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2" d="100"/>
          <a:sy n="92" d="100"/>
        </p:scale>
        <p:origin x="-1548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06FD621-D77B-4F57-84B8-D9A21E40ABB0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FA24A9-8015-4D13-8FC1-AA7E4DABC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9B4E5-5AB9-4168-A23B-CE669B4385AD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1636B-AA4A-45D7-A1D6-65A4894F3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E757C-EA9A-47AE-ACB5-02ED6C50DFA2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EEF63-3E21-497D-A8D8-28176C81F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49F0-55D3-49BD-AFE3-52A64828D76D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0653-AB6F-439D-A5E6-184D998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FD39C-2442-42D0-B9DD-205DAF3F1434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6D27D-037A-49A6-929E-CEACE475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9E2B0-792D-4197-80EB-42534E8E1449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D95A0-C085-407B-8BB6-080D88A3C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20E5B-2E07-452E-AA27-923F33DBD953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4DE8-2778-4B5B-A882-2FBB602F3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8"/>
            <p:cNvSpPr txBox="1">
              <a:spLocks noChangeArrowheads="1"/>
            </p:cNvSpPr>
            <p:nvPr/>
          </p:nvSpPr>
          <p:spPr bwMode="auto">
            <a:xfrm>
              <a:off x="4147073" y="1381459"/>
              <a:ext cx="87716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400">
                  <a:solidFill>
                    <a:srgbClr val="DBA455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4B78-4F99-4CCC-993A-7900445460F4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4351-E093-4E1D-9CBD-865A66E4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613C-FC83-4316-92FF-121020C05E99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6201C-31BB-40C7-9A77-F3CB65C77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D870B-61F4-4B35-B7E3-28ED313D6DBE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05B9-1D27-44EE-834B-5A9B69B2D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F8E84-9404-4033-85CE-8AC2BD00B30B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68B8-31EE-4C3E-B603-8A5D5E691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2C81C8-3E01-4D82-BD2C-BD932A95A72E}" type="datetimeFigureOut">
              <a:rPr lang="en-US"/>
              <a:pPr>
                <a:defRPr/>
              </a:pPr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33580E-9EE7-4093-99F4-E3130ECCF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692" r:id="rId7"/>
    <p:sldLayoutId id="2147483693" r:id="rId8"/>
    <p:sldLayoutId id="2147483694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Academic Program Priorities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Context(s)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Updates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Next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Force created to develop draft (C. Taylor </a:t>
            </a:r>
            <a:r>
              <a:rPr lang="en-US" dirty="0" smtClean="0"/>
              <a:t>&amp; M. Lee chaired</a:t>
            </a:r>
            <a:r>
              <a:rPr lang="en-US" dirty="0" smtClean="0"/>
              <a:t>) </a:t>
            </a:r>
          </a:p>
          <a:p>
            <a:r>
              <a:rPr lang="en-US" dirty="0" smtClean="0"/>
              <a:t>Faculty Senate recommends revision to President in S11 (</a:t>
            </a:r>
            <a:r>
              <a:rPr lang="en-US" u="sng" dirty="0" smtClean="0"/>
              <a:t>FS 10-71/Ex.</a:t>
            </a:r>
            <a:r>
              <a:rPr lang="en-US" dirty="0" smtClean="0"/>
              <a:t> )</a:t>
            </a:r>
          </a:p>
          <a:p>
            <a:r>
              <a:rPr lang="en-US" dirty="0" smtClean="0"/>
              <a:t>President Gonzalez responds (memorandum)</a:t>
            </a:r>
          </a:p>
          <a:p>
            <a:r>
              <a:rPr lang="en-US" dirty="0" smtClean="0"/>
              <a:t>Provost prepares revision based upon the President’s memo (draft)</a:t>
            </a:r>
          </a:p>
          <a:p>
            <a:r>
              <a:rPr lang="en-US" dirty="0" smtClean="0"/>
              <a:t>President requests Senate response by mid-September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Context:  Revision </a:t>
            </a:r>
            <a:r>
              <a:rPr lang="en-US" sz="4000" dirty="0"/>
              <a:t>of the 1991 Document (09-11)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Revised 1991 Policy: (</a:t>
            </a:r>
            <a:r>
              <a:rPr lang="en-US" sz="28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FS 10-71/Ex.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)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President Gonzalez’s memo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Provost’s draft applying the President’s recommendations</a:t>
            </a: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Documents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Editorial Revisions 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designed to improve clarity and flow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Other Academic Programs: 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Section “V.  Priorities Within Other Academic Programs” has been deleted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Prioritization Criteria: 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Section III and IV need to be more intentional and explicit with regard to the university’s core mission – quality instruction and student progress toward graduation. 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Provost’s Draft-</a:t>
            </a:r>
            <a:br>
              <a:rPr lang="en-US" sz="3200" smtClean="0"/>
            </a:br>
            <a:r>
              <a:rPr lang="en-US" sz="3200" smtClean="0"/>
              <a:t>Main Features</a:t>
            </a:r>
            <a:br>
              <a:rPr lang="en-US" sz="3200" smtClean="0"/>
            </a:br>
            <a:r>
              <a:rPr lang="en-US" sz="1800" i="1" smtClean="0"/>
              <a:t>(response to President’s memorandum)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esigned </a:t>
            </a:r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improve clarity and </a:t>
            </a:r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flow without altering </a:t>
            </a:r>
            <a:r>
              <a:rPr lang="en-US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original </a:t>
            </a:r>
            <a:r>
              <a:rPr lang="en-US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recommendation, for example: 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40080" lvl="1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uartile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placement, which originally took place later in the document is moved up to the second paragraph. 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Editorial (these appear throughout)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0" indent="-571500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proposed criteria do not apply very well to “non-degree granting units”  such as the Library, et al.</a:t>
            </a:r>
          </a:p>
          <a:p>
            <a:pPr marL="365760" indent="-365760" fontAlgn="auto">
              <a:spcAft>
                <a:spcPts val="0"/>
              </a:spcAft>
              <a:defRPr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71500" indent="-571500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Evaluation of “non-degree granting units” should occur under a separate policy and separate criteria</a:t>
            </a:r>
          </a:p>
          <a:p>
            <a:pPr marL="365760" indent="-36576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443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“Section V :Non-Degree </a:t>
            </a:r>
            <a:r>
              <a:rPr lang="en-US" sz="3600" dirty="0"/>
              <a:t>Granting </a:t>
            </a:r>
            <a:r>
              <a:rPr lang="en-US" sz="3600" dirty="0" smtClean="0"/>
              <a:t>Units”</a:t>
            </a:r>
            <a:br>
              <a:rPr lang="en-US" sz="3600" dirty="0" smtClean="0"/>
            </a:br>
            <a:r>
              <a:rPr lang="en-US" sz="3600" dirty="0" smtClean="0"/>
              <a:t>Deleted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6888"/>
            <a:ext cx="8229600" cy="5091112"/>
          </a:xfrm>
        </p:spPr>
        <p:txBody>
          <a:bodyPr rtlCol="0">
            <a:normAutofit/>
          </a:bodyPr>
          <a:lstStyle/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Criteria now categorized as to </a:t>
            </a:r>
            <a:r>
              <a:rPr lang="en-US" sz="2600" dirty="0" smtClean="0">
                <a:solidFill>
                  <a:schemeClr val="accent5"/>
                </a:solidFill>
              </a:rPr>
              <a:t>Primary</a:t>
            </a:r>
            <a:r>
              <a:rPr lang="en-US" sz="2600" dirty="0" smtClean="0">
                <a:solidFill>
                  <a:prstClr val="black"/>
                </a:solidFill>
              </a:rPr>
              <a:t> and </a:t>
            </a:r>
            <a:r>
              <a:rPr lang="en-US" sz="2600" dirty="0" smtClean="0">
                <a:solidFill>
                  <a:schemeClr val="accent5"/>
                </a:solidFill>
              </a:rPr>
              <a:t>Secondary</a:t>
            </a:r>
            <a:r>
              <a:rPr lang="en-US" sz="2600" dirty="0" smtClean="0">
                <a:solidFill>
                  <a:prstClr val="black"/>
                </a:solidFill>
              </a:rPr>
              <a:t> </a:t>
            </a:r>
          </a:p>
          <a:p>
            <a:pPr marL="777240" lvl="1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prstClr val="black"/>
                </a:solidFill>
              </a:rPr>
              <a:t>Primary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u="sng" dirty="0" smtClean="0">
                <a:solidFill>
                  <a:prstClr val="black"/>
                </a:solidFill>
              </a:rPr>
              <a:t>Criteria</a:t>
            </a:r>
            <a:r>
              <a:rPr lang="en-US" sz="1900" dirty="0" smtClean="0">
                <a:solidFill>
                  <a:prstClr val="black"/>
                </a:solidFill>
              </a:rPr>
              <a:t>:  those addressing university’s core mission </a:t>
            </a:r>
          </a:p>
          <a:p>
            <a:pPr marL="411480" lvl="1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900" dirty="0">
              <a:solidFill>
                <a:prstClr val="black"/>
              </a:solidFill>
            </a:endParaRPr>
          </a:p>
          <a:p>
            <a:pPr marL="777240" lvl="1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prstClr val="black"/>
                </a:solidFill>
              </a:rPr>
              <a:t>Secondary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u="sng" dirty="0" smtClean="0">
                <a:solidFill>
                  <a:prstClr val="black"/>
                </a:solidFill>
              </a:rPr>
              <a:t>Criteria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1900" dirty="0" smtClean="0">
                <a:solidFill>
                  <a:prstClr val="black"/>
                </a:solidFill>
              </a:rPr>
              <a:t>all others, including those in original  Senate recommendation</a:t>
            </a:r>
          </a:p>
          <a:p>
            <a:pPr marL="640080" lvl="2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en-US" sz="2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Weighted Criteria</a:t>
            </a:r>
          </a:p>
          <a:p>
            <a:pPr marL="640080" lvl="1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60</a:t>
            </a: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% </a:t>
            </a:r>
            <a:r>
              <a:rPr lang="en-US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Core Mission Criteria</a:t>
            </a:r>
          </a:p>
          <a:p>
            <a:pPr marL="640080" lvl="1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40</a:t>
            </a:r>
            <a:r>
              <a:rPr lang="en-US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% Secondary Criteria</a:t>
            </a:r>
            <a:endParaRPr lang="en-US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229600" cy="1676400"/>
          </a:xfrm>
        </p:spPr>
        <p:txBody>
          <a:bodyPr/>
          <a:lstStyle/>
          <a:p>
            <a:r>
              <a:rPr lang="en-US" sz="2800" smtClean="0"/>
              <a:t>Proposed criteria to be used for prioritization</a:t>
            </a:r>
            <a:br>
              <a:rPr lang="en-US" sz="2800" smtClean="0"/>
            </a:br>
            <a:r>
              <a:rPr lang="en-US" sz="2800" smtClean="0"/>
              <a:t>(Section III and IV)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Discussion here and EC</a:t>
            </a:r>
          </a:p>
          <a:p>
            <a:pPr marL="365760" indent="-36576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EC forwards draft response to Senate </a:t>
            </a:r>
          </a:p>
          <a:p>
            <a:pPr marL="365760" indent="-36576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Senate reviews and acts</a:t>
            </a:r>
          </a:p>
          <a:p>
            <a:pPr marL="365760" indent="-365760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President reviews</a:t>
            </a:r>
          </a:p>
          <a:p>
            <a:pPr marL="365760" indent="-36576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Steps—by Mid-September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143</TotalTime>
  <Words>234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Book Antiqua</vt:lpstr>
      <vt:lpstr>Wingdings</vt:lpstr>
      <vt:lpstr>Hardcover</vt:lpstr>
      <vt:lpstr>Academic Program Priorities</vt:lpstr>
      <vt:lpstr> Context:  Revision of the 1991 Document (09-11) </vt:lpstr>
      <vt:lpstr>3 Documents</vt:lpstr>
      <vt:lpstr>Provost’s Draft- Main Features (response to President’s memorandum)</vt:lpstr>
      <vt:lpstr>Editorial (these appear throughout)</vt:lpstr>
      <vt:lpstr>  “Section V :Non-Degree Granting Units” Deleted  </vt:lpstr>
      <vt:lpstr>Proposed criteria to be used for prioritization (Section III and IV)</vt:lpstr>
      <vt:lpstr>Next Steps—by Mid-September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Program Priorities</dc:title>
  <dc:creator>Microsoft Office User</dc:creator>
  <cp:lastModifiedBy>cjohnson</cp:lastModifiedBy>
  <cp:revision>17</cp:revision>
  <dcterms:created xsi:type="dcterms:W3CDTF">2011-08-09T21:11:41Z</dcterms:created>
  <dcterms:modified xsi:type="dcterms:W3CDTF">2011-08-25T18:52:28Z</dcterms:modified>
</cp:coreProperties>
</file>