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263" r:id="rId4"/>
    <p:sldId id="264" r:id="rId5"/>
    <p:sldId id="260" r:id="rId6"/>
    <p:sldId id="289" r:id="rId7"/>
    <p:sldId id="261" r:id="rId8"/>
    <p:sldId id="265" r:id="rId9"/>
    <p:sldId id="267" r:id="rId10"/>
    <p:sldId id="271" r:id="rId11"/>
    <p:sldId id="288" r:id="rId12"/>
    <p:sldId id="272" r:id="rId13"/>
    <p:sldId id="273" r:id="rId14"/>
    <p:sldId id="274" r:id="rId15"/>
    <p:sldId id="275" r:id="rId16"/>
    <p:sldId id="277" r:id="rId17"/>
    <p:sldId id="27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1851"/>
    <a:srgbClr val="6293E8"/>
    <a:srgbClr val="0B3D29"/>
    <a:srgbClr val="DEA924"/>
    <a:srgbClr val="9B0708"/>
    <a:srgbClr val="998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D8EBF-297F-481C-848F-7A5436021F0F}" type="datetimeFigureOut">
              <a:rPr lang="en-US" smtClean="0"/>
              <a:t>10/5/2023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6CE83-D03E-4A79-B5A9-D37FFE11FD32}" type="slidenum">
              <a:rPr lang="en-US" smtClean="0"/>
              <a:t>‹#›</a:t>
            </a:fld>
            <a:endParaRPr lang="en-US"/>
          </a:p>
        </p:txBody>
      </p:sp>
    </p:spTree>
    <p:extLst>
      <p:ext uri="{BB962C8B-B14F-4D97-AF65-F5344CB8AC3E}">
        <p14:creationId xmlns:p14="http://schemas.microsoft.com/office/powerpoint/2010/main" val="319433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Mild/Moderat</a:t>
            </a:r>
            <a:r>
              <a:rPr lang="en-US" baseline="0" dirty="0"/>
              <a:t>e and moderate/severe candidates can also receive a multiple subject credential as part of our “dual” program</a:t>
            </a:r>
            <a:endParaRPr lang="en-US" dirty="0"/>
          </a:p>
        </p:txBody>
      </p:sp>
      <p:sp>
        <p:nvSpPr>
          <p:cNvPr id="4" name="Slide Number Placeholder 3"/>
          <p:cNvSpPr>
            <a:spLocks noGrp="1"/>
          </p:cNvSpPr>
          <p:nvPr>
            <p:ph type="sldNum" sz="quarter" idx="10"/>
          </p:nvPr>
        </p:nvSpPr>
        <p:spPr/>
        <p:txBody>
          <a:bodyPr/>
          <a:lstStyle/>
          <a:p>
            <a:fld id="{E3C6CE83-D03E-4A79-B5A9-D37FFE11FD32}" type="slidenum">
              <a:rPr lang="en-US" smtClean="0"/>
              <a:t>3</a:t>
            </a:fld>
            <a:endParaRPr lang="en-US"/>
          </a:p>
        </p:txBody>
      </p:sp>
    </p:spTree>
    <p:extLst>
      <p:ext uri="{BB962C8B-B14F-4D97-AF65-F5344CB8AC3E}">
        <p14:creationId xmlns:p14="http://schemas.microsoft.com/office/powerpoint/2010/main" val="206629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a:t>
            </a:r>
            <a:r>
              <a:rPr lang="en-US" baseline="0" dirty="0"/>
              <a:t> that not all universities have approved subject matter waiver programs in all subject areas.  Make sure to check with your major advisor at your university for clarification</a:t>
            </a:r>
            <a:endParaRPr lang="en-US" dirty="0"/>
          </a:p>
        </p:txBody>
      </p:sp>
      <p:sp>
        <p:nvSpPr>
          <p:cNvPr id="4" name="Slide Number Placeholder 3"/>
          <p:cNvSpPr>
            <a:spLocks noGrp="1"/>
          </p:cNvSpPr>
          <p:nvPr>
            <p:ph type="sldNum" sz="quarter" idx="10"/>
          </p:nvPr>
        </p:nvSpPr>
        <p:spPr/>
        <p:txBody>
          <a:bodyPr/>
          <a:lstStyle/>
          <a:p>
            <a:fld id="{E3C6CE83-D03E-4A79-B5A9-D37FFE11FD32}" type="slidenum">
              <a:rPr lang="en-US" smtClean="0"/>
              <a:t>6</a:t>
            </a:fld>
            <a:endParaRPr lang="en-US"/>
          </a:p>
        </p:txBody>
      </p:sp>
    </p:spTree>
    <p:extLst>
      <p:ext uri="{BB962C8B-B14F-4D97-AF65-F5344CB8AC3E}">
        <p14:creationId xmlns:p14="http://schemas.microsoft.com/office/powerpoint/2010/main" val="90122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CSET exams</a:t>
            </a:r>
            <a:r>
              <a:rPr lang="en-US" baseline="0" dirty="0"/>
              <a:t> are offered continuously Monday - Saturday…if you plan to teach an “elective” subject area (Art, PE, World Languages) those CSETs are offered in four 4-week testing windows a year, so plan ahead to schedule those exams.</a:t>
            </a:r>
            <a:endParaRPr lang="en-US" dirty="0"/>
          </a:p>
        </p:txBody>
      </p:sp>
      <p:sp>
        <p:nvSpPr>
          <p:cNvPr id="4" name="Slide Number Placeholder 3"/>
          <p:cNvSpPr>
            <a:spLocks noGrp="1"/>
          </p:cNvSpPr>
          <p:nvPr>
            <p:ph type="sldNum" sz="quarter" idx="10"/>
          </p:nvPr>
        </p:nvSpPr>
        <p:spPr/>
        <p:txBody>
          <a:bodyPr/>
          <a:lstStyle/>
          <a:p>
            <a:fld id="{E3C6CE83-D03E-4A79-B5A9-D37FFE11FD32}" type="slidenum">
              <a:rPr lang="en-US" smtClean="0"/>
              <a:t>7</a:t>
            </a:fld>
            <a:endParaRPr lang="en-US"/>
          </a:p>
        </p:txBody>
      </p:sp>
    </p:spTree>
    <p:extLst>
      <p:ext uri="{BB962C8B-B14F-4D97-AF65-F5344CB8AC3E}">
        <p14:creationId xmlns:p14="http://schemas.microsoft.com/office/powerpoint/2010/main" val="346294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a:t>
            </a:r>
            <a:r>
              <a:rPr lang="en-US" baseline="0" dirty="0"/>
              <a:t> that not all universities have approved subject matter waiver programs in all subject areas.  Make sure to check with your major advisor at your university for clarification</a:t>
            </a:r>
            <a:endParaRPr lang="en-US" dirty="0"/>
          </a:p>
        </p:txBody>
      </p:sp>
      <p:sp>
        <p:nvSpPr>
          <p:cNvPr id="4" name="Slide Number Placeholder 3"/>
          <p:cNvSpPr>
            <a:spLocks noGrp="1"/>
          </p:cNvSpPr>
          <p:nvPr>
            <p:ph type="sldNum" sz="quarter" idx="10"/>
          </p:nvPr>
        </p:nvSpPr>
        <p:spPr/>
        <p:txBody>
          <a:bodyPr/>
          <a:lstStyle/>
          <a:p>
            <a:fld id="{E3C6CE83-D03E-4A79-B5A9-D37FFE11FD32}" type="slidenum">
              <a:rPr lang="en-US" smtClean="0"/>
              <a:t>11</a:t>
            </a:fld>
            <a:endParaRPr lang="en-US"/>
          </a:p>
        </p:txBody>
      </p:sp>
    </p:spTree>
    <p:extLst>
      <p:ext uri="{BB962C8B-B14F-4D97-AF65-F5344CB8AC3E}">
        <p14:creationId xmlns:p14="http://schemas.microsoft.com/office/powerpoint/2010/main" val="3960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to review the Cal State Apply instructions while completing the application – there are a few sections of the Cal State Apply application that do not need to be completed.  The instructions are a screen – by – screen guide to completing that application </a:t>
            </a:r>
            <a:endParaRPr lang="en-US" dirty="0"/>
          </a:p>
        </p:txBody>
      </p:sp>
      <p:sp>
        <p:nvSpPr>
          <p:cNvPr id="4" name="Slide Number Placeholder 3"/>
          <p:cNvSpPr>
            <a:spLocks noGrp="1"/>
          </p:cNvSpPr>
          <p:nvPr>
            <p:ph type="sldNum" sz="quarter" idx="10"/>
          </p:nvPr>
        </p:nvSpPr>
        <p:spPr/>
        <p:txBody>
          <a:bodyPr/>
          <a:lstStyle/>
          <a:p>
            <a:fld id="{E3C6CE83-D03E-4A79-B5A9-D37FFE11FD32}" type="slidenum">
              <a:rPr lang="en-US" smtClean="0"/>
              <a:t>12</a:t>
            </a:fld>
            <a:endParaRPr lang="en-US"/>
          </a:p>
        </p:txBody>
      </p:sp>
    </p:spTree>
    <p:extLst>
      <p:ext uri="{BB962C8B-B14F-4D97-AF65-F5344CB8AC3E}">
        <p14:creationId xmlns:p14="http://schemas.microsoft.com/office/powerpoint/2010/main" val="166380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that non-Sac</a:t>
            </a:r>
            <a:r>
              <a:rPr lang="en-US" baseline="0" dirty="0"/>
              <a:t> State students order all of their transcripts and have them sent directly to them.  then can put all transcripts in an envelop, mail directly to the Office of Graduate Studies to ensure ALL transcripts are received and processed</a:t>
            </a:r>
            <a:endParaRPr lang="en-US" dirty="0"/>
          </a:p>
        </p:txBody>
      </p:sp>
      <p:sp>
        <p:nvSpPr>
          <p:cNvPr id="4" name="Slide Number Placeholder 3"/>
          <p:cNvSpPr>
            <a:spLocks noGrp="1"/>
          </p:cNvSpPr>
          <p:nvPr>
            <p:ph type="sldNum" sz="quarter" idx="10"/>
          </p:nvPr>
        </p:nvSpPr>
        <p:spPr/>
        <p:txBody>
          <a:bodyPr/>
          <a:lstStyle/>
          <a:p>
            <a:fld id="{E3C6CE83-D03E-4A79-B5A9-D37FFE11FD32}" type="slidenum">
              <a:rPr lang="en-US" smtClean="0"/>
              <a:t>13</a:t>
            </a:fld>
            <a:endParaRPr lang="en-US"/>
          </a:p>
        </p:txBody>
      </p:sp>
    </p:spTree>
    <p:extLst>
      <p:ext uri="{BB962C8B-B14F-4D97-AF65-F5344CB8AC3E}">
        <p14:creationId xmlns:p14="http://schemas.microsoft.com/office/powerpoint/2010/main" val="82277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applying for the fall semester – make</a:t>
            </a:r>
            <a:r>
              <a:rPr lang="en-US" baseline="0" dirty="0"/>
              <a:t> sure all test are passed no later than March </a:t>
            </a:r>
            <a:endParaRPr lang="en-US" dirty="0"/>
          </a:p>
        </p:txBody>
      </p:sp>
      <p:sp>
        <p:nvSpPr>
          <p:cNvPr id="4" name="Slide Number Placeholder 3"/>
          <p:cNvSpPr>
            <a:spLocks noGrp="1"/>
          </p:cNvSpPr>
          <p:nvPr>
            <p:ph type="sldNum" sz="quarter" idx="10"/>
          </p:nvPr>
        </p:nvSpPr>
        <p:spPr/>
        <p:txBody>
          <a:bodyPr/>
          <a:lstStyle/>
          <a:p>
            <a:fld id="{E3C6CE83-D03E-4A79-B5A9-D37FFE11FD32}" type="slidenum">
              <a:rPr lang="en-US" smtClean="0"/>
              <a:t>14</a:t>
            </a:fld>
            <a:endParaRPr lang="en-US"/>
          </a:p>
        </p:txBody>
      </p:sp>
    </p:spTree>
    <p:extLst>
      <p:ext uri="{BB962C8B-B14F-4D97-AF65-F5344CB8AC3E}">
        <p14:creationId xmlns:p14="http://schemas.microsoft.com/office/powerpoint/2010/main" val="3973707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14453" y="1811069"/>
            <a:ext cx="5216389"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3571109" y="3566844"/>
            <a:ext cx="4573933" cy="365051"/>
          </a:xfrm>
        </p:spPr>
        <p:txBody>
          <a:bodyPr>
            <a:normAutofit/>
          </a:bodyPr>
          <a:lstStyle>
            <a:lvl1pPr marL="0" indent="0" algn="l">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94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2912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8368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14453" y="1811069"/>
            <a:ext cx="5216389" cy="1470025"/>
          </a:xfrm>
        </p:spPr>
        <p:txBody>
          <a:bodyPr/>
          <a:lstStyle>
            <a:lvl1pPr algn="l">
              <a:defRPr>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571109" y="3566844"/>
            <a:ext cx="4573933" cy="365051"/>
          </a:xfrm>
        </p:spPr>
        <p:txBody>
          <a:bodyPr>
            <a:normAutofit/>
          </a:bodyPr>
          <a:lstStyle>
            <a:lvl1pPr marL="0" indent="0" algn="l">
              <a:buNone/>
              <a:defRPr sz="1600">
                <a:solidFill>
                  <a:srgbClr val="0B3D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rgbClr val="0B3D29"/>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0B3D2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extBox 6"/>
          <p:cNvSpPr txBox="1"/>
          <p:nvPr userDrawn="1"/>
        </p:nvSpPr>
        <p:spPr>
          <a:xfrm>
            <a:off x="5985933" y="2167467"/>
            <a:ext cx="184666" cy="369332"/>
          </a:xfrm>
          <a:prstGeom prst="rect">
            <a:avLst/>
          </a:prstGeom>
          <a:noFill/>
        </p:spPr>
        <p:txBody>
          <a:bodyPr wrap="none" rtlCol="0">
            <a:spAutoFit/>
          </a:bodyPr>
          <a:lstStyle/>
          <a:p>
            <a:endParaRPr lang="en-US" dirty="0"/>
          </a:p>
        </p:txBody>
      </p:sp>
      <p:sp>
        <p:nvSpPr>
          <p:cNvPr id="9" name="TextBox 8"/>
          <p:cNvSpPr txBox="1"/>
          <p:nvPr userDrawn="1"/>
        </p:nvSpPr>
        <p:spPr>
          <a:xfrm>
            <a:off x="5892800" y="2379133"/>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B3D29"/>
                </a:solidFill>
              </a:defRPr>
            </a:lvl1pPr>
            <a:lvl2pPr>
              <a:defRPr>
                <a:solidFill>
                  <a:srgbClr val="0B3D29"/>
                </a:solidFill>
              </a:defRPr>
            </a:lvl2pPr>
            <a:lvl3pPr>
              <a:defRPr>
                <a:solidFill>
                  <a:srgbClr val="0B3D29"/>
                </a:solidFill>
              </a:defRPr>
            </a:lvl3pPr>
            <a:lvl4pPr>
              <a:defRPr>
                <a:solidFill>
                  <a:srgbClr val="0B3D29"/>
                </a:solidFill>
              </a:defRPr>
            </a:lvl4pPr>
            <a:lvl5pPr>
              <a:defRPr>
                <a:solidFill>
                  <a:srgbClr val="0B3D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rma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79580" y="748998"/>
            <a:ext cx="5007220" cy="4282306"/>
          </a:xfrm>
        </p:spPr>
        <p:txBody>
          <a:bodyPr/>
          <a:lstStyle>
            <a:lvl1pPr marL="0" indent="0">
              <a:spcBef>
                <a:spcPts val="1776"/>
              </a:spcBef>
              <a:buFontTx/>
              <a:buNone/>
              <a:defRPr sz="2400" b="1">
                <a:solidFill>
                  <a:srgbClr val="0B3D29"/>
                </a:solidFill>
              </a:defRPr>
            </a:lvl1pPr>
            <a:lvl2pPr marL="0" indent="0">
              <a:buFontTx/>
              <a:buNone/>
              <a:defRPr sz="2000">
                <a:solidFill>
                  <a:srgbClr val="0B3D2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light)">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B3D29"/>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extBox 6"/>
          <p:cNvSpPr txBox="1"/>
          <p:nvPr userDrawn="1"/>
        </p:nvSpPr>
        <p:spPr>
          <a:xfrm>
            <a:off x="5985933" y="2167467"/>
            <a:ext cx="184666" cy="369332"/>
          </a:xfrm>
          <a:prstGeom prst="rect">
            <a:avLst/>
          </a:prstGeom>
          <a:noFill/>
        </p:spPr>
        <p:txBody>
          <a:bodyPr wrap="none" rtlCol="0">
            <a:spAutoFit/>
          </a:bodyPr>
          <a:lstStyle/>
          <a:p>
            <a:endParaRPr lang="en-US" dirty="0"/>
          </a:p>
        </p:txBody>
      </p:sp>
      <p:sp>
        <p:nvSpPr>
          <p:cNvPr id="9" name="TextBox 8"/>
          <p:cNvSpPr txBox="1"/>
          <p:nvPr userDrawn="1"/>
        </p:nvSpPr>
        <p:spPr>
          <a:xfrm>
            <a:off x="5892800" y="2379133"/>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945"/>
            <a:ext cx="5486400" cy="566738"/>
          </a:xfrm>
        </p:spPr>
        <p:txBody>
          <a:bodyPr anchor="b"/>
          <a:lstStyle>
            <a:lvl1pPr algn="l">
              <a:defRPr sz="2000" b="1">
                <a:solidFill>
                  <a:srgbClr val="0B3D29"/>
                </a:solidFill>
              </a:defRPr>
            </a:lvl1pPr>
          </a:lstStyle>
          <a:p>
            <a:r>
              <a:rPr lang="en-US" dirty="0"/>
              <a:t>Click to edit Master title style</a:t>
            </a:r>
          </a:p>
        </p:txBody>
      </p:sp>
      <p:sp>
        <p:nvSpPr>
          <p:cNvPr id="3" name="Picture Placeholder 2"/>
          <p:cNvSpPr>
            <a:spLocks noGrp="1"/>
          </p:cNvSpPr>
          <p:nvPr>
            <p:ph type="pic" idx="1"/>
          </p:nvPr>
        </p:nvSpPr>
        <p:spPr>
          <a:xfrm>
            <a:off x="1792288" y="529120"/>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83683"/>
            <a:ext cx="5486400" cy="804862"/>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Information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79580" y="748998"/>
            <a:ext cx="5007220" cy="4282306"/>
          </a:xfrm>
        </p:spPr>
        <p:txBody>
          <a:bodyPr/>
          <a:lstStyle>
            <a:lvl1pPr marL="0" indent="0">
              <a:spcBef>
                <a:spcPts val="1776"/>
              </a:spcBef>
              <a:buFontTx/>
              <a:buNone/>
              <a:defRPr sz="2400" b="1">
                <a:solidFill>
                  <a:srgbClr val="DEA924"/>
                </a:solidFill>
              </a:defRPr>
            </a:lvl1pPr>
            <a:lvl2pPr marL="0" indent="0">
              <a:buFontTx/>
              <a:buNone/>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126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8"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rgbClr val="DEA924"/>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rgbClr val="DEA924"/>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rgbClr val="DEA924"/>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rgbClr val="DEA924"/>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rgbClr val="DEA924"/>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ae.chaplin@csus.edu"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sus.edu/coe/apply/assets/credentials/Cal%20State%20Apply%20Application%20Instructions.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csus.edu/coe/apply/assets/credentials/CRED%20Fall%202019%20Application.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sus.edu/college/education/teaching-credentials"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321424" y="793377"/>
            <a:ext cx="5822575" cy="2487718"/>
          </a:xfrm>
        </p:spPr>
        <p:txBody>
          <a:bodyPr>
            <a:noAutofit/>
          </a:bodyPr>
          <a:lstStyle/>
          <a:p>
            <a:pPr algn="ctr"/>
            <a:r>
              <a:rPr lang="en-US" sz="4800" dirty="0"/>
              <a:t>Master of Arts in Teaching </a:t>
            </a:r>
            <a:br>
              <a:rPr lang="en-US" sz="4800" dirty="0"/>
            </a:br>
            <a:r>
              <a:rPr lang="en-US" sz="4800" dirty="0"/>
              <a:t>&amp;</a:t>
            </a:r>
            <a:br>
              <a:rPr lang="en-US" sz="4800" dirty="0"/>
            </a:br>
            <a:r>
              <a:rPr lang="en-US" sz="4800" dirty="0"/>
              <a:t>Teacher Preparation Programs </a:t>
            </a:r>
          </a:p>
        </p:txBody>
      </p:sp>
      <p:sp>
        <p:nvSpPr>
          <p:cNvPr id="9" name="Subtitle 8"/>
          <p:cNvSpPr>
            <a:spLocks noGrp="1"/>
          </p:cNvSpPr>
          <p:nvPr>
            <p:ph type="subTitle" idx="1"/>
          </p:nvPr>
        </p:nvSpPr>
        <p:spPr>
          <a:xfrm>
            <a:off x="3935680" y="4099689"/>
            <a:ext cx="4573933" cy="1085838"/>
          </a:xfrm>
        </p:spPr>
        <p:txBody>
          <a:bodyPr>
            <a:noAutofit/>
          </a:bodyPr>
          <a:lstStyle/>
          <a:p>
            <a:pPr algn="ctr"/>
            <a:r>
              <a:rPr lang="en-US" sz="2000" dirty="0"/>
              <a:t>Ashley </a:t>
            </a:r>
            <a:r>
              <a:rPr lang="en-US" sz="2000" dirty="0" err="1"/>
              <a:t>Ciraulo</a:t>
            </a:r>
            <a:r>
              <a:rPr lang="en-US" sz="2000" dirty="0"/>
              <a:t> Stuart</a:t>
            </a:r>
          </a:p>
          <a:p>
            <a:pPr algn="ctr"/>
            <a:r>
              <a:rPr lang="en-US" sz="2000" dirty="0"/>
              <a:t>Program Advisor</a:t>
            </a:r>
          </a:p>
          <a:p>
            <a:pPr algn="ctr"/>
            <a:r>
              <a:rPr lang="en-US" sz="2000" dirty="0"/>
              <a:t>aciraulo@csus.edu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274110"/>
            <a:ext cx="8592671" cy="1796736"/>
          </a:xfrm>
        </p:spPr>
        <p:txBody>
          <a:bodyPr>
            <a:noAutofit/>
          </a:bodyPr>
          <a:lstStyle/>
          <a:p>
            <a:r>
              <a:rPr lang="en-US" dirty="0"/>
              <a:t>Bilingual Authorization</a:t>
            </a:r>
          </a:p>
        </p:txBody>
      </p:sp>
      <p:sp>
        <p:nvSpPr>
          <p:cNvPr id="3" name="Text Placeholder 2"/>
          <p:cNvSpPr>
            <a:spLocks noGrp="1"/>
          </p:cNvSpPr>
          <p:nvPr>
            <p:ph type="body" idx="1"/>
          </p:nvPr>
        </p:nvSpPr>
        <p:spPr>
          <a:xfrm>
            <a:off x="430305" y="583391"/>
            <a:ext cx="8243047" cy="4840942"/>
          </a:xfrm>
        </p:spPr>
        <p:txBody>
          <a:bodyPr>
            <a:noAutofit/>
          </a:bodyPr>
          <a:lstStyle/>
          <a:p>
            <a:pPr marL="342900" indent="-342900" algn="l">
              <a:buFont typeface="Wingdings" panose="05000000000000000000" pitchFamily="2" charset="2"/>
              <a:buChar char="ü"/>
            </a:pPr>
            <a:r>
              <a:rPr lang="en-US" dirty="0"/>
              <a:t>In-depth preparation for </a:t>
            </a:r>
            <a:r>
              <a:rPr lang="en-US" b="1" dirty="0"/>
              <a:t>work with English Learners (ELs) </a:t>
            </a:r>
            <a:r>
              <a:rPr lang="en-US" dirty="0"/>
              <a:t>through additional coursework through infusion of EL content in all credential courses </a:t>
            </a:r>
          </a:p>
          <a:p>
            <a:pPr algn="l"/>
            <a:endParaRPr lang="en-US" sz="1050" dirty="0">
              <a:solidFill>
                <a:schemeClr val="accent1"/>
              </a:solidFill>
            </a:endParaRPr>
          </a:p>
          <a:p>
            <a:pPr marL="342900" indent="-342900" algn="l">
              <a:buFont typeface="Wingdings" panose="05000000000000000000" pitchFamily="2" charset="2"/>
              <a:buChar char="ü"/>
            </a:pPr>
            <a:r>
              <a:rPr lang="en-US" dirty="0"/>
              <a:t>Emphasis on teachers who are committed to </a:t>
            </a:r>
            <a:r>
              <a:rPr lang="en-US" b="1" dirty="0"/>
              <a:t>increasing social justice </a:t>
            </a:r>
            <a:r>
              <a:rPr lang="en-US" dirty="0"/>
              <a:t>and </a:t>
            </a:r>
            <a:r>
              <a:rPr lang="en-US" b="1" dirty="0"/>
              <a:t>educational equality </a:t>
            </a:r>
            <a:r>
              <a:rPr lang="en-US" dirty="0"/>
              <a:t>for low income and culturally and linguistically diverse groups</a:t>
            </a:r>
          </a:p>
          <a:p>
            <a:pPr marL="342900" indent="-342900" algn="l">
              <a:buFont typeface="Wingdings" panose="05000000000000000000" pitchFamily="2" charset="2"/>
              <a:buChar char="ü"/>
            </a:pPr>
            <a:endParaRPr lang="en-US" sz="1050" dirty="0"/>
          </a:p>
          <a:p>
            <a:pPr marL="342900" indent="-342900" algn="l">
              <a:buFont typeface="Wingdings" panose="05000000000000000000" pitchFamily="2" charset="2"/>
              <a:buChar char="ü"/>
            </a:pPr>
            <a:r>
              <a:rPr lang="en-US" dirty="0"/>
              <a:t>Bilingual Authorization offered in </a:t>
            </a:r>
            <a:r>
              <a:rPr lang="en-US" b="1" dirty="0"/>
              <a:t>Spanish &amp; Hmong</a:t>
            </a:r>
            <a:r>
              <a:rPr lang="en-US" dirty="0"/>
              <a:t>; must be fluent; for students whose cultural, historical and language abilities relate to the targeted populations</a:t>
            </a:r>
          </a:p>
          <a:p>
            <a:pPr marL="342900" indent="-342900" algn="l">
              <a:buFont typeface="Wingdings" panose="05000000000000000000" pitchFamily="2" charset="2"/>
              <a:buChar char="ü"/>
            </a:pPr>
            <a:endParaRPr lang="en-US" sz="1050" dirty="0"/>
          </a:p>
          <a:p>
            <a:pPr marL="342900" indent="-342900" algn="l">
              <a:buFont typeface="Wingdings" panose="05000000000000000000" pitchFamily="2" charset="2"/>
              <a:buChar char="ü"/>
            </a:pPr>
            <a:r>
              <a:rPr lang="en-US" dirty="0"/>
              <a:t>For more information, contact the College of Education Equity Coordinator, Karina Figueroa-Ramirez, at </a:t>
            </a:r>
            <a:r>
              <a:rPr lang="en-US" b="1" u="sng" dirty="0"/>
              <a:t>figueroaramirez@csus.edu</a:t>
            </a:r>
          </a:p>
        </p:txBody>
      </p:sp>
    </p:spTree>
    <p:extLst>
      <p:ext uri="{BB962C8B-B14F-4D97-AF65-F5344CB8AC3E}">
        <p14:creationId xmlns:p14="http://schemas.microsoft.com/office/powerpoint/2010/main" val="80301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2313" y="32064"/>
            <a:ext cx="7772400" cy="179673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r>
              <a:rPr lang="en-US" dirty="0"/>
              <a:t>Master of Arts in Teaching</a:t>
            </a:r>
          </a:p>
        </p:txBody>
      </p:sp>
      <p:sp>
        <p:nvSpPr>
          <p:cNvPr id="6" name="Text Placeholder 2"/>
          <p:cNvSpPr txBox="1">
            <a:spLocks/>
          </p:cNvSpPr>
          <p:nvPr/>
        </p:nvSpPr>
        <p:spPr>
          <a:xfrm>
            <a:off x="147918" y="709190"/>
            <a:ext cx="8767482" cy="334187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pPr marL="285750" indent="-285750" algn="l">
              <a:buFont typeface="Arial" panose="020B0604020202020204" pitchFamily="34" charset="0"/>
              <a:buChar char="•"/>
            </a:pPr>
            <a:r>
              <a:rPr lang="en-US" sz="2000" dirty="0"/>
              <a:t>All students accepted for admission into the Multiple or Single Subject Credential Programs are additionally admitted to the MAT Program - Students can opt out of continuing for their MAT</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The College of Education offers additional MA programs for students who want a more traditional MA experience</a:t>
            </a:r>
          </a:p>
          <a:p>
            <a:pPr marL="285750" indent="-285750" algn="l">
              <a:buFont typeface="Arial" panose="020B0604020202020204" pitchFamily="34" charset="0"/>
              <a:buChar char="•"/>
            </a:pPr>
            <a:endParaRPr lang="en-US" sz="2000" dirty="0"/>
          </a:p>
          <a:p>
            <a:pPr marL="171450" indent="-171450" algn="l">
              <a:buFont typeface="Arial" panose="020B0604020202020204" pitchFamily="34" charset="0"/>
              <a:buChar char="•"/>
            </a:pPr>
            <a:r>
              <a:rPr lang="en-US" sz="2000" dirty="0"/>
              <a:t>The MAT courses must be taken in sequence, starting the summer after completion of the Multiple or Single Subject Credential Program</a:t>
            </a:r>
          </a:p>
          <a:p>
            <a:pPr marL="171450" indent="-171450" algn="l">
              <a:buFont typeface="Arial" panose="020B0604020202020204" pitchFamily="34" charset="0"/>
              <a:buChar char="•"/>
            </a:pPr>
            <a:endParaRPr lang="en-US" sz="2000" dirty="0"/>
          </a:p>
          <a:p>
            <a:pPr marL="171450" indent="-171450" algn="l">
              <a:buFont typeface="Arial" panose="020B0604020202020204" pitchFamily="34" charset="0"/>
              <a:buChar char="•"/>
            </a:pPr>
            <a:r>
              <a:rPr lang="en-US" sz="2000" dirty="0"/>
              <a:t>Contact the Program Coordinator, Dr. Mae Chaplin at </a:t>
            </a:r>
            <a:r>
              <a:rPr lang="en-US" sz="2000" dirty="0">
                <a:hlinkClick r:id="rId3"/>
              </a:rPr>
              <a:t>mae.chaplin@csus.edu</a:t>
            </a:r>
            <a:r>
              <a:rPr lang="en-US" sz="2000" dirty="0"/>
              <a:t> with questions </a:t>
            </a:r>
          </a:p>
          <a:p>
            <a:pPr marL="285750" indent="-285750" algn="l">
              <a:buFont typeface="Arial" panose="020B0604020202020204" pitchFamily="34" charset="0"/>
              <a:buChar char="•"/>
            </a:pPr>
            <a:endParaRPr lang="en-US" sz="2000" dirty="0"/>
          </a:p>
          <a:p>
            <a:pPr algn="l"/>
            <a:r>
              <a:rPr lang="en-US" sz="2000" dirty="0"/>
              <a:t>	</a:t>
            </a:r>
            <a:br>
              <a:rPr lang="en-US" sz="2000" dirty="0"/>
            </a:br>
            <a:br>
              <a:rPr lang="en-US" sz="2400" dirty="0"/>
            </a:br>
            <a:endParaRPr lang="en-US" sz="2400" dirty="0"/>
          </a:p>
        </p:txBody>
      </p:sp>
    </p:spTree>
    <p:extLst>
      <p:ext uri="{BB962C8B-B14F-4D97-AF65-F5344CB8AC3E}">
        <p14:creationId xmlns:p14="http://schemas.microsoft.com/office/powerpoint/2010/main" val="176515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2313" y="327898"/>
            <a:ext cx="7772400" cy="162192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r>
              <a:rPr lang="en-US" dirty="0"/>
              <a:t>Application &amp; Admission Process</a:t>
            </a:r>
          </a:p>
        </p:txBody>
      </p:sp>
      <p:sp>
        <p:nvSpPr>
          <p:cNvPr id="9" name="Text Placeholder 2"/>
          <p:cNvSpPr>
            <a:spLocks noGrp="1"/>
          </p:cNvSpPr>
          <p:nvPr>
            <p:ph type="title"/>
          </p:nvPr>
        </p:nvSpPr>
        <p:spPr>
          <a:xfrm>
            <a:off x="254643" y="1116733"/>
            <a:ext cx="8240070" cy="3684493"/>
          </a:xfrm>
        </p:spPr>
        <p:txBody>
          <a:bodyPr>
            <a:noAutofit/>
          </a:bodyPr>
          <a:lstStyle/>
          <a:p>
            <a:pPr marL="342900" indent="-342900" algn="l">
              <a:lnSpc>
                <a:spcPct val="150000"/>
              </a:lnSpc>
              <a:buFont typeface="Arial" panose="020B0604020202020204" pitchFamily="34" charset="0"/>
              <a:buChar char="•"/>
            </a:pPr>
            <a:r>
              <a:rPr lang="en-US" sz="2400" dirty="0"/>
              <a:t>CSUS University Application </a:t>
            </a:r>
            <a:br>
              <a:rPr lang="en-US" sz="2400" dirty="0"/>
            </a:br>
            <a:r>
              <a:rPr lang="en-US" sz="2400" dirty="0"/>
              <a:t>		calstate.edu/apply</a:t>
            </a:r>
            <a:br>
              <a:rPr lang="en-US" sz="2400" dirty="0"/>
            </a:br>
            <a:r>
              <a:rPr lang="en-US" sz="2400" dirty="0"/>
              <a:t>		$70 application fee </a:t>
            </a:r>
            <a:br>
              <a:rPr lang="en-US" sz="2400" dirty="0"/>
            </a:br>
            <a:r>
              <a:rPr lang="en-US" sz="2400" dirty="0"/>
              <a:t>Review:</a:t>
            </a:r>
            <a:br>
              <a:rPr lang="en-US" sz="2400" dirty="0"/>
            </a:br>
            <a:r>
              <a:rPr lang="en-US" sz="2400" dirty="0"/>
              <a:t>		</a:t>
            </a:r>
            <a:r>
              <a:rPr lang="en-US" sz="2400" dirty="0">
                <a:hlinkClick r:id="rId3"/>
              </a:rPr>
              <a:t>Cal State Apply Application Instructions</a:t>
            </a:r>
            <a:br>
              <a:rPr lang="en-US" sz="2400" dirty="0"/>
            </a:br>
            <a:r>
              <a:rPr lang="en-US" sz="2400" dirty="0"/>
              <a:t>		</a:t>
            </a:r>
            <a:r>
              <a:rPr lang="en-US" sz="2400" dirty="0">
                <a:hlinkClick r:id="rId4"/>
              </a:rPr>
              <a:t>Supplemental Application Instructions</a:t>
            </a:r>
            <a:br>
              <a:rPr lang="en-US" sz="2400" dirty="0"/>
            </a:br>
            <a:br>
              <a:rPr lang="en-US" sz="2400" dirty="0"/>
            </a:br>
            <a:endParaRPr lang="en-US" sz="2400" dirty="0"/>
          </a:p>
        </p:txBody>
      </p:sp>
    </p:spTree>
    <p:extLst>
      <p:ext uri="{BB962C8B-B14F-4D97-AF65-F5344CB8AC3E}">
        <p14:creationId xmlns:p14="http://schemas.microsoft.com/office/powerpoint/2010/main" val="355124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2313" y="327898"/>
            <a:ext cx="7772400" cy="14740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r>
              <a:rPr lang="en-US" dirty="0"/>
              <a:t>Application &amp; Admission Process: </a:t>
            </a:r>
          </a:p>
          <a:p>
            <a:r>
              <a:rPr lang="en-US" dirty="0"/>
              <a:t>Transcripts</a:t>
            </a:r>
          </a:p>
        </p:txBody>
      </p:sp>
      <p:sp>
        <p:nvSpPr>
          <p:cNvPr id="2" name="Rectangle 1"/>
          <p:cNvSpPr/>
          <p:nvPr/>
        </p:nvSpPr>
        <p:spPr>
          <a:xfrm>
            <a:off x="1304366" y="1963271"/>
            <a:ext cx="3052482" cy="29449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solidFill>
                  <a:schemeClr val="tx1"/>
                </a:solidFill>
              </a:rPr>
              <a:t>Sac State Student</a:t>
            </a:r>
          </a:p>
          <a:p>
            <a:pPr algn="ctr"/>
            <a:endParaRPr lang="en-US" dirty="0">
              <a:solidFill>
                <a:schemeClr val="tx1"/>
              </a:solidFill>
            </a:endParaRPr>
          </a:p>
          <a:p>
            <a:pPr algn="ctr"/>
            <a:r>
              <a:rPr lang="en-US" dirty="0">
                <a:solidFill>
                  <a:schemeClr val="tx1"/>
                </a:solidFill>
              </a:rPr>
              <a:t>No transcripts required with your Cal State Apply application – Sac State already has access to all of your transcripts </a:t>
            </a:r>
          </a:p>
          <a:p>
            <a:pPr algn="ctr"/>
            <a:endParaRPr lang="en-US" dirty="0"/>
          </a:p>
        </p:txBody>
      </p:sp>
      <p:sp>
        <p:nvSpPr>
          <p:cNvPr id="6" name="Rectangle 5"/>
          <p:cNvSpPr/>
          <p:nvPr/>
        </p:nvSpPr>
        <p:spPr>
          <a:xfrm>
            <a:off x="5060576" y="1963270"/>
            <a:ext cx="3115235" cy="29449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solidFill>
                  <a:schemeClr val="tx1"/>
                </a:solidFill>
              </a:rPr>
              <a:t>Non Sac State Students </a:t>
            </a:r>
            <a:endParaRPr lang="en-US" dirty="0">
              <a:solidFill>
                <a:schemeClr val="tx1"/>
              </a:solidFill>
            </a:endParaRPr>
          </a:p>
          <a:p>
            <a:pPr algn="ctr"/>
            <a:endParaRPr lang="en-US" dirty="0">
              <a:solidFill>
                <a:schemeClr val="tx1"/>
              </a:solidFill>
            </a:endParaRPr>
          </a:p>
          <a:p>
            <a:pPr algn="ctr"/>
            <a:r>
              <a:rPr lang="en-US" dirty="0">
                <a:solidFill>
                  <a:schemeClr val="tx1"/>
                </a:solidFill>
              </a:rPr>
              <a:t>One official transcript from every college and university attended required with your Cal State Apply application</a:t>
            </a:r>
          </a:p>
          <a:p>
            <a:pPr algn="ctr"/>
            <a:r>
              <a:rPr lang="en-US" dirty="0">
                <a:solidFill>
                  <a:schemeClr val="tx1"/>
                </a:solidFill>
              </a:rPr>
              <a:t> </a:t>
            </a:r>
          </a:p>
          <a:p>
            <a:pPr algn="ctr"/>
            <a:r>
              <a:rPr lang="en-US" dirty="0">
                <a:solidFill>
                  <a:schemeClr val="tx1"/>
                </a:solidFill>
              </a:rPr>
              <a:t> </a:t>
            </a:r>
          </a:p>
        </p:txBody>
      </p:sp>
    </p:spTree>
    <p:extLst>
      <p:ext uri="{BB962C8B-B14F-4D97-AF65-F5344CB8AC3E}">
        <p14:creationId xmlns:p14="http://schemas.microsoft.com/office/powerpoint/2010/main" val="418049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0663"/>
            <a:ext cx="7772400" cy="1796736"/>
          </a:xfrm>
        </p:spPr>
        <p:txBody>
          <a:bodyPr>
            <a:noAutofit/>
          </a:bodyPr>
          <a:lstStyle/>
          <a:p>
            <a:r>
              <a:rPr lang="en-US" dirty="0"/>
              <a:t>Additional Admission Requirements </a:t>
            </a:r>
          </a:p>
        </p:txBody>
      </p:sp>
      <p:sp>
        <p:nvSpPr>
          <p:cNvPr id="3" name="Text Placeholder 2"/>
          <p:cNvSpPr>
            <a:spLocks noGrp="1"/>
          </p:cNvSpPr>
          <p:nvPr>
            <p:ph type="body" idx="1"/>
          </p:nvPr>
        </p:nvSpPr>
        <p:spPr>
          <a:xfrm>
            <a:off x="373973" y="1078016"/>
            <a:ext cx="8243047" cy="3732859"/>
          </a:xfrm>
        </p:spPr>
        <p:txBody>
          <a:bodyPr>
            <a:noAutofit/>
          </a:bodyPr>
          <a:lstStyle/>
          <a:p>
            <a:pPr algn="l"/>
            <a:endParaRPr lang="en-US" sz="2200" dirty="0"/>
          </a:p>
          <a:p>
            <a:pPr marL="342900" indent="-342900" algn="l">
              <a:buFont typeface="Wingdings" panose="05000000000000000000" pitchFamily="2" charset="2"/>
              <a:buChar char="ü"/>
            </a:pPr>
            <a:r>
              <a:rPr lang="en-US" sz="2200" dirty="0"/>
              <a:t>Subject Matter Competency </a:t>
            </a:r>
          </a:p>
          <a:p>
            <a:pPr marL="342900" indent="-342900" algn="l">
              <a:buFont typeface="Wingdings" panose="05000000000000000000" pitchFamily="2" charset="2"/>
              <a:buChar char="ü"/>
            </a:pPr>
            <a:r>
              <a:rPr lang="en-US" sz="2200" dirty="0"/>
              <a:t>Basic Skills (i.e., CBEST)</a:t>
            </a:r>
          </a:p>
          <a:p>
            <a:pPr marL="342900" indent="-342900" algn="l">
              <a:buFont typeface="Wingdings" panose="05000000000000000000" pitchFamily="2" charset="2"/>
              <a:buChar char="ü"/>
            </a:pPr>
            <a:r>
              <a:rPr lang="en-US" sz="2200" dirty="0"/>
              <a:t>2.50 minimum GPA (or 2.75 in last 60 </a:t>
            </a:r>
            <a:r>
              <a:rPr lang="en-US" sz="2200" dirty="0" err="1"/>
              <a:t>sem</a:t>
            </a:r>
            <a:r>
              <a:rPr lang="en-US" sz="2200" dirty="0"/>
              <a:t>/90 </a:t>
            </a:r>
            <a:r>
              <a:rPr lang="en-US" sz="2200" dirty="0" err="1"/>
              <a:t>qtr</a:t>
            </a:r>
            <a:r>
              <a:rPr lang="en-US" sz="2200" dirty="0"/>
              <a:t> units)</a:t>
            </a:r>
          </a:p>
          <a:p>
            <a:pPr marL="342900" indent="-342900" algn="l">
              <a:buFont typeface="Wingdings" panose="05000000000000000000" pitchFamily="2" charset="2"/>
              <a:buChar char="ü"/>
            </a:pPr>
            <a:r>
              <a:rPr lang="en-US" sz="2200" dirty="0"/>
              <a:t>Minimum 45 hours experience working with the age group and population of students you want to teach </a:t>
            </a:r>
          </a:p>
          <a:p>
            <a:pPr marL="342900" indent="-342900" algn="l">
              <a:buFont typeface="Wingdings" panose="05000000000000000000" pitchFamily="2" charset="2"/>
              <a:buChar char="ü"/>
            </a:pPr>
            <a:r>
              <a:rPr lang="en-US" sz="2200" dirty="0"/>
              <a:t>2 reference forms </a:t>
            </a:r>
          </a:p>
          <a:p>
            <a:pPr marL="342900" indent="-342900" algn="l">
              <a:buFont typeface="Wingdings" panose="05000000000000000000" pitchFamily="2" charset="2"/>
              <a:buChar char="ü"/>
            </a:pPr>
            <a:r>
              <a:rPr lang="en-US" sz="2200" dirty="0"/>
              <a:t>Essay</a:t>
            </a:r>
          </a:p>
          <a:p>
            <a:pPr marL="342900" indent="-342900" algn="l">
              <a:buFont typeface="Wingdings" panose="05000000000000000000" pitchFamily="2" charset="2"/>
              <a:buChar char="ü"/>
            </a:pPr>
            <a:r>
              <a:rPr lang="en-US" sz="2200" dirty="0"/>
              <a:t>Certificate of Clearance </a:t>
            </a:r>
          </a:p>
          <a:p>
            <a:pPr marL="342900" indent="-342900" algn="l">
              <a:buFont typeface="Wingdings" panose="05000000000000000000" pitchFamily="2" charset="2"/>
              <a:buChar char="ü"/>
            </a:pPr>
            <a:r>
              <a:rPr lang="en-US" sz="2200" dirty="0"/>
              <a:t>Group Interview </a:t>
            </a:r>
          </a:p>
        </p:txBody>
      </p:sp>
    </p:spTree>
    <p:extLst>
      <p:ext uri="{BB962C8B-B14F-4D97-AF65-F5344CB8AC3E}">
        <p14:creationId xmlns:p14="http://schemas.microsoft.com/office/powerpoint/2010/main" val="1526600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8259" y="327898"/>
            <a:ext cx="8794376" cy="80165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r>
              <a:rPr lang="en-US" sz="3600" dirty="0"/>
              <a:t>Teacher Preparation Program Application  </a:t>
            </a:r>
          </a:p>
        </p:txBody>
      </p:sp>
      <p:sp>
        <p:nvSpPr>
          <p:cNvPr id="9" name="Text Placeholder 2"/>
          <p:cNvSpPr>
            <a:spLocks noGrp="1"/>
          </p:cNvSpPr>
          <p:nvPr>
            <p:ph type="title"/>
          </p:nvPr>
        </p:nvSpPr>
        <p:spPr>
          <a:xfrm>
            <a:off x="229255" y="1435004"/>
            <a:ext cx="8794376" cy="3966882"/>
          </a:xfrm>
        </p:spPr>
        <p:txBody>
          <a:bodyPr>
            <a:noAutofit/>
          </a:bodyPr>
          <a:lstStyle/>
          <a:p>
            <a:r>
              <a:rPr lang="en-US" sz="2400" dirty="0"/>
              <a:t>FALL SEMESTER</a:t>
            </a:r>
            <a:br>
              <a:rPr lang="en-US" sz="2400" dirty="0"/>
            </a:br>
            <a:r>
              <a:rPr lang="en-US" sz="2400" dirty="0"/>
              <a:t>Applications available: October 1st</a:t>
            </a:r>
            <a:br>
              <a:rPr lang="en-US" sz="2400" dirty="0"/>
            </a:br>
            <a:r>
              <a:rPr lang="en-US" sz="2400" dirty="0"/>
              <a:t>Applications due: February 1st</a:t>
            </a:r>
            <a:br>
              <a:rPr lang="en-US" sz="2400" dirty="0"/>
            </a:br>
            <a:br>
              <a:rPr lang="en-US" sz="2400" dirty="0"/>
            </a:br>
            <a:r>
              <a:rPr lang="en-US" sz="2400" dirty="0"/>
              <a:t>Website: </a:t>
            </a:r>
            <a:r>
              <a:rPr lang="en-US" sz="2400" dirty="0">
                <a:hlinkClick r:id="rId2"/>
              </a:rPr>
              <a:t>www.csus.edu/college/education/teaching-credentials</a:t>
            </a:r>
            <a:br>
              <a:rPr lang="en-US" sz="2400" dirty="0"/>
            </a:br>
            <a:r>
              <a:rPr lang="en-US" sz="2400" dirty="0"/>
              <a:t>“Application Information”</a:t>
            </a:r>
          </a:p>
        </p:txBody>
      </p:sp>
      <p:cxnSp>
        <p:nvCxnSpPr>
          <p:cNvPr id="3" name="Straight Connector 2"/>
          <p:cNvCxnSpPr/>
          <p:nvPr/>
        </p:nvCxnSpPr>
        <p:spPr>
          <a:xfrm>
            <a:off x="731278" y="1302069"/>
            <a:ext cx="7754470" cy="0"/>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40243" y="3957913"/>
            <a:ext cx="7772400" cy="40342"/>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381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2313" y="327898"/>
            <a:ext cx="7772400" cy="84199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r>
              <a:rPr lang="en-US" dirty="0"/>
              <a:t>Scholarships &amp; Grants</a:t>
            </a:r>
          </a:p>
        </p:txBody>
      </p:sp>
      <p:pic>
        <p:nvPicPr>
          <p:cNvPr id="7" name="Picture 6"/>
          <p:cNvPicPr/>
          <p:nvPr/>
        </p:nvPicPr>
        <p:blipFill rotWithShape="1">
          <a:blip r:embed="rId2"/>
          <a:srcRect l="10096" t="12790" r="12339"/>
          <a:stretch/>
        </p:blipFill>
        <p:spPr bwMode="auto">
          <a:xfrm>
            <a:off x="242047" y="992692"/>
            <a:ext cx="8713693" cy="5679440"/>
          </a:xfrm>
          <a:prstGeom prst="rect">
            <a:avLst/>
          </a:prstGeom>
          <a:ln>
            <a:noFill/>
          </a:ln>
          <a:extLst>
            <a:ext uri="{53640926-AAD7-44D8-BBD7-CCE9431645EC}">
              <a14:shadowObscured xmlns:a14="http://schemas.microsoft.com/office/drawing/2010/main"/>
            </a:ext>
          </a:extLst>
        </p:spPr>
      </p:pic>
      <p:sp>
        <p:nvSpPr>
          <p:cNvPr id="3" name="Oval 2"/>
          <p:cNvSpPr/>
          <p:nvPr/>
        </p:nvSpPr>
        <p:spPr>
          <a:xfrm>
            <a:off x="5096435" y="3765176"/>
            <a:ext cx="1223683" cy="59167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77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0663"/>
            <a:ext cx="7772400" cy="882337"/>
          </a:xfrm>
        </p:spPr>
        <p:txBody>
          <a:bodyPr>
            <a:noAutofit/>
          </a:bodyPr>
          <a:lstStyle/>
          <a:p>
            <a:r>
              <a:rPr lang="en-US" sz="4400" dirty="0"/>
              <a:t>Teaching for Change</a:t>
            </a:r>
          </a:p>
        </p:txBody>
      </p:sp>
      <p:sp>
        <p:nvSpPr>
          <p:cNvPr id="3" name="Text Placeholder 2"/>
          <p:cNvSpPr>
            <a:spLocks noGrp="1"/>
          </p:cNvSpPr>
          <p:nvPr>
            <p:ph type="body" idx="1"/>
          </p:nvPr>
        </p:nvSpPr>
        <p:spPr>
          <a:xfrm>
            <a:off x="486989" y="677522"/>
            <a:ext cx="8243047" cy="4531658"/>
          </a:xfrm>
        </p:spPr>
        <p:txBody>
          <a:bodyPr>
            <a:noAutofit/>
          </a:bodyPr>
          <a:lstStyle/>
          <a:p>
            <a:pPr algn="l"/>
            <a:r>
              <a:rPr lang="en-US" sz="2400" b="1" dirty="0"/>
              <a:t>Multicultural/Social Justice – an overarching core value</a:t>
            </a:r>
          </a:p>
          <a:p>
            <a:pPr lvl="1">
              <a:spcBef>
                <a:spcPts val="1200"/>
              </a:spcBef>
            </a:pPr>
            <a:r>
              <a:rPr lang="en-US" sz="2200" dirty="0">
                <a:solidFill>
                  <a:schemeClr val="accent1"/>
                </a:solidFill>
              </a:rPr>
              <a:t>Multicultural/Social Justice encompasses educational, economic, and political arenas.  It is a commitment to equity and fairness in treatment and access to opportunities and resources for everyone, recognizing that all is not equal.</a:t>
            </a:r>
          </a:p>
          <a:p>
            <a:pPr lvl="1">
              <a:spcBef>
                <a:spcPts val="1200"/>
              </a:spcBef>
            </a:pPr>
            <a:r>
              <a:rPr lang="en-US" sz="2200" dirty="0">
                <a:solidFill>
                  <a:schemeClr val="accent1"/>
                </a:solidFill>
              </a:rPr>
              <a:t>As future educators, you will be committed to actively eradicating structural and institutional racism, sexism, classism, linguicism, ableism, ageism, heterosexism, religious bias, etc.</a:t>
            </a:r>
          </a:p>
          <a:p>
            <a:pPr lvl="1">
              <a:spcBef>
                <a:spcPts val="1200"/>
              </a:spcBef>
            </a:pPr>
            <a:r>
              <a:rPr lang="en-US" sz="2200" dirty="0">
                <a:solidFill>
                  <a:schemeClr val="accent1"/>
                </a:solidFill>
              </a:rPr>
              <a:t>As future educators, you are responsible for the collective good of society, not simply your own individual interests.</a:t>
            </a:r>
          </a:p>
        </p:txBody>
      </p:sp>
    </p:spTree>
    <p:extLst>
      <p:ext uri="{BB962C8B-B14F-4D97-AF65-F5344CB8AC3E}">
        <p14:creationId xmlns:p14="http://schemas.microsoft.com/office/powerpoint/2010/main" val="100976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2313" y="287557"/>
            <a:ext cx="7772400" cy="179673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chemeClr val="bg1"/>
                </a:solidFill>
                <a:latin typeface="+mj-lt"/>
                <a:ea typeface="+mj-ea"/>
                <a:cs typeface="+mj-cs"/>
              </a:defRPr>
            </a:lvl1pPr>
          </a:lstStyle>
          <a:p>
            <a:r>
              <a:rPr lang="en-US" dirty="0"/>
              <a:t>Becoming a Public School </a:t>
            </a:r>
          </a:p>
          <a:p>
            <a:r>
              <a:rPr lang="en-US" dirty="0"/>
              <a:t>Teacher in California </a:t>
            </a:r>
          </a:p>
        </p:txBody>
      </p:sp>
      <p:sp>
        <p:nvSpPr>
          <p:cNvPr id="5" name="Rectangle 4"/>
          <p:cNvSpPr/>
          <p:nvPr/>
        </p:nvSpPr>
        <p:spPr>
          <a:xfrm>
            <a:off x="979335" y="3468658"/>
            <a:ext cx="7073153" cy="11430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Prove you know WHAT you will teach (math, social science, PE, etc.) – “Subject Matter Competency” </a:t>
            </a:r>
          </a:p>
        </p:txBody>
      </p:sp>
      <p:sp>
        <p:nvSpPr>
          <p:cNvPr id="6" name="Rectangle 5"/>
          <p:cNvSpPr/>
          <p:nvPr/>
        </p:nvSpPr>
        <p:spPr>
          <a:xfrm>
            <a:off x="967764" y="2020736"/>
            <a:ext cx="7073153" cy="11430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Prove you know HOW to teach– “teaching credential preparation program</a:t>
            </a:r>
            <a:r>
              <a:rPr lang="en-US" dirty="0">
                <a:solidFill>
                  <a:schemeClr val="tx1"/>
                </a:solidFill>
              </a:rPr>
              <a:t>” </a:t>
            </a:r>
          </a:p>
        </p:txBody>
      </p:sp>
    </p:spTree>
    <p:extLst>
      <p:ext uri="{BB962C8B-B14F-4D97-AF65-F5344CB8AC3E}">
        <p14:creationId xmlns:p14="http://schemas.microsoft.com/office/powerpoint/2010/main" val="116663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89263"/>
            <a:ext cx="7772400" cy="882337"/>
          </a:xfrm>
        </p:spPr>
        <p:txBody>
          <a:bodyPr>
            <a:noAutofit/>
          </a:bodyPr>
          <a:lstStyle/>
          <a:p>
            <a:r>
              <a:rPr lang="en-US" dirty="0"/>
              <a:t>Program Options</a:t>
            </a:r>
          </a:p>
        </p:txBody>
      </p:sp>
      <p:sp>
        <p:nvSpPr>
          <p:cNvPr id="3" name="Text Placeholder 2"/>
          <p:cNvSpPr>
            <a:spLocks noGrp="1"/>
          </p:cNvSpPr>
          <p:nvPr>
            <p:ph type="body" idx="1"/>
          </p:nvPr>
        </p:nvSpPr>
        <p:spPr>
          <a:xfrm>
            <a:off x="722312" y="3039037"/>
            <a:ext cx="5120436" cy="2783542"/>
          </a:xfrm>
        </p:spPr>
        <p:txBody>
          <a:bodyPr>
            <a:noAutofit/>
          </a:bodyPr>
          <a:lstStyle/>
          <a:p>
            <a:pPr marL="342900" indent="-342900" algn="l">
              <a:buFont typeface="Wingdings" panose="05000000000000000000" pitchFamily="2" charset="2"/>
              <a:buChar char="ü"/>
            </a:pPr>
            <a:r>
              <a:rPr lang="en-US" sz="2800" dirty="0"/>
              <a:t>Multiple Subject (K-6)</a:t>
            </a:r>
          </a:p>
          <a:p>
            <a:pPr marL="342900" indent="-342900" algn="l">
              <a:buFont typeface="Wingdings" panose="05000000000000000000" pitchFamily="2" charset="2"/>
              <a:buChar char="ü"/>
            </a:pPr>
            <a:r>
              <a:rPr lang="en-US" sz="2800" dirty="0"/>
              <a:t>Single Subject (7-12)</a:t>
            </a:r>
          </a:p>
          <a:p>
            <a:pPr marL="342900" indent="-342900" algn="l">
              <a:buFont typeface="Wingdings" panose="05000000000000000000" pitchFamily="2" charset="2"/>
              <a:buChar char="ü"/>
            </a:pPr>
            <a:r>
              <a:rPr lang="en-US" sz="2800" dirty="0"/>
              <a:t>Special Education: </a:t>
            </a:r>
          </a:p>
          <a:p>
            <a:pPr marL="800100" lvl="1" indent="-342900">
              <a:buFont typeface="Wingdings" panose="05000000000000000000" pitchFamily="2" charset="2"/>
              <a:buChar char="ü"/>
            </a:pPr>
            <a:r>
              <a:rPr lang="en-US" sz="2800" dirty="0">
                <a:solidFill>
                  <a:schemeClr val="accent1"/>
                </a:solidFill>
              </a:rPr>
              <a:t>Mild/Moderate Support </a:t>
            </a:r>
          </a:p>
          <a:p>
            <a:pPr lvl="1"/>
            <a:r>
              <a:rPr lang="en-US" sz="2800" dirty="0">
                <a:solidFill>
                  <a:schemeClr val="accent1"/>
                </a:solidFill>
              </a:rPr>
              <a:t>    Needs </a:t>
            </a:r>
          </a:p>
          <a:p>
            <a:pPr marL="800100" lvl="1" indent="-342900">
              <a:buFont typeface="Wingdings" panose="05000000000000000000" pitchFamily="2" charset="2"/>
              <a:buChar char="ü"/>
            </a:pPr>
            <a:r>
              <a:rPr lang="en-US" sz="2800" dirty="0">
                <a:solidFill>
                  <a:schemeClr val="accent1"/>
                </a:solidFill>
              </a:rPr>
              <a:t>Extensive Support Needs</a:t>
            </a:r>
          </a:p>
          <a:p>
            <a:pPr marL="800100" lvl="1" indent="-342900">
              <a:buFont typeface="Wingdings" panose="05000000000000000000" pitchFamily="2" charset="2"/>
              <a:buChar char="ü"/>
            </a:pPr>
            <a:r>
              <a:rPr lang="en-US" sz="2800" dirty="0">
                <a:solidFill>
                  <a:schemeClr val="accent1"/>
                </a:solidFill>
              </a:rPr>
              <a:t>Early Childhood </a:t>
            </a:r>
          </a:p>
          <a:p>
            <a:pPr lvl="1"/>
            <a:endParaRPr lang="en-US" sz="1600" dirty="0">
              <a:solidFill>
                <a:schemeClr val="accent1"/>
              </a:solidFill>
            </a:endParaRPr>
          </a:p>
          <a:p>
            <a:pPr marL="800100" lvl="1" indent="-342900">
              <a:buFont typeface="Wingdings" panose="05000000000000000000" pitchFamily="2" charset="2"/>
              <a:buChar char="ü"/>
            </a:pPr>
            <a:endParaRPr lang="en-US" sz="2200" dirty="0"/>
          </a:p>
        </p:txBody>
      </p:sp>
      <p:sp>
        <p:nvSpPr>
          <p:cNvPr id="4" name="TextBox 3"/>
          <p:cNvSpPr txBox="1"/>
          <p:nvPr/>
        </p:nvSpPr>
        <p:spPr>
          <a:xfrm>
            <a:off x="5232949" y="1519007"/>
            <a:ext cx="3747900" cy="1938992"/>
          </a:xfrm>
          <a:prstGeom prst="rect">
            <a:avLst/>
          </a:prstGeom>
          <a:noFill/>
        </p:spPr>
        <p:txBody>
          <a:bodyPr wrap="square" rtlCol="0">
            <a:spAutoFit/>
          </a:bodyPr>
          <a:lstStyle/>
          <a:p>
            <a:pPr marL="914400" lvl="1" indent="-457200">
              <a:buFont typeface="Wingdings" panose="05000000000000000000" pitchFamily="2" charset="2"/>
              <a:buChar char="ü"/>
            </a:pPr>
            <a:r>
              <a:rPr lang="en-US" sz="3000" dirty="0">
                <a:solidFill>
                  <a:schemeClr val="accent1"/>
                </a:solidFill>
              </a:rPr>
              <a:t>Bilingual Authorization in Spanish and Hmong</a:t>
            </a:r>
          </a:p>
        </p:txBody>
      </p:sp>
    </p:spTree>
    <p:extLst>
      <p:ext uri="{BB962C8B-B14F-4D97-AF65-F5344CB8AC3E}">
        <p14:creationId xmlns:p14="http://schemas.microsoft.com/office/powerpoint/2010/main" val="177982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556498"/>
            <a:ext cx="7772400" cy="1070596"/>
          </a:xfrm>
        </p:spPr>
        <p:txBody>
          <a:bodyPr>
            <a:noAutofit/>
          </a:bodyPr>
          <a:lstStyle/>
          <a:p>
            <a:r>
              <a:rPr lang="en-US" dirty="0"/>
              <a:t>Program Structure</a:t>
            </a:r>
          </a:p>
        </p:txBody>
      </p:sp>
      <p:sp>
        <p:nvSpPr>
          <p:cNvPr id="3" name="Text Placeholder 2"/>
          <p:cNvSpPr>
            <a:spLocks noGrp="1"/>
          </p:cNvSpPr>
          <p:nvPr>
            <p:ph type="body" idx="1"/>
          </p:nvPr>
        </p:nvSpPr>
        <p:spPr>
          <a:xfrm>
            <a:off x="486988" y="1614055"/>
            <a:ext cx="8243047" cy="3966474"/>
          </a:xfrm>
        </p:spPr>
        <p:txBody>
          <a:bodyPr>
            <a:noAutofit/>
          </a:bodyPr>
          <a:lstStyle/>
          <a:p>
            <a:pPr marL="342900" indent="-342900" algn="l">
              <a:buFont typeface="Wingdings" panose="05000000000000000000" pitchFamily="2" charset="2"/>
              <a:buChar char="ü"/>
            </a:pPr>
            <a:r>
              <a:rPr lang="en-US" sz="2400" dirty="0"/>
              <a:t>Students admitted into the program are divided into smaller cohort groups that complete the program in 2-4 semesters (depending on program)</a:t>
            </a:r>
          </a:p>
          <a:p>
            <a:pPr algn="l"/>
            <a:endParaRPr lang="en-US" sz="1800" dirty="0"/>
          </a:p>
          <a:p>
            <a:pPr marL="342900" indent="-342900" algn="l">
              <a:buFont typeface="Wingdings" panose="05000000000000000000" pitchFamily="2" charset="2"/>
              <a:buChar char="ü"/>
            </a:pPr>
            <a:r>
              <a:rPr lang="en-US" sz="2400" dirty="0"/>
              <a:t>A cohort model offers a community of support in which concern for the individual student and their development is the focus</a:t>
            </a:r>
          </a:p>
          <a:p>
            <a:pPr algn="l"/>
            <a:endParaRPr lang="en-US" sz="1800" dirty="0"/>
          </a:p>
          <a:p>
            <a:pPr marL="342900" indent="-342900" algn="l">
              <a:buFont typeface="Wingdings" panose="05000000000000000000" pitchFamily="2" charset="2"/>
              <a:buChar char="ü"/>
            </a:pPr>
            <a:r>
              <a:rPr lang="en-US" sz="2400" dirty="0"/>
              <a:t>Includes the Master of Arts in Teaching (additional 2 semesters)</a:t>
            </a:r>
          </a:p>
          <a:p>
            <a:pPr algn="l"/>
            <a:endParaRPr lang="en-US" sz="2400" dirty="0"/>
          </a:p>
        </p:txBody>
      </p:sp>
    </p:spTree>
    <p:extLst>
      <p:ext uri="{BB962C8B-B14F-4D97-AF65-F5344CB8AC3E}">
        <p14:creationId xmlns:p14="http://schemas.microsoft.com/office/powerpoint/2010/main" val="382665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0322"/>
            <a:ext cx="7772400" cy="1796736"/>
          </a:xfrm>
        </p:spPr>
        <p:txBody>
          <a:bodyPr>
            <a:noAutofit/>
          </a:bodyPr>
          <a:lstStyle/>
          <a:p>
            <a:r>
              <a:rPr lang="en-US" dirty="0"/>
              <a:t>How to prove you know WHAT you will teach </a:t>
            </a:r>
            <a:br>
              <a:rPr lang="en-US" dirty="0"/>
            </a:br>
            <a:r>
              <a:rPr lang="en-US" dirty="0"/>
              <a:t>(Subject Matter Competency)</a:t>
            </a:r>
          </a:p>
        </p:txBody>
      </p:sp>
      <p:sp>
        <p:nvSpPr>
          <p:cNvPr id="3" name="Text Placeholder 2"/>
          <p:cNvSpPr>
            <a:spLocks noGrp="1"/>
          </p:cNvSpPr>
          <p:nvPr>
            <p:ph type="body" idx="1"/>
          </p:nvPr>
        </p:nvSpPr>
        <p:spPr>
          <a:xfrm>
            <a:off x="486989" y="2673580"/>
            <a:ext cx="8243047" cy="2689412"/>
          </a:xfrm>
        </p:spPr>
        <p:txBody>
          <a:bodyPr>
            <a:noAutofit/>
          </a:bodyPr>
          <a:lstStyle/>
          <a:p>
            <a:pPr marL="342900" indent="-342900" algn="l">
              <a:buFont typeface="Wingdings" panose="05000000000000000000" pitchFamily="2" charset="2"/>
              <a:buChar char="ü"/>
            </a:pPr>
            <a:r>
              <a:rPr lang="en-US" sz="2800" dirty="0"/>
              <a:t>Pass a standardized test (CSET – California Subject Exam for Teachers) in your subject area </a:t>
            </a:r>
          </a:p>
          <a:p>
            <a:pPr marL="342900" indent="-342900" algn="l">
              <a:buFont typeface="Wingdings" panose="05000000000000000000" pitchFamily="2" charset="2"/>
              <a:buChar char="ü"/>
            </a:pPr>
            <a:r>
              <a:rPr lang="en-US" sz="2800" dirty="0"/>
              <a:t>Undergraduate Major in the subject matter area to include SPECIFIED list of courses (subject matter waiver)</a:t>
            </a:r>
          </a:p>
          <a:p>
            <a:pPr marL="342900" indent="-342900" algn="l">
              <a:buFont typeface="Wingdings" panose="05000000000000000000" pitchFamily="2" charset="2"/>
              <a:buChar char="ü"/>
            </a:pPr>
            <a:r>
              <a:rPr lang="en-US" sz="2800" dirty="0"/>
              <a:t>Complete coursework that fulfils the competency domains </a:t>
            </a:r>
          </a:p>
        </p:txBody>
      </p:sp>
    </p:spTree>
    <p:extLst>
      <p:ext uri="{BB962C8B-B14F-4D97-AF65-F5344CB8AC3E}">
        <p14:creationId xmlns:p14="http://schemas.microsoft.com/office/powerpoint/2010/main" val="289130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2220" y="32064"/>
            <a:ext cx="8232493" cy="179673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r>
              <a:rPr lang="en-US" dirty="0"/>
              <a:t>How do I qualify for a </a:t>
            </a:r>
          </a:p>
          <a:p>
            <a:r>
              <a:rPr lang="en-US" dirty="0"/>
              <a:t>Subject Matter Coursework Review</a:t>
            </a:r>
          </a:p>
        </p:txBody>
      </p:sp>
      <p:sp>
        <p:nvSpPr>
          <p:cNvPr id="6" name="Text Placeholder 2"/>
          <p:cNvSpPr txBox="1">
            <a:spLocks/>
          </p:cNvSpPr>
          <p:nvPr/>
        </p:nvSpPr>
        <p:spPr>
          <a:xfrm>
            <a:off x="147918" y="1507048"/>
            <a:ext cx="8767482" cy="334187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pPr algn="l"/>
            <a:br>
              <a:rPr lang="en-US" sz="1800" dirty="0"/>
            </a:br>
            <a:r>
              <a:rPr lang="en-US" sz="1800" dirty="0"/>
              <a:t>	</a:t>
            </a:r>
            <a:r>
              <a:rPr lang="en-US" sz="2400" dirty="0"/>
              <a:t>If you are in a subject matter wavier program, have your major 	advisor complete your SMC verification form </a:t>
            </a:r>
          </a:p>
          <a:p>
            <a:pPr algn="l"/>
            <a:endParaRPr lang="en-US" sz="2400" dirty="0"/>
          </a:p>
          <a:p>
            <a:pPr algn="l"/>
            <a:r>
              <a:rPr lang="en-US" sz="2400" dirty="0"/>
              <a:t>	If you plan to have your coursework evaluated for SMC, 	complete the </a:t>
            </a:r>
            <a:r>
              <a:rPr lang="en-US" sz="2400" dirty="0" err="1"/>
              <a:t>qualtrics</a:t>
            </a:r>
            <a:r>
              <a:rPr lang="en-US" sz="2400" dirty="0"/>
              <a:t> survey in the application instructions </a:t>
            </a:r>
          </a:p>
          <a:p>
            <a:pPr algn="l"/>
            <a:endParaRPr lang="en-US" sz="2400" dirty="0"/>
          </a:p>
          <a:p>
            <a:pPr algn="l"/>
            <a:r>
              <a:rPr lang="en-US" sz="2400" dirty="0"/>
              <a:t>	If you think your major meets subject matter competency, 	complete the </a:t>
            </a:r>
            <a:r>
              <a:rPr lang="en-US" sz="2400" dirty="0" err="1"/>
              <a:t>qualtrics</a:t>
            </a:r>
            <a:r>
              <a:rPr lang="en-US" sz="2400" dirty="0"/>
              <a:t> survey in the application instructions </a:t>
            </a:r>
          </a:p>
          <a:p>
            <a:pPr algn="l"/>
            <a:endParaRPr lang="en-US" sz="1800" dirty="0"/>
          </a:p>
          <a:p>
            <a:pPr algn="l"/>
            <a:r>
              <a:rPr lang="en-US" sz="2000" dirty="0"/>
              <a:t>	</a:t>
            </a:r>
            <a:br>
              <a:rPr lang="en-US" sz="2000" dirty="0"/>
            </a:br>
            <a:br>
              <a:rPr lang="en-US" sz="1800" dirty="0"/>
            </a:br>
            <a:r>
              <a:rPr lang="en-US" sz="1800" dirty="0"/>
              <a:t>	</a:t>
            </a:r>
            <a:br>
              <a:rPr lang="en-US" sz="2400" dirty="0"/>
            </a:br>
            <a:endParaRPr lang="en-US" sz="2400" dirty="0"/>
          </a:p>
        </p:txBody>
      </p:sp>
      <p:sp>
        <p:nvSpPr>
          <p:cNvPr id="14" name="Right Arrow 13"/>
          <p:cNvSpPr/>
          <p:nvPr/>
        </p:nvSpPr>
        <p:spPr>
          <a:xfrm>
            <a:off x="251013" y="1904770"/>
            <a:ext cx="374277" cy="174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251012" y="3003176"/>
            <a:ext cx="374277" cy="174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62220" y="4120298"/>
            <a:ext cx="374277" cy="174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46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2313" y="327898"/>
            <a:ext cx="7772400" cy="14740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r>
              <a:rPr lang="en-US" dirty="0"/>
              <a:t>Examination Administrations </a:t>
            </a:r>
          </a:p>
          <a:p>
            <a:r>
              <a:rPr lang="en-US" dirty="0"/>
              <a:t>For Teaching Majors</a:t>
            </a:r>
          </a:p>
        </p:txBody>
      </p:sp>
      <p:sp>
        <p:nvSpPr>
          <p:cNvPr id="2" name="Rectangle 1"/>
          <p:cNvSpPr/>
          <p:nvPr/>
        </p:nvSpPr>
        <p:spPr>
          <a:xfrm>
            <a:off x="1304366" y="1963271"/>
            <a:ext cx="3052482" cy="29449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solidFill>
                  <a:schemeClr val="tx1"/>
                </a:solidFill>
              </a:rPr>
              <a:t>Subject Area:</a:t>
            </a:r>
          </a:p>
          <a:p>
            <a:pPr algn="ctr"/>
            <a:r>
              <a:rPr lang="en-US" dirty="0">
                <a:solidFill>
                  <a:schemeClr val="tx1"/>
                </a:solidFill>
              </a:rPr>
              <a:t>English, Science, Math, Social Science, Multiple Subject</a:t>
            </a:r>
          </a:p>
          <a:p>
            <a:pPr algn="ctr"/>
            <a:endParaRPr lang="en-US" dirty="0">
              <a:solidFill>
                <a:schemeClr val="tx1"/>
              </a:solidFill>
            </a:endParaRPr>
          </a:p>
          <a:p>
            <a:pPr algn="ctr"/>
            <a:r>
              <a:rPr lang="en-US" b="1" u="sng" dirty="0">
                <a:solidFill>
                  <a:schemeClr val="tx1"/>
                </a:solidFill>
              </a:rPr>
              <a:t>Testing Options:</a:t>
            </a:r>
          </a:p>
          <a:p>
            <a:pPr algn="ctr"/>
            <a:r>
              <a:rPr lang="en-US" dirty="0">
                <a:solidFill>
                  <a:schemeClr val="tx1"/>
                </a:solidFill>
              </a:rPr>
              <a:t>Continuous Computer based testing options offered </a:t>
            </a:r>
          </a:p>
          <a:p>
            <a:pPr algn="ctr"/>
            <a:r>
              <a:rPr lang="en-US" dirty="0">
                <a:solidFill>
                  <a:schemeClr val="tx1"/>
                </a:solidFill>
              </a:rPr>
              <a:t>Monday – Friday</a:t>
            </a:r>
          </a:p>
          <a:p>
            <a:pPr algn="ctr"/>
            <a:endParaRPr lang="en-US" dirty="0">
              <a:solidFill>
                <a:schemeClr val="tx1"/>
              </a:solidFill>
            </a:endParaRPr>
          </a:p>
          <a:p>
            <a:pPr algn="ctr"/>
            <a:endParaRPr lang="en-US" dirty="0"/>
          </a:p>
        </p:txBody>
      </p:sp>
      <p:sp>
        <p:nvSpPr>
          <p:cNvPr id="6" name="Rectangle 5"/>
          <p:cNvSpPr/>
          <p:nvPr/>
        </p:nvSpPr>
        <p:spPr>
          <a:xfrm>
            <a:off x="5208494" y="1963270"/>
            <a:ext cx="3115235" cy="29449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solidFill>
                  <a:schemeClr val="tx1"/>
                </a:solidFill>
              </a:rPr>
              <a:t>Subject Area:</a:t>
            </a:r>
          </a:p>
          <a:p>
            <a:pPr algn="ctr"/>
            <a:r>
              <a:rPr lang="en-US" dirty="0">
                <a:solidFill>
                  <a:schemeClr val="tx1"/>
                </a:solidFill>
              </a:rPr>
              <a:t>Art, Health Science, PE, Music, World Language, Home Economics</a:t>
            </a:r>
          </a:p>
          <a:p>
            <a:pPr algn="ctr"/>
            <a:endParaRPr lang="en-US" dirty="0">
              <a:solidFill>
                <a:schemeClr val="tx1"/>
              </a:solidFill>
            </a:endParaRPr>
          </a:p>
          <a:p>
            <a:pPr algn="ctr"/>
            <a:r>
              <a:rPr lang="en-US" b="1" u="sng" dirty="0">
                <a:solidFill>
                  <a:schemeClr val="tx1"/>
                </a:solidFill>
              </a:rPr>
              <a:t>Testing Options:</a:t>
            </a:r>
          </a:p>
          <a:p>
            <a:pPr algn="ctr"/>
            <a:r>
              <a:rPr lang="en-US" dirty="0">
                <a:solidFill>
                  <a:schemeClr val="tx1"/>
                </a:solidFill>
              </a:rPr>
              <a:t>Four week testing blocks throughout the year (check website for exact testing blocks)</a:t>
            </a:r>
          </a:p>
        </p:txBody>
      </p:sp>
    </p:spTree>
    <p:extLst>
      <p:ext uri="{BB962C8B-B14F-4D97-AF65-F5344CB8AC3E}">
        <p14:creationId xmlns:p14="http://schemas.microsoft.com/office/powerpoint/2010/main" val="189776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2313" y="72931"/>
            <a:ext cx="7772400" cy="868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r>
              <a:rPr lang="en-US" dirty="0"/>
              <a:t>Pre-Requisite Courses</a:t>
            </a:r>
          </a:p>
        </p:txBody>
      </p:sp>
      <p:sp>
        <p:nvSpPr>
          <p:cNvPr id="9" name="Text Placeholder 2"/>
          <p:cNvSpPr>
            <a:spLocks noGrp="1"/>
          </p:cNvSpPr>
          <p:nvPr>
            <p:ph type="title"/>
          </p:nvPr>
        </p:nvSpPr>
        <p:spPr>
          <a:xfrm>
            <a:off x="322728" y="669520"/>
            <a:ext cx="8646460" cy="4235823"/>
          </a:xfrm>
        </p:spPr>
        <p:txBody>
          <a:bodyPr>
            <a:noAutofit/>
          </a:bodyPr>
          <a:lstStyle/>
          <a:p>
            <a:pPr marL="342900" indent="-342900" algn="l">
              <a:buFont typeface="Wingdings" panose="05000000000000000000" pitchFamily="2" charset="2"/>
              <a:buChar char="ü"/>
            </a:pPr>
            <a:r>
              <a:rPr lang="en-US" sz="2000" dirty="0"/>
              <a:t>Courses:</a:t>
            </a:r>
            <a:br>
              <a:rPr lang="en-US" sz="2000" dirty="0"/>
            </a:br>
            <a:r>
              <a:rPr lang="en-US" sz="2000" dirty="0"/>
              <a:t>		PUBH 136 – School Health Education </a:t>
            </a:r>
            <a:br>
              <a:rPr lang="en-US" sz="2000" dirty="0"/>
            </a:br>
            <a:r>
              <a:rPr lang="en-US" sz="2000" dirty="0"/>
              <a:t>		EDUC 100A/B – Educating the Exceptional Learner in Inclusive Settings</a:t>
            </a:r>
            <a:br>
              <a:rPr lang="en-US" sz="2000" dirty="0"/>
            </a:br>
            <a:r>
              <a:rPr lang="en-US" sz="2000" dirty="0"/>
              <a:t>		EDUC 170 – Introduction to Bilingual Education </a:t>
            </a:r>
            <a:br>
              <a:rPr lang="en-US" sz="2000" dirty="0"/>
            </a:br>
            <a:r>
              <a:rPr lang="en-US" sz="2000" dirty="0"/>
              <a:t>		KINS 172 – Movement Education (MS ONLY)</a:t>
            </a:r>
            <a:br>
              <a:rPr lang="en-US" sz="2000" dirty="0"/>
            </a:br>
            <a:r>
              <a:rPr lang="en-US" sz="2000" dirty="0"/>
              <a:t>		CHDV 30 or Introduction to Human Development Course (ECSE ONLY)	</a:t>
            </a:r>
            <a:br>
              <a:rPr lang="en-US" sz="2000" dirty="0"/>
            </a:br>
            <a:endParaRPr lang="en-US" sz="2000" dirty="0"/>
          </a:p>
          <a:p>
            <a:pPr marL="342900" indent="-342900" algn="l">
              <a:buFont typeface="Wingdings" panose="05000000000000000000" pitchFamily="2" charset="2"/>
              <a:buChar char="ü"/>
            </a:pPr>
            <a:r>
              <a:rPr lang="en-US" sz="2000" dirty="0"/>
              <a:t>The pre-requisite courses are NOT admission requirements, but they must be completed prior to starting a credential program (by August)</a:t>
            </a:r>
            <a:br>
              <a:rPr lang="en-US" sz="2000" dirty="0"/>
            </a:br>
            <a:r>
              <a:rPr lang="en-US" sz="2000" dirty="0"/>
              <a:t>		complete in summer school before starting the program </a:t>
            </a:r>
            <a:br>
              <a:rPr lang="en-US" sz="2000" dirty="0"/>
            </a:br>
            <a:r>
              <a:rPr lang="en-US" sz="2000" dirty="0"/>
              <a:t>		complete a pre-requisite equivalent </a:t>
            </a:r>
            <a:br>
              <a:rPr lang="en-US" sz="1800" dirty="0"/>
            </a:br>
            <a:endParaRPr lang="en-US" sz="1800" dirty="0"/>
          </a:p>
        </p:txBody>
      </p:sp>
      <p:sp>
        <p:nvSpPr>
          <p:cNvPr id="4" name="Right Arrow 3"/>
          <p:cNvSpPr/>
          <p:nvPr/>
        </p:nvSpPr>
        <p:spPr>
          <a:xfrm>
            <a:off x="838200" y="1106747"/>
            <a:ext cx="374277" cy="174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838199" y="1407118"/>
            <a:ext cx="374277" cy="174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838200" y="1723911"/>
            <a:ext cx="374277" cy="174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838200" y="3557003"/>
            <a:ext cx="374277" cy="174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838200" y="3879361"/>
            <a:ext cx="374277" cy="174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838200" y="2024597"/>
            <a:ext cx="374277" cy="174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840441" y="2310490"/>
            <a:ext cx="374277" cy="174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11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8866" y="99304"/>
            <a:ext cx="7772400" cy="868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cap="none">
                <a:solidFill>
                  <a:srgbClr val="0B3D29"/>
                </a:solidFill>
                <a:latin typeface="+mj-lt"/>
                <a:ea typeface="+mj-ea"/>
                <a:cs typeface="+mj-cs"/>
              </a:defRPr>
            </a:lvl1pPr>
          </a:lstStyle>
          <a:p>
            <a:r>
              <a:rPr lang="en-US" dirty="0"/>
              <a:t>Pre-Requisite Courses</a:t>
            </a:r>
          </a:p>
          <a:p>
            <a:r>
              <a:rPr lang="en-US" dirty="0"/>
              <a:t>How to Apply: Teaching Credentials </a:t>
            </a:r>
          </a:p>
        </p:txBody>
      </p:sp>
      <p:pic>
        <p:nvPicPr>
          <p:cNvPr id="8" name="Picture 7"/>
          <p:cNvPicPr/>
          <p:nvPr/>
        </p:nvPicPr>
        <p:blipFill rotWithShape="1">
          <a:blip r:embed="rId2"/>
          <a:srcRect l="9354" t="40127" r="37500" b="22004"/>
          <a:stretch/>
        </p:blipFill>
        <p:spPr bwMode="auto">
          <a:xfrm>
            <a:off x="234352" y="1363233"/>
            <a:ext cx="7007860" cy="3190240"/>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a:srcRect l="22831" t="35326" r="25437" b="35011"/>
          <a:stretch/>
        </p:blipFill>
        <p:spPr>
          <a:xfrm>
            <a:off x="2552045" y="3805517"/>
            <a:ext cx="6591955" cy="2877671"/>
          </a:xfrm>
          <a:prstGeom prst="rect">
            <a:avLst/>
          </a:prstGeom>
        </p:spPr>
      </p:pic>
      <p:sp>
        <p:nvSpPr>
          <p:cNvPr id="7" name="Bent-Up Arrow 6"/>
          <p:cNvSpPr/>
          <p:nvPr/>
        </p:nvSpPr>
        <p:spPr>
          <a:xfrm flipV="1">
            <a:off x="4693025" y="1519515"/>
            <a:ext cx="3088994" cy="228600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34352" y="3227294"/>
            <a:ext cx="3106271" cy="80682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416031"/>
      </p:ext>
    </p:extLst>
  </p:cSld>
  <p:clrMapOvr>
    <a:masterClrMapping/>
  </p:clrMapOvr>
</p:sld>
</file>

<file path=ppt/theme/theme1.xml><?xml version="1.0" encoding="utf-8"?>
<a:theme xmlns:a="http://schemas.openxmlformats.org/drawingml/2006/main" name="Office Theme">
  <a:themeElements>
    <a:clrScheme name="Custom 2">
      <a:dk1>
        <a:srgbClr val="0B3D29"/>
      </a:dk1>
      <a:lt1>
        <a:sysClr val="window" lastClr="FFFFFF"/>
      </a:lt1>
      <a:dk2>
        <a:srgbClr val="147242"/>
      </a:dk2>
      <a:lt2>
        <a:srgbClr val="E4E0B8"/>
      </a:lt2>
      <a:accent1>
        <a:srgbClr val="DEA924"/>
      </a:accent1>
      <a:accent2>
        <a:srgbClr val="701851"/>
      </a:accent2>
      <a:accent3>
        <a:srgbClr val="B6521F"/>
      </a:accent3>
      <a:accent4>
        <a:srgbClr val="4CAE3D"/>
      </a:accent4>
      <a:accent5>
        <a:srgbClr val="D28423"/>
      </a:accent5>
      <a:accent6>
        <a:srgbClr val="F5BB24"/>
      </a:accent6>
      <a:hlink>
        <a:srgbClr val="1C9B40"/>
      </a:hlink>
      <a:folHlink>
        <a:srgbClr val="FAAA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1207</Words>
  <Application>Microsoft Office PowerPoint</Application>
  <PresentationFormat>On-screen Show (4:3)</PresentationFormat>
  <Paragraphs>116</Paragraphs>
  <Slides>17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Master of Arts in Teaching  &amp; Teacher Preparation Programs </vt:lpstr>
      <vt:lpstr>PowerPoint Presentation</vt:lpstr>
      <vt:lpstr>Program Options</vt:lpstr>
      <vt:lpstr>Program Structure</vt:lpstr>
      <vt:lpstr>How to prove you know WHAT you will teach  (Subject Matter Competency)</vt:lpstr>
      <vt:lpstr>PowerPoint Presentation</vt:lpstr>
      <vt:lpstr>PowerPoint Presentation</vt:lpstr>
      <vt:lpstr>Courses:   PUBH 136 – School Health Education    EDUC 100A/B – Educating the Exceptional Learner in Inclusive Settings   EDUC 170 – Introduction to Bilingual Education    KINS 172 – Movement Education (MS ONLY)   CHDV 30 or Introduction to Human Development Course (ECSE ONLY)   The pre-requisite courses are NOT admission requirements, but they must be completed prior to starting a credential program (by August)   complete in summer school before starting the program    complete a pre-requisite equivalent  </vt:lpstr>
      <vt:lpstr>PowerPoint Presentation</vt:lpstr>
      <vt:lpstr>Bilingual Authorization</vt:lpstr>
      <vt:lpstr>PowerPoint Presentation</vt:lpstr>
      <vt:lpstr>CSUS University Application    calstate.edu/apply   $70 application fee  Review:   Cal State Apply Application Instructions   Supplemental Application Instructions  </vt:lpstr>
      <vt:lpstr>PowerPoint Presentation</vt:lpstr>
      <vt:lpstr>Additional Admission Requirements </vt:lpstr>
      <vt:lpstr>FALL SEMESTER Applications available: October 1st Applications due: February 1st  Website: www.csus.edu/college/education/teaching-credentials “Application Information”</vt:lpstr>
      <vt:lpstr>PowerPoint Presentation</vt:lpstr>
      <vt:lpstr>Teaching for Change</vt:lpstr>
    </vt:vector>
  </TitlesOfParts>
  <Company>Page Design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dc:creator>
  <cp:lastModifiedBy>Sawyer</cp:lastModifiedBy>
  <cp:revision>53</cp:revision>
  <dcterms:created xsi:type="dcterms:W3CDTF">2015-02-04T23:49:06Z</dcterms:created>
  <dcterms:modified xsi:type="dcterms:W3CDTF">2023-10-05T23:15:05Z</dcterms:modified>
</cp:coreProperties>
</file>