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37" autoAdjust="0"/>
  </p:normalViewPr>
  <p:slideViewPr>
    <p:cSldViewPr showGuides="1">
      <p:cViewPr varScale="1">
        <p:scale>
          <a:sx n="67" d="100"/>
          <a:sy n="67" d="100"/>
        </p:scale>
        <p:origin x="-570" y="-96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2A9282-4101-4BC8-B4EB-EC3C8556C79A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B59EA-CE6A-49A9-B131-F1631A2C56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9E358-B482-4BF0-B771-2274F0885893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52400" y="609600"/>
            <a:ext cx="89916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1.  Given the following equilibrium constants, calculate the solubility (moles/L) of Ni(OH)</a:t>
            </a:r>
            <a:r>
              <a:rPr kumimoji="0" lang="en-US" sz="2000" b="0" i="0" u="none" strike="noStrike" cap="none" normalizeH="0" baseline="-25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2(s)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 in a solution that has a fixed [OH</a:t>
            </a:r>
            <a:r>
              <a:rPr kumimoji="0" lang="en-US" sz="20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-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] of 3.2x10</a:t>
            </a:r>
            <a:r>
              <a:rPr kumimoji="0" lang="en-US" sz="20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-7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M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			Ni(OH)</a:t>
            </a:r>
            <a:r>
              <a:rPr kumimoji="0" lang="en-US" sz="2000" b="0" i="0" u="none" strike="noStrike" cap="none" normalizeH="0" baseline="-25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2(s)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	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K</a:t>
            </a:r>
            <a:r>
              <a:rPr kumimoji="0" lang="en-US" sz="2000" b="0" i="0" u="none" strike="noStrike" cap="none" normalizeH="0" baseline="-25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sp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 = 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6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x10</a:t>
            </a:r>
            <a:r>
              <a:rPr kumimoji="0" lang="en-US" sz="20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-16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			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NiOH</a:t>
            </a:r>
            <a:r>
              <a:rPr kumimoji="0" lang="en-US" sz="20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+</a:t>
            </a:r>
            <a:r>
              <a:rPr kumimoji="0" lang="en-US" sz="2000" b="0" i="0" u="none" strike="noStrike" cap="none" normalizeH="0" baseline="-25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(</a:t>
            </a:r>
            <a:r>
              <a:rPr kumimoji="0" lang="en-US" sz="2000" b="0" i="0" u="none" strike="noStrike" cap="none" normalizeH="0" baseline="-25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aq</a:t>
            </a:r>
            <a:r>
              <a:rPr kumimoji="0" lang="en-US" sz="2000" b="0" i="0" u="none" strike="noStrike" cap="none" normalizeH="0" baseline="-25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)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	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β</a:t>
            </a:r>
            <a:r>
              <a:rPr kumimoji="0" lang="en-US" sz="2000" b="0" i="0" u="none" strike="noStrike" cap="none" normalizeH="0" baseline="-25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1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 = 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1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x10</a:t>
            </a:r>
            <a:r>
              <a:rPr kumimoji="0" lang="en-US" sz="20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4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			Ni(OH)</a:t>
            </a:r>
            <a:r>
              <a:rPr lang="en-US" sz="2000" baseline="-25000" dirty="0" smtClean="0">
                <a:solidFill>
                  <a:srgbClr val="000000"/>
                </a:solidFill>
                <a:latin typeface="Arial" pitchFamily="34" charset="0"/>
              </a:rPr>
              <a:t>2(</a:t>
            </a:r>
            <a:r>
              <a:rPr lang="en-US" sz="2000" baseline="-25000" dirty="0" err="1" smtClean="0">
                <a:solidFill>
                  <a:srgbClr val="000000"/>
                </a:solidFill>
                <a:latin typeface="Arial" pitchFamily="34" charset="0"/>
              </a:rPr>
              <a:t>aq</a:t>
            </a:r>
            <a:r>
              <a:rPr lang="en-US" sz="2000" baseline="-25000" dirty="0" smtClean="0">
                <a:solidFill>
                  <a:srgbClr val="000000"/>
                </a:solidFill>
                <a:latin typeface="Arial" pitchFamily="34" charset="0"/>
              </a:rPr>
              <a:t>)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	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β</a:t>
            </a:r>
            <a:r>
              <a:rPr lang="en-US" sz="2000" baseline="-25000" dirty="0" smtClean="0">
                <a:solidFill>
                  <a:srgbClr val="000000"/>
                </a:solidFill>
                <a:latin typeface="Arial" pitchFamily="34" charset="0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 = 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1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x10</a:t>
            </a:r>
            <a:r>
              <a:rPr lang="en-US" sz="2000" baseline="30000" dirty="0" smtClean="0">
                <a:solidFill>
                  <a:srgbClr val="000000"/>
                </a:solidFill>
                <a:latin typeface="Arial" pitchFamily="34" charset="0"/>
              </a:rPr>
              <a:t>9</a:t>
            </a:r>
            <a:endParaRPr kumimoji="0" lang="en-US" sz="2000" b="0" i="0" u="none" strike="noStrike" cap="none" normalizeH="0" baseline="3000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			Ni(OH)</a:t>
            </a:r>
            <a:r>
              <a:rPr lang="en-US" sz="2000" baseline="-25000" dirty="0" smtClean="0">
                <a:solidFill>
                  <a:srgbClr val="000000"/>
                </a:solidFill>
                <a:latin typeface="Arial" pitchFamily="34" charset="0"/>
              </a:rPr>
              <a:t>3</a:t>
            </a:r>
            <a:r>
              <a:rPr lang="en-US" sz="2000" baseline="30000" dirty="0" smtClean="0">
                <a:solidFill>
                  <a:srgbClr val="000000"/>
                </a:solidFill>
                <a:latin typeface="Arial" pitchFamily="34" charset="0"/>
              </a:rPr>
              <a:t>-</a:t>
            </a:r>
            <a:r>
              <a:rPr lang="en-US" sz="2000" baseline="-25000" dirty="0" smtClean="0">
                <a:solidFill>
                  <a:srgbClr val="000000"/>
                </a:solidFill>
                <a:latin typeface="Arial" pitchFamily="34" charset="0"/>
              </a:rPr>
              <a:t>(</a:t>
            </a:r>
            <a:r>
              <a:rPr lang="en-US" sz="2000" baseline="-25000" dirty="0" err="1" smtClean="0">
                <a:solidFill>
                  <a:srgbClr val="000000"/>
                </a:solidFill>
                <a:latin typeface="Arial" pitchFamily="34" charset="0"/>
              </a:rPr>
              <a:t>aq</a:t>
            </a:r>
            <a:r>
              <a:rPr lang="en-US" sz="2000" baseline="-25000" dirty="0" smtClean="0">
                <a:solidFill>
                  <a:srgbClr val="000000"/>
                </a:solidFill>
                <a:latin typeface="Arial" pitchFamily="34" charset="0"/>
              </a:rPr>
              <a:t>)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	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β</a:t>
            </a:r>
            <a:r>
              <a:rPr lang="en-US" sz="2000" baseline="-25000" dirty="0" smtClean="0">
                <a:solidFill>
                  <a:srgbClr val="000000"/>
                </a:solidFill>
                <a:latin typeface="Arial" pitchFamily="34" charset="0"/>
              </a:rPr>
              <a:t>3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 = 1x10</a:t>
            </a:r>
            <a:r>
              <a:rPr kumimoji="0" lang="en-US" sz="20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12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			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 Ni</a:t>
            </a:r>
            <a:r>
              <a:rPr lang="en-US" sz="2000" baseline="-25000" dirty="0" smtClean="0">
                <a:solidFill>
                  <a:srgbClr val="000000"/>
                </a:solidFill>
                <a:latin typeface="Arial" pitchFamily="34" charset="0"/>
              </a:rPr>
              <a:t>4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(OH)</a:t>
            </a:r>
            <a:r>
              <a:rPr lang="en-US" sz="2000" baseline="-25000" dirty="0" smtClean="0">
                <a:solidFill>
                  <a:srgbClr val="000000"/>
                </a:solidFill>
                <a:latin typeface="Arial" pitchFamily="34" charset="0"/>
              </a:rPr>
              <a:t>4</a:t>
            </a:r>
            <a:r>
              <a:rPr lang="en-US" sz="2000" baseline="30000" dirty="0" smtClean="0">
                <a:solidFill>
                  <a:srgbClr val="000000"/>
                </a:solidFill>
                <a:latin typeface="Arial" pitchFamily="34" charset="0"/>
              </a:rPr>
              <a:t>4+</a:t>
            </a:r>
            <a:r>
              <a:rPr lang="en-US" sz="2000" baseline="-25000" dirty="0" smtClean="0">
                <a:solidFill>
                  <a:srgbClr val="000000"/>
                </a:solidFill>
                <a:latin typeface="Arial" pitchFamily="34" charset="0"/>
              </a:rPr>
              <a:t>(</a:t>
            </a:r>
            <a:r>
              <a:rPr lang="en-US" sz="2000" baseline="-25000" dirty="0" err="1" smtClean="0">
                <a:solidFill>
                  <a:srgbClr val="000000"/>
                </a:solidFill>
                <a:latin typeface="Arial" pitchFamily="34" charset="0"/>
              </a:rPr>
              <a:t>aq</a:t>
            </a:r>
            <a:r>
              <a:rPr lang="en-US" sz="2000" baseline="-25000" dirty="0" smtClean="0">
                <a:solidFill>
                  <a:srgbClr val="000000"/>
                </a:solidFill>
                <a:latin typeface="Arial" pitchFamily="34" charset="0"/>
              </a:rPr>
              <a:t>) 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	</a:t>
            </a:r>
            <a:r>
              <a:rPr lang="el-GR" sz="2000" dirty="0" smtClean="0">
                <a:solidFill>
                  <a:srgbClr val="000000"/>
                </a:solidFill>
                <a:latin typeface="Arial" pitchFamily="34" charset="0"/>
              </a:rPr>
              <a:t>β</a:t>
            </a:r>
            <a:r>
              <a:rPr lang="en-US" sz="2000" baseline="-25000" dirty="0" smtClean="0">
                <a:solidFill>
                  <a:srgbClr val="000000"/>
                </a:solidFill>
                <a:latin typeface="Arial" pitchFamily="34" charset="0"/>
              </a:rPr>
              <a:t>3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 = 2x10</a:t>
            </a:r>
            <a:r>
              <a:rPr lang="en-US" sz="2000" baseline="30000" dirty="0" smtClean="0">
                <a:solidFill>
                  <a:srgbClr val="000000"/>
                </a:solidFill>
                <a:latin typeface="Arial" pitchFamily="34" charset="0"/>
              </a:rPr>
              <a:t>28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</a:rPr>
              <a:t>The solubility of Ni(OH)</a:t>
            </a:r>
            <a:r>
              <a:rPr lang="en-US" sz="2000" baseline="-25000" dirty="0" smtClean="0">
                <a:solidFill>
                  <a:srgbClr val="00B050"/>
                </a:solidFill>
                <a:latin typeface="Arial" pitchFamily="34" charset="0"/>
              </a:rPr>
              <a:t>2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</a:rPr>
              <a:t> is 5.9x10</a:t>
            </a:r>
            <a:r>
              <a:rPr lang="en-US" sz="2000" baseline="30000" dirty="0" smtClean="0">
                <a:solidFill>
                  <a:srgbClr val="00B050"/>
                </a:solidFill>
                <a:latin typeface="Arial" pitchFamily="34" charset="0"/>
              </a:rPr>
              <a:t>-3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</a:rPr>
              <a:t> M.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  Notice that this answer is dominated by the concentration of Ni</a:t>
            </a:r>
            <a:r>
              <a:rPr lang="en-US" sz="2000" baseline="30000" dirty="0" smtClean="0">
                <a:solidFill>
                  <a:srgbClr val="000000"/>
                </a:solidFill>
                <a:latin typeface="Arial" pitchFamily="34" charset="0"/>
              </a:rPr>
              <a:t>2+ 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ion, which means that the common ion effect has the biggest influence on the solubility at this concentration of OH</a:t>
            </a:r>
            <a:r>
              <a:rPr lang="en-US" sz="2000" baseline="30000" dirty="0" smtClean="0">
                <a:solidFill>
                  <a:srgbClr val="000000"/>
                </a:solidFill>
                <a:latin typeface="Arial" pitchFamily="34" charset="0"/>
              </a:rPr>
              <a:t>-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and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 complex ion formation has no influence on the solubility.  How high does the OH</a:t>
            </a:r>
            <a:r>
              <a:rPr kumimoji="0" lang="en-US" sz="20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-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 concentration have to be before complex ion formation becomes important?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1271</TotalTime>
  <Words>29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 </dc:creator>
  <cp:lastModifiedBy> </cp:lastModifiedBy>
  <cp:revision>98</cp:revision>
  <dcterms:created xsi:type="dcterms:W3CDTF">2010-08-31T22:48:37Z</dcterms:created>
  <dcterms:modified xsi:type="dcterms:W3CDTF">2012-02-15T20:27:17Z</dcterms:modified>
</cp:coreProperties>
</file>