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ms-office.legacyDiagramTex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notesSlides/notesSlide55.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legacyDocTextInfo.bin" ContentType="application/vnd.ms-office.legacyDocTextInfo"/>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7"/>
  </p:notesMasterIdLst>
  <p:sldIdLst>
    <p:sldId id="307" r:id="rId2"/>
    <p:sldId id="308" r:id="rId3"/>
    <p:sldId id="309" r:id="rId4"/>
    <p:sldId id="313" r:id="rId5"/>
    <p:sldId id="314" r:id="rId6"/>
    <p:sldId id="315" r:id="rId7"/>
    <p:sldId id="316" r:id="rId8"/>
    <p:sldId id="317" r:id="rId9"/>
    <p:sldId id="318" r:id="rId10"/>
    <p:sldId id="319" r:id="rId11"/>
    <p:sldId id="320" r:id="rId12"/>
    <p:sldId id="321" r:id="rId13"/>
    <p:sldId id="322" r:id="rId14"/>
    <p:sldId id="323" r:id="rId15"/>
    <p:sldId id="325" r:id="rId16"/>
    <p:sldId id="326" r:id="rId17"/>
    <p:sldId id="276" r:id="rId18"/>
    <p:sldId id="277" r:id="rId19"/>
    <p:sldId id="282" r:id="rId20"/>
    <p:sldId id="283" r:id="rId21"/>
    <p:sldId id="284" r:id="rId22"/>
    <p:sldId id="281" r:id="rId23"/>
    <p:sldId id="278" r:id="rId24"/>
    <p:sldId id="279" r:id="rId25"/>
    <p:sldId id="280" r:id="rId26"/>
    <p:sldId id="302" r:id="rId27"/>
    <p:sldId id="305" r:id="rId28"/>
    <p:sldId id="330" r:id="rId29"/>
    <p:sldId id="329" r:id="rId30"/>
    <p:sldId id="286" r:id="rId31"/>
    <p:sldId id="296" r:id="rId32"/>
    <p:sldId id="297" r:id="rId33"/>
    <p:sldId id="298" r:id="rId34"/>
    <p:sldId id="299" r:id="rId35"/>
    <p:sldId id="256" r:id="rId36"/>
    <p:sldId id="257" r:id="rId37"/>
    <p:sldId id="258" r:id="rId38"/>
    <p:sldId id="259" r:id="rId39"/>
    <p:sldId id="269" r:id="rId40"/>
    <p:sldId id="270" r:id="rId41"/>
    <p:sldId id="274" r:id="rId42"/>
    <p:sldId id="271" r:id="rId43"/>
    <p:sldId id="272" r:id="rId44"/>
    <p:sldId id="273" r:id="rId45"/>
    <p:sldId id="275" r:id="rId46"/>
    <p:sldId id="260" r:id="rId47"/>
    <p:sldId id="265" r:id="rId48"/>
    <p:sldId id="266" r:id="rId49"/>
    <p:sldId id="263" r:id="rId50"/>
    <p:sldId id="268" r:id="rId51"/>
    <p:sldId id="267" r:id="rId52"/>
    <p:sldId id="264" r:id="rId53"/>
    <p:sldId id="262" r:id="rId54"/>
    <p:sldId id="328" r:id="rId55"/>
    <p:sldId id="327" r:id="rId5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80258" autoAdjust="0"/>
  </p:normalViewPr>
  <p:slideViewPr>
    <p:cSldViewPr>
      <p:cViewPr varScale="1">
        <p:scale>
          <a:sx n="58" d="100"/>
          <a:sy n="58" d="100"/>
        </p:scale>
        <p:origin x="-14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06/relationships/legacyDocTextInfo" Target="legacyDocTextInfo.bin"/><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A473F15-26D2-4C3C-88D5-5196944B3423}" type="datetimeFigureOut">
              <a:rPr lang="en-US"/>
              <a:pPr>
                <a:defRPr/>
              </a:pPr>
              <a:t>4/27/2009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8ABD521-EF49-4664-B81B-84BA855C3AE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9FEBEE8-FA08-496E-BDE8-CA58E2F2711B}"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51DEE8A-47BF-4007-89D5-98ED20B02114}"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51DEE8A-47BF-4007-89D5-98ED20B02114}"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51DEE8A-47BF-4007-89D5-98ED20B02114}"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51DEE8A-47BF-4007-89D5-98ED20B02114}"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51DEE8A-47BF-4007-89D5-98ED20B02114}"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Model social interaction, turn taking, reciprocity</a:t>
            </a:r>
          </a:p>
          <a:p>
            <a:pPr eaLnBrk="1" hangingPunct="1">
              <a:spcBef>
                <a:spcPct val="0"/>
              </a:spcBef>
            </a:pPr>
            <a:endParaRPr lang="en-US" dirty="0" smtClean="0"/>
          </a:p>
          <a:p>
            <a:pPr eaLnBrk="1" hangingPunct="1">
              <a:spcBef>
                <a:spcPct val="0"/>
              </a:spcBef>
            </a:pPr>
            <a:r>
              <a:rPr lang="en-US" dirty="0" smtClean="0"/>
              <a:t>Identify peers with strong social skills and pair the student with them so he has good models for social interaction. Provide peers with strategies for eliciting communication or other targeted objectives, but be careful not to turn the peer into a teacher—strive to keep peer interactions as natural as possible.</a:t>
            </a:r>
          </a:p>
          <a:p>
            <a:pPr eaLnBrk="1" hangingPunct="1">
              <a:spcBef>
                <a:spcPct val="0"/>
              </a:spcBef>
            </a:pPr>
            <a:endParaRPr lang="en-US" dirty="0" smtClean="0"/>
          </a:p>
          <a:p>
            <a:pPr eaLnBrk="1" hangingPunct="1">
              <a:spcBef>
                <a:spcPct val="0"/>
              </a:spcBef>
            </a:pPr>
            <a:r>
              <a:rPr lang="en-US" dirty="0" smtClean="0"/>
              <a:t>A social story is a short story that explains a specific challenging social situation. The goal is to find out what is happening in a situation.</a:t>
            </a:r>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BC7067F-EDA9-4063-A75E-68C885B94180}" type="slidenum">
              <a:rPr lang="en-US" smtClean="0"/>
              <a:pPr/>
              <a:t>46</a:t>
            </a:fld>
            <a:endParaRPr lang="en-US" dirty="0"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There are specific choices to be made and that each choice has a specific consequence</a:t>
            </a:r>
          </a:p>
          <a:p>
            <a:pPr marL="0" lvl="2" eaLnBrk="1" hangingPunct="1">
              <a:spcBef>
                <a:spcPct val="0"/>
              </a:spcBef>
            </a:pPr>
            <a:r>
              <a:rPr lang="en-US" dirty="0" smtClean="0"/>
              <a:t>Problematic social situation: who was involved, what happened</a:t>
            </a:r>
          </a:p>
          <a:p>
            <a:pPr marL="0" lvl="2" eaLnBrk="1" hangingPunct="1">
              <a:spcBef>
                <a:spcPct val="0"/>
              </a:spcBef>
            </a:pPr>
            <a:r>
              <a:rPr lang="en-US" dirty="0" smtClean="0"/>
              <a:t>Brainstorming of options for responding to the situation</a:t>
            </a:r>
          </a:p>
          <a:p>
            <a:pPr marL="0" lvl="2" eaLnBrk="1" hangingPunct="1">
              <a:spcBef>
                <a:spcPct val="0"/>
              </a:spcBef>
            </a:pPr>
            <a:r>
              <a:rPr lang="en-US" dirty="0" smtClean="0"/>
              <a:t>Explore the consequences for each option identified</a:t>
            </a:r>
          </a:p>
          <a:p>
            <a:pPr marL="0" lvl="2" eaLnBrk="1" hangingPunct="1">
              <a:spcBef>
                <a:spcPct val="0"/>
              </a:spcBef>
            </a:pPr>
            <a:r>
              <a:rPr lang="en-US" dirty="0" smtClean="0"/>
              <a:t>Response that has the most desirable consequences</a:t>
            </a:r>
          </a:p>
          <a:p>
            <a:pPr marL="0" lvl="2" eaLnBrk="1" hangingPunct="1">
              <a:spcBef>
                <a:spcPct val="0"/>
              </a:spcBef>
            </a:pPr>
            <a:r>
              <a:rPr lang="en-US" dirty="0" smtClean="0"/>
              <a:t>Develop and action plan</a:t>
            </a:r>
          </a:p>
          <a:p>
            <a:pPr eaLnBrk="1" hangingPunct="1">
              <a:spcBef>
                <a:spcPct val="0"/>
              </a:spcBef>
            </a:pPr>
            <a:endParaRPr lang="en-US" dirty="0"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738157-EE52-482D-8FD8-22A992946E08}" type="slidenum">
              <a:rPr lang="en-US" smtClean="0"/>
              <a:pPr/>
              <a:t>47</a:t>
            </a:fld>
            <a:endParaRPr lang="en-US" dirty="0"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This is a card that the student can place on his desk or keep in his pocket.</a:t>
            </a: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DA82B22-74F3-404F-B238-AB660255A3D9}" type="slidenum">
              <a:rPr lang="en-US" smtClean="0"/>
              <a:pPr/>
              <a:t>48</a:t>
            </a:fld>
            <a:endParaRPr lang="en-US" dirty="0"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TEACCH was developed by Dr. Eric Schopler at the University of North Carolina in the 1970s and is used by many public school systems. This method is often less intensive than Applied Behavior Analysis or Verbal Behavior programs in the preschool years. A TEACCH classroom is usually very structured, with separate, defined areas for each task, such as individual work, group activities, and play. It relies heavily on visual learning, a strength for many children with autism and PDD. The children use schedules made up of pictures and/or words to order their day and to help them move smoothly between activities. Children with autism may find it difficult to make transitions between activities and places without such schedules. Social interaction and verbal communication may not be heavily stressed because TEACCH is more focused on accommodating a child's autistic traits than in trying to overcome them.</a:t>
            </a:r>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99538F-F66D-4439-B652-E8D4A66DC723}" type="slidenum">
              <a:rPr lang="en-US" smtClean="0"/>
              <a:pPr/>
              <a:t>49</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5DA16A-E964-424F-A40B-7D2DAD6CE212}" type="slidenum">
              <a:rPr lang="en-US" smtClean="0"/>
              <a:pPr/>
              <a:t>50</a:t>
            </a:fld>
            <a:endParaRPr lang="en-US" dirty="0"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25ACE42-FDEF-467B-AE3B-8A21E9CC45A6}" type="slidenum">
              <a:rPr lang="en-US" smtClean="0"/>
              <a:pPr/>
              <a:t>51</a:t>
            </a:fld>
            <a:endParaRPr lang="en-US" dirty="0"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04EFD82-B1E0-4342-BCB5-1B2603FB8864}" type="slidenum">
              <a:rPr lang="en-US" smtClean="0"/>
              <a:pPr/>
              <a:t>52</a:t>
            </a:fld>
            <a:endParaRPr lang="en-US" dirty="0"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53</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8ABD521-EF49-4664-B81B-84BA855C3AE8}" type="slidenum">
              <a:rPr lang="en-US" smtClean="0"/>
              <a:pPr>
                <a:defRPr/>
              </a:pPr>
              <a:t>55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37E637-448A-4B1E-91E4-D97D955454D0}" type="slidenum">
              <a:rPr lang="en-US"/>
              <a:pPr/>
              <a:t>8</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r>
              <a:rPr lang="en-US" b="1"/>
              <a:t>Rett syndrome </a:t>
            </a:r>
            <a:r>
              <a:rPr lang="en-US"/>
              <a:t>is a unique developmental disorder that is first recognized in infancy and seen almost always in girls, but can be rarely seen in boys. </a:t>
            </a:r>
            <a:endParaRPr lang="en-US" b="1"/>
          </a:p>
          <a:p>
            <a:r>
              <a:rPr lang="en-US" b="1"/>
              <a:t>Rett syndrome</a:t>
            </a:r>
            <a:r>
              <a:rPr lang="en-US"/>
              <a:t> has been most often misdiagnosed as autism, cerebral palsy, or non-specific developmental delay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DCB190A-56BA-4D4E-9FB5-59BF52ECDF5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fld id="{1C3D2560-0CFD-408F-9651-B0DA86E3FA67}" type="datetimeFigureOut">
              <a:rPr lang="en-US" smtClean="0"/>
              <a:pPr>
                <a:defRPr/>
              </a:pPr>
              <a:t>4/27/2009</a:t>
            </a:fld>
            <a:endParaRPr lang="en-US" dirty="0"/>
          </a:p>
        </p:txBody>
      </p:sp>
      <p:sp>
        <p:nvSpPr>
          <p:cNvPr id="17" name="Footer Placeholder 16"/>
          <p:cNvSpPr>
            <a:spLocks noGrp="1"/>
          </p:cNvSpPr>
          <p:nvPr>
            <p:ph type="ftr" sz="quarter" idx="11"/>
          </p:nvPr>
        </p:nvSpPr>
        <p:spPr/>
        <p:txBody>
          <a:bodyPr/>
          <a:lstStyle/>
          <a:p>
            <a:pPr>
              <a:defRPr/>
            </a:pPr>
            <a:endParaRPr lang="en-US" dirty="0"/>
          </a:p>
        </p:txBody>
      </p:sp>
      <p:sp>
        <p:nvSpPr>
          <p:cNvPr id="29" name="Slide Number Placeholder 28"/>
          <p:cNvSpPr>
            <a:spLocks noGrp="1"/>
          </p:cNvSpPr>
          <p:nvPr>
            <p:ph type="sldNum" sz="quarter" idx="12"/>
          </p:nvPr>
        </p:nvSpPr>
        <p:spPr/>
        <p:txBody>
          <a:bodyPr/>
          <a:lstStyle/>
          <a:p>
            <a:pPr>
              <a:defRPr/>
            </a:pPr>
            <a:fld id="{589B33AF-98A5-4274-934C-15FD06136251}" type="slidenum">
              <a:rPr lang="en-US" smtClean="0"/>
              <a:pPr>
                <a:defRPr/>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77DF6F61-DC58-4F31-87E3-BA300B073604}" type="datetimeFigureOut">
              <a:rPr lang="en-US" smtClean="0"/>
              <a:pPr>
                <a:defRPr/>
              </a:pPr>
              <a:t>4/27/2009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246FC265-F9E4-434F-AB5C-BC994809F48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FD2F6918-C3F3-43CD-8F5C-0773DB513DEA}" type="datetimeFigureOut">
              <a:rPr lang="en-US" smtClean="0"/>
              <a:pPr>
                <a:defRPr/>
              </a:pPr>
              <a:t>4/27/2009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C883817-9907-4573-AC06-3BD9214C42C4}"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45B99E0B-4812-4EC8-AD63-0B128BFADA9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2FBD8534-DE60-4F70-B5A1-2E31212DBEF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CB099D-05A1-4BF9-A55A-8FF9A430856C}" type="datetimeFigureOut">
              <a:rPr lang="en-US" smtClean="0"/>
              <a:pPr>
                <a:defRPr/>
              </a:pPr>
              <a:t>4/27/2009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9FF0E1B-87A9-4081-AE9A-56D7CDD953BA}"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BBF48B3E-4390-475F-9A7A-9D4458338A18}" type="datetimeFigureOut">
              <a:rPr lang="en-US" smtClean="0"/>
              <a:pPr>
                <a:defRPr/>
              </a:pPr>
              <a:t>4/27/2009</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pPr>
              <a:defRPr/>
            </a:pPr>
            <a:fld id="{D177BCC9-4EE2-44E9-9D85-2855B29AEBC9}"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4ACC65B1-B9BD-490D-A004-50E108AD223C}" type="datetimeFigureOut">
              <a:rPr lang="en-US" smtClean="0"/>
              <a:pPr>
                <a:defRPr/>
              </a:pPr>
              <a:t>4/27/2009</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F1E3802-C076-4283-A6D9-C01653EECC14}"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F89CD715-0757-49BD-BA59-B585FB81EFE8}" type="datetimeFigureOut">
              <a:rPr lang="en-US" smtClean="0"/>
              <a:pPr>
                <a:defRPr/>
              </a:pPr>
              <a:t>4/27/2009</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F6FF0F5F-E10B-45EF-928C-F832C8315731}"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D8B3F262-3881-4798-A45D-C8C565ABD2D0}" type="datetimeFigureOut">
              <a:rPr lang="en-US" smtClean="0"/>
              <a:pPr>
                <a:defRPr/>
              </a:pPr>
              <a:t>4/27/2009</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E95DDE18-AE61-467F-8FE9-7E97A5FC469D}"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20209EB-87B2-4C91-8A98-B558B44080D9}" type="datetimeFigureOut">
              <a:rPr lang="en-US" smtClean="0"/>
              <a:pPr>
                <a:defRPr/>
              </a:pPr>
              <a:t>4/27/2009</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6C1C7AB-AA61-4249-B355-CA2539E2FAB6}"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3BB48511-CFDA-47AF-A0FF-7CDD942E7A9B}" type="datetimeFigureOut">
              <a:rPr lang="en-US" smtClean="0"/>
              <a:pPr>
                <a:defRPr/>
              </a:pPr>
              <a:t>4/27/2009</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88CF4AB6-C3DF-4D9B-9F38-3DF615291100}"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5DF387BF-9143-4753-B785-E09734263EB0}" type="datetimeFigureOut">
              <a:rPr lang="en-US" smtClean="0"/>
              <a:pPr>
                <a:defRPr/>
              </a:pPr>
              <a:t>4/27/2009</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1F1E8F0-C161-4BFA-9285-A4E419C75F68}"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A9BB39DA-82EF-4162-B339-809A4976CF77}" type="datetimeFigureOut">
              <a:rPr lang="en-US" smtClean="0"/>
              <a:pPr>
                <a:defRPr/>
              </a:pPr>
              <a:t>4/27/2009</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7D50AB8C-0835-4499-8B39-9C9657CE0265}" type="slidenum">
              <a:rPr lang="en-US" smtClean="0"/>
              <a:pPr>
                <a:defRPr/>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_SnPB_ELTIk&amp;feature=PlayList&amp;p=FDACF62E33FA99DE&amp;playnext=1&amp;playnext_from=PL&amp;index=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sw4autism.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8.xml"/><Relationship Id="rId1" Type="http://schemas.openxmlformats.org/officeDocument/2006/relationships/slideLayout" Target="../slideLayouts/slideLayout2.xml"/><Relationship Id="rId5" Type="http://schemas.openxmlformats.org/officeDocument/2006/relationships/hyperlink" Target="http://www.kansasasd.com/KSASD/Home.html" TargetMode="External"/><Relationship Id="rId4" Type="http://schemas.openxmlformats.org/officeDocument/2006/relationships/image" Target="../media/image7.jpeg"/></Relationships>
</file>

<file path=ppt/slides/_rels/slide49.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3.png"/><Relationship Id="rId7" Type="http://schemas.openxmlformats.org/officeDocument/2006/relationships/image" Target="http://www.ncrel.org/sdrs/areas/issues/students/learning/lr2netw.gif"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8.png"/></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asw4autism.org/"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5" Type="http://schemas.openxmlformats.org/officeDocument/2006/relationships/hyperlink" Target="http://www.csus.edu/indiv/b/brocks/Courses/EDS%20247/2_3.%20Autism/Week%203.ASD.pdf" TargetMode="External"/><Relationship Id="rId4" Type="http://schemas.openxmlformats.org/officeDocument/2006/relationships/hyperlink" Target="http://www.csus.edu/indiv/b/brocks/Courses/EDS%20247/2_3.%20Autism/Week%202.ASD.pdf"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www.kansasasd.com/KSASD/Home.html"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t>Autism Spectrum Disorders</a:t>
            </a:r>
          </a:p>
        </p:txBody>
      </p:sp>
      <p:sp>
        <p:nvSpPr>
          <p:cNvPr id="2051" name="Rectangle 3"/>
          <p:cNvSpPr>
            <a:spLocks noGrp="1" noChangeArrowheads="1"/>
          </p:cNvSpPr>
          <p:nvPr>
            <p:ph type="subTitle" idx="1"/>
          </p:nvPr>
        </p:nvSpPr>
        <p:spPr/>
        <p:txBody>
          <a:bodyPr>
            <a:normAutofit fontScale="92500" lnSpcReduction="20000"/>
          </a:bodyPr>
          <a:lstStyle/>
          <a:p>
            <a:pPr>
              <a:lnSpc>
                <a:spcPct val="80000"/>
              </a:lnSpc>
            </a:pPr>
            <a:r>
              <a:rPr lang="en-US" sz="2800" dirty="0"/>
              <a:t>John-Michael Gomez</a:t>
            </a:r>
          </a:p>
          <a:p>
            <a:pPr>
              <a:lnSpc>
                <a:spcPct val="80000"/>
              </a:lnSpc>
            </a:pPr>
            <a:r>
              <a:rPr lang="en-US" sz="2800" dirty="0"/>
              <a:t>Amanda Crisp </a:t>
            </a:r>
            <a:r>
              <a:rPr lang="en-US" sz="2800" dirty="0" err="1"/>
              <a:t>Handleson</a:t>
            </a:r>
            <a:r>
              <a:rPr lang="en-US" sz="2800" dirty="0"/>
              <a:t> </a:t>
            </a:r>
          </a:p>
          <a:p>
            <a:pPr>
              <a:lnSpc>
                <a:spcPct val="80000"/>
              </a:lnSpc>
            </a:pPr>
            <a:r>
              <a:rPr lang="en-US" sz="2800" dirty="0" smtClean="0"/>
              <a:t>Melissa Munoz</a:t>
            </a:r>
          </a:p>
          <a:p>
            <a:pPr>
              <a:lnSpc>
                <a:spcPct val="80000"/>
              </a:lnSpc>
            </a:pPr>
            <a:r>
              <a:rPr lang="en-US" sz="2800" dirty="0" smtClean="0"/>
              <a:t>Yelena </a:t>
            </a:r>
            <a:r>
              <a:rPr lang="en-US" sz="2800" dirty="0" err="1" smtClean="0"/>
              <a:t>Novakovskiy</a:t>
            </a:r>
            <a:endParaRPr lang="en-US" sz="2800" dirty="0"/>
          </a:p>
          <a:p>
            <a:pPr>
              <a:lnSpc>
                <a:spcPct val="80000"/>
              </a:lnSpc>
            </a:pPr>
            <a:r>
              <a:rPr lang="en-US" sz="2800" dirty="0"/>
              <a:t>Lauren </a:t>
            </a:r>
            <a:r>
              <a:rPr lang="en-US" sz="2800" dirty="0" err="1"/>
              <a:t>Pape</a:t>
            </a:r>
            <a:endParaRPr lang="en-US" sz="2800" dirty="0"/>
          </a:p>
          <a:p>
            <a:pPr>
              <a:lnSpc>
                <a:spcPct val="80000"/>
              </a:lnSpc>
            </a:pP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Rett’s Disorder</a:t>
            </a:r>
          </a:p>
        </p:txBody>
      </p:sp>
      <p:sp>
        <p:nvSpPr>
          <p:cNvPr id="15363" name="Rectangle 3"/>
          <p:cNvSpPr>
            <a:spLocks noGrp="1" noChangeArrowheads="1"/>
          </p:cNvSpPr>
          <p:nvPr>
            <p:ph type="body" idx="1"/>
          </p:nvPr>
        </p:nvSpPr>
        <p:spPr/>
        <p:txBody>
          <a:bodyPr/>
          <a:lstStyle/>
          <a:p>
            <a:pPr>
              <a:lnSpc>
                <a:spcPct val="90000"/>
              </a:lnSpc>
            </a:pPr>
            <a:r>
              <a:rPr lang="en-US" sz="2800" b="1"/>
              <a:t>Specific Educational Implications</a:t>
            </a:r>
          </a:p>
          <a:p>
            <a:pPr lvl="1">
              <a:lnSpc>
                <a:spcPct val="90000"/>
              </a:lnSpc>
            </a:pPr>
            <a:r>
              <a:rPr lang="en-US" sz="2400"/>
              <a:t>No standard Rett’s Disorder teaching approach.  </a:t>
            </a:r>
          </a:p>
          <a:p>
            <a:pPr lvl="2">
              <a:lnSpc>
                <a:spcPct val="90000"/>
              </a:lnSpc>
            </a:pPr>
            <a:r>
              <a:rPr lang="en-US" sz="2000"/>
              <a:t>The student’s education must be tailored to meet her specific needs.</a:t>
            </a:r>
          </a:p>
          <a:p>
            <a:pPr lvl="1">
              <a:lnSpc>
                <a:spcPct val="90000"/>
              </a:lnSpc>
            </a:pPr>
            <a:r>
              <a:rPr lang="en-US" sz="2400"/>
              <a:t>Scoliosis is one of the most disabling features in Rett’s Disorder, recommendations in the school consist of a program of walking, standing for at least half an hour a day, and positioning in a supportive chair. </a:t>
            </a:r>
          </a:p>
          <a:p>
            <a:pPr lvl="1">
              <a:lnSpc>
                <a:spcPct val="90000"/>
              </a:lnSpc>
            </a:pPr>
            <a:r>
              <a:rPr lang="en-US" sz="2400"/>
              <a:t>A stimulating program should be activated during school hours to encourage eye contact and reaching for objects.</a:t>
            </a:r>
          </a:p>
          <a:p>
            <a:pPr lvl="1">
              <a:lnSpc>
                <a:spcPct val="90000"/>
              </a:lnSpc>
            </a:pPr>
            <a:r>
              <a:rPr lang="en-US" sz="2400">
                <a:hlinkClick r:id="rId3"/>
              </a:rPr>
              <a:t>Rett's Disorder</a:t>
            </a:r>
            <a:endParaRPr lang="en-US" sz="2400"/>
          </a:p>
        </p:txBody>
      </p:sp>
      <p:sp>
        <p:nvSpPr>
          <p:cNvPr id="15364" name="Rectangle 4"/>
          <p:cNvSpPr>
            <a:spLocks noChangeArrowheads="1"/>
          </p:cNvSpPr>
          <p:nvPr/>
        </p:nvSpPr>
        <p:spPr bwMode="auto">
          <a:xfrm>
            <a:off x="3048000" y="6248400"/>
            <a:ext cx="2978150" cy="366713"/>
          </a:xfrm>
          <a:prstGeom prst="rect">
            <a:avLst/>
          </a:prstGeom>
          <a:noFill/>
          <a:ln w="9525">
            <a:noFill/>
            <a:miter lim="800000"/>
            <a:headEnd/>
            <a:tailEnd/>
          </a:ln>
          <a:effectLst/>
        </p:spPr>
        <p:txBody>
          <a:bodyPr wrap="none" anchor="ctr">
            <a:spAutoFit/>
          </a:bodyPr>
          <a:lstStyle/>
          <a:p>
            <a:r>
              <a:rPr lang="en-US"/>
              <a:t>http:/www.rettsyndrome.org</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r>
              <a:rPr lang="en-US" sz="4000"/>
              <a:t>Childhood Disintegrative Disorder</a:t>
            </a:r>
          </a:p>
        </p:txBody>
      </p:sp>
      <p:sp>
        <p:nvSpPr>
          <p:cNvPr id="6147" name="Rectangle 3"/>
          <p:cNvSpPr>
            <a:spLocks noGrp="1" noChangeArrowheads="1"/>
          </p:cNvSpPr>
          <p:nvPr>
            <p:ph type="body" idx="1"/>
          </p:nvPr>
        </p:nvSpPr>
        <p:spPr/>
        <p:txBody>
          <a:bodyPr/>
          <a:lstStyle/>
          <a:p>
            <a:r>
              <a:rPr lang="en-US" sz="2800" b="1"/>
              <a:t>CDD:</a:t>
            </a:r>
            <a:r>
              <a:rPr lang="en-US" sz="2800"/>
              <a:t> Very rare; A distinct pattern of regression following at least two years of normal development. </a:t>
            </a:r>
          </a:p>
          <a:p>
            <a:pPr lvl="1"/>
            <a:r>
              <a:rPr lang="en-US" sz="2400"/>
              <a:t>1.7 per 100,000</a:t>
            </a:r>
          </a:p>
          <a:p>
            <a:pPr lvl="1"/>
            <a:r>
              <a:rPr lang="en-US" sz="2400"/>
              <a:t>Most likely affects males </a:t>
            </a:r>
          </a:p>
          <a:p>
            <a:r>
              <a:rPr lang="en-US" sz="2800" b="1"/>
              <a:t>Characteristics:</a:t>
            </a:r>
            <a:r>
              <a:rPr lang="en-US" sz="2800"/>
              <a:t> </a:t>
            </a:r>
          </a:p>
          <a:p>
            <a:pPr lvl="1"/>
            <a:r>
              <a:rPr lang="en-US" sz="2400"/>
              <a:t>Impaired development of social interaction and communication</a:t>
            </a:r>
          </a:p>
          <a:p>
            <a:pPr lvl="1"/>
            <a:r>
              <a:rPr lang="en-US" sz="2400"/>
              <a:t>Restricted, repetitive and stereotyped patterns of behaviors, interests, and mannerisms</a:t>
            </a:r>
          </a:p>
          <a:p>
            <a:pPr lvl="1"/>
            <a:endParaRPr lang="en-US" sz="2400"/>
          </a:p>
          <a:p>
            <a:pPr lvl="1"/>
            <a:endParaRPr lang="en-US"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r>
              <a:rPr lang="en-US" sz="4000"/>
              <a:t>Childhood Disintegrative Disorder</a:t>
            </a:r>
          </a:p>
        </p:txBody>
      </p:sp>
      <p:sp>
        <p:nvSpPr>
          <p:cNvPr id="22531" name="Rectangle 3"/>
          <p:cNvSpPr>
            <a:spLocks noGrp="1" noChangeArrowheads="1"/>
          </p:cNvSpPr>
          <p:nvPr>
            <p:ph type="body" idx="1"/>
          </p:nvPr>
        </p:nvSpPr>
        <p:spPr/>
        <p:txBody>
          <a:bodyPr/>
          <a:lstStyle/>
          <a:p>
            <a:pPr>
              <a:lnSpc>
                <a:spcPct val="80000"/>
              </a:lnSpc>
            </a:pPr>
            <a:r>
              <a:rPr lang="en-US" sz="2800" b="1"/>
              <a:t>DSM-IV TR Classification:</a:t>
            </a:r>
            <a:r>
              <a:rPr lang="en-US" sz="2800"/>
              <a:t> </a:t>
            </a:r>
          </a:p>
          <a:p>
            <a:pPr lvl="1">
              <a:lnSpc>
                <a:spcPct val="80000"/>
              </a:lnSpc>
            </a:pPr>
            <a:r>
              <a:rPr lang="en-US" sz="2400" i="1"/>
              <a:t>Symptoms seen before the age of 10 years old </a:t>
            </a:r>
          </a:p>
          <a:p>
            <a:pPr lvl="1">
              <a:lnSpc>
                <a:spcPct val="80000"/>
              </a:lnSpc>
            </a:pPr>
            <a:r>
              <a:rPr lang="en-US" sz="2400"/>
              <a:t>Same criteria as in Autism and the following: </a:t>
            </a:r>
          </a:p>
          <a:p>
            <a:pPr lvl="2">
              <a:lnSpc>
                <a:spcPct val="80000"/>
              </a:lnSpc>
            </a:pPr>
            <a:r>
              <a:rPr lang="en-US" sz="2000"/>
              <a:t>(A) Apparently normal development for at least the first 2 years after birth as manifested by the presence of age-appropriate verbal and nonverbal communication, social relationships, play, and adaptive behavior. </a:t>
            </a:r>
          </a:p>
          <a:p>
            <a:pPr lvl="2">
              <a:lnSpc>
                <a:spcPct val="80000"/>
              </a:lnSpc>
            </a:pPr>
            <a:r>
              <a:rPr lang="en-US" sz="2000"/>
              <a:t>(B) Clinically significant loss of previously acquired skills (before age 10 years) in at least two of the following areas:</a:t>
            </a:r>
          </a:p>
          <a:p>
            <a:pPr lvl="3">
              <a:lnSpc>
                <a:spcPct val="80000"/>
              </a:lnSpc>
            </a:pPr>
            <a:r>
              <a:rPr lang="en-US" sz="1800"/>
              <a:t>expressive or receptive language </a:t>
            </a:r>
          </a:p>
          <a:p>
            <a:pPr lvl="3">
              <a:lnSpc>
                <a:spcPct val="80000"/>
              </a:lnSpc>
            </a:pPr>
            <a:r>
              <a:rPr lang="en-US" sz="1800"/>
              <a:t>social skills or adaptive behavior </a:t>
            </a:r>
          </a:p>
          <a:p>
            <a:pPr lvl="3">
              <a:lnSpc>
                <a:spcPct val="80000"/>
              </a:lnSpc>
            </a:pPr>
            <a:r>
              <a:rPr lang="en-US" sz="1800"/>
              <a:t>bowel or bladder control </a:t>
            </a:r>
          </a:p>
          <a:p>
            <a:pPr lvl="3">
              <a:lnSpc>
                <a:spcPct val="80000"/>
              </a:lnSpc>
            </a:pPr>
            <a:r>
              <a:rPr lang="en-US" sz="1800"/>
              <a:t>play </a:t>
            </a:r>
          </a:p>
          <a:p>
            <a:pPr lvl="3">
              <a:lnSpc>
                <a:spcPct val="80000"/>
              </a:lnSpc>
            </a:pPr>
            <a:r>
              <a:rPr lang="en-US" sz="1800"/>
              <a:t>motor skill</a:t>
            </a:r>
          </a:p>
          <a:p>
            <a:pPr lvl="2">
              <a:lnSpc>
                <a:spcPct val="80000"/>
              </a:lnSpc>
            </a:pPr>
            <a:endParaRPr lang="en-US" sz="20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t>PDD-NOS</a:t>
            </a:r>
          </a:p>
        </p:txBody>
      </p:sp>
      <p:sp>
        <p:nvSpPr>
          <p:cNvPr id="21507" name="Rectangle 3"/>
          <p:cNvSpPr>
            <a:spLocks noGrp="1" noChangeArrowheads="1"/>
          </p:cNvSpPr>
          <p:nvPr>
            <p:ph type="body" idx="1"/>
          </p:nvPr>
        </p:nvSpPr>
        <p:spPr/>
        <p:txBody>
          <a:bodyPr/>
          <a:lstStyle/>
          <a:p>
            <a:r>
              <a:rPr lang="en-US" b="1"/>
              <a:t>Pervasive Developmental Disorder’s – Not Otherwise Specified</a:t>
            </a:r>
          </a:p>
          <a:p>
            <a:r>
              <a:rPr lang="en-US" b="1"/>
              <a:t>Characteristics:</a:t>
            </a:r>
            <a:r>
              <a:rPr lang="en-US"/>
              <a:t> </a:t>
            </a:r>
          </a:p>
          <a:p>
            <a:pPr lvl="1"/>
            <a:r>
              <a:rPr lang="en-US"/>
              <a:t>Experience difficulty in at least two of three Autistic Disorder symptom clusters</a:t>
            </a:r>
          </a:p>
          <a:p>
            <a:pPr lvl="1"/>
            <a:r>
              <a:rPr lang="en-US"/>
              <a:t>Do not meet the complete diagnostic criteria for any other PDD</a:t>
            </a:r>
          </a:p>
          <a:p>
            <a:pPr lvl="1"/>
            <a:r>
              <a:rPr lang="en-US"/>
              <a:t>Typically have milder symptoms</a:t>
            </a:r>
          </a:p>
          <a:p>
            <a:pPr lvl="1"/>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PDD-NOS</a:t>
            </a:r>
          </a:p>
        </p:txBody>
      </p:sp>
      <p:sp>
        <p:nvSpPr>
          <p:cNvPr id="7171" name="Rectangle 3"/>
          <p:cNvSpPr>
            <a:spLocks noGrp="1" noChangeArrowheads="1"/>
          </p:cNvSpPr>
          <p:nvPr>
            <p:ph type="body" idx="1"/>
          </p:nvPr>
        </p:nvSpPr>
        <p:spPr/>
        <p:txBody>
          <a:bodyPr/>
          <a:lstStyle/>
          <a:p>
            <a:pPr>
              <a:lnSpc>
                <a:spcPct val="90000"/>
              </a:lnSpc>
              <a:buFontTx/>
              <a:buNone/>
            </a:pPr>
            <a:r>
              <a:rPr lang="en-US" sz="2400" b="1"/>
              <a:t>DSM-IV TR Classification:</a:t>
            </a:r>
          </a:p>
          <a:p>
            <a:pPr lvl="1">
              <a:lnSpc>
                <a:spcPct val="90000"/>
              </a:lnSpc>
            </a:pPr>
            <a:r>
              <a:rPr lang="en-US" sz="2000"/>
              <a:t>“This category should be used when there is a severe and pervasive impairment in the development of reciprocal social interaction associated with impairment in either verbal or nonverbal communication skills or with the presence of stereotyped behavior, interests, and activities, </a:t>
            </a:r>
            <a:r>
              <a:rPr lang="en-US" sz="2000" b="1"/>
              <a:t>but the criteria are not met for a specific Pervasive Developmental Disorder, Schizophrenia, Schizotypal Personality Disorder, or Avoidant Personality Disorder.” </a:t>
            </a:r>
            <a:r>
              <a:rPr lang="en-US" sz="2000"/>
              <a:t> </a:t>
            </a:r>
          </a:p>
          <a:p>
            <a:pPr lvl="2">
              <a:lnSpc>
                <a:spcPct val="90000"/>
              </a:lnSpc>
            </a:pPr>
            <a:r>
              <a:rPr lang="en-US" sz="1800"/>
              <a:t>For example, this category includes "atypical autism" - presentations that do not meet the criteria for Autistic Disorder because of late age at onset, atypical symptomatology, or subthreshold symptomatology, or all of these.” </a:t>
            </a:r>
          </a:p>
          <a:p>
            <a:pPr>
              <a:lnSpc>
                <a:spcPct val="90000"/>
              </a:lnSpc>
            </a:pPr>
            <a:endParaRPr lang="en-US" sz="2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90" name="Group 58"/>
          <p:cNvGraphicFramePr>
            <a:graphicFrameLocks noGrp="1"/>
          </p:cNvGraphicFramePr>
          <p:nvPr>
            <p:ph idx="1"/>
          </p:nvPr>
        </p:nvGraphicFramePr>
        <p:xfrm>
          <a:off x="304800" y="381000"/>
          <a:ext cx="8458200" cy="6172201"/>
        </p:xfrm>
        <a:graphic>
          <a:graphicData uri="http://schemas.openxmlformats.org/drawingml/2006/table">
            <a:tbl>
              <a:tblPr/>
              <a:tblGrid>
                <a:gridCol w="4229100"/>
                <a:gridCol w="4229100"/>
              </a:tblGrid>
              <a:tr h="736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Disorder: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rPr>
                        <a:t>Differentiating features from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rPr>
                        <a:t>Autistic Disorder: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018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rPr>
                        <a:t>Asperger’s Disorder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 Language development is not delayed</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Normal intelligence, more abstract thinking</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Later symptom onset</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Gross and fine motor problems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971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rPr>
                        <a:t>Rett’s Disorder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 Typically only affects girls</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 Head growth deceleration</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 Loss of fine motor (hand) skill</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 Hand writing</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 Awkward gait and trunk movement</a:t>
                      </a:r>
                    </a:p>
                    <a:p>
                      <a:pPr marL="0" marR="0" lvl="0" indent="0" algn="l" defTabSz="914400" rtl="0" eaLnBrk="1" fontAlgn="base" latinLnBrk="0" hangingPunct="1">
                        <a:lnSpc>
                          <a:spcPct val="100000"/>
                        </a:lnSpc>
                        <a:spcBef>
                          <a:spcPct val="20000"/>
                        </a:spcBef>
                        <a:spcAft>
                          <a:spcPct val="0"/>
                        </a:spcAft>
                        <a:buClrTx/>
                        <a:buSzTx/>
                        <a:buFontTx/>
                        <a:buChar char="-"/>
                        <a:tabLst/>
                      </a:pPr>
                      <a:r>
                        <a:rPr kumimoji="0" lang="en-US" sz="1800" b="0" i="0" u="none" strike="noStrike" cap="none" normalizeH="0" baseline="0" smtClean="0">
                          <a:ln>
                            <a:noFill/>
                          </a:ln>
                          <a:solidFill>
                            <a:schemeClr val="tx1"/>
                          </a:solidFill>
                          <a:effectLst/>
                          <a:latin typeface="Arial" charset="0"/>
                        </a:rPr>
                        <a:t> Mutations in the MECP2 gene (on the X chromosome)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66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i="1" u="none" strike="noStrike" cap="none" normalizeH="0" baseline="0" smtClean="0">
                          <a:ln>
                            <a:noFill/>
                          </a:ln>
                          <a:solidFill>
                            <a:schemeClr val="tx1"/>
                          </a:solidFill>
                          <a:effectLst/>
                          <a:latin typeface="Arial" charset="0"/>
                        </a:rPr>
                        <a:t>Childhood Disintegrative Disorder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rPr>
                        <a:t>- Regression following at least two years of normal development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t>Educational Implications</a:t>
            </a:r>
          </a:p>
        </p:txBody>
      </p:sp>
      <p:sp>
        <p:nvSpPr>
          <p:cNvPr id="26627" name="Rectangle 3"/>
          <p:cNvSpPr>
            <a:spLocks noGrp="1" noChangeArrowheads="1"/>
          </p:cNvSpPr>
          <p:nvPr>
            <p:ph type="body" idx="1"/>
          </p:nvPr>
        </p:nvSpPr>
        <p:spPr/>
        <p:txBody>
          <a:bodyPr/>
          <a:lstStyle/>
          <a:p>
            <a:pPr>
              <a:lnSpc>
                <a:spcPct val="90000"/>
              </a:lnSpc>
            </a:pPr>
            <a:r>
              <a:rPr lang="en-US" sz="2400"/>
              <a:t>Educational programs for students with autism or PDD focus on improving communication, social, academic, behavioral, and daily living skills. </a:t>
            </a:r>
          </a:p>
          <a:p>
            <a:pPr>
              <a:lnSpc>
                <a:spcPct val="90000"/>
              </a:lnSpc>
            </a:pPr>
            <a:r>
              <a:rPr lang="en-US" sz="2400"/>
              <a:t>The classroom environment should be structured so that the program is consistent and predictable </a:t>
            </a:r>
          </a:p>
          <a:p>
            <a:pPr>
              <a:lnSpc>
                <a:spcPct val="90000"/>
              </a:lnSpc>
            </a:pPr>
            <a:r>
              <a:rPr lang="en-US" sz="2400"/>
              <a:t>Present material visually as well as verbally </a:t>
            </a:r>
          </a:p>
          <a:p>
            <a:pPr>
              <a:lnSpc>
                <a:spcPct val="90000"/>
              </a:lnSpc>
            </a:pPr>
            <a:r>
              <a:rPr lang="en-US" sz="2400"/>
              <a:t>Interaction with non-disabled peers is also important </a:t>
            </a:r>
          </a:p>
          <a:p>
            <a:pPr lvl="1">
              <a:lnSpc>
                <a:spcPct val="90000"/>
              </a:lnSpc>
            </a:pPr>
            <a:r>
              <a:rPr lang="en-US" sz="2000"/>
              <a:t>These students provide models of appropriate language, social, and behavior skills. </a:t>
            </a:r>
          </a:p>
          <a:p>
            <a:pPr>
              <a:lnSpc>
                <a:spcPct val="90000"/>
              </a:lnSpc>
            </a:pPr>
            <a:r>
              <a:rPr lang="en-US" sz="2400"/>
              <a:t>Its very important to develop programs with parents, so that learning activities, experiences, and approaches can be carried over into the home and community. </a:t>
            </a:r>
          </a:p>
        </p:txBody>
      </p:sp>
      <p:sp>
        <p:nvSpPr>
          <p:cNvPr id="26628" name="Text Box 4"/>
          <p:cNvSpPr txBox="1">
            <a:spLocks noChangeArrowheads="1"/>
          </p:cNvSpPr>
          <p:nvPr/>
        </p:nvSpPr>
        <p:spPr bwMode="auto">
          <a:xfrm>
            <a:off x="685800" y="6172200"/>
            <a:ext cx="7543800" cy="274638"/>
          </a:xfrm>
          <a:prstGeom prst="rect">
            <a:avLst/>
          </a:prstGeom>
          <a:noFill/>
          <a:ln w="9525">
            <a:noFill/>
            <a:miter lim="800000"/>
            <a:headEnd/>
            <a:tailEnd/>
          </a:ln>
          <a:effectLst/>
        </p:spPr>
        <p:txBody>
          <a:bodyPr>
            <a:spAutoFit/>
          </a:bodyPr>
          <a:lstStyle/>
          <a:p>
            <a:pPr>
              <a:spcBef>
                <a:spcPct val="50000"/>
              </a:spcBef>
            </a:pPr>
            <a:r>
              <a:rPr lang="en-US" sz="1200"/>
              <a:t>Source: http://www.teachersandfamilies.com/sped/prof/autism/education.html</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Best Practices in Assessment</a:t>
            </a:r>
            <a:br>
              <a:rPr lang="en-US" sz="4000" dirty="0" smtClean="0"/>
            </a:b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sz="3600" dirty="0" smtClean="0"/>
              <a:t>How is Autism identified?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Autism identified? </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r>
              <a:rPr lang="en-US" dirty="0" smtClean="0"/>
              <a:t>Autism is identified through observations, interviews, thorough developmental history assessment, behavior checklists, psychological tests and meeting of DSM-IV criteria.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Observations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Ask yourself the following questions  as you are observing:</a:t>
            </a:r>
          </a:p>
          <a:p>
            <a:r>
              <a:rPr lang="en-US" dirty="0" smtClean="0"/>
              <a:t>Does child make spontaneous eye contact, make eye contact when requested, or no eye contact?</a:t>
            </a:r>
          </a:p>
          <a:p>
            <a:r>
              <a:rPr lang="en-US" dirty="0" smtClean="0"/>
              <a:t>Is the child’s play behavior appropriate? Does the child show repetitive manipulations of toys?</a:t>
            </a:r>
          </a:p>
          <a:p>
            <a:r>
              <a:rPr lang="en-US" dirty="0" smtClean="0"/>
              <a:t>Does the child avoid looking at parents, refuse to cooperate with parents, refuse intimate contact with parents?</a:t>
            </a:r>
          </a:p>
          <a:p>
            <a:r>
              <a:rPr lang="en-US" dirty="0" smtClean="0"/>
              <a:t>What type of affect does the child display? </a:t>
            </a:r>
          </a:p>
          <a:p>
            <a:r>
              <a:rPr lang="en-US" dirty="0" smtClean="0"/>
              <a:t>Is the child engaging with you, or aloof?</a:t>
            </a:r>
          </a:p>
          <a:p>
            <a:r>
              <a:rPr lang="en-US" dirty="0" smtClean="0"/>
              <a:t>Note the child’s facial expressions, postures, and mannerisms.</a:t>
            </a:r>
          </a:p>
          <a:p>
            <a:pPr>
              <a:buNone/>
            </a:pPr>
            <a:r>
              <a:rPr lang="en-US" dirty="0" smtClean="0"/>
              <a:t>Structured observation forms like the Autism Diagnostic Observation Schedule-WPS (ADOS-WPS) can be useful in observations.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381000" y="457200"/>
            <a:ext cx="8229600" cy="6172200"/>
          </a:xfrm>
        </p:spPr>
        <p:txBody>
          <a:bodyPr/>
          <a:lstStyle/>
          <a:p>
            <a:pPr>
              <a:buFontTx/>
              <a:buNone/>
            </a:pPr>
            <a:r>
              <a:rPr lang="en-US" i="1"/>
              <a:t>	“Imagine a song stuck in your head...and it never goes away. Imagine people's voices sounding so loud they're like fire engines. Imagine your soft cotton T-shirt feeling like a burlap bag. Imagine not being able to feel food in your mouth, or a full bladder. Imagine someone's simple touch feeling like fire. Imagine having feeling in your hair and the pain of having it cut. Imagine having autism.”</a:t>
            </a:r>
          </a:p>
          <a:p>
            <a:endParaRPr lang="en-US" sz="1200" i="1"/>
          </a:p>
          <a:p>
            <a:pPr>
              <a:buFontTx/>
              <a:buNone/>
            </a:pPr>
            <a:endParaRPr lang="en-US" sz="1400" i="1"/>
          </a:p>
          <a:p>
            <a:pPr>
              <a:buFontTx/>
              <a:buNone/>
            </a:pPr>
            <a:r>
              <a:rPr lang="en-US" sz="1600" i="1"/>
              <a:t>(Autism Society of Wisconsin, </a:t>
            </a:r>
            <a:r>
              <a:rPr lang="en-US" sz="1600" i="1">
                <a:hlinkClick r:id="rId3"/>
              </a:rPr>
              <a:t>http://www.asw4autism.org/</a:t>
            </a:r>
            <a:r>
              <a:rPr lang="en-US" sz="1600" i="1"/>
              <a:t>)</a:t>
            </a:r>
            <a:endParaRPr lang="en-US" sz="1600"/>
          </a:p>
          <a:p>
            <a:pPr>
              <a:buFontTx/>
              <a:buNone/>
            </a:pPr>
            <a:endParaRPr lang="en-US" sz="16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Interviewing</a:t>
            </a:r>
            <a:endParaRPr lang="en-US" dirty="0"/>
          </a:p>
        </p:txBody>
      </p:sp>
      <p:sp>
        <p:nvSpPr>
          <p:cNvPr id="3" name="Content Placeholder 2"/>
          <p:cNvSpPr>
            <a:spLocks noGrp="1"/>
          </p:cNvSpPr>
          <p:nvPr>
            <p:ph idx="1"/>
          </p:nvPr>
        </p:nvSpPr>
        <p:spPr/>
        <p:txBody>
          <a:bodyPr>
            <a:normAutofit fontScale="92500"/>
          </a:bodyPr>
          <a:lstStyle/>
          <a:p>
            <a:r>
              <a:rPr lang="en-US" dirty="0" smtClean="0"/>
              <a:t>Use a structured interview form to facilitate the interview process with parents, teachers and other adults in the child’s life. </a:t>
            </a:r>
          </a:p>
          <a:p>
            <a:r>
              <a:rPr lang="en-US" dirty="0" smtClean="0"/>
              <a:t>Tables B-9 through B-13 in Sattler have examples of structured interview forms to utilize.</a:t>
            </a:r>
          </a:p>
          <a:p>
            <a:r>
              <a:rPr lang="en-US" dirty="0" smtClean="0"/>
              <a:t>The Autism Diagnostic Interview-Revised (ADI-R). Semi-Structured Contains five sections: Opening questions, communication, social development and play, repetitive and restrictive behaviors, and general behavior problems.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Rating Scales and Questionnaires</a:t>
            </a:r>
            <a:endParaRPr lang="en-US" dirty="0"/>
          </a:p>
        </p:txBody>
      </p:sp>
      <p:sp>
        <p:nvSpPr>
          <p:cNvPr id="3" name="Content Placeholder 2"/>
          <p:cNvSpPr>
            <a:spLocks noGrp="1"/>
          </p:cNvSpPr>
          <p:nvPr>
            <p:ph idx="1"/>
          </p:nvPr>
        </p:nvSpPr>
        <p:spPr/>
        <p:txBody>
          <a:bodyPr/>
          <a:lstStyle/>
          <a:p>
            <a:r>
              <a:rPr lang="en-US" dirty="0" smtClean="0"/>
              <a:t>The Gilliam Autism Rating Scale (GARS)</a:t>
            </a:r>
          </a:p>
          <a:p>
            <a:r>
              <a:rPr lang="en-US" dirty="0" smtClean="0"/>
              <a:t>The Childhood Autism Rating Scale (CARS)</a:t>
            </a:r>
          </a:p>
          <a:p>
            <a:r>
              <a:rPr lang="en-US" dirty="0" smtClean="0"/>
              <a:t>The Social Communication Questionnaire (SCQ)</a:t>
            </a:r>
          </a:p>
          <a:p>
            <a:r>
              <a:rPr lang="en-US" dirty="0" smtClean="0"/>
              <a:t>The Autistic Disorder Questionnaire (ADQ)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Autism identified? </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r>
              <a:rPr lang="en-US" dirty="0" smtClean="0"/>
              <a:t>One must meet 6 out of 12 DSM-IV criteria’s to be identified as autistic.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DSM-IV criteria for Autism diagnosis</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u="sng" dirty="0" smtClean="0"/>
              <a:t>Deficits in reciprocal social interaction</a:t>
            </a:r>
          </a:p>
          <a:p>
            <a:pPr>
              <a:buNone/>
            </a:pPr>
            <a:r>
              <a:rPr lang="en-US" sz="2400" dirty="0" smtClean="0"/>
              <a:t>1a) Difficulty using non-verbal behaviors to regulate social interaction</a:t>
            </a:r>
          </a:p>
          <a:p>
            <a:pPr>
              <a:buNone/>
            </a:pPr>
            <a:r>
              <a:rPr lang="en-US" sz="1600" dirty="0" smtClean="0"/>
              <a:t>         Ex. trouble looking other’s in eye, unusual intonation or voice quality.</a:t>
            </a:r>
          </a:p>
          <a:p>
            <a:pPr>
              <a:buNone/>
            </a:pPr>
            <a:r>
              <a:rPr lang="en-US" sz="2400" dirty="0" smtClean="0"/>
              <a:t>1b) Failure to develop age appropriate peer relationships</a:t>
            </a:r>
          </a:p>
          <a:p>
            <a:pPr>
              <a:buNone/>
            </a:pPr>
            <a:r>
              <a:rPr lang="en-US" sz="1600" dirty="0" smtClean="0"/>
              <a:t>	Ex. Few or no friends, trouble interacting in groups or following cooperative rules of a game.</a:t>
            </a:r>
          </a:p>
          <a:p>
            <a:pPr>
              <a:buNone/>
            </a:pPr>
            <a:r>
              <a:rPr lang="en-US" sz="2400" dirty="0" smtClean="0"/>
              <a:t>1c) Little sharing of pleasure, achievements, or interests with others</a:t>
            </a:r>
          </a:p>
          <a:p>
            <a:pPr>
              <a:buNone/>
            </a:pPr>
            <a:r>
              <a:rPr lang="en-US" sz="2400" dirty="0" smtClean="0"/>
              <a:t>	</a:t>
            </a:r>
            <a:r>
              <a:rPr lang="en-US" sz="1600" dirty="0" smtClean="0"/>
              <a:t>Ex. Enjoys favorite activities alone, little interest in or reaction to praise.</a:t>
            </a:r>
          </a:p>
          <a:p>
            <a:pPr>
              <a:buNone/>
            </a:pPr>
            <a:r>
              <a:rPr lang="en-US" sz="2400" dirty="0" smtClean="0"/>
              <a:t>1d) Lack of social or emotional reciprocity</a:t>
            </a:r>
          </a:p>
          <a:p>
            <a:pPr>
              <a:buNone/>
            </a:pPr>
            <a:r>
              <a:rPr lang="en-US" sz="2400" dirty="0" smtClean="0"/>
              <a:t>	</a:t>
            </a:r>
            <a:r>
              <a:rPr lang="en-US" sz="1600" dirty="0" smtClean="0"/>
              <a:t>Ex. Does not respond to others, does not notice when others are hurt or upset.</a:t>
            </a:r>
          </a:p>
          <a:p>
            <a:pPr>
              <a:buNone/>
            </a:pPr>
            <a:r>
              <a:rPr lang="en-US" sz="2800" dirty="0" smtClean="0"/>
              <a:t>	</a:t>
            </a:r>
            <a:endParaRPr 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DSM-IV criteria for Autism diagnosis</a:t>
            </a:r>
            <a:endParaRPr lang="en-US" dirty="0"/>
          </a:p>
        </p:txBody>
      </p:sp>
      <p:sp>
        <p:nvSpPr>
          <p:cNvPr id="3" name="Content Placeholder 2"/>
          <p:cNvSpPr>
            <a:spLocks noGrp="1"/>
          </p:cNvSpPr>
          <p:nvPr>
            <p:ph idx="1"/>
          </p:nvPr>
        </p:nvSpPr>
        <p:spPr/>
        <p:txBody>
          <a:bodyPr/>
          <a:lstStyle/>
          <a:p>
            <a:pPr algn="ctr">
              <a:buNone/>
            </a:pPr>
            <a:r>
              <a:rPr lang="en-US" u="sng" dirty="0" smtClean="0"/>
              <a:t>Deficits in Communication</a:t>
            </a:r>
          </a:p>
          <a:p>
            <a:pPr>
              <a:buNone/>
            </a:pPr>
            <a:r>
              <a:rPr lang="en-US" sz="2400" dirty="0" smtClean="0"/>
              <a:t>2a)  Delay in, or total lack of language development</a:t>
            </a:r>
          </a:p>
          <a:p>
            <a:pPr>
              <a:buNone/>
            </a:pPr>
            <a:r>
              <a:rPr lang="en-US" sz="1800" dirty="0" smtClean="0"/>
              <a:t>Ex. No words before the age of 2, no simple phrases by the age of 3. </a:t>
            </a:r>
          </a:p>
          <a:p>
            <a:pPr>
              <a:buNone/>
            </a:pPr>
            <a:r>
              <a:rPr lang="en-US" dirty="0" smtClean="0"/>
              <a:t>2b) Difficulty holding conversations</a:t>
            </a:r>
          </a:p>
          <a:p>
            <a:pPr>
              <a:buNone/>
            </a:pPr>
            <a:r>
              <a:rPr lang="en-US" sz="1600" dirty="0" smtClean="0"/>
              <a:t>Ex.  Little back and forth with others, speaks only about areas of special interest</a:t>
            </a:r>
          </a:p>
          <a:p>
            <a:pPr>
              <a:buNone/>
            </a:pPr>
            <a:r>
              <a:rPr lang="en-US" sz="2400" dirty="0" smtClean="0"/>
              <a:t>2c)  Unusual or  repetitive language</a:t>
            </a:r>
          </a:p>
          <a:p>
            <a:pPr>
              <a:buNone/>
            </a:pPr>
            <a:r>
              <a:rPr lang="en-US" sz="1600" dirty="0" smtClean="0"/>
              <a:t>Ex. Repeating what others say to them, repeating from books, vidoes or commercials at inappropriate times.</a:t>
            </a:r>
          </a:p>
          <a:p>
            <a:pPr>
              <a:buNone/>
            </a:pPr>
            <a:r>
              <a:rPr lang="en-US" sz="2400" dirty="0" smtClean="0"/>
              <a:t>2d) Play that is not appropriate for developmental level</a:t>
            </a:r>
          </a:p>
          <a:p>
            <a:pPr>
              <a:buNone/>
            </a:pPr>
            <a:r>
              <a:rPr lang="en-US" sz="1600" dirty="0" smtClean="0"/>
              <a:t>Ex.  Does not act out scenarios with toys, rarely pretends an object is something else (ex. a banana is a phone). </a:t>
            </a:r>
          </a:p>
          <a:p>
            <a:pPr>
              <a:buNone/>
            </a:pPr>
            <a:endParaRPr 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DSM-IV criteria for Autism Diagnosis</a:t>
            </a:r>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u="sng" dirty="0" smtClean="0"/>
              <a:t>Restrictive, repetitive behaviors, interests, or activities</a:t>
            </a:r>
          </a:p>
          <a:p>
            <a:pPr>
              <a:buNone/>
            </a:pPr>
            <a:r>
              <a:rPr lang="en-US" dirty="0" smtClean="0"/>
              <a:t>3a)  Interests that are narrow in focus, overly intense or unusual</a:t>
            </a:r>
          </a:p>
          <a:p>
            <a:pPr>
              <a:buNone/>
            </a:pPr>
            <a:r>
              <a:rPr lang="en-US" sz="1800" dirty="0" smtClean="0"/>
              <a:t>	Ex. Difficulty “letting go” of special topics or activities</a:t>
            </a:r>
          </a:p>
          <a:p>
            <a:pPr>
              <a:buNone/>
            </a:pPr>
            <a:r>
              <a:rPr lang="en-US" dirty="0" smtClean="0"/>
              <a:t>3b)  Unreasonable insistence on sameness or following same routine</a:t>
            </a:r>
          </a:p>
          <a:p>
            <a:pPr>
              <a:buNone/>
            </a:pPr>
            <a:r>
              <a:rPr lang="en-US" dirty="0" smtClean="0"/>
              <a:t>	</a:t>
            </a:r>
            <a:r>
              <a:rPr lang="en-US" sz="1800" dirty="0" smtClean="0"/>
              <a:t>Ex. easily upset by minor changes in routine, needs advanced warnings about changes.</a:t>
            </a:r>
          </a:p>
          <a:p>
            <a:pPr>
              <a:buNone/>
            </a:pPr>
            <a:r>
              <a:rPr lang="en-US" dirty="0" smtClean="0"/>
              <a:t>3c)  Repetitive motor mannerisms</a:t>
            </a:r>
          </a:p>
          <a:p>
            <a:pPr>
              <a:buNone/>
            </a:pPr>
            <a:r>
              <a:rPr lang="en-US" sz="1700" dirty="0" smtClean="0"/>
              <a:t>	Ex. Flapping hands when excited or upset, walking or running on tiptoe</a:t>
            </a:r>
          </a:p>
          <a:p>
            <a:pPr>
              <a:buNone/>
            </a:pPr>
            <a:r>
              <a:rPr lang="en-US" sz="2600" dirty="0" smtClean="0"/>
              <a:t>3d)  Pre-occupation with parts of objects</a:t>
            </a:r>
          </a:p>
          <a:p>
            <a:pPr>
              <a:buNone/>
            </a:pPr>
            <a:r>
              <a:rPr lang="en-US" sz="1700" dirty="0" smtClean="0"/>
              <a:t>	Ex. uses objects in unusual ways, likes objects that move (wheels of car)</a:t>
            </a:r>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algn="ctr">
              <a:buNone/>
            </a:pPr>
            <a:r>
              <a:rPr lang="en-US" sz="4800" dirty="0" smtClean="0"/>
              <a:t>What are the considerations for the need of a diagnostic assessment? </a:t>
            </a:r>
            <a:endParaRPr lang="en-US" sz="4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Indications for need of diagnostic assessment</a:t>
            </a:r>
            <a:endParaRPr lang="en-US" dirty="0"/>
          </a:p>
        </p:txBody>
      </p:sp>
      <p:sp>
        <p:nvSpPr>
          <p:cNvPr id="3" name="Content Placeholder 2"/>
          <p:cNvSpPr>
            <a:spLocks noGrp="1"/>
          </p:cNvSpPr>
          <p:nvPr>
            <p:ph idx="1"/>
          </p:nvPr>
        </p:nvSpPr>
        <p:spPr/>
        <p:txBody>
          <a:bodyPr/>
          <a:lstStyle/>
          <a:p>
            <a:r>
              <a:rPr lang="en-US" dirty="0" smtClean="0"/>
              <a:t>Observation and caregiver interview indicate the child exhibits or exhibited (as indicated on developmental history) early warning signs and red flags.</a:t>
            </a:r>
          </a:p>
          <a:p>
            <a:r>
              <a:rPr lang="en-US" dirty="0" smtClean="0"/>
              <a:t>The evaluator has made use of valid ASD screening measures. </a:t>
            </a:r>
          </a:p>
          <a:p>
            <a:r>
              <a:rPr lang="en-US" dirty="0" smtClean="0"/>
              <a:t>Other disorders are </a:t>
            </a:r>
            <a:r>
              <a:rPr lang="en-US" smtClean="0"/>
              <a:t>ruled out.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 Early Years</a:t>
            </a:r>
            <a:endParaRPr lang="en-US" dirty="0"/>
          </a:p>
        </p:txBody>
      </p:sp>
      <p:sp>
        <p:nvSpPr>
          <p:cNvPr id="3" name="Content Placeholder 2"/>
          <p:cNvSpPr>
            <a:spLocks noGrp="1"/>
          </p:cNvSpPr>
          <p:nvPr>
            <p:ph idx="1"/>
          </p:nvPr>
        </p:nvSpPr>
        <p:spPr>
          <a:xfrm>
            <a:off x="457200" y="1600200"/>
            <a:ext cx="8229600" cy="7315200"/>
          </a:xfrm>
        </p:spPr>
        <p:txBody>
          <a:bodyPr>
            <a:normAutofit/>
          </a:bodyPr>
          <a:lstStyle/>
          <a:p>
            <a:r>
              <a:rPr lang="en-US" sz="2000" dirty="0"/>
              <a:t>Extreme stranger anxiety </a:t>
            </a:r>
          </a:p>
          <a:p>
            <a:r>
              <a:rPr lang="en-US" sz="2000" dirty="0"/>
              <a:t>A need for sameness in their environment and routine. </a:t>
            </a:r>
          </a:p>
          <a:p>
            <a:r>
              <a:rPr lang="en-US" sz="2000" dirty="0"/>
              <a:t>Teeth grinding which does not stop. </a:t>
            </a:r>
          </a:p>
          <a:p>
            <a:r>
              <a:rPr lang="en-US" sz="2000" dirty="0"/>
              <a:t>Fussy eater </a:t>
            </a:r>
          </a:p>
          <a:p>
            <a:r>
              <a:rPr lang="en-US" sz="2000" dirty="0"/>
              <a:t>The feeling that your child is deaf. Many children with autism have had many hearing tests </a:t>
            </a:r>
            <a:r>
              <a:rPr lang="en-US" sz="2000" dirty="0" smtClean="0"/>
              <a:t>.</a:t>
            </a:r>
          </a:p>
          <a:p>
            <a:r>
              <a:rPr lang="en-US" sz="2000" dirty="0"/>
              <a:t>A sense that they are in their own world. </a:t>
            </a:r>
          </a:p>
          <a:p>
            <a:r>
              <a:rPr lang="en-US" sz="2000" dirty="0"/>
              <a:t>Extreme hypersensitivity to pain or hyposensitivity (lack or feeling) to pain. </a:t>
            </a:r>
          </a:p>
          <a:p>
            <a:r>
              <a:rPr lang="en-US" sz="2000" dirty="0"/>
              <a:t>Lack of fear in extreme situations.   </a:t>
            </a:r>
          </a:p>
          <a:p>
            <a:r>
              <a:rPr lang="en-US" sz="2000" dirty="0"/>
              <a:t>TOO much fear in situations which are not scary at all.  </a:t>
            </a:r>
          </a:p>
          <a:p>
            <a:r>
              <a:rPr lang="en-US" sz="2000" dirty="0"/>
              <a:t>Hypersensitivity to touch, smell, or taste of food due to certain textures</a:t>
            </a:r>
            <a:r>
              <a:rPr lang="en-US" sz="2000" dirty="0" smtClean="0"/>
              <a:t>.</a:t>
            </a:r>
            <a:endParaRPr 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Considerations: School Age Years</a:t>
            </a:r>
            <a:endParaRPr lang="en-US" dirty="0"/>
          </a:p>
        </p:txBody>
      </p:sp>
      <p:sp>
        <p:nvSpPr>
          <p:cNvPr id="3" name="Content Placeholder 2"/>
          <p:cNvSpPr>
            <a:spLocks noGrp="1"/>
          </p:cNvSpPr>
          <p:nvPr>
            <p:ph idx="1"/>
          </p:nvPr>
        </p:nvSpPr>
        <p:spPr/>
        <p:txBody>
          <a:bodyPr/>
          <a:lstStyle/>
          <a:p>
            <a:r>
              <a:rPr lang="en-US" dirty="0" smtClean="0"/>
              <a:t>Lacks appropriate social exchange with peers</a:t>
            </a:r>
          </a:p>
          <a:p>
            <a:r>
              <a:rPr lang="en-US" dirty="0" smtClean="0"/>
              <a:t>Have difficulty following a conversation.</a:t>
            </a:r>
          </a:p>
          <a:p>
            <a:r>
              <a:rPr lang="en-US" dirty="0" smtClean="0"/>
              <a:t>May have extreme difficulty when there is differences in schedules </a:t>
            </a:r>
          </a:p>
          <a:p>
            <a:r>
              <a:rPr lang="en-US" dirty="0" smtClean="0"/>
              <a:t>May interpret messages literally</a:t>
            </a:r>
          </a:p>
          <a:p>
            <a:r>
              <a:rPr lang="en-US" dirty="0" smtClean="0"/>
              <a:t>May have difficulty taking turns in conversation</a:t>
            </a:r>
          </a:p>
          <a:p>
            <a:r>
              <a:rPr lang="en-US" dirty="0" smtClean="0"/>
              <a:t>Difficulty recognizing emotions in their peers</a:t>
            </a:r>
          </a:p>
          <a:p>
            <a:r>
              <a:rPr lang="en-US" dirty="0" smtClean="0"/>
              <a:t>Have trouble playing group games</a:t>
            </a:r>
          </a:p>
          <a:p>
            <a:endParaRPr lang="en-US" dirty="0" smtClean="0"/>
          </a:p>
          <a:p>
            <a:endParaRPr lang="en-US" dirty="0" smtClean="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5" name="Rectangle 13"/>
          <p:cNvSpPr>
            <a:spLocks noGrp="1" noChangeArrowheads="1"/>
          </p:cNvSpPr>
          <p:nvPr>
            <p:ph type="title"/>
          </p:nvPr>
        </p:nvSpPr>
        <p:spPr/>
        <p:txBody>
          <a:bodyPr>
            <a:normAutofit fontScale="90000"/>
          </a:bodyPr>
          <a:lstStyle/>
          <a:p>
            <a:r>
              <a:rPr lang="en-US" sz="4000"/>
              <a:t>DSM-IV TR </a:t>
            </a:r>
            <a:br>
              <a:rPr lang="en-US" sz="4000"/>
            </a:br>
            <a:r>
              <a:rPr lang="en-US" sz="4000"/>
              <a:t>5 Different Diagnostic Categories:</a:t>
            </a:r>
          </a:p>
        </p:txBody>
      </p:sp>
      <p:graphicFrame>
        <p:nvGraphicFramePr>
          <p:cNvPr id="23557" name="Organization Chart 5"/>
          <p:cNvGraphicFramePr>
            <a:graphicFrameLocks/>
          </p:cNvGraphicFramePr>
          <p:nvPr>
            <p:ph idx="1"/>
          </p:nvPr>
        </p:nvGraphicFramePr>
        <p:xfrm>
          <a:off x="457200" y="1600200"/>
          <a:ext cx="8229600" cy="4525963"/>
        </p:xfrm>
        <a:graphic>
          <a:graphicData uri="http://schemas.openxmlformats.org/drawingml/2006/compatibility">
            <com:legacyDrawing xmlns:com="http://schemas.openxmlformats.org/drawingml/2006/compatibility" spid="_x0000_s1026"/>
          </a:graphicData>
        </a:graphic>
      </p:graphicFrame>
      <p:sp>
        <p:nvSpPr>
          <p:cNvPr id="23573" name="Text Box 21"/>
          <p:cNvSpPr txBox="1">
            <a:spLocks noChangeArrowheads="1"/>
          </p:cNvSpPr>
          <p:nvPr/>
        </p:nvSpPr>
        <p:spPr bwMode="auto">
          <a:xfrm>
            <a:off x="609600" y="6324600"/>
            <a:ext cx="2667000" cy="274638"/>
          </a:xfrm>
          <a:prstGeom prst="rect">
            <a:avLst/>
          </a:prstGeom>
          <a:noFill/>
          <a:ln w="9525">
            <a:noFill/>
            <a:miter lim="800000"/>
            <a:headEnd/>
            <a:tailEnd/>
          </a:ln>
          <a:effectLst/>
        </p:spPr>
        <p:txBody>
          <a:bodyPr>
            <a:spAutoFit/>
          </a:bodyPr>
          <a:lstStyle/>
          <a:p>
            <a:pPr>
              <a:spcBef>
                <a:spcPct val="50000"/>
              </a:spcBef>
            </a:pPr>
            <a:r>
              <a:rPr lang="en-US" sz="1200"/>
              <a:t>Source: Brock, 2006</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Special Education Eligibility</a:t>
            </a:r>
            <a:endParaRPr lang="en-US"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pPr algn="l"/>
            <a:r>
              <a:rPr lang="en-US" sz="3111" dirty="0"/>
              <a:t>Section 3030 (</a:t>
            </a:r>
            <a:r>
              <a:rPr lang="en-US" sz="3111" dirty="0" err="1"/>
              <a:t>g</a:t>
            </a:r>
            <a:r>
              <a:rPr lang="en-US" sz="3111" dirty="0"/>
              <a:t>) A pupil exhibits any combination of the following Autistic-like behaviors, to include but </a:t>
            </a:r>
            <a:r>
              <a:rPr lang="en-US" sz="3111" dirty="0" smtClean="0"/>
              <a:t>not limited </a:t>
            </a:r>
            <a:r>
              <a:rPr lang="en-US" sz="3111" dirty="0"/>
              <a:t>to: </a:t>
            </a:r>
            <a:r>
              <a:rPr lang="en-US" dirty="0"/>
              <a:t/>
            </a:r>
            <a:br>
              <a:rPr lang="en-US" dirty="0"/>
            </a:br>
            <a:endParaRPr lang="en-US" dirty="0"/>
          </a:p>
        </p:txBody>
      </p:sp>
      <p:sp>
        <p:nvSpPr>
          <p:cNvPr id="3" name="Content Placeholder 2"/>
          <p:cNvSpPr>
            <a:spLocks noGrp="1"/>
          </p:cNvSpPr>
          <p:nvPr>
            <p:ph idx="1"/>
          </p:nvPr>
        </p:nvSpPr>
        <p:spPr>
          <a:xfrm>
            <a:off x="457200" y="1981200"/>
            <a:ext cx="8229600" cy="4525963"/>
          </a:xfrm>
        </p:spPr>
        <p:txBody>
          <a:bodyPr>
            <a:normAutofit fontScale="85000" lnSpcReduction="10000"/>
          </a:bodyPr>
          <a:lstStyle/>
          <a:p>
            <a:pPr marL="514350" lvl="0" indent="-514350">
              <a:buFont typeface="+mj-lt"/>
              <a:buAutoNum type="arabicPeriod"/>
            </a:pPr>
            <a:r>
              <a:rPr lang="en-US" dirty="0"/>
              <a:t>An inability to use oral language for appropriate communication.</a:t>
            </a:r>
          </a:p>
          <a:p>
            <a:pPr marL="514350" lvl="0" indent="-514350">
              <a:buFont typeface="+mj-lt"/>
              <a:buAutoNum type="arabicPeriod"/>
            </a:pPr>
            <a:r>
              <a:rPr lang="en-US" dirty="0"/>
              <a:t>A history of extreme withdrawal or relating to people inappropriately and continued impairment in social interaction from infancy through early childhood.</a:t>
            </a:r>
          </a:p>
          <a:p>
            <a:pPr marL="514350" lvl="0" indent="-514350">
              <a:buFont typeface="+mj-lt"/>
              <a:buAutoNum type="arabicPeriod"/>
            </a:pPr>
            <a:r>
              <a:rPr lang="en-US" dirty="0"/>
              <a:t>An obsession to maintain sameness. </a:t>
            </a:r>
          </a:p>
          <a:p>
            <a:pPr marL="514350" lvl="0" indent="-514350">
              <a:buFont typeface="+mj-lt"/>
              <a:buAutoNum type="arabicPeriod"/>
            </a:pPr>
            <a:r>
              <a:rPr lang="en-US" dirty="0"/>
              <a:t>Extreme preoccupation with objects or inappropriate use of objects or both. </a:t>
            </a:r>
          </a:p>
          <a:p>
            <a:pPr marL="514350" lvl="0" indent="-514350">
              <a:buFont typeface="+mj-lt"/>
              <a:buAutoNum type="arabicPeriod"/>
            </a:pPr>
            <a:r>
              <a:rPr lang="en-US" dirty="0"/>
              <a:t>Extreme resistance to controls.</a:t>
            </a:r>
          </a:p>
          <a:p>
            <a:pPr marL="514350" lvl="0" indent="-514350">
              <a:buFont typeface="+mj-lt"/>
              <a:buAutoNum type="arabicPeriod"/>
            </a:pPr>
            <a:r>
              <a:rPr lang="en-US" dirty="0"/>
              <a:t>Displays peculiar </a:t>
            </a:r>
            <a:r>
              <a:rPr lang="en-US" dirty="0" err="1"/>
              <a:t>motoric</a:t>
            </a:r>
            <a:r>
              <a:rPr lang="en-US" dirty="0"/>
              <a:t> mannerisms and motility patterns. </a:t>
            </a:r>
          </a:p>
          <a:p>
            <a:pPr marL="514350" lvl="0" indent="-514350">
              <a:buFont typeface="+mj-lt"/>
              <a:buAutoNum type="arabicPeriod"/>
            </a:pPr>
            <a:r>
              <a:rPr lang="en-US" dirty="0"/>
              <a:t>Self-stimulating, ritualistic behavior.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Autofit/>
          </a:bodyPr>
          <a:lstStyle/>
          <a:p>
            <a:r>
              <a:rPr lang="en-US" sz="3200" dirty="0" smtClean="0"/>
              <a:t>An obsession to maintain sameness. Extreme preoccupation with objects or inappropriate use of objects or both. </a:t>
            </a:r>
            <a:endParaRPr lang="en-US" sz="3200" dirty="0"/>
          </a:p>
        </p:txBody>
      </p:sp>
      <p:sp>
        <p:nvSpPr>
          <p:cNvPr id="7" name="Content Placeholder 6"/>
          <p:cNvSpPr>
            <a:spLocks noGrp="1"/>
          </p:cNvSpPr>
          <p:nvPr>
            <p:ph idx="1"/>
          </p:nvPr>
        </p:nvSpPr>
        <p:spPr/>
        <p:txBody>
          <a:bodyPr>
            <a:normAutofit/>
          </a:bodyPr>
          <a:lstStyle/>
          <a:p>
            <a:r>
              <a:rPr lang="en-US" dirty="0" smtClean="0"/>
              <a:t>Need </a:t>
            </a:r>
            <a:r>
              <a:rPr lang="en-US" dirty="0"/>
              <a:t>for routine around particular time or </a:t>
            </a:r>
            <a:r>
              <a:rPr lang="en-US" dirty="0" smtClean="0"/>
              <a:t>activities </a:t>
            </a:r>
            <a:r>
              <a:rPr lang="en-US" dirty="0"/>
              <a:t>such as, mealtime, bedtime, going to school.</a:t>
            </a:r>
            <a:r>
              <a:rPr lang="en-US" dirty="0" smtClean="0"/>
              <a:t> </a:t>
            </a:r>
          </a:p>
          <a:p>
            <a:r>
              <a:rPr lang="en-US" dirty="0" smtClean="0"/>
              <a:t>Becomes </a:t>
            </a:r>
            <a:r>
              <a:rPr lang="en-US" dirty="0"/>
              <a:t>overly distressed if routine is interrupted. May consist of compulsive behaviors.</a:t>
            </a:r>
            <a:r>
              <a:rPr lang="en-US" dirty="0" smtClean="0"/>
              <a:t> </a:t>
            </a:r>
          </a:p>
          <a:p>
            <a:r>
              <a:rPr lang="en-US" dirty="0" smtClean="0"/>
              <a:t>Obsessive </a:t>
            </a:r>
            <a:r>
              <a:rPr lang="en-US" dirty="0"/>
              <a:t>thoughts regarding death, illness, accidents. </a:t>
            </a:r>
            <a:br>
              <a:rPr lang="en-US" dirty="0"/>
            </a:br>
            <a:r>
              <a:rPr lang="en-US" dirty="0"/>
              <a:t> (</a:t>
            </a:r>
            <a:r>
              <a:rPr lang="en-US" dirty="0" err="1"/>
              <a:t>Howlin</a:t>
            </a:r>
            <a:r>
              <a:rPr lang="en-US" dirty="0"/>
              <a:t>, 1998)</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11" dirty="0" smtClean="0"/>
              <a:t/>
            </a:r>
            <a:br>
              <a:rPr lang="en-US" sz="3111" dirty="0" smtClean="0"/>
            </a:br>
            <a:r>
              <a:rPr lang="en-US" sz="3111" dirty="0" smtClean="0"/>
              <a:t/>
            </a:r>
            <a:br>
              <a:rPr lang="en-US" sz="3111" dirty="0" smtClean="0"/>
            </a:br>
            <a:r>
              <a:rPr lang="en-US" sz="3111" dirty="0" smtClean="0"/>
              <a:t/>
            </a:r>
            <a:br>
              <a:rPr lang="en-US" sz="3111" dirty="0" smtClean="0"/>
            </a:br>
            <a:r>
              <a:rPr lang="en-US" sz="3111" dirty="0" smtClean="0"/>
              <a:t/>
            </a:r>
            <a:br>
              <a:rPr lang="en-US" sz="3111" dirty="0" smtClean="0"/>
            </a:br>
            <a:r>
              <a:rPr lang="en-US" sz="3111" dirty="0" smtClean="0"/>
              <a:t>Extreme resistance to controls. Displays peculiar </a:t>
            </a:r>
            <a:r>
              <a:rPr lang="en-US" sz="3111" dirty="0" err="1" smtClean="0"/>
              <a:t>motoric</a:t>
            </a:r>
            <a:r>
              <a:rPr lang="en-US" sz="3111" dirty="0" smtClean="0"/>
              <a:t> mannerisms and motility patterns. /</a:t>
            </a:r>
            <a:r>
              <a:rPr lang="en-US" sz="3111" dirty="0"/>
              <a:t>Self-stimulating, ritualistic behavior. </a:t>
            </a:r>
            <a:r>
              <a:rPr lang="en-US" dirty="0"/>
              <a:t/>
            </a:r>
            <a:br>
              <a:rPr lang="en-US" dirty="0"/>
            </a:br>
            <a:r>
              <a:rPr lang="en-US" dirty="0" smtClean="0"/>
              <a:t/>
            </a:r>
            <a:br>
              <a:rPr lang="en-US"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staring </a:t>
            </a:r>
            <a:r>
              <a:rPr lang="en-US" dirty="0"/>
              <a:t>at lights, repetitive blinking, moving fingers in front of the eyes, hand-flapping	</a:t>
            </a:r>
            <a:endParaRPr lang="en-US" dirty="0" smtClean="0"/>
          </a:p>
          <a:p>
            <a:r>
              <a:rPr lang="en-US" dirty="0" smtClean="0"/>
              <a:t>tapping </a:t>
            </a:r>
            <a:r>
              <a:rPr lang="en-US" dirty="0"/>
              <a:t>ears, snapping fingers, making vocal sounds	</a:t>
            </a:r>
            <a:endParaRPr lang="en-US" dirty="0" smtClean="0"/>
          </a:p>
          <a:p>
            <a:r>
              <a:rPr lang="en-US" dirty="0" smtClean="0"/>
              <a:t>rubbing </a:t>
            </a:r>
            <a:r>
              <a:rPr lang="en-US" dirty="0"/>
              <a:t>the skin with one's hands or with another object, scratching	</a:t>
            </a:r>
            <a:endParaRPr lang="en-US" dirty="0" smtClean="0"/>
          </a:p>
          <a:p>
            <a:r>
              <a:rPr lang="en-US" dirty="0" smtClean="0"/>
              <a:t>rocking </a:t>
            </a:r>
            <a:r>
              <a:rPr lang="en-US" dirty="0"/>
              <a:t>front to back, rocking side-to-side	</a:t>
            </a:r>
            <a:endParaRPr lang="en-US" dirty="0" smtClean="0"/>
          </a:p>
          <a:p>
            <a:r>
              <a:rPr lang="en-US" dirty="0" smtClean="0"/>
              <a:t>placing </a:t>
            </a:r>
            <a:r>
              <a:rPr lang="en-US" dirty="0"/>
              <a:t>body parts or objects in one's mouth, licking objects</a:t>
            </a:r>
            <a:r>
              <a:rPr lang="en-US" dirty="0" smtClean="0"/>
              <a:t>	</a:t>
            </a:r>
            <a:endParaRPr lang="en-US" dirty="0"/>
          </a:p>
          <a:p>
            <a:r>
              <a:rPr lang="en-US" dirty="0" smtClean="0"/>
              <a:t>smelling </a:t>
            </a:r>
            <a:r>
              <a:rPr lang="en-US" dirty="0"/>
              <a:t>objects, sniffing people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Is the child’s education adversely affected as a result of their disability? </a:t>
            </a:r>
            <a:endParaRPr lang="en-US" dirty="0"/>
          </a:p>
        </p:txBody>
      </p:sp>
      <p:sp>
        <p:nvSpPr>
          <p:cNvPr id="10" name="Content Placeholder 9"/>
          <p:cNvSpPr>
            <a:spLocks noGrp="1"/>
          </p:cNvSpPr>
          <p:nvPr>
            <p:ph idx="1"/>
          </p:nvPr>
        </p:nvSpPr>
        <p:spPr/>
        <p:txBody>
          <a:bodyPr>
            <a:normAutofit/>
          </a:bodyPr>
          <a:lstStyle/>
          <a:p>
            <a:r>
              <a:rPr lang="en-US" dirty="0"/>
              <a:t>As defined in </a:t>
            </a:r>
            <a:r>
              <a:rPr lang="en-US" i="1" dirty="0"/>
              <a:t>Educating Children with Autism, a book sponsored by US Department of Education, "Education" is the "fostering of acquisition of skills or knowledge... including not only academic learning, but also socialization, adaptive skills, language and communication, and reduction of behavior problems - to assist a child to develop independence and personal responsibility." (</a:t>
            </a:r>
            <a:r>
              <a:rPr lang="en-US" b="1" i="1" dirty="0"/>
              <a:t>Educating Children with Autism, National Research Council </a:t>
            </a:r>
            <a:r>
              <a:rPr lang="en-US" b="1" i="1" dirty="0" err="1"/>
              <a:t>p</a:t>
            </a:r>
            <a:r>
              <a:rPr lang="en-US" b="1" i="1" dirty="0"/>
              <a:t>. 12)</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US" dirty="0" smtClean="0"/>
              <a:t>Assessment to Intervention</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en-US" dirty="0" smtClean="0"/>
              <a:t>Preschool to Graduation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dirty="0" smtClean="0"/>
              <a:t>Range of Services </a:t>
            </a:r>
          </a:p>
        </p:txBody>
      </p:sp>
      <p:sp>
        <p:nvSpPr>
          <p:cNvPr id="3" name="Content Placeholder 2"/>
          <p:cNvSpPr>
            <a:spLocks noGrp="1"/>
          </p:cNvSpPr>
          <p:nvPr>
            <p:ph idx="1"/>
          </p:nvPr>
        </p:nvSpPr>
        <p:spPr/>
        <p:txBody>
          <a:bodyPr rtlCol="0">
            <a:normAutofit/>
          </a:bodyPr>
          <a:lstStyle/>
          <a:p>
            <a:pPr indent="0" eaLnBrk="1" fontAlgn="auto" hangingPunct="1">
              <a:spcAft>
                <a:spcPts val="0"/>
              </a:spcAft>
              <a:buFont typeface="Arial" pitchFamily="34" charset="0"/>
              <a:buNone/>
              <a:defRPr/>
            </a:pPr>
            <a:r>
              <a:rPr lang="en-US" sz="2800" dirty="0" smtClean="0"/>
              <a:t>A wide range of services can be available for students with autism, including</a:t>
            </a:r>
          </a:p>
          <a:p>
            <a:pPr lvl="2" eaLnBrk="1" fontAlgn="auto" hangingPunct="1">
              <a:spcAft>
                <a:spcPts val="0"/>
              </a:spcAft>
              <a:buFont typeface="Arial" pitchFamily="34" charset="0"/>
              <a:buChar char="•"/>
              <a:defRPr/>
            </a:pPr>
            <a:r>
              <a:rPr lang="en-US" dirty="0" smtClean="0"/>
              <a:t>Special education teachers/aides,</a:t>
            </a:r>
          </a:p>
          <a:p>
            <a:pPr lvl="2" eaLnBrk="1" fontAlgn="auto" hangingPunct="1">
              <a:spcAft>
                <a:spcPts val="0"/>
              </a:spcAft>
              <a:buFont typeface="Arial" pitchFamily="34" charset="0"/>
              <a:buChar char="•"/>
              <a:defRPr/>
            </a:pPr>
            <a:r>
              <a:rPr lang="en-US" dirty="0" smtClean="0"/>
              <a:t>Speech therapists,</a:t>
            </a:r>
          </a:p>
          <a:p>
            <a:pPr lvl="2" eaLnBrk="1" fontAlgn="auto" hangingPunct="1">
              <a:spcAft>
                <a:spcPts val="0"/>
              </a:spcAft>
              <a:buFont typeface="Arial" pitchFamily="34" charset="0"/>
              <a:buChar char="•"/>
              <a:defRPr/>
            </a:pPr>
            <a:r>
              <a:rPr lang="en-US" dirty="0" smtClean="0"/>
              <a:t>Behavioral therapists,</a:t>
            </a:r>
          </a:p>
          <a:p>
            <a:pPr lvl="2" eaLnBrk="1" fontAlgn="auto" hangingPunct="1">
              <a:spcAft>
                <a:spcPts val="0"/>
              </a:spcAft>
              <a:buFont typeface="Arial" pitchFamily="34" charset="0"/>
              <a:buChar char="•"/>
              <a:defRPr/>
            </a:pPr>
            <a:r>
              <a:rPr lang="en-US" dirty="0" smtClean="0"/>
              <a:t>Occupational therapists,</a:t>
            </a:r>
          </a:p>
          <a:p>
            <a:pPr lvl="2" eaLnBrk="1" fontAlgn="auto" hangingPunct="1">
              <a:spcAft>
                <a:spcPts val="0"/>
              </a:spcAft>
              <a:buFont typeface="Arial" pitchFamily="34" charset="0"/>
              <a:buChar char="•"/>
              <a:defRPr/>
            </a:pPr>
            <a:r>
              <a:rPr lang="en-US" dirty="0" smtClean="0"/>
              <a:t>Physical therapists, and</a:t>
            </a:r>
          </a:p>
          <a:p>
            <a:pPr lvl="2" eaLnBrk="1" fontAlgn="auto" hangingPunct="1">
              <a:spcAft>
                <a:spcPts val="0"/>
              </a:spcAft>
              <a:buFont typeface="Arial" pitchFamily="34" charset="0"/>
              <a:buChar char="•"/>
              <a:defRPr/>
            </a:pPr>
            <a:r>
              <a:rPr lang="en-US" dirty="0" smtClean="0"/>
              <a:t>Counselors/psychologists.</a:t>
            </a:r>
          </a:p>
          <a:p>
            <a:pPr indent="0" eaLnBrk="1" fontAlgn="auto" hangingPunct="1">
              <a:spcAft>
                <a:spcPts val="0"/>
              </a:spcAft>
              <a:buFont typeface="Arial" pitchFamily="34" charset="0"/>
              <a:buNone/>
              <a:defRPr/>
            </a:pPr>
            <a:r>
              <a:rPr lang="en-US" sz="2800" dirty="0" smtClean="0"/>
              <a:t>Services required for an individual student with autism can change over time.</a:t>
            </a:r>
          </a:p>
          <a:p>
            <a:pPr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smtClean="0"/>
              <a:t>Range of Services</a:t>
            </a:r>
          </a:p>
        </p:txBody>
      </p:sp>
      <p:sp>
        <p:nvSpPr>
          <p:cNvPr id="3" name="Content Placeholder 2"/>
          <p:cNvSpPr>
            <a:spLocks noGrp="1"/>
          </p:cNvSpPr>
          <p:nvPr>
            <p:ph idx="1"/>
          </p:nvPr>
        </p:nvSpPr>
        <p:spPr/>
        <p:txBody>
          <a:bodyPr rtlCol="0">
            <a:normAutofit fontScale="85000" lnSpcReduction="20000"/>
          </a:bodyPr>
          <a:lstStyle/>
          <a:p>
            <a:pPr indent="0" eaLnBrk="1" fontAlgn="auto" hangingPunct="1">
              <a:spcAft>
                <a:spcPts val="0"/>
              </a:spcAft>
              <a:buFont typeface="Arial" pitchFamily="34" charset="0"/>
              <a:buNone/>
              <a:defRPr/>
            </a:pPr>
            <a:r>
              <a:rPr lang="en-US" sz="3300" dirty="0" smtClean="0"/>
              <a:t>Educational objectives for students with autism can include the development of</a:t>
            </a:r>
          </a:p>
          <a:p>
            <a:pPr lvl="2" eaLnBrk="1" fontAlgn="auto" hangingPunct="1">
              <a:spcAft>
                <a:spcPts val="0"/>
              </a:spcAft>
              <a:buFont typeface="Arial" pitchFamily="34" charset="0"/>
              <a:buChar char="•"/>
              <a:defRPr/>
            </a:pPr>
            <a:r>
              <a:rPr lang="en-US" sz="2600" dirty="0" smtClean="0"/>
              <a:t>Expressive verbal language, receptive language, nonverbal communications skills</a:t>
            </a:r>
          </a:p>
          <a:p>
            <a:pPr lvl="2" eaLnBrk="1" fontAlgn="auto" hangingPunct="1">
              <a:spcAft>
                <a:spcPts val="0"/>
              </a:spcAft>
              <a:buFont typeface="Arial" pitchFamily="34" charset="0"/>
              <a:buChar char="•"/>
              <a:defRPr/>
            </a:pPr>
            <a:r>
              <a:rPr lang="en-US" sz="2600" dirty="0" smtClean="0"/>
              <a:t>A functional symbolic communication system</a:t>
            </a:r>
          </a:p>
          <a:p>
            <a:pPr lvl="2" eaLnBrk="1" fontAlgn="auto" hangingPunct="1">
              <a:spcAft>
                <a:spcPts val="0"/>
              </a:spcAft>
              <a:buFont typeface="Arial" pitchFamily="34" charset="0"/>
              <a:buChar char="•"/>
              <a:defRPr/>
            </a:pPr>
            <a:r>
              <a:rPr lang="en-US" sz="2600" dirty="0" smtClean="0"/>
              <a:t>Social skills</a:t>
            </a:r>
          </a:p>
          <a:p>
            <a:pPr lvl="2" eaLnBrk="1" fontAlgn="auto" hangingPunct="1">
              <a:spcAft>
                <a:spcPts val="0"/>
              </a:spcAft>
              <a:buFont typeface="Arial" pitchFamily="34" charset="0"/>
              <a:buChar char="•"/>
              <a:defRPr/>
            </a:pPr>
            <a:r>
              <a:rPr lang="en-US" sz="2600" dirty="0" smtClean="0"/>
              <a:t>Engagement and flexibility in developmentally appropriate tasks and play</a:t>
            </a:r>
          </a:p>
          <a:p>
            <a:pPr lvl="2" eaLnBrk="1" fontAlgn="auto" hangingPunct="1">
              <a:spcAft>
                <a:spcPts val="0"/>
              </a:spcAft>
              <a:buFont typeface="Arial" pitchFamily="34" charset="0"/>
              <a:buChar char="•"/>
              <a:defRPr/>
            </a:pPr>
            <a:r>
              <a:rPr lang="en-US" sz="2600" dirty="0" smtClean="0"/>
              <a:t>Fine and gross motor skills</a:t>
            </a:r>
          </a:p>
          <a:p>
            <a:pPr lvl="2" eaLnBrk="1" fontAlgn="auto" hangingPunct="1">
              <a:spcAft>
                <a:spcPts val="0"/>
              </a:spcAft>
              <a:buFont typeface="Arial" pitchFamily="34" charset="0"/>
              <a:buChar char="•"/>
              <a:defRPr/>
            </a:pPr>
            <a:r>
              <a:rPr lang="en-US" sz="2600" dirty="0" smtClean="0"/>
              <a:t>Cognitive skills (symbolic play and academic skills)</a:t>
            </a:r>
          </a:p>
          <a:p>
            <a:pPr lvl="2" eaLnBrk="1" fontAlgn="auto" hangingPunct="1">
              <a:spcAft>
                <a:spcPts val="0"/>
              </a:spcAft>
              <a:buFont typeface="Arial" pitchFamily="34" charset="0"/>
              <a:buChar char="•"/>
              <a:defRPr/>
            </a:pPr>
            <a:r>
              <a:rPr lang="en-US" sz="2600" dirty="0" smtClean="0"/>
              <a:t>Conventional/appropriate behaviors</a:t>
            </a:r>
          </a:p>
          <a:p>
            <a:pPr lvl="2" eaLnBrk="1" fontAlgn="auto" hangingPunct="1">
              <a:spcAft>
                <a:spcPts val="0"/>
              </a:spcAft>
              <a:buFont typeface="Arial" pitchFamily="34" charset="0"/>
              <a:buChar char="•"/>
              <a:defRPr/>
            </a:pPr>
            <a:r>
              <a:rPr lang="en-US" sz="2600" dirty="0" smtClean="0"/>
              <a:t>Independent organizational skills and skills for success in a regular classroom</a:t>
            </a:r>
          </a:p>
          <a:p>
            <a:pPr eaLnBrk="1" fontAlgn="auto" hangingPunct="1">
              <a:spcAft>
                <a:spcPts val="0"/>
              </a:spcAft>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dirty="0" smtClean="0"/>
              <a:t>Communication</a:t>
            </a:r>
          </a:p>
        </p:txBody>
      </p:sp>
      <p:sp>
        <p:nvSpPr>
          <p:cNvPr id="5123" name="Content Placeholder 2"/>
          <p:cNvSpPr>
            <a:spLocks noGrp="1"/>
          </p:cNvSpPr>
          <p:nvPr>
            <p:ph idx="1"/>
          </p:nvPr>
        </p:nvSpPr>
        <p:spPr/>
        <p:txBody>
          <a:bodyPr/>
          <a:lstStyle/>
          <a:p>
            <a:pPr indent="0" eaLnBrk="1" hangingPunct="1">
              <a:buFont typeface="Arial" charset="0"/>
              <a:buNone/>
            </a:pPr>
            <a:endParaRPr lang="en-US" sz="1800" dirty="0" smtClean="0">
              <a:solidFill>
                <a:srgbClr val="000000"/>
              </a:solidFill>
            </a:endParaRPr>
          </a:p>
          <a:p>
            <a:pPr indent="0" eaLnBrk="1" hangingPunct="1">
              <a:buFont typeface="Arial" charset="0"/>
              <a:buNone/>
            </a:pPr>
            <a:r>
              <a:rPr lang="en-US" sz="2400" dirty="0" smtClean="0">
                <a:solidFill>
                  <a:srgbClr val="000000"/>
                </a:solidFill>
              </a:rPr>
              <a:t>One of the most significant goals for an autistic child's individual program plan is to foster increased communication. The majority of students with autism  experience communication challenges that require direct intervention. Strategies that are positive and fit within the child’s typical environments have been shown to increase student skills in this area. </a:t>
            </a:r>
          </a:p>
          <a:p>
            <a:pPr lvl="2" indent="0" eaLnBrk="1" hangingPunct="1">
              <a:buFont typeface="Arial" charset="0"/>
              <a:buNone/>
            </a:pPr>
            <a:endParaRPr lang="en-US" dirty="0" smtClean="0"/>
          </a:p>
        </p:txBody>
      </p:sp>
      <p:pic>
        <p:nvPicPr>
          <p:cNvPr id="5124" name="Picture 4" descr="C:\Users\user\AppData\Local\Microsoft\Windows\Temporary Internet Files\Content.IE5\KR553CDL\MPj04332070000[1].jpg"/>
          <p:cNvPicPr>
            <a:picLocks noChangeAspect="1" noChangeArrowheads="1"/>
          </p:cNvPicPr>
          <p:nvPr/>
        </p:nvPicPr>
        <p:blipFill>
          <a:blip r:embed="rId3" cstate="print"/>
          <a:srcRect/>
          <a:stretch>
            <a:fillRect/>
          </a:stretch>
        </p:blipFill>
        <p:spPr bwMode="auto">
          <a:xfrm>
            <a:off x="7162800" y="304800"/>
            <a:ext cx="1600200" cy="160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Communication</a:t>
            </a:r>
          </a:p>
        </p:txBody>
      </p:sp>
      <p:sp>
        <p:nvSpPr>
          <p:cNvPr id="3" name="Content Placeholder 2"/>
          <p:cNvSpPr>
            <a:spLocks noGrp="1"/>
          </p:cNvSpPr>
          <p:nvPr>
            <p:ph idx="1"/>
          </p:nvPr>
        </p:nvSpPr>
        <p:spPr/>
        <p:txBody>
          <a:bodyPr/>
          <a:lstStyle/>
          <a:p>
            <a:pPr eaLnBrk="1" hangingPunct="1">
              <a:buFont typeface="Arial" charset="0"/>
              <a:buNone/>
              <a:defRPr/>
            </a:pPr>
            <a:r>
              <a:rPr lang="en-US" sz="1600" dirty="0" smtClean="0"/>
              <a:t>Prior to determining appropriate objectives and goals, </a:t>
            </a:r>
            <a:r>
              <a:rPr lang="en-US" sz="1600" u="sng" dirty="0" smtClean="0"/>
              <a:t>a base level of interpretable </a:t>
            </a:r>
          </a:p>
          <a:p>
            <a:pPr eaLnBrk="1" hangingPunct="1">
              <a:buFont typeface="Arial" charset="0"/>
              <a:buNone/>
              <a:defRPr/>
            </a:pPr>
            <a:r>
              <a:rPr lang="en-US" sz="1600" u="sng" dirty="0" smtClean="0"/>
              <a:t>communication must be established</a:t>
            </a:r>
            <a:r>
              <a:rPr lang="en-US" sz="1600" dirty="0" smtClean="0"/>
              <a:t> by observing the child within the school</a:t>
            </a:r>
          </a:p>
          <a:p>
            <a:pPr eaLnBrk="1" hangingPunct="1">
              <a:buFont typeface="Arial" charset="0"/>
              <a:buNone/>
              <a:defRPr/>
            </a:pPr>
            <a:r>
              <a:rPr lang="en-US" sz="1600" dirty="0" smtClean="0"/>
              <a:t>setting. The information is then combined with observations from parents and</a:t>
            </a:r>
          </a:p>
          <a:p>
            <a:pPr eaLnBrk="1" hangingPunct="1">
              <a:buFont typeface="Arial" charset="0"/>
              <a:buNone/>
              <a:defRPr/>
            </a:pPr>
            <a:r>
              <a:rPr lang="en-US" sz="1600" dirty="0" smtClean="0"/>
              <a:t>therapists to determine the most desired methods to use for helping the child become</a:t>
            </a:r>
          </a:p>
          <a:p>
            <a:pPr eaLnBrk="1" hangingPunct="1">
              <a:buFont typeface="Arial" charset="0"/>
              <a:buNone/>
              <a:defRPr/>
            </a:pPr>
            <a:r>
              <a:rPr lang="en-US" sz="1600" dirty="0" smtClean="0"/>
              <a:t>an effective communicator.</a:t>
            </a:r>
          </a:p>
          <a:p>
            <a:pPr algn="ctr" eaLnBrk="1" hangingPunct="1">
              <a:buFont typeface="Arial" charset="0"/>
              <a:buNone/>
              <a:defRPr/>
            </a:pPr>
            <a:r>
              <a:rPr lang="en-US" sz="1800" u="sng" dirty="0" smtClean="0"/>
              <a:t>Some Effective Interventions:</a:t>
            </a:r>
          </a:p>
          <a:p>
            <a:pPr indent="0" eaLnBrk="1" hangingPunct="1">
              <a:buFont typeface="Arial" charset="0"/>
              <a:buNone/>
              <a:defRPr/>
            </a:pPr>
            <a:r>
              <a:rPr lang="en-US" sz="1800" b="1" dirty="0" smtClean="0"/>
              <a:t>Difficulty with expressive language:</a:t>
            </a:r>
          </a:p>
          <a:p>
            <a:pPr indent="0" eaLnBrk="1" hangingPunct="1">
              <a:buFont typeface="Arial" charset="0"/>
              <a:buNone/>
              <a:defRPr/>
            </a:pPr>
            <a:r>
              <a:rPr lang="en-US" sz="1800" i="1" dirty="0" smtClean="0"/>
              <a:t>	</a:t>
            </a:r>
            <a:r>
              <a:rPr lang="en-US" sz="1800" dirty="0" smtClean="0"/>
              <a:t>Augmentative/Alternative Communication Devices </a:t>
            </a:r>
          </a:p>
          <a:p>
            <a:pPr indent="0" eaLnBrk="1" hangingPunct="1">
              <a:buFont typeface="Arial" charset="0"/>
              <a:buNone/>
              <a:defRPr/>
            </a:pPr>
            <a:r>
              <a:rPr lang="en-US" sz="1800" dirty="0" smtClean="0"/>
              <a:t>		PECS (Picture Exchange Communication System) </a:t>
            </a:r>
          </a:p>
          <a:p>
            <a:pPr indent="0" eaLnBrk="1" hangingPunct="1">
              <a:buFont typeface="Arial" charset="0"/>
              <a:buNone/>
              <a:defRPr/>
            </a:pPr>
            <a:r>
              <a:rPr lang="en-US" sz="1800" i="1" dirty="0" smtClean="0"/>
              <a:t>		</a:t>
            </a:r>
            <a:r>
              <a:rPr lang="en-US" sz="1800" dirty="0" smtClean="0"/>
              <a:t>Sign Language</a:t>
            </a:r>
          </a:p>
          <a:p>
            <a:pPr indent="0" eaLnBrk="1" hangingPunct="1">
              <a:buFont typeface="Arial" charset="0"/>
              <a:buNone/>
              <a:defRPr/>
            </a:pPr>
            <a:r>
              <a:rPr lang="en-US" sz="1800" dirty="0" smtClean="0"/>
              <a:t>		Communication Boards</a:t>
            </a:r>
          </a:p>
          <a:p>
            <a:pPr indent="0" eaLnBrk="1" hangingPunct="1">
              <a:buFont typeface="Arial" charset="0"/>
              <a:buNone/>
              <a:defRPr/>
            </a:pPr>
            <a:r>
              <a:rPr lang="en-US" sz="1800" b="1" dirty="0" smtClean="0"/>
              <a:t>Difficulty with receptive Language: </a:t>
            </a:r>
          </a:p>
          <a:p>
            <a:pPr indent="0" eaLnBrk="1" hangingPunct="1">
              <a:buFont typeface="Arial" charset="0"/>
              <a:buNone/>
              <a:defRPr/>
            </a:pPr>
            <a:r>
              <a:rPr lang="en-US" sz="1800" b="1" dirty="0" smtClean="0"/>
              <a:t>	</a:t>
            </a:r>
            <a:r>
              <a:rPr lang="en-US" sz="1800" dirty="0" smtClean="0"/>
              <a:t>PECS paired with verbal commands</a:t>
            </a:r>
          </a:p>
          <a:p>
            <a:pPr indent="0" eaLnBrk="1" hangingPunct="1">
              <a:buFont typeface="Arial" charset="0"/>
              <a:buNone/>
              <a:defRPr/>
            </a:pPr>
            <a:r>
              <a:rPr lang="en-US" sz="1800" b="1" dirty="0" smtClean="0"/>
              <a:t>	</a:t>
            </a:r>
            <a:r>
              <a:rPr lang="en-US" sz="1800" dirty="0" smtClean="0"/>
              <a:t>Total Communication</a:t>
            </a:r>
          </a:p>
          <a:p>
            <a:pPr>
              <a:buFont typeface="Arial" charset="0"/>
              <a:buNone/>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Autistic Disorder</a:t>
            </a:r>
          </a:p>
        </p:txBody>
      </p:sp>
      <p:sp>
        <p:nvSpPr>
          <p:cNvPr id="3075" name="Rectangle 3"/>
          <p:cNvSpPr>
            <a:spLocks noGrp="1" noChangeArrowheads="1"/>
          </p:cNvSpPr>
          <p:nvPr>
            <p:ph type="body" idx="1"/>
          </p:nvPr>
        </p:nvSpPr>
        <p:spPr/>
        <p:txBody>
          <a:bodyPr/>
          <a:lstStyle/>
          <a:p>
            <a:r>
              <a:rPr lang="en-US" b="1"/>
              <a:t>Characteristics:</a:t>
            </a:r>
          </a:p>
          <a:p>
            <a:pPr lvl="1"/>
            <a:r>
              <a:rPr lang="en-US"/>
              <a:t>Qualitative impairment in social interaction</a:t>
            </a:r>
          </a:p>
          <a:p>
            <a:pPr lvl="1"/>
            <a:r>
              <a:rPr lang="en-US"/>
              <a:t>Qualitative impairment in communication</a:t>
            </a:r>
          </a:p>
          <a:p>
            <a:pPr lvl="1"/>
            <a:r>
              <a:rPr lang="en-US"/>
              <a:t>Restricted, repetitive, and stereotyped patterns of behavior, interests, and activities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rmAutofit fontScale="90000"/>
          </a:bodyPr>
          <a:lstStyle/>
          <a:p>
            <a:r>
              <a:rPr lang="en-US" sz="2800" dirty="0" smtClean="0"/>
              <a:t>Communication: Difficulty with Expressive Language</a:t>
            </a:r>
            <a:br>
              <a:rPr lang="en-US" sz="2800" dirty="0" smtClean="0"/>
            </a:br>
            <a:r>
              <a:rPr lang="en-US" sz="2800" dirty="0" smtClean="0"/>
              <a:t> Augmentative/Alternative Communication Devices </a:t>
            </a:r>
          </a:p>
        </p:txBody>
      </p:sp>
      <p:sp>
        <p:nvSpPr>
          <p:cNvPr id="7171" name="Content Placeholder 2"/>
          <p:cNvSpPr>
            <a:spLocks noGrp="1"/>
          </p:cNvSpPr>
          <p:nvPr>
            <p:ph idx="1"/>
          </p:nvPr>
        </p:nvSpPr>
        <p:spPr/>
        <p:txBody>
          <a:bodyPr/>
          <a:lstStyle/>
          <a:p>
            <a:pPr eaLnBrk="1" hangingPunct="1">
              <a:buFont typeface="Arial" charset="0"/>
              <a:buNone/>
            </a:pPr>
            <a:r>
              <a:rPr lang="en-US" sz="1600" b="1" dirty="0" smtClean="0"/>
              <a:t>PECS (Picture Exchange Communication System): </a:t>
            </a:r>
          </a:p>
          <a:p>
            <a:pPr eaLnBrk="1" hangingPunct="1">
              <a:buFont typeface="Arial" charset="0"/>
              <a:buNone/>
            </a:pPr>
            <a:r>
              <a:rPr lang="en-US" sz="1600" dirty="0" smtClean="0"/>
              <a:t>	</a:t>
            </a:r>
            <a:r>
              <a:rPr lang="en-US" sz="1600" i="1" dirty="0" smtClean="0"/>
              <a:t>PECS is a picture based communication system wherein  the student gives a picture or symbol of a desired item in exchange for the item itself. Intended to develop spontaneous communication.</a:t>
            </a:r>
          </a:p>
          <a:p>
            <a:pPr eaLnBrk="1" hangingPunct="1">
              <a:buFont typeface="Arial" charset="0"/>
              <a:buNone/>
            </a:pPr>
            <a:r>
              <a:rPr lang="en-US" sz="1600" b="1" dirty="0" smtClean="0"/>
              <a:t>Sign Language:</a:t>
            </a:r>
          </a:p>
          <a:p>
            <a:pPr eaLnBrk="1" hangingPunct="1">
              <a:buFont typeface="Arial" charset="0"/>
              <a:buNone/>
            </a:pPr>
            <a:r>
              <a:rPr lang="nl-NL" sz="1600" i="1" smtClean="0"/>
              <a:t>	Sign language as total communication may lead to verbal language</a:t>
            </a:r>
          </a:p>
          <a:p>
            <a:pPr eaLnBrk="1" hangingPunct="1">
              <a:buFont typeface="Arial" charset="0"/>
              <a:buNone/>
            </a:pPr>
            <a:r>
              <a:rPr lang="nl-NL" sz="1600" i="1" smtClean="0"/>
              <a:t>	Almost all children with autism can learn to sign despite motor difficulties.</a:t>
            </a:r>
          </a:p>
          <a:p>
            <a:pPr eaLnBrk="1" hangingPunct="1">
              <a:buFont typeface="Arial" charset="0"/>
              <a:buNone/>
            </a:pPr>
            <a:r>
              <a:rPr lang="nl-NL" sz="1600" i="1" smtClean="0"/>
              <a:t>	Sign language may lead to improved vocal behavior in verbal children with delayed echolalia.</a:t>
            </a:r>
          </a:p>
          <a:p>
            <a:pPr eaLnBrk="1" hangingPunct="1">
              <a:buFont typeface="Arial" charset="0"/>
              <a:buNone/>
            </a:pPr>
            <a:r>
              <a:rPr lang="nl-NL" sz="1600" i="1" smtClean="0"/>
              <a:t>	Sign is acquired faster and more accurately than picture symbol systems.</a:t>
            </a:r>
          </a:p>
          <a:p>
            <a:pPr eaLnBrk="1" hangingPunct="1">
              <a:buFont typeface="Arial" charset="0"/>
              <a:buNone/>
            </a:pPr>
            <a:r>
              <a:rPr lang="nl-NL" sz="1600" i="1" smtClean="0"/>
              <a:t>	Signs can be prompted.  You have your hands with you all day!</a:t>
            </a:r>
          </a:p>
          <a:p>
            <a:pPr eaLnBrk="1" hangingPunct="1">
              <a:buFont typeface="Arial" charset="0"/>
              <a:buNone/>
            </a:pPr>
            <a:r>
              <a:rPr lang="nl-NL" sz="1600" b="1" smtClean="0"/>
              <a:t>Communication Boards: </a:t>
            </a:r>
          </a:p>
          <a:p>
            <a:pPr eaLnBrk="1" hangingPunct="1">
              <a:buFont typeface="Arial" charset="0"/>
              <a:buNone/>
            </a:pPr>
            <a:r>
              <a:rPr lang="en-US" sz="1600" i="1" dirty="0" smtClean="0"/>
              <a:t>	The simplest type of communication aid is the communication board  where children</a:t>
            </a:r>
          </a:p>
          <a:p>
            <a:pPr eaLnBrk="1" hangingPunct="1">
              <a:buFont typeface="Arial" charset="0"/>
              <a:buNone/>
            </a:pPr>
            <a:r>
              <a:rPr lang="en-US" sz="1600" i="1" dirty="0" smtClean="0"/>
              <a:t>	touch or points to a symbol, photograph, drawing or words to indicate a desired activity.  As the child's attending skills and comprehension increase, various versions of boards</a:t>
            </a:r>
          </a:p>
          <a:p>
            <a:pPr eaLnBrk="1" hangingPunct="1">
              <a:buFont typeface="Arial" charset="0"/>
              <a:buNone/>
            </a:pPr>
            <a:r>
              <a:rPr lang="en-US" sz="1600" i="1" dirty="0" smtClean="0"/>
              <a:t>	may be explored.</a:t>
            </a:r>
          </a:p>
          <a:p>
            <a:pPr>
              <a:buFont typeface="Arial" charset="0"/>
              <a:buNone/>
            </a:pPr>
            <a:endParaRPr lang="en-US" dirty="0" smtClean="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en-US" dirty="0" smtClean="0"/>
          </a:p>
        </p:txBody>
      </p:sp>
      <p:sp>
        <p:nvSpPr>
          <p:cNvPr id="8195" name="Content Placeholder 2"/>
          <p:cNvSpPr>
            <a:spLocks noGrp="1"/>
          </p:cNvSpPr>
          <p:nvPr>
            <p:ph idx="1"/>
          </p:nvPr>
        </p:nvSpPr>
        <p:spPr/>
        <p:txBody>
          <a:bodyPr/>
          <a:lstStyle/>
          <a:p>
            <a:pPr algn="ctr">
              <a:buFont typeface="Arial" charset="0"/>
              <a:buNone/>
            </a:pPr>
            <a:r>
              <a:rPr lang="en-US" b="1" dirty="0" smtClean="0"/>
              <a:t>Communication Board</a:t>
            </a:r>
          </a:p>
          <a:p>
            <a:pPr algn="ctr">
              <a:buFont typeface="Arial" charset="0"/>
              <a:buNone/>
            </a:pPr>
            <a:endParaRPr lang="en-US" b="1" dirty="0" smtClean="0"/>
          </a:p>
          <a:p>
            <a:pPr algn="ctr">
              <a:buFont typeface="Arial" charset="0"/>
              <a:buNone/>
            </a:pPr>
            <a:endParaRPr lang="en-US" b="1" dirty="0" smtClean="0"/>
          </a:p>
        </p:txBody>
      </p:sp>
      <p:pic>
        <p:nvPicPr>
          <p:cNvPr id="8196" name="Picture 3" descr="communicaiton board.jpg"/>
          <p:cNvPicPr>
            <a:picLocks noChangeAspect="1"/>
          </p:cNvPicPr>
          <p:nvPr/>
        </p:nvPicPr>
        <p:blipFill>
          <a:blip r:embed="rId3"/>
          <a:srcRect/>
          <a:stretch>
            <a:fillRect/>
          </a:stretch>
        </p:blipFill>
        <p:spPr bwMode="auto">
          <a:xfrm>
            <a:off x="2362200" y="2438400"/>
            <a:ext cx="4486275" cy="36576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normAutofit fontScale="90000"/>
          </a:bodyPr>
          <a:lstStyle/>
          <a:p>
            <a:r>
              <a:rPr lang="en-US" sz="3600" dirty="0" smtClean="0"/>
              <a:t>Communication: Difficulty with Receptive Language</a:t>
            </a:r>
          </a:p>
        </p:txBody>
      </p:sp>
      <p:sp>
        <p:nvSpPr>
          <p:cNvPr id="9219" name="Content Placeholder 2"/>
          <p:cNvSpPr>
            <a:spLocks noGrp="1"/>
          </p:cNvSpPr>
          <p:nvPr>
            <p:ph idx="1"/>
          </p:nvPr>
        </p:nvSpPr>
        <p:spPr/>
        <p:txBody>
          <a:bodyPr/>
          <a:lstStyle/>
          <a:p>
            <a:pPr eaLnBrk="1" hangingPunct="1">
              <a:buFont typeface="Arial" charset="0"/>
              <a:buNone/>
            </a:pPr>
            <a:r>
              <a:rPr lang="en-US" sz="2000" b="1" dirty="0" smtClean="0"/>
              <a:t>PECS Paired with Verbal Commands :</a:t>
            </a:r>
          </a:p>
          <a:p>
            <a:pPr eaLnBrk="1" hangingPunct="1">
              <a:buFont typeface="Arial" charset="0"/>
              <a:buNone/>
            </a:pPr>
            <a:r>
              <a:rPr lang="en-US" sz="2000" b="1" dirty="0" smtClean="0"/>
              <a:t>	</a:t>
            </a:r>
            <a:r>
              <a:rPr lang="en-US" sz="2000" i="1" dirty="0" smtClean="0"/>
              <a:t>When giving a verbal command, hand the child the corresponding PECS icon at the same time the verbal command is given.</a:t>
            </a:r>
          </a:p>
          <a:p>
            <a:pPr eaLnBrk="1" hangingPunct="1">
              <a:buFont typeface="Arial" charset="0"/>
              <a:buNone/>
            </a:pPr>
            <a:endParaRPr lang="en-US" sz="2000" dirty="0" smtClean="0"/>
          </a:p>
          <a:p>
            <a:pPr eaLnBrk="1" hangingPunct="1">
              <a:buFont typeface="Arial" charset="0"/>
              <a:buNone/>
            </a:pPr>
            <a:r>
              <a:rPr lang="en-US" sz="2000" b="1" dirty="0" smtClean="0"/>
              <a:t>Total Communication: </a:t>
            </a:r>
          </a:p>
          <a:p>
            <a:pPr eaLnBrk="1" hangingPunct="1">
              <a:buFont typeface="Arial" charset="0"/>
              <a:buNone/>
            </a:pPr>
            <a:r>
              <a:rPr lang="en-US" sz="2000" b="1" dirty="0" smtClean="0"/>
              <a:t>	</a:t>
            </a:r>
            <a:r>
              <a:rPr lang="en-US" sz="2000" i="1" dirty="0" smtClean="0"/>
              <a:t>Involves the use of sign language with corresponding spoken words simultaneously. </a:t>
            </a:r>
          </a:p>
          <a:p>
            <a:pPr eaLnBrk="1" hangingPunct="1">
              <a:buFont typeface="Arial" charset="0"/>
              <a:buNone/>
            </a:pPr>
            <a:endParaRPr lang="en-US" b="1" dirty="0" smtClean="0"/>
          </a:p>
          <a:p>
            <a:pPr eaLnBrk="1" hangingPunct="1">
              <a:buFont typeface="Arial" charset="0"/>
              <a:buNone/>
            </a:pPr>
            <a:endParaRPr lang="en-US" b="1" dirty="0" smtClean="0"/>
          </a:p>
          <a:p>
            <a:pPr eaLnBrk="1" hangingPunct="1">
              <a:buFont typeface="Arial" charset="0"/>
              <a:buNone/>
            </a:pPr>
            <a:endParaRPr lang="en-US" b="1" dirty="0" smtClean="0"/>
          </a:p>
          <a:p>
            <a:pPr eaLnBrk="1" hangingPunct="1">
              <a:buFont typeface="Arial" charset="0"/>
              <a:buNone/>
            </a:pPr>
            <a:r>
              <a:rPr lang="en-US" sz="1600" b="1" dirty="0" smtClean="0"/>
              <a:t>The National Autistic Society: http://www.nas.org.uk</a:t>
            </a:r>
            <a:endParaRPr lang="en-US" dirty="0" smtClean="0"/>
          </a:p>
        </p:txBody>
      </p:sp>
      <p:pic>
        <p:nvPicPr>
          <p:cNvPr id="9220" name="Picture 3" descr="total communication.jpg"/>
          <p:cNvPicPr>
            <a:picLocks noChangeAspect="1"/>
          </p:cNvPicPr>
          <p:nvPr/>
        </p:nvPicPr>
        <p:blipFill>
          <a:blip r:embed="rId3"/>
          <a:srcRect/>
          <a:stretch>
            <a:fillRect/>
          </a:stretch>
        </p:blipFill>
        <p:spPr bwMode="auto">
          <a:xfrm>
            <a:off x="3565525" y="4038600"/>
            <a:ext cx="2039938" cy="17526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Challenging Behaviors</a:t>
            </a:r>
          </a:p>
        </p:txBody>
      </p:sp>
      <p:sp>
        <p:nvSpPr>
          <p:cNvPr id="10243" name="Content Placeholder 2"/>
          <p:cNvSpPr>
            <a:spLocks noGrp="1"/>
          </p:cNvSpPr>
          <p:nvPr>
            <p:ph idx="1"/>
          </p:nvPr>
        </p:nvSpPr>
        <p:spPr/>
        <p:txBody>
          <a:bodyPr/>
          <a:lstStyle/>
          <a:p>
            <a:pPr algn="ctr" eaLnBrk="1" hangingPunct="1">
              <a:buFont typeface="Arial" charset="0"/>
              <a:buNone/>
            </a:pPr>
            <a:r>
              <a:rPr lang="en-US" sz="2800" b="1" dirty="0" smtClean="0"/>
              <a:t>Disruptive behaviors </a:t>
            </a:r>
            <a:r>
              <a:rPr lang="en-US" sz="2800" b="1" u="sng" dirty="0" smtClean="0"/>
              <a:t>must</a:t>
            </a:r>
            <a:r>
              <a:rPr lang="en-US" sz="2800" b="1" dirty="0" smtClean="0"/>
              <a:t> be a focus of intervention, especially if they limit the ability of children to participate in the least restrictive environment. </a:t>
            </a:r>
          </a:p>
          <a:p>
            <a:pPr eaLnBrk="1" hangingPunct="1">
              <a:buFont typeface="Arial" charset="0"/>
              <a:buNone/>
            </a:pPr>
            <a:endParaRPr lang="en-US" sz="2800" i="1" dirty="0" smtClean="0"/>
          </a:p>
          <a:p>
            <a:pPr eaLnBrk="1" hangingPunct="1">
              <a:buFont typeface="Arial" charset="0"/>
              <a:buNone/>
            </a:pPr>
            <a:r>
              <a:rPr lang="en-US" sz="2000" i="1" dirty="0" smtClean="0"/>
              <a:t>The following might be appropriate</a:t>
            </a:r>
            <a:r>
              <a:rPr lang="en-US" sz="2000" dirty="0" smtClean="0"/>
              <a:t>:</a:t>
            </a:r>
          </a:p>
          <a:p>
            <a:pPr eaLnBrk="1" hangingPunct="1">
              <a:buFont typeface="Arial" charset="0"/>
              <a:buNone/>
            </a:pPr>
            <a:r>
              <a:rPr lang="en-US" sz="2000" dirty="0" smtClean="0"/>
              <a:t>		Functional Behavioral Assessment</a:t>
            </a:r>
          </a:p>
          <a:p>
            <a:pPr eaLnBrk="1" hangingPunct="1">
              <a:buFont typeface="Arial" charset="0"/>
              <a:buNone/>
            </a:pPr>
            <a:r>
              <a:rPr lang="en-US" sz="2000" dirty="0" smtClean="0"/>
              <a:t>		Priming</a:t>
            </a:r>
          </a:p>
          <a:p>
            <a:pPr eaLnBrk="1" hangingPunct="1">
              <a:buFont typeface="Arial" charset="0"/>
              <a:buNone/>
            </a:pPr>
            <a:r>
              <a:rPr lang="en-US" sz="2000" dirty="0" smtClean="0"/>
              <a:t>		Visual Schedules </a:t>
            </a:r>
          </a:p>
          <a:p>
            <a:pPr eaLnBrk="1" hangingPunct="1">
              <a:buFont typeface="Arial" charset="0"/>
              <a:buNone/>
            </a:pPr>
            <a:r>
              <a:rPr lang="en-US" sz="2000" dirty="0" smtClean="0"/>
              <a:t>		ABA</a:t>
            </a:r>
          </a:p>
          <a:p>
            <a:pPr eaLnBrk="1" hangingPunct="1">
              <a:buFont typeface="Arial" charset="0"/>
              <a:buNone/>
            </a:pPr>
            <a:r>
              <a:rPr lang="en-US" sz="2000" dirty="0" smtClean="0"/>
              <a:t>		Sensory Integration Therapy </a:t>
            </a:r>
            <a:endParaRPr lang="en-US" sz="2800" dirty="0" smtClean="0"/>
          </a:p>
          <a:p>
            <a:pPr eaLnBrk="1" hangingPunct="1">
              <a:buFont typeface="Arial" charset="0"/>
              <a:buNone/>
            </a:pPr>
            <a:endParaRPr lang="en-US" sz="2800" dirty="0" smtClean="0"/>
          </a:p>
          <a:p>
            <a:pPr>
              <a:buFont typeface="Arial" charset="0"/>
              <a:buNone/>
            </a:pPr>
            <a:endParaRPr lang="en-US" dirty="0"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Challenging Behaviors</a:t>
            </a:r>
          </a:p>
        </p:txBody>
      </p:sp>
      <p:sp>
        <p:nvSpPr>
          <p:cNvPr id="11267" name="Content Placeholder 2"/>
          <p:cNvSpPr>
            <a:spLocks noGrp="1"/>
          </p:cNvSpPr>
          <p:nvPr>
            <p:ph idx="1"/>
          </p:nvPr>
        </p:nvSpPr>
        <p:spPr/>
        <p:txBody>
          <a:bodyPr/>
          <a:lstStyle/>
          <a:p>
            <a:pPr eaLnBrk="1" hangingPunct="1">
              <a:buFont typeface="Arial" charset="0"/>
              <a:buNone/>
            </a:pPr>
            <a:r>
              <a:rPr lang="en-US" sz="1800" b="1" dirty="0" smtClean="0"/>
              <a:t>Functional Behavioral Assessment (FBA):</a:t>
            </a:r>
          </a:p>
          <a:p>
            <a:pPr eaLnBrk="1" hangingPunct="1">
              <a:buFont typeface="Arial" charset="0"/>
              <a:buNone/>
            </a:pPr>
            <a:r>
              <a:rPr lang="en-US" sz="1800" dirty="0" smtClean="0"/>
              <a:t>	Students with autism frequently engage is disruptive behaviors to escape demands or aversive sensory stimuli. Therefore, a FBA should be conducted to identify the function of the child’s challenging behavior.</a:t>
            </a:r>
          </a:p>
          <a:p>
            <a:pPr eaLnBrk="1" hangingPunct="1">
              <a:buFont typeface="Arial" charset="0"/>
              <a:buNone/>
            </a:pPr>
            <a:r>
              <a:rPr lang="en-US" sz="1800" b="1" dirty="0" smtClean="0"/>
              <a:t>Priming: </a:t>
            </a:r>
          </a:p>
          <a:p>
            <a:pPr eaLnBrk="1" hangingPunct="1">
              <a:buFont typeface="Arial" charset="0"/>
              <a:buNone/>
            </a:pPr>
            <a:r>
              <a:rPr lang="en-US" sz="1800" dirty="0" smtClean="0"/>
              <a:t>	Many students with autism are troubled when they do not know the schedule or upcoming activities. Priming addresses these needs as a low-cost, time-efficient strategy that provides structure and predictability. Priming typically involves showing the actual materials that will be used in a lesson the day or morning before the lesson.</a:t>
            </a:r>
          </a:p>
          <a:p>
            <a:pPr eaLnBrk="1" hangingPunct="1">
              <a:buFont typeface="Arial" charset="0"/>
              <a:buNone/>
            </a:pPr>
            <a:r>
              <a:rPr lang="en-US" sz="1800" b="1" dirty="0" smtClean="0"/>
              <a:t>Visual Schedules: </a:t>
            </a:r>
          </a:p>
          <a:p>
            <a:pPr eaLnBrk="1" hangingPunct="1">
              <a:buFont typeface="Arial" charset="0"/>
              <a:buNone/>
            </a:pPr>
            <a:r>
              <a:rPr lang="en-US" sz="1800" dirty="0" smtClean="0"/>
              <a:t>	A set of pictures that communicates a series of activities or the steps of a specific activity. They are meant to help children understand and manage the daily events in their lives.</a:t>
            </a:r>
            <a:endParaRPr lang="en-US" sz="1800" b="1" dirty="0" smtClean="0"/>
          </a:p>
          <a:p>
            <a:pPr>
              <a:buFont typeface="Arial" charset="0"/>
              <a:buNone/>
            </a:pPr>
            <a:endParaRPr lang="en-US"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dirty="0" smtClean="0"/>
              <a:t>Challenging Behaviors: </a:t>
            </a:r>
            <a:br>
              <a:rPr lang="en-US" dirty="0" smtClean="0"/>
            </a:br>
            <a:r>
              <a:rPr lang="en-US" dirty="0" smtClean="0"/>
              <a:t>Self-Stimulation</a:t>
            </a:r>
          </a:p>
        </p:txBody>
      </p:sp>
      <p:sp>
        <p:nvSpPr>
          <p:cNvPr id="12291" name="Content Placeholder 2"/>
          <p:cNvSpPr>
            <a:spLocks noGrp="1"/>
          </p:cNvSpPr>
          <p:nvPr>
            <p:ph idx="1"/>
          </p:nvPr>
        </p:nvSpPr>
        <p:spPr/>
        <p:txBody>
          <a:bodyPr>
            <a:normAutofit/>
          </a:bodyPr>
          <a:lstStyle/>
          <a:p>
            <a:pPr>
              <a:buFont typeface="Arial" charset="0"/>
              <a:buNone/>
            </a:pPr>
            <a:r>
              <a:rPr lang="en-US" sz="2400" dirty="0" smtClean="0"/>
              <a:t>Many children with autism use self-stimulation behaviors, or  "stimming," as a means to calm themselves or demonstrate that they are excited. </a:t>
            </a:r>
          </a:p>
          <a:p>
            <a:pPr algn="ctr">
              <a:buFont typeface="Arial" charset="0"/>
              <a:buNone/>
            </a:pPr>
            <a:r>
              <a:rPr lang="en-US" sz="2000" dirty="0" smtClean="0"/>
              <a:t>Some examples of "stimming" include: rocking,</a:t>
            </a:r>
          </a:p>
          <a:p>
            <a:pPr algn="ctr">
              <a:buFont typeface="Arial" charset="0"/>
              <a:buNone/>
            </a:pPr>
            <a:r>
              <a:rPr lang="en-US" sz="2000" dirty="0" smtClean="0"/>
              <a:t>hand-flapping, humming, clapping, manipulating an object and</a:t>
            </a:r>
          </a:p>
          <a:p>
            <a:pPr algn="ctr">
              <a:buFont typeface="Arial" charset="0"/>
              <a:buNone/>
            </a:pPr>
            <a:r>
              <a:rPr lang="en-US" sz="2000" dirty="0" smtClean="0"/>
              <a:t>jumping up and down.  Some behavior can also be self-injurious. </a:t>
            </a:r>
          </a:p>
          <a:p>
            <a:pPr algn="ctr">
              <a:buFont typeface="Arial" charset="0"/>
              <a:buNone/>
            </a:pPr>
            <a:endParaRPr lang="en-US" sz="2000" dirty="0" smtClean="0"/>
          </a:p>
          <a:p>
            <a:pPr>
              <a:buFont typeface="Arial" charset="0"/>
              <a:buNone/>
            </a:pPr>
            <a:r>
              <a:rPr lang="en-US" sz="2000" b="1" dirty="0" smtClean="0"/>
              <a:t>Suggested Interventions: </a:t>
            </a:r>
          </a:p>
          <a:p>
            <a:pPr>
              <a:buFont typeface="Arial" charset="0"/>
              <a:buNone/>
            </a:pPr>
            <a:r>
              <a:rPr lang="en-US" sz="2000" b="1" dirty="0" smtClean="0"/>
              <a:t>		</a:t>
            </a:r>
            <a:r>
              <a:rPr lang="en-US" sz="2000" dirty="0" smtClean="0"/>
              <a:t>ABA (Applied Behavioral Analysis) </a:t>
            </a:r>
          </a:p>
          <a:p>
            <a:pPr>
              <a:buFont typeface="Arial" charset="0"/>
              <a:buNone/>
            </a:pPr>
            <a:r>
              <a:rPr lang="en-US" sz="2000" dirty="0" smtClean="0"/>
              <a:t>		Sensory Integration Therapy (Occupational Therapy)</a:t>
            </a:r>
          </a:p>
          <a:p>
            <a:pPr>
              <a:buFont typeface="Arial" charset="0"/>
              <a:buNone/>
            </a:pPr>
            <a:r>
              <a:rPr lang="en-US" sz="2000" b="1" dirty="0" smtClean="0"/>
              <a:t>		</a:t>
            </a:r>
          </a:p>
          <a:p>
            <a:pPr>
              <a:buFont typeface="Arial" charset="0"/>
              <a:buNone/>
            </a:pPr>
            <a:endParaRPr lang="en-US" sz="2000"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dirty="0" smtClean="0"/>
              <a:t>Social Skills</a:t>
            </a:r>
          </a:p>
        </p:txBody>
      </p:sp>
      <p:sp>
        <p:nvSpPr>
          <p:cNvPr id="13315" name="Content Placeholder 2"/>
          <p:cNvSpPr>
            <a:spLocks noGrp="1"/>
          </p:cNvSpPr>
          <p:nvPr>
            <p:ph idx="1"/>
          </p:nvPr>
        </p:nvSpPr>
        <p:spPr>
          <a:xfrm>
            <a:off x="457200" y="1600200"/>
            <a:ext cx="3733800" cy="4525963"/>
          </a:xfrm>
        </p:spPr>
        <p:txBody>
          <a:bodyPr/>
          <a:lstStyle/>
          <a:p>
            <a:pPr eaLnBrk="1" hangingPunct="1"/>
            <a:r>
              <a:rPr lang="en-US" sz="2600" dirty="0" smtClean="0"/>
              <a:t>Exploits instruction in social acceptable ways to behavior and interact with others. </a:t>
            </a:r>
          </a:p>
          <a:p>
            <a:pPr eaLnBrk="1" hangingPunct="1"/>
            <a:r>
              <a:rPr lang="en-US" sz="2600" dirty="0" smtClean="0"/>
              <a:t>Adult-directed group interventions</a:t>
            </a:r>
          </a:p>
          <a:p>
            <a:pPr eaLnBrk="1" hangingPunct="1"/>
            <a:r>
              <a:rPr lang="en-US" sz="2600" dirty="0" smtClean="0"/>
              <a:t>Peer-mediated interventions</a:t>
            </a:r>
          </a:p>
          <a:p>
            <a:pPr eaLnBrk="1" hangingPunct="1"/>
            <a:r>
              <a:rPr lang="en-US" sz="2600" dirty="0" smtClean="0"/>
              <a:t>Social Stories</a:t>
            </a:r>
          </a:p>
        </p:txBody>
      </p:sp>
      <p:pic>
        <p:nvPicPr>
          <p:cNvPr id="5" name="Picture 4" descr="social story.jpg"/>
          <p:cNvPicPr>
            <a:picLocks noChangeAspect="1"/>
          </p:cNvPicPr>
          <p:nvPr/>
        </p:nvPicPr>
        <p:blipFill>
          <a:blip r:embed="rId3"/>
          <a:srcRect/>
          <a:stretch>
            <a:fillRect/>
          </a:stretch>
        </p:blipFill>
        <p:spPr bwMode="auto">
          <a:xfrm>
            <a:off x="4251325" y="1295400"/>
            <a:ext cx="4206875" cy="5257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smtClean="0"/>
              <a:t>Social Skills</a:t>
            </a:r>
          </a:p>
        </p:txBody>
      </p:sp>
      <p:sp>
        <p:nvSpPr>
          <p:cNvPr id="14339" name="Content Placeholder 2"/>
          <p:cNvSpPr>
            <a:spLocks noGrp="1"/>
          </p:cNvSpPr>
          <p:nvPr>
            <p:ph idx="1"/>
          </p:nvPr>
        </p:nvSpPr>
        <p:spPr>
          <a:xfrm>
            <a:off x="457200" y="1600200"/>
            <a:ext cx="8153400" cy="609600"/>
          </a:xfrm>
        </p:spPr>
        <p:txBody>
          <a:bodyPr/>
          <a:lstStyle/>
          <a:p>
            <a:pPr eaLnBrk="1" hangingPunct="1"/>
            <a:r>
              <a:rPr lang="en-US" sz="2800" dirty="0" smtClean="0"/>
              <a:t>Explain problematic social situations</a:t>
            </a:r>
            <a:endParaRPr lang="en-US" sz="2600" dirty="0" smtClean="0"/>
          </a:p>
        </p:txBody>
      </p:sp>
      <p:sp>
        <p:nvSpPr>
          <p:cNvPr id="6" name="Oval 5"/>
          <p:cNvSpPr/>
          <p:nvPr/>
        </p:nvSpPr>
        <p:spPr>
          <a:xfrm>
            <a:off x="762000" y="2913063"/>
            <a:ext cx="1485900" cy="148590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r>
              <a:rPr lang="en-US" dirty="0"/>
              <a:t>Event</a:t>
            </a:r>
          </a:p>
          <a:p>
            <a:pPr algn="ctr">
              <a:defRPr/>
            </a:pPr>
            <a:r>
              <a:rPr lang="en-US" dirty="0"/>
              <a:t>OR</a:t>
            </a:r>
          </a:p>
          <a:p>
            <a:pPr algn="ctr">
              <a:defRPr/>
            </a:pPr>
            <a:r>
              <a:rPr lang="en-US" dirty="0"/>
              <a:t>Problem</a:t>
            </a:r>
          </a:p>
        </p:txBody>
      </p:sp>
      <p:sp>
        <p:nvSpPr>
          <p:cNvPr id="7" name="Rectangle 6"/>
          <p:cNvSpPr/>
          <p:nvPr/>
        </p:nvSpPr>
        <p:spPr>
          <a:xfrm>
            <a:off x="2628900" y="2913063"/>
            <a:ext cx="1485900" cy="14859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dirty="0"/>
              <a:t>Choice</a:t>
            </a:r>
          </a:p>
          <a:p>
            <a:pPr algn="ctr">
              <a:defRPr/>
            </a:pPr>
            <a:r>
              <a:rPr lang="en-US" dirty="0"/>
              <a:t>OR</a:t>
            </a:r>
          </a:p>
          <a:p>
            <a:pPr algn="ctr">
              <a:defRPr/>
            </a:pPr>
            <a:r>
              <a:rPr lang="en-US" dirty="0"/>
              <a:t>Action</a:t>
            </a:r>
          </a:p>
          <a:p>
            <a:pPr algn="ctr">
              <a:defRPr/>
            </a:pPr>
            <a:endParaRPr lang="en-US" dirty="0"/>
          </a:p>
        </p:txBody>
      </p:sp>
      <p:sp>
        <p:nvSpPr>
          <p:cNvPr id="8" name="Isosceles Triangle 7"/>
          <p:cNvSpPr/>
          <p:nvPr/>
        </p:nvSpPr>
        <p:spPr>
          <a:xfrm>
            <a:off x="6324600" y="2895600"/>
            <a:ext cx="2209800" cy="1503363"/>
          </a:xfrm>
          <a:prstGeom prst="triangl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dirty="0"/>
              <a:t>Goal </a:t>
            </a:r>
          </a:p>
          <a:p>
            <a:pPr algn="ctr">
              <a:defRPr/>
            </a:pPr>
            <a:r>
              <a:rPr lang="en-US" dirty="0"/>
              <a:t>OR</a:t>
            </a:r>
          </a:p>
          <a:p>
            <a:pPr algn="ctr">
              <a:defRPr/>
            </a:pPr>
            <a:r>
              <a:rPr lang="en-US" dirty="0"/>
              <a:t>Outcome</a:t>
            </a:r>
          </a:p>
        </p:txBody>
      </p:sp>
      <p:sp>
        <p:nvSpPr>
          <p:cNvPr id="14" name="Rectangle 13"/>
          <p:cNvSpPr/>
          <p:nvPr/>
        </p:nvSpPr>
        <p:spPr>
          <a:xfrm>
            <a:off x="2628900" y="4665663"/>
            <a:ext cx="1485900" cy="14859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r>
              <a:rPr lang="en-US" b="1" dirty="0"/>
              <a:t>Alternative</a:t>
            </a:r>
          </a:p>
        </p:txBody>
      </p:sp>
      <p:sp>
        <p:nvSpPr>
          <p:cNvPr id="16" name="Cloud Callout 15"/>
          <p:cNvSpPr/>
          <p:nvPr/>
        </p:nvSpPr>
        <p:spPr>
          <a:xfrm>
            <a:off x="4427538" y="4114800"/>
            <a:ext cx="1592262" cy="1066800"/>
          </a:xfrm>
          <a:prstGeom prst="cloudCallout">
            <a:avLst>
              <a:gd name="adj1" fmla="val -57231"/>
              <a:gd name="adj2" fmla="val 68536"/>
            </a:avLst>
          </a:prstGeom>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a:defRPr/>
            </a:pPr>
            <a:r>
              <a:rPr lang="en-US" dirty="0"/>
              <a:t>Think</a:t>
            </a:r>
          </a:p>
        </p:txBody>
      </p:sp>
      <p:sp>
        <p:nvSpPr>
          <p:cNvPr id="17" name="Oval Callout 16"/>
          <p:cNvSpPr/>
          <p:nvPr/>
        </p:nvSpPr>
        <p:spPr>
          <a:xfrm>
            <a:off x="4419600" y="2286000"/>
            <a:ext cx="1592263" cy="1066800"/>
          </a:xfrm>
          <a:prstGeom prst="wedgeEllipseCallout">
            <a:avLst>
              <a:gd name="adj1" fmla="val -54805"/>
              <a:gd name="adj2" fmla="val 46806"/>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Say</a:t>
            </a:r>
          </a:p>
        </p:txBody>
      </p:sp>
      <p:sp>
        <p:nvSpPr>
          <p:cNvPr id="18" name="Oval Callout 17"/>
          <p:cNvSpPr/>
          <p:nvPr/>
        </p:nvSpPr>
        <p:spPr>
          <a:xfrm>
            <a:off x="4648200" y="5410200"/>
            <a:ext cx="1592263" cy="1066800"/>
          </a:xfrm>
          <a:prstGeom prst="wedgeEllipseCallout">
            <a:avLst>
              <a:gd name="adj1" fmla="val -75026"/>
              <a:gd name="adj2" fmla="val -2442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Say</a:t>
            </a:r>
          </a:p>
        </p:txBody>
      </p:sp>
      <p:sp>
        <p:nvSpPr>
          <p:cNvPr id="19" name="Isosceles Triangle 18"/>
          <p:cNvSpPr/>
          <p:nvPr/>
        </p:nvSpPr>
        <p:spPr>
          <a:xfrm>
            <a:off x="6324600" y="4668838"/>
            <a:ext cx="2209800" cy="1503362"/>
          </a:xfrm>
          <a:prstGeom prst="triangle">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a:defRPr/>
            </a:pPr>
            <a:r>
              <a:rPr lang="en-US" sz="1500" b="1" dirty="0"/>
              <a:t>Alternative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par>
                          <p:cTn id="8" fill="hold">
                            <p:stCondLst>
                              <p:cond delay="2500"/>
                            </p:stCondLst>
                            <p:childTnLst>
                              <p:par>
                                <p:cTn id="9" presetID="10" presetClass="entr" presetSubtype="0" fill="hold" grpId="0" nodeType="afterEffect">
                                  <p:stCondLst>
                                    <p:cond delay="5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par>
                          <p:cTn id="12" fill="hold">
                            <p:stCondLst>
                              <p:cond delay="5000"/>
                            </p:stCondLst>
                            <p:childTnLst>
                              <p:par>
                                <p:cTn id="13" presetID="10" presetClass="entr" presetSubtype="0" fill="hold" grpId="0" nodeType="afterEffect">
                                  <p:stCondLst>
                                    <p:cond delay="100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2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2000"/>
                                        <p:tgtEl>
                                          <p:spTgt spid="14"/>
                                        </p:tgtEl>
                                      </p:cBhvr>
                                    </p:animEffect>
                                  </p:childTnLst>
                                </p:cTn>
                              </p:par>
                            </p:childTnLst>
                          </p:cTn>
                        </p:par>
                        <p:par>
                          <p:cTn id="21" fill="hold">
                            <p:stCondLst>
                              <p:cond delay="2000"/>
                            </p:stCondLst>
                            <p:childTnLst>
                              <p:par>
                                <p:cTn id="22" presetID="10" presetClass="entr" presetSubtype="0" fill="hold" grpId="0" nodeType="afterEffect">
                                  <p:stCondLst>
                                    <p:cond delay="100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20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2000"/>
                                        <p:tgtEl>
                                          <p:spTgt spid="1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fade">
                                      <p:cBhvr>
                                        <p:cTn id="34" dur="2000"/>
                                        <p:tgtEl>
                                          <p:spTgt spid="16"/>
                                        </p:tgtEl>
                                      </p:cBhvr>
                                    </p:animEffect>
                                  </p:childTnLst>
                                </p:cTn>
                              </p:par>
                            </p:childTnLst>
                          </p:cTn>
                        </p:par>
                        <p:par>
                          <p:cTn id="35" fill="hold">
                            <p:stCondLst>
                              <p:cond delay="2000"/>
                            </p:stCondLst>
                            <p:childTnLst>
                              <p:par>
                                <p:cTn id="36" presetID="10" presetClass="entr" presetSubtype="0" fill="hold" grpId="0" nodeType="afterEffect">
                                  <p:stCondLst>
                                    <p:cond delay="100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4" grpId="0" animBg="1"/>
      <p:bldP spid="16" grpId="0" animBg="1"/>
      <p:bldP spid="17" grpId="0" animBg="1"/>
      <p:bldP spid="18" grpId="0" animBg="1"/>
      <p:bldP spid="19"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dirty="0" smtClean="0"/>
              <a:t>Social Skills</a:t>
            </a:r>
          </a:p>
        </p:txBody>
      </p:sp>
      <p:sp>
        <p:nvSpPr>
          <p:cNvPr id="15363" name="Content Placeholder 2"/>
          <p:cNvSpPr>
            <a:spLocks noGrp="1"/>
          </p:cNvSpPr>
          <p:nvPr>
            <p:ph idx="1"/>
          </p:nvPr>
        </p:nvSpPr>
        <p:spPr>
          <a:xfrm>
            <a:off x="457200" y="1600200"/>
            <a:ext cx="3733800" cy="685800"/>
          </a:xfrm>
        </p:spPr>
        <p:txBody>
          <a:bodyPr/>
          <a:lstStyle/>
          <a:p>
            <a:pPr eaLnBrk="1" hangingPunct="1"/>
            <a:r>
              <a:rPr lang="en-US" sz="2600" dirty="0" smtClean="0"/>
              <a:t>Power Cards</a:t>
            </a:r>
          </a:p>
        </p:txBody>
      </p:sp>
      <p:sp>
        <p:nvSpPr>
          <p:cNvPr id="21506" name="Text Box 2"/>
          <p:cNvSpPr txBox="1">
            <a:spLocks noChangeArrowheads="1"/>
          </p:cNvSpPr>
          <p:nvPr/>
        </p:nvSpPr>
        <p:spPr bwMode="auto">
          <a:xfrm>
            <a:off x="457200" y="2362200"/>
            <a:ext cx="3886200" cy="3048000"/>
          </a:xfrm>
          <a:prstGeom prst="rect">
            <a:avLst/>
          </a:prstGeom>
          <a:solidFill>
            <a:srgbClr val="FFFFFF"/>
          </a:solidFill>
          <a:ln w="9525">
            <a:solidFill>
              <a:srgbClr val="000000"/>
            </a:solidFill>
            <a:miter lim="800000"/>
            <a:headEnd/>
            <a:tailEnd/>
          </a:ln>
        </p:spPr>
        <p:txBody>
          <a:bodyPr/>
          <a:lstStyle/>
          <a:p>
            <a:pPr algn="ctr">
              <a:spcAft>
                <a:spcPts val="1000"/>
              </a:spcAft>
              <a:defRPr/>
            </a:pPr>
            <a:endParaRPr lang="en-US" sz="1400" dirty="0">
              <a:latin typeface="Comic Sans MS" pitchFamily="66" charset="0"/>
            </a:endParaRPr>
          </a:p>
          <a:p>
            <a:pPr algn="ctr">
              <a:spcAft>
                <a:spcPts val="1000"/>
              </a:spcAft>
              <a:defRPr/>
            </a:pPr>
            <a:endParaRPr lang="en-US" sz="1400" dirty="0">
              <a:latin typeface="Comic Sans MS" pitchFamily="66" charset="0"/>
            </a:endParaRPr>
          </a:p>
          <a:p>
            <a:pPr algn="ctr">
              <a:spcAft>
                <a:spcPts val="1000"/>
              </a:spcAft>
              <a:defRPr/>
            </a:pPr>
            <a:endParaRPr lang="en-US" sz="1400" dirty="0">
              <a:latin typeface="Comic Sans MS" pitchFamily="66" charset="0"/>
            </a:endParaRPr>
          </a:p>
          <a:p>
            <a:pPr algn="ctr">
              <a:spcAft>
                <a:spcPts val="1000"/>
              </a:spcAft>
              <a:defRPr/>
            </a:pPr>
            <a:r>
              <a:rPr lang="en-US" sz="1400" dirty="0">
                <a:solidFill>
                  <a:schemeClr val="bg1"/>
                </a:solidFill>
                <a:latin typeface="Comic Sans MS" pitchFamily="66" charset="0"/>
              </a:rPr>
              <a:t>Jeff and Matt Hardy say:</a:t>
            </a:r>
          </a:p>
          <a:p>
            <a:pPr marL="342900" indent="-342900">
              <a:buFont typeface="+mj-lt"/>
              <a:buAutoNum type="arabicPeriod"/>
              <a:defRPr/>
            </a:pPr>
            <a:r>
              <a:rPr lang="en-US" sz="1400" dirty="0">
                <a:solidFill>
                  <a:schemeClr val="bg1"/>
                </a:solidFill>
                <a:latin typeface="Comic Sans MS" pitchFamily="66" charset="0"/>
              </a:rPr>
              <a:t>Follow the rules at school</a:t>
            </a:r>
          </a:p>
          <a:p>
            <a:pPr marL="342900" indent="-342900">
              <a:buFont typeface="+mj-lt"/>
              <a:buAutoNum type="arabicPeriod"/>
              <a:defRPr/>
            </a:pPr>
            <a:r>
              <a:rPr lang="en-US" sz="1400" dirty="0">
                <a:solidFill>
                  <a:schemeClr val="bg1"/>
                </a:solidFill>
                <a:latin typeface="Comic Sans MS" pitchFamily="66" charset="0"/>
              </a:rPr>
              <a:t>Follow the rules at home</a:t>
            </a:r>
          </a:p>
          <a:p>
            <a:pPr marL="342900" indent="-342900">
              <a:buFont typeface="+mj-lt"/>
              <a:buAutoNum type="arabicPeriod"/>
              <a:defRPr/>
            </a:pPr>
            <a:r>
              <a:rPr lang="en-US" sz="1400" dirty="0">
                <a:solidFill>
                  <a:schemeClr val="bg1"/>
                </a:solidFill>
                <a:latin typeface="Comic Sans MS" pitchFamily="66" charset="0"/>
              </a:rPr>
              <a:t>Do what your teacher says without complaining</a:t>
            </a:r>
          </a:p>
          <a:p>
            <a:pPr marL="342900" indent="-342900">
              <a:buFont typeface="+mj-lt"/>
              <a:buAutoNum type="arabicPeriod"/>
              <a:defRPr/>
            </a:pPr>
            <a:r>
              <a:rPr lang="en-US" sz="1400" dirty="0">
                <a:solidFill>
                  <a:schemeClr val="bg1"/>
                </a:solidFill>
                <a:latin typeface="Comic Sans MS" pitchFamily="66" charset="0"/>
              </a:rPr>
              <a:t>Have fun and get rewards for following directions</a:t>
            </a:r>
          </a:p>
          <a:p>
            <a:pPr marL="342900" indent="-342900">
              <a:buFont typeface="+mj-lt"/>
              <a:buAutoNum type="arabicPeriod"/>
              <a:defRPr/>
            </a:pPr>
            <a:r>
              <a:rPr lang="en-US" sz="1400" dirty="0">
                <a:solidFill>
                  <a:schemeClr val="bg1"/>
                </a:solidFill>
                <a:latin typeface="Comic Sans MS" pitchFamily="66" charset="0"/>
              </a:rPr>
              <a:t>Jeff and Matt say that you rock!</a:t>
            </a:r>
            <a:endParaRPr lang="en-US" dirty="0">
              <a:solidFill>
                <a:schemeClr val="bg1"/>
              </a:solidFill>
              <a:latin typeface="Arial" pitchFamily="34" charset="0"/>
            </a:endParaRPr>
          </a:p>
        </p:txBody>
      </p:sp>
      <p:sp>
        <p:nvSpPr>
          <p:cNvPr id="15365" name="Text Box 3"/>
          <p:cNvSpPr txBox="1">
            <a:spLocks noChangeArrowheads="1"/>
          </p:cNvSpPr>
          <p:nvPr/>
        </p:nvSpPr>
        <p:spPr bwMode="auto">
          <a:xfrm>
            <a:off x="4648200" y="1371600"/>
            <a:ext cx="4038600" cy="4648200"/>
          </a:xfrm>
          <a:prstGeom prst="rect">
            <a:avLst/>
          </a:prstGeom>
          <a:solidFill>
            <a:srgbClr val="FFFFFF"/>
          </a:solidFill>
          <a:ln w="9525">
            <a:solidFill>
              <a:srgbClr val="000000"/>
            </a:solidFill>
            <a:miter lim="800000"/>
            <a:headEnd/>
            <a:tailEnd/>
          </a:ln>
        </p:spPr>
        <p:txBody>
          <a:bodyPr/>
          <a:lstStyle/>
          <a:p>
            <a:pPr>
              <a:spcAft>
                <a:spcPts val="1000"/>
              </a:spcAft>
            </a:pPr>
            <a:endParaRPr lang="en-US" sz="1400" dirty="0">
              <a:latin typeface="Comic Sans MS" pitchFamily="66" charset="0"/>
            </a:endParaRPr>
          </a:p>
          <a:p>
            <a:pPr>
              <a:spcAft>
                <a:spcPts val="1000"/>
              </a:spcAft>
            </a:pPr>
            <a:r>
              <a:rPr lang="en-US" sz="1400" dirty="0">
                <a:latin typeface="Comic Sans MS" pitchFamily="66" charset="0"/>
              </a:rPr>
              <a:t>	</a:t>
            </a:r>
            <a:r>
              <a:rPr lang="en-US" sz="1400" dirty="0">
                <a:solidFill>
                  <a:schemeClr val="bg1"/>
                </a:solidFill>
                <a:latin typeface="Comic Sans MS" pitchFamily="66" charset="0"/>
              </a:rPr>
              <a:t>Jeff and Matt Hardy are rule breakers on WWE.  They are acting when they break the rules on TV.  When Jeff and Matt go to school they follow the rules.  They also follow the rules at home.  When Jeff Hardy has to do something that the teacher tells him to do he does not complain.  He knows that the teacher is in charge and sometimes he has to do things he doesn’t want to do.  Matt Hardy does not tell people he is bored when he is doing something at school.  Matt and Jeff Hardy follow the rules and then they get to have fun when they are done with their work.    </a:t>
            </a:r>
          </a:p>
          <a:p>
            <a:pPr>
              <a:spcAft>
                <a:spcPts val="1000"/>
              </a:spcAft>
            </a:pPr>
            <a:endParaRPr lang="en-US" sz="1100" dirty="0">
              <a:latin typeface="Times New Roman" pitchFamily="18" charset="0"/>
            </a:endParaRPr>
          </a:p>
          <a:p>
            <a:pPr>
              <a:spcAft>
                <a:spcPts val="1000"/>
              </a:spcAft>
            </a:pPr>
            <a:r>
              <a:rPr lang="en-US" sz="1100" dirty="0">
                <a:latin typeface="Calibri" pitchFamily="34" charset="0"/>
              </a:rPr>
              <a:t>                                       </a:t>
            </a:r>
            <a:endParaRPr lang="en-US" dirty="0"/>
          </a:p>
        </p:txBody>
      </p:sp>
      <p:pic>
        <p:nvPicPr>
          <p:cNvPr id="15366" name="Picture 4" descr="Jeff Hardy"/>
          <p:cNvPicPr>
            <a:picLocks noChangeAspect="1" noChangeArrowheads="1"/>
          </p:cNvPicPr>
          <p:nvPr/>
        </p:nvPicPr>
        <p:blipFill>
          <a:blip r:embed="rId3"/>
          <a:srcRect/>
          <a:stretch>
            <a:fillRect/>
          </a:stretch>
        </p:blipFill>
        <p:spPr bwMode="auto">
          <a:xfrm>
            <a:off x="609600" y="2466975"/>
            <a:ext cx="1162050" cy="809625"/>
          </a:xfrm>
          <a:prstGeom prst="rect">
            <a:avLst/>
          </a:prstGeom>
          <a:noFill/>
          <a:ln w="9525">
            <a:noFill/>
            <a:miter lim="800000"/>
            <a:headEnd/>
            <a:tailEnd/>
          </a:ln>
        </p:spPr>
      </p:pic>
      <p:pic>
        <p:nvPicPr>
          <p:cNvPr id="15367" name="Picture 5" descr="Matt Hardy"/>
          <p:cNvPicPr>
            <a:picLocks noChangeAspect="1" noChangeArrowheads="1"/>
          </p:cNvPicPr>
          <p:nvPr/>
        </p:nvPicPr>
        <p:blipFill>
          <a:blip r:embed="rId4"/>
          <a:srcRect/>
          <a:stretch>
            <a:fillRect/>
          </a:stretch>
        </p:blipFill>
        <p:spPr bwMode="auto">
          <a:xfrm>
            <a:off x="3048000" y="2438400"/>
            <a:ext cx="1162050" cy="809625"/>
          </a:xfrm>
          <a:prstGeom prst="rect">
            <a:avLst/>
          </a:prstGeom>
          <a:noFill/>
          <a:ln w="9525">
            <a:noFill/>
            <a:miter lim="800000"/>
            <a:headEnd/>
            <a:tailEnd/>
          </a:ln>
        </p:spPr>
      </p:pic>
      <p:pic>
        <p:nvPicPr>
          <p:cNvPr id="15368" name="Picture 6" descr="Jeff Hardy"/>
          <p:cNvPicPr>
            <a:picLocks noChangeAspect="1" noChangeArrowheads="1"/>
          </p:cNvPicPr>
          <p:nvPr/>
        </p:nvPicPr>
        <p:blipFill>
          <a:blip r:embed="rId3"/>
          <a:srcRect/>
          <a:stretch>
            <a:fillRect/>
          </a:stretch>
        </p:blipFill>
        <p:spPr bwMode="auto">
          <a:xfrm>
            <a:off x="5029200" y="4876800"/>
            <a:ext cx="1428750" cy="990600"/>
          </a:xfrm>
          <a:prstGeom prst="rect">
            <a:avLst/>
          </a:prstGeom>
          <a:noFill/>
          <a:ln w="9525">
            <a:noFill/>
            <a:miter lim="800000"/>
            <a:headEnd/>
            <a:tailEnd/>
          </a:ln>
        </p:spPr>
      </p:pic>
      <p:pic>
        <p:nvPicPr>
          <p:cNvPr id="15369" name="Picture 7" descr="Matt Hardy"/>
          <p:cNvPicPr>
            <a:picLocks noChangeAspect="1" noChangeArrowheads="1"/>
          </p:cNvPicPr>
          <p:nvPr/>
        </p:nvPicPr>
        <p:blipFill>
          <a:blip r:embed="rId4"/>
          <a:srcRect/>
          <a:stretch>
            <a:fillRect/>
          </a:stretch>
        </p:blipFill>
        <p:spPr bwMode="auto">
          <a:xfrm>
            <a:off x="6858000" y="4876800"/>
            <a:ext cx="1447800" cy="1009650"/>
          </a:xfrm>
          <a:prstGeom prst="rect">
            <a:avLst/>
          </a:prstGeom>
          <a:noFill/>
          <a:ln w="9525">
            <a:noFill/>
            <a:miter lim="800000"/>
            <a:headEnd/>
            <a:tailEnd/>
          </a:ln>
        </p:spPr>
      </p:pic>
      <p:sp>
        <p:nvSpPr>
          <p:cNvPr id="11" name="Content Placeholder 2"/>
          <p:cNvSpPr txBox="1">
            <a:spLocks/>
          </p:cNvSpPr>
          <p:nvPr/>
        </p:nvSpPr>
        <p:spPr bwMode="auto">
          <a:xfrm>
            <a:off x="304800" y="6096000"/>
            <a:ext cx="4572000" cy="685800"/>
          </a:xfrm>
          <a:prstGeom prst="rect">
            <a:avLst/>
          </a:prstGeom>
          <a:noFill/>
          <a:ln w="9525">
            <a:noFill/>
            <a:miter lim="800000"/>
            <a:headEnd/>
            <a:tailEnd/>
          </a:ln>
        </p:spPr>
        <p:txBody>
          <a:bodyPr/>
          <a:lstStyle/>
          <a:p>
            <a:pPr marL="342900" indent="-342900">
              <a:spcBef>
                <a:spcPct val="20000"/>
              </a:spcBef>
              <a:defRPr/>
            </a:pPr>
            <a:r>
              <a:rPr lang="en-US" dirty="0">
                <a:latin typeface="+mn-lt"/>
                <a:hlinkClick r:id="rId5"/>
              </a:rPr>
              <a:t>http://www.kansasasd.com/KSASD/Home.html</a:t>
            </a:r>
            <a:r>
              <a:rPr lang="en-US" dirty="0">
                <a:latin typeface="+mn-lt"/>
              </a:rPr>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dirty="0" smtClean="0"/>
              <a:t>Academic Skill Acquisition</a:t>
            </a:r>
          </a:p>
        </p:txBody>
      </p:sp>
      <p:sp>
        <p:nvSpPr>
          <p:cNvPr id="16387" name="Content Placeholder 2"/>
          <p:cNvSpPr>
            <a:spLocks noGrp="1"/>
          </p:cNvSpPr>
          <p:nvPr>
            <p:ph idx="1"/>
          </p:nvPr>
        </p:nvSpPr>
        <p:spPr>
          <a:xfrm>
            <a:off x="457200" y="1600200"/>
            <a:ext cx="4343400" cy="4876800"/>
          </a:xfrm>
        </p:spPr>
        <p:txBody>
          <a:bodyPr>
            <a:normAutofit fontScale="92500"/>
          </a:bodyPr>
          <a:lstStyle/>
          <a:p>
            <a:pPr indent="0" eaLnBrk="1" hangingPunct="1">
              <a:buFont typeface="Arial" charset="0"/>
              <a:buNone/>
            </a:pPr>
            <a:r>
              <a:rPr lang="en-US" sz="2400" b="1" i="1" dirty="0" smtClean="0"/>
              <a:t>Training and Education of Autistic and Related Communication Handicapped Children (TEACCH)</a:t>
            </a:r>
          </a:p>
          <a:p>
            <a:pPr lvl="1" indent="0" eaLnBrk="1" hangingPunct="1">
              <a:buFont typeface="Arial" charset="0"/>
              <a:buNone/>
            </a:pPr>
            <a:r>
              <a:rPr lang="en-US" sz="2400" dirty="0" smtClean="0"/>
              <a:t>Individualized assessment and planning is used to create a highly-structured environment (organized with visual supports) to help the individual map out activities and work independently.</a:t>
            </a:r>
          </a:p>
        </p:txBody>
      </p:sp>
      <p:grpSp>
        <p:nvGrpSpPr>
          <p:cNvPr id="2" name="Group 17"/>
          <p:cNvGrpSpPr>
            <a:grpSpLocks/>
          </p:cNvGrpSpPr>
          <p:nvPr/>
        </p:nvGrpSpPr>
        <p:grpSpPr bwMode="auto">
          <a:xfrm>
            <a:off x="7494588" y="1295400"/>
            <a:ext cx="784225" cy="5410200"/>
            <a:chOff x="4825435" y="953552"/>
            <a:chExt cx="894925" cy="6164938"/>
          </a:xfrm>
        </p:grpSpPr>
        <p:pic>
          <p:nvPicPr>
            <p:cNvPr id="16390" name="Picture 3"/>
            <p:cNvPicPr>
              <a:picLocks noChangeAspect="1" noChangeArrowheads="1"/>
            </p:cNvPicPr>
            <p:nvPr/>
          </p:nvPicPr>
          <p:blipFill>
            <a:blip r:embed="rId3"/>
            <a:srcRect/>
            <a:stretch>
              <a:fillRect/>
            </a:stretch>
          </p:blipFill>
          <p:spPr bwMode="auto">
            <a:xfrm>
              <a:off x="4825437" y="953552"/>
              <a:ext cx="723900" cy="839724"/>
            </a:xfrm>
            <a:prstGeom prst="rect">
              <a:avLst/>
            </a:prstGeom>
            <a:noFill/>
            <a:ln w="9525">
              <a:noFill/>
              <a:miter lim="800000"/>
              <a:headEnd/>
              <a:tailEnd/>
            </a:ln>
          </p:spPr>
        </p:pic>
        <p:pic>
          <p:nvPicPr>
            <p:cNvPr id="16391" name="Picture 4"/>
            <p:cNvPicPr>
              <a:picLocks noChangeAspect="1" noChangeArrowheads="1"/>
            </p:cNvPicPr>
            <p:nvPr/>
          </p:nvPicPr>
          <p:blipFill>
            <a:blip r:embed="rId4"/>
            <a:srcRect/>
            <a:stretch>
              <a:fillRect/>
            </a:stretch>
          </p:blipFill>
          <p:spPr bwMode="auto">
            <a:xfrm>
              <a:off x="4889728" y="1908683"/>
              <a:ext cx="717175" cy="609600"/>
            </a:xfrm>
            <a:prstGeom prst="rect">
              <a:avLst/>
            </a:prstGeom>
            <a:noFill/>
            <a:ln w="9525">
              <a:noFill/>
              <a:miter lim="800000"/>
              <a:headEnd/>
              <a:tailEnd/>
            </a:ln>
          </p:spPr>
        </p:pic>
        <p:pic>
          <p:nvPicPr>
            <p:cNvPr id="16392" name="Picture 5"/>
            <p:cNvPicPr>
              <a:picLocks noChangeAspect="1" noChangeArrowheads="1"/>
            </p:cNvPicPr>
            <p:nvPr/>
          </p:nvPicPr>
          <p:blipFill>
            <a:blip r:embed="rId5"/>
            <a:srcRect/>
            <a:stretch>
              <a:fillRect/>
            </a:stretch>
          </p:blipFill>
          <p:spPr bwMode="auto">
            <a:xfrm>
              <a:off x="4825436" y="2672326"/>
              <a:ext cx="838200" cy="712470"/>
            </a:xfrm>
            <a:prstGeom prst="rect">
              <a:avLst/>
            </a:prstGeom>
            <a:noFill/>
            <a:ln w="9525">
              <a:noFill/>
              <a:miter lim="800000"/>
              <a:headEnd/>
              <a:tailEnd/>
            </a:ln>
          </p:spPr>
        </p:pic>
        <p:pic>
          <p:nvPicPr>
            <p:cNvPr id="16393" name="Picture 6"/>
            <p:cNvPicPr>
              <a:picLocks noChangeAspect="1" noChangeArrowheads="1"/>
            </p:cNvPicPr>
            <p:nvPr/>
          </p:nvPicPr>
          <p:blipFill>
            <a:blip r:embed="rId6"/>
            <a:srcRect/>
            <a:stretch>
              <a:fillRect/>
            </a:stretch>
          </p:blipFill>
          <p:spPr bwMode="auto">
            <a:xfrm>
              <a:off x="4825435" y="3567297"/>
              <a:ext cx="788276" cy="685799"/>
            </a:xfrm>
            <a:prstGeom prst="rect">
              <a:avLst/>
            </a:prstGeom>
            <a:noFill/>
            <a:ln w="9525">
              <a:noFill/>
              <a:miter lim="800000"/>
              <a:headEnd/>
              <a:tailEnd/>
            </a:ln>
          </p:spPr>
        </p:pic>
        <p:pic>
          <p:nvPicPr>
            <p:cNvPr id="16394" name="Picture 7"/>
            <p:cNvPicPr>
              <a:picLocks noChangeAspect="1" noChangeArrowheads="1"/>
            </p:cNvPicPr>
            <p:nvPr/>
          </p:nvPicPr>
          <p:blipFill>
            <a:blip r:embed="rId7"/>
            <a:srcRect/>
            <a:stretch>
              <a:fillRect/>
            </a:stretch>
          </p:blipFill>
          <p:spPr bwMode="auto">
            <a:xfrm>
              <a:off x="4882161" y="6503176"/>
              <a:ext cx="723900" cy="615314"/>
            </a:xfrm>
            <a:prstGeom prst="rect">
              <a:avLst/>
            </a:prstGeom>
            <a:noFill/>
            <a:ln w="9525">
              <a:noFill/>
              <a:miter lim="800000"/>
              <a:headEnd/>
              <a:tailEnd/>
            </a:ln>
          </p:spPr>
        </p:pic>
        <p:pic>
          <p:nvPicPr>
            <p:cNvPr id="16395" name="Picture 4"/>
            <p:cNvPicPr>
              <a:picLocks noChangeAspect="1" noChangeArrowheads="1"/>
            </p:cNvPicPr>
            <p:nvPr/>
          </p:nvPicPr>
          <p:blipFill>
            <a:blip r:embed="rId4"/>
            <a:srcRect/>
            <a:stretch>
              <a:fillRect/>
            </a:stretch>
          </p:blipFill>
          <p:spPr bwMode="auto">
            <a:xfrm>
              <a:off x="4889727" y="4338138"/>
              <a:ext cx="717175" cy="609600"/>
            </a:xfrm>
            <a:prstGeom prst="rect">
              <a:avLst/>
            </a:prstGeom>
            <a:noFill/>
            <a:ln w="9525">
              <a:noFill/>
              <a:miter lim="800000"/>
              <a:headEnd/>
              <a:tailEnd/>
            </a:ln>
          </p:spPr>
        </p:pic>
        <p:pic>
          <p:nvPicPr>
            <p:cNvPr id="16396" name="Picture 3"/>
            <p:cNvPicPr>
              <a:picLocks noChangeAspect="1" noChangeArrowheads="1"/>
            </p:cNvPicPr>
            <p:nvPr/>
          </p:nvPicPr>
          <p:blipFill>
            <a:blip r:embed="rId3"/>
            <a:srcRect/>
            <a:stretch>
              <a:fillRect/>
            </a:stretch>
          </p:blipFill>
          <p:spPr bwMode="auto">
            <a:xfrm>
              <a:off x="4882161" y="4947737"/>
              <a:ext cx="723901" cy="839724"/>
            </a:xfrm>
            <a:prstGeom prst="rect">
              <a:avLst/>
            </a:prstGeom>
            <a:noFill/>
            <a:ln w="9525">
              <a:noFill/>
              <a:miter lim="800000"/>
              <a:headEnd/>
              <a:tailEnd/>
            </a:ln>
          </p:spPr>
        </p:pic>
        <p:pic>
          <p:nvPicPr>
            <p:cNvPr id="16397" name="Picture 5"/>
            <p:cNvPicPr>
              <a:picLocks noChangeAspect="1" noChangeArrowheads="1"/>
            </p:cNvPicPr>
            <p:nvPr/>
          </p:nvPicPr>
          <p:blipFill>
            <a:blip r:embed="rId5"/>
            <a:srcRect/>
            <a:stretch>
              <a:fillRect/>
            </a:stretch>
          </p:blipFill>
          <p:spPr bwMode="auto">
            <a:xfrm>
              <a:off x="4882161" y="5798210"/>
              <a:ext cx="838199" cy="712470"/>
            </a:xfrm>
            <a:prstGeom prst="rect">
              <a:avLst/>
            </a:prstGeom>
            <a:noFill/>
            <a:ln w="9525">
              <a:noFill/>
              <a:miter lim="800000"/>
              <a:headEnd/>
              <a:tailEnd/>
            </a:ln>
          </p:spPr>
        </p:pic>
      </p:grpSp>
      <p:sp>
        <p:nvSpPr>
          <p:cNvPr id="19" name="TextBox 18"/>
          <p:cNvSpPr txBox="1"/>
          <p:nvPr/>
        </p:nvSpPr>
        <p:spPr>
          <a:xfrm>
            <a:off x="5715000" y="1122363"/>
            <a:ext cx="2057400" cy="5354637"/>
          </a:xfrm>
          <a:prstGeom prst="rect">
            <a:avLst/>
          </a:prstGeom>
          <a:noFill/>
        </p:spPr>
        <p:txBody>
          <a:bodyPr>
            <a:spAutoFit/>
          </a:bodyPr>
          <a:lstStyle/>
          <a:p>
            <a:pPr>
              <a:defRPr/>
            </a:pPr>
            <a:r>
              <a:rPr lang="en-US" i="1" dirty="0"/>
              <a:t>Example:</a:t>
            </a:r>
          </a:p>
          <a:p>
            <a:pPr marL="342900" indent="-342900">
              <a:lnSpc>
                <a:spcPct val="150000"/>
              </a:lnSpc>
              <a:buFont typeface="+mj-lt"/>
              <a:buAutoNum type="arabicPeriod"/>
              <a:defRPr/>
            </a:pPr>
            <a:r>
              <a:rPr lang="en-US" i="1" dirty="0">
                <a:solidFill>
                  <a:schemeClr val="tx1">
                    <a:lumMod val="50000"/>
                    <a:lumOff val="50000"/>
                  </a:schemeClr>
                </a:solidFill>
              </a:rPr>
              <a:t>Pull down pants</a:t>
            </a:r>
          </a:p>
          <a:p>
            <a:pPr marL="342900" indent="-342900">
              <a:lnSpc>
                <a:spcPct val="150000"/>
              </a:lnSpc>
              <a:buFont typeface="+mj-lt"/>
              <a:buAutoNum type="arabicPeriod"/>
              <a:defRPr/>
            </a:pPr>
            <a:r>
              <a:rPr lang="en-US" i="1" dirty="0">
                <a:solidFill>
                  <a:schemeClr val="tx1">
                    <a:lumMod val="50000"/>
                    <a:lumOff val="50000"/>
                  </a:schemeClr>
                </a:solidFill>
              </a:rPr>
              <a:t>Pull down underwear</a:t>
            </a:r>
          </a:p>
          <a:p>
            <a:pPr marL="342900" indent="-342900">
              <a:lnSpc>
                <a:spcPct val="150000"/>
              </a:lnSpc>
              <a:buFont typeface="+mj-lt"/>
              <a:buAutoNum type="arabicPeriod"/>
              <a:defRPr/>
            </a:pPr>
            <a:r>
              <a:rPr lang="en-US" i="1" dirty="0">
                <a:solidFill>
                  <a:schemeClr val="tx1">
                    <a:lumMod val="50000"/>
                    <a:lumOff val="50000"/>
                  </a:schemeClr>
                </a:solidFill>
              </a:rPr>
              <a:t>Sit on toilet</a:t>
            </a:r>
          </a:p>
          <a:p>
            <a:pPr marL="342900" indent="-342900">
              <a:lnSpc>
                <a:spcPct val="150000"/>
              </a:lnSpc>
              <a:buFont typeface="+mj-lt"/>
              <a:buAutoNum type="arabicPeriod"/>
              <a:defRPr/>
            </a:pPr>
            <a:r>
              <a:rPr lang="en-US" i="1" dirty="0">
                <a:solidFill>
                  <a:schemeClr val="tx1">
                    <a:lumMod val="50000"/>
                    <a:lumOff val="50000"/>
                  </a:schemeClr>
                </a:solidFill>
              </a:rPr>
              <a:t>Use toilet paper</a:t>
            </a:r>
          </a:p>
          <a:p>
            <a:pPr marL="342900" indent="-342900">
              <a:lnSpc>
                <a:spcPct val="150000"/>
              </a:lnSpc>
              <a:buFont typeface="+mj-lt"/>
              <a:buAutoNum type="arabicPeriod"/>
              <a:defRPr/>
            </a:pPr>
            <a:r>
              <a:rPr lang="en-US" i="1" dirty="0">
                <a:solidFill>
                  <a:schemeClr val="tx1">
                    <a:lumMod val="50000"/>
                    <a:lumOff val="50000"/>
                  </a:schemeClr>
                </a:solidFill>
              </a:rPr>
              <a:t>Pull up underwear</a:t>
            </a:r>
          </a:p>
          <a:p>
            <a:pPr marL="342900" indent="-342900">
              <a:lnSpc>
                <a:spcPct val="150000"/>
              </a:lnSpc>
              <a:buFont typeface="+mj-lt"/>
              <a:buAutoNum type="arabicPeriod"/>
              <a:defRPr/>
            </a:pPr>
            <a:r>
              <a:rPr lang="en-US" i="1" dirty="0">
                <a:solidFill>
                  <a:schemeClr val="tx1">
                    <a:lumMod val="50000"/>
                    <a:lumOff val="50000"/>
                  </a:schemeClr>
                </a:solidFill>
              </a:rPr>
              <a:t>Pull up pants</a:t>
            </a:r>
          </a:p>
          <a:p>
            <a:pPr marL="342900" indent="-342900">
              <a:lnSpc>
                <a:spcPct val="150000"/>
              </a:lnSpc>
              <a:buFont typeface="+mj-lt"/>
              <a:buAutoNum type="arabicPeriod"/>
              <a:defRPr/>
            </a:pPr>
            <a:r>
              <a:rPr lang="en-US" i="1" dirty="0">
                <a:solidFill>
                  <a:schemeClr val="tx1">
                    <a:lumMod val="50000"/>
                    <a:lumOff val="50000"/>
                  </a:schemeClr>
                </a:solidFill>
              </a:rPr>
              <a:t>Flush toilet</a:t>
            </a:r>
          </a:p>
          <a:p>
            <a:pPr marL="342900" indent="-342900">
              <a:lnSpc>
                <a:spcPct val="150000"/>
              </a:lnSpc>
              <a:buFont typeface="+mj-lt"/>
              <a:buAutoNum type="arabicPeriod"/>
              <a:defRPr/>
            </a:pPr>
            <a:r>
              <a:rPr lang="en-US" i="1" dirty="0">
                <a:solidFill>
                  <a:schemeClr val="tx1">
                    <a:lumMod val="50000"/>
                    <a:lumOff val="50000"/>
                  </a:schemeClr>
                </a:solidFill>
              </a:rPr>
              <a:t>Go play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2000"/>
                                        <p:tgtEl>
                                          <p:spTgt spid="1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9">
                                            <p:txEl>
                                              <p:pRg st="1" end="1"/>
                                            </p:txEl>
                                          </p:spTgt>
                                        </p:tgtEl>
                                        <p:attrNameLst>
                                          <p:attrName>style.visibility</p:attrName>
                                        </p:attrNameLst>
                                      </p:cBhvr>
                                      <p:to>
                                        <p:strVal val="visible"/>
                                      </p:to>
                                    </p:set>
                                    <p:animEffect transition="in" filter="fade">
                                      <p:cBhvr>
                                        <p:cTn id="10" dur="2000"/>
                                        <p:tgtEl>
                                          <p:spTgt spid="1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xEl>
                                              <p:pRg st="2" end="2"/>
                                            </p:txEl>
                                          </p:spTgt>
                                        </p:tgtEl>
                                        <p:attrNameLst>
                                          <p:attrName>style.visibility</p:attrName>
                                        </p:attrNameLst>
                                      </p:cBhvr>
                                      <p:to>
                                        <p:strVal val="visible"/>
                                      </p:to>
                                    </p:set>
                                    <p:animEffect transition="in" filter="fade">
                                      <p:cBhvr>
                                        <p:cTn id="13" dur="2000"/>
                                        <p:tgtEl>
                                          <p:spTgt spid="1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9">
                                            <p:txEl>
                                              <p:pRg st="3" end="3"/>
                                            </p:txEl>
                                          </p:spTgt>
                                        </p:tgtEl>
                                        <p:attrNameLst>
                                          <p:attrName>style.visibility</p:attrName>
                                        </p:attrNameLst>
                                      </p:cBhvr>
                                      <p:to>
                                        <p:strVal val="visible"/>
                                      </p:to>
                                    </p:set>
                                    <p:animEffect transition="in" filter="fade">
                                      <p:cBhvr>
                                        <p:cTn id="16" dur="2000"/>
                                        <p:tgtEl>
                                          <p:spTgt spid="19">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19">
                                            <p:txEl>
                                              <p:pRg st="4" end="4"/>
                                            </p:txEl>
                                          </p:spTgt>
                                        </p:tgtEl>
                                        <p:attrNameLst>
                                          <p:attrName>style.visibility</p:attrName>
                                        </p:attrNameLst>
                                      </p:cBhvr>
                                      <p:to>
                                        <p:strVal val="visible"/>
                                      </p:to>
                                    </p:set>
                                    <p:animEffect transition="in" filter="fade">
                                      <p:cBhvr>
                                        <p:cTn id="19" dur="2000"/>
                                        <p:tgtEl>
                                          <p:spTgt spid="19">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19">
                                            <p:txEl>
                                              <p:pRg st="5" end="5"/>
                                            </p:txEl>
                                          </p:spTgt>
                                        </p:tgtEl>
                                        <p:attrNameLst>
                                          <p:attrName>style.visibility</p:attrName>
                                        </p:attrNameLst>
                                      </p:cBhvr>
                                      <p:to>
                                        <p:strVal val="visible"/>
                                      </p:to>
                                    </p:set>
                                    <p:animEffect transition="in" filter="fade">
                                      <p:cBhvr>
                                        <p:cTn id="22" dur="2000"/>
                                        <p:tgtEl>
                                          <p:spTgt spid="19">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19">
                                            <p:txEl>
                                              <p:pRg st="6" end="6"/>
                                            </p:txEl>
                                          </p:spTgt>
                                        </p:tgtEl>
                                        <p:attrNameLst>
                                          <p:attrName>style.visibility</p:attrName>
                                        </p:attrNameLst>
                                      </p:cBhvr>
                                      <p:to>
                                        <p:strVal val="visible"/>
                                      </p:to>
                                    </p:set>
                                    <p:animEffect transition="in" filter="fade">
                                      <p:cBhvr>
                                        <p:cTn id="25" dur="2000"/>
                                        <p:tgtEl>
                                          <p:spTgt spid="19">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19">
                                            <p:txEl>
                                              <p:pRg st="7" end="7"/>
                                            </p:txEl>
                                          </p:spTgt>
                                        </p:tgtEl>
                                        <p:attrNameLst>
                                          <p:attrName>style.visibility</p:attrName>
                                        </p:attrNameLst>
                                      </p:cBhvr>
                                      <p:to>
                                        <p:strVal val="visible"/>
                                      </p:to>
                                    </p:set>
                                    <p:animEffect transition="in" filter="fade">
                                      <p:cBhvr>
                                        <p:cTn id="28" dur="2000"/>
                                        <p:tgtEl>
                                          <p:spTgt spid="19">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9">
                                            <p:txEl>
                                              <p:pRg st="8" end="8"/>
                                            </p:txEl>
                                          </p:spTgt>
                                        </p:tgtEl>
                                        <p:attrNameLst>
                                          <p:attrName>style.visibility</p:attrName>
                                        </p:attrNameLst>
                                      </p:cBhvr>
                                      <p:to>
                                        <p:strVal val="visible"/>
                                      </p:to>
                                    </p:set>
                                    <p:animEffect transition="in" filter="fade">
                                      <p:cBhvr>
                                        <p:cTn id="31" dur="2000"/>
                                        <p:tgtEl>
                                          <p:spTgt spid="19">
                                            <p:txEl>
                                              <p:pRg st="8" end="8"/>
                                            </p:txEl>
                                          </p:spTgt>
                                        </p:tgtEl>
                                      </p:cBhvr>
                                    </p:animEffect>
                                  </p:childTnLst>
                                </p:cTn>
                              </p:par>
                            </p:childTnLst>
                          </p:cTn>
                        </p:par>
                        <p:par>
                          <p:cTn id="32" fill="hold">
                            <p:stCondLst>
                              <p:cond delay="3000"/>
                            </p:stCondLst>
                            <p:childTnLst>
                              <p:par>
                                <p:cTn id="33" presetID="10" presetClass="entr" presetSubtype="0"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Effect transition="in" filter="fade">
                                      <p:cBhvr>
                                        <p:cTn id="3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Autistic Disorder</a:t>
            </a:r>
          </a:p>
        </p:txBody>
      </p:sp>
      <p:sp>
        <p:nvSpPr>
          <p:cNvPr id="25603" name="Rectangle 3"/>
          <p:cNvSpPr>
            <a:spLocks noGrp="1" noChangeArrowheads="1"/>
          </p:cNvSpPr>
          <p:nvPr>
            <p:ph type="body" idx="1"/>
          </p:nvPr>
        </p:nvSpPr>
        <p:spPr/>
        <p:txBody>
          <a:bodyPr/>
          <a:lstStyle/>
          <a:p>
            <a:r>
              <a:rPr lang="en-US" sz="2800"/>
              <a:t>Delays or abnormal functioning in at least one of the following areas with onset prior to age 3 years</a:t>
            </a:r>
          </a:p>
          <a:p>
            <a:pPr lvl="1"/>
            <a:r>
              <a:rPr lang="en-US" sz="2400"/>
              <a:t>1. Social interaction</a:t>
            </a:r>
          </a:p>
          <a:p>
            <a:pPr lvl="1"/>
            <a:r>
              <a:rPr lang="en-US" sz="2400"/>
              <a:t>2. Language as used in social communication or</a:t>
            </a:r>
          </a:p>
          <a:p>
            <a:pPr lvl="1"/>
            <a:r>
              <a:rPr lang="en-US" sz="2400"/>
              <a:t>3. Symbolic or imaginative play</a:t>
            </a:r>
          </a:p>
          <a:p>
            <a:r>
              <a:rPr lang="en-US" sz="2800"/>
              <a:t>The disturbance is not better accounted for by Rhett’s disorder or Childhood Disintegrative Disorder </a:t>
            </a:r>
          </a:p>
          <a:p>
            <a:pPr>
              <a:buFontTx/>
              <a:buNone/>
            </a:pPr>
            <a:endParaRPr lang="en-US" sz="2800"/>
          </a:p>
          <a:p>
            <a:endParaRPr lang="en-US" sz="28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dirty="0" smtClean="0"/>
              <a:t>Academic Skill Acquisition</a:t>
            </a:r>
          </a:p>
        </p:txBody>
      </p:sp>
      <p:sp>
        <p:nvSpPr>
          <p:cNvPr id="17411" name="Content Placeholder 2"/>
          <p:cNvSpPr>
            <a:spLocks noGrp="1"/>
          </p:cNvSpPr>
          <p:nvPr>
            <p:ph idx="1"/>
          </p:nvPr>
        </p:nvSpPr>
        <p:spPr>
          <a:xfrm>
            <a:off x="457200" y="1600200"/>
            <a:ext cx="8077200" cy="4876800"/>
          </a:xfrm>
        </p:spPr>
        <p:txBody>
          <a:bodyPr/>
          <a:lstStyle/>
          <a:p>
            <a:pPr indent="0" eaLnBrk="1" hangingPunct="1">
              <a:buFont typeface="Arial" charset="0"/>
              <a:buNone/>
            </a:pPr>
            <a:r>
              <a:rPr lang="en-US" sz="2800" b="1" i="1" dirty="0" smtClean="0"/>
              <a:t>Weaknesses in attention, organization, transition, and auditory processing.</a:t>
            </a:r>
          </a:p>
          <a:p>
            <a:pPr lvl="2" indent="0" eaLnBrk="1" hangingPunct="1"/>
            <a:r>
              <a:rPr lang="en-US" sz="2200" dirty="0" smtClean="0"/>
              <a:t> Visual schedules</a:t>
            </a:r>
          </a:p>
          <a:p>
            <a:pPr lvl="2" indent="0" eaLnBrk="1" hangingPunct="1"/>
            <a:r>
              <a:rPr lang="en-US" sz="2200" dirty="0" smtClean="0"/>
              <a:t> Visual cues </a:t>
            </a:r>
          </a:p>
          <a:p>
            <a:pPr lvl="3" indent="0" eaLnBrk="1" hangingPunct="1"/>
            <a:r>
              <a:rPr lang="en-US" dirty="0" smtClean="0"/>
              <a:t>To forewarn the student when something is going to end, stop or be all done</a:t>
            </a:r>
          </a:p>
          <a:p>
            <a:pPr lvl="3" indent="0" eaLnBrk="1" hangingPunct="1"/>
            <a:r>
              <a:rPr lang="en-US" dirty="0" smtClean="0"/>
              <a:t>To guide the student through physical space</a:t>
            </a:r>
          </a:p>
          <a:p>
            <a:pPr lvl="2" indent="0" eaLnBrk="1" hangingPunct="1"/>
            <a:r>
              <a:rPr lang="en-US" dirty="0" smtClean="0"/>
              <a:t> Make directions and learning expectations clearly understood</a:t>
            </a:r>
          </a:p>
          <a:p>
            <a:pPr lvl="2" indent="0" eaLnBrk="1" hangingPunct="1">
              <a:buFont typeface="Arial" charset="0"/>
              <a:buNone/>
            </a:pPr>
            <a:endParaRPr lang="en-US" sz="2200"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dirty="0" smtClean="0"/>
              <a:t>Academic Skill Acquisition</a:t>
            </a:r>
          </a:p>
        </p:txBody>
      </p:sp>
      <p:sp>
        <p:nvSpPr>
          <p:cNvPr id="18435" name="Content Placeholder 2"/>
          <p:cNvSpPr>
            <a:spLocks noGrp="1"/>
          </p:cNvSpPr>
          <p:nvPr>
            <p:ph idx="1"/>
          </p:nvPr>
        </p:nvSpPr>
        <p:spPr>
          <a:xfrm>
            <a:off x="457200" y="1600200"/>
            <a:ext cx="8077200" cy="1905000"/>
          </a:xfrm>
        </p:spPr>
        <p:txBody>
          <a:bodyPr>
            <a:normAutofit fontScale="92500" lnSpcReduction="10000"/>
          </a:bodyPr>
          <a:lstStyle/>
          <a:p>
            <a:pPr indent="0" eaLnBrk="1" hangingPunct="1">
              <a:buFont typeface="Arial" charset="0"/>
              <a:buNone/>
            </a:pPr>
            <a:r>
              <a:rPr lang="en-US" sz="2800" b="1" i="1" dirty="0" smtClean="0"/>
              <a:t>Reading fluency and/or comprehension difficulties</a:t>
            </a:r>
            <a:r>
              <a:rPr lang="en-US" sz="2200" dirty="0" smtClean="0"/>
              <a:t> </a:t>
            </a:r>
          </a:p>
          <a:p>
            <a:pPr lvl="2" eaLnBrk="1" hangingPunct="1"/>
            <a:r>
              <a:rPr lang="en-US" sz="2200" dirty="0" smtClean="0"/>
              <a:t>Highlighted text</a:t>
            </a:r>
          </a:p>
          <a:p>
            <a:pPr lvl="2" eaLnBrk="1" hangingPunct="1"/>
            <a:r>
              <a:rPr lang="en-US" sz="2200" dirty="0" smtClean="0"/>
              <a:t>Study guides</a:t>
            </a:r>
          </a:p>
          <a:p>
            <a:pPr lvl="2" eaLnBrk="1" hangingPunct="1"/>
            <a:r>
              <a:rPr lang="en-US" sz="2200" dirty="0" smtClean="0"/>
              <a:t>Graphic Organizers</a:t>
            </a:r>
          </a:p>
        </p:txBody>
      </p:sp>
      <p:graphicFrame>
        <p:nvGraphicFramePr>
          <p:cNvPr id="4" name="Table 3"/>
          <p:cNvGraphicFramePr>
            <a:graphicFrameLocks noGrp="1"/>
          </p:cNvGraphicFramePr>
          <p:nvPr/>
        </p:nvGraphicFramePr>
        <p:xfrm>
          <a:off x="4191000" y="2286000"/>
          <a:ext cx="4572000" cy="4147463"/>
        </p:xfrm>
        <a:graphic>
          <a:graphicData uri="http://schemas.openxmlformats.org/drawingml/2006/table">
            <a:tbl>
              <a:tblPr/>
              <a:tblGrid>
                <a:gridCol w="1524000"/>
                <a:gridCol w="1524000"/>
                <a:gridCol w="1524000"/>
              </a:tblGrid>
              <a:tr h="1778947">
                <a:tc>
                  <a:txBody>
                    <a:bodyPr/>
                    <a:lstStyle/>
                    <a:p>
                      <a:pPr marL="0" marR="0">
                        <a:spcBef>
                          <a:spcPts val="0"/>
                        </a:spcBef>
                        <a:spcAft>
                          <a:spcPts val="0"/>
                        </a:spcAft>
                      </a:pPr>
                      <a:r>
                        <a:rPr lang="en-US" sz="1800" dirty="0">
                          <a:latin typeface="Times New Roman"/>
                          <a:ea typeface="Times New Roman"/>
                        </a:rPr>
                        <a:t>Network Tree</a:t>
                      </a:r>
                    </a:p>
                  </a:txBody>
                  <a:tcPr marL="60131" marR="601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Times New Roman"/>
                          <a:ea typeface="Times New Roman"/>
                        </a:rPr>
                        <a:t>Spider</a:t>
                      </a:r>
                      <a:endParaRPr lang="en-US" sz="1800" dirty="0">
                        <a:latin typeface="Times New Roman"/>
                        <a:ea typeface="Times New Roman"/>
                      </a:endParaRPr>
                    </a:p>
                  </a:txBody>
                  <a:tcPr marL="60131" marR="601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Cycle</a:t>
                      </a:r>
                    </a:p>
                  </a:txBody>
                  <a:tcPr marL="60131" marR="601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16">
                <a:tc>
                  <a:txBody>
                    <a:bodyPr/>
                    <a:lstStyle/>
                    <a:p>
                      <a:pPr marL="0" marR="0">
                        <a:spcBef>
                          <a:spcPts val="0"/>
                        </a:spcBef>
                        <a:spcAft>
                          <a:spcPts val="0"/>
                        </a:spcAft>
                      </a:pPr>
                      <a:r>
                        <a:rPr lang="en-US" sz="1800" dirty="0" smtClean="0">
                          <a:latin typeface="Times New Roman"/>
                          <a:ea typeface="Times New Roman"/>
                        </a:rPr>
                        <a:t>Chain </a:t>
                      </a:r>
                      <a:r>
                        <a:rPr lang="en-US" sz="1800" dirty="0">
                          <a:latin typeface="Times New Roman"/>
                          <a:ea typeface="Times New Roman"/>
                        </a:rPr>
                        <a:t>of Events</a:t>
                      </a:r>
                    </a:p>
                  </a:txBody>
                  <a:tcPr marL="60131" marR="601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smtClean="0">
                          <a:latin typeface="Times New Roman"/>
                          <a:ea typeface="Times New Roman"/>
                        </a:rPr>
                        <a:t>Problem</a:t>
                      </a:r>
                      <a:r>
                        <a:rPr lang="en-US" sz="1800" dirty="0">
                          <a:latin typeface="Times New Roman"/>
                          <a:ea typeface="Times New Roman"/>
                        </a:rPr>
                        <a:t>/ Solution</a:t>
                      </a:r>
                    </a:p>
                  </a:txBody>
                  <a:tcPr marL="60131" marR="601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800" dirty="0">
                          <a:latin typeface="Times New Roman"/>
                          <a:ea typeface="Times New Roman"/>
                        </a:rPr>
                        <a:t>Venn Diagram</a:t>
                      </a:r>
                    </a:p>
                  </a:txBody>
                  <a:tcPr marL="60131" marR="6013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23558" name="Picture 6"/>
          <p:cNvPicPr>
            <a:picLocks noChangeAspect="1" noChangeArrowheads="1"/>
          </p:cNvPicPr>
          <p:nvPr/>
        </p:nvPicPr>
        <p:blipFill>
          <a:blip r:embed="rId3"/>
          <a:srcRect/>
          <a:stretch>
            <a:fillRect/>
          </a:stretch>
        </p:blipFill>
        <p:spPr bwMode="auto">
          <a:xfrm>
            <a:off x="5807075" y="2817813"/>
            <a:ext cx="1279525" cy="915987"/>
          </a:xfrm>
          <a:prstGeom prst="rect">
            <a:avLst/>
          </a:prstGeom>
          <a:noFill/>
          <a:ln w="9525">
            <a:noFill/>
            <a:miter lim="800000"/>
            <a:headEnd/>
            <a:tailEnd/>
          </a:ln>
        </p:spPr>
      </p:pic>
      <p:pic>
        <p:nvPicPr>
          <p:cNvPr id="23555" name="Picture 3"/>
          <p:cNvPicPr>
            <a:picLocks noChangeAspect="1" noChangeArrowheads="1"/>
          </p:cNvPicPr>
          <p:nvPr/>
        </p:nvPicPr>
        <p:blipFill>
          <a:blip r:embed="rId4"/>
          <a:srcRect/>
          <a:stretch>
            <a:fillRect/>
          </a:stretch>
        </p:blipFill>
        <p:spPr bwMode="auto">
          <a:xfrm>
            <a:off x="4419600" y="4724400"/>
            <a:ext cx="1038225" cy="1552575"/>
          </a:xfrm>
          <a:prstGeom prst="rect">
            <a:avLst/>
          </a:prstGeom>
          <a:noFill/>
          <a:ln w="9525">
            <a:noFill/>
            <a:miter lim="800000"/>
            <a:headEnd/>
            <a:tailEnd/>
          </a:ln>
        </p:spPr>
      </p:pic>
      <p:pic>
        <p:nvPicPr>
          <p:cNvPr id="23554" name="Picture 2"/>
          <p:cNvPicPr>
            <a:picLocks noChangeAspect="1" noChangeArrowheads="1"/>
          </p:cNvPicPr>
          <p:nvPr/>
        </p:nvPicPr>
        <p:blipFill>
          <a:blip r:embed="rId5"/>
          <a:srcRect/>
          <a:stretch>
            <a:fillRect/>
          </a:stretch>
        </p:blipFill>
        <p:spPr bwMode="auto">
          <a:xfrm>
            <a:off x="5791200" y="4800600"/>
            <a:ext cx="1292225" cy="1276350"/>
          </a:xfrm>
          <a:prstGeom prst="rect">
            <a:avLst/>
          </a:prstGeom>
          <a:noFill/>
          <a:ln w="9525">
            <a:noFill/>
            <a:miter lim="800000"/>
            <a:headEnd/>
            <a:tailEnd/>
          </a:ln>
        </p:spPr>
      </p:pic>
      <p:pic>
        <p:nvPicPr>
          <p:cNvPr id="23557" name="Picture 5" descr="Network Tree"/>
          <p:cNvPicPr>
            <a:picLocks noChangeAspect="1" noChangeArrowheads="1"/>
          </p:cNvPicPr>
          <p:nvPr/>
        </p:nvPicPr>
        <p:blipFill>
          <a:blip r:embed="rId6" r:link="rId7"/>
          <a:srcRect/>
          <a:stretch>
            <a:fillRect/>
          </a:stretch>
        </p:blipFill>
        <p:spPr bwMode="auto">
          <a:xfrm>
            <a:off x="4267200" y="2819400"/>
            <a:ext cx="1252538" cy="550863"/>
          </a:xfrm>
          <a:prstGeom prst="rect">
            <a:avLst/>
          </a:prstGeom>
          <a:noFill/>
          <a:ln w="9525">
            <a:noFill/>
            <a:miter lim="800000"/>
            <a:headEnd/>
            <a:tailEnd/>
          </a:ln>
        </p:spPr>
      </p:pic>
      <p:pic>
        <p:nvPicPr>
          <p:cNvPr id="23556" name="Picture 4"/>
          <p:cNvPicPr>
            <a:picLocks noChangeAspect="1" noChangeArrowheads="1"/>
          </p:cNvPicPr>
          <p:nvPr/>
        </p:nvPicPr>
        <p:blipFill>
          <a:blip r:embed="rId8"/>
          <a:srcRect/>
          <a:stretch>
            <a:fillRect/>
          </a:stretch>
        </p:blipFill>
        <p:spPr bwMode="auto">
          <a:xfrm>
            <a:off x="7391400" y="2635250"/>
            <a:ext cx="1250950" cy="1250950"/>
          </a:xfrm>
          <a:prstGeom prst="rect">
            <a:avLst/>
          </a:prstGeom>
          <a:noFill/>
          <a:ln w="9525">
            <a:noFill/>
            <a:miter lim="800000"/>
            <a:headEnd/>
            <a:tailEnd/>
          </a:ln>
        </p:spPr>
      </p:pic>
      <p:pic>
        <p:nvPicPr>
          <p:cNvPr id="23553" name="Picture 1"/>
          <p:cNvPicPr>
            <a:picLocks noChangeAspect="1" noChangeArrowheads="1"/>
          </p:cNvPicPr>
          <p:nvPr/>
        </p:nvPicPr>
        <p:blipFill>
          <a:blip r:embed="rId9"/>
          <a:srcRect r="9624"/>
          <a:stretch>
            <a:fillRect/>
          </a:stretch>
        </p:blipFill>
        <p:spPr bwMode="auto">
          <a:xfrm>
            <a:off x="7315200" y="4572000"/>
            <a:ext cx="1371600" cy="10588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100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1000"/>
                                  </p:stCondLst>
                                  <p:childTnLst>
                                    <p:set>
                                      <p:cBhvr>
                                        <p:cTn id="8" dur="1" fill="hold">
                                          <p:stCondLst>
                                            <p:cond delay="0"/>
                                          </p:stCondLst>
                                        </p:cTn>
                                        <p:tgtEl>
                                          <p:spTgt spid="23557"/>
                                        </p:tgtEl>
                                        <p:attrNameLst>
                                          <p:attrName>style.visibility</p:attrName>
                                        </p:attrNameLst>
                                      </p:cBhvr>
                                      <p:to>
                                        <p:strVal val="visible"/>
                                      </p:to>
                                    </p:set>
                                  </p:childTnLst>
                                </p:cTn>
                              </p:par>
                              <p:par>
                                <p:cTn id="9" presetID="1" presetClass="entr" presetSubtype="0" fill="hold" nodeType="withEffect">
                                  <p:stCondLst>
                                    <p:cond delay="1000"/>
                                  </p:stCondLst>
                                  <p:childTnLst>
                                    <p:set>
                                      <p:cBhvr>
                                        <p:cTn id="10" dur="1" fill="hold">
                                          <p:stCondLst>
                                            <p:cond delay="0"/>
                                          </p:stCondLst>
                                        </p:cTn>
                                        <p:tgtEl>
                                          <p:spTgt spid="23558"/>
                                        </p:tgtEl>
                                        <p:attrNameLst>
                                          <p:attrName>style.visibility</p:attrName>
                                        </p:attrNameLst>
                                      </p:cBhvr>
                                      <p:to>
                                        <p:strVal val="visible"/>
                                      </p:to>
                                    </p:set>
                                  </p:childTnLst>
                                </p:cTn>
                              </p:par>
                              <p:par>
                                <p:cTn id="11" presetID="1" presetClass="entr" presetSubtype="0" fill="hold" nodeType="withEffect">
                                  <p:stCondLst>
                                    <p:cond delay="1000"/>
                                  </p:stCondLst>
                                  <p:childTnLst>
                                    <p:set>
                                      <p:cBhvr>
                                        <p:cTn id="12" dur="1" fill="hold">
                                          <p:stCondLst>
                                            <p:cond delay="0"/>
                                          </p:stCondLst>
                                        </p:cTn>
                                        <p:tgtEl>
                                          <p:spTgt spid="23556"/>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23555"/>
                                        </p:tgtEl>
                                        <p:attrNameLst>
                                          <p:attrName>style.visibility</p:attrName>
                                        </p:attrNameLst>
                                      </p:cBhvr>
                                      <p:to>
                                        <p:strVal val="visible"/>
                                      </p:to>
                                    </p:set>
                                  </p:childTnLst>
                                </p:cTn>
                              </p:par>
                              <p:par>
                                <p:cTn id="15" presetID="1" presetClass="entr" presetSubtype="0" fill="hold" nodeType="withEffect">
                                  <p:stCondLst>
                                    <p:cond delay="1000"/>
                                  </p:stCondLst>
                                  <p:childTnLst>
                                    <p:set>
                                      <p:cBhvr>
                                        <p:cTn id="16" dur="1" fill="hold">
                                          <p:stCondLst>
                                            <p:cond delay="0"/>
                                          </p:stCondLst>
                                        </p:cTn>
                                        <p:tgtEl>
                                          <p:spTgt spid="23554"/>
                                        </p:tgtEl>
                                        <p:attrNameLst>
                                          <p:attrName>style.visibility</p:attrName>
                                        </p:attrNameLst>
                                      </p:cBhvr>
                                      <p:to>
                                        <p:strVal val="visible"/>
                                      </p:to>
                                    </p:set>
                                  </p:childTnLst>
                                </p:cTn>
                              </p:par>
                              <p:par>
                                <p:cTn id="17" presetID="1" presetClass="entr" presetSubtype="0" fill="hold" nodeType="withEffect">
                                  <p:stCondLst>
                                    <p:cond delay="1000"/>
                                  </p:stCondLst>
                                  <p:childTnLst>
                                    <p:set>
                                      <p:cBhvr>
                                        <p:cTn id="18" dur="1" fill="hold">
                                          <p:stCondLst>
                                            <p:cond delay="0"/>
                                          </p:stCondLst>
                                        </p:cTn>
                                        <p:tgtEl>
                                          <p:spTgt spid="235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dirty="0" smtClean="0"/>
              <a:t>Academic Skill Acquisition</a:t>
            </a:r>
          </a:p>
        </p:txBody>
      </p:sp>
      <p:sp>
        <p:nvSpPr>
          <p:cNvPr id="19459" name="Content Placeholder 2"/>
          <p:cNvSpPr>
            <a:spLocks noGrp="1"/>
          </p:cNvSpPr>
          <p:nvPr>
            <p:ph idx="1"/>
          </p:nvPr>
        </p:nvSpPr>
        <p:spPr>
          <a:xfrm>
            <a:off x="457200" y="1600200"/>
            <a:ext cx="8077200" cy="4876800"/>
          </a:xfrm>
        </p:spPr>
        <p:txBody>
          <a:bodyPr/>
          <a:lstStyle/>
          <a:p>
            <a:pPr indent="0" eaLnBrk="1" hangingPunct="1">
              <a:buFont typeface="Arial" charset="0"/>
              <a:buNone/>
            </a:pPr>
            <a:r>
              <a:rPr lang="en-US" sz="2800" b="1" i="1" dirty="0" smtClean="0"/>
              <a:t>Written expression (e.g. handwriting) difficulties, difficulty with note taking</a:t>
            </a:r>
            <a:r>
              <a:rPr lang="en-US" sz="2800" dirty="0" smtClean="0"/>
              <a:t> </a:t>
            </a:r>
          </a:p>
          <a:p>
            <a:pPr lvl="2" indent="0" eaLnBrk="1" hangingPunct="1"/>
            <a:r>
              <a:rPr lang="en-US" sz="2200" dirty="0" smtClean="0"/>
              <a:t> Conduct assessments verbally</a:t>
            </a:r>
          </a:p>
          <a:p>
            <a:pPr lvl="2" indent="0" eaLnBrk="1" hangingPunct="1"/>
            <a:r>
              <a:rPr lang="en-US" sz="2200" dirty="0" smtClean="0"/>
              <a:t> Use a computer instead of writing by hand</a:t>
            </a:r>
          </a:p>
          <a:p>
            <a:pPr lvl="2" indent="0" eaLnBrk="1" hangingPunct="1"/>
            <a:r>
              <a:rPr lang="en-US" sz="2200" dirty="0" smtClean="0"/>
              <a:t> Projects instead of papers</a:t>
            </a:r>
          </a:p>
          <a:p>
            <a:pPr lvl="2" indent="0" eaLnBrk="1" hangingPunct="1"/>
            <a:r>
              <a:rPr lang="en-US" sz="2200" dirty="0" smtClean="0"/>
              <a:t> For notes, provide an outline or allow student to ask for a copy of peer notes</a:t>
            </a:r>
          </a:p>
          <a:p>
            <a:pPr lvl="2" indent="0" eaLnBrk="1" hangingPunct="1"/>
            <a:endParaRPr lang="en-US" sz="2200" dirty="0" smtClean="0"/>
          </a:p>
          <a:p>
            <a:pPr lvl="2" indent="0" eaLnBrk="1" hangingPunct="1">
              <a:buFont typeface="Arial" charset="0"/>
              <a:buNone/>
            </a:pPr>
            <a:endParaRPr lang="en-US" sz="2200"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dirty="0" smtClean="0"/>
              <a:t>References</a:t>
            </a:r>
          </a:p>
        </p:txBody>
      </p:sp>
      <p:sp>
        <p:nvSpPr>
          <p:cNvPr id="3" name="Content Placeholder 2"/>
          <p:cNvSpPr>
            <a:spLocks noGrp="1"/>
          </p:cNvSpPr>
          <p:nvPr>
            <p:ph idx="1"/>
          </p:nvPr>
        </p:nvSpPr>
        <p:spPr/>
        <p:txBody>
          <a:bodyPr rtlCol="0">
            <a:normAutofit fontScale="47500" lnSpcReduction="20000"/>
          </a:bodyPr>
          <a:lstStyle/>
          <a:p>
            <a:pPr>
              <a:buNone/>
            </a:pPr>
            <a:r>
              <a:rPr lang="en-US" i="1" dirty="0" smtClean="0"/>
              <a:t>Autism Society of Wisconsin </a:t>
            </a:r>
            <a:r>
              <a:rPr lang="en-US" i="1" dirty="0" smtClean="0">
                <a:hlinkClick r:id="rId3"/>
              </a:rPr>
              <a:t>http://www.asw4autism.org/</a:t>
            </a:r>
            <a:r>
              <a:rPr lang="en-US" i="1" dirty="0" smtClean="0"/>
              <a:t> </a:t>
            </a:r>
            <a:r>
              <a:rPr lang="en-US" dirty="0" smtClean="0"/>
              <a:t>California State University. Sacramento, 13 &amp; 20 April 2009. </a:t>
            </a:r>
          </a:p>
          <a:p>
            <a:pPr eaLnBrk="1" fontAlgn="auto" hangingPunct="1">
              <a:spcAft>
                <a:spcPts val="0"/>
              </a:spcAft>
              <a:buFont typeface="Arial" pitchFamily="34" charset="0"/>
              <a:buNone/>
              <a:defRPr/>
            </a:pPr>
            <a:endParaRPr lang="en-US" dirty="0" smtClean="0"/>
          </a:p>
          <a:p>
            <a:pPr>
              <a:buNone/>
              <a:defRPr/>
            </a:pPr>
            <a:r>
              <a:rPr lang="en-US" dirty="0" smtClean="0"/>
              <a:t>Autism Research Institute (2007) Stereotypic (Self-Stimulatory) Behavior, Retrieved April 20, 2009 from http://www.autism.com/families/problems/stim.htm</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t>Bell, L (Eds.). (2008). </a:t>
            </a:r>
            <a:r>
              <a:rPr lang="en-US" i="1" dirty="0" smtClean="0"/>
              <a:t>School community tool kit: A tool kit to assist members of the school community in understanding and supporting students with autism</a:t>
            </a:r>
            <a:r>
              <a:rPr lang="en-US" dirty="0" smtClean="0"/>
              <a:t>. New York: Autism Speaks Inc.</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charset="0"/>
              <a:buNone/>
              <a:defRPr/>
            </a:pPr>
            <a:r>
              <a:rPr lang="en-US" dirty="0" smtClean="0"/>
              <a:t>Bopp, KD., et. al. 2004. “Speech-Language Pathologists’ Roles in the Delivery of Positive Behavior Support for Individuals with Developmental Disabilities.” Speech Lang Pathol. 13 (1): 5-19.</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r>
              <a:rPr lang="en-US" dirty="0" smtClean="0"/>
              <a:t>Brock, S. E., Jimerson, S. R., &amp; Hansen, R. L. (2006). </a:t>
            </a:r>
            <a:r>
              <a:rPr lang="en-US" i="1" dirty="0" smtClean="0"/>
              <a:t>Identification, assessing and treating autism at school</a:t>
            </a:r>
            <a:r>
              <a:rPr lang="en-US" dirty="0" smtClean="0"/>
              <a:t>. New York: Springer.</a:t>
            </a:r>
          </a:p>
          <a:p>
            <a:pPr eaLnBrk="1" fontAlgn="auto" hangingPunct="1">
              <a:spcAft>
                <a:spcPts val="0"/>
              </a:spcAft>
              <a:buFont typeface="Arial" pitchFamily="34" charset="0"/>
              <a:buNone/>
              <a:defRPr/>
            </a:pPr>
            <a:endParaRPr lang="en-US" dirty="0" smtClean="0"/>
          </a:p>
          <a:p>
            <a:pPr>
              <a:buNone/>
              <a:defRPr/>
            </a:pPr>
            <a:r>
              <a:rPr lang="en-US" dirty="0" smtClean="0"/>
              <a:t>Brock, Stephen, “</a:t>
            </a:r>
            <a:r>
              <a:rPr lang="en-US" dirty="0" err="1" smtClean="0">
                <a:hlinkClick r:id="rId4"/>
              </a:rPr>
              <a:t>Austism</a:t>
            </a:r>
            <a:r>
              <a:rPr lang="en-US" dirty="0" smtClean="0">
                <a:hlinkClick r:id="rId4"/>
              </a:rPr>
              <a:t>: Case Finding and Screening</a:t>
            </a:r>
            <a:r>
              <a:rPr lang="en-US" dirty="0" smtClean="0"/>
              <a:t>” and “</a:t>
            </a:r>
            <a:r>
              <a:rPr lang="en-US" dirty="0" smtClean="0">
                <a:hlinkClick r:id="rId5"/>
              </a:rPr>
              <a:t>Autism: Diagnosis and Psycho-educational Evaluation</a:t>
            </a:r>
            <a:r>
              <a:rPr lang="en-US" dirty="0" smtClean="0"/>
              <a:t>.” EDS 247 Lecture.</a:t>
            </a:r>
          </a:p>
          <a:p>
            <a:pPr>
              <a:buNone/>
              <a:defRPr/>
            </a:pPr>
            <a:endParaRPr lang="en-US" dirty="0" smtClean="0"/>
          </a:p>
          <a:p>
            <a:pPr eaLnBrk="1" fontAlgn="auto" hangingPunct="1">
              <a:spcAft>
                <a:spcPts val="0"/>
              </a:spcAft>
              <a:buFont typeface="Arial" pitchFamily="34" charset="0"/>
              <a:buNone/>
              <a:defRPr/>
            </a:pPr>
            <a:r>
              <a:rPr lang="en-US" dirty="0" smtClean="0"/>
              <a:t>Brock, S. E., Silva, K., Riffey, A., &amp; Ludena, S. (2007, March). Interventions for Autism Spectrum Disorders. Paper presented at the annual meeting of the California Association of School Psychologists, Los Angeles, CA. </a:t>
            </a:r>
          </a:p>
          <a:p>
            <a:pPr>
              <a:buNone/>
              <a:defRPr/>
            </a:pPr>
            <a:endParaRPr lang="en-US" dirty="0" smtClean="0"/>
          </a:p>
          <a:p>
            <a:pPr>
              <a:buNone/>
              <a:defRPr/>
            </a:pPr>
            <a:r>
              <a:rPr lang="en-US" dirty="0" smtClean="0"/>
              <a:t>http://www.teachersandfamilies.com/sped/prof/autism/education.htm</a:t>
            </a:r>
          </a:p>
          <a:p>
            <a:pPr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t>Resources</a:t>
            </a:r>
          </a:p>
        </p:txBody>
      </p:sp>
      <p:sp>
        <p:nvSpPr>
          <p:cNvPr id="28675" name="Rectangle 3"/>
          <p:cNvSpPr>
            <a:spLocks noGrp="1" noChangeArrowheads="1"/>
          </p:cNvSpPr>
          <p:nvPr>
            <p:ph type="body" idx="1"/>
          </p:nvPr>
        </p:nvSpPr>
        <p:spPr/>
        <p:txBody>
          <a:bodyPr>
            <a:normAutofit fontScale="85000" lnSpcReduction="20000"/>
          </a:bodyPr>
          <a:lstStyle/>
          <a:p>
            <a:pPr>
              <a:buNone/>
              <a:defRPr/>
            </a:pPr>
            <a:r>
              <a:rPr lang="en-US" sz="1800" dirty="0" smtClean="0"/>
              <a:t>Koegel, L. K., Koegel, R. L., Frea,W., &amp; Green-Hopkins, I. (2003). Priming as a method of coordinating services for students with autism. </a:t>
            </a:r>
            <a:r>
              <a:rPr lang="en-US" sz="1800" i="1" dirty="0" smtClean="0"/>
              <a:t>Language, Speech, and Hearing Services in School, 34, 228-235. </a:t>
            </a:r>
          </a:p>
          <a:p>
            <a:pPr>
              <a:buNone/>
              <a:defRPr/>
            </a:pPr>
            <a:endParaRPr lang="en-US" sz="1800" dirty="0" smtClean="0"/>
          </a:p>
          <a:p>
            <a:pPr>
              <a:buNone/>
              <a:defRPr/>
            </a:pPr>
            <a:r>
              <a:rPr lang="en-US" sz="1800" dirty="0" smtClean="0"/>
              <a:t>National Autistic Society (2005, May) Obsessions, repetitive </a:t>
            </a:r>
            <a:r>
              <a:rPr lang="en-US" sz="1800" dirty="0" err="1" smtClean="0"/>
              <a:t>behaviours</a:t>
            </a:r>
            <a:r>
              <a:rPr lang="en-US" sz="1800" dirty="0" smtClean="0"/>
              <a:t> and routines, Retrieved April 19, 2009 from http://www.nas.org.uk/</a:t>
            </a:r>
          </a:p>
          <a:p>
            <a:pPr>
              <a:buNone/>
              <a:defRPr/>
            </a:pPr>
            <a:endParaRPr lang="en-US" sz="1800" dirty="0" smtClean="0"/>
          </a:p>
          <a:p>
            <a:pPr>
              <a:buNone/>
              <a:defRPr/>
            </a:pPr>
            <a:r>
              <a:rPr lang="en-US" sz="1800" dirty="0" err="1" smtClean="0"/>
              <a:t>Oroznoff</a:t>
            </a:r>
            <a:r>
              <a:rPr lang="en-US" sz="1800" dirty="0" smtClean="0"/>
              <a:t>, Sally</a:t>
            </a:r>
            <a:r>
              <a:rPr lang="en-US" sz="1800" i="1" dirty="0" smtClean="0"/>
              <a:t>. (</a:t>
            </a:r>
            <a:r>
              <a:rPr lang="en-US" sz="1800" dirty="0" smtClean="0"/>
              <a:t>2002) </a:t>
            </a:r>
            <a:r>
              <a:rPr lang="en-US" sz="1800" i="1" dirty="0" smtClean="0"/>
              <a:t>A Parent’s Guide to </a:t>
            </a:r>
            <a:r>
              <a:rPr lang="en-US" sz="1800" i="1" dirty="0" err="1" smtClean="0"/>
              <a:t>Asperger’s</a:t>
            </a:r>
            <a:r>
              <a:rPr lang="en-US" sz="1800" i="1" dirty="0" smtClean="0"/>
              <a:t>  Syndrome and High-Functioning Autism.. </a:t>
            </a:r>
            <a:r>
              <a:rPr lang="en-US" sz="1800" dirty="0" smtClean="0"/>
              <a:t>New York: The Guilford  Press. </a:t>
            </a:r>
          </a:p>
          <a:p>
            <a:pPr>
              <a:buNone/>
              <a:defRPr/>
            </a:pPr>
            <a:endParaRPr lang="en-US" sz="1800" dirty="0" smtClean="0"/>
          </a:p>
          <a:p>
            <a:pPr>
              <a:buNone/>
              <a:defRPr/>
            </a:pPr>
            <a:r>
              <a:rPr lang="en-US" sz="1800" dirty="0" smtClean="0"/>
              <a:t>Sherman, Dave. no date. Autism - Your Child's Legal Rights to a Special Education, Retrieved April 21, 2009 from http://www.aboutautismlaw.com/index.html</a:t>
            </a:r>
          </a:p>
          <a:p>
            <a:pPr>
              <a:buNone/>
              <a:defRPr/>
            </a:pPr>
            <a:endParaRPr lang="en-US" sz="1800" dirty="0" smtClean="0"/>
          </a:p>
          <a:p>
            <a:pPr>
              <a:buNone/>
              <a:defRPr/>
            </a:pPr>
            <a:r>
              <a:rPr lang="en-US" sz="1800" dirty="0" smtClean="0"/>
              <a:t>Strickle, L., Doetz, J., Woodworth, M. S., &amp; Hoffmeier, S. (2009). </a:t>
            </a:r>
            <a:r>
              <a:rPr lang="en-US" sz="1800" i="1" dirty="0" smtClean="0"/>
              <a:t>Kansas Autism Spectrum Disorders</a:t>
            </a:r>
            <a:r>
              <a:rPr lang="en-US" sz="1800" dirty="0" smtClean="0"/>
              <a:t>. Retrieved April 23, 2009 from </a:t>
            </a:r>
            <a:r>
              <a:rPr lang="en-US" sz="1800" dirty="0" smtClean="0">
                <a:hlinkClick r:id="rId3"/>
              </a:rPr>
              <a:t>http://www.kansasasd.com/KSASD/Home.html</a:t>
            </a:r>
            <a:endParaRPr lang="en-US" sz="1800" dirty="0" smtClean="0"/>
          </a:p>
          <a:p>
            <a:pPr>
              <a:buNone/>
              <a:defRPr/>
            </a:pPr>
            <a:endParaRPr lang="en-US" sz="1800" dirty="0" smtClean="0"/>
          </a:p>
          <a:p>
            <a:pPr>
              <a:buNone/>
              <a:defRPr/>
            </a:pPr>
            <a:r>
              <a:rPr lang="en-US" sz="1800" dirty="0" smtClean="0"/>
              <a:t>United States Government Accountability Office. (2005). </a:t>
            </a:r>
            <a:r>
              <a:rPr lang="en-US" sz="1800" i="1" dirty="0" smtClean="0"/>
              <a:t>Special education: Children with autism</a:t>
            </a:r>
            <a:r>
              <a:rPr lang="en-US" sz="1800" dirty="0" smtClean="0"/>
              <a:t>. (Report to the Chairman and Ranking Minority Member, Subcommittee on Human Rights and Wellness, Committee on Government Reform, House of Representatives). Washington, DC: U.S. Government Printing Office.</a:t>
            </a:r>
          </a:p>
          <a:p>
            <a:endParaRPr lang="en-US" sz="18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Asperger’s Disorder</a:t>
            </a:r>
          </a:p>
        </p:txBody>
      </p:sp>
      <p:sp>
        <p:nvSpPr>
          <p:cNvPr id="4099" name="Rectangle 3"/>
          <p:cNvSpPr>
            <a:spLocks noGrp="1" noChangeArrowheads="1"/>
          </p:cNvSpPr>
          <p:nvPr>
            <p:ph type="body" idx="1"/>
          </p:nvPr>
        </p:nvSpPr>
        <p:spPr/>
        <p:txBody>
          <a:bodyPr/>
          <a:lstStyle/>
          <a:p>
            <a:r>
              <a:rPr lang="en-US" sz="2800" b="1"/>
              <a:t>Asperger’s Disorder: </a:t>
            </a:r>
            <a:r>
              <a:rPr lang="en-US" sz="2800"/>
              <a:t>Autism must be ruled out before Asperger’s is considered</a:t>
            </a:r>
            <a:r>
              <a:rPr lang="en-US" sz="2800" b="1"/>
              <a:t> </a:t>
            </a:r>
          </a:p>
          <a:p>
            <a:r>
              <a:rPr lang="en-US" sz="2800" b="1"/>
              <a:t>Characteristics:</a:t>
            </a:r>
            <a:r>
              <a:rPr lang="en-US" sz="2800"/>
              <a:t> Markedly abnormal or impaired development in </a:t>
            </a:r>
            <a:r>
              <a:rPr lang="en-US" sz="2800" b="1"/>
              <a:t>social interaction</a:t>
            </a:r>
            <a:r>
              <a:rPr lang="en-US" sz="2800"/>
              <a:t> and a markedly restricted </a:t>
            </a:r>
            <a:r>
              <a:rPr lang="en-US" sz="2800" b="1"/>
              <a:t>repertoire of activities</a:t>
            </a:r>
            <a:r>
              <a:rPr lang="en-US" sz="2800"/>
              <a:t> and interests (language abilities and cognitive functioning is not affected). </a:t>
            </a:r>
          </a:p>
          <a:p>
            <a:pPr lvl="1"/>
            <a:r>
              <a:rPr lang="en-US" sz="2400"/>
              <a:t>Socially inappropriate statements, speaks in monotone, speaks incessantly about own interests which adversely affects conversational reciprocity </a:t>
            </a:r>
          </a:p>
          <a:p>
            <a:endParaRPr lang="en-US" sz="2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t>Asperger’s Disorder</a:t>
            </a:r>
          </a:p>
        </p:txBody>
      </p:sp>
      <p:sp>
        <p:nvSpPr>
          <p:cNvPr id="20483" name="Rectangle 3"/>
          <p:cNvSpPr>
            <a:spLocks noGrp="1" noChangeArrowheads="1"/>
          </p:cNvSpPr>
          <p:nvPr>
            <p:ph type="body" idx="1"/>
          </p:nvPr>
        </p:nvSpPr>
        <p:spPr/>
        <p:txBody>
          <a:bodyPr/>
          <a:lstStyle/>
          <a:p>
            <a:pPr>
              <a:lnSpc>
                <a:spcPct val="90000"/>
              </a:lnSpc>
            </a:pPr>
            <a:r>
              <a:rPr lang="en-US" sz="2400" b="1"/>
              <a:t>DSM-IV TR Criteria:</a:t>
            </a:r>
          </a:p>
          <a:p>
            <a:pPr lvl="1">
              <a:lnSpc>
                <a:spcPct val="90000"/>
              </a:lnSpc>
            </a:pPr>
            <a:r>
              <a:rPr lang="en-US" sz="2000" i="1"/>
              <a:t>Symptom onset typically seen later</a:t>
            </a:r>
          </a:p>
          <a:p>
            <a:pPr lvl="1">
              <a:lnSpc>
                <a:spcPct val="90000"/>
              </a:lnSpc>
            </a:pPr>
            <a:r>
              <a:rPr lang="en-US" sz="2000"/>
              <a:t>Same as Autistic Disorder with the exception that there are no criteria for a qualitative impairment in communication.</a:t>
            </a:r>
          </a:p>
          <a:p>
            <a:pPr lvl="1">
              <a:lnSpc>
                <a:spcPct val="90000"/>
              </a:lnSpc>
            </a:pPr>
            <a:r>
              <a:rPr lang="en-US" sz="2000"/>
              <a:t>The disturbance causes clinically significant impairment in social, occupational, or other important areas of functioning. </a:t>
            </a:r>
          </a:p>
          <a:p>
            <a:pPr lvl="1">
              <a:lnSpc>
                <a:spcPct val="90000"/>
              </a:lnSpc>
            </a:pPr>
            <a:r>
              <a:rPr lang="en-US" sz="2000"/>
              <a:t>There is no clinically significant general delay in language (e.g., single words used by age 2 years, communicative phrases used by age 3 years). </a:t>
            </a:r>
          </a:p>
          <a:p>
            <a:pPr lvl="1">
              <a:lnSpc>
                <a:spcPct val="90000"/>
              </a:lnSpc>
            </a:pPr>
            <a:r>
              <a:rPr lang="en-US" sz="2000"/>
              <a:t>There is no clinically significant delay in cognitive development or in the development of age-appropriate self-help skills, adaptive behavior (other than in social interaction), and curiosity about the environment in childhood.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Rett’s Disorder</a:t>
            </a:r>
          </a:p>
        </p:txBody>
      </p:sp>
      <p:sp>
        <p:nvSpPr>
          <p:cNvPr id="5123" name="Rectangle 3"/>
          <p:cNvSpPr>
            <a:spLocks noGrp="1" noChangeArrowheads="1"/>
          </p:cNvSpPr>
          <p:nvPr>
            <p:ph type="body" idx="1"/>
          </p:nvPr>
        </p:nvSpPr>
        <p:spPr/>
        <p:txBody>
          <a:bodyPr/>
          <a:lstStyle/>
          <a:p>
            <a:pPr>
              <a:lnSpc>
                <a:spcPct val="90000"/>
              </a:lnSpc>
            </a:pPr>
            <a:r>
              <a:rPr lang="en-US" sz="2800" b="1"/>
              <a:t>Rett’s Disorder</a:t>
            </a:r>
            <a:r>
              <a:rPr lang="en-US" sz="2800"/>
              <a:t> is a unique developmental disorder that is first recognized in infancy and seen almost always in girls, but can be rarely seen in boys. </a:t>
            </a:r>
          </a:p>
          <a:p>
            <a:pPr lvl="1">
              <a:lnSpc>
                <a:spcPct val="90000"/>
              </a:lnSpc>
            </a:pPr>
            <a:r>
              <a:rPr lang="en-US" sz="2400"/>
              <a:t>Prevalence Rate: 1 per 20,000</a:t>
            </a:r>
          </a:p>
          <a:p>
            <a:pPr>
              <a:lnSpc>
                <a:spcPct val="90000"/>
              </a:lnSpc>
            </a:pPr>
            <a:r>
              <a:rPr lang="en-US" sz="2800" b="1"/>
              <a:t>Characteristics:</a:t>
            </a:r>
          </a:p>
          <a:p>
            <a:pPr lvl="1">
              <a:lnSpc>
                <a:spcPct val="90000"/>
              </a:lnSpc>
            </a:pPr>
            <a:r>
              <a:rPr lang="en-US" sz="2400"/>
              <a:t>Involves a pattern of:</a:t>
            </a:r>
          </a:p>
          <a:p>
            <a:pPr lvl="2">
              <a:lnSpc>
                <a:spcPct val="90000"/>
              </a:lnSpc>
            </a:pPr>
            <a:r>
              <a:rPr lang="en-US" sz="2000"/>
              <a:t>Head growth deceleration (5-48 months) </a:t>
            </a:r>
          </a:p>
          <a:p>
            <a:pPr lvl="2">
              <a:lnSpc>
                <a:spcPct val="90000"/>
              </a:lnSpc>
            </a:pPr>
            <a:r>
              <a:rPr lang="en-US" sz="2000"/>
              <a:t>A loss of fine motor skill </a:t>
            </a:r>
          </a:p>
          <a:p>
            <a:pPr lvl="2">
              <a:lnSpc>
                <a:spcPct val="90000"/>
              </a:lnSpc>
            </a:pPr>
            <a:r>
              <a:rPr lang="en-US" sz="2000"/>
              <a:t>The presence of awkward gait and trunk movement. </a:t>
            </a:r>
          </a:p>
          <a:p>
            <a:pPr lvl="3">
              <a:lnSpc>
                <a:spcPct val="90000"/>
              </a:lnSpc>
            </a:pPr>
            <a:r>
              <a:rPr lang="en-US" sz="1800"/>
              <a:t>During adolescents females, exhibit muscle wasting, scoliosis, spasticity, decreased mobility</a:t>
            </a:r>
          </a:p>
          <a:p>
            <a:pPr lvl="1">
              <a:lnSpc>
                <a:spcPct val="90000"/>
              </a:lnSpc>
              <a:buFontTx/>
              <a:buNone/>
            </a:pPr>
            <a:endParaRPr lang="en-US" sz="2400"/>
          </a:p>
          <a:p>
            <a:pPr>
              <a:lnSpc>
                <a:spcPct val="90000"/>
              </a:lnSpc>
              <a:buFontTx/>
              <a:buChar char="-"/>
            </a:pPr>
            <a:endParaRPr 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Rett’s Disorder</a:t>
            </a:r>
          </a:p>
        </p:txBody>
      </p:sp>
      <p:sp>
        <p:nvSpPr>
          <p:cNvPr id="17411" name="Rectangle 3"/>
          <p:cNvSpPr>
            <a:spLocks noGrp="1" noChangeArrowheads="1"/>
          </p:cNvSpPr>
          <p:nvPr>
            <p:ph type="body" idx="1"/>
          </p:nvPr>
        </p:nvSpPr>
        <p:spPr/>
        <p:txBody>
          <a:bodyPr/>
          <a:lstStyle/>
          <a:p>
            <a:pPr marL="609600" indent="-609600">
              <a:lnSpc>
                <a:spcPct val="80000"/>
              </a:lnSpc>
            </a:pPr>
            <a:r>
              <a:rPr lang="en-US" sz="1800" b="1"/>
              <a:t>DSM-IV TR Criteria: </a:t>
            </a:r>
          </a:p>
          <a:p>
            <a:pPr marL="990600" lvl="1" indent="-533400">
              <a:lnSpc>
                <a:spcPct val="80000"/>
              </a:lnSpc>
            </a:pPr>
            <a:r>
              <a:rPr lang="en-US" sz="1600" i="1"/>
              <a:t>Symptoms seen before the age of 4; however, symptoms usually seen before the age of 2</a:t>
            </a:r>
          </a:p>
          <a:p>
            <a:pPr marL="990600" lvl="1" indent="-533400">
              <a:lnSpc>
                <a:spcPct val="80000"/>
              </a:lnSpc>
            </a:pPr>
            <a:r>
              <a:rPr lang="en-US" sz="1600"/>
              <a:t>(A) All of the following: </a:t>
            </a:r>
          </a:p>
          <a:p>
            <a:pPr marL="1371600" lvl="2" indent="-457200">
              <a:lnSpc>
                <a:spcPct val="80000"/>
              </a:lnSpc>
            </a:pPr>
            <a:r>
              <a:rPr lang="en-US" sz="1400"/>
              <a:t>apparently normal prenatal and perinatal development </a:t>
            </a:r>
          </a:p>
          <a:p>
            <a:pPr marL="1371600" lvl="2" indent="-457200">
              <a:lnSpc>
                <a:spcPct val="80000"/>
              </a:lnSpc>
            </a:pPr>
            <a:r>
              <a:rPr lang="en-US" sz="1400"/>
              <a:t>apparently normal psychomotor development through the first 5 months after birth </a:t>
            </a:r>
          </a:p>
          <a:p>
            <a:pPr marL="1371600" lvl="2" indent="-457200">
              <a:lnSpc>
                <a:spcPct val="80000"/>
              </a:lnSpc>
            </a:pPr>
            <a:r>
              <a:rPr lang="en-US" sz="1400"/>
              <a:t>normal head circumference at birth</a:t>
            </a:r>
          </a:p>
          <a:p>
            <a:pPr marL="1371600" lvl="2" indent="-457200">
              <a:lnSpc>
                <a:spcPct val="80000"/>
              </a:lnSpc>
              <a:buFontTx/>
              <a:buNone/>
            </a:pPr>
            <a:endParaRPr lang="en-US" sz="1400"/>
          </a:p>
          <a:p>
            <a:pPr marL="990600" lvl="1" indent="-533400">
              <a:lnSpc>
                <a:spcPct val="80000"/>
              </a:lnSpc>
            </a:pPr>
            <a:r>
              <a:rPr lang="en-US" sz="1600"/>
              <a:t>(B) Onset of all of the following after the period of normal development </a:t>
            </a:r>
          </a:p>
          <a:p>
            <a:pPr marL="1371600" lvl="2" indent="-457200">
              <a:lnSpc>
                <a:spcPct val="80000"/>
              </a:lnSpc>
            </a:pPr>
            <a:r>
              <a:rPr lang="en-US" sz="1400"/>
              <a:t>deceleration of head growth between ages 5 and 48 months </a:t>
            </a:r>
          </a:p>
          <a:p>
            <a:pPr marL="1371600" lvl="2" indent="-457200">
              <a:lnSpc>
                <a:spcPct val="80000"/>
              </a:lnSpc>
            </a:pPr>
            <a:r>
              <a:rPr lang="en-US" sz="1400"/>
              <a:t>loss of previously acquired purposeful hand skills between 5 and 30 months with the subsequent development of stereotyped hand movements (e.g., hand-wringing or hand washing) </a:t>
            </a:r>
          </a:p>
          <a:p>
            <a:pPr marL="1371600" lvl="2" indent="-457200">
              <a:lnSpc>
                <a:spcPct val="80000"/>
              </a:lnSpc>
            </a:pPr>
            <a:r>
              <a:rPr lang="en-US" sz="1400"/>
              <a:t>loss of social engagement early in the course ( although often social interaction develops later) </a:t>
            </a:r>
          </a:p>
          <a:p>
            <a:pPr marL="1371600" lvl="2" indent="-457200">
              <a:lnSpc>
                <a:spcPct val="80000"/>
              </a:lnSpc>
            </a:pPr>
            <a:r>
              <a:rPr lang="en-US" sz="1400"/>
              <a:t>appearance of poorly coordinated gait or trunk movements </a:t>
            </a:r>
          </a:p>
          <a:p>
            <a:pPr marL="1371600" lvl="2" indent="-457200">
              <a:lnSpc>
                <a:spcPct val="80000"/>
              </a:lnSpc>
            </a:pPr>
            <a:r>
              <a:rPr lang="en-US" sz="1400"/>
              <a:t>severely impaired expressive and receptive language development with severe psychomotor retardation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2507</TotalTime>
  <Words>3510</Words>
  <Application>Microsoft Office PowerPoint</Application>
  <PresentationFormat>On-screen Show (4:3)</PresentationFormat>
  <Paragraphs>500</Paragraphs>
  <Slides>55</Slides>
  <Notes>55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Apex</vt:lpstr>
      <vt:lpstr>Autism Spectrum Disorders</vt:lpstr>
      <vt:lpstr>Slide 2</vt:lpstr>
      <vt:lpstr>DSM-IV TR  5 Different Diagnostic Categories:</vt:lpstr>
      <vt:lpstr>Autistic Disorder</vt:lpstr>
      <vt:lpstr>Autistic Disorder</vt:lpstr>
      <vt:lpstr>Asperger’s Disorder</vt:lpstr>
      <vt:lpstr>Asperger’s Disorder</vt:lpstr>
      <vt:lpstr>Rett’s Disorder</vt:lpstr>
      <vt:lpstr>Rett’s Disorder</vt:lpstr>
      <vt:lpstr>Rett’s Disorder</vt:lpstr>
      <vt:lpstr>Childhood Disintegrative Disorder</vt:lpstr>
      <vt:lpstr>Childhood Disintegrative Disorder</vt:lpstr>
      <vt:lpstr>PDD-NOS</vt:lpstr>
      <vt:lpstr>PDD-NOS</vt:lpstr>
      <vt:lpstr>Slide 15</vt:lpstr>
      <vt:lpstr>Educational Implications</vt:lpstr>
      <vt:lpstr>Best Practices in Assessment </vt:lpstr>
      <vt:lpstr>How is Autism identified? </vt:lpstr>
      <vt:lpstr>Observations</vt:lpstr>
      <vt:lpstr>Interviewing</vt:lpstr>
      <vt:lpstr>Rating Scales and Questionnaires</vt:lpstr>
      <vt:lpstr>How is Autism identified? </vt:lpstr>
      <vt:lpstr>DSM-IV criteria for Autism diagnosis</vt:lpstr>
      <vt:lpstr>DSM-IV criteria for Autism diagnosis</vt:lpstr>
      <vt:lpstr>DSM-IV criteria for Autism Diagnosis</vt:lpstr>
      <vt:lpstr>Slide 26</vt:lpstr>
      <vt:lpstr>Indications for need of diagnostic assessment</vt:lpstr>
      <vt:lpstr>Considerations : Early Years</vt:lpstr>
      <vt:lpstr>Considerations: School Age Years</vt:lpstr>
      <vt:lpstr>Special Education Eligibility</vt:lpstr>
      <vt:lpstr>Section 3030 (g) A pupil exhibits any combination of the following Autistic-like behaviors, to include but not limited to:  </vt:lpstr>
      <vt:lpstr>An obsession to maintain sameness. Extreme preoccupation with objects or inappropriate use of objects or both. </vt:lpstr>
      <vt:lpstr>    Extreme resistance to controls. Displays peculiar motoric mannerisms and motility patterns. /Self-stimulating, ritualistic behavior.    </vt:lpstr>
      <vt:lpstr>Is the child’s education adversely affected as a result of their disability? </vt:lpstr>
      <vt:lpstr>Assessment to Intervention</vt:lpstr>
      <vt:lpstr>Range of Services </vt:lpstr>
      <vt:lpstr>Range of Services</vt:lpstr>
      <vt:lpstr>Communication</vt:lpstr>
      <vt:lpstr>Communication</vt:lpstr>
      <vt:lpstr>Communication: Difficulty with Expressive Language  Augmentative/Alternative Communication Devices </vt:lpstr>
      <vt:lpstr>Slide 41</vt:lpstr>
      <vt:lpstr>Communication: Difficulty with Receptive Language</vt:lpstr>
      <vt:lpstr>Challenging Behaviors</vt:lpstr>
      <vt:lpstr>Challenging Behaviors</vt:lpstr>
      <vt:lpstr>Challenging Behaviors:  Self-Stimulation</vt:lpstr>
      <vt:lpstr>Social Skills</vt:lpstr>
      <vt:lpstr>Social Skills</vt:lpstr>
      <vt:lpstr>Social Skills</vt:lpstr>
      <vt:lpstr>Academic Skill Acquisition</vt:lpstr>
      <vt:lpstr>Academic Skill Acquisition</vt:lpstr>
      <vt:lpstr>Academic Skill Acquisition</vt:lpstr>
      <vt:lpstr>Academic Skill Acquisition</vt:lpstr>
      <vt:lpstr>References</vt:lpstr>
      <vt:lpstr>Resources</vt:lpstr>
      <vt:lpstr>Slide 55</vt:lpstr>
    </vt:vector>
  </TitlesOfParts>
  <Company>yn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to Intervention</dc:title>
  <dc:creator>yn</dc:creator>
  <cp:lastModifiedBy>Owner</cp:lastModifiedBy>
  <cp:revision>240</cp:revision>
  <dcterms:created xsi:type="dcterms:W3CDTF">2009-04-27T16:47:17Z</dcterms:created>
  <dcterms:modified xsi:type="dcterms:W3CDTF">2009-04-27T22:48:41Z</dcterms:modified>
</cp:coreProperties>
</file>