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5" r:id="rId1"/>
  </p:sldMasterIdLst>
  <p:notesMasterIdLst>
    <p:notesMasterId r:id="rId172"/>
  </p:notesMasterIdLst>
  <p:handoutMasterIdLst>
    <p:handoutMasterId r:id="rId173"/>
  </p:handoutMasterIdLst>
  <p:sldIdLst>
    <p:sldId id="256" r:id="rId2"/>
    <p:sldId id="432" r:id="rId3"/>
    <p:sldId id="843" r:id="rId4"/>
    <p:sldId id="841" r:id="rId5"/>
    <p:sldId id="318" r:id="rId6"/>
    <p:sldId id="739" r:id="rId7"/>
    <p:sldId id="740" r:id="rId8"/>
    <p:sldId id="741" r:id="rId9"/>
    <p:sldId id="742" r:id="rId10"/>
    <p:sldId id="751" r:id="rId11"/>
    <p:sldId id="853" r:id="rId12"/>
    <p:sldId id="854" r:id="rId13"/>
    <p:sldId id="753" r:id="rId14"/>
    <p:sldId id="744" r:id="rId15"/>
    <p:sldId id="757" r:id="rId16"/>
    <p:sldId id="758" r:id="rId17"/>
    <p:sldId id="759" r:id="rId18"/>
    <p:sldId id="760" r:id="rId19"/>
    <p:sldId id="761" r:id="rId20"/>
    <p:sldId id="347" r:id="rId21"/>
    <p:sldId id="861" r:id="rId22"/>
    <p:sldId id="338" r:id="rId23"/>
    <p:sldId id="339" r:id="rId24"/>
    <p:sldId id="852" r:id="rId25"/>
    <p:sldId id="346" r:id="rId26"/>
    <p:sldId id="765" r:id="rId27"/>
    <p:sldId id="766" r:id="rId28"/>
    <p:sldId id="767" r:id="rId29"/>
    <p:sldId id="768" r:id="rId30"/>
    <p:sldId id="769" r:id="rId31"/>
    <p:sldId id="863" r:id="rId32"/>
    <p:sldId id="770" r:id="rId33"/>
    <p:sldId id="862" r:id="rId34"/>
    <p:sldId id="771" r:id="rId35"/>
    <p:sldId id="772" r:id="rId36"/>
    <p:sldId id="773" r:id="rId37"/>
    <p:sldId id="775" r:id="rId38"/>
    <p:sldId id="776" r:id="rId39"/>
    <p:sldId id="777" r:id="rId40"/>
    <p:sldId id="778" r:id="rId41"/>
    <p:sldId id="779" r:id="rId42"/>
    <p:sldId id="780" r:id="rId43"/>
    <p:sldId id="781" r:id="rId44"/>
    <p:sldId id="782" r:id="rId45"/>
    <p:sldId id="783" r:id="rId46"/>
    <p:sldId id="784" r:id="rId47"/>
    <p:sldId id="785" r:id="rId48"/>
    <p:sldId id="786" r:id="rId49"/>
    <p:sldId id="787" r:id="rId50"/>
    <p:sldId id="788" r:id="rId51"/>
    <p:sldId id="789" r:id="rId52"/>
    <p:sldId id="790" r:id="rId53"/>
    <p:sldId id="791" r:id="rId54"/>
    <p:sldId id="792" r:id="rId55"/>
    <p:sldId id="793" r:id="rId56"/>
    <p:sldId id="794" r:id="rId57"/>
    <p:sldId id="795" r:id="rId58"/>
    <p:sldId id="796" r:id="rId59"/>
    <p:sldId id="799" r:id="rId60"/>
    <p:sldId id="802" r:id="rId61"/>
    <p:sldId id="803" r:id="rId62"/>
    <p:sldId id="805" r:id="rId63"/>
    <p:sldId id="807" r:id="rId64"/>
    <p:sldId id="808" r:id="rId65"/>
    <p:sldId id="810" r:id="rId66"/>
    <p:sldId id="811" r:id="rId67"/>
    <p:sldId id="812" r:id="rId68"/>
    <p:sldId id="813" r:id="rId69"/>
    <p:sldId id="814" r:id="rId70"/>
    <p:sldId id="815" r:id="rId71"/>
    <p:sldId id="819" r:id="rId72"/>
    <p:sldId id="820" r:id="rId73"/>
    <p:sldId id="821" r:id="rId74"/>
    <p:sldId id="822" r:id="rId75"/>
    <p:sldId id="824" r:id="rId76"/>
    <p:sldId id="825" r:id="rId77"/>
    <p:sldId id="826" r:id="rId78"/>
    <p:sldId id="827" r:id="rId79"/>
    <p:sldId id="828" r:id="rId80"/>
    <p:sldId id="829" r:id="rId81"/>
    <p:sldId id="830" r:id="rId82"/>
    <p:sldId id="834" r:id="rId83"/>
    <p:sldId id="835" r:id="rId84"/>
    <p:sldId id="836" r:id="rId85"/>
    <p:sldId id="838" r:id="rId86"/>
    <p:sldId id="598" r:id="rId87"/>
    <p:sldId id="857" r:id="rId88"/>
    <p:sldId id="858" r:id="rId89"/>
    <p:sldId id="859" r:id="rId90"/>
    <p:sldId id="860" r:id="rId91"/>
    <p:sldId id="602" r:id="rId92"/>
    <p:sldId id="605" r:id="rId93"/>
    <p:sldId id="610" r:id="rId94"/>
    <p:sldId id="614" r:id="rId95"/>
    <p:sldId id="615" r:id="rId96"/>
    <p:sldId id="616" r:id="rId97"/>
    <p:sldId id="635" r:id="rId98"/>
    <p:sldId id="636" r:id="rId99"/>
    <p:sldId id="637" r:id="rId100"/>
    <p:sldId id="638" r:id="rId101"/>
    <p:sldId id="639" r:id="rId102"/>
    <p:sldId id="640" r:id="rId103"/>
    <p:sldId id="642" r:id="rId104"/>
    <p:sldId id="643" r:id="rId105"/>
    <p:sldId id="644" r:id="rId106"/>
    <p:sldId id="645" r:id="rId107"/>
    <p:sldId id="646" r:id="rId108"/>
    <p:sldId id="647" r:id="rId109"/>
    <p:sldId id="648" r:id="rId110"/>
    <p:sldId id="649" r:id="rId111"/>
    <p:sldId id="650" r:id="rId112"/>
    <p:sldId id="651" r:id="rId113"/>
    <p:sldId id="652" r:id="rId114"/>
    <p:sldId id="653" r:id="rId115"/>
    <p:sldId id="654" r:id="rId116"/>
    <p:sldId id="655" r:id="rId117"/>
    <p:sldId id="839" r:id="rId118"/>
    <p:sldId id="659" r:id="rId119"/>
    <p:sldId id="660" r:id="rId120"/>
    <p:sldId id="661" r:id="rId121"/>
    <p:sldId id="663" r:id="rId122"/>
    <p:sldId id="664" r:id="rId123"/>
    <p:sldId id="665" r:id="rId124"/>
    <p:sldId id="842" r:id="rId125"/>
    <p:sldId id="666" r:id="rId126"/>
    <p:sldId id="667" r:id="rId127"/>
    <p:sldId id="668" r:id="rId128"/>
    <p:sldId id="669" r:id="rId129"/>
    <p:sldId id="670" r:id="rId130"/>
    <p:sldId id="671" r:id="rId131"/>
    <p:sldId id="672" r:id="rId132"/>
    <p:sldId id="673" r:id="rId133"/>
    <p:sldId id="674" r:id="rId134"/>
    <p:sldId id="675" r:id="rId135"/>
    <p:sldId id="676" r:id="rId136"/>
    <p:sldId id="677" r:id="rId137"/>
    <p:sldId id="691" r:id="rId138"/>
    <p:sldId id="692" r:id="rId139"/>
    <p:sldId id="693" r:id="rId140"/>
    <p:sldId id="694" r:id="rId141"/>
    <p:sldId id="695" r:id="rId142"/>
    <p:sldId id="696" r:id="rId143"/>
    <p:sldId id="697" r:id="rId144"/>
    <p:sldId id="698" r:id="rId145"/>
    <p:sldId id="699" r:id="rId146"/>
    <p:sldId id="700" r:id="rId147"/>
    <p:sldId id="701" r:id="rId148"/>
    <p:sldId id="702" r:id="rId149"/>
    <p:sldId id="703" r:id="rId150"/>
    <p:sldId id="704" r:id="rId151"/>
    <p:sldId id="705" r:id="rId152"/>
    <p:sldId id="706" r:id="rId153"/>
    <p:sldId id="707" r:id="rId154"/>
    <p:sldId id="708" r:id="rId155"/>
    <p:sldId id="709" r:id="rId156"/>
    <p:sldId id="710" r:id="rId157"/>
    <p:sldId id="711" r:id="rId158"/>
    <p:sldId id="712" r:id="rId159"/>
    <p:sldId id="713" r:id="rId160"/>
    <p:sldId id="714" r:id="rId161"/>
    <p:sldId id="715" r:id="rId162"/>
    <p:sldId id="716" r:id="rId163"/>
    <p:sldId id="717" r:id="rId164"/>
    <p:sldId id="718" r:id="rId165"/>
    <p:sldId id="844" r:id="rId166"/>
    <p:sldId id="845" r:id="rId167"/>
    <p:sldId id="846" r:id="rId168"/>
    <p:sldId id="849" r:id="rId169"/>
    <p:sldId id="855" r:id="rId170"/>
    <p:sldId id="856" r:id="rId171"/>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65" autoAdjust="0"/>
    <p:restoredTop sz="90180" autoAdjust="0"/>
  </p:normalViewPr>
  <p:slideViewPr>
    <p:cSldViewPr>
      <p:cViewPr>
        <p:scale>
          <a:sx n="60" d="100"/>
          <a:sy n="60" d="100"/>
        </p:scale>
        <p:origin x="-492"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30" d="100"/>
          <a:sy n="130" d="100"/>
        </p:scale>
        <p:origin x="-1800" y="1864"/>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viewProps" Target="viewProps.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Rate per 1,000</a:t>
            </a:r>
            <a:r>
              <a:rPr lang="en-US" baseline="0" dirty="0" smtClean="0"/>
              <a:t> Students (Age 6-21 years)</a:t>
            </a:r>
            <a:endParaRPr lang="en-US" dirty="0"/>
          </a:p>
        </c:rich>
      </c:tx>
      <c:overlay val="0"/>
    </c:title>
    <c:autoTitleDeleted val="0"/>
    <c:plotArea>
      <c:layout/>
      <c:lineChart>
        <c:grouping val="standard"/>
        <c:varyColors val="0"/>
        <c:ser>
          <c:idx val="0"/>
          <c:order val="0"/>
          <c:tx>
            <c:strRef>
              <c:f>Sheet1!$B$1</c:f>
              <c:strCache>
                <c:ptCount val="1"/>
                <c:pt idx="0">
                  <c:v>ED</c:v>
                </c:pt>
              </c:strCache>
            </c:strRef>
          </c:tx>
          <c:spPr>
            <a:ln w="38100"/>
            <a:effectLst/>
          </c:spPr>
          <c:marker>
            <c:spPr>
              <a:effectLst/>
            </c:spPr>
          </c:marker>
          <c:cat>
            <c:numRef>
              <c:f>Sheet1!$A$2:$A$22</c:f>
              <c:numCache>
                <c:formatCode>General</c:formatCod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numCache>
            </c:numRef>
          </c:cat>
          <c:val>
            <c:numRef>
              <c:f>Sheet1!$B$2:$B$22</c:f>
              <c:numCache>
                <c:formatCode>General</c:formatCode>
                <c:ptCount val="21"/>
                <c:pt idx="0">
                  <c:v>6.81</c:v>
                </c:pt>
                <c:pt idx="1">
                  <c:v>6.91</c:v>
                </c:pt>
                <c:pt idx="2">
                  <c:v>7.09</c:v>
                </c:pt>
                <c:pt idx="3">
                  <c:v>7.22</c:v>
                </c:pt>
                <c:pt idx="4">
                  <c:v>7.29</c:v>
                </c:pt>
                <c:pt idx="5">
                  <c:v>7.26</c:v>
                </c:pt>
                <c:pt idx="6">
                  <c:v>7.25</c:v>
                </c:pt>
                <c:pt idx="7">
                  <c:v>7.24</c:v>
                </c:pt>
                <c:pt idx="8">
                  <c:v>7.24</c:v>
                </c:pt>
                <c:pt idx="9">
                  <c:v>7.24</c:v>
                </c:pt>
                <c:pt idx="10">
                  <c:v>7.25</c:v>
                </c:pt>
                <c:pt idx="11">
                  <c:v>7.3</c:v>
                </c:pt>
                <c:pt idx="12">
                  <c:v>7.34</c:v>
                </c:pt>
                <c:pt idx="13">
                  <c:v>7.34</c:v>
                </c:pt>
                <c:pt idx="14">
                  <c:v>7.1599999999999966</c:v>
                </c:pt>
                <c:pt idx="15">
                  <c:v>6.94</c:v>
                </c:pt>
                <c:pt idx="16">
                  <c:v>6.6499999999999977</c:v>
                </c:pt>
                <c:pt idx="17">
                  <c:v>6.34</c:v>
                </c:pt>
                <c:pt idx="18">
                  <c:v>6</c:v>
                </c:pt>
                <c:pt idx="19">
                  <c:v>5.64</c:v>
                </c:pt>
                <c:pt idx="20">
                  <c:v>5.41</c:v>
                </c:pt>
              </c:numCache>
            </c:numRef>
          </c:val>
          <c:smooth val="0"/>
        </c:ser>
        <c:ser>
          <c:idx val="1"/>
          <c:order val="1"/>
          <c:tx>
            <c:strRef>
              <c:f>Sheet1!$C$1</c:f>
              <c:strCache>
                <c:ptCount val="1"/>
                <c:pt idx="0">
                  <c:v>ID</c:v>
                </c:pt>
              </c:strCache>
            </c:strRef>
          </c:tx>
          <c:spPr>
            <a:ln w="34925"/>
            <a:effectLst/>
          </c:spPr>
          <c:marker>
            <c:spPr>
              <a:effectLst/>
            </c:spPr>
          </c:marker>
          <c:cat>
            <c:numRef>
              <c:f>Sheet1!$A$2:$A$22</c:f>
              <c:numCache>
                <c:formatCode>General</c:formatCod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numCache>
            </c:numRef>
          </c:cat>
          <c:val>
            <c:numRef>
              <c:f>Sheet1!$C$2:$C$22</c:f>
              <c:numCache>
                <c:formatCode>General</c:formatCode>
                <c:ptCount val="21"/>
                <c:pt idx="0">
                  <c:v>9.33</c:v>
                </c:pt>
                <c:pt idx="1">
                  <c:v>8.94</c:v>
                </c:pt>
                <c:pt idx="2">
                  <c:v>9.19</c:v>
                </c:pt>
                <c:pt idx="3">
                  <c:v>9.4</c:v>
                </c:pt>
                <c:pt idx="4">
                  <c:v>9.5</c:v>
                </c:pt>
                <c:pt idx="5">
                  <c:v>9.4499999999999993</c:v>
                </c:pt>
                <c:pt idx="6">
                  <c:v>9.42</c:v>
                </c:pt>
                <c:pt idx="7">
                  <c:v>9.36</c:v>
                </c:pt>
                <c:pt idx="8">
                  <c:v>9.2799999999999994</c:v>
                </c:pt>
                <c:pt idx="9">
                  <c:v>9.17</c:v>
                </c:pt>
                <c:pt idx="10">
                  <c:v>9.01</c:v>
                </c:pt>
                <c:pt idx="11">
                  <c:v>8.81</c:v>
                </c:pt>
                <c:pt idx="12">
                  <c:v>8.67</c:v>
                </c:pt>
                <c:pt idx="13">
                  <c:v>8.43</c:v>
                </c:pt>
                <c:pt idx="14">
                  <c:v>8.1</c:v>
                </c:pt>
                <c:pt idx="15">
                  <c:v>7.74</c:v>
                </c:pt>
                <c:pt idx="16">
                  <c:v>7.39</c:v>
                </c:pt>
                <c:pt idx="17">
                  <c:v>7.21</c:v>
                </c:pt>
                <c:pt idx="18">
                  <c:v>6.83</c:v>
                </c:pt>
                <c:pt idx="19">
                  <c:v>6.47</c:v>
                </c:pt>
                <c:pt idx="20">
                  <c:v>6.28</c:v>
                </c:pt>
              </c:numCache>
            </c:numRef>
          </c:val>
          <c:smooth val="0"/>
        </c:ser>
        <c:ser>
          <c:idx val="2"/>
          <c:order val="2"/>
          <c:tx>
            <c:strRef>
              <c:f>Sheet1!$D$1</c:f>
              <c:strCache>
                <c:ptCount val="1"/>
                <c:pt idx="0">
                  <c:v>Autism</c:v>
                </c:pt>
              </c:strCache>
            </c:strRef>
          </c:tx>
          <c:spPr>
            <a:ln w="28575">
              <a:solidFill>
                <a:schemeClr val="tx1"/>
              </a:solidFill>
            </a:ln>
            <a:effectLst/>
          </c:spPr>
          <c:marker>
            <c:spPr>
              <a:solidFill>
                <a:schemeClr val="tx1"/>
              </a:solidFill>
              <a:ln>
                <a:solidFill>
                  <a:schemeClr val="tx1"/>
                </a:solidFill>
              </a:ln>
              <a:effectLst/>
            </c:spPr>
          </c:marker>
          <c:cat>
            <c:numRef>
              <c:f>Sheet1!$A$2:$A$22</c:f>
              <c:numCache>
                <c:formatCode>General</c:formatCod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numCache>
            </c:numRef>
          </c:cat>
          <c:val>
            <c:numRef>
              <c:f>Sheet1!$D$2:$D$22</c:f>
              <c:numCache>
                <c:formatCode>General</c:formatCode>
                <c:ptCount val="21"/>
                <c:pt idx="0">
                  <c:v>0.09</c:v>
                </c:pt>
                <c:pt idx="1">
                  <c:v>0.26</c:v>
                </c:pt>
                <c:pt idx="2">
                  <c:v>0.32</c:v>
                </c:pt>
                <c:pt idx="3">
                  <c:v>0.38</c:v>
                </c:pt>
                <c:pt idx="4">
                  <c:v>0.48</c:v>
                </c:pt>
                <c:pt idx="5">
                  <c:v>0.55000000000000004</c:v>
                </c:pt>
                <c:pt idx="6">
                  <c:v>0.67</c:v>
                </c:pt>
                <c:pt idx="7">
                  <c:v>0.84</c:v>
                </c:pt>
                <c:pt idx="8">
                  <c:v>1.01</c:v>
                </c:pt>
                <c:pt idx="9">
                  <c:v>1.21</c:v>
                </c:pt>
                <c:pt idx="10">
                  <c:v>1.49</c:v>
                </c:pt>
                <c:pt idx="11">
                  <c:v>1.79</c:v>
                </c:pt>
                <c:pt idx="12">
                  <c:v>2.13</c:v>
                </c:pt>
                <c:pt idx="13">
                  <c:v>2.5099999999999998</c:v>
                </c:pt>
                <c:pt idx="14">
                  <c:v>2.93</c:v>
                </c:pt>
                <c:pt idx="15">
                  <c:v>3.38</c:v>
                </c:pt>
                <c:pt idx="16">
                  <c:v>3.89</c:v>
                </c:pt>
                <c:pt idx="17">
                  <c:v>4.4400000000000004</c:v>
                </c:pt>
                <c:pt idx="18">
                  <c:v>4.93</c:v>
                </c:pt>
                <c:pt idx="19">
                  <c:v>5.38</c:v>
                </c:pt>
                <c:pt idx="20">
                  <c:v>5.93</c:v>
                </c:pt>
              </c:numCache>
            </c:numRef>
          </c:val>
          <c:smooth val="0"/>
        </c:ser>
        <c:dLbls>
          <c:showLegendKey val="0"/>
          <c:showVal val="0"/>
          <c:showCatName val="0"/>
          <c:showSerName val="0"/>
          <c:showPercent val="0"/>
          <c:showBubbleSize val="0"/>
        </c:dLbls>
        <c:marker val="1"/>
        <c:smooth val="0"/>
        <c:axId val="81765120"/>
        <c:axId val="81767040"/>
      </c:lineChart>
      <c:catAx>
        <c:axId val="81765120"/>
        <c:scaling>
          <c:orientation val="minMax"/>
        </c:scaling>
        <c:delete val="0"/>
        <c:axPos val="b"/>
        <c:numFmt formatCode="General" sourceLinked="1"/>
        <c:majorTickMark val="none"/>
        <c:minorTickMark val="none"/>
        <c:tickLblPos val="nextTo"/>
        <c:crossAx val="81767040"/>
        <c:crosses val="autoZero"/>
        <c:auto val="1"/>
        <c:lblAlgn val="ctr"/>
        <c:lblOffset val="100"/>
        <c:noMultiLvlLbl val="0"/>
      </c:catAx>
      <c:valAx>
        <c:axId val="81767040"/>
        <c:scaling>
          <c:orientation val="minMax"/>
        </c:scaling>
        <c:delete val="0"/>
        <c:axPos val="l"/>
        <c:majorGridlines/>
        <c:numFmt formatCode="General" sourceLinked="1"/>
        <c:majorTickMark val="none"/>
        <c:minorTickMark val="none"/>
        <c:tickLblPos val="nextTo"/>
        <c:spPr>
          <a:ln w="9525">
            <a:noFill/>
          </a:ln>
        </c:spPr>
        <c:crossAx val="81765120"/>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4876800" cy="479425"/>
          </a:xfrm>
          <a:prstGeom prst="rect">
            <a:avLst/>
          </a:prstGeom>
          <a:noFill/>
          <a:ln w="9525">
            <a:noFill/>
            <a:miter lim="800000"/>
            <a:headEnd/>
            <a:tailEnd/>
          </a:ln>
          <a:effectLst/>
        </p:spPr>
        <p:txBody>
          <a:bodyPr vert="horz" wrap="square" lIns="96645" tIns="48323" rIns="96645" bIns="48323" numCol="1" anchor="t" anchorCtr="0" compatLnSpc="1">
            <a:prstTxWarp prst="textNoShape">
              <a:avLst/>
            </a:prstTxWarp>
          </a:bodyPr>
          <a:lstStyle>
            <a:lvl1pPr defTabSz="966788">
              <a:defRPr sz="1400">
                <a:latin typeface="Times New Roman" pitchFamily="18" charset="0"/>
              </a:defRPr>
            </a:lvl1pPr>
          </a:lstStyle>
          <a:p>
            <a:r>
              <a:rPr lang="en-US" dirty="0"/>
              <a:t>Assessment, Identification, and Treatment of Autism Spectrum Disorders at </a:t>
            </a:r>
            <a:r>
              <a:rPr lang="en-US" dirty="0" smtClean="0"/>
              <a:t>School</a:t>
            </a:r>
            <a:endParaRPr lang="en-US" dirty="0"/>
          </a:p>
        </p:txBody>
      </p:sp>
      <p:sp>
        <p:nvSpPr>
          <p:cNvPr id="614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45" tIns="48323" rIns="96645" bIns="48323" numCol="1" anchor="t" anchorCtr="0" compatLnSpc="1">
            <a:prstTxWarp prst="textNoShape">
              <a:avLst/>
            </a:prstTxWarp>
          </a:bodyPr>
          <a:lstStyle>
            <a:lvl1pPr algn="r" defTabSz="966788">
              <a:defRPr sz="1300">
                <a:latin typeface="Times" charset="0"/>
              </a:defRPr>
            </a:lvl1pPr>
          </a:lstStyle>
          <a:p>
            <a:r>
              <a:rPr lang="en-US" dirty="0" smtClean="0"/>
              <a:t>NASP Summer Conference</a:t>
            </a:r>
          </a:p>
          <a:p>
            <a:r>
              <a:rPr lang="en-US" dirty="0" smtClean="0"/>
              <a:t>July 9, 2013</a:t>
            </a:r>
            <a:endParaRPr lang="en-US" dirty="0"/>
          </a:p>
        </p:txBody>
      </p:sp>
      <p:sp>
        <p:nvSpPr>
          <p:cNvPr id="614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45" tIns="48323" rIns="96645" bIns="48323" numCol="1" anchor="b" anchorCtr="0" compatLnSpc="1">
            <a:prstTxWarp prst="textNoShape">
              <a:avLst/>
            </a:prstTxWarp>
          </a:bodyPr>
          <a:lstStyle>
            <a:lvl1pPr defTabSz="966788">
              <a:defRPr sz="1300">
                <a:latin typeface="Times" charset="0"/>
              </a:defRPr>
            </a:lvl1pPr>
          </a:lstStyle>
          <a:p>
            <a:r>
              <a:rPr lang="en-US" dirty="0"/>
              <a:t>Stephen E. Brock, Ph.D., </a:t>
            </a:r>
            <a:r>
              <a:rPr lang="en-US" dirty="0" smtClean="0"/>
              <a:t>NCSP, LEP</a:t>
            </a:r>
            <a:endParaRPr lang="en-US" dirty="0"/>
          </a:p>
        </p:txBody>
      </p:sp>
      <p:sp>
        <p:nvSpPr>
          <p:cNvPr id="614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45" tIns="48323" rIns="96645" bIns="48323" numCol="1" anchor="b" anchorCtr="0" compatLnSpc="1">
            <a:prstTxWarp prst="textNoShape">
              <a:avLst/>
            </a:prstTxWarp>
          </a:bodyPr>
          <a:lstStyle>
            <a:lvl1pPr algn="r" defTabSz="966788">
              <a:defRPr sz="1300">
                <a:latin typeface="Times" charset="0"/>
              </a:defRPr>
            </a:lvl1pPr>
          </a:lstStyle>
          <a:p>
            <a:fld id="{3392462D-1889-43CD-A446-6EF32A6E49D4}" type="slidenum">
              <a:rPr lang="en-US"/>
              <a:pPr/>
              <a:t>‹#›</a:t>
            </a:fld>
            <a:endParaRPr lang="en-US"/>
          </a:p>
        </p:txBody>
      </p:sp>
    </p:spTree>
    <p:extLst>
      <p:ext uri="{BB962C8B-B14F-4D97-AF65-F5344CB8AC3E}">
        <p14:creationId xmlns:p14="http://schemas.microsoft.com/office/powerpoint/2010/main" val="4258924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5" tIns="48323" rIns="96645" bIns="48323" numCol="1" anchor="t" anchorCtr="0" compatLnSpc="1">
            <a:prstTxWarp prst="textNoShape">
              <a:avLst/>
            </a:prstTxWarp>
          </a:bodyPr>
          <a:lstStyle>
            <a:lvl1pPr defTabSz="966788">
              <a:defRPr sz="1300">
                <a:latin typeface="Times" charset="0"/>
              </a:defRPr>
            </a:lvl1pPr>
          </a:lstStyle>
          <a:p>
            <a:endParaRPr lang="en-US"/>
          </a:p>
        </p:txBody>
      </p:sp>
      <p:sp>
        <p:nvSpPr>
          <p:cNvPr id="9219"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45" tIns="48323" rIns="96645" bIns="48323" numCol="1" anchor="t" anchorCtr="0" compatLnSpc="1">
            <a:prstTxWarp prst="textNoShape">
              <a:avLst/>
            </a:prstTxWarp>
          </a:bodyPr>
          <a:lstStyle>
            <a:lvl1pPr algn="r" defTabSz="966788">
              <a:defRPr sz="1300">
                <a:latin typeface="Times" charset="0"/>
              </a:defRPr>
            </a:lvl1pPr>
          </a:lstStyle>
          <a:p>
            <a:endParaRPr lang="en-US"/>
          </a:p>
        </p:txBody>
      </p:sp>
      <p:sp>
        <p:nvSpPr>
          <p:cNvPr id="9220" name="Rectangle 4"/>
          <p:cNvSpPr>
            <a:spLocks noGrp="1" noRot="1" noChangeAspect="1" noChangeArrowheads="1" noTextEdit="1"/>
          </p:cNvSpPr>
          <p:nvPr>
            <p:ph type="sldImg" idx="2"/>
          </p:nvPr>
        </p:nvSpPr>
        <p:spPr bwMode="auto">
          <a:xfrm>
            <a:off x="1978025" y="479425"/>
            <a:ext cx="3522663" cy="264160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325438" y="3200400"/>
            <a:ext cx="6664325" cy="5921375"/>
          </a:xfrm>
          <a:prstGeom prst="rect">
            <a:avLst/>
          </a:prstGeom>
          <a:noFill/>
          <a:ln w="9525">
            <a:noFill/>
            <a:miter lim="800000"/>
            <a:headEnd/>
            <a:tailEnd/>
          </a:ln>
          <a:effectLst/>
        </p:spPr>
        <p:txBody>
          <a:bodyPr vert="horz" wrap="square" lIns="96645" tIns="48323" rIns="96645" bIns="4832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45" tIns="48323" rIns="96645" bIns="48323" numCol="1" anchor="b" anchorCtr="0" compatLnSpc="1">
            <a:prstTxWarp prst="textNoShape">
              <a:avLst/>
            </a:prstTxWarp>
          </a:bodyPr>
          <a:lstStyle>
            <a:lvl1pPr defTabSz="966788">
              <a:defRPr sz="1300">
                <a:latin typeface="Times" charset="0"/>
              </a:defRPr>
            </a:lvl1pPr>
          </a:lstStyle>
          <a:p>
            <a:endParaRPr lang="en-US"/>
          </a:p>
        </p:txBody>
      </p:sp>
      <p:sp>
        <p:nvSpPr>
          <p:cNvPr id="9223"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45" tIns="48323" rIns="96645" bIns="48323" numCol="1" anchor="b" anchorCtr="0" compatLnSpc="1">
            <a:prstTxWarp prst="textNoShape">
              <a:avLst/>
            </a:prstTxWarp>
          </a:bodyPr>
          <a:lstStyle>
            <a:lvl1pPr algn="r" defTabSz="966788">
              <a:defRPr sz="1300">
                <a:latin typeface="Times" charset="0"/>
              </a:defRPr>
            </a:lvl1pPr>
          </a:lstStyle>
          <a:p>
            <a:fld id="{33DA28D6-E657-4592-A3F5-3A74F1FE51E6}" type="slidenum">
              <a:rPr lang="en-US"/>
              <a:pPr/>
              <a:t>‹#›</a:t>
            </a:fld>
            <a:endParaRPr lang="en-US"/>
          </a:p>
        </p:txBody>
      </p:sp>
    </p:spTree>
    <p:extLst>
      <p:ext uri="{BB962C8B-B14F-4D97-AF65-F5344CB8AC3E}">
        <p14:creationId xmlns:p14="http://schemas.microsoft.com/office/powerpoint/2010/main" val="22172864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charset="0"/>
        <a:ea typeface="+mn-ea"/>
        <a:cs typeface="+mn-cs"/>
      </a:defRPr>
    </a:lvl1pPr>
    <a:lvl2pPr marL="457200" algn="l" rtl="0" fontAlgn="base">
      <a:spcBef>
        <a:spcPct val="30000"/>
      </a:spcBef>
      <a:spcAft>
        <a:spcPct val="0"/>
      </a:spcAft>
      <a:defRPr sz="1200" kern="1200">
        <a:solidFill>
          <a:schemeClr val="tx1"/>
        </a:solidFill>
        <a:latin typeface="Times" charset="0"/>
        <a:ea typeface="+mn-ea"/>
        <a:cs typeface="+mn-cs"/>
      </a:defRPr>
    </a:lvl2pPr>
    <a:lvl3pPr marL="914400" algn="l" rtl="0" fontAlgn="base">
      <a:spcBef>
        <a:spcPct val="30000"/>
      </a:spcBef>
      <a:spcAft>
        <a:spcPct val="0"/>
      </a:spcAft>
      <a:defRPr sz="1200" kern="1200">
        <a:solidFill>
          <a:schemeClr val="tx1"/>
        </a:solidFill>
        <a:latin typeface="Times" charset="0"/>
        <a:ea typeface="+mn-ea"/>
        <a:cs typeface="+mn-cs"/>
      </a:defRPr>
    </a:lvl3pPr>
    <a:lvl4pPr marL="1371600" algn="l" rtl="0" fontAlgn="base">
      <a:spcBef>
        <a:spcPct val="30000"/>
      </a:spcBef>
      <a:spcAft>
        <a:spcPct val="0"/>
      </a:spcAft>
      <a:defRPr sz="1200" kern="1200">
        <a:solidFill>
          <a:schemeClr val="tx1"/>
        </a:solidFill>
        <a:latin typeface="Times" charset="0"/>
        <a:ea typeface="+mn-ea"/>
        <a:cs typeface="+mn-cs"/>
      </a:defRPr>
    </a:lvl4pPr>
    <a:lvl5pPr marL="1828800" algn="l" rtl="0" fontAlgn="base">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www.icd10data.com/ICD10CM/Codes/F01-F99/F80-F89/F84-/F84.9" TargetMode="External"/><Relationship Id="rId3" Type="http://schemas.openxmlformats.org/officeDocument/2006/relationships/hyperlink" Target="http://www.icd10data.com/ICD10CM/Codes/F01-F99/F80-F89/F84-/F84.0" TargetMode="External"/><Relationship Id="rId7" Type="http://schemas.openxmlformats.org/officeDocument/2006/relationships/hyperlink" Target="http://www.icd10data.com/ICD10CM/Codes/F01-F99/F80-F89/F84-/F84.8"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www.icd10data.com/ICD10CM/Codes/F01-F99/F80-F89/F84-/F84.5" TargetMode="External"/><Relationship Id="rId5" Type="http://schemas.openxmlformats.org/officeDocument/2006/relationships/hyperlink" Target="http://www.icd10data.com/ICD10CM/Codes/F01-F99/F80-F89/F84-/F84.3" TargetMode="External"/><Relationship Id="rId4" Type="http://schemas.openxmlformats.org/officeDocument/2006/relationships/hyperlink" Target="http://www.icd10data.com/ICD10CM/Codes/F01-F99/F80-F89/F84-/F84.2" TargetMode="Externa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3" Type="http://schemas.openxmlformats.org/officeDocument/2006/relationships/hyperlink" Target="http://bestpracticeautism.blogspot.com/2010/11/best-practice-autism-review-childhood.html" TargetMode="External"/><Relationship Id="rId2" Type="http://schemas.openxmlformats.org/officeDocument/2006/relationships/slide" Target="../slides/slide115.xml"/><Relationship Id="rId1" Type="http://schemas.openxmlformats.org/officeDocument/2006/relationships/notesMaster" Target="../notesMasters/notesMaster1.xml"/><Relationship Id="rId4" Type="http://schemas.openxmlformats.org/officeDocument/2006/relationships/hyperlink" Target="http://astore.amazon.com/leawiphd-20/detail/1849058113" TargetMode="External"/></Relationships>
</file>

<file path=ppt/notesSlides/_rels/notesSlide116.xml.rels><?xml version="1.0" encoding="UTF-8" standalone="yes"?>
<Relationships xmlns="http://schemas.openxmlformats.org/package/2006/relationships"><Relationship Id="rId3" Type="http://schemas.openxmlformats.org/officeDocument/2006/relationships/hyperlink" Target="http://bestpracticeautism.blogspot.com/2010/11/best-practice-autism-review-childhood.html" TargetMode="External"/><Relationship Id="rId2" Type="http://schemas.openxmlformats.org/officeDocument/2006/relationships/slide" Target="../slides/slide116.xml"/><Relationship Id="rId1" Type="http://schemas.openxmlformats.org/officeDocument/2006/relationships/notesMaster" Target="../notesMasters/notesMaster1.xml"/><Relationship Id="rId4" Type="http://schemas.openxmlformats.org/officeDocument/2006/relationships/hyperlink" Target="http://astore.amazon.com/leawiphd-20/detail/1849058113" TargetMode="Externa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3" Type="http://schemas.openxmlformats.org/officeDocument/2006/relationships/hyperlink" Target="http://www.cdc.gov/mmwr/preview/mmwrhtml/ss5601a2.htm" TargetMode="External"/><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3" Type="http://schemas.openxmlformats.org/officeDocument/2006/relationships/hyperlink" Target="http://www.nimh.nih.gov/health/publications/autism/treatment-options.shtml" TargetMode="External"/><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3" Type="http://schemas.openxmlformats.org/officeDocument/2006/relationships/hyperlink" Target="http://www.nimh.nih.gov/health/publications/autism/complete-index.shtml" TargetMode="External"/><Relationship Id="rId2" Type="http://schemas.openxmlformats.org/officeDocument/2006/relationships/slide" Target="../slides/slide167.xml"/><Relationship Id="rId1" Type="http://schemas.openxmlformats.org/officeDocument/2006/relationships/notesMaster" Target="../notesMasters/notesMaster1.xml"/><Relationship Id="rId4" Type="http://schemas.openxmlformats.org/officeDocument/2006/relationships/hyperlink" Target="http://nccam.nih.gov/health/whatiscam/" TargetMode="Externa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javascript:__doLinkPostBack('','ss~~AR%20%22Zhang,%20Y.%22||sl~~rl','');" TargetMode="External"/><Relationship Id="rId3" Type="http://schemas.openxmlformats.org/officeDocument/2006/relationships/hyperlink" Target="javascript:__doLinkPostBack('','ss~~AR%20%22Constantino,%20J.%20N.%22||sl~~rl','');" TargetMode="External"/><Relationship Id="rId7" Type="http://schemas.openxmlformats.org/officeDocument/2006/relationships/hyperlink" Target="javascript:__doLinkPostBack('','ss~~AR%20%22Law,%20P.%22||sl~~rl','');" TargetMode="External"/><Relationship Id="rId12" Type="http://schemas.openxmlformats.org/officeDocument/2006/relationships/hyperlink" Target="javascript:__doLinkPostBack('','ss~~JN%20%22Molecular%20Psychiatry%22||sl~~rl','');"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javascript:__doLinkPostBack('','ss~~AR%20%22Hilton,%20C.%22||sl~~rl','');" TargetMode="External"/><Relationship Id="rId11" Type="http://schemas.openxmlformats.org/officeDocument/2006/relationships/hyperlink" Target="javascript:__doLinkPostBack('','ss~~AR%20%22Geschwind,%20D.%22||sl~~rl','');" TargetMode="External"/><Relationship Id="rId5" Type="http://schemas.openxmlformats.org/officeDocument/2006/relationships/hyperlink" Target="javascript:__doLinkPostBack('','ss~~AR%20%22Todorov,%20A.%22||sl~~rl','');" TargetMode="External"/><Relationship Id="rId10" Type="http://schemas.openxmlformats.org/officeDocument/2006/relationships/hyperlink" Target="javascript:__doLinkPostBack('','ss~~AR%20%22Fitzgerald,%20R.%22||sl~~rl','');" TargetMode="External"/><Relationship Id="rId4" Type="http://schemas.openxmlformats.org/officeDocument/2006/relationships/hyperlink" Target="mailto:constantino@wustl.edu" TargetMode="External"/><Relationship Id="rId9" Type="http://schemas.openxmlformats.org/officeDocument/2006/relationships/hyperlink" Target="javascript:__doLinkPostBack('','ss~~AR%20%22Molloy,%20E.%22||sl~~rl','');"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sciencedirect.com.proxy.lib.csus.edu/science/article/pii/S0361923012001256?np=y"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javascript:__doLinkPostBack('','ss~~AR%20%22Kauchali,%20Shuaib%22||sl~~rl','');" TargetMode="External"/><Relationship Id="rId13" Type="http://schemas.openxmlformats.org/officeDocument/2006/relationships/hyperlink" Target="javascript:__doLinkPostBack('','ss~~AR%20%22Wang,%20Chongying%22||sl~~rl','');" TargetMode="External"/><Relationship Id="rId18" Type="http://schemas.openxmlformats.org/officeDocument/2006/relationships/hyperlink" Target="http://www.cdc.gov/mmwr/preview/mmwrhtml/ss6103a1.htm?s_cid=ss6103a1_w" TargetMode="External"/><Relationship Id="rId3" Type="http://schemas.openxmlformats.org/officeDocument/2006/relationships/hyperlink" Target="http://www.cdc.gov/mmwr/preview/mmwrhtml/mm5930a5.htm" TargetMode="External"/><Relationship Id="rId7" Type="http://schemas.openxmlformats.org/officeDocument/2006/relationships/hyperlink" Target="javascript:__doLinkPostBack('','ss~~AR%20%22Kim,%20Young%20Shin%22||sl~~rl','');" TargetMode="External"/><Relationship Id="rId12" Type="http://schemas.openxmlformats.org/officeDocument/2006/relationships/hyperlink" Target="javascript:__doLinkPostBack('','ss~~AR%20%22Paula,%20Cristiane%20S.%22||sl~~rl','');" TargetMode="External"/><Relationship Id="rId17" Type="http://schemas.openxmlformats.org/officeDocument/2006/relationships/hyperlink" Target="javascript:__doLinkPostBack('','ss~~JN%20%22Autism%20Research%22||sl~~rl','');" TargetMode="External"/><Relationship Id="rId2" Type="http://schemas.openxmlformats.org/officeDocument/2006/relationships/slide" Target="../slides/slide5.xml"/><Relationship Id="rId16" Type="http://schemas.openxmlformats.org/officeDocument/2006/relationships/hyperlink" Target="mailto:eric.fombonne@mcgill.ca" TargetMode="External"/><Relationship Id="rId20" Type="http://schemas.openxmlformats.org/officeDocument/2006/relationships/hyperlink" Target="http://www.cdc.gov/ncbddd/autism/data.html" TargetMode="External"/><Relationship Id="rId1" Type="http://schemas.openxmlformats.org/officeDocument/2006/relationships/notesMaster" Target="../notesMasters/notesMaster1.xml"/><Relationship Id="rId6" Type="http://schemas.openxmlformats.org/officeDocument/2006/relationships/hyperlink" Target="javascript:__doLinkPostBack('','ss~~AR%20%22Koh,%20Yun%2010Joo%22||sl~~rl','');" TargetMode="External"/><Relationship Id="rId11" Type="http://schemas.openxmlformats.org/officeDocument/2006/relationships/hyperlink" Target="javascript:__doLinkPostBack('','ss~~AR%20%22Patel,%20Vikram%22||sl~~rl','');" TargetMode="External"/><Relationship Id="rId5" Type="http://schemas.openxmlformats.org/officeDocument/2006/relationships/hyperlink" Target="javascript:__doLinkPostBack('','ss~~AR%20%22Divan,%20Gauri%22||sl~~rl','');" TargetMode="External"/><Relationship Id="rId15" Type="http://schemas.openxmlformats.org/officeDocument/2006/relationships/hyperlink" Target="javascript:__doLinkPostBack('','ss~~AR%20%22Fombonne,%20Eric%22||sl~~rl','');" TargetMode="External"/><Relationship Id="rId10" Type="http://schemas.openxmlformats.org/officeDocument/2006/relationships/hyperlink" Target="javascript:__doLinkPostBack('','ss~~AR%20%22Montiel%2010Nava,%20Cecilia%22||sl~~rl','');" TargetMode="External"/><Relationship Id="rId19" Type="http://schemas.openxmlformats.org/officeDocument/2006/relationships/hyperlink" Target="https://www.nichd.nih.gov/health/topics/autism/conditioninfo/pages/at-risk.aspx" TargetMode="External"/><Relationship Id="rId4" Type="http://schemas.openxmlformats.org/officeDocument/2006/relationships/hyperlink" Target="javascript:__doLinkPostBack('','ss~~AR%20%22Elsabbagh,%20Mayada%22||sl~~rl','');" TargetMode="External"/><Relationship Id="rId9" Type="http://schemas.openxmlformats.org/officeDocument/2006/relationships/hyperlink" Target="javascript:__doLinkPostBack('','ss~~AR%20%22Marc%C3%ADn,%20Carlos%22||sl~~rl','');" TargetMode="External"/><Relationship Id="rId14" Type="http://schemas.openxmlformats.org/officeDocument/2006/relationships/hyperlink" Target="javascript:__doLinkPostBack('','ss~~AR%20%22Yasamy,%20Mohammad%20Taghi%22||sl~~rl','');"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cdc.gov/mmwr/preview/mmwrhtml/ss5601a2.htm"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archpsyc.ama-assn.org/cgi/content/full/63/6/694" TargetMode="External"/><Relationship Id="rId5" Type="http://schemas.openxmlformats.org/officeDocument/2006/relationships/hyperlink" Target="http://www.cdc.gov/ncbddd/autism/data.html" TargetMode="External"/><Relationship Id="rId4" Type="http://schemas.openxmlformats.org/officeDocument/2006/relationships/hyperlink" Target="http://www.ncbi.nlm.nih.gov/pubmed/9826299?log$=activity" TargetMode="Externa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90FFBE-3DB0-4A0F-A474-E893F157D0AE}" type="slidenum">
              <a:rPr lang="en-US"/>
              <a:pPr/>
              <a:t>1</a:t>
            </a:fld>
            <a:endParaRPr lang="en-US" dirty="0"/>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97B820-9717-4A92-B905-1B24BFEEBCC2}" type="slidenum">
              <a:rPr lang="en-US"/>
              <a:pPr/>
              <a:t>10</a:t>
            </a:fld>
            <a:endParaRPr lang="en-US" dirty="0"/>
          </a:p>
        </p:txBody>
      </p:sp>
      <p:sp>
        <p:nvSpPr>
          <p:cNvPr id="1103874" name="Rectangle 2"/>
          <p:cNvSpPr>
            <a:spLocks noGrp="1" noRot="1" noChangeAspect="1" noChangeArrowheads="1" noTextEdit="1"/>
          </p:cNvSpPr>
          <p:nvPr>
            <p:ph type="sldImg"/>
          </p:nvPr>
        </p:nvSpPr>
        <p:spPr>
          <a:ln/>
        </p:spPr>
      </p:sp>
      <p:sp>
        <p:nvSpPr>
          <p:cNvPr id="1103875" name="Rectangle 3"/>
          <p:cNvSpPr>
            <a:spLocks noGrp="1" noChangeArrowheads="1"/>
          </p:cNvSpPr>
          <p:nvPr>
            <p:ph type="body" idx="1"/>
          </p:nvPr>
        </p:nvSpPr>
        <p:spPr/>
        <p:txBody>
          <a:bodyPr/>
          <a:lstStyle/>
          <a:p>
            <a:r>
              <a:rPr lang="en-US" sz="1800" dirty="0" smtClean="0"/>
              <a:t>ICD-10-CM Still Includes DSM-IV diagnoses</a:t>
            </a:r>
          </a:p>
          <a:p>
            <a:r>
              <a:rPr lang="en-US" sz="1800" dirty="0" smtClean="0"/>
              <a:t>F84Pervasive developmental disorders</a:t>
            </a:r>
          </a:p>
          <a:p>
            <a:r>
              <a:rPr lang="en-US" sz="1800" dirty="0" smtClean="0">
                <a:hlinkClick r:id="rId3"/>
              </a:rPr>
              <a:t>F84.0</a:t>
            </a:r>
            <a:r>
              <a:rPr lang="en-US" sz="1800" dirty="0" smtClean="0"/>
              <a:t>Autistic disorder</a:t>
            </a:r>
          </a:p>
          <a:p>
            <a:r>
              <a:rPr lang="en-US" sz="1800" dirty="0" smtClean="0">
                <a:hlinkClick r:id="rId4"/>
              </a:rPr>
              <a:t>F84.2</a:t>
            </a:r>
            <a:r>
              <a:rPr lang="en-US" sz="1800" dirty="0" smtClean="0"/>
              <a:t>Rett's syndrome</a:t>
            </a:r>
          </a:p>
          <a:p>
            <a:r>
              <a:rPr lang="en-US" sz="1800" dirty="0" smtClean="0">
                <a:hlinkClick r:id="rId5"/>
              </a:rPr>
              <a:t>F84.3</a:t>
            </a:r>
            <a:r>
              <a:rPr lang="en-US" sz="1800" dirty="0" smtClean="0"/>
              <a:t>Other childhood disintegrative disorder</a:t>
            </a:r>
          </a:p>
          <a:p>
            <a:r>
              <a:rPr lang="en-US" sz="1800" dirty="0" smtClean="0">
                <a:hlinkClick r:id="rId6"/>
              </a:rPr>
              <a:t>F84.5</a:t>
            </a:r>
            <a:r>
              <a:rPr lang="en-US" sz="1800" dirty="0" smtClean="0"/>
              <a:t>Asperger's syndrome</a:t>
            </a:r>
          </a:p>
          <a:p>
            <a:r>
              <a:rPr lang="en-US" sz="1800" dirty="0" smtClean="0">
                <a:hlinkClick r:id="rId7"/>
              </a:rPr>
              <a:t>F84.8</a:t>
            </a:r>
            <a:r>
              <a:rPr lang="en-US" sz="1800" dirty="0" smtClean="0"/>
              <a:t>Other pervasive developmental disorders</a:t>
            </a:r>
          </a:p>
          <a:p>
            <a:r>
              <a:rPr lang="en-US" sz="1800" dirty="0" smtClean="0">
                <a:hlinkClick r:id="rId8"/>
              </a:rPr>
              <a:t>F84.9</a:t>
            </a:r>
            <a:r>
              <a:rPr lang="en-US" sz="1800" dirty="0" smtClean="0"/>
              <a:t>Pervasive developmental disorder, unspecified</a:t>
            </a:r>
          </a:p>
          <a:p>
            <a:endParaRPr lang="en-US" sz="1800"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2F8DAF3-F86A-4949-9AA5-368BAB36C66A}" type="slidenum">
              <a:rPr lang="en-US"/>
              <a:pPr/>
              <a:t>100</a:t>
            </a:fld>
            <a:endParaRPr lang="en-US"/>
          </a:p>
        </p:txBody>
      </p:sp>
      <p:sp>
        <p:nvSpPr>
          <p:cNvPr id="872450" name="Rectangle 2"/>
          <p:cNvSpPr>
            <a:spLocks noGrp="1" noRot="1" noChangeAspect="1" noChangeArrowheads="1" noTextEdit="1"/>
          </p:cNvSpPr>
          <p:nvPr>
            <p:ph type="sldImg"/>
          </p:nvPr>
        </p:nvSpPr>
        <p:spPr>
          <a:ln/>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3520FC-1425-4D7D-970B-564429103BB6}" type="slidenum">
              <a:rPr lang="en-US"/>
              <a:pPr/>
              <a:t>101</a:t>
            </a:fld>
            <a:endParaRPr lang="en-US"/>
          </a:p>
        </p:txBody>
      </p:sp>
      <p:sp>
        <p:nvSpPr>
          <p:cNvPr id="874498" name="Rectangle 2"/>
          <p:cNvSpPr>
            <a:spLocks noGrp="1" noRot="1" noChangeAspect="1" noChangeArrowheads="1" noTextEdit="1"/>
          </p:cNvSpPr>
          <p:nvPr>
            <p:ph type="sldImg"/>
          </p:nvPr>
        </p:nvSpPr>
        <p:spPr>
          <a:ln/>
        </p:spPr>
      </p:sp>
      <p:sp>
        <p:nvSpPr>
          <p:cNvPr id="874499" name="Rectangle 3"/>
          <p:cNvSpPr>
            <a:spLocks noGrp="1" noChangeArrowheads="1"/>
          </p:cNvSpPr>
          <p:nvPr>
            <p:ph type="body" idx="1"/>
          </p:nvPr>
        </p:nvSpPr>
        <p:spPr>
          <a:xfrm>
            <a:off x="325438" y="3200400"/>
            <a:ext cx="6664325" cy="5200650"/>
          </a:xfrm>
          <a:ln/>
        </p:spPr>
        <p:txBody>
          <a:bodyPr/>
          <a:lstStyle/>
          <a:p>
            <a:r>
              <a:rPr lang="en-US" sz="1800" dirty="0"/>
              <a:t>A diagnostic history should be gathered as ASD is sometimes observed in association other neurological or general medical conditions.  </a:t>
            </a:r>
          </a:p>
          <a:p>
            <a:endParaRPr lang="en-US" sz="800" dirty="0"/>
          </a:p>
          <a:p>
            <a:r>
              <a:rPr lang="en-US" sz="1800" dirty="0"/>
              <a:t>These conditions include </a:t>
            </a:r>
            <a:r>
              <a:rPr lang="en-US" sz="1800" dirty="0">
                <a:latin typeface="Times New Roman" pitchFamily="18" charset="0"/>
              </a:rPr>
              <a:t>encephalitis, </a:t>
            </a:r>
            <a:r>
              <a:rPr lang="en-US" sz="1800" dirty="0" err="1">
                <a:latin typeface="Times New Roman" pitchFamily="18" charset="0"/>
              </a:rPr>
              <a:t>phenylketonuria</a:t>
            </a:r>
            <a:r>
              <a:rPr lang="en-US" sz="1800" dirty="0">
                <a:latin typeface="Times New Roman" pitchFamily="18" charset="0"/>
              </a:rPr>
              <a:t>, tuberous sclerosis, and fragile X syndrome</a:t>
            </a:r>
          </a:p>
          <a:p>
            <a:endParaRPr lang="en-US" sz="800" dirty="0">
              <a:latin typeface="Times New Roman" pitchFamily="18" charset="0"/>
            </a:endParaRPr>
          </a:p>
          <a:p>
            <a:r>
              <a:rPr lang="en-US" sz="1800" dirty="0"/>
              <a:t>10 to 20 percent of children with an ASD have a neurodevelopmental genetic syndrome.  </a:t>
            </a:r>
          </a:p>
          <a:p>
            <a:pPr lvl="1"/>
            <a:r>
              <a:rPr lang="en-US" sz="1400" dirty="0"/>
              <a:t>Specifically, mental retardation is found in up to 80%, tuberous sclerosis is in 2 to 4 percent, and fragile X syndrome in 2 to 8 percent of children with ASD.</a:t>
            </a:r>
          </a:p>
          <a:p>
            <a:pPr lvl="1"/>
            <a:r>
              <a:rPr lang="en-US" sz="800" dirty="0"/>
              <a:t>  </a:t>
            </a:r>
          </a:p>
          <a:p>
            <a:r>
              <a:rPr lang="en-US" sz="1800" dirty="0"/>
              <a:t>In particular epilepsy is found in 3 to 30 percent of children with ASD, </a:t>
            </a:r>
            <a:r>
              <a:rPr lang="en-US" sz="1800" dirty="0">
                <a:latin typeface="Times New Roman" pitchFamily="18" charset="0"/>
              </a:rPr>
              <a:t>with EEG abnormalities being common even in the absence of seizure disorders.  </a:t>
            </a:r>
          </a:p>
          <a:p>
            <a:endParaRPr lang="en-US" sz="800" dirty="0">
              <a:latin typeface="Times New Roman" pitchFamily="18" charset="0"/>
            </a:endParaRPr>
          </a:p>
          <a:p>
            <a:r>
              <a:rPr lang="en-US" sz="1800" dirty="0">
                <a:latin typeface="Times New Roman" pitchFamily="18" charset="0"/>
              </a:rPr>
              <a:t>It is also significant to note that seizures may develop (particularly in adolescence) in as many as 25% of children with</a:t>
            </a:r>
            <a:r>
              <a:rPr lang="en-US" sz="1800" dirty="0"/>
              <a:t>.</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4F9764-2EE4-4336-A581-E7E73FE52D92}" type="slidenum">
              <a:rPr lang="en-US"/>
              <a:pPr/>
              <a:t>102</a:t>
            </a:fld>
            <a:endParaRPr lang="en-US"/>
          </a:p>
        </p:txBody>
      </p:sp>
      <p:sp>
        <p:nvSpPr>
          <p:cNvPr id="876546" name="Rectangle 2"/>
          <p:cNvSpPr>
            <a:spLocks noGrp="1" noRot="1" noChangeAspect="1" noChangeArrowheads="1" noTextEdit="1"/>
          </p:cNvSpPr>
          <p:nvPr>
            <p:ph type="sldImg"/>
          </p:nvPr>
        </p:nvSpPr>
        <p:spPr>
          <a:ln/>
        </p:spPr>
      </p:sp>
      <p:sp>
        <p:nvSpPr>
          <p:cNvPr id="876547" name="Rectangle 3"/>
          <p:cNvSpPr>
            <a:spLocks noGrp="1" noChangeArrowheads="1"/>
          </p:cNvSpPr>
          <p:nvPr>
            <p:ph type="body" idx="1"/>
          </p:nvPr>
        </p:nvSpPr>
        <p:spPr>
          <a:xfrm>
            <a:off x="325438" y="3200400"/>
            <a:ext cx="6664325" cy="3679825"/>
          </a:xfrm>
          <a:ln/>
        </p:spPr>
        <p:txBody>
          <a:bodyPr/>
          <a:lstStyle/>
          <a:p>
            <a:r>
              <a:rPr lang="en-US" sz="1800"/>
              <a:t>“Evidence from twin studies, familial aggregation, and rare chromosomal abnormalities provide a compelling argument for some substantive heritable component in ASD etiology.  However, no specific genes have been implicated”   </a:t>
            </a:r>
          </a:p>
          <a:p>
            <a:endParaRPr lang="en-US" sz="800"/>
          </a:p>
          <a:p>
            <a:r>
              <a:rPr lang="en-US" sz="1800"/>
              <a:t>A family history of other conditions associated with ASD might also provide some support for  and ASD diagnosis.  </a:t>
            </a:r>
          </a:p>
          <a:p>
            <a:endParaRPr lang="en-US" sz="800"/>
          </a:p>
          <a:p>
            <a:r>
              <a:rPr lang="en-US" sz="1800"/>
              <a:t>These conditions include inquired epilepsy, mental retardation, and conditions with a genetic basis (e.g., Tuberous Sclerosis Complex, Fragile X Syndrome, Schizophrenia, Anxiety, Depression, Bipolar disorder.</a:t>
            </a: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66A52E-3F68-4BD7-BE12-3FB8369603A8}" type="slidenum">
              <a:rPr lang="en-US"/>
              <a:pPr/>
              <a:t>103</a:t>
            </a:fld>
            <a:endParaRPr lang="en-US"/>
          </a:p>
        </p:txBody>
      </p:sp>
      <p:sp>
        <p:nvSpPr>
          <p:cNvPr id="880642" name="Rectangle 2"/>
          <p:cNvSpPr>
            <a:spLocks noGrp="1" noRot="1" noChangeAspect="1" noChangeArrowheads="1" noTextEdit="1"/>
          </p:cNvSpPr>
          <p:nvPr>
            <p:ph type="sldImg"/>
          </p:nvPr>
        </p:nvSpPr>
        <p:spPr>
          <a:ln/>
        </p:spPr>
      </p:sp>
      <p:sp>
        <p:nvSpPr>
          <p:cNvPr id="880643" name="Rectangle 3"/>
          <p:cNvSpPr>
            <a:spLocks noGrp="1" noChangeArrowheads="1"/>
          </p:cNvSpPr>
          <p:nvPr>
            <p:ph type="body" idx="1"/>
          </p:nvPr>
        </p:nvSpPr>
        <p:spPr>
          <a:xfrm>
            <a:off x="325438" y="3200400"/>
            <a:ext cx="6664325" cy="5600700"/>
          </a:xfrm>
          <a:ln/>
        </p:spPr>
        <p:txBody>
          <a:bodyPr/>
          <a:lstStyle/>
          <a:p>
            <a:r>
              <a:rPr lang="en-US" sz="1600"/>
              <a:t>Indirect assessment involves obtaining data from caregivers (e.g., parents and teachers) about the student being assessed.  It has the advantage of taping into the significant amount of experiences working with and observing the student typically possessed by caregivers.  However, it is important to acknowledge the subjective nature indirect assessment.  On some occasions caregivers have biased and/or inaccurate views of a student’s behavior.  Thus, direct assessment (to be discussed next) is also an important element of any diagnostic assessment.  Form the author’s applied school psychology experiences, the following rating scales and interview are offered as potentially valuable tools for use by the school psychologist who is attempting to diagnose an ASD.</a:t>
            </a:r>
          </a:p>
          <a:p>
            <a:r>
              <a:rPr lang="en-US" sz="1600"/>
              <a:t>Direct assessment involves obtaining data directly observing the student suspected to have an ASD.  It has the advantage of being relatively objective and is not as easily influenced by biased and/or inaccurate caregiver perceptions of the student’s behavior.  However, it is important to acknowledge that the behavior of students with ASD can be quite variable (from one situation to the next), thus the generalizability of this type of assessment data must always be questioned.  Thus, the indirect assessments just discussed are also important elements of any diagnostic assessment.  By questioning caregivers about the behaviors observed during a direct assessment, the examiner will be able to determine how typical is the obtained observational data.  Form the author’s experiences as a school psychologist, the following direct assessment techniques are offered as potentially valuable tools for use by the school psychologist who is attempting to diagnose an ASD.</a:t>
            </a:r>
            <a:endParaRPr lang="en-US" sz="1600" u="sng"/>
          </a:p>
          <a:p>
            <a:pPr algn="just"/>
            <a:endParaRPr lang="en-US" sz="1400"/>
          </a:p>
          <a:p>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B03FEB-F104-44E7-86C8-C3B2049F5D10}" type="slidenum">
              <a:rPr lang="en-US"/>
              <a:pPr/>
              <a:t>104</a:t>
            </a:fld>
            <a:endParaRPr lang="en-US"/>
          </a:p>
        </p:txBody>
      </p:sp>
      <p:sp>
        <p:nvSpPr>
          <p:cNvPr id="882690" name="Rectangle 2"/>
          <p:cNvSpPr>
            <a:spLocks noGrp="1" noRot="1" noChangeAspect="1" noChangeArrowheads="1" noTextEdit="1"/>
          </p:cNvSpPr>
          <p:nvPr>
            <p:ph type="sldImg"/>
          </p:nvPr>
        </p:nvSpPr>
        <p:spPr>
          <a:ln/>
        </p:spPr>
      </p:sp>
      <p:sp>
        <p:nvSpPr>
          <p:cNvPr id="882691" name="Rectangle 3"/>
          <p:cNvSpPr>
            <a:spLocks noGrp="1" noChangeArrowheads="1"/>
          </p:cNvSpPr>
          <p:nvPr>
            <p:ph type="body" idx="1"/>
          </p:nvPr>
        </p:nvSpPr>
        <p:spPr>
          <a:xfrm>
            <a:off x="325438" y="3200400"/>
            <a:ext cx="6664325" cy="5600700"/>
          </a:xfrm>
          <a:ln/>
        </p:spPr>
        <p:txBody>
          <a:bodyPr/>
          <a:lstStyle/>
          <a:p>
            <a:r>
              <a:rPr lang="en-US" sz="1800"/>
              <a:t>BEST PRACTICE: Use both an ASD direct observational and an ASD interview or rating scale measure and combine it with all other information and data in report to assist in eligibility determination.</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21F38AE-7BF0-4A7C-B3CC-4CF26AB7B0F9}" type="slidenum">
              <a:rPr lang="en-US"/>
              <a:pPr/>
              <a:t>105</a:t>
            </a:fld>
            <a:endParaRPr lang="en-US"/>
          </a:p>
        </p:txBody>
      </p:sp>
      <p:sp>
        <p:nvSpPr>
          <p:cNvPr id="884738" name="Rectangle 2"/>
          <p:cNvSpPr>
            <a:spLocks noGrp="1" noRot="1" noChangeAspect="1" noChangeArrowheads="1" noTextEdit="1"/>
          </p:cNvSpPr>
          <p:nvPr>
            <p:ph type="sldImg"/>
          </p:nvPr>
        </p:nvSpPr>
        <p:spPr>
          <a:ln/>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C409C54-B1D6-48E2-ABCE-14659FA57BD4}" type="slidenum">
              <a:rPr lang="en-US"/>
              <a:pPr/>
              <a:t>106</a:t>
            </a:fld>
            <a:endParaRPr lang="en-US"/>
          </a:p>
        </p:txBody>
      </p:sp>
      <p:sp>
        <p:nvSpPr>
          <p:cNvPr id="886786" name="Rectangle 2"/>
          <p:cNvSpPr>
            <a:spLocks noGrp="1" noRot="1" noChangeAspect="1" noChangeArrowheads="1" noTextEdit="1"/>
          </p:cNvSpPr>
          <p:nvPr>
            <p:ph type="sldImg"/>
          </p:nvPr>
        </p:nvSpPr>
        <p:spPr>
          <a:ln/>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D88CE50-AF53-4637-81D1-45A22625C023}" type="slidenum">
              <a:rPr lang="en-US"/>
              <a:pPr/>
              <a:t>107</a:t>
            </a:fld>
            <a:endParaRPr lang="en-US"/>
          </a:p>
        </p:txBody>
      </p:sp>
      <p:sp>
        <p:nvSpPr>
          <p:cNvPr id="888834" name="Rectangle 2"/>
          <p:cNvSpPr>
            <a:spLocks noGrp="1" noRot="1" noChangeAspect="1" noChangeArrowheads="1" noTextEdit="1"/>
          </p:cNvSpPr>
          <p:nvPr>
            <p:ph type="sldImg"/>
          </p:nvPr>
        </p:nvSpPr>
        <p:spPr>
          <a:ln/>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7A69FC-4C8F-4E58-B50A-83460D05D8A9}" type="slidenum">
              <a:rPr lang="en-US"/>
              <a:pPr/>
              <a:t>108</a:t>
            </a:fld>
            <a:endParaRPr lang="en-US"/>
          </a:p>
        </p:txBody>
      </p:sp>
      <p:sp>
        <p:nvSpPr>
          <p:cNvPr id="890882" name="Rectangle 2"/>
          <p:cNvSpPr>
            <a:spLocks noGrp="1" noRot="1" noChangeAspect="1" noChangeArrowheads="1" noTextEdit="1"/>
          </p:cNvSpPr>
          <p:nvPr>
            <p:ph type="sldImg"/>
          </p:nvPr>
        </p:nvSpPr>
        <p:spPr>
          <a:ln/>
        </p:spPr>
      </p:sp>
      <p:sp>
        <p:nvSpPr>
          <p:cNvPr id="890883" name="Rectangle 3"/>
          <p:cNvSpPr>
            <a:spLocks noGrp="1" noChangeArrowheads="1"/>
          </p:cNvSpPr>
          <p:nvPr>
            <p:ph type="body" idx="1"/>
          </p:nvPr>
        </p:nvSpPr>
        <p:spPr>
          <a:ln/>
        </p:spPr>
        <p:txBody>
          <a:bodyPr/>
          <a:lstStyle/>
          <a:p>
            <a:r>
              <a:rPr lang="en-US" sz="1600" dirty="0"/>
              <a:t>The </a:t>
            </a:r>
            <a:r>
              <a:rPr lang="en-US" sz="1600" i="1" dirty="0" err="1"/>
              <a:t>Asperger</a:t>
            </a:r>
            <a:r>
              <a:rPr lang="en-US" sz="1600" i="1" dirty="0"/>
              <a:t> Syndrome Diagnostic Scale</a:t>
            </a:r>
            <a:r>
              <a:rPr lang="en-US" sz="1600" dirty="0"/>
              <a:t> is a behavioral checklist designed to assist in the diagnosis of Asperger’s Disorder among individuals 5 through 18 years of age.  Its 50 items are divided among five subtests (i.e., Language, Social, Maladaptive, Cognitive, and </a:t>
            </a:r>
            <a:r>
              <a:rPr lang="en-US" sz="1600" dirty="0" err="1"/>
              <a:t>Sensorimotor</a:t>
            </a:r>
            <a:r>
              <a:rPr lang="en-US" sz="1600" dirty="0"/>
              <a:t>), and are scored on a 2-point scale (with “0” corresponding to “Not Observed” and “1” corresponding to “Observed”).  It is intended to be completed by a parent, teacher, or other caregiver who knows the individual well [i.e., someone who has had regular, sustained contact with the examinee for at least 2 weeks.  Beyond having familiarity with the </a:t>
            </a:r>
            <a:r>
              <a:rPr lang="en-US" sz="1600" i="1" dirty="0"/>
              <a:t>ASDS,</a:t>
            </a:r>
            <a:r>
              <a:rPr lang="en-US" sz="1600" dirty="0"/>
              <a:t> no special training is required to administer or score this measure, and it is suggested most raters will be able to complete all subtests in 10 to 15 minutes.</a:t>
            </a:r>
          </a:p>
          <a:p>
            <a:r>
              <a:rPr lang="en-US" sz="1600" dirty="0"/>
              <a:t>Subtest raw scores are converted into standard scores, which are then summed and in turn converted to an </a:t>
            </a:r>
            <a:r>
              <a:rPr lang="en-US" sz="1600" dirty="0" err="1"/>
              <a:t>Asperger</a:t>
            </a:r>
            <a:r>
              <a:rPr lang="en-US" sz="1600" dirty="0"/>
              <a:t> Syndrome Quotient (ASQ).  It is this score, the ASQ, which is recommended for use in helping to diagnose Asperger’s Disorder.  Subtest standard scores are not recommended for this use.  </a:t>
            </a:r>
            <a:r>
              <a:rPr lang="en-US" sz="1600" dirty="0" err="1"/>
              <a:t>ASQs</a:t>
            </a:r>
            <a:r>
              <a:rPr lang="en-US" sz="1600" dirty="0"/>
              <a:t> of 90 and above are associated with “Likely” to “Very Likely” probabilities of the subject being a person with an Asperger’s Disorder (the higher the score the greater the probability).  Conversely, </a:t>
            </a:r>
            <a:r>
              <a:rPr lang="en-US" sz="1600" dirty="0" err="1"/>
              <a:t>ASQs</a:t>
            </a:r>
            <a:r>
              <a:rPr lang="en-US" sz="1600" dirty="0"/>
              <a:t> below 80 are associated with an “Unlikely” probability of this disorder.</a:t>
            </a:r>
          </a:p>
          <a:p>
            <a:r>
              <a:rPr lang="en-US" sz="1600" dirty="0"/>
              <a:t>The ASDS is considered to be psychometrically sound.  It has been suggested to have “moderate to good reliability estimates.”  However, some questions have been raised about the construction of the standardization sample (i.e., there apparently was no confirmation of the Asperger’s Disorder diagnoses).</a:t>
            </a:r>
            <a:endParaRPr lang="en-US" sz="1600" dirty="0">
              <a:latin typeface="Times New Roman" pitchFamily="18" charset="0"/>
            </a:endParaRPr>
          </a:p>
          <a:p>
            <a:endParaRPr lang="en-US" sz="1600" dirty="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50AF51-D121-4ACA-86EA-9701CE26DAB9}" type="slidenum">
              <a:rPr lang="en-US"/>
              <a:pPr/>
              <a:t>109</a:t>
            </a:fld>
            <a:endParaRPr lang="en-US"/>
          </a:p>
        </p:txBody>
      </p:sp>
      <p:sp>
        <p:nvSpPr>
          <p:cNvPr id="892930" name="Rectangle 2"/>
          <p:cNvSpPr>
            <a:spLocks noGrp="1" noRot="1" noChangeAspect="1" noChangeArrowheads="1" noTextEdit="1"/>
          </p:cNvSpPr>
          <p:nvPr>
            <p:ph type="sldImg"/>
          </p:nvPr>
        </p:nvSpPr>
        <p:spPr>
          <a:ln/>
        </p:spPr>
      </p:sp>
      <p:sp>
        <p:nvSpPr>
          <p:cNvPr id="892931" name="Rectangle 3"/>
          <p:cNvSpPr>
            <a:spLocks noGrp="1" noChangeArrowheads="1"/>
          </p:cNvSpPr>
          <p:nvPr>
            <p:ph type="body" idx="1"/>
          </p:nvPr>
        </p:nvSpPr>
        <p:spPr>
          <a:xfrm>
            <a:off x="325438" y="3200400"/>
            <a:ext cx="6664325" cy="2239963"/>
          </a:xfrm>
          <a:ln/>
        </p:spPr>
        <p:txBody>
          <a:bodyPr/>
          <a:lstStyle/>
          <a:p>
            <a:r>
              <a:rPr lang="en-US" sz="1800">
                <a:latin typeface="Times New Roman" pitchFamily="18" charset="0"/>
              </a:rPr>
              <a:t>The </a:t>
            </a:r>
            <a:r>
              <a:rPr lang="en-US" sz="1800" i="1">
                <a:latin typeface="Times New Roman" pitchFamily="18" charset="0"/>
              </a:rPr>
              <a:t>Autism Diagnostic Interview – Revised </a:t>
            </a:r>
            <a:r>
              <a:rPr lang="en-US" sz="1800">
                <a:latin typeface="Times New Roman" pitchFamily="18" charset="0"/>
              </a:rPr>
              <a:t>(ADI-R) represents one of the more recently published tools for use in the diagnosis of ASD.  </a:t>
            </a:r>
          </a:p>
          <a:p>
            <a:endParaRPr lang="en-US" sz="800">
              <a:latin typeface="Times New Roman" pitchFamily="18" charset="0"/>
            </a:endParaRPr>
          </a:p>
          <a:p>
            <a:r>
              <a:rPr lang="en-US" sz="1800">
                <a:latin typeface="Times New Roman" pitchFamily="18" charset="0"/>
              </a:rPr>
              <a:t>Along with the</a:t>
            </a:r>
            <a:r>
              <a:rPr lang="en-US" sz="1800" i="1">
                <a:latin typeface="Times New Roman" pitchFamily="18" charset="0"/>
              </a:rPr>
              <a:t> Autism Diagnostic Observation Schedule,</a:t>
            </a:r>
            <a:r>
              <a:rPr lang="en-US" sz="1800">
                <a:latin typeface="Times New Roman" pitchFamily="18" charset="0"/>
              </a:rPr>
              <a:t> the </a:t>
            </a:r>
            <a:r>
              <a:rPr lang="en-US" sz="1800" i="1">
                <a:latin typeface="Times New Roman" pitchFamily="18" charset="0"/>
              </a:rPr>
              <a:t>AID-R</a:t>
            </a:r>
            <a:r>
              <a:rPr lang="en-US" sz="1800">
                <a:latin typeface="Times New Roman" pitchFamily="18" charset="0"/>
              </a:rPr>
              <a:t> is currently considered the “gold standard” for the diagnosis of ASD .  </a:t>
            </a:r>
          </a:p>
          <a:p>
            <a:endParaRPr lang="en-US" sz="800">
              <a:latin typeface="Times New Roman" pitchFamily="18" charset="0"/>
            </a:endParaRPr>
          </a:p>
          <a:p>
            <a:pPr algn="just"/>
            <a:endParaRPr lang="en-US">
              <a:latin typeface="Times New Roman" pitchFamily="18" charset="0"/>
            </a:endParaRPr>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97B820-9717-4A92-B905-1B24BFEEBCC2}" type="slidenum">
              <a:rPr lang="en-US"/>
              <a:pPr/>
              <a:t>11</a:t>
            </a:fld>
            <a:endParaRPr lang="en-US" dirty="0"/>
          </a:p>
        </p:txBody>
      </p:sp>
      <p:sp>
        <p:nvSpPr>
          <p:cNvPr id="1103874" name="Rectangle 2"/>
          <p:cNvSpPr>
            <a:spLocks noGrp="1" noRot="1" noChangeAspect="1" noChangeArrowheads="1" noTextEdit="1"/>
          </p:cNvSpPr>
          <p:nvPr>
            <p:ph type="sldImg"/>
          </p:nvPr>
        </p:nvSpPr>
        <p:spPr>
          <a:ln/>
        </p:spPr>
      </p:sp>
      <p:sp>
        <p:nvSpPr>
          <p:cNvPr id="1103875" name="Rectangle 3"/>
          <p:cNvSpPr>
            <a:spLocks noGrp="1" noChangeArrowheads="1"/>
          </p:cNvSpPr>
          <p:nvPr>
            <p:ph type="body" idx="1"/>
          </p:nvPr>
        </p:nvSpPr>
        <p:spPr>
          <a:xfrm>
            <a:off x="325438" y="3070225"/>
            <a:ext cx="6837362" cy="5921375"/>
          </a:xfrm>
        </p:spPr>
        <p:txBody>
          <a:bodyPr/>
          <a:lstStyle/>
          <a:p>
            <a:pPr>
              <a:spcBef>
                <a:spcPts val="0"/>
              </a:spcBef>
            </a:pPr>
            <a:r>
              <a:rPr lang="en-US" sz="1150" b="1" i="0" u="none" strike="noStrike" kern="1200" baseline="0" dirty="0" smtClean="0">
                <a:solidFill>
                  <a:schemeClr val="tx1"/>
                </a:solidFill>
              </a:rPr>
              <a:t>Delete the term “Pervasive Developmental Disorders.</a:t>
            </a:r>
            <a:r>
              <a:rPr lang="en-US" sz="1150" b="0" i="0" u="none" strike="noStrike" kern="1200" baseline="0" dirty="0" smtClean="0">
                <a:solidFill>
                  <a:schemeClr val="tx1"/>
                </a:solidFill>
              </a:rPr>
              <a:t>” Symptoms are not pervasive – they are specific to social-communication domain plus restricted, repetitive behaviors/fixated interests.</a:t>
            </a:r>
            <a:r>
              <a:rPr lang="en-US" sz="1150" b="0" i="0" u="none" strike="noStrike" kern="1200" dirty="0" smtClean="0">
                <a:solidFill>
                  <a:schemeClr val="tx1"/>
                </a:solidFill>
              </a:rPr>
              <a:t> </a:t>
            </a:r>
            <a:r>
              <a:rPr lang="en-US" sz="1150" b="0" i="0" u="none" strike="noStrike" kern="1200" baseline="0" dirty="0" smtClean="0">
                <a:solidFill>
                  <a:schemeClr val="tx1"/>
                </a:solidFill>
              </a:rPr>
              <a:t>Overuse of PDD-NOS leads to diagnostic confusion (and may have contributed to autism “epidemic”).</a:t>
            </a:r>
            <a:r>
              <a:rPr lang="en-US" sz="1150" b="0" i="0" u="none" strike="noStrike" kern="1200" dirty="0" smtClean="0">
                <a:solidFill>
                  <a:schemeClr val="tx1"/>
                </a:solidFill>
              </a:rPr>
              <a:t> </a:t>
            </a:r>
            <a:r>
              <a:rPr lang="en-US" sz="1150" b="0" i="0" u="none" strike="noStrike" kern="1200" baseline="0" dirty="0" smtClean="0">
                <a:solidFill>
                  <a:schemeClr val="tx1"/>
                </a:solidFill>
              </a:rPr>
              <a:t>Overlap of PDD-NOS and Asperger disorder.</a:t>
            </a:r>
            <a:r>
              <a:rPr lang="en-US" sz="1150" b="0" i="0" u="none" strike="noStrike" kern="1200" dirty="0" smtClean="0">
                <a:solidFill>
                  <a:schemeClr val="tx1"/>
                </a:solidFill>
              </a:rPr>
              <a:t> </a:t>
            </a:r>
            <a:r>
              <a:rPr lang="en-US" sz="1150" b="0" i="0" u="none" strike="noStrike" kern="1200" baseline="0" dirty="0" smtClean="0">
                <a:solidFill>
                  <a:schemeClr val="tx1"/>
                </a:solidFill>
              </a:rPr>
              <a:t>Recommend new diagnostic category: “Autism Spectrum Disorder” </a:t>
            </a:r>
            <a:endParaRPr lang="en-US" sz="1150" b="1" dirty="0"/>
          </a:p>
          <a:p>
            <a:pPr>
              <a:spcBef>
                <a:spcPts val="0"/>
              </a:spcBef>
            </a:pPr>
            <a:r>
              <a:rPr lang="en-US" sz="1150" b="1" dirty="0" err="1" smtClean="0"/>
              <a:t>Rett’s</a:t>
            </a:r>
            <a:r>
              <a:rPr lang="en-US" sz="1150" b="1" dirty="0" smtClean="0"/>
              <a:t> </a:t>
            </a:r>
            <a:r>
              <a:rPr lang="en-US" sz="1150" b="1" dirty="0"/>
              <a:t>will be removed as a separate </a:t>
            </a:r>
            <a:r>
              <a:rPr lang="en-US" sz="1150" b="1" dirty="0" smtClean="0"/>
              <a:t>disorder</a:t>
            </a:r>
            <a:r>
              <a:rPr lang="en-US" sz="1150" dirty="0" smtClean="0"/>
              <a:t>: ASD </a:t>
            </a:r>
            <a:r>
              <a:rPr lang="en-US" sz="1150" dirty="0"/>
              <a:t>behaviors are not particularly salient in </a:t>
            </a:r>
            <a:r>
              <a:rPr lang="en-US" sz="1150" dirty="0" err="1" smtClean="0"/>
              <a:t>Rett’s</a:t>
            </a:r>
            <a:r>
              <a:rPr lang="en-US" sz="1150" dirty="0" smtClean="0"/>
              <a:t> Disorder patients </a:t>
            </a:r>
            <a:r>
              <a:rPr lang="en-US" sz="1150" dirty="0"/>
              <a:t>except for brief period during development. </a:t>
            </a:r>
            <a:r>
              <a:rPr lang="en-US" sz="1150" dirty="0" smtClean="0"/>
              <a:t>ASD </a:t>
            </a:r>
            <a:r>
              <a:rPr lang="en-US" sz="1150" dirty="0"/>
              <a:t>are defined by specific sets of behaviors, not etiologies (at present) so inclusion of </a:t>
            </a:r>
            <a:r>
              <a:rPr lang="en-US" sz="1150" dirty="0" err="1" smtClean="0"/>
              <a:t>Rett’s</a:t>
            </a:r>
            <a:r>
              <a:rPr lang="en-US" sz="1150" dirty="0" smtClean="0"/>
              <a:t> </a:t>
            </a:r>
            <a:r>
              <a:rPr lang="en-US" sz="1150" dirty="0"/>
              <a:t>Disorder is atypical. </a:t>
            </a:r>
            <a:r>
              <a:rPr lang="en-US" sz="1150" dirty="0" smtClean="0"/>
              <a:t>Patients </a:t>
            </a:r>
            <a:r>
              <a:rPr lang="en-US" sz="1150" dirty="0"/>
              <a:t>with </a:t>
            </a:r>
            <a:r>
              <a:rPr lang="en-US" sz="1150" dirty="0" err="1" smtClean="0"/>
              <a:t>Rett’s</a:t>
            </a:r>
            <a:r>
              <a:rPr lang="en-US" sz="1150" dirty="0" smtClean="0"/>
              <a:t> Disorder who </a:t>
            </a:r>
            <a:r>
              <a:rPr lang="en-US" sz="1150" dirty="0"/>
              <a:t>have autistic symptoms can still be described as having ASD, and clinicians should use the </a:t>
            </a:r>
            <a:r>
              <a:rPr lang="en-US" sz="1150" dirty="0" err="1"/>
              <a:t>specifier</a:t>
            </a:r>
            <a:r>
              <a:rPr lang="en-US" sz="1150" dirty="0"/>
              <a:t> “with known genetic or medical condition” to indicate symptoms are related to </a:t>
            </a:r>
            <a:r>
              <a:rPr lang="en-US" sz="1150" dirty="0" err="1" smtClean="0"/>
              <a:t>Rett</a:t>
            </a:r>
            <a:r>
              <a:rPr lang="en-US" sz="1150" dirty="0" smtClean="0"/>
              <a:t>. </a:t>
            </a:r>
            <a:endParaRPr lang="en-US" sz="1150" dirty="0"/>
          </a:p>
          <a:p>
            <a:pPr>
              <a:spcBef>
                <a:spcPts val="0"/>
              </a:spcBef>
            </a:pPr>
            <a:r>
              <a:rPr lang="en-US" sz="1150" b="1" dirty="0" smtClean="0"/>
              <a:t>Delete the term Asperger Disorder</a:t>
            </a:r>
            <a:r>
              <a:rPr lang="en-US" sz="1150" dirty="0" smtClean="0"/>
              <a:t>:</a:t>
            </a:r>
            <a:r>
              <a:rPr lang="en-US" sz="1150" dirty="0"/>
              <a:t> </a:t>
            </a:r>
            <a:r>
              <a:rPr lang="en-US" sz="1150" dirty="0" smtClean="0"/>
              <a:t>Criteria </a:t>
            </a:r>
            <a:r>
              <a:rPr lang="en-US" sz="1150" dirty="0"/>
              <a:t>used in DSM-IV do not match the original cases described by Asperger (his cases meet autism criteria</a:t>
            </a:r>
            <a:r>
              <a:rPr lang="en-US" sz="1150" dirty="0" smtClean="0"/>
              <a:t>). No </a:t>
            </a:r>
            <a:r>
              <a:rPr lang="en-US" sz="1150" dirty="0"/>
              <a:t>clinical or research evidence for separation of Asperger disorder from autism (High functioning autism = Asperger dx</a:t>
            </a:r>
            <a:r>
              <a:rPr lang="en-US" sz="1150" dirty="0" smtClean="0"/>
              <a:t>). Diagnostic </a:t>
            </a:r>
            <a:r>
              <a:rPr lang="en-US" sz="1150" dirty="0"/>
              <a:t>biases apparent, with rich, white males receiving Asperger dx, while poorer, non-Caucasian populations receive PDD-NOS diagnosis (See site differences in CDC surveillance data) </a:t>
            </a:r>
          </a:p>
          <a:p>
            <a:r>
              <a:rPr lang="en-US" sz="1150" b="1" dirty="0" smtClean="0"/>
              <a:t>Delete the term Childhood Disintegrative Disorder</a:t>
            </a:r>
            <a:r>
              <a:rPr lang="en-US" sz="1150" dirty="0" smtClean="0"/>
              <a:t>: New </a:t>
            </a:r>
            <a:r>
              <a:rPr lang="en-US" sz="1150" dirty="0"/>
              <a:t>knowledge that developmental regression in ASD is a continuous variable, with wide range in the timing and nature of the loss of skills, as well as the developmental milestones that are reached prior to </a:t>
            </a:r>
            <a:r>
              <a:rPr lang="en-US" sz="1150" dirty="0" smtClean="0"/>
              <a:t>regression. Rarity </a:t>
            </a:r>
            <a:r>
              <a:rPr lang="en-US" sz="1150" dirty="0"/>
              <a:t>of CDD diagnosis makes systematic evaluation difficult, but review of accumulated world’s literature shows that CDD has important differences from other ASD’s, including the acuity and severity of regression, as well as co-occurring physical symptoms, such as loss of bowel and bladder control. (Need to look for neurological disorder) </a:t>
            </a:r>
          </a:p>
          <a:p>
            <a:pPr>
              <a:spcBef>
                <a:spcPts val="0"/>
              </a:spcBef>
            </a:pPr>
            <a:r>
              <a:rPr lang="en-US" sz="1150" dirty="0" smtClean="0"/>
              <a:t>AUTISM</a:t>
            </a:r>
            <a:r>
              <a:rPr lang="en-US" sz="1150" dirty="0"/>
              <a:t>, ASPERGER and PDD-NOS will be collapsed into a single dx: AUTISM SPECTRUM </a:t>
            </a:r>
            <a:r>
              <a:rPr lang="en-US" sz="1150" dirty="0" smtClean="0"/>
              <a:t>DISORDER. JUSTIFICATION</a:t>
            </a:r>
            <a:r>
              <a:rPr lang="en-US" sz="1150" dirty="0"/>
              <a:t>: </a:t>
            </a:r>
            <a:r>
              <a:rPr lang="en-US" sz="1150" dirty="0" smtClean="0"/>
              <a:t>Scientific </a:t>
            </a:r>
            <a:r>
              <a:rPr lang="en-US" sz="1150" dirty="0"/>
              <a:t>evidence and clinical practice show that a single spectrum better reflects the symptom presentation, time-course and response to </a:t>
            </a:r>
            <a:r>
              <a:rPr lang="en-US" sz="1150" dirty="0" smtClean="0"/>
              <a:t>treatment. Separation </a:t>
            </a:r>
            <a:r>
              <a:rPr lang="en-US" sz="1150" dirty="0"/>
              <a:t>of ASD from typical development is reliable &amp; valid while separation of disorders within the spectrum is not (e.g., Asperger and PDD-NOS used interchangeably, as are HFA and Asperger</a:t>
            </a:r>
            <a:r>
              <a:rPr lang="en-US" sz="1150" dirty="0" smtClean="0"/>
              <a:t>). Many </a:t>
            </a:r>
            <a:r>
              <a:rPr lang="en-US" sz="1150" dirty="0"/>
              <a:t>states provide services only for dx of autism; as expected, PDD-NOS and Asperger disorder are rare </a:t>
            </a:r>
            <a:r>
              <a:rPr lang="en-US" sz="1150" dirty="0" err="1"/>
              <a:t>dx’s</a:t>
            </a:r>
            <a:r>
              <a:rPr lang="en-US" sz="1150" dirty="0"/>
              <a:t> in those jurisdictions </a:t>
            </a:r>
          </a:p>
          <a:p>
            <a:pPr>
              <a:spcBef>
                <a:spcPts val="0"/>
              </a:spcBef>
            </a:pPr>
            <a:r>
              <a:rPr lang="en-US" sz="1150" b="1" i="0" u="none" strike="noStrike" kern="1200" baseline="0" dirty="0" smtClean="0">
                <a:solidFill>
                  <a:schemeClr val="tx1"/>
                </a:solidFill>
              </a:rPr>
              <a:t>Sensitivity has been “sacrificed” in order to improve specificity: </a:t>
            </a:r>
            <a:r>
              <a:rPr lang="en-US" sz="1150" b="0" i="0" u="none" strike="noStrike" kern="1200" baseline="0" dirty="0" smtClean="0">
                <a:solidFill>
                  <a:schemeClr val="tx1"/>
                </a:solidFill>
              </a:rPr>
              <a:t>Merging Asperger disorder (and PDD-NOS) into autism spectrum disorder results in loss of identity and ignores uniqueness of Asperger dx.</a:t>
            </a:r>
            <a:r>
              <a:rPr lang="en-US" sz="1150" b="0" i="0" u="none" strike="noStrike" kern="1200" dirty="0" smtClean="0">
                <a:solidFill>
                  <a:schemeClr val="tx1"/>
                </a:solidFill>
              </a:rPr>
              <a:t> </a:t>
            </a:r>
            <a:r>
              <a:rPr lang="en-US" sz="1150" b="0" i="0" u="none" strike="noStrike" kern="1200" baseline="0" dirty="0" smtClean="0">
                <a:solidFill>
                  <a:schemeClr val="tx1"/>
                </a:solidFill>
              </a:rPr>
              <a:t>Pre-/post DSM-5 research studies will not be comparable.</a:t>
            </a:r>
            <a:r>
              <a:rPr lang="en-US" sz="1150" b="0" i="0" u="none" strike="noStrike" kern="1200" dirty="0" smtClean="0">
                <a:solidFill>
                  <a:schemeClr val="tx1"/>
                </a:solidFill>
              </a:rPr>
              <a:t> </a:t>
            </a:r>
            <a:r>
              <a:rPr lang="en-US" sz="1150" b="0" i="0" u="none" strike="noStrike" kern="1200" baseline="0" dirty="0" smtClean="0">
                <a:solidFill>
                  <a:schemeClr val="tx1"/>
                </a:solidFill>
              </a:rPr>
              <a:t>Changes in criteria threaten services delivery .</a:t>
            </a:r>
          </a:p>
          <a:p>
            <a:pPr>
              <a:spcBef>
                <a:spcPts val="0"/>
              </a:spcBef>
            </a:pPr>
            <a:r>
              <a:rPr lang="en-US" sz="1150" b="1" dirty="0" smtClean="0"/>
              <a:t>Social Communication Disorder</a:t>
            </a:r>
            <a:r>
              <a:rPr lang="en-US" sz="1150" dirty="0"/>
              <a:t>:</a:t>
            </a:r>
            <a:r>
              <a:rPr lang="en-US" sz="1150" dirty="0" smtClean="0"/>
              <a:t> </a:t>
            </a:r>
            <a:r>
              <a:rPr lang="en-US" sz="1150" b="0" i="0" u="none" strike="noStrike" kern="1200" baseline="0" dirty="0" smtClean="0">
                <a:solidFill>
                  <a:schemeClr val="tx1"/>
                </a:solidFill>
              </a:rPr>
              <a:t>Diagnosis is needed for: (a)</a:t>
            </a:r>
            <a:r>
              <a:rPr lang="en-US" sz="1150" b="0" i="0" u="none" strike="noStrike" kern="1200" dirty="0" smtClean="0">
                <a:solidFill>
                  <a:schemeClr val="tx1"/>
                </a:solidFill>
              </a:rPr>
              <a:t> </a:t>
            </a:r>
            <a:r>
              <a:rPr lang="en-US" sz="1150" b="0" i="0" u="none" strike="noStrike" kern="1200" baseline="0" dirty="0" smtClean="0">
                <a:solidFill>
                  <a:schemeClr val="tx1"/>
                </a:solidFill>
              </a:rPr>
              <a:t>Children with current dx of PDD-NOS on the basis of social communication deficits,</a:t>
            </a:r>
            <a:r>
              <a:rPr lang="en-US" sz="1150" b="0" i="0" u="none" strike="noStrike" kern="1200" dirty="0" smtClean="0">
                <a:solidFill>
                  <a:schemeClr val="tx1"/>
                </a:solidFill>
              </a:rPr>
              <a:t> (b) </a:t>
            </a:r>
            <a:r>
              <a:rPr lang="en-US" sz="1150" b="0" i="0" u="none" strike="noStrike" kern="1200" baseline="0" dirty="0" smtClean="0">
                <a:solidFill>
                  <a:schemeClr val="tx1"/>
                </a:solidFill>
              </a:rPr>
              <a:t>Individuals with significant social skills deficits.</a:t>
            </a:r>
            <a:r>
              <a:rPr lang="en-US" sz="1150" b="0" i="0" u="none" strike="noStrike" kern="1200" dirty="0" smtClean="0">
                <a:solidFill>
                  <a:schemeClr val="tx1"/>
                </a:solidFill>
              </a:rPr>
              <a:t> </a:t>
            </a:r>
            <a:r>
              <a:rPr lang="en-US" sz="1150" b="0" i="0" u="none" strike="noStrike" kern="1200" baseline="0" dirty="0" smtClean="0">
                <a:solidFill>
                  <a:schemeClr val="tx1"/>
                </a:solidFill>
              </a:rPr>
              <a:t>Criteria appeared to function well in field trials.</a:t>
            </a:r>
            <a:r>
              <a:rPr lang="en-US" sz="1150" b="0" i="0" u="none" strike="noStrike" kern="1200" dirty="0" smtClean="0">
                <a:solidFill>
                  <a:schemeClr val="tx1"/>
                </a:solidFill>
              </a:rPr>
              <a:t> </a:t>
            </a:r>
            <a:r>
              <a:rPr lang="en-US" sz="1150" b="0" i="0" u="none" strike="noStrike" kern="1200" baseline="0" dirty="0" smtClean="0">
                <a:solidFill>
                  <a:schemeClr val="tx1"/>
                </a:solidFill>
              </a:rPr>
              <a:t>Should NOT be included in ASD section because it defines a group of individuals with related, but separate symptoms </a:t>
            </a:r>
          </a:p>
          <a:p>
            <a:endParaRPr lang="en-US" sz="1800"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0C6056-C7DE-4339-B659-68633F84D44C}" type="slidenum">
              <a:rPr lang="en-US"/>
              <a:pPr/>
              <a:t>110</a:t>
            </a:fld>
            <a:endParaRPr lang="en-US"/>
          </a:p>
        </p:txBody>
      </p:sp>
      <p:sp>
        <p:nvSpPr>
          <p:cNvPr id="894978" name="Rectangle 2"/>
          <p:cNvSpPr>
            <a:spLocks noGrp="1" noRot="1" noChangeAspect="1" noChangeArrowheads="1" noTextEdit="1"/>
          </p:cNvSpPr>
          <p:nvPr>
            <p:ph type="sldImg"/>
          </p:nvPr>
        </p:nvSpPr>
        <p:spPr>
          <a:ln/>
        </p:spPr>
      </p:sp>
      <p:sp>
        <p:nvSpPr>
          <p:cNvPr id="894979" name="Rectangle 3"/>
          <p:cNvSpPr>
            <a:spLocks noGrp="1" noChangeArrowheads="1"/>
          </p:cNvSpPr>
          <p:nvPr>
            <p:ph type="body" idx="1"/>
          </p:nvPr>
        </p:nvSpPr>
        <p:spPr>
          <a:ln/>
        </p:spPr>
        <p:txBody>
          <a:bodyPr/>
          <a:lstStyle/>
          <a:p>
            <a:r>
              <a:rPr lang="en-US" sz="1600" dirty="0">
                <a:latin typeface="Times New Roman" pitchFamily="18" charset="0"/>
              </a:rPr>
              <a:t>The </a:t>
            </a:r>
            <a:r>
              <a:rPr lang="en-US" sz="1600" i="1" dirty="0">
                <a:latin typeface="Times New Roman" pitchFamily="18" charset="0"/>
              </a:rPr>
              <a:t>ADI-R</a:t>
            </a:r>
            <a:r>
              <a:rPr lang="en-US" sz="1600" dirty="0">
                <a:latin typeface="Times New Roman" pitchFamily="18" charset="0"/>
              </a:rPr>
              <a:t> employs a semi-structured interview format to elicit the information needed to diagnose autism.  It provides separate algorithms for diagnosis and treatment or educational planning (with the latter referencing the full developmental history and the former focusing on current behavior).  The interviews primary focus is on the three core domains of autism (i.e., language/communication; reciprocal social interactions; and restricted, repetitive, and stereotyped behaviors and interests).  The </a:t>
            </a:r>
            <a:r>
              <a:rPr lang="en-US" sz="1600" i="1" dirty="0">
                <a:latin typeface="Times New Roman" pitchFamily="18" charset="0"/>
              </a:rPr>
              <a:t>ADI-R </a:t>
            </a:r>
            <a:r>
              <a:rPr lang="en-US" sz="1600" dirty="0">
                <a:latin typeface="Times New Roman" pitchFamily="18" charset="0"/>
              </a:rPr>
              <a:t>requires a trained interviewer and caregiver familiar with both the developmental history and the current behavior of the child.  According to </a:t>
            </a:r>
            <a:r>
              <a:rPr lang="en-US" sz="1600" dirty="0" err="1">
                <a:latin typeface="Times New Roman" pitchFamily="18" charset="0"/>
              </a:rPr>
              <a:t>Rutter</a:t>
            </a:r>
            <a:r>
              <a:rPr lang="en-US" sz="1600" dirty="0">
                <a:latin typeface="Times New Roman" pitchFamily="18" charset="0"/>
              </a:rPr>
              <a:t> et al. (2003): </a:t>
            </a:r>
          </a:p>
          <a:p>
            <a:endParaRPr lang="en-US" sz="1600" dirty="0">
              <a:latin typeface="Times New Roman" pitchFamily="18" charset="0"/>
            </a:endParaRPr>
          </a:p>
          <a:p>
            <a:r>
              <a:rPr lang="en-US" sz="1600" i="1" dirty="0">
                <a:latin typeface="Times New Roman" pitchFamily="18" charset="0"/>
              </a:rPr>
              <a:t>… in everyday clinical practice, the material provided in chapters 2 and 3</a:t>
            </a:r>
            <a:r>
              <a:rPr lang="en-US" sz="1600" dirty="0">
                <a:latin typeface="Times New Roman" pitchFamily="18" charset="0"/>
              </a:rPr>
              <a:t> [of the </a:t>
            </a:r>
            <a:r>
              <a:rPr lang="en-US" sz="1600" i="1" dirty="0">
                <a:latin typeface="Times New Roman" pitchFamily="18" charset="0"/>
              </a:rPr>
              <a:t>ADI-R</a:t>
            </a:r>
            <a:r>
              <a:rPr lang="en-US" sz="1600" dirty="0">
                <a:latin typeface="Times New Roman" pitchFamily="18" charset="0"/>
              </a:rPr>
              <a:t> manual], </a:t>
            </a:r>
            <a:r>
              <a:rPr lang="en-US" sz="1600" i="1" dirty="0">
                <a:latin typeface="Times New Roman" pitchFamily="18" charset="0"/>
              </a:rPr>
              <a:t>together with the WPS set of teaching videotapes, will provide a sufficient introduction to the ADI-R for professionals who have prior training and experience in conducting extended clinical interviews and in working with individuals with </a:t>
            </a:r>
            <a:r>
              <a:rPr lang="en-US" sz="1600" i="1" dirty="0" err="1">
                <a:latin typeface="Times New Roman" pitchFamily="18" charset="0"/>
              </a:rPr>
              <a:t>ASDs</a:t>
            </a:r>
            <a:r>
              <a:rPr lang="en-US" sz="1600" dirty="0">
                <a:latin typeface="Times New Roman" pitchFamily="18" charset="0"/>
              </a:rPr>
              <a:t>. (p. 1)</a:t>
            </a:r>
          </a:p>
          <a:p>
            <a:endParaRPr lang="en-US" sz="1600" dirty="0">
              <a:latin typeface="Times New Roman" pitchFamily="18" charset="0"/>
            </a:endParaRPr>
          </a:p>
          <a:p>
            <a:r>
              <a:rPr lang="en-US" sz="1600" dirty="0">
                <a:latin typeface="Times New Roman" pitchFamily="18" charset="0"/>
              </a:rPr>
              <a:t>In addition, it is important to note that the individual being assessed must have a developmental level of at least two years.  </a:t>
            </a:r>
            <a:endParaRPr lang="en-US" sz="1600" dirty="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2A7914-DCB9-4FDA-84F4-EA93EBD651DA}" type="slidenum">
              <a:rPr lang="en-US"/>
              <a:pPr/>
              <a:t>111</a:t>
            </a:fld>
            <a:endParaRPr lang="en-US"/>
          </a:p>
        </p:txBody>
      </p:sp>
      <p:sp>
        <p:nvSpPr>
          <p:cNvPr id="897026" name="Rectangle 2"/>
          <p:cNvSpPr>
            <a:spLocks noGrp="1" noRot="1" noChangeAspect="1" noChangeArrowheads="1" noTextEdit="1"/>
          </p:cNvSpPr>
          <p:nvPr>
            <p:ph type="sldImg"/>
          </p:nvPr>
        </p:nvSpPr>
        <p:spPr>
          <a:ln/>
        </p:spPr>
      </p:sp>
      <p:sp>
        <p:nvSpPr>
          <p:cNvPr id="897027" name="Rectangle 3"/>
          <p:cNvSpPr>
            <a:spLocks noGrp="1" noChangeArrowheads="1"/>
          </p:cNvSpPr>
          <p:nvPr>
            <p:ph type="body" idx="1"/>
          </p:nvPr>
        </p:nvSpPr>
        <p:spPr>
          <a:xfrm>
            <a:off x="325438" y="3200400"/>
            <a:ext cx="6664325" cy="3519488"/>
          </a:xfrm>
          <a:ln/>
        </p:spPr>
        <p:txBody>
          <a:bodyPr/>
          <a:lstStyle/>
          <a:p>
            <a:r>
              <a:rPr lang="en-US" sz="1800" dirty="0">
                <a:latin typeface="Times New Roman" pitchFamily="18" charset="0"/>
              </a:rPr>
              <a:t>The 93 items that comprise this measure takes approximately 90 to 150 minutes to administer.  This lengthy administration time represents one of the primary limitations of this tool.  In addition it is important to reiterate that, as with all indirect assessments, the </a:t>
            </a:r>
            <a:r>
              <a:rPr lang="en-US" sz="1800" i="1" dirty="0">
                <a:latin typeface="Times New Roman" pitchFamily="18" charset="0"/>
              </a:rPr>
              <a:t>ADI-R</a:t>
            </a:r>
            <a:r>
              <a:rPr lang="en-US" sz="1800" dirty="0">
                <a:latin typeface="Times New Roman" pitchFamily="18" charset="0"/>
              </a:rPr>
              <a:t> is influenced by parental perceptions and agendas.</a:t>
            </a:r>
          </a:p>
          <a:p>
            <a:endParaRPr lang="en-US" sz="800" dirty="0">
              <a:latin typeface="Times New Roman" pitchFamily="18" charset="0"/>
            </a:endParaRPr>
          </a:p>
          <a:p>
            <a:r>
              <a:rPr lang="en-US" sz="1800" dirty="0">
                <a:latin typeface="Times New Roman" pitchFamily="18" charset="0"/>
              </a:rPr>
              <a:t>Examination of the </a:t>
            </a:r>
            <a:r>
              <a:rPr lang="en-US" sz="1800" i="1" dirty="0">
                <a:latin typeface="Times New Roman" pitchFamily="18" charset="0"/>
              </a:rPr>
              <a:t>ADI-R </a:t>
            </a:r>
            <a:r>
              <a:rPr lang="en-US" sz="1800" dirty="0">
                <a:latin typeface="Times New Roman" pitchFamily="18" charset="0"/>
              </a:rPr>
              <a:t>manual suggests that it has solid psychometric properties.  The authors conclude that  “…the </a:t>
            </a:r>
            <a:r>
              <a:rPr lang="en-US" sz="1800" i="1" dirty="0">
                <a:latin typeface="Times New Roman" pitchFamily="18" charset="0"/>
              </a:rPr>
              <a:t>ADI-R</a:t>
            </a:r>
            <a:r>
              <a:rPr lang="en-US" sz="1800" dirty="0">
                <a:latin typeface="Times New Roman" pitchFamily="18" charset="0"/>
              </a:rPr>
              <a:t> works very well for differentiation of ASD from </a:t>
            </a:r>
            <a:r>
              <a:rPr lang="en-US" sz="1800" dirty="0" err="1">
                <a:latin typeface="Times New Roman" pitchFamily="18" charset="0"/>
              </a:rPr>
              <a:t>nonautistic</a:t>
            </a:r>
            <a:r>
              <a:rPr lang="en-US" sz="1800" dirty="0">
                <a:latin typeface="Times New Roman" pitchFamily="18" charset="0"/>
              </a:rPr>
              <a:t> developmental disorders in clinically referred groups, provided that the mental age is above 2 years, 0 months”.  Among the </a:t>
            </a:r>
            <a:r>
              <a:rPr lang="en-US" sz="1800" i="1" dirty="0">
                <a:latin typeface="Times New Roman" pitchFamily="18" charset="0"/>
              </a:rPr>
              <a:t>ADI-R’s</a:t>
            </a:r>
            <a:r>
              <a:rPr lang="en-US" sz="1800" dirty="0">
                <a:latin typeface="Times New Roman" pitchFamily="18" charset="0"/>
              </a:rPr>
              <a:t> domains of autistic behavior and diagnosis, </a:t>
            </a:r>
            <a:r>
              <a:rPr lang="en-US" sz="1800" dirty="0" err="1">
                <a:latin typeface="Times New Roman" pitchFamily="18" charset="0"/>
              </a:rPr>
              <a:t>interrater</a:t>
            </a:r>
            <a:r>
              <a:rPr lang="en-US" sz="1800" dirty="0">
                <a:latin typeface="Times New Roman" pitchFamily="18" charset="0"/>
              </a:rPr>
              <a:t> reliability and retest reliability have been described as “consistently convincing”.  ASD false positives very rare, even when being used to differentially diagnose children with language disorders from those with high functioning ASD.  The </a:t>
            </a:r>
            <a:r>
              <a:rPr lang="en-US" sz="1800" i="1" dirty="0">
                <a:latin typeface="Times New Roman" pitchFamily="18" charset="0"/>
              </a:rPr>
              <a:t>ADI-R</a:t>
            </a:r>
            <a:r>
              <a:rPr lang="en-US" sz="1800" dirty="0">
                <a:latin typeface="Times New Roman" pitchFamily="18" charset="0"/>
              </a:rPr>
              <a:t> algorithm is also reported to work well for the identification of Asperger’s Disorder.  However, it may not do so as well among children under 4 years of age.</a:t>
            </a:r>
          </a:p>
          <a:p>
            <a:endParaRPr lang="en-US" dirty="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F3F3ED-DCC4-4E64-AC18-DB515BEE09BF}" type="slidenum">
              <a:rPr lang="en-US"/>
              <a:pPr/>
              <a:t>112</a:t>
            </a:fld>
            <a:endParaRPr lang="en-US"/>
          </a:p>
        </p:txBody>
      </p:sp>
      <p:sp>
        <p:nvSpPr>
          <p:cNvPr id="899074" name="Rectangle 2"/>
          <p:cNvSpPr>
            <a:spLocks noGrp="1" noRot="1" noChangeAspect="1" noChangeArrowheads="1" noTextEdit="1"/>
          </p:cNvSpPr>
          <p:nvPr>
            <p:ph type="sldImg"/>
          </p:nvPr>
        </p:nvSpPr>
        <p:spPr>
          <a:ln/>
        </p:spPr>
      </p:sp>
      <p:sp>
        <p:nvSpPr>
          <p:cNvPr id="899075" name="Rectangle 3"/>
          <p:cNvSpPr>
            <a:spLocks noGrp="1" noChangeArrowheads="1"/>
          </p:cNvSpPr>
          <p:nvPr>
            <p:ph type="body" idx="1"/>
          </p:nvPr>
        </p:nvSpPr>
        <p:spPr>
          <a:xfrm>
            <a:off x="325438" y="3200400"/>
            <a:ext cx="6664325" cy="1360488"/>
          </a:xfrm>
          <a:ln/>
        </p:spPr>
        <p:txBody>
          <a:bodyPr/>
          <a:lstStyle/>
          <a:p>
            <a:r>
              <a:rPr lang="en-US" sz="1800"/>
              <a:t>As was just mentioned the </a:t>
            </a:r>
            <a:r>
              <a:rPr lang="en-US" sz="1800" i="1"/>
              <a:t>ADOS-G</a:t>
            </a:r>
            <a:r>
              <a:rPr lang="en-US" sz="1800"/>
              <a:t> (Lord, Rutter, DiLavore, &amp; Risi, 1999a, 1999b) is considered to be part of the “gold standard” in the diagnosis of ASD (Goodlin-Jones &amp; Solomon, 2003).  </a:t>
            </a: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87CBA75-4B2D-4EF8-82F0-5ADD9ACC62DD}" type="slidenum">
              <a:rPr lang="en-US"/>
              <a:pPr/>
              <a:t>113</a:t>
            </a:fld>
            <a:endParaRPr lang="en-US"/>
          </a:p>
        </p:txBody>
      </p:sp>
      <p:sp>
        <p:nvSpPr>
          <p:cNvPr id="901122" name="Rectangle 2"/>
          <p:cNvSpPr>
            <a:spLocks noGrp="1" noRot="1" noChangeAspect="1" noChangeArrowheads="1" noTextEdit="1"/>
          </p:cNvSpPr>
          <p:nvPr>
            <p:ph type="sldImg"/>
          </p:nvPr>
        </p:nvSpPr>
        <p:spPr>
          <a:ln/>
        </p:spPr>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13555A5-6012-4F59-8564-DB1A5EDF1AD2}" type="slidenum">
              <a:rPr lang="en-US"/>
              <a:pPr/>
              <a:t>114</a:t>
            </a:fld>
            <a:endParaRPr lang="en-US"/>
          </a:p>
        </p:txBody>
      </p:sp>
      <p:sp>
        <p:nvSpPr>
          <p:cNvPr id="903170" name="Rectangle 2"/>
          <p:cNvSpPr>
            <a:spLocks noGrp="1" noRot="1" noChangeAspect="1" noChangeArrowheads="1" noTextEdit="1"/>
          </p:cNvSpPr>
          <p:nvPr>
            <p:ph type="sldImg"/>
          </p:nvPr>
        </p:nvSpPr>
        <p:spPr>
          <a:ln/>
        </p:spPr>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37E81D-7EC0-4BB9-BD1B-5D4191670F0C}" type="slidenum">
              <a:rPr lang="en-US"/>
              <a:pPr/>
              <a:t>115</a:t>
            </a:fld>
            <a:endParaRPr lang="en-US"/>
          </a:p>
        </p:txBody>
      </p:sp>
      <p:sp>
        <p:nvSpPr>
          <p:cNvPr id="905218" name="Rectangle 2"/>
          <p:cNvSpPr>
            <a:spLocks noGrp="1" noRot="1" noChangeAspect="1" noChangeArrowheads="1" noTextEdit="1"/>
          </p:cNvSpPr>
          <p:nvPr>
            <p:ph type="sldImg"/>
          </p:nvPr>
        </p:nvSpPr>
        <p:spPr>
          <a:ln/>
        </p:spPr>
      </p:sp>
      <p:sp>
        <p:nvSpPr>
          <p:cNvPr id="905219" name="Rectangle 3"/>
          <p:cNvSpPr>
            <a:spLocks noGrp="1" noChangeArrowheads="1"/>
          </p:cNvSpPr>
          <p:nvPr>
            <p:ph type="body" idx="1"/>
          </p:nvPr>
        </p:nvSpPr>
        <p:spPr>
          <a:xfrm>
            <a:off x="325438" y="3200400"/>
            <a:ext cx="6664325" cy="1520825"/>
          </a:xfrm>
          <a:ln/>
        </p:spPr>
        <p:txBody>
          <a:bodyPr/>
          <a:lstStyle/>
          <a:p>
            <a:pPr algn="just"/>
            <a:r>
              <a:rPr lang="en-US" sz="1800" dirty="0"/>
              <a:t>At one time considered to the “strongest” objective scale for the diagnosis of ASD, the </a:t>
            </a:r>
            <a:r>
              <a:rPr lang="en-US" sz="1800" i="1" dirty="0"/>
              <a:t>Childhood Autism Rating Scale</a:t>
            </a:r>
            <a:r>
              <a:rPr lang="en-US" sz="1800" dirty="0"/>
              <a:t> is one of the most widely used diagnostic tools for children over 2 years of age.  </a:t>
            </a:r>
            <a:endParaRPr lang="en-US" sz="1800" dirty="0" smtClean="0"/>
          </a:p>
          <a:p>
            <a:pPr algn="just"/>
            <a:endParaRPr lang="en-US" sz="1800" dirty="0" smtClean="0"/>
          </a:p>
          <a:p>
            <a:r>
              <a:rPr lang="en-US" sz="1200" b="1" kern="1200" dirty="0" smtClean="0">
                <a:solidFill>
                  <a:schemeClr val="tx1"/>
                </a:solidFill>
                <a:latin typeface="Times" charset="0"/>
                <a:ea typeface="+mn-ea"/>
                <a:cs typeface="+mn-cs"/>
              </a:rPr>
              <a:t>Tuesday, November 23, 2010</a:t>
            </a:r>
          </a:p>
          <a:p>
            <a:r>
              <a:rPr lang="en-US" sz="1200" b="1" u="none" strike="noStrike" kern="1200" dirty="0" smtClean="0">
                <a:solidFill>
                  <a:schemeClr val="tx1"/>
                </a:solidFill>
                <a:latin typeface="Times" charset="0"/>
                <a:ea typeface="+mn-ea"/>
                <a:cs typeface="+mn-cs"/>
                <a:hlinkClick r:id="rId3"/>
              </a:rPr>
              <a:t>Best Practice Autism Review: The Childhood Autism Rating Scale, Second Edition (CARS2)</a:t>
            </a:r>
            <a:r>
              <a:rPr lang="en-US" sz="1200" b="1" kern="1200" dirty="0" smtClean="0">
                <a:solidFill>
                  <a:schemeClr val="tx1"/>
                </a:solidFill>
                <a:latin typeface="Times" charset="0"/>
                <a:ea typeface="+mn-ea"/>
                <a:cs typeface="+mn-cs"/>
              </a:rPr>
              <a:t> </a:t>
            </a:r>
          </a:p>
          <a:p>
            <a:pPr rtl="0"/>
            <a:r>
              <a:rPr lang="en-US" sz="1200" kern="1200" dirty="0" smtClean="0">
                <a:solidFill>
                  <a:schemeClr val="tx1"/>
                </a:solidFill>
                <a:latin typeface="Times" charset="0"/>
                <a:ea typeface="+mn-ea"/>
                <a:cs typeface="+mn-cs"/>
              </a:rPr>
              <a:t>The recently published Childhood Autism Rating Scale, second edition (CARS2), consists of two 15-item rating scales completed by the practitioner and a Parent/Caregiver Questionnaire.</a:t>
            </a:r>
            <a:r>
              <a:rPr lang="en-US" sz="1200" b="1" kern="1200" dirty="0" smtClean="0">
                <a:solidFill>
                  <a:schemeClr val="tx1"/>
                </a:solidFill>
                <a:latin typeface="Times" charset="0"/>
                <a:ea typeface="+mn-ea"/>
                <a:cs typeface="+mn-cs"/>
              </a:rPr>
              <a:t> </a:t>
            </a:r>
            <a:r>
              <a:rPr lang="en-US" sz="1200" kern="1200" dirty="0" smtClean="0">
                <a:solidFill>
                  <a:schemeClr val="tx1"/>
                </a:solidFill>
                <a:latin typeface="Times" charset="0"/>
                <a:ea typeface="+mn-ea"/>
                <a:cs typeface="+mn-cs"/>
              </a:rPr>
              <a:t>The Standard Version Rating Booklet (CARS2-ST) is</a:t>
            </a:r>
            <a:r>
              <a:rPr lang="en-US" sz="1200" b="1" kern="1200" dirty="0" smtClean="0">
                <a:solidFill>
                  <a:schemeClr val="tx1"/>
                </a:solidFill>
                <a:latin typeface="Times" charset="0"/>
                <a:ea typeface="+mn-ea"/>
                <a:cs typeface="+mn-cs"/>
              </a:rPr>
              <a:t> </a:t>
            </a:r>
            <a:r>
              <a:rPr lang="en-US" sz="1200" kern="1200" dirty="0" smtClean="0">
                <a:solidFill>
                  <a:schemeClr val="tx1"/>
                </a:solidFill>
                <a:latin typeface="Times" charset="0"/>
                <a:ea typeface="+mn-ea"/>
                <a:cs typeface="+mn-cs"/>
              </a:rPr>
              <a:t>equivalent to the original CARS and is used with children younger than 6 years of age and those with communication difficulties or below-average cognitive ability. The High-Functioning Version Rating Booklet (CARS2-HF) is an alternative for assessing verbally fluent children and youth, 6 years of age and older, with average or above intellectual ability. The Questionnaire for Parents or Caregivers (CARS2-QPC) is an </a:t>
            </a:r>
            <a:r>
              <a:rPr lang="en-US" sz="1200" kern="1200" dirty="0" err="1" smtClean="0">
                <a:solidFill>
                  <a:schemeClr val="tx1"/>
                </a:solidFill>
                <a:latin typeface="Times" charset="0"/>
                <a:ea typeface="+mn-ea"/>
                <a:cs typeface="+mn-cs"/>
              </a:rPr>
              <a:t>unscored</a:t>
            </a:r>
            <a:r>
              <a:rPr lang="en-US" sz="1200" kern="1200" dirty="0" smtClean="0">
                <a:solidFill>
                  <a:schemeClr val="tx1"/>
                </a:solidFill>
                <a:latin typeface="Times" charset="0"/>
                <a:ea typeface="+mn-ea"/>
                <a:cs typeface="+mn-cs"/>
              </a:rPr>
              <a:t> questionnaire designed to obtain pertinent developmental information from parents or caregivers. Both the CARS2-ST and CARS2-HF each include 15 items addressing the following functional areas: </a:t>
            </a:r>
          </a:p>
          <a:p>
            <a:pPr rtl="0"/>
            <a:r>
              <a:rPr lang="en-US" sz="1200" kern="1200" dirty="0" smtClean="0">
                <a:solidFill>
                  <a:schemeClr val="tx1"/>
                </a:solidFill>
                <a:latin typeface="Times" charset="0"/>
                <a:ea typeface="+mn-ea"/>
                <a:cs typeface="+mn-cs"/>
              </a:rPr>
              <a:t>Relating to People </a:t>
            </a:r>
          </a:p>
          <a:p>
            <a:pPr rtl="0"/>
            <a:r>
              <a:rPr lang="en-US" sz="1200" kern="1200" dirty="0" smtClean="0">
                <a:solidFill>
                  <a:schemeClr val="tx1"/>
                </a:solidFill>
                <a:latin typeface="Times" charset="0"/>
                <a:ea typeface="+mn-ea"/>
                <a:cs typeface="+mn-cs"/>
              </a:rPr>
              <a:t>Imitation (ST); Social-Emotional Understanding (HF) </a:t>
            </a:r>
          </a:p>
          <a:p>
            <a:pPr rtl="0"/>
            <a:r>
              <a:rPr lang="en-US" sz="1200" kern="1200" dirty="0" smtClean="0">
                <a:solidFill>
                  <a:schemeClr val="tx1"/>
                </a:solidFill>
                <a:latin typeface="Times" charset="0"/>
                <a:ea typeface="+mn-ea"/>
                <a:cs typeface="+mn-cs"/>
              </a:rPr>
              <a:t>Emotional Response (ST); Emotional Expression and Regulation of Emotions (HF) </a:t>
            </a:r>
          </a:p>
          <a:p>
            <a:pPr rtl="0"/>
            <a:r>
              <a:rPr lang="en-US" sz="1200" kern="1200" dirty="0" smtClean="0">
                <a:solidFill>
                  <a:schemeClr val="tx1"/>
                </a:solidFill>
                <a:latin typeface="Times" charset="0"/>
                <a:ea typeface="+mn-ea"/>
                <a:cs typeface="+mn-cs"/>
              </a:rPr>
              <a:t>Body Use </a:t>
            </a:r>
          </a:p>
          <a:p>
            <a:pPr rtl="0"/>
            <a:r>
              <a:rPr lang="en-US" sz="1200" kern="1200" dirty="0" smtClean="0">
                <a:solidFill>
                  <a:schemeClr val="tx1"/>
                </a:solidFill>
                <a:latin typeface="Times" charset="0"/>
                <a:ea typeface="+mn-ea"/>
                <a:cs typeface="+mn-cs"/>
              </a:rPr>
              <a:t>Object Use (ST); Object Use in Play (HF) </a:t>
            </a:r>
          </a:p>
          <a:p>
            <a:pPr rtl="0"/>
            <a:r>
              <a:rPr lang="en-US" sz="1200" kern="1200" dirty="0" smtClean="0">
                <a:solidFill>
                  <a:schemeClr val="tx1"/>
                </a:solidFill>
                <a:latin typeface="Times" charset="0"/>
                <a:ea typeface="+mn-ea"/>
                <a:cs typeface="+mn-cs"/>
              </a:rPr>
              <a:t>Adaptation to Change (ST); Adaptation to Change/Restricted Interests (HF) </a:t>
            </a:r>
          </a:p>
          <a:p>
            <a:pPr rtl="0"/>
            <a:r>
              <a:rPr lang="en-US" sz="1200" kern="1200" dirty="0" smtClean="0">
                <a:solidFill>
                  <a:schemeClr val="tx1"/>
                </a:solidFill>
                <a:latin typeface="Times" charset="0"/>
                <a:ea typeface="+mn-ea"/>
                <a:cs typeface="+mn-cs"/>
              </a:rPr>
              <a:t>Visual Response </a:t>
            </a:r>
          </a:p>
          <a:p>
            <a:pPr rtl="0"/>
            <a:r>
              <a:rPr lang="en-US" sz="1200" kern="1200" dirty="0" smtClean="0">
                <a:solidFill>
                  <a:schemeClr val="tx1"/>
                </a:solidFill>
                <a:latin typeface="Times" charset="0"/>
                <a:ea typeface="+mn-ea"/>
                <a:cs typeface="+mn-cs"/>
              </a:rPr>
              <a:t>Listening Response </a:t>
            </a:r>
          </a:p>
          <a:p>
            <a:pPr rtl="0"/>
            <a:r>
              <a:rPr lang="en-US" sz="1200" kern="1200" dirty="0" smtClean="0">
                <a:solidFill>
                  <a:schemeClr val="tx1"/>
                </a:solidFill>
                <a:latin typeface="Times" charset="0"/>
                <a:ea typeface="+mn-ea"/>
                <a:cs typeface="+mn-cs"/>
              </a:rPr>
              <a:t>Taste, Smell, and Touch Response and Use </a:t>
            </a:r>
          </a:p>
          <a:p>
            <a:pPr rtl="0"/>
            <a:r>
              <a:rPr lang="en-US" sz="1200" kern="1200" dirty="0" smtClean="0">
                <a:solidFill>
                  <a:schemeClr val="tx1"/>
                </a:solidFill>
                <a:latin typeface="Times" charset="0"/>
                <a:ea typeface="+mn-ea"/>
                <a:cs typeface="+mn-cs"/>
              </a:rPr>
              <a:t>Fear or Nervousness (ST); Fear or Anxiety (HF) </a:t>
            </a:r>
          </a:p>
          <a:p>
            <a:pPr rtl="0"/>
            <a:r>
              <a:rPr lang="en-US" sz="1200" kern="1200" dirty="0" smtClean="0">
                <a:solidFill>
                  <a:schemeClr val="tx1"/>
                </a:solidFill>
                <a:latin typeface="Times" charset="0"/>
                <a:ea typeface="+mn-ea"/>
                <a:cs typeface="+mn-cs"/>
              </a:rPr>
              <a:t>Verbal Communication </a:t>
            </a:r>
          </a:p>
          <a:p>
            <a:pPr rtl="0"/>
            <a:r>
              <a:rPr lang="en-US" sz="1200" kern="1200" dirty="0" smtClean="0">
                <a:solidFill>
                  <a:schemeClr val="tx1"/>
                </a:solidFill>
                <a:latin typeface="Times" charset="0"/>
                <a:ea typeface="+mn-ea"/>
                <a:cs typeface="+mn-cs"/>
              </a:rPr>
              <a:t>Nonverbal Communication </a:t>
            </a:r>
          </a:p>
          <a:p>
            <a:pPr rtl="0"/>
            <a:r>
              <a:rPr lang="en-US" sz="1200" kern="1200" dirty="0" smtClean="0">
                <a:solidFill>
                  <a:schemeClr val="tx1"/>
                </a:solidFill>
                <a:latin typeface="Times" charset="0"/>
                <a:ea typeface="+mn-ea"/>
                <a:cs typeface="+mn-cs"/>
              </a:rPr>
              <a:t>Activity Level (ST); Thinking/Cognitive Integration Skills (HF) </a:t>
            </a:r>
          </a:p>
          <a:p>
            <a:pPr rtl="0"/>
            <a:r>
              <a:rPr lang="en-US" sz="1200" kern="1200" dirty="0" smtClean="0">
                <a:solidFill>
                  <a:schemeClr val="tx1"/>
                </a:solidFill>
                <a:latin typeface="Times" charset="0"/>
                <a:ea typeface="+mn-ea"/>
                <a:cs typeface="+mn-cs"/>
              </a:rPr>
              <a:t>Level and Consistency of Intellectual Response </a:t>
            </a:r>
          </a:p>
          <a:p>
            <a:pPr rtl="0"/>
            <a:r>
              <a:rPr lang="en-US" sz="1200" kern="1200" dirty="0" smtClean="0">
                <a:solidFill>
                  <a:schemeClr val="tx1"/>
                </a:solidFill>
                <a:latin typeface="Times" charset="0"/>
                <a:ea typeface="+mn-ea"/>
                <a:cs typeface="+mn-cs"/>
              </a:rPr>
              <a:t>General Impressions </a:t>
            </a:r>
          </a:p>
          <a:p>
            <a:pPr rtl="0"/>
            <a:r>
              <a:rPr lang="en-US" sz="1200" kern="1200" dirty="0" smtClean="0">
                <a:solidFill>
                  <a:schemeClr val="tx1"/>
                </a:solidFill>
                <a:latin typeface="Times" charset="0"/>
                <a:ea typeface="+mn-ea"/>
                <a:cs typeface="+mn-cs"/>
              </a:rPr>
              <a:t>Items on the Standard form duplicate those on the original CARS, while items on the HF form have been modified to reflect current research on the characteristics of higher functioning children and youth with autism (HFA) or </a:t>
            </a:r>
            <a:r>
              <a:rPr lang="en-US" sz="1200" kern="1200" dirty="0" err="1" smtClean="0">
                <a:solidFill>
                  <a:schemeClr val="tx1"/>
                </a:solidFill>
                <a:latin typeface="Times" charset="0"/>
                <a:ea typeface="+mn-ea"/>
                <a:cs typeface="+mn-cs"/>
              </a:rPr>
              <a:t>Asperger</a:t>
            </a:r>
            <a:r>
              <a:rPr lang="en-US" sz="1200" kern="1200" dirty="0" smtClean="0">
                <a:solidFill>
                  <a:schemeClr val="tx1"/>
                </a:solidFill>
                <a:latin typeface="Times" charset="0"/>
                <a:ea typeface="+mn-ea"/>
                <a:cs typeface="+mn-cs"/>
              </a:rPr>
              <a:t> Syndrome. To complete the ratings on the CARS2-HF, the professional must have convergent information from MULTIPLE sources such as direct observation, parent and teacher interviews, prior assessments of cognitive functioning and adaptive behavior, and information from the Questionnaire for Parents or Caregivers (CARS2-QPC). Ratings are based not only on frequency of the behavior in question, but also on its intensity, </a:t>
            </a:r>
            <a:r>
              <a:rPr lang="en-US" sz="1200" kern="1200" dirty="0" err="1" smtClean="0">
                <a:solidFill>
                  <a:schemeClr val="tx1"/>
                </a:solidFill>
                <a:latin typeface="Times" charset="0"/>
                <a:ea typeface="+mn-ea"/>
                <a:cs typeface="+mn-cs"/>
              </a:rPr>
              <a:t>atypicality</a:t>
            </a:r>
            <a:r>
              <a:rPr lang="en-US" sz="1200" kern="1200" dirty="0" smtClean="0">
                <a:solidFill>
                  <a:schemeClr val="tx1"/>
                </a:solidFill>
                <a:latin typeface="Times" charset="0"/>
                <a:ea typeface="+mn-ea"/>
                <a:cs typeface="+mn-cs"/>
              </a:rPr>
              <a:t>, and duration. Rating values for all items are summed to produce a Total Raw Score. Each form includes a graph that allows the practitioner quickly convert the Total Raw Score to a standard score or percentile rank (based on a clinical sample of individuals diagnosed with autism spectrum disorders). </a:t>
            </a:r>
          </a:p>
          <a:p>
            <a:pPr rtl="0"/>
            <a:r>
              <a:rPr lang="en-US" sz="1200" kern="1200" dirty="0" smtClean="0">
                <a:solidFill>
                  <a:schemeClr val="tx1"/>
                </a:solidFill>
                <a:latin typeface="Times" charset="0"/>
                <a:ea typeface="+mn-ea"/>
                <a:cs typeface="+mn-cs"/>
              </a:rPr>
              <a:t>The psychometric properties of the CARS2-HF indicate a high degree of internal consistency and good </a:t>
            </a:r>
            <a:r>
              <a:rPr lang="en-US" sz="1200" kern="1200" dirty="0" err="1" smtClean="0">
                <a:solidFill>
                  <a:schemeClr val="tx1"/>
                </a:solidFill>
                <a:latin typeface="Times" charset="0"/>
                <a:ea typeface="+mn-ea"/>
                <a:cs typeface="+mn-cs"/>
              </a:rPr>
              <a:t>interrater</a:t>
            </a:r>
            <a:r>
              <a:rPr lang="en-US" sz="1200" kern="1200" dirty="0" smtClean="0">
                <a:solidFill>
                  <a:schemeClr val="tx1"/>
                </a:solidFill>
                <a:latin typeface="Times" charset="0"/>
                <a:ea typeface="+mn-ea"/>
                <a:cs typeface="+mn-cs"/>
              </a:rPr>
              <a:t> reliability. Validity information reports an overall discrimination index value of .93, with sensitivity and specificity values of .81 and .87, respectively. The HF form also demonstrates a relatively strong relationship with the “gold standard” Autism Disorder Observation Scale (ADOS).</a:t>
            </a:r>
          </a:p>
          <a:p>
            <a:pPr rtl="0"/>
            <a:r>
              <a:rPr lang="en-US" sz="1200" kern="1200" dirty="0" smtClean="0">
                <a:solidFill>
                  <a:schemeClr val="tx1"/>
                </a:solidFill>
                <a:latin typeface="Times" charset="0"/>
                <a:ea typeface="+mn-ea"/>
                <a:cs typeface="+mn-cs"/>
              </a:rPr>
              <a:t>The following are critical features of the CARS2-HF.</a:t>
            </a:r>
          </a:p>
          <a:p>
            <a:pPr rtl="0"/>
            <a:r>
              <a:rPr lang="en-US" sz="1200" kern="1200" dirty="0" smtClean="0">
                <a:solidFill>
                  <a:schemeClr val="tx1"/>
                </a:solidFill>
                <a:latin typeface="Times" charset="0"/>
                <a:ea typeface="+mn-ea"/>
                <a:cs typeface="+mn-cs"/>
              </a:rPr>
              <a:t>1. Parents and teachers should NOT be asked to complete the CARS2 forms. Only well-informed professionals should complete the ratings.</a:t>
            </a:r>
          </a:p>
          <a:p>
            <a:pPr rtl="0"/>
            <a:r>
              <a:rPr lang="en-US" sz="1200" kern="1200" dirty="0" smtClean="0">
                <a:solidFill>
                  <a:schemeClr val="tx1"/>
                </a:solidFill>
                <a:latin typeface="Times" charset="0"/>
                <a:ea typeface="+mn-ea"/>
                <a:cs typeface="+mn-cs"/>
              </a:rPr>
              <a:t>2. The CARS2 should NOT be used for screening in the general school-age population.</a:t>
            </a:r>
          </a:p>
          <a:p>
            <a:pPr rtl="0"/>
            <a:r>
              <a:rPr lang="en-US" sz="1200" kern="1200" dirty="0" smtClean="0">
                <a:solidFill>
                  <a:schemeClr val="tx1"/>
                </a:solidFill>
                <a:latin typeface="Times" charset="0"/>
                <a:ea typeface="+mn-ea"/>
                <a:cs typeface="+mn-cs"/>
              </a:rPr>
              <a:t>3. The practitioner must have a good understanding of the criteria for making the ratings and be in a position to collect information from multiple sources (direct observation, parent and teacher reports, prior assessments and clinical impressions).</a:t>
            </a:r>
          </a:p>
          <a:p>
            <a:pPr rtl="0"/>
            <a:r>
              <a:rPr lang="en-US" sz="1200" kern="1200" dirty="0" smtClean="0">
                <a:solidFill>
                  <a:schemeClr val="tx1"/>
                </a:solidFill>
                <a:latin typeface="Times" charset="0"/>
                <a:ea typeface="+mn-ea"/>
                <a:cs typeface="+mn-cs"/>
              </a:rPr>
              <a:t>4. The ratings from the CARS2 should be considered as only one part of a multimodal, multidisciplinary decision-making process in the identification of children with ASD.</a:t>
            </a:r>
          </a:p>
          <a:p>
            <a:pPr rtl="0"/>
            <a:r>
              <a:rPr lang="en-US" sz="1200" kern="1200" dirty="0" smtClean="0">
                <a:solidFill>
                  <a:schemeClr val="tx1"/>
                </a:solidFill>
                <a:latin typeface="Times" charset="0"/>
                <a:ea typeface="+mn-ea"/>
                <a:cs typeface="+mn-cs"/>
              </a:rPr>
              <a:t>5. Direct observation and a developmental history MUST always be included in the assessment process.</a:t>
            </a:r>
          </a:p>
          <a:p>
            <a:pPr rtl="0"/>
            <a:r>
              <a:rPr lang="en-US" sz="1200" kern="1200" dirty="0" smtClean="0">
                <a:solidFill>
                  <a:schemeClr val="tx1"/>
                </a:solidFill>
                <a:latin typeface="Times" charset="0"/>
                <a:ea typeface="+mn-ea"/>
                <a:cs typeface="+mn-cs"/>
              </a:rPr>
              <a:t>6. Scores on the CARS2 are interpreted relative to the level (severity) of autism-related behaviors compared to a clinical sample of individuals diagnosed with autism, NOT the typical individual.</a:t>
            </a:r>
          </a:p>
          <a:p>
            <a:pPr rtl="0"/>
            <a:r>
              <a:rPr lang="en-US" sz="1200" kern="1200" dirty="0" smtClean="0">
                <a:solidFill>
                  <a:schemeClr val="tx1"/>
                </a:solidFill>
                <a:latin typeface="Times" charset="0"/>
                <a:ea typeface="+mn-ea"/>
                <a:cs typeface="+mn-cs"/>
              </a:rPr>
              <a:t/>
            </a:r>
            <a:br>
              <a:rPr lang="en-US" sz="1200" kern="1200" dirty="0" smtClean="0">
                <a:solidFill>
                  <a:schemeClr val="tx1"/>
                </a:solidFill>
                <a:latin typeface="Times" charset="0"/>
                <a:ea typeface="+mn-ea"/>
                <a:cs typeface="+mn-cs"/>
              </a:rPr>
            </a:br>
            <a:endParaRPr lang="en-US" sz="1200" kern="1200" dirty="0" smtClean="0">
              <a:solidFill>
                <a:schemeClr val="tx1"/>
              </a:solidFill>
              <a:latin typeface="Times" charset="0"/>
              <a:ea typeface="+mn-ea"/>
              <a:cs typeface="+mn-cs"/>
            </a:endParaRPr>
          </a:p>
          <a:p>
            <a:pPr rtl="0"/>
            <a:r>
              <a:rPr lang="en-US" sz="1200" kern="1200" dirty="0" smtClean="0">
                <a:solidFill>
                  <a:schemeClr val="tx1"/>
                </a:solidFill>
                <a:latin typeface="Times" charset="0"/>
                <a:ea typeface="+mn-ea"/>
                <a:cs typeface="+mn-cs"/>
              </a:rPr>
              <a:t>In summary, The CARS2-HF represents an important alternative that will be welcomed by school-based professionals such as school psychologists and speech/language pathologists. It is a sensitive and reliable instrument that will find a place in the school-based professional’s assessment “Tool Box.” Given the dramatic increase in the numbers of students being referred for screening and assessment, the CARS2-HF is a useful instrument that helps quantify the level of symptom severity and importantly, assist with intervention and program planning. The CARS2-HF scores are particularly helpful in identifying Autism, Asperger's Disorder, Pervasive Developmental Disorder Not Otherwise Specified (PDD-NOS). Of course, the </a:t>
            </a:r>
            <a:r>
              <a:rPr lang="en-US" sz="1200" i="0" kern="1200" dirty="0" smtClean="0">
                <a:solidFill>
                  <a:schemeClr val="tx1"/>
                </a:solidFill>
                <a:latin typeface="Times" charset="0"/>
                <a:ea typeface="+mn-ea"/>
                <a:cs typeface="+mn-cs"/>
              </a:rPr>
              <a:t>CARS2 </a:t>
            </a:r>
            <a:r>
              <a:rPr lang="en-US" sz="1200" kern="1200" dirty="0" smtClean="0">
                <a:solidFill>
                  <a:schemeClr val="tx1"/>
                </a:solidFill>
                <a:latin typeface="Times" charset="0"/>
                <a:ea typeface="+mn-ea"/>
                <a:cs typeface="+mn-cs"/>
              </a:rPr>
              <a:t>is not intended to be and should not be used as the sole instrument in making diagnostic or classification decisions. An example of a comprehensive assessment battery can be found in </a:t>
            </a:r>
            <a:r>
              <a:rPr lang="en-US" sz="1200" u="none" strike="noStrike" kern="1200" dirty="0" smtClean="0">
                <a:solidFill>
                  <a:schemeClr val="tx1"/>
                </a:solidFill>
                <a:latin typeface="Times" charset="0"/>
                <a:ea typeface="+mn-ea"/>
                <a:cs typeface="+mn-cs"/>
                <a:hlinkClick r:id="rId4"/>
              </a:rPr>
              <a:t>“A Best Practice Guide to Assessment and Intervention for Autism and </a:t>
            </a:r>
            <a:r>
              <a:rPr lang="en-US" sz="1200" u="none" strike="noStrike" kern="1200" dirty="0" err="1" smtClean="0">
                <a:solidFill>
                  <a:schemeClr val="tx1"/>
                </a:solidFill>
                <a:latin typeface="Times" charset="0"/>
                <a:ea typeface="+mn-ea"/>
                <a:cs typeface="+mn-cs"/>
                <a:hlinkClick r:id="rId4"/>
              </a:rPr>
              <a:t>Asperger</a:t>
            </a:r>
            <a:r>
              <a:rPr lang="en-US" sz="1200" u="none" strike="noStrike" kern="1200" dirty="0" smtClean="0">
                <a:solidFill>
                  <a:schemeClr val="tx1"/>
                </a:solidFill>
                <a:latin typeface="Times" charset="0"/>
                <a:ea typeface="+mn-ea"/>
                <a:cs typeface="+mn-cs"/>
                <a:hlinkClick r:id="rId4"/>
              </a:rPr>
              <a:t> Syndrome in Schools.”</a:t>
            </a:r>
            <a:r>
              <a:rPr lang="en-US" sz="1200" kern="1200" dirty="0" smtClean="0">
                <a:solidFill>
                  <a:schemeClr val="tx1"/>
                </a:solidFill>
                <a:latin typeface="Times" charset="0"/>
                <a:ea typeface="+mn-ea"/>
                <a:cs typeface="+mn-cs"/>
              </a:rPr>
              <a:t/>
            </a:r>
            <a:br>
              <a:rPr lang="en-US" sz="1200" kern="1200" dirty="0" smtClean="0">
                <a:solidFill>
                  <a:schemeClr val="tx1"/>
                </a:solidFill>
                <a:latin typeface="Times" charset="0"/>
                <a:ea typeface="+mn-ea"/>
                <a:cs typeface="+mn-cs"/>
              </a:rPr>
            </a:br>
            <a:r>
              <a:rPr lang="en-US" sz="1200" kern="1200" dirty="0" smtClean="0">
                <a:solidFill>
                  <a:schemeClr val="tx1"/>
                </a:solidFill>
                <a:latin typeface="Times" charset="0"/>
                <a:ea typeface="+mn-ea"/>
                <a:cs typeface="+mn-cs"/>
              </a:rPr>
              <a:t/>
            </a:r>
            <a:br>
              <a:rPr lang="en-US" sz="1200" kern="1200" dirty="0" smtClean="0">
                <a:solidFill>
                  <a:schemeClr val="tx1"/>
                </a:solidFill>
                <a:latin typeface="Times" charset="0"/>
                <a:ea typeface="+mn-ea"/>
                <a:cs typeface="+mn-cs"/>
              </a:rPr>
            </a:br>
            <a:r>
              <a:rPr lang="en-US" sz="1200" kern="1200" dirty="0" err="1" smtClean="0">
                <a:solidFill>
                  <a:schemeClr val="tx1"/>
                </a:solidFill>
                <a:latin typeface="Times" charset="0"/>
                <a:ea typeface="+mn-ea"/>
                <a:cs typeface="+mn-cs"/>
              </a:rPr>
              <a:t>Schopler</a:t>
            </a:r>
            <a:r>
              <a:rPr lang="en-US" sz="1200" kern="1200" dirty="0" smtClean="0">
                <a:solidFill>
                  <a:schemeClr val="tx1"/>
                </a:solidFill>
                <a:latin typeface="Times" charset="0"/>
                <a:ea typeface="+mn-ea"/>
                <a:cs typeface="+mn-cs"/>
              </a:rPr>
              <a:t>, E, Van </a:t>
            </a:r>
            <a:r>
              <a:rPr lang="en-US" sz="1200" kern="1200" dirty="0" err="1" smtClean="0">
                <a:solidFill>
                  <a:schemeClr val="tx1"/>
                </a:solidFill>
                <a:latin typeface="Times" charset="0"/>
                <a:ea typeface="+mn-ea"/>
                <a:cs typeface="+mn-cs"/>
              </a:rPr>
              <a:t>Bourgondien</a:t>
            </a:r>
            <a:r>
              <a:rPr lang="en-US" sz="1200" kern="1200" dirty="0" smtClean="0">
                <a:solidFill>
                  <a:schemeClr val="tx1"/>
                </a:solidFill>
                <a:latin typeface="Times" charset="0"/>
                <a:ea typeface="+mn-ea"/>
                <a:cs typeface="+mn-cs"/>
              </a:rPr>
              <a:t>, M. E., Wellman, G. J., &amp; Love, S. R. (2010). </a:t>
            </a:r>
            <a:r>
              <a:rPr lang="en-US" sz="1200" i="1" kern="1200" dirty="0" smtClean="0">
                <a:solidFill>
                  <a:schemeClr val="tx1"/>
                </a:solidFill>
                <a:latin typeface="Times" charset="0"/>
                <a:ea typeface="+mn-ea"/>
                <a:cs typeface="+mn-cs"/>
              </a:rPr>
              <a:t>Childhood autism rating scale, second edition</a:t>
            </a:r>
            <a:r>
              <a:rPr lang="en-US" sz="1200" kern="1200" dirty="0" smtClean="0">
                <a:solidFill>
                  <a:schemeClr val="tx1"/>
                </a:solidFill>
                <a:latin typeface="Times" charset="0"/>
                <a:ea typeface="+mn-ea"/>
                <a:cs typeface="+mn-cs"/>
              </a:rPr>
              <a:t>. Los Angeles, CA: Western Psychological Services.</a:t>
            </a:r>
          </a:p>
          <a:p>
            <a:pPr algn="just"/>
            <a:endParaRPr lang="en-US" sz="1800" dirty="0" smtClean="0"/>
          </a:p>
          <a:p>
            <a:r>
              <a:rPr lang="en-US" sz="1800" dirty="0" smtClean="0"/>
              <a:t>Helps to identify children with autism and determine symptom severity through quantifiable ratings based on direct observation</a:t>
            </a:r>
          </a:p>
          <a:p>
            <a:r>
              <a:rPr lang="en-US" sz="1800" b="1" dirty="0" smtClean="0"/>
              <a:t>Ages :</a:t>
            </a:r>
            <a:endParaRPr lang="en-US" sz="1800" dirty="0" smtClean="0"/>
          </a:p>
          <a:p>
            <a:r>
              <a:rPr lang="en-US" sz="1800" dirty="0" smtClean="0"/>
              <a:t>2 years and up</a:t>
            </a:r>
          </a:p>
          <a:p>
            <a:r>
              <a:rPr lang="en-US" sz="1800" b="1" dirty="0" smtClean="0"/>
              <a:t>Administration Time :</a:t>
            </a:r>
            <a:endParaRPr lang="en-US" sz="1800" dirty="0" smtClean="0"/>
          </a:p>
          <a:p>
            <a:r>
              <a:rPr lang="en-US" sz="1800" dirty="0" smtClean="0"/>
              <a:t>5 to 10 minutes</a:t>
            </a:r>
            <a:br>
              <a:rPr lang="en-US" sz="1800" dirty="0" smtClean="0"/>
            </a:br>
            <a:r>
              <a:rPr lang="en-US" sz="1800" dirty="0" smtClean="0"/>
              <a:t>(after the information needed to make the ratings has been collected)</a:t>
            </a:r>
          </a:p>
          <a:p>
            <a:r>
              <a:rPr lang="en-US" sz="1800" b="1" dirty="0" smtClean="0"/>
              <a:t>Format :</a:t>
            </a:r>
            <a:endParaRPr lang="en-US" sz="1800" dirty="0" smtClean="0"/>
          </a:p>
          <a:p>
            <a:r>
              <a:rPr lang="en-US" sz="1800" dirty="0" smtClean="0"/>
              <a:t>Two 15-item rating scales completed by the clinician (each designed for a different population); and an </a:t>
            </a:r>
            <a:r>
              <a:rPr lang="en-US" sz="1800" dirty="0" err="1" smtClean="0"/>
              <a:t>unscored</a:t>
            </a:r>
            <a:r>
              <a:rPr lang="en-US" sz="1800" dirty="0" smtClean="0"/>
              <a:t> Parent/Caregiver Questionnaire</a:t>
            </a:r>
          </a:p>
          <a:p>
            <a:r>
              <a:rPr lang="en-US" sz="1800" b="1" dirty="0" smtClean="0"/>
              <a:t>Scores :</a:t>
            </a:r>
            <a:endParaRPr lang="en-US" sz="1800" dirty="0" smtClean="0"/>
          </a:p>
          <a:p>
            <a:r>
              <a:rPr lang="en-US" sz="1800" dirty="0" smtClean="0"/>
              <a:t>Cutoff scores, standard scores, and percentiles</a:t>
            </a:r>
          </a:p>
          <a:p>
            <a:endParaRPr lang="en-US" sz="1800" dirty="0" smtClean="0"/>
          </a:p>
          <a:p>
            <a:r>
              <a:rPr lang="en-US" sz="1800" b="1" dirty="0" smtClean="0"/>
              <a:t>Childhood Autism Rating Scale, Second Edition (CARS2)</a:t>
            </a:r>
            <a:br>
              <a:rPr lang="en-US" sz="1800" b="1" dirty="0" smtClean="0"/>
            </a:br>
            <a:r>
              <a:rPr lang="en-US" sz="1800" dirty="0" smtClean="0"/>
              <a:t>by Eric </a:t>
            </a:r>
            <a:r>
              <a:rPr lang="en-US" sz="1800" dirty="0" err="1" smtClean="0"/>
              <a:t>Schopler</a:t>
            </a:r>
            <a:r>
              <a:rPr lang="en-US" sz="1800" dirty="0" smtClean="0"/>
              <a:t>, Ph.D., Mary E. Van </a:t>
            </a:r>
            <a:r>
              <a:rPr lang="en-US" sz="1800" dirty="0" err="1" smtClean="0"/>
              <a:t>Bourgondien</a:t>
            </a:r>
            <a:r>
              <a:rPr lang="en-US" sz="1800" dirty="0" smtClean="0"/>
              <a:t>, Ph.D., Glenna Janette Wellman, Ph.D., and Steven R. Love, Ph.D. </a:t>
            </a:r>
          </a:p>
          <a:p>
            <a:r>
              <a:rPr lang="en-US" sz="1800" dirty="0" smtClean="0"/>
              <a:t>Since its original publication, the CARS has become one of the most widely used and empirically validated autism assessments. It has proven especially effective in discriminating between children with autism and those with severe cognitive deficits, and in distinguishing mild-to-moderate from severe autism. </a:t>
            </a:r>
          </a:p>
          <a:p>
            <a:r>
              <a:rPr lang="en-US" sz="1800" dirty="0" smtClean="0"/>
              <a:t>Now a revised Second Edition expands the test's clinical value, making it more responsive to individuals on the "high-functioning" end of the autism spectrum--those with average or higher IQ scores, better verbal skills, and more subtle social and behavioral deficits. While retaining the simplicity, brevity, and clarity of the original test, the CARS2 adds forms and features that help you integrate diagnostic information, determine functional capabilities, provide feedback to parents, and design targeted intervention.</a:t>
            </a:r>
          </a:p>
          <a:p>
            <a:r>
              <a:rPr lang="en-US" sz="1800" dirty="0" smtClean="0"/>
              <a:t>The CARS2 includes three forms:</a:t>
            </a:r>
          </a:p>
          <a:p>
            <a:r>
              <a:rPr lang="en-US" sz="1800" b="1" dirty="0" smtClean="0"/>
              <a:t>Standard Version Rating Booklet (CARS2-ST)</a:t>
            </a:r>
            <a:r>
              <a:rPr lang="en-US" sz="1800" dirty="0" smtClean="0"/>
              <a:t/>
            </a:r>
            <a:br>
              <a:rPr lang="en-US" sz="1800" dirty="0" smtClean="0"/>
            </a:br>
            <a:r>
              <a:rPr lang="en-US" sz="1800" dirty="0" smtClean="0"/>
              <a:t>Equivalent to the original CARS; for use with individuals younger than 6 years of age and those with communication difficulties or below-average estimated IQs</a:t>
            </a:r>
            <a:br>
              <a:rPr lang="en-US" sz="1800" dirty="0" smtClean="0"/>
            </a:br>
            <a:r>
              <a:rPr lang="en-US" sz="1800" b="1" dirty="0" smtClean="0"/>
              <a:t>High-Functioning Version Rating Booklet (CARS2-HF)</a:t>
            </a:r>
            <a:br>
              <a:rPr lang="en-US" sz="1800" b="1" dirty="0" smtClean="0"/>
            </a:br>
            <a:r>
              <a:rPr lang="en-US" sz="1800" dirty="0" smtClean="0"/>
              <a:t>An alternative for assessing verbally fluent individuals, 6 years of age and older, with IQ scores above 80</a:t>
            </a:r>
            <a:br>
              <a:rPr lang="en-US" sz="1800" dirty="0" smtClean="0"/>
            </a:br>
            <a:r>
              <a:rPr lang="en-US" sz="1800" b="1" dirty="0" smtClean="0"/>
              <a:t>Questionnaire for Parents or Caregivers (CARS2-QPC)</a:t>
            </a:r>
            <a:r>
              <a:rPr lang="en-US" sz="1800" dirty="0" smtClean="0"/>
              <a:t/>
            </a:r>
            <a:br>
              <a:rPr lang="en-US" sz="1800" dirty="0" smtClean="0"/>
            </a:br>
            <a:r>
              <a:rPr lang="en-US" sz="1800" dirty="0" smtClean="0"/>
              <a:t>An </a:t>
            </a:r>
            <a:r>
              <a:rPr lang="en-US" sz="1800" dirty="0" err="1" smtClean="0"/>
              <a:t>unscored</a:t>
            </a:r>
            <a:r>
              <a:rPr lang="en-US" sz="1800" dirty="0" smtClean="0"/>
              <a:t> scale that gathers information for use in making CARS2-ST and CARS2-HF ratings</a:t>
            </a:r>
          </a:p>
          <a:p>
            <a:r>
              <a:rPr lang="en-US" sz="1800" b="1" dirty="0" smtClean="0"/>
              <a:t>The Standard and High-Functioning Forms</a:t>
            </a:r>
            <a:r>
              <a:rPr lang="en-US" sz="1800" dirty="0" smtClean="0"/>
              <a:t/>
            </a:r>
            <a:br>
              <a:rPr lang="en-US" sz="1800" dirty="0" smtClean="0"/>
            </a:br>
            <a:r>
              <a:rPr lang="en-US" sz="1800" dirty="0" smtClean="0"/>
              <a:t>The CARS2-ST and CARS2-HF each include 15 items addressing the following functional areas: </a:t>
            </a:r>
          </a:p>
          <a:p>
            <a:r>
              <a:rPr lang="en-US" sz="1800" dirty="0" smtClean="0"/>
              <a:t>Relating to People </a:t>
            </a:r>
          </a:p>
          <a:p>
            <a:r>
              <a:rPr lang="en-US" sz="1800" dirty="0" smtClean="0"/>
              <a:t>Imitation (ST); Social-Emotional Understanding (HF) </a:t>
            </a:r>
          </a:p>
          <a:p>
            <a:r>
              <a:rPr lang="en-US" sz="1800" dirty="0" smtClean="0"/>
              <a:t>Emotional Response (ST); Emotional Expression and Regulation of Emotions (HF) </a:t>
            </a:r>
          </a:p>
          <a:p>
            <a:r>
              <a:rPr lang="en-US" sz="1800" dirty="0" smtClean="0"/>
              <a:t>Body Use </a:t>
            </a:r>
          </a:p>
          <a:p>
            <a:r>
              <a:rPr lang="en-US" sz="1800" dirty="0" smtClean="0"/>
              <a:t>Object Use (ST); Object Use in Play (HF) </a:t>
            </a:r>
          </a:p>
          <a:p>
            <a:r>
              <a:rPr lang="en-US" sz="1800" dirty="0" smtClean="0"/>
              <a:t>Adaptation to Change (ST); Adaptation to Change/Restricted Interests (HF) </a:t>
            </a:r>
          </a:p>
          <a:p>
            <a:r>
              <a:rPr lang="en-US" sz="1800" dirty="0" smtClean="0"/>
              <a:t>Visual Response </a:t>
            </a:r>
          </a:p>
          <a:p>
            <a:r>
              <a:rPr lang="en-US" sz="1800" dirty="0" smtClean="0"/>
              <a:t>Listening Response </a:t>
            </a:r>
          </a:p>
          <a:p>
            <a:r>
              <a:rPr lang="en-US" sz="1800" dirty="0" smtClean="0"/>
              <a:t>Taste, Smell, and Touch Response and Use </a:t>
            </a:r>
          </a:p>
          <a:p>
            <a:r>
              <a:rPr lang="en-US" sz="1800" dirty="0" smtClean="0"/>
              <a:t>Fear or Nervousness (ST); Fear or Anxiety (HF) </a:t>
            </a:r>
          </a:p>
          <a:p>
            <a:r>
              <a:rPr lang="en-US" sz="1800" dirty="0" smtClean="0"/>
              <a:t>Verbal Communication </a:t>
            </a:r>
          </a:p>
          <a:p>
            <a:r>
              <a:rPr lang="en-US" sz="1800" dirty="0" smtClean="0"/>
              <a:t>Nonverbal Communication </a:t>
            </a:r>
          </a:p>
          <a:p>
            <a:r>
              <a:rPr lang="en-US" sz="1800" dirty="0" smtClean="0"/>
              <a:t>Activity Level (ST); Thinking/Cognitive Integration Skills (HF) </a:t>
            </a:r>
          </a:p>
          <a:p>
            <a:r>
              <a:rPr lang="en-US" sz="1800" dirty="0" smtClean="0"/>
              <a:t>Level and Consistency of Intellectual Response </a:t>
            </a:r>
          </a:p>
          <a:p>
            <a:r>
              <a:rPr lang="en-US" sz="1800" dirty="0" smtClean="0"/>
              <a:t>General Impressions</a:t>
            </a:r>
          </a:p>
          <a:p>
            <a:r>
              <a:rPr lang="en-US" sz="1800" dirty="0" smtClean="0"/>
              <a:t>Items on the Standard form duplicate those on the original CARS, while items on the HF form have been modified to reflect current research on the characteristics of people with high functioning autism or Asperger's Syndrome.</a:t>
            </a:r>
          </a:p>
          <a:p>
            <a:r>
              <a:rPr lang="en-US" sz="1800" dirty="0" smtClean="0"/>
              <a:t>The clinician rates the individual on each item, using a 4-point response scale. Ratings are based not only on frequency of the behavior in question, but also on its intensity, peculiarity, and duration. While this more nuanced approach gives you greater flexibility in integrating diagnostic information, it still yields quantitative results.</a:t>
            </a:r>
          </a:p>
          <a:p>
            <a:r>
              <a:rPr lang="en-US" sz="1800" dirty="0" smtClean="0"/>
              <a:t>The Rating Booklets for both the Standard and HF versions are particularly convenient. They include space for clinical note-taking and documentation. They briefly describe each area rated, providing a reminder of rating criteria and a framework for explaining results to parents. And they list cutoff values so that you can see at a glance whether further evaluation is warranted. </a:t>
            </a:r>
          </a:p>
          <a:p>
            <a:r>
              <a:rPr lang="en-US" sz="1800" dirty="0" smtClean="0"/>
              <a:t>Rating values for all items are summed to produce a Total Raw Score. Each form includes a graph that allows you to quickly convert the Total Raw Score to a standard score or percentile rank (based on a clinical sample of 1,034 individuals with autism spectrum disorders). The Manual provides guidelines for score interpretation, suggestions for intervention, and case examples.</a:t>
            </a:r>
          </a:p>
          <a:p>
            <a:r>
              <a:rPr lang="en-US" sz="1800" b="1" dirty="0" smtClean="0"/>
              <a:t>The Questionnaire for Parents or Caregivers</a:t>
            </a:r>
            <a:r>
              <a:rPr lang="en-US" sz="1800" dirty="0" smtClean="0"/>
              <a:t/>
            </a:r>
            <a:br>
              <a:rPr lang="en-US" sz="1800" dirty="0" smtClean="0"/>
            </a:br>
            <a:r>
              <a:rPr lang="en-US" sz="1800" dirty="0" smtClean="0"/>
              <a:t>The CARS2-QPC is an </a:t>
            </a:r>
            <a:r>
              <a:rPr lang="en-US" sz="1800" dirty="0" err="1" smtClean="0"/>
              <a:t>unscored</a:t>
            </a:r>
            <a:r>
              <a:rPr lang="en-US" sz="1800" dirty="0" smtClean="0"/>
              <a:t> form completed by the parent or caregiver of the individual being assessed. Its purpose is to give the clinician more information on which to base CARS2-ST or CARS2-HF ratings. Often the questionnaire serves as the framework for a follow-up interview, during which the clinician can clarify and interpret the responses provided by the parent or caregiver.</a:t>
            </a:r>
            <a:br>
              <a:rPr lang="en-US" sz="1800" dirty="0" smtClean="0"/>
            </a:br>
            <a:r>
              <a:rPr lang="en-US" sz="1800" dirty="0" smtClean="0"/>
              <a:t>The areas covered by the CARS2-QPC include the individual's early development; social, emotional, and communication skills; repetitive behaviors; play and routines; and unusual sensory interests. </a:t>
            </a:r>
          </a:p>
          <a:p>
            <a:r>
              <a:rPr lang="en-US" sz="1800" b="1" dirty="0" smtClean="0"/>
              <a:t>The Best Way to Inform and Support Diagnosis</a:t>
            </a:r>
            <a:r>
              <a:rPr lang="en-US" sz="1800" dirty="0" smtClean="0"/>
              <a:t/>
            </a:r>
            <a:br>
              <a:rPr lang="en-US" sz="1800" dirty="0" smtClean="0"/>
            </a:br>
            <a:r>
              <a:rPr lang="en-US" sz="1800" dirty="0" smtClean="0"/>
              <a:t>The new CARS2 is extremely useful in identifying symptoms of autism. </a:t>
            </a:r>
          </a:p>
          <a:p>
            <a:r>
              <a:rPr lang="en-US" sz="1800" dirty="0" smtClean="0"/>
              <a:t>It covers the entire autism spectrum, as defined by empirical research. </a:t>
            </a:r>
          </a:p>
          <a:p>
            <a:r>
              <a:rPr lang="en-US" sz="1800" dirty="0" smtClean="0"/>
              <a:t>It is based on decades of use with thousands of referred individuals. </a:t>
            </a:r>
          </a:p>
          <a:p>
            <a:r>
              <a:rPr lang="en-US" sz="1800" dirty="0" smtClean="0"/>
              <a:t>It assesses virtually all ages and functional levels. </a:t>
            </a:r>
          </a:p>
          <a:p>
            <a:r>
              <a:rPr lang="en-US" sz="1800" dirty="0" smtClean="0"/>
              <a:t>It provides concise, objective, and quantifiable ratings based on direct behavioral observation. </a:t>
            </a:r>
          </a:p>
          <a:p>
            <a:r>
              <a:rPr lang="en-US" sz="1800" dirty="0" smtClean="0"/>
              <a:t>Scores show a consistent, strong, positive, and specific relationship with autism diagnosis. </a:t>
            </a:r>
          </a:p>
          <a:p>
            <a:r>
              <a:rPr lang="en-US" sz="1800" dirty="0" smtClean="0"/>
              <a:t>Ratings are reliable across time, settings, sources of information, and raters.</a:t>
            </a:r>
          </a:p>
          <a:p>
            <a:r>
              <a:rPr lang="en-US" sz="1800" dirty="0" smtClean="0"/>
              <a:t>     With a new form for higher-functioning individuals, a structured way to gather caregiver information, and guidelines linking scores to intervention, the CARS2 remains one of the best autism assessments available.</a:t>
            </a:r>
          </a:p>
          <a:p>
            <a:endParaRPr lang="en-US" sz="1800" dirty="0" smtClean="0"/>
          </a:p>
          <a:p>
            <a:pPr algn="just"/>
            <a:endParaRPr lang="en-US" sz="1800" dirty="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83B974-9CAF-4167-9049-A65F8ADC0E3D}" type="slidenum">
              <a:rPr lang="en-US"/>
              <a:pPr/>
              <a:t>116</a:t>
            </a:fld>
            <a:endParaRPr lang="en-US"/>
          </a:p>
        </p:txBody>
      </p:sp>
      <p:sp>
        <p:nvSpPr>
          <p:cNvPr id="907266" name="Rectangle 2"/>
          <p:cNvSpPr>
            <a:spLocks noGrp="1" noRot="1" noChangeAspect="1" noChangeArrowheads="1" noTextEdit="1"/>
          </p:cNvSpPr>
          <p:nvPr>
            <p:ph type="sldImg"/>
          </p:nvPr>
        </p:nvSpPr>
        <p:spPr>
          <a:ln/>
        </p:spPr>
      </p:sp>
      <p:sp>
        <p:nvSpPr>
          <p:cNvPr id="907267" name="Rectangle 3"/>
          <p:cNvSpPr>
            <a:spLocks noGrp="1" noChangeArrowheads="1"/>
          </p:cNvSpPr>
          <p:nvPr>
            <p:ph type="body" idx="1"/>
          </p:nvPr>
        </p:nvSpPr>
        <p:spPr>
          <a:xfrm>
            <a:off x="325438" y="3200400"/>
            <a:ext cx="6664325" cy="3679825"/>
          </a:xfrm>
          <a:ln/>
        </p:spPr>
        <p:txBody>
          <a:bodyPr/>
          <a:lstStyle/>
          <a:p>
            <a:r>
              <a:rPr lang="en-US" sz="1200" b="1" kern="1200" dirty="0" smtClean="0">
                <a:solidFill>
                  <a:schemeClr val="tx1"/>
                </a:solidFill>
                <a:latin typeface="Times" charset="0"/>
                <a:ea typeface="+mn-ea"/>
                <a:cs typeface="+mn-cs"/>
              </a:rPr>
              <a:t>Tuesday, November 23, 2010</a:t>
            </a:r>
          </a:p>
          <a:p>
            <a:r>
              <a:rPr lang="en-US" sz="1200" b="1" u="none" strike="noStrike" kern="1200" dirty="0" smtClean="0">
                <a:solidFill>
                  <a:schemeClr val="tx1"/>
                </a:solidFill>
                <a:latin typeface="Times" charset="0"/>
                <a:ea typeface="+mn-ea"/>
                <a:cs typeface="+mn-cs"/>
                <a:hlinkClick r:id="rId3"/>
              </a:rPr>
              <a:t>Best Practice Autism Review: The Childhood Autism Rating Scale, Second Edition (CARS2)</a:t>
            </a:r>
            <a:r>
              <a:rPr lang="en-US" sz="1200" b="1" kern="1200" dirty="0" smtClean="0">
                <a:solidFill>
                  <a:schemeClr val="tx1"/>
                </a:solidFill>
                <a:latin typeface="Times" charset="0"/>
                <a:ea typeface="+mn-ea"/>
                <a:cs typeface="+mn-cs"/>
              </a:rPr>
              <a:t> </a:t>
            </a:r>
          </a:p>
          <a:p>
            <a:pPr rtl="0"/>
            <a:r>
              <a:rPr lang="en-US" sz="1200" kern="1200" dirty="0" smtClean="0">
                <a:solidFill>
                  <a:schemeClr val="tx1"/>
                </a:solidFill>
                <a:latin typeface="Times" charset="0"/>
                <a:ea typeface="+mn-ea"/>
                <a:cs typeface="+mn-cs"/>
              </a:rPr>
              <a:t>The recently published Childhood Autism Rating Scale, second edition (CARS2), consists of two 15-item rating scales completed by the practitioner and a Parent/Caregiver Questionnaire.</a:t>
            </a:r>
            <a:r>
              <a:rPr lang="en-US" sz="1200" b="1" kern="1200" dirty="0" smtClean="0">
                <a:solidFill>
                  <a:schemeClr val="tx1"/>
                </a:solidFill>
                <a:latin typeface="Times" charset="0"/>
                <a:ea typeface="+mn-ea"/>
                <a:cs typeface="+mn-cs"/>
              </a:rPr>
              <a:t> </a:t>
            </a:r>
            <a:r>
              <a:rPr lang="en-US" sz="1200" kern="1200" dirty="0" smtClean="0">
                <a:solidFill>
                  <a:schemeClr val="tx1"/>
                </a:solidFill>
                <a:latin typeface="Times" charset="0"/>
                <a:ea typeface="+mn-ea"/>
                <a:cs typeface="+mn-cs"/>
              </a:rPr>
              <a:t>The Standard Version Rating Booklet (CARS2-ST) is</a:t>
            </a:r>
            <a:r>
              <a:rPr lang="en-US" sz="1200" b="1" kern="1200" dirty="0" smtClean="0">
                <a:solidFill>
                  <a:schemeClr val="tx1"/>
                </a:solidFill>
                <a:latin typeface="Times" charset="0"/>
                <a:ea typeface="+mn-ea"/>
                <a:cs typeface="+mn-cs"/>
              </a:rPr>
              <a:t> </a:t>
            </a:r>
            <a:r>
              <a:rPr lang="en-US" sz="1200" kern="1200" dirty="0" smtClean="0">
                <a:solidFill>
                  <a:schemeClr val="tx1"/>
                </a:solidFill>
                <a:latin typeface="Times" charset="0"/>
                <a:ea typeface="+mn-ea"/>
                <a:cs typeface="+mn-cs"/>
              </a:rPr>
              <a:t>equivalent to the original CARS and is used with children younger than 6 years of age and those with communication difficulties or below-average cognitive ability. The High-Functioning Version Rating Booklet (CARS2-HF) is an alternative for assessing verbally fluent children and youth, 6 years of age and older, with average or above intellectual ability. The Questionnaire for Parents or Caregivers (CARS2-QPC) is an </a:t>
            </a:r>
            <a:r>
              <a:rPr lang="en-US" sz="1200" kern="1200" dirty="0" err="1" smtClean="0">
                <a:solidFill>
                  <a:schemeClr val="tx1"/>
                </a:solidFill>
                <a:latin typeface="Times" charset="0"/>
                <a:ea typeface="+mn-ea"/>
                <a:cs typeface="+mn-cs"/>
              </a:rPr>
              <a:t>unscored</a:t>
            </a:r>
            <a:r>
              <a:rPr lang="en-US" sz="1200" kern="1200" dirty="0" smtClean="0">
                <a:solidFill>
                  <a:schemeClr val="tx1"/>
                </a:solidFill>
                <a:latin typeface="Times" charset="0"/>
                <a:ea typeface="+mn-ea"/>
                <a:cs typeface="+mn-cs"/>
              </a:rPr>
              <a:t> questionnaire designed to obtain pertinent developmental information from parents or caregivers. Both the CARS2-ST and CARS2-HF each include 15 items addressing the following functional areas: </a:t>
            </a:r>
          </a:p>
          <a:p>
            <a:pPr rtl="0"/>
            <a:r>
              <a:rPr lang="en-US" sz="1200" kern="1200" dirty="0" smtClean="0">
                <a:solidFill>
                  <a:schemeClr val="tx1"/>
                </a:solidFill>
                <a:latin typeface="Times" charset="0"/>
                <a:ea typeface="+mn-ea"/>
                <a:cs typeface="+mn-cs"/>
              </a:rPr>
              <a:t>Relating to People </a:t>
            </a:r>
          </a:p>
          <a:p>
            <a:pPr rtl="0"/>
            <a:r>
              <a:rPr lang="en-US" sz="1200" kern="1200" dirty="0" smtClean="0">
                <a:solidFill>
                  <a:schemeClr val="tx1"/>
                </a:solidFill>
                <a:latin typeface="Times" charset="0"/>
                <a:ea typeface="+mn-ea"/>
                <a:cs typeface="+mn-cs"/>
              </a:rPr>
              <a:t>Imitation (ST); Social-Emotional Understanding (HF) </a:t>
            </a:r>
          </a:p>
          <a:p>
            <a:pPr rtl="0"/>
            <a:r>
              <a:rPr lang="en-US" sz="1200" kern="1200" dirty="0" smtClean="0">
                <a:solidFill>
                  <a:schemeClr val="tx1"/>
                </a:solidFill>
                <a:latin typeface="Times" charset="0"/>
                <a:ea typeface="+mn-ea"/>
                <a:cs typeface="+mn-cs"/>
              </a:rPr>
              <a:t>Emotional Response (ST); Emotional Expression and Regulation of Emotions (HF) </a:t>
            </a:r>
          </a:p>
          <a:p>
            <a:pPr rtl="0"/>
            <a:r>
              <a:rPr lang="en-US" sz="1200" kern="1200" dirty="0" smtClean="0">
                <a:solidFill>
                  <a:schemeClr val="tx1"/>
                </a:solidFill>
                <a:latin typeface="Times" charset="0"/>
                <a:ea typeface="+mn-ea"/>
                <a:cs typeface="+mn-cs"/>
              </a:rPr>
              <a:t>Body Use </a:t>
            </a:r>
          </a:p>
          <a:p>
            <a:pPr rtl="0"/>
            <a:r>
              <a:rPr lang="en-US" sz="1200" kern="1200" dirty="0" smtClean="0">
                <a:solidFill>
                  <a:schemeClr val="tx1"/>
                </a:solidFill>
                <a:latin typeface="Times" charset="0"/>
                <a:ea typeface="+mn-ea"/>
                <a:cs typeface="+mn-cs"/>
              </a:rPr>
              <a:t>Object Use (ST); Object Use in Play (HF) </a:t>
            </a:r>
          </a:p>
          <a:p>
            <a:pPr rtl="0"/>
            <a:r>
              <a:rPr lang="en-US" sz="1200" kern="1200" dirty="0" smtClean="0">
                <a:solidFill>
                  <a:schemeClr val="tx1"/>
                </a:solidFill>
                <a:latin typeface="Times" charset="0"/>
                <a:ea typeface="+mn-ea"/>
                <a:cs typeface="+mn-cs"/>
              </a:rPr>
              <a:t>Adaptation to Change (ST); Adaptation to Change/Restricted Interests (HF) </a:t>
            </a:r>
          </a:p>
          <a:p>
            <a:pPr rtl="0"/>
            <a:r>
              <a:rPr lang="en-US" sz="1200" kern="1200" dirty="0" smtClean="0">
                <a:solidFill>
                  <a:schemeClr val="tx1"/>
                </a:solidFill>
                <a:latin typeface="Times" charset="0"/>
                <a:ea typeface="+mn-ea"/>
                <a:cs typeface="+mn-cs"/>
              </a:rPr>
              <a:t>Visual Response </a:t>
            </a:r>
          </a:p>
          <a:p>
            <a:pPr rtl="0"/>
            <a:r>
              <a:rPr lang="en-US" sz="1200" kern="1200" dirty="0" smtClean="0">
                <a:solidFill>
                  <a:schemeClr val="tx1"/>
                </a:solidFill>
                <a:latin typeface="Times" charset="0"/>
                <a:ea typeface="+mn-ea"/>
                <a:cs typeface="+mn-cs"/>
              </a:rPr>
              <a:t>Listening Response </a:t>
            </a:r>
          </a:p>
          <a:p>
            <a:pPr rtl="0"/>
            <a:r>
              <a:rPr lang="en-US" sz="1200" kern="1200" dirty="0" smtClean="0">
                <a:solidFill>
                  <a:schemeClr val="tx1"/>
                </a:solidFill>
                <a:latin typeface="Times" charset="0"/>
                <a:ea typeface="+mn-ea"/>
                <a:cs typeface="+mn-cs"/>
              </a:rPr>
              <a:t>Taste, Smell, and Touch Response and Use </a:t>
            </a:r>
          </a:p>
          <a:p>
            <a:pPr rtl="0"/>
            <a:r>
              <a:rPr lang="en-US" sz="1200" kern="1200" dirty="0" smtClean="0">
                <a:solidFill>
                  <a:schemeClr val="tx1"/>
                </a:solidFill>
                <a:latin typeface="Times" charset="0"/>
                <a:ea typeface="+mn-ea"/>
                <a:cs typeface="+mn-cs"/>
              </a:rPr>
              <a:t>Fear or Nervousness (ST); Fear or Anxiety (HF) </a:t>
            </a:r>
          </a:p>
          <a:p>
            <a:pPr rtl="0"/>
            <a:r>
              <a:rPr lang="en-US" sz="1200" kern="1200" dirty="0" smtClean="0">
                <a:solidFill>
                  <a:schemeClr val="tx1"/>
                </a:solidFill>
                <a:latin typeface="Times" charset="0"/>
                <a:ea typeface="+mn-ea"/>
                <a:cs typeface="+mn-cs"/>
              </a:rPr>
              <a:t>Verbal Communication </a:t>
            </a:r>
          </a:p>
          <a:p>
            <a:pPr rtl="0"/>
            <a:r>
              <a:rPr lang="en-US" sz="1200" kern="1200" dirty="0" smtClean="0">
                <a:solidFill>
                  <a:schemeClr val="tx1"/>
                </a:solidFill>
                <a:latin typeface="Times" charset="0"/>
                <a:ea typeface="+mn-ea"/>
                <a:cs typeface="+mn-cs"/>
              </a:rPr>
              <a:t>Nonverbal Communication </a:t>
            </a:r>
          </a:p>
          <a:p>
            <a:pPr rtl="0"/>
            <a:r>
              <a:rPr lang="en-US" sz="1200" kern="1200" dirty="0" smtClean="0">
                <a:solidFill>
                  <a:schemeClr val="tx1"/>
                </a:solidFill>
                <a:latin typeface="Times" charset="0"/>
                <a:ea typeface="+mn-ea"/>
                <a:cs typeface="+mn-cs"/>
              </a:rPr>
              <a:t>Activity Level (ST); Thinking/Cognitive Integration Skills (HF) </a:t>
            </a:r>
          </a:p>
          <a:p>
            <a:pPr rtl="0"/>
            <a:r>
              <a:rPr lang="en-US" sz="1200" kern="1200" dirty="0" smtClean="0">
                <a:solidFill>
                  <a:schemeClr val="tx1"/>
                </a:solidFill>
                <a:latin typeface="Times" charset="0"/>
                <a:ea typeface="+mn-ea"/>
                <a:cs typeface="+mn-cs"/>
              </a:rPr>
              <a:t>Level and Consistency of Intellectual Response </a:t>
            </a:r>
          </a:p>
          <a:p>
            <a:pPr rtl="0"/>
            <a:r>
              <a:rPr lang="en-US" sz="1200" kern="1200" dirty="0" smtClean="0">
                <a:solidFill>
                  <a:schemeClr val="tx1"/>
                </a:solidFill>
                <a:latin typeface="Times" charset="0"/>
                <a:ea typeface="+mn-ea"/>
                <a:cs typeface="+mn-cs"/>
              </a:rPr>
              <a:t>General Impressions </a:t>
            </a:r>
          </a:p>
          <a:p>
            <a:pPr rtl="0"/>
            <a:r>
              <a:rPr lang="en-US" sz="1200" kern="1200" dirty="0" smtClean="0">
                <a:solidFill>
                  <a:schemeClr val="tx1"/>
                </a:solidFill>
                <a:latin typeface="Times" charset="0"/>
                <a:ea typeface="+mn-ea"/>
                <a:cs typeface="+mn-cs"/>
              </a:rPr>
              <a:t>Items on the Standard form duplicate those on the original CARS, while items on the HF form have been modified to reflect current research on the characteristics of higher functioning children and youth with autism (HFA) or </a:t>
            </a:r>
            <a:r>
              <a:rPr lang="en-US" sz="1200" kern="1200" dirty="0" err="1" smtClean="0">
                <a:solidFill>
                  <a:schemeClr val="tx1"/>
                </a:solidFill>
                <a:latin typeface="Times" charset="0"/>
                <a:ea typeface="+mn-ea"/>
                <a:cs typeface="+mn-cs"/>
              </a:rPr>
              <a:t>Asperger</a:t>
            </a:r>
            <a:r>
              <a:rPr lang="en-US" sz="1200" kern="1200" dirty="0" smtClean="0">
                <a:solidFill>
                  <a:schemeClr val="tx1"/>
                </a:solidFill>
                <a:latin typeface="Times" charset="0"/>
                <a:ea typeface="+mn-ea"/>
                <a:cs typeface="+mn-cs"/>
              </a:rPr>
              <a:t> Syndrome. To complete the ratings on the CARS2-HF, the professional must have convergent information from MULTIPLE sources such as direct observation, parent and teacher interviews, prior assessments of cognitive functioning and adaptive behavior, and information from the Questionnaire for Parents or Caregivers (CARS2-QPC). Ratings are based not only on frequency of the behavior in question, but also on its intensity, </a:t>
            </a:r>
            <a:r>
              <a:rPr lang="en-US" sz="1200" kern="1200" dirty="0" err="1" smtClean="0">
                <a:solidFill>
                  <a:schemeClr val="tx1"/>
                </a:solidFill>
                <a:latin typeface="Times" charset="0"/>
                <a:ea typeface="+mn-ea"/>
                <a:cs typeface="+mn-cs"/>
              </a:rPr>
              <a:t>atypicality</a:t>
            </a:r>
            <a:r>
              <a:rPr lang="en-US" sz="1200" kern="1200" dirty="0" smtClean="0">
                <a:solidFill>
                  <a:schemeClr val="tx1"/>
                </a:solidFill>
                <a:latin typeface="Times" charset="0"/>
                <a:ea typeface="+mn-ea"/>
                <a:cs typeface="+mn-cs"/>
              </a:rPr>
              <a:t>, and duration. Rating values for all items are summed to produce a Total Raw Score. Each form includes a graph that allows the practitioner quickly convert the Total Raw Score to a standard score or percentile rank (based on a clinical sample of individuals diagnosed with autism spectrum disorders). </a:t>
            </a:r>
          </a:p>
          <a:p>
            <a:pPr rtl="0"/>
            <a:r>
              <a:rPr lang="en-US" sz="1200" kern="1200" dirty="0" smtClean="0">
                <a:solidFill>
                  <a:schemeClr val="tx1"/>
                </a:solidFill>
                <a:latin typeface="Times" charset="0"/>
                <a:ea typeface="+mn-ea"/>
                <a:cs typeface="+mn-cs"/>
              </a:rPr>
              <a:t>The psychometric properties of the CARS2-HF indicate a high degree of internal consistency and good </a:t>
            </a:r>
            <a:r>
              <a:rPr lang="en-US" sz="1200" kern="1200" dirty="0" err="1" smtClean="0">
                <a:solidFill>
                  <a:schemeClr val="tx1"/>
                </a:solidFill>
                <a:latin typeface="Times" charset="0"/>
                <a:ea typeface="+mn-ea"/>
                <a:cs typeface="+mn-cs"/>
              </a:rPr>
              <a:t>interrater</a:t>
            </a:r>
            <a:r>
              <a:rPr lang="en-US" sz="1200" kern="1200" dirty="0" smtClean="0">
                <a:solidFill>
                  <a:schemeClr val="tx1"/>
                </a:solidFill>
                <a:latin typeface="Times" charset="0"/>
                <a:ea typeface="+mn-ea"/>
                <a:cs typeface="+mn-cs"/>
              </a:rPr>
              <a:t> reliability. Validity information reports an overall discrimination index value of .93, with sensitivity and specificity values of .81 and .87, respectively. The HF form also demonstrates a relatively strong relationship with the “gold standard” Autism Disorder Observation Scale (ADOS).</a:t>
            </a:r>
          </a:p>
          <a:p>
            <a:pPr rtl="0"/>
            <a:r>
              <a:rPr lang="en-US" sz="1200" kern="1200" dirty="0" smtClean="0">
                <a:solidFill>
                  <a:schemeClr val="tx1"/>
                </a:solidFill>
                <a:latin typeface="Times" charset="0"/>
                <a:ea typeface="+mn-ea"/>
                <a:cs typeface="+mn-cs"/>
              </a:rPr>
              <a:t>The following are critical features of the CARS2-HF.</a:t>
            </a:r>
          </a:p>
          <a:p>
            <a:pPr rtl="0"/>
            <a:r>
              <a:rPr lang="en-US" sz="1200" kern="1200" dirty="0" smtClean="0">
                <a:solidFill>
                  <a:schemeClr val="tx1"/>
                </a:solidFill>
                <a:latin typeface="Times" charset="0"/>
                <a:ea typeface="+mn-ea"/>
                <a:cs typeface="+mn-cs"/>
              </a:rPr>
              <a:t>1. Parents and teachers should NOT be asked to complete the CARS2 forms. Only well-informed professionals should complete the ratings.</a:t>
            </a:r>
          </a:p>
          <a:p>
            <a:pPr rtl="0"/>
            <a:r>
              <a:rPr lang="en-US" sz="1200" kern="1200" dirty="0" smtClean="0">
                <a:solidFill>
                  <a:schemeClr val="tx1"/>
                </a:solidFill>
                <a:latin typeface="Times" charset="0"/>
                <a:ea typeface="+mn-ea"/>
                <a:cs typeface="+mn-cs"/>
              </a:rPr>
              <a:t>2. The CARS2 should NOT be used for screening in the general school-age population.</a:t>
            </a:r>
          </a:p>
          <a:p>
            <a:pPr rtl="0"/>
            <a:r>
              <a:rPr lang="en-US" sz="1200" kern="1200" dirty="0" smtClean="0">
                <a:solidFill>
                  <a:schemeClr val="tx1"/>
                </a:solidFill>
                <a:latin typeface="Times" charset="0"/>
                <a:ea typeface="+mn-ea"/>
                <a:cs typeface="+mn-cs"/>
              </a:rPr>
              <a:t>3. The practitioner must have a good understanding of the criteria for making the ratings and be in a position to collect information from multiple sources (direct observation, parent and teacher reports, prior assessments and clinical impressions).</a:t>
            </a:r>
          </a:p>
          <a:p>
            <a:pPr rtl="0"/>
            <a:r>
              <a:rPr lang="en-US" sz="1200" kern="1200" dirty="0" smtClean="0">
                <a:solidFill>
                  <a:schemeClr val="tx1"/>
                </a:solidFill>
                <a:latin typeface="Times" charset="0"/>
                <a:ea typeface="+mn-ea"/>
                <a:cs typeface="+mn-cs"/>
              </a:rPr>
              <a:t>4. The ratings from the CARS2 should be considered as only one part of a multimodal, multidisciplinary decision-making process in the identification of children with ASD.</a:t>
            </a:r>
          </a:p>
          <a:p>
            <a:pPr rtl="0"/>
            <a:r>
              <a:rPr lang="en-US" sz="1200" kern="1200" dirty="0" smtClean="0">
                <a:solidFill>
                  <a:schemeClr val="tx1"/>
                </a:solidFill>
                <a:latin typeface="Times" charset="0"/>
                <a:ea typeface="+mn-ea"/>
                <a:cs typeface="+mn-cs"/>
              </a:rPr>
              <a:t>5. Direct observation and a developmental history MUST always be included in the assessment process.</a:t>
            </a:r>
          </a:p>
          <a:p>
            <a:pPr rtl="0"/>
            <a:r>
              <a:rPr lang="en-US" sz="1200" kern="1200" dirty="0" smtClean="0">
                <a:solidFill>
                  <a:schemeClr val="tx1"/>
                </a:solidFill>
                <a:latin typeface="Times" charset="0"/>
                <a:ea typeface="+mn-ea"/>
                <a:cs typeface="+mn-cs"/>
              </a:rPr>
              <a:t>6. Scores on the CARS2 are interpreted relative to the level (severity) of autism-related behaviors compared to a clinical sample of individuals diagnosed with autism, NOT the typical individual.</a:t>
            </a:r>
          </a:p>
          <a:p>
            <a:pPr rtl="0"/>
            <a:r>
              <a:rPr lang="en-US" sz="1200" kern="1200" dirty="0" smtClean="0">
                <a:solidFill>
                  <a:schemeClr val="tx1"/>
                </a:solidFill>
                <a:latin typeface="Times" charset="0"/>
                <a:ea typeface="+mn-ea"/>
                <a:cs typeface="+mn-cs"/>
              </a:rPr>
              <a:t/>
            </a:r>
            <a:br>
              <a:rPr lang="en-US" sz="1200" kern="1200" dirty="0" smtClean="0">
                <a:solidFill>
                  <a:schemeClr val="tx1"/>
                </a:solidFill>
                <a:latin typeface="Times" charset="0"/>
                <a:ea typeface="+mn-ea"/>
                <a:cs typeface="+mn-cs"/>
              </a:rPr>
            </a:br>
            <a:endParaRPr lang="en-US" sz="1200" kern="1200" dirty="0" smtClean="0">
              <a:solidFill>
                <a:schemeClr val="tx1"/>
              </a:solidFill>
              <a:latin typeface="Times" charset="0"/>
              <a:ea typeface="+mn-ea"/>
              <a:cs typeface="+mn-cs"/>
            </a:endParaRPr>
          </a:p>
          <a:p>
            <a:pPr rtl="0"/>
            <a:r>
              <a:rPr lang="en-US" sz="1200" kern="1200" dirty="0" smtClean="0">
                <a:solidFill>
                  <a:schemeClr val="tx1"/>
                </a:solidFill>
                <a:latin typeface="Times" charset="0"/>
                <a:ea typeface="+mn-ea"/>
                <a:cs typeface="+mn-cs"/>
              </a:rPr>
              <a:t>In summary, The CARS2-HF represents an important alternative that will be welcomed by school-based professionals such as school psychologists and speech/language pathologists. It is a sensitive and reliable instrument that will find a place in the school-based professional’s assessment “Tool Box.” Given the dramatic increase in the numbers of students being referred for screening and assessment, the CARS2-HF is a useful instrument that helps quantify the level of symptom severity and importantly, assist with intervention and program planning. The CARS2-HF scores are particularly helpful in identifying Autism, Asperger's Disorder, Pervasive Developmental Disorder Not Otherwise Specified (PDD-NOS). Of course, the </a:t>
            </a:r>
            <a:r>
              <a:rPr lang="en-US" sz="1200" i="0" kern="1200" dirty="0" smtClean="0">
                <a:solidFill>
                  <a:schemeClr val="tx1"/>
                </a:solidFill>
                <a:latin typeface="Times" charset="0"/>
                <a:ea typeface="+mn-ea"/>
                <a:cs typeface="+mn-cs"/>
              </a:rPr>
              <a:t>CARS2 </a:t>
            </a:r>
            <a:r>
              <a:rPr lang="en-US" sz="1200" kern="1200" dirty="0" smtClean="0">
                <a:solidFill>
                  <a:schemeClr val="tx1"/>
                </a:solidFill>
                <a:latin typeface="Times" charset="0"/>
                <a:ea typeface="+mn-ea"/>
                <a:cs typeface="+mn-cs"/>
              </a:rPr>
              <a:t>is not intended to be and should not be used as the sole instrument in making diagnostic or classification decisions. An example of a comprehensive assessment battery can be found in </a:t>
            </a:r>
            <a:r>
              <a:rPr lang="en-US" sz="1200" u="none" strike="noStrike" kern="1200" dirty="0" smtClean="0">
                <a:solidFill>
                  <a:schemeClr val="tx1"/>
                </a:solidFill>
                <a:latin typeface="Times" charset="0"/>
                <a:ea typeface="+mn-ea"/>
                <a:cs typeface="+mn-cs"/>
                <a:hlinkClick r:id="rId4"/>
              </a:rPr>
              <a:t>“A Best Practice Guide to Assessment and Intervention for Autism and </a:t>
            </a:r>
            <a:r>
              <a:rPr lang="en-US" sz="1200" u="none" strike="noStrike" kern="1200" dirty="0" err="1" smtClean="0">
                <a:solidFill>
                  <a:schemeClr val="tx1"/>
                </a:solidFill>
                <a:latin typeface="Times" charset="0"/>
                <a:ea typeface="+mn-ea"/>
                <a:cs typeface="+mn-cs"/>
                <a:hlinkClick r:id="rId4"/>
              </a:rPr>
              <a:t>Asperger</a:t>
            </a:r>
            <a:r>
              <a:rPr lang="en-US" sz="1200" u="none" strike="noStrike" kern="1200" dirty="0" smtClean="0">
                <a:solidFill>
                  <a:schemeClr val="tx1"/>
                </a:solidFill>
                <a:latin typeface="Times" charset="0"/>
                <a:ea typeface="+mn-ea"/>
                <a:cs typeface="+mn-cs"/>
                <a:hlinkClick r:id="rId4"/>
              </a:rPr>
              <a:t> Syndrome in Schools.”</a:t>
            </a:r>
            <a:r>
              <a:rPr lang="en-US" sz="1200" kern="1200" dirty="0" smtClean="0">
                <a:solidFill>
                  <a:schemeClr val="tx1"/>
                </a:solidFill>
                <a:latin typeface="Times" charset="0"/>
                <a:ea typeface="+mn-ea"/>
                <a:cs typeface="+mn-cs"/>
              </a:rPr>
              <a:t/>
            </a:r>
            <a:br>
              <a:rPr lang="en-US" sz="1200" kern="1200" dirty="0" smtClean="0">
                <a:solidFill>
                  <a:schemeClr val="tx1"/>
                </a:solidFill>
                <a:latin typeface="Times" charset="0"/>
                <a:ea typeface="+mn-ea"/>
                <a:cs typeface="+mn-cs"/>
              </a:rPr>
            </a:br>
            <a:r>
              <a:rPr lang="en-US" sz="1200" kern="1200" dirty="0" smtClean="0">
                <a:solidFill>
                  <a:schemeClr val="tx1"/>
                </a:solidFill>
                <a:latin typeface="Times" charset="0"/>
                <a:ea typeface="+mn-ea"/>
                <a:cs typeface="+mn-cs"/>
              </a:rPr>
              <a:t/>
            </a:r>
            <a:br>
              <a:rPr lang="en-US" sz="1200" kern="1200" dirty="0" smtClean="0">
                <a:solidFill>
                  <a:schemeClr val="tx1"/>
                </a:solidFill>
                <a:latin typeface="Times" charset="0"/>
                <a:ea typeface="+mn-ea"/>
                <a:cs typeface="+mn-cs"/>
              </a:rPr>
            </a:br>
            <a:r>
              <a:rPr lang="en-US" sz="1200" kern="1200" dirty="0" err="1" smtClean="0">
                <a:solidFill>
                  <a:schemeClr val="tx1"/>
                </a:solidFill>
                <a:latin typeface="Times" charset="0"/>
                <a:ea typeface="+mn-ea"/>
                <a:cs typeface="+mn-cs"/>
              </a:rPr>
              <a:t>Schopler</a:t>
            </a:r>
            <a:r>
              <a:rPr lang="en-US" sz="1200" kern="1200" dirty="0" smtClean="0">
                <a:solidFill>
                  <a:schemeClr val="tx1"/>
                </a:solidFill>
                <a:latin typeface="Times" charset="0"/>
                <a:ea typeface="+mn-ea"/>
                <a:cs typeface="+mn-cs"/>
              </a:rPr>
              <a:t>, E, Van </a:t>
            </a:r>
            <a:r>
              <a:rPr lang="en-US" sz="1200" kern="1200" dirty="0" err="1" smtClean="0">
                <a:solidFill>
                  <a:schemeClr val="tx1"/>
                </a:solidFill>
                <a:latin typeface="Times" charset="0"/>
                <a:ea typeface="+mn-ea"/>
                <a:cs typeface="+mn-cs"/>
              </a:rPr>
              <a:t>Bourgondien</a:t>
            </a:r>
            <a:r>
              <a:rPr lang="en-US" sz="1200" kern="1200" dirty="0" smtClean="0">
                <a:solidFill>
                  <a:schemeClr val="tx1"/>
                </a:solidFill>
                <a:latin typeface="Times" charset="0"/>
                <a:ea typeface="+mn-ea"/>
                <a:cs typeface="+mn-cs"/>
              </a:rPr>
              <a:t>, M. E., Wellman, G. J., &amp; Love, S. R. (2010). </a:t>
            </a:r>
            <a:r>
              <a:rPr lang="en-US" sz="1200" i="1" kern="1200" dirty="0" smtClean="0">
                <a:solidFill>
                  <a:schemeClr val="tx1"/>
                </a:solidFill>
                <a:latin typeface="Times" charset="0"/>
                <a:ea typeface="+mn-ea"/>
                <a:cs typeface="+mn-cs"/>
              </a:rPr>
              <a:t>Childhood autism rating scale, second edition</a:t>
            </a:r>
            <a:r>
              <a:rPr lang="en-US" sz="1200" kern="1200" dirty="0" smtClean="0">
                <a:solidFill>
                  <a:schemeClr val="tx1"/>
                </a:solidFill>
                <a:latin typeface="Times" charset="0"/>
                <a:ea typeface="+mn-ea"/>
                <a:cs typeface="+mn-cs"/>
              </a:rPr>
              <a:t>. Los Angeles, CA: Western Psychological Services.</a:t>
            </a:r>
          </a:p>
          <a:p>
            <a:endParaRPr lang="en-US" sz="1800" dirty="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087C07-0F34-4ADC-8647-3AFBEAE1DF96}" type="slidenum">
              <a:rPr lang="en-US"/>
              <a:pPr/>
              <a:t>117</a:t>
            </a:fld>
            <a:endParaRPr lang="en-US"/>
          </a:p>
        </p:txBody>
      </p:sp>
      <p:sp>
        <p:nvSpPr>
          <p:cNvPr id="1372162" name="Rectangle 2"/>
          <p:cNvSpPr>
            <a:spLocks noGrp="1" noRot="1" noChangeAspect="1" noChangeArrowheads="1" noTextEdit="1"/>
          </p:cNvSpPr>
          <p:nvPr>
            <p:ph type="sldImg"/>
          </p:nvPr>
        </p:nvSpPr>
        <p:spPr>
          <a:ln/>
        </p:spPr>
      </p:sp>
      <p:sp>
        <p:nvSpPr>
          <p:cNvPr id="1372163" name="Rectangle 3"/>
          <p:cNvSpPr>
            <a:spLocks noGrp="1" noChangeArrowheads="1"/>
          </p:cNvSpPr>
          <p:nvPr>
            <p:ph type="body" idx="1"/>
          </p:nvPr>
        </p:nvSpPr>
        <p:spPr/>
        <p:txBody>
          <a:bodyPr/>
          <a:lstStyle/>
          <a:p>
            <a:pPr>
              <a:tabLst>
                <a:tab pos="457200" algn="l"/>
              </a:tabLst>
            </a:pPr>
            <a:r>
              <a:rPr lang="en-US" sz="1800"/>
              <a:t>Here is my presentation outline (list workshop elements).</a:t>
            </a: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79952B-05C1-4463-92E0-243A7BB1ABB7}" type="slidenum">
              <a:rPr lang="en-US"/>
              <a:pPr/>
              <a:t>118</a:t>
            </a:fld>
            <a:endParaRPr lang="en-US"/>
          </a:p>
        </p:txBody>
      </p:sp>
      <p:sp>
        <p:nvSpPr>
          <p:cNvPr id="915458" name="Rectangle 2"/>
          <p:cNvSpPr>
            <a:spLocks noGrp="1" noRot="1" noChangeAspect="1" noChangeArrowheads="1" noTextEdit="1"/>
          </p:cNvSpPr>
          <p:nvPr>
            <p:ph type="sldImg"/>
          </p:nvPr>
        </p:nvSpPr>
        <p:spPr>
          <a:ln/>
        </p:spPr>
      </p:sp>
      <p:sp>
        <p:nvSpPr>
          <p:cNvPr id="915459" name="Rectangle 3"/>
          <p:cNvSpPr>
            <a:spLocks noGrp="1" noChangeArrowheads="1"/>
          </p:cNvSpPr>
          <p:nvPr>
            <p:ph type="body" idx="1"/>
          </p:nvPr>
        </p:nvSpPr>
        <p:spPr>
          <a:xfrm>
            <a:off x="325438" y="3200400"/>
            <a:ext cx="6664325" cy="4160838"/>
          </a:xfrm>
          <a:ln/>
        </p:spPr>
        <p:txBody>
          <a:bodyPr/>
          <a:lstStyle/>
          <a:p>
            <a:r>
              <a:rPr lang="en-US" sz="1800">
                <a:latin typeface="Times New Roman" pitchFamily="18" charset="0"/>
              </a:rPr>
              <a:t>Testing students with ASD requires special expertise, training, and experience to minimize the effects of autistic behavior on test validity.  </a:t>
            </a:r>
          </a:p>
          <a:p>
            <a:r>
              <a:rPr lang="en-US" sz="1800">
                <a:latin typeface="Times New Roman" pitchFamily="18" charset="0"/>
              </a:rPr>
              <a:t>The school psychologist must constantly assess the degree to which tests being used reflect symptoms of autism or the specific targeted abilities (e.g., intelligence, achievement, psychological processes).  </a:t>
            </a:r>
          </a:p>
          <a:p>
            <a:pPr lvl="1"/>
            <a:r>
              <a:rPr lang="en-US" sz="1600">
                <a:latin typeface="Times New Roman" pitchFamily="18" charset="0"/>
              </a:rPr>
              <a:t>For example, in the case of an IQ test (especially one with an emphasis on verbal abilities) examiners must constantly question whether obtained scores reflect cognitive potential, or the qualitative impairments in communication that are typical of autism.  </a:t>
            </a:r>
          </a:p>
          <a:p>
            <a:r>
              <a:rPr lang="en-US" sz="1800">
                <a:latin typeface="Times New Roman" pitchFamily="18" charset="0"/>
              </a:rPr>
              <a:t>To address these challenges examiners will often need to make testing accommodations.  </a:t>
            </a:r>
            <a:endParaRPr lang="en-US" sz="180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6CD3A2-FD47-4D31-8ECF-8F47E5C2C4B9}" type="slidenum">
              <a:rPr lang="en-US"/>
              <a:pPr/>
              <a:t>119</a:t>
            </a:fld>
            <a:endParaRPr lang="en-US"/>
          </a:p>
        </p:txBody>
      </p:sp>
      <p:sp>
        <p:nvSpPr>
          <p:cNvPr id="917506" name="Rectangle 2"/>
          <p:cNvSpPr>
            <a:spLocks noGrp="1" noRot="1" noChangeAspect="1" noChangeArrowheads="1" noTextEdit="1"/>
          </p:cNvSpPr>
          <p:nvPr>
            <p:ph type="sldImg"/>
          </p:nvPr>
        </p:nvSpPr>
        <p:spPr>
          <a:ln/>
        </p:spPr>
      </p:sp>
      <p:sp>
        <p:nvSpPr>
          <p:cNvPr id="917507" name="Rectangle 3"/>
          <p:cNvSpPr>
            <a:spLocks noGrp="1" noChangeArrowheads="1"/>
          </p:cNvSpPr>
          <p:nvPr>
            <p:ph type="body" idx="1"/>
          </p:nvPr>
        </p:nvSpPr>
        <p:spPr>
          <a:xfrm>
            <a:off x="325438" y="3200400"/>
            <a:ext cx="6664325" cy="3921125"/>
          </a:xfrm>
          <a:ln/>
        </p:spPr>
        <p:txBody>
          <a:bodyPr/>
          <a:lstStyle/>
          <a:p>
            <a:r>
              <a:rPr lang="en-US" sz="1800">
                <a:latin typeface="Times New Roman" pitchFamily="18" charset="0"/>
              </a:rPr>
              <a:t>Before offering specific suggestions that might be appropriate for the student with ASD, it is important to acknowledge that the autistic population is very heterogeneous.  </a:t>
            </a:r>
          </a:p>
          <a:p>
            <a:endParaRPr lang="en-US" sz="800">
              <a:latin typeface="Times New Roman" pitchFamily="18" charset="0"/>
            </a:endParaRPr>
          </a:p>
          <a:p>
            <a:r>
              <a:rPr lang="en-US" sz="1800">
                <a:latin typeface="Times New Roman" pitchFamily="18" charset="0"/>
              </a:rPr>
              <a:t>Thus, there is not any one set of accommodations that will work for every student.  </a:t>
            </a:r>
          </a:p>
          <a:p>
            <a:endParaRPr lang="en-US" sz="800">
              <a:latin typeface="Times New Roman" pitchFamily="18" charset="0"/>
            </a:endParaRPr>
          </a:p>
          <a:p>
            <a:r>
              <a:rPr lang="en-US" sz="1800">
                <a:latin typeface="Times New Roman" pitchFamily="18" charset="0"/>
              </a:rPr>
              <a:t>In other words, it is important to consider each student as an individual and to select specific accommodations to meet specific individual needs.  </a:t>
            </a:r>
          </a:p>
          <a:p>
            <a:endParaRPr lang="en-US" sz="800">
              <a:latin typeface="Times New Roman" pitchFamily="18" charset="0"/>
            </a:endParaRPr>
          </a:p>
          <a:p>
            <a:r>
              <a:rPr lang="en-US" sz="1800">
                <a:latin typeface="Times New Roman" pitchFamily="18" charset="0"/>
              </a:rPr>
              <a:t>With this preface in mind the following accommodations that might be helpful when testing the student with autism are offered.</a:t>
            </a:r>
          </a:p>
          <a:p>
            <a:pPr algn="just"/>
            <a:endParaRPr lang="en-US">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5438" y="3070225"/>
            <a:ext cx="6664325" cy="5921375"/>
          </a:xfrm>
        </p:spPr>
        <p:txBody>
          <a:bodyPr/>
          <a:lstStyle/>
          <a:p>
            <a:r>
              <a:rPr lang="en-US" dirty="0" smtClean="0"/>
              <a:t>We </a:t>
            </a:r>
            <a:r>
              <a:rPr lang="en-US" dirty="0"/>
              <a:t>may just have one label (“Autism”), where before we had three, and what was over 2K </a:t>
            </a:r>
            <a:r>
              <a:rPr lang="en-US" dirty="0" err="1"/>
              <a:t>Sx</a:t>
            </a:r>
            <a:r>
              <a:rPr lang="en-US" dirty="0"/>
              <a:t> combos leading to a PDD </a:t>
            </a:r>
            <a:r>
              <a:rPr lang="en-US" dirty="0" err="1"/>
              <a:t>Dx</a:t>
            </a:r>
            <a:r>
              <a:rPr lang="en-US" dirty="0"/>
              <a:t>, may be replaced by 11 </a:t>
            </a:r>
            <a:r>
              <a:rPr lang="en-US" dirty="0" err="1"/>
              <a:t>Sx</a:t>
            </a:r>
            <a:r>
              <a:rPr lang="en-US" dirty="0"/>
              <a:t> combos leading to an Autism </a:t>
            </a:r>
            <a:r>
              <a:rPr lang="en-US" dirty="0" err="1"/>
              <a:t>Dx</a:t>
            </a:r>
            <a:r>
              <a:rPr lang="en-US" dirty="0" smtClean="0"/>
              <a:t>. </a:t>
            </a:r>
            <a:r>
              <a:rPr lang="en-US" dirty="0" err="1" smtClean="0"/>
              <a:t>McParland</a:t>
            </a:r>
            <a:r>
              <a:rPr lang="en-US" dirty="0" smtClean="0"/>
              <a:t> (2012)</a:t>
            </a:r>
          </a:p>
          <a:p>
            <a:endParaRPr lang="en-US" sz="1700" dirty="0"/>
          </a:p>
        </p:txBody>
      </p:sp>
      <p:sp>
        <p:nvSpPr>
          <p:cNvPr id="4" name="Slide Number Placeholder 3"/>
          <p:cNvSpPr>
            <a:spLocks noGrp="1"/>
          </p:cNvSpPr>
          <p:nvPr>
            <p:ph type="sldNum" sz="quarter" idx="10"/>
          </p:nvPr>
        </p:nvSpPr>
        <p:spPr/>
        <p:txBody>
          <a:bodyPr/>
          <a:lstStyle/>
          <a:p>
            <a:fld id="{D4A93B7E-21D8-D948-9B6A-CF753640FE99}" type="slidenum">
              <a:rPr lang="en-US" smtClean="0"/>
              <a:pPr/>
              <a:t>12</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77243596"/>
              </p:ext>
            </p:extLst>
          </p:nvPr>
        </p:nvGraphicFramePr>
        <p:xfrm>
          <a:off x="1295400" y="3684588"/>
          <a:ext cx="4761431" cy="5307012"/>
        </p:xfrm>
        <a:graphic>
          <a:graphicData uri="http://schemas.openxmlformats.org/presentationml/2006/ole">
            <mc:AlternateContent xmlns:mc="http://schemas.openxmlformats.org/markup-compatibility/2006">
              <mc:Choice xmlns:v="urn:schemas-microsoft-com:vml" Requires="v">
                <p:oleObj spid="_x0000_s1266695" name="Document" r:id="rId5" imgW="6083300" imgH="6781800" progId="Word.Document.12">
                  <p:embed/>
                </p:oleObj>
              </mc:Choice>
              <mc:Fallback>
                <p:oleObj name="Document" r:id="rId5" imgW="6083300" imgH="6781800" progId="Word.Document.12">
                  <p:embed/>
                  <p:pic>
                    <p:nvPicPr>
                      <p:cNvPr id="0" name=""/>
                      <p:cNvPicPr/>
                      <p:nvPr/>
                    </p:nvPicPr>
                    <p:blipFill>
                      <a:blip r:embed="rId6"/>
                      <a:stretch>
                        <a:fillRect/>
                      </a:stretch>
                    </p:blipFill>
                    <p:spPr>
                      <a:xfrm>
                        <a:off x="1295400" y="3684588"/>
                        <a:ext cx="4761431" cy="5307012"/>
                      </a:xfrm>
                      <a:prstGeom prst="rect">
                        <a:avLst/>
                      </a:prstGeom>
                    </p:spPr>
                  </p:pic>
                </p:oleObj>
              </mc:Fallback>
            </mc:AlternateContent>
          </a:graphicData>
        </a:graphic>
      </p:graphicFrame>
    </p:spTree>
    <p:extLst>
      <p:ext uri="{BB962C8B-B14F-4D97-AF65-F5344CB8AC3E}">
        <p14:creationId xmlns:p14="http://schemas.microsoft.com/office/powerpoint/2010/main" val="394848627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142B65-B178-4CFA-9CDF-0BD50BEA6E35}" type="slidenum">
              <a:rPr lang="en-US"/>
              <a:pPr/>
              <a:t>120</a:t>
            </a:fld>
            <a:endParaRPr lang="en-US"/>
          </a:p>
        </p:txBody>
      </p:sp>
      <p:sp>
        <p:nvSpPr>
          <p:cNvPr id="919554" name="Rectangle 2"/>
          <p:cNvSpPr>
            <a:spLocks noGrp="1" noRot="1" noChangeAspect="1" noChangeArrowheads="1" noTextEdit="1"/>
          </p:cNvSpPr>
          <p:nvPr>
            <p:ph type="sldImg"/>
          </p:nvPr>
        </p:nvSpPr>
        <p:spPr>
          <a:xfrm>
            <a:off x="5151438" y="160338"/>
            <a:ext cx="1814512" cy="1360487"/>
          </a:xfrm>
          <a:ln/>
        </p:spPr>
      </p:sp>
      <p:sp>
        <p:nvSpPr>
          <p:cNvPr id="919555" name="Rectangle 3"/>
          <p:cNvSpPr>
            <a:spLocks noGrp="1" noChangeArrowheads="1"/>
          </p:cNvSpPr>
          <p:nvPr>
            <p:ph type="body" idx="1"/>
          </p:nvPr>
        </p:nvSpPr>
        <p:spPr>
          <a:xfrm>
            <a:off x="0" y="1520825"/>
            <a:ext cx="7315200" cy="5919788"/>
          </a:xfrm>
          <a:ln/>
        </p:spPr>
        <p:txBody>
          <a:bodyPr/>
          <a:lstStyle/>
          <a:p>
            <a:r>
              <a:rPr lang="en-US" sz="900" b="1" i="1" dirty="0">
                <a:latin typeface="Helvetica" charset="0"/>
              </a:rPr>
              <a:t>Prepare the student for the testing experience</a:t>
            </a:r>
            <a:r>
              <a:rPr lang="en-US" sz="900" i="1" dirty="0">
                <a:latin typeface="Times New Roman" pitchFamily="18" charset="0"/>
              </a:rPr>
              <a:t>.</a:t>
            </a:r>
            <a:r>
              <a:rPr lang="en-US" sz="900" dirty="0">
                <a:latin typeface="Times New Roman" pitchFamily="18" charset="0"/>
              </a:rPr>
              <a:t>  Many students with ASD have great difficulty adjusting to environmental changes.  Consequently, the novel testing room environment may make it difficult for the student to perform at his or her best.  Thus, before assessing the student with autism it will be important to familiarize him or her with the examiner, the testing room, and the testing experience.  This can be accomplished by having a few meetings with the student in the examiner’s testing room before beginning any formal assessment procedure (</a:t>
            </a:r>
            <a:r>
              <a:rPr lang="en-US" sz="900" dirty="0" err="1">
                <a:latin typeface="Times New Roman" pitchFamily="18" charset="0"/>
              </a:rPr>
              <a:t>Loftin</a:t>
            </a:r>
            <a:r>
              <a:rPr lang="en-US" sz="900" dirty="0">
                <a:latin typeface="Times New Roman" pitchFamily="18" charset="0"/>
              </a:rPr>
              <a:t> &amp; Lantz, 2003).  One alternative for the student who is extremely resistant to leaving the familiar classroom environment is to find a way to conduct the assessment in the classroom itself.  Obviously, this would need to be done at a time when classroom distractions are at a minimum.</a:t>
            </a:r>
          </a:p>
          <a:p>
            <a:r>
              <a:rPr lang="en-US" sz="900" b="1" i="1" dirty="0">
                <a:latin typeface="Helvetica" charset="0"/>
              </a:rPr>
              <a:t>Place the testing session in the student’s daily schedule</a:t>
            </a:r>
            <a:r>
              <a:rPr lang="en-US" sz="900" i="1" dirty="0">
                <a:latin typeface="Times New Roman" pitchFamily="18" charset="0"/>
              </a:rPr>
              <a:t>.</a:t>
            </a:r>
            <a:r>
              <a:rPr lang="en-US" sz="900" dirty="0">
                <a:latin typeface="Times New Roman" pitchFamily="18" charset="0"/>
              </a:rPr>
              <a:t>  Students with ASD also have difficulty adjusting to changes in routine.  They may, for example, react with great distress if an expected activity does not occur at an expected time.  Consequently, it is not unusual for testing sessions (which occur infrequently) to be a distressing disruption to the student’s routine.  Given this possibility, once the student has become familiar and comfortable with the testing environment, the next important consideration is to make sure he or she knows exactly when the testing </a:t>
            </a:r>
            <a:r>
              <a:rPr lang="en-US" sz="900" dirty="0" err="1">
                <a:latin typeface="Times New Roman" pitchFamily="18" charset="0"/>
              </a:rPr>
              <a:t>session(s</a:t>
            </a:r>
            <a:r>
              <a:rPr lang="en-US" sz="900" dirty="0">
                <a:latin typeface="Times New Roman" pitchFamily="18" charset="0"/>
              </a:rPr>
              <a:t>) will take place.  If the student is making use of a daily and/or weekly schedule, the testing session can be place on it giving the student the warning he or she needs that a session will take place.</a:t>
            </a:r>
          </a:p>
          <a:p>
            <a:r>
              <a:rPr lang="en-US" sz="900" b="1" i="1" dirty="0">
                <a:latin typeface="Helvetica" charset="0"/>
              </a:rPr>
              <a:t>Minimize distractions</a:t>
            </a:r>
            <a:r>
              <a:rPr lang="en-US" sz="900" i="1" dirty="0">
                <a:latin typeface="Times New Roman" pitchFamily="18" charset="0"/>
              </a:rPr>
              <a:t>.  </a:t>
            </a:r>
            <a:r>
              <a:rPr lang="en-US" sz="900" dirty="0">
                <a:latin typeface="Times New Roman" pitchFamily="18" charset="0"/>
              </a:rPr>
              <a:t>Some students with ASD have unusual visual and auditory sensitivities.  They may for example find certain sounds (e.g., a phone ringing, a pencil being sharpened, someone coughing) extremely distressing.  Thus, before assessing the student it will be important to inquire about such sensitivities and to make appropriate environmental adjustments.  In general, it would be a good idea to minimize all distractions (</a:t>
            </a:r>
            <a:r>
              <a:rPr lang="en-US" sz="900" dirty="0" err="1">
                <a:latin typeface="Times New Roman" pitchFamily="18" charset="0"/>
              </a:rPr>
              <a:t>Loftin</a:t>
            </a:r>
            <a:r>
              <a:rPr lang="en-US" sz="900" dirty="0">
                <a:latin typeface="Times New Roman" pitchFamily="18" charset="0"/>
              </a:rPr>
              <a:t> &amp; Lantz, 2003).  Another way to minimize disruption to the student’s daily routine is to shorten the testing sessions into smaller, more discrete segments.  Doing so will also allow the student to adapt to the relatively novel testing procedures (Cummings, 2004).</a:t>
            </a:r>
          </a:p>
          <a:p>
            <a:r>
              <a:rPr lang="en-US" sz="900" b="1" i="1" dirty="0">
                <a:latin typeface="Helvetica" charset="0"/>
              </a:rPr>
              <a:t>Make use of pre-established physical structures and work systems.</a:t>
            </a:r>
            <a:r>
              <a:rPr lang="en-US" sz="900" dirty="0">
                <a:latin typeface="Times New Roman" pitchFamily="18" charset="0"/>
              </a:rPr>
              <a:t>  In addition to making use of a daily schedule, another way to minimize the disruption to routine that might be generated by the testing session, is to place the session within a pre-established physical structure and work system.  For example, in a classroom that makes use of structured teaching techniques (e.g., </a:t>
            </a:r>
            <a:r>
              <a:rPr lang="en-US" sz="900" dirty="0" err="1">
                <a:latin typeface="Times New Roman" pitchFamily="18" charset="0"/>
              </a:rPr>
              <a:t>Schopler</a:t>
            </a:r>
            <a:r>
              <a:rPr lang="en-US" sz="900" dirty="0">
                <a:latin typeface="Times New Roman" pitchFamily="18" charset="0"/>
              </a:rPr>
              <a:t>, </a:t>
            </a:r>
            <a:r>
              <a:rPr lang="en-US" sz="900" dirty="0" err="1">
                <a:latin typeface="Times New Roman" pitchFamily="18" charset="0"/>
              </a:rPr>
              <a:t>Reichler</a:t>
            </a:r>
            <a:r>
              <a:rPr lang="en-US" sz="900" dirty="0">
                <a:latin typeface="Times New Roman" pitchFamily="18" charset="0"/>
              </a:rPr>
              <a:t>, &amp; Lansing, 1980) testing could take placed in the pre-established one-on-one work area, and make use of an already developed individual work system.  Such systems inform students how much testing will be done (for example, by placing selected test items in “to do” baskets), indicates when a testing item is completed (for example, by placing test materials in a “finished basket”), and specifies what will happen once testing is completed (Marcus, Flagler, &amp; Robinson, 2001; Marcus, Lansing, &amp; </a:t>
            </a:r>
            <a:r>
              <a:rPr lang="en-US" sz="900" dirty="0" err="1">
                <a:latin typeface="Times New Roman" pitchFamily="18" charset="0"/>
              </a:rPr>
              <a:t>Schopler</a:t>
            </a:r>
            <a:r>
              <a:rPr lang="en-US" sz="900" dirty="0">
                <a:latin typeface="Times New Roman" pitchFamily="18" charset="0"/>
              </a:rPr>
              <a:t>, 1993).  As will be discussed next, this last element will help to facilitate the use of external motivation for engaging in testing.</a:t>
            </a:r>
          </a:p>
          <a:p>
            <a:r>
              <a:rPr lang="en-US" sz="900" b="1" i="1" dirty="0">
                <a:latin typeface="Helvetica" charset="0"/>
              </a:rPr>
              <a:t>Make use of powerful external rewards.</a:t>
            </a:r>
            <a:r>
              <a:rPr lang="en-US" sz="900" dirty="0">
                <a:latin typeface="Times New Roman" pitchFamily="18" charset="0"/>
              </a:rPr>
              <a:t>  Given the just mentioned challenges (i.e., sensory issues and difficulty adjusting to changes in environment and routine) it will not be surprising to find students with ASD unmotivated to perform in testing sessions.  In fact, they may find it aversive.  Thus, it will be important to consider how to reward test performance and increase test-taking motivation (</a:t>
            </a:r>
            <a:r>
              <a:rPr lang="en-US" sz="900" dirty="0" err="1">
                <a:latin typeface="Times New Roman" pitchFamily="18" charset="0"/>
              </a:rPr>
              <a:t>Goodlin</a:t>
            </a:r>
            <a:r>
              <a:rPr lang="en-US" sz="900" dirty="0">
                <a:latin typeface="Times New Roman" pitchFamily="18" charset="0"/>
              </a:rPr>
              <a:t>-Jones &amp; Solomon, 2003).  Specific strategies include the use of frequent reinforcement breaks (Koegel, Koegel, &amp; Smith, 1997) and behavioral shaping (Siegel, </a:t>
            </a:r>
            <a:r>
              <a:rPr lang="en-US" sz="900" dirty="0" err="1">
                <a:latin typeface="Times New Roman" pitchFamily="18" charset="0"/>
              </a:rPr>
              <a:t>Minshew</a:t>
            </a:r>
            <a:r>
              <a:rPr lang="en-US" sz="900" dirty="0">
                <a:latin typeface="Times New Roman" pitchFamily="18" charset="0"/>
              </a:rPr>
              <a:t>, &amp; Goldstein, 1996).  One way to inform the student of pending reinforcement breaks is to place a desired task on the student’s daily schedule immediately after the testing session.  In this way the student will be informed that once testing is completed (e.g., all test materials are in the “finished basked”) a desirable activity will immediately follow (Marcus et al. 2001; Marcus et al., 1993).  Using this strategy it may be possible to classically condition positive feelings about test taking.  The specific rewards selected may make use of some of the unusual and intense interests students with ASD have.  For example, at the conclusion of testing the student may be allowed to count cars as the pass by the classroom window or review baseball statistics.  Of course, as is the case with all efforts to use external rewards to influence behavior, it will be essential to ensure that the individual student finds the selected </a:t>
            </a:r>
            <a:r>
              <a:rPr lang="en-US" sz="900" dirty="0" err="1">
                <a:latin typeface="Times New Roman" pitchFamily="18" charset="0"/>
              </a:rPr>
              <a:t>reinforcer</a:t>
            </a:r>
            <a:r>
              <a:rPr lang="en-US" sz="900" dirty="0">
                <a:latin typeface="Times New Roman" pitchFamily="18" charset="0"/>
              </a:rPr>
              <a:t> reinforcing.  In addition, parents and/or teachers should always be consulted about the appropriateness of the selected </a:t>
            </a:r>
            <a:r>
              <a:rPr lang="en-US" sz="900" dirty="0" err="1">
                <a:latin typeface="Times New Roman" pitchFamily="18" charset="0"/>
              </a:rPr>
              <a:t>reinforcers</a:t>
            </a:r>
            <a:r>
              <a:rPr lang="en-US" sz="900" dirty="0">
                <a:latin typeface="Times New Roman" pitchFamily="18" charset="0"/>
              </a:rPr>
              <a:t>.</a:t>
            </a:r>
          </a:p>
          <a:p>
            <a:r>
              <a:rPr lang="en-US" sz="900" b="1" i="1" dirty="0">
                <a:latin typeface="Helvetica" charset="0"/>
              </a:rPr>
              <a:t>Carefully pre-select task difficulty.</a:t>
            </a:r>
            <a:r>
              <a:rPr lang="en-US" sz="900" dirty="0">
                <a:latin typeface="Times New Roman" pitchFamily="18" charset="0"/>
              </a:rPr>
              <a:t>  Another strategy to maintain the student’s motivation is to alternate difficult tasks (typically language items) with easy tasks (e.g., visual-motor tasks; </a:t>
            </a:r>
            <a:r>
              <a:rPr lang="en-US" sz="900" dirty="0" err="1">
                <a:latin typeface="Times New Roman" pitchFamily="18" charset="0"/>
              </a:rPr>
              <a:t>Loftin</a:t>
            </a:r>
            <a:r>
              <a:rPr lang="en-US" sz="900" dirty="0">
                <a:latin typeface="Times New Roman" pitchFamily="18" charset="0"/>
              </a:rPr>
              <a:t> &amp; Lantz, 2003; Marcus et al. 2001; Marcus et al., 1993).  Data obtained from classroom observations, and parent and teacher interviews should inform the examiner regarding what kinds of tasks will be difficult for the student and what tasks will be easy.  With this knowledge difficulty tasks can be followed by what is expected to be an easy task, which can help to maintain the student’s test taking motivation.</a:t>
            </a:r>
          </a:p>
          <a:p>
            <a:r>
              <a:rPr lang="en-US" sz="900" b="1" i="1" dirty="0">
                <a:latin typeface="Helvetica" charset="0"/>
              </a:rPr>
              <a:t>Modify test administration and allow nonstandard responses.</a:t>
            </a:r>
            <a:r>
              <a:rPr lang="en-US" sz="900" dirty="0">
                <a:latin typeface="Times New Roman" pitchFamily="18" charset="0"/>
              </a:rPr>
              <a:t>  Many of the just mentioned accommodations might be implemented without having to break standardized test administration and scoring procedures.  Obviously, to the extent it is possible, standardized administrations are preferred.  However, if it becomes necessary, changing test directions (e.g., simplifying, shortening, and/or repeating them), allowing the student to respond to the task in alternative ways (e.g., using a picture communication system), and/or allowing additional time to respond to test items would be appropriate (Marcus et al., 2001; Marcus et al., 1993).  While such administrations will affect the examiner’s ability to compare the student’s test performance to those of students in the given standardization sample, such non-standard administrations can be very helpful in understanding the student’s relative pattern of strengths and weaknesses.</a:t>
            </a:r>
          </a:p>
          <a:p>
            <a:endParaRPr lang="en-US" sz="700" dirty="0">
              <a:latin typeface="Times New Roman" pitchFamily="18" charset="0"/>
            </a:endParaRPr>
          </a:p>
          <a:p>
            <a:endParaRPr lang="en-US" sz="700" dirty="0">
              <a:latin typeface="Times New Roman" pitchFamily="18" charset="0"/>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BF83A3-D248-4A26-9A75-16E1AD4B85E8}" type="slidenum">
              <a:rPr lang="en-US"/>
              <a:pPr/>
              <a:t>121</a:t>
            </a:fld>
            <a:endParaRPr lang="en-US"/>
          </a:p>
        </p:txBody>
      </p:sp>
      <p:sp>
        <p:nvSpPr>
          <p:cNvPr id="923650" name="Rectangle 2"/>
          <p:cNvSpPr>
            <a:spLocks noGrp="1" noRot="1" noChangeAspect="1" noChangeArrowheads="1" noTextEdit="1"/>
          </p:cNvSpPr>
          <p:nvPr>
            <p:ph type="sldImg"/>
          </p:nvPr>
        </p:nvSpPr>
        <p:spPr>
          <a:ln/>
        </p:spPr>
      </p:sp>
      <p:sp>
        <p:nvSpPr>
          <p:cNvPr id="923651" name="Rectangle 3"/>
          <p:cNvSpPr>
            <a:spLocks noGrp="1" noChangeArrowheads="1"/>
          </p:cNvSpPr>
          <p:nvPr>
            <p:ph type="body" idx="1"/>
          </p:nvPr>
        </p:nvSpPr>
        <p:spPr>
          <a:xfrm>
            <a:off x="325438" y="3200400"/>
            <a:ext cx="6664325" cy="6400800"/>
          </a:xfrm>
          <a:ln/>
        </p:spPr>
        <p:txBody>
          <a:bodyPr/>
          <a:lstStyle/>
          <a:p>
            <a:r>
              <a:rPr lang="en-US" sz="1800">
                <a:latin typeface="Times New Roman" pitchFamily="18" charset="0"/>
              </a:rPr>
              <a:t>As is the case with all psycho-educational assessments, behavioral observations are essential.  Students with ASD are a very heterogeneous group, and in addition to the core feature of ASD, it is not unusual for them to display a range of behavioral symptoms including hyperactivity short attention span impulsivity, aggressiveness, self-injurious behavior, and (particularly in young children) temper tantrums (Hendren, 2003).  Obviously, identification of these unique behavioral challenges will be important for educational program planning and may become targets for functional behavioral assessments.  </a:t>
            </a:r>
          </a:p>
          <a:p>
            <a:r>
              <a:rPr lang="en-US" sz="1800">
                <a:latin typeface="Times New Roman" pitchFamily="18" charset="0"/>
              </a:rPr>
              <a:t>Observation of the student with ASD in typical environments, such as the classroom, will also facilitate the evaluation of test taking behavior.  From such observations judgments regarding how typical the students test taking behaviors were can be made and the validity of the obtained test results assessed.  In addition to being used to assess the validity of test results, observation of test taking behavior may also help to document the core features of autism.  For example, observation of communication abilities, eye contact with the examiner, and parent and/or teacher separation and reunification behaviors are among the behaviors that might be documented during the testing session.</a:t>
            </a:r>
          </a:p>
          <a:p>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D019E3-E21B-494C-9A19-B9495F5FC10F}" type="slidenum">
              <a:rPr lang="en-US"/>
              <a:pPr/>
              <a:t>122</a:t>
            </a:fld>
            <a:endParaRPr lang="en-US"/>
          </a:p>
        </p:txBody>
      </p:sp>
      <p:sp>
        <p:nvSpPr>
          <p:cNvPr id="925698" name="Rectangle 2"/>
          <p:cNvSpPr>
            <a:spLocks noGrp="1" noRot="1" noChangeAspect="1" noChangeArrowheads="1" noTextEdit="1"/>
          </p:cNvSpPr>
          <p:nvPr>
            <p:ph type="sldImg"/>
          </p:nvPr>
        </p:nvSpPr>
        <p:spPr>
          <a:xfrm>
            <a:off x="1258888" y="720725"/>
            <a:ext cx="4800600" cy="3600450"/>
          </a:xfrm>
          <a:ln/>
        </p:spPr>
      </p:sp>
      <p:sp>
        <p:nvSpPr>
          <p:cNvPr id="925699" name="Rectangle 3"/>
          <p:cNvSpPr>
            <a:spLocks noGrp="1" noChangeArrowheads="1"/>
          </p:cNvSpPr>
          <p:nvPr>
            <p:ph type="body" idx="1"/>
          </p:nvPr>
        </p:nvSpPr>
        <p:spPr>
          <a:xfrm>
            <a:off x="974725" y="4560888"/>
            <a:ext cx="5365750" cy="4319587"/>
          </a:xfrm>
        </p:spPr>
        <p:txBody>
          <a:bodyPr/>
          <a:lstStyle/>
          <a:p>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C80D3-1031-43DA-ACC5-020E3694BBD6}" type="slidenum">
              <a:rPr lang="en-US"/>
              <a:pPr/>
              <a:t>123</a:t>
            </a:fld>
            <a:endParaRPr lang="en-US"/>
          </a:p>
        </p:txBody>
      </p:sp>
      <p:sp>
        <p:nvSpPr>
          <p:cNvPr id="927746" name="Rectangle 2"/>
          <p:cNvSpPr>
            <a:spLocks noGrp="1" noRot="1" noChangeAspect="1" noChangeArrowheads="1" noTextEdit="1"/>
          </p:cNvSpPr>
          <p:nvPr>
            <p:ph type="sldImg"/>
          </p:nvPr>
        </p:nvSpPr>
        <p:spPr>
          <a:ln/>
        </p:spPr>
      </p:sp>
      <p:sp>
        <p:nvSpPr>
          <p:cNvPr id="927747" name="Rectangle 3"/>
          <p:cNvSpPr>
            <a:spLocks noGrp="1" noChangeArrowheads="1"/>
          </p:cNvSpPr>
          <p:nvPr>
            <p:ph type="body" idx="1"/>
          </p:nvPr>
        </p:nvSpPr>
        <p:spPr>
          <a:xfrm>
            <a:off x="325438" y="3200400"/>
            <a:ext cx="6664325" cy="6400800"/>
          </a:xfrm>
          <a:ln/>
        </p:spPr>
        <p:txBody>
          <a:bodyPr/>
          <a:lstStyle/>
          <a:p>
            <a:r>
              <a:rPr lang="en-US" sz="1800" dirty="0"/>
              <a:t>Assessment of cognitive function is essential given that, with the exception of Asperger’s Disorder, a significant percentage (as high as 80 percent) of students with ASD will also be mentally retarded. The presence of mental retardation also has diagnostic implications as DSM IV-TR specifies that in the presences of severe to profound retardation will make it difficult to diagnosis Autistic Disorder.</a:t>
            </a:r>
          </a:p>
          <a:p>
            <a:r>
              <a:rPr lang="en-US" sz="1800" dirty="0"/>
              <a:t>In addition, to ruling in or ruling out mental retardation, the student’s level of cognitive functioning provides data important to educational program planning.  For example, IQ is associated with adaptive functioning, the ability to learn and acquire new skills, and long-term prognosis.  Thus, level of cognitive functioning has significant implications for determining how restrictive the educational environment will need to be.  In addition, IQ test results can be helpful in the differential diagnosis among the various </a:t>
            </a:r>
            <a:r>
              <a:rPr lang="en-US" sz="1800" dirty="0" err="1"/>
              <a:t>ASDs</a:t>
            </a:r>
            <a:r>
              <a:rPr lang="en-US" sz="1800" dirty="0"/>
              <a:t>.  Specifically, students with Rett’s Disorder typically have profound to severe IQ deficits, those with Childhood Disintegrative Disorder typically have severe deficits, those with Autistic Disorder typically have moderate deficits, and those with Asperger’s Disorder do not typically have any cognitive delay.</a:t>
            </a:r>
            <a:r>
              <a:rPr lang="en-US" dirty="0"/>
              <a:t>  </a:t>
            </a: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Intelligence quotient (IQ) of children aged 8 years with an autism spectrum disorder (ASD) for whom psychometric test data were available,* by site and sex (IQ) score-Autism and Developmental Disabilities Monitoring Network, 11 sites, United States, 2006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 report published by CDC in 2009, shows that 30-51% (41% on average) of the children who had an ASD also had an Intellectual Disability (intelligence quotient &lt;=70). [</a:t>
            </a:r>
            <a:r>
              <a:rPr lang="en-US" dirty="0" smtClean="0">
                <a:hlinkClick r:id="rId3"/>
              </a:rPr>
              <a:t>Read article</a:t>
            </a:r>
            <a:r>
              <a:rPr lang="en-US" dirty="0" smtClean="0"/>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33DA28D6-E657-4592-A3F5-3A74F1FE51E6}" type="slidenum">
              <a:rPr lang="en-US" smtClean="0"/>
              <a:pPr/>
              <a:t>124</a:t>
            </a:fld>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1F032F-1174-4DE9-9441-2AC2B76EB721}" type="slidenum">
              <a:rPr lang="en-US"/>
              <a:pPr/>
              <a:t>125</a:t>
            </a:fld>
            <a:endParaRPr lang="en-US"/>
          </a:p>
        </p:txBody>
      </p:sp>
      <p:sp>
        <p:nvSpPr>
          <p:cNvPr id="929794" name="Rectangle 2"/>
          <p:cNvSpPr>
            <a:spLocks noGrp="1" noRot="1" noChangeAspect="1" noChangeArrowheads="1" noTextEdit="1"/>
          </p:cNvSpPr>
          <p:nvPr>
            <p:ph type="sldImg"/>
          </p:nvPr>
        </p:nvSpPr>
        <p:spPr>
          <a:ln/>
        </p:spPr>
      </p:sp>
      <p:sp>
        <p:nvSpPr>
          <p:cNvPr id="929795" name="Rectangle 3"/>
          <p:cNvSpPr>
            <a:spLocks noGrp="1" noChangeArrowheads="1"/>
          </p:cNvSpPr>
          <p:nvPr>
            <p:ph type="body" idx="1"/>
          </p:nvPr>
        </p:nvSpPr>
        <p:spPr>
          <a:xfrm>
            <a:off x="325438" y="3200400"/>
            <a:ext cx="6664325" cy="5121275"/>
          </a:xfrm>
          <a:ln/>
        </p:spPr>
        <p:txBody>
          <a:bodyPr/>
          <a:lstStyle/>
          <a:p>
            <a:r>
              <a:rPr lang="en-US" sz="1800" dirty="0"/>
              <a:t>Intelligence test performance is also a powerful predictor of ASD symptom severity, with higher IQ scores being associated with a lower degree of ASD symptoms.  However, given that children with ASD are ideally first evaluated when they are very young (i.e., 2- to 3-years of age), it is important to acknowledge that it is not until age 5 that childhood IQ correlates highly with adult IQ. </a:t>
            </a:r>
          </a:p>
          <a:p>
            <a:r>
              <a:rPr lang="en-US" sz="1800" dirty="0"/>
              <a:t>Thus, it is important to treat the IQ scores of the very young child with caution when offering a prognosis, and when making placement and program planning decisions.  </a:t>
            </a:r>
          </a:p>
          <a:p>
            <a:r>
              <a:rPr lang="en-US" sz="1800" dirty="0"/>
              <a:t>However, for school aged children it is clear that the appropriate IQ test is an excellent predictor of a student’s later adjustment and functioning in real life.  </a:t>
            </a:r>
          </a:p>
          <a:p>
            <a:r>
              <a:rPr lang="en-US" sz="1800" dirty="0"/>
              <a:t>Filipek et al. (1999) suggest that it may be beneficial to conduct IQ testing before kindergarten entry to help with curriculum planning.  In addition, such IQ test results can provide a baseline and serve as one way to measure intervention effectiveness.</a:t>
            </a: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190A54-430F-4701-B777-E132D9D402C7}" type="slidenum">
              <a:rPr lang="en-US"/>
              <a:pPr/>
              <a:t>126</a:t>
            </a:fld>
            <a:endParaRPr lang="en-US"/>
          </a:p>
        </p:txBody>
      </p:sp>
      <p:sp>
        <p:nvSpPr>
          <p:cNvPr id="931842" name="Rectangle 2"/>
          <p:cNvSpPr>
            <a:spLocks noGrp="1" noRot="1" noChangeAspect="1" noChangeArrowheads="1" noTextEdit="1"/>
          </p:cNvSpPr>
          <p:nvPr>
            <p:ph type="sldImg"/>
          </p:nvPr>
        </p:nvSpPr>
        <p:spPr>
          <a:ln/>
        </p:spPr>
      </p:sp>
      <p:sp>
        <p:nvSpPr>
          <p:cNvPr id="931843" name="Rectangle 3"/>
          <p:cNvSpPr>
            <a:spLocks noGrp="1" noChangeArrowheads="1"/>
          </p:cNvSpPr>
          <p:nvPr>
            <p:ph type="body" idx="1"/>
          </p:nvPr>
        </p:nvSpPr>
        <p:spPr>
          <a:xfrm>
            <a:off x="325438" y="3200400"/>
            <a:ext cx="6664325" cy="4160838"/>
          </a:xfrm>
          <a:ln/>
        </p:spPr>
        <p:txBody>
          <a:bodyPr/>
          <a:lstStyle/>
          <a:p>
            <a:r>
              <a:rPr lang="en-US" sz="1800" dirty="0">
                <a:latin typeface="Times New Roman" pitchFamily="18" charset="0"/>
              </a:rPr>
              <a:t>Regardless of the overall level of cognitive functioning, it is not unusual for the student being tested to display an uneven profile of cognitive abilities.  </a:t>
            </a:r>
          </a:p>
          <a:p>
            <a:endParaRPr lang="en-US" sz="800" dirty="0">
              <a:latin typeface="Times New Roman" pitchFamily="18" charset="0"/>
            </a:endParaRPr>
          </a:p>
          <a:p>
            <a:r>
              <a:rPr lang="en-US" sz="1800" dirty="0">
                <a:latin typeface="Times New Roman" pitchFamily="18" charset="0"/>
              </a:rPr>
              <a:t>Thus, rather that simply providing an overall global intelligence test score, it is essential to identify these cognitive strengths and weaknesses.  </a:t>
            </a:r>
          </a:p>
          <a:p>
            <a:endParaRPr lang="en-US" sz="800" dirty="0">
              <a:latin typeface="Times New Roman" pitchFamily="18" charset="0"/>
            </a:endParaRPr>
          </a:p>
          <a:p>
            <a:r>
              <a:rPr lang="en-US" sz="1800" dirty="0">
                <a:latin typeface="Times New Roman" pitchFamily="18" charset="0"/>
              </a:rPr>
              <a:t>Doing so will assist educational planning  (Filipek et al., 1999). </a:t>
            </a:r>
          </a:p>
          <a:p>
            <a:endParaRPr lang="en-US" sz="800" dirty="0">
              <a:latin typeface="Times New Roman" pitchFamily="18" charset="0"/>
            </a:endParaRPr>
          </a:p>
          <a:p>
            <a:r>
              <a:rPr lang="en-US" sz="1800" dirty="0">
                <a:latin typeface="Times New Roman" pitchFamily="18" charset="0"/>
              </a:rPr>
              <a:t>At the same time, however, it is important to avoid the temptation to generalize from isolated or “splinter” skills when forming an overall impression of cognitive functioning, given that such skills may significantly overestimate typical abilities.</a:t>
            </a: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5FE56C-9288-4EC2-95E1-68585293DDE8}" type="slidenum">
              <a:rPr lang="en-US"/>
              <a:pPr/>
              <a:t>127</a:t>
            </a:fld>
            <a:endParaRPr lang="en-US"/>
          </a:p>
        </p:txBody>
      </p:sp>
      <p:sp>
        <p:nvSpPr>
          <p:cNvPr id="933890" name="Rectangle 2"/>
          <p:cNvSpPr>
            <a:spLocks noGrp="1" noRot="1" noChangeAspect="1" noChangeArrowheads="1" noTextEdit="1"/>
          </p:cNvSpPr>
          <p:nvPr>
            <p:ph type="sldImg"/>
          </p:nvPr>
        </p:nvSpPr>
        <p:spPr>
          <a:ln/>
        </p:spPr>
      </p:sp>
      <p:sp>
        <p:nvSpPr>
          <p:cNvPr id="933891" name="Rectangle 3"/>
          <p:cNvSpPr>
            <a:spLocks noGrp="1" noChangeArrowheads="1"/>
          </p:cNvSpPr>
          <p:nvPr>
            <p:ph type="body" idx="1"/>
          </p:nvPr>
        </p:nvSpPr>
        <p:spPr>
          <a:xfrm>
            <a:off x="325438" y="3200400"/>
            <a:ext cx="6664325" cy="2320925"/>
          </a:xfrm>
          <a:ln/>
        </p:spPr>
        <p:txBody>
          <a:bodyPr/>
          <a:lstStyle/>
          <a:p>
            <a:r>
              <a:rPr lang="en-US" sz="1800">
                <a:latin typeface="Times New Roman" pitchFamily="18" charset="0"/>
              </a:rPr>
              <a:t>Selection of specific tests is important to obtaining a valid assessment of cognitive functioning (and not the challenges that are characteristic of ASD). </a:t>
            </a:r>
          </a:p>
          <a:p>
            <a:r>
              <a:rPr lang="en-US" sz="1800">
                <a:latin typeface="Times New Roman" pitchFamily="18" charset="0"/>
              </a:rPr>
              <a:t>Goodlin-Jones and Solomon (2003) suggest that the </a:t>
            </a:r>
            <a:r>
              <a:rPr lang="en-US" sz="1800" i="1">
                <a:latin typeface="Times New Roman" pitchFamily="18" charset="0"/>
              </a:rPr>
              <a:t>Wechsler</a:t>
            </a:r>
            <a:r>
              <a:rPr lang="en-US" sz="1800">
                <a:latin typeface="Times New Roman" pitchFamily="18" charset="0"/>
              </a:rPr>
              <a:t> (2003) and </a:t>
            </a:r>
            <a:r>
              <a:rPr lang="en-US" sz="1800" i="1">
                <a:latin typeface="Times New Roman" pitchFamily="18" charset="0"/>
              </a:rPr>
              <a:t>Stanford-Binet</a:t>
            </a:r>
            <a:r>
              <a:rPr lang="en-US" sz="1800">
                <a:latin typeface="Times New Roman" pitchFamily="18" charset="0"/>
              </a:rPr>
              <a:t> (Roid, 2003) scales are appropriate for the individual with spoken language.  </a:t>
            </a:r>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4AB7B5-9A17-42FF-A47C-BFDF0A440AC5}" type="slidenum">
              <a:rPr lang="en-US"/>
              <a:pPr/>
              <a:t>128</a:t>
            </a:fld>
            <a:endParaRPr lang="en-US"/>
          </a:p>
        </p:txBody>
      </p:sp>
      <p:sp>
        <p:nvSpPr>
          <p:cNvPr id="935938" name="Rectangle 2"/>
          <p:cNvSpPr>
            <a:spLocks noGrp="1" noRot="1" noChangeAspect="1" noChangeArrowheads="1" noTextEdit="1"/>
          </p:cNvSpPr>
          <p:nvPr>
            <p:ph type="sldImg"/>
          </p:nvPr>
        </p:nvSpPr>
        <p:spPr>
          <a:ln/>
        </p:spPr>
      </p:sp>
      <p:sp>
        <p:nvSpPr>
          <p:cNvPr id="935939" name="Rectangle 3"/>
          <p:cNvSpPr>
            <a:spLocks noGrp="1" noChangeArrowheads="1"/>
          </p:cNvSpPr>
          <p:nvPr>
            <p:ph type="body" idx="1"/>
          </p:nvPr>
        </p:nvSpPr>
        <p:spPr>
          <a:xfrm>
            <a:off x="325438" y="3200400"/>
            <a:ext cx="6664325" cy="2000250"/>
          </a:xfrm>
          <a:ln/>
        </p:spPr>
        <p:txBody>
          <a:bodyPr/>
          <a:lstStyle/>
          <a:p>
            <a:r>
              <a:rPr lang="en-US" sz="1800">
                <a:latin typeface="Times New Roman" pitchFamily="18" charset="0"/>
              </a:rPr>
              <a:t>On the other hand, for students who have more severe language delays measures that minimize verbal demands are recommended.  Goodlin-Jones and Solomon suggest that the </a:t>
            </a:r>
            <a:r>
              <a:rPr lang="en-US" sz="1800" i="1">
                <a:latin typeface="Times New Roman" pitchFamily="18" charset="0"/>
              </a:rPr>
              <a:t>Leiter International Performance Scale – Revised</a:t>
            </a:r>
            <a:r>
              <a:rPr lang="en-US" sz="1800">
                <a:latin typeface="Times New Roman" pitchFamily="18" charset="0"/>
              </a:rPr>
              <a:t>  is a reasonable choice for assessing a child who has limited language ability or is nonverbal.  </a:t>
            </a:r>
            <a:endParaRPr lang="en-US" sz="180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D3D101-ED7F-4EAF-A30D-B91BC6F51837}" type="slidenum">
              <a:rPr lang="en-US"/>
              <a:pPr/>
              <a:t>129</a:t>
            </a:fld>
            <a:endParaRPr lang="en-US"/>
          </a:p>
        </p:txBody>
      </p:sp>
      <p:sp>
        <p:nvSpPr>
          <p:cNvPr id="937986" name="Rectangle 2"/>
          <p:cNvSpPr>
            <a:spLocks noGrp="1" noRot="1" noChangeAspect="1" noChangeArrowheads="1" noTextEdit="1"/>
          </p:cNvSpPr>
          <p:nvPr>
            <p:ph type="sldImg"/>
          </p:nvPr>
        </p:nvSpPr>
        <p:spPr>
          <a:ln/>
        </p:spPr>
      </p:sp>
      <p:sp>
        <p:nvSpPr>
          <p:cNvPr id="937987" name="Rectangle 3"/>
          <p:cNvSpPr>
            <a:spLocks noGrp="1" noChangeArrowheads="1"/>
          </p:cNvSpPr>
          <p:nvPr>
            <p:ph type="body" idx="1"/>
          </p:nvPr>
        </p:nvSpPr>
        <p:spPr>
          <a:xfrm>
            <a:off x="325438" y="3200400"/>
            <a:ext cx="6664325" cy="4640263"/>
          </a:xfrm>
          <a:ln/>
        </p:spPr>
        <p:txBody>
          <a:bodyPr/>
          <a:lstStyle/>
          <a:p>
            <a:r>
              <a:rPr lang="en-US" sz="1800"/>
              <a:t>As was just mentioned, the majority of individuals with ASD also have mental retardation.  Given that diagnosing mental retardation requires examination of both IQ and adaptive behavior, it is also important to administer measures of adaptive behavior when assessing students with ASD .  </a:t>
            </a:r>
          </a:p>
          <a:p>
            <a:endParaRPr lang="en-US" sz="800"/>
          </a:p>
          <a:p>
            <a:r>
              <a:rPr lang="en-US" sz="1800"/>
              <a:t> It is important to note that children with ASD have been shown to improve in all adaptive behavior domains (as measured by the </a:t>
            </a:r>
            <a:r>
              <a:rPr lang="en-US" sz="1800" i="1"/>
              <a:t>Vineland Adaptive Behavior Scales</a:t>
            </a:r>
            <a:r>
              <a:rPr lang="en-US" sz="1800"/>
              <a:t>; Sparrow, Balla, &amp; Cicchetti, 1984) over time.  </a:t>
            </a:r>
          </a:p>
          <a:p>
            <a:endParaRPr lang="en-US" sz="800"/>
          </a:p>
          <a:p>
            <a:r>
              <a:rPr lang="en-US" sz="1800"/>
              <a:t>However, the rate of growth in the Communication and Daily Living Skills domains is related to initial IQ.  The rate of growth in the Social Skills domain is independent of initial IQ.</a:t>
            </a:r>
          </a:p>
          <a:p>
            <a:pPr algn="just"/>
            <a:endParaRPr lang="en-US">
              <a:latin typeface="Times New Roman" pitchFamily="18" charset="0"/>
            </a:endParaRPr>
          </a:p>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4ACB9E-4C58-4E22-A324-99C0FBE99596}" type="slidenum">
              <a:rPr lang="en-US"/>
              <a:pPr/>
              <a:t>13</a:t>
            </a:fld>
            <a:endParaRPr lang="en-US" dirty="0"/>
          </a:p>
        </p:txBody>
      </p:sp>
      <p:sp>
        <p:nvSpPr>
          <p:cNvPr id="1107970" name="Rectangle 2"/>
          <p:cNvSpPr>
            <a:spLocks noGrp="1" noRot="1" noChangeAspect="1" noChangeArrowheads="1" noTextEdit="1"/>
          </p:cNvSpPr>
          <p:nvPr>
            <p:ph type="sldImg"/>
          </p:nvPr>
        </p:nvSpPr>
        <p:spPr>
          <a:ln/>
        </p:spPr>
      </p:sp>
      <p:sp>
        <p:nvSpPr>
          <p:cNvPr id="1107971" name="Rectangle 3"/>
          <p:cNvSpPr>
            <a:spLocks noGrp="1" noChangeArrowheads="1"/>
          </p:cNvSpPr>
          <p:nvPr>
            <p:ph type="body" idx="1"/>
          </p:nvPr>
        </p:nvSpPr>
        <p:spPr/>
        <p:txBody>
          <a:bodyPr/>
          <a:lstStyle/>
          <a:p>
            <a:endParaRPr lang="en-US" sz="1600" dirty="0"/>
          </a:p>
          <a:p>
            <a:endParaRPr lang="en-US" sz="1600" dirty="0"/>
          </a:p>
          <a:p>
            <a:r>
              <a:rPr lang="en-US" sz="1600" dirty="0"/>
              <a:t>Severity of ASD Symptoms </a:t>
            </a:r>
          </a:p>
          <a:p>
            <a:r>
              <a:rPr lang="en-US" sz="1600" dirty="0"/>
              <a:t>•Pattern of Onset and Clinical Course </a:t>
            </a:r>
          </a:p>
          <a:p>
            <a:r>
              <a:rPr lang="en-US" sz="1600" dirty="0"/>
              <a:t>•Etiologic factors </a:t>
            </a:r>
          </a:p>
          <a:p>
            <a:r>
              <a:rPr lang="en-US" sz="1600" dirty="0"/>
              <a:t>•Cognitive abilities (IQ) </a:t>
            </a:r>
          </a:p>
          <a:p>
            <a:r>
              <a:rPr lang="en-US" sz="1600" dirty="0"/>
              <a:t>•Associated conditions </a:t>
            </a:r>
          </a:p>
          <a:p>
            <a:r>
              <a:rPr lang="en-US" sz="1600" dirty="0"/>
              <a:t>CLINICIANS WILL BE ENCOURAGED TO DESCRIBE THESE DETAILS WITH DIAGNOSTIC SPECIFIERS </a:t>
            </a:r>
            <a:endParaRPr lang="en-US" sz="1600" dirty="0" smtClean="0"/>
          </a:p>
          <a:p>
            <a:endParaRPr lang="en-US" sz="1600" dirty="0"/>
          </a:p>
          <a:p>
            <a:endParaRPr lang="en-US" sz="1600" dirty="0"/>
          </a:p>
          <a:p>
            <a:r>
              <a:rPr lang="en-US" sz="1600" b="1" dirty="0"/>
              <a:t>THREE will become TWO </a:t>
            </a:r>
            <a:endParaRPr lang="en-US" sz="1600" dirty="0"/>
          </a:p>
          <a:p>
            <a:r>
              <a:rPr lang="en-US" sz="1600" dirty="0"/>
              <a:t>–Social Communication domain will be created by merger of key symptoms from the DSM-IV Social and Communication domains </a:t>
            </a:r>
          </a:p>
          <a:p>
            <a:r>
              <a:rPr lang="en-US" sz="1600" dirty="0"/>
              <a:t>–Fixated interests and repetitive behavior or activity </a:t>
            </a:r>
          </a:p>
          <a:p>
            <a:r>
              <a:rPr lang="en-US" sz="1600" b="1" dirty="0"/>
              <a:t>JUSTIFICATION: </a:t>
            </a:r>
            <a:endParaRPr lang="en-US" sz="1600" dirty="0"/>
          </a:p>
          <a:p>
            <a:r>
              <a:rPr lang="en-US" sz="1600" dirty="0"/>
              <a:t>•Deficits in communication are intimately related to social deficits. The two are “manifestations” of a single set of symptoms that are often present in differing contexts. </a:t>
            </a:r>
          </a:p>
          <a:p>
            <a:r>
              <a:rPr lang="en-US" sz="1600" dirty="0"/>
              <a:t>•This de-emphasizes language skills not employed in the context of social communication. </a:t>
            </a:r>
          </a:p>
          <a:p>
            <a:r>
              <a:rPr lang="en-US" sz="1600" dirty="0"/>
              <a:t>•Fixes the “double-counting” problem of DSM-IV </a:t>
            </a:r>
          </a:p>
          <a:p>
            <a:endParaRPr lang="en-US" sz="1600" dirty="0">
              <a:latin typeface="Times New Roman" pitchFamily="18" charset="0"/>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D64010-6F82-4DE1-82BD-E3542E97A169}" type="slidenum">
              <a:rPr lang="en-US"/>
              <a:pPr/>
              <a:t>130</a:t>
            </a:fld>
            <a:endParaRPr lang="en-US"/>
          </a:p>
        </p:txBody>
      </p:sp>
      <p:sp>
        <p:nvSpPr>
          <p:cNvPr id="940034" name="Rectangle 2"/>
          <p:cNvSpPr>
            <a:spLocks noGrp="1" noRot="1" noChangeAspect="1" noChangeArrowheads="1" noTextEdit="1"/>
          </p:cNvSpPr>
          <p:nvPr>
            <p:ph type="sldImg"/>
          </p:nvPr>
        </p:nvSpPr>
        <p:spPr>
          <a:ln/>
        </p:spPr>
      </p:sp>
      <p:sp>
        <p:nvSpPr>
          <p:cNvPr id="940035" name="Rectangle 3"/>
          <p:cNvSpPr>
            <a:spLocks noGrp="1" noChangeArrowheads="1"/>
          </p:cNvSpPr>
          <p:nvPr>
            <p:ph type="body" idx="1"/>
          </p:nvPr>
        </p:nvSpPr>
        <p:spPr>
          <a:xfrm>
            <a:off x="325438" y="3200400"/>
            <a:ext cx="6664325" cy="3760788"/>
          </a:xfrm>
          <a:ln/>
        </p:spPr>
        <p:txBody>
          <a:bodyPr/>
          <a:lstStyle/>
          <a:p>
            <a:r>
              <a:rPr lang="en-US" sz="1800">
                <a:latin typeface="Times New Roman" pitchFamily="18" charset="0"/>
              </a:rPr>
              <a:t>When interpreting the results of these scales it is important to keep in mind that the profiles of students with ASD are unique.  While individuals with only mental retardation typically display flat profiles across adaptive behavior domains, students with ASD might be expected to display relative strengths in daily living skills, relative weaknesses in socialization skills, and intermediate scores on measures of communication abilities. </a:t>
            </a:r>
          </a:p>
          <a:p>
            <a:endParaRPr lang="en-US" sz="800">
              <a:latin typeface="Times New Roman" pitchFamily="18" charset="0"/>
            </a:endParaRPr>
          </a:p>
          <a:p>
            <a:r>
              <a:rPr lang="en-US" sz="1800">
                <a:latin typeface="Times New Roman" pitchFamily="18" charset="0"/>
              </a:rPr>
              <a:t>To facilitate the use of the </a:t>
            </a:r>
            <a:r>
              <a:rPr lang="en-US" sz="1800" i="1">
                <a:latin typeface="Times New Roman" pitchFamily="18" charset="0"/>
              </a:rPr>
              <a:t>Vineland Adaptive Behavior Scales</a:t>
            </a:r>
            <a:r>
              <a:rPr lang="en-US" sz="1800">
                <a:latin typeface="Times New Roman" pitchFamily="18" charset="0"/>
              </a:rPr>
              <a:t>  in the assessment of individuals with ASD, Carter et al. (1998) have provided special norms for four groups of individuals with autism: (a) children under 10 with no verbal skills; (b) children under 10 with at least some verbal skills; (c) individuals above 10 with no verbal skills; and (d) individuals above 10 with at least some verbal skills.  Use of these special norms have been suggested by Carter et al. to facilitate the use of the </a:t>
            </a:r>
            <a:r>
              <a:rPr lang="en-US" sz="1800" i="1">
                <a:latin typeface="Times New Roman" pitchFamily="18" charset="0"/>
              </a:rPr>
              <a:t>Vineland Adaptive Behavior Scales</a:t>
            </a:r>
            <a:r>
              <a:rPr lang="en-US" sz="1800">
                <a:latin typeface="Times New Roman" pitchFamily="18" charset="0"/>
              </a:rPr>
              <a:t> as a diagnostic tool given that individuals with ASD typically obtain Socialization scores much lower than would be expected given their mental age.</a:t>
            </a:r>
          </a:p>
          <a:p>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96EE42-11D0-44FF-BC30-31D1BEBA9B2C}" type="slidenum">
              <a:rPr lang="en-US"/>
              <a:pPr/>
              <a:t>131</a:t>
            </a:fld>
            <a:endParaRPr lang="en-US"/>
          </a:p>
        </p:txBody>
      </p:sp>
      <p:sp>
        <p:nvSpPr>
          <p:cNvPr id="942082" name="Rectangle 2"/>
          <p:cNvSpPr>
            <a:spLocks noGrp="1" noRot="1" noChangeAspect="1" noChangeArrowheads="1" noTextEdit="1"/>
          </p:cNvSpPr>
          <p:nvPr>
            <p:ph type="sldImg"/>
          </p:nvPr>
        </p:nvSpPr>
        <p:spPr>
          <a:ln/>
        </p:spPr>
      </p:sp>
      <p:sp>
        <p:nvSpPr>
          <p:cNvPr id="942083" name="Rectangle 3"/>
          <p:cNvSpPr>
            <a:spLocks noGrp="1" noChangeArrowheads="1"/>
          </p:cNvSpPr>
          <p:nvPr>
            <p:ph type="body" idx="1"/>
          </p:nvPr>
        </p:nvSpPr>
        <p:spPr>
          <a:xfrm>
            <a:off x="325438" y="3200400"/>
            <a:ext cx="6664325" cy="560388"/>
          </a:xfrm>
          <a:ln/>
        </p:spPr>
        <p:txBody>
          <a:bodyPr/>
          <a:lstStyle/>
          <a:p>
            <a:endParaRPr lang="en-US" sz="90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B85D6D-6D05-4A90-8F63-81FAA337680A}" type="slidenum">
              <a:rPr lang="en-US"/>
              <a:pPr/>
              <a:t>132</a:t>
            </a:fld>
            <a:endParaRPr lang="en-US"/>
          </a:p>
        </p:txBody>
      </p:sp>
      <p:sp>
        <p:nvSpPr>
          <p:cNvPr id="944130" name="Rectangle 2"/>
          <p:cNvSpPr>
            <a:spLocks noGrp="1" noRot="1" noChangeAspect="1" noChangeArrowheads="1" noTextEdit="1"/>
          </p:cNvSpPr>
          <p:nvPr>
            <p:ph type="sldImg"/>
          </p:nvPr>
        </p:nvSpPr>
        <p:spPr>
          <a:xfrm>
            <a:off x="1258888" y="720725"/>
            <a:ext cx="4800600" cy="3600450"/>
          </a:xfrm>
          <a:ln/>
        </p:spPr>
      </p:sp>
      <p:sp>
        <p:nvSpPr>
          <p:cNvPr id="944131" name="Rectangle 3"/>
          <p:cNvSpPr>
            <a:spLocks noGrp="1" noChangeArrowheads="1"/>
          </p:cNvSpPr>
          <p:nvPr>
            <p:ph type="body" idx="1"/>
          </p:nvPr>
        </p:nvSpPr>
        <p:spPr>
          <a:xfrm>
            <a:off x="974725" y="4560888"/>
            <a:ext cx="5365750" cy="4319587"/>
          </a:xfrm>
        </p:spPr>
        <p:txBody>
          <a:bodyPr/>
          <a:lstStyle/>
          <a:p>
            <a:r>
              <a:rPr lang="en-US" sz="1800"/>
              <a:t>Important to consider communication/play abilities.</a:t>
            </a:r>
          </a:p>
          <a:p>
            <a:endParaRPr lang="en-US" sz="180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317039-94F3-4C0B-AD46-B369D8C6D107}" type="slidenum">
              <a:rPr lang="en-US"/>
              <a:pPr/>
              <a:t>133</a:t>
            </a:fld>
            <a:endParaRPr lang="en-US"/>
          </a:p>
        </p:txBody>
      </p:sp>
      <p:sp>
        <p:nvSpPr>
          <p:cNvPr id="946178" name="Rectangle 2"/>
          <p:cNvSpPr>
            <a:spLocks noGrp="1" noRot="1" noChangeAspect="1" noChangeArrowheads="1" noTextEdit="1"/>
          </p:cNvSpPr>
          <p:nvPr>
            <p:ph type="sldImg"/>
          </p:nvPr>
        </p:nvSpPr>
        <p:spPr>
          <a:ln/>
        </p:spPr>
      </p:sp>
      <p:sp>
        <p:nvSpPr>
          <p:cNvPr id="946179" name="Rectangle 3"/>
          <p:cNvSpPr>
            <a:spLocks noGrp="1" noChangeArrowheads="1"/>
          </p:cNvSpPr>
          <p:nvPr>
            <p:ph type="body" idx="1"/>
          </p:nvPr>
        </p:nvSpPr>
        <p:spPr>
          <a:xfrm>
            <a:off x="325438" y="3200400"/>
            <a:ext cx="6664325" cy="4000500"/>
          </a:xfrm>
          <a:ln/>
        </p:spPr>
        <p:txBody>
          <a:bodyPr/>
          <a:lstStyle/>
          <a:p>
            <a:r>
              <a:rPr lang="en-US" sz="1800"/>
              <a:t>A speech and language pathologist typically conducts a comprehensive examination of language functioning.  However, there may be instances where the school psychologists needs to obtain estimates of expressive and receptive language, and Goodlin-Jones and Solomon (2003) recommend the </a:t>
            </a:r>
            <a:r>
              <a:rPr lang="en-US" sz="1800" i="1"/>
              <a:t>Peabody Picture Vocabulary Test – Third Edition</a:t>
            </a:r>
            <a:r>
              <a:rPr lang="en-US" sz="1800"/>
              <a:t> and the </a:t>
            </a:r>
            <a:r>
              <a:rPr lang="en-US" sz="1800" i="1"/>
              <a:t>Expressive One-Word Picture Vocabulary Test</a:t>
            </a:r>
            <a:r>
              <a:rPr lang="en-US" sz="1800"/>
              <a:t>  for such use.  When interpreting the results of such measures, it is important to keep in mind that these tests may overestimate language abilities as they do not require sentence production or comprehension, nor do they assess social language or pragmatics.  Also, in many higher functioning students with ASD receptive language may be lower than expressive language.   </a:t>
            </a:r>
          </a:p>
          <a:p>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26EBED-4CE1-47FA-ACB3-C2F31799E843}" type="slidenum">
              <a:rPr lang="en-US"/>
              <a:pPr/>
              <a:t>134</a:t>
            </a:fld>
            <a:endParaRPr lang="en-US"/>
          </a:p>
        </p:txBody>
      </p:sp>
      <p:sp>
        <p:nvSpPr>
          <p:cNvPr id="948226" name="Rectangle 2"/>
          <p:cNvSpPr>
            <a:spLocks noGrp="1" noRot="1" noChangeAspect="1" noChangeArrowheads="1" noTextEdit="1"/>
          </p:cNvSpPr>
          <p:nvPr>
            <p:ph type="sldImg"/>
          </p:nvPr>
        </p:nvSpPr>
        <p:spPr>
          <a:ln/>
        </p:spPr>
      </p:sp>
      <p:sp>
        <p:nvSpPr>
          <p:cNvPr id="948227" name="Rectangle 3"/>
          <p:cNvSpPr>
            <a:spLocks noGrp="1" noChangeArrowheads="1"/>
          </p:cNvSpPr>
          <p:nvPr>
            <p:ph type="body" idx="1"/>
          </p:nvPr>
        </p:nvSpPr>
        <p:spPr>
          <a:xfrm>
            <a:off x="325438" y="3200400"/>
            <a:ext cx="6664325" cy="3519488"/>
          </a:xfrm>
          <a:ln/>
        </p:spPr>
        <p:txBody>
          <a:bodyPr/>
          <a:lstStyle/>
          <a:p>
            <a:r>
              <a:rPr lang="en-US" sz="1800" dirty="0"/>
              <a:t>The comprehensive psycho-educational evaluation of the student with ASD will also require the school psychologist to evaluate basic psychological process.  Doing so will help to further identify learning strengths and weakness important to program planning.  In addition, it is possible that the student may have a co-morbid learning disability that will require special educational intervention in its own right.  Depending upon the student’s age and developmental level, traditional measures of such processes may be appropriate.</a:t>
            </a:r>
          </a:p>
          <a:p>
            <a:endParaRPr lang="en-US" sz="800" dirty="0"/>
          </a:p>
          <a:p>
            <a:r>
              <a:rPr lang="en-US" sz="1800" dirty="0"/>
              <a:t>It would not be surprising to find the student with ASD to exhibit spared rote, mechanical, and visual-spatial processes and deficient higher-order conceptual processes, such as abstract reasoning.  While IQ test profiles should never be used for diagnostic purposes, it would not be surprising to find the student with Autistic Disorder to perform better on non-verbal (visual/spatial) tasks than tasks that require verbal comprehension and expression.  Conversely, the student with Asperger’s Disorder may display the exact opposite profile.</a:t>
            </a:r>
          </a:p>
          <a:p>
            <a:endParaRPr lang="en-US" dirty="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887BAF-A481-4A31-BA59-7A3707EA505E}" type="slidenum">
              <a:rPr lang="en-US"/>
              <a:pPr/>
              <a:t>135</a:t>
            </a:fld>
            <a:endParaRPr lang="en-US"/>
          </a:p>
        </p:txBody>
      </p:sp>
      <p:sp>
        <p:nvSpPr>
          <p:cNvPr id="950274" name="Rectangle 2"/>
          <p:cNvSpPr>
            <a:spLocks noGrp="1" noRot="1" noChangeAspect="1" noChangeArrowheads="1" noTextEdit="1"/>
          </p:cNvSpPr>
          <p:nvPr>
            <p:ph type="sldImg"/>
          </p:nvPr>
        </p:nvSpPr>
        <p:spPr>
          <a:ln/>
        </p:spPr>
      </p:sp>
      <p:sp>
        <p:nvSpPr>
          <p:cNvPr id="950275" name="Rectangle 3"/>
          <p:cNvSpPr>
            <a:spLocks noGrp="1" noChangeArrowheads="1"/>
          </p:cNvSpPr>
          <p:nvPr>
            <p:ph type="body" idx="1"/>
          </p:nvPr>
        </p:nvSpPr>
        <p:spPr>
          <a:xfrm>
            <a:off x="161925" y="3200400"/>
            <a:ext cx="6991350" cy="6240463"/>
          </a:xfrm>
          <a:ln/>
        </p:spPr>
        <p:txBody>
          <a:bodyPr/>
          <a:lstStyle/>
          <a:p>
            <a:r>
              <a:rPr lang="en-US" sz="1600" dirty="0">
                <a:latin typeface="Times New Roman" pitchFamily="18" charset="0"/>
              </a:rPr>
              <a:t>A special education teacher typically conducts a comprehensive examination of academic functioning.  However, there may be instances where the school psychologist’s needs to obtain estimates of achievement.  As was the case for cognitive skills, assessment of academic functioning will often reveal a profile of strengths and weaknesses important to educational planning.  Variability among achievement test scores is common.  For example, it is not unusual for students with ASD to display signs of being </a:t>
            </a:r>
            <a:r>
              <a:rPr lang="en-US" sz="1600" dirty="0" err="1">
                <a:latin typeface="Times New Roman" pitchFamily="18" charset="0"/>
              </a:rPr>
              <a:t>hyperverbal</a:t>
            </a:r>
            <a:r>
              <a:rPr lang="en-US" sz="1600" dirty="0">
                <a:latin typeface="Times New Roman" pitchFamily="18" charset="0"/>
              </a:rPr>
              <a:t> and </a:t>
            </a:r>
            <a:r>
              <a:rPr lang="en-US" sz="1600" dirty="0" err="1">
                <a:latin typeface="Times New Roman" pitchFamily="18" charset="0"/>
              </a:rPr>
              <a:t>hyperlexic</a:t>
            </a:r>
            <a:r>
              <a:rPr lang="en-US" sz="1600" dirty="0">
                <a:latin typeface="Times New Roman" pitchFamily="18" charset="0"/>
              </a:rPr>
              <a:t>, while at the same time having poor reading comprehension and difficulties dealing with abstract language.  For other students, calculation skills may be well developed, while mathematical concepts may be delayed .</a:t>
            </a:r>
          </a:p>
          <a:p>
            <a:r>
              <a:rPr lang="en-US" sz="1600" dirty="0">
                <a:latin typeface="Times New Roman" pitchFamily="18" charset="0"/>
              </a:rPr>
              <a:t>For students functioning at or below the preschool range and with a chronological age of 6 months to 7 years, the </a:t>
            </a:r>
            <a:r>
              <a:rPr lang="en-US" sz="1600" i="1" dirty="0">
                <a:latin typeface="Times New Roman" pitchFamily="18" charset="0"/>
              </a:rPr>
              <a:t>PEP-R</a:t>
            </a:r>
            <a:r>
              <a:rPr lang="en-US" sz="1600" dirty="0">
                <a:latin typeface="Times New Roman" pitchFamily="18" charset="0"/>
              </a:rPr>
              <a:t> may be an appropriate choice.  This measure is divided into two sections: one that assesses developmental functions (i.e., imitation, perception, fine and gross motor skills, eye-hand integration, and cognitive verbal and performance skills), and one that helps to identify unusual or atypical behaviors (i.e., relating and affect, play an interest in materials, sensory responses, and language abnormalities).  For older, higher functioning students, the </a:t>
            </a:r>
            <a:r>
              <a:rPr lang="en-US" sz="1600" i="1" dirty="0">
                <a:latin typeface="Times New Roman" pitchFamily="18" charset="0"/>
              </a:rPr>
              <a:t>Woodcock-Johnson Tests of Achievement</a:t>
            </a:r>
            <a:r>
              <a:rPr lang="en-US" sz="1600" dirty="0">
                <a:latin typeface="Times New Roman" pitchFamily="18" charset="0"/>
              </a:rPr>
              <a:t> and the </a:t>
            </a:r>
            <a:r>
              <a:rPr lang="en-US" sz="1600" i="1" dirty="0">
                <a:latin typeface="Times New Roman" pitchFamily="18" charset="0"/>
              </a:rPr>
              <a:t>Wechsler Individual Achievement Test</a:t>
            </a:r>
            <a:r>
              <a:rPr lang="en-US" sz="1600" dirty="0">
                <a:latin typeface="Times New Roman" pitchFamily="18" charset="0"/>
              </a:rPr>
              <a:t> would be appropriate tools.  However, Marcus et al.  caution that formal achievement tests alone may not provide necessary information on the overall educational functioning of the student and that a curriculum-based evaluation might provide the most useful data for the autistic population.</a:t>
            </a:r>
          </a:p>
          <a:p>
            <a:endParaRPr lang="en-US" dirty="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BC841A-2BCA-4C19-B2A2-88E1157E335B}" type="slidenum">
              <a:rPr lang="en-US"/>
              <a:pPr/>
              <a:t>136</a:t>
            </a:fld>
            <a:endParaRPr lang="en-US"/>
          </a:p>
        </p:txBody>
      </p:sp>
      <p:sp>
        <p:nvSpPr>
          <p:cNvPr id="952322" name="Rectangle 2"/>
          <p:cNvSpPr>
            <a:spLocks noGrp="1" noRot="1" noChangeAspect="1" noChangeArrowheads="1" noTextEdit="1"/>
          </p:cNvSpPr>
          <p:nvPr>
            <p:ph type="sldImg"/>
          </p:nvPr>
        </p:nvSpPr>
        <p:spPr>
          <a:ln/>
        </p:spPr>
      </p:sp>
      <p:sp>
        <p:nvSpPr>
          <p:cNvPr id="952323" name="Rectangle 3"/>
          <p:cNvSpPr>
            <a:spLocks noGrp="1" noChangeArrowheads="1"/>
          </p:cNvSpPr>
          <p:nvPr>
            <p:ph type="body" idx="1"/>
          </p:nvPr>
        </p:nvSpPr>
        <p:spPr>
          <a:xfrm>
            <a:off x="325438" y="3200400"/>
            <a:ext cx="6664325" cy="4721225"/>
          </a:xfrm>
          <a:ln/>
        </p:spPr>
        <p:txBody>
          <a:bodyPr/>
          <a:lstStyle/>
          <a:p>
            <a:r>
              <a:rPr lang="en-US" sz="1800">
                <a:latin typeface="Times New Roman" pitchFamily="18" charset="0"/>
              </a:rPr>
              <a:t>As the student with ASD matures, new symptoms and behavior that interfere with daily functioning may appear.  ASD can be associated with a variety of other symptoms and 65% present with symptoms of an additional psychiatric disorder such as AD/HD, oppositional defiant disorder, obsessive-compulsive disorder and other anxiety disorders, tics disorders, affective disorders, and psychotic disorders (Hendren, 2003).  Given these possibilities, it will also be important for the school psychologist to evaluate the student’s emotional/behavioral status.  Traditional measures such as the </a:t>
            </a:r>
            <a:r>
              <a:rPr lang="en-US" sz="1800" i="1">
                <a:latin typeface="Times New Roman" pitchFamily="18" charset="0"/>
              </a:rPr>
              <a:t>Behavioral Assessment System for Children</a:t>
            </a:r>
            <a:r>
              <a:rPr lang="en-US" sz="1800">
                <a:latin typeface="Times New Roman" pitchFamily="18" charset="0"/>
              </a:rPr>
              <a:t> (Reynolds, &amp; Kamphaus, 1998) would be appropriate as a general purpose screening tool, while more specific measures such as </a:t>
            </a:r>
            <a:r>
              <a:rPr lang="en-US" sz="1800" i="1">
                <a:latin typeface="Times New Roman" pitchFamily="18" charset="0"/>
              </a:rPr>
              <a:t>The Children’s Depression Inventory </a:t>
            </a:r>
            <a:r>
              <a:rPr lang="en-US" sz="1800">
                <a:latin typeface="Times New Roman" pitchFamily="18" charset="0"/>
              </a:rPr>
              <a:t>(Kovacs, 1992) and the </a:t>
            </a:r>
            <a:r>
              <a:rPr lang="en-US" sz="1800" i="1">
                <a:latin typeface="Times New Roman" pitchFamily="18" charset="0"/>
              </a:rPr>
              <a:t>Revised Children’s Manifest Anxiety Scale</a:t>
            </a:r>
            <a:r>
              <a:rPr lang="en-US" sz="1800">
                <a:latin typeface="Times New Roman" pitchFamily="18" charset="0"/>
              </a:rPr>
              <a:t> (Reynolds &amp; Richmond, 1998) would be appropriate for assessing more specific presenting concerns.</a:t>
            </a: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4DC408-D120-462C-8E7C-D71F60756AC3}" type="slidenum">
              <a:rPr lang="en-US"/>
              <a:pPr/>
              <a:t>137</a:t>
            </a:fld>
            <a:endParaRPr lang="en-US"/>
          </a:p>
        </p:txBody>
      </p:sp>
      <p:sp>
        <p:nvSpPr>
          <p:cNvPr id="980994" name="Rectangle 2"/>
          <p:cNvSpPr>
            <a:spLocks noGrp="1" noRot="1" noChangeAspect="1" noChangeArrowheads="1" noTextEdit="1"/>
          </p:cNvSpPr>
          <p:nvPr>
            <p:ph type="sldImg"/>
          </p:nvPr>
        </p:nvSpPr>
        <p:spPr>
          <a:ln/>
        </p:spPr>
      </p:sp>
      <p:sp>
        <p:nvSpPr>
          <p:cNvPr id="980995" name="Rectangle 3"/>
          <p:cNvSpPr>
            <a:spLocks noGrp="1" noChangeArrowheads="1"/>
          </p:cNvSpPr>
          <p:nvPr>
            <p:ph type="body" idx="1"/>
          </p:nvPr>
        </p:nvSpPr>
        <p:spPr/>
        <p:txBody>
          <a:bodyPr/>
          <a:lstStyle/>
          <a:p>
            <a:r>
              <a:rPr lang="en-US" dirty="0" smtClean="0"/>
              <a:t>There is no single best treatment for all children with ASDs.  However, well-planned, structured teaching of specific skills is very important.  Some children respond well to one type of treatment while others have a negative response or no response at all to the same treatment. Before deciding on a treatment program, it is important to talk with the child’s health care providers to understand all the risks and benefits.   </a:t>
            </a:r>
          </a:p>
          <a:p>
            <a:r>
              <a:rPr lang="en-US" dirty="0" smtClean="0"/>
              <a:t>It is also important to remember that children with ASDs can get sick or injured just like children without ASDs. Regular medical and dental exams should be part of a child’s treatment plan. Often it is hard to tell if a child’s behavior is related to the ASD or is caused by a separate health condition. For instance, head banging could be a symptom of the ASD, or it could be a sign that the child is having headaches. In those cases, a thorough physical exam is needed. Monitoring healthy development means not only paying attention to symptoms related to ASDs, but also to the child’s physical and mental health, as well.</a:t>
            </a:r>
          </a:p>
          <a:p>
            <a:endParaRPr lang="en-US" dirty="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511F61-7032-46C7-A0F8-7BE86EAE296D}" type="slidenum">
              <a:rPr lang="en-US"/>
              <a:pPr/>
              <a:t>138</a:t>
            </a:fld>
            <a:endParaRPr lang="en-US"/>
          </a:p>
        </p:txBody>
      </p:sp>
      <p:sp>
        <p:nvSpPr>
          <p:cNvPr id="983042" name="Rectangle 2"/>
          <p:cNvSpPr>
            <a:spLocks noGrp="1" noRot="1" noChangeAspect="1" noChangeArrowheads="1" noTextEdit="1"/>
          </p:cNvSpPr>
          <p:nvPr>
            <p:ph type="sldImg"/>
          </p:nvPr>
        </p:nvSpPr>
        <p:spPr>
          <a:ln/>
        </p:spPr>
      </p:sp>
      <p:sp>
        <p:nvSpPr>
          <p:cNvPr id="983043" name="Rectangle 3"/>
          <p:cNvSpPr>
            <a:spLocks noGrp="1" noChangeArrowheads="1"/>
          </p:cNvSpPr>
          <p:nvPr>
            <p:ph type="body" idx="1"/>
          </p:nvPr>
        </p:nvSpPr>
        <p:spPr/>
        <p:txBody>
          <a:bodyPr/>
          <a:lstStyle/>
          <a:p>
            <a:r>
              <a:rPr lang="en-US" sz="1800"/>
              <a:t>A social story is a short story that explains a specific challenging social situation.  The goal is to find out what is happening in a situation and why.  </a:t>
            </a:r>
          </a:p>
          <a:p>
            <a:endParaRPr 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FD8B9F-51F7-4AE3-971E-E72BD3C3CD41}" type="slidenum">
              <a:rPr lang="en-US"/>
              <a:pPr/>
              <a:t>139</a:t>
            </a:fld>
            <a:endParaRPr lang="en-US"/>
          </a:p>
        </p:txBody>
      </p:sp>
      <p:sp>
        <p:nvSpPr>
          <p:cNvPr id="985090" name="Rectangle 2"/>
          <p:cNvSpPr>
            <a:spLocks noGrp="1" noRot="1" noChangeAspect="1" noChangeArrowheads="1" noTextEdit="1"/>
          </p:cNvSpPr>
          <p:nvPr>
            <p:ph type="sldImg"/>
          </p:nvPr>
        </p:nvSpPr>
        <p:spPr>
          <a:ln/>
        </p:spPr>
      </p:sp>
      <p:sp>
        <p:nvSpPr>
          <p:cNvPr id="985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673E83-5F4D-4A01-9558-E44AAEB6DF37}" type="slidenum">
              <a:rPr lang="en-US"/>
              <a:pPr/>
              <a:t>14</a:t>
            </a:fld>
            <a:endParaRPr lang="en-US" dirty="0"/>
          </a:p>
        </p:txBody>
      </p:sp>
      <p:sp>
        <p:nvSpPr>
          <p:cNvPr id="1089538" name="Rectangle 2"/>
          <p:cNvSpPr>
            <a:spLocks noGrp="1" noRot="1" noChangeAspect="1" noChangeArrowheads="1" noTextEdit="1"/>
          </p:cNvSpPr>
          <p:nvPr>
            <p:ph type="sldImg"/>
          </p:nvPr>
        </p:nvSpPr>
        <p:spPr>
          <a:ln/>
        </p:spPr>
      </p:sp>
      <p:sp>
        <p:nvSpPr>
          <p:cNvPr id="1089539" name="Rectangle 3"/>
          <p:cNvSpPr>
            <a:spLocks noGrp="1" noChangeArrowheads="1"/>
          </p:cNvSpPr>
          <p:nvPr>
            <p:ph type="body" idx="1"/>
          </p:nvPr>
        </p:nvSpPr>
        <p:spPr/>
        <p:txBody>
          <a:bodyPr/>
          <a:lstStyle/>
          <a:p>
            <a:r>
              <a:rPr lang="en-US" sz="1800" dirty="0"/>
              <a:t>It is critical to recognize that </a:t>
            </a:r>
            <a:r>
              <a:rPr lang="en-US" sz="1800" i="1" dirty="0"/>
              <a:t>DSM IV-TR</a:t>
            </a:r>
            <a:r>
              <a:rPr lang="en-US" sz="1800" dirty="0"/>
              <a:t> diagnoses are not synonymous with special education eligibility (Fogt et al., 2003; Department of Education, 2000).</a:t>
            </a: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0AB752-8C65-4E36-9774-14A2444ACCB6}" type="slidenum">
              <a:rPr lang="en-US"/>
              <a:pPr/>
              <a:t>140</a:t>
            </a:fld>
            <a:endParaRPr lang="en-US"/>
          </a:p>
        </p:txBody>
      </p:sp>
      <p:sp>
        <p:nvSpPr>
          <p:cNvPr id="987138" name="Rectangle 2"/>
          <p:cNvSpPr>
            <a:spLocks noGrp="1" noRot="1" noChangeAspect="1" noChangeArrowheads="1" noTextEdit="1"/>
          </p:cNvSpPr>
          <p:nvPr>
            <p:ph type="sldImg"/>
          </p:nvPr>
        </p:nvSpPr>
        <p:spPr>
          <a:ln/>
        </p:spPr>
      </p:sp>
      <p:sp>
        <p:nvSpPr>
          <p:cNvPr id="987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B2BEA1-467F-4EDB-BEA8-5FAF54647EF9}" type="slidenum">
              <a:rPr lang="en-US"/>
              <a:pPr/>
              <a:t>141</a:t>
            </a:fld>
            <a:endParaRPr lang="en-US"/>
          </a:p>
        </p:txBody>
      </p:sp>
      <p:sp>
        <p:nvSpPr>
          <p:cNvPr id="989186" name="Rectangle 2"/>
          <p:cNvSpPr>
            <a:spLocks noGrp="1" noRot="1" noChangeAspect="1" noChangeArrowheads="1" noTextEdit="1"/>
          </p:cNvSpPr>
          <p:nvPr>
            <p:ph type="sldImg"/>
          </p:nvPr>
        </p:nvSpPr>
        <p:spPr>
          <a:ln/>
        </p:spPr>
      </p:sp>
      <p:sp>
        <p:nvSpPr>
          <p:cNvPr id="989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C78A11-762D-46E1-97F6-DFFEBA8CE385}" type="slidenum">
              <a:rPr lang="en-US"/>
              <a:pPr/>
              <a:t>142</a:t>
            </a:fld>
            <a:endParaRPr lang="en-US"/>
          </a:p>
        </p:txBody>
      </p:sp>
      <p:sp>
        <p:nvSpPr>
          <p:cNvPr id="991234" name="Rectangle 2"/>
          <p:cNvSpPr>
            <a:spLocks noGrp="1" noRot="1" noChangeAspect="1" noChangeArrowheads="1" noTextEdit="1"/>
          </p:cNvSpPr>
          <p:nvPr>
            <p:ph type="sldImg"/>
          </p:nvPr>
        </p:nvSpPr>
        <p:spPr>
          <a:ln/>
        </p:spPr>
      </p:sp>
      <p:sp>
        <p:nvSpPr>
          <p:cNvPr id="99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A0DCC5-9A6B-4286-871B-864AC2E73076}" type="slidenum">
              <a:rPr lang="en-US"/>
              <a:pPr/>
              <a:t>143</a:t>
            </a:fld>
            <a:endParaRPr lang="en-US"/>
          </a:p>
        </p:txBody>
      </p:sp>
      <p:sp>
        <p:nvSpPr>
          <p:cNvPr id="993282" name="Rectangle 2"/>
          <p:cNvSpPr>
            <a:spLocks noGrp="1" noRot="1" noChangeAspect="1" noChangeArrowheads="1" noTextEdit="1"/>
          </p:cNvSpPr>
          <p:nvPr>
            <p:ph type="sldImg"/>
          </p:nvPr>
        </p:nvSpPr>
        <p:spPr>
          <a:ln/>
        </p:spPr>
      </p:sp>
      <p:sp>
        <p:nvSpPr>
          <p:cNvPr id="993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EAA999-A1DF-44AA-86CF-487FBDA2EC98}" type="slidenum">
              <a:rPr lang="en-US"/>
              <a:pPr/>
              <a:t>144</a:t>
            </a:fld>
            <a:endParaRPr lang="en-US"/>
          </a:p>
        </p:txBody>
      </p:sp>
      <p:sp>
        <p:nvSpPr>
          <p:cNvPr id="995330" name="Rectangle 2"/>
          <p:cNvSpPr>
            <a:spLocks noGrp="1" noRot="1" noChangeAspect="1" noChangeArrowheads="1" noTextEdit="1"/>
          </p:cNvSpPr>
          <p:nvPr>
            <p:ph type="sldImg"/>
          </p:nvPr>
        </p:nvSpPr>
        <p:spPr>
          <a:ln/>
        </p:spPr>
      </p:sp>
      <p:sp>
        <p:nvSpPr>
          <p:cNvPr id="995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0BC5D0-490E-4FC2-8A08-B2A43CF551E5}" type="slidenum">
              <a:rPr lang="en-US"/>
              <a:pPr/>
              <a:t>145</a:t>
            </a:fld>
            <a:endParaRPr lang="en-US"/>
          </a:p>
        </p:txBody>
      </p:sp>
      <p:sp>
        <p:nvSpPr>
          <p:cNvPr id="997378" name="Rectangle 2"/>
          <p:cNvSpPr>
            <a:spLocks noGrp="1" noRot="1" noChangeAspect="1" noChangeArrowheads="1" noTextEdit="1"/>
          </p:cNvSpPr>
          <p:nvPr>
            <p:ph type="sldImg"/>
          </p:nvPr>
        </p:nvSpPr>
        <p:spPr>
          <a:ln/>
        </p:spPr>
      </p:sp>
      <p:sp>
        <p:nvSpPr>
          <p:cNvPr id="997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08744B-C428-49A7-B1D5-D4326A697831}" type="slidenum">
              <a:rPr lang="en-US"/>
              <a:pPr/>
              <a:t>146</a:t>
            </a:fld>
            <a:endParaRPr lang="en-US"/>
          </a:p>
        </p:txBody>
      </p:sp>
      <p:sp>
        <p:nvSpPr>
          <p:cNvPr id="999426" name="Rectangle 2"/>
          <p:cNvSpPr>
            <a:spLocks noGrp="1" noRot="1" noChangeAspect="1" noChangeArrowheads="1" noTextEdit="1"/>
          </p:cNvSpPr>
          <p:nvPr>
            <p:ph type="sldImg"/>
          </p:nvPr>
        </p:nvSpPr>
        <p:spPr>
          <a:ln/>
        </p:spPr>
      </p:sp>
      <p:sp>
        <p:nvSpPr>
          <p:cNvPr id="999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7E67F-EEF6-4AE9-97AC-BC413869E9CA}" type="slidenum">
              <a:rPr lang="en-US"/>
              <a:pPr/>
              <a:t>147</a:t>
            </a:fld>
            <a:endParaRPr lang="en-US"/>
          </a:p>
        </p:txBody>
      </p:sp>
      <p:sp>
        <p:nvSpPr>
          <p:cNvPr id="1001474" name="Rectangle 2"/>
          <p:cNvSpPr>
            <a:spLocks noGrp="1" noRot="1" noChangeAspect="1" noChangeArrowheads="1" noTextEdit="1"/>
          </p:cNvSpPr>
          <p:nvPr>
            <p:ph type="sldImg"/>
          </p:nvPr>
        </p:nvSpPr>
        <p:spPr>
          <a:ln/>
        </p:spPr>
      </p:sp>
      <p:sp>
        <p:nvSpPr>
          <p:cNvPr id="1001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5FA03A-D14C-4A11-8D44-83C142918C19}" type="slidenum">
              <a:rPr lang="en-US"/>
              <a:pPr/>
              <a:t>148</a:t>
            </a:fld>
            <a:endParaRPr lang="en-US"/>
          </a:p>
        </p:txBody>
      </p:sp>
      <p:sp>
        <p:nvSpPr>
          <p:cNvPr id="1003522" name="Rectangle 2"/>
          <p:cNvSpPr>
            <a:spLocks noGrp="1" noRot="1" noChangeAspect="1" noChangeArrowheads="1" noTextEdit="1"/>
          </p:cNvSpPr>
          <p:nvPr>
            <p:ph type="sldImg"/>
          </p:nvPr>
        </p:nvSpPr>
        <p:spPr>
          <a:ln/>
        </p:spPr>
      </p:sp>
      <p:sp>
        <p:nvSpPr>
          <p:cNvPr id="1003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84A22-8F50-47D0-8373-B2EE9F6C1971}" type="slidenum">
              <a:rPr lang="en-US"/>
              <a:pPr/>
              <a:t>149</a:t>
            </a:fld>
            <a:endParaRPr lang="en-US"/>
          </a:p>
        </p:txBody>
      </p:sp>
      <p:sp>
        <p:nvSpPr>
          <p:cNvPr id="1005570" name="Rectangle 2"/>
          <p:cNvSpPr>
            <a:spLocks noGrp="1" noRot="1" noChangeAspect="1" noChangeArrowheads="1" noTextEdit="1"/>
          </p:cNvSpPr>
          <p:nvPr>
            <p:ph type="sldImg"/>
          </p:nvPr>
        </p:nvSpPr>
        <p:spPr>
          <a:ln/>
        </p:spPr>
      </p:sp>
      <p:sp>
        <p:nvSpPr>
          <p:cNvPr id="1005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9E78E8-D634-4878-873B-8FA45A624AF2}" type="slidenum">
              <a:rPr lang="en-US"/>
              <a:pPr/>
              <a:t>15</a:t>
            </a:fld>
            <a:endParaRPr lang="en-US" dirty="0"/>
          </a:p>
        </p:txBody>
      </p:sp>
      <p:sp>
        <p:nvSpPr>
          <p:cNvPr id="1116162" name="Rectangle 2"/>
          <p:cNvSpPr>
            <a:spLocks noGrp="1" noRot="1" noChangeAspect="1" noChangeArrowheads="1" noTextEdit="1"/>
          </p:cNvSpPr>
          <p:nvPr>
            <p:ph type="sldImg"/>
          </p:nvPr>
        </p:nvSpPr>
        <p:spPr>
          <a:ln/>
        </p:spPr>
      </p:sp>
      <p:sp>
        <p:nvSpPr>
          <p:cNvPr id="1116163" name="Rectangle 3"/>
          <p:cNvSpPr>
            <a:spLocks noChangeArrowheads="1"/>
          </p:cNvSpPr>
          <p:nvPr/>
        </p:nvSpPr>
        <p:spPr bwMode="auto">
          <a:xfrm>
            <a:off x="487363" y="3657600"/>
            <a:ext cx="6583362" cy="4394200"/>
          </a:xfrm>
          <a:prstGeom prst="rect">
            <a:avLst/>
          </a:prstGeom>
          <a:noFill/>
          <a:ln w="9525">
            <a:noFill/>
            <a:miter lim="800000"/>
            <a:headEnd/>
            <a:tailEnd/>
          </a:ln>
          <a:effectLst/>
        </p:spPr>
        <p:txBody>
          <a:bodyPr lIns="96645" tIns="48323" rIns="96645" bIns="48323">
            <a:spAutoFit/>
          </a:bodyPr>
          <a:lstStyle/>
          <a:p>
            <a:pPr defTabSz="966788" eaLnBrk="1" hangingPunct="1">
              <a:spcBef>
                <a:spcPct val="30000"/>
              </a:spcBef>
            </a:pPr>
            <a:r>
              <a:rPr lang="en-US" sz="1900" dirty="0">
                <a:latin typeface="Times New Roman" pitchFamily="18" charset="0"/>
              </a:rPr>
              <a:t>From the findings just mentioned, it is clear that school psychologists need to be more vigilant for symptoms of ASD among the students they serve, and better prepared to identify these disorders.  </a:t>
            </a:r>
          </a:p>
          <a:p>
            <a:pPr defTabSz="966788" eaLnBrk="1" hangingPunct="1">
              <a:spcBef>
                <a:spcPct val="30000"/>
              </a:spcBef>
            </a:pPr>
            <a:r>
              <a:rPr lang="en-US" sz="1900" dirty="0">
                <a:latin typeface="Times New Roman" pitchFamily="18" charset="0"/>
              </a:rPr>
              <a:t>All school psychologists need to be able to engage in case finding, screening, and referral for diagnostic assessments.  </a:t>
            </a:r>
          </a:p>
          <a:p>
            <a:pPr defTabSz="966788" eaLnBrk="1" hangingPunct="1">
              <a:spcBef>
                <a:spcPct val="30000"/>
              </a:spcBef>
            </a:pPr>
            <a:r>
              <a:rPr lang="en-US" sz="1900" dirty="0">
                <a:latin typeface="Times New Roman" pitchFamily="18" charset="0"/>
              </a:rPr>
              <a:t>While it is anticipated that not all school psychologists will have had the supervised training experiences required to diagnose ASD, it is expected that all school psychologists should know how to assist in the process of diagnosing ASD. </a:t>
            </a:r>
          </a:p>
          <a:p>
            <a:pPr defTabSz="966788" eaLnBrk="1" hangingPunct="1">
              <a:spcBef>
                <a:spcPct val="30000"/>
              </a:spcBef>
            </a:pPr>
            <a:r>
              <a:rPr lang="en-US" sz="1900" dirty="0">
                <a:latin typeface="Times New Roman" pitchFamily="18" charset="0"/>
              </a:rPr>
              <a:t>This should include the administration of psycho-educational assessments to determine learning strengths and challenges, as well as to help determine special education eligibility and develop IEP goals and objectives.</a:t>
            </a: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FC86D7-FB54-494D-9FBF-B861AC013D82}" type="slidenum">
              <a:rPr lang="en-US"/>
              <a:pPr/>
              <a:t>150</a:t>
            </a:fld>
            <a:endParaRPr lang="en-US"/>
          </a:p>
        </p:txBody>
      </p:sp>
      <p:sp>
        <p:nvSpPr>
          <p:cNvPr id="1007618" name="Rectangle 2"/>
          <p:cNvSpPr>
            <a:spLocks noGrp="1" noRot="1" noChangeAspect="1" noChangeArrowheads="1" noTextEdit="1"/>
          </p:cNvSpPr>
          <p:nvPr>
            <p:ph type="sldImg"/>
          </p:nvPr>
        </p:nvSpPr>
        <p:spPr>
          <a:ln/>
        </p:spPr>
      </p:sp>
      <p:sp>
        <p:nvSpPr>
          <p:cNvPr id="1007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67BF5F-E7BA-47C6-845E-9FF695EAE454}" type="slidenum">
              <a:rPr lang="en-US"/>
              <a:pPr/>
              <a:t>151</a:t>
            </a:fld>
            <a:endParaRPr lang="en-US"/>
          </a:p>
        </p:txBody>
      </p:sp>
      <p:sp>
        <p:nvSpPr>
          <p:cNvPr id="1009666" name="Rectangle 2"/>
          <p:cNvSpPr>
            <a:spLocks noGrp="1" noRot="1" noChangeAspect="1" noChangeArrowheads="1" noTextEdit="1"/>
          </p:cNvSpPr>
          <p:nvPr>
            <p:ph type="sldImg"/>
          </p:nvPr>
        </p:nvSpPr>
        <p:spPr>
          <a:ln/>
        </p:spPr>
      </p:sp>
      <p:sp>
        <p:nvSpPr>
          <p:cNvPr id="1009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80728F-C842-4EFE-AAE0-0C00BDF1ACE0}" type="slidenum">
              <a:rPr lang="en-US"/>
              <a:pPr/>
              <a:t>152</a:t>
            </a:fld>
            <a:endParaRPr lang="en-US"/>
          </a:p>
        </p:txBody>
      </p:sp>
      <p:sp>
        <p:nvSpPr>
          <p:cNvPr id="1011714" name="Rectangle 2"/>
          <p:cNvSpPr>
            <a:spLocks noGrp="1" noRot="1" noChangeAspect="1" noChangeArrowheads="1" noTextEdit="1"/>
          </p:cNvSpPr>
          <p:nvPr>
            <p:ph type="sldImg"/>
          </p:nvPr>
        </p:nvSpPr>
        <p:spPr>
          <a:ln/>
        </p:spPr>
      </p:sp>
      <p:sp>
        <p:nvSpPr>
          <p:cNvPr id="1011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B23793-3E22-4A88-82B8-FB0C2BC4835A}" type="slidenum">
              <a:rPr lang="en-US"/>
              <a:pPr/>
              <a:t>153</a:t>
            </a:fld>
            <a:endParaRPr lang="en-US"/>
          </a:p>
        </p:txBody>
      </p:sp>
      <p:sp>
        <p:nvSpPr>
          <p:cNvPr id="1013762" name="Rectangle 2"/>
          <p:cNvSpPr>
            <a:spLocks noGrp="1" noRot="1" noChangeAspect="1" noChangeArrowheads="1" noTextEdit="1"/>
          </p:cNvSpPr>
          <p:nvPr>
            <p:ph type="sldImg"/>
          </p:nvPr>
        </p:nvSpPr>
        <p:spPr>
          <a:ln/>
        </p:spPr>
      </p:sp>
      <p:sp>
        <p:nvSpPr>
          <p:cNvPr id="1013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970F1F-CB52-4C4F-A2EE-34C00EBDE85E}" type="slidenum">
              <a:rPr lang="en-US"/>
              <a:pPr/>
              <a:t>154</a:t>
            </a:fld>
            <a:endParaRPr lang="en-US"/>
          </a:p>
        </p:txBody>
      </p:sp>
      <p:sp>
        <p:nvSpPr>
          <p:cNvPr id="1015810" name="Rectangle 2"/>
          <p:cNvSpPr>
            <a:spLocks noGrp="1" noRot="1" noChangeAspect="1" noChangeArrowheads="1" noTextEdit="1"/>
          </p:cNvSpPr>
          <p:nvPr>
            <p:ph type="sldImg"/>
          </p:nvPr>
        </p:nvSpPr>
        <p:spPr>
          <a:ln/>
        </p:spPr>
      </p:sp>
      <p:sp>
        <p:nvSpPr>
          <p:cNvPr id="1015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9868ED-6021-453E-B402-9EE7FE13E6A4}" type="slidenum">
              <a:rPr lang="en-US"/>
              <a:pPr/>
              <a:t>155</a:t>
            </a:fld>
            <a:endParaRPr lang="en-US"/>
          </a:p>
        </p:txBody>
      </p:sp>
      <p:sp>
        <p:nvSpPr>
          <p:cNvPr id="1017858" name="Rectangle 2"/>
          <p:cNvSpPr>
            <a:spLocks noGrp="1" noRot="1" noChangeAspect="1" noChangeArrowheads="1" noTextEdit="1"/>
          </p:cNvSpPr>
          <p:nvPr>
            <p:ph type="sldImg"/>
          </p:nvPr>
        </p:nvSpPr>
        <p:spPr>
          <a:ln/>
        </p:spPr>
      </p:sp>
      <p:sp>
        <p:nvSpPr>
          <p:cNvPr id="1017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2BED34-4749-4034-B329-B383E9CBFE8B}" type="slidenum">
              <a:rPr lang="en-US"/>
              <a:pPr/>
              <a:t>156</a:t>
            </a:fld>
            <a:endParaRPr lang="en-US"/>
          </a:p>
        </p:txBody>
      </p:sp>
      <p:sp>
        <p:nvSpPr>
          <p:cNvPr id="1019906" name="Rectangle 2"/>
          <p:cNvSpPr>
            <a:spLocks noGrp="1" noRot="1" noChangeAspect="1" noChangeArrowheads="1" noTextEdit="1"/>
          </p:cNvSpPr>
          <p:nvPr>
            <p:ph type="sldImg"/>
          </p:nvPr>
        </p:nvSpPr>
        <p:spPr>
          <a:ln/>
        </p:spPr>
      </p:sp>
      <p:sp>
        <p:nvSpPr>
          <p:cNvPr id="1019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C83F6A-3458-4C7E-A83E-43DC3FA7B9C2}" type="slidenum">
              <a:rPr lang="en-US"/>
              <a:pPr/>
              <a:t>157</a:t>
            </a:fld>
            <a:endParaRPr lang="en-US"/>
          </a:p>
        </p:txBody>
      </p:sp>
      <p:sp>
        <p:nvSpPr>
          <p:cNvPr id="1021954" name="Rectangle 2"/>
          <p:cNvSpPr>
            <a:spLocks noGrp="1" noRot="1" noChangeAspect="1" noChangeArrowheads="1" noTextEdit="1"/>
          </p:cNvSpPr>
          <p:nvPr>
            <p:ph type="sldImg"/>
          </p:nvPr>
        </p:nvSpPr>
        <p:spPr>
          <a:ln/>
        </p:spPr>
      </p:sp>
      <p:sp>
        <p:nvSpPr>
          <p:cNvPr id="1021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FAEBCC-15A7-479C-AAFF-75CFE10A702F}" type="slidenum">
              <a:rPr lang="en-US"/>
              <a:pPr/>
              <a:t>158</a:t>
            </a:fld>
            <a:endParaRPr lang="en-US"/>
          </a:p>
        </p:txBody>
      </p:sp>
      <p:sp>
        <p:nvSpPr>
          <p:cNvPr id="1024002" name="Rectangle 2"/>
          <p:cNvSpPr>
            <a:spLocks noGrp="1" noRot="1" noChangeAspect="1" noChangeArrowheads="1" noTextEdit="1"/>
          </p:cNvSpPr>
          <p:nvPr>
            <p:ph type="sldImg"/>
          </p:nvPr>
        </p:nvSpPr>
        <p:spPr>
          <a:ln/>
        </p:spPr>
      </p:sp>
      <p:sp>
        <p:nvSpPr>
          <p:cNvPr id="1024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4F08E1-F664-4AC8-94CF-614741DCD06A}" type="slidenum">
              <a:rPr lang="en-US"/>
              <a:pPr/>
              <a:t>159</a:t>
            </a:fld>
            <a:endParaRPr lang="en-US"/>
          </a:p>
        </p:txBody>
      </p:sp>
      <p:sp>
        <p:nvSpPr>
          <p:cNvPr id="1026050" name="Rectangle 2"/>
          <p:cNvSpPr>
            <a:spLocks noGrp="1" noRot="1" noChangeAspect="1" noChangeArrowheads="1" noTextEdit="1"/>
          </p:cNvSpPr>
          <p:nvPr>
            <p:ph type="sldImg"/>
          </p:nvPr>
        </p:nvSpPr>
        <p:spPr>
          <a:ln/>
        </p:spPr>
      </p:sp>
      <p:sp>
        <p:nvSpPr>
          <p:cNvPr id="1026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5CD544-D148-4B3F-8EB3-9816808FAEC1}" type="slidenum">
              <a:rPr lang="en-US"/>
              <a:pPr/>
              <a:t>16</a:t>
            </a:fld>
            <a:endParaRPr lang="en-US" dirty="0"/>
          </a:p>
        </p:txBody>
      </p:sp>
      <p:sp>
        <p:nvSpPr>
          <p:cNvPr id="1118210" name="Rectangle 2"/>
          <p:cNvSpPr>
            <a:spLocks noGrp="1" noRot="1" noChangeAspect="1" noChangeArrowheads="1" noTextEdit="1"/>
          </p:cNvSpPr>
          <p:nvPr>
            <p:ph type="sldImg"/>
          </p:nvPr>
        </p:nvSpPr>
        <p:spPr>
          <a:ln/>
        </p:spPr>
      </p:sp>
      <p:sp>
        <p:nvSpPr>
          <p:cNvPr id="1118211" name="Rectangle 3"/>
          <p:cNvSpPr>
            <a:spLocks noChangeArrowheads="1"/>
          </p:cNvSpPr>
          <p:nvPr/>
        </p:nvSpPr>
        <p:spPr bwMode="auto">
          <a:xfrm>
            <a:off x="406400" y="3671888"/>
            <a:ext cx="6502400" cy="5345112"/>
          </a:xfrm>
          <a:prstGeom prst="rect">
            <a:avLst/>
          </a:prstGeom>
          <a:noFill/>
          <a:ln w="9525">
            <a:noFill/>
            <a:miter lim="800000"/>
            <a:headEnd/>
            <a:tailEnd/>
          </a:ln>
          <a:effectLst/>
        </p:spPr>
        <p:txBody>
          <a:bodyPr lIns="96645" tIns="48323" rIns="96645" bIns="48323">
            <a:spAutoFit/>
          </a:bodyPr>
          <a:lstStyle/>
          <a:p>
            <a:pPr defTabSz="966788" eaLnBrk="1" hangingPunct="1">
              <a:spcBef>
                <a:spcPct val="30000"/>
              </a:spcBef>
            </a:pPr>
            <a:r>
              <a:rPr lang="en-US" sz="1900" dirty="0">
                <a:latin typeface="Times" charset="0"/>
              </a:rPr>
              <a:t>Case finding refers to routine developmental surveillance of all students in the general population to identify atypical developmental patterns.  </a:t>
            </a:r>
          </a:p>
          <a:p>
            <a:pPr defTabSz="966788" eaLnBrk="1" hangingPunct="1">
              <a:spcBef>
                <a:spcPct val="30000"/>
              </a:spcBef>
            </a:pPr>
            <a:r>
              <a:rPr lang="en-US" sz="1900" dirty="0">
                <a:latin typeface="Times" charset="0"/>
              </a:rPr>
              <a:t>Case finding efforts do not diagnosis autism or other developmental disorders, but rather are designed to signal the presence of risk factors and/or warning signs, and the need for further screening and evaluation. </a:t>
            </a:r>
          </a:p>
          <a:p>
            <a:pPr defTabSz="966788" eaLnBrk="1" hangingPunct="1">
              <a:spcBef>
                <a:spcPct val="30000"/>
              </a:spcBef>
            </a:pPr>
            <a:r>
              <a:rPr lang="en-US" sz="1900" dirty="0">
                <a:latin typeface="Times" charset="0"/>
              </a:rPr>
              <a:t> Ideally provided by primary care providers at well baby check-ups.</a:t>
            </a:r>
          </a:p>
          <a:p>
            <a:pPr defTabSz="966788" eaLnBrk="1" hangingPunct="1">
              <a:spcBef>
                <a:spcPct val="30000"/>
              </a:spcBef>
            </a:pPr>
            <a:r>
              <a:rPr lang="en-US" sz="1900" dirty="0">
                <a:latin typeface="Times" charset="0"/>
              </a:rPr>
              <a:t>School personnel involved in preschool programs may also play an important role in case finding (as mandated by Child Find regulations)</a:t>
            </a:r>
          </a:p>
          <a:p>
            <a:pPr defTabSz="966788" eaLnBrk="1" hangingPunct="1">
              <a:spcBef>
                <a:spcPct val="30000"/>
              </a:spcBef>
            </a:pPr>
            <a:r>
              <a:rPr lang="en-US" sz="1900" dirty="0">
                <a:latin typeface="Times" charset="0"/>
              </a:rPr>
              <a:t>Given the fact that not all instance of ASD will be identified before children enter school, </a:t>
            </a:r>
            <a:r>
              <a:rPr lang="en-US" sz="1900" b="1" i="1" dirty="0">
                <a:latin typeface="Times" charset="0"/>
              </a:rPr>
              <a:t>all school psychologists should be expected to engage in case finding</a:t>
            </a:r>
            <a:r>
              <a:rPr lang="en-US" sz="1900" b="1" dirty="0">
                <a:latin typeface="Times" charset="0"/>
              </a:rPr>
              <a:t>.</a:t>
            </a:r>
            <a:r>
              <a:rPr lang="en-US" sz="1900" dirty="0">
                <a:latin typeface="Times" charset="0"/>
              </a:rPr>
              <a:t>  </a:t>
            </a:r>
            <a:r>
              <a:rPr lang="en-US" sz="1900" dirty="0">
                <a:latin typeface="Times New Roman" pitchFamily="18" charset="0"/>
              </a:rPr>
              <a:t>This would include training general educators to identify the risk factors and warning signs of ASD.</a:t>
            </a: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843DCE-4BD1-4F9A-9061-93B39D0A0BF8}" type="slidenum">
              <a:rPr lang="en-US"/>
              <a:pPr/>
              <a:t>160</a:t>
            </a:fld>
            <a:endParaRPr lang="en-US"/>
          </a:p>
        </p:txBody>
      </p:sp>
      <p:sp>
        <p:nvSpPr>
          <p:cNvPr id="1028098" name="Rectangle 2"/>
          <p:cNvSpPr>
            <a:spLocks noGrp="1" noRot="1" noChangeAspect="1" noChangeArrowheads="1" noTextEdit="1"/>
          </p:cNvSpPr>
          <p:nvPr>
            <p:ph type="sldImg"/>
          </p:nvPr>
        </p:nvSpPr>
        <p:spPr>
          <a:ln/>
        </p:spPr>
      </p:sp>
      <p:sp>
        <p:nvSpPr>
          <p:cNvPr id="1028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914354-5C78-4A9A-B5DF-13EB57766B1A}" type="slidenum">
              <a:rPr lang="en-US"/>
              <a:pPr/>
              <a:t>161</a:t>
            </a:fld>
            <a:endParaRPr lang="en-US"/>
          </a:p>
        </p:txBody>
      </p:sp>
      <p:sp>
        <p:nvSpPr>
          <p:cNvPr id="1030146" name="Rectangle 2"/>
          <p:cNvSpPr>
            <a:spLocks noGrp="1" noRot="1" noChangeAspect="1" noChangeArrowheads="1" noTextEdit="1"/>
          </p:cNvSpPr>
          <p:nvPr>
            <p:ph type="sldImg"/>
          </p:nvPr>
        </p:nvSpPr>
        <p:spPr>
          <a:ln/>
        </p:spPr>
      </p:sp>
      <p:sp>
        <p:nvSpPr>
          <p:cNvPr id="1030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8550BD-7091-47FD-8588-01D19092A5F7}" type="slidenum">
              <a:rPr lang="en-US"/>
              <a:pPr/>
              <a:t>162</a:t>
            </a:fld>
            <a:endParaRPr lang="en-US"/>
          </a:p>
        </p:txBody>
      </p:sp>
      <p:sp>
        <p:nvSpPr>
          <p:cNvPr id="1032194" name="Rectangle 2"/>
          <p:cNvSpPr>
            <a:spLocks noGrp="1" noRot="1" noChangeAspect="1" noChangeArrowheads="1" noTextEdit="1"/>
          </p:cNvSpPr>
          <p:nvPr>
            <p:ph type="sldImg"/>
          </p:nvPr>
        </p:nvSpPr>
        <p:spPr>
          <a:ln/>
        </p:spPr>
      </p:sp>
      <p:sp>
        <p:nvSpPr>
          <p:cNvPr id="1032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2C5F21-F84C-4087-B38A-15F0105449FC}" type="slidenum">
              <a:rPr lang="en-US"/>
              <a:pPr/>
              <a:t>163</a:t>
            </a:fld>
            <a:endParaRPr lang="en-US"/>
          </a:p>
        </p:txBody>
      </p:sp>
      <p:sp>
        <p:nvSpPr>
          <p:cNvPr id="1034242" name="Rectangle 2"/>
          <p:cNvSpPr>
            <a:spLocks noGrp="1" noRot="1" noChangeAspect="1" noChangeArrowheads="1" noTextEdit="1"/>
          </p:cNvSpPr>
          <p:nvPr>
            <p:ph type="sldImg"/>
          </p:nvPr>
        </p:nvSpPr>
        <p:spPr>
          <a:ln/>
        </p:spPr>
      </p:sp>
      <p:sp>
        <p:nvSpPr>
          <p:cNvPr id="1034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1A00A-3315-40E5-93FA-9B1513C61C69}" type="slidenum">
              <a:rPr lang="en-US"/>
              <a:pPr/>
              <a:t>164</a:t>
            </a:fld>
            <a:endParaRPr lang="en-US"/>
          </a:p>
        </p:txBody>
      </p:sp>
      <p:sp>
        <p:nvSpPr>
          <p:cNvPr id="1036290" name="Rectangle 2"/>
          <p:cNvSpPr>
            <a:spLocks noGrp="1" noRot="1" noChangeAspect="1" noChangeArrowheads="1" noTextEdit="1"/>
          </p:cNvSpPr>
          <p:nvPr>
            <p:ph type="sldImg"/>
          </p:nvPr>
        </p:nvSpPr>
        <p:spPr>
          <a:ln/>
        </p:spPr>
      </p:sp>
      <p:sp>
        <p:nvSpPr>
          <p:cNvPr id="1036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50" b="1" dirty="0" smtClean="0"/>
              <a:t>Types of Treatments</a:t>
            </a:r>
          </a:p>
          <a:p>
            <a:r>
              <a:rPr lang="en-US" sz="1050" dirty="0" smtClean="0"/>
              <a:t>The National Institute of Mental Health and the Autism Society of America suggest a list of questions parents can ask when planning </a:t>
            </a:r>
            <a:r>
              <a:rPr lang="en-US" sz="1050" dirty="0" smtClean="0">
                <a:hlinkClick r:id="rId3"/>
              </a:rPr>
              <a:t>treatments</a:t>
            </a:r>
            <a:r>
              <a:rPr lang="en-US" sz="1050" dirty="0" smtClean="0"/>
              <a:t> for their child.</a:t>
            </a:r>
          </a:p>
          <a:p>
            <a:r>
              <a:rPr lang="en-US" sz="1050" dirty="0" smtClean="0"/>
              <a:t>There are many different types of treatments available.  For example, auditory training, discrete trial training, vitamin therapy, anti-yeast therapy, facilitated communication, music therapy, occupational therapy, physical therapy, and sensory integration.  </a:t>
            </a:r>
          </a:p>
          <a:p>
            <a:r>
              <a:rPr lang="en-US" sz="1050" dirty="0" smtClean="0"/>
              <a:t>The different types of treatments can generally be broken down into the following categories: (a) Behavior and Communication Approaches , (b) Dietary Approaches , (c) Medication , and (d) Complementary and Alternative Medicine</a:t>
            </a:r>
            <a:br>
              <a:rPr lang="en-US" sz="1050" dirty="0" smtClean="0"/>
            </a:br>
            <a:r>
              <a:rPr lang="en-US" sz="1050" dirty="0" smtClean="0"/>
              <a:t/>
            </a:r>
            <a:br>
              <a:rPr lang="en-US" sz="1050" dirty="0" smtClean="0"/>
            </a:br>
            <a:r>
              <a:rPr lang="en-US" sz="1050" b="1" dirty="0" smtClean="0"/>
              <a:t>Behavior and Communication Approaches</a:t>
            </a:r>
          </a:p>
          <a:p>
            <a:r>
              <a:rPr lang="en-US" sz="1050" dirty="0" smtClean="0"/>
              <a:t>According to reports by the American Academy of Pediatrics and the National Research Council, behavior and communication approaches that help children with ASDs are those that provide structure, direction, and organization for the child in addition to family participation.</a:t>
            </a:r>
          </a:p>
          <a:p>
            <a:r>
              <a:rPr lang="en-US" sz="1050" b="1" dirty="0" smtClean="0"/>
              <a:t>Applied Behavior Analysis (ABA)</a:t>
            </a:r>
          </a:p>
          <a:p>
            <a:r>
              <a:rPr lang="en-US" sz="1050" dirty="0" smtClean="0"/>
              <a:t>A notable treatment approach for people with an ASD is called applied behavior analysis (ABA). ABA has become widely accepted among health care professionals and used in many schools and treatment clinics. ABA encourages positive behaviors and discourages negative behaviors in order to improve a variety of skills.  The child’s progress is tracked and measured.</a:t>
            </a:r>
            <a:r>
              <a:rPr lang="en-US" sz="1050" dirty="0"/>
              <a:t> </a:t>
            </a:r>
            <a:r>
              <a:rPr lang="en-US" sz="1050" dirty="0" smtClean="0"/>
              <a:t>There are different types of ABA.  Following are some examples:</a:t>
            </a:r>
          </a:p>
          <a:p>
            <a:r>
              <a:rPr lang="en-US" sz="1050" i="1" dirty="0" smtClean="0"/>
              <a:t>Discrete Trial Training (DTT)</a:t>
            </a:r>
            <a:r>
              <a:rPr lang="en-US" sz="1050" dirty="0" smtClean="0"/>
              <a:t/>
            </a:r>
            <a:br>
              <a:rPr lang="en-US" sz="1050" dirty="0" smtClean="0"/>
            </a:br>
            <a:r>
              <a:rPr lang="en-US" sz="1050" dirty="0" smtClean="0"/>
              <a:t>DTT is a style of teaching that uses a series of trials to teach each step of a desired behavior or response. Lessons are broken down into their simplest parts and positive reinforcement is used to reward correct answers and behaviors.  Incorrect answers are ignored. </a:t>
            </a:r>
            <a:br>
              <a:rPr lang="en-US" sz="1050" dirty="0" smtClean="0"/>
            </a:br>
            <a:r>
              <a:rPr lang="en-US" sz="1050" i="1" dirty="0" smtClean="0"/>
              <a:t>Early Intensive Behavioral Intervention (EIBI) </a:t>
            </a:r>
            <a:r>
              <a:rPr lang="en-US" sz="1050" dirty="0" smtClean="0"/>
              <a:t/>
            </a:r>
            <a:br>
              <a:rPr lang="en-US" sz="1050" dirty="0" smtClean="0"/>
            </a:br>
            <a:r>
              <a:rPr lang="en-US" sz="1050" dirty="0" smtClean="0"/>
              <a:t>This is a type of ABA for very young children with an ASD, usually younger than five, and often younger than three. </a:t>
            </a:r>
            <a:br>
              <a:rPr lang="en-US" sz="1050" dirty="0" smtClean="0"/>
            </a:br>
            <a:r>
              <a:rPr lang="en-US" sz="1050" i="1" dirty="0" smtClean="0"/>
              <a:t>Pivotal Response Training (PRT) </a:t>
            </a:r>
            <a:r>
              <a:rPr lang="en-US" sz="1050" dirty="0" smtClean="0"/>
              <a:t/>
            </a:r>
            <a:br>
              <a:rPr lang="en-US" sz="1050" dirty="0" smtClean="0"/>
            </a:br>
            <a:r>
              <a:rPr lang="en-US" sz="1050" dirty="0" smtClean="0"/>
              <a:t>PRT aims to increase a child’s motivation to learn, monitor his own behavior, and initiate communication with others. Positive changes in these behaviors should have widespread effects on other behaviors. </a:t>
            </a:r>
            <a:br>
              <a:rPr lang="en-US" sz="1050" dirty="0" smtClean="0"/>
            </a:br>
            <a:r>
              <a:rPr lang="en-US" sz="1050" i="1" dirty="0" smtClean="0"/>
              <a:t>Verbal Behavior Intervention (VBI) </a:t>
            </a:r>
            <a:r>
              <a:rPr lang="en-US" sz="1050" dirty="0" smtClean="0"/>
              <a:t/>
            </a:r>
            <a:br>
              <a:rPr lang="en-US" sz="1050" dirty="0" smtClean="0"/>
            </a:br>
            <a:r>
              <a:rPr lang="en-US" sz="1050" dirty="0" smtClean="0"/>
              <a:t>VBI is a type of ABA that focuses on teaching verbal skills. </a:t>
            </a:r>
            <a:r>
              <a:rPr lang="en-US" sz="800" dirty="0" smtClean="0"/>
              <a:t/>
            </a:r>
            <a:br>
              <a:rPr lang="en-US" sz="800" dirty="0" smtClean="0"/>
            </a:br>
            <a:r>
              <a:rPr lang="en-US" sz="800" dirty="0" smtClean="0"/>
              <a:t/>
            </a:r>
            <a:br>
              <a:rPr lang="en-US" sz="800" dirty="0" smtClean="0"/>
            </a:br>
            <a:endParaRPr lang="en-US" sz="800" dirty="0" smtClean="0"/>
          </a:p>
        </p:txBody>
      </p:sp>
      <p:sp>
        <p:nvSpPr>
          <p:cNvPr id="4" name="Slide Number Placeholder 3"/>
          <p:cNvSpPr>
            <a:spLocks noGrp="1"/>
          </p:cNvSpPr>
          <p:nvPr>
            <p:ph type="sldNum" sz="quarter" idx="10"/>
          </p:nvPr>
        </p:nvSpPr>
        <p:spPr/>
        <p:txBody>
          <a:bodyPr/>
          <a:lstStyle/>
          <a:p>
            <a:fld id="{33DA28D6-E657-4592-A3F5-3A74F1FE51E6}" type="slidenum">
              <a:rPr lang="en-US" smtClean="0"/>
              <a:pPr/>
              <a:t>165</a:t>
            </a:fld>
            <a:endParaRPr lang="en-US"/>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Other therapies that can be part of a complete treatment program for a child with an ASD include:</a:t>
            </a:r>
          </a:p>
          <a:p>
            <a:r>
              <a:rPr lang="en-US" sz="1400" b="1" dirty="0" smtClean="0"/>
              <a:t>Developmental, Individual Differences, Relationship-Based Approach (DIR; also called “</a:t>
            </a:r>
            <a:r>
              <a:rPr lang="en-US" sz="1400" b="1" dirty="0" err="1" smtClean="0"/>
              <a:t>Floortime</a:t>
            </a:r>
            <a:r>
              <a:rPr lang="en-US" sz="1400" b="1" dirty="0" smtClean="0"/>
              <a:t>”) </a:t>
            </a:r>
            <a:r>
              <a:rPr lang="en-US" sz="1400" dirty="0" smtClean="0"/>
              <a:t/>
            </a:r>
            <a:br>
              <a:rPr lang="en-US" sz="1400" dirty="0" smtClean="0"/>
            </a:br>
            <a:r>
              <a:rPr lang="en-US" sz="1400" dirty="0" err="1" smtClean="0"/>
              <a:t>Floortime</a:t>
            </a:r>
            <a:r>
              <a:rPr lang="en-US" sz="1400" dirty="0" smtClean="0"/>
              <a:t> focuses on emotional and relational development (feelings, relationships with caregivers). It also focuses on how the child deals with sights, sounds, and smells.</a:t>
            </a:r>
          </a:p>
          <a:p>
            <a:r>
              <a:rPr lang="en-US" sz="1400" b="1" dirty="0" smtClean="0"/>
              <a:t>Treatment and Education of Autistic and related Communication-handicapped </a:t>
            </a:r>
            <a:r>
              <a:rPr lang="en-US" sz="1400" b="1" dirty="0" err="1" smtClean="0"/>
              <a:t>CHildren</a:t>
            </a:r>
            <a:r>
              <a:rPr lang="en-US" sz="1400" b="1" dirty="0" smtClean="0"/>
              <a:t> (TEACCH) </a:t>
            </a:r>
            <a:r>
              <a:rPr lang="en-US" sz="1400" dirty="0" smtClean="0"/>
              <a:t/>
            </a:r>
            <a:br>
              <a:rPr lang="en-US" sz="1400" dirty="0" smtClean="0"/>
            </a:br>
            <a:r>
              <a:rPr lang="en-US" sz="1400" dirty="0" smtClean="0"/>
              <a:t>TEAACH uses visual cues to teach skills. For example, picture cards can help teach a child how to get dressed by breaking information down into small steps. </a:t>
            </a:r>
          </a:p>
          <a:p>
            <a:r>
              <a:rPr lang="en-US" sz="1400" b="1" dirty="0" smtClean="0"/>
              <a:t>Occupational Therapy </a:t>
            </a:r>
            <a:r>
              <a:rPr lang="en-US" sz="1400" dirty="0" smtClean="0"/>
              <a:t/>
            </a:r>
            <a:br>
              <a:rPr lang="en-US" sz="1400" dirty="0" smtClean="0"/>
            </a:br>
            <a:r>
              <a:rPr lang="en-US" sz="1400" dirty="0" smtClean="0"/>
              <a:t>Occupational therapy teaches skills that help the person live as independently as possible.  Skills might include dressing, eating, bathing, and relating to people.</a:t>
            </a:r>
          </a:p>
          <a:p>
            <a:r>
              <a:rPr lang="en-US" sz="1400" b="1" dirty="0" smtClean="0"/>
              <a:t>Sensory Integration Therapy </a:t>
            </a:r>
            <a:r>
              <a:rPr lang="en-US" sz="1400" dirty="0" smtClean="0"/>
              <a:t/>
            </a:r>
            <a:br>
              <a:rPr lang="en-US" sz="1400" dirty="0" smtClean="0"/>
            </a:br>
            <a:r>
              <a:rPr lang="en-US" sz="1400" dirty="0" smtClean="0"/>
              <a:t>Sensory integration therapy helps the person deal with sensory information, like sights, sounds, and smells. Sensory integration therapy could help a child who is bothered by certain sounds or does not like to be touched.  </a:t>
            </a:r>
          </a:p>
          <a:p>
            <a:r>
              <a:rPr lang="en-US" sz="1400" b="1" dirty="0" smtClean="0"/>
              <a:t>Speech Therapy </a:t>
            </a:r>
            <a:r>
              <a:rPr lang="en-US" sz="1400" dirty="0" smtClean="0"/>
              <a:t/>
            </a:r>
            <a:br>
              <a:rPr lang="en-US" sz="1400" dirty="0" smtClean="0"/>
            </a:br>
            <a:r>
              <a:rPr lang="en-US" sz="1400" dirty="0" smtClean="0"/>
              <a:t>Speech therapy helps to improve the person’s communication skills.  Some people are able to learn verbal communication skills.  For others, using gestures or picture boards is more realistic. </a:t>
            </a:r>
          </a:p>
          <a:p>
            <a:r>
              <a:rPr lang="en-US" sz="1400" b="1" dirty="0" smtClean="0"/>
              <a:t>The Picture Exchange Communication System (PECS) </a:t>
            </a:r>
            <a:r>
              <a:rPr lang="en-US" sz="1400" dirty="0" smtClean="0"/>
              <a:t/>
            </a:r>
            <a:br>
              <a:rPr lang="en-US" sz="1400" dirty="0" smtClean="0"/>
            </a:br>
            <a:r>
              <a:rPr lang="en-US" sz="1400" dirty="0" smtClean="0"/>
              <a:t>PECS uses picture symbols to teach communication skills. The person is taught to use picture symbols to ask and answer questions and have a conversation.</a:t>
            </a:r>
            <a:br>
              <a:rPr lang="en-US" sz="1400" dirty="0" smtClean="0"/>
            </a:br>
            <a:endParaRPr lang="en-US" sz="1400" dirty="0" smtClean="0"/>
          </a:p>
        </p:txBody>
      </p:sp>
      <p:sp>
        <p:nvSpPr>
          <p:cNvPr id="4" name="Slide Number Placeholder 3"/>
          <p:cNvSpPr>
            <a:spLocks noGrp="1"/>
          </p:cNvSpPr>
          <p:nvPr>
            <p:ph type="sldNum" sz="quarter" idx="10"/>
          </p:nvPr>
        </p:nvSpPr>
        <p:spPr/>
        <p:txBody>
          <a:bodyPr/>
          <a:lstStyle/>
          <a:p>
            <a:fld id="{33DA28D6-E657-4592-A3F5-3A74F1FE51E6}" type="slidenum">
              <a:rPr lang="en-US" smtClean="0"/>
              <a:pPr/>
              <a:t>166</a:t>
            </a:fld>
            <a:endParaRPr lang="en-US"/>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 </a:t>
            </a:r>
            <a:r>
              <a:rPr lang="en-US" b="1" dirty="0" smtClean="0"/>
              <a:t>Dietary Approaches</a:t>
            </a:r>
          </a:p>
          <a:p>
            <a:r>
              <a:rPr lang="en-US" dirty="0" smtClean="0"/>
              <a:t>Some dietary treatments have been developed by reliable therapists.  But many of these treatments do not have the scientific support needed for widespread recommendation. An unproven treatment might help one child, but may not help another. </a:t>
            </a:r>
          </a:p>
          <a:p>
            <a:r>
              <a:rPr lang="en-US" dirty="0" smtClean="0"/>
              <a:t>Many biomedical interventions call for changes in diet. Such changes include removing certain types of foods from a child’s diet and using vitamin or mineral supplements. Dietary treatments are based on the idea that food allergies or lack of vitamins and minerals cause symptoms of ASDs.  Some parents feel that dietary changes make a difference in how their child acts or feels. </a:t>
            </a:r>
          </a:p>
          <a:p>
            <a:r>
              <a:rPr lang="en-US" dirty="0" smtClean="0"/>
              <a:t>If you are thinking about changing your child’s diet, talk to the doctor first. Or talk with a nutritionist to be sure your child is getting important vitamins and minerals.</a:t>
            </a:r>
          </a:p>
          <a:p>
            <a:r>
              <a:rPr lang="en-US" dirty="0" smtClean="0"/>
              <a:t> </a:t>
            </a:r>
          </a:p>
          <a:p>
            <a:r>
              <a:rPr lang="en-US" b="1" dirty="0" smtClean="0"/>
              <a:t>Medication </a:t>
            </a:r>
          </a:p>
          <a:p>
            <a:r>
              <a:rPr lang="en-US" dirty="0" smtClean="0"/>
              <a:t>There are no medications that can cure ASDs or even treat the main symptoms. But there are medications that can help some people with related symptoms. For example, medication might help manage high energy levels, inability to focus, depression, or seizures. Also, the U.S. Food and Drug Administration approved the use of </a:t>
            </a:r>
            <a:r>
              <a:rPr lang="en-US" dirty="0" err="1" smtClean="0"/>
              <a:t>risperidone</a:t>
            </a:r>
            <a:r>
              <a:rPr lang="en-US" dirty="0" smtClean="0"/>
              <a:t> (an antipsychotic drug) to treat 5- to 16-year-old children with ASDs who have severe tantrums, aggression, and cause self-injury. </a:t>
            </a:r>
          </a:p>
          <a:p>
            <a:r>
              <a:rPr lang="en-US" dirty="0" smtClean="0"/>
              <a:t>To learn more about medications and ASDs go to </a:t>
            </a:r>
            <a:r>
              <a:rPr lang="en-US" dirty="0" smtClean="0">
                <a:hlinkClick r:id="rId3"/>
              </a:rPr>
              <a:t>National Institute of Mental Health autism website.</a:t>
            </a:r>
            <a:endParaRPr lang="en-US" dirty="0" smtClean="0"/>
          </a:p>
          <a:p>
            <a:r>
              <a:rPr lang="en-US" dirty="0" smtClean="0"/>
              <a:t> </a:t>
            </a:r>
          </a:p>
          <a:p>
            <a:r>
              <a:rPr lang="en-US" b="1" dirty="0" smtClean="0"/>
              <a:t>Complementary and Alternative Treatments</a:t>
            </a:r>
          </a:p>
          <a:p>
            <a:r>
              <a:rPr lang="en-US" dirty="0" smtClean="0"/>
              <a:t> To relieve the symptoms of ASDs, some parents and health care professionals use treatments that are outside of what is typically recommended by the pediatrician. These types of treatments are known as complementary and alternative treatments (CAM). They might include special diets, </a:t>
            </a:r>
            <a:r>
              <a:rPr lang="en-US" dirty="0" err="1" smtClean="0"/>
              <a:t>chelation</a:t>
            </a:r>
            <a:r>
              <a:rPr lang="en-US" dirty="0" smtClean="0"/>
              <a:t> (a treatment to remove heavy metals like lead from the body), </a:t>
            </a:r>
            <a:r>
              <a:rPr lang="en-US" dirty="0" err="1" smtClean="0"/>
              <a:t>biologicals</a:t>
            </a:r>
            <a:r>
              <a:rPr lang="en-US" dirty="0" smtClean="0"/>
              <a:t> (e.g., </a:t>
            </a:r>
            <a:r>
              <a:rPr lang="en-US" dirty="0" err="1" smtClean="0"/>
              <a:t>secretin</a:t>
            </a:r>
            <a:r>
              <a:rPr lang="en-US" dirty="0" smtClean="0"/>
              <a:t>), or body-based systems (like deep pressure).</a:t>
            </a:r>
            <a:r>
              <a:rPr lang="en-US" baseline="30000" dirty="0" smtClean="0"/>
              <a:t>[3]</a:t>
            </a:r>
            <a:endParaRPr lang="en-US" dirty="0" smtClean="0"/>
          </a:p>
          <a:p>
            <a:r>
              <a:rPr lang="en-US" dirty="0" smtClean="0"/>
              <a:t>These types of treatments are very controversial. Current research shows that as many as one third of parents of children with an ASD may have tried complementary or alternative medicine treatments, and up to 10% may be using a potentially dangerous treatment.</a:t>
            </a:r>
            <a:r>
              <a:rPr lang="en-US" baseline="30000" dirty="0" smtClean="0"/>
              <a:t>[4]</a:t>
            </a:r>
            <a:r>
              <a:rPr lang="en-US" dirty="0" smtClean="0"/>
              <a:t> Before starting such a treatment, check it out carefully, and talk to your child’s doctor.</a:t>
            </a:r>
          </a:p>
          <a:p>
            <a:r>
              <a:rPr lang="en-US" dirty="0" smtClean="0"/>
              <a:t>To learn more about CAM therapies, go to the National Center for Complementary and Alternative Medicine </a:t>
            </a:r>
            <a:r>
              <a:rPr lang="en-US" dirty="0" smtClean="0">
                <a:hlinkClick r:id="rId4"/>
              </a:rPr>
              <a:t>Get the Facts</a:t>
            </a:r>
            <a:r>
              <a:rPr lang="en-US" dirty="0" smtClean="0"/>
              <a:t> webpage. </a:t>
            </a:r>
          </a:p>
          <a:p>
            <a:endParaRPr lang="en-US" dirty="0"/>
          </a:p>
        </p:txBody>
      </p:sp>
      <p:sp>
        <p:nvSpPr>
          <p:cNvPr id="4" name="Slide Number Placeholder 3"/>
          <p:cNvSpPr>
            <a:spLocks noGrp="1"/>
          </p:cNvSpPr>
          <p:nvPr>
            <p:ph type="sldNum" sz="quarter" idx="10"/>
          </p:nvPr>
        </p:nvSpPr>
        <p:spPr/>
        <p:txBody>
          <a:bodyPr/>
          <a:lstStyle/>
          <a:p>
            <a:fld id="{33DA28D6-E657-4592-A3F5-3A74F1FE51E6}" type="slidenum">
              <a:rPr lang="en-US" smtClean="0"/>
              <a:pPr/>
              <a:t>167</a:t>
            </a:fld>
            <a:endParaRPr lang="en-US"/>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http://www.cdc.gov/ncbddd/autism/quiz.html</a:t>
            </a:r>
          </a:p>
          <a:p>
            <a:endParaRPr lang="en-US" b="1" dirty="0" smtClean="0"/>
          </a:p>
          <a:p>
            <a:r>
              <a:rPr lang="en-US" b="1" dirty="0" smtClean="0"/>
              <a:t>How much do you know about ASDs? Test your knowledge... </a:t>
            </a:r>
          </a:p>
          <a:p>
            <a:r>
              <a:rPr lang="en-US" b="1" dirty="0" smtClean="0"/>
              <a:t>Key = 1e, 2c,</a:t>
            </a:r>
            <a:r>
              <a:rPr lang="en-US" b="1" baseline="0" dirty="0" smtClean="0"/>
              <a:t> 3c, 4d, 5d/b, 6b, 7a, 8e, 9b, 10c</a:t>
            </a:r>
            <a:endParaRPr lang="en-US" b="1" dirty="0" smtClean="0"/>
          </a:p>
          <a:p>
            <a:r>
              <a:rPr lang="en-US" dirty="0" smtClean="0"/>
              <a:t/>
            </a:r>
            <a:br>
              <a:rPr lang="en-US" dirty="0" smtClean="0"/>
            </a:br>
            <a:r>
              <a:rPr lang="en-US" b="1" dirty="0" smtClean="0"/>
              <a:t>1. Which of the following are signs that a child might have an ASD?</a:t>
            </a:r>
            <a:r>
              <a:rPr lang="en-US" dirty="0" smtClean="0"/>
              <a:t> </a:t>
            </a:r>
            <a:br>
              <a:rPr lang="en-US" dirty="0" smtClean="0"/>
            </a:br>
            <a:r>
              <a:rPr lang="en-US" dirty="0" smtClean="0"/>
              <a:t>a) The child does not respond to their name by 12 months b) The child does not point at objects to show interest (point at an airplane flying over) by 14 months c) The child does not play "pretend" games (pretend to "feed" a doll) by 18 months d) The child avoids eye contact and wants to be alone e) All of the above </a:t>
            </a:r>
            <a:br>
              <a:rPr lang="en-US" dirty="0" smtClean="0"/>
            </a:br>
            <a:endParaRPr lang="en-US" dirty="0" smtClean="0"/>
          </a:p>
          <a:p>
            <a:r>
              <a:rPr lang="en-US" b="1" dirty="0" smtClean="0"/>
              <a:t>2. Do people with ASDs have delayed language development?</a:t>
            </a:r>
            <a:r>
              <a:rPr lang="en-US" dirty="0" smtClean="0"/>
              <a:t> </a:t>
            </a:r>
            <a:br>
              <a:rPr lang="en-US" dirty="0" smtClean="0"/>
            </a:br>
            <a:r>
              <a:rPr lang="en-US" dirty="0" smtClean="0"/>
              <a:t>a) Yes b) No c) Sometimes </a:t>
            </a:r>
            <a:br>
              <a:rPr lang="en-US" dirty="0" smtClean="0"/>
            </a:br>
            <a:endParaRPr lang="en-US" dirty="0" smtClean="0"/>
          </a:p>
          <a:p>
            <a:r>
              <a:rPr lang="en-US" b="1" dirty="0" smtClean="0"/>
              <a:t>3. At what age can an ASD be diagnosed?</a:t>
            </a:r>
            <a:r>
              <a:rPr lang="en-US" dirty="0" smtClean="0"/>
              <a:t> </a:t>
            </a:r>
            <a:br>
              <a:rPr lang="en-US" dirty="0" smtClean="0"/>
            </a:br>
            <a:r>
              <a:rPr lang="en-US" dirty="0" smtClean="0"/>
              <a:t>a) 3 years b) 2 years c) 18 months d) 12 months </a:t>
            </a:r>
            <a:br>
              <a:rPr lang="en-US" dirty="0" smtClean="0"/>
            </a:br>
            <a:endParaRPr lang="en-US" dirty="0" smtClean="0"/>
          </a:p>
          <a:p>
            <a:r>
              <a:rPr lang="en-US" b="1" dirty="0" smtClean="0"/>
              <a:t>4. At what ages should all children be screened for developmental delays and disabilities during regular well-child doctor visits?</a:t>
            </a:r>
            <a:r>
              <a:rPr lang="en-US" dirty="0" smtClean="0"/>
              <a:t> </a:t>
            </a:r>
            <a:br>
              <a:rPr lang="en-US" dirty="0" smtClean="0"/>
            </a:br>
            <a:r>
              <a:rPr lang="en-US" dirty="0" smtClean="0"/>
              <a:t>a) 9 months b) 18 months c) 2 years d) All of the above </a:t>
            </a:r>
            <a:br>
              <a:rPr lang="en-US" dirty="0" smtClean="0"/>
            </a:br>
            <a:endParaRPr lang="en-US" dirty="0" smtClean="0"/>
          </a:p>
          <a:p>
            <a:r>
              <a:rPr lang="en-US" b="1" dirty="0" smtClean="0"/>
              <a:t>5. Is there a cure for ASDs?</a:t>
            </a:r>
            <a:r>
              <a:rPr lang="en-US" dirty="0" smtClean="0"/>
              <a:t> </a:t>
            </a:r>
            <a:br>
              <a:rPr lang="en-US" dirty="0" smtClean="0"/>
            </a:br>
            <a:r>
              <a:rPr lang="en-US" dirty="0" smtClean="0"/>
              <a:t>a) Yes d) No </a:t>
            </a:r>
            <a:br>
              <a:rPr lang="en-US" dirty="0" smtClean="0"/>
            </a:br>
            <a:endParaRPr lang="en-US" dirty="0" smtClean="0"/>
          </a:p>
          <a:p>
            <a:r>
              <a:rPr lang="en-US" b="1" dirty="0" smtClean="0"/>
              <a:t>6. Public early intervention treatment services through the Individuals with Disabilities Education Act (IDEA, Part C) are available for children of what age?</a:t>
            </a:r>
            <a:r>
              <a:rPr lang="en-US" dirty="0" smtClean="0"/>
              <a:t> </a:t>
            </a:r>
            <a:br>
              <a:rPr lang="en-US" dirty="0" smtClean="0"/>
            </a:br>
            <a:r>
              <a:rPr lang="en-US" dirty="0" smtClean="0"/>
              <a:t>a) Birth – 2 years b) Birth – 3 years c) 2 –  4 years d) 3 – 5 years </a:t>
            </a:r>
            <a:br>
              <a:rPr lang="en-US" dirty="0" smtClean="0"/>
            </a:br>
            <a:endParaRPr lang="en-US" dirty="0" smtClean="0"/>
          </a:p>
          <a:p>
            <a:r>
              <a:rPr lang="en-US" b="1" dirty="0" smtClean="0"/>
              <a:t>7. Can you start treatment services before getting an ASD diagnosis?</a:t>
            </a:r>
            <a:r>
              <a:rPr lang="en-US" dirty="0" smtClean="0"/>
              <a:t> </a:t>
            </a:r>
            <a:br>
              <a:rPr lang="en-US" dirty="0" smtClean="0"/>
            </a:br>
            <a:r>
              <a:rPr lang="en-US" dirty="0" smtClean="0"/>
              <a:t>a) Yes b) No </a:t>
            </a:r>
            <a:br>
              <a:rPr lang="en-US" dirty="0" smtClean="0"/>
            </a:br>
            <a:endParaRPr lang="en-US" dirty="0" smtClean="0"/>
          </a:p>
          <a:p>
            <a:r>
              <a:rPr lang="en-US" b="1" dirty="0" smtClean="0"/>
              <a:t>8. Which of the following are known risk factors that can make a person more likely to develop an ASD?</a:t>
            </a:r>
            <a:r>
              <a:rPr lang="en-US" dirty="0" smtClean="0"/>
              <a:t> </a:t>
            </a:r>
            <a:br>
              <a:rPr lang="en-US" dirty="0" smtClean="0"/>
            </a:br>
            <a:r>
              <a:rPr lang="en-US" dirty="0" smtClean="0"/>
              <a:t>a) Genetics b) Poor parenting skills. c) Certain medical conditions, such as Fragile X syndrome and Down syndrome d) A, B, and C e) A and C only </a:t>
            </a:r>
            <a:br>
              <a:rPr lang="en-US" dirty="0" smtClean="0"/>
            </a:br>
            <a:endParaRPr lang="en-US" dirty="0" smtClean="0"/>
          </a:p>
          <a:p>
            <a:r>
              <a:rPr lang="en-US" b="1" dirty="0" smtClean="0"/>
              <a:t>9. Do ASDs occur equally in all racial, ethnic, socioeconomic, and gender groups?</a:t>
            </a:r>
            <a:r>
              <a:rPr lang="en-US" dirty="0" smtClean="0"/>
              <a:t> </a:t>
            </a:r>
            <a:br>
              <a:rPr lang="en-US" dirty="0" smtClean="0"/>
            </a:br>
            <a:r>
              <a:rPr lang="en-US" dirty="0" smtClean="0"/>
              <a:t>a) Yes b) No </a:t>
            </a:r>
            <a:br>
              <a:rPr lang="en-US" dirty="0" smtClean="0"/>
            </a:br>
            <a:endParaRPr lang="en-US" dirty="0" smtClean="0"/>
          </a:p>
          <a:p>
            <a:r>
              <a:rPr lang="en-US" b="1" dirty="0" smtClean="0"/>
              <a:t>10. If you’re concerned that your child might have an ASD or other developmental problem, what should you do?</a:t>
            </a:r>
            <a:r>
              <a:rPr lang="en-US" dirty="0" smtClean="0"/>
              <a:t> </a:t>
            </a:r>
            <a:br>
              <a:rPr lang="en-US" dirty="0" smtClean="0"/>
            </a:br>
            <a:r>
              <a:rPr lang="en-US" dirty="0" smtClean="0"/>
              <a:t>a) Talk to family and friends to see if they agree with your concerns b) Wait awhile to see if he or she grows out of it c) Talk to a health care provider, or your local early intervention program about your concerns d) Get started with treatment therapies </a:t>
            </a:r>
            <a:endParaRPr lang="en-US" dirty="0"/>
          </a:p>
        </p:txBody>
      </p:sp>
      <p:sp>
        <p:nvSpPr>
          <p:cNvPr id="4" name="Slide Number Placeholder 3"/>
          <p:cNvSpPr>
            <a:spLocks noGrp="1"/>
          </p:cNvSpPr>
          <p:nvPr>
            <p:ph type="sldNum" sz="quarter" idx="10"/>
          </p:nvPr>
        </p:nvSpPr>
        <p:spPr/>
        <p:txBody>
          <a:bodyPr/>
          <a:lstStyle/>
          <a:p>
            <a:fld id="{33DA28D6-E657-4592-A3F5-3A74F1FE51E6}" type="slidenum">
              <a:rPr lang="en-US" smtClean="0"/>
              <a:pPr/>
              <a:t>169</a:t>
            </a:fld>
            <a:endParaRPr lang="en-US" dirty="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90FFBE-3DB0-4A0F-A474-E893F157D0AE}" type="slidenum">
              <a:rPr lang="en-US"/>
              <a:pPr/>
              <a:t>170</a:t>
            </a:fld>
            <a:endParaRPr lang="en-US" dirty="0"/>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12F816-6279-4BB2-8CDB-FA59B874C49D}" type="slidenum">
              <a:rPr lang="en-US"/>
              <a:pPr/>
              <a:t>17</a:t>
            </a:fld>
            <a:endParaRPr lang="en-US" dirty="0"/>
          </a:p>
        </p:txBody>
      </p:sp>
      <p:sp>
        <p:nvSpPr>
          <p:cNvPr id="1120258" name="Rectangle 2"/>
          <p:cNvSpPr>
            <a:spLocks noGrp="1" noRot="1" noChangeAspect="1" noChangeArrowheads="1" noTextEdit="1"/>
          </p:cNvSpPr>
          <p:nvPr>
            <p:ph type="sldImg"/>
          </p:nvPr>
        </p:nvSpPr>
        <p:spPr>
          <a:ln/>
        </p:spPr>
      </p:sp>
      <p:sp>
        <p:nvSpPr>
          <p:cNvPr id="1120259" name="Rectangle 3"/>
          <p:cNvSpPr>
            <a:spLocks noChangeArrowheads="1"/>
          </p:cNvSpPr>
          <p:nvPr/>
        </p:nvSpPr>
        <p:spPr bwMode="auto">
          <a:xfrm>
            <a:off x="487363" y="3360738"/>
            <a:ext cx="6421437" cy="5719762"/>
          </a:xfrm>
          <a:prstGeom prst="rect">
            <a:avLst/>
          </a:prstGeom>
          <a:noFill/>
          <a:ln w="9525">
            <a:noFill/>
            <a:miter lim="800000"/>
            <a:headEnd/>
            <a:tailEnd/>
          </a:ln>
          <a:effectLst/>
        </p:spPr>
        <p:txBody>
          <a:bodyPr lIns="96645" tIns="48323" rIns="96645" bIns="48323">
            <a:spAutoFit/>
          </a:bodyPr>
          <a:lstStyle/>
          <a:p>
            <a:pPr defTabSz="966788" eaLnBrk="1" hangingPunct="1">
              <a:spcBef>
                <a:spcPct val="30000"/>
              </a:spcBef>
            </a:pPr>
            <a:r>
              <a:rPr lang="en-US" sz="1900" dirty="0">
                <a:latin typeface="Times New Roman" pitchFamily="18" charset="0"/>
              </a:rPr>
              <a:t>All students at-risk for autism (as identified by case finding efforts) should be screened for this disorder.  Such screening is designed to help determine the need for additional diagnostic assessments.  </a:t>
            </a:r>
          </a:p>
          <a:p>
            <a:pPr defTabSz="966788" eaLnBrk="1" hangingPunct="1">
              <a:spcBef>
                <a:spcPct val="30000"/>
              </a:spcBef>
            </a:pPr>
            <a:r>
              <a:rPr lang="en-US" sz="1900" dirty="0">
                <a:latin typeface="Times New Roman" pitchFamily="18" charset="0"/>
              </a:rPr>
              <a:t>Because these screenings are relatively quick and easy it has been suggested that screening referral decisions be rather liberal.  </a:t>
            </a:r>
          </a:p>
          <a:p>
            <a:pPr defTabSz="966788" eaLnBrk="1" hangingPunct="1">
              <a:spcBef>
                <a:spcPct val="30000"/>
              </a:spcBef>
            </a:pPr>
            <a:r>
              <a:rPr lang="en-US" sz="1900" dirty="0">
                <a:latin typeface="Times New Roman" pitchFamily="18" charset="0"/>
              </a:rPr>
              <a:t>According to Filipek et al. (1999), autism screenings should include lead screening, audiological evaluations, and behavioral screenings.  </a:t>
            </a:r>
          </a:p>
          <a:p>
            <a:pPr defTabSz="966788" eaLnBrk="1" hangingPunct="1">
              <a:spcBef>
                <a:spcPct val="30000"/>
              </a:spcBef>
            </a:pPr>
            <a:r>
              <a:rPr lang="en-US" sz="1900" b="1" i="1" dirty="0">
                <a:latin typeface="Times New Roman" pitchFamily="18" charset="0"/>
              </a:rPr>
              <a:t>All school psychologists should be prepared to participate in the behavioral screening</a:t>
            </a:r>
            <a:r>
              <a:rPr lang="en-US" sz="1900" b="1" dirty="0">
                <a:latin typeface="Times New Roman" pitchFamily="18" charset="0"/>
              </a:rPr>
              <a:t> </a:t>
            </a:r>
            <a:r>
              <a:rPr lang="en-US" sz="1900" b="1" i="1" dirty="0">
                <a:latin typeface="Times New Roman" pitchFamily="18" charset="0"/>
              </a:rPr>
              <a:t>of the student who has risk factors and/or displays warning signs of autism.</a:t>
            </a:r>
            <a:r>
              <a:rPr lang="en-US" sz="1900" dirty="0">
                <a:latin typeface="Times New Roman" pitchFamily="18" charset="0"/>
              </a:rPr>
              <a:t>  </a:t>
            </a:r>
          </a:p>
          <a:p>
            <a:pPr defTabSz="966788" eaLnBrk="1" hangingPunct="1">
              <a:spcBef>
                <a:spcPct val="30000"/>
              </a:spcBef>
            </a:pPr>
            <a:r>
              <a:rPr lang="en-US" sz="1900" dirty="0">
                <a:latin typeface="Times New Roman" pitchFamily="18" charset="0"/>
              </a:rPr>
              <a:t>It is important to reiterate that the purpose of screening is not to diagnosis ASD, but rather to determine if such diagnostic assessments are warranted.  </a:t>
            </a:r>
          </a:p>
          <a:p>
            <a:pPr defTabSz="966788" eaLnBrk="1" hangingPunct="1">
              <a:spcBef>
                <a:spcPct val="30000"/>
              </a:spcBef>
            </a:pPr>
            <a:r>
              <a:rPr lang="en-US" sz="1900" b="1" i="1" dirty="0">
                <a:latin typeface="Times New Roman" pitchFamily="18" charset="0"/>
              </a:rPr>
              <a:t>All school psychologists should be able to distinguish between screening and diagnosis.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76FDEF-5714-475B-85DA-91284CA31D50}" type="slidenum">
              <a:rPr lang="en-US"/>
              <a:pPr/>
              <a:t>18</a:t>
            </a:fld>
            <a:endParaRPr lang="en-US" dirty="0"/>
          </a:p>
        </p:txBody>
      </p:sp>
      <p:sp>
        <p:nvSpPr>
          <p:cNvPr id="1122306" name="Rectangle 2"/>
          <p:cNvSpPr>
            <a:spLocks noGrp="1" noRot="1" noChangeAspect="1" noChangeArrowheads="1" noTextEdit="1"/>
          </p:cNvSpPr>
          <p:nvPr>
            <p:ph type="sldImg"/>
          </p:nvPr>
        </p:nvSpPr>
        <p:spPr>
          <a:ln/>
        </p:spPr>
      </p:sp>
      <p:sp>
        <p:nvSpPr>
          <p:cNvPr id="1122307" name="Rectangle 3"/>
          <p:cNvSpPr>
            <a:spLocks noChangeArrowheads="1"/>
          </p:cNvSpPr>
          <p:nvPr/>
        </p:nvSpPr>
        <p:spPr bwMode="auto">
          <a:xfrm>
            <a:off x="406400" y="3657600"/>
            <a:ext cx="6421438" cy="4768850"/>
          </a:xfrm>
          <a:prstGeom prst="rect">
            <a:avLst/>
          </a:prstGeom>
          <a:noFill/>
          <a:ln w="9525">
            <a:noFill/>
            <a:miter lim="800000"/>
            <a:headEnd/>
            <a:tailEnd/>
          </a:ln>
          <a:effectLst/>
        </p:spPr>
        <p:txBody>
          <a:bodyPr lIns="96645" tIns="48323" rIns="96645" bIns="48323">
            <a:spAutoFit/>
          </a:bodyPr>
          <a:lstStyle/>
          <a:p>
            <a:pPr defTabSz="966788" eaLnBrk="1" hangingPunct="1">
              <a:spcBef>
                <a:spcPct val="30000"/>
              </a:spcBef>
            </a:pPr>
            <a:r>
              <a:rPr lang="en-US" sz="1900" dirty="0">
                <a:latin typeface="Times New Roman" pitchFamily="18" charset="0"/>
              </a:rPr>
              <a:t>When approaching the diagnosis of an ASD it is important to keep in mind that no single test will reliably identify this disorder.  </a:t>
            </a:r>
          </a:p>
          <a:p>
            <a:pPr defTabSz="966788" eaLnBrk="1" hangingPunct="1">
              <a:spcBef>
                <a:spcPct val="30000"/>
              </a:spcBef>
            </a:pPr>
            <a:r>
              <a:rPr lang="en-US" sz="1900" dirty="0">
                <a:latin typeface="Times New Roman" pitchFamily="18" charset="0"/>
              </a:rPr>
              <a:t>As a result diagnostic assessment requires multiple methods employed across multiple settings.  </a:t>
            </a:r>
          </a:p>
          <a:p>
            <a:pPr defTabSz="966788" eaLnBrk="1" hangingPunct="1">
              <a:spcBef>
                <a:spcPct val="30000"/>
              </a:spcBef>
            </a:pPr>
            <a:r>
              <a:rPr lang="en-US" sz="1900" dirty="0">
                <a:latin typeface="Times New Roman" pitchFamily="18" charset="0"/>
              </a:rPr>
              <a:t>Also, it is important to acknowledge that the ability to determine if a student has a specific ASD, as defined by </a:t>
            </a:r>
            <a:r>
              <a:rPr lang="en-US" sz="1900" i="1" dirty="0">
                <a:latin typeface="Times New Roman" pitchFamily="18" charset="0"/>
              </a:rPr>
              <a:t>DSM IV-TR</a:t>
            </a:r>
            <a:r>
              <a:rPr lang="en-US" sz="1900" dirty="0">
                <a:latin typeface="Times New Roman" pitchFamily="18" charset="0"/>
              </a:rPr>
              <a:t>, requires special clinical training and supervised practice.  </a:t>
            </a:r>
          </a:p>
          <a:p>
            <a:pPr defTabSz="966788" eaLnBrk="1" hangingPunct="1">
              <a:spcBef>
                <a:spcPct val="30000"/>
              </a:spcBef>
            </a:pPr>
            <a:r>
              <a:rPr lang="en-US" sz="1900" b="1" i="1" dirty="0">
                <a:latin typeface="Times New Roman" pitchFamily="18" charset="0"/>
              </a:rPr>
              <a:t>Only those school psychologists with appropriate training and supervision should diagnose autism</a:t>
            </a:r>
            <a:r>
              <a:rPr lang="en-US" sz="1900" b="1" dirty="0">
                <a:latin typeface="Times New Roman" pitchFamily="18" charset="0"/>
              </a:rPr>
              <a:t>. </a:t>
            </a:r>
          </a:p>
          <a:p>
            <a:pPr defTabSz="966788" eaLnBrk="1" hangingPunct="1">
              <a:spcBef>
                <a:spcPct val="30000"/>
              </a:spcBef>
            </a:pPr>
            <a:r>
              <a:rPr lang="en-US" sz="1900" dirty="0">
                <a:latin typeface="Times New Roman" pitchFamily="18" charset="0"/>
              </a:rPr>
              <a:t>In fact, </a:t>
            </a:r>
            <a:r>
              <a:rPr lang="en-US" sz="1900" dirty="0">
                <a:latin typeface="Times" charset="0"/>
              </a:rPr>
              <a:t>according to the National Research Council (2001): “The level of expertise required for effective diagnosis and assessment may require the services of individuals, or a team of individuals, other than those usually available in a school setting” (p. 26)</a:t>
            </a:r>
            <a:r>
              <a:rPr lang="en-US" sz="1900" dirty="0">
                <a:latin typeface="Times New Roman" pitchFamily="18" charset="0"/>
              </a:rPr>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089665-CE8E-49C3-9084-F591EC988D15}" type="slidenum">
              <a:rPr lang="en-US"/>
              <a:pPr/>
              <a:t>19</a:t>
            </a:fld>
            <a:endParaRPr lang="en-US" dirty="0"/>
          </a:p>
        </p:txBody>
      </p:sp>
      <p:sp>
        <p:nvSpPr>
          <p:cNvPr id="1124354" name="Rectangle 2"/>
          <p:cNvSpPr>
            <a:spLocks noGrp="1" noRot="1" noChangeAspect="1" noChangeArrowheads="1" noTextEdit="1"/>
          </p:cNvSpPr>
          <p:nvPr>
            <p:ph type="sldImg"/>
          </p:nvPr>
        </p:nvSpPr>
        <p:spPr>
          <a:ln/>
        </p:spPr>
      </p:sp>
      <p:sp>
        <p:nvSpPr>
          <p:cNvPr id="1124355" name="Rectangle 3"/>
          <p:cNvSpPr>
            <a:spLocks noChangeArrowheads="1"/>
          </p:cNvSpPr>
          <p:nvPr/>
        </p:nvSpPr>
        <p:spPr bwMode="auto">
          <a:xfrm>
            <a:off x="161925" y="3040063"/>
            <a:ext cx="6908800" cy="5864225"/>
          </a:xfrm>
          <a:prstGeom prst="rect">
            <a:avLst/>
          </a:prstGeom>
          <a:noFill/>
          <a:ln w="9525">
            <a:noFill/>
            <a:miter lim="800000"/>
            <a:headEnd/>
            <a:tailEnd/>
          </a:ln>
          <a:effectLst/>
        </p:spPr>
        <p:txBody>
          <a:bodyPr lIns="96645" tIns="48323" rIns="96645" bIns="48323">
            <a:spAutoFit/>
          </a:bodyPr>
          <a:lstStyle/>
          <a:p>
            <a:pPr algn="just" defTabSz="966788">
              <a:tabLst>
                <a:tab pos="482600" algn="l"/>
              </a:tabLst>
            </a:pPr>
            <a:r>
              <a:rPr lang="en-US" sz="1900" dirty="0">
                <a:latin typeface="Times New Roman" pitchFamily="18" charset="0"/>
              </a:rPr>
              <a:t>	While many school psychologists will not be the primary diagnostician of a specific ASD (as defined by </a:t>
            </a:r>
            <a:r>
              <a:rPr lang="en-US" sz="1900" i="1" dirty="0">
                <a:latin typeface="Times New Roman" pitchFamily="18" charset="0"/>
              </a:rPr>
              <a:t>DSM IV-TR</a:t>
            </a:r>
            <a:r>
              <a:rPr lang="en-US" sz="1900" dirty="0">
                <a:latin typeface="Times New Roman" pitchFamily="18" charset="0"/>
              </a:rPr>
              <a:t>), </a:t>
            </a:r>
          </a:p>
          <a:p>
            <a:pPr marL="482600" lvl="1" algn="just" defTabSz="966788">
              <a:tabLst>
                <a:tab pos="482600" algn="l"/>
              </a:tabLst>
            </a:pPr>
            <a:r>
              <a:rPr lang="en-US" sz="1900" b="1" i="1" dirty="0">
                <a:latin typeface="Times New Roman" pitchFamily="18" charset="0"/>
              </a:rPr>
              <a:t>All school psychologists should be expected to conduct the psycho-educational evaluation that is a part of the diagnostic process and that determines educational needs. </a:t>
            </a:r>
            <a:r>
              <a:rPr lang="en-US" sz="1900" dirty="0">
                <a:latin typeface="Times New Roman" pitchFamily="18" charset="0"/>
              </a:rPr>
              <a:t> </a:t>
            </a:r>
          </a:p>
          <a:p>
            <a:pPr algn="just" defTabSz="966788">
              <a:tabLst>
                <a:tab pos="482600" algn="l"/>
              </a:tabLst>
            </a:pPr>
            <a:r>
              <a:rPr lang="en-US" sz="1900" dirty="0">
                <a:latin typeface="Times New Roman" pitchFamily="18" charset="0"/>
              </a:rPr>
              <a:t>	From such evaluations student strengths and challenges are identified, and important program planning data obtained (including documentation of possible special education eligibility).  </a:t>
            </a:r>
          </a:p>
          <a:p>
            <a:pPr algn="just" defTabSz="966788">
              <a:tabLst>
                <a:tab pos="482600" algn="l"/>
              </a:tabLst>
            </a:pPr>
            <a:r>
              <a:rPr lang="en-US" sz="1900" i="1" dirty="0">
                <a:latin typeface="Times New Roman" pitchFamily="18" charset="0"/>
              </a:rPr>
              <a:t>	DSM IV-TR</a:t>
            </a:r>
            <a:r>
              <a:rPr lang="en-US" sz="1900" dirty="0">
                <a:latin typeface="Times New Roman" pitchFamily="18" charset="0"/>
              </a:rPr>
              <a:t> diagnostic criteria are not synonymous with </a:t>
            </a:r>
            <a:r>
              <a:rPr lang="en-US" sz="1900" i="1" dirty="0">
                <a:latin typeface="Times New Roman" pitchFamily="18" charset="0"/>
              </a:rPr>
              <a:t>IDEA</a:t>
            </a:r>
            <a:r>
              <a:rPr lang="en-US" sz="1900" dirty="0">
                <a:latin typeface="Times New Roman" pitchFamily="18" charset="0"/>
              </a:rPr>
              <a:t> eligibility criteria.  </a:t>
            </a:r>
          </a:p>
          <a:p>
            <a:pPr algn="just" defTabSz="966788">
              <a:tabLst>
                <a:tab pos="482600" algn="l"/>
              </a:tabLst>
            </a:pPr>
            <a:r>
              <a:rPr lang="en-US" sz="1900" dirty="0">
                <a:latin typeface="Times New Roman" pitchFamily="18" charset="0"/>
              </a:rPr>
              <a:t>	While suggestive of the need for supportive services, a specific ASD diagnosis is clearly not sufficient when determining special education eligibility.  </a:t>
            </a:r>
          </a:p>
          <a:p>
            <a:pPr algn="just" defTabSz="966788">
              <a:tabLst>
                <a:tab pos="482600" algn="l"/>
              </a:tabLst>
            </a:pPr>
            <a:r>
              <a:rPr lang="en-US" sz="1900" dirty="0">
                <a:latin typeface="Times New Roman" pitchFamily="18" charset="0"/>
              </a:rPr>
              <a:t>	Thus, school psychologists will need to conduct psycho-educational assessments to assist IEP teams in determining if a student with an ASD requires special education assistance. </a:t>
            </a:r>
            <a:r>
              <a:rPr lang="en-US" sz="1900" i="1" dirty="0">
                <a:latin typeface="Times New Roman" pitchFamily="18" charset="0"/>
              </a:rPr>
              <a:t> </a:t>
            </a:r>
          </a:p>
          <a:p>
            <a:pPr marL="482600" lvl="1" algn="just" defTabSz="966788">
              <a:tabLst>
                <a:tab pos="482600" algn="l"/>
              </a:tabLst>
            </a:pPr>
            <a:r>
              <a:rPr lang="en-US" sz="1900" b="1" i="1" dirty="0">
                <a:latin typeface="Times New Roman" pitchFamily="18" charset="0"/>
              </a:rPr>
              <a:t>The ability to conduct such assessments will require school psychologists to be knowledgeable of the accommodations necessary to obtain valid test results when working with the child who has an ASD.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A59953-8517-43FD-9582-4A15659EF7FD}" type="slidenum">
              <a:rPr lang="en-US"/>
              <a:pPr/>
              <a:t>2</a:t>
            </a:fld>
            <a:endParaRPr lang="en-US" dirty="0"/>
          </a:p>
        </p:txBody>
      </p:sp>
      <p:sp>
        <p:nvSpPr>
          <p:cNvPr id="719874" name="Rectangle 2"/>
          <p:cNvSpPr>
            <a:spLocks noGrp="1" noRot="1" noChangeAspect="1" noChangeArrowheads="1" noTextEdit="1"/>
          </p:cNvSpPr>
          <p:nvPr>
            <p:ph type="sldImg"/>
          </p:nvPr>
        </p:nvSpPr>
        <p:spPr>
          <a:ln/>
        </p:spPr>
      </p:sp>
      <p:sp>
        <p:nvSpPr>
          <p:cNvPr id="7198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E097DF-E0DE-445A-BB6C-4A29BFB4DC0A}" type="slidenum">
              <a:rPr lang="en-US"/>
              <a:pPr/>
              <a:t>20</a:t>
            </a:fld>
            <a:endParaRPr lang="en-US" dirty="0"/>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pPr>
              <a:lnSpc>
                <a:spcPct val="90000"/>
              </a:lnSpc>
            </a:pPr>
            <a:r>
              <a:rPr lang="en-US" sz="1400" i="1" dirty="0"/>
              <a:t>Changes in diagnostic criteria.</a:t>
            </a:r>
            <a:r>
              <a:rPr lang="en-US" sz="1400" dirty="0"/>
              <a:t>  The initial studies of the incidence of autism employed a rather narrow definition of autism (classic or Kanner’s autism), one that is more closely aligned with what is currently labeled Autistic Disorder. </a:t>
            </a:r>
          </a:p>
          <a:p>
            <a:pPr>
              <a:lnSpc>
                <a:spcPct val="90000"/>
              </a:lnSpc>
            </a:pPr>
            <a:r>
              <a:rPr lang="en-US" sz="1400" i="1" dirty="0"/>
              <a:t>Heightened public awareness of autism.</a:t>
            </a:r>
            <a:r>
              <a:rPr lang="en-US" sz="1400" dirty="0"/>
              <a:t> Heightened public awareness (and related media coverage) of these disorders, and a such caregivers are more likely to recognize and refer children with autism then they were in years past.</a:t>
            </a:r>
          </a:p>
          <a:p>
            <a:pPr>
              <a:lnSpc>
                <a:spcPct val="90000"/>
              </a:lnSpc>
            </a:pPr>
            <a:r>
              <a:rPr lang="en-US" sz="1400" i="1" dirty="0"/>
              <a:t>Increased willingness and ability to diagnosis autism.</a:t>
            </a:r>
            <a:r>
              <a:rPr lang="en-US" sz="1400" dirty="0"/>
              <a:t> Health care professionals are simply doing a better job of identifying children with ASD.  </a:t>
            </a:r>
          </a:p>
          <a:p>
            <a:pPr>
              <a:lnSpc>
                <a:spcPct val="90000"/>
              </a:lnSpc>
            </a:pPr>
            <a:r>
              <a:rPr lang="en-US" sz="1400" i="1" dirty="0"/>
              <a:t>Availability of resources for children with autism. </a:t>
            </a:r>
            <a:r>
              <a:rPr lang="en-US" sz="1400" dirty="0"/>
              <a:t>For example, since 1991 autism has been an </a:t>
            </a:r>
            <a:r>
              <a:rPr lang="en-US" sz="1400" i="1" dirty="0"/>
              <a:t>IDEA</a:t>
            </a:r>
            <a:r>
              <a:rPr lang="en-US" sz="1400" dirty="0"/>
              <a:t> special education eligibility classification. It has provided an important motivation for identifying students as children with autism.  In addition, the mandate for early intervention services for children and </a:t>
            </a:r>
            <a:r>
              <a:rPr lang="en-US" sz="1400" dirty="0">
                <a:latin typeface="Times New Roman" pitchFamily="18" charset="0"/>
              </a:rPr>
              <a:t>the many advocacy groups...</a:t>
            </a:r>
          </a:p>
          <a:p>
            <a:pPr>
              <a:lnSpc>
                <a:spcPct val="90000"/>
              </a:lnSpc>
            </a:pPr>
            <a:r>
              <a:rPr lang="en-US" sz="1400" i="1" dirty="0"/>
              <a:t>Yet to be identified environmental factors.</a:t>
            </a:r>
            <a:r>
              <a:rPr lang="en-US" sz="1400" dirty="0"/>
              <a:t>  Supporting this hypothesis is the Report to the Legislature (2002).  This research project investigated reports of a 273% increase in reported cases of autism in California during the time period 1987 to 1998.  From the obtained data it was concluded that there was no evidence that changes in demographics, the frequency of appropriate diagnoses, or diagnostic criteria alone contributed to the increased rate of autism.  </a:t>
            </a:r>
          </a:p>
          <a:p>
            <a:pPr>
              <a:lnSpc>
                <a:spcPct val="90000"/>
              </a:lnSpc>
            </a:pPr>
            <a:r>
              <a:rPr lang="en-US" sz="1400" dirty="0"/>
              <a:t>Interestingly, analysis of the same data by Croen, Grether, Hoogstrate, &amp; Selvin (2002) suggested that “diagnostic substitution” of autism for mental retardation explains the increase in ASD rates.  In other words, their interpretation of the data suggested that the increase in ASD rates might be to a significant extent explained by a decrease in the use of the diagnosis of mental retardation.  While the possibility that the rate of autism is in fact increasing cannot be ruled out, Fombonne (2003b) concluded that the evidence for a causal association between environmental factors and ASD is “weak” (p. 88).</a:t>
            </a:r>
          </a:p>
          <a:p>
            <a:pPr>
              <a:lnSpc>
                <a:spcPct val="90000"/>
              </a:lnSpc>
            </a:pPr>
            <a:endParaRPr lang="en-US" sz="1600" dirty="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E097DF-E0DE-445A-BB6C-4A29BFB4DC0A}" type="slidenum">
              <a:rPr lang="en-US"/>
              <a:pPr/>
              <a:t>21</a:t>
            </a:fld>
            <a:endParaRPr lang="en-US" dirty="0"/>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pPr>
              <a:lnSpc>
                <a:spcPct val="90000"/>
              </a:lnSpc>
            </a:pPr>
            <a:r>
              <a:rPr lang="en-US" sz="1400" i="1" dirty="0"/>
              <a:t>Changes in diagnostic criteria.</a:t>
            </a:r>
            <a:r>
              <a:rPr lang="en-US" sz="1400" dirty="0"/>
              <a:t>  The initial studies of the incidence of autism employed a rather narrow definition of autism (classic or Kanner’s autism), one that is more closely aligned with what is currently labeled Autistic Disorder. </a:t>
            </a:r>
          </a:p>
          <a:p>
            <a:pPr>
              <a:lnSpc>
                <a:spcPct val="90000"/>
              </a:lnSpc>
            </a:pPr>
            <a:r>
              <a:rPr lang="en-US" sz="1400" i="1" dirty="0"/>
              <a:t>Heightened public awareness of autism.</a:t>
            </a:r>
            <a:r>
              <a:rPr lang="en-US" sz="1400" dirty="0"/>
              <a:t> Heightened public awareness (and related media coverage) of these disorders, and a such caregivers are more likely to recognize and refer children with autism then they were in years past.</a:t>
            </a:r>
          </a:p>
          <a:p>
            <a:pPr>
              <a:lnSpc>
                <a:spcPct val="90000"/>
              </a:lnSpc>
            </a:pPr>
            <a:r>
              <a:rPr lang="en-US" sz="1400" i="1" dirty="0"/>
              <a:t>Increased willingness and ability to diagnosis autism.</a:t>
            </a:r>
            <a:r>
              <a:rPr lang="en-US" sz="1400" dirty="0"/>
              <a:t> Health care professionals are simply doing a better job of identifying children with ASD.  </a:t>
            </a:r>
          </a:p>
          <a:p>
            <a:pPr>
              <a:lnSpc>
                <a:spcPct val="90000"/>
              </a:lnSpc>
            </a:pPr>
            <a:r>
              <a:rPr lang="en-US" sz="1400" i="1" dirty="0"/>
              <a:t>Availability of resources for children with autism. </a:t>
            </a:r>
            <a:r>
              <a:rPr lang="en-US" sz="1400" dirty="0"/>
              <a:t>For example, since 1991 autism has been an </a:t>
            </a:r>
            <a:r>
              <a:rPr lang="en-US" sz="1400" i="1" dirty="0"/>
              <a:t>IDEA</a:t>
            </a:r>
            <a:r>
              <a:rPr lang="en-US" sz="1400" dirty="0"/>
              <a:t> special education eligibility classification. It has provided an important motivation for identifying students as children with autism.  In addition, the mandate for early intervention services for children and </a:t>
            </a:r>
            <a:r>
              <a:rPr lang="en-US" sz="1400" dirty="0">
                <a:latin typeface="Times New Roman" pitchFamily="18" charset="0"/>
              </a:rPr>
              <a:t>the many advocacy groups...</a:t>
            </a:r>
          </a:p>
          <a:p>
            <a:pPr>
              <a:lnSpc>
                <a:spcPct val="90000"/>
              </a:lnSpc>
            </a:pPr>
            <a:r>
              <a:rPr lang="en-US" sz="1400" i="1" dirty="0"/>
              <a:t>Yet to be identified environmental factors.</a:t>
            </a:r>
            <a:r>
              <a:rPr lang="en-US" sz="1400" dirty="0"/>
              <a:t>  Supporting this hypothesis is the Report to the Legislature (2002).  This research project investigated reports of a 273% increase in reported cases of autism in California during the time period 1987 to 1998.  From the obtained data it was concluded that there was no evidence that changes in demographics, the frequency of appropriate diagnoses, or diagnostic criteria alone contributed to the increased rate of autism.  </a:t>
            </a:r>
          </a:p>
          <a:p>
            <a:pPr>
              <a:lnSpc>
                <a:spcPct val="90000"/>
              </a:lnSpc>
            </a:pPr>
            <a:r>
              <a:rPr lang="en-US" sz="1400" dirty="0"/>
              <a:t>Interestingly, analysis of the same data by Croen, Grether, Hoogstrate, &amp; Selvin (2002) suggested that “diagnostic substitution” of autism for mental retardation explains the increase in ASD rates.  In other words, their interpretation of the data suggested that the increase in ASD rates might be to a significant extent explained by a decrease in the use of the diagnosis of mental retardation.  While the possibility that the rate of autism is in fact increasing cannot be ruled out, Fombonne (2003b) concluded that the evidence for a causal association between environmental factors and ASD is “weak” (p. 88).</a:t>
            </a:r>
          </a:p>
          <a:p>
            <a:pPr>
              <a:lnSpc>
                <a:spcPct val="90000"/>
              </a:lnSpc>
            </a:pPr>
            <a:endParaRPr lang="en-US" sz="1600" dirty="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108019-288C-44A1-84B4-B7BA153A2DA8}" type="slidenum">
              <a:rPr lang="en-US"/>
              <a:pPr/>
              <a:t>22</a:t>
            </a:fld>
            <a:endParaRPr lang="en-US" dirty="0"/>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r>
              <a:rPr lang="en-US" sz="1800" dirty="0">
                <a:latin typeface="Times New Roman" pitchFamily="18" charset="0"/>
              </a:rPr>
              <a:t>In 1991 the US Department of Education added autism as a specific special education eligibility category.  Since that time the number of children classified for special education purposes as autistic has steadily increased.  From data provided by the U.S. Department of Education (2003), this slide illustrates the increase in the number of students falling in this special education eligibility classification.  In 2003 there was a total of 141,022 school-aged students (6 to 21 years of age) with autism served under </a:t>
            </a:r>
            <a:r>
              <a:rPr lang="en-US" sz="1800" i="1" dirty="0">
                <a:latin typeface="Times New Roman" pitchFamily="18" charset="0"/>
              </a:rPr>
              <a:t>IDEA</a:t>
            </a:r>
            <a:r>
              <a:rPr lang="en-US" sz="1800" dirty="0">
                <a:latin typeface="Times New Roman" pitchFamily="18" charset="0"/>
              </a:rPr>
              <a:t>, most of whom (85,995) were 6- to 11-years-old. </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7E8DA0-1A69-4ADF-88AA-3FF18A512C3D}" type="slidenum">
              <a:rPr lang="en-US"/>
              <a:pPr/>
              <a:t>23</a:t>
            </a:fld>
            <a:endParaRPr lang="en-US" dirty="0"/>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r>
              <a:rPr lang="en-US" sz="1800" dirty="0">
                <a:latin typeface="Times New Roman" pitchFamily="18" charset="0"/>
              </a:rPr>
              <a:t>Taking into account increases in the population of all students served under </a:t>
            </a:r>
            <a:r>
              <a:rPr lang="en-US" sz="1800" i="1" dirty="0">
                <a:latin typeface="Times New Roman" pitchFamily="18" charset="0"/>
              </a:rPr>
              <a:t>IDEA</a:t>
            </a:r>
            <a:r>
              <a:rPr lang="en-US" sz="1800" dirty="0">
                <a:latin typeface="Times New Roman" pitchFamily="18" charset="0"/>
              </a:rPr>
              <a:t>, this slide illustrates that autism, as a percentage of students in special education, is also increasing.  In 2004 students classified with autism represented 2.7 percent of all school age students with disabilities served under </a:t>
            </a:r>
            <a:r>
              <a:rPr lang="en-US" sz="1800" i="1" dirty="0">
                <a:latin typeface="Times New Roman" pitchFamily="18" charset="0"/>
              </a:rPr>
              <a:t>IDEA</a:t>
            </a:r>
            <a:r>
              <a:rPr lang="en-US" sz="1800" dirty="0">
                <a:latin typeface="Times New Roman" pitchFamily="18" charset="0"/>
              </a:rPr>
              <a:t> (up from one tenth of one percent in 1991).</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Explain slide and then ask:</a:t>
            </a:r>
          </a:p>
          <a:p>
            <a:endParaRPr lang="en-US" sz="1300" dirty="0"/>
          </a:p>
          <a:p>
            <a:r>
              <a:rPr lang="en-US" sz="1300" dirty="0"/>
              <a:t>At you look at these national tend lines what explanations to you have to the changing numbers of students in these selected special education eligibility categories.</a:t>
            </a:r>
          </a:p>
          <a:p>
            <a:endParaRPr lang="en-US" dirty="0"/>
          </a:p>
          <a:p>
            <a:r>
              <a:rPr lang="en-US" sz="1300" dirty="0"/>
              <a:t>Congress initially specified two conditions – Schizophrenia and autism – that would statutorily qualify a student as emotionally disturbed in its efforts to give educators clear and specific guidance regarding exactly how they defined ED (Tibbetts, 2013).</a:t>
            </a:r>
          </a:p>
          <a:p>
            <a:endParaRPr lang="en-US" sz="1300" dirty="0">
              <a:latin typeface="+mn-lt"/>
            </a:endParaRPr>
          </a:p>
          <a:p>
            <a:r>
              <a:rPr lang="en-US" sz="1300" dirty="0">
                <a:latin typeface="+mn-lt"/>
              </a:rPr>
              <a:t>The term autism, meaning “living in self” (in Greek aut means self, and ism refers to a state), was coined by a Swiss psychiatrist, Eugene Bleuler, in 1911, to describe self absorption due to poor social relatedness in schizophrenia</a:t>
            </a:r>
          </a:p>
          <a:p>
            <a:endParaRPr lang="en-US" sz="1300" dirty="0">
              <a:latin typeface="+mn-lt"/>
            </a:endParaRPr>
          </a:p>
          <a:p>
            <a:r>
              <a:rPr lang="en-US" sz="1300" dirty="0">
                <a:latin typeface="+mn-lt"/>
              </a:rPr>
              <a:t>Although clearly differentiated from childhood psychoses of late onset, autism continued to be labeled a childhood psychosis, albeit of early onset, until</a:t>
            </a:r>
          </a:p>
          <a:p>
            <a:r>
              <a:rPr lang="en-US" sz="1300" dirty="0">
                <a:latin typeface="+mn-lt"/>
              </a:rPr>
              <a:t>the early 1970s</a:t>
            </a:r>
          </a:p>
          <a:p>
            <a:r>
              <a:rPr lang="en-US" sz="1300" dirty="0">
                <a:latin typeface="+mn-lt"/>
              </a:rPr>
              <a:t>Eisenberg. L. (1972). The classification of childhood psychosis reconsidered. Journal of Autism and Child Schizophrenia, 2, </a:t>
            </a:r>
            <a:r>
              <a:rPr lang="de-DE" sz="1300" dirty="0">
                <a:latin typeface="+mn-lt"/>
              </a:rPr>
              <a:t>338–342.</a:t>
            </a:r>
            <a:endParaRPr lang="en-US" sz="1300" dirty="0">
              <a:latin typeface="+mn-lt"/>
            </a:endParaRPr>
          </a:p>
          <a:p>
            <a:r>
              <a:rPr lang="en-US" sz="1300" dirty="0">
                <a:latin typeface="+mn-lt"/>
              </a:rPr>
              <a:t>Rutter, M. (1972). Childhood schizophrenia reconsidered. Journal of Autism and Child Schizophrenia, 2, 315-337.</a:t>
            </a:r>
          </a:p>
          <a:p>
            <a:r>
              <a:rPr lang="en-US" sz="1300" dirty="0">
                <a:latin typeface="+mn-lt"/>
              </a:rPr>
              <a:t> </a:t>
            </a:r>
            <a:endParaRPr lang="en-US" dirty="0"/>
          </a:p>
        </p:txBody>
      </p:sp>
      <p:sp>
        <p:nvSpPr>
          <p:cNvPr id="4" name="Slide Number Placeholder 3"/>
          <p:cNvSpPr>
            <a:spLocks noGrp="1"/>
          </p:cNvSpPr>
          <p:nvPr>
            <p:ph type="sldNum" sz="quarter" idx="10"/>
          </p:nvPr>
        </p:nvSpPr>
        <p:spPr/>
        <p:txBody>
          <a:bodyPr/>
          <a:lstStyle/>
          <a:p>
            <a:fld id="{370CBB9A-785C-7540-8B28-5769C8CF3EAF}" type="slidenum">
              <a:rPr lang="en-US" smtClean="0"/>
              <a:pPr/>
              <a:t>24</a:t>
            </a:fld>
            <a:endParaRPr lang="en-US" dirty="0"/>
          </a:p>
        </p:txBody>
      </p:sp>
    </p:spTree>
    <p:extLst>
      <p:ext uri="{BB962C8B-B14F-4D97-AF65-F5344CB8AC3E}">
        <p14:creationId xmlns:p14="http://schemas.microsoft.com/office/powerpoint/2010/main" val="41845207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C1AAE5-7C7D-477A-8F44-9EABF27AE385}" type="slidenum">
              <a:rPr lang="en-US"/>
              <a:pPr/>
              <a:t>25</a:t>
            </a:fld>
            <a:endParaRPr lang="en-US" dirty="0"/>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800" dirty="0" smtClean="0"/>
              <a:t>Brock, S. E. (2006). An examination of the changing rates of autism in special education. </a:t>
            </a:r>
            <a:r>
              <a:rPr lang="en-US" sz="1800" i="1" dirty="0" smtClean="0"/>
              <a:t>The California School Psychologist, 11,</a:t>
            </a:r>
            <a:r>
              <a:rPr lang="en-US" sz="1800" dirty="0" smtClean="0"/>
              <a:t> 31-39. </a:t>
            </a:r>
          </a:p>
          <a:p>
            <a:endParaRPr lang="en-US" sz="1800" dirty="0" smtClean="0">
              <a:latin typeface="Times New Roman" pitchFamily="18" charset="0"/>
            </a:endParaRPr>
          </a:p>
          <a:p>
            <a:r>
              <a:rPr lang="en-US" sz="1800" dirty="0" smtClean="0">
                <a:latin typeface="Times New Roman" pitchFamily="18" charset="0"/>
              </a:rPr>
              <a:t>A </a:t>
            </a:r>
            <a:r>
              <a:rPr lang="en-US" sz="1800" dirty="0">
                <a:latin typeface="Times New Roman" pitchFamily="18" charset="0"/>
              </a:rPr>
              <a:t>potential explanation for the changes in autism and mental retardation rates is that IEP teams have become better able to identify students with autism and that a percentage of students with mental retardation were previously misclassified.  Another explanation for this classification substitution might be found in the authors’ anecdotal observation that the diagnosis of autism is more acceptable in today’s schools than is the diagnosis of mental retardation.  While the later diagnosis has a fairly uniform (and typically poor) prognosis, the diagnosis of autism appears to be viewed by many of today’s educators (and parents) has having the potential for a positive adult outcome.  In addition, the intensive early intervention services often made available to students with autism are not always offered to the child whose primary eligibility classification is mental retardation.  Thus, IEP teams may be especially motivated to identify students as eligible for </a:t>
            </a:r>
            <a:r>
              <a:rPr lang="en-US" sz="1800" i="1" dirty="0">
                <a:latin typeface="Times New Roman" pitchFamily="18" charset="0"/>
              </a:rPr>
              <a:t>IDEA</a:t>
            </a:r>
            <a:r>
              <a:rPr lang="en-US" sz="1800" dirty="0">
                <a:latin typeface="Times New Roman" pitchFamily="18" charset="0"/>
              </a:rPr>
              <a:t> services under the autism criteria.</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6E84E7-258B-4CBA-A385-A9684DF9BF74}" type="slidenum">
              <a:rPr lang="en-US"/>
              <a:pPr/>
              <a:t>26</a:t>
            </a:fld>
            <a:endParaRPr lang="en-US"/>
          </a:p>
        </p:txBody>
      </p:sp>
      <p:sp>
        <p:nvSpPr>
          <p:cNvPr id="1132546" name="Rectangle 2"/>
          <p:cNvSpPr>
            <a:spLocks noGrp="1" noRot="1" noChangeAspect="1" noChangeArrowheads="1" noTextEdit="1"/>
          </p:cNvSpPr>
          <p:nvPr>
            <p:ph type="sldImg"/>
          </p:nvPr>
        </p:nvSpPr>
        <p:spPr>
          <a:ln/>
        </p:spPr>
      </p:sp>
      <p:sp>
        <p:nvSpPr>
          <p:cNvPr id="1132547" name="Rectangle 3"/>
          <p:cNvSpPr>
            <a:spLocks noGrp="1" noChangeArrowheads="1"/>
          </p:cNvSpPr>
          <p:nvPr>
            <p:ph type="body" idx="1"/>
          </p:nvPr>
        </p:nvSpPr>
        <p:spPr>
          <a:xfrm>
            <a:off x="325438" y="3200400"/>
            <a:ext cx="6664325" cy="3840163"/>
          </a:xfrm>
          <a:ln/>
        </p:spPr>
        <p:txBody>
          <a:bodyPr/>
          <a:lstStyle/>
          <a:p>
            <a:pPr>
              <a:tabLst>
                <a:tab pos="457200" algn="l"/>
                <a:tab pos="520700" algn="l"/>
              </a:tabLst>
            </a:pPr>
            <a:r>
              <a:rPr lang="en-US" sz="1800" dirty="0"/>
              <a:t>Before bullets = Researchers have been trying to find the causes of autism since it was first identified by </a:t>
            </a:r>
            <a:r>
              <a:rPr lang="en-US" sz="1800" dirty="0" err="1"/>
              <a:t>Kanner</a:t>
            </a:r>
            <a:r>
              <a:rPr lang="en-US" sz="1800" dirty="0"/>
              <a:t> in 1943.  </a:t>
            </a:r>
          </a:p>
          <a:p>
            <a:pPr>
              <a:tabLst>
                <a:tab pos="457200" algn="l"/>
                <a:tab pos="520700" algn="l"/>
              </a:tabLst>
            </a:pPr>
            <a:endParaRPr lang="en-US" sz="1800" dirty="0"/>
          </a:p>
          <a:p>
            <a:pPr>
              <a:tabLst>
                <a:tab pos="457200" algn="l"/>
                <a:tab pos="520700" algn="l"/>
              </a:tabLst>
            </a:pPr>
            <a:r>
              <a:rPr lang="en-US" sz="1800" dirty="0"/>
              <a:t>After bullets = In the words of Ozonoff and Rogers (2003): “It is now abundantly clear that autism is a biological disorder and is not caused by parenting deficiencies or other social factors” (p. 18).  </a:t>
            </a:r>
          </a:p>
          <a:p>
            <a:pPr>
              <a:tabLst>
                <a:tab pos="457200" algn="l"/>
                <a:tab pos="520700" algn="l"/>
              </a:tabLst>
            </a:pP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4B2D9A-AAA6-4529-8AB7-7521CDF248CA}" type="slidenum">
              <a:rPr lang="en-US"/>
              <a:pPr/>
              <a:t>27</a:t>
            </a:fld>
            <a:endParaRPr lang="en-US"/>
          </a:p>
        </p:txBody>
      </p:sp>
      <p:sp>
        <p:nvSpPr>
          <p:cNvPr id="1134594" name="Rectangle 2"/>
          <p:cNvSpPr>
            <a:spLocks noGrp="1" noRot="1" noChangeAspect="1" noChangeArrowheads="1" noTextEdit="1"/>
          </p:cNvSpPr>
          <p:nvPr>
            <p:ph type="sldImg"/>
          </p:nvPr>
        </p:nvSpPr>
        <p:spPr>
          <a:xfrm>
            <a:off x="1258888" y="720725"/>
            <a:ext cx="4800600" cy="3600450"/>
          </a:xfrm>
          <a:ln/>
        </p:spPr>
      </p:sp>
      <p:sp>
        <p:nvSpPr>
          <p:cNvPr id="1134595" name="Rectangle 3"/>
          <p:cNvSpPr>
            <a:spLocks noGrp="1" noChangeArrowheads="1"/>
          </p:cNvSpPr>
          <p:nvPr>
            <p:ph type="body" idx="1"/>
          </p:nvPr>
        </p:nvSpPr>
        <p:spPr>
          <a:xfrm>
            <a:off x="974725" y="4560888"/>
            <a:ext cx="5365750" cy="4319587"/>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latin typeface="Times" charset="0"/>
              </a:rPr>
              <a:t>Strock</a:t>
            </a:r>
            <a:r>
              <a:rPr lang="en-US" dirty="0" smtClean="0">
                <a:latin typeface="Times" charset="0"/>
              </a:rPr>
              <a:t>, M.  (2004).  </a:t>
            </a:r>
            <a:r>
              <a:rPr lang="en-US" i="1" dirty="0" smtClean="0">
                <a:latin typeface="Times" charset="0"/>
              </a:rPr>
              <a:t>Autism spectrum disorders (Pervasive developmental disorders). </a:t>
            </a:r>
            <a:r>
              <a:rPr lang="en-US" dirty="0" smtClean="0">
                <a:latin typeface="Times" charset="0"/>
              </a:rPr>
              <a:t>[NIH Publication No. NIH-04-5511]  Bethesda, MD: National Institute of Mental Health, National Institutes of Health, U.S. </a:t>
            </a:r>
            <a:r>
              <a:rPr lang="en-US" smtClean="0">
                <a:latin typeface="Times" charset="0"/>
              </a:rPr>
              <a:t>Department of Health and Human Services. </a:t>
            </a:r>
            <a:endParaRPr lang="en-US" sz="1100" u="sng" smtClean="0">
              <a:solidFill>
                <a:srgbClr val="0000FF"/>
              </a:solidFill>
              <a:latin typeface="Times" charset="0"/>
            </a:endParaRPr>
          </a:p>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1524F0-65D5-462C-B5D4-40D0C4F97D89}" type="slidenum">
              <a:rPr lang="en-US"/>
              <a:pPr/>
              <a:t>28</a:t>
            </a:fld>
            <a:endParaRPr lang="en-US"/>
          </a:p>
        </p:txBody>
      </p:sp>
      <p:sp>
        <p:nvSpPr>
          <p:cNvPr id="1136642" name="Rectangle 2"/>
          <p:cNvSpPr>
            <a:spLocks noGrp="1" noRot="1" noChangeAspect="1" noChangeArrowheads="1" noTextEdit="1"/>
          </p:cNvSpPr>
          <p:nvPr>
            <p:ph type="sldImg"/>
          </p:nvPr>
        </p:nvSpPr>
        <p:spPr>
          <a:ln/>
        </p:spPr>
      </p:sp>
      <p:sp>
        <p:nvSpPr>
          <p:cNvPr id="1136643" name="Rectangle 3"/>
          <p:cNvSpPr>
            <a:spLocks noGrp="1" noChangeArrowheads="1"/>
          </p:cNvSpPr>
          <p:nvPr>
            <p:ph type="body" idx="1"/>
          </p:nvPr>
        </p:nvSpPr>
        <p:spPr>
          <a:xfrm>
            <a:off x="325438" y="3200400"/>
            <a:ext cx="6664325" cy="3760788"/>
          </a:xfrm>
          <a:ln/>
        </p:spPr>
        <p:txBody>
          <a:bodyPr/>
          <a:lstStyle/>
          <a:p>
            <a:pPr>
              <a:tabLst>
                <a:tab pos="457200" algn="l"/>
              </a:tabLst>
            </a:pPr>
            <a:r>
              <a:rPr lang="en-US" sz="1800">
                <a:latin typeface="Times New Roman" pitchFamily="18" charset="0"/>
              </a:rPr>
              <a:t>	Literature reviews conducted by Muhle, Trentacoste, and Rapin (2004), Rapin and Katzman (1998), and Newschaffer, Fallin, and Lee (2002) suggest the etiology of autism to be complex and multifaceted; resulting from the interaction of genetic, neurological, and environmental factors.  </a:t>
            </a: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EABA4B-77B3-49CC-AF81-6E3DB05878D5}" type="slidenum">
              <a:rPr lang="en-US"/>
              <a:pPr/>
              <a:t>29</a:t>
            </a:fld>
            <a:endParaRPr lang="en-US"/>
          </a:p>
        </p:txBody>
      </p:sp>
      <p:sp>
        <p:nvSpPr>
          <p:cNvPr id="1138690" name="Rectangle 2"/>
          <p:cNvSpPr>
            <a:spLocks noGrp="1" noRot="1" noChangeAspect="1" noChangeArrowheads="1" noTextEdit="1"/>
          </p:cNvSpPr>
          <p:nvPr>
            <p:ph type="sldImg"/>
          </p:nvPr>
        </p:nvSpPr>
        <p:spPr>
          <a:xfrm>
            <a:off x="1258888" y="720725"/>
            <a:ext cx="4800600" cy="3600450"/>
          </a:xfrm>
          <a:ln/>
        </p:spPr>
      </p:sp>
      <p:sp>
        <p:nvSpPr>
          <p:cNvPr id="1138691" name="Rectangle 3"/>
          <p:cNvSpPr>
            <a:spLocks noGrp="1" noChangeArrowheads="1"/>
          </p:cNvSpPr>
          <p:nvPr>
            <p:ph type="body" idx="1"/>
          </p:nvPr>
        </p:nvSpPr>
        <p:spPr>
          <a:xfrm>
            <a:off x="974725" y="4560888"/>
            <a:ext cx="5365750" cy="4319587"/>
          </a:xfrm>
        </p:spPr>
        <p:txBody>
          <a:bodyPr/>
          <a:lstStyle/>
          <a:p>
            <a:pPr marL="228600" indent="-228600"/>
            <a:r>
              <a:rPr lang="en-US" sz="1800"/>
              <a:t>My crude scheme for ASD etiology…</a:t>
            </a:r>
          </a:p>
          <a:p>
            <a:pPr marL="228600" indent="-228600">
              <a:buFontTx/>
              <a:buAutoNum type="arabicPeriod"/>
            </a:pPr>
            <a:r>
              <a:rPr lang="en-US" sz="1800"/>
              <a:t>ASD behaviors are a consequence of neurobiological (or brain based) pathologies</a:t>
            </a:r>
          </a:p>
          <a:p>
            <a:pPr marL="228600" indent="-228600">
              <a:buFontTx/>
              <a:buAutoNum type="arabicPeriod" startAt="2"/>
            </a:pPr>
            <a:r>
              <a:rPr lang="en-US" sz="1800"/>
              <a:t>The origins of these brain differences appear to be genetic and/or environmental factors.</a:t>
            </a:r>
          </a:p>
          <a:p>
            <a:pPr marL="228600" indent="-228600">
              <a:buFontTx/>
              <a:buAutoNum type="arabicPeriod" startAt="2"/>
            </a:pPr>
            <a:r>
              <a:rPr lang="en-US" sz="1800"/>
              <a:t>While there may be some examples of an ASD being the direct consequence of genetic or environmental factors, what has been suggested to be most likely that specific genetic predispositons interact with specific environmental factors and result in the brain differences that are associated (and appear to cause) ASD behaviors.</a:t>
            </a:r>
          </a:p>
          <a:p>
            <a:pPr marL="228600" indent="-228600">
              <a:buFontTx/>
              <a:buAutoNum type="arabicPeriod" startAt="2"/>
            </a:pPr>
            <a:r>
              <a:rPr lang="en-US" sz="1800"/>
              <a:t>Next, I’m going to provide further discussion of genetic and environmental factors, the neurobiological pathologies associated with ASD.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http://www.cdc.gov/ncbddd/autism/quiz.html</a:t>
            </a:r>
          </a:p>
          <a:p>
            <a:endParaRPr lang="en-US" b="1" dirty="0" smtClean="0"/>
          </a:p>
          <a:p>
            <a:r>
              <a:rPr lang="en-US" b="1" dirty="0" smtClean="0"/>
              <a:t>How much do you know about ASDs? Test your knowledge... </a:t>
            </a:r>
          </a:p>
          <a:p>
            <a:r>
              <a:rPr lang="en-US" b="1" dirty="0" smtClean="0"/>
              <a:t>Key = 1e, 2c,</a:t>
            </a:r>
            <a:r>
              <a:rPr lang="en-US" b="1" baseline="0" dirty="0" smtClean="0"/>
              <a:t> 3c, 4d, 5d/b, 6b, 7a, 8e, 9b, 10c</a:t>
            </a:r>
            <a:endParaRPr lang="en-US" b="1" dirty="0" smtClean="0"/>
          </a:p>
          <a:p>
            <a:r>
              <a:rPr lang="en-US" dirty="0" smtClean="0"/>
              <a:t/>
            </a:r>
            <a:br>
              <a:rPr lang="en-US" dirty="0" smtClean="0"/>
            </a:br>
            <a:r>
              <a:rPr lang="en-US" b="1" dirty="0" smtClean="0"/>
              <a:t>1. Which of the following are signs that a child might have an ASD?</a:t>
            </a:r>
            <a:r>
              <a:rPr lang="en-US" dirty="0" smtClean="0"/>
              <a:t> </a:t>
            </a:r>
            <a:br>
              <a:rPr lang="en-US" dirty="0" smtClean="0"/>
            </a:br>
            <a:r>
              <a:rPr lang="en-US" dirty="0" smtClean="0"/>
              <a:t>a) The child does not respond to their name by 12 months b) The child does not point at objects to show interest (point at an airplane flying over) by 14 months c) The child does not play "pretend" games (pretend to "feed" a doll) by 18 months d) The child avoids eye contact and wants to be alone e) All of the above </a:t>
            </a:r>
            <a:br>
              <a:rPr lang="en-US" dirty="0" smtClean="0"/>
            </a:br>
            <a:endParaRPr lang="en-US" dirty="0" smtClean="0"/>
          </a:p>
          <a:p>
            <a:r>
              <a:rPr lang="en-US" b="1" dirty="0" smtClean="0"/>
              <a:t>2. Do people with ASDs have delayed language development?</a:t>
            </a:r>
            <a:r>
              <a:rPr lang="en-US" dirty="0" smtClean="0"/>
              <a:t> </a:t>
            </a:r>
            <a:br>
              <a:rPr lang="en-US" dirty="0" smtClean="0"/>
            </a:br>
            <a:r>
              <a:rPr lang="en-US" dirty="0" smtClean="0"/>
              <a:t>a) Yes b) No c) Sometimes </a:t>
            </a:r>
            <a:br>
              <a:rPr lang="en-US" dirty="0" smtClean="0"/>
            </a:br>
            <a:endParaRPr lang="en-US" dirty="0" smtClean="0"/>
          </a:p>
          <a:p>
            <a:r>
              <a:rPr lang="en-US" b="1" dirty="0" smtClean="0"/>
              <a:t>3. At what age can an ASD be diagnosed?</a:t>
            </a:r>
            <a:r>
              <a:rPr lang="en-US" dirty="0" smtClean="0"/>
              <a:t> </a:t>
            </a:r>
            <a:br>
              <a:rPr lang="en-US" dirty="0" smtClean="0"/>
            </a:br>
            <a:r>
              <a:rPr lang="en-US" dirty="0" smtClean="0"/>
              <a:t>a) 3 years b) 2 years c) 18 months d) 12 months </a:t>
            </a:r>
            <a:br>
              <a:rPr lang="en-US" dirty="0" smtClean="0"/>
            </a:br>
            <a:endParaRPr lang="en-US" dirty="0" smtClean="0"/>
          </a:p>
          <a:p>
            <a:r>
              <a:rPr lang="en-US" b="1" dirty="0" smtClean="0"/>
              <a:t>4. At what ages should all children be screened for developmental delays and disabilities during regular well-child doctor visits?</a:t>
            </a:r>
            <a:r>
              <a:rPr lang="en-US" dirty="0" smtClean="0"/>
              <a:t> </a:t>
            </a:r>
            <a:br>
              <a:rPr lang="en-US" dirty="0" smtClean="0"/>
            </a:br>
            <a:r>
              <a:rPr lang="en-US" dirty="0" smtClean="0"/>
              <a:t>a) 9 months b) 18 months c) 2 years d) All of the above </a:t>
            </a:r>
            <a:br>
              <a:rPr lang="en-US" dirty="0" smtClean="0"/>
            </a:br>
            <a:endParaRPr lang="en-US" dirty="0" smtClean="0"/>
          </a:p>
          <a:p>
            <a:r>
              <a:rPr lang="en-US" b="1" dirty="0" smtClean="0"/>
              <a:t>5. Is there a cure for ASDs?</a:t>
            </a:r>
            <a:r>
              <a:rPr lang="en-US" dirty="0" smtClean="0"/>
              <a:t> </a:t>
            </a:r>
            <a:br>
              <a:rPr lang="en-US" dirty="0" smtClean="0"/>
            </a:br>
            <a:r>
              <a:rPr lang="en-US" dirty="0" smtClean="0"/>
              <a:t>a) Yes d) No </a:t>
            </a:r>
            <a:br>
              <a:rPr lang="en-US" dirty="0" smtClean="0"/>
            </a:br>
            <a:endParaRPr lang="en-US" dirty="0" smtClean="0"/>
          </a:p>
          <a:p>
            <a:r>
              <a:rPr lang="en-US" b="1" dirty="0" smtClean="0"/>
              <a:t>6. Public early intervention treatment services through the Individuals with Disabilities Education Act (IDEA, Part C) are available for children of what age?</a:t>
            </a:r>
            <a:r>
              <a:rPr lang="en-US" dirty="0" smtClean="0"/>
              <a:t> </a:t>
            </a:r>
            <a:br>
              <a:rPr lang="en-US" dirty="0" smtClean="0"/>
            </a:br>
            <a:r>
              <a:rPr lang="en-US" dirty="0" smtClean="0"/>
              <a:t>a) Birth – 2 years b) Birth – 3 years c) 2 –  4 years d) 3 – 5 years </a:t>
            </a:r>
            <a:br>
              <a:rPr lang="en-US" dirty="0" smtClean="0"/>
            </a:br>
            <a:endParaRPr lang="en-US" dirty="0" smtClean="0"/>
          </a:p>
          <a:p>
            <a:r>
              <a:rPr lang="en-US" b="1" dirty="0" smtClean="0"/>
              <a:t>7. Can you start treatment services before getting an ASD diagnosis?</a:t>
            </a:r>
            <a:r>
              <a:rPr lang="en-US" dirty="0" smtClean="0"/>
              <a:t> </a:t>
            </a:r>
            <a:br>
              <a:rPr lang="en-US" dirty="0" smtClean="0"/>
            </a:br>
            <a:r>
              <a:rPr lang="en-US" dirty="0" smtClean="0"/>
              <a:t>a) Yes b) No </a:t>
            </a:r>
            <a:br>
              <a:rPr lang="en-US" dirty="0" smtClean="0"/>
            </a:br>
            <a:endParaRPr lang="en-US" dirty="0" smtClean="0"/>
          </a:p>
          <a:p>
            <a:r>
              <a:rPr lang="en-US" b="1" dirty="0" smtClean="0"/>
              <a:t>8. Which of the following are known risk factors that can make a person more likely to develop an ASD?</a:t>
            </a:r>
            <a:r>
              <a:rPr lang="en-US" dirty="0" smtClean="0"/>
              <a:t> </a:t>
            </a:r>
            <a:br>
              <a:rPr lang="en-US" dirty="0" smtClean="0"/>
            </a:br>
            <a:r>
              <a:rPr lang="en-US" dirty="0" smtClean="0"/>
              <a:t>a) Genetics b) Poor parenting skills. c) Certain medical conditions, such as Fragile X syndrome and Down syndrome d) A, B, and C e) A and C only </a:t>
            </a:r>
            <a:br>
              <a:rPr lang="en-US" dirty="0" smtClean="0"/>
            </a:br>
            <a:endParaRPr lang="en-US" dirty="0" smtClean="0"/>
          </a:p>
          <a:p>
            <a:r>
              <a:rPr lang="en-US" b="1" dirty="0" smtClean="0"/>
              <a:t>9. Do ASDs occur equally in all racial, ethnic, socioeconomic, and gender groups?</a:t>
            </a:r>
            <a:r>
              <a:rPr lang="en-US" dirty="0" smtClean="0"/>
              <a:t> </a:t>
            </a:r>
            <a:br>
              <a:rPr lang="en-US" dirty="0" smtClean="0"/>
            </a:br>
            <a:r>
              <a:rPr lang="en-US" dirty="0" smtClean="0"/>
              <a:t>a) Yes b) No </a:t>
            </a:r>
            <a:br>
              <a:rPr lang="en-US" dirty="0" smtClean="0"/>
            </a:br>
            <a:endParaRPr lang="en-US" dirty="0" smtClean="0"/>
          </a:p>
          <a:p>
            <a:r>
              <a:rPr lang="en-US" b="1" dirty="0" smtClean="0"/>
              <a:t>10. If you’re concerned that your child might have an ASD or other developmental problem, what should you do?</a:t>
            </a:r>
            <a:r>
              <a:rPr lang="en-US" dirty="0" smtClean="0"/>
              <a:t> </a:t>
            </a:r>
            <a:br>
              <a:rPr lang="en-US" dirty="0" smtClean="0"/>
            </a:br>
            <a:r>
              <a:rPr lang="en-US" dirty="0" smtClean="0"/>
              <a:t>a) Talk to family and friends to see if they agree with your concerns b) Wait awhile to see if he or she grows out of it c) Talk to a health care provider, or your local early intervention program about your concerns d) Get started with treatment therapies </a:t>
            </a:r>
            <a:endParaRPr lang="en-US" dirty="0"/>
          </a:p>
        </p:txBody>
      </p:sp>
      <p:sp>
        <p:nvSpPr>
          <p:cNvPr id="4" name="Slide Number Placeholder 3"/>
          <p:cNvSpPr>
            <a:spLocks noGrp="1"/>
          </p:cNvSpPr>
          <p:nvPr>
            <p:ph type="sldNum" sz="quarter" idx="10"/>
          </p:nvPr>
        </p:nvSpPr>
        <p:spPr/>
        <p:txBody>
          <a:bodyPr/>
          <a:lstStyle/>
          <a:p>
            <a:fld id="{33DA28D6-E657-4592-A3F5-3A74F1FE51E6}"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FB6254-F4DE-46C6-AF0D-B29E404390AA}" type="slidenum">
              <a:rPr lang="en-US"/>
              <a:pPr/>
              <a:t>30</a:t>
            </a:fld>
            <a:endParaRPr lang="en-US"/>
          </a:p>
        </p:txBody>
      </p:sp>
      <p:sp>
        <p:nvSpPr>
          <p:cNvPr id="1140738" name="Rectangle 2"/>
          <p:cNvSpPr>
            <a:spLocks noGrp="1" noRot="1" noChangeAspect="1" noChangeArrowheads="1" noTextEdit="1"/>
          </p:cNvSpPr>
          <p:nvPr>
            <p:ph type="sldImg"/>
          </p:nvPr>
        </p:nvSpPr>
        <p:spPr>
          <a:xfrm>
            <a:off x="1258888" y="720725"/>
            <a:ext cx="4800600" cy="3600450"/>
          </a:xfrm>
          <a:ln/>
        </p:spPr>
      </p:sp>
      <p:sp>
        <p:nvSpPr>
          <p:cNvPr id="1140739" name="Rectangle 3"/>
          <p:cNvSpPr>
            <a:spLocks noGrp="1" noChangeArrowheads="1"/>
          </p:cNvSpPr>
          <p:nvPr>
            <p:ph type="body" idx="1"/>
          </p:nvPr>
        </p:nvSpPr>
        <p:spPr>
          <a:xfrm>
            <a:off x="974725" y="4560888"/>
            <a:ext cx="5365750" cy="4319587"/>
          </a:xfrm>
        </p:spPr>
        <p:txBody>
          <a:bodyPr/>
          <a:lstStyle/>
          <a:p>
            <a:r>
              <a:rPr lang="en-US" sz="1800" dirty="0"/>
              <a:t>Before last bullet ask…</a:t>
            </a:r>
          </a:p>
          <a:p>
            <a:pPr lvl="1"/>
            <a:r>
              <a:rPr lang="en-US" sz="1800" dirty="0"/>
              <a:t>“What is it about identical twin data that clearly indicates that a Genetic defect is not a likely source of all ASD cases?”</a:t>
            </a:r>
          </a:p>
          <a:p>
            <a:r>
              <a:rPr lang="en-US" sz="1800" dirty="0"/>
              <a:t>If ASD was a purely genetic condition we would expect 100 % concordance among identical twins</a:t>
            </a:r>
            <a:r>
              <a:rPr lang="en-US" sz="1800" dirty="0" smtClean="0"/>
              <a:t>.</a:t>
            </a:r>
          </a:p>
          <a:p>
            <a:endParaRPr lang="en-US" sz="1800" dirty="0" smtClean="0"/>
          </a:p>
          <a:p>
            <a:r>
              <a:rPr lang="en-US" sz="1200" kern="1200" dirty="0" smtClean="0">
                <a:solidFill>
                  <a:schemeClr val="tx1"/>
                </a:solidFill>
                <a:latin typeface="Times" charset="0"/>
                <a:ea typeface="+mn-ea"/>
                <a:cs typeface="+mn-cs"/>
                <a:hlinkClick r:id="rId3"/>
              </a:rPr>
              <a:t>Constantino, J. N., Department of Psychiatry, Washington University School of Medicine, St Louis, MO, US, </a:t>
            </a:r>
            <a:r>
              <a:rPr lang="en-US" sz="1200" kern="1200" dirty="0" smtClean="0">
                <a:solidFill>
                  <a:schemeClr val="tx1"/>
                </a:solidFill>
                <a:latin typeface="Times" charset="0"/>
                <a:ea typeface="+mn-ea"/>
                <a:cs typeface="+mn-cs"/>
                <a:hlinkClick r:id="rId4"/>
              </a:rPr>
              <a:t>constantino@wustl.edu </a:t>
            </a:r>
          </a:p>
          <a:p>
            <a:r>
              <a:rPr lang="en-US" sz="1200" kern="1200" dirty="0" smtClean="0">
                <a:solidFill>
                  <a:schemeClr val="tx1"/>
                </a:solidFill>
                <a:latin typeface="Times" charset="0"/>
                <a:ea typeface="+mn-ea"/>
                <a:cs typeface="+mn-cs"/>
                <a:hlinkClick r:id="rId5"/>
              </a:rPr>
              <a:t>Todorov, A., Department of Psychiatry, Washington University School of Medicine, St Louis, MO, US</a:t>
            </a:r>
          </a:p>
          <a:p>
            <a:r>
              <a:rPr lang="en-US" sz="1200" kern="1200" dirty="0" smtClean="0">
                <a:solidFill>
                  <a:schemeClr val="tx1"/>
                </a:solidFill>
                <a:latin typeface="Times" charset="0"/>
                <a:ea typeface="+mn-ea"/>
                <a:cs typeface="+mn-cs"/>
                <a:hlinkClick r:id="rId6"/>
              </a:rPr>
              <a:t>Hilton, C., Program in Occupational Therapy, Washington University School of Medicine, St Louis, MO, US</a:t>
            </a:r>
          </a:p>
          <a:p>
            <a:r>
              <a:rPr lang="en-US" sz="1200" kern="1200" dirty="0" smtClean="0">
                <a:solidFill>
                  <a:schemeClr val="tx1"/>
                </a:solidFill>
                <a:latin typeface="Times" charset="0"/>
                <a:ea typeface="+mn-ea"/>
                <a:cs typeface="+mn-cs"/>
                <a:hlinkClick r:id="rId7"/>
              </a:rPr>
              <a:t>Law, P., Kennedy Krieger Institute, Johns Hopkins University, Baltimore, MD, US</a:t>
            </a:r>
          </a:p>
          <a:p>
            <a:r>
              <a:rPr lang="en-US" sz="1200" kern="1200" dirty="0" smtClean="0">
                <a:solidFill>
                  <a:schemeClr val="tx1"/>
                </a:solidFill>
                <a:latin typeface="Times" charset="0"/>
                <a:ea typeface="+mn-ea"/>
                <a:cs typeface="+mn-cs"/>
                <a:hlinkClick r:id="rId8"/>
              </a:rPr>
              <a:t>Zhang, Y., Department of Psychiatry, Washington University School of Medicine, St Louis, MO, US</a:t>
            </a:r>
          </a:p>
          <a:p>
            <a:r>
              <a:rPr lang="en-US" sz="1200" kern="1200" dirty="0" smtClean="0">
                <a:solidFill>
                  <a:schemeClr val="tx1"/>
                </a:solidFill>
                <a:latin typeface="Times" charset="0"/>
                <a:ea typeface="+mn-ea"/>
                <a:cs typeface="+mn-cs"/>
                <a:hlinkClick r:id="rId9"/>
              </a:rPr>
              <a:t>Molloy, E., Department of Psychiatry, Washington University School of Medicine, St Louis, MO, US</a:t>
            </a:r>
          </a:p>
          <a:p>
            <a:r>
              <a:rPr lang="en-US" sz="1200" kern="1200" dirty="0" smtClean="0">
                <a:solidFill>
                  <a:schemeClr val="tx1"/>
                </a:solidFill>
                <a:latin typeface="Times" charset="0"/>
                <a:ea typeface="+mn-ea"/>
                <a:cs typeface="+mn-cs"/>
                <a:hlinkClick r:id="rId10"/>
              </a:rPr>
              <a:t>Fitzgerald, R., Department of Psychiatry, Washington University School of Medicine, St Louis, MO, US</a:t>
            </a:r>
          </a:p>
          <a:p>
            <a:r>
              <a:rPr lang="en-US" sz="1200" kern="1200" dirty="0" smtClean="0">
                <a:solidFill>
                  <a:schemeClr val="tx1"/>
                </a:solidFill>
                <a:latin typeface="Times" charset="0"/>
                <a:ea typeface="+mn-ea"/>
                <a:cs typeface="+mn-cs"/>
                <a:hlinkClick r:id="rId11"/>
              </a:rPr>
              <a:t>Geschwind, D., Department of Neurology, University of California, Los Angeles, CA, US</a:t>
            </a:r>
          </a:p>
          <a:p>
            <a:r>
              <a:rPr lang="en-US" sz="1200" b="1" kern="1200" dirty="0" smtClean="0">
                <a:solidFill>
                  <a:schemeClr val="tx1"/>
                </a:solidFill>
                <a:latin typeface="Times" charset="0"/>
                <a:ea typeface="+mn-ea"/>
                <a:cs typeface="+mn-cs"/>
              </a:rPr>
              <a:t>Address:</a:t>
            </a:r>
          </a:p>
          <a:p>
            <a:r>
              <a:rPr lang="en-US" sz="1200" b="0" kern="1200" dirty="0" err="1" smtClean="0">
                <a:solidFill>
                  <a:schemeClr val="tx1"/>
                </a:solidFill>
                <a:latin typeface="Times" charset="0"/>
                <a:ea typeface="+mn-ea"/>
                <a:cs typeface="+mn-cs"/>
              </a:rPr>
              <a:t>Constantino</a:t>
            </a:r>
            <a:r>
              <a:rPr lang="en-US" sz="1200" b="0" kern="1200" dirty="0" smtClean="0">
                <a:solidFill>
                  <a:schemeClr val="tx1"/>
                </a:solidFill>
                <a:latin typeface="Times" charset="0"/>
                <a:ea typeface="+mn-ea"/>
                <a:cs typeface="+mn-cs"/>
              </a:rPr>
              <a:t>, J. N., </a:t>
            </a:r>
            <a:r>
              <a:rPr lang="en-US" sz="1200" b="0" kern="1200" dirty="0" smtClean="0">
                <a:solidFill>
                  <a:schemeClr val="tx1"/>
                </a:solidFill>
                <a:latin typeface="Times" charset="0"/>
                <a:ea typeface="+mn-ea"/>
                <a:cs typeface="+mn-cs"/>
                <a:hlinkClick r:id="rId4"/>
              </a:rPr>
              <a:t>constantino@wustl.edu </a:t>
            </a:r>
          </a:p>
          <a:p>
            <a:r>
              <a:rPr lang="en-US" sz="1200" b="1" kern="1200" dirty="0" smtClean="0">
                <a:solidFill>
                  <a:schemeClr val="tx1"/>
                </a:solidFill>
                <a:latin typeface="Times" charset="0"/>
                <a:ea typeface="+mn-ea"/>
                <a:cs typeface="+mn-cs"/>
              </a:rPr>
              <a:t>Source:</a:t>
            </a:r>
          </a:p>
          <a:p>
            <a:r>
              <a:rPr lang="pl-PL" sz="1200" b="0" kern="1200" dirty="0" smtClean="0">
                <a:solidFill>
                  <a:schemeClr val="tx1"/>
                </a:solidFill>
                <a:latin typeface="Times" charset="0"/>
                <a:ea typeface="+mn-ea"/>
                <a:cs typeface="+mn-cs"/>
                <a:hlinkClick r:id="rId12"/>
              </a:rPr>
              <a:t>Molecular Psychiatry, Vol 18(2), Feb, 2013. pp. 137-138.</a:t>
            </a:r>
          </a:p>
          <a:p>
            <a:r>
              <a:rPr lang="pl-PL" sz="1200" b="1" kern="1200" dirty="0" err="1" smtClean="0">
                <a:solidFill>
                  <a:schemeClr val="tx1"/>
                </a:solidFill>
                <a:latin typeface="Times" charset="0"/>
                <a:ea typeface="+mn-ea"/>
                <a:cs typeface="+mn-cs"/>
              </a:rPr>
              <a:t>Page</a:t>
            </a:r>
            <a:r>
              <a:rPr lang="pl-PL" sz="1200" b="1" kern="1200" dirty="0" smtClean="0">
                <a:solidFill>
                  <a:schemeClr val="tx1"/>
                </a:solidFill>
                <a:latin typeface="Times" charset="0"/>
                <a:ea typeface="+mn-ea"/>
                <a:cs typeface="+mn-cs"/>
              </a:rPr>
              <a:t> </a:t>
            </a:r>
            <a:r>
              <a:rPr lang="pl-PL" sz="1200" b="1" kern="1200" dirty="0" err="1" smtClean="0">
                <a:solidFill>
                  <a:schemeClr val="tx1"/>
                </a:solidFill>
                <a:latin typeface="Times" charset="0"/>
                <a:ea typeface="+mn-ea"/>
                <a:cs typeface="+mn-cs"/>
              </a:rPr>
              <a:t>Count</a:t>
            </a:r>
            <a:r>
              <a:rPr lang="pl-PL" sz="1200" b="1" kern="1200" dirty="0" smtClean="0">
                <a:solidFill>
                  <a:schemeClr val="tx1"/>
                </a:solidFill>
                <a:latin typeface="Times" charset="0"/>
                <a:ea typeface="+mn-ea"/>
                <a:cs typeface="+mn-cs"/>
              </a:rPr>
              <a:t>:</a:t>
            </a:r>
          </a:p>
          <a:p>
            <a:r>
              <a:rPr lang="pl-PL" sz="1200" b="0" kern="1200" dirty="0" smtClean="0">
                <a:solidFill>
                  <a:schemeClr val="tx1"/>
                </a:solidFill>
                <a:latin typeface="Times" charset="0"/>
                <a:ea typeface="+mn-ea"/>
                <a:cs typeface="+mn-cs"/>
              </a:rPr>
              <a:t>2</a:t>
            </a:r>
          </a:p>
          <a:p>
            <a:r>
              <a:rPr lang="pl-PL" sz="1200" b="1" kern="1200" dirty="0" smtClean="0">
                <a:solidFill>
                  <a:schemeClr val="tx1"/>
                </a:solidFill>
                <a:latin typeface="Times" charset="0"/>
                <a:ea typeface="+mn-ea"/>
                <a:cs typeface="+mn-cs"/>
              </a:rPr>
              <a:t>Publisher:</a:t>
            </a:r>
          </a:p>
          <a:p>
            <a:r>
              <a:rPr lang="pl-PL" sz="1200" b="0" kern="1200" dirty="0" smtClean="0">
                <a:solidFill>
                  <a:schemeClr val="tx1"/>
                </a:solidFill>
                <a:latin typeface="Times" charset="0"/>
                <a:ea typeface="+mn-ea"/>
                <a:cs typeface="+mn-cs"/>
              </a:rPr>
              <a:t>United </a:t>
            </a:r>
            <a:r>
              <a:rPr lang="pl-PL" sz="1200" b="0" kern="1200" dirty="0" err="1" smtClean="0">
                <a:solidFill>
                  <a:schemeClr val="tx1"/>
                </a:solidFill>
                <a:latin typeface="Times" charset="0"/>
                <a:ea typeface="+mn-ea"/>
                <a:cs typeface="+mn-cs"/>
              </a:rPr>
              <a:t>Kingdom</a:t>
            </a:r>
            <a:r>
              <a:rPr lang="pl-PL" sz="1200" b="0" kern="1200" dirty="0" smtClean="0">
                <a:solidFill>
                  <a:schemeClr val="tx1"/>
                </a:solidFill>
                <a:latin typeface="Times" charset="0"/>
                <a:ea typeface="+mn-ea"/>
                <a:cs typeface="+mn-cs"/>
              </a:rPr>
              <a:t>: Nature Publishing </a:t>
            </a:r>
            <a:r>
              <a:rPr lang="pl-PL" sz="1200" b="0" kern="1200" dirty="0" err="1" smtClean="0">
                <a:solidFill>
                  <a:schemeClr val="tx1"/>
                </a:solidFill>
                <a:latin typeface="Times" charset="0"/>
                <a:ea typeface="+mn-ea"/>
                <a:cs typeface="+mn-cs"/>
              </a:rPr>
              <a:t>Group</a:t>
            </a:r>
            <a:r>
              <a:rPr lang="pl-PL" sz="1200" b="0" kern="1200" dirty="0" smtClean="0">
                <a:solidFill>
                  <a:schemeClr val="tx1"/>
                </a:solidFill>
                <a:latin typeface="Times" charset="0"/>
                <a:ea typeface="+mn-ea"/>
                <a:cs typeface="+mn-cs"/>
              </a:rPr>
              <a:t>.</a:t>
            </a:r>
          </a:p>
          <a:p>
            <a:r>
              <a:rPr lang="pl-PL" sz="1200" b="1" kern="1200" dirty="0" smtClean="0">
                <a:solidFill>
                  <a:schemeClr val="tx1"/>
                </a:solidFill>
                <a:latin typeface="Times" charset="0"/>
                <a:ea typeface="+mn-ea"/>
                <a:cs typeface="+mn-cs"/>
              </a:rPr>
              <a:t>ISSN:</a:t>
            </a:r>
          </a:p>
          <a:p>
            <a:r>
              <a:rPr lang="pl-PL" sz="1200" b="0" kern="1200" dirty="0" smtClean="0">
                <a:solidFill>
                  <a:schemeClr val="tx1"/>
                </a:solidFill>
                <a:latin typeface="Times" charset="0"/>
                <a:ea typeface="+mn-ea"/>
                <a:cs typeface="+mn-cs"/>
              </a:rPr>
              <a:t>1476-5578 (</a:t>
            </a:r>
            <a:r>
              <a:rPr lang="pl-PL" sz="1200" b="0" kern="1200" dirty="0" err="1" smtClean="0">
                <a:solidFill>
                  <a:schemeClr val="tx1"/>
                </a:solidFill>
                <a:latin typeface="Times" charset="0"/>
                <a:ea typeface="+mn-ea"/>
                <a:cs typeface="+mn-cs"/>
              </a:rPr>
              <a:t>Electronic</a:t>
            </a:r>
            <a:r>
              <a:rPr lang="pl-PL" sz="1200" b="0" kern="1200" dirty="0" smtClean="0">
                <a:solidFill>
                  <a:schemeClr val="tx1"/>
                </a:solidFill>
                <a:latin typeface="Times" charset="0"/>
                <a:ea typeface="+mn-ea"/>
                <a:cs typeface="+mn-cs"/>
              </a:rPr>
              <a:t>)</a:t>
            </a:r>
          </a:p>
          <a:p>
            <a:r>
              <a:rPr lang="pl-PL" sz="1200" b="0" kern="1200" dirty="0" smtClean="0">
                <a:solidFill>
                  <a:schemeClr val="tx1"/>
                </a:solidFill>
                <a:latin typeface="Times" charset="0"/>
                <a:ea typeface="+mn-ea"/>
                <a:cs typeface="+mn-cs"/>
              </a:rPr>
              <a:t>1359-4184 (</a:t>
            </a:r>
            <a:r>
              <a:rPr lang="pl-PL" sz="1200" b="0" kern="1200" dirty="0" err="1" smtClean="0">
                <a:solidFill>
                  <a:schemeClr val="tx1"/>
                </a:solidFill>
                <a:latin typeface="Times" charset="0"/>
                <a:ea typeface="+mn-ea"/>
                <a:cs typeface="+mn-cs"/>
              </a:rPr>
              <a:t>Print</a:t>
            </a:r>
            <a:r>
              <a:rPr lang="pl-PL" sz="1200" b="0" kern="1200" dirty="0" smtClean="0">
                <a:solidFill>
                  <a:schemeClr val="tx1"/>
                </a:solidFill>
                <a:latin typeface="Times" charset="0"/>
                <a:ea typeface="+mn-ea"/>
                <a:cs typeface="+mn-cs"/>
              </a:rPr>
              <a:t>)</a:t>
            </a:r>
          </a:p>
          <a:p>
            <a:r>
              <a:rPr lang="pl-PL" sz="1200" b="1" kern="1200" dirty="0" smtClean="0">
                <a:solidFill>
                  <a:schemeClr val="tx1"/>
                </a:solidFill>
                <a:latin typeface="Times" charset="0"/>
                <a:ea typeface="+mn-ea"/>
                <a:cs typeface="+mn-cs"/>
              </a:rPr>
              <a:t>Language:</a:t>
            </a:r>
          </a:p>
          <a:p>
            <a:r>
              <a:rPr lang="pl-PL" sz="1200" b="0" kern="1200" dirty="0" smtClean="0">
                <a:solidFill>
                  <a:schemeClr val="tx1"/>
                </a:solidFill>
                <a:latin typeface="Times" charset="0"/>
                <a:ea typeface="+mn-ea"/>
                <a:cs typeface="+mn-cs"/>
              </a:rPr>
              <a:t>English</a:t>
            </a:r>
          </a:p>
          <a:p>
            <a:r>
              <a:rPr lang="pl-PL" sz="1200" b="1" kern="1200" dirty="0" err="1" smtClean="0">
                <a:solidFill>
                  <a:schemeClr val="tx1"/>
                </a:solidFill>
                <a:latin typeface="Times" charset="0"/>
                <a:ea typeface="+mn-ea"/>
                <a:cs typeface="+mn-cs"/>
              </a:rPr>
              <a:t>Keywords</a:t>
            </a:r>
            <a:r>
              <a:rPr lang="pl-PL" sz="1200" b="1" kern="1200" dirty="0" smtClean="0">
                <a:solidFill>
                  <a:schemeClr val="tx1"/>
                </a:solidFill>
                <a:latin typeface="Times" charset="0"/>
                <a:ea typeface="+mn-ea"/>
                <a:cs typeface="+mn-cs"/>
              </a:rPr>
              <a:t>:</a:t>
            </a:r>
          </a:p>
          <a:p>
            <a:r>
              <a:rPr lang="pl-PL" sz="1200" b="0" kern="1200" dirty="0" err="1" smtClean="0">
                <a:solidFill>
                  <a:schemeClr val="tx1"/>
                </a:solidFill>
                <a:latin typeface="Times" charset="0"/>
                <a:ea typeface="+mn-ea"/>
                <a:cs typeface="+mn-cs"/>
              </a:rPr>
              <a:t>disease</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transmission</a:t>
            </a:r>
            <a:r>
              <a:rPr lang="pl-PL" sz="1200" b="0" kern="1200" dirty="0" smtClean="0">
                <a:solidFill>
                  <a:schemeClr val="tx1"/>
                </a:solidFill>
                <a:latin typeface="Times" charset="0"/>
                <a:ea typeface="+mn-ea"/>
                <a:cs typeface="+mn-cs"/>
              </a:rPr>
              <a:t>, </a:t>
            </a:r>
            <a:r>
              <a:rPr lang="pl-PL" sz="1200" b="1" kern="1200" dirty="0" err="1" smtClean="0">
                <a:solidFill>
                  <a:schemeClr val="tx1"/>
                </a:solidFill>
                <a:latin typeface="Times" charset="0"/>
                <a:ea typeface="+mn-ea"/>
                <a:cs typeface="+mn-cs"/>
              </a:rPr>
              <a:t>genetic</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mechanisms</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disease</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recurrence</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siblings</a:t>
            </a:r>
            <a:r>
              <a:rPr lang="pl-PL" sz="1200" b="0" kern="1200" dirty="0" smtClean="0">
                <a:solidFill>
                  <a:schemeClr val="tx1"/>
                </a:solidFill>
                <a:latin typeface="Times" charset="0"/>
                <a:ea typeface="+mn-ea"/>
                <a:cs typeface="+mn-cs"/>
              </a:rPr>
              <a:t>, </a:t>
            </a:r>
            <a:r>
              <a:rPr lang="pl-PL" sz="1200" b="1" kern="1200" dirty="0" err="1" smtClean="0">
                <a:solidFill>
                  <a:schemeClr val="tx1"/>
                </a:solidFill>
                <a:latin typeface="Times" charset="0"/>
                <a:ea typeface="+mn-ea"/>
                <a:cs typeface="+mn-cs"/>
              </a:rPr>
              <a:t>autism</a:t>
            </a:r>
            <a:r>
              <a:rPr lang="pl-PL" sz="1200" b="0" kern="1200" dirty="0" smtClean="0">
                <a:solidFill>
                  <a:schemeClr val="tx1"/>
                </a:solidFill>
                <a:latin typeface="Times" charset="0"/>
                <a:ea typeface="+mn-ea"/>
                <a:cs typeface="+mn-cs"/>
              </a:rPr>
              <a:t> spectrum </a:t>
            </a:r>
            <a:r>
              <a:rPr lang="pl-PL" sz="1200" b="0" kern="1200" dirty="0" err="1" smtClean="0">
                <a:solidFill>
                  <a:schemeClr val="tx1"/>
                </a:solidFill>
                <a:latin typeface="Times" charset="0"/>
                <a:ea typeface="+mn-ea"/>
                <a:cs typeface="+mn-cs"/>
              </a:rPr>
              <a:t>disorders</a:t>
            </a:r>
            <a:endParaRPr lang="pl-PL" sz="1200" b="0" kern="1200" dirty="0" smtClean="0">
              <a:solidFill>
                <a:schemeClr val="tx1"/>
              </a:solidFill>
              <a:latin typeface="Times" charset="0"/>
              <a:ea typeface="+mn-ea"/>
              <a:cs typeface="+mn-cs"/>
            </a:endParaRPr>
          </a:p>
          <a:p>
            <a:r>
              <a:rPr lang="pl-PL" sz="1200" b="1" kern="1200" dirty="0" err="1" smtClean="0">
                <a:solidFill>
                  <a:schemeClr val="tx1"/>
                </a:solidFill>
                <a:latin typeface="Times" charset="0"/>
                <a:ea typeface="+mn-ea"/>
                <a:cs typeface="+mn-cs"/>
              </a:rPr>
              <a:t>Abstract</a:t>
            </a:r>
            <a:r>
              <a:rPr lang="pl-PL" sz="1200" b="1" kern="1200" dirty="0" smtClean="0">
                <a:solidFill>
                  <a:schemeClr val="tx1"/>
                </a:solidFill>
                <a:latin typeface="Times" charset="0"/>
                <a:ea typeface="+mn-ea"/>
                <a:cs typeface="+mn-cs"/>
              </a:rPr>
              <a:t>:</a:t>
            </a:r>
          </a:p>
          <a:p>
            <a:r>
              <a:rPr lang="pl-PL" sz="1200" b="0" kern="1200" dirty="0" err="1" smtClean="0">
                <a:solidFill>
                  <a:schemeClr val="tx1"/>
                </a:solidFill>
                <a:latin typeface="Times" charset="0"/>
                <a:ea typeface="+mn-ea"/>
                <a:cs typeface="+mn-cs"/>
              </a:rPr>
              <a:t>Presents</a:t>
            </a:r>
            <a:r>
              <a:rPr lang="pl-PL" sz="1200" b="0" kern="1200" dirty="0" smtClean="0">
                <a:solidFill>
                  <a:schemeClr val="tx1"/>
                </a:solidFill>
                <a:latin typeface="Times" charset="0"/>
                <a:ea typeface="+mn-ea"/>
                <a:cs typeface="+mn-cs"/>
              </a:rPr>
              <a:t> a </a:t>
            </a:r>
            <a:r>
              <a:rPr lang="pl-PL" sz="1200" b="0" kern="1200" dirty="0" err="1" smtClean="0">
                <a:solidFill>
                  <a:schemeClr val="tx1"/>
                </a:solidFill>
                <a:latin typeface="Times" charset="0"/>
                <a:ea typeface="+mn-ea"/>
                <a:cs typeface="+mn-cs"/>
              </a:rPr>
              <a:t>study</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which</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aims</a:t>
            </a:r>
            <a:r>
              <a:rPr lang="pl-PL" sz="1200" b="0" kern="1200" dirty="0" smtClean="0">
                <a:solidFill>
                  <a:schemeClr val="tx1"/>
                </a:solidFill>
                <a:latin typeface="Times" charset="0"/>
                <a:ea typeface="+mn-ea"/>
                <a:cs typeface="+mn-cs"/>
              </a:rPr>
              <a:t> to </a:t>
            </a:r>
            <a:r>
              <a:rPr lang="pl-PL" sz="1200" b="0" kern="1200" dirty="0" err="1" smtClean="0">
                <a:solidFill>
                  <a:schemeClr val="tx1"/>
                </a:solidFill>
                <a:latin typeface="Times" charset="0"/>
                <a:ea typeface="+mn-ea"/>
                <a:cs typeface="+mn-cs"/>
              </a:rPr>
              <a:t>examine</a:t>
            </a:r>
            <a:r>
              <a:rPr lang="pl-PL" sz="1200" b="0" kern="1200" dirty="0" smtClean="0">
                <a:solidFill>
                  <a:schemeClr val="tx1"/>
                </a:solidFill>
                <a:latin typeface="Times" charset="0"/>
                <a:ea typeface="+mn-ea"/>
                <a:cs typeface="+mn-cs"/>
              </a:rPr>
              <a:t> the </a:t>
            </a:r>
            <a:r>
              <a:rPr lang="pl-PL" sz="1200" b="1" kern="1200" dirty="0" err="1" smtClean="0">
                <a:solidFill>
                  <a:schemeClr val="tx1"/>
                </a:solidFill>
                <a:latin typeface="Times" charset="0"/>
                <a:ea typeface="+mn-ea"/>
                <a:cs typeface="+mn-cs"/>
              </a:rPr>
              <a:t>genetic</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mechanisms</a:t>
            </a:r>
            <a:r>
              <a:rPr lang="pl-PL" sz="1200" b="0" kern="1200" dirty="0" smtClean="0">
                <a:solidFill>
                  <a:schemeClr val="tx1"/>
                </a:solidFill>
                <a:latin typeface="Times" charset="0"/>
                <a:ea typeface="+mn-ea"/>
                <a:cs typeface="+mn-cs"/>
              </a:rPr>
              <a:t> of </a:t>
            </a:r>
            <a:r>
              <a:rPr lang="pl-PL" sz="1200" b="0" kern="1200" dirty="0" err="1" smtClean="0">
                <a:solidFill>
                  <a:schemeClr val="tx1"/>
                </a:solidFill>
                <a:latin typeface="Times" charset="0"/>
                <a:ea typeface="+mn-ea"/>
                <a:cs typeface="+mn-cs"/>
              </a:rPr>
              <a:t>transmission</a:t>
            </a:r>
            <a:r>
              <a:rPr lang="pl-PL" sz="1200" b="0" kern="1200" dirty="0" smtClean="0">
                <a:solidFill>
                  <a:schemeClr val="tx1"/>
                </a:solidFill>
                <a:latin typeface="Times" charset="0"/>
                <a:ea typeface="+mn-ea"/>
                <a:cs typeface="+mn-cs"/>
              </a:rPr>
              <a:t> in </a:t>
            </a:r>
            <a:r>
              <a:rPr lang="pl-PL" sz="1200" b="1" kern="1200" dirty="0" err="1" smtClean="0">
                <a:solidFill>
                  <a:schemeClr val="tx1"/>
                </a:solidFill>
                <a:latin typeface="Times" charset="0"/>
                <a:ea typeface="+mn-ea"/>
                <a:cs typeface="+mn-cs"/>
              </a:rPr>
              <a:t>autism</a:t>
            </a:r>
            <a:r>
              <a:rPr lang="pl-PL" sz="1200" b="0" kern="1200" dirty="0" smtClean="0">
                <a:solidFill>
                  <a:schemeClr val="tx1"/>
                </a:solidFill>
                <a:latin typeface="Times" charset="0"/>
                <a:ea typeface="+mn-ea"/>
                <a:cs typeface="+mn-cs"/>
              </a:rPr>
              <a:t> spectrum </a:t>
            </a:r>
            <a:r>
              <a:rPr lang="pl-PL" sz="1200" b="0" kern="1200" dirty="0" err="1" smtClean="0">
                <a:solidFill>
                  <a:schemeClr val="tx1"/>
                </a:solidFill>
                <a:latin typeface="Times" charset="0"/>
                <a:ea typeface="+mn-ea"/>
                <a:cs typeface="+mn-cs"/>
              </a:rPr>
              <a:t>disorders</a:t>
            </a:r>
            <a:r>
              <a:rPr lang="pl-PL" sz="1200" b="0" kern="1200" dirty="0" smtClean="0">
                <a:solidFill>
                  <a:schemeClr val="tx1"/>
                </a:solidFill>
                <a:latin typeface="Times" charset="0"/>
                <a:ea typeface="+mn-ea"/>
                <a:cs typeface="+mn-cs"/>
              </a:rPr>
              <a:t> (ASD). The </a:t>
            </a:r>
            <a:r>
              <a:rPr lang="pl-PL" sz="1200" b="0" kern="1200" dirty="0" err="1" smtClean="0">
                <a:solidFill>
                  <a:schemeClr val="tx1"/>
                </a:solidFill>
                <a:latin typeface="Times" charset="0"/>
                <a:ea typeface="+mn-ea"/>
                <a:cs typeface="+mn-cs"/>
              </a:rPr>
              <a:t>authors</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compared</a:t>
            </a:r>
            <a:r>
              <a:rPr lang="pl-PL" sz="1200" b="0" kern="1200" dirty="0" smtClean="0">
                <a:solidFill>
                  <a:schemeClr val="tx1"/>
                </a:solidFill>
                <a:latin typeface="Times" charset="0"/>
                <a:ea typeface="+mn-ea"/>
                <a:cs typeface="+mn-cs"/>
              </a:rPr>
              <a:t> </a:t>
            </a:r>
            <a:r>
              <a:rPr lang="pl-PL" sz="1200" b="1" kern="1200" dirty="0" err="1" smtClean="0">
                <a:solidFill>
                  <a:schemeClr val="tx1"/>
                </a:solidFill>
                <a:latin typeface="Times" charset="0"/>
                <a:ea typeface="+mn-ea"/>
                <a:cs typeface="+mn-cs"/>
              </a:rPr>
              <a:t>autism</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recurrence</a:t>
            </a:r>
            <a:r>
              <a:rPr lang="pl-PL" sz="1200" b="0" kern="1200" dirty="0" smtClean="0">
                <a:solidFill>
                  <a:schemeClr val="tx1"/>
                </a:solidFill>
                <a:latin typeface="Times" charset="0"/>
                <a:ea typeface="+mn-ea"/>
                <a:cs typeface="+mn-cs"/>
              </a:rPr>
              <a:t> in half </a:t>
            </a:r>
            <a:r>
              <a:rPr lang="pl-PL" sz="1200" b="0" kern="1200" dirty="0" err="1" smtClean="0">
                <a:solidFill>
                  <a:schemeClr val="tx1"/>
                </a:solidFill>
                <a:latin typeface="Times" charset="0"/>
                <a:ea typeface="+mn-ea"/>
                <a:cs typeface="+mn-cs"/>
              </a:rPr>
              <a:t>siblings</a:t>
            </a:r>
            <a:r>
              <a:rPr lang="pl-PL" sz="1200" b="0" kern="1200" dirty="0" smtClean="0">
                <a:solidFill>
                  <a:schemeClr val="tx1"/>
                </a:solidFill>
                <a:latin typeface="Times" charset="0"/>
                <a:ea typeface="+mn-ea"/>
                <a:cs typeface="+mn-cs"/>
              </a:rPr>
              <a:t> versus </a:t>
            </a:r>
            <a:r>
              <a:rPr lang="pl-PL" sz="1200" b="0" kern="1200" dirty="0" err="1" smtClean="0">
                <a:solidFill>
                  <a:schemeClr val="tx1"/>
                </a:solidFill>
                <a:latin typeface="Times" charset="0"/>
                <a:ea typeface="+mn-ea"/>
                <a:cs typeface="+mn-cs"/>
              </a:rPr>
              <a:t>that</a:t>
            </a:r>
            <a:r>
              <a:rPr lang="pl-PL" sz="1200" b="0" kern="1200" dirty="0" smtClean="0">
                <a:solidFill>
                  <a:schemeClr val="tx1"/>
                </a:solidFill>
                <a:latin typeface="Times" charset="0"/>
                <a:ea typeface="+mn-ea"/>
                <a:cs typeface="+mn-cs"/>
              </a:rPr>
              <a:t> in </a:t>
            </a:r>
            <a:r>
              <a:rPr lang="pl-PL" sz="1200" b="0" kern="1200" dirty="0" err="1" smtClean="0">
                <a:solidFill>
                  <a:schemeClr val="tx1"/>
                </a:solidFill>
                <a:latin typeface="Times" charset="0"/>
                <a:ea typeface="+mn-ea"/>
                <a:cs typeface="+mn-cs"/>
              </a:rPr>
              <a:t>full</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siblings</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using</a:t>
            </a:r>
            <a:r>
              <a:rPr lang="pl-PL" sz="1200" b="0" kern="1200" dirty="0" smtClean="0">
                <a:solidFill>
                  <a:schemeClr val="tx1"/>
                </a:solidFill>
                <a:latin typeface="Times" charset="0"/>
                <a:ea typeface="+mn-ea"/>
                <a:cs typeface="+mn-cs"/>
              </a:rPr>
              <a:t> data from </a:t>
            </a:r>
            <a:r>
              <a:rPr lang="pl-PL" sz="1200" b="0" kern="1200" dirty="0" err="1" smtClean="0">
                <a:solidFill>
                  <a:schemeClr val="tx1"/>
                </a:solidFill>
                <a:latin typeface="Times" charset="0"/>
                <a:ea typeface="+mn-ea"/>
                <a:cs typeface="+mn-cs"/>
              </a:rPr>
              <a:t>over</a:t>
            </a:r>
            <a:r>
              <a:rPr lang="pl-PL" sz="1200" b="0" kern="1200" dirty="0" smtClean="0">
                <a:solidFill>
                  <a:schemeClr val="tx1"/>
                </a:solidFill>
                <a:latin typeface="Times" charset="0"/>
                <a:ea typeface="+mn-ea"/>
                <a:cs typeface="+mn-cs"/>
              </a:rPr>
              <a:t> five </a:t>
            </a:r>
            <a:r>
              <a:rPr lang="pl-PL" sz="1200" b="0" kern="1200" dirty="0" err="1" smtClean="0">
                <a:solidFill>
                  <a:schemeClr val="tx1"/>
                </a:solidFill>
                <a:latin typeface="Times" charset="0"/>
                <a:ea typeface="+mn-ea"/>
                <a:cs typeface="+mn-cs"/>
              </a:rPr>
              <a:t>thousand</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families</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enrolled</a:t>
            </a:r>
            <a:r>
              <a:rPr lang="pl-PL" sz="1200" b="0" kern="1200" dirty="0" smtClean="0">
                <a:solidFill>
                  <a:schemeClr val="tx1"/>
                </a:solidFill>
                <a:latin typeface="Times" charset="0"/>
                <a:ea typeface="+mn-ea"/>
                <a:cs typeface="+mn-cs"/>
              </a:rPr>
              <a:t> in the Interactive </a:t>
            </a:r>
            <a:r>
              <a:rPr lang="pl-PL" sz="1200" b="1" kern="1200" dirty="0" err="1" smtClean="0">
                <a:solidFill>
                  <a:schemeClr val="tx1"/>
                </a:solidFill>
                <a:latin typeface="Times" charset="0"/>
                <a:ea typeface="+mn-ea"/>
                <a:cs typeface="+mn-cs"/>
              </a:rPr>
              <a:t>Autism</a:t>
            </a:r>
            <a:r>
              <a:rPr lang="pl-PL" sz="1200" b="0" kern="1200" dirty="0" smtClean="0">
                <a:solidFill>
                  <a:schemeClr val="tx1"/>
                </a:solidFill>
                <a:latin typeface="Times" charset="0"/>
                <a:ea typeface="+mn-ea"/>
                <a:cs typeface="+mn-cs"/>
              </a:rPr>
              <a:t> Network (IAN). </a:t>
            </a:r>
            <a:r>
              <a:rPr lang="pl-PL" sz="1200" b="0" kern="1200" dirty="0" err="1" smtClean="0">
                <a:solidFill>
                  <a:schemeClr val="tx1"/>
                </a:solidFill>
                <a:latin typeface="Times" charset="0"/>
                <a:ea typeface="+mn-ea"/>
                <a:cs typeface="+mn-cs"/>
              </a:rPr>
              <a:t>Recurrence</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rate</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among</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full</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siblings</a:t>
            </a:r>
            <a:r>
              <a:rPr lang="pl-PL" sz="1200" b="0" kern="1200" dirty="0" smtClean="0">
                <a:solidFill>
                  <a:schemeClr val="tx1"/>
                </a:solidFill>
                <a:latin typeface="Times" charset="0"/>
                <a:ea typeface="+mn-ea"/>
                <a:cs typeface="+mn-cs"/>
              </a:rPr>
              <a:t> was </a:t>
            </a:r>
            <a:r>
              <a:rPr lang="pl-PL" sz="1200" b="0" kern="1200" dirty="0" err="1" smtClean="0">
                <a:solidFill>
                  <a:schemeClr val="tx1"/>
                </a:solidFill>
                <a:latin typeface="Times" charset="0"/>
                <a:ea typeface="+mn-ea"/>
                <a:cs typeface="+mn-cs"/>
              </a:rPr>
              <a:t>observed</a:t>
            </a:r>
            <a:r>
              <a:rPr lang="pl-PL" sz="1200" b="0" kern="1200" dirty="0" smtClean="0">
                <a:solidFill>
                  <a:schemeClr val="tx1"/>
                </a:solidFill>
                <a:latin typeface="Times" charset="0"/>
                <a:ea typeface="+mn-ea"/>
                <a:cs typeface="+mn-cs"/>
              </a:rPr>
              <a:t> to be </a:t>
            </a:r>
            <a:r>
              <a:rPr lang="pl-PL" sz="1200" b="0" kern="1200" dirty="0" err="1" smtClean="0">
                <a:solidFill>
                  <a:schemeClr val="tx1"/>
                </a:solidFill>
                <a:latin typeface="Times" charset="0"/>
                <a:ea typeface="+mn-ea"/>
                <a:cs typeface="+mn-cs"/>
              </a:rPr>
              <a:t>approximately</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twice</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that</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among</a:t>
            </a:r>
            <a:r>
              <a:rPr lang="pl-PL" sz="1200" b="0" kern="1200" dirty="0" smtClean="0">
                <a:solidFill>
                  <a:schemeClr val="tx1"/>
                </a:solidFill>
                <a:latin typeface="Times" charset="0"/>
                <a:ea typeface="+mn-ea"/>
                <a:cs typeface="+mn-cs"/>
              </a:rPr>
              <a:t> half </a:t>
            </a:r>
            <a:r>
              <a:rPr lang="pl-PL" sz="1200" b="0" kern="1200" dirty="0" err="1" smtClean="0">
                <a:solidFill>
                  <a:schemeClr val="tx1"/>
                </a:solidFill>
                <a:latin typeface="Times" charset="0"/>
                <a:ea typeface="+mn-ea"/>
                <a:cs typeface="+mn-cs"/>
              </a:rPr>
              <a:t>siblings</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providing</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strong</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evidence</a:t>
            </a:r>
            <a:r>
              <a:rPr lang="pl-PL" sz="1200" b="0" kern="1200" dirty="0" smtClean="0">
                <a:solidFill>
                  <a:schemeClr val="tx1"/>
                </a:solidFill>
                <a:latin typeface="Times" charset="0"/>
                <a:ea typeface="+mn-ea"/>
                <a:cs typeface="+mn-cs"/>
              </a:rPr>
              <a:t> of </a:t>
            </a:r>
            <a:r>
              <a:rPr lang="pl-PL" sz="1200" b="1" kern="1200" dirty="0" err="1" smtClean="0">
                <a:solidFill>
                  <a:schemeClr val="tx1"/>
                </a:solidFill>
                <a:latin typeface="Times" charset="0"/>
                <a:ea typeface="+mn-ea"/>
                <a:cs typeface="+mn-cs"/>
              </a:rPr>
              <a:t>genetic</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transmission</a:t>
            </a:r>
            <a:r>
              <a:rPr lang="pl-PL" sz="1200" b="0" kern="1200" dirty="0" smtClean="0">
                <a:solidFill>
                  <a:schemeClr val="tx1"/>
                </a:solidFill>
                <a:latin typeface="Times" charset="0"/>
                <a:ea typeface="+mn-ea"/>
                <a:cs typeface="+mn-cs"/>
              </a:rPr>
              <a:t> of ASD. The data </a:t>
            </a:r>
            <a:r>
              <a:rPr lang="pl-PL" sz="1200" b="0" kern="1200" dirty="0" err="1" smtClean="0">
                <a:solidFill>
                  <a:schemeClr val="tx1"/>
                </a:solidFill>
                <a:latin typeface="Times" charset="0"/>
                <a:ea typeface="+mn-ea"/>
                <a:cs typeface="+mn-cs"/>
              </a:rPr>
              <a:t>included</a:t>
            </a:r>
            <a:r>
              <a:rPr lang="pl-PL" sz="1200" b="0" kern="1200" dirty="0" smtClean="0">
                <a:solidFill>
                  <a:schemeClr val="tx1"/>
                </a:solidFill>
                <a:latin typeface="Times" charset="0"/>
                <a:ea typeface="+mn-ea"/>
                <a:cs typeface="+mn-cs"/>
              </a:rPr>
              <a:t> 5237 </a:t>
            </a:r>
            <a:r>
              <a:rPr lang="pl-PL" sz="1200" b="0" kern="1200" dirty="0" err="1" smtClean="0">
                <a:solidFill>
                  <a:schemeClr val="tx1"/>
                </a:solidFill>
                <a:latin typeface="Times" charset="0"/>
                <a:ea typeface="+mn-ea"/>
                <a:cs typeface="+mn-cs"/>
              </a:rPr>
              <a:t>families</a:t>
            </a:r>
            <a:r>
              <a:rPr lang="pl-PL" sz="1200" b="0" kern="1200" dirty="0" smtClean="0">
                <a:solidFill>
                  <a:schemeClr val="tx1"/>
                </a:solidFill>
                <a:latin typeface="Times" charset="0"/>
                <a:ea typeface="+mn-ea"/>
                <a:cs typeface="+mn-cs"/>
              </a:rPr>
              <a:t> with </a:t>
            </a:r>
            <a:r>
              <a:rPr lang="pl-PL" sz="1200" b="0" kern="1200" dirty="0" err="1" smtClean="0">
                <a:solidFill>
                  <a:schemeClr val="tx1"/>
                </a:solidFill>
                <a:latin typeface="Times" charset="0"/>
                <a:ea typeface="+mn-ea"/>
                <a:cs typeface="+mn-cs"/>
              </a:rPr>
              <a:t>an</a:t>
            </a:r>
            <a:r>
              <a:rPr lang="pl-PL" sz="1200" b="0" kern="1200" dirty="0" smtClean="0">
                <a:solidFill>
                  <a:schemeClr val="tx1"/>
                </a:solidFill>
                <a:latin typeface="Times" charset="0"/>
                <a:ea typeface="+mn-ea"/>
                <a:cs typeface="+mn-cs"/>
              </a:rPr>
              <a:t> ASD-</a:t>
            </a:r>
            <a:r>
              <a:rPr lang="pl-PL" sz="1200" b="0" kern="1200" dirty="0" err="1" smtClean="0">
                <a:solidFill>
                  <a:schemeClr val="tx1"/>
                </a:solidFill>
                <a:latin typeface="Times" charset="0"/>
                <a:ea typeface="+mn-ea"/>
                <a:cs typeface="+mn-cs"/>
              </a:rPr>
              <a:t>affected</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child</a:t>
            </a:r>
            <a:r>
              <a:rPr lang="pl-PL" sz="1200" b="0" kern="1200" dirty="0" smtClean="0">
                <a:solidFill>
                  <a:schemeClr val="tx1"/>
                </a:solidFill>
                <a:latin typeface="Times" charset="0"/>
                <a:ea typeface="+mn-ea"/>
                <a:cs typeface="+mn-cs"/>
              </a:rPr>
              <a:t> and </a:t>
            </a:r>
            <a:r>
              <a:rPr lang="pl-PL" sz="1200" b="0" kern="1200" dirty="0" err="1" smtClean="0">
                <a:solidFill>
                  <a:schemeClr val="tx1"/>
                </a:solidFill>
                <a:latin typeface="Times" charset="0"/>
                <a:ea typeface="+mn-ea"/>
                <a:cs typeface="+mn-cs"/>
              </a:rPr>
              <a:t>at</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least</a:t>
            </a:r>
            <a:r>
              <a:rPr lang="pl-PL" sz="1200" b="0" kern="1200" dirty="0" smtClean="0">
                <a:solidFill>
                  <a:schemeClr val="tx1"/>
                </a:solidFill>
                <a:latin typeface="Times" charset="0"/>
                <a:ea typeface="+mn-ea"/>
                <a:cs typeface="+mn-cs"/>
              </a:rPr>
              <a:t> one </a:t>
            </a:r>
            <a:r>
              <a:rPr lang="pl-PL" sz="1200" b="0" kern="1200" dirty="0" err="1" smtClean="0">
                <a:solidFill>
                  <a:schemeClr val="tx1"/>
                </a:solidFill>
                <a:latin typeface="Times" charset="0"/>
                <a:ea typeface="+mn-ea"/>
                <a:cs typeface="+mn-cs"/>
              </a:rPr>
              <a:t>additional</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sibling</a:t>
            </a:r>
            <a:r>
              <a:rPr lang="pl-PL" sz="1200" b="0" kern="1200" dirty="0" smtClean="0">
                <a:solidFill>
                  <a:schemeClr val="tx1"/>
                </a:solidFill>
                <a:latin typeface="Times" charset="0"/>
                <a:ea typeface="+mn-ea"/>
                <a:cs typeface="+mn-cs"/>
              </a:rPr>
              <a:t>. The </a:t>
            </a:r>
            <a:r>
              <a:rPr lang="pl-PL" sz="1200" b="0" kern="1200" dirty="0" err="1" smtClean="0">
                <a:solidFill>
                  <a:schemeClr val="tx1"/>
                </a:solidFill>
                <a:latin typeface="Times" charset="0"/>
                <a:ea typeface="+mn-ea"/>
                <a:cs typeface="+mn-cs"/>
              </a:rPr>
              <a:t>recurrence</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rate</a:t>
            </a:r>
            <a:r>
              <a:rPr lang="pl-PL" sz="1200" b="0" kern="1200" dirty="0" smtClean="0">
                <a:solidFill>
                  <a:schemeClr val="tx1"/>
                </a:solidFill>
                <a:latin typeface="Times" charset="0"/>
                <a:ea typeface="+mn-ea"/>
                <a:cs typeface="+mn-cs"/>
              </a:rPr>
              <a:t> was 0.052 for </a:t>
            </a:r>
            <a:r>
              <a:rPr lang="pl-PL" sz="1200" b="0" kern="1200" dirty="0" err="1" smtClean="0">
                <a:solidFill>
                  <a:schemeClr val="tx1"/>
                </a:solidFill>
                <a:latin typeface="Times" charset="0"/>
                <a:ea typeface="+mn-ea"/>
                <a:cs typeface="+mn-cs"/>
              </a:rPr>
              <a:t>maternal</a:t>
            </a:r>
            <a:r>
              <a:rPr lang="pl-PL" sz="1200" b="0" kern="1200" dirty="0" smtClean="0">
                <a:solidFill>
                  <a:schemeClr val="tx1"/>
                </a:solidFill>
                <a:latin typeface="Times" charset="0"/>
                <a:ea typeface="+mn-ea"/>
                <a:cs typeface="+mn-cs"/>
              </a:rPr>
              <a:t> half </a:t>
            </a:r>
            <a:r>
              <a:rPr lang="pl-PL" sz="1200" b="0" kern="1200" dirty="0" err="1" smtClean="0">
                <a:solidFill>
                  <a:schemeClr val="tx1"/>
                </a:solidFill>
                <a:latin typeface="Times" charset="0"/>
                <a:ea typeface="+mn-ea"/>
                <a:cs typeface="+mn-cs"/>
              </a:rPr>
              <a:t>siblings</a:t>
            </a:r>
            <a:r>
              <a:rPr lang="pl-PL" sz="1200" b="0" kern="1200" dirty="0" smtClean="0">
                <a:solidFill>
                  <a:schemeClr val="tx1"/>
                </a:solidFill>
                <a:latin typeface="Times" charset="0"/>
                <a:ea typeface="+mn-ea"/>
                <a:cs typeface="+mn-cs"/>
              </a:rPr>
              <a:t> 0.00 for the small </a:t>
            </a:r>
            <a:r>
              <a:rPr lang="pl-PL" sz="1200" b="0" kern="1200" dirty="0" err="1" smtClean="0">
                <a:solidFill>
                  <a:schemeClr val="tx1"/>
                </a:solidFill>
                <a:latin typeface="Times" charset="0"/>
                <a:ea typeface="+mn-ea"/>
                <a:cs typeface="+mn-cs"/>
              </a:rPr>
              <a:t>number</a:t>
            </a:r>
            <a:r>
              <a:rPr lang="pl-PL" sz="1200" b="0" kern="1200" dirty="0" smtClean="0">
                <a:solidFill>
                  <a:schemeClr val="tx1"/>
                </a:solidFill>
                <a:latin typeface="Times" charset="0"/>
                <a:ea typeface="+mn-ea"/>
                <a:cs typeface="+mn-cs"/>
              </a:rPr>
              <a:t> of </a:t>
            </a:r>
            <a:r>
              <a:rPr lang="pl-PL" sz="1200" b="0" kern="1200" dirty="0" err="1" smtClean="0">
                <a:solidFill>
                  <a:schemeClr val="tx1"/>
                </a:solidFill>
                <a:latin typeface="Times" charset="0"/>
                <a:ea typeface="+mn-ea"/>
                <a:cs typeface="+mn-cs"/>
              </a:rPr>
              <a:t>paternal</a:t>
            </a:r>
            <a:r>
              <a:rPr lang="pl-PL" sz="1200" b="0" kern="1200" dirty="0" smtClean="0">
                <a:solidFill>
                  <a:schemeClr val="tx1"/>
                </a:solidFill>
                <a:latin typeface="Times" charset="0"/>
                <a:ea typeface="+mn-ea"/>
                <a:cs typeface="+mn-cs"/>
              </a:rPr>
              <a:t> half </a:t>
            </a:r>
            <a:r>
              <a:rPr lang="pl-PL" sz="1200" b="0" kern="1200" dirty="0" err="1" smtClean="0">
                <a:solidFill>
                  <a:schemeClr val="tx1"/>
                </a:solidFill>
                <a:latin typeface="Times" charset="0"/>
                <a:ea typeface="+mn-ea"/>
                <a:cs typeface="+mn-cs"/>
              </a:rPr>
              <a:t>siblings</a:t>
            </a:r>
            <a:r>
              <a:rPr lang="pl-PL" sz="1200" b="0" kern="1200" dirty="0" smtClean="0">
                <a:solidFill>
                  <a:schemeClr val="tx1"/>
                </a:solidFill>
                <a:latin typeface="Times" charset="0"/>
                <a:ea typeface="+mn-ea"/>
                <a:cs typeface="+mn-cs"/>
              </a:rPr>
              <a:t> and 0.095 for </a:t>
            </a:r>
            <a:r>
              <a:rPr lang="pl-PL" sz="1200" b="0" kern="1200" dirty="0" err="1" smtClean="0">
                <a:solidFill>
                  <a:schemeClr val="tx1"/>
                </a:solidFill>
                <a:latin typeface="Times" charset="0"/>
                <a:ea typeface="+mn-ea"/>
                <a:cs typeface="+mn-cs"/>
              </a:rPr>
              <a:t>full</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siblings</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There</a:t>
            </a:r>
            <a:r>
              <a:rPr lang="pl-PL" sz="1200" b="0" kern="1200" dirty="0" smtClean="0">
                <a:solidFill>
                  <a:schemeClr val="tx1"/>
                </a:solidFill>
                <a:latin typeface="Times" charset="0"/>
                <a:ea typeface="+mn-ea"/>
                <a:cs typeface="+mn-cs"/>
              </a:rPr>
              <a:t> was no </a:t>
            </a:r>
            <a:r>
              <a:rPr lang="pl-PL" sz="1200" b="0" kern="1200" dirty="0" err="1" smtClean="0">
                <a:solidFill>
                  <a:schemeClr val="tx1"/>
                </a:solidFill>
                <a:latin typeface="Times" charset="0"/>
                <a:ea typeface="+mn-ea"/>
                <a:cs typeface="+mn-cs"/>
              </a:rPr>
              <a:t>difference</a:t>
            </a:r>
            <a:r>
              <a:rPr lang="pl-PL" sz="1200" b="0" kern="1200" dirty="0" smtClean="0">
                <a:solidFill>
                  <a:schemeClr val="tx1"/>
                </a:solidFill>
                <a:latin typeface="Times" charset="0"/>
                <a:ea typeface="+mn-ea"/>
                <a:cs typeface="+mn-cs"/>
              </a:rPr>
              <a:t> in the </a:t>
            </a:r>
            <a:r>
              <a:rPr lang="pl-PL" sz="1200" b="0" kern="1200" dirty="0" err="1" smtClean="0">
                <a:solidFill>
                  <a:schemeClr val="tx1"/>
                </a:solidFill>
                <a:latin typeface="Times" charset="0"/>
                <a:ea typeface="+mn-ea"/>
                <a:cs typeface="+mn-cs"/>
              </a:rPr>
              <a:t>full</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sibling</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recurrence</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rate</a:t>
            </a:r>
            <a:r>
              <a:rPr lang="pl-PL" sz="1200" b="0" kern="1200" dirty="0" smtClean="0">
                <a:solidFill>
                  <a:schemeClr val="tx1"/>
                </a:solidFill>
                <a:latin typeface="Times" charset="0"/>
                <a:ea typeface="+mn-ea"/>
                <a:cs typeface="+mn-cs"/>
              </a:rPr>
              <a:t> in </a:t>
            </a:r>
            <a:r>
              <a:rPr lang="pl-PL" sz="1200" b="0" kern="1200" dirty="0" err="1" smtClean="0">
                <a:solidFill>
                  <a:schemeClr val="tx1"/>
                </a:solidFill>
                <a:latin typeface="Times" charset="0"/>
                <a:ea typeface="+mn-ea"/>
                <a:cs typeface="+mn-cs"/>
              </a:rPr>
              <a:t>families</a:t>
            </a:r>
            <a:r>
              <a:rPr lang="pl-PL" sz="1200" b="0" kern="1200" dirty="0" smtClean="0">
                <a:solidFill>
                  <a:schemeClr val="tx1"/>
                </a:solidFill>
                <a:latin typeface="Times" charset="0"/>
                <a:ea typeface="+mn-ea"/>
                <a:cs typeface="+mn-cs"/>
              </a:rPr>
              <a:t> with </a:t>
            </a:r>
            <a:r>
              <a:rPr lang="pl-PL" sz="1200" b="0" kern="1200" dirty="0" err="1" smtClean="0">
                <a:solidFill>
                  <a:schemeClr val="tx1"/>
                </a:solidFill>
                <a:latin typeface="Times" charset="0"/>
                <a:ea typeface="+mn-ea"/>
                <a:cs typeface="+mn-cs"/>
              </a:rPr>
              <a:t>additional</a:t>
            </a:r>
            <a:r>
              <a:rPr lang="pl-PL" sz="1200" b="0" kern="1200" dirty="0" smtClean="0">
                <a:solidFill>
                  <a:schemeClr val="tx1"/>
                </a:solidFill>
                <a:latin typeface="Times" charset="0"/>
                <a:ea typeface="+mn-ea"/>
                <a:cs typeface="+mn-cs"/>
              </a:rPr>
              <a:t> half </a:t>
            </a:r>
            <a:r>
              <a:rPr lang="pl-PL" sz="1200" b="0" kern="1200" dirty="0" err="1" smtClean="0">
                <a:solidFill>
                  <a:schemeClr val="tx1"/>
                </a:solidFill>
                <a:latin typeface="Times" charset="0"/>
                <a:ea typeface="+mn-ea"/>
                <a:cs typeface="+mn-cs"/>
              </a:rPr>
              <a:t>siblings</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compared</a:t>
            </a:r>
            <a:r>
              <a:rPr lang="pl-PL" sz="1200" b="0" kern="1200" dirty="0" smtClean="0">
                <a:solidFill>
                  <a:schemeClr val="tx1"/>
                </a:solidFill>
                <a:latin typeface="Times" charset="0"/>
                <a:ea typeface="+mn-ea"/>
                <a:cs typeface="+mn-cs"/>
              </a:rPr>
              <a:t> with </a:t>
            </a:r>
            <a:r>
              <a:rPr lang="pl-PL" sz="1200" b="0" kern="1200" dirty="0" err="1" smtClean="0">
                <a:solidFill>
                  <a:schemeClr val="tx1"/>
                </a:solidFill>
                <a:latin typeface="Times" charset="0"/>
                <a:ea typeface="+mn-ea"/>
                <a:cs typeface="+mn-cs"/>
              </a:rPr>
              <a:t>those</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without</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This</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is</a:t>
            </a:r>
            <a:r>
              <a:rPr lang="pl-PL" sz="1200" b="0" kern="1200" dirty="0" smtClean="0">
                <a:solidFill>
                  <a:schemeClr val="tx1"/>
                </a:solidFill>
                <a:latin typeface="Times" charset="0"/>
                <a:ea typeface="+mn-ea"/>
                <a:cs typeface="+mn-cs"/>
              </a:rPr>
              <a:t> the </a:t>
            </a:r>
            <a:r>
              <a:rPr lang="pl-PL" sz="1200" b="0" kern="1200" dirty="0" err="1" smtClean="0">
                <a:solidFill>
                  <a:schemeClr val="tx1"/>
                </a:solidFill>
                <a:latin typeface="Times" charset="0"/>
                <a:ea typeface="+mn-ea"/>
                <a:cs typeface="+mn-cs"/>
              </a:rPr>
              <a:t>first</a:t>
            </a:r>
            <a:r>
              <a:rPr lang="pl-PL" sz="1200" b="0" kern="1200" dirty="0" smtClean="0">
                <a:solidFill>
                  <a:schemeClr val="tx1"/>
                </a:solidFill>
                <a:latin typeface="Times" charset="0"/>
                <a:ea typeface="+mn-ea"/>
                <a:cs typeface="+mn-cs"/>
              </a:rPr>
              <a:t> report of the half </a:t>
            </a:r>
            <a:r>
              <a:rPr lang="pl-PL" sz="1200" b="0" kern="1200" dirty="0" err="1" smtClean="0">
                <a:solidFill>
                  <a:schemeClr val="tx1"/>
                </a:solidFill>
                <a:latin typeface="Times" charset="0"/>
                <a:ea typeface="+mn-ea"/>
                <a:cs typeface="+mn-cs"/>
              </a:rPr>
              <a:t>sibling</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full</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sibling</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recurrence</a:t>
            </a:r>
            <a:r>
              <a:rPr lang="pl-PL" sz="1200" b="0" kern="1200" dirty="0" smtClean="0">
                <a:solidFill>
                  <a:schemeClr val="tx1"/>
                </a:solidFill>
                <a:latin typeface="Times" charset="0"/>
                <a:ea typeface="+mn-ea"/>
                <a:cs typeface="+mn-cs"/>
              </a:rPr>
              <a:t> ratio from a </a:t>
            </a:r>
            <a:r>
              <a:rPr lang="pl-PL" sz="1200" b="0" kern="1200" dirty="0" err="1" smtClean="0">
                <a:solidFill>
                  <a:schemeClr val="tx1"/>
                </a:solidFill>
                <a:latin typeface="Times" charset="0"/>
                <a:ea typeface="+mn-ea"/>
                <a:cs typeface="+mn-cs"/>
              </a:rPr>
              <a:t>large</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population</a:t>
            </a:r>
            <a:r>
              <a:rPr lang="pl-PL" sz="1200" b="0" kern="1200" dirty="0" smtClean="0">
                <a:solidFill>
                  <a:schemeClr val="tx1"/>
                </a:solidFill>
                <a:latin typeface="Times" charset="0"/>
                <a:ea typeface="+mn-ea"/>
                <a:cs typeface="+mn-cs"/>
              </a:rPr>
              <a:t> of </a:t>
            </a:r>
            <a:r>
              <a:rPr lang="pl-PL" sz="1200" b="0" kern="1200" dirty="0" err="1" smtClean="0">
                <a:solidFill>
                  <a:schemeClr val="tx1"/>
                </a:solidFill>
                <a:latin typeface="Times" charset="0"/>
                <a:ea typeface="+mn-ea"/>
                <a:cs typeface="+mn-cs"/>
              </a:rPr>
              <a:t>families</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affected</a:t>
            </a:r>
            <a:r>
              <a:rPr lang="pl-PL" sz="1200" b="0" kern="1200" dirty="0" smtClean="0">
                <a:solidFill>
                  <a:schemeClr val="tx1"/>
                </a:solidFill>
                <a:latin typeface="Times" charset="0"/>
                <a:ea typeface="+mn-ea"/>
                <a:cs typeface="+mn-cs"/>
              </a:rPr>
              <a:t> by </a:t>
            </a:r>
            <a:r>
              <a:rPr lang="pl-PL" sz="1200" b="1" kern="1200" dirty="0" err="1" smtClean="0">
                <a:solidFill>
                  <a:schemeClr val="tx1"/>
                </a:solidFill>
                <a:latin typeface="Times" charset="0"/>
                <a:ea typeface="+mn-ea"/>
                <a:cs typeface="+mn-cs"/>
              </a:rPr>
              <a:t>autism</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Given</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that</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an</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estimated</a:t>
            </a:r>
            <a:r>
              <a:rPr lang="pl-PL" sz="1200" b="0" kern="1200" dirty="0" smtClean="0">
                <a:solidFill>
                  <a:schemeClr val="tx1"/>
                </a:solidFill>
                <a:latin typeface="Times" charset="0"/>
                <a:ea typeface="+mn-ea"/>
                <a:cs typeface="+mn-cs"/>
              </a:rPr>
              <a:t> 10-25% of the </a:t>
            </a:r>
            <a:r>
              <a:rPr lang="pl-PL" sz="1200" b="0" kern="1200" dirty="0" err="1" smtClean="0">
                <a:solidFill>
                  <a:schemeClr val="tx1"/>
                </a:solidFill>
                <a:latin typeface="Times" charset="0"/>
                <a:ea typeface="+mn-ea"/>
                <a:cs typeface="+mn-cs"/>
              </a:rPr>
              <a:t>remaining</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causal</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variance</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is</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explainable</a:t>
            </a:r>
            <a:r>
              <a:rPr lang="pl-PL" sz="1200" b="0" kern="1200" dirty="0" smtClean="0">
                <a:solidFill>
                  <a:schemeClr val="tx1"/>
                </a:solidFill>
                <a:latin typeface="Times" charset="0"/>
                <a:ea typeface="+mn-ea"/>
                <a:cs typeface="+mn-cs"/>
              </a:rPr>
              <a:t> on the </a:t>
            </a:r>
            <a:r>
              <a:rPr lang="pl-PL" sz="1200" b="0" kern="1200" dirty="0" err="1" smtClean="0">
                <a:solidFill>
                  <a:schemeClr val="tx1"/>
                </a:solidFill>
                <a:latin typeface="Times" charset="0"/>
                <a:ea typeface="+mn-ea"/>
                <a:cs typeface="+mn-cs"/>
              </a:rPr>
              <a:t>basis</a:t>
            </a:r>
            <a:r>
              <a:rPr lang="pl-PL" sz="1200" b="0" kern="1200" dirty="0" smtClean="0">
                <a:solidFill>
                  <a:schemeClr val="tx1"/>
                </a:solidFill>
                <a:latin typeface="Times" charset="0"/>
                <a:ea typeface="+mn-ea"/>
                <a:cs typeface="+mn-cs"/>
              </a:rPr>
              <a:t> of de </a:t>
            </a:r>
            <a:r>
              <a:rPr lang="pl-PL" sz="1200" b="0" kern="1200" dirty="0" err="1" smtClean="0">
                <a:solidFill>
                  <a:schemeClr val="tx1"/>
                </a:solidFill>
                <a:latin typeface="Times" charset="0"/>
                <a:ea typeface="+mn-ea"/>
                <a:cs typeface="+mn-cs"/>
              </a:rPr>
              <a:t>novo</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mutation</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these</a:t>
            </a:r>
            <a:r>
              <a:rPr lang="pl-PL" sz="1200" b="0" kern="1200" dirty="0" smtClean="0">
                <a:solidFill>
                  <a:schemeClr val="tx1"/>
                </a:solidFill>
                <a:latin typeface="Times" charset="0"/>
                <a:ea typeface="+mn-ea"/>
                <a:cs typeface="+mn-cs"/>
              </a:rPr>
              <a:t> data </a:t>
            </a:r>
            <a:r>
              <a:rPr lang="pl-PL" sz="1200" b="0" kern="1200" dirty="0" err="1" smtClean="0">
                <a:solidFill>
                  <a:schemeClr val="tx1"/>
                </a:solidFill>
                <a:latin typeface="Times" charset="0"/>
                <a:ea typeface="+mn-ea"/>
                <a:cs typeface="+mn-cs"/>
              </a:rPr>
              <a:t>substantially</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contribute</a:t>
            </a:r>
            <a:r>
              <a:rPr lang="pl-PL" sz="1200" b="0" kern="1200" dirty="0" smtClean="0">
                <a:solidFill>
                  <a:schemeClr val="tx1"/>
                </a:solidFill>
                <a:latin typeface="Times" charset="0"/>
                <a:ea typeface="+mn-ea"/>
                <a:cs typeface="+mn-cs"/>
              </a:rPr>
              <a:t> to the </a:t>
            </a:r>
            <a:r>
              <a:rPr lang="pl-PL" sz="1200" b="0" kern="1200" dirty="0" err="1" smtClean="0">
                <a:solidFill>
                  <a:schemeClr val="tx1"/>
                </a:solidFill>
                <a:latin typeface="Times" charset="0"/>
                <a:ea typeface="+mn-ea"/>
                <a:cs typeface="+mn-cs"/>
              </a:rPr>
              <a:t>information</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base</a:t>
            </a:r>
            <a:r>
              <a:rPr lang="pl-PL" sz="1200" b="0" kern="1200" dirty="0" smtClean="0">
                <a:solidFill>
                  <a:schemeClr val="tx1"/>
                </a:solidFill>
                <a:latin typeface="Times" charset="0"/>
                <a:ea typeface="+mn-ea"/>
                <a:cs typeface="+mn-cs"/>
              </a:rPr>
              <a:t> on the </a:t>
            </a:r>
            <a:r>
              <a:rPr lang="pl-PL" sz="1200" b="1" kern="1200" dirty="0" err="1" smtClean="0">
                <a:solidFill>
                  <a:schemeClr val="tx1"/>
                </a:solidFill>
                <a:latin typeface="Times" charset="0"/>
                <a:ea typeface="+mn-ea"/>
                <a:cs typeface="+mn-cs"/>
              </a:rPr>
              <a:t>genetic</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structure</a:t>
            </a:r>
            <a:r>
              <a:rPr lang="pl-PL" sz="1200" b="0" kern="1200" dirty="0" smtClean="0">
                <a:solidFill>
                  <a:schemeClr val="tx1"/>
                </a:solidFill>
                <a:latin typeface="Times" charset="0"/>
                <a:ea typeface="+mn-ea"/>
                <a:cs typeface="+mn-cs"/>
              </a:rPr>
              <a:t> of </a:t>
            </a:r>
            <a:r>
              <a:rPr lang="pl-PL" sz="1200" b="1" kern="1200" dirty="0" err="1" smtClean="0">
                <a:solidFill>
                  <a:schemeClr val="tx1"/>
                </a:solidFill>
                <a:latin typeface="Times" charset="0"/>
                <a:ea typeface="+mn-ea"/>
                <a:cs typeface="+mn-cs"/>
              </a:rPr>
              <a:t>autism</a:t>
            </a:r>
            <a:r>
              <a:rPr lang="pl-PL" sz="1200" b="0" kern="1200" dirty="0" smtClean="0">
                <a:solidFill>
                  <a:schemeClr val="tx1"/>
                </a:solidFill>
                <a:latin typeface="Times" charset="0"/>
                <a:ea typeface="+mn-ea"/>
                <a:cs typeface="+mn-cs"/>
              </a:rPr>
              <a:t> and </a:t>
            </a:r>
            <a:r>
              <a:rPr lang="pl-PL" sz="1200" b="0" kern="1200" dirty="0" err="1" smtClean="0">
                <a:solidFill>
                  <a:schemeClr val="tx1"/>
                </a:solidFill>
                <a:latin typeface="Times" charset="0"/>
                <a:ea typeface="+mn-ea"/>
                <a:cs typeface="+mn-cs"/>
              </a:rPr>
              <a:t>strongly</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support</a:t>
            </a:r>
            <a:r>
              <a:rPr lang="pl-PL" sz="1200" b="0" kern="1200" dirty="0" smtClean="0">
                <a:solidFill>
                  <a:schemeClr val="tx1"/>
                </a:solidFill>
                <a:latin typeface="Times" charset="0"/>
                <a:ea typeface="+mn-ea"/>
                <a:cs typeface="+mn-cs"/>
              </a:rPr>
              <a:t> a major role of </a:t>
            </a:r>
            <a:r>
              <a:rPr lang="pl-PL" sz="1200" b="1" kern="1200" dirty="0" err="1" smtClean="0">
                <a:solidFill>
                  <a:schemeClr val="tx1"/>
                </a:solidFill>
                <a:latin typeface="Times" charset="0"/>
                <a:ea typeface="+mn-ea"/>
                <a:cs typeface="+mn-cs"/>
              </a:rPr>
              <a:t>genetic</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factors</a:t>
            </a:r>
            <a:r>
              <a:rPr lang="pl-PL" sz="1200" b="0" kern="1200" dirty="0" smtClean="0">
                <a:solidFill>
                  <a:schemeClr val="tx1"/>
                </a:solidFill>
                <a:latin typeface="Times" charset="0"/>
                <a:ea typeface="+mn-ea"/>
                <a:cs typeface="+mn-cs"/>
              </a:rPr>
              <a:t> in the </a:t>
            </a:r>
            <a:r>
              <a:rPr lang="pl-PL" sz="1200" b="0" kern="1200" dirty="0" err="1" smtClean="0">
                <a:solidFill>
                  <a:schemeClr val="tx1"/>
                </a:solidFill>
                <a:latin typeface="Times" charset="0"/>
                <a:ea typeface="+mn-ea"/>
                <a:cs typeface="+mn-cs"/>
              </a:rPr>
              <a:t>ontogeny</a:t>
            </a:r>
            <a:r>
              <a:rPr lang="pl-PL" sz="1200" b="0" kern="1200" dirty="0" smtClean="0">
                <a:solidFill>
                  <a:schemeClr val="tx1"/>
                </a:solidFill>
                <a:latin typeface="Times" charset="0"/>
                <a:ea typeface="+mn-ea"/>
                <a:cs typeface="+mn-cs"/>
              </a:rPr>
              <a:t> of ASD </a:t>
            </a:r>
            <a:r>
              <a:rPr lang="pl-PL" sz="1200" b="0" kern="1200" dirty="0" err="1" smtClean="0">
                <a:solidFill>
                  <a:schemeClr val="tx1"/>
                </a:solidFill>
                <a:latin typeface="Times" charset="0"/>
                <a:ea typeface="+mn-ea"/>
                <a:cs typeface="+mn-cs"/>
              </a:rPr>
              <a:t>including</a:t>
            </a:r>
            <a:r>
              <a:rPr lang="pl-PL" sz="1200" b="0" kern="1200" dirty="0" smtClean="0">
                <a:solidFill>
                  <a:schemeClr val="tx1"/>
                </a:solidFill>
                <a:latin typeface="Times" charset="0"/>
                <a:ea typeface="+mn-ea"/>
                <a:cs typeface="+mn-cs"/>
              </a:rPr>
              <a:t> the </a:t>
            </a:r>
            <a:r>
              <a:rPr lang="pl-PL" sz="1200" b="0" kern="1200" dirty="0" err="1" smtClean="0">
                <a:solidFill>
                  <a:schemeClr val="tx1"/>
                </a:solidFill>
                <a:latin typeface="Times" charset="0"/>
                <a:ea typeface="+mn-ea"/>
                <a:cs typeface="+mn-cs"/>
              </a:rPr>
              <a:t>intergenerational</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transmission</a:t>
            </a:r>
            <a:r>
              <a:rPr lang="pl-PL" sz="1200" b="0" kern="1200" dirty="0" smtClean="0">
                <a:solidFill>
                  <a:schemeClr val="tx1"/>
                </a:solidFill>
                <a:latin typeface="Times" charset="0"/>
                <a:ea typeface="+mn-ea"/>
                <a:cs typeface="+mn-cs"/>
              </a:rPr>
              <a:t> of </a:t>
            </a:r>
            <a:r>
              <a:rPr lang="pl-PL" sz="1200" b="0" kern="1200" dirty="0" err="1" smtClean="0">
                <a:solidFill>
                  <a:schemeClr val="tx1"/>
                </a:solidFill>
                <a:latin typeface="Times" charset="0"/>
                <a:ea typeface="+mn-ea"/>
                <a:cs typeface="+mn-cs"/>
              </a:rPr>
              <a:t>additive</a:t>
            </a:r>
            <a:r>
              <a:rPr lang="pl-PL" sz="1200" b="0" kern="1200" dirty="0" smtClean="0">
                <a:solidFill>
                  <a:schemeClr val="tx1"/>
                </a:solidFill>
                <a:latin typeface="Times" charset="0"/>
                <a:ea typeface="+mn-ea"/>
                <a:cs typeface="+mn-cs"/>
              </a:rPr>
              <a:t> </a:t>
            </a:r>
            <a:r>
              <a:rPr lang="pl-PL" sz="1200" b="1" kern="1200" dirty="0" err="1" smtClean="0">
                <a:solidFill>
                  <a:schemeClr val="tx1"/>
                </a:solidFill>
                <a:latin typeface="Times" charset="0"/>
                <a:ea typeface="+mn-ea"/>
                <a:cs typeface="+mn-cs"/>
              </a:rPr>
              <a:t>genetic</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susceptibility</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factors</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through</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unaffected</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mothers</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PsycINFO</a:t>
            </a:r>
            <a:r>
              <a:rPr lang="pl-PL" sz="1200" b="0" kern="1200" dirty="0" smtClean="0">
                <a:solidFill>
                  <a:schemeClr val="tx1"/>
                </a:solidFill>
                <a:latin typeface="Times" charset="0"/>
                <a:ea typeface="+mn-ea"/>
                <a:cs typeface="+mn-cs"/>
              </a:rPr>
              <a:t> Database </a:t>
            </a:r>
            <a:r>
              <a:rPr lang="pl-PL" sz="1200" b="0" kern="1200" dirty="0" err="1" smtClean="0">
                <a:solidFill>
                  <a:schemeClr val="tx1"/>
                </a:solidFill>
                <a:latin typeface="Times" charset="0"/>
                <a:ea typeface="+mn-ea"/>
                <a:cs typeface="+mn-cs"/>
              </a:rPr>
              <a:t>Record</a:t>
            </a:r>
            <a:r>
              <a:rPr lang="pl-PL" sz="1200" b="0" kern="1200" dirty="0" smtClean="0">
                <a:solidFill>
                  <a:schemeClr val="tx1"/>
                </a:solidFill>
                <a:latin typeface="Times" charset="0"/>
                <a:ea typeface="+mn-ea"/>
                <a:cs typeface="+mn-cs"/>
              </a:rPr>
              <a:t> (c) 2013 APA, </a:t>
            </a:r>
            <a:r>
              <a:rPr lang="pl-PL" sz="1200" b="0" kern="1200" dirty="0" err="1" smtClean="0">
                <a:solidFill>
                  <a:schemeClr val="tx1"/>
                </a:solidFill>
                <a:latin typeface="Times" charset="0"/>
                <a:ea typeface="+mn-ea"/>
                <a:cs typeface="+mn-cs"/>
              </a:rPr>
              <a:t>all</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rights</a:t>
            </a:r>
            <a:r>
              <a:rPr lang="pl-PL" sz="1200" b="0" kern="1200" dirty="0" smtClean="0">
                <a:solidFill>
                  <a:schemeClr val="tx1"/>
                </a:solidFill>
                <a:latin typeface="Times" charset="0"/>
                <a:ea typeface="+mn-ea"/>
                <a:cs typeface="+mn-cs"/>
              </a:rPr>
              <a:t> </a:t>
            </a:r>
            <a:r>
              <a:rPr lang="pl-PL" sz="1200" b="0" kern="1200" dirty="0" err="1" smtClean="0">
                <a:solidFill>
                  <a:schemeClr val="tx1"/>
                </a:solidFill>
                <a:latin typeface="Times" charset="0"/>
                <a:ea typeface="+mn-ea"/>
                <a:cs typeface="+mn-cs"/>
              </a:rPr>
              <a:t>reserved</a:t>
            </a:r>
            <a:r>
              <a:rPr lang="pl-PL" sz="1200" b="0" kern="1200" dirty="0" smtClean="0">
                <a:solidFill>
                  <a:schemeClr val="tx1"/>
                </a:solidFill>
                <a:latin typeface="Times" charset="0"/>
                <a:ea typeface="+mn-ea"/>
                <a:cs typeface="+mn-cs"/>
              </a:rPr>
              <a:t>)</a:t>
            </a:r>
            <a:endParaRPr lang="en-US" sz="18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FB6254-F4DE-46C6-AF0D-B29E404390AA}" type="slidenum">
              <a:rPr lang="en-US"/>
              <a:pPr/>
              <a:t>31</a:t>
            </a:fld>
            <a:endParaRPr lang="en-US"/>
          </a:p>
        </p:txBody>
      </p:sp>
      <p:sp>
        <p:nvSpPr>
          <p:cNvPr id="1140738" name="Rectangle 2"/>
          <p:cNvSpPr>
            <a:spLocks noGrp="1" noRot="1" noChangeAspect="1" noChangeArrowheads="1" noTextEdit="1"/>
          </p:cNvSpPr>
          <p:nvPr>
            <p:ph type="sldImg"/>
          </p:nvPr>
        </p:nvSpPr>
        <p:spPr>
          <a:xfrm>
            <a:off x="1258888" y="720725"/>
            <a:ext cx="4800600" cy="3600450"/>
          </a:xfrm>
          <a:ln/>
        </p:spPr>
      </p:sp>
      <p:sp>
        <p:nvSpPr>
          <p:cNvPr id="1140739" name="Rectangle 3"/>
          <p:cNvSpPr>
            <a:spLocks noGrp="1" noChangeArrowheads="1"/>
          </p:cNvSpPr>
          <p:nvPr>
            <p:ph type="body" idx="1"/>
          </p:nvPr>
        </p:nvSpPr>
        <p:spPr>
          <a:xfrm>
            <a:off x="609600" y="4343400"/>
            <a:ext cx="6324599" cy="4319587"/>
          </a:xfrm>
        </p:spPr>
        <p:txBody>
          <a:bodyPr/>
          <a:lstStyle/>
          <a:p>
            <a:r>
              <a:rPr lang="en-US" sz="1100" kern="1200" dirty="0" smtClean="0">
                <a:solidFill>
                  <a:schemeClr val="tx1"/>
                </a:solidFill>
                <a:latin typeface="Times" charset="0"/>
                <a:ea typeface="+mn-ea"/>
                <a:cs typeface="+mn-cs"/>
              </a:rPr>
              <a:t>Genes associated with autism spectrum disorder, </a:t>
            </a:r>
            <a:r>
              <a:rPr lang="en-US" sz="1100" kern="1200" dirty="0" err="1" smtClean="0">
                <a:solidFill>
                  <a:schemeClr val="tx1"/>
                </a:solidFill>
                <a:latin typeface="Times" charset="0"/>
                <a:ea typeface="+mn-ea"/>
                <a:cs typeface="+mn-cs"/>
              </a:rPr>
              <a:t>Xiaohong</a:t>
            </a:r>
            <a:r>
              <a:rPr lang="en-US" sz="1100" kern="1200" dirty="0" smtClean="0">
                <a:solidFill>
                  <a:schemeClr val="tx1"/>
                </a:solidFill>
                <a:latin typeface="Times" charset="0"/>
                <a:ea typeface="+mn-ea"/>
                <a:cs typeface="+mn-cs"/>
              </a:rPr>
              <a:t> Li</a:t>
            </a:r>
            <a:r>
              <a:rPr lang="en-US" sz="1100" kern="1200" baseline="30000" dirty="0" smtClean="0">
                <a:solidFill>
                  <a:schemeClr val="tx1"/>
                </a:solidFill>
                <a:latin typeface="Times" charset="0"/>
                <a:ea typeface="+mn-ea"/>
                <a:cs typeface="+mn-cs"/>
              </a:rPr>
              <a:t>,</a:t>
            </a:r>
            <a:r>
              <a:rPr lang="en-US" sz="1100" kern="1200" baseline="0" dirty="0" smtClean="0">
                <a:solidFill>
                  <a:schemeClr val="tx1"/>
                </a:solidFill>
                <a:latin typeface="Times" charset="0"/>
                <a:ea typeface="+mn-ea"/>
                <a:cs typeface="+mn-cs"/>
              </a:rPr>
              <a:t> </a:t>
            </a:r>
            <a:r>
              <a:rPr lang="en-US" sz="1100" kern="1200" baseline="0" dirty="0" err="1" smtClean="0">
                <a:solidFill>
                  <a:schemeClr val="tx1"/>
                </a:solidFill>
                <a:latin typeface="Times" charset="0"/>
                <a:ea typeface="+mn-ea"/>
                <a:cs typeface="+mn-cs"/>
              </a:rPr>
              <a:t>Hua</a:t>
            </a:r>
            <a:r>
              <a:rPr lang="en-US" sz="1100" kern="1200" baseline="0" dirty="0" smtClean="0">
                <a:solidFill>
                  <a:schemeClr val="tx1"/>
                </a:solidFill>
                <a:latin typeface="Times" charset="0"/>
                <a:ea typeface="+mn-ea"/>
                <a:cs typeface="+mn-cs"/>
              </a:rPr>
              <a:t> </a:t>
            </a:r>
            <a:r>
              <a:rPr lang="en-US" sz="1100" kern="1200" baseline="0" dirty="0" err="1" smtClean="0">
                <a:solidFill>
                  <a:schemeClr val="tx1"/>
                </a:solidFill>
                <a:latin typeface="Times" charset="0"/>
                <a:ea typeface="+mn-ea"/>
                <a:cs typeface="+mn-cs"/>
              </a:rPr>
              <a:t>Zou</a:t>
            </a:r>
            <a:r>
              <a:rPr lang="en-US" sz="1100" kern="1200" baseline="0" dirty="0" smtClean="0">
                <a:solidFill>
                  <a:schemeClr val="tx1"/>
                </a:solidFill>
                <a:latin typeface="Times" charset="0"/>
                <a:ea typeface="+mn-ea"/>
                <a:cs typeface="+mn-cs"/>
                <a:hlinkClick r:id="rId3"/>
              </a:rPr>
              <a:t> </a:t>
            </a:r>
            <a:r>
              <a:rPr lang="en-US" sz="1100" kern="1200" baseline="0" dirty="0" smtClean="0">
                <a:solidFill>
                  <a:schemeClr val="tx1"/>
                </a:solidFill>
                <a:latin typeface="Times" charset="0"/>
                <a:ea typeface="+mn-ea"/>
                <a:cs typeface="+mn-cs"/>
              </a:rPr>
              <a:t>W. Ted Brown, </a:t>
            </a:r>
            <a:endParaRPr lang="en-US" sz="1100" kern="1200" baseline="30000" dirty="0" smtClean="0">
              <a:solidFill>
                <a:schemeClr val="tx1"/>
              </a:solidFill>
              <a:latin typeface="Times" charset="0"/>
              <a:ea typeface="+mn-ea"/>
              <a:cs typeface="+mn-cs"/>
            </a:endParaRPr>
          </a:p>
          <a:p>
            <a:r>
              <a:rPr lang="en-US" sz="1100" kern="1200" dirty="0" smtClean="0">
                <a:solidFill>
                  <a:schemeClr val="tx1"/>
                </a:solidFill>
                <a:latin typeface="Times" charset="0"/>
                <a:ea typeface="+mn-ea"/>
                <a:cs typeface="+mn-cs"/>
              </a:rPr>
              <a:t>Brain Research Bulletin, Volume 88, Issue 6, 1 September 2012, Pages 543–552</a:t>
            </a:r>
            <a:endParaRPr lang="en-US" sz="1100" kern="1200" baseline="30000" dirty="0" smtClean="0">
              <a:solidFill>
                <a:schemeClr val="tx1"/>
              </a:solidFill>
              <a:latin typeface="Times" charset="0"/>
              <a:ea typeface="+mn-ea"/>
              <a:cs typeface="+mn-cs"/>
            </a:endParaRPr>
          </a:p>
          <a:p>
            <a:r>
              <a:rPr lang="en-US" sz="1100" kern="1200" dirty="0" smtClean="0">
                <a:solidFill>
                  <a:schemeClr val="tx1"/>
                </a:solidFill>
                <a:latin typeface="Times" charset="0"/>
                <a:ea typeface="+mn-ea"/>
                <a:cs typeface="+mn-cs"/>
              </a:rPr>
              <a:t>However, even the most critical observers admit that substantial progress has been achieved in this realm during the past decade. The most promising genes, such as NLGN and SLC6A4, are involved in the physiological and pathophysiological processes of neurogenesis, neuronal migration, and synaptogenesis. However, analysis of newly discovered variants may also play important roles in helping to elucidate the underlying networks and pathways involved in ASD.</a:t>
            </a:r>
          </a:p>
          <a:p>
            <a:r>
              <a:rPr lang="en-US" sz="1100" kern="1200" dirty="0" smtClean="0">
                <a:solidFill>
                  <a:schemeClr val="tx1"/>
                </a:solidFill>
                <a:latin typeface="Times" charset="0"/>
                <a:ea typeface="+mn-ea"/>
                <a:cs typeface="+mn-cs"/>
              </a:rPr>
              <a:t>In conclusion, data remain inconclusive for the majority of candidate genes tested so far. Still, we have good reason to be optimistic regarding gene discovery in ASD now and in the future. Cytogenetic, linkage, association studies and array analysis have provided promising results. Emerging genetic technologies and analysis tools offer even more powerful approaches for developing insights into the etiology of ASD. In addition, genetic studies facilitate other autism research such as biochemical and neuroimaging studies, which will, in turn, provide evidence and valuable clues to direct future genetic studies.</a:t>
            </a:r>
          </a:p>
          <a:p>
            <a:pPr fontAlgn="t"/>
            <a:r>
              <a:rPr lang="en-US" sz="1000" b="1" dirty="0" smtClean="0"/>
              <a:t>Genes</a:t>
            </a:r>
            <a:r>
              <a:rPr lang="en-US" sz="1000" dirty="0" smtClean="0"/>
              <a:t> </a:t>
            </a:r>
            <a:r>
              <a:rPr lang="en-US" sz="1000" b="1" dirty="0" smtClean="0"/>
              <a:t>Loci</a:t>
            </a:r>
            <a:endParaRPr lang="en-US" sz="1000" dirty="0"/>
          </a:p>
          <a:p>
            <a:pPr fontAlgn="t"/>
            <a:r>
              <a:rPr lang="en-US" sz="1000" dirty="0"/>
              <a:t>1. </a:t>
            </a:r>
            <a:r>
              <a:rPr lang="en-US" sz="1000" dirty="0" err="1" smtClean="0"/>
              <a:t>reelin</a:t>
            </a:r>
            <a:r>
              <a:rPr lang="en-US" sz="1000" dirty="0" smtClean="0"/>
              <a:t> 7q22</a:t>
            </a:r>
            <a:endParaRPr lang="en-US" sz="1000" dirty="0"/>
          </a:p>
          <a:p>
            <a:pPr fontAlgn="t"/>
            <a:r>
              <a:rPr lang="en-US" sz="1000" dirty="0"/>
              <a:t>2. </a:t>
            </a:r>
            <a:r>
              <a:rPr lang="en-US" sz="1000" dirty="0" smtClean="0"/>
              <a:t>serotonin </a:t>
            </a:r>
            <a:r>
              <a:rPr lang="en-US" sz="1000" dirty="0"/>
              <a:t>transporter gene (SLC6A4</a:t>
            </a:r>
            <a:r>
              <a:rPr lang="en-US" sz="1000" dirty="0" smtClean="0"/>
              <a:t>) 17q11.1</a:t>
            </a:r>
            <a:r>
              <a:rPr lang="en-US" sz="1000" dirty="0"/>
              <a:t>–17q12</a:t>
            </a:r>
          </a:p>
          <a:p>
            <a:pPr fontAlgn="t"/>
            <a:r>
              <a:rPr lang="en-US" sz="1000" dirty="0"/>
              <a:t>3. </a:t>
            </a:r>
            <a:r>
              <a:rPr lang="en-US" sz="1000" dirty="0" smtClean="0"/>
              <a:t>Bacillus </a:t>
            </a:r>
            <a:r>
              <a:rPr lang="en-US" sz="1000" dirty="0" err="1"/>
              <a:t>subtilis</a:t>
            </a:r>
            <a:r>
              <a:rPr lang="en-US" sz="1000" dirty="0"/>
              <a:t> </a:t>
            </a:r>
            <a:r>
              <a:rPr lang="en-US" sz="1000" dirty="0" err="1"/>
              <a:t>ycnF</a:t>
            </a:r>
            <a:r>
              <a:rPr lang="en-US" sz="1000" dirty="0"/>
              <a:t> (GABR</a:t>
            </a:r>
            <a:r>
              <a:rPr lang="en-US" sz="1000" dirty="0" smtClean="0"/>
              <a:t>) 15q11</a:t>
            </a:r>
            <a:r>
              <a:rPr lang="en-US" sz="1000" dirty="0"/>
              <a:t>–15q13</a:t>
            </a:r>
          </a:p>
          <a:p>
            <a:pPr fontAlgn="t"/>
            <a:r>
              <a:rPr lang="en-US" sz="1000" dirty="0"/>
              <a:t>4. </a:t>
            </a:r>
            <a:r>
              <a:rPr lang="en-US" sz="1000" dirty="0" err="1" smtClean="0"/>
              <a:t>neuroligin</a:t>
            </a:r>
            <a:r>
              <a:rPr lang="en-US" sz="1000" dirty="0" smtClean="0"/>
              <a:t> </a:t>
            </a:r>
            <a:r>
              <a:rPr lang="en-US" sz="1000" dirty="0"/>
              <a:t>(NLGN</a:t>
            </a:r>
            <a:r>
              <a:rPr lang="en-US" sz="1000" dirty="0" smtClean="0"/>
              <a:t>)3q26</a:t>
            </a:r>
            <a:r>
              <a:rPr lang="en-US" sz="1000" dirty="0"/>
              <a:t>(NLGN1), 17p13 (NLGN2), Xq13 (NLGN3), Xp22.3 (NLGN4), Yq11.2 (NLGN4Y)</a:t>
            </a:r>
          </a:p>
          <a:p>
            <a:pPr fontAlgn="t"/>
            <a:r>
              <a:rPr lang="en-US" sz="1000" dirty="0"/>
              <a:t>5. </a:t>
            </a:r>
            <a:r>
              <a:rPr lang="en-US" sz="1000" dirty="0" smtClean="0"/>
              <a:t>oxytocin </a:t>
            </a:r>
            <a:r>
              <a:rPr lang="en-US" sz="1000" dirty="0"/>
              <a:t>receptor (OXTR</a:t>
            </a:r>
            <a:r>
              <a:rPr lang="en-US" sz="1000" dirty="0" smtClean="0"/>
              <a:t>) 3p24</a:t>
            </a:r>
            <a:r>
              <a:rPr lang="en-US" sz="1000" dirty="0"/>
              <a:t>–3p25</a:t>
            </a:r>
          </a:p>
          <a:p>
            <a:pPr fontAlgn="t"/>
            <a:r>
              <a:rPr lang="en-US" sz="1000" dirty="0"/>
              <a:t>6. </a:t>
            </a:r>
            <a:r>
              <a:rPr lang="en-US" sz="1000" dirty="0" smtClean="0"/>
              <a:t>hepatocyte </a:t>
            </a:r>
            <a:r>
              <a:rPr lang="en-US" sz="1000" dirty="0"/>
              <a:t>growth factor receptor (MET</a:t>
            </a:r>
            <a:r>
              <a:rPr lang="en-US" sz="1000" dirty="0" smtClean="0"/>
              <a:t>) 7q31.2</a:t>
            </a:r>
            <a:endParaRPr lang="en-US" sz="1000" dirty="0"/>
          </a:p>
          <a:p>
            <a:pPr fontAlgn="t"/>
            <a:r>
              <a:rPr lang="en-US" sz="1000" dirty="0"/>
              <a:t>7. </a:t>
            </a:r>
            <a:r>
              <a:rPr lang="en-US" sz="1000" dirty="0" smtClean="0"/>
              <a:t>calcium</a:t>
            </a:r>
            <a:r>
              <a:rPr lang="en-US" sz="1000" dirty="0"/>
              <a:t>-binding mitochondrial carrier protein Aralar1 (SLC25A12</a:t>
            </a:r>
            <a:r>
              <a:rPr lang="en-US" sz="1000" dirty="0" smtClean="0"/>
              <a:t>) 2q31</a:t>
            </a:r>
            <a:endParaRPr lang="en-US" sz="1000" dirty="0"/>
          </a:p>
          <a:p>
            <a:pPr fontAlgn="t"/>
            <a:r>
              <a:rPr lang="en-US" sz="1000" dirty="0"/>
              <a:t>8. </a:t>
            </a:r>
            <a:r>
              <a:rPr lang="en-US" sz="1000" dirty="0" smtClean="0"/>
              <a:t>glutamate </a:t>
            </a:r>
            <a:r>
              <a:rPr lang="en-US" sz="1000" dirty="0"/>
              <a:t>receptor (GluR6</a:t>
            </a:r>
            <a:r>
              <a:rPr lang="en-US" sz="1000" dirty="0" smtClean="0"/>
              <a:t>) 6q21</a:t>
            </a:r>
            <a:endParaRPr lang="en-US" sz="1000" dirty="0"/>
          </a:p>
          <a:p>
            <a:pPr fontAlgn="t"/>
            <a:r>
              <a:rPr lang="en-US" sz="1000" dirty="0"/>
              <a:t>9. </a:t>
            </a:r>
            <a:r>
              <a:rPr lang="en-US" sz="1000" dirty="0" err="1" smtClean="0"/>
              <a:t>contactin</a:t>
            </a:r>
            <a:r>
              <a:rPr lang="en-US" sz="1000" dirty="0"/>
              <a:t>-associated protein-like 2 (CNTNAP2</a:t>
            </a:r>
            <a:r>
              <a:rPr lang="en-US" sz="1000" dirty="0" smtClean="0"/>
              <a:t>) 7q35</a:t>
            </a:r>
            <a:endParaRPr lang="en-US" sz="1000" dirty="0"/>
          </a:p>
          <a:p>
            <a:pPr fontAlgn="t"/>
            <a:r>
              <a:rPr lang="en-US" sz="1000" dirty="0"/>
              <a:t>10</a:t>
            </a:r>
            <a:r>
              <a:rPr lang="en-US" sz="1000" dirty="0" smtClean="0"/>
              <a:t>. </a:t>
            </a:r>
            <a:r>
              <a:rPr lang="en-US" sz="1000" dirty="0" err="1" smtClean="0"/>
              <a:t>lactoylglutathione</a:t>
            </a:r>
            <a:r>
              <a:rPr lang="en-US" sz="1000" dirty="0" smtClean="0"/>
              <a:t> </a:t>
            </a:r>
            <a:r>
              <a:rPr lang="en-US" sz="1000" dirty="0" err="1"/>
              <a:t>lyase</a:t>
            </a:r>
            <a:r>
              <a:rPr lang="en-US" sz="1000" dirty="0"/>
              <a:t> (GLO1</a:t>
            </a:r>
            <a:r>
              <a:rPr lang="en-US" sz="1000" dirty="0" smtClean="0"/>
              <a:t>) 6p21.3</a:t>
            </a:r>
            <a:r>
              <a:rPr lang="en-US" sz="1000" dirty="0"/>
              <a:t>–6p21.2</a:t>
            </a:r>
          </a:p>
          <a:p>
            <a:pPr fontAlgn="t"/>
            <a:r>
              <a:rPr lang="en-US" sz="1000" dirty="0"/>
              <a:t>11</a:t>
            </a:r>
            <a:r>
              <a:rPr lang="en-US" sz="1000" dirty="0" smtClean="0"/>
              <a:t>.tryptophan </a:t>
            </a:r>
            <a:r>
              <a:rPr lang="en-US" sz="1000" dirty="0"/>
              <a:t>hydroxylase 2 (TPH2</a:t>
            </a:r>
            <a:r>
              <a:rPr lang="en-US" sz="1000" dirty="0" smtClean="0"/>
              <a:t>) 12q21.1</a:t>
            </a:r>
            <a:endParaRPr lang="en-US" sz="1000" dirty="0"/>
          </a:p>
          <a:p>
            <a:endParaRPr lang="en-US" sz="18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5DF923-CEF1-4573-8722-B51BFEBB032B}" type="slidenum">
              <a:rPr lang="en-US"/>
              <a:pPr/>
              <a:t>32</a:t>
            </a:fld>
            <a:endParaRPr lang="en-US"/>
          </a:p>
        </p:txBody>
      </p:sp>
      <p:sp>
        <p:nvSpPr>
          <p:cNvPr id="1142786" name="Rectangle 2"/>
          <p:cNvSpPr>
            <a:spLocks noGrp="1" noRot="1" noChangeAspect="1" noChangeArrowheads="1" noTextEdit="1"/>
          </p:cNvSpPr>
          <p:nvPr>
            <p:ph type="sldImg"/>
          </p:nvPr>
        </p:nvSpPr>
        <p:spPr>
          <a:xfrm>
            <a:off x="1258888" y="720725"/>
            <a:ext cx="4800600" cy="3600450"/>
          </a:xfrm>
          <a:ln/>
        </p:spPr>
      </p:sp>
      <p:sp>
        <p:nvSpPr>
          <p:cNvPr id="1142787" name="Rectangle 3"/>
          <p:cNvSpPr>
            <a:spLocks noGrp="1" noChangeArrowheads="1"/>
          </p:cNvSpPr>
          <p:nvPr>
            <p:ph type="body" idx="1"/>
          </p:nvPr>
        </p:nvSpPr>
        <p:spPr>
          <a:xfrm>
            <a:off x="974725" y="4560888"/>
            <a:ext cx="5365750" cy="4319587"/>
          </a:xfrm>
        </p:spPr>
        <p:txBody>
          <a:bodyPr/>
          <a:lstStyle/>
          <a:p>
            <a:r>
              <a:rPr lang="en-US" sz="1200" b="0" i="1" u="none" strike="noStrike" baseline="0" dirty="0" smtClean="0"/>
              <a:t>Pediatrics </a:t>
            </a:r>
            <a:r>
              <a:rPr lang="en-US" sz="1200" b="0" i="0" u="none" strike="noStrike" baseline="0" dirty="0" smtClean="0"/>
              <a:t>2011;128;344; originally published online July 11, 2011;</a:t>
            </a:r>
          </a:p>
          <a:p>
            <a:r>
              <a:rPr lang="en-US" sz="1200" b="0" i="0" u="none" strike="noStrike" baseline="0" dirty="0" smtClean="0"/>
              <a:t>Hannah Gardener, Donna </a:t>
            </a:r>
            <a:r>
              <a:rPr lang="en-US" sz="1200" b="0" i="0" u="none" strike="noStrike" baseline="0" dirty="0" err="1" smtClean="0"/>
              <a:t>Spiegelman</a:t>
            </a:r>
            <a:r>
              <a:rPr lang="en-US" sz="1200" b="0" i="0" u="none" strike="noStrike" baseline="0" dirty="0" smtClean="0"/>
              <a:t> and Stephen L. </a:t>
            </a:r>
            <a:r>
              <a:rPr lang="en-US" sz="1200" b="0" i="0" u="none" strike="noStrike" baseline="0" dirty="0" err="1" smtClean="0"/>
              <a:t>Buka</a:t>
            </a:r>
            <a:endParaRPr lang="en-US" sz="1200" b="0" i="0" u="none" strike="noStrike" baseline="0" dirty="0" smtClean="0"/>
          </a:p>
          <a:p>
            <a:endParaRPr lang="en-US" sz="1200" b="0" i="0" u="none" strike="noStrike" kern="1200" baseline="0" dirty="0" smtClean="0">
              <a:solidFill>
                <a:schemeClr val="tx1"/>
              </a:solidFill>
              <a:latin typeface="Times" charset="0"/>
              <a:ea typeface="+mn-ea"/>
              <a:cs typeface="+mn-cs"/>
            </a:endParaRPr>
          </a:p>
          <a:p>
            <a:r>
              <a:rPr lang="en-US" sz="1200" b="1" i="0" u="none" strike="noStrike" kern="1200" baseline="0" dirty="0" smtClean="0">
                <a:solidFill>
                  <a:schemeClr val="tx1"/>
                </a:solidFill>
                <a:latin typeface="Times" charset="0"/>
                <a:ea typeface="+mn-ea"/>
                <a:cs typeface="+mn-cs"/>
              </a:rPr>
              <a:t>Genetic Heritability and Shared Environmental</a:t>
            </a:r>
          </a:p>
          <a:p>
            <a:r>
              <a:rPr lang="en-US" sz="1200" b="1" i="0" u="none" strike="noStrike" kern="1200" baseline="0" dirty="0" smtClean="0">
                <a:solidFill>
                  <a:schemeClr val="tx1"/>
                </a:solidFill>
                <a:latin typeface="Times" charset="0"/>
                <a:ea typeface="+mn-ea"/>
                <a:cs typeface="+mn-cs"/>
              </a:rPr>
              <a:t>Factors Among Twin Pairs With Autism</a:t>
            </a:r>
          </a:p>
          <a:p>
            <a:r>
              <a:rPr lang="en-US" sz="1200" b="0" i="1" u="none" strike="noStrike" kern="1200" baseline="0" dirty="0" smtClean="0">
                <a:solidFill>
                  <a:schemeClr val="tx1"/>
                </a:solidFill>
                <a:latin typeface="Times" charset="0"/>
                <a:ea typeface="+mn-ea"/>
                <a:cs typeface="+mn-cs"/>
              </a:rPr>
              <a:t>Joachim </a:t>
            </a:r>
            <a:r>
              <a:rPr lang="en-US" sz="1200" b="0" i="1" u="none" strike="noStrike" kern="1200" baseline="0" dirty="0" err="1" smtClean="0">
                <a:solidFill>
                  <a:schemeClr val="tx1"/>
                </a:solidFill>
                <a:latin typeface="Times" charset="0"/>
                <a:ea typeface="+mn-ea"/>
                <a:cs typeface="+mn-cs"/>
              </a:rPr>
              <a:t>Hallmayer</a:t>
            </a:r>
            <a:r>
              <a:rPr lang="en-US" sz="1200" b="0" i="1" u="none" strike="noStrike" kern="1200" baseline="0" dirty="0" smtClean="0">
                <a:solidFill>
                  <a:schemeClr val="tx1"/>
                </a:solidFill>
                <a:latin typeface="Times" charset="0"/>
                <a:ea typeface="+mn-ea"/>
                <a:cs typeface="+mn-cs"/>
              </a:rPr>
              <a:t>, MD; Sue Cleveland, BS; Andrea Torres, MA; Jennifer Phillips, PhD; Brianne Cohen, BA;</a:t>
            </a:r>
          </a:p>
          <a:p>
            <a:r>
              <a:rPr lang="en-US" sz="1200" b="0" i="1" u="none" strike="noStrike" kern="1200" baseline="0" dirty="0" smtClean="0">
                <a:solidFill>
                  <a:schemeClr val="tx1"/>
                </a:solidFill>
                <a:latin typeface="Times" charset="0"/>
                <a:ea typeface="+mn-ea"/>
                <a:cs typeface="+mn-cs"/>
              </a:rPr>
              <a:t>Tiffany </a:t>
            </a:r>
            <a:r>
              <a:rPr lang="en-US" sz="1200" b="0" i="1" u="none" strike="noStrike" kern="1200" baseline="0" dirty="0" err="1" smtClean="0">
                <a:solidFill>
                  <a:schemeClr val="tx1"/>
                </a:solidFill>
                <a:latin typeface="Times" charset="0"/>
                <a:ea typeface="+mn-ea"/>
                <a:cs typeface="+mn-cs"/>
              </a:rPr>
              <a:t>Torigoe</a:t>
            </a:r>
            <a:r>
              <a:rPr lang="en-US" sz="1200" b="0" i="1" u="none" strike="noStrike" kern="1200" baseline="0" dirty="0" smtClean="0">
                <a:solidFill>
                  <a:schemeClr val="tx1"/>
                </a:solidFill>
                <a:latin typeface="Times" charset="0"/>
                <a:ea typeface="+mn-ea"/>
                <a:cs typeface="+mn-cs"/>
              </a:rPr>
              <a:t>, BA; Janet Miller, PhD; Angie </a:t>
            </a:r>
            <a:r>
              <a:rPr lang="en-US" sz="1200" b="0" i="1" u="none" strike="noStrike" kern="1200" baseline="0" dirty="0" err="1" smtClean="0">
                <a:solidFill>
                  <a:schemeClr val="tx1"/>
                </a:solidFill>
                <a:latin typeface="Times" charset="0"/>
                <a:ea typeface="+mn-ea"/>
                <a:cs typeface="+mn-cs"/>
              </a:rPr>
              <a:t>Fedele</a:t>
            </a:r>
            <a:r>
              <a:rPr lang="en-US" sz="1200" b="0" i="1" u="none" strike="noStrike" kern="1200" baseline="0" dirty="0" smtClean="0">
                <a:solidFill>
                  <a:schemeClr val="tx1"/>
                </a:solidFill>
                <a:latin typeface="Times" charset="0"/>
                <a:ea typeface="+mn-ea"/>
                <a:cs typeface="+mn-cs"/>
              </a:rPr>
              <a:t>, BA; Jack Collins, MBA; Karen Smith, BS; Linda </a:t>
            </a:r>
            <a:r>
              <a:rPr lang="en-US" sz="1200" b="0" i="1" u="none" strike="noStrike" kern="1200" baseline="0" dirty="0" err="1" smtClean="0">
                <a:solidFill>
                  <a:schemeClr val="tx1"/>
                </a:solidFill>
                <a:latin typeface="Times" charset="0"/>
                <a:ea typeface="+mn-ea"/>
                <a:cs typeface="+mn-cs"/>
              </a:rPr>
              <a:t>Lotspeich</a:t>
            </a:r>
            <a:r>
              <a:rPr lang="en-US" sz="1200" b="0" i="1" u="none" strike="noStrike" kern="1200" baseline="0" dirty="0" smtClean="0">
                <a:solidFill>
                  <a:schemeClr val="tx1"/>
                </a:solidFill>
                <a:latin typeface="Times" charset="0"/>
                <a:ea typeface="+mn-ea"/>
                <a:cs typeface="+mn-cs"/>
              </a:rPr>
              <a:t>, MD;</a:t>
            </a:r>
          </a:p>
          <a:p>
            <a:r>
              <a:rPr lang="en-US" sz="1200" b="0" i="1" u="none" strike="noStrike" kern="1200" baseline="0" dirty="0" smtClean="0">
                <a:solidFill>
                  <a:schemeClr val="tx1"/>
                </a:solidFill>
                <a:latin typeface="Times" charset="0"/>
                <a:ea typeface="+mn-ea"/>
                <a:cs typeface="+mn-cs"/>
              </a:rPr>
              <a:t>Lisa A. </a:t>
            </a:r>
            <a:r>
              <a:rPr lang="en-US" sz="1200" b="0" i="1" u="none" strike="noStrike" kern="1200" baseline="0" dirty="0" err="1" smtClean="0">
                <a:solidFill>
                  <a:schemeClr val="tx1"/>
                </a:solidFill>
                <a:latin typeface="Times" charset="0"/>
                <a:ea typeface="+mn-ea"/>
                <a:cs typeface="+mn-cs"/>
              </a:rPr>
              <a:t>Croen</a:t>
            </a:r>
            <a:r>
              <a:rPr lang="en-US" sz="1200" b="0" i="1" u="none" strike="noStrike" kern="1200" baseline="0" dirty="0" smtClean="0">
                <a:solidFill>
                  <a:schemeClr val="tx1"/>
                </a:solidFill>
                <a:latin typeface="Times" charset="0"/>
                <a:ea typeface="+mn-ea"/>
                <a:cs typeface="+mn-cs"/>
              </a:rPr>
              <a:t>, PhD; Sally </a:t>
            </a:r>
            <a:r>
              <a:rPr lang="en-US" sz="1200" b="0" i="1" u="none" strike="noStrike" kern="1200" baseline="0" dirty="0" err="1" smtClean="0">
                <a:solidFill>
                  <a:schemeClr val="tx1"/>
                </a:solidFill>
                <a:latin typeface="Times" charset="0"/>
                <a:ea typeface="+mn-ea"/>
                <a:cs typeface="+mn-cs"/>
              </a:rPr>
              <a:t>Ozonoff</a:t>
            </a:r>
            <a:r>
              <a:rPr lang="en-US" sz="1200" b="0" i="1" u="none" strike="noStrike" kern="1200" baseline="0" dirty="0" smtClean="0">
                <a:solidFill>
                  <a:schemeClr val="tx1"/>
                </a:solidFill>
                <a:latin typeface="Times" charset="0"/>
                <a:ea typeface="+mn-ea"/>
                <a:cs typeface="+mn-cs"/>
              </a:rPr>
              <a:t>, PhD; Clara </a:t>
            </a:r>
            <a:r>
              <a:rPr lang="en-US" sz="1200" b="0" i="1" u="none" strike="noStrike" kern="1200" baseline="0" dirty="0" err="1" smtClean="0">
                <a:solidFill>
                  <a:schemeClr val="tx1"/>
                </a:solidFill>
                <a:latin typeface="Times" charset="0"/>
                <a:ea typeface="+mn-ea"/>
                <a:cs typeface="+mn-cs"/>
              </a:rPr>
              <a:t>Lajonchere</a:t>
            </a:r>
            <a:r>
              <a:rPr lang="en-US" sz="1200" b="0" i="1" u="none" strike="noStrike" kern="1200" baseline="0" dirty="0" smtClean="0">
                <a:solidFill>
                  <a:schemeClr val="tx1"/>
                </a:solidFill>
                <a:latin typeface="Times" charset="0"/>
                <a:ea typeface="+mn-ea"/>
                <a:cs typeface="+mn-cs"/>
              </a:rPr>
              <a:t>, PhD; Judith K. </a:t>
            </a:r>
            <a:r>
              <a:rPr lang="en-US" sz="1200" b="0" i="1" u="none" strike="noStrike" kern="1200" baseline="0" dirty="0" err="1" smtClean="0">
                <a:solidFill>
                  <a:schemeClr val="tx1"/>
                </a:solidFill>
                <a:latin typeface="Times" charset="0"/>
                <a:ea typeface="+mn-ea"/>
                <a:cs typeface="+mn-cs"/>
              </a:rPr>
              <a:t>Grether</a:t>
            </a:r>
            <a:r>
              <a:rPr lang="en-US" sz="1200" b="0" i="1" u="none" strike="noStrike" kern="1200" baseline="0" dirty="0" smtClean="0">
                <a:solidFill>
                  <a:schemeClr val="tx1"/>
                </a:solidFill>
                <a:latin typeface="Times" charset="0"/>
                <a:ea typeface="+mn-ea"/>
                <a:cs typeface="+mn-cs"/>
              </a:rPr>
              <a:t>, PhD; Neil </a:t>
            </a:r>
            <a:r>
              <a:rPr lang="en-US" sz="1200" b="0" i="1" u="none" strike="noStrike" kern="1200" baseline="0" dirty="0" err="1" smtClean="0">
                <a:solidFill>
                  <a:schemeClr val="tx1"/>
                </a:solidFill>
                <a:latin typeface="Times" charset="0"/>
                <a:ea typeface="+mn-ea"/>
                <a:cs typeface="+mn-cs"/>
              </a:rPr>
              <a:t>Risch</a:t>
            </a:r>
            <a:r>
              <a:rPr lang="en-US" sz="1200" b="0" i="1" u="none" strike="noStrike" kern="1200" baseline="0" dirty="0" smtClean="0">
                <a:solidFill>
                  <a:schemeClr val="tx1"/>
                </a:solidFill>
                <a:latin typeface="Times" charset="0"/>
                <a:ea typeface="+mn-ea"/>
                <a:cs typeface="+mn-cs"/>
              </a:rPr>
              <a:t>, PhD</a:t>
            </a:r>
          </a:p>
          <a:p>
            <a:r>
              <a:rPr lang="pl-PL" sz="1200" b="0" i="1" u="none" strike="noStrike" kern="1200" baseline="0" dirty="0" err="1" smtClean="0">
                <a:solidFill>
                  <a:schemeClr val="tx1"/>
                </a:solidFill>
                <a:latin typeface="Times" charset="0"/>
                <a:ea typeface="+mn-ea"/>
                <a:cs typeface="+mn-cs"/>
              </a:rPr>
              <a:t>Arch</a:t>
            </a:r>
            <a:r>
              <a:rPr lang="pl-PL" sz="1200" b="0" i="1" u="none" strike="noStrike" kern="1200" baseline="0" dirty="0" smtClean="0">
                <a:solidFill>
                  <a:schemeClr val="tx1"/>
                </a:solidFill>
                <a:latin typeface="Times" charset="0"/>
                <a:ea typeface="+mn-ea"/>
                <a:cs typeface="+mn-cs"/>
              </a:rPr>
              <a:t> Gen Psychiatry. 2011;68(11):1095-1102.</a:t>
            </a:r>
          </a:p>
          <a:p>
            <a:endParaRPr lang="en-US" sz="1200" b="0" i="1" u="none" strike="noStrike" kern="1200" baseline="0" dirty="0" smtClean="0">
              <a:solidFill>
                <a:schemeClr val="tx1"/>
              </a:solidFill>
              <a:latin typeface="Times" charset="0"/>
              <a:ea typeface="+mn-ea"/>
              <a:cs typeface="+mn-cs"/>
            </a:endParaRPr>
          </a:p>
          <a:p>
            <a:r>
              <a:rPr lang="en-US" sz="1200" b="0" i="0" u="none" strike="noStrike" kern="1200" baseline="0" dirty="0" smtClean="0">
                <a:solidFill>
                  <a:schemeClr val="tx1"/>
                </a:solidFill>
                <a:latin typeface="Times" charset="0"/>
                <a:ea typeface="+mn-ea"/>
                <a:cs typeface="+mn-cs"/>
              </a:rPr>
              <a:t>The results suggest that environmental factors common to twins explain about 55% of the liability to autism. Although genetic factors also play an important role, they are of substantially lower magnitude than estimates from prior twin studies of autism. Nearly identical estimates emerged for ASD, suggesting that ASD presents the same liability spectrum as strict autism.</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5DF923-CEF1-4573-8722-B51BFEBB032B}" type="slidenum">
              <a:rPr lang="en-US"/>
              <a:pPr/>
              <a:t>33</a:t>
            </a:fld>
            <a:endParaRPr lang="en-US"/>
          </a:p>
        </p:txBody>
      </p:sp>
      <p:sp>
        <p:nvSpPr>
          <p:cNvPr id="1142786" name="Rectangle 2"/>
          <p:cNvSpPr>
            <a:spLocks noGrp="1" noRot="1" noChangeAspect="1" noChangeArrowheads="1" noTextEdit="1"/>
          </p:cNvSpPr>
          <p:nvPr>
            <p:ph type="sldImg"/>
          </p:nvPr>
        </p:nvSpPr>
        <p:spPr>
          <a:xfrm>
            <a:off x="1258888" y="720725"/>
            <a:ext cx="4800600" cy="3600450"/>
          </a:xfrm>
          <a:ln/>
        </p:spPr>
      </p:sp>
      <p:sp>
        <p:nvSpPr>
          <p:cNvPr id="1142787" name="Rectangle 3"/>
          <p:cNvSpPr>
            <a:spLocks noGrp="1" noChangeArrowheads="1"/>
          </p:cNvSpPr>
          <p:nvPr>
            <p:ph type="body" idx="1"/>
          </p:nvPr>
        </p:nvSpPr>
        <p:spPr>
          <a:xfrm>
            <a:off x="974725" y="4560888"/>
            <a:ext cx="5365750" cy="4319587"/>
          </a:xfrm>
        </p:spPr>
        <p:txBody>
          <a:bodyPr/>
          <a:lstStyle/>
          <a:p>
            <a:r>
              <a:rPr lang="en-US" sz="1200" b="0" i="1" u="none" strike="noStrike" baseline="0" dirty="0" smtClean="0"/>
              <a:t>Pediatrics </a:t>
            </a:r>
            <a:r>
              <a:rPr lang="en-US" sz="1200" b="0" i="0" u="none" strike="noStrike" baseline="0" dirty="0" smtClean="0"/>
              <a:t>2011;128;344; originally published online July 11, 2011;</a:t>
            </a:r>
          </a:p>
          <a:p>
            <a:r>
              <a:rPr lang="en-US" sz="1200" b="0" i="0" u="none" strike="noStrike" baseline="0" dirty="0" smtClean="0"/>
              <a:t>Hannah Gardener, Donna </a:t>
            </a:r>
            <a:r>
              <a:rPr lang="en-US" sz="1200" b="0" i="0" u="none" strike="noStrike" baseline="0" dirty="0" err="1" smtClean="0"/>
              <a:t>Spiegelman</a:t>
            </a:r>
            <a:r>
              <a:rPr lang="en-US" sz="1200" b="0" i="0" u="none" strike="noStrike" baseline="0" dirty="0" smtClean="0"/>
              <a:t> and Stephen L. </a:t>
            </a:r>
            <a:r>
              <a:rPr lang="en-US" sz="1200" b="0" i="0" u="none" strike="noStrike" baseline="0" dirty="0" err="1" smtClean="0"/>
              <a:t>Buka</a:t>
            </a:r>
            <a:endParaRPr lang="en-US" sz="1200" b="0" i="0" u="none" strike="noStrike" baseline="0" dirty="0" smtClean="0"/>
          </a:p>
          <a:p>
            <a:endParaRPr lang="en-US" sz="1200" b="0" i="0" u="none" strike="noStrike" kern="1200" baseline="0" smtClean="0">
              <a:solidFill>
                <a:schemeClr val="tx1"/>
              </a:solidFill>
              <a:latin typeface="Times" charset="0"/>
              <a:ea typeface="+mn-ea"/>
              <a:cs typeface="+mn-cs"/>
            </a:endParaRPr>
          </a:p>
          <a:p>
            <a:r>
              <a:rPr lang="en-US" sz="1200" b="1" i="0" u="none" strike="noStrike" kern="1200" baseline="0" smtClean="0">
                <a:solidFill>
                  <a:schemeClr val="tx1"/>
                </a:solidFill>
                <a:latin typeface="Times" charset="0"/>
                <a:ea typeface="+mn-ea"/>
                <a:cs typeface="+mn-cs"/>
              </a:rPr>
              <a:t>Genetic </a:t>
            </a:r>
            <a:r>
              <a:rPr lang="en-US" sz="1200" b="1" i="0" u="none" strike="noStrike" kern="1200" baseline="0" dirty="0" smtClean="0">
                <a:solidFill>
                  <a:schemeClr val="tx1"/>
                </a:solidFill>
                <a:latin typeface="Times" charset="0"/>
                <a:ea typeface="+mn-ea"/>
                <a:cs typeface="+mn-cs"/>
              </a:rPr>
              <a:t>Heritability and Shared Environmental</a:t>
            </a:r>
          </a:p>
          <a:p>
            <a:r>
              <a:rPr lang="en-US" sz="1200" b="1" i="0" u="none" strike="noStrike" kern="1200" baseline="0" dirty="0" smtClean="0">
                <a:solidFill>
                  <a:schemeClr val="tx1"/>
                </a:solidFill>
                <a:latin typeface="Times" charset="0"/>
                <a:ea typeface="+mn-ea"/>
                <a:cs typeface="+mn-cs"/>
              </a:rPr>
              <a:t>Factors Among Twin Pairs With Autism</a:t>
            </a:r>
          </a:p>
          <a:p>
            <a:r>
              <a:rPr lang="en-US" sz="1200" b="0" i="1" u="none" strike="noStrike" kern="1200" baseline="0" dirty="0" smtClean="0">
                <a:solidFill>
                  <a:schemeClr val="tx1"/>
                </a:solidFill>
                <a:latin typeface="Times" charset="0"/>
                <a:ea typeface="+mn-ea"/>
                <a:cs typeface="+mn-cs"/>
              </a:rPr>
              <a:t>Joachim </a:t>
            </a:r>
            <a:r>
              <a:rPr lang="en-US" sz="1200" b="0" i="1" u="none" strike="noStrike" kern="1200" baseline="0" dirty="0" err="1" smtClean="0">
                <a:solidFill>
                  <a:schemeClr val="tx1"/>
                </a:solidFill>
                <a:latin typeface="Times" charset="0"/>
                <a:ea typeface="+mn-ea"/>
                <a:cs typeface="+mn-cs"/>
              </a:rPr>
              <a:t>Hallmayer</a:t>
            </a:r>
            <a:r>
              <a:rPr lang="en-US" sz="1200" b="0" i="1" u="none" strike="noStrike" kern="1200" baseline="0" dirty="0" smtClean="0">
                <a:solidFill>
                  <a:schemeClr val="tx1"/>
                </a:solidFill>
                <a:latin typeface="Times" charset="0"/>
                <a:ea typeface="+mn-ea"/>
                <a:cs typeface="+mn-cs"/>
              </a:rPr>
              <a:t>, MD; Sue Cleveland, BS; Andrea Torres, MA; Jennifer Phillips, PhD; Brianne Cohen, BA;</a:t>
            </a:r>
          </a:p>
          <a:p>
            <a:r>
              <a:rPr lang="en-US" sz="1200" b="0" i="1" u="none" strike="noStrike" kern="1200" baseline="0" dirty="0" smtClean="0">
                <a:solidFill>
                  <a:schemeClr val="tx1"/>
                </a:solidFill>
                <a:latin typeface="Times" charset="0"/>
                <a:ea typeface="+mn-ea"/>
                <a:cs typeface="+mn-cs"/>
              </a:rPr>
              <a:t>Tiffany </a:t>
            </a:r>
            <a:r>
              <a:rPr lang="en-US" sz="1200" b="0" i="1" u="none" strike="noStrike" kern="1200" baseline="0" dirty="0" err="1" smtClean="0">
                <a:solidFill>
                  <a:schemeClr val="tx1"/>
                </a:solidFill>
                <a:latin typeface="Times" charset="0"/>
                <a:ea typeface="+mn-ea"/>
                <a:cs typeface="+mn-cs"/>
              </a:rPr>
              <a:t>Torigoe</a:t>
            </a:r>
            <a:r>
              <a:rPr lang="en-US" sz="1200" b="0" i="1" u="none" strike="noStrike" kern="1200" baseline="0" dirty="0" smtClean="0">
                <a:solidFill>
                  <a:schemeClr val="tx1"/>
                </a:solidFill>
                <a:latin typeface="Times" charset="0"/>
                <a:ea typeface="+mn-ea"/>
                <a:cs typeface="+mn-cs"/>
              </a:rPr>
              <a:t>, BA; Janet Miller, PhD; Angie </a:t>
            </a:r>
            <a:r>
              <a:rPr lang="en-US" sz="1200" b="0" i="1" u="none" strike="noStrike" kern="1200" baseline="0" dirty="0" err="1" smtClean="0">
                <a:solidFill>
                  <a:schemeClr val="tx1"/>
                </a:solidFill>
                <a:latin typeface="Times" charset="0"/>
                <a:ea typeface="+mn-ea"/>
                <a:cs typeface="+mn-cs"/>
              </a:rPr>
              <a:t>Fedele</a:t>
            </a:r>
            <a:r>
              <a:rPr lang="en-US" sz="1200" b="0" i="1" u="none" strike="noStrike" kern="1200" baseline="0" dirty="0" smtClean="0">
                <a:solidFill>
                  <a:schemeClr val="tx1"/>
                </a:solidFill>
                <a:latin typeface="Times" charset="0"/>
                <a:ea typeface="+mn-ea"/>
                <a:cs typeface="+mn-cs"/>
              </a:rPr>
              <a:t>, BA; Jack Collins, MBA; Karen Smith, BS; Linda </a:t>
            </a:r>
            <a:r>
              <a:rPr lang="en-US" sz="1200" b="0" i="1" u="none" strike="noStrike" kern="1200" baseline="0" dirty="0" err="1" smtClean="0">
                <a:solidFill>
                  <a:schemeClr val="tx1"/>
                </a:solidFill>
                <a:latin typeface="Times" charset="0"/>
                <a:ea typeface="+mn-ea"/>
                <a:cs typeface="+mn-cs"/>
              </a:rPr>
              <a:t>Lotspeich</a:t>
            </a:r>
            <a:r>
              <a:rPr lang="en-US" sz="1200" b="0" i="1" u="none" strike="noStrike" kern="1200" baseline="0" dirty="0" smtClean="0">
                <a:solidFill>
                  <a:schemeClr val="tx1"/>
                </a:solidFill>
                <a:latin typeface="Times" charset="0"/>
                <a:ea typeface="+mn-ea"/>
                <a:cs typeface="+mn-cs"/>
              </a:rPr>
              <a:t>, MD;</a:t>
            </a:r>
          </a:p>
          <a:p>
            <a:r>
              <a:rPr lang="en-US" sz="1200" b="0" i="1" u="none" strike="noStrike" kern="1200" baseline="0" dirty="0" smtClean="0">
                <a:solidFill>
                  <a:schemeClr val="tx1"/>
                </a:solidFill>
                <a:latin typeface="Times" charset="0"/>
                <a:ea typeface="+mn-ea"/>
                <a:cs typeface="+mn-cs"/>
              </a:rPr>
              <a:t>Lisa A. </a:t>
            </a:r>
            <a:r>
              <a:rPr lang="en-US" sz="1200" b="0" i="1" u="none" strike="noStrike" kern="1200" baseline="0" dirty="0" err="1" smtClean="0">
                <a:solidFill>
                  <a:schemeClr val="tx1"/>
                </a:solidFill>
                <a:latin typeface="Times" charset="0"/>
                <a:ea typeface="+mn-ea"/>
                <a:cs typeface="+mn-cs"/>
              </a:rPr>
              <a:t>Croen</a:t>
            </a:r>
            <a:r>
              <a:rPr lang="en-US" sz="1200" b="0" i="1" u="none" strike="noStrike" kern="1200" baseline="0" dirty="0" smtClean="0">
                <a:solidFill>
                  <a:schemeClr val="tx1"/>
                </a:solidFill>
                <a:latin typeface="Times" charset="0"/>
                <a:ea typeface="+mn-ea"/>
                <a:cs typeface="+mn-cs"/>
              </a:rPr>
              <a:t>, PhD; Sally </a:t>
            </a:r>
            <a:r>
              <a:rPr lang="en-US" sz="1200" b="0" i="1" u="none" strike="noStrike" kern="1200" baseline="0" dirty="0" err="1" smtClean="0">
                <a:solidFill>
                  <a:schemeClr val="tx1"/>
                </a:solidFill>
                <a:latin typeface="Times" charset="0"/>
                <a:ea typeface="+mn-ea"/>
                <a:cs typeface="+mn-cs"/>
              </a:rPr>
              <a:t>Ozonoff</a:t>
            </a:r>
            <a:r>
              <a:rPr lang="en-US" sz="1200" b="0" i="1" u="none" strike="noStrike" kern="1200" baseline="0" dirty="0" smtClean="0">
                <a:solidFill>
                  <a:schemeClr val="tx1"/>
                </a:solidFill>
                <a:latin typeface="Times" charset="0"/>
                <a:ea typeface="+mn-ea"/>
                <a:cs typeface="+mn-cs"/>
              </a:rPr>
              <a:t>, PhD; Clara </a:t>
            </a:r>
            <a:r>
              <a:rPr lang="en-US" sz="1200" b="0" i="1" u="none" strike="noStrike" kern="1200" baseline="0" dirty="0" err="1" smtClean="0">
                <a:solidFill>
                  <a:schemeClr val="tx1"/>
                </a:solidFill>
                <a:latin typeface="Times" charset="0"/>
                <a:ea typeface="+mn-ea"/>
                <a:cs typeface="+mn-cs"/>
              </a:rPr>
              <a:t>Lajonchere</a:t>
            </a:r>
            <a:r>
              <a:rPr lang="en-US" sz="1200" b="0" i="1" u="none" strike="noStrike" kern="1200" baseline="0" dirty="0" smtClean="0">
                <a:solidFill>
                  <a:schemeClr val="tx1"/>
                </a:solidFill>
                <a:latin typeface="Times" charset="0"/>
                <a:ea typeface="+mn-ea"/>
                <a:cs typeface="+mn-cs"/>
              </a:rPr>
              <a:t>, PhD; Judith K. </a:t>
            </a:r>
            <a:r>
              <a:rPr lang="en-US" sz="1200" b="0" i="1" u="none" strike="noStrike" kern="1200" baseline="0" dirty="0" err="1" smtClean="0">
                <a:solidFill>
                  <a:schemeClr val="tx1"/>
                </a:solidFill>
                <a:latin typeface="Times" charset="0"/>
                <a:ea typeface="+mn-ea"/>
                <a:cs typeface="+mn-cs"/>
              </a:rPr>
              <a:t>Grether</a:t>
            </a:r>
            <a:r>
              <a:rPr lang="en-US" sz="1200" b="0" i="1" u="none" strike="noStrike" kern="1200" baseline="0" dirty="0" smtClean="0">
                <a:solidFill>
                  <a:schemeClr val="tx1"/>
                </a:solidFill>
                <a:latin typeface="Times" charset="0"/>
                <a:ea typeface="+mn-ea"/>
                <a:cs typeface="+mn-cs"/>
              </a:rPr>
              <a:t>, PhD; Neil </a:t>
            </a:r>
            <a:r>
              <a:rPr lang="en-US" sz="1200" b="0" i="1" u="none" strike="noStrike" kern="1200" baseline="0" dirty="0" err="1" smtClean="0">
                <a:solidFill>
                  <a:schemeClr val="tx1"/>
                </a:solidFill>
                <a:latin typeface="Times" charset="0"/>
                <a:ea typeface="+mn-ea"/>
                <a:cs typeface="+mn-cs"/>
              </a:rPr>
              <a:t>Risch</a:t>
            </a:r>
            <a:r>
              <a:rPr lang="en-US" sz="1200" b="0" i="1" u="none" strike="noStrike" kern="1200" baseline="0" dirty="0" smtClean="0">
                <a:solidFill>
                  <a:schemeClr val="tx1"/>
                </a:solidFill>
                <a:latin typeface="Times" charset="0"/>
                <a:ea typeface="+mn-ea"/>
                <a:cs typeface="+mn-cs"/>
              </a:rPr>
              <a:t>, PhD</a:t>
            </a:r>
          </a:p>
          <a:p>
            <a:r>
              <a:rPr lang="pl-PL" sz="1200" b="0" i="1" u="none" strike="noStrike" kern="1200" baseline="0" dirty="0" err="1" smtClean="0">
                <a:solidFill>
                  <a:schemeClr val="tx1"/>
                </a:solidFill>
                <a:latin typeface="Times" charset="0"/>
                <a:ea typeface="+mn-ea"/>
                <a:cs typeface="+mn-cs"/>
              </a:rPr>
              <a:t>Arch</a:t>
            </a:r>
            <a:r>
              <a:rPr lang="pl-PL" sz="1200" b="0" i="1" u="none" strike="noStrike" kern="1200" baseline="0" dirty="0" smtClean="0">
                <a:solidFill>
                  <a:schemeClr val="tx1"/>
                </a:solidFill>
                <a:latin typeface="Times" charset="0"/>
                <a:ea typeface="+mn-ea"/>
                <a:cs typeface="+mn-cs"/>
              </a:rPr>
              <a:t> Gen Psychiatry. 2011;68(11):1095-1102.</a:t>
            </a:r>
          </a:p>
          <a:p>
            <a:endParaRPr lang="en-US" sz="1200" b="0" i="1" u="none" strike="noStrike" kern="1200" baseline="0" dirty="0" smtClean="0">
              <a:solidFill>
                <a:schemeClr val="tx1"/>
              </a:solidFill>
              <a:latin typeface="Times" charset="0"/>
              <a:ea typeface="+mn-ea"/>
              <a:cs typeface="+mn-cs"/>
            </a:endParaRPr>
          </a:p>
          <a:p>
            <a:r>
              <a:rPr lang="en-US" sz="1200" b="0" i="0" u="none" strike="noStrike" kern="1200" baseline="0" dirty="0" smtClean="0">
                <a:solidFill>
                  <a:schemeClr val="tx1"/>
                </a:solidFill>
                <a:latin typeface="Times" charset="0"/>
                <a:ea typeface="+mn-ea"/>
                <a:cs typeface="+mn-cs"/>
              </a:rPr>
              <a:t>The results suggest that environmental factors common to twins explain about 55% of the liability to autism. Although genetic factors also play an important role, they are of substantially lower magnitude than estimates from prior twin studies of autism. Nearly identical estimates emerged for ASD, suggesting that ASD presents the same liability spectrum as strict autism.</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D6AD0E-C084-437E-8784-EF5BA9E27161}" type="slidenum">
              <a:rPr lang="en-US"/>
              <a:pPr/>
              <a:t>34</a:t>
            </a:fld>
            <a:endParaRPr lang="en-US"/>
          </a:p>
        </p:txBody>
      </p:sp>
      <p:sp>
        <p:nvSpPr>
          <p:cNvPr id="1144834" name="Rectangle 2"/>
          <p:cNvSpPr>
            <a:spLocks noGrp="1" noRot="1" noChangeAspect="1" noChangeArrowheads="1" noTextEdit="1"/>
          </p:cNvSpPr>
          <p:nvPr>
            <p:ph type="sldImg"/>
          </p:nvPr>
        </p:nvSpPr>
        <p:spPr>
          <a:xfrm>
            <a:off x="1258888" y="720725"/>
            <a:ext cx="4800600" cy="3600450"/>
          </a:xfrm>
          <a:ln/>
        </p:spPr>
      </p:sp>
      <p:sp>
        <p:nvSpPr>
          <p:cNvPr id="1144835" name="Rectangle 3"/>
          <p:cNvSpPr>
            <a:spLocks noGrp="1" noChangeArrowheads="1"/>
          </p:cNvSpPr>
          <p:nvPr>
            <p:ph type="body" idx="1"/>
          </p:nvPr>
        </p:nvSpPr>
        <p:spPr>
          <a:xfrm>
            <a:off x="974725" y="4560888"/>
            <a:ext cx="5365750" cy="4319587"/>
          </a:xfrm>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208CFC-F3E4-4BFB-BA3A-3F9D9E389622}" type="slidenum">
              <a:rPr lang="en-US"/>
              <a:pPr/>
              <a:t>35</a:t>
            </a:fld>
            <a:endParaRPr lang="en-US"/>
          </a:p>
        </p:txBody>
      </p:sp>
      <p:sp>
        <p:nvSpPr>
          <p:cNvPr id="1146882" name="Rectangle 2"/>
          <p:cNvSpPr>
            <a:spLocks noGrp="1" noRot="1" noChangeAspect="1" noChangeArrowheads="1" noTextEdit="1"/>
          </p:cNvSpPr>
          <p:nvPr>
            <p:ph type="sldImg"/>
          </p:nvPr>
        </p:nvSpPr>
        <p:spPr>
          <a:xfrm>
            <a:off x="1258888" y="720725"/>
            <a:ext cx="4800600" cy="3600450"/>
          </a:xfrm>
          <a:ln/>
        </p:spPr>
      </p:sp>
      <p:sp>
        <p:nvSpPr>
          <p:cNvPr id="1146883" name="Rectangle 3"/>
          <p:cNvSpPr>
            <a:spLocks noGrp="1" noChangeArrowheads="1"/>
          </p:cNvSpPr>
          <p:nvPr>
            <p:ph type="body" idx="1"/>
          </p:nvPr>
        </p:nvSpPr>
        <p:spPr>
          <a:xfrm>
            <a:off x="974725" y="4560888"/>
            <a:ext cx="5365750" cy="4319587"/>
          </a:xfrm>
        </p:spPr>
        <p:txBody>
          <a:bodyPr/>
          <a:lstStyle/>
          <a:p>
            <a:pPr marL="228600" indent="-228600">
              <a:buAutoNum type="alphaUcParenBoth"/>
            </a:pPr>
            <a:r>
              <a:rPr lang="en-US" sz="1200" kern="1200" baseline="0" dirty="0" smtClean="0">
                <a:solidFill>
                  <a:schemeClr val="tx1"/>
                </a:solidFill>
                <a:latin typeface="Times" charset="0"/>
                <a:ea typeface="+mn-ea"/>
                <a:cs typeface="+mn-cs"/>
              </a:rPr>
              <a:t>Model of early brain overgrowth in autism that is followed by arrest of growth. Red line represents ASD, while blue line represents age-matched typically developing individuals. In some regions and individuals, the arrest of growth may be followed by degeneration, indicated by the red dashes that slope slightly downward.</a:t>
            </a:r>
          </a:p>
          <a:p>
            <a:pPr marL="228600" indent="-228600">
              <a:buAutoNum type="alphaUcParenBoth"/>
            </a:pPr>
            <a:r>
              <a:rPr lang="en-US" sz="1200" kern="1200" baseline="0" dirty="0" smtClean="0">
                <a:solidFill>
                  <a:schemeClr val="tx1"/>
                </a:solidFill>
                <a:latin typeface="Times" charset="0"/>
                <a:ea typeface="+mn-ea"/>
                <a:cs typeface="+mn-cs"/>
              </a:rPr>
              <a:t>Sites of regional overgrowth in ASD include frontal and temporal cortices and </a:t>
            </a:r>
            <a:r>
              <a:rPr lang="en-US" sz="1200" kern="1200" baseline="0" dirty="0" err="1" smtClean="0">
                <a:solidFill>
                  <a:schemeClr val="tx1"/>
                </a:solidFill>
                <a:latin typeface="Times" charset="0"/>
                <a:ea typeface="+mn-ea"/>
                <a:cs typeface="+mn-cs"/>
              </a:rPr>
              <a:t>amygdala</a:t>
            </a:r>
            <a:r>
              <a:rPr lang="en-US" sz="1200" kern="1200" baseline="0" dirty="0" smtClean="0">
                <a:solidFill>
                  <a:schemeClr val="tx1"/>
                </a:solidFill>
                <a:latin typeface="Times" charset="0"/>
                <a:ea typeface="+mn-ea"/>
                <a:cs typeface="+mn-cs"/>
              </a:rPr>
              <a:t> (from </a:t>
            </a:r>
            <a:r>
              <a:rPr lang="en-US" sz="1200" kern="1200" baseline="0" dirty="0" err="1" smtClean="0">
                <a:solidFill>
                  <a:schemeClr val="tx1"/>
                </a:solidFill>
                <a:latin typeface="Times" charset="0"/>
                <a:ea typeface="+mn-ea"/>
                <a:cs typeface="+mn-cs"/>
              </a:rPr>
              <a:t>Courchesne</a:t>
            </a:r>
            <a:r>
              <a:rPr lang="en-US" sz="1200" kern="1200" baseline="0" dirty="0" smtClean="0">
                <a:solidFill>
                  <a:schemeClr val="tx1"/>
                </a:solidFill>
                <a:latin typeface="Times" charset="0"/>
                <a:ea typeface="+mn-ea"/>
                <a:cs typeface="+mn-cs"/>
              </a:rPr>
              <a:t> et al., 2007).</a:t>
            </a:r>
            <a:endParaRPr lang="en-US" sz="18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AF9166-1A3C-4DEE-845F-FA57547DB3F5}" type="slidenum">
              <a:rPr lang="en-US"/>
              <a:pPr/>
              <a:t>36</a:t>
            </a:fld>
            <a:endParaRPr lang="en-US"/>
          </a:p>
        </p:txBody>
      </p:sp>
      <p:sp>
        <p:nvSpPr>
          <p:cNvPr id="1148930" name="Rectangle 2"/>
          <p:cNvSpPr>
            <a:spLocks noGrp="1" noRot="1" noChangeAspect="1" noChangeArrowheads="1" noTextEdit="1"/>
          </p:cNvSpPr>
          <p:nvPr>
            <p:ph type="sldImg"/>
          </p:nvPr>
        </p:nvSpPr>
        <p:spPr>
          <a:xfrm>
            <a:off x="1258888" y="720725"/>
            <a:ext cx="4800600" cy="3600450"/>
          </a:xfrm>
          <a:ln/>
        </p:spPr>
      </p:sp>
      <p:sp>
        <p:nvSpPr>
          <p:cNvPr id="1148931" name="Rectangle 3"/>
          <p:cNvSpPr>
            <a:spLocks noGrp="1" noChangeArrowheads="1"/>
          </p:cNvSpPr>
          <p:nvPr>
            <p:ph type="body" idx="1"/>
          </p:nvPr>
        </p:nvSpPr>
        <p:spPr>
          <a:xfrm>
            <a:off x="325438" y="4560888"/>
            <a:ext cx="6745287" cy="3440112"/>
          </a:xfrm>
          <a:ln/>
        </p:spPr>
        <p:txBody>
          <a:bodyPr/>
          <a:lstStyle/>
          <a:p>
            <a:pPr>
              <a:tabLst>
                <a:tab pos="457200" algn="l"/>
              </a:tabLst>
            </a:pPr>
            <a:r>
              <a:rPr lang="en-US" sz="1600" dirty="0"/>
              <a:t>	Using computerized imagining software to obtain cell measurements, Casanova et al. (2002) found the autistic group’s </a:t>
            </a:r>
            <a:r>
              <a:rPr lang="en-US" sz="1600" dirty="0" err="1"/>
              <a:t>minicolumns</a:t>
            </a:r>
            <a:r>
              <a:rPr lang="en-US" sz="1600" dirty="0"/>
              <a:t> to be more narrow that then was found among the normal control group.  Specifically, the autistic group’s </a:t>
            </a:r>
            <a:r>
              <a:rPr lang="en-US" sz="1600" dirty="0" err="1"/>
              <a:t>minicolumns</a:t>
            </a:r>
            <a:r>
              <a:rPr lang="en-US" sz="1600" dirty="0"/>
              <a:t> were more numerous, smaller, and less compact in their arrangement (i.e., the cells were more dispersed) than those found among the control group. </a:t>
            </a:r>
          </a:p>
          <a:p>
            <a:pPr>
              <a:tabLst>
                <a:tab pos="457200" algn="l"/>
              </a:tabLst>
            </a:pPr>
            <a:r>
              <a:rPr lang="en-US" sz="1600" dirty="0"/>
              <a:t>	The authors speculate that the extra </a:t>
            </a:r>
            <a:r>
              <a:rPr lang="en-US" sz="1600" dirty="0" err="1"/>
              <a:t>minicolumns</a:t>
            </a:r>
            <a:r>
              <a:rPr lang="en-US" sz="1600" dirty="0"/>
              <a:t> may result in cortical “noise” (p. 431).  They further suggest that their findings are consistent with the view that autism is a disorder of the brain’s arousal-modulating systems and that due to the extra </a:t>
            </a:r>
            <a:r>
              <a:rPr lang="en-US" sz="1600" dirty="0" err="1"/>
              <a:t>minicolumns</a:t>
            </a:r>
            <a:r>
              <a:rPr lang="en-US" sz="1600" dirty="0"/>
              <a:t> “…autistic individuals experience a chronic state of </a:t>
            </a:r>
            <a:r>
              <a:rPr lang="en-US" sz="1600" dirty="0" err="1"/>
              <a:t>overarousal</a:t>
            </a:r>
            <a:r>
              <a:rPr lang="en-US" sz="1600" dirty="0"/>
              <a:t> and exhibit abnormal behaviors to diminish this arousal” (p. 431).  </a:t>
            </a:r>
          </a:p>
          <a:p>
            <a:pPr>
              <a:tabLst>
                <a:tab pos="457200" algn="l"/>
              </a:tabLst>
            </a:pPr>
            <a:r>
              <a:rPr lang="en-US" sz="1600" dirty="0"/>
              <a:t>	If correct, this hypothesis may help to explain some of the behavioral abnormalities observed among individuals with ASD.  For example, difficulty establishing and maintaining eye contact may be a consequence of being overpowered by the stimuli received when looking someone in the eye.</a:t>
            </a:r>
          </a:p>
          <a:p>
            <a:pPr marL="114300" lvl="1">
              <a:tabLst>
                <a:tab pos="457200" algn="l"/>
              </a:tabLst>
            </a:pPr>
            <a:endParaRPr lang="en-US" sz="1000" dirty="0"/>
          </a:p>
          <a:p>
            <a:pPr>
              <a:tabLst>
                <a:tab pos="457200" algn="l"/>
              </a:tabLst>
            </a:pP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AE65EA-FD8D-4FAB-AFB0-A9FA7C163125}" type="slidenum">
              <a:rPr lang="en-US"/>
              <a:pPr/>
              <a:t>37</a:t>
            </a:fld>
            <a:endParaRPr lang="en-US"/>
          </a:p>
        </p:txBody>
      </p:sp>
      <p:sp>
        <p:nvSpPr>
          <p:cNvPr id="1153026" name="Rectangle 2"/>
          <p:cNvSpPr>
            <a:spLocks noGrp="1" noRot="1" noChangeAspect="1" noChangeArrowheads="1" noTextEdit="1"/>
          </p:cNvSpPr>
          <p:nvPr>
            <p:ph type="sldImg"/>
          </p:nvPr>
        </p:nvSpPr>
        <p:spPr>
          <a:xfrm>
            <a:off x="1258888" y="720725"/>
            <a:ext cx="4800600" cy="3600450"/>
          </a:xfrm>
          <a:ln/>
        </p:spPr>
      </p:sp>
      <p:sp>
        <p:nvSpPr>
          <p:cNvPr id="1153027" name="Rectangle 3"/>
          <p:cNvSpPr>
            <a:spLocks noGrp="1" noChangeArrowheads="1"/>
          </p:cNvSpPr>
          <p:nvPr>
            <p:ph type="body" idx="1"/>
          </p:nvPr>
        </p:nvSpPr>
        <p:spPr>
          <a:xfrm>
            <a:off x="325438" y="4560888"/>
            <a:ext cx="6745287" cy="4319587"/>
          </a:xfrm>
          <a:ln/>
        </p:spPr>
        <p:txBody>
          <a:bodyPr/>
          <a:lstStyle/>
          <a:p>
            <a:pPr>
              <a:tabLst>
                <a:tab pos="457200" algn="l"/>
              </a:tabLst>
            </a:pPr>
            <a:r>
              <a:rPr lang="en-US" sz="1600"/>
              <a:t>	It has also been suggested that the inhibition of gamma-aminobutyric acid (GABA) may contribute to the specific functional deficits in autism (e.g. impaired ability to process sensory information and learning tasks).  Hussman (2001) proposed a hypothesis of suppressed GABAergic inhibition in autism, which results in excessive stimulation of glutamate-specialized neurons and loss of sensory gating.  It is suggested that this hypothesis of impaired neurotransmission in autism is consistent with a broad range of findings from other neurochemical and neuroanatomic research.</a:t>
            </a:r>
          </a:p>
          <a:p>
            <a:pPr>
              <a:tabLst>
                <a:tab pos="457200" algn="l"/>
              </a:tabLst>
            </a:pPr>
            <a:r>
              <a:rPr lang="en-US" sz="1600"/>
              <a:t>	Rapin and Katzman (1998) who provide a clear and concise review of diagnostic issues, prevalence and etiology of autism, report that in terms of chemical pathology, current biochemical evidence is at best “speculative, weak, and contradictory.”  However, one of the more reliable findings appears to be elevated levels of serotonin in the blood of about 25% of individuals with autism, although correlations with brain levels of serotonin remain unclear. </a:t>
            </a:r>
          </a:p>
          <a:p>
            <a:pPr>
              <a:tabLst>
                <a:tab pos="457200" algn="l"/>
              </a:tabLst>
            </a:pPr>
            <a:endParaRPr lang="en-US" sz="1600"/>
          </a:p>
          <a:p>
            <a:pPr>
              <a:tabLst>
                <a:tab pos="457200" algn="l"/>
              </a:tabLst>
            </a:pPr>
            <a:endParaRPr lang="en-US" sz="16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B2E787-57ED-4AC0-962D-8913FB7F3196}" type="slidenum">
              <a:rPr lang="en-US"/>
              <a:pPr/>
              <a:t>38</a:t>
            </a:fld>
            <a:endParaRPr lang="en-US"/>
          </a:p>
        </p:txBody>
      </p:sp>
      <p:sp>
        <p:nvSpPr>
          <p:cNvPr id="1155074" name="Rectangle 2"/>
          <p:cNvSpPr>
            <a:spLocks noGrp="1" noRot="1" noChangeAspect="1" noChangeArrowheads="1" noTextEdit="1"/>
          </p:cNvSpPr>
          <p:nvPr>
            <p:ph type="sldImg"/>
          </p:nvPr>
        </p:nvSpPr>
        <p:spPr>
          <a:ln/>
        </p:spPr>
      </p:sp>
      <p:sp>
        <p:nvSpPr>
          <p:cNvPr id="1155075" name="Rectangle 3"/>
          <p:cNvSpPr>
            <a:spLocks noGrp="1" noChangeArrowheads="1"/>
          </p:cNvSpPr>
          <p:nvPr>
            <p:ph type="body" idx="1"/>
          </p:nvPr>
        </p:nvSpPr>
        <p:spPr/>
        <p:txBody>
          <a:bodyPr/>
          <a:lstStyle/>
          <a:p>
            <a:pPr>
              <a:tabLst>
                <a:tab pos="457200" algn="l"/>
              </a:tabLst>
            </a:pPr>
            <a:r>
              <a:rPr lang="en-US" sz="1800"/>
              <a:t>Here is my presentation outline (list workshop elements).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16BBD9-A06F-4BAA-B2C7-7350B5D2E3DE}" type="slidenum">
              <a:rPr lang="en-US"/>
              <a:pPr/>
              <a:t>39</a:t>
            </a:fld>
            <a:endParaRPr lang="en-US"/>
          </a:p>
        </p:txBody>
      </p:sp>
      <p:sp>
        <p:nvSpPr>
          <p:cNvPr id="1157122" name="Rectangle 2"/>
          <p:cNvSpPr>
            <a:spLocks noGrp="1" noRot="1" noChangeAspect="1" noChangeArrowheads="1" noTextEdit="1"/>
          </p:cNvSpPr>
          <p:nvPr>
            <p:ph type="sldImg"/>
          </p:nvPr>
        </p:nvSpPr>
        <p:spPr>
          <a:ln/>
        </p:spPr>
      </p:sp>
      <p:sp>
        <p:nvSpPr>
          <p:cNvPr id="1157123" name="Rectangle 3"/>
          <p:cNvSpPr>
            <a:spLocks noGrp="1" noChangeArrowheads="1"/>
          </p:cNvSpPr>
          <p:nvPr>
            <p:ph type="body" idx="1"/>
          </p:nvPr>
        </p:nvSpPr>
        <p:spPr>
          <a:ln/>
        </p:spPr>
        <p:txBody>
          <a:bodyPr/>
          <a:lstStyle/>
          <a:p>
            <a:r>
              <a:rPr lang="en-US" sz="1800">
                <a:latin typeface="Times New Roman" pitchFamily="18" charset="0"/>
              </a:rPr>
              <a:t>Case finding involves </a:t>
            </a:r>
            <a:r>
              <a:rPr lang="en-US" sz="1800" i="1">
                <a:latin typeface="Times New Roman" pitchFamily="18" charset="0"/>
              </a:rPr>
              <a:t>looking</a:t>
            </a:r>
            <a:r>
              <a:rPr lang="en-US" sz="1800">
                <a:latin typeface="Times New Roman" pitchFamily="18" charset="0"/>
              </a:rPr>
              <a:t>, </a:t>
            </a:r>
            <a:r>
              <a:rPr lang="en-US" sz="1800" i="1">
                <a:latin typeface="Times New Roman" pitchFamily="18" charset="0"/>
              </a:rPr>
              <a:t>listening</a:t>
            </a:r>
            <a:r>
              <a:rPr lang="en-US" sz="1800">
                <a:latin typeface="Times New Roman" pitchFamily="18" charset="0"/>
              </a:rPr>
              <a:t>, and </a:t>
            </a:r>
            <a:r>
              <a:rPr lang="en-US" sz="1800" i="1">
                <a:latin typeface="Times New Roman" pitchFamily="18" charset="0"/>
              </a:rPr>
              <a:t>questioning</a:t>
            </a:r>
            <a:r>
              <a:rPr lang="en-US" sz="1800">
                <a:latin typeface="Times New Roman" pitchFamily="18" charset="0"/>
              </a:rPr>
              <a:t>.  </a:t>
            </a:r>
          </a:p>
          <a:p>
            <a:endParaRPr lang="en-US" sz="800">
              <a:latin typeface="Times New Roman" pitchFamily="18" charset="0"/>
            </a:endParaRPr>
          </a:p>
          <a:p>
            <a:r>
              <a:rPr lang="en-US" sz="1800">
                <a:latin typeface="Times New Roman" pitchFamily="18" charset="0"/>
              </a:rPr>
              <a:t>First, school psychologists need to look for ASD and be able to recognize risk factors and warning signs.  Such “looking” may include school wide developmental screening and staff development.  </a:t>
            </a:r>
          </a:p>
          <a:p>
            <a:endParaRPr lang="en-US" sz="800">
              <a:latin typeface="Times New Roman" pitchFamily="18" charset="0"/>
            </a:endParaRPr>
          </a:p>
          <a:p>
            <a:r>
              <a:rPr lang="en-US" sz="1800">
                <a:latin typeface="Times New Roman" pitchFamily="18" charset="0"/>
              </a:rPr>
              <a:t>Second, school psychologists need to be good listeners and able to recognize caregiver concerns that signal the possible presence of ASD symptoms.  </a:t>
            </a:r>
          </a:p>
          <a:p>
            <a:endParaRPr lang="en-US" sz="800">
              <a:latin typeface="Times New Roman" pitchFamily="18" charset="0"/>
            </a:endParaRPr>
          </a:p>
          <a:p>
            <a:r>
              <a:rPr lang="en-US" sz="1800">
                <a:latin typeface="Times New Roman" pitchFamily="18" charset="0"/>
              </a:rPr>
              <a:t>Finally, they need to know how to question caregivers so as to further identify possible ASD symptoms. </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34028-4D69-4FDB-8025-A91AEC72EA84}" type="slidenum">
              <a:rPr lang="en-US"/>
              <a:pPr/>
              <a:t>4</a:t>
            </a:fld>
            <a:endParaRPr lang="en-US" dirty="0"/>
          </a:p>
        </p:txBody>
      </p:sp>
      <p:sp>
        <p:nvSpPr>
          <p:cNvPr id="1376258" name="Rectangle 2"/>
          <p:cNvSpPr>
            <a:spLocks noGrp="1" noRot="1" noChangeAspect="1" noChangeArrowheads="1" noTextEdit="1"/>
          </p:cNvSpPr>
          <p:nvPr>
            <p:ph type="sldImg"/>
          </p:nvPr>
        </p:nvSpPr>
        <p:spPr>
          <a:ln/>
        </p:spPr>
      </p:sp>
      <p:sp>
        <p:nvSpPr>
          <p:cNvPr id="1376259" name="Rectangle 3"/>
          <p:cNvSpPr>
            <a:spLocks noGrp="1" noChangeArrowheads="1"/>
          </p:cNvSpPr>
          <p:nvPr>
            <p:ph type="body" idx="1"/>
          </p:nvPr>
        </p:nvSpPr>
        <p:spPr/>
        <p:txBody>
          <a:bodyPr/>
          <a:lstStyle/>
          <a:p>
            <a:pPr>
              <a:tabLst>
                <a:tab pos="457200" algn="l"/>
              </a:tabLst>
            </a:pPr>
            <a:r>
              <a:rPr lang="en-US" sz="1800" dirty="0"/>
              <a:t>Here is my presentation outline (list workshop elements).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83CC35-B685-474B-A269-B7492B0AA3B1}" type="slidenum">
              <a:rPr lang="en-US"/>
              <a:pPr/>
              <a:t>40</a:t>
            </a:fld>
            <a:endParaRPr lang="en-US"/>
          </a:p>
        </p:txBody>
      </p:sp>
      <p:sp>
        <p:nvSpPr>
          <p:cNvPr id="1159170" name="Rectangle 2"/>
          <p:cNvSpPr>
            <a:spLocks noGrp="1" noRot="1" noChangeAspect="1" noChangeArrowheads="1" noTextEdit="1"/>
          </p:cNvSpPr>
          <p:nvPr>
            <p:ph type="sldImg"/>
          </p:nvPr>
        </p:nvSpPr>
        <p:spPr>
          <a:ln/>
        </p:spPr>
      </p:sp>
      <p:sp>
        <p:nvSpPr>
          <p:cNvPr id="1159171" name="Rectangle 3"/>
          <p:cNvSpPr>
            <a:spLocks noGrp="1" noChangeArrowheads="1"/>
          </p:cNvSpPr>
          <p:nvPr>
            <p:ph type="body" idx="1"/>
          </p:nvPr>
        </p:nvSpPr>
        <p:spPr>
          <a:ln>
            <a:solidFill>
              <a:schemeClr val="bg1"/>
            </a:solidFill>
          </a:ln>
        </p:spPr>
        <p:txBody>
          <a:bodyPr/>
          <a:lstStyle/>
          <a:p>
            <a:r>
              <a:rPr lang="en-US" sz="1800" dirty="0"/>
              <a:t>According to </a:t>
            </a:r>
            <a:r>
              <a:rPr lang="en-US" sz="1800" dirty="0" err="1"/>
              <a:t>Newschaffer</a:t>
            </a:r>
            <a:r>
              <a:rPr lang="en-US" sz="1800" dirty="0"/>
              <a:t>, </a:t>
            </a:r>
            <a:r>
              <a:rPr lang="en-US" sz="1800" dirty="0" err="1"/>
              <a:t>Fallin</a:t>
            </a:r>
            <a:r>
              <a:rPr lang="en-US" sz="1800" dirty="0"/>
              <a:t>, &amp; Lee (2002): “The only identifiable group known for certain to have a substantively elevated ASD risk is siblings of affected individuals” (p. 139).  </a:t>
            </a:r>
          </a:p>
          <a:p>
            <a:endParaRPr lang="en-US" sz="800" dirty="0"/>
          </a:p>
          <a:p>
            <a:r>
              <a:rPr lang="en-US" sz="1800" dirty="0"/>
              <a:t>Thus, special attention needs to be directed toward the siblings of individuals diagnosed with ASD. </a:t>
            </a:r>
          </a:p>
          <a:p>
            <a:r>
              <a:rPr lang="en-US" sz="800" dirty="0"/>
              <a:t> </a:t>
            </a:r>
          </a:p>
          <a:p>
            <a:r>
              <a:rPr lang="en-US" sz="1800" dirty="0"/>
              <a:t>Those who display any ASD symptom should be immediately screened for these disorders.  </a:t>
            </a:r>
          </a:p>
          <a:p>
            <a:endParaRPr lang="en-US" sz="800" dirty="0"/>
          </a:p>
          <a:p>
            <a:r>
              <a:rPr lang="en-US" sz="1800" dirty="0"/>
              <a:t>Other risk factors that might be classified as having some association with ASD, and might be considered moderate risk factors, include a prior diagnosis of tuberous sclerosis, fragile X, or epilepsy, and/or the presence of a family history of autism or autistic-like behaviors.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27E8D3-D8C7-40A6-81AF-6D440F5B7444}" type="slidenum">
              <a:rPr lang="en-US"/>
              <a:pPr/>
              <a:t>41</a:t>
            </a:fld>
            <a:endParaRPr lang="en-US"/>
          </a:p>
        </p:txBody>
      </p:sp>
      <p:sp>
        <p:nvSpPr>
          <p:cNvPr id="1161218" name="Rectangle 2"/>
          <p:cNvSpPr>
            <a:spLocks noGrp="1" noRot="1" noChangeAspect="1" noChangeArrowheads="1" noTextEdit="1"/>
          </p:cNvSpPr>
          <p:nvPr>
            <p:ph type="sldImg"/>
          </p:nvPr>
        </p:nvSpPr>
        <p:spPr>
          <a:ln/>
        </p:spPr>
      </p:sp>
      <p:sp>
        <p:nvSpPr>
          <p:cNvPr id="1161219" name="Rectangle 3"/>
          <p:cNvSpPr>
            <a:spLocks noGrp="1" noChangeArrowheads="1"/>
          </p:cNvSpPr>
          <p:nvPr>
            <p:ph type="body" idx="1"/>
          </p:nvPr>
        </p:nvSpPr>
        <p:spPr>
          <a:ln/>
        </p:spPr>
        <p:txBody>
          <a:bodyPr/>
          <a:lstStyle/>
          <a:p>
            <a:r>
              <a:rPr lang="en-US" sz="1800"/>
              <a:t>Currently there is no substantive evidence supporting any one non-genetic risk factor for ASD.  </a:t>
            </a:r>
          </a:p>
          <a:p>
            <a:endParaRPr lang="en-US" sz="800"/>
          </a:p>
          <a:p>
            <a:r>
              <a:rPr lang="en-US" sz="1800"/>
              <a:t>However, given that there are likely different causes of ASD, it is possible that yet to be identified non-heritable risk factors may prove to be important in certain subgroups of individuals with this disorder.  </a:t>
            </a:r>
          </a:p>
          <a:p>
            <a:endParaRPr lang="en-US" sz="800"/>
          </a:p>
          <a:p>
            <a:r>
              <a:rPr lang="en-US" sz="1800"/>
              <a:t>In other words, there may be an interaction between the presence of specific genetic defects and specific environmental factors.  </a:t>
            </a:r>
          </a:p>
          <a:p>
            <a:endParaRPr lang="en-US" sz="800"/>
          </a:p>
          <a:p>
            <a:r>
              <a:rPr lang="en-US" sz="1800"/>
              <a:t>Individuals with a particular genetic predisposition for ASD may have a greater risk of developing this disorder subsequent to exposure to certain non-genetic risk factors.  </a:t>
            </a:r>
          </a:p>
          <a:p>
            <a:endParaRPr lang="en-US" sz="800"/>
          </a:p>
          <a:p>
            <a:r>
              <a:rPr lang="en-US" sz="1800"/>
              <a:t>In particular, it has been suggested that prenatal factors such as maternal infection and drug exposure deserve further examination.</a:t>
            </a:r>
          </a:p>
          <a:p>
            <a:pPr algn="just"/>
            <a:endParaRPr lang="en-US" sz="10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2D98B6-87D3-45CB-A83F-229B8D2A947F}" type="slidenum">
              <a:rPr lang="en-US"/>
              <a:pPr/>
              <a:t>42</a:t>
            </a:fld>
            <a:endParaRPr lang="en-US"/>
          </a:p>
        </p:txBody>
      </p:sp>
      <p:sp>
        <p:nvSpPr>
          <p:cNvPr id="1163266" name="Rectangle 2"/>
          <p:cNvSpPr>
            <a:spLocks noGrp="1" noRot="1" noChangeAspect="1" noChangeArrowheads="1" noTextEdit="1"/>
          </p:cNvSpPr>
          <p:nvPr>
            <p:ph type="sldImg"/>
          </p:nvPr>
        </p:nvSpPr>
        <p:spPr>
          <a:ln/>
        </p:spPr>
      </p:sp>
      <p:sp>
        <p:nvSpPr>
          <p:cNvPr id="1163267" name="Rectangle 3"/>
          <p:cNvSpPr>
            <a:spLocks noGrp="1" noChangeArrowheads="1"/>
          </p:cNvSpPr>
          <p:nvPr>
            <p:ph type="body" idx="1"/>
          </p:nvPr>
        </p:nvSpPr>
        <p:spPr>
          <a:ln/>
        </p:spPr>
        <p:txBody>
          <a:bodyPr/>
          <a:lstStyle/>
          <a:p>
            <a:r>
              <a:rPr lang="en-US" sz="1800" dirty="0">
                <a:latin typeface="Times New Roman" pitchFamily="18" charset="0"/>
              </a:rPr>
              <a:t>While the presence of risk factors signal the need to be vigilant for ASD, observation of warning signs provides concrete evidence suggestive of these disorders.  </a:t>
            </a:r>
          </a:p>
          <a:p>
            <a:endParaRPr lang="en-US" sz="800" dirty="0">
              <a:latin typeface="Times New Roman" pitchFamily="18" charset="0"/>
            </a:endParaRPr>
          </a:p>
          <a:p>
            <a:r>
              <a:rPr lang="en-US" sz="1800" dirty="0">
                <a:latin typeface="Times New Roman" pitchFamily="18" charset="0"/>
              </a:rPr>
              <a:t>Developed from several different sources (Filipek et al., 2000; Greenspan, 1999; Ozonoff, 2003), the next two slides provides a list of warning signs that are considered </a:t>
            </a:r>
            <a:r>
              <a:rPr lang="en-US" sz="1800" i="1" dirty="0">
                <a:latin typeface="Times New Roman" pitchFamily="18" charset="0"/>
              </a:rPr>
              <a:t>absolute indicators</a:t>
            </a:r>
            <a:r>
              <a:rPr lang="en-US" sz="1800" dirty="0">
                <a:latin typeface="Times New Roman" pitchFamily="18" charset="0"/>
              </a:rPr>
              <a:t> of the need for an ASD screening.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091FECB-4328-4D35-8537-00221C647DA9}" type="slidenum">
              <a:rPr lang="en-US"/>
              <a:pPr/>
              <a:t>43</a:t>
            </a:fld>
            <a:endParaRPr lang="en-US"/>
          </a:p>
        </p:txBody>
      </p:sp>
      <p:sp>
        <p:nvSpPr>
          <p:cNvPr id="1165314"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r>
              <a:rPr lang="en-US" sz="1200" b="0" i="0" u="none" strike="noStrike" kern="1200" baseline="0" dirty="0" smtClean="0">
                <a:solidFill>
                  <a:schemeClr val="tx1"/>
                </a:solidFill>
                <a:latin typeface="Times" charset="0"/>
                <a:ea typeface="+mn-ea"/>
                <a:cs typeface="+mn-cs"/>
              </a:rPr>
              <a:t>Prevalence and Onset of Regression within Autism Spectrum</a:t>
            </a:r>
          </a:p>
          <a:p>
            <a:r>
              <a:rPr lang="en-US" sz="1200" b="0" i="0" u="none" strike="noStrike" kern="1200" baseline="0" dirty="0" smtClean="0">
                <a:solidFill>
                  <a:schemeClr val="tx1"/>
                </a:solidFill>
                <a:latin typeface="Times" charset="0"/>
                <a:ea typeface="+mn-ea"/>
                <a:cs typeface="+mn-cs"/>
              </a:rPr>
              <a:t>Disorders: A Meta-analytic Review</a:t>
            </a:r>
          </a:p>
          <a:p>
            <a:r>
              <a:rPr lang="en-US" sz="1200" b="0" i="0" u="none" strike="noStrike" kern="1200" baseline="0" dirty="0" smtClean="0">
                <a:solidFill>
                  <a:schemeClr val="tx1"/>
                </a:solidFill>
                <a:latin typeface="Times" charset="0"/>
                <a:ea typeface="+mn-ea"/>
                <a:cs typeface="+mn-cs"/>
              </a:rPr>
              <a:t>Brian D. Barger • Jonathan M. Campbell •</a:t>
            </a:r>
          </a:p>
          <a:p>
            <a:r>
              <a:rPr lang="en-US" sz="1200" b="0" i="0" u="none" strike="noStrike" kern="1200" baseline="0" dirty="0" err="1" smtClean="0">
                <a:solidFill>
                  <a:schemeClr val="tx1"/>
                </a:solidFill>
                <a:latin typeface="Times" charset="0"/>
                <a:ea typeface="+mn-ea"/>
                <a:cs typeface="+mn-cs"/>
              </a:rPr>
              <a:t>Jaimi</a:t>
            </a:r>
            <a:r>
              <a:rPr lang="en-US" sz="1200" b="0" i="0" u="none" strike="noStrike" kern="1200" baseline="0" dirty="0" smtClean="0">
                <a:solidFill>
                  <a:schemeClr val="tx1"/>
                </a:solidFill>
                <a:latin typeface="Times" charset="0"/>
                <a:ea typeface="+mn-ea"/>
                <a:cs typeface="+mn-cs"/>
              </a:rPr>
              <a:t> D. McDonough</a:t>
            </a:r>
          </a:p>
          <a:p>
            <a:r>
              <a:rPr lang="en-US" sz="1200" b="0" i="0" u="none" strike="noStrike" kern="1200" baseline="0" dirty="0" smtClean="0">
                <a:solidFill>
                  <a:schemeClr val="tx1"/>
                </a:solidFill>
                <a:latin typeface="Times" charset="0"/>
                <a:ea typeface="+mn-ea"/>
                <a:cs typeface="+mn-cs"/>
              </a:rPr>
              <a:t>Published online: 2 August 2012</a:t>
            </a:r>
          </a:p>
          <a:p>
            <a:r>
              <a:rPr lang="en-US" sz="1200" b="0" i="0" u="none" strike="noStrike" kern="1200" baseline="0" dirty="0" smtClean="0">
                <a:solidFill>
                  <a:schemeClr val="tx1"/>
                </a:solidFill>
                <a:latin typeface="Times" charset="0"/>
                <a:ea typeface="+mn-ea"/>
                <a:cs typeface="+mn-cs"/>
              </a:rPr>
              <a:t> Springer </a:t>
            </a:r>
            <a:r>
              <a:rPr lang="en-US" sz="1200" b="0" i="0" u="none" strike="noStrike" kern="1200" baseline="0" dirty="0" err="1" smtClean="0">
                <a:solidFill>
                  <a:schemeClr val="tx1"/>
                </a:solidFill>
                <a:latin typeface="Times" charset="0"/>
                <a:ea typeface="+mn-ea"/>
                <a:cs typeface="+mn-cs"/>
              </a:rPr>
              <a:t>Science+Business</a:t>
            </a:r>
            <a:r>
              <a:rPr lang="en-US" sz="1200" b="0" i="0" u="none" strike="noStrike" kern="1200" baseline="0" dirty="0" smtClean="0">
                <a:solidFill>
                  <a:schemeClr val="tx1"/>
                </a:solidFill>
                <a:latin typeface="Times" charset="0"/>
                <a:ea typeface="+mn-ea"/>
                <a:cs typeface="+mn-cs"/>
              </a:rPr>
              <a:t> Media, LLC 2012</a:t>
            </a:r>
          </a:p>
          <a:p>
            <a:r>
              <a:rPr lang="en-US" sz="1200" b="0" i="0" u="none" strike="noStrike" kern="1200" baseline="0" dirty="0" smtClean="0">
                <a:solidFill>
                  <a:schemeClr val="tx1"/>
                </a:solidFill>
                <a:latin typeface="Times" charset="0"/>
                <a:ea typeface="+mn-ea"/>
                <a:cs typeface="+mn-cs"/>
              </a:rPr>
              <a:t>Abstract Rates and onset of regression were meta-analyzed</a:t>
            </a:r>
          </a:p>
          <a:p>
            <a:r>
              <a:rPr lang="en-US" sz="1200" b="0" i="0" u="none" strike="noStrike" kern="1200" baseline="0" dirty="0" smtClean="0">
                <a:solidFill>
                  <a:schemeClr val="tx1"/>
                </a:solidFill>
                <a:latin typeface="Times" charset="0"/>
                <a:ea typeface="+mn-ea"/>
                <a:cs typeface="+mn-cs"/>
              </a:rPr>
              <a:t>from 85 articles representing 29,035 participants with</a:t>
            </a:r>
          </a:p>
          <a:p>
            <a:r>
              <a:rPr lang="en-US" sz="1200" b="0" i="0" u="none" strike="noStrike" kern="1200" baseline="0" dirty="0" smtClean="0">
                <a:solidFill>
                  <a:schemeClr val="tx1"/>
                </a:solidFill>
                <a:latin typeface="Times" charset="0"/>
                <a:ea typeface="+mn-ea"/>
                <a:cs typeface="+mn-cs"/>
              </a:rPr>
              <a:t>autism spectrum disorders (ASD). Overall prevalence rate</a:t>
            </a:r>
          </a:p>
          <a:p>
            <a:r>
              <a:rPr lang="en-US" sz="1200" b="0" i="0" u="none" strike="noStrike" kern="1200" baseline="0" dirty="0" smtClean="0">
                <a:solidFill>
                  <a:schemeClr val="tx1"/>
                </a:solidFill>
                <a:latin typeface="Times" charset="0"/>
                <a:ea typeface="+mn-ea"/>
                <a:cs typeface="+mn-cs"/>
              </a:rPr>
              <a:t>for regression was 32.1, 95 % CI [29.5, 34.8] occurring at</a:t>
            </a:r>
          </a:p>
          <a:p>
            <a:r>
              <a:rPr lang="en-US" sz="1200" b="0" i="0" u="none" strike="noStrike" kern="1200" baseline="0" dirty="0" smtClean="0">
                <a:solidFill>
                  <a:schemeClr val="tx1"/>
                </a:solidFill>
                <a:latin typeface="Times" charset="0"/>
                <a:ea typeface="+mn-ea"/>
                <a:cs typeface="+mn-cs"/>
              </a:rPr>
              <a:t>mean of 1.78 years, 95 % CI [1.67, 1.89]. Regression</a:t>
            </a:r>
          </a:p>
          <a:p>
            <a:r>
              <a:rPr lang="en-US" sz="1200" b="0" i="0" u="none" strike="noStrike" kern="1200" baseline="0" dirty="0" smtClean="0">
                <a:solidFill>
                  <a:schemeClr val="tx1"/>
                </a:solidFill>
                <a:latin typeface="Times" charset="0"/>
                <a:ea typeface="+mn-ea"/>
                <a:cs typeface="+mn-cs"/>
              </a:rPr>
              <a:t>prevalence rates differed according to four types of</a:t>
            </a:r>
          </a:p>
          <a:p>
            <a:r>
              <a:rPr lang="en-US" sz="1200" b="0" i="0" u="none" strike="noStrike" kern="1200" baseline="0" dirty="0" smtClean="0">
                <a:solidFill>
                  <a:schemeClr val="tx1"/>
                </a:solidFill>
                <a:latin typeface="Times" charset="0"/>
                <a:ea typeface="+mn-ea"/>
                <a:cs typeface="+mn-cs"/>
              </a:rPr>
              <a:t>regression: language regression, 24.9 %; language/social</a:t>
            </a:r>
          </a:p>
          <a:p>
            <a:r>
              <a:rPr lang="en-US" sz="1200" b="0" i="0" u="none" strike="noStrike" kern="1200" baseline="0" dirty="0" smtClean="0">
                <a:solidFill>
                  <a:schemeClr val="tx1"/>
                </a:solidFill>
                <a:latin typeface="Times" charset="0"/>
                <a:ea typeface="+mn-ea"/>
                <a:cs typeface="+mn-cs"/>
              </a:rPr>
              <a:t>regression, 38.1 %; mixed regression, 32.5 %; and</a:t>
            </a:r>
          </a:p>
          <a:p>
            <a:r>
              <a:rPr lang="en-US" sz="1200" b="0" i="0" u="none" strike="noStrike" kern="1200" baseline="0" dirty="0" smtClean="0">
                <a:solidFill>
                  <a:schemeClr val="tx1"/>
                </a:solidFill>
                <a:latin typeface="Times" charset="0"/>
                <a:ea typeface="+mn-ea"/>
                <a:cs typeface="+mn-cs"/>
              </a:rPr>
              <a:t>unspecified regression, 39.1 %. Regression prevalence also</a:t>
            </a:r>
          </a:p>
          <a:p>
            <a:r>
              <a:rPr lang="en-US" sz="1200" b="0" i="0" u="none" strike="noStrike" kern="1200" baseline="0" dirty="0" smtClean="0">
                <a:solidFill>
                  <a:schemeClr val="tx1"/>
                </a:solidFill>
                <a:latin typeface="Times" charset="0"/>
                <a:ea typeface="+mn-ea"/>
                <a:cs typeface="+mn-cs"/>
              </a:rPr>
              <a:t>differed according to sampling method: population-based</a:t>
            </a:r>
          </a:p>
          <a:p>
            <a:r>
              <a:rPr lang="en-US" sz="1200" b="0" i="0" u="none" strike="noStrike" kern="1200" baseline="0" dirty="0" smtClean="0">
                <a:solidFill>
                  <a:schemeClr val="tx1"/>
                </a:solidFill>
                <a:latin typeface="Times" charset="0"/>
                <a:ea typeface="+mn-ea"/>
                <a:cs typeface="+mn-cs"/>
              </a:rPr>
              <a:t>prevalence was 21.8 %, clinic-based prevalence was</a:t>
            </a:r>
          </a:p>
          <a:p>
            <a:r>
              <a:rPr lang="en-US" sz="1200" b="0" i="0" u="none" strike="noStrike" kern="1200" baseline="0" dirty="0" smtClean="0">
                <a:solidFill>
                  <a:schemeClr val="tx1"/>
                </a:solidFill>
                <a:latin typeface="Times" charset="0"/>
                <a:ea typeface="+mn-ea"/>
                <a:cs typeface="+mn-cs"/>
              </a:rPr>
              <a:t>33.6 %, and parent survey-based prevalence was 40.8 %.</a:t>
            </a:r>
          </a:p>
          <a:p>
            <a:r>
              <a:rPr lang="en-US" sz="1200" b="0" i="0" u="none" strike="noStrike" kern="1200" baseline="0" dirty="0" smtClean="0">
                <a:solidFill>
                  <a:schemeClr val="tx1"/>
                </a:solidFill>
                <a:latin typeface="Times" charset="0"/>
                <a:ea typeface="+mn-ea"/>
                <a:cs typeface="+mn-cs"/>
              </a:rPr>
              <a:t>Risk of regression was equal for males and females, but</a:t>
            </a:r>
          </a:p>
          <a:p>
            <a:r>
              <a:rPr lang="en-US" sz="1200" b="0" i="0" u="none" strike="noStrike" kern="1200" baseline="0" dirty="0" smtClean="0">
                <a:solidFill>
                  <a:schemeClr val="tx1"/>
                </a:solidFill>
                <a:latin typeface="Times" charset="0"/>
                <a:ea typeface="+mn-ea"/>
                <a:cs typeface="+mn-cs"/>
              </a:rPr>
              <a:t>higher for individuals diagnosed with autism versus</a:t>
            </a:r>
          </a:p>
          <a:p>
            <a:r>
              <a:rPr lang="en-US" sz="1200" b="0" i="0" u="none" strike="noStrike" kern="1200" baseline="0" dirty="0" smtClean="0">
                <a:solidFill>
                  <a:schemeClr val="tx1"/>
                </a:solidFill>
                <a:latin typeface="Times" charset="0"/>
                <a:ea typeface="+mn-ea"/>
                <a:cs typeface="+mn-cs"/>
              </a:rPr>
              <a:t>another ASD. Later age of regression onset was predicted</a:t>
            </a:r>
          </a:p>
          <a:p>
            <a:r>
              <a:rPr lang="en-US" sz="1200" b="0" i="0" u="none" strike="noStrike" kern="1200" baseline="0" dirty="0" smtClean="0">
                <a:solidFill>
                  <a:schemeClr val="tx1"/>
                </a:solidFill>
                <a:latin typeface="Times" charset="0"/>
                <a:ea typeface="+mn-ea"/>
                <a:cs typeface="+mn-cs"/>
              </a:rPr>
              <a:t>by older age of child.</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A6385E8-DEEE-4CFA-96CE-2358592CF068}" type="slidenum">
              <a:rPr lang="en-US"/>
              <a:pPr/>
              <a:t>44</a:t>
            </a:fld>
            <a:endParaRPr lang="en-US"/>
          </a:p>
        </p:txBody>
      </p:sp>
      <p:sp>
        <p:nvSpPr>
          <p:cNvPr id="1167362"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Adapted from </a:t>
            </a:r>
            <a:r>
              <a:rPr lang="en-US" sz="1200" i="1" dirty="0" smtClean="0"/>
              <a:t>Asperger’s Syndrome A Guide for Parents and Professionals</a:t>
            </a:r>
            <a:r>
              <a:rPr lang="en-US" sz="1200" dirty="0" smtClean="0"/>
              <a:t> (Attwood, 1998), </a:t>
            </a:r>
            <a:r>
              <a:rPr lang="en-US" sz="1200" i="1" dirty="0" smtClean="0"/>
              <a:t>Diagnostic and Statistical Manual of Mental Disorders, 4</a:t>
            </a:r>
            <a:r>
              <a:rPr lang="en-US" sz="1200" i="1" baseline="30000" dirty="0" smtClean="0"/>
              <a:t>th</a:t>
            </a:r>
            <a:r>
              <a:rPr lang="en-US" sz="1200" i="1" dirty="0" smtClean="0"/>
              <a:t> ed</a:t>
            </a:r>
            <a:r>
              <a:rPr lang="en-US" sz="1200" dirty="0" smtClean="0"/>
              <a:t>. (APA, 1994), and </a:t>
            </a:r>
            <a:r>
              <a:rPr lang="en-US" sz="1200" i="1" dirty="0" smtClean="0"/>
              <a:t>The </a:t>
            </a:r>
            <a:r>
              <a:rPr lang="en-US" sz="1200" i="1" dirty="0" err="1" smtClean="0"/>
              <a:t>Apserger</a:t>
            </a:r>
            <a:r>
              <a:rPr lang="en-US" sz="1200" i="1" dirty="0" smtClean="0"/>
              <a:t> Syndrome Diagnostic Scale</a:t>
            </a:r>
            <a:r>
              <a:rPr lang="en-US" sz="1200" dirty="0" smtClean="0"/>
              <a:t> (Myles, Bock and Simpson, 2000)</a:t>
            </a:r>
          </a:p>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D36AE1D-DDA2-4090-A0F4-7EB461955018}" type="slidenum">
              <a:rPr lang="en-US"/>
              <a:pPr/>
              <a:t>45</a:t>
            </a:fld>
            <a:endParaRPr lang="en-US"/>
          </a:p>
        </p:txBody>
      </p:sp>
      <p:sp>
        <p:nvSpPr>
          <p:cNvPr id="1169410" name="Rectangle 2"/>
          <p:cNvSpPr>
            <a:spLocks noGrp="1" noRot="1" noChangeAspect="1" noChangeArrowheads="1" noTextEdit="1"/>
          </p:cNvSpPr>
          <p:nvPr>
            <p:ph type="sldImg"/>
          </p:nvPr>
        </p:nvSpPr>
        <p:spPr>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259F011-7839-492E-9D13-7DDA000C5454}" type="slidenum">
              <a:rPr lang="en-US"/>
              <a:pPr/>
              <a:t>46</a:t>
            </a:fld>
            <a:endParaRPr lang="en-US"/>
          </a:p>
        </p:txBody>
      </p:sp>
      <p:sp>
        <p:nvSpPr>
          <p:cNvPr id="1171458" name="Rectangle 2"/>
          <p:cNvSpPr>
            <a:spLocks noGrp="1" noRot="1" noChangeAspect="1" noChangeArrowheads="1" noTextEdit="1"/>
          </p:cNvSpPr>
          <p:nvPr>
            <p:ph type="sldImg"/>
          </p:nvPr>
        </p:nvSpPr>
        <p:spPr>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2692FD-3918-486C-9B67-AE18473A1243}" type="slidenum">
              <a:rPr lang="en-US"/>
              <a:pPr/>
              <a:t>47</a:t>
            </a:fld>
            <a:endParaRPr lang="en-US"/>
          </a:p>
        </p:txBody>
      </p:sp>
      <p:sp>
        <p:nvSpPr>
          <p:cNvPr id="1173506" name="Rectangle 2"/>
          <p:cNvSpPr>
            <a:spLocks noGrp="1" noRot="1" noChangeAspect="1" noChangeArrowheads="1" noTextEdit="1"/>
          </p:cNvSpPr>
          <p:nvPr>
            <p:ph type="sldImg"/>
          </p:nvPr>
        </p:nvSpPr>
        <p:spPr>
          <a:ln/>
        </p:spPr>
      </p:sp>
      <p:sp>
        <p:nvSpPr>
          <p:cNvPr id="1173507" name="Rectangle 3"/>
          <p:cNvSpPr>
            <a:spLocks noGrp="1" noChangeArrowheads="1"/>
          </p:cNvSpPr>
          <p:nvPr>
            <p:ph type="body" idx="1"/>
          </p:nvPr>
        </p:nvSpPr>
        <p:spPr>
          <a:ln/>
        </p:spPr>
        <p:txBody>
          <a:bodyPr/>
          <a:lstStyle/>
          <a:p>
            <a:r>
              <a:rPr lang="en-US" sz="1800">
                <a:latin typeface="Times New Roman" pitchFamily="18" charset="0"/>
              </a:rPr>
              <a:t>In addition to being able to recognize and respond to the just mentioned warning signs, case finding also includes school based developmental screenings.  </a:t>
            </a:r>
          </a:p>
          <a:p>
            <a:endParaRPr lang="en-US" sz="800">
              <a:latin typeface="Times New Roman" pitchFamily="18" charset="0"/>
            </a:endParaRPr>
          </a:p>
          <a:p>
            <a:r>
              <a:rPr lang="en-US" sz="1800">
                <a:latin typeface="Times New Roman" pitchFamily="18" charset="0"/>
              </a:rPr>
              <a:t>These activities would help not only to identify developmental variations that are consistent with ASD, but will also help to identify other developmental disorders.</a:t>
            </a:r>
          </a:p>
          <a:p>
            <a:endParaRPr lang="en-US" sz="800">
              <a:latin typeface="Times New Roman" pitchFamily="18" charset="0"/>
            </a:endParaRPr>
          </a:p>
          <a:p>
            <a:r>
              <a:rPr lang="en-US" sz="1800">
                <a:latin typeface="Times New Roman" pitchFamily="18" charset="0"/>
              </a:rPr>
              <a:t>As such, these screenings would be consistent with the federal regulations known as “Child Find.”  </a:t>
            </a:r>
          </a:p>
          <a:p>
            <a:endParaRPr lang="en-US" sz="800">
              <a:latin typeface="Times New Roman" pitchFamily="18" charset="0"/>
            </a:endParaRPr>
          </a:p>
          <a:p>
            <a:r>
              <a:rPr lang="en-US" sz="1800">
                <a:latin typeface="Times New Roman" pitchFamily="18" charset="0"/>
              </a:rPr>
              <a:t>These regulations require Local Education Agencies to “conduct child find activities to locate all infants and toddlers who may be eligible for early intervention services” [17 CCR 52040(a)].  </a:t>
            </a:r>
          </a:p>
          <a:p>
            <a:endParaRPr lang="en-US" sz="800">
              <a:latin typeface="Times New Roman" pitchFamily="18" charset="0"/>
            </a:endParaRPr>
          </a:p>
          <a:p>
            <a:r>
              <a:rPr lang="en-US" sz="1800">
                <a:latin typeface="Times New Roman" pitchFamily="18" charset="0"/>
              </a:rPr>
              <a:t>Developmental screening techniques that have acceptable psychometric properties” include </a:t>
            </a:r>
            <a:r>
              <a:rPr lang="en-US" sz="1800" i="1">
                <a:latin typeface="Times New Roman" pitchFamily="18" charset="0"/>
              </a:rPr>
              <a:t>The Ages and Stages Questionnaire; The BIRCANCE® Screens</a:t>
            </a:r>
            <a:r>
              <a:rPr lang="en-US" sz="1800">
                <a:latin typeface="Times New Roman" pitchFamily="18" charset="0"/>
              </a:rPr>
              <a:t>;</a:t>
            </a:r>
            <a:r>
              <a:rPr lang="en-US" sz="1800" i="1">
                <a:latin typeface="Times New Roman" pitchFamily="18" charset="0"/>
              </a:rPr>
              <a:t> The Child Development Inventories; </a:t>
            </a:r>
            <a:r>
              <a:rPr lang="en-US" sz="1800">
                <a:latin typeface="Times New Roman" pitchFamily="18" charset="0"/>
              </a:rPr>
              <a:t>and </a:t>
            </a:r>
            <a:r>
              <a:rPr lang="en-US" sz="1800" i="1">
                <a:latin typeface="Times New Roman" pitchFamily="18" charset="0"/>
              </a:rPr>
              <a:t>The Parents’ Evaluation of Developmental Status</a:t>
            </a:r>
            <a:r>
              <a:rPr lang="en-US" sz="1800">
                <a:latin typeface="Times New Roman" pitchFamily="18" charset="0"/>
              </a:rPr>
              <a:t>.</a:t>
            </a:r>
          </a:p>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FC89369-4996-418E-96A7-AAFA8975A77E}" type="slidenum">
              <a:rPr lang="en-US"/>
              <a:pPr/>
              <a:t>48</a:t>
            </a:fld>
            <a:endParaRPr lang="en-US"/>
          </a:p>
        </p:txBody>
      </p:sp>
      <p:sp>
        <p:nvSpPr>
          <p:cNvPr id="1175554" name="Rectangle 2"/>
          <p:cNvSpPr>
            <a:spLocks noGrp="1" noRot="1" noChangeAspect="1" noChangeArrowheads="1" noTextEdit="1"/>
          </p:cNvSpPr>
          <p:nvPr>
            <p:ph type="sldImg"/>
          </p:nvPr>
        </p:nvSpPr>
        <p:spPr>
          <a:ln/>
        </p:spPr>
      </p:sp>
      <p:sp>
        <p:nvSpPr>
          <p:cNvPr id="4" name="Notes Placeholder 3"/>
          <p:cNvSpPr>
            <a:spLocks noGrp="1"/>
          </p:cNvSpPr>
          <p:nvPr>
            <p:ph type="body" idx="1"/>
          </p:nvPr>
        </p:nvSpPr>
        <p:spPr/>
        <p:txBody>
          <a:bodyPr>
            <a:normAutofit/>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sz="2000" dirty="0" smtClean="0"/>
              <a:t>Giving teachers the information they need to look for ASD (such as is presented in this workshop) will facilitate case finding efforts.</a:t>
            </a:r>
          </a:p>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7B0FBD-CF14-4309-9E75-5E532725B025}" type="slidenum">
              <a:rPr lang="en-US"/>
              <a:pPr/>
              <a:t>49</a:t>
            </a:fld>
            <a:endParaRPr lang="en-US"/>
          </a:p>
        </p:txBody>
      </p:sp>
      <p:sp>
        <p:nvSpPr>
          <p:cNvPr id="1177602" name="Rectangle 2"/>
          <p:cNvSpPr>
            <a:spLocks noGrp="1" noRot="1" noChangeAspect="1" noChangeArrowheads="1" noTextEdit="1"/>
          </p:cNvSpPr>
          <p:nvPr>
            <p:ph type="sldImg"/>
          </p:nvPr>
        </p:nvSpPr>
        <p:spPr>
          <a:ln/>
        </p:spPr>
      </p:sp>
      <p:sp>
        <p:nvSpPr>
          <p:cNvPr id="1177603" name="Rectangle 3"/>
          <p:cNvSpPr>
            <a:spLocks noGrp="1" noChangeArrowheads="1"/>
          </p:cNvSpPr>
          <p:nvPr>
            <p:ph type="body" idx="1"/>
          </p:nvPr>
        </p:nvSpPr>
        <p:spPr>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800" dirty="0" smtClean="0"/>
              <a:t>Source: </a:t>
            </a:r>
            <a:r>
              <a:rPr lang="en-US" sz="1800" dirty="0" err="1" smtClean="0"/>
              <a:t>Filipek</a:t>
            </a:r>
            <a:r>
              <a:rPr lang="en-US" sz="1800" dirty="0" smtClean="0"/>
              <a:t>, P. A. et al.  (1999).  The screening and diagnosis of autistic spectrum disorders.  </a:t>
            </a:r>
            <a:r>
              <a:rPr lang="en-US" sz="1800" i="1" dirty="0" smtClean="0"/>
              <a:t>Journal of Autism and Developmental disorders, 29</a:t>
            </a:r>
            <a:r>
              <a:rPr lang="en-US" sz="1800" dirty="0" smtClean="0"/>
              <a:t>, 439-484.</a:t>
            </a:r>
          </a:p>
          <a:p>
            <a:r>
              <a:rPr lang="en-US" sz="1800" dirty="0" smtClean="0"/>
              <a:t>When </a:t>
            </a:r>
            <a:r>
              <a:rPr lang="en-US" sz="1800" dirty="0"/>
              <a:t>parents have concerns about their child’s development they are typically correct.  </a:t>
            </a:r>
          </a:p>
          <a:p>
            <a:endParaRPr lang="en-US" sz="800" dirty="0"/>
          </a:p>
          <a:p>
            <a:r>
              <a:rPr lang="en-US" sz="1800" dirty="0"/>
              <a:t>Especially in light of reports that almost all parents of children with ASD have concerns about these children by 18 months of age, it is critical for school psychologists to listen, REALLY LISTEN, to parents when they express such concerns.  </a:t>
            </a:r>
          </a:p>
          <a:p>
            <a:endParaRPr lang="en-US" sz="800" dirty="0"/>
          </a:p>
          <a:p>
            <a:r>
              <a:rPr lang="en-US" sz="1800" dirty="0"/>
              <a:t>The following series of slides provides a list of parental concerns that are considered “Red Flags” for ASD. </a:t>
            </a:r>
          </a:p>
          <a:p>
            <a:endParaRPr lang="en-US" sz="800" dirty="0"/>
          </a:p>
          <a:p>
            <a:r>
              <a:rPr lang="en-US" sz="1800" dirty="0"/>
              <a:t>Obviously, the greater the number of these concerns expressed the greater the need for an immediate ASD screening.  </a:t>
            </a:r>
          </a:p>
          <a:p>
            <a:endParaRPr lang="en-US" sz="800" dirty="0"/>
          </a:p>
          <a:p>
            <a:r>
              <a:rPr lang="en-US" sz="1800" dirty="0"/>
              <a:t>While isolated communication concerns may be indicative of expressive language delays (and not necessarily ASD), social concerns (especially when combined with co-existing communication and behavioral concerns) are particularly important ASD red flags.</a:t>
            </a:r>
          </a:p>
          <a:p>
            <a:endParaRPr lang="en-US" i="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BBDF41-CAA1-4B26-9D13-12C3176C0DAE}" type="slidenum">
              <a:rPr lang="en-US"/>
              <a:pPr/>
              <a:t>5</a:t>
            </a:fld>
            <a:endParaRPr lang="en-US" dirty="0"/>
          </a:p>
        </p:txBody>
      </p:sp>
      <p:sp>
        <p:nvSpPr>
          <p:cNvPr id="147458" name="Rectangle 2"/>
          <p:cNvSpPr>
            <a:spLocks noGrp="1" noRot="1" noChangeAspect="1" noChangeArrowheads="1"/>
          </p:cNvSpPr>
          <p:nvPr>
            <p:ph type="sldImg"/>
          </p:nvPr>
        </p:nvSpPr>
        <p:spPr bwMode="auto">
          <a:xfrm>
            <a:off x="1978025" y="479425"/>
            <a:ext cx="3522663" cy="2641600"/>
          </a:xfrm>
          <a:prstGeom prst="rect">
            <a:avLst/>
          </a:prstGeom>
          <a:solidFill>
            <a:srgbClr val="FFFFFF"/>
          </a:solidFill>
          <a:ln>
            <a:solidFill>
              <a:srgbClr val="000000"/>
            </a:solidFill>
            <a:miter lim="800000"/>
            <a:headEnd/>
            <a:tailEnd/>
          </a:ln>
        </p:spPr>
      </p:sp>
      <p:sp>
        <p:nvSpPr>
          <p:cNvPr id="147461" name="Rectangle 5"/>
          <p:cNvSpPr>
            <a:spLocks noGrp="1" noChangeArrowheads="1"/>
          </p:cNvSpPr>
          <p:nvPr>
            <p:ph type="body" idx="1"/>
          </p:nvPr>
        </p:nvSpPr>
        <p:spPr>
          <a:xfrm>
            <a:off x="325438" y="3440113"/>
            <a:ext cx="6664325" cy="5921375"/>
          </a:xfrm>
        </p:spPr>
        <p:txBody>
          <a:bodyPr/>
          <a:lstStyle/>
          <a:p>
            <a:r>
              <a:rPr lang="en-US" dirty="0" smtClean="0"/>
              <a:t>If 4 million children are born in the United States every year, approximately 36,500 children will eventually be diagnosed with an ASD.  Assuming the prevalence rate has been constant over the past two decades, we can estimate that about 730,000 individuals between the ages of 0 to 21 have an ASD.</a:t>
            </a:r>
          </a:p>
          <a:p>
            <a:r>
              <a:rPr lang="en-US" sz="1200" kern="1200" baseline="0" dirty="0" smtClean="0">
                <a:solidFill>
                  <a:schemeClr val="tx1"/>
                </a:solidFill>
                <a:latin typeface="Times" charset="0"/>
                <a:ea typeface="+mn-ea"/>
                <a:cs typeface="+mn-cs"/>
              </a:rPr>
              <a:t>Diagnostic and Assessment Issues in Autism</a:t>
            </a:r>
          </a:p>
          <a:p>
            <a:r>
              <a:rPr lang="en-US" sz="1200" kern="1200" baseline="0" dirty="0" smtClean="0">
                <a:solidFill>
                  <a:schemeClr val="tx1"/>
                </a:solidFill>
                <a:latin typeface="Times" charset="0"/>
                <a:ea typeface="+mn-ea"/>
                <a:cs typeface="+mn-cs"/>
              </a:rPr>
              <a:t>Surveillance and Prevalence</a:t>
            </a:r>
          </a:p>
          <a:p>
            <a:r>
              <a:rPr lang="en-US" sz="1200" kern="1200" baseline="0" dirty="0" smtClean="0">
                <a:solidFill>
                  <a:schemeClr val="tx1"/>
                </a:solidFill>
                <a:latin typeface="Times" charset="0"/>
                <a:ea typeface="+mn-ea"/>
                <a:cs typeface="+mn-cs"/>
              </a:rPr>
              <a:t>Jennifer Saracino &amp; Julianne Noseworthy &amp;</a:t>
            </a:r>
          </a:p>
          <a:p>
            <a:r>
              <a:rPr lang="en-US" sz="1200" kern="1200" baseline="0" dirty="0" smtClean="0">
                <a:solidFill>
                  <a:schemeClr val="tx1"/>
                </a:solidFill>
                <a:latin typeface="Times" charset="0"/>
                <a:ea typeface="+mn-ea"/>
                <a:cs typeface="+mn-cs"/>
              </a:rPr>
              <a:t>Mandy Steiman &amp; Lisa Reisinger &amp; Eric Fombonne</a:t>
            </a:r>
          </a:p>
          <a:p>
            <a:r>
              <a:rPr lang="fr-FR" sz="1200" kern="1200" baseline="0" dirty="0" smtClean="0">
                <a:solidFill>
                  <a:schemeClr val="tx1"/>
                </a:solidFill>
                <a:latin typeface="Times" charset="0"/>
                <a:ea typeface="+mn-ea"/>
                <a:cs typeface="+mn-cs"/>
              </a:rPr>
              <a:t>Dev Phys Disabil (2010) 22:317–330</a:t>
            </a:r>
          </a:p>
          <a:p>
            <a:r>
              <a:rPr lang="en-US" sz="1200" kern="1200" baseline="0" dirty="0" smtClean="0">
                <a:solidFill>
                  <a:schemeClr val="tx1"/>
                </a:solidFill>
                <a:latin typeface="Times" charset="0"/>
                <a:ea typeface="+mn-ea"/>
                <a:cs typeface="+mn-cs"/>
              </a:rPr>
              <a:t>DOI 10.1007/s10882-010-9205-1</a:t>
            </a:r>
          </a:p>
          <a:p>
            <a:endParaRPr lang="en-US" sz="1200" kern="1200" baseline="0" dirty="0" smtClean="0">
              <a:solidFill>
                <a:schemeClr val="tx1"/>
              </a:solidFill>
              <a:latin typeface="Times" charset="0"/>
              <a:ea typeface="+mn-ea"/>
              <a:cs typeface="+mn-cs"/>
            </a:endParaRPr>
          </a:p>
          <a:p>
            <a:r>
              <a:rPr lang="en-US" b="1" i="1" dirty="0" smtClean="0"/>
              <a:t>Surveillance Summaries</a:t>
            </a:r>
            <a:r>
              <a:rPr lang="en-US" dirty="0" smtClean="0"/>
              <a:t> </a:t>
            </a:r>
            <a:r>
              <a:rPr lang="en-US" b="1" dirty="0" smtClean="0"/>
              <a:t>December 18, 2009 / 58(SS10);1-20</a:t>
            </a:r>
            <a:r>
              <a:rPr lang="en-US" dirty="0" smtClean="0"/>
              <a:t> </a:t>
            </a:r>
            <a:br>
              <a:rPr lang="en-US" dirty="0" smtClean="0"/>
            </a:br>
            <a:endParaRPr lang="en-US" dirty="0" smtClean="0"/>
          </a:p>
          <a:p>
            <a:r>
              <a:rPr lang="en-US" b="1" dirty="0" smtClean="0"/>
              <a:t>Prevalence of Autism Spectrum Disorders --- Autism and Developmental Disabilities Monitoring Network, United States, 2006</a:t>
            </a:r>
          </a:p>
          <a:p>
            <a:r>
              <a:rPr lang="en-US" b="1" i="1" dirty="0" smtClean="0"/>
              <a:t>Please note: </a:t>
            </a:r>
            <a:r>
              <a:rPr lang="en-US" i="1" dirty="0" smtClean="0"/>
              <a:t>An erratum has been published for this article. To view the erratum, please click </a:t>
            </a:r>
            <a:r>
              <a:rPr lang="en-US" i="1" dirty="0" smtClean="0">
                <a:hlinkClick r:id="rId3" action="ppaction://hlinkfile"/>
              </a:rPr>
              <a:t>here</a:t>
            </a:r>
            <a:r>
              <a:rPr lang="en-US" i="1" dirty="0" smtClean="0"/>
              <a:t>.</a:t>
            </a:r>
            <a:r>
              <a:rPr lang="en-US" dirty="0" smtClean="0"/>
              <a:t> </a:t>
            </a:r>
          </a:p>
          <a:p>
            <a:r>
              <a:rPr lang="en-US" i="1" dirty="0" smtClean="0"/>
              <a:t>Autism and Developmental Disabilities Monitoring Network Surveillance Year 2006 Principal Investigators</a:t>
            </a:r>
            <a:endParaRPr lang="en-US" dirty="0" smtClean="0"/>
          </a:p>
          <a:p>
            <a:r>
              <a:rPr lang="en-US" b="1" dirty="0" smtClean="0"/>
              <a:t>Corresponding author: </a:t>
            </a:r>
            <a:r>
              <a:rPr lang="en-US" dirty="0" smtClean="0"/>
              <a:t>Catherine Rice, PhD, National Center on Birth Defects and Developmental Disabilities, CDC, 1600 Clifton Rd. NE, MS E-86, Atlanta, GA 30333, Telephone: 404-498-3860; Fax: 404-498-0792; E-mail: crice@cdc.gov.</a:t>
            </a:r>
          </a:p>
          <a:p>
            <a:endParaRPr lang="en-US" sz="1200" kern="1200" baseline="0" dirty="0" smtClean="0">
              <a:solidFill>
                <a:schemeClr val="tx1"/>
              </a:solidFill>
              <a:latin typeface="Times" charset="0"/>
              <a:ea typeface="+mn-ea"/>
              <a:cs typeface="+mn-cs"/>
            </a:endParaRPr>
          </a:p>
          <a:p>
            <a:r>
              <a:rPr lang="en-US" sz="1800" dirty="0" smtClean="0">
                <a:latin typeface="Times New Roman" pitchFamily="18" charset="0"/>
              </a:rPr>
              <a:t>Recent </a:t>
            </a:r>
            <a:r>
              <a:rPr lang="en-US" sz="1800" dirty="0">
                <a:latin typeface="Times New Roman" pitchFamily="18" charset="0"/>
              </a:rPr>
              <a:t>epidemiological studies have documented a worldwide increase in the number of individuals identified with autism over the past decade.  While early research suggested classic autism to be relatively rare (4 to 6 per 10,000 or about 1 per 2,000; Lotter, 1967), more recent findings suggest that when viewed as a spectrum of disorders and including children at the milder end of the spectrum autism is much more prevalent than previously thought (60 per 10,000 or approximately 1 per 160; Chakrabarti &amp; Fombonne, 2001).  While improved diagnostic practices and expanded classification systems account for a portion of this increase, some researchers now believed that yet to be identified environmental factors may have emerged in recent decades that place infants and children at increased risk for developing autism (Ozonoff &amp; Rogers, 2003).  Regardless of the cause (or more likely the causes) of this increased rate of autism spectrum disorders (ASD), there is no argument that today’s educators are more likely to identify and be asked to serve students with autism than in years past</a:t>
            </a:r>
            <a:r>
              <a:rPr lang="en-US" sz="1800" dirty="0" smtClean="0">
                <a:latin typeface="Times New Roman" pitchFamily="18" charset="0"/>
              </a:rPr>
              <a:t>.</a:t>
            </a:r>
          </a:p>
          <a:p>
            <a:endParaRPr lang="en-US" sz="1800" dirty="0" smtClean="0">
              <a:latin typeface="Times New Roman" pitchFamily="18" charset="0"/>
            </a:endParaRPr>
          </a:p>
          <a:p>
            <a:r>
              <a:rPr lang="en-US" sz="1200" kern="1200" dirty="0" smtClean="0">
                <a:solidFill>
                  <a:schemeClr val="tx1"/>
                </a:solidFill>
                <a:latin typeface="Times" charset="0"/>
                <a:ea typeface="+mn-ea"/>
                <a:cs typeface="+mn-cs"/>
              </a:rPr>
              <a:t>Global </a:t>
            </a:r>
            <a:r>
              <a:rPr lang="en-US" sz="1200" b="1" kern="1200" dirty="0" smtClean="0">
                <a:solidFill>
                  <a:schemeClr val="tx1"/>
                </a:solidFill>
                <a:latin typeface="Times" charset="0"/>
                <a:ea typeface="+mn-ea"/>
                <a:cs typeface="+mn-cs"/>
              </a:rPr>
              <a:t>prevalence</a:t>
            </a:r>
            <a:r>
              <a:rPr lang="en-US" sz="1200" b="0" kern="1200" dirty="0" smtClean="0">
                <a:solidFill>
                  <a:schemeClr val="tx1"/>
                </a:solidFill>
                <a:latin typeface="Times" charset="0"/>
                <a:ea typeface="+mn-ea"/>
                <a:cs typeface="+mn-cs"/>
              </a:rPr>
              <a:t> of </a:t>
            </a:r>
            <a:r>
              <a:rPr lang="en-US" sz="1200" b="1" kern="1200" dirty="0" smtClean="0">
                <a:solidFill>
                  <a:schemeClr val="tx1"/>
                </a:solidFill>
                <a:latin typeface="Times" charset="0"/>
                <a:ea typeface="+mn-ea"/>
                <a:cs typeface="+mn-cs"/>
              </a:rPr>
              <a:t>autism</a:t>
            </a:r>
            <a:r>
              <a:rPr lang="en-US" sz="1200" b="0" kern="1200" dirty="0" smtClean="0">
                <a:solidFill>
                  <a:schemeClr val="tx1"/>
                </a:solidFill>
                <a:latin typeface="Times" charset="0"/>
                <a:ea typeface="+mn-ea"/>
                <a:cs typeface="+mn-cs"/>
              </a:rPr>
              <a:t> and other pervasive developmental disorders.</a:t>
            </a:r>
          </a:p>
          <a:p>
            <a:r>
              <a:rPr lang="en-US" sz="1200" b="1" kern="1200" dirty="0" smtClean="0">
                <a:solidFill>
                  <a:schemeClr val="tx1"/>
                </a:solidFill>
                <a:latin typeface="Times" charset="0"/>
                <a:ea typeface="+mn-ea"/>
                <a:cs typeface="+mn-cs"/>
              </a:rPr>
              <a:t>Authors:</a:t>
            </a:r>
          </a:p>
          <a:p>
            <a:r>
              <a:rPr lang="en-US" sz="1200" b="0" kern="1200" dirty="0" smtClean="0">
                <a:solidFill>
                  <a:schemeClr val="tx1"/>
                </a:solidFill>
                <a:latin typeface="Times" charset="0"/>
                <a:ea typeface="+mn-ea"/>
                <a:cs typeface="+mn-cs"/>
                <a:hlinkClick r:id="rId4"/>
              </a:rPr>
              <a:t>Elsabbagh, Mayada, Department of Psychiatry, Montreal Children's Hospital, Montreal, PQ, Canada</a:t>
            </a:r>
          </a:p>
          <a:p>
            <a:r>
              <a:rPr lang="en-US" sz="1200" b="0" kern="1200" dirty="0" smtClean="0">
                <a:solidFill>
                  <a:schemeClr val="tx1"/>
                </a:solidFill>
                <a:latin typeface="Times" charset="0"/>
                <a:ea typeface="+mn-ea"/>
                <a:cs typeface="+mn-cs"/>
                <a:hlinkClick r:id="rId5"/>
              </a:rPr>
              <a:t>Divan, Gauri, Sangath, Goa, India</a:t>
            </a:r>
          </a:p>
          <a:p>
            <a:r>
              <a:rPr lang="en-US" sz="1200" b="0" kern="1200" dirty="0" smtClean="0">
                <a:solidFill>
                  <a:schemeClr val="tx1"/>
                </a:solidFill>
                <a:latin typeface="Times" charset="0"/>
                <a:ea typeface="+mn-ea"/>
                <a:cs typeface="+mn-cs"/>
                <a:hlinkClick r:id="rId6"/>
              </a:rPr>
              <a:t>Koh, Yun‐Joo, Korea Institute for Children’s Social Development, Seoul, South Korea</a:t>
            </a:r>
          </a:p>
          <a:p>
            <a:r>
              <a:rPr lang="en-US" sz="1200" b="0" kern="1200" dirty="0" smtClean="0">
                <a:solidFill>
                  <a:schemeClr val="tx1"/>
                </a:solidFill>
                <a:latin typeface="Times" charset="0"/>
                <a:ea typeface="+mn-ea"/>
                <a:cs typeface="+mn-cs"/>
                <a:hlinkClick r:id="rId7"/>
              </a:rPr>
              <a:t>Kim, Young Shin, Child Study Center, Yale University School of Medicine, New Haven, CT, US</a:t>
            </a:r>
          </a:p>
          <a:p>
            <a:r>
              <a:rPr lang="en-US" sz="1200" b="0" kern="1200" dirty="0" smtClean="0">
                <a:solidFill>
                  <a:schemeClr val="tx1"/>
                </a:solidFill>
                <a:latin typeface="Times" charset="0"/>
                <a:ea typeface="+mn-ea"/>
                <a:cs typeface="+mn-cs"/>
                <a:hlinkClick r:id="rId8"/>
              </a:rPr>
              <a:t>Kauchali, Shuaib, Nelson R Mandela School of Medicine, University of KwaZulu-Natal, South Africa</a:t>
            </a:r>
          </a:p>
          <a:p>
            <a:r>
              <a:rPr lang="en-US" sz="1200" b="0" kern="1200" dirty="0" smtClean="0">
                <a:solidFill>
                  <a:schemeClr val="tx1"/>
                </a:solidFill>
                <a:latin typeface="Times" charset="0"/>
                <a:ea typeface="+mn-ea"/>
                <a:cs typeface="+mn-cs"/>
                <a:hlinkClick r:id="rId9"/>
              </a:rPr>
              <a:t>Marcín, Carlos, Mexican </a:t>
            </a:r>
            <a:r>
              <a:rPr lang="en-US" sz="1200" b="1" kern="1200" dirty="0" smtClean="0">
                <a:solidFill>
                  <a:schemeClr val="tx1"/>
                </a:solidFill>
                <a:latin typeface="Times" charset="0"/>
                <a:ea typeface="+mn-ea"/>
                <a:cs typeface="+mn-cs"/>
                <a:hlinkClick r:id="rId9"/>
              </a:rPr>
              <a:t>Autism</a:t>
            </a:r>
            <a:r>
              <a:rPr lang="en-US" sz="1200" b="0" kern="1200" dirty="0" smtClean="0">
                <a:solidFill>
                  <a:schemeClr val="tx1"/>
                </a:solidFill>
                <a:latin typeface="Times" charset="0"/>
                <a:ea typeface="+mn-ea"/>
                <a:cs typeface="+mn-cs"/>
                <a:hlinkClick r:id="rId9"/>
              </a:rPr>
              <a:t> Clinic, Mexico City, Mexico</a:t>
            </a:r>
          </a:p>
          <a:p>
            <a:r>
              <a:rPr lang="en-US" sz="1200" b="0" kern="1200" dirty="0" smtClean="0">
                <a:solidFill>
                  <a:schemeClr val="tx1"/>
                </a:solidFill>
                <a:latin typeface="Times" charset="0"/>
                <a:ea typeface="+mn-ea"/>
                <a:cs typeface="+mn-cs"/>
                <a:hlinkClick r:id="rId10"/>
              </a:rPr>
              <a:t>Montiel‐Nava, Cecilia, Psychology Department, La Universidad del Zulia, Maracaibo, Venezuela</a:t>
            </a:r>
          </a:p>
          <a:p>
            <a:r>
              <a:rPr lang="en-US" sz="1200" b="0" kern="1200" dirty="0" smtClean="0">
                <a:solidFill>
                  <a:schemeClr val="tx1"/>
                </a:solidFill>
                <a:latin typeface="Times" charset="0"/>
                <a:ea typeface="+mn-ea"/>
                <a:cs typeface="+mn-cs"/>
                <a:hlinkClick r:id="rId11"/>
              </a:rPr>
              <a:t>Patel, Vikram, Centre for Global Mental Health, London School of Hygiene and Tropical Medicine, London, United Kingdom</a:t>
            </a:r>
          </a:p>
          <a:p>
            <a:r>
              <a:rPr lang="en-US" sz="1200" b="0" kern="1200" dirty="0" smtClean="0">
                <a:solidFill>
                  <a:schemeClr val="tx1"/>
                </a:solidFill>
                <a:latin typeface="Times" charset="0"/>
                <a:ea typeface="+mn-ea"/>
                <a:cs typeface="+mn-cs"/>
                <a:hlinkClick r:id="rId12"/>
              </a:rPr>
              <a:t>Paula, Cristiane S., Developmental Disorders Program, Mackenzie Presbyterian University, Sao Paulo, Brazil</a:t>
            </a:r>
          </a:p>
          <a:p>
            <a:r>
              <a:rPr lang="en-US" sz="1200" b="0" kern="1200" dirty="0" smtClean="0">
                <a:solidFill>
                  <a:schemeClr val="tx1"/>
                </a:solidFill>
                <a:latin typeface="Times" charset="0"/>
                <a:ea typeface="+mn-ea"/>
                <a:cs typeface="+mn-cs"/>
                <a:hlinkClick r:id="rId13"/>
              </a:rPr>
              <a:t>Wang, Chongying, Center for Behavioural Science, Nankai University, Tianjin, China</a:t>
            </a:r>
          </a:p>
          <a:p>
            <a:r>
              <a:rPr lang="en-US" sz="1200" b="0" kern="1200" dirty="0" smtClean="0">
                <a:solidFill>
                  <a:schemeClr val="tx1"/>
                </a:solidFill>
                <a:latin typeface="Times" charset="0"/>
                <a:ea typeface="+mn-ea"/>
                <a:cs typeface="+mn-cs"/>
                <a:hlinkClick r:id="rId14"/>
              </a:rPr>
              <a:t>Yasamy, Mohammad Taghi, World Health Organization, Switzerland</a:t>
            </a:r>
          </a:p>
          <a:p>
            <a:r>
              <a:rPr lang="en-US" sz="1200" b="0" kern="1200" dirty="0" smtClean="0">
                <a:solidFill>
                  <a:schemeClr val="tx1"/>
                </a:solidFill>
                <a:latin typeface="Times" charset="0"/>
                <a:ea typeface="+mn-ea"/>
                <a:cs typeface="+mn-cs"/>
                <a:hlinkClick r:id="rId15"/>
              </a:rPr>
              <a:t>Fombonne, Eric, Department of Psychiatry, Montreal Children's Hospital, Montreal, PQ, Canada, </a:t>
            </a:r>
            <a:r>
              <a:rPr lang="en-US" sz="1200" b="0" kern="1200" dirty="0" smtClean="0">
                <a:solidFill>
                  <a:schemeClr val="tx1"/>
                </a:solidFill>
                <a:latin typeface="Times" charset="0"/>
                <a:ea typeface="+mn-ea"/>
                <a:cs typeface="+mn-cs"/>
                <a:hlinkClick r:id="rId16"/>
              </a:rPr>
              <a:t>eric.fombonne@mcgill.ca </a:t>
            </a:r>
          </a:p>
          <a:p>
            <a:r>
              <a:rPr lang="en-US" sz="1200" b="1" kern="1200" dirty="0" smtClean="0">
                <a:solidFill>
                  <a:schemeClr val="tx1"/>
                </a:solidFill>
                <a:latin typeface="Times" charset="0"/>
                <a:ea typeface="+mn-ea"/>
                <a:cs typeface="+mn-cs"/>
              </a:rPr>
              <a:t>Address:</a:t>
            </a:r>
          </a:p>
          <a:p>
            <a:r>
              <a:rPr lang="en-US" sz="1200" b="0" kern="1200" dirty="0" err="1" smtClean="0">
                <a:solidFill>
                  <a:schemeClr val="tx1"/>
                </a:solidFill>
                <a:latin typeface="Times" charset="0"/>
                <a:ea typeface="+mn-ea"/>
                <a:cs typeface="+mn-cs"/>
              </a:rPr>
              <a:t>Fombonne</a:t>
            </a:r>
            <a:r>
              <a:rPr lang="en-US" sz="1200" b="0" kern="1200" dirty="0" smtClean="0">
                <a:solidFill>
                  <a:schemeClr val="tx1"/>
                </a:solidFill>
                <a:latin typeface="Times" charset="0"/>
                <a:ea typeface="+mn-ea"/>
                <a:cs typeface="+mn-cs"/>
              </a:rPr>
              <a:t>, Eric, Department of Psychiatry, Montreal Children's Hospital 4018 </a:t>
            </a:r>
            <a:r>
              <a:rPr lang="en-US" sz="1200" b="0" kern="1200" dirty="0" err="1" smtClean="0">
                <a:solidFill>
                  <a:schemeClr val="tx1"/>
                </a:solidFill>
                <a:latin typeface="Times" charset="0"/>
                <a:ea typeface="+mn-ea"/>
                <a:cs typeface="+mn-cs"/>
              </a:rPr>
              <a:t>Ste</a:t>
            </a:r>
            <a:r>
              <a:rPr lang="en-US" sz="1200" b="0" kern="1200" dirty="0" smtClean="0">
                <a:solidFill>
                  <a:schemeClr val="tx1"/>
                </a:solidFill>
                <a:latin typeface="Times" charset="0"/>
                <a:ea typeface="+mn-ea"/>
                <a:cs typeface="+mn-cs"/>
              </a:rPr>
              <a:t>-Catherine West, Montreal, PQ, Canada, H3Z 1P2, </a:t>
            </a:r>
            <a:r>
              <a:rPr lang="en-US" sz="1200" b="0" kern="1200" dirty="0" smtClean="0">
                <a:solidFill>
                  <a:schemeClr val="tx1"/>
                </a:solidFill>
                <a:latin typeface="Times" charset="0"/>
                <a:ea typeface="+mn-ea"/>
                <a:cs typeface="+mn-cs"/>
                <a:hlinkClick r:id="rId16"/>
              </a:rPr>
              <a:t>eric.fombonne@mcgill.ca </a:t>
            </a:r>
          </a:p>
          <a:p>
            <a:r>
              <a:rPr lang="en-US" sz="1200" b="1" kern="1200" dirty="0" smtClean="0">
                <a:solidFill>
                  <a:schemeClr val="tx1"/>
                </a:solidFill>
                <a:latin typeface="Times" charset="0"/>
                <a:ea typeface="+mn-ea"/>
                <a:cs typeface="+mn-cs"/>
              </a:rPr>
              <a:t>Source:</a:t>
            </a:r>
          </a:p>
          <a:p>
            <a:r>
              <a:rPr lang="en-US" sz="1200" b="0" kern="1200" dirty="0" smtClean="0">
                <a:solidFill>
                  <a:schemeClr val="tx1"/>
                </a:solidFill>
                <a:latin typeface="Times" charset="0"/>
                <a:ea typeface="+mn-ea"/>
                <a:cs typeface="+mn-cs"/>
                <a:hlinkClick r:id="rId17"/>
              </a:rPr>
              <a:t>Autism Research, Vol 5(3), Jun, 2012. pp. 160-179.</a:t>
            </a:r>
          </a:p>
          <a:p>
            <a:r>
              <a:rPr lang="en-US" sz="1200" b="1" kern="1200" dirty="0" smtClean="0">
                <a:solidFill>
                  <a:schemeClr val="tx1"/>
                </a:solidFill>
                <a:latin typeface="Times" charset="0"/>
                <a:ea typeface="+mn-ea"/>
                <a:cs typeface="+mn-cs"/>
              </a:rPr>
              <a:t>Page Count:</a:t>
            </a:r>
          </a:p>
          <a:p>
            <a:r>
              <a:rPr lang="en-US" sz="1200" b="0" kern="1200" dirty="0" smtClean="0">
                <a:solidFill>
                  <a:schemeClr val="tx1"/>
                </a:solidFill>
                <a:latin typeface="Times" charset="0"/>
                <a:ea typeface="+mn-ea"/>
                <a:cs typeface="+mn-cs"/>
              </a:rPr>
              <a:t>20</a:t>
            </a:r>
          </a:p>
          <a:p>
            <a:r>
              <a:rPr lang="en-US" sz="1200" b="1" kern="1200" dirty="0" smtClean="0">
                <a:solidFill>
                  <a:schemeClr val="tx1"/>
                </a:solidFill>
                <a:latin typeface="Times" charset="0"/>
                <a:ea typeface="+mn-ea"/>
                <a:cs typeface="+mn-cs"/>
              </a:rPr>
              <a:t>Publisher:</a:t>
            </a:r>
          </a:p>
          <a:p>
            <a:r>
              <a:rPr lang="en-US" sz="1200" b="0" kern="1200" dirty="0" smtClean="0">
                <a:solidFill>
                  <a:schemeClr val="tx1"/>
                </a:solidFill>
                <a:latin typeface="Times" charset="0"/>
                <a:ea typeface="+mn-ea"/>
                <a:cs typeface="+mn-cs"/>
              </a:rPr>
              <a:t>US: John Wiley &amp; Sons.</a:t>
            </a:r>
          </a:p>
          <a:p>
            <a:r>
              <a:rPr lang="en-US" sz="1200" b="1" kern="1200" dirty="0" smtClean="0">
                <a:solidFill>
                  <a:schemeClr val="tx1"/>
                </a:solidFill>
                <a:latin typeface="Times" charset="0"/>
                <a:ea typeface="+mn-ea"/>
                <a:cs typeface="+mn-cs"/>
              </a:rPr>
              <a:t>Other Publishers:</a:t>
            </a:r>
          </a:p>
          <a:p>
            <a:r>
              <a:rPr lang="en-US" sz="1200" b="0" kern="1200" dirty="0" smtClean="0">
                <a:solidFill>
                  <a:schemeClr val="tx1"/>
                </a:solidFill>
                <a:latin typeface="Times" charset="0"/>
                <a:ea typeface="+mn-ea"/>
                <a:cs typeface="+mn-cs"/>
              </a:rPr>
              <a:t>United Kingdom: Wiley-Blackwell Publishing Ltd.</a:t>
            </a:r>
          </a:p>
          <a:p>
            <a:r>
              <a:rPr lang="en-US" sz="1200" b="1" kern="1200" dirty="0" smtClean="0">
                <a:solidFill>
                  <a:schemeClr val="tx1"/>
                </a:solidFill>
                <a:latin typeface="Times" charset="0"/>
                <a:ea typeface="+mn-ea"/>
                <a:cs typeface="+mn-cs"/>
              </a:rPr>
              <a:t>ISSN:</a:t>
            </a:r>
          </a:p>
          <a:p>
            <a:r>
              <a:rPr lang="en-US" sz="1200" b="0" kern="1200" dirty="0" smtClean="0">
                <a:solidFill>
                  <a:schemeClr val="tx1"/>
                </a:solidFill>
                <a:latin typeface="Times" charset="0"/>
                <a:ea typeface="+mn-ea"/>
                <a:cs typeface="+mn-cs"/>
              </a:rPr>
              <a:t>1939-3806 (Electronic)</a:t>
            </a:r>
          </a:p>
          <a:p>
            <a:r>
              <a:rPr lang="en-US" sz="1200" b="0" kern="1200" dirty="0" smtClean="0">
                <a:solidFill>
                  <a:schemeClr val="tx1"/>
                </a:solidFill>
                <a:latin typeface="Times" charset="0"/>
                <a:ea typeface="+mn-ea"/>
                <a:cs typeface="+mn-cs"/>
              </a:rPr>
              <a:t>1939-3792 (Print)</a:t>
            </a:r>
          </a:p>
          <a:p>
            <a:r>
              <a:rPr lang="en-US" sz="1200" b="1" kern="1200" dirty="0" smtClean="0">
                <a:solidFill>
                  <a:schemeClr val="tx1"/>
                </a:solidFill>
                <a:latin typeface="Times" charset="0"/>
                <a:ea typeface="+mn-ea"/>
                <a:cs typeface="+mn-cs"/>
              </a:rPr>
              <a:t>Language:</a:t>
            </a:r>
          </a:p>
          <a:p>
            <a:r>
              <a:rPr lang="en-US" sz="1200" b="0" kern="1200" dirty="0" smtClean="0">
                <a:solidFill>
                  <a:schemeClr val="tx1"/>
                </a:solidFill>
                <a:latin typeface="Times" charset="0"/>
                <a:ea typeface="+mn-ea"/>
                <a:cs typeface="+mn-cs"/>
              </a:rPr>
              <a:t>English</a:t>
            </a:r>
          </a:p>
          <a:p>
            <a:r>
              <a:rPr lang="en-US" sz="1200" b="1" kern="1200" dirty="0" smtClean="0">
                <a:solidFill>
                  <a:schemeClr val="tx1"/>
                </a:solidFill>
                <a:latin typeface="Times" charset="0"/>
                <a:ea typeface="+mn-ea"/>
                <a:cs typeface="+mn-cs"/>
              </a:rPr>
              <a:t>Keywords:</a:t>
            </a:r>
          </a:p>
          <a:p>
            <a:r>
              <a:rPr lang="en-US" sz="1200" b="0" kern="1200" dirty="0" smtClean="0">
                <a:solidFill>
                  <a:schemeClr val="tx1"/>
                </a:solidFill>
                <a:latin typeface="Times" charset="0"/>
                <a:ea typeface="+mn-ea"/>
                <a:cs typeface="+mn-cs"/>
              </a:rPr>
              <a:t>epidemiology, global health, pervasive developmental disorders, </a:t>
            </a:r>
            <a:r>
              <a:rPr lang="en-US" sz="1200" b="1" kern="1200" dirty="0" smtClean="0">
                <a:solidFill>
                  <a:schemeClr val="tx1"/>
                </a:solidFill>
                <a:latin typeface="Times" charset="0"/>
                <a:ea typeface="+mn-ea"/>
                <a:cs typeface="+mn-cs"/>
              </a:rPr>
              <a:t>autism</a:t>
            </a:r>
            <a:r>
              <a:rPr lang="en-US" sz="1200" b="0" kern="1200" dirty="0" smtClean="0">
                <a:solidFill>
                  <a:schemeClr val="tx1"/>
                </a:solidFill>
                <a:latin typeface="Times" charset="0"/>
                <a:ea typeface="+mn-ea"/>
                <a:cs typeface="+mn-cs"/>
              </a:rPr>
              <a:t>, geographic factors, cultural factors, socioeconomic factors, </a:t>
            </a:r>
            <a:r>
              <a:rPr lang="en-US" sz="1200" b="1" kern="1200" dirty="0" smtClean="0">
                <a:solidFill>
                  <a:schemeClr val="tx1"/>
                </a:solidFill>
                <a:latin typeface="Times" charset="0"/>
                <a:ea typeface="+mn-ea"/>
                <a:cs typeface="+mn-cs"/>
              </a:rPr>
              <a:t>prevalence</a:t>
            </a:r>
            <a:r>
              <a:rPr lang="en-US" sz="1200" b="0" kern="1200" dirty="0" smtClean="0">
                <a:solidFill>
                  <a:schemeClr val="tx1"/>
                </a:solidFill>
                <a:latin typeface="Times" charset="0"/>
                <a:ea typeface="+mn-ea"/>
                <a:cs typeface="+mn-cs"/>
              </a:rPr>
              <a:t> estimates, clinical presentation</a:t>
            </a:r>
          </a:p>
          <a:p>
            <a:r>
              <a:rPr lang="en-US" sz="1200" b="1" kern="1200" dirty="0" smtClean="0">
                <a:solidFill>
                  <a:schemeClr val="tx1"/>
                </a:solidFill>
                <a:latin typeface="Times" charset="0"/>
                <a:ea typeface="+mn-ea"/>
                <a:cs typeface="+mn-cs"/>
              </a:rPr>
              <a:t>Abstract:</a:t>
            </a:r>
          </a:p>
          <a:p>
            <a:r>
              <a:rPr lang="en-US" sz="1200" b="0" kern="1200" dirty="0" smtClean="0">
                <a:solidFill>
                  <a:schemeClr val="tx1"/>
                </a:solidFill>
                <a:latin typeface="Times" charset="0"/>
                <a:ea typeface="+mn-ea"/>
                <a:cs typeface="+mn-cs"/>
              </a:rPr>
              <a:t>We provide a systematic review of epidemiological surveys of autistic disorder and pervasive developmental disorders (PDDs) worldwide. A secondary aim was to consider the possible impact of geographic, cultural/ethnic, and socioeconomic factors on </a:t>
            </a:r>
            <a:r>
              <a:rPr lang="en-US" sz="1200" b="1" kern="1200" dirty="0" smtClean="0">
                <a:solidFill>
                  <a:schemeClr val="tx1"/>
                </a:solidFill>
                <a:latin typeface="Times" charset="0"/>
                <a:ea typeface="+mn-ea"/>
                <a:cs typeface="+mn-cs"/>
              </a:rPr>
              <a:t>prevalence</a:t>
            </a:r>
            <a:r>
              <a:rPr lang="en-US" sz="1200" b="0" kern="1200" dirty="0" smtClean="0">
                <a:solidFill>
                  <a:schemeClr val="tx1"/>
                </a:solidFill>
                <a:latin typeface="Times" charset="0"/>
                <a:ea typeface="+mn-ea"/>
                <a:cs typeface="+mn-cs"/>
              </a:rPr>
              <a:t> estimates and on clinical presentation of PDD. Based on the evidence reviewed, the median of </a:t>
            </a:r>
            <a:r>
              <a:rPr lang="en-US" sz="1200" b="1" kern="1200" dirty="0" smtClean="0">
                <a:solidFill>
                  <a:schemeClr val="tx1"/>
                </a:solidFill>
                <a:latin typeface="Times" charset="0"/>
                <a:ea typeface="+mn-ea"/>
                <a:cs typeface="+mn-cs"/>
              </a:rPr>
              <a:t>prevalence</a:t>
            </a:r>
            <a:r>
              <a:rPr lang="en-US" sz="1200" b="0" kern="1200" dirty="0" smtClean="0">
                <a:solidFill>
                  <a:schemeClr val="tx1"/>
                </a:solidFill>
                <a:latin typeface="Times" charset="0"/>
                <a:ea typeface="+mn-ea"/>
                <a:cs typeface="+mn-cs"/>
              </a:rPr>
              <a:t> estimates of </a:t>
            </a:r>
            <a:r>
              <a:rPr lang="en-US" sz="1200" b="1" kern="1200" dirty="0" smtClean="0">
                <a:solidFill>
                  <a:schemeClr val="tx1"/>
                </a:solidFill>
                <a:latin typeface="Times" charset="0"/>
                <a:ea typeface="+mn-ea"/>
                <a:cs typeface="+mn-cs"/>
              </a:rPr>
              <a:t>autism</a:t>
            </a:r>
            <a:r>
              <a:rPr lang="en-US" sz="1200" b="0" kern="1200" dirty="0" smtClean="0">
                <a:solidFill>
                  <a:schemeClr val="tx1"/>
                </a:solidFill>
                <a:latin typeface="Times" charset="0"/>
                <a:ea typeface="+mn-ea"/>
                <a:cs typeface="+mn-cs"/>
              </a:rPr>
              <a:t> spectrum disorders was 62/10,000. While existing estimates are variable, the evidence reviewed does not support differences in PDD </a:t>
            </a:r>
            <a:r>
              <a:rPr lang="en-US" sz="1200" b="1" kern="1200" dirty="0" smtClean="0">
                <a:solidFill>
                  <a:schemeClr val="tx1"/>
                </a:solidFill>
                <a:latin typeface="Times" charset="0"/>
                <a:ea typeface="+mn-ea"/>
                <a:cs typeface="+mn-cs"/>
              </a:rPr>
              <a:t>prevalence</a:t>
            </a:r>
            <a:r>
              <a:rPr lang="en-US" sz="1200" b="0" kern="1200" dirty="0" smtClean="0">
                <a:solidFill>
                  <a:schemeClr val="tx1"/>
                </a:solidFill>
                <a:latin typeface="Times" charset="0"/>
                <a:ea typeface="+mn-ea"/>
                <a:cs typeface="+mn-cs"/>
              </a:rPr>
              <a:t> by geographic region nor of a strong impact of ethnic/cultural or socioeconomic factors. However, power to detect such effects is seriously limited in existing data sets, particularly in low‐income countries. While it is clear that </a:t>
            </a:r>
            <a:r>
              <a:rPr lang="en-US" sz="1200" b="1" kern="1200" dirty="0" smtClean="0">
                <a:solidFill>
                  <a:schemeClr val="tx1"/>
                </a:solidFill>
                <a:latin typeface="Times" charset="0"/>
                <a:ea typeface="+mn-ea"/>
                <a:cs typeface="+mn-cs"/>
              </a:rPr>
              <a:t>prevalence</a:t>
            </a:r>
            <a:r>
              <a:rPr lang="en-US" sz="1200" b="0" kern="1200" dirty="0" smtClean="0">
                <a:solidFill>
                  <a:schemeClr val="tx1"/>
                </a:solidFill>
                <a:latin typeface="Times" charset="0"/>
                <a:ea typeface="+mn-ea"/>
                <a:cs typeface="+mn-cs"/>
              </a:rPr>
              <a:t> estimates have increased over time and these vary in different neighboring and distant regions, these findings most likely represent broadening of the diagnostic concepts, diagnostic switching from other developmental disabilities to PDD, service availability, and awareness of autistic spectrum disorders in both the lay and professional public. The lack of evidence from the majority of the world's population suggests a critical need for further research and capacity building in low‐ and middle‐income countries. (</a:t>
            </a:r>
            <a:r>
              <a:rPr lang="en-US" sz="1200" b="0" kern="1200" dirty="0" err="1" smtClean="0">
                <a:solidFill>
                  <a:schemeClr val="tx1"/>
                </a:solidFill>
                <a:latin typeface="Times" charset="0"/>
                <a:ea typeface="+mn-ea"/>
                <a:cs typeface="+mn-cs"/>
              </a:rPr>
              <a:t>PsycINFO</a:t>
            </a:r>
            <a:r>
              <a:rPr lang="en-US" sz="1200" b="0" kern="1200" dirty="0" smtClean="0">
                <a:solidFill>
                  <a:schemeClr val="tx1"/>
                </a:solidFill>
                <a:latin typeface="Times" charset="0"/>
                <a:ea typeface="+mn-ea"/>
                <a:cs typeface="+mn-cs"/>
              </a:rPr>
              <a:t> Database Record (c) 2012 APA, all rights reserved)</a:t>
            </a:r>
          </a:p>
          <a:p>
            <a:endParaRPr lang="en-US" sz="1200" b="0" kern="1200" dirty="0" smtClean="0">
              <a:solidFill>
                <a:schemeClr val="tx1"/>
              </a:solidFill>
              <a:latin typeface="Times" charset="0"/>
              <a:ea typeface="+mn-ea"/>
              <a:cs typeface="+mn-cs"/>
            </a:endParaRPr>
          </a:p>
          <a:p>
            <a:r>
              <a:rPr lang="en-US" sz="1200" kern="1200" dirty="0" smtClean="0">
                <a:solidFill>
                  <a:schemeClr val="tx1"/>
                </a:solidFill>
                <a:latin typeface="Times" charset="0"/>
                <a:ea typeface="+mn-ea"/>
                <a:cs typeface="+mn-cs"/>
              </a:rPr>
              <a:t>Autism and Developmental Disabilities Monitoring Network Surveillance Year 2008 Principal Investigators, CDC. (2012). Prevalence of autism spectrum disorders - Autism and Developmental Disabilities Monitoring Network, 14 Sites, United States, 2008. </a:t>
            </a:r>
            <a:r>
              <a:rPr lang="en-US" sz="1200" i="1" kern="1200" dirty="0" smtClean="0">
                <a:solidFill>
                  <a:schemeClr val="tx1"/>
                </a:solidFill>
                <a:latin typeface="Times" charset="0"/>
                <a:ea typeface="+mn-ea"/>
                <a:cs typeface="+mn-cs"/>
              </a:rPr>
              <a:t>MMWR Morbidity and Mortality Weekly Report</a:t>
            </a:r>
            <a:r>
              <a:rPr lang="en-US" sz="1200" i="0" kern="1200" dirty="0" smtClean="0">
                <a:solidFill>
                  <a:schemeClr val="tx1"/>
                </a:solidFill>
                <a:latin typeface="Times" charset="0"/>
                <a:ea typeface="+mn-ea"/>
                <a:cs typeface="+mn-cs"/>
              </a:rPr>
              <a:t>:, 61(SS03), 1-19. Retrieved March 29, 2012, from </a:t>
            </a:r>
            <a:r>
              <a:rPr lang="en-US" sz="1200" i="0" u="sng" kern="1200" dirty="0" smtClean="0">
                <a:solidFill>
                  <a:schemeClr val="tx1"/>
                </a:solidFill>
                <a:latin typeface="Times" charset="0"/>
                <a:ea typeface="+mn-ea"/>
                <a:cs typeface="+mn-cs"/>
                <a:hlinkClick r:id="rId18"/>
              </a:rPr>
              <a:t>http://www.cdc.gov/mmwr/preview/mmwrhtml/ss6103a1.htm?s_cid=ss6103a1_w. </a:t>
            </a:r>
            <a:r>
              <a:rPr lang="en-US" sz="1200" i="0" u="sng" kern="1200" dirty="0" smtClean="0">
                <a:solidFill>
                  <a:schemeClr val="tx1"/>
                </a:solidFill>
                <a:latin typeface="Times" charset="0"/>
                <a:ea typeface="+mn-ea"/>
                <a:cs typeface="+mn-cs"/>
                <a:hlinkClick r:id="rId19"/>
              </a:rPr>
              <a:t>[top]</a:t>
            </a:r>
          </a:p>
          <a:p>
            <a:r>
              <a:rPr lang="en-US" sz="1200" i="0" kern="1200" dirty="0" smtClean="0">
                <a:solidFill>
                  <a:schemeClr val="tx1"/>
                </a:solidFill>
                <a:latin typeface="Times" charset="0"/>
                <a:ea typeface="+mn-ea"/>
                <a:cs typeface="+mn-cs"/>
              </a:rPr>
              <a:t>CDC. (2010). Autism Spectrum Disorders-Data &amp; Statistics. Retrieved January 28, 2011, from </a:t>
            </a:r>
            <a:r>
              <a:rPr lang="en-US" sz="1200" i="0" u="sng" kern="1200" dirty="0" smtClean="0">
                <a:solidFill>
                  <a:schemeClr val="tx1"/>
                </a:solidFill>
                <a:latin typeface="Times" charset="0"/>
                <a:ea typeface="+mn-ea"/>
                <a:cs typeface="+mn-cs"/>
                <a:hlinkClick r:id="rId20"/>
              </a:rPr>
              <a:t>http://www.cdc.gov/ncbddd/autism/data.html. </a:t>
            </a:r>
            <a:r>
              <a:rPr lang="en-US" sz="1200" i="0" u="sng" kern="1200" dirty="0" smtClean="0">
                <a:solidFill>
                  <a:schemeClr val="tx1"/>
                </a:solidFill>
                <a:latin typeface="Times" charset="0"/>
                <a:ea typeface="+mn-ea"/>
                <a:cs typeface="+mn-cs"/>
                <a:hlinkClick r:id="rId19"/>
              </a:rPr>
              <a:t>[top]</a:t>
            </a:r>
          </a:p>
          <a:p>
            <a:r>
              <a:rPr lang="en-US" sz="1200" i="0" kern="1200" dirty="0" err="1" smtClean="0">
                <a:solidFill>
                  <a:schemeClr val="tx1"/>
                </a:solidFill>
                <a:latin typeface="Times" charset="0"/>
                <a:ea typeface="+mn-ea"/>
                <a:cs typeface="+mn-cs"/>
              </a:rPr>
              <a:t>Brugha</a:t>
            </a:r>
            <a:r>
              <a:rPr lang="en-US" sz="1200" i="0" kern="1200" dirty="0" smtClean="0">
                <a:solidFill>
                  <a:schemeClr val="tx1"/>
                </a:solidFill>
                <a:latin typeface="Times" charset="0"/>
                <a:ea typeface="+mn-ea"/>
                <a:cs typeface="+mn-cs"/>
              </a:rPr>
              <a:t>, T. S, McManus, S., </a:t>
            </a:r>
            <a:r>
              <a:rPr lang="en-US" sz="1200" i="0" kern="1200" dirty="0" err="1" smtClean="0">
                <a:solidFill>
                  <a:schemeClr val="tx1"/>
                </a:solidFill>
                <a:latin typeface="Times" charset="0"/>
                <a:ea typeface="+mn-ea"/>
                <a:cs typeface="+mn-cs"/>
              </a:rPr>
              <a:t>Bankart</a:t>
            </a:r>
            <a:r>
              <a:rPr lang="en-US" sz="1200" i="0" kern="1200" dirty="0" smtClean="0">
                <a:solidFill>
                  <a:schemeClr val="tx1"/>
                </a:solidFill>
                <a:latin typeface="Times" charset="0"/>
                <a:ea typeface="+mn-ea"/>
                <a:cs typeface="+mn-cs"/>
              </a:rPr>
              <a:t>, J., Scott, F., Purdon, S., Smith, J., et al (2011). Epidemiology of autism spectrum disorders in adults in the community in England. </a:t>
            </a:r>
            <a:r>
              <a:rPr lang="en-US" sz="1200" i="1" kern="1200" dirty="0" smtClean="0">
                <a:solidFill>
                  <a:schemeClr val="tx1"/>
                </a:solidFill>
                <a:latin typeface="Times" charset="0"/>
                <a:ea typeface="+mn-ea"/>
                <a:cs typeface="+mn-cs"/>
              </a:rPr>
              <a:t>Archives of General Psychiatry</a:t>
            </a:r>
            <a:r>
              <a:rPr lang="en-US" sz="1200" i="0" kern="1200" dirty="0" smtClean="0">
                <a:solidFill>
                  <a:schemeClr val="tx1"/>
                </a:solidFill>
                <a:latin typeface="Times" charset="0"/>
                <a:ea typeface="+mn-ea"/>
                <a:cs typeface="+mn-cs"/>
              </a:rPr>
              <a:t>, 68(5), 459-465. </a:t>
            </a:r>
            <a:r>
              <a:rPr lang="en-US" sz="1200" i="0" u="sng" kern="1200" dirty="0" smtClean="0">
                <a:solidFill>
                  <a:schemeClr val="tx1"/>
                </a:solidFill>
                <a:latin typeface="Times" charset="0"/>
                <a:ea typeface="+mn-ea"/>
                <a:cs typeface="+mn-cs"/>
                <a:hlinkClick r:id="rId19"/>
              </a:rPr>
              <a:t>[top]</a:t>
            </a:r>
          </a:p>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FCD99F-B588-4B8B-9918-69FAEBCDB274}" type="slidenum">
              <a:rPr lang="en-US"/>
              <a:pPr/>
              <a:t>50</a:t>
            </a:fld>
            <a:endParaRPr lang="en-US"/>
          </a:p>
        </p:txBody>
      </p:sp>
      <p:sp>
        <p:nvSpPr>
          <p:cNvPr id="1179650" name="Rectangle 2"/>
          <p:cNvSpPr>
            <a:spLocks noGrp="1" noRot="1" noChangeAspect="1" noChangeArrowheads="1" noTextEdit="1"/>
          </p:cNvSpPr>
          <p:nvPr>
            <p:ph type="sldImg"/>
          </p:nvPr>
        </p:nvSpPr>
        <p:spPr>
          <a:ln/>
        </p:spPr>
      </p:sp>
      <p:sp>
        <p:nvSpPr>
          <p:cNvPr id="1179651" name="Text Box 3"/>
          <p:cNvSpPr txBox="1">
            <a:spLocks noChangeArrowheads="1"/>
          </p:cNvSpPr>
          <p:nvPr/>
        </p:nvSpPr>
        <p:spPr bwMode="auto">
          <a:xfrm>
            <a:off x="731838" y="3663950"/>
            <a:ext cx="5851525" cy="3557588"/>
          </a:xfrm>
          <a:prstGeom prst="rect">
            <a:avLst/>
          </a:prstGeom>
          <a:noFill/>
          <a:ln w="9525">
            <a:noFill/>
            <a:miter lim="800000"/>
            <a:headEnd/>
            <a:tailEnd/>
          </a:ln>
          <a:effectLst/>
        </p:spPr>
        <p:txBody>
          <a:bodyPr lIns="96645" tIns="48323" rIns="96645" bIns="48323">
            <a:spAutoFit/>
          </a:bodyPr>
          <a:lstStyle/>
          <a:p>
            <a:pPr defTabSz="966788"/>
            <a:r>
              <a:rPr lang="en-US" sz="1900">
                <a:latin typeface="Times" charset="0"/>
              </a:rPr>
              <a:t>Parents of children with autism are generally aware of problems in their child’s development by 18 months of age; in the Aspersers group concerns emerged later, at around 30 months of age</a:t>
            </a:r>
          </a:p>
          <a:p>
            <a:pPr defTabSz="966788"/>
            <a:endParaRPr lang="en-US" sz="1900">
              <a:latin typeface="Times" charset="0"/>
            </a:endParaRPr>
          </a:p>
          <a:p>
            <a:pPr defTabSz="966788"/>
            <a:r>
              <a:rPr lang="en-US" sz="1900">
                <a:latin typeface="Times" charset="0"/>
              </a:rPr>
              <a:t>Initial worries in both groups centered around abnormal social development but parents of children with Asperser syndrome were less likely to have noted communication problems.</a:t>
            </a:r>
          </a:p>
          <a:p>
            <a:pPr defTabSz="966788"/>
            <a:endParaRPr lang="en-US" sz="1900">
              <a:latin typeface="Times" charset="0"/>
            </a:endParaRPr>
          </a:p>
          <a:p>
            <a:pPr defTabSz="966788"/>
            <a:r>
              <a:rPr lang="en-US" sz="1900">
                <a:latin typeface="Times" charset="0"/>
              </a:rPr>
              <a:t>Stereotyped or repetitive behaviorus were not prominent in the early years in either group.</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52324B0-BDC8-47D0-B909-A67D2974917C}" type="slidenum">
              <a:rPr lang="en-US"/>
              <a:pPr/>
              <a:t>51</a:t>
            </a:fld>
            <a:endParaRPr lang="en-US"/>
          </a:p>
        </p:txBody>
      </p:sp>
      <p:sp>
        <p:nvSpPr>
          <p:cNvPr id="1181698" name="Rectangle 2"/>
          <p:cNvSpPr>
            <a:spLocks noGrp="1" noRot="1" noChangeAspect="1" noChangeArrowheads="1" noTextEdit="1"/>
          </p:cNvSpPr>
          <p:nvPr>
            <p:ph type="sldImg"/>
          </p:nvPr>
        </p:nvSpPr>
        <p:spPr>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64446F6-E6C6-45ED-BDCF-B5338D2C9922}" type="slidenum">
              <a:rPr lang="en-US"/>
              <a:pPr/>
              <a:t>52</a:t>
            </a:fld>
            <a:endParaRPr lang="en-US"/>
          </a:p>
        </p:txBody>
      </p:sp>
      <p:sp>
        <p:nvSpPr>
          <p:cNvPr id="1183746" name="Rectangle 2"/>
          <p:cNvSpPr>
            <a:spLocks noGrp="1" noRot="1" noChangeAspect="1" noChangeArrowheads="1" noTextEdit="1"/>
          </p:cNvSpPr>
          <p:nvPr>
            <p:ph type="sldImg"/>
          </p:nvPr>
        </p:nvSpPr>
        <p:spPr>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A5A865-9496-4FDD-858D-3EA49504928A}" type="slidenum">
              <a:rPr lang="en-US"/>
              <a:pPr/>
              <a:t>53</a:t>
            </a:fld>
            <a:endParaRPr lang="en-US"/>
          </a:p>
        </p:txBody>
      </p:sp>
      <p:sp>
        <p:nvSpPr>
          <p:cNvPr id="1185794" name="Rectangle 2"/>
          <p:cNvSpPr>
            <a:spLocks noGrp="1" noRot="1" noChangeAspect="1" noChangeArrowheads="1" noTextEdit="1"/>
          </p:cNvSpPr>
          <p:nvPr>
            <p:ph type="sldImg"/>
          </p:nvPr>
        </p:nvSpPr>
        <p:spPr>
          <a:ln/>
        </p:spPr>
      </p:sp>
      <p:sp>
        <p:nvSpPr>
          <p:cNvPr id="1185795" name="Rectangle 3"/>
          <p:cNvSpPr>
            <a:spLocks noGrp="1" noChangeArrowheads="1"/>
          </p:cNvSpPr>
          <p:nvPr>
            <p:ph type="body" idx="1"/>
          </p:nvPr>
        </p:nvSpPr>
        <p:spPr>
          <a:ln/>
        </p:spPr>
        <p:txBody>
          <a:bodyPr/>
          <a:lstStyle/>
          <a:p>
            <a:r>
              <a:rPr lang="en-US" sz="1800"/>
              <a:t>While parental concerns about atypical development are powerful indicators of the need for screenings, the absence of such does not necessarily mean that a student does not currently display ASD behaviors.  </a:t>
            </a:r>
          </a:p>
          <a:p>
            <a:endParaRPr lang="en-US" sz="800"/>
          </a:p>
          <a:p>
            <a:r>
              <a:rPr lang="en-US" sz="1800"/>
              <a:t>Further, as was mentioned above isolated communication concerns may be indicative of expressive language delays (not ASD), and consequently it will be important for those engaged in case finding efforts to be prepared to ask questions about social and behavioral concerns.  </a:t>
            </a:r>
          </a:p>
          <a:p>
            <a:endParaRPr lang="en-US" sz="800"/>
          </a:p>
          <a:p>
            <a:r>
              <a:rPr lang="en-US" sz="1800"/>
              <a:t>Thus, it is critical that for school psychologists to be able to ask questions that will facilitate the identification of ASD behaviors.  </a:t>
            </a:r>
          </a:p>
          <a:p>
            <a:endParaRPr lang="en-US" sz="800"/>
          </a:p>
          <a:p>
            <a:r>
              <a:rPr lang="en-US" sz="1800"/>
              <a:t>The following series of slides provides a list of such questions.</a:t>
            </a:r>
          </a:p>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EE9FA75-B5ED-4F31-9633-C030EE992745}" type="slidenum">
              <a:rPr lang="en-US"/>
              <a:pPr/>
              <a:t>54</a:t>
            </a:fld>
            <a:endParaRPr lang="en-US"/>
          </a:p>
        </p:txBody>
      </p:sp>
      <p:sp>
        <p:nvSpPr>
          <p:cNvPr id="1187842" name="Rectangle 2"/>
          <p:cNvSpPr>
            <a:spLocks noGrp="1" noRot="1" noChangeAspect="1" noChangeArrowheads="1" noTextEdit="1"/>
          </p:cNvSpPr>
          <p:nvPr>
            <p:ph type="sldImg"/>
          </p:nvPr>
        </p:nvSpPr>
        <p:spPr>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CE0BA88-39E0-4522-BB2C-F3B860102217}" type="slidenum">
              <a:rPr lang="en-US"/>
              <a:pPr/>
              <a:t>55</a:t>
            </a:fld>
            <a:endParaRPr lang="en-US"/>
          </a:p>
        </p:txBody>
      </p:sp>
      <p:sp>
        <p:nvSpPr>
          <p:cNvPr id="1189890" name="Rectangle 2"/>
          <p:cNvSpPr>
            <a:spLocks noGrp="1" noRot="1" noChangeAspect="1" noChangeArrowheads="1" noTextEdit="1"/>
          </p:cNvSpPr>
          <p:nvPr>
            <p:ph type="sldImg"/>
          </p:nvPr>
        </p:nvSpPr>
        <p:spPr>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D8E4531-CAE1-4DBD-9E48-5FEFF2888617}" type="slidenum">
              <a:rPr lang="en-US"/>
              <a:pPr/>
              <a:t>56</a:t>
            </a:fld>
            <a:endParaRPr lang="en-US"/>
          </a:p>
        </p:txBody>
      </p:sp>
      <p:sp>
        <p:nvSpPr>
          <p:cNvPr id="1191938" name="Rectangle 2"/>
          <p:cNvSpPr>
            <a:spLocks noGrp="1" noRot="1" noChangeAspect="1" noChangeArrowheads="1" noTextEdit="1"/>
          </p:cNvSpPr>
          <p:nvPr>
            <p:ph type="sldImg"/>
          </p:nvPr>
        </p:nvSpPr>
        <p:spPr>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84396F-A3D0-4B1D-9771-8C8D6D907B80}" type="slidenum">
              <a:rPr lang="en-US"/>
              <a:pPr/>
              <a:t>57</a:t>
            </a:fld>
            <a:endParaRPr lang="en-US"/>
          </a:p>
        </p:txBody>
      </p:sp>
      <p:sp>
        <p:nvSpPr>
          <p:cNvPr id="1196034" name="Rectangle 2"/>
          <p:cNvSpPr>
            <a:spLocks noGrp="1" noRot="1" noChangeAspect="1" noChangeArrowheads="1" noTextEdit="1"/>
          </p:cNvSpPr>
          <p:nvPr>
            <p:ph type="sldImg"/>
          </p:nvPr>
        </p:nvSpPr>
        <p:spPr>
          <a:ln/>
        </p:spPr>
      </p:sp>
      <p:sp>
        <p:nvSpPr>
          <p:cNvPr id="1196035" name="Rectangle 3"/>
          <p:cNvSpPr>
            <a:spLocks noGrp="1" noChangeArrowheads="1"/>
          </p:cNvSpPr>
          <p:nvPr>
            <p:ph type="body" idx="1"/>
          </p:nvPr>
        </p:nvSpPr>
        <p:spPr/>
        <p:txBody>
          <a:bodyPr/>
          <a:lstStyle/>
          <a:p>
            <a:pPr>
              <a:tabLst>
                <a:tab pos="457200" algn="l"/>
              </a:tabLst>
            </a:pPr>
            <a:endParaRPr lang="en-US" sz="1800"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A4DFB5-B860-4394-A969-6A2025371869}" type="slidenum">
              <a:rPr lang="en-US"/>
              <a:pPr/>
              <a:t>58</a:t>
            </a:fld>
            <a:endParaRPr lang="en-US"/>
          </a:p>
        </p:txBody>
      </p:sp>
      <p:sp>
        <p:nvSpPr>
          <p:cNvPr id="1198082" name="Rectangle 2"/>
          <p:cNvSpPr>
            <a:spLocks noGrp="1" noRot="1" noChangeAspect="1" noChangeArrowheads="1" noTextEdit="1"/>
          </p:cNvSpPr>
          <p:nvPr>
            <p:ph type="sldImg"/>
          </p:nvPr>
        </p:nvSpPr>
        <p:spPr>
          <a:ln/>
        </p:spPr>
      </p:sp>
      <p:sp>
        <p:nvSpPr>
          <p:cNvPr id="1198083" name="Rectangle 3"/>
          <p:cNvSpPr>
            <a:spLocks noGrp="1" noChangeArrowheads="1"/>
          </p:cNvSpPr>
          <p:nvPr>
            <p:ph type="body" idx="1"/>
          </p:nvPr>
        </p:nvSpPr>
        <p:spPr>
          <a:ln/>
        </p:spPr>
        <p:txBody>
          <a:bodyPr/>
          <a:lstStyle/>
          <a:p>
            <a:r>
              <a:rPr lang="en-US" sz="1800" dirty="0"/>
              <a:t>Screening should include both laboratory and behavioral assessments (Filipek et al., 1999, 2000) </a:t>
            </a:r>
          </a:p>
          <a:p>
            <a:endParaRPr lang="en-US" sz="800" dirty="0"/>
          </a:p>
          <a:p>
            <a:r>
              <a:rPr lang="en-US" sz="1800" dirty="0"/>
              <a:t>Laboratory = lead screenings and audiological evaluations.  </a:t>
            </a:r>
          </a:p>
          <a:p>
            <a:endParaRPr lang="en-US" sz="800" dirty="0"/>
          </a:p>
          <a:p>
            <a:r>
              <a:rPr lang="en-US" sz="1800" dirty="0"/>
              <a:t>Behavioral = behavioral observations and/or checklists. </a:t>
            </a:r>
          </a:p>
          <a:p>
            <a:endParaRPr lang="en-US" sz="800" dirty="0"/>
          </a:p>
          <a:p>
            <a:r>
              <a:rPr lang="en-US" sz="1800" dirty="0"/>
              <a:t>Screenings results = decisions regarding need for diagnostic assessments.  </a:t>
            </a:r>
          </a:p>
          <a:p>
            <a:endParaRPr lang="en-US" sz="800" dirty="0"/>
          </a:p>
          <a:p>
            <a:r>
              <a:rPr lang="en-US" sz="1800" dirty="0"/>
              <a:t>Because</a:t>
            </a:r>
            <a:r>
              <a:rPr lang="en-US" sz="1800" dirty="0">
                <a:latin typeface="Times New Roman" pitchFamily="18" charset="0"/>
              </a:rPr>
              <a:t> these screenings are relatively quick and easy it has been suggested that the decision to conduct such investigations be rather liberal.</a:t>
            </a:r>
            <a:endParaRPr lang="en-US" sz="1800" u="sng" dirty="0">
              <a:latin typeface="Times New Roman" pitchFamily="18" charset="0"/>
            </a:endParaRPr>
          </a:p>
          <a:p>
            <a:endParaRPr lang="en-US" sz="800" dirty="0"/>
          </a:p>
          <a:p>
            <a:r>
              <a:rPr lang="en-US" sz="1800" dirty="0"/>
              <a:t>All school psychologists should be prepared to participate in the behavioral screening of the child who displays warning signs of autism</a:t>
            </a:r>
          </a:p>
          <a:p>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20AFF5B-6FDE-4C3B-BD55-BFBDFE3433BC}" type="slidenum">
              <a:rPr lang="en-US"/>
              <a:pPr/>
              <a:t>59</a:t>
            </a:fld>
            <a:endParaRPr lang="en-US"/>
          </a:p>
        </p:txBody>
      </p:sp>
      <p:sp>
        <p:nvSpPr>
          <p:cNvPr id="1204226" name="Rectangle 2"/>
          <p:cNvSpPr>
            <a:spLocks noGrp="1" noRot="1" noChangeAspect="1" noChangeArrowheads="1" noTextEdit="1"/>
          </p:cNvSpPr>
          <p:nvPr>
            <p:ph type="sldImg"/>
          </p:nvPr>
        </p:nvSpPr>
        <p:spPr>
          <a:ln/>
        </p:spPr>
      </p:sp>
      <p:sp>
        <p:nvSpPr>
          <p:cNvPr id="4" name="Notes Placeholder 3"/>
          <p:cNvSpPr>
            <a:spLocks noGrp="1"/>
          </p:cNvSpPr>
          <p:nvPr>
            <p:ph type="body" idx="1"/>
          </p:nvPr>
        </p:nvSpPr>
        <p:spPr/>
        <p:txBody>
          <a:bodyPr>
            <a:normAutofit/>
          </a:bodyPr>
          <a:lstStyle/>
          <a:p>
            <a:pPr>
              <a:lnSpc>
                <a:spcPct val="90000"/>
              </a:lnSpc>
            </a:pPr>
            <a:r>
              <a:rPr lang="en-US" sz="1200" dirty="0" smtClean="0"/>
              <a:t>To the extent that hearing loss explains autistic-like behaviors, referrals should be made.  </a:t>
            </a:r>
          </a:p>
          <a:p>
            <a:pPr>
              <a:lnSpc>
                <a:spcPct val="90000"/>
              </a:lnSpc>
            </a:pPr>
            <a:r>
              <a:rPr lang="en-US" sz="1200" dirty="0" smtClean="0"/>
              <a:t>To the extent that there are other warning signs of an ASD that are not explained by a hearing loss (i.e., social and behavioral concerns), additional evaluation should take place.  </a:t>
            </a:r>
          </a:p>
          <a:p>
            <a:pPr>
              <a:lnSpc>
                <a:spcPct val="90000"/>
              </a:lnSpc>
            </a:pPr>
            <a:r>
              <a:rPr lang="en-US" sz="1200" dirty="0" smtClean="0"/>
              <a:t>It is important to keep in mind that autism can co-occur with hearing loss.  </a:t>
            </a:r>
          </a:p>
          <a:p>
            <a:pPr>
              <a:lnSpc>
                <a:spcPct val="90000"/>
              </a:lnSpc>
            </a:pPr>
            <a:r>
              <a:rPr lang="en-US" sz="1200" dirty="0" smtClean="0"/>
              <a:t>While a hearing loss would argue against the need for additional ASD evaluations, educators working with the student should continue to be vigilant for indicators of autism and make additional diagnostic referrals as indicated.  </a:t>
            </a:r>
          </a:p>
          <a:p>
            <a:pPr>
              <a:lnSpc>
                <a:spcPct val="90000"/>
              </a:lnSpc>
            </a:pPr>
            <a:r>
              <a:rPr lang="en-US" sz="1200" dirty="0" smtClean="0"/>
              <a:t>School psychologists are not expected to conduct this type of testing, however, it is important for them to know about the audiological assessment’s role in ASD </a:t>
            </a:r>
            <a:r>
              <a:rPr lang="en-US" sz="1200" dirty="0" err="1" smtClean="0"/>
              <a:t>screening.The</a:t>
            </a:r>
            <a:r>
              <a:rPr lang="en-US" sz="1200" dirty="0" smtClean="0"/>
              <a:t> hearing tests conducted as part of any autism screening must be comprehensive in nature.  </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BEE4C1-3552-42F5-A185-82B4B4505425}" type="slidenum">
              <a:rPr lang="en-US"/>
              <a:pPr/>
              <a:t>6</a:t>
            </a:fld>
            <a:endParaRPr lang="en-US" dirty="0"/>
          </a:p>
        </p:txBody>
      </p:sp>
      <p:sp>
        <p:nvSpPr>
          <p:cNvPr id="1079298" name="Rectangle 2"/>
          <p:cNvSpPr>
            <a:spLocks noGrp="1" noRot="1" noChangeAspect="1" noChangeArrowheads="1" noTextEdit="1"/>
          </p:cNvSpPr>
          <p:nvPr>
            <p:ph type="sldImg"/>
          </p:nvPr>
        </p:nvSpPr>
        <p:spPr>
          <a:ln/>
        </p:spPr>
      </p:sp>
      <p:sp>
        <p:nvSpPr>
          <p:cNvPr id="1079299" name="Rectangle 3"/>
          <p:cNvSpPr>
            <a:spLocks noGrp="1" noChangeArrowheads="1"/>
          </p:cNvSpPr>
          <p:nvPr>
            <p:ph type="body" idx="1"/>
          </p:nvPr>
        </p:nvSpPr>
        <p:spPr/>
        <p:txBody>
          <a:bodyPr/>
          <a:lstStyle/>
          <a:p>
            <a:r>
              <a:rPr lang="en-US" sz="1800" dirty="0"/>
              <a:t>Research suggests that 75 to 88 percent of children with Autistic Disorder show signs of this condition in the first two years of life, with 31 to 55 percent displaying symptoms in their first year (Young &amp; Brewer, 2002).  </a:t>
            </a:r>
          </a:p>
          <a:p>
            <a:r>
              <a:rPr lang="en-US" sz="1800" dirty="0"/>
              <a:t>These data combined with additional research suggesting relatively substantial cortical plasticity during early development and findings that intensive early intervention results in improved outcomes for children with ASD (Ozonoff &amp; Rogers, 2003; Rogers, 2001; Rogers, 1998), have lead to a consensus that such early intensive intervention is essential (Mastergeorge, Rogers, Corbett, &amp; Solomon, 2003).  </a:t>
            </a:r>
          </a:p>
          <a:p>
            <a:r>
              <a:rPr lang="en-US" sz="1800" dirty="0"/>
              <a:t>Thus, it is critical for educators, in particular those working in infant and preschool settings, to ensure that children with ASD are identified as soon as possible.</a:t>
            </a:r>
          </a:p>
          <a:p>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4E7F92-A0FA-41E4-B8D2-385D6EF55D1F}" type="slidenum">
              <a:rPr lang="en-US"/>
              <a:pPr/>
              <a:t>60</a:t>
            </a:fld>
            <a:endParaRPr lang="en-US"/>
          </a:p>
        </p:txBody>
      </p:sp>
      <p:sp>
        <p:nvSpPr>
          <p:cNvPr id="1210370" name="Rectangle 2"/>
          <p:cNvSpPr>
            <a:spLocks noGrp="1" noRot="1" noChangeAspect="1" noChangeArrowheads="1" noTextEdit="1"/>
          </p:cNvSpPr>
          <p:nvPr>
            <p:ph type="sldImg"/>
          </p:nvPr>
        </p:nvSpPr>
        <p:spPr>
          <a:ln/>
        </p:spPr>
      </p:sp>
      <p:sp>
        <p:nvSpPr>
          <p:cNvPr id="1210371" name="Rectangle 3"/>
          <p:cNvSpPr>
            <a:spLocks noGrp="1" noChangeArrowheads="1"/>
          </p:cNvSpPr>
          <p:nvPr>
            <p:ph type="body" idx="1"/>
          </p:nvPr>
        </p:nvSpPr>
        <p:spPr>
          <a:ln/>
        </p:spPr>
        <p:txBody>
          <a:bodyPr/>
          <a:lstStyle/>
          <a:p>
            <a:pPr lvl="1"/>
            <a:r>
              <a:rPr lang="en-US" sz="1800" dirty="0" smtClean="0"/>
              <a:t>Baron-Cohen, S., Allen, J., &amp; </a:t>
            </a:r>
            <a:r>
              <a:rPr lang="en-US" sz="1800" dirty="0" err="1" smtClean="0"/>
              <a:t>Gillberg</a:t>
            </a:r>
            <a:r>
              <a:rPr lang="en-US" sz="1800" dirty="0" smtClean="0"/>
              <a:t>, C. (1992).  Can autism be detected at 18 months?  The needle, the haystack, and the CHAT.  </a:t>
            </a:r>
            <a:r>
              <a:rPr lang="en-US" sz="1800" i="1" dirty="0" smtClean="0"/>
              <a:t>British Journal of Psychiatry, 161,</a:t>
            </a:r>
            <a:r>
              <a:rPr lang="en-US" sz="1800" dirty="0" smtClean="0"/>
              <a:t> 839-43.</a:t>
            </a:r>
          </a:p>
          <a:p>
            <a:pPr lvl="1"/>
            <a:r>
              <a:rPr lang="en-US" sz="1800" dirty="0" smtClean="0"/>
              <a:t>Baron-Cohen, S., Cox, A.,  Baird, G., </a:t>
            </a:r>
            <a:r>
              <a:rPr lang="en-US" sz="1800" dirty="0" err="1" smtClean="0"/>
              <a:t>Swettenham</a:t>
            </a:r>
            <a:r>
              <a:rPr lang="en-US" sz="1800" dirty="0" smtClean="0"/>
              <a:t>. J., Nightingale, N., Morgan, K., Drew, A., &amp; </a:t>
            </a:r>
            <a:r>
              <a:rPr lang="en-US" sz="1800" dirty="0" err="1" smtClean="0"/>
              <a:t>Charman</a:t>
            </a:r>
            <a:r>
              <a:rPr lang="en-US" sz="1800" dirty="0" smtClean="0"/>
              <a:t>, T.  (1996).  Psychological markers in the detection of autism in infancy in a large population.  </a:t>
            </a:r>
            <a:r>
              <a:rPr lang="en-US" sz="1800" i="1" dirty="0" smtClean="0"/>
              <a:t>British Journal of Psychiatry, 168,</a:t>
            </a:r>
            <a:r>
              <a:rPr lang="en-US" sz="1800" dirty="0" smtClean="0"/>
              <a:t> 158-163. </a:t>
            </a:r>
          </a:p>
          <a:p>
            <a:pPr lvl="1">
              <a:lnSpc>
                <a:spcPct val="90000"/>
              </a:lnSpc>
            </a:pPr>
            <a:r>
              <a:rPr lang="en-US" sz="1800" dirty="0" smtClean="0"/>
              <a:t>Baird, G., </a:t>
            </a:r>
            <a:r>
              <a:rPr lang="en-US" sz="1800" dirty="0" err="1" smtClean="0"/>
              <a:t>Charman</a:t>
            </a:r>
            <a:r>
              <a:rPr lang="en-US" sz="1800" dirty="0" smtClean="0"/>
              <a:t>, T., Baron-Cohen, S., Cox, A., </a:t>
            </a:r>
            <a:r>
              <a:rPr lang="en-US" sz="1800" dirty="0" err="1" smtClean="0"/>
              <a:t>Swettenham</a:t>
            </a:r>
            <a:r>
              <a:rPr lang="en-US" sz="1800" dirty="0" smtClean="0"/>
              <a:t>, J., Wheelwright, S., &amp; Drew, A. (2000).  A screening instrument for autism at 18 months of age: A 6-year follow-up study.  </a:t>
            </a:r>
            <a:r>
              <a:rPr lang="en-US" sz="1800" i="1" dirty="0" smtClean="0"/>
              <a:t>Journal of the American Academy of Child and Adolescent Psychiatry, 39,</a:t>
            </a:r>
            <a:r>
              <a:rPr lang="en-US" sz="1800" dirty="0" smtClean="0"/>
              <a:t> 694-702.</a:t>
            </a:r>
          </a:p>
          <a:p>
            <a:pPr lvl="1">
              <a:lnSpc>
                <a:spcPct val="90000"/>
              </a:lnSpc>
            </a:pPr>
            <a:r>
              <a:rPr lang="en-US" sz="1800" dirty="0" smtClean="0"/>
              <a:t>Baron-Cohen, S., Wheelwright, S., Cox, A., Baird, G., </a:t>
            </a:r>
            <a:r>
              <a:rPr lang="en-US" sz="1800" dirty="0" err="1" smtClean="0"/>
              <a:t>Charman</a:t>
            </a:r>
            <a:r>
              <a:rPr lang="en-US" sz="1800" dirty="0" smtClean="0"/>
              <a:t>, T., </a:t>
            </a:r>
            <a:r>
              <a:rPr lang="en-US" sz="1800" dirty="0" err="1" smtClean="0"/>
              <a:t>Swettenham</a:t>
            </a:r>
            <a:r>
              <a:rPr lang="en-US" sz="1800" dirty="0" smtClean="0"/>
              <a:t>, J., Drew, A., </a:t>
            </a:r>
            <a:r>
              <a:rPr lang="en-US" sz="1800" dirty="0" err="1" smtClean="0"/>
              <a:t>Coehring</a:t>
            </a:r>
            <a:r>
              <a:rPr lang="en-US" sz="1800" dirty="0" smtClean="0"/>
              <a:t>, P.  (2000).  Early identification of autism by the </a:t>
            </a:r>
            <a:r>
              <a:rPr lang="en-US" sz="1800" dirty="0" err="1" smtClean="0"/>
              <a:t>CHecklist</a:t>
            </a:r>
            <a:r>
              <a:rPr lang="en-US" sz="1800" dirty="0" smtClean="0"/>
              <a:t> for Autism in Toddlers (CHAT).  </a:t>
            </a:r>
            <a:r>
              <a:rPr lang="en-US" sz="1800" i="1" dirty="0" smtClean="0"/>
              <a:t>Journal of the Royal Society of Medicine, 93,</a:t>
            </a:r>
            <a:r>
              <a:rPr lang="en-US" sz="1800" dirty="0" smtClean="0"/>
              <a:t> 521-525.</a:t>
            </a:r>
          </a:p>
          <a:p>
            <a:r>
              <a:rPr lang="en-US" sz="1800" dirty="0" smtClean="0"/>
              <a:t>Useful </a:t>
            </a:r>
            <a:r>
              <a:rPr lang="en-US" sz="1800" dirty="0"/>
              <a:t>for the school psychologist working in infant and preschool programs.  </a:t>
            </a:r>
          </a:p>
          <a:p>
            <a:endParaRPr lang="en-US" sz="800" dirty="0"/>
          </a:p>
          <a:p>
            <a:r>
              <a:rPr lang="en-US" sz="1800" dirty="0"/>
              <a:t>Re-screening one-month after the first is recommend for all students who fail the CHAT</a:t>
            </a:r>
          </a:p>
          <a:p>
            <a:endParaRPr lang="en-US" sz="800" dirty="0"/>
          </a:p>
          <a:p>
            <a:r>
              <a:rPr lang="en-US" sz="1800" dirty="0"/>
              <a:t>Any child who fails it twice =  diagnostic assessment referral.</a:t>
            </a:r>
          </a:p>
          <a:p>
            <a:endParaRPr lang="en-US" sz="800" dirty="0"/>
          </a:p>
          <a:p>
            <a:r>
              <a:rPr lang="en-US" sz="1800" dirty="0"/>
              <a:t>Other </a:t>
            </a:r>
            <a:r>
              <a:rPr lang="en-US" sz="1800" i="1" dirty="0"/>
              <a:t>CHAT</a:t>
            </a:r>
            <a:r>
              <a:rPr lang="en-US" sz="1800" dirty="0"/>
              <a:t> items provide additional information designed to allow the screener to differentiate an autistic-like profile from that of a student with a more global developmental delay.  </a:t>
            </a:r>
          </a:p>
          <a:p>
            <a:endParaRPr lang="en-US" sz="800" dirty="0"/>
          </a:p>
          <a:p>
            <a:r>
              <a:rPr lang="en-US" sz="1800" dirty="0"/>
              <a:t>Research support =</a:t>
            </a:r>
          </a:p>
          <a:p>
            <a:r>
              <a:rPr lang="en-US" sz="1800" dirty="0"/>
              <a:t>83% of 18-month-olds within one sample, who failed the five key items administered twice one month apart, were subsequently diagnosed with autistic disorder at 42 months of age.</a:t>
            </a:r>
          </a:p>
          <a:p>
            <a:r>
              <a:rPr lang="en-US" sz="1800" dirty="0"/>
              <a:t>None of the children in the low risk group could be assigned this diagnosis at 42 months  (Baron-Cohen et al., 1996).</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86C0283-4B30-497B-9D80-97C14FD8E756}" type="slidenum">
              <a:rPr lang="en-US"/>
              <a:pPr/>
              <a:t>61</a:t>
            </a:fld>
            <a:endParaRPr lang="en-US"/>
          </a:p>
        </p:txBody>
      </p:sp>
      <p:sp>
        <p:nvSpPr>
          <p:cNvPr id="1212418" name="Rectangle 2"/>
          <p:cNvSpPr>
            <a:spLocks noGrp="1" noRot="1" noChangeAspect="1" noChangeArrowheads="1" noTextEdit="1"/>
          </p:cNvSpPr>
          <p:nvPr>
            <p:ph type="sldImg"/>
          </p:nvPr>
        </p:nvSpPr>
        <p:spPr>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D5910B8-528F-42D9-9C28-668C06E038E8}" type="slidenum">
              <a:rPr lang="en-US"/>
              <a:pPr/>
              <a:t>62</a:t>
            </a:fld>
            <a:endParaRPr lang="en-US"/>
          </a:p>
        </p:txBody>
      </p:sp>
      <p:sp>
        <p:nvSpPr>
          <p:cNvPr id="1216514" name="Rectangle 2"/>
          <p:cNvSpPr>
            <a:spLocks noGrp="1" noRot="1" noChangeAspect="1" noChangeArrowheads="1" noTextEdit="1"/>
          </p:cNvSpPr>
          <p:nvPr>
            <p:ph type="sldImg"/>
          </p:nvPr>
        </p:nvSpPr>
        <p:spPr>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957077-2F71-4B9B-A695-5BC82E107D5B}" type="slidenum">
              <a:rPr lang="en-US"/>
              <a:pPr/>
              <a:t>63</a:t>
            </a:fld>
            <a:endParaRPr lang="en-US"/>
          </a:p>
        </p:txBody>
      </p:sp>
      <p:sp>
        <p:nvSpPr>
          <p:cNvPr id="1220610" name="Rectangle 2"/>
          <p:cNvSpPr>
            <a:spLocks noGrp="1" noRot="1" noChangeAspect="1" noChangeArrowheads="1" noTextEdit="1"/>
          </p:cNvSpPr>
          <p:nvPr>
            <p:ph type="sldImg"/>
          </p:nvPr>
        </p:nvSpPr>
        <p:spPr>
          <a:ln/>
        </p:spPr>
      </p:sp>
      <p:sp>
        <p:nvSpPr>
          <p:cNvPr id="1220611" name="Rectangle 3"/>
          <p:cNvSpPr>
            <a:spLocks noGrp="1" noChangeArrowheads="1"/>
          </p:cNvSpPr>
          <p:nvPr>
            <p:ph type="body" idx="1"/>
          </p:nvPr>
        </p:nvSpPr>
        <p:spPr>
          <a:ln/>
        </p:spPr>
        <p:txBody>
          <a:bodyPr/>
          <a:lstStyle/>
          <a:p>
            <a:r>
              <a:rPr lang="en-US" sz="1800" dirty="0">
                <a:latin typeface="Times New Roman" pitchFamily="18" charset="0"/>
              </a:rPr>
              <a:t>While it has promise for the identification of ASD among a those with severe symptoms, this measure appears less sensitive to the less severe symptoms of ASD (</a:t>
            </a:r>
            <a:r>
              <a:rPr lang="en-US" sz="1600" dirty="0">
                <a:latin typeface="Times New Roman" pitchFamily="18" charset="0"/>
              </a:rPr>
              <a:t>Asperger’s/High Functioning Autism</a:t>
            </a:r>
            <a:r>
              <a:rPr lang="en-US" sz="1800" dirty="0">
                <a:latin typeface="Times New Roman" pitchFamily="18" charset="0"/>
              </a:rPr>
              <a:t>).</a:t>
            </a:r>
          </a:p>
          <a:p>
            <a:endParaRPr lang="en-US" sz="800" dirty="0">
              <a:latin typeface="Times New Roman" pitchFamily="18" charset="0"/>
            </a:endParaRPr>
          </a:p>
          <a:p>
            <a:r>
              <a:rPr lang="en-US" sz="1800" dirty="0">
                <a:latin typeface="Times New Roman" pitchFamily="18" charset="0"/>
              </a:rPr>
              <a:t>Children with milder symptoms did not routinely fail the </a:t>
            </a:r>
            <a:r>
              <a:rPr lang="en-US" sz="1800" i="1" dirty="0">
                <a:latin typeface="Times New Roman" pitchFamily="18" charset="0"/>
              </a:rPr>
              <a:t>CHAT</a:t>
            </a:r>
            <a:r>
              <a:rPr lang="en-US" sz="1800" dirty="0">
                <a:latin typeface="Times New Roman" pitchFamily="18" charset="0"/>
              </a:rPr>
              <a:t> at 18 months.  </a:t>
            </a:r>
          </a:p>
          <a:p>
            <a:endParaRPr lang="en-US" sz="800" dirty="0">
              <a:latin typeface="Times New Roman" pitchFamily="18" charset="0"/>
            </a:endParaRPr>
          </a:p>
          <a:p>
            <a:r>
              <a:rPr lang="en-US" sz="1800" dirty="0">
                <a:latin typeface="Times New Roman" pitchFamily="18" charset="0"/>
              </a:rPr>
              <a:t>6-year follow-up of a community sample of 16,235 children, screened with the 2-stage </a:t>
            </a:r>
            <a:r>
              <a:rPr lang="en-US" sz="1800" i="1" dirty="0">
                <a:latin typeface="Times New Roman" pitchFamily="18" charset="0"/>
              </a:rPr>
              <a:t>CHAT</a:t>
            </a:r>
            <a:r>
              <a:rPr lang="en-US" sz="1800" dirty="0">
                <a:latin typeface="Times New Roman" pitchFamily="18" charset="0"/>
              </a:rPr>
              <a:t> found that higher functioning children (those with higher IQs) were missed by this screening.  </a:t>
            </a:r>
          </a:p>
          <a:p>
            <a:endParaRPr lang="en-US" sz="800" dirty="0">
              <a:latin typeface="Times New Roman" pitchFamily="18" charset="0"/>
            </a:endParaRPr>
          </a:p>
          <a:p>
            <a:r>
              <a:rPr lang="en-US" sz="1800" dirty="0">
                <a:latin typeface="Times New Roman" pitchFamily="18" charset="0"/>
              </a:rPr>
              <a:t>However, this study confirmed an extremely low false positive rate.  </a:t>
            </a:r>
          </a:p>
          <a:p>
            <a:pPr lvl="1"/>
            <a:r>
              <a:rPr lang="en-US" sz="1000" dirty="0">
                <a:latin typeface="Times New Roman" pitchFamily="18" charset="0"/>
              </a:rPr>
              <a:t>In other words, children who fail the CHAT will likely go on the later be diagnosed with an ASD.</a:t>
            </a:r>
          </a:p>
          <a:p>
            <a:endParaRPr lang="en-US" sz="800" dirty="0"/>
          </a:p>
          <a:p>
            <a:r>
              <a:rPr lang="en-US" sz="1800" dirty="0"/>
              <a:t>The 2-stage </a:t>
            </a:r>
            <a:r>
              <a:rPr lang="en-US" sz="1800" i="1" dirty="0"/>
              <a:t>CHAT</a:t>
            </a:r>
            <a:r>
              <a:rPr lang="en-US" sz="1800" dirty="0"/>
              <a:t> had a </a:t>
            </a:r>
          </a:p>
          <a:p>
            <a:pPr lvl="1"/>
            <a:r>
              <a:rPr lang="en-US" sz="1600" b="1" dirty="0"/>
              <a:t>positive predictive value</a:t>
            </a:r>
            <a:r>
              <a:rPr lang="en-US" sz="1600" dirty="0"/>
              <a:t> of 75% (among those who failed the </a:t>
            </a:r>
            <a:r>
              <a:rPr lang="en-US" sz="1600" i="1" dirty="0"/>
              <a:t>CHAT</a:t>
            </a:r>
            <a:r>
              <a:rPr lang="en-US" sz="1600" dirty="0"/>
              <a:t>, the percentage who have ASD), </a:t>
            </a:r>
          </a:p>
          <a:p>
            <a:pPr lvl="1"/>
            <a:r>
              <a:rPr lang="en-US" sz="1600" b="1" dirty="0"/>
              <a:t>sensitivity</a:t>
            </a:r>
            <a:r>
              <a:rPr lang="en-US" sz="1600" dirty="0"/>
              <a:t> of 20% 9 (among those with ASD, the percentage who failed the </a:t>
            </a:r>
            <a:r>
              <a:rPr lang="en-US" sz="1600" i="1" dirty="0"/>
              <a:t>CHAT</a:t>
            </a:r>
            <a:r>
              <a:rPr lang="en-US" sz="1600" dirty="0"/>
              <a:t>),</a:t>
            </a:r>
          </a:p>
          <a:p>
            <a:pPr lvl="1"/>
            <a:r>
              <a:rPr lang="en-US" sz="1600" b="1" dirty="0"/>
              <a:t>specificity</a:t>
            </a:r>
            <a:r>
              <a:rPr lang="en-US" sz="1600" dirty="0"/>
              <a:t> of 98% (among those without</a:t>
            </a:r>
            <a:r>
              <a:rPr lang="en-US" sz="1800" dirty="0"/>
              <a:t> </a:t>
            </a:r>
            <a:r>
              <a:rPr lang="en-US" sz="1600" dirty="0"/>
              <a:t>ASD, the percentage who pass the </a:t>
            </a:r>
            <a:r>
              <a:rPr lang="en-US" sz="1600" i="1" dirty="0"/>
              <a:t>CHAT</a:t>
            </a:r>
            <a:r>
              <a:rPr lang="en-US" sz="1600" dirty="0"/>
              <a:t>).</a:t>
            </a:r>
            <a:r>
              <a:rPr lang="en-US" sz="1800" dirty="0"/>
              <a:t> </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60A9274-3AB7-474C-BFC1-CA258518DCC5}" type="slidenum">
              <a:rPr lang="en-US"/>
              <a:pPr/>
              <a:t>64</a:t>
            </a:fld>
            <a:endParaRPr lang="en-US"/>
          </a:p>
        </p:txBody>
      </p:sp>
      <p:sp>
        <p:nvSpPr>
          <p:cNvPr id="1222658" name="Rectangle 2"/>
          <p:cNvSpPr>
            <a:spLocks noGrp="1" noRot="1" noChangeAspect="1" noChangeArrowheads="1" noTextEdit="1"/>
          </p:cNvSpPr>
          <p:nvPr>
            <p:ph type="sldImg"/>
          </p:nvPr>
        </p:nvSpPr>
        <p:spPr>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1B177FF-9731-4EF4-8708-01B0F1A5C1C2}" type="slidenum">
              <a:rPr lang="en-US"/>
              <a:pPr/>
              <a:t>65</a:t>
            </a:fld>
            <a:endParaRPr lang="en-US"/>
          </a:p>
        </p:txBody>
      </p:sp>
      <p:sp>
        <p:nvSpPr>
          <p:cNvPr id="1226754" name="Rectangle 2"/>
          <p:cNvSpPr>
            <a:spLocks noGrp="1" noRot="1" noChangeAspect="1" noChangeArrowheads="1" noTextEdit="1"/>
          </p:cNvSpPr>
          <p:nvPr>
            <p:ph type="sldImg"/>
          </p:nvPr>
        </p:nvSpPr>
        <p:spPr>
          <a:ln/>
        </p:spPr>
      </p:sp>
      <p:sp>
        <p:nvSpPr>
          <p:cNvPr id="4" name="Notes Placeholder 3"/>
          <p:cNvSpPr>
            <a:spLocks noGrp="1"/>
          </p:cNvSpPr>
          <p:nvPr>
            <p:ph type="body" idx="1"/>
          </p:nvPr>
        </p:nvSpPr>
        <p:spPr/>
        <p:txBody>
          <a:bodyPr>
            <a:normAutofit/>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smtClean="0"/>
              <a:t>Robins, D. L., Fein, D., Barton, M. L., &amp; Green, J. A. (2001).  The modified checklist for autism in toddlers: An initial study investigating the early detection of autism and pervasive developmental disorders.  </a:t>
            </a:r>
            <a:r>
              <a:rPr lang="en-US" i="1" dirty="0" smtClean="0"/>
              <a:t>Journal of Autism and Developmental Disorders, 31, </a:t>
            </a:r>
            <a:r>
              <a:rPr lang="en-US" dirty="0" smtClean="0"/>
              <a:t>131-144.</a:t>
            </a:r>
            <a:endParaRPr lang="en-US" sz="2000" dirty="0" smtClean="0"/>
          </a:p>
          <a:p>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14DF329-78E8-461E-8A76-A908F6CA9A20}" type="slidenum">
              <a:rPr lang="en-US"/>
              <a:pPr/>
              <a:t>66</a:t>
            </a:fld>
            <a:endParaRPr lang="en-US"/>
          </a:p>
        </p:txBody>
      </p:sp>
      <p:sp>
        <p:nvSpPr>
          <p:cNvPr id="1228802" name="Rectangle 2"/>
          <p:cNvSpPr>
            <a:spLocks noGrp="1" noRot="1" noChangeAspect="1" noChangeArrowheads="1" noTextEdit="1"/>
          </p:cNvSpPr>
          <p:nvPr>
            <p:ph type="sldImg"/>
          </p:nvPr>
        </p:nvSpPr>
        <p:spPr>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460D1A3-AD02-4FF0-B83F-984C43E7EE7A}" type="slidenum">
              <a:rPr lang="en-US"/>
              <a:pPr/>
              <a:t>67</a:t>
            </a:fld>
            <a:endParaRPr lang="en-US"/>
          </a:p>
        </p:txBody>
      </p:sp>
      <p:sp>
        <p:nvSpPr>
          <p:cNvPr id="1230850" name="Rectangle 2"/>
          <p:cNvSpPr>
            <a:spLocks noGrp="1" noRot="1" noChangeAspect="1" noChangeArrowheads="1" noTextEdit="1"/>
          </p:cNvSpPr>
          <p:nvPr>
            <p:ph type="sldImg"/>
          </p:nvPr>
        </p:nvSpPr>
        <p:spPr>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8615417-BDEA-4E2F-ADFE-450A6F08048D}" type="slidenum">
              <a:rPr lang="en-US"/>
              <a:pPr/>
              <a:t>68</a:t>
            </a:fld>
            <a:endParaRPr lang="en-US"/>
          </a:p>
        </p:txBody>
      </p:sp>
      <p:sp>
        <p:nvSpPr>
          <p:cNvPr id="1232898" name="Rectangle 2"/>
          <p:cNvSpPr>
            <a:spLocks noGrp="1" noRot="1" noChangeAspect="1" noChangeArrowheads="1" noTextEdit="1"/>
          </p:cNvSpPr>
          <p:nvPr>
            <p:ph type="sldImg"/>
          </p:nvPr>
        </p:nvSpPr>
        <p:spPr>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F7550C9-6EFE-40E6-8F9F-EEC4385C3D1A}" type="slidenum">
              <a:rPr lang="en-US"/>
              <a:pPr/>
              <a:t>69</a:t>
            </a:fld>
            <a:endParaRPr lang="en-US"/>
          </a:p>
        </p:txBody>
      </p:sp>
      <p:sp>
        <p:nvSpPr>
          <p:cNvPr id="1234946" name="Rectangle 2"/>
          <p:cNvSpPr>
            <a:spLocks noGrp="1" noRot="1" noChangeAspect="1" noChangeArrowheads="1" noTextEdit="1"/>
          </p:cNvSpPr>
          <p:nvPr>
            <p:ph type="sldImg"/>
          </p:nvPr>
        </p:nvSpPr>
        <p:spPr>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6AA4CD-667A-4D64-A289-45BCFC8ECF26}" type="slidenum">
              <a:rPr lang="en-US"/>
              <a:pPr/>
              <a:t>7</a:t>
            </a:fld>
            <a:endParaRPr lang="en-US" dirty="0"/>
          </a:p>
        </p:txBody>
      </p:sp>
      <p:sp>
        <p:nvSpPr>
          <p:cNvPr id="1081346" name="Rectangle 2"/>
          <p:cNvSpPr>
            <a:spLocks noGrp="1" noRot="1" noChangeAspect="1" noChangeArrowheads="1" noTextEdit="1"/>
          </p:cNvSpPr>
          <p:nvPr>
            <p:ph type="sldImg"/>
          </p:nvPr>
        </p:nvSpPr>
        <p:spPr>
          <a:ln/>
        </p:spPr>
      </p:sp>
      <p:sp>
        <p:nvSpPr>
          <p:cNvPr id="1081347" name="Rectangle 3"/>
          <p:cNvSpPr>
            <a:spLocks noGrp="1" noChangeArrowheads="1"/>
          </p:cNvSpPr>
          <p:nvPr>
            <p:ph type="body" idx="1"/>
          </p:nvPr>
        </p:nvSpPr>
        <p:spPr/>
        <p:txBody>
          <a:bodyPr/>
          <a:lstStyle/>
          <a:p>
            <a:r>
              <a:rPr lang="en-US" sz="1800" dirty="0" smtClean="0"/>
              <a:t>The median age of earliest ASD diagnosis is between 4.5 and 5.5 years, but for 51–91 percent of children with an ASD, developmental concerns had been recorded before three years of age.  [</a:t>
            </a:r>
            <a:r>
              <a:rPr lang="en-US" sz="1800" dirty="0" smtClean="0">
                <a:hlinkClick r:id="rId3"/>
              </a:rPr>
              <a:t>Read article</a:t>
            </a:r>
            <a:r>
              <a:rPr lang="en-US" sz="1800" dirty="0" smtClean="0"/>
              <a:t>]</a:t>
            </a:r>
            <a:br>
              <a:rPr lang="en-US" sz="1800" dirty="0" smtClean="0"/>
            </a:br>
            <a:r>
              <a:rPr lang="en-US" sz="1800" dirty="0" smtClean="0"/>
              <a:t/>
            </a:r>
            <a:br>
              <a:rPr lang="en-US" sz="1800" dirty="0" smtClean="0"/>
            </a:br>
            <a:endParaRPr lang="en-US" sz="1800" dirty="0" smtClean="0"/>
          </a:p>
          <a:p>
            <a:r>
              <a:rPr lang="en-US" sz="1800" dirty="0" smtClean="0"/>
              <a:t>Studies have shown that about one third of parents of children with an ASD noticed a problem before their child’s first birthday, and 80% saw problems by 24 months. [</a:t>
            </a:r>
            <a:r>
              <a:rPr lang="en-US" sz="1800" dirty="0" smtClean="0">
                <a:hlinkClick r:id="rId4"/>
              </a:rPr>
              <a:t>Read summary</a:t>
            </a:r>
            <a:r>
              <a:rPr lang="en-US" sz="1800" dirty="0" smtClean="0"/>
              <a:t>]</a:t>
            </a:r>
          </a:p>
          <a:p>
            <a:r>
              <a:rPr lang="en-US" sz="1800" dirty="0" smtClean="0"/>
              <a:t>Research has shown that a diagnosis of autism at age 2 can be reliable, valid, and stable. </a:t>
            </a:r>
            <a:r>
              <a:rPr lang="en-US" sz="1800" baseline="30000" dirty="0" smtClean="0">
                <a:hlinkClick r:id="rId5" action="ppaction://hlinkfile"/>
              </a:rPr>
              <a:t>[1]</a:t>
            </a:r>
            <a:r>
              <a:rPr lang="en-US" sz="1800" dirty="0" smtClean="0"/>
              <a:t> But despite evidence that ASDs can often be identified at around 18 months, many children do not receive final diagnoses until they are much older. [</a:t>
            </a:r>
            <a:r>
              <a:rPr lang="en-US" sz="1800" dirty="0" smtClean="0">
                <a:hlinkClick r:id="rId6"/>
              </a:rPr>
              <a:t>Read article</a:t>
            </a:r>
            <a:r>
              <a:rPr lang="en-US" sz="1800" dirty="0" smtClean="0"/>
              <a:t>] </a:t>
            </a:r>
          </a:p>
          <a:p>
            <a:r>
              <a:rPr lang="en-US" sz="1800" dirty="0" smtClean="0"/>
              <a:t>Another </a:t>
            </a:r>
            <a:r>
              <a:rPr lang="en-US" sz="1800" dirty="0"/>
              <a:t>reason for increased attention to the ASD is the fact that not</a:t>
            </a:r>
            <a:r>
              <a:rPr lang="en-US" sz="1800" i="1" dirty="0"/>
              <a:t> </a:t>
            </a:r>
            <a:r>
              <a:rPr lang="en-US" sz="1800" dirty="0"/>
              <a:t>all cases of these disorders will be identified before children enter school.  While it should be expected that most of the more severe cases of autism will be identified before children reach school age, it needs to be acknowledged that many will “slip through the cracks” and go undiagnosed until after they enter kindergarten.  For example, data from a survey conducted in the United Kingdom reveals that the average age of diagnosis for children with Autistic Disorder was about 5.5 years (Howlin &amp; Asgharian, 1999).  In particular, it is not unusual for students with milder forms of ASD (i.e., Asperger’s Disorder) to go undiagnosed until after school entry.  Among this group the average age of diagnosis was reported to be 11 years.  Only rarely is it given to children under the age of 5 years (Howlin &amp; Asgharian, 1999).  Consistent with these data is the fact that the number of children with autism served under </a:t>
            </a:r>
            <a:r>
              <a:rPr lang="en-US" sz="1800" i="1" dirty="0"/>
              <a:t> IDEA</a:t>
            </a:r>
            <a:r>
              <a:rPr lang="en-US" sz="1800" dirty="0"/>
              <a:t> reaches its peak among children ages 6 to 11 years (U.S. Department of Education, 2003).  Thus, it is critical for all educators (not just those working in infant and preschool settings) to understand ASD and be vigilant for these disorders.</a:t>
            </a:r>
          </a:p>
          <a:p>
            <a:endParaRPr lang="en-US" sz="1800"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FF3E250-FA94-4DF6-91B8-4B4A6E0A6CA7}" type="slidenum">
              <a:rPr lang="en-US"/>
              <a:pPr/>
              <a:t>70</a:t>
            </a:fld>
            <a:endParaRPr lang="en-US"/>
          </a:p>
        </p:txBody>
      </p:sp>
      <p:sp>
        <p:nvSpPr>
          <p:cNvPr id="1236994" name="Rectangle 2"/>
          <p:cNvSpPr>
            <a:spLocks noGrp="1" noRot="1" noChangeAspect="1" noChangeArrowheads="1" noTextEdit="1"/>
          </p:cNvSpPr>
          <p:nvPr>
            <p:ph type="sldImg"/>
          </p:nvPr>
        </p:nvSpPr>
        <p:spPr>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9D72FE8-B4FB-472E-BA22-5CC6B2456C2A}" type="slidenum">
              <a:rPr lang="en-US"/>
              <a:pPr/>
              <a:t>71</a:t>
            </a:fld>
            <a:endParaRPr lang="en-US"/>
          </a:p>
        </p:txBody>
      </p:sp>
      <p:sp>
        <p:nvSpPr>
          <p:cNvPr id="1245186" name="Rectangle 2"/>
          <p:cNvSpPr>
            <a:spLocks noGrp="1" noRot="1" noChangeAspect="1" noChangeArrowheads="1" noTextEdit="1"/>
          </p:cNvSpPr>
          <p:nvPr>
            <p:ph type="sldImg"/>
          </p:nvPr>
        </p:nvSpPr>
        <p:spPr>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1F26EF-00C8-449A-A854-323376CEBFCE}" type="slidenum">
              <a:rPr lang="en-US"/>
              <a:pPr/>
              <a:t>72</a:t>
            </a:fld>
            <a:endParaRPr lang="en-US"/>
          </a:p>
        </p:txBody>
      </p:sp>
      <p:sp>
        <p:nvSpPr>
          <p:cNvPr id="1247234" name="Rectangle 2"/>
          <p:cNvSpPr>
            <a:spLocks noGrp="1" noRot="1" noChangeAspect="1" noChangeArrowheads="1" noTextEdit="1"/>
          </p:cNvSpPr>
          <p:nvPr>
            <p:ph type="sldImg"/>
          </p:nvPr>
        </p:nvSpPr>
        <p:spPr>
          <a:ln/>
        </p:spPr>
      </p:sp>
      <p:sp>
        <p:nvSpPr>
          <p:cNvPr id="1247235" name="Rectangle 3"/>
          <p:cNvSpPr>
            <a:spLocks noGrp="1" noChangeArrowheads="1"/>
          </p:cNvSpPr>
          <p:nvPr>
            <p:ph type="body" idx="1"/>
          </p:nvPr>
        </p:nvSpPr>
        <p:spPr>
          <a:ln/>
        </p:spPr>
        <p:txBody>
          <a:bodyPr/>
          <a:lstStyle/>
          <a:p>
            <a:pPr algn="just"/>
            <a:r>
              <a:rPr lang="en-US" sz="1800" dirty="0">
                <a:latin typeface="Times New Roman" pitchFamily="18" charset="0"/>
              </a:rPr>
              <a:t>A final screening tool designed for very young children, and developed for use within both general and clinical populations is the </a:t>
            </a:r>
            <a:r>
              <a:rPr lang="en-US" sz="1800" i="1" dirty="0">
                <a:latin typeface="Times New Roman" pitchFamily="18" charset="0"/>
              </a:rPr>
              <a:t>Pervasive Developmental Disorders Screening Test – II </a:t>
            </a:r>
            <a:r>
              <a:rPr lang="en-US" sz="1800" dirty="0">
                <a:latin typeface="Times New Roman" pitchFamily="18" charset="0"/>
              </a:rPr>
              <a:t>(PDDST-II; Siegel, 2001; soon to be published by The Psychological Corporation).  This measure has three stages, with the </a:t>
            </a:r>
            <a:r>
              <a:rPr lang="en-US" sz="1800" i="1" dirty="0">
                <a:latin typeface="Times New Roman" pitchFamily="18" charset="0"/>
              </a:rPr>
              <a:t>PDDST-II: Stage I</a:t>
            </a:r>
            <a:r>
              <a:rPr lang="en-US" sz="1800" dirty="0">
                <a:latin typeface="Times New Roman" pitchFamily="18" charset="0"/>
              </a:rPr>
              <a:t> designed to help determine if a given child should be evaluated for an ASD and is the one that the school psychologist working in general education settings would find helpful.  It is designed to be completed by parents and should take no more than 5 minutes.  </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CFD48E-0802-49CF-885D-86E7B8010BD3}" type="slidenum">
              <a:rPr lang="en-US"/>
              <a:pPr/>
              <a:t>73</a:t>
            </a:fld>
            <a:endParaRPr lang="en-US"/>
          </a:p>
        </p:txBody>
      </p:sp>
      <p:sp>
        <p:nvSpPr>
          <p:cNvPr id="1249282" name="Rectangle 2"/>
          <p:cNvSpPr>
            <a:spLocks noGrp="1" noRot="1" noChangeAspect="1" noChangeArrowheads="1" noTextEdit="1"/>
          </p:cNvSpPr>
          <p:nvPr>
            <p:ph type="sldImg"/>
          </p:nvPr>
        </p:nvSpPr>
        <p:spPr>
          <a:ln/>
        </p:spPr>
      </p:sp>
      <p:sp>
        <p:nvSpPr>
          <p:cNvPr id="1249283" name="Rectangle 3"/>
          <p:cNvSpPr>
            <a:spLocks noGrp="1" noChangeArrowheads="1"/>
          </p:cNvSpPr>
          <p:nvPr>
            <p:ph type="body" idx="1"/>
          </p:nvPr>
        </p:nvSpPr>
        <p:spPr>
          <a:ln/>
        </p:spPr>
        <p:txBody>
          <a:bodyPr/>
          <a:lstStyle/>
          <a:p>
            <a:r>
              <a:rPr lang="en-US" sz="1800">
                <a:latin typeface="Times New Roman" pitchFamily="18" charset="0"/>
              </a:rPr>
              <a:t>The odd numbered items are the critical questions used for autism screening.  If three or more of the odd numbered items are checked as being “YES, Usually True,” then the result is considered a positive finding for possible ASD and a diagnostic evaluation indicted.  The odd numbered critical questions are ordered by age in order from highest predictive validity.  This means the more odd numbered items scored positive, </a:t>
            </a:r>
            <a:r>
              <a:rPr lang="en-US" sz="1800" u="sng">
                <a:latin typeface="Times New Roman" pitchFamily="18" charset="0"/>
              </a:rPr>
              <a:t>and</a:t>
            </a:r>
            <a:r>
              <a:rPr lang="en-US" sz="1800">
                <a:latin typeface="Times New Roman" pitchFamily="18" charset="0"/>
              </a:rPr>
              <a:t> the more odd numbered items scored positive on the upper half of each section, the more strongly positive the screen.  Even numbered items significantly differentiate ASD-referred children from those with mild developmental disorders.  These items are also are ordered by age in order from highest to lowest predictive validity.</a:t>
            </a:r>
          </a:p>
          <a:p>
            <a:pPr algn="just"/>
            <a:endParaRPr lang="en-US">
              <a:latin typeface="Times New Roman" pitchFamily="18"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96E480-A015-4744-889C-0C03B8BC61BE}" type="slidenum">
              <a:rPr lang="en-US"/>
              <a:pPr/>
              <a:t>74</a:t>
            </a:fld>
            <a:endParaRPr lang="en-US"/>
          </a:p>
        </p:txBody>
      </p:sp>
      <p:sp>
        <p:nvSpPr>
          <p:cNvPr id="1251330" name="Rectangle 2"/>
          <p:cNvSpPr>
            <a:spLocks noGrp="1" noRot="1" noChangeAspect="1" noChangeArrowheads="1" noTextEdit="1"/>
          </p:cNvSpPr>
          <p:nvPr>
            <p:ph type="sldImg"/>
          </p:nvPr>
        </p:nvSpPr>
        <p:spPr>
          <a:ln/>
        </p:spPr>
      </p:sp>
      <p:sp>
        <p:nvSpPr>
          <p:cNvPr id="1251331" name="Rectangle 3"/>
          <p:cNvSpPr>
            <a:spLocks noGrp="1" noChangeArrowheads="1"/>
          </p:cNvSpPr>
          <p:nvPr>
            <p:ph type="body" idx="1"/>
          </p:nvPr>
        </p:nvSpPr>
        <p:spPr>
          <a:ln/>
        </p:spPr>
        <p:txBody>
          <a:bodyPr/>
          <a:lstStyle/>
          <a:p>
            <a:pPr algn="just"/>
            <a:r>
              <a:rPr lang="en-US" sz="2000" dirty="0"/>
              <a:t>Sensitivity refers to the measures ability to correctly identify a high percentage of children who truly have ASD; very few children with ASD are misidentified as not having one of these disorders.  </a:t>
            </a:r>
          </a:p>
          <a:p>
            <a:pPr algn="just"/>
            <a:r>
              <a:rPr lang="en-US" sz="2000" dirty="0"/>
              <a:t>Specificity refers to lowering the number of children falsely identified as having ASD and instead identifies only the ones who truly have ASD. </a:t>
            </a:r>
            <a:endParaRPr lang="en-US" sz="2000" dirty="0" smtClean="0"/>
          </a:p>
          <a:p>
            <a:pPr algn="just"/>
            <a:endParaRPr lang="en-US" sz="2000" dirty="0" smtClean="0"/>
          </a:p>
          <a:p>
            <a:pPr algn="just"/>
            <a:r>
              <a:rPr lang="en-US" sz="2000" dirty="0" smtClean="0"/>
              <a:t>http://</a:t>
            </a:r>
            <a:r>
              <a:rPr lang="en-US" sz="2000" dirty="0" err="1" smtClean="0"/>
              <a:t>autismscreening.org</a:t>
            </a:r>
            <a:r>
              <a:rPr lang="en-US" sz="2000" dirty="0" smtClean="0"/>
              <a:t>/</a:t>
            </a:r>
            <a:r>
              <a:rPr lang="en-US" sz="2000" dirty="0" err="1" smtClean="0"/>
              <a:t>screening_tools</a:t>
            </a:r>
            <a:r>
              <a:rPr lang="en-US" sz="2000" dirty="0" smtClean="0"/>
              <a:t>/</a:t>
            </a:r>
            <a:r>
              <a:rPr lang="en-US" sz="2000" dirty="0" err="1" smtClean="0"/>
              <a:t>index.htm</a:t>
            </a:r>
            <a:endParaRPr lang="en-US" sz="2000" dirty="0" smtClean="0"/>
          </a:p>
          <a:p>
            <a:pPr algn="just"/>
            <a:r>
              <a:rPr lang="en-US" sz="1200" kern="1200" dirty="0" smtClean="0">
                <a:solidFill>
                  <a:schemeClr val="tx1"/>
                </a:solidFill>
                <a:latin typeface="Times" charset="0"/>
                <a:ea typeface="+mn-ea"/>
                <a:cs typeface="+mn-cs"/>
              </a:rPr>
              <a:t>The CHAT is a 9-item questionnaire that is completed by the child's parent/caregiver. There are an additional five questions for the provider to fill out based on observation of the child during the clinic visit. The CHAT can be filled out quickly and is easily interpreted by the physician. The sensitivity is low at 0.65 and the specificity is high at 0.98. The low sensitivity of the CHAT could lead your practice to miss many children who are at risk of an autism spectrum disorder</a:t>
            </a:r>
          </a:p>
          <a:p>
            <a:pPr algn="just"/>
            <a:endParaRPr lang="en-US" sz="1200" kern="1200" dirty="0" smtClean="0">
              <a:solidFill>
                <a:schemeClr val="tx1"/>
              </a:solidFill>
              <a:latin typeface="Times" charset="0"/>
              <a:ea typeface="+mn-ea"/>
              <a:cs typeface="+mn-cs"/>
            </a:endParaRPr>
          </a:p>
          <a:p>
            <a:r>
              <a:rPr lang="en-US" sz="1200" kern="1200" dirty="0" smtClean="0">
                <a:solidFill>
                  <a:schemeClr val="tx1"/>
                </a:solidFill>
                <a:latin typeface="Times" charset="0"/>
                <a:ea typeface="+mn-ea"/>
                <a:cs typeface="+mn-cs"/>
              </a:rPr>
              <a:t>The M-CHAT, a 23-item yes/no checklist for parents was adapted from the Checklist for Autism in Toddlers (CHAT). The checklist is quick and easy to fill out by many parents, with a literacy level cited at the 6th grade, and the scoring is straightforward. The M-CHAT is available in many different languages including English, Spanish, Turkish, Chinese, and Japanese. There are other languages available, but not all have been validated.</a:t>
            </a:r>
          </a:p>
          <a:p>
            <a:r>
              <a:rPr lang="en-US" sz="1200" kern="1200" dirty="0" smtClean="0">
                <a:solidFill>
                  <a:schemeClr val="tx1"/>
                </a:solidFill>
                <a:latin typeface="Times" charset="0"/>
                <a:ea typeface="+mn-ea"/>
                <a:cs typeface="+mn-cs"/>
              </a:rPr>
              <a:t>This tool has been shown sometimes to miss more subtle cases of autism spectrum disorders. Also, it is more accurate to interpret the M-CHAT according to its Positive Predictive Value (patients with positive test results who are correctly diagnosed) as the sensitivity and specificity may show the tool to be more accurate than it is. For high risk patients, PPV = .60, for low risk patients, PPV = .11, and when combined, PPV = .36. When a failed M-CHAT is followed up by a phone interview, the PPV values are much higher, with PPV values = High: .76, Low: .65, and Combined: .74. (</a:t>
            </a:r>
            <a:r>
              <a:rPr lang="en-US" sz="1200" kern="1200" dirty="0" err="1" smtClean="0">
                <a:solidFill>
                  <a:schemeClr val="tx1"/>
                </a:solidFill>
                <a:latin typeface="Times" charset="0"/>
                <a:ea typeface="+mn-ea"/>
                <a:cs typeface="+mn-cs"/>
              </a:rPr>
              <a:t>Kleinman</a:t>
            </a:r>
            <a:r>
              <a:rPr lang="en-US" sz="1200" kern="1200" dirty="0" smtClean="0">
                <a:solidFill>
                  <a:schemeClr val="tx1"/>
                </a:solidFill>
                <a:latin typeface="Times" charset="0"/>
                <a:ea typeface="+mn-ea"/>
                <a:cs typeface="+mn-cs"/>
              </a:rPr>
              <a:t> JM, et al. J Autism </a:t>
            </a:r>
            <a:r>
              <a:rPr lang="en-US" sz="1200" kern="1200" dirty="0" err="1" smtClean="0">
                <a:solidFill>
                  <a:schemeClr val="tx1"/>
                </a:solidFill>
                <a:latin typeface="Times" charset="0"/>
                <a:ea typeface="+mn-ea"/>
                <a:cs typeface="+mn-cs"/>
              </a:rPr>
              <a:t>Dev</a:t>
            </a:r>
            <a:r>
              <a:rPr lang="en-US" sz="1200" kern="1200" dirty="0" smtClean="0">
                <a:solidFill>
                  <a:schemeClr val="tx1"/>
                </a:solidFill>
                <a:latin typeface="Times" charset="0"/>
                <a:ea typeface="+mn-ea"/>
                <a:cs typeface="+mn-cs"/>
              </a:rPr>
              <a:t> </a:t>
            </a:r>
            <a:r>
              <a:rPr lang="en-US" sz="1200" kern="1200" dirty="0" err="1" smtClean="0">
                <a:solidFill>
                  <a:schemeClr val="tx1"/>
                </a:solidFill>
                <a:latin typeface="Times" charset="0"/>
                <a:ea typeface="+mn-ea"/>
                <a:cs typeface="+mn-cs"/>
              </a:rPr>
              <a:t>Disord</a:t>
            </a:r>
            <a:r>
              <a:rPr lang="en-US" sz="1200" kern="1200" dirty="0" smtClean="0">
                <a:solidFill>
                  <a:schemeClr val="tx1"/>
                </a:solidFill>
                <a:latin typeface="Times" charset="0"/>
                <a:ea typeface="+mn-ea"/>
                <a:cs typeface="+mn-cs"/>
              </a:rPr>
              <a:t>. 2008;38:827-839).</a:t>
            </a:r>
          </a:p>
          <a:p>
            <a:r>
              <a:rPr lang="en-US" sz="1200" kern="1200" dirty="0" smtClean="0">
                <a:solidFill>
                  <a:schemeClr val="tx1"/>
                </a:solidFill>
                <a:latin typeface="Times" charset="0"/>
                <a:ea typeface="+mn-ea"/>
                <a:cs typeface="+mn-cs"/>
              </a:rPr>
              <a:t>The PDDST-II PCS is a 22-item questionnaire that is designed to be completed by the child's parent/caregiver. It takes parents between 10 to 20 minutes to complete and is easily scored and interpreted by providers. The sensitivity and specificity are both high at 0.92 and 0.91 respectively.</a:t>
            </a:r>
          </a:p>
          <a:p>
            <a:r>
              <a:rPr lang="en-US" sz="1200" kern="1200" dirty="0" smtClean="0">
                <a:solidFill>
                  <a:schemeClr val="tx1"/>
                </a:solidFill>
                <a:latin typeface="Times" charset="0"/>
                <a:ea typeface="+mn-ea"/>
                <a:cs typeface="+mn-cs"/>
              </a:rPr>
              <a:t>Many practices may find this tool to be costly at $42 per packet of 25. The PDDST-II PCS cannot be copied.</a:t>
            </a:r>
          </a:p>
          <a:p>
            <a:r>
              <a:rPr lang="en-US" sz="1200" kern="1200" dirty="0" smtClean="0">
                <a:solidFill>
                  <a:schemeClr val="tx1"/>
                </a:solidFill>
                <a:latin typeface="Times" charset="0"/>
                <a:ea typeface="+mn-ea"/>
                <a:cs typeface="+mn-cs"/>
              </a:rPr>
              <a:t>The Infant/Toddler Checklist is a one-page 24-item questionnaire. It is designed to identify children who are at-risk for developing communication and/or social impairments. For children with concerning scores there is a follow-up Caregiver Questionnaire and a Behavior Sample (done by the provider). However, the Infant/Toddler Checklist has been validated independently and can be used as a stand-alone tool for children between 9 and 24 months. (</a:t>
            </a:r>
            <a:r>
              <a:rPr lang="en-US" sz="1200" kern="1200" dirty="0" err="1" smtClean="0">
                <a:solidFill>
                  <a:schemeClr val="tx1"/>
                </a:solidFill>
                <a:latin typeface="Times" charset="0"/>
                <a:ea typeface="+mn-ea"/>
                <a:cs typeface="+mn-cs"/>
              </a:rPr>
              <a:t>Wetherby</a:t>
            </a:r>
            <a:r>
              <a:rPr lang="en-US" sz="1200" kern="1200" dirty="0" smtClean="0">
                <a:solidFill>
                  <a:schemeClr val="tx1"/>
                </a:solidFill>
                <a:latin typeface="Times" charset="0"/>
                <a:ea typeface="+mn-ea"/>
                <a:cs typeface="+mn-cs"/>
              </a:rPr>
              <a:t>, A.M. &amp; </a:t>
            </a:r>
            <a:r>
              <a:rPr lang="en-US" sz="1200" kern="1200" dirty="0" err="1" smtClean="0">
                <a:solidFill>
                  <a:schemeClr val="tx1"/>
                </a:solidFill>
                <a:latin typeface="Times" charset="0"/>
                <a:ea typeface="+mn-ea"/>
                <a:cs typeface="+mn-cs"/>
              </a:rPr>
              <a:t>Prizant</a:t>
            </a:r>
            <a:r>
              <a:rPr lang="en-US" sz="1200" kern="1200" dirty="0" smtClean="0">
                <a:solidFill>
                  <a:schemeClr val="tx1"/>
                </a:solidFill>
                <a:latin typeface="Times" charset="0"/>
                <a:ea typeface="+mn-ea"/>
                <a:cs typeface="+mn-cs"/>
              </a:rPr>
              <a:t>, B.M. (2001). Communication and Symbolic Behavior Scales Developmental Profile Infant/Toddler Checklist. Paul H. </a:t>
            </a:r>
            <a:r>
              <a:rPr lang="en-US" sz="1200" kern="1200" smtClean="0">
                <a:solidFill>
                  <a:schemeClr val="tx1"/>
                </a:solidFill>
                <a:latin typeface="Times" charset="0"/>
                <a:ea typeface="+mn-ea"/>
                <a:cs typeface="+mn-cs"/>
              </a:rPr>
              <a:t>Brookes Publishing Co.)</a:t>
            </a:r>
            <a:endParaRPr lang="en-US" sz="1200" kern="1200" dirty="0" smtClean="0">
              <a:solidFill>
                <a:schemeClr val="tx1"/>
              </a:solidFill>
              <a:latin typeface="Times" charset="0"/>
              <a:ea typeface="+mn-ea"/>
              <a:cs typeface="+mn-cs"/>
            </a:endParaRPr>
          </a:p>
          <a:p>
            <a:endParaRPr lang="en-US" sz="1200" kern="1200" dirty="0" smtClean="0">
              <a:solidFill>
                <a:schemeClr val="tx1"/>
              </a:solidFill>
              <a:latin typeface="Times" charset="0"/>
              <a:ea typeface="+mn-ea"/>
              <a:cs typeface="+mn-cs"/>
            </a:endParaRPr>
          </a:p>
          <a:p>
            <a:pPr algn="just"/>
            <a:endParaRPr lang="en-US" sz="1200" kern="1200" dirty="0" smtClean="0">
              <a:solidFill>
                <a:schemeClr val="tx1"/>
              </a:solidFill>
              <a:latin typeface="Times" charset="0"/>
              <a:ea typeface="+mn-ea"/>
              <a:cs typeface="+mn-cs"/>
            </a:endParaRPr>
          </a:p>
          <a:p>
            <a:pPr algn="just"/>
            <a:endParaRPr lang="en-US" sz="2000"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8063C9A-8796-4518-A4C0-611237659004}" type="slidenum">
              <a:rPr lang="en-US"/>
              <a:pPr/>
              <a:t>75</a:t>
            </a:fld>
            <a:endParaRPr lang="en-US"/>
          </a:p>
        </p:txBody>
      </p:sp>
      <p:sp>
        <p:nvSpPr>
          <p:cNvPr id="1255426" name="Rectangle 2"/>
          <p:cNvSpPr>
            <a:spLocks noGrp="1" noRot="1" noChangeAspect="1" noChangeArrowheads="1" noTextEdit="1"/>
          </p:cNvSpPr>
          <p:nvPr>
            <p:ph type="sldImg"/>
          </p:nvPr>
        </p:nvSpPr>
        <p:spPr>
          <a:ln/>
        </p:spPr>
      </p:sp>
      <p:sp>
        <p:nvSpPr>
          <p:cNvPr id="4" name="Notes Placeholder 3"/>
          <p:cNvSpPr>
            <a:spLocks noGrp="1"/>
          </p:cNvSpPr>
          <p:nvPr>
            <p:ph type="body" idx="1"/>
          </p:nvPr>
        </p:nvSpPr>
        <p:spPr/>
        <p:txBody>
          <a:bodyPr>
            <a:normAutofit/>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Times New Roman" pitchFamily="18" charset="0"/>
              </a:rPr>
              <a:t>A checklist designed to be completed by parents and/or teachers.</a:t>
            </a:r>
            <a:r>
              <a:rPr lang="en-US" dirty="0" smtClean="0">
                <a:latin typeface="Times New Roman" pitchFamily="18" charset="0"/>
              </a:rPr>
              <a:t> </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smtClean="0"/>
              <a:t>Ehlers, S., </a:t>
            </a:r>
            <a:r>
              <a:rPr lang="en-US" dirty="0" err="1" smtClean="0"/>
              <a:t>Gillberg</a:t>
            </a:r>
            <a:r>
              <a:rPr lang="en-US" dirty="0" smtClean="0"/>
              <a:t>, G., &amp; Wing, L. (1999).  A screening questionnaire for </a:t>
            </a:r>
            <a:r>
              <a:rPr lang="en-US" dirty="0" err="1" smtClean="0"/>
              <a:t>Asperger</a:t>
            </a:r>
            <a:r>
              <a:rPr lang="en-US" dirty="0" smtClean="0"/>
              <a:t> syndrome and other high functioning autism spectrum disorders in school age children.   </a:t>
            </a:r>
            <a:r>
              <a:rPr lang="en-US" i="1" dirty="0" smtClean="0"/>
              <a:t>Journal of Autism and Developmental Disorders, 29,</a:t>
            </a:r>
            <a:r>
              <a:rPr lang="en-US" dirty="0" smtClean="0"/>
              <a:t> 129-141.</a:t>
            </a:r>
          </a:p>
          <a:p>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BBF1658-8B78-42BC-8836-25A9D56E921D}" type="slidenum">
              <a:rPr lang="en-US"/>
              <a:pPr/>
              <a:t>76</a:t>
            </a:fld>
            <a:endParaRPr lang="en-US"/>
          </a:p>
        </p:txBody>
      </p:sp>
      <p:sp>
        <p:nvSpPr>
          <p:cNvPr id="1257474" name="Rectangle 2"/>
          <p:cNvSpPr>
            <a:spLocks noGrp="1" noRot="1" noChangeAspect="1" noChangeArrowheads="1" noTextEdit="1"/>
          </p:cNvSpPr>
          <p:nvPr>
            <p:ph type="sldImg"/>
          </p:nvPr>
        </p:nvSpPr>
        <p:spPr>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48CBC76-FFFD-42B4-ADE0-9500A830C805}" type="slidenum">
              <a:rPr lang="en-US"/>
              <a:pPr/>
              <a:t>77</a:t>
            </a:fld>
            <a:endParaRPr lang="en-US"/>
          </a:p>
        </p:txBody>
      </p:sp>
      <p:sp>
        <p:nvSpPr>
          <p:cNvPr id="1259522" name="Rectangle 2"/>
          <p:cNvSpPr>
            <a:spLocks noGrp="1" noRot="1" noChangeAspect="1" noChangeArrowheads="1" noTextEdit="1"/>
          </p:cNvSpPr>
          <p:nvPr>
            <p:ph type="sldImg"/>
          </p:nvPr>
        </p:nvSpPr>
        <p:spPr>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D5ED9A-AB5E-4A36-A6A5-E7261C497010}" type="slidenum">
              <a:rPr lang="en-US"/>
              <a:pPr/>
              <a:t>78</a:t>
            </a:fld>
            <a:endParaRPr lang="en-US"/>
          </a:p>
        </p:txBody>
      </p:sp>
      <p:sp>
        <p:nvSpPr>
          <p:cNvPr id="1261570" name="Rectangle 2"/>
          <p:cNvSpPr>
            <a:spLocks noGrp="1" noRot="1" noChangeAspect="1" noChangeArrowheads="1" noTextEdit="1"/>
          </p:cNvSpPr>
          <p:nvPr>
            <p:ph type="sldImg"/>
          </p:nvPr>
        </p:nvSpPr>
        <p:spPr>
          <a:ln/>
        </p:spPr>
      </p:sp>
      <p:sp>
        <p:nvSpPr>
          <p:cNvPr id="1261571" name="Rectangle 3"/>
          <p:cNvSpPr>
            <a:spLocks noGrp="1" noChangeArrowheads="1"/>
          </p:cNvSpPr>
          <p:nvPr>
            <p:ph type="body" idx="1"/>
          </p:nvPr>
        </p:nvSpPr>
        <p:spPr>
          <a:ln/>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sz="2000" dirty="0" smtClean="0"/>
              <a:t>Scott, F. A., Baron-Cohen, S., Bolton, P., &amp; </a:t>
            </a:r>
            <a:r>
              <a:rPr lang="en-US" sz="2000" dirty="0" err="1" smtClean="0"/>
              <a:t>Brayne</a:t>
            </a:r>
            <a:r>
              <a:rPr lang="en-US" sz="2000" dirty="0" smtClean="0"/>
              <a:t>, C. (2002).  The CAST (Childhood </a:t>
            </a:r>
            <a:r>
              <a:rPr lang="en-US" sz="2000" dirty="0" err="1" smtClean="0"/>
              <a:t>Asperger</a:t>
            </a:r>
            <a:r>
              <a:rPr lang="en-US" sz="2000" dirty="0" smtClean="0"/>
              <a:t> Syndrome Test).  </a:t>
            </a:r>
            <a:r>
              <a:rPr lang="en-US" sz="2000" i="1" dirty="0" smtClean="0"/>
              <a:t>Autism, 6,</a:t>
            </a:r>
            <a:r>
              <a:rPr lang="en-US" sz="2000" dirty="0" smtClean="0"/>
              <a:t> 9-31.</a:t>
            </a:r>
          </a:p>
          <a:p>
            <a:endParaRPr lang="en-US" sz="1800" dirty="0" smtClean="0"/>
          </a:p>
          <a:p>
            <a:r>
              <a:rPr lang="en-US" sz="1800" dirty="0" smtClean="0"/>
              <a:t>The </a:t>
            </a:r>
            <a:r>
              <a:rPr lang="en-US" sz="1800" dirty="0"/>
              <a:t>six control items, which assess general development, are numbers 3, 4, 12, 22, 26, and 33.  </a:t>
            </a:r>
          </a:p>
          <a:p>
            <a:endParaRPr lang="en-US" sz="800" dirty="0"/>
          </a:p>
          <a:p>
            <a:r>
              <a:rPr lang="en-US" sz="1800" dirty="0"/>
              <a:t>High rates of false positives in these screening tools emphasizes the fact that they should not be used diagnostically.  </a:t>
            </a:r>
          </a:p>
          <a:p>
            <a:endParaRPr lang="en-US" sz="800" dirty="0"/>
          </a:p>
          <a:p>
            <a:r>
              <a:rPr lang="en-US" sz="1800" dirty="0"/>
              <a:t>Rather they should be considered as tools to assess the need for additional diagnostic assessment.</a:t>
            </a:r>
          </a:p>
          <a:p>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4A310E6-D2EA-4E12-90EB-7A92F8F7833C}" type="slidenum">
              <a:rPr lang="en-US"/>
              <a:pPr/>
              <a:t>79</a:t>
            </a:fld>
            <a:endParaRPr lang="en-US"/>
          </a:p>
        </p:txBody>
      </p:sp>
      <p:sp>
        <p:nvSpPr>
          <p:cNvPr id="1263618" name="Rectangle 2"/>
          <p:cNvSpPr>
            <a:spLocks noGrp="1" noRot="1" noChangeAspect="1" noChangeArrowheads="1" noTextEdit="1"/>
          </p:cNvSpPr>
          <p:nvPr>
            <p:ph type="sldImg"/>
          </p:nvPr>
        </p:nvSpPr>
        <p:spPr>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757D58-9676-47BF-9D6C-0C8246FC70CE}" type="slidenum">
              <a:rPr lang="en-US"/>
              <a:pPr/>
              <a:t>8</a:t>
            </a:fld>
            <a:endParaRPr lang="en-US" dirty="0"/>
          </a:p>
        </p:txBody>
      </p:sp>
      <p:sp>
        <p:nvSpPr>
          <p:cNvPr id="1083394" name="Rectangle 2"/>
          <p:cNvSpPr>
            <a:spLocks noGrp="1" noRot="1" noChangeAspect="1" noChangeArrowheads="1" noTextEdit="1"/>
          </p:cNvSpPr>
          <p:nvPr>
            <p:ph type="sldImg"/>
          </p:nvPr>
        </p:nvSpPr>
        <p:spPr>
          <a:ln/>
        </p:spPr>
      </p:sp>
      <p:sp>
        <p:nvSpPr>
          <p:cNvPr id="1083395" name="Rectangle 3"/>
          <p:cNvSpPr>
            <a:spLocks noGrp="1" noChangeArrowheads="1"/>
          </p:cNvSpPr>
          <p:nvPr>
            <p:ph type="body" idx="1"/>
          </p:nvPr>
        </p:nvSpPr>
        <p:spPr/>
        <p:txBody>
          <a:bodyPr/>
          <a:lstStyle/>
          <a:p>
            <a:r>
              <a:rPr lang="en-US" sz="1800" dirty="0"/>
              <a:t>In a study by Yeargin-Allsopp et al. (2003) of the 1996 prevalence of autism in Atlanta, it was found that only three percent of children with ASD were identified solely by non-school resources.  All other children were identified by a combination of school and non-school resources (57 %), or by school resources alone (40 %).   Thus, it might be anticipated that there is an expectation for educators to at the very least be involved in the identification process.</a:t>
            </a:r>
          </a:p>
          <a:p>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EACCE06-16E6-4635-8463-2EF2DD276B43}" type="slidenum">
              <a:rPr lang="en-US"/>
              <a:pPr/>
              <a:t>80</a:t>
            </a:fld>
            <a:endParaRPr lang="en-US"/>
          </a:p>
        </p:txBody>
      </p:sp>
      <p:sp>
        <p:nvSpPr>
          <p:cNvPr id="1265666" name="Rectangle 2"/>
          <p:cNvSpPr>
            <a:spLocks noGrp="1" noRot="1" noChangeAspect="1" noChangeArrowheads="1" noTextEdit="1"/>
          </p:cNvSpPr>
          <p:nvPr>
            <p:ph type="sldImg"/>
          </p:nvPr>
        </p:nvSpPr>
        <p:spPr>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D609731-A51F-4ABB-A69D-E18791C61450}" type="slidenum">
              <a:rPr lang="en-US"/>
              <a:pPr/>
              <a:t>81</a:t>
            </a:fld>
            <a:endParaRPr lang="en-US"/>
          </a:p>
        </p:txBody>
      </p:sp>
      <p:sp>
        <p:nvSpPr>
          <p:cNvPr id="1267714" name="Rectangle 2"/>
          <p:cNvSpPr>
            <a:spLocks noGrp="1" noRot="1" noChangeAspect="1" noChangeArrowheads="1" noTextEdit="1"/>
          </p:cNvSpPr>
          <p:nvPr>
            <p:ph type="sldImg"/>
          </p:nvPr>
        </p:nvSpPr>
        <p:spPr>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70E1B6-D411-4137-A290-EA1A009B721F}" type="slidenum">
              <a:rPr lang="en-US"/>
              <a:pPr/>
              <a:t>82</a:t>
            </a:fld>
            <a:endParaRPr lang="en-US"/>
          </a:p>
        </p:txBody>
      </p:sp>
      <p:sp>
        <p:nvSpPr>
          <p:cNvPr id="1275906" name="Rectangle 2"/>
          <p:cNvSpPr>
            <a:spLocks noGrp="1" noRot="1" noChangeAspect="1" noChangeArrowheads="1" noTextEdit="1"/>
          </p:cNvSpPr>
          <p:nvPr>
            <p:ph type="sldImg"/>
          </p:nvPr>
        </p:nvSpPr>
        <p:spPr>
          <a:ln/>
        </p:spPr>
      </p:sp>
      <p:sp>
        <p:nvSpPr>
          <p:cNvPr id="1275907" name="Rectangle 3"/>
          <p:cNvSpPr>
            <a:spLocks noGrp="1" noChangeArrowheads="1"/>
          </p:cNvSpPr>
          <p:nvPr>
            <p:ph type="body" idx="1"/>
          </p:nvPr>
        </p:nvSpPr>
        <p:spPr>
          <a:ln/>
        </p:spPr>
        <p:txBody>
          <a:bodyPr/>
          <a:lstStyle/>
          <a:p>
            <a:pPr lvl="1"/>
            <a:r>
              <a:rPr lang="en-US" dirty="0" err="1" smtClean="0"/>
              <a:t>Berument</a:t>
            </a:r>
            <a:r>
              <a:rPr lang="en-US" dirty="0" smtClean="0"/>
              <a:t>, S. K., </a:t>
            </a:r>
            <a:r>
              <a:rPr lang="en-US" dirty="0" err="1" smtClean="0"/>
              <a:t>Rutter</a:t>
            </a:r>
            <a:r>
              <a:rPr lang="en-US" dirty="0" smtClean="0"/>
              <a:t>, M., Lord, C., Pickles, A., &amp; Bailey, A.  (1999).  Autism screening questionnaire: Diagnostic Validity.  </a:t>
            </a:r>
            <a:r>
              <a:rPr lang="en-US" i="1" dirty="0" smtClean="0"/>
              <a:t>British Journal of Psychiatry, 175, </a:t>
            </a:r>
            <a:r>
              <a:rPr lang="en-US" dirty="0" smtClean="0"/>
              <a:t>444-451.</a:t>
            </a:r>
          </a:p>
          <a:p>
            <a:pPr lvl="1"/>
            <a:r>
              <a:rPr lang="en-US" dirty="0" err="1" smtClean="0"/>
              <a:t>Rutter</a:t>
            </a:r>
            <a:r>
              <a:rPr lang="en-US" dirty="0" smtClean="0"/>
              <a:t>, M., </a:t>
            </a:r>
            <a:r>
              <a:rPr lang="en-US" dirty="0" err="1" smtClean="0"/>
              <a:t>LeCouteur</a:t>
            </a:r>
            <a:r>
              <a:rPr lang="en-US" dirty="0" smtClean="0"/>
              <a:t>, A., &amp; Lord, C.  (2003).  </a:t>
            </a:r>
            <a:r>
              <a:rPr lang="en-US" i="1" dirty="0" smtClean="0"/>
              <a:t>Social Communication Questionnaire</a:t>
            </a:r>
            <a:r>
              <a:rPr lang="en-US" dirty="0" smtClean="0"/>
              <a:t>. Los Angeles, CA: Western Psychological Services.</a:t>
            </a:r>
          </a:p>
          <a:p>
            <a:pPr algn="just"/>
            <a:endParaRPr lang="en-US" sz="1800" dirty="0" smtClean="0"/>
          </a:p>
          <a:p>
            <a:pPr algn="just"/>
            <a:r>
              <a:rPr lang="en-US" sz="1800" dirty="0" smtClean="0"/>
              <a:t>An </a:t>
            </a:r>
            <a:r>
              <a:rPr lang="en-US" sz="1800" dirty="0"/>
              <a:t>“</a:t>
            </a:r>
            <a:r>
              <a:rPr lang="en-US" sz="1800" dirty="0" err="1"/>
              <a:t>AutoScore</a:t>
            </a:r>
            <a:r>
              <a:rPr lang="en-US" sz="1800" dirty="0"/>
              <a:t>” protocol converts the parents’ Yes/No responses to scores of 1 or 0.</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DD313C-B997-4E74-93BA-E20B3A91D446}" type="slidenum">
              <a:rPr lang="en-US"/>
              <a:pPr/>
              <a:t>83</a:t>
            </a:fld>
            <a:endParaRPr lang="en-US"/>
          </a:p>
        </p:txBody>
      </p:sp>
      <p:sp>
        <p:nvSpPr>
          <p:cNvPr id="1277954" name="Rectangle 2"/>
          <p:cNvSpPr>
            <a:spLocks noGrp="1" noRot="1" noChangeAspect="1" noChangeArrowheads="1" noTextEdit="1"/>
          </p:cNvSpPr>
          <p:nvPr>
            <p:ph type="sldImg"/>
          </p:nvPr>
        </p:nvSpPr>
        <p:spPr>
          <a:ln/>
        </p:spPr>
      </p:sp>
      <p:sp>
        <p:nvSpPr>
          <p:cNvPr id="1277955" name="Rectangle 3"/>
          <p:cNvSpPr>
            <a:spLocks noGrp="1" noChangeArrowheads="1"/>
          </p:cNvSpPr>
          <p:nvPr>
            <p:ph type="body" idx="1"/>
          </p:nvPr>
        </p:nvSpPr>
        <p:spPr>
          <a:ln/>
        </p:spPr>
        <p:txBody>
          <a:bodyPr/>
          <a:lstStyle/>
          <a:p>
            <a:r>
              <a:rPr lang="en-US" sz="1800" dirty="0"/>
              <a:t>The first item of this questionnaire documents the child’s ability to speak and is used to determine which items will be used in calculating the total score (i.e., if the child has speech </a:t>
            </a:r>
            <a:r>
              <a:rPr lang="en-US" sz="1800" i="1" dirty="0"/>
              <a:t>SCQ </a:t>
            </a:r>
            <a:r>
              <a:rPr lang="en-US" sz="1800" dirty="0"/>
              <a:t>items 2 through 40 are used, and if the child does not items 4 through 40 are used). </a:t>
            </a:r>
          </a:p>
          <a:p>
            <a:endParaRPr lang="en-US" sz="800"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FB4F9D-D9E5-48C4-987F-BBDD7972BBE8}" type="slidenum">
              <a:rPr lang="en-US"/>
              <a:pPr/>
              <a:t>84</a:t>
            </a:fld>
            <a:endParaRPr lang="en-US"/>
          </a:p>
        </p:txBody>
      </p:sp>
      <p:sp>
        <p:nvSpPr>
          <p:cNvPr id="1280002" name="Rectangle 2"/>
          <p:cNvSpPr>
            <a:spLocks noGrp="1" noRot="1" noChangeAspect="1" noChangeArrowheads="1" noTextEdit="1"/>
          </p:cNvSpPr>
          <p:nvPr>
            <p:ph type="sldImg"/>
          </p:nvPr>
        </p:nvSpPr>
        <p:spPr>
          <a:ln/>
        </p:spPr>
      </p:sp>
      <p:sp>
        <p:nvSpPr>
          <p:cNvPr id="1280003" name="Rectangle 3"/>
          <p:cNvSpPr>
            <a:spLocks noGrp="1" noChangeArrowheads="1"/>
          </p:cNvSpPr>
          <p:nvPr>
            <p:ph type="body" idx="1"/>
          </p:nvPr>
        </p:nvSpPr>
        <p:spPr>
          <a:ln/>
        </p:spPr>
        <p:txBody>
          <a:bodyPr/>
          <a:lstStyle/>
          <a:p>
            <a:r>
              <a:rPr lang="en-US" sz="1800"/>
              <a:t>The manual reports that in the standardization sample the mean </a:t>
            </a:r>
            <a:r>
              <a:rPr lang="en-US" sz="1800" i="1"/>
              <a:t>SCQ</a:t>
            </a:r>
            <a:r>
              <a:rPr lang="en-US" sz="1800"/>
              <a:t> score of children with autism was 24.2, whereas the general population mean was 5.2.  </a:t>
            </a:r>
          </a:p>
          <a:p>
            <a:endParaRPr lang="en-US" sz="800"/>
          </a:p>
          <a:p>
            <a:r>
              <a:rPr lang="en-US" sz="1800"/>
              <a:t>To minimize the rate of false negative, the authors selected a score of 15 or higher as the threshold reflecting the need for diagnostic assessment.  </a:t>
            </a:r>
          </a:p>
          <a:p>
            <a:endParaRPr lang="en-US" sz="800"/>
          </a:p>
          <a:p>
            <a:r>
              <a:rPr lang="en-US" sz="1800"/>
              <a:t>However, they caution that a slightly lower threshold might be appropriate if other risk factors (e.g., the child being screened is the sibling of a person with ASD) are present.</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746EB5-E455-4F67-8F56-FA26C4F7E4FE}" type="slidenum">
              <a:rPr lang="en-US"/>
              <a:pPr/>
              <a:t>85</a:t>
            </a:fld>
            <a:endParaRPr lang="en-US"/>
          </a:p>
        </p:txBody>
      </p:sp>
      <p:sp>
        <p:nvSpPr>
          <p:cNvPr id="1370114" name="Rectangle 2"/>
          <p:cNvSpPr>
            <a:spLocks noGrp="1" noRot="1" noChangeAspect="1" noChangeArrowheads="1" noTextEdit="1"/>
          </p:cNvSpPr>
          <p:nvPr>
            <p:ph type="sldImg"/>
          </p:nvPr>
        </p:nvSpPr>
        <p:spPr>
          <a:ln/>
        </p:spPr>
      </p:sp>
      <p:sp>
        <p:nvSpPr>
          <p:cNvPr id="1370115" name="Rectangle 3"/>
          <p:cNvSpPr>
            <a:spLocks noGrp="1" noChangeArrowheads="1"/>
          </p:cNvSpPr>
          <p:nvPr>
            <p:ph type="body" idx="1"/>
          </p:nvPr>
        </p:nvSpPr>
        <p:spPr/>
        <p:txBody>
          <a:bodyPr/>
          <a:lstStyle/>
          <a:p>
            <a:pPr>
              <a:tabLst>
                <a:tab pos="457200" algn="l"/>
              </a:tabLst>
            </a:pPr>
            <a:r>
              <a:rPr lang="en-US" sz="1800"/>
              <a:t>Here is my presentation outline (list workshop elements).</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F6B20A-1A60-49ED-A6DB-C125891D1724}" type="slidenum">
              <a:rPr lang="en-US"/>
              <a:pPr/>
              <a:t>86</a:t>
            </a:fld>
            <a:endParaRPr lang="en-US"/>
          </a:p>
        </p:txBody>
      </p:sp>
      <p:sp>
        <p:nvSpPr>
          <p:cNvPr id="786434" name="Rectangle 2"/>
          <p:cNvSpPr>
            <a:spLocks noGrp="1" noRot="1" noChangeAspect="1" noChangeArrowheads="1" noTextEdit="1"/>
          </p:cNvSpPr>
          <p:nvPr>
            <p:ph type="sldImg"/>
          </p:nvPr>
        </p:nvSpPr>
        <p:spPr>
          <a:ln/>
        </p:spPr>
      </p:sp>
      <p:sp>
        <p:nvSpPr>
          <p:cNvPr id="786435" name="Text Box 3"/>
          <p:cNvSpPr txBox="1">
            <a:spLocks noChangeArrowheads="1"/>
          </p:cNvSpPr>
          <p:nvPr/>
        </p:nvSpPr>
        <p:spPr bwMode="auto">
          <a:xfrm>
            <a:off x="731838" y="4121150"/>
            <a:ext cx="6176962" cy="384175"/>
          </a:xfrm>
          <a:prstGeom prst="rect">
            <a:avLst/>
          </a:prstGeom>
          <a:noFill/>
          <a:ln w="9525">
            <a:noFill/>
            <a:miter lim="800000"/>
            <a:headEnd/>
            <a:tailEnd/>
          </a:ln>
          <a:effectLst/>
        </p:spPr>
        <p:txBody>
          <a:bodyPr lIns="96645" tIns="48323" rIns="96645" bIns="48323">
            <a:spAutoFit/>
          </a:bodyPr>
          <a:lstStyle/>
          <a:p>
            <a:pPr defTabSz="966788">
              <a:tabLst>
                <a:tab pos="482600" algn="l"/>
              </a:tabLst>
            </a:pPr>
            <a:r>
              <a:rPr lang="en-US" sz="1900">
                <a:latin typeface="Times New Roman" pitchFamily="18" charset="0"/>
              </a:rPr>
              <a:t>At least 2 symptoms in this area.</a:t>
            </a:r>
          </a:p>
        </p:txBody>
      </p:sp>
      <p:sp>
        <p:nvSpPr>
          <p:cNvPr id="2" name="Notes Placeholder 1"/>
          <p:cNvSpPr>
            <a:spLocks noGrp="1"/>
          </p:cNvSpPr>
          <p:nvPr>
            <p:ph type="body" idx="1"/>
          </p:nvPr>
        </p:nvSpPr>
        <p:spPr/>
        <p:txBody>
          <a:bodyPr/>
          <a:lstStyle/>
          <a:p>
            <a:r>
              <a:rPr lang="en-US" dirty="0" smtClean="0"/>
              <a:t>299.00= ICD-9-CM code; F84.0</a:t>
            </a:r>
            <a:r>
              <a:rPr lang="en-US" baseline="0" dirty="0" smtClean="0"/>
              <a:t> = ICD-10-CM code. IDC-10-CM codes are to be used starting October 1, 2014. CM = Clinical Modification. ICD-10 was recently released, but is not yet being used.</a:t>
            </a:r>
          </a:p>
          <a:p>
            <a:endParaRPr lang="en-US" dirty="0" smtClean="0"/>
          </a:p>
          <a:p>
            <a:r>
              <a:rPr lang="en-US" dirty="0" smtClean="0"/>
              <a:t>Must meet all three</a:t>
            </a:r>
          </a:p>
          <a:p>
            <a:r>
              <a:rPr lang="en-US" dirty="0" smtClean="0"/>
              <a:t>Requires that current symptom severity be specified (“</a:t>
            </a:r>
            <a:r>
              <a:rPr lang="en-US" i="1" dirty="0" smtClean="0"/>
              <a:t>Specify</a:t>
            </a:r>
            <a:r>
              <a:rPr lang="en-US" dirty="0" smtClean="0"/>
              <a:t> current severity: </a:t>
            </a:r>
            <a:r>
              <a:rPr lang="en-US" b="1" dirty="0" smtClean="0"/>
              <a:t>Severity is based on social communication impairments and restricted, repetitive patters of behavior </a:t>
            </a:r>
            <a:r>
              <a:rPr lang="en-US" b="0" dirty="0" smtClean="0"/>
              <a:t>(See Table 2).</a:t>
            </a:r>
          </a:p>
          <a:p>
            <a:r>
              <a:rPr lang="en-US" b="0" dirty="0" smtClean="0"/>
              <a:t>Three</a:t>
            </a:r>
            <a:r>
              <a:rPr lang="en-US" b="0" baseline="0" dirty="0" smtClean="0"/>
              <a:t> severity levels: “Requiring very substantial support,” “Requiring substantial support,” and “Requiring support.”</a:t>
            </a:r>
            <a:endParaRPr lang="en-US" dirty="0" smtClean="0"/>
          </a:p>
          <a:p>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F6B20A-1A60-49ED-A6DB-C125891D1724}" type="slidenum">
              <a:rPr lang="en-US"/>
              <a:pPr/>
              <a:t>87</a:t>
            </a:fld>
            <a:endParaRPr lang="en-US"/>
          </a:p>
        </p:txBody>
      </p:sp>
      <p:sp>
        <p:nvSpPr>
          <p:cNvPr id="786434" name="Rectangle 2"/>
          <p:cNvSpPr>
            <a:spLocks noGrp="1" noRot="1" noChangeAspect="1" noChangeArrowheads="1" noTextEdit="1"/>
          </p:cNvSpPr>
          <p:nvPr>
            <p:ph type="sldImg"/>
          </p:nvPr>
        </p:nvSpPr>
        <p:spPr>
          <a:ln/>
        </p:spPr>
      </p:sp>
      <p:sp>
        <p:nvSpPr>
          <p:cNvPr id="786435" name="Text Box 3"/>
          <p:cNvSpPr txBox="1">
            <a:spLocks noChangeArrowheads="1"/>
          </p:cNvSpPr>
          <p:nvPr/>
        </p:nvSpPr>
        <p:spPr bwMode="auto">
          <a:xfrm>
            <a:off x="731838" y="4121150"/>
            <a:ext cx="6176962" cy="384175"/>
          </a:xfrm>
          <a:prstGeom prst="rect">
            <a:avLst/>
          </a:prstGeom>
          <a:noFill/>
          <a:ln w="9525">
            <a:noFill/>
            <a:miter lim="800000"/>
            <a:headEnd/>
            <a:tailEnd/>
          </a:ln>
          <a:effectLst/>
        </p:spPr>
        <p:txBody>
          <a:bodyPr lIns="96645" tIns="48323" rIns="96645" bIns="48323">
            <a:spAutoFit/>
          </a:bodyPr>
          <a:lstStyle/>
          <a:p>
            <a:pPr defTabSz="966788">
              <a:tabLst>
                <a:tab pos="482600" algn="l"/>
              </a:tabLst>
            </a:pPr>
            <a:r>
              <a:rPr lang="en-US" sz="1900">
                <a:latin typeface="Times New Roman" pitchFamily="18" charset="0"/>
              </a:rPr>
              <a:t>At least 2 symptoms in this area.</a:t>
            </a:r>
          </a:p>
        </p:txBody>
      </p:sp>
      <p:sp>
        <p:nvSpPr>
          <p:cNvPr id="2" name="Notes Placeholder 1"/>
          <p:cNvSpPr>
            <a:spLocks noGrp="1"/>
          </p:cNvSpPr>
          <p:nvPr>
            <p:ph type="body" idx="1"/>
          </p:nvPr>
        </p:nvSpPr>
        <p:spPr/>
        <p:txBody>
          <a:bodyPr/>
          <a:lstStyle/>
          <a:p>
            <a:r>
              <a:rPr lang="en-US" dirty="0" smtClean="0"/>
              <a:t>Need to demonstrate two of the four</a:t>
            </a:r>
          </a:p>
          <a:p>
            <a:r>
              <a:rPr lang="en-US" dirty="0" smtClean="0"/>
              <a:t>Requires that current symptom severity be specified (“</a:t>
            </a:r>
            <a:r>
              <a:rPr lang="en-US" i="1" dirty="0" smtClean="0"/>
              <a:t>Specify</a:t>
            </a:r>
            <a:r>
              <a:rPr lang="en-US" dirty="0" smtClean="0"/>
              <a:t> current severity: </a:t>
            </a:r>
            <a:r>
              <a:rPr lang="en-US" b="1" dirty="0" smtClean="0"/>
              <a:t>Severity is based on social communication impairments and restricted, repetitive patters of behavior </a:t>
            </a:r>
            <a:r>
              <a:rPr lang="en-US" b="0" dirty="0" smtClean="0"/>
              <a:t>(See Table 2).</a:t>
            </a:r>
          </a:p>
          <a:p>
            <a:r>
              <a:rPr lang="en-US" b="0" dirty="0" smtClean="0"/>
              <a:t>Three</a:t>
            </a:r>
            <a:r>
              <a:rPr lang="en-US" b="0" baseline="0" dirty="0" smtClean="0"/>
              <a:t> severity levels: “Level 3 Requiring very substantial support,” “Level 2 Requiring substantial support,” and “Level 1Requiring support.”</a:t>
            </a:r>
            <a:endParaRPr 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F6B20A-1A60-49ED-A6DB-C125891D1724}" type="slidenum">
              <a:rPr lang="en-US"/>
              <a:pPr/>
              <a:t>88</a:t>
            </a:fld>
            <a:endParaRPr lang="en-US"/>
          </a:p>
        </p:txBody>
      </p:sp>
      <p:sp>
        <p:nvSpPr>
          <p:cNvPr id="786434" name="Rectangle 2"/>
          <p:cNvSpPr>
            <a:spLocks noGrp="1" noRot="1" noChangeAspect="1" noChangeArrowheads="1" noTextEdit="1"/>
          </p:cNvSpPr>
          <p:nvPr>
            <p:ph type="sldImg"/>
          </p:nvPr>
        </p:nvSpPr>
        <p:spPr>
          <a:ln/>
        </p:spPr>
      </p:sp>
      <p:sp>
        <p:nvSpPr>
          <p:cNvPr id="786435" name="Text Box 3"/>
          <p:cNvSpPr txBox="1">
            <a:spLocks noChangeArrowheads="1"/>
          </p:cNvSpPr>
          <p:nvPr/>
        </p:nvSpPr>
        <p:spPr bwMode="auto">
          <a:xfrm>
            <a:off x="731838" y="4121150"/>
            <a:ext cx="6176962" cy="384175"/>
          </a:xfrm>
          <a:prstGeom prst="rect">
            <a:avLst/>
          </a:prstGeom>
          <a:noFill/>
          <a:ln w="9525">
            <a:noFill/>
            <a:miter lim="800000"/>
            <a:headEnd/>
            <a:tailEnd/>
          </a:ln>
          <a:effectLst/>
        </p:spPr>
        <p:txBody>
          <a:bodyPr lIns="96645" tIns="48323" rIns="96645" bIns="48323">
            <a:spAutoFit/>
          </a:bodyPr>
          <a:lstStyle/>
          <a:p>
            <a:pPr defTabSz="966788">
              <a:tabLst>
                <a:tab pos="482600" algn="l"/>
              </a:tabLst>
            </a:pPr>
            <a:r>
              <a:rPr lang="en-US" sz="1900">
                <a:latin typeface="Times New Roman" pitchFamily="18" charset="0"/>
              </a:rPr>
              <a:t>At least 2 symptoms in this area.</a:t>
            </a:r>
          </a:p>
        </p:txBody>
      </p:sp>
      <p:sp>
        <p:nvSpPr>
          <p:cNvPr id="2" name="Notes Placeholder 1"/>
          <p:cNvSpPr>
            <a:spLocks noGrp="1"/>
          </p:cNvSpPr>
          <p:nvPr>
            <p:ph type="body" idx="1"/>
          </p:nvPr>
        </p:nvSpPr>
        <p:spPr/>
        <p:txBody>
          <a:bodyPr/>
          <a:lstStyle/>
          <a:p>
            <a:r>
              <a:rPr lang="en-US" dirty="0" smtClean="0"/>
              <a:t>“</a:t>
            </a:r>
            <a:r>
              <a:rPr lang="en-US" b="1" dirty="0" smtClean="0"/>
              <a:t>Note:</a:t>
            </a:r>
            <a:r>
              <a:rPr lang="en-US" b="1" baseline="0" dirty="0" smtClean="0"/>
              <a:t> </a:t>
            </a:r>
            <a:r>
              <a:rPr lang="en-US" dirty="0" smtClean="0"/>
              <a:t>Individuals with a well-established DSM-IV diagnosis of autistic disorder, Asperger’s disorder, or pervasive developmental disorder no otherwise specified should be given the diagnosis of autism spectrum disorder. Individuals who have marked deficits in social communication, but hose symptoms do not otherwise</a:t>
            </a:r>
            <a:r>
              <a:rPr lang="en-US" baseline="0" dirty="0" smtClean="0"/>
              <a:t> meet criteria for autism spectrum disorder, should be evaluated for social (pragmatic) communication disorder.” (APA, 2013, p. 51)</a:t>
            </a:r>
            <a:endParaRPr 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F6B20A-1A60-49ED-A6DB-C125891D1724}" type="slidenum">
              <a:rPr lang="en-US"/>
              <a:pPr/>
              <a:t>89</a:t>
            </a:fld>
            <a:endParaRPr lang="en-US"/>
          </a:p>
        </p:txBody>
      </p:sp>
      <p:sp>
        <p:nvSpPr>
          <p:cNvPr id="786434" name="Rectangle 2"/>
          <p:cNvSpPr>
            <a:spLocks noGrp="1" noRot="1" noChangeAspect="1" noChangeArrowheads="1" noTextEdit="1"/>
          </p:cNvSpPr>
          <p:nvPr>
            <p:ph type="sldImg"/>
          </p:nvPr>
        </p:nvSpPr>
        <p:spPr>
          <a:ln/>
        </p:spPr>
      </p:sp>
      <p:sp>
        <p:nvSpPr>
          <p:cNvPr id="8" name="Notes Placeholder 1"/>
          <p:cNvSpPr>
            <a:spLocks noGrp="1"/>
          </p:cNvSpPr>
          <p:nvPr>
            <p:ph type="body" sz="quarter" idx="10"/>
          </p:nvPr>
        </p:nvSpPr>
        <p:spPr/>
        <p:txBody>
          <a:bodyPr/>
          <a:lstStyle/>
          <a:p>
            <a:pPr>
              <a:lnSpc>
                <a:spcPct val="90000"/>
              </a:lnSpc>
              <a:tabLst>
                <a:tab pos="1306513" algn="l"/>
              </a:tabLst>
            </a:pPr>
            <a:r>
              <a:rPr lang="en-US" i="1" dirty="0" smtClean="0"/>
              <a:t>Specify</a:t>
            </a:r>
            <a:r>
              <a:rPr lang="en-US" dirty="0" smtClean="0"/>
              <a:t> if:</a:t>
            </a:r>
          </a:p>
          <a:p>
            <a:pPr lvl="1">
              <a:lnSpc>
                <a:spcPct val="90000"/>
              </a:lnSpc>
              <a:tabLst>
                <a:tab pos="1306513" algn="l"/>
              </a:tabLst>
            </a:pPr>
            <a:r>
              <a:rPr lang="en-US" b="1" dirty="0" smtClean="0"/>
              <a:t>With or without accompanying intellectual impairment</a:t>
            </a:r>
          </a:p>
          <a:p>
            <a:pPr lvl="1">
              <a:lnSpc>
                <a:spcPct val="90000"/>
              </a:lnSpc>
              <a:tabLst>
                <a:tab pos="1306513" algn="l"/>
              </a:tabLst>
            </a:pPr>
            <a:r>
              <a:rPr lang="en-US" b="1" dirty="0" smtClean="0"/>
              <a:t>With or without accompanying language impairment</a:t>
            </a:r>
          </a:p>
          <a:p>
            <a:pPr lvl="1">
              <a:lnSpc>
                <a:spcPct val="90000"/>
              </a:lnSpc>
              <a:tabLst>
                <a:tab pos="1306513" algn="l"/>
              </a:tabLst>
            </a:pPr>
            <a:r>
              <a:rPr lang="en-US" b="1" dirty="0" smtClean="0"/>
              <a:t>Associated with a known medical or genetic condition or environmental factors</a:t>
            </a:r>
          </a:p>
          <a:p>
            <a:pPr lvl="1">
              <a:lnSpc>
                <a:spcPct val="90000"/>
              </a:lnSpc>
              <a:tabLst>
                <a:tab pos="1306513" algn="l"/>
              </a:tabLst>
            </a:pPr>
            <a:r>
              <a:rPr lang="en-US" b="1" dirty="0" smtClean="0"/>
              <a:t>(Coding</a:t>
            </a:r>
            <a:r>
              <a:rPr lang="en-US" b="1" baseline="0" dirty="0" smtClean="0"/>
              <a:t> note</a:t>
            </a:r>
            <a:r>
              <a:rPr lang="en-US" b="0" baseline="0" dirty="0" smtClean="0"/>
              <a:t>: Use additional code to identify the associated medical or genetic condition.)</a:t>
            </a:r>
            <a:endParaRPr lang="en-US" b="1" dirty="0" smtClean="0"/>
          </a:p>
          <a:p>
            <a:pPr lvl="1">
              <a:lnSpc>
                <a:spcPct val="90000"/>
              </a:lnSpc>
              <a:tabLst>
                <a:tab pos="1306513" algn="l"/>
              </a:tabLst>
            </a:pPr>
            <a:r>
              <a:rPr lang="en-US" dirty="0" smtClean="0"/>
              <a:t>Associated with another neurodevelopmental, mental, or behavior disorder</a:t>
            </a:r>
          </a:p>
          <a:p>
            <a:pPr marL="457200" marR="0" lvl="1" indent="0" algn="l" defTabSz="914400" rtl="0" eaLnBrk="1" fontAlgn="base" latinLnBrk="0" hangingPunct="1">
              <a:lnSpc>
                <a:spcPct val="90000"/>
              </a:lnSpc>
              <a:spcBef>
                <a:spcPct val="30000"/>
              </a:spcBef>
              <a:spcAft>
                <a:spcPct val="0"/>
              </a:spcAft>
              <a:buClrTx/>
              <a:buSzTx/>
              <a:buFontTx/>
              <a:buNone/>
              <a:tabLst>
                <a:tab pos="1306513" algn="l"/>
              </a:tabLst>
              <a:defRPr/>
            </a:pPr>
            <a:r>
              <a:rPr lang="en-US" b="1" dirty="0" smtClean="0"/>
              <a:t>(Coding</a:t>
            </a:r>
            <a:r>
              <a:rPr lang="en-US" b="1" baseline="0" dirty="0" smtClean="0"/>
              <a:t> note</a:t>
            </a:r>
            <a:r>
              <a:rPr lang="en-US" b="0" baseline="0" dirty="0" smtClean="0"/>
              <a:t>: Use additional code to identify the associated neurodevelopmental, mental or behavioral disorder[s].)</a:t>
            </a:r>
            <a:endParaRPr lang="en-US" dirty="0" smtClean="0"/>
          </a:p>
          <a:p>
            <a:pPr lvl="1">
              <a:lnSpc>
                <a:spcPct val="90000"/>
              </a:lnSpc>
              <a:tabLst>
                <a:tab pos="1306513" algn="l"/>
              </a:tabLst>
            </a:pPr>
            <a:r>
              <a:rPr lang="en-US" b="1" dirty="0" smtClean="0"/>
              <a:t>With catatonia </a:t>
            </a:r>
            <a:r>
              <a:rPr lang="en-US" dirty="0" smtClean="0"/>
              <a:t>(refer to the criteria for catatonia associated with another mental disorder, pp. 119-120, for definition) (</a:t>
            </a:r>
            <a:r>
              <a:rPr lang="en-US" b="1" dirty="0" smtClean="0"/>
              <a:t>Coding note: </a:t>
            </a:r>
            <a:r>
              <a:rPr lang="en-US" dirty="0" smtClean="0"/>
              <a:t>Use additional code 293.89 [Fo6.1] catatonia associated with autism spectrum disorder</a:t>
            </a:r>
            <a:r>
              <a:rPr lang="en-US" baseline="0" dirty="0" smtClean="0"/>
              <a:t> to indicate the presence of the comorbid catatonia.)</a:t>
            </a:r>
            <a:endParaRPr lang="en-US" sz="1100" dirty="0" smtClean="0"/>
          </a:p>
          <a:p>
            <a:pPr marL="0" lvl="1">
              <a:lnSpc>
                <a:spcPct val="90000"/>
              </a:lnSpc>
              <a:tabLst>
                <a:tab pos="1306513" algn="l"/>
              </a:tabLst>
            </a:pPr>
            <a:r>
              <a:rPr lang="en-US" sz="1100" dirty="0" smtClean="0"/>
              <a:t>The severity </a:t>
            </a:r>
            <a:r>
              <a:rPr lang="en-US" sz="1100" dirty="0" err="1" smtClean="0"/>
              <a:t>specifiers</a:t>
            </a:r>
            <a:r>
              <a:rPr lang="en-US" sz="1100" dirty="0" smtClean="0"/>
              <a:t> (see Table 2) may be used to describe succinctly the current symptomatology (which might fall below level 1), with the recognition that severity may vary by context and fluctuate over tie. Severity of social communication difficulties and restricted, repetitive behaviors should be separately rated. The descriptive severity categories should not be sued to determine eligibility for and provision of services; these can only be developed at an individual level and through discussion of personal priorities and targets.</a:t>
            </a:r>
            <a:endParaRPr lang="en-US" sz="1100" baseline="0" dirty="0" smtClean="0"/>
          </a:p>
          <a:p>
            <a:pPr marL="0" lvl="1">
              <a:lnSpc>
                <a:spcPct val="90000"/>
              </a:lnSpc>
              <a:tabLst>
                <a:tab pos="1306513" algn="l"/>
              </a:tabLst>
            </a:pPr>
            <a:r>
              <a:rPr lang="en-US" sz="1100" dirty="0" smtClean="0"/>
              <a:t>Regarding the specified “with or without accompanying intellectual impairment,” understanding that (often uneven) intellectual profile of a child or adult with autism spectrum disorder is necessary for interpreting diagnostic features. Separate estimates of verbal and nonverbal skill are necessary (e.g., using untimed nonverbal tests to assess potential strengths in individuals with limited language).</a:t>
            </a:r>
          </a:p>
          <a:p>
            <a:pPr marL="0" lvl="1">
              <a:lnSpc>
                <a:spcPct val="90000"/>
              </a:lnSpc>
              <a:tabLst>
                <a:tab pos="1306513" algn="l"/>
              </a:tabLst>
            </a:pPr>
            <a:r>
              <a:rPr lang="en-US" sz="1100" dirty="0" smtClean="0"/>
              <a:t>To use the </a:t>
            </a:r>
            <a:r>
              <a:rPr lang="en-US" sz="1100" dirty="0" err="1" smtClean="0"/>
              <a:t>specifier</a:t>
            </a:r>
            <a:r>
              <a:rPr lang="en-US" sz="1100" dirty="0" smtClean="0"/>
              <a:t> “with or without accompanying language impairment,” the current level of verbal functioning should be assessed and described. Examples of the specific descriptions for “with accompanying language impairment’ might include no intelligible speech (nonverbal, single words only, or phrase speech. Language level in individuals “without accompanying language impairment” might be further described by speaks in full sentences or has fluent speech. Since receptive language may lag behind expressive language development in autism spectrum disorder, receptive and expressive language skills should be considered separately</a:t>
            </a:r>
          </a:p>
          <a:p>
            <a:pPr marL="0" lvl="1">
              <a:lnSpc>
                <a:spcPct val="90000"/>
              </a:lnSpc>
              <a:tabLst>
                <a:tab pos="1306513" algn="l"/>
              </a:tabLst>
            </a:pPr>
            <a:r>
              <a:rPr lang="en-US" sz="1100" dirty="0" smtClean="0"/>
              <a:t>The specified “associated with a known medical or genetic condition or environmental factor” should be used with the individual has a known genetic disorder (e.g., </a:t>
            </a:r>
            <a:r>
              <a:rPr lang="en-US" sz="1100" dirty="0" err="1" smtClean="0"/>
              <a:t>Rett</a:t>
            </a:r>
            <a:r>
              <a:rPr lang="en-US" sz="1100" dirty="0" smtClean="0"/>
              <a:t> syndrome, Fragile X syndrome, Down syndrome), a medical disorder (e.g., epilepsy,), or a history of environmental exposure (e.g., valproate, fetal alcohol syndrome, very low birth weight).</a:t>
            </a:r>
          </a:p>
          <a:p>
            <a:pPr marL="0" lvl="1">
              <a:lnSpc>
                <a:spcPct val="90000"/>
              </a:lnSpc>
              <a:tabLst>
                <a:tab pos="1306513" algn="l"/>
              </a:tabLst>
            </a:pPr>
            <a:r>
              <a:rPr lang="en-US" sz="1100" dirty="0" smtClean="0"/>
              <a:t>Additional neurodevelopmental, mental or behavioral conditions should also be noted (e.g., attention-deficit/hyperactivity disorder; developmental coordination disorder; disruptive behavior, impulse-control, or conduct disorders; anxiety, depressive, or bipolar disorders; tics or Tourette's disorder; self-injury; feeding, elimination, or sleep disorders.</a:t>
            </a:r>
          </a:p>
          <a:p>
            <a:pPr marL="0" lvl="1">
              <a:lnSpc>
                <a:spcPct val="90000"/>
              </a:lnSpc>
              <a:tabLst>
                <a:tab pos="1306513" algn="l"/>
              </a:tabLst>
            </a:pPr>
            <a:endParaRPr lang="en-US" dirty="0" smtClean="0"/>
          </a:p>
          <a:p>
            <a:pPr marL="0" lvl="1">
              <a:lnSpc>
                <a:spcPct val="90000"/>
              </a:lnSpc>
              <a:tabLst>
                <a:tab pos="1306513" algn="l"/>
              </a:tabLst>
            </a:pPr>
            <a:endParaRPr lang="en-US" baseline="0" dirty="0"/>
          </a:p>
          <a:p>
            <a:pPr marL="0" lvl="1">
              <a:lnSpc>
                <a:spcPct val="90000"/>
              </a:lnSpc>
              <a:tabLst>
                <a:tab pos="1306513" algn="l"/>
              </a:tabLst>
            </a:pPr>
            <a:endParaRPr lang="en-US" baseline="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C52323-A6DF-4068-B5A7-A01A57EB7624}" type="slidenum">
              <a:rPr lang="en-US"/>
              <a:pPr/>
              <a:t>9</a:t>
            </a:fld>
            <a:endParaRPr lang="en-US" dirty="0"/>
          </a:p>
        </p:txBody>
      </p:sp>
      <p:sp>
        <p:nvSpPr>
          <p:cNvPr id="1085442" name="Rectangle 2"/>
          <p:cNvSpPr>
            <a:spLocks noGrp="1" noRot="1" noChangeAspect="1" noChangeArrowheads="1" noTextEdit="1"/>
          </p:cNvSpPr>
          <p:nvPr>
            <p:ph type="sldImg"/>
          </p:nvPr>
        </p:nvSpPr>
        <p:spPr>
          <a:ln/>
        </p:spPr>
      </p:sp>
      <p:sp>
        <p:nvSpPr>
          <p:cNvPr id="1085443" name="Rectangle 3"/>
          <p:cNvSpPr>
            <a:spLocks noGrp="1" noChangeArrowheads="1"/>
          </p:cNvSpPr>
          <p:nvPr>
            <p:ph type="body" idx="1"/>
          </p:nvPr>
        </p:nvSpPr>
        <p:spPr/>
        <p:txBody>
          <a:bodyPr/>
          <a:lstStyle/>
          <a:p>
            <a:r>
              <a:rPr lang="en-US" sz="1800" dirty="0"/>
              <a:t>Finally, it is important to acknowledge that current research and practice are moving toward the integration of special and general education (Koegel &amp; Koegel, 1995).  Students with disabilities are increasingly placed in full-inclusion settings.  In addition, the results of recent studies suggesting a declining incidence of mental retardation among the ASD population further increases the likelihood that these children will be mainstreamed (Chakrabarti &amp; Fombonne, 2001).  Consequently, today’s educators are more likely to encounter children with autism during their careers.  Given these observations, it is essential that both special and general educators alike have up-to-date information regarding ASD.</a:t>
            </a:r>
            <a:r>
              <a:rPr lang="en-US" dirty="0"/>
              <a:t> </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F6B20A-1A60-49ED-A6DB-C125891D1724}" type="slidenum">
              <a:rPr lang="en-US"/>
              <a:pPr/>
              <a:t>90</a:t>
            </a:fld>
            <a:endParaRPr lang="en-US"/>
          </a:p>
        </p:txBody>
      </p:sp>
      <p:sp>
        <p:nvSpPr>
          <p:cNvPr id="786434" name="Rectangle 2"/>
          <p:cNvSpPr>
            <a:spLocks noGrp="1" noRot="1" noChangeAspect="1" noChangeArrowheads="1" noTextEdit="1"/>
          </p:cNvSpPr>
          <p:nvPr>
            <p:ph type="sldImg"/>
          </p:nvPr>
        </p:nvSpPr>
        <p:spPr>
          <a:ln/>
        </p:spPr>
      </p:sp>
      <p:sp>
        <p:nvSpPr>
          <p:cNvPr id="8" name="Notes Placeholder 1"/>
          <p:cNvSpPr>
            <a:spLocks noGrp="1"/>
          </p:cNvSpPr>
          <p:nvPr>
            <p:ph type="body" sz="quarter" idx="10"/>
          </p:nvPr>
        </p:nvSpPr>
        <p:spPr/>
        <p:txBody>
          <a:bodyPr/>
          <a:lstStyle/>
          <a:p>
            <a:pPr>
              <a:lnSpc>
                <a:spcPct val="90000"/>
              </a:lnSpc>
              <a:tabLst>
                <a:tab pos="1306513" algn="l"/>
              </a:tabLst>
            </a:pPr>
            <a:r>
              <a:rPr lang="en-US" i="1" dirty="0" smtClean="0"/>
              <a:t>Specify</a:t>
            </a:r>
            <a:r>
              <a:rPr lang="en-US" dirty="0" smtClean="0"/>
              <a:t> if:</a:t>
            </a:r>
          </a:p>
          <a:p>
            <a:pPr lvl="1">
              <a:lnSpc>
                <a:spcPct val="90000"/>
              </a:lnSpc>
              <a:tabLst>
                <a:tab pos="1306513" algn="l"/>
              </a:tabLst>
            </a:pPr>
            <a:r>
              <a:rPr lang="en-US" b="1" dirty="0" smtClean="0"/>
              <a:t>With or without accompanying intellectual impairment</a:t>
            </a:r>
          </a:p>
          <a:p>
            <a:pPr lvl="1">
              <a:lnSpc>
                <a:spcPct val="90000"/>
              </a:lnSpc>
              <a:tabLst>
                <a:tab pos="1306513" algn="l"/>
              </a:tabLst>
            </a:pPr>
            <a:r>
              <a:rPr lang="en-US" b="1" dirty="0" smtClean="0"/>
              <a:t>With or without accompanying language impairment</a:t>
            </a:r>
          </a:p>
          <a:p>
            <a:pPr lvl="1">
              <a:lnSpc>
                <a:spcPct val="90000"/>
              </a:lnSpc>
              <a:tabLst>
                <a:tab pos="1306513" algn="l"/>
              </a:tabLst>
            </a:pPr>
            <a:r>
              <a:rPr lang="en-US" b="1" dirty="0" smtClean="0"/>
              <a:t>Associated with a known medical or genetic condition or environmental factors</a:t>
            </a:r>
          </a:p>
          <a:p>
            <a:pPr lvl="1">
              <a:lnSpc>
                <a:spcPct val="90000"/>
              </a:lnSpc>
              <a:tabLst>
                <a:tab pos="1306513" algn="l"/>
              </a:tabLst>
            </a:pPr>
            <a:r>
              <a:rPr lang="en-US" b="1" dirty="0" smtClean="0"/>
              <a:t>(Coding</a:t>
            </a:r>
            <a:r>
              <a:rPr lang="en-US" b="1" baseline="0" dirty="0" smtClean="0"/>
              <a:t> note</a:t>
            </a:r>
            <a:r>
              <a:rPr lang="en-US" b="0" baseline="0" dirty="0" smtClean="0"/>
              <a:t>: Use additional code to identify the associated medical or genetic condition.)</a:t>
            </a:r>
            <a:endParaRPr lang="en-US" b="1" dirty="0" smtClean="0"/>
          </a:p>
          <a:p>
            <a:pPr lvl="1">
              <a:lnSpc>
                <a:spcPct val="90000"/>
              </a:lnSpc>
              <a:tabLst>
                <a:tab pos="1306513" algn="l"/>
              </a:tabLst>
            </a:pPr>
            <a:r>
              <a:rPr lang="en-US" dirty="0" smtClean="0"/>
              <a:t>Associated with another neurodevelopmental, mental, or behavior disorder</a:t>
            </a:r>
          </a:p>
          <a:p>
            <a:pPr marL="457200" marR="0" lvl="1" indent="0" algn="l" defTabSz="914400" rtl="0" eaLnBrk="1" fontAlgn="base" latinLnBrk="0" hangingPunct="1">
              <a:lnSpc>
                <a:spcPct val="90000"/>
              </a:lnSpc>
              <a:spcBef>
                <a:spcPct val="30000"/>
              </a:spcBef>
              <a:spcAft>
                <a:spcPct val="0"/>
              </a:spcAft>
              <a:buClrTx/>
              <a:buSzTx/>
              <a:buFontTx/>
              <a:buNone/>
              <a:tabLst>
                <a:tab pos="1306513" algn="l"/>
              </a:tabLst>
              <a:defRPr/>
            </a:pPr>
            <a:r>
              <a:rPr lang="en-US" b="1" dirty="0" smtClean="0"/>
              <a:t>(Coding</a:t>
            </a:r>
            <a:r>
              <a:rPr lang="en-US" b="1" baseline="0" dirty="0" smtClean="0"/>
              <a:t> note</a:t>
            </a:r>
            <a:r>
              <a:rPr lang="en-US" b="0" baseline="0" dirty="0" smtClean="0"/>
              <a:t>: Use additional code to identify the associated neurodevelopmental, mental or behavioral disorder[s].)</a:t>
            </a:r>
            <a:endParaRPr lang="en-US" dirty="0" smtClean="0"/>
          </a:p>
          <a:p>
            <a:pPr lvl="1">
              <a:lnSpc>
                <a:spcPct val="90000"/>
              </a:lnSpc>
              <a:tabLst>
                <a:tab pos="1306513" algn="l"/>
              </a:tabLst>
            </a:pPr>
            <a:r>
              <a:rPr lang="en-US" b="1" dirty="0" smtClean="0"/>
              <a:t>With catatonia </a:t>
            </a:r>
            <a:r>
              <a:rPr lang="en-US" dirty="0" smtClean="0"/>
              <a:t>(refer to the criteria for catatonia associated with another mental disorder, pp. 119-120, for definition) (</a:t>
            </a:r>
            <a:r>
              <a:rPr lang="en-US" b="1" dirty="0" smtClean="0"/>
              <a:t>Coding note: </a:t>
            </a:r>
            <a:r>
              <a:rPr lang="en-US" dirty="0" smtClean="0"/>
              <a:t>Use additional code 293.89 [Fo6.1] catatonia associated with autism spectrum disorder</a:t>
            </a:r>
            <a:r>
              <a:rPr lang="en-US" baseline="0" dirty="0" smtClean="0"/>
              <a:t> to indicate the presence of the comorbid catatonia.)</a:t>
            </a:r>
            <a:endParaRPr lang="en-US" sz="1100" dirty="0" smtClean="0"/>
          </a:p>
          <a:p>
            <a:pPr marL="0" lvl="1">
              <a:lnSpc>
                <a:spcPct val="90000"/>
              </a:lnSpc>
              <a:tabLst>
                <a:tab pos="1306513" algn="l"/>
              </a:tabLst>
            </a:pPr>
            <a:r>
              <a:rPr lang="en-US" sz="1100" dirty="0" smtClean="0"/>
              <a:t>The severity </a:t>
            </a:r>
            <a:r>
              <a:rPr lang="en-US" sz="1100" dirty="0" err="1" smtClean="0"/>
              <a:t>specifiers</a:t>
            </a:r>
            <a:r>
              <a:rPr lang="en-US" sz="1100" dirty="0" smtClean="0"/>
              <a:t> (see Table 2) may be used to describe succinctly the current symptomatology (which might fall below level 1), with the recognition that severity may vary by context and fluctuate over tie. Severity of social communication difficulties and restricted, repetitive behaviors should be separately rated. The descriptive severity categories should not be sued to determine eligibility for and provision of services; these can only be developed at an individual level and through discussion of personal priorities and targets.</a:t>
            </a:r>
            <a:endParaRPr lang="en-US" sz="1100" baseline="0" dirty="0" smtClean="0"/>
          </a:p>
          <a:p>
            <a:pPr marL="0" lvl="1">
              <a:lnSpc>
                <a:spcPct val="90000"/>
              </a:lnSpc>
              <a:tabLst>
                <a:tab pos="1306513" algn="l"/>
              </a:tabLst>
            </a:pPr>
            <a:r>
              <a:rPr lang="en-US" sz="1100" dirty="0" smtClean="0"/>
              <a:t>Regarding the specified “with or without accompanying intellectual impairment,” understanding that (often uneven) intellectual profile of a child or adult with autism spectrum disorder is necessary for interpreting diagnostic features. Separate estimates of verbal and nonverbal skill are necessary (e.g., using untimed nonverbal tests to assess potential strengths in individuals with limited language).</a:t>
            </a:r>
          </a:p>
          <a:p>
            <a:pPr marL="0" lvl="1">
              <a:lnSpc>
                <a:spcPct val="90000"/>
              </a:lnSpc>
              <a:tabLst>
                <a:tab pos="1306513" algn="l"/>
              </a:tabLst>
            </a:pPr>
            <a:r>
              <a:rPr lang="en-US" sz="1100" dirty="0" smtClean="0"/>
              <a:t>To use the </a:t>
            </a:r>
            <a:r>
              <a:rPr lang="en-US" sz="1100" dirty="0" err="1" smtClean="0"/>
              <a:t>specifier</a:t>
            </a:r>
            <a:r>
              <a:rPr lang="en-US" sz="1100" dirty="0" smtClean="0"/>
              <a:t> “with or without accompanying language impairment,” the current level of verbal functioning should be assessed and described. Examples of the specific descriptions for “with accompanying language impairment’ might include no intelligible speech (nonverbal, single words only, or phrase speech. Language level in individuals “without accompanying language impairment” might be further described by speaks in full sentences or has fluent speech. Since receptive language may lag behind expressive language development in autism spectrum disorder, receptive and expressive language skills should be considered separately</a:t>
            </a:r>
          </a:p>
          <a:p>
            <a:pPr marL="0" lvl="1">
              <a:lnSpc>
                <a:spcPct val="90000"/>
              </a:lnSpc>
              <a:tabLst>
                <a:tab pos="1306513" algn="l"/>
              </a:tabLst>
            </a:pPr>
            <a:r>
              <a:rPr lang="en-US" sz="1100" dirty="0" smtClean="0"/>
              <a:t>The specified “associated with a known medical or genetic condition or environmental factor” should be used with the individual has a known genetic disorder (e.g., </a:t>
            </a:r>
            <a:r>
              <a:rPr lang="en-US" sz="1100" dirty="0" err="1" smtClean="0"/>
              <a:t>Rett</a:t>
            </a:r>
            <a:r>
              <a:rPr lang="en-US" sz="1100" dirty="0" smtClean="0"/>
              <a:t> syndrome, Fragile X syndrome, Down syndrome), a medical disorder (e.g., epilepsy,), or a history of environmental exposure (e.g., valproate, fetal alcohol syndrome, very low birth weight).</a:t>
            </a:r>
          </a:p>
          <a:p>
            <a:pPr marL="0" lvl="1">
              <a:lnSpc>
                <a:spcPct val="90000"/>
              </a:lnSpc>
              <a:tabLst>
                <a:tab pos="1306513" algn="l"/>
              </a:tabLst>
            </a:pPr>
            <a:r>
              <a:rPr lang="en-US" sz="1100" dirty="0" smtClean="0"/>
              <a:t>Additional neurodevelopmental, mental or behavioral conditions should also be noted (e.g., attention-deficit/hyperactivity disorder; developmental coordination disorder; disruptive behavior, impulse-control, or conduct disorders; anxiety, depressive, or bipolar disorders; tics or Tourette's disorder; self-injury; feeding, elimination, or sleep disorders.</a:t>
            </a:r>
          </a:p>
          <a:p>
            <a:pPr marL="0" lvl="1">
              <a:lnSpc>
                <a:spcPct val="90000"/>
              </a:lnSpc>
              <a:tabLst>
                <a:tab pos="1306513" algn="l"/>
              </a:tabLst>
            </a:pPr>
            <a:endParaRPr lang="en-US" dirty="0" smtClean="0"/>
          </a:p>
          <a:p>
            <a:pPr marL="0" lvl="1">
              <a:lnSpc>
                <a:spcPct val="90000"/>
              </a:lnSpc>
              <a:tabLst>
                <a:tab pos="1306513" algn="l"/>
              </a:tabLst>
            </a:pPr>
            <a:endParaRPr lang="en-US" baseline="0" dirty="0"/>
          </a:p>
          <a:p>
            <a:pPr marL="0" lvl="1">
              <a:lnSpc>
                <a:spcPct val="90000"/>
              </a:lnSpc>
              <a:tabLst>
                <a:tab pos="1306513" algn="l"/>
              </a:tabLst>
            </a:pPr>
            <a:endParaRPr lang="en-US" baseline="0" dirty="0"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E3AA328-3E53-421C-8BD7-66FEDE481B61}" type="slidenum">
              <a:rPr lang="en-US"/>
              <a:pPr/>
              <a:t>91</a:t>
            </a:fld>
            <a:endParaRPr lang="en-US"/>
          </a:p>
        </p:txBody>
      </p:sp>
      <p:sp>
        <p:nvSpPr>
          <p:cNvPr id="794626"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pPr marL="228600" indent="-228600">
              <a:buFont typeface="+mj-lt"/>
              <a:buAutoNum type="arabicPeriod"/>
            </a:pPr>
            <a:r>
              <a:rPr lang="en-US" dirty="0" smtClean="0"/>
              <a:t>Deficits in using communication for social purposes, such as greeting and sharing information, in a manner that is appropriate for the social context.</a:t>
            </a:r>
          </a:p>
          <a:p>
            <a:pPr marL="228600" indent="-228600">
              <a:buFont typeface="+mj-lt"/>
              <a:buAutoNum type="arabicPeriod"/>
            </a:pPr>
            <a:r>
              <a:rPr lang="en-US" dirty="0" smtClean="0"/>
              <a:t>Impairment of the ability to change communication to match context or the needs of the listener, such as speaking differently in a classroom than on a playground, talking differently to a child than to an adult, and avoiding use of overly formal language.</a:t>
            </a:r>
          </a:p>
          <a:p>
            <a:pPr marL="228600" indent="-228600">
              <a:buFont typeface="+mj-lt"/>
              <a:buAutoNum type="arabicPeriod"/>
            </a:pPr>
            <a:r>
              <a:rPr lang="en-US" dirty="0" smtClean="0"/>
              <a:t>Difficulties following rules for conversation and storytelling, such as taking turns in conversation, rephrasing</a:t>
            </a:r>
            <a:r>
              <a:rPr lang="en-US" baseline="0" dirty="0" smtClean="0"/>
              <a:t> when misunderstood, and knowing how to use verbal and nonverbal signals to regulate interaction.</a:t>
            </a:r>
          </a:p>
          <a:p>
            <a:pPr marL="228600" indent="-228600">
              <a:buFont typeface="+mj-lt"/>
              <a:buAutoNum type="arabicPeriod"/>
            </a:pPr>
            <a:r>
              <a:rPr lang="en-US" baseline="0" dirty="0" smtClean="0"/>
              <a:t>Difficulties understanding what is not explicitly stated (e.g., making inferences) and nonliteral or ambiguous meanings of language (e.g., idioms, humor, metaphors, multiple meanings that depend on the context for interpretation). (APA, 2013, pp. 47-48)</a:t>
            </a:r>
            <a:endParaRPr 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8E759B-9A78-4282-9FC4-5EFFEA0752DD}" type="slidenum">
              <a:rPr lang="en-US"/>
              <a:pPr/>
              <a:t>92</a:t>
            </a:fld>
            <a:endParaRPr lang="en-US"/>
          </a:p>
        </p:txBody>
      </p:sp>
      <p:sp>
        <p:nvSpPr>
          <p:cNvPr id="800770" name="Rectangle 2"/>
          <p:cNvSpPr>
            <a:spLocks noGrp="1" noRot="1" noChangeAspect="1" noChangeArrowheads="1" noTextEdit="1"/>
          </p:cNvSpPr>
          <p:nvPr>
            <p:ph type="sldImg"/>
          </p:nvPr>
        </p:nvSpPr>
        <p:spPr>
          <a:xfrm>
            <a:off x="1979613" y="160338"/>
            <a:ext cx="3519487" cy="2640012"/>
          </a:xfrm>
          <a:ln/>
        </p:spPr>
      </p:sp>
      <p:sp>
        <p:nvSpPr>
          <p:cNvPr id="800771" name="Rectangle 3"/>
          <p:cNvSpPr>
            <a:spLocks noGrp="1" noChangeArrowheads="1"/>
          </p:cNvSpPr>
          <p:nvPr>
            <p:ph type="body" idx="1"/>
          </p:nvPr>
        </p:nvSpPr>
        <p:spPr>
          <a:xfrm>
            <a:off x="161925" y="2720975"/>
            <a:ext cx="6991350" cy="5921375"/>
          </a:xfrm>
          <a:ln/>
        </p:spPr>
        <p:txBody>
          <a:bodyPr/>
          <a:lstStyle/>
          <a:p>
            <a:r>
              <a:rPr lang="en-US" sz="1800" dirty="0" smtClean="0">
                <a:latin typeface="Times New Roman" pitchFamily="18" charset="0"/>
              </a:rPr>
              <a:t>Such losses are rare in</a:t>
            </a:r>
            <a:r>
              <a:rPr lang="en-US" sz="1800" baseline="0" dirty="0" smtClean="0">
                <a:latin typeface="Times New Roman" pitchFamily="18" charset="0"/>
              </a:rPr>
              <a:t> other disorders. Thus a red flag for ASD.</a:t>
            </a:r>
            <a:endParaRPr lang="en-US" sz="1800" dirty="0">
              <a:latin typeface="Times New Roman" pitchFamily="18"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80AFB3-1259-4BF4-86E1-5B3848D5413C}" type="slidenum">
              <a:rPr lang="en-US"/>
              <a:pPr/>
              <a:t>93</a:t>
            </a:fld>
            <a:endParaRPr lang="en-US"/>
          </a:p>
        </p:txBody>
      </p:sp>
      <p:sp>
        <p:nvSpPr>
          <p:cNvPr id="811010" name="Rectangle 2"/>
          <p:cNvSpPr>
            <a:spLocks noGrp="1" noRot="1" noChangeAspect="1" noChangeArrowheads="1" noTextEdit="1"/>
          </p:cNvSpPr>
          <p:nvPr>
            <p:ph type="sldImg"/>
          </p:nvPr>
        </p:nvSpPr>
        <p:spPr>
          <a:ln/>
        </p:spPr>
      </p:sp>
      <p:sp>
        <p:nvSpPr>
          <p:cNvPr id="811011" name="Rectangle 3"/>
          <p:cNvSpPr>
            <a:spLocks noGrp="1" noChangeArrowheads="1"/>
          </p:cNvSpPr>
          <p:nvPr>
            <p:ph type="body" idx="1"/>
          </p:nvPr>
        </p:nvSpPr>
        <p:spPr>
          <a:xfrm>
            <a:off x="325438" y="3200400"/>
            <a:ext cx="6664325" cy="3600450"/>
          </a:xfrm>
          <a:ln/>
        </p:spPr>
        <p:txBody>
          <a:bodyPr/>
          <a:lstStyle/>
          <a:p>
            <a:pPr>
              <a:tabLst>
                <a:tab pos="457200" algn="l"/>
              </a:tabLst>
            </a:pPr>
            <a:r>
              <a:rPr lang="en-US" sz="1800" dirty="0" smtClean="0">
                <a:latin typeface="Times New Roman" pitchFamily="18" charset="0"/>
              </a:rPr>
              <a:t>However</a:t>
            </a:r>
            <a:r>
              <a:rPr lang="en-US" sz="1800" dirty="0">
                <a:latin typeface="Times New Roman" pitchFamily="18" charset="0"/>
              </a:rPr>
              <a:t>, it is noted that females with </a:t>
            </a:r>
            <a:r>
              <a:rPr lang="en-US" sz="1800" dirty="0" err="1" smtClean="0">
                <a:latin typeface="Times New Roman" pitchFamily="18" charset="0"/>
              </a:rPr>
              <a:t>ASDare</a:t>
            </a:r>
            <a:r>
              <a:rPr lang="en-US" sz="1800" dirty="0" smtClean="0">
                <a:latin typeface="Times New Roman" pitchFamily="18" charset="0"/>
              </a:rPr>
              <a:t> </a:t>
            </a:r>
            <a:r>
              <a:rPr lang="en-US" sz="1800" dirty="0">
                <a:latin typeface="Times New Roman" pitchFamily="18" charset="0"/>
              </a:rPr>
              <a:t>more likely to exhibit more severe Mental Retardation. </a:t>
            </a:r>
            <a:endParaRPr lang="en-US" sz="800" dirty="0">
              <a:latin typeface="Times New Roman" pitchFamily="18"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8ACDCB-3D59-4198-B0E3-FCF195BC9F7D}" type="slidenum">
              <a:rPr lang="en-US"/>
              <a:pPr/>
              <a:t>94</a:t>
            </a:fld>
            <a:endParaRPr lang="en-US"/>
          </a:p>
        </p:txBody>
      </p:sp>
      <p:sp>
        <p:nvSpPr>
          <p:cNvPr id="819202" name="Rectangle 2"/>
          <p:cNvSpPr>
            <a:spLocks noGrp="1" noRot="1" noChangeAspect="1" noChangeArrowheads="1" noTextEdit="1"/>
          </p:cNvSpPr>
          <p:nvPr>
            <p:ph type="sldImg"/>
          </p:nvPr>
        </p:nvSpPr>
        <p:spPr>
          <a:ln/>
        </p:spPr>
      </p:sp>
      <p:sp>
        <p:nvSpPr>
          <p:cNvPr id="819203" name="Rectangle 3"/>
          <p:cNvSpPr>
            <a:spLocks noGrp="1" noChangeArrowheads="1"/>
          </p:cNvSpPr>
          <p:nvPr>
            <p:ph type="body" idx="1"/>
          </p:nvPr>
        </p:nvSpPr>
        <p:spPr/>
        <p:txBody>
          <a:bodyPr/>
          <a:lstStyle/>
          <a:p>
            <a:r>
              <a:rPr lang="en-US" sz="1800" dirty="0">
                <a:latin typeface="Times New Roman" pitchFamily="18" charset="0"/>
              </a:rPr>
              <a:t>Finally, the ASD diagnostic requirements require that other conditions with similar symptoms be ruled out before an ASD diagnosis is made.</a:t>
            </a:r>
          </a:p>
          <a:p>
            <a:endParaRPr lang="en-US" sz="800" dirty="0">
              <a:latin typeface="Times New Roman" pitchFamily="18" charset="0"/>
            </a:endParaRPr>
          </a:p>
          <a:p>
            <a:r>
              <a:rPr lang="en-US" sz="1800" dirty="0" smtClean="0">
                <a:latin typeface="Times New Roman" pitchFamily="18" charset="0"/>
              </a:rPr>
              <a:t>Research </a:t>
            </a:r>
            <a:r>
              <a:rPr lang="en-US" sz="1800" dirty="0">
                <a:latin typeface="Times New Roman" pitchFamily="18" charset="0"/>
              </a:rPr>
              <a:t>has also identified negative symptoms or deficits that differentiate autism from other developmental disorders.  </a:t>
            </a:r>
          </a:p>
          <a:p>
            <a:endParaRPr lang="en-US" sz="800" dirty="0">
              <a:latin typeface="Times New Roman" pitchFamily="18" charset="0"/>
            </a:endParaRPr>
          </a:p>
          <a:p>
            <a:r>
              <a:rPr lang="en-US" sz="1800" dirty="0">
                <a:latin typeface="Times New Roman" pitchFamily="18" charset="0"/>
              </a:rPr>
              <a:t>The symptoms which are apparent in the 20- to 36-month age range include deficits in a) eye contact, </a:t>
            </a:r>
            <a:r>
              <a:rPr lang="en-US" sz="1800" dirty="0" err="1">
                <a:latin typeface="Times New Roman" pitchFamily="18" charset="0"/>
              </a:rPr>
              <a:t>b</a:t>
            </a:r>
            <a:r>
              <a:rPr lang="en-US" sz="1800" dirty="0">
                <a:latin typeface="Times New Roman" pitchFamily="18" charset="0"/>
              </a:rPr>
              <a:t>) orienting to name, </a:t>
            </a:r>
            <a:r>
              <a:rPr lang="en-US" sz="1800" dirty="0" err="1">
                <a:latin typeface="Times New Roman" pitchFamily="18" charset="0"/>
              </a:rPr>
              <a:t>c</a:t>
            </a:r>
            <a:r>
              <a:rPr lang="en-US" sz="1800" dirty="0">
                <a:latin typeface="Times New Roman" pitchFamily="18" charset="0"/>
              </a:rPr>
              <a:t>) joint attention (e.g., sharing or brining something to someone else attention), </a:t>
            </a:r>
            <a:r>
              <a:rPr lang="en-US" sz="1800" dirty="0" err="1">
                <a:latin typeface="Times New Roman" pitchFamily="18" charset="0"/>
              </a:rPr>
              <a:t>d</a:t>
            </a:r>
            <a:r>
              <a:rPr lang="en-US" sz="1800" dirty="0">
                <a:latin typeface="Times New Roman" pitchFamily="18" charset="0"/>
              </a:rPr>
              <a:t>) pretend play, </a:t>
            </a:r>
            <a:r>
              <a:rPr lang="en-US" sz="1800" dirty="0" err="1">
                <a:latin typeface="Times New Roman" pitchFamily="18" charset="0"/>
              </a:rPr>
              <a:t>e</a:t>
            </a:r>
            <a:r>
              <a:rPr lang="en-US" sz="1800" dirty="0">
                <a:latin typeface="Times New Roman" pitchFamily="18" charset="0"/>
              </a:rPr>
              <a:t>) imitation, and f) verbal and nonverbal language development.</a:t>
            </a:r>
          </a:p>
          <a:p>
            <a:endParaRPr lang="en-US" dirty="0"/>
          </a:p>
          <a:p>
            <a:endParaRPr 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BF144F-1C67-4FF2-AB0B-58F26A112107}" type="slidenum">
              <a:rPr lang="en-US"/>
              <a:pPr/>
              <a:t>95</a:t>
            </a:fld>
            <a:endParaRPr lang="en-US"/>
          </a:p>
        </p:txBody>
      </p:sp>
      <p:sp>
        <p:nvSpPr>
          <p:cNvPr id="821250" name="Rectangle 2"/>
          <p:cNvSpPr>
            <a:spLocks noGrp="1" noRot="1" noChangeAspect="1" noChangeArrowheads="1" noTextEdit="1"/>
          </p:cNvSpPr>
          <p:nvPr>
            <p:ph type="sldImg"/>
          </p:nvPr>
        </p:nvSpPr>
        <p:spPr>
          <a:ln/>
        </p:spPr>
      </p:sp>
      <p:sp>
        <p:nvSpPr>
          <p:cNvPr id="821251" name="Rectangle 3"/>
          <p:cNvSpPr>
            <a:spLocks noGrp="1" noChangeArrowheads="1"/>
          </p:cNvSpPr>
          <p:nvPr>
            <p:ph type="body" idx="1"/>
          </p:nvPr>
        </p:nvSpPr>
        <p:spPr/>
        <p:txBody>
          <a:bodyPr/>
          <a:lstStyle/>
          <a:p>
            <a:endParaRPr lang="en-US"/>
          </a:p>
          <a:p>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E9AE3C-68B2-4033-AFF6-2CA8FC0E21FE}" type="slidenum">
              <a:rPr lang="en-US"/>
              <a:pPr/>
              <a:t>96</a:t>
            </a:fld>
            <a:endParaRPr lang="en-US"/>
          </a:p>
        </p:txBody>
      </p:sp>
      <p:sp>
        <p:nvSpPr>
          <p:cNvPr id="823298" name="Rectangle 2"/>
          <p:cNvSpPr>
            <a:spLocks noGrp="1" noRot="1" noChangeAspect="1" noChangeArrowheads="1" noTextEdit="1"/>
          </p:cNvSpPr>
          <p:nvPr>
            <p:ph type="sldImg"/>
          </p:nvPr>
        </p:nvSpPr>
        <p:spPr>
          <a:ln/>
        </p:spPr>
      </p:sp>
      <p:sp>
        <p:nvSpPr>
          <p:cNvPr id="823299" name="Rectangle 3"/>
          <p:cNvSpPr>
            <a:spLocks noGrp="1" noChangeArrowheads="1"/>
          </p:cNvSpPr>
          <p:nvPr>
            <p:ph type="body" idx="1"/>
          </p:nvPr>
        </p:nvSpPr>
        <p:spPr/>
        <p:txBody>
          <a:bodyPr/>
          <a:lstStyle/>
          <a:p>
            <a:endParaRPr lang="en-US" dirty="0"/>
          </a:p>
          <a:p>
            <a:r>
              <a:rPr lang="en-US" dirty="0" smtClean="0"/>
              <a:t>Need to be aware</a:t>
            </a:r>
            <a:r>
              <a:rPr lang="en-US" baseline="0" dirty="0" smtClean="0"/>
              <a:t> of how person with ASD’s concrete interpretations can affect questioning. (e.g., “Do you hear voices when no one is there?” “Yes [on the radio]”)</a:t>
            </a:r>
            <a:endParaRPr 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9EB948-54D9-4597-A6E7-7A4F50E473FF}" type="slidenum">
              <a:rPr lang="en-US"/>
              <a:pPr/>
              <a:t>97</a:t>
            </a:fld>
            <a:endParaRPr lang="en-US"/>
          </a:p>
        </p:txBody>
      </p:sp>
      <p:sp>
        <p:nvSpPr>
          <p:cNvPr id="866306" name="Rectangle 2"/>
          <p:cNvSpPr>
            <a:spLocks noGrp="1" noRot="1" noChangeAspect="1" noChangeArrowheads="1" noTextEdit="1"/>
          </p:cNvSpPr>
          <p:nvPr>
            <p:ph type="sldImg"/>
          </p:nvPr>
        </p:nvSpPr>
        <p:spPr>
          <a:ln/>
        </p:spPr>
      </p:sp>
      <p:sp>
        <p:nvSpPr>
          <p:cNvPr id="866307" name="Rectangle 3"/>
          <p:cNvSpPr>
            <a:spLocks noGrp="1" noChangeArrowheads="1"/>
          </p:cNvSpPr>
          <p:nvPr>
            <p:ph type="body" idx="1"/>
          </p:nvPr>
        </p:nvSpPr>
        <p:spPr>
          <a:xfrm>
            <a:off x="325438" y="3200400"/>
            <a:ext cx="6664325" cy="6400800"/>
          </a:xfrm>
          <a:ln/>
        </p:spPr>
        <p:txBody>
          <a:bodyPr/>
          <a:lstStyle/>
          <a:p>
            <a:pPr>
              <a:tabLst>
                <a:tab pos="457200" algn="l"/>
              </a:tabLst>
            </a:pPr>
            <a:r>
              <a:rPr lang="en-US" sz="1600"/>
              <a:t>	The first step of the diagnostic assessment process is to review with parents their child’s developmental and health history.  </a:t>
            </a:r>
          </a:p>
          <a:p>
            <a:pPr>
              <a:tabLst>
                <a:tab pos="457200" algn="l"/>
              </a:tabLst>
            </a:pPr>
            <a:r>
              <a:rPr lang="en-US" sz="1600"/>
              <a:t>	Given that a developmental an health history is typically a part of any psycho-educational evaluation, it is important for all school psychologists to be aware of these factors.</a:t>
            </a:r>
          </a:p>
          <a:p>
            <a:pPr>
              <a:tabLst>
                <a:tab pos="457200" algn="l"/>
              </a:tabLst>
            </a:pPr>
            <a:r>
              <a:rPr lang="en-US" sz="1600"/>
              <a:t>	While the available data has not provided conclusive evidence regarding the causal role for these factors in the development of ASD, they at the very least represent additive brain trauma to children already vulnerable for ASD and as such are important to consider and understand.  </a:t>
            </a:r>
          </a:p>
          <a:p>
            <a:pPr>
              <a:tabLst>
                <a:tab pos="457200" algn="l"/>
              </a:tabLst>
            </a:pPr>
            <a:r>
              <a:rPr lang="en-US" sz="1600"/>
              <a:t>	</a:t>
            </a:r>
            <a:r>
              <a:rPr lang="en-US" sz="1600" b="1"/>
              <a:t>Drug exposure example</a:t>
            </a:r>
            <a:r>
              <a:rPr lang="en-US" sz="1600"/>
              <a:t> =</a:t>
            </a:r>
            <a:r>
              <a:rPr lang="en-US" sz="1400"/>
              <a:t> Thalidomide and Valproate (an anti-convulsant) when taken early in pregnancy have been reported to be associated with autism.  In particular, Thalidomide when taken at 20 to 24 weeks gestation is correlated ASD risk.  </a:t>
            </a:r>
          </a:p>
          <a:p>
            <a:pPr>
              <a:tabLst>
                <a:tab pos="457200" algn="l"/>
              </a:tabLst>
            </a:pPr>
            <a:r>
              <a:rPr lang="en-US" sz="1600"/>
              <a:t>	Given the suggestion that there is some prenatal initiation of the pathophysiologic changes associated with ASD development, and that there is not a strong relationship between any one factor and ASD, one approach has been to look at summary measures of “optimality” of the pregnancy and delivery, and to consider “suboptimality” as supportive of a possible ASD diagnosis.</a:t>
            </a:r>
          </a:p>
          <a:p>
            <a:pPr algn="just">
              <a:tabLst>
                <a:tab pos="457200" algn="l"/>
              </a:tabLst>
            </a:pPr>
            <a:endParaRPr lang="en-US">
              <a:solidFill>
                <a:srgbClr val="00264C"/>
              </a:solidFill>
            </a:endParaRPr>
          </a:p>
          <a:p>
            <a:pPr algn="just">
              <a:tabLst>
                <a:tab pos="457200" algn="l"/>
              </a:tabLst>
            </a:pPr>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F6BA45-9B5A-4610-92A5-D6D90FA3F71D}" type="slidenum">
              <a:rPr lang="en-US"/>
              <a:pPr/>
              <a:t>98</a:t>
            </a:fld>
            <a:endParaRPr lang="en-US"/>
          </a:p>
        </p:txBody>
      </p:sp>
      <p:sp>
        <p:nvSpPr>
          <p:cNvPr id="868354" name="Rectangle 2"/>
          <p:cNvSpPr>
            <a:spLocks noGrp="1" noRot="1" noChangeAspect="1" noChangeArrowheads="1" noTextEdit="1"/>
          </p:cNvSpPr>
          <p:nvPr>
            <p:ph type="sldImg"/>
          </p:nvPr>
        </p:nvSpPr>
        <p:spPr>
          <a:ln/>
        </p:spPr>
      </p:sp>
      <p:sp>
        <p:nvSpPr>
          <p:cNvPr id="868355" name="Rectangle 3"/>
          <p:cNvSpPr>
            <a:spLocks noGrp="1" noChangeArrowheads="1"/>
          </p:cNvSpPr>
          <p:nvPr>
            <p:ph type="body" idx="1"/>
          </p:nvPr>
        </p:nvSpPr>
        <p:spPr>
          <a:xfrm>
            <a:off x="325438" y="3200400"/>
            <a:ext cx="6664325" cy="6400800"/>
          </a:xfrm>
          <a:ln/>
        </p:spPr>
        <p:txBody>
          <a:bodyPr/>
          <a:lstStyle/>
          <a:p>
            <a:pPr algn="just"/>
            <a:r>
              <a:rPr lang="en-US" sz="1800"/>
              <a:t>Recently the postnatal risk factors of chemical exposure and MMR vaccination have received some attention.  </a:t>
            </a:r>
          </a:p>
          <a:p>
            <a:pPr algn="just"/>
            <a:r>
              <a:rPr lang="en-US" sz="1800"/>
              <a:t>However, in both cases the available data does not support the hypothesis that these factors are associated with ASD and thus should not be given great diagnostic significance.  </a:t>
            </a:r>
          </a:p>
          <a:p>
            <a:pPr algn="just"/>
            <a:r>
              <a:rPr lang="en-US" sz="1800"/>
              <a:t>In particular, regarding MMR vaccinations results of an epidemiological study, which they suggest, “provides strong evidence against the hypothesis that MMR vaccination causes autism.”</a:t>
            </a:r>
          </a:p>
          <a:p>
            <a:r>
              <a:rPr lang="en-US" sz="1800"/>
              <a:t>“Epidemiological studies, however, have provided no evidence supporting a link between measles-mumps-rubella vaccination and ASD risk.”</a:t>
            </a:r>
          </a:p>
          <a:p>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54F1A3-5537-4A45-A8BA-F689734B9A52}" type="slidenum">
              <a:rPr lang="en-US"/>
              <a:pPr/>
              <a:t>99</a:t>
            </a:fld>
            <a:endParaRPr lang="en-US"/>
          </a:p>
        </p:txBody>
      </p:sp>
      <p:sp>
        <p:nvSpPr>
          <p:cNvPr id="870402" name="Rectangle 2"/>
          <p:cNvSpPr>
            <a:spLocks noGrp="1" noRot="1" noChangeAspect="1" noChangeArrowheads="1" noTextEdit="1"/>
          </p:cNvSpPr>
          <p:nvPr>
            <p:ph type="sldImg"/>
          </p:nvPr>
        </p:nvSpPr>
        <p:spPr>
          <a:ln/>
        </p:spPr>
      </p:sp>
      <p:sp>
        <p:nvSpPr>
          <p:cNvPr id="870403" name="Rectangle 3"/>
          <p:cNvSpPr>
            <a:spLocks noGrp="1" noChangeArrowheads="1"/>
          </p:cNvSpPr>
          <p:nvPr>
            <p:ph type="body" idx="1"/>
          </p:nvPr>
        </p:nvSpPr>
        <p:spPr>
          <a:xfrm>
            <a:off x="325438" y="3200400"/>
            <a:ext cx="6664325" cy="4560888"/>
          </a:xfrm>
          <a:ln/>
        </p:spPr>
        <p:txBody>
          <a:bodyPr/>
          <a:lstStyle/>
          <a:p>
            <a:r>
              <a:rPr lang="en-US" sz="1800">
                <a:latin typeface="Times New Roman" pitchFamily="18" charset="0"/>
              </a:rPr>
              <a:t>The diagnostic evaluation should also collect information regarding early development.  </a:t>
            </a:r>
          </a:p>
          <a:p>
            <a:endParaRPr lang="en-US" sz="800">
              <a:latin typeface="Times New Roman" pitchFamily="18" charset="0"/>
            </a:endParaRPr>
          </a:p>
          <a:p>
            <a:r>
              <a:rPr lang="en-US" sz="1800">
                <a:latin typeface="Times New Roman" pitchFamily="18" charset="0"/>
              </a:rPr>
              <a:t>In particular, questions should be asked regarding attainment of major language and social developmental milestones.  </a:t>
            </a:r>
          </a:p>
          <a:p>
            <a:endParaRPr lang="en-US" sz="800">
              <a:latin typeface="Times New Roman" pitchFamily="18" charset="0"/>
            </a:endParaRPr>
          </a:p>
          <a:p>
            <a:r>
              <a:rPr lang="en-US" sz="1800">
                <a:latin typeface="Times New Roman" pitchFamily="18" charset="0"/>
              </a:rPr>
              <a:t>Given the lack of response to speech, it is not surprising for this history to include initial concerns that the child may have a hearing deficit.  </a:t>
            </a:r>
          </a:p>
          <a:p>
            <a:endParaRPr lang="en-US" sz="800">
              <a:latin typeface="Times New Roman" pitchFamily="18" charset="0"/>
            </a:endParaRPr>
          </a:p>
          <a:p>
            <a:r>
              <a:rPr lang="en-US" sz="1800">
                <a:latin typeface="Times New Roman" pitchFamily="18" charset="0"/>
              </a:rPr>
              <a:t>Any indication of developmental regression in these areas would be of particular concern.  </a:t>
            </a:r>
          </a:p>
          <a:p>
            <a:endParaRPr lang="en-US" sz="800">
              <a:latin typeface="Times New Roman" pitchFamily="18" charset="0"/>
            </a:endParaRPr>
          </a:p>
          <a:p>
            <a:r>
              <a:rPr lang="en-US" sz="1800">
                <a:latin typeface="Times New Roman" pitchFamily="18" charset="0"/>
              </a:rPr>
              <a:t>Other behaviors that are characteristic of ASD (e.g., atypical play, lack of social interest, repetitive behaviors) typically emerge as somewhat later concerns.</a:t>
            </a:r>
            <a:r>
              <a:rPr lang="en-US" sz="180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11650" name="Group 2"/>
          <p:cNvGrpSpPr>
            <a:grpSpLocks/>
          </p:cNvGrpSpPr>
          <p:nvPr/>
        </p:nvGrpSpPr>
        <p:grpSpPr bwMode="auto">
          <a:xfrm>
            <a:off x="0" y="0"/>
            <a:ext cx="5867400" cy="6858000"/>
            <a:chOff x="0" y="0"/>
            <a:chExt cx="3696" cy="4320"/>
          </a:xfrm>
        </p:grpSpPr>
        <p:sp>
          <p:nvSpPr>
            <p:cNvPr id="411651"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eaLnBrk="1" hangingPunct="1"/>
              <a:endParaRPr kumimoji="1" lang="en-US" sz="2400">
                <a:latin typeface="Times New Roman" pitchFamily="18" charset="0"/>
              </a:endParaRPr>
            </a:p>
          </p:txBody>
        </p:sp>
        <p:sp>
          <p:nvSpPr>
            <p:cNvPr id="411652"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eaLnBrk="1" hangingPunct="1"/>
              <a:endParaRPr kumimoji="1" lang="en-US" sz="2400">
                <a:latin typeface="Times New Roman" pitchFamily="18" charset="0"/>
              </a:endParaRPr>
            </a:p>
          </p:txBody>
        </p:sp>
      </p:grpSp>
      <p:grpSp>
        <p:nvGrpSpPr>
          <p:cNvPr id="411653" name="Group 5"/>
          <p:cNvGrpSpPr>
            <a:grpSpLocks/>
          </p:cNvGrpSpPr>
          <p:nvPr/>
        </p:nvGrpSpPr>
        <p:grpSpPr bwMode="auto">
          <a:xfrm>
            <a:off x="3632200" y="4889500"/>
            <a:ext cx="4876800" cy="319088"/>
            <a:chOff x="2288" y="3080"/>
            <a:chExt cx="3072" cy="201"/>
          </a:xfrm>
        </p:grpSpPr>
        <p:sp>
          <p:nvSpPr>
            <p:cNvPr id="411654"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endParaRPr lang="en-US"/>
            </a:p>
          </p:txBody>
        </p:sp>
        <p:sp>
          <p:nvSpPr>
            <p:cNvPr id="411655"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endParaRPr lang="en-US"/>
            </a:p>
          </p:txBody>
        </p:sp>
      </p:grpSp>
      <p:sp>
        <p:nvSpPr>
          <p:cNvPr id="411656"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411657" name="Rectangle 9"/>
          <p:cNvSpPr>
            <a:spLocks noGrp="1" noChangeArrowheads="1"/>
          </p:cNvSpPr>
          <p:nvPr>
            <p:ph type="dt" sz="quarter" idx="2"/>
          </p:nvPr>
        </p:nvSpPr>
        <p:spPr/>
        <p:txBody>
          <a:bodyPr/>
          <a:lstStyle>
            <a:lvl1pPr>
              <a:defRPr>
                <a:solidFill>
                  <a:schemeClr val="bg1"/>
                </a:solidFill>
              </a:defRPr>
            </a:lvl1pPr>
          </a:lstStyle>
          <a:p>
            <a:endParaRPr lang="en-US"/>
          </a:p>
        </p:txBody>
      </p:sp>
      <p:sp>
        <p:nvSpPr>
          <p:cNvPr id="411658" name="Rectangle 10"/>
          <p:cNvSpPr>
            <a:spLocks noGrp="1" noChangeArrowheads="1"/>
          </p:cNvSpPr>
          <p:nvPr>
            <p:ph type="ftr" sz="quarter" idx="3"/>
          </p:nvPr>
        </p:nvSpPr>
        <p:spPr/>
        <p:txBody>
          <a:bodyPr/>
          <a:lstStyle>
            <a:lvl1pPr algn="r">
              <a:defRPr/>
            </a:lvl1pPr>
          </a:lstStyle>
          <a:p>
            <a:endParaRPr lang="en-US"/>
          </a:p>
        </p:txBody>
      </p:sp>
      <p:sp>
        <p:nvSpPr>
          <p:cNvPr id="411660"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7349E5C-92E2-4348-A485-6B1C312DD18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DCAD3D8-A83E-4502-800B-87BFE5780C3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838200" y="2362200"/>
            <a:ext cx="7693025" cy="3724275"/>
          </a:xfrm>
        </p:spPr>
        <p:txBody>
          <a:bodyPr/>
          <a:lstStyle/>
          <a:p>
            <a:endParaRPr lang="en-US"/>
          </a:p>
        </p:txBody>
      </p:sp>
      <p:sp>
        <p:nvSpPr>
          <p:cNvPr id="4" name="Date Placeholder 3"/>
          <p:cNvSpPr>
            <a:spLocks noGrp="1"/>
          </p:cNvSpPr>
          <p:nvPr>
            <p:ph type="dt" sz="half" idx="10"/>
          </p:nvPr>
        </p:nvSpPr>
        <p:spPr>
          <a:xfrm>
            <a:off x="2438400" y="6248400"/>
            <a:ext cx="2130425" cy="474663"/>
          </a:xfrm>
        </p:spPr>
        <p:txBody>
          <a:bodyPr/>
          <a:lstStyle>
            <a:lvl1pPr>
              <a:defRPr/>
            </a:lvl1pPr>
          </a:lstStyle>
          <a:p>
            <a:endParaRPr lang="en-US"/>
          </a:p>
        </p:txBody>
      </p:sp>
      <p:sp>
        <p:nvSpPr>
          <p:cNvPr id="5" name="Footer Placeholder 4"/>
          <p:cNvSpPr>
            <a:spLocks noGrp="1"/>
          </p:cNvSpPr>
          <p:nvPr>
            <p:ph type="ftr" sz="quarter" idx="11"/>
          </p:nvPr>
        </p:nvSpPr>
        <p:spPr>
          <a:xfrm>
            <a:off x="5791200" y="6248400"/>
            <a:ext cx="2897188" cy="474663"/>
          </a:xfrm>
        </p:spPr>
        <p:txBody>
          <a:bodyPr/>
          <a:lstStyle>
            <a:lvl1pPr>
              <a:defRPr/>
            </a:lvl1pPr>
          </a:lstStyle>
          <a:p>
            <a:endParaRPr lang="en-US"/>
          </a:p>
        </p:txBody>
      </p:sp>
      <p:sp>
        <p:nvSpPr>
          <p:cNvPr id="6" name="Slide Number Placeholder 5"/>
          <p:cNvSpPr>
            <a:spLocks noGrp="1"/>
          </p:cNvSpPr>
          <p:nvPr>
            <p:ph type="sldNum" sz="quarter" idx="12"/>
          </p:nvPr>
        </p:nvSpPr>
        <p:spPr>
          <a:xfrm>
            <a:off x="0" y="6292850"/>
            <a:ext cx="762000" cy="488950"/>
          </a:xfrm>
        </p:spPr>
        <p:txBody>
          <a:bodyPr/>
          <a:lstStyle>
            <a:lvl1pPr>
              <a:defRPr/>
            </a:lvl1pPr>
          </a:lstStyle>
          <a:p>
            <a:fld id="{4B19083F-F3D8-4E52-9FB1-CFE7C11B9CD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46D9585-62DF-4030-9DB1-10D49CD8430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B7515B-9CFE-4EC9-AE69-FFC88453B64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1A1DCD0-55A9-4DF1-A2A6-1AA259A2463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E39C256-F450-4270-B39F-CE04ED96903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78EB2DB-FE9D-47D6-A496-C9864C45F4F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85D1765-68FC-4836-8797-ABC36893250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B02881F-5236-461E-90E1-2E2C788342E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E818149-A8D9-4339-A8BC-0B2AA8CD6DF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0626" name="Group 2"/>
          <p:cNvGrpSpPr>
            <a:grpSpLocks/>
          </p:cNvGrpSpPr>
          <p:nvPr/>
        </p:nvGrpSpPr>
        <p:grpSpPr bwMode="auto">
          <a:xfrm>
            <a:off x="0" y="0"/>
            <a:ext cx="7620000" cy="6858000"/>
            <a:chOff x="0" y="0"/>
            <a:chExt cx="4800" cy="4320"/>
          </a:xfrm>
        </p:grpSpPr>
        <p:grpSp>
          <p:nvGrpSpPr>
            <p:cNvPr id="410627" name="Group 3"/>
            <p:cNvGrpSpPr>
              <a:grpSpLocks/>
            </p:cNvGrpSpPr>
            <p:nvPr userDrawn="1"/>
          </p:nvGrpSpPr>
          <p:grpSpPr bwMode="auto">
            <a:xfrm>
              <a:off x="0" y="0"/>
              <a:ext cx="2016" cy="4320"/>
              <a:chOff x="0" y="0"/>
              <a:chExt cx="2016" cy="4320"/>
            </a:xfrm>
          </p:grpSpPr>
          <p:sp>
            <p:nvSpPr>
              <p:cNvPr id="410628"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endParaRPr lang="en-US"/>
              </a:p>
            </p:txBody>
          </p:sp>
          <p:sp>
            <p:nvSpPr>
              <p:cNvPr id="410629"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endParaRPr lang="en-US"/>
              </a:p>
            </p:txBody>
          </p:sp>
        </p:grpSp>
        <p:grpSp>
          <p:nvGrpSpPr>
            <p:cNvPr id="410630" name="Group 6"/>
            <p:cNvGrpSpPr>
              <a:grpSpLocks/>
            </p:cNvGrpSpPr>
            <p:nvPr/>
          </p:nvGrpSpPr>
          <p:grpSpPr bwMode="auto">
            <a:xfrm>
              <a:off x="144" y="1248"/>
              <a:ext cx="4656" cy="201"/>
              <a:chOff x="144" y="1248"/>
              <a:chExt cx="4656" cy="201"/>
            </a:xfrm>
          </p:grpSpPr>
          <p:sp>
            <p:nvSpPr>
              <p:cNvPr id="410631"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endParaRPr lang="en-US"/>
              </a:p>
            </p:txBody>
          </p:sp>
          <p:sp>
            <p:nvSpPr>
              <p:cNvPr id="410632"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endParaRPr lang="en-US"/>
              </a:p>
            </p:txBody>
          </p:sp>
        </p:grpSp>
      </p:grpSp>
      <p:sp>
        <p:nvSpPr>
          <p:cNvPr id="410633"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10634"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635"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endParaRPr lang="en-US"/>
          </a:p>
        </p:txBody>
      </p:sp>
      <p:sp>
        <p:nvSpPr>
          <p:cNvPr id="410636"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vl1pPr>
          </a:lstStyle>
          <a:p>
            <a:endParaRPr lang="en-US"/>
          </a:p>
        </p:txBody>
      </p:sp>
      <p:sp>
        <p:nvSpPr>
          <p:cNvPr id="410637" name="Rectangle 13"/>
          <p:cNvSpPr>
            <a:spLocks noGrp="1" noChangeArrowheads="1"/>
          </p:cNvSpPr>
          <p:nvPr>
            <p:ph type="sldNum" sz="quarter" idx="4"/>
          </p:nvPr>
        </p:nvSpPr>
        <p:spPr bwMode="auto">
          <a:xfrm>
            <a:off x="0" y="6292850"/>
            <a:ext cx="762000"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b="1"/>
            </a:lvl1pPr>
          </a:lstStyle>
          <a:p>
            <a:fld id="{EF77DF58-79E2-4E6F-B335-F9674FC1FFC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hf hdr="0" ftr="0" dt="0"/>
  <p:txStyles>
    <p:titleStyle>
      <a:lvl1pPr algn="l" rtl="0" fontAlgn="base">
        <a:lnSpc>
          <a:spcPct val="90000"/>
        </a:lnSpc>
        <a:spcBef>
          <a:spcPct val="0"/>
        </a:spcBef>
        <a:spcAft>
          <a:spcPct val="0"/>
        </a:spcAft>
        <a:defRPr sz="3600" b="1">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charset="0"/>
        </a:defRPr>
      </a:lvl2pPr>
      <a:lvl3pPr algn="l" rtl="0" fontAlgn="base">
        <a:lnSpc>
          <a:spcPct val="90000"/>
        </a:lnSpc>
        <a:spcBef>
          <a:spcPct val="0"/>
        </a:spcBef>
        <a:spcAft>
          <a:spcPct val="0"/>
        </a:spcAft>
        <a:defRPr sz="3600" b="1">
          <a:solidFill>
            <a:schemeClr val="tx2"/>
          </a:solidFill>
          <a:latin typeface="Arial" charset="0"/>
        </a:defRPr>
      </a:lvl3pPr>
      <a:lvl4pPr algn="l" rtl="0" fontAlgn="base">
        <a:lnSpc>
          <a:spcPct val="90000"/>
        </a:lnSpc>
        <a:spcBef>
          <a:spcPct val="0"/>
        </a:spcBef>
        <a:spcAft>
          <a:spcPct val="0"/>
        </a:spcAft>
        <a:defRPr sz="3600" b="1">
          <a:solidFill>
            <a:schemeClr val="tx2"/>
          </a:solidFill>
          <a:latin typeface="Arial" charset="0"/>
        </a:defRPr>
      </a:lvl4pPr>
      <a:lvl5pPr algn="l" rtl="0" fontAlgn="base">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fontAlgn="base">
        <a:spcBef>
          <a:spcPct val="20000"/>
        </a:spcBef>
        <a:spcAft>
          <a:spcPct val="0"/>
        </a:spcAft>
        <a:buClr>
          <a:schemeClr val="tx1"/>
        </a:buClr>
        <a:buSzPct val="80000"/>
        <a:buChar char="–"/>
        <a:defRPr>
          <a:solidFill>
            <a:schemeClr val="tx1"/>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DSM-IV-TR%20to%20DSM-5.doc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hyperlink" Target="http://www.csus.edu/indiv/b/brocks/Courses/EDS%20243/student_materials.htm" TargetMode="External"/><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hyperlink" Target="http://www.thegraycenter.org/" TargetMode="External"/><Relationship Id="rId2" Type="http://schemas.openxmlformats.org/officeDocument/2006/relationships/notesSlide" Target="../notesSlides/notesSlide141.xml"/><Relationship Id="rId1" Type="http://schemas.openxmlformats.org/officeDocument/2006/relationships/slideLayout" Target="../slideLayouts/slideLayout2.xml"/><Relationship Id="rId5" Type="http://schemas.openxmlformats.org/officeDocument/2006/relationships/hyperlink" Target="http://www.frsd.k12.nj.us/autistic/Social%20Stories/social_stories.htm" TargetMode="External"/><Relationship Id="rId4" Type="http://schemas.openxmlformats.org/officeDocument/2006/relationships/hyperlink" Target="http://www.polyxo.com/socialstories/introduction.html" TargetMode="External"/></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0.emf"/><Relationship Id="rId5" Type="http://schemas.openxmlformats.org/officeDocument/2006/relationships/package" Target="../embeddings/Microsoft_Word_Document3.docx"/><Relationship Id="rId4" Type="http://schemas.openxmlformats.org/officeDocument/2006/relationships/oleObject" Target="../embeddings/oleObject15.bin"/></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7.xml"/><Relationship Id="rId1" Type="http://schemas.openxmlformats.org/officeDocument/2006/relationships/slideLayout" Target="../slideLayouts/slideLayout2.xml"/><Relationship Id="rId4" Type="http://schemas.openxmlformats.org/officeDocument/2006/relationships/image" Target="http://www.everythingradio.com/donspictures/engine.jpg" TargetMode="Externa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hyperlink" Target="http://www.pecsaustralia.com/downloads.php" TargetMode="External"/><Relationship Id="rId2" Type="http://schemas.openxmlformats.org/officeDocument/2006/relationships/notesSlide" Target="../notesSlides/notesSlide150.xml"/><Relationship Id="rId1" Type="http://schemas.openxmlformats.org/officeDocument/2006/relationships/slideLayout" Target="../slideLayouts/slideLayout2.xml"/><Relationship Id="rId5" Type="http://schemas.openxmlformats.org/officeDocument/2006/relationships/hyperlink" Target="http://www.do2learn.com/picturecards/forms/index.htm" TargetMode="External"/><Relationship Id="rId4" Type="http://schemas.openxmlformats.org/officeDocument/2006/relationships/hyperlink" Target="http://www.childrenwithspecialneeds.com/downloads/pecs.html" TargetMode="External"/></Relationships>
</file>

<file path=ppt/slides/_rels/slide151.xml.rels><?xml version="1.0" encoding="UTF-8" standalone="yes"?>
<Relationships xmlns="http://schemas.openxmlformats.org/package/2006/relationships"><Relationship Id="rId3" Type="http://schemas.openxmlformats.org/officeDocument/2006/relationships/hyperlink" Target="http://www.bbbautism.com/pecs_contents.htm" TargetMode="External"/><Relationship Id="rId2" Type="http://schemas.openxmlformats.org/officeDocument/2006/relationships/notesSlide" Target="../notesSlides/notesSlide151.xml"/><Relationship Id="rId1" Type="http://schemas.openxmlformats.org/officeDocument/2006/relationships/slideLayout" Target="../slideLayouts/slideLayout2.xml"/><Relationship Id="rId5" Type="http://schemas.openxmlformats.org/officeDocument/2006/relationships/hyperlink" Target="http://www.usd.edu/cd/autism/topicpages/printer/PECS.pdf" TargetMode="External"/><Relationship Id="rId4" Type="http://schemas.openxmlformats.org/officeDocument/2006/relationships/hyperlink" Target="http://www.polyxo.com/visualsupport/pecs.html" TargetMode="Externa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hyperlink" Target="http://www.cde.state.co.us/cdesped/download/pdf/AutismQualityIndicators.pdf" TargetMode="Externa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hyperlink" Target="http://www.cdc.gov/ncbddd/autism/freematerials.html" TargetMode="External"/><Relationship Id="rId7" Type="http://schemas.openxmlformats.org/officeDocument/2006/relationships/hyperlink" Target="http://www.cdc.gov/ncbddd/actearly/pdf/parents_pdfs/autismfactsheet.pdf" TargetMode="External"/><Relationship Id="rId2" Type="http://schemas.openxmlformats.org/officeDocument/2006/relationships/notesSlide" Target="../notesSlides/notesSlide168.xml"/><Relationship Id="rId1" Type="http://schemas.openxmlformats.org/officeDocument/2006/relationships/slideLayout" Target="../slideLayouts/slideLayout2.xml"/><Relationship Id="rId6" Type="http://schemas.openxmlformats.org/officeDocument/2006/relationships/hyperlink" Target="http://www.cdc.gov/ncbddd/actearly/pdf/parents_pdfs/developmentalscreening.pdf" TargetMode="External"/><Relationship Id="rId5" Type="http://schemas.openxmlformats.org/officeDocument/2006/relationships/hyperlink" Target="http://www.cdc.gov/ncbddd/actearly/pdf/parents_pdfs/resourcesfactsheet.pdf" TargetMode="External"/><Relationship Id="rId4" Type="http://schemas.openxmlformats.org/officeDocument/2006/relationships/hyperlink" Target="http://www.cdc.gov/ncbddd/actearly/pdf/hcp_pdfs/informationalcard.pd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NASP/NASP%20Summer%20'06/ASD/Flyer___CASP_Burlingame.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3.png"/><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4.wmf"/><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5.emf"/><Relationship Id="rId5" Type="http://schemas.openxmlformats.org/officeDocument/2006/relationships/oleObject" Target="../embeddings/Microsoft_Word_97_-_2003_Document1.doc"/><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3" Type="http://schemas.openxmlformats.org/officeDocument/2006/relationships/hyperlink" Target="How%20much%20do%20you%20know%20about%20ASDs.doc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0.wmf"/><Relationship Id="rId5" Type="http://schemas.openxmlformats.org/officeDocument/2006/relationships/oleObject" Target="../embeddings/Microsoft_Word_97_-_2003_Document2.doc"/><Relationship Id="rId4" Type="http://schemas.openxmlformats.org/officeDocument/2006/relationships/oleObject" Target="../embeddings/oleObject6.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1.emf"/><Relationship Id="rId5" Type="http://schemas.openxmlformats.org/officeDocument/2006/relationships/oleObject" Target="../embeddings/Microsoft_Word_97_-_2003_Document3.doc"/><Relationship Id="rId4" Type="http://schemas.openxmlformats.org/officeDocument/2006/relationships/oleObject" Target="../embeddings/oleObject7.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22.emf"/><Relationship Id="rId5" Type="http://schemas.openxmlformats.org/officeDocument/2006/relationships/oleObject" Target="../embeddings/Microsoft_Word_97_-_2003_Document4.doc"/><Relationship Id="rId4" Type="http://schemas.openxmlformats.org/officeDocument/2006/relationships/oleObject" Target="../embeddings/oleObject8.bin"/></Relationships>
</file>

<file path=ppt/slides/_rels/slide64.xml.rels><?xml version="1.0" encoding="UTF-8" standalone="yes"?>
<Relationships xmlns="http://schemas.openxmlformats.org/package/2006/relationships"><Relationship Id="rId3" Type="http://schemas.openxmlformats.org/officeDocument/2006/relationships/hyperlink" Target="http://www.paains.org.uk/Autism/chat.htm" TargetMode="External"/><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3.wmf"/><Relationship Id="rId5" Type="http://schemas.openxmlformats.org/officeDocument/2006/relationships/oleObject" Target="../embeddings/Microsoft_Word_97_-_2003_Document5.doc"/><Relationship Id="rId4" Type="http://schemas.openxmlformats.org/officeDocument/2006/relationships/oleObject" Target="../embeddings/oleObject9.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4.wmf"/><Relationship Id="rId5" Type="http://schemas.openxmlformats.org/officeDocument/2006/relationships/oleObject" Target="../embeddings/Microsoft_Word_97_-_2003_Document6.doc"/><Relationship Id="rId4" Type="http://schemas.openxmlformats.org/officeDocument/2006/relationships/oleObject" Target="../embeddings/oleObject10.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5.wmf"/><Relationship Id="rId5" Type="http://schemas.openxmlformats.org/officeDocument/2006/relationships/oleObject" Target="../embeddings/Microsoft_Word_97_-_2003_Document7.doc"/><Relationship Id="rId4"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www.firstsigns.org/downloads/m-chat.PDF"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7.emf"/><Relationship Id="rId5" Type="http://schemas.openxmlformats.org/officeDocument/2006/relationships/oleObject" Target="../embeddings/Microsoft_Word_97_-_2003_Document8.doc"/><Relationship Id="rId4" Type="http://schemas.openxmlformats.org/officeDocument/2006/relationships/oleObject" Target="../embeddings/oleObject12.bin"/></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28.emf"/><Relationship Id="rId5" Type="http://schemas.openxmlformats.org/officeDocument/2006/relationships/oleObject" Target="../embeddings/Microsoft_Word_97_-_2003_Document9.doc"/><Relationship Id="rId4"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29.wmf"/><Relationship Id="rId5" Type="http://schemas.openxmlformats.org/officeDocument/2006/relationships/oleObject" Target="../embeddings/Microsoft_Word_97_-_2003_Document10.doc"/><Relationship Id="rId4" Type="http://schemas.openxmlformats.org/officeDocument/2006/relationships/oleObject" Target="../embeddings/oleObject14.bin"/></Relationships>
</file>

<file path=ppt/slides/_rels/slide81.xml.rels><?xml version="1.0" encoding="UTF-8" standalone="yes"?>
<Relationships xmlns="http://schemas.openxmlformats.org/package/2006/relationships"><Relationship Id="rId3" Type="http://schemas.openxmlformats.org/officeDocument/2006/relationships/hyperlink" Target="http://www.autismresearchcentre.com/arc_tests"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hyperlink" Target="Autism%20Diagnostic%20Evaluation%20Questionnaire.pdf" TargetMode="External"/><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74" name="Group 50"/>
          <p:cNvGraphicFramePr>
            <a:graphicFrameLocks noGrp="1"/>
          </p:cNvGraphicFramePr>
          <p:nvPr>
            <p:extLst>
              <p:ext uri="{D42A27DB-BD31-4B8C-83A1-F6EECF244321}">
                <p14:modId xmlns:p14="http://schemas.microsoft.com/office/powerpoint/2010/main" val="3936499292"/>
              </p:ext>
            </p:extLst>
          </p:nvPr>
        </p:nvGraphicFramePr>
        <p:xfrm>
          <a:off x="4572000" y="2819400"/>
          <a:ext cx="6670025" cy="3188208"/>
        </p:xfrm>
        <a:graphic>
          <a:graphicData uri="http://schemas.openxmlformats.org/drawingml/2006/table">
            <a:tbl>
              <a:tblPr/>
              <a:tblGrid>
                <a:gridCol w="4596750"/>
                <a:gridCol w="2073275"/>
              </a:tblGrid>
              <a:tr h="121920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Stephen E. Brock, Ph.D., NCSP</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California State University, Sacramento</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lang="en-US" sz="1600" b="0" dirty="0" smtClean="0"/>
                        <a:t>NASP 2013 Summer Conference</a:t>
                      </a:r>
                    </a:p>
                    <a:p>
                      <a:r>
                        <a:rPr lang="en-US" sz="1600" b="0" dirty="0" smtClean="0"/>
                        <a:t>July 9, 2013</a:t>
                      </a:r>
                    </a:p>
                    <a:p>
                      <a:r>
                        <a:rPr lang="en-US" sz="1600" b="0" kern="1200" dirty="0" smtClean="0">
                          <a:solidFill>
                            <a:schemeClr val="tx1"/>
                          </a:solidFill>
                          <a:latin typeface="+mn-lt"/>
                          <a:ea typeface="+mn-ea"/>
                          <a:cs typeface="+mn-cs"/>
                        </a:rPr>
                        <a:t>Cincinnati, OH</a:t>
                      </a:r>
                      <a:endParaRPr kumimoji="0" lang="en-US" sz="1600" b="0" i="0" u="none" strike="noStrike" cap="none" normalizeH="0" baseline="0" dirty="0" smtClean="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a:noFill/>
                    </a:lnL>
                    <a:lnR cap="flat">
                      <a:noFill/>
                    </a:lnR>
                    <a:lnT cap="flat">
                      <a:noFill/>
                    </a:lnT>
                    <a:lnB>
                      <a:noFill/>
                    </a:lnB>
                    <a:lnTlToBr>
                      <a:noFill/>
                    </a:lnTlToBr>
                    <a:lnBlToTr>
                      <a:noFill/>
                    </a:lnBlToTr>
                    <a:noFill/>
                  </a:tcPr>
                </a:tc>
              </a:tr>
              <a:tr h="121920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a:noFill/>
                    </a:lnL>
                    <a:lnR cap="flat">
                      <a:noFill/>
                    </a:lnR>
                    <a:lnT>
                      <a:noFill/>
                    </a:lnT>
                    <a:lnB cap="flat">
                      <a:noFill/>
                    </a:lnB>
                    <a:lnTlToBr>
                      <a:noFill/>
                    </a:lnTlToBr>
                    <a:lnBlToTr>
                      <a:noFill/>
                    </a:lnBlToTr>
                    <a:noFill/>
                  </a:tcPr>
                </a:tc>
              </a:tr>
            </a:tbl>
          </a:graphicData>
        </a:graphic>
      </p:graphicFrame>
      <p:sp>
        <p:nvSpPr>
          <p:cNvPr id="1026" name="AutoShape 2"/>
          <p:cNvSpPr>
            <a:spLocks noGrp="1" noChangeArrowheads="1"/>
          </p:cNvSpPr>
          <p:nvPr>
            <p:ph type="ctrTitle"/>
          </p:nvPr>
        </p:nvSpPr>
        <p:spPr>
          <a:xfrm>
            <a:off x="609600" y="990600"/>
            <a:ext cx="9067800" cy="1905000"/>
          </a:xfrm>
        </p:spPr>
        <p:txBody>
          <a:bodyPr/>
          <a:lstStyle/>
          <a:p>
            <a:pPr algn="l"/>
            <a:r>
              <a:rPr lang="en-US" dirty="0" smtClean="0"/>
              <a:t>Assessment, Identification, and Treatment of Autism Spectrum Disorders </a:t>
            </a:r>
            <a:r>
              <a:rPr lang="en-US" dirty="0"/>
              <a:t>at School</a:t>
            </a:r>
          </a:p>
        </p:txBody>
      </p:sp>
      <p:sp>
        <p:nvSpPr>
          <p:cNvPr id="1027" name="Rectangle 3"/>
          <p:cNvSpPr>
            <a:spLocks noGrp="1" noChangeArrowheads="1"/>
          </p:cNvSpPr>
          <p:nvPr>
            <p:ph type="subTitle" idx="1"/>
          </p:nvPr>
        </p:nvSpPr>
        <p:spPr>
          <a:xfrm>
            <a:off x="457200" y="2819400"/>
            <a:ext cx="8153400" cy="685800"/>
          </a:xfrm>
        </p:spPr>
        <p:txBody>
          <a:bodyPr/>
          <a:lstStyle/>
          <a:p>
            <a:endParaRPr lang="en-US" dirty="0"/>
          </a:p>
          <a:p>
            <a:endParaRPr lang="en-US" dirty="0"/>
          </a:p>
        </p:txBody>
      </p:sp>
      <p:pic>
        <p:nvPicPr>
          <p:cNvPr id="1053" name="Picture 29" descr="sac_primarylowres"/>
          <p:cNvPicPr>
            <a:picLocks noChangeAspect="1" noChangeArrowheads="1"/>
          </p:cNvPicPr>
          <p:nvPr/>
        </p:nvPicPr>
        <p:blipFill>
          <a:blip r:embed="rId3" cstate="print"/>
          <a:srcRect/>
          <a:stretch>
            <a:fillRect/>
          </a:stretch>
        </p:blipFill>
        <p:spPr bwMode="auto">
          <a:xfrm>
            <a:off x="5943600" y="5257800"/>
            <a:ext cx="1600200" cy="1600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6778C3A-C494-4ED7-A1B3-DE246CFF6521}" type="slidenum">
              <a:rPr lang="en-US"/>
              <a:pPr/>
              <a:t>10</a:t>
            </a:fld>
            <a:endParaRPr lang="en-US" dirty="0"/>
          </a:p>
        </p:txBody>
      </p:sp>
      <p:sp>
        <p:nvSpPr>
          <p:cNvPr id="1102850" name="AutoShape 2"/>
          <p:cNvSpPr>
            <a:spLocks noGrp="1" noChangeArrowheads="1"/>
          </p:cNvSpPr>
          <p:nvPr>
            <p:ph type="title"/>
          </p:nvPr>
        </p:nvSpPr>
        <p:spPr>
          <a:xfrm>
            <a:off x="685800" y="914400"/>
            <a:ext cx="8305800" cy="1143000"/>
          </a:xfrm>
        </p:spPr>
        <p:txBody>
          <a:bodyPr/>
          <a:lstStyle/>
          <a:p>
            <a:r>
              <a:rPr lang="en-US" sz="4000" dirty="0"/>
              <a:t>Introduction:</a:t>
            </a:r>
            <a:br>
              <a:rPr lang="en-US" sz="4000" dirty="0"/>
            </a:br>
            <a:r>
              <a:rPr lang="en-US" sz="2400" dirty="0"/>
              <a:t>Diagnostic vs. Special Education Classifications </a:t>
            </a:r>
          </a:p>
        </p:txBody>
      </p:sp>
      <p:sp>
        <p:nvSpPr>
          <p:cNvPr id="1102851" name="Rectangle 3"/>
          <p:cNvSpPr>
            <a:spLocks noGrp="1" noChangeArrowheads="1"/>
          </p:cNvSpPr>
          <p:nvPr>
            <p:ph type="body" idx="1"/>
          </p:nvPr>
        </p:nvSpPr>
        <p:spPr>
          <a:xfrm>
            <a:off x="838200" y="2438400"/>
            <a:ext cx="8305800" cy="4953000"/>
          </a:xfrm>
        </p:spPr>
        <p:txBody>
          <a:bodyPr/>
          <a:lstStyle/>
          <a:p>
            <a:pPr>
              <a:lnSpc>
                <a:spcPct val="90000"/>
              </a:lnSpc>
              <a:buFont typeface="Wingdings" pitchFamily="2" charset="2"/>
              <a:buNone/>
            </a:pPr>
            <a:r>
              <a:rPr lang="en-US" sz="2400" dirty="0" smtClean="0"/>
              <a:t>History of Diagnostic Classification</a:t>
            </a:r>
          </a:p>
          <a:p>
            <a:pPr marL="457200" indent="-457200">
              <a:lnSpc>
                <a:spcPct val="90000"/>
              </a:lnSpc>
              <a:buFont typeface="+mj-lt"/>
              <a:buAutoNum type="arabicPeriod"/>
            </a:pPr>
            <a:r>
              <a:rPr lang="en-US" sz="2000" dirty="0" smtClean="0"/>
              <a:t>DSM-I (1952) &amp; DSM-II (1968)</a:t>
            </a:r>
          </a:p>
          <a:p>
            <a:pPr lvl="1">
              <a:lnSpc>
                <a:spcPct val="90000"/>
              </a:lnSpc>
            </a:pPr>
            <a:r>
              <a:rPr lang="en-US" sz="2000" dirty="0" smtClean="0"/>
              <a:t>Schizophrenic Reaction (Childhood Type)</a:t>
            </a:r>
          </a:p>
          <a:p>
            <a:pPr marL="457200" indent="-457200">
              <a:lnSpc>
                <a:spcPct val="90000"/>
              </a:lnSpc>
              <a:buFont typeface="+mj-lt"/>
              <a:buAutoNum type="arabicPeriod"/>
            </a:pPr>
            <a:r>
              <a:rPr lang="en-US" sz="2000" dirty="0" smtClean="0"/>
              <a:t>DSM-III (1980)</a:t>
            </a:r>
          </a:p>
          <a:p>
            <a:pPr lvl="1">
              <a:lnSpc>
                <a:spcPct val="90000"/>
              </a:lnSpc>
            </a:pPr>
            <a:r>
              <a:rPr lang="en-US" sz="2000" dirty="0" smtClean="0"/>
              <a:t>Pervasive Developmental Disorder</a:t>
            </a:r>
          </a:p>
          <a:p>
            <a:pPr lvl="2">
              <a:lnSpc>
                <a:spcPct val="90000"/>
              </a:lnSpc>
            </a:pPr>
            <a:r>
              <a:rPr lang="en-US" dirty="0" smtClean="0"/>
              <a:t>Childhood Onset PDD, Infantile Autism, Atypical Autism</a:t>
            </a:r>
          </a:p>
          <a:p>
            <a:pPr marL="457200" indent="-457200">
              <a:lnSpc>
                <a:spcPct val="90000"/>
              </a:lnSpc>
              <a:buFont typeface="+mj-lt"/>
              <a:buAutoNum type="arabicPeriod"/>
            </a:pPr>
            <a:r>
              <a:rPr lang="en-US" sz="2000" dirty="0" smtClean="0"/>
              <a:t>DSM-III-R (1987)</a:t>
            </a:r>
          </a:p>
          <a:p>
            <a:pPr lvl="1">
              <a:lnSpc>
                <a:spcPct val="90000"/>
              </a:lnSpc>
            </a:pPr>
            <a:r>
              <a:rPr lang="en-US" sz="2000" dirty="0"/>
              <a:t>Pervasive Developmental Disorder</a:t>
            </a:r>
          </a:p>
          <a:p>
            <a:pPr lvl="2">
              <a:lnSpc>
                <a:spcPct val="90000"/>
              </a:lnSpc>
            </a:pPr>
            <a:r>
              <a:rPr lang="en-US" dirty="0" smtClean="0"/>
              <a:t>PDD-NOS, Autistic Disorder</a:t>
            </a:r>
          </a:p>
          <a:p>
            <a:pPr marL="457200" indent="-457200">
              <a:lnSpc>
                <a:spcPct val="90000"/>
              </a:lnSpc>
              <a:buFont typeface="+mj-lt"/>
              <a:buAutoNum type="arabicPeriod"/>
            </a:pPr>
            <a:r>
              <a:rPr lang="en-US" sz="2000" dirty="0" smtClean="0"/>
              <a:t>DSM-IV (1994) &amp; DSM-IV-TR (2000)</a:t>
            </a:r>
          </a:p>
          <a:p>
            <a:pPr lvl="1">
              <a:lnSpc>
                <a:spcPct val="90000"/>
              </a:lnSpc>
            </a:pPr>
            <a:r>
              <a:rPr lang="en-US" sz="2000" dirty="0" smtClean="0"/>
              <a:t>Pervasive Developmental Disorder</a:t>
            </a:r>
          </a:p>
          <a:p>
            <a:pPr lvl="2">
              <a:lnSpc>
                <a:spcPct val="90000"/>
              </a:lnSpc>
            </a:pPr>
            <a:r>
              <a:rPr lang="en-US" dirty="0" smtClean="0"/>
              <a:t>PDD-NOS, Autistic Disorder, Childhood Disintegrative Disorder, </a:t>
            </a:r>
            <a:r>
              <a:rPr lang="en-US" dirty="0" err="1" smtClean="0"/>
              <a:t>Rett’s</a:t>
            </a:r>
            <a:r>
              <a:rPr lang="en-US" dirty="0" smtClean="0"/>
              <a:t> Disorder</a:t>
            </a:r>
            <a:endParaRPr lang="en-US" dirty="0"/>
          </a:p>
        </p:txBody>
      </p:sp>
      <p:pic>
        <p:nvPicPr>
          <p:cNvPr id="32" name="Picture 31"/>
          <p:cNvPicPr>
            <a:picLocks noChangeAspect="1"/>
          </p:cNvPicPr>
          <p:nvPr/>
        </p:nvPicPr>
        <p:blipFill>
          <a:blip r:embed="rId3"/>
          <a:stretch>
            <a:fillRect/>
          </a:stretch>
        </p:blipFill>
        <p:spPr>
          <a:xfrm>
            <a:off x="4693550" y="18397"/>
            <a:ext cx="661922" cy="941161"/>
          </a:xfrm>
          <a:prstGeom prst="rect">
            <a:avLst/>
          </a:prstGeom>
        </p:spPr>
      </p:pic>
      <p:pic>
        <p:nvPicPr>
          <p:cNvPr id="33" name="Picture 32"/>
          <p:cNvPicPr>
            <a:picLocks noChangeAspect="1"/>
          </p:cNvPicPr>
          <p:nvPr/>
        </p:nvPicPr>
        <p:blipFill>
          <a:blip r:embed="rId4"/>
          <a:stretch>
            <a:fillRect/>
          </a:stretch>
        </p:blipFill>
        <p:spPr>
          <a:xfrm>
            <a:off x="3929144" y="18164"/>
            <a:ext cx="664328" cy="943539"/>
          </a:xfrm>
          <a:prstGeom prst="rect">
            <a:avLst/>
          </a:prstGeom>
        </p:spPr>
      </p:pic>
      <p:pic>
        <p:nvPicPr>
          <p:cNvPr id="34" name="Picture 33"/>
          <p:cNvPicPr>
            <a:picLocks noChangeAspect="1"/>
          </p:cNvPicPr>
          <p:nvPr/>
        </p:nvPicPr>
        <p:blipFill rotWithShape="1">
          <a:blip r:embed="rId5"/>
          <a:srcRect l="14285" r="14286"/>
          <a:stretch/>
        </p:blipFill>
        <p:spPr>
          <a:xfrm>
            <a:off x="5453144" y="18148"/>
            <a:ext cx="664328" cy="943539"/>
          </a:xfrm>
          <a:prstGeom prst="rect">
            <a:avLst/>
          </a:prstGeom>
        </p:spPr>
      </p:pic>
      <p:pic>
        <p:nvPicPr>
          <p:cNvPr id="35" name="Picture 34"/>
          <p:cNvPicPr>
            <a:picLocks noChangeAspect="1"/>
          </p:cNvPicPr>
          <p:nvPr/>
        </p:nvPicPr>
        <p:blipFill>
          <a:blip r:embed="rId6"/>
          <a:stretch>
            <a:fillRect/>
          </a:stretch>
        </p:blipFill>
        <p:spPr>
          <a:xfrm>
            <a:off x="6215144" y="16070"/>
            <a:ext cx="664328" cy="943539"/>
          </a:xfrm>
          <a:prstGeom prst="rect">
            <a:avLst/>
          </a:prstGeom>
        </p:spPr>
      </p:pic>
      <p:pic>
        <p:nvPicPr>
          <p:cNvPr id="36" name="Picture 35"/>
          <p:cNvPicPr>
            <a:picLocks noChangeAspect="1"/>
          </p:cNvPicPr>
          <p:nvPr/>
        </p:nvPicPr>
        <p:blipFill>
          <a:blip r:embed="rId7"/>
          <a:stretch>
            <a:fillRect/>
          </a:stretch>
        </p:blipFill>
        <p:spPr>
          <a:xfrm>
            <a:off x="6977144" y="16070"/>
            <a:ext cx="664328" cy="943539"/>
          </a:xfrm>
          <a:prstGeom prst="rect">
            <a:avLst/>
          </a:prstGeom>
        </p:spPr>
      </p:pic>
      <p:pic>
        <p:nvPicPr>
          <p:cNvPr id="37" name="Picture 36"/>
          <p:cNvPicPr>
            <a:picLocks noChangeAspect="1"/>
          </p:cNvPicPr>
          <p:nvPr/>
        </p:nvPicPr>
        <p:blipFill>
          <a:blip r:embed="rId8"/>
          <a:stretch>
            <a:fillRect/>
          </a:stretch>
        </p:blipFill>
        <p:spPr>
          <a:xfrm>
            <a:off x="7739144" y="6501"/>
            <a:ext cx="664328" cy="943539"/>
          </a:xfrm>
          <a:prstGeom prst="rect">
            <a:avLst/>
          </a:prstGeom>
        </p:spPr>
      </p:pic>
      <p:pic>
        <p:nvPicPr>
          <p:cNvPr id="38" name="Picture 37"/>
          <p:cNvPicPr>
            <a:picLocks noChangeAspect="1"/>
          </p:cNvPicPr>
          <p:nvPr/>
        </p:nvPicPr>
        <p:blipFill>
          <a:blip r:embed="rId9"/>
          <a:stretch>
            <a:fillRect/>
          </a:stretch>
        </p:blipFill>
        <p:spPr>
          <a:xfrm>
            <a:off x="8479672" y="4769"/>
            <a:ext cx="664328" cy="943539"/>
          </a:xfrm>
          <a:prstGeom prst="rect">
            <a:avLst/>
          </a:prstGeom>
        </p:spPr>
      </p:pic>
      <p:sp>
        <p:nvSpPr>
          <p:cNvPr id="2" name="TextBox 1"/>
          <p:cNvSpPr txBox="1"/>
          <p:nvPr/>
        </p:nvSpPr>
        <p:spPr>
          <a:xfrm>
            <a:off x="3886200" y="926068"/>
            <a:ext cx="5318083" cy="338554"/>
          </a:xfrm>
          <a:prstGeom prst="rect">
            <a:avLst/>
          </a:prstGeom>
          <a:noFill/>
        </p:spPr>
        <p:txBody>
          <a:bodyPr wrap="none" rtlCol="0">
            <a:spAutoFit/>
          </a:bodyPr>
          <a:lstStyle/>
          <a:p>
            <a:r>
              <a:rPr lang="en-US" sz="1600" dirty="0" smtClean="0"/>
              <a:t> 1952     1968      1980      1987     1994      2000     2013</a:t>
            </a:r>
            <a:endParaRPr lang="en-US" sz="1600"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E802FB8-89F6-42AB-AAFA-FBFF3006A287}" type="slidenum">
              <a:rPr lang="en-US"/>
              <a:pPr/>
              <a:t>100</a:t>
            </a:fld>
            <a:endParaRPr lang="en-US"/>
          </a:p>
        </p:txBody>
      </p:sp>
      <p:sp>
        <p:nvSpPr>
          <p:cNvPr id="871426" name="AutoShape 2"/>
          <p:cNvSpPr>
            <a:spLocks noGrp="1" noChangeArrowheads="1"/>
          </p:cNvSpPr>
          <p:nvPr>
            <p:ph type="title"/>
          </p:nvPr>
        </p:nvSpPr>
        <p:spPr>
          <a:xfrm>
            <a:off x="762000" y="762000"/>
            <a:ext cx="8382000" cy="1143000"/>
          </a:xfrm>
        </p:spPr>
        <p:txBody>
          <a:bodyPr/>
          <a:lstStyle/>
          <a:p>
            <a:r>
              <a:rPr lang="en-US" sz="4000"/>
              <a:t>Diagnostic Evaluation:</a:t>
            </a:r>
            <a:br>
              <a:rPr lang="en-US" sz="4000"/>
            </a:br>
            <a:r>
              <a:rPr lang="en-US" sz="2400"/>
              <a:t>Health &amp; Developmental Histories</a:t>
            </a:r>
          </a:p>
        </p:txBody>
      </p:sp>
      <p:sp>
        <p:nvSpPr>
          <p:cNvPr id="871427" name="Rectangle 3"/>
          <p:cNvSpPr>
            <a:spLocks noGrp="1" noChangeArrowheads="1"/>
          </p:cNvSpPr>
          <p:nvPr>
            <p:ph type="body" idx="1"/>
          </p:nvPr>
        </p:nvSpPr>
        <p:spPr>
          <a:xfrm>
            <a:off x="838200" y="2362200"/>
            <a:ext cx="7772400" cy="5867400"/>
          </a:xfrm>
        </p:spPr>
        <p:txBody>
          <a:bodyPr/>
          <a:lstStyle/>
          <a:p>
            <a:pPr>
              <a:lnSpc>
                <a:spcPct val="90000"/>
              </a:lnSpc>
            </a:pPr>
            <a:r>
              <a:rPr lang="en-US"/>
              <a:t>Medical History</a:t>
            </a:r>
          </a:p>
          <a:p>
            <a:pPr lvl="1">
              <a:lnSpc>
                <a:spcPct val="90000"/>
              </a:lnSpc>
            </a:pPr>
            <a:r>
              <a:rPr lang="en-US"/>
              <a:t>Vision and hearing</a:t>
            </a:r>
          </a:p>
          <a:p>
            <a:pPr lvl="1">
              <a:lnSpc>
                <a:spcPct val="90000"/>
              </a:lnSpc>
            </a:pPr>
            <a:r>
              <a:rPr lang="en-US"/>
              <a:t>Chronic ear infections (and tube placement)</a:t>
            </a:r>
          </a:p>
          <a:p>
            <a:pPr lvl="1">
              <a:lnSpc>
                <a:spcPct val="90000"/>
              </a:lnSpc>
            </a:pPr>
            <a:r>
              <a:rPr lang="en-US"/>
              <a:t>Immune dysfunction (e.g., frequent infections)</a:t>
            </a:r>
          </a:p>
          <a:p>
            <a:pPr lvl="1">
              <a:lnSpc>
                <a:spcPct val="90000"/>
              </a:lnSpc>
            </a:pPr>
            <a:r>
              <a:rPr lang="en-US"/>
              <a:t>Autoimmune disorders (e.g., thyroid problems, arthritis, rashes)</a:t>
            </a:r>
          </a:p>
          <a:p>
            <a:pPr lvl="1">
              <a:lnSpc>
                <a:spcPct val="90000"/>
              </a:lnSpc>
            </a:pPr>
            <a:r>
              <a:rPr lang="en-US"/>
              <a:t>Allergy history (e.g., to foods or environmental triggers)</a:t>
            </a:r>
          </a:p>
          <a:p>
            <a:pPr lvl="1">
              <a:lnSpc>
                <a:spcPct val="90000"/>
              </a:lnSpc>
            </a:pPr>
            <a:r>
              <a:rPr lang="en-US"/>
              <a:t>Gastrointestinal symptoms (e.g., diarrhea, constipation, bloating, abdominal pain)</a:t>
            </a:r>
          </a:p>
          <a:p>
            <a:pPr lvl="2">
              <a:lnSpc>
                <a:spcPct val="90000"/>
              </a:lnSpc>
            </a:pPr>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2AA9327-988B-46F3-868F-0566D5A5E1E1}" type="slidenum">
              <a:rPr lang="en-US"/>
              <a:pPr/>
              <a:t>101</a:t>
            </a:fld>
            <a:endParaRPr lang="en-US"/>
          </a:p>
        </p:txBody>
      </p:sp>
      <p:sp>
        <p:nvSpPr>
          <p:cNvPr id="873474" name="AutoShape 2"/>
          <p:cNvSpPr>
            <a:spLocks noGrp="1" noChangeArrowheads="1"/>
          </p:cNvSpPr>
          <p:nvPr>
            <p:ph type="title"/>
          </p:nvPr>
        </p:nvSpPr>
        <p:spPr>
          <a:xfrm>
            <a:off x="762000" y="762000"/>
            <a:ext cx="8382000" cy="1143000"/>
          </a:xfrm>
        </p:spPr>
        <p:txBody>
          <a:bodyPr/>
          <a:lstStyle/>
          <a:p>
            <a:r>
              <a:rPr lang="en-US" sz="4000"/>
              <a:t>Diagnostic Evaluation:</a:t>
            </a:r>
            <a:br>
              <a:rPr lang="en-US" sz="4000"/>
            </a:br>
            <a:r>
              <a:rPr lang="en-US" sz="2400"/>
              <a:t>Health &amp; Developmental Histories</a:t>
            </a:r>
          </a:p>
        </p:txBody>
      </p:sp>
      <p:sp>
        <p:nvSpPr>
          <p:cNvPr id="873475" name="Rectangle 3"/>
          <p:cNvSpPr>
            <a:spLocks noGrp="1" noChangeArrowheads="1"/>
          </p:cNvSpPr>
          <p:nvPr>
            <p:ph type="body" idx="1"/>
          </p:nvPr>
        </p:nvSpPr>
        <p:spPr>
          <a:xfrm>
            <a:off x="838200" y="2362200"/>
            <a:ext cx="8305800" cy="4953000"/>
          </a:xfrm>
          <a:solidFill>
            <a:schemeClr val="bg1"/>
          </a:solidFill>
        </p:spPr>
        <p:txBody>
          <a:bodyPr/>
          <a:lstStyle/>
          <a:p>
            <a:r>
              <a:rPr lang="en-US" dirty="0"/>
              <a:t>Diagnostic History</a:t>
            </a:r>
          </a:p>
          <a:p>
            <a:pPr lvl="1"/>
            <a:r>
              <a:rPr lang="en-US" dirty="0"/>
              <a:t>ASD is sometimes observed in association other neurological or general medical conditions.</a:t>
            </a:r>
          </a:p>
          <a:p>
            <a:pPr lvl="2"/>
            <a:r>
              <a:rPr lang="en-US" dirty="0"/>
              <a:t>Mental Retardation (up to 80%)</a:t>
            </a:r>
          </a:p>
          <a:p>
            <a:pPr lvl="2"/>
            <a:r>
              <a:rPr lang="en-US" dirty="0"/>
              <a:t>Epilepsy (3-30%)</a:t>
            </a:r>
          </a:p>
          <a:p>
            <a:pPr lvl="3"/>
            <a:r>
              <a:rPr lang="en-US" dirty="0"/>
              <a:t>May develop in adolescence</a:t>
            </a:r>
          </a:p>
          <a:p>
            <a:pPr lvl="3"/>
            <a:r>
              <a:rPr lang="en-US" dirty="0"/>
              <a:t>EEG abnormalities common even in the absence of seizures</a:t>
            </a:r>
          </a:p>
          <a:p>
            <a:pPr lvl="2"/>
            <a:r>
              <a:rPr lang="en-US" dirty="0"/>
              <a:t>Genetic Disorders</a:t>
            </a:r>
          </a:p>
          <a:p>
            <a:pPr lvl="3"/>
            <a:r>
              <a:rPr lang="en-US" dirty="0"/>
              <a:t>10-20% of ASD have a neurodevelopmental genetic syndrome</a:t>
            </a:r>
          </a:p>
          <a:p>
            <a:pPr lvl="4"/>
            <a:r>
              <a:rPr lang="en-US" dirty="0"/>
              <a:t>Tuberous Sclerosis (found in 2-4% of children with ASD)</a:t>
            </a:r>
          </a:p>
          <a:p>
            <a:pPr lvl="4"/>
            <a:r>
              <a:rPr lang="en-US" dirty="0"/>
              <a:t>Fragile X Syndrome (found in 2-8% of children with ASD)</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01DEEAB-791F-49B6-B1D4-D8EDEC3C3897}" type="slidenum">
              <a:rPr lang="en-US"/>
              <a:pPr/>
              <a:t>102</a:t>
            </a:fld>
            <a:endParaRPr lang="en-US"/>
          </a:p>
        </p:txBody>
      </p:sp>
      <p:sp>
        <p:nvSpPr>
          <p:cNvPr id="875522" name="AutoShape 2"/>
          <p:cNvSpPr>
            <a:spLocks noGrp="1" noChangeArrowheads="1"/>
          </p:cNvSpPr>
          <p:nvPr>
            <p:ph type="title"/>
          </p:nvPr>
        </p:nvSpPr>
        <p:spPr>
          <a:xfrm>
            <a:off x="762000" y="762000"/>
            <a:ext cx="8382000" cy="1143000"/>
          </a:xfrm>
        </p:spPr>
        <p:txBody>
          <a:bodyPr/>
          <a:lstStyle/>
          <a:p>
            <a:r>
              <a:rPr lang="en-US" sz="4000"/>
              <a:t>Diagnostic Evaluation:</a:t>
            </a:r>
            <a:br>
              <a:rPr lang="en-US" sz="4000"/>
            </a:br>
            <a:r>
              <a:rPr lang="en-US" sz="2400"/>
              <a:t>Health &amp; Developmental Histories</a:t>
            </a:r>
          </a:p>
        </p:txBody>
      </p:sp>
      <p:sp>
        <p:nvSpPr>
          <p:cNvPr id="875523" name="Rectangle 3"/>
          <p:cNvSpPr>
            <a:spLocks noGrp="1" noChangeArrowheads="1"/>
          </p:cNvSpPr>
          <p:nvPr>
            <p:ph type="body" idx="1"/>
          </p:nvPr>
        </p:nvSpPr>
        <p:spPr>
          <a:xfrm>
            <a:off x="838200" y="2438400"/>
            <a:ext cx="7772400" cy="5867400"/>
          </a:xfrm>
        </p:spPr>
        <p:txBody>
          <a:bodyPr/>
          <a:lstStyle/>
          <a:p>
            <a:pPr>
              <a:lnSpc>
                <a:spcPct val="90000"/>
              </a:lnSpc>
            </a:pPr>
            <a:r>
              <a:rPr lang="en-US"/>
              <a:t>Family History</a:t>
            </a:r>
          </a:p>
          <a:p>
            <a:pPr lvl="1">
              <a:lnSpc>
                <a:spcPct val="90000"/>
              </a:lnSpc>
            </a:pPr>
            <a:r>
              <a:rPr lang="en-US"/>
              <a:t>Epilepsy</a:t>
            </a:r>
          </a:p>
          <a:p>
            <a:pPr lvl="1">
              <a:lnSpc>
                <a:spcPct val="90000"/>
              </a:lnSpc>
            </a:pPr>
            <a:r>
              <a:rPr lang="en-US"/>
              <a:t>Mental Retardation</a:t>
            </a:r>
          </a:p>
          <a:p>
            <a:pPr lvl="1">
              <a:lnSpc>
                <a:spcPct val="90000"/>
              </a:lnSpc>
            </a:pPr>
            <a:r>
              <a:rPr lang="en-US"/>
              <a:t>Genetic Conditions </a:t>
            </a:r>
          </a:p>
          <a:p>
            <a:pPr lvl="2">
              <a:lnSpc>
                <a:spcPct val="90000"/>
              </a:lnSpc>
            </a:pPr>
            <a:r>
              <a:rPr lang="en-US"/>
              <a:t>Tuberous Sclerosis Complex</a:t>
            </a:r>
          </a:p>
          <a:p>
            <a:pPr lvl="2">
              <a:lnSpc>
                <a:spcPct val="90000"/>
              </a:lnSpc>
            </a:pPr>
            <a:r>
              <a:rPr lang="en-US"/>
              <a:t>Fragile X Syndrome</a:t>
            </a:r>
          </a:p>
          <a:p>
            <a:pPr lvl="2">
              <a:lnSpc>
                <a:spcPct val="90000"/>
              </a:lnSpc>
            </a:pPr>
            <a:r>
              <a:rPr lang="en-US"/>
              <a:t>Schizophrenia</a:t>
            </a:r>
          </a:p>
          <a:p>
            <a:pPr lvl="2">
              <a:lnSpc>
                <a:spcPct val="90000"/>
              </a:lnSpc>
            </a:pPr>
            <a:r>
              <a:rPr lang="en-US"/>
              <a:t>Anxiety</a:t>
            </a:r>
          </a:p>
          <a:p>
            <a:pPr lvl="2">
              <a:lnSpc>
                <a:spcPct val="90000"/>
              </a:lnSpc>
            </a:pPr>
            <a:r>
              <a:rPr lang="en-US"/>
              <a:t>Depression</a:t>
            </a:r>
          </a:p>
          <a:p>
            <a:pPr lvl="2">
              <a:lnSpc>
                <a:spcPct val="90000"/>
              </a:lnSpc>
            </a:pPr>
            <a:r>
              <a:rPr lang="en-US"/>
              <a:t>Bipolar disorder</a:t>
            </a:r>
          </a:p>
          <a:p>
            <a:pPr lvl="1">
              <a:lnSpc>
                <a:spcPct val="90000"/>
              </a:lnSpc>
            </a:pPr>
            <a:r>
              <a:rPr lang="en-US"/>
              <a:t>Other genetic condition or chromosomal abnormality</a:t>
            </a:r>
          </a:p>
          <a:p>
            <a:pPr lvl="2">
              <a:lnSpc>
                <a:spcPct val="90000"/>
              </a:lnSpc>
            </a:pPr>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CFF84B-1207-48F8-9BC2-45BAC648241D}" type="slidenum">
              <a:rPr lang="en-US"/>
              <a:pPr/>
              <a:t>103</a:t>
            </a:fld>
            <a:endParaRPr lang="en-US"/>
          </a:p>
        </p:txBody>
      </p:sp>
      <p:sp>
        <p:nvSpPr>
          <p:cNvPr id="879618" name="AutoShape 2"/>
          <p:cNvSpPr>
            <a:spLocks noGrp="1" noChangeArrowheads="1"/>
          </p:cNvSpPr>
          <p:nvPr>
            <p:ph type="title"/>
          </p:nvPr>
        </p:nvSpPr>
        <p:spPr>
          <a:xfrm>
            <a:off x="762000" y="762000"/>
            <a:ext cx="8382000" cy="1143000"/>
          </a:xfrm>
        </p:spPr>
        <p:txBody>
          <a:bodyPr/>
          <a:lstStyle/>
          <a:p>
            <a:r>
              <a:rPr lang="en-US" sz="4000"/>
              <a:t>Diagnostic Evaluation</a:t>
            </a:r>
            <a:endParaRPr lang="en-US" sz="2400"/>
          </a:p>
        </p:txBody>
      </p:sp>
      <p:sp>
        <p:nvSpPr>
          <p:cNvPr id="879619" name="Rectangle 3"/>
          <p:cNvSpPr>
            <a:spLocks noGrp="1" noChangeArrowheads="1"/>
          </p:cNvSpPr>
          <p:nvPr>
            <p:ph type="body" idx="1"/>
          </p:nvPr>
        </p:nvSpPr>
        <p:spPr>
          <a:xfrm>
            <a:off x="838200" y="2438400"/>
            <a:ext cx="7772400" cy="4953000"/>
          </a:xfrm>
        </p:spPr>
        <p:txBody>
          <a:bodyPr/>
          <a:lstStyle/>
          <a:p>
            <a:pPr>
              <a:lnSpc>
                <a:spcPct val="90000"/>
              </a:lnSpc>
            </a:pPr>
            <a:r>
              <a:rPr lang="en-US"/>
              <a:t>Indirect Assessment</a:t>
            </a:r>
          </a:p>
          <a:p>
            <a:pPr lvl="1">
              <a:lnSpc>
                <a:spcPct val="90000"/>
              </a:lnSpc>
            </a:pPr>
            <a:r>
              <a:rPr lang="en-US"/>
              <a:t>Interviews and Questionnaires/Rating Scales</a:t>
            </a:r>
          </a:p>
          <a:p>
            <a:pPr lvl="2">
              <a:lnSpc>
                <a:spcPct val="90000"/>
              </a:lnSpc>
            </a:pPr>
            <a:r>
              <a:rPr lang="en-US"/>
              <a:t>Easier to obtain</a:t>
            </a:r>
          </a:p>
          <a:p>
            <a:pPr lvl="2">
              <a:lnSpc>
                <a:spcPct val="90000"/>
              </a:lnSpc>
            </a:pPr>
            <a:r>
              <a:rPr lang="en-US"/>
              <a:t>Reflect behavior across settings</a:t>
            </a:r>
          </a:p>
          <a:p>
            <a:pPr lvl="2">
              <a:lnSpc>
                <a:spcPct val="90000"/>
              </a:lnSpc>
            </a:pPr>
            <a:r>
              <a:rPr lang="en-US"/>
              <a:t>Subject to interviewee/rater bias</a:t>
            </a:r>
          </a:p>
          <a:p>
            <a:pPr>
              <a:lnSpc>
                <a:spcPct val="90000"/>
              </a:lnSpc>
            </a:pPr>
            <a:r>
              <a:rPr lang="en-US"/>
              <a:t>Direct Assessment</a:t>
            </a:r>
          </a:p>
          <a:p>
            <a:pPr lvl="1">
              <a:lnSpc>
                <a:spcPct val="90000"/>
              </a:lnSpc>
            </a:pPr>
            <a:r>
              <a:rPr lang="en-US"/>
              <a:t>Behavioral Observations</a:t>
            </a:r>
          </a:p>
          <a:p>
            <a:pPr lvl="2">
              <a:lnSpc>
                <a:spcPct val="90000"/>
              </a:lnSpc>
            </a:pPr>
            <a:r>
              <a:rPr lang="en-US"/>
              <a:t>Can be more difficult and time consuming to obtain</a:t>
            </a:r>
          </a:p>
          <a:p>
            <a:pPr lvl="2">
              <a:lnSpc>
                <a:spcPct val="90000"/>
              </a:lnSpc>
            </a:pPr>
            <a:r>
              <a:rPr lang="en-US"/>
              <a:t>Reflect behavior within limited settings/times</a:t>
            </a:r>
          </a:p>
          <a:p>
            <a:pPr lvl="2">
              <a:lnSpc>
                <a:spcPct val="90000"/>
              </a:lnSpc>
            </a:pPr>
            <a:r>
              <a:rPr lang="en-US"/>
              <a:t>Not subject to interviewee/rater bias</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2BDBC16-54F3-4DD5-BB92-3D248DD78614}" type="slidenum">
              <a:rPr lang="en-US"/>
              <a:pPr/>
              <a:t>104</a:t>
            </a:fld>
            <a:endParaRPr lang="en-US"/>
          </a:p>
        </p:txBody>
      </p:sp>
      <p:sp>
        <p:nvSpPr>
          <p:cNvPr id="881666" name="AutoShape 2"/>
          <p:cNvSpPr>
            <a:spLocks noGrp="1" noChangeArrowheads="1"/>
          </p:cNvSpPr>
          <p:nvPr>
            <p:ph type="title"/>
          </p:nvPr>
        </p:nvSpPr>
        <p:spPr>
          <a:xfrm>
            <a:off x="762000" y="762000"/>
            <a:ext cx="8382000" cy="1143000"/>
          </a:xfrm>
        </p:spPr>
        <p:txBody>
          <a:bodyPr/>
          <a:lstStyle/>
          <a:p>
            <a:r>
              <a:rPr lang="en-US" sz="4000"/>
              <a:t>Diagnostic Evaluation</a:t>
            </a:r>
            <a:endParaRPr lang="en-US" sz="2400"/>
          </a:p>
        </p:txBody>
      </p:sp>
      <p:sp>
        <p:nvSpPr>
          <p:cNvPr id="881667" name="Rectangle 3"/>
          <p:cNvSpPr>
            <a:spLocks noGrp="1" noChangeArrowheads="1"/>
          </p:cNvSpPr>
          <p:nvPr>
            <p:ph type="body" idx="1"/>
          </p:nvPr>
        </p:nvSpPr>
        <p:spPr>
          <a:xfrm>
            <a:off x="762000" y="2438400"/>
            <a:ext cx="8305800" cy="4953000"/>
          </a:xfrm>
        </p:spPr>
        <p:txBody>
          <a:bodyPr/>
          <a:lstStyle/>
          <a:p>
            <a:r>
              <a:rPr lang="en-US" b="1" dirty="0"/>
              <a:t>Indirect ASD Interview/Rating Scale Measures</a:t>
            </a:r>
          </a:p>
          <a:p>
            <a:pPr lvl="1"/>
            <a:r>
              <a:rPr lang="en-US" sz="2000" dirty="0"/>
              <a:t>Gilliam Autism Rating Scale-2 (GARS)</a:t>
            </a:r>
          </a:p>
          <a:p>
            <a:pPr lvl="1"/>
            <a:r>
              <a:rPr lang="en-US" sz="2000" dirty="0"/>
              <a:t>Autism Behavior Checklist (ABC)</a:t>
            </a:r>
          </a:p>
          <a:p>
            <a:pPr lvl="1"/>
            <a:r>
              <a:rPr lang="en-US" sz="2000" dirty="0" err="1"/>
              <a:t>Asperger</a:t>
            </a:r>
            <a:r>
              <a:rPr lang="en-US" sz="2000" dirty="0"/>
              <a:t> Syndrome Diagnostic Scale (ASDS)</a:t>
            </a:r>
          </a:p>
          <a:p>
            <a:pPr lvl="1"/>
            <a:r>
              <a:rPr lang="en-US" sz="2000" dirty="0"/>
              <a:t>Autism Diagnostic Interview-Revised (ADI-R)</a:t>
            </a:r>
          </a:p>
          <a:p>
            <a:r>
              <a:rPr lang="en-US" b="1" dirty="0"/>
              <a:t>Direct ASD Observational Measures:</a:t>
            </a:r>
          </a:p>
          <a:p>
            <a:pPr lvl="1"/>
            <a:r>
              <a:rPr lang="en-US" sz="2000" dirty="0"/>
              <a:t>Childhood Autism Rating Scales (CARS)</a:t>
            </a:r>
          </a:p>
          <a:p>
            <a:pPr lvl="1"/>
            <a:r>
              <a:rPr lang="en-US" sz="2000" dirty="0"/>
              <a:t>Autism Diagnostic Observation Schedule (ADOS)</a:t>
            </a:r>
          </a:p>
          <a:p>
            <a:pPr>
              <a:buFontTx/>
              <a:buNone/>
            </a:pPr>
            <a:endParaRPr lang="en-US" sz="2400" dirty="0"/>
          </a:p>
          <a:p>
            <a:pPr>
              <a:buFontTx/>
              <a:buNone/>
            </a:pPr>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596C39BC-3071-4DB8-8BBB-6885DB27159B}" type="slidenum">
              <a:rPr lang="en-US"/>
              <a:pPr/>
              <a:t>105</a:t>
            </a:fld>
            <a:endParaRPr lang="en-US"/>
          </a:p>
        </p:txBody>
      </p:sp>
      <p:sp>
        <p:nvSpPr>
          <p:cNvPr id="883714" name="AutoShape 2"/>
          <p:cNvSpPr>
            <a:spLocks noGrp="1" noChangeArrowheads="1"/>
          </p:cNvSpPr>
          <p:nvPr>
            <p:ph type="title"/>
          </p:nvPr>
        </p:nvSpPr>
        <p:spPr>
          <a:xfrm>
            <a:off x="838200" y="1066800"/>
            <a:ext cx="8050213" cy="762000"/>
          </a:xfrm>
        </p:spPr>
        <p:txBody>
          <a:bodyPr/>
          <a:lstStyle/>
          <a:p>
            <a:r>
              <a:rPr lang="en-US" sz="4000"/>
              <a:t>Diagnostic Evaluation:</a:t>
            </a:r>
            <a:br>
              <a:rPr lang="en-US" sz="4000"/>
            </a:br>
            <a:r>
              <a:rPr lang="en-US" sz="2400"/>
              <a:t>Indirect Assessment</a:t>
            </a:r>
          </a:p>
        </p:txBody>
      </p:sp>
      <p:sp>
        <p:nvSpPr>
          <p:cNvPr id="883715" name="Rectangle 3"/>
          <p:cNvSpPr>
            <a:spLocks noGrp="1" noChangeArrowheads="1"/>
          </p:cNvSpPr>
          <p:nvPr>
            <p:ph type="body" idx="1"/>
          </p:nvPr>
        </p:nvSpPr>
        <p:spPr/>
        <p:txBody>
          <a:bodyPr/>
          <a:lstStyle/>
          <a:p>
            <a:r>
              <a:rPr lang="en-US"/>
              <a:t>The </a:t>
            </a:r>
            <a:r>
              <a:rPr lang="en-US" i="1"/>
              <a:t>Gilliam Autism Rating Scale 2</a:t>
            </a:r>
            <a:r>
              <a:rPr lang="en-US" i="1" baseline="30000"/>
              <a:t>nd</a:t>
            </a:r>
            <a:r>
              <a:rPr lang="en-US" i="1"/>
              <a:t> ED. </a:t>
            </a:r>
            <a:r>
              <a:rPr lang="en-US" sz="2000"/>
              <a:t>Gilliam, J. E.  (2005).  </a:t>
            </a:r>
            <a:r>
              <a:rPr lang="en-US" sz="2000" i="1"/>
              <a:t>Gilliam autism rating scale (</a:t>
            </a:r>
            <a:r>
              <a:rPr lang="en-US" sz="2000"/>
              <a:t>2</a:t>
            </a:r>
            <a:r>
              <a:rPr lang="en-US" sz="2000" baseline="30000"/>
              <a:t>nd</a:t>
            </a:r>
            <a:r>
              <a:rPr lang="en-US" sz="2000"/>
              <a:t> ed.)</a:t>
            </a:r>
            <a:r>
              <a:rPr lang="en-US" sz="2000" i="1"/>
              <a:t>.  </a:t>
            </a:r>
            <a:r>
              <a:rPr lang="en-US" sz="2000"/>
              <a:t>Austin, TX: Pro-Ed.  </a:t>
            </a:r>
          </a:p>
          <a:p>
            <a:pPr lvl="4">
              <a:buFont typeface="Wingdings" pitchFamily="2" charset="2"/>
              <a:buNone/>
            </a:pPr>
            <a:r>
              <a:rPr lang="en-US" sz="1600"/>
              <a:t>                        </a:t>
            </a:r>
            <a:r>
              <a:rPr lang="en-US" sz="1600" b="1"/>
              <a:t>      GARS-2</a:t>
            </a:r>
          </a:p>
        </p:txBody>
      </p:sp>
      <p:pic>
        <p:nvPicPr>
          <p:cNvPr id="883716" name="Picture 4" descr="Gilliam Autism Rating Scale, Second Edition (GARS-2) "/>
          <p:cNvPicPr>
            <a:picLocks noChangeAspect="1" noChangeArrowheads="1"/>
          </p:cNvPicPr>
          <p:nvPr/>
        </p:nvPicPr>
        <p:blipFill>
          <a:blip r:embed="rId3" cstate="print"/>
          <a:srcRect/>
          <a:stretch>
            <a:fillRect/>
          </a:stretch>
        </p:blipFill>
        <p:spPr bwMode="auto">
          <a:xfrm>
            <a:off x="3581400" y="3429000"/>
            <a:ext cx="2735263" cy="3200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83716"/>
                                        </p:tgtEl>
                                        <p:attrNameLst>
                                          <p:attrName>style.visibility</p:attrName>
                                        </p:attrNameLst>
                                      </p:cBhvr>
                                      <p:to>
                                        <p:strVal val="visible"/>
                                      </p:to>
                                    </p:set>
                                    <p:animEffect transition="in" filter="dissolve">
                                      <p:cBhvr>
                                        <p:cTn id="7" dur="500"/>
                                        <p:tgtEl>
                                          <p:spTgt spid="883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190390-EE34-415D-8761-E9FA987FEC46}" type="slidenum">
              <a:rPr lang="en-US"/>
              <a:pPr/>
              <a:t>106</a:t>
            </a:fld>
            <a:endParaRPr lang="en-US"/>
          </a:p>
        </p:txBody>
      </p:sp>
      <p:sp>
        <p:nvSpPr>
          <p:cNvPr id="885762" name="Rectangle 2"/>
          <p:cNvSpPr>
            <a:spLocks noGrp="1" noChangeArrowheads="1"/>
          </p:cNvSpPr>
          <p:nvPr>
            <p:ph type="body" idx="1"/>
          </p:nvPr>
        </p:nvSpPr>
        <p:spPr>
          <a:xfrm>
            <a:off x="762000" y="2362200"/>
            <a:ext cx="8305800" cy="4419600"/>
          </a:xfrm>
        </p:spPr>
        <p:txBody>
          <a:bodyPr/>
          <a:lstStyle/>
          <a:p>
            <a:pPr>
              <a:lnSpc>
                <a:spcPct val="90000"/>
              </a:lnSpc>
            </a:pPr>
            <a:r>
              <a:rPr lang="en-US" sz="2000" b="1"/>
              <a:t>The </a:t>
            </a:r>
            <a:r>
              <a:rPr lang="en-US" sz="2000" b="1" i="1"/>
              <a:t>Gilliam Autism Rating Scale, 2</a:t>
            </a:r>
            <a:r>
              <a:rPr lang="en-US" sz="2000" b="1" i="1" baseline="30000"/>
              <a:t>nd</a:t>
            </a:r>
            <a:r>
              <a:rPr lang="en-US" sz="2000" b="1" i="1"/>
              <a:t> Ed.  (GARS-2)</a:t>
            </a:r>
          </a:p>
          <a:p>
            <a:pPr lvl="1">
              <a:lnSpc>
                <a:spcPct val="90000"/>
              </a:lnSpc>
            </a:pPr>
            <a:r>
              <a:rPr lang="en-US" sz="2000"/>
              <a:t>New normative group: 1,107 individuals ages 3 to 22 reported to have autism </a:t>
            </a:r>
          </a:p>
          <a:p>
            <a:pPr lvl="1">
              <a:lnSpc>
                <a:spcPct val="90000"/>
              </a:lnSpc>
            </a:pPr>
            <a:r>
              <a:rPr lang="en-US" sz="2000"/>
              <a:t>42 items, 3 Subscales and an Autism Index (AI) Score</a:t>
            </a:r>
          </a:p>
          <a:p>
            <a:pPr lvl="1">
              <a:lnSpc>
                <a:spcPct val="90000"/>
              </a:lnSpc>
            </a:pPr>
            <a:r>
              <a:rPr lang="en-US" sz="2000"/>
              <a:t>Subscales: Social Interaction, Communication, and Stereotyped Behaviors assess current behavior</a:t>
            </a:r>
          </a:p>
          <a:p>
            <a:pPr lvl="1">
              <a:lnSpc>
                <a:spcPct val="90000"/>
              </a:lnSpc>
            </a:pPr>
            <a:r>
              <a:rPr lang="en-US" sz="2000"/>
              <a:t>A structured parent interview form replaces the Early Development subscale to investigate parent perceptions and observations.</a:t>
            </a:r>
          </a:p>
          <a:p>
            <a:pPr lvl="1">
              <a:lnSpc>
                <a:spcPct val="90000"/>
              </a:lnSpc>
            </a:pPr>
            <a:r>
              <a:rPr lang="en-US" sz="2000"/>
              <a:t>GARS-2 items have been rewritten for clarity and operationally defined in manual.   </a:t>
            </a:r>
          </a:p>
          <a:p>
            <a:pPr lvl="1">
              <a:lnSpc>
                <a:spcPct val="90000"/>
              </a:lnSpc>
            </a:pPr>
            <a:r>
              <a:rPr lang="en-US" sz="2000"/>
              <a:t>New guidelines for interpreting scales and index.</a:t>
            </a:r>
          </a:p>
          <a:p>
            <a:pPr lvl="1">
              <a:lnSpc>
                <a:spcPct val="90000"/>
              </a:lnSpc>
            </a:pPr>
            <a:r>
              <a:rPr lang="en-US" sz="2000"/>
              <a:t>Includes “Instructional Objectives for Children Who Have Autism” to use GARS-2 for developing goals.</a:t>
            </a:r>
          </a:p>
        </p:txBody>
      </p:sp>
      <p:sp>
        <p:nvSpPr>
          <p:cNvPr id="885763" name="Rectangle 3" descr="Large confetti"/>
          <p:cNvSpPr>
            <a:spLocks noChangeArrowheads="1"/>
          </p:cNvSpPr>
          <p:nvPr/>
        </p:nvSpPr>
        <p:spPr bwMode="auto">
          <a:xfrm>
            <a:off x="788988" y="685800"/>
            <a:ext cx="8050212" cy="1143000"/>
          </a:xfrm>
          <a:prstGeom prst="rect">
            <a:avLst/>
          </a:prstGeom>
          <a:noFill/>
          <a:ln w="9525">
            <a:noFill/>
            <a:miter lim="800000"/>
            <a:headEnd/>
            <a:tailEnd/>
          </a:ln>
          <a:effectLst/>
        </p:spPr>
        <p:txBody>
          <a:bodyPr anchor="b"/>
          <a:lstStyle/>
          <a:p>
            <a:pPr eaLnBrk="1" hangingPunct="1">
              <a:lnSpc>
                <a:spcPct val="90000"/>
              </a:lnSpc>
            </a:pPr>
            <a:r>
              <a:rPr lang="en-US" sz="4400" b="1">
                <a:solidFill>
                  <a:schemeClr val="tx2"/>
                </a:solidFill>
              </a:rPr>
              <a:t>Diagnostic Evaluation:</a:t>
            </a:r>
            <a:br>
              <a:rPr lang="en-US" sz="4400" b="1">
                <a:solidFill>
                  <a:schemeClr val="tx2"/>
                </a:solidFill>
              </a:rPr>
            </a:br>
            <a:r>
              <a:rPr lang="en-US" sz="2800" b="1">
                <a:solidFill>
                  <a:schemeClr val="tx2"/>
                </a:solidFill>
              </a:rPr>
              <a:t>Indirect Assessment</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9B54C722-5BB3-4F0A-8EF4-1604579106F0}" type="slidenum">
              <a:rPr lang="en-US"/>
              <a:pPr/>
              <a:t>107</a:t>
            </a:fld>
            <a:endParaRPr lang="en-US"/>
          </a:p>
        </p:txBody>
      </p:sp>
      <p:sp>
        <p:nvSpPr>
          <p:cNvPr id="887810" name="Rectangle 2"/>
          <p:cNvSpPr>
            <a:spLocks noGrp="1" noChangeArrowheads="1"/>
          </p:cNvSpPr>
          <p:nvPr>
            <p:ph type="body" idx="1"/>
          </p:nvPr>
        </p:nvSpPr>
        <p:spPr/>
        <p:txBody>
          <a:bodyPr/>
          <a:lstStyle/>
          <a:p>
            <a:r>
              <a:rPr lang="en-US"/>
              <a:t>The </a:t>
            </a:r>
            <a:r>
              <a:rPr lang="en-US" i="1"/>
              <a:t>Asperger Syndrome Diagnostic Scale </a:t>
            </a:r>
            <a:r>
              <a:rPr lang="en-US"/>
              <a:t>(ASDS)</a:t>
            </a:r>
            <a:endParaRPr lang="en-US" i="1"/>
          </a:p>
          <a:p>
            <a:pPr>
              <a:buFont typeface="Wingdings" pitchFamily="2" charset="2"/>
              <a:buNone/>
            </a:pPr>
            <a:endParaRPr lang="en-US"/>
          </a:p>
        </p:txBody>
      </p:sp>
      <p:pic>
        <p:nvPicPr>
          <p:cNvPr id="887811" name="Picture 3"/>
          <p:cNvPicPr>
            <a:picLocks noChangeAspect="1" noChangeArrowheads="1"/>
          </p:cNvPicPr>
          <p:nvPr/>
        </p:nvPicPr>
        <p:blipFill>
          <a:blip r:embed="rId3" cstate="print"/>
          <a:srcRect/>
          <a:stretch>
            <a:fillRect/>
          </a:stretch>
        </p:blipFill>
        <p:spPr bwMode="auto">
          <a:xfrm>
            <a:off x="4114800" y="3429000"/>
            <a:ext cx="2333625" cy="3200400"/>
          </a:xfrm>
          <a:prstGeom prst="rect">
            <a:avLst/>
          </a:prstGeom>
          <a:noFill/>
          <a:ln w="9525">
            <a:solidFill>
              <a:schemeClr val="tx1"/>
            </a:solidFill>
            <a:miter lim="800000"/>
            <a:headEnd/>
            <a:tailEnd/>
          </a:ln>
        </p:spPr>
      </p:pic>
      <p:pic>
        <p:nvPicPr>
          <p:cNvPr id="887812" name="Picture 4"/>
          <p:cNvPicPr>
            <a:picLocks noChangeAspect="1" noChangeArrowheads="1"/>
          </p:cNvPicPr>
          <p:nvPr/>
        </p:nvPicPr>
        <p:blipFill>
          <a:blip r:embed="rId4" cstate="print"/>
          <a:srcRect/>
          <a:stretch>
            <a:fillRect/>
          </a:stretch>
        </p:blipFill>
        <p:spPr bwMode="auto">
          <a:xfrm>
            <a:off x="1219200" y="3429000"/>
            <a:ext cx="2490788" cy="3200400"/>
          </a:xfrm>
          <a:prstGeom prst="rect">
            <a:avLst/>
          </a:prstGeom>
          <a:noFill/>
        </p:spPr>
      </p:pic>
      <p:sp>
        <p:nvSpPr>
          <p:cNvPr id="887813" name="Rectangle 5" descr="Large confetti"/>
          <p:cNvSpPr>
            <a:spLocks noChangeArrowheads="1"/>
          </p:cNvSpPr>
          <p:nvPr/>
        </p:nvSpPr>
        <p:spPr bwMode="auto">
          <a:xfrm>
            <a:off x="838200" y="1066800"/>
            <a:ext cx="8050213" cy="762000"/>
          </a:xfrm>
          <a:prstGeom prst="rect">
            <a:avLst/>
          </a:prstGeom>
          <a:noFill/>
          <a:ln w="9525">
            <a:noFill/>
            <a:miter lim="800000"/>
            <a:headEnd/>
            <a:tailEnd/>
          </a:ln>
          <a:effectLst/>
        </p:spPr>
        <p:txBody>
          <a:bodyPr anchor="b"/>
          <a:lstStyle/>
          <a:p>
            <a:pPr eaLnBrk="1" hangingPunct="1">
              <a:lnSpc>
                <a:spcPct val="90000"/>
              </a:lnSpc>
            </a:pPr>
            <a:r>
              <a:rPr lang="en-US" sz="4000" b="1">
                <a:solidFill>
                  <a:schemeClr val="tx2"/>
                </a:solidFill>
              </a:rPr>
              <a:t>Diagnostic Evaluation:</a:t>
            </a:r>
            <a:br>
              <a:rPr lang="en-US" sz="4000" b="1">
                <a:solidFill>
                  <a:schemeClr val="tx2"/>
                </a:solidFill>
              </a:rPr>
            </a:br>
            <a:r>
              <a:rPr lang="en-US" sz="2400" b="1">
                <a:solidFill>
                  <a:schemeClr val="tx2"/>
                </a:solidFill>
              </a:rPr>
              <a:t>Indirect Assessment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87811"/>
                                        </p:tgtEl>
                                        <p:attrNameLst>
                                          <p:attrName>style.visibility</p:attrName>
                                        </p:attrNameLst>
                                      </p:cBhvr>
                                      <p:to>
                                        <p:strVal val="visible"/>
                                      </p:to>
                                    </p:set>
                                    <p:animEffect transition="in" filter="dissolve">
                                      <p:cBhvr>
                                        <p:cTn id="7" dur="500"/>
                                        <p:tgtEl>
                                          <p:spTgt spid="887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A053261-F0D0-48E8-ABC7-EDFE3A717198}" type="slidenum">
              <a:rPr lang="en-US"/>
              <a:pPr/>
              <a:t>108</a:t>
            </a:fld>
            <a:endParaRPr lang="en-US"/>
          </a:p>
        </p:txBody>
      </p:sp>
      <p:sp>
        <p:nvSpPr>
          <p:cNvPr id="889858" name="Rectangle 2"/>
          <p:cNvSpPr>
            <a:spLocks noGrp="1" noChangeArrowheads="1"/>
          </p:cNvSpPr>
          <p:nvPr>
            <p:ph type="body" idx="1"/>
          </p:nvPr>
        </p:nvSpPr>
        <p:spPr>
          <a:xfrm>
            <a:off x="838200" y="2438400"/>
            <a:ext cx="8077200" cy="4191000"/>
          </a:xfrm>
        </p:spPr>
        <p:txBody>
          <a:bodyPr/>
          <a:lstStyle/>
          <a:p>
            <a:pPr>
              <a:lnSpc>
                <a:spcPct val="90000"/>
              </a:lnSpc>
            </a:pPr>
            <a:r>
              <a:rPr lang="en-US" sz="2400" dirty="0"/>
              <a:t>The </a:t>
            </a:r>
            <a:r>
              <a:rPr lang="en-US" sz="2400" i="1" dirty="0" err="1"/>
              <a:t>Asperger</a:t>
            </a:r>
            <a:r>
              <a:rPr lang="en-US" sz="2400" i="1" dirty="0"/>
              <a:t> Syndrome Diagnostic Scale </a:t>
            </a:r>
            <a:r>
              <a:rPr lang="en-US" sz="2400" dirty="0"/>
              <a:t>(ASDS)</a:t>
            </a:r>
            <a:endParaRPr lang="en-US" sz="2400" i="1" dirty="0"/>
          </a:p>
          <a:p>
            <a:pPr lvl="1">
              <a:lnSpc>
                <a:spcPct val="90000"/>
              </a:lnSpc>
            </a:pPr>
            <a:r>
              <a:rPr lang="en-US" sz="2000" dirty="0"/>
              <a:t>Age range 5-18.</a:t>
            </a:r>
          </a:p>
          <a:p>
            <a:pPr lvl="1">
              <a:lnSpc>
                <a:spcPct val="90000"/>
              </a:lnSpc>
            </a:pPr>
            <a:r>
              <a:rPr lang="en-US" sz="2000" dirty="0"/>
              <a:t>50 yes/no items.</a:t>
            </a:r>
          </a:p>
          <a:p>
            <a:pPr lvl="1">
              <a:lnSpc>
                <a:spcPct val="90000"/>
              </a:lnSpc>
            </a:pPr>
            <a:r>
              <a:rPr lang="en-US" sz="2000" dirty="0"/>
              <a:t>10 to 15 minutes.</a:t>
            </a:r>
          </a:p>
          <a:p>
            <a:pPr lvl="1">
              <a:lnSpc>
                <a:spcPct val="90000"/>
              </a:lnSpc>
            </a:pPr>
            <a:r>
              <a:rPr lang="en-US" sz="2000" dirty="0" err="1"/>
              <a:t>Normed</a:t>
            </a:r>
            <a:r>
              <a:rPr lang="en-US" sz="2000" dirty="0"/>
              <a:t> on 227 persons with </a:t>
            </a:r>
            <a:r>
              <a:rPr lang="en-US" sz="2000" dirty="0" err="1"/>
              <a:t>Asperger</a:t>
            </a:r>
            <a:r>
              <a:rPr lang="en-US" sz="2000" dirty="0"/>
              <a:t> Syndrome, autism, learning disabilities, behavior disorders and ADHD.</a:t>
            </a:r>
          </a:p>
          <a:p>
            <a:pPr lvl="1">
              <a:lnSpc>
                <a:spcPct val="90000"/>
              </a:lnSpc>
            </a:pPr>
            <a:r>
              <a:rPr lang="en-US" sz="2000" dirty="0" err="1"/>
              <a:t>ASQs</a:t>
            </a:r>
            <a:r>
              <a:rPr lang="en-US" sz="2000" dirty="0"/>
              <a:t> are classified on an ordinal scale ranging from “Very Low” to “Very High” probability of Asperger’s Disorder.  A score of 90 or above specifies that the child is “Likely” to “Very Likely” to have Asperger’s Disorder.</a:t>
            </a:r>
          </a:p>
          <a:p>
            <a:pPr lvl="1">
              <a:lnSpc>
                <a:spcPct val="90000"/>
              </a:lnSpc>
            </a:pPr>
            <a:endParaRPr lang="en-US" sz="1800" dirty="0"/>
          </a:p>
          <a:p>
            <a:pPr>
              <a:lnSpc>
                <a:spcPct val="90000"/>
              </a:lnSpc>
            </a:pPr>
            <a:endParaRPr lang="en-US" sz="2000" dirty="0"/>
          </a:p>
        </p:txBody>
      </p:sp>
      <p:sp>
        <p:nvSpPr>
          <p:cNvPr id="889859" name="Rectangle 3" descr="Large confetti"/>
          <p:cNvSpPr>
            <a:spLocks noChangeArrowheads="1"/>
          </p:cNvSpPr>
          <p:nvPr/>
        </p:nvSpPr>
        <p:spPr bwMode="auto">
          <a:xfrm>
            <a:off x="838200" y="990600"/>
            <a:ext cx="8050213" cy="838200"/>
          </a:xfrm>
          <a:prstGeom prst="rect">
            <a:avLst/>
          </a:prstGeom>
          <a:noFill/>
          <a:ln w="9525">
            <a:noFill/>
            <a:miter lim="800000"/>
            <a:headEnd/>
            <a:tailEnd/>
          </a:ln>
          <a:effectLst/>
        </p:spPr>
        <p:txBody>
          <a:bodyPr anchor="b"/>
          <a:lstStyle/>
          <a:p>
            <a:pPr eaLnBrk="1" hangingPunct="1">
              <a:lnSpc>
                <a:spcPct val="90000"/>
              </a:lnSpc>
            </a:pPr>
            <a:r>
              <a:rPr lang="en-US" sz="4000" b="1">
                <a:solidFill>
                  <a:schemeClr val="tx2"/>
                </a:solidFill>
              </a:rPr>
              <a:t>Diagnostic Evaluation:</a:t>
            </a:r>
            <a:br>
              <a:rPr lang="en-US" sz="4000" b="1">
                <a:solidFill>
                  <a:schemeClr val="tx2"/>
                </a:solidFill>
              </a:rPr>
            </a:br>
            <a:r>
              <a:rPr lang="en-US" sz="2400" b="1">
                <a:solidFill>
                  <a:schemeClr val="tx2"/>
                </a:solidFill>
              </a:rPr>
              <a:t>Indirect Assessment</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A1F5655-D8D9-499F-807D-57CD2C41F2B6}" type="slidenum">
              <a:rPr lang="en-US"/>
              <a:pPr/>
              <a:t>109</a:t>
            </a:fld>
            <a:endParaRPr lang="en-US"/>
          </a:p>
        </p:txBody>
      </p:sp>
      <p:sp>
        <p:nvSpPr>
          <p:cNvPr id="891906" name="Rectangle 2"/>
          <p:cNvSpPr>
            <a:spLocks noGrp="1" noChangeArrowheads="1"/>
          </p:cNvSpPr>
          <p:nvPr>
            <p:ph type="body" idx="1"/>
          </p:nvPr>
        </p:nvSpPr>
        <p:spPr/>
        <p:txBody>
          <a:bodyPr/>
          <a:lstStyle/>
          <a:p>
            <a:r>
              <a:rPr lang="en-US" sz="2400"/>
              <a:t>The </a:t>
            </a:r>
            <a:r>
              <a:rPr lang="en-US" sz="2400" i="1"/>
              <a:t>Autism Diagnostic Interview-Revised </a:t>
            </a:r>
            <a:r>
              <a:rPr lang="en-US" sz="2400"/>
              <a:t>(ADI-R)</a:t>
            </a:r>
            <a:endParaRPr lang="en-US" sz="2400" i="1"/>
          </a:p>
          <a:p>
            <a:pPr lvl="1"/>
            <a:r>
              <a:rPr lang="en-US" sz="2000"/>
              <a:t>Rutter, M., Le Couteur, A., &amp; Lord, C.  (2003).  </a:t>
            </a:r>
            <a:r>
              <a:rPr lang="en-US" sz="2000" i="1"/>
              <a:t>Autism diagnostic interview-revised (ADI-R).  </a:t>
            </a:r>
            <a:r>
              <a:rPr lang="en-US" sz="2000"/>
              <a:t>Los Angeles, CA: Western Psychological Services.</a:t>
            </a:r>
          </a:p>
          <a:p>
            <a:endParaRPr lang="en-US" sz="2400"/>
          </a:p>
        </p:txBody>
      </p:sp>
      <p:pic>
        <p:nvPicPr>
          <p:cNvPr id="891907" name="Picture 3"/>
          <p:cNvPicPr>
            <a:picLocks noChangeAspect="1" noChangeArrowheads="1"/>
          </p:cNvPicPr>
          <p:nvPr/>
        </p:nvPicPr>
        <p:blipFill>
          <a:blip r:embed="rId3" cstate="print"/>
          <a:srcRect/>
          <a:stretch>
            <a:fillRect/>
          </a:stretch>
        </p:blipFill>
        <p:spPr bwMode="auto">
          <a:xfrm>
            <a:off x="1676400" y="3810000"/>
            <a:ext cx="2301875" cy="2971800"/>
          </a:xfrm>
          <a:prstGeom prst="rect">
            <a:avLst/>
          </a:prstGeom>
          <a:noFill/>
        </p:spPr>
      </p:pic>
      <p:sp>
        <p:nvSpPr>
          <p:cNvPr id="891908" name="Rectangle 4" descr="Large confetti"/>
          <p:cNvSpPr>
            <a:spLocks noChangeArrowheads="1"/>
          </p:cNvSpPr>
          <p:nvPr/>
        </p:nvSpPr>
        <p:spPr bwMode="auto">
          <a:xfrm>
            <a:off x="838200" y="838200"/>
            <a:ext cx="8050213" cy="990600"/>
          </a:xfrm>
          <a:prstGeom prst="rect">
            <a:avLst/>
          </a:prstGeom>
          <a:noFill/>
          <a:ln w="9525">
            <a:noFill/>
            <a:miter lim="800000"/>
            <a:headEnd/>
            <a:tailEnd/>
          </a:ln>
          <a:effectLst/>
        </p:spPr>
        <p:txBody>
          <a:bodyPr anchor="b"/>
          <a:lstStyle/>
          <a:p>
            <a:pPr eaLnBrk="1" hangingPunct="1">
              <a:lnSpc>
                <a:spcPct val="90000"/>
              </a:lnSpc>
            </a:pPr>
            <a:r>
              <a:rPr lang="en-US" sz="4000" b="1">
                <a:solidFill>
                  <a:schemeClr val="tx2"/>
                </a:solidFill>
              </a:rPr>
              <a:t>Diagnostic Evaluation:</a:t>
            </a:r>
            <a:br>
              <a:rPr lang="en-US" sz="4000" b="1">
                <a:solidFill>
                  <a:schemeClr val="tx2"/>
                </a:solidFill>
              </a:rPr>
            </a:br>
            <a:r>
              <a:rPr lang="en-US" sz="2400" b="1">
                <a:solidFill>
                  <a:schemeClr val="tx2"/>
                </a:solidFill>
              </a:rPr>
              <a:t>Indirect Assessment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6778C3A-C494-4ED7-A1B3-DE246CFF6521}" type="slidenum">
              <a:rPr lang="en-US"/>
              <a:pPr/>
              <a:t>11</a:t>
            </a:fld>
            <a:endParaRPr lang="en-US" dirty="0"/>
          </a:p>
        </p:txBody>
      </p:sp>
      <p:sp>
        <p:nvSpPr>
          <p:cNvPr id="1102850" name="AutoShape 2"/>
          <p:cNvSpPr>
            <a:spLocks noGrp="1" noChangeArrowheads="1"/>
          </p:cNvSpPr>
          <p:nvPr>
            <p:ph type="title"/>
          </p:nvPr>
        </p:nvSpPr>
        <p:spPr>
          <a:xfrm>
            <a:off x="762000" y="762000"/>
            <a:ext cx="8305800" cy="1143000"/>
          </a:xfrm>
        </p:spPr>
        <p:txBody>
          <a:bodyPr/>
          <a:lstStyle/>
          <a:p>
            <a:r>
              <a:rPr lang="en-US" sz="4000" dirty="0"/>
              <a:t>Introduction:</a:t>
            </a:r>
            <a:br>
              <a:rPr lang="en-US" sz="4000" dirty="0"/>
            </a:br>
            <a:r>
              <a:rPr lang="en-US" sz="2400" dirty="0"/>
              <a:t>Diagnostic vs. Special Education Classifications </a:t>
            </a:r>
          </a:p>
        </p:txBody>
      </p:sp>
      <p:sp>
        <p:nvSpPr>
          <p:cNvPr id="1102851" name="Rectangle 3"/>
          <p:cNvSpPr>
            <a:spLocks noGrp="1" noChangeArrowheads="1"/>
          </p:cNvSpPr>
          <p:nvPr>
            <p:ph type="body" idx="1"/>
          </p:nvPr>
        </p:nvSpPr>
        <p:spPr>
          <a:xfrm>
            <a:off x="838200" y="2438400"/>
            <a:ext cx="8305800" cy="4953000"/>
          </a:xfrm>
        </p:spPr>
        <p:txBody>
          <a:bodyPr/>
          <a:lstStyle/>
          <a:p>
            <a:pPr>
              <a:lnSpc>
                <a:spcPct val="90000"/>
              </a:lnSpc>
              <a:buFont typeface="Wingdings" pitchFamily="2" charset="2"/>
              <a:buNone/>
            </a:pPr>
            <a:r>
              <a:rPr lang="en-US" dirty="0"/>
              <a:t>Diagnostic </a:t>
            </a:r>
            <a:r>
              <a:rPr lang="en-US" dirty="0" smtClean="0"/>
              <a:t>Classification: </a:t>
            </a:r>
            <a:r>
              <a:rPr lang="en-US" i="1" dirty="0" smtClean="0"/>
              <a:t>DSM-5</a:t>
            </a:r>
            <a:endParaRPr lang="en-US" i="1" dirty="0"/>
          </a:p>
          <a:p>
            <a:pPr>
              <a:lnSpc>
                <a:spcPct val="90000"/>
              </a:lnSpc>
            </a:pPr>
            <a:r>
              <a:rPr lang="en-US" dirty="0" smtClean="0"/>
              <a:t>Section II: Diagnostic Criteria and Codes</a:t>
            </a:r>
            <a:endParaRPr lang="en-US" dirty="0"/>
          </a:p>
          <a:p>
            <a:pPr lvl="1">
              <a:lnSpc>
                <a:spcPct val="90000"/>
              </a:lnSpc>
            </a:pPr>
            <a:r>
              <a:rPr lang="en-US" dirty="0"/>
              <a:t>Placed within the subclass of </a:t>
            </a:r>
            <a:r>
              <a:rPr lang="en-US" i="1" dirty="0" smtClean="0"/>
              <a:t>Neurodevelopmental Disorder</a:t>
            </a:r>
            <a:r>
              <a:rPr lang="en-US" dirty="0" smtClean="0"/>
              <a:t>.  </a:t>
            </a:r>
            <a:endParaRPr lang="en-US" dirty="0"/>
          </a:p>
          <a:p>
            <a:pPr lvl="2">
              <a:lnSpc>
                <a:spcPct val="90000"/>
              </a:lnSpc>
            </a:pPr>
            <a:r>
              <a:rPr lang="en-US" i="1" dirty="0" smtClean="0"/>
              <a:t>Autism Spectrum Disorder</a:t>
            </a:r>
          </a:p>
          <a:p>
            <a:pPr lvl="2">
              <a:lnSpc>
                <a:spcPct val="90000"/>
              </a:lnSpc>
            </a:pPr>
            <a:r>
              <a:rPr lang="en-US" i="1" dirty="0" smtClean="0"/>
              <a:t>Social Communication Disorder</a:t>
            </a:r>
            <a:endParaRPr lang="en-US" dirty="0" smtClean="0"/>
          </a:p>
          <a:p>
            <a:pPr marL="0" indent="0">
              <a:lnSpc>
                <a:spcPct val="90000"/>
              </a:lnSpc>
              <a:buNone/>
            </a:pPr>
            <a:endParaRPr lang="en-US" sz="2400" dirty="0"/>
          </a:p>
        </p:txBody>
      </p:sp>
      <p:graphicFrame>
        <p:nvGraphicFramePr>
          <p:cNvPr id="2" name="Table 1"/>
          <p:cNvGraphicFramePr>
            <a:graphicFrameLocks noGrp="1"/>
          </p:cNvGraphicFramePr>
          <p:nvPr>
            <p:extLst>
              <p:ext uri="{D42A27DB-BD31-4B8C-83A1-F6EECF244321}">
                <p14:modId xmlns:p14="http://schemas.microsoft.com/office/powerpoint/2010/main" val="3921150149"/>
              </p:ext>
            </p:extLst>
          </p:nvPr>
        </p:nvGraphicFramePr>
        <p:xfrm>
          <a:off x="1066800" y="4800600"/>
          <a:ext cx="7543800" cy="1971040"/>
        </p:xfrm>
        <a:graphic>
          <a:graphicData uri="http://schemas.openxmlformats.org/drawingml/2006/table">
            <a:tbl>
              <a:tblPr firstRow="1" bandRow="1">
                <a:tableStyleId>{21E4AEA4-8DFA-4A89-87EB-49C32662AFE0}</a:tableStyleId>
              </a:tblPr>
              <a:tblGrid>
                <a:gridCol w="3962400"/>
                <a:gridCol w="3581400"/>
              </a:tblGrid>
              <a:tr h="370840">
                <a:tc>
                  <a:txBody>
                    <a:bodyPr/>
                    <a:lstStyle/>
                    <a:p>
                      <a:r>
                        <a:rPr lang="en-US" i="1" dirty="0" smtClean="0"/>
                        <a:t>DSM-IV-TR</a:t>
                      </a:r>
                      <a:endParaRPr lang="en-US" i="1" dirty="0"/>
                    </a:p>
                  </a:txBody>
                  <a:tcPr/>
                </a:tc>
                <a:tc>
                  <a:txBody>
                    <a:bodyPr/>
                    <a:lstStyle/>
                    <a:p>
                      <a:r>
                        <a:rPr lang="en-US" i="1" dirty="0" smtClean="0"/>
                        <a:t>DSM-5</a:t>
                      </a:r>
                      <a:endParaRPr lang="en-US" i="1" dirty="0"/>
                    </a:p>
                  </a:txBody>
                  <a:tcPr/>
                </a:tc>
              </a:tr>
              <a:tr h="370840">
                <a:tc>
                  <a:txBody>
                    <a:bodyPr/>
                    <a:lstStyle/>
                    <a:p>
                      <a:pPr marL="0" lvl="2" indent="0">
                        <a:lnSpc>
                          <a:spcPct val="90000"/>
                        </a:lnSpc>
                      </a:pPr>
                      <a:r>
                        <a:rPr lang="en-US" i="1" dirty="0" smtClean="0"/>
                        <a:t>Autistic Disorder</a:t>
                      </a:r>
                    </a:p>
                    <a:p>
                      <a:pPr marL="0" lvl="2" indent="0">
                        <a:lnSpc>
                          <a:spcPct val="90000"/>
                        </a:lnSpc>
                      </a:pPr>
                      <a:r>
                        <a:rPr lang="en-US" i="1" dirty="0" smtClean="0"/>
                        <a:t>Asperger’s Disorder</a:t>
                      </a:r>
                    </a:p>
                    <a:p>
                      <a:pPr marL="0" lvl="2" indent="0">
                        <a:lnSpc>
                          <a:spcPct val="90000"/>
                        </a:lnSpc>
                      </a:pPr>
                      <a:r>
                        <a:rPr lang="en-US" i="1" strike="sngStrike" dirty="0" err="1" smtClean="0"/>
                        <a:t>Rett’s</a:t>
                      </a:r>
                      <a:r>
                        <a:rPr lang="en-US" i="1" strike="sngStrike" dirty="0" smtClean="0"/>
                        <a:t> Disorder</a:t>
                      </a:r>
                      <a:endParaRPr lang="en-US" strike="sngStrike" dirty="0" smtClean="0"/>
                    </a:p>
                    <a:p>
                      <a:pPr marL="0" lvl="2" indent="0">
                        <a:lnSpc>
                          <a:spcPct val="90000"/>
                        </a:lnSpc>
                      </a:pPr>
                      <a:r>
                        <a:rPr lang="en-US" i="1" dirty="0" smtClean="0"/>
                        <a:t>Childhood Disintegrative Disorder</a:t>
                      </a:r>
                      <a:endParaRPr lang="en-US" dirty="0" smtClean="0"/>
                    </a:p>
                    <a:p>
                      <a:pPr marL="0" lvl="2" indent="0">
                        <a:lnSpc>
                          <a:spcPct val="90000"/>
                        </a:lnSpc>
                      </a:pPr>
                      <a:r>
                        <a:rPr lang="en-US" i="1" dirty="0" smtClean="0"/>
                        <a:t>PDD Not Otherwise Specified</a:t>
                      </a:r>
                      <a:endParaRPr lang="en-US" dirty="0" smtClean="0"/>
                    </a:p>
                    <a:p>
                      <a:endParaRPr lang="en-US" dirty="0"/>
                    </a:p>
                  </a:txBody>
                  <a:tcPr/>
                </a:tc>
                <a:tc>
                  <a:txBody>
                    <a:bodyPr/>
                    <a:lstStyle/>
                    <a:p>
                      <a:endParaRPr lang="en-US" dirty="0" smtClean="0"/>
                    </a:p>
                    <a:p>
                      <a:endParaRPr lang="en-US" dirty="0" smtClean="0"/>
                    </a:p>
                    <a:p>
                      <a:r>
                        <a:rPr lang="en-US" dirty="0" smtClean="0"/>
                        <a:t>Autism Spectrum</a:t>
                      </a:r>
                      <a:r>
                        <a:rPr lang="en-US" baseline="0" dirty="0" smtClean="0"/>
                        <a:t> Disorder</a:t>
                      </a:r>
                    </a:p>
                    <a:p>
                      <a:endParaRPr lang="en-US" baseline="0" dirty="0" smtClean="0"/>
                    </a:p>
                    <a:p>
                      <a:r>
                        <a:rPr lang="en-US" baseline="0" dirty="0" smtClean="0"/>
                        <a:t>Social Communication Disorder</a:t>
                      </a:r>
                      <a:endParaRPr lang="en-US" dirty="0"/>
                    </a:p>
                  </a:txBody>
                  <a:tcPr/>
                </a:tc>
              </a:tr>
            </a:tbl>
          </a:graphicData>
        </a:graphic>
      </p:graphicFrame>
      <p:cxnSp>
        <p:nvCxnSpPr>
          <p:cNvPr id="4" name="Straight Arrow Connector 3"/>
          <p:cNvCxnSpPr/>
          <p:nvPr/>
        </p:nvCxnSpPr>
        <p:spPr bwMode="auto">
          <a:xfrm>
            <a:off x="2895600" y="5410200"/>
            <a:ext cx="205740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a:off x="3200400" y="5638800"/>
            <a:ext cx="17526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 name="Straight Arrow Connector 8"/>
          <p:cNvCxnSpPr/>
          <p:nvPr/>
        </p:nvCxnSpPr>
        <p:spPr bwMode="auto">
          <a:xfrm flipV="1">
            <a:off x="4572000" y="6019800"/>
            <a:ext cx="381000" cy="76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flipV="1">
            <a:off x="4191000" y="6096000"/>
            <a:ext cx="7620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7" name="Straight Arrow Connector 26"/>
          <p:cNvCxnSpPr/>
          <p:nvPr/>
        </p:nvCxnSpPr>
        <p:spPr bwMode="auto">
          <a:xfrm>
            <a:off x="4191000" y="6324600"/>
            <a:ext cx="7620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11" name="Picture 10"/>
          <p:cNvPicPr>
            <a:picLocks noChangeAspect="1"/>
          </p:cNvPicPr>
          <p:nvPr/>
        </p:nvPicPr>
        <p:blipFill>
          <a:blip r:embed="rId3"/>
          <a:stretch>
            <a:fillRect/>
          </a:stretch>
        </p:blipFill>
        <p:spPr>
          <a:xfrm>
            <a:off x="8001000" y="76200"/>
            <a:ext cx="1066800" cy="1515166"/>
          </a:xfrm>
          <a:prstGeom prst="rect">
            <a:avLst/>
          </a:prstGeom>
        </p:spPr>
      </p:pic>
      <p:sp>
        <p:nvSpPr>
          <p:cNvPr id="12" name="TextBox 11"/>
          <p:cNvSpPr txBox="1"/>
          <p:nvPr/>
        </p:nvSpPr>
        <p:spPr>
          <a:xfrm>
            <a:off x="7978264" y="1524000"/>
            <a:ext cx="1089536" cy="307777"/>
          </a:xfrm>
          <a:prstGeom prst="rect">
            <a:avLst/>
          </a:prstGeom>
          <a:noFill/>
        </p:spPr>
        <p:txBody>
          <a:bodyPr wrap="none" rtlCol="0">
            <a:spAutoFit/>
          </a:bodyPr>
          <a:lstStyle/>
          <a:p>
            <a:r>
              <a:rPr lang="en-US" sz="1400" dirty="0" smtClean="0"/>
              <a:t>APA (2013)</a:t>
            </a:r>
            <a:endParaRPr lang="en-US" sz="1400" dirty="0"/>
          </a:p>
        </p:txBody>
      </p:sp>
      <p:sp>
        <p:nvSpPr>
          <p:cNvPr id="3" name="TextBox 2"/>
          <p:cNvSpPr txBox="1"/>
          <p:nvPr/>
        </p:nvSpPr>
        <p:spPr>
          <a:xfrm>
            <a:off x="6934200" y="4343400"/>
            <a:ext cx="1210588" cy="369332"/>
          </a:xfrm>
          <a:prstGeom prst="rect">
            <a:avLst/>
          </a:prstGeom>
          <a:noFill/>
        </p:spPr>
        <p:txBody>
          <a:bodyPr wrap="none" rtlCol="0">
            <a:spAutoFit/>
          </a:bodyPr>
          <a:lstStyle/>
          <a:p>
            <a:r>
              <a:rPr lang="en-US" dirty="0" smtClean="0"/>
              <a:t>CQ article</a:t>
            </a:r>
            <a:endParaRPr lang="en-US" dirty="0"/>
          </a:p>
        </p:txBody>
      </p:sp>
    </p:spTree>
    <p:extLst>
      <p:ext uri="{BB962C8B-B14F-4D97-AF65-F5344CB8AC3E}">
        <p14:creationId xmlns:p14="http://schemas.microsoft.com/office/powerpoint/2010/main" val="97194989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B7F1A9A-9A96-481E-BD95-0A40239F15F3}" type="slidenum">
              <a:rPr lang="en-US"/>
              <a:pPr/>
              <a:t>110</a:t>
            </a:fld>
            <a:endParaRPr lang="en-US"/>
          </a:p>
        </p:txBody>
      </p:sp>
      <p:sp>
        <p:nvSpPr>
          <p:cNvPr id="893954" name="Rectangle 2"/>
          <p:cNvSpPr>
            <a:spLocks noGrp="1" noChangeArrowheads="1"/>
          </p:cNvSpPr>
          <p:nvPr>
            <p:ph type="body" idx="1"/>
          </p:nvPr>
        </p:nvSpPr>
        <p:spPr>
          <a:xfrm>
            <a:off x="838200" y="2438400"/>
            <a:ext cx="7772400" cy="4953000"/>
          </a:xfrm>
        </p:spPr>
        <p:txBody>
          <a:bodyPr/>
          <a:lstStyle/>
          <a:p>
            <a:pPr>
              <a:lnSpc>
                <a:spcPct val="90000"/>
              </a:lnSpc>
            </a:pPr>
            <a:r>
              <a:rPr lang="en-US" sz="2400" dirty="0"/>
              <a:t>The </a:t>
            </a:r>
            <a:r>
              <a:rPr lang="en-US" sz="2400" i="1" dirty="0"/>
              <a:t>Autism Diagnostic Interview-Revised </a:t>
            </a:r>
            <a:r>
              <a:rPr lang="en-US" sz="2400" dirty="0"/>
              <a:t>(ADI-R)</a:t>
            </a:r>
            <a:endParaRPr lang="en-US" sz="2000" dirty="0"/>
          </a:p>
          <a:p>
            <a:pPr lvl="1">
              <a:lnSpc>
                <a:spcPct val="90000"/>
              </a:lnSpc>
            </a:pPr>
            <a:r>
              <a:rPr lang="en-US" sz="2000" dirty="0"/>
              <a:t>Semi-structured interview </a:t>
            </a:r>
          </a:p>
          <a:p>
            <a:pPr lvl="1">
              <a:lnSpc>
                <a:spcPct val="90000"/>
              </a:lnSpc>
            </a:pPr>
            <a:r>
              <a:rPr lang="en-US" sz="2000" dirty="0"/>
              <a:t>Designed to elicit the information needed to diagnose autism.  </a:t>
            </a:r>
          </a:p>
          <a:p>
            <a:pPr lvl="1">
              <a:lnSpc>
                <a:spcPct val="90000"/>
              </a:lnSpc>
            </a:pPr>
            <a:r>
              <a:rPr lang="en-US" sz="2000" dirty="0"/>
              <a:t>Primary focus is on the three core domains of autism (i.e., language/communication; reciprocal social interactions; and restricted, repetitive, and stereotyped behaviors and interests).  </a:t>
            </a:r>
          </a:p>
          <a:p>
            <a:pPr lvl="1">
              <a:lnSpc>
                <a:spcPct val="90000"/>
              </a:lnSpc>
            </a:pPr>
            <a:r>
              <a:rPr lang="en-US" sz="2000" dirty="0"/>
              <a:t>Requires a trained interviewer and caregiver familiar with both the developmental history and the current behavior of the child. </a:t>
            </a:r>
          </a:p>
          <a:p>
            <a:pPr lvl="1">
              <a:lnSpc>
                <a:spcPct val="90000"/>
              </a:lnSpc>
            </a:pPr>
            <a:r>
              <a:rPr lang="en-US" sz="2000" dirty="0"/>
              <a:t>The individual being assessed must have a developmental level of at least two years.  </a:t>
            </a:r>
          </a:p>
        </p:txBody>
      </p:sp>
      <p:sp>
        <p:nvSpPr>
          <p:cNvPr id="893955" name="Rectangle 3" descr="Large confetti"/>
          <p:cNvSpPr>
            <a:spLocks noChangeArrowheads="1"/>
          </p:cNvSpPr>
          <p:nvPr/>
        </p:nvSpPr>
        <p:spPr bwMode="auto">
          <a:xfrm>
            <a:off x="838200" y="914400"/>
            <a:ext cx="8050213" cy="914400"/>
          </a:xfrm>
          <a:prstGeom prst="rect">
            <a:avLst/>
          </a:prstGeom>
          <a:noFill/>
          <a:ln w="9525">
            <a:noFill/>
            <a:miter lim="800000"/>
            <a:headEnd/>
            <a:tailEnd/>
          </a:ln>
          <a:effectLst/>
        </p:spPr>
        <p:txBody>
          <a:bodyPr anchor="b"/>
          <a:lstStyle/>
          <a:p>
            <a:pPr eaLnBrk="1" hangingPunct="1">
              <a:lnSpc>
                <a:spcPct val="90000"/>
              </a:lnSpc>
            </a:pPr>
            <a:r>
              <a:rPr lang="en-US" sz="4000" b="1">
                <a:solidFill>
                  <a:schemeClr val="tx2"/>
                </a:solidFill>
              </a:rPr>
              <a:t>Diagnostic Evaluation:</a:t>
            </a:r>
            <a:br>
              <a:rPr lang="en-US" sz="4000" b="1">
                <a:solidFill>
                  <a:schemeClr val="tx2"/>
                </a:solidFill>
              </a:rPr>
            </a:br>
            <a:r>
              <a:rPr lang="en-US" sz="2400" b="1">
                <a:solidFill>
                  <a:schemeClr val="tx2"/>
                </a:solidFill>
              </a:rPr>
              <a:t>Indirect Assessment</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B0A6D4B-96AA-4E93-B891-0B82432C81D0}" type="slidenum">
              <a:rPr lang="en-US"/>
              <a:pPr/>
              <a:t>111</a:t>
            </a:fld>
            <a:endParaRPr lang="en-US"/>
          </a:p>
        </p:txBody>
      </p:sp>
      <p:sp>
        <p:nvSpPr>
          <p:cNvPr id="896002" name="Rectangle 2"/>
          <p:cNvSpPr>
            <a:spLocks noGrp="1" noChangeArrowheads="1"/>
          </p:cNvSpPr>
          <p:nvPr>
            <p:ph type="body" idx="1"/>
          </p:nvPr>
        </p:nvSpPr>
        <p:spPr>
          <a:xfrm>
            <a:off x="838200" y="2286000"/>
            <a:ext cx="7772400" cy="5334000"/>
          </a:xfrm>
        </p:spPr>
        <p:txBody>
          <a:bodyPr/>
          <a:lstStyle/>
          <a:p>
            <a:r>
              <a:rPr lang="en-US" sz="2000" dirty="0"/>
              <a:t>The </a:t>
            </a:r>
            <a:r>
              <a:rPr lang="en-US" sz="2000" i="1" dirty="0"/>
              <a:t>Autism Diagnostic Interview-Revised </a:t>
            </a:r>
            <a:r>
              <a:rPr lang="en-US" sz="2000" dirty="0"/>
              <a:t>(ADI-R)</a:t>
            </a:r>
          </a:p>
          <a:p>
            <a:pPr lvl="1"/>
            <a:r>
              <a:rPr lang="en-US" sz="1800" dirty="0"/>
              <a:t>The 93 items that comprise this measure takes approximately 90 to 150 minutes to administer.  </a:t>
            </a:r>
          </a:p>
          <a:p>
            <a:pPr lvl="1"/>
            <a:r>
              <a:rPr lang="en-US" sz="1800" dirty="0"/>
              <a:t>Solid psychometric properties.  </a:t>
            </a:r>
          </a:p>
          <a:p>
            <a:pPr lvl="2"/>
            <a:r>
              <a:rPr lang="en-US" sz="1600" dirty="0"/>
              <a:t>Works very well for differentiation of ASD from </a:t>
            </a:r>
            <a:r>
              <a:rPr lang="en-US" sz="1600" dirty="0" err="1"/>
              <a:t>nonautistic</a:t>
            </a:r>
            <a:r>
              <a:rPr lang="en-US" sz="1600" dirty="0"/>
              <a:t> developmental disorders in clinically referred groups, provided that the mental age is above 2 years.  </a:t>
            </a:r>
          </a:p>
          <a:p>
            <a:pPr lvl="2"/>
            <a:r>
              <a:rPr lang="en-US" sz="1600" dirty="0"/>
              <a:t> False positives very rare, </a:t>
            </a:r>
          </a:p>
          <a:p>
            <a:pPr lvl="2"/>
            <a:r>
              <a:rPr lang="en-US" sz="1600" dirty="0"/>
              <a:t> Reported to work well for the identification of Asperger’s Disorder.  </a:t>
            </a:r>
          </a:p>
          <a:p>
            <a:pPr lvl="3"/>
            <a:r>
              <a:rPr lang="en-US" sz="1600" dirty="0"/>
              <a:t>However, it may not do so as well among children under 4 years of age.</a:t>
            </a:r>
          </a:p>
          <a:p>
            <a:pPr lvl="1"/>
            <a:r>
              <a:rPr lang="en-US" sz="1800" dirty="0"/>
              <a:t>According to Klinger and Renner (2000): “The diagnostic interview that yields the most reliable and valid diagnosis of autism is the </a:t>
            </a:r>
            <a:r>
              <a:rPr lang="en-US" sz="1800" i="1" dirty="0"/>
              <a:t>ADI–R</a:t>
            </a:r>
            <a:r>
              <a:rPr lang="en-US" sz="1800" dirty="0"/>
              <a:t>” (p. 481).</a:t>
            </a:r>
            <a:endParaRPr lang="en-US" sz="2000" dirty="0"/>
          </a:p>
          <a:p>
            <a:pPr algn="just"/>
            <a:endParaRPr lang="en-US" sz="1800" dirty="0"/>
          </a:p>
        </p:txBody>
      </p:sp>
      <p:sp>
        <p:nvSpPr>
          <p:cNvPr id="896003" name="Rectangle 3" descr="Large confetti"/>
          <p:cNvSpPr>
            <a:spLocks noChangeArrowheads="1"/>
          </p:cNvSpPr>
          <p:nvPr/>
        </p:nvSpPr>
        <p:spPr bwMode="auto">
          <a:xfrm>
            <a:off x="838200" y="914400"/>
            <a:ext cx="8050213" cy="914400"/>
          </a:xfrm>
          <a:prstGeom prst="rect">
            <a:avLst/>
          </a:prstGeom>
          <a:noFill/>
          <a:ln w="9525">
            <a:noFill/>
            <a:miter lim="800000"/>
            <a:headEnd/>
            <a:tailEnd/>
          </a:ln>
          <a:effectLst/>
        </p:spPr>
        <p:txBody>
          <a:bodyPr anchor="b"/>
          <a:lstStyle/>
          <a:p>
            <a:pPr eaLnBrk="1" hangingPunct="1">
              <a:lnSpc>
                <a:spcPct val="90000"/>
              </a:lnSpc>
            </a:pPr>
            <a:r>
              <a:rPr lang="en-US" sz="4400" b="1">
                <a:solidFill>
                  <a:schemeClr val="tx2"/>
                </a:solidFill>
              </a:rPr>
              <a:t>Diagnostic Evaluation:</a:t>
            </a:r>
            <a:br>
              <a:rPr lang="en-US" sz="4400" b="1">
                <a:solidFill>
                  <a:schemeClr val="tx2"/>
                </a:solidFill>
              </a:rPr>
            </a:br>
            <a:r>
              <a:rPr lang="en-US" sz="2800" b="1">
                <a:solidFill>
                  <a:schemeClr val="tx2"/>
                </a:solidFill>
              </a:rPr>
              <a:t>Indirect Assessment</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25F7B508-23E9-4F45-879A-C61DD6CB2259}" type="slidenum">
              <a:rPr lang="en-US"/>
              <a:pPr/>
              <a:t>112</a:t>
            </a:fld>
            <a:endParaRPr lang="en-US"/>
          </a:p>
        </p:txBody>
      </p:sp>
      <p:sp>
        <p:nvSpPr>
          <p:cNvPr id="898050" name="AutoShape 2"/>
          <p:cNvSpPr>
            <a:spLocks noGrp="1" noChangeArrowheads="1"/>
          </p:cNvSpPr>
          <p:nvPr>
            <p:ph type="title"/>
          </p:nvPr>
        </p:nvSpPr>
        <p:spPr/>
        <p:txBody>
          <a:bodyPr/>
          <a:lstStyle/>
          <a:p>
            <a:r>
              <a:rPr lang="en-US" sz="4000"/>
              <a:t>Diagnostic Evaluation:</a:t>
            </a:r>
            <a:br>
              <a:rPr lang="en-US" sz="4000"/>
            </a:br>
            <a:r>
              <a:rPr lang="en-US" sz="2400"/>
              <a:t>Direct Assessment</a:t>
            </a:r>
            <a:endParaRPr lang="en-US" sz="3200"/>
          </a:p>
        </p:txBody>
      </p:sp>
      <p:sp>
        <p:nvSpPr>
          <p:cNvPr id="898051" name="Rectangle 3"/>
          <p:cNvSpPr>
            <a:spLocks noGrp="1" noChangeArrowheads="1"/>
          </p:cNvSpPr>
          <p:nvPr>
            <p:ph type="body" idx="1"/>
          </p:nvPr>
        </p:nvSpPr>
        <p:spPr>
          <a:xfrm>
            <a:off x="838200" y="2286000"/>
            <a:ext cx="7772400" cy="4191000"/>
          </a:xfrm>
        </p:spPr>
        <p:txBody>
          <a:bodyPr/>
          <a:lstStyle/>
          <a:p>
            <a:r>
              <a:rPr lang="en-US" sz="2400" dirty="0"/>
              <a:t>The </a:t>
            </a:r>
            <a:r>
              <a:rPr lang="en-US" sz="2400" i="1" dirty="0"/>
              <a:t>Autism Diagnostic Observation Schedule </a:t>
            </a:r>
            <a:r>
              <a:rPr lang="en-US" sz="2400" dirty="0"/>
              <a:t>(ADOS)</a:t>
            </a:r>
          </a:p>
          <a:p>
            <a:pPr lvl="1"/>
            <a:r>
              <a:rPr lang="en-US" sz="2000" dirty="0"/>
              <a:t>Lord, C., </a:t>
            </a:r>
            <a:r>
              <a:rPr lang="en-US" sz="2000" dirty="0" err="1"/>
              <a:t>Rutter</a:t>
            </a:r>
            <a:r>
              <a:rPr lang="en-US" sz="2000" dirty="0"/>
              <a:t>, M., Di </a:t>
            </a:r>
            <a:r>
              <a:rPr lang="en-US" sz="2000" dirty="0" err="1"/>
              <a:t>Lavore</a:t>
            </a:r>
            <a:r>
              <a:rPr lang="en-US" sz="2000" dirty="0"/>
              <a:t>, P. C., &amp; </a:t>
            </a:r>
            <a:r>
              <a:rPr lang="en-US" sz="2000" dirty="0" err="1"/>
              <a:t>Risis</a:t>
            </a:r>
            <a:r>
              <a:rPr lang="en-US" sz="2000" dirty="0"/>
              <a:t>, S.  </a:t>
            </a:r>
            <a:r>
              <a:rPr lang="en-US" sz="2000" i="1" dirty="0"/>
              <a:t>Autism diagnostic observation schedule.  </a:t>
            </a:r>
            <a:r>
              <a:rPr lang="en-US" sz="2000" dirty="0"/>
              <a:t>Los Angeles, CA: Western Psychological Services.</a:t>
            </a:r>
          </a:p>
        </p:txBody>
      </p:sp>
      <p:pic>
        <p:nvPicPr>
          <p:cNvPr id="898052" name="Picture 4"/>
          <p:cNvPicPr>
            <a:picLocks noChangeAspect="1" noChangeArrowheads="1"/>
          </p:cNvPicPr>
          <p:nvPr/>
        </p:nvPicPr>
        <p:blipFill>
          <a:blip r:embed="rId3" cstate="print"/>
          <a:srcRect/>
          <a:stretch>
            <a:fillRect/>
          </a:stretch>
        </p:blipFill>
        <p:spPr bwMode="auto">
          <a:xfrm>
            <a:off x="1676400" y="4071938"/>
            <a:ext cx="2971800" cy="2786062"/>
          </a:xfrm>
          <a:prstGeom prst="rect">
            <a:avLst/>
          </a:prstGeom>
          <a:noFill/>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BF40A1B-EAD5-4DDB-B087-DA954BD48AE9}" type="slidenum">
              <a:rPr lang="en-US"/>
              <a:pPr/>
              <a:t>113</a:t>
            </a:fld>
            <a:endParaRPr lang="en-US"/>
          </a:p>
        </p:txBody>
      </p:sp>
      <p:sp>
        <p:nvSpPr>
          <p:cNvPr id="900098" name="AutoShape 2"/>
          <p:cNvSpPr>
            <a:spLocks noGrp="1" noChangeArrowheads="1"/>
          </p:cNvSpPr>
          <p:nvPr>
            <p:ph type="title"/>
          </p:nvPr>
        </p:nvSpPr>
        <p:spPr/>
        <p:txBody>
          <a:bodyPr/>
          <a:lstStyle/>
          <a:p>
            <a:r>
              <a:rPr lang="en-US" sz="4000"/>
              <a:t>Diagnostic Evaluation:</a:t>
            </a:r>
            <a:br>
              <a:rPr lang="en-US" sz="4000"/>
            </a:br>
            <a:r>
              <a:rPr lang="en-US" sz="2400"/>
              <a:t>Direct Assessment</a:t>
            </a:r>
          </a:p>
        </p:txBody>
      </p:sp>
      <p:sp>
        <p:nvSpPr>
          <p:cNvPr id="900099" name="Rectangle 3"/>
          <p:cNvSpPr>
            <a:spLocks noGrp="1" noChangeArrowheads="1"/>
          </p:cNvSpPr>
          <p:nvPr>
            <p:ph type="body" idx="1"/>
          </p:nvPr>
        </p:nvSpPr>
        <p:spPr>
          <a:xfrm>
            <a:off x="838200" y="2362200"/>
            <a:ext cx="8077200" cy="4876800"/>
          </a:xfrm>
        </p:spPr>
        <p:txBody>
          <a:bodyPr/>
          <a:lstStyle/>
          <a:p>
            <a:pPr>
              <a:lnSpc>
                <a:spcPct val="90000"/>
              </a:lnSpc>
            </a:pPr>
            <a:r>
              <a:rPr lang="en-US" sz="2400"/>
              <a:t>A standardized, semi-structured, interactive play assessment of social behavior.  </a:t>
            </a:r>
          </a:p>
          <a:p>
            <a:pPr lvl="1">
              <a:lnSpc>
                <a:spcPct val="90000"/>
              </a:lnSpc>
            </a:pPr>
            <a:r>
              <a:rPr lang="en-US" sz="2000"/>
              <a:t>Uses “planned social occasions” to</a:t>
            </a:r>
            <a:r>
              <a:rPr lang="en-US" sz="2000" i="1"/>
              <a:t> </a:t>
            </a:r>
            <a:r>
              <a:rPr lang="en-US" sz="2000"/>
              <a:t>facilitate observation of the social, communication, and play or imaginative use of material behaviors related to the diagnosis of ASD. </a:t>
            </a:r>
          </a:p>
          <a:p>
            <a:pPr>
              <a:lnSpc>
                <a:spcPct val="90000"/>
              </a:lnSpc>
            </a:pPr>
            <a:r>
              <a:rPr lang="en-US" sz="2400"/>
              <a:t>Consists of four modules.</a:t>
            </a:r>
            <a:r>
              <a:rPr lang="en-US" sz="2000"/>
              <a:t>  </a:t>
            </a:r>
          </a:p>
          <a:p>
            <a:pPr lvl="1">
              <a:lnSpc>
                <a:spcPct val="90000"/>
              </a:lnSpc>
            </a:pPr>
            <a:r>
              <a:rPr lang="en-US" sz="2000"/>
              <a:t>Module 1 for individuals who are preverbal or who speak in single words.</a:t>
            </a:r>
          </a:p>
          <a:p>
            <a:pPr lvl="1">
              <a:lnSpc>
                <a:spcPct val="90000"/>
              </a:lnSpc>
            </a:pPr>
            <a:r>
              <a:rPr lang="en-US" sz="2000"/>
              <a:t>Module 2 for those who speak in phrases.</a:t>
            </a:r>
          </a:p>
          <a:p>
            <a:pPr lvl="1">
              <a:lnSpc>
                <a:spcPct val="90000"/>
              </a:lnSpc>
            </a:pPr>
            <a:r>
              <a:rPr lang="en-US" sz="2000"/>
              <a:t>Module 3 for children and adolescents with fluent speech. </a:t>
            </a:r>
          </a:p>
          <a:p>
            <a:pPr lvl="1">
              <a:lnSpc>
                <a:spcPct val="90000"/>
              </a:lnSpc>
            </a:pPr>
            <a:r>
              <a:rPr lang="en-US" sz="2000"/>
              <a:t>Module 4 for adolescents and adults with fluent speech.</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0DA4A40-7D04-496F-95CA-7615A0948612}" type="slidenum">
              <a:rPr lang="en-US"/>
              <a:pPr/>
              <a:t>114</a:t>
            </a:fld>
            <a:endParaRPr lang="en-US"/>
          </a:p>
        </p:txBody>
      </p:sp>
      <p:sp>
        <p:nvSpPr>
          <p:cNvPr id="902146" name="AutoShape 2"/>
          <p:cNvSpPr>
            <a:spLocks noGrp="1" noChangeArrowheads="1"/>
          </p:cNvSpPr>
          <p:nvPr>
            <p:ph type="title"/>
          </p:nvPr>
        </p:nvSpPr>
        <p:spPr/>
        <p:txBody>
          <a:bodyPr/>
          <a:lstStyle/>
          <a:p>
            <a:r>
              <a:rPr lang="en-US" sz="4000"/>
              <a:t>Diagnostic Evaluation:</a:t>
            </a:r>
            <a:br>
              <a:rPr lang="en-US" sz="4000"/>
            </a:br>
            <a:r>
              <a:rPr lang="en-US" sz="2400"/>
              <a:t>Direct Assessment</a:t>
            </a:r>
          </a:p>
        </p:txBody>
      </p:sp>
      <p:sp>
        <p:nvSpPr>
          <p:cNvPr id="902147" name="Rectangle 3"/>
          <p:cNvSpPr>
            <a:spLocks noGrp="1" noChangeArrowheads="1"/>
          </p:cNvSpPr>
          <p:nvPr>
            <p:ph type="body" idx="1"/>
          </p:nvPr>
        </p:nvSpPr>
        <p:spPr>
          <a:xfrm>
            <a:off x="838200" y="2362200"/>
            <a:ext cx="7848600" cy="5334000"/>
          </a:xfrm>
        </p:spPr>
        <p:txBody>
          <a:bodyPr/>
          <a:lstStyle/>
          <a:p>
            <a:pPr>
              <a:lnSpc>
                <a:spcPct val="90000"/>
              </a:lnSpc>
            </a:pPr>
            <a:r>
              <a:rPr lang="en-US" sz="2400"/>
              <a:t>Administration requires 30 to 45 minutes.</a:t>
            </a:r>
          </a:p>
          <a:p>
            <a:pPr>
              <a:lnSpc>
                <a:spcPct val="90000"/>
              </a:lnSpc>
            </a:pPr>
            <a:r>
              <a:rPr lang="en-US" sz="2400"/>
              <a:t>Because its primary goal is accurate diagnosis, the authors suggest that it may not be a good measure of treatment effectiveness or developmental growth (especially in the later modules). </a:t>
            </a:r>
          </a:p>
          <a:p>
            <a:pPr>
              <a:lnSpc>
                <a:spcPct val="90000"/>
              </a:lnSpc>
            </a:pPr>
            <a:r>
              <a:rPr lang="en-US" sz="2400"/>
              <a:t>Psychometric data indicates substantial interrater and test-retest reliability for individual items, and excellent interrater reliability within domains and internal consistency.</a:t>
            </a:r>
          </a:p>
          <a:p>
            <a:pPr>
              <a:lnSpc>
                <a:spcPct val="90000"/>
              </a:lnSpc>
            </a:pPr>
            <a:r>
              <a:rPr lang="en-US" sz="2400"/>
              <a:t>Mean test scores were found to consistently differentiate ASD and non-ASD groups. </a:t>
            </a:r>
          </a:p>
          <a:p>
            <a:pPr lvl="1">
              <a:lnSpc>
                <a:spcPct val="90000"/>
              </a:lnSpc>
              <a:buFontTx/>
              <a:buNone/>
            </a:pPr>
            <a:endParaRPr lang="en-US" sz="140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40F74F-4DB7-4798-BF93-235F08940A91}" type="slidenum">
              <a:rPr lang="en-US"/>
              <a:pPr/>
              <a:t>115</a:t>
            </a:fld>
            <a:endParaRPr lang="en-US"/>
          </a:p>
        </p:txBody>
      </p:sp>
      <p:sp>
        <p:nvSpPr>
          <p:cNvPr id="904194" name="Rectangle 2"/>
          <p:cNvSpPr>
            <a:spLocks noGrp="1" noChangeArrowheads="1"/>
          </p:cNvSpPr>
          <p:nvPr>
            <p:ph type="body" idx="1"/>
          </p:nvPr>
        </p:nvSpPr>
        <p:spPr>
          <a:xfrm>
            <a:off x="838200" y="2743200"/>
            <a:ext cx="6096000" cy="4191000"/>
          </a:xfrm>
        </p:spPr>
        <p:txBody>
          <a:bodyPr/>
          <a:lstStyle/>
          <a:p>
            <a:r>
              <a:rPr lang="en-US" dirty="0"/>
              <a:t>The </a:t>
            </a:r>
            <a:r>
              <a:rPr lang="en-US" i="1" dirty="0"/>
              <a:t>Childhood Autism Rating </a:t>
            </a:r>
            <a:r>
              <a:rPr lang="en-US" i="1" dirty="0" smtClean="0"/>
              <a:t>Scale, 2</a:t>
            </a:r>
            <a:r>
              <a:rPr lang="en-US" i="1" baseline="30000" dirty="0" smtClean="0"/>
              <a:t>nd</a:t>
            </a:r>
            <a:r>
              <a:rPr lang="en-US" i="1" dirty="0" smtClean="0"/>
              <a:t> ed. </a:t>
            </a:r>
            <a:r>
              <a:rPr lang="en-US" sz="2400" dirty="0"/>
              <a:t>(</a:t>
            </a:r>
            <a:r>
              <a:rPr lang="en-US" sz="2400" dirty="0" smtClean="0"/>
              <a:t>CARS2)</a:t>
            </a:r>
            <a:endParaRPr lang="en-US" sz="2400" i="1" dirty="0"/>
          </a:p>
          <a:p>
            <a:pPr lvl="1"/>
            <a:r>
              <a:rPr lang="en-US" sz="2000" dirty="0" err="1"/>
              <a:t>Schopler</a:t>
            </a:r>
            <a:r>
              <a:rPr lang="en-US" sz="2000" dirty="0"/>
              <a:t>, E</a:t>
            </a:r>
            <a:r>
              <a:rPr lang="en-US" sz="2000" dirty="0" smtClean="0"/>
              <a:t>.., Van </a:t>
            </a:r>
            <a:r>
              <a:rPr lang="en-US" sz="2000" dirty="0" err="1" smtClean="0"/>
              <a:t>Bourgondien</a:t>
            </a:r>
            <a:r>
              <a:rPr lang="en-US" sz="2000" dirty="0" smtClean="0"/>
              <a:t>, M. E., Wellman, G. J., &amp; Love, S. R.  (2010).  </a:t>
            </a:r>
            <a:r>
              <a:rPr lang="en-US" sz="2000" i="1" dirty="0"/>
              <a:t>The Childhood Autism Rating Scale (CARS</a:t>
            </a:r>
            <a:r>
              <a:rPr lang="en-US" sz="2000" dirty="0"/>
              <a:t>).  Los Angeles, CA: Western Psychological Services.</a:t>
            </a:r>
          </a:p>
          <a:p>
            <a:endParaRPr lang="en-US" sz="2400" dirty="0"/>
          </a:p>
        </p:txBody>
      </p:sp>
      <p:sp>
        <p:nvSpPr>
          <p:cNvPr id="904197" name="Rectangle 5" descr="Large confetti"/>
          <p:cNvSpPr>
            <a:spLocks noGrp="1" noChangeArrowheads="1"/>
          </p:cNvSpPr>
          <p:nvPr>
            <p:ph type="title"/>
          </p:nvPr>
        </p:nvSpPr>
        <p:spPr>
          <a:xfrm>
            <a:off x="762000" y="914400"/>
            <a:ext cx="7924800" cy="914400"/>
          </a:xfrm>
          <a:prstGeom prst="rect">
            <a:avLst/>
          </a:prstGeom>
          <a:noFill/>
          <a:ln/>
        </p:spPr>
        <p:txBody>
          <a:bodyPr/>
          <a:lstStyle/>
          <a:p>
            <a:r>
              <a:rPr lang="en-US" sz="4000"/>
              <a:t>Diagnostic Evaluation:</a:t>
            </a:r>
            <a:br>
              <a:rPr lang="en-US" sz="4000"/>
            </a:br>
            <a:r>
              <a:rPr lang="en-US" sz="2400"/>
              <a:t>Direct Assessment</a:t>
            </a:r>
          </a:p>
        </p:txBody>
      </p:sp>
      <p:pic>
        <p:nvPicPr>
          <p:cNvPr id="1398786" name="Picture 2" descr="http://portal.wpspublish.com/pls/portal/docs/1/122193.JPG"/>
          <p:cNvPicPr>
            <a:picLocks noChangeAspect="1" noChangeArrowheads="1"/>
          </p:cNvPicPr>
          <p:nvPr/>
        </p:nvPicPr>
        <p:blipFill>
          <a:blip r:embed="rId3" cstate="print"/>
          <a:srcRect/>
          <a:stretch>
            <a:fillRect/>
          </a:stretch>
        </p:blipFill>
        <p:spPr bwMode="auto">
          <a:xfrm>
            <a:off x="6858000" y="2743200"/>
            <a:ext cx="2209799" cy="2858007"/>
          </a:xfrm>
          <a:prstGeom prst="rect">
            <a:avLst/>
          </a:prstGeom>
          <a:noFill/>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5904F16-58F2-4D10-B2FC-B733FDFDF0FF}" type="slidenum">
              <a:rPr lang="en-US"/>
              <a:pPr/>
              <a:t>116</a:t>
            </a:fld>
            <a:endParaRPr lang="en-US"/>
          </a:p>
        </p:txBody>
      </p:sp>
      <p:sp>
        <p:nvSpPr>
          <p:cNvPr id="906242" name="Rectangle 2"/>
          <p:cNvSpPr>
            <a:spLocks noGrp="1" noChangeArrowheads="1"/>
          </p:cNvSpPr>
          <p:nvPr>
            <p:ph type="body" idx="1"/>
          </p:nvPr>
        </p:nvSpPr>
        <p:spPr>
          <a:xfrm>
            <a:off x="838200" y="2438400"/>
            <a:ext cx="7772400" cy="4191000"/>
          </a:xfrm>
        </p:spPr>
        <p:txBody>
          <a:bodyPr/>
          <a:lstStyle/>
          <a:p>
            <a:r>
              <a:rPr lang="en-US" sz="2000" dirty="0" smtClean="0"/>
              <a:t>Consists of two15-item rating scales completed by the practitioner and a Parent/Caregiver Questionnaire.</a:t>
            </a:r>
            <a:r>
              <a:rPr lang="en-US" sz="2000" b="1" dirty="0" smtClean="0"/>
              <a:t> </a:t>
            </a:r>
          </a:p>
          <a:p>
            <a:pPr lvl="1"/>
            <a:r>
              <a:rPr lang="en-US" sz="1600" dirty="0" smtClean="0"/>
              <a:t>The Standard Version Rating Booklet (CARS2-ST) used with children younger than 6 years of age and those with communication difficulties or below-average cognitive ability. 15 items duplicate those on the original CARS.</a:t>
            </a:r>
          </a:p>
          <a:p>
            <a:pPr lvl="1"/>
            <a:r>
              <a:rPr lang="en-US" sz="1600" dirty="0" smtClean="0"/>
              <a:t>The High-Functioning Version Rating Booklet (CARS2-HF) is used for assessing verbally fluent children and youth, 6 years of age and older, with average or above IQ. 15 items reflect characteristics of higher functioning autism.</a:t>
            </a:r>
          </a:p>
          <a:p>
            <a:pPr lvl="1"/>
            <a:r>
              <a:rPr lang="en-US" sz="1600" dirty="0" smtClean="0"/>
              <a:t>The Questionnaire for Parents or Caregivers (CARS2-QPC) is an </a:t>
            </a:r>
            <a:r>
              <a:rPr lang="en-US" sz="1600" dirty="0" err="1" smtClean="0"/>
              <a:t>unscored</a:t>
            </a:r>
            <a:r>
              <a:rPr lang="en-US" sz="1600" dirty="0" smtClean="0"/>
              <a:t> questionnaire designed to obtain pertinent developmental information from parents or caregivers.</a:t>
            </a:r>
          </a:p>
          <a:p>
            <a:pPr>
              <a:buNone/>
            </a:pPr>
            <a:r>
              <a:rPr lang="en-US" sz="2000" dirty="0" smtClean="0"/>
              <a:t/>
            </a:r>
            <a:br>
              <a:rPr lang="en-US" sz="2000" dirty="0" smtClean="0"/>
            </a:br>
            <a:endParaRPr lang="en-US" sz="1600" dirty="0" smtClean="0"/>
          </a:p>
        </p:txBody>
      </p:sp>
      <p:sp>
        <p:nvSpPr>
          <p:cNvPr id="906243" name="Rectangle 3" descr="Large confetti"/>
          <p:cNvSpPr>
            <a:spLocks noGrp="1" noChangeArrowheads="1"/>
          </p:cNvSpPr>
          <p:nvPr>
            <p:ph type="title"/>
          </p:nvPr>
        </p:nvSpPr>
        <p:spPr>
          <a:xfrm>
            <a:off x="762000" y="914400"/>
            <a:ext cx="7924800" cy="914400"/>
          </a:xfrm>
          <a:prstGeom prst="rect">
            <a:avLst/>
          </a:prstGeom>
          <a:noFill/>
          <a:ln/>
        </p:spPr>
        <p:txBody>
          <a:bodyPr/>
          <a:lstStyle/>
          <a:p>
            <a:r>
              <a:rPr lang="en-US" sz="4000"/>
              <a:t>Diagnostic Evaluation:</a:t>
            </a:r>
            <a:br>
              <a:rPr lang="en-US" sz="4000"/>
            </a:br>
            <a:r>
              <a:rPr lang="en-US" sz="2400"/>
              <a:t>Direct Assessment</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CB111AF-817E-49BB-9254-70587884FBDE}" type="slidenum">
              <a:rPr lang="en-US"/>
              <a:pPr/>
              <a:t>117</a:t>
            </a:fld>
            <a:endParaRPr lang="en-US"/>
          </a:p>
        </p:txBody>
      </p:sp>
      <p:sp>
        <p:nvSpPr>
          <p:cNvPr id="1371138" name="AutoShape 2"/>
          <p:cNvSpPr>
            <a:spLocks noGrp="1" noChangeArrowheads="1"/>
          </p:cNvSpPr>
          <p:nvPr>
            <p:ph type="title"/>
          </p:nvPr>
        </p:nvSpPr>
        <p:spPr/>
        <p:txBody>
          <a:bodyPr/>
          <a:lstStyle/>
          <a:p>
            <a:r>
              <a:rPr lang="en-US"/>
              <a:t>Workshop Outline</a:t>
            </a:r>
          </a:p>
        </p:txBody>
      </p:sp>
      <p:sp>
        <p:nvSpPr>
          <p:cNvPr id="1371139" name="Rectangle 3"/>
          <p:cNvSpPr>
            <a:spLocks noChangeArrowheads="1"/>
          </p:cNvSpPr>
          <p:nvPr/>
        </p:nvSpPr>
        <p:spPr bwMode="auto">
          <a:xfrm>
            <a:off x="762000" y="4343400"/>
            <a:ext cx="8382000" cy="2057400"/>
          </a:xfrm>
          <a:prstGeom prst="rect">
            <a:avLst/>
          </a:prstGeom>
          <a:solidFill>
            <a:schemeClr val="accent2"/>
          </a:solidFill>
          <a:ln w="9525">
            <a:noFill/>
            <a:miter lim="800000"/>
            <a:headEnd/>
            <a:tailEnd/>
          </a:ln>
          <a:effectLst/>
        </p:spPr>
        <p:txBody>
          <a:bodyPr wrap="none" anchor="ctr"/>
          <a:lstStyle/>
          <a:p>
            <a:endParaRPr lang="en-US"/>
          </a:p>
        </p:txBody>
      </p:sp>
      <p:sp>
        <p:nvSpPr>
          <p:cNvPr id="1371140" name="Rectangle 4"/>
          <p:cNvSpPr>
            <a:spLocks noGrp="1" noChangeArrowheads="1"/>
          </p:cNvSpPr>
          <p:nvPr>
            <p:ph type="body" idx="1"/>
          </p:nvPr>
        </p:nvSpPr>
        <p:spPr>
          <a:xfrm>
            <a:off x="990600" y="2438400"/>
            <a:ext cx="7924800" cy="4191000"/>
          </a:xfrm>
        </p:spPr>
        <p:txBody>
          <a:bodyPr/>
          <a:lstStyle/>
          <a:p>
            <a:pPr>
              <a:lnSpc>
                <a:spcPct val="90000"/>
              </a:lnSpc>
            </a:pPr>
            <a:r>
              <a:rPr lang="en-US" dirty="0"/>
              <a:t>Introduction</a:t>
            </a:r>
          </a:p>
          <a:p>
            <a:pPr>
              <a:lnSpc>
                <a:spcPct val="90000"/>
              </a:lnSpc>
            </a:pPr>
            <a:r>
              <a:rPr lang="en-US" dirty="0"/>
              <a:t>Case Finding</a:t>
            </a:r>
          </a:p>
          <a:p>
            <a:pPr>
              <a:lnSpc>
                <a:spcPct val="90000"/>
              </a:lnSpc>
            </a:pPr>
            <a:r>
              <a:rPr lang="en-US" dirty="0"/>
              <a:t>Screening</a:t>
            </a:r>
          </a:p>
          <a:p>
            <a:pPr>
              <a:lnSpc>
                <a:spcPct val="90000"/>
              </a:lnSpc>
            </a:pPr>
            <a:r>
              <a:rPr lang="en-US" dirty="0"/>
              <a:t>Diagnostic Evaluation</a:t>
            </a:r>
          </a:p>
          <a:p>
            <a:pPr>
              <a:lnSpc>
                <a:spcPct val="90000"/>
              </a:lnSpc>
            </a:pPr>
            <a:r>
              <a:rPr lang="en-US" dirty="0"/>
              <a:t>Psycho-educational </a:t>
            </a:r>
            <a:r>
              <a:rPr lang="en-US" dirty="0" smtClean="0"/>
              <a:t>Evaluation (Treatment)</a:t>
            </a:r>
            <a:endParaRPr lang="en-US" dirty="0"/>
          </a:p>
          <a:p>
            <a:pPr lvl="1">
              <a:lnSpc>
                <a:spcPct val="90000"/>
              </a:lnSpc>
            </a:pPr>
            <a:r>
              <a:rPr lang="en-US" dirty="0"/>
              <a:t>Testing Accommodations</a:t>
            </a:r>
          </a:p>
          <a:p>
            <a:pPr lvl="1">
              <a:lnSpc>
                <a:spcPct val="90000"/>
              </a:lnSpc>
            </a:pPr>
            <a:r>
              <a:rPr lang="en-US" dirty="0"/>
              <a:t>Behavioral Observations</a:t>
            </a:r>
          </a:p>
          <a:p>
            <a:pPr lvl="1">
              <a:lnSpc>
                <a:spcPct val="90000"/>
              </a:lnSpc>
            </a:pPr>
            <a:r>
              <a:rPr lang="en-US" dirty="0"/>
              <a:t>Specific Tests</a:t>
            </a:r>
          </a:p>
          <a:p>
            <a:pPr lvl="1">
              <a:lnSpc>
                <a:spcPct val="90000"/>
              </a:lnSpc>
            </a:pPr>
            <a:r>
              <a:rPr lang="en-US" dirty="0"/>
              <a:t>Psycho-educational Report Recommendations</a:t>
            </a:r>
          </a:p>
          <a:p>
            <a:pPr lvl="1">
              <a:lnSpc>
                <a:spcPct val="90000"/>
              </a:lnSpc>
            </a:pPr>
            <a:endParaRPr lang="en-US" dirty="0"/>
          </a:p>
          <a:p>
            <a:pPr>
              <a:lnSpc>
                <a:spcPct val="90000"/>
              </a:lnSpc>
            </a:pPr>
            <a:endParaRPr lang="en-US" dirty="0"/>
          </a:p>
          <a:p>
            <a:pPr>
              <a:lnSpc>
                <a:spcPct val="90000"/>
              </a:lnSpc>
              <a:buFont typeface="Wingdings" pitchFamily="2" charset="2"/>
              <a:buNone/>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71139"/>
                                        </p:tgtEl>
                                        <p:attrNameLst>
                                          <p:attrName>style.visibility</p:attrName>
                                        </p:attrNameLst>
                                      </p:cBhvr>
                                      <p:to>
                                        <p:strVal val="visible"/>
                                      </p:to>
                                    </p:set>
                                    <p:anim calcmode="lin" valueType="num">
                                      <p:cBhvr additive="base">
                                        <p:cTn id="7" dur="500" fill="hold"/>
                                        <p:tgtEl>
                                          <p:spTgt spid="1371139"/>
                                        </p:tgtEl>
                                        <p:attrNameLst>
                                          <p:attrName>ppt_x</p:attrName>
                                        </p:attrNameLst>
                                      </p:cBhvr>
                                      <p:tavLst>
                                        <p:tav tm="0">
                                          <p:val>
                                            <p:strVal val="#ppt_x"/>
                                          </p:val>
                                        </p:tav>
                                        <p:tav tm="100000">
                                          <p:val>
                                            <p:strVal val="#ppt_x"/>
                                          </p:val>
                                        </p:tav>
                                      </p:tavLst>
                                    </p:anim>
                                    <p:anim calcmode="lin" valueType="num">
                                      <p:cBhvr additive="base">
                                        <p:cTn id="8" dur="500" fill="hold"/>
                                        <p:tgtEl>
                                          <p:spTgt spid="13711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1139" grpId="0" animBg="1"/>
    </p:bld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88E6EF-6B99-4D47-A745-FDC00A14EE08}" type="slidenum">
              <a:rPr lang="en-US"/>
              <a:pPr/>
              <a:t>118</a:t>
            </a:fld>
            <a:endParaRPr lang="en-US"/>
          </a:p>
        </p:txBody>
      </p:sp>
      <p:sp>
        <p:nvSpPr>
          <p:cNvPr id="914434" name="AutoShape 2"/>
          <p:cNvSpPr>
            <a:spLocks noGrp="1" noChangeArrowheads="1"/>
          </p:cNvSpPr>
          <p:nvPr>
            <p:ph type="title"/>
          </p:nvPr>
        </p:nvSpPr>
        <p:spPr>
          <a:xfrm>
            <a:off x="762000" y="990600"/>
            <a:ext cx="8382000" cy="1143000"/>
          </a:xfrm>
        </p:spPr>
        <p:txBody>
          <a:bodyPr/>
          <a:lstStyle/>
          <a:p>
            <a:r>
              <a:rPr lang="en-US" sz="2800" dirty="0" smtClean="0"/>
              <a:t>Psycho-educational</a:t>
            </a:r>
            <a:br>
              <a:rPr lang="en-US" sz="2800" dirty="0" smtClean="0"/>
            </a:br>
            <a:r>
              <a:rPr lang="en-US" sz="2800" dirty="0" smtClean="0"/>
              <a:t>Evaluation</a:t>
            </a:r>
            <a:r>
              <a:rPr lang="en-US" sz="4000" dirty="0"/>
              <a:t>:</a:t>
            </a:r>
            <a:br>
              <a:rPr lang="en-US" sz="4000" dirty="0"/>
            </a:br>
            <a:r>
              <a:rPr lang="en-US" sz="2000" dirty="0"/>
              <a:t>Testing Accommodations</a:t>
            </a:r>
            <a:endParaRPr lang="en-US" sz="2400" dirty="0"/>
          </a:p>
        </p:txBody>
      </p:sp>
      <p:sp>
        <p:nvSpPr>
          <p:cNvPr id="914435" name="Rectangle 3"/>
          <p:cNvSpPr>
            <a:spLocks noGrp="1" noChangeArrowheads="1"/>
          </p:cNvSpPr>
          <p:nvPr>
            <p:ph type="body" idx="1"/>
          </p:nvPr>
        </p:nvSpPr>
        <p:spPr>
          <a:xfrm>
            <a:off x="838200" y="2362200"/>
            <a:ext cx="7772400" cy="4953000"/>
          </a:xfrm>
        </p:spPr>
        <p:txBody>
          <a:bodyPr/>
          <a:lstStyle/>
          <a:p>
            <a:pPr>
              <a:lnSpc>
                <a:spcPct val="90000"/>
              </a:lnSpc>
            </a:pPr>
            <a:r>
              <a:rPr lang="en-US" sz="2000" dirty="0"/>
              <a:t>The core deficits of autism can significantly impact test performance. </a:t>
            </a:r>
          </a:p>
          <a:p>
            <a:pPr lvl="1">
              <a:lnSpc>
                <a:spcPct val="90000"/>
              </a:lnSpc>
            </a:pPr>
            <a:r>
              <a:rPr lang="en-US" sz="2000" dirty="0"/>
              <a:t>Impairments in communication may make it difficult to respond to verbal test items and/or generate difficulty understanding the directions that accompany nonverbal tests.</a:t>
            </a:r>
          </a:p>
          <a:p>
            <a:pPr lvl="1">
              <a:lnSpc>
                <a:spcPct val="90000"/>
              </a:lnSpc>
            </a:pPr>
            <a:r>
              <a:rPr lang="en-US" sz="2000" dirty="0"/>
              <a:t>Impairments in social relations may result in difficulty establishing the necessary joint attention.</a:t>
            </a:r>
          </a:p>
          <a:p>
            <a:pPr>
              <a:lnSpc>
                <a:spcPct val="90000"/>
              </a:lnSpc>
            </a:pPr>
            <a:r>
              <a:rPr lang="en-US" sz="2000" dirty="0"/>
              <a:t>Examiners must constantly assess the degree to which tests being used reflect symptoms of autism and not the specific targeted abilities (e.g., intelligence, achievement, psychological processes).  </a:t>
            </a:r>
          </a:p>
        </p:txBody>
      </p:sp>
      <p:pic>
        <p:nvPicPr>
          <p:cNvPr id="914437" name="Picture 5" descr="Photo: Mother playing with child"/>
          <p:cNvPicPr>
            <a:picLocks noChangeAspect="1" noChangeArrowheads="1"/>
          </p:cNvPicPr>
          <p:nvPr/>
        </p:nvPicPr>
        <p:blipFill>
          <a:blip r:embed="rId3" cstate="print"/>
          <a:srcRect/>
          <a:stretch>
            <a:fillRect/>
          </a:stretch>
        </p:blipFill>
        <p:spPr bwMode="auto">
          <a:xfrm>
            <a:off x="5972175" y="0"/>
            <a:ext cx="3324225" cy="2352675"/>
          </a:xfrm>
          <a:prstGeom prst="rect">
            <a:avLst/>
          </a:prstGeom>
          <a:noFill/>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15542C3-D422-4B39-A4F5-CC5A7CC09B88}" type="slidenum">
              <a:rPr lang="en-US"/>
              <a:pPr/>
              <a:t>119</a:t>
            </a:fld>
            <a:endParaRPr lang="en-US"/>
          </a:p>
        </p:txBody>
      </p:sp>
      <p:sp>
        <p:nvSpPr>
          <p:cNvPr id="916482" name="AutoShape 2"/>
          <p:cNvSpPr>
            <a:spLocks noGrp="1" noChangeArrowheads="1"/>
          </p:cNvSpPr>
          <p:nvPr>
            <p:ph type="title"/>
          </p:nvPr>
        </p:nvSpPr>
        <p:spPr>
          <a:xfrm>
            <a:off x="762000" y="762000"/>
            <a:ext cx="8382000" cy="1143000"/>
          </a:xfrm>
        </p:spPr>
        <p:txBody>
          <a:bodyPr/>
          <a:lstStyle/>
          <a:p>
            <a:r>
              <a:rPr lang="en-US" sz="4000"/>
              <a:t>Psycho-educational Evaluation:</a:t>
            </a:r>
            <a:br>
              <a:rPr lang="en-US" sz="4000"/>
            </a:br>
            <a:r>
              <a:rPr lang="en-US" sz="2400"/>
              <a:t>Testing Accommodations</a:t>
            </a:r>
          </a:p>
        </p:txBody>
      </p:sp>
      <p:sp>
        <p:nvSpPr>
          <p:cNvPr id="916483" name="Rectangle 3"/>
          <p:cNvSpPr>
            <a:spLocks noGrp="1" noChangeArrowheads="1"/>
          </p:cNvSpPr>
          <p:nvPr>
            <p:ph type="body" idx="1"/>
          </p:nvPr>
        </p:nvSpPr>
        <p:spPr>
          <a:xfrm>
            <a:off x="838200" y="2371725"/>
            <a:ext cx="7693025" cy="3724275"/>
          </a:xfrm>
        </p:spPr>
        <p:txBody>
          <a:bodyPr/>
          <a:lstStyle/>
          <a:p>
            <a:pPr>
              <a:lnSpc>
                <a:spcPct val="90000"/>
              </a:lnSpc>
            </a:pPr>
            <a:r>
              <a:rPr lang="en-US" sz="2400"/>
              <a:t>It is important to acknowledge that the autistic population is very heterogeneous.  </a:t>
            </a:r>
          </a:p>
          <a:p>
            <a:r>
              <a:rPr lang="en-US" sz="2400"/>
              <a:t>There is no one set of accommodations that will work for every student with autism.  </a:t>
            </a:r>
          </a:p>
          <a:p>
            <a:r>
              <a:rPr lang="en-US" sz="2400"/>
              <a:t>It is important to consider each student as an individual and to select specific accommodations to meet specific individual student needs.  </a:t>
            </a:r>
            <a:endParaRPr lang="en-US">
              <a:latin typeface="Times"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60555FC-F47C-D743-9016-B7033452D262}" type="slidenum">
              <a:rPr lang="en-US" smtClean="0"/>
              <a:pPr/>
              <a:t>12</a:t>
            </a:fld>
            <a:endParaRPr lang="en-US" dirty="0"/>
          </a:p>
        </p:txBody>
      </p:sp>
      <p:sp>
        <p:nvSpPr>
          <p:cNvPr id="7" name="Content Placeholder 6"/>
          <p:cNvSpPr>
            <a:spLocks noGrp="1"/>
          </p:cNvSpPr>
          <p:nvPr>
            <p:ph idx="1"/>
          </p:nvPr>
        </p:nvSpPr>
        <p:spPr/>
        <p:txBody>
          <a:bodyPr/>
          <a:lstStyle/>
          <a:p>
            <a:r>
              <a:rPr lang="en-US" dirty="0" smtClean="0"/>
              <a:t>Revision Goals</a:t>
            </a:r>
          </a:p>
          <a:p>
            <a:pPr lvl="1"/>
            <a:r>
              <a:rPr lang="en-US" dirty="0" smtClean="0"/>
              <a:t>Better recognize “essential shared features” of ASDs</a:t>
            </a:r>
          </a:p>
          <a:p>
            <a:pPr lvl="1"/>
            <a:r>
              <a:rPr lang="en-US" dirty="0" smtClean="0"/>
              <a:t>Provide a clearer and simpler diagnosis</a:t>
            </a:r>
          </a:p>
          <a:p>
            <a:pPr lvl="2"/>
            <a:r>
              <a:rPr lang="en-US" i="1" dirty="0" smtClean="0"/>
              <a:t>DSM-IV-TR </a:t>
            </a:r>
          </a:p>
          <a:p>
            <a:pPr lvl="3"/>
            <a:r>
              <a:rPr lang="en-US" dirty="0" smtClean="0"/>
              <a:t>PDD </a:t>
            </a:r>
            <a:r>
              <a:rPr lang="en-US" dirty="0" err="1" smtClean="0"/>
              <a:t>Dx</a:t>
            </a:r>
            <a:r>
              <a:rPr lang="en-US" dirty="0" smtClean="0"/>
              <a:t> = 2,027 symptom combinations </a:t>
            </a:r>
          </a:p>
          <a:p>
            <a:pPr lvl="2"/>
            <a:r>
              <a:rPr lang="en-US" i="1" dirty="0" smtClean="0"/>
              <a:t>DSM-5 </a:t>
            </a:r>
          </a:p>
          <a:p>
            <a:pPr lvl="3"/>
            <a:r>
              <a:rPr lang="en-US" dirty="0" smtClean="0"/>
              <a:t>ASD </a:t>
            </a:r>
            <a:r>
              <a:rPr lang="en-US" dirty="0" err="1" smtClean="0"/>
              <a:t>Dx</a:t>
            </a:r>
            <a:r>
              <a:rPr lang="en-US" dirty="0" smtClean="0"/>
              <a:t> = only 11 different ways to meet diagnosis (if all three of Criterion A’s social communication and social interaction symptoms are required).</a:t>
            </a:r>
            <a:endParaRPr lang="en-US" dirty="0"/>
          </a:p>
        </p:txBody>
      </p:sp>
      <p:sp>
        <p:nvSpPr>
          <p:cNvPr id="8" name="TextBox 7"/>
          <p:cNvSpPr txBox="1"/>
          <p:nvPr/>
        </p:nvSpPr>
        <p:spPr>
          <a:xfrm>
            <a:off x="762000" y="6519446"/>
            <a:ext cx="1789272" cy="338554"/>
          </a:xfrm>
          <a:prstGeom prst="rect">
            <a:avLst/>
          </a:prstGeom>
          <a:noFill/>
        </p:spPr>
        <p:txBody>
          <a:bodyPr wrap="none" rtlCol="0">
            <a:spAutoFit/>
          </a:bodyPr>
          <a:lstStyle/>
          <a:p>
            <a:r>
              <a:rPr lang="en-US" sz="1600" dirty="0" smtClean="0"/>
              <a:t>APA </a:t>
            </a:r>
            <a:r>
              <a:rPr lang="en-US" sz="1600" dirty="0"/>
              <a:t>(</a:t>
            </a:r>
            <a:r>
              <a:rPr lang="en-US" sz="1600" dirty="0" smtClean="0"/>
              <a:t>2000; 2013)</a:t>
            </a:r>
            <a:endParaRPr lang="en-US" sz="1600" dirty="0"/>
          </a:p>
        </p:txBody>
      </p:sp>
      <p:pic>
        <p:nvPicPr>
          <p:cNvPr id="10" name="Picture 9"/>
          <p:cNvPicPr>
            <a:picLocks noChangeAspect="1"/>
          </p:cNvPicPr>
          <p:nvPr/>
        </p:nvPicPr>
        <p:blipFill>
          <a:blip r:embed="rId3"/>
          <a:stretch>
            <a:fillRect/>
          </a:stretch>
        </p:blipFill>
        <p:spPr>
          <a:xfrm>
            <a:off x="8001000" y="76200"/>
            <a:ext cx="1066800" cy="1515166"/>
          </a:xfrm>
          <a:prstGeom prst="rect">
            <a:avLst/>
          </a:prstGeom>
        </p:spPr>
      </p:pic>
      <p:sp>
        <p:nvSpPr>
          <p:cNvPr id="12" name="AutoShape 2"/>
          <p:cNvSpPr>
            <a:spLocks noGrp="1" noChangeArrowheads="1"/>
          </p:cNvSpPr>
          <p:nvPr>
            <p:ph type="title"/>
          </p:nvPr>
        </p:nvSpPr>
        <p:spPr/>
        <p:txBody>
          <a:bodyPr/>
          <a:lstStyle/>
          <a:p>
            <a:r>
              <a:rPr lang="en-US" sz="4000" dirty="0"/>
              <a:t>Introduction:</a:t>
            </a:r>
            <a:br>
              <a:rPr lang="en-US" sz="4000" dirty="0"/>
            </a:br>
            <a:r>
              <a:rPr lang="en-US" sz="2400" dirty="0"/>
              <a:t>Diagnostic vs. Special Education Classifications </a:t>
            </a:r>
          </a:p>
        </p:txBody>
      </p:sp>
      <p:sp>
        <p:nvSpPr>
          <p:cNvPr id="2" name="TextBox 1"/>
          <p:cNvSpPr txBox="1"/>
          <p:nvPr/>
        </p:nvSpPr>
        <p:spPr>
          <a:xfrm>
            <a:off x="7978264" y="1524000"/>
            <a:ext cx="1089536" cy="307777"/>
          </a:xfrm>
          <a:prstGeom prst="rect">
            <a:avLst/>
          </a:prstGeom>
          <a:noFill/>
        </p:spPr>
        <p:txBody>
          <a:bodyPr wrap="none" rtlCol="0">
            <a:spAutoFit/>
          </a:bodyPr>
          <a:lstStyle/>
          <a:p>
            <a:r>
              <a:rPr lang="en-US" sz="1400" dirty="0" smtClean="0"/>
              <a:t>APA (2013)</a:t>
            </a:r>
            <a:endParaRPr lang="en-US" sz="1400" dirty="0"/>
          </a:p>
        </p:txBody>
      </p:sp>
    </p:spTree>
    <p:extLst>
      <p:ext uri="{BB962C8B-B14F-4D97-AF65-F5344CB8AC3E}">
        <p14:creationId xmlns:p14="http://schemas.microsoft.com/office/powerpoint/2010/main" val="387019122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66C03C0-5D96-4D48-A593-697EB670240C}" type="slidenum">
              <a:rPr lang="en-US"/>
              <a:pPr/>
              <a:t>120</a:t>
            </a:fld>
            <a:endParaRPr lang="en-US"/>
          </a:p>
        </p:txBody>
      </p:sp>
      <p:sp>
        <p:nvSpPr>
          <p:cNvPr id="918530" name="Rectangle 2"/>
          <p:cNvSpPr>
            <a:spLocks noGrp="1" noChangeArrowheads="1"/>
          </p:cNvSpPr>
          <p:nvPr>
            <p:ph type="body" idx="1"/>
          </p:nvPr>
        </p:nvSpPr>
        <p:spPr>
          <a:xfrm>
            <a:off x="838200" y="2438400"/>
            <a:ext cx="7772400" cy="4724400"/>
          </a:xfrm>
        </p:spPr>
        <p:txBody>
          <a:bodyPr/>
          <a:lstStyle/>
          <a:p>
            <a:pPr>
              <a:lnSpc>
                <a:spcPct val="90000"/>
              </a:lnSpc>
            </a:pPr>
            <a:r>
              <a:rPr lang="en-US" sz="2400" dirty="0"/>
              <a:t>Prepare the student for the testing </a:t>
            </a:r>
            <a:r>
              <a:rPr lang="en-US" sz="2400" dirty="0" smtClean="0"/>
              <a:t>experience (environment).</a:t>
            </a:r>
            <a:endParaRPr lang="en-US" sz="2400" dirty="0"/>
          </a:p>
          <a:p>
            <a:pPr>
              <a:lnSpc>
                <a:spcPct val="90000"/>
              </a:lnSpc>
            </a:pPr>
            <a:r>
              <a:rPr lang="en-US" sz="2400" dirty="0"/>
              <a:t>Place the testing session in the student’s daily </a:t>
            </a:r>
            <a:r>
              <a:rPr lang="en-US" sz="2400" dirty="0" smtClean="0"/>
              <a:t>schedule (routine). </a:t>
            </a:r>
            <a:endParaRPr lang="en-US" sz="2400" dirty="0"/>
          </a:p>
          <a:p>
            <a:pPr>
              <a:lnSpc>
                <a:spcPct val="90000"/>
              </a:lnSpc>
            </a:pPr>
            <a:r>
              <a:rPr lang="en-US" sz="2400" dirty="0"/>
              <a:t>Minimize distractions. 	</a:t>
            </a:r>
          </a:p>
          <a:p>
            <a:pPr>
              <a:lnSpc>
                <a:spcPct val="90000"/>
              </a:lnSpc>
            </a:pPr>
            <a:r>
              <a:rPr lang="en-US" sz="2400" dirty="0"/>
              <a:t>Make use of pre-established physical structures and work systems. 	</a:t>
            </a:r>
          </a:p>
          <a:p>
            <a:pPr>
              <a:lnSpc>
                <a:spcPct val="90000"/>
              </a:lnSpc>
            </a:pPr>
            <a:r>
              <a:rPr lang="en-US" sz="2400" dirty="0"/>
              <a:t>Make use of powerful external rewards.  </a:t>
            </a:r>
          </a:p>
          <a:p>
            <a:pPr>
              <a:lnSpc>
                <a:spcPct val="90000"/>
              </a:lnSpc>
            </a:pPr>
            <a:r>
              <a:rPr lang="en-US" sz="2400" dirty="0"/>
              <a:t>Carefully pre-select task difficulty. </a:t>
            </a:r>
          </a:p>
          <a:p>
            <a:pPr>
              <a:lnSpc>
                <a:spcPct val="90000"/>
              </a:lnSpc>
            </a:pPr>
            <a:r>
              <a:rPr lang="en-US" sz="2400" dirty="0"/>
              <a:t>Modify test administration and allow nonstandard responses.  </a:t>
            </a:r>
          </a:p>
        </p:txBody>
      </p:sp>
      <p:sp>
        <p:nvSpPr>
          <p:cNvPr id="918531" name="Rectangle 3" descr="Large confetti"/>
          <p:cNvSpPr>
            <a:spLocks noGrp="1" noChangeArrowheads="1"/>
          </p:cNvSpPr>
          <p:nvPr>
            <p:ph type="title"/>
          </p:nvPr>
        </p:nvSpPr>
        <p:spPr>
          <a:prstGeom prst="rect">
            <a:avLst/>
          </a:prstGeom>
          <a:noFill/>
          <a:ln/>
        </p:spPr>
        <p:txBody>
          <a:bodyPr/>
          <a:lstStyle/>
          <a:p>
            <a:r>
              <a:rPr lang="en-US" sz="4000"/>
              <a:t>Psycho-educational Evaluation:</a:t>
            </a:r>
            <a:br>
              <a:rPr lang="en-US" sz="4000"/>
            </a:br>
            <a:r>
              <a:rPr lang="en-US" sz="2400"/>
              <a:t>Testing Accommodations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18530">
                                            <p:txEl>
                                              <p:pRg st="0" end="0"/>
                                            </p:txEl>
                                          </p:spTgt>
                                        </p:tgtEl>
                                        <p:attrNameLst>
                                          <p:attrName>style.visibility</p:attrName>
                                        </p:attrNameLst>
                                      </p:cBhvr>
                                      <p:to>
                                        <p:strVal val="visible"/>
                                      </p:to>
                                    </p:set>
                                    <p:anim calcmode="lin" valueType="num">
                                      <p:cBhvr additive="base">
                                        <p:cTn id="7" dur="500" fill="hold"/>
                                        <p:tgtEl>
                                          <p:spTgt spid="9185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185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18530">
                                            <p:txEl>
                                              <p:pRg st="1" end="1"/>
                                            </p:txEl>
                                          </p:spTgt>
                                        </p:tgtEl>
                                        <p:attrNameLst>
                                          <p:attrName>style.visibility</p:attrName>
                                        </p:attrNameLst>
                                      </p:cBhvr>
                                      <p:to>
                                        <p:strVal val="visible"/>
                                      </p:to>
                                    </p:set>
                                    <p:anim calcmode="lin" valueType="num">
                                      <p:cBhvr additive="base">
                                        <p:cTn id="13" dur="500" fill="hold"/>
                                        <p:tgtEl>
                                          <p:spTgt spid="91853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185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18530">
                                            <p:txEl>
                                              <p:pRg st="2" end="2"/>
                                            </p:txEl>
                                          </p:spTgt>
                                        </p:tgtEl>
                                        <p:attrNameLst>
                                          <p:attrName>style.visibility</p:attrName>
                                        </p:attrNameLst>
                                      </p:cBhvr>
                                      <p:to>
                                        <p:strVal val="visible"/>
                                      </p:to>
                                    </p:set>
                                    <p:anim calcmode="lin" valueType="num">
                                      <p:cBhvr additive="base">
                                        <p:cTn id="19" dur="500" fill="hold"/>
                                        <p:tgtEl>
                                          <p:spTgt spid="91853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1853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18530">
                                            <p:txEl>
                                              <p:pRg st="3" end="3"/>
                                            </p:txEl>
                                          </p:spTgt>
                                        </p:tgtEl>
                                        <p:attrNameLst>
                                          <p:attrName>style.visibility</p:attrName>
                                        </p:attrNameLst>
                                      </p:cBhvr>
                                      <p:to>
                                        <p:strVal val="visible"/>
                                      </p:to>
                                    </p:set>
                                    <p:anim calcmode="lin" valueType="num">
                                      <p:cBhvr additive="base">
                                        <p:cTn id="25" dur="500" fill="hold"/>
                                        <p:tgtEl>
                                          <p:spTgt spid="91853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1853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18530">
                                            <p:txEl>
                                              <p:pRg st="4" end="4"/>
                                            </p:txEl>
                                          </p:spTgt>
                                        </p:tgtEl>
                                        <p:attrNameLst>
                                          <p:attrName>style.visibility</p:attrName>
                                        </p:attrNameLst>
                                      </p:cBhvr>
                                      <p:to>
                                        <p:strVal val="visible"/>
                                      </p:to>
                                    </p:set>
                                    <p:anim calcmode="lin" valueType="num">
                                      <p:cBhvr additive="base">
                                        <p:cTn id="31" dur="500" fill="hold"/>
                                        <p:tgtEl>
                                          <p:spTgt spid="91853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1853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18530">
                                            <p:txEl>
                                              <p:pRg st="5" end="5"/>
                                            </p:txEl>
                                          </p:spTgt>
                                        </p:tgtEl>
                                        <p:attrNameLst>
                                          <p:attrName>style.visibility</p:attrName>
                                        </p:attrNameLst>
                                      </p:cBhvr>
                                      <p:to>
                                        <p:strVal val="visible"/>
                                      </p:to>
                                    </p:set>
                                    <p:anim calcmode="lin" valueType="num">
                                      <p:cBhvr additive="base">
                                        <p:cTn id="37" dur="500" fill="hold"/>
                                        <p:tgtEl>
                                          <p:spTgt spid="91853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1853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18530">
                                            <p:txEl>
                                              <p:pRg st="6" end="6"/>
                                            </p:txEl>
                                          </p:spTgt>
                                        </p:tgtEl>
                                        <p:attrNameLst>
                                          <p:attrName>style.visibility</p:attrName>
                                        </p:attrNameLst>
                                      </p:cBhvr>
                                      <p:to>
                                        <p:strVal val="visible"/>
                                      </p:to>
                                    </p:set>
                                    <p:anim calcmode="lin" valueType="num">
                                      <p:cBhvr additive="base">
                                        <p:cTn id="43" dur="500" fill="hold"/>
                                        <p:tgtEl>
                                          <p:spTgt spid="91853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1853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8530" grpId="0" uiExpand="1" build="p" bldLvl="2"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3B55FD-1ADA-414A-A7D9-64DE576D9689}" type="slidenum">
              <a:rPr lang="en-US"/>
              <a:pPr/>
              <a:t>121</a:t>
            </a:fld>
            <a:endParaRPr lang="en-US"/>
          </a:p>
        </p:txBody>
      </p:sp>
      <p:sp>
        <p:nvSpPr>
          <p:cNvPr id="922626" name="AutoShape 2"/>
          <p:cNvSpPr>
            <a:spLocks noGrp="1" noChangeArrowheads="1"/>
          </p:cNvSpPr>
          <p:nvPr>
            <p:ph type="title"/>
          </p:nvPr>
        </p:nvSpPr>
        <p:spPr>
          <a:xfrm>
            <a:off x="762000" y="762000"/>
            <a:ext cx="8382000" cy="1143000"/>
          </a:xfrm>
        </p:spPr>
        <p:txBody>
          <a:bodyPr/>
          <a:lstStyle/>
          <a:p>
            <a:r>
              <a:rPr lang="en-US" sz="4000"/>
              <a:t>Psycho-educational Evaluation:</a:t>
            </a:r>
            <a:br>
              <a:rPr lang="en-US" sz="4000"/>
            </a:br>
            <a:r>
              <a:rPr lang="en-US" sz="2400"/>
              <a:t>Behavioral Observations</a:t>
            </a:r>
          </a:p>
        </p:txBody>
      </p:sp>
      <p:sp>
        <p:nvSpPr>
          <p:cNvPr id="922627" name="Rectangle 3"/>
          <p:cNvSpPr>
            <a:spLocks noGrp="1" noChangeArrowheads="1"/>
          </p:cNvSpPr>
          <p:nvPr>
            <p:ph type="body" idx="1"/>
          </p:nvPr>
        </p:nvSpPr>
        <p:spPr>
          <a:xfrm>
            <a:off x="838200" y="2362200"/>
            <a:ext cx="7772400" cy="5105400"/>
          </a:xfrm>
        </p:spPr>
        <p:txBody>
          <a:bodyPr/>
          <a:lstStyle/>
          <a:p>
            <a:pPr>
              <a:lnSpc>
                <a:spcPct val="90000"/>
              </a:lnSpc>
            </a:pPr>
            <a:r>
              <a:rPr lang="en-US" sz="2400"/>
              <a:t>Students with ASD are a very heterogeneous group, and in addition to the core features of ASD, it is not unusual for them to display a range of behavioral symptoms including hyperactivity short attention span impulsivity, aggressiveness, self-injurious behavior, and (particularly in young children) temper tantrums.  </a:t>
            </a:r>
          </a:p>
          <a:p>
            <a:pPr>
              <a:lnSpc>
                <a:spcPct val="90000"/>
              </a:lnSpc>
            </a:pPr>
            <a:r>
              <a:rPr lang="en-US" sz="2400"/>
              <a:t>Observation of the student with ASD in typical environments will also facilitate the evaluation of test taking behavior.  </a:t>
            </a:r>
          </a:p>
          <a:p>
            <a:pPr>
              <a:lnSpc>
                <a:spcPct val="90000"/>
              </a:lnSpc>
            </a:pPr>
            <a:r>
              <a:rPr lang="en-US" sz="2400"/>
              <a:t>Observation of test taking behavior may also help to document the core features of autism.  </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CB74381-5330-4754-8092-3147237A88DF}" type="slidenum">
              <a:rPr lang="en-US"/>
              <a:pPr/>
              <a:t>122</a:t>
            </a:fld>
            <a:endParaRPr lang="en-US"/>
          </a:p>
        </p:txBody>
      </p:sp>
      <p:sp>
        <p:nvSpPr>
          <p:cNvPr id="924674" name="AutoShape 2"/>
          <p:cNvSpPr>
            <a:spLocks noGrp="1" noChangeArrowheads="1"/>
          </p:cNvSpPr>
          <p:nvPr>
            <p:ph type="title"/>
          </p:nvPr>
        </p:nvSpPr>
        <p:spPr>
          <a:xfrm>
            <a:off x="838200" y="838200"/>
            <a:ext cx="8050213" cy="1143000"/>
          </a:xfrm>
        </p:spPr>
        <p:txBody>
          <a:bodyPr/>
          <a:lstStyle/>
          <a:p>
            <a:r>
              <a:rPr lang="en-US" sz="4000"/>
              <a:t>Psycho-educational Evaluation:</a:t>
            </a:r>
            <a:br>
              <a:rPr lang="en-US" sz="4000"/>
            </a:br>
            <a:r>
              <a:rPr lang="en-US" sz="2400"/>
              <a:t>Specific Tests</a:t>
            </a:r>
            <a:endParaRPr lang="en-US" sz="3200"/>
          </a:p>
        </p:txBody>
      </p:sp>
      <p:sp>
        <p:nvSpPr>
          <p:cNvPr id="924675" name="Rectangle 3"/>
          <p:cNvSpPr>
            <a:spLocks noGrp="1" noChangeArrowheads="1"/>
          </p:cNvSpPr>
          <p:nvPr>
            <p:ph type="body" idx="1"/>
          </p:nvPr>
        </p:nvSpPr>
        <p:spPr>
          <a:xfrm>
            <a:off x="838200" y="2362200"/>
            <a:ext cx="7772400" cy="4191000"/>
          </a:xfrm>
        </p:spPr>
        <p:txBody>
          <a:bodyPr/>
          <a:lstStyle/>
          <a:p>
            <a:pPr>
              <a:lnSpc>
                <a:spcPct val="90000"/>
              </a:lnSpc>
              <a:buFont typeface="Wingdings" pitchFamily="2" charset="2"/>
              <a:buNone/>
            </a:pPr>
            <a:r>
              <a:rPr lang="en-US" sz="2400" dirty="0"/>
              <a:t>Choice of Assessment Instruments </a:t>
            </a:r>
          </a:p>
          <a:p>
            <a:pPr>
              <a:lnSpc>
                <a:spcPct val="90000"/>
              </a:lnSpc>
            </a:pPr>
            <a:r>
              <a:rPr lang="en-US" sz="2400" dirty="0"/>
              <a:t>Child’s level of verbal abilities.</a:t>
            </a:r>
          </a:p>
          <a:p>
            <a:pPr>
              <a:lnSpc>
                <a:spcPct val="90000"/>
              </a:lnSpc>
            </a:pPr>
            <a:r>
              <a:rPr lang="en-US" sz="2400" dirty="0"/>
              <a:t>Ability to respond to complex instructions and social expectations.</a:t>
            </a:r>
          </a:p>
          <a:p>
            <a:pPr>
              <a:lnSpc>
                <a:spcPct val="90000"/>
              </a:lnSpc>
            </a:pPr>
            <a:r>
              <a:rPr lang="en-US" sz="2400" dirty="0"/>
              <a:t>Ability to work rapidly.</a:t>
            </a:r>
          </a:p>
          <a:p>
            <a:pPr>
              <a:lnSpc>
                <a:spcPct val="90000"/>
              </a:lnSpc>
            </a:pPr>
            <a:r>
              <a:rPr lang="en-US" sz="2400" dirty="0"/>
              <a:t>Ability to cope with transitions during test activities</a:t>
            </a:r>
            <a:r>
              <a:rPr lang="en-US" sz="2400" dirty="0" smtClean="0"/>
              <a:t>.</a:t>
            </a:r>
            <a:endParaRPr lang="en-US" sz="2400" dirty="0"/>
          </a:p>
          <a:p>
            <a:pPr>
              <a:lnSpc>
                <a:spcPct val="90000"/>
              </a:lnSpc>
            </a:pPr>
            <a:r>
              <a:rPr lang="en-US" sz="2400" dirty="0"/>
              <a:t>In general, children with autism will often perform best when assessed with tests that require less social engagement and verbal mediation</a:t>
            </a:r>
            <a:r>
              <a:rPr lang="en-US" sz="2400" dirty="0" smtClean="0"/>
              <a:t>.</a:t>
            </a:r>
          </a:p>
          <a:p>
            <a:pPr>
              <a:lnSpc>
                <a:spcPct val="90000"/>
              </a:lnSpc>
            </a:pPr>
            <a:r>
              <a:rPr lang="en-US" sz="2400" dirty="0" smtClean="0"/>
              <a:t>DSM-5’s </a:t>
            </a:r>
            <a:r>
              <a:rPr lang="en-US" sz="2400" dirty="0" err="1" smtClean="0"/>
              <a:t>specifiers</a:t>
            </a:r>
            <a:r>
              <a:rPr lang="en-US" sz="2400" dirty="0" smtClean="0"/>
              <a:t> will help you select the appropriate tests.</a:t>
            </a:r>
            <a:endParaRPr lang="en-US" sz="2400" dirty="0"/>
          </a:p>
          <a:p>
            <a:pPr>
              <a:lnSpc>
                <a:spcPct val="90000"/>
              </a:lnSpc>
            </a:pPr>
            <a:endParaRPr lang="en-US" sz="2400"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34B8370-A6F9-46F3-B7C2-CB0B231B3214}" type="slidenum">
              <a:rPr lang="en-US"/>
              <a:pPr/>
              <a:t>123</a:t>
            </a:fld>
            <a:endParaRPr lang="en-US"/>
          </a:p>
        </p:txBody>
      </p:sp>
      <p:sp>
        <p:nvSpPr>
          <p:cNvPr id="926722" name="AutoShape 2"/>
          <p:cNvSpPr>
            <a:spLocks noGrp="1" noChangeArrowheads="1"/>
          </p:cNvSpPr>
          <p:nvPr>
            <p:ph type="title"/>
          </p:nvPr>
        </p:nvSpPr>
        <p:spPr>
          <a:xfrm>
            <a:off x="762000" y="762000"/>
            <a:ext cx="8382000" cy="1143000"/>
          </a:xfrm>
        </p:spPr>
        <p:txBody>
          <a:bodyPr/>
          <a:lstStyle/>
          <a:p>
            <a:r>
              <a:rPr lang="en-US" sz="4000"/>
              <a:t>Psycho-educational Evaluation:</a:t>
            </a:r>
            <a:br>
              <a:rPr lang="en-US" sz="4000"/>
            </a:br>
            <a:r>
              <a:rPr lang="en-US" sz="2400"/>
              <a:t>Specific Tests</a:t>
            </a:r>
            <a:endParaRPr lang="en-US" sz="3200"/>
          </a:p>
        </p:txBody>
      </p:sp>
      <p:sp>
        <p:nvSpPr>
          <p:cNvPr id="926723" name="Rectangle 3"/>
          <p:cNvSpPr>
            <a:spLocks noGrp="1" noChangeArrowheads="1"/>
          </p:cNvSpPr>
          <p:nvPr>
            <p:ph type="body" idx="1"/>
          </p:nvPr>
        </p:nvSpPr>
        <p:spPr>
          <a:xfrm>
            <a:off x="838200" y="2362200"/>
            <a:ext cx="8077200" cy="6019800"/>
          </a:xfrm>
        </p:spPr>
        <p:txBody>
          <a:bodyPr/>
          <a:lstStyle/>
          <a:p>
            <a:pPr>
              <a:lnSpc>
                <a:spcPct val="90000"/>
              </a:lnSpc>
              <a:buFont typeface="Wingdings" pitchFamily="2" charset="2"/>
              <a:buNone/>
            </a:pPr>
            <a:r>
              <a:rPr lang="en-US" sz="2400" dirty="0"/>
              <a:t>Cognitive Functioning</a:t>
            </a:r>
          </a:p>
          <a:p>
            <a:pPr>
              <a:lnSpc>
                <a:spcPct val="90000"/>
              </a:lnSpc>
            </a:pPr>
            <a:r>
              <a:rPr lang="en-US" sz="2400" dirty="0"/>
              <a:t>Assessment of cognitive function is essential given </a:t>
            </a:r>
            <a:r>
              <a:rPr lang="en-US" sz="2400" dirty="0" smtClean="0"/>
              <a:t>that </a:t>
            </a:r>
            <a:r>
              <a:rPr lang="en-US" sz="2400" dirty="0"/>
              <a:t>a significant </a:t>
            </a:r>
            <a:r>
              <a:rPr lang="en-US" sz="2400" dirty="0" smtClean="0"/>
              <a:t>percentage </a:t>
            </a:r>
            <a:r>
              <a:rPr lang="en-US" sz="2400" dirty="0"/>
              <a:t>of students with ASD will also be mentally retarded.</a:t>
            </a:r>
          </a:p>
          <a:p>
            <a:pPr>
              <a:lnSpc>
                <a:spcPct val="90000"/>
              </a:lnSpc>
            </a:pPr>
            <a:r>
              <a:rPr lang="en-US" sz="2400" dirty="0" smtClean="0"/>
              <a:t>IQ </a:t>
            </a:r>
            <a:r>
              <a:rPr lang="en-US" sz="2400" dirty="0"/>
              <a:t>is associated with adaptive functioning, the ability to learn and acquire new skills, and long-term prognosis.</a:t>
            </a:r>
            <a:r>
              <a:rPr lang="en-US" sz="2000" dirty="0"/>
              <a:t>  </a:t>
            </a:r>
          </a:p>
          <a:p>
            <a:pPr lvl="1">
              <a:lnSpc>
                <a:spcPct val="90000"/>
              </a:lnSpc>
            </a:pPr>
            <a:r>
              <a:rPr lang="en-US" sz="1800" dirty="0"/>
              <a:t>Thus, level of cognitive functioning has implications for determining how restrictive the educational environment will need to be.</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IQs of Children Aged 8 with ASD </a:t>
            </a:r>
            <a:endParaRPr lang="en-US" dirty="0"/>
          </a:p>
        </p:txBody>
      </p:sp>
      <p:sp>
        <p:nvSpPr>
          <p:cNvPr id="4" name="Slide Number Placeholder 3"/>
          <p:cNvSpPr>
            <a:spLocks noGrp="1"/>
          </p:cNvSpPr>
          <p:nvPr>
            <p:ph type="sldNum" sz="quarter" idx="12"/>
          </p:nvPr>
        </p:nvSpPr>
        <p:spPr/>
        <p:txBody>
          <a:bodyPr/>
          <a:lstStyle/>
          <a:p>
            <a:fld id="{E46D9585-62DF-4030-9DB1-10D49CD84303}" type="slidenum">
              <a:rPr lang="en-US" smtClean="0"/>
              <a:pPr/>
              <a:t>124</a:t>
            </a:fld>
            <a:endParaRPr lang="en-US"/>
          </a:p>
        </p:txBody>
      </p:sp>
      <p:pic>
        <p:nvPicPr>
          <p:cNvPr id="3" name="Picture 2"/>
          <p:cNvPicPr>
            <a:picLocks noChangeAspect="1"/>
          </p:cNvPicPr>
          <p:nvPr/>
        </p:nvPicPr>
        <p:blipFill>
          <a:blip r:embed="rId3"/>
          <a:stretch>
            <a:fillRect/>
          </a:stretch>
        </p:blipFill>
        <p:spPr>
          <a:xfrm>
            <a:off x="1624248" y="2362200"/>
            <a:ext cx="6452952" cy="4419600"/>
          </a:xfrm>
          <a:prstGeom prst="rect">
            <a:avLst/>
          </a:prstGeom>
        </p:spPr>
      </p:pic>
      <p:sp>
        <p:nvSpPr>
          <p:cNvPr id="6" name="Rectangle 5"/>
          <p:cNvSpPr/>
          <p:nvPr/>
        </p:nvSpPr>
        <p:spPr>
          <a:xfrm>
            <a:off x="762000" y="6553200"/>
            <a:ext cx="4572000" cy="307777"/>
          </a:xfrm>
          <a:prstGeom prst="rect">
            <a:avLst/>
          </a:prstGeom>
        </p:spPr>
        <p:txBody>
          <a:bodyPr>
            <a:spAutoFit/>
          </a:bodyPr>
          <a:lstStyle/>
          <a:p>
            <a:r>
              <a:rPr lang="en-US" sz="1400" dirty="0" smtClean="0"/>
              <a:t>CDC (2013)</a:t>
            </a:r>
            <a:endParaRPr lang="en-US" sz="1400"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19DC32-C3AF-40EB-8817-0C63BD0CD635}" type="slidenum">
              <a:rPr lang="en-US"/>
              <a:pPr/>
              <a:t>125</a:t>
            </a:fld>
            <a:endParaRPr lang="en-US"/>
          </a:p>
        </p:txBody>
      </p:sp>
      <p:sp>
        <p:nvSpPr>
          <p:cNvPr id="928770" name="AutoShape 2"/>
          <p:cNvSpPr>
            <a:spLocks noGrp="1" noChangeArrowheads="1"/>
          </p:cNvSpPr>
          <p:nvPr>
            <p:ph type="title"/>
          </p:nvPr>
        </p:nvSpPr>
        <p:spPr>
          <a:xfrm>
            <a:off x="762000" y="762000"/>
            <a:ext cx="8382000" cy="1143000"/>
          </a:xfrm>
        </p:spPr>
        <p:txBody>
          <a:bodyPr/>
          <a:lstStyle/>
          <a:p>
            <a:r>
              <a:rPr lang="en-US" sz="4000"/>
              <a:t>Psycho-educational Evaluation:</a:t>
            </a:r>
            <a:br>
              <a:rPr lang="en-US" sz="4000"/>
            </a:br>
            <a:r>
              <a:rPr lang="en-US" sz="2400"/>
              <a:t>Specific Tests</a:t>
            </a:r>
          </a:p>
        </p:txBody>
      </p:sp>
      <p:sp>
        <p:nvSpPr>
          <p:cNvPr id="928771" name="Rectangle 3"/>
          <p:cNvSpPr>
            <a:spLocks noGrp="1" noChangeArrowheads="1"/>
          </p:cNvSpPr>
          <p:nvPr>
            <p:ph type="body" idx="1"/>
          </p:nvPr>
        </p:nvSpPr>
        <p:spPr>
          <a:xfrm>
            <a:off x="838200" y="2362200"/>
            <a:ext cx="8077200" cy="4191000"/>
          </a:xfrm>
        </p:spPr>
        <p:txBody>
          <a:bodyPr/>
          <a:lstStyle/>
          <a:p>
            <a:pPr>
              <a:lnSpc>
                <a:spcPct val="90000"/>
              </a:lnSpc>
              <a:buFont typeface="Wingdings" pitchFamily="2" charset="2"/>
              <a:buNone/>
            </a:pPr>
            <a:r>
              <a:rPr lang="en-US" sz="2400" dirty="0"/>
              <a:t>Cognitive Functioning</a:t>
            </a:r>
          </a:p>
          <a:p>
            <a:pPr>
              <a:lnSpc>
                <a:spcPct val="90000"/>
              </a:lnSpc>
            </a:pPr>
            <a:r>
              <a:rPr lang="en-US" sz="2400" dirty="0"/>
              <a:t>A powerful predictor of ASD symptom severity. </a:t>
            </a:r>
          </a:p>
          <a:p>
            <a:pPr>
              <a:lnSpc>
                <a:spcPct val="90000"/>
              </a:lnSpc>
            </a:pPr>
            <a:r>
              <a:rPr lang="en-US" sz="2400" dirty="0"/>
              <a:t>However, given that children with ASD are ideally first evaluated when they are very young, it is important to acknowledge that it is not until age 5 that childhood IQ correlates highly with adult IQ.  </a:t>
            </a:r>
          </a:p>
          <a:p>
            <a:pPr lvl="1">
              <a:lnSpc>
                <a:spcPct val="90000"/>
              </a:lnSpc>
            </a:pPr>
            <a:r>
              <a:rPr lang="en-US" sz="2000" dirty="0"/>
              <a:t>Thus, it is important to treat the IQ scores of the very young child with caution when offering a prognosis, and when making placement and program planning decisions.  </a:t>
            </a:r>
          </a:p>
          <a:p>
            <a:pPr lvl="1">
              <a:lnSpc>
                <a:spcPct val="90000"/>
              </a:lnSpc>
            </a:pPr>
            <a:r>
              <a:rPr lang="en-US" sz="2000" dirty="0"/>
              <a:t>However, for school aged children it is clear that the appropriate IQ test is an “…excellent predictor of a student’s later adjustment and functioning in real life” (</a:t>
            </a:r>
            <a:r>
              <a:rPr lang="en-US" sz="2000" dirty="0" err="1"/>
              <a:t>Frith</a:t>
            </a:r>
            <a:r>
              <a:rPr lang="en-US" sz="2000" dirty="0"/>
              <a:t>, 1989, p. 84).</a:t>
            </a:r>
            <a:r>
              <a:rPr lang="en-US" sz="1800" dirty="0"/>
              <a:t>  </a:t>
            </a:r>
          </a:p>
          <a:p>
            <a:pPr lvl="1" algn="just">
              <a:lnSpc>
                <a:spcPct val="90000"/>
              </a:lnSpc>
              <a:buFontTx/>
              <a:buNone/>
            </a:pPr>
            <a:endParaRPr lang="en-US" sz="1800"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5D8AEAF-0A07-4B15-846C-8ABFF32D579B}" type="slidenum">
              <a:rPr lang="en-US"/>
              <a:pPr/>
              <a:t>126</a:t>
            </a:fld>
            <a:endParaRPr lang="en-US"/>
          </a:p>
        </p:txBody>
      </p:sp>
      <p:sp>
        <p:nvSpPr>
          <p:cNvPr id="930818" name="AutoShape 2"/>
          <p:cNvSpPr>
            <a:spLocks noGrp="1" noChangeArrowheads="1"/>
          </p:cNvSpPr>
          <p:nvPr>
            <p:ph type="title"/>
          </p:nvPr>
        </p:nvSpPr>
        <p:spPr>
          <a:xfrm>
            <a:off x="762000" y="762000"/>
            <a:ext cx="8382000" cy="1143000"/>
          </a:xfrm>
        </p:spPr>
        <p:txBody>
          <a:bodyPr/>
          <a:lstStyle/>
          <a:p>
            <a:r>
              <a:rPr lang="en-US" sz="4000"/>
              <a:t>Psycho-educational Evaluation:</a:t>
            </a:r>
            <a:br>
              <a:rPr lang="en-US" sz="4000"/>
            </a:br>
            <a:r>
              <a:rPr lang="en-US" sz="2400"/>
              <a:t>Specific Tests</a:t>
            </a:r>
          </a:p>
        </p:txBody>
      </p:sp>
      <p:sp>
        <p:nvSpPr>
          <p:cNvPr id="930819" name="Rectangle 3"/>
          <p:cNvSpPr>
            <a:spLocks noGrp="1" noChangeArrowheads="1"/>
          </p:cNvSpPr>
          <p:nvPr>
            <p:ph type="body" idx="1"/>
          </p:nvPr>
        </p:nvSpPr>
        <p:spPr>
          <a:xfrm>
            <a:off x="838200" y="2362200"/>
            <a:ext cx="8077200" cy="4191000"/>
          </a:xfrm>
        </p:spPr>
        <p:txBody>
          <a:bodyPr/>
          <a:lstStyle/>
          <a:p>
            <a:pPr>
              <a:lnSpc>
                <a:spcPct val="80000"/>
              </a:lnSpc>
              <a:buFont typeface="Wingdings" pitchFamily="2" charset="2"/>
              <a:buNone/>
            </a:pPr>
            <a:r>
              <a:rPr lang="en-US" sz="2400"/>
              <a:t>Cognitive Functioning</a:t>
            </a:r>
          </a:p>
          <a:p>
            <a:pPr>
              <a:lnSpc>
                <a:spcPct val="80000"/>
              </a:lnSpc>
            </a:pPr>
            <a:r>
              <a:rPr lang="en-US" sz="2400"/>
              <a:t>Regardless of the overall level of cognitive functioning, it is not unusual for the student being tested to display an uneven profile of cognitive abilities.  </a:t>
            </a:r>
          </a:p>
          <a:p>
            <a:pPr>
              <a:lnSpc>
                <a:spcPct val="80000"/>
              </a:lnSpc>
            </a:pPr>
            <a:r>
              <a:rPr lang="en-US" sz="2400"/>
              <a:t>Thus, rather that simply providing an overall global intelligence test score, it is essential to identify these cognitive strengths and weaknesses.  </a:t>
            </a:r>
          </a:p>
          <a:p>
            <a:pPr>
              <a:lnSpc>
                <a:spcPct val="80000"/>
              </a:lnSpc>
            </a:pPr>
            <a:r>
              <a:rPr lang="en-US" sz="2400"/>
              <a:t>At the same time, however, it is important to avoid the temptation to generalize from isolated or “splinter” skills when forming an overall impression of cognitive functioning, given that such skills may significantly overestimate typical abilities.</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339258D-EEA5-44BE-9F11-D962749F0F75}" type="slidenum">
              <a:rPr lang="en-US"/>
              <a:pPr/>
              <a:t>127</a:t>
            </a:fld>
            <a:endParaRPr lang="en-US"/>
          </a:p>
        </p:txBody>
      </p:sp>
      <p:sp>
        <p:nvSpPr>
          <p:cNvPr id="932866" name="AutoShape 2"/>
          <p:cNvSpPr>
            <a:spLocks noGrp="1" noChangeArrowheads="1"/>
          </p:cNvSpPr>
          <p:nvPr>
            <p:ph type="title"/>
          </p:nvPr>
        </p:nvSpPr>
        <p:spPr>
          <a:xfrm>
            <a:off x="762000" y="762000"/>
            <a:ext cx="8382000" cy="1143000"/>
          </a:xfrm>
        </p:spPr>
        <p:txBody>
          <a:bodyPr/>
          <a:lstStyle/>
          <a:p>
            <a:r>
              <a:rPr lang="en-US" sz="4000"/>
              <a:t>Psycho-educational Evaluation:</a:t>
            </a:r>
            <a:br>
              <a:rPr lang="en-US" sz="4000"/>
            </a:br>
            <a:r>
              <a:rPr lang="en-US" sz="2400"/>
              <a:t>Specific Tests</a:t>
            </a:r>
          </a:p>
        </p:txBody>
      </p:sp>
      <p:sp>
        <p:nvSpPr>
          <p:cNvPr id="932867" name="Rectangle 3"/>
          <p:cNvSpPr>
            <a:spLocks noGrp="1" noChangeArrowheads="1"/>
          </p:cNvSpPr>
          <p:nvPr>
            <p:ph type="body" idx="1"/>
          </p:nvPr>
        </p:nvSpPr>
        <p:spPr>
          <a:xfrm>
            <a:off x="838200" y="2362200"/>
            <a:ext cx="8077200" cy="3581400"/>
          </a:xfrm>
        </p:spPr>
        <p:txBody>
          <a:bodyPr/>
          <a:lstStyle/>
          <a:p>
            <a:pPr>
              <a:lnSpc>
                <a:spcPct val="90000"/>
              </a:lnSpc>
              <a:buFont typeface="Wingdings" pitchFamily="2" charset="2"/>
              <a:buNone/>
            </a:pPr>
            <a:r>
              <a:rPr lang="en-US"/>
              <a:t>Cognitive Functioning</a:t>
            </a:r>
          </a:p>
          <a:p>
            <a:pPr>
              <a:lnSpc>
                <a:spcPct val="90000"/>
              </a:lnSpc>
            </a:pPr>
            <a:r>
              <a:rPr lang="en-US"/>
              <a:t>Selection of specific tests is important to obtaining a valid assessment of cognitive functioning (and not the challenges that are characteristic of ASD). </a:t>
            </a:r>
          </a:p>
          <a:p>
            <a:pPr>
              <a:lnSpc>
                <a:spcPct val="90000"/>
              </a:lnSpc>
            </a:pPr>
            <a:r>
              <a:rPr lang="en-US"/>
              <a:t>The </a:t>
            </a:r>
            <a:r>
              <a:rPr lang="en-US" i="1"/>
              <a:t>Wechsler</a:t>
            </a:r>
            <a:r>
              <a:rPr lang="en-US"/>
              <a:t> and </a:t>
            </a:r>
            <a:r>
              <a:rPr lang="en-US" i="1"/>
              <a:t>Stanford-Binet</a:t>
            </a:r>
            <a:r>
              <a:rPr lang="en-US"/>
              <a:t> scales are appropriate for the individual with spoken language.  </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77135BE-B45E-4BF9-ACEA-C5C03E228A5F}" type="slidenum">
              <a:rPr lang="en-US"/>
              <a:pPr/>
              <a:t>128</a:t>
            </a:fld>
            <a:endParaRPr lang="en-US"/>
          </a:p>
        </p:txBody>
      </p:sp>
      <p:sp>
        <p:nvSpPr>
          <p:cNvPr id="934914" name="AutoShape 2"/>
          <p:cNvSpPr>
            <a:spLocks noGrp="1" noChangeArrowheads="1"/>
          </p:cNvSpPr>
          <p:nvPr>
            <p:ph type="title"/>
          </p:nvPr>
        </p:nvSpPr>
        <p:spPr>
          <a:xfrm>
            <a:off x="762000" y="762000"/>
            <a:ext cx="8382000" cy="1143000"/>
          </a:xfrm>
        </p:spPr>
        <p:txBody>
          <a:bodyPr/>
          <a:lstStyle/>
          <a:p>
            <a:r>
              <a:rPr lang="en-US" sz="4000"/>
              <a:t>Psycho-educational Evaluation:</a:t>
            </a:r>
            <a:br>
              <a:rPr lang="en-US" sz="4000"/>
            </a:br>
            <a:r>
              <a:rPr lang="en-US" sz="2400"/>
              <a:t>Specific Tests</a:t>
            </a:r>
          </a:p>
        </p:txBody>
      </p:sp>
      <p:sp>
        <p:nvSpPr>
          <p:cNvPr id="934915" name="Rectangle 3"/>
          <p:cNvSpPr>
            <a:spLocks noGrp="1" noChangeArrowheads="1"/>
          </p:cNvSpPr>
          <p:nvPr>
            <p:ph type="body" idx="1"/>
          </p:nvPr>
        </p:nvSpPr>
        <p:spPr>
          <a:xfrm>
            <a:off x="838200" y="2438400"/>
            <a:ext cx="8077200" cy="4191000"/>
          </a:xfrm>
        </p:spPr>
        <p:txBody>
          <a:bodyPr/>
          <a:lstStyle/>
          <a:p>
            <a:pPr>
              <a:buFont typeface="Wingdings" pitchFamily="2" charset="2"/>
              <a:buNone/>
            </a:pPr>
            <a:r>
              <a:rPr lang="en-US"/>
              <a:t>Cognitive Functioning</a:t>
            </a:r>
          </a:p>
          <a:p>
            <a:r>
              <a:rPr lang="en-US"/>
              <a:t>On the other hand, for students who have more severe language delays measures that minimize verbal demands are recommended (e.g., the </a:t>
            </a:r>
            <a:r>
              <a:rPr lang="en-US" i="1"/>
              <a:t>Leiter International Performance Scale – Revised, Raven Coloured Progressive Matrices</a:t>
            </a:r>
            <a:r>
              <a:rPr lang="en-US"/>
              <a:t>)</a:t>
            </a:r>
          </a:p>
          <a:p>
            <a:endParaRPr lang="en-US" sz="240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7C951F0-C800-4C02-BDDF-5F162986B346}" type="slidenum">
              <a:rPr lang="en-US"/>
              <a:pPr/>
              <a:t>129</a:t>
            </a:fld>
            <a:endParaRPr lang="en-US"/>
          </a:p>
        </p:txBody>
      </p:sp>
      <p:sp>
        <p:nvSpPr>
          <p:cNvPr id="936962" name="AutoShape 2"/>
          <p:cNvSpPr>
            <a:spLocks noGrp="1" noChangeArrowheads="1"/>
          </p:cNvSpPr>
          <p:nvPr>
            <p:ph type="title"/>
          </p:nvPr>
        </p:nvSpPr>
        <p:spPr>
          <a:xfrm>
            <a:off x="762000" y="762000"/>
            <a:ext cx="8382000" cy="1143000"/>
          </a:xfrm>
        </p:spPr>
        <p:txBody>
          <a:bodyPr/>
          <a:lstStyle/>
          <a:p>
            <a:r>
              <a:rPr lang="en-US" sz="4000"/>
              <a:t>Psycho-educational Evaluation:</a:t>
            </a:r>
            <a:br>
              <a:rPr lang="en-US" sz="4000"/>
            </a:br>
            <a:r>
              <a:rPr lang="en-US" sz="2400"/>
              <a:t>Specific Tests</a:t>
            </a:r>
          </a:p>
        </p:txBody>
      </p:sp>
      <p:sp>
        <p:nvSpPr>
          <p:cNvPr id="936963" name="Rectangle 3"/>
          <p:cNvSpPr>
            <a:spLocks noGrp="1" noChangeArrowheads="1"/>
          </p:cNvSpPr>
          <p:nvPr>
            <p:ph type="body" idx="1"/>
          </p:nvPr>
        </p:nvSpPr>
        <p:spPr>
          <a:xfrm>
            <a:off x="838200" y="2438400"/>
            <a:ext cx="7772400" cy="4572000"/>
          </a:xfrm>
        </p:spPr>
        <p:txBody>
          <a:bodyPr/>
          <a:lstStyle/>
          <a:p>
            <a:pPr marL="533400" indent="-533400">
              <a:lnSpc>
                <a:spcPct val="90000"/>
              </a:lnSpc>
              <a:buFont typeface="Wingdings" pitchFamily="2" charset="2"/>
              <a:buNone/>
            </a:pPr>
            <a:r>
              <a:rPr lang="en-US" sz="2000"/>
              <a:t>Functional/Adaptive Behavior</a:t>
            </a:r>
          </a:p>
          <a:p>
            <a:pPr marL="533400" indent="-533400">
              <a:lnSpc>
                <a:spcPct val="90000"/>
              </a:lnSpc>
            </a:pPr>
            <a:r>
              <a:rPr lang="en-US" sz="2000"/>
              <a:t>Given that diagnosing mental retardation requires examination of both IQ and adaptive behavior, it is also important to administer measures of adaptive behavior when assessing students with ASD.  </a:t>
            </a:r>
          </a:p>
          <a:p>
            <a:pPr marL="533400" indent="-533400">
              <a:lnSpc>
                <a:spcPct val="90000"/>
              </a:lnSpc>
            </a:pPr>
            <a:r>
              <a:rPr lang="en-US" sz="2000"/>
              <a:t>Other uses of adaptive behavior scales when assessing students with ASD are: </a:t>
            </a:r>
          </a:p>
          <a:p>
            <a:pPr marL="914400" lvl="1" indent="-457200">
              <a:lnSpc>
                <a:spcPct val="90000"/>
              </a:lnSpc>
              <a:buFont typeface="Times" charset="0"/>
              <a:buAutoNum type="alphaLcParenR"/>
            </a:pPr>
            <a:r>
              <a:rPr lang="en-US" sz="1800"/>
              <a:t>Obtain measure of child’s typical functioning in familiar environments, e.g. home and/or school.</a:t>
            </a:r>
            <a:endParaRPr lang="en-US" sz="1800" i="1"/>
          </a:p>
          <a:p>
            <a:pPr marL="914400" lvl="1" indent="-457200">
              <a:lnSpc>
                <a:spcPct val="90000"/>
              </a:lnSpc>
              <a:buFont typeface="Times" charset="0"/>
              <a:buAutoNum type="alphaLcParenR"/>
            </a:pPr>
            <a:r>
              <a:rPr lang="en-US" sz="1800"/>
              <a:t>Target areas for skills acquisition.</a:t>
            </a:r>
          </a:p>
          <a:p>
            <a:pPr marL="914400" lvl="1" indent="-457200">
              <a:lnSpc>
                <a:spcPct val="90000"/>
              </a:lnSpc>
              <a:buFont typeface="Times" charset="0"/>
              <a:buAutoNum type="alphaLcParenR"/>
            </a:pPr>
            <a:r>
              <a:rPr lang="en-US" sz="1800"/>
              <a:t>Identifying strengths and weaknesses for educational planning and intervention</a:t>
            </a:r>
          </a:p>
          <a:p>
            <a:pPr marL="914400" lvl="1" indent="-457200">
              <a:lnSpc>
                <a:spcPct val="90000"/>
              </a:lnSpc>
              <a:buFont typeface="Times" charset="0"/>
              <a:buAutoNum type="alphaLcParenR"/>
            </a:pPr>
            <a:r>
              <a:rPr lang="en-US" sz="1800"/>
              <a:t>Documenting intervention efficacy</a:t>
            </a:r>
          </a:p>
          <a:p>
            <a:pPr marL="914400" lvl="1" indent="-457200">
              <a:lnSpc>
                <a:spcPct val="90000"/>
              </a:lnSpc>
              <a:buFont typeface="Times" charset="0"/>
              <a:buAutoNum type="alphaLcParenR"/>
            </a:pPr>
            <a:r>
              <a:rPr lang="en-US" sz="1800"/>
              <a:t>Monitoring progress over time.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E75980C-9CC9-44AC-BF71-0B153B40778B}" type="slidenum">
              <a:rPr lang="en-US"/>
              <a:pPr/>
              <a:t>13</a:t>
            </a:fld>
            <a:endParaRPr lang="en-US" dirty="0"/>
          </a:p>
        </p:txBody>
      </p:sp>
      <p:sp>
        <p:nvSpPr>
          <p:cNvPr id="1106946" name="AutoShape 2"/>
          <p:cNvSpPr>
            <a:spLocks noGrp="1" noChangeArrowheads="1"/>
          </p:cNvSpPr>
          <p:nvPr>
            <p:ph type="title"/>
          </p:nvPr>
        </p:nvSpPr>
        <p:spPr>
          <a:xfrm>
            <a:off x="762000" y="762000"/>
            <a:ext cx="8305800" cy="1143000"/>
          </a:xfrm>
        </p:spPr>
        <p:txBody>
          <a:bodyPr/>
          <a:lstStyle/>
          <a:p>
            <a:r>
              <a:rPr lang="en-US" sz="4000" dirty="0"/>
              <a:t>Introduction:</a:t>
            </a:r>
            <a:br>
              <a:rPr lang="en-US" sz="4000" dirty="0"/>
            </a:br>
            <a:r>
              <a:rPr lang="en-US" sz="2400" dirty="0"/>
              <a:t>Diagnostic vs. Special Education Classifications</a:t>
            </a:r>
          </a:p>
        </p:txBody>
      </p:sp>
      <p:sp>
        <p:nvSpPr>
          <p:cNvPr id="1106947" name="Rectangle 3"/>
          <p:cNvSpPr>
            <a:spLocks noGrp="1" noChangeArrowheads="1"/>
          </p:cNvSpPr>
          <p:nvPr>
            <p:ph type="body" idx="1"/>
          </p:nvPr>
        </p:nvSpPr>
        <p:spPr>
          <a:xfrm>
            <a:off x="838200" y="2362200"/>
            <a:ext cx="8229600" cy="4191000"/>
          </a:xfrm>
        </p:spPr>
        <p:txBody>
          <a:bodyPr/>
          <a:lstStyle/>
          <a:p>
            <a:pPr>
              <a:lnSpc>
                <a:spcPct val="90000"/>
              </a:lnSpc>
              <a:buFont typeface="Wingdings" pitchFamily="2" charset="2"/>
              <a:buNone/>
            </a:pPr>
            <a:r>
              <a:rPr lang="en-US" i="1" dirty="0"/>
              <a:t>DSM</a:t>
            </a:r>
            <a:r>
              <a:rPr lang="en-US" i="1" dirty="0" smtClean="0"/>
              <a:t>-5 </a:t>
            </a:r>
            <a:r>
              <a:rPr lang="en-US" dirty="0" smtClean="0"/>
              <a:t>Diagnostic </a:t>
            </a:r>
            <a:r>
              <a:rPr lang="en-US" dirty="0"/>
              <a:t>Classifications</a:t>
            </a:r>
          </a:p>
          <a:p>
            <a:pPr>
              <a:lnSpc>
                <a:spcPct val="90000"/>
              </a:lnSpc>
            </a:pPr>
            <a:r>
              <a:rPr lang="en-US" sz="2400" dirty="0" smtClean="0"/>
              <a:t>Autism Spectrum Disorder (pp. 50-59)</a:t>
            </a:r>
            <a:endParaRPr lang="en-US" sz="2400" dirty="0"/>
          </a:p>
          <a:p>
            <a:pPr lvl="1">
              <a:lnSpc>
                <a:spcPct val="90000"/>
              </a:lnSpc>
            </a:pPr>
            <a:r>
              <a:rPr lang="en-US" dirty="0" smtClean="0"/>
              <a:t>Persistent impairment in reciprocal social communication and social interaction; and restricted, repetitive patterns of behavior, interests, or activities.</a:t>
            </a:r>
            <a:endParaRPr lang="en-US" dirty="0"/>
          </a:p>
          <a:p>
            <a:pPr>
              <a:lnSpc>
                <a:spcPct val="90000"/>
              </a:lnSpc>
            </a:pPr>
            <a:r>
              <a:rPr lang="en-US" sz="2400" dirty="0" smtClean="0"/>
              <a:t>Social (Pragmatic) Communication Disorder (pp. 47-49)</a:t>
            </a:r>
            <a:endParaRPr lang="en-US" sz="2400" dirty="0"/>
          </a:p>
          <a:p>
            <a:pPr lvl="1">
              <a:lnSpc>
                <a:spcPct val="90000"/>
              </a:lnSpc>
            </a:pPr>
            <a:r>
              <a:rPr lang="en-US" dirty="0" smtClean="0"/>
              <a:t>Problems with pragmatics, as manifested by deficits in understanding and following social rules of verbal and nonverbal communication.</a:t>
            </a:r>
          </a:p>
          <a:p>
            <a:pPr>
              <a:lnSpc>
                <a:spcPct val="90000"/>
              </a:lnSpc>
            </a:pPr>
            <a:r>
              <a:rPr lang="en-US" dirty="0" smtClean="0">
                <a:hlinkClick r:id="rId3" action="ppaction://hlinkfile"/>
              </a:rPr>
              <a:t>DSM-IV-TR to DSM-5</a:t>
            </a:r>
            <a:endParaRPr lang="en-US" dirty="0"/>
          </a:p>
          <a:p>
            <a:pPr>
              <a:lnSpc>
                <a:spcPct val="90000"/>
              </a:lnSpc>
            </a:pPr>
            <a:endParaRPr lang="en-US" dirty="0"/>
          </a:p>
        </p:txBody>
      </p:sp>
      <p:pic>
        <p:nvPicPr>
          <p:cNvPr id="5" name="Picture 4"/>
          <p:cNvPicPr>
            <a:picLocks noChangeAspect="1"/>
          </p:cNvPicPr>
          <p:nvPr/>
        </p:nvPicPr>
        <p:blipFill>
          <a:blip r:embed="rId4"/>
          <a:stretch>
            <a:fillRect/>
          </a:stretch>
        </p:blipFill>
        <p:spPr>
          <a:xfrm>
            <a:off x="8001000" y="76200"/>
            <a:ext cx="1066800" cy="1515166"/>
          </a:xfrm>
          <a:prstGeom prst="rect">
            <a:avLst/>
          </a:prstGeom>
        </p:spPr>
      </p:pic>
      <p:sp>
        <p:nvSpPr>
          <p:cNvPr id="7" name="TextBox 6"/>
          <p:cNvSpPr txBox="1"/>
          <p:nvPr/>
        </p:nvSpPr>
        <p:spPr>
          <a:xfrm>
            <a:off x="7978264" y="1524000"/>
            <a:ext cx="1089536" cy="307777"/>
          </a:xfrm>
          <a:prstGeom prst="rect">
            <a:avLst/>
          </a:prstGeom>
          <a:noFill/>
        </p:spPr>
        <p:txBody>
          <a:bodyPr wrap="none" rtlCol="0">
            <a:spAutoFit/>
          </a:bodyPr>
          <a:lstStyle/>
          <a:p>
            <a:r>
              <a:rPr lang="en-US" sz="1400" dirty="0" smtClean="0"/>
              <a:t>APA (2013)</a:t>
            </a:r>
            <a:endParaRPr lang="en-US" sz="1400"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F291EFF-8794-4C7A-B115-703A4B123404}" type="slidenum">
              <a:rPr lang="en-US"/>
              <a:pPr/>
              <a:t>130</a:t>
            </a:fld>
            <a:endParaRPr lang="en-US"/>
          </a:p>
        </p:txBody>
      </p:sp>
      <p:sp>
        <p:nvSpPr>
          <p:cNvPr id="939010" name="AutoShape 2"/>
          <p:cNvSpPr>
            <a:spLocks noGrp="1" noChangeArrowheads="1"/>
          </p:cNvSpPr>
          <p:nvPr>
            <p:ph type="title"/>
          </p:nvPr>
        </p:nvSpPr>
        <p:spPr>
          <a:xfrm>
            <a:off x="762000" y="762000"/>
            <a:ext cx="8382000" cy="1143000"/>
          </a:xfrm>
        </p:spPr>
        <p:txBody>
          <a:bodyPr/>
          <a:lstStyle/>
          <a:p>
            <a:r>
              <a:rPr lang="en-US" sz="4000"/>
              <a:t>Psycho-educational Evaluation:</a:t>
            </a:r>
            <a:br>
              <a:rPr lang="en-US" sz="4000"/>
            </a:br>
            <a:r>
              <a:rPr lang="en-US" sz="2400"/>
              <a:t>Specific Tests</a:t>
            </a:r>
          </a:p>
        </p:txBody>
      </p:sp>
      <p:sp>
        <p:nvSpPr>
          <p:cNvPr id="939011" name="Rectangle 3"/>
          <p:cNvSpPr>
            <a:spLocks noGrp="1" noChangeArrowheads="1"/>
          </p:cNvSpPr>
          <p:nvPr>
            <p:ph type="body" idx="1"/>
          </p:nvPr>
        </p:nvSpPr>
        <p:spPr>
          <a:xfrm>
            <a:off x="838200" y="2438400"/>
            <a:ext cx="7772400" cy="4953000"/>
          </a:xfrm>
        </p:spPr>
        <p:txBody>
          <a:bodyPr/>
          <a:lstStyle/>
          <a:p>
            <a:pPr marL="533400" indent="-533400">
              <a:lnSpc>
                <a:spcPct val="90000"/>
              </a:lnSpc>
              <a:buFont typeface="Wingdings" pitchFamily="2" charset="2"/>
              <a:buNone/>
            </a:pPr>
            <a:r>
              <a:rPr lang="en-US" sz="2400"/>
              <a:t>Functional/Adaptive Behavior</a:t>
            </a:r>
          </a:p>
          <a:p>
            <a:pPr marL="533400" indent="-533400">
              <a:lnSpc>
                <a:spcPct val="90000"/>
              </a:lnSpc>
            </a:pPr>
            <a:r>
              <a:rPr lang="en-US" sz="2400"/>
              <a:t>Profiles of students with ASD are unique.  </a:t>
            </a:r>
          </a:p>
          <a:p>
            <a:pPr marL="914400" lvl="1" indent="-457200">
              <a:lnSpc>
                <a:spcPct val="90000"/>
              </a:lnSpc>
            </a:pPr>
            <a:r>
              <a:rPr lang="en-US" sz="2000"/>
              <a:t>Individuals with only mental retardation typically display flat profiles across adaptive behavior domains</a:t>
            </a:r>
          </a:p>
          <a:p>
            <a:pPr marL="914400" lvl="1" indent="-457200">
              <a:lnSpc>
                <a:spcPct val="90000"/>
              </a:lnSpc>
            </a:pPr>
            <a:r>
              <a:rPr lang="en-US" sz="2000"/>
              <a:t>Students with ASD might be expected to display relative strengths in daily living skills, relative weaknesses in socialization skills, and intermediate scores on measures of communication abilities. </a:t>
            </a:r>
          </a:p>
          <a:p>
            <a:pPr marL="533400" indent="-533400">
              <a:lnSpc>
                <a:spcPct val="90000"/>
              </a:lnSpc>
            </a:pPr>
            <a:r>
              <a:rPr lang="en-US" sz="2400"/>
              <a:t>To facilitate the use of the </a:t>
            </a:r>
            <a:r>
              <a:rPr lang="en-US" sz="2400" i="1"/>
              <a:t>Vineland Adaptive Behavior Scales</a:t>
            </a:r>
            <a:r>
              <a:rPr lang="en-US" sz="2400"/>
              <a:t> in the assessment of individuals with ASD, Carter et al. (1998) have provided special norms for groups of individuals with autism</a:t>
            </a:r>
            <a:endParaRPr lang="en-US"/>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CA358D-F1D5-402B-A03F-F097AAB1EB82}" type="slidenum">
              <a:rPr lang="en-US"/>
              <a:pPr/>
              <a:t>131</a:t>
            </a:fld>
            <a:endParaRPr lang="en-US"/>
          </a:p>
        </p:txBody>
      </p:sp>
      <p:sp>
        <p:nvSpPr>
          <p:cNvPr id="941058" name="AutoShape 2"/>
          <p:cNvSpPr>
            <a:spLocks noGrp="1" noChangeArrowheads="1"/>
          </p:cNvSpPr>
          <p:nvPr>
            <p:ph type="title"/>
          </p:nvPr>
        </p:nvSpPr>
        <p:spPr>
          <a:xfrm>
            <a:off x="762000" y="762000"/>
            <a:ext cx="8382000" cy="1143000"/>
          </a:xfrm>
        </p:spPr>
        <p:txBody>
          <a:bodyPr/>
          <a:lstStyle/>
          <a:p>
            <a:r>
              <a:rPr lang="en-US" sz="4000"/>
              <a:t>Psycho-educational Evaluation:</a:t>
            </a:r>
            <a:br>
              <a:rPr lang="en-US" sz="4000"/>
            </a:br>
            <a:r>
              <a:rPr lang="en-US" sz="2400"/>
              <a:t>Specific Tests</a:t>
            </a:r>
          </a:p>
        </p:txBody>
      </p:sp>
      <p:sp>
        <p:nvSpPr>
          <p:cNvPr id="941059" name="Rectangle 3"/>
          <p:cNvSpPr>
            <a:spLocks noGrp="1" noChangeArrowheads="1"/>
          </p:cNvSpPr>
          <p:nvPr>
            <p:ph type="body" idx="1"/>
          </p:nvPr>
        </p:nvSpPr>
        <p:spPr>
          <a:xfrm>
            <a:off x="838200" y="2438400"/>
            <a:ext cx="7772400" cy="4953000"/>
          </a:xfrm>
        </p:spPr>
        <p:txBody>
          <a:bodyPr/>
          <a:lstStyle/>
          <a:p>
            <a:pPr marL="533400" indent="-533400">
              <a:buFont typeface="Wingdings" pitchFamily="2" charset="2"/>
              <a:buNone/>
            </a:pPr>
            <a:r>
              <a:rPr lang="en-US"/>
              <a:t>Functional/Adaptive Behavior </a:t>
            </a:r>
          </a:p>
          <a:p>
            <a:pPr marL="533400" indent="-533400"/>
            <a:r>
              <a:rPr lang="en-US"/>
              <a:t>Other tools with subtests for assessing functional/adaptive behaviors:</a:t>
            </a:r>
          </a:p>
          <a:p>
            <a:pPr marL="914400" lvl="1" indent="-457200"/>
            <a:r>
              <a:rPr lang="en-US"/>
              <a:t>Brigance Inventory of Early Development.</a:t>
            </a:r>
          </a:p>
          <a:p>
            <a:pPr marL="914400" lvl="1" indent="-457200"/>
            <a:r>
              <a:rPr lang="en-US"/>
              <a:t>Early Learning Accomplishment Profiles.</a:t>
            </a:r>
          </a:p>
          <a:p>
            <a:pPr marL="914400" lvl="1" indent="-457200"/>
            <a:r>
              <a:rPr lang="en-US"/>
              <a:t>Scales of Independent Behavior-Revised.</a:t>
            </a:r>
          </a:p>
          <a:p>
            <a:pPr marL="914400" lvl="1" indent="-457200"/>
            <a:r>
              <a:rPr lang="en-US"/>
              <a:t>AAMD Adaptive Behavior Scale.</a:t>
            </a:r>
          </a:p>
          <a:p>
            <a:pPr marL="914400" lvl="1" indent="-457200"/>
            <a:r>
              <a:rPr lang="en-US"/>
              <a:t>Learning Accomplishments Profile.</a:t>
            </a:r>
          </a:p>
          <a:p>
            <a:pPr marL="914400" lvl="1" indent="-457200"/>
            <a:r>
              <a:rPr lang="en-US"/>
              <a:t>Developmental Play Assessment Instrument.</a:t>
            </a:r>
            <a:endParaRPr lang="en-US" i="1"/>
          </a:p>
          <a:p>
            <a:pPr marL="533400" indent="-533400">
              <a:lnSpc>
                <a:spcPct val="90000"/>
              </a:lnSpc>
            </a:pPr>
            <a:endParaRPr lang="en-US"/>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52CC055-CC7C-4155-9B55-E885A010FFC7}" type="slidenum">
              <a:rPr lang="en-US"/>
              <a:pPr/>
              <a:t>132</a:t>
            </a:fld>
            <a:endParaRPr lang="en-US"/>
          </a:p>
        </p:txBody>
      </p:sp>
      <p:sp>
        <p:nvSpPr>
          <p:cNvPr id="943106" name="AutoShape 2"/>
          <p:cNvSpPr>
            <a:spLocks noGrp="1" noChangeArrowheads="1"/>
          </p:cNvSpPr>
          <p:nvPr>
            <p:ph type="title"/>
          </p:nvPr>
        </p:nvSpPr>
        <p:spPr>
          <a:xfrm>
            <a:off x="762000" y="762000"/>
            <a:ext cx="8382000" cy="1143000"/>
          </a:xfrm>
        </p:spPr>
        <p:txBody>
          <a:bodyPr/>
          <a:lstStyle/>
          <a:p>
            <a:r>
              <a:rPr lang="en-US" sz="4000"/>
              <a:t>Psycho-educational Evaluation:</a:t>
            </a:r>
            <a:br>
              <a:rPr lang="en-US" sz="4000"/>
            </a:br>
            <a:r>
              <a:rPr lang="en-US" sz="2400"/>
              <a:t>Specific Tests</a:t>
            </a:r>
          </a:p>
        </p:txBody>
      </p:sp>
      <p:sp>
        <p:nvSpPr>
          <p:cNvPr id="943107" name="Rectangle 3"/>
          <p:cNvSpPr>
            <a:spLocks noGrp="1" noChangeArrowheads="1"/>
          </p:cNvSpPr>
          <p:nvPr>
            <p:ph type="body" idx="1"/>
          </p:nvPr>
        </p:nvSpPr>
        <p:spPr>
          <a:xfrm>
            <a:off x="838200" y="2438400"/>
            <a:ext cx="8458200" cy="4191000"/>
          </a:xfrm>
        </p:spPr>
        <p:txBody>
          <a:bodyPr/>
          <a:lstStyle/>
          <a:p>
            <a:pPr>
              <a:lnSpc>
                <a:spcPct val="90000"/>
              </a:lnSpc>
              <a:buFont typeface="Wingdings" pitchFamily="2" charset="2"/>
              <a:buNone/>
            </a:pPr>
            <a:r>
              <a:rPr lang="en-US" sz="2400" dirty="0"/>
              <a:t>Social Functioning</a:t>
            </a:r>
          </a:p>
          <a:p>
            <a:pPr>
              <a:lnSpc>
                <a:spcPct val="90000"/>
              </a:lnSpc>
            </a:pPr>
            <a:r>
              <a:rPr lang="en-US" sz="2400" dirty="0"/>
              <a:t>Tools that provide an overview of social functioning (i.e., social needs and current repertoire)</a:t>
            </a:r>
            <a:endParaRPr lang="en-US" sz="2400" i="1" dirty="0"/>
          </a:p>
          <a:p>
            <a:pPr lvl="1">
              <a:lnSpc>
                <a:spcPct val="90000"/>
              </a:lnSpc>
            </a:pPr>
            <a:r>
              <a:rPr lang="en-US" sz="2000" dirty="0"/>
              <a:t>Vineland Adaptive Behavior Scales</a:t>
            </a:r>
            <a:r>
              <a:rPr lang="en-US" sz="1800" dirty="0"/>
              <a:t>.</a:t>
            </a:r>
          </a:p>
          <a:p>
            <a:pPr lvl="1">
              <a:lnSpc>
                <a:spcPct val="90000"/>
              </a:lnSpc>
            </a:pPr>
            <a:r>
              <a:rPr lang="en-US" sz="2000" dirty="0"/>
              <a:t>Scales of Independent Behavior-Revised.</a:t>
            </a:r>
          </a:p>
          <a:p>
            <a:pPr>
              <a:lnSpc>
                <a:spcPct val="90000"/>
              </a:lnSpc>
            </a:pPr>
            <a:r>
              <a:rPr lang="en-US" sz="2400" dirty="0"/>
              <a:t>More specific information  may be obtained from:</a:t>
            </a:r>
            <a:endParaRPr lang="en-US" sz="2400" i="1" dirty="0"/>
          </a:p>
          <a:p>
            <a:pPr lvl="1">
              <a:lnSpc>
                <a:spcPct val="90000"/>
              </a:lnSpc>
            </a:pPr>
            <a:r>
              <a:rPr lang="en-US" sz="2000" dirty="0"/>
              <a:t>Preschool curriculum assessments that contain social subscales.</a:t>
            </a:r>
            <a:endParaRPr lang="en-US" sz="2000" i="1" dirty="0"/>
          </a:p>
          <a:p>
            <a:pPr lvl="1">
              <a:lnSpc>
                <a:spcPct val="90000"/>
              </a:lnSpc>
            </a:pPr>
            <a:r>
              <a:rPr lang="en-US" sz="2000" dirty="0"/>
              <a:t>Battelle Developmental Inventory.</a:t>
            </a:r>
            <a:endParaRPr lang="en-US" sz="2000" i="1" dirty="0"/>
          </a:p>
          <a:p>
            <a:pPr lvl="1">
              <a:lnSpc>
                <a:spcPct val="90000"/>
              </a:lnSpc>
            </a:pPr>
            <a:r>
              <a:rPr lang="en-US" sz="2000" dirty="0"/>
              <a:t>Learning Accomplishment Profile.</a:t>
            </a:r>
            <a:endParaRPr lang="en-US" sz="2000" i="1" dirty="0"/>
          </a:p>
          <a:p>
            <a:pPr lvl="1">
              <a:lnSpc>
                <a:spcPct val="90000"/>
              </a:lnSpc>
            </a:pPr>
            <a:r>
              <a:rPr lang="en-US" sz="2000" dirty="0"/>
              <a:t>Michigan Scales.</a:t>
            </a:r>
            <a:endParaRPr lang="en-US" sz="2000" i="1" dirty="0"/>
          </a:p>
          <a:p>
            <a:pPr lvl="1">
              <a:lnSpc>
                <a:spcPct val="90000"/>
              </a:lnSpc>
            </a:pPr>
            <a:r>
              <a:rPr lang="en-US" sz="2000" dirty="0"/>
              <a:t>Assessment, Evaluation, and Programming System.</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4145153-805F-4831-A9BB-992743FB3E30}" type="slidenum">
              <a:rPr lang="en-US"/>
              <a:pPr/>
              <a:t>133</a:t>
            </a:fld>
            <a:endParaRPr lang="en-US"/>
          </a:p>
        </p:txBody>
      </p:sp>
      <p:sp>
        <p:nvSpPr>
          <p:cNvPr id="945154" name="AutoShape 2"/>
          <p:cNvSpPr>
            <a:spLocks noGrp="1" noChangeArrowheads="1"/>
          </p:cNvSpPr>
          <p:nvPr>
            <p:ph type="title"/>
          </p:nvPr>
        </p:nvSpPr>
        <p:spPr>
          <a:xfrm>
            <a:off x="762000" y="762000"/>
            <a:ext cx="8382000" cy="1143000"/>
          </a:xfrm>
        </p:spPr>
        <p:txBody>
          <a:bodyPr/>
          <a:lstStyle/>
          <a:p>
            <a:r>
              <a:rPr lang="en-US" sz="4000"/>
              <a:t>Psycho-educational Evaluation:</a:t>
            </a:r>
            <a:br>
              <a:rPr lang="en-US" sz="4000"/>
            </a:br>
            <a:r>
              <a:rPr lang="en-US" sz="2400"/>
              <a:t>Specific Tests</a:t>
            </a:r>
          </a:p>
        </p:txBody>
      </p:sp>
      <p:sp>
        <p:nvSpPr>
          <p:cNvPr id="945155" name="Rectangle 3"/>
          <p:cNvSpPr>
            <a:spLocks noGrp="1" noChangeArrowheads="1"/>
          </p:cNvSpPr>
          <p:nvPr>
            <p:ph type="body" idx="1"/>
          </p:nvPr>
        </p:nvSpPr>
        <p:spPr/>
        <p:txBody>
          <a:bodyPr/>
          <a:lstStyle/>
          <a:p>
            <a:pPr algn="just">
              <a:lnSpc>
                <a:spcPct val="90000"/>
              </a:lnSpc>
              <a:buFont typeface="Wingdings" pitchFamily="2" charset="2"/>
              <a:buNone/>
            </a:pPr>
            <a:r>
              <a:rPr lang="en-US" sz="2400"/>
              <a:t>Language Functioning</a:t>
            </a:r>
            <a:endParaRPr lang="en-US" sz="2400" i="1"/>
          </a:p>
          <a:p>
            <a:pPr algn="just">
              <a:lnSpc>
                <a:spcPct val="90000"/>
              </a:lnSpc>
            </a:pPr>
            <a:r>
              <a:rPr lang="en-US" sz="2400" i="1"/>
              <a:t>Peabody Picture Vocabulary Test – Third Edition</a:t>
            </a:r>
            <a:r>
              <a:rPr lang="en-US" sz="2400"/>
              <a:t> </a:t>
            </a:r>
          </a:p>
          <a:p>
            <a:pPr algn="just">
              <a:lnSpc>
                <a:spcPct val="90000"/>
              </a:lnSpc>
            </a:pPr>
            <a:r>
              <a:rPr lang="en-US" sz="2400" i="1"/>
              <a:t>Expressive One-Word Picture Vocabulary Test</a:t>
            </a:r>
            <a:r>
              <a:rPr lang="en-US" sz="2400"/>
              <a:t> </a:t>
            </a:r>
          </a:p>
          <a:p>
            <a:pPr lvl="1" algn="just">
              <a:lnSpc>
                <a:spcPct val="90000"/>
              </a:lnSpc>
            </a:pPr>
            <a:r>
              <a:rPr lang="en-US" sz="2000"/>
              <a:t>When interpreting the results of such measures, it is important to keep in mind that these tests may overestimate language abilities as they do not require sentence production or comprehension, nor do they assess social language or pragmatics.  </a:t>
            </a:r>
          </a:p>
          <a:p>
            <a:pPr lvl="1" algn="just">
              <a:lnSpc>
                <a:spcPct val="90000"/>
              </a:lnSpc>
            </a:pPr>
            <a:r>
              <a:rPr lang="en-US" sz="2000"/>
              <a:t>Also, in many higher functioning students with ASD receptive language may be lower than expressive language.   </a:t>
            </a:r>
          </a:p>
          <a:p>
            <a:pPr lvl="1">
              <a:lnSpc>
                <a:spcPct val="90000"/>
              </a:lnSpc>
            </a:pPr>
            <a:endParaRPr lang="en-US" sz="200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EFC44ECB-46EF-4183-984A-7A06266742F4}" type="slidenum">
              <a:rPr lang="en-US"/>
              <a:pPr/>
              <a:t>134</a:t>
            </a:fld>
            <a:endParaRPr lang="en-US"/>
          </a:p>
        </p:txBody>
      </p:sp>
      <p:sp>
        <p:nvSpPr>
          <p:cNvPr id="947202" name="AutoShape 2"/>
          <p:cNvSpPr>
            <a:spLocks noGrp="1" noChangeArrowheads="1"/>
          </p:cNvSpPr>
          <p:nvPr>
            <p:ph type="title"/>
          </p:nvPr>
        </p:nvSpPr>
        <p:spPr>
          <a:xfrm>
            <a:off x="762000" y="762000"/>
            <a:ext cx="8382000" cy="1143000"/>
          </a:xfrm>
        </p:spPr>
        <p:txBody>
          <a:bodyPr/>
          <a:lstStyle/>
          <a:p>
            <a:r>
              <a:rPr lang="en-US" sz="4000"/>
              <a:t>Psycho-educational Evaluation:</a:t>
            </a:r>
            <a:br>
              <a:rPr lang="en-US" sz="4000"/>
            </a:br>
            <a:r>
              <a:rPr lang="en-US" sz="2400"/>
              <a:t>Specific Tests</a:t>
            </a:r>
          </a:p>
        </p:txBody>
      </p:sp>
      <p:sp>
        <p:nvSpPr>
          <p:cNvPr id="947203" name="Rectangle 3"/>
          <p:cNvSpPr>
            <a:spLocks noGrp="1" noChangeArrowheads="1"/>
          </p:cNvSpPr>
          <p:nvPr>
            <p:ph type="body" idx="1"/>
          </p:nvPr>
        </p:nvSpPr>
        <p:spPr>
          <a:xfrm>
            <a:off x="838200" y="2438400"/>
            <a:ext cx="8077200" cy="5715000"/>
          </a:xfrm>
        </p:spPr>
        <p:txBody>
          <a:bodyPr/>
          <a:lstStyle/>
          <a:p>
            <a:pPr>
              <a:lnSpc>
                <a:spcPct val="90000"/>
              </a:lnSpc>
              <a:buFont typeface="Wingdings" pitchFamily="2" charset="2"/>
              <a:buNone/>
            </a:pPr>
            <a:r>
              <a:rPr lang="en-US" sz="2000" dirty="0"/>
              <a:t>Psychological Processes</a:t>
            </a:r>
          </a:p>
          <a:p>
            <a:pPr>
              <a:lnSpc>
                <a:spcPct val="90000"/>
              </a:lnSpc>
            </a:pPr>
            <a:r>
              <a:rPr lang="en-US" sz="2000" dirty="0"/>
              <a:t>Helps to further identify learning strengths and weakness.  </a:t>
            </a:r>
          </a:p>
          <a:p>
            <a:pPr>
              <a:lnSpc>
                <a:spcPct val="90000"/>
              </a:lnSpc>
            </a:pPr>
            <a:r>
              <a:rPr lang="en-US" sz="2000" dirty="0"/>
              <a:t>Depending upon age and developmental level, traditional measures of such processes may be appropriate.</a:t>
            </a:r>
          </a:p>
          <a:p>
            <a:pPr>
              <a:lnSpc>
                <a:spcPct val="90000"/>
              </a:lnSpc>
            </a:pPr>
            <a:r>
              <a:rPr lang="en-US" sz="2000" dirty="0"/>
              <a:t>It would not be surprising to find relatively strong rote, mechanical, and visual-spatial processes; and deficient higher-order conceptual processes, such as abstract reasoning.  </a:t>
            </a:r>
          </a:p>
          <a:p>
            <a:pPr>
              <a:lnSpc>
                <a:spcPct val="90000"/>
              </a:lnSpc>
            </a:pPr>
            <a:r>
              <a:rPr lang="en-US" sz="2000" dirty="0"/>
              <a:t>While IQ test profiles should never be used for diagnostic purposes, it would not be surprising to find the student with Autistic Disorder to perform better on non-verbal (visual/spatial) tasks than tasks that require verbal comprehension and expression.  </a:t>
            </a:r>
          </a:p>
          <a:p>
            <a:pPr lvl="1">
              <a:lnSpc>
                <a:spcPct val="90000"/>
              </a:lnSpc>
            </a:pPr>
            <a:r>
              <a:rPr lang="en-US" sz="1800" dirty="0"/>
              <a:t>The student with Asperger’s Disorder may display the exact opposite profile.</a:t>
            </a:r>
          </a:p>
          <a:p>
            <a:pPr>
              <a:lnSpc>
                <a:spcPct val="90000"/>
              </a:lnSpc>
            </a:pPr>
            <a:endParaRPr lang="en-US" sz="2000" dirty="0"/>
          </a:p>
        </p:txBody>
      </p:sp>
      <p:sp>
        <p:nvSpPr>
          <p:cNvPr id="947204" name="Rectangle 4"/>
          <p:cNvSpPr>
            <a:spLocks noChangeArrowheads="1"/>
          </p:cNvSpPr>
          <p:nvPr/>
        </p:nvSpPr>
        <p:spPr bwMode="auto">
          <a:xfrm>
            <a:off x="47625" y="4460875"/>
            <a:ext cx="184150" cy="457200"/>
          </a:xfrm>
          <a:prstGeom prst="rect">
            <a:avLst/>
          </a:prstGeom>
          <a:noFill/>
          <a:ln w="9525">
            <a:noFill/>
            <a:miter lim="800000"/>
            <a:headEnd/>
            <a:tailEnd/>
          </a:ln>
          <a:effectLst/>
        </p:spPr>
        <p:txBody>
          <a:bodyPr wrap="none">
            <a:spAutoFit/>
          </a:bodyPr>
          <a:lstStyle/>
          <a:p>
            <a:endParaRPr lang="en-US" sz="2400">
              <a:latin typeface="Times" charset="0"/>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D733B88-7734-4B5C-BAA4-DB7DE1E14E2B}" type="slidenum">
              <a:rPr lang="en-US"/>
              <a:pPr/>
              <a:t>135</a:t>
            </a:fld>
            <a:endParaRPr lang="en-US"/>
          </a:p>
        </p:txBody>
      </p:sp>
      <p:sp>
        <p:nvSpPr>
          <p:cNvPr id="949250" name="AutoShape 2"/>
          <p:cNvSpPr>
            <a:spLocks noGrp="1" noChangeArrowheads="1"/>
          </p:cNvSpPr>
          <p:nvPr>
            <p:ph type="title"/>
          </p:nvPr>
        </p:nvSpPr>
        <p:spPr>
          <a:xfrm>
            <a:off x="762000" y="762000"/>
            <a:ext cx="8382000" cy="1143000"/>
          </a:xfrm>
        </p:spPr>
        <p:txBody>
          <a:bodyPr/>
          <a:lstStyle/>
          <a:p>
            <a:r>
              <a:rPr lang="en-US" sz="4000"/>
              <a:t>Psycho-educational Evaluation:</a:t>
            </a:r>
            <a:br>
              <a:rPr lang="en-US" sz="4000"/>
            </a:br>
            <a:r>
              <a:rPr lang="en-US" sz="2400"/>
              <a:t>Specific Tests</a:t>
            </a:r>
          </a:p>
        </p:txBody>
      </p:sp>
      <p:sp>
        <p:nvSpPr>
          <p:cNvPr id="949251" name="Rectangle 3"/>
          <p:cNvSpPr>
            <a:spLocks noGrp="1" noChangeArrowheads="1"/>
          </p:cNvSpPr>
          <p:nvPr>
            <p:ph type="body" idx="1"/>
          </p:nvPr>
        </p:nvSpPr>
        <p:spPr>
          <a:xfrm>
            <a:off x="838200" y="2362200"/>
            <a:ext cx="7924800" cy="5486400"/>
          </a:xfrm>
        </p:spPr>
        <p:txBody>
          <a:bodyPr/>
          <a:lstStyle/>
          <a:p>
            <a:pPr>
              <a:lnSpc>
                <a:spcPct val="90000"/>
              </a:lnSpc>
              <a:buFont typeface="Wingdings" pitchFamily="2" charset="2"/>
              <a:buNone/>
            </a:pPr>
            <a:r>
              <a:rPr lang="en-US" sz="2000"/>
              <a:t>Academic Achievement</a:t>
            </a:r>
          </a:p>
          <a:p>
            <a:pPr>
              <a:lnSpc>
                <a:spcPct val="90000"/>
              </a:lnSpc>
            </a:pPr>
            <a:r>
              <a:rPr lang="en-US" sz="2000"/>
              <a:t>Assessment of academic functioning will often reveal a profile of strengths and weaknesses.</a:t>
            </a:r>
          </a:p>
          <a:p>
            <a:pPr lvl="1">
              <a:lnSpc>
                <a:spcPct val="90000"/>
              </a:lnSpc>
            </a:pPr>
            <a:r>
              <a:rPr lang="en-US" sz="1800"/>
              <a:t>It is not unusual for students with ASD be hyperverbal/hyperlexic, while at the same time having poor comprehension and difficulties with abstract language.  For others, calculation skills may be well developed, while mathematical concepts are delayed.</a:t>
            </a:r>
          </a:p>
          <a:p>
            <a:pPr>
              <a:lnSpc>
                <a:spcPct val="90000"/>
              </a:lnSpc>
            </a:pPr>
            <a:r>
              <a:rPr lang="en-US" sz="2000"/>
              <a:t>For students functioning at or below the preschool range and with a chronological age of 6 months to 7 years, the </a:t>
            </a:r>
            <a:r>
              <a:rPr lang="en-US" sz="2000" i="1"/>
              <a:t>Psychoeducational Profile – Revised</a:t>
            </a:r>
            <a:r>
              <a:rPr lang="en-US" sz="2000"/>
              <a:t> may be an appropriate choice. </a:t>
            </a:r>
          </a:p>
          <a:p>
            <a:pPr>
              <a:lnSpc>
                <a:spcPct val="90000"/>
              </a:lnSpc>
            </a:pPr>
            <a:r>
              <a:rPr lang="en-US" sz="2000"/>
              <a:t> For older, higher functioning students, the </a:t>
            </a:r>
            <a:r>
              <a:rPr lang="en-US" sz="2000" i="1"/>
              <a:t>Woodcock-Johnson Tests of Achievement</a:t>
            </a:r>
            <a:r>
              <a:rPr lang="en-US" sz="2000"/>
              <a:t> and the </a:t>
            </a:r>
            <a:r>
              <a:rPr lang="en-US" sz="2000" i="1"/>
              <a:t>Wechsler Individual Achievement Test</a:t>
            </a:r>
            <a:r>
              <a:rPr lang="en-US" sz="2000"/>
              <a:t> would be appropriate tools.  </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B0CB1A3-E7DD-48A7-A313-27191D58DED1}" type="slidenum">
              <a:rPr lang="en-US"/>
              <a:pPr/>
              <a:t>136</a:t>
            </a:fld>
            <a:endParaRPr lang="en-US"/>
          </a:p>
        </p:txBody>
      </p:sp>
      <p:sp>
        <p:nvSpPr>
          <p:cNvPr id="951298" name="AutoShape 2"/>
          <p:cNvSpPr>
            <a:spLocks noGrp="1" noChangeArrowheads="1"/>
          </p:cNvSpPr>
          <p:nvPr>
            <p:ph type="title"/>
          </p:nvPr>
        </p:nvSpPr>
        <p:spPr>
          <a:xfrm>
            <a:off x="762000" y="762000"/>
            <a:ext cx="8382000" cy="1143000"/>
          </a:xfrm>
        </p:spPr>
        <p:txBody>
          <a:bodyPr/>
          <a:lstStyle/>
          <a:p>
            <a:r>
              <a:rPr lang="en-US" sz="4000"/>
              <a:t>Psycho-educational Evaluation:</a:t>
            </a:r>
            <a:br>
              <a:rPr lang="en-US" sz="4000"/>
            </a:br>
            <a:r>
              <a:rPr lang="en-US" sz="2400"/>
              <a:t>Specific Tests</a:t>
            </a:r>
          </a:p>
        </p:txBody>
      </p:sp>
      <p:sp>
        <p:nvSpPr>
          <p:cNvPr id="951299" name="Rectangle 3"/>
          <p:cNvSpPr>
            <a:spLocks noGrp="1" noChangeArrowheads="1"/>
          </p:cNvSpPr>
          <p:nvPr>
            <p:ph type="body" idx="1"/>
          </p:nvPr>
        </p:nvSpPr>
        <p:spPr>
          <a:xfrm>
            <a:off x="838200" y="2362200"/>
            <a:ext cx="8001000" cy="4953000"/>
          </a:xfrm>
        </p:spPr>
        <p:txBody>
          <a:bodyPr/>
          <a:lstStyle/>
          <a:p>
            <a:pPr>
              <a:lnSpc>
                <a:spcPct val="90000"/>
              </a:lnSpc>
              <a:buFont typeface="Wingdings" pitchFamily="2" charset="2"/>
              <a:buNone/>
            </a:pPr>
            <a:r>
              <a:rPr lang="en-US" sz="2000"/>
              <a:t>Emotional Functioning</a:t>
            </a:r>
          </a:p>
          <a:p>
            <a:pPr>
              <a:lnSpc>
                <a:spcPct val="90000"/>
              </a:lnSpc>
            </a:pPr>
            <a:r>
              <a:rPr lang="en-US" sz="2000"/>
              <a:t>65% present with symptoms of an additional psychiatric disorder such as AD/HD, oppositional defiant disorder, obsessive-compulsive disorder and other anxiety disorders, tics disorders, affective disorders, and psychotic disorders.  </a:t>
            </a:r>
          </a:p>
          <a:p>
            <a:pPr>
              <a:lnSpc>
                <a:spcPct val="90000"/>
              </a:lnSpc>
            </a:pPr>
            <a:r>
              <a:rPr lang="en-US" sz="2000"/>
              <a:t>Given these possibilities, it will also be important for the school psychologist to evaluate the student’s emotional/behavioral status.  </a:t>
            </a:r>
          </a:p>
          <a:p>
            <a:pPr>
              <a:lnSpc>
                <a:spcPct val="90000"/>
              </a:lnSpc>
            </a:pPr>
            <a:r>
              <a:rPr lang="en-US" sz="2000"/>
              <a:t>Traditional measures such as the </a:t>
            </a:r>
            <a:r>
              <a:rPr lang="en-US" sz="2000" i="1"/>
              <a:t>Behavioral Assessment System for Children</a:t>
            </a:r>
            <a:r>
              <a:rPr lang="en-US" sz="2000"/>
              <a:t> would be appropriate as a general purpose screening tool, while more specific measures such as </a:t>
            </a:r>
            <a:r>
              <a:rPr lang="en-US" sz="2000" i="1"/>
              <a:t>The Children’s Depression Inventory</a:t>
            </a:r>
            <a:r>
              <a:rPr lang="en-US" sz="2000"/>
              <a:t> and the </a:t>
            </a:r>
            <a:r>
              <a:rPr lang="en-US" sz="2000" i="1"/>
              <a:t>Revised Children’s Manifest Anxiety Scale</a:t>
            </a:r>
            <a:r>
              <a:rPr lang="en-US" sz="2000"/>
              <a:t> would be appropriate for assessing more specific presenting concerns.</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709F7F5-576F-4178-A833-F1F1100A06E4}" type="slidenum">
              <a:rPr lang="en-US"/>
              <a:pPr/>
              <a:t>137</a:t>
            </a:fld>
            <a:endParaRPr lang="en-US"/>
          </a:p>
        </p:txBody>
      </p:sp>
      <p:sp>
        <p:nvSpPr>
          <p:cNvPr id="979970" name="AutoShape 2"/>
          <p:cNvSpPr>
            <a:spLocks noGrp="1" noChangeArrowheads="1"/>
          </p:cNvSpPr>
          <p:nvPr>
            <p:ph type="title"/>
          </p:nvPr>
        </p:nvSpPr>
        <p:spPr>
          <a:xfrm>
            <a:off x="762000" y="762000"/>
            <a:ext cx="8382000" cy="1143000"/>
          </a:xfrm>
        </p:spPr>
        <p:txBody>
          <a:bodyPr/>
          <a:lstStyle/>
          <a:p>
            <a:r>
              <a:rPr lang="en-US" sz="4000" dirty="0"/>
              <a:t>Psycho-educational Evaluation:</a:t>
            </a:r>
            <a:br>
              <a:rPr lang="en-US" sz="4000" dirty="0"/>
            </a:br>
            <a:r>
              <a:rPr lang="en-US" sz="2400" dirty="0"/>
              <a:t>Psycho-Educational Report Recommendations</a:t>
            </a:r>
          </a:p>
        </p:txBody>
      </p:sp>
      <p:sp>
        <p:nvSpPr>
          <p:cNvPr id="979971" name="Rectangle 3"/>
          <p:cNvSpPr>
            <a:spLocks noGrp="1" noChangeArrowheads="1"/>
          </p:cNvSpPr>
          <p:nvPr>
            <p:ph type="body" idx="1"/>
          </p:nvPr>
        </p:nvSpPr>
        <p:spPr>
          <a:xfrm>
            <a:off x="838200" y="2362200"/>
            <a:ext cx="7693025" cy="4495800"/>
          </a:xfrm>
        </p:spPr>
        <p:txBody>
          <a:bodyPr/>
          <a:lstStyle/>
          <a:p>
            <a:pPr marL="577850" indent="-577850">
              <a:lnSpc>
                <a:spcPct val="80000"/>
              </a:lnSpc>
            </a:pPr>
            <a:r>
              <a:rPr lang="en-US" sz="2000" dirty="0"/>
              <a:t>From a review of the literature we have identified interventions often recommended when addressing some of the specific challenges associated with these disorders. </a:t>
            </a:r>
          </a:p>
          <a:p>
            <a:pPr marL="577850" indent="-577850">
              <a:lnSpc>
                <a:spcPct val="80000"/>
              </a:lnSpc>
            </a:pPr>
            <a:r>
              <a:rPr lang="en-US" sz="2000" dirty="0"/>
              <a:t>The slides that follow offer some of these recommendations (along with the accompanying background information) that we feel you might find useful when writing a psycho-educational report. </a:t>
            </a:r>
          </a:p>
          <a:p>
            <a:pPr marL="577850" indent="-577850">
              <a:lnSpc>
                <a:spcPct val="80000"/>
              </a:lnSpc>
            </a:pPr>
            <a:r>
              <a:rPr lang="en-US" sz="2000" dirty="0"/>
              <a:t>It is important to acknowledge that without a careful assessment of specific student needs this information will not be relevant. </a:t>
            </a:r>
          </a:p>
          <a:p>
            <a:pPr marL="577850" indent="-577850">
              <a:lnSpc>
                <a:spcPct val="80000"/>
              </a:lnSpc>
            </a:pPr>
            <a:r>
              <a:rPr lang="en-US" sz="2000" dirty="0"/>
              <a:t>However, following a comprehensive psycho-educational evaluation, and the identification of specific student needs, this information will be helpful in stimulating thinking about appropriate psycho-educational report recommendations for the student with autism.</a:t>
            </a:r>
          </a:p>
        </p:txBody>
      </p:sp>
      <p:sp>
        <p:nvSpPr>
          <p:cNvPr id="2" name="Rectangle 1"/>
          <p:cNvSpPr/>
          <p:nvPr/>
        </p:nvSpPr>
        <p:spPr>
          <a:xfrm>
            <a:off x="685800" y="6324600"/>
            <a:ext cx="8458200" cy="584776"/>
          </a:xfrm>
          <a:prstGeom prst="rect">
            <a:avLst/>
          </a:prstGeom>
        </p:spPr>
        <p:txBody>
          <a:bodyPr wrap="square">
            <a:spAutoFit/>
          </a:bodyPr>
          <a:lstStyle/>
          <a:p>
            <a:r>
              <a:rPr lang="en-US" sz="1600" dirty="0" smtClean="0"/>
              <a:t>Paper available at: </a:t>
            </a:r>
          </a:p>
          <a:p>
            <a:r>
              <a:rPr lang="en-US" sz="1600" dirty="0" smtClean="0">
                <a:hlinkClick r:id="rId3"/>
              </a:rPr>
              <a:t>http</a:t>
            </a:r>
            <a:r>
              <a:rPr lang="en-US" sz="1600" dirty="0">
                <a:hlinkClick r:id="rId3"/>
              </a:rPr>
              <a:t>://www.csus.edu/indiv/b/brocks/Courses/EDS%20243/student_materials.</a:t>
            </a:r>
            <a:r>
              <a:rPr lang="en-US" sz="1600" dirty="0" smtClean="0">
                <a:hlinkClick r:id="rId3"/>
              </a:rPr>
              <a:t>htm</a:t>
            </a:r>
            <a:r>
              <a:rPr lang="en-US" sz="1600" dirty="0" smtClean="0"/>
              <a:t>  </a:t>
            </a:r>
            <a:endParaRPr lang="en-US" sz="1600"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A0DF561-0D30-40A7-8CA7-03408EA4173F}" type="slidenum">
              <a:rPr lang="en-US"/>
              <a:pPr/>
              <a:t>138</a:t>
            </a:fld>
            <a:endParaRPr lang="en-US"/>
          </a:p>
        </p:txBody>
      </p:sp>
      <p:sp>
        <p:nvSpPr>
          <p:cNvPr id="982018" name="AutoShape 2"/>
          <p:cNvSpPr>
            <a:spLocks noGrp="1" noChangeArrowheads="1"/>
          </p:cNvSpPr>
          <p:nvPr>
            <p:ph type="title"/>
          </p:nvPr>
        </p:nvSpPr>
        <p:spPr>
          <a:xfrm>
            <a:off x="762000" y="762000"/>
            <a:ext cx="8382000" cy="1143000"/>
          </a:xfrm>
        </p:spPr>
        <p:txBody>
          <a:bodyPr/>
          <a:lstStyle/>
          <a:p>
            <a:r>
              <a:rPr lang="en-US" sz="4000"/>
              <a:t>Psycho-educational Evaluation:</a:t>
            </a:r>
            <a:br>
              <a:rPr lang="en-US" sz="4000"/>
            </a:br>
            <a:r>
              <a:rPr lang="en-US" sz="2400"/>
              <a:t>Psycho-Educational Report Recommendations</a:t>
            </a:r>
          </a:p>
        </p:txBody>
      </p:sp>
      <p:sp>
        <p:nvSpPr>
          <p:cNvPr id="982019" name="Rectangle 3"/>
          <p:cNvSpPr>
            <a:spLocks noGrp="1" noChangeArrowheads="1"/>
          </p:cNvSpPr>
          <p:nvPr>
            <p:ph type="body" idx="1"/>
          </p:nvPr>
        </p:nvSpPr>
        <p:spPr>
          <a:xfrm>
            <a:off x="838200" y="2362200"/>
            <a:ext cx="7693025" cy="4495800"/>
          </a:xfrm>
        </p:spPr>
        <p:txBody>
          <a:bodyPr/>
          <a:lstStyle/>
          <a:p>
            <a:pPr marL="577850" indent="-577850">
              <a:lnSpc>
                <a:spcPct val="80000"/>
              </a:lnSpc>
            </a:pPr>
            <a:r>
              <a:rPr lang="en-US" b="1" i="1"/>
              <a:t>If the student is challenged by social situations, then the following intervention and support recommendations might be appropriate</a:t>
            </a:r>
            <a:r>
              <a:rPr lang="en-US" i="1"/>
              <a:t>:</a:t>
            </a:r>
            <a:endParaRPr lang="en-US"/>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938597C4-2CA2-47A8-B0BE-F8E0DE5B94E9}" type="slidenum">
              <a:rPr lang="en-US"/>
              <a:pPr/>
              <a:t>139</a:t>
            </a:fld>
            <a:endParaRPr lang="en-US"/>
          </a:p>
        </p:txBody>
      </p:sp>
      <p:sp>
        <p:nvSpPr>
          <p:cNvPr id="984066" name="AutoShape 2"/>
          <p:cNvSpPr>
            <a:spLocks noGrp="1" noChangeArrowheads="1"/>
          </p:cNvSpPr>
          <p:nvPr>
            <p:ph type="title"/>
          </p:nvPr>
        </p:nvSpPr>
        <p:spPr>
          <a:xfrm>
            <a:off x="762000" y="762000"/>
            <a:ext cx="8382000" cy="1143000"/>
          </a:xfrm>
        </p:spPr>
        <p:txBody>
          <a:bodyPr/>
          <a:lstStyle/>
          <a:p>
            <a:r>
              <a:rPr lang="en-US" sz="4000"/>
              <a:t>Psycho-educational Evaluation:</a:t>
            </a:r>
            <a:br>
              <a:rPr lang="en-US" sz="4000"/>
            </a:br>
            <a:r>
              <a:rPr lang="en-US" sz="2400"/>
              <a:t>Psycho-Educational Report Recommendations</a:t>
            </a:r>
          </a:p>
        </p:txBody>
      </p:sp>
      <p:sp>
        <p:nvSpPr>
          <p:cNvPr id="984067" name="Rectangle 3"/>
          <p:cNvSpPr>
            <a:spLocks noGrp="1" noChangeArrowheads="1"/>
          </p:cNvSpPr>
          <p:nvPr>
            <p:ph type="body" idx="1"/>
          </p:nvPr>
        </p:nvSpPr>
        <p:spPr>
          <a:xfrm>
            <a:off x="838200" y="2362200"/>
            <a:ext cx="7693025" cy="4495800"/>
          </a:xfrm>
        </p:spPr>
        <p:txBody>
          <a:bodyPr/>
          <a:lstStyle/>
          <a:p>
            <a:pPr marL="577850" indent="-577850">
              <a:lnSpc>
                <a:spcPct val="80000"/>
              </a:lnSpc>
            </a:pPr>
            <a:r>
              <a:rPr lang="en-US"/>
              <a:t>Provide interpretation of social situations as indicated. Specifically, the following are suggested:</a:t>
            </a:r>
          </a:p>
          <a:p>
            <a:pPr marL="952500" lvl="1" indent="-495300">
              <a:lnSpc>
                <a:spcPct val="80000"/>
              </a:lnSpc>
            </a:pPr>
            <a:r>
              <a:rPr lang="en-US"/>
              <a:t>Make use of social stories.</a:t>
            </a:r>
            <a:r>
              <a:rPr lang="en-US">
                <a:sym typeface="Symbol" pitchFamily="18" charset="2"/>
              </a:rPr>
              <a:t></a:t>
            </a:r>
            <a:endParaRPr lang="en-US"/>
          </a:p>
          <a:p>
            <a:pPr marL="952500" lvl="1" indent="-495300">
              <a:lnSpc>
                <a:spcPct val="80000"/>
              </a:lnSpc>
            </a:pPr>
            <a:r>
              <a:rPr lang="en-US"/>
              <a:t>A social story is a short story that explains a specific challenging social situation.  The goal is to find out what is happening in a situation and why.  </a:t>
            </a:r>
          </a:p>
          <a:p>
            <a:pPr marL="577850" indent="-577850">
              <a:lnSpc>
                <a:spcPct val="80000"/>
              </a:lnSpc>
            </a:pPr>
            <a:endParaRPr lang="en-US" sz="1800"/>
          </a:p>
          <a:p>
            <a:pPr marL="1327150" lvl="2" indent="-412750">
              <a:lnSpc>
                <a:spcPct val="80000"/>
              </a:lnSpc>
            </a:pPr>
            <a:endParaRPr lang="en-US"/>
          </a:p>
        </p:txBody>
      </p:sp>
      <p:sp>
        <p:nvSpPr>
          <p:cNvPr id="984068" name="Rectangle 4"/>
          <p:cNvSpPr>
            <a:spLocks noChangeArrowheads="1"/>
          </p:cNvSpPr>
          <p:nvPr/>
        </p:nvSpPr>
        <p:spPr bwMode="auto">
          <a:xfrm>
            <a:off x="762000" y="6519446"/>
            <a:ext cx="2054769" cy="338554"/>
          </a:xfrm>
          <a:prstGeom prst="rect">
            <a:avLst/>
          </a:prstGeom>
          <a:noFill/>
          <a:ln w="9525">
            <a:noFill/>
            <a:miter lim="800000"/>
            <a:headEnd/>
            <a:tailEnd/>
          </a:ln>
          <a:effectLst/>
        </p:spPr>
        <p:txBody>
          <a:bodyPr wrap="none">
            <a:spAutoFit/>
          </a:bodyPr>
          <a:lstStyle/>
          <a:p>
            <a:r>
              <a:rPr lang="en-US" sz="1600" dirty="0" smtClean="0"/>
              <a:t>Gray </a:t>
            </a:r>
            <a:r>
              <a:rPr lang="en-US" sz="1600" dirty="0"/>
              <a:t>&amp; </a:t>
            </a:r>
            <a:r>
              <a:rPr lang="en-US" sz="1600" dirty="0" smtClean="0"/>
              <a:t>White</a:t>
            </a:r>
            <a:r>
              <a:rPr lang="en-US" sz="1600" dirty="0"/>
              <a:t> </a:t>
            </a:r>
            <a:r>
              <a:rPr lang="en-US" sz="1600" dirty="0" smtClean="0"/>
              <a:t>(2002)</a:t>
            </a:r>
            <a:endParaRPr lang="en-US"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C510FC-EB15-472E-A950-49935F244098}" type="slidenum">
              <a:rPr lang="en-US"/>
              <a:pPr/>
              <a:t>14</a:t>
            </a:fld>
            <a:endParaRPr lang="en-US" dirty="0"/>
          </a:p>
        </p:txBody>
      </p:sp>
      <p:sp>
        <p:nvSpPr>
          <p:cNvPr id="1088514" name="AutoShape 2"/>
          <p:cNvSpPr>
            <a:spLocks noGrp="1" noChangeArrowheads="1"/>
          </p:cNvSpPr>
          <p:nvPr>
            <p:ph type="title"/>
          </p:nvPr>
        </p:nvSpPr>
        <p:spPr>
          <a:xfrm>
            <a:off x="838200" y="762000"/>
            <a:ext cx="8305800" cy="1143000"/>
          </a:xfrm>
        </p:spPr>
        <p:txBody>
          <a:bodyPr/>
          <a:lstStyle/>
          <a:p>
            <a:r>
              <a:rPr lang="en-US" sz="4000" dirty="0"/>
              <a:t>Introduction:</a:t>
            </a:r>
            <a:br>
              <a:rPr lang="en-US" sz="4000" dirty="0"/>
            </a:br>
            <a:r>
              <a:rPr lang="en-US" sz="2400" dirty="0"/>
              <a:t>Diagnostic vs. Special Education Classifications</a:t>
            </a:r>
          </a:p>
        </p:txBody>
      </p:sp>
      <p:sp>
        <p:nvSpPr>
          <p:cNvPr id="1088515" name="Rectangle 3"/>
          <p:cNvSpPr>
            <a:spLocks noGrp="1" noChangeArrowheads="1"/>
          </p:cNvSpPr>
          <p:nvPr>
            <p:ph type="body" idx="1"/>
          </p:nvPr>
        </p:nvSpPr>
        <p:spPr>
          <a:xfrm>
            <a:off x="762000" y="2286000"/>
            <a:ext cx="8305800" cy="4572000"/>
          </a:xfrm>
          <a:solidFill>
            <a:schemeClr val="bg1"/>
          </a:solidFill>
        </p:spPr>
        <p:txBody>
          <a:bodyPr/>
          <a:lstStyle/>
          <a:p>
            <a:pPr marL="0" indent="0">
              <a:lnSpc>
                <a:spcPct val="80000"/>
              </a:lnSpc>
              <a:buFont typeface="Wingdings" pitchFamily="2" charset="2"/>
              <a:buNone/>
            </a:pPr>
            <a:r>
              <a:rPr lang="en-US" sz="2400" b="1" dirty="0" smtClean="0"/>
              <a:t>IDEIA </a:t>
            </a:r>
            <a:r>
              <a:rPr lang="en-US" sz="2400" b="1" dirty="0"/>
              <a:t>2004 Autism </a:t>
            </a:r>
            <a:r>
              <a:rPr lang="en-US" sz="2400" b="1" dirty="0" smtClean="0"/>
              <a:t>Classification </a:t>
            </a:r>
            <a:r>
              <a:rPr lang="en-US" sz="2400" dirty="0" smtClean="0"/>
              <a:t>(</a:t>
            </a:r>
            <a:r>
              <a:rPr lang="en-US" sz="1800" dirty="0" smtClean="0"/>
              <a:t>P</a:t>
            </a:r>
            <a:r>
              <a:rPr lang="en-US" sz="1800" dirty="0"/>
              <a:t>.L. 108-446, </a:t>
            </a:r>
            <a:r>
              <a:rPr lang="en-US" sz="1800" i="1" dirty="0"/>
              <a:t>Individuals with Disabilities Education Improvement Act </a:t>
            </a:r>
            <a:r>
              <a:rPr lang="en-US" sz="1800" dirty="0"/>
              <a:t>(IDEIA), </a:t>
            </a:r>
            <a:r>
              <a:rPr lang="en-US" sz="1800" dirty="0" smtClean="0"/>
              <a:t>2004, USDOE </a:t>
            </a:r>
            <a:r>
              <a:rPr lang="en-US" sz="1800" dirty="0"/>
              <a:t>Regulations for IDEA 2004 [</a:t>
            </a:r>
            <a:r>
              <a:rPr lang="en-US" sz="1800" dirty="0">
                <a:cs typeface="Arial" charset="0"/>
              </a:rPr>
              <a:t>§</a:t>
            </a:r>
            <a:r>
              <a:rPr lang="en-US" sz="1800" dirty="0"/>
              <a:t> 300.8(c)(1)</a:t>
            </a:r>
            <a:r>
              <a:rPr lang="en-US" sz="1800" dirty="0" smtClean="0"/>
              <a:t>]</a:t>
            </a:r>
            <a:r>
              <a:rPr lang="en-US" sz="2400" dirty="0" smtClean="0"/>
              <a:t>)</a:t>
            </a:r>
          </a:p>
          <a:p>
            <a:pPr marL="0" indent="0">
              <a:lnSpc>
                <a:spcPct val="80000"/>
              </a:lnSpc>
              <a:buFont typeface="Wingdings" pitchFamily="2" charset="2"/>
              <a:buNone/>
            </a:pPr>
            <a:endParaRPr lang="en-US" sz="1800" dirty="0" smtClean="0"/>
          </a:p>
          <a:p>
            <a:pPr marL="0" indent="0">
              <a:lnSpc>
                <a:spcPct val="80000"/>
              </a:lnSpc>
              <a:buFont typeface="Wingdings" pitchFamily="2" charset="2"/>
              <a:buNone/>
            </a:pPr>
            <a:r>
              <a:rPr lang="en-US" sz="2000" dirty="0" smtClean="0"/>
              <a:t>“Autism </a:t>
            </a:r>
            <a:r>
              <a:rPr lang="en-US" sz="2000" dirty="0"/>
              <a:t>means a developmental disability significantly affecting verbal and nonverbal communication and social interaction, generally evident before age three, that adversely affects a child’s education performance.  Other characteristics often associated with autism are engagement in repetitive activities and stereotypical movements, resistance to environmental change or change in daily routines, and unusual responses to sensory experiences.  (i) Autism does not apply if a child’s educational performance is adversely affected primarily because the child has an emotional disturbance, as defined in paragraph (c)(4) of this section. (ii) A child who manifest the characteristics of autism after age three could be identified as having autism if the criteria in paragraph (c)(1)(i) of this section are satisfied</a:t>
            </a:r>
            <a:r>
              <a:rPr lang="en-US" sz="2000" dirty="0" smtClean="0"/>
              <a:t>.”</a:t>
            </a:r>
            <a:endParaRPr lang="en-US" sz="2000" dirty="0"/>
          </a:p>
          <a:p>
            <a:pPr marL="1285875" lvl="2" indent="-371475" algn="just">
              <a:lnSpc>
                <a:spcPct val="80000"/>
              </a:lnSpc>
            </a:pPr>
            <a:endParaRPr lang="en-US" sz="1600" i="1" dirty="0">
              <a:solidFill>
                <a:srgbClr val="000000"/>
              </a:solidFill>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02C7E9D-D44A-4A8F-AAA6-D01A0B2E35C4}" type="slidenum">
              <a:rPr lang="en-US"/>
              <a:pPr/>
              <a:t>140</a:t>
            </a:fld>
            <a:endParaRPr lang="en-US"/>
          </a:p>
        </p:txBody>
      </p:sp>
      <p:sp>
        <p:nvSpPr>
          <p:cNvPr id="986114" name="AutoShape 2"/>
          <p:cNvSpPr>
            <a:spLocks noGrp="1" noChangeArrowheads="1"/>
          </p:cNvSpPr>
          <p:nvPr>
            <p:ph type="title"/>
          </p:nvPr>
        </p:nvSpPr>
        <p:spPr>
          <a:xfrm>
            <a:off x="762000" y="762000"/>
            <a:ext cx="8382000" cy="1143000"/>
          </a:xfrm>
        </p:spPr>
        <p:txBody>
          <a:bodyPr/>
          <a:lstStyle/>
          <a:p>
            <a:r>
              <a:rPr lang="en-US" sz="4000"/>
              <a:t>Psycho-educational Evaluation:</a:t>
            </a:r>
            <a:br>
              <a:rPr lang="en-US" sz="4000"/>
            </a:br>
            <a:r>
              <a:rPr lang="en-US" sz="2400"/>
              <a:t>Psycho-Educational Report Recommendations</a:t>
            </a:r>
          </a:p>
        </p:txBody>
      </p:sp>
      <p:sp>
        <p:nvSpPr>
          <p:cNvPr id="986115" name="Rectangle 3"/>
          <p:cNvSpPr>
            <a:spLocks noGrp="1" noChangeArrowheads="1"/>
          </p:cNvSpPr>
          <p:nvPr>
            <p:ph type="body" idx="1"/>
          </p:nvPr>
        </p:nvSpPr>
        <p:spPr>
          <a:xfrm>
            <a:off x="838200" y="2362200"/>
            <a:ext cx="7693025" cy="4495800"/>
          </a:xfrm>
        </p:spPr>
        <p:txBody>
          <a:bodyPr/>
          <a:lstStyle/>
          <a:p>
            <a:pPr marL="577850" indent="-577850">
              <a:lnSpc>
                <a:spcPct val="80000"/>
              </a:lnSpc>
            </a:pPr>
            <a:r>
              <a:rPr lang="en-US" sz="2400" dirty="0"/>
              <a:t>The following is an example of a social story:</a:t>
            </a:r>
          </a:p>
          <a:p>
            <a:pPr marL="577850" indent="-577850">
              <a:lnSpc>
                <a:spcPct val="80000"/>
              </a:lnSpc>
              <a:buFont typeface="Wingdings" pitchFamily="2" charset="2"/>
              <a:buNone/>
            </a:pPr>
            <a:endParaRPr lang="en-US" sz="2400" dirty="0"/>
          </a:p>
          <a:p>
            <a:pPr marL="577850" indent="-577850" algn="ctr">
              <a:lnSpc>
                <a:spcPct val="80000"/>
              </a:lnSpc>
              <a:buFont typeface="Wingdings" pitchFamily="2" charset="2"/>
              <a:buNone/>
            </a:pPr>
            <a:r>
              <a:rPr lang="en-US" sz="2000" dirty="0">
                <a:latin typeface="Bradley Hand ITC" pitchFamily="66" charset="0"/>
              </a:rPr>
              <a:t>	When Other Students Get Upset</a:t>
            </a:r>
          </a:p>
          <a:p>
            <a:pPr marL="577850" indent="-577850">
              <a:lnSpc>
                <a:spcPct val="80000"/>
              </a:lnSpc>
              <a:buFont typeface="Wingdings" pitchFamily="2" charset="2"/>
              <a:buNone/>
            </a:pPr>
            <a:r>
              <a:rPr lang="en-US" sz="2000" dirty="0">
                <a:latin typeface="Bradley Hand ITC" pitchFamily="66" charset="0"/>
              </a:rPr>
              <a:t>	Sometimes other students get upset and cry.  When this happens their teacher might try to help them. The teacher might try to help them by talking to them or holding them. This is okay. Sometimes when other students get upset and cry, it makes me upset and angry. I can use words to tell my teacher that I am upset. I can say, "That makes me mad!" or "I'm upset!“ It is okay to use words about how I feel. When I get upset I will try to use words about how I feel.</a:t>
            </a:r>
          </a:p>
          <a:p>
            <a:pPr marL="1327150" lvl="2" indent="-412750">
              <a:lnSpc>
                <a:spcPct val="80000"/>
              </a:lnSpc>
            </a:pPr>
            <a:endParaRPr lang="en-US" dirty="0">
              <a:latin typeface="Bradley Hand ITC" pitchFamily="66" charset="0"/>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1AE972A-F5F9-4AA8-84E1-FC212CB41713}" type="slidenum">
              <a:rPr lang="en-US"/>
              <a:pPr/>
              <a:t>141</a:t>
            </a:fld>
            <a:endParaRPr lang="en-US"/>
          </a:p>
        </p:txBody>
      </p:sp>
      <p:sp>
        <p:nvSpPr>
          <p:cNvPr id="988162" name="AutoShape 2"/>
          <p:cNvSpPr>
            <a:spLocks noGrp="1" noChangeArrowheads="1"/>
          </p:cNvSpPr>
          <p:nvPr>
            <p:ph type="title"/>
          </p:nvPr>
        </p:nvSpPr>
        <p:spPr>
          <a:xfrm>
            <a:off x="762000" y="762000"/>
            <a:ext cx="8382000" cy="1143000"/>
          </a:xfrm>
        </p:spPr>
        <p:txBody>
          <a:bodyPr/>
          <a:lstStyle/>
          <a:p>
            <a:r>
              <a:rPr lang="en-US" sz="4000"/>
              <a:t>Psycho-educational Evaluation:</a:t>
            </a:r>
            <a:br>
              <a:rPr lang="en-US" sz="4000"/>
            </a:br>
            <a:r>
              <a:rPr lang="en-US" sz="2400"/>
              <a:t>Psycho-Educational Report Recommendations</a:t>
            </a:r>
          </a:p>
        </p:txBody>
      </p:sp>
      <p:sp>
        <p:nvSpPr>
          <p:cNvPr id="988163" name="Rectangle 3"/>
          <p:cNvSpPr>
            <a:spLocks noGrp="1" noChangeArrowheads="1"/>
          </p:cNvSpPr>
          <p:nvPr>
            <p:ph type="body" idx="1"/>
          </p:nvPr>
        </p:nvSpPr>
        <p:spPr>
          <a:xfrm>
            <a:off x="838200" y="2362200"/>
            <a:ext cx="7693025" cy="4495800"/>
          </a:xfrm>
        </p:spPr>
        <p:txBody>
          <a:bodyPr/>
          <a:lstStyle/>
          <a:p>
            <a:pPr marL="577850" indent="-577850"/>
            <a:r>
              <a:rPr lang="en-US"/>
              <a:t>For more information about social stories go to </a:t>
            </a:r>
            <a:endParaRPr lang="en-US">
              <a:hlinkClick r:id="rId3"/>
            </a:endParaRPr>
          </a:p>
          <a:p>
            <a:pPr marL="952500" lvl="1" indent="-495300"/>
            <a:r>
              <a:rPr lang="en-US" sz="2000">
                <a:hlinkClick r:id="rId3"/>
              </a:rPr>
              <a:t>http://www.thegraycenter.org/</a:t>
            </a:r>
            <a:endParaRPr lang="en-US" sz="2000">
              <a:hlinkClick r:id="rId4"/>
            </a:endParaRPr>
          </a:p>
          <a:p>
            <a:pPr marL="952500" lvl="1" indent="-495300"/>
            <a:r>
              <a:rPr lang="en-US" sz="2000">
                <a:hlinkClick r:id="rId4"/>
              </a:rPr>
              <a:t>http://www.polyxo.com/socialstories/introduction.html</a:t>
            </a:r>
            <a:endParaRPr lang="en-US" sz="2000"/>
          </a:p>
          <a:p>
            <a:pPr marL="577850" indent="-577850"/>
            <a:r>
              <a:rPr lang="en-US"/>
              <a:t>A variety of sample stories can be found at</a:t>
            </a:r>
            <a:endParaRPr lang="en-US">
              <a:hlinkClick r:id="rId5"/>
            </a:endParaRPr>
          </a:p>
          <a:p>
            <a:pPr marL="952500" lvl="1" indent="-495300"/>
            <a:r>
              <a:rPr lang="en-US" sz="2000">
                <a:hlinkClick r:id="rId5"/>
              </a:rPr>
              <a:t>http://www.frsd.k12.nj.us/autistic/Social%20Stories/social_stories.htm</a:t>
            </a:r>
            <a:endParaRPr lang="en-US" sz="200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5"/>
          <p:cNvSpPr>
            <a:spLocks noGrp="1"/>
          </p:cNvSpPr>
          <p:nvPr>
            <p:ph type="sldNum" sz="quarter" idx="12"/>
          </p:nvPr>
        </p:nvSpPr>
        <p:spPr/>
        <p:txBody>
          <a:bodyPr/>
          <a:lstStyle/>
          <a:p>
            <a:fld id="{3EB21A4F-68B7-44B9-82C1-D38E65D0E2A5}" type="slidenum">
              <a:rPr lang="en-US"/>
              <a:pPr/>
              <a:t>142</a:t>
            </a:fld>
            <a:endParaRPr lang="en-US"/>
          </a:p>
        </p:txBody>
      </p:sp>
      <p:sp>
        <p:nvSpPr>
          <p:cNvPr id="990210" name="AutoShape 2"/>
          <p:cNvSpPr>
            <a:spLocks noGrp="1" noChangeArrowheads="1"/>
          </p:cNvSpPr>
          <p:nvPr>
            <p:ph type="title"/>
          </p:nvPr>
        </p:nvSpPr>
        <p:spPr>
          <a:xfrm>
            <a:off x="762000" y="762000"/>
            <a:ext cx="8382000" cy="1143000"/>
          </a:xfrm>
        </p:spPr>
        <p:txBody>
          <a:bodyPr/>
          <a:lstStyle/>
          <a:p>
            <a:r>
              <a:rPr lang="en-US" sz="4000"/>
              <a:t>Psycho-educational Evaluation:</a:t>
            </a:r>
            <a:br>
              <a:rPr lang="en-US" sz="4000"/>
            </a:br>
            <a:r>
              <a:rPr lang="en-US" sz="2400"/>
              <a:t>Psycho-Educational Report Recommendations</a:t>
            </a:r>
          </a:p>
        </p:txBody>
      </p:sp>
      <p:sp>
        <p:nvSpPr>
          <p:cNvPr id="990211" name="Rectangle 3"/>
          <p:cNvSpPr>
            <a:spLocks noGrp="1" noChangeArrowheads="1"/>
          </p:cNvSpPr>
          <p:nvPr>
            <p:ph type="body" idx="1"/>
          </p:nvPr>
        </p:nvSpPr>
        <p:spPr/>
        <p:txBody>
          <a:bodyPr/>
          <a:lstStyle/>
          <a:p>
            <a:pPr marL="577850" indent="-577850"/>
            <a:r>
              <a:rPr lang="en-US" dirty="0"/>
              <a:t>Use cartooning to illustrate the rules of challenging social situations. </a:t>
            </a:r>
          </a:p>
          <a:p>
            <a:pPr marL="577850" indent="-577850"/>
            <a:r>
              <a:rPr lang="en-US" dirty="0"/>
              <a:t>For example, …</a:t>
            </a:r>
          </a:p>
          <a:p>
            <a:pPr marL="577850" indent="-577850"/>
            <a:endParaRPr lang="en-US" dirty="0"/>
          </a:p>
          <a:p>
            <a:pPr marL="577850" indent="-577850"/>
            <a:endParaRPr lang="en-US" dirty="0"/>
          </a:p>
          <a:p>
            <a:pPr marL="577850" indent="-577850"/>
            <a:endParaRPr lang="en-US" dirty="0"/>
          </a:p>
          <a:p>
            <a:pPr marL="577850" indent="-577850"/>
            <a:endParaRPr lang="en-US" dirty="0"/>
          </a:p>
        </p:txBody>
      </p:sp>
      <p:sp>
        <p:nvSpPr>
          <p:cNvPr id="990232" name="Rectangle 24"/>
          <p:cNvSpPr>
            <a:spLocks noChangeArrowheads="1"/>
          </p:cNvSpPr>
          <p:nvPr/>
        </p:nvSpPr>
        <p:spPr bwMode="auto">
          <a:xfrm>
            <a:off x="28575" y="2652713"/>
            <a:ext cx="9144000" cy="0"/>
          </a:xfrm>
          <a:prstGeom prst="rect">
            <a:avLst/>
          </a:prstGeom>
          <a:noFill/>
          <a:ln w="9525">
            <a:noFill/>
            <a:miter lim="800000"/>
            <a:headEnd/>
            <a:tailEnd/>
          </a:ln>
          <a:effectLst/>
        </p:spPr>
        <p:txBody>
          <a:bodyPr wrap="none" anchor="ctr">
            <a:spAutoFit/>
          </a:bodyPr>
          <a:lstStyle/>
          <a:p>
            <a:endParaRPr lang="en-US" sz="2400">
              <a:latin typeface="Times" charset="0"/>
            </a:endParaRPr>
          </a:p>
        </p:txBody>
      </p:sp>
      <p:sp>
        <p:nvSpPr>
          <p:cNvPr id="990233" name="Rectangle 25"/>
          <p:cNvSpPr>
            <a:spLocks noChangeArrowheads="1"/>
          </p:cNvSpPr>
          <p:nvPr/>
        </p:nvSpPr>
        <p:spPr bwMode="auto">
          <a:xfrm>
            <a:off x="1612900" y="4467225"/>
            <a:ext cx="1520825" cy="0"/>
          </a:xfrm>
          <a:prstGeom prst="rect">
            <a:avLst/>
          </a:prstGeom>
          <a:noFill/>
          <a:ln w="9525">
            <a:noFill/>
            <a:miter lim="800000"/>
            <a:headEnd/>
            <a:tailEnd/>
          </a:ln>
          <a:effectLst/>
        </p:spPr>
        <p:txBody>
          <a:bodyPr wrap="none">
            <a:spAutoFit/>
          </a:bodyPr>
          <a:lstStyle/>
          <a:p>
            <a:endParaRPr lang="en-US"/>
          </a:p>
        </p:txBody>
      </p:sp>
      <p:sp>
        <p:nvSpPr>
          <p:cNvPr id="990234" name="Rectangle 26"/>
          <p:cNvSpPr>
            <a:spLocks noChangeArrowheads="1"/>
          </p:cNvSpPr>
          <p:nvPr/>
        </p:nvSpPr>
        <p:spPr bwMode="auto">
          <a:xfrm>
            <a:off x="1612900" y="4421188"/>
            <a:ext cx="184150" cy="762000"/>
          </a:xfrm>
          <a:prstGeom prst="rect">
            <a:avLst/>
          </a:prstGeom>
          <a:noFill/>
          <a:ln w="9525">
            <a:noFill/>
            <a:miter lim="800000"/>
            <a:headEnd/>
            <a:tailEnd/>
          </a:ln>
          <a:effectLst/>
        </p:spPr>
        <p:txBody>
          <a:bodyPr wrap="none">
            <a:spAutoFit/>
          </a:bodyPr>
          <a:lstStyle/>
          <a:p>
            <a:r>
              <a:rPr lang="en-US" sz="1000" dirty="0">
                <a:latin typeface="Times New Roman" pitchFamily="18" charset="0"/>
                <a:cs typeface="Times New Roman" pitchFamily="18" charset="0"/>
              </a:rPr>
              <a:t/>
            </a:r>
            <a:br>
              <a:rPr lang="en-US" sz="1000" dirty="0">
                <a:latin typeface="Times New Roman" pitchFamily="18" charset="0"/>
                <a:cs typeface="Times New Roman" pitchFamily="18" charset="0"/>
              </a:rPr>
            </a:br>
            <a:endParaRPr lang="en-US" sz="1000" dirty="0">
              <a:latin typeface="Times New Roman" pitchFamily="18" charset="0"/>
              <a:cs typeface="Times New Roman" pitchFamily="18" charset="0"/>
            </a:endParaRPr>
          </a:p>
          <a:p>
            <a:endParaRPr lang="en-US" sz="2400" dirty="0">
              <a:latin typeface="Times" charset="0"/>
            </a:endParaRPr>
          </a:p>
        </p:txBody>
      </p:sp>
      <p:sp>
        <p:nvSpPr>
          <p:cNvPr id="990235" name="Rectangle 27"/>
          <p:cNvSpPr>
            <a:spLocks noChangeArrowheads="1"/>
          </p:cNvSpPr>
          <p:nvPr/>
        </p:nvSpPr>
        <p:spPr bwMode="auto">
          <a:xfrm>
            <a:off x="1612900" y="4467225"/>
            <a:ext cx="1520825" cy="0"/>
          </a:xfrm>
          <a:prstGeom prst="rect">
            <a:avLst/>
          </a:prstGeom>
          <a:noFill/>
          <a:ln w="9525">
            <a:noFill/>
            <a:miter lim="800000"/>
            <a:headEnd/>
            <a:tailEnd/>
          </a:ln>
          <a:effectLst/>
        </p:spPr>
        <p:txBody>
          <a:bodyPr wrap="none">
            <a:spAutoFit/>
          </a:bodyPr>
          <a:lstStyle/>
          <a:p>
            <a:endParaRPr lang="en-US"/>
          </a:p>
        </p:txBody>
      </p:sp>
      <p:sp>
        <p:nvSpPr>
          <p:cNvPr id="990236" name="Rectangle 28"/>
          <p:cNvSpPr>
            <a:spLocks noChangeArrowheads="1"/>
          </p:cNvSpPr>
          <p:nvPr/>
        </p:nvSpPr>
        <p:spPr bwMode="auto">
          <a:xfrm>
            <a:off x="1612900" y="4467225"/>
            <a:ext cx="1520825" cy="0"/>
          </a:xfrm>
          <a:prstGeom prst="rect">
            <a:avLst/>
          </a:prstGeom>
          <a:noFill/>
          <a:ln w="9525">
            <a:noFill/>
            <a:miter lim="800000"/>
            <a:headEnd/>
            <a:tailEnd/>
          </a:ln>
          <a:effectLst/>
        </p:spPr>
        <p:txBody>
          <a:bodyPr wrap="none">
            <a:spAutoFit/>
          </a:bodyPr>
          <a:lstStyle/>
          <a:p>
            <a:endParaRPr lang="en-US"/>
          </a:p>
        </p:txBody>
      </p:sp>
      <p:sp>
        <p:nvSpPr>
          <p:cNvPr id="990249" name="Rectangle 41"/>
          <p:cNvSpPr>
            <a:spLocks noChangeArrowheads="1"/>
          </p:cNvSpPr>
          <p:nvPr/>
        </p:nvSpPr>
        <p:spPr bwMode="auto">
          <a:xfrm>
            <a:off x="762000" y="6519446"/>
            <a:ext cx="2419753" cy="338554"/>
          </a:xfrm>
          <a:prstGeom prst="rect">
            <a:avLst/>
          </a:prstGeom>
          <a:noFill/>
          <a:ln w="9525">
            <a:noFill/>
            <a:miter lim="800000"/>
            <a:headEnd/>
            <a:tailEnd/>
          </a:ln>
          <a:effectLst/>
        </p:spPr>
        <p:txBody>
          <a:bodyPr wrap="none">
            <a:spAutoFit/>
          </a:bodyPr>
          <a:lstStyle/>
          <a:p>
            <a:r>
              <a:rPr lang="en-US" sz="1600" dirty="0"/>
              <a:t>Myles &amp; </a:t>
            </a:r>
            <a:r>
              <a:rPr lang="en-US" sz="1600" dirty="0" smtClean="0"/>
              <a:t>Simpson</a:t>
            </a:r>
            <a:r>
              <a:rPr lang="en-US" sz="1600" dirty="0"/>
              <a:t> </a:t>
            </a:r>
            <a:r>
              <a:rPr lang="en-US" sz="1600" dirty="0" smtClean="0"/>
              <a:t>(2001)</a:t>
            </a:r>
            <a:endParaRPr lang="en-US" sz="1600" dirty="0"/>
          </a:p>
        </p:txBody>
      </p:sp>
      <p:graphicFrame>
        <p:nvGraphicFramePr>
          <p:cNvPr id="2" name="Object 1"/>
          <p:cNvGraphicFramePr>
            <a:graphicFrameLocks noChangeAspect="1"/>
          </p:cNvGraphicFramePr>
          <p:nvPr>
            <p:extLst>
              <p:ext uri="{D42A27DB-BD31-4B8C-83A1-F6EECF244321}">
                <p14:modId xmlns:p14="http://schemas.microsoft.com/office/powerpoint/2010/main" val="1292881143"/>
              </p:ext>
            </p:extLst>
          </p:nvPr>
        </p:nvGraphicFramePr>
        <p:xfrm>
          <a:off x="2514600" y="4076700"/>
          <a:ext cx="6083300" cy="1943100"/>
        </p:xfrm>
        <a:graphic>
          <a:graphicData uri="http://schemas.openxmlformats.org/presentationml/2006/ole">
            <mc:AlternateContent xmlns:mc="http://schemas.openxmlformats.org/markup-compatibility/2006">
              <mc:Choice xmlns:v="urn:schemas-microsoft-com:vml" Requires="v">
                <p:oleObj spid="_x0000_s1265683" name="Document" r:id="rId5" imgW="6083300" imgH="1943100" progId="Word.Document.12">
                  <p:embed/>
                </p:oleObj>
              </mc:Choice>
              <mc:Fallback>
                <p:oleObj name="Document" r:id="rId5" imgW="6083300" imgH="1943100" progId="Word.Document.12">
                  <p:embed/>
                  <p:pic>
                    <p:nvPicPr>
                      <p:cNvPr id="0" name=""/>
                      <p:cNvPicPr/>
                      <p:nvPr/>
                    </p:nvPicPr>
                    <p:blipFill>
                      <a:blip r:embed="rId6"/>
                      <a:stretch>
                        <a:fillRect/>
                      </a:stretch>
                    </p:blipFill>
                    <p:spPr>
                      <a:xfrm>
                        <a:off x="2514600" y="4076700"/>
                        <a:ext cx="6083300" cy="194310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D6340594-D897-4321-9615-5E1F37135B37}" type="slidenum">
              <a:rPr lang="en-US"/>
              <a:pPr/>
              <a:t>143</a:t>
            </a:fld>
            <a:endParaRPr lang="en-US"/>
          </a:p>
        </p:txBody>
      </p:sp>
      <p:sp>
        <p:nvSpPr>
          <p:cNvPr id="992258" name="AutoShape 2"/>
          <p:cNvSpPr>
            <a:spLocks noGrp="1" noChangeArrowheads="1"/>
          </p:cNvSpPr>
          <p:nvPr>
            <p:ph type="title"/>
          </p:nvPr>
        </p:nvSpPr>
        <p:spPr>
          <a:xfrm>
            <a:off x="762000" y="762000"/>
            <a:ext cx="8382000" cy="1143000"/>
          </a:xfrm>
        </p:spPr>
        <p:txBody>
          <a:bodyPr/>
          <a:lstStyle/>
          <a:p>
            <a:r>
              <a:rPr lang="en-US" sz="4000"/>
              <a:t>Psycho-educational Evaluation:</a:t>
            </a:r>
            <a:br>
              <a:rPr lang="en-US" sz="4000"/>
            </a:br>
            <a:r>
              <a:rPr lang="en-US" sz="2400"/>
              <a:t>Psycho-Educational Report Recommendations</a:t>
            </a:r>
          </a:p>
        </p:txBody>
      </p:sp>
      <p:sp>
        <p:nvSpPr>
          <p:cNvPr id="992259" name="Rectangle 3"/>
          <p:cNvSpPr>
            <a:spLocks noGrp="1" noChangeArrowheads="1"/>
          </p:cNvSpPr>
          <p:nvPr>
            <p:ph type="body" idx="1"/>
          </p:nvPr>
        </p:nvSpPr>
        <p:spPr>
          <a:xfrm>
            <a:off x="838200" y="2362200"/>
            <a:ext cx="7693025" cy="4267200"/>
          </a:xfrm>
        </p:spPr>
        <p:txBody>
          <a:bodyPr/>
          <a:lstStyle/>
          <a:p>
            <a:pPr marL="577850" indent="-577850">
              <a:lnSpc>
                <a:spcPct val="90000"/>
              </a:lnSpc>
            </a:pPr>
            <a:r>
              <a:rPr lang="en-US" sz="2000" dirty="0"/>
              <a:t>Explain problematic social situations and in doing so let _________ know that there are specific choices to be made and that each choice has a specific consequence. Specific steps in this process are as follows:</a:t>
            </a:r>
          </a:p>
          <a:p>
            <a:pPr marL="952500" lvl="1" indent="-495300">
              <a:lnSpc>
                <a:spcPct val="90000"/>
              </a:lnSpc>
            </a:pPr>
            <a:r>
              <a:rPr lang="en-US" sz="1800" dirty="0"/>
              <a:t>Help the _______ understand the problematic social situation (i.e., who was involved, what happened, etc.)</a:t>
            </a:r>
          </a:p>
          <a:p>
            <a:pPr marL="952500" lvl="1" indent="-495300">
              <a:lnSpc>
                <a:spcPct val="90000"/>
              </a:lnSpc>
            </a:pPr>
            <a:r>
              <a:rPr lang="en-US" sz="1800" dirty="0"/>
              <a:t>Facilitate _______’</a:t>
            </a:r>
            <a:r>
              <a:rPr lang="en-US" sz="1800" dirty="0" err="1"/>
              <a:t>s</a:t>
            </a:r>
            <a:r>
              <a:rPr lang="en-US" sz="1800" dirty="0"/>
              <a:t> brainstorming of options for responding to the situation.</a:t>
            </a:r>
          </a:p>
          <a:p>
            <a:pPr marL="952500" lvl="1" indent="-495300">
              <a:lnSpc>
                <a:spcPct val="90000"/>
              </a:lnSpc>
            </a:pPr>
            <a:r>
              <a:rPr lang="en-US" sz="1800" dirty="0"/>
              <a:t>Help _______ explore the consequences for each option identified.</a:t>
            </a:r>
          </a:p>
          <a:p>
            <a:pPr marL="952500" lvl="1" indent="-495300">
              <a:lnSpc>
                <a:spcPct val="90000"/>
              </a:lnSpc>
            </a:pPr>
            <a:r>
              <a:rPr lang="en-US" sz="1800" dirty="0"/>
              <a:t>Help _______ identify the response that has the most desirable consequences.</a:t>
            </a:r>
          </a:p>
          <a:p>
            <a:pPr marL="952500" lvl="1" indent="-495300">
              <a:lnSpc>
                <a:spcPct val="90000"/>
              </a:lnSpc>
            </a:pPr>
            <a:r>
              <a:rPr lang="en-US" sz="1800" dirty="0"/>
              <a:t>Develop and action plan. </a:t>
            </a:r>
          </a:p>
          <a:p>
            <a:pPr marL="952500" lvl="1" indent="-495300">
              <a:lnSpc>
                <a:spcPct val="90000"/>
              </a:lnSpc>
            </a:pPr>
            <a:r>
              <a:rPr lang="en-US" sz="1800" dirty="0"/>
              <a:t>Practice the response to the problematic social situation by role playing, visualizing, writing a plan or talking it out with a peer.</a:t>
            </a:r>
          </a:p>
        </p:txBody>
      </p:sp>
      <p:sp>
        <p:nvSpPr>
          <p:cNvPr id="992260" name="Rectangle 4"/>
          <p:cNvSpPr>
            <a:spLocks noChangeArrowheads="1"/>
          </p:cNvSpPr>
          <p:nvPr/>
        </p:nvSpPr>
        <p:spPr bwMode="auto">
          <a:xfrm>
            <a:off x="762000" y="6553200"/>
            <a:ext cx="2419753" cy="338554"/>
          </a:xfrm>
          <a:prstGeom prst="rect">
            <a:avLst/>
          </a:prstGeom>
          <a:noFill/>
          <a:ln w="9525">
            <a:noFill/>
            <a:miter lim="800000"/>
            <a:headEnd/>
            <a:tailEnd/>
          </a:ln>
          <a:effectLst/>
        </p:spPr>
        <p:txBody>
          <a:bodyPr wrap="none">
            <a:spAutoFit/>
          </a:bodyPr>
          <a:lstStyle/>
          <a:p>
            <a:r>
              <a:rPr lang="en-US" sz="1600" dirty="0"/>
              <a:t>Myles &amp; </a:t>
            </a:r>
            <a:r>
              <a:rPr lang="en-US" sz="1600" dirty="0" smtClean="0"/>
              <a:t>Simpson</a:t>
            </a:r>
            <a:r>
              <a:rPr lang="en-US" sz="1600" dirty="0"/>
              <a:t> </a:t>
            </a:r>
            <a:r>
              <a:rPr lang="en-US" sz="1600" dirty="0" smtClean="0"/>
              <a:t>(2001)</a:t>
            </a:r>
            <a:endParaRPr lang="en-US" sz="1600"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F550EED-2ABD-4CE9-A4F0-7C8CA57044AB}" type="slidenum">
              <a:rPr lang="en-US"/>
              <a:pPr/>
              <a:t>144</a:t>
            </a:fld>
            <a:endParaRPr lang="en-US"/>
          </a:p>
        </p:txBody>
      </p:sp>
      <p:sp>
        <p:nvSpPr>
          <p:cNvPr id="994306" name="AutoShape 2"/>
          <p:cNvSpPr>
            <a:spLocks noGrp="1" noChangeArrowheads="1"/>
          </p:cNvSpPr>
          <p:nvPr>
            <p:ph type="title"/>
          </p:nvPr>
        </p:nvSpPr>
        <p:spPr>
          <a:xfrm>
            <a:off x="762000" y="762000"/>
            <a:ext cx="8382000" cy="1143000"/>
          </a:xfrm>
        </p:spPr>
        <p:txBody>
          <a:bodyPr/>
          <a:lstStyle/>
          <a:p>
            <a:r>
              <a:rPr lang="en-US" sz="4000"/>
              <a:t>Psycho-educational Evaluation:</a:t>
            </a:r>
            <a:br>
              <a:rPr lang="en-US" sz="4000"/>
            </a:br>
            <a:r>
              <a:rPr lang="en-US" sz="2400"/>
              <a:t>Psycho-Educational Report Recommendations</a:t>
            </a:r>
          </a:p>
        </p:txBody>
      </p:sp>
      <p:sp>
        <p:nvSpPr>
          <p:cNvPr id="994307" name="Rectangle 3"/>
          <p:cNvSpPr>
            <a:spLocks noGrp="1" noChangeArrowheads="1"/>
          </p:cNvSpPr>
          <p:nvPr>
            <p:ph type="body" idx="1"/>
          </p:nvPr>
        </p:nvSpPr>
        <p:spPr/>
        <p:txBody>
          <a:bodyPr/>
          <a:lstStyle/>
          <a:p>
            <a:pPr marL="577850" indent="-577850"/>
            <a:r>
              <a:rPr lang="en-US" sz="2400"/>
              <a:t>To address _______ ’s difficulty making friends, the following interventions are recommended:</a:t>
            </a:r>
          </a:p>
          <a:p>
            <a:pPr marL="952500" lvl="1" indent="-495300"/>
            <a:r>
              <a:rPr lang="en-US" sz="2000"/>
              <a:t>Establish structured activities with peers.  These activities should have pre-assigned roles that can be practiced.</a:t>
            </a:r>
          </a:p>
          <a:p>
            <a:pPr marL="952500" lvl="1" indent="-495300"/>
            <a:r>
              <a:rPr lang="en-US" sz="2000"/>
              <a:t>Provide direct instruction on how to approach an individual or group.</a:t>
            </a:r>
          </a:p>
          <a:p>
            <a:pPr marL="952500" lvl="1" indent="-495300"/>
            <a:r>
              <a:rPr lang="en-US" sz="2000"/>
              <a:t>Provide direct instruction on the skills needed to interact with peers.</a:t>
            </a:r>
          </a:p>
          <a:p>
            <a:pPr marL="952500" lvl="1" indent="-495300"/>
            <a:r>
              <a:rPr lang="en-US" sz="2000"/>
              <a:t>Structure social opportunities around _______ ’s special interests</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E8FFA82D-2056-4AB1-81CB-7B96107E07A9}" type="slidenum">
              <a:rPr lang="en-US"/>
              <a:pPr/>
              <a:t>145</a:t>
            </a:fld>
            <a:endParaRPr lang="en-US"/>
          </a:p>
        </p:txBody>
      </p:sp>
      <p:sp>
        <p:nvSpPr>
          <p:cNvPr id="996354" name="AutoShape 2"/>
          <p:cNvSpPr>
            <a:spLocks noGrp="1" noChangeArrowheads="1"/>
          </p:cNvSpPr>
          <p:nvPr>
            <p:ph type="title"/>
          </p:nvPr>
        </p:nvSpPr>
        <p:spPr>
          <a:xfrm>
            <a:off x="762000" y="762000"/>
            <a:ext cx="8382000" cy="1143000"/>
          </a:xfrm>
        </p:spPr>
        <p:txBody>
          <a:bodyPr/>
          <a:lstStyle/>
          <a:p>
            <a:r>
              <a:rPr lang="en-US" sz="4000"/>
              <a:t>Psycho-educational Evaluation:</a:t>
            </a:r>
            <a:br>
              <a:rPr lang="en-US" sz="4000"/>
            </a:br>
            <a:r>
              <a:rPr lang="en-US" sz="2400"/>
              <a:t>Psycho-Educational Report Recommendations</a:t>
            </a:r>
          </a:p>
        </p:txBody>
      </p:sp>
      <p:sp>
        <p:nvSpPr>
          <p:cNvPr id="996355" name="Rectangle 3"/>
          <p:cNvSpPr>
            <a:spLocks noGrp="1" noChangeArrowheads="1"/>
          </p:cNvSpPr>
          <p:nvPr>
            <p:ph type="body" idx="1"/>
          </p:nvPr>
        </p:nvSpPr>
        <p:spPr/>
        <p:txBody>
          <a:bodyPr/>
          <a:lstStyle/>
          <a:p>
            <a:pPr marL="577850" indent="-577850"/>
            <a:r>
              <a:rPr lang="en-US"/>
              <a:t>After a challenging social situation conduct a “social autopsy.”  Such a conversation involves an examination and inspection of _______ ’s social errors to discover their causes, better understand the consequences of such errors, and to decide what can be done to prevent it from happening again.</a:t>
            </a:r>
          </a:p>
        </p:txBody>
      </p:sp>
      <p:sp>
        <p:nvSpPr>
          <p:cNvPr id="996356" name="Rectangle 4"/>
          <p:cNvSpPr>
            <a:spLocks noChangeArrowheads="1"/>
          </p:cNvSpPr>
          <p:nvPr/>
        </p:nvSpPr>
        <p:spPr bwMode="auto">
          <a:xfrm>
            <a:off x="762000" y="6488668"/>
            <a:ext cx="2419753" cy="338554"/>
          </a:xfrm>
          <a:prstGeom prst="rect">
            <a:avLst/>
          </a:prstGeom>
          <a:noFill/>
          <a:ln w="9525">
            <a:noFill/>
            <a:miter lim="800000"/>
            <a:headEnd/>
            <a:tailEnd/>
          </a:ln>
          <a:effectLst/>
        </p:spPr>
        <p:txBody>
          <a:bodyPr wrap="none">
            <a:spAutoFit/>
          </a:bodyPr>
          <a:lstStyle/>
          <a:p>
            <a:r>
              <a:rPr lang="en-US" sz="1600" dirty="0"/>
              <a:t>Myles &amp; </a:t>
            </a:r>
            <a:r>
              <a:rPr lang="en-US" sz="1600" dirty="0" smtClean="0"/>
              <a:t>Simpson</a:t>
            </a:r>
            <a:r>
              <a:rPr lang="en-US" sz="1600" dirty="0"/>
              <a:t> </a:t>
            </a:r>
            <a:r>
              <a:rPr lang="en-US" sz="1600" dirty="0" smtClean="0"/>
              <a:t>(2001)</a:t>
            </a:r>
            <a:endParaRPr lang="en-US" sz="1600"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B209EAAC-F183-4F48-AC46-162167942F57}" type="slidenum">
              <a:rPr lang="en-US"/>
              <a:pPr/>
              <a:t>146</a:t>
            </a:fld>
            <a:endParaRPr lang="en-US"/>
          </a:p>
        </p:txBody>
      </p:sp>
      <p:sp>
        <p:nvSpPr>
          <p:cNvPr id="998402" name="AutoShape 2"/>
          <p:cNvSpPr>
            <a:spLocks noGrp="1" noChangeArrowheads="1"/>
          </p:cNvSpPr>
          <p:nvPr>
            <p:ph type="title"/>
          </p:nvPr>
        </p:nvSpPr>
        <p:spPr>
          <a:xfrm>
            <a:off x="762000" y="762000"/>
            <a:ext cx="8382000" cy="1143000"/>
          </a:xfrm>
        </p:spPr>
        <p:txBody>
          <a:bodyPr/>
          <a:lstStyle/>
          <a:p>
            <a:r>
              <a:rPr lang="en-US" sz="4000"/>
              <a:t>Psycho-educational Evaluation:</a:t>
            </a:r>
            <a:br>
              <a:rPr lang="en-US" sz="4000"/>
            </a:br>
            <a:r>
              <a:rPr lang="en-US" sz="2400"/>
              <a:t>Psycho-Educational Report Recommendations</a:t>
            </a:r>
          </a:p>
        </p:txBody>
      </p:sp>
      <p:sp>
        <p:nvSpPr>
          <p:cNvPr id="998403" name="Rectangle 3"/>
          <p:cNvSpPr>
            <a:spLocks noGrp="1" noChangeArrowheads="1"/>
          </p:cNvSpPr>
          <p:nvPr>
            <p:ph type="body" idx="1"/>
          </p:nvPr>
        </p:nvSpPr>
        <p:spPr>
          <a:xfrm>
            <a:off x="838200" y="2362200"/>
            <a:ext cx="8077200" cy="4191000"/>
          </a:xfrm>
        </p:spPr>
        <p:txBody>
          <a:bodyPr/>
          <a:lstStyle/>
          <a:p>
            <a:pPr marL="577850" indent="-577850">
              <a:lnSpc>
                <a:spcPct val="80000"/>
              </a:lnSpc>
            </a:pPr>
            <a:r>
              <a:rPr lang="en-US" sz="2000"/>
              <a:t>Identify specific social conventions that need to be taught and then provide direct instruction.  Examples, of social conventions that _______ may need to be taught include the following (</a:t>
            </a:r>
            <a:r>
              <a:rPr lang="en-US" sz="2000" b="1"/>
              <a:t>LIST SPECIFIC SOCIAL RULES THAT ASSESSMENT DATA SUGGESTS TO BE PROBLEMATIC. EXAMPLES FOLLOS</a:t>
            </a:r>
            <a:r>
              <a:rPr lang="en-US" sz="2000"/>
              <a:t>):</a:t>
            </a:r>
          </a:p>
          <a:p>
            <a:pPr marL="952500" lvl="1" indent="-495300">
              <a:lnSpc>
                <a:spcPct val="80000"/>
              </a:lnSpc>
            </a:pPr>
            <a:r>
              <a:rPr lang="en-US" sz="1800"/>
              <a:t>“Do not ask to be invited to someone’s party</a:t>
            </a:r>
          </a:p>
          <a:p>
            <a:pPr marL="952500" lvl="1" indent="-495300">
              <a:lnSpc>
                <a:spcPct val="80000"/>
              </a:lnSpc>
            </a:pPr>
            <a:r>
              <a:rPr lang="en-US" sz="1800"/>
              <a:t>Do not correct someone’s grammar when he or she is angry.</a:t>
            </a:r>
          </a:p>
          <a:p>
            <a:pPr marL="952500" lvl="1" indent="-495300">
              <a:lnSpc>
                <a:spcPct val="80000"/>
              </a:lnSpc>
            </a:pPr>
            <a:r>
              <a:rPr lang="en-US" sz="1800"/>
              <a:t>Never break laws – no matter what your reason.</a:t>
            </a:r>
          </a:p>
          <a:p>
            <a:pPr marL="952500" lvl="1" indent="-495300">
              <a:lnSpc>
                <a:spcPct val="80000"/>
              </a:lnSpc>
            </a:pPr>
            <a:r>
              <a:rPr lang="en-US" sz="1800"/>
              <a:t>Do not touch someone’s hair even if you think it is pretty.</a:t>
            </a:r>
          </a:p>
          <a:p>
            <a:pPr marL="952500" lvl="1" indent="-495300">
              <a:lnSpc>
                <a:spcPct val="80000"/>
              </a:lnSpc>
            </a:pPr>
            <a:r>
              <a:rPr lang="en-US" sz="1800"/>
              <a:t>Do not ask friends to do things that will get them in trouble.</a:t>
            </a:r>
          </a:p>
          <a:p>
            <a:pPr marL="952500" lvl="1" indent="-495300">
              <a:lnSpc>
                <a:spcPct val="80000"/>
              </a:lnSpc>
            </a:pPr>
            <a:r>
              <a:rPr lang="en-US" sz="1800"/>
              <a:t>Do not draw violent scenes.</a:t>
            </a:r>
          </a:p>
          <a:p>
            <a:pPr marL="952500" lvl="1" indent="-495300">
              <a:lnSpc>
                <a:spcPct val="80000"/>
              </a:lnSpc>
            </a:pPr>
            <a:r>
              <a:rPr lang="en-US" sz="1800"/>
              <a:t>Do not sit in a chair that someone else is sitting in – even if it is ‘your’ chair.</a:t>
            </a:r>
          </a:p>
          <a:p>
            <a:pPr marL="952500" lvl="1" indent="-495300">
              <a:lnSpc>
                <a:spcPct val="80000"/>
              </a:lnSpc>
            </a:pPr>
            <a:r>
              <a:rPr lang="en-US" sz="1800"/>
              <a:t>Do not tell someone you want to get to know better that he or she has bad breath.”</a:t>
            </a:r>
          </a:p>
        </p:txBody>
      </p:sp>
      <p:sp>
        <p:nvSpPr>
          <p:cNvPr id="998404" name="Rectangle 4"/>
          <p:cNvSpPr>
            <a:spLocks noChangeArrowheads="1"/>
          </p:cNvSpPr>
          <p:nvPr/>
        </p:nvSpPr>
        <p:spPr bwMode="auto">
          <a:xfrm>
            <a:off x="762000" y="6519446"/>
            <a:ext cx="2933014" cy="338554"/>
          </a:xfrm>
          <a:prstGeom prst="rect">
            <a:avLst/>
          </a:prstGeom>
          <a:noFill/>
          <a:ln w="9525">
            <a:noFill/>
            <a:miter lim="800000"/>
            <a:headEnd/>
            <a:tailEnd/>
          </a:ln>
          <a:effectLst/>
        </p:spPr>
        <p:txBody>
          <a:bodyPr wrap="none">
            <a:spAutoFit/>
          </a:bodyPr>
          <a:lstStyle/>
          <a:p>
            <a:r>
              <a:rPr lang="en-US" sz="1600" dirty="0"/>
              <a:t>Myles &amp; </a:t>
            </a:r>
            <a:r>
              <a:rPr lang="en-US" sz="1600" dirty="0" smtClean="0"/>
              <a:t>Simpson</a:t>
            </a:r>
            <a:r>
              <a:rPr lang="en-US" sz="1600" dirty="0"/>
              <a:t> </a:t>
            </a:r>
            <a:r>
              <a:rPr lang="en-US" sz="1600" dirty="0" smtClean="0"/>
              <a:t>(2001, p</a:t>
            </a:r>
            <a:r>
              <a:rPr lang="en-US" sz="1600" dirty="0"/>
              <a:t>. 8).</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5"/>
          <p:cNvSpPr>
            <a:spLocks noGrp="1"/>
          </p:cNvSpPr>
          <p:nvPr>
            <p:ph type="sldNum" sz="quarter" idx="12"/>
          </p:nvPr>
        </p:nvSpPr>
        <p:spPr/>
        <p:txBody>
          <a:bodyPr/>
          <a:lstStyle/>
          <a:p>
            <a:fld id="{47C4EFC9-6A6D-4AAB-85B1-2034AE5FAF4D}" type="slidenum">
              <a:rPr lang="en-US"/>
              <a:pPr/>
              <a:t>147</a:t>
            </a:fld>
            <a:endParaRPr lang="en-US"/>
          </a:p>
        </p:txBody>
      </p:sp>
      <p:sp>
        <p:nvSpPr>
          <p:cNvPr id="1000450" name="AutoShape 2"/>
          <p:cNvSpPr>
            <a:spLocks noGrp="1" noChangeArrowheads="1"/>
          </p:cNvSpPr>
          <p:nvPr>
            <p:ph type="title"/>
          </p:nvPr>
        </p:nvSpPr>
        <p:spPr>
          <a:xfrm>
            <a:off x="762000" y="762000"/>
            <a:ext cx="8382000" cy="1143000"/>
          </a:xfrm>
        </p:spPr>
        <p:txBody>
          <a:bodyPr/>
          <a:lstStyle/>
          <a:p>
            <a:r>
              <a:rPr lang="en-US" sz="4000"/>
              <a:t>Psycho-educational Evaluation:</a:t>
            </a:r>
            <a:br>
              <a:rPr lang="en-US" sz="4000"/>
            </a:br>
            <a:r>
              <a:rPr lang="en-US" sz="2400"/>
              <a:t>Psycho-Educational Report Recommendations</a:t>
            </a:r>
          </a:p>
        </p:txBody>
      </p:sp>
      <p:sp>
        <p:nvSpPr>
          <p:cNvPr id="1000451" name="Rectangle 3"/>
          <p:cNvSpPr>
            <a:spLocks noGrp="1" noChangeArrowheads="1"/>
          </p:cNvSpPr>
          <p:nvPr>
            <p:ph type="body" idx="1"/>
          </p:nvPr>
        </p:nvSpPr>
        <p:spPr>
          <a:xfrm>
            <a:off x="838200" y="2362200"/>
            <a:ext cx="7693025" cy="2438400"/>
          </a:xfrm>
        </p:spPr>
        <p:txBody>
          <a:bodyPr/>
          <a:lstStyle/>
          <a:p>
            <a:pPr marL="577850" indent="-577850">
              <a:lnSpc>
                <a:spcPct val="90000"/>
              </a:lnSpc>
            </a:pPr>
            <a:r>
              <a:rPr lang="en-US" sz="2000"/>
              <a:t>Make use of _______ ’s special interests to develop “power cards” that facilitate understanding of social rules.  </a:t>
            </a:r>
            <a:r>
              <a:rPr lang="en-US" sz="2000" b="1"/>
              <a:t>(TRY TO LINK THE STUDENTS SPECIAL INTERESTS TO PROBLEMATIC SOCIAL SITUATIONS.) </a:t>
            </a:r>
            <a:r>
              <a:rPr lang="en-US" sz="2000"/>
              <a:t>For example, make use of _______ ’s interest in automotive mechanics and provide him/her with the following card that can be placed on his/her desk and/or placed in his/her pocket.</a:t>
            </a:r>
          </a:p>
        </p:txBody>
      </p:sp>
      <p:sp>
        <p:nvSpPr>
          <p:cNvPr id="1000452" name="Rectangle 4"/>
          <p:cNvSpPr>
            <a:spLocks noChangeArrowheads="1"/>
          </p:cNvSpPr>
          <p:nvPr/>
        </p:nvSpPr>
        <p:spPr bwMode="auto">
          <a:xfrm>
            <a:off x="2971800" y="4864100"/>
            <a:ext cx="184150" cy="457200"/>
          </a:xfrm>
          <a:prstGeom prst="rect">
            <a:avLst/>
          </a:prstGeom>
          <a:noFill/>
          <a:ln w="9525">
            <a:noFill/>
            <a:miter lim="800000"/>
            <a:headEnd/>
            <a:tailEnd/>
          </a:ln>
          <a:effectLst/>
        </p:spPr>
        <p:txBody>
          <a:bodyPr wrap="none">
            <a:spAutoFit/>
          </a:bodyPr>
          <a:lstStyle/>
          <a:p>
            <a:endParaRPr lang="en-US" sz="2400">
              <a:latin typeface="Times" charset="0"/>
            </a:endParaRPr>
          </a:p>
        </p:txBody>
      </p:sp>
      <p:pic>
        <p:nvPicPr>
          <p:cNvPr id="1000453" name="Picture 5" descr="used engine, car, automotive"/>
          <p:cNvPicPr>
            <a:picLocks noChangeAspect="1" noChangeArrowheads="1"/>
          </p:cNvPicPr>
          <p:nvPr/>
        </p:nvPicPr>
        <p:blipFill>
          <a:blip r:embed="rId3" r:link="rId4" cstate="print"/>
          <a:srcRect/>
          <a:stretch>
            <a:fillRect/>
          </a:stretch>
        </p:blipFill>
        <p:spPr bwMode="auto">
          <a:xfrm>
            <a:off x="2971800" y="4910138"/>
            <a:ext cx="1019175" cy="819150"/>
          </a:xfrm>
          <a:prstGeom prst="rect">
            <a:avLst/>
          </a:prstGeom>
          <a:solidFill>
            <a:srgbClr val="C0C0C0"/>
          </a:solidFill>
        </p:spPr>
      </p:pic>
      <p:graphicFrame>
        <p:nvGraphicFramePr>
          <p:cNvPr id="1000454" name="Group 6"/>
          <p:cNvGraphicFramePr>
            <a:graphicFrameLocks noGrp="1"/>
          </p:cNvGraphicFramePr>
          <p:nvPr/>
        </p:nvGraphicFramePr>
        <p:xfrm>
          <a:off x="1531938" y="4572000"/>
          <a:ext cx="6080125" cy="1584960"/>
        </p:xfrm>
        <a:graphic>
          <a:graphicData uri="http://schemas.openxmlformats.org/drawingml/2006/table">
            <a:tbl>
              <a:tblPr/>
              <a:tblGrid>
                <a:gridCol w="1287462"/>
                <a:gridCol w="1295400"/>
                <a:gridCol w="3124200"/>
                <a:gridCol w="373063"/>
              </a:tblGrid>
              <a:tr h="1157288">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cap="flat">
                      <a:noFill/>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Automotive mechanics and students both…</a:t>
                      </a:r>
                    </a:p>
                    <a:p>
                      <a:pPr marL="0" marR="0" lvl="0" indent="0" algn="l" defTabSz="914400" rtl="0" eaLnBrk="0" fontAlgn="base" latinLnBrk="0" hangingPunct="0">
                        <a:lnSpc>
                          <a:spcPct val="100000"/>
                        </a:lnSpc>
                        <a:spcBef>
                          <a:spcPct val="0"/>
                        </a:spcBef>
                        <a:spcAft>
                          <a:spcPct val="0"/>
                        </a:spcAft>
                        <a:buClrTx/>
                        <a:buSzTx/>
                        <a:buFontTx/>
                        <a:buAutoNum type="arabicParenR"/>
                        <a:tabLst>
                          <a:tab pos="228600" algn="l"/>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listen to people when they tell them that something is wrong.</a:t>
                      </a:r>
                    </a:p>
                    <a:p>
                      <a:pPr marL="0" marR="0" lvl="0" indent="0" algn="l" defTabSz="914400" rtl="0" eaLnBrk="0" fontAlgn="base" latinLnBrk="0" hangingPunct="0">
                        <a:lnSpc>
                          <a:spcPct val="100000"/>
                        </a:lnSpc>
                        <a:spcBef>
                          <a:spcPct val="0"/>
                        </a:spcBef>
                        <a:spcAft>
                          <a:spcPct val="0"/>
                        </a:spcAft>
                        <a:buClrTx/>
                        <a:buSzTx/>
                        <a:buFontTx/>
                        <a:buAutoNum type="arabicParenR"/>
                        <a:tabLst>
                          <a:tab pos="228600" algn="l"/>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ask good questions to make sure they understand the problem.</a:t>
                      </a:r>
                    </a:p>
                    <a:p>
                      <a:pPr marL="0" marR="0" lvl="0" indent="0" algn="l" defTabSz="914400" rtl="0" eaLnBrk="0" fontAlgn="base" latinLnBrk="0" hangingPunct="0">
                        <a:lnSpc>
                          <a:spcPct val="100000"/>
                        </a:lnSpc>
                        <a:spcBef>
                          <a:spcPct val="0"/>
                        </a:spcBef>
                        <a:spcAft>
                          <a:spcPct val="0"/>
                        </a:spcAft>
                        <a:buClrTx/>
                        <a:buSzTx/>
                        <a:buFontTx/>
                        <a:buAutoNum type="arabicParenR"/>
                        <a:tabLst>
                          <a:tab pos="228600" algn="l"/>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try to solve problems.</a:t>
                      </a: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tr>
            </a:tbl>
          </a:graphicData>
        </a:graphic>
      </p:graphicFrame>
      <p:sp>
        <p:nvSpPr>
          <p:cNvPr id="1000470" name="Rectangle 22"/>
          <p:cNvSpPr>
            <a:spLocks noChangeArrowheads="1"/>
          </p:cNvSpPr>
          <p:nvPr/>
        </p:nvSpPr>
        <p:spPr bwMode="auto">
          <a:xfrm>
            <a:off x="762000" y="6519446"/>
            <a:ext cx="2419753" cy="338554"/>
          </a:xfrm>
          <a:prstGeom prst="rect">
            <a:avLst/>
          </a:prstGeom>
          <a:noFill/>
          <a:ln w="9525">
            <a:noFill/>
            <a:miter lim="800000"/>
            <a:headEnd/>
            <a:tailEnd/>
          </a:ln>
          <a:effectLst/>
        </p:spPr>
        <p:txBody>
          <a:bodyPr wrap="none">
            <a:spAutoFit/>
          </a:bodyPr>
          <a:lstStyle/>
          <a:p>
            <a:r>
              <a:rPr lang="en-US" sz="1600" dirty="0"/>
              <a:t>Myles &amp; </a:t>
            </a:r>
            <a:r>
              <a:rPr lang="en-US" sz="1600" dirty="0" smtClean="0"/>
              <a:t>Simpson</a:t>
            </a:r>
            <a:r>
              <a:rPr lang="en-US" sz="1600" dirty="0"/>
              <a:t> </a:t>
            </a:r>
            <a:r>
              <a:rPr lang="en-US" sz="1600" dirty="0" smtClean="0"/>
              <a:t>(2001)</a:t>
            </a:r>
            <a:endParaRPr lang="en-US" sz="1600"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5BBDA94-CBBD-40E5-8125-7AD4FC798914}" type="slidenum">
              <a:rPr lang="en-US"/>
              <a:pPr/>
              <a:t>148</a:t>
            </a:fld>
            <a:endParaRPr lang="en-US"/>
          </a:p>
        </p:txBody>
      </p:sp>
      <p:sp>
        <p:nvSpPr>
          <p:cNvPr id="1002498" name="AutoShape 2"/>
          <p:cNvSpPr>
            <a:spLocks noGrp="1" noChangeArrowheads="1"/>
          </p:cNvSpPr>
          <p:nvPr>
            <p:ph type="title"/>
          </p:nvPr>
        </p:nvSpPr>
        <p:spPr>
          <a:xfrm>
            <a:off x="762000" y="762000"/>
            <a:ext cx="8382000" cy="1143000"/>
          </a:xfrm>
        </p:spPr>
        <p:txBody>
          <a:bodyPr/>
          <a:lstStyle/>
          <a:p>
            <a:r>
              <a:rPr lang="en-US" sz="4000"/>
              <a:t>Psycho-educational Evaluation:</a:t>
            </a:r>
            <a:br>
              <a:rPr lang="en-US" sz="4000"/>
            </a:br>
            <a:r>
              <a:rPr lang="en-US" sz="2400"/>
              <a:t>Psycho-Educational Report Recommendations</a:t>
            </a:r>
          </a:p>
        </p:txBody>
      </p:sp>
      <p:sp>
        <p:nvSpPr>
          <p:cNvPr id="1002499" name="Rectangle 3"/>
          <p:cNvSpPr>
            <a:spLocks noGrp="1" noChangeArrowheads="1"/>
          </p:cNvSpPr>
          <p:nvPr>
            <p:ph type="body" idx="1"/>
          </p:nvPr>
        </p:nvSpPr>
        <p:spPr/>
        <p:txBody>
          <a:bodyPr/>
          <a:lstStyle/>
          <a:p>
            <a:pPr marL="577850" indent="-577850"/>
            <a:r>
              <a:rPr lang="en-US" b="1" i="1"/>
              <a:t>If the student has difficulties with expressive language, then the following might be appropriate:</a:t>
            </a:r>
            <a:endParaRPr lang="en-US"/>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70656304-89A9-4943-87BD-9DA6DC1710B2}" type="slidenum">
              <a:rPr lang="en-US"/>
              <a:pPr/>
              <a:t>149</a:t>
            </a:fld>
            <a:endParaRPr lang="en-US"/>
          </a:p>
        </p:txBody>
      </p:sp>
      <p:sp>
        <p:nvSpPr>
          <p:cNvPr id="1004546" name="AutoShape 2"/>
          <p:cNvSpPr>
            <a:spLocks noGrp="1" noChangeArrowheads="1"/>
          </p:cNvSpPr>
          <p:nvPr>
            <p:ph type="title"/>
          </p:nvPr>
        </p:nvSpPr>
        <p:spPr>
          <a:xfrm>
            <a:off x="762000" y="762000"/>
            <a:ext cx="8382000" cy="1143000"/>
          </a:xfrm>
        </p:spPr>
        <p:txBody>
          <a:bodyPr/>
          <a:lstStyle/>
          <a:p>
            <a:r>
              <a:rPr lang="en-US" sz="4000"/>
              <a:t>Psycho-educational Evaluation:</a:t>
            </a:r>
            <a:br>
              <a:rPr lang="en-US" sz="4000"/>
            </a:br>
            <a:r>
              <a:rPr lang="en-US" sz="2400"/>
              <a:t>Psycho-Educational Report Recommendations</a:t>
            </a:r>
          </a:p>
        </p:txBody>
      </p:sp>
      <p:sp>
        <p:nvSpPr>
          <p:cNvPr id="1004547" name="Rectangle 3"/>
          <p:cNvSpPr>
            <a:spLocks noGrp="1" noChangeArrowheads="1"/>
          </p:cNvSpPr>
          <p:nvPr>
            <p:ph type="body" idx="1"/>
          </p:nvPr>
        </p:nvSpPr>
        <p:spPr>
          <a:xfrm>
            <a:off x="838200" y="2362200"/>
            <a:ext cx="7693025" cy="2286000"/>
          </a:xfrm>
        </p:spPr>
        <p:txBody>
          <a:bodyPr/>
          <a:lstStyle/>
          <a:p>
            <a:pPr marL="577850" indent="-577850">
              <a:lnSpc>
                <a:spcPct val="90000"/>
              </a:lnSpc>
            </a:pPr>
            <a:r>
              <a:rPr lang="en-US" sz="2000"/>
              <a:t>Consider making use of a Picture Exchange Communication System (PECS). </a:t>
            </a:r>
          </a:p>
          <a:p>
            <a:pPr marL="577850" indent="-577850">
              <a:lnSpc>
                <a:spcPct val="90000"/>
              </a:lnSpc>
            </a:pPr>
            <a:r>
              <a:rPr lang="en-US" sz="2000"/>
              <a:t>PECS is a picture based communication system where the student gives a picture or symbol of a desired item in exchange for the item itself.  </a:t>
            </a:r>
          </a:p>
          <a:p>
            <a:pPr marL="577850" indent="-577850">
              <a:lnSpc>
                <a:spcPct val="90000"/>
              </a:lnSpc>
            </a:pPr>
            <a:r>
              <a:rPr lang="en-US" sz="2000"/>
              <a:t>The intent of PECS is to assist the student in developing spontaneous communication. The following are examples of PECS symbols:</a:t>
            </a:r>
          </a:p>
        </p:txBody>
      </p:sp>
      <p:sp>
        <p:nvSpPr>
          <p:cNvPr id="1004548" name="Rectangle 4"/>
          <p:cNvSpPr>
            <a:spLocks noChangeArrowheads="1"/>
          </p:cNvSpPr>
          <p:nvPr/>
        </p:nvSpPr>
        <p:spPr bwMode="auto">
          <a:xfrm>
            <a:off x="0" y="2967038"/>
            <a:ext cx="9144000" cy="0"/>
          </a:xfrm>
          <a:prstGeom prst="rect">
            <a:avLst/>
          </a:prstGeom>
          <a:noFill/>
          <a:ln w="9525">
            <a:noFill/>
            <a:miter lim="800000"/>
            <a:headEnd/>
            <a:tailEnd/>
          </a:ln>
          <a:effectLst/>
        </p:spPr>
        <p:txBody>
          <a:bodyPr wrap="none" anchor="ctr">
            <a:spAutoFit/>
          </a:bodyPr>
          <a:lstStyle/>
          <a:p>
            <a:endParaRPr lang="en-US"/>
          </a:p>
        </p:txBody>
      </p:sp>
      <p:pic>
        <p:nvPicPr>
          <p:cNvPr id="1004549" name="Picture 5"/>
          <p:cNvPicPr>
            <a:picLocks noChangeAspect="1" noChangeArrowheads="1"/>
          </p:cNvPicPr>
          <p:nvPr/>
        </p:nvPicPr>
        <p:blipFill>
          <a:blip r:embed="rId3" cstate="print"/>
          <a:srcRect/>
          <a:stretch>
            <a:fillRect/>
          </a:stretch>
        </p:blipFill>
        <p:spPr bwMode="auto">
          <a:xfrm>
            <a:off x="1704975" y="4887913"/>
            <a:ext cx="6067425" cy="1512887"/>
          </a:xfrm>
          <a:prstGeom prst="rect">
            <a:avLst/>
          </a:prstGeom>
          <a:noFill/>
        </p:spPr>
      </p:pic>
      <p:sp>
        <p:nvSpPr>
          <p:cNvPr id="1004550" name="Rectangle 6"/>
          <p:cNvSpPr>
            <a:spLocks noChangeArrowheads="1"/>
          </p:cNvSpPr>
          <p:nvPr/>
        </p:nvSpPr>
        <p:spPr bwMode="auto">
          <a:xfrm>
            <a:off x="762000" y="6553200"/>
            <a:ext cx="2134819" cy="338554"/>
          </a:xfrm>
          <a:prstGeom prst="rect">
            <a:avLst/>
          </a:prstGeom>
          <a:noFill/>
          <a:ln w="9525">
            <a:noFill/>
            <a:miter lim="800000"/>
            <a:headEnd/>
            <a:tailEnd/>
          </a:ln>
          <a:effectLst/>
        </p:spPr>
        <p:txBody>
          <a:bodyPr wrap="none">
            <a:spAutoFit/>
          </a:bodyPr>
          <a:lstStyle/>
          <a:p>
            <a:r>
              <a:rPr lang="en-US" sz="1600" dirty="0"/>
              <a:t>Frost &amp; </a:t>
            </a:r>
            <a:r>
              <a:rPr lang="en-US" sz="1600" dirty="0" err="1" smtClean="0"/>
              <a:t>Bondy</a:t>
            </a:r>
            <a:r>
              <a:rPr lang="en-US" sz="1600" dirty="0"/>
              <a:t> </a:t>
            </a:r>
            <a:r>
              <a:rPr lang="en-US" sz="1600" dirty="0" smtClean="0"/>
              <a:t>(1994)</a:t>
            </a:r>
            <a:endParaRPr lang="en-US"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C6C5A21-F1EC-4273-9F26-13DFCB890001}" type="slidenum">
              <a:rPr lang="en-US"/>
              <a:pPr/>
              <a:t>15</a:t>
            </a:fld>
            <a:endParaRPr lang="en-US" dirty="0"/>
          </a:p>
        </p:txBody>
      </p:sp>
      <p:sp>
        <p:nvSpPr>
          <p:cNvPr id="1115138" name="AutoShape 2"/>
          <p:cNvSpPr>
            <a:spLocks noGrp="1" noChangeArrowheads="1"/>
          </p:cNvSpPr>
          <p:nvPr>
            <p:ph type="title"/>
          </p:nvPr>
        </p:nvSpPr>
        <p:spPr>
          <a:xfrm>
            <a:off x="838200" y="762000"/>
            <a:ext cx="8305800" cy="1143000"/>
          </a:xfrm>
        </p:spPr>
        <p:txBody>
          <a:bodyPr/>
          <a:lstStyle/>
          <a:p>
            <a:r>
              <a:rPr lang="en-US" sz="4000" dirty="0"/>
              <a:t>Introduction:</a:t>
            </a:r>
            <a:r>
              <a:rPr lang="en-US" dirty="0"/>
              <a:t> </a:t>
            </a:r>
            <a:br>
              <a:rPr lang="en-US" dirty="0"/>
            </a:br>
            <a:r>
              <a:rPr lang="en-US" sz="2400" dirty="0"/>
              <a:t>Psychologist Roles, Responsibilities, and Limitations</a:t>
            </a:r>
            <a:endParaRPr lang="en-US" sz="2400" b="0" dirty="0"/>
          </a:p>
        </p:txBody>
      </p:sp>
      <p:sp>
        <p:nvSpPr>
          <p:cNvPr id="1115139" name="Rectangle 3"/>
          <p:cNvSpPr>
            <a:spLocks noGrp="1" noChangeArrowheads="1"/>
          </p:cNvSpPr>
          <p:nvPr>
            <p:ph type="body" idx="1"/>
          </p:nvPr>
        </p:nvSpPr>
        <p:spPr>
          <a:xfrm>
            <a:off x="838200" y="2371725"/>
            <a:ext cx="7693025" cy="3724275"/>
          </a:xfrm>
        </p:spPr>
        <p:txBody>
          <a:bodyPr/>
          <a:lstStyle/>
          <a:p>
            <a:r>
              <a:rPr lang="en-US" b="1" dirty="0" smtClean="0"/>
              <a:t>All psychologists </a:t>
            </a:r>
            <a:r>
              <a:rPr lang="en-US" b="1" dirty="0"/>
              <a:t>need to be more vigilant for </a:t>
            </a:r>
            <a:r>
              <a:rPr lang="en-US" b="1" dirty="0" smtClean="0"/>
              <a:t>signs of </a:t>
            </a:r>
            <a:r>
              <a:rPr lang="en-US" b="1" dirty="0"/>
              <a:t>autism among </a:t>
            </a:r>
            <a:r>
              <a:rPr lang="en-US" b="1" dirty="0" smtClean="0"/>
              <a:t>students </a:t>
            </a:r>
            <a:r>
              <a:rPr lang="en-US" b="1" dirty="0"/>
              <a:t>they </a:t>
            </a:r>
            <a:r>
              <a:rPr lang="en-US" b="1" dirty="0" smtClean="0"/>
              <a:t>serve</a:t>
            </a:r>
          </a:p>
          <a:p>
            <a:pPr lvl="1"/>
            <a:r>
              <a:rPr lang="en-US" dirty="0" smtClean="0"/>
              <a:t>and </a:t>
            </a:r>
            <a:r>
              <a:rPr lang="en-US" dirty="0"/>
              <a:t>better prepared to assist in the process of identifying these disorders.  </a:t>
            </a:r>
          </a:p>
          <a:p>
            <a:pPr lvl="1">
              <a:buFontTx/>
              <a:buNone/>
            </a:pPr>
            <a:endParaRPr lang="en-US" sz="2000" dirty="0"/>
          </a:p>
          <a:p>
            <a:pPr lvl="1"/>
            <a:endParaRPr lang="en-US" sz="1800"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F3EFA4A-CFA1-415A-8975-8EDBEEAABF39}" type="slidenum">
              <a:rPr lang="en-US"/>
              <a:pPr/>
              <a:t>150</a:t>
            </a:fld>
            <a:endParaRPr lang="en-US"/>
          </a:p>
        </p:txBody>
      </p:sp>
      <p:sp>
        <p:nvSpPr>
          <p:cNvPr id="1006594" name="AutoShape 2"/>
          <p:cNvSpPr>
            <a:spLocks noGrp="1" noChangeArrowheads="1"/>
          </p:cNvSpPr>
          <p:nvPr>
            <p:ph type="title"/>
          </p:nvPr>
        </p:nvSpPr>
        <p:spPr>
          <a:xfrm>
            <a:off x="762000" y="762000"/>
            <a:ext cx="8382000" cy="1143000"/>
          </a:xfrm>
        </p:spPr>
        <p:txBody>
          <a:bodyPr/>
          <a:lstStyle/>
          <a:p>
            <a:r>
              <a:rPr lang="en-US" sz="4000"/>
              <a:t>Psycho-educational Evaluation:</a:t>
            </a:r>
            <a:br>
              <a:rPr lang="en-US" sz="4000"/>
            </a:br>
            <a:r>
              <a:rPr lang="en-US" sz="2400"/>
              <a:t>Psycho-Educational Report Recommendations</a:t>
            </a:r>
          </a:p>
        </p:txBody>
      </p:sp>
      <p:sp>
        <p:nvSpPr>
          <p:cNvPr id="1006595" name="Rectangle 3"/>
          <p:cNvSpPr>
            <a:spLocks noGrp="1" noChangeArrowheads="1"/>
          </p:cNvSpPr>
          <p:nvPr>
            <p:ph type="body" idx="1"/>
          </p:nvPr>
        </p:nvSpPr>
        <p:spPr/>
        <p:txBody>
          <a:bodyPr/>
          <a:lstStyle/>
          <a:p>
            <a:pPr marL="577850" indent="-577850"/>
            <a:r>
              <a:rPr lang="en-US" sz="2400" dirty="0"/>
              <a:t>Sample PECS IEP objectives can be found at </a:t>
            </a:r>
            <a:r>
              <a:rPr lang="en-US" sz="2000" i="1" dirty="0">
                <a:hlinkClick r:id="rId3"/>
              </a:rPr>
              <a:t>http://www.pecsaustralia.com/downloads.</a:t>
            </a:r>
            <a:r>
              <a:rPr lang="en-US" sz="2000" i="1" dirty="0" smtClean="0">
                <a:hlinkClick r:id="rId3"/>
              </a:rPr>
              <a:t>php</a:t>
            </a:r>
            <a:endParaRPr lang="en-US" sz="2000" i="1" dirty="0" smtClean="0"/>
          </a:p>
          <a:p>
            <a:pPr marL="577850" indent="-577850"/>
            <a:r>
              <a:rPr lang="en-US" sz="2400" dirty="0" smtClean="0"/>
              <a:t>PECS </a:t>
            </a:r>
            <a:r>
              <a:rPr lang="en-US" sz="2400" dirty="0"/>
              <a:t>pictures and photos can be found at</a:t>
            </a:r>
            <a:endParaRPr lang="en-US" sz="2400" dirty="0">
              <a:hlinkClick r:id="rId4"/>
            </a:endParaRPr>
          </a:p>
          <a:p>
            <a:pPr marL="577850" indent="-577850"/>
            <a:r>
              <a:rPr lang="en-US" sz="2000" dirty="0">
                <a:hlinkClick r:id="rId4"/>
              </a:rPr>
              <a:t>www.childrenwithspecialneeds.com/downloads/pecs.html</a:t>
            </a:r>
            <a:endParaRPr lang="en-US" sz="2000" dirty="0"/>
          </a:p>
          <a:p>
            <a:pPr marL="577850" indent="-577850"/>
            <a:r>
              <a:rPr lang="en-US" sz="2400" dirty="0"/>
              <a:t>Blank PECS image grids, and daily and weekly picture card schedule forms</a:t>
            </a:r>
            <a:endParaRPr lang="en-US" sz="2400" dirty="0">
              <a:hlinkClick r:id="rId5"/>
            </a:endParaRPr>
          </a:p>
          <a:p>
            <a:pPr marL="577850" indent="-577850"/>
            <a:r>
              <a:rPr lang="en-US" sz="2000" dirty="0">
                <a:hlinkClick r:id="rId5"/>
              </a:rPr>
              <a:t>www.do2learn.com/picturecards/forms/index.htm</a:t>
            </a:r>
            <a:endParaRPr lang="en-US" sz="2000" dirty="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E50498A-CD61-4479-9758-9D3EE382D56E}" type="slidenum">
              <a:rPr lang="en-US"/>
              <a:pPr/>
              <a:t>151</a:t>
            </a:fld>
            <a:endParaRPr lang="en-US"/>
          </a:p>
        </p:txBody>
      </p:sp>
      <p:sp>
        <p:nvSpPr>
          <p:cNvPr id="1008642" name="AutoShape 2"/>
          <p:cNvSpPr>
            <a:spLocks noGrp="1" noChangeArrowheads="1"/>
          </p:cNvSpPr>
          <p:nvPr>
            <p:ph type="title"/>
          </p:nvPr>
        </p:nvSpPr>
        <p:spPr>
          <a:xfrm>
            <a:off x="762000" y="762000"/>
            <a:ext cx="8382000" cy="1143000"/>
          </a:xfrm>
        </p:spPr>
        <p:txBody>
          <a:bodyPr/>
          <a:lstStyle/>
          <a:p>
            <a:r>
              <a:rPr lang="en-US" sz="4000"/>
              <a:t>Psycho-educational Evaluation:</a:t>
            </a:r>
            <a:br>
              <a:rPr lang="en-US" sz="4000"/>
            </a:br>
            <a:r>
              <a:rPr lang="en-US" sz="2400"/>
              <a:t>Psycho-Educational Report Recommendations</a:t>
            </a:r>
          </a:p>
        </p:txBody>
      </p:sp>
      <p:sp>
        <p:nvSpPr>
          <p:cNvPr id="1008643" name="Rectangle 3"/>
          <p:cNvSpPr>
            <a:spLocks noGrp="1" noChangeArrowheads="1"/>
          </p:cNvSpPr>
          <p:nvPr>
            <p:ph type="body" idx="1"/>
          </p:nvPr>
        </p:nvSpPr>
        <p:spPr/>
        <p:txBody>
          <a:bodyPr/>
          <a:lstStyle/>
          <a:p>
            <a:pPr marL="577850" indent="-577850"/>
            <a:r>
              <a:rPr lang="en-US" dirty="0"/>
              <a:t>For more information about PECS go to  </a:t>
            </a:r>
            <a:endParaRPr lang="en-US" dirty="0">
              <a:hlinkClick r:id="rId3"/>
            </a:endParaRPr>
          </a:p>
          <a:p>
            <a:pPr marL="1327150" lvl="2" indent="-412750"/>
            <a:r>
              <a:rPr lang="en-US" dirty="0">
                <a:hlinkClick r:id="rId3"/>
              </a:rPr>
              <a:t>http://www.bbbautism.com/pecs_contents.htm</a:t>
            </a:r>
            <a:endParaRPr lang="en-US" dirty="0">
              <a:hlinkClick r:id="rId4"/>
            </a:endParaRPr>
          </a:p>
          <a:p>
            <a:pPr marL="1327150" lvl="2" indent="-412750"/>
            <a:r>
              <a:rPr lang="en-US" dirty="0">
                <a:hlinkClick r:id="rId4"/>
              </a:rPr>
              <a:t>http://www.polyxo.com/visualsupport/pecs.</a:t>
            </a:r>
            <a:r>
              <a:rPr lang="en-US" dirty="0" smtClean="0">
                <a:hlinkClick r:id="rId4"/>
              </a:rPr>
              <a:t>html</a:t>
            </a:r>
            <a:endParaRPr lang="en-US" dirty="0">
              <a:hlinkClick r:id="rId5"/>
            </a:endParaRP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DB095B52-108C-447C-AC69-D2ACE402ED69}" type="slidenum">
              <a:rPr lang="en-US"/>
              <a:pPr/>
              <a:t>152</a:t>
            </a:fld>
            <a:endParaRPr lang="en-US"/>
          </a:p>
        </p:txBody>
      </p:sp>
      <p:sp>
        <p:nvSpPr>
          <p:cNvPr id="1010690" name="AutoShape 2"/>
          <p:cNvSpPr>
            <a:spLocks noGrp="1" noChangeArrowheads="1"/>
          </p:cNvSpPr>
          <p:nvPr>
            <p:ph type="title"/>
          </p:nvPr>
        </p:nvSpPr>
        <p:spPr>
          <a:xfrm>
            <a:off x="762000" y="762000"/>
            <a:ext cx="8382000" cy="1143000"/>
          </a:xfrm>
        </p:spPr>
        <p:txBody>
          <a:bodyPr/>
          <a:lstStyle/>
          <a:p>
            <a:r>
              <a:rPr lang="en-US" sz="4000"/>
              <a:t>Psycho-educational Evaluation:</a:t>
            </a:r>
            <a:br>
              <a:rPr lang="en-US" sz="4000"/>
            </a:br>
            <a:r>
              <a:rPr lang="en-US" sz="2400"/>
              <a:t>Psycho-Educational Report Recommendations</a:t>
            </a:r>
          </a:p>
        </p:txBody>
      </p:sp>
      <p:sp>
        <p:nvSpPr>
          <p:cNvPr id="1010691" name="Rectangle 3"/>
          <p:cNvSpPr>
            <a:spLocks noGrp="1" noChangeArrowheads="1"/>
          </p:cNvSpPr>
          <p:nvPr>
            <p:ph type="body" idx="1"/>
          </p:nvPr>
        </p:nvSpPr>
        <p:spPr/>
        <p:txBody>
          <a:bodyPr/>
          <a:lstStyle/>
          <a:p>
            <a:pPr marL="577850" indent="-577850">
              <a:lnSpc>
                <a:spcPct val="80000"/>
              </a:lnSpc>
            </a:pPr>
            <a:r>
              <a:rPr lang="en-US" sz="2000"/>
              <a:t>Specific PECS cards should include the following (</a:t>
            </a:r>
            <a:r>
              <a:rPr lang="en-US" sz="2000" b="1"/>
              <a:t>AS INDICATED BY ASSESSMENT DATA):</a:t>
            </a:r>
            <a:endParaRPr lang="en-US" sz="2000"/>
          </a:p>
          <a:p>
            <a:pPr marL="952500" lvl="1" indent="-495300">
              <a:lnSpc>
                <a:spcPct val="80000"/>
              </a:lnSpc>
            </a:pPr>
            <a:r>
              <a:rPr lang="en-US" sz="1800"/>
              <a:t>“Break” Cards that assist _______ in communicating when he/she needs to escape a task or situation.</a:t>
            </a:r>
          </a:p>
          <a:p>
            <a:pPr marL="952500" lvl="1" indent="-495300">
              <a:lnSpc>
                <a:spcPct val="80000"/>
              </a:lnSpc>
            </a:pPr>
            <a:r>
              <a:rPr lang="en-US" sz="1800"/>
              <a:t>“Choice” cards that provide _______ some control by indicating a choice from a prearranged set of possibilities</a:t>
            </a:r>
          </a:p>
          <a:p>
            <a:pPr marL="952500" lvl="1" indent="-495300">
              <a:lnSpc>
                <a:spcPct val="80000"/>
              </a:lnSpc>
            </a:pPr>
            <a:r>
              <a:rPr lang="en-US" sz="1800"/>
              <a:t>“All done” cards that assist _______ in communicating when he/she is finished with an activity or task.</a:t>
            </a:r>
          </a:p>
          <a:p>
            <a:pPr marL="952500" lvl="1" indent="-495300">
              <a:lnSpc>
                <a:spcPct val="80000"/>
              </a:lnSpc>
            </a:pPr>
            <a:r>
              <a:rPr lang="en-US" sz="1800"/>
              <a:t>“Turn-taking” cards that can be used to visually represent and mark whose turn it is.</a:t>
            </a:r>
          </a:p>
          <a:p>
            <a:pPr marL="952500" lvl="1" indent="-495300">
              <a:lnSpc>
                <a:spcPct val="80000"/>
              </a:lnSpc>
            </a:pPr>
            <a:r>
              <a:rPr lang="en-US" sz="1800"/>
              <a:t>“Wait” cards that can be used to visually teach the concept of waiting.</a:t>
            </a:r>
          </a:p>
          <a:p>
            <a:pPr marL="952500" lvl="1" indent="-495300">
              <a:lnSpc>
                <a:spcPct val="80000"/>
              </a:lnSpc>
            </a:pPr>
            <a:r>
              <a:rPr lang="en-US" sz="1800"/>
              <a:t>“Help” cards that assist in teaching _______ to raise his/her hand to indicate the need for assistance.</a:t>
            </a:r>
          </a:p>
        </p:txBody>
      </p:sp>
      <p:sp>
        <p:nvSpPr>
          <p:cNvPr id="1010692"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540AA26-B5D0-4C87-A920-BDD3038AAC71}" type="slidenum">
              <a:rPr lang="en-US"/>
              <a:pPr/>
              <a:t>153</a:t>
            </a:fld>
            <a:endParaRPr lang="en-US"/>
          </a:p>
        </p:txBody>
      </p:sp>
      <p:sp>
        <p:nvSpPr>
          <p:cNvPr id="1012738" name="AutoShape 2"/>
          <p:cNvSpPr>
            <a:spLocks noGrp="1" noChangeArrowheads="1"/>
          </p:cNvSpPr>
          <p:nvPr>
            <p:ph type="title"/>
          </p:nvPr>
        </p:nvSpPr>
        <p:spPr>
          <a:xfrm>
            <a:off x="762000" y="762000"/>
            <a:ext cx="8382000" cy="1143000"/>
          </a:xfrm>
        </p:spPr>
        <p:txBody>
          <a:bodyPr/>
          <a:lstStyle/>
          <a:p>
            <a:r>
              <a:rPr lang="en-US" sz="4000"/>
              <a:t>Psycho-educational Evaluation:</a:t>
            </a:r>
            <a:br>
              <a:rPr lang="en-US" sz="4000"/>
            </a:br>
            <a:r>
              <a:rPr lang="en-US" sz="2400"/>
              <a:t>Psycho-Educational Report Recommendations</a:t>
            </a:r>
          </a:p>
        </p:txBody>
      </p:sp>
      <p:sp>
        <p:nvSpPr>
          <p:cNvPr id="1012739" name="Rectangle 3"/>
          <p:cNvSpPr>
            <a:spLocks noGrp="1" noChangeArrowheads="1"/>
          </p:cNvSpPr>
          <p:nvPr>
            <p:ph type="body" idx="1"/>
          </p:nvPr>
        </p:nvSpPr>
        <p:spPr/>
        <p:txBody>
          <a:bodyPr/>
          <a:lstStyle/>
          <a:p>
            <a:pPr marL="577850" indent="-577850"/>
            <a:r>
              <a:rPr lang="en-US" b="1" i="1"/>
              <a:t>If disruptive behavior problems are present, then following might be appropriate</a:t>
            </a:r>
            <a:r>
              <a:rPr lang="en-US" i="1"/>
              <a:t>:</a:t>
            </a:r>
            <a:endParaRPr lang="en-US"/>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08B8763-5CFD-4EF2-B0ED-62737E67E0C2}" type="slidenum">
              <a:rPr lang="en-US"/>
              <a:pPr/>
              <a:t>154</a:t>
            </a:fld>
            <a:endParaRPr lang="en-US"/>
          </a:p>
        </p:txBody>
      </p:sp>
      <p:sp>
        <p:nvSpPr>
          <p:cNvPr id="1014786" name="AutoShape 2"/>
          <p:cNvSpPr>
            <a:spLocks noGrp="1" noChangeArrowheads="1"/>
          </p:cNvSpPr>
          <p:nvPr>
            <p:ph type="title"/>
          </p:nvPr>
        </p:nvSpPr>
        <p:spPr>
          <a:xfrm>
            <a:off x="762000" y="762000"/>
            <a:ext cx="8382000" cy="1143000"/>
          </a:xfrm>
        </p:spPr>
        <p:txBody>
          <a:bodyPr/>
          <a:lstStyle/>
          <a:p>
            <a:r>
              <a:rPr lang="en-US" sz="4000"/>
              <a:t>Psycho-educational Evaluation:</a:t>
            </a:r>
            <a:br>
              <a:rPr lang="en-US" sz="4000"/>
            </a:br>
            <a:r>
              <a:rPr lang="en-US" sz="2400"/>
              <a:t>Psycho-Educational Report Recommendations</a:t>
            </a:r>
          </a:p>
        </p:txBody>
      </p:sp>
      <p:sp>
        <p:nvSpPr>
          <p:cNvPr id="1014787" name="Rectangle 3"/>
          <p:cNvSpPr>
            <a:spLocks noGrp="1" noChangeArrowheads="1"/>
          </p:cNvSpPr>
          <p:nvPr>
            <p:ph type="body" idx="1"/>
          </p:nvPr>
        </p:nvSpPr>
        <p:spPr/>
        <p:txBody>
          <a:bodyPr/>
          <a:lstStyle/>
          <a:p>
            <a:pPr marL="577850" indent="-577850"/>
            <a:r>
              <a:rPr lang="en-US"/>
              <a:t>Functional behavioral assessment is recommended.</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F11F0401-C549-4EE3-8BB7-75819760CF91}" type="slidenum">
              <a:rPr lang="en-US"/>
              <a:pPr/>
              <a:t>155</a:t>
            </a:fld>
            <a:endParaRPr lang="en-US"/>
          </a:p>
        </p:txBody>
      </p:sp>
      <p:sp>
        <p:nvSpPr>
          <p:cNvPr id="1016834" name="AutoShape 2"/>
          <p:cNvSpPr>
            <a:spLocks noGrp="1" noChangeArrowheads="1"/>
          </p:cNvSpPr>
          <p:nvPr>
            <p:ph type="title"/>
          </p:nvPr>
        </p:nvSpPr>
        <p:spPr>
          <a:xfrm>
            <a:off x="762000" y="762000"/>
            <a:ext cx="8382000" cy="1143000"/>
          </a:xfrm>
        </p:spPr>
        <p:txBody>
          <a:bodyPr/>
          <a:lstStyle/>
          <a:p>
            <a:r>
              <a:rPr lang="en-US" sz="4000"/>
              <a:t>Psycho-educational Evaluation:</a:t>
            </a:r>
            <a:br>
              <a:rPr lang="en-US" sz="4000"/>
            </a:br>
            <a:r>
              <a:rPr lang="en-US" sz="2400"/>
              <a:t>Psycho-Educational Report Recommendations</a:t>
            </a:r>
          </a:p>
        </p:txBody>
      </p:sp>
      <p:sp>
        <p:nvSpPr>
          <p:cNvPr id="1016835" name="Rectangle 3"/>
          <p:cNvSpPr>
            <a:spLocks noGrp="1" noChangeArrowheads="1"/>
          </p:cNvSpPr>
          <p:nvPr>
            <p:ph type="body" idx="1"/>
          </p:nvPr>
        </p:nvSpPr>
        <p:spPr/>
        <p:txBody>
          <a:bodyPr/>
          <a:lstStyle/>
          <a:p>
            <a:pPr marL="577850" indent="-577850"/>
            <a:r>
              <a:rPr lang="en-US" dirty="0"/>
              <a:t>Students with autism frequently engage in disruptive behaviors to escape demands and gain or maintain access to perseverative items and activities. Thus, the focus of any functional assessment should include special attention to perseverative behaviors that might serve to obtain desirable sensory stimuli.</a:t>
            </a:r>
          </a:p>
        </p:txBody>
      </p:sp>
      <p:sp>
        <p:nvSpPr>
          <p:cNvPr id="1016836" name="Rectangle 4"/>
          <p:cNvSpPr>
            <a:spLocks noChangeArrowheads="1"/>
          </p:cNvSpPr>
          <p:nvPr/>
        </p:nvSpPr>
        <p:spPr bwMode="auto">
          <a:xfrm>
            <a:off x="762000" y="6519446"/>
            <a:ext cx="1929735" cy="338554"/>
          </a:xfrm>
          <a:prstGeom prst="rect">
            <a:avLst/>
          </a:prstGeom>
          <a:noFill/>
          <a:ln w="9525">
            <a:noFill/>
            <a:miter lim="800000"/>
            <a:headEnd/>
            <a:tailEnd/>
          </a:ln>
          <a:effectLst/>
        </p:spPr>
        <p:txBody>
          <a:bodyPr wrap="none">
            <a:spAutoFit/>
          </a:bodyPr>
          <a:lstStyle/>
          <a:p>
            <a:r>
              <a:rPr lang="en-US" sz="1600" dirty="0"/>
              <a:t>Reese et al</a:t>
            </a:r>
            <a:r>
              <a:rPr lang="en-US" sz="1600" dirty="0" smtClean="0"/>
              <a:t>.</a:t>
            </a:r>
            <a:r>
              <a:rPr lang="en-US" sz="1600" dirty="0"/>
              <a:t> </a:t>
            </a:r>
            <a:r>
              <a:rPr lang="en-US" sz="1600" dirty="0" smtClean="0"/>
              <a:t>(2003)</a:t>
            </a:r>
            <a:endParaRPr lang="en-US" sz="1600" dirty="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C44C3751-8799-4AFF-BAC1-89CA42C678CE}" type="slidenum">
              <a:rPr lang="en-US"/>
              <a:pPr/>
              <a:t>156</a:t>
            </a:fld>
            <a:endParaRPr lang="en-US"/>
          </a:p>
        </p:txBody>
      </p:sp>
      <p:sp>
        <p:nvSpPr>
          <p:cNvPr id="1018882" name="AutoShape 2"/>
          <p:cNvSpPr>
            <a:spLocks noGrp="1" noChangeArrowheads="1"/>
          </p:cNvSpPr>
          <p:nvPr>
            <p:ph type="title"/>
          </p:nvPr>
        </p:nvSpPr>
        <p:spPr>
          <a:xfrm>
            <a:off x="762000" y="762000"/>
            <a:ext cx="8382000" cy="1143000"/>
          </a:xfrm>
        </p:spPr>
        <p:txBody>
          <a:bodyPr/>
          <a:lstStyle/>
          <a:p>
            <a:r>
              <a:rPr lang="en-US" sz="4000"/>
              <a:t>Psycho-educational Evaluation:</a:t>
            </a:r>
            <a:br>
              <a:rPr lang="en-US" sz="4000"/>
            </a:br>
            <a:r>
              <a:rPr lang="en-US" sz="2400"/>
              <a:t>Psycho-Educational Report Recommendations</a:t>
            </a:r>
          </a:p>
        </p:txBody>
      </p:sp>
      <p:sp>
        <p:nvSpPr>
          <p:cNvPr id="1018883" name="Rectangle 3"/>
          <p:cNvSpPr>
            <a:spLocks noGrp="1" noChangeArrowheads="1"/>
          </p:cNvSpPr>
          <p:nvPr>
            <p:ph type="body" idx="1"/>
          </p:nvPr>
        </p:nvSpPr>
        <p:spPr/>
        <p:txBody>
          <a:bodyPr/>
          <a:lstStyle/>
          <a:p>
            <a:pPr marL="577850" indent="-577850"/>
            <a:r>
              <a:rPr lang="en-US" dirty="0"/>
              <a:t>Students with autism also frequently engage in disruptive behaviors to escape aversive sensory stimuli. Thus, the focus of any functional assessment should also direct attention to perseverative behaviors that might serve to escape from aversive sensory stimuli.</a:t>
            </a:r>
          </a:p>
        </p:txBody>
      </p:sp>
      <p:sp>
        <p:nvSpPr>
          <p:cNvPr id="1018884" name="Rectangle 4"/>
          <p:cNvSpPr>
            <a:spLocks noChangeArrowheads="1"/>
          </p:cNvSpPr>
          <p:nvPr/>
        </p:nvSpPr>
        <p:spPr bwMode="auto">
          <a:xfrm>
            <a:off x="762000" y="6519446"/>
            <a:ext cx="1929735" cy="338554"/>
          </a:xfrm>
          <a:prstGeom prst="rect">
            <a:avLst/>
          </a:prstGeom>
          <a:noFill/>
          <a:ln w="9525">
            <a:noFill/>
            <a:miter lim="800000"/>
            <a:headEnd/>
            <a:tailEnd/>
          </a:ln>
          <a:effectLst/>
        </p:spPr>
        <p:txBody>
          <a:bodyPr wrap="none">
            <a:spAutoFit/>
          </a:bodyPr>
          <a:lstStyle/>
          <a:p>
            <a:r>
              <a:rPr lang="en-US" sz="1600" dirty="0"/>
              <a:t>Reese et al</a:t>
            </a:r>
            <a:r>
              <a:rPr lang="en-US" sz="1600" dirty="0" smtClean="0"/>
              <a:t>.</a:t>
            </a:r>
            <a:r>
              <a:rPr lang="en-US" sz="1600" dirty="0"/>
              <a:t> </a:t>
            </a:r>
            <a:r>
              <a:rPr lang="en-US" sz="1600" dirty="0" smtClean="0"/>
              <a:t>(2003)</a:t>
            </a:r>
            <a:endParaRPr lang="en-US" sz="1600" dirty="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947D78E7-2483-4350-B4A0-2880C2817429}" type="slidenum">
              <a:rPr lang="en-US"/>
              <a:pPr/>
              <a:t>157</a:t>
            </a:fld>
            <a:endParaRPr lang="en-US"/>
          </a:p>
        </p:txBody>
      </p:sp>
      <p:sp>
        <p:nvSpPr>
          <p:cNvPr id="1020930" name="AutoShape 2"/>
          <p:cNvSpPr>
            <a:spLocks noGrp="1" noChangeArrowheads="1"/>
          </p:cNvSpPr>
          <p:nvPr>
            <p:ph type="title"/>
          </p:nvPr>
        </p:nvSpPr>
        <p:spPr>
          <a:xfrm>
            <a:off x="762000" y="762000"/>
            <a:ext cx="8382000" cy="1143000"/>
          </a:xfrm>
        </p:spPr>
        <p:txBody>
          <a:bodyPr/>
          <a:lstStyle/>
          <a:p>
            <a:r>
              <a:rPr lang="en-US" sz="4000"/>
              <a:t>Psycho-educational Evaluation:</a:t>
            </a:r>
            <a:br>
              <a:rPr lang="en-US" sz="4000"/>
            </a:br>
            <a:r>
              <a:rPr lang="en-US" sz="2400"/>
              <a:t>Psycho-Educational Report Recommendations</a:t>
            </a:r>
          </a:p>
        </p:txBody>
      </p:sp>
      <p:sp>
        <p:nvSpPr>
          <p:cNvPr id="1020931" name="Rectangle 3"/>
          <p:cNvSpPr>
            <a:spLocks noGrp="1" noChangeArrowheads="1"/>
          </p:cNvSpPr>
          <p:nvPr>
            <p:ph type="body" idx="1"/>
          </p:nvPr>
        </p:nvSpPr>
        <p:spPr/>
        <p:txBody>
          <a:bodyPr/>
          <a:lstStyle/>
          <a:p>
            <a:pPr marL="577850" indent="-577850"/>
            <a:r>
              <a:rPr lang="en-US" sz="2400" b="1" i="1" dirty="0"/>
              <a:t>If disruptive behavior problems are present and known to be related to perseverative activities, then following might be appropriate</a:t>
            </a:r>
            <a:r>
              <a:rPr lang="en-US" sz="2400" i="1" dirty="0"/>
              <a:t>:</a:t>
            </a:r>
            <a:endParaRPr lang="en-US" sz="2400" dirty="0"/>
          </a:p>
          <a:p>
            <a:pPr marL="952500" lvl="1" indent="-495300"/>
            <a:r>
              <a:rPr lang="en-US" sz="2000" dirty="0"/>
              <a:t>Identify and decrease environmental and/or physiological conditions that are related to perseverative behavior. </a:t>
            </a:r>
          </a:p>
          <a:p>
            <a:pPr marL="952500" lvl="1" indent="-495300"/>
            <a:r>
              <a:rPr lang="en-US" sz="2000" dirty="0"/>
              <a:t>Determine if the behavior is an attempt to avoid aversive sensory stimulation or a strategy to obtain desirable sensory stimulation.</a:t>
            </a:r>
          </a:p>
        </p:txBody>
      </p:sp>
      <p:sp>
        <p:nvSpPr>
          <p:cNvPr id="6" name="Rectangle 4"/>
          <p:cNvSpPr>
            <a:spLocks noChangeArrowheads="1"/>
          </p:cNvSpPr>
          <p:nvPr/>
        </p:nvSpPr>
        <p:spPr bwMode="auto">
          <a:xfrm>
            <a:off x="762000" y="6519446"/>
            <a:ext cx="1929735" cy="338554"/>
          </a:xfrm>
          <a:prstGeom prst="rect">
            <a:avLst/>
          </a:prstGeom>
          <a:noFill/>
          <a:ln w="9525">
            <a:noFill/>
            <a:miter lim="800000"/>
            <a:headEnd/>
            <a:tailEnd/>
          </a:ln>
          <a:effectLst/>
        </p:spPr>
        <p:txBody>
          <a:bodyPr wrap="none">
            <a:spAutoFit/>
          </a:bodyPr>
          <a:lstStyle/>
          <a:p>
            <a:r>
              <a:rPr lang="en-US" sz="1600" dirty="0"/>
              <a:t>Reese et al</a:t>
            </a:r>
            <a:r>
              <a:rPr lang="en-US" sz="1600" dirty="0" smtClean="0"/>
              <a:t>.</a:t>
            </a:r>
            <a:r>
              <a:rPr lang="en-US" sz="1600" dirty="0"/>
              <a:t> </a:t>
            </a:r>
            <a:r>
              <a:rPr lang="en-US" sz="1600" dirty="0" smtClean="0"/>
              <a:t>(2003)</a:t>
            </a:r>
            <a:endParaRPr lang="en-US" sz="1600" dirty="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8AAFBB71-FB76-44B6-AD24-D96462F06A16}" type="slidenum">
              <a:rPr lang="en-US"/>
              <a:pPr/>
              <a:t>158</a:t>
            </a:fld>
            <a:endParaRPr lang="en-US"/>
          </a:p>
        </p:txBody>
      </p:sp>
      <p:sp>
        <p:nvSpPr>
          <p:cNvPr id="1022978" name="AutoShape 2"/>
          <p:cNvSpPr>
            <a:spLocks noGrp="1" noChangeArrowheads="1"/>
          </p:cNvSpPr>
          <p:nvPr>
            <p:ph type="title"/>
          </p:nvPr>
        </p:nvSpPr>
        <p:spPr>
          <a:xfrm>
            <a:off x="762000" y="762000"/>
            <a:ext cx="8153400" cy="1143000"/>
          </a:xfrm>
        </p:spPr>
        <p:txBody>
          <a:bodyPr/>
          <a:lstStyle/>
          <a:p>
            <a:r>
              <a:rPr lang="en-US" sz="4000"/>
              <a:t>Psycho-educational Evaluation:</a:t>
            </a:r>
            <a:br>
              <a:rPr lang="en-US" sz="4000"/>
            </a:br>
            <a:r>
              <a:rPr lang="en-US" sz="2400"/>
              <a:t>Psycho-Educational Report Recommendations</a:t>
            </a:r>
          </a:p>
        </p:txBody>
      </p:sp>
      <p:sp>
        <p:nvSpPr>
          <p:cNvPr id="1022979" name="Rectangle 3"/>
          <p:cNvSpPr>
            <a:spLocks noGrp="1" noChangeArrowheads="1"/>
          </p:cNvSpPr>
          <p:nvPr>
            <p:ph type="body" idx="1"/>
          </p:nvPr>
        </p:nvSpPr>
        <p:spPr/>
        <p:txBody>
          <a:bodyPr/>
          <a:lstStyle/>
          <a:p>
            <a:pPr marL="577850" indent="-577850"/>
            <a:r>
              <a:rPr lang="en-US" sz="2400" b="1" i="1"/>
              <a:t>If a student needs predictability (e.g., becomes anxious when new materials/activities are introduced), then the following might be appropriate:</a:t>
            </a:r>
            <a:endParaRPr lang="en-US" sz="2400"/>
          </a:p>
          <a:p>
            <a:pPr marL="952500" lvl="1" indent="-495300"/>
            <a:r>
              <a:rPr lang="en-US" sz="2000"/>
              <a:t>Employ “priming.” This involves showing the actual instructional materials that will be used in a lesson the day, evening, or morning before the given classroom activity is going to take place. Priming should be brief (10 to 15 minutes) and built into _______ ’s daily schedule and should take place in a relaxing environment.</a:t>
            </a:r>
          </a:p>
        </p:txBody>
      </p:sp>
      <p:sp>
        <p:nvSpPr>
          <p:cNvPr id="1022980" name="Rectangle 4"/>
          <p:cNvSpPr>
            <a:spLocks noChangeArrowheads="1"/>
          </p:cNvSpPr>
          <p:nvPr/>
        </p:nvSpPr>
        <p:spPr bwMode="auto">
          <a:xfrm>
            <a:off x="762000" y="6519446"/>
            <a:ext cx="2271776" cy="338554"/>
          </a:xfrm>
          <a:prstGeom prst="rect">
            <a:avLst/>
          </a:prstGeom>
          <a:noFill/>
          <a:ln w="9525">
            <a:noFill/>
            <a:miter lim="800000"/>
            <a:headEnd/>
            <a:tailEnd/>
          </a:ln>
          <a:effectLst/>
        </p:spPr>
        <p:txBody>
          <a:bodyPr wrap="none">
            <a:spAutoFit/>
          </a:bodyPr>
          <a:lstStyle/>
          <a:p>
            <a:r>
              <a:rPr lang="en-US" sz="1600" dirty="0"/>
              <a:t>Myles &amp; </a:t>
            </a:r>
            <a:r>
              <a:rPr lang="en-US" sz="1600" dirty="0" err="1" smtClean="0"/>
              <a:t>Adreon</a:t>
            </a:r>
            <a:r>
              <a:rPr lang="en-US" sz="1600" dirty="0"/>
              <a:t> </a:t>
            </a:r>
            <a:r>
              <a:rPr lang="en-US" sz="1600" dirty="0" smtClean="0"/>
              <a:t>(2001)</a:t>
            </a:r>
            <a:endParaRPr lang="en-US" sz="1600"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E2C5B00B-6BE5-469C-BF7A-585D04B2AAA7}" type="slidenum">
              <a:rPr lang="en-US"/>
              <a:pPr/>
              <a:t>159</a:t>
            </a:fld>
            <a:endParaRPr lang="en-US"/>
          </a:p>
        </p:txBody>
      </p:sp>
      <p:sp>
        <p:nvSpPr>
          <p:cNvPr id="1025026" name="AutoShape 2"/>
          <p:cNvSpPr>
            <a:spLocks noGrp="1" noChangeArrowheads="1"/>
          </p:cNvSpPr>
          <p:nvPr>
            <p:ph type="title"/>
          </p:nvPr>
        </p:nvSpPr>
        <p:spPr>
          <a:xfrm>
            <a:off x="762000" y="762000"/>
            <a:ext cx="8382000" cy="1143000"/>
          </a:xfrm>
        </p:spPr>
        <p:txBody>
          <a:bodyPr/>
          <a:lstStyle/>
          <a:p>
            <a:r>
              <a:rPr lang="en-US" sz="4000"/>
              <a:t>Psycho-educational Evaluation:</a:t>
            </a:r>
            <a:br>
              <a:rPr lang="en-US" sz="4000"/>
            </a:br>
            <a:r>
              <a:rPr lang="en-US" sz="2400"/>
              <a:t>Psycho-Educational Report Recommendations</a:t>
            </a:r>
          </a:p>
        </p:txBody>
      </p:sp>
      <p:sp>
        <p:nvSpPr>
          <p:cNvPr id="1025027" name="Rectangle 3"/>
          <p:cNvSpPr>
            <a:spLocks noGrp="1" noChangeArrowheads="1"/>
          </p:cNvSpPr>
          <p:nvPr>
            <p:ph type="body" idx="1"/>
          </p:nvPr>
        </p:nvSpPr>
        <p:spPr/>
        <p:txBody>
          <a:bodyPr/>
          <a:lstStyle/>
          <a:p>
            <a:pPr marL="577850" indent="-577850">
              <a:lnSpc>
                <a:spcPct val="80000"/>
              </a:lnSpc>
            </a:pPr>
            <a:r>
              <a:rPr lang="en-US" sz="2400" b="1" i="1" dirty="0"/>
              <a:t>If disruptive behaviors appear to be related to anxiety and/or a desire to avoid aversive sensory stimulation, then the following might be appropriate</a:t>
            </a:r>
            <a:r>
              <a:rPr lang="en-US" sz="2400" i="1" dirty="0"/>
              <a:t>:</a:t>
            </a:r>
          </a:p>
          <a:p>
            <a:pPr marL="952500" lvl="1" indent="-495300">
              <a:lnSpc>
                <a:spcPct val="80000"/>
              </a:lnSpc>
            </a:pPr>
            <a:r>
              <a:rPr lang="en-US" sz="2000" dirty="0"/>
              <a:t>The problem (perseverative) behaviors appear to have a calming or organizing effect and might be related to anxiety.  Thus, the following strategies are recommended as they appear to reduce anxiety (and in doing so may decrease the need for the perseverative behaviors):</a:t>
            </a:r>
          </a:p>
          <a:p>
            <a:pPr marL="1327150" lvl="2" indent="-412750">
              <a:lnSpc>
                <a:spcPct val="80000"/>
              </a:lnSpc>
            </a:pPr>
            <a:r>
              <a:rPr lang="en-US" sz="1800" dirty="0"/>
              <a:t>Establish predictable routines</a:t>
            </a:r>
          </a:p>
          <a:p>
            <a:pPr marL="1327150" lvl="2" indent="-412750">
              <a:lnSpc>
                <a:spcPct val="80000"/>
              </a:lnSpc>
            </a:pPr>
            <a:r>
              <a:rPr lang="en-US" sz="1800" dirty="0"/>
              <a:t>Use visual schedules to facilitate coping with change</a:t>
            </a:r>
          </a:p>
          <a:p>
            <a:pPr marL="1327150" lvl="2" indent="-412750">
              <a:lnSpc>
                <a:spcPct val="80000"/>
              </a:lnSpc>
            </a:pPr>
            <a:r>
              <a:rPr lang="en-US" sz="1800" dirty="0"/>
              <a:t>Practice alternative coping behaviors such as relaxation </a:t>
            </a:r>
          </a:p>
        </p:txBody>
      </p:sp>
      <p:sp>
        <p:nvSpPr>
          <p:cNvPr id="6" name="Rectangle 4"/>
          <p:cNvSpPr>
            <a:spLocks noChangeArrowheads="1"/>
          </p:cNvSpPr>
          <p:nvPr/>
        </p:nvSpPr>
        <p:spPr bwMode="auto">
          <a:xfrm>
            <a:off x="762000" y="6519446"/>
            <a:ext cx="1929735" cy="338554"/>
          </a:xfrm>
          <a:prstGeom prst="rect">
            <a:avLst/>
          </a:prstGeom>
          <a:noFill/>
          <a:ln w="9525">
            <a:noFill/>
            <a:miter lim="800000"/>
            <a:headEnd/>
            <a:tailEnd/>
          </a:ln>
          <a:effectLst/>
        </p:spPr>
        <p:txBody>
          <a:bodyPr wrap="none">
            <a:spAutoFit/>
          </a:bodyPr>
          <a:lstStyle/>
          <a:p>
            <a:r>
              <a:rPr lang="en-US" sz="1600" dirty="0"/>
              <a:t>Reese et al</a:t>
            </a:r>
            <a:r>
              <a:rPr lang="en-US" sz="1600" dirty="0" smtClean="0"/>
              <a:t>.</a:t>
            </a:r>
            <a:r>
              <a:rPr lang="en-US" sz="1600" dirty="0"/>
              <a:t> </a:t>
            </a:r>
            <a:r>
              <a:rPr lang="en-US" sz="1600" dirty="0" smtClean="0"/>
              <a:t>(2003)</a:t>
            </a:r>
            <a:endParaRPr lang="en-US"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9B2332-8732-4B16-B309-85B3C0E9FC67}" type="slidenum">
              <a:rPr lang="en-US"/>
              <a:pPr/>
              <a:t>16</a:t>
            </a:fld>
            <a:endParaRPr lang="en-US" dirty="0"/>
          </a:p>
        </p:txBody>
      </p:sp>
      <p:sp>
        <p:nvSpPr>
          <p:cNvPr id="1117186" name="AutoShape 2"/>
          <p:cNvSpPr>
            <a:spLocks noGrp="1" noChangeArrowheads="1"/>
          </p:cNvSpPr>
          <p:nvPr>
            <p:ph type="title"/>
          </p:nvPr>
        </p:nvSpPr>
        <p:spPr>
          <a:xfrm>
            <a:off x="838200" y="762000"/>
            <a:ext cx="8305800" cy="1143000"/>
          </a:xfrm>
        </p:spPr>
        <p:txBody>
          <a:bodyPr/>
          <a:lstStyle/>
          <a:p>
            <a:r>
              <a:rPr lang="en-US" sz="4000" dirty="0"/>
              <a:t>Introduction:</a:t>
            </a:r>
            <a:r>
              <a:rPr lang="en-US" dirty="0"/>
              <a:t> </a:t>
            </a:r>
            <a:br>
              <a:rPr lang="en-US" dirty="0"/>
            </a:br>
            <a:r>
              <a:rPr lang="en-US" sz="2400" dirty="0"/>
              <a:t>Psychologist Roles, Responsibilities, and Limitations</a:t>
            </a:r>
          </a:p>
        </p:txBody>
      </p:sp>
      <p:sp>
        <p:nvSpPr>
          <p:cNvPr id="1117187" name="Rectangle 3"/>
          <p:cNvSpPr>
            <a:spLocks noGrp="1" noChangeArrowheads="1"/>
          </p:cNvSpPr>
          <p:nvPr>
            <p:ph type="body" idx="1"/>
          </p:nvPr>
        </p:nvSpPr>
        <p:spPr>
          <a:xfrm>
            <a:off x="838200" y="2438400"/>
            <a:ext cx="8305800" cy="4953000"/>
          </a:xfrm>
        </p:spPr>
        <p:txBody>
          <a:bodyPr/>
          <a:lstStyle/>
          <a:p>
            <a:r>
              <a:rPr lang="en-US" dirty="0"/>
              <a:t>Case Finding</a:t>
            </a:r>
          </a:p>
          <a:p>
            <a:pPr lvl="1"/>
            <a:r>
              <a:rPr lang="en-US" b="1" dirty="0"/>
              <a:t>All psychologists should be expected to participate in case finding</a:t>
            </a:r>
            <a:r>
              <a:rPr lang="en-US" dirty="0"/>
              <a:t> (i.e., routine developmental surveillance of children in the general population to recognize risk factors and identify warning signs of autism). </a:t>
            </a:r>
          </a:p>
          <a:p>
            <a:pPr lvl="2"/>
            <a:r>
              <a:rPr lang="en-US" dirty="0"/>
              <a:t>This would include training general educators to identify the risk factors and warning signs of autism.</a:t>
            </a:r>
          </a:p>
          <a:p>
            <a:pPr lvl="1">
              <a:buFontTx/>
              <a:buNone/>
            </a:pPr>
            <a:endParaRPr lang="en-US" dirty="0"/>
          </a:p>
          <a:p>
            <a:pPr lvl="1"/>
            <a:endParaRPr lang="en-US" sz="1800" dirty="0"/>
          </a:p>
          <a:p>
            <a:pPr lvl="1"/>
            <a:endParaRPr lang="en-US" sz="1800"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1955C9E7-0B7A-46BE-B77C-09BEC8360357}" type="slidenum">
              <a:rPr lang="en-US"/>
              <a:pPr/>
              <a:t>160</a:t>
            </a:fld>
            <a:endParaRPr lang="en-US"/>
          </a:p>
        </p:txBody>
      </p:sp>
      <p:sp>
        <p:nvSpPr>
          <p:cNvPr id="1027074" name="AutoShape 2"/>
          <p:cNvSpPr>
            <a:spLocks noGrp="1" noChangeArrowheads="1"/>
          </p:cNvSpPr>
          <p:nvPr>
            <p:ph type="title"/>
          </p:nvPr>
        </p:nvSpPr>
        <p:spPr>
          <a:xfrm>
            <a:off x="762000" y="762000"/>
            <a:ext cx="8382000" cy="1143000"/>
          </a:xfrm>
        </p:spPr>
        <p:txBody>
          <a:bodyPr/>
          <a:lstStyle/>
          <a:p>
            <a:r>
              <a:rPr lang="en-US" sz="4000"/>
              <a:t>Psycho-educational Evaluation:</a:t>
            </a:r>
            <a:br>
              <a:rPr lang="en-US" sz="4000"/>
            </a:br>
            <a:r>
              <a:rPr lang="en-US" sz="2400"/>
              <a:t>Psycho-Educational Report Recommendations</a:t>
            </a:r>
          </a:p>
        </p:txBody>
      </p:sp>
      <p:sp>
        <p:nvSpPr>
          <p:cNvPr id="1027075" name="Rectangle 3"/>
          <p:cNvSpPr>
            <a:spLocks noGrp="1" noChangeArrowheads="1"/>
          </p:cNvSpPr>
          <p:nvPr>
            <p:ph type="body" idx="1"/>
          </p:nvPr>
        </p:nvSpPr>
        <p:spPr/>
        <p:txBody>
          <a:bodyPr/>
          <a:lstStyle/>
          <a:p>
            <a:pPr marL="577850" indent="-577850">
              <a:lnSpc>
                <a:spcPct val="80000"/>
              </a:lnSpc>
            </a:pPr>
            <a:r>
              <a:rPr lang="en-US" sz="2400" b="1" i="1" dirty="0"/>
              <a:t>If disruptive behaviors appear to be related to obtaining desirable sensory stimulation, then the following might be appropriate</a:t>
            </a:r>
            <a:r>
              <a:rPr lang="en-US" sz="2400" i="1" dirty="0"/>
              <a:t>:</a:t>
            </a:r>
          </a:p>
          <a:p>
            <a:pPr marL="952500" lvl="1" indent="-495300">
              <a:lnSpc>
                <a:spcPct val="80000"/>
              </a:lnSpc>
            </a:pPr>
            <a:r>
              <a:rPr lang="en-US" sz="2000" dirty="0"/>
              <a:t>The problem (perseverative) behaviors appear to be positively reinforcing.  Thus, the following strategies are recommended:</a:t>
            </a:r>
          </a:p>
          <a:p>
            <a:pPr marL="1327150" lvl="2" indent="-412750">
              <a:lnSpc>
                <a:spcPct val="80000"/>
              </a:lnSpc>
            </a:pPr>
            <a:r>
              <a:rPr lang="en-US" sz="1800" dirty="0"/>
              <a:t>Provide appropriate access to the desired sensory stimulation on a regular basis.  Provide instruction on how to appropriately obtain the desired stimuli.  This will decrease the need to engage in behaviors that have as their function obtaining the stimuli.</a:t>
            </a:r>
          </a:p>
          <a:p>
            <a:pPr marL="1327150" lvl="2" indent="-412750">
              <a:lnSpc>
                <a:spcPct val="80000"/>
              </a:lnSpc>
            </a:pPr>
            <a:r>
              <a:rPr lang="en-US" sz="1800" dirty="0"/>
              <a:t>Providing contingent access to the desired sensory stimulation may be used as a positive </a:t>
            </a:r>
            <a:r>
              <a:rPr lang="en-US" sz="1800" dirty="0" err="1"/>
              <a:t>reinforcer</a:t>
            </a:r>
            <a:r>
              <a:rPr lang="en-US" sz="1800" dirty="0"/>
              <a:t> for the completion of instructional tasks.</a:t>
            </a:r>
          </a:p>
        </p:txBody>
      </p:sp>
      <p:sp>
        <p:nvSpPr>
          <p:cNvPr id="6" name="Rectangle 4"/>
          <p:cNvSpPr>
            <a:spLocks noChangeArrowheads="1"/>
          </p:cNvSpPr>
          <p:nvPr/>
        </p:nvSpPr>
        <p:spPr bwMode="auto">
          <a:xfrm>
            <a:off x="762000" y="6519446"/>
            <a:ext cx="1929735" cy="338554"/>
          </a:xfrm>
          <a:prstGeom prst="rect">
            <a:avLst/>
          </a:prstGeom>
          <a:noFill/>
          <a:ln w="9525">
            <a:noFill/>
            <a:miter lim="800000"/>
            <a:headEnd/>
            <a:tailEnd/>
          </a:ln>
          <a:effectLst/>
        </p:spPr>
        <p:txBody>
          <a:bodyPr wrap="none">
            <a:spAutoFit/>
          </a:bodyPr>
          <a:lstStyle/>
          <a:p>
            <a:r>
              <a:rPr lang="en-US" sz="1600" dirty="0"/>
              <a:t>Reese et al</a:t>
            </a:r>
            <a:r>
              <a:rPr lang="en-US" sz="1600" dirty="0" smtClean="0"/>
              <a:t>.</a:t>
            </a:r>
            <a:r>
              <a:rPr lang="en-US" sz="1600" dirty="0"/>
              <a:t> </a:t>
            </a:r>
            <a:r>
              <a:rPr lang="en-US" sz="1600" dirty="0" smtClean="0"/>
              <a:t>(2003)</a:t>
            </a:r>
            <a:endParaRPr lang="en-US" sz="1600" dirty="0"/>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BB02454-58AB-4DB2-9D31-AF994BD2F6C1}" type="slidenum">
              <a:rPr lang="en-US"/>
              <a:pPr/>
              <a:t>161</a:t>
            </a:fld>
            <a:endParaRPr lang="en-US"/>
          </a:p>
        </p:txBody>
      </p:sp>
      <p:sp>
        <p:nvSpPr>
          <p:cNvPr id="1029122" name="AutoShape 2"/>
          <p:cNvSpPr>
            <a:spLocks noGrp="1" noChangeArrowheads="1"/>
          </p:cNvSpPr>
          <p:nvPr>
            <p:ph type="title"/>
          </p:nvPr>
        </p:nvSpPr>
        <p:spPr>
          <a:xfrm>
            <a:off x="762000" y="762000"/>
            <a:ext cx="8382000" cy="1143000"/>
          </a:xfrm>
        </p:spPr>
        <p:txBody>
          <a:bodyPr/>
          <a:lstStyle/>
          <a:p>
            <a:r>
              <a:rPr lang="en-US" sz="4000"/>
              <a:t>Psycho-educational Evaluation:</a:t>
            </a:r>
            <a:br>
              <a:rPr lang="en-US" sz="4000"/>
            </a:br>
            <a:r>
              <a:rPr lang="en-US" sz="2400"/>
              <a:t>Psycho-Educational Report Recommendations</a:t>
            </a:r>
          </a:p>
        </p:txBody>
      </p:sp>
      <p:sp>
        <p:nvSpPr>
          <p:cNvPr id="1029123" name="Rectangle 3"/>
          <p:cNvSpPr>
            <a:spLocks noGrp="1" noChangeArrowheads="1"/>
          </p:cNvSpPr>
          <p:nvPr>
            <p:ph type="body" idx="1"/>
          </p:nvPr>
        </p:nvSpPr>
        <p:spPr/>
        <p:txBody>
          <a:bodyPr/>
          <a:lstStyle/>
          <a:p>
            <a:pPr marL="577850" indent="-577850">
              <a:lnSpc>
                <a:spcPct val="80000"/>
              </a:lnSpc>
            </a:pPr>
            <a:r>
              <a:rPr lang="en-US" sz="2000" b="1" i="1"/>
              <a:t>If the student has weaknesses in social, language, attention, organizational, transitioning, and auditory processing, then the following might be appropriate</a:t>
            </a:r>
            <a:r>
              <a:rPr lang="en-US" sz="2000" i="1"/>
              <a:t>:</a:t>
            </a:r>
            <a:endParaRPr lang="en-US" sz="2000"/>
          </a:p>
          <a:p>
            <a:pPr marL="952500" lvl="1" indent="-495300">
              <a:lnSpc>
                <a:spcPct val="80000"/>
              </a:lnSpc>
            </a:pPr>
            <a:r>
              <a:rPr lang="en-US" sz="1800"/>
              <a:t>The instructional program should centers on an _______ ’s strengths (TYPICALLY ROTE MEMORY AND VISUAL PROCESSING), special interests, and needs. It may include the following:</a:t>
            </a:r>
          </a:p>
          <a:p>
            <a:pPr marL="1327150" lvl="2" indent="-412750">
              <a:lnSpc>
                <a:spcPct val="80000"/>
              </a:lnSpc>
            </a:pPr>
            <a:r>
              <a:rPr lang="en-US" sz="1600"/>
              <a:t>Visual schedules that depict the student’s daily routine</a:t>
            </a:r>
          </a:p>
          <a:p>
            <a:pPr marL="1327150" lvl="2" indent="-412750">
              <a:lnSpc>
                <a:spcPct val="80000"/>
              </a:lnSpc>
            </a:pPr>
            <a:r>
              <a:rPr lang="en-US" sz="1600"/>
              <a:t>Work systems</a:t>
            </a:r>
          </a:p>
          <a:p>
            <a:pPr marL="1327150" lvl="2" indent="-412750">
              <a:lnSpc>
                <a:spcPct val="80000"/>
              </a:lnSpc>
            </a:pPr>
            <a:r>
              <a:rPr lang="en-US" sz="1600"/>
              <a:t>Calendars to help the student understand when regularly scheduled events may occur</a:t>
            </a:r>
          </a:p>
          <a:p>
            <a:pPr marL="1327150" lvl="2" indent="-412750">
              <a:lnSpc>
                <a:spcPct val="80000"/>
              </a:lnSpc>
            </a:pPr>
            <a:r>
              <a:rPr lang="en-US" sz="1600"/>
              <a:t>To facilitate transitions, make use of visual cues that forewarn the student when something is going to end, stop or be all done.  This assists in transitions.</a:t>
            </a:r>
          </a:p>
          <a:p>
            <a:pPr marL="1327150" lvl="2" indent="-412750">
              <a:lnSpc>
                <a:spcPct val="80000"/>
              </a:lnSpc>
            </a:pPr>
            <a:r>
              <a:rPr lang="en-US" sz="1600"/>
              <a:t>Place classroom rules in a visual form on the student’s desk.</a:t>
            </a: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15CF0DF-26F9-46E1-82C0-862412661A5D}" type="slidenum">
              <a:rPr lang="en-US"/>
              <a:pPr/>
              <a:t>162</a:t>
            </a:fld>
            <a:endParaRPr lang="en-US"/>
          </a:p>
        </p:txBody>
      </p:sp>
      <p:sp>
        <p:nvSpPr>
          <p:cNvPr id="1031170" name="AutoShape 2"/>
          <p:cNvSpPr>
            <a:spLocks noGrp="1" noChangeArrowheads="1"/>
          </p:cNvSpPr>
          <p:nvPr>
            <p:ph type="title"/>
          </p:nvPr>
        </p:nvSpPr>
        <p:spPr>
          <a:xfrm>
            <a:off x="762000" y="762000"/>
            <a:ext cx="8382000" cy="1143000"/>
          </a:xfrm>
        </p:spPr>
        <p:txBody>
          <a:bodyPr/>
          <a:lstStyle/>
          <a:p>
            <a:r>
              <a:rPr lang="en-US" sz="4000"/>
              <a:t>Psycho-educational Evaluation:</a:t>
            </a:r>
            <a:br>
              <a:rPr lang="en-US" sz="4000"/>
            </a:br>
            <a:r>
              <a:rPr lang="en-US" sz="2400"/>
              <a:t>Psycho-Educational Report Recommendations</a:t>
            </a:r>
          </a:p>
        </p:txBody>
      </p:sp>
      <p:sp>
        <p:nvSpPr>
          <p:cNvPr id="1031171" name="Rectangle 3"/>
          <p:cNvSpPr>
            <a:spLocks noGrp="1" noChangeArrowheads="1"/>
          </p:cNvSpPr>
          <p:nvPr>
            <p:ph type="body" idx="1"/>
          </p:nvPr>
        </p:nvSpPr>
        <p:spPr/>
        <p:txBody>
          <a:bodyPr/>
          <a:lstStyle/>
          <a:p>
            <a:pPr marL="577850" indent="-577850"/>
            <a:r>
              <a:rPr lang="en-US" b="1" i="1"/>
              <a:t>If a student has reading fluency and/or comprehension difficulties, then the following might be appropriate:</a:t>
            </a:r>
            <a:endParaRPr lang="en-US"/>
          </a:p>
          <a:p>
            <a:pPr marL="952500" lvl="1" indent="-495300"/>
            <a:r>
              <a:rPr lang="en-US"/>
              <a:t>Highlighted text</a:t>
            </a:r>
          </a:p>
          <a:p>
            <a:pPr marL="952500" lvl="1" indent="-495300"/>
            <a:r>
              <a:rPr lang="en-US"/>
              <a:t>Study guides</a:t>
            </a:r>
            <a:endParaRPr lang="en-US" b="1" i="1"/>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A1C3466-2491-418B-8CC8-9E122BF1915D}" type="slidenum">
              <a:rPr lang="en-US"/>
              <a:pPr/>
              <a:t>163</a:t>
            </a:fld>
            <a:endParaRPr lang="en-US"/>
          </a:p>
        </p:txBody>
      </p:sp>
      <p:sp>
        <p:nvSpPr>
          <p:cNvPr id="1033218" name="AutoShape 2"/>
          <p:cNvSpPr>
            <a:spLocks noGrp="1" noChangeArrowheads="1"/>
          </p:cNvSpPr>
          <p:nvPr>
            <p:ph type="title"/>
          </p:nvPr>
        </p:nvSpPr>
        <p:spPr>
          <a:xfrm>
            <a:off x="762000" y="762000"/>
            <a:ext cx="8382000" cy="1143000"/>
          </a:xfrm>
        </p:spPr>
        <p:txBody>
          <a:bodyPr/>
          <a:lstStyle/>
          <a:p>
            <a:r>
              <a:rPr lang="en-US" sz="4000"/>
              <a:t>Psycho-educational Evaluation:</a:t>
            </a:r>
            <a:br>
              <a:rPr lang="en-US" sz="4000"/>
            </a:br>
            <a:r>
              <a:rPr lang="en-US" sz="2400"/>
              <a:t>Psycho-Educational Report Recommendations</a:t>
            </a:r>
          </a:p>
        </p:txBody>
      </p:sp>
      <p:sp>
        <p:nvSpPr>
          <p:cNvPr id="1033219" name="Rectangle 3"/>
          <p:cNvSpPr>
            <a:spLocks noGrp="1" noChangeArrowheads="1"/>
          </p:cNvSpPr>
          <p:nvPr>
            <p:ph type="body" idx="1"/>
          </p:nvPr>
        </p:nvSpPr>
        <p:spPr/>
        <p:txBody>
          <a:bodyPr/>
          <a:lstStyle/>
          <a:p>
            <a:pPr marL="577850" indent="-577850">
              <a:lnSpc>
                <a:spcPct val="90000"/>
              </a:lnSpc>
            </a:pPr>
            <a:r>
              <a:rPr lang="en-US" sz="2400" b="1" i="1"/>
              <a:t>If a student has written expression (e.g., handwriting) difficulties, then the following might be appropriate:</a:t>
            </a:r>
            <a:endParaRPr lang="en-US" sz="2400"/>
          </a:p>
          <a:p>
            <a:pPr marL="952500" lvl="1" indent="-495300">
              <a:lnSpc>
                <a:spcPct val="90000"/>
              </a:lnSpc>
            </a:pPr>
            <a:r>
              <a:rPr lang="en-US" sz="2000"/>
              <a:t>When assessing _______ ’s content knowledge allow for verbal, instead of written responses.</a:t>
            </a:r>
          </a:p>
          <a:p>
            <a:pPr marL="952500" lvl="1" indent="-495300">
              <a:lnSpc>
                <a:spcPct val="90000"/>
              </a:lnSpc>
            </a:pPr>
            <a:r>
              <a:rPr lang="en-US" sz="2000"/>
              <a:t>When completing written assignments allow _______ to use the computer instead of pen or pencil.</a:t>
            </a:r>
          </a:p>
          <a:p>
            <a:pPr marL="952500" lvl="1" indent="-495300">
              <a:lnSpc>
                <a:spcPct val="90000"/>
              </a:lnSpc>
            </a:pPr>
            <a:r>
              <a:rPr lang="en-US" sz="2000"/>
              <a:t>Multiple-choice tests can be used instead of short answer to assess subject matter knowledge</a:t>
            </a:r>
          </a:p>
          <a:p>
            <a:pPr marL="952500" lvl="1" indent="-495300">
              <a:lnSpc>
                <a:spcPct val="90000"/>
              </a:lnSpc>
            </a:pPr>
            <a:r>
              <a:rPr lang="en-US" sz="2000"/>
              <a:t>Allow _______ to create projects, rather than producing written reports.</a:t>
            </a: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C7C695B-6D04-4451-8DB8-12558722EF54}" type="slidenum">
              <a:rPr lang="en-US"/>
              <a:pPr/>
              <a:t>164</a:t>
            </a:fld>
            <a:endParaRPr lang="en-US"/>
          </a:p>
        </p:txBody>
      </p:sp>
      <p:sp>
        <p:nvSpPr>
          <p:cNvPr id="1035266" name="AutoShape 2"/>
          <p:cNvSpPr>
            <a:spLocks noGrp="1" noChangeArrowheads="1"/>
          </p:cNvSpPr>
          <p:nvPr>
            <p:ph type="title"/>
          </p:nvPr>
        </p:nvSpPr>
        <p:spPr>
          <a:xfrm>
            <a:off x="762000" y="762000"/>
            <a:ext cx="8382000" cy="1143000"/>
          </a:xfrm>
        </p:spPr>
        <p:txBody>
          <a:bodyPr/>
          <a:lstStyle/>
          <a:p>
            <a:r>
              <a:rPr lang="en-US" sz="4000"/>
              <a:t>Psycho-educational Evaluation:</a:t>
            </a:r>
            <a:br>
              <a:rPr lang="en-US" sz="4000"/>
            </a:br>
            <a:r>
              <a:rPr lang="en-US" sz="2400"/>
              <a:t>Psycho-Educational Report Recommendations</a:t>
            </a:r>
          </a:p>
        </p:txBody>
      </p:sp>
      <p:sp>
        <p:nvSpPr>
          <p:cNvPr id="1035267" name="Rectangle 3"/>
          <p:cNvSpPr>
            <a:spLocks noGrp="1" noChangeArrowheads="1"/>
          </p:cNvSpPr>
          <p:nvPr>
            <p:ph type="body" idx="1"/>
          </p:nvPr>
        </p:nvSpPr>
        <p:spPr/>
        <p:txBody>
          <a:bodyPr/>
          <a:lstStyle/>
          <a:p>
            <a:pPr marL="577850" indent="-577850"/>
            <a:r>
              <a:rPr lang="en-US" b="1" i="1"/>
              <a:t>If a student has difficulty with note taking, then the following might be appropriate:</a:t>
            </a:r>
            <a:endParaRPr lang="en-US"/>
          </a:p>
          <a:p>
            <a:pPr marL="952500" lvl="1" indent="-495300"/>
            <a:r>
              <a:rPr lang="en-US"/>
              <a:t>Provide _______ with a complete outline including the main idea and supporting details.</a:t>
            </a:r>
          </a:p>
          <a:p>
            <a:pPr marL="952500" lvl="1" indent="-495300"/>
            <a:r>
              <a:rPr lang="en-US"/>
              <a:t>Provide _______ with a skeletal outline that he/she can use to fill in details.</a:t>
            </a: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Treatments</a:t>
            </a:r>
            <a:endParaRPr lang="en-US" dirty="0"/>
          </a:p>
        </p:txBody>
      </p:sp>
      <p:sp>
        <p:nvSpPr>
          <p:cNvPr id="3" name="Content Placeholder 2"/>
          <p:cNvSpPr>
            <a:spLocks noGrp="1"/>
          </p:cNvSpPr>
          <p:nvPr>
            <p:ph idx="1"/>
          </p:nvPr>
        </p:nvSpPr>
        <p:spPr>
          <a:xfrm>
            <a:off x="838200" y="2362200"/>
            <a:ext cx="8077200" cy="3724275"/>
          </a:xfrm>
        </p:spPr>
        <p:txBody>
          <a:bodyPr/>
          <a:lstStyle/>
          <a:p>
            <a:r>
              <a:rPr lang="en-US" b="1" dirty="0" smtClean="0"/>
              <a:t>Behavior and Communication Approaches</a:t>
            </a:r>
          </a:p>
          <a:p>
            <a:pPr lvl="1"/>
            <a:r>
              <a:rPr lang="en-US" b="1" dirty="0" smtClean="0"/>
              <a:t>Applied Behavior Analysis (ABA):</a:t>
            </a:r>
          </a:p>
          <a:p>
            <a:pPr lvl="2"/>
            <a:r>
              <a:rPr lang="en-US" dirty="0" smtClean="0"/>
              <a:t>Discrete Trial Training (DTT)</a:t>
            </a:r>
          </a:p>
          <a:p>
            <a:pPr lvl="2"/>
            <a:r>
              <a:rPr lang="en-US" dirty="0" smtClean="0"/>
              <a:t>Early Intensive Behavioral Intervention (EIBI) </a:t>
            </a:r>
            <a:endParaRPr lang="en-US" dirty="0"/>
          </a:p>
          <a:p>
            <a:pPr lvl="2"/>
            <a:r>
              <a:rPr lang="en-US" dirty="0" smtClean="0"/>
              <a:t>Pivotal Response Training (PRT) </a:t>
            </a:r>
            <a:endParaRPr lang="en-US" dirty="0"/>
          </a:p>
          <a:p>
            <a:pPr lvl="2"/>
            <a:r>
              <a:rPr lang="en-US" dirty="0" smtClean="0"/>
              <a:t>Verbal Behavior Intervention (VBI) </a:t>
            </a:r>
            <a:endParaRPr lang="en-US" dirty="0"/>
          </a:p>
        </p:txBody>
      </p:sp>
      <p:sp>
        <p:nvSpPr>
          <p:cNvPr id="4" name="Slide Number Placeholder 3"/>
          <p:cNvSpPr>
            <a:spLocks noGrp="1"/>
          </p:cNvSpPr>
          <p:nvPr>
            <p:ph type="sldNum" sz="quarter" idx="12"/>
          </p:nvPr>
        </p:nvSpPr>
        <p:spPr/>
        <p:txBody>
          <a:bodyPr/>
          <a:lstStyle/>
          <a:p>
            <a:fld id="{E46D9585-62DF-4030-9DB1-10D49CD84303}" type="slidenum">
              <a:rPr lang="en-US" smtClean="0"/>
              <a:pPr/>
              <a:t>165</a:t>
            </a:fld>
            <a:endParaRPr lang="en-US"/>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Treatments</a:t>
            </a:r>
            <a:endParaRPr lang="en-US" dirty="0"/>
          </a:p>
        </p:txBody>
      </p:sp>
      <p:sp>
        <p:nvSpPr>
          <p:cNvPr id="3" name="Content Placeholder 2"/>
          <p:cNvSpPr>
            <a:spLocks noGrp="1"/>
          </p:cNvSpPr>
          <p:nvPr>
            <p:ph idx="1"/>
          </p:nvPr>
        </p:nvSpPr>
        <p:spPr>
          <a:xfrm>
            <a:off x="838200" y="2362200"/>
            <a:ext cx="8077200" cy="3724275"/>
          </a:xfrm>
        </p:spPr>
        <p:txBody>
          <a:bodyPr/>
          <a:lstStyle/>
          <a:p>
            <a:r>
              <a:rPr lang="en-US" b="1" dirty="0" smtClean="0"/>
              <a:t>Behavior and Communication Approaches</a:t>
            </a:r>
          </a:p>
          <a:p>
            <a:pPr lvl="1"/>
            <a:r>
              <a:rPr lang="en-US" b="1" dirty="0" smtClean="0"/>
              <a:t>Other therapies that can be part of an ASD treatment program include:</a:t>
            </a:r>
          </a:p>
          <a:p>
            <a:pPr lvl="2"/>
            <a:r>
              <a:rPr lang="en-US" dirty="0" smtClean="0"/>
              <a:t>Developmental, Individual Differences, Relationship-Based Approach (DIR; also called “</a:t>
            </a:r>
            <a:r>
              <a:rPr lang="en-US" dirty="0" err="1" smtClean="0"/>
              <a:t>Floortime</a:t>
            </a:r>
            <a:r>
              <a:rPr lang="en-US" dirty="0" smtClean="0"/>
              <a:t>”)</a:t>
            </a:r>
          </a:p>
          <a:p>
            <a:pPr lvl="2"/>
            <a:r>
              <a:rPr lang="en-US" dirty="0" smtClean="0"/>
              <a:t>Treatment and Education of Autistic and related Communication-handicapped </a:t>
            </a:r>
            <a:r>
              <a:rPr lang="en-US" dirty="0" err="1" smtClean="0"/>
              <a:t>CHildren</a:t>
            </a:r>
            <a:r>
              <a:rPr lang="en-US" dirty="0" smtClean="0"/>
              <a:t> (TEACCH)</a:t>
            </a:r>
          </a:p>
          <a:p>
            <a:pPr lvl="2"/>
            <a:r>
              <a:rPr lang="en-US" dirty="0" smtClean="0"/>
              <a:t>Occupational Therapy </a:t>
            </a:r>
            <a:endParaRPr lang="en-US" dirty="0"/>
          </a:p>
          <a:p>
            <a:pPr lvl="2"/>
            <a:r>
              <a:rPr lang="en-US" dirty="0" smtClean="0"/>
              <a:t>Sensory Integration Therapy</a:t>
            </a:r>
          </a:p>
          <a:p>
            <a:pPr lvl="2"/>
            <a:r>
              <a:rPr lang="en-US" dirty="0" smtClean="0"/>
              <a:t>Speech Therapy</a:t>
            </a:r>
          </a:p>
          <a:p>
            <a:pPr lvl="2"/>
            <a:r>
              <a:rPr lang="en-US" dirty="0" smtClean="0"/>
              <a:t>The Picture Exchange Communication System (PECS) </a:t>
            </a:r>
          </a:p>
        </p:txBody>
      </p:sp>
      <p:sp>
        <p:nvSpPr>
          <p:cNvPr id="4" name="Slide Number Placeholder 3"/>
          <p:cNvSpPr>
            <a:spLocks noGrp="1"/>
          </p:cNvSpPr>
          <p:nvPr>
            <p:ph type="sldNum" sz="quarter" idx="12"/>
          </p:nvPr>
        </p:nvSpPr>
        <p:spPr/>
        <p:txBody>
          <a:bodyPr/>
          <a:lstStyle/>
          <a:p>
            <a:fld id="{E46D9585-62DF-4030-9DB1-10D49CD84303}" type="slidenum">
              <a:rPr lang="en-US" smtClean="0"/>
              <a:pPr/>
              <a:t>166</a:t>
            </a:fld>
            <a:endParaRPr lang="en-US"/>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Treatments</a:t>
            </a:r>
            <a:endParaRPr lang="en-US" dirty="0"/>
          </a:p>
        </p:txBody>
      </p:sp>
      <p:sp>
        <p:nvSpPr>
          <p:cNvPr id="3" name="Content Placeholder 2"/>
          <p:cNvSpPr>
            <a:spLocks noGrp="1"/>
          </p:cNvSpPr>
          <p:nvPr>
            <p:ph idx="1"/>
          </p:nvPr>
        </p:nvSpPr>
        <p:spPr>
          <a:xfrm>
            <a:off x="838200" y="2362200"/>
            <a:ext cx="8305800" cy="3724275"/>
          </a:xfrm>
        </p:spPr>
        <p:txBody>
          <a:bodyPr/>
          <a:lstStyle/>
          <a:p>
            <a:r>
              <a:rPr lang="en-US" b="1" dirty="0" smtClean="0"/>
              <a:t>Dietary Approaches?</a:t>
            </a:r>
            <a:r>
              <a:rPr lang="en-US" dirty="0" smtClean="0"/>
              <a:t> </a:t>
            </a:r>
          </a:p>
          <a:p>
            <a:r>
              <a:rPr lang="en-US" b="1" dirty="0" smtClean="0"/>
              <a:t>Medication?</a:t>
            </a:r>
            <a:r>
              <a:rPr lang="en-US" dirty="0" smtClean="0"/>
              <a:t> </a:t>
            </a:r>
          </a:p>
          <a:p>
            <a:r>
              <a:rPr lang="en-US" b="1" dirty="0" smtClean="0"/>
              <a:t>Complementary and Alternative Treatments?</a:t>
            </a:r>
            <a:endParaRPr lang="en-US" dirty="0" smtClean="0"/>
          </a:p>
          <a:p>
            <a:endParaRPr lang="en-US" dirty="0"/>
          </a:p>
        </p:txBody>
      </p:sp>
      <p:sp>
        <p:nvSpPr>
          <p:cNvPr id="4" name="Slide Number Placeholder 3"/>
          <p:cNvSpPr>
            <a:spLocks noGrp="1"/>
          </p:cNvSpPr>
          <p:nvPr>
            <p:ph type="sldNum" sz="quarter" idx="12"/>
          </p:nvPr>
        </p:nvSpPr>
        <p:spPr/>
        <p:txBody>
          <a:bodyPr/>
          <a:lstStyle/>
          <a:p>
            <a:fld id="{E46D9585-62DF-4030-9DB1-10D49CD84303}" type="slidenum">
              <a:rPr lang="en-US" smtClean="0"/>
              <a:pPr/>
              <a:t>167</a:t>
            </a:fld>
            <a:endParaRPr lang="en-US"/>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lstStyle/>
          <a:p>
            <a:r>
              <a:rPr lang="en-US" dirty="0" smtClean="0"/>
              <a:t>CDE Program Quality Indicators</a:t>
            </a:r>
          </a:p>
          <a:p>
            <a:pPr lvl="1"/>
            <a:r>
              <a:rPr lang="en-US" dirty="0" smtClean="0">
                <a:hlinkClick r:id="rId2"/>
              </a:rPr>
              <a:t>http://www.cde.state.co.us/cdesped/download/pdf/AutismQualityIndicators.pdf</a:t>
            </a:r>
            <a:r>
              <a:rPr lang="en-US" dirty="0" smtClean="0"/>
              <a:t> </a:t>
            </a:r>
            <a:endParaRPr lang="en-US" dirty="0"/>
          </a:p>
        </p:txBody>
      </p:sp>
      <p:sp>
        <p:nvSpPr>
          <p:cNvPr id="4" name="Slide Number Placeholder 3"/>
          <p:cNvSpPr>
            <a:spLocks noGrp="1"/>
          </p:cNvSpPr>
          <p:nvPr>
            <p:ph type="sldNum" sz="quarter" idx="12"/>
          </p:nvPr>
        </p:nvSpPr>
        <p:spPr/>
        <p:txBody>
          <a:bodyPr/>
          <a:lstStyle/>
          <a:p>
            <a:fld id="{E46D9585-62DF-4030-9DB1-10D49CD84303}" type="slidenum">
              <a:rPr lang="en-US" smtClean="0"/>
              <a:pPr/>
              <a:t>168</a:t>
            </a:fld>
            <a:endParaRPr lang="en-US"/>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8229600" cy="1143000"/>
          </a:xfrm>
        </p:spPr>
        <p:txBody>
          <a:bodyPr/>
          <a:lstStyle/>
          <a:p>
            <a:r>
              <a:rPr lang="en-US" dirty="0" smtClean="0"/>
              <a:t>Additional Resources</a:t>
            </a:r>
            <a:endParaRPr lang="en-US" dirty="0"/>
          </a:p>
        </p:txBody>
      </p:sp>
      <p:sp>
        <p:nvSpPr>
          <p:cNvPr id="3" name="Content Placeholder 2"/>
          <p:cNvSpPr>
            <a:spLocks noGrp="1"/>
          </p:cNvSpPr>
          <p:nvPr>
            <p:ph idx="1"/>
          </p:nvPr>
        </p:nvSpPr>
        <p:spPr/>
        <p:txBody>
          <a:bodyPr/>
          <a:lstStyle/>
          <a:p>
            <a:r>
              <a:rPr lang="en-US" dirty="0" smtClean="0"/>
              <a:t>Free materials from the CDC (great for parents)</a:t>
            </a:r>
          </a:p>
          <a:p>
            <a:pPr lvl="1"/>
            <a:r>
              <a:rPr lang="en-US" sz="2000" dirty="0" smtClean="0">
                <a:hlinkClick r:id="rId3"/>
              </a:rPr>
              <a:t>http://www.cdc.gov/ncbddd/autism/freematerials.html</a:t>
            </a:r>
            <a:r>
              <a:rPr lang="en-US" sz="2000" dirty="0" smtClean="0"/>
              <a:t> </a:t>
            </a:r>
            <a:endParaRPr lang="en-US" dirty="0" smtClean="0"/>
          </a:p>
          <a:p>
            <a:pPr lvl="2"/>
            <a:r>
              <a:rPr lang="en-US" dirty="0" smtClean="0">
                <a:hlinkClick r:id="rId4"/>
              </a:rPr>
              <a:t>Growth Chart</a:t>
            </a:r>
            <a:endParaRPr lang="en-US" dirty="0" smtClean="0"/>
          </a:p>
          <a:p>
            <a:pPr lvl="2"/>
            <a:r>
              <a:rPr lang="en-US" dirty="0" smtClean="0">
                <a:hlinkClick r:id="rId4"/>
              </a:rPr>
              <a:t>Milestones Card</a:t>
            </a:r>
            <a:endParaRPr lang="en-US" dirty="0" smtClean="0"/>
          </a:p>
          <a:p>
            <a:pPr lvl="2"/>
            <a:r>
              <a:rPr lang="en-US" dirty="0" smtClean="0">
                <a:hlinkClick r:id="rId5"/>
              </a:rPr>
              <a:t>Resources Fact Sheet</a:t>
            </a:r>
            <a:endParaRPr lang="en-US" dirty="0" smtClean="0"/>
          </a:p>
          <a:p>
            <a:pPr lvl="2"/>
            <a:r>
              <a:rPr lang="en-US" dirty="0" smtClean="0">
                <a:hlinkClick r:id="rId6"/>
              </a:rPr>
              <a:t>Developmental Screening Fact Sheet</a:t>
            </a:r>
            <a:endParaRPr lang="en-US" dirty="0" smtClean="0"/>
          </a:p>
          <a:p>
            <a:pPr lvl="2"/>
            <a:r>
              <a:rPr lang="en-US" dirty="0" smtClean="0">
                <a:hlinkClick r:id="rId7"/>
              </a:rPr>
              <a:t>Autism Spectrum Disorders Fact Sheet</a:t>
            </a:r>
            <a:endParaRPr lang="en-US" dirty="0" smtClean="0"/>
          </a:p>
          <a:p>
            <a:pPr marL="914400" lvl="2" indent="0">
              <a:buNone/>
            </a:pPr>
            <a:endParaRPr lang="en-US" dirty="0" smtClean="0"/>
          </a:p>
          <a:p>
            <a:pPr lvl="2"/>
            <a:endParaRPr lang="en-US" dirty="0" smtClean="0"/>
          </a:p>
          <a:p>
            <a:pPr lvl="2"/>
            <a:endParaRPr lang="en-US" dirty="0"/>
          </a:p>
        </p:txBody>
      </p:sp>
      <p:sp>
        <p:nvSpPr>
          <p:cNvPr id="4" name="Slide Number Placeholder 3"/>
          <p:cNvSpPr>
            <a:spLocks noGrp="1"/>
          </p:cNvSpPr>
          <p:nvPr>
            <p:ph type="sldNum" sz="quarter" idx="12"/>
          </p:nvPr>
        </p:nvSpPr>
        <p:spPr/>
        <p:txBody>
          <a:bodyPr/>
          <a:lstStyle/>
          <a:p>
            <a:fld id="{E46D9585-62DF-4030-9DB1-10D49CD84303}" type="slidenum">
              <a:rPr lang="en-US" smtClean="0"/>
              <a:pPr/>
              <a:t>169</a:t>
            </a:fld>
            <a:endParaRPr lang="en-US" dirty="0"/>
          </a:p>
        </p:txBody>
      </p:sp>
    </p:spTree>
    <p:extLst>
      <p:ext uri="{BB962C8B-B14F-4D97-AF65-F5344CB8AC3E}">
        <p14:creationId xmlns:p14="http://schemas.microsoft.com/office/powerpoint/2010/main" val="2392020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FEE95E7-DCF6-406F-BB52-7E13CDF60A6C}" type="slidenum">
              <a:rPr lang="en-US"/>
              <a:pPr/>
              <a:t>17</a:t>
            </a:fld>
            <a:endParaRPr lang="en-US" dirty="0"/>
          </a:p>
        </p:txBody>
      </p:sp>
      <p:sp>
        <p:nvSpPr>
          <p:cNvPr id="1119234" name="AutoShape 2"/>
          <p:cNvSpPr>
            <a:spLocks noGrp="1" noChangeArrowheads="1"/>
          </p:cNvSpPr>
          <p:nvPr>
            <p:ph type="title"/>
          </p:nvPr>
        </p:nvSpPr>
        <p:spPr>
          <a:xfrm>
            <a:off x="762000" y="762000"/>
            <a:ext cx="8153400" cy="1143000"/>
          </a:xfrm>
        </p:spPr>
        <p:txBody>
          <a:bodyPr/>
          <a:lstStyle/>
          <a:p>
            <a:r>
              <a:rPr lang="en-US" sz="4000" dirty="0"/>
              <a:t>Introduction:</a:t>
            </a:r>
            <a:r>
              <a:rPr lang="en-US" dirty="0"/>
              <a:t> </a:t>
            </a:r>
            <a:br>
              <a:rPr lang="en-US" dirty="0"/>
            </a:br>
            <a:r>
              <a:rPr lang="en-US" sz="2400" dirty="0"/>
              <a:t>Psychologist Roles, Responsibilities, and Limitations</a:t>
            </a:r>
          </a:p>
        </p:txBody>
      </p:sp>
      <p:sp>
        <p:nvSpPr>
          <p:cNvPr id="1119235" name="Rectangle 3"/>
          <p:cNvSpPr>
            <a:spLocks noGrp="1" noChangeArrowheads="1"/>
          </p:cNvSpPr>
          <p:nvPr>
            <p:ph type="body" idx="1"/>
          </p:nvPr>
        </p:nvSpPr>
        <p:spPr>
          <a:xfrm>
            <a:off x="838200" y="2438400"/>
            <a:ext cx="8305800" cy="4953000"/>
          </a:xfrm>
        </p:spPr>
        <p:txBody>
          <a:bodyPr/>
          <a:lstStyle/>
          <a:p>
            <a:r>
              <a:rPr lang="en-US" dirty="0"/>
              <a:t>Screening</a:t>
            </a:r>
            <a:endParaRPr lang="en-US" sz="2400" dirty="0"/>
          </a:p>
          <a:p>
            <a:pPr lvl="1"/>
            <a:r>
              <a:rPr lang="en-US" b="1" dirty="0"/>
              <a:t>All school psychologists should be prepared to participate in the behavioral screening of the student who has risk factors and/or displays warning signs of autism </a:t>
            </a:r>
            <a:r>
              <a:rPr lang="en-US" sz="2000" dirty="0"/>
              <a:t>(i.e., able to conduct screenings to determine the need for diagnostic assessments). </a:t>
            </a:r>
          </a:p>
          <a:p>
            <a:pPr lvl="1"/>
            <a:r>
              <a:rPr lang="en-US" b="1" dirty="0"/>
              <a:t>All school psychologists should be able to distinguish between screening and diagnosis.</a:t>
            </a:r>
            <a:endParaRPr lang="en-US" sz="2000" dirty="0"/>
          </a:p>
          <a:p>
            <a:pPr lvl="1"/>
            <a:endParaRPr lang="en-US" sz="1600" dirty="0"/>
          </a:p>
          <a:p>
            <a:pPr lvl="1"/>
            <a:endParaRPr lang="en-US" sz="1600" dirty="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74" name="Group 50"/>
          <p:cNvGraphicFramePr>
            <a:graphicFrameLocks noGrp="1"/>
          </p:cNvGraphicFramePr>
          <p:nvPr>
            <p:extLst>
              <p:ext uri="{D42A27DB-BD31-4B8C-83A1-F6EECF244321}">
                <p14:modId xmlns:p14="http://schemas.microsoft.com/office/powerpoint/2010/main" val="3473396641"/>
              </p:ext>
            </p:extLst>
          </p:nvPr>
        </p:nvGraphicFramePr>
        <p:xfrm>
          <a:off x="4495800" y="2819400"/>
          <a:ext cx="6670025" cy="3188208"/>
        </p:xfrm>
        <a:graphic>
          <a:graphicData uri="http://schemas.openxmlformats.org/drawingml/2006/table">
            <a:tbl>
              <a:tblPr/>
              <a:tblGrid>
                <a:gridCol w="4596750"/>
                <a:gridCol w="2073275"/>
              </a:tblGrid>
              <a:tr h="121920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Stephen E. Brock, Ph.D., NCSP</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California State University, Sacramento</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lang="en-US" sz="1600" b="0" dirty="0" smtClean="0"/>
                        <a:t>NASP 2013 Summer Conference</a:t>
                      </a:r>
                    </a:p>
                    <a:p>
                      <a:r>
                        <a:rPr lang="en-US" sz="1600" b="0" dirty="0" smtClean="0"/>
                        <a:t>July 9, 2013</a:t>
                      </a:r>
                    </a:p>
                    <a:p>
                      <a:r>
                        <a:rPr lang="en-US" sz="1600" b="0" kern="1200" dirty="0" smtClean="0">
                          <a:solidFill>
                            <a:schemeClr val="tx1"/>
                          </a:solidFill>
                          <a:latin typeface="+mn-lt"/>
                          <a:ea typeface="+mn-ea"/>
                          <a:cs typeface="+mn-cs"/>
                        </a:rPr>
                        <a:t>Cincinnati, OH</a:t>
                      </a:r>
                      <a:endParaRPr kumimoji="0" lang="en-US" sz="1600" b="0" i="0" u="none" strike="noStrike" cap="none" normalizeH="0" baseline="0" dirty="0" smtClean="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a:noFill/>
                    </a:lnL>
                    <a:lnR cap="flat">
                      <a:noFill/>
                    </a:lnR>
                    <a:lnT cap="flat">
                      <a:noFill/>
                    </a:lnT>
                    <a:lnB>
                      <a:noFill/>
                    </a:lnB>
                    <a:lnTlToBr>
                      <a:noFill/>
                    </a:lnTlToBr>
                    <a:lnBlToTr>
                      <a:noFill/>
                    </a:lnBlToTr>
                    <a:noFill/>
                  </a:tcPr>
                </a:tc>
              </a:tr>
              <a:tr h="121920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a:noFill/>
                    </a:lnL>
                    <a:lnR cap="flat">
                      <a:noFill/>
                    </a:lnR>
                    <a:lnT>
                      <a:noFill/>
                    </a:lnT>
                    <a:lnB cap="flat">
                      <a:noFill/>
                    </a:lnB>
                    <a:lnTlToBr>
                      <a:noFill/>
                    </a:lnTlToBr>
                    <a:lnBlToTr>
                      <a:noFill/>
                    </a:lnBlToTr>
                    <a:noFill/>
                  </a:tcPr>
                </a:tc>
              </a:tr>
            </a:tbl>
          </a:graphicData>
        </a:graphic>
      </p:graphicFrame>
      <p:sp>
        <p:nvSpPr>
          <p:cNvPr id="1026" name="AutoShape 2"/>
          <p:cNvSpPr>
            <a:spLocks noGrp="1" noChangeArrowheads="1"/>
          </p:cNvSpPr>
          <p:nvPr>
            <p:ph type="ctrTitle"/>
          </p:nvPr>
        </p:nvSpPr>
        <p:spPr>
          <a:xfrm>
            <a:off x="609600" y="990600"/>
            <a:ext cx="9067800" cy="1905000"/>
          </a:xfrm>
        </p:spPr>
        <p:txBody>
          <a:bodyPr/>
          <a:lstStyle/>
          <a:p>
            <a:pPr algn="l"/>
            <a:r>
              <a:rPr lang="en-US" dirty="0" smtClean="0"/>
              <a:t>Assessment, Identification, and Treatment of Autism Spectrum Disorders </a:t>
            </a:r>
            <a:r>
              <a:rPr lang="en-US" dirty="0"/>
              <a:t>at School</a:t>
            </a:r>
          </a:p>
        </p:txBody>
      </p:sp>
      <p:sp>
        <p:nvSpPr>
          <p:cNvPr id="1027" name="Rectangle 3"/>
          <p:cNvSpPr>
            <a:spLocks noGrp="1" noChangeArrowheads="1"/>
          </p:cNvSpPr>
          <p:nvPr>
            <p:ph type="subTitle" idx="1"/>
          </p:nvPr>
        </p:nvSpPr>
        <p:spPr>
          <a:xfrm>
            <a:off x="457200" y="2819400"/>
            <a:ext cx="8153400" cy="685800"/>
          </a:xfrm>
        </p:spPr>
        <p:txBody>
          <a:bodyPr/>
          <a:lstStyle/>
          <a:p>
            <a:endParaRPr lang="en-US" dirty="0"/>
          </a:p>
          <a:p>
            <a:endParaRPr lang="en-US" dirty="0"/>
          </a:p>
        </p:txBody>
      </p:sp>
      <p:pic>
        <p:nvPicPr>
          <p:cNvPr id="1053" name="Picture 29" descr="sac_primarylowres"/>
          <p:cNvPicPr>
            <a:picLocks noChangeAspect="1" noChangeArrowheads="1"/>
          </p:cNvPicPr>
          <p:nvPr/>
        </p:nvPicPr>
        <p:blipFill>
          <a:blip r:embed="rId3" cstate="print"/>
          <a:srcRect/>
          <a:stretch>
            <a:fillRect/>
          </a:stretch>
        </p:blipFill>
        <p:spPr bwMode="auto">
          <a:xfrm>
            <a:off x="5943600" y="5257800"/>
            <a:ext cx="1600200" cy="1600200"/>
          </a:xfrm>
          <a:prstGeom prst="rect">
            <a:avLst/>
          </a:prstGeom>
          <a:noFill/>
        </p:spPr>
      </p:pic>
    </p:spTree>
    <p:extLst>
      <p:ext uri="{BB962C8B-B14F-4D97-AF65-F5344CB8AC3E}">
        <p14:creationId xmlns:p14="http://schemas.microsoft.com/office/powerpoint/2010/main" val="1291408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A20EB2B-1362-4DF5-BDEC-D42D9643C97D}" type="slidenum">
              <a:rPr lang="en-US"/>
              <a:pPr/>
              <a:t>18</a:t>
            </a:fld>
            <a:endParaRPr lang="en-US" dirty="0"/>
          </a:p>
        </p:txBody>
      </p:sp>
      <p:sp>
        <p:nvSpPr>
          <p:cNvPr id="1121282" name="AutoShape 2"/>
          <p:cNvSpPr>
            <a:spLocks noGrp="1" noChangeArrowheads="1"/>
          </p:cNvSpPr>
          <p:nvPr>
            <p:ph type="title"/>
          </p:nvPr>
        </p:nvSpPr>
        <p:spPr>
          <a:xfrm>
            <a:off x="762000" y="762000"/>
            <a:ext cx="8382000" cy="1143000"/>
          </a:xfrm>
        </p:spPr>
        <p:txBody>
          <a:bodyPr/>
          <a:lstStyle/>
          <a:p>
            <a:r>
              <a:rPr lang="en-US" sz="4000" dirty="0"/>
              <a:t>Introduction:</a:t>
            </a:r>
            <a:r>
              <a:rPr lang="en-US" dirty="0"/>
              <a:t> </a:t>
            </a:r>
            <a:br>
              <a:rPr lang="en-US" dirty="0"/>
            </a:br>
            <a:r>
              <a:rPr lang="en-US" sz="2400" dirty="0"/>
              <a:t>Psychologist Roles, Responsibilities, and Limitations</a:t>
            </a:r>
          </a:p>
        </p:txBody>
      </p:sp>
      <p:sp>
        <p:nvSpPr>
          <p:cNvPr id="1121283" name="Rectangle 3"/>
          <p:cNvSpPr>
            <a:spLocks noGrp="1" noChangeArrowheads="1"/>
          </p:cNvSpPr>
          <p:nvPr>
            <p:ph type="body" idx="1"/>
          </p:nvPr>
        </p:nvSpPr>
        <p:spPr>
          <a:xfrm>
            <a:off x="838200" y="2438400"/>
            <a:ext cx="8305800" cy="5257800"/>
          </a:xfrm>
        </p:spPr>
        <p:txBody>
          <a:bodyPr/>
          <a:lstStyle/>
          <a:p>
            <a:pPr>
              <a:lnSpc>
                <a:spcPct val="90000"/>
              </a:lnSpc>
            </a:pPr>
            <a:r>
              <a:rPr lang="en-US" sz="2400" b="1" dirty="0"/>
              <a:t>Only those school psychologists with appropriate training and supervision should diagnose a specific autism spectrum disorder.</a:t>
            </a:r>
          </a:p>
          <a:p>
            <a:pPr>
              <a:lnSpc>
                <a:spcPct val="90000"/>
              </a:lnSpc>
              <a:buFont typeface="Wingdings" pitchFamily="2" charset="2"/>
              <a:buNone/>
            </a:pPr>
            <a:endParaRPr lang="en-US" sz="24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4D4FBAC-5DBA-468E-A974-63D1FDAAF91F}" type="slidenum">
              <a:rPr lang="en-US"/>
              <a:pPr/>
              <a:t>19</a:t>
            </a:fld>
            <a:endParaRPr lang="en-US" dirty="0"/>
          </a:p>
        </p:txBody>
      </p:sp>
      <p:sp>
        <p:nvSpPr>
          <p:cNvPr id="1123330" name="AutoShape 2"/>
          <p:cNvSpPr>
            <a:spLocks noGrp="1" noChangeArrowheads="1"/>
          </p:cNvSpPr>
          <p:nvPr>
            <p:ph type="title"/>
          </p:nvPr>
        </p:nvSpPr>
        <p:spPr>
          <a:xfrm>
            <a:off x="762000" y="762000"/>
            <a:ext cx="8382000" cy="1143000"/>
          </a:xfrm>
        </p:spPr>
        <p:txBody>
          <a:bodyPr/>
          <a:lstStyle/>
          <a:p>
            <a:r>
              <a:rPr lang="en-US" sz="4000" dirty="0"/>
              <a:t>Introduction:</a:t>
            </a:r>
            <a:r>
              <a:rPr lang="en-US" dirty="0"/>
              <a:t> </a:t>
            </a:r>
            <a:br>
              <a:rPr lang="en-US" dirty="0"/>
            </a:br>
            <a:r>
              <a:rPr lang="en-US" sz="2400" dirty="0"/>
              <a:t>Psychologist Roles, Responsibilities, and Limitations</a:t>
            </a:r>
          </a:p>
        </p:txBody>
      </p:sp>
      <p:sp>
        <p:nvSpPr>
          <p:cNvPr id="1123331" name="Rectangle 3"/>
          <p:cNvSpPr>
            <a:spLocks noGrp="1" noChangeArrowheads="1"/>
          </p:cNvSpPr>
          <p:nvPr>
            <p:ph type="body" idx="1"/>
          </p:nvPr>
        </p:nvSpPr>
        <p:spPr>
          <a:xfrm>
            <a:off x="914400" y="2438400"/>
            <a:ext cx="7772400" cy="5257800"/>
          </a:xfrm>
        </p:spPr>
        <p:txBody>
          <a:bodyPr/>
          <a:lstStyle/>
          <a:p>
            <a:pPr eaLnBrk="0" hangingPunct="0">
              <a:spcBef>
                <a:spcPct val="0"/>
              </a:spcBef>
            </a:pPr>
            <a:r>
              <a:rPr lang="en-US" sz="2400" dirty="0"/>
              <a:t>Special Education Eligibility</a:t>
            </a:r>
          </a:p>
          <a:p>
            <a:pPr lvl="1" eaLnBrk="0" hangingPunct="0">
              <a:spcBef>
                <a:spcPct val="0"/>
              </a:spcBef>
            </a:pPr>
            <a:r>
              <a:rPr lang="en-US" sz="2000" b="1" dirty="0"/>
              <a:t>All psychologists should be expected to conduct the special education eligibility evaluation, which determines educational needs.</a:t>
            </a:r>
          </a:p>
          <a:p>
            <a:pPr lvl="1" eaLnBrk="0" hangingPunct="0">
              <a:spcBef>
                <a:spcPct val="0"/>
              </a:spcBef>
            </a:pPr>
            <a:r>
              <a:rPr lang="en-US" sz="2000" b="1" dirty="0"/>
              <a:t>The ability to conduct such assessments will require psychologists to be knowledgeable of the accommodations necessary to obtain valid test results when working with the child who has an ASD.</a:t>
            </a:r>
          </a:p>
          <a:p>
            <a:pPr lvl="1"/>
            <a:endParaRPr lang="en-US" sz="18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2EC6A022-FE13-4ED3-8A13-8C948504A0F2}" type="slidenum">
              <a:rPr lang="en-US"/>
              <a:pPr/>
              <a:t>2</a:t>
            </a:fld>
            <a:endParaRPr lang="en-US" dirty="0"/>
          </a:p>
        </p:txBody>
      </p:sp>
      <p:sp>
        <p:nvSpPr>
          <p:cNvPr id="413698" name="AutoShape 2"/>
          <p:cNvSpPr>
            <a:spLocks noGrp="1" noChangeArrowheads="1"/>
          </p:cNvSpPr>
          <p:nvPr>
            <p:ph type="title"/>
          </p:nvPr>
        </p:nvSpPr>
        <p:spPr/>
        <p:txBody>
          <a:bodyPr/>
          <a:lstStyle/>
          <a:p>
            <a:r>
              <a:rPr lang="en-US" dirty="0"/>
              <a:t>Acknowledgement</a:t>
            </a:r>
          </a:p>
        </p:txBody>
      </p:sp>
      <p:sp>
        <p:nvSpPr>
          <p:cNvPr id="413699" name="Rectangle 3"/>
          <p:cNvSpPr>
            <a:spLocks noGrp="1" noChangeArrowheads="1"/>
          </p:cNvSpPr>
          <p:nvPr>
            <p:ph type="body" idx="1"/>
          </p:nvPr>
        </p:nvSpPr>
        <p:spPr>
          <a:xfrm>
            <a:off x="457201" y="2286000"/>
            <a:ext cx="5638800" cy="3724275"/>
          </a:xfrm>
        </p:spPr>
        <p:txBody>
          <a:bodyPr/>
          <a:lstStyle/>
          <a:p>
            <a:pPr marL="914400" indent="-914400">
              <a:buFont typeface="Wingdings" pitchFamily="2" charset="2"/>
              <a:buNone/>
              <a:tabLst>
                <a:tab pos="342900" algn="l"/>
              </a:tabLst>
            </a:pPr>
            <a:r>
              <a:rPr lang="en-US" dirty="0"/>
              <a:t>	Adapted from…</a:t>
            </a:r>
          </a:p>
          <a:p>
            <a:pPr marL="693738" indent="-693738">
              <a:buFont typeface="Wingdings" pitchFamily="2" charset="2"/>
              <a:buNone/>
              <a:tabLst>
                <a:tab pos="342900" algn="l"/>
              </a:tabLst>
            </a:pPr>
            <a:r>
              <a:rPr lang="en-US" sz="2400" dirty="0"/>
              <a:t>	Brock, S. E., Jimerson, S. R., &amp; Hansen, R. L. (2006). </a:t>
            </a:r>
            <a:r>
              <a:rPr lang="en-US" sz="2400" i="1" dirty="0"/>
              <a:t>Identifying, assessing, and treating autism at school.</a:t>
            </a:r>
            <a:r>
              <a:rPr lang="en-US" sz="2400" dirty="0"/>
              <a:t>  New York: Springer.</a:t>
            </a:r>
          </a:p>
        </p:txBody>
      </p:sp>
      <p:pic>
        <p:nvPicPr>
          <p:cNvPr id="413700" name="Picture 4">
            <a:hlinkClick r:id="rId3"/>
          </p:cNvPr>
          <p:cNvPicPr>
            <a:picLocks noChangeAspect="1" noChangeArrowheads="1"/>
          </p:cNvPicPr>
          <p:nvPr/>
        </p:nvPicPr>
        <p:blipFill>
          <a:blip r:embed="rId4" cstate="print"/>
          <a:srcRect/>
          <a:stretch>
            <a:fillRect/>
          </a:stretch>
        </p:blipFill>
        <p:spPr bwMode="auto">
          <a:xfrm>
            <a:off x="5943601" y="2356289"/>
            <a:ext cx="3124200" cy="44255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6A26777-84EA-41F0-9324-FD7E2A57C595}" type="slidenum">
              <a:rPr lang="en-US"/>
              <a:pPr/>
              <a:t>20</a:t>
            </a:fld>
            <a:endParaRPr lang="en-US" dirty="0"/>
          </a:p>
        </p:txBody>
      </p:sp>
      <p:sp>
        <p:nvSpPr>
          <p:cNvPr id="228354" name="AutoShape 2"/>
          <p:cNvSpPr>
            <a:spLocks noGrp="1" noChangeArrowheads="1"/>
          </p:cNvSpPr>
          <p:nvPr>
            <p:ph type="title"/>
          </p:nvPr>
        </p:nvSpPr>
        <p:spPr/>
        <p:txBody>
          <a:bodyPr/>
          <a:lstStyle/>
          <a:p>
            <a:r>
              <a:rPr lang="en-US" sz="4000" dirty="0"/>
              <a:t>Introduction:</a:t>
            </a:r>
            <a:r>
              <a:rPr lang="en-US" dirty="0"/>
              <a:t> </a:t>
            </a:r>
            <a:br>
              <a:rPr lang="en-US" dirty="0"/>
            </a:br>
            <a:r>
              <a:rPr lang="en-US" sz="2400" dirty="0"/>
              <a:t>Epidemiology (General Population)</a:t>
            </a:r>
            <a:endParaRPr lang="en-US" dirty="0"/>
          </a:p>
        </p:txBody>
      </p:sp>
      <p:pic>
        <p:nvPicPr>
          <p:cNvPr id="4" name="Picture 3"/>
          <p:cNvPicPr>
            <a:picLocks noChangeAspect="1"/>
          </p:cNvPicPr>
          <p:nvPr/>
        </p:nvPicPr>
        <p:blipFill>
          <a:blip r:embed="rId3"/>
          <a:stretch>
            <a:fillRect/>
          </a:stretch>
        </p:blipFill>
        <p:spPr>
          <a:xfrm>
            <a:off x="838200" y="2286000"/>
            <a:ext cx="6781800" cy="461633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6A26777-84EA-41F0-9324-FD7E2A57C595}" type="slidenum">
              <a:rPr lang="en-US"/>
              <a:pPr/>
              <a:t>21</a:t>
            </a:fld>
            <a:endParaRPr lang="en-US" dirty="0"/>
          </a:p>
        </p:txBody>
      </p:sp>
      <p:sp>
        <p:nvSpPr>
          <p:cNvPr id="228354" name="AutoShape 2"/>
          <p:cNvSpPr>
            <a:spLocks noGrp="1" noChangeArrowheads="1"/>
          </p:cNvSpPr>
          <p:nvPr>
            <p:ph type="title"/>
          </p:nvPr>
        </p:nvSpPr>
        <p:spPr/>
        <p:txBody>
          <a:bodyPr/>
          <a:lstStyle/>
          <a:p>
            <a:r>
              <a:rPr lang="en-US" sz="4000" dirty="0"/>
              <a:t>Introduction:</a:t>
            </a:r>
            <a:r>
              <a:rPr lang="en-US" dirty="0"/>
              <a:t> </a:t>
            </a:r>
            <a:br>
              <a:rPr lang="en-US" dirty="0"/>
            </a:br>
            <a:r>
              <a:rPr lang="en-US" sz="2400" dirty="0"/>
              <a:t>Epidemiology (General Population)</a:t>
            </a:r>
            <a:endParaRPr lang="en-US" dirty="0"/>
          </a:p>
        </p:txBody>
      </p:sp>
      <p:sp>
        <p:nvSpPr>
          <p:cNvPr id="228355" name="Rectangle 3"/>
          <p:cNvSpPr>
            <a:spLocks noGrp="1" noChangeArrowheads="1"/>
          </p:cNvSpPr>
          <p:nvPr>
            <p:ph type="body" idx="1"/>
          </p:nvPr>
        </p:nvSpPr>
        <p:spPr/>
        <p:txBody>
          <a:bodyPr/>
          <a:lstStyle/>
          <a:p>
            <a:pPr>
              <a:lnSpc>
                <a:spcPct val="90000"/>
              </a:lnSpc>
              <a:buFont typeface="Wingdings" pitchFamily="2" charset="2"/>
              <a:buNone/>
            </a:pPr>
            <a:r>
              <a:rPr lang="en-US" dirty="0"/>
              <a:t>Explanations for Changing ASD Rates</a:t>
            </a:r>
          </a:p>
          <a:p>
            <a:pPr>
              <a:lnSpc>
                <a:spcPct val="90000"/>
              </a:lnSpc>
            </a:pPr>
            <a:r>
              <a:rPr lang="en-US" dirty="0"/>
              <a:t>Changes in diagnostic criteria.</a:t>
            </a:r>
          </a:p>
          <a:p>
            <a:pPr>
              <a:lnSpc>
                <a:spcPct val="90000"/>
              </a:lnSpc>
            </a:pPr>
            <a:r>
              <a:rPr lang="en-US" dirty="0"/>
              <a:t>Heightened public awareness of autism.</a:t>
            </a:r>
          </a:p>
          <a:p>
            <a:pPr>
              <a:lnSpc>
                <a:spcPct val="90000"/>
              </a:lnSpc>
            </a:pPr>
            <a:r>
              <a:rPr lang="en-US" dirty="0"/>
              <a:t>Increased willingness and ability to diagnose autism.</a:t>
            </a:r>
          </a:p>
          <a:p>
            <a:pPr>
              <a:lnSpc>
                <a:spcPct val="90000"/>
              </a:lnSpc>
            </a:pPr>
            <a:r>
              <a:rPr lang="en-US" dirty="0"/>
              <a:t>Availability of resources for children with autism.</a:t>
            </a:r>
          </a:p>
          <a:p>
            <a:pPr>
              <a:lnSpc>
                <a:spcPct val="90000"/>
              </a:lnSpc>
            </a:pPr>
            <a:r>
              <a:rPr lang="en-US" dirty="0"/>
              <a:t>Yet to be identified environmental factors.</a:t>
            </a:r>
          </a:p>
          <a:p>
            <a:pPr>
              <a:lnSpc>
                <a:spcPct val="90000"/>
              </a:lnSpc>
            </a:pPr>
            <a:endParaRPr lang="en-US" sz="2400" dirty="0"/>
          </a:p>
        </p:txBody>
      </p:sp>
    </p:spTree>
    <p:extLst>
      <p:ext uri="{BB962C8B-B14F-4D97-AF65-F5344CB8AC3E}">
        <p14:creationId xmlns:p14="http://schemas.microsoft.com/office/powerpoint/2010/main" val="30426689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5D4931BA-77CE-4AD4-AFBA-4257512A41E8}" type="slidenum">
              <a:rPr lang="en-US"/>
              <a:pPr/>
              <a:t>22</a:t>
            </a:fld>
            <a:endParaRPr lang="en-US" dirty="0"/>
          </a:p>
        </p:txBody>
      </p:sp>
      <p:sp>
        <p:nvSpPr>
          <p:cNvPr id="209922" name="AutoShape 2"/>
          <p:cNvSpPr>
            <a:spLocks noGrp="1" noChangeArrowheads="1"/>
          </p:cNvSpPr>
          <p:nvPr>
            <p:ph type="title"/>
          </p:nvPr>
        </p:nvSpPr>
        <p:spPr>
          <a:xfrm>
            <a:off x="865188" y="762000"/>
            <a:ext cx="8050212" cy="1143000"/>
          </a:xfrm>
        </p:spPr>
        <p:txBody>
          <a:bodyPr/>
          <a:lstStyle/>
          <a:p>
            <a:r>
              <a:rPr lang="en-US" sz="4000" dirty="0"/>
              <a:t>Introduction:</a:t>
            </a:r>
            <a:r>
              <a:rPr lang="en-US" dirty="0"/>
              <a:t> </a:t>
            </a:r>
            <a:br>
              <a:rPr lang="en-US" dirty="0"/>
            </a:br>
            <a:r>
              <a:rPr lang="en-US" sz="2400" dirty="0"/>
              <a:t>Epidemiology (Special Education)</a:t>
            </a:r>
            <a:endParaRPr lang="en-US" sz="1800" dirty="0"/>
          </a:p>
        </p:txBody>
      </p:sp>
      <p:graphicFrame>
        <p:nvGraphicFramePr>
          <p:cNvPr id="209924" name="Object 4"/>
          <p:cNvGraphicFramePr>
            <a:graphicFrameLocks noChangeAspect="1"/>
          </p:cNvGraphicFramePr>
          <p:nvPr>
            <p:extLst>
              <p:ext uri="{D42A27DB-BD31-4B8C-83A1-F6EECF244321}">
                <p14:modId xmlns:p14="http://schemas.microsoft.com/office/powerpoint/2010/main" val="1221709053"/>
              </p:ext>
            </p:extLst>
          </p:nvPr>
        </p:nvGraphicFramePr>
        <p:xfrm>
          <a:off x="381000" y="1828800"/>
          <a:ext cx="9099550" cy="4786313"/>
        </p:xfrm>
        <a:graphic>
          <a:graphicData uri="http://schemas.openxmlformats.org/presentationml/2006/ole">
            <mc:AlternateContent xmlns:mc="http://schemas.openxmlformats.org/markup-compatibility/2006">
              <mc:Choice xmlns:v="urn:schemas-microsoft-com:vml" Requires="v">
                <p:oleObj spid="_x0000_s209958" name="Chart" r:id="rId4" imgW="8559800" imgH="4508500" progId="MSGraph.Chart.8">
                  <p:embed followColorScheme="full"/>
                </p:oleObj>
              </mc:Choice>
              <mc:Fallback>
                <p:oleObj name="Chart" r:id="rId4" imgW="8559800" imgH="4508500" progId="MSGraph.Chart.8">
                  <p:embed followColorScheme="full"/>
                  <p:pic>
                    <p:nvPicPr>
                      <p:cNvPr id="0" name="Picture 4"/>
                      <p:cNvPicPr>
                        <a:picLocks noChangeAspect="1" noChangeArrowheads="1"/>
                      </p:cNvPicPr>
                      <p:nvPr/>
                    </p:nvPicPr>
                    <p:blipFill>
                      <a:blip r:embed="rId5"/>
                      <a:srcRect/>
                      <a:stretch>
                        <a:fillRect/>
                      </a:stretch>
                    </p:blipFill>
                    <p:spPr bwMode="auto">
                      <a:xfrm>
                        <a:off x="381000" y="1828800"/>
                        <a:ext cx="9099550" cy="4786313"/>
                      </a:xfrm>
                      <a:prstGeom prst="rect">
                        <a:avLst/>
                      </a:prstGeom>
                      <a:noFill/>
                      <a:ln>
                        <a:noFill/>
                      </a:ln>
                      <a:effectLst/>
                      <a:extLst/>
                    </p:spPr>
                  </p:pic>
                </p:oleObj>
              </mc:Fallback>
            </mc:AlternateContent>
          </a:graphicData>
        </a:graphic>
      </p:graphicFrame>
      <p:sp>
        <p:nvSpPr>
          <p:cNvPr id="209925" name="Rectangle 5"/>
          <p:cNvSpPr>
            <a:spLocks noChangeArrowheads="1"/>
          </p:cNvSpPr>
          <p:nvPr/>
        </p:nvSpPr>
        <p:spPr bwMode="auto">
          <a:xfrm>
            <a:off x="685800" y="6519446"/>
            <a:ext cx="3560590" cy="338554"/>
          </a:xfrm>
          <a:prstGeom prst="rect">
            <a:avLst/>
          </a:prstGeom>
          <a:noFill/>
          <a:ln w="9525">
            <a:noFill/>
            <a:miter lim="800000"/>
            <a:headEnd/>
            <a:tailEnd/>
          </a:ln>
          <a:effectLst/>
        </p:spPr>
        <p:txBody>
          <a:bodyPr wrap="none">
            <a:spAutoFit/>
          </a:bodyPr>
          <a:lstStyle/>
          <a:p>
            <a:r>
              <a:rPr lang="en-US" sz="1600" dirty="0" smtClean="0">
                <a:solidFill>
                  <a:schemeClr val="tx2"/>
                </a:solidFill>
              </a:rPr>
              <a:t>U</a:t>
            </a:r>
            <a:r>
              <a:rPr lang="en-US" sz="1600" dirty="0">
                <a:solidFill>
                  <a:schemeClr val="tx2"/>
                </a:solidFill>
              </a:rPr>
              <a:t>.S. Department of </a:t>
            </a:r>
            <a:r>
              <a:rPr lang="en-US" sz="1600" dirty="0" smtClean="0">
                <a:solidFill>
                  <a:schemeClr val="tx2"/>
                </a:solidFill>
              </a:rPr>
              <a:t>Education</a:t>
            </a:r>
            <a:r>
              <a:rPr lang="en-US" sz="1600" dirty="0">
                <a:solidFill>
                  <a:schemeClr val="tx2"/>
                </a:solidFill>
              </a:rPr>
              <a:t> </a:t>
            </a:r>
            <a:r>
              <a:rPr lang="en-US" sz="1600" dirty="0" smtClean="0">
                <a:solidFill>
                  <a:schemeClr val="tx2"/>
                </a:solidFill>
              </a:rPr>
              <a:t>(2013)</a:t>
            </a:r>
            <a:endParaRPr lang="en-US" sz="1600" dirty="0">
              <a:solidFill>
                <a:schemeClr val="tx2"/>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3E745ECB-5344-4204-8439-E9D84F8130DD}" type="slidenum">
              <a:rPr lang="en-US"/>
              <a:pPr/>
              <a:t>23</a:t>
            </a:fld>
            <a:endParaRPr lang="en-US" dirty="0"/>
          </a:p>
        </p:txBody>
      </p:sp>
      <p:sp>
        <p:nvSpPr>
          <p:cNvPr id="211970" name="AutoShape 2"/>
          <p:cNvSpPr>
            <a:spLocks noGrp="1" noChangeArrowheads="1"/>
          </p:cNvSpPr>
          <p:nvPr>
            <p:ph type="title"/>
          </p:nvPr>
        </p:nvSpPr>
        <p:spPr>
          <a:xfrm>
            <a:off x="838200" y="685800"/>
            <a:ext cx="8050213" cy="1143000"/>
          </a:xfrm>
        </p:spPr>
        <p:txBody>
          <a:bodyPr/>
          <a:lstStyle/>
          <a:p>
            <a:r>
              <a:rPr lang="en-US" sz="4000" dirty="0"/>
              <a:t>Introduction:</a:t>
            </a:r>
            <a:r>
              <a:rPr lang="en-US" dirty="0"/>
              <a:t> </a:t>
            </a:r>
            <a:br>
              <a:rPr lang="en-US" dirty="0"/>
            </a:br>
            <a:r>
              <a:rPr lang="en-US" sz="2400" dirty="0"/>
              <a:t>Epidemiology (Special Education)</a:t>
            </a:r>
          </a:p>
        </p:txBody>
      </p:sp>
      <p:graphicFrame>
        <p:nvGraphicFramePr>
          <p:cNvPr id="211971" name="Object 3"/>
          <p:cNvGraphicFramePr>
            <a:graphicFrameLocks noChangeAspect="1"/>
          </p:cNvGraphicFramePr>
          <p:nvPr>
            <p:extLst>
              <p:ext uri="{D42A27DB-BD31-4B8C-83A1-F6EECF244321}">
                <p14:modId xmlns:p14="http://schemas.microsoft.com/office/powerpoint/2010/main" val="903914221"/>
              </p:ext>
            </p:extLst>
          </p:nvPr>
        </p:nvGraphicFramePr>
        <p:xfrm>
          <a:off x="762000" y="2362200"/>
          <a:ext cx="8041345" cy="4114800"/>
        </p:xfrm>
        <a:graphic>
          <a:graphicData uri="http://schemas.openxmlformats.org/presentationml/2006/ole">
            <mc:AlternateContent xmlns:mc="http://schemas.openxmlformats.org/markup-compatibility/2006">
              <mc:Choice xmlns:v="urn:schemas-microsoft-com:vml" Requires="v">
                <p:oleObj spid="_x0000_s212005" name="Chart" r:id="rId4" imgW="9893300" imgH="4279900" progId="MSGraph.Chart.8">
                  <p:embed followColorScheme="full"/>
                </p:oleObj>
              </mc:Choice>
              <mc:Fallback>
                <p:oleObj name="Chart" r:id="rId4" imgW="9893300" imgH="4279900" progId="MSGraph.Chart.8">
                  <p:embed followColorScheme="full"/>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362200"/>
                        <a:ext cx="8041345" cy="4114800"/>
                      </a:xfrm>
                      <a:prstGeom prst="rect">
                        <a:avLst/>
                      </a:prstGeom>
                      <a:noFill/>
                      <a:ln>
                        <a:noFill/>
                      </a:ln>
                      <a:effectLst/>
                      <a:extLst/>
                    </p:spPr>
                  </p:pic>
                </p:oleObj>
              </mc:Fallback>
            </mc:AlternateContent>
          </a:graphicData>
        </a:graphic>
      </p:graphicFrame>
      <p:sp>
        <p:nvSpPr>
          <p:cNvPr id="211972" name="Rectangle 4"/>
          <p:cNvSpPr>
            <a:spLocks noChangeArrowheads="1"/>
          </p:cNvSpPr>
          <p:nvPr/>
        </p:nvSpPr>
        <p:spPr bwMode="auto">
          <a:xfrm>
            <a:off x="762000" y="6519446"/>
            <a:ext cx="7354698" cy="338554"/>
          </a:xfrm>
          <a:prstGeom prst="rect">
            <a:avLst/>
          </a:prstGeom>
          <a:noFill/>
          <a:ln w="9525">
            <a:noFill/>
            <a:miter lim="800000"/>
            <a:headEnd/>
            <a:tailEnd/>
          </a:ln>
          <a:effectLst/>
        </p:spPr>
        <p:txBody>
          <a:bodyPr wrap="none">
            <a:spAutoFit/>
          </a:bodyPr>
          <a:lstStyle/>
          <a:p>
            <a:r>
              <a:rPr lang="en-US" sz="1600" dirty="0" smtClean="0">
                <a:solidFill>
                  <a:schemeClr val="tx2"/>
                </a:solidFill>
              </a:rPr>
              <a:t>U</a:t>
            </a:r>
            <a:r>
              <a:rPr lang="en-US" sz="1600" dirty="0">
                <a:solidFill>
                  <a:schemeClr val="tx2"/>
                </a:solidFill>
              </a:rPr>
              <a:t>.S. Department of </a:t>
            </a:r>
            <a:r>
              <a:rPr lang="en-US" sz="1600" dirty="0" smtClean="0">
                <a:solidFill>
                  <a:schemeClr val="tx2"/>
                </a:solidFill>
              </a:rPr>
              <a:t>Education</a:t>
            </a:r>
            <a:r>
              <a:rPr lang="en-US" sz="1600" dirty="0">
                <a:solidFill>
                  <a:schemeClr val="tx2"/>
                </a:solidFill>
              </a:rPr>
              <a:t> </a:t>
            </a:r>
            <a:r>
              <a:rPr lang="en-US" sz="1600" dirty="0" smtClean="0">
                <a:solidFill>
                  <a:schemeClr val="tx2"/>
                </a:solidFill>
              </a:rPr>
              <a:t>(2011</a:t>
            </a:r>
            <a:r>
              <a:rPr lang="en-US" sz="1600" dirty="0">
                <a:solidFill>
                  <a:schemeClr val="tx2"/>
                </a:solidFill>
              </a:rPr>
              <a:t>)</a:t>
            </a:r>
            <a:r>
              <a:rPr lang="en-US" sz="1600" dirty="0" smtClean="0">
                <a:solidFill>
                  <a:schemeClr val="tx2"/>
                </a:solidFill>
              </a:rPr>
              <a:t> https://www.ideadata.org/</a:t>
            </a:r>
            <a:r>
              <a:rPr lang="en-US" sz="1600" dirty="0" err="1" smtClean="0">
                <a:solidFill>
                  <a:schemeClr val="tx2"/>
                </a:solidFill>
              </a:rPr>
              <a:t>PartBData.asp</a:t>
            </a:r>
            <a:endParaRPr lang="en-US" sz="1600" dirty="0">
              <a:solidFill>
                <a:schemeClr val="tx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Preface: Changes in Selected </a:t>
            </a:r>
            <a:r>
              <a:rPr lang="en-US" dirty="0"/>
              <a:t>Eligibility </a:t>
            </a:r>
            <a:r>
              <a:rPr lang="en-US" dirty="0" smtClean="0"/>
              <a:t>Categories Rates</a:t>
            </a:r>
            <a:endParaRPr lang="en-US" sz="27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61573954"/>
              </p:ext>
            </p:extLst>
          </p:nvPr>
        </p:nvGraphicFramePr>
        <p:xfrm>
          <a:off x="685800" y="2249488"/>
          <a:ext cx="8229600" cy="432435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409E4ED9-0AA5-9248-AA8F-11D41D89EFCD}" type="slidenum">
              <a:rPr lang="en-US" smtClean="0"/>
              <a:pPr/>
              <a:t>24</a:t>
            </a:fld>
            <a:endParaRPr lang="en-US" dirty="0"/>
          </a:p>
        </p:txBody>
      </p:sp>
      <p:sp>
        <p:nvSpPr>
          <p:cNvPr id="7" name="Rectangle 5"/>
          <p:cNvSpPr>
            <a:spLocks noChangeArrowheads="1"/>
          </p:cNvSpPr>
          <p:nvPr/>
        </p:nvSpPr>
        <p:spPr bwMode="auto">
          <a:xfrm>
            <a:off x="762000" y="6519446"/>
            <a:ext cx="3560590" cy="338554"/>
          </a:xfrm>
          <a:prstGeom prst="rect">
            <a:avLst/>
          </a:prstGeom>
          <a:noFill/>
          <a:ln w="9525">
            <a:noFill/>
            <a:miter lim="800000"/>
            <a:headEnd/>
            <a:tailEnd/>
          </a:ln>
          <a:effectLst/>
        </p:spPr>
        <p:txBody>
          <a:bodyPr wrap="none">
            <a:spAutoFit/>
          </a:bodyPr>
          <a:lstStyle/>
          <a:p>
            <a:r>
              <a:rPr lang="en-US" sz="1600" dirty="0" smtClean="0">
                <a:solidFill>
                  <a:schemeClr val="tx2"/>
                </a:solidFill>
              </a:rPr>
              <a:t>U</a:t>
            </a:r>
            <a:r>
              <a:rPr lang="en-US" sz="1600" dirty="0">
                <a:solidFill>
                  <a:schemeClr val="tx2"/>
                </a:solidFill>
              </a:rPr>
              <a:t>.S. Department of </a:t>
            </a:r>
            <a:r>
              <a:rPr lang="en-US" sz="1600" dirty="0" smtClean="0">
                <a:solidFill>
                  <a:schemeClr val="tx2"/>
                </a:solidFill>
              </a:rPr>
              <a:t>Education</a:t>
            </a:r>
            <a:r>
              <a:rPr lang="en-US" sz="1600" dirty="0">
                <a:solidFill>
                  <a:schemeClr val="tx2"/>
                </a:solidFill>
              </a:rPr>
              <a:t> </a:t>
            </a:r>
            <a:r>
              <a:rPr lang="en-US" sz="1600" dirty="0" smtClean="0">
                <a:solidFill>
                  <a:schemeClr val="tx2"/>
                </a:solidFill>
              </a:rPr>
              <a:t>(2013)</a:t>
            </a:r>
            <a:endParaRPr lang="en-US" sz="1600" dirty="0">
              <a:solidFill>
                <a:schemeClr val="tx2"/>
              </a:solidFill>
            </a:endParaRPr>
          </a:p>
        </p:txBody>
      </p:sp>
    </p:spTree>
    <p:extLst>
      <p:ext uri="{BB962C8B-B14F-4D97-AF65-F5344CB8AC3E}">
        <p14:creationId xmlns:p14="http://schemas.microsoft.com/office/powerpoint/2010/main" val="2800598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79DEF93F-A54A-4B02-AE7F-745B2A11809D}" type="slidenum">
              <a:rPr lang="en-US"/>
              <a:pPr/>
              <a:t>25</a:t>
            </a:fld>
            <a:endParaRPr lang="en-US" dirty="0"/>
          </a:p>
        </p:txBody>
      </p:sp>
      <p:sp>
        <p:nvSpPr>
          <p:cNvPr id="226306" name="AutoShape 2"/>
          <p:cNvSpPr>
            <a:spLocks noGrp="1" noChangeArrowheads="1"/>
          </p:cNvSpPr>
          <p:nvPr>
            <p:ph type="title"/>
          </p:nvPr>
        </p:nvSpPr>
        <p:spPr/>
        <p:txBody>
          <a:bodyPr/>
          <a:lstStyle/>
          <a:p>
            <a:r>
              <a:rPr lang="en-US" sz="4000" dirty="0"/>
              <a:t>Introduction:</a:t>
            </a:r>
            <a:r>
              <a:rPr lang="en-US" dirty="0"/>
              <a:t> </a:t>
            </a:r>
            <a:br>
              <a:rPr lang="en-US" dirty="0"/>
            </a:br>
            <a:r>
              <a:rPr lang="en-US" sz="2400" dirty="0"/>
              <a:t>Epidemiology (Special Education)</a:t>
            </a:r>
            <a:endParaRPr lang="en-US" dirty="0"/>
          </a:p>
        </p:txBody>
      </p:sp>
      <p:sp>
        <p:nvSpPr>
          <p:cNvPr id="226307" name="Rectangle 3"/>
          <p:cNvSpPr>
            <a:spLocks noGrp="1" noChangeArrowheads="1"/>
          </p:cNvSpPr>
          <p:nvPr>
            <p:ph type="body" idx="1"/>
          </p:nvPr>
        </p:nvSpPr>
        <p:spPr>
          <a:xfrm>
            <a:off x="838200" y="2286000"/>
            <a:ext cx="8305800" cy="3724275"/>
          </a:xfrm>
        </p:spPr>
        <p:txBody>
          <a:bodyPr/>
          <a:lstStyle/>
          <a:p>
            <a:r>
              <a:rPr lang="en-US" sz="2400" dirty="0"/>
              <a:t>Explanations for Changing Rates in Special Education</a:t>
            </a:r>
          </a:p>
          <a:p>
            <a:pPr lvl="1"/>
            <a:r>
              <a:rPr lang="en-US" dirty="0"/>
              <a:t>IEP teams have become better able to identify students with autism.</a:t>
            </a:r>
          </a:p>
          <a:p>
            <a:pPr lvl="1"/>
            <a:r>
              <a:rPr lang="en-US" dirty="0"/>
              <a:t>Autism is more acceptable in today’s schools than is the diagnosis of mental retardation.</a:t>
            </a:r>
          </a:p>
          <a:p>
            <a:pPr lvl="1"/>
            <a:r>
              <a:rPr lang="en-US" dirty="0"/>
              <a:t>The intensive early intervention services often made available to students with autism are not always offered to the child whose primary eligibility classification is mental retardation.  </a:t>
            </a:r>
            <a:endParaRPr lang="en-US" sz="2000" dirty="0"/>
          </a:p>
          <a:p>
            <a:endParaRPr lang="en-US" sz="2400" dirty="0"/>
          </a:p>
        </p:txBody>
      </p:sp>
      <p:sp>
        <p:nvSpPr>
          <p:cNvPr id="226308" name="Rectangle 4"/>
          <p:cNvSpPr>
            <a:spLocks noChangeArrowheads="1"/>
          </p:cNvSpPr>
          <p:nvPr/>
        </p:nvSpPr>
        <p:spPr bwMode="auto">
          <a:xfrm>
            <a:off x="762000" y="6519446"/>
            <a:ext cx="8305800" cy="338554"/>
          </a:xfrm>
          <a:prstGeom prst="rect">
            <a:avLst/>
          </a:prstGeom>
          <a:noFill/>
          <a:ln w="9525">
            <a:noFill/>
            <a:miter lim="800000"/>
            <a:headEnd/>
            <a:tailEnd/>
          </a:ln>
          <a:effectLst/>
        </p:spPr>
        <p:txBody>
          <a:bodyPr anchor="ctr">
            <a:spAutoFit/>
          </a:bodyPr>
          <a:lstStyle/>
          <a:p>
            <a:r>
              <a:rPr lang="en-US" sz="1600" dirty="0" smtClean="0"/>
              <a:t>Brock </a:t>
            </a:r>
            <a:r>
              <a:rPr lang="en-US" sz="1600" dirty="0"/>
              <a:t>(2006</a:t>
            </a:r>
            <a:r>
              <a:rPr lang="en-US" sz="1600" dirty="0" smtClean="0"/>
              <a:t>)</a:t>
            </a:r>
            <a:endParaRPr lang="en-US" sz="1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11D7AD5-F283-49F5-B44D-B0DD2C69274D}" type="slidenum">
              <a:rPr lang="en-US"/>
              <a:pPr/>
              <a:t>26</a:t>
            </a:fld>
            <a:endParaRPr lang="en-US"/>
          </a:p>
        </p:txBody>
      </p:sp>
      <p:sp>
        <p:nvSpPr>
          <p:cNvPr id="1131522" name="AutoShape 2"/>
          <p:cNvSpPr>
            <a:spLocks noGrp="1" noChangeArrowheads="1"/>
          </p:cNvSpPr>
          <p:nvPr>
            <p:ph type="title"/>
          </p:nvPr>
        </p:nvSpPr>
        <p:spPr>
          <a:xfrm>
            <a:off x="838200" y="762000"/>
            <a:ext cx="7924800" cy="1143000"/>
          </a:xfrm>
        </p:spPr>
        <p:txBody>
          <a:bodyPr/>
          <a:lstStyle/>
          <a:p>
            <a:r>
              <a:rPr lang="en-US" sz="4000"/>
              <a:t>Introduction:</a:t>
            </a:r>
            <a:br>
              <a:rPr lang="en-US" sz="4000"/>
            </a:br>
            <a:r>
              <a:rPr lang="en-US" sz="2400"/>
              <a:t>Causes</a:t>
            </a:r>
          </a:p>
        </p:txBody>
      </p:sp>
      <p:sp>
        <p:nvSpPr>
          <p:cNvPr id="1131523" name="Rectangle 3"/>
          <p:cNvSpPr>
            <a:spLocks noGrp="1" noChangeArrowheads="1"/>
          </p:cNvSpPr>
          <p:nvPr>
            <p:ph type="body" idx="1"/>
          </p:nvPr>
        </p:nvSpPr>
        <p:spPr>
          <a:xfrm>
            <a:off x="838200" y="2438400"/>
            <a:ext cx="7772400" cy="4191000"/>
          </a:xfrm>
        </p:spPr>
        <p:txBody>
          <a:bodyPr/>
          <a:lstStyle/>
          <a:p>
            <a:r>
              <a:rPr lang="en-US" sz="2400"/>
              <a:t>While Kanner initially suggested ASD to have a biological basis, most early efforts to identify the causes of autism focused on inadequate nurturance by emotionally cold and indifferent parents.  </a:t>
            </a:r>
          </a:p>
          <a:p>
            <a:r>
              <a:rPr lang="en-US" sz="2400"/>
              <a:t>Today it is now accepted that the behavioral manifestations of autism are a consequence of abnormal brain development, structure, and function.  </a:t>
            </a:r>
          </a:p>
          <a:p>
            <a:endParaRPr lang="en-US" sz="18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A558BFC5-D4F1-4689-8D50-97123DBB49C3}" type="slidenum">
              <a:rPr lang="en-US"/>
              <a:pPr/>
              <a:t>27</a:t>
            </a:fld>
            <a:endParaRPr lang="en-US"/>
          </a:p>
        </p:txBody>
      </p:sp>
      <p:sp>
        <p:nvSpPr>
          <p:cNvPr id="1133570" name="AutoShape 2"/>
          <p:cNvSpPr>
            <a:spLocks noGrp="1" noChangeArrowheads="1"/>
          </p:cNvSpPr>
          <p:nvPr>
            <p:ph type="title"/>
          </p:nvPr>
        </p:nvSpPr>
        <p:spPr>
          <a:xfrm>
            <a:off x="838200" y="762000"/>
            <a:ext cx="7924800" cy="1143000"/>
          </a:xfrm>
        </p:spPr>
        <p:txBody>
          <a:bodyPr/>
          <a:lstStyle/>
          <a:p>
            <a:r>
              <a:rPr lang="en-US" sz="4000"/>
              <a:t>Introduction:</a:t>
            </a:r>
            <a:br>
              <a:rPr lang="en-US" sz="4000"/>
            </a:br>
            <a:r>
              <a:rPr lang="en-US" sz="2400"/>
              <a:t>Causes</a:t>
            </a:r>
          </a:p>
        </p:txBody>
      </p:sp>
      <p:graphicFrame>
        <p:nvGraphicFramePr>
          <p:cNvPr id="1133571" name="Object 3"/>
          <p:cNvGraphicFramePr>
            <a:graphicFrameLocks noGrp="1" noChangeAspect="1"/>
          </p:cNvGraphicFramePr>
          <p:nvPr>
            <p:ph idx="1"/>
            <p:extLst>
              <p:ext uri="{D42A27DB-BD31-4B8C-83A1-F6EECF244321}">
                <p14:modId xmlns:p14="http://schemas.microsoft.com/office/powerpoint/2010/main" val="3239147058"/>
              </p:ext>
            </p:extLst>
          </p:nvPr>
        </p:nvGraphicFramePr>
        <p:xfrm>
          <a:off x="4267200" y="210734"/>
          <a:ext cx="4658371" cy="6629400"/>
        </p:xfrm>
        <a:graphic>
          <a:graphicData uri="http://schemas.openxmlformats.org/presentationml/2006/ole">
            <mc:AlternateContent xmlns:mc="http://schemas.openxmlformats.org/markup-compatibility/2006">
              <mc:Choice xmlns:v="urn:schemas-microsoft-com:vml" Requires="v">
                <p:oleObj spid="_x0000_s1133603" name="Document" r:id="rId4" imgW="3758184" imgH="5346192" progId="">
                  <p:embed/>
                </p:oleObj>
              </mc:Choice>
              <mc:Fallback>
                <p:oleObj name="Document" r:id="rId4" imgW="3758184" imgH="5346192" progId="">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10734"/>
                        <a:ext cx="4658371" cy="6629400"/>
                      </a:xfrm>
                      <a:prstGeom prst="rect">
                        <a:avLst/>
                      </a:prstGeom>
                      <a:noFill/>
                      <a:extLst/>
                    </p:spPr>
                  </p:pic>
                </p:oleObj>
              </mc:Fallback>
            </mc:AlternateContent>
          </a:graphicData>
        </a:graphic>
      </p:graphicFrame>
      <p:sp>
        <p:nvSpPr>
          <p:cNvPr id="1133572" name="Text Box 4"/>
          <p:cNvSpPr txBox="1">
            <a:spLocks noChangeArrowheads="1"/>
          </p:cNvSpPr>
          <p:nvPr/>
        </p:nvSpPr>
        <p:spPr bwMode="auto">
          <a:xfrm>
            <a:off x="762000" y="6519446"/>
            <a:ext cx="3505200" cy="338554"/>
          </a:xfrm>
          <a:prstGeom prst="rect">
            <a:avLst/>
          </a:prstGeom>
          <a:noFill/>
          <a:ln w="9525">
            <a:noFill/>
            <a:miter lim="800000"/>
            <a:headEnd/>
            <a:tailEnd/>
          </a:ln>
          <a:effectLst/>
        </p:spPr>
        <p:txBody>
          <a:bodyPr wrap="square">
            <a:spAutoFit/>
          </a:bodyPr>
          <a:lstStyle/>
          <a:p>
            <a:r>
              <a:rPr lang="en-US" sz="1600" dirty="0" err="1" smtClean="0">
                <a:latin typeface="+mn-lt"/>
              </a:rPr>
              <a:t>Strock</a:t>
            </a:r>
            <a:r>
              <a:rPr lang="en-US" sz="1600" dirty="0" smtClean="0">
                <a:latin typeface="+mn-lt"/>
              </a:rPr>
              <a:t> (</a:t>
            </a:r>
            <a:r>
              <a:rPr lang="en-US" sz="1600" dirty="0">
                <a:latin typeface="+mn-lt"/>
              </a:rPr>
              <a:t>2004</a:t>
            </a:r>
            <a:r>
              <a:rPr lang="en-US" sz="1600" dirty="0" smtClean="0">
                <a:latin typeface="+mn-lt"/>
              </a:rPr>
              <a:t>) </a:t>
            </a:r>
            <a:endParaRPr lang="en-US" sz="1600" u="sng" dirty="0">
              <a:solidFill>
                <a:srgbClr val="0000FF"/>
              </a:solidFill>
              <a:latin typeface="+mn-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92198BC-39F1-4801-92EB-409FECD5F93C}" type="slidenum">
              <a:rPr lang="en-US"/>
              <a:pPr/>
              <a:t>28</a:t>
            </a:fld>
            <a:endParaRPr lang="en-US"/>
          </a:p>
        </p:txBody>
      </p:sp>
      <p:sp>
        <p:nvSpPr>
          <p:cNvPr id="1135618" name="AutoShape 2"/>
          <p:cNvSpPr>
            <a:spLocks noGrp="1" noChangeArrowheads="1"/>
          </p:cNvSpPr>
          <p:nvPr>
            <p:ph type="title"/>
          </p:nvPr>
        </p:nvSpPr>
        <p:spPr>
          <a:xfrm>
            <a:off x="838200" y="762000"/>
            <a:ext cx="7924800" cy="1143000"/>
          </a:xfrm>
        </p:spPr>
        <p:txBody>
          <a:bodyPr/>
          <a:lstStyle/>
          <a:p>
            <a:r>
              <a:rPr lang="en-US" sz="4000"/>
              <a:t>Introduction:</a:t>
            </a:r>
            <a:br>
              <a:rPr lang="en-US" sz="4000"/>
            </a:br>
            <a:r>
              <a:rPr lang="en-US" sz="2400"/>
              <a:t>Causes</a:t>
            </a:r>
          </a:p>
        </p:txBody>
      </p:sp>
      <p:sp>
        <p:nvSpPr>
          <p:cNvPr id="1135619" name="Rectangle 3"/>
          <p:cNvSpPr>
            <a:spLocks noGrp="1" noChangeArrowheads="1"/>
          </p:cNvSpPr>
          <p:nvPr>
            <p:ph type="body" idx="1"/>
          </p:nvPr>
        </p:nvSpPr>
        <p:spPr>
          <a:xfrm>
            <a:off x="838200" y="2438400"/>
            <a:ext cx="7620000" cy="5410200"/>
          </a:xfrm>
        </p:spPr>
        <p:txBody>
          <a:bodyPr/>
          <a:lstStyle/>
          <a:p>
            <a:pPr marL="609600" indent="-609600">
              <a:lnSpc>
                <a:spcPct val="90000"/>
              </a:lnSpc>
            </a:pPr>
            <a:r>
              <a:rPr lang="en-US" sz="2000" dirty="0"/>
              <a:t>While it is clear that autism has an organic etiology, the underlying causes of these neurological differences, and exactly how they manifest themselves, is much more controversial. </a:t>
            </a:r>
          </a:p>
          <a:p>
            <a:pPr marL="609600" indent="-609600">
              <a:lnSpc>
                <a:spcPct val="90000"/>
              </a:lnSpc>
            </a:pPr>
            <a:r>
              <a:rPr lang="en-US" sz="2000" dirty="0"/>
              <a:t>The etiology of autism is complex and multifaceted; likely resulting from the interaction of genetic, environmental, and neurological factors.  </a:t>
            </a:r>
          </a:p>
          <a:p>
            <a:pPr marL="609600" indent="-609600">
              <a:lnSpc>
                <a:spcPct val="90000"/>
              </a:lnSpc>
            </a:pPr>
            <a:r>
              <a:rPr lang="en-US" sz="2000" dirty="0"/>
              <a:t>It has been suggested that some combination of…</a:t>
            </a:r>
          </a:p>
          <a:p>
            <a:pPr marL="1089025" lvl="1" indent="-365125">
              <a:lnSpc>
                <a:spcPct val="90000"/>
              </a:lnSpc>
              <a:buFont typeface="Times" charset="0"/>
              <a:buAutoNum type="arabicPeriod"/>
            </a:pPr>
            <a:r>
              <a:rPr lang="en-US" sz="1800" dirty="0"/>
              <a:t>genetic predisposition(s) and </a:t>
            </a:r>
          </a:p>
          <a:p>
            <a:pPr marL="1089025" lvl="1" indent="-365125">
              <a:lnSpc>
                <a:spcPct val="90000"/>
              </a:lnSpc>
              <a:buFont typeface="Times" charset="0"/>
              <a:buAutoNum type="arabicPeriod"/>
            </a:pPr>
            <a:r>
              <a:rPr lang="en-US" sz="1800" dirty="0"/>
              <a:t>gene by environmental interaction(s) </a:t>
            </a:r>
          </a:p>
          <a:p>
            <a:pPr marL="1089025" lvl="1" indent="-365125">
              <a:lnSpc>
                <a:spcPct val="90000"/>
              </a:lnSpc>
              <a:buFont typeface="Times" charset="0"/>
              <a:buAutoNum type="arabicPeriod"/>
            </a:pPr>
            <a:r>
              <a:rPr lang="en-US" sz="1800" dirty="0"/>
              <a:t>result in the brain abnormalities, which in turn are the causes of the range of behaviors we currently refer to as autism spectrum behaviors.</a:t>
            </a:r>
          </a:p>
          <a:p>
            <a:pPr marL="609600" indent="-609600">
              <a:lnSpc>
                <a:spcPct val="90000"/>
              </a:lnSpc>
            </a:pPr>
            <a:endParaRPr lang="en-US"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E9AE4FA-F409-46F6-9869-8B71036276B5}" type="slidenum">
              <a:rPr lang="en-US"/>
              <a:pPr/>
              <a:t>29</a:t>
            </a:fld>
            <a:endParaRPr lang="en-US"/>
          </a:p>
        </p:txBody>
      </p:sp>
      <p:sp>
        <p:nvSpPr>
          <p:cNvPr id="1137666" name="AutoShape 2"/>
          <p:cNvSpPr>
            <a:spLocks noGrp="1" noChangeArrowheads="1"/>
          </p:cNvSpPr>
          <p:nvPr>
            <p:ph type="title"/>
          </p:nvPr>
        </p:nvSpPr>
        <p:spPr>
          <a:xfrm>
            <a:off x="838200" y="762000"/>
            <a:ext cx="7924800" cy="1143000"/>
          </a:xfrm>
        </p:spPr>
        <p:txBody>
          <a:bodyPr/>
          <a:lstStyle/>
          <a:p>
            <a:r>
              <a:rPr lang="en-US" sz="4000" dirty="0"/>
              <a:t>Introduction:</a:t>
            </a:r>
            <a:br>
              <a:rPr lang="en-US" sz="4000" dirty="0"/>
            </a:br>
            <a:r>
              <a:rPr lang="en-US" sz="2400" dirty="0" smtClean="0"/>
              <a:t>Causes Flowchart </a:t>
            </a:r>
            <a:r>
              <a:rPr lang="en-US" sz="1600" b="0" dirty="0" smtClean="0"/>
              <a:t>(read from top down)</a:t>
            </a:r>
            <a:endParaRPr lang="en-US" sz="1600" b="0" dirty="0"/>
          </a:p>
        </p:txBody>
      </p:sp>
      <p:graphicFrame>
        <p:nvGraphicFramePr>
          <p:cNvPr id="1137667" name="Object 3"/>
          <p:cNvGraphicFramePr>
            <a:graphicFrameLocks noChangeAspect="1"/>
          </p:cNvGraphicFramePr>
          <p:nvPr>
            <p:extLst>
              <p:ext uri="{D42A27DB-BD31-4B8C-83A1-F6EECF244321}">
                <p14:modId xmlns:p14="http://schemas.microsoft.com/office/powerpoint/2010/main" val="2112553853"/>
              </p:ext>
            </p:extLst>
          </p:nvPr>
        </p:nvGraphicFramePr>
        <p:xfrm>
          <a:off x="1285875" y="2362200"/>
          <a:ext cx="6951663" cy="4799013"/>
        </p:xfrm>
        <a:graphic>
          <a:graphicData uri="http://schemas.openxmlformats.org/presentationml/2006/ole">
            <mc:AlternateContent xmlns:mc="http://schemas.openxmlformats.org/markup-compatibility/2006">
              <mc:Choice xmlns:v="urn:schemas-microsoft-com:vml" Requires="v">
                <p:oleObj spid="_x0000_s1137700" name="Document" r:id="rId5" imgW="5867400" imgH="4051300" progId="Word.Document.8">
                  <p:embed/>
                </p:oleObj>
              </mc:Choice>
              <mc:Fallback>
                <p:oleObj name="Document" r:id="rId5" imgW="5867400" imgH="4051300" progId="Word.Document.8">
                  <p:embed/>
                  <p:pic>
                    <p:nvPicPr>
                      <p:cNvPr id="0" name="Picture 3"/>
                      <p:cNvPicPr>
                        <a:picLocks noChangeAspect="1" noChangeArrowheads="1"/>
                      </p:cNvPicPr>
                      <p:nvPr/>
                    </p:nvPicPr>
                    <p:blipFill>
                      <a:blip r:embed="rId6"/>
                      <a:srcRect/>
                      <a:stretch>
                        <a:fillRect/>
                      </a:stretch>
                    </p:blipFill>
                    <p:spPr bwMode="auto">
                      <a:xfrm>
                        <a:off x="1285875" y="2362200"/>
                        <a:ext cx="6951663" cy="4799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8229600" cy="1143000"/>
          </a:xfrm>
        </p:spPr>
        <p:txBody>
          <a:bodyPr/>
          <a:lstStyle/>
          <a:p>
            <a:r>
              <a:rPr lang="en-US" dirty="0" smtClean="0"/>
              <a:t>How Much do Know About Autism?</a:t>
            </a:r>
            <a:endParaRPr lang="en-US" dirty="0"/>
          </a:p>
        </p:txBody>
      </p:sp>
      <p:sp>
        <p:nvSpPr>
          <p:cNvPr id="3" name="Content Placeholder 2"/>
          <p:cNvSpPr>
            <a:spLocks noGrp="1"/>
          </p:cNvSpPr>
          <p:nvPr>
            <p:ph idx="1"/>
          </p:nvPr>
        </p:nvSpPr>
        <p:spPr/>
        <p:txBody>
          <a:bodyPr/>
          <a:lstStyle/>
          <a:p>
            <a:r>
              <a:rPr lang="en-US" dirty="0" smtClean="0">
                <a:hlinkClick r:id="rId3" action="ppaction://hlinkfile"/>
              </a:rPr>
              <a:t>A CDC Quiz </a:t>
            </a:r>
            <a:endParaRPr lang="en-US" dirty="0" smtClean="0"/>
          </a:p>
          <a:p>
            <a:pPr lvl="2"/>
            <a:endParaRPr lang="en-US" dirty="0" smtClean="0"/>
          </a:p>
          <a:p>
            <a:pPr lvl="2"/>
            <a:endParaRPr lang="en-US" dirty="0"/>
          </a:p>
        </p:txBody>
      </p:sp>
      <p:sp>
        <p:nvSpPr>
          <p:cNvPr id="4" name="Slide Number Placeholder 3"/>
          <p:cNvSpPr>
            <a:spLocks noGrp="1"/>
          </p:cNvSpPr>
          <p:nvPr>
            <p:ph type="sldNum" sz="quarter" idx="12"/>
          </p:nvPr>
        </p:nvSpPr>
        <p:spPr/>
        <p:txBody>
          <a:bodyPr/>
          <a:lstStyle/>
          <a:p>
            <a:fld id="{E46D9585-62DF-4030-9DB1-10D49CD84303}"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9B544B3-06E6-4170-B98B-CC6044A95893}" type="slidenum">
              <a:rPr lang="en-US"/>
              <a:pPr/>
              <a:t>30</a:t>
            </a:fld>
            <a:endParaRPr lang="en-US"/>
          </a:p>
        </p:txBody>
      </p:sp>
      <p:sp>
        <p:nvSpPr>
          <p:cNvPr id="1139714" name="AutoShape 2"/>
          <p:cNvSpPr>
            <a:spLocks noGrp="1" noChangeArrowheads="1"/>
          </p:cNvSpPr>
          <p:nvPr>
            <p:ph type="title"/>
          </p:nvPr>
        </p:nvSpPr>
        <p:spPr>
          <a:xfrm>
            <a:off x="838200" y="762000"/>
            <a:ext cx="7924800" cy="1143000"/>
          </a:xfrm>
        </p:spPr>
        <p:txBody>
          <a:bodyPr/>
          <a:lstStyle/>
          <a:p>
            <a:r>
              <a:rPr lang="en-US" sz="4000"/>
              <a:t>Introduction:</a:t>
            </a:r>
            <a:br>
              <a:rPr lang="en-US" sz="4000"/>
            </a:br>
            <a:r>
              <a:rPr lang="en-US" sz="2400"/>
              <a:t>Causes</a:t>
            </a:r>
          </a:p>
        </p:txBody>
      </p:sp>
      <p:sp>
        <p:nvSpPr>
          <p:cNvPr id="1139715" name="Rectangle 3"/>
          <p:cNvSpPr>
            <a:spLocks noGrp="1" noChangeArrowheads="1"/>
          </p:cNvSpPr>
          <p:nvPr>
            <p:ph type="body" idx="1"/>
          </p:nvPr>
        </p:nvSpPr>
        <p:spPr>
          <a:xfrm>
            <a:off x="838200" y="2362200"/>
            <a:ext cx="7772400" cy="4953000"/>
          </a:xfrm>
        </p:spPr>
        <p:txBody>
          <a:bodyPr/>
          <a:lstStyle/>
          <a:p>
            <a:pPr>
              <a:lnSpc>
                <a:spcPct val="90000"/>
              </a:lnSpc>
            </a:pPr>
            <a:r>
              <a:rPr lang="en-US" sz="2400" b="1" dirty="0"/>
              <a:t>Genetics</a:t>
            </a:r>
            <a:endParaRPr lang="en-US" sz="2000" dirty="0"/>
          </a:p>
          <a:p>
            <a:pPr lvl="1">
              <a:lnSpc>
                <a:spcPct val="90000"/>
              </a:lnSpc>
            </a:pPr>
            <a:r>
              <a:rPr lang="en-US" sz="2000" dirty="0"/>
              <a:t>ASD runs in families</a:t>
            </a:r>
          </a:p>
          <a:p>
            <a:pPr lvl="2">
              <a:lnSpc>
                <a:spcPct val="90000"/>
              </a:lnSpc>
            </a:pPr>
            <a:r>
              <a:rPr lang="en-US" sz="1800" dirty="0"/>
              <a:t>Identical Twins (60 to 90 percent concordance</a:t>
            </a:r>
            <a:r>
              <a:rPr lang="en-US" sz="1800" dirty="0" smtClean="0"/>
              <a:t>)</a:t>
            </a:r>
          </a:p>
          <a:p>
            <a:pPr lvl="2">
              <a:lnSpc>
                <a:spcPct val="90000"/>
              </a:lnSpc>
            </a:pPr>
            <a:r>
              <a:rPr lang="en-US" sz="1800" dirty="0" smtClean="0"/>
              <a:t>Sibling recurrence </a:t>
            </a:r>
            <a:r>
              <a:rPr lang="en-US" sz="1800" dirty="0"/>
              <a:t>rate </a:t>
            </a:r>
            <a:endParaRPr lang="en-US" sz="1800" dirty="0" smtClean="0"/>
          </a:p>
          <a:p>
            <a:pPr lvl="3">
              <a:lnSpc>
                <a:spcPct val="90000"/>
              </a:lnSpc>
            </a:pPr>
            <a:r>
              <a:rPr lang="en-US" sz="1600" dirty="0" smtClean="0"/>
              <a:t>0.052 </a:t>
            </a:r>
            <a:r>
              <a:rPr lang="en-US" sz="1600" dirty="0"/>
              <a:t>for maternal half siblings </a:t>
            </a:r>
            <a:endParaRPr lang="en-US" sz="1600" dirty="0" smtClean="0"/>
          </a:p>
          <a:p>
            <a:pPr lvl="3">
              <a:lnSpc>
                <a:spcPct val="90000"/>
              </a:lnSpc>
            </a:pPr>
            <a:r>
              <a:rPr lang="en-US" sz="1600" dirty="0" smtClean="0"/>
              <a:t>0.00 </a:t>
            </a:r>
            <a:r>
              <a:rPr lang="en-US" sz="1600" dirty="0"/>
              <a:t>for </a:t>
            </a:r>
            <a:r>
              <a:rPr lang="en-US" sz="1600" dirty="0" smtClean="0"/>
              <a:t>a small </a:t>
            </a:r>
            <a:r>
              <a:rPr lang="en-US" sz="1600" dirty="0"/>
              <a:t>number of paternal half </a:t>
            </a:r>
            <a:r>
              <a:rPr lang="en-US" sz="1600" dirty="0" smtClean="0"/>
              <a:t>siblings</a:t>
            </a:r>
          </a:p>
          <a:p>
            <a:pPr lvl="3">
              <a:lnSpc>
                <a:spcPct val="90000"/>
              </a:lnSpc>
            </a:pPr>
            <a:r>
              <a:rPr lang="en-US" sz="1600" dirty="0" smtClean="0"/>
              <a:t>0.095 </a:t>
            </a:r>
            <a:r>
              <a:rPr lang="en-US" sz="1600" dirty="0"/>
              <a:t>for full </a:t>
            </a:r>
            <a:r>
              <a:rPr lang="en-US" sz="1600" dirty="0" smtClean="0"/>
              <a:t>siblings</a:t>
            </a:r>
            <a:endParaRPr lang="en-US" sz="1600" dirty="0"/>
          </a:p>
          <a:p>
            <a:pPr lvl="1">
              <a:lnSpc>
                <a:spcPct val="90000"/>
              </a:lnSpc>
            </a:pPr>
            <a:r>
              <a:rPr lang="en-US" sz="2000" dirty="0"/>
              <a:t>M</a:t>
            </a:r>
            <a:r>
              <a:rPr lang="en-US" sz="2000" dirty="0" smtClean="0"/>
              <a:t>ultiple </a:t>
            </a:r>
            <a:r>
              <a:rPr lang="en-US" sz="2000" dirty="0"/>
              <a:t>genetic factors likely cause most cases of autism.</a:t>
            </a:r>
          </a:p>
          <a:p>
            <a:pPr lvl="1">
              <a:lnSpc>
                <a:spcPct val="90000"/>
              </a:lnSpc>
            </a:pPr>
            <a:r>
              <a:rPr lang="en-US" sz="2000" dirty="0"/>
              <a:t>The variability of ASD manifestations among even identical twins argues strongly that </a:t>
            </a:r>
            <a:r>
              <a:rPr lang="en-US" sz="2000" b="1" dirty="0"/>
              <a:t>simple models of inheritance do not </a:t>
            </a:r>
            <a:r>
              <a:rPr lang="en-US" sz="2000" b="1" dirty="0" smtClean="0"/>
              <a:t>completely account </a:t>
            </a:r>
            <a:r>
              <a:rPr lang="en-US" sz="2000" b="1" dirty="0"/>
              <a:t>for this </a:t>
            </a:r>
            <a:r>
              <a:rPr lang="en-US" sz="2000" b="1" dirty="0" smtClean="0"/>
              <a:t>ASD</a:t>
            </a:r>
            <a:r>
              <a:rPr lang="en-US" sz="2000" dirty="0" smtClean="0"/>
              <a:t>.</a:t>
            </a:r>
            <a:endParaRPr lang="en-US" sz="2000" dirty="0"/>
          </a:p>
        </p:txBody>
      </p:sp>
      <p:sp>
        <p:nvSpPr>
          <p:cNvPr id="5" name="Rectangle 4"/>
          <p:cNvSpPr>
            <a:spLocks noChangeArrowheads="1"/>
          </p:cNvSpPr>
          <p:nvPr/>
        </p:nvSpPr>
        <p:spPr bwMode="auto">
          <a:xfrm>
            <a:off x="762000" y="6519446"/>
            <a:ext cx="8305800" cy="338554"/>
          </a:xfrm>
          <a:prstGeom prst="rect">
            <a:avLst/>
          </a:prstGeom>
          <a:noFill/>
          <a:ln w="9525">
            <a:noFill/>
            <a:miter lim="800000"/>
            <a:headEnd/>
            <a:tailEnd/>
          </a:ln>
          <a:effectLst/>
        </p:spPr>
        <p:txBody>
          <a:bodyPr anchor="ctr">
            <a:spAutoFit/>
          </a:bodyPr>
          <a:lstStyle/>
          <a:p>
            <a:r>
              <a:rPr lang="en-US" sz="1600" dirty="0" err="1" smtClean="0"/>
              <a:t>Constantino</a:t>
            </a:r>
            <a:r>
              <a:rPr lang="en-US" sz="1600" dirty="0" smtClean="0"/>
              <a:t> et al. (2013)</a:t>
            </a:r>
            <a:endParaRPr lang="en-US" sz="1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9B544B3-06E6-4170-B98B-CC6044A95893}" type="slidenum">
              <a:rPr lang="en-US"/>
              <a:pPr/>
              <a:t>31</a:t>
            </a:fld>
            <a:endParaRPr lang="en-US"/>
          </a:p>
        </p:txBody>
      </p:sp>
      <p:sp>
        <p:nvSpPr>
          <p:cNvPr id="1139714" name="AutoShape 2"/>
          <p:cNvSpPr>
            <a:spLocks noGrp="1" noChangeArrowheads="1"/>
          </p:cNvSpPr>
          <p:nvPr>
            <p:ph type="title"/>
          </p:nvPr>
        </p:nvSpPr>
        <p:spPr>
          <a:xfrm>
            <a:off x="838200" y="762000"/>
            <a:ext cx="7924800" cy="1143000"/>
          </a:xfrm>
        </p:spPr>
        <p:txBody>
          <a:bodyPr/>
          <a:lstStyle/>
          <a:p>
            <a:r>
              <a:rPr lang="en-US" sz="4000"/>
              <a:t>Introduction:</a:t>
            </a:r>
            <a:br>
              <a:rPr lang="en-US" sz="4000"/>
            </a:br>
            <a:r>
              <a:rPr lang="en-US" sz="2400"/>
              <a:t>Causes</a:t>
            </a:r>
          </a:p>
        </p:txBody>
      </p:sp>
      <p:sp>
        <p:nvSpPr>
          <p:cNvPr id="5" name="Rectangle 4"/>
          <p:cNvSpPr>
            <a:spLocks noChangeArrowheads="1"/>
          </p:cNvSpPr>
          <p:nvPr/>
        </p:nvSpPr>
        <p:spPr bwMode="auto">
          <a:xfrm>
            <a:off x="762000" y="6519446"/>
            <a:ext cx="8305800" cy="338554"/>
          </a:xfrm>
          <a:prstGeom prst="rect">
            <a:avLst/>
          </a:prstGeom>
          <a:noFill/>
          <a:ln w="9525">
            <a:noFill/>
            <a:miter lim="800000"/>
            <a:headEnd/>
            <a:tailEnd/>
          </a:ln>
          <a:effectLst/>
        </p:spPr>
        <p:txBody>
          <a:bodyPr anchor="ctr">
            <a:spAutoFit/>
          </a:bodyPr>
          <a:lstStyle/>
          <a:p>
            <a:r>
              <a:rPr lang="en-US" sz="1600" dirty="0" err="1" smtClean="0"/>
              <a:t>Xiaohong</a:t>
            </a:r>
            <a:r>
              <a:rPr lang="en-US" sz="1600" dirty="0" smtClean="0"/>
              <a:t> et al. (2012)</a:t>
            </a:r>
            <a:endParaRPr lang="en-US" sz="1600" dirty="0"/>
          </a:p>
        </p:txBody>
      </p:sp>
      <p:graphicFrame>
        <p:nvGraphicFramePr>
          <p:cNvPr id="4" name="Table 3"/>
          <p:cNvGraphicFramePr>
            <a:graphicFrameLocks noGrp="1"/>
          </p:cNvGraphicFramePr>
          <p:nvPr>
            <p:extLst>
              <p:ext uri="{D42A27DB-BD31-4B8C-83A1-F6EECF244321}">
                <p14:modId xmlns:p14="http://schemas.microsoft.com/office/powerpoint/2010/main" val="1082470512"/>
              </p:ext>
            </p:extLst>
          </p:nvPr>
        </p:nvGraphicFramePr>
        <p:xfrm>
          <a:off x="990600" y="2667000"/>
          <a:ext cx="7924800" cy="3556000"/>
        </p:xfrm>
        <a:graphic>
          <a:graphicData uri="http://schemas.openxmlformats.org/drawingml/2006/table">
            <a:tbl>
              <a:tblPr firstRow="1" bandRow="1">
                <a:tableStyleId>{5C22544A-7EE6-4342-B048-85BDC9FD1C3A}</a:tableStyleId>
              </a:tblPr>
              <a:tblGrid>
                <a:gridCol w="7924800"/>
              </a:tblGrid>
              <a:tr h="76200">
                <a:tc>
                  <a:txBody>
                    <a:bodyPr/>
                    <a:lstStyle/>
                    <a:p>
                      <a:pPr marL="0" marR="0" algn="ctr">
                        <a:lnSpc>
                          <a:spcPts val="2000"/>
                        </a:lnSpc>
                        <a:spcBef>
                          <a:spcPts val="0"/>
                        </a:spcBef>
                        <a:spcAft>
                          <a:spcPts val="0"/>
                        </a:spcAft>
                      </a:pPr>
                      <a:endParaRPr lang="en-US" sz="2400" dirty="0" smtClean="0">
                        <a:solidFill>
                          <a:schemeClr val="tx1"/>
                        </a:solidFill>
                        <a:effectLst/>
                        <a:latin typeface="Arial Unicode MS"/>
                        <a:ea typeface="ＭＳ 明朝"/>
                        <a:cs typeface="Times New Roman"/>
                      </a:endParaRPr>
                    </a:p>
                    <a:p>
                      <a:pPr marL="0" marR="0" algn="ctr">
                        <a:lnSpc>
                          <a:spcPts val="2000"/>
                        </a:lnSpc>
                        <a:spcBef>
                          <a:spcPts val="0"/>
                        </a:spcBef>
                        <a:spcAft>
                          <a:spcPts val="0"/>
                        </a:spcAft>
                      </a:pPr>
                      <a:r>
                        <a:rPr lang="en-US" sz="2400" dirty="0" smtClean="0">
                          <a:solidFill>
                            <a:schemeClr val="tx1"/>
                          </a:solidFill>
                          <a:effectLst/>
                          <a:latin typeface="Arial Unicode MS"/>
                          <a:ea typeface="ＭＳ 明朝"/>
                          <a:cs typeface="Times New Roman"/>
                        </a:rPr>
                        <a:t>Widely Studied Candidate Genes</a:t>
                      </a:r>
                    </a:p>
                    <a:p>
                      <a:pPr marL="0" marR="0" algn="ctr">
                        <a:lnSpc>
                          <a:spcPts val="2000"/>
                        </a:lnSpc>
                        <a:spcBef>
                          <a:spcPts val="0"/>
                        </a:spcBef>
                        <a:spcAft>
                          <a:spcPts val="0"/>
                        </a:spcAft>
                      </a:pPr>
                      <a:endParaRPr lang="en-US" sz="2400" dirty="0">
                        <a:solidFill>
                          <a:schemeClr val="tx1"/>
                        </a:solidFill>
                        <a:effectLst/>
                        <a:latin typeface="Cambria"/>
                        <a:ea typeface="ＭＳ 明朝"/>
                        <a:cs typeface="Times New Roman"/>
                      </a:endParaRPr>
                    </a:p>
                  </a:txBody>
                  <a:tcPr marL="68580" marR="68580" marT="0" marB="0"/>
                </a:tc>
              </a:tr>
              <a:tr h="50800">
                <a:tc>
                  <a:txBody>
                    <a:bodyPr/>
                    <a:lstStyle/>
                    <a:p>
                      <a:pPr marL="0" marR="0">
                        <a:lnSpc>
                          <a:spcPts val="2000"/>
                        </a:lnSpc>
                        <a:spcBef>
                          <a:spcPts val="0"/>
                        </a:spcBef>
                        <a:spcAft>
                          <a:spcPts val="0"/>
                        </a:spcAft>
                        <a:tabLst>
                          <a:tab pos="400050" algn="l"/>
                        </a:tabLst>
                      </a:pPr>
                      <a:r>
                        <a:rPr lang="en-US" sz="2000" dirty="0" smtClean="0">
                          <a:solidFill>
                            <a:schemeClr val="tx1"/>
                          </a:solidFill>
                          <a:effectLst/>
                          <a:latin typeface="Arial Unicode MS"/>
                          <a:ea typeface="ＭＳ 明朝"/>
                          <a:cs typeface="Times New Roman"/>
                        </a:rPr>
                        <a:t>1. 	</a:t>
                      </a:r>
                      <a:r>
                        <a:rPr lang="en-US" sz="2000" dirty="0" err="1" smtClean="0">
                          <a:solidFill>
                            <a:schemeClr val="tx1"/>
                          </a:solidFill>
                        </a:rPr>
                        <a:t>reelin</a:t>
                      </a:r>
                      <a:r>
                        <a:rPr lang="en-US" sz="2000" dirty="0" smtClean="0">
                          <a:solidFill>
                            <a:schemeClr val="tx1"/>
                          </a:solidFill>
                        </a:rPr>
                        <a:t> (</a:t>
                      </a:r>
                      <a:r>
                        <a:rPr lang="en-US" sz="2000" kern="1200" dirty="0" smtClean="0">
                          <a:solidFill>
                            <a:schemeClr val="dk1"/>
                          </a:solidFill>
                          <a:latin typeface="+mn-lt"/>
                          <a:ea typeface="+mn-ea"/>
                          <a:cs typeface="+mn-cs"/>
                        </a:rPr>
                        <a:t>RELN)</a:t>
                      </a:r>
                      <a:endParaRPr lang="en-US" sz="2000" dirty="0">
                        <a:solidFill>
                          <a:schemeClr val="tx1"/>
                        </a:solidFill>
                        <a:effectLst/>
                        <a:latin typeface="Cambria"/>
                        <a:ea typeface="ＭＳ 明朝"/>
                        <a:cs typeface="Times New Roman"/>
                      </a:endParaRPr>
                    </a:p>
                  </a:txBody>
                  <a:tcPr marL="68580" marR="68580" marT="0" marB="0"/>
                </a:tc>
              </a:tr>
              <a:tr h="254000">
                <a:tc>
                  <a:txBody>
                    <a:bodyPr/>
                    <a:lstStyle/>
                    <a:p>
                      <a:pPr marL="0" marR="0">
                        <a:lnSpc>
                          <a:spcPts val="2000"/>
                        </a:lnSpc>
                        <a:spcBef>
                          <a:spcPts val="0"/>
                        </a:spcBef>
                        <a:spcAft>
                          <a:spcPts val="0"/>
                        </a:spcAft>
                        <a:tabLst>
                          <a:tab pos="400050" algn="l"/>
                        </a:tabLst>
                      </a:pPr>
                      <a:r>
                        <a:rPr lang="en-US" sz="2000" dirty="0" smtClean="0">
                          <a:solidFill>
                            <a:schemeClr val="tx1"/>
                          </a:solidFill>
                          <a:effectLst/>
                          <a:latin typeface="Arial Unicode MS"/>
                          <a:ea typeface="ＭＳ 明朝"/>
                          <a:cs typeface="Times New Roman"/>
                        </a:rPr>
                        <a:t>2. 	</a:t>
                      </a:r>
                      <a:r>
                        <a:rPr lang="en-US" sz="2000" dirty="0" smtClean="0">
                          <a:solidFill>
                            <a:schemeClr val="tx1"/>
                          </a:solidFill>
                        </a:rPr>
                        <a:t>serotonin transporter gene (SLC6A4)</a:t>
                      </a:r>
                      <a:endParaRPr lang="en-US" sz="2000" dirty="0">
                        <a:solidFill>
                          <a:schemeClr val="tx1"/>
                        </a:solidFill>
                        <a:effectLst/>
                        <a:latin typeface="Cambria"/>
                        <a:ea typeface="ＭＳ 明朝"/>
                        <a:cs typeface="Times New Roman"/>
                      </a:endParaRPr>
                    </a:p>
                  </a:txBody>
                  <a:tcPr marL="68580" marR="68580" marT="0" marB="0"/>
                </a:tc>
              </a:tr>
              <a:tr h="76200">
                <a:tc>
                  <a:txBody>
                    <a:bodyPr/>
                    <a:lstStyle/>
                    <a:p>
                      <a:pPr marL="0" marR="0">
                        <a:lnSpc>
                          <a:spcPts val="2000"/>
                        </a:lnSpc>
                        <a:spcBef>
                          <a:spcPts val="0"/>
                        </a:spcBef>
                        <a:spcAft>
                          <a:spcPts val="0"/>
                        </a:spcAft>
                        <a:tabLst>
                          <a:tab pos="400050" algn="l"/>
                        </a:tabLst>
                      </a:pPr>
                      <a:r>
                        <a:rPr lang="en-US" sz="2000" dirty="0" smtClean="0">
                          <a:solidFill>
                            <a:schemeClr val="tx1"/>
                          </a:solidFill>
                          <a:effectLst/>
                          <a:latin typeface="Arial Unicode MS"/>
                          <a:ea typeface="ＭＳ 明朝"/>
                          <a:cs typeface="Times New Roman"/>
                        </a:rPr>
                        <a:t>3. 	</a:t>
                      </a:r>
                      <a:r>
                        <a:rPr lang="en-US" sz="2000" kern="1200" dirty="0" smtClean="0">
                          <a:solidFill>
                            <a:schemeClr val="tx1"/>
                          </a:solidFill>
                          <a:latin typeface="+mn-lt"/>
                          <a:ea typeface="+mn-ea"/>
                          <a:cs typeface="+mn-cs"/>
                        </a:rPr>
                        <a:t>Bacillus </a:t>
                      </a:r>
                      <a:r>
                        <a:rPr lang="en-US" sz="2000" kern="1200" dirty="0" err="1" smtClean="0">
                          <a:solidFill>
                            <a:schemeClr val="tx1"/>
                          </a:solidFill>
                          <a:latin typeface="+mn-lt"/>
                          <a:ea typeface="+mn-ea"/>
                          <a:cs typeface="+mn-cs"/>
                        </a:rPr>
                        <a:t>subtilis</a:t>
                      </a:r>
                      <a:r>
                        <a:rPr lang="en-US" sz="2000" kern="1200" dirty="0" smtClean="0">
                          <a:solidFill>
                            <a:schemeClr val="tx1"/>
                          </a:solidFill>
                          <a:latin typeface="+mn-lt"/>
                          <a:ea typeface="+mn-ea"/>
                          <a:cs typeface="+mn-cs"/>
                        </a:rPr>
                        <a:t> </a:t>
                      </a:r>
                      <a:r>
                        <a:rPr lang="en-US" sz="2000" kern="1200" dirty="0" err="1" smtClean="0">
                          <a:solidFill>
                            <a:schemeClr val="tx1"/>
                          </a:solidFill>
                          <a:latin typeface="+mn-lt"/>
                          <a:ea typeface="+mn-ea"/>
                          <a:cs typeface="+mn-cs"/>
                        </a:rPr>
                        <a:t>ycnF</a:t>
                      </a:r>
                      <a:r>
                        <a:rPr lang="en-US" sz="2000" kern="1200" dirty="0" smtClean="0">
                          <a:solidFill>
                            <a:schemeClr val="tx1"/>
                          </a:solidFill>
                          <a:latin typeface="+mn-lt"/>
                          <a:ea typeface="+mn-ea"/>
                          <a:cs typeface="+mn-cs"/>
                        </a:rPr>
                        <a:t> (</a:t>
                      </a:r>
                      <a:r>
                        <a:rPr lang="en-US" sz="2000" dirty="0" smtClean="0">
                          <a:solidFill>
                            <a:schemeClr val="tx1"/>
                          </a:solidFill>
                          <a:effectLst/>
                          <a:latin typeface="Arial Unicode MS"/>
                          <a:ea typeface="ＭＳ 明朝"/>
                          <a:cs typeface="Times New Roman"/>
                        </a:rPr>
                        <a:t>GABR)</a:t>
                      </a:r>
                      <a:endParaRPr lang="en-US" sz="2000" dirty="0">
                        <a:solidFill>
                          <a:schemeClr val="tx1"/>
                        </a:solidFill>
                        <a:effectLst/>
                        <a:latin typeface="Cambria"/>
                        <a:ea typeface="ＭＳ 明朝"/>
                        <a:cs typeface="Times New Roman"/>
                      </a:endParaRPr>
                    </a:p>
                  </a:txBody>
                  <a:tcPr marL="68580" marR="68580" marT="0" marB="0"/>
                </a:tc>
              </a:tr>
              <a:tr h="50800">
                <a:tc>
                  <a:txBody>
                    <a:bodyPr/>
                    <a:lstStyle/>
                    <a:p>
                      <a:pPr marL="0" marR="0">
                        <a:lnSpc>
                          <a:spcPts val="2000"/>
                        </a:lnSpc>
                        <a:spcBef>
                          <a:spcPts val="0"/>
                        </a:spcBef>
                        <a:spcAft>
                          <a:spcPts val="0"/>
                        </a:spcAft>
                        <a:tabLst>
                          <a:tab pos="400050" algn="l"/>
                        </a:tabLst>
                      </a:pPr>
                      <a:r>
                        <a:rPr lang="en-US" sz="2000" dirty="0" smtClean="0">
                          <a:solidFill>
                            <a:schemeClr val="tx1"/>
                          </a:solidFill>
                          <a:effectLst/>
                          <a:latin typeface="Arial Unicode MS"/>
                          <a:ea typeface="ＭＳ 明朝"/>
                          <a:cs typeface="Times New Roman"/>
                        </a:rPr>
                        <a:t>4. 	</a:t>
                      </a:r>
                      <a:r>
                        <a:rPr lang="en-US" sz="2000" kern="1200" dirty="0" err="1" smtClean="0">
                          <a:solidFill>
                            <a:schemeClr val="tx1"/>
                          </a:solidFill>
                          <a:effectLst/>
                          <a:latin typeface="+mn-lt"/>
                          <a:ea typeface="+mn-ea"/>
                          <a:cs typeface="+mn-cs"/>
                        </a:rPr>
                        <a:t>n</a:t>
                      </a:r>
                      <a:r>
                        <a:rPr lang="en-US" sz="2000" kern="1200" dirty="0" err="1" smtClean="0">
                          <a:solidFill>
                            <a:schemeClr val="tx1"/>
                          </a:solidFill>
                          <a:latin typeface="+mn-lt"/>
                          <a:ea typeface="+mn-ea"/>
                          <a:cs typeface="+mn-cs"/>
                        </a:rPr>
                        <a:t>euroligin</a:t>
                      </a:r>
                      <a:r>
                        <a:rPr lang="en-US" sz="2000" kern="1200" dirty="0" smtClean="0">
                          <a:solidFill>
                            <a:schemeClr val="tx1"/>
                          </a:solidFill>
                          <a:latin typeface="+mn-lt"/>
                          <a:ea typeface="+mn-ea"/>
                          <a:cs typeface="+mn-cs"/>
                        </a:rPr>
                        <a:t> (</a:t>
                      </a:r>
                      <a:r>
                        <a:rPr lang="en-US" sz="2000" dirty="0" smtClean="0">
                          <a:solidFill>
                            <a:schemeClr val="tx1"/>
                          </a:solidFill>
                          <a:effectLst/>
                          <a:latin typeface="Arial Unicode MS"/>
                          <a:ea typeface="ＭＳ 明朝"/>
                          <a:cs typeface="Times New Roman"/>
                        </a:rPr>
                        <a:t>NLGN)</a:t>
                      </a:r>
                      <a:endParaRPr lang="en-US" sz="2000" dirty="0">
                        <a:solidFill>
                          <a:schemeClr val="tx1"/>
                        </a:solidFill>
                        <a:effectLst/>
                        <a:latin typeface="Cambria"/>
                        <a:ea typeface="ＭＳ 明朝"/>
                        <a:cs typeface="Times New Roman"/>
                      </a:endParaRPr>
                    </a:p>
                  </a:txBody>
                  <a:tcPr marL="68580" marR="68580" marT="0" marB="0"/>
                </a:tc>
              </a:tr>
              <a:tr h="0">
                <a:tc>
                  <a:txBody>
                    <a:bodyPr/>
                    <a:lstStyle/>
                    <a:p>
                      <a:pPr marL="0" marR="0">
                        <a:lnSpc>
                          <a:spcPts val="2000"/>
                        </a:lnSpc>
                        <a:spcBef>
                          <a:spcPts val="0"/>
                        </a:spcBef>
                        <a:spcAft>
                          <a:spcPts val="0"/>
                        </a:spcAft>
                        <a:tabLst>
                          <a:tab pos="400050" algn="l"/>
                        </a:tabLst>
                      </a:pPr>
                      <a:r>
                        <a:rPr lang="en-US" sz="2000" dirty="0" smtClean="0">
                          <a:solidFill>
                            <a:schemeClr val="tx1"/>
                          </a:solidFill>
                          <a:effectLst/>
                          <a:latin typeface="Arial Unicode MS"/>
                          <a:ea typeface="ＭＳ 明朝"/>
                          <a:cs typeface="Times New Roman"/>
                        </a:rPr>
                        <a:t>5. 	</a:t>
                      </a:r>
                      <a:r>
                        <a:rPr lang="en-US" sz="2000" kern="1200" dirty="0" smtClean="0">
                          <a:solidFill>
                            <a:schemeClr val="tx1"/>
                          </a:solidFill>
                          <a:latin typeface="+mn-lt"/>
                          <a:ea typeface="+mn-ea"/>
                          <a:cs typeface="+mn-cs"/>
                        </a:rPr>
                        <a:t>oxytocin receptor (</a:t>
                      </a:r>
                      <a:r>
                        <a:rPr lang="en-US" sz="2000" dirty="0" smtClean="0">
                          <a:solidFill>
                            <a:schemeClr val="tx1"/>
                          </a:solidFill>
                          <a:effectLst/>
                          <a:latin typeface="Arial Unicode MS"/>
                          <a:ea typeface="ＭＳ 明朝"/>
                          <a:cs typeface="Times New Roman"/>
                        </a:rPr>
                        <a:t>OXTR)</a:t>
                      </a:r>
                      <a:endParaRPr lang="en-US" sz="2000" dirty="0">
                        <a:solidFill>
                          <a:schemeClr val="tx1"/>
                        </a:solidFill>
                        <a:effectLst/>
                        <a:latin typeface="Cambria"/>
                        <a:ea typeface="ＭＳ 明朝"/>
                        <a:cs typeface="Times New Roman"/>
                      </a:endParaRPr>
                    </a:p>
                  </a:txBody>
                  <a:tcPr marL="68580" marR="68580" marT="0" marB="0"/>
                </a:tc>
              </a:tr>
              <a:tr h="50800">
                <a:tc>
                  <a:txBody>
                    <a:bodyPr/>
                    <a:lstStyle/>
                    <a:p>
                      <a:pPr marL="0" marR="0">
                        <a:lnSpc>
                          <a:spcPts val="2000"/>
                        </a:lnSpc>
                        <a:spcBef>
                          <a:spcPts val="0"/>
                        </a:spcBef>
                        <a:spcAft>
                          <a:spcPts val="0"/>
                        </a:spcAft>
                        <a:tabLst>
                          <a:tab pos="400050" algn="l"/>
                        </a:tabLst>
                      </a:pPr>
                      <a:r>
                        <a:rPr lang="en-US" sz="2000" dirty="0" smtClean="0">
                          <a:solidFill>
                            <a:schemeClr val="tx1"/>
                          </a:solidFill>
                          <a:effectLst/>
                          <a:latin typeface="Arial Unicode MS"/>
                          <a:ea typeface="ＭＳ 明朝"/>
                          <a:cs typeface="Times New Roman"/>
                        </a:rPr>
                        <a:t>6. 	</a:t>
                      </a:r>
                      <a:r>
                        <a:rPr lang="en-US" sz="2000" kern="1200" dirty="0" smtClean="0">
                          <a:solidFill>
                            <a:schemeClr val="tx1"/>
                          </a:solidFill>
                          <a:latin typeface="+mn-lt"/>
                          <a:ea typeface="+mn-ea"/>
                          <a:cs typeface="+mn-cs"/>
                        </a:rPr>
                        <a:t>hepatocyte growth factor receptor (</a:t>
                      </a:r>
                      <a:r>
                        <a:rPr lang="en-US" sz="2000" dirty="0" smtClean="0">
                          <a:solidFill>
                            <a:schemeClr val="tx1"/>
                          </a:solidFill>
                          <a:effectLst/>
                          <a:latin typeface="Arial Unicode MS"/>
                          <a:ea typeface="ＭＳ 明朝"/>
                          <a:cs typeface="Times New Roman"/>
                        </a:rPr>
                        <a:t>MET)</a:t>
                      </a:r>
                      <a:endParaRPr lang="en-US" sz="2000" dirty="0">
                        <a:solidFill>
                          <a:schemeClr val="tx1"/>
                        </a:solidFill>
                        <a:effectLst/>
                        <a:latin typeface="Cambria"/>
                        <a:ea typeface="ＭＳ 明朝"/>
                        <a:cs typeface="Times New Roman"/>
                      </a:endParaRPr>
                    </a:p>
                  </a:txBody>
                  <a:tcPr marL="68580" marR="68580" marT="0" marB="0"/>
                </a:tc>
              </a:tr>
              <a:tr h="101600">
                <a:tc>
                  <a:txBody>
                    <a:bodyPr/>
                    <a:lstStyle/>
                    <a:p>
                      <a:pPr marL="0" marR="0">
                        <a:lnSpc>
                          <a:spcPts val="2000"/>
                        </a:lnSpc>
                        <a:spcBef>
                          <a:spcPts val="0"/>
                        </a:spcBef>
                        <a:spcAft>
                          <a:spcPts val="0"/>
                        </a:spcAft>
                        <a:tabLst>
                          <a:tab pos="400050" algn="l"/>
                        </a:tabLst>
                      </a:pPr>
                      <a:r>
                        <a:rPr lang="en-US" sz="2000" dirty="0" smtClean="0">
                          <a:solidFill>
                            <a:schemeClr val="tx1"/>
                          </a:solidFill>
                          <a:effectLst/>
                          <a:latin typeface="Arial Unicode MS"/>
                          <a:ea typeface="ＭＳ 明朝"/>
                          <a:cs typeface="Times New Roman"/>
                        </a:rPr>
                        <a:t>7. 	</a:t>
                      </a:r>
                      <a:r>
                        <a:rPr lang="en-US" sz="2000" kern="1200" dirty="0" smtClean="0">
                          <a:solidFill>
                            <a:schemeClr val="tx1"/>
                          </a:solidFill>
                          <a:latin typeface="+mn-lt"/>
                          <a:ea typeface="+mn-ea"/>
                          <a:cs typeface="+mn-cs"/>
                        </a:rPr>
                        <a:t>calcium-binding mitochondrial carrier protein Aralar1 (</a:t>
                      </a:r>
                      <a:r>
                        <a:rPr lang="en-US" sz="2000" dirty="0" smtClean="0">
                          <a:solidFill>
                            <a:schemeClr val="tx1"/>
                          </a:solidFill>
                          <a:effectLst/>
                          <a:latin typeface="Arial Unicode MS"/>
                          <a:ea typeface="ＭＳ 明朝"/>
                          <a:cs typeface="Times New Roman"/>
                        </a:rPr>
                        <a:t>SLC25A12)</a:t>
                      </a:r>
                      <a:endParaRPr lang="en-US" sz="2000" dirty="0">
                        <a:solidFill>
                          <a:schemeClr val="tx1"/>
                        </a:solidFill>
                        <a:effectLst/>
                        <a:latin typeface="Cambria"/>
                        <a:ea typeface="ＭＳ 明朝"/>
                        <a:cs typeface="Times New Roman"/>
                      </a:endParaRPr>
                    </a:p>
                  </a:txBody>
                  <a:tcPr marL="68580" marR="68580" marT="0" marB="0"/>
                </a:tc>
              </a:tr>
              <a:tr h="0">
                <a:tc>
                  <a:txBody>
                    <a:bodyPr/>
                    <a:lstStyle/>
                    <a:p>
                      <a:pPr marL="0" marR="0">
                        <a:lnSpc>
                          <a:spcPts val="2000"/>
                        </a:lnSpc>
                        <a:spcBef>
                          <a:spcPts val="0"/>
                        </a:spcBef>
                        <a:spcAft>
                          <a:spcPts val="0"/>
                        </a:spcAft>
                        <a:tabLst>
                          <a:tab pos="400050" algn="l"/>
                        </a:tabLst>
                      </a:pPr>
                      <a:r>
                        <a:rPr lang="en-US" sz="2000" dirty="0" smtClean="0">
                          <a:solidFill>
                            <a:schemeClr val="tx1"/>
                          </a:solidFill>
                          <a:effectLst/>
                          <a:latin typeface="Arial Unicode MS"/>
                          <a:ea typeface="ＭＳ 明朝"/>
                          <a:cs typeface="Times New Roman"/>
                        </a:rPr>
                        <a:t>8. 	</a:t>
                      </a:r>
                      <a:r>
                        <a:rPr lang="en-US" sz="2000" kern="1200" dirty="0" smtClean="0">
                          <a:solidFill>
                            <a:schemeClr val="tx1"/>
                          </a:solidFill>
                          <a:latin typeface="+mn-lt"/>
                          <a:ea typeface="+mn-ea"/>
                          <a:cs typeface="+mn-cs"/>
                        </a:rPr>
                        <a:t>glutamate receptor (</a:t>
                      </a:r>
                      <a:r>
                        <a:rPr lang="en-US" sz="2000" dirty="0" smtClean="0">
                          <a:solidFill>
                            <a:schemeClr val="tx1"/>
                          </a:solidFill>
                          <a:effectLst/>
                          <a:latin typeface="Arial Unicode MS"/>
                          <a:ea typeface="ＭＳ 明朝"/>
                          <a:cs typeface="Times New Roman"/>
                        </a:rPr>
                        <a:t>GluR6)</a:t>
                      </a:r>
                      <a:endParaRPr lang="en-US" sz="2000" dirty="0">
                        <a:solidFill>
                          <a:schemeClr val="tx1"/>
                        </a:solidFill>
                        <a:effectLst/>
                        <a:latin typeface="Cambria"/>
                        <a:ea typeface="ＭＳ 明朝"/>
                        <a:cs typeface="Times New Roman"/>
                      </a:endParaRPr>
                    </a:p>
                  </a:txBody>
                  <a:tcPr marL="68580" marR="68580" marT="0" marB="0"/>
                </a:tc>
              </a:tr>
              <a:tr h="50800">
                <a:tc>
                  <a:txBody>
                    <a:bodyPr/>
                    <a:lstStyle/>
                    <a:p>
                      <a:pPr marL="0" marR="0">
                        <a:lnSpc>
                          <a:spcPts val="2000"/>
                        </a:lnSpc>
                        <a:spcBef>
                          <a:spcPts val="0"/>
                        </a:spcBef>
                        <a:spcAft>
                          <a:spcPts val="0"/>
                        </a:spcAft>
                        <a:tabLst>
                          <a:tab pos="400050" algn="l"/>
                        </a:tabLst>
                      </a:pPr>
                      <a:r>
                        <a:rPr lang="en-US" sz="2000" dirty="0" smtClean="0">
                          <a:solidFill>
                            <a:schemeClr val="tx1"/>
                          </a:solidFill>
                          <a:effectLst/>
                          <a:latin typeface="Arial Unicode MS"/>
                          <a:ea typeface="ＭＳ 明朝"/>
                          <a:cs typeface="Times New Roman"/>
                        </a:rPr>
                        <a:t>9. 	</a:t>
                      </a:r>
                      <a:r>
                        <a:rPr lang="en-US" sz="2000" kern="1200" dirty="0" err="1" smtClean="0">
                          <a:solidFill>
                            <a:schemeClr val="tx1"/>
                          </a:solidFill>
                          <a:latin typeface="+mn-lt"/>
                          <a:ea typeface="+mn-ea"/>
                          <a:cs typeface="+mn-cs"/>
                        </a:rPr>
                        <a:t>contactin</a:t>
                      </a:r>
                      <a:r>
                        <a:rPr lang="en-US" sz="2000" kern="1200" dirty="0" smtClean="0">
                          <a:solidFill>
                            <a:schemeClr val="tx1"/>
                          </a:solidFill>
                          <a:latin typeface="+mn-lt"/>
                          <a:ea typeface="+mn-ea"/>
                          <a:cs typeface="+mn-cs"/>
                        </a:rPr>
                        <a:t>-associated protein-like 2 (</a:t>
                      </a:r>
                      <a:r>
                        <a:rPr lang="en-US" sz="2000" dirty="0" smtClean="0">
                          <a:solidFill>
                            <a:schemeClr val="tx1"/>
                          </a:solidFill>
                          <a:effectLst/>
                          <a:latin typeface="Arial Unicode MS"/>
                          <a:ea typeface="ＭＳ 明朝"/>
                          <a:cs typeface="Times New Roman"/>
                        </a:rPr>
                        <a:t>CNTNAP2)</a:t>
                      </a:r>
                      <a:endParaRPr lang="en-US" sz="2000" dirty="0">
                        <a:solidFill>
                          <a:schemeClr val="tx1"/>
                        </a:solidFill>
                        <a:effectLst/>
                        <a:latin typeface="Cambria"/>
                        <a:ea typeface="ＭＳ 明朝"/>
                        <a:cs typeface="Times New Roman"/>
                      </a:endParaRPr>
                    </a:p>
                  </a:txBody>
                  <a:tcPr marL="68580" marR="68580" marT="0" marB="0"/>
                </a:tc>
              </a:tr>
              <a:tr h="193040">
                <a:tc>
                  <a:txBody>
                    <a:bodyPr/>
                    <a:lstStyle/>
                    <a:p>
                      <a:pPr marL="0" marR="0">
                        <a:lnSpc>
                          <a:spcPts val="2000"/>
                        </a:lnSpc>
                        <a:spcBef>
                          <a:spcPts val="0"/>
                        </a:spcBef>
                        <a:spcAft>
                          <a:spcPts val="0"/>
                        </a:spcAft>
                        <a:tabLst>
                          <a:tab pos="400050" algn="l"/>
                        </a:tabLst>
                      </a:pPr>
                      <a:r>
                        <a:rPr lang="en-US" sz="2000" dirty="0" smtClean="0">
                          <a:solidFill>
                            <a:schemeClr val="tx1"/>
                          </a:solidFill>
                          <a:effectLst/>
                          <a:latin typeface="Arial Unicode MS"/>
                          <a:ea typeface="ＭＳ 明朝"/>
                          <a:cs typeface="Times New Roman"/>
                        </a:rPr>
                        <a:t>10.	</a:t>
                      </a:r>
                      <a:r>
                        <a:rPr lang="en-US" sz="2000" kern="1200" dirty="0" err="1" smtClean="0">
                          <a:solidFill>
                            <a:schemeClr val="tx1"/>
                          </a:solidFill>
                          <a:latin typeface="+mn-lt"/>
                          <a:ea typeface="+mn-ea"/>
                          <a:cs typeface="+mn-cs"/>
                        </a:rPr>
                        <a:t>lactoylglutathione</a:t>
                      </a:r>
                      <a:r>
                        <a:rPr lang="en-US" sz="2000" kern="1200" dirty="0" smtClean="0">
                          <a:solidFill>
                            <a:schemeClr val="tx1"/>
                          </a:solidFill>
                          <a:latin typeface="+mn-lt"/>
                          <a:ea typeface="+mn-ea"/>
                          <a:cs typeface="+mn-cs"/>
                        </a:rPr>
                        <a:t> </a:t>
                      </a:r>
                      <a:r>
                        <a:rPr lang="en-US" sz="2000" kern="1200" dirty="0" err="1" smtClean="0">
                          <a:solidFill>
                            <a:schemeClr val="tx1"/>
                          </a:solidFill>
                          <a:latin typeface="+mn-lt"/>
                          <a:ea typeface="+mn-ea"/>
                          <a:cs typeface="+mn-cs"/>
                        </a:rPr>
                        <a:t>lyase</a:t>
                      </a:r>
                      <a:r>
                        <a:rPr lang="en-US" sz="2000" kern="1200" dirty="0" smtClean="0">
                          <a:solidFill>
                            <a:schemeClr val="tx1"/>
                          </a:solidFill>
                          <a:latin typeface="+mn-lt"/>
                          <a:ea typeface="+mn-ea"/>
                          <a:cs typeface="+mn-cs"/>
                        </a:rPr>
                        <a:t> (</a:t>
                      </a:r>
                      <a:r>
                        <a:rPr lang="en-US" sz="2000" dirty="0" smtClean="0">
                          <a:solidFill>
                            <a:schemeClr val="tx1"/>
                          </a:solidFill>
                          <a:effectLst/>
                          <a:latin typeface="Arial Unicode MS"/>
                          <a:ea typeface="ＭＳ 明朝"/>
                          <a:cs typeface="Times New Roman"/>
                        </a:rPr>
                        <a:t>GLO1)</a:t>
                      </a:r>
                      <a:endParaRPr lang="en-US" sz="2000" dirty="0">
                        <a:solidFill>
                          <a:schemeClr val="tx1"/>
                        </a:solidFill>
                        <a:effectLst/>
                        <a:latin typeface="Cambria"/>
                        <a:ea typeface="ＭＳ 明朝"/>
                        <a:cs typeface="Times New Roman"/>
                      </a:endParaRPr>
                    </a:p>
                  </a:txBody>
                  <a:tcPr marL="68580" marR="68580" marT="0" marB="0"/>
                </a:tc>
              </a:tr>
              <a:tr h="152400">
                <a:tc>
                  <a:txBody>
                    <a:bodyPr/>
                    <a:lstStyle/>
                    <a:p>
                      <a:pPr marL="0" marR="0">
                        <a:lnSpc>
                          <a:spcPts val="2000"/>
                        </a:lnSpc>
                        <a:spcBef>
                          <a:spcPts val="0"/>
                        </a:spcBef>
                        <a:spcAft>
                          <a:spcPts val="0"/>
                        </a:spcAft>
                        <a:tabLst>
                          <a:tab pos="400050" algn="l"/>
                        </a:tabLst>
                      </a:pPr>
                      <a:r>
                        <a:rPr lang="en-US" sz="2000" dirty="0" smtClean="0">
                          <a:solidFill>
                            <a:schemeClr val="tx1"/>
                          </a:solidFill>
                          <a:effectLst/>
                          <a:latin typeface="Arial Unicode MS"/>
                          <a:ea typeface="ＭＳ 明朝"/>
                          <a:cs typeface="Times New Roman"/>
                        </a:rPr>
                        <a:t>11.	</a:t>
                      </a:r>
                      <a:r>
                        <a:rPr lang="en-US" sz="2000" kern="1200" dirty="0" smtClean="0">
                          <a:solidFill>
                            <a:schemeClr val="tx1"/>
                          </a:solidFill>
                          <a:latin typeface="+mn-lt"/>
                          <a:ea typeface="+mn-ea"/>
                          <a:cs typeface="+mn-cs"/>
                        </a:rPr>
                        <a:t>tryptophan hydroxylase 2 (</a:t>
                      </a:r>
                      <a:r>
                        <a:rPr lang="en-US" sz="2000" dirty="0" smtClean="0">
                          <a:solidFill>
                            <a:schemeClr val="tx1"/>
                          </a:solidFill>
                          <a:effectLst/>
                          <a:latin typeface="Arial Unicode MS"/>
                          <a:ea typeface="ＭＳ 明朝"/>
                          <a:cs typeface="Times New Roman"/>
                        </a:rPr>
                        <a:t>TPH2)</a:t>
                      </a:r>
                      <a:endParaRPr lang="en-US" sz="2000" dirty="0">
                        <a:solidFill>
                          <a:schemeClr val="tx1"/>
                        </a:solidFill>
                        <a:effectLst/>
                        <a:latin typeface="Cambria"/>
                        <a:ea typeface="ＭＳ 明朝"/>
                        <a:cs typeface="Times New Roman"/>
                      </a:endParaRPr>
                    </a:p>
                  </a:txBody>
                  <a:tcPr marL="68580" marR="68580" marT="0" marB="0"/>
                </a:tc>
              </a:tr>
            </a:tbl>
          </a:graphicData>
        </a:graphic>
      </p:graphicFrame>
    </p:spTree>
    <p:extLst>
      <p:ext uri="{BB962C8B-B14F-4D97-AF65-F5344CB8AC3E}">
        <p14:creationId xmlns:p14="http://schemas.microsoft.com/office/powerpoint/2010/main" val="19952194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082FEB9-37F3-4CCE-8C20-9AEC2CEA4E06}" type="slidenum">
              <a:rPr lang="en-US"/>
              <a:pPr/>
              <a:t>32</a:t>
            </a:fld>
            <a:endParaRPr lang="en-US" dirty="0"/>
          </a:p>
        </p:txBody>
      </p:sp>
      <p:sp>
        <p:nvSpPr>
          <p:cNvPr id="1141762" name="AutoShape 2"/>
          <p:cNvSpPr>
            <a:spLocks noGrp="1" noChangeArrowheads="1"/>
          </p:cNvSpPr>
          <p:nvPr>
            <p:ph type="title"/>
          </p:nvPr>
        </p:nvSpPr>
        <p:spPr>
          <a:xfrm>
            <a:off x="838200" y="762000"/>
            <a:ext cx="7924800" cy="1143000"/>
          </a:xfrm>
        </p:spPr>
        <p:txBody>
          <a:bodyPr/>
          <a:lstStyle/>
          <a:p>
            <a:r>
              <a:rPr lang="en-US" sz="4000" dirty="0"/>
              <a:t>Introduction:</a:t>
            </a:r>
            <a:br>
              <a:rPr lang="en-US" sz="4000" dirty="0"/>
            </a:br>
            <a:r>
              <a:rPr lang="en-US" sz="2400" dirty="0"/>
              <a:t>Causes</a:t>
            </a:r>
          </a:p>
        </p:txBody>
      </p:sp>
      <p:sp>
        <p:nvSpPr>
          <p:cNvPr id="1141763" name="Rectangle 3"/>
          <p:cNvSpPr>
            <a:spLocks noGrp="1" noChangeArrowheads="1"/>
          </p:cNvSpPr>
          <p:nvPr>
            <p:ph type="body" idx="1"/>
          </p:nvPr>
        </p:nvSpPr>
        <p:spPr>
          <a:xfrm>
            <a:off x="838200" y="2438400"/>
            <a:ext cx="7772400" cy="4495800"/>
          </a:xfrm>
        </p:spPr>
        <p:txBody>
          <a:bodyPr/>
          <a:lstStyle/>
          <a:p>
            <a:pPr>
              <a:lnSpc>
                <a:spcPct val="90000"/>
              </a:lnSpc>
            </a:pPr>
            <a:r>
              <a:rPr lang="en-US" sz="2400" dirty="0"/>
              <a:t>Environment</a:t>
            </a:r>
            <a:endParaRPr lang="en-US" sz="1800" dirty="0"/>
          </a:p>
          <a:p>
            <a:pPr lvl="1"/>
            <a:r>
              <a:rPr lang="en-US" sz="2000" dirty="0"/>
              <a:t>To the extent the environment </a:t>
            </a:r>
            <a:r>
              <a:rPr lang="en-US" sz="2000" dirty="0" smtClean="0"/>
              <a:t>has a causal role in ASD, </a:t>
            </a:r>
            <a:r>
              <a:rPr lang="en-US" sz="2000" dirty="0"/>
              <a:t>it has been suggested that it does so by interacting with certain genes.  </a:t>
            </a:r>
            <a:endParaRPr lang="en-US" sz="2000" dirty="0" smtClean="0"/>
          </a:p>
          <a:p>
            <a:pPr lvl="2"/>
            <a:r>
              <a:rPr lang="en-US" sz="1600" dirty="0" smtClean="0"/>
              <a:t>In </a:t>
            </a:r>
            <a:r>
              <a:rPr lang="en-US" sz="1600" dirty="0"/>
              <a:t>other words, a certain gene or gene combinations may generate a susceptibility to autism that is in turn triggered by a certain environmental factor or factors</a:t>
            </a:r>
            <a:r>
              <a:rPr lang="en-US" sz="1600" dirty="0" smtClean="0"/>
              <a:t>.</a:t>
            </a:r>
          </a:p>
          <a:p>
            <a:pPr lvl="1"/>
            <a:r>
              <a:rPr lang="en-US" sz="2000" dirty="0"/>
              <a:t>I</a:t>
            </a:r>
            <a:r>
              <a:rPr lang="en-US" sz="2000" dirty="0" smtClean="0"/>
              <a:t>nsufficient </a:t>
            </a:r>
            <a:r>
              <a:rPr lang="en-US" sz="2000" dirty="0"/>
              <a:t>evidence to implicate any 1 </a:t>
            </a:r>
            <a:r>
              <a:rPr lang="en-US" sz="2000" dirty="0" smtClean="0"/>
              <a:t>perinatal or </a:t>
            </a:r>
            <a:r>
              <a:rPr lang="en-US" sz="2000" dirty="0"/>
              <a:t>neonatal factor in </a:t>
            </a:r>
            <a:r>
              <a:rPr lang="en-US" sz="2000" dirty="0" smtClean="0"/>
              <a:t>ASD etiology.</a:t>
            </a:r>
          </a:p>
          <a:p>
            <a:pPr lvl="2"/>
            <a:r>
              <a:rPr lang="en-US" sz="1600" dirty="0"/>
              <a:t>E</a:t>
            </a:r>
            <a:r>
              <a:rPr lang="en-US" sz="1600" dirty="0" smtClean="0"/>
              <a:t>xposure </a:t>
            </a:r>
            <a:r>
              <a:rPr lang="en-US" sz="1600" dirty="0"/>
              <a:t>to a broad class of conditions </a:t>
            </a:r>
            <a:r>
              <a:rPr lang="en-US" sz="1600" dirty="0" smtClean="0"/>
              <a:t>reflecting general </a:t>
            </a:r>
            <a:r>
              <a:rPr lang="en-US" sz="1600" dirty="0"/>
              <a:t>compromises to perinatal and neonatal health </a:t>
            </a:r>
            <a:r>
              <a:rPr lang="en-US" sz="1600" dirty="0" smtClean="0"/>
              <a:t>increases risk.</a:t>
            </a:r>
          </a:p>
        </p:txBody>
      </p:sp>
      <p:sp>
        <p:nvSpPr>
          <p:cNvPr id="2" name="Rectangle 1"/>
          <p:cNvSpPr/>
          <p:nvPr/>
        </p:nvSpPr>
        <p:spPr>
          <a:xfrm>
            <a:off x="762000" y="6519446"/>
            <a:ext cx="2188219" cy="338554"/>
          </a:xfrm>
          <a:prstGeom prst="rect">
            <a:avLst/>
          </a:prstGeom>
        </p:spPr>
        <p:txBody>
          <a:bodyPr wrap="none">
            <a:spAutoFit/>
          </a:bodyPr>
          <a:lstStyle/>
          <a:p>
            <a:pPr marL="0" lvl="1"/>
            <a:r>
              <a:rPr lang="en-US" sz="1600" dirty="0"/>
              <a:t>Gardener et al</a:t>
            </a:r>
            <a:r>
              <a:rPr lang="en-US" sz="1600" dirty="0" smtClean="0"/>
              <a:t>.</a:t>
            </a:r>
            <a:r>
              <a:rPr lang="en-US" sz="1600" dirty="0"/>
              <a:t> </a:t>
            </a:r>
            <a:r>
              <a:rPr lang="en-US" sz="1600" dirty="0" smtClean="0"/>
              <a:t>(2011) </a:t>
            </a:r>
            <a:endParaRPr lang="en-US" sz="16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082FEB9-37F3-4CCE-8C20-9AEC2CEA4E06}" type="slidenum">
              <a:rPr lang="en-US"/>
              <a:pPr/>
              <a:t>33</a:t>
            </a:fld>
            <a:endParaRPr lang="en-US"/>
          </a:p>
        </p:txBody>
      </p:sp>
      <p:sp>
        <p:nvSpPr>
          <p:cNvPr id="1141762" name="AutoShape 2"/>
          <p:cNvSpPr>
            <a:spLocks noGrp="1" noChangeArrowheads="1"/>
          </p:cNvSpPr>
          <p:nvPr>
            <p:ph type="title"/>
          </p:nvPr>
        </p:nvSpPr>
        <p:spPr>
          <a:xfrm>
            <a:off x="838200" y="762000"/>
            <a:ext cx="7924800" cy="1143000"/>
          </a:xfrm>
        </p:spPr>
        <p:txBody>
          <a:bodyPr/>
          <a:lstStyle/>
          <a:p>
            <a:r>
              <a:rPr lang="en-US" sz="4000"/>
              <a:t>Introduction:</a:t>
            </a:r>
            <a:br>
              <a:rPr lang="en-US" sz="4000"/>
            </a:br>
            <a:r>
              <a:rPr lang="en-US" sz="2400"/>
              <a:t>Causes</a:t>
            </a:r>
          </a:p>
        </p:txBody>
      </p:sp>
      <p:sp>
        <p:nvSpPr>
          <p:cNvPr id="1141763" name="Rectangle 3"/>
          <p:cNvSpPr>
            <a:spLocks noGrp="1" noChangeArrowheads="1"/>
          </p:cNvSpPr>
          <p:nvPr>
            <p:ph type="body" idx="1"/>
          </p:nvPr>
        </p:nvSpPr>
        <p:spPr>
          <a:xfrm>
            <a:off x="838200" y="2438400"/>
            <a:ext cx="7772400" cy="4495800"/>
          </a:xfrm>
        </p:spPr>
        <p:txBody>
          <a:bodyPr/>
          <a:lstStyle/>
          <a:p>
            <a:pPr>
              <a:lnSpc>
                <a:spcPct val="90000"/>
              </a:lnSpc>
            </a:pPr>
            <a:r>
              <a:rPr lang="en-US" dirty="0"/>
              <a:t>Environment</a:t>
            </a:r>
          </a:p>
          <a:p>
            <a:pPr lvl="1"/>
            <a:r>
              <a:rPr lang="en-US" dirty="0" smtClean="0"/>
              <a:t>Recent research suggest that environmental factors may play a more important role than was once thought.</a:t>
            </a:r>
          </a:p>
          <a:p>
            <a:pPr lvl="2"/>
            <a:r>
              <a:rPr lang="en-US" dirty="0" smtClean="0"/>
              <a:t>Factors common </a:t>
            </a:r>
            <a:r>
              <a:rPr lang="en-US" dirty="0"/>
              <a:t>to twins explain about 55</a:t>
            </a:r>
            <a:r>
              <a:rPr lang="en-US" dirty="0" smtClean="0"/>
              <a:t>% of </a:t>
            </a:r>
            <a:r>
              <a:rPr lang="en-US" dirty="0"/>
              <a:t>the liability to </a:t>
            </a:r>
            <a:r>
              <a:rPr lang="en-US" dirty="0" smtClean="0"/>
              <a:t>autism (with only 37% being attributable to common genes). </a:t>
            </a:r>
            <a:endParaRPr lang="en-US" dirty="0"/>
          </a:p>
        </p:txBody>
      </p:sp>
      <p:sp>
        <p:nvSpPr>
          <p:cNvPr id="2" name="Rectangle 1"/>
          <p:cNvSpPr/>
          <p:nvPr/>
        </p:nvSpPr>
        <p:spPr>
          <a:xfrm>
            <a:off x="762000" y="6519446"/>
            <a:ext cx="2244925" cy="338554"/>
          </a:xfrm>
          <a:prstGeom prst="rect">
            <a:avLst/>
          </a:prstGeom>
        </p:spPr>
        <p:txBody>
          <a:bodyPr wrap="none">
            <a:spAutoFit/>
          </a:bodyPr>
          <a:lstStyle/>
          <a:p>
            <a:r>
              <a:rPr lang="en-US" sz="1600" dirty="0" err="1"/>
              <a:t>Hallmayer</a:t>
            </a:r>
            <a:r>
              <a:rPr lang="en-US" sz="1600" dirty="0"/>
              <a:t> et al</a:t>
            </a:r>
            <a:r>
              <a:rPr lang="en-US" sz="1600" dirty="0" smtClean="0"/>
              <a:t>.</a:t>
            </a:r>
            <a:r>
              <a:rPr lang="en-US" sz="1600" dirty="0"/>
              <a:t> </a:t>
            </a:r>
            <a:r>
              <a:rPr lang="en-US" sz="1600" dirty="0" smtClean="0"/>
              <a:t>(2011)</a:t>
            </a:r>
            <a:endParaRPr lang="en-US" sz="1600" dirty="0"/>
          </a:p>
        </p:txBody>
      </p:sp>
    </p:spTree>
    <p:extLst>
      <p:ext uri="{BB962C8B-B14F-4D97-AF65-F5344CB8AC3E}">
        <p14:creationId xmlns:p14="http://schemas.microsoft.com/office/powerpoint/2010/main" val="41214806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EAC3EBC-30CE-4F0C-BA4A-4A5ED5D1D0CB}" type="slidenum">
              <a:rPr lang="en-US"/>
              <a:pPr/>
              <a:t>34</a:t>
            </a:fld>
            <a:endParaRPr lang="en-US"/>
          </a:p>
        </p:txBody>
      </p:sp>
      <p:sp>
        <p:nvSpPr>
          <p:cNvPr id="1143810" name="AutoShape 2"/>
          <p:cNvSpPr>
            <a:spLocks noGrp="1" noChangeArrowheads="1"/>
          </p:cNvSpPr>
          <p:nvPr>
            <p:ph type="title"/>
          </p:nvPr>
        </p:nvSpPr>
        <p:spPr>
          <a:xfrm>
            <a:off x="838200" y="762000"/>
            <a:ext cx="7924800" cy="1143000"/>
          </a:xfrm>
        </p:spPr>
        <p:txBody>
          <a:bodyPr/>
          <a:lstStyle/>
          <a:p>
            <a:r>
              <a:rPr lang="en-US" sz="4000"/>
              <a:t>Introduction:</a:t>
            </a:r>
            <a:br>
              <a:rPr lang="en-US" sz="4000"/>
            </a:br>
            <a:r>
              <a:rPr lang="en-US" sz="2400"/>
              <a:t>Causes</a:t>
            </a:r>
          </a:p>
        </p:txBody>
      </p:sp>
      <p:sp>
        <p:nvSpPr>
          <p:cNvPr id="1143811" name="Rectangle 3"/>
          <p:cNvSpPr>
            <a:spLocks noGrp="1" noChangeArrowheads="1"/>
          </p:cNvSpPr>
          <p:nvPr>
            <p:ph type="body" idx="1"/>
          </p:nvPr>
        </p:nvSpPr>
        <p:spPr>
          <a:xfrm>
            <a:off x="838200" y="2362200"/>
            <a:ext cx="7772400" cy="4953000"/>
          </a:xfrm>
        </p:spPr>
        <p:txBody>
          <a:bodyPr/>
          <a:lstStyle/>
          <a:p>
            <a:pPr>
              <a:lnSpc>
                <a:spcPct val="90000"/>
              </a:lnSpc>
            </a:pPr>
            <a:r>
              <a:rPr lang="en-US"/>
              <a:t>Neurobiology</a:t>
            </a:r>
          </a:p>
          <a:p>
            <a:pPr lvl="1">
              <a:lnSpc>
                <a:spcPct val="90000"/>
              </a:lnSpc>
            </a:pPr>
            <a:r>
              <a:rPr lang="en-US"/>
              <a:t>Brain Size</a:t>
            </a:r>
          </a:p>
          <a:p>
            <a:pPr lvl="2">
              <a:lnSpc>
                <a:spcPct val="90000"/>
              </a:lnSpc>
            </a:pPr>
            <a:r>
              <a:rPr lang="en-US"/>
              <a:t>Rapid and excessive increase in head circumference during the first year</a:t>
            </a:r>
          </a:p>
          <a:p>
            <a:pPr lvl="2">
              <a:lnSpc>
                <a:spcPct val="90000"/>
              </a:lnSpc>
            </a:pPr>
            <a:r>
              <a:rPr lang="en-US"/>
              <a:t>MRI data suggests brain size discriminates ASD children from typically developing peers</a:t>
            </a:r>
          </a:p>
          <a:p>
            <a:pPr lvl="2">
              <a:lnSpc>
                <a:spcPct val="90000"/>
              </a:lnSpc>
            </a:pPr>
            <a:r>
              <a:rPr lang="en-US"/>
              <a:t>More rapid growth/larger brain size is associated with more severe ASD.</a:t>
            </a:r>
          </a:p>
        </p:txBody>
      </p:sp>
      <p:sp>
        <p:nvSpPr>
          <p:cNvPr id="5" name="Text Box 4"/>
          <p:cNvSpPr txBox="1">
            <a:spLocks noChangeArrowheads="1"/>
          </p:cNvSpPr>
          <p:nvPr/>
        </p:nvSpPr>
        <p:spPr bwMode="auto">
          <a:xfrm>
            <a:off x="762000" y="6519446"/>
            <a:ext cx="7162800" cy="338554"/>
          </a:xfrm>
          <a:prstGeom prst="rect">
            <a:avLst/>
          </a:prstGeom>
          <a:noFill/>
          <a:ln w="9525">
            <a:noFill/>
            <a:miter lim="800000"/>
            <a:headEnd/>
            <a:tailEnd/>
          </a:ln>
          <a:effectLst/>
        </p:spPr>
        <p:txBody>
          <a:bodyPr>
            <a:spAutoFit/>
          </a:bodyPr>
          <a:lstStyle/>
          <a:p>
            <a:r>
              <a:rPr lang="en-US" sz="1600" dirty="0" err="1" smtClean="0"/>
              <a:t>Courchesne</a:t>
            </a:r>
            <a:r>
              <a:rPr lang="en-US" sz="1600" dirty="0" smtClean="0"/>
              <a:t>, Campbell, &amp; </a:t>
            </a:r>
            <a:r>
              <a:rPr lang="en-US" sz="1600" dirty="0" err="1" smtClean="0"/>
              <a:t>Solso</a:t>
            </a:r>
            <a:r>
              <a:rPr lang="en-US" sz="1600" dirty="0" smtClean="0"/>
              <a:t> (2011)</a:t>
            </a:r>
            <a:endParaRPr lang="en-US" sz="1600" dirty="0">
              <a:latin typeface="Times" charset="0"/>
            </a:endParaRPr>
          </a:p>
        </p:txBody>
      </p:sp>
      <p:pic>
        <p:nvPicPr>
          <p:cNvPr id="3" name="Picture 2"/>
          <p:cNvPicPr>
            <a:picLocks noChangeAspect="1"/>
          </p:cNvPicPr>
          <p:nvPr/>
        </p:nvPicPr>
        <p:blipFill>
          <a:blip r:embed="rId3"/>
          <a:stretch>
            <a:fillRect/>
          </a:stretch>
        </p:blipFill>
        <p:spPr>
          <a:xfrm>
            <a:off x="6993000" y="76200"/>
            <a:ext cx="2151000" cy="2398042"/>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srcRect l="6149" t="9690" r="10644" b="39922"/>
          <a:stretch>
            <a:fillRect/>
          </a:stretch>
        </p:blipFill>
        <p:spPr bwMode="auto">
          <a:xfrm>
            <a:off x="747713" y="2362200"/>
            <a:ext cx="5957887" cy="3815983"/>
          </a:xfrm>
          <a:prstGeom prst="rect">
            <a:avLst/>
          </a:prstGeom>
          <a:noFill/>
          <a:ln w="9525">
            <a:noFill/>
            <a:miter lim="800000"/>
            <a:headEnd/>
            <a:tailEnd/>
          </a:ln>
        </p:spPr>
      </p:pic>
      <p:sp>
        <p:nvSpPr>
          <p:cNvPr id="7" name="Slide Number Placeholder 5"/>
          <p:cNvSpPr>
            <a:spLocks noGrp="1"/>
          </p:cNvSpPr>
          <p:nvPr>
            <p:ph type="sldNum" sz="quarter" idx="12"/>
          </p:nvPr>
        </p:nvSpPr>
        <p:spPr/>
        <p:txBody>
          <a:bodyPr/>
          <a:lstStyle/>
          <a:p>
            <a:fld id="{531796BE-27F6-4D9D-9455-75633F3AD0E3}" type="slidenum">
              <a:rPr lang="en-US"/>
              <a:pPr/>
              <a:t>35</a:t>
            </a:fld>
            <a:endParaRPr lang="en-US"/>
          </a:p>
        </p:txBody>
      </p:sp>
      <p:sp>
        <p:nvSpPr>
          <p:cNvPr id="1145858" name="AutoShape 2"/>
          <p:cNvSpPr>
            <a:spLocks noGrp="1" noChangeArrowheads="1"/>
          </p:cNvSpPr>
          <p:nvPr>
            <p:ph type="title"/>
          </p:nvPr>
        </p:nvSpPr>
        <p:spPr>
          <a:xfrm>
            <a:off x="838200" y="762000"/>
            <a:ext cx="7924800" cy="1143000"/>
          </a:xfrm>
        </p:spPr>
        <p:txBody>
          <a:bodyPr/>
          <a:lstStyle/>
          <a:p>
            <a:r>
              <a:rPr lang="en-US" sz="4000" dirty="0"/>
              <a:t>Introduction:</a:t>
            </a:r>
            <a:br>
              <a:rPr lang="en-US" sz="4000" dirty="0"/>
            </a:br>
            <a:r>
              <a:rPr lang="en-US" sz="2400" dirty="0" smtClean="0"/>
              <a:t>Causes (Brain Growth)</a:t>
            </a:r>
            <a:endParaRPr lang="en-US" sz="2400" dirty="0"/>
          </a:p>
        </p:txBody>
      </p:sp>
      <p:sp>
        <p:nvSpPr>
          <p:cNvPr id="1145860" name="Text Box 4"/>
          <p:cNvSpPr txBox="1">
            <a:spLocks noChangeArrowheads="1"/>
          </p:cNvSpPr>
          <p:nvPr/>
        </p:nvSpPr>
        <p:spPr bwMode="auto">
          <a:xfrm>
            <a:off x="762000" y="6519446"/>
            <a:ext cx="7162800" cy="338554"/>
          </a:xfrm>
          <a:prstGeom prst="rect">
            <a:avLst/>
          </a:prstGeom>
          <a:noFill/>
          <a:ln w="9525">
            <a:noFill/>
            <a:miter lim="800000"/>
            <a:headEnd/>
            <a:tailEnd/>
          </a:ln>
          <a:effectLst/>
        </p:spPr>
        <p:txBody>
          <a:bodyPr>
            <a:spAutoFit/>
          </a:bodyPr>
          <a:lstStyle/>
          <a:p>
            <a:r>
              <a:rPr lang="en-US" sz="1600" dirty="0" err="1" smtClean="0"/>
              <a:t>Courchesne</a:t>
            </a:r>
            <a:r>
              <a:rPr lang="en-US" sz="1600" dirty="0" smtClean="0"/>
              <a:t>, Campbell, &amp; </a:t>
            </a:r>
            <a:r>
              <a:rPr lang="en-US" sz="1600" dirty="0" err="1" smtClean="0"/>
              <a:t>Solso</a:t>
            </a:r>
            <a:r>
              <a:rPr lang="en-US" sz="1600" dirty="0" smtClean="0"/>
              <a:t> (2011)</a:t>
            </a:r>
            <a:endParaRPr lang="en-US" sz="1600" dirty="0">
              <a:latin typeface="Times" charset="0"/>
            </a:endParaRPr>
          </a:p>
        </p:txBody>
      </p:sp>
      <p:pic>
        <p:nvPicPr>
          <p:cNvPr id="1145861" name="Picture 5"/>
          <p:cNvPicPr>
            <a:picLocks noChangeAspect="1" noChangeArrowheads="1"/>
          </p:cNvPicPr>
          <p:nvPr/>
        </p:nvPicPr>
        <p:blipFill>
          <a:blip r:embed="rId3" cstate="print"/>
          <a:srcRect l="16782" t="68048" r="49077"/>
          <a:stretch>
            <a:fillRect/>
          </a:stretch>
        </p:blipFill>
        <p:spPr bwMode="auto">
          <a:xfrm>
            <a:off x="6864243" y="2390775"/>
            <a:ext cx="2279757" cy="2181225"/>
          </a:xfrm>
          <a:prstGeom prst="rect">
            <a:avLst/>
          </a:prstGeom>
          <a:noFill/>
          <a:ln w="9525">
            <a:noFill/>
            <a:miter lim="800000"/>
            <a:headEnd/>
            <a:tailEnd/>
          </a:ln>
        </p:spPr>
      </p:pic>
      <p:pic>
        <p:nvPicPr>
          <p:cNvPr id="8" name="Picture 5"/>
          <p:cNvPicPr>
            <a:picLocks noChangeAspect="1" noChangeArrowheads="1"/>
          </p:cNvPicPr>
          <p:nvPr/>
        </p:nvPicPr>
        <p:blipFill>
          <a:blip r:embed="rId3" cstate="print"/>
          <a:srcRect l="51846" t="68048" r="15859"/>
          <a:stretch>
            <a:fillRect/>
          </a:stretch>
        </p:blipFill>
        <p:spPr bwMode="auto">
          <a:xfrm>
            <a:off x="6858000" y="4545602"/>
            <a:ext cx="2286000" cy="2312398"/>
          </a:xfrm>
          <a:prstGeom prst="rect">
            <a:avLst/>
          </a:prstGeom>
          <a:noFill/>
          <a:ln w="9525">
            <a:noFill/>
            <a:miter lim="800000"/>
            <a:headEnd/>
            <a:tailEnd/>
          </a:ln>
        </p:spPr>
      </p:pic>
      <p:sp>
        <p:nvSpPr>
          <p:cNvPr id="9" name="TextBox 8"/>
          <p:cNvSpPr txBox="1"/>
          <p:nvPr/>
        </p:nvSpPr>
        <p:spPr>
          <a:xfrm>
            <a:off x="6858000" y="1752600"/>
            <a:ext cx="2286000" cy="646331"/>
          </a:xfrm>
          <a:prstGeom prst="rect">
            <a:avLst/>
          </a:prstGeom>
          <a:solidFill>
            <a:schemeClr val="accent2"/>
          </a:solidFill>
        </p:spPr>
        <p:txBody>
          <a:bodyPr wrap="square" rtlCol="0">
            <a:spAutoFit/>
          </a:bodyPr>
          <a:lstStyle/>
          <a:p>
            <a:pPr algn="ctr"/>
            <a:r>
              <a:rPr lang="en-US" dirty="0" smtClean="0"/>
              <a:t>Sites of brain overgrowth</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BBB1A94-C5C2-4E70-B6F0-2391CC8508AF}" type="slidenum">
              <a:rPr lang="en-US"/>
              <a:pPr/>
              <a:t>36</a:t>
            </a:fld>
            <a:endParaRPr lang="en-US"/>
          </a:p>
        </p:txBody>
      </p:sp>
      <p:sp>
        <p:nvSpPr>
          <p:cNvPr id="1147906" name="AutoShape 2"/>
          <p:cNvSpPr>
            <a:spLocks noGrp="1" noChangeArrowheads="1"/>
          </p:cNvSpPr>
          <p:nvPr>
            <p:ph type="title"/>
          </p:nvPr>
        </p:nvSpPr>
        <p:spPr>
          <a:xfrm>
            <a:off x="838200" y="762000"/>
            <a:ext cx="7924800" cy="1143000"/>
          </a:xfrm>
        </p:spPr>
        <p:txBody>
          <a:bodyPr/>
          <a:lstStyle/>
          <a:p>
            <a:r>
              <a:rPr lang="en-US" sz="4000"/>
              <a:t>Introduction:</a:t>
            </a:r>
            <a:br>
              <a:rPr lang="en-US" sz="4000"/>
            </a:br>
            <a:r>
              <a:rPr lang="en-US" sz="2400"/>
              <a:t>Causes</a:t>
            </a:r>
          </a:p>
        </p:txBody>
      </p:sp>
      <p:sp>
        <p:nvSpPr>
          <p:cNvPr id="1147907" name="Rectangle 3"/>
          <p:cNvSpPr>
            <a:spLocks noGrp="1" noChangeArrowheads="1"/>
          </p:cNvSpPr>
          <p:nvPr>
            <p:ph type="body" idx="1"/>
          </p:nvPr>
        </p:nvSpPr>
        <p:spPr>
          <a:xfrm>
            <a:off x="838200" y="2362200"/>
            <a:ext cx="8305800" cy="4953000"/>
          </a:xfrm>
          <a:solidFill>
            <a:schemeClr val="bg1"/>
          </a:solidFill>
        </p:spPr>
        <p:txBody>
          <a:bodyPr/>
          <a:lstStyle/>
          <a:p>
            <a:pPr>
              <a:lnSpc>
                <a:spcPct val="90000"/>
              </a:lnSpc>
            </a:pPr>
            <a:r>
              <a:rPr lang="en-US"/>
              <a:t>Neurobiology</a:t>
            </a:r>
          </a:p>
          <a:p>
            <a:pPr lvl="1">
              <a:lnSpc>
                <a:spcPct val="90000"/>
              </a:lnSpc>
            </a:pPr>
            <a:r>
              <a:rPr lang="en-US"/>
              <a:t>Brain Structure</a:t>
            </a:r>
          </a:p>
          <a:p>
            <a:pPr lvl="2">
              <a:lnSpc>
                <a:spcPct val="90000"/>
              </a:lnSpc>
            </a:pPr>
            <a:r>
              <a:rPr lang="en-US"/>
              <a:t>Postmortem and MRI research that has documented  most major brain structures are affected.  These areas include the hippocampus and amygdala, cerebellum, cerebral cortex, limbic system, corpus callosum, basal ganglia, and brain stem. </a:t>
            </a:r>
          </a:p>
          <a:p>
            <a:pPr lvl="2">
              <a:lnSpc>
                <a:spcPct val="90000"/>
              </a:lnSpc>
            </a:pPr>
            <a:r>
              <a:rPr lang="en-US"/>
              <a:t>Individuals with autism differed from normally developing people in the size, number, and arrangement of minicolumns in the prefrontal cortex and in the temporal lobe.  </a:t>
            </a:r>
          </a:p>
          <a:p>
            <a:pPr lvl="2">
              <a:lnSpc>
                <a:spcPct val="90000"/>
              </a:lnSpc>
            </a:pPr>
            <a:r>
              <a:rPr lang="en-US"/>
              <a:t>Minicolumns are considered to be the basic anatomical and physiological unit of the brain; it takes in, processes, and then responds to stimuli.  They have been compared minicolumns to information processing computer chips.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8C610C7-C979-47CB-8751-3F7AD59C05D1}" type="slidenum">
              <a:rPr lang="en-US"/>
              <a:pPr/>
              <a:t>37</a:t>
            </a:fld>
            <a:endParaRPr lang="en-US"/>
          </a:p>
        </p:txBody>
      </p:sp>
      <p:sp>
        <p:nvSpPr>
          <p:cNvPr id="1152002" name="AutoShape 2"/>
          <p:cNvSpPr>
            <a:spLocks noGrp="1" noChangeArrowheads="1"/>
          </p:cNvSpPr>
          <p:nvPr>
            <p:ph type="title"/>
          </p:nvPr>
        </p:nvSpPr>
        <p:spPr>
          <a:xfrm>
            <a:off x="838200" y="762000"/>
            <a:ext cx="7924800" cy="1143000"/>
          </a:xfrm>
        </p:spPr>
        <p:txBody>
          <a:bodyPr/>
          <a:lstStyle/>
          <a:p>
            <a:r>
              <a:rPr lang="en-US" sz="4000"/>
              <a:t>Introduction:</a:t>
            </a:r>
            <a:br>
              <a:rPr lang="en-US" sz="4000"/>
            </a:br>
            <a:r>
              <a:rPr lang="en-US" sz="2400"/>
              <a:t>Causes</a:t>
            </a:r>
          </a:p>
        </p:txBody>
      </p:sp>
      <p:sp>
        <p:nvSpPr>
          <p:cNvPr id="1152003" name="Rectangle 3"/>
          <p:cNvSpPr>
            <a:spLocks noGrp="1" noChangeArrowheads="1"/>
          </p:cNvSpPr>
          <p:nvPr>
            <p:ph type="body" idx="1"/>
          </p:nvPr>
        </p:nvSpPr>
        <p:spPr>
          <a:xfrm>
            <a:off x="838200" y="2438400"/>
            <a:ext cx="7772400" cy="4953000"/>
          </a:xfrm>
        </p:spPr>
        <p:txBody>
          <a:bodyPr/>
          <a:lstStyle/>
          <a:p>
            <a:pPr>
              <a:lnSpc>
                <a:spcPct val="90000"/>
              </a:lnSpc>
            </a:pPr>
            <a:r>
              <a:rPr lang="en-US" sz="2400"/>
              <a:t>Neurobiology</a:t>
            </a:r>
            <a:endParaRPr lang="en-US" sz="1800"/>
          </a:p>
          <a:p>
            <a:pPr lvl="1">
              <a:lnSpc>
                <a:spcPct val="90000"/>
              </a:lnSpc>
            </a:pPr>
            <a:r>
              <a:rPr lang="en-US" sz="2000"/>
              <a:t>Brain Chemistry</a:t>
            </a:r>
            <a:endParaRPr lang="en-US" sz="1600"/>
          </a:p>
          <a:p>
            <a:pPr lvl="2"/>
            <a:r>
              <a:rPr lang="en-US"/>
              <a:t>Abnormal serotonin levels. </a:t>
            </a:r>
          </a:p>
          <a:p>
            <a:pPr lvl="2"/>
            <a:r>
              <a:rPr lang="en-US"/>
              <a:t>Serotonin is involved in the formation of new neurons in the brain (“neurogenesis”), and is thought to be important in the regulation of neuronal differentiation, synaptogenesis, and neuronal migration during development. </a:t>
            </a:r>
          </a:p>
          <a:p>
            <a:pPr lvl="2"/>
            <a:r>
              <a:rPr lang="en-US"/>
              <a:t>Supporting the hypothesis that abnormal serotonin metabolism is common among individuals with ASD, is the finding that depletion of tryptonphan (a precursor of serotonin) in the diet worsens the behavior of a substantial percentage children of children with ASD.</a:t>
            </a:r>
            <a:r>
              <a:rPr lang="en-US" sz="1800"/>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DA53FEC-E974-402F-A0F1-04D1D085F3A5}" type="slidenum">
              <a:rPr lang="en-US"/>
              <a:pPr/>
              <a:t>38</a:t>
            </a:fld>
            <a:endParaRPr lang="en-US"/>
          </a:p>
        </p:txBody>
      </p:sp>
      <p:sp>
        <p:nvSpPr>
          <p:cNvPr id="1154050" name="AutoShape 2"/>
          <p:cNvSpPr>
            <a:spLocks noGrp="1" noChangeArrowheads="1"/>
          </p:cNvSpPr>
          <p:nvPr>
            <p:ph type="title"/>
          </p:nvPr>
        </p:nvSpPr>
        <p:spPr/>
        <p:txBody>
          <a:bodyPr/>
          <a:lstStyle/>
          <a:p>
            <a:r>
              <a:rPr lang="en-US"/>
              <a:t>Workshop Outline</a:t>
            </a:r>
          </a:p>
        </p:txBody>
      </p:sp>
      <p:sp>
        <p:nvSpPr>
          <p:cNvPr id="1154051" name="Rectangle 3"/>
          <p:cNvSpPr>
            <a:spLocks noChangeArrowheads="1"/>
          </p:cNvSpPr>
          <p:nvPr/>
        </p:nvSpPr>
        <p:spPr bwMode="auto">
          <a:xfrm>
            <a:off x="685800" y="2895600"/>
            <a:ext cx="8458200" cy="1905000"/>
          </a:xfrm>
          <a:prstGeom prst="rect">
            <a:avLst/>
          </a:prstGeom>
          <a:solidFill>
            <a:schemeClr val="accent2"/>
          </a:solidFill>
          <a:ln w="9525">
            <a:noFill/>
            <a:miter lim="800000"/>
            <a:headEnd/>
            <a:tailEnd/>
          </a:ln>
          <a:effectLst/>
        </p:spPr>
        <p:txBody>
          <a:bodyPr wrap="none" anchor="ctr"/>
          <a:lstStyle/>
          <a:p>
            <a:endParaRPr lang="en-US"/>
          </a:p>
        </p:txBody>
      </p:sp>
      <p:sp>
        <p:nvSpPr>
          <p:cNvPr id="1154052" name="Rectangle 4"/>
          <p:cNvSpPr>
            <a:spLocks noGrp="1" noChangeArrowheads="1"/>
          </p:cNvSpPr>
          <p:nvPr>
            <p:ph type="body" idx="1"/>
          </p:nvPr>
        </p:nvSpPr>
        <p:spPr>
          <a:xfrm>
            <a:off x="914400" y="2438400"/>
            <a:ext cx="7924800" cy="4191000"/>
          </a:xfrm>
        </p:spPr>
        <p:txBody>
          <a:bodyPr/>
          <a:lstStyle/>
          <a:p>
            <a:r>
              <a:rPr lang="en-US" dirty="0"/>
              <a:t>Introduction</a:t>
            </a:r>
          </a:p>
          <a:p>
            <a:r>
              <a:rPr lang="en-US" dirty="0"/>
              <a:t>Case Finding</a:t>
            </a:r>
          </a:p>
          <a:p>
            <a:pPr lvl="1"/>
            <a:r>
              <a:rPr lang="en-US" dirty="0"/>
              <a:t>Looking</a:t>
            </a:r>
          </a:p>
          <a:p>
            <a:pPr lvl="1"/>
            <a:r>
              <a:rPr lang="en-US" dirty="0"/>
              <a:t>Listening</a:t>
            </a:r>
          </a:p>
          <a:p>
            <a:pPr lvl="1"/>
            <a:r>
              <a:rPr lang="en-US" dirty="0"/>
              <a:t>Questioning</a:t>
            </a:r>
          </a:p>
          <a:p>
            <a:r>
              <a:rPr lang="en-US" dirty="0"/>
              <a:t>Screening</a:t>
            </a:r>
          </a:p>
          <a:p>
            <a:r>
              <a:rPr lang="en-US" dirty="0"/>
              <a:t>Diagnostic Evaluation</a:t>
            </a:r>
          </a:p>
          <a:p>
            <a:r>
              <a:rPr lang="en-US" dirty="0"/>
              <a:t>Psycho-educational </a:t>
            </a:r>
            <a:r>
              <a:rPr lang="en-US" dirty="0" smtClean="0"/>
              <a:t>Evaluation (Treatment)</a:t>
            </a:r>
            <a:endParaRPr lang="en-US" dirty="0"/>
          </a:p>
          <a:p>
            <a:endParaRPr lang="en-US" dirty="0"/>
          </a:p>
          <a:p>
            <a:pPr>
              <a:buFont typeface="Wingdings" pitchFamily="2" charset="2"/>
              <a:buNone/>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54051"/>
                                        </p:tgtEl>
                                        <p:attrNameLst>
                                          <p:attrName>style.visibility</p:attrName>
                                        </p:attrNameLst>
                                      </p:cBhvr>
                                      <p:to>
                                        <p:strVal val="visible"/>
                                      </p:to>
                                    </p:set>
                                    <p:anim calcmode="lin" valueType="num">
                                      <p:cBhvr additive="base">
                                        <p:cTn id="7" dur="500" fill="hold"/>
                                        <p:tgtEl>
                                          <p:spTgt spid="1154051"/>
                                        </p:tgtEl>
                                        <p:attrNameLst>
                                          <p:attrName>ppt_x</p:attrName>
                                        </p:attrNameLst>
                                      </p:cBhvr>
                                      <p:tavLst>
                                        <p:tav tm="0">
                                          <p:val>
                                            <p:strVal val="#ppt_x"/>
                                          </p:val>
                                        </p:tav>
                                        <p:tav tm="100000">
                                          <p:val>
                                            <p:strVal val="#ppt_x"/>
                                          </p:val>
                                        </p:tav>
                                      </p:tavLst>
                                    </p:anim>
                                    <p:anim calcmode="lin" valueType="num">
                                      <p:cBhvr additive="base">
                                        <p:cTn id="8" dur="500" fill="hold"/>
                                        <p:tgtEl>
                                          <p:spTgt spid="115405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4051"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F841278-BCE2-477C-B443-BC5C42287E9E}" type="slidenum">
              <a:rPr lang="en-US"/>
              <a:pPr/>
              <a:t>39</a:t>
            </a:fld>
            <a:endParaRPr lang="en-US"/>
          </a:p>
        </p:txBody>
      </p:sp>
      <p:sp>
        <p:nvSpPr>
          <p:cNvPr id="1156098" name="AutoShape 2"/>
          <p:cNvSpPr>
            <a:spLocks noGrp="1" noChangeArrowheads="1"/>
          </p:cNvSpPr>
          <p:nvPr>
            <p:ph type="title"/>
          </p:nvPr>
        </p:nvSpPr>
        <p:spPr>
          <a:xfrm>
            <a:off x="838200" y="762000"/>
            <a:ext cx="7924800" cy="1143000"/>
          </a:xfrm>
        </p:spPr>
        <p:txBody>
          <a:bodyPr/>
          <a:lstStyle/>
          <a:p>
            <a:r>
              <a:rPr lang="en-US"/>
              <a:t>Case Finding</a:t>
            </a:r>
          </a:p>
        </p:txBody>
      </p:sp>
      <p:sp>
        <p:nvSpPr>
          <p:cNvPr id="1156099" name="Rectangle 3"/>
          <p:cNvSpPr>
            <a:spLocks noGrp="1" noChangeArrowheads="1"/>
          </p:cNvSpPr>
          <p:nvPr>
            <p:ph type="body" idx="1"/>
          </p:nvPr>
        </p:nvSpPr>
        <p:spPr>
          <a:xfrm>
            <a:off x="838200" y="2438400"/>
            <a:ext cx="8077200" cy="4191000"/>
          </a:xfrm>
        </p:spPr>
        <p:txBody>
          <a:bodyPr/>
          <a:lstStyle/>
          <a:p>
            <a:r>
              <a:rPr lang="en-US" b="1" dirty="0"/>
              <a:t>Looking</a:t>
            </a:r>
            <a:r>
              <a:rPr lang="en-US" dirty="0"/>
              <a:t> </a:t>
            </a:r>
          </a:p>
          <a:p>
            <a:pPr lvl="1"/>
            <a:r>
              <a:rPr lang="en-US" dirty="0"/>
              <a:t>for risk factors and warning signs of atypical development.</a:t>
            </a:r>
          </a:p>
          <a:p>
            <a:r>
              <a:rPr lang="en-US" b="1" dirty="0"/>
              <a:t>Listening</a:t>
            </a:r>
            <a:r>
              <a:rPr lang="en-US" dirty="0"/>
              <a:t> </a:t>
            </a:r>
          </a:p>
          <a:p>
            <a:pPr lvl="1"/>
            <a:r>
              <a:rPr lang="en-US" dirty="0"/>
              <a:t>REALLY LISTENING to parental concerns about atypical development.</a:t>
            </a:r>
          </a:p>
          <a:p>
            <a:r>
              <a:rPr lang="en-US" b="1" dirty="0"/>
              <a:t>Questioning</a:t>
            </a:r>
            <a:r>
              <a:rPr lang="en-US" dirty="0"/>
              <a:t> </a:t>
            </a:r>
          </a:p>
          <a:p>
            <a:pPr lvl="1"/>
            <a:r>
              <a:rPr lang="en-US" dirty="0"/>
              <a:t>caregivers about the child’s development.</a:t>
            </a:r>
          </a:p>
        </p:txBody>
      </p:sp>
      <p:pic>
        <p:nvPicPr>
          <p:cNvPr id="1156101" name="Picture 5" descr="Photo: Child playing with blocks"/>
          <p:cNvPicPr>
            <a:picLocks noChangeAspect="1" noChangeArrowheads="1"/>
          </p:cNvPicPr>
          <p:nvPr/>
        </p:nvPicPr>
        <p:blipFill>
          <a:blip r:embed="rId3" cstate="print"/>
          <a:srcRect/>
          <a:stretch>
            <a:fillRect/>
          </a:stretch>
        </p:blipFill>
        <p:spPr bwMode="auto">
          <a:xfrm>
            <a:off x="7391400" y="0"/>
            <a:ext cx="1752600" cy="233451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D7CB9E1A-D582-484F-ACDE-B1848E052D41}" type="slidenum">
              <a:rPr lang="en-US"/>
              <a:pPr/>
              <a:t>4</a:t>
            </a:fld>
            <a:endParaRPr lang="en-US" dirty="0"/>
          </a:p>
        </p:txBody>
      </p:sp>
      <p:sp>
        <p:nvSpPr>
          <p:cNvPr id="1375234" name="AutoShape 2"/>
          <p:cNvSpPr>
            <a:spLocks noGrp="1" noChangeArrowheads="1"/>
          </p:cNvSpPr>
          <p:nvPr>
            <p:ph type="title"/>
          </p:nvPr>
        </p:nvSpPr>
        <p:spPr/>
        <p:txBody>
          <a:bodyPr/>
          <a:lstStyle/>
          <a:p>
            <a:r>
              <a:rPr lang="en-US" dirty="0"/>
              <a:t>Workshop Outline</a:t>
            </a:r>
          </a:p>
        </p:txBody>
      </p:sp>
      <p:sp>
        <p:nvSpPr>
          <p:cNvPr id="1375235" name="Rectangle 3"/>
          <p:cNvSpPr>
            <a:spLocks noChangeArrowheads="1"/>
          </p:cNvSpPr>
          <p:nvPr/>
        </p:nvSpPr>
        <p:spPr bwMode="auto">
          <a:xfrm>
            <a:off x="762000" y="2438400"/>
            <a:ext cx="8382000" cy="2286000"/>
          </a:xfrm>
          <a:prstGeom prst="rect">
            <a:avLst/>
          </a:prstGeom>
          <a:solidFill>
            <a:schemeClr val="accent2"/>
          </a:solidFill>
          <a:ln w="9525">
            <a:noFill/>
            <a:miter lim="800000"/>
            <a:headEnd/>
            <a:tailEnd/>
          </a:ln>
          <a:effectLst/>
        </p:spPr>
        <p:txBody>
          <a:bodyPr wrap="none" anchor="ctr"/>
          <a:lstStyle/>
          <a:p>
            <a:endParaRPr lang="en-US" dirty="0"/>
          </a:p>
        </p:txBody>
      </p:sp>
      <p:sp>
        <p:nvSpPr>
          <p:cNvPr id="1375236" name="Rectangle 4"/>
          <p:cNvSpPr>
            <a:spLocks noGrp="1" noChangeArrowheads="1"/>
          </p:cNvSpPr>
          <p:nvPr>
            <p:ph type="body" idx="1"/>
          </p:nvPr>
        </p:nvSpPr>
        <p:spPr>
          <a:xfrm>
            <a:off x="990600" y="2438400"/>
            <a:ext cx="7924800" cy="4191000"/>
          </a:xfrm>
        </p:spPr>
        <p:txBody>
          <a:bodyPr/>
          <a:lstStyle/>
          <a:p>
            <a:r>
              <a:rPr lang="en-US" sz="2400" dirty="0"/>
              <a:t>Introduction</a:t>
            </a:r>
          </a:p>
          <a:p>
            <a:pPr lvl="1"/>
            <a:r>
              <a:rPr lang="en-US" sz="2000" dirty="0"/>
              <a:t>Reasons for Increased Vigilance</a:t>
            </a:r>
          </a:p>
          <a:p>
            <a:pPr lvl="1"/>
            <a:r>
              <a:rPr lang="en-US" sz="2000" dirty="0"/>
              <a:t>Diagnostic &amp; Special Education Classifications</a:t>
            </a:r>
          </a:p>
          <a:p>
            <a:pPr lvl="1"/>
            <a:r>
              <a:rPr lang="en-US" sz="2000" dirty="0"/>
              <a:t>Psychologist Roles, Responsibilities, Limitations</a:t>
            </a:r>
          </a:p>
          <a:p>
            <a:pPr lvl="1"/>
            <a:r>
              <a:rPr lang="en-US" sz="2000" dirty="0"/>
              <a:t>Epidemiology</a:t>
            </a:r>
          </a:p>
          <a:p>
            <a:pPr lvl="1"/>
            <a:r>
              <a:rPr lang="en-US" sz="2000" dirty="0"/>
              <a:t>Etiology</a:t>
            </a:r>
          </a:p>
          <a:p>
            <a:r>
              <a:rPr lang="en-US" sz="2400" dirty="0"/>
              <a:t>Case Finding</a:t>
            </a:r>
          </a:p>
          <a:p>
            <a:r>
              <a:rPr lang="en-US" sz="2400" dirty="0"/>
              <a:t>Screening</a:t>
            </a:r>
          </a:p>
          <a:p>
            <a:r>
              <a:rPr lang="en-US" sz="2400" dirty="0"/>
              <a:t>Diagnostic Evaluation</a:t>
            </a:r>
          </a:p>
          <a:p>
            <a:r>
              <a:rPr lang="en-US" sz="2400" dirty="0"/>
              <a:t>Psycho-educational </a:t>
            </a:r>
            <a:r>
              <a:rPr lang="en-US" sz="2400" dirty="0" smtClean="0"/>
              <a:t>Evaluation (Treatment)</a:t>
            </a:r>
            <a:endParaRPr lang="en-US" sz="2400" dirty="0"/>
          </a:p>
          <a:p>
            <a:endParaRPr lang="en-US" sz="2400" dirty="0"/>
          </a:p>
          <a:p>
            <a:pPr>
              <a:buFont typeface="Wingdings" pitchFamily="2" charset="2"/>
              <a:buNone/>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75234"/>
                                        </p:tgtEl>
                                        <p:attrNameLst>
                                          <p:attrName>style.visibility</p:attrName>
                                        </p:attrNameLst>
                                      </p:cBhvr>
                                      <p:to>
                                        <p:strVal val="visible"/>
                                      </p:to>
                                    </p:set>
                                    <p:animEffect transition="in" filter="dissolve">
                                      <p:cBhvr>
                                        <p:cTn id="7" dur="500"/>
                                        <p:tgtEl>
                                          <p:spTgt spid="137523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75236">
                                            <p:txEl>
                                              <p:pRg st="0" end="0"/>
                                            </p:txEl>
                                          </p:spTgt>
                                        </p:tgtEl>
                                        <p:attrNameLst>
                                          <p:attrName>style.visibility</p:attrName>
                                        </p:attrNameLst>
                                      </p:cBhvr>
                                      <p:to>
                                        <p:strVal val="visible"/>
                                      </p:to>
                                    </p:set>
                                    <p:anim calcmode="lin" valueType="num">
                                      <p:cBhvr additive="base">
                                        <p:cTn id="12" dur="500" fill="hold"/>
                                        <p:tgtEl>
                                          <p:spTgt spid="137523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75236">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375236">
                                            <p:txEl>
                                              <p:pRg st="1" end="1"/>
                                            </p:txEl>
                                          </p:spTgt>
                                        </p:tgtEl>
                                        <p:attrNameLst>
                                          <p:attrName>style.visibility</p:attrName>
                                        </p:attrNameLst>
                                      </p:cBhvr>
                                      <p:to>
                                        <p:strVal val="visible"/>
                                      </p:to>
                                    </p:set>
                                    <p:anim calcmode="lin" valueType="num">
                                      <p:cBhvr additive="base">
                                        <p:cTn id="16" dur="500" fill="hold"/>
                                        <p:tgtEl>
                                          <p:spTgt spid="1375236">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375236">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375236">
                                            <p:txEl>
                                              <p:pRg st="2" end="2"/>
                                            </p:txEl>
                                          </p:spTgt>
                                        </p:tgtEl>
                                        <p:attrNameLst>
                                          <p:attrName>style.visibility</p:attrName>
                                        </p:attrNameLst>
                                      </p:cBhvr>
                                      <p:to>
                                        <p:strVal val="visible"/>
                                      </p:to>
                                    </p:set>
                                    <p:anim calcmode="lin" valueType="num">
                                      <p:cBhvr additive="base">
                                        <p:cTn id="20" dur="500" fill="hold"/>
                                        <p:tgtEl>
                                          <p:spTgt spid="1375236">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375236">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375236">
                                            <p:txEl>
                                              <p:pRg st="3" end="3"/>
                                            </p:txEl>
                                          </p:spTgt>
                                        </p:tgtEl>
                                        <p:attrNameLst>
                                          <p:attrName>style.visibility</p:attrName>
                                        </p:attrNameLst>
                                      </p:cBhvr>
                                      <p:to>
                                        <p:strVal val="visible"/>
                                      </p:to>
                                    </p:set>
                                    <p:anim calcmode="lin" valueType="num">
                                      <p:cBhvr additive="base">
                                        <p:cTn id="24" dur="500" fill="hold"/>
                                        <p:tgtEl>
                                          <p:spTgt spid="1375236">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75236">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375236">
                                            <p:txEl>
                                              <p:pRg st="4" end="4"/>
                                            </p:txEl>
                                          </p:spTgt>
                                        </p:tgtEl>
                                        <p:attrNameLst>
                                          <p:attrName>style.visibility</p:attrName>
                                        </p:attrNameLst>
                                      </p:cBhvr>
                                      <p:to>
                                        <p:strVal val="visible"/>
                                      </p:to>
                                    </p:set>
                                    <p:anim calcmode="lin" valueType="num">
                                      <p:cBhvr additive="base">
                                        <p:cTn id="28" dur="500" fill="hold"/>
                                        <p:tgtEl>
                                          <p:spTgt spid="1375236">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375236">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375236">
                                            <p:txEl>
                                              <p:pRg st="5" end="5"/>
                                            </p:txEl>
                                          </p:spTgt>
                                        </p:tgtEl>
                                        <p:attrNameLst>
                                          <p:attrName>style.visibility</p:attrName>
                                        </p:attrNameLst>
                                      </p:cBhvr>
                                      <p:to>
                                        <p:strVal val="visible"/>
                                      </p:to>
                                    </p:set>
                                    <p:anim calcmode="lin" valueType="num">
                                      <p:cBhvr additive="base">
                                        <p:cTn id="32" dur="500" fill="hold"/>
                                        <p:tgtEl>
                                          <p:spTgt spid="1375236">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37523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375236">
                                            <p:txEl>
                                              <p:pRg st="6" end="6"/>
                                            </p:txEl>
                                          </p:spTgt>
                                        </p:tgtEl>
                                        <p:attrNameLst>
                                          <p:attrName>style.visibility</p:attrName>
                                        </p:attrNameLst>
                                      </p:cBhvr>
                                      <p:to>
                                        <p:strVal val="visible"/>
                                      </p:to>
                                    </p:set>
                                    <p:anim calcmode="lin" valueType="num">
                                      <p:cBhvr additive="base">
                                        <p:cTn id="38" dur="500" fill="hold"/>
                                        <p:tgtEl>
                                          <p:spTgt spid="1375236">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37523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375236">
                                            <p:txEl>
                                              <p:pRg st="7" end="7"/>
                                            </p:txEl>
                                          </p:spTgt>
                                        </p:tgtEl>
                                        <p:attrNameLst>
                                          <p:attrName>style.visibility</p:attrName>
                                        </p:attrNameLst>
                                      </p:cBhvr>
                                      <p:to>
                                        <p:strVal val="visible"/>
                                      </p:to>
                                    </p:set>
                                    <p:anim calcmode="lin" valueType="num">
                                      <p:cBhvr additive="base">
                                        <p:cTn id="44" dur="500" fill="hold"/>
                                        <p:tgtEl>
                                          <p:spTgt spid="1375236">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37523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375236">
                                            <p:txEl>
                                              <p:pRg st="8" end="8"/>
                                            </p:txEl>
                                          </p:spTgt>
                                        </p:tgtEl>
                                        <p:attrNameLst>
                                          <p:attrName>style.visibility</p:attrName>
                                        </p:attrNameLst>
                                      </p:cBhvr>
                                      <p:to>
                                        <p:strVal val="visible"/>
                                      </p:to>
                                    </p:set>
                                    <p:anim calcmode="lin" valueType="num">
                                      <p:cBhvr additive="base">
                                        <p:cTn id="50" dur="500" fill="hold"/>
                                        <p:tgtEl>
                                          <p:spTgt spid="1375236">
                                            <p:txEl>
                                              <p:pRg st="8" end="8"/>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37523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375236">
                                            <p:txEl>
                                              <p:pRg st="9" end="9"/>
                                            </p:txEl>
                                          </p:spTgt>
                                        </p:tgtEl>
                                        <p:attrNameLst>
                                          <p:attrName>style.visibility</p:attrName>
                                        </p:attrNameLst>
                                      </p:cBhvr>
                                      <p:to>
                                        <p:strVal val="visible"/>
                                      </p:to>
                                    </p:set>
                                    <p:anim calcmode="lin" valueType="num">
                                      <p:cBhvr additive="base">
                                        <p:cTn id="56" dur="500" fill="hold"/>
                                        <p:tgtEl>
                                          <p:spTgt spid="1375236">
                                            <p:txEl>
                                              <p:pRg st="9" end="9"/>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37523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1" fill="hold" grpId="0" nodeType="clickEffect">
                                  <p:stCondLst>
                                    <p:cond delay="0"/>
                                  </p:stCondLst>
                                  <p:childTnLst>
                                    <p:set>
                                      <p:cBhvr>
                                        <p:cTn id="61" dur="1" fill="hold">
                                          <p:stCondLst>
                                            <p:cond delay="0"/>
                                          </p:stCondLst>
                                        </p:cTn>
                                        <p:tgtEl>
                                          <p:spTgt spid="1375235"/>
                                        </p:tgtEl>
                                        <p:attrNameLst>
                                          <p:attrName>style.visibility</p:attrName>
                                        </p:attrNameLst>
                                      </p:cBhvr>
                                      <p:to>
                                        <p:strVal val="visible"/>
                                      </p:to>
                                    </p:set>
                                    <p:anim calcmode="lin" valueType="num">
                                      <p:cBhvr additive="base">
                                        <p:cTn id="62" dur="500" fill="hold"/>
                                        <p:tgtEl>
                                          <p:spTgt spid="1375235"/>
                                        </p:tgtEl>
                                        <p:attrNameLst>
                                          <p:attrName>ppt_x</p:attrName>
                                        </p:attrNameLst>
                                      </p:cBhvr>
                                      <p:tavLst>
                                        <p:tav tm="0">
                                          <p:val>
                                            <p:strVal val="#ppt_x"/>
                                          </p:val>
                                        </p:tav>
                                        <p:tav tm="100000">
                                          <p:val>
                                            <p:strVal val="#ppt_x"/>
                                          </p:val>
                                        </p:tav>
                                      </p:tavLst>
                                    </p:anim>
                                    <p:anim calcmode="lin" valueType="num">
                                      <p:cBhvr additive="base">
                                        <p:cTn id="63" dur="500" fill="hold"/>
                                        <p:tgtEl>
                                          <p:spTgt spid="13752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5234" grpId="0" autoUpdateAnimBg="0"/>
      <p:bldP spid="1375235" grpId="0" animBg="1"/>
      <p:bldP spid="1375236"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173BCCA-07D8-42F4-AE22-DC8F2C34BA28}" type="slidenum">
              <a:rPr lang="en-US"/>
              <a:pPr/>
              <a:t>40</a:t>
            </a:fld>
            <a:endParaRPr lang="en-US"/>
          </a:p>
        </p:txBody>
      </p:sp>
      <p:sp>
        <p:nvSpPr>
          <p:cNvPr id="1158146" name="AutoShape 2"/>
          <p:cNvSpPr>
            <a:spLocks noGrp="1" noChangeArrowheads="1"/>
          </p:cNvSpPr>
          <p:nvPr>
            <p:ph type="title"/>
          </p:nvPr>
        </p:nvSpPr>
        <p:spPr>
          <a:xfrm>
            <a:off x="838200" y="762000"/>
            <a:ext cx="7924800" cy="1143000"/>
          </a:xfrm>
        </p:spPr>
        <p:txBody>
          <a:bodyPr/>
          <a:lstStyle/>
          <a:p>
            <a:r>
              <a:rPr lang="en-US" sz="4000"/>
              <a:t>Case Finding:</a:t>
            </a:r>
            <a:br>
              <a:rPr lang="en-US" sz="4000"/>
            </a:br>
            <a:r>
              <a:rPr lang="en-US" sz="2400"/>
              <a:t>Looking for Risk Factors</a:t>
            </a:r>
            <a:endParaRPr lang="en-US"/>
          </a:p>
        </p:txBody>
      </p:sp>
      <p:sp>
        <p:nvSpPr>
          <p:cNvPr id="1158147" name="Rectangle 3"/>
          <p:cNvSpPr>
            <a:spLocks noGrp="1" noChangeArrowheads="1"/>
          </p:cNvSpPr>
          <p:nvPr>
            <p:ph type="body" idx="1"/>
          </p:nvPr>
        </p:nvSpPr>
        <p:spPr>
          <a:xfrm>
            <a:off x="838200" y="2438400"/>
            <a:ext cx="8077200" cy="4191000"/>
          </a:xfrm>
        </p:spPr>
        <p:txBody>
          <a:bodyPr/>
          <a:lstStyle/>
          <a:p>
            <a:r>
              <a:rPr lang="en-US" sz="3200"/>
              <a:t>Known Risk Factors</a:t>
            </a:r>
            <a:r>
              <a:rPr lang="en-US"/>
              <a:t> </a:t>
            </a:r>
          </a:p>
          <a:p>
            <a:pPr lvl="1"/>
            <a:r>
              <a:rPr lang="en-US"/>
              <a:t>High Risk</a:t>
            </a:r>
          </a:p>
          <a:p>
            <a:pPr lvl="2"/>
            <a:r>
              <a:rPr lang="en-US"/>
              <a:t>Having an older sibling with autism.</a:t>
            </a:r>
          </a:p>
          <a:p>
            <a:pPr lvl="1"/>
            <a:r>
              <a:rPr lang="en-US"/>
              <a:t>Moderate Risk</a:t>
            </a:r>
          </a:p>
          <a:p>
            <a:pPr lvl="2"/>
            <a:r>
              <a:rPr lang="en-US"/>
              <a:t>The diagnosis of tuberous sclerosis, fragile X, or epilepsy.</a:t>
            </a:r>
          </a:p>
          <a:p>
            <a:pPr lvl="2"/>
            <a:r>
              <a:rPr lang="en-US"/>
              <a:t>A family history of autism or autistic-like behaviors.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0732C51-6055-4300-BE94-2ABF84E19D3D}" type="slidenum">
              <a:rPr lang="en-US"/>
              <a:pPr/>
              <a:t>41</a:t>
            </a:fld>
            <a:endParaRPr lang="en-US"/>
          </a:p>
        </p:txBody>
      </p:sp>
      <p:sp>
        <p:nvSpPr>
          <p:cNvPr id="1160194" name="AutoShape 2"/>
          <p:cNvSpPr>
            <a:spLocks noGrp="1" noChangeArrowheads="1"/>
          </p:cNvSpPr>
          <p:nvPr>
            <p:ph type="title"/>
          </p:nvPr>
        </p:nvSpPr>
        <p:spPr>
          <a:xfrm>
            <a:off x="838200" y="685800"/>
            <a:ext cx="7924800" cy="1143000"/>
          </a:xfrm>
        </p:spPr>
        <p:txBody>
          <a:bodyPr/>
          <a:lstStyle/>
          <a:p>
            <a:r>
              <a:rPr lang="en-US" sz="4000"/>
              <a:t>Case Finding:</a:t>
            </a:r>
            <a:br>
              <a:rPr lang="en-US" sz="4000"/>
            </a:br>
            <a:r>
              <a:rPr lang="en-US" sz="2400"/>
              <a:t>Looking for Risk Factors</a:t>
            </a:r>
          </a:p>
        </p:txBody>
      </p:sp>
      <p:sp>
        <p:nvSpPr>
          <p:cNvPr id="1160195" name="Rectangle 3"/>
          <p:cNvSpPr>
            <a:spLocks noGrp="1" noChangeArrowheads="1"/>
          </p:cNvSpPr>
          <p:nvPr>
            <p:ph type="body" idx="1"/>
          </p:nvPr>
        </p:nvSpPr>
        <p:spPr>
          <a:xfrm>
            <a:off x="838200" y="2438400"/>
            <a:ext cx="8077200" cy="4419600"/>
          </a:xfrm>
        </p:spPr>
        <p:txBody>
          <a:bodyPr/>
          <a:lstStyle/>
          <a:p>
            <a:pPr>
              <a:lnSpc>
                <a:spcPct val="80000"/>
              </a:lnSpc>
            </a:pPr>
            <a:r>
              <a:rPr lang="en-US" sz="2400"/>
              <a:t>Currently there is no substantive evidence supporting any one non-genetic risk factor for ASD. </a:t>
            </a:r>
          </a:p>
          <a:p>
            <a:pPr>
              <a:lnSpc>
                <a:spcPct val="80000"/>
              </a:lnSpc>
            </a:pPr>
            <a:r>
              <a:rPr lang="en-US" sz="2400"/>
              <a:t>However, given that there are likely different causes of ASD, it is possible that yet to be identified non-heritable risk factors may prove to be important in certain subgroups of individuals with this disorder.  </a:t>
            </a:r>
          </a:p>
          <a:p>
            <a:pPr lvl="1">
              <a:lnSpc>
                <a:spcPct val="80000"/>
              </a:lnSpc>
            </a:pPr>
            <a:r>
              <a:rPr lang="en-US" sz="2000"/>
              <a:t>There may be an interaction between the presence of specific genetic defects and specific environmental factors.  </a:t>
            </a:r>
          </a:p>
          <a:p>
            <a:pPr lvl="1">
              <a:lnSpc>
                <a:spcPct val="80000"/>
              </a:lnSpc>
            </a:pPr>
            <a:r>
              <a:rPr lang="en-US" sz="2000"/>
              <a:t>Individuals with a particular genetic predisposition for ASD may have a greater risk of developing this disorder subsequent to exposure to certain non-genetic risk factors.  </a:t>
            </a:r>
          </a:p>
          <a:p>
            <a:pPr lvl="1">
              <a:lnSpc>
                <a:spcPct val="80000"/>
              </a:lnSpc>
            </a:pPr>
            <a:r>
              <a:rPr lang="en-US" sz="2000"/>
              <a:t>In particular, it has been suggested that prenatal factors such as maternal infection and drug exposure deserve further examination.</a:t>
            </a:r>
          </a:p>
          <a:p>
            <a:pPr>
              <a:lnSpc>
                <a:spcPct val="80000"/>
              </a:lnSpc>
              <a:buFont typeface="Wingdings" pitchFamily="2" charset="2"/>
              <a:buNone/>
            </a:pPr>
            <a:endParaRPr lang="en-US" sz="20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E3005E23-AFAA-49CC-966D-C44C458899A1}" type="slidenum">
              <a:rPr lang="en-US"/>
              <a:pPr/>
              <a:t>42</a:t>
            </a:fld>
            <a:endParaRPr lang="en-US"/>
          </a:p>
        </p:txBody>
      </p:sp>
      <p:sp>
        <p:nvSpPr>
          <p:cNvPr id="1162242" name="AutoShape 2"/>
          <p:cNvSpPr>
            <a:spLocks noGrp="1" noChangeArrowheads="1"/>
          </p:cNvSpPr>
          <p:nvPr>
            <p:ph type="title"/>
          </p:nvPr>
        </p:nvSpPr>
        <p:spPr>
          <a:xfrm>
            <a:off x="838200" y="762000"/>
            <a:ext cx="7924800" cy="1143000"/>
          </a:xfrm>
        </p:spPr>
        <p:txBody>
          <a:bodyPr/>
          <a:lstStyle/>
          <a:p>
            <a:r>
              <a:rPr lang="en-US" sz="4000"/>
              <a:t>Case Finding:</a:t>
            </a:r>
            <a:br>
              <a:rPr lang="en-US" sz="4000"/>
            </a:br>
            <a:r>
              <a:rPr lang="en-US" sz="2400"/>
              <a:t>Looking for Warning Signs</a:t>
            </a:r>
            <a:endParaRPr lang="en-US" sz="2800"/>
          </a:p>
        </p:txBody>
      </p:sp>
      <p:sp>
        <p:nvSpPr>
          <p:cNvPr id="1162243" name="Rectangle 3"/>
          <p:cNvSpPr>
            <a:spLocks noGrp="1" noChangeArrowheads="1"/>
          </p:cNvSpPr>
          <p:nvPr>
            <p:ph type="body" idx="1"/>
          </p:nvPr>
        </p:nvSpPr>
        <p:spPr>
          <a:xfrm>
            <a:off x="914400" y="2438400"/>
            <a:ext cx="8077200" cy="5410200"/>
          </a:xfrm>
        </p:spPr>
        <p:txBody>
          <a:bodyPr/>
          <a:lstStyle/>
          <a:p>
            <a:r>
              <a:rPr lang="en-US"/>
              <a:t>Infants and Preschoolers</a:t>
            </a:r>
          </a:p>
          <a:p>
            <a:pPr lvl="1"/>
            <a:r>
              <a:rPr lang="en-US"/>
              <a:t>Absolute indications for an autism screening</a:t>
            </a:r>
          </a:p>
          <a:p>
            <a:pPr lvl="2">
              <a:buFont typeface="Wingdings" pitchFamily="2" charset="2"/>
              <a:buNone/>
            </a:pPr>
            <a:r>
              <a:rPr lang="en-US">
                <a:cs typeface="Times New Roman" pitchFamily="18" charset="0"/>
                <a:sym typeface="Symbol" pitchFamily="18" charset="2"/>
              </a:rPr>
              <a:t>	</a:t>
            </a:r>
            <a:r>
              <a:rPr lang="en-US"/>
              <a:t>No big smiles or other joyful expressions by 6 months.</a:t>
            </a:r>
            <a:r>
              <a:rPr lang="en-US" baseline="30000"/>
              <a:t>b</a:t>
            </a:r>
          </a:p>
          <a:p>
            <a:pPr lvl="2">
              <a:buFont typeface="Wingdings" pitchFamily="2" charset="2"/>
              <a:buNone/>
            </a:pPr>
            <a:r>
              <a:rPr lang="en-US">
                <a:cs typeface="Times New Roman" pitchFamily="18" charset="0"/>
                <a:sym typeface="Symbol" pitchFamily="18" charset="2"/>
              </a:rPr>
              <a:t>	</a:t>
            </a:r>
            <a:r>
              <a:rPr lang="en-US"/>
              <a:t>No back-and-forth sharing of sounds, smiles, or facial expressions by 9 months.</a:t>
            </a:r>
            <a:r>
              <a:rPr lang="en-US" baseline="30000"/>
              <a:t>b</a:t>
            </a:r>
          </a:p>
          <a:p>
            <a:pPr lvl="2">
              <a:buFont typeface="Wingdings" pitchFamily="2" charset="2"/>
              <a:buNone/>
            </a:pPr>
            <a:r>
              <a:rPr lang="en-US">
                <a:cs typeface="Times New Roman" pitchFamily="18" charset="0"/>
                <a:sym typeface="Symbol" pitchFamily="18" charset="2"/>
              </a:rPr>
              <a:t>	</a:t>
            </a:r>
            <a:r>
              <a:rPr lang="en-US"/>
              <a:t>No back-and-forth gestures, such as pointing, showing, reaching or waving bye-bye by 12 months.</a:t>
            </a:r>
            <a:r>
              <a:rPr lang="en-US" baseline="30000"/>
              <a:t>a,b</a:t>
            </a:r>
            <a:r>
              <a:rPr lang="en-US"/>
              <a:t>  </a:t>
            </a:r>
            <a:endParaRPr lang="en-US" baseline="30000"/>
          </a:p>
          <a:p>
            <a:pPr lvl="2">
              <a:buFont typeface="Wingdings" pitchFamily="2" charset="2"/>
              <a:buNone/>
            </a:pPr>
            <a:r>
              <a:rPr lang="en-US">
                <a:cs typeface="Times New Roman" pitchFamily="18" charset="0"/>
                <a:sym typeface="Symbol" pitchFamily="18" charset="2"/>
              </a:rPr>
              <a:t>	</a:t>
            </a:r>
            <a:r>
              <a:rPr lang="en-US"/>
              <a:t>No babbling at 12 months.</a:t>
            </a:r>
            <a:r>
              <a:rPr lang="en-US" baseline="30000"/>
              <a:t>a, b</a:t>
            </a:r>
          </a:p>
          <a:p>
            <a:pPr lvl="2">
              <a:buFont typeface="Wingdings" pitchFamily="2" charset="2"/>
              <a:buNone/>
            </a:pPr>
            <a:r>
              <a:rPr lang="en-US">
                <a:cs typeface="Times New Roman" pitchFamily="18" charset="0"/>
                <a:sym typeface="Symbol" pitchFamily="18" charset="2"/>
              </a:rPr>
              <a:t>	</a:t>
            </a:r>
            <a:r>
              <a:rPr lang="en-US"/>
              <a:t>No single words at 16 months.</a:t>
            </a:r>
            <a:r>
              <a:rPr lang="en-US" baseline="30000"/>
              <a:t>a, b</a:t>
            </a:r>
            <a:r>
              <a:rPr lang="en-US"/>
              <a:t>  </a:t>
            </a:r>
            <a:endParaRPr lang="en-US" baseline="30000"/>
          </a:p>
        </p:txBody>
      </p:sp>
      <p:sp>
        <p:nvSpPr>
          <p:cNvPr id="1162244" name="Text Box 4"/>
          <p:cNvSpPr txBox="1">
            <a:spLocks noChangeArrowheads="1"/>
          </p:cNvSpPr>
          <p:nvPr/>
        </p:nvSpPr>
        <p:spPr bwMode="auto">
          <a:xfrm>
            <a:off x="762000" y="6400800"/>
            <a:ext cx="7788275" cy="457200"/>
          </a:xfrm>
          <a:prstGeom prst="rect">
            <a:avLst/>
          </a:prstGeom>
          <a:noFill/>
          <a:ln w="9525">
            <a:noFill/>
            <a:miter lim="800000"/>
            <a:headEnd/>
            <a:tailEnd/>
          </a:ln>
          <a:effectLst/>
        </p:spPr>
        <p:txBody>
          <a:bodyPr>
            <a:spAutoFit/>
          </a:bodyPr>
          <a:lstStyle/>
          <a:p>
            <a:pPr marL="180975" indent="-180975">
              <a:tabLst>
                <a:tab pos="180975" algn="l"/>
              </a:tabLst>
            </a:pPr>
            <a:r>
              <a:rPr lang="en-US" sz="1600" baseline="30000" dirty="0" err="1" smtClean="0"/>
              <a:t>a</a:t>
            </a:r>
            <a:r>
              <a:rPr lang="en-US" sz="1600" dirty="0" err="1" smtClean="0"/>
              <a:t>Filipek</a:t>
            </a:r>
            <a:r>
              <a:rPr lang="en-US" sz="1600" dirty="0" smtClean="0"/>
              <a:t> </a:t>
            </a:r>
            <a:r>
              <a:rPr lang="en-US" sz="1600" dirty="0"/>
              <a:t>et al., 1999; </a:t>
            </a:r>
            <a:r>
              <a:rPr lang="en-US" sz="1600" baseline="30000" dirty="0" err="1"/>
              <a:t>b</a:t>
            </a:r>
            <a:r>
              <a:rPr lang="en-US" sz="1600" dirty="0" err="1"/>
              <a:t>Greenspan</a:t>
            </a:r>
            <a:r>
              <a:rPr lang="en-US" sz="1600" dirty="0"/>
              <a:t>, 1999; and </a:t>
            </a:r>
            <a:r>
              <a:rPr lang="en-US" sz="1600" baseline="30000" dirty="0" err="1"/>
              <a:t>c</a:t>
            </a:r>
            <a:r>
              <a:rPr lang="en-US" sz="1600" dirty="0" err="1"/>
              <a:t>Ozonoff</a:t>
            </a:r>
            <a:r>
              <a:rPr lang="en-US" sz="1600" dirty="0"/>
              <a:t>, 2003</a:t>
            </a:r>
            <a:r>
              <a:rPr lang="en-US" sz="2400" dirty="0"/>
              <a: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260D37DF-277D-4AF6-8544-91DE13B1FC21}" type="slidenum">
              <a:rPr lang="en-US"/>
              <a:pPr/>
              <a:t>43</a:t>
            </a:fld>
            <a:endParaRPr lang="en-US"/>
          </a:p>
        </p:txBody>
      </p:sp>
      <p:sp>
        <p:nvSpPr>
          <p:cNvPr id="1164290" name="AutoShape 2"/>
          <p:cNvSpPr>
            <a:spLocks noGrp="1" noChangeArrowheads="1"/>
          </p:cNvSpPr>
          <p:nvPr>
            <p:ph type="title"/>
          </p:nvPr>
        </p:nvSpPr>
        <p:spPr/>
        <p:txBody>
          <a:bodyPr/>
          <a:lstStyle/>
          <a:p>
            <a:r>
              <a:rPr lang="en-US" sz="4000"/>
              <a:t>Case Finding:</a:t>
            </a:r>
            <a:br>
              <a:rPr lang="en-US" sz="4000"/>
            </a:br>
            <a:r>
              <a:rPr lang="en-US" sz="2400"/>
              <a:t>Looking for Warning Signs</a:t>
            </a:r>
            <a:endParaRPr lang="en-US" sz="2800"/>
          </a:p>
        </p:txBody>
      </p:sp>
      <p:sp>
        <p:nvSpPr>
          <p:cNvPr id="1164291" name="Rectangle 3"/>
          <p:cNvSpPr>
            <a:spLocks noGrp="1" noChangeArrowheads="1"/>
          </p:cNvSpPr>
          <p:nvPr>
            <p:ph type="body" idx="1"/>
          </p:nvPr>
        </p:nvSpPr>
        <p:spPr>
          <a:xfrm>
            <a:off x="838200" y="2438400"/>
            <a:ext cx="8077200" cy="4953000"/>
          </a:xfrm>
        </p:spPr>
        <p:txBody>
          <a:bodyPr/>
          <a:lstStyle/>
          <a:p>
            <a:pPr>
              <a:lnSpc>
                <a:spcPct val="90000"/>
              </a:lnSpc>
            </a:pPr>
            <a:r>
              <a:rPr lang="en-US" dirty="0"/>
              <a:t>Infants and Preschoolers</a:t>
            </a:r>
            <a:r>
              <a:rPr lang="en-US" sz="2400" dirty="0"/>
              <a:t> </a:t>
            </a:r>
          </a:p>
          <a:p>
            <a:pPr lvl="1">
              <a:lnSpc>
                <a:spcPct val="90000"/>
              </a:lnSpc>
            </a:pPr>
            <a:r>
              <a:rPr lang="en-US" dirty="0"/>
              <a:t>Absolute indications for an autism screening</a:t>
            </a:r>
            <a:endParaRPr lang="en-US" baseline="30000" dirty="0">
              <a:latin typeface="Times" charset="0"/>
            </a:endParaRPr>
          </a:p>
          <a:p>
            <a:pPr lvl="2">
              <a:lnSpc>
                <a:spcPct val="90000"/>
              </a:lnSpc>
              <a:buFont typeface="Wingdings" pitchFamily="2" charset="2"/>
              <a:buNone/>
            </a:pPr>
            <a:r>
              <a:rPr lang="en-US" dirty="0">
                <a:latin typeface="Symbol" pitchFamily="18" charset="2"/>
                <a:cs typeface="Times New Roman" pitchFamily="18" charset="0"/>
                <a:sym typeface="Symbol" pitchFamily="18" charset="2"/>
              </a:rPr>
              <a:t></a:t>
            </a:r>
            <a:r>
              <a:rPr lang="en-US" dirty="0">
                <a:cs typeface="Times New Roman" pitchFamily="18" charset="0"/>
                <a:sym typeface="Symbol" pitchFamily="18" charset="2"/>
              </a:rPr>
              <a:t>	</a:t>
            </a:r>
            <a:r>
              <a:rPr lang="en-US" dirty="0"/>
              <a:t>No 2-word spontaneous (</a:t>
            </a:r>
            <a:r>
              <a:rPr lang="en-US" dirty="0" err="1"/>
              <a:t>nonecholalic</a:t>
            </a:r>
            <a:r>
              <a:rPr lang="en-US" dirty="0"/>
              <a:t>) phrases by 24 </a:t>
            </a:r>
            <a:r>
              <a:rPr lang="en-US" dirty="0" err="1"/>
              <a:t>months.</a:t>
            </a:r>
            <a:r>
              <a:rPr lang="en-US" baseline="30000" dirty="0" err="1"/>
              <a:t>a</a:t>
            </a:r>
            <a:r>
              <a:rPr lang="en-US" baseline="30000" dirty="0"/>
              <a:t>, b</a:t>
            </a:r>
          </a:p>
          <a:p>
            <a:pPr lvl="2">
              <a:lnSpc>
                <a:spcPct val="90000"/>
              </a:lnSpc>
              <a:buFont typeface="Wingdings" pitchFamily="2" charset="2"/>
              <a:buNone/>
            </a:pPr>
            <a:r>
              <a:rPr lang="en-US" dirty="0">
                <a:cs typeface="Times New Roman" pitchFamily="18" charset="0"/>
                <a:sym typeface="Symbol" pitchFamily="18" charset="2"/>
              </a:rPr>
              <a:t>	</a:t>
            </a:r>
            <a:r>
              <a:rPr lang="en-US" dirty="0"/>
              <a:t>Failure to attend to human voice by 24 </a:t>
            </a:r>
            <a:r>
              <a:rPr lang="en-US" dirty="0" err="1"/>
              <a:t>months.</a:t>
            </a:r>
            <a:r>
              <a:rPr lang="en-US" baseline="30000" dirty="0" err="1"/>
              <a:t>c</a:t>
            </a:r>
            <a:endParaRPr lang="en-US" baseline="30000" dirty="0"/>
          </a:p>
          <a:p>
            <a:pPr lvl="2">
              <a:lnSpc>
                <a:spcPct val="90000"/>
              </a:lnSpc>
              <a:buFont typeface="Wingdings" pitchFamily="2" charset="2"/>
              <a:buNone/>
            </a:pPr>
            <a:r>
              <a:rPr lang="en-US" dirty="0">
                <a:cs typeface="Times New Roman" pitchFamily="18" charset="0"/>
                <a:sym typeface="Symbol" pitchFamily="18" charset="2"/>
              </a:rPr>
              <a:t>	</a:t>
            </a:r>
            <a:r>
              <a:rPr lang="en-US" dirty="0"/>
              <a:t>Failure to look at face and eyes of others by 24 </a:t>
            </a:r>
            <a:r>
              <a:rPr lang="en-US" dirty="0" err="1"/>
              <a:t>months.</a:t>
            </a:r>
            <a:r>
              <a:rPr lang="en-US" baseline="30000" dirty="0" err="1"/>
              <a:t>c</a:t>
            </a:r>
            <a:endParaRPr lang="en-US" baseline="30000" dirty="0"/>
          </a:p>
          <a:p>
            <a:pPr lvl="2">
              <a:lnSpc>
                <a:spcPct val="90000"/>
              </a:lnSpc>
              <a:buFont typeface="Wingdings" pitchFamily="2" charset="2"/>
              <a:buNone/>
            </a:pPr>
            <a:r>
              <a:rPr lang="en-US" dirty="0">
                <a:cs typeface="Times New Roman" pitchFamily="18" charset="0"/>
                <a:sym typeface="Symbol" pitchFamily="18" charset="2"/>
              </a:rPr>
              <a:t>	</a:t>
            </a:r>
            <a:r>
              <a:rPr lang="en-US" dirty="0"/>
              <a:t>Failure to orient to name by 24 </a:t>
            </a:r>
            <a:r>
              <a:rPr lang="en-US" dirty="0" err="1"/>
              <a:t>months.</a:t>
            </a:r>
            <a:r>
              <a:rPr lang="en-US" baseline="30000" dirty="0" err="1"/>
              <a:t>c</a:t>
            </a:r>
            <a:endParaRPr lang="en-US" baseline="30000" dirty="0"/>
          </a:p>
          <a:p>
            <a:pPr lvl="2">
              <a:lnSpc>
                <a:spcPct val="90000"/>
              </a:lnSpc>
              <a:buFont typeface="Wingdings" pitchFamily="2" charset="2"/>
              <a:buNone/>
            </a:pPr>
            <a:r>
              <a:rPr lang="en-US" dirty="0">
                <a:cs typeface="Times New Roman" pitchFamily="18" charset="0"/>
                <a:sym typeface="Symbol" pitchFamily="18" charset="2"/>
              </a:rPr>
              <a:t>	</a:t>
            </a:r>
            <a:r>
              <a:rPr lang="en-US" dirty="0"/>
              <a:t>Failure to demonstrate interest in other children by 24 </a:t>
            </a:r>
            <a:r>
              <a:rPr lang="en-US" dirty="0" err="1"/>
              <a:t>months.</a:t>
            </a:r>
            <a:r>
              <a:rPr lang="en-US" baseline="30000" dirty="0" err="1"/>
              <a:t>c</a:t>
            </a:r>
            <a:endParaRPr lang="en-US" baseline="30000" dirty="0"/>
          </a:p>
          <a:p>
            <a:pPr lvl="2">
              <a:lnSpc>
                <a:spcPct val="90000"/>
              </a:lnSpc>
              <a:buFont typeface="Wingdings" pitchFamily="2" charset="2"/>
              <a:buNone/>
            </a:pPr>
            <a:r>
              <a:rPr lang="en-US" dirty="0">
                <a:cs typeface="Times New Roman" pitchFamily="18" charset="0"/>
                <a:sym typeface="Symbol" pitchFamily="18" charset="2"/>
              </a:rPr>
              <a:t>	</a:t>
            </a:r>
            <a:r>
              <a:rPr lang="en-US" dirty="0"/>
              <a:t>Failure to imitate by 24 </a:t>
            </a:r>
            <a:r>
              <a:rPr lang="en-US" dirty="0" err="1"/>
              <a:t>months.</a:t>
            </a:r>
            <a:r>
              <a:rPr lang="en-US" baseline="30000" dirty="0" err="1"/>
              <a:t>c</a:t>
            </a:r>
            <a:endParaRPr lang="en-US" baseline="30000" dirty="0"/>
          </a:p>
          <a:p>
            <a:pPr lvl="2">
              <a:lnSpc>
                <a:spcPct val="90000"/>
              </a:lnSpc>
              <a:buFont typeface="Wingdings" pitchFamily="2" charset="2"/>
              <a:buNone/>
            </a:pPr>
            <a:r>
              <a:rPr lang="en-US" dirty="0">
                <a:cs typeface="Times New Roman" pitchFamily="18" charset="0"/>
                <a:sym typeface="Symbol" pitchFamily="18" charset="2"/>
              </a:rPr>
              <a:t>	</a:t>
            </a:r>
            <a:r>
              <a:rPr lang="en-US" dirty="0"/>
              <a:t>Any loss of any language or social skill at any </a:t>
            </a:r>
            <a:r>
              <a:rPr lang="en-US" dirty="0" err="1"/>
              <a:t>age</a:t>
            </a:r>
            <a:r>
              <a:rPr lang="en-US" dirty="0" err="1" smtClean="0"/>
              <a:t>.</a:t>
            </a:r>
            <a:r>
              <a:rPr lang="en-US" baseline="30000" dirty="0" err="1" smtClean="0"/>
              <a:t>a</a:t>
            </a:r>
            <a:r>
              <a:rPr lang="en-US" baseline="30000" dirty="0" smtClean="0"/>
              <a:t>,</a:t>
            </a:r>
            <a:r>
              <a:rPr lang="en-US" baseline="30000" dirty="0"/>
              <a:t> </a:t>
            </a:r>
            <a:r>
              <a:rPr lang="en-US" baseline="30000" dirty="0" smtClean="0"/>
              <a:t>b,</a:t>
            </a:r>
            <a:r>
              <a:rPr lang="en-US" dirty="0" smtClean="0"/>
              <a:t> </a:t>
            </a:r>
            <a:r>
              <a:rPr lang="en-US" baseline="30000" dirty="0" smtClean="0"/>
              <a:t>d</a:t>
            </a:r>
            <a:endParaRPr lang="en-US" baseline="30000" dirty="0"/>
          </a:p>
        </p:txBody>
      </p:sp>
      <p:sp>
        <p:nvSpPr>
          <p:cNvPr id="1164292" name="Text Box 4"/>
          <p:cNvSpPr txBox="1">
            <a:spLocks noChangeArrowheads="1"/>
          </p:cNvSpPr>
          <p:nvPr/>
        </p:nvSpPr>
        <p:spPr bwMode="auto">
          <a:xfrm>
            <a:off x="762000" y="6519446"/>
            <a:ext cx="8382000" cy="338554"/>
          </a:xfrm>
          <a:prstGeom prst="rect">
            <a:avLst/>
          </a:prstGeom>
          <a:noFill/>
          <a:ln w="9525">
            <a:noFill/>
            <a:miter lim="800000"/>
            <a:headEnd/>
            <a:tailEnd/>
          </a:ln>
          <a:effectLst/>
        </p:spPr>
        <p:txBody>
          <a:bodyPr wrap="square">
            <a:spAutoFit/>
          </a:bodyPr>
          <a:lstStyle/>
          <a:p>
            <a:pPr marL="180975" indent="-180975">
              <a:tabLst>
                <a:tab pos="180975" algn="l"/>
              </a:tabLst>
            </a:pPr>
            <a:r>
              <a:rPr lang="en-US" sz="1600" baseline="30000" dirty="0" err="1" smtClean="0"/>
              <a:t>a</a:t>
            </a:r>
            <a:r>
              <a:rPr lang="en-US" sz="1600" dirty="0" err="1" smtClean="0"/>
              <a:t>Filipek</a:t>
            </a:r>
            <a:r>
              <a:rPr lang="en-US" sz="1600" dirty="0" smtClean="0"/>
              <a:t> </a:t>
            </a:r>
            <a:r>
              <a:rPr lang="en-US" sz="1600" dirty="0"/>
              <a:t>et al., 1999; </a:t>
            </a:r>
            <a:r>
              <a:rPr lang="en-US" sz="1600" baseline="30000" dirty="0" err="1"/>
              <a:t>b</a:t>
            </a:r>
            <a:r>
              <a:rPr lang="en-US" sz="1600" dirty="0" err="1"/>
              <a:t>Greenspan</a:t>
            </a:r>
            <a:r>
              <a:rPr lang="en-US" sz="1600" dirty="0"/>
              <a:t>, 1999; </a:t>
            </a:r>
            <a:r>
              <a:rPr lang="en-US" sz="1600" baseline="30000" dirty="0" err="1" smtClean="0"/>
              <a:t>c</a:t>
            </a:r>
            <a:r>
              <a:rPr lang="en-US" sz="1600" dirty="0" err="1" smtClean="0"/>
              <a:t>Ozonoff</a:t>
            </a:r>
            <a:r>
              <a:rPr lang="en-US" sz="1600" dirty="0"/>
              <a:t>, 2003; </a:t>
            </a:r>
            <a:r>
              <a:rPr lang="en-US" sz="1600" baseline="30000" dirty="0" err="1" smtClean="0"/>
              <a:t>d</a:t>
            </a:r>
            <a:r>
              <a:rPr lang="en-US" sz="1600" dirty="0" err="1" smtClean="0"/>
              <a:t>Barger</a:t>
            </a:r>
            <a:r>
              <a:rPr lang="en-US" sz="1600" dirty="0" smtClean="0"/>
              <a:t> et al., 2013</a:t>
            </a:r>
            <a:endParaRPr lang="en-US" sz="16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F4F3A6A9-8A89-4264-AC4E-9D066ED66875}" type="slidenum">
              <a:rPr lang="en-US"/>
              <a:pPr/>
              <a:t>44</a:t>
            </a:fld>
            <a:endParaRPr lang="en-US"/>
          </a:p>
        </p:txBody>
      </p:sp>
      <p:sp>
        <p:nvSpPr>
          <p:cNvPr id="1166338" name="AutoShape 2"/>
          <p:cNvSpPr>
            <a:spLocks noGrp="1" noChangeArrowheads="1"/>
          </p:cNvSpPr>
          <p:nvPr>
            <p:ph type="title"/>
          </p:nvPr>
        </p:nvSpPr>
        <p:spPr>
          <a:xfrm>
            <a:off x="838200" y="685800"/>
            <a:ext cx="7924800" cy="1143000"/>
          </a:xfrm>
        </p:spPr>
        <p:txBody>
          <a:bodyPr/>
          <a:lstStyle/>
          <a:p>
            <a:r>
              <a:rPr lang="en-US" sz="4000"/>
              <a:t>Case Finding:</a:t>
            </a:r>
            <a:br>
              <a:rPr lang="en-US" sz="4000"/>
            </a:br>
            <a:r>
              <a:rPr lang="en-US" sz="2400"/>
              <a:t>Looking for Warning Signs</a:t>
            </a:r>
            <a:endParaRPr lang="en-US" sz="2800"/>
          </a:p>
        </p:txBody>
      </p:sp>
      <p:sp>
        <p:nvSpPr>
          <p:cNvPr id="1166339" name="Rectangle 3"/>
          <p:cNvSpPr>
            <a:spLocks noGrp="1" noChangeArrowheads="1"/>
          </p:cNvSpPr>
          <p:nvPr>
            <p:ph type="body" idx="1"/>
          </p:nvPr>
        </p:nvSpPr>
        <p:spPr>
          <a:xfrm>
            <a:off x="838200" y="2362200"/>
            <a:ext cx="8305800" cy="4114800"/>
          </a:xfrm>
        </p:spPr>
        <p:txBody>
          <a:bodyPr/>
          <a:lstStyle/>
          <a:p>
            <a:r>
              <a:rPr lang="en-US" sz="2400" dirty="0"/>
              <a:t>School-Age Children </a:t>
            </a:r>
            <a:r>
              <a:rPr lang="en-US" sz="1800" dirty="0"/>
              <a:t>(preschool through upper grades)</a:t>
            </a:r>
          </a:p>
          <a:p>
            <a:pPr lvl="1"/>
            <a:r>
              <a:rPr lang="en-US" sz="2000" dirty="0"/>
              <a:t>Social/Emotional Concerns</a:t>
            </a:r>
          </a:p>
          <a:p>
            <a:pPr lvl="2"/>
            <a:r>
              <a:rPr lang="en-US" sz="1800" dirty="0"/>
              <a:t>Poor at initiating and/or sustaining activities and friendships with peers</a:t>
            </a:r>
          </a:p>
          <a:p>
            <a:pPr lvl="2"/>
            <a:r>
              <a:rPr lang="en-US" sz="1800" dirty="0"/>
              <a:t>Play/free-time is more isolated, rigid and/or repetitive, less interactive</a:t>
            </a:r>
          </a:p>
          <a:p>
            <a:pPr lvl="2"/>
            <a:r>
              <a:rPr lang="en-US" sz="1800" dirty="0"/>
              <a:t>Atypical interests and behaviors compared to peers</a:t>
            </a:r>
          </a:p>
          <a:p>
            <a:pPr lvl="2"/>
            <a:r>
              <a:rPr lang="en-US" sz="1800" dirty="0"/>
              <a:t>Unaware of social conventions or codes of conduct (e.g., seems unaware of how comments or actions could offend others)</a:t>
            </a:r>
          </a:p>
          <a:p>
            <a:pPr lvl="2"/>
            <a:r>
              <a:rPr lang="en-US" sz="1800" dirty="0"/>
              <a:t>Excessive anxiety, fears or depression</a:t>
            </a:r>
          </a:p>
          <a:p>
            <a:pPr lvl="2"/>
            <a:r>
              <a:rPr lang="en-US" sz="1800" dirty="0"/>
              <a:t>Atypical emotional expression  (emotion, such as distress or affection, is significantly more or less than appears appropriate for the situation)</a:t>
            </a:r>
          </a:p>
          <a:p>
            <a:endParaRPr lang="en-US" sz="2000" baseline="30000" dirty="0">
              <a:latin typeface="Times" charset="0"/>
            </a:endParaRPr>
          </a:p>
        </p:txBody>
      </p:sp>
      <p:sp>
        <p:nvSpPr>
          <p:cNvPr id="1166340" name="Text Box 4"/>
          <p:cNvSpPr txBox="1">
            <a:spLocks noChangeArrowheads="1"/>
          </p:cNvSpPr>
          <p:nvPr/>
        </p:nvSpPr>
        <p:spPr bwMode="auto">
          <a:xfrm>
            <a:off x="762000" y="6519446"/>
            <a:ext cx="7391400" cy="338554"/>
          </a:xfrm>
          <a:prstGeom prst="rect">
            <a:avLst/>
          </a:prstGeom>
          <a:noFill/>
          <a:ln w="9525">
            <a:noFill/>
            <a:miter lim="800000"/>
            <a:headEnd/>
            <a:tailEnd/>
          </a:ln>
          <a:effectLst/>
        </p:spPr>
        <p:txBody>
          <a:bodyPr>
            <a:spAutoFit/>
          </a:bodyPr>
          <a:lstStyle/>
          <a:p>
            <a:pPr>
              <a:tabLst>
                <a:tab pos="0" algn="l"/>
              </a:tabLst>
            </a:pPr>
            <a:r>
              <a:rPr lang="en-US" sz="1600" dirty="0" smtClean="0"/>
              <a:t>Attwood (1998); Myles</a:t>
            </a:r>
            <a:r>
              <a:rPr lang="en-US" sz="1600" dirty="0"/>
              <a:t>, Bock &amp;</a:t>
            </a:r>
            <a:r>
              <a:rPr lang="en-US" sz="1600" dirty="0" smtClean="0"/>
              <a:t> Simpson</a:t>
            </a:r>
            <a:r>
              <a:rPr lang="en-US" sz="1600" dirty="0"/>
              <a:t> </a:t>
            </a:r>
            <a:r>
              <a:rPr lang="en-US" sz="1600" dirty="0" smtClean="0"/>
              <a:t>(2000</a:t>
            </a:r>
            <a:r>
              <a:rPr lang="en-US" sz="1600" dirty="0"/>
              <a: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850D8EEB-A8AB-4833-A0E9-5F787372FDE0}" type="slidenum">
              <a:rPr lang="en-US"/>
              <a:pPr/>
              <a:t>45</a:t>
            </a:fld>
            <a:endParaRPr lang="en-US"/>
          </a:p>
        </p:txBody>
      </p:sp>
      <p:sp>
        <p:nvSpPr>
          <p:cNvPr id="1168386" name="AutoShape 2"/>
          <p:cNvSpPr>
            <a:spLocks noGrp="1" noChangeArrowheads="1"/>
          </p:cNvSpPr>
          <p:nvPr>
            <p:ph type="title"/>
          </p:nvPr>
        </p:nvSpPr>
        <p:spPr>
          <a:xfrm>
            <a:off x="838200" y="762000"/>
            <a:ext cx="7924800" cy="1143000"/>
          </a:xfrm>
        </p:spPr>
        <p:txBody>
          <a:bodyPr/>
          <a:lstStyle/>
          <a:p>
            <a:r>
              <a:rPr lang="en-US" sz="4000"/>
              <a:t>Case Finding:</a:t>
            </a:r>
            <a:br>
              <a:rPr lang="en-US" sz="4000"/>
            </a:br>
            <a:r>
              <a:rPr lang="en-US" sz="2400"/>
              <a:t>Looking for Warning Signs</a:t>
            </a:r>
            <a:endParaRPr lang="en-US" sz="2800"/>
          </a:p>
        </p:txBody>
      </p:sp>
      <p:sp>
        <p:nvSpPr>
          <p:cNvPr id="1168387" name="Rectangle 3"/>
          <p:cNvSpPr>
            <a:spLocks noGrp="1" noChangeArrowheads="1"/>
          </p:cNvSpPr>
          <p:nvPr>
            <p:ph type="body" idx="1"/>
          </p:nvPr>
        </p:nvSpPr>
        <p:spPr>
          <a:xfrm>
            <a:off x="838200" y="2362200"/>
            <a:ext cx="8305800" cy="4953000"/>
          </a:xfrm>
        </p:spPr>
        <p:txBody>
          <a:bodyPr/>
          <a:lstStyle/>
          <a:p>
            <a:pPr>
              <a:lnSpc>
                <a:spcPct val="90000"/>
              </a:lnSpc>
            </a:pPr>
            <a:r>
              <a:rPr lang="en-US" dirty="0"/>
              <a:t>School-Age Children </a:t>
            </a:r>
            <a:r>
              <a:rPr lang="en-US" sz="2000" dirty="0"/>
              <a:t>(preschool through upper grades)</a:t>
            </a:r>
            <a:endParaRPr lang="en-US" sz="2400" dirty="0"/>
          </a:p>
          <a:p>
            <a:pPr lvl="1"/>
            <a:r>
              <a:rPr lang="en-US" dirty="0"/>
              <a:t>Communication Concerns </a:t>
            </a:r>
          </a:p>
          <a:p>
            <a:pPr lvl="2"/>
            <a:r>
              <a:rPr lang="en-US" dirty="0"/>
              <a:t>Unusual tone of voice or speech (seems to have an accent or monotone, speech is overly formal)</a:t>
            </a:r>
          </a:p>
          <a:p>
            <a:pPr lvl="2"/>
            <a:r>
              <a:rPr lang="en-US" dirty="0"/>
              <a:t>Overly literal interpretation of comments (confused by sarcasm or phrases such as “pull up your socks” or “looks can kill”)</a:t>
            </a:r>
          </a:p>
          <a:p>
            <a:pPr lvl="2"/>
            <a:r>
              <a:rPr lang="en-US" dirty="0"/>
              <a:t>Atypical conversations (one-sided, on their focus of interest or on repetitive/unusual topics)</a:t>
            </a:r>
          </a:p>
          <a:p>
            <a:pPr lvl="2"/>
            <a:r>
              <a:rPr lang="en-US" dirty="0"/>
              <a:t>Poor nonverbal communication skills</a:t>
            </a:r>
            <a:r>
              <a:rPr lang="en-US" sz="1800" dirty="0"/>
              <a:t> </a:t>
            </a:r>
            <a:r>
              <a:rPr lang="en-US" dirty="0"/>
              <a:t>(eye contact, gestures, etc.)</a:t>
            </a:r>
          </a:p>
        </p:txBody>
      </p:sp>
      <p:sp>
        <p:nvSpPr>
          <p:cNvPr id="6" name="Text Box 4"/>
          <p:cNvSpPr txBox="1">
            <a:spLocks noChangeArrowheads="1"/>
          </p:cNvSpPr>
          <p:nvPr/>
        </p:nvSpPr>
        <p:spPr bwMode="auto">
          <a:xfrm>
            <a:off x="762000" y="6519446"/>
            <a:ext cx="7391400" cy="338554"/>
          </a:xfrm>
          <a:prstGeom prst="rect">
            <a:avLst/>
          </a:prstGeom>
          <a:noFill/>
          <a:ln w="9525">
            <a:noFill/>
            <a:miter lim="800000"/>
            <a:headEnd/>
            <a:tailEnd/>
          </a:ln>
          <a:effectLst/>
        </p:spPr>
        <p:txBody>
          <a:bodyPr>
            <a:spAutoFit/>
          </a:bodyPr>
          <a:lstStyle/>
          <a:p>
            <a:pPr>
              <a:tabLst>
                <a:tab pos="0" algn="l"/>
              </a:tabLst>
            </a:pPr>
            <a:r>
              <a:rPr lang="en-US" sz="1600" dirty="0" smtClean="0"/>
              <a:t>Attwood (1998); Myles</a:t>
            </a:r>
            <a:r>
              <a:rPr lang="en-US" sz="1600" dirty="0"/>
              <a:t>, Bock &amp;</a:t>
            </a:r>
            <a:r>
              <a:rPr lang="en-US" sz="1600" dirty="0" smtClean="0"/>
              <a:t> Simpson</a:t>
            </a:r>
            <a:r>
              <a:rPr lang="en-US" sz="1600" dirty="0"/>
              <a:t> </a:t>
            </a:r>
            <a:r>
              <a:rPr lang="en-US" sz="1600" dirty="0" smtClean="0"/>
              <a:t>(2000</a:t>
            </a:r>
            <a:r>
              <a:rPr lang="en-US" sz="1600" dirty="0"/>
              <a: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2C9A061F-8EBC-425F-A585-51667FEFA6E5}" type="slidenum">
              <a:rPr lang="en-US"/>
              <a:pPr/>
              <a:t>46</a:t>
            </a:fld>
            <a:endParaRPr lang="en-US"/>
          </a:p>
        </p:txBody>
      </p:sp>
      <p:sp>
        <p:nvSpPr>
          <p:cNvPr id="1170434" name="AutoShape 2"/>
          <p:cNvSpPr>
            <a:spLocks noGrp="1" noChangeArrowheads="1"/>
          </p:cNvSpPr>
          <p:nvPr>
            <p:ph type="title"/>
          </p:nvPr>
        </p:nvSpPr>
        <p:spPr>
          <a:xfrm>
            <a:off x="838200" y="762000"/>
            <a:ext cx="7924800" cy="1143000"/>
          </a:xfrm>
        </p:spPr>
        <p:txBody>
          <a:bodyPr/>
          <a:lstStyle/>
          <a:p>
            <a:r>
              <a:rPr lang="en-US" sz="4000"/>
              <a:t>Case Finding:</a:t>
            </a:r>
            <a:br>
              <a:rPr lang="en-US" sz="4000"/>
            </a:br>
            <a:r>
              <a:rPr lang="en-US" sz="2400"/>
              <a:t>Looking for Warning Signs</a:t>
            </a:r>
            <a:endParaRPr lang="en-US" sz="2800"/>
          </a:p>
        </p:txBody>
      </p:sp>
      <p:sp>
        <p:nvSpPr>
          <p:cNvPr id="1170435" name="Rectangle 3"/>
          <p:cNvSpPr>
            <a:spLocks noGrp="1" noChangeArrowheads="1"/>
          </p:cNvSpPr>
          <p:nvPr>
            <p:ph type="body" idx="1"/>
          </p:nvPr>
        </p:nvSpPr>
        <p:spPr>
          <a:xfrm>
            <a:off x="838200" y="2362200"/>
            <a:ext cx="8305800" cy="4114800"/>
          </a:xfrm>
        </p:spPr>
        <p:txBody>
          <a:bodyPr/>
          <a:lstStyle/>
          <a:p>
            <a:pPr>
              <a:lnSpc>
                <a:spcPct val="90000"/>
              </a:lnSpc>
            </a:pPr>
            <a:r>
              <a:rPr lang="en-US" dirty="0"/>
              <a:t>School-Age Children </a:t>
            </a:r>
            <a:r>
              <a:rPr lang="en-US" sz="2000" dirty="0"/>
              <a:t>(preschool through upper grades)</a:t>
            </a:r>
          </a:p>
          <a:p>
            <a:pPr lvl="1"/>
            <a:r>
              <a:rPr lang="en-US" dirty="0"/>
              <a:t>Behavioral Concerns</a:t>
            </a:r>
            <a:endParaRPr lang="en-US" sz="2800" dirty="0"/>
          </a:p>
          <a:p>
            <a:pPr lvl="2"/>
            <a:r>
              <a:rPr lang="en-US" dirty="0"/>
              <a:t>Excessive fascination/perseveration with a particular topic, interest or object </a:t>
            </a:r>
          </a:p>
          <a:p>
            <a:pPr lvl="2"/>
            <a:r>
              <a:rPr lang="en-US" dirty="0"/>
              <a:t>Unduly upset by changes in routines or expectations</a:t>
            </a:r>
          </a:p>
          <a:p>
            <a:pPr lvl="2"/>
            <a:r>
              <a:rPr lang="en-US" dirty="0"/>
              <a:t>Tendency to flap or rock when excited or distressed</a:t>
            </a:r>
          </a:p>
          <a:p>
            <a:pPr lvl="2"/>
            <a:r>
              <a:rPr lang="en-US" dirty="0"/>
              <a:t>Unusual sensory responses (reactions to sound, touch, textures, pain tolerance, etc.)</a:t>
            </a:r>
          </a:p>
          <a:p>
            <a:pPr lvl="2"/>
            <a:r>
              <a:rPr lang="en-US" dirty="0"/>
              <a:t>History of behavioral concerns (inattention, hyperactivity, aggression, anxiety, selective mute)</a:t>
            </a:r>
          </a:p>
          <a:p>
            <a:pPr lvl="2"/>
            <a:r>
              <a:rPr lang="en-US" dirty="0"/>
              <a:t>Poor fine and/or gross motor skills or coordination</a:t>
            </a:r>
            <a:endParaRPr lang="en-US" sz="2400" dirty="0"/>
          </a:p>
        </p:txBody>
      </p:sp>
      <p:sp>
        <p:nvSpPr>
          <p:cNvPr id="6" name="Text Box 4"/>
          <p:cNvSpPr txBox="1">
            <a:spLocks noChangeArrowheads="1"/>
          </p:cNvSpPr>
          <p:nvPr/>
        </p:nvSpPr>
        <p:spPr bwMode="auto">
          <a:xfrm>
            <a:off x="762000" y="6519446"/>
            <a:ext cx="7391400" cy="338554"/>
          </a:xfrm>
          <a:prstGeom prst="rect">
            <a:avLst/>
          </a:prstGeom>
          <a:noFill/>
          <a:ln w="9525">
            <a:noFill/>
            <a:miter lim="800000"/>
            <a:headEnd/>
            <a:tailEnd/>
          </a:ln>
          <a:effectLst/>
        </p:spPr>
        <p:txBody>
          <a:bodyPr>
            <a:spAutoFit/>
          </a:bodyPr>
          <a:lstStyle/>
          <a:p>
            <a:pPr>
              <a:tabLst>
                <a:tab pos="0" algn="l"/>
              </a:tabLst>
            </a:pPr>
            <a:r>
              <a:rPr lang="en-US" sz="1600" dirty="0" smtClean="0"/>
              <a:t>Attwood (1998); Myles</a:t>
            </a:r>
            <a:r>
              <a:rPr lang="en-US" sz="1600" dirty="0"/>
              <a:t>, Bock &amp;</a:t>
            </a:r>
            <a:r>
              <a:rPr lang="en-US" sz="1600" dirty="0" smtClean="0"/>
              <a:t> Simpson</a:t>
            </a:r>
            <a:r>
              <a:rPr lang="en-US" sz="1600" dirty="0"/>
              <a:t> </a:t>
            </a:r>
            <a:r>
              <a:rPr lang="en-US" sz="1600" dirty="0" smtClean="0"/>
              <a:t>(2000</a:t>
            </a:r>
            <a:r>
              <a:rPr lang="en-US" sz="16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70435">
                                            <p:txEl>
                                              <p:pRg st="7" end="7"/>
                                            </p:txEl>
                                          </p:spTgt>
                                        </p:tgtEl>
                                        <p:attrNameLst>
                                          <p:attrName>style.visibility</p:attrName>
                                        </p:attrNameLst>
                                      </p:cBhvr>
                                      <p:to>
                                        <p:strVal val="visible"/>
                                      </p:to>
                                    </p:set>
                                    <p:anim calcmode="lin" valueType="num">
                                      <p:cBhvr additive="base">
                                        <p:cTn id="7" dur="500" fill="hold"/>
                                        <p:tgtEl>
                                          <p:spTgt spid="1170435">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7043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0435" grpId="0" uiExpand="1" build="p" bldLvl="5"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14CEB2D-7557-4F6D-9F82-359225CD2B4E}" type="slidenum">
              <a:rPr lang="en-US"/>
              <a:pPr/>
              <a:t>47</a:t>
            </a:fld>
            <a:endParaRPr lang="en-US"/>
          </a:p>
        </p:txBody>
      </p:sp>
      <p:sp>
        <p:nvSpPr>
          <p:cNvPr id="1172482" name="AutoShape 2"/>
          <p:cNvSpPr>
            <a:spLocks noGrp="1" noChangeArrowheads="1"/>
          </p:cNvSpPr>
          <p:nvPr>
            <p:ph type="title"/>
          </p:nvPr>
        </p:nvSpPr>
        <p:spPr>
          <a:xfrm>
            <a:off x="762000" y="762000"/>
            <a:ext cx="8382000" cy="1143000"/>
          </a:xfrm>
        </p:spPr>
        <p:txBody>
          <a:bodyPr/>
          <a:lstStyle/>
          <a:p>
            <a:r>
              <a:rPr lang="en-US" sz="4000"/>
              <a:t>Case Finding:</a:t>
            </a:r>
            <a:r>
              <a:rPr lang="en-US" sz="3200"/>
              <a:t/>
            </a:r>
            <a:br>
              <a:rPr lang="en-US" sz="3200"/>
            </a:br>
            <a:r>
              <a:rPr lang="en-US" sz="2400"/>
              <a:t>Looking for Atypical Development</a:t>
            </a:r>
            <a:endParaRPr lang="en-US" sz="1600"/>
          </a:p>
        </p:txBody>
      </p:sp>
      <p:sp>
        <p:nvSpPr>
          <p:cNvPr id="1172483" name="Rectangle 3"/>
          <p:cNvSpPr>
            <a:spLocks noGrp="1" noChangeArrowheads="1"/>
          </p:cNvSpPr>
          <p:nvPr>
            <p:ph type="body" idx="1"/>
          </p:nvPr>
        </p:nvSpPr>
        <p:spPr>
          <a:xfrm>
            <a:off x="838200" y="2438400"/>
            <a:ext cx="8077200" cy="4191000"/>
          </a:xfrm>
        </p:spPr>
        <p:txBody>
          <a:bodyPr/>
          <a:lstStyle/>
          <a:p>
            <a:r>
              <a:rPr lang="en-US" dirty="0"/>
              <a:t>Developmental Screening </a:t>
            </a:r>
          </a:p>
          <a:p>
            <a:pPr lvl="1"/>
            <a:r>
              <a:rPr lang="en-US" dirty="0"/>
              <a:t>Ages and Stages Questionnaire</a:t>
            </a:r>
          </a:p>
          <a:p>
            <a:pPr lvl="2"/>
            <a:r>
              <a:rPr lang="en-US" dirty="0"/>
              <a:t>Paul H. Brookes, Publishers</a:t>
            </a:r>
          </a:p>
          <a:p>
            <a:pPr lvl="1"/>
            <a:r>
              <a:rPr lang="en-US" dirty="0"/>
              <a:t>Child Development Inventories</a:t>
            </a:r>
          </a:p>
          <a:p>
            <a:pPr lvl="2"/>
            <a:r>
              <a:rPr lang="en-US" dirty="0"/>
              <a:t>Behavior Science Systems</a:t>
            </a:r>
          </a:p>
          <a:p>
            <a:pPr lvl="1"/>
            <a:r>
              <a:rPr lang="en-US" dirty="0"/>
              <a:t>Parents’ Evaluations of Developmental Status</a:t>
            </a:r>
          </a:p>
          <a:p>
            <a:pPr lvl="2"/>
            <a:r>
              <a:rPr lang="en-US" dirty="0"/>
              <a:t>Ellsworth &amp; </a:t>
            </a:r>
            <a:r>
              <a:rPr lang="en-US" dirty="0" err="1"/>
              <a:t>Vandermeer</a:t>
            </a:r>
            <a:r>
              <a:rPr lang="en-US" dirty="0"/>
              <a:t> Press, Ltd.</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57AED4A-AB57-4F90-81B5-2C1CF5A58F8E}" type="slidenum">
              <a:rPr lang="en-US"/>
              <a:pPr/>
              <a:t>48</a:t>
            </a:fld>
            <a:endParaRPr lang="en-US"/>
          </a:p>
        </p:txBody>
      </p:sp>
      <p:sp>
        <p:nvSpPr>
          <p:cNvPr id="1174530" name="AutoShape 2"/>
          <p:cNvSpPr>
            <a:spLocks noGrp="1" noChangeArrowheads="1"/>
          </p:cNvSpPr>
          <p:nvPr>
            <p:ph type="title"/>
          </p:nvPr>
        </p:nvSpPr>
        <p:spPr>
          <a:xfrm>
            <a:off x="762000" y="762000"/>
            <a:ext cx="8382000" cy="1143000"/>
          </a:xfrm>
        </p:spPr>
        <p:txBody>
          <a:bodyPr/>
          <a:lstStyle/>
          <a:p>
            <a:r>
              <a:rPr lang="en-US" sz="4000"/>
              <a:t>Case Finding:</a:t>
            </a:r>
            <a:r>
              <a:rPr lang="en-US" sz="3200"/>
              <a:t/>
            </a:r>
            <a:br>
              <a:rPr lang="en-US" sz="3200"/>
            </a:br>
            <a:r>
              <a:rPr lang="en-US" sz="2400"/>
              <a:t>Looking for Atypical Development</a:t>
            </a:r>
          </a:p>
        </p:txBody>
      </p:sp>
      <p:sp>
        <p:nvSpPr>
          <p:cNvPr id="1174531" name="Rectangle 3"/>
          <p:cNvSpPr>
            <a:spLocks noGrp="1" noChangeArrowheads="1"/>
          </p:cNvSpPr>
          <p:nvPr>
            <p:ph type="body" idx="1"/>
          </p:nvPr>
        </p:nvSpPr>
        <p:spPr>
          <a:xfrm>
            <a:off x="838200" y="2438400"/>
            <a:ext cx="8077200" cy="4191000"/>
          </a:xfrm>
        </p:spPr>
        <p:txBody>
          <a:bodyPr/>
          <a:lstStyle/>
          <a:p>
            <a:r>
              <a:rPr lang="en-US" dirty="0"/>
              <a:t>Staff Development</a:t>
            </a:r>
          </a:p>
          <a:p>
            <a:pPr lvl="1"/>
            <a:r>
              <a:rPr lang="en-US" dirty="0"/>
              <a:t>School psychologist efforts to educate teachers about the risk factors and warning signs of ASD would also be consistent with Child </a:t>
            </a:r>
            <a:r>
              <a:rPr lang="en-US" dirty="0" smtClean="0"/>
              <a:t>Find.  </a:t>
            </a:r>
          </a:p>
          <a:p>
            <a:pPr lvl="2"/>
            <a:r>
              <a:rPr lang="en-US" dirty="0" smtClean="0"/>
              <a:t>Giving </a:t>
            </a:r>
            <a:r>
              <a:rPr lang="en-US" dirty="0"/>
              <a:t>teachers the information they need to look for </a:t>
            </a:r>
            <a:r>
              <a:rPr lang="en-US" dirty="0" smtClean="0"/>
              <a:t>ASD </a:t>
            </a:r>
            <a:r>
              <a:rPr lang="en-US" dirty="0"/>
              <a:t>will facilitate case finding efforts.</a:t>
            </a: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BE6055C1-06A2-4B20-AB6A-D98770AFCF7D}" type="slidenum">
              <a:rPr lang="en-US"/>
              <a:pPr/>
              <a:t>49</a:t>
            </a:fld>
            <a:endParaRPr lang="en-US"/>
          </a:p>
        </p:txBody>
      </p:sp>
      <p:sp>
        <p:nvSpPr>
          <p:cNvPr id="1176578" name="AutoShape 2"/>
          <p:cNvSpPr>
            <a:spLocks noGrp="1" noChangeArrowheads="1"/>
          </p:cNvSpPr>
          <p:nvPr>
            <p:ph type="title"/>
          </p:nvPr>
        </p:nvSpPr>
        <p:spPr>
          <a:xfrm>
            <a:off x="838200" y="685800"/>
            <a:ext cx="8050213" cy="1143000"/>
          </a:xfrm>
        </p:spPr>
        <p:txBody>
          <a:bodyPr/>
          <a:lstStyle/>
          <a:p>
            <a:r>
              <a:rPr lang="en-US" sz="4000"/>
              <a:t>Case Finding:</a:t>
            </a:r>
            <a:r>
              <a:rPr lang="en-US"/>
              <a:t/>
            </a:r>
            <a:br>
              <a:rPr lang="en-US"/>
            </a:br>
            <a:r>
              <a:rPr lang="en-US" sz="2400"/>
              <a:t>Listening to Caregivers</a:t>
            </a:r>
            <a:endParaRPr lang="en-US" sz="2000"/>
          </a:p>
        </p:txBody>
      </p:sp>
      <p:sp>
        <p:nvSpPr>
          <p:cNvPr id="1176579" name="Rectangle 3"/>
          <p:cNvSpPr>
            <a:spLocks noGrp="1" noChangeArrowheads="1"/>
          </p:cNvSpPr>
          <p:nvPr>
            <p:ph type="body" idx="1"/>
          </p:nvPr>
        </p:nvSpPr>
        <p:spPr>
          <a:xfrm>
            <a:off x="838200" y="2362200"/>
            <a:ext cx="8077200" cy="4953000"/>
          </a:xfrm>
        </p:spPr>
        <p:txBody>
          <a:bodyPr/>
          <a:lstStyle/>
          <a:p>
            <a:pPr eaLnBrk="0" hangingPunct="0">
              <a:lnSpc>
                <a:spcPct val="90000"/>
              </a:lnSpc>
              <a:spcBef>
                <a:spcPct val="0"/>
              </a:spcBef>
            </a:pPr>
            <a:r>
              <a:rPr lang="en-US"/>
              <a:t>Referring Concerns That Signal the Need for Autism Screening </a:t>
            </a:r>
          </a:p>
          <a:p>
            <a:pPr lvl="1">
              <a:lnSpc>
                <a:spcPct val="90000"/>
              </a:lnSpc>
            </a:pPr>
            <a:r>
              <a:rPr lang="en-US"/>
              <a:t>Communication Concerns</a:t>
            </a:r>
          </a:p>
          <a:p>
            <a:pPr lvl="2">
              <a:lnSpc>
                <a:spcPct val="90000"/>
              </a:lnSpc>
            </a:pPr>
            <a:r>
              <a:rPr lang="en-US"/>
              <a:t>Does not respond to his/her name</a:t>
            </a:r>
          </a:p>
          <a:p>
            <a:pPr lvl="2">
              <a:lnSpc>
                <a:spcPct val="90000"/>
              </a:lnSpc>
            </a:pPr>
            <a:r>
              <a:rPr lang="en-US"/>
              <a:t>Cannot tell me what s/he wants</a:t>
            </a:r>
          </a:p>
          <a:p>
            <a:pPr lvl="2">
              <a:lnSpc>
                <a:spcPct val="90000"/>
              </a:lnSpc>
            </a:pPr>
            <a:r>
              <a:rPr lang="en-US"/>
              <a:t>Does not follow directions</a:t>
            </a:r>
          </a:p>
          <a:p>
            <a:pPr lvl="2">
              <a:lnSpc>
                <a:spcPct val="90000"/>
              </a:lnSpc>
            </a:pPr>
            <a:r>
              <a:rPr lang="en-US"/>
              <a:t>Appears deaf at times</a:t>
            </a:r>
          </a:p>
          <a:p>
            <a:pPr lvl="2">
              <a:lnSpc>
                <a:spcPct val="90000"/>
              </a:lnSpc>
            </a:pPr>
            <a:r>
              <a:rPr lang="en-US"/>
              <a:t>Seems to hear sometimes but not others</a:t>
            </a:r>
          </a:p>
          <a:p>
            <a:pPr lvl="2">
              <a:lnSpc>
                <a:spcPct val="90000"/>
              </a:lnSpc>
            </a:pPr>
            <a:r>
              <a:rPr lang="en-US"/>
              <a:t>Does not point or wave bye-bye</a:t>
            </a:r>
          </a:p>
          <a:p>
            <a:pPr lvl="1" eaLnBrk="0" hangingPunct="0">
              <a:lnSpc>
                <a:spcPct val="90000"/>
              </a:lnSpc>
              <a:spcBef>
                <a:spcPct val="0"/>
              </a:spcBef>
            </a:pPr>
            <a:endParaRPr lang="en-US"/>
          </a:p>
          <a:p>
            <a:pPr eaLnBrk="0" hangingPunct="0">
              <a:lnSpc>
                <a:spcPct val="90000"/>
              </a:lnSpc>
              <a:spcBef>
                <a:spcPct val="0"/>
              </a:spcBef>
            </a:pPr>
            <a:endParaRPr lang="en-US"/>
          </a:p>
        </p:txBody>
      </p:sp>
      <p:sp>
        <p:nvSpPr>
          <p:cNvPr id="2" name="Rectangle 1"/>
          <p:cNvSpPr/>
          <p:nvPr/>
        </p:nvSpPr>
        <p:spPr>
          <a:xfrm>
            <a:off x="756659" y="6519446"/>
            <a:ext cx="1986541" cy="338554"/>
          </a:xfrm>
          <a:prstGeom prst="rect">
            <a:avLst/>
          </a:prstGeom>
        </p:spPr>
        <p:txBody>
          <a:bodyPr wrap="none">
            <a:spAutoFit/>
          </a:bodyPr>
          <a:lstStyle/>
          <a:p>
            <a:r>
              <a:rPr lang="en-US" sz="1600" dirty="0" err="1" smtClean="0"/>
              <a:t>Filipek</a:t>
            </a:r>
            <a:r>
              <a:rPr lang="en-US" sz="1600" dirty="0" smtClean="0"/>
              <a:t> </a:t>
            </a:r>
            <a:r>
              <a:rPr lang="en-US" sz="1600" dirty="0"/>
              <a:t>et al.  (1999)</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11F4ACF-4999-45F3-95B6-222BFEB5ED41}" type="slidenum">
              <a:rPr lang="en-US"/>
              <a:pPr/>
              <a:t>5</a:t>
            </a:fld>
            <a:endParaRPr lang="en-US" dirty="0"/>
          </a:p>
        </p:txBody>
      </p:sp>
      <p:sp>
        <p:nvSpPr>
          <p:cNvPr id="146434" name="AutoShape 2"/>
          <p:cNvSpPr>
            <a:spLocks noGrp="1" noChangeArrowheads="1"/>
          </p:cNvSpPr>
          <p:nvPr>
            <p:ph type="title"/>
          </p:nvPr>
        </p:nvSpPr>
        <p:spPr>
          <a:xfrm>
            <a:off x="685800" y="685800"/>
            <a:ext cx="8458200" cy="1295400"/>
          </a:xfrm>
        </p:spPr>
        <p:txBody>
          <a:bodyPr/>
          <a:lstStyle/>
          <a:p>
            <a:r>
              <a:rPr lang="en-US" sz="4000" dirty="0"/>
              <a:t>Introduction:</a:t>
            </a:r>
            <a:br>
              <a:rPr lang="en-US" sz="4000" dirty="0"/>
            </a:br>
            <a:r>
              <a:rPr lang="en-US" sz="2400" dirty="0"/>
              <a:t>Reasons for Increased Vigilance</a:t>
            </a:r>
            <a:endParaRPr lang="en-US" sz="4000" dirty="0"/>
          </a:p>
        </p:txBody>
      </p:sp>
      <p:sp>
        <p:nvSpPr>
          <p:cNvPr id="146435" name="Rectangle 3"/>
          <p:cNvSpPr>
            <a:spLocks noGrp="1" noChangeArrowheads="1"/>
          </p:cNvSpPr>
          <p:nvPr>
            <p:ph type="body" idx="1"/>
          </p:nvPr>
        </p:nvSpPr>
        <p:spPr>
          <a:xfrm>
            <a:off x="838200" y="2438400"/>
            <a:ext cx="8305800" cy="5791200"/>
          </a:xfrm>
        </p:spPr>
        <p:txBody>
          <a:bodyPr/>
          <a:lstStyle/>
          <a:p>
            <a:r>
              <a:rPr lang="en-US" dirty="0"/>
              <a:t>Autistic spectrum disorders are much more common than </a:t>
            </a:r>
            <a:r>
              <a:rPr lang="en-US" dirty="0" smtClean="0"/>
              <a:t>once thought.</a:t>
            </a:r>
            <a:endParaRPr lang="en-US" dirty="0"/>
          </a:p>
          <a:p>
            <a:pPr lvl="1"/>
            <a:r>
              <a:rPr lang="en-US" dirty="0" smtClean="0"/>
              <a:t>70 (vs</a:t>
            </a:r>
            <a:r>
              <a:rPr lang="en-US" dirty="0"/>
              <a:t>. 4 to 6) per 10,000 in the general population </a:t>
            </a:r>
            <a:r>
              <a:rPr lang="en-US" sz="1200" dirty="0" smtClean="0"/>
              <a:t>(Saracino, Noseworthy, Steiman, Reisinger, &amp; Fombonne, 2010).</a:t>
            </a:r>
            <a:endParaRPr lang="en-US" sz="1200" dirty="0"/>
          </a:p>
          <a:p>
            <a:pPr lvl="1"/>
            <a:r>
              <a:rPr lang="en-US" dirty="0"/>
              <a:t>The prevalence of parent-reported ASD among children aged 6–17 was </a:t>
            </a:r>
            <a:r>
              <a:rPr lang="en-US" dirty="0" smtClean="0"/>
              <a:t>2% </a:t>
            </a:r>
            <a:r>
              <a:rPr lang="en-US" dirty="0"/>
              <a:t>in </a:t>
            </a:r>
            <a:r>
              <a:rPr lang="en-US" dirty="0" smtClean="0"/>
              <a:t>2011–2012</a:t>
            </a:r>
            <a:endParaRPr lang="en-US" sz="1200" dirty="0"/>
          </a:p>
          <a:p>
            <a:pPr lvl="2"/>
            <a:r>
              <a:rPr lang="en-US" dirty="0" smtClean="0"/>
              <a:t>In other words, 1 in 50 parents report their 6-17 year old has ASD (vs. 1 in 86 in 2007) </a:t>
            </a:r>
            <a:r>
              <a:rPr lang="en-US" sz="1200" dirty="0"/>
              <a:t>(Blumberg et al., 2013).</a:t>
            </a:r>
          </a:p>
          <a:p>
            <a:pPr lvl="1"/>
            <a:r>
              <a:rPr lang="en-US" dirty="0" smtClean="0"/>
              <a:t>Dramatic </a:t>
            </a:r>
            <a:r>
              <a:rPr lang="en-US" dirty="0"/>
              <a:t>increases in the numbers served under the autism </a:t>
            </a:r>
            <a:r>
              <a:rPr lang="en-US" i="1" dirty="0"/>
              <a:t>IDEA</a:t>
            </a:r>
            <a:r>
              <a:rPr lang="en-US" dirty="0"/>
              <a:t> eligibility classification </a:t>
            </a:r>
            <a:r>
              <a:rPr lang="en-US" sz="1200" dirty="0"/>
              <a:t>(Brock, 2006)</a:t>
            </a:r>
            <a:r>
              <a:rPr lang="en-US" sz="1200" dirty="0" smtClean="0"/>
              <a:t>.</a:t>
            </a:r>
            <a:endParaRPr lang="en-US" dirty="0"/>
          </a:p>
          <a:p>
            <a:pPr>
              <a:buFont typeface="Wingdings" pitchFamily="2" charset="2"/>
              <a:buNone/>
            </a:pP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A6C125C2-282B-41A4-8861-A77261F43BFE}" type="slidenum">
              <a:rPr lang="en-US"/>
              <a:pPr/>
              <a:t>50</a:t>
            </a:fld>
            <a:endParaRPr lang="en-US"/>
          </a:p>
        </p:txBody>
      </p:sp>
      <p:sp>
        <p:nvSpPr>
          <p:cNvPr id="1178626" name="AutoShape 2"/>
          <p:cNvSpPr>
            <a:spLocks noGrp="1" noChangeArrowheads="1"/>
          </p:cNvSpPr>
          <p:nvPr>
            <p:ph type="title"/>
          </p:nvPr>
        </p:nvSpPr>
        <p:spPr>
          <a:xfrm>
            <a:off x="838200" y="685800"/>
            <a:ext cx="8050213" cy="1143000"/>
          </a:xfrm>
        </p:spPr>
        <p:txBody>
          <a:bodyPr/>
          <a:lstStyle/>
          <a:p>
            <a:r>
              <a:rPr lang="en-US" sz="4000"/>
              <a:t>Case Finding:</a:t>
            </a:r>
            <a:r>
              <a:rPr lang="en-US"/>
              <a:t/>
            </a:r>
            <a:br>
              <a:rPr lang="en-US"/>
            </a:br>
            <a:r>
              <a:rPr lang="en-US" sz="2400"/>
              <a:t>Listening to Caregivers</a:t>
            </a:r>
          </a:p>
        </p:txBody>
      </p:sp>
      <p:sp>
        <p:nvSpPr>
          <p:cNvPr id="1178627" name="Rectangle 3"/>
          <p:cNvSpPr>
            <a:spLocks noGrp="1" noChangeArrowheads="1"/>
          </p:cNvSpPr>
          <p:nvPr>
            <p:ph type="body" idx="1"/>
          </p:nvPr>
        </p:nvSpPr>
        <p:spPr>
          <a:xfrm>
            <a:off x="838200" y="2438400"/>
            <a:ext cx="8077200" cy="4953000"/>
          </a:xfrm>
        </p:spPr>
        <p:txBody>
          <a:bodyPr/>
          <a:lstStyle/>
          <a:p>
            <a:pPr eaLnBrk="0" hangingPunct="0">
              <a:lnSpc>
                <a:spcPct val="90000"/>
              </a:lnSpc>
              <a:spcBef>
                <a:spcPct val="0"/>
              </a:spcBef>
            </a:pPr>
            <a:r>
              <a:rPr lang="en-US"/>
              <a:t>Referring Concerns That Signal the Need for Autism Screening </a:t>
            </a:r>
          </a:p>
          <a:p>
            <a:pPr lvl="1">
              <a:lnSpc>
                <a:spcPct val="90000"/>
              </a:lnSpc>
            </a:pPr>
            <a:r>
              <a:rPr lang="en-US"/>
              <a:t>Social Concerns</a:t>
            </a:r>
          </a:p>
          <a:p>
            <a:pPr lvl="2">
              <a:lnSpc>
                <a:spcPct val="90000"/>
              </a:lnSpc>
            </a:pPr>
            <a:r>
              <a:rPr lang="en-US"/>
              <a:t>Does not smile socially</a:t>
            </a:r>
          </a:p>
          <a:p>
            <a:pPr lvl="2">
              <a:lnSpc>
                <a:spcPct val="90000"/>
              </a:lnSpc>
            </a:pPr>
            <a:r>
              <a:rPr lang="en-US"/>
              <a:t>Seems to prefer to play alone</a:t>
            </a:r>
          </a:p>
          <a:p>
            <a:pPr lvl="2">
              <a:lnSpc>
                <a:spcPct val="90000"/>
              </a:lnSpc>
            </a:pPr>
            <a:r>
              <a:rPr lang="en-US"/>
              <a:t>Is very independent</a:t>
            </a:r>
          </a:p>
          <a:p>
            <a:pPr lvl="2">
              <a:lnSpc>
                <a:spcPct val="90000"/>
              </a:lnSpc>
            </a:pPr>
            <a:r>
              <a:rPr lang="en-US"/>
              <a:t>Has poor eye contact</a:t>
            </a:r>
          </a:p>
          <a:p>
            <a:pPr lvl="2">
              <a:lnSpc>
                <a:spcPct val="90000"/>
              </a:lnSpc>
            </a:pPr>
            <a:r>
              <a:rPr lang="en-US"/>
              <a:t>Is in his/her own world</a:t>
            </a:r>
          </a:p>
          <a:p>
            <a:pPr lvl="2">
              <a:lnSpc>
                <a:spcPct val="90000"/>
              </a:lnSpc>
            </a:pPr>
            <a:r>
              <a:rPr lang="en-US"/>
              <a:t>Tunes us out</a:t>
            </a:r>
          </a:p>
          <a:p>
            <a:pPr lvl="2">
              <a:lnSpc>
                <a:spcPct val="90000"/>
              </a:lnSpc>
            </a:pPr>
            <a:r>
              <a:rPr lang="en-US"/>
              <a:t>Is not interested in other children</a:t>
            </a:r>
          </a:p>
          <a:p>
            <a:pPr eaLnBrk="0" hangingPunct="0">
              <a:lnSpc>
                <a:spcPct val="90000"/>
              </a:lnSpc>
              <a:spcBef>
                <a:spcPct val="0"/>
              </a:spcBef>
            </a:pPr>
            <a:endParaRPr lang="en-US"/>
          </a:p>
        </p:txBody>
      </p:sp>
      <p:sp>
        <p:nvSpPr>
          <p:cNvPr id="6" name="Rectangle 5"/>
          <p:cNvSpPr/>
          <p:nvPr/>
        </p:nvSpPr>
        <p:spPr>
          <a:xfrm>
            <a:off x="756659" y="6519446"/>
            <a:ext cx="1986541" cy="338554"/>
          </a:xfrm>
          <a:prstGeom prst="rect">
            <a:avLst/>
          </a:prstGeom>
        </p:spPr>
        <p:txBody>
          <a:bodyPr wrap="none">
            <a:spAutoFit/>
          </a:bodyPr>
          <a:lstStyle/>
          <a:p>
            <a:r>
              <a:rPr lang="en-US" sz="1600" dirty="0" err="1" smtClean="0"/>
              <a:t>Filipek</a:t>
            </a:r>
            <a:r>
              <a:rPr lang="en-US" sz="1600" dirty="0" smtClean="0"/>
              <a:t> </a:t>
            </a:r>
            <a:r>
              <a:rPr lang="en-US" sz="1600" dirty="0"/>
              <a:t>et al.  (1999)</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62A40A2D-A676-4858-AA3E-437F12D83040}" type="slidenum">
              <a:rPr lang="en-US"/>
              <a:pPr/>
              <a:t>51</a:t>
            </a:fld>
            <a:endParaRPr lang="en-US"/>
          </a:p>
        </p:txBody>
      </p:sp>
      <p:sp>
        <p:nvSpPr>
          <p:cNvPr id="1180674" name="AutoShape 2"/>
          <p:cNvSpPr>
            <a:spLocks noGrp="1" noChangeArrowheads="1"/>
          </p:cNvSpPr>
          <p:nvPr>
            <p:ph type="title"/>
          </p:nvPr>
        </p:nvSpPr>
        <p:spPr>
          <a:xfrm>
            <a:off x="838200" y="685800"/>
            <a:ext cx="8050213" cy="1143000"/>
          </a:xfrm>
        </p:spPr>
        <p:txBody>
          <a:bodyPr/>
          <a:lstStyle/>
          <a:p>
            <a:r>
              <a:rPr lang="en-US" sz="4000"/>
              <a:t>Case Finding:</a:t>
            </a:r>
            <a:br>
              <a:rPr lang="en-US" sz="4000"/>
            </a:br>
            <a:r>
              <a:rPr lang="en-US" sz="2400"/>
              <a:t>Listening to Caregivers</a:t>
            </a:r>
          </a:p>
        </p:txBody>
      </p:sp>
      <p:sp>
        <p:nvSpPr>
          <p:cNvPr id="1180675" name="Rectangle 3"/>
          <p:cNvSpPr>
            <a:spLocks noGrp="1" noChangeArrowheads="1"/>
          </p:cNvSpPr>
          <p:nvPr>
            <p:ph type="body" idx="1"/>
          </p:nvPr>
        </p:nvSpPr>
        <p:spPr>
          <a:xfrm>
            <a:off x="838200" y="2438400"/>
            <a:ext cx="8077200" cy="4953000"/>
          </a:xfrm>
        </p:spPr>
        <p:txBody>
          <a:bodyPr/>
          <a:lstStyle/>
          <a:p>
            <a:pPr eaLnBrk="0" hangingPunct="0">
              <a:lnSpc>
                <a:spcPct val="90000"/>
              </a:lnSpc>
              <a:spcBef>
                <a:spcPct val="0"/>
              </a:spcBef>
            </a:pPr>
            <a:r>
              <a:rPr lang="en-US"/>
              <a:t>Referring Concerns That Signal the Need for Autism Screening </a:t>
            </a:r>
          </a:p>
          <a:p>
            <a:pPr lvl="1"/>
            <a:r>
              <a:rPr lang="en-US"/>
              <a:t>Behavioral concerns</a:t>
            </a:r>
          </a:p>
          <a:p>
            <a:pPr lvl="2"/>
            <a:r>
              <a:rPr lang="en-US"/>
              <a:t>Tantrums</a:t>
            </a:r>
          </a:p>
          <a:p>
            <a:pPr lvl="2"/>
            <a:r>
              <a:rPr lang="en-US"/>
              <a:t>Is hyperactive or uncooperative/oppositional</a:t>
            </a:r>
          </a:p>
          <a:p>
            <a:pPr lvl="2"/>
            <a:r>
              <a:rPr lang="en-US"/>
              <a:t>Doesn’t know how to play with toys</a:t>
            </a:r>
          </a:p>
          <a:p>
            <a:pPr lvl="2"/>
            <a:r>
              <a:rPr lang="en-US"/>
              <a:t>Does the same thing over and over</a:t>
            </a:r>
          </a:p>
          <a:p>
            <a:pPr lvl="2"/>
            <a:r>
              <a:rPr lang="en-US"/>
              <a:t>Toe walks</a:t>
            </a:r>
          </a:p>
        </p:txBody>
      </p:sp>
      <p:sp>
        <p:nvSpPr>
          <p:cNvPr id="6" name="Rectangle 5"/>
          <p:cNvSpPr/>
          <p:nvPr/>
        </p:nvSpPr>
        <p:spPr>
          <a:xfrm>
            <a:off x="756659" y="6519446"/>
            <a:ext cx="1986541" cy="338554"/>
          </a:xfrm>
          <a:prstGeom prst="rect">
            <a:avLst/>
          </a:prstGeom>
        </p:spPr>
        <p:txBody>
          <a:bodyPr wrap="none">
            <a:spAutoFit/>
          </a:bodyPr>
          <a:lstStyle/>
          <a:p>
            <a:r>
              <a:rPr lang="en-US" sz="1600" dirty="0" err="1" smtClean="0"/>
              <a:t>Filipek</a:t>
            </a:r>
            <a:r>
              <a:rPr lang="en-US" sz="1600" dirty="0" smtClean="0"/>
              <a:t> </a:t>
            </a:r>
            <a:r>
              <a:rPr lang="en-US" sz="1600" dirty="0"/>
              <a:t>et al.  (1999)</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FE5D77C-CEF0-4197-B169-E68ED6B4BE31}" type="slidenum">
              <a:rPr lang="en-US"/>
              <a:pPr/>
              <a:t>52</a:t>
            </a:fld>
            <a:endParaRPr lang="en-US"/>
          </a:p>
        </p:txBody>
      </p:sp>
      <p:sp>
        <p:nvSpPr>
          <p:cNvPr id="1182722" name="AutoShape 2"/>
          <p:cNvSpPr>
            <a:spLocks noGrp="1" noChangeArrowheads="1"/>
          </p:cNvSpPr>
          <p:nvPr>
            <p:ph type="title"/>
          </p:nvPr>
        </p:nvSpPr>
        <p:spPr>
          <a:xfrm>
            <a:off x="838200" y="685800"/>
            <a:ext cx="8050213" cy="1143000"/>
          </a:xfrm>
        </p:spPr>
        <p:txBody>
          <a:bodyPr/>
          <a:lstStyle/>
          <a:p>
            <a:r>
              <a:rPr lang="en-US" sz="4000"/>
              <a:t>Case Finding:</a:t>
            </a:r>
            <a:br>
              <a:rPr lang="en-US" sz="4000"/>
            </a:br>
            <a:r>
              <a:rPr lang="en-US" sz="2400"/>
              <a:t>Listening to Caregivers</a:t>
            </a:r>
          </a:p>
        </p:txBody>
      </p:sp>
      <p:sp>
        <p:nvSpPr>
          <p:cNvPr id="1182723" name="Rectangle 3"/>
          <p:cNvSpPr>
            <a:spLocks noGrp="1" noChangeArrowheads="1"/>
          </p:cNvSpPr>
          <p:nvPr>
            <p:ph type="body" idx="1"/>
          </p:nvPr>
        </p:nvSpPr>
        <p:spPr>
          <a:xfrm>
            <a:off x="838200" y="2438400"/>
            <a:ext cx="8077200" cy="4953000"/>
          </a:xfrm>
        </p:spPr>
        <p:txBody>
          <a:bodyPr/>
          <a:lstStyle/>
          <a:p>
            <a:pPr eaLnBrk="0" hangingPunct="0">
              <a:lnSpc>
                <a:spcPct val="90000"/>
              </a:lnSpc>
              <a:spcBef>
                <a:spcPct val="0"/>
              </a:spcBef>
            </a:pPr>
            <a:r>
              <a:rPr lang="en-US"/>
              <a:t>Referring Concerns That Signal the Need for Autism Screening </a:t>
            </a:r>
          </a:p>
          <a:p>
            <a:pPr lvl="1"/>
            <a:r>
              <a:rPr lang="en-US"/>
              <a:t>Behavioral concerns </a:t>
            </a:r>
            <a:r>
              <a:rPr lang="en-US" sz="1800"/>
              <a:t>(continued)</a:t>
            </a:r>
          </a:p>
          <a:p>
            <a:pPr lvl="2"/>
            <a:r>
              <a:rPr lang="en-US"/>
              <a:t>Has unusual attachments to toys (e.g., always is holding a certain object)</a:t>
            </a:r>
          </a:p>
          <a:p>
            <a:pPr lvl="2"/>
            <a:r>
              <a:rPr lang="en-US"/>
              <a:t>Lines things up</a:t>
            </a:r>
          </a:p>
          <a:p>
            <a:pPr lvl="2"/>
            <a:r>
              <a:rPr lang="en-US"/>
              <a:t>Is oversensitive to certain textures or sounds</a:t>
            </a:r>
          </a:p>
          <a:p>
            <a:pPr lvl="2"/>
            <a:r>
              <a:rPr lang="en-US"/>
              <a:t>Has odd finger and/or body movement patterns</a:t>
            </a:r>
          </a:p>
        </p:txBody>
      </p:sp>
      <p:sp>
        <p:nvSpPr>
          <p:cNvPr id="6" name="Rectangle 5"/>
          <p:cNvSpPr/>
          <p:nvPr/>
        </p:nvSpPr>
        <p:spPr>
          <a:xfrm>
            <a:off x="756659" y="6519446"/>
            <a:ext cx="1986541" cy="338554"/>
          </a:xfrm>
          <a:prstGeom prst="rect">
            <a:avLst/>
          </a:prstGeom>
        </p:spPr>
        <p:txBody>
          <a:bodyPr wrap="none">
            <a:spAutoFit/>
          </a:bodyPr>
          <a:lstStyle/>
          <a:p>
            <a:r>
              <a:rPr lang="en-US" sz="1600" dirty="0" err="1" smtClean="0"/>
              <a:t>Filipek</a:t>
            </a:r>
            <a:r>
              <a:rPr lang="en-US" sz="1600" dirty="0" smtClean="0"/>
              <a:t> </a:t>
            </a:r>
            <a:r>
              <a:rPr lang="en-US" sz="1600" dirty="0"/>
              <a:t>et al.  (1999)</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85C57642-1EC0-4512-9168-1EFE67070D9A}" type="slidenum">
              <a:rPr lang="en-US"/>
              <a:pPr/>
              <a:t>53</a:t>
            </a:fld>
            <a:endParaRPr lang="en-US"/>
          </a:p>
        </p:txBody>
      </p:sp>
      <p:sp>
        <p:nvSpPr>
          <p:cNvPr id="1184770" name="AutoShape 2"/>
          <p:cNvSpPr>
            <a:spLocks noGrp="1" noChangeArrowheads="1"/>
          </p:cNvSpPr>
          <p:nvPr>
            <p:ph type="title"/>
          </p:nvPr>
        </p:nvSpPr>
        <p:spPr>
          <a:xfrm>
            <a:off x="838200" y="685800"/>
            <a:ext cx="8050213" cy="1143000"/>
          </a:xfrm>
        </p:spPr>
        <p:txBody>
          <a:bodyPr/>
          <a:lstStyle/>
          <a:p>
            <a:r>
              <a:rPr lang="en-US" sz="4000"/>
              <a:t>Case Finding:</a:t>
            </a:r>
            <a:r>
              <a:rPr lang="en-US"/>
              <a:t/>
            </a:r>
            <a:br>
              <a:rPr lang="en-US"/>
            </a:br>
            <a:r>
              <a:rPr lang="en-US" sz="2400"/>
              <a:t>Questioning Caregivers</a:t>
            </a:r>
          </a:p>
        </p:txBody>
      </p:sp>
      <p:sp>
        <p:nvSpPr>
          <p:cNvPr id="1184771" name="Rectangle 3"/>
          <p:cNvSpPr>
            <a:spLocks noGrp="1" noChangeArrowheads="1"/>
          </p:cNvSpPr>
          <p:nvPr>
            <p:ph type="body" idx="1"/>
          </p:nvPr>
        </p:nvSpPr>
        <p:spPr>
          <a:xfrm>
            <a:off x="838200" y="2438400"/>
            <a:ext cx="8229600" cy="4953000"/>
          </a:xfrm>
        </p:spPr>
        <p:txBody>
          <a:bodyPr/>
          <a:lstStyle/>
          <a:p>
            <a:pPr eaLnBrk="0" hangingPunct="0">
              <a:lnSpc>
                <a:spcPct val="90000"/>
              </a:lnSpc>
              <a:spcBef>
                <a:spcPct val="0"/>
              </a:spcBef>
            </a:pPr>
            <a:r>
              <a:rPr lang="en-US" sz="2400"/>
              <a:t>Asking about socialization that probe for issues that would signal the need for an autism screening.</a:t>
            </a:r>
          </a:p>
          <a:p>
            <a:pPr lvl="1"/>
            <a:r>
              <a:rPr lang="en-US" sz="2000"/>
              <a:t>“Does s/he …”  or  “Is there …”</a:t>
            </a:r>
            <a:endParaRPr lang="en-US" sz="1800"/>
          </a:p>
          <a:p>
            <a:pPr lvl="2"/>
            <a:r>
              <a:rPr lang="en-US" sz="1800"/>
              <a:t>cuddle like other children?</a:t>
            </a:r>
          </a:p>
          <a:p>
            <a:pPr lvl="2"/>
            <a:r>
              <a:rPr lang="en-US" sz="1800"/>
              <a:t>look at you when you are talking or playing?</a:t>
            </a:r>
          </a:p>
          <a:p>
            <a:pPr lvl="2"/>
            <a:r>
              <a:rPr lang="en-US" sz="1800"/>
              <a:t>smile in response to a smile from others?</a:t>
            </a:r>
          </a:p>
          <a:p>
            <a:pPr lvl="2"/>
            <a:r>
              <a:rPr lang="en-US" sz="1800"/>
              <a:t>engage in reciprocal, back-and-forth play?</a:t>
            </a:r>
          </a:p>
          <a:p>
            <a:pPr lvl="2"/>
            <a:r>
              <a:rPr lang="en-US" sz="1800"/>
              <a:t>play simple imitation games, such as pat-a-cake or peek-a-boo?</a:t>
            </a:r>
          </a:p>
          <a:p>
            <a:pPr lvl="2"/>
            <a:r>
              <a:rPr lang="en-US" sz="1800"/>
              <a:t>show interest in other children?</a:t>
            </a:r>
          </a:p>
          <a:p>
            <a:pPr lvl="2"/>
            <a:endParaRPr lang="en-US" sz="1800"/>
          </a:p>
        </p:txBody>
      </p:sp>
      <p:sp>
        <p:nvSpPr>
          <p:cNvPr id="6" name="Rectangle 5"/>
          <p:cNvSpPr/>
          <p:nvPr/>
        </p:nvSpPr>
        <p:spPr>
          <a:xfrm>
            <a:off x="756659" y="6519446"/>
            <a:ext cx="1986541" cy="338554"/>
          </a:xfrm>
          <a:prstGeom prst="rect">
            <a:avLst/>
          </a:prstGeom>
        </p:spPr>
        <p:txBody>
          <a:bodyPr wrap="none">
            <a:spAutoFit/>
          </a:bodyPr>
          <a:lstStyle/>
          <a:p>
            <a:r>
              <a:rPr lang="en-US" sz="1600" dirty="0" err="1" smtClean="0"/>
              <a:t>Filipek</a:t>
            </a:r>
            <a:r>
              <a:rPr lang="en-US" sz="1600" dirty="0" smtClean="0"/>
              <a:t> </a:t>
            </a:r>
            <a:r>
              <a:rPr lang="en-US" sz="1600" dirty="0"/>
              <a:t>et al.  (1999)</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F29C60FE-FE51-4390-9DC0-64E8E919606B}" type="slidenum">
              <a:rPr lang="en-US"/>
              <a:pPr/>
              <a:t>54</a:t>
            </a:fld>
            <a:endParaRPr lang="en-US"/>
          </a:p>
        </p:txBody>
      </p:sp>
      <p:sp>
        <p:nvSpPr>
          <p:cNvPr id="1186818" name="AutoShape 2"/>
          <p:cNvSpPr>
            <a:spLocks noGrp="1" noChangeArrowheads="1"/>
          </p:cNvSpPr>
          <p:nvPr>
            <p:ph type="title"/>
          </p:nvPr>
        </p:nvSpPr>
        <p:spPr>
          <a:xfrm>
            <a:off x="838200" y="762000"/>
            <a:ext cx="8050213" cy="1143000"/>
          </a:xfrm>
        </p:spPr>
        <p:txBody>
          <a:bodyPr/>
          <a:lstStyle/>
          <a:p>
            <a:r>
              <a:rPr lang="en-US" sz="4000"/>
              <a:t>Case Finding:</a:t>
            </a:r>
            <a:r>
              <a:rPr lang="en-US"/>
              <a:t/>
            </a:r>
            <a:br>
              <a:rPr lang="en-US"/>
            </a:br>
            <a:r>
              <a:rPr lang="en-US" sz="2400"/>
              <a:t>Questioning Caregivers</a:t>
            </a:r>
          </a:p>
        </p:txBody>
      </p:sp>
      <p:sp>
        <p:nvSpPr>
          <p:cNvPr id="1186819" name="Rectangle 3"/>
          <p:cNvSpPr>
            <a:spLocks noGrp="1" noChangeArrowheads="1"/>
          </p:cNvSpPr>
          <p:nvPr>
            <p:ph type="body" idx="1"/>
          </p:nvPr>
        </p:nvSpPr>
        <p:spPr>
          <a:xfrm>
            <a:off x="914400" y="2438400"/>
            <a:ext cx="8229600" cy="4953000"/>
          </a:xfrm>
        </p:spPr>
        <p:txBody>
          <a:bodyPr/>
          <a:lstStyle/>
          <a:p>
            <a:pPr eaLnBrk="0" hangingPunct="0">
              <a:spcBef>
                <a:spcPct val="0"/>
              </a:spcBef>
            </a:pPr>
            <a:r>
              <a:rPr lang="en-US"/>
              <a:t>Asking about communication that probe for issues that would signal the need for an autism screening.</a:t>
            </a:r>
          </a:p>
          <a:p>
            <a:pPr lvl="1"/>
            <a:r>
              <a:rPr lang="en-US"/>
              <a:t>“Does s/he …”  or  “Is there …”</a:t>
            </a:r>
          </a:p>
          <a:p>
            <a:pPr lvl="2"/>
            <a:r>
              <a:rPr lang="en-US"/>
              <a:t>point with his/hr finger?</a:t>
            </a:r>
          </a:p>
          <a:p>
            <a:pPr lvl="2"/>
            <a:r>
              <a:rPr lang="en-US"/>
              <a:t>gesture?  Nod yes and no?</a:t>
            </a:r>
          </a:p>
          <a:p>
            <a:pPr lvl="2"/>
            <a:r>
              <a:rPr lang="en-US"/>
              <a:t>direct your attention by holding up objects for you to see?</a:t>
            </a:r>
          </a:p>
          <a:p>
            <a:pPr lvl="2"/>
            <a:r>
              <a:rPr lang="en-US"/>
              <a:t>anything odd about his/her speech?</a:t>
            </a:r>
          </a:p>
          <a:p>
            <a:pPr lvl="2"/>
            <a:r>
              <a:rPr lang="en-US"/>
              <a:t>show things to people?</a:t>
            </a:r>
          </a:p>
          <a:p>
            <a:pPr lvl="2"/>
            <a:endParaRPr lang="en-US" sz="1800"/>
          </a:p>
        </p:txBody>
      </p:sp>
      <p:sp>
        <p:nvSpPr>
          <p:cNvPr id="6" name="Rectangle 5"/>
          <p:cNvSpPr/>
          <p:nvPr/>
        </p:nvSpPr>
        <p:spPr>
          <a:xfrm>
            <a:off x="756659" y="6519446"/>
            <a:ext cx="1986541" cy="338554"/>
          </a:xfrm>
          <a:prstGeom prst="rect">
            <a:avLst/>
          </a:prstGeom>
        </p:spPr>
        <p:txBody>
          <a:bodyPr wrap="none">
            <a:spAutoFit/>
          </a:bodyPr>
          <a:lstStyle/>
          <a:p>
            <a:r>
              <a:rPr lang="en-US" sz="1600" dirty="0" err="1" smtClean="0"/>
              <a:t>Filipek</a:t>
            </a:r>
            <a:r>
              <a:rPr lang="en-US" sz="1600" dirty="0" smtClean="0"/>
              <a:t> </a:t>
            </a:r>
            <a:r>
              <a:rPr lang="en-US" sz="1600" dirty="0"/>
              <a:t>et al.  (1999)</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2E08B299-2800-4F6B-8398-0D57A41B16AE}" type="slidenum">
              <a:rPr lang="en-US"/>
              <a:pPr/>
              <a:t>55</a:t>
            </a:fld>
            <a:endParaRPr lang="en-US"/>
          </a:p>
        </p:txBody>
      </p:sp>
      <p:sp>
        <p:nvSpPr>
          <p:cNvPr id="1188866" name="AutoShape 2"/>
          <p:cNvSpPr>
            <a:spLocks noGrp="1" noChangeArrowheads="1"/>
          </p:cNvSpPr>
          <p:nvPr>
            <p:ph type="title"/>
          </p:nvPr>
        </p:nvSpPr>
        <p:spPr>
          <a:xfrm>
            <a:off x="838200" y="762000"/>
            <a:ext cx="8050213" cy="1143000"/>
          </a:xfrm>
        </p:spPr>
        <p:txBody>
          <a:bodyPr/>
          <a:lstStyle/>
          <a:p>
            <a:r>
              <a:rPr lang="en-US" sz="4000"/>
              <a:t>Case Finding:</a:t>
            </a:r>
            <a:r>
              <a:rPr lang="en-US"/>
              <a:t/>
            </a:r>
            <a:br>
              <a:rPr lang="en-US"/>
            </a:br>
            <a:r>
              <a:rPr lang="en-US" sz="2400"/>
              <a:t>Questioning Caregivers</a:t>
            </a:r>
          </a:p>
        </p:txBody>
      </p:sp>
      <p:sp>
        <p:nvSpPr>
          <p:cNvPr id="1188867" name="Rectangle 3"/>
          <p:cNvSpPr>
            <a:spLocks noGrp="1" noChangeArrowheads="1"/>
          </p:cNvSpPr>
          <p:nvPr>
            <p:ph type="body" idx="1"/>
          </p:nvPr>
        </p:nvSpPr>
        <p:spPr>
          <a:xfrm>
            <a:off x="914400" y="2438400"/>
            <a:ext cx="8229600" cy="4953000"/>
          </a:xfrm>
        </p:spPr>
        <p:txBody>
          <a:bodyPr/>
          <a:lstStyle/>
          <a:p>
            <a:pPr eaLnBrk="0" hangingPunct="0">
              <a:spcBef>
                <a:spcPct val="0"/>
              </a:spcBef>
            </a:pPr>
            <a:r>
              <a:rPr lang="en-US"/>
              <a:t>Asking about communication that probe for issues that would signal the need for an autism screening (continued).</a:t>
            </a:r>
          </a:p>
          <a:p>
            <a:pPr lvl="1"/>
            <a:r>
              <a:rPr lang="en-US"/>
              <a:t>“Does s/he …”  or  “Is there …”</a:t>
            </a:r>
          </a:p>
          <a:p>
            <a:pPr lvl="2"/>
            <a:r>
              <a:rPr lang="en-US"/>
              <a:t>lead an adult by the hand?</a:t>
            </a:r>
          </a:p>
          <a:p>
            <a:pPr lvl="2"/>
            <a:r>
              <a:rPr lang="en-US"/>
              <a:t>give inconsistent response to his/her name?  … to commands?</a:t>
            </a:r>
          </a:p>
          <a:p>
            <a:pPr lvl="2"/>
            <a:r>
              <a:rPr lang="en-US"/>
              <a:t>use rote, repetitive, or echolalic speech?</a:t>
            </a:r>
          </a:p>
          <a:p>
            <a:pPr lvl="2"/>
            <a:r>
              <a:rPr lang="en-US"/>
              <a:t>memorize strings of words or scripts?</a:t>
            </a:r>
          </a:p>
          <a:p>
            <a:endParaRPr lang="en-US"/>
          </a:p>
          <a:p>
            <a:pPr lvl="2"/>
            <a:endParaRPr lang="en-US" sz="1800"/>
          </a:p>
        </p:txBody>
      </p:sp>
      <p:sp>
        <p:nvSpPr>
          <p:cNvPr id="6" name="Rectangle 5"/>
          <p:cNvSpPr/>
          <p:nvPr/>
        </p:nvSpPr>
        <p:spPr>
          <a:xfrm>
            <a:off x="756659" y="6519446"/>
            <a:ext cx="1986541" cy="338554"/>
          </a:xfrm>
          <a:prstGeom prst="rect">
            <a:avLst/>
          </a:prstGeom>
        </p:spPr>
        <p:txBody>
          <a:bodyPr wrap="none">
            <a:spAutoFit/>
          </a:bodyPr>
          <a:lstStyle/>
          <a:p>
            <a:r>
              <a:rPr lang="en-US" sz="1600" dirty="0" err="1" smtClean="0"/>
              <a:t>Filipek</a:t>
            </a:r>
            <a:r>
              <a:rPr lang="en-US" sz="1600" dirty="0" smtClean="0"/>
              <a:t> </a:t>
            </a:r>
            <a:r>
              <a:rPr lang="en-US" sz="1600" dirty="0"/>
              <a:t>et al.  (1999)</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9B6151B6-7B14-4C87-98F1-37073E7672B3}" type="slidenum">
              <a:rPr lang="en-US"/>
              <a:pPr/>
              <a:t>56</a:t>
            </a:fld>
            <a:endParaRPr lang="en-US"/>
          </a:p>
        </p:txBody>
      </p:sp>
      <p:sp>
        <p:nvSpPr>
          <p:cNvPr id="1190914" name="AutoShape 2"/>
          <p:cNvSpPr>
            <a:spLocks noGrp="1" noChangeArrowheads="1"/>
          </p:cNvSpPr>
          <p:nvPr>
            <p:ph type="title"/>
          </p:nvPr>
        </p:nvSpPr>
        <p:spPr>
          <a:xfrm>
            <a:off x="838200" y="685800"/>
            <a:ext cx="8050213" cy="1143000"/>
          </a:xfrm>
        </p:spPr>
        <p:txBody>
          <a:bodyPr/>
          <a:lstStyle/>
          <a:p>
            <a:r>
              <a:rPr lang="en-US" sz="4000"/>
              <a:t>Case Finding:</a:t>
            </a:r>
            <a:r>
              <a:rPr lang="en-US"/>
              <a:t/>
            </a:r>
            <a:br>
              <a:rPr lang="en-US"/>
            </a:br>
            <a:r>
              <a:rPr lang="en-US" sz="2400"/>
              <a:t>Questioning Caregivers</a:t>
            </a:r>
          </a:p>
        </p:txBody>
      </p:sp>
      <p:sp>
        <p:nvSpPr>
          <p:cNvPr id="1190915" name="Rectangle 3"/>
          <p:cNvSpPr>
            <a:spLocks noGrp="1" noChangeArrowheads="1"/>
          </p:cNvSpPr>
          <p:nvPr>
            <p:ph type="body" idx="1"/>
          </p:nvPr>
        </p:nvSpPr>
        <p:spPr>
          <a:xfrm>
            <a:off x="838200" y="2362200"/>
            <a:ext cx="8229600" cy="4953000"/>
          </a:xfrm>
        </p:spPr>
        <p:txBody>
          <a:bodyPr/>
          <a:lstStyle/>
          <a:p>
            <a:pPr eaLnBrk="0" hangingPunct="0">
              <a:spcBef>
                <a:spcPct val="0"/>
              </a:spcBef>
            </a:pPr>
            <a:r>
              <a:rPr lang="en-US"/>
              <a:t>Asking about behavior that probe for issues that would signal the need for an autism screening.</a:t>
            </a:r>
          </a:p>
          <a:p>
            <a:pPr lvl="1"/>
            <a:r>
              <a:rPr lang="en-US"/>
              <a:t>“Does s/he …”  or  “Is there …”</a:t>
            </a:r>
          </a:p>
          <a:p>
            <a:pPr lvl="2"/>
            <a:r>
              <a:rPr lang="en-US"/>
              <a:t>have repetitive, stereotyped, or odd motor behavior?</a:t>
            </a:r>
          </a:p>
          <a:p>
            <a:pPr lvl="2"/>
            <a:r>
              <a:rPr lang="en-US"/>
              <a:t>have preoccupations or a narrow range of interests?</a:t>
            </a:r>
          </a:p>
          <a:p>
            <a:pPr lvl="2"/>
            <a:r>
              <a:rPr lang="en-US"/>
              <a:t>attend more to parts of objects (e.g., the wheels of a toy car)?</a:t>
            </a:r>
          </a:p>
          <a:p>
            <a:pPr lvl="2"/>
            <a:r>
              <a:rPr lang="en-US"/>
              <a:t>have limited or absent pretend play?</a:t>
            </a:r>
          </a:p>
          <a:p>
            <a:pPr lvl="2"/>
            <a:r>
              <a:rPr lang="en-US"/>
              <a:t>imitate other people’s actions?</a:t>
            </a:r>
          </a:p>
          <a:p>
            <a:pPr lvl="2"/>
            <a:r>
              <a:rPr lang="en-US"/>
              <a:t>play with toys in the same exact way each time?</a:t>
            </a:r>
          </a:p>
          <a:p>
            <a:pPr lvl="2"/>
            <a:r>
              <a:rPr lang="en-US"/>
              <a:t>strongly attached to a specific unusual object(s)?</a:t>
            </a:r>
          </a:p>
          <a:p>
            <a:pPr>
              <a:buFont typeface="Wingdings" pitchFamily="2" charset="2"/>
              <a:buNone/>
            </a:pPr>
            <a:endParaRPr lang="en-US" sz="3200"/>
          </a:p>
          <a:p>
            <a:pPr lvl="2"/>
            <a:endParaRPr lang="en-US"/>
          </a:p>
        </p:txBody>
      </p:sp>
      <p:sp>
        <p:nvSpPr>
          <p:cNvPr id="6" name="Rectangle 5"/>
          <p:cNvSpPr/>
          <p:nvPr/>
        </p:nvSpPr>
        <p:spPr>
          <a:xfrm>
            <a:off x="756659" y="6519446"/>
            <a:ext cx="1986541" cy="338554"/>
          </a:xfrm>
          <a:prstGeom prst="rect">
            <a:avLst/>
          </a:prstGeom>
        </p:spPr>
        <p:txBody>
          <a:bodyPr wrap="none">
            <a:spAutoFit/>
          </a:bodyPr>
          <a:lstStyle/>
          <a:p>
            <a:r>
              <a:rPr lang="en-US" sz="1600" dirty="0" err="1" smtClean="0"/>
              <a:t>Filipek</a:t>
            </a:r>
            <a:r>
              <a:rPr lang="en-US" sz="1600" dirty="0" smtClean="0"/>
              <a:t> </a:t>
            </a:r>
            <a:r>
              <a:rPr lang="en-US" sz="1600" dirty="0"/>
              <a:t>et al.  (1999)</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38113B7E-3910-41BB-9A42-E43D411AC32F}" type="slidenum">
              <a:rPr lang="en-US"/>
              <a:pPr/>
              <a:t>57</a:t>
            </a:fld>
            <a:endParaRPr lang="en-US"/>
          </a:p>
        </p:txBody>
      </p:sp>
      <p:sp>
        <p:nvSpPr>
          <p:cNvPr id="1195010" name="AutoShape 2"/>
          <p:cNvSpPr>
            <a:spLocks noGrp="1" noChangeArrowheads="1"/>
          </p:cNvSpPr>
          <p:nvPr>
            <p:ph type="title"/>
          </p:nvPr>
        </p:nvSpPr>
        <p:spPr/>
        <p:txBody>
          <a:bodyPr/>
          <a:lstStyle/>
          <a:p>
            <a:r>
              <a:rPr lang="en-US"/>
              <a:t>Workshop Outline</a:t>
            </a:r>
          </a:p>
        </p:txBody>
      </p:sp>
      <p:sp>
        <p:nvSpPr>
          <p:cNvPr id="1195011" name="Rectangle 3"/>
          <p:cNvSpPr>
            <a:spLocks noChangeArrowheads="1"/>
          </p:cNvSpPr>
          <p:nvPr/>
        </p:nvSpPr>
        <p:spPr bwMode="auto">
          <a:xfrm>
            <a:off x="685800" y="3505200"/>
            <a:ext cx="8458200" cy="1371600"/>
          </a:xfrm>
          <a:prstGeom prst="rect">
            <a:avLst/>
          </a:prstGeom>
          <a:solidFill>
            <a:schemeClr val="accent2"/>
          </a:solidFill>
          <a:ln w="9525">
            <a:noFill/>
            <a:miter lim="800000"/>
            <a:headEnd/>
            <a:tailEnd/>
          </a:ln>
          <a:effectLst/>
        </p:spPr>
        <p:txBody>
          <a:bodyPr wrap="none" anchor="ctr"/>
          <a:lstStyle/>
          <a:p>
            <a:endParaRPr lang="en-US"/>
          </a:p>
        </p:txBody>
      </p:sp>
      <p:sp>
        <p:nvSpPr>
          <p:cNvPr id="1195012" name="Rectangle 4"/>
          <p:cNvSpPr>
            <a:spLocks noGrp="1" noChangeArrowheads="1"/>
          </p:cNvSpPr>
          <p:nvPr>
            <p:ph type="body" idx="1"/>
          </p:nvPr>
        </p:nvSpPr>
        <p:spPr>
          <a:xfrm>
            <a:off x="914400" y="2438400"/>
            <a:ext cx="7924800" cy="4191000"/>
          </a:xfrm>
        </p:spPr>
        <p:txBody>
          <a:bodyPr/>
          <a:lstStyle/>
          <a:p>
            <a:r>
              <a:rPr lang="en-US" dirty="0"/>
              <a:t>Introduction</a:t>
            </a:r>
          </a:p>
          <a:p>
            <a:r>
              <a:rPr lang="en-US" dirty="0"/>
              <a:t>Case Finding</a:t>
            </a:r>
          </a:p>
          <a:p>
            <a:r>
              <a:rPr lang="en-US" dirty="0"/>
              <a:t>Screening</a:t>
            </a:r>
          </a:p>
          <a:p>
            <a:pPr lvl="1"/>
            <a:r>
              <a:rPr lang="en-US" dirty="0" smtClean="0"/>
              <a:t>Behavioral </a:t>
            </a:r>
            <a:r>
              <a:rPr lang="en-US" dirty="0"/>
              <a:t>(Infants &amp; </a:t>
            </a:r>
            <a:r>
              <a:rPr lang="en-US" dirty="0" smtClean="0"/>
              <a:t>Preschoolers)</a:t>
            </a:r>
            <a:endParaRPr lang="en-US" dirty="0"/>
          </a:p>
          <a:p>
            <a:pPr lvl="1"/>
            <a:r>
              <a:rPr lang="en-US" dirty="0"/>
              <a:t>Behavioral (School Age Youth)</a:t>
            </a:r>
          </a:p>
          <a:p>
            <a:r>
              <a:rPr lang="en-US" dirty="0"/>
              <a:t>Diagnostic Evaluation</a:t>
            </a:r>
          </a:p>
          <a:p>
            <a:r>
              <a:rPr lang="en-US" dirty="0"/>
              <a:t>Psycho-educational </a:t>
            </a:r>
            <a:r>
              <a:rPr lang="en-US" dirty="0" smtClean="0"/>
              <a:t>Evaluation (Treatment)</a:t>
            </a:r>
            <a:endParaRPr lang="en-US" dirty="0"/>
          </a:p>
          <a:p>
            <a:endParaRPr lang="en-US" dirty="0"/>
          </a:p>
          <a:p>
            <a:pPr>
              <a:buFont typeface="Wingdings" pitchFamily="2" charset="2"/>
              <a:buNone/>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95011"/>
                                        </p:tgtEl>
                                        <p:attrNameLst>
                                          <p:attrName>style.visibility</p:attrName>
                                        </p:attrNameLst>
                                      </p:cBhvr>
                                      <p:to>
                                        <p:strVal val="visible"/>
                                      </p:to>
                                    </p:set>
                                    <p:anim calcmode="lin" valueType="num">
                                      <p:cBhvr additive="base">
                                        <p:cTn id="7" dur="500" fill="hold"/>
                                        <p:tgtEl>
                                          <p:spTgt spid="1195011"/>
                                        </p:tgtEl>
                                        <p:attrNameLst>
                                          <p:attrName>ppt_x</p:attrName>
                                        </p:attrNameLst>
                                      </p:cBhvr>
                                      <p:tavLst>
                                        <p:tav tm="0">
                                          <p:val>
                                            <p:strVal val="#ppt_x"/>
                                          </p:val>
                                        </p:tav>
                                        <p:tav tm="100000">
                                          <p:val>
                                            <p:strVal val="#ppt_x"/>
                                          </p:val>
                                        </p:tav>
                                      </p:tavLst>
                                    </p:anim>
                                    <p:anim calcmode="lin" valueType="num">
                                      <p:cBhvr additive="base">
                                        <p:cTn id="8" dur="500" fill="hold"/>
                                        <p:tgtEl>
                                          <p:spTgt spid="11950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5011"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9EBD23A-8898-4884-9291-B2CFB01BD82F}" type="slidenum">
              <a:rPr lang="en-US"/>
              <a:pPr/>
              <a:t>58</a:t>
            </a:fld>
            <a:endParaRPr lang="en-US"/>
          </a:p>
        </p:txBody>
      </p:sp>
      <p:sp>
        <p:nvSpPr>
          <p:cNvPr id="1197058" name="AutoShape 2"/>
          <p:cNvSpPr>
            <a:spLocks noGrp="1" noChangeArrowheads="1"/>
          </p:cNvSpPr>
          <p:nvPr>
            <p:ph type="title"/>
          </p:nvPr>
        </p:nvSpPr>
        <p:spPr>
          <a:xfrm>
            <a:off x="838200" y="762000"/>
            <a:ext cx="7924800" cy="1143000"/>
          </a:xfrm>
        </p:spPr>
        <p:txBody>
          <a:bodyPr/>
          <a:lstStyle/>
          <a:p>
            <a:r>
              <a:rPr lang="en-US"/>
              <a:t>Screening</a:t>
            </a:r>
          </a:p>
        </p:txBody>
      </p:sp>
      <p:sp>
        <p:nvSpPr>
          <p:cNvPr id="1197059" name="Rectangle 3"/>
          <p:cNvSpPr>
            <a:spLocks noGrp="1" noChangeArrowheads="1"/>
          </p:cNvSpPr>
          <p:nvPr>
            <p:ph type="body" idx="1"/>
          </p:nvPr>
        </p:nvSpPr>
        <p:spPr/>
        <p:txBody>
          <a:bodyPr/>
          <a:lstStyle/>
          <a:p>
            <a:r>
              <a:rPr lang="en-US" dirty="0"/>
              <a:t>Screening is designed to help determine the need for additional diagnostic assessments.  </a:t>
            </a:r>
          </a:p>
        </p:txBody>
      </p:sp>
      <p:pic>
        <p:nvPicPr>
          <p:cNvPr id="7" name="Picture 5" descr="Photo: Parent discussing medical issues with physician"/>
          <p:cNvPicPr>
            <a:picLocks noChangeAspect="1" noChangeArrowheads="1"/>
          </p:cNvPicPr>
          <p:nvPr/>
        </p:nvPicPr>
        <p:blipFill>
          <a:blip r:embed="rId3" cstate="print"/>
          <a:srcRect/>
          <a:stretch>
            <a:fillRect/>
          </a:stretch>
        </p:blipFill>
        <p:spPr bwMode="auto">
          <a:xfrm>
            <a:off x="6735381" y="0"/>
            <a:ext cx="2408619" cy="190500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5353866-3607-4B0E-9DC4-7BA79E6A0EA7}" type="slidenum">
              <a:rPr lang="en-US"/>
              <a:pPr/>
              <a:t>59</a:t>
            </a:fld>
            <a:endParaRPr lang="en-US"/>
          </a:p>
        </p:txBody>
      </p:sp>
      <p:sp>
        <p:nvSpPr>
          <p:cNvPr id="1203202" name="AutoShape 2"/>
          <p:cNvSpPr>
            <a:spLocks noGrp="1" noChangeArrowheads="1"/>
          </p:cNvSpPr>
          <p:nvPr>
            <p:ph type="title"/>
          </p:nvPr>
        </p:nvSpPr>
        <p:spPr>
          <a:xfrm>
            <a:off x="838200" y="762000"/>
            <a:ext cx="7924800" cy="1143000"/>
          </a:xfrm>
        </p:spPr>
        <p:txBody>
          <a:bodyPr/>
          <a:lstStyle/>
          <a:p>
            <a:r>
              <a:rPr lang="en-US" sz="4000" dirty="0" smtClean="0"/>
              <a:t>Screening</a:t>
            </a:r>
            <a:endParaRPr lang="en-US" sz="2400" dirty="0"/>
          </a:p>
        </p:txBody>
      </p:sp>
      <p:sp>
        <p:nvSpPr>
          <p:cNvPr id="1203203" name="Rectangle 3"/>
          <p:cNvSpPr>
            <a:spLocks noGrp="1" noChangeArrowheads="1"/>
          </p:cNvSpPr>
          <p:nvPr>
            <p:ph type="body" idx="1"/>
          </p:nvPr>
        </p:nvSpPr>
        <p:spPr/>
        <p:txBody>
          <a:bodyPr/>
          <a:lstStyle/>
          <a:p>
            <a:pPr>
              <a:lnSpc>
                <a:spcPct val="90000"/>
              </a:lnSpc>
            </a:pPr>
            <a:r>
              <a:rPr lang="en-US" sz="2400" dirty="0"/>
              <a:t>School psychologists are exceptionally well qualified to conduct the behavioral screening of students suspected to have an ASD.  </a:t>
            </a:r>
          </a:p>
          <a:p>
            <a:pPr>
              <a:lnSpc>
                <a:spcPct val="90000"/>
              </a:lnSpc>
            </a:pPr>
            <a:r>
              <a:rPr lang="en-US" sz="2400" dirty="0"/>
              <a:t>Several screening tools are available </a:t>
            </a:r>
          </a:p>
          <a:p>
            <a:pPr>
              <a:lnSpc>
                <a:spcPct val="90000"/>
              </a:lnSpc>
            </a:pPr>
            <a:r>
              <a:rPr lang="en-US" sz="2400" dirty="0"/>
              <a:t>Initially, most of these tools focused on the identification of ASD among infants and preschoolers.</a:t>
            </a:r>
          </a:p>
          <a:p>
            <a:pPr>
              <a:lnSpc>
                <a:spcPct val="90000"/>
              </a:lnSpc>
            </a:pPr>
            <a:r>
              <a:rPr lang="en-US" sz="2400" dirty="0"/>
              <a:t>Recently screening tools useful for the identification of school aged children who have high functioning autism or Asperger’s Disorder have been developed.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C173612-044F-4984-A97E-9A611F043059}" type="slidenum">
              <a:rPr lang="en-US"/>
              <a:pPr/>
              <a:t>6</a:t>
            </a:fld>
            <a:endParaRPr lang="en-US" dirty="0"/>
          </a:p>
        </p:txBody>
      </p:sp>
      <p:sp>
        <p:nvSpPr>
          <p:cNvPr id="1078274" name="AutoShape 2"/>
          <p:cNvSpPr>
            <a:spLocks noGrp="1" noChangeArrowheads="1"/>
          </p:cNvSpPr>
          <p:nvPr>
            <p:ph type="title"/>
          </p:nvPr>
        </p:nvSpPr>
        <p:spPr>
          <a:xfrm>
            <a:off x="762000" y="762000"/>
            <a:ext cx="8382000" cy="1143000"/>
          </a:xfrm>
        </p:spPr>
        <p:txBody>
          <a:bodyPr/>
          <a:lstStyle/>
          <a:p>
            <a:r>
              <a:rPr lang="en-US" sz="4000" dirty="0"/>
              <a:t>Introduction:</a:t>
            </a:r>
            <a:br>
              <a:rPr lang="en-US" sz="4000" dirty="0"/>
            </a:br>
            <a:r>
              <a:rPr lang="en-US" sz="2400" dirty="0"/>
              <a:t>Reasons for Increased Vigilance</a:t>
            </a:r>
          </a:p>
        </p:txBody>
      </p:sp>
      <p:sp>
        <p:nvSpPr>
          <p:cNvPr id="1078275" name="Rectangle 3"/>
          <p:cNvSpPr>
            <a:spLocks noGrp="1" noChangeArrowheads="1"/>
          </p:cNvSpPr>
          <p:nvPr>
            <p:ph type="body" idx="1"/>
          </p:nvPr>
        </p:nvSpPr>
        <p:spPr>
          <a:xfrm>
            <a:off x="914400" y="2438400"/>
            <a:ext cx="8077200" cy="5791200"/>
          </a:xfrm>
        </p:spPr>
        <p:txBody>
          <a:bodyPr/>
          <a:lstStyle/>
          <a:p>
            <a:pPr>
              <a:lnSpc>
                <a:spcPct val="90000"/>
              </a:lnSpc>
            </a:pPr>
            <a:r>
              <a:rPr lang="en-US" dirty="0"/>
              <a:t>Autism can be identified early in development, </a:t>
            </a:r>
            <a:endParaRPr lang="en-US" dirty="0" smtClean="0"/>
          </a:p>
          <a:p>
            <a:pPr>
              <a:lnSpc>
                <a:spcPct val="90000"/>
              </a:lnSpc>
            </a:pPr>
            <a:endParaRPr lang="en-US" dirty="0" smtClean="0"/>
          </a:p>
          <a:p>
            <a:pPr>
              <a:lnSpc>
                <a:spcPct val="90000"/>
              </a:lnSpc>
              <a:buNone/>
            </a:pPr>
            <a:r>
              <a:rPr lang="en-US" dirty="0" smtClean="0"/>
              <a:t>	and…</a:t>
            </a:r>
          </a:p>
          <a:p>
            <a:pPr>
              <a:lnSpc>
                <a:spcPct val="90000"/>
              </a:lnSpc>
              <a:buNone/>
            </a:pPr>
            <a:endParaRPr lang="en-US" dirty="0"/>
          </a:p>
          <a:p>
            <a:pPr>
              <a:lnSpc>
                <a:spcPct val="90000"/>
              </a:lnSpc>
            </a:pPr>
            <a:r>
              <a:rPr lang="en-US" dirty="0"/>
              <a:t>Early intervention is an important determinant of the course of autism.</a:t>
            </a:r>
          </a:p>
          <a:p>
            <a:pPr>
              <a:lnSpc>
                <a:spcPct val="90000"/>
              </a:lnSpc>
            </a:pP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58E87E9-A49A-44DF-B4EF-EDC0C4AD9253}" type="slidenum">
              <a:rPr lang="en-US"/>
              <a:pPr/>
              <a:t>60</a:t>
            </a:fld>
            <a:endParaRPr lang="en-US"/>
          </a:p>
        </p:txBody>
      </p:sp>
      <p:sp>
        <p:nvSpPr>
          <p:cNvPr id="1209346" name="AutoShape 2"/>
          <p:cNvSpPr>
            <a:spLocks noGrp="1" noChangeArrowheads="1"/>
          </p:cNvSpPr>
          <p:nvPr>
            <p:ph type="title"/>
          </p:nvPr>
        </p:nvSpPr>
        <p:spPr>
          <a:xfrm>
            <a:off x="838200" y="762000"/>
            <a:ext cx="7924800" cy="1143000"/>
          </a:xfrm>
        </p:spPr>
        <p:txBody>
          <a:bodyPr/>
          <a:lstStyle/>
          <a:p>
            <a:r>
              <a:rPr lang="en-US" sz="4000" dirty="0" smtClean="0"/>
              <a:t>Screening:</a:t>
            </a:r>
            <a:br>
              <a:rPr lang="en-US" sz="4000" dirty="0" smtClean="0"/>
            </a:br>
            <a:r>
              <a:rPr lang="en-US" sz="2800" dirty="0" smtClean="0"/>
              <a:t>Infants &amp; Preschoolers</a:t>
            </a:r>
            <a:endParaRPr lang="en-US" sz="2400" dirty="0"/>
          </a:p>
        </p:txBody>
      </p:sp>
      <p:sp>
        <p:nvSpPr>
          <p:cNvPr id="1209347" name="Rectangle 3"/>
          <p:cNvSpPr>
            <a:spLocks noGrp="1" noChangeArrowheads="1"/>
          </p:cNvSpPr>
          <p:nvPr>
            <p:ph type="body" idx="1"/>
          </p:nvPr>
        </p:nvSpPr>
        <p:spPr/>
        <p:txBody>
          <a:bodyPr/>
          <a:lstStyle/>
          <a:p>
            <a:r>
              <a:rPr lang="en-US" sz="2400" i="1"/>
              <a:t>CHecklist for Autism in Toddlers</a:t>
            </a:r>
            <a:r>
              <a:rPr lang="en-US" sz="2400"/>
              <a:t> (CHAT)</a:t>
            </a:r>
          </a:p>
          <a:p>
            <a:pPr lvl="1"/>
            <a:r>
              <a:rPr lang="en-US" sz="2000"/>
              <a:t>Designed to identify risk of autism among 18-month-olds</a:t>
            </a:r>
          </a:p>
          <a:p>
            <a:pPr lvl="1"/>
            <a:r>
              <a:rPr lang="en-US" sz="2000"/>
              <a:t>Takes 5 to 10 minutes to administer, </a:t>
            </a:r>
          </a:p>
          <a:p>
            <a:pPr lvl="1"/>
            <a:r>
              <a:rPr lang="en-US" sz="2000"/>
              <a:t>Consists of  9 questions asked of the parent and 5 items that are completed by the screener’s direct observation of the child.  </a:t>
            </a:r>
          </a:p>
          <a:p>
            <a:pPr lvl="1"/>
            <a:r>
              <a:rPr lang="en-US" sz="2000"/>
              <a:t>5 items are considered to be “key items.”  These key items, assess joint attention and pretend play.  </a:t>
            </a:r>
          </a:p>
          <a:p>
            <a:pPr lvl="1"/>
            <a:r>
              <a:rPr lang="en-US" sz="2000"/>
              <a:t>If a child fails all five of these items they are considered to be at high risk for developing autism.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C6C7CAD-A57D-4E5A-95DB-5702E77AF63C}" type="slidenum">
              <a:rPr lang="en-US"/>
              <a:pPr/>
              <a:t>61</a:t>
            </a:fld>
            <a:endParaRPr lang="en-US"/>
          </a:p>
        </p:txBody>
      </p:sp>
      <p:graphicFrame>
        <p:nvGraphicFramePr>
          <p:cNvPr id="1211395" name="Object 3"/>
          <p:cNvGraphicFramePr>
            <a:graphicFrameLocks noChangeAspect="1"/>
          </p:cNvGraphicFramePr>
          <p:nvPr/>
        </p:nvGraphicFramePr>
        <p:xfrm>
          <a:off x="990600" y="2419350"/>
          <a:ext cx="6477000" cy="4667250"/>
        </p:xfrm>
        <a:graphic>
          <a:graphicData uri="http://schemas.openxmlformats.org/presentationml/2006/ole">
            <mc:AlternateContent xmlns:mc="http://schemas.openxmlformats.org/markup-compatibility/2006">
              <mc:Choice xmlns:v="urn:schemas-microsoft-com:vml" Requires="v">
                <p:oleObj spid="_x0000_s1211426" name="Document" r:id="rId5" imgW="6239256" imgH="4498848" progId="Word.Document.8">
                  <p:embed/>
                </p:oleObj>
              </mc:Choice>
              <mc:Fallback>
                <p:oleObj name="Document" r:id="rId5" imgW="6239256" imgH="4498848" progId="Word.Document.8">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419350"/>
                        <a:ext cx="6477000" cy="46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AutoShape 2"/>
          <p:cNvSpPr>
            <a:spLocks noGrp="1" noChangeArrowheads="1"/>
          </p:cNvSpPr>
          <p:nvPr>
            <p:ph type="title"/>
          </p:nvPr>
        </p:nvSpPr>
        <p:spPr>
          <a:xfrm>
            <a:off x="838200" y="762000"/>
            <a:ext cx="7924800" cy="1143000"/>
          </a:xfrm>
        </p:spPr>
        <p:txBody>
          <a:bodyPr/>
          <a:lstStyle/>
          <a:p>
            <a:r>
              <a:rPr lang="en-US" sz="4000" dirty="0" smtClean="0"/>
              <a:t>Screening:</a:t>
            </a:r>
            <a:br>
              <a:rPr lang="en-US" sz="4000" dirty="0" smtClean="0"/>
            </a:br>
            <a:r>
              <a:rPr lang="en-US" sz="2800" dirty="0" smtClean="0"/>
              <a:t>Infants &amp; Preschoolers</a:t>
            </a:r>
            <a:endParaRPr lang="en-US" sz="24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5461B6D-A66F-406F-8A13-311FCFDD7438}" type="slidenum">
              <a:rPr lang="en-US"/>
              <a:pPr/>
              <a:t>62</a:t>
            </a:fld>
            <a:endParaRPr lang="en-US"/>
          </a:p>
        </p:txBody>
      </p:sp>
      <p:graphicFrame>
        <p:nvGraphicFramePr>
          <p:cNvPr id="1215491" name="Object 3"/>
          <p:cNvGraphicFramePr>
            <a:graphicFrameLocks noChangeAspect="1"/>
          </p:cNvGraphicFramePr>
          <p:nvPr/>
        </p:nvGraphicFramePr>
        <p:xfrm>
          <a:off x="914400" y="2378075"/>
          <a:ext cx="5878513" cy="4860925"/>
        </p:xfrm>
        <a:graphic>
          <a:graphicData uri="http://schemas.openxmlformats.org/presentationml/2006/ole">
            <mc:AlternateContent xmlns:mc="http://schemas.openxmlformats.org/markup-compatibility/2006">
              <mc:Choice xmlns:v="urn:schemas-microsoft-com:vml" Requires="v">
                <p:oleObj spid="_x0000_s1215522" name="Document" r:id="rId5" imgW="6223000" imgH="5168900" progId="Word.Document.8">
                  <p:embed/>
                </p:oleObj>
              </mc:Choice>
              <mc:Fallback>
                <p:oleObj name="Document" r:id="rId5" imgW="6223000" imgH="5168900" progId="Word.Document.8">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378075"/>
                        <a:ext cx="5878513" cy="486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AutoShape 2"/>
          <p:cNvSpPr>
            <a:spLocks noGrp="1" noChangeArrowheads="1"/>
          </p:cNvSpPr>
          <p:nvPr>
            <p:ph type="title"/>
          </p:nvPr>
        </p:nvSpPr>
        <p:spPr>
          <a:xfrm>
            <a:off x="838200" y="762000"/>
            <a:ext cx="7924800" cy="1143000"/>
          </a:xfrm>
        </p:spPr>
        <p:txBody>
          <a:bodyPr/>
          <a:lstStyle/>
          <a:p>
            <a:r>
              <a:rPr lang="en-US" sz="4000" dirty="0" smtClean="0"/>
              <a:t>Screening:</a:t>
            </a:r>
            <a:br>
              <a:rPr lang="en-US" sz="4000" dirty="0" smtClean="0"/>
            </a:br>
            <a:r>
              <a:rPr lang="en-US" sz="2800" dirty="0" smtClean="0"/>
              <a:t>Infants &amp; Preschoolers</a:t>
            </a:r>
            <a:endParaRPr lang="en-US" sz="24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54A202EA-0327-4A44-9040-EED2CA1C28B6}" type="slidenum">
              <a:rPr lang="en-US"/>
              <a:pPr/>
              <a:t>63</a:t>
            </a:fld>
            <a:endParaRPr lang="en-US"/>
          </a:p>
        </p:txBody>
      </p:sp>
      <p:graphicFrame>
        <p:nvGraphicFramePr>
          <p:cNvPr id="1219587" name="Object 3"/>
          <p:cNvGraphicFramePr>
            <a:graphicFrameLocks noChangeAspect="1"/>
          </p:cNvGraphicFramePr>
          <p:nvPr/>
        </p:nvGraphicFramePr>
        <p:xfrm>
          <a:off x="914400" y="3514725"/>
          <a:ext cx="8915400" cy="2733675"/>
        </p:xfrm>
        <a:graphic>
          <a:graphicData uri="http://schemas.openxmlformats.org/presentationml/2006/ole">
            <mc:AlternateContent xmlns:mc="http://schemas.openxmlformats.org/markup-compatibility/2006">
              <mc:Choice xmlns:v="urn:schemas-microsoft-com:vml" Requires="v">
                <p:oleObj spid="_x0000_s1219618" name="Document" r:id="rId5" imgW="6235700" imgH="1917700" progId="Word.Document.8">
                  <p:embed/>
                </p:oleObj>
              </mc:Choice>
              <mc:Fallback>
                <p:oleObj name="Document" r:id="rId5" imgW="6235700" imgH="1917700" progId="Word.Document.8">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3514725"/>
                        <a:ext cx="8915400"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19588" name="Text Box 4"/>
          <p:cNvSpPr txBox="1">
            <a:spLocks noChangeArrowheads="1"/>
          </p:cNvSpPr>
          <p:nvPr/>
        </p:nvSpPr>
        <p:spPr bwMode="auto">
          <a:xfrm>
            <a:off x="838200" y="2270125"/>
            <a:ext cx="8305800" cy="1311275"/>
          </a:xfrm>
          <a:prstGeom prst="rect">
            <a:avLst/>
          </a:prstGeom>
          <a:noFill/>
          <a:ln w="9525">
            <a:noFill/>
            <a:miter lim="800000"/>
            <a:headEnd/>
            <a:tailEnd/>
          </a:ln>
          <a:effectLst/>
        </p:spPr>
        <p:txBody>
          <a:bodyPr>
            <a:spAutoFit/>
          </a:bodyPr>
          <a:lstStyle/>
          <a:p>
            <a:r>
              <a:rPr lang="en-US" sz="2000" dirty="0"/>
              <a:t>6-year follow-up of a community sample screened with the 2 stage </a:t>
            </a:r>
            <a:r>
              <a:rPr lang="en-US" sz="2000" i="1" dirty="0"/>
              <a:t>CHAT</a:t>
            </a:r>
            <a:r>
              <a:rPr lang="en-US" sz="2000" dirty="0"/>
              <a:t> reveals extremely low false positive rate.  However, higher functioning (high IQ) children are missed by this screening  (Baird et al., 2000, p. 697).</a:t>
            </a:r>
          </a:p>
        </p:txBody>
      </p:sp>
      <p:sp>
        <p:nvSpPr>
          <p:cNvPr id="8" name="AutoShape 2"/>
          <p:cNvSpPr>
            <a:spLocks noGrp="1" noChangeArrowheads="1"/>
          </p:cNvSpPr>
          <p:nvPr>
            <p:ph type="title"/>
          </p:nvPr>
        </p:nvSpPr>
        <p:spPr/>
        <p:txBody>
          <a:bodyPr/>
          <a:lstStyle/>
          <a:p>
            <a:r>
              <a:rPr lang="en-US" sz="4000" dirty="0" smtClean="0"/>
              <a:t>Screening:</a:t>
            </a:r>
            <a:br>
              <a:rPr lang="en-US" sz="4000" dirty="0" smtClean="0"/>
            </a:br>
            <a:r>
              <a:rPr lang="en-US" sz="2800" dirty="0" smtClean="0"/>
              <a:t>Infants &amp; Preschoolers</a:t>
            </a:r>
            <a:endParaRPr lang="en-US" sz="24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80E44AE1-06A6-4009-B873-277BE8052C26}" type="slidenum">
              <a:rPr lang="en-US"/>
              <a:pPr/>
              <a:t>64</a:t>
            </a:fld>
            <a:endParaRPr lang="en-US"/>
          </a:p>
        </p:txBody>
      </p:sp>
      <p:sp>
        <p:nvSpPr>
          <p:cNvPr id="1221635" name="Text Box 3"/>
          <p:cNvSpPr txBox="1">
            <a:spLocks noChangeArrowheads="1"/>
          </p:cNvSpPr>
          <p:nvPr/>
        </p:nvSpPr>
        <p:spPr bwMode="auto">
          <a:xfrm>
            <a:off x="914400" y="2454275"/>
            <a:ext cx="8458200" cy="3477875"/>
          </a:xfrm>
          <a:prstGeom prst="rect">
            <a:avLst/>
          </a:prstGeom>
          <a:noFill/>
          <a:ln w="9525">
            <a:noFill/>
            <a:miter lim="800000"/>
            <a:headEnd/>
            <a:tailEnd/>
          </a:ln>
          <a:effectLst/>
        </p:spPr>
        <p:txBody>
          <a:bodyPr>
            <a:spAutoFit/>
          </a:bodyPr>
          <a:lstStyle/>
          <a:p>
            <a:r>
              <a:rPr lang="en-US" sz="3200" dirty="0">
                <a:latin typeface="Times New Roman" pitchFamily="18" charset="0"/>
              </a:rPr>
              <a:t>The </a:t>
            </a:r>
            <a:r>
              <a:rPr lang="en-US" sz="3200" i="1" dirty="0">
                <a:latin typeface="Times New Roman" pitchFamily="18" charset="0"/>
              </a:rPr>
              <a:t>CHAT</a:t>
            </a:r>
            <a:r>
              <a:rPr lang="en-US" sz="3200" dirty="0">
                <a:latin typeface="Times New Roman" pitchFamily="18" charset="0"/>
              </a:rPr>
              <a:t> is available at:</a:t>
            </a:r>
          </a:p>
          <a:p>
            <a:r>
              <a:rPr lang="en-US" sz="3200" dirty="0" smtClean="0">
                <a:latin typeface="Times New Roman" pitchFamily="18" charset="0"/>
                <a:hlinkClick r:id="rId3"/>
              </a:rPr>
              <a:t>http://www.paains.org.uk/Autism/chat.htm</a:t>
            </a:r>
            <a:r>
              <a:rPr lang="en-US" sz="3200" dirty="0" smtClean="0">
                <a:latin typeface="Times New Roman" pitchFamily="18" charset="0"/>
              </a:rPr>
              <a:t> </a:t>
            </a:r>
            <a:endParaRPr lang="en-US" sz="3200" dirty="0">
              <a:latin typeface="Times New Roman" pitchFamily="18" charset="0"/>
            </a:endParaRPr>
          </a:p>
          <a:p>
            <a:endParaRPr lang="en-US" sz="3200" dirty="0">
              <a:latin typeface="Times New Roman" pitchFamily="18" charset="0"/>
            </a:endParaRPr>
          </a:p>
          <a:p>
            <a:endParaRPr lang="en-US" sz="3200" dirty="0">
              <a:solidFill>
                <a:srgbClr val="000000"/>
              </a:solidFill>
              <a:latin typeface="Times New Roman" pitchFamily="18" charset="0"/>
            </a:endParaRPr>
          </a:p>
          <a:p>
            <a:endParaRPr lang="en-US" sz="2800" dirty="0">
              <a:latin typeface="Times" charset="0"/>
            </a:endParaRPr>
          </a:p>
          <a:p>
            <a:endParaRPr lang="en-US" sz="4000" dirty="0">
              <a:latin typeface="Times" charset="0"/>
            </a:endParaRPr>
          </a:p>
          <a:p>
            <a:endParaRPr lang="en-US" sz="2400" dirty="0">
              <a:latin typeface="Geneva" charset="0"/>
            </a:endParaRPr>
          </a:p>
        </p:txBody>
      </p:sp>
      <p:sp>
        <p:nvSpPr>
          <p:cNvPr id="7" name="AutoShape 2"/>
          <p:cNvSpPr>
            <a:spLocks noGrp="1" noChangeArrowheads="1"/>
          </p:cNvSpPr>
          <p:nvPr>
            <p:ph type="title"/>
          </p:nvPr>
        </p:nvSpPr>
        <p:spPr>
          <a:xfrm>
            <a:off x="838200" y="762000"/>
            <a:ext cx="7924800" cy="1143000"/>
          </a:xfrm>
        </p:spPr>
        <p:txBody>
          <a:bodyPr/>
          <a:lstStyle/>
          <a:p>
            <a:r>
              <a:rPr lang="en-US" sz="4000" dirty="0" smtClean="0"/>
              <a:t>Screening:</a:t>
            </a:r>
            <a:br>
              <a:rPr lang="en-US" sz="4000" dirty="0" smtClean="0"/>
            </a:br>
            <a:r>
              <a:rPr lang="en-US" sz="2800" dirty="0" smtClean="0"/>
              <a:t>Infants &amp; Preschoolers</a:t>
            </a:r>
            <a:endParaRPr lang="en-US" sz="24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7D30CA0-5C55-4A29-8B19-41E9FCEB3183}" type="slidenum">
              <a:rPr lang="en-US"/>
              <a:pPr/>
              <a:t>65</a:t>
            </a:fld>
            <a:endParaRPr lang="en-US"/>
          </a:p>
        </p:txBody>
      </p:sp>
      <p:sp>
        <p:nvSpPr>
          <p:cNvPr id="1225731" name="Rectangle 3"/>
          <p:cNvSpPr>
            <a:spLocks noGrp="1" noChangeArrowheads="1"/>
          </p:cNvSpPr>
          <p:nvPr>
            <p:ph type="body" idx="1"/>
          </p:nvPr>
        </p:nvSpPr>
        <p:spPr>
          <a:xfrm>
            <a:off x="914400" y="2438400"/>
            <a:ext cx="7467600" cy="4191000"/>
          </a:xfrm>
        </p:spPr>
        <p:txBody>
          <a:bodyPr/>
          <a:lstStyle/>
          <a:p>
            <a:pPr>
              <a:lnSpc>
                <a:spcPct val="80000"/>
              </a:lnSpc>
            </a:pPr>
            <a:r>
              <a:rPr lang="en-US" sz="2400" i="1"/>
              <a:t>Modified Checklist for Autism in Toddlers</a:t>
            </a:r>
            <a:r>
              <a:rPr lang="en-US" sz="2400"/>
              <a:t> (M-CHAT)</a:t>
            </a:r>
            <a:endParaRPr lang="en-US" sz="1800"/>
          </a:p>
          <a:p>
            <a:pPr lvl="1">
              <a:lnSpc>
                <a:spcPct val="80000"/>
              </a:lnSpc>
            </a:pPr>
            <a:r>
              <a:rPr lang="en-US" sz="2000"/>
              <a:t>Designed to screen for autism at 24 months of age. </a:t>
            </a:r>
          </a:p>
          <a:p>
            <a:pPr lvl="1">
              <a:lnSpc>
                <a:spcPct val="80000"/>
              </a:lnSpc>
            </a:pPr>
            <a:r>
              <a:rPr lang="en-US" sz="2000"/>
              <a:t>More sensitive to the broader autism spectrum. </a:t>
            </a:r>
          </a:p>
          <a:p>
            <a:pPr lvl="1">
              <a:lnSpc>
                <a:spcPct val="80000"/>
              </a:lnSpc>
            </a:pPr>
            <a:r>
              <a:rPr lang="en-US" sz="2000"/>
              <a:t>Uses the 9 items from the original CHAT as its basis.</a:t>
            </a:r>
          </a:p>
          <a:p>
            <a:pPr lvl="1">
              <a:lnSpc>
                <a:spcPct val="80000"/>
              </a:lnSpc>
            </a:pPr>
            <a:r>
              <a:rPr lang="en-US" sz="2000"/>
              <a:t>Adds 14 additional items (23-item total).</a:t>
            </a:r>
          </a:p>
          <a:p>
            <a:pPr lvl="1">
              <a:lnSpc>
                <a:spcPct val="80000"/>
              </a:lnSpc>
            </a:pPr>
            <a:r>
              <a:rPr lang="en-US" sz="2000"/>
              <a:t>Unlike the </a:t>
            </a:r>
            <a:r>
              <a:rPr lang="en-US" sz="2000" i="1"/>
              <a:t>CHAT</a:t>
            </a:r>
            <a:r>
              <a:rPr lang="en-US" sz="2000"/>
              <a:t>, however, the </a:t>
            </a:r>
            <a:r>
              <a:rPr lang="en-US" sz="2000" i="1"/>
              <a:t>M-CHAT</a:t>
            </a:r>
            <a:r>
              <a:rPr lang="en-US" sz="2000"/>
              <a:t> does not require the screener to directly observe the child.  </a:t>
            </a:r>
          </a:p>
          <a:p>
            <a:pPr lvl="1">
              <a:lnSpc>
                <a:spcPct val="80000"/>
              </a:lnSpc>
            </a:pPr>
            <a:r>
              <a:rPr lang="en-US" sz="2000"/>
              <a:t>Makes use of a Yes/No format questionnaire.  </a:t>
            </a:r>
          </a:p>
          <a:p>
            <a:pPr lvl="1">
              <a:lnSpc>
                <a:spcPct val="80000"/>
              </a:lnSpc>
            </a:pPr>
            <a:r>
              <a:rPr lang="en-US" sz="2000"/>
              <a:t>Yes/No answers are converted to pass/fail responses by the screener.</a:t>
            </a:r>
          </a:p>
          <a:p>
            <a:pPr lvl="1">
              <a:lnSpc>
                <a:spcPct val="80000"/>
              </a:lnSpc>
            </a:pPr>
            <a:r>
              <a:rPr lang="en-US" sz="2000"/>
              <a:t>A child fails the checklist when 2 or more of 6 critical items are failed </a:t>
            </a:r>
            <a:r>
              <a:rPr lang="en-US" sz="2000" b="1"/>
              <a:t>or</a:t>
            </a:r>
            <a:r>
              <a:rPr lang="en-US" sz="2000"/>
              <a:t> when any three items are failed. </a:t>
            </a:r>
            <a:endParaRPr lang="en-US" sz="1600"/>
          </a:p>
        </p:txBody>
      </p:sp>
      <p:sp>
        <p:nvSpPr>
          <p:cNvPr id="7" name="AutoShape 2"/>
          <p:cNvSpPr>
            <a:spLocks noGrp="1" noChangeArrowheads="1"/>
          </p:cNvSpPr>
          <p:nvPr>
            <p:ph type="title"/>
          </p:nvPr>
        </p:nvSpPr>
        <p:spPr>
          <a:xfrm>
            <a:off x="838200" y="762000"/>
            <a:ext cx="7924800" cy="1143000"/>
          </a:xfrm>
        </p:spPr>
        <p:txBody>
          <a:bodyPr/>
          <a:lstStyle/>
          <a:p>
            <a:r>
              <a:rPr lang="en-US" sz="4000" dirty="0" smtClean="0"/>
              <a:t>Screening:</a:t>
            </a:r>
            <a:br>
              <a:rPr lang="en-US" sz="4000" dirty="0" smtClean="0"/>
            </a:br>
            <a:r>
              <a:rPr lang="en-US" sz="2800" dirty="0" smtClean="0"/>
              <a:t>Infants &amp; Preschoolers</a:t>
            </a:r>
            <a:endParaRPr lang="en-US" sz="24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1D45836-6085-432E-BC14-B626DEEBF0E0}" type="slidenum">
              <a:rPr lang="en-US"/>
              <a:pPr/>
              <a:t>66</a:t>
            </a:fld>
            <a:endParaRPr lang="en-US"/>
          </a:p>
        </p:txBody>
      </p:sp>
      <p:sp>
        <p:nvSpPr>
          <p:cNvPr id="1227779" name="Rectangle 3"/>
          <p:cNvSpPr>
            <a:spLocks noGrp="1" noChangeArrowheads="1"/>
          </p:cNvSpPr>
          <p:nvPr>
            <p:ph type="body" idx="1"/>
          </p:nvPr>
        </p:nvSpPr>
        <p:spPr>
          <a:xfrm>
            <a:off x="838200" y="2438400"/>
            <a:ext cx="8305800" cy="4191000"/>
          </a:xfrm>
        </p:spPr>
        <p:txBody>
          <a:bodyPr/>
          <a:lstStyle/>
          <a:p>
            <a:r>
              <a:rPr lang="en-US" i="1"/>
              <a:t>Modified Checklist for Autism in Toddlers</a:t>
            </a:r>
            <a:r>
              <a:rPr lang="en-US"/>
              <a:t> </a:t>
            </a:r>
            <a:r>
              <a:rPr lang="en-US" sz="2000"/>
              <a:t>(M-CHAT)</a:t>
            </a:r>
          </a:p>
          <a:p>
            <a:pPr lvl="1"/>
            <a:r>
              <a:rPr lang="en-US"/>
              <a:t>The </a:t>
            </a:r>
            <a:r>
              <a:rPr lang="en-US" i="1"/>
              <a:t>M-CHAT</a:t>
            </a:r>
            <a:r>
              <a:rPr lang="en-US"/>
              <a:t> was used to screen 1,293 18- to 30-month-old children.  58 were referred for a diagnostic/developmental evaluation.  39 were diagnosed with an autism spectrum disorder (Robins et al., 2001).</a:t>
            </a:r>
          </a:p>
          <a:p>
            <a:pPr lvl="1"/>
            <a:r>
              <a:rPr lang="en-US"/>
              <a:t>Will result in false positives.</a:t>
            </a:r>
          </a:p>
          <a:p>
            <a:pPr lvl="1"/>
            <a:r>
              <a:rPr lang="en-US"/>
              <a:t>Data regarding false negative is not currently available, but follow-up research to obtain such is currently underway.</a:t>
            </a:r>
          </a:p>
          <a:p>
            <a:pPr lvl="1"/>
            <a:endParaRPr lang="en-US"/>
          </a:p>
        </p:txBody>
      </p:sp>
      <p:sp>
        <p:nvSpPr>
          <p:cNvPr id="7" name="AutoShape 2"/>
          <p:cNvSpPr>
            <a:spLocks noGrp="1" noChangeArrowheads="1"/>
          </p:cNvSpPr>
          <p:nvPr>
            <p:ph type="title"/>
          </p:nvPr>
        </p:nvSpPr>
        <p:spPr/>
        <p:txBody>
          <a:bodyPr/>
          <a:lstStyle/>
          <a:p>
            <a:r>
              <a:rPr lang="en-US" sz="4000" dirty="0" smtClean="0"/>
              <a:t>Screening:</a:t>
            </a:r>
            <a:br>
              <a:rPr lang="en-US" sz="4000" dirty="0" smtClean="0"/>
            </a:br>
            <a:r>
              <a:rPr lang="en-US" sz="2800" dirty="0" smtClean="0"/>
              <a:t>Infants &amp; Preschoolers</a:t>
            </a:r>
            <a:endParaRPr lang="en-US" sz="24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E70D4EAB-A114-4451-A7DE-8914D78F05BB}" type="slidenum">
              <a:rPr lang="en-US"/>
              <a:pPr/>
              <a:t>67</a:t>
            </a:fld>
            <a:endParaRPr lang="en-US"/>
          </a:p>
        </p:txBody>
      </p:sp>
      <p:graphicFrame>
        <p:nvGraphicFramePr>
          <p:cNvPr id="1229827" name="Object 3"/>
          <p:cNvGraphicFramePr>
            <a:graphicFrameLocks noChangeAspect="1"/>
          </p:cNvGraphicFramePr>
          <p:nvPr/>
        </p:nvGraphicFramePr>
        <p:xfrm>
          <a:off x="1143000" y="2360613"/>
          <a:ext cx="6781800" cy="4725987"/>
        </p:xfrm>
        <a:graphic>
          <a:graphicData uri="http://schemas.openxmlformats.org/presentationml/2006/ole">
            <mc:AlternateContent xmlns:mc="http://schemas.openxmlformats.org/markup-compatibility/2006">
              <mc:Choice xmlns:v="urn:schemas-microsoft-com:vml" Requires="v">
                <p:oleObj spid="_x0000_s1229858" name="Document" r:id="rId5" imgW="6239256" imgH="4349496" progId="Word.Document.8">
                  <p:embed/>
                </p:oleObj>
              </mc:Choice>
              <mc:Fallback>
                <p:oleObj name="Document" r:id="rId5" imgW="6239256" imgH="4349496" progId="Word.Document.8">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2360613"/>
                        <a:ext cx="6781800" cy="472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828" name="Text Box 4"/>
          <p:cNvSpPr txBox="1">
            <a:spLocks noChangeArrowheads="1"/>
          </p:cNvSpPr>
          <p:nvPr/>
        </p:nvSpPr>
        <p:spPr bwMode="auto">
          <a:xfrm>
            <a:off x="838200" y="6553200"/>
            <a:ext cx="2411413" cy="336550"/>
          </a:xfrm>
          <a:prstGeom prst="rect">
            <a:avLst/>
          </a:prstGeom>
          <a:noFill/>
          <a:ln w="9525">
            <a:noFill/>
            <a:miter lim="800000"/>
            <a:headEnd/>
            <a:tailEnd/>
          </a:ln>
          <a:effectLst/>
        </p:spPr>
        <p:txBody>
          <a:bodyPr wrap="none">
            <a:spAutoFit/>
          </a:bodyPr>
          <a:lstStyle/>
          <a:p>
            <a:r>
              <a:rPr lang="en-US" sz="1600" dirty="0">
                <a:latin typeface="Times" charset="0"/>
              </a:rPr>
              <a:t>Robins et al. (2001, p. 142)</a:t>
            </a:r>
          </a:p>
        </p:txBody>
      </p:sp>
      <p:sp>
        <p:nvSpPr>
          <p:cNvPr id="8" name="AutoShape 2"/>
          <p:cNvSpPr>
            <a:spLocks noGrp="1" noChangeArrowheads="1"/>
          </p:cNvSpPr>
          <p:nvPr>
            <p:ph type="title"/>
          </p:nvPr>
        </p:nvSpPr>
        <p:spPr/>
        <p:txBody>
          <a:bodyPr/>
          <a:lstStyle/>
          <a:p>
            <a:r>
              <a:rPr lang="en-US" sz="4000" dirty="0" smtClean="0"/>
              <a:t>Screening:</a:t>
            </a:r>
            <a:br>
              <a:rPr lang="en-US" sz="4000" dirty="0" smtClean="0"/>
            </a:br>
            <a:r>
              <a:rPr lang="en-US" sz="2800" dirty="0" smtClean="0"/>
              <a:t>Infants &amp; Preschoolers</a:t>
            </a:r>
            <a:endParaRPr lang="en-US" sz="24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843522A1-BE4A-4B94-85B7-0051F5CE57A7}" type="slidenum">
              <a:rPr lang="en-US"/>
              <a:pPr/>
              <a:t>68</a:t>
            </a:fld>
            <a:endParaRPr lang="en-US"/>
          </a:p>
        </p:txBody>
      </p:sp>
      <p:graphicFrame>
        <p:nvGraphicFramePr>
          <p:cNvPr id="1231875" name="Object 3"/>
          <p:cNvGraphicFramePr>
            <a:graphicFrameLocks noChangeAspect="1"/>
          </p:cNvGraphicFramePr>
          <p:nvPr/>
        </p:nvGraphicFramePr>
        <p:xfrm>
          <a:off x="990600" y="2360613"/>
          <a:ext cx="6781800" cy="4725987"/>
        </p:xfrm>
        <a:graphic>
          <a:graphicData uri="http://schemas.openxmlformats.org/presentationml/2006/ole">
            <mc:AlternateContent xmlns:mc="http://schemas.openxmlformats.org/markup-compatibility/2006">
              <mc:Choice xmlns:v="urn:schemas-microsoft-com:vml" Requires="v">
                <p:oleObj spid="_x0000_s1231906" name="Document" r:id="rId5" imgW="6239256" imgH="4349496" progId="Word.Document.8">
                  <p:embed/>
                </p:oleObj>
              </mc:Choice>
              <mc:Fallback>
                <p:oleObj name="Document" r:id="rId5" imgW="6239256" imgH="4349496" progId="Word.Document.8">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360613"/>
                        <a:ext cx="6781800" cy="472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1876" name="Text Box 4"/>
          <p:cNvSpPr txBox="1">
            <a:spLocks noChangeArrowheads="1"/>
          </p:cNvSpPr>
          <p:nvPr/>
        </p:nvSpPr>
        <p:spPr bwMode="auto">
          <a:xfrm>
            <a:off x="838200" y="6521450"/>
            <a:ext cx="2411413" cy="336550"/>
          </a:xfrm>
          <a:prstGeom prst="rect">
            <a:avLst/>
          </a:prstGeom>
          <a:noFill/>
          <a:ln w="9525">
            <a:noFill/>
            <a:miter lim="800000"/>
            <a:headEnd/>
            <a:tailEnd/>
          </a:ln>
          <a:effectLst/>
        </p:spPr>
        <p:txBody>
          <a:bodyPr wrap="none">
            <a:spAutoFit/>
          </a:bodyPr>
          <a:lstStyle/>
          <a:p>
            <a:r>
              <a:rPr lang="en-US" sz="1600" dirty="0">
                <a:latin typeface="Times" charset="0"/>
              </a:rPr>
              <a:t>Robins et al. (2001, p. 142)</a:t>
            </a:r>
          </a:p>
        </p:txBody>
      </p:sp>
      <p:sp>
        <p:nvSpPr>
          <p:cNvPr id="8" name="AutoShape 2"/>
          <p:cNvSpPr>
            <a:spLocks noGrp="1" noChangeArrowheads="1"/>
          </p:cNvSpPr>
          <p:nvPr>
            <p:ph type="title"/>
          </p:nvPr>
        </p:nvSpPr>
        <p:spPr/>
        <p:txBody>
          <a:bodyPr/>
          <a:lstStyle/>
          <a:p>
            <a:r>
              <a:rPr lang="en-US" sz="4000" dirty="0" smtClean="0"/>
              <a:t>Screening:</a:t>
            </a:r>
            <a:br>
              <a:rPr lang="en-US" sz="4000" dirty="0" smtClean="0"/>
            </a:br>
            <a:r>
              <a:rPr lang="en-US" sz="2800" dirty="0" smtClean="0"/>
              <a:t>Infants &amp; Preschoolers</a:t>
            </a:r>
            <a:endParaRPr lang="en-US" sz="24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6F8FD93D-506E-403D-B445-0AB3D777829E}" type="slidenum">
              <a:rPr lang="en-US"/>
              <a:pPr/>
              <a:t>69</a:t>
            </a:fld>
            <a:endParaRPr lang="en-US"/>
          </a:p>
        </p:txBody>
      </p:sp>
      <p:graphicFrame>
        <p:nvGraphicFramePr>
          <p:cNvPr id="1233923" name="Object 3"/>
          <p:cNvGraphicFramePr>
            <a:graphicFrameLocks noChangeAspect="1"/>
          </p:cNvGraphicFramePr>
          <p:nvPr/>
        </p:nvGraphicFramePr>
        <p:xfrm>
          <a:off x="990600" y="2613025"/>
          <a:ext cx="7485063" cy="3406775"/>
        </p:xfrm>
        <a:graphic>
          <a:graphicData uri="http://schemas.openxmlformats.org/presentationml/2006/ole">
            <mc:AlternateContent xmlns:mc="http://schemas.openxmlformats.org/markup-compatibility/2006">
              <mc:Choice xmlns:v="urn:schemas-microsoft-com:vml" Requires="v">
                <p:oleObj spid="_x0000_s1233954" name="Document" r:id="rId5" imgW="6242304" imgH="2843784" progId="Word.Document.8">
                  <p:embed/>
                </p:oleObj>
              </mc:Choice>
              <mc:Fallback>
                <p:oleObj name="Document" r:id="rId5" imgW="6242304" imgH="2843784" progId="Word.Document.8">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613025"/>
                        <a:ext cx="7485063" cy="340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3924" name="Text Box 4"/>
          <p:cNvSpPr txBox="1">
            <a:spLocks noChangeArrowheads="1"/>
          </p:cNvSpPr>
          <p:nvPr/>
        </p:nvSpPr>
        <p:spPr bwMode="auto">
          <a:xfrm>
            <a:off x="838200" y="6445250"/>
            <a:ext cx="1801813" cy="336550"/>
          </a:xfrm>
          <a:prstGeom prst="rect">
            <a:avLst/>
          </a:prstGeom>
          <a:noFill/>
          <a:ln w="9525">
            <a:noFill/>
            <a:miter lim="800000"/>
            <a:headEnd/>
            <a:tailEnd/>
          </a:ln>
          <a:effectLst/>
        </p:spPr>
        <p:txBody>
          <a:bodyPr wrap="none">
            <a:spAutoFit/>
          </a:bodyPr>
          <a:lstStyle/>
          <a:p>
            <a:r>
              <a:rPr lang="en-US" sz="1600">
                <a:latin typeface="Times" charset="0"/>
              </a:rPr>
              <a:t>Robins et al. (2001)</a:t>
            </a:r>
          </a:p>
        </p:txBody>
      </p:sp>
      <p:sp>
        <p:nvSpPr>
          <p:cNvPr id="8" name="AutoShape 2"/>
          <p:cNvSpPr>
            <a:spLocks noGrp="1" noChangeArrowheads="1"/>
          </p:cNvSpPr>
          <p:nvPr>
            <p:ph type="title"/>
          </p:nvPr>
        </p:nvSpPr>
        <p:spPr/>
        <p:txBody>
          <a:bodyPr/>
          <a:lstStyle/>
          <a:p>
            <a:r>
              <a:rPr lang="en-US" sz="4000" dirty="0" smtClean="0"/>
              <a:t>Screening:</a:t>
            </a:r>
            <a:br>
              <a:rPr lang="en-US" sz="4000" dirty="0" smtClean="0"/>
            </a:br>
            <a:r>
              <a:rPr lang="en-US" sz="2800" dirty="0" smtClean="0"/>
              <a:t>Infants &amp; Preschoolers</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9E520593-B8BD-4A63-885E-9E5EB1C57135}" type="slidenum">
              <a:rPr lang="en-US"/>
              <a:pPr/>
              <a:t>7</a:t>
            </a:fld>
            <a:endParaRPr lang="en-US" dirty="0"/>
          </a:p>
        </p:txBody>
      </p:sp>
      <p:sp>
        <p:nvSpPr>
          <p:cNvPr id="1080322" name="AutoShape 2"/>
          <p:cNvSpPr>
            <a:spLocks noGrp="1" noChangeArrowheads="1"/>
          </p:cNvSpPr>
          <p:nvPr>
            <p:ph type="title"/>
          </p:nvPr>
        </p:nvSpPr>
        <p:spPr>
          <a:xfrm>
            <a:off x="762000" y="762000"/>
            <a:ext cx="8382000" cy="1143000"/>
          </a:xfrm>
        </p:spPr>
        <p:txBody>
          <a:bodyPr/>
          <a:lstStyle/>
          <a:p>
            <a:r>
              <a:rPr lang="en-US" sz="4000" dirty="0"/>
              <a:t>Introduction:</a:t>
            </a:r>
            <a:br>
              <a:rPr lang="en-US" sz="4000" dirty="0"/>
            </a:br>
            <a:r>
              <a:rPr lang="en-US" sz="2400" dirty="0"/>
              <a:t>Reasons for Increased Vigilance</a:t>
            </a:r>
          </a:p>
        </p:txBody>
      </p:sp>
      <p:sp>
        <p:nvSpPr>
          <p:cNvPr id="1080323" name="Rectangle 3"/>
          <p:cNvSpPr>
            <a:spLocks noGrp="1" noChangeArrowheads="1"/>
          </p:cNvSpPr>
          <p:nvPr>
            <p:ph type="body" idx="1"/>
          </p:nvPr>
        </p:nvSpPr>
        <p:spPr>
          <a:xfrm>
            <a:off x="838200" y="2438400"/>
            <a:ext cx="8305800" cy="5791200"/>
          </a:xfrm>
        </p:spPr>
        <p:txBody>
          <a:bodyPr/>
          <a:lstStyle/>
          <a:p>
            <a:r>
              <a:rPr lang="en-US" dirty="0"/>
              <a:t>Not all cases of autism will be identified before school entry. </a:t>
            </a:r>
          </a:p>
          <a:p>
            <a:pPr lvl="1"/>
            <a:r>
              <a:rPr lang="en-US" dirty="0" smtClean="0"/>
              <a:t>Median Age </a:t>
            </a:r>
            <a:r>
              <a:rPr lang="en-US" dirty="0"/>
              <a:t>of </a:t>
            </a:r>
            <a:r>
              <a:rPr lang="en-US" dirty="0" smtClean="0"/>
              <a:t>ASD identification </a:t>
            </a:r>
            <a:r>
              <a:rPr lang="en-US" dirty="0"/>
              <a:t>is </a:t>
            </a:r>
            <a:r>
              <a:rPr lang="en-US" dirty="0" smtClean="0"/>
              <a:t>4.5 to 5.5 years </a:t>
            </a:r>
            <a:r>
              <a:rPr lang="en-US" dirty="0"/>
              <a:t>of age</a:t>
            </a:r>
            <a:r>
              <a:rPr lang="en-US" dirty="0" smtClean="0"/>
              <a:t>.</a:t>
            </a:r>
          </a:p>
          <a:p>
            <a:pPr lvl="2"/>
            <a:r>
              <a:rPr lang="en-US" dirty="0" smtClean="0"/>
              <a:t>Event though for 51–91% of children with an ASD, developmental concerns had been recorded before 3-years.</a:t>
            </a:r>
            <a:endParaRPr lang="en-US" dirty="0"/>
          </a:p>
        </p:txBody>
      </p:sp>
      <p:sp>
        <p:nvSpPr>
          <p:cNvPr id="1080324" name="Text Box 4"/>
          <p:cNvSpPr txBox="1">
            <a:spLocks noChangeArrowheads="1"/>
          </p:cNvSpPr>
          <p:nvPr/>
        </p:nvSpPr>
        <p:spPr bwMode="auto">
          <a:xfrm>
            <a:off x="762000" y="6519446"/>
            <a:ext cx="5362365" cy="338554"/>
          </a:xfrm>
          <a:prstGeom prst="rect">
            <a:avLst/>
          </a:prstGeom>
          <a:noFill/>
          <a:ln w="9525">
            <a:noFill/>
            <a:miter lim="800000"/>
            <a:headEnd/>
            <a:tailEnd/>
          </a:ln>
          <a:effectLst/>
        </p:spPr>
        <p:txBody>
          <a:bodyPr wrap="none">
            <a:spAutoFit/>
          </a:bodyPr>
          <a:lstStyle/>
          <a:p>
            <a:r>
              <a:rPr lang="en-US" sz="1600" dirty="0" smtClean="0"/>
              <a:t>Rice (2007). http://www.cdc.gov/ncbddd/autism/data.html</a:t>
            </a:r>
            <a:endParaRPr lang="en-US" sz="16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933A0E-4D28-4270-8A4E-D35B6071544E}" type="slidenum">
              <a:rPr lang="en-US"/>
              <a:pPr/>
              <a:t>70</a:t>
            </a:fld>
            <a:endParaRPr lang="en-US"/>
          </a:p>
        </p:txBody>
      </p:sp>
      <p:sp>
        <p:nvSpPr>
          <p:cNvPr id="1235971" name="Rectangle 3"/>
          <p:cNvSpPr>
            <a:spLocks noGrp="1" noChangeArrowheads="1"/>
          </p:cNvSpPr>
          <p:nvPr>
            <p:ph type="body" idx="1"/>
          </p:nvPr>
        </p:nvSpPr>
        <p:spPr>
          <a:xfrm>
            <a:off x="838200" y="2438400"/>
            <a:ext cx="9144000" cy="4191000"/>
          </a:xfrm>
        </p:spPr>
        <p:txBody>
          <a:bodyPr/>
          <a:lstStyle/>
          <a:p>
            <a:pPr>
              <a:buFont typeface="Wingdings" pitchFamily="2" charset="2"/>
              <a:buNone/>
            </a:pPr>
            <a:r>
              <a:rPr lang="en-US">
                <a:latin typeface="Times" charset="0"/>
              </a:rPr>
              <a:t>The </a:t>
            </a:r>
            <a:r>
              <a:rPr lang="en-US" i="1">
                <a:latin typeface="Times" charset="0"/>
              </a:rPr>
              <a:t>M-CHAT </a:t>
            </a:r>
            <a:r>
              <a:rPr lang="en-US">
                <a:latin typeface="Times" charset="0"/>
              </a:rPr>
              <a:t>is available at</a:t>
            </a:r>
          </a:p>
          <a:p>
            <a:pPr>
              <a:buFont typeface="Wingdings" pitchFamily="2" charset="2"/>
              <a:buNone/>
            </a:pPr>
            <a:r>
              <a:rPr lang="en-US" u="sng">
                <a:hlinkClick r:id="rId3"/>
              </a:rPr>
              <a:t>http://www.firstsigns.org/downloads/m-chat.PDF</a:t>
            </a:r>
            <a:endParaRPr lang="en-US">
              <a:solidFill>
                <a:srgbClr val="000000"/>
              </a:solidFill>
            </a:endParaRPr>
          </a:p>
          <a:p>
            <a:pPr>
              <a:buFont typeface="Wingdings" pitchFamily="2" charset="2"/>
              <a:buNone/>
            </a:pPr>
            <a:endParaRPr lang="en-US" sz="2400"/>
          </a:p>
        </p:txBody>
      </p:sp>
      <p:sp>
        <p:nvSpPr>
          <p:cNvPr id="8" name="AutoShape 2"/>
          <p:cNvSpPr>
            <a:spLocks noGrp="1" noChangeArrowheads="1"/>
          </p:cNvSpPr>
          <p:nvPr>
            <p:ph type="title"/>
          </p:nvPr>
        </p:nvSpPr>
        <p:spPr/>
        <p:txBody>
          <a:bodyPr/>
          <a:lstStyle/>
          <a:p>
            <a:r>
              <a:rPr lang="en-US" sz="4000" dirty="0" smtClean="0"/>
              <a:t>Screening:</a:t>
            </a:r>
            <a:br>
              <a:rPr lang="en-US" sz="4000" dirty="0" smtClean="0"/>
            </a:br>
            <a:r>
              <a:rPr lang="en-US" sz="2800" dirty="0" smtClean="0"/>
              <a:t>Infants &amp; Preschoolers</a:t>
            </a:r>
            <a:endParaRPr lang="en-US" sz="24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4566F2C-BC63-4FD3-9DC6-D55CAC1ED4FD}" type="slidenum">
              <a:rPr lang="en-US"/>
              <a:pPr/>
              <a:t>71</a:t>
            </a:fld>
            <a:endParaRPr lang="en-US"/>
          </a:p>
        </p:txBody>
      </p:sp>
      <p:sp>
        <p:nvSpPr>
          <p:cNvPr id="1244163" name="Rectangle 3"/>
          <p:cNvSpPr>
            <a:spLocks noGrp="1" noChangeArrowheads="1"/>
          </p:cNvSpPr>
          <p:nvPr>
            <p:ph type="body" idx="1"/>
          </p:nvPr>
        </p:nvSpPr>
        <p:spPr>
          <a:xfrm>
            <a:off x="909638" y="2428875"/>
            <a:ext cx="5341937" cy="3627438"/>
          </a:xfrm>
        </p:spPr>
        <p:txBody>
          <a:bodyPr/>
          <a:lstStyle/>
          <a:p>
            <a:r>
              <a:rPr lang="en-US" i="1"/>
              <a:t>Pervasive Developmental Disorders Screening Test - II</a:t>
            </a:r>
            <a:r>
              <a:rPr lang="en-US"/>
              <a:t> (PDDST-II)</a:t>
            </a:r>
          </a:p>
          <a:p>
            <a:pPr lvl="1"/>
            <a:endParaRPr lang="en-US"/>
          </a:p>
        </p:txBody>
      </p:sp>
      <p:pic>
        <p:nvPicPr>
          <p:cNvPr id="1244164" name="Picture 4"/>
          <p:cNvPicPr>
            <a:picLocks noChangeAspect="1" noChangeArrowheads="1"/>
          </p:cNvPicPr>
          <p:nvPr/>
        </p:nvPicPr>
        <p:blipFill>
          <a:blip r:embed="rId3" cstate="print"/>
          <a:srcRect/>
          <a:stretch>
            <a:fillRect/>
          </a:stretch>
        </p:blipFill>
        <p:spPr bwMode="auto">
          <a:xfrm>
            <a:off x="6396038" y="2362200"/>
            <a:ext cx="2671762" cy="3352800"/>
          </a:xfrm>
          <a:prstGeom prst="rect">
            <a:avLst/>
          </a:prstGeom>
          <a:noFill/>
        </p:spPr>
      </p:pic>
      <p:sp>
        <p:nvSpPr>
          <p:cNvPr id="8" name="AutoShape 2"/>
          <p:cNvSpPr>
            <a:spLocks noGrp="1" noChangeArrowheads="1"/>
          </p:cNvSpPr>
          <p:nvPr>
            <p:ph type="title"/>
          </p:nvPr>
        </p:nvSpPr>
        <p:spPr/>
        <p:txBody>
          <a:bodyPr/>
          <a:lstStyle/>
          <a:p>
            <a:r>
              <a:rPr lang="en-US" sz="4000" dirty="0" smtClean="0"/>
              <a:t>Screening:</a:t>
            </a:r>
            <a:br>
              <a:rPr lang="en-US" sz="4000" dirty="0" smtClean="0"/>
            </a:br>
            <a:r>
              <a:rPr lang="en-US" sz="2800" dirty="0" smtClean="0"/>
              <a:t>Infants &amp; Preschoolers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44164"/>
                                        </p:tgtEl>
                                        <p:attrNameLst>
                                          <p:attrName>style.visibility</p:attrName>
                                        </p:attrNameLst>
                                      </p:cBhvr>
                                      <p:to>
                                        <p:strVal val="visible"/>
                                      </p:to>
                                    </p:set>
                                    <p:animEffect transition="in" filter="dissolve">
                                      <p:cBhvr>
                                        <p:cTn id="7" dur="500"/>
                                        <p:tgtEl>
                                          <p:spTgt spid="1244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7042E6-B1F9-4C9D-9EFA-1C13FB97AB22}" type="slidenum">
              <a:rPr lang="en-US"/>
              <a:pPr/>
              <a:t>72</a:t>
            </a:fld>
            <a:endParaRPr lang="en-US"/>
          </a:p>
        </p:txBody>
      </p:sp>
      <p:sp>
        <p:nvSpPr>
          <p:cNvPr id="1246211" name="Rectangle 3"/>
          <p:cNvSpPr>
            <a:spLocks noGrp="1" noChangeArrowheads="1"/>
          </p:cNvSpPr>
          <p:nvPr>
            <p:ph type="body" idx="1"/>
          </p:nvPr>
        </p:nvSpPr>
        <p:spPr>
          <a:xfrm>
            <a:off x="838200" y="2362200"/>
            <a:ext cx="7924800" cy="5181600"/>
          </a:xfrm>
        </p:spPr>
        <p:txBody>
          <a:bodyPr/>
          <a:lstStyle/>
          <a:p>
            <a:r>
              <a:rPr lang="en-US" sz="2400" i="1" dirty="0"/>
              <a:t>Pervasive Developmental Disorders Screening Test - II</a:t>
            </a:r>
            <a:r>
              <a:rPr lang="en-US" sz="2400" dirty="0"/>
              <a:t> (PDDST-II)</a:t>
            </a:r>
          </a:p>
          <a:p>
            <a:pPr lvl="1"/>
            <a:r>
              <a:rPr lang="en-US" sz="2000" dirty="0"/>
              <a:t>Has three stages</a:t>
            </a:r>
          </a:p>
          <a:p>
            <a:pPr lvl="2"/>
            <a:r>
              <a:rPr lang="en-US" dirty="0"/>
              <a:t>The </a:t>
            </a:r>
            <a:r>
              <a:rPr lang="en-US" i="1" dirty="0"/>
              <a:t>PDDST-II: Stage I</a:t>
            </a:r>
            <a:r>
              <a:rPr lang="en-US" dirty="0"/>
              <a:t> designed to help determine if a given child should be evaluated for an ASD. </a:t>
            </a:r>
          </a:p>
          <a:p>
            <a:pPr lvl="1"/>
            <a:r>
              <a:rPr lang="en-US" sz="2000" dirty="0"/>
              <a:t>Designed to be completed by parents</a:t>
            </a:r>
          </a:p>
          <a:p>
            <a:pPr lvl="1"/>
            <a:r>
              <a:rPr lang="en-US" sz="2000" dirty="0"/>
              <a:t>Should take no more than 5 minutes. </a:t>
            </a:r>
          </a:p>
          <a:p>
            <a:pPr lvl="1"/>
            <a:r>
              <a:rPr lang="en-US" sz="2000" dirty="0"/>
              <a:t>Odd numbered items are the critical questions used for autism screening.  </a:t>
            </a:r>
          </a:p>
          <a:p>
            <a:pPr lvl="1"/>
            <a:r>
              <a:rPr lang="en-US" sz="2000" dirty="0"/>
              <a:t>If three or more of the odd numbered items are checked as being “YES, Usually True,” then the result is considered a positive finding for possible ASD and a diagnostic evaluation indicted. </a:t>
            </a:r>
          </a:p>
        </p:txBody>
      </p:sp>
      <p:sp>
        <p:nvSpPr>
          <p:cNvPr id="7" name="AutoShape 2"/>
          <p:cNvSpPr>
            <a:spLocks noGrp="1" noChangeArrowheads="1"/>
          </p:cNvSpPr>
          <p:nvPr>
            <p:ph type="title"/>
          </p:nvPr>
        </p:nvSpPr>
        <p:spPr/>
        <p:txBody>
          <a:bodyPr/>
          <a:lstStyle/>
          <a:p>
            <a:r>
              <a:rPr lang="en-US" sz="4000" dirty="0" smtClean="0"/>
              <a:t>Screening:</a:t>
            </a:r>
            <a:br>
              <a:rPr lang="en-US" sz="4000" dirty="0" smtClean="0"/>
            </a:br>
            <a:r>
              <a:rPr lang="en-US" sz="2800" dirty="0" smtClean="0"/>
              <a:t>Infants &amp; Preschoolers</a:t>
            </a:r>
            <a:endParaRPr lang="en-US" sz="24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5C74D6-F2D8-46AF-8FB1-34C576CF3B8D}" type="slidenum">
              <a:rPr lang="en-US"/>
              <a:pPr/>
              <a:t>73</a:t>
            </a:fld>
            <a:endParaRPr lang="en-US"/>
          </a:p>
        </p:txBody>
      </p:sp>
      <p:sp>
        <p:nvSpPr>
          <p:cNvPr id="1248259" name="Rectangle 3"/>
          <p:cNvSpPr>
            <a:spLocks noGrp="1" noChangeArrowheads="1"/>
          </p:cNvSpPr>
          <p:nvPr>
            <p:ph type="body" idx="1"/>
          </p:nvPr>
        </p:nvSpPr>
        <p:spPr>
          <a:xfrm>
            <a:off x="838200" y="2438400"/>
            <a:ext cx="8305800" cy="4343400"/>
          </a:xfrm>
        </p:spPr>
        <p:txBody>
          <a:bodyPr/>
          <a:lstStyle/>
          <a:p>
            <a:pPr>
              <a:lnSpc>
                <a:spcPct val="90000"/>
              </a:lnSpc>
            </a:pPr>
            <a:r>
              <a:rPr lang="en-US" sz="2400" i="1"/>
              <a:t>Pervasive Developmental Disorders Screening Test - II</a:t>
            </a:r>
            <a:r>
              <a:rPr lang="en-US" sz="2400"/>
              <a:t> (PDDST-II)</a:t>
            </a:r>
          </a:p>
          <a:p>
            <a:pPr lvl="1">
              <a:lnSpc>
                <a:spcPct val="90000"/>
              </a:lnSpc>
            </a:pPr>
            <a:r>
              <a:rPr lang="en-US" sz="2000"/>
              <a:t>The odd numbered critical questions are ordered by age in order from highest predictive validity.  </a:t>
            </a:r>
          </a:p>
          <a:p>
            <a:pPr lvl="2">
              <a:lnSpc>
                <a:spcPct val="90000"/>
              </a:lnSpc>
            </a:pPr>
            <a:r>
              <a:rPr lang="en-US" sz="1800"/>
              <a:t>This means the more odd numbered items scored positive, </a:t>
            </a:r>
            <a:r>
              <a:rPr lang="en-US" sz="1800" u="sng"/>
              <a:t>and</a:t>
            </a:r>
            <a:r>
              <a:rPr lang="en-US" sz="1800"/>
              <a:t> the more odd numbered items scored positive on the upper half of each section, the more strongly positive the screen.  </a:t>
            </a:r>
          </a:p>
          <a:p>
            <a:pPr lvl="1">
              <a:lnSpc>
                <a:spcPct val="90000"/>
              </a:lnSpc>
            </a:pPr>
            <a:r>
              <a:rPr lang="en-US" sz="2000"/>
              <a:t>Even numbered items significantly differentiate ASD-referred children from those with mild developmental disorders.  </a:t>
            </a:r>
          </a:p>
          <a:p>
            <a:pPr lvl="2">
              <a:lnSpc>
                <a:spcPct val="90000"/>
              </a:lnSpc>
            </a:pPr>
            <a:r>
              <a:rPr lang="en-US" sz="1800"/>
              <a:t>These items are also are ordered by age in order from highest to lowest predictive validity.</a:t>
            </a:r>
          </a:p>
        </p:txBody>
      </p:sp>
      <p:sp>
        <p:nvSpPr>
          <p:cNvPr id="7" name="AutoShape 2"/>
          <p:cNvSpPr>
            <a:spLocks noGrp="1" noChangeArrowheads="1"/>
          </p:cNvSpPr>
          <p:nvPr>
            <p:ph type="title"/>
          </p:nvPr>
        </p:nvSpPr>
        <p:spPr/>
        <p:txBody>
          <a:bodyPr/>
          <a:lstStyle/>
          <a:p>
            <a:r>
              <a:rPr lang="en-US" sz="4000" dirty="0" smtClean="0"/>
              <a:t>Screening:</a:t>
            </a:r>
            <a:br>
              <a:rPr lang="en-US" sz="4000" dirty="0" smtClean="0"/>
            </a:br>
            <a:r>
              <a:rPr lang="en-US" sz="2800" dirty="0" smtClean="0"/>
              <a:t>Infants &amp; Preschoolers</a:t>
            </a:r>
            <a:endParaRPr lang="en-US" sz="24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5"/>
          <p:cNvSpPr>
            <a:spLocks noGrp="1"/>
          </p:cNvSpPr>
          <p:nvPr>
            <p:ph type="sldNum" sz="quarter" idx="12"/>
          </p:nvPr>
        </p:nvSpPr>
        <p:spPr/>
        <p:txBody>
          <a:bodyPr/>
          <a:lstStyle/>
          <a:p>
            <a:fld id="{2FDF7D28-FEF4-4FFC-8344-EDD1892B8480}" type="slidenum">
              <a:rPr lang="en-US"/>
              <a:pPr/>
              <a:t>74</a:t>
            </a:fld>
            <a:endParaRPr lang="en-US"/>
          </a:p>
        </p:txBody>
      </p:sp>
      <p:graphicFrame>
        <p:nvGraphicFramePr>
          <p:cNvPr id="1250307" name="Group 3"/>
          <p:cNvGraphicFramePr>
            <a:graphicFrameLocks noGrp="1"/>
          </p:cNvGraphicFramePr>
          <p:nvPr>
            <p:extLst>
              <p:ext uri="{D42A27DB-BD31-4B8C-83A1-F6EECF244321}">
                <p14:modId xmlns:p14="http://schemas.microsoft.com/office/powerpoint/2010/main" val="4147034299"/>
              </p:ext>
            </p:extLst>
          </p:nvPr>
        </p:nvGraphicFramePr>
        <p:xfrm>
          <a:off x="1066800" y="2528888"/>
          <a:ext cx="6858000" cy="2278065"/>
        </p:xfrm>
        <a:graphic>
          <a:graphicData uri="http://schemas.openxmlformats.org/drawingml/2006/table">
            <a:tbl>
              <a:tblPr/>
              <a:tblGrid>
                <a:gridCol w="3733800"/>
                <a:gridCol w="1524000"/>
                <a:gridCol w="1600200"/>
              </a:tblGrid>
              <a:tr h="45561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Measure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Sensitivity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Specificity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r>
              <a:tr h="45561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CHAT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.18 - .38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M-CHAT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CHAT 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PDDST-II: Stage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.91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AutoShape 2"/>
          <p:cNvSpPr>
            <a:spLocks noGrp="1" noChangeArrowheads="1"/>
          </p:cNvSpPr>
          <p:nvPr>
            <p:ph type="title"/>
          </p:nvPr>
        </p:nvSpPr>
        <p:spPr/>
        <p:txBody>
          <a:bodyPr/>
          <a:lstStyle/>
          <a:p>
            <a:r>
              <a:rPr lang="en-US" sz="4000" dirty="0" smtClean="0"/>
              <a:t>Screening:</a:t>
            </a:r>
            <a:br>
              <a:rPr lang="en-US" sz="4000" dirty="0" smtClean="0"/>
            </a:br>
            <a:r>
              <a:rPr lang="en-US" sz="2800" dirty="0" smtClean="0"/>
              <a:t>Infants &amp; Preschoolers</a:t>
            </a:r>
            <a:endParaRPr lang="en-US" sz="2400" dirty="0"/>
          </a:p>
        </p:txBody>
      </p:sp>
      <p:sp>
        <p:nvSpPr>
          <p:cNvPr id="2" name="TextBox 1"/>
          <p:cNvSpPr txBox="1"/>
          <p:nvPr/>
        </p:nvSpPr>
        <p:spPr>
          <a:xfrm>
            <a:off x="762000" y="6519446"/>
            <a:ext cx="1941156" cy="338554"/>
          </a:xfrm>
          <a:prstGeom prst="rect">
            <a:avLst/>
          </a:prstGeom>
          <a:noFill/>
        </p:spPr>
        <p:txBody>
          <a:bodyPr wrap="none" rtlCol="0">
            <a:spAutoFit/>
          </a:bodyPr>
          <a:lstStyle/>
          <a:p>
            <a:r>
              <a:rPr lang="en-US" sz="1600" dirty="0" smtClean="0"/>
              <a:t>Barton et al. (2012)</a:t>
            </a:r>
            <a:endParaRPr lang="en-US" sz="16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5799344-B62E-4D88-8D9E-0D520626C2CB}" type="slidenum">
              <a:rPr lang="en-US"/>
              <a:pPr/>
              <a:t>75</a:t>
            </a:fld>
            <a:endParaRPr lang="en-US"/>
          </a:p>
        </p:txBody>
      </p:sp>
      <p:sp>
        <p:nvSpPr>
          <p:cNvPr id="1254403" name="Rectangle 3"/>
          <p:cNvSpPr>
            <a:spLocks noGrp="1" noChangeArrowheads="1"/>
          </p:cNvSpPr>
          <p:nvPr>
            <p:ph type="body" idx="1"/>
          </p:nvPr>
        </p:nvSpPr>
        <p:spPr>
          <a:xfrm>
            <a:off x="838200" y="2362200"/>
            <a:ext cx="8153400" cy="6324600"/>
          </a:xfrm>
        </p:spPr>
        <p:txBody>
          <a:bodyPr/>
          <a:lstStyle/>
          <a:p>
            <a:r>
              <a:rPr lang="en-US" sz="2400" i="1" dirty="0"/>
              <a:t>Autism Spectrum Screening Questionnaire </a:t>
            </a:r>
            <a:r>
              <a:rPr lang="en-US" sz="2400" dirty="0"/>
              <a:t>(ASSQ)</a:t>
            </a:r>
            <a:endParaRPr lang="en-US" sz="2400" i="1" dirty="0"/>
          </a:p>
          <a:p>
            <a:pPr lvl="1"/>
            <a:r>
              <a:rPr lang="en-US" sz="2000" dirty="0"/>
              <a:t>The 27 items rated on a 3-point scale.</a:t>
            </a:r>
          </a:p>
          <a:p>
            <a:pPr lvl="1"/>
            <a:r>
              <a:rPr lang="en-US" sz="2000" dirty="0"/>
              <a:t>Total score range from 0 to 54.  </a:t>
            </a:r>
          </a:p>
          <a:p>
            <a:pPr lvl="1"/>
            <a:r>
              <a:rPr lang="en-US" sz="2000" dirty="0"/>
              <a:t>Items address social interaction, communication, restricted/repetitive behavior, and motor clumsiness and other associated symptoms.  </a:t>
            </a:r>
          </a:p>
          <a:p>
            <a:pPr lvl="1"/>
            <a:r>
              <a:rPr lang="en-US" sz="2000" dirty="0"/>
              <a:t>The initial </a:t>
            </a:r>
            <a:r>
              <a:rPr lang="en-US" sz="2000" i="1" dirty="0"/>
              <a:t>ASSQ</a:t>
            </a:r>
            <a:r>
              <a:rPr lang="en-US" sz="2000" dirty="0"/>
              <a:t> study included 1,401 7- to 16-year-olds.  </a:t>
            </a:r>
          </a:p>
          <a:p>
            <a:pPr lvl="2"/>
            <a:r>
              <a:rPr lang="en-US" dirty="0"/>
              <a:t>Sample mean  was 0.7 (</a:t>
            </a:r>
            <a:r>
              <a:rPr lang="en-US" i="1" dirty="0"/>
              <a:t>SD</a:t>
            </a:r>
            <a:r>
              <a:rPr lang="en-US" dirty="0"/>
              <a:t> 2.6).  </a:t>
            </a:r>
          </a:p>
          <a:p>
            <a:pPr lvl="2"/>
            <a:r>
              <a:rPr lang="en-US" dirty="0"/>
              <a:t>Asperger mean was 26.2 (</a:t>
            </a:r>
            <a:r>
              <a:rPr lang="en-US" i="1" dirty="0"/>
              <a:t>SD</a:t>
            </a:r>
            <a:r>
              <a:rPr lang="en-US" dirty="0"/>
              <a:t> 10.3). </a:t>
            </a:r>
          </a:p>
        </p:txBody>
      </p:sp>
      <p:sp>
        <p:nvSpPr>
          <p:cNvPr id="7" name="AutoShape 2"/>
          <p:cNvSpPr>
            <a:spLocks noGrp="1" noChangeArrowheads="1"/>
          </p:cNvSpPr>
          <p:nvPr>
            <p:ph type="title"/>
          </p:nvPr>
        </p:nvSpPr>
        <p:spPr/>
        <p:txBody>
          <a:bodyPr/>
          <a:lstStyle/>
          <a:p>
            <a:r>
              <a:rPr lang="en-US" sz="4000" dirty="0" smtClean="0"/>
              <a:t>Screening:</a:t>
            </a:r>
            <a:br>
              <a:rPr lang="en-US" sz="4000" dirty="0" smtClean="0"/>
            </a:br>
            <a:r>
              <a:rPr lang="en-US" sz="2800" dirty="0" smtClean="0"/>
              <a:t>School Aged Youth</a:t>
            </a:r>
            <a:endParaRPr lang="en-US" sz="2400" dirty="0"/>
          </a:p>
        </p:txBody>
      </p:sp>
      <p:sp>
        <p:nvSpPr>
          <p:cNvPr id="2" name="Rectangle 1"/>
          <p:cNvSpPr/>
          <p:nvPr/>
        </p:nvSpPr>
        <p:spPr>
          <a:xfrm>
            <a:off x="762000" y="6519446"/>
            <a:ext cx="2887329" cy="338554"/>
          </a:xfrm>
          <a:prstGeom prst="rect">
            <a:avLst/>
          </a:prstGeom>
        </p:spPr>
        <p:txBody>
          <a:bodyPr wrap="none">
            <a:spAutoFit/>
          </a:bodyPr>
          <a:lstStyle/>
          <a:p>
            <a:r>
              <a:rPr lang="en-US" sz="1600" dirty="0"/>
              <a:t>Ehlers, </a:t>
            </a:r>
            <a:r>
              <a:rPr lang="en-US" sz="1600" dirty="0" err="1"/>
              <a:t>Gillber</a:t>
            </a:r>
            <a:r>
              <a:rPr lang="en-US" sz="1600" dirty="0"/>
              <a:t>, &amp; </a:t>
            </a:r>
            <a:r>
              <a:rPr lang="en-US" sz="1600" dirty="0" smtClean="0"/>
              <a:t>Wing</a:t>
            </a:r>
            <a:r>
              <a:rPr lang="en-US" sz="1600" dirty="0"/>
              <a:t> </a:t>
            </a:r>
            <a:r>
              <a:rPr lang="en-US" sz="1600" dirty="0" smtClean="0"/>
              <a:t>(1999)</a:t>
            </a:r>
            <a:endParaRPr lang="en-US" sz="16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BDFD59D-AE2F-4F2D-BC91-02B55059EFEB}" type="slidenum">
              <a:rPr lang="en-US"/>
              <a:pPr/>
              <a:t>76</a:t>
            </a:fld>
            <a:endParaRPr lang="en-US"/>
          </a:p>
        </p:txBody>
      </p:sp>
      <p:sp>
        <p:nvSpPr>
          <p:cNvPr id="1256451" name="Rectangle 3"/>
          <p:cNvSpPr>
            <a:spLocks noGrp="1" noChangeArrowheads="1"/>
          </p:cNvSpPr>
          <p:nvPr>
            <p:ph type="body" idx="1"/>
          </p:nvPr>
        </p:nvSpPr>
        <p:spPr>
          <a:xfrm>
            <a:off x="838200" y="2362200"/>
            <a:ext cx="8153400" cy="4953000"/>
          </a:xfrm>
        </p:spPr>
        <p:txBody>
          <a:bodyPr/>
          <a:lstStyle/>
          <a:p>
            <a:pPr>
              <a:lnSpc>
                <a:spcPct val="90000"/>
              </a:lnSpc>
            </a:pPr>
            <a:r>
              <a:rPr lang="en-US" sz="2400" i="1"/>
              <a:t>Autism Spectrum Screening Questionnaire </a:t>
            </a:r>
            <a:r>
              <a:rPr lang="en-US" sz="2400"/>
              <a:t>(ASSQ)</a:t>
            </a:r>
          </a:p>
          <a:p>
            <a:pPr lvl="1">
              <a:lnSpc>
                <a:spcPct val="90000"/>
              </a:lnSpc>
            </a:pPr>
            <a:r>
              <a:rPr lang="en-US" sz="2000"/>
              <a:t>Two separate sets of cutoff scores are suggested.  </a:t>
            </a:r>
          </a:p>
          <a:p>
            <a:pPr lvl="2">
              <a:lnSpc>
                <a:spcPct val="90000"/>
              </a:lnSpc>
            </a:pPr>
            <a:r>
              <a:rPr lang="en-US" sz="1800"/>
              <a:t>Parents, </a:t>
            </a:r>
            <a:r>
              <a:rPr lang="en-US" sz="1800" b="1"/>
              <a:t>13</a:t>
            </a:r>
            <a:r>
              <a:rPr lang="en-US" sz="1800"/>
              <a:t>; Teachers, </a:t>
            </a:r>
            <a:r>
              <a:rPr lang="en-US" sz="1800" b="1"/>
              <a:t>11</a:t>
            </a:r>
            <a:r>
              <a:rPr lang="en-US" sz="1800"/>
              <a:t>: = socially impaired children</a:t>
            </a:r>
          </a:p>
          <a:p>
            <a:pPr lvl="3">
              <a:lnSpc>
                <a:spcPct val="90000"/>
              </a:lnSpc>
            </a:pPr>
            <a:r>
              <a:rPr lang="en-US" sz="1600"/>
              <a:t>Low risk of false negatives (especially for milder cases of ASD).</a:t>
            </a:r>
          </a:p>
          <a:p>
            <a:pPr lvl="3">
              <a:lnSpc>
                <a:spcPct val="90000"/>
              </a:lnSpc>
            </a:pPr>
            <a:r>
              <a:rPr lang="en-US" sz="1600"/>
              <a:t>High rate of false positives (23% for parents and 42% for teachers).  </a:t>
            </a:r>
          </a:p>
          <a:p>
            <a:pPr lvl="3">
              <a:lnSpc>
                <a:spcPct val="90000"/>
              </a:lnSpc>
            </a:pPr>
            <a:r>
              <a:rPr lang="en-US" sz="1600"/>
              <a:t>Not unusual for children with other disorders (e.g., disruptive behavior disorders) to obtain </a:t>
            </a:r>
            <a:r>
              <a:rPr lang="en-US" sz="1600" i="1"/>
              <a:t>ASSQ</a:t>
            </a:r>
            <a:r>
              <a:rPr lang="en-US" sz="1600"/>
              <a:t> scores at this level.  </a:t>
            </a:r>
          </a:p>
          <a:p>
            <a:pPr lvl="3">
              <a:lnSpc>
                <a:spcPct val="90000"/>
              </a:lnSpc>
            </a:pPr>
            <a:r>
              <a:rPr lang="en-US" sz="1600"/>
              <a:t>Used to suggest that a referral for an ASD diagnostic assessment, while not immediately indicated, should not be ruled out. </a:t>
            </a:r>
          </a:p>
          <a:p>
            <a:pPr lvl="2">
              <a:lnSpc>
                <a:spcPct val="90000"/>
              </a:lnSpc>
            </a:pPr>
            <a:r>
              <a:rPr lang="en-US" sz="1800"/>
              <a:t>Parents, </a:t>
            </a:r>
            <a:r>
              <a:rPr lang="en-US" sz="1800" b="1"/>
              <a:t>19</a:t>
            </a:r>
            <a:r>
              <a:rPr lang="en-US" sz="1800"/>
              <a:t>; Teachers, </a:t>
            </a:r>
            <a:r>
              <a:rPr lang="en-US" sz="1800" b="1"/>
              <a:t>22</a:t>
            </a:r>
            <a:r>
              <a:rPr lang="en-US" sz="1800"/>
              <a:t>: = immediate ASD diagnostic referral. </a:t>
            </a:r>
          </a:p>
          <a:p>
            <a:pPr lvl="3">
              <a:lnSpc>
                <a:spcPct val="90000"/>
              </a:lnSpc>
            </a:pPr>
            <a:r>
              <a:rPr lang="en-US" sz="1600"/>
              <a:t>False positive rate for parents and teachers of 10% and 9 % respectively.  </a:t>
            </a:r>
          </a:p>
          <a:p>
            <a:pPr lvl="3">
              <a:lnSpc>
                <a:spcPct val="90000"/>
              </a:lnSpc>
            </a:pPr>
            <a:r>
              <a:rPr lang="en-US" sz="1600"/>
              <a:t>The chances are low that the student who attains this level of ASSQ cutoff scores will not have an ASD.  </a:t>
            </a:r>
          </a:p>
          <a:p>
            <a:pPr lvl="3">
              <a:lnSpc>
                <a:spcPct val="90000"/>
              </a:lnSpc>
            </a:pPr>
            <a:r>
              <a:rPr lang="en-US" sz="1600"/>
              <a:t>Increases the risk of false negatives.</a:t>
            </a:r>
          </a:p>
        </p:txBody>
      </p:sp>
      <p:sp>
        <p:nvSpPr>
          <p:cNvPr id="8" name="AutoShape 2"/>
          <p:cNvSpPr>
            <a:spLocks noGrp="1" noChangeArrowheads="1"/>
          </p:cNvSpPr>
          <p:nvPr>
            <p:ph type="title"/>
          </p:nvPr>
        </p:nvSpPr>
        <p:spPr/>
        <p:txBody>
          <a:bodyPr/>
          <a:lstStyle/>
          <a:p>
            <a:r>
              <a:rPr lang="en-US" sz="4000" dirty="0" smtClean="0"/>
              <a:t>Screening:</a:t>
            </a:r>
            <a:br>
              <a:rPr lang="en-US" sz="4000" dirty="0" smtClean="0"/>
            </a:br>
            <a:r>
              <a:rPr lang="en-US" sz="2800" dirty="0" smtClean="0"/>
              <a:t>School Aged Youth</a:t>
            </a:r>
            <a:endParaRPr lang="en-US" sz="24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4855FB5-907F-4E2B-83B2-A97376EA297D}" type="slidenum">
              <a:rPr lang="en-US"/>
              <a:pPr/>
              <a:t>77</a:t>
            </a:fld>
            <a:endParaRPr lang="en-US"/>
          </a:p>
        </p:txBody>
      </p:sp>
      <p:graphicFrame>
        <p:nvGraphicFramePr>
          <p:cNvPr id="1258499" name="Object 3"/>
          <p:cNvGraphicFramePr>
            <a:graphicFrameLocks noChangeAspect="1"/>
          </p:cNvGraphicFramePr>
          <p:nvPr/>
        </p:nvGraphicFramePr>
        <p:xfrm>
          <a:off x="914400" y="2336800"/>
          <a:ext cx="7213600" cy="4818063"/>
        </p:xfrm>
        <a:graphic>
          <a:graphicData uri="http://schemas.openxmlformats.org/presentationml/2006/ole">
            <mc:AlternateContent xmlns:mc="http://schemas.openxmlformats.org/markup-compatibility/2006">
              <mc:Choice xmlns:v="urn:schemas-microsoft-com:vml" Requires="v">
                <p:oleObj spid="_x0000_s1258530" name="Document" r:id="rId5" imgW="6223000" imgH="4165600" progId="Word.Document.8">
                  <p:embed/>
                </p:oleObj>
              </mc:Choice>
              <mc:Fallback>
                <p:oleObj name="Document" r:id="rId5" imgW="6223000" imgH="4165600" progId="Word.Document.8">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336800"/>
                        <a:ext cx="7213600" cy="481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AutoShape 2"/>
          <p:cNvSpPr>
            <a:spLocks noGrp="1" noChangeArrowheads="1"/>
          </p:cNvSpPr>
          <p:nvPr>
            <p:ph type="title"/>
          </p:nvPr>
        </p:nvSpPr>
        <p:spPr/>
        <p:txBody>
          <a:bodyPr/>
          <a:lstStyle/>
          <a:p>
            <a:r>
              <a:rPr lang="en-US" sz="4000" dirty="0" smtClean="0"/>
              <a:t>Screening:</a:t>
            </a:r>
            <a:br>
              <a:rPr lang="en-US" sz="4000" dirty="0" smtClean="0"/>
            </a:br>
            <a:r>
              <a:rPr lang="en-US" sz="2800" dirty="0" smtClean="0"/>
              <a:t>School Aged Youth</a:t>
            </a:r>
            <a:endParaRPr lang="en-US" sz="24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7F4029C-D9A6-42AB-A390-C39DCD2F69BF}" type="slidenum">
              <a:rPr lang="en-US"/>
              <a:pPr/>
              <a:t>78</a:t>
            </a:fld>
            <a:endParaRPr lang="en-US"/>
          </a:p>
        </p:txBody>
      </p:sp>
      <p:sp>
        <p:nvSpPr>
          <p:cNvPr id="1260547" name="Rectangle 3"/>
          <p:cNvSpPr>
            <a:spLocks noGrp="1" noChangeArrowheads="1"/>
          </p:cNvSpPr>
          <p:nvPr>
            <p:ph type="body" idx="1"/>
          </p:nvPr>
        </p:nvSpPr>
        <p:spPr>
          <a:xfrm>
            <a:off x="838200" y="2438400"/>
            <a:ext cx="8153400" cy="5791200"/>
          </a:xfrm>
        </p:spPr>
        <p:txBody>
          <a:bodyPr/>
          <a:lstStyle/>
          <a:p>
            <a:pPr>
              <a:lnSpc>
                <a:spcPct val="90000"/>
              </a:lnSpc>
            </a:pPr>
            <a:r>
              <a:rPr lang="en-US" sz="2400" i="1" dirty="0"/>
              <a:t>Childhood </a:t>
            </a:r>
            <a:r>
              <a:rPr lang="en-US" sz="2400" i="1" dirty="0" err="1"/>
              <a:t>Asperger</a:t>
            </a:r>
            <a:r>
              <a:rPr lang="en-US" sz="2400" i="1" dirty="0"/>
              <a:t> Syndrome Test</a:t>
            </a:r>
            <a:r>
              <a:rPr lang="en-US" sz="2400" dirty="0"/>
              <a:t> (CAST)</a:t>
            </a:r>
            <a:endParaRPr lang="en-US" sz="2400" i="1" dirty="0"/>
          </a:p>
          <a:p>
            <a:pPr lvl="1">
              <a:lnSpc>
                <a:spcPct val="90000"/>
              </a:lnSpc>
            </a:pPr>
            <a:r>
              <a:rPr lang="en-US" sz="2000" dirty="0"/>
              <a:t>Scott</a:t>
            </a:r>
            <a:r>
              <a:rPr lang="en-US" sz="2000" dirty="0" smtClean="0"/>
              <a:t>, </a:t>
            </a:r>
            <a:r>
              <a:rPr lang="en-US" sz="2000" dirty="0"/>
              <a:t>Baron-Cohen</a:t>
            </a:r>
            <a:r>
              <a:rPr lang="en-US" sz="2000" dirty="0" smtClean="0"/>
              <a:t>, </a:t>
            </a:r>
            <a:r>
              <a:rPr lang="en-US" sz="2000" dirty="0"/>
              <a:t>Bolton</a:t>
            </a:r>
            <a:r>
              <a:rPr lang="en-US" sz="2000" dirty="0" smtClean="0"/>
              <a:t>, </a:t>
            </a:r>
            <a:r>
              <a:rPr lang="en-US" sz="2000" dirty="0"/>
              <a:t>&amp; </a:t>
            </a:r>
            <a:r>
              <a:rPr lang="en-US" sz="2000" dirty="0" err="1" smtClean="0"/>
              <a:t>Brayne</a:t>
            </a:r>
            <a:r>
              <a:rPr lang="en-US" sz="2000" dirty="0" smtClean="0"/>
              <a:t> </a:t>
            </a:r>
            <a:r>
              <a:rPr lang="en-US" sz="2000" dirty="0"/>
              <a:t>(2002). </a:t>
            </a:r>
          </a:p>
          <a:p>
            <a:pPr lvl="2">
              <a:lnSpc>
                <a:spcPct val="90000"/>
              </a:lnSpc>
            </a:pPr>
            <a:r>
              <a:rPr lang="en-US" sz="1800" dirty="0"/>
              <a:t>A screening for mainstream primary grade (ages 4 through 11 years) children.</a:t>
            </a:r>
          </a:p>
          <a:p>
            <a:pPr lvl="2">
              <a:lnSpc>
                <a:spcPct val="90000"/>
              </a:lnSpc>
            </a:pPr>
            <a:r>
              <a:rPr lang="en-US" sz="1800" dirty="0"/>
              <a:t>Has 37 items, with 31 key items contributing to the child’s total score.  </a:t>
            </a:r>
          </a:p>
          <a:p>
            <a:pPr lvl="2">
              <a:lnSpc>
                <a:spcPct val="90000"/>
              </a:lnSpc>
            </a:pPr>
            <a:r>
              <a:rPr lang="en-US" sz="1800" dirty="0"/>
              <a:t>The 6 control items assess general development.</a:t>
            </a:r>
          </a:p>
          <a:p>
            <a:pPr lvl="2">
              <a:lnSpc>
                <a:spcPct val="90000"/>
              </a:lnSpc>
            </a:pPr>
            <a:r>
              <a:rPr lang="en-US" sz="1800" dirty="0"/>
              <a:t>With a total possible score of 31, a cut off score of 15 “NO” responses was found to correctly identify 87.5 (7 out of 8) of the cases of autistic spectrum disorders. </a:t>
            </a:r>
          </a:p>
        </p:txBody>
      </p:sp>
      <p:sp>
        <p:nvSpPr>
          <p:cNvPr id="7" name="AutoShape 2"/>
          <p:cNvSpPr>
            <a:spLocks noGrp="1" noChangeArrowheads="1"/>
          </p:cNvSpPr>
          <p:nvPr>
            <p:ph type="title"/>
          </p:nvPr>
        </p:nvSpPr>
        <p:spPr/>
        <p:txBody>
          <a:bodyPr/>
          <a:lstStyle/>
          <a:p>
            <a:r>
              <a:rPr lang="en-US" sz="4000" dirty="0" smtClean="0"/>
              <a:t>Screening:</a:t>
            </a:r>
            <a:br>
              <a:rPr lang="en-US" sz="4000" dirty="0" smtClean="0"/>
            </a:br>
            <a:r>
              <a:rPr lang="en-US" sz="2800" dirty="0" smtClean="0"/>
              <a:t>School Aged Youth</a:t>
            </a:r>
            <a:endParaRPr lang="en-US" sz="24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38787D4B-83DE-4A16-B5E0-7764A2351CB6}" type="slidenum">
              <a:rPr lang="en-US"/>
              <a:pPr/>
              <a:t>79</a:t>
            </a:fld>
            <a:endParaRPr lang="en-US"/>
          </a:p>
        </p:txBody>
      </p:sp>
      <p:graphicFrame>
        <p:nvGraphicFramePr>
          <p:cNvPr id="1262595" name="Object 3"/>
          <p:cNvGraphicFramePr>
            <a:graphicFrameLocks noChangeAspect="1"/>
          </p:cNvGraphicFramePr>
          <p:nvPr/>
        </p:nvGraphicFramePr>
        <p:xfrm>
          <a:off x="1371600" y="2420938"/>
          <a:ext cx="4187825" cy="4284662"/>
        </p:xfrm>
        <a:graphic>
          <a:graphicData uri="http://schemas.openxmlformats.org/presentationml/2006/ole">
            <mc:AlternateContent xmlns:mc="http://schemas.openxmlformats.org/markup-compatibility/2006">
              <mc:Choice xmlns:v="urn:schemas-microsoft-com:vml" Requires="v">
                <p:oleObj spid="_x0000_s1262626" name="Document" r:id="rId5" imgW="6223000" imgH="6388100" progId="Word.Document.8">
                  <p:embed/>
                </p:oleObj>
              </mc:Choice>
              <mc:Fallback>
                <p:oleObj name="Document" r:id="rId5" imgW="6223000" imgH="6388100" progId="Word.Document.8">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2420938"/>
                        <a:ext cx="4187825" cy="428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62596" name="Text Box 4"/>
          <p:cNvSpPr txBox="1">
            <a:spLocks noChangeArrowheads="1"/>
          </p:cNvSpPr>
          <p:nvPr/>
        </p:nvSpPr>
        <p:spPr bwMode="auto">
          <a:xfrm>
            <a:off x="6346825" y="6096000"/>
            <a:ext cx="2720617" cy="338554"/>
          </a:xfrm>
          <a:prstGeom prst="rect">
            <a:avLst/>
          </a:prstGeom>
          <a:noFill/>
          <a:ln w="9525">
            <a:noFill/>
            <a:miter lim="800000"/>
            <a:headEnd/>
            <a:tailEnd/>
          </a:ln>
          <a:effectLst/>
        </p:spPr>
        <p:txBody>
          <a:bodyPr wrap="none">
            <a:spAutoFit/>
          </a:bodyPr>
          <a:lstStyle/>
          <a:p>
            <a:r>
              <a:rPr lang="en-US" sz="1600" dirty="0">
                <a:latin typeface="Times" charset="0"/>
              </a:rPr>
              <a:t>From Scott et al. (2002</a:t>
            </a:r>
            <a:r>
              <a:rPr lang="en-US" sz="1600" dirty="0" smtClean="0">
                <a:latin typeface="Times" charset="0"/>
              </a:rPr>
              <a:t>,  </a:t>
            </a:r>
            <a:r>
              <a:rPr lang="en-US" sz="1600" dirty="0">
                <a:latin typeface="Times" charset="0"/>
              </a:rPr>
              <a:t>p. 27)</a:t>
            </a:r>
          </a:p>
        </p:txBody>
      </p:sp>
      <p:sp>
        <p:nvSpPr>
          <p:cNvPr id="8" name="AutoShape 2"/>
          <p:cNvSpPr>
            <a:spLocks noGrp="1" noChangeArrowheads="1"/>
          </p:cNvSpPr>
          <p:nvPr>
            <p:ph type="title"/>
          </p:nvPr>
        </p:nvSpPr>
        <p:spPr/>
        <p:txBody>
          <a:bodyPr/>
          <a:lstStyle/>
          <a:p>
            <a:r>
              <a:rPr lang="en-US" sz="4000" dirty="0" smtClean="0"/>
              <a:t>Screening:</a:t>
            </a:r>
            <a:br>
              <a:rPr lang="en-US" sz="4000" dirty="0" smtClean="0"/>
            </a:br>
            <a:r>
              <a:rPr lang="en-US" sz="2800" dirty="0" smtClean="0"/>
              <a:t>School Aged Youth</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57867B23-078B-40CE-979A-00DC5A7EA1CF}" type="slidenum">
              <a:rPr lang="en-US"/>
              <a:pPr/>
              <a:t>8</a:t>
            </a:fld>
            <a:endParaRPr lang="en-US" dirty="0"/>
          </a:p>
        </p:txBody>
      </p:sp>
      <p:sp>
        <p:nvSpPr>
          <p:cNvPr id="1082370" name="AutoShape 2"/>
          <p:cNvSpPr>
            <a:spLocks noGrp="1" noChangeArrowheads="1"/>
          </p:cNvSpPr>
          <p:nvPr>
            <p:ph type="title"/>
          </p:nvPr>
        </p:nvSpPr>
        <p:spPr>
          <a:xfrm>
            <a:off x="762000" y="762000"/>
            <a:ext cx="8382000" cy="1143000"/>
          </a:xfrm>
        </p:spPr>
        <p:txBody>
          <a:bodyPr/>
          <a:lstStyle/>
          <a:p>
            <a:r>
              <a:rPr lang="en-US" sz="4000" dirty="0"/>
              <a:t>Introduction:</a:t>
            </a:r>
            <a:br>
              <a:rPr lang="en-US" sz="4000" dirty="0"/>
            </a:br>
            <a:r>
              <a:rPr lang="en-US" sz="2400" dirty="0"/>
              <a:t>Reasons for Increased Vigilance</a:t>
            </a:r>
          </a:p>
        </p:txBody>
      </p:sp>
      <p:sp>
        <p:nvSpPr>
          <p:cNvPr id="1082371" name="Rectangle 3"/>
          <p:cNvSpPr>
            <a:spLocks noGrp="1" noChangeArrowheads="1"/>
          </p:cNvSpPr>
          <p:nvPr>
            <p:ph type="body" idx="1"/>
          </p:nvPr>
        </p:nvSpPr>
        <p:spPr>
          <a:xfrm>
            <a:off x="838200" y="2438400"/>
            <a:ext cx="8305800" cy="5791200"/>
          </a:xfrm>
        </p:spPr>
        <p:txBody>
          <a:bodyPr/>
          <a:lstStyle/>
          <a:p>
            <a:r>
              <a:rPr lang="en-US" dirty="0"/>
              <a:t>Most children with autism are identified by school resources</a:t>
            </a:r>
            <a:r>
              <a:rPr lang="en-US" i="1" dirty="0"/>
              <a:t>.</a:t>
            </a:r>
            <a:r>
              <a:rPr lang="en-US" dirty="0"/>
              <a:t>  </a:t>
            </a:r>
          </a:p>
          <a:p>
            <a:pPr lvl="1"/>
            <a:r>
              <a:rPr lang="en-US" dirty="0"/>
              <a:t>Only three percent of children with ASD are identified solely by non-school resources.  </a:t>
            </a:r>
          </a:p>
          <a:p>
            <a:pPr lvl="1"/>
            <a:r>
              <a:rPr lang="en-US" dirty="0"/>
              <a:t>All other children are identified by a combination of school and non-school resources (57 %), or by school resources alone (40 %)</a:t>
            </a:r>
            <a:endParaRPr lang="en-US" sz="1400" dirty="0"/>
          </a:p>
          <a:p>
            <a:pPr>
              <a:lnSpc>
                <a:spcPct val="90000"/>
              </a:lnSpc>
            </a:pPr>
            <a:endParaRPr lang="en-US" dirty="0"/>
          </a:p>
          <a:p>
            <a:pPr>
              <a:lnSpc>
                <a:spcPct val="90000"/>
              </a:lnSpc>
            </a:pPr>
            <a:endParaRPr lang="en-US" dirty="0"/>
          </a:p>
        </p:txBody>
      </p:sp>
      <p:sp>
        <p:nvSpPr>
          <p:cNvPr id="1082372" name="Text Box 4"/>
          <p:cNvSpPr txBox="1">
            <a:spLocks noChangeArrowheads="1"/>
          </p:cNvSpPr>
          <p:nvPr/>
        </p:nvSpPr>
        <p:spPr bwMode="auto">
          <a:xfrm>
            <a:off x="762000" y="6519446"/>
            <a:ext cx="2766302" cy="338554"/>
          </a:xfrm>
          <a:prstGeom prst="rect">
            <a:avLst/>
          </a:prstGeom>
          <a:noFill/>
          <a:ln w="9525">
            <a:noFill/>
            <a:miter lim="800000"/>
            <a:headEnd/>
            <a:tailEnd/>
          </a:ln>
          <a:effectLst/>
        </p:spPr>
        <p:txBody>
          <a:bodyPr wrap="none">
            <a:spAutoFit/>
          </a:bodyPr>
          <a:lstStyle/>
          <a:p>
            <a:r>
              <a:rPr lang="en-US" sz="1600" dirty="0" err="1" smtClean="0"/>
              <a:t>Yeargin</a:t>
            </a:r>
            <a:r>
              <a:rPr lang="en-US" sz="1600" dirty="0" err="1"/>
              <a:t>-Allsopp</a:t>
            </a:r>
            <a:r>
              <a:rPr lang="en-US" sz="1600" dirty="0"/>
              <a:t> et al. (2003)</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75EA5792-F653-4A26-9C47-754C0CEB4BB8}" type="slidenum">
              <a:rPr lang="en-US"/>
              <a:pPr/>
              <a:t>80</a:t>
            </a:fld>
            <a:endParaRPr lang="en-US"/>
          </a:p>
        </p:txBody>
      </p:sp>
      <p:graphicFrame>
        <p:nvGraphicFramePr>
          <p:cNvPr id="1264643" name="Object 3"/>
          <p:cNvGraphicFramePr>
            <a:graphicFrameLocks noChangeAspect="1"/>
          </p:cNvGraphicFramePr>
          <p:nvPr/>
        </p:nvGraphicFramePr>
        <p:xfrm>
          <a:off x="1149350" y="2438400"/>
          <a:ext cx="3575050" cy="4419600"/>
        </p:xfrm>
        <a:graphic>
          <a:graphicData uri="http://schemas.openxmlformats.org/presentationml/2006/ole">
            <mc:AlternateContent xmlns:mc="http://schemas.openxmlformats.org/markup-compatibility/2006">
              <mc:Choice xmlns:v="urn:schemas-microsoft-com:vml" Requires="v">
                <p:oleObj spid="_x0000_s1264674" name="Document" r:id="rId5" imgW="6239256" imgH="7863840" progId="Word.Document.8">
                  <p:embed/>
                </p:oleObj>
              </mc:Choice>
              <mc:Fallback>
                <p:oleObj name="Document" r:id="rId5" imgW="6239256" imgH="7863840" progId="Word.Document.8">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9350" y="2438400"/>
                        <a:ext cx="357505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64644" name="Text Box 4"/>
          <p:cNvSpPr txBox="1">
            <a:spLocks noChangeArrowheads="1"/>
          </p:cNvSpPr>
          <p:nvPr/>
        </p:nvSpPr>
        <p:spPr bwMode="auto">
          <a:xfrm>
            <a:off x="6346825" y="6096000"/>
            <a:ext cx="2720617" cy="338554"/>
          </a:xfrm>
          <a:prstGeom prst="rect">
            <a:avLst/>
          </a:prstGeom>
          <a:noFill/>
          <a:ln w="9525">
            <a:noFill/>
            <a:miter lim="800000"/>
            <a:headEnd/>
            <a:tailEnd/>
          </a:ln>
          <a:effectLst/>
        </p:spPr>
        <p:txBody>
          <a:bodyPr wrap="none">
            <a:spAutoFit/>
          </a:bodyPr>
          <a:lstStyle/>
          <a:p>
            <a:r>
              <a:rPr lang="en-US" sz="1600" dirty="0">
                <a:latin typeface="Times" charset="0"/>
              </a:rPr>
              <a:t>From Scott et al. (2002, </a:t>
            </a:r>
            <a:r>
              <a:rPr lang="en-US" sz="1600" dirty="0" smtClean="0">
                <a:latin typeface="Times" charset="0"/>
              </a:rPr>
              <a:t> p</a:t>
            </a:r>
            <a:r>
              <a:rPr lang="en-US" sz="1600" dirty="0">
                <a:latin typeface="Times" charset="0"/>
              </a:rPr>
              <a:t>. 27)</a:t>
            </a:r>
          </a:p>
        </p:txBody>
      </p:sp>
      <p:sp>
        <p:nvSpPr>
          <p:cNvPr id="8" name="AutoShape 2"/>
          <p:cNvSpPr>
            <a:spLocks noGrp="1" noChangeArrowheads="1"/>
          </p:cNvSpPr>
          <p:nvPr>
            <p:ph type="title"/>
          </p:nvPr>
        </p:nvSpPr>
        <p:spPr/>
        <p:txBody>
          <a:bodyPr/>
          <a:lstStyle/>
          <a:p>
            <a:r>
              <a:rPr lang="en-US" sz="4000" dirty="0" smtClean="0"/>
              <a:t>Screening:</a:t>
            </a:r>
            <a:br>
              <a:rPr lang="en-US" sz="4000" dirty="0" smtClean="0"/>
            </a:br>
            <a:r>
              <a:rPr lang="en-US" sz="2800" dirty="0" smtClean="0"/>
              <a:t>School Aged Youth</a:t>
            </a:r>
            <a:endParaRPr lang="en-US" sz="2400"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F894209A-C539-4963-8E0F-BBB033CC4543}" type="slidenum">
              <a:rPr lang="en-US"/>
              <a:pPr/>
              <a:t>81</a:t>
            </a:fld>
            <a:endParaRPr lang="en-US"/>
          </a:p>
        </p:txBody>
      </p:sp>
      <p:sp>
        <p:nvSpPr>
          <p:cNvPr id="1266691" name="Text Box 3"/>
          <p:cNvSpPr txBox="1">
            <a:spLocks noChangeArrowheads="1"/>
          </p:cNvSpPr>
          <p:nvPr/>
        </p:nvSpPr>
        <p:spPr bwMode="auto">
          <a:xfrm>
            <a:off x="0" y="2667000"/>
            <a:ext cx="9144000" cy="457200"/>
          </a:xfrm>
          <a:prstGeom prst="rect">
            <a:avLst/>
          </a:prstGeom>
          <a:noFill/>
          <a:ln w="9525">
            <a:noFill/>
            <a:miter lim="800000"/>
            <a:headEnd/>
            <a:tailEnd/>
          </a:ln>
          <a:effectLst/>
        </p:spPr>
        <p:txBody>
          <a:bodyPr>
            <a:spAutoFit/>
          </a:bodyPr>
          <a:lstStyle/>
          <a:p>
            <a:pPr>
              <a:spcBef>
                <a:spcPct val="50000"/>
              </a:spcBef>
            </a:pPr>
            <a:endParaRPr lang="en-US" sz="2400">
              <a:latin typeface="Times" charset="0"/>
            </a:endParaRPr>
          </a:p>
        </p:txBody>
      </p:sp>
      <p:sp>
        <p:nvSpPr>
          <p:cNvPr id="1266692" name="Text Box 4"/>
          <p:cNvSpPr txBox="1">
            <a:spLocks noChangeArrowheads="1"/>
          </p:cNvSpPr>
          <p:nvPr/>
        </p:nvSpPr>
        <p:spPr bwMode="auto">
          <a:xfrm>
            <a:off x="762000" y="2590800"/>
            <a:ext cx="8001000" cy="1938992"/>
          </a:xfrm>
          <a:prstGeom prst="rect">
            <a:avLst/>
          </a:prstGeom>
          <a:noFill/>
          <a:ln w="9525">
            <a:noFill/>
            <a:miter lim="800000"/>
            <a:headEnd/>
            <a:tailEnd/>
          </a:ln>
          <a:effectLst/>
        </p:spPr>
        <p:txBody>
          <a:bodyPr>
            <a:spAutoFit/>
          </a:bodyPr>
          <a:lstStyle/>
          <a:p>
            <a:r>
              <a:rPr lang="en-US" sz="2400" dirty="0"/>
              <a:t>The </a:t>
            </a:r>
            <a:r>
              <a:rPr lang="en-US" sz="2400" i="1" dirty="0"/>
              <a:t>CAST</a:t>
            </a:r>
            <a:r>
              <a:rPr lang="en-US" sz="2400" dirty="0"/>
              <a:t> is available at</a:t>
            </a:r>
          </a:p>
          <a:p>
            <a:r>
              <a:rPr lang="en-US" sz="2400" dirty="0">
                <a:hlinkClick r:id="rId3"/>
              </a:rPr>
              <a:t>http://www.autismresearchcentre.com/</a:t>
            </a:r>
            <a:r>
              <a:rPr lang="en-US" sz="2400" dirty="0" smtClean="0">
                <a:hlinkClick r:id="rId3"/>
              </a:rPr>
              <a:t>arc_tests</a:t>
            </a:r>
            <a:r>
              <a:rPr lang="en-US" sz="2400" dirty="0" smtClean="0"/>
              <a:t> </a:t>
            </a:r>
          </a:p>
          <a:p>
            <a:endParaRPr lang="en-US" sz="2400" dirty="0"/>
          </a:p>
          <a:p>
            <a:r>
              <a:rPr lang="en-US" sz="2400" dirty="0" smtClean="0"/>
              <a:t>This website also contains links to a number of other screening tools (a very helpful resource!!!).</a:t>
            </a:r>
            <a:endParaRPr lang="en-US" sz="2400" dirty="0"/>
          </a:p>
        </p:txBody>
      </p:sp>
      <p:sp>
        <p:nvSpPr>
          <p:cNvPr id="9" name="AutoShape 2"/>
          <p:cNvSpPr>
            <a:spLocks noGrp="1" noChangeArrowheads="1"/>
          </p:cNvSpPr>
          <p:nvPr>
            <p:ph type="title"/>
          </p:nvPr>
        </p:nvSpPr>
        <p:spPr/>
        <p:txBody>
          <a:bodyPr/>
          <a:lstStyle/>
          <a:p>
            <a:r>
              <a:rPr lang="en-US" sz="4000" dirty="0" smtClean="0"/>
              <a:t>Screening:</a:t>
            </a:r>
            <a:br>
              <a:rPr lang="en-US" sz="4000" dirty="0" smtClean="0"/>
            </a:br>
            <a:r>
              <a:rPr lang="en-US" sz="2800" dirty="0" smtClean="0"/>
              <a:t>School Aged Youth</a:t>
            </a:r>
            <a:endParaRPr lang="en-US" sz="2400"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E05C50A1-26E8-4D2B-B26D-FA6C36FD7874}" type="slidenum">
              <a:rPr lang="en-US"/>
              <a:pPr/>
              <a:t>82</a:t>
            </a:fld>
            <a:endParaRPr lang="en-US"/>
          </a:p>
        </p:txBody>
      </p:sp>
      <p:sp>
        <p:nvSpPr>
          <p:cNvPr id="1274883" name="Rectangle 3"/>
          <p:cNvSpPr>
            <a:spLocks noGrp="1" noChangeArrowheads="1"/>
          </p:cNvSpPr>
          <p:nvPr>
            <p:ph type="body" idx="1"/>
          </p:nvPr>
        </p:nvSpPr>
        <p:spPr>
          <a:xfrm>
            <a:off x="838200" y="2362200"/>
            <a:ext cx="8077200" cy="1295400"/>
          </a:xfrm>
        </p:spPr>
        <p:txBody>
          <a:bodyPr/>
          <a:lstStyle/>
          <a:p>
            <a:r>
              <a:rPr lang="en-US" i="1"/>
              <a:t>Social Communication Questionnaire </a:t>
            </a:r>
            <a:r>
              <a:rPr lang="en-US"/>
              <a:t>(SCQ)</a:t>
            </a:r>
            <a:endParaRPr lang="en-US" i="1"/>
          </a:p>
          <a:p>
            <a:pPr lvl="1">
              <a:buFontTx/>
              <a:buNone/>
            </a:pPr>
            <a:endParaRPr lang="en-US"/>
          </a:p>
        </p:txBody>
      </p:sp>
      <p:pic>
        <p:nvPicPr>
          <p:cNvPr id="1274884" name="Picture 4"/>
          <p:cNvPicPr>
            <a:picLocks noChangeAspect="1" noChangeArrowheads="1"/>
          </p:cNvPicPr>
          <p:nvPr/>
        </p:nvPicPr>
        <p:blipFill>
          <a:blip r:embed="rId3" cstate="print"/>
          <a:srcRect/>
          <a:stretch>
            <a:fillRect/>
          </a:stretch>
        </p:blipFill>
        <p:spPr bwMode="auto">
          <a:xfrm>
            <a:off x="1441450" y="2895600"/>
            <a:ext cx="2857500" cy="3733800"/>
          </a:xfrm>
          <a:prstGeom prst="rect">
            <a:avLst/>
          </a:prstGeom>
          <a:noFill/>
        </p:spPr>
      </p:pic>
      <p:pic>
        <p:nvPicPr>
          <p:cNvPr id="1274885" name="Picture 5"/>
          <p:cNvPicPr>
            <a:picLocks noChangeAspect="1" noChangeArrowheads="1"/>
          </p:cNvPicPr>
          <p:nvPr/>
        </p:nvPicPr>
        <p:blipFill>
          <a:blip r:embed="rId4" cstate="print"/>
          <a:srcRect/>
          <a:stretch>
            <a:fillRect/>
          </a:stretch>
        </p:blipFill>
        <p:spPr bwMode="auto">
          <a:xfrm>
            <a:off x="4876800" y="2881313"/>
            <a:ext cx="2943225" cy="3748087"/>
          </a:xfrm>
          <a:prstGeom prst="rect">
            <a:avLst/>
          </a:prstGeom>
          <a:noFill/>
        </p:spPr>
      </p:pic>
      <p:sp>
        <p:nvSpPr>
          <p:cNvPr id="1274886" name="WordArt 6"/>
          <p:cNvSpPr>
            <a:spLocks noChangeArrowheads="1" noChangeShapeType="1" noTextEdit="1"/>
          </p:cNvSpPr>
          <p:nvPr/>
        </p:nvSpPr>
        <p:spPr bwMode="auto">
          <a:xfrm>
            <a:off x="5181600" y="2895600"/>
            <a:ext cx="2438400" cy="2971800"/>
          </a:xfrm>
          <a:prstGeom prst="rect">
            <a:avLst/>
          </a:prstGeom>
        </p:spPr>
        <p:txBody>
          <a:bodyPr wrap="none" fromWordArt="1">
            <a:prstTxWarp prst="textSlantUp">
              <a:avLst>
                <a:gd name="adj" fmla="val 55556"/>
              </a:avLst>
            </a:prstTxWarp>
          </a:bodyPr>
          <a:lstStyle/>
          <a:p>
            <a:pPr algn="ctr"/>
            <a:r>
              <a:rPr lang="en-US" sz="3600" kern="10">
                <a:ln w="9525">
                  <a:noFill/>
                  <a:round/>
                  <a:headEnd/>
                  <a:tailEnd/>
                </a:ln>
                <a:solidFill>
                  <a:schemeClr val="folHlink">
                    <a:alpha val="50000"/>
                  </a:schemeClr>
                </a:solidFill>
                <a:latin typeface="Arial Black"/>
              </a:rPr>
              <a:t>Sample</a:t>
            </a:r>
          </a:p>
        </p:txBody>
      </p:sp>
      <p:sp>
        <p:nvSpPr>
          <p:cNvPr id="10" name="AutoShape 2"/>
          <p:cNvSpPr>
            <a:spLocks noGrp="1" noChangeArrowheads="1"/>
          </p:cNvSpPr>
          <p:nvPr>
            <p:ph type="title"/>
          </p:nvPr>
        </p:nvSpPr>
        <p:spPr/>
        <p:txBody>
          <a:bodyPr/>
          <a:lstStyle/>
          <a:p>
            <a:r>
              <a:rPr lang="en-US" sz="4000" dirty="0" smtClean="0"/>
              <a:t>Screening:</a:t>
            </a:r>
            <a:br>
              <a:rPr lang="en-US" sz="4000" dirty="0" smtClean="0"/>
            </a:br>
            <a:r>
              <a:rPr lang="en-US" sz="2800" dirty="0" smtClean="0"/>
              <a:t>School Aged Youth</a:t>
            </a:r>
            <a:endParaRPr lang="en-US" sz="2400"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4A3353-7461-437A-97F4-E5EB69D52AAB}" type="slidenum">
              <a:rPr lang="en-US"/>
              <a:pPr/>
              <a:t>83</a:t>
            </a:fld>
            <a:endParaRPr lang="en-US"/>
          </a:p>
        </p:txBody>
      </p:sp>
      <p:sp>
        <p:nvSpPr>
          <p:cNvPr id="1276931" name="Rectangle 3"/>
          <p:cNvSpPr>
            <a:spLocks noGrp="1" noChangeArrowheads="1"/>
          </p:cNvSpPr>
          <p:nvPr>
            <p:ph type="body" idx="1"/>
          </p:nvPr>
        </p:nvSpPr>
        <p:spPr>
          <a:xfrm>
            <a:off x="838200" y="2362200"/>
            <a:ext cx="7848600" cy="4191000"/>
          </a:xfrm>
        </p:spPr>
        <p:txBody>
          <a:bodyPr/>
          <a:lstStyle/>
          <a:p>
            <a:pPr>
              <a:lnSpc>
                <a:spcPct val="90000"/>
              </a:lnSpc>
            </a:pPr>
            <a:r>
              <a:rPr lang="en-US" sz="2400" i="1"/>
              <a:t>Social Communication Questionnaire </a:t>
            </a:r>
            <a:r>
              <a:rPr lang="en-US" sz="2400"/>
              <a:t>(SCQ)</a:t>
            </a:r>
          </a:p>
          <a:p>
            <a:pPr lvl="1">
              <a:lnSpc>
                <a:spcPct val="90000"/>
              </a:lnSpc>
            </a:pPr>
            <a:r>
              <a:rPr lang="en-US" sz="2000"/>
              <a:t>Two forms of the </a:t>
            </a:r>
            <a:r>
              <a:rPr lang="en-US" sz="2000" i="1"/>
              <a:t>SCQ</a:t>
            </a:r>
            <a:r>
              <a:rPr lang="en-US" sz="2000"/>
              <a:t>: a </a:t>
            </a:r>
            <a:r>
              <a:rPr lang="en-US" sz="2000" i="1"/>
              <a:t>Lifetime</a:t>
            </a:r>
            <a:r>
              <a:rPr lang="en-US" sz="2000"/>
              <a:t> and a </a:t>
            </a:r>
            <a:r>
              <a:rPr lang="en-US" sz="2000" i="1"/>
              <a:t>Current</a:t>
            </a:r>
            <a:r>
              <a:rPr lang="en-US" sz="2000"/>
              <a:t> form.  </a:t>
            </a:r>
          </a:p>
          <a:p>
            <a:pPr lvl="2">
              <a:lnSpc>
                <a:spcPct val="90000"/>
              </a:lnSpc>
            </a:pPr>
            <a:r>
              <a:rPr lang="en-US" sz="1800" b="1" i="1"/>
              <a:t>Current</a:t>
            </a:r>
            <a:r>
              <a:rPr lang="en-US" sz="1800"/>
              <a:t> ask questions about the child’s behavior in the past 3-months, and is suggested to provide data helpful in understanding a child’s “everyday living experiences and evaluating treatment and educational plans” </a:t>
            </a:r>
          </a:p>
          <a:p>
            <a:pPr lvl="2">
              <a:lnSpc>
                <a:spcPct val="90000"/>
              </a:lnSpc>
            </a:pPr>
            <a:r>
              <a:rPr lang="en-US" sz="1800" b="1" i="1"/>
              <a:t>Lifetime</a:t>
            </a:r>
            <a:r>
              <a:rPr lang="en-US" sz="1800"/>
              <a:t> ask questions about the child’s entire developmental history and provides data useful in determining if there is need for a diagnostic assessment.  </a:t>
            </a:r>
          </a:p>
          <a:p>
            <a:pPr lvl="1">
              <a:lnSpc>
                <a:spcPct val="90000"/>
              </a:lnSpc>
            </a:pPr>
            <a:r>
              <a:rPr lang="en-US" sz="2000"/>
              <a:t>Consists of 40 Yes/No questions asked of the parent.  </a:t>
            </a:r>
          </a:p>
          <a:p>
            <a:pPr lvl="1">
              <a:lnSpc>
                <a:spcPct val="90000"/>
              </a:lnSpc>
            </a:pPr>
            <a:r>
              <a:rPr lang="en-US" sz="2000"/>
              <a:t>The first item of this questionnaire documents the child’s ability to speak and is used to determine which items will be used in calculating the total score.  </a:t>
            </a:r>
            <a:endParaRPr lang="en-US" sz="2000" i="1"/>
          </a:p>
        </p:txBody>
      </p:sp>
      <p:sp>
        <p:nvSpPr>
          <p:cNvPr id="8" name="AutoShape 2"/>
          <p:cNvSpPr>
            <a:spLocks noGrp="1" noChangeArrowheads="1"/>
          </p:cNvSpPr>
          <p:nvPr>
            <p:ph type="title"/>
          </p:nvPr>
        </p:nvSpPr>
        <p:spPr/>
        <p:txBody>
          <a:bodyPr/>
          <a:lstStyle/>
          <a:p>
            <a:r>
              <a:rPr lang="en-US" sz="4000" dirty="0" smtClean="0"/>
              <a:t>Screening:</a:t>
            </a:r>
            <a:br>
              <a:rPr lang="en-US" sz="4000" dirty="0" smtClean="0"/>
            </a:br>
            <a:r>
              <a:rPr lang="en-US" sz="2800" dirty="0" smtClean="0"/>
              <a:t>School Aged Youth</a:t>
            </a:r>
            <a:endParaRPr lang="en-US" sz="2400"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DDDC286-33C3-4D78-98DC-74837C53FC5A}" type="slidenum">
              <a:rPr lang="en-US"/>
              <a:pPr/>
              <a:t>84</a:t>
            </a:fld>
            <a:endParaRPr lang="en-US"/>
          </a:p>
        </p:txBody>
      </p:sp>
      <p:sp>
        <p:nvSpPr>
          <p:cNvPr id="1278979" name="Rectangle 3"/>
          <p:cNvSpPr>
            <a:spLocks noGrp="1" noChangeArrowheads="1"/>
          </p:cNvSpPr>
          <p:nvPr>
            <p:ph type="body" idx="1"/>
          </p:nvPr>
        </p:nvSpPr>
        <p:spPr>
          <a:xfrm>
            <a:off x="838200" y="2362200"/>
            <a:ext cx="7620000" cy="4191000"/>
          </a:xfrm>
        </p:spPr>
        <p:txBody>
          <a:bodyPr/>
          <a:lstStyle/>
          <a:p>
            <a:pPr>
              <a:lnSpc>
                <a:spcPct val="90000"/>
              </a:lnSpc>
            </a:pPr>
            <a:r>
              <a:rPr lang="en-US" i="1"/>
              <a:t>Social Communication Questionnaire </a:t>
            </a:r>
            <a:r>
              <a:rPr lang="en-US"/>
              <a:t>(SCQ)</a:t>
            </a:r>
          </a:p>
          <a:p>
            <a:pPr lvl="1">
              <a:lnSpc>
                <a:spcPct val="90000"/>
              </a:lnSpc>
            </a:pPr>
            <a:r>
              <a:rPr lang="en-US"/>
              <a:t>An “AutoScore” protocol converts the parents’ Yes/No responses to scores of 1 or 0. </a:t>
            </a:r>
          </a:p>
          <a:p>
            <a:pPr lvl="1">
              <a:lnSpc>
                <a:spcPct val="90000"/>
              </a:lnSpc>
            </a:pPr>
            <a:r>
              <a:rPr lang="en-US"/>
              <a:t>The  mean </a:t>
            </a:r>
            <a:r>
              <a:rPr lang="en-US" i="1"/>
              <a:t>SCQ</a:t>
            </a:r>
            <a:r>
              <a:rPr lang="en-US"/>
              <a:t> score of children with autism was 24.2, whereas the general population mean was 5.2.  </a:t>
            </a:r>
          </a:p>
          <a:p>
            <a:pPr lvl="1">
              <a:lnSpc>
                <a:spcPct val="90000"/>
              </a:lnSpc>
            </a:pPr>
            <a:r>
              <a:rPr lang="en-US"/>
              <a:t>The threshold reflecting the need for diagnostic assessment is 15.  </a:t>
            </a:r>
          </a:p>
          <a:p>
            <a:pPr lvl="1">
              <a:lnSpc>
                <a:spcPct val="90000"/>
              </a:lnSpc>
            </a:pPr>
            <a:r>
              <a:rPr lang="en-US"/>
              <a:t>A slightly lower threshold might be appropriate if other risk factors (e.g., the child being screened is the sibling of a person with ASD) are present.</a:t>
            </a:r>
            <a:endParaRPr lang="en-US" sz="2000" i="1"/>
          </a:p>
        </p:txBody>
      </p:sp>
      <p:sp>
        <p:nvSpPr>
          <p:cNvPr id="7" name="AutoShape 2"/>
          <p:cNvSpPr>
            <a:spLocks noGrp="1" noChangeArrowheads="1"/>
          </p:cNvSpPr>
          <p:nvPr>
            <p:ph type="title"/>
          </p:nvPr>
        </p:nvSpPr>
        <p:spPr/>
        <p:txBody>
          <a:bodyPr/>
          <a:lstStyle/>
          <a:p>
            <a:r>
              <a:rPr lang="en-US" sz="4000" dirty="0" smtClean="0"/>
              <a:t>Screening:</a:t>
            </a:r>
            <a:br>
              <a:rPr lang="en-US" sz="4000" dirty="0" smtClean="0"/>
            </a:br>
            <a:r>
              <a:rPr lang="en-US" sz="2800" dirty="0" smtClean="0"/>
              <a:t>School Aged Youth</a:t>
            </a:r>
            <a:endParaRPr lang="en-US" sz="2400"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DABBE99C-E50B-4131-BD99-D8F3F5DFB00A}" type="slidenum">
              <a:rPr lang="en-US"/>
              <a:pPr/>
              <a:t>85</a:t>
            </a:fld>
            <a:endParaRPr lang="en-US"/>
          </a:p>
        </p:txBody>
      </p:sp>
      <p:sp>
        <p:nvSpPr>
          <p:cNvPr id="1369090" name="AutoShape 2"/>
          <p:cNvSpPr>
            <a:spLocks noGrp="1" noChangeArrowheads="1"/>
          </p:cNvSpPr>
          <p:nvPr>
            <p:ph type="title"/>
          </p:nvPr>
        </p:nvSpPr>
        <p:spPr/>
        <p:txBody>
          <a:bodyPr/>
          <a:lstStyle/>
          <a:p>
            <a:r>
              <a:rPr lang="en-US"/>
              <a:t>Workshop Outline</a:t>
            </a:r>
          </a:p>
        </p:txBody>
      </p:sp>
      <p:sp>
        <p:nvSpPr>
          <p:cNvPr id="1369091" name="Rectangle 3"/>
          <p:cNvSpPr>
            <a:spLocks noChangeArrowheads="1"/>
          </p:cNvSpPr>
          <p:nvPr/>
        </p:nvSpPr>
        <p:spPr bwMode="auto">
          <a:xfrm>
            <a:off x="762000" y="3733800"/>
            <a:ext cx="8382000" cy="2286000"/>
          </a:xfrm>
          <a:prstGeom prst="rect">
            <a:avLst/>
          </a:prstGeom>
          <a:solidFill>
            <a:schemeClr val="accent2"/>
          </a:solidFill>
          <a:ln w="9525">
            <a:noFill/>
            <a:miter lim="800000"/>
            <a:headEnd/>
            <a:tailEnd/>
          </a:ln>
          <a:effectLst/>
        </p:spPr>
        <p:txBody>
          <a:bodyPr wrap="none" anchor="ctr"/>
          <a:lstStyle/>
          <a:p>
            <a:endParaRPr lang="en-US"/>
          </a:p>
        </p:txBody>
      </p:sp>
      <p:sp>
        <p:nvSpPr>
          <p:cNvPr id="1369092" name="Rectangle 4"/>
          <p:cNvSpPr>
            <a:spLocks noGrp="1" noChangeArrowheads="1"/>
          </p:cNvSpPr>
          <p:nvPr>
            <p:ph type="body" idx="1"/>
          </p:nvPr>
        </p:nvSpPr>
        <p:spPr>
          <a:xfrm>
            <a:off x="990600" y="2438400"/>
            <a:ext cx="7924800" cy="4191000"/>
          </a:xfrm>
        </p:spPr>
        <p:txBody>
          <a:bodyPr/>
          <a:lstStyle/>
          <a:p>
            <a:r>
              <a:rPr lang="en-US" sz="2400" dirty="0"/>
              <a:t>Introduction</a:t>
            </a:r>
          </a:p>
          <a:p>
            <a:r>
              <a:rPr lang="en-US" sz="2400" dirty="0"/>
              <a:t>Case Finding</a:t>
            </a:r>
          </a:p>
          <a:p>
            <a:r>
              <a:rPr lang="en-US" sz="2400" dirty="0"/>
              <a:t>Screening</a:t>
            </a:r>
          </a:p>
          <a:p>
            <a:r>
              <a:rPr lang="en-US" sz="2400" dirty="0"/>
              <a:t>Diagnostic Evaluation</a:t>
            </a:r>
          </a:p>
          <a:p>
            <a:pPr lvl="1"/>
            <a:r>
              <a:rPr lang="en-US" sz="2000" dirty="0"/>
              <a:t>DSM</a:t>
            </a:r>
            <a:r>
              <a:rPr lang="en-US" sz="2000" dirty="0" smtClean="0"/>
              <a:t>-</a:t>
            </a:r>
            <a:r>
              <a:rPr lang="en-US" sz="2000" dirty="0"/>
              <a:t>5</a:t>
            </a:r>
            <a:r>
              <a:rPr lang="en-US" sz="2000" dirty="0" smtClean="0"/>
              <a:t> </a:t>
            </a:r>
            <a:r>
              <a:rPr lang="en-US" sz="2000" dirty="0"/>
              <a:t>Criteria</a:t>
            </a:r>
          </a:p>
          <a:p>
            <a:pPr lvl="1"/>
            <a:r>
              <a:rPr lang="en-US" sz="2000" dirty="0"/>
              <a:t>Differential Diagnosis</a:t>
            </a:r>
          </a:p>
          <a:p>
            <a:pPr lvl="1"/>
            <a:r>
              <a:rPr lang="en-US" sz="2000" dirty="0"/>
              <a:t>Health &amp; Developmental Histories</a:t>
            </a:r>
          </a:p>
          <a:p>
            <a:pPr lvl="1"/>
            <a:r>
              <a:rPr lang="en-US" sz="2000" dirty="0"/>
              <a:t>Indirect Assessment</a:t>
            </a:r>
          </a:p>
          <a:p>
            <a:pPr lvl="1"/>
            <a:r>
              <a:rPr lang="en-US" sz="2000" dirty="0"/>
              <a:t>Direct Assessment</a:t>
            </a:r>
          </a:p>
          <a:p>
            <a:r>
              <a:rPr lang="en-US" sz="2400" dirty="0"/>
              <a:t>Psycho-educational </a:t>
            </a:r>
            <a:r>
              <a:rPr lang="en-US" sz="2400" dirty="0" smtClean="0"/>
              <a:t>Evaluation (Treatment)</a:t>
            </a:r>
            <a:endParaRPr lang="en-US" sz="2400" dirty="0"/>
          </a:p>
          <a:p>
            <a:endParaRPr lang="en-US" sz="2400" dirty="0"/>
          </a:p>
          <a:p>
            <a:pPr>
              <a:buFont typeface="Wingdings" pitchFamily="2" charset="2"/>
              <a:buNone/>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69091"/>
                                        </p:tgtEl>
                                        <p:attrNameLst>
                                          <p:attrName>style.visibility</p:attrName>
                                        </p:attrNameLst>
                                      </p:cBhvr>
                                      <p:to>
                                        <p:strVal val="visible"/>
                                      </p:to>
                                    </p:set>
                                    <p:anim calcmode="lin" valueType="num">
                                      <p:cBhvr additive="base">
                                        <p:cTn id="7" dur="500" fill="hold"/>
                                        <p:tgtEl>
                                          <p:spTgt spid="1369091"/>
                                        </p:tgtEl>
                                        <p:attrNameLst>
                                          <p:attrName>ppt_x</p:attrName>
                                        </p:attrNameLst>
                                      </p:cBhvr>
                                      <p:tavLst>
                                        <p:tav tm="0">
                                          <p:val>
                                            <p:strVal val="#ppt_x"/>
                                          </p:val>
                                        </p:tav>
                                        <p:tav tm="100000">
                                          <p:val>
                                            <p:strVal val="#ppt_x"/>
                                          </p:val>
                                        </p:tav>
                                      </p:tavLst>
                                    </p:anim>
                                    <p:anim calcmode="lin" valueType="num">
                                      <p:cBhvr additive="base">
                                        <p:cTn id="8" dur="500" fill="hold"/>
                                        <p:tgtEl>
                                          <p:spTgt spid="136909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9091"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2A79EDE4-C00B-4245-96DC-777AB804E2F5}" type="slidenum">
              <a:rPr lang="en-US"/>
              <a:pPr/>
              <a:t>86</a:t>
            </a:fld>
            <a:endParaRPr lang="en-US"/>
          </a:p>
        </p:txBody>
      </p:sp>
      <p:sp>
        <p:nvSpPr>
          <p:cNvPr id="785410" name="Rectangle 2"/>
          <p:cNvSpPr>
            <a:spLocks noGrp="1" noChangeArrowheads="1"/>
          </p:cNvSpPr>
          <p:nvPr>
            <p:ph type="body" idx="1"/>
          </p:nvPr>
        </p:nvSpPr>
        <p:spPr>
          <a:xfrm>
            <a:off x="762000" y="2286000"/>
            <a:ext cx="8229600" cy="4191000"/>
          </a:xfrm>
        </p:spPr>
        <p:txBody>
          <a:bodyPr/>
          <a:lstStyle/>
          <a:p>
            <a:pPr marL="223838" indent="-223838">
              <a:lnSpc>
                <a:spcPct val="90000"/>
              </a:lnSpc>
              <a:buFont typeface="Wingdings" pitchFamily="2" charset="2"/>
              <a:buAutoNum type="alphaUcPeriod"/>
              <a:tabLst>
                <a:tab pos="1306513" algn="l"/>
              </a:tabLst>
            </a:pPr>
            <a:r>
              <a:rPr lang="en-US" sz="1800" dirty="0" smtClean="0"/>
              <a:t>Persistent deficits in social communication and social interaction across multiple contexts, as manifested by the following, currently or by history (examples ore illustrative not exhaustive; see text):</a:t>
            </a:r>
            <a:endParaRPr lang="en-US" sz="1800" dirty="0"/>
          </a:p>
          <a:p>
            <a:pPr marL="458788" lvl="1" indent="-234950">
              <a:buFont typeface="+mj-lt"/>
              <a:buAutoNum type="arabicPeriod"/>
            </a:pPr>
            <a:r>
              <a:rPr lang="en-US" sz="1700" dirty="0" smtClean="0"/>
              <a:t>Deficits </a:t>
            </a:r>
            <a:r>
              <a:rPr lang="en-US" sz="1700" dirty="0"/>
              <a:t>in social-emotional reciprocity, ranging, for example, from abnormal social approach and failure of normal back-and-forth conversation; to reduced sharing of interests, emotions, or affect; to failure to initiate or respond to social interactions</a:t>
            </a:r>
            <a:r>
              <a:rPr lang="en-US" sz="1700" dirty="0" smtClean="0"/>
              <a:t>.</a:t>
            </a:r>
          </a:p>
          <a:p>
            <a:pPr marL="458788" lvl="1" indent="-234950">
              <a:buFont typeface="+mj-lt"/>
              <a:buAutoNum type="arabicPeriod"/>
            </a:pPr>
            <a:r>
              <a:rPr lang="en-US" sz="1700" dirty="0" smtClean="0"/>
              <a:t>Deficits </a:t>
            </a:r>
            <a:r>
              <a:rPr lang="en-US" sz="1700" dirty="0"/>
              <a:t>in nonverbal communicative behaviors used for social interaction, ranging, for example, from poorly integrated verbal and nonverbal communication to abnormalities in eye contact and body language or deficits in understanding and use of gestures; to a total lack of facial expressions and nonverbal communication</a:t>
            </a:r>
            <a:r>
              <a:rPr lang="en-US" sz="1700" dirty="0" smtClean="0"/>
              <a:t>.</a:t>
            </a:r>
          </a:p>
          <a:p>
            <a:pPr marL="458788" lvl="1" indent="-234950">
              <a:buFont typeface="+mj-lt"/>
              <a:buAutoNum type="arabicPeriod"/>
            </a:pPr>
            <a:r>
              <a:rPr lang="en-US" sz="1700" dirty="0" smtClean="0"/>
              <a:t>Deficits </a:t>
            </a:r>
            <a:r>
              <a:rPr lang="en-US" sz="1700" dirty="0"/>
              <a:t>in developing, maintaining, and understanding relationships, ranging for example, from difficulties adjusting behavior to suit various social contexts; to difficulties in sharing imaginative play or in making friends; to absence of interest in peers.</a:t>
            </a:r>
          </a:p>
          <a:p>
            <a:pPr marL="1117600" lvl="2" indent="-381000">
              <a:lnSpc>
                <a:spcPct val="90000"/>
              </a:lnSpc>
              <a:buFont typeface="Wingdings" pitchFamily="2" charset="2"/>
              <a:buNone/>
              <a:tabLst>
                <a:tab pos="508000" algn="l"/>
                <a:tab pos="1306513" algn="l"/>
              </a:tabLst>
            </a:pPr>
            <a:endParaRPr lang="en-US" dirty="0"/>
          </a:p>
        </p:txBody>
      </p:sp>
      <p:sp>
        <p:nvSpPr>
          <p:cNvPr id="785412" name="AutoShape 4"/>
          <p:cNvSpPr>
            <a:spLocks noGrp="1" noChangeArrowheads="1"/>
          </p:cNvSpPr>
          <p:nvPr>
            <p:ph type="title"/>
          </p:nvPr>
        </p:nvSpPr>
        <p:spPr>
          <a:noFill/>
          <a:ln/>
        </p:spPr>
        <p:txBody>
          <a:bodyPr/>
          <a:lstStyle/>
          <a:p>
            <a:r>
              <a:rPr lang="en-US" sz="4000" dirty="0"/>
              <a:t>Diagnostic Evaluation:</a:t>
            </a:r>
            <a:br>
              <a:rPr lang="en-US" sz="4000" dirty="0"/>
            </a:br>
            <a:r>
              <a:rPr lang="en-US" sz="2400" dirty="0"/>
              <a:t>DSM</a:t>
            </a:r>
            <a:r>
              <a:rPr lang="en-US" sz="2400" dirty="0" smtClean="0"/>
              <a:t>-5 Diagnostic Criteria [299.00 (F84.0)]</a:t>
            </a:r>
            <a:endParaRPr lang="en-US" sz="2400" dirty="0"/>
          </a:p>
        </p:txBody>
      </p:sp>
      <p:pic>
        <p:nvPicPr>
          <p:cNvPr id="6" name="Picture 5"/>
          <p:cNvPicPr>
            <a:picLocks noChangeAspect="1"/>
          </p:cNvPicPr>
          <p:nvPr/>
        </p:nvPicPr>
        <p:blipFill>
          <a:blip r:embed="rId3"/>
          <a:stretch>
            <a:fillRect/>
          </a:stretch>
        </p:blipFill>
        <p:spPr>
          <a:xfrm>
            <a:off x="8001000" y="76200"/>
            <a:ext cx="1066800" cy="1515166"/>
          </a:xfrm>
          <a:prstGeom prst="rect">
            <a:avLst/>
          </a:prstGeom>
        </p:spPr>
      </p:pic>
      <p:sp>
        <p:nvSpPr>
          <p:cNvPr id="2" name="TextBox 1"/>
          <p:cNvSpPr txBox="1"/>
          <p:nvPr/>
        </p:nvSpPr>
        <p:spPr>
          <a:xfrm>
            <a:off x="8229600" y="1535668"/>
            <a:ext cx="698065" cy="369332"/>
          </a:xfrm>
          <a:prstGeom prst="rect">
            <a:avLst/>
          </a:prstGeom>
          <a:noFill/>
        </p:spPr>
        <p:txBody>
          <a:bodyPr wrap="none" rtlCol="0">
            <a:spAutoFit/>
          </a:bodyPr>
          <a:lstStyle/>
          <a:p>
            <a:r>
              <a:rPr lang="en-US" dirty="0" smtClean="0"/>
              <a:t>p. 50</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2A79EDE4-C00B-4245-96DC-777AB804E2F5}" type="slidenum">
              <a:rPr lang="en-US"/>
              <a:pPr/>
              <a:t>87</a:t>
            </a:fld>
            <a:endParaRPr lang="en-US"/>
          </a:p>
        </p:txBody>
      </p:sp>
      <p:sp>
        <p:nvSpPr>
          <p:cNvPr id="785410" name="Rectangle 2"/>
          <p:cNvSpPr>
            <a:spLocks noGrp="1" noChangeArrowheads="1"/>
          </p:cNvSpPr>
          <p:nvPr>
            <p:ph type="body" idx="1"/>
          </p:nvPr>
        </p:nvSpPr>
        <p:spPr>
          <a:xfrm>
            <a:off x="762000" y="2286000"/>
            <a:ext cx="8229600" cy="4191000"/>
          </a:xfrm>
        </p:spPr>
        <p:txBody>
          <a:bodyPr/>
          <a:lstStyle/>
          <a:p>
            <a:pPr>
              <a:lnSpc>
                <a:spcPct val="90000"/>
              </a:lnSpc>
              <a:buFont typeface="+mj-lt"/>
              <a:buAutoNum type="alphaUcPeriod" startAt="2"/>
              <a:tabLst>
                <a:tab pos="1306513" algn="l"/>
              </a:tabLst>
            </a:pPr>
            <a:r>
              <a:rPr lang="en-US" sz="1800" dirty="0" smtClean="0"/>
              <a:t>Restricted, repetitive patterns of behavior, interests, or activities, as manifested by at least two of the following, currently or by history (examples are illustrative, not exhaustive; see text)</a:t>
            </a:r>
            <a:endParaRPr lang="en-US" sz="1800" dirty="0"/>
          </a:p>
          <a:p>
            <a:pPr lvl="1">
              <a:lnSpc>
                <a:spcPct val="90000"/>
              </a:lnSpc>
              <a:buFont typeface="+mj-lt"/>
              <a:buAutoNum type="arabicPeriod"/>
              <a:tabLst>
                <a:tab pos="1306513" algn="l"/>
              </a:tabLst>
            </a:pPr>
            <a:r>
              <a:rPr lang="en-US" sz="1700" dirty="0" smtClean="0"/>
              <a:t>Stereotyped </a:t>
            </a:r>
            <a:r>
              <a:rPr lang="en-US" sz="1700" dirty="0"/>
              <a:t>or repetitive motor movements, use of objects, or speech (e.g., simple motor stereotypies, lining up toys or flipping objects, echolalia, idiosyncratic phrases)</a:t>
            </a:r>
            <a:r>
              <a:rPr lang="en-US" sz="1700" dirty="0" smtClean="0"/>
              <a:t>.</a:t>
            </a:r>
          </a:p>
          <a:p>
            <a:pPr lvl="1">
              <a:lnSpc>
                <a:spcPct val="90000"/>
              </a:lnSpc>
              <a:buFont typeface="+mj-lt"/>
              <a:buAutoNum type="arabicPeriod"/>
              <a:tabLst>
                <a:tab pos="1306513" algn="l"/>
              </a:tabLst>
            </a:pPr>
            <a:r>
              <a:rPr lang="en-US" sz="1700" dirty="0" smtClean="0"/>
              <a:t>Insistence </a:t>
            </a:r>
            <a:r>
              <a:rPr lang="en-US" sz="1700" dirty="0"/>
              <a:t>on sameness, inflexible adherence to routines, or ritualized patterns of verbal or nonverbal behavior (e.g., extreme distress at small changes, difficulties with transitions, rigid thinking patterns, greeting rituals, need to take same route or eat same food every day)</a:t>
            </a:r>
            <a:r>
              <a:rPr lang="en-US" sz="1700" dirty="0" smtClean="0"/>
              <a:t>.</a:t>
            </a:r>
          </a:p>
          <a:p>
            <a:pPr lvl="1">
              <a:lnSpc>
                <a:spcPct val="90000"/>
              </a:lnSpc>
              <a:buFont typeface="+mj-lt"/>
              <a:buAutoNum type="arabicPeriod"/>
              <a:tabLst>
                <a:tab pos="1306513" algn="l"/>
              </a:tabLst>
            </a:pPr>
            <a:r>
              <a:rPr lang="en-US" sz="1700" dirty="0" smtClean="0"/>
              <a:t>Highly </a:t>
            </a:r>
            <a:r>
              <a:rPr lang="en-US" sz="1700" dirty="0"/>
              <a:t>restricted, fixated interests that are abnormal in intensity of focus (e.g., strong attachment to or preoccupation with unusual objects, excessively circumscribed or perseverative interests)</a:t>
            </a:r>
            <a:r>
              <a:rPr lang="en-US" sz="1700" dirty="0" smtClean="0"/>
              <a:t>.</a:t>
            </a:r>
          </a:p>
          <a:p>
            <a:pPr lvl="1">
              <a:lnSpc>
                <a:spcPct val="90000"/>
              </a:lnSpc>
              <a:buFont typeface="+mj-lt"/>
              <a:buAutoNum type="arabicPeriod"/>
              <a:tabLst>
                <a:tab pos="1306513" algn="l"/>
              </a:tabLst>
            </a:pPr>
            <a:r>
              <a:rPr lang="en-US" sz="1700" dirty="0" smtClean="0"/>
              <a:t>Hyper</a:t>
            </a:r>
            <a:r>
              <a:rPr lang="en-US" sz="1700" dirty="0"/>
              <a:t>- or </a:t>
            </a:r>
            <a:r>
              <a:rPr lang="en-US" sz="1700" dirty="0" err="1"/>
              <a:t>Hyporeactivity</a:t>
            </a:r>
            <a:r>
              <a:rPr lang="en-US" sz="1700" dirty="0"/>
              <a:t> to sensory input or unusual interest in sensory aspects of the environment (e.g., apparent indifference to pain/temperature, adverse response to specific sounds or textures, </a:t>
            </a:r>
            <a:r>
              <a:rPr lang="en-US" sz="1700"/>
              <a:t>excessive </a:t>
            </a:r>
            <a:r>
              <a:rPr lang="en-US" sz="1700" smtClean="0"/>
              <a:t>smelling or </a:t>
            </a:r>
            <a:r>
              <a:rPr lang="en-US" sz="1700" dirty="0"/>
              <a:t>toughing of objects, visual fascination with lights or movement.</a:t>
            </a:r>
          </a:p>
          <a:p>
            <a:pPr marL="1117600" lvl="2" indent="-381000">
              <a:lnSpc>
                <a:spcPct val="90000"/>
              </a:lnSpc>
              <a:buFont typeface="Wingdings" pitchFamily="2" charset="2"/>
              <a:buNone/>
              <a:tabLst>
                <a:tab pos="508000" algn="l"/>
                <a:tab pos="1306513" algn="l"/>
              </a:tabLst>
            </a:pPr>
            <a:endParaRPr lang="en-US" sz="1700" dirty="0"/>
          </a:p>
        </p:txBody>
      </p:sp>
      <p:sp>
        <p:nvSpPr>
          <p:cNvPr id="785412" name="AutoShape 4"/>
          <p:cNvSpPr>
            <a:spLocks noGrp="1" noChangeArrowheads="1"/>
          </p:cNvSpPr>
          <p:nvPr>
            <p:ph type="title"/>
          </p:nvPr>
        </p:nvSpPr>
        <p:spPr>
          <a:noFill/>
          <a:ln/>
        </p:spPr>
        <p:txBody>
          <a:bodyPr/>
          <a:lstStyle/>
          <a:p>
            <a:r>
              <a:rPr lang="en-US" sz="4000" dirty="0"/>
              <a:t>Diagnostic Evaluation:</a:t>
            </a:r>
            <a:br>
              <a:rPr lang="en-US" sz="4000" dirty="0"/>
            </a:br>
            <a:r>
              <a:rPr lang="en-US" sz="2400" dirty="0"/>
              <a:t>DSM</a:t>
            </a:r>
            <a:r>
              <a:rPr lang="en-US" sz="2400" dirty="0" smtClean="0"/>
              <a:t>-5 Diagnostic </a:t>
            </a:r>
            <a:r>
              <a:rPr lang="en-US" sz="2400" dirty="0"/>
              <a:t>Criteria</a:t>
            </a:r>
          </a:p>
        </p:txBody>
      </p:sp>
      <p:pic>
        <p:nvPicPr>
          <p:cNvPr id="6" name="Picture 5"/>
          <p:cNvPicPr>
            <a:picLocks noChangeAspect="1"/>
          </p:cNvPicPr>
          <p:nvPr/>
        </p:nvPicPr>
        <p:blipFill>
          <a:blip r:embed="rId3"/>
          <a:stretch>
            <a:fillRect/>
          </a:stretch>
        </p:blipFill>
        <p:spPr>
          <a:xfrm>
            <a:off x="8001000" y="76200"/>
            <a:ext cx="1066800" cy="1515166"/>
          </a:xfrm>
          <a:prstGeom prst="rect">
            <a:avLst/>
          </a:prstGeom>
        </p:spPr>
      </p:pic>
      <p:sp>
        <p:nvSpPr>
          <p:cNvPr id="8" name="TextBox 7"/>
          <p:cNvSpPr txBox="1"/>
          <p:nvPr/>
        </p:nvSpPr>
        <p:spPr>
          <a:xfrm>
            <a:off x="8229600" y="1535668"/>
            <a:ext cx="698065" cy="369332"/>
          </a:xfrm>
          <a:prstGeom prst="rect">
            <a:avLst/>
          </a:prstGeom>
          <a:noFill/>
        </p:spPr>
        <p:txBody>
          <a:bodyPr wrap="none" rtlCol="0">
            <a:spAutoFit/>
          </a:bodyPr>
          <a:lstStyle/>
          <a:p>
            <a:r>
              <a:rPr lang="en-US" dirty="0" smtClean="0"/>
              <a:t>p. 50</a:t>
            </a:r>
            <a:endParaRPr lang="en-US" dirty="0"/>
          </a:p>
        </p:txBody>
      </p:sp>
    </p:spTree>
    <p:extLst>
      <p:ext uri="{BB962C8B-B14F-4D97-AF65-F5344CB8AC3E}">
        <p14:creationId xmlns:p14="http://schemas.microsoft.com/office/powerpoint/2010/main" val="278981441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2A79EDE4-C00B-4245-96DC-777AB804E2F5}" type="slidenum">
              <a:rPr lang="en-US"/>
              <a:pPr/>
              <a:t>88</a:t>
            </a:fld>
            <a:endParaRPr lang="en-US"/>
          </a:p>
        </p:txBody>
      </p:sp>
      <p:sp>
        <p:nvSpPr>
          <p:cNvPr id="785410" name="Rectangle 2"/>
          <p:cNvSpPr>
            <a:spLocks noGrp="1" noChangeArrowheads="1"/>
          </p:cNvSpPr>
          <p:nvPr>
            <p:ph type="body" idx="1"/>
          </p:nvPr>
        </p:nvSpPr>
        <p:spPr>
          <a:xfrm>
            <a:off x="762000" y="2286000"/>
            <a:ext cx="8229600" cy="4191000"/>
          </a:xfrm>
        </p:spPr>
        <p:txBody>
          <a:bodyPr/>
          <a:lstStyle/>
          <a:p>
            <a:pPr>
              <a:lnSpc>
                <a:spcPct val="90000"/>
              </a:lnSpc>
              <a:buFont typeface="+mj-lt"/>
              <a:buAutoNum type="alphaUcPeriod" startAt="3"/>
              <a:tabLst>
                <a:tab pos="1306513" algn="l"/>
              </a:tabLst>
            </a:pPr>
            <a:r>
              <a:rPr lang="en-US" sz="2000" dirty="0" smtClean="0"/>
              <a:t>Symptoms must be present in the early developmental period (but may not become fully manifest until social demands exceed limited capacities, or may be masked by learned strategies in later life).</a:t>
            </a:r>
            <a:endParaRPr lang="en-US" sz="2000" dirty="0"/>
          </a:p>
          <a:p>
            <a:pPr>
              <a:lnSpc>
                <a:spcPct val="90000"/>
              </a:lnSpc>
              <a:buFont typeface="+mj-lt"/>
              <a:buAutoNum type="alphaUcPeriod" startAt="3"/>
              <a:tabLst>
                <a:tab pos="1306513" algn="l"/>
              </a:tabLst>
            </a:pPr>
            <a:r>
              <a:rPr lang="en-US" sz="2000" dirty="0" smtClean="0"/>
              <a:t>Symptoms cause clinically significant impairment in social, occupational, or other important areas of current functioning.</a:t>
            </a:r>
          </a:p>
          <a:p>
            <a:pPr>
              <a:lnSpc>
                <a:spcPct val="90000"/>
              </a:lnSpc>
              <a:buFont typeface="+mj-lt"/>
              <a:buAutoNum type="alphaUcPeriod" startAt="3"/>
              <a:tabLst>
                <a:tab pos="1306513" algn="l"/>
              </a:tabLst>
            </a:pPr>
            <a:r>
              <a:rPr lang="en-US" sz="2000" dirty="0" smtClean="0"/>
              <a:t>These disturbances are not better explained by intellectual disability (intellectual development disorder) or global developmental delay. Intellectual disability and autism spectrum disorder frequently co-occur; to make comorbid diagnoses of autism spectrum disorder an intellectual disability, social communication should be below that expected for general developmental level.</a:t>
            </a:r>
            <a:endParaRPr lang="en-US" sz="2000" dirty="0"/>
          </a:p>
          <a:p>
            <a:pPr marL="1117600" lvl="2" indent="-381000">
              <a:lnSpc>
                <a:spcPct val="90000"/>
              </a:lnSpc>
              <a:buFont typeface="Wingdings" pitchFamily="2" charset="2"/>
              <a:buNone/>
              <a:tabLst>
                <a:tab pos="508000" algn="l"/>
                <a:tab pos="1306513" algn="l"/>
              </a:tabLst>
            </a:pPr>
            <a:endParaRPr lang="en-US" sz="1700" dirty="0"/>
          </a:p>
        </p:txBody>
      </p:sp>
      <p:sp>
        <p:nvSpPr>
          <p:cNvPr id="785412" name="AutoShape 4"/>
          <p:cNvSpPr>
            <a:spLocks noGrp="1" noChangeArrowheads="1"/>
          </p:cNvSpPr>
          <p:nvPr>
            <p:ph type="title"/>
          </p:nvPr>
        </p:nvSpPr>
        <p:spPr>
          <a:noFill/>
          <a:ln/>
        </p:spPr>
        <p:txBody>
          <a:bodyPr/>
          <a:lstStyle/>
          <a:p>
            <a:r>
              <a:rPr lang="en-US" sz="4000" dirty="0"/>
              <a:t>Diagnostic Evaluation:</a:t>
            </a:r>
            <a:br>
              <a:rPr lang="en-US" sz="4000" dirty="0"/>
            </a:br>
            <a:r>
              <a:rPr lang="en-US" sz="2400" dirty="0"/>
              <a:t>DSM</a:t>
            </a:r>
            <a:r>
              <a:rPr lang="en-US" sz="2400" dirty="0" smtClean="0"/>
              <a:t>-5 Diagnostic </a:t>
            </a:r>
            <a:r>
              <a:rPr lang="en-US" sz="2400" dirty="0"/>
              <a:t>Criteria</a:t>
            </a:r>
          </a:p>
        </p:txBody>
      </p:sp>
      <p:pic>
        <p:nvPicPr>
          <p:cNvPr id="6" name="Picture 5"/>
          <p:cNvPicPr>
            <a:picLocks noChangeAspect="1"/>
          </p:cNvPicPr>
          <p:nvPr/>
        </p:nvPicPr>
        <p:blipFill>
          <a:blip r:embed="rId3"/>
          <a:stretch>
            <a:fillRect/>
          </a:stretch>
        </p:blipFill>
        <p:spPr>
          <a:xfrm>
            <a:off x="8001000" y="76200"/>
            <a:ext cx="1066800" cy="1515166"/>
          </a:xfrm>
          <a:prstGeom prst="rect">
            <a:avLst/>
          </a:prstGeom>
        </p:spPr>
      </p:pic>
      <p:sp>
        <p:nvSpPr>
          <p:cNvPr id="8" name="TextBox 7"/>
          <p:cNvSpPr txBox="1"/>
          <p:nvPr/>
        </p:nvSpPr>
        <p:spPr>
          <a:xfrm>
            <a:off x="7924800" y="1535668"/>
            <a:ext cx="1160068" cy="369332"/>
          </a:xfrm>
          <a:prstGeom prst="rect">
            <a:avLst/>
          </a:prstGeom>
          <a:noFill/>
        </p:spPr>
        <p:txBody>
          <a:bodyPr wrap="none" rtlCol="0">
            <a:spAutoFit/>
          </a:bodyPr>
          <a:lstStyle/>
          <a:p>
            <a:r>
              <a:rPr lang="en-US" dirty="0" smtClean="0"/>
              <a:t>pp. 50-51</a:t>
            </a:r>
            <a:endParaRPr lang="en-US" dirty="0"/>
          </a:p>
        </p:txBody>
      </p:sp>
    </p:spTree>
    <p:extLst>
      <p:ext uri="{BB962C8B-B14F-4D97-AF65-F5344CB8AC3E}">
        <p14:creationId xmlns:p14="http://schemas.microsoft.com/office/powerpoint/2010/main" val="279893775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2A79EDE4-C00B-4245-96DC-777AB804E2F5}" type="slidenum">
              <a:rPr lang="en-US"/>
              <a:pPr/>
              <a:t>89</a:t>
            </a:fld>
            <a:endParaRPr lang="en-US"/>
          </a:p>
        </p:txBody>
      </p:sp>
      <p:sp>
        <p:nvSpPr>
          <p:cNvPr id="785410" name="Rectangle 2"/>
          <p:cNvSpPr>
            <a:spLocks noGrp="1" noChangeArrowheads="1"/>
          </p:cNvSpPr>
          <p:nvPr>
            <p:ph type="body" idx="1"/>
          </p:nvPr>
        </p:nvSpPr>
        <p:spPr>
          <a:xfrm>
            <a:off x="762000" y="2286000"/>
            <a:ext cx="8229600" cy="4191000"/>
          </a:xfrm>
        </p:spPr>
        <p:txBody>
          <a:bodyPr/>
          <a:lstStyle/>
          <a:p>
            <a:pPr>
              <a:lnSpc>
                <a:spcPct val="90000"/>
              </a:lnSpc>
              <a:tabLst>
                <a:tab pos="1306513" algn="l"/>
              </a:tabLst>
            </a:pPr>
            <a:r>
              <a:rPr lang="en-US" sz="2000" dirty="0" err="1" smtClean="0"/>
              <a:t>Specifiers</a:t>
            </a:r>
            <a:endParaRPr lang="en-US" sz="2000" dirty="0" smtClean="0"/>
          </a:p>
          <a:p>
            <a:pPr lvl="1">
              <a:lnSpc>
                <a:spcPct val="90000"/>
              </a:lnSpc>
              <a:tabLst>
                <a:tab pos="1306513" algn="l"/>
              </a:tabLst>
            </a:pPr>
            <a:r>
              <a:rPr lang="en-US" sz="2000" dirty="0" smtClean="0"/>
              <a:t>Social communication severity level AND Restricted, repetitive behaviors severity level</a:t>
            </a:r>
          </a:p>
          <a:p>
            <a:pPr lvl="2">
              <a:lnSpc>
                <a:spcPct val="90000"/>
              </a:lnSpc>
              <a:tabLst>
                <a:tab pos="1306513" algn="l"/>
              </a:tabLst>
            </a:pPr>
            <a:r>
              <a:rPr lang="en-US" sz="1900" dirty="0" smtClean="0"/>
              <a:t>Level 1, Level 2, Level 3.</a:t>
            </a:r>
          </a:p>
          <a:p>
            <a:pPr lvl="1">
              <a:lnSpc>
                <a:spcPct val="90000"/>
              </a:lnSpc>
              <a:tabLst>
                <a:tab pos="1306513" algn="l"/>
              </a:tabLst>
            </a:pPr>
            <a:r>
              <a:rPr lang="en-US" sz="2000" dirty="0" smtClean="0"/>
              <a:t>With or without accompanying intellectual impairment</a:t>
            </a:r>
          </a:p>
          <a:p>
            <a:pPr lvl="2">
              <a:lnSpc>
                <a:spcPct val="90000"/>
              </a:lnSpc>
              <a:tabLst>
                <a:tab pos="1306513" algn="l"/>
              </a:tabLst>
            </a:pPr>
            <a:r>
              <a:rPr lang="en-US" sz="1900" dirty="0" smtClean="0"/>
              <a:t>Separate </a:t>
            </a:r>
            <a:r>
              <a:rPr lang="en-US" sz="1900" dirty="0"/>
              <a:t>estimates of verbal and nonverbal skill are necessary </a:t>
            </a:r>
            <a:r>
              <a:rPr lang="en-US" sz="1900" dirty="0" smtClean="0"/>
              <a:t>.</a:t>
            </a:r>
          </a:p>
          <a:p>
            <a:pPr lvl="1">
              <a:lnSpc>
                <a:spcPct val="90000"/>
              </a:lnSpc>
              <a:tabLst>
                <a:tab pos="1306513" algn="l"/>
              </a:tabLst>
            </a:pPr>
            <a:r>
              <a:rPr lang="en-US" sz="2000" dirty="0" smtClean="0"/>
              <a:t>With or without accompanying language impairment</a:t>
            </a:r>
          </a:p>
          <a:p>
            <a:pPr lvl="2">
              <a:lnSpc>
                <a:spcPct val="90000"/>
              </a:lnSpc>
              <a:tabLst>
                <a:tab pos="1306513" algn="l"/>
              </a:tabLst>
            </a:pPr>
            <a:r>
              <a:rPr lang="en-US" sz="1900" dirty="0" smtClean="0"/>
              <a:t>With impairment = “No </a:t>
            </a:r>
            <a:r>
              <a:rPr lang="en-US" sz="1900" dirty="0"/>
              <a:t>intelligible speech (</a:t>
            </a:r>
            <a:r>
              <a:rPr lang="en-US" sz="1900" dirty="0" smtClean="0"/>
              <a:t>nonverbal),” “single </a:t>
            </a:r>
            <a:r>
              <a:rPr lang="en-US" sz="1900" dirty="0"/>
              <a:t>words only</a:t>
            </a:r>
            <a:r>
              <a:rPr lang="en-US" sz="1900" dirty="0" smtClean="0"/>
              <a:t>,” </a:t>
            </a:r>
            <a:r>
              <a:rPr lang="en-US" sz="1900" dirty="0"/>
              <a:t>or </a:t>
            </a:r>
            <a:r>
              <a:rPr lang="en-US" sz="1900" dirty="0" smtClean="0"/>
              <a:t>“phrase speech”</a:t>
            </a:r>
            <a:endParaRPr lang="en-US" sz="1900" dirty="0"/>
          </a:p>
          <a:p>
            <a:pPr lvl="2">
              <a:lnSpc>
                <a:spcPct val="90000"/>
              </a:lnSpc>
              <a:tabLst>
                <a:tab pos="1306513" algn="l"/>
              </a:tabLst>
            </a:pPr>
            <a:r>
              <a:rPr lang="en-US" sz="1900" dirty="0" smtClean="0"/>
              <a:t>Without impairment = “Speaks </a:t>
            </a:r>
            <a:r>
              <a:rPr lang="en-US" sz="1900" dirty="0"/>
              <a:t>in full </a:t>
            </a:r>
            <a:r>
              <a:rPr lang="en-US" sz="1900" dirty="0" smtClean="0"/>
              <a:t>sentences” </a:t>
            </a:r>
            <a:r>
              <a:rPr lang="en-US" sz="1900" dirty="0"/>
              <a:t>or </a:t>
            </a:r>
            <a:r>
              <a:rPr lang="en-US" sz="1900" dirty="0" smtClean="0"/>
              <a:t>“has </a:t>
            </a:r>
            <a:r>
              <a:rPr lang="en-US" sz="1900" dirty="0"/>
              <a:t>fluent speech</a:t>
            </a:r>
            <a:r>
              <a:rPr lang="en-US" sz="1900" dirty="0" smtClean="0"/>
              <a:t>.” </a:t>
            </a:r>
          </a:p>
          <a:p>
            <a:pPr lvl="2">
              <a:lnSpc>
                <a:spcPct val="90000"/>
              </a:lnSpc>
              <a:tabLst>
                <a:tab pos="1306513" algn="l"/>
              </a:tabLst>
            </a:pPr>
            <a:r>
              <a:rPr lang="en-US" sz="1900" dirty="0"/>
              <a:t>R</a:t>
            </a:r>
            <a:r>
              <a:rPr lang="en-US" sz="1900" dirty="0" smtClean="0"/>
              <a:t>eceptive </a:t>
            </a:r>
            <a:r>
              <a:rPr lang="en-US" sz="1900" dirty="0"/>
              <a:t>and expressive language skills should be considered </a:t>
            </a:r>
            <a:r>
              <a:rPr lang="en-US" sz="1900" dirty="0" smtClean="0"/>
              <a:t>separately</a:t>
            </a:r>
          </a:p>
          <a:p>
            <a:pPr marL="1117600" lvl="2" indent="-381000">
              <a:lnSpc>
                <a:spcPct val="90000"/>
              </a:lnSpc>
              <a:buFont typeface="Wingdings" pitchFamily="2" charset="2"/>
              <a:buNone/>
              <a:tabLst>
                <a:tab pos="508000" algn="l"/>
                <a:tab pos="1306513" algn="l"/>
              </a:tabLst>
            </a:pPr>
            <a:endParaRPr lang="en-US" dirty="0"/>
          </a:p>
        </p:txBody>
      </p:sp>
      <p:sp>
        <p:nvSpPr>
          <p:cNvPr id="785412" name="AutoShape 4"/>
          <p:cNvSpPr>
            <a:spLocks noGrp="1" noChangeArrowheads="1"/>
          </p:cNvSpPr>
          <p:nvPr>
            <p:ph type="title"/>
          </p:nvPr>
        </p:nvSpPr>
        <p:spPr>
          <a:noFill/>
          <a:ln/>
        </p:spPr>
        <p:txBody>
          <a:bodyPr/>
          <a:lstStyle/>
          <a:p>
            <a:r>
              <a:rPr lang="en-US" sz="4000" dirty="0"/>
              <a:t>Diagnostic Evaluation:</a:t>
            </a:r>
            <a:br>
              <a:rPr lang="en-US" sz="4000" dirty="0"/>
            </a:br>
            <a:r>
              <a:rPr lang="en-US" sz="2400" dirty="0"/>
              <a:t>DSM</a:t>
            </a:r>
            <a:r>
              <a:rPr lang="en-US" sz="2400" dirty="0" smtClean="0"/>
              <a:t>-5 Diagnostic </a:t>
            </a:r>
            <a:r>
              <a:rPr lang="en-US" sz="2400" dirty="0"/>
              <a:t>Criteria</a:t>
            </a:r>
          </a:p>
        </p:txBody>
      </p:sp>
      <p:pic>
        <p:nvPicPr>
          <p:cNvPr id="6" name="Picture 5"/>
          <p:cNvPicPr>
            <a:picLocks noChangeAspect="1"/>
          </p:cNvPicPr>
          <p:nvPr/>
        </p:nvPicPr>
        <p:blipFill>
          <a:blip r:embed="rId3"/>
          <a:stretch>
            <a:fillRect/>
          </a:stretch>
        </p:blipFill>
        <p:spPr>
          <a:xfrm>
            <a:off x="8001000" y="76200"/>
            <a:ext cx="1066800" cy="1515166"/>
          </a:xfrm>
          <a:prstGeom prst="rect">
            <a:avLst/>
          </a:prstGeom>
        </p:spPr>
      </p:pic>
      <p:sp>
        <p:nvSpPr>
          <p:cNvPr id="8" name="TextBox 7"/>
          <p:cNvSpPr txBox="1"/>
          <p:nvPr/>
        </p:nvSpPr>
        <p:spPr>
          <a:xfrm>
            <a:off x="7924800" y="1535668"/>
            <a:ext cx="1160068" cy="369332"/>
          </a:xfrm>
          <a:prstGeom prst="rect">
            <a:avLst/>
          </a:prstGeom>
          <a:noFill/>
        </p:spPr>
        <p:txBody>
          <a:bodyPr wrap="none" rtlCol="0">
            <a:spAutoFit/>
          </a:bodyPr>
          <a:lstStyle/>
          <a:p>
            <a:r>
              <a:rPr lang="en-US" dirty="0" smtClean="0"/>
              <a:t>pp. 50-51</a:t>
            </a:r>
            <a:endParaRPr lang="en-US" dirty="0"/>
          </a:p>
        </p:txBody>
      </p:sp>
    </p:spTree>
    <p:extLst>
      <p:ext uri="{BB962C8B-B14F-4D97-AF65-F5344CB8AC3E}">
        <p14:creationId xmlns:p14="http://schemas.microsoft.com/office/powerpoint/2010/main" val="1873177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FD8026B-3F38-41FF-8BE0-8FC461BCCBCB}" type="slidenum">
              <a:rPr lang="en-US"/>
              <a:pPr/>
              <a:t>9</a:t>
            </a:fld>
            <a:endParaRPr lang="en-US" dirty="0"/>
          </a:p>
        </p:txBody>
      </p:sp>
      <p:sp>
        <p:nvSpPr>
          <p:cNvPr id="1084418" name="AutoShape 2"/>
          <p:cNvSpPr>
            <a:spLocks noGrp="1" noChangeArrowheads="1"/>
          </p:cNvSpPr>
          <p:nvPr>
            <p:ph type="title"/>
          </p:nvPr>
        </p:nvSpPr>
        <p:spPr>
          <a:xfrm>
            <a:off x="762000" y="762000"/>
            <a:ext cx="8382000" cy="1143000"/>
          </a:xfrm>
        </p:spPr>
        <p:txBody>
          <a:bodyPr/>
          <a:lstStyle/>
          <a:p>
            <a:r>
              <a:rPr lang="en-US" sz="4000" dirty="0"/>
              <a:t>Introduction:</a:t>
            </a:r>
            <a:br>
              <a:rPr lang="en-US" sz="4000" dirty="0"/>
            </a:br>
            <a:r>
              <a:rPr lang="en-US" sz="2400" dirty="0"/>
              <a:t>Reasons for Increased Vigilance</a:t>
            </a:r>
          </a:p>
        </p:txBody>
      </p:sp>
      <p:sp>
        <p:nvSpPr>
          <p:cNvPr id="1084419" name="Rectangle 3"/>
          <p:cNvSpPr>
            <a:spLocks noGrp="1" noChangeArrowheads="1"/>
          </p:cNvSpPr>
          <p:nvPr>
            <p:ph type="body" idx="1"/>
          </p:nvPr>
        </p:nvSpPr>
        <p:spPr>
          <a:xfrm>
            <a:off x="914400" y="2438400"/>
            <a:ext cx="8229600" cy="5791200"/>
          </a:xfrm>
        </p:spPr>
        <p:txBody>
          <a:bodyPr/>
          <a:lstStyle/>
          <a:p>
            <a:r>
              <a:rPr lang="en-US" sz="2400" dirty="0"/>
              <a:t>Full inclusion of children with ASD in general education classrooms.  </a:t>
            </a:r>
          </a:p>
          <a:p>
            <a:pPr lvl="1"/>
            <a:r>
              <a:rPr lang="en-US" sz="2000" dirty="0"/>
              <a:t>Students with disabilities are increasingly placed in full-inclusion settings. </a:t>
            </a:r>
          </a:p>
          <a:p>
            <a:pPr lvl="1"/>
            <a:r>
              <a:rPr lang="en-US" sz="2000" dirty="0"/>
              <a:t>In addition, the results of recent studies suggesting a declining incidence of mental retardation among the ASD population further increases the likelihood that these children will be mainstreamed </a:t>
            </a:r>
            <a:r>
              <a:rPr lang="en-US" sz="1400" dirty="0"/>
              <a:t>(Chakrabarti &amp; Fombonne, 2001).  </a:t>
            </a:r>
          </a:p>
          <a:p>
            <a:pPr lvl="1"/>
            <a:r>
              <a:rPr lang="en-US" sz="2000" dirty="0"/>
              <a:t>Consequently, today’s educators are more likely to encounter children with autism during their careers.  </a:t>
            </a:r>
          </a:p>
          <a:p>
            <a:pPr>
              <a:lnSpc>
                <a:spcPct val="90000"/>
              </a:lnSpc>
            </a:pPr>
            <a:endParaRPr lang="en-US" sz="2400" dirty="0"/>
          </a:p>
          <a:p>
            <a:pPr>
              <a:lnSpc>
                <a:spcPct val="90000"/>
              </a:lnSpc>
            </a:pPr>
            <a:endParaRPr lang="en-US" sz="24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2A79EDE4-C00B-4245-96DC-777AB804E2F5}" type="slidenum">
              <a:rPr lang="en-US"/>
              <a:pPr/>
              <a:t>90</a:t>
            </a:fld>
            <a:endParaRPr lang="en-US"/>
          </a:p>
        </p:txBody>
      </p:sp>
      <p:sp>
        <p:nvSpPr>
          <p:cNvPr id="785410" name="Rectangle 2"/>
          <p:cNvSpPr>
            <a:spLocks noGrp="1" noChangeArrowheads="1"/>
          </p:cNvSpPr>
          <p:nvPr>
            <p:ph type="body" idx="1"/>
          </p:nvPr>
        </p:nvSpPr>
        <p:spPr>
          <a:xfrm>
            <a:off x="762000" y="2286000"/>
            <a:ext cx="8382000" cy="4191000"/>
          </a:xfrm>
        </p:spPr>
        <p:txBody>
          <a:bodyPr/>
          <a:lstStyle/>
          <a:p>
            <a:pPr>
              <a:lnSpc>
                <a:spcPct val="90000"/>
              </a:lnSpc>
              <a:tabLst>
                <a:tab pos="1306513" algn="l"/>
              </a:tabLst>
            </a:pPr>
            <a:r>
              <a:rPr lang="en-US" sz="2000" dirty="0" err="1" smtClean="0"/>
              <a:t>Specifiers</a:t>
            </a:r>
            <a:r>
              <a:rPr lang="en-US" sz="2000" dirty="0" smtClean="0"/>
              <a:t> (continued)</a:t>
            </a:r>
          </a:p>
          <a:p>
            <a:pPr lvl="1">
              <a:lnSpc>
                <a:spcPct val="90000"/>
              </a:lnSpc>
              <a:tabLst>
                <a:tab pos="1306513" algn="l"/>
              </a:tabLst>
            </a:pPr>
            <a:r>
              <a:rPr lang="en-US" sz="2000" dirty="0" smtClean="0"/>
              <a:t>Associated with a known medical or genetic condition or environmental factors</a:t>
            </a:r>
          </a:p>
          <a:p>
            <a:pPr lvl="2">
              <a:lnSpc>
                <a:spcPct val="90000"/>
              </a:lnSpc>
              <a:tabLst>
                <a:tab pos="1306513" algn="l"/>
              </a:tabLst>
            </a:pPr>
            <a:r>
              <a:rPr lang="en-US" sz="1800" dirty="0"/>
              <a:t>G</a:t>
            </a:r>
            <a:r>
              <a:rPr lang="en-US" sz="1800" dirty="0" smtClean="0"/>
              <a:t>enetic condition (</a:t>
            </a:r>
            <a:r>
              <a:rPr lang="en-US" sz="1800" dirty="0"/>
              <a:t>e.g., </a:t>
            </a:r>
            <a:r>
              <a:rPr lang="en-US" sz="1800" dirty="0" err="1"/>
              <a:t>Rett</a:t>
            </a:r>
            <a:r>
              <a:rPr lang="en-US" sz="1800" dirty="0"/>
              <a:t> syndrome, Fragile X syndrome, Down syndrome</a:t>
            </a:r>
            <a:r>
              <a:rPr lang="en-US" sz="1800" dirty="0" smtClean="0"/>
              <a:t>) </a:t>
            </a:r>
            <a:endParaRPr lang="en-US" sz="1800" dirty="0"/>
          </a:p>
          <a:p>
            <a:pPr lvl="2">
              <a:lnSpc>
                <a:spcPct val="90000"/>
              </a:lnSpc>
              <a:tabLst>
                <a:tab pos="1306513" algn="l"/>
              </a:tabLst>
            </a:pPr>
            <a:r>
              <a:rPr lang="en-US" sz="1800" dirty="0"/>
              <a:t>M</a:t>
            </a:r>
            <a:r>
              <a:rPr lang="en-US" sz="1800" dirty="0" smtClean="0"/>
              <a:t>edical condition (</a:t>
            </a:r>
            <a:r>
              <a:rPr lang="en-US" sz="1800" dirty="0"/>
              <a:t>e.g., </a:t>
            </a:r>
            <a:r>
              <a:rPr lang="en-US" sz="1800" dirty="0" smtClean="0"/>
              <a:t>epilepsy),</a:t>
            </a:r>
          </a:p>
          <a:p>
            <a:pPr lvl="2">
              <a:lnSpc>
                <a:spcPct val="90000"/>
              </a:lnSpc>
              <a:tabLst>
                <a:tab pos="1306513" algn="l"/>
              </a:tabLst>
            </a:pPr>
            <a:r>
              <a:rPr lang="en-US" sz="1800" dirty="0" smtClean="0"/>
              <a:t>Environmental factor (</a:t>
            </a:r>
            <a:r>
              <a:rPr lang="en-US" sz="1800" dirty="0"/>
              <a:t>e.g., valproate, fetal alcohol syndrome, very low birth weight)</a:t>
            </a:r>
            <a:r>
              <a:rPr lang="en-US" sz="1800" dirty="0" smtClean="0"/>
              <a:t>.</a:t>
            </a:r>
          </a:p>
          <a:p>
            <a:pPr lvl="1">
              <a:lnSpc>
                <a:spcPct val="90000"/>
              </a:lnSpc>
              <a:tabLst>
                <a:tab pos="1306513" algn="l"/>
              </a:tabLst>
            </a:pPr>
            <a:r>
              <a:rPr lang="en-US" sz="2000" dirty="0" smtClean="0"/>
              <a:t>Associated with another neurodevelopmental, mental, or behavior disorder</a:t>
            </a:r>
          </a:p>
          <a:p>
            <a:pPr lvl="2">
              <a:lnSpc>
                <a:spcPct val="90000"/>
              </a:lnSpc>
              <a:tabLst>
                <a:tab pos="1306513" algn="l"/>
              </a:tabLst>
            </a:pPr>
            <a:r>
              <a:rPr lang="en-US" sz="1800" dirty="0" smtClean="0"/>
              <a:t>e</a:t>
            </a:r>
            <a:r>
              <a:rPr lang="en-US" sz="1800" dirty="0"/>
              <a:t>.g., attention-deficit/hyperactivity disorder; developmental coordination disorder; disruptive behavior, impulse-control, or conduct disorders; anxiety, depressive, or bipolar disorders; tics or Tourette's disorder; self-injury; feeding, elimination, or sleep disorders</a:t>
            </a:r>
            <a:r>
              <a:rPr lang="en-US" sz="1800" dirty="0" smtClean="0"/>
              <a:t>.</a:t>
            </a:r>
          </a:p>
          <a:p>
            <a:pPr lvl="1">
              <a:lnSpc>
                <a:spcPct val="90000"/>
              </a:lnSpc>
              <a:tabLst>
                <a:tab pos="1306513" algn="l"/>
              </a:tabLst>
            </a:pPr>
            <a:r>
              <a:rPr lang="en-US" sz="2000" dirty="0" smtClean="0"/>
              <a:t>With catatonia</a:t>
            </a:r>
            <a:endParaRPr lang="en-US" sz="2000" dirty="0"/>
          </a:p>
        </p:txBody>
      </p:sp>
      <p:sp>
        <p:nvSpPr>
          <p:cNvPr id="785412" name="AutoShape 4"/>
          <p:cNvSpPr>
            <a:spLocks noGrp="1" noChangeArrowheads="1"/>
          </p:cNvSpPr>
          <p:nvPr>
            <p:ph type="title"/>
          </p:nvPr>
        </p:nvSpPr>
        <p:spPr>
          <a:noFill/>
          <a:ln/>
        </p:spPr>
        <p:txBody>
          <a:bodyPr/>
          <a:lstStyle/>
          <a:p>
            <a:r>
              <a:rPr lang="en-US" sz="4000" dirty="0"/>
              <a:t>Diagnostic Evaluation:</a:t>
            </a:r>
            <a:br>
              <a:rPr lang="en-US" sz="4000" dirty="0"/>
            </a:br>
            <a:r>
              <a:rPr lang="en-US" sz="2400" dirty="0"/>
              <a:t>DSM</a:t>
            </a:r>
            <a:r>
              <a:rPr lang="en-US" sz="2400" dirty="0" smtClean="0"/>
              <a:t>-5 Diagnostic </a:t>
            </a:r>
            <a:r>
              <a:rPr lang="en-US" sz="2400" dirty="0"/>
              <a:t>Criteria</a:t>
            </a:r>
          </a:p>
        </p:txBody>
      </p:sp>
      <p:pic>
        <p:nvPicPr>
          <p:cNvPr id="6" name="Picture 5"/>
          <p:cNvPicPr>
            <a:picLocks noChangeAspect="1"/>
          </p:cNvPicPr>
          <p:nvPr/>
        </p:nvPicPr>
        <p:blipFill>
          <a:blip r:embed="rId3"/>
          <a:stretch>
            <a:fillRect/>
          </a:stretch>
        </p:blipFill>
        <p:spPr>
          <a:xfrm>
            <a:off x="8001000" y="76200"/>
            <a:ext cx="1066800" cy="1515166"/>
          </a:xfrm>
          <a:prstGeom prst="rect">
            <a:avLst/>
          </a:prstGeom>
        </p:spPr>
      </p:pic>
      <p:sp>
        <p:nvSpPr>
          <p:cNvPr id="8" name="TextBox 7"/>
          <p:cNvSpPr txBox="1"/>
          <p:nvPr/>
        </p:nvSpPr>
        <p:spPr>
          <a:xfrm>
            <a:off x="7924800" y="1535668"/>
            <a:ext cx="1160068" cy="369332"/>
          </a:xfrm>
          <a:prstGeom prst="rect">
            <a:avLst/>
          </a:prstGeom>
          <a:noFill/>
        </p:spPr>
        <p:txBody>
          <a:bodyPr wrap="none" rtlCol="0">
            <a:spAutoFit/>
          </a:bodyPr>
          <a:lstStyle/>
          <a:p>
            <a:r>
              <a:rPr lang="en-US" dirty="0" smtClean="0"/>
              <a:t>pp. 50-51</a:t>
            </a:r>
            <a:endParaRPr lang="en-US" dirty="0"/>
          </a:p>
        </p:txBody>
      </p:sp>
    </p:spTree>
    <p:extLst>
      <p:ext uri="{BB962C8B-B14F-4D97-AF65-F5344CB8AC3E}">
        <p14:creationId xmlns:p14="http://schemas.microsoft.com/office/powerpoint/2010/main" val="425728923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B91D5924-440F-49F1-B088-AD64D582D13E}" type="slidenum">
              <a:rPr lang="en-US"/>
              <a:pPr/>
              <a:t>91</a:t>
            </a:fld>
            <a:endParaRPr lang="en-US"/>
          </a:p>
        </p:txBody>
      </p:sp>
      <p:sp>
        <p:nvSpPr>
          <p:cNvPr id="793602" name="AutoShape 2"/>
          <p:cNvSpPr>
            <a:spLocks noGrp="1" noChangeArrowheads="1"/>
          </p:cNvSpPr>
          <p:nvPr>
            <p:ph type="title"/>
          </p:nvPr>
        </p:nvSpPr>
        <p:spPr>
          <a:xfrm>
            <a:off x="838200" y="762000"/>
            <a:ext cx="7924800" cy="1143000"/>
          </a:xfrm>
        </p:spPr>
        <p:txBody>
          <a:bodyPr/>
          <a:lstStyle/>
          <a:p>
            <a:r>
              <a:rPr lang="en-US" sz="4000" dirty="0"/>
              <a:t>Diagnostic Evaluation:</a:t>
            </a:r>
            <a:br>
              <a:rPr lang="en-US" sz="4000" dirty="0"/>
            </a:br>
            <a:r>
              <a:rPr lang="en-US" sz="2400" dirty="0"/>
              <a:t>DSM</a:t>
            </a:r>
            <a:r>
              <a:rPr lang="en-US" sz="2400" dirty="0" smtClean="0"/>
              <a:t>-5 Diagnostic </a:t>
            </a:r>
            <a:r>
              <a:rPr lang="en-US" sz="2400" dirty="0"/>
              <a:t>Criteria</a:t>
            </a:r>
          </a:p>
        </p:txBody>
      </p:sp>
      <p:sp>
        <p:nvSpPr>
          <p:cNvPr id="793603" name="Rectangle 3"/>
          <p:cNvSpPr>
            <a:spLocks noGrp="1" noChangeArrowheads="1"/>
          </p:cNvSpPr>
          <p:nvPr>
            <p:ph type="body" idx="1"/>
          </p:nvPr>
        </p:nvSpPr>
        <p:spPr>
          <a:xfrm>
            <a:off x="838200" y="2438400"/>
            <a:ext cx="7772400" cy="4191000"/>
          </a:xfrm>
        </p:spPr>
        <p:txBody>
          <a:bodyPr/>
          <a:lstStyle/>
          <a:p>
            <a:pPr marL="533400" indent="-533400">
              <a:lnSpc>
                <a:spcPct val="90000"/>
              </a:lnSpc>
              <a:tabLst>
                <a:tab pos="508000" algn="l"/>
                <a:tab pos="1306513" algn="l"/>
              </a:tabLst>
            </a:pPr>
            <a:r>
              <a:rPr lang="en-US" sz="2400" dirty="0" smtClean="0"/>
              <a:t>Social (Pragmatic) Communication Disorder (SCD)</a:t>
            </a:r>
            <a:endParaRPr lang="en-US" sz="2400" dirty="0"/>
          </a:p>
          <a:p>
            <a:pPr marL="1079500" lvl="1" indent="-457200">
              <a:lnSpc>
                <a:spcPct val="90000"/>
              </a:lnSpc>
              <a:buFont typeface="+mj-lt"/>
              <a:buAutoNum type="alphaUcPeriod"/>
              <a:tabLst>
                <a:tab pos="508000" algn="l"/>
                <a:tab pos="1306513" algn="l"/>
              </a:tabLst>
            </a:pPr>
            <a:r>
              <a:rPr lang="en-US" sz="2000" dirty="0" smtClean="0"/>
              <a:t>Persistent difficulties in the social use of verbal and nonverbal communication.</a:t>
            </a:r>
          </a:p>
          <a:p>
            <a:pPr marL="1079500" lvl="1" indent="-457200">
              <a:lnSpc>
                <a:spcPct val="90000"/>
              </a:lnSpc>
              <a:buFont typeface="+mj-lt"/>
              <a:buAutoNum type="alphaUcPeriod"/>
              <a:tabLst>
                <a:tab pos="508000" algn="l"/>
                <a:tab pos="1306513" algn="l"/>
              </a:tabLst>
            </a:pPr>
            <a:r>
              <a:rPr lang="en-US" sz="2000" dirty="0" smtClean="0"/>
              <a:t>Deficits result in functional limitations in effective communication, social participation, social relationships, academic achievement, or occupational performance, individually or in combination.</a:t>
            </a:r>
          </a:p>
          <a:p>
            <a:pPr marL="1079500" lvl="1" indent="-457200">
              <a:lnSpc>
                <a:spcPct val="90000"/>
              </a:lnSpc>
              <a:buFont typeface="+mj-lt"/>
              <a:buAutoNum type="alphaUcPeriod"/>
              <a:tabLst>
                <a:tab pos="508000" algn="l"/>
                <a:tab pos="1306513" algn="l"/>
              </a:tabLst>
            </a:pPr>
            <a:r>
              <a:rPr lang="en-US" sz="2000" dirty="0" smtClean="0"/>
              <a:t>Onset of symptoms is in the early developmental period.</a:t>
            </a:r>
          </a:p>
          <a:p>
            <a:pPr marL="1079500" lvl="1" indent="-457200">
              <a:lnSpc>
                <a:spcPct val="90000"/>
              </a:lnSpc>
              <a:buFont typeface="+mj-lt"/>
              <a:buAutoNum type="alphaUcPeriod"/>
              <a:tabLst>
                <a:tab pos="508000" algn="l"/>
                <a:tab pos="1306513" algn="l"/>
              </a:tabLst>
            </a:pPr>
            <a:r>
              <a:rPr lang="en-US" sz="2000" dirty="0" smtClean="0"/>
              <a:t>Symptoms not attributable to another medical or neurological condition or to low abilities in the domains of word structure and grammar, and are not better explained by autism spectrum disorder, intellectual disability, global developmental delay, or another mental disorder</a:t>
            </a:r>
            <a:endParaRPr lang="en-US" sz="2000" dirty="0"/>
          </a:p>
        </p:txBody>
      </p:sp>
      <p:pic>
        <p:nvPicPr>
          <p:cNvPr id="6" name="Picture 5"/>
          <p:cNvPicPr>
            <a:picLocks noChangeAspect="1"/>
          </p:cNvPicPr>
          <p:nvPr/>
        </p:nvPicPr>
        <p:blipFill>
          <a:blip r:embed="rId3"/>
          <a:stretch>
            <a:fillRect/>
          </a:stretch>
        </p:blipFill>
        <p:spPr>
          <a:xfrm>
            <a:off x="8001000" y="76200"/>
            <a:ext cx="1066800" cy="1515166"/>
          </a:xfrm>
          <a:prstGeom prst="rect">
            <a:avLst/>
          </a:prstGeom>
        </p:spPr>
      </p:pic>
      <p:sp>
        <p:nvSpPr>
          <p:cNvPr id="8" name="TextBox 7"/>
          <p:cNvSpPr txBox="1"/>
          <p:nvPr/>
        </p:nvSpPr>
        <p:spPr>
          <a:xfrm>
            <a:off x="7924800" y="1535668"/>
            <a:ext cx="1160068" cy="369332"/>
          </a:xfrm>
          <a:prstGeom prst="rect">
            <a:avLst/>
          </a:prstGeom>
          <a:noFill/>
        </p:spPr>
        <p:txBody>
          <a:bodyPr wrap="none" rtlCol="0">
            <a:spAutoFit/>
          </a:bodyPr>
          <a:lstStyle/>
          <a:p>
            <a:r>
              <a:rPr lang="en-US" dirty="0" smtClean="0"/>
              <a:t>pp. 47-48</a:t>
            </a:r>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E3C0E420-B7C6-4AC8-A035-B9D583D43EDD}" type="slidenum">
              <a:rPr lang="en-US"/>
              <a:pPr/>
              <a:t>92</a:t>
            </a:fld>
            <a:endParaRPr lang="en-US"/>
          </a:p>
        </p:txBody>
      </p:sp>
      <p:sp>
        <p:nvSpPr>
          <p:cNvPr id="799746" name="AutoShape 2"/>
          <p:cNvSpPr>
            <a:spLocks noGrp="1" noChangeArrowheads="1"/>
          </p:cNvSpPr>
          <p:nvPr>
            <p:ph type="title"/>
          </p:nvPr>
        </p:nvSpPr>
        <p:spPr>
          <a:xfrm>
            <a:off x="838200" y="762000"/>
            <a:ext cx="7924800" cy="1143000"/>
          </a:xfrm>
        </p:spPr>
        <p:txBody>
          <a:bodyPr/>
          <a:lstStyle/>
          <a:p>
            <a:r>
              <a:rPr lang="en-US" sz="4000" dirty="0"/>
              <a:t>Diagnostic Evaluation:</a:t>
            </a:r>
            <a:br>
              <a:rPr lang="en-US" sz="4000" dirty="0"/>
            </a:br>
            <a:r>
              <a:rPr lang="en-US" sz="2400" dirty="0"/>
              <a:t>DSM</a:t>
            </a:r>
            <a:r>
              <a:rPr lang="en-US" sz="2400" dirty="0" smtClean="0"/>
              <a:t>-5 Diagnostic </a:t>
            </a:r>
            <a:r>
              <a:rPr lang="en-US" sz="2400" dirty="0"/>
              <a:t>Criteria</a:t>
            </a:r>
            <a:endParaRPr lang="en-US" sz="3200" dirty="0"/>
          </a:p>
        </p:txBody>
      </p:sp>
      <p:sp>
        <p:nvSpPr>
          <p:cNvPr id="799747" name="Rectangle 3"/>
          <p:cNvSpPr>
            <a:spLocks noGrp="1" noChangeArrowheads="1"/>
          </p:cNvSpPr>
          <p:nvPr>
            <p:ph type="body" idx="1"/>
          </p:nvPr>
        </p:nvSpPr>
        <p:spPr>
          <a:xfrm>
            <a:off x="1371600" y="2438400"/>
            <a:ext cx="7391400" cy="4191000"/>
          </a:xfrm>
        </p:spPr>
        <p:txBody>
          <a:bodyPr/>
          <a:lstStyle/>
          <a:p>
            <a:pPr marL="533400" indent="-533400">
              <a:lnSpc>
                <a:spcPct val="90000"/>
              </a:lnSpc>
              <a:buFont typeface="Wingdings" pitchFamily="2" charset="2"/>
              <a:buNone/>
              <a:tabLst>
                <a:tab pos="508000" algn="l"/>
                <a:tab pos="1306513" algn="l"/>
              </a:tabLst>
            </a:pPr>
            <a:r>
              <a:rPr lang="en-US" dirty="0" smtClean="0"/>
              <a:t>Developmental Course</a:t>
            </a:r>
            <a:endParaRPr lang="en-US" dirty="0"/>
          </a:p>
          <a:p>
            <a:pPr marL="533400" indent="-533400">
              <a:lnSpc>
                <a:spcPct val="90000"/>
              </a:lnSpc>
              <a:tabLst>
                <a:tab pos="508000" algn="l"/>
                <a:tab pos="1306513" algn="l"/>
              </a:tabLst>
            </a:pPr>
            <a:r>
              <a:rPr lang="en-US" sz="2400" dirty="0" smtClean="0"/>
              <a:t>Typically recognized during the second year.</a:t>
            </a:r>
          </a:p>
          <a:p>
            <a:pPr marL="533400" indent="-533400">
              <a:lnSpc>
                <a:spcPct val="90000"/>
              </a:lnSpc>
              <a:tabLst>
                <a:tab pos="508000" algn="l"/>
                <a:tab pos="1306513" algn="l"/>
              </a:tabLst>
            </a:pPr>
            <a:r>
              <a:rPr lang="en-US" sz="2400" dirty="0" smtClean="0"/>
              <a:t>Loss of social or language skills</a:t>
            </a:r>
          </a:p>
          <a:p>
            <a:pPr marL="933450" lvl="1" indent="-533400">
              <a:lnSpc>
                <a:spcPct val="90000"/>
              </a:lnSpc>
              <a:tabLst>
                <a:tab pos="508000" algn="l"/>
                <a:tab pos="1306513" algn="l"/>
              </a:tabLst>
            </a:pPr>
            <a:r>
              <a:rPr lang="en-US" sz="2000" dirty="0" smtClean="0"/>
              <a:t>Typically between 12-24 months</a:t>
            </a:r>
          </a:p>
          <a:p>
            <a:pPr marL="933450" lvl="1" indent="-533400">
              <a:lnSpc>
                <a:spcPct val="90000"/>
              </a:lnSpc>
              <a:tabLst>
                <a:tab pos="508000" algn="l"/>
                <a:tab pos="1306513" algn="l"/>
              </a:tabLst>
            </a:pPr>
            <a:r>
              <a:rPr lang="en-US" sz="2000" dirty="0" smtClean="0"/>
              <a:t>Losses after age 2-years are rare (used to be called CDD).</a:t>
            </a:r>
          </a:p>
          <a:p>
            <a:pPr marL="533400" indent="-533400">
              <a:lnSpc>
                <a:spcPct val="90000"/>
              </a:lnSpc>
              <a:tabLst>
                <a:tab pos="508000" algn="l"/>
                <a:tab pos="1306513" algn="l"/>
              </a:tabLst>
            </a:pPr>
            <a:r>
              <a:rPr lang="en-US" sz="2400" dirty="0" smtClean="0"/>
              <a:t>Symptoms most marked in early childhood.</a:t>
            </a:r>
          </a:p>
          <a:p>
            <a:pPr marL="933450" lvl="1" indent="-533400">
              <a:lnSpc>
                <a:spcPct val="90000"/>
              </a:lnSpc>
              <a:tabLst>
                <a:tab pos="508000" algn="l"/>
                <a:tab pos="1306513" algn="l"/>
              </a:tabLst>
            </a:pPr>
            <a:r>
              <a:rPr lang="en-US" sz="2000" dirty="0" smtClean="0"/>
              <a:t>Gains typically noted in later childhood</a:t>
            </a:r>
          </a:p>
          <a:p>
            <a:pPr marL="933450" lvl="1" indent="-533400">
              <a:lnSpc>
                <a:spcPct val="90000"/>
              </a:lnSpc>
              <a:tabLst>
                <a:tab pos="508000" algn="l"/>
                <a:tab pos="1306513" algn="l"/>
              </a:tabLst>
            </a:pPr>
            <a:r>
              <a:rPr lang="en-US" sz="2000" dirty="0" smtClean="0"/>
              <a:t>A minority live/work independently as adults</a:t>
            </a:r>
            <a:endParaRPr lang="en-US" sz="2000" dirty="0"/>
          </a:p>
          <a:p>
            <a:pPr marL="533400" indent="-533400">
              <a:lnSpc>
                <a:spcPct val="90000"/>
              </a:lnSpc>
              <a:buFont typeface="Wingdings" pitchFamily="2" charset="2"/>
              <a:buNone/>
              <a:tabLst>
                <a:tab pos="508000" algn="l"/>
                <a:tab pos="1306513" algn="l"/>
              </a:tabLst>
            </a:pPr>
            <a:endParaRPr lang="en-US" sz="2400" dirty="0">
              <a:latin typeface="Times" charset="0"/>
            </a:endParaRPr>
          </a:p>
        </p:txBody>
      </p:sp>
      <p:pic>
        <p:nvPicPr>
          <p:cNvPr id="6" name="Picture 5"/>
          <p:cNvPicPr>
            <a:picLocks noChangeAspect="1"/>
          </p:cNvPicPr>
          <p:nvPr/>
        </p:nvPicPr>
        <p:blipFill>
          <a:blip r:embed="rId3"/>
          <a:stretch>
            <a:fillRect/>
          </a:stretch>
        </p:blipFill>
        <p:spPr>
          <a:xfrm>
            <a:off x="8001000" y="76200"/>
            <a:ext cx="1066800" cy="1515166"/>
          </a:xfrm>
          <a:prstGeom prst="rect">
            <a:avLst/>
          </a:prstGeom>
        </p:spPr>
      </p:pic>
      <p:sp>
        <p:nvSpPr>
          <p:cNvPr id="8" name="TextBox 7"/>
          <p:cNvSpPr txBox="1"/>
          <p:nvPr/>
        </p:nvSpPr>
        <p:spPr>
          <a:xfrm>
            <a:off x="7924800" y="1535668"/>
            <a:ext cx="1160068" cy="369332"/>
          </a:xfrm>
          <a:prstGeom prst="rect">
            <a:avLst/>
          </a:prstGeom>
          <a:noFill/>
        </p:spPr>
        <p:txBody>
          <a:bodyPr wrap="none" rtlCol="0">
            <a:spAutoFit/>
          </a:bodyPr>
          <a:lstStyle/>
          <a:p>
            <a:r>
              <a:rPr lang="en-US" dirty="0" smtClean="0"/>
              <a:t>pp. 55-56</a:t>
            </a:r>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52803885-7138-4ADD-8912-29AD570CCEB5}" type="slidenum">
              <a:rPr lang="en-US"/>
              <a:pPr/>
              <a:t>93</a:t>
            </a:fld>
            <a:endParaRPr lang="en-US"/>
          </a:p>
        </p:txBody>
      </p:sp>
      <p:sp>
        <p:nvSpPr>
          <p:cNvPr id="809986" name="AutoShape 2"/>
          <p:cNvSpPr>
            <a:spLocks noGrp="1" noChangeArrowheads="1"/>
          </p:cNvSpPr>
          <p:nvPr>
            <p:ph type="title"/>
          </p:nvPr>
        </p:nvSpPr>
        <p:spPr>
          <a:xfrm>
            <a:off x="838200" y="762000"/>
            <a:ext cx="7924800" cy="1143000"/>
          </a:xfrm>
        </p:spPr>
        <p:txBody>
          <a:bodyPr/>
          <a:lstStyle/>
          <a:p>
            <a:r>
              <a:rPr lang="en-US" sz="4000" dirty="0"/>
              <a:t>Diagnostic Evaluation:</a:t>
            </a:r>
            <a:br>
              <a:rPr lang="en-US" sz="4000" dirty="0"/>
            </a:br>
            <a:r>
              <a:rPr lang="en-US" sz="2400" dirty="0"/>
              <a:t>DSM</a:t>
            </a:r>
            <a:r>
              <a:rPr lang="en-US" sz="2400" dirty="0" smtClean="0"/>
              <a:t>-5 Diagnostic </a:t>
            </a:r>
            <a:r>
              <a:rPr lang="en-US" sz="2400" dirty="0"/>
              <a:t>Criteria</a:t>
            </a:r>
            <a:endParaRPr lang="en-US" sz="3200" dirty="0"/>
          </a:p>
        </p:txBody>
      </p:sp>
      <p:sp>
        <p:nvSpPr>
          <p:cNvPr id="809987" name="Rectangle 3"/>
          <p:cNvSpPr>
            <a:spLocks noGrp="1" noChangeArrowheads="1"/>
          </p:cNvSpPr>
          <p:nvPr>
            <p:ph type="body" idx="1"/>
          </p:nvPr>
        </p:nvSpPr>
        <p:spPr>
          <a:xfrm>
            <a:off x="838200" y="2438400"/>
            <a:ext cx="7543800" cy="4191000"/>
          </a:xfrm>
        </p:spPr>
        <p:txBody>
          <a:bodyPr/>
          <a:lstStyle/>
          <a:p>
            <a:pPr marL="533400" indent="-533400">
              <a:buFont typeface="Wingdings" pitchFamily="2" charset="2"/>
              <a:buNone/>
              <a:tabLst>
                <a:tab pos="508000" algn="l"/>
                <a:tab pos="1306513" algn="l"/>
              </a:tabLst>
            </a:pPr>
            <a:r>
              <a:rPr lang="en-US" dirty="0" smtClean="0"/>
              <a:t>Gender-Related Diagnostic Issues</a:t>
            </a:r>
            <a:endParaRPr lang="en-US" dirty="0"/>
          </a:p>
          <a:p>
            <a:pPr marL="533400" indent="-533400">
              <a:tabLst>
                <a:tab pos="508000" algn="l"/>
                <a:tab pos="1306513" algn="l"/>
              </a:tabLst>
            </a:pPr>
            <a:r>
              <a:rPr lang="en-US" sz="2400" dirty="0" smtClean="0"/>
              <a:t>ASDs </a:t>
            </a:r>
            <a:r>
              <a:rPr lang="en-US" sz="2400" dirty="0"/>
              <a:t>appear to be more common among males than females.  </a:t>
            </a:r>
          </a:p>
          <a:p>
            <a:pPr marL="1079500" lvl="1" indent="-457200">
              <a:tabLst>
                <a:tab pos="508000" algn="l"/>
                <a:tab pos="1306513" algn="l"/>
              </a:tabLst>
            </a:pPr>
            <a:r>
              <a:rPr lang="en-US" sz="2000" dirty="0"/>
              <a:t>The rate is four </a:t>
            </a:r>
            <a:r>
              <a:rPr lang="en-US" sz="2000" dirty="0" smtClean="0"/>
              <a:t>times </a:t>
            </a:r>
            <a:r>
              <a:rPr lang="en-US" sz="2000" dirty="0"/>
              <a:t>higher in males than in females.  </a:t>
            </a:r>
            <a:endParaRPr lang="en-US" sz="2000" dirty="0" smtClean="0"/>
          </a:p>
          <a:p>
            <a:pPr marL="1079500" lvl="1" indent="-457200">
              <a:tabLst>
                <a:tab pos="508000" algn="l"/>
                <a:tab pos="1306513" algn="l"/>
              </a:tabLst>
            </a:pPr>
            <a:r>
              <a:rPr lang="en-US" sz="2000" dirty="0" smtClean="0"/>
              <a:t>Females more likely to have intellectual disability.</a:t>
            </a:r>
            <a:endParaRPr lang="en-US" sz="2000" dirty="0"/>
          </a:p>
          <a:p>
            <a:pPr marL="1079500" lvl="1" indent="-457200" algn="just">
              <a:lnSpc>
                <a:spcPct val="90000"/>
              </a:lnSpc>
              <a:tabLst>
                <a:tab pos="508000" algn="l"/>
                <a:tab pos="1306513" algn="l"/>
              </a:tabLst>
            </a:pPr>
            <a:endParaRPr lang="en-US" sz="2000" dirty="0"/>
          </a:p>
          <a:p>
            <a:pPr marL="1079500" lvl="1" indent="-457200" algn="just">
              <a:lnSpc>
                <a:spcPct val="90000"/>
              </a:lnSpc>
              <a:tabLst>
                <a:tab pos="508000" algn="l"/>
                <a:tab pos="1306513" algn="l"/>
              </a:tabLst>
            </a:pPr>
            <a:endParaRPr lang="en-US" sz="2000" dirty="0"/>
          </a:p>
          <a:p>
            <a:pPr marL="533400" indent="-533400">
              <a:lnSpc>
                <a:spcPct val="90000"/>
              </a:lnSpc>
              <a:buFont typeface="Wingdings" pitchFamily="2" charset="2"/>
              <a:buNone/>
              <a:tabLst>
                <a:tab pos="508000" algn="l"/>
                <a:tab pos="1306513" algn="l"/>
              </a:tabLst>
            </a:pPr>
            <a:endParaRPr lang="en-US" sz="2000" dirty="0">
              <a:latin typeface="Times" charset="0"/>
            </a:endParaRPr>
          </a:p>
        </p:txBody>
      </p:sp>
      <p:pic>
        <p:nvPicPr>
          <p:cNvPr id="6" name="Picture 5"/>
          <p:cNvPicPr>
            <a:picLocks noChangeAspect="1"/>
          </p:cNvPicPr>
          <p:nvPr/>
        </p:nvPicPr>
        <p:blipFill>
          <a:blip r:embed="rId3"/>
          <a:stretch>
            <a:fillRect/>
          </a:stretch>
        </p:blipFill>
        <p:spPr>
          <a:xfrm>
            <a:off x="8001000" y="76200"/>
            <a:ext cx="1066800" cy="1515166"/>
          </a:xfrm>
          <a:prstGeom prst="rect">
            <a:avLst/>
          </a:prstGeom>
        </p:spPr>
      </p:pic>
      <p:sp>
        <p:nvSpPr>
          <p:cNvPr id="8" name="TextBox 7"/>
          <p:cNvSpPr txBox="1"/>
          <p:nvPr/>
        </p:nvSpPr>
        <p:spPr>
          <a:xfrm>
            <a:off x="8153400" y="1535668"/>
            <a:ext cx="698065" cy="369332"/>
          </a:xfrm>
          <a:prstGeom prst="rect">
            <a:avLst/>
          </a:prstGeom>
          <a:noFill/>
        </p:spPr>
        <p:txBody>
          <a:bodyPr wrap="none" rtlCol="0">
            <a:spAutoFit/>
          </a:bodyPr>
          <a:lstStyle/>
          <a:p>
            <a:r>
              <a:rPr lang="en-US" dirty="0" smtClean="0"/>
              <a:t>p. 57</a:t>
            </a:r>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6"/>
          <p:cNvSpPr>
            <a:spLocks noGrp="1"/>
          </p:cNvSpPr>
          <p:nvPr>
            <p:ph type="sldNum" sz="quarter" idx="12"/>
          </p:nvPr>
        </p:nvSpPr>
        <p:spPr/>
        <p:txBody>
          <a:bodyPr/>
          <a:lstStyle/>
          <a:p>
            <a:fld id="{B39B3B77-1BDC-4125-AB8B-68F7CA8A075C}" type="slidenum">
              <a:rPr lang="en-US"/>
              <a:pPr/>
              <a:t>94</a:t>
            </a:fld>
            <a:endParaRPr lang="en-US"/>
          </a:p>
        </p:txBody>
      </p:sp>
      <p:sp>
        <p:nvSpPr>
          <p:cNvPr id="818178" name="AutoShape 2"/>
          <p:cNvSpPr>
            <a:spLocks noGrp="1" noChangeArrowheads="1"/>
          </p:cNvSpPr>
          <p:nvPr>
            <p:ph type="title"/>
          </p:nvPr>
        </p:nvSpPr>
        <p:spPr/>
        <p:txBody>
          <a:bodyPr/>
          <a:lstStyle/>
          <a:p>
            <a:r>
              <a:rPr lang="en-US" sz="4000"/>
              <a:t>Diagnostic Evaluation:</a:t>
            </a:r>
            <a:br>
              <a:rPr lang="en-US" sz="4000"/>
            </a:br>
            <a:r>
              <a:rPr lang="en-US" sz="2400"/>
              <a:t>Differential Diagnosis</a:t>
            </a:r>
          </a:p>
        </p:txBody>
      </p:sp>
      <p:graphicFrame>
        <p:nvGraphicFramePr>
          <p:cNvPr id="818179" name="Group 3"/>
          <p:cNvGraphicFramePr>
            <a:graphicFrameLocks noGrp="1"/>
          </p:cNvGraphicFramePr>
          <p:nvPr>
            <p:ph sz="half" idx="1"/>
            <p:extLst>
              <p:ext uri="{D42A27DB-BD31-4B8C-83A1-F6EECF244321}">
                <p14:modId xmlns:p14="http://schemas.microsoft.com/office/powerpoint/2010/main" val="2027481201"/>
              </p:ext>
            </p:extLst>
          </p:nvPr>
        </p:nvGraphicFramePr>
        <p:xfrm>
          <a:off x="838200" y="2362200"/>
          <a:ext cx="8305800" cy="4328160"/>
        </p:xfrm>
        <a:graphic>
          <a:graphicData uri="http://schemas.openxmlformats.org/drawingml/2006/table">
            <a:tbl>
              <a:tblPr/>
              <a:tblGrid>
                <a:gridCol w="2997200"/>
                <a:gridCol w="5308600"/>
              </a:tblGrid>
              <a:tr h="1241425">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dirty="0" err="1" smtClean="0">
                          <a:ln>
                            <a:noFill/>
                          </a:ln>
                          <a:solidFill>
                            <a:schemeClr val="tx1"/>
                          </a:solidFill>
                          <a:effectLst/>
                          <a:latin typeface="Arial" charset="0"/>
                        </a:rPr>
                        <a:t>Rett</a:t>
                      </a:r>
                      <a:r>
                        <a:rPr kumimoji="0" lang="en-US" sz="2000" b="0" i="0" u="none" strike="noStrike" cap="none" normalizeH="0" baseline="0" dirty="0" smtClean="0">
                          <a:ln>
                            <a:noFill/>
                          </a:ln>
                          <a:solidFill>
                            <a:schemeClr val="tx1"/>
                          </a:solidFill>
                          <a:effectLst/>
                          <a:latin typeface="Arial" charset="0"/>
                        </a:rPr>
                        <a:t> Syndrome</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(Could be an “Associated with a known … genetic condition …” </a:t>
                      </a:r>
                      <a:r>
                        <a:rPr kumimoji="0" lang="en-US" sz="1600" b="0" i="0" u="none" strike="noStrike" cap="none" normalizeH="0" baseline="0" dirty="0" err="1" smtClean="0">
                          <a:ln>
                            <a:noFill/>
                          </a:ln>
                          <a:solidFill>
                            <a:schemeClr val="tx1"/>
                          </a:solidFill>
                          <a:effectLst/>
                          <a:latin typeface="Arial" charset="0"/>
                        </a:rPr>
                        <a:t>specifier</a:t>
                      </a: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20000"/>
                        </a:spcBef>
                        <a:spcAft>
                          <a:spcPct val="0"/>
                        </a:spcAft>
                        <a:buClr>
                          <a:schemeClr val="tx1"/>
                        </a:buClr>
                        <a:buSzPct val="75000"/>
                        <a:buFont typeface="Arial"/>
                        <a:buChar char="•"/>
                        <a:tabLst/>
                      </a:pPr>
                      <a:r>
                        <a:rPr kumimoji="0" lang="en-US" sz="2000" b="0" i="0" u="none" strike="noStrike" cap="none" normalizeH="0" baseline="0" dirty="0" smtClean="0">
                          <a:ln>
                            <a:noFill/>
                          </a:ln>
                          <a:solidFill>
                            <a:schemeClr val="tx1"/>
                          </a:solidFill>
                          <a:effectLst/>
                          <a:latin typeface="Arial" charset="0"/>
                        </a:rPr>
                        <a:t>Affects girls</a:t>
                      </a: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Arial"/>
                        <a:buChar char="•"/>
                        <a:tabLst/>
                      </a:pPr>
                      <a:r>
                        <a:rPr kumimoji="0" lang="en-US" sz="2000" b="0" i="0" u="none" strike="noStrike" cap="none" normalizeH="0" baseline="0" dirty="0" smtClean="0">
                          <a:ln>
                            <a:noFill/>
                          </a:ln>
                          <a:solidFill>
                            <a:schemeClr val="tx1"/>
                          </a:solidFill>
                          <a:effectLst/>
                          <a:latin typeface="Arial" charset="0"/>
                        </a:rPr>
                        <a:t>Head growth deceleration</a:t>
                      </a: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Arial"/>
                        <a:buChar char="•"/>
                        <a:tabLst/>
                      </a:pPr>
                      <a:r>
                        <a:rPr kumimoji="0" lang="en-US" sz="2000" b="0" i="0" u="none" strike="noStrike" cap="none" normalizeH="0" baseline="0" dirty="0" smtClean="0">
                          <a:ln>
                            <a:noFill/>
                          </a:ln>
                          <a:solidFill>
                            <a:schemeClr val="tx1"/>
                          </a:solidFill>
                          <a:effectLst/>
                          <a:latin typeface="Arial" charset="0"/>
                        </a:rPr>
                        <a:t>Loss of fine motor skill</a:t>
                      </a: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Arial"/>
                        <a:buChar char="•"/>
                        <a:tabLst/>
                      </a:pPr>
                      <a:r>
                        <a:rPr kumimoji="0" lang="en-US" sz="2000" b="0" i="0" u="none" strike="noStrike" cap="none" normalizeH="0" baseline="0" dirty="0" smtClean="0">
                          <a:ln>
                            <a:noFill/>
                          </a:ln>
                          <a:solidFill>
                            <a:schemeClr val="tx1"/>
                          </a:solidFill>
                          <a:effectLst/>
                          <a:latin typeface="Arial" charset="0"/>
                        </a:rPr>
                        <a:t>Awkward gait and trunk movement</a:t>
                      </a: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Arial"/>
                        <a:buChar char="•"/>
                        <a:tabLst/>
                      </a:pPr>
                      <a:r>
                        <a:rPr kumimoji="0" lang="en-US" sz="2000" b="0" i="0" u="none" strike="noStrike" cap="none" normalizeH="0" baseline="0" dirty="0" smtClean="0">
                          <a:ln>
                            <a:noFill/>
                          </a:ln>
                          <a:solidFill>
                            <a:schemeClr val="tx1"/>
                          </a:solidFill>
                          <a:effectLst/>
                          <a:latin typeface="Arial" charset="0"/>
                        </a:rPr>
                        <a:t>Mutations in the MECP2 gene</a:t>
                      </a: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Arial"/>
                        <a:buChar char="•"/>
                        <a:tabLst/>
                      </a:pPr>
                      <a:r>
                        <a:rPr kumimoji="0" lang="en-US" sz="2000" b="0" i="0" u="none" strike="noStrike" cap="none" normalizeH="0" baseline="0" dirty="0" smtClean="0">
                          <a:ln>
                            <a:noFill/>
                          </a:ln>
                          <a:solidFill>
                            <a:schemeClr val="tx1"/>
                          </a:solidFill>
                          <a:effectLst/>
                          <a:latin typeface="Arial" charset="0"/>
                        </a:rPr>
                        <a:t>After age 4-years most show improvement in social communication skills</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solidFill>
                  </a:tcPr>
                </a:tc>
              </a:tr>
              <a:tr h="1241425">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Selective Mutism</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20000"/>
                        </a:spcBef>
                        <a:spcAft>
                          <a:spcPct val="0"/>
                        </a:spcAft>
                        <a:buClr>
                          <a:schemeClr val="tx1"/>
                        </a:buClr>
                        <a:buSzPct val="75000"/>
                        <a:buFont typeface="Arial"/>
                        <a:buChar char="•"/>
                        <a:tabLst/>
                      </a:pPr>
                      <a:r>
                        <a:rPr kumimoji="0" lang="en-US" sz="2000" b="0" i="0" u="none" strike="noStrike" cap="none" normalizeH="0" baseline="0" dirty="0" smtClean="0">
                          <a:ln>
                            <a:noFill/>
                          </a:ln>
                          <a:solidFill>
                            <a:schemeClr val="tx1"/>
                          </a:solidFill>
                          <a:effectLst/>
                          <a:latin typeface="Arial" charset="0"/>
                        </a:rPr>
                        <a:t>Early language development not disturbed</a:t>
                      </a: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Arial"/>
                        <a:buChar char="•"/>
                        <a:tabLst/>
                      </a:pPr>
                      <a:r>
                        <a:rPr kumimoji="0" lang="en-US" sz="2000" b="0" i="0" u="none" strike="noStrike" cap="none" normalizeH="0" baseline="0" dirty="0" smtClean="0">
                          <a:ln>
                            <a:noFill/>
                          </a:ln>
                          <a:solidFill>
                            <a:schemeClr val="tx1"/>
                          </a:solidFill>
                          <a:effectLst/>
                          <a:latin typeface="Arial" charset="0"/>
                        </a:rPr>
                        <a:t>Social reciprocity not impaired</a:t>
                      </a: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Arial"/>
                        <a:buChar char="•"/>
                        <a:tabLst/>
                      </a:pPr>
                      <a:r>
                        <a:rPr kumimoji="0" lang="en-US" sz="2000" b="0" i="0" u="none" strike="noStrike" cap="none" normalizeH="0" baseline="0" dirty="0" smtClean="0">
                          <a:ln>
                            <a:noFill/>
                          </a:ln>
                          <a:solidFill>
                            <a:schemeClr val="tx1"/>
                          </a:solidFill>
                          <a:effectLst/>
                          <a:latin typeface="Arial" charset="0"/>
                        </a:rPr>
                        <a:t>Normal language in certain situations or settings</a:t>
                      </a: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Arial"/>
                        <a:buChar char="•"/>
                        <a:tabLst/>
                      </a:pPr>
                      <a:r>
                        <a:rPr kumimoji="0" lang="en-US" sz="2000" b="0" i="0" u="none" strike="noStrike" cap="none" normalizeH="0" baseline="0" dirty="0" smtClean="0">
                          <a:ln>
                            <a:noFill/>
                          </a:ln>
                          <a:solidFill>
                            <a:schemeClr val="tx1"/>
                          </a:solidFill>
                          <a:effectLst/>
                          <a:latin typeface="Arial" charset="0"/>
                        </a:rPr>
                        <a:t>No restricted patterns of behavior</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solidFill>
                  </a:tcPr>
                </a:tc>
              </a:tr>
            </a:tbl>
          </a:graphicData>
        </a:graphic>
      </p:graphicFrame>
      <p:pic>
        <p:nvPicPr>
          <p:cNvPr id="5" name="Picture 4"/>
          <p:cNvPicPr>
            <a:picLocks noChangeAspect="1"/>
          </p:cNvPicPr>
          <p:nvPr/>
        </p:nvPicPr>
        <p:blipFill>
          <a:blip r:embed="rId3"/>
          <a:stretch>
            <a:fillRect/>
          </a:stretch>
        </p:blipFill>
        <p:spPr>
          <a:xfrm>
            <a:off x="8001000" y="76200"/>
            <a:ext cx="1066800" cy="1515166"/>
          </a:xfrm>
          <a:prstGeom prst="rect">
            <a:avLst/>
          </a:prstGeom>
        </p:spPr>
      </p:pic>
      <p:sp>
        <p:nvSpPr>
          <p:cNvPr id="6" name="TextBox 5"/>
          <p:cNvSpPr txBox="1"/>
          <p:nvPr/>
        </p:nvSpPr>
        <p:spPr>
          <a:xfrm>
            <a:off x="7924800" y="1535668"/>
            <a:ext cx="1160068" cy="369332"/>
          </a:xfrm>
          <a:prstGeom prst="rect">
            <a:avLst/>
          </a:prstGeom>
          <a:noFill/>
        </p:spPr>
        <p:txBody>
          <a:bodyPr wrap="none" rtlCol="0">
            <a:spAutoFit/>
          </a:bodyPr>
          <a:lstStyle/>
          <a:p>
            <a:r>
              <a:rPr lang="en-US" dirty="0" smtClean="0"/>
              <a:t>pp. 57-58</a:t>
            </a:r>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6"/>
          <p:cNvSpPr>
            <a:spLocks noGrp="1"/>
          </p:cNvSpPr>
          <p:nvPr>
            <p:ph type="sldNum" sz="quarter" idx="12"/>
          </p:nvPr>
        </p:nvSpPr>
        <p:spPr/>
        <p:txBody>
          <a:bodyPr/>
          <a:lstStyle/>
          <a:p>
            <a:fld id="{4413CF97-3560-4C57-ABB6-558EF59E93FF}" type="slidenum">
              <a:rPr lang="en-US"/>
              <a:pPr/>
              <a:t>95</a:t>
            </a:fld>
            <a:endParaRPr lang="en-US"/>
          </a:p>
        </p:txBody>
      </p:sp>
      <p:sp>
        <p:nvSpPr>
          <p:cNvPr id="820226" name="AutoShape 2"/>
          <p:cNvSpPr>
            <a:spLocks noGrp="1" noChangeArrowheads="1"/>
          </p:cNvSpPr>
          <p:nvPr>
            <p:ph type="title"/>
          </p:nvPr>
        </p:nvSpPr>
        <p:spPr/>
        <p:txBody>
          <a:bodyPr/>
          <a:lstStyle/>
          <a:p>
            <a:r>
              <a:rPr lang="en-US" sz="4000"/>
              <a:t>Diagnostic Evaluation:</a:t>
            </a:r>
            <a:br>
              <a:rPr lang="en-US" sz="4000"/>
            </a:br>
            <a:r>
              <a:rPr lang="en-US" sz="2400"/>
              <a:t>Differential Diagnosis</a:t>
            </a:r>
          </a:p>
        </p:txBody>
      </p:sp>
      <p:graphicFrame>
        <p:nvGraphicFramePr>
          <p:cNvPr id="820227" name="Group 3"/>
          <p:cNvGraphicFramePr>
            <a:graphicFrameLocks noGrp="1"/>
          </p:cNvGraphicFramePr>
          <p:nvPr>
            <p:ph sz="half" idx="1"/>
            <p:extLst>
              <p:ext uri="{D42A27DB-BD31-4B8C-83A1-F6EECF244321}">
                <p14:modId xmlns:p14="http://schemas.microsoft.com/office/powerpoint/2010/main" val="2587703042"/>
              </p:ext>
            </p:extLst>
          </p:nvPr>
        </p:nvGraphicFramePr>
        <p:xfrm>
          <a:off x="762000" y="2371725"/>
          <a:ext cx="8382000" cy="4045585"/>
        </p:xfrm>
        <a:graphic>
          <a:graphicData uri="http://schemas.openxmlformats.org/drawingml/2006/table">
            <a:tbl>
              <a:tblPr/>
              <a:tblGrid>
                <a:gridCol w="3024188"/>
                <a:gridCol w="5357812"/>
              </a:tblGrid>
              <a:tr h="1241425">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Language Disorders and SCD</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20000"/>
                        </a:spcBef>
                        <a:spcAft>
                          <a:spcPct val="0"/>
                        </a:spcAft>
                        <a:buClr>
                          <a:schemeClr val="tx1"/>
                        </a:buClr>
                        <a:buSzPct val="75000"/>
                        <a:buFont typeface="Arial"/>
                        <a:buChar char="•"/>
                        <a:tabLst/>
                      </a:pPr>
                      <a:r>
                        <a:rPr kumimoji="0" lang="en-US" sz="2000" b="0" i="0" u="none" strike="noStrike" cap="none" normalizeH="0" baseline="0" dirty="0" smtClean="0">
                          <a:ln>
                            <a:noFill/>
                          </a:ln>
                          <a:solidFill>
                            <a:schemeClr val="tx1"/>
                          </a:solidFill>
                          <a:effectLst/>
                          <a:latin typeface="Arial" charset="0"/>
                        </a:rPr>
                        <a:t>No abnormal nonverbal communication</a:t>
                      </a: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Arial"/>
                        <a:buChar char="•"/>
                        <a:tabLst/>
                      </a:pPr>
                      <a:r>
                        <a:rPr kumimoji="0" lang="en-US" sz="2000" b="0" i="0" u="none" strike="noStrike" cap="none" normalizeH="0" baseline="0" dirty="0" smtClean="0">
                          <a:ln>
                            <a:noFill/>
                          </a:ln>
                          <a:solidFill>
                            <a:schemeClr val="tx1"/>
                          </a:solidFill>
                          <a:effectLst/>
                          <a:latin typeface="Arial" charset="0"/>
                        </a:rPr>
                        <a:t>No restricted patterns of behavior</a:t>
                      </a: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Arial"/>
                        <a:buChar char="•"/>
                        <a:tabLst/>
                      </a:pPr>
                      <a:r>
                        <a:rPr kumimoji="0" lang="en-US" sz="2000" b="0" i="0" u="none" strike="noStrike" cap="none" normalizeH="0" baseline="0" dirty="0" smtClean="0">
                          <a:ln>
                            <a:noFill/>
                          </a:ln>
                          <a:solidFill>
                            <a:schemeClr val="tx1"/>
                          </a:solidFill>
                          <a:effectLst/>
                          <a:latin typeface="Arial" charset="0"/>
                        </a:rPr>
                        <a:t>SCD when social-communication and social interaction difficulties are present</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solidFill>
                  </a:tcPr>
                </a:tc>
              </a:tr>
              <a:tr h="1241425">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Intellectual Disability</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20000"/>
                        </a:spcBef>
                        <a:spcAft>
                          <a:spcPct val="0"/>
                        </a:spcAft>
                        <a:buClr>
                          <a:schemeClr val="tx1"/>
                        </a:buClr>
                        <a:buSzPct val="75000"/>
                        <a:buFont typeface="Arial"/>
                        <a:buChar char="•"/>
                        <a:tabLst/>
                      </a:pPr>
                      <a:r>
                        <a:rPr kumimoji="0" lang="en-US" sz="2000" b="0" i="0" u="none" strike="noStrike" cap="none" normalizeH="0" baseline="0" dirty="0" smtClean="0">
                          <a:ln>
                            <a:noFill/>
                          </a:ln>
                          <a:solidFill>
                            <a:schemeClr val="tx1"/>
                          </a:solidFill>
                          <a:effectLst/>
                          <a:latin typeface="Arial" charset="0"/>
                        </a:rPr>
                        <a:t>Relative to developmental level, social interactions are not severely impaired</a:t>
                      </a: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Arial"/>
                        <a:buChar char="•"/>
                        <a:tabLst/>
                      </a:pPr>
                      <a:r>
                        <a:rPr kumimoji="0" lang="en-US" sz="2000" b="0" i="0" u="none" strike="noStrike" cap="none" normalizeH="0" baseline="0" dirty="0" smtClean="0">
                          <a:ln>
                            <a:noFill/>
                          </a:ln>
                          <a:solidFill>
                            <a:schemeClr val="tx1"/>
                          </a:solidFill>
                          <a:effectLst/>
                          <a:latin typeface="Arial" charset="0"/>
                        </a:rPr>
                        <a:t>No restricted patterns of behavior</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solidFill>
                  </a:tcPr>
                </a:tc>
              </a:tr>
              <a:tr h="1241425">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Stereotypic Movement Disorder</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20000"/>
                        </a:spcBef>
                        <a:spcAft>
                          <a:spcPct val="0"/>
                        </a:spcAft>
                        <a:buClr>
                          <a:schemeClr val="tx1"/>
                        </a:buClr>
                        <a:buSzPct val="75000"/>
                        <a:buFont typeface="Arial"/>
                        <a:buChar char="•"/>
                        <a:tabLst/>
                      </a:pPr>
                      <a:r>
                        <a:rPr kumimoji="0" lang="en-US" sz="2000" b="0" i="0" u="none" strike="noStrike" cap="none" normalizeH="0" baseline="0" dirty="0" smtClean="0">
                          <a:ln>
                            <a:noFill/>
                          </a:ln>
                          <a:solidFill>
                            <a:schemeClr val="tx1"/>
                          </a:solidFill>
                          <a:effectLst/>
                          <a:latin typeface="Arial" charset="0"/>
                        </a:rPr>
                        <a:t>Normal social communication and social interaction</a:t>
                      </a: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Arial"/>
                        <a:buChar char="•"/>
                        <a:tabLst/>
                      </a:pPr>
                      <a:r>
                        <a:rPr kumimoji="0" lang="en-US" sz="2000" b="0" i="0" u="none" strike="noStrike" cap="none" normalizeH="0" baseline="0" dirty="0" smtClean="0">
                          <a:ln>
                            <a:noFill/>
                          </a:ln>
                          <a:solidFill>
                            <a:schemeClr val="tx1"/>
                          </a:solidFill>
                          <a:effectLst/>
                          <a:latin typeface="Arial" charset="0"/>
                        </a:rPr>
                        <a:t>A comorbid condition when stereotypies cause self-injury</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solidFill>
                  </a:tcPr>
                </a:tc>
              </a:tr>
            </a:tbl>
          </a:graphicData>
        </a:graphic>
      </p:graphicFrame>
      <p:pic>
        <p:nvPicPr>
          <p:cNvPr id="5" name="Picture 4"/>
          <p:cNvPicPr>
            <a:picLocks noChangeAspect="1"/>
          </p:cNvPicPr>
          <p:nvPr/>
        </p:nvPicPr>
        <p:blipFill>
          <a:blip r:embed="rId3"/>
          <a:stretch>
            <a:fillRect/>
          </a:stretch>
        </p:blipFill>
        <p:spPr>
          <a:xfrm>
            <a:off x="8001000" y="76200"/>
            <a:ext cx="1066800" cy="1515166"/>
          </a:xfrm>
          <a:prstGeom prst="rect">
            <a:avLst/>
          </a:prstGeom>
        </p:spPr>
      </p:pic>
      <p:sp>
        <p:nvSpPr>
          <p:cNvPr id="7" name="TextBox 6"/>
          <p:cNvSpPr txBox="1"/>
          <p:nvPr/>
        </p:nvSpPr>
        <p:spPr>
          <a:xfrm>
            <a:off x="7924800" y="1535668"/>
            <a:ext cx="1160068" cy="369332"/>
          </a:xfrm>
          <a:prstGeom prst="rect">
            <a:avLst/>
          </a:prstGeom>
          <a:noFill/>
        </p:spPr>
        <p:txBody>
          <a:bodyPr wrap="none" rtlCol="0">
            <a:spAutoFit/>
          </a:bodyPr>
          <a:lstStyle/>
          <a:p>
            <a:r>
              <a:rPr lang="en-US" dirty="0" smtClean="0"/>
              <a:t>pp. 57-58</a:t>
            </a:r>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6"/>
          <p:cNvSpPr>
            <a:spLocks noGrp="1"/>
          </p:cNvSpPr>
          <p:nvPr>
            <p:ph type="sldNum" sz="quarter" idx="12"/>
          </p:nvPr>
        </p:nvSpPr>
        <p:spPr/>
        <p:txBody>
          <a:bodyPr/>
          <a:lstStyle/>
          <a:p>
            <a:fld id="{E020FED8-3DF9-4A09-BBBA-4309F3AD7051}" type="slidenum">
              <a:rPr lang="en-US"/>
              <a:pPr/>
              <a:t>96</a:t>
            </a:fld>
            <a:endParaRPr lang="en-US"/>
          </a:p>
        </p:txBody>
      </p:sp>
      <p:sp>
        <p:nvSpPr>
          <p:cNvPr id="822274" name="AutoShape 2"/>
          <p:cNvSpPr>
            <a:spLocks noGrp="1" noChangeArrowheads="1"/>
          </p:cNvSpPr>
          <p:nvPr>
            <p:ph type="title"/>
          </p:nvPr>
        </p:nvSpPr>
        <p:spPr/>
        <p:txBody>
          <a:bodyPr/>
          <a:lstStyle/>
          <a:p>
            <a:r>
              <a:rPr lang="en-US" sz="4000"/>
              <a:t>Diagnostic Evaluation:</a:t>
            </a:r>
            <a:br>
              <a:rPr lang="en-US" sz="4000"/>
            </a:br>
            <a:r>
              <a:rPr lang="en-US" sz="2400"/>
              <a:t>Differential Diagnosis</a:t>
            </a:r>
          </a:p>
        </p:txBody>
      </p:sp>
      <p:graphicFrame>
        <p:nvGraphicFramePr>
          <p:cNvPr id="822275" name="Group 3"/>
          <p:cNvGraphicFramePr>
            <a:graphicFrameLocks noGrp="1"/>
          </p:cNvGraphicFramePr>
          <p:nvPr>
            <p:ph sz="half" idx="1"/>
            <p:extLst>
              <p:ext uri="{D42A27DB-BD31-4B8C-83A1-F6EECF244321}">
                <p14:modId xmlns:p14="http://schemas.microsoft.com/office/powerpoint/2010/main" val="3452858951"/>
              </p:ext>
            </p:extLst>
          </p:nvPr>
        </p:nvGraphicFramePr>
        <p:xfrm>
          <a:off x="838200" y="2327275"/>
          <a:ext cx="8305800" cy="4084320"/>
        </p:xfrm>
        <a:graphic>
          <a:graphicData uri="http://schemas.openxmlformats.org/drawingml/2006/table">
            <a:tbl>
              <a:tblPr/>
              <a:tblGrid>
                <a:gridCol w="2997758"/>
                <a:gridCol w="5308042"/>
              </a:tblGrid>
              <a:tr h="1241425">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ADHD</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20000"/>
                        </a:spcBef>
                        <a:spcAft>
                          <a:spcPct val="0"/>
                        </a:spcAft>
                        <a:buClr>
                          <a:schemeClr val="tx1"/>
                        </a:buClr>
                        <a:buSzPct val="75000"/>
                        <a:buFont typeface="Arial"/>
                        <a:buChar char="•"/>
                        <a:tabLst/>
                      </a:pPr>
                      <a:r>
                        <a:rPr kumimoji="0" lang="en-US" sz="2000" b="0" i="0" u="none" strike="noStrike" cap="none" normalizeH="0" baseline="0" dirty="0" smtClean="0">
                          <a:ln>
                            <a:noFill/>
                          </a:ln>
                          <a:solidFill>
                            <a:schemeClr val="tx1"/>
                          </a:solidFill>
                          <a:effectLst/>
                          <a:latin typeface="Arial" charset="0"/>
                        </a:rPr>
                        <a:t>Distractible inattention related to external (not internal) stimuli</a:t>
                      </a: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Arial"/>
                        <a:buChar char="•"/>
                        <a:tabLst/>
                      </a:pPr>
                      <a:r>
                        <a:rPr kumimoji="0" lang="en-US" sz="2000" b="0" i="0" u="none" strike="noStrike" cap="none" normalizeH="0" baseline="0" dirty="0" smtClean="0">
                          <a:ln>
                            <a:noFill/>
                          </a:ln>
                          <a:solidFill>
                            <a:schemeClr val="tx1"/>
                          </a:solidFill>
                          <a:effectLst/>
                          <a:latin typeface="Arial" charset="0"/>
                        </a:rPr>
                        <a:t>Deterioration in attention and vigilance over time</a:t>
                      </a: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Arial"/>
                        <a:buChar char="•"/>
                        <a:tabLst/>
                      </a:pPr>
                      <a:r>
                        <a:rPr kumimoji="0" lang="en-US" sz="2000" b="0" i="0" u="none" strike="noStrike" cap="none" normalizeH="0" baseline="0" dirty="0" smtClean="0">
                          <a:ln>
                            <a:noFill/>
                          </a:ln>
                          <a:solidFill>
                            <a:schemeClr val="tx1"/>
                          </a:solidFill>
                          <a:effectLst/>
                          <a:latin typeface="Arial" charset="0"/>
                        </a:rPr>
                        <a:t>Comorbid when inattention/hyperactivity exceed that typical of developmental peers</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solidFill>
                  </a:tcPr>
                </a:tc>
              </a:tr>
              <a:tr h="1482725">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Schizophrenia</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20000"/>
                        </a:spcBef>
                        <a:spcAft>
                          <a:spcPct val="0"/>
                        </a:spcAft>
                        <a:buClr>
                          <a:schemeClr val="tx1"/>
                        </a:buClr>
                        <a:buSzPct val="75000"/>
                        <a:buFont typeface="Arial"/>
                        <a:buChar char="•"/>
                        <a:tabLst/>
                      </a:pPr>
                      <a:r>
                        <a:rPr kumimoji="0" lang="en-US" sz="2000" b="0" i="0" u="none" strike="noStrike" cap="none" normalizeH="0" baseline="0" dirty="0" smtClean="0">
                          <a:ln>
                            <a:noFill/>
                          </a:ln>
                          <a:solidFill>
                            <a:schemeClr val="tx1"/>
                          </a:solidFill>
                          <a:effectLst/>
                          <a:latin typeface="Arial" charset="0"/>
                        </a:rPr>
                        <a:t>Years of normal/near normal development</a:t>
                      </a: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Arial"/>
                        <a:buChar char="•"/>
                        <a:tabLst/>
                      </a:pPr>
                      <a:r>
                        <a:rPr kumimoji="0" lang="en-US" sz="2000" b="0" i="0" u="none" strike="noStrike" cap="none" normalizeH="0" baseline="0" dirty="0" smtClean="0">
                          <a:ln>
                            <a:noFill/>
                          </a:ln>
                          <a:solidFill>
                            <a:schemeClr val="tx1"/>
                          </a:solidFill>
                          <a:effectLst/>
                          <a:latin typeface="Arial" charset="0"/>
                        </a:rPr>
                        <a:t>Differentiate from the prodromal state, which may include social impairment and atypical interests/beliefs</a:t>
                      </a: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Arial"/>
                        <a:buChar char="•"/>
                        <a:tabLst/>
                      </a:pPr>
                      <a:r>
                        <a:rPr kumimoji="0" lang="en-US" sz="2000" b="0" i="0" u="none" strike="noStrike" cap="none" normalizeH="0" baseline="0" dirty="0" smtClean="0">
                          <a:ln>
                            <a:noFill/>
                          </a:ln>
                          <a:solidFill>
                            <a:schemeClr val="tx1"/>
                          </a:solidFill>
                          <a:effectLst/>
                          <a:latin typeface="Arial" charset="0"/>
                        </a:rPr>
                        <a:t>Symptoms of hallucinations/delusions</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bl>
          </a:graphicData>
        </a:graphic>
      </p:graphicFrame>
      <p:pic>
        <p:nvPicPr>
          <p:cNvPr id="5" name="Picture 4"/>
          <p:cNvPicPr>
            <a:picLocks noChangeAspect="1"/>
          </p:cNvPicPr>
          <p:nvPr/>
        </p:nvPicPr>
        <p:blipFill>
          <a:blip r:embed="rId3"/>
          <a:stretch>
            <a:fillRect/>
          </a:stretch>
        </p:blipFill>
        <p:spPr>
          <a:xfrm>
            <a:off x="8001000" y="76200"/>
            <a:ext cx="1066800" cy="1515166"/>
          </a:xfrm>
          <a:prstGeom prst="rect">
            <a:avLst/>
          </a:prstGeom>
        </p:spPr>
      </p:pic>
      <p:sp>
        <p:nvSpPr>
          <p:cNvPr id="6" name="TextBox 5"/>
          <p:cNvSpPr txBox="1"/>
          <p:nvPr/>
        </p:nvSpPr>
        <p:spPr>
          <a:xfrm>
            <a:off x="7924800" y="1535668"/>
            <a:ext cx="1160068" cy="369332"/>
          </a:xfrm>
          <a:prstGeom prst="rect">
            <a:avLst/>
          </a:prstGeom>
          <a:noFill/>
        </p:spPr>
        <p:txBody>
          <a:bodyPr wrap="none" rtlCol="0">
            <a:spAutoFit/>
          </a:bodyPr>
          <a:lstStyle/>
          <a:p>
            <a:r>
              <a:rPr lang="en-US" dirty="0" smtClean="0"/>
              <a:t>pp. 57-58</a:t>
            </a:r>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28F79A2-331A-48A1-8473-4EDCD354671D}" type="slidenum">
              <a:rPr lang="en-US"/>
              <a:pPr/>
              <a:t>97</a:t>
            </a:fld>
            <a:endParaRPr lang="en-US"/>
          </a:p>
        </p:txBody>
      </p:sp>
      <p:sp>
        <p:nvSpPr>
          <p:cNvPr id="865282" name="AutoShape 2"/>
          <p:cNvSpPr>
            <a:spLocks noGrp="1" noChangeArrowheads="1"/>
          </p:cNvSpPr>
          <p:nvPr>
            <p:ph type="title"/>
          </p:nvPr>
        </p:nvSpPr>
        <p:spPr>
          <a:xfrm>
            <a:off x="838200" y="762000"/>
            <a:ext cx="8305800" cy="1143000"/>
          </a:xfrm>
        </p:spPr>
        <p:txBody>
          <a:bodyPr/>
          <a:lstStyle/>
          <a:p>
            <a:r>
              <a:rPr lang="en-US" sz="4000"/>
              <a:t>Diagnostic Evaluation:</a:t>
            </a:r>
            <a:br>
              <a:rPr lang="en-US" sz="4000"/>
            </a:br>
            <a:r>
              <a:rPr lang="en-US" sz="2400"/>
              <a:t>Health &amp; Developmental Histories</a:t>
            </a:r>
            <a:endParaRPr lang="en-US" sz="3200"/>
          </a:p>
        </p:txBody>
      </p:sp>
      <p:sp>
        <p:nvSpPr>
          <p:cNvPr id="865283" name="Rectangle 3"/>
          <p:cNvSpPr>
            <a:spLocks noGrp="1" noChangeArrowheads="1"/>
          </p:cNvSpPr>
          <p:nvPr>
            <p:ph type="body" idx="1"/>
          </p:nvPr>
        </p:nvSpPr>
        <p:spPr>
          <a:xfrm>
            <a:off x="838200" y="2438400"/>
            <a:ext cx="7772400" cy="4191000"/>
          </a:xfrm>
        </p:spPr>
        <p:txBody>
          <a:bodyPr/>
          <a:lstStyle/>
          <a:p>
            <a:pPr>
              <a:lnSpc>
                <a:spcPct val="90000"/>
              </a:lnSpc>
              <a:buFont typeface="Wingdings" pitchFamily="2" charset="2"/>
              <a:buNone/>
            </a:pPr>
            <a:r>
              <a:rPr lang="en-US"/>
              <a:t>Health history</a:t>
            </a:r>
          </a:p>
          <a:p>
            <a:pPr>
              <a:lnSpc>
                <a:spcPct val="90000"/>
              </a:lnSpc>
            </a:pPr>
            <a:r>
              <a:rPr lang="en-US"/>
              <a:t>Prenatal and perinatal risk factors</a:t>
            </a:r>
          </a:p>
          <a:p>
            <a:pPr lvl="1">
              <a:lnSpc>
                <a:spcPct val="90000"/>
              </a:lnSpc>
            </a:pPr>
            <a:r>
              <a:rPr lang="en-US"/>
              <a:t>Greater maternal age</a:t>
            </a:r>
          </a:p>
          <a:p>
            <a:pPr lvl="1">
              <a:lnSpc>
                <a:spcPct val="90000"/>
              </a:lnSpc>
            </a:pPr>
            <a:r>
              <a:rPr lang="en-US"/>
              <a:t>Maternal infections</a:t>
            </a:r>
          </a:p>
          <a:p>
            <a:pPr lvl="2">
              <a:lnSpc>
                <a:spcPct val="90000"/>
              </a:lnSpc>
            </a:pPr>
            <a:r>
              <a:rPr lang="en-US"/>
              <a:t>Measles, Mumps, &amp; Rubella</a:t>
            </a:r>
          </a:p>
          <a:p>
            <a:pPr lvl="2">
              <a:lnSpc>
                <a:spcPct val="90000"/>
              </a:lnSpc>
            </a:pPr>
            <a:r>
              <a:rPr lang="en-US"/>
              <a:t>Influenza</a:t>
            </a:r>
          </a:p>
          <a:p>
            <a:pPr lvl="2">
              <a:lnSpc>
                <a:spcPct val="90000"/>
              </a:lnSpc>
            </a:pPr>
            <a:r>
              <a:rPr lang="en-US"/>
              <a:t>Cytomegalovirus</a:t>
            </a:r>
          </a:p>
          <a:p>
            <a:pPr lvl="2">
              <a:lnSpc>
                <a:spcPct val="90000"/>
              </a:lnSpc>
            </a:pPr>
            <a:r>
              <a:rPr lang="en-US"/>
              <a:t>Herpes, Syphilis, HIV</a:t>
            </a:r>
          </a:p>
          <a:p>
            <a:pPr lvl="1">
              <a:lnSpc>
                <a:spcPct val="90000"/>
              </a:lnSpc>
            </a:pPr>
            <a:r>
              <a:rPr lang="en-US"/>
              <a:t>Drug exposure</a:t>
            </a:r>
          </a:p>
          <a:p>
            <a:pPr lvl="1">
              <a:lnSpc>
                <a:spcPct val="90000"/>
              </a:lnSpc>
            </a:pPr>
            <a:r>
              <a:rPr lang="en-US"/>
              <a:t>Obstetric suboptimality</a:t>
            </a:r>
          </a:p>
        </p:txBody>
      </p:sp>
      <p:sp>
        <p:nvSpPr>
          <p:cNvPr id="5" name="Rectangle 4"/>
          <p:cNvSpPr/>
          <p:nvPr/>
        </p:nvSpPr>
        <p:spPr>
          <a:xfrm>
            <a:off x="685800" y="6324600"/>
            <a:ext cx="8458200" cy="584776"/>
          </a:xfrm>
          <a:prstGeom prst="rect">
            <a:avLst/>
          </a:prstGeom>
        </p:spPr>
        <p:txBody>
          <a:bodyPr wrap="square">
            <a:spAutoFit/>
          </a:bodyPr>
          <a:lstStyle/>
          <a:p>
            <a:r>
              <a:rPr lang="en-US" sz="1600" dirty="0" smtClean="0"/>
              <a:t>Questionniare available at:</a:t>
            </a:r>
          </a:p>
          <a:p>
            <a:r>
              <a:rPr lang="en-US" sz="1600" dirty="0" smtClean="0">
                <a:hlinkClick r:id="rId3" action="ppaction://hlinkfile"/>
              </a:rPr>
              <a:t>http</a:t>
            </a:r>
            <a:r>
              <a:rPr lang="en-US" sz="1600" dirty="0">
                <a:hlinkClick r:id="rId3" action="ppaction://hlinkfile"/>
              </a:rPr>
              <a:t>://www.csus.edu/indiv/b/brocks/Courses/EDS%20243/student_materials.</a:t>
            </a:r>
            <a:r>
              <a:rPr lang="en-US" sz="1600" dirty="0" smtClean="0">
                <a:hlinkClick r:id="rId3" action="ppaction://hlinkfile"/>
              </a:rPr>
              <a:t>htm</a:t>
            </a:r>
            <a:r>
              <a:rPr lang="en-US" sz="1600" dirty="0" smtClean="0"/>
              <a:t> </a:t>
            </a:r>
            <a:endParaRPr lang="en-US" sz="1600"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CEE17D3-6B9D-4092-B48E-26BBC383C175}" type="slidenum">
              <a:rPr lang="en-US"/>
              <a:pPr/>
              <a:t>98</a:t>
            </a:fld>
            <a:endParaRPr lang="en-US"/>
          </a:p>
        </p:txBody>
      </p:sp>
      <p:sp>
        <p:nvSpPr>
          <p:cNvPr id="867330" name="AutoShape 2"/>
          <p:cNvSpPr>
            <a:spLocks noGrp="1" noChangeArrowheads="1"/>
          </p:cNvSpPr>
          <p:nvPr>
            <p:ph type="title"/>
          </p:nvPr>
        </p:nvSpPr>
        <p:spPr>
          <a:xfrm>
            <a:off x="762000" y="762000"/>
            <a:ext cx="8382000" cy="1143000"/>
          </a:xfrm>
        </p:spPr>
        <p:txBody>
          <a:bodyPr/>
          <a:lstStyle/>
          <a:p>
            <a:r>
              <a:rPr lang="en-US" sz="4000"/>
              <a:t>Diagnostic Evaluation:</a:t>
            </a:r>
            <a:br>
              <a:rPr lang="en-US" sz="4000"/>
            </a:br>
            <a:r>
              <a:rPr lang="en-US" sz="2400"/>
              <a:t>Health &amp; Developmental Histories</a:t>
            </a:r>
          </a:p>
        </p:txBody>
      </p:sp>
      <p:sp>
        <p:nvSpPr>
          <p:cNvPr id="867331" name="Rectangle 3"/>
          <p:cNvSpPr>
            <a:spLocks noGrp="1" noChangeArrowheads="1"/>
          </p:cNvSpPr>
          <p:nvPr>
            <p:ph type="body" idx="1"/>
          </p:nvPr>
        </p:nvSpPr>
        <p:spPr>
          <a:xfrm>
            <a:off x="838200" y="2438400"/>
            <a:ext cx="7772400" cy="4191000"/>
          </a:xfrm>
        </p:spPr>
        <p:txBody>
          <a:bodyPr/>
          <a:lstStyle/>
          <a:p>
            <a:pPr>
              <a:lnSpc>
                <a:spcPct val="90000"/>
              </a:lnSpc>
              <a:buFont typeface="Wingdings" pitchFamily="2" charset="2"/>
              <a:buNone/>
            </a:pPr>
            <a:r>
              <a:rPr lang="en-US" sz="2400"/>
              <a:t>Health history</a:t>
            </a:r>
          </a:p>
          <a:p>
            <a:pPr>
              <a:lnSpc>
                <a:spcPct val="90000"/>
              </a:lnSpc>
            </a:pPr>
            <a:r>
              <a:rPr lang="en-US" sz="2400"/>
              <a:t>Postnatal risk factors</a:t>
            </a:r>
          </a:p>
          <a:p>
            <a:pPr lvl="1">
              <a:lnSpc>
                <a:spcPct val="90000"/>
              </a:lnSpc>
            </a:pPr>
            <a:r>
              <a:rPr lang="en-US" sz="2000"/>
              <a:t>Infection </a:t>
            </a:r>
          </a:p>
          <a:p>
            <a:pPr lvl="2">
              <a:lnSpc>
                <a:spcPct val="90000"/>
              </a:lnSpc>
            </a:pPr>
            <a:r>
              <a:rPr lang="en-US" sz="1800"/>
              <a:t>Case studies have documented sudden onset of ASD symptoms in older children after herpes encephalitis.  </a:t>
            </a:r>
          </a:p>
          <a:p>
            <a:pPr lvl="2">
              <a:lnSpc>
                <a:spcPct val="90000"/>
              </a:lnSpc>
            </a:pPr>
            <a:r>
              <a:rPr lang="en-US" sz="1800"/>
              <a:t>Infections that can result in secondary hydrocephalus, such as meningitis, have also been implicated in the etiology of ASD. </a:t>
            </a:r>
          </a:p>
          <a:p>
            <a:pPr lvl="2">
              <a:lnSpc>
                <a:spcPct val="90000"/>
              </a:lnSpc>
            </a:pPr>
            <a:r>
              <a:rPr lang="en-US" sz="1800"/>
              <a:t>Common viral illnesses in the first 18 months of life (e.g., mumps, chickenpox, fever of unknown origin, and ear infection) have been associated with ASD.</a:t>
            </a:r>
          </a:p>
          <a:p>
            <a:pPr lvl="1">
              <a:lnSpc>
                <a:spcPct val="90000"/>
              </a:lnSpc>
            </a:pPr>
            <a:r>
              <a:rPr lang="en-US" sz="2000"/>
              <a:t>Chemical exposure?</a:t>
            </a:r>
          </a:p>
          <a:p>
            <a:pPr lvl="1">
              <a:lnSpc>
                <a:spcPct val="90000"/>
              </a:lnSpc>
            </a:pPr>
            <a:r>
              <a:rPr lang="en-US" sz="2000"/>
              <a:t>MMR?</a:t>
            </a:r>
          </a:p>
          <a:p>
            <a:pPr lvl="2">
              <a:lnSpc>
                <a:spcPct val="90000"/>
              </a:lnSpc>
            </a:pPr>
            <a:endParaRPr lang="en-US" sz="180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E3C0CB5-0152-40B2-B575-7F721E072E69}" type="slidenum">
              <a:rPr lang="en-US"/>
              <a:pPr/>
              <a:t>99</a:t>
            </a:fld>
            <a:endParaRPr lang="en-US"/>
          </a:p>
        </p:txBody>
      </p:sp>
      <p:sp>
        <p:nvSpPr>
          <p:cNvPr id="869378" name="AutoShape 2"/>
          <p:cNvSpPr>
            <a:spLocks noGrp="1" noChangeArrowheads="1"/>
          </p:cNvSpPr>
          <p:nvPr>
            <p:ph type="title"/>
          </p:nvPr>
        </p:nvSpPr>
        <p:spPr>
          <a:xfrm>
            <a:off x="762000" y="762000"/>
            <a:ext cx="8382000" cy="1143000"/>
          </a:xfrm>
        </p:spPr>
        <p:txBody>
          <a:bodyPr/>
          <a:lstStyle/>
          <a:p>
            <a:r>
              <a:rPr lang="en-US" sz="4000"/>
              <a:t>Diagnostic Evaluation:</a:t>
            </a:r>
            <a:br>
              <a:rPr lang="en-US" sz="4000"/>
            </a:br>
            <a:r>
              <a:rPr lang="en-US" sz="2400"/>
              <a:t>Health &amp; Developmental Histories</a:t>
            </a:r>
          </a:p>
        </p:txBody>
      </p:sp>
      <p:sp>
        <p:nvSpPr>
          <p:cNvPr id="869379" name="Rectangle 3"/>
          <p:cNvSpPr>
            <a:spLocks noGrp="1" noChangeArrowheads="1"/>
          </p:cNvSpPr>
          <p:nvPr>
            <p:ph type="body" idx="1"/>
          </p:nvPr>
        </p:nvSpPr>
        <p:spPr/>
        <p:txBody>
          <a:bodyPr/>
          <a:lstStyle/>
          <a:p>
            <a:pPr>
              <a:lnSpc>
                <a:spcPct val="90000"/>
              </a:lnSpc>
            </a:pPr>
            <a:r>
              <a:rPr lang="en-US"/>
              <a:t>Developmental Milestones</a:t>
            </a:r>
          </a:p>
          <a:p>
            <a:pPr lvl="1">
              <a:lnSpc>
                <a:spcPct val="90000"/>
              </a:lnSpc>
            </a:pPr>
            <a:r>
              <a:rPr lang="en-US"/>
              <a:t>Language development</a:t>
            </a:r>
          </a:p>
          <a:p>
            <a:pPr lvl="2">
              <a:lnSpc>
                <a:spcPct val="90000"/>
              </a:lnSpc>
            </a:pPr>
            <a:r>
              <a:rPr lang="en-US"/>
              <a:t>Concerns about a hearing loss</a:t>
            </a:r>
          </a:p>
          <a:p>
            <a:pPr lvl="1">
              <a:lnSpc>
                <a:spcPct val="90000"/>
              </a:lnSpc>
            </a:pPr>
            <a:r>
              <a:rPr lang="en-US"/>
              <a:t>Social development </a:t>
            </a:r>
          </a:p>
          <a:p>
            <a:pPr lvl="2">
              <a:lnSpc>
                <a:spcPct val="90000"/>
              </a:lnSpc>
            </a:pPr>
            <a:r>
              <a:rPr lang="en-US"/>
              <a:t>Atypical play</a:t>
            </a:r>
          </a:p>
          <a:p>
            <a:pPr lvl="2">
              <a:lnSpc>
                <a:spcPct val="90000"/>
              </a:lnSpc>
            </a:pPr>
            <a:r>
              <a:rPr lang="en-US"/>
              <a:t>Lack of social interest</a:t>
            </a:r>
          </a:p>
          <a:p>
            <a:pPr lvl="1">
              <a:lnSpc>
                <a:spcPct val="90000"/>
              </a:lnSpc>
            </a:pPr>
            <a:r>
              <a:rPr lang="en-US"/>
              <a:t>Regression</a:t>
            </a:r>
          </a:p>
          <a:p>
            <a:pPr lvl="1">
              <a:lnSpc>
                <a:spcPct val="90000"/>
              </a:lnSpc>
            </a:pPr>
            <a:endParaRPr lang="en-US"/>
          </a:p>
          <a:p>
            <a:pPr lvl="2">
              <a:lnSpc>
                <a:spcPct val="90000"/>
              </a:lnSpc>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apsules">
  <a:themeElements>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6919</TotalTime>
  <Words>25207</Words>
  <Application>Microsoft Office PowerPoint</Application>
  <PresentationFormat>On-screen Show (4:3)</PresentationFormat>
  <Paragraphs>2157</Paragraphs>
  <Slides>170</Slides>
  <Notes>169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170</vt:i4>
      </vt:variant>
    </vt:vector>
  </HeadingPairs>
  <TitlesOfParts>
    <vt:vector size="173" baseType="lpstr">
      <vt:lpstr>Capsules</vt:lpstr>
      <vt:lpstr>Document</vt:lpstr>
      <vt:lpstr>Chart</vt:lpstr>
      <vt:lpstr>Assessment, Identification, and Treatment of Autism Spectrum Disorders at School</vt:lpstr>
      <vt:lpstr>Acknowledgement</vt:lpstr>
      <vt:lpstr>How Much do Know About Autism?</vt:lpstr>
      <vt:lpstr>Workshop Outline</vt:lpstr>
      <vt:lpstr>Introduction: Reasons for Increased Vigilance</vt:lpstr>
      <vt:lpstr>Introduction: Reasons for Increased Vigilance</vt:lpstr>
      <vt:lpstr>Introduction: Reasons for Increased Vigilance</vt:lpstr>
      <vt:lpstr>Introduction: Reasons for Increased Vigilance</vt:lpstr>
      <vt:lpstr>Introduction: Reasons for Increased Vigilance</vt:lpstr>
      <vt:lpstr>Introduction: Diagnostic vs. Special Education Classifications </vt:lpstr>
      <vt:lpstr>Introduction: Diagnostic vs. Special Education Classifications </vt:lpstr>
      <vt:lpstr>Introduction: Diagnostic vs. Special Education Classifications </vt:lpstr>
      <vt:lpstr>Introduction: Diagnostic vs. Special Education Classifications</vt:lpstr>
      <vt:lpstr>Introduction: Diagnostic vs. Special Education Classifications</vt:lpstr>
      <vt:lpstr>Introduction:  Psychologist Roles, Responsibilities, and Limitations</vt:lpstr>
      <vt:lpstr>Introduction:  Psychologist Roles, Responsibilities, and Limitations</vt:lpstr>
      <vt:lpstr>Introduction:  Psychologist Roles, Responsibilities, and Limitations</vt:lpstr>
      <vt:lpstr>Introduction:  Psychologist Roles, Responsibilities, and Limitations</vt:lpstr>
      <vt:lpstr>Introduction:  Psychologist Roles, Responsibilities, and Limitations</vt:lpstr>
      <vt:lpstr>Introduction:  Epidemiology (General Population)</vt:lpstr>
      <vt:lpstr>Introduction:  Epidemiology (General Population)</vt:lpstr>
      <vt:lpstr>Introduction:  Epidemiology (Special Education)</vt:lpstr>
      <vt:lpstr>Introduction:  Epidemiology (Special Education)</vt:lpstr>
      <vt:lpstr>Preface: Changes in Selected Eligibility Categories Rates</vt:lpstr>
      <vt:lpstr>Introduction:  Epidemiology (Special Education)</vt:lpstr>
      <vt:lpstr>Introduction: Causes</vt:lpstr>
      <vt:lpstr>Introduction: Causes</vt:lpstr>
      <vt:lpstr>Introduction: Causes</vt:lpstr>
      <vt:lpstr>Introduction: Causes Flowchart (read from top down)</vt:lpstr>
      <vt:lpstr>Introduction: Causes</vt:lpstr>
      <vt:lpstr>Introduction: Causes</vt:lpstr>
      <vt:lpstr>Introduction: Causes</vt:lpstr>
      <vt:lpstr>Introduction: Causes</vt:lpstr>
      <vt:lpstr>Introduction: Causes</vt:lpstr>
      <vt:lpstr>Introduction: Causes (Brain Growth)</vt:lpstr>
      <vt:lpstr>Introduction: Causes</vt:lpstr>
      <vt:lpstr>Introduction: Causes</vt:lpstr>
      <vt:lpstr>Workshop Outline</vt:lpstr>
      <vt:lpstr>Case Finding</vt:lpstr>
      <vt:lpstr>Case Finding: Looking for Risk Factors</vt:lpstr>
      <vt:lpstr>Case Finding: Looking for Risk Factors</vt:lpstr>
      <vt:lpstr>Case Finding: Looking for Warning Signs</vt:lpstr>
      <vt:lpstr>Case Finding: Looking for Warning Signs</vt:lpstr>
      <vt:lpstr>Case Finding: Looking for Warning Signs</vt:lpstr>
      <vt:lpstr>Case Finding: Looking for Warning Signs</vt:lpstr>
      <vt:lpstr>Case Finding: Looking for Warning Signs</vt:lpstr>
      <vt:lpstr>Case Finding: Looking for Atypical Development</vt:lpstr>
      <vt:lpstr>Case Finding: Looking for Atypical Development</vt:lpstr>
      <vt:lpstr>Case Finding: Listening to Caregivers</vt:lpstr>
      <vt:lpstr>Case Finding: Listening to Caregivers</vt:lpstr>
      <vt:lpstr>Case Finding: Listening to Caregivers</vt:lpstr>
      <vt:lpstr>Case Finding: Listening to Caregivers</vt:lpstr>
      <vt:lpstr>Case Finding: Questioning Caregivers</vt:lpstr>
      <vt:lpstr>Case Finding: Questioning Caregivers</vt:lpstr>
      <vt:lpstr>Case Finding: Questioning Caregivers</vt:lpstr>
      <vt:lpstr>Case Finding: Questioning Caregivers</vt:lpstr>
      <vt:lpstr>Workshop Outline</vt:lpstr>
      <vt:lpstr>Screening</vt:lpstr>
      <vt:lpstr>Screening</vt:lpstr>
      <vt:lpstr>Screening: Infants &amp; Preschoolers</vt:lpstr>
      <vt:lpstr>Screening: Infants &amp; Preschoolers</vt:lpstr>
      <vt:lpstr>Screening: Infants &amp; Preschoolers</vt:lpstr>
      <vt:lpstr>Screening: Infants &amp; Preschoolers</vt:lpstr>
      <vt:lpstr>Screening: Infants &amp; Preschoolers</vt:lpstr>
      <vt:lpstr>Screening: Infants &amp; Preschoolers</vt:lpstr>
      <vt:lpstr>Screening: Infants &amp; Preschoolers</vt:lpstr>
      <vt:lpstr>Screening: Infants &amp; Preschoolers</vt:lpstr>
      <vt:lpstr>Screening: Infants &amp; Preschoolers</vt:lpstr>
      <vt:lpstr>Screening: Infants &amp; Preschoolers</vt:lpstr>
      <vt:lpstr>Screening: Infants &amp; Preschoolers</vt:lpstr>
      <vt:lpstr>Screening: Infants &amp; Preschoolers</vt:lpstr>
      <vt:lpstr>Screening: Infants &amp; Preschoolers</vt:lpstr>
      <vt:lpstr>Screening: Infants &amp; Preschoolers</vt:lpstr>
      <vt:lpstr>Screening: Infants &amp; Preschoolers</vt:lpstr>
      <vt:lpstr>Screening: School Aged Youth</vt:lpstr>
      <vt:lpstr>Screening: School Aged Youth</vt:lpstr>
      <vt:lpstr>Screening: School Aged Youth</vt:lpstr>
      <vt:lpstr>Screening: School Aged Youth</vt:lpstr>
      <vt:lpstr>Screening: School Aged Youth</vt:lpstr>
      <vt:lpstr>Screening: School Aged Youth</vt:lpstr>
      <vt:lpstr>Screening: School Aged Youth</vt:lpstr>
      <vt:lpstr>Screening: School Aged Youth</vt:lpstr>
      <vt:lpstr>Screening: School Aged Youth</vt:lpstr>
      <vt:lpstr>Screening: School Aged Youth</vt:lpstr>
      <vt:lpstr>Workshop Outline</vt:lpstr>
      <vt:lpstr>Diagnostic Evaluation: DSM-5 Diagnostic Criteria [299.00 (F84.0)]</vt:lpstr>
      <vt:lpstr>Diagnostic Evaluation: DSM-5 Diagnostic Criteria</vt:lpstr>
      <vt:lpstr>Diagnostic Evaluation: DSM-5 Diagnostic Criteria</vt:lpstr>
      <vt:lpstr>Diagnostic Evaluation: DSM-5 Diagnostic Criteria</vt:lpstr>
      <vt:lpstr>Diagnostic Evaluation: DSM-5 Diagnostic Criteria</vt:lpstr>
      <vt:lpstr>Diagnostic Evaluation: DSM-5 Diagnostic Criteria</vt:lpstr>
      <vt:lpstr>Diagnostic Evaluation: DSM-5 Diagnostic Criteria</vt:lpstr>
      <vt:lpstr>Diagnostic Evaluation: DSM-5 Diagnostic Criteria</vt:lpstr>
      <vt:lpstr>Diagnostic Evaluation: Differential Diagnosis</vt:lpstr>
      <vt:lpstr>Diagnostic Evaluation: Differential Diagnosis</vt:lpstr>
      <vt:lpstr>Diagnostic Evaluation: Differential Diagnosis</vt:lpstr>
      <vt:lpstr>Diagnostic Evaluation: Health &amp; Developmental Histories</vt:lpstr>
      <vt:lpstr>Diagnostic Evaluation: Health &amp; Developmental Histories</vt:lpstr>
      <vt:lpstr>Diagnostic Evaluation: Health &amp; Developmental Histories</vt:lpstr>
      <vt:lpstr>Diagnostic Evaluation: Health &amp; Developmental Histories</vt:lpstr>
      <vt:lpstr>Diagnostic Evaluation: Health &amp; Developmental Histories</vt:lpstr>
      <vt:lpstr>Diagnostic Evaluation: Health &amp; Developmental Histories</vt:lpstr>
      <vt:lpstr>Diagnostic Evaluation</vt:lpstr>
      <vt:lpstr>Diagnostic Evaluation</vt:lpstr>
      <vt:lpstr>Diagnostic Evaluation: Indirect Assessment</vt:lpstr>
      <vt:lpstr>PowerPoint Presentation</vt:lpstr>
      <vt:lpstr>PowerPoint Presentation</vt:lpstr>
      <vt:lpstr>PowerPoint Presentation</vt:lpstr>
      <vt:lpstr>PowerPoint Presentation</vt:lpstr>
      <vt:lpstr>PowerPoint Presentation</vt:lpstr>
      <vt:lpstr>PowerPoint Presentation</vt:lpstr>
      <vt:lpstr>Diagnostic Evaluation: Direct Assessment</vt:lpstr>
      <vt:lpstr>Diagnostic Evaluation: Direct Assessment</vt:lpstr>
      <vt:lpstr>Diagnostic Evaluation: Direct Assessment</vt:lpstr>
      <vt:lpstr>Diagnostic Evaluation: Direct Assessment</vt:lpstr>
      <vt:lpstr>Diagnostic Evaluation: Direct Assessment</vt:lpstr>
      <vt:lpstr>Workshop Outline</vt:lpstr>
      <vt:lpstr>Psycho-educational Evaluation: Testing Accommodations</vt:lpstr>
      <vt:lpstr>Psycho-educational Evaluation: Testing Accommodations</vt:lpstr>
      <vt:lpstr>Psycho-educational Evaluation: Testing Accommodations</vt:lpstr>
      <vt:lpstr>Psycho-educational Evaluation: Behavioral Observations</vt:lpstr>
      <vt:lpstr>Psycho-educational Evaluation: Specific Tests</vt:lpstr>
      <vt:lpstr>Psycho-educational Evaluation: Specific Tests</vt:lpstr>
      <vt:lpstr>IQs of Children Aged 8 with ASD </vt:lpstr>
      <vt:lpstr>Psycho-educational Evaluation: Specific Tests</vt:lpstr>
      <vt:lpstr>Psycho-educational Evaluation: Specific Tests</vt:lpstr>
      <vt:lpstr>Psycho-educational Evaluation: Specific Tests</vt:lpstr>
      <vt:lpstr>Psycho-educational Evaluation: Specific Tests</vt:lpstr>
      <vt:lpstr>Psycho-educational Evaluation: Specific Tests</vt:lpstr>
      <vt:lpstr>Psycho-educational Evaluation: Specific Tests</vt:lpstr>
      <vt:lpstr>Psycho-educational Evaluation: Specific Tests</vt:lpstr>
      <vt:lpstr>Psycho-educational Evaluation: Specific Tests</vt:lpstr>
      <vt:lpstr>Psycho-educational Evaluation: Specific Tests</vt:lpstr>
      <vt:lpstr>Psycho-educational Evaluation: Specific Tests</vt:lpstr>
      <vt:lpstr>Psycho-educational Evaluation: Specific Tests</vt:lpstr>
      <vt:lpstr>Psycho-educational Evaluation: Specific Tests</vt:lpstr>
      <vt:lpstr>Psycho-educational Evaluation: Psycho-Educational Report Recommendations</vt:lpstr>
      <vt:lpstr>Psycho-educational Evaluation: Psycho-Educational Report Recommendations</vt:lpstr>
      <vt:lpstr>Psycho-educational Evaluation: Psycho-Educational Report Recommendations</vt:lpstr>
      <vt:lpstr>Psycho-educational Evaluation: Psycho-Educational Report Recommendations</vt:lpstr>
      <vt:lpstr>Psycho-educational Evaluation: Psycho-Educational Report Recommendations</vt:lpstr>
      <vt:lpstr>Psycho-educational Evaluation: Psycho-Educational Report Recommendations</vt:lpstr>
      <vt:lpstr>Psycho-educational Evaluation: Psycho-Educational Report Recommendations</vt:lpstr>
      <vt:lpstr>Psycho-educational Evaluation: Psycho-Educational Report Recommendations</vt:lpstr>
      <vt:lpstr>Psycho-educational Evaluation: Psycho-Educational Report Recommendations</vt:lpstr>
      <vt:lpstr>Psycho-educational Evaluation: Psycho-Educational Report Recommendations</vt:lpstr>
      <vt:lpstr>Psycho-educational Evaluation: Psycho-Educational Report Recommendations</vt:lpstr>
      <vt:lpstr>Psycho-educational Evaluation: Psycho-Educational Report Recommendations</vt:lpstr>
      <vt:lpstr>Psycho-educational Evaluation: Psycho-Educational Report Recommendations</vt:lpstr>
      <vt:lpstr>Psycho-educational Evaluation: Psycho-Educational Report Recommendations</vt:lpstr>
      <vt:lpstr>Psycho-educational Evaluation: Psycho-Educational Report Recommendations</vt:lpstr>
      <vt:lpstr>Psycho-educational Evaluation: Psycho-Educational Report Recommendations</vt:lpstr>
      <vt:lpstr>Psycho-educational Evaluation: Psycho-Educational Report Recommendations</vt:lpstr>
      <vt:lpstr>Psycho-educational Evaluation: Psycho-Educational Report Recommendations</vt:lpstr>
      <vt:lpstr>Psycho-educational Evaluation: Psycho-Educational Report Recommendations</vt:lpstr>
      <vt:lpstr>Psycho-educational Evaluation: Psycho-Educational Report Recommendations</vt:lpstr>
      <vt:lpstr>Psycho-educational Evaluation: Psycho-Educational Report Recommendations</vt:lpstr>
      <vt:lpstr>Psycho-educational Evaluation: Psycho-Educational Report Recommendations</vt:lpstr>
      <vt:lpstr>Psycho-educational Evaluation: Psycho-Educational Report Recommendations</vt:lpstr>
      <vt:lpstr>Psycho-educational Evaluation: Psycho-Educational Report Recommendations</vt:lpstr>
      <vt:lpstr>Psycho-educational Evaluation: Psycho-Educational Report Recommendations</vt:lpstr>
      <vt:lpstr>Psycho-educational Evaluation: Psycho-Educational Report Recommendations</vt:lpstr>
      <vt:lpstr>Psycho-educational Evaluation: Psycho-Educational Report Recommendations</vt:lpstr>
      <vt:lpstr>Psycho-educational Evaluation: Psycho-Educational Report Recommendations</vt:lpstr>
      <vt:lpstr>Treatments</vt:lpstr>
      <vt:lpstr>Treatments</vt:lpstr>
      <vt:lpstr>Treatments</vt:lpstr>
      <vt:lpstr>Treatment</vt:lpstr>
      <vt:lpstr>Additional Resources</vt:lpstr>
      <vt:lpstr>Assessment, Identification, and Treatment of Autism Spectrum Disorders at School</vt:lpstr>
    </vt:vector>
  </TitlesOfParts>
  <Company>California State University, Sacramento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Identification of Autism Spectrum Disorders</dc:title>
  <dc:creator>Stephen E. Brock</dc:creator>
  <cp:lastModifiedBy>Brock, Stephen</cp:lastModifiedBy>
  <cp:revision>186</cp:revision>
  <cp:lastPrinted>2005-03-01T01:24:55Z</cp:lastPrinted>
  <dcterms:created xsi:type="dcterms:W3CDTF">2011-12-21T00:28:47Z</dcterms:created>
  <dcterms:modified xsi:type="dcterms:W3CDTF">2013-08-01T20:10:54Z</dcterms:modified>
</cp:coreProperties>
</file>