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diagrams/layout5.xml" ContentType="application/vnd.openxmlformats-officedocument.drawingml.diagramLayout+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diagrams/drawing3.xml" ContentType="application/vnd.ms-office.drawingml.diagramDrawing+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diagrams/layout4.xml" ContentType="application/vnd.openxmlformats-officedocument.drawingml.diagramLayout+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diagrams/data5.xml" ContentType="application/vnd.openxmlformats-officedocument.drawingml.diagramData+xml"/>
  <Override PartName="/ppt/notesSlides/notesSlide6.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diagrams/layout3.xml" ContentType="application/vnd.openxmlformats-officedocument.drawingml.diagramLayout+xml"/>
  <Override PartName="/ppt/notesSlides/notesSlide21.xml" ContentType="application/vnd.openxmlformats-officedocument.presentationml.notesSlide+xml"/>
  <Override PartName="/ppt/diagrams/data4.xml" ContentType="application/vnd.openxmlformats-officedocument.drawingml.diagramData+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drawing5.xml" ContentType="application/vnd.ms-office.drawingml.diagramDrawing+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Default Extension="jpeg" ContentType="image/jpeg"/>
  <Override PartName="/ppt/diagrams/quickStyle1.xml" ContentType="application/vnd.openxmlformats-officedocument.drawingml.diagramStyle+xml"/>
  <Override PartName="/ppt/notesSlides/notesSlide37.xml" ContentType="application/vnd.openxmlformats-officedocument.presentationml.notesSlide+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1" r:id="rId1"/>
  </p:sldMasterIdLst>
  <p:notesMasterIdLst>
    <p:notesMasterId r:id="rId60"/>
  </p:notesMasterIdLst>
  <p:sldIdLst>
    <p:sldId id="357" r:id="rId2"/>
    <p:sldId id="425" r:id="rId3"/>
    <p:sldId id="495" r:id="rId4"/>
    <p:sldId id="503" r:id="rId5"/>
    <p:sldId id="494" r:id="rId6"/>
    <p:sldId id="504" r:id="rId7"/>
    <p:sldId id="505" r:id="rId8"/>
    <p:sldId id="438" r:id="rId9"/>
    <p:sldId id="508" r:id="rId10"/>
    <p:sldId id="563" r:id="rId11"/>
    <p:sldId id="564" r:id="rId12"/>
    <p:sldId id="510" r:id="rId13"/>
    <p:sldId id="427" r:id="rId14"/>
    <p:sldId id="511" r:id="rId15"/>
    <p:sldId id="512" r:id="rId16"/>
    <p:sldId id="513" r:id="rId17"/>
    <p:sldId id="514" r:id="rId18"/>
    <p:sldId id="515" r:id="rId19"/>
    <p:sldId id="516" r:id="rId20"/>
    <p:sldId id="520" r:id="rId21"/>
    <p:sldId id="517" r:id="rId22"/>
    <p:sldId id="521" r:id="rId23"/>
    <p:sldId id="518" r:id="rId24"/>
    <p:sldId id="522" r:id="rId25"/>
    <p:sldId id="524" r:id="rId26"/>
    <p:sldId id="525" r:id="rId27"/>
    <p:sldId id="541" r:id="rId28"/>
    <p:sldId id="526" r:id="rId29"/>
    <p:sldId id="542" r:id="rId30"/>
    <p:sldId id="527" r:id="rId31"/>
    <p:sldId id="530" r:id="rId32"/>
    <p:sldId id="531" r:id="rId33"/>
    <p:sldId id="532" r:id="rId34"/>
    <p:sldId id="533" r:id="rId35"/>
    <p:sldId id="534" r:id="rId36"/>
    <p:sldId id="543" r:id="rId37"/>
    <p:sldId id="535" r:id="rId38"/>
    <p:sldId id="536" r:id="rId39"/>
    <p:sldId id="537" r:id="rId40"/>
    <p:sldId id="538" r:id="rId41"/>
    <p:sldId id="450" r:id="rId42"/>
    <p:sldId id="546" r:id="rId43"/>
    <p:sldId id="544" r:id="rId44"/>
    <p:sldId id="547" r:id="rId45"/>
    <p:sldId id="548" r:id="rId46"/>
    <p:sldId id="562" r:id="rId47"/>
    <p:sldId id="549" r:id="rId48"/>
    <p:sldId id="551" r:id="rId49"/>
    <p:sldId id="552" r:id="rId50"/>
    <p:sldId id="553" r:id="rId51"/>
    <p:sldId id="555" r:id="rId52"/>
    <p:sldId id="556" r:id="rId53"/>
    <p:sldId id="554" r:id="rId54"/>
    <p:sldId id="557" r:id="rId55"/>
    <p:sldId id="558" r:id="rId56"/>
    <p:sldId id="561" r:id="rId57"/>
    <p:sldId id="559" r:id="rId58"/>
    <p:sldId id="550"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B2BE"/>
    <a:srgbClr val="8ECBDE"/>
    <a:srgbClr val="DBA493"/>
    <a:srgbClr val="CCA8A2"/>
    <a:srgbClr val="DF0F5E"/>
    <a:srgbClr val="CC0066"/>
    <a:srgbClr val="EA50E3"/>
    <a:srgbClr val="FBA3EA"/>
    <a:srgbClr val="D11D2E"/>
    <a:srgbClr val="D6451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68" autoAdjust="0"/>
    <p:restoredTop sz="94615" autoAdjust="0"/>
  </p:normalViewPr>
  <p:slideViewPr>
    <p:cSldViewPr>
      <p:cViewPr varScale="1">
        <p:scale>
          <a:sx n="86" d="100"/>
          <a:sy n="86" d="100"/>
        </p:scale>
        <p:origin x="-624" y="-96"/>
      </p:cViewPr>
      <p:guideLst>
        <p:guide orient="horz" pos="2160"/>
        <p:guide pos="2880"/>
      </p:guideLst>
    </p:cSldViewPr>
  </p:slideViewPr>
  <p:outlineViewPr>
    <p:cViewPr>
      <p:scale>
        <a:sx n="33" d="100"/>
        <a:sy n="33" d="100"/>
      </p:scale>
      <p:origin x="0" y="7872"/>
    </p:cViewPr>
  </p:outlineViewPr>
  <p:notesTextViewPr>
    <p:cViewPr>
      <p:scale>
        <a:sx n="100" d="100"/>
        <a:sy n="100" d="100"/>
      </p:scale>
      <p:origin x="0" y="0"/>
    </p:cViewPr>
  </p:notesTextViewPr>
  <p:sorterViewPr>
    <p:cViewPr>
      <p:scale>
        <a:sx n="66" d="100"/>
        <a:sy n="66" d="100"/>
      </p:scale>
      <p:origin x="0" y="4836"/>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_rels/data1.xml.rels><?xml version="1.0" encoding="UTF-8" standalone="yes"?>
<Relationships xmlns="http://schemas.openxmlformats.org/package/2006/relationships"><Relationship Id="rId1" Type="http://schemas.openxmlformats.org/officeDocument/2006/relationships/image" Target="../media/image7.png"/></Relationships>
</file>

<file path=ppt/diagrams/_rels/data2.xml.rels><?xml version="1.0" encoding="UTF-8" standalone="yes"?>
<Relationships xmlns="http://schemas.openxmlformats.org/package/2006/relationships"><Relationship Id="rId1" Type="http://schemas.openxmlformats.org/officeDocument/2006/relationships/image" Target="../media/image7.png"/></Relationships>
</file>

<file path=ppt/diagrams/_rels/drawing1.xml.rels><?xml version="1.0" encoding="UTF-8" standalone="yes"?>
<Relationships xmlns="http://schemas.openxmlformats.org/package/2006/relationships"><Relationship Id="rId1" Type="http://schemas.openxmlformats.org/officeDocument/2006/relationships/image" Target="../media/image7.png"/></Relationships>
</file>

<file path=ppt/diagrams/_rels/drawing2.xml.rels><?xml version="1.0" encoding="UTF-8" standalone="yes"?>
<Relationships xmlns="http://schemas.openxmlformats.org/package/2006/relationships"><Relationship Id="rId1" Type="http://schemas.openxmlformats.org/officeDocument/2006/relationships/image" Target="../media/image7.png"/></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3E8AFD-1ED6-4251-8B40-2C283E9369D5}" type="doc">
      <dgm:prSet loTypeId="urn:microsoft.com/office/officeart/2005/8/layout/vList4#1" loCatId="list" qsTypeId="urn:microsoft.com/office/officeart/2005/8/quickstyle/simple1" qsCatId="simple" csTypeId="urn:microsoft.com/office/officeart/2005/8/colors/accent4_2" csCatId="accent4" phldr="1"/>
      <dgm:spPr/>
      <dgm:t>
        <a:bodyPr/>
        <a:lstStyle/>
        <a:p>
          <a:endParaRPr lang="en-US"/>
        </a:p>
      </dgm:t>
    </dgm:pt>
    <dgm:pt modelId="{03C3F623-7D4F-4A4F-9CC8-4EB9CBDA9C66}">
      <dgm:prSet phldrT="[Text]" custT="1"/>
      <dgm:spPr>
        <a:solidFill>
          <a:schemeClr val="accent4">
            <a:lumMod val="50000"/>
          </a:schemeClr>
        </a:solidFill>
      </dgm:spPr>
      <dgm:t>
        <a:bodyPr/>
        <a:lstStyle/>
        <a:p>
          <a:r>
            <a:rPr lang="en-US" sz="2200" dirty="0" smtClean="0"/>
            <a:t>● Define corporate-level strategy and discuss its purpose.</a:t>
          </a:r>
          <a:endParaRPr lang="en-US" sz="2200" dirty="0">
            <a:latin typeface="+mn-lt"/>
          </a:endParaRPr>
        </a:p>
      </dgm:t>
    </dgm:pt>
    <dgm:pt modelId="{84FE30EF-D6A1-4CA9-B918-1749C61EBDE4}" type="parTrans" cxnId="{47A4710D-FF83-4AED-9C6E-D8EFA4C999FD}">
      <dgm:prSet/>
      <dgm:spPr/>
      <dgm:t>
        <a:bodyPr/>
        <a:lstStyle/>
        <a:p>
          <a:endParaRPr lang="en-US" sz="2200">
            <a:latin typeface="+mn-lt"/>
          </a:endParaRPr>
        </a:p>
      </dgm:t>
    </dgm:pt>
    <dgm:pt modelId="{C6C3505C-8266-4C61-9596-DD56CBDD9170}" type="sibTrans" cxnId="{47A4710D-FF83-4AED-9C6E-D8EFA4C999FD}">
      <dgm:prSet/>
      <dgm:spPr/>
      <dgm:t>
        <a:bodyPr/>
        <a:lstStyle/>
        <a:p>
          <a:endParaRPr lang="en-US" sz="2200">
            <a:latin typeface="+mn-lt"/>
          </a:endParaRPr>
        </a:p>
      </dgm:t>
    </dgm:pt>
    <dgm:pt modelId="{4CAED787-3742-4914-BFAD-E53CB76FC3EB}">
      <dgm:prSet phldrT="[Text]" custT="1"/>
      <dgm:spPr>
        <a:solidFill>
          <a:schemeClr val="accent4">
            <a:lumMod val="50000"/>
          </a:schemeClr>
        </a:solidFill>
      </dgm:spPr>
      <dgm:t>
        <a:bodyPr/>
        <a:lstStyle/>
        <a:p>
          <a:pPr algn="l"/>
          <a:r>
            <a:rPr lang="en-US" sz="2200" dirty="0" smtClean="0">
              <a:latin typeface="+mj-lt"/>
              <a:cs typeface="Arial"/>
            </a:rPr>
            <a:t>● </a:t>
          </a:r>
          <a:r>
            <a:rPr lang="en-US" sz="2200" dirty="0" smtClean="0"/>
            <a:t>Describe different levels of diversification with different corporate-level strategies.</a:t>
          </a:r>
          <a:endParaRPr lang="en-US" sz="2200" dirty="0">
            <a:latin typeface="+mn-lt"/>
          </a:endParaRPr>
        </a:p>
      </dgm:t>
    </dgm:pt>
    <dgm:pt modelId="{A95570B1-40ED-4583-8FD8-99BDBC425B75}" type="parTrans" cxnId="{7CF0B16A-4B37-4571-835B-F6D1EB7A800A}">
      <dgm:prSet/>
      <dgm:spPr/>
      <dgm:t>
        <a:bodyPr/>
        <a:lstStyle/>
        <a:p>
          <a:endParaRPr lang="en-US" sz="2200">
            <a:latin typeface="+mn-lt"/>
          </a:endParaRPr>
        </a:p>
      </dgm:t>
    </dgm:pt>
    <dgm:pt modelId="{D2E7EB39-0725-4F77-9AD8-340C81CB6933}" type="sibTrans" cxnId="{7CF0B16A-4B37-4571-835B-F6D1EB7A800A}">
      <dgm:prSet/>
      <dgm:spPr/>
      <dgm:t>
        <a:bodyPr/>
        <a:lstStyle/>
        <a:p>
          <a:endParaRPr lang="en-US" sz="2200">
            <a:latin typeface="+mn-lt"/>
          </a:endParaRPr>
        </a:p>
      </dgm:t>
    </dgm:pt>
    <dgm:pt modelId="{FC57DA2D-9AC2-4423-BA1D-76E3B5D8F574}">
      <dgm:prSet phldrT="[Text]" custT="1"/>
      <dgm:spPr>
        <a:solidFill>
          <a:schemeClr val="accent4">
            <a:lumMod val="50000"/>
          </a:schemeClr>
        </a:solidFill>
      </dgm:spPr>
      <dgm:t>
        <a:bodyPr/>
        <a:lstStyle/>
        <a:p>
          <a:r>
            <a:rPr lang="en-US" sz="2200" dirty="0" smtClean="0">
              <a:latin typeface="+mj-lt"/>
              <a:cs typeface="Arial"/>
            </a:rPr>
            <a:t>●</a:t>
          </a:r>
          <a:r>
            <a:rPr lang="en-US" sz="2200" dirty="0" smtClean="0">
              <a:latin typeface="Arial"/>
              <a:cs typeface="Arial"/>
            </a:rPr>
            <a:t> </a:t>
          </a:r>
          <a:r>
            <a:rPr lang="en-US" sz="2200" dirty="0" smtClean="0"/>
            <a:t>Explain three primary reasons firms diversify.</a:t>
          </a:r>
          <a:endParaRPr lang="en-US" sz="2200" dirty="0">
            <a:latin typeface="+mn-lt"/>
          </a:endParaRPr>
        </a:p>
      </dgm:t>
    </dgm:pt>
    <dgm:pt modelId="{34733217-6E21-4937-9B65-6DCA792FC2D0}" type="parTrans" cxnId="{9818768D-1E8B-462B-BA1D-30AFE64A3555}">
      <dgm:prSet/>
      <dgm:spPr/>
      <dgm:t>
        <a:bodyPr/>
        <a:lstStyle/>
        <a:p>
          <a:endParaRPr lang="en-US" sz="2200">
            <a:latin typeface="+mn-lt"/>
          </a:endParaRPr>
        </a:p>
      </dgm:t>
    </dgm:pt>
    <dgm:pt modelId="{FF2AA991-C6D6-4FE4-AE96-C114573023CF}" type="sibTrans" cxnId="{9818768D-1E8B-462B-BA1D-30AFE64A3555}">
      <dgm:prSet/>
      <dgm:spPr/>
      <dgm:t>
        <a:bodyPr/>
        <a:lstStyle/>
        <a:p>
          <a:endParaRPr lang="en-US" sz="2200">
            <a:latin typeface="+mn-lt"/>
          </a:endParaRPr>
        </a:p>
      </dgm:t>
    </dgm:pt>
    <dgm:pt modelId="{F1D667B9-EB3A-48A3-A1F9-E9D4DC65959A}">
      <dgm:prSet phldrT="[Text]" custT="1"/>
      <dgm:spPr>
        <a:solidFill>
          <a:schemeClr val="accent4">
            <a:lumMod val="50000"/>
          </a:schemeClr>
        </a:solidFill>
      </dgm:spPr>
      <dgm:t>
        <a:bodyPr/>
        <a:lstStyle/>
        <a:p>
          <a:r>
            <a:rPr lang="en-US" sz="2200" dirty="0" smtClean="0">
              <a:latin typeface="Arial"/>
              <a:cs typeface="Arial"/>
            </a:rPr>
            <a:t>● </a:t>
          </a:r>
          <a:r>
            <a:rPr lang="en-US" sz="2200" dirty="0" smtClean="0"/>
            <a:t>Describe how firms can create value by using a related diversification strategy.</a:t>
          </a:r>
          <a:endParaRPr lang="en-US" sz="2200" dirty="0">
            <a:latin typeface="+mn-lt"/>
          </a:endParaRPr>
        </a:p>
      </dgm:t>
    </dgm:pt>
    <dgm:pt modelId="{B54CE46C-3AAE-4594-B302-9031800035CB}" type="parTrans" cxnId="{C431FD7E-D720-4DB3-B481-941E29D2A448}">
      <dgm:prSet/>
      <dgm:spPr/>
      <dgm:t>
        <a:bodyPr/>
        <a:lstStyle/>
        <a:p>
          <a:endParaRPr lang="en-US" sz="2200">
            <a:latin typeface="+mn-lt"/>
          </a:endParaRPr>
        </a:p>
      </dgm:t>
    </dgm:pt>
    <dgm:pt modelId="{9FD1CF2D-B131-4029-958D-990EDDE74DCC}" type="sibTrans" cxnId="{C431FD7E-D720-4DB3-B481-941E29D2A448}">
      <dgm:prSet/>
      <dgm:spPr/>
      <dgm:t>
        <a:bodyPr/>
        <a:lstStyle/>
        <a:p>
          <a:endParaRPr lang="en-US" sz="2200">
            <a:latin typeface="+mn-lt"/>
          </a:endParaRPr>
        </a:p>
      </dgm:t>
    </dgm:pt>
    <dgm:pt modelId="{49804F77-3147-4AD8-B0A1-E1123EC6E2C0}" type="pres">
      <dgm:prSet presAssocID="{CD3E8AFD-1ED6-4251-8B40-2C283E9369D5}" presName="linear" presStyleCnt="0">
        <dgm:presLayoutVars>
          <dgm:dir/>
          <dgm:resizeHandles val="exact"/>
        </dgm:presLayoutVars>
      </dgm:prSet>
      <dgm:spPr/>
      <dgm:t>
        <a:bodyPr/>
        <a:lstStyle/>
        <a:p>
          <a:endParaRPr lang="en-US"/>
        </a:p>
      </dgm:t>
    </dgm:pt>
    <dgm:pt modelId="{F5AE0F8C-5417-4568-84FA-9E69A583D654}" type="pres">
      <dgm:prSet presAssocID="{03C3F623-7D4F-4A4F-9CC8-4EB9CBDA9C66}" presName="comp" presStyleCnt="0"/>
      <dgm:spPr/>
    </dgm:pt>
    <dgm:pt modelId="{10207D15-5AE6-456F-B181-47F20D049606}" type="pres">
      <dgm:prSet presAssocID="{03C3F623-7D4F-4A4F-9CC8-4EB9CBDA9C66}" presName="box" presStyleLbl="node1" presStyleIdx="0" presStyleCnt="4" custScaleY="149291"/>
      <dgm:spPr/>
      <dgm:t>
        <a:bodyPr/>
        <a:lstStyle/>
        <a:p>
          <a:endParaRPr lang="en-US"/>
        </a:p>
      </dgm:t>
    </dgm:pt>
    <dgm:pt modelId="{1918FC97-5768-4177-A57F-3B26C702E374}" type="pres">
      <dgm:prSet presAssocID="{03C3F623-7D4F-4A4F-9CC8-4EB9CBDA9C66}" presName="img" presStyleLbl="fgImgPlace1" presStyleIdx="0" presStyleCnt="4" custScaleX="51753"/>
      <dgm:spPr>
        <a:blipFill rotWithShape="0">
          <a:blip xmlns:r="http://schemas.openxmlformats.org/officeDocument/2006/relationships" r:embed="rId1"/>
          <a:stretch>
            <a:fillRect/>
          </a:stretch>
        </a:blipFill>
        <a:ln w="57150">
          <a:solidFill>
            <a:schemeClr val="tx1"/>
          </a:solidFill>
        </a:ln>
      </dgm:spPr>
      <dgm:t>
        <a:bodyPr/>
        <a:lstStyle/>
        <a:p>
          <a:endParaRPr lang="en-US"/>
        </a:p>
      </dgm:t>
    </dgm:pt>
    <dgm:pt modelId="{101B0228-A9BB-4681-9140-FC217E82E006}" type="pres">
      <dgm:prSet presAssocID="{03C3F623-7D4F-4A4F-9CC8-4EB9CBDA9C66}" presName="text" presStyleLbl="node1" presStyleIdx="0" presStyleCnt="4">
        <dgm:presLayoutVars>
          <dgm:bulletEnabled val="1"/>
        </dgm:presLayoutVars>
      </dgm:prSet>
      <dgm:spPr/>
      <dgm:t>
        <a:bodyPr/>
        <a:lstStyle/>
        <a:p>
          <a:endParaRPr lang="en-US"/>
        </a:p>
      </dgm:t>
    </dgm:pt>
    <dgm:pt modelId="{DEBD8A0F-2322-4193-827F-727B24D74FAE}" type="pres">
      <dgm:prSet presAssocID="{C6C3505C-8266-4C61-9596-DD56CBDD9170}" presName="spacer" presStyleCnt="0"/>
      <dgm:spPr/>
    </dgm:pt>
    <dgm:pt modelId="{E7B1B9F0-493A-495B-92D7-02E8D50BBF3B}" type="pres">
      <dgm:prSet presAssocID="{4CAED787-3742-4914-BFAD-E53CB76FC3EB}" presName="comp" presStyleCnt="0"/>
      <dgm:spPr/>
    </dgm:pt>
    <dgm:pt modelId="{9FB36DD5-C883-43D8-A7C6-B3EDFA2A6770}" type="pres">
      <dgm:prSet presAssocID="{4CAED787-3742-4914-BFAD-E53CB76FC3EB}" presName="box" presStyleLbl="node1" presStyleIdx="1" presStyleCnt="4" custScaleY="162597"/>
      <dgm:spPr/>
      <dgm:t>
        <a:bodyPr/>
        <a:lstStyle/>
        <a:p>
          <a:endParaRPr lang="en-US"/>
        </a:p>
      </dgm:t>
    </dgm:pt>
    <dgm:pt modelId="{E708CFC0-76CB-4E72-B8D1-24DBB71C3A2C}" type="pres">
      <dgm:prSet presAssocID="{4CAED787-3742-4914-BFAD-E53CB76FC3EB}" presName="img" presStyleLbl="fgImgPlace1" presStyleIdx="1" presStyleCnt="4" custScaleX="51753"/>
      <dgm:spPr>
        <a:blipFill rotWithShape="0">
          <a:blip xmlns:r="http://schemas.openxmlformats.org/officeDocument/2006/relationships" r:embed="rId1"/>
          <a:stretch>
            <a:fillRect/>
          </a:stretch>
        </a:blipFill>
        <a:ln w="57150"/>
      </dgm:spPr>
      <dgm:t>
        <a:bodyPr/>
        <a:lstStyle/>
        <a:p>
          <a:endParaRPr lang="en-US"/>
        </a:p>
      </dgm:t>
    </dgm:pt>
    <dgm:pt modelId="{CC43094D-0FC0-416C-A706-810205655C09}" type="pres">
      <dgm:prSet presAssocID="{4CAED787-3742-4914-BFAD-E53CB76FC3EB}" presName="text" presStyleLbl="node1" presStyleIdx="1" presStyleCnt="4">
        <dgm:presLayoutVars>
          <dgm:bulletEnabled val="1"/>
        </dgm:presLayoutVars>
      </dgm:prSet>
      <dgm:spPr/>
      <dgm:t>
        <a:bodyPr/>
        <a:lstStyle/>
        <a:p>
          <a:endParaRPr lang="en-US"/>
        </a:p>
      </dgm:t>
    </dgm:pt>
    <dgm:pt modelId="{1657AEDB-DBC0-43E5-BBE5-15DD799A1954}" type="pres">
      <dgm:prSet presAssocID="{D2E7EB39-0725-4F77-9AD8-340C81CB6933}" presName="spacer" presStyleCnt="0"/>
      <dgm:spPr/>
    </dgm:pt>
    <dgm:pt modelId="{64C0109F-FACE-4982-87D0-2175B7644E99}" type="pres">
      <dgm:prSet presAssocID="{FC57DA2D-9AC2-4423-BA1D-76E3B5D8F574}" presName="comp" presStyleCnt="0"/>
      <dgm:spPr/>
    </dgm:pt>
    <dgm:pt modelId="{2F4579AA-35AB-4B01-AAE7-F2C3069BC13D}" type="pres">
      <dgm:prSet presAssocID="{FC57DA2D-9AC2-4423-BA1D-76E3B5D8F574}" presName="box" presStyleLbl="node1" presStyleIdx="2" presStyleCnt="4" custScaleY="176638"/>
      <dgm:spPr/>
      <dgm:t>
        <a:bodyPr/>
        <a:lstStyle/>
        <a:p>
          <a:endParaRPr lang="en-US"/>
        </a:p>
      </dgm:t>
    </dgm:pt>
    <dgm:pt modelId="{4BE5030C-0348-4C03-92AE-76D4C2BF5185}" type="pres">
      <dgm:prSet presAssocID="{FC57DA2D-9AC2-4423-BA1D-76E3B5D8F574}" presName="img" presStyleLbl="fgImgPlace1" presStyleIdx="2" presStyleCnt="4" custScaleX="51753"/>
      <dgm:spPr>
        <a:blipFill rotWithShape="0">
          <a:blip xmlns:r="http://schemas.openxmlformats.org/officeDocument/2006/relationships" r:embed="rId1"/>
          <a:stretch>
            <a:fillRect/>
          </a:stretch>
        </a:blipFill>
        <a:ln w="57150"/>
      </dgm:spPr>
      <dgm:t>
        <a:bodyPr/>
        <a:lstStyle/>
        <a:p>
          <a:endParaRPr lang="en-US"/>
        </a:p>
      </dgm:t>
    </dgm:pt>
    <dgm:pt modelId="{AD45C749-17CD-4687-A2F1-FD50767618E2}" type="pres">
      <dgm:prSet presAssocID="{FC57DA2D-9AC2-4423-BA1D-76E3B5D8F574}" presName="text" presStyleLbl="node1" presStyleIdx="2" presStyleCnt="4">
        <dgm:presLayoutVars>
          <dgm:bulletEnabled val="1"/>
        </dgm:presLayoutVars>
      </dgm:prSet>
      <dgm:spPr/>
      <dgm:t>
        <a:bodyPr/>
        <a:lstStyle/>
        <a:p>
          <a:endParaRPr lang="en-US"/>
        </a:p>
      </dgm:t>
    </dgm:pt>
    <dgm:pt modelId="{2397C9E0-4B2C-4828-BAA5-0B822777DBED}" type="pres">
      <dgm:prSet presAssocID="{FF2AA991-C6D6-4FE4-AE96-C114573023CF}" presName="spacer" presStyleCnt="0"/>
      <dgm:spPr/>
    </dgm:pt>
    <dgm:pt modelId="{3B06833A-F899-4A7B-BE2E-61509AD5F789}" type="pres">
      <dgm:prSet presAssocID="{F1D667B9-EB3A-48A3-A1F9-E9D4DC65959A}" presName="comp" presStyleCnt="0"/>
      <dgm:spPr/>
    </dgm:pt>
    <dgm:pt modelId="{2F1E1345-CE30-402A-953C-1009009DD316}" type="pres">
      <dgm:prSet presAssocID="{F1D667B9-EB3A-48A3-A1F9-E9D4DC65959A}" presName="box" presStyleLbl="node1" presStyleIdx="3" presStyleCnt="4" custScaleY="167779"/>
      <dgm:spPr/>
      <dgm:t>
        <a:bodyPr/>
        <a:lstStyle/>
        <a:p>
          <a:endParaRPr lang="en-US"/>
        </a:p>
      </dgm:t>
    </dgm:pt>
    <dgm:pt modelId="{9EB785D6-78B5-4799-8760-92B2A224E839}" type="pres">
      <dgm:prSet presAssocID="{F1D667B9-EB3A-48A3-A1F9-E9D4DC65959A}" presName="img" presStyleLbl="fgImgPlace1" presStyleIdx="3" presStyleCnt="4" custScaleX="51753"/>
      <dgm:spPr>
        <a:blipFill rotWithShape="0">
          <a:blip xmlns:r="http://schemas.openxmlformats.org/officeDocument/2006/relationships" r:embed="rId1"/>
          <a:stretch>
            <a:fillRect/>
          </a:stretch>
        </a:blipFill>
        <a:ln w="57150">
          <a:solidFill>
            <a:schemeClr val="tx1"/>
          </a:solidFill>
        </a:ln>
      </dgm:spPr>
      <dgm:t>
        <a:bodyPr/>
        <a:lstStyle/>
        <a:p>
          <a:endParaRPr lang="en-US"/>
        </a:p>
      </dgm:t>
    </dgm:pt>
    <dgm:pt modelId="{0DE7C287-3285-49EE-9ECE-73AC9E33DE6C}" type="pres">
      <dgm:prSet presAssocID="{F1D667B9-EB3A-48A3-A1F9-E9D4DC65959A}" presName="text" presStyleLbl="node1" presStyleIdx="3" presStyleCnt="4">
        <dgm:presLayoutVars>
          <dgm:bulletEnabled val="1"/>
        </dgm:presLayoutVars>
      </dgm:prSet>
      <dgm:spPr/>
      <dgm:t>
        <a:bodyPr/>
        <a:lstStyle/>
        <a:p>
          <a:endParaRPr lang="en-US"/>
        </a:p>
      </dgm:t>
    </dgm:pt>
  </dgm:ptLst>
  <dgm:cxnLst>
    <dgm:cxn modelId="{9818768D-1E8B-462B-BA1D-30AFE64A3555}" srcId="{CD3E8AFD-1ED6-4251-8B40-2C283E9369D5}" destId="{FC57DA2D-9AC2-4423-BA1D-76E3B5D8F574}" srcOrd="2" destOrd="0" parTransId="{34733217-6E21-4937-9B65-6DCA792FC2D0}" sibTransId="{FF2AA991-C6D6-4FE4-AE96-C114573023CF}"/>
    <dgm:cxn modelId="{4628B674-5FDB-4D12-AE22-2D6915CCA41F}" type="presOf" srcId="{FC57DA2D-9AC2-4423-BA1D-76E3B5D8F574}" destId="{AD45C749-17CD-4687-A2F1-FD50767618E2}" srcOrd="1" destOrd="0" presId="urn:microsoft.com/office/officeart/2005/8/layout/vList4#1"/>
    <dgm:cxn modelId="{AE2EA8AD-ADD5-4AFC-AD6C-6C55D6A2673D}" type="presOf" srcId="{FC57DA2D-9AC2-4423-BA1D-76E3B5D8F574}" destId="{2F4579AA-35AB-4B01-AAE7-F2C3069BC13D}" srcOrd="0" destOrd="0" presId="urn:microsoft.com/office/officeart/2005/8/layout/vList4#1"/>
    <dgm:cxn modelId="{CE5B0920-518B-4859-A9A6-C8C93F9A76A2}" type="presOf" srcId="{03C3F623-7D4F-4A4F-9CC8-4EB9CBDA9C66}" destId="{101B0228-A9BB-4681-9140-FC217E82E006}" srcOrd="1" destOrd="0" presId="urn:microsoft.com/office/officeart/2005/8/layout/vList4#1"/>
    <dgm:cxn modelId="{7CF0B16A-4B37-4571-835B-F6D1EB7A800A}" srcId="{CD3E8AFD-1ED6-4251-8B40-2C283E9369D5}" destId="{4CAED787-3742-4914-BFAD-E53CB76FC3EB}" srcOrd="1" destOrd="0" parTransId="{A95570B1-40ED-4583-8FD8-99BDBC425B75}" sibTransId="{D2E7EB39-0725-4F77-9AD8-340C81CB6933}"/>
    <dgm:cxn modelId="{47A4710D-FF83-4AED-9C6E-D8EFA4C999FD}" srcId="{CD3E8AFD-1ED6-4251-8B40-2C283E9369D5}" destId="{03C3F623-7D4F-4A4F-9CC8-4EB9CBDA9C66}" srcOrd="0" destOrd="0" parTransId="{84FE30EF-D6A1-4CA9-B918-1749C61EBDE4}" sibTransId="{C6C3505C-8266-4C61-9596-DD56CBDD9170}"/>
    <dgm:cxn modelId="{D244B197-8B37-4194-A5F4-EB2845229CB8}" type="presOf" srcId="{F1D667B9-EB3A-48A3-A1F9-E9D4DC65959A}" destId="{2F1E1345-CE30-402A-953C-1009009DD316}" srcOrd="0" destOrd="0" presId="urn:microsoft.com/office/officeart/2005/8/layout/vList4#1"/>
    <dgm:cxn modelId="{93836C8F-3BBB-4B0C-9E08-5BC01EC4BDD7}" type="presOf" srcId="{4CAED787-3742-4914-BFAD-E53CB76FC3EB}" destId="{9FB36DD5-C883-43D8-A7C6-B3EDFA2A6770}" srcOrd="0" destOrd="0" presId="urn:microsoft.com/office/officeart/2005/8/layout/vList4#1"/>
    <dgm:cxn modelId="{C431FD7E-D720-4DB3-B481-941E29D2A448}" srcId="{CD3E8AFD-1ED6-4251-8B40-2C283E9369D5}" destId="{F1D667B9-EB3A-48A3-A1F9-E9D4DC65959A}" srcOrd="3" destOrd="0" parTransId="{B54CE46C-3AAE-4594-B302-9031800035CB}" sibTransId="{9FD1CF2D-B131-4029-958D-990EDDE74DCC}"/>
    <dgm:cxn modelId="{625F4D7F-1C3F-401C-9441-B9455A0BBA71}" type="presOf" srcId="{4CAED787-3742-4914-BFAD-E53CB76FC3EB}" destId="{CC43094D-0FC0-416C-A706-810205655C09}" srcOrd="1" destOrd="0" presId="urn:microsoft.com/office/officeart/2005/8/layout/vList4#1"/>
    <dgm:cxn modelId="{9CF5EC23-4678-487C-84EB-0400984EC652}" type="presOf" srcId="{CD3E8AFD-1ED6-4251-8B40-2C283E9369D5}" destId="{49804F77-3147-4AD8-B0A1-E1123EC6E2C0}" srcOrd="0" destOrd="0" presId="urn:microsoft.com/office/officeart/2005/8/layout/vList4#1"/>
    <dgm:cxn modelId="{A288187F-1780-42F6-AA39-5F5D3D6A19EF}" type="presOf" srcId="{F1D667B9-EB3A-48A3-A1F9-E9D4DC65959A}" destId="{0DE7C287-3285-49EE-9ECE-73AC9E33DE6C}" srcOrd="1" destOrd="0" presId="urn:microsoft.com/office/officeart/2005/8/layout/vList4#1"/>
    <dgm:cxn modelId="{E7C6953F-6C4D-4C9E-9573-1BF293EFA2A5}" type="presOf" srcId="{03C3F623-7D4F-4A4F-9CC8-4EB9CBDA9C66}" destId="{10207D15-5AE6-456F-B181-47F20D049606}" srcOrd="0" destOrd="0" presId="urn:microsoft.com/office/officeart/2005/8/layout/vList4#1"/>
    <dgm:cxn modelId="{7E2F157E-FB2A-4CBF-91CD-0BBD6926E178}" type="presParOf" srcId="{49804F77-3147-4AD8-B0A1-E1123EC6E2C0}" destId="{F5AE0F8C-5417-4568-84FA-9E69A583D654}" srcOrd="0" destOrd="0" presId="urn:microsoft.com/office/officeart/2005/8/layout/vList4#1"/>
    <dgm:cxn modelId="{0717BB07-0536-450E-9C39-E1C287F1E0DB}" type="presParOf" srcId="{F5AE0F8C-5417-4568-84FA-9E69A583D654}" destId="{10207D15-5AE6-456F-B181-47F20D049606}" srcOrd="0" destOrd="0" presId="urn:microsoft.com/office/officeart/2005/8/layout/vList4#1"/>
    <dgm:cxn modelId="{A3EEE5F8-9356-48E8-ADDA-D91433976792}" type="presParOf" srcId="{F5AE0F8C-5417-4568-84FA-9E69A583D654}" destId="{1918FC97-5768-4177-A57F-3B26C702E374}" srcOrd="1" destOrd="0" presId="urn:microsoft.com/office/officeart/2005/8/layout/vList4#1"/>
    <dgm:cxn modelId="{A82A82E7-52B8-4A8F-8415-A8A9E3344F7B}" type="presParOf" srcId="{F5AE0F8C-5417-4568-84FA-9E69A583D654}" destId="{101B0228-A9BB-4681-9140-FC217E82E006}" srcOrd="2" destOrd="0" presId="urn:microsoft.com/office/officeart/2005/8/layout/vList4#1"/>
    <dgm:cxn modelId="{E34D15F6-F9BD-49A0-9ADA-53605B7EFC2E}" type="presParOf" srcId="{49804F77-3147-4AD8-B0A1-E1123EC6E2C0}" destId="{DEBD8A0F-2322-4193-827F-727B24D74FAE}" srcOrd="1" destOrd="0" presId="urn:microsoft.com/office/officeart/2005/8/layout/vList4#1"/>
    <dgm:cxn modelId="{C4BA1825-E05F-4EDD-A811-52281A34F5E3}" type="presParOf" srcId="{49804F77-3147-4AD8-B0A1-E1123EC6E2C0}" destId="{E7B1B9F0-493A-495B-92D7-02E8D50BBF3B}" srcOrd="2" destOrd="0" presId="urn:microsoft.com/office/officeart/2005/8/layout/vList4#1"/>
    <dgm:cxn modelId="{F676251B-B443-416A-BD0E-B83CA8C9EC24}" type="presParOf" srcId="{E7B1B9F0-493A-495B-92D7-02E8D50BBF3B}" destId="{9FB36DD5-C883-43D8-A7C6-B3EDFA2A6770}" srcOrd="0" destOrd="0" presId="urn:microsoft.com/office/officeart/2005/8/layout/vList4#1"/>
    <dgm:cxn modelId="{7B88033D-FBF4-4BBA-BC23-8B80DD295783}" type="presParOf" srcId="{E7B1B9F0-493A-495B-92D7-02E8D50BBF3B}" destId="{E708CFC0-76CB-4E72-B8D1-24DBB71C3A2C}" srcOrd="1" destOrd="0" presId="urn:microsoft.com/office/officeart/2005/8/layout/vList4#1"/>
    <dgm:cxn modelId="{CE494D78-65E3-4D09-9538-21A6437DEC53}" type="presParOf" srcId="{E7B1B9F0-493A-495B-92D7-02E8D50BBF3B}" destId="{CC43094D-0FC0-416C-A706-810205655C09}" srcOrd="2" destOrd="0" presId="urn:microsoft.com/office/officeart/2005/8/layout/vList4#1"/>
    <dgm:cxn modelId="{036A4BE6-3489-4F40-B24E-957427D9B84E}" type="presParOf" srcId="{49804F77-3147-4AD8-B0A1-E1123EC6E2C0}" destId="{1657AEDB-DBC0-43E5-BBE5-15DD799A1954}" srcOrd="3" destOrd="0" presId="urn:microsoft.com/office/officeart/2005/8/layout/vList4#1"/>
    <dgm:cxn modelId="{F3753B43-700B-46F6-A66C-4FBC959AD9BB}" type="presParOf" srcId="{49804F77-3147-4AD8-B0A1-E1123EC6E2C0}" destId="{64C0109F-FACE-4982-87D0-2175B7644E99}" srcOrd="4" destOrd="0" presId="urn:microsoft.com/office/officeart/2005/8/layout/vList4#1"/>
    <dgm:cxn modelId="{3F2C3E16-B12F-4D86-A4C2-192EB1BACF32}" type="presParOf" srcId="{64C0109F-FACE-4982-87D0-2175B7644E99}" destId="{2F4579AA-35AB-4B01-AAE7-F2C3069BC13D}" srcOrd="0" destOrd="0" presId="urn:microsoft.com/office/officeart/2005/8/layout/vList4#1"/>
    <dgm:cxn modelId="{EC3790DB-575A-4433-886A-615E1D366CAE}" type="presParOf" srcId="{64C0109F-FACE-4982-87D0-2175B7644E99}" destId="{4BE5030C-0348-4C03-92AE-76D4C2BF5185}" srcOrd="1" destOrd="0" presId="urn:microsoft.com/office/officeart/2005/8/layout/vList4#1"/>
    <dgm:cxn modelId="{4D911CC5-1AE0-4B3C-8F07-96148F2FC278}" type="presParOf" srcId="{64C0109F-FACE-4982-87D0-2175B7644E99}" destId="{AD45C749-17CD-4687-A2F1-FD50767618E2}" srcOrd="2" destOrd="0" presId="urn:microsoft.com/office/officeart/2005/8/layout/vList4#1"/>
    <dgm:cxn modelId="{E2B50D05-3AE8-486B-98E2-EA2C1E956234}" type="presParOf" srcId="{49804F77-3147-4AD8-B0A1-E1123EC6E2C0}" destId="{2397C9E0-4B2C-4828-BAA5-0B822777DBED}" srcOrd="5" destOrd="0" presId="urn:microsoft.com/office/officeart/2005/8/layout/vList4#1"/>
    <dgm:cxn modelId="{62D63E37-4D1D-4F9B-92A1-73516FAA3DDE}" type="presParOf" srcId="{49804F77-3147-4AD8-B0A1-E1123EC6E2C0}" destId="{3B06833A-F899-4A7B-BE2E-61509AD5F789}" srcOrd="6" destOrd="0" presId="urn:microsoft.com/office/officeart/2005/8/layout/vList4#1"/>
    <dgm:cxn modelId="{9AA5BA5D-5586-45F7-9747-1321B8BB909E}" type="presParOf" srcId="{3B06833A-F899-4A7B-BE2E-61509AD5F789}" destId="{2F1E1345-CE30-402A-953C-1009009DD316}" srcOrd="0" destOrd="0" presId="urn:microsoft.com/office/officeart/2005/8/layout/vList4#1"/>
    <dgm:cxn modelId="{1B03D72C-7981-49B0-9A3E-69991E9FAA9D}" type="presParOf" srcId="{3B06833A-F899-4A7B-BE2E-61509AD5F789}" destId="{9EB785D6-78B5-4799-8760-92B2A224E839}" srcOrd="1" destOrd="0" presId="urn:microsoft.com/office/officeart/2005/8/layout/vList4#1"/>
    <dgm:cxn modelId="{434E4B41-654D-414D-AE26-928841FE6E0B}" type="presParOf" srcId="{3B06833A-F899-4A7B-BE2E-61509AD5F789}" destId="{0DE7C287-3285-49EE-9ECE-73AC9E33DE6C}" srcOrd="2" destOrd="0" presId="urn:microsoft.com/office/officeart/2005/8/layout/vList4#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D3E8AFD-1ED6-4251-8B40-2C283E9369D5}" type="doc">
      <dgm:prSet loTypeId="urn:microsoft.com/office/officeart/2005/8/layout/vList4#1" loCatId="list" qsTypeId="urn:microsoft.com/office/officeart/2005/8/quickstyle/simple1" qsCatId="simple" csTypeId="urn:microsoft.com/office/officeart/2005/8/colors/accent4_2" csCatId="accent4" phldr="1"/>
      <dgm:spPr/>
      <dgm:t>
        <a:bodyPr/>
        <a:lstStyle/>
        <a:p>
          <a:endParaRPr lang="en-US"/>
        </a:p>
      </dgm:t>
    </dgm:pt>
    <dgm:pt modelId="{03C3F623-7D4F-4A4F-9CC8-4EB9CBDA9C66}">
      <dgm:prSet phldrT="[Text]" custT="1"/>
      <dgm:spPr>
        <a:solidFill>
          <a:schemeClr val="accent4">
            <a:lumMod val="50000"/>
          </a:schemeClr>
        </a:solidFill>
      </dgm:spPr>
      <dgm:t>
        <a:bodyPr/>
        <a:lstStyle/>
        <a:p>
          <a:r>
            <a:rPr lang="en-US" sz="2200" dirty="0" smtClean="0"/>
            <a:t>● Explain the two ways value can be created with an unrelated diversification strategy.</a:t>
          </a:r>
          <a:endParaRPr lang="en-US" sz="2200" dirty="0">
            <a:latin typeface="+mn-lt"/>
          </a:endParaRPr>
        </a:p>
      </dgm:t>
    </dgm:pt>
    <dgm:pt modelId="{84FE30EF-D6A1-4CA9-B918-1749C61EBDE4}" type="parTrans" cxnId="{47A4710D-FF83-4AED-9C6E-D8EFA4C999FD}">
      <dgm:prSet/>
      <dgm:spPr/>
      <dgm:t>
        <a:bodyPr/>
        <a:lstStyle/>
        <a:p>
          <a:endParaRPr lang="en-US" sz="2200">
            <a:latin typeface="+mn-lt"/>
          </a:endParaRPr>
        </a:p>
      </dgm:t>
    </dgm:pt>
    <dgm:pt modelId="{C6C3505C-8266-4C61-9596-DD56CBDD9170}" type="sibTrans" cxnId="{47A4710D-FF83-4AED-9C6E-D8EFA4C999FD}">
      <dgm:prSet/>
      <dgm:spPr/>
      <dgm:t>
        <a:bodyPr/>
        <a:lstStyle/>
        <a:p>
          <a:endParaRPr lang="en-US" sz="2200">
            <a:latin typeface="+mn-lt"/>
          </a:endParaRPr>
        </a:p>
      </dgm:t>
    </dgm:pt>
    <dgm:pt modelId="{4CAED787-3742-4914-BFAD-E53CB76FC3EB}">
      <dgm:prSet phldrT="[Text]" custT="1"/>
      <dgm:spPr>
        <a:solidFill>
          <a:schemeClr val="accent4">
            <a:lumMod val="50000"/>
          </a:schemeClr>
        </a:solidFill>
      </dgm:spPr>
      <dgm:t>
        <a:bodyPr/>
        <a:lstStyle/>
        <a:p>
          <a:pPr algn="l"/>
          <a:r>
            <a:rPr lang="en-US" sz="2200" dirty="0" smtClean="0">
              <a:latin typeface="+mj-lt"/>
              <a:cs typeface="Arial"/>
            </a:rPr>
            <a:t>● </a:t>
          </a:r>
          <a:r>
            <a:rPr lang="en-US" sz="2200" dirty="0" smtClean="0"/>
            <a:t>Discuss the incentives and resources that encourage diversification.</a:t>
          </a:r>
          <a:endParaRPr lang="en-US" sz="2200" dirty="0">
            <a:latin typeface="+mn-lt"/>
          </a:endParaRPr>
        </a:p>
      </dgm:t>
    </dgm:pt>
    <dgm:pt modelId="{A95570B1-40ED-4583-8FD8-99BDBC425B75}" type="parTrans" cxnId="{7CF0B16A-4B37-4571-835B-F6D1EB7A800A}">
      <dgm:prSet/>
      <dgm:spPr/>
      <dgm:t>
        <a:bodyPr/>
        <a:lstStyle/>
        <a:p>
          <a:endParaRPr lang="en-US" sz="2200">
            <a:latin typeface="+mn-lt"/>
          </a:endParaRPr>
        </a:p>
      </dgm:t>
    </dgm:pt>
    <dgm:pt modelId="{D2E7EB39-0725-4F77-9AD8-340C81CB6933}" type="sibTrans" cxnId="{7CF0B16A-4B37-4571-835B-F6D1EB7A800A}">
      <dgm:prSet/>
      <dgm:spPr/>
      <dgm:t>
        <a:bodyPr/>
        <a:lstStyle/>
        <a:p>
          <a:endParaRPr lang="en-US" sz="2200">
            <a:latin typeface="+mn-lt"/>
          </a:endParaRPr>
        </a:p>
      </dgm:t>
    </dgm:pt>
    <dgm:pt modelId="{FC57DA2D-9AC2-4423-BA1D-76E3B5D8F574}">
      <dgm:prSet phldrT="[Text]" custT="1"/>
      <dgm:spPr>
        <a:solidFill>
          <a:schemeClr val="accent4">
            <a:lumMod val="50000"/>
          </a:schemeClr>
        </a:solidFill>
      </dgm:spPr>
      <dgm:t>
        <a:bodyPr/>
        <a:lstStyle/>
        <a:p>
          <a:r>
            <a:rPr lang="en-US" sz="2200" dirty="0" smtClean="0">
              <a:latin typeface="+mj-lt"/>
              <a:cs typeface="Arial"/>
            </a:rPr>
            <a:t>●</a:t>
          </a:r>
          <a:r>
            <a:rPr lang="en-US" sz="2200" dirty="0" smtClean="0">
              <a:latin typeface="Arial"/>
              <a:cs typeface="Arial"/>
            </a:rPr>
            <a:t> </a:t>
          </a:r>
          <a:r>
            <a:rPr lang="en-US" sz="2200" dirty="0" smtClean="0"/>
            <a:t>Describe motives that can encourage managers to over diversify a firm.</a:t>
          </a:r>
          <a:endParaRPr lang="en-US" sz="2200" dirty="0">
            <a:latin typeface="+mn-lt"/>
          </a:endParaRPr>
        </a:p>
      </dgm:t>
    </dgm:pt>
    <dgm:pt modelId="{34733217-6E21-4937-9B65-6DCA792FC2D0}" type="parTrans" cxnId="{9818768D-1E8B-462B-BA1D-30AFE64A3555}">
      <dgm:prSet/>
      <dgm:spPr/>
      <dgm:t>
        <a:bodyPr/>
        <a:lstStyle/>
        <a:p>
          <a:endParaRPr lang="en-US" sz="2200">
            <a:latin typeface="+mn-lt"/>
          </a:endParaRPr>
        </a:p>
      </dgm:t>
    </dgm:pt>
    <dgm:pt modelId="{FF2AA991-C6D6-4FE4-AE96-C114573023CF}" type="sibTrans" cxnId="{9818768D-1E8B-462B-BA1D-30AFE64A3555}">
      <dgm:prSet/>
      <dgm:spPr/>
      <dgm:t>
        <a:bodyPr/>
        <a:lstStyle/>
        <a:p>
          <a:endParaRPr lang="en-US" sz="2200">
            <a:latin typeface="+mn-lt"/>
          </a:endParaRPr>
        </a:p>
      </dgm:t>
    </dgm:pt>
    <dgm:pt modelId="{49804F77-3147-4AD8-B0A1-E1123EC6E2C0}" type="pres">
      <dgm:prSet presAssocID="{CD3E8AFD-1ED6-4251-8B40-2C283E9369D5}" presName="linear" presStyleCnt="0">
        <dgm:presLayoutVars>
          <dgm:dir/>
          <dgm:resizeHandles val="exact"/>
        </dgm:presLayoutVars>
      </dgm:prSet>
      <dgm:spPr/>
      <dgm:t>
        <a:bodyPr/>
        <a:lstStyle/>
        <a:p>
          <a:endParaRPr lang="en-US"/>
        </a:p>
      </dgm:t>
    </dgm:pt>
    <dgm:pt modelId="{F5AE0F8C-5417-4568-84FA-9E69A583D654}" type="pres">
      <dgm:prSet presAssocID="{03C3F623-7D4F-4A4F-9CC8-4EB9CBDA9C66}" presName="comp" presStyleCnt="0"/>
      <dgm:spPr/>
    </dgm:pt>
    <dgm:pt modelId="{10207D15-5AE6-456F-B181-47F20D049606}" type="pres">
      <dgm:prSet presAssocID="{03C3F623-7D4F-4A4F-9CC8-4EB9CBDA9C66}" presName="box" presStyleLbl="node1" presStyleIdx="0" presStyleCnt="3" custScaleY="149291"/>
      <dgm:spPr/>
      <dgm:t>
        <a:bodyPr/>
        <a:lstStyle/>
        <a:p>
          <a:endParaRPr lang="en-US"/>
        </a:p>
      </dgm:t>
    </dgm:pt>
    <dgm:pt modelId="{1918FC97-5768-4177-A57F-3B26C702E374}" type="pres">
      <dgm:prSet presAssocID="{03C3F623-7D4F-4A4F-9CC8-4EB9CBDA9C66}" presName="img" presStyleLbl="fgImgPlace1" presStyleIdx="0" presStyleCnt="3" custScaleX="51753"/>
      <dgm:spPr>
        <a:blipFill rotWithShape="0">
          <a:blip xmlns:r="http://schemas.openxmlformats.org/officeDocument/2006/relationships" r:embed="rId1"/>
          <a:stretch>
            <a:fillRect/>
          </a:stretch>
        </a:blipFill>
        <a:ln w="57150">
          <a:solidFill>
            <a:schemeClr val="tx1"/>
          </a:solidFill>
        </a:ln>
      </dgm:spPr>
      <dgm:t>
        <a:bodyPr/>
        <a:lstStyle/>
        <a:p>
          <a:endParaRPr lang="en-US"/>
        </a:p>
      </dgm:t>
    </dgm:pt>
    <dgm:pt modelId="{101B0228-A9BB-4681-9140-FC217E82E006}" type="pres">
      <dgm:prSet presAssocID="{03C3F623-7D4F-4A4F-9CC8-4EB9CBDA9C66}" presName="text" presStyleLbl="node1" presStyleIdx="0" presStyleCnt="3">
        <dgm:presLayoutVars>
          <dgm:bulletEnabled val="1"/>
        </dgm:presLayoutVars>
      </dgm:prSet>
      <dgm:spPr/>
      <dgm:t>
        <a:bodyPr/>
        <a:lstStyle/>
        <a:p>
          <a:endParaRPr lang="en-US"/>
        </a:p>
      </dgm:t>
    </dgm:pt>
    <dgm:pt modelId="{DEBD8A0F-2322-4193-827F-727B24D74FAE}" type="pres">
      <dgm:prSet presAssocID="{C6C3505C-8266-4C61-9596-DD56CBDD9170}" presName="spacer" presStyleCnt="0"/>
      <dgm:spPr/>
    </dgm:pt>
    <dgm:pt modelId="{E7B1B9F0-493A-495B-92D7-02E8D50BBF3B}" type="pres">
      <dgm:prSet presAssocID="{4CAED787-3742-4914-BFAD-E53CB76FC3EB}" presName="comp" presStyleCnt="0"/>
      <dgm:spPr/>
    </dgm:pt>
    <dgm:pt modelId="{9FB36DD5-C883-43D8-A7C6-B3EDFA2A6770}" type="pres">
      <dgm:prSet presAssocID="{4CAED787-3742-4914-BFAD-E53CB76FC3EB}" presName="box" presStyleLbl="node1" presStyleIdx="1" presStyleCnt="3" custScaleY="162597"/>
      <dgm:spPr/>
      <dgm:t>
        <a:bodyPr/>
        <a:lstStyle/>
        <a:p>
          <a:endParaRPr lang="en-US"/>
        </a:p>
      </dgm:t>
    </dgm:pt>
    <dgm:pt modelId="{E708CFC0-76CB-4E72-B8D1-24DBB71C3A2C}" type="pres">
      <dgm:prSet presAssocID="{4CAED787-3742-4914-BFAD-E53CB76FC3EB}" presName="img" presStyleLbl="fgImgPlace1" presStyleIdx="1" presStyleCnt="3" custScaleX="51753"/>
      <dgm:spPr>
        <a:blipFill rotWithShape="0">
          <a:blip xmlns:r="http://schemas.openxmlformats.org/officeDocument/2006/relationships" r:embed="rId1"/>
          <a:stretch>
            <a:fillRect/>
          </a:stretch>
        </a:blipFill>
        <a:ln w="57150"/>
      </dgm:spPr>
      <dgm:t>
        <a:bodyPr/>
        <a:lstStyle/>
        <a:p>
          <a:endParaRPr lang="en-US"/>
        </a:p>
      </dgm:t>
    </dgm:pt>
    <dgm:pt modelId="{CC43094D-0FC0-416C-A706-810205655C09}" type="pres">
      <dgm:prSet presAssocID="{4CAED787-3742-4914-BFAD-E53CB76FC3EB}" presName="text" presStyleLbl="node1" presStyleIdx="1" presStyleCnt="3">
        <dgm:presLayoutVars>
          <dgm:bulletEnabled val="1"/>
        </dgm:presLayoutVars>
      </dgm:prSet>
      <dgm:spPr/>
      <dgm:t>
        <a:bodyPr/>
        <a:lstStyle/>
        <a:p>
          <a:endParaRPr lang="en-US"/>
        </a:p>
      </dgm:t>
    </dgm:pt>
    <dgm:pt modelId="{1657AEDB-DBC0-43E5-BBE5-15DD799A1954}" type="pres">
      <dgm:prSet presAssocID="{D2E7EB39-0725-4F77-9AD8-340C81CB6933}" presName="spacer" presStyleCnt="0"/>
      <dgm:spPr/>
    </dgm:pt>
    <dgm:pt modelId="{64C0109F-FACE-4982-87D0-2175B7644E99}" type="pres">
      <dgm:prSet presAssocID="{FC57DA2D-9AC2-4423-BA1D-76E3B5D8F574}" presName="comp" presStyleCnt="0"/>
      <dgm:spPr/>
    </dgm:pt>
    <dgm:pt modelId="{2F4579AA-35AB-4B01-AAE7-F2C3069BC13D}" type="pres">
      <dgm:prSet presAssocID="{FC57DA2D-9AC2-4423-BA1D-76E3B5D8F574}" presName="box" presStyleLbl="node1" presStyleIdx="2" presStyleCnt="3" custScaleY="176638"/>
      <dgm:spPr/>
      <dgm:t>
        <a:bodyPr/>
        <a:lstStyle/>
        <a:p>
          <a:endParaRPr lang="en-US"/>
        </a:p>
      </dgm:t>
    </dgm:pt>
    <dgm:pt modelId="{4BE5030C-0348-4C03-92AE-76D4C2BF5185}" type="pres">
      <dgm:prSet presAssocID="{FC57DA2D-9AC2-4423-BA1D-76E3B5D8F574}" presName="img" presStyleLbl="fgImgPlace1" presStyleIdx="2" presStyleCnt="3" custScaleX="51753"/>
      <dgm:spPr>
        <a:blipFill rotWithShape="0">
          <a:blip xmlns:r="http://schemas.openxmlformats.org/officeDocument/2006/relationships" r:embed="rId1"/>
          <a:stretch>
            <a:fillRect/>
          </a:stretch>
        </a:blipFill>
        <a:ln w="57150"/>
      </dgm:spPr>
      <dgm:t>
        <a:bodyPr/>
        <a:lstStyle/>
        <a:p>
          <a:endParaRPr lang="en-US"/>
        </a:p>
      </dgm:t>
    </dgm:pt>
    <dgm:pt modelId="{AD45C749-17CD-4687-A2F1-FD50767618E2}" type="pres">
      <dgm:prSet presAssocID="{FC57DA2D-9AC2-4423-BA1D-76E3B5D8F574}" presName="text" presStyleLbl="node1" presStyleIdx="2" presStyleCnt="3">
        <dgm:presLayoutVars>
          <dgm:bulletEnabled val="1"/>
        </dgm:presLayoutVars>
      </dgm:prSet>
      <dgm:spPr/>
      <dgm:t>
        <a:bodyPr/>
        <a:lstStyle/>
        <a:p>
          <a:endParaRPr lang="en-US"/>
        </a:p>
      </dgm:t>
    </dgm:pt>
  </dgm:ptLst>
  <dgm:cxnLst>
    <dgm:cxn modelId="{A978B9F3-02DB-4B1C-810A-7575EC86E780}" type="presOf" srcId="{4CAED787-3742-4914-BFAD-E53CB76FC3EB}" destId="{9FB36DD5-C883-43D8-A7C6-B3EDFA2A6770}" srcOrd="0" destOrd="0" presId="urn:microsoft.com/office/officeart/2005/8/layout/vList4#1"/>
    <dgm:cxn modelId="{7CF0B16A-4B37-4571-835B-F6D1EB7A800A}" srcId="{CD3E8AFD-1ED6-4251-8B40-2C283E9369D5}" destId="{4CAED787-3742-4914-BFAD-E53CB76FC3EB}" srcOrd="1" destOrd="0" parTransId="{A95570B1-40ED-4583-8FD8-99BDBC425B75}" sibTransId="{D2E7EB39-0725-4F77-9AD8-340C81CB6933}"/>
    <dgm:cxn modelId="{CD336BC8-33B8-4A02-9379-DF0303EA3114}" type="presOf" srcId="{03C3F623-7D4F-4A4F-9CC8-4EB9CBDA9C66}" destId="{101B0228-A9BB-4681-9140-FC217E82E006}" srcOrd="1" destOrd="0" presId="urn:microsoft.com/office/officeart/2005/8/layout/vList4#1"/>
    <dgm:cxn modelId="{9818768D-1E8B-462B-BA1D-30AFE64A3555}" srcId="{CD3E8AFD-1ED6-4251-8B40-2C283E9369D5}" destId="{FC57DA2D-9AC2-4423-BA1D-76E3B5D8F574}" srcOrd="2" destOrd="0" parTransId="{34733217-6E21-4937-9B65-6DCA792FC2D0}" sibTransId="{FF2AA991-C6D6-4FE4-AE96-C114573023CF}"/>
    <dgm:cxn modelId="{94DE2BA5-4534-48C1-8F2E-56445601A136}" type="presOf" srcId="{FC57DA2D-9AC2-4423-BA1D-76E3B5D8F574}" destId="{2F4579AA-35AB-4B01-AAE7-F2C3069BC13D}" srcOrd="0" destOrd="0" presId="urn:microsoft.com/office/officeart/2005/8/layout/vList4#1"/>
    <dgm:cxn modelId="{D7207140-1F90-4368-9D29-445896582D4C}" type="presOf" srcId="{4CAED787-3742-4914-BFAD-E53CB76FC3EB}" destId="{CC43094D-0FC0-416C-A706-810205655C09}" srcOrd="1" destOrd="0" presId="urn:microsoft.com/office/officeart/2005/8/layout/vList4#1"/>
    <dgm:cxn modelId="{DE3F6128-ECC3-4335-80AA-48D8E62AD3C7}" type="presOf" srcId="{CD3E8AFD-1ED6-4251-8B40-2C283E9369D5}" destId="{49804F77-3147-4AD8-B0A1-E1123EC6E2C0}" srcOrd="0" destOrd="0" presId="urn:microsoft.com/office/officeart/2005/8/layout/vList4#1"/>
    <dgm:cxn modelId="{3C86CCD5-63A9-4A29-9B7B-650B51074618}" type="presOf" srcId="{FC57DA2D-9AC2-4423-BA1D-76E3B5D8F574}" destId="{AD45C749-17CD-4687-A2F1-FD50767618E2}" srcOrd="1" destOrd="0" presId="urn:microsoft.com/office/officeart/2005/8/layout/vList4#1"/>
    <dgm:cxn modelId="{47A4710D-FF83-4AED-9C6E-D8EFA4C999FD}" srcId="{CD3E8AFD-1ED6-4251-8B40-2C283E9369D5}" destId="{03C3F623-7D4F-4A4F-9CC8-4EB9CBDA9C66}" srcOrd="0" destOrd="0" parTransId="{84FE30EF-D6A1-4CA9-B918-1749C61EBDE4}" sibTransId="{C6C3505C-8266-4C61-9596-DD56CBDD9170}"/>
    <dgm:cxn modelId="{B0A04FEE-68CA-46DE-AD08-691A54E9D79E}" type="presOf" srcId="{03C3F623-7D4F-4A4F-9CC8-4EB9CBDA9C66}" destId="{10207D15-5AE6-456F-B181-47F20D049606}" srcOrd="0" destOrd="0" presId="urn:microsoft.com/office/officeart/2005/8/layout/vList4#1"/>
    <dgm:cxn modelId="{5739D9B1-7B21-490F-8591-1F93C74E0464}" type="presParOf" srcId="{49804F77-3147-4AD8-B0A1-E1123EC6E2C0}" destId="{F5AE0F8C-5417-4568-84FA-9E69A583D654}" srcOrd="0" destOrd="0" presId="urn:microsoft.com/office/officeart/2005/8/layout/vList4#1"/>
    <dgm:cxn modelId="{6FC457CB-AFE3-4FB3-A55F-F9F2E4FB8D5F}" type="presParOf" srcId="{F5AE0F8C-5417-4568-84FA-9E69A583D654}" destId="{10207D15-5AE6-456F-B181-47F20D049606}" srcOrd="0" destOrd="0" presId="urn:microsoft.com/office/officeart/2005/8/layout/vList4#1"/>
    <dgm:cxn modelId="{DD872E52-0724-43C3-92AE-197351228AAD}" type="presParOf" srcId="{F5AE0F8C-5417-4568-84FA-9E69A583D654}" destId="{1918FC97-5768-4177-A57F-3B26C702E374}" srcOrd="1" destOrd="0" presId="urn:microsoft.com/office/officeart/2005/8/layout/vList4#1"/>
    <dgm:cxn modelId="{E42FD92D-9E3B-4C70-B0DD-C0EAC8B908AF}" type="presParOf" srcId="{F5AE0F8C-5417-4568-84FA-9E69A583D654}" destId="{101B0228-A9BB-4681-9140-FC217E82E006}" srcOrd="2" destOrd="0" presId="urn:microsoft.com/office/officeart/2005/8/layout/vList4#1"/>
    <dgm:cxn modelId="{299600E1-48BE-4D9B-B6F4-3414364C5E56}" type="presParOf" srcId="{49804F77-3147-4AD8-B0A1-E1123EC6E2C0}" destId="{DEBD8A0F-2322-4193-827F-727B24D74FAE}" srcOrd="1" destOrd="0" presId="urn:microsoft.com/office/officeart/2005/8/layout/vList4#1"/>
    <dgm:cxn modelId="{5BBB2903-3B54-41E1-B98C-3404AF8BD38B}" type="presParOf" srcId="{49804F77-3147-4AD8-B0A1-E1123EC6E2C0}" destId="{E7B1B9F0-493A-495B-92D7-02E8D50BBF3B}" srcOrd="2" destOrd="0" presId="urn:microsoft.com/office/officeart/2005/8/layout/vList4#1"/>
    <dgm:cxn modelId="{563E2C9B-FA33-4256-BB67-CBFAA816B805}" type="presParOf" srcId="{E7B1B9F0-493A-495B-92D7-02E8D50BBF3B}" destId="{9FB36DD5-C883-43D8-A7C6-B3EDFA2A6770}" srcOrd="0" destOrd="0" presId="urn:microsoft.com/office/officeart/2005/8/layout/vList4#1"/>
    <dgm:cxn modelId="{6E875446-0FFA-4B26-BB31-8AA98DB718C1}" type="presParOf" srcId="{E7B1B9F0-493A-495B-92D7-02E8D50BBF3B}" destId="{E708CFC0-76CB-4E72-B8D1-24DBB71C3A2C}" srcOrd="1" destOrd="0" presId="urn:microsoft.com/office/officeart/2005/8/layout/vList4#1"/>
    <dgm:cxn modelId="{4B4AF16F-89B8-4E86-A995-308C5FB65F6F}" type="presParOf" srcId="{E7B1B9F0-493A-495B-92D7-02E8D50BBF3B}" destId="{CC43094D-0FC0-416C-A706-810205655C09}" srcOrd="2" destOrd="0" presId="urn:microsoft.com/office/officeart/2005/8/layout/vList4#1"/>
    <dgm:cxn modelId="{E13F72A9-9CFB-4BC9-B26E-0A00BDCAF9A1}" type="presParOf" srcId="{49804F77-3147-4AD8-B0A1-E1123EC6E2C0}" destId="{1657AEDB-DBC0-43E5-BBE5-15DD799A1954}" srcOrd="3" destOrd="0" presId="urn:microsoft.com/office/officeart/2005/8/layout/vList4#1"/>
    <dgm:cxn modelId="{B8C1F5E2-355F-4D80-A4A2-C1654D57CB3F}" type="presParOf" srcId="{49804F77-3147-4AD8-B0A1-E1123EC6E2C0}" destId="{64C0109F-FACE-4982-87D0-2175B7644E99}" srcOrd="4" destOrd="0" presId="urn:microsoft.com/office/officeart/2005/8/layout/vList4#1"/>
    <dgm:cxn modelId="{32B38342-B32F-47AB-A516-B40E4997BD56}" type="presParOf" srcId="{64C0109F-FACE-4982-87D0-2175B7644E99}" destId="{2F4579AA-35AB-4B01-AAE7-F2C3069BC13D}" srcOrd="0" destOrd="0" presId="urn:microsoft.com/office/officeart/2005/8/layout/vList4#1"/>
    <dgm:cxn modelId="{4255A399-AF6E-4F9F-9B82-EFE303780869}" type="presParOf" srcId="{64C0109F-FACE-4982-87D0-2175B7644E99}" destId="{4BE5030C-0348-4C03-92AE-76D4C2BF5185}" srcOrd="1" destOrd="0" presId="urn:microsoft.com/office/officeart/2005/8/layout/vList4#1"/>
    <dgm:cxn modelId="{2AE0F14D-236A-435A-85B6-5B18579C2041}" type="presParOf" srcId="{64C0109F-FACE-4982-87D0-2175B7644E99}" destId="{AD45C749-17CD-4687-A2F1-FD50767618E2}" srcOrd="2" destOrd="0" presId="urn:microsoft.com/office/officeart/2005/8/layout/vList4#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3D7CBB5-768B-450C-882A-58298B85CD2A}" type="doc">
      <dgm:prSet loTypeId="urn:microsoft.com/office/officeart/2005/8/layout/vList6" loCatId="list" qsTypeId="urn:microsoft.com/office/officeart/2005/8/quickstyle/simple1" qsCatId="simple" csTypeId="urn:microsoft.com/office/officeart/2005/8/colors/accent4_5" csCatId="accent4" phldr="1"/>
      <dgm:spPr/>
      <dgm:t>
        <a:bodyPr/>
        <a:lstStyle/>
        <a:p>
          <a:endParaRPr lang="en-US"/>
        </a:p>
      </dgm:t>
    </dgm:pt>
    <dgm:pt modelId="{4A15820E-CFE2-4805-9351-A4F2603A5F20}">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n-US" sz="400" b="1" dirty="0" smtClean="0">
            <a:latin typeface="+mj-lt"/>
            <a:cs typeface="Arial"/>
          </a:endParaRPr>
        </a:p>
        <a:p>
          <a:pPr marL="0" marR="0" indent="0" defTabSz="914400" eaLnBrk="1" fontAlgn="auto" latinLnBrk="0" hangingPunct="1">
            <a:lnSpc>
              <a:spcPct val="100000"/>
            </a:lnSpc>
            <a:spcBef>
              <a:spcPts val="0"/>
            </a:spcBef>
            <a:spcAft>
              <a:spcPts val="0"/>
            </a:spcAft>
            <a:buClrTx/>
            <a:buSzTx/>
            <a:buFontTx/>
            <a:buNone/>
            <a:tabLst/>
            <a:defRPr/>
          </a:pPr>
          <a:r>
            <a:rPr lang="en-US" sz="3600" b="1" dirty="0" smtClean="0">
              <a:latin typeface="+mj-lt"/>
              <a:cs typeface="Arial"/>
            </a:rPr>
            <a:t>ONE </a:t>
          </a:r>
        </a:p>
        <a:p>
          <a:pPr marL="0" marR="0" indent="0" defTabSz="914400" eaLnBrk="1" fontAlgn="auto" latinLnBrk="0" hangingPunct="1">
            <a:lnSpc>
              <a:spcPct val="100000"/>
            </a:lnSpc>
            <a:spcBef>
              <a:spcPts val="0"/>
            </a:spcBef>
            <a:spcAft>
              <a:spcPts val="0"/>
            </a:spcAft>
            <a:buClrTx/>
            <a:buSzTx/>
            <a:buFontTx/>
            <a:buNone/>
            <a:tabLst/>
            <a:defRPr/>
          </a:pPr>
          <a:r>
            <a:rPr lang="en-US" sz="3600" b="1" dirty="0" smtClean="0">
              <a:latin typeface="+mj-lt"/>
              <a:cs typeface="Arial"/>
            </a:rPr>
            <a:t>BUSINESS-</a:t>
          </a:r>
        </a:p>
        <a:p>
          <a:pPr marL="0" marR="0" indent="0" defTabSz="914400" eaLnBrk="1" fontAlgn="auto" latinLnBrk="0" hangingPunct="1">
            <a:lnSpc>
              <a:spcPct val="100000"/>
            </a:lnSpc>
            <a:spcBef>
              <a:spcPts val="0"/>
            </a:spcBef>
            <a:spcAft>
              <a:spcPts val="0"/>
            </a:spcAft>
            <a:buClrTx/>
            <a:buSzTx/>
            <a:buFontTx/>
            <a:buNone/>
            <a:tabLst/>
            <a:defRPr/>
          </a:pPr>
          <a:r>
            <a:rPr lang="en-US" sz="3600" b="1" dirty="0" smtClean="0">
              <a:latin typeface="+mj-lt"/>
              <a:cs typeface="Arial"/>
            </a:rPr>
            <a:t>LEVEL </a:t>
          </a:r>
        </a:p>
        <a:p>
          <a:pPr marL="0" marR="0" indent="0" defTabSz="914400" eaLnBrk="1" fontAlgn="auto" latinLnBrk="0" hangingPunct="1">
            <a:lnSpc>
              <a:spcPct val="100000"/>
            </a:lnSpc>
            <a:spcBef>
              <a:spcPts val="0"/>
            </a:spcBef>
            <a:spcAft>
              <a:spcPts val="0"/>
            </a:spcAft>
            <a:buClrTx/>
            <a:buSzTx/>
            <a:buFontTx/>
            <a:buNone/>
            <a:tabLst/>
            <a:defRPr/>
          </a:pPr>
          <a:r>
            <a:rPr lang="en-US" sz="3600" b="1" dirty="0" smtClean="0">
              <a:latin typeface="+mj-lt"/>
              <a:cs typeface="Arial"/>
            </a:rPr>
            <a:t>STRATEGY</a:t>
          </a:r>
          <a:endParaRPr lang="en-US" sz="3600" dirty="0" smtClean="0">
            <a:latin typeface="+mj-lt"/>
          </a:endParaRPr>
        </a:p>
        <a:p>
          <a:pPr defTabSz="1422400">
            <a:lnSpc>
              <a:spcPct val="90000"/>
            </a:lnSpc>
            <a:spcBef>
              <a:spcPct val="0"/>
            </a:spcBef>
            <a:spcAft>
              <a:spcPct val="35000"/>
            </a:spcAft>
          </a:pPr>
          <a:endParaRPr lang="en-US" sz="2100" dirty="0"/>
        </a:p>
      </dgm:t>
    </dgm:pt>
    <dgm:pt modelId="{622D7849-0585-463A-B16E-3558406D4B40}" type="parTrans" cxnId="{8B3E8274-A733-43C1-A2EF-F7BCB0EE3C61}">
      <dgm:prSet/>
      <dgm:spPr/>
      <dgm:t>
        <a:bodyPr/>
        <a:lstStyle/>
        <a:p>
          <a:endParaRPr lang="en-US"/>
        </a:p>
      </dgm:t>
    </dgm:pt>
    <dgm:pt modelId="{A1B8793E-DBA4-4070-B8E0-1FA8C8D9753D}" type="sibTrans" cxnId="{8B3E8274-A733-43C1-A2EF-F7BCB0EE3C61}">
      <dgm:prSet/>
      <dgm:spPr/>
      <dgm:t>
        <a:bodyPr/>
        <a:lstStyle/>
        <a:p>
          <a:endParaRPr lang="en-US"/>
        </a:p>
      </dgm:t>
    </dgm:pt>
    <dgm:pt modelId="{6795CBD8-1112-45EC-A347-2D5A46688FC1}">
      <dgm:prSet phldrT="[Text]" custT="1"/>
      <dgm:spPr/>
      <dgm:t>
        <a:bodyPr/>
        <a:lstStyle/>
        <a:p>
          <a:pPr algn="l"/>
          <a:r>
            <a:rPr lang="en-US" sz="1800" b="1" dirty="0" smtClean="0">
              <a:solidFill>
                <a:schemeClr val="tx1"/>
              </a:solidFill>
            </a:rPr>
            <a:t>A single-product market/single geographic location firm employs one business-level strategy and one corporate-level strategy identifying what or which industry the firm will compete in </a:t>
          </a:r>
          <a:endParaRPr lang="en-US" sz="1800" b="1" dirty="0"/>
        </a:p>
      </dgm:t>
    </dgm:pt>
    <dgm:pt modelId="{F0A9FC3A-7D5F-461A-ADDF-A7DFDB336962}" type="parTrans" cxnId="{ADDA76B0-4926-4755-BD11-1677EAAFA9CF}">
      <dgm:prSet/>
      <dgm:spPr/>
      <dgm:t>
        <a:bodyPr/>
        <a:lstStyle/>
        <a:p>
          <a:endParaRPr lang="en-US"/>
        </a:p>
      </dgm:t>
    </dgm:pt>
    <dgm:pt modelId="{2BE2EEA6-78D2-4609-904B-A0BA09A172E3}" type="sibTrans" cxnId="{ADDA76B0-4926-4755-BD11-1677EAAFA9CF}">
      <dgm:prSet/>
      <dgm:spPr/>
      <dgm:t>
        <a:bodyPr/>
        <a:lstStyle/>
        <a:p>
          <a:endParaRPr lang="en-US"/>
        </a:p>
      </dgm:t>
    </dgm:pt>
    <dgm:pt modelId="{6A033249-BD8A-4710-9ADC-9475EE62BC2E}">
      <dgm:prSet custT="1"/>
      <dgm:spPr/>
      <dgm:t>
        <a:bodyPr/>
        <a:lstStyle/>
        <a:p>
          <a:r>
            <a:rPr lang="en-US" sz="3600" b="1" dirty="0" smtClean="0">
              <a:latin typeface="+mj-lt"/>
            </a:rPr>
            <a:t>SEVERAL BUSINESS-LEVEL STRATEGIES</a:t>
          </a:r>
          <a:endParaRPr lang="en-US" sz="3600" b="1" dirty="0">
            <a:latin typeface="+mj-lt"/>
          </a:endParaRPr>
        </a:p>
      </dgm:t>
    </dgm:pt>
    <dgm:pt modelId="{562C9123-8869-4A63-B34C-97692575E894}" type="parTrans" cxnId="{9437679E-89DE-4493-97A0-57B99249BF93}">
      <dgm:prSet/>
      <dgm:spPr/>
      <dgm:t>
        <a:bodyPr/>
        <a:lstStyle/>
        <a:p>
          <a:endParaRPr lang="en-US"/>
        </a:p>
      </dgm:t>
    </dgm:pt>
    <dgm:pt modelId="{8701AF44-7E06-45CA-BEB4-195A6A5C1EDA}" type="sibTrans" cxnId="{9437679E-89DE-4493-97A0-57B99249BF93}">
      <dgm:prSet/>
      <dgm:spPr/>
      <dgm:t>
        <a:bodyPr/>
        <a:lstStyle/>
        <a:p>
          <a:endParaRPr lang="en-US"/>
        </a:p>
      </dgm:t>
    </dgm:pt>
    <dgm:pt modelId="{1E7232E1-2B47-44CC-A97A-36830D223BA2}">
      <dgm:prSet custT="1"/>
      <dgm:spPr/>
      <dgm:t>
        <a:bodyPr/>
        <a:lstStyle/>
        <a:p>
          <a:pPr algn="l"/>
          <a:r>
            <a:rPr lang="en-US" sz="1800" b="1" dirty="0" smtClean="0">
              <a:solidFill>
                <a:schemeClr val="tx1"/>
              </a:solidFill>
            </a:rPr>
            <a:t>A diversified firm employs a separate business-level strategy for each product market area in which it competes and one or more corporate-level strategies dealing with product and/or geographic diversity</a:t>
          </a:r>
          <a:endParaRPr lang="en-US" sz="1800" b="1" dirty="0"/>
        </a:p>
      </dgm:t>
    </dgm:pt>
    <dgm:pt modelId="{704807BE-B542-4258-BD28-CBF166020C52}" type="parTrans" cxnId="{594635F4-E051-44CE-9D96-AFD9681AB6EA}">
      <dgm:prSet/>
      <dgm:spPr/>
      <dgm:t>
        <a:bodyPr/>
        <a:lstStyle/>
        <a:p>
          <a:endParaRPr lang="en-US"/>
        </a:p>
      </dgm:t>
    </dgm:pt>
    <dgm:pt modelId="{C333EAB9-2480-4CBF-AE94-F0B3E65F7BF2}" type="sibTrans" cxnId="{594635F4-E051-44CE-9D96-AFD9681AB6EA}">
      <dgm:prSet/>
      <dgm:spPr/>
      <dgm:t>
        <a:bodyPr/>
        <a:lstStyle/>
        <a:p>
          <a:endParaRPr lang="en-US"/>
        </a:p>
      </dgm:t>
    </dgm:pt>
    <dgm:pt modelId="{A8400565-9EED-46E2-9560-826D02532706}">
      <dgm:prSet phldrT="[Text]" custT="1"/>
      <dgm:spPr/>
      <dgm:t>
        <a:bodyPr/>
        <a:lstStyle/>
        <a:p>
          <a:pPr algn="just"/>
          <a:endParaRPr lang="en-US" sz="1800" dirty="0"/>
        </a:p>
      </dgm:t>
    </dgm:pt>
    <dgm:pt modelId="{7A9DC71C-24EE-418B-A0C1-4DCABF44B411}" type="parTrans" cxnId="{91BC3A49-D09F-4BC1-93EE-2F2C09B39418}">
      <dgm:prSet/>
      <dgm:spPr/>
      <dgm:t>
        <a:bodyPr/>
        <a:lstStyle/>
        <a:p>
          <a:endParaRPr lang="en-US"/>
        </a:p>
      </dgm:t>
    </dgm:pt>
    <dgm:pt modelId="{3A6CB1AE-A360-47BD-B827-E7AC5D2D06F3}" type="sibTrans" cxnId="{91BC3A49-D09F-4BC1-93EE-2F2C09B39418}">
      <dgm:prSet/>
      <dgm:spPr/>
      <dgm:t>
        <a:bodyPr/>
        <a:lstStyle/>
        <a:p>
          <a:endParaRPr lang="en-US"/>
        </a:p>
      </dgm:t>
    </dgm:pt>
    <dgm:pt modelId="{5AD9DC10-25B4-4B3E-89B4-0D054E80F94B}">
      <dgm:prSet phldrT="[Text]" custT="1"/>
      <dgm:spPr/>
      <dgm:t>
        <a:bodyPr/>
        <a:lstStyle/>
        <a:p>
          <a:pPr algn="just"/>
          <a:endParaRPr lang="en-US" sz="1800" dirty="0"/>
        </a:p>
      </dgm:t>
    </dgm:pt>
    <dgm:pt modelId="{2C673C12-9609-4CCC-ADC6-2AADB014C2B7}" type="parTrans" cxnId="{97D97736-DD71-4598-993D-612432C99BC6}">
      <dgm:prSet/>
      <dgm:spPr/>
      <dgm:t>
        <a:bodyPr/>
        <a:lstStyle/>
        <a:p>
          <a:endParaRPr lang="en-US"/>
        </a:p>
      </dgm:t>
    </dgm:pt>
    <dgm:pt modelId="{3890B46F-215B-4261-B545-9B79287CFD18}" type="sibTrans" cxnId="{97D97736-DD71-4598-993D-612432C99BC6}">
      <dgm:prSet/>
      <dgm:spPr/>
      <dgm:t>
        <a:bodyPr/>
        <a:lstStyle/>
        <a:p>
          <a:endParaRPr lang="en-US"/>
        </a:p>
      </dgm:t>
    </dgm:pt>
    <dgm:pt modelId="{1A60CFD8-B0D8-488E-9827-4B1A4A1660A6}">
      <dgm:prSet phldrT="[Text]" custT="1"/>
      <dgm:spPr/>
      <dgm:t>
        <a:bodyPr/>
        <a:lstStyle/>
        <a:p>
          <a:pPr algn="just"/>
          <a:endParaRPr lang="en-US" sz="1800" dirty="0"/>
        </a:p>
      </dgm:t>
    </dgm:pt>
    <dgm:pt modelId="{A0156048-2200-4C1E-871A-6040AF0D32ED}" type="parTrans" cxnId="{D91FEE2C-B106-4FF0-8E72-34B22C42F97E}">
      <dgm:prSet/>
      <dgm:spPr/>
      <dgm:t>
        <a:bodyPr/>
        <a:lstStyle/>
        <a:p>
          <a:endParaRPr lang="en-US"/>
        </a:p>
      </dgm:t>
    </dgm:pt>
    <dgm:pt modelId="{88E891E0-63B7-4E32-8E4D-A93945032D72}" type="sibTrans" cxnId="{D91FEE2C-B106-4FF0-8E72-34B22C42F97E}">
      <dgm:prSet/>
      <dgm:spPr/>
      <dgm:t>
        <a:bodyPr/>
        <a:lstStyle/>
        <a:p>
          <a:endParaRPr lang="en-US"/>
        </a:p>
      </dgm:t>
    </dgm:pt>
    <dgm:pt modelId="{D8F09E11-0213-4A4D-9C52-A0854EF98A9A}">
      <dgm:prSet custT="1"/>
      <dgm:spPr/>
      <dgm:t>
        <a:bodyPr/>
        <a:lstStyle/>
        <a:p>
          <a:pPr algn="just"/>
          <a:endParaRPr lang="en-US" sz="1800" dirty="0"/>
        </a:p>
      </dgm:t>
    </dgm:pt>
    <dgm:pt modelId="{1C4E6F37-F133-43E9-8CC8-2BCFF054B53F}" type="parTrans" cxnId="{04BA9AAD-39A3-4D40-BE47-532FC212F143}">
      <dgm:prSet/>
      <dgm:spPr/>
      <dgm:t>
        <a:bodyPr/>
        <a:lstStyle/>
        <a:p>
          <a:endParaRPr lang="en-US"/>
        </a:p>
      </dgm:t>
    </dgm:pt>
    <dgm:pt modelId="{2F160A69-1046-4452-9EEA-79F21DF9AA50}" type="sibTrans" cxnId="{04BA9AAD-39A3-4D40-BE47-532FC212F143}">
      <dgm:prSet/>
      <dgm:spPr/>
      <dgm:t>
        <a:bodyPr/>
        <a:lstStyle/>
        <a:p>
          <a:endParaRPr lang="en-US"/>
        </a:p>
      </dgm:t>
    </dgm:pt>
    <dgm:pt modelId="{9CD95F52-16B2-4F31-A548-CB7F46210BF7}">
      <dgm:prSet custT="1"/>
      <dgm:spPr/>
      <dgm:t>
        <a:bodyPr/>
        <a:lstStyle/>
        <a:p>
          <a:pPr algn="just"/>
          <a:endParaRPr lang="en-US" sz="1800" dirty="0"/>
        </a:p>
      </dgm:t>
    </dgm:pt>
    <dgm:pt modelId="{052E9CAF-7210-4F73-AA4D-F0A8FB63D227}" type="parTrans" cxnId="{6D30AFF1-7DD8-4E38-9221-0784B476EA38}">
      <dgm:prSet/>
      <dgm:spPr/>
      <dgm:t>
        <a:bodyPr/>
        <a:lstStyle/>
        <a:p>
          <a:endParaRPr lang="en-US"/>
        </a:p>
      </dgm:t>
    </dgm:pt>
    <dgm:pt modelId="{D6E02A1D-4A26-4C58-86F4-C9AB78CC2828}" type="sibTrans" cxnId="{6D30AFF1-7DD8-4E38-9221-0784B476EA38}">
      <dgm:prSet/>
      <dgm:spPr/>
      <dgm:t>
        <a:bodyPr/>
        <a:lstStyle/>
        <a:p>
          <a:endParaRPr lang="en-US"/>
        </a:p>
      </dgm:t>
    </dgm:pt>
    <dgm:pt modelId="{828AD37C-7FC7-4A87-864D-BA7995F104C9}">
      <dgm:prSet custT="1"/>
      <dgm:spPr/>
      <dgm:t>
        <a:bodyPr/>
        <a:lstStyle/>
        <a:p>
          <a:pPr algn="just"/>
          <a:endParaRPr lang="en-US" sz="1800" dirty="0"/>
        </a:p>
      </dgm:t>
    </dgm:pt>
    <dgm:pt modelId="{0CF617DA-E11D-40BD-8C8A-5D3E2A5DC33F}" type="parTrans" cxnId="{E248EADD-86CA-464E-847A-4F15E3C86F9B}">
      <dgm:prSet/>
      <dgm:spPr/>
      <dgm:t>
        <a:bodyPr/>
        <a:lstStyle/>
        <a:p>
          <a:endParaRPr lang="en-US"/>
        </a:p>
      </dgm:t>
    </dgm:pt>
    <dgm:pt modelId="{56958D3C-238E-40AC-BFE2-E40D7C0864A9}" type="sibTrans" cxnId="{E248EADD-86CA-464E-847A-4F15E3C86F9B}">
      <dgm:prSet/>
      <dgm:spPr/>
      <dgm:t>
        <a:bodyPr/>
        <a:lstStyle/>
        <a:p>
          <a:endParaRPr lang="en-US"/>
        </a:p>
      </dgm:t>
    </dgm:pt>
    <dgm:pt modelId="{4442EA69-4551-4CFE-A749-B2D550419A42}" type="pres">
      <dgm:prSet presAssocID="{33D7CBB5-768B-450C-882A-58298B85CD2A}" presName="Name0" presStyleCnt="0">
        <dgm:presLayoutVars>
          <dgm:dir/>
          <dgm:animLvl val="lvl"/>
          <dgm:resizeHandles/>
        </dgm:presLayoutVars>
      </dgm:prSet>
      <dgm:spPr/>
      <dgm:t>
        <a:bodyPr/>
        <a:lstStyle/>
        <a:p>
          <a:endParaRPr lang="en-US"/>
        </a:p>
      </dgm:t>
    </dgm:pt>
    <dgm:pt modelId="{363DC9D7-9FE9-4D4F-B6A2-DCB4FB5DC5A7}" type="pres">
      <dgm:prSet presAssocID="{4A15820E-CFE2-4805-9351-A4F2603A5F20}" presName="linNode" presStyleCnt="0"/>
      <dgm:spPr/>
    </dgm:pt>
    <dgm:pt modelId="{B5B1680A-E02B-4733-BB72-FF3A97733279}" type="pres">
      <dgm:prSet presAssocID="{4A15820E-CFE2-4805-9351-A4F2603A5F20}" presName="parentShp" presStyleLbl="node1" presStyleIdx="0" presStyleCnt="2" custScaleX="120721" custScaleY="2000000" custLinFactNeighborY="-1338">
        <dgm:presLayoutVars>
          <dgm:bulletEnabled val="1"/>
        </dgm:presLayoutVars>
      </dgm:prSet>
      <dgm:spPr/>
      <dgm:t>
        <a:bodyPr/>
        <a:lstStyle/>
        <a:p>
          <a:endParaRPr lang="en-US"/>
        </a:p>
      </dgm:t>
    </dgm:pt>
    <dgm:pt modelId="{D4F3E1BF-07BB-4AA1-847E-CFB1D3C646CA}" type="pres">
      <dgm:prSet presAssocID="{4A15820E-CFE2-4805-9351-A4F2603A5F20}" presName="childShp" presStyleLbl="bgAccFollowNode1" presStyleIdx="0" presStyleCnt="2" custAng="0" custScaleY="2000000">
        <dgm:presLayoutVars>
          <dgm:bulletEnabled val="1"/>
        </dgm:presLayoutVars>
      </dgm:prSet>
      <dgm:spPr/>
      <dgm:t>
        <a:bodyPr/>
        <a:lstStyle/>
        <a:p>
          <a:endParaRPr lang="en-US"/>
        </a:p>
      </dgm:t>
    </dgm:pt>
    <dgm:pt modelId="{3111F94C-23E1-46D9-BA6A-9397E34BB421}" type="pres">
      <dgm:prSet presAssocID="{A1B8793E-DBA4-4070-B8E0-1FA8C8D9753D}" presName="spacing" presStyleCnt="0"/>
      <dgm:spPr/>
    </dgm:pt>
    <dgm:pt modelId="{B654D839-34C2-4DF2-A640-4AA9053165B3}" type="pres">
      <dgm:prSet presAssocID="{6A033249-BD8A-4710-9ADC-9475EE62BC2E}" presName="linNode" presStyleCnt="0"/>
      <dgm:spPr/>
    </dgm:pt>
    <dgm:pt modelId="{FBA40300-D264-4B56-A26C-54C3D1737BE0}" type="pres">
      <dgm:prSet presAssocID="{6A033249-BD8A-4710-9ADC-9475EE62BC2E}" presName="parentShp" presStyleLbl="node1" presStyleIdx="1" presStyleCnt="2" custScaleX="120721" custScaleY="2000000" custLinFactNeighborY="-274">
        <dgm:presLayoutVars>
          <dgm:bulletEnabled val="1"/>
        </dgm:presLayoutVars>
      </dgm:prSet>
      <dgm:spPr/>
      <dgm:t>
        <a:bodyPr/>
        <a:lstStyle/>
        <a:p>
          <a:endParaRPr lang="en-US"/>
        </a:p>
      </dgm:t>
    </dgm:pt>
    <dgm:pt modelId="{66EBD6CC-B123-4865-A32D-DFBC9752E9DC}" type="pres">
      <dgm:prSet presAssocID="{6A033249-BD8A-4710-9ADC-9475EE62BC2E}" presName="childShp" presStyleLbl="bgAccFollowNode1" presStyleIdx="1" presStyleCnt="2" custScaleY="2000000">
        <dgm:presLayoutVars>
          <dgm:bulletEnabled val="1"/>
        </dgm:presLayoutVars>
      </dgm:prSet>
      <dgm:spPr/>
      <dgm:t>
        <a:bodyPr/>
        <a:lstStyle/>
        <a:p>
          <a:endParaRPr lang="en-US"/>
        </a:p>
      </dgm:t>
    </dgm:pt>
  </dgm:ptLst>
  <dgm:cxnLst>
    <dgm:cxn modelId="{04BA9AAD-39A3-4D40-BE47-532FC212F143}" srcId="{6A033249-BD8A-4710-9ADC-9475EE62BC2E}" destId="{D8F09E11-0213-4A4D-9C52-A0854EF98A9A}" srcOrd="3" destOrd="0" parTransId="{1C4E6F37-F133-43E9-8CC8-2BCFF054B53F}" sibTransId="{2F160A69-1046-4452-9EEA-79F21DF9AA50}"/>
    <dgm:cxn modelId="{8B3E8274-A733-43C1-A2EF-F7BCB0EE3C61}" srcId="{33D7CBB5-768B-450C-882A-58298B85CD2A}" destId="{4A15820E-CFE2-4805-9351-A4F2603A5F20}" srcOrd="0" destOrd="0" parTransId="{622D7849-0585-463A-B16E-3558406D4B40}" sibTransId="{A1B8793E-DBA4-4070-B8E0-1FA8C8D9753D}"/>
    <dgm:cxn modelId="{91BC3A49-D09F-4BC1-93EE-2F2C09B39418}" srcId="{4A15820E-CFE2-4805-9351-A4F2603A5F20}" destId="{A8400565-9EED-46E2-9560-826D02532706}" srcOrd="3" destOrd="0" parTransId="{7A9DC71C-24EE-418B-A0C1-4DCABF44B411}" sibTransId="{3A6CB1AE-A360-47BD-B827-E7AC5D2D06F3}"/>
    <dgm:cxn modelId="{32B2A76E-AC3C-4F2F-81E8-060A4246235E}" type="presOf" srcId="{A8400565-9EED-46E2-9560-826D02532706}" destId="{D4F3E1BF-07BB-4AA1-847E-CFB1D3C646CA}" srcOrd="0" destOrd="3" presId="urn:microsoft.com/office/officeart/2005/8/layout/vList6"/>
    <dgm:cxn modelId="{6893B7DA-0F00-4D38-A84E-BBFF455407FF}" type="presOf" srcId="{828AD37C-7FC7-4A87-864D-BA7995F104C9}" destId="{66EBD6CC-B123-4865-A32D-DFBC9752E9DC}" srcOrd="0" destOrd="2" presId="urn:microsoft.com/office/officeart/2005/8/layout/vList6"/>
    <dgm:cxn modelId="{6D30AFF1-7DD8-4E38-9221-0784B476EA38}" srcId="{6A033249-BD8A-4710-9ADC-9475EE62BC2E}" destId="{9CD95F52-16B2-4F31-A548-CB7F46210BF7}" srcOrd="1" destOrd="0" parTransId="{052E9CAF-7210-4F73-AA4D-F0A8FB63D227}" sibTransId="{D6E02A1D-4A26-4C58-86F4-C9AB78CC2828}"/>
    <dgm:cxn modelId="{E248EADD-86CA-464E-847A-4F15E3C86F9B}" srcId="{6A033249-BD8A-4710-9ADC-9475EE62BC2E}" destId="{828AD37C-7FC7-4A87-864D-BA7995F104C9}" srcOrd="2" destOrd="0" parTransId="{0CF617DA-E11D-40BD-8C8A-5D3E2A5DC33F}" sibTransId="{56958D3C-238E-40AC-BFE2-E40D7C0864A9}"/>
    <dgm:cxn modelId="{ADDA76B0-4926-4755-BD11-1677EAAFA9CF}" srcId="{4A15820E-CFE2-4805-9351-A4F2603A5F20}" destId="{6795CBD8-1112-45EC-A347-2D5A46688FC1}" srcOrd="0" destOrd="0" parTransId="{F0A9FC3A-7D5F-461A-ADDF-A7DFDB336962}" sibTransId="{2BE2EEA6-78D2-4609-904B-A0BA09A172E3}"/>
    <dgm:cxn modelId="{594635F4-E051-44CE-9D96-AFD9681AB6EA}" srcId="{6A033249-BD8A-4710-9ADC-9475EE62BC2E}" destId="{1E7232E1-2B47-44CC-A97A-36830D223BA2}" srcOrd="0" destOrd="0" parTransId="{704807BE-B542-4258-BD28-CBF166020C52}" sibTransId="{C333EAB9-2480-4CBF-AE94-F0B3E65F7BF2}"/>
    <dgm:cxn modelId="{E9DB71C2-7A90-4DA6-91D2-DF1D12E3C58C}" type="presOf" srcId="{4A15820E-CFE2-4805-9351-A4F2603A5F20}" destId="{B5B1680A-E02B-4733-BB72-FF3A97733279}" srcOrd="0" destOrd="0" presId="urn:microsoft.com/office/officeart/2005/8/layout/vList6"/>
    <dgm:cxn modelId="{867C9DB4-288E-4451-8B21-39DCF3769C73}" type="presOf" srcId="{5AD9DC10-25B4-4B3E-89B4-0D054E80F94B}" destId="{D4F3E1BF-07BB-4AA1-847E-CFB1D3C646CA}" srcOrd="0" destOrd="1" presId="urn:microsoft.com/office/officeart/2005/8/layout/vList6"/>
    <dgm:cxn modelId="{D91FEE2C-B106-4FF0-8E72-34B22C42F97E}" srcId="{4A15820E-CFE2-4805-9351-A4F2603A5F20}" destId="{1A60CFD8-B0D8-488E-9827-4B1A4A1660A6}" srcOrd="2" destOrd="0" parTransId="{A0156048-2200-4C1E-871A-6040AF0D32ED}" sibTransId="{88E891E0-63B7-4E32-8E4D-A93945032D72}"/>
    <dgm:cxn modelId="{46C1D912-5272-4631-98C2-B437C3DC6862}" type="presOf" srcId="{6A033249-BD8A-4710-9ADC-9475EE62BC2E}" destId="{FBA40300-D264-4B56-A26C-54C3D1737BE0}" srcOrd="0" destOrd="0" presId="urn:microsoft.com/office/officeart/2005/8/layout/vList6"/>
    <dgm:cxn modelId="{97D97736-DD71-4598-993D-612432C99BC6}" srcId="{4A15820E-CFE2-4805-9351-A4F2603A5F20}" destId="{5AD9DC10-25B4-4B3E-89B4-0D054E80F94B}" srcOrd="1" destOrd="0" parTransId="{2C673C12-9609-4CCC-ADC6-2AADB014C2B7}" sibTransId="{3890B46F-215B-4261-B545-9B79287CFD18}"/>
    <dgm:cxn modelId="{1BB7F69B-6173-43CE-AA1E-CA5B2BFBE35C}" type="presOf" srcId="{1E7232E1-2B47-44CC-A97A-36830D223BA2}" destId="{66EBD6CC-B123-4865-A32D-DFBC9752E9DC}" srcOrd="0" destOrd="0" presId="urn:microsoft.com/office/officeart/2005/8/layout/vList6"/>
    <dgm:cxn modelId="{3D4312A9-DC98-42F4-87C8-3182DD9E805D}" type="presOf" srcId="{6795CBD8-1112-45EC-A347-2D5A46688FC1}" destId="{D4F3E1BF-07BB-4AA1-847E-CFB1D3C646CA}" srcOrd="0" destOrd="0" presId="urn:microsoft.com/office/officeart/2005/8/layout/vList6"/>
    <dgm:cxn modelId="{DF8867CC-1DDD-40AA-8FE1-9BC09E7D160F}" type="presOf" srcId="{1A60CFD8-B0D8-488E-9827-4B1A4A1660A6}" destId="{D4F3E1BF-07BB-4AA1-847E-CFB1D3C646CA}" srcOrd="0" destOrd="2" presId="urn:microsoft.com/office/officeart/2005/8/layout/vList6"/>
    <dgm:cxn modelId="{4A0597CB-5B94-481D-9D25-4DC3E95002D1}" type="presOf" srcId="{9CD95F52-16B2-4F31-A548-CB7F46210BF7}" destId="{66EBD6CC-B123-4865-A32D-DFBC9752E9DC}" srcOrd="0" destOrd="1" presId="urn:microsoft.com/office/officeart/2005/8/layout/vList6"/>
    <dgm:cxn modelId="{9437679E-89DE-4493-97A0-57B99249BF93}" srcId="{33D7CBB5-768B-450C-882A-58298B85CD2A}" destId="{6A033249-BD8A-4710-9ADC-9475EE62BC2E}" srcOrd="1" destOrd="0" parTransId="{562C9123-8869-4A63-B34C-97692575E894}" sibTransId="{8701AF44-7E06-45CA-BEB4-195A6A5C1EDA}"/>
    <dgm:cxn modelId="{1A553ADA-D375-41EB-AEA8-4AC2BA92F4FC}" type="presOf" srcId="{33D7CBB5-768B-450C-882A-58298B85CD2A}" destId="{4442EA69-4551-4CFE-A749-B2D550419A42}" srcOrd="0" destOrd="0" presId="urn:microsoft.com/office/officeart/2005/8/layout/vList6"/>
    <dgm:cxn modelId="{782D5C27-1E49-4EFB-97E6-5C5F05EB375E}" type="presOf" srcId="{D8F09E11-0213-4A4D-9C52-A0854EF98A9A}" destId="{66EBD6CC-B123-4865-A32D-DFBC9752E9DC}" srcOrd="0" destOrd="3" presId="urn:microsoft.com/office/officeart/2005/8/layout/vList6"/>
    <dgm:cxn modelId="{F13163BD-A5CC-46CF-A0C4-3EB3263A013C}" type="presParOf" srcId="{4442EA69-4551-4CFE-A749-B2D550419A42}" destId="{363DC9D7-9FE9-4D4F-B6A2-DCB4FB5DC5A7}" srcOrd="0" destOrd="0" presId="urn:microsoft.com/office/officeart/2005/8/layout/vList6"/>
    <dgm:cxn modelId="{FA8DB675-E174-48BA-8FAE-CE1BDCD0320C}" type="presParOf" srcId="{363DC9D7-9FE9-4D4F-B6A2-DCB4FB5DC5A7}" destId="{B5B1680A-E02B-4733-BB72-FF3A97733279}" srcOrd="0" destOrd="0" presId="urn:microsoft.com/office/officeart/2005/8/layout/vList6"/>
    <dgm:cxn modelId="{85375969-D9B4-436F-8C27-E0EA9E1D0638}" type="presParOf" srcId="{363DC9D7-9FE9-4D4F-B6A2-DCB4FB5DC5A7}" destId="{D4F3E1BF-07BB-4AA1-847E-CFB1D3C646CA}" srcOrd="1" destOrd="0" presId="urn:microsoft.com/office/officeart/2005/8/layout/vList6"/>
    <dgm:cxn modelId="{BF564D3A-0E88-4134-92A6-6F77FC44E1DA}" type="presParOf" srcId="{4442EA69-4551-4CFE-A749-B2D550419A42}" destId="{3111F94C-23E1-46D9-BA6A-9397E34BB421}" srcOrd="1" destOrd="0" presId="urn:microsoft.com/office/officeart/2005/8/layout/vList6"/>
    <dgm:cxn modelId="{25CC134F-DE83-45F1-B6A7-7DE77B8D09CD}" type="presParOf" srcId="{4442EA69-4551-4CFE-A749-B2D550419A42}" destId="{B654D839-34C2-4DF2-A640-4AA9053165B3}" srcOrd="2" destOrd="0" presId="urn:microsoft.com/office/officeart/2005/8/layout/vList6"/>
    <dgm:cxn modelId="{10B078F9-ABBF-4F5A-9467-0A3BC07A1EF0}" type="presParOf" srcId="{B654D839-34C2-4DF2-A640-4AA9053165B3}" destId="{FBA40300-D264-4B56-A26C-54C3D1737BE0}" srcOrd="0" destOrd="0" presId="urn:microsoft.com/office/officeart/2005/8/layout/vList6"/>
    <dgm:cxn modelId="{589C65CA-D7EB-48BC-A1C7-266F7B4D29FF}" type="presParOf" srcId="{B654D839-34C2-4DF2-A640-4AA9053165B3}" destId="{66EBD6CC-B123-4865-A32D-DFBC9752E9DC}" srcOrd="1" destOrd="0" presId="urn:microsoft.com/office/officeart/2005/8/layout/vList6"/>
  </dgm:cxnLst>
  <dgm:bg>
    <a:solidFill>
      <a:schemeClr val="accent1">
        <a:lumMod val="60000"/>
        <a:lumOff val="40000"/>
      </a:schemeClr>
    </a:solid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3D7CBB5-768B-450C-882A-58298B85CD2A}" type="doc">
      <dgm:prSet loTypeId="urn:microsoft.com/office/officeart/2005/8/layout/vList6" loCatId="list" qsTypeId="urn:microsoft.com/office/officeart/2005/8/quickstyle/simple1" qsCatId="simple" csTypeId="urn:microsoft.com/office/officeart/2005/8/colors/accent4_5" csCatId="accent4" phldr="1"/>
      <dgm:spPr/>
      <dgm:t>
        <a:bodyPr/>
        <a:lstStyle/>
        <a:p>
          <a:endParaRPr lang="en-US"/>
        </a:p>
      </dgm:t>
    </dgm:pt>
    <dgm:pt modelId="{4A15820E-CFE2-4805-9351-A4F2603A5F20}">
      <dgm:prSet phldrT="[Text]" custT="1"/>
      <dgm:spPr>
        <a:solidFill>
          <a:schemeClr val="bg1">
            <a:lumMod val="65000"/>
            <a:alpha val="9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3600" dirty="0" smtClean="0">
              <a:latin typeface="+mj-lt"/>
            </a:rPr>
            <a:t>INTERNAL CAPITAL MARKET</a:t>
          </a:r>
        </a:p>
        <a:p>
          <a:pPr defTabSz="1422400">
            <a:lnSpc>
              <a:spcPct val="90000"/>
            </a:lnSpc>
            <a:spcBef>
              <a:spcPct val="0"/>
            </a:spcBef>
            <a:spcAft>
              <a:spcPct val="35000"/>
            </a:spcAft>
          </a:pPr>
          <a:endParaRPr lang="en-US" sz="2100" dirty="0"/>
        </a:p>
      </dgm:t>
    </dgm:pt>
    <dgm:pt modelId="{622D7849-0585-463A-B16E-3558406D4B40}" type="parTrans" cxnId="{8B3E8274-A733-43C1-A2EF-F7BCB0EE3C61}">
      <dgm:prSet/>
      <dgm:spPr/>
      <dgm:t>
        <a:bodyPr/>
        <a:lstStyle/>
        <a:p>
          <a:endParaRPr lang="en-US"/>
        </a:p>
      </dgm:t>
    </dgm:pt>
    <dgm:pt modelId="{A1B8793E-DBA4-4070-B8E0-1FA8C8D9753D}" type="sibTrans" cxnId="{8B3E8274-A733-43C1-A2EF-F7BCB0EE3C61}">
      <dgm:prSet/>
      <dgm:spPr/>
      <dgm:t>
        <a:bodyPr/>
        <a:lstStyle/>
        <a:p>
          <a:endParaRPr lang="en-US"/>
        </a:p>
      </dgm:t>
    </dgm:pt>
    <dgm:pt modelId="{6A033249-BD8A-4710-9ADC-9475EE62BC2E}">
      <dgm:prSet custT="1"/>
      <dgm:spPr>
        <a:solidFill>
          <a:schemeClr val="bg2">
            <a:lumMod val="50000"/>
            <a:alpha val="50000"/>
          </a:schemeClr>
        </a:solidFill>
      </dgm:spPr>
      <dgm:t>
        <a:bodyPr/>
        <a:lstStyle/>
        <a:p>
          <a:r>
            <a:rPr lang="en-US" sz="3600" b="1" dirty="0" smtClean="0"/>
            <a:t>EXTERNAL CAPITAL MARKET</a:t>
          </a:r>
          <a:endParaRPr lang="en-US" sz="3600" b="1" dirty="0"/>
        </a:p>
      </dgm:t>
    </dgm:pt>
    <dgm:pt modelId="{562C9123-8869-4A63-B34C-97692575E894}" type="parTrans" cxnId="{9437679E-89DE-4493-97A0-57B99249BF93}">
      <dgm:prSet/>
      <dgm:spPr/>
      <dgm:t>
        <a:bodyPr/>
        <a:lstStyle/>
        <a:p>
          <a:endParaRPr lang="en-US"/>
        </a:p>
      </dgm:t>
    </dgm:pt>
    <dgm:pt modelId="{8701AF44-7E06-45CA-BEB4-195A6A5C1EDA}" type="sibTrans" cxnId="{9437679E-89DE-4493-97A0-57B99249BF93}">
      <dgm:prSet/>
      <dgm:spPr/>
      <dgm:t>
        <a:bodyPr/>
        <a:lstStyle/>
        <a:p>
          <a:endParaRPr lang="en-US"/>
        </a:p>
      </dgm:t>
    </dgm:pt>
    <dgm:pt modelId="{0CFDB871-5851-415A-8B79-DEA2901B1000}">
      <dgm:prSet custT="1"/>
      <dgm:spPr>
        <a:solidFill>
          <a:schemeClr val="bg1">
            <a:lumMod val="85000"/>
            <a:alpha val="90000"/>
          </a:schemeClr>
        </a:solidFill>
      </dgm:spPr>
      <dgm:t>
        <a:bodyPr/>
        <a:lstStyle/>
        <a:p>
          <a:r>
            <a:rPr lang="en-US" sz="1800" b="1" dirty="0" smtClean="0">
              <a:latin typeface="+mn-lt"/>
            </a:rPr>
            <a:t>the gains that would accrue to shareholders from capital being allocated by the external capital market</a:t>
          </a:r>
          <a:endParaRPr lang="en-US" sz="1800" b="1" dirty="0"/>
        </a:p>
      </dgm:t>
    </dgm:pt>
    <dgm:pt modelId="{5705B1BD-FD71-4EED-9B0E-FCB7D1A99941}" type="parTrans" cxnId="{4FA326A7-935D-4E6B-8573-5832551DE78D}">
      <dgm:prSet/>
      <dgm:spPr/>
      <dgm:t>
        <a:bodyPr/>
        <a:lstStyle/>
        <a:p>
          <a:endParaRPr lang="en-US"/>
        </a:p>
      </dgm:t>
    </dgm:pt>
    <dgm:pt modelId="{538A563B-2A90-4241-9B9D-0D3E4186FB2C}" type="sibTrans" cxnId="{4FA326A7-935D-4E6B-8573-5832551DE78D}">
      <dgm:prSet/>
      <dgm:spPr/>
      <dgm:t>
        <a:bodyPr/>
        <a:lstStyle/>
        <a:p>
          <a:endParaRPr lang="en-US"/>
        </a:p>
      </dgm:t>
    </dgm:pt>
    <dgm:pt modelId="{D0ACD817-491C-438E-B4C0-FBB1E0DBCCC1}">
      <dgm:prSet phldrT="[Text]" custT="1"/>
      <dgm:spPr>
        <a:solidFill>
          <a:schemeClr val="bg2">
            <a:lumMod val="75000"/>
            <a:alpha val="90000"/>
          </a:schemeClr>
        </a:solidFill>
      </dgm:spPr>
      <dgm:t>
        <a:bodyPr/>
        <a:lstStyle/>
        <a:p>
          <a:r>
            <a:rPr lang="en-US" sz="1800" b="1" dirty="0" smtClean="0">
              <a:latin typeface="+mn-lt"/>
            </a:rPr>
            <a:t>In large diversified firms, capital distributions may generate gains from internal capital market allocations that  </a:t>
          </a:r>
          <a:endParaRPr lang="en-US" sz="1800" b="1" dirty="0"/>
        </a:p>
      </dgm:t>
    </dgm:pt>
    <dgm:pt modelId="{22BC15F4-E9FF-486D-A1A5-BEA70E640BB3}" type="parTrans" cxnId="{62AE5F9C-3AAF-4F0D-BCEC-30D385E07EC9}">
      <dgm:prSet/>
      <dgm:spPr/>
      <dgm:t>
        <a:bodyPr/>
        <a:lstStyle/>
        <a:p>
          <a:endParaRPr lang="en-US"/>
        </a:p>
      </dgm:t>
    </dgm:pt>
    <dgm:pt modelId="{73F3EA7F-3A38-4166-A399-40E377A449AB}" type="sibTrans" cxnId="{62AE5F9C-3AAF-4F0D-BCEC-30D385E07EC9}">
      <dgm:prSet/>
      <dgm:spPr/>
      <dgm:t>
        <a:bodyPr/>
        <a:lstStyle/>
        <a:p>
          <a:endParaRPr lang="en-US"/>
        </a:p>
      </dgm:t>
    </dgm:pt>
    <dgm:pt modelId="{DB018E67-9965-4D79-8097-6EB8C5366A25}">
      <dgm:prSet phldrT="[Text]" custT="1"/>
      <dgm:spPr>
        <a:solidFill>
          <a:schemeClr val="bg2">
            <a:lumMod val="75000"/>
            <a:alpha val="90000"/>
          </a:schemeClr>
        </a:solidFill>
      </dgm:spPr>
      <dgm:t>
        <a:bodyPr/>
        <a:lstStyle/>
        <a:p>
          <a:endParaRPr lang="en-US" sz="1800" dirty="0"/>
        </a:p>
      </dgm:t>
    </dgm:pt>
    <dgm:pt modelId="{F11C1330-0DD5-4E8C-9EBE-4BBC6BB69EAC}" type="parTrans" cxnId="{A470B88C-C2BE-47AC-89BC-16962DFBD77A}">
      <dgm:prSet/>
      <dgm:spPr/>
      <dgm:t>
        <a:bodyPr/>
        <a:lstStyle/>
        <a:p>
          <a:endParaRPr lang="en-US"/>
        </a:p>
      </dgm:t>
    </dgm:pt>
    <dgm:pt modelId="{FA737AC6-E685-4106-AC40-3008355D7722}" type="sibTrans" cxnId="{A470B88C-C2BE-47AC-89BC-16962DFBD77A}">
      <dgm:prSet/>
      <dgm:spPr/>
      <dgm:t>
        <a:bodyPr/>
        <a:lstStyle/>
        <a:p>
          <a:endParaRPr lang="en-US"/>
        </a:p>
      </dgm:t>
    </dgm:pt>
    <dgm:pt modelId="{F7D2FEF1-9B97-42DA-8AAF-9D58A8E4C299}">
      <dgm:prSet custT="1"/>
      <dgm:spPr>
        <a:solidFill>
          <a:schemeClr val="bg1">
            <a:lumMod val="85000"/>
            <a:alpha val="90000"/>
          </a:schemeClr>
        </a:solidFill>
      </dgm:spPr>
      <dgm:t>
        <a:bodyPr/>
        <a:lstStyle/>
        <a:p>
          <a:endParaRPr lang="en-US" sz="1800" dirty="0"/>
        </a:p>
      </dgm:t>
    </dgm:pt>
    <dgm:pt modelId="{A284A983-7FE3-45FD-807D-F9AA8659DEEF}" type="parTrans" cxnId="{69B3886D-7E7A-4FD1-A804-6DDEF44CDD68}">
      <dgm:prSet/>
      <dgm:spPr/>
      <dgm:t>
        <a:bodyPr/>
        <a:lstStyle/>
        <a:p>
          <a:endParaRPr lang="en-US"/>
        </a:p>
      </dgm:t>
    </dgm:pt>
    <dgm:pt modelId="{4EEABEAA-E967-4198-9260-DECCE2459510}" type="sibTrans" cxnId="{69B3886D-7E7A-4FD1-A804-6DDEF44CDD68}">
      <dgm:prSet/>
      <dgm:spPr/>
      <dgm:t>
        <a:bodyPr/>
        <a:lstStyle/>
        <a:p>
          <a:endParaRPr lang="en-US"/>
        </a:p>
      </dgm:t>
    </dgm:pt>
    <dgm:pt modelId="{4442EA69-4551-4CFE-A749-B2D550419A42}" type="pres">
      <dgm:prSet presAssocID="{33D7CBB5-768B-450C-882A-58298B85CD2A}" presName="Name0" presStyleCnt="0">
        <dgm:presLayoutVars>
          <dgm:dir/>
          <dgm:animLvl val="lvl"/>
          <dgm:resizeHandles/>
        </dgm:presLayoutVars>
      </dgm:prSet>
      <dgm:spPr/>
      <dgm:t>
        <a:bodyPr/>
        <a:lstStyle/>
        <a:p>
          <a:endParaRPr lang="en-US"/>
        </a:p>
      </dgm:t>
    </dgm:pt>
    <dgm:pt modelId="{363DC9D7-9FE9-4D4F-B6A2-DCB4FB5DC5A7}" type="pres">
      <dgm:prSet presAssocID="{4A15820E-CFE2-4805-9351-A4F2603A5F20}" presName="linNode" presStyleCnt="0"/>
      <dgm:spPr/>
    </dgm:pt>
    <dgm:pt modelId="{B5B1680A-E02B-4733-BB72-FF3A97733279}" type="pres">
      <dgm:prSet presAssocID="{4A15820E-CFE2-4805-9351-A4F2603A5F20}" presName="parentShp" presStyleLbl="node1" presStyleIdx="0" presStyleCnt="2" custScaleX="120721" custScaleY="114441" custLinFactNeighborY="-1338">
        <dgm:presLayoutVars>
          <dgm:bulletEnabled val="1"/>
        </dgm:presLayoutVars>
      </dgm:prSet>
      <dgm:spPr/>
      <dgm:t>
        <a:bodyPr/>
        <a:lstStyle/>
        <a:p>
          <a:endParaRPr lang="en-US"/>
        </a:p>
      </dgm:t>
    </dgm:pt>
    <dgm:pt modelId="{D4F3E1BF-07BB-4AA1-847E-CFB1D3C646CA}" type="pres">
      <dgm:prSet presAssocID="{4A15820E-CFE2-4805-9351-A4F2603A5F20}" presName="childShp" presStyleLbl="bgAccFollowNode1" presStyleIdx="0" presStyleCnt="2" custScaleY="116818">
        <dgm:presLayoutVars>
          <dgm:bulletEnabled val="1"/>
        </dgm:presLayoutVars>
      </dgm:prSet>
      <dgm:spPr/>
      <dgm:t>
        <a:bodyPr/>
        <a:lstStyle/>
        <a:p>
          <a:endParaRPr lang="en-US"/>
        </a:p>
      </dgm:t>
    </dgm:pt>
    <dgm:pt modelId="{3111F94C-23E1-46D9-BA6A-9397E34BB421}" type="pres">
      <dgm:prSet presAssocID="{A1B8793E-DBA4-4070-B8E0-1FA8C8D9753D}" presName="spacing" presStyleCnt="0"/>
      <dgm:spPr/>
    </dgm:pt>
    <dgm:pt modelId="{B654D839-34C2-4DF2-A640-4AA9053165B3}" type="pres">
      <dgm:prSet presAssocID="{6A033249-BD8A-4710-9ADC-9475EE62BC2E}" presName="linNode" presStyleCnt="0"/>
      <dgm:spPr/>
    </dgm:pt>
    <dgm:pt modelId="{FBA40300-D264-4B56-A26C-54C3D1737BE0}" type="pres">
      <dgm:prSet presAssocID="{6A033249-BD8A-4710-9ADC-9475EE62BC2E}" presName="parentShp" presStyleLbl="node1" presStyleIdx="1" presStyleCnt="2" custScaleX="120721" custScaleY="107706" custLinFactNeighborY="-274">
        <dgm:presLayoutVars>
          <dgm:bulletEnabled val="1"/>
        </dgm:presLayoutVars>
      </dgm:prSet>
      <dgm:spPr/>
      <dgm:t>
        <a:bodyPr/>
        <a:lstStyle/>
        <a:p>
          <a:endParaRPr lang="en-US"/>
        </a:p>
      </dgm:t>
    </dgm:pt>
    <dgm:pt modelId="{66EBD6CC-B123-4865-A32D-DFBC9752E9DC}" type="pres">
      <dgm:prSet presAssocID="{6A033249-BD8A-4710-9ADC-9475EE62BC2E}" presName="childShp" presStyleLbl="bgAccFollowNode1" presStyleIdx="1" presStyleCnt="2" custScaleY="132781">
        <dgm:presLayoutVars>
          <dgm:bulletEnabled val="1"/>
        </dgm:presLayoutVars>
      </dgm:prSet>
      <dgm:spPr/>
      <dgm:t>
        <a:bodyPr/>
        <a:lstStyle/>
        <a:p>
          <a:endParaRPr lang="en-US"/>
        </a:p>
      </dgm:t>
    </dgm:pt>
  </dgm:ptLst>
  <dgm:cxnLst>
    <dgm:cxn modelId="{D364F111-D89B-46C3-BBAB-E25087BC741A}" type="presOf" srcId="{DB018E67-9965-4D79-8097-6EB8C5366A25}" destId="{D4F3E1BF-07BB-4AA1-847E-CFB1D3C646CA}" srcOrd="0" destOrd="0" presId="urn:microsoft.com/office/officeart/2005/8/layout/vList6"/>
    <dgm:cxn modelId="{BBFBF382-77AC-4A7D-9A71-232684741FA3}" type="presOf" srcId="{D0ACD817-491C-438E-B4C0-FBB1E0DBCCC1}" destId="{D4F3E1BF-07BB-4AA1-847E-CFB1D3C646CA}" srcOrd="0" destOrd="1" presId="urn:microsoft.com/office/officeart/2005/8/layout/vList6"/>
    <dgm:cxn modelId="{BFDEE715-C838-4434-9E89-A7D369912387}" type="presOf" srcId="{0CFDB871-5851-415A-8B79-DEA2901B1000}" destId="{66EBD6CC-B123-4865-A32D-DFBC9752E9DC}" srcOrd="0" destOrd="1" presId="urn:microsoft.com/office/officeart/2005/8/layout/vList6"/>
    <dgm:cxn modelId="{481A630F-58FE-42EF-BBC5-3A611D392857}" type="presOf" srcId="{4A15820E-CFE2-4805-9351-A4F2603A5F20}" destId="{B5B1680A-E02B-4733-BB72-FF3A97733279}" srcOrd="0" destOrd="0" presId="urn:microsoft.com/office/officeart/2005/8/layout/vList6"/>
    <dgm:cxn modelId="{62AE5F9C-3AAF-4F0D-BCEC-30D385E07EC9}" srcId="{4A15820E-CFE2-4805-9351-A4F2603A5F20}" destId="{D0ACD817-491C-438E-B4C0-FBB1E0DBCCC1}" srcOrd="1" destOrd="0" parTransId="{22BC15F4-E9FF-486D-A1A5-BEA70E640BB3}" sibTransId="{73F3EA7F-3A38-4166-A399-40E377A449AB}"/>
    <dgm:cxn modelId="{ED3F6E1A-D37B-4785-8A93-CFA568B5C050}" type="presOf" srcId="{F7D2FEF1-9B97-42DA-8AAF-9D58A8E4C299}" destId="{66EBD6CC-B123-4865-A32D-DFBC9752E9DC}" srcOrd="0" destOrd="0" presId="urn:microsoft.com/office/officeart/2005/8/layout/vList6"/>
    <dgm:cxn modelId="{8B3E8274-A733-43C1-A2EF-F7BCB0EE3C61}" srcId="{33D7CBB5-768B-450C-882A-58298B85CD2A}" destId="{4A15820E-CFE2-4805-9351-A4F2603A5F20}" srcOrd="0" destOrd="0" parTransId="{622D7849-0585-463A-B16E-3558406D4B40}" sibTransId="{A1B8793E-DBA4-4070-B8E0-1FA8C8D9753D}"/>
    <dgm:cxn modelId="{A470B88C-C2BE-47AC-89BC-16962DFBD77A}" srcId="{4A15820E-CFE2-4805-9351-A4F2603A5F20}" destId="{DB018E67-9965-4D79-8097-6EB8C5366A25}" srcOrd="0" destOrd="0" parTransId="{F11C1330-0DD5-4E8C-9EBE-4BBC6BB69EAC}" sibTransId="{FA737AC6-E685-4106-AC40-3008355D7722}"/>
    <dgm:cxn modelId="{9437679E-89DE-4493-97A0-57B99249BF93}" srcId="{33D7CBB5-768B-450C-882A-58298B85CD2A}" destId="{6A033249-BD8A-4710-9ADC-9475EE62BC2E}" srcOrd="1" destOrd="0" parTransId="{562C9123-8869-4A63-B34C-97692575E894}" sibTransId="{8701AF44-7E06-45CA-BEB4-195A6A5C1EDA}"/>
    <dgm:cxn modelId="{4FA326A7-935D-4E6B-8573-5832551DE78D}" srcId="{6A033249-BD8A-4710-9ADC-9475EE62BC2E}" destId="{0CFDB871-5851-415A-8B79-DEA2901B1000}" srcOrd="1" destOrd="0" parTransId="{5705B1BD-FD71-4EED-9B0E-FCB7D1A99941}" sibTransId="{538A563B-2A90-4241-9B9D-0D3E4186FB2C}"/>
    <dgm:cxn modelId="{69B3886D-7E7A-4FD1-A804-6DDEF44CDD68}" srcId="{6A033249-BD8A-4710-9ADC-9475EE62BC2E}" destId="{F7D2FEF1-9B97-42DA-8AAF-9D58A8E4C299}" srcOrd="0" destOrd="0" parTransId="{A284A983-7FE3-45FD-807D-F9AA8659DEEF}" sibTransId="{4EEABEAA-E967-4198-9260-DECCE2459510}"/>
    <dgm:cxn modelId="{BC69987A-2292-4D96-A26B-5D8ABC0635BB}" type="presOf" srcId="{6A033249-BD8A-4710-9ADC-9475EE62BC2E}" destId="{FBA40300-D264-4B56-A26C-54C3D1737BE0}" srcOrd="0" destOrd="0" presId="urn:microsoft.com/office/officeart/2005/8/layout/vList6"/>
    <dgm:cxn modelId="{FD670C47-0ADA-4F55-8339-08A109C626A5}" type="presOf" srcId="{33D7CBB5-768B-450C-882A-58298B85CD2A}" destId="{4442EA69-4551-4CFE-A749-B2D550419A42}" srcOrd="0" destOrd="0" presId="urn:microsoft.com/office/officeart/2005/8/layout/vList6"/>
    <dgm:cxn modelId="{C0348C19-FFF9-4254-BB2A-A2DEC51428A7}" type="presParOf" srcId="{4442EA69-4551-4CFE-A749-B2D550419A42}" destId="{363DC9D7-9FE9-4D4F-B6A2-DCB4FB5DC5A7}" srcOrd="0" destOrd="0" presId="urn:microsoft.com/office/officeart/2005/8/layout/vList6"/>
    <dgm:cxn modelId="{260E9F03-0210-4A76-A170-0E69F37AE21A}" type="presParOf" srcId="{363DC9D7-9FE9-4D4F-B6A2-DCB4FB5DC5A7}" destId="{B5B1680A-E02B-4733-BB72-FF3A97733279}" srcOrd="0" destOrd="0" presId="urn:microsoft.com/office/officeart/2005/8/layout/vList6"/>
    <dgm:cxn modelId="{8A4D640C-BE4B-4D98-B366-5696C59B1518}" type="presParOf" srcId="{363DC9D7-9FE9-4D4F-B6A2-DCB4FB5DC5A7}" destId="{D4F3E1BF-07BB-4AA1-847E-CFB1D3C646CA}" srcOrd="1" destOrd="0" presId="urn:microsoft.com/office/officeart/2005/8/layout/vList6"/>
    <dgm:cxn modelId="{4FB8EC99-5CEA-498C-A947-5A84E2BD3699}" type="presParOf" srcId="{4442EA69-4551-4CFE-A749-B2D550419A42}" destId="{3111F94C-23E1-46D9-BA6A-9397E34BB421}" srcOrd="1" destOrd="0" presId="urn:microsoft.com/office/officeart/2005/8/layout/vList6"/>
    <dgm:cxn modelId="{8E7AE1D0-7A3F-48F1-BF9B-8BBBDE6C949C}" type="presParOf" srcId="{4442EA69-4551-4CFE-A749-B2D550419A42}" destId="{B654D839-34C2-4DF2-A640-4AA9053165B3}" srcOrd="2" destOrd="0" presId="urn:microsoft.com/office/officeart/2005/8/layout/vList6"/>
    <dgm:cxn modelId="{21FECEC6-2B97-47BF-B72F-C25CB884423E}" type="presParOf" srcId="{B654D839-34C2-4DF2-A640-4AA9053165B3}" destId="{FBA40300-D264-4B56-A26C-54C3D1737BE0}" srcOrd="0" destOrd="0" presId="urn:microsoft.com/office/officeart/2005/8/layout/vList6"/>
    <dgm:cxn modelId="{7EE3A510-79FE-458F-99F9-3103F4EA60F4}" type="presParOf" srcId="{B654D839-34C2-4DF2-A640-4AA9053165B3}" destId="{66EBD6CC-B123-4865-A32D-DFBC9752E9DC}" srcOrd="1" destOrd="0" presId="urn:microsoft.com/office/officeart/2005/8/layout/vList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3D7CBB5-768B-450C-882A-58298B85CD2A}" type="doc">
      <dgm:prSet loTypeId="urn:microsoft.com/office/officeart/2005/8/layout/vList6" loCatId="list" qsTypeId="urn:microsoft.com/office/officeart/2005/8/quickstyle/simple1" qsCatId="simple" csTypeId="urn:microsoft.com/office/officeart/2005/8/colors/accent4_5" csCatId="accent4" phldr="1"/>
      <dgm:spPr/>
      <dgm:t>
        <a:bodyPr/>
        <a:lstStyle/>
        <a:p>
          <a:endParaRPr lang="en-US"/>
        </a:p>
      </dgm:t>
    </dgm:pt>
    <dgm:pt modelId="{4A15820E-CFE2-4805-9351-A4F2603A5F20}">
      <dgm:prSet phldrT="[Text]" custT="1"/>
      <dgm:spPr>
        <a:solidFill>
          <a:schemeClr val="bg1">
            <a:lumMod val="65000"/>
            <a:alpha val="9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3600" dirty="0" smtClean="0">
              <a:latin typeface="+mj-lt"/>
            </a:rPr>
            <a:t>RELATED DIVERSIFICATION</a:t>
          </a:r>
        </a:p>
        <a:p>
          <a:pPr defTabSz="1422400">
            <a:lnSpc>
              <a:spcPct val="90000"/>
            </a:lnSpc>
            <a:spcBef>
              <a:spcPct val="0"/>
            </a:spcBef>
            <a:spcAft>
              <a:spcPct val="35000"/>
            </a:spcAft>
          </a:pPr>
          <a:endParaRPr lang="en-US" sz="2100" dirty="0"/>
        </a:p>
      </dgm:t>
    </dgm:pt>
    <dgm:pt modelId="{622D7849-0585-463A-B16E-3558406D4B40}" type="parTrans" cxnId="{8B3E8274-A733-43C1-A2EF-F7BCB0EE3C61}">
      <dgm:prSet/>
      <dgm:spPr/>
      <dgm:t>
        <a:bodyPr/>
        <a:lstStyle/>
        <a:p>
          <a:endParaRPr lang="en-US"/>
        </a:p>
      </dgm:t>
    </dgm:pt>
    <dgm:pt modelId="{A1B8793E-DBA4-4070-B8E0-1FA8C8D9753D}" type="sibTrans" cxnId="{8B3E8274-A733-43C1-A2EF-F7BCB0EE3C61}">
      <dgm:prSet/>
      <dgm:spPr/>
      <dgm:t>
        <a:bodyPr/>
        <a:lstStyle/>
        <a:p>
          <a:endParaRPr lang="en-US"/>
        </a:p>
      </dgm:t>
    </dgm:pt>
    <dgm:pt modelId="{6A033249-BD8A-4710-9ADC-9475EE62BC2E}">
      <dgm:prSet custT="1"/>
      <dgm:spPr>
        <a:solidFill>
          <a:schemeClr val="bg2">
            <a:lumMod val="50000"/>
            <a:alpha val="50000"/>
          </a:schemeClr>
        </a:solidFill>
      </dgm:spPr>
      <dgm:t>
        <a:bodyPr/>
        <a:lstStyle/>
        <a:p>
          <a:r>
            <a:rPr lang="en-US" sz="3600" dirty="0" smtClean="0">
              <a:latin typeface="+mj-lt"/>
            </a:rPr>
            <a:t>UNRELATED DIVERSIFICATION</a:t>
          </a:r>
          <a:endParaRPr lang="en-US" sz="3600" dirty="0">
            <a:latin typeface="+mj-lt"/>
          </a:endParaRPr>
        </a:p>
      </dgm:t>
    </dgm:pt>
    <dgm:pt modelId="{562C9123-8869-4A63-B34C-97692575E894}" type="parTrans" cxnId="{9437679E-89DE-4493-97A0-57B99249BF93}">
      <dgm:prSet/>
      <dgm:spPr/>
      <dgm:t>
        <a:bodyPr/>
        <a:lstStyle/>
        <a:p>
          <a:endParaRPr lang="en-US"/>
        </a:p>
      </dgm:t>
    </dgm:pt>
    <dgm:pt modelId="{8701AF44-7E06-45CA-BEB4-195A6A5C1EDA}" type="sibTrans" cxnId="{9437679E-89DE-4493-97A0-57B99249BF93}">
      <dgm:prSet/>
      <dgm:spPr/>
      <dgm:t>
        <a:bodyPr/>
        <a:lstStyle/>
        <a:p>
          <a:endParaRPr lang="en-US"/>
        </a:p>
      </dgm:t>
    </dgm:pt>
    <dgm:pt modelId="{0CFDB871-5851-415A-8B79-DEA2901B1000}">
      <dgm:prSet custT="1"/>
      <dgm:spPr>
        <a:solidFill>
          <a:schemeClr val="bg1">
            <a:lumMod val="85000"/>
            <a:alpha val="90000"/>
          </a:schemeClr>
        </a:solidFill>
      </dgm:spPr>
      <dgm:t>
        <a:bodyPr/>
        <a:lstStyle/>
        <a:p>
          <a:r>
            <a:rPr lang="en-US" sz="3600" dirty="0" smtClean="0">
              <a:latin typeface="+mn-lt"/>
            </a:rPr>
            <a:t>FINANCIAL ECONOMIES</a:t>
          </a:r>
          <a:endParaRPr lang="en-US" sz="3600" dirty="0"/>
        </a:p>
      </dgm:t>
    </dgm:pt>
    <dgm:pt modelId="{5705B1BD-FD71-4EED-9B0E-FCB7D1A99941}" type="parTrans" cxnId="{4FA326A7-935D-4E6B-8573-5832551DE78D}">
      <dgm:prSet/>
      <dgm:spPr/>
      <dgm:t>
        <a:bodyPr/>
        <a:lstStyle/>
        <a:p>
          <a:endParaRPr lang="en-US"/>
        </a:p>
      </dgm:t>
    </dgm:pt>
    <dgm:pt modelId="{538A563B-2A90-4241-9B9D-0D3E4186FB2C}" type="sibTrans" cxnId="{4FA326A7-935D-4E6B-8573-5832551DE78D}">
      <dgm:prSet/>
      <dgm:spPr/>
      <dgm:t>
        <a:bodyPr/>
        <a:lstStyle/>
        <a:p>
          <a:endParaRPr lang="en-US"/>
        </a:p>
      </dgm:t>
    </dgm:pt>
    <dgm:pt modelId="{DB018E67-9965-4D79-8097-6EB8C5366A25}">
      <dgm:prSet phldrT="[Text]" custT="1"/>
      <dgm:spPr>
        <a:solidFill>
          <a:schemeClr val="bg2">
            <a:lumMod val="75000"/>
            <a:alpha val="90000"/>
          </a:schemeClr>
        </a:solidFill>
      </dgm:spPr>
      <dgm:t>
        <a:bodyPr/>
        <a:lstStyle/>
        <a:p>
          <a:r>
            <a:rPr lang="en-US" sz="3600" dirty="0" smtClean="0">
              <a:latin typeface="+mn-lt"/>
            </a:rPr>
            <a:t>ECONOMIES  OF SCOPE  </a:t>
          </a:r>
          <a:endParaRPr lang="en-US" sz="3600" dirty="0"/>
        </a:p>
      </dgm:t>
    </dgm:pt>
    <dgm:pt modelId="{F11C1330-0DD5-4E8C-9EBE-4BBC6BB69EAC}" type="parTrans" cxnId="{A470B88C-C2BE-47AC-89BC-16962DFBD77A}">
      <dgm:prSet/>
      <dgm:spPr/>
      <dgm:t>
        <a:bodyPr/>
        <a:lstStyle/>
        <a:p>
          <a:endParaRPr lang="en-US"/>
        </a:p>
      </dgm:t>
    </dgm:pt>
    <dgm:pt modelId="{FA737AC6-E685-4106-AC40-3008355D7722}" type="sibTrans" cxnId="{A470B88C-C2BE-47AC-89BC-16962DFBD77A}">
      <dgm:prSet/>
      <dgm:spPr/>
      <dgm:t>
        <a:bodyPr/>
        <a:lstStyle/>
        <a:p>
          <a:endParaRPr lang="en-US"/>
        </a:p>
      </dgm:t>
    </dgm:pt>
    <dgm:pt modelId="{F7D2FEF1-9B97-42DA-8AAF-9D58A8E4C299}">
      <dgm:prSet custT="1"/>
      <dgm:spPr>
        <a:solidFill>
          <a:schemeClr val="bg1">
            <a:lumMod val="85000"/>
            <a:alpha val="90000"/>
          </a:schemeClr>
        </a:solidFill>
      </dgm:spPr>
      <dgm:t>
        <a:bodyPr/>
        <a:lstStyle/>
        <a:p>
          <a:endParaRPr lang="en-US" sz="1800" dirty="0"/>
        </a:p>
      </dgm:t>
    </dgm:pt>
    <dgm:pt modelId="{A284A983-7FE3-45FD-807D-F9AA8659DEEF}" type="parTrans" cxnId="{69B3886D-7E7A-4FD1-A804-6DDEF44CDD68}">
      <dgm:prSet/>
      <dgm:spPr/>
      <dgm:t>
        <a:bodyPr/>
        <a:lstStyle/>
        <a:p>
          <a:endParaRPr lang="en-US"/>
        </a:p>
      </dgm:t>
    </dgm:pt>
    <dgm:pt modelId="{4EEABEAA-E967-4198-9260-DECCE2459510}" type="sibTrans" cxnId="{69B3886D-7E7A-4FD1-A804-6DDEF44CDD68}">
      <dgm:prSet/>
      <dgm:spPr/>
      <dgm:t>
        <a:bodyPr/>
        <a:lstStyle/>
        <a:p>
          <a:endParaRPr lang="en-US"/>
        </a:p>
      </dgm:t>
    </dgm:pt>
    <dgm:pt modelId="{F75EA55F-046D-43C7-9004-AE5AFF1A6BE3}">
      <dgm:prSet phldrT="[Text]" custT="1"/>
      <dgm:spPr>
        <a:solidFill>
          <a:schemeClr val="bg2">
            <a:lumMod val="75000"/>
            <a:alpha val="90000"/>
          </a:schemeClr>
        </a:solidFill>
      </dgm:spPr>
      <dgm:t>
        <a:bodyPr/>
        <a:lstStyle/>
        <a:p>
          <a:endParaRPr lang="en-US" sz="1800" dirty="0"/>
        </a:p>
      </dgm:t>
    </dgm:pt>
    <dgm:pt modelId="{A3DA9D13-B2E1-4E32-B50C-166F1A5369DB}" type="parTrans" cxnId="{EB4A7A95-200E-453B-9281-311DB06847F7}">
      <dgm:prSet/>
      <dgm:spPr/>
      <dgm:t>
        <a:bodyPr/>
        <a:lstStyle/>
        <a:p>
          <a:endParaRPr lang="en-US"/>
        </a:p>
      </dgm:t>
    </dgm:pt>
    <dgm:pt modelId="{67D3AD7E-8293-4BC0-B4CE-ADCE59AAB4A9}" type="sibTrans" cxnId="{EB4A7A95-200E-453B-9281-311DB06847F7}">
      <dgm:prSet/>
      <dgm:spPr/>
      <dgm:t>
        <a:bodyPr/>
        <a:lstStyle/>
        <a:p>
          <a:endParaRPr lang="en-US"/>
        </a:p>
      </dgm:t>
    </dgm:pt>
    <dgm:pt modelId="{4442EA69-4551-4CFE-A749-B2D550419A42}" type="pres">
      <dgm:prSet presAssocID="{33D7CBB5-768B-450C-882A-58298B85CD2A}" presName="Name0" presStyleCnt="0">
        <dgm:presLayoutVars>
          <dgm:dir/>
          <dgm:animLvl val="lvl"/>
          <dgm:resizeHandles/>
        </dgm:presLayoutVars>
      </dgm:prSet>
      <dgm:spPr/>
      <dgm:t>
        <a:bodyPr/>
        <a:lstStyle/>
        <a:p>
          <a:endParaRPr lang="en-US"/>
        </a:p>
      </dgm:t>
    </dgm:pt>
    <dgm:pt modelId="{363DC9D7-9FE9-4D4F-B6A2-DCB4FB5DC5A7}" type="pres">
      <dgm:prSet presAssocID="{4A15820E-CFE2-4805-9351-A4F2603A5F20}" presName="linNode" presStyleCnt="0"/>
      <dgm:spPr/>
    </dgm:pt>
    <dgm:pt modelId="{B5B1680A-E02B-4733-BB72-FF3A97733279}" type="pres">
      <dgm:prSet presAssocID="{4A15820E-CFE2-4805-9351-A4F2603A5F20}" presName="parentShp" presStyleLbl="node1" presStyleIdx="0" presStyleCnt="2" custScaleX="144633" custScaleY="114441" custLinFactNeighborY="-1338">
        <dgm:presLayoutVars>
          <dgm:bulletEnabled val="1"/>
        </dgm:presLayoutVars>
      </dgm:prSet>
      <dgm:spPr/>
      <dgm:t>
        <a:bodyPr/>
        <a:lstStyle/>
        <a:p>
          <a:endParaRPr lang="en-US"/>
        </a:p>
      </dgm:t>
    </dgm:pt>
    <dgm:pt modelId="{D4F3E1BF-07BB-4AA1-847E-CFB1D3C646CA}" type="pres">
      <dgm:prSet presAssocID="{4A15820E-CFE2-4805-9351-A4F2603A5F20}" presName="childShp" presStyleLbl="bgAccFollowNode1" presStyleIdx="0" presStyleCnt="2" custScaleY="116818">
        <dgm:presLayoutVars>
          <dgm:bulletEnabled val="1"/>
        </dgm:presLayoutVars>
      </dgm:prSet>
      <dgm:spPr/>
      <dgm:t>
        <a:bodyPr/>
        <a:lstStyle/>
        <a:p>
          <a:endParaRPr lang="en-US"/>
        </a:p>
      </dgm:t>
    </dgm:pt>
    <dgm:pt modelId="{3111F94C-23E1-46D9-BA6A-9397E34BB421}" type="pres">
      <dgm:prSet presAssocID="{A1B8793E-DBA4-4070-B8E0-1FA8C8D9753D}" presName="spacing" presStyleCnt="0"/>
      <dgm:spPr/>
    </dgm:pt>
    <dgm:pt modelId="{B654D839-34C2-4DF2-A640-4AA9053165B3}" type="pres">
      <dgm:prSet presAssocID="{6A033249-BD8A-4710-9ADC-9475EE62BC2E}" presName="linNode" presStyleCnt="0"/>
      <dgm:spPr/>
    </dgm:pt>
    <dgm:pt modelId="{FBA40300-D264-4B56-A26C-54C3D1737BE0}" type="pres">
      <dgm:prSet presAssocID="{6A033249-BD8A-4710-9ADC-9475EE62BC2E}" presName="parentShp" presStyleLbl="node1" presStyleIdx="1" presStyleCnt="2" custScaleX="144889" custScaleY="107706" custLinFactNeighborX="-14" custLinFactNeighborY="1457">
        <dgm:presLayoutVars>
          <dgm:bulletEnabled val="1"/>
        </dgm:presLayoutVars>
      </dgm:prSet>
      <dgm:spPr/>
      <dgm:t>
        <a:bodyPr/>
        <a:lstStyle/>
        <a:p>
          <a:endParaRPr lang="en-US"/>
        </a:p>
      </dgm:t>
    </dgm:pt>
    <dgm:pt modelId="{66EBD6CC-B123-4865-A32D-DFBC9752E9DC}" type="pres">
      <dgm:prSet presAssocID="{6A033249-BD8A-4710-9ADC-9475EE62BC2E}" presName="childShp" presStyleLbl="bgAccFollowNode1" presStyleIdx="1" presStyleCnt="2" custScaleY="132781">
        <dgm:presLayoutVars>
          <dgm:bulletEnabled val="1"/>
        </dgm:presLayoutVars>
      </dgm:prSet>
      <dgm:spPr/>
      <dgm:t>
        <a:bodyPr/>
        <a:lstStyle/>
        <a:p>
          <a:endParaRPr lang="en-US"/>
        </a:p>
      </dgm:t>
    </dgm:pt>
  </dgm:ptLst>
  <dgm:cxnLst>
    <dgm:cxn modelId="{9A7BB200-9B79-4DBD-AFD8-A3B81D9C30D0}" type="presOf" srcId="{F75EA55F-046D-43C7-9004-AE5AFF1A6BE3}" destId="{D4F3E1BF-07BB-4AA1-847E-CFB1D3C646CA}" srcOrd="0" destOrd="0" presId="urn:microsoft.com/office/officeart/2005/8/layout/vList6"/>
    <dgm:cxn modelId="{EB4A7A95-200E-453B-9281-311DB06847F7}" srcId="{4A15820E-CFE2-4805-9351-A4F2603A5F20}" destId="{F75EA55F-046D-43C7-9004-AE5AFF1A6BE3}" srcOrd="0" destOrd="0" parTransId="{A3DA9D13-B2E1-4E32-B50C-166F1A5369DB}" sibTransId="{67D3AD7E-8293-4BC0-B4CE-ADCE59AAB4A9}"/>
    <dgm:cxn modelId="{A936C6CD-D422-4D30-8229-3E087E80122D}" type="presOf" srcId="{4A15820E-CFE2-4805-9351-A4F2603A5F20}" destId="{B5B1680A-E02B-4733-BB72-FF3A97733279}" srcOrd="0" destOrd="0" presId="urn:microsoft.com/office/officeart/2005/8/layout/vList6"/>
    <dgm:cxn modelId="{F57A1396-DD62-44F1-A2D5-9A494701AF0A}" type="presOf" srcId="{33D7CBB5-768B-450C-882A-58298B85CD2A}" destId="{4442EA69-4551-4CFE-A749-B2D550419A42}" srcOrd="0" destOrd="0" presId="urn:microsoft.com/office/officeart/2005/8/layout/vList6"/>
    <dgm:cxn modelId="{8B3E8274-A733-43C1-A2EF-F7BCB0EE3C61}" srcId="{33D7CBB5-768B-450C-882A-58298B85CD2A}" destId="{4A15820E-CFE2-4805-9351-A4F2603A5F20}" srcOrd="0" destOrd="0" parTransId="{622D7849-0585-463A-B16E-3558406D4B40}" sibTransId="{A1B8793E-DBA4-4070-B8E0-1FA8C8D9753D}"/>
    <dgm:cxn modelId="{A470B88C-C2BE-47AC-89BC-16962DFBD77A}" srcId="{4A15820E-CFE2-4805-9351-A4F2603A5F20}" destId="{DB018E67-9965-4D79-8097-6EB8C5366A25}" srcOrd="1" destOrd="0" parTransId="{F11C1330-0DD5-4E8C-9EBE-4BBC6BB69EAC}" sibTransId="{FA737AC6-E685-4106-AC40-3008355D7722}"/>
    <dgm:cxn modelId="{9437679E-89DE-4493-97A0-57B99249BF93}" srcId="{33D7CBB5-768B-450C-882A-58298B85CD2A}" destId="{6A033249-BD8A-4710-9ADC-9475EE62BC2E}" srcOrd="1" destOrd="0" parTransId="{562C9123-8869-4A63-B34C-97692575E894}" sibTransId="{8701AF44-7E06-45CA-BEB4-195A6A5C1EDA}"/>
    <dgm:cxn modelId="{E201355B-0B38-43FD-8759-F4A1642C796F}" type="presOf" srcId="{6A033249-BD8A-4710-9ADC-9475EE62BC2E}" destId="{FBA40300-D264-4B56-A26C-54C3D1737BE0}" srcOrd="0" destOrd="0" presId="urn:microsoft.com/office/officeart/2005/8/layout/vList6"/>
    <dgm:cxn modelId="{F2D060C8-0728-419C-B2D9-DD26FD1A72CA}" type="presOf" srcId="{F7D2FEF1-9B97-42DA-8AAF-9D58A8E4C299}" destId="{66EBD6CC-B123-4865-A32D-DFBC9752E9DC}" srcOrd="0" destOrd="0" presId="urn:microsoft.com/office/officeart/2005/8/layout/vList6"/>
    <dgm:cxn modelId="{4FA326A7-935D-4E6B-8573-5832551DE78D}" srcId="{6A033249-BD8A-4710-9ADC-9475EE62BC2E}" destId="{0CFDB871-5851-415A-8B79-DEA2901B1000}" srcOrd="1" destOrd="0" parTransId="{5705B1BD-FD71-4EED-9B0E-FCB7D1A99941}" sibTransId="{538A563B-2A90-4241-9B9D-0D3E4186FB2C}"/>
    <dgm:cxn modelId="{69B3886D-7E7A-4FD1-A804-6DDEF44CDD68}" srcId="{6A033249-BD8A-4710-9ADC-9475EE62BC2E}" destId="{F7D2FEF1-9B97-42DA-8AAF-9D58A8E4C299}" srcOrd="0" destOrd="0" parTransId="{A284A983-7FE3-45FD-807D-F9AA8659DEEF}" sibTransId="{4EEABEAA-E967-4198-9260-DECCE2459510}"/>
    <dgm:cxn modelId="{7B426945-8C8E-47BD-85F9-E7FD83CFEAFC}" type="presOf" srcId="{DB018E67-9965-4D79-8097-6EB8C5366A25}" destId="{D4F3E1BF-07BB-4AA1-847E-CFB1D3C646CA}" srcOrd="0" destOrd="1" presId="urn:microsoft.com/office/officeart/2005/8/layout/vList6"/>
    <dgm:cxn modelId="{29615654-F569-415D-9A0B-3E8A05707E75}" type="presOf" srcId="{0CFDB871-5851-415A-8B79-DEA2901B1000}" destId="{66EBD6CC-B123-4865-A32D-DFBC9752E9DC}" srcOrd="0" destOrd="1" presId="urn:microsoft.com/office/officeart/2005/8/layout/vList6"/>
    <dgm:cxn modelId="{57CBA907-E4EC-437C-9289-BD8849EE2935}" type="presParOf" srcId="{4442EA69-4551-4CFE-A749-B2D550419A42}" destId="{363DC9D7-9FE9-4D4F-B6A2-DCB4FB5DC5A7}" srcOrd="0" destOrd="0" presId="urn:microsoft.com/office/officeart/2005/8/layout/vList6"/>
    <dgm:cxn modelId="{E4A6FC31-CE92-4E1D-BDE7-26227997D437}" type="presParOf" srcId="{363DC9D7-9FE9-4D4F-B6A2-DCB4FB5DC5A7}" destId="{B5B1680A-E02B-4733-BB72-FF3A97733279}" srcOrd="0" destOrd="0" presId="urn:microsoft.com/office/officeart/2005/8/layout/vList6"/>
    <dgm:cxn modelId="{64BF4A17-9CD9-4112-8EFA-89FF1C0F7663}" type="presParOf" srcId="{363DC9D7-9FE9-4D4F-B6A2-DCB4FB5DC5A7}" destId="{D4F3E1BF-07BB-4AA1-847E-CFB1D3C646CA}" srcOrd="1" destOrd="0" presId="urn:microsoft.com/office/officeart/2005/8/layout/vList6"/>
    <dgm:cxn modelId="{034C41E0-A652-417D-B942-8E390C2BADD1}" type="presParOf" srcId="{4442EA69-4551-4CFE-A749-B2D550419A42}" destId="{3111F94C-23E1-46D9-BA6A-9397E34BB421}" srcOrd="1" destOrd="0" presId="urn:microsoft.com/office/officeart/2005/8/layout/vList6"/>
    <dgm:cxn modelId="{8F910551-AF6E-41A9-BCBB-1090DEE2EF13}" type="presParOf" srcId="{4442EA69-4551-4CFE-A749-B2D550419A42}" destId="{B654D839-34C2-4DF2-A640-4AA9053165B3}" srcOrd="2" destOrd="0" presId="urn:microsoft.com/office/officeart/2005/8/layout/vList6"/>
    <dgm:cxn modelId="{F34CEE37-3F0B-44C3-9E2E-64E25B0C331D}" type="presParOf" srcId="{B654D839-34C2-4DF2-A640-4AA9053165B3}" destId="{FBA40300-D264-4B56-A26C-54C3D1737BE0}" srcOrd="0" destOrd="0" presId="urn:microsoft.com/office/officeart/2005/8/layout/vList6"/>
    <dgm:cxn modelId="{C9A2149E-5AA0-4CB4-9BB1-309EA3E2B7CA}" type="presParOf" srcId="{B654D839-34C2-4DF2-A640-4AA9053165B3}" destId="{66EBD6CC-B123-4865-A32D-DFBC9752E9DC}" srcOrd="1" destOrd="0" presId="urn:microsoft.com/office/officeart/2005/8/layout/vList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0207D15-5AE6-456F-B181-47F20D049606}">
      <dsp:nvSpPr>
        <dsp:cNvPr id="0" name=""/>
        <dsp:cNvSpPr/>
      </dsp:nvSpPr>
      <dsp:spPr>
        <a:xfrm>
          <a:off x="0" y="0"/>
          <a:ext cx="7086600" cy="1158705"/>
        </a:xfrm>
        <a:prstGeom prst="roundRect">
          <a:avLst>
            <a:gd name="adj" fmla="val 10000"/>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 Define corporate-level strategy and discuss its purpose.</a:t>
          </a:r>
          <a:endParaRPr lang="en-US" sz="2200" kern="1200" dirty="0">
            <a:latin typeface="+mn-lt"/>
          </a:endParaRPr>
        </a:p>
      </dsp:txBody>
      <dsp:txXfrm>
        <a:off x="1494933" y="0"/>
        <a:ext cx="5591666" cy="1158705"/>
      </dsp:txXfrm>
    </dsp:sp>
    <dsp:sp modelId="{1918FC97-5768-4177-A57F-3B26C702E374}">
      <dsp:nvSpPr>
        <dsp:cNvPr id="0" name=""/>
        <dsp:cNvSpPr/>
      </dsp:nvSpPr>
      <dsp:spPr>
        <a:xfrm>
          <a:off x="419521" y="268897"/>
          <a:ext cx="733505" cy="620910"/>
        </a:xfrm>
        <a:prstGeom prst="roundRect">
          <a:avLst>
            <a:gd name="adj" fmla="val 10000"/>
          </a:avLst>
        </a:prstGeom>
        <a:blipFill rotWithShape="0">
          <a:blip xmlns:r="http://schemas.openxmlformats.org/officeDocument/2006/relationships" r:embed="rId1"/>
          <a:stretch>
            <a:fillRect/>
          </a:stretch>
        </a:blipFill>
        <a:ln w="5715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9FB36DD5-C883-43D8-A7C6-B3EDFA2A6770}">
      <dsp:nvSpPr>
        <dsp:cNvPr id="0" name=""/>
        <dsp:cNvSpPr/>
      </dsp:nvSpPr>
      <dsp:spPr>
        <a:xfrm>
          <a:off x="0" y="1236319"/>
          <a:ext cx="7086600" cy="1261978"/>
        </a:xfrm>
        <a:prstGeom prst="roundRect">
          <a:avLst>
            <a:gd name="adj" fmla="val 10000"/>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latin typeface="+mj-lt"/>
              <a:cs typeface="Arial"/>
            </a:rPr>
            <a:t>● </a:t>
          </a:r>
          <a:r>
            <a:rPr lang="en-US" sz="2200" kern="1200" dirty="0" smtClean="0"/>
            <a:t>Describe different levels of diversification with different corporate-level strategies.</a:t>
          </a:r>
          <a:endParaRPr lang="en-US" sz="2200" kern="1200" dirty="0">
            <a:latin typeface="+mn-lt"/>
          </a:endParaRPr>
        </a:p>
      </dsp:txBody>
      <dsp:txXfrm>
        <a:off x="1494933" y="1236319"/>
        <a:ext cx="5591666" cy="1261978"/>
      </dsp:txXfrm>
    </dsp:sp>
    <dsp:sp modelId="{E708CFC0-76CB-4E72-B8D1-24DBB71C3A2C}">
      <dsp:nvSpPr>
        <dsp:cNvPr id="0" name=""/>
        <dsp:cNvSpPr/>
      </dsp:nvSpPr>
      <dsp:spPr>
        <a:xfrm>
          <a:off x="419521" y="1556852"/>
          <a:ext cx="733505" cy="620910"/>
        </a:xfrm>
        <a:prstGeom prst="roundRect">
          <a:avLst>
            <a:gd name="adj" fmla="val 10000"/>
          </a:avLst>
        </a:prstGeom>
        <a:blipFill rotWithShape="0">
          <a:blip xmlns:r="http://schemas.openxmlformats.org/officeDocument/2006/relationships" r:embed="rId1"/>
          <a:stretch>
            <a:fillRect/>
          </a:stretch>
        </a:blipFill>
        <a:ln w="57150" cap="flat" cmpd="sng" algn="ctr">
          <a:solidFill>
            <a:scrgbClr r="0" g="0" b="0"/>
          </a:solidFill>
          <a:prstDash val="solid"/>
        </a:ln>
        <a:effectLst/>
      </dsp:spPr>
      <dsp:style>
        <a:lnRef idx="2">
          <a:scrgbClr r="0" g="0" b="0"/>
        </a:lnRef>
        <a:fillRef idx="1">
          <a:scrgbClr r="0" g="0" b="0"/>
        </a:fillRef>
        <a:effectRef idx="0">
          <a:scrgbClr r="0" g="0" b="0"/>
        </a:effectRef>
        <a:fontRef idx="minor"/>
      </dsp:style>
    </dsp:sp>
    <dsp:sp modelId="{2F4579AA-35AB-4B01-AAE7-F2C3069BC13D}">
      <dsp:nvSpPr>
        <dsp:cNvPr id="0" name=""/>
        <dsp:cNvSpPr/>
      </dsp:nvSpPr>
      <dsp:spPr>
        <a:xfrm>
          <a:off x="0" y="2575911"/>
          <a:ext cx="7086600" cy="1370955"/>
        </a:xfrm>
        <a:prstGeom prst="roundRect">
          <a:avLst>
            <a:gd name="adj" fmla="val 10000"/>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latin typeface="+mj-lt"/>
              <a:cs typeface="Arial"/>
            </a:rPr>
            <a:t>●</a:t>
          </a:r>
          <a:r>
            <a:rPr lang="en-US" sz="2200" kern="1200" dirty="0" smtClean="0">
              <a:latin typeface="Arial"/>
              <a:cs typeface="Arial"/>
            </a:rPr>
            <a:t> </a:t>
          </a:r>
          <a:r>
            <a:rPr lang="en-US" sz="2200" kern="1200" dirty="0" smtClean="0"/>
            <a:t>Explain three primary reasons firms diversify.</a:t>
          </a:r>
          <a:endParaRPr lang="en-US" sz="2200" kern="1200" dirty="0">
            <a:latin typeface="+mn-lt"/>
          </a:endParaRPr>
        </a:p>
      </dsp:txBody>
      <dsp:txXfrm>
        <a:off x="1494933" y="2575911"/>
        <a:ext cx="5591666" cy="1370955"/>
      </dsp:txXfrm>
    </dsp:sp>
    <dsp:sp modelId="{4BE5030C-0348-4C03-92AE-76D4C2BF5185}">
      <dsp:nvSpPr>
        <dsp:cNvPr id="0" name=""/>
        <dsp:cNvSpPr/>
      </dsp:nvSpPr>
      <dsp:spPr>
        <a:xfrm>
          <a:off x="419521" y="2950933"/>
          <a:ext cx="733505" cy="620910"/>
        </a:xfrm>
        <a:prstGeom prst="roundRect">
          <a:avLst>
            <a:gd name="adj" fmla="val 10000"/>
          </a:avLst>
        </a:prstGeom>
        <a:blipFill rotWithShape="0">
          <a:blip xmlns:r="http://schemas.openxmlformats.org/officeDocument/2006/relationships" r:embed="rId1"/>
          <a:stretch>
            <a:fillRect/>
          </a:stretch>
        </a:blipFill>
        <a:ln w="57150" cap="flat" cmpd="sng" algn="ctr">
          <a:solidFill>
            <a:scrgbClr r="0" g="0" b="0"/>
          </a:solidFill>
          <a:prstDash val="solid"/>
        </a:ln>
        <a:effectLst/>
      </dsp:spPr>
      <dsp:style>
        <a:lnRef idx="2">
          <a:scrgbClr r="0" g="0" b="0"/>
        </a:lnRef>
        <a:fillRef idx="1">
          <a:scrgbClr r="0" g="0" b="0"/>
        </a:fillRef>
        <a:effectRef idx="0">
          <a:scrgbClr r="0" g="0" b="0"/>
        </a:effectRef>
        <a:fontRef idx="minor"/>
      </dsp:style>
    </dsp:sp>
    <dsp:sp modelId="{2F1E1345-CE30-402A-953C-1009009DD316}">
      <dsp:nvSpPr>
        <dsp:cNvPr id="0" name=""/>
        <dsp:cNvSpPr/>
      </dsp:nvSpPr>
      <dsp:spPr>
        <a:xfrm>
          <a:off x="0" y="4024480"/>
          <a:ext cx="7086600" cy="1302197"/>
        </a:xfrm>
        <a:prstGeom prst="roundRect">
          <a:avLst>
            <a:gd name="adj" fmla="val 10000"/>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latin typeface="Arial"/>
              <a:cs typeface="Arial"/>
            </a:rPr>
            <a:t>● </a:t>
          </a:r>
          <a:r>
            <a:rPr lang="en-US" sz="2200" kern="1200" dirty="0" smtClean="0"/>
            <a:t>Describe how firms can create value by using a related diversification strategy.</a:t>
          </a:r>
          <a:endParaRPr lang="en-US" sz="2200" kern="1200" dirty="0">
            <a:latin typeface="+mn-lt"/>
          </a:endParaRPr>
        </a:p>
      </dsp:txBody>
      <dsp:txXfrm>
        <a:off x="1494933" y="4024480"/>
        <a:ext cx="5591666" cy="1302197"/>
      </dsp:txXfrm>
    </dsp:sp>
    <dsp:sp modelId="{9EB785D6-78B5-4799-8760-92B2A224E839}">
      <dsp:nvSpPr>
        <dsp:cNvPr id="0" name=""/>
        <dsp:cNvSpPr/>
      </dsp:nvSpPr>
      <dsp:spPr>
        <a:xfrm>
          <a:off x="419521" y="4365124"/>
          <a:ext cx="733505" cy="620910"/>
        </a:xfrm>
        <a:prstGeom prst="roundRect">
          <a:avLst>
            <a:gd name="adj" fmla="val 10000"/>
          </a:avLst>
        </a:prstGeom>
        <a:blipFill rotWithShape="0">
          <a:blip xmlns:r="http://schemas.openxmlformats.org/officeDocument/2006/relationships" r:embed="rId1"/>
          <a:stretch>
            <a:fillRect/>
          </a:stretch>
        </a:blipFill>
        <a:ln w="5715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0207D15-5AE6-456F-B181-47F20D049606}">
      <dsp:nvSpPr>
        <dsp:cNvPr id="0" name=""/>
        <dsp:cNvSpPr/>
      </dsp:nvSpPr>
      <dsp:spPr>
        <a:xfrm>
          <a:off x="0" y="0"/>
          <a:ext cx="7086600" cy="1565029"/>
        </a:xfrm>
        <a:prstGeom prst="roundRect">
          <a:avLst>
            <a:gd name="adj" fmla="val 10000"/>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 Explain the two ways value can be created with an unrelated diversification strategy.</a:t>
          </a:r>
          <a:endParaRPr lang="en-US" sz="2200" kern="1200" dirty="0">
            <a:latin typeface="+mn-lt"/>
          </a:endParaRPr>
        </a:p>
      </dsp:txBody>
      <dsp:txXfrm>
        <a:off x="1522150" y="0"/>
        <a:ext cx="5564449" cy="1565029"/>
      </dsp:txXfrm>
    </dsp:sp>
    <dsp:sp modelId="{1918FC97-5768-4177-A57F-3B26C702E374}">
      <dsp:nvSpPr>
        <dsp:cNvPr id="0" name=""/>
        <dsp:cNvSpPr/>
      </dsp:nvSpPr>
      <dsp:spPr>
        <a:xfrm>
          <a:off x="446738" y="363191"/>
          <a:ext cx="733505" cy="838646"/>
        </a:xfrm>
        <a:prstGeom prst="roundRect">
          <a:avLst>
            <a:gd name="adj" fmla="val 10000"/>
          </a:avLst>
        </a:prstGeom>
        <a:blipFill rotWithShape="0">
          <a:blip xmlns:r="http://schemas.openxmlformats.org/officeDocument/2006/relationships" r:embed="rId1"/>
          <a:stretch>
            <a:fillRect/>
          </a:stretch>
        </a:blipFill>
        <a:ln w="5715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9FB36DD5-C883-43D8-A7C6-B3EDFA2A6770}">
      <dsp:nvSpPr>
        <dsp:cNvPr id="0" name=""/>
        <dsp:cNvSpPr/>
      </dsp:nvSpPr>
      <dsp:spPr>
        <a:xfrm>
          <a:off x="0" y="1669860"/>
          <a:ext cx="7086600" cy="1704517"/>
        </a:xfrm>
        <a:prstGeom prst="roundRect">
          <a:avLst>
            <a:gd name="adj" fmla="val 10000"/>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latin typeface="+mj-lt"/>
              <a:cs typeface="Arial"/>
            </a:rPr>
            <a:t>● </a:t>
          </a:r>
          <a:r>
            <a:rPr lang="en-US" sz="2200" kern="1200" dirty="0" smtClean="0"/>
            <a:t>Discuss the incentives and resources that encourage diversification.</a:t>
          </a:r>
          <a:endParaRPr lang="en-US" sz="2200" kern="1200" dirty="0">
            <a:latin typeface="+mn-lt"/>
          </a:endParaRPr>
        </a:p>
      </dsp:txBody>
      <dsp:txXfrm>
        <a:off x="1522150" y="1669860"/>
        <a:ext cx="5564449" cy="1704517"/>
      </dsp:txXfrm>
    </dsp:sp>
    <dsp:sp modelId="{E708CFC0-76CB-4E72-B8D1-24DBB71C3A2C}">
      <dsp:nvSpPr>
        <dsp:cNvPr id="0" name=""/>
        <dsp:cNvSpPr/>
      </dsp:nvSpPr>
      <dsp:spPr>
        <a:xfrm>
          <a:off x="446738" y="2102795"/>
          <a:ext cx="733505" cy="838646"/>
        </a:xfrm>
        <a:prstGeom prst="roundRect">
          <a:avLst>
            <a:gd name="adj" fmla="val 10000"/>
          </a:avLst>
        </a:prstGeom>
        <a:blipFill rotWithShape="0">
          <a:blip xmlns:r="http://schemas.openxmlformats.org/officeDocument/2006/relationships" r:embed="rId1"/>
          <a:stretch>
            <a:fillRect/>
          </a:stretch>
        </a:blipFill>
        <a:ln w="57150" cap="flat" cmpd="sng" algn="ctr">
          <a:solidFill>
            <a:scrgbClr r="0" g="0" b="0"/>
          </a:solidFill>
          <a:prstDash val="solid"/>
        </a:ln>
        <a:effectLst/>
      </dsp:spPr>
      <dsp:style>
        <a:lnRef idx="2">
          <a:scrgbClr r="0" g="0" b="0"/>
        </a:lnRef>
        <a:fillRef idx="1">
          <a:scrgbClr r="0" g="0" b="0"/>
        </a:fillRef>
        <a:effectRef idx="0">
          <a:scrgbClr r="0" g="0" b="0"/>
        </a:effectRef>
        <a:fontRef idx="minor"/>
      </dsp:style>
    </dsp:sp>
    <dsp:sp modelId="{2F4579AA-35AB-4B01-AAE7-F2C3069BC13D}">
      <dsp:nvSpPr>
        <dsp:cNvPr id="0" name=""/>
        <dsp:cNvSpPr/>
      </dsp:nvSpPr>
      <dsp:spPr>
        <a:xfrm>
          <a:off x="0" y="3479208"/>
          <a:ext cx="7086600" cy="1851710"/>
        </a:xfrm>
        <a:prstGeom prst="roundRect">
          <a:avLst>
            <a:gd name="adj" fmla="val 10000"/>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latin typeface="+mj-lt"/>
              <a:cs typeface="Arial"/>
            </a:rPr>
            <a:t>●</a:t>
          </a:r>
          <a:r>
            <a:rPr lang="en-US" sz="2200" kern="1200" dirty="0" smtClean="0">
              <a:latin typeface="Arial"/>
              <a:cs typeface="Arial"/>
            </a:rPr>
            <a:t> </a:t>
          </a:r>
          <a:r>
            <a:rPr lang="en-US" sz="2200" kern="1200" dirty="0" smtClean="0"/>
            <a:t>Describe motives that can encourage managers to over diversify a firm.</a:t>
          </a:r>
          <a:endParaRPr lang="en-US" sz="2200" kern="1200" dirty="0">
            <a:latin typeface="+mn-lt"/>
          </a:endParaRPr>
        </a:p>
      </dsp:txBody>
      <dsp:txXfrm>
        <a:off x="1522150" y="3479208"/>
        <a:ext cx="5564449" cy="1851710"/>
      </dsp:txXfrm>
    </dsp:sp>
    <dsp:sp modelId="{4BE5030C-0348-4C03-92AE-76D4C2BF5185}">
      <dsp:nvSpPr>
        <dsp:cNvPr id="0" name=""/>
        <dsp:cNvSpPr/>
      </dsp:nvSpPr>
      <dsp:spPr>
        <a:xfrm>
          <a:off x="446738" y="3985740"/>
          <a:ext cx="733505" cy="838646"/>
        </a:xfrm>
        <a:prstGeom prst="roundRect">
          <a:avLst>
            <a:gd name="adj" fmla="val 10000"/>
          </a:avLst>
        </a:prstGeom>
        <a:blipFill rotWithShape="0">
          <a:blip xmlns:r="http://schemas.openxmlformats.org/officeDocument/2006/relationships" r:embed="rId1"/>
          <a:stretch>
            <a:fillRect/>
          </a:stretch>
        </a:blipFill>
        <a:ln w="57150" cap="flat" cmpd="sng" algn="ctr">
          <a:solidFill>
            <a:scrgbClr r="0" g="0" b="0"/>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4#1">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4#1">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DF6EA6-AC05-4B1B-9D36-8BA79855D33F}" type="datetimeFigureOut">
              <a:rPr lang="en-US" smtClean="0"/>
              <a:t>8/23/2012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83B30A-6D93-4ED1-B3A2-DBAAC648FE62}"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55</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56</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57</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58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3B30A-6D93-4ED1-B3A2-DBAAC648FE62}"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4724400" y="2590800"/>
            <a:ext cx="4419600" cy="1527175"/>
          </a:xfrm>
          <a:effectLst/>
        </p:spPr>
        <p:txBody>
          <a:bodyPr anchor="t"/>
          <a:lstStyle>
            <a:lvl1pPr algn="ctr">
              <a:defRPr baseline="0">
                <a:latin typeface="Arial" pitchFamily="34" charset="0"/>
                <a:cs typeface="Arial" pitchFamily="34" charset="0"/>
              </a:defRPr>
            </a:lvl1pPr>
          </a:lstStyle>
          <a:p>
            <a:r>
              <a:rPr kumimoji="0" lang="en-US" smtClean="0"/>
              <a:t>Click to edit Master title style</a:t>
            </a:r>
            <a:endParaRPr kumimoji="0" lang="en-US" dirty="0"/>
          </a:p>
        </p:txBody>
      </p:sp>
      <p:sp>
        <p:nvSpPr>
          <p:cNvPr id="9" name="Subtitle 8"/>
          <p:cNvSpPr>
            <a:spLocks noGrp="1"/>
          </p:cNvSpPr>
          <p:nvPr>
            <p:ph type="subTitle" idx="1"/>
          </p:nvPr>
        </p:nvSpPr>
        <p:spPr>
          <a:xfrm>
            <a:off x="4724400" y="0"/>
            <a:ext cx="4114800" cy="1676400"/>
          </a:xfrm>
        </p:spPr>
        <p:txBody>
          <a:bodyPr anchor="b"/>
          <a:lstStyle>
            <a:lvl1pPr marL="0" indent="0" algn="ctr">
              <a:buNone/>
              <a:defRPr sz="2400">
                <a:solidFill>
                  <a:schemeClr val="tx2">
                    <a:shade val="75000"/>
                  </a:schemeClr>
                </a:solidFill>
                <a:latin typeface="Arial" pitchFamily="34" charset="0"/>
                <a:cs typeface="Arial"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dirty="0"/>
          </a:p>
        </p:txBody>
      </p:sp>
      <p:pic>
        <p:nvPicPr>
          <p:cNvPr id="8" name="Picture 7" descr="HIH_Cover.jpg"/>
          <p:cNvPicPr>
            <a:picLocks noChangeAspect="1"/>
          </p:cNvPicPr>
          <p:nvPr/>
        </p:nvPicPr>
        <p:blipFill>
          <a:blip r:embed="rId2" cstate="print"/>
          <a:stretch>
            <a:fillRect/>
          </a:stretch>
        </p:blipFill>
        <p:spPr>
          <a:xfrm>
            <a:off x="0" y="152400"/>
            <a:ext cx="4693882" cy="6172200"/>
          </a:xfrm>
          <a:prstGeom prst="rect">
            <a:avLst/>
          </a:prstGeom>
        </p:spPr>
      </p:pic>
      <p:sp>
        <p:nvSpPr>
          <p:cNvPr id="10" name="Footer Placeholder 1"/>
          <p:cNvSpPr txBox="1">
            <a:spLocks/>
          </p:cNvSpPr>
          <p:nvPr/>
        </p:nvSpPr>
        <p:spPr>
          <a:xfrm>
            <a:off x="6934200" y="6172200"/>
            <a:ext cx="2209800" cy="685800"/>
          </a:xfrm>
          <a:prstGeom prst="rect">
            <a:avLst/>
          </a:prstGeom>
        </p:spPr>
        <p:txBody>
          <a:bodyPr vert="horz"/>
          <a:lstStyle>
            <a:lvl1pPr algn="l">
              <a:defRPr sz="10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Authored by: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Marta Szabo White, PhD.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Georgia State University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accent1">
                  <a:shade val="75000"/>
                </a:schemeClr>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a:xfrm>
            <a:off x="1524000" y="0"/>
            <a:ext cx="7467600" cy="1295400"/>
          </a:xfrm>
        </p:spPr>
        <p:txBody>
          <a:bodyPr>
            <a:noAutofit/>
          </a:bodyPr>
          <a:lstStyle>
            <a:lvl1pPr algn="ctr">
              <a:defRPr sz="4000">
                <a:latin typeface="Arial" pitchFamily="34" charset="0"/>
                <a:cs typeface="Arial" pitchFamily="34" charset="0"/>
              </a:defRPr>
            </a:lvl1pPr>
          </a:lstStyle>
          <a:p>
            <a:r>
              <a:rPr kumimoji="0" lang="en-US" smtClean="0"/>
              <a:t>Click to edit Master title style</a:t>
            </a:r>
            <a:endParaRPr kumimoji="0" lang="en-US" dirty="0"/>
          </a:p>
        </p:txBody>
      </p:sp>
      <p:sp>
        <p:nvSpPr>
          <p:cNvPr id="27" name="Content Placeholder 26"/>
          <p:cNvSpPr>
            <a:spLocks noGrp="1"/>
          </p:cNvSpPr>
          <p:nvPr>
            <p:ph idx="1"/>
          </p:nvPr>
        </p:nvSpPr>
        <p:spPr>
          <a:xfrm>
            <a:off x="1600200" y="1295400"/>
            <a:ext cx="7391400" cy="5029200"/>
          </a:xfrm>
        </p:spPr>
        <p:txBody>
          <a:bodyPr/>
          <a:lstStyle>
            <a:lvl1pPr>
              <a:buFont typeface="Arial" pitchFamily="34" charset="0"/>
              <a:buChar char="•"/>
              <a:defRPr>
                <a:latin typeface="Arial" pitchFamily="34" charset="0"/>
                <a:cs typeface="Arial" pitchFamily="34" charset="0"/>
              </a:defRPr>
            </a:lvl1pPr>
            <a:lvl2pPr>
              <a:buFont typeface="Arial" pitchFamily="34" charset="0"/>
              <a:buChar char="•"/>
              <a:defRPr>
                <a:latin typeface="Arial" pitchFamily="34" charset="0"/>
                <a:cs typeface="Arial" pitchFamily="34" charset="0"/>
              </a:defRPr>
            </a:lvl2pPr>
            <a:lvl3pPr>
              <a:buFont typeface="Arial" pitchFamily="34" charset="0"/>
              <a:buChar char="•"/>
              <a:defRPr>
                <a:latin typeface="Arial" pitchFamily="34" charset="0"/>
                <a:cs typeface="Arial" pitchFamily="34" charset="0"/>
              </a:defRPr>
            </a:lvl3pPr>
            <a:lvl4pPr>
              <a:buFont typeface="Arial" pitchFamily="34" charset="0"/>
              <a:buChar char="•"/>
              <a:defRPr/>
            </a:lvl4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p:txBody>
      </p:sp>
      <p:sp>
        <p:nvSpPr>
          <p:cNvPr id="19" name="Footer Placeholder 18"/>
          <p:cNvSpPr>
            <a:spLocks noGrp="1"/>
          </p:cNvSpPr>
          <p:nvPr>
            <p:ph type="ftr" sz="quarter" idx="11"/>
          </p:nvPr>
        </p:nvSpPr>
        <p:spPr>
          <a:xfrm>
            <a:off x="1600200" y="6400800"/>
            <a:ext cx="6553200" cy="457200"/>
          </a:xfrm>
        </p:spPr>
        <p:txBody>
          <a:bodyPr/>
          <a:lstStyle>
            <a:lvl1pPr>
              <a:defRPr sz="900" baseline="0">
                <a:solidFill>
                  <a:schemeClr val="tx1"/>
                </a:solidFill>
              </a:defRPr>
            </a:lvl1p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lvl1pPr>
              <a:defRPr>
                <a:solidFill>
                  <a:schemeClr val="tx1"/>
                </a:solidFill>
              </a:defRPr>
            </a:lvl1pPr>
          </a:lstStyle>
          <a:p>
            <a:fld id="{BD235BD0-D356-4402-BB91-39E6560732FA}" type="slidenum">
              <a:rPr lang="en-US" smtClean="0"/>
              <a:pPr/>
              <a:t>‹#›</a:t>
            </a:fld>
            <a:endParaRPr lang="en-US"/>
          </a:p>
        </p:txBody>
      </p:sp>
      <p:pic>
        <p:nvPicPr>
          <p:cNvPr id="7" name="Picture 6" descr="HIH_Cover_globe-2.jpg"/>
          <p:cNvPicPr>
            <a:picLocks noChangeAspect="1"/>
          </p:cNvPicPr>
          <p:nvPr/>
        </p:nvPicPr>
        <p:blipFill>
          <a:blip r:embed="rId2" cstate="print">
            <a:lum contrast="20000"/>
          </a:blip>
          <a:srcRect l="20000" r="13333"/>
          <a:stretch>
            <a:fillRect/>
          </a:stretch>
        </p:blipFill>
        <p:spPr>
          <a:xfrm>
            <a:off x="0" y="0"/>
            <a:ext cx="1524000" cy="6858000"/>
          </a:xfrm>
          <a:prstGeom prst="rect">
            <a:avLst/>
          </a:prstGeom>
        </p:spPr>
      </p:pic>
      <p:pic>
        <p:nvPicPr>
          <p:cNvPr id="8" name="Picture 7" descr="HIH_Cove_logor.jpg"/>
          <p:cNvPicPr>
            <a:picLocks noChangeAspect="1"/>
          </p:cNvPicPr>
          <p:nvPr/>
        </p:nvPicPr>
        <p:blipFill>
          <a:blip r:embed="rId3" cstate="print"/>
          <a:stretch>
            <a:fillRect/>
          </a:stretch>
        </p:blipFill>
        <p:spPr>
          <a:xfrm>
            <a:off x="8610600" y="0"/>
            <a:ext cx="533400" cy="576503"/>
          </a:xfrm>
          <a:prstGeom prst="rect">
            <a:avLst/>
          </a:prstGeom>
        </p:spPr>
      </p:pic>
      <p:sp>
        <p:nvSpPr>
          <p:cNvPr id="9" name="Footer Placeholder 18"/>
          <p:cNvSpPr txBox="1">
            <a:spLocks/>
          </p:cNvSpPr>
          <p:nvPr/>
        </p:nvSpPr>
        <p:spPr>
          <a:xfrm>
            <a:off x="1524000" y="6477000"/>
            <a:ext cx="6858000" cy="533400"/>
          </a:xfrm>
          <a:prstGeom prst="rect">
            <a:avLst/>
          </a:prstGeom>
        </p:spPr>
        <p:txBody>
          <a:bodyPr vert="horz"/>
          <a:lstStyle>
            <a:lvl1pPr>
              <a:defRPr sz="900" baseline="0">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©2013 </a:t>
            </a:r>
            <a:r>
              <a:rPr kumimoji="0" lang="en-US" sz="900" b="0" i="0"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Cengage</a:t>
            </a:r>
            <a:r>
              <a:rPr kumimoji="0" lang="en-US" sz="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Learning.  All Rights Reserved.  May not be copied, scanned, or duplicated, in whole or in part, except for use as permitted in a license distributed with a certain product or service or otherwise on a password-protected website for classroom use.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2" name="Title 21"/>
          <p:cNvSpPr>
            <a:spLocks noGrp="1"/>
          </p:cNvSpPr>
          <p:nvPr>
            <p:ph type="title"/>
          </p:nvPr>
        </p:nvSpPr>
        <p:spPr>
          <a:xfrm>
            <a:off x="1524000" y="0"/>
            <a:ext cx="7467600" cy="1295400"/>
          </a:xfrm>
        </p:spPr>
        <p:txBody>
          <a:bodyPr>
            <a:noAutofit/>
          </a:bodyPr>
          <a:lstStyle>
            <a:lvl1pPr algn="ctr">
              <a:defRPr sz="4000">
                <a:latin typeface="Arial" pitchFamily="34" charset="0"/>
                <a:cs typeface="Arial" pitchFamily="34" charset="0"/>
              </a:defRPr>
            </a:lvl1pPr>
          </a:lstStyle>
          <a:p>
            <a:r>
              <a:rPr kumimoji="0" lang="en-US" smtClean="0"/>
              <a:t>Click to edit Master title style</a:t>
            </a:r>
            <a:endParaRPr kumimoji="0" lang="en-US" dirty="0"/>
          </a:p>
        </p:txBody>
      </p:sp>
      <p:sp>
        <p:nvSpPr>
          <p:cNvPr id="27" name="Content Placeholder 26"/>
          <p:cNvSpPr>
            <a:spLocks noGrp="1"/>
          </p:cNvSpPr>
          <p:nvPr>
            <p:ph idx="1"/>
          </p:nvPr>
        </p:nvSpPr>
        <p:spPr>
          <a:xfrm>
            <a:off x="1600200" y="1295400"/>
            <a:ext cx="7391400" cy="5029200"/>
          </a:xfrm>
        </p:spPr>
        <p:txBody>
          <a:bodyPr/>
          <a:lstStyle>
            <a:lvl1pPr>
              <a:buFont typeface="Arial" pitchFamily="34" charset="0"/>
              <a:buChar char="•"/>
              <a:defRPr>
                <a:latin typeface="Arial" pitchFamily="34" charset="0"/>
                <a:cs typeface="Arial" pitchFamily="34" charset="0"/>
              </a:defRPr>
            </a:lvl1pPr>
            <a:lvl2pPr>
              <a:buFont typeface="Arial" pitchFamily="34" charset="0"/>
              <a:buChar char="•"/>
              <a:defRPr/>
            </a:lvl2pPr>
            <a:lvl3pPr>
              <a:buFont typeface="Arial" pitchFamily="34" charset="0"/>
              <a:buChar char="•"/>
              <a:defRPr/>
            </a:lvl3pPr>
            <a:lvl4pPr>
              <a:buFont typeface="Arial" pitchFamily="34" charset="0"/>
              <a:buChar char="•"/>
              <a:defRPr/>
            </a:lvl4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p:txBody>
      </p:sp>
      <p:sp>
        <p:nvSpPr>
          <p:cNvPr id="19" name="Footer Placeholder 18"/>
          <p:cNvSpPr>
            <a:spLocks noGrp="1"/>
          </p:cNvSpPr>
          <p:nvPr>
            <p:ph type="ftr" sz="quarter" idx="11"/>
          </p:nvPr>
        </p:nvSpPr>
        <p:spPr>
          <a:xfrm>
            <a:off x="1600200" y="6400800"/>
            <a:ext cx="6553200" cy="457200"/>
          </a:xfrm>
        </p:spPr>
        <p:txBody>
          <a:bodyPr/>
          <a:lstStyle>
            <a:lvl1pPr>
              <a:defRPr sz="900" baseline="0">
                <a:solidFill>
                  <a:schemeClr val="tx1"/>
                </a:solidFill>
              </a:defRPr>
            </a:lvl1p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lvl1pPr>
              <a:defRPr>
                <a:solidFill>
                  <a:schemeClr val="tx1"/>
                </a:solidFill>
              </a:defRPr>
            </a:lvl1pPr>
          </a:lstStyle>
          <a:p>
            <a:fld id="{BD235BD0-D356-4402-BB91-39E6560732FA}" type="slidenum">
              <a:rPr lang="en-US" smtClean="0"/>
              <a:pPr/>
              <a:t>‹#›</a:t>
            </a:fld>
            <a:endParaRPr lang="en-US"/>
          </a:p>
        </p:txBody>
      </p:sp>
      <p:pic>
        <p:nvPicPr>
          <p:cNvPr id="7" name="Picture 6" descr="HIH_Cover_globe-2.jpg"/>
          <p:cNvPicPr>
            <a:picLocks noChangeAspect="1"/>
          </p:cNvPicPr>
          <p:nvPr/>
        </p:nvPicPr>
        <p:blipFill>
          <a:blip r:embed="rId2" cstate="print">
            <a:lum contrast="20000"/>
          </a:blip>
          <a:srcRect l="20000" r="13333"/>
          <a:stretch>
            <a:fillRect/>
          </a:stretch>
        </p:blipFill>
        <p:spPr>
          <a:xfrm>
            <a:off x="0" y="0"/>
            <a:ext cx="1524000" cy="6858000"/>
          </a:xfrm>
          <a:prstGeom prst="rect">
            <a:avLst/>
          </a:prstGeom>
        </p:spPr>
      </p:pic>
      <p:pic>
        <p:nvPicPr>
          <p:cNvPr id="8" name="Picture 7" descr="HIH_Cove_logor.jpg"/>
          <p:cNvPicPr>
            <a:picLocks noChangeAspect="1"/>
          </p:cNvPicPr>
          <p:nvPr/>
        </p:nvPicPr>
        <p:blipFill>
          <a:blip r:embed="rId3" cstate="print"/>
          <a:stretch>
            <a:fillRect/>
          </a:stretch>
        </p:blipFill>
        <p:spPr>
          <a:xfrm>
            <a:off x="8610600" y="0"/>
            <a:ext cx="533400" cy="576503"/>
          </a:xfrm>
          <a:prstGeom prst="rect">
            <a:avLst/>
          </a:prstGeom>
        </p:spPr>
      </p:pic>
      <p:sp>
        <p:nvSpPr>
          <p:cNvPr id="9" name="Footer Placeholder 18"/>
          <p:cNvSpPr txBox="1">
            <a:spLocks/>
          </p:cNvSpPr>
          <p:nvPr/>
        </p:nvSpPr>
        <p:spPr>
          <a:xfrm>
            <a:off x="1524000" y="6477000"/>
            <a:ext cx="6858000" cy="533400"/>
          </a:xfrm>
          <a:prstGeom prst="rect">
            <a:avLst/>
          </a:prstGeom>
        </p:spPr>
        <p:txBody>
          <a:bodyPr vert="horz"/>
          <a:lstStyle>
            <a:lvl1pPr>
              <a:defRPr sz="900" baseline="0">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©2013 </a:t>
            </a:r>
            <a:r>
              <a:rPr kumimoji="0" lang="en-US" sz="900" b="0" i="0"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Cengage</a:t>
            </a:r>
            <a:r>
              <a:rPr kumimoji="0" lang="en-US" sz="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Learning.  All Rights Reserved.  May not be copied, scanned, or duplicated, in whole or in part, except for use as permitted in a license distributed with a certain product or service or otherwise on a password-protected website for classroom use.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22" name="Title 21"/>
          <p:cNvSpPr>
            <a:spLocks noGrp="1"/>
          </p:cNvSpPr>
          <p:nvPr>
            <p:ph type="title"/>
          </p:nvPr>
        </p:nvSpPr>
        <p:spPr>
          <a:xfrm>
            <a:off x="1524000" y="0"/>
            <a:ext cx="7467600" cy="1295400"/>
          </a:xfrm>
        </p:spPr>
        <p:txBody>
          <a:bodyPr>
            <a:noAutofit/>
          </a:bodyPr>
          <a:lstStyle>
            <a:lvl1pPr algn="ctr">
              <a:defRPr sz="4000">
                <a:latin typeface="Arial" pitchFamily="34" charset="0"/>
                <a:cs typeface="Arial" pitchFamily="34" charset="0"/>
              </a:defRPr>
            </a:lvl1pPr>
          </a:lstStyle>
          <a:p>
            <a:r>
              <a:rPr kumimoji="0" lang="en-US" smtClean="0"/>
              <a:t>Click to edit Master title style</a:t>
            </a:r>
            <a:endParaRPr kumimoji="0" lang="en-US" dirty="0"/>
          </a:p>
        </p:txBody>
      </p:sp>
      <p:sp>
        <p:nvSpPr>
          <p:cNvPr id="19" name="Footer Placeholder 18"/>
          <p:cNvSpPr>
            <a:spLocks noGrp="1"/>
          </p:cNvSpPr>
          <p:nvPr>
            <p:ph type="ftr" sz="quarter" idx="11"/>
          </p:nvPr>
        </p:nvSpPr>
        <p:spPr>
          <a:xfrm>
            <a:off x="1600200" y="6400800"/>
            <a:ext cx="6553200" cy="457200"/>
          </a:xfrm>
        </p:spPr>
        <p:txBody>
          <a:bodyPr/>
          <a:lstStyle>
            <a:lvl1pPr>
              <a:defRPr sz="900" baseline="0">
                <a:solidFill>
                  <a:schemeClr val="tx1"/>
                </a:solidFill>
              </a:defRPr>
            </a:lvl1p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lvl1pPr>
              <a:defRPr>
                <a:solidFill>
                  <a:schemeClr val="tx1"/>
                </a:solidFill>
              </a:defRPr>
            </a:lvl1pPr>
          </a:lstStyle>
          <a:p>
            <a:fld id="{BD235BD0-D356-4402-BB91-39E6560732FA}" type="slidenum">
              <a:rPr lang="en-US" smtClean="0"/>
              <a:pPr/>
              <a:t>‹#›</a:t>
            </a:fld>
            <a:endParaRPr lang="en-US"/>
          </a:p>
        </p:txBody>
      </p:sp>
      <p:pic>
        <p:nvPicPr>
          <p:cNvPr id="7" name="Picture 6" descr="HIH_Cover_globe-2.jpg"/>
          <p:cNvPicPr>
            <a:picLocks noChangeAspect="1"/>
          </p:cNvPicPr>
          <p:nvPr/>
        </p:nvPicPr>
        <p:blipFill>
          <a:blip r:embed="rId2" cstate="print">
            <a:lum contrast="20000"/>
          </a:blip>
          <a:srcRect l="20000" r="13333"/>
          <a:stretch>
            <a:fillRect/>
          </a:stretch>
        </p:blipFill>
        <p:spPr>
          <a:xfrm>
            <a:off x="0" y="0"/>
            <a:ext cx="1524000" cy="6858000"/>
          </a:xfrm>
          <a:prstGeom prst="rect">
            <a:avLst/>
          </a:prstGeom>
        </p:spPr>
      </p:pic>
      <p:pic>
        <p:nvPicPr>
          <p:cNvPr id="8" name="Picture 7" descr="HIH_Cove_logor.jpg"/>
          <p:cNvPicPr>
            <a:picLocks noChangeAspect="1"/>
          </p:cNvPicPr>
          <p:nvPr/>
        </p:nvPicPr>
        <p:blipFill>
          <a:blip r:embed="rId3" cstate="print"/>
          <a:stretch>
            <a:fillRect/>
          </a:stretch>
        </p:blipFill>
        <p:spPr>
          <a:xfrm>
            <a:off x="8610600" y="0"/>
            <a:ext cx="533400" cy="576503"/>
          </a:xfrm>
          <a:prstGeom prst="rect">
            <a:avLst/>
          </a:prstGeom>
        </p:spPr>
      </p:pic>
      <p:sp>
        <p:nvSpPr>
          <p:cNvPr id="9" name="Footer Placeholder 18"/>
          <p:cNvSpPr txBox="1">
            <a:spLocks/>
          </p:cNvSpPr>
          <p:nvPr/>
        </p:nvSpPr>
        <p:spPr>
          <a:xfrm>
            <a:off x="1524000" y="6477000"/>
            <a:ext cx="6858000" cy="533400"/>
          </a:xfrm>
          <a:prstGeom prst="rect">
            <a:avLst/>
          </a:prstGeom>
        </p:spPr>
        <p:txBody>
          <a:bodyPr vert="horz"/>
          <a:lstStyle>
            <a:lvl1pPr>
              <a:defRPr sz="900" baseline="0">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©2013 </a:t>
            </a:r>
            <a:r>
              <a:rPr kumimoji="0" lang="en-US" sz="900" b="0" i="0"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Cengage</a:t>
            </a:r>
            <a:r>
              <a:rPr kumimoji="0" lang="en-US" sz="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Learning.  All Rights Reserved.  May not be copied, scanned, or duplicated, in whole or in part, except for use as permitted in a license distributed with a certain product or service or otherwise on a password-protected website for classroom use.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4_Title and Content">
    <p:spTree>
      <p:nvGrpSpPr>
        <p:cNvPr id="1" name=""/>
        <p:cNvGrpSpPr/>
        <p:nvPr/>
      </p:nvGrpSpPr>
      <p:grpSpPr>
        <a:xfrm>
          <a:off x="0" y="0"/>
          <a:ext cx="0" cy="0"/>
          <a:chOff x="0" y="0"/>
          <a:chExt cx="0" cy="0"/>
        </a:xfrm>
      </p:grpSpPr>
      <p:sp>
        <p:nvSpPr>
          <p:cNvPr id="19" name="Footer Placeholder 18"/>
          <p:cNvSpPr>
            <a:spLocks noGrp="1"/>
          </p:cNvSpPr>
          <p:nvPr>
            <p:ph type="ftr" sz="quarter" idx="11"/>
          </p:nvPr>
        </p:nvSpPr>
        <p:spPr>
          <a:xfrm>
            <a:off x="1600200" y="6400800"/>
            <a:ext cx="6553200" cy="457200"/>
          </a:xfrm>
        </p:spPr>
        <p:txBody>
          <a:bodyPr/>
          <a:lstStyle>
            <a:lvl1pPr>
              <a:defRPr sz="900" baseline="0">
                <a:solidFill>
                  <a:schemeClr val="tx1"/>
                </a:solidFill>
              </a:defRPr>
            </a:lvl1p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lvl1pPr>
              <a:defRPr>
                <a:solidFill>
                  <a:schemeClr val="tx1"/>
                </a:solidFill>
              </a:defRPr>
            </a:lvl1pPr>
          </a:lstStyle>
          <a:p>
            <a:fld id="{BD235BD0-D356-4402-BB91-39E6560732FA}" type="slidenum">
              <a:rPr lang="en-US" smtClean="0"/>
              <a:pPr/>
              <a:t>‹#›</a:t>
            </a:fld>
            <a:endParaRPr lang="en-US"/>
          </a:p>
        </p:txBody>
      </p:sp>
      <p:pic>
        <p:nvPicPr>
          <p:cNvPr id="7" name="Picture 6" descr="HIH_Cover_globe-2.jpg"/>
          <p:cNvPicPr>
            <a:picLocks noChangeAspect="1"/>
          </p:cNvPicPr>
          <p:nvPr/>
        </p:nvPicPr>
        <p:blipFill>
          <a:blip r:embed="rId2" cstate="print">
            <a:lum contrast="20000"/>
          </a:blip>
          <a:srcRect l="20000" r="13333"/>
          <a:stretch>
            <a:fillRect/>
          </a:stretch>
        </p:blipFill>
        <p:spPr>
          <a:xfrm>
            <a:off x="0" y="0"/>
            <a:ext cx="1524000" cy="6858000"/>
          </a:xfrm>
          <a:prstGeom prst="rect">
            <a:avLst/>
          </a:prstGeom>
        </p:spPr>
      </p:pic>
      <p:pic>
        <p:nvPicPr>
          <p:cNvPr id="8" name="Picture 7" descr="HIH_Cove_logor.jpg"/>
          <p:cNvPicPr>
            <a:picLocks noChangeAspect="1"/>
          </p:cNvPicPr>
          <p:nvPr/>
        </p:nvPicPr>
        <p:blipFill>
          <a:blip r:embed="rId3" cstate="print"/>
          <a:stretch>
            <a:fillRect/>
          </a:stretch>
        </p:blipFill>
        <p:spPr>
          <a:xfrm>
            <a:off x="8610600" y="0"/>
            <a:ext cx="533400" cy="576503"/>
          </a:xfrm>
          <a:prstGeom prst="rect">
            <a:avLst/>
          </a:prstGeom>
        </p:spPr>
      </p:pic>
      <p:sp>
        <p:nvSpPr>
          <p:cNvPr id="9" name="Footer Placeholder 18"/>
          <p:cNvSpPr txBox="1">
            <a:spLocks/>
          </p:cNvSpPr>
          <p:nvPr/>
        </p:nvSpPr>
        <p:spPr>
          <a:xfrm>
            <a:off x="1524000" y="6477000"/>
            <a:ext cx="6858000" cy="533400"/>
          </a:xfrm>
          <a:prstGeom prst="rect">
            <a:avLst/>
          </a:prstGeom>
        </p:spPr>
        <p:txBody>
          <a:bodyPr vert="horz"/>
          <a:lstStyle>
            <a:lvl1pPr>
              <a:defRPr sz="900" baseline="0">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©2013 </a:t>
            </a:r>
            <a:r>
              <a:rPr kumimoji="0" lang="en-US" sz="900" b="0" i="0"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Cengage</a:t>
            </a:r>
            <a:r>
              <a:rPr kumimoji="0" lang="en-US" sz="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Learning.  All Rights Reserved.  May not be copied, scanned, or duplicated, in whole or in part, except for use as permitted in a license distributed with a certain product or service or otherwise on a password-protected website for classroom use.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endParaRPr lang="en-US"/>
          </a:p>
        </p:txBody>
      </p:sp>
      <p:sp>
        <p:nvSpPr>
          <p:cNvPr id="4" name="Slide Number Placeholder 3"/>
          <p:cNvSpPr>
            <a:spLocks noGrp="1"/>
          </p:cNvSpPr>
          <p:nvPr>
            <p:ph type="sldNum" sz="quarter" idx="11"/>
          </p:nvPr>
        </p:nvSpPr>
        <p:spPr/>
        <p:txBody>
          <a:bodyPr/>
          <a:lstStyle/>
          <a:p>
            <a:fld id="{BD235BD0-D356-4402-BB91-39E6560732F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buFont typeface="Arial" pitchFamily="34" charset="0"/>
              <a:buChar char="•"/>
              <a:defRPr sz="2800"/>
            </a:lvl1pPr>
            <a:lvl2pPr>
              <a:buFont typeface="Arial" pitchFamily="34" charset="0"/>
              <a:buChar char="•"/>
              <a:defRPr sz="2400"/>
            </a:lvl2pPr>
            <a:lvl3pPr>
              <a:buFont typeface="Arial" pitchFamily="34" charset="0"/>
              <a:buChar char="•"/>
              <a:defRPr sz="2000"/>
            </a:lvl3pPr>
            <a:lvl4pPr>
              <a:buFont typeface="Arial" pitchFamily="34" charset="0"/>
              <a:buChar cha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Content Placeholder 3"/>
          <p:cNvSpPr>
            <a:spLocks noGrp="1"/>
          </p:cNvSpPr>
          <p:nvPr>
            <p:ph sz="half" idx="2"/>
          </p:nvPr>
        </p:nvSpPr>
        <p:spPr>
          <a:xfrm>
            <a:off x="4648200" y="1600200"/>
            <a:ext cx="4038600" cy="4525963"/>
          </a:xfrm>
        </p:spPr>
        <p:txBody>
          <a:bodyPr/>
          <a:lstStyle>
            <a:lvl1pPr>
              <a:buFont typeface="Arial" pitchFamily="34" charset="0"/>
              <a:buChar char="•"/>
              <a:defRPr sz="2800"/>
            </a:lvl1pPr>
            <a:lvl2pPr>
              <a:buFont typeface="Arial" pitchFamily="34" charset="0"/>
              <a:buChar char="•"/>
              <a:defRPr sz="2400"/>
            </a:lvl2pPr>
            <a:lvl3pPr>
              <a:buFont typeface="Arial" pitchFamily="34" charset="0"/>
              <a:buChar char="•"/>
              <a:defRPr sz="2000"/>
            </a:lvl3pPr>
            <a:lvl4pPr>
              <a:buFont typeface="Arial" pitchFamily="34" charset="0"/>
              <a:buChar cha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6" name="Footer Placeholder 5"/>
          <p:cNvSpPr>
            <a:spLocks noGrp="1"/>
          </p:cNvSpPr>
          <p:nvPr>
            <p:ph type="ftr" sz="quarter" idx="11"/>
          </p:nvPr>
        </p:nvSpPr>
        <p:spPr>
          <a:xfrm>
            <a:off x="76200" y="6477000"/>
            <a:ext cx="8153400" cy="288925"/>
          </a:xfrm>
        </p:spPr>
        <p:txBody>
          <a:bodyPr/>
          <a:lstStyle>
            <a:lvl1pPr algn="l">
              <a:defRPr sz="900">
                <a:solidFill>
                  <a:schemeClr val="tx1"/>
                </a:solidFill>
              </a:defRPr>
            </a:lvl1pPr>
          </a:lstStyle>
          <a:p>
            <a:endParaRPr lang="en-US"/>
          </a:p>
        </p:txBody>
      </p:sp>
      <p:sp>
        <p:nvSpPr>
          <p:cNvPr id="7" name="Slide Number Placeholder 6"/>
          <p:cNvSpPr>
            <a:spLocks noGrp="1"/>
          </p:cNvSpPr>
          <p:nvPr>
            <p:ph type="sldNum" sz="quarter" idx="12"/>
          </p:nvPr>
        </p:nvSpPr>
        <p:spPr/>
        <p:txBody>
          <a:bodyPr/>
          <a:lstStyle/>
          <a:p>
            <a:fld id="{BD235BD0-D356-4402-BB91-39E6560732FA}" type="slidenum">
              <a:rPr lang="en-US" smtClean="0"/>
              <a:pPr/>
              <a:t>‹#›</a:t>
            </a:fld>
            <a:endParaRPr lang="en-US"/>
          </a:p>
        </p:txBody>
      </p:sp>
      <p:pic>
        <p:nvPicPr>
          <p:cNvPr id="8" name="Picture 7" descr="HIH_Cove_logor.jpg"/>
          <p:cNvPicPr>
            <a:picLocks noChangeAspect="1"/>
          </p:cNvPicPr>
          <p:nvPr/>
        </p:nvPicPr>
        <p:blipFill>
          <a:blip r:embed="rId2" cstate="print"/>
          <a:stretch>
            <a:fillRect/>
          </a:stretch>
        </p:blipFill>
        <p:spPr>
          <a:xfrm>
            <a:off x="8610600" y="0"/>
            <a:ext cx="533400" cy="576503"/>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lvl1pPr>
              <a:defRPr baseline="0">
                <a:effectLst/>
              </a:defRPr>
            </a:lvl1pPr>
          </a:lstStyle>
          <a:p>
            <a:r>
              <a:rPr kumimoji="0" lang="en-US" smtClean="0"/>
              <a:t>Click to edit Master title style</a:t>
            </a:r>
            <a:endParaRPr kumimoji="0" lang="en-US" dirty="0"/>
          </a:p>
        </p:txBody>
      </p:sp>
      <p:sp>
        <p:nvSpPr>
          <p:cNvPr id="21" name="Footer Placeholder 20"/>
          <p:cNvSpPr>
            <a:spLocks noGrp="1"/>
          </p:cNvSpPr>
          <p:nvPr>
            <p:ph type="ftr" sz="quarter" idx="11"/>
          </p:nvPr>
        </p:nvSpPr>
        <p:spPr>
          <a:xfrm>
            <a:off x="0" y="6400800"/>
            <a:ext cx="8153400" cy="288925"/>
          </a:xfrm>
        </p:spPr>
        <p:txBody>
          <a:bodyPr/>
          <a:lstStyle>
            <a:lvl1pPr>
              <a:defRPr sz="900" baseline="0">
                <a:solidFill>
                  <a:schemeClr val="tx1"/>
                </a:solidFill>
              </a:defRPr>
            </a:lvl1pPr>
          </a:lstStyle>
          <a:p>
            <a:endParaRPr lang="en-US"/>
          </a:p>
        </p:txBody>
      </p:sp>
      <p:sp>
        <p:nvSpPr>
          <p:cNvPr id="6" name="Slide Number Placeholder 5"/>
          <p:cNvSpPr>
            <a:spLocks noGrp="1"/>
          </p:cNvSpPr>
          <p:nvPr>
            <p:ph type="sldNum" sz="quarter" idx="12"/>
          </p:nvPr>
        </p:nvSpPr>
        <p:spPr/>
        <p:txBody>
          <a:bodyPr/>
          <a:lstStyle>
            <a:lvl1pPr>
              <a:defRPr baseline="0">
                <a:solidFill>
                  <a:schemeClr val="tx1"/>
                </a:solidFill>
              </a:defRPr>
            </a:lvl1pPr>
          </a:lstStyle>
          <a:p>
            <a:fld id="{BD235BD0-D356-4402-BB91-39E6560732FA}" type="slidenum">
              <a:rPr lang="en-US" smtClean="0"/>
              <a:pPr/>
              <a:t>‹#›</a:t>
            </a:fld>
            <a:endParaRPr lang="en-US"/>
          </a:p>
        </p:txBody>
      </p:sp>
      <p:pic>
        <p:nvPicPr>
          <p:cNvPr id="5" name="Picture 4" descr="HIH_Cove_logor.jpg"/>
          <p:cNvPicPr>
            <a:picLocks noChangeAspect="1"/>
          </p:cNvPicPr>
          <p:nvPr/>
        </p:nvPicPr>
        <p:blipFill>
          <a:blip r:embed="rId2" cstate="print"/>
          <a:stretch>
            <a:fillRect/>
          </a:stretch>
        </p:blipFill>
        <p:spPr>
          <a:xfrm>
            <a:off x="8610600" y="0"/>
            <a:ext cx="533400" cy="576503"/>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5" name="TextBox 4"/>
          <p:cNvSpPr txBox="1"/>
          <p:nvPr/>
        </p:nvSpPr>
        <p:spPr>
          <a:xfrm>
            <a:off x="0" y="6553200"/>
            <a:ext cx="9144000" cy="307777"/>
          </a:xfrm>
          <a:prstGeom prst="rect">
            <a:avLst/>
          </a:prstGeom>
          <a:solidFill>
            <a:schemeClr val="tx1"/>
          </a:solidFill>
          <a:ln w="28575">
            <a:solidFill>
              <a:schemeClr val="tx1"/>
            </a:solidFill>
          </a:ln>
        </p:spPr>
        <p:txBody>
          <a:bodyPr wrap="square" rtlCol="0">
            <a:spAutoFit/>
          </a:bodyPr>
          <a:lstStyle/>
          <a:p>
            <a:r>
              <a:rPr lang="en-US" sz="1400" dirty="0" smtClean="0">
                <a:solidFill>
                  <a:schemeClr val="bg1"/>
                </a:solidFill>
              </a:rPr>
              <a:t>© 2012 South-Western, </a:t>
            </a:r>
            <a:r>
              <a:rPr lang="en-US" sz="1400" dirty="0" err="1" smtClean="0">
                <a:solidFill>
                  <a:schemeClr val="bg1"/>
                </a:solidFill>
              </a:rPr>
              <a:t>Cengage</a:t>
            </a:r>
            <a:r>
              <a:rPr lang="en-US" sz="1400" dirty="0" smtClean="0">
                <a:solidFill>
                  <a:schemeClr val="bg1"/>
                </a:solidFill>
              </a:rPr>
              <a:t> Learning, Inc. All rights reserved.</a:t>
            </a:r>
            <a:endParaRPr lang="en-US" sz="1400" dirty="0">
              <a:solidFill>
                <a:schemeClr val="bg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p:txBody>
      </p:sp>
      <p:sp>
        <p:nvSpPr>
          <p:cNvPr id="28" name="Footer Placeholder 27"/>
          <p:cNvSpPr>
            <a:spLocks noGrp="1"/>
          </p:cNvSpPr>
          <p:nvPr>
            <p:ph type="ftr" sz="quarter" idx="3"/>
          </p:nvPr>
        </p:nvSpPr>
        <p:spPr>
          <a:xfrm>
            <a:off x="152400" y="6477000"/>
            <a:ext cx="8001000" cy="288925"/>
          </a:xfrm>
          <a:prstGeom prst="rect">
            <a:avLst/>
          </a:prstGeom>
        </p:spPr>
        <p:txBody>
          <a:bodyPr vert="horz"/>
          <a:lstStyle>
            <a:lvl1pPr algn="r" eaLnBrk="1" latinLnBrk="0" hangingPunct="1">
              <a:defRPr kumimoji="0" sz="900">
                <a:solidFill>
                  <a:schemeClr val="tx1"/>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D235BD0-D356-4402-BB91-39E6560732FA}"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dirty="0"/>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pic>
        <p:nvPicPr>
          <p:cNvPr id="13" name="Picture 12" descr="HIH_Cove_logor.jpg"/>
          <p:cNvPicPr>
            <a:picLocks noChangeAspect="1"/>
          </p:cNvPicPr>
          <p:nvPr/>
        </p:nvPicPr>
        <p:blipFill>
          <a:blip r:embed="rId11" cstate="print"/>
          <a:stretch>
            <a:fillRect/>
          </a:stretch>
        </p:blipFill>
        <p:spPr>
          <a:xfrm>
            <a:off x="8610600" y="0"/>
            <a:ext cx="533400" cy="576503"/>
          </a:xfrm>
          <a:prstGeom prst="rect">
            <a:avLst/>
          </a:prstGeom>
        </p:spPr>
      </p:pic>
    </p:spTree>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Lst>
  <p:txStyles>
    <p:titleStyle>
      <a:lvl1pPr algn="l" rtl="0" eaLnBrk="1" latinLnBrk="0" hangingPunct="1">
        <a:spcBef>
          <a:spcPct val="0"/>
        </a:spcBef>
        <a:buNone/>
        <a:defRPr kumimoji="0" sz="3600" kern="1200" cap="all" baseline="0">
          <a:solidFill>
            <a:schemeClr val="tx2"/>
          </a:solidFill>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Arial" pitchFamily="34" charset="0"/>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Arial" pitchFamily="34" charset="0"/>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Arial" pitchFamily="34" charset="0"/>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Arial" pitchFamily="34" charset="0"/>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3.xml"/><Relationship Id="rId1" Type="http://schemas.openxmlformats.org/officeDocument/2006/relationships/slideLayout" Target="../slideLayouts/slideLayout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1.xml"/><Relationship Id="rId1" Type="http://schemas.openxmlformats.org/officeDocument/2006/relationships/slideLayout" Target="../slideLayouts/slideLayout5.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46.xml"/><Relationship Id="rId1" Type="http://schemas.openxmlformats.org/officeDocument/2006/relationships/slideLayout" Target="../slideLayouts/slideLayout5.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8.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
            </a:r>
            <a:br>
              <a:rPr lang="en-US" b="1" dirty="0" smtClean="0"/>
            </a:br>
            <a:r>
              <a:rPr lang="en-US" dirty="0" smtClean="0"/>
              <a:t/>
            </a:r>
            <a:br>
              <a:rPr lang="en-US" dirty="0" smtClean="0"/>
            </a:br>
            <a:endParaRPr lang="en-US" b="1" dirty="0"/>
          </a:p>
        </p:txBody>
      </p:sp>
      <p:sp>
        <p:nvSpPr>
          <p:cNvPr id="16" name="Subtitle 15"/>
          <p:cNvSpPr>
            <a:spLocks noGrp="1"/>
          </p:cNvSpPr>
          <p:nvPr>
            <p:ph type="subTitle" idx="1"/>
          </p:nvPr>
        </p:nvSpPr>
        <p:spPr>
          <a:xfrm>
            <a:off x="4724400" y="0"/>
            <a:ext cx="4419600" cy="2286000"/>
          </a:xfrm>
        </p:spPr>
        <p:txBody>
          <a:bodyPr>
            <a:noAutofit/>
          </a:bodyPr>
          <a:lstStyle/>
          <a:p>
            <a:pPr algn="l">
              <a:spcBef>
                <a:spcPts val="0"/>
              </a:spcBef>
            </a:pPr>
            <a:r>
              <a:rPr lang="en-US" sz="3600" b="1" dirty="0" smtClean="0">
                <a:latin typeface="+mj-lt"/>
              </a:rPr>
              <a:t>PART 2: STRATEGIC ACTIONS: STRATEGY FORMULATION</a:t>
            </a:r>
            <a:endParaRPr lang="en-US" sz="3600" dirty="0">
              <a:latin typeface="+mj-lt"/>
            </a:endParaRPr>
          </a:p>
        </p:txBody>
      </p:sp>
      <p:sp>
        <p:nvSpPr>
          <p:cNvPr id="21" name="Rectangle 20"/>
          <p:cNvSpPr/>
          <p:nvPr/>
        </p:nvSpPr>
        <p:spPr>
          <a:xfrm>
            <a:off x="4724400" y="3657600"/>
            <a:ext cx="2667000" cy="2185214"/>
          </a:xfrm>
          <a:prstGeom prst="rect">
            <a:avLst/>
          </a:prstGeom>
        </p:spPr>
        <p:txBody>
          <a:bodyPr wrap="square">
            <a:spAutoFit/>
          </a:bodyPr>
          <a:lstStyle/>
          <a:p>
            <a:r>
              <a:rPr lang="en-US" sz="3400" dirty="0" smtClean="0">
                <a:latin typeface="+mj-lt"/>
              </a:rPr>
              <a:t>CHAPTER  6</a:t>
            </a:r>
            <a:br>
              <a:rPr lang="en-US" sz="3400" dirty="0" smtClean="0">
                <a:latin typeface="+mj-lt"/>
              </a:rPr>
            </a:br>
            <a:r>
              <a:rPr lang="en-US" sz="3400" dirty="0" smtClean="0">
                <a:latin typeface="+mj-lt"/>
              </a:rPr>
              <a:t>CORPORATE-LEVEL STRATEGY</a:t>
            </a:r>
            <a:endParaRPr lang="en-US" sz="3400" dirty="0">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ctrTitle" idx="4294967295"/>
          </p:nvPr>
        </p:nvSpPr>
        <p:spPr>
          <a:xfrm>
            <a:off x="0" y="762000"/>
            <a:ext cx="9144000" cy="1295400"/>
          </a:xfrm>
          <a:solidFill>
            <a:schemeClr val="tx1"/>
          </a:solidFill>
        </p:spPr>
        <p:txBody>
          <a:bodyPr>
            <a:noAutofit/>
          </a:bodyPr>
          <a:lstStyle/>
          <a:p>
            <a:pPr algn="ctr"/>
            <a:r>
              <a:rPr lang="en-US" b="1" dirty="0" smtClean="0">
                <a:solidFill>
                  <a:schemeClr val="bg1"/>
                </a:solidFill>
              </a:rPr>
              <a:t>  CORPORATE–LEVEL STRATEGIES</a:t>
            </a:r>
            <a:endParaRPr lang="en-US" b="1" dirty="0">
              <a:solidFill>
                <a:schemeClr val="bg1"/>
              </a:solidFill>
            </a:endParaRPr>
          </a:p>
        </p:txBody>
      </p:sp>
      <p:sp>
        <p:nvSpPr>
          <p:cNvPr id="15" name="Subtitle 14"/>
          <p:cNvSpPr>
            <a:spLocks noGrp="1"/>
          </p:cNvSpPr>
          <p:nvPr>
            <p:ph type="subTitle" idx="4294967295"/>
          </p:nvPr>
        </p:nvSpPr>
        <p:spPr>
          <a:xfrm>
            <a:off x="1676400" y="2133600"/>
            <a:ext cx="7239000" cy="4267200"/>
          </a:xfrm>
          <a:solidFill>
            <a:srgbClr val="FFCC99"/>
          </a:solidFill>
        </p:spPr>
        <p:txBody>
          <a:bodyPr>
            <a:noAutofit/>
          </a:bodyPr>
          <a:lstStyle/>
          <a:p>
            <a:pPr marL="173038" indent="-173038">
              <a:buNone/>
            </a:pPr>
            <a:r>
              <a:rPr lang="en-US" sz="2400" dirty="0" smtClean="0">
                <a:solidFill>
                  <a:schemeClr val="tx1"/>
                </a:solidFill>
                <a:latin typeface="+mj-lt"/>
                <a:cs typeface="Arial"/>
              </a:rPr>
              <a:t>■ M</a:t>
            </a:r>
            <a:r>
              <a:rPr lang="en-US" sz="2400" dirty="0" smtClean="0">
                <a:solidFill>
                  <a:schemeClr val="tx1"/>
                </a:solidFill>
                <a:latin typeface="+mj-lt"/>
              </a:rPr>
              <a:t>ARKET DEVELOPMENT - moving into different  geographic markets </a:t>
            </a:r>
          </a:p>
          <a:p>
            <a:endParaRPr lang="en-US" sz="400" dirty="0" smtClean="0">
              <a:solidFill>
                <a:schemeClr val="tx1"/>
              </a:solidFill>
              <a:latin typeface="+mj-lt"/>
            </a:endParaRPr>
          </a:p>
          <a:p>
            <a:pPr marL="236538" indent="-236538">
              <a:buNone/>
            </a:pPr>
            <a:r>
              <a:rPr lang="en-US" sz="2400" dirty="0" smtClean="0">
                <a:solidFill>
                  <a:schemeClr val="tx1"/>
                </a:solidFill>
                <a:latin typeface="+mj-lt"/>
                <a:cs typeface="Arial"/>
              </a:rPr>
              <a:t>■ </a:t>
            </a:r>
            <a:r>
              <a:rPr lang="en-US" sz="2400" dirty="0" smtClean="0">
                <a:solidFill>
                  <a:schemeClr val="tx1"/>
                </a:solidFill>
                <a:latin typeface="+mj-lt"/>
              </a:rPr>
              <a:t>PRODUCT DEVELOPMENT - developing new products and/or significantly improving on existing products</a:t>
            </a:r>
          </a:p>
          <a:p>
            <a:endParaRPr lang="en-US" sz="400" dirty="0" smtClean="0">
              <a:solidFill>
                <a:schemeClr val="tx1"/>
              </a:solidFill>
              <a:latin typeface="+mj-lt"/>
            </a:endParaRPr>
          </a:p>
          <a:p>
            <a:pPr marL="236538" indent="-236538">
              <a:buNone/>
            </a:pPr>
            <a:r>
              <a:rPr lang="en-US" sz="2400" dirty="0" smtClean="0">
                <a:solidFill>
                  <a:schemeClr val="tx1"/>
                </a:solidFill>
                <a:latin typeface="+mj-lt"/>
                <a:cs typeface="Arial"/>
              </a:rPr>
              <a:t>■ H</a:t>
            </a:r>
            <a:r>
              <a:rPr lang="en-US" sz="2400" dirty="0" smtClean="0">
                <a:solidFill>
                  <a:schemeClr val="tx1"/>
                </a:solidFill>
                <a:latin typeface="+mj-lt"/>
              </a:rPr>
              <a:t>ORIZONTAL INTEGRATION - acquisition of competitors; horizontal movement at the same point in the value chain</a:t>
            </a:r>
          </a:p>
          <a:p>
            <a:endParaRPr lang="en-US" sz="400" dirty="0" smtClean="0">
              <a:solidFill>
                <a:schemeClr val="tx1"/>
              </a:solidFill>
              <a:latin typeface="+mj-lt"/>
            </a:endParaRPr>
          </a:p>
          <a:p>
            <a:pPr marL="236538" indent="-236538">
              <a:buNone/>
            </a:pPr>
            <a:r>
              <a:rPr lang="en-US" sz="2400" dirty="0" smtClean="0">
                <a:solidFill>
                  <a:schemeClr val="tx1"/>
                </a:solidFill>
                <a:cs typeface="Arial"/>
              </a:rPr>
              <a:t>■ </a:t>
            </a:r>
            <a:r>
              <a:rPr lang="en-US" sz="2400" dirty="0" smtClean="0">
                <a:solidFill>
                  <a:schemeClr val="tx1"/>
                </a:solidFill>
                <a:latin typeface="+mj-lt"/>
                <a:cs typeface="Arial"/>
              </a:rPr>
              <a:t>VERTICAL</a:t>
            </a:r>
            <a:r>
              <a:rPr lang="en-US" sz="2400" dirty="0" smtClean="0">
                <a:solidFill>
                  <a:schemeClr val="tx1"/>
                </a:solidFill>
                <a:latin typeface="+mj-lt"/>
              </a:rPr>
              <a:t> INTEGRATION - becoming your own supplier or distributor through acquisition; vertical movement up or down the value chain</a:t>
            </a:r>
            <a:endParaRPr lang="en-US" sz="2400" dirty="0">
              <a:solidFill>
                <a:schemeClr val="tx1"/>
              </a:solidFill>
              <a:latin typeface="+mj-lt"/>
            </a:endParaRPr>
          </a:p>
        </p:txBody>
      </p:sp>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IMPORTANT DEFINITIONS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heckerboard(across)">
                                      <p:cBhvr>
                                        <p:cTn id="7" dur="500"/>
                                        <p:tgtEl>
                                          <p:spTgt spid="14"/>
                                        </p:tgtEl>
                                      </p:cBhvr>
                                    </p:animEffect>
                                  </p:childTnLst>
                                </p:cTn>
                              </p:par>
                            </p:childTnLst>
                          </p:cTn>
                        </p:par>
                        <p:par>
                          <p:cTn id="8" fill="hold">
                            <p:stCondLst>
                              <p:cond delay="500"/>
                            </p:stCondLst>
                            <p:childTnLst>
                              <p:par>
                                <p:cTn id="9" presetID="5" presetClass="entr" presetSubtype="10" fill="hold" nodeType="afterEffect">
                                  <p:stCondLst>
                                    <p:cond delay="0"/>
                                  </p:stCondLst>
                                  <p:childTnLst>
                                    <p:set>
                                      <p:cBhvr>
                                        <p:cTn id="10" dur="1" fill="hold">
                                          <p:stCondLst>
                                            <p:cond delay="0"/>
                                          </p:stCondLst>
                                        </p:cTn>
                                        <p:tgtEl>
                                          <p:spTgt spid="15">
                                            <p:txEl>
                                              <p:pRg st="0" end="0"/>
                                            </p:txEl>
                                          </p:spTgt>
                                        </p:tgtEl>
                                        <p:attrNameLst>
                                          <p:attrName>style.visibility</p:attrName>
                                        </p:attrNameLst>
                                      </p:cBhvr>
                                      <p:to>
                                        <p:strVal val="visible"/>
                                      </p:to>
                                    </p:set>
                                    <p:animEffect transition="in" filter="checkerboard(across)">
                                      <p:cBhvr>
                                        <p:cTn id="11" dur="500"/>
                                        <p:tgtEl>
                                          <p:spTgt spid="15">
                                            <p:txEl>
                                              <p:pRg st="0" end="0"/>
                                            </p:txEl>
                                          </p:spTgt>
                                        </p:tgtEl>
                                      </p:cBhvr>
                                    </p:animEffect>
                                  </p:childTnLst>
                                </p:cTn>
                              </p:par>
                            </p:childTnLst>
                          </p:cTn>
                        </p:par>
                        <p:par>
                          <p:cTn id="12" fill="hold">
                            <p:stCondLst>
                              <p:cond delay="1000"/>
                            </p:stCondLst>
                            <p:childTnLst>
                              <p:par>
                                <p:cTn id="13" presetID="5" presetClass="entr" presetSubtype="10" fill="hold" nodeType="afterEffect">
                                  <p:stCondLst>
                                    <p:cond delay="0"/>
                                  </p:stCondLst>
                                  <p:childTnLst>
                                    <p:set>
                                      <p:cBhvr>
                                        <p:cTn id="14" dur="1" fill="hold">
                                          <p:stCondLst>
                                            <p:cond delay="0"/>
                                          </p:stCondLst>
                                        </p:cTn>
                                        <p:tgtEl>
                                          <p:spTgt spid="15">
                                            <p:txEl>
                                              <p:pRg st="2" end="2"/>
                                            </p:txEl>
                                          </p:spTgt>
                                        </p:tgtEl>
                                        <p:attrNameLst>
                                          <p:attrName>style.visibility</p:attrName>
                                        </p:attrNameLst>
                                      </p:cBhvr>
                                      <p:to>
                                        <p:strVal val="visible"/>
                                      </p:to>
                                    </p:set>
                                    <p:animEffect transition="in" filter="checkerboard(across)">
                                      <p:cBhvr>
                                        <p:cTn id="15" dur="500"/>
                                        <p:tgtEl>
                                          <p:spTgt spid="15">
                                            <p:txEl>
                                              <p:pRg st="2" end="2"/>
                                            </p:txEl>
                                          </p:spTgt>
                                        </p:tgtEl>
                                      </p:cBhvr>
                                    </p:animEffect>
                                  </p:childTnLst>
                                </p:cTn>
                              </p:par>
                            </p:childTnLst>
                          </p:cTn>
                        </p:par>
                        <p:par>
                          <p:cTn id="16" fill="hold">
                            <p:stCondLst>
                              <p:cond delay="1500"/>
                            </p:stCondLst>
                            <p:childTnLst>
                              <p:par>
                                <p:cTn id="17" presetID="5" presetClass="entr" presetSubtype="10" fill="hold" nodeType="afterEffect">
                                  <p:stCondLst>
                                    <p:cond delay="0"/>
                                  </p:stCondLst>
                                  <p:childTnLst>
                                    <p:set>
                                      <p:cBhvr>
                                        <p:cTn id="18" dur="1" fill="hold">
                                          <p:stCondLst>
                                            <p:cond delay="0"/>
                                          </p:stCondLst>
                                        </p:cTn>
                                        <p:tgtEl>
                                          <p:spTgt spid="15">
                                            <p:txEl>
                                              <p:pRg st="4" end="4"/>
                                            </p:txEl>
                                          </p:spTgt>
                                        </p:tgtEl>
                                        <p:attrNameLst>
                                          <p:attrName>style.visibility</p:attrName>
                                        </p:attrNameLst>
                                      </p:cBhvr>
                                      <p:to>
                                        <p:strVal val="visible"/>
                                      </p:to>
                                    </p:set>
                                    <p:animEffect transition="in" filter="checkerboard(across)">
                                      <p:cBhvr>
                                        <p:cTn id="19" dur="500"/>
                                        <p:tgtEl>
                                          <p:spTgt spid="15">
                                            <p:txEl>
                                              <p:pRg st="4" end="4"/>
                                            </p:txEl>
                                          </p:spTgt>
                                        </p:tgtEl>
                                      </p:cBhvr>
                                    </p:animEffect>
                                  </p:childTnLst>
                                </p:cTn>
                              </p:par>
                            </p:childTnLst>
                          </p:cTn>
                        </p:par>
                        <p:par>
                          <p:cTn id="20" fill="hold">
                            <p:stCondLst>
                              <p:cond delay="2000"/>
                            </p:stCondLst>
                            <p:childTnLst>
                              <p:par>
                                <p:cTn id="21" presetID="5" presetClass="entr" presetSubtype="10" fill="hold" nodeType="afterEffect">
                                  <p:stCondLst>
                                    <p:cond delay="0"/>
                                  </p:stCondLst>
                                  <p:childTnLst>
                                    <p:set>
                                      <p:cBhvr>
                                        <p:cTn id="22" dur="1" fill="hold">
                                          <p:stCondLst>
                                            <p:cond delay="0"/>
                                          </p:stCondLst>
                                        </p:cTn>
                                        <p:tgtEl>
                                          <p:spTgt spid="15">
                                            <p:txEl>
                                              <p:pRg st="6" end="6"/>
                                            </p:txEl>
                                          </p:spTgt>
                                        </p:tgtEl>
                                        <p:attrNameLst>
                                          <p:attrName>style.visibility</p:attrName>
                                        </p:attrNameLst>
                                      </p:cBhvr>
                                      <p:to>
                                        <p:strVal val="visible"/>
                                      </p:to>
                                    </p:set>
                                    <p:animEffect transition="in" filter="checkerboard(across)">
                                      <p:cBhvr>
                                        <p:cTn id="23" dur="500"/>
                                        <p:tgtEl>
                                          <p:spTgt spid="1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ctrTitle" idx="4294967295"/>
          </p:nvPr>
        </p:nvSpPr>
        <p:spPr>
          <a:xfrm>
            <a:off x="0" y="762000"/>
            <a:ext cx="9144000" cy="1295400"/>
          </a:xfrm>
          <a:solidFill>
            <a:schemeClr val="tx1"/>
          </a:solidFill>
        </p:spPr>
        <p:txBody>
          <a:bodyPr>
            <a:noAutofit/>
          </a:bodyPr>
          <a:lstStyle/>
          <a:p>
            <a:pPr algn="ctr"/>
            <a:r>
              <a:rPr lang="en-US" b="1" dirty="0" smtClean="0">
                <a:solidFill>
                  <a:schemeClr val="bg1"/>
                </a:solidFill>
              </a:rPr>
              <a:t>  CORPORATE–LEVEL STRATEGY: </a:t>
            </a:r>
            <a:br>
              <a:rPr lang="en-US" b="1" dirty="0" smtClean="0">
                <a:solidFill>
                  <a:schemeClr val="bg1"/>
                </a:solidFill>
              </a:rPr>
            </a:br>
            <a:r>
              <a:rPr lang="en-US" b="1" dirty="0" smtClean="0">
                <a:solidFill>
                  <a:schemeClr val="bg1"/>
                </a:solidFill>
              </a:rPr>
              <a:t>ULTIMATE VALUE QUESTION</a:t>
            </a:r>
            <a:endParaRPr lang="en-US" b="1" dirty="0">
              <a:solidFill>
                <a:schemeClr val="bg1"/>
              </a:solidFill>
            </a:endParaRPr>
          </a:p>
        </p:txBody>
      </p:sp>
      <p:sp>
        <p:nvSpPr>
          <p:cNvPr id="15" name="Subtitle 14"/>
          <p:cNvSpPr>
            <a:spLocks noGrp="1"/>
          </p:cNvSpPr>
          <p:nvPr>
            <p:ph type="subTitle" idx="4294967295"/>
          </p:nvPr>
        </p:nvSpPr>
        <p:spPr>
          <a:xfrm>
            <a:off x="762000" y="2057400"/>
            <a:ext cx="8382000" cy="4343400"/>
          </a:xfrm>
          <a:solidFill>
            <a:srgbClr val="FFCC99"/>
          </a:solidFill>
        </p:spPr>
        <p:txBody>
          <a:bodyPr>
            <a:noAutofit/>
          </a:bodyPr>
          <a:lstStyle/>
          <a:p>
            <a:pPr>
              <a:buNone/>
            </a:pPr>
            <a:r>
              <a:rPr lang="en-US" sz="3600" dirty="0" smtClean="0">
                <a:solidFill>
                  <a:schemeClr val="tx1"/>
                </a:solidFill>
                <a:latin typeface="+mj-lt"/>
                <a:cs typeface="Arial"/>
              </a:rPr>
              <a:t>CORPORATE-LEVEL STRATEGY’S VALUE</a:t>
            </a:r>
            <a:endParaRPr lang="en-US" sz="3600" dirty="0" smtClean="0">
              <a:solidFill>
                <a:schemeClr val="tx1"/>
              </a:solidFill>
              <a:latin typeface="+mj-lt"/>
            </a:endParaRPr>
          </a:p>
          <a:p>
            <a:pPr algn="just"/>
            <a:endParaRPr lang="en-US" sz="800" dirty="0" smtClean="0">
              <a:solidFill>
                <a:schemeClr val="tx1"/>
              </a:solidFill>
              <a:latin typeface="+mj-lt"/>
            </a:endParaRPr>
          </a:p>
          <a:p>
            <a:pPr>
              <a:buNone/>
            </a:pPr>
            <a:r>
              <a:rPr lang="en-US" sz="2800" dirty="0" smtClean="0">
                <a:solidFill>
                  <a:schemeClr val="tx1"/>
                </a:solidFill>
                <a:latin typeface="+mj-lt"/>
                <a:cs typeface="Arial"/>
              </a:rPr>
              <a:t>■ </a:t>
            </a:r>
            <a:r>
              <a:rPr lang="en-US" sz="2800" dirty="0" smtClean="0">
                <a:solidFill>
                  <a:srgbClr val="000000"/>
                </a:solidFill>
                <a:latin typeface="+mj-lt"/>
                <a:cs typeface="Arial"/>
              </a:rPr>
              <a:t>C</a:t>
            </a:r>
            <a:r>
              <a:rPr lang="en-US" sz="2800" dirty="0" smtClean="0">
                <a:solidFill>
                  <a:srgbClr val="000000"/>
                </a:solidFill>
                <a:latin typeface="+mj-lt"/>
              </a:rPr>
              <a:t>orporate-level strategy’s value is ultimately determined by the degree to which “the businesses in the portfolio are worth more under the management of the company than they would be under any other ownership”</a:t>
            </a:r>
          </a:p>
          <a:p>
            <a:pPr algn="just"/>
            <a:endParaRPr lang="en-US" sz="800" dirty="0" smtClean="0">
              <a:solidFill>
                <a:srgbClr val="000000"/>
              </a:solidFill>
              <a:latin typeface="+mj-lt"/>
            </a:endParaRPr>
          </a:p>
          <a:p>
            <a:pPr>
              <a:buNone/>
            </a:pPr>
            <a:r>
              <a:rPr lang="en-US" sz="2800" dirty="0" smtClean="0">
                <a:solidFill>
                  <a:srgbClr val="000000"/>
                </a:solidFill>
                <a:latin typeface="+mj-lt"/>
                <a:cs typeface="Arial"/>
              </a:rPr>
              <a:t>■ A </a:t>
            </a:r>
            <a:r>
              <a:rPr lang="en-US" sz="2800" dirty="0" smtClean="0">
                <a:solidFill>
                  <a:srgbClr val="000000"/>
                </a:solidFill>
                <a:latin typeface="+mj-lt"/>
              </a:rPr>
              <a:t>corporate-level strategy is expected to help the firm earn above-average returns by creating value</a:t>
            </a:r>
            <a:endParaRPr lang="en-US" sz="2800" dirty="0">
              <a:solidFill>
                <a:srgbClr val="000000"/>
              </a:solidFill>
              <a:latin typeface="+mj-lt"/>
            </a:endParaRPr>
          </a:p>
        </p:txBody>
      </p:sp>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IMPORTANT DEFINITION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heckerboard(across)">
                                      <p:cBhvr>
                                        <p:cTn id="7" dur="500"/>
                                        <p:tgtEl>
                                          <p:spTgt spid="14"/>
                                        </p:tgtEl>
                                      </p:cBhvr>
                                    </p:animEffect>
                                  </p:childTnLst>
                                </p:cTn>
                              </p:par>
                            </p:childTnLst>
                          </p:cTn>
                        </p:par>
                        <p:par>
                          <p:cTn id="8" fill="hold">
                            <p:stCondLst>
                              <p:cond delay="500"/>
                            </p:stCondLst>
                            <p:childTnLst>
                              <p:par>
                                <p:cTn id="9" presetID="5" presetClass="entr" presetSubtype="10" fill="hold" nodeType="afterEffect">
                                  <p:stCondLst>
                                    <p:cond delay="0"/>
                                  </p:stCondLst>
                                  <p:childTnLst>
                                    <p:set>
                                      <p:cBhvr>
                                        <p:cTn id="10" dur="1" fill="hold">
                                          <p:stCondLst>
                                            <p:cond delay="0"/>
                                          </p:stCondLst>
                                        </p:cTn>
                                        <p:tgtEl>
                                          <p:spTgt spid="15">
                                            <p:txEl>
                                              <p:pRg st="0" end="0"/>
                                            </p:txEl>
                                          </p:spTgt>
                                        </p:tgtEl>
                                        <p:attrNameLst>
                                          <p:attrName>style.visibility</p:attrName>
                                        </p:attrNameLst>
                                      </p:cBhvr>
                                      <p:to>
                                        <p:strVal val="visible"/>
                                      </p:to>
                                    </p:set>
                                    <p:animEffect transition="in" filter="checkerboard(across)">
                                      <p:cBhvr>
                                        <p:cTn id="11" dur="500"/>
                                        <p:tgtEl>
                                          <p:spTgt spid="15">
                                            <p:txEl>
                                              <p:pRg st="0" end="0"/>
                                            </p:txEl>
                                          </p:spTgt>
                                        </p:tgtEl>
                                      </p:cBhvr>
                                    </p:animEffect>
                                  </p:childTnLst>
                                </p:cTn>
                              </p:par>
                            </p:childTnLst>
                          </p:cTn>
                        </p:par>
                        <p:par>
                          <p:cTn id="12" fill="hold">
                            <p:stCondLst>
                              <p:cond delay="1000"/>
                            </p:stCondLst>
                            <p:childTnLst>
                              <p:par>
                                <p:cTn id="13" presetID="5" presetClass="entr" presetSubtype="10" fill="hold" nodeType="afterEffect">
                                  <p:stCondLst>
                                    <p:cond delay="0"/>
                                  </p:stCondLst>
                                  <p:childTnLst>
                                    <p:set>
                                      <p:cBhvr>
                                        <p:cTn id="14" dur="1" fill="hold">
                                          <p:stCondLst>
                                            <p:cond delay="0"/>
                                          </p:stCondLst>
                                        </p:cTn>
                                        <p:tgtEl>
                                          <p:spTgt spid="15">
                                            <p:txEl>
                                              <p:pRg st="2" end="2"/>
                                            </p:txEl>
                                          </p:spTgt>
                                        </p:tgtEl>
                                        <p:attrNameLst>
                                          <p:attrName>style.visibility</p:attrName>
                                        </p:attrNameLst>
                                      </p:cBhvr>
                                      <p:to>
                                        <p:strVal val="visible"/>
                                      </p:to>
                                    </p:set>
                                    <p:animEffect transition="in" filter="checkerboard(across)">
                                      <p:cBhvr>
                                        <p:cTn id="15" dur="500"/>
                                        <p:tgtEl>
                                          <p:spTgt spid="15">
                                            <p:txEl>
                                              <p:pRg st="2" end="2"/>
                                            </p:txEl>
                                          </p:spTgt>
                                        </p:tgtEl>
                                      </p:cBhvr>
                                    </p:animEffect>
                                  </p:childTnLst>
                                </p:cTn>
                              </p:par>
                            </p:childTnLst>
                          </p:cTn>
                        </p:par>
                        <p:par>
                          <p:cTn id="16" fill="hold">
                            <p:stCondLst>
                              <p:cond delay="1500"/>
                            </p:stCondLst>
                            <p:childTnLst>
                              <p:par>
                                <p:cTn id="17" presetID="5" presetClass="entr" presetSubtype="10" fill="hold" nodeType="afterEffect">
                                  <p:stCondLst>
                                    <p:cond delay="0"/>
                                  </p:stCondLst>
                                  <p:childTnLst>
                                    <p:set>
                                      <p:cBhvr>
                                        <p:cTn id="18" dur="1" fill="hold">
                                          <p:stCondLst>
                                            <p:cond delay="0"/>
                                          </p:stCondLst>
                                        </p:cTn>
                                        <p:tgtEl>
                                          <p:spTgt spid="15">
                                            <p:txEl>
                                              <p:pRg st="4" end="4"/>
                                            </p:txEl>
                                          </p:spTgt>
                                        </p:tgtEl>
                                        <p:attrNameLst>
                                          <p:attrName>style.visibility</p:attrName>
                                        </p:attrNameLst>
                                      </p:cBhvr>
                                      <p:to>
                                        <p:strVal val="visible"/>
                                      </p:to>
                                    </p:set>
                                    <p:animEffect transition="in" filter="checkerboard(across)">
                                      <p:cBhvr>
                                        <p:cTn id="19" dur="500"/>
                                        <p:tgtEl>
                                          <p:spTgt spid="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ctrTitle" idx="4294967295"/>
          </p:nvPr>
        </p:nvSpPr>
        <p:spPr>
          <a:xfrm>
            <a:off x="0" y="762000"/>
            <a:ext cx="9144000" cy="1295400"/>
          </a:xfrm>
          <a:solidFill>
            <a:schemeClr val="tx1"/>
          </a:solidFill>
        </p:spPr>
        <p:txBody>
          <a:bodyPr>
            <a:noAutofit/>
          </a:bodyPr>
          <a:lstStyle/>
          <a:p>
            <a:pPr algn="ctr"/>
            <a:r>
              <a:rPr lang="en-US" b="1" dirty="0" smtClean="0">
                <a:solidFill>
                  <a:schemeClr val="bg1"/>
                </a:solidFill>
              </a:rPr>
              <a:t>  CORPORATE–LEVEL STRATEGY: DIVERSIFICATION</a:t>
            </a:r>
            <a:endParaRPr lang="en-US" b="1" dirty="0">
              <a:solidFill>
                <a:schemeClr val="bg1"/>
              </a:solidFill>
            </a:endParaRPr>
          </a:p>
        </p:txBody>
      </p:sp>
      <p:sp>
        <p:nvSpPr>
          <p:cNvPr id="15" name="Subtitle 14"/>
          <p:cNvSpPr>
            <a:spLocks noGrp="1"/>
          </p:cNvSpPr>
          <p:nvPr>
            <p:ph type="subTitle" idx="4294967295"/>
          </p:nvPr>
        </p:nvSpPr>
        <p:spPr>
          <a:xfrm>
            <a:off x="609600" y="2057400"/>
            <a:ext cx="8534400" cy="4343400"/>
          </a:xfrm>
          <a:solidFill>
            <a:schemeClr val="accent3">
              <a:lumMod val="60000"/>
              <a:lumOff val="40000"/>
            </a:schemeClr>
          </a:solidFill>
          <a:ln w="76200">
            <a:solidFill>
              <a:schemeClr val="tx1"/>
            </a:solidFill>
          </a:ln>
        </p:spPr>
        <p:txBody>
          <a:bodyPr>
            <a:noAutofit/>
          </a:bodyPr>
          <a:lstStyle/>
          <a:p>
            <a:pPr>
              <a:spcBef>
                <a:spcPts val="0"/>
              </a:spcBef>
              <a:buNone/>
            </a:pPr>
            <a:r>
              <a:rPr lang="en-US" sz="2600" dirty="0" smtClean="0">
                <a:solidFill>
                  <a:schemeClr val="tx1"/>
                </a:solidFill>
                <a:latin typeface="+mj-lt"/>
                <a:cs typeface="Arial"/>
              </a:rPr>
              <a:t>■  DIVERSIFICATION </a:t>
            </a:r>
            <a:r>
              <a:rPr lang="en-US" sz="2600" dirty="0" smtClean="0">
                <a:solidFill>
                  <a:schemeClr val="tx1"/>
                </a:solidFill>
                <a:latin typeface="+mj-lt"/>
              </a:rPr>
              <a:t>- growing into new business areas either related (similar to existing business) or unrelated (different from existing business); </a:t>
            </a:r>
            <a:r>
              <a:rPr lang="en-US" sz="2600" dirty="0" smtClean="0">
                <a:solidFill>
                  <a:srgbClr val="000000"/>
                </a:solidFill>
                <a:latin typeface="+mj-lt"/>
              </a:rPr>
              <a:t>allows a firm to create value by productively using excess resources</a:t>
            </a:r>
          </a:p>
          <a:p>
            <a:pPr>
              <a:spcBef>
                <a:spcPts val="0"/>
              </a:spcBef>
              <a:buNone/>
            </a:pPr>
            <a:endParaRPr lang="en-US" sz="800" dirty="0" smtClean="0">
              <a:solidFill>
                <a:srgbClr val="000000"/>
              </a:solidFill>
              <a:latin typeface="+mj-lt"/>
            </a:endParaRPr>
          </a:p>
          <a:p>
            <a:pPr>
              <a:spcBef>
                <a:spcPts val="0"/>
              </a:spcBef>
              <a:buNone/>
            </a:pPr>
            <a:r>
              <a:rPr lang="en-US" sz="2600" dirty="0" smtClean="0">
                <a:solidFill>
                  <a:srgbClr val="000000"/>
                </a:solidFill>
                <a:latin typeface="+mj-lt"/>
                <a:cs typeface="Arial"/>
              </a:rPr>
              <a:t>■ </a:t>
            </a:r>
            <a:r>
              <a:rPr lang="en-US" sz="2600" dirty="0" smtClean="0">
                <a:solidFill>
                  <a:srgbClr val="000000"/>
                </a:solidFill>
                <a:latin typeface="+mj-lt"/>
              </a:rPr>
              <a:t> The diversified firm operates in several different and unique product markets and likely in several businesses; it forms two types of strategies: corporate-level (or company-wide) and business-level (or competitive)</a:t>
            </a:r>
          </a:p>
          <a:p>
            <a:pPr>
              <a:spcBef>
                <a:spcPts val="0"/>
              </a:spcBef>
              <a:buNone/>
            </a:pPr>
            <a:endParaRPr lang="en-US" sz="800" dirty="0" smtClean="0">
              <a:solidFill>
                <a:srgbClr val="000000"/>
              </a:solidFill>
              <a:latin typeface="+mj-lt"/>
            </a:endParaRPr>
          </a:p>
          <a:p>
            <a:pPr>
              <a:spcBef>
                <a:spcPts val="0"/>
              </a:spcBef>
              <a:buNone/>
            </a:pPr>
            <a:r>
              <a:rPr lang="en-US" sz="2600" dirty="0" smtClean="0">
                <a:solidFill>
                  <a:srgbClr val="000000"/>
                </a:solidFill>
                <a:latin typeface="+mj-lt"/>
                <a:cs typeface="Arial"/>
              </a:rPr>
              <a:t>■ </a:t>
            </a:r>
            <a:r>
              <a:rPr lang="en-US" sz="2600" dirty="0" smtClean="0">
                <a:solidFill>
                  <a:srgbClr val="000000"/>
                </a:solidFill>
                <a:latin typeface="+mj-lt"/>
              </a:rPr>
              <a:t> For the diversified corporation, a business-level strategy  must be selected for each one of its businesses</a:t>
            </a:r>
          </a:p>
          <a:p>
            <a:pPr algn="just"/>
            <a:endParaRPr lang="en-US" sz="400" dirty="0" smtClean="0">
              <a:solidFill>
                <a:schemeClr val="tx1"/>
              </a:solidFill>
              <a:latin typeface="+mj-lt"/>
            </a:endParaRPr>
          </a:p>
        </p:txBody>
      </p:sp>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IMPORTANT DEFINITION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heckerboard(across)">
                                      <p:cBhvr>
                                        <p:cTn id="7" dur="500"/>
                                        <p:tgtEl>
                                          <p:spTgt spid="14"/>
                                        </p:tgtEl>
                                      </p:cBhvr>
                                    </p:animEffect>
                                  </p:childTnLst>
                                </p:cTn>
                              </p:par>
                            </p:childTnLst>
                          </p:cTn>
                        </p:par>
                        <p:par>
                          <p:cTn id="8" fill="hold">
                            <p:stCondLst>
                              <p:cond delay="500"/>
                            </p:stCondLst>
                            <p:childTnLst>
                              <p:par>
                                <p:cTn id="9" presetID="5" presetClass="entr" presetSubtype="10" fill="hold" nodeType="afterEffect">
                                  <p:stCondLst>
                                    <p:cond delay="0"/>
                                  </p:stCondLst>
                                  <p:childTnLst>
                                    <p:set>
                                      <p:cBhvr>
                                        <p:cTn id="10" dur="1" fill="hold">
                                          <p:stCondLst>
                                            <p:cond delay="0"/>
                                          </p:stCondLst>
                                        </p:cTn>
                                        <p:tgtEl>
                                          <p:spTgt spid="15">
                                            <p:txEl>
                                              <p:pRg st="0" end="0"/>
                                            </p:txEl>
                                          </p:spTgt>
                                        </p:tgtEl>
                                        <p:attrNameLst>
                                          <p:attrName>style.visibility</p:attrName>
                                        </p:attrNameLst>
                                      </p:cBhvr>
                                      <p:to>
                                        <p:strVal val="visible"/>
                                      </p:to>
                                    </p:set>
                                    <p:animEffect transition="in" filter="checkerboard(across)">
                                      <p:cBhvr>
                                        <p:cTn id="11" dur="500"/>
                                        <p:tgtEl>
                                          <p:spTgt spid="15">
                                            <p:txEl>
                                              <p:pRg st="0" end="0"/>
                                            </p:txEl>
                                          </p:spTgt>
                                        </p:tgtEl>
                                      </p:cBhvr>
                                    </p:animEffect>
                                  </p:childTnLst>
                                </p:cTn>
                              </p:par>
                            </p:childTnLst>
                          </p:cTn>
                        </p:par>
                        <p:par>
                          <p:cTn id="12" fill="hold">
                            <p:stCondLst>
                              <p:cond delay="1000"/>
                            </p:stCondLst>
                            <p:childTnLst>
                              <p:par>
                                <p:cTn id="13" presetID="5" presetClass="entr" presetSubtype="10" fill="hold" nodeType="afterEffect">
                                  <p:stCondLst>
                                    <p:cond delay="0"/>
                                  </p:stCondLst>
                                  <p:childTnLst>
                                    <p:set>
                                      <p:cBhvr>
                                        <p:cTn id="14" dur="1" fill="hold">
                                          <p:stCondLst>
                                            <p:cond delay="0"/>
                                          </p:stCondLst>
                                        </p:cTn>
                                        <p:tgtEl>
                                          <p:spTgt spid="15">
                                            <p:txEl>
                                              <p:pRg st="2" end="2"/>
                                            </p:txEl>
                                          </p:spTgt>
                                        </p:tgtEl>
                                        <p:attrNameLst>
                                          <p:attrName>style.visibility</p:attrName>
                                        </p:attrNameLst>
                                      </p:cBhvr>
                                      <p:to>
                                        <p:strVal val="visible"/>
                                      </p:to>
                                    </p:set>
                                    <p:animEffect transition="in" filter="checkerboard(across)">
                                      <p:cBhvr>
                                        <p:cTn id="15" dur="500"/>
                                        <p:tgtEl>
                                          <p:spTgt spid="15">
                                            <p:txEl>
                                              <p:pRg st="2" end="2"/>
                                            </p:txEl>
                                          </p:spTgt>
                                        </p:tgtEl>
                                      </p:cBhvr>
                                    </p:animEffect>
                                  </p:childTnLst>
                                </p:cTn>
                              </p:par>
                            </p:childTnLst>
                          </p:cTn>
                        </p:par>
                        <p:par>
                          <p:cTn id="16" fill="hold">
                            <p:stCondLst>
                              <p:cond delay="1500"/>
                            </p:stCondLst>
                            <p:childTnLst>
                              <p:par>
                                <p:cTn id="17" presetID="5" presetClass="entr" presetSubtype="10" fill="hold" nodeType="afterEffect">
                                  <p:stCondLst>
                                    <p:cond delay="0"/>
                                  </p:stCondLst>
                                  <p:childTnLst>
                                    <p:set>
                                      <p:cBhvr>
                                        <p:cTn id="18" dur="1" fill="hold">
                                          <p:stCondLst>
                                            <p:cond delay="0"/>
                                          </p:stCondLst>
                                        </p:cTn>
                                        <p:tgtEl>
                                          <p:spTgt spid="15">
                                            <p:txEl>
                                              <p:pRg st="4" end="4"/>
                                            </p:txEl>
                                          </p:spTgt>
                                        </p:tgtEl>
                                        <p:attrNameLst>
                                          <p:attrName>style.visibility</p:attrName>
                                        </p:attrNameLst>
                                      </p:cBhvr>
                                      <p:to>
                                        <p:strVal val="visible"/>
                                      </p:to>
                                    </p:set>
                                    <p:animEffect transition="in" filter="checkerboard(across)">
                                      <p:cBhvr>
                                        <p:cTn id="19" dur="500"/>
                                        <p:tgtEl>
                                          <p:spTgt spid="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CORPORATE-LEVEL STRATEGY</a:t>
            </a:r>
          </a:p>
        </p:txBody>
      </p:sp>
      <p:graphicFrame>
        <p:nvGraphicFramePr>
          <p:cNvPr id="13" name="Diagram 12"/>
          <p:cNvGraphicFramePr/>
          <p:nvPr/>
        </p:nvGraphicFramePr>
        <p:xfrm>
          <a:off x="1143000" y="1219200"/>
          <a:ext cx="80010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ctrTitle" idx="4294967295"/>
          </p:nvPr>
        </p:nvSpPr>
        <p:spPr>
          <a:xfrm>
            <a:off x="0" y="762000"/>
            <a:ext cx="9144000" cy="1295400"/>
          </a:xfrm>
          <a:solidFill>
            <a:schemeClr val="tx1"/>
          </a:solidFill>
        </p:spPr>
        <p:txBody>
          <a:bodyPr>
            <a:noAutofit/>
          </a:bodyPr>
          <a:lstStyle/>
          <a:p>
            <a:pPr algn="ctr"/>
            <a:r>
              <a:rPr lang="en-US" b="1" dirty="0" smtClean="0">
                <a:solidFill>
                  <a:schemeClr val="bg1"/>
                </a:solidFill>
              </a:rPr>
              <a:t>  CORPORATE–LEVEL STRATEGY: DIVERSIFICATION</a:t>
            </a:r>
            <a:endParaRPr lang="en-US" b="1" dirty="0">
              <a:solidFill>
                <a:schemeClr val="bg1"/>
              </a:solidFill>
            </a:endParaRPr>
          </a:p>
        </p:txBody>
      </p:sp>
      <p:sp>
        <p:nvSpPr>
          <p:cNvPr id="15" name="Subtitle 14"/>
          <p:cNvSpPr>
            <a:spLocks noGrp="1"/>
          </p:cNvSpPr>
          <p:nvPr>
            <p:ph type="subTitle" idx="4294967295"/>
          </p:nvPr>
        </p:nvSpPr>
        <p:spPr>
          <a:xfrm>
            <a:off x="685800" y="2057400"/>
            <a:ext cx="8229600" cy="4343400"/>
          </a:xfrm>
          <a:solidFill>
            <a:schemeClr val="accent3">
              <a:lumMod val="60000"/>
              <a:lumOff val="40000"/>
            </a:schemeClr>
          </a:solidFill>
        </p:spPr>
        <p:txBody>
          <a:bodyPr>
            <a:noAutofit/>
          </a:bodyPr>
          <a:lstStyle/>
          <a:p>
            <a:pPr algn="ctr">
              <a:buNone/>
            </a:pPr>
            <a:endParaRPr lang="en-US" sz="800" dirty="0" smtClean="0">
              <a:solidFill>
                <a:schemeClr val="tx1"/>
              </a:solidFill>
              <a:latin typeface="+mj-lt"/>
              <a:cs typeface="Arial"/>
            </a:endParaRPr>
          </a:p>
          <a:p>
            <a:pPr>
              <a:buNone/>
            </a:pPr>
            <a:r>
              <a:rPr lang="en-US" sz="2700" dirty="0" smtClean="0">
                <a:solidFill>
                  <a:schemeClr val="tx1"/>
                </a:solidFill>
                <a:latin typeface="+mj-lt"/>
              </a:rPr>
              <a:t>PRODUCT DIVERSIFICATION - a primary form of corporate-level strategies; concerns the scope of the markets and industries in which the firm competes</a:t>
            </a:r>
          </a:p>
          <a:p>
            <a:pPr algn="just"/>
            <a:endParaRPr lang="en-US" sz="400" dirty="0" smtClean="0">
              <a:solidFill>
                <a:schemeClr val="tx1"/>
              </a:solidFill>
              <a:latin typeface="+mj-lt"/>
            </a:endParaRPr>
          </a:p>
          <a:p>
            <a:pPr>
              <a:buNone/>
            </a:pPr>
            <a:r>
              <a:rPr lang="en-US" sz="2600" dirty="0" smtClean="0">
                <a:solidFill>
                  <a:schemeClr val="tx1"/>
                </a:solidFill>
                <a:latin typeface="+mj-lt"/>
                <a:cs typeface="Arial"/>
              </a:rPr>
              <a:t>■ </a:t>
            </a:r>
            <a:r>
              <a:rPr lang="en-US" sz="2600" dirty="0" smtClean="0">
                <a:solidFill>
                  <a:schemeClr val="tx1"/>
                </a:solidFill>
                <a:latin typeface="+mj-lt"/>
              </a:rPr>
              <a:t> The ideal portfolio of businesses balances diversification’s costs and benefits:</a:t>
            </a:r>
          </a:p>
          <a:p>
            <a:pPr algn="just"/>
            <a:endParaRPr lang="en-US" sz="400" dirty="0" smtClean="0">
              <a:solidFill>
                <a:schemeClr val="tx1"/>
              </a:solidFill>
              <a:latin typeface="+mj-lt"/>
            </a:endParaRPr>
          </a:p>
          <a:p>
            <a:pPr>
              <a:buNone/>
            </a:pPr>
            <a:r>
              <a:rPr lang="en-US" sz="2600" dirty="0" smtClean="0">
                <a:solidFill>
                  <a:schemeClr val="tx1"/>
                </a:solidFill>
                <a:latin typeface="+mj-lt"/>
                <a:cs typeface="Arial"/>
              </a:rPr>
              <a:t>	■ Reduction in </a:t>
            </a:r>
            <a:r>
              <a:rPr lang="en-US" sz="2600" dirty="0" smtClean="0">
                <a:solidFill>
                  <a:schemeClr val="tx1"/>
                </a:solidFill>
                <a:latin typeface="+mj-lt"/>
              </a:rPr>
              <a:t>profitability variability as earnings are generated from different businesses</a:t>
            </a:r>
          </a:p>
          <a:p>
            <a:pPr>
              <a:buNone/>
            </a:pPr>
            <a:r>
              <a:rPr lang="en-US" sz="2600" dirty="0" smtClean="0">
                <a:solidFill>
                  <a:schemeClr val="tx1"/>
                </a:solidFill>
                <a:latin typeface="+mj-lt"/>
              </a:rPr>
              <a:t>	</a:t>
            </a:r>
            <a:r>
              <a:rPr lang="en-US" sz="2600" dirty="0" smtClean="0">
                <a:solidFill>
                  <a:schemeClr val="tx1"/>
                </a:solidFill>
                <a:latin typeface="+mj-lt"/>
                <a:cs typeface="Arial"/>
              </a:rPr>
              <a:t>■ Independence/</a:t>
            </a:r>
            <a:r>
              <a:rPr lang="en-US" sz="2600" dirty="0" smtClean="0">
                <a:solidFill>
                  <a:schemeClr val="tx1"/>
                </a:solidFill>
                <a:latin typeface="+mj-lt"/>
              </a:rPr>
              <a:t>flexibility to shift investments to those markets with the greatest returns </a:t>
            </a:r>
          </a:p>
          <a:p>
            <a:pPr algn="just"/>
            <a:endParaRPr lang="en-US" sz="400" dirty="0" smtClean="0">
              <a:solidFill>
                <a:schemeClr val="tx1"/>
              </a:solidFill>
              <a:latin typeface="+mj-lt"/>
            </a:endParaRPr>
          </a:p>
        </p:txBody>
      </p:sp>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IMPORTANT DEFINITION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heckerboard(across)">
                                      <p:cBhvr>
                                        <p:cTn id="7" dur="500"/>
                                        <p:tgtEl>
                                          <p:spTgt spid="14"/>
                                        </p:tgtEl>
                                      </p:cBhvr>
                                    </p:animEffect>
                                  </p:childTnLst>
                                </p:cTn>
                              </p:par>
                            </p:childTnLst>
                          </p:cTn>
                        </p:par>
                        <p:par>
                          <p:cTn id="8" fill="hold">
                            <p:stCondLst>
                              <p:cond delay="500"/>
                            </p:stCondLst>
                            <p:childTnLst>
                              <p:par>
                                <p:cTn id="9" presetID="5" presetClass="entr" presetSubtype="10" fill="hold" nodeType="afterEffect">
                                  <p:stCondLst>
                                    <p:cond delay="0"/>
                                  </p:stCondLst>
                                  <p:childTnLst>
                                    <p:set>
                                      <p:cBhvr>
                                        <p:cTn id="10" dur="1" fill="hold">
                                          <p:stCondLst>
                                            <p:cond delay="0"/>
                                          </p:stCondLst>
                                        </p:cTn>
                                        <p:tgtEl>
                                          <p:spTgt spid="15">
                                            <p:txEl>
                                              <p:pRg st="1" end="1"/>
                                            </p:txEl>
                                          </p:spTgt>
                                        </p:tgtEl>
                                        <p:attrNameLst>
                                          <p:attrName>style.visibility</p:attrName>
                                        </p:attrNameLst>
                                      </p:cBhvr>
                                      <p:to>
                                        <p:strVal val="visible"/>
                                      </p:to>
                                    </p:set>
                                    <p:animEffect transition="in" filter="checkerboard(across)">
                                      <p:cBhvr>
                                        <p:cTn id="11" dur="500"/>
                                        <p:tgtEl>
                                          <p:spTgt spid="15">
                                            <p:txEl>
                                              <p:pRg st="1" end="1"/>
                                            </p:txEl>
                                          </p:spTgt>
                                        </p:tgtEl>
                                      </p:cBhvr>
                                    </p:animEffect>
                                  </p:childTnLst>
                                </p:cTn>
                              </p:par>
                            </p:childTnLst>
                          </p:cTn>
                        </p:par>
                        <p:par>
                          <p:cTn id="12" fill="hold">
                            <p:stCondLst>
                              <p:cond delay="1000"/>
                            </p:stCondLst>
                            <p:childTnLst>
                              <p:par>
                                <p:cTn id="13" presetID="5" presetClass="entr" presetSubtype="10" fill="hold" nodeType="afterEffect">
                                  <p:stCondLst>
                                    <p:cond delay="0"/>
                                  </p:stCondLst>
                                  <p:childTnLst>
                                    <p:set>
                                      <p:cBhvr>
                                        <p:cTn id="14" dur="1" fill="hold">
                                          <p:stCondLst>
                                            <p:cond delay="0"/>
                                          </p:stCondLst>
                                        </p:cTn>
                                        <p:tgtEl>
                                          <p:spTgt spid="15">
                                            <p:txEl>
                                              <p:pRg st="3" end="3"/>
                                            </p:txEl>
                                          </p:spTgt>
                                        </p:tgtEl>
                                        <p:attrNameLst>
                                          <p:attrName>style.visibility</p:attrName>
                                        </p:attrNameLst>
                                      </p:cBhvr>
                                      <p:to>
                                        <p:strVal val="visible"/>
                                      </p:to>
                                    </p:set>
                                    <p:animEffect transition="in" filter="checkerboard(across)">
                                      <p:cBhvr>
                                        <p:cTn id="15" dur="500"/>
                                        <p:tgtEl>
                                          <p:spTgt spid="15">
                                            <p:txEl>
                                              <p:pRg st="3" end="3"/>
                                            </p:txEl>
                                          </p:spTgt>
                                        </p:tgtEl>
                                      </p:cBhvr>
                                    </p:animEffect>
                                  </p:childTnLst>
                                </p:cTn>
                              </p:par>
                            </p:childTnLst>
                          </p:cTn>
                        </p:par>
                        <p:par>
                          <p:cTn id="16" fill="hold">
                            <p:stCondLst>
                              <p:cond delay="1500"/>
                            </p:stCondLst>
                            <p:childTnLst>
                              <p:par>
                                <p:cTn id="17" presetID="5" presetClass="entr" presetSubtype="10" fill="hold" nodeType="afterEffect">
                                  <p:stCondLst>
                                    <p:cond delay="0"/>
                                  </p:stCondLst>
                                  <p:childTnLst>
                                    <p:set>
                                      <p:cBhvr>
                                        <p:cTn id="18" dur="1" fill="hold">
                                          <p:stCondLst>
                                            <p:cond delay="0"/>
                                          </p:stCondLst>
                                        </p:cTn>
                                        <p:tgtEl>
                                          <p:spTgt spid="15">
                                            <p:txEl>
                                              <p:pRg st="5" end="5"/>
                                            </p:txEl>
                                          </p:spTgt>
                                        </p:tgtEl>
                                        <p:attrNameLst>
                                          <p:attrName>style.visibility</p:attrName>
                                        </p:attrNameLst>
                                      </p:cBhvr>
                                      <p:to>
                                        <p:strVal val="visible"/>
                                      </p:to>
                                    </p:set>
                                    <p:animEffect transition="in" filter="checkerboard(across)">
                                      <p:cBhvr>
                                        <p:cTn id="19" dur="500"/>
                                        <p:tgtEl>
                                          <p:spTgt spid="15">
                                            <p:txEl>
                                              <p:pRg st="5" end="5"/>
                                            </p:txEl>
                                          </p:spTgt>
                                        </p:tgtEl>
                                      </p:cBhvr>
                                    </p:animEffect>
                                  </p:childTnLst>
                                </p:cTn>
                              </p:par>
                            </p:childTnLst>
                          </p:cTn>
                        </p:par>
                        <p:par>
                          <p:cTn id="20" fill="hold">
                            <p:stCondLst>
                              <p:cond delay="2000"/>
                            </p:stCondLst>
                            <p:childTnLst>
                              <p:par>
                                <p:cTn id="21" presetID="5" presetClass="entr" presetSubtype="10" fill="hold" nodeType="afterEffect">
                                  <p:stCondLst>
                                    <p:cond delay="0"/>
                                  </p:stCondLst>
                                  <p:childTnLst>
                                    <p:set>
                                      <p:cBhvr>
                                        <p:cTn id="22" dur="1" fill="hold">
                                          <p:stCondLst>
                                            <p:cond delay="0"/>
                                          </p:stCondLst>
                                        </p:cTn>
                                        <p:tgtEl>
                                          <p:spTgt spid="15">
                                            <p:txEl>
                                              <p:pRg st="6" end="6"/>
                                            </p:txEl>
                                          </p:spTgt>
                                        </p:tgtEl>
                                        <p:attrNameLst>
                                          <p:attrName>style.visibility</p:attrName>
                                        </p:attrNameLst>
                                      </p:cBhvr>
                                      <p:to>
                                        <p:strVal val="visible"/>
                                      </p:to>
                                    </p:set>
                                    <p:animEffect transition="in" filter="checkerboard(across)">
                                      <p:cBhvr>
                                        <p:cTn id="23" dur="500"/>
                                        <p:tgtEl>
                                          <p:spTgt spid="1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ctrTitle" idx="4294967295"/>
          </p:nvPr>
        </p:nvSpPr>
        <p:spPr>
          <a:xfrm>
            <a:off x="0" y="762000"/>
            <a:ext cx="9144000" cy="1295400"/>
          </a:xfrm>
          <a:solidFill>
            <a:schemeClr val="tx1"/>
          </a:solidFill>
        </p:spPr>
        <p:txBody>
          <a:bodyPr>
            <a:noAutofit/>
          </a:bodyPr>
          <a:lstStyle/>
          <a:p>
            <a:pPr algn="ctr"/>
            <a:r>
              <a:rPr lang="en-US" b="1" dirty="0" smtClean="0">
                <a:solidFill>
                  <a:schemeClr val="bg1"/>
                </a:solidFill>
              </a:rPr>
              <a:t>  CORPORATE–LEVEL STRATEGY: DIVERSIFICATION</a:t>
            </a:r>
            <a:endParaRPr lang="en-US" b="1" dirty="0">
              <a:solidFill>
                <a:schemeClr val="bg1"/>
              </a:solidFill>
            </a:endParaRPr>
          </a:p>
        </p:txBody>
      </p:sp>
      <p:sp>
        <p:nvSpPr>
          <p:cNvPr id="15" name="Subtitle 14"/>
          <p:cNvSpPr>
            <a:spLocks noGrp="1"/>
          </p:cNvSpPr>
          <p:nvPr>
            <p:ph type="subTitle" idx="4294967295"/>
          </p:nvPr>
        </p:nvSpPr>
        <p:spPr>
          <a:xfrm>
            <a:off x="914400" y="2057400"/>
            <a:ext cx="8001000" cy="4343400"/>
          </a:xfrm>
          <a:solidFill>
            <a:schemeClr val="accent1"/>
          </a:solidFill>
        </p:spPr>
        <p:txBody>
          <a:bodyPr>
            <a:noAutofit/>
          </a:bodyPr>
          <a:lstStyle/>
          <a:p>
            <a:pPr>
              <a:buNone/>
            </a:pPr>
            <a:r>
              <a:rPr lang="en-US" sz="2600" dirty="0" smtClean="0">
                <a:solidFill>
                  <a:schemeClr val="tx1"/>
                </a:solidFill>
                <a:latin typeface="+mj-lt"/>
                <a:cs typeface="Arial"/>
              </a:rPr>
              <a:t>■  This chapter focuses on</a:t>
            </a:r>
            <a:r>
              <a:rPr lang="en-US" sz="2600" dirty="0" smtClean="0">
                <a:solidFill>
                  <a:schemeClr val="tx1"/>
                </a:solidFill>
                <a:latin typeface="+mj-lt"/>
              </a:rPr>
              <a:t> DIVERSIFICATION </a:t>
            </a:r>
          </a:p>
          <a:p>
            <a:pPr algn="just"/>
            <a:endParaRPr lang="en-US" sz="400" dirty="0" smtClean="0">
              <a:solidFill>
                <a:schemeClr val="tx1"/>
              </a:solidFill>
              <a:latin typeface="+mj-lt"/>
            </a:endParaRPr>
          </a:p>
          <a:p>
            <a:pPr>
              <a:buNone/>
            </a:pPr>
            <a:r>
              <a:rPr lang="en-US" sz="2600" dirty="0" smtClean="0">
                <a:solidFill>
                  <a:schemeClr val="tx1"/>
                </a:solidFill>
                <a:latin typeface="+mj-lt"/>
                <a:cs typeface="Arial"/>
              </a:rPr>
              <a:t>■ </a:t>
            </a:r>
            <a:r>
              <a:rPr lang="en-US" sz="2600" dirty="0" smtClean="0">
                <a:solidFill>
                  <a:schemeClr val="tx1"/>
                </a:solidFill>
                <a:latin typeface="+mj-lt"/>
              </a:rPr>
              <a:t> VALUE CREATION: low – high levels of diversification</a:t>
            </a:r>
          </a:p>
          <a:p>
            <a:pPr>
              <a:buNone/>
              <a:tabLst>
                <a:tab pos="914400" algn="l"/>
              </a:tabLst>
            </a:pPr>
            <a:r>
              <a:rPr lang="en-US" sz="2600" dirty="0" smtClean="0">
                <a:solidFill>
                  <a:schemeClr val="tx1"/>
                </a:solidFill>
                <a:latin typeface="+mj-lt"/>
              </a:rPr>
              <a:t>	● The </a:t>
            </a:r>
            <a:r>
              <a:rPr lang="en-US" sz="2800" dirty="0" smtClean="0">
                <a:solidFill>
                  <a:schemeClr val="tx1"/>
                </a:solidFill>
                <a:latin typeface="+mj-lt"/>
              </a:rPr>
              <a:t>sharing of resources (the related constrained strategy)</a:t>
            </a:r>
          </a:p>
          <a:p>
            <a:pPr>
              <a:buNone/>
            </a:pPr>
            <a:r>
              <a:rPr lang="en-US" sz="2800" dirty="0" smtClean="0">
                <a:solidFill>
                  <a:schemeClr val="tx1"/>
                </a:solidFill>
                <a:latin typeface="+mj-lt"/>
              </a:rPr>
              <a:t>	</a:t>
            </a:r>
            <a:r>
              <a:rPr lang="en-US" sz="2600" dirty="0" smtClean="0">
                <a:solidFill>
                  <a:schemeClr val="tx1"/>
                </a:solidFill>
                <a:latin typeface="+mj-lt"/>
              </a:rPr>
              <a:t>●</a:t>
            </a:r>
            <a:r>
              <a:rPr lang="en-US" sz="2800" dirty="0" smtClean="0">
                <a:solidFill>
                  <a:schemeClr val="tx1"/>
                </a:solidFill>
                <a:latin typeface="+mj-lt"/>
              </a:rPr>
              <a:t> The transferring of core competencies across the firm’s different businesses (the related linked strategy) </a:t>
            </a:r>
            <a:endParaRPr lang="en-US" sz="2600" dirty="0" smtClean="0">
              <a:solidFill>
                <a:schemeClr val="tx1"/>
              </a:solidFill>
              <a:latin typeface="+mj-lt"/>
            </a:endParaRPr>
          </a:p>
          <a:p>
            <a:pPr>
              <a:buNone/>
              <a:tabLst>
                <a:tab pos="914400" algn="l"/>
              </a:tabLst>
            </a:pPr>
            <a:r>
              <a:rPr lang="en-US" sz="2600" dirty="0" smtClean="0">
                <a:solidFill>
                  <a:schemeClr val="tx1"/>
                </a:solidFill>
                <a:latin typeface="+mj-lt"/>
              </a:rPr>
              <a:t>	●</a:t>
            </a:r>
            <a:r>
              <a:rPr lang="en-US" sz="2800" dirty="0" smtClean="0">
                <a:solidFill>
                  <a:schemeClr val="tx1"/>
                </a:solidFill>
                <a:latin typeface="+mj-lt"/>
              </a:rPr>
              <a:t> Managerial motives to diversify can actually destroy some of the firm’s value</a:t>
            </a:r>
            <a:endParaRPr lang="en-US" sz="2600" dirty="0" smtClean="0">
              <a:solidFill>
                <a:schemeClr val="tx1"/>
              </a:solidFill>
              <a:latin typeface="+mj-lt"/>
            </a:endParaRPr>
          </a:p>
          <a:p>
            <a:pPr algn="just"/>
            <a:endParaRPr lang="en-US" sz="400" dirty="0" smtClean="0">
              <a:solidFill>
                <a:schemeClr val="tx1"/>
              </a:solidFill>
              <a:latin typeface="+mj-lt"/>
            </a:endParaRPr>
          </a:p>
          <a:p>
            <a:pPr>
              <a:buNone/>
            </a:pPr>
            <a:r>
              <a:rPr lang="en-US" sz="2600" dirty="0" smtClean="0">
                <a:solidFill>
                  <a:schemeClr val="tx1"/>
                </a:solidFill>
                <a:latin typeface="+mj-lt"/>
                <a:cs typeface="Arial"/>
              </a:rPr>
              <a:t>		</a:t>
            </a:r>
            <a:r>
              <a:rPr lang="en-US" sz="2600" dirty="0" smtClean="0">
                <a:solidFill>
                  <a:schemeClr val="tx1"/>
                </a:solidFill>
              </a:rPr>
              <a:t> </a:t>
            </a:r>
            <a:endParaRPr lang="en-US" sz="2600" dirty="0" smtClean="0">
              <a:solidFill>
                <a:schemeClr val="tx1"/>
              </a:solidFill>
              <a:latin typeface="+mj-lt"/>
            </a:endParaRPr>
          </a:p>
          <a:p>
            <a:pPr>
              <a:buNone/>
            </a:pPr>
            <a:r>
              <a:rPr lang="en-US" sz="2600" dirty="0" smtClean="0">
                <a:solidFill>
                  <a:schemeClr val="tx1"/>
                </a:solidFill>
                <a:latin typeface="+mj-lt"/>
              </a:rPr>
              <a:t>		</a:t>
            </a:r>
          </a:p>
          <a:p>
            <a:pPr algn="just"/>
            <a:endParaRPr lang="en-US" sz="400" dirty="0" smtClean="0">
              <a:solidFill>
                <a:schemeClr val="tx1"/>
              </a:solidFill>
              <a:latin typeface="+mj-lt"/>
            </a:endParaRPr>
          </a:p>
        </p:txBody>
      </p:sp>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IMPORTANT DEFINITION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heckerboard(across)">
                                      <p:cBhvr>
                                        <p:cTn id="7" dur="500"/>
                                        <p:tgtEl>
                                          <p:spTgt spid="14"/>
                                        </p:tgtEl>
                                      </p:cBhvr>
                                    </p:animEffect>
                                  </p:childTnLst>
                                </p:cTn>
                              </p:par>
                            </p:childTnLst>
                          </p:cTn>
                        </p:par>
                        <p:par>
                          <p:cTn id="8" fill="hold">
                            <p:stCondLst>
                              <p:cond delay="500"/>
                            </p:stCondLst>
                            <p:childTnLst>
                              <p:par>
                                <p:cTn id="9" presetID="5" presetClass="entr" presetSubtype="10" fill="hold" nodeType="afterEffect">
                                  <p:stCondLst>
                                    <p:cond delay="0"/>
                                  </p:stCondLst>
                                  <p:childTnLst>
                                    <p:set>
                                      <p:cBhvr>
                                        <p:cTn id="10" dur="1" fill="hold">
                                          <p:stCondLst>
                                            <p:cond delay="0"/>
                                          </p:stCondLst>
                                        </p:cTn>
                                        <p:tgtEl>
                                          <p:spTgt spid="15">
                                            <p:txEl>
                                              <p:pRg st="0" end="0"/>
                                            </p:txEl>
                                          </p:spTgt>
                                        </p:tgtEl>
                                        <p:attrNameLst>
                                          <p:attrName>style.visibility</p:attrName>
                                        </p:attrNameLst>
                                      </p:cBhvr>
                                      <p:to>
                                        <p:strVal val="visible"/>
                                      </p:to>
                                    </p:set>
                                    <p:animEffect transition="in" filter="checkerboard(across)">
                                      <p:cBhvr>
                                        <p:cTn id="11" dur="500"/>
                                        <p:tgtEl>
                                          <p:spTgt spid="15">
                                            <p:txEl>
                                              <p:pRg st="0" end="0"/>
                                            </p:txEl>
                                          </p:spTgt>
                                        </p:tgtEl>
                                      </p:cBhvr>
                                    </p:animEffect>
                                  </p:childTnLst>
                                </p:cTn>
                              </p:par>
                            </p:childTnLst>
                          </p:cTn>
                        </p:par>
                        <p:par>
                          <p:cTn id="12" fill="hold">
                            <p:stCondLst>
                              <p:cond delay="1000"/>
                            </p:stCondLst>
                            <p:childTnLst>
                              <p:par>
                                <p:cTn id="13" presetID="5" presetClass="entr" presetSubtype="10" fill="hold" nodeType="afterEffect">
                                  <p:stCondLst>
                                    <p:cond delay="0"/>
                                  </p:stCondLst>
                                  <p:childTnLst>
                                    <p:set>
                                      <p:cBhvr>
                                        <p:cTn id="14" dur="1" fill="hold">
                                          <p:stCondLst>
                                            <p:cond delay="0"/>
                                          </p:stCondLst>
                                        </p:cTn>
                                        <p:tgtEl>
                                          <p:spTgt spid="15">
                                            <p:txEl>
                                              <p:pRg st="2" end="2"/>
                                            </p:txEl>
                                          </p:spTgt>
                                        </p:tgtEl>
                                        <p:attrNameLst>
                                          <p:attrName>style.visibility</p:attrName>
                                        </p:attrNameLst>
                                      </p:cBhvr>
                                      <p:to>
                                        <p:strVal val="visible"/>
                                      </p:to>
                                    </p:set>
                                    <p:animEffect transition="in" filter="checkerboard(across)">
                                      <p:cBhvr>
                                        <p:cTn id="15" dur="500"/>
                                        <p:tgtEl>
                                          <p:spTgt spid="15">
                                            <p:txEl>
                                              <p:pRg st="2" end="2"/>
                                            </p:txEl>
                                          </p:spTgt>
                                        </p:tgtEl>
                                      </p:cBhvr>
                                    </p:animEffect>
                                  </p:childTnLst>
                                </p:cTn>
                              </p:par>
                            </p:childTnLst>
                          </p:cTn>
                        </p:par>
                        <p:par>
                          <p:cTn id="16" fill="hold">
                            <p:stCondLst>
                              <p:cond delay="1500"/>
                            </p:stCondLst>
                            <p:childTnLst>
                              <p:par>
                                <p:cTn id="17" presetID="5" presetClass="entr" presetSubtype="10" fill="hold" nodeType="afterEffect">
                                  <p:stCondLst>
                                    <p:cond delay="0"/>
                                  </p:stCondLst>
                                  <p:childTnLst>
                                    <p:set>
                                      <p:cBhvr>
                                        <p:cTn id="18" dur="1" fill="hold">
                                          <p:stCondLst>
                                            <p:cond delay="0"/>
                                          </p:stCondLst>
                                        </p:cTn>
                                        <p:tgtEl>
                                          <p:spTgt spid="15">
                                            <p:txEl>
                                              <p:pRg st="3" end="3"/>
                                            </p:txEl>
                                          </p:spTgt>
                                        </p:tgtEl>
                                        <p:attrNameLst>
                                          <p:attrName>style.visibility</p:attrName>
                                        </p:attrNameLst>
                                      </p:cBhvr>
                                      <p:to>
                                        <p:strVal val="visible"/>
                                      </p:to>
                                    </p:set>
                                    <p:animEffect transition="in" filter="checkerboard(across)">
                                      <p:cBhvr>
                                        <p:cTn id="19" dur="500"/>
                                        <p:tgtEl>
                                          <p:spTgt spid="15">
                                            <p:txEl>
                                              <p:pRg st="3" end="3"/>
                                            </p:txEl>
                                          </p:spTgt>
                                        </p:tgtEl>
                                      </p:cBhvr>
                                    </p:animEffect>
                                  </p:childTnLst>
                                </p:cTn>
                              </p:par>
                            </p:childTnLst>
                          </p:cTn>
                        </p:par>
                        <p:par>
                          <p:cTn id="20" fill="hold">
                            <p:stCondLst>
                              <p:cond delay="2000"/>
                            </p:stCondLst>
                            <p:childTnLst>
                              <p:par>
                                <p:cTn id="21" presetID="5" presetClass="entr" presetSubtype="10" fill="hold" nodeType="afterEffect">
                                  <p:stCondLst>
                                    <p:cond delay="0"/>
                                  </p:stCondLst>
                                  <p:childTnLst>
                                    <p:set>
                                      <p:cBhvr>
                                        <p:cTn id="22" dur="1" fill="hold">
                                          <p:stCondLst>
                                            <p:cond delay="0"/>
                                          </p:stCondLst>
                                        </p:cTn>
                                        <p:tgtEl>
                                          <p:spTgt spid="15">
                                            <p:txEl>
                                              <p:pRg st="4" end="4"/>
                                            </p:txEl>
                                          </p:spTgt>
                                        </p:tgtEl>
                                        <p:attrNameLst>
                                          <p:attrName>style.visibility</p:attrName>
                                        </p:attrNameLst>
                                      </p:cBhvr>
                                      <p:to>
                                        <p:strVal val="visible"/>
                                      </p:to>
                                    </p:set>
                                    <p:animEffect transition="in" filter="checkerboard(across)">
                                      <p:cBhvr>
                                        <p:cTn id="23" dur="500"/>
                                        <p:tgtEl>
                                          <p:spTgt spid="15">
                                            <p:txEl>
                                              <p:pRg st="4" end="4"/>
                                            </p:txEl>
                                          </p:spTgt>
                                        </p:tgtEl>
                                      </p:cBhvr>
                                    </p:animEffect>
                                  </p:childTnLst>
                                </p:cTn>
                              </p:par>
                            </p:childTnLst>
                          </p:cTn>
                        </p:par>
                        <p:par>
                          <p:cTn id="24" fill="hold">
                            <p:stCondLst>
                              <p:cond delay="2500"/>
                            </p:stCondLst>
                            <p:childTnLst>
                              <p:par>
                                <p:cTn id="25" presetID="5" presetClass="entr" presetSubtype="10" fill="hold" nodeType="afterEffect">
                                  <p:stCondLst>
                                    <p:cond delay="0"/>
                                  </p:stCondLst>
                                  <p:childTnLst>
                                    <p:set>
                                      <p:cBhvr>
                                        <p:cTn id="26" dur="1" fill="hold">
                                          <p:stCondLst>
                                            <p:cond delay="0"/>
                                          </p:stCondLst>
                                        </p:cTn>
                                        <p:tgtEl>
                                          <p:spTgt spid="15">
                                            <p:txEl>
                                              <p:pRg st="5" end="5"/>
                                            </p:txEl>
                                          </p:spTgt>
                                        </p:tgtEl>
                                        <p:attrNameLst>
                                          <p:attrName>style.visibility</p:attrName>
                                        </p:attrNameLst>
                                      </p:cBhvr>
                                      <p:to>
                                        <p:strVal val="visible"/>
                                      </p:to>
                                    </p:set>
                                    <p:animEffect transition="in" filter="checkerboard(across)">
                                      <p:cBhvr>
                                        <p:cTn id="27" dur="500"/>
                                        <p:tgtEl>
                                          <p:spTgt spid="15">
                                            <p:txEl>
                                              <p:pRg st="5" end="5"/>
                                            </p:txEl>
                                          </p:spTgt>
                                        </p:tgtEl>
                                      </p:cBhvr>
                                    </p:animEffect>
                                  </p:childTnLst>
                                </p:cTn>
                              </p:par>
                            </p:childTnLst>
                          </p:cTn>
                        </p:par>
                        <p:par>
                          <p:cTn id="28" fill="hold">
                            <p:stCondLst>
                              <p:cond delay="3000"/>
                            </p:stCondLst>
                            <p:childTnLst>
                              <p:par>
                                <p:cTn id="29" presetID="5" presetClass="entr" presetSubtype="10" fill="hold" nodeType="afterEffect">
                                  <p:stCondLst>
                                    <p:cond delay="0"/>
                                  </p:stCondLst>
                                  <p:childTnLst>
                                    <p:set>
                                      <p:cBhvr>
                                        <p:cTn id="30" dur="1" fill="hold">
                                          <p:stCondLst>
                                            <p:cond delay="0"/>
                                          </p:stCondLst>
                                        </p:cTn>
                                        <p:tgtEl>
                                          <p:spTgt spid="15">
                                            <p:txEl>
                                              <p:pRg st="7" end="7"/>
                                            </p:txEl>
                                          </p:spTgt>
                                        </p:tgtEl>
                                        <p:attrNameLst>
                                          <p:attrName>style.visibility</p:attrName>
                                        </p:attrNameLst>
                                      </p:cBhvr>
                                      <p:to>
                                        <p:strVal val="visible"/>
                                      </p:to>
                                    </p:set>
                                    <p:animEffect transition="in" filter="checkerboard(across)">
                                      <p:cBhvr>
                                        <p:cTn id="31" dur="500"/>
                                        <p:tgtEl>
                                          <p:spTgt spid="15">
                                            <p:txEl>
                                              <p:pRg st="7" end="7"/>
                                            </p:txEl>
                                          </p:spTgt>
                                        </p:tgtEl>
                                      </p:cBhvr>
                                    </p:animEffect>
                                  </p:childTnLst>
                                </p:cTn>
                              </p:par>
                            </p:childTnLst>
                          </p:cTn>
                        </p:par>
                        <p:par>
                          <p:cTn id="32" fill="hold">
                            <p:stCondLst>
                              <p:cond delay="3500"/>
                            </p:stCondLst>
                            <p:childTnLst>
                              <p:par>
                                <p:cTn id="33" presetID="5" presetClass="entr" presetSubtype="10" fill="hold" nodeType="afterEffect">
                                  <p:stCondLst>
                                    <p:cond delay="0"/>
                                  </p:stCondLst>
                                  <p:childTnLst>
                                    <p:set>
                                      <p:cBhvr>
                                        <p:cTn id="34" dur="1" fill="hold">
                                          <p:stCondLst>
                                            <p:cond delay="0"/>
                                          </p:stCondLst>
                                        </p:cTn>
                                        <p:tgtEl>
                                          <p:spTgt spid="15">
                                            <p:txEl>
                                              <p:pRg st="8" end="8"/>
                                            </p:txEl>
                                          </p:spTgt>
                                        </p:tgtEl>
                                        <p:attrNameLst>
                                          <p:attrName>style.visibility</p:attrName>
                                        </p:attrNameLst>
                                      </p:cBhvr>
                                      <p:to>
                                        <p:strVal val="visible"/>
                                      </p:to>
                                    </p:set>
                                    <p:animEffect transition="in" filter="checkerboard(across)">
                                      <p:cBhvr>
                                        <p:cTn id="35" dur="500"/>
                                        <p:tgtEl>
                                          <p:spTgt spid="1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LEVELS OF DIVERSIFICATION</a:t>
            </a:r>
          </a:p>
        </p:txBody>
      </p:sp>
      <p:sp>
        <p:nvSpPr>
          <p:cNvPr id="7" name="Rectangle 2"/>
          <p:cNvSpPr txBox="1">
            <a:spLocks noChangeArrowheads="1"/>
          </p:cNvSpPr>
          <p:nvPr/>
        </p:nvSpPr>
        <p:spPr>
          <a:xfrm>
            <a:off x="0" y="1524000"/>
            <a:ext cx="1524000" cy="1371600"/>
          </a:xfrm>
          <a:prstGeom prst="rect">
            <a:avLst/>
          </a:prstGeom>
          <a:solidFill>
            <a:schemeClr val="tx1"/>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i="0" u="none" strike="noStrike" kern="1200" cap="none" spc="0" normalizeH="0" baseline="0" noProof="0" dirty="0" smtClean="0">
                <a:ln>
                  <a:noFill/>
                </a:ln>
                <a:solidFill>
                  <a:schemeClr val="bg1"/>
                </a:solidFill>
                <a:effectLst/>
                <a:uLnTx/>
                <a:uFillTx/>
                <a:latin typeface="+mj-lt"/>
                <a:ea typeface="+mj-ea"/>
                <a:cs typeface="+mj-cs"/>
              </a:rPr>
              <a:t>FIGURE  6</a:t>
            </a:r>
            <a:r>
              <a:rPr kumimoji="0" lang="en-US" sz="1600" u="none" strike="noStrike" kern="1200" cap="none" spc="0" normalizeH="0" baseline="0" noProof="0" dirty="0" smtClean="0">
                <a:ln>
                  <a:noFill/>
                </a:ln>
                <a:solidFill>
                  <a:schemeClr val="bg1"/>
                </a:solidFill>
                <a:effectLst/>
                <a:uLnTx/>
                <a:uFillTx/>
                <a:latin typeface="+mj-lt"/>
                <a:ea typeface="+mj-ea"/>
                <a:cs typeface="+mj-cs"/>
              </a:rPr>
              <a:t>.1</a:t>
            </a:r>
            <a:r>
              <a:rPr kumimoji="0" lang="en-US" sz="1600" i="1" u="none" strike="noStrike" kern="1200" cap="none" spc="0" normalizeH="0" baseline="0" noProof="0" dirty="0" smtClean="0">
                <a:ln>
                  <a:noFill/>
                </a:ln>
                <a:solidFill>
                  <a:schemeClr val="bg1"/>
                </a:solidFill>
                <a:effectLst/>
                <a:uLnTx/>
                <a:uFillTx/>
                <a:latin typeface="+mj-lt"/>
                <a:ea typeface="+mj-ea"/>
                <a:cs typeface="+mj-cs"/>
              </a:rPr>
              <a:t> </a:t>
            </a:r>
            <a:endParaRPr kumimoji="0" lang="en-US" sz="1200" i="1" u="none" strike="noStrike" kern="1200" cap="none" spc="0" normalizeH="0" baseline="0" noProof="0" dirty="0" smtClean="0">
              <a:ln>
                <a:noFill/>
              </a:ln>
              <a:solidFill>
                <a:schemeClr val="bg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1200" b="1" i="1" dirty="0" smtClean="0">
              <a:solidFill>
                <a:schemeClr val="bg1"/>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u="none" strike="noStrike" kern="1200" cap="none" spc="0" normalizeH="0" baseline="0" noProof="0" dirty="0" smtClean="0">
                <a:ln>
                  <a:noFill/>
                </a:ln>
                <a:solidFill>
                  <a:schemeClr val="bg1"/>
                </a:solidFill>
                <a:effectLst/>
                <a:uLnTx/>
                <a:uFillTx/>
                <a:latin typeface="+mj-lt"/>
                <a:ea typeface="+mj-ea"/>
                <a:cs typeface="+mj-cs"/>
              </a:rPr>
              <a:t>Levels and Types of Diversification</a:t>
            </a:r>
            <a:endParaRPr kumimoji="0" lang="en-US" sz="1600" u="none" strike="noStrike" kern="1200" cap="none" spc="0" normalizeH="0" baseline="0" noProof="0" dirty="0">
              <a:ln>
                <a:noFill/>
              </a:ln>
              <a:solidFill>
                <a:schemeClr val="bg1"/>
              </a:solidFill>
              <a:effectLst/>
              <a:uLnTx/>
              <a:uFillTx/>
              <a:latin typeface="+mj-lt"/>
              <a:ea typeface="+mj-ea"/>
              <a:cs typeface="+mj-cs"/>
            </a:endParaRPr>
          </a:p>
        </p:txBody>
      </p:sp>
      <p:sp>
        <p:nvSpPr>
          <p:cNvPr id="8" name="Line 5"/>
          <p:cNvSpPr>
            <a:spLocks noChangeShapeType="1"/>
          </p:cNvSpPr>
          <p:nvPr/>
        </p:nvSpPr>
        <p:spPr bwMode="auto">
          <a:xfrm rot="-120000">
            <a:off x="0" y="1981200"/>
            <a:ext cx="1524000" cy="45719"/>
          </a:xfrm>
          <a:prstGeom prst="line">
            <a:avLst/>
          </a:prstGeom>
          <a:noFill/>
          <a:ln w="57150">
            <a:solidFill>
              <a:schemeClr val="bg1"/>
            </a:solidFill>
            <a:round/>
            <a:headEnd/>
            <a:tailEnd/>
          </a:ln>
          <a:effectLst/>
        </p:spPr>
        <p:txBody>
          <a:bodyPr/>
          <a:lstStyle/>
          <a:p>
            <a:endParaRPr lang="en-US"/>
          </a:p>
        </p:txBody>
      </p:sp>
      <p:pic>
        <p:nvPicPr>
          <p:cNvPr id="1026" name="Picture 2"/>
          <p:cNvPicPr>
            <a:picLocks noChangeAspect="1" noChangeArrowheads="1"/>
          </p:cNvPicPr>
          <p:nvPr/>
        </p:nvPicPr>
        <p:blipFill>
          <a:blip r:embed="rId3" cstate="print"/>
          <a:srcRect/>
          <a:stretch>
            <a:fillRect/>
          </a:stretch>
        </p:blipFill>
        <p:spPr bwMode="auto">
          <a:xfrm>
            <a:off x="2286000" y="1219200"/>
            <a:ext cx="6103059" cy="5257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LEVELS OF DIVERSIFICATION</a:t>
            </a:r>
          </a:p>
        </p:txBody>
      </p:sp>
      <p:sp>
        <p:nvSpPr>
          <p:cNvPr id="13" name="Content Placeholder 12"/>
          <p:cNvSpPr>
            <a:spLocks noGrp="1"/>
          </p:cNvSpPr>
          <p:nvPr>
            <p:ph idx="1"/>
          </p:nvPr>
        </p:nvSpPr>
        <p:spPr>
          <a:xfrm>
            <a:off x="1905000" y="914400"/>
            <a:ext cx="6858000" cy="5486400"/>
          </a:xfrm>
          <a:solidFill>
            <a:srgbClr val="C00000"/>
          </a:solidFill>
          <a:ln w="76200">
            <a:solidFill>
              <a:schemeClr val="tx1"/>
            </a:solidFill>
          </a:ln>
        </p:spPr>
        <p:txBody>
          <a:bodyPr>
            <a:normAutofit fontScale="92500" lnSpcReduction="20000"/>
          </a:bodyPr>
          <a:lstStyle/>
          <a:p>
            <a:endParaRPr lang="en-US" sz="900" dirty="0" smtClean="0">
              <a:solidFill>
                <a:schemeClr val="tx1"/>
              </a:solidFill>
              <a:latin typeface="+mj-lt"/>
            </a:endParaRPr>
          </a:p>
          <a:p>
            <a:pPr>
              <a:buNone/>
            </a:pPr>
            <a:r>
              <a:rPr lang="en-US" dirty="0" smtClean="0">
                <a:solidFill>
                  <a:schemeClr val="tx1"/>
                </a:solidFill>
                <a:latin typeface="Arial"/>
                <a:cs typeface="Arial"/>
              </a:rPr>
              <a:t>● </a:t>
            </a:r>
            <a:r>
              <a:rPr lang="en-US" dirty="0" smtClean="0">
                <a:solidFill>
                  <a:schemeClr val="tx1"/>
                </a:solidFill>
                <a:latin typeface="+mj-lt"/>
              </a:rPr>
              <a:t>Figure 6.1 defines five categories of businesses according to increasing levels of diversification </a:t>
            </a:r>
          </a:p>
          <a:p>
            <a:endParaRPr lang="en-US" sz="900" dirty="0" smtClean="0">
              <a:solidFill>
                <a:schemeClr val="tx1"/>
              </a:solidFill>
              <a:latin typeface="+mj-lt"/>
            </a:endParaRPr>
          </a:p>
          <a:p>
            <a:pPr>
              <a:buNone/>
            </a:pPr>
            <a:r>
              <a:rPr lang="en-US" dirty="0" smtClean="0">
                <a:solidFill>
                  <a:schemeClr val="tx1"/>
                </a:solidFill>
                <a:latin typeface="Arial"/>
                <a:cs typeface="Arial"/>
              </a:rPr>
              <a:t>● </a:t>
            </a:r>
            <a:r>
              <a:rPr lang="en-US" dirty="0" smtClean="0">
                <a:solidFill>
                  <a:schemeClr val="tx1"/>
                </a:solidFill>
                <a:latin typeface="+mj-lt"/>
              </a:rPr>
              <a:t>Diversified firms vary according to their level of diversification and the connections between and among their businesses </a:t>
            </a:r>
          </a:p>
          <a:p>
            <a:endParaRPr lang="en-US" sz="900" dirty="0" smtClean="0">
              <a:solidFill>
                <a:schemeClr val="tx1"/>
              </a:solidFill>
              <a:latin typeface="+mj-lt"/>
            </a:endParaRPr>
          </a:p>
          <a:p>
            <a:pPr>
              <a:buNone/>
            </a:pPr>
            <a:r>
              <a:rPr lang="en-US" dirty="0" smtClean="0">
                <a:solidFill>
                  <a:schemeClr val="tx1"/>
                </a:solidFill>
                <a:latin typeface="Arial"/>
                <a:cs typeface="Arial"/>
              </a:rPr>
              <a:t>● </a:t>
            </a:r>
            <a:r>
              <a:rPr lang="en-US" dirty="0" smtClean="0">
                <a:solidFill>
                  <a:schemeClr val="tx1"/>
                </a:solidFill>
                <a:latin typeface="+mj-lt"/>
              </a:rPr>
              <a:t>The single- and dominant-business categories denote relatively low levels of diversification; more fully diversified firms are classified into related and unrelated categories</a:t>
            </a:r>
            <a:endParaRPr lang="en-US" dirty="0">
              <a:solidFill>
                <a:schemeClr val="tx1"/>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 calcmode="lin" valueType="num">
                                      <p:cBhvr additive="base">
                                        <p:cTn id="7"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13">
                                            <p:txEl>
                                              <p:pRg st="3" end="3"/>
                                            </p:txEl>
                                          </p:spTgt>
                                        </p:tgtEl>
                                        <p:attrNameLst>
                                          <p:attrName>style.visibility</p:attrName>
                                        </p:attrNameLst>
                                      </p:cBhvr>
                                      <p:to>
                                        <p:strVal val="visible"/>
                                      </p:to>
                                    </p:set>
                                    <p:anim calcmode="lin" valueType="num">
                                      <p:cBhvr additive="base">
                                        <p:cTn id="12" dur="500" fill="hold"/>
                                        <p:tgtEl>
                                          <p:spTgt spid="13">
                                            <p:txEl>
                                              <p:pRg st="3" end="3"/>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3">
                                            <p:txEl>
                                              <p:pRg st="3" end="3"/>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13">
                                            <p:txEl>
                                              <p:pRg st="5" end="5"/>
                                            </p:txEl>
                                          </p:spTgt>
                                        </p:tgtEl>
                                        <p:attrNameLst>
                                          <p:attrName>style.visibility</p:attrName>
                                        </p:attrNameLst>
                                      </p:cBhvr>
                                      <p:to>
                                        <p:strVal val="visible"/>
                                      </p:to>
                                    </p:set>
                                    <p:anim calcmode="lin" valueType="num">
                                      <p:cBhvr additive="base">
                                        <p:cTn id="17" dur="500" fill="hold"/>
                                        <p:tgtEl>
                                          <p:spTgt spid="1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LEVELS OF DIVERSIFICATION</a:t>
            </a:r>
          </a:p>
        </p:txBody>
      </p:sp>
      <p:sp>
        <p:nvSpPr>
          <p:cNvPr id="13" name="Content Placeholder 12"/>
          <p:cNvSpPr>
            <a:spLocks noGrp="1"/>
          </p:cNvSpPr>
          <p:nvPr>
            <p:ph idx="1"/>
          </p:nvPr>
        </p:nvSpPr>
        <p:spPr>
          <a:xfrm>
            <a:off x="1600200" y="990600"/>
            <a:ext cx="7391400" cy="5410200"/>
          </a:xfrm>
        </p:spPr>
        <p:txBody>
          <a:bodyPr>
            <a:normAutofit lnSpcReduction="10000"/>
          </a:bodyPr>
          <a:lstStyle/>
          <a:p>
            <a:pPr>
              <a:lnSpc>
                <a:spcPct val="120000"/>
              </a:lnSpc>
              <a:spcBef>
                <a:spcPts val="0"/>
              </a:spcBef>
            </a:pPr>
            <a:r>
              <a:rPr lang="en-US" sz="2800" dirty="0" smtClean="0">
                <a:latin typeface="+mj-lt"/>
              </a:rPr>
              <a:t>A firm is related through its diversification when its businesses share links across: </a:t>
            </a:r>
          </a:p>
          <a:p>
            <a:pPr lvl="2">
              <a:lnSpc>
                <a:spcPct val="120000"/>
              </a:lnSpc>
              <a:spcBef>
                <a:spcPts val="0"/>
              </a:spcBef>
              <a:buNone/>
            </a:pPr>
            <a:r>
              <a:rPr lang="en-US" sz="2800" dirty="0" smtClean="0">
                <a:latin typeface="+mj-lt"/>
                <a:cs typeface="Arial"/>
              </a:rPr>
              <a:t>■ P</a:t>
            </a:r>
            <a:r>
              <a:rPr lang="en-US" sz="2800" dirty="0" smtClean="0">
                <a:latin typeface="+mj-lt"/>
              </a:rPr>
              <a:t>RODUCTS (goods or services) 	</a:t>
            </a:r>
          </a:p>
          <a:p>
            <a:pPr lvl="2">
              <a:lnSpc>
                <a:spcPct val="120000"/>
              </a:lnSpc>
              <a:spcBef>
                <a:spcPts val="0"/>
              </a:spcBef>
              <a:buNone/>
            </a:pPr>
            <a:r>
              <a:rPr lang="en-US" sz="2800" dirty="0" smtClean="0">
                <a:latin typeface="+mj-lt"/>
                <a:cs typeface="Arial"/>
              </a:rPr>
              <a:t>■ T</a:t>
            </a:r>
            <a:r>
              <a:rPr lang="en-US" sz="2800" dirty="0" smtClean="0">
                <a:latin typeface="+mj-lt"/>
              </a:rPr>
              <a:t>ECHNOLOGIES  </a:t>
            </a:r>
          </a:p>
          <a:p>
            <a:pPr lvl="2">
              <a:lnSpc>
                <a:spcPct val="120000"/>
              </a:lnSpc>
              <a:spcBef>
                <a:spcPts val="0"/>
              </a:spcBef>
              <a:buNone/>
            </a:pPr>
            <a:r>
              <a:rPr lang="en-US" sz="2800" dirty="0" smtClean="0">
                <a:latin typeface="+mj-lt"/>
                <a:cs typeface="Arial"/>
              </a:rPr>
              <a:t>■ D</a:t>
            </a:r>
            <a:r>
              <a:rPr lang="en-US" sz="2800" dirty="0" smtClean="0">
                <a:latin typeface="+mj-lt"/>
              </a:rPr>
              <a:t>ISTRIBUTION CHANNELS</a:t>
            </a:r>
          </a:p>
          <a:p>
            <a:pPr>
              <a:lnSpc>
                <a:spcPct val="120000"/>
              </a:lnSpc>
              <a:spcBef>
                <a:spcPts val="0"/>
              </a:spcBef>
            </a:pPr>
            <a:endParaRPr lang="en-US" sz="1100" dirty="0" smtClean="0">
              <a:latin typeface="+mj-lt"/>
            </a:endParaRPr>
          </a:p>
          <a:p>
            <a:pPr>
              <a:lnSpc>
                <a:spcPct val="120000"/>
              </a:lnSpc>
              <a:spcBef>
                <a:spcPts val="0"/>
              </a:spcBef>
            </a:pPr>
            <a:r>
              <a:rPr lang="en-US" sz="2800" dirty="0" smtClean="0">
                <a:latin typeface="+mj-lt"/>
              </a:rPr>
              <a:t>The more links among businesses, the more “constrained” is the relatedness of diversification</a:t>
            </a:r>
          </a:p>
          <a:p>
            <a:pPr>
              <a:lnSpc>
                <a:spcPct val="120000"/>
              </a:lnSpc>
              <a:spcBef>
                <a:spcPts val="0"/>
              </a:spcBef>
            </a:pPr>
            <a:endParaRPr lang="en-US" sz="1100" dirty="0" smtClean="0">
              <a:latin typeface="+mj-lt"/>
            </a:endParaRPr>
          </a:p>
          <a:p>
            <a:pPr>
              <a:lnSpc>
                <a:spcPct val="120000"/>
              </a:lnSpc>
              <a:spcBef>
                <a:spcPts val="0"/>
              </a:spcBef>
            </a:pPr>
            <a:r>
              <a:rPr lang="en-US" sz="2800" dirty="0" smtClean="0">
                <a:latin typeface="+mj-lt"/>
              </a:rPr>
              <a:t>“Unrelated” refers to the absence of direct links between businesses</a:t>
            </a:r>
          </a:p>
          <a:p>
            <a:endParaRPr lang="en-US" sz="900" dirty="0" smtClean="0">
              <a:latin typeface="+mn-lt"/>
            </a:endParaRPr>
          </a:p>
          <a:p>
            <a:endParaRPr lang="en-US" sz="900" dirty="0" smtClean="0">
              <a:latin typeface="+mn-lt"/>
            </a:endParaRPr>
          </a:p>
          <a:p>
            <a:endParaRPr lang="en-US" dirty="0">
              <a:latin typeface="+mn-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914400"/>
            <a:ext cx="7620000" cy="2514600"/>
          </a:xfrm>
          <a:prstGeom prst="rect">
            <a:avLst/>
          </a:prstGeom>
          <a:solidFill>
            <a:schemeClr val="tx1"/>
          </a:solidFill>
          <a:ln w="762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LEVELS OF DIVERSIFICATION</a:t>
            </a:r>
          </a:p>
        </p:txBody>
      </p:sp>
      <p:sp>
        <p:nvSpPr>
          <p:cNvPr id="13" name="Content Placeholder 12"/>
          <p:cNvSpPr>
            <a:spLocks noGrp="1"/>
          </p:cNvSpPr>
          <p:nvPr>
            <p:ph idx="1"/>
          </p:nvPr>
        </p:nvSpPr>
        <p:spPr>
          <a:xfrm>
            <a:off x="1600200" y="990600"/>
            <a:ext cx="7391400" cy="5410200"/>
          </a:xfrm>
        </p:spPr>
        <p:txBody>
          <a:bodyPr>
            <a:normAutofit/>
          </a:bodyPr>
          <a:lstStyle/>
          <a:p>
            <a:endParaRPr lang="en-US" sz="900" dirty="0" smtClean="0">
              <a:latin typeface="+mn-lt"/>
            </a:endParaRPr>
          </a:p>
          <a:p>
            <a:endParaRPr lang="en-US" sz="900" dirty="0" smtClean="0">
              <a:latin typeface="+mn-lt"/>
            </a:endParaRPr>
          </a:p>
          <a:p>
            <a:endParaRPr lang="en-US" dirty="0">
              <a:latin typeface="+mn-lt"/>
            </a:endParaRPr>
          </a:p>
        </p:txBody>
      </p:sp>
      <p:sp>
        <p:nvSpPr>
          <p:cNvPr id="5" name="Rectangle 3"/>
          <p:cNvSpPr txBox="1">
            <a:spLocks noChangeArrowheads="1"/>
          </p:cNvSpPr>
          <p:nvPr/>
        </p:nvSpPr>
        <p:spPr>
          <a:xfrm>
            <a:off x="1524000" y="1066800"/>
            <a:ext cx="7391400" cy="5562600"/>
          </a:xfrm>
          <a:prstGeom prst="rect">
            <a:avLst/>
          </a:prstGeom>
        </p:spPr>
        <p:txBody>
          <a:bodyPr vert="horz" anchor="t">
            <a:normAutofit fontScale="40000" lnSpcReduction="20000"/>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Tx/>
              <a:buNone/>
              <a:tabLst/>
              <a:defRPr/>
            </a:pPr>
            <a:r>
              <a:rPr kumimoji="0" lang="en-US" sz="7000" b="0" i="0" u="none" strike="noStrike" kern="1200" cap="none" spc="0" normalizeH="0" baseline="0" noProof="0" dirty="0" smtClean="0">
                <a:ln>
                  <a:noFill/>
                </a:ln>
                <a:solidFill>
                  <a:schemeClr val="bg1"/>
                </a:solidFill>
                <a:effectLst/>
                <a:uLnTx/>
                <a:uFillTx/>
                <a:latin typeface="+mj-lt"/>
                <a:ea typeface="+mn-ea"/>
                <a:cs typeface="Arial" pitchFamily="34" charset="0"/>
              </a:rPr>
              <a:t>1. Low Levels  </a:t>
            </a:r>
          </a:p>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r>
              <a:rPr kumimoji="0" lang="en-US" sz="7000" b="0" i="0" u="none" strike="noStrike" kern="1200" cap="none" spc="0" normalizeH="0" baseline="0" noProof="0" dirty="0" smtClean="0">
                <a:ln>
                  <a:noFill/>
                </a:ln>
                <a:solidFill>
                  <a:schemeClr val="bg1"/>
                </a:solidFill>
                <a:effectLst/>
                <a:uLnTx/>
                <a:uFillTx/>
                <a:latin typeface="+mj-lt"/>
                <a:ea typeface="+mn-ea"/>
                <a:cs typeface="Arial" pitchFamily="34" charset="0"/>
              </a:rPr>
              <a:t>Single Business Strategy</a:t>
            </a:r>
          </a:p>
          <a:p>
            <a:pPr marL="1143000" marR="0" lvl="2" indent="-2286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r>
              <a:rPr kumimoji="0" lang="en-US" sz="7000" b="0" i="0" u="none" strike="noStrike" kern="1200" cap="none" spc="0" normalizeH="0" baseline="0" noProof="0" dirty="0" smtClean="0">
                <a:ln>
                  <a:noFill/>
                </a:ln>
                <a:solidFill>
                  <a:schemeClr val="bg1"/>
                </a:solidFill>
                <a:effectLst/>
                <a:uLnTx/>
                <a:uFillTx/>
                <a:latin typeface="+mj-lt"/>
                <a:ea typeface="+mn-ea"/>
                <a:cs typeface="Arial" pitchFamily="34" charset="0"/>
              </a:rPr>
              <a:t>Corporate-level strategy in which the firm generates 95% or more of its sales revenue from its core business area</a:t>
            </a:r>
          </a:p>
          <a:p>
            <a:pPr marL="1143000" marR="0" lvl="2" indent="-2286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7000" b="0" i="0" u="none" strike="noStrike" kern="1200" cap="none" spc="0" normalizeH="0" baseline="0" noProof="0" dirty="0" smtClean="0">
              <a:ln>
                <a:noFill/>
              </a:ln>
              <a:solidFill>
                <a:schemeClr val="bg1"/>
              </a:solidFill>
              <a:effectLst/>
              <a:uLnTx/>
              <a:uFillTx/>
              <a:latin typeface="+mj-lt"/>
              <a:ea typeface="+mn-ea"/>
              <a:cs typeface="Arial" pitchFamily="34" charset="0"/>
            </a:endParaRPr>
          </a:p>
          <a:p>
            <a:pPr marL="1198563" marR="0" lvl="1" indent="409575" defTabSz="914400" rtl="0" eaLnBrk="1" fontAlgn="auto" latinLnBrk="0" hangingPunct="1">
              <a:lnSpc>
                <a:spcPct val="100000"/>
              </a:lnSpc>
              <a:spcBef>
                <a:spcPct val="20000"/>
              </a:spcBef>
              <a:spcAft>
                <a:spcPts val="0"/>
              </a:spcAft>
              <a:buClr>
                <a:schemeClr val="accent1"/>
              </a:buClr>
              <a:buSzPct val="70000"/>
              <a:tabLst/>
              <a:defRPr/>
            </a:pPr>
            <a:endParaRPr lang="en-US" sz="2000" dirty="0" smtClean="0">
              <a:solidFill>
                <a:schemeClr val="bg1"/>
              </a:solidFill>
              <a:latin typeface="+mj-lt"/>
              <a:cs typeface="Arial" pitchFamily="34" charset="0"/>
            </a:endParaRPr>
          </a:p>
          <a:p>
            <a:pPr marL="1198563" marR="0" lvl="1" indent="409575" defTabSz="914400" rtl="0" eaLnBrk="1" fontAlgn="auto" latinLnBrk="0" hangingPunct="1">
              <a:lnSpc>
                <a:spcPct val="100000"/>
              </a:lnSpc>
              <a:spcBef>
                <a:spcPct val="20000"/>
              </a:spcBef>
              <a:spcAft>
                <a:spcPts val="0"/>
              </a:spcAft>
              <a:buClr>
                <a:schemeClr val="accent1"/>
              </a:buClr>
              <a:buSzPct val="70000"/>
              <a:tabLst/>
              <a:defRPr/>
            </a:pPr>
            <a:r>
              <a:rPr kumimoji="0" lang="en-US" sz="6000" b="1" i="0" u="none" strike="noStrike" kern="1200" cap="none" spc="0" normalizeH="0" baseline="0" noProof="0" dirty="0" smtClean="0">
                <a:ln>
                  <a:noFill/>
                </a:ln>
                <a:solidFill>
                  <a:schemeClr val="tx2"/>
                </a:solidFill>
                <a:effectLst/>
                <a:uLnTx/>
                <a:uFillTx/>
                <a:latin typeface="+mj-lt"/>
                <a:ea typeface="+mn-ea"/>
                <a:cs typeface="Arial" pitchFamily="34" charset="0"/>
              </a:rPr>
              <a:t>EXAMPLE: WRIGLEY</a:t>
            </a:r>
          </a:p>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10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63500" lvl="2" indent="-63500">
              <a:spcBef>
                <a:spcPct val="20000"/>
              </a:spcBef>
              <a:buClr>
                <a:schemeClr val="accent1"/>
              </a:buClr>
              <a:buSzPct val="70000"/>
              <a:buFont typeface="Arial" pitchFamily="34" charset="0"/>
              <a:buChar char="•"/>
            </a:pPr>
            <a:r>
              <a:rPr lang="en-US" sz="5000" dirty="0" smtClean="0">
                <a:latin typeface="+mj-lt"/>
              </a:rPr>
              <a:t> </a:t>
            </a:r>
            <a:r>
              <a:rPr lang="en-US" sz="5500" dirty="0" smtClean="0"/>
              <a:t>Wm. Wrigley Jr. Company, the world’s largest producer of chewing and bubble gums, historically used a single-business strategy while operating in few product markets </a:t>
            </a:r>
          </a:p>
          <a:p>
            <a:pPr marL="63500" lvl="2" indent="-63500">
              <a:spcBef>
                <a:spcPct val="20000"/>
              </a:spcBef>
              <a:buClr>
                <a:schemeClr val="accent1"/>
              </a:buClr>
              <a:buSzPct val="70000"/>
              <a:buFont typeface="Arial" pitchFamily="34" charset="0"/>
              <a:buChar char="•"/>
            </a:pPr>
            <a:endParaRPr lang="en-US" sz="1000" dirty="0" smtClean="0"/>
          </a:p>
          <a:p>
            <a:pPr marL="63500" lvl="2" indent="-63500">
              <a:spcBef>
                <a:spcPct val="20000"/>
              </a:spcBef>
              <a:buClr>
                <a:schemeClr val="accent1"/>
              </a:buClr>
              <a:buSzPct val="70000"/>
              <a:buFont typeface="Arial" pitchFamily="34" charset="0"/>
              <a:buChar char="•"/>
            </a:pPr>
            <a:r>
              <a:rPr lang="en-US" sz="5000" dirty="0" smtClean="0"/>
              <a:t> </a:t>
            </a:r>
            <a:r>
              <a:rPr lang="en-US" sz="5500" dirty="0" smtClean="0"/>
              <a:t>2005: Wrigley employed the dominant-business strategy, when it acquired the confectionary assets of Kraft Foods Inc., including Life Savers and </a:t>
            </a:r>
            <a:r>
              <a:rPr lang="en-US" sz="5500" dirty="0" err="1" smtClean="0"/>
              <a:t>Altoids</a:t>
            </a:r>
            <a:r>
              <a:rPr lang="en-US" sz="5500" dirty="0" smtClean="0"/>
              <a:t>. </a:t>
            </a:r>
          </a:p>
          <a:p>
            <a:pPr marL="63500" lvl="2" indent="-63500">
              <a:spcBef>
                <a:spcPct val="20000"/>
              </a:spcBef>
              <a:buClr>
                <a:schemeClr val="accent1"/>
              </a:buClr>
              <a:buSzPct val="70000"/>
              <a:buFont typeface="Arial" pitchFamily="34" charset="0"/>
              <a:buChar char="•"/>
            </a:pPr>
            <a:endParaRPr lang="en-US" sz="1000" dirty="0" smtClean="0"/>
          </a:p>
          <a:p>
            <a:pPr marL="63500" lvl="2" indent="-63500">
              <a:spcBef>
                <a:spcPct val="20000"/>
              </a:spcBef>
              <a:buClr>
                <a:schemeClr val="accent1"/>
              </a:buClr>
              <a:buSzPct val="70000"/>
              <a:buFont typeface="Arial" pitchFamily="34" charset="0"/>
              <a:buChar char="•"/>
            </a:pPr>
            <a:r>
              <a:rPr lang="en-US" sz="5000" dirty="0" smtClean="0"/>
              <a:t> </a:t>
            </a:r>
            <a:r>
              <a:rPr lang="en-US" sz="5500" dirty="0" smtClean="0"/>
              <a:t>2008- Wrigley was acquired by Mars, a privately held global confection company.</a:t>
            </a:r>
            <a:endParaRPr kumimoji="0" lang="en-US" sz="5500" b="0" i="0" u="none" strike="noStrike" kern="1200" cap="none" spc="0" normalizeH="0" baseline="0" noProof="0" dirty="0" smtClean="0">
              <a:ln>
                <a:noFill/>
              </a:ln>
              <a:solidFill>
                <a:schemeClr val="tx2"/>
              </a:solidFill>
              <a:effectLst/>
              <a:uLnTx/>
              <a:uFillTx/>
              <a:ea typeface="+mn-ea"/>
              <a:cs typeface="Arial" pitchFamily="34" charset="0"/>
            </a:endParaRPr>
          </a:p>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1143000" marR="0" lvl="2" indent="-2286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 calcmode="lin" valueType="num">
                                      <p:cBhvr additive="base">
                                        <p:cTn id="12"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 calcmode="lin" valueType="num">
                                      <p:cBhvr additive="base">
                                        <p:cTn id="22"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anim calcmode="lin" valueType="num">
                                      <p:cBhvr additive="base">
                                        <p:cTn id="27"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nodeType="afterEffect">
                                  <p:stCondLst>
                                    <p:cond delay="0"/>
                                  </p:stCondLst>
                                  <p:childTnLst>
                                    <p:set>
                                      <p:cBhvr>
                                        <p:cTn id="31" dur="1" fill="hold">
                                          <p:stCondLst>
                                            <p:cond delay="0"/>
                                          </p:stCondLst>
                                        </p:cTn>
                                        <p:tgtEl>
                                          <p:spTgt spid="5">
                                            <p:txEl>
                                              <p:pRg st="9" end="9"/>
                                            </p:txEl>
                                          </p:spTgt>
                                        </p:tgtEl>
                                        <p:attrNameLst>
                                          <p:attrName>style.visibility</p:attrName>
                                        </p:attrNameLst>
                                      </p:cBhvr>
                                      <p:to>
                                        <p:strVal val="visible"/>
                                      </p:to>
                                    </p:set>
                                    <p:anim calcmode="lin" valueType="num">
                                      <p:cBhvr additive="base">
                                        <p:cTn id="32"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4" fill="hold" nodeType="afterEffect">
                                  <p:stCondLst>
                                    <p:cond delay="0"/>
                                  </p:stCondLst>
                                  <p:childTnLst>
                                    <p:set>
                                      <p:cBhvr>
                                        <p:cTn id="36" dur="1" fill="hold">
                                          <p:stCondLst>
                                            <p:cond delay="0"/>
                                          </p:stCondLst>
                                        </p:cTn>
                                        <p:tgtEl>
                                          <p:spTgt spid="5">
                                            <p:txEl>
                                              <p:pRg st="11" end="11"/>
                                            </p:txEl>
                                          </p:spTgt>
                                        </p:tgtEl>
                                        <p:attrNameLst>
                                          <p:attrName>style.visibility</p:attrName>
                                        </p:attrNameLst>
                                      </p:cBhvr>
                                      <p:to>
                                        <p:strVal val="visible"/>
                                      </p:to>
                                    </p:set>
                                    <p:anim calcmode="lin" valueType="num">
                                      <p:cBhvr additive="base">
                                        <p:cTn id="37"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ctrTitle" idx="4294967295"/>
          </p:nvPr>
        </p:nvSpPr>
        <p:spPr>
          <a:xfrm>
            <a:off x="1524000" y="0"/>
            <a:ext cx="7086600" cy="1143000"/>
          </a:xfrm>
        </p:spPr>
        <p:txBody>
          <a:bodyPr>
            <a:noAutofit/>
          </a:bodyPr>
          <a:lstStyle/>
          <a:p>
            <a:pPr algn="ctr"/>
            <a:r>
              <a:rPr lang="en-US" b="1" dirty="0" smtClean="0"/>
              <a:t>THE STRATEGIC MANAGEMENT PROCESS</a:t>
            </a:r>
            <a:endParaRPr lang="en-US" b="1" dirty="0"/>
          </a:p>
        </p:txBody>
      </p:sp>
      <p:sp>
        <p:nvSpPr>
          <p:cNvPr id="6" name="TextBox 5"/>
          <p:cNvSpPr txBox="1"/>
          <p:nvPr/>
        </p:nvSpPr>
        <p:spPr>
          <a:xfrm>
            <a:off x="0" y="1"/>
            <a:ext cx="8458200" cy="1754326"/>
          </a:xfrm>
          <a:prstGeom prst="rect">
            <a:avLst/>
          </a:prstGeom>
          <a:noFill/>
        </p:spPr>
        <p:txBody>
          <a:bodyPr wrap="square" rtlCol="0">
            <a:spAutoFit/>
          </a:bodyPr>
          <a:lstStyle/>
          <a:p>
            <a:pPr algn="ctr"/>
            <a:endParaRPr lang="en-US" sz="3600" b="1" dirty="0" smtClean="0"/>
          </a:p>
          <a:p>
            <a:pPr algn="ctr"/>
            <a:r>
              <a:rPr lang="en-US" sz="3600" b="1" dirty="0" smtClean="0"/>
              <a:t>   </a:t>
            </a:r>
          </a:p>
          <a:p>
            <a:pPr algn="ctr"/>
            <a:endParaRPr lang="en-US" sz="3600" b="1" dirty="0"/>
          </a:p>
        </p:txBody>
      </p:sp>
      <p:sp>
        <p:nvSpPr>
          <p:cNvPr id="12" name="Rectangle 11"/>
          <p:cNvSpPr/>
          <p:nvPr/>
        </p:nvSpPr>
        <p:spPr>
          <a:xfrm>
            <a:off x="0" y="0"/>
            <a:ext cx="9144000" cy="707886"/>
          </a:xfrm>
          <a:prstGeom prst="rect">
            <a:avLst/>
          </a:prstGeom>
        </p:spPr>
        <p:txBody>
          <a:bodyPr wrap="square">
            <a:spAutoFit/>
          </a:bodyPr>
          <a:lstStyle/>
          <a:p>
            <a:pPr algn="ctr"/>
            <a:r>
              <a:rPr lang="en-US" sz="4000" b="1" dirty="0" smtClean="0"/>
              <a:t> </a:t>
            </a:r>
          </a:p>
        </p:txBody>
      </p:sp>
      <p:pic>
        <p:nvPicPr>
          <p:cNvPr id="7" name="Picture 2"/>
          <p:cNvPicPr>
            <a:picLocks noChangeAspect="1" noChangeArrowheads="1"/>
          </p:cNvPicPr>
          <p:nvPr/>
        </p:nvPicPr>
        <p:blipFill>
          <a:blip r:embed="rId3" cstate="print"/>
          <a:srcRect t="4301"/>
          <a:stretch>
            <a:fillRect/>
          </a:stretch>
        </p:blipFill>
        <p:spPr bwMode="auto">
          <a:xfrm>
            <a:off x="1981200" y="1143000"/>
            <a:ext cx="5791200" cy="5342040"/>
          </a:xfrm>
          <a:prstGeom prst="rect">
            <a:avLst/>
          </a:prstGeom>
          <a:noFill/>
          <a:ln w="9525">
            <a:noFill/>
            <a:miter lim="800000"/>
            <a:headEnd/>
            <a:tailEnd/>
          </a:ln>
        </p:spPr>
      </p:pic>
      <p:sp>
        <p:nvSpPr>
          <p:cNvPr id="10" name="Oval 3"/>
          <p:cNvSpPr>
            <a:spLocks noChangeArrowheads="1"/>
          </p:cNvSpPr>
          <p:nvPr/>
        </p:nvSpPr>
        <p:spPr bwMode="auto">
          <a:xfrm>
            <a:off x="4191000" y="3352800"/>
            <a:ext cx="1295400" cy="990600"/>
          </a:xfrm>
          <a:prstGeom prst="ellipse">
            <a:avLst/>
          </a:prstGeom>
          <a:noFill/>
          <a:ln w="76200" algn="ctr">
            <a:solidFill>
              <a:schemeClr val="tx1"/>
            </a:solidFill>
            <a:round/>
            <a:headEnd/>
            <a:tailEnd/>
          </a:ln>
        </p:spPr>
        <p:txBody>
          <a:bodyPr/>
          <a:lstStyle/>
          <a:p>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914400"/>
            <a:ext cx="7620000" cy="3124200"/>
          </a:xfrm>
          <a:prstGeom prst="rect">
            <a:avLst/>
          </a:prstGeom>
          <a:solidFill>
            <a:schemeClr val="tx1"/>
          </a:solidFill>
          <a:ln w="762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LEVELS OF DIVERSIFICATION</a:t>
            </a:r>
          </a:p>
        </p:txBody>
      </p:sp>
      <p:sp>
        <p:nvSpPr>
          <p:cNvPr id="13" name="Content Placeholder 12"/>
          <p:cNvSpPr>
            <a:spLocks noGrp="1"/>
          </p:cNvSpPr>
          <p:nvPr>
            <p:ph idx="1"/>
          </p:nvPr>
        </p:nvSpPr>
        <p:spPr>
          <a:xfrm>
            <a:off x="1600200" y="990600"/>
            <a:ext cx="7391400" cy="5410200"/>
          </a:xfrm>
        </p:spPr>
        <p:txBody>
          <a:bodyPr>
            <a:normAutofit/>
          </a:bodyPr>
          <a:lstStyle/>
          <a:p>
            <a:endParaRPr lang="en-US" sz="900" dirty="0" smtClean="0">
              <a:latin typeface="+mn-lt"/>
            </a:endParaRPr>
          </a:p>
          <a:p>
            <a:endParaRPr lang="en-US" sz="900" dirty="0" smtClean="0">
              <a:latin typeface="+mn-lt"/>
            </a:endParaRPr>
          </a:p>
          <a:p>
            <a:endParaRPr lang="en-US" dirty="0">
              <a:latin typeface="+mn-lt"/>
            </a:endParaRPr>
          </a:p>
        </p:txBody>
      </p:sp>
      <p:sp>
        <p:nvSpPr>
          <p:cNvPr id="5" name="Rectangle 3"/>
          <p:cNvSpPr txBox="1">
            <a:spLocks noChangeArrowheads="1"/>
          </p:cNvSpPr>
          <p:nvPr/>
        </p:nvSpPr>
        <p:spPr>
          <a:xfrm>
            <a:off x="1676400" y="914400"/>
            <a:ext cx="6858000" cy="5715000"/>
          </a:xfrm>
          <a:prstGeom prst="rect">
            <a:avLst/>
          </a:prstGeom>
        </p:spPr>
        <p:txBody>
          <a:bodyPr vert="horz">
            <a:normAutofit fontScale="92500" lnSpcReduction="10000"/>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Tx/>
              <a:buNone/>
              <a:tabLst/>
              <a:defRPr/>
            </a:pPr>
            <a:r>
              <a:rPr kumimoji="0" lang="en-US" sz="3000" b="0" i="0" u="none" strike="noStrike" kern="1200" cap="none" spc="0" normalizeH="0" baseline="0" noProof="0" dirty="0" smtClean="0">
                <a:ln>
                  <a:noFill/>
                </a:ln>
                <a:solidFill>
                  <a:schemeClr val="bg1"/>
                </a:solidFill>
                <a:effectLst/>
                <a:uLnTx/>
                <a:uFillTx/>
                <a:latin typeface="+mj-lt"/>
                <a:ea typeface="+mn-ea"/>
                <a:cs typeface="Arial" pitchFamily="34" charset="0"/>
              </a:rPr>
              <a:t>1. Low Levels  </a:t>
            </a:r>
          </a:p>
          <a:p>
            <a:pPr marL="742950" lvl="1" indent="-285750">
              <a:spcBef>
                <a:spcPct val="20000"/>
              </a:spcBef>
              <a:buClr>
                <a:schemeClr val="accent1"/>
              </a:buClr>
              <a:buSzPct val="70000"/>
              <a:buFont typeface="Arial" pitchFamily="34" charset="0"/>
              <a:buChar char="•"/>
              <a:defRPr/>
            </a:pPr>
            <a:r>
              <a:rPr lang="en-US" sz="3000" dirty="0" smtClean="0">
                <a:solidFill>
                  <a:schemeClr val="bg1"/>
                </a:solidFill>
                <a:latin typeface="+mj-lt"/>
                <a:cs typeface="Arial" pitchFamily="34" charset="0"/>
              </a:rPr>
              <a:t>Dominant Business Diversification Strategy</a:t>
            </a:r>
          </a:p>
          <a:p>
            <a:pPr marL="1143000" lvl="2" indent="-228600">
              <a:spcBef>
                <a:spcPct val="20000"/>
              </a:spcBef>
              <a:buClr>
                <a:schemeClr val="accent1"/>
              </a:buClr>
              <a:buSzPct val="70000"/>
              <a:buFont typeface="Arial" pitchFamily="34" charset="0"/>
              <a:buChar char="•"/>
              <a:defRPr/>
            </a:pPr>
            <a:r>
              <a:rPr lang="en-US" sz="3000" dirty="0" smtClean="0">
                <a:solidFill>
                  <a:schemeClr val="bg1"/>
                </a:solidFill>
                <a:latin typeface="+mj-lt"/>
                <a:cs typeface="Arial" pitchFamily="34" charset="0"/>
              </a:rPr>
              <a:t>Corporate-level strategy whereby firm generates 70-95% of total sales revenue within a single business area</a:t>
            </a:r>
          </a:p>
          <a:p>
            <a:pPr marL="1143000" lvl="2" indent="-228600">
              <a:spcBef>
                <a:spcPct val="20000"/>
              </a:spcBef>
              <a:buClr>
                <a:schemeClr val="accent1"/>
              </a:buClr>
              <a:buSzPct val="70000"/>
              <a:buFont typeface="Arial" pitchFamily="34" charset="0"/>
              <a:buChar char="•"/>
              <a:defRPr/>
            </a:pPr>
            <a:endParaRPr lang="en-US" sz="1100" dirty="0" smtClean="0">
              <a:solidFill>
                <a:schemeClr val="tx2"/>
              </a:solidFill>
              <a:latin typeface="+mj-lt"/>
              <a:cs typeface="Arial" pitchFamily="34" charset="0"/>
            </a:endParaRPr>
          </a:p>
          <a:p>
            <a:pPr marL="1828800" lvl="2" indent="284163">
              <a:spcBef>
                <a:spcPct val="20000"/>
              </a:spcBef>
              <a:buClr>
                <a:schemeClr val="accent1"/>
              </a:buClr>
              <a:buSzPct val="70000"/>
              <a:tabLst>
                <a:tab pos="850900" algn="l"/>
              </a:tabLst>
              <a:defRPr/>
            </a:pPr>
            <a:endParaRPr lang="en-US" sz="900" dirty="0" smtClean="0">
              <a:solidFill>
                <a:schemeClr val="tx2"/>
              </a:solidFill>
              <a:cs typeface="Arial" pitchFamily="34" charset="0"/>
            </a:endParaRPr>
          </a:p>
          <a:p>
            <a:pPr marL="1828800" lvl="2" indent="284163">
              <a:spcBef>
                <a:spcPct val="20000"/>
              </a:spcBef>
              <a:buClr>
                <a:schemeClr val="accent1"/>
              </a:buClr>
              <a:buSzPct val="70000"/>
              <a:tabLst>
                <a:tab pos="850900" algn="l"/>
              </a:tabLst>
              <a:defRPr/>
            </a:pPr>
            <a:r>
              <a:rPr lang="en-US" sz="3000" dirty="0" smtClean="0">
                <a:solidFill>
                  <a:schemeClr val="tx2"/>
                </a:solidFill>
                <a:cs typeface="Arial" pitchFamily="34" charset="0"/>
              </a:rPr>
              <a:t> </a:t>
            </a:r>
            <a:r>
              <a:rPr lang="en-US" sz="2600" b="1" dirty="0" smtClean="0">
                <a:solidFill>
                  <a:schemeClr val="tx2"/>
                </a:solidFill>
                <a:latin typeface="+mj-lt"/>
                <a:cs typeface="Arial" pitchFamily="34" charset="0"/>
              </a:rPr>
              <a:t>EXAMPLE: UPS</a:t>
            </a:r>
          </a:p>
          <a:p>
            <a:pPr marL="1143000" lvl="2" indent="-228600">
              <a:spcBef>
                <a:spcPct val="20000"/>
              </a:spcBef>
              <a:buClr>
                <a:schemeClr val="accent1"/>
              </a:buClr>
              <a:buSzPct val="70000"/>
              <a:buFont typeface="Arial" pitchFamily="34" charset="0"/>
              <a:buChar char="•"/>
              <a:defRPr/>
            </a:pPr>
            <a:endParaRPr lang="en-US" sz="400" dirty="0" smtClean="0">
              <a:solidFill>
                <a:schemeClr val="tx2"/>
              </a:solidFill>
              <a:cs typeface="Arial" pitchFamily="34" charset="0"/>
            </a:endParaRPr>
          </a:p>
          <a:p>
            <a:pPr marL="173038" lvl="2">
              <a:spcBef>
                <a:spcPct val="20000"/>
              </a:spcBef>
              <a:buClr>
                <a:schemeClr val="accent1"/>
              </a:buClr>
              <a:buSzPct val="70000"/>
              <a:defRPr/>
            </a:pPr>
            <a:r>
              <a:rPr lang="en-US" sz="2400" dirty="0" smtClean="0"/>
              <a:t>United Parcel Service (UPS) uses this strategy.         UPS generates 60 percent of its revenue from its U.S. package delivery business and 22 percent from its international package business, with the remaining 18 percent coming from the firm’s non-package business</a:t>
            </a:r>
            <a:endParaRPr lang="en-US" sz="2400" dirty="0" smtClean="0">
              <a:solidFill>
                <a:schemeClr val="tx2"/>
              </a:solidFill>
              <a:cs typeface="Arial" pitchFamily="34" charset="0"/>
            </a:endParaRPr>
          </a:p>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1143000" marR="0" lvl="2" indent="-2286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9" presetClass="entr" presetSubtype="0"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dissolve">
                                      <p:cBhvr>
                                        <p:cTn id="11" dur="500"/>
                                        <p:tgtEl>
                                          <p:spTgt spid="5">
                                            <p:txEl>
                                              <p:pRg st="1" end="1"/>
                                            </p:txEl>
                                          </p:spTgt>
                                        </p:tgtEl>
                                      </p:cBhvr>
                                    </p:animEffect>
                                  </p:childTnLst>
                                </p:cTn>
                              </p:par>
                              <p:par>
                                <p:cTn id="12" presetID="9" presetClass="entr" presetSubtype="0" fill="hold" nodeType="with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dissolve">
                                      <p:cBhvr>
                                        <p:cTn id="14" dur="500"/>
                                        <p:tgtEl>
                                          <p:spTgt spid="5">
                                            <p:txEl>
                                              <p:pRg st="2" end="2"/>
                                            </p:txEl>
                                          </p:spTgt>
                                        </p:tgtEl>
                                      </p:cBhvr>
                                    </p:animEffect>
                                  </p:childTnLst>
                                </p:cTn>
                              </p:par>
                              <p:par>
                                <p:cTn id="15" presetID="9" presetClass="entr" presetSubtype="0" fill="hold" nodeType="withEffect">
                                  <p:stCondLst>
                                    <p:cond delay="0"/>
                                  </p:stCondLst>
                                  <p:childTnLst>
                                    <p:set>
                                      <p:cBhvr>
                                        <p:cTn id="16" dur="1" fill="hold">
                                          <p:stCondLst>
                                            <p:cond delay="0"/>
                                          </p:stCondLst>
                                        </p:cTn>
                                        <p:tgtEl>
                                          <p:spTgt spid="5">
                                            <p:txEl>
                                              <p:pRg st="7" end="7"/>
                                            </p:txEl>
                                          </p:spTgt>
                                        </p:tgtEl>
                                        <p:attrNameLst>
                                          <p:attrName>style.visibility</p:attrName>
                                        </p:attrNameLst>
                                      </p:cBhvr>
                                      <p:to>
                                        <p:strVal val="visible"/>
                                      </p:to>
                                    </p:set>
                                    <p:animEffect transition="in" filter="dissolve">
                                      <p:cBhvr>
                                        <p:cTn id="17"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524000" y="990600"/>
            <a:ext cx="7620000" cy="4038600"/>
          </a:xfrm>
          <a:prstGeom prst="rect">
            <a:avLst/>
          </a:prstGeom>
          <a:solidFill>
            <a:schemeClr val="tx1"/>
          </a:solidFill>
          <a:ln w="762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LEVELS OF DIVERSIFICATION</a:t>
            </a:r>
          </a:p>
        </p:txBody>
      </p:sp>
      <p:sp>
        <p:nvSpPr>
          <p:cNvPr id="13" name="Content Placeholder 12"/>
          <p:cNvSpPr>
            <a:spLocks noGrp="1"/>
          </p:cNvSpPr>
          <p:nvPr>
            <p:ph idx="1"/>
          </p:nvPr>
        </p:nvSpPr>
        <p:spPr>
          <a:xfrm>
            <a:off x="1600200" y="990600"/>
            <a:ext cx="7391400" cy="5410200"/>
          </a:xfrm>
        </p:spPr>
        <p:txBody>
          <a:bodyPr>
            <a:normAutofit/>
          </a:bodyPr>
          <a:lstStyle/>
          <a:p>
            <a:endParaRPr lang="en-US" sz="900" dirty="0" smtClean="0">
              <a:latin typeface="+mn-lt"/>
            </a:endParaRPr>
          </a:p>
          <a:p>
            <a:endParaRPr lang="en-US" sz="900" dirty="0" smtClean="0">
              <a:latin typeface="+mn-lt"/>
            </a:endParaRPr>
          </a:p>
          <a:p>
            <a:endParaRPr lang="en-US" dirty="0">
              <a:latin typeface="+mn-lt"/>
            </a:endParaRPr>
          </a:p>
        </p:txBody>
      </p:sp>
      <p:sp>
        <p:nvSpPr>
          <p:cNvPr id="5" name="Rectangle 3"/>
          <p:cNvSpPr txBox="1">
            <a:spLocks noChangeArrowheads="1"/>
          </p:cNvSpPr>
          <p:nvPr/>
        </p:nvSpPr>
        <p:spPr>
          <a:xfrm>
            <a:off x="1676399" y="990601"/>
            <a:ext cx="7467601" cy="5333999"/>
          </a:xfrm>
          <a:prstGeom prst="rect">
            <a:avLst/>
          </a:prstGeom>
        </p:spPr>
        <p:txBody>
          <a:bodyPr vert="horz">
            <a:normAutofit/>
          </a:bodyPr>
          <a:lstStyle/>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1143000" marR="0" lvl="2" indent="-2286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7" name="Rectangle 3"/>
          <p:cNvSpPr txBox="1">
            <a:spLocks noChangeArrowheads="1"/>
          </p:cNvSpPr>
          <p:nvPr/>
        </p:nvSpPr>
        <p:spPr>
          <a:xfrm>
            <a:off x="1676400" y="990600"/>
            <a:ext cx="7162800" cy="5486400"/>
          </a:xfrm>
          <a:prstGeom prst="rect">
            <a:avLst/>
          </a:prstGeom>
        </p:spPr>
        <p:txBody>
          <a:bodyPr vert="horz">
            <a:noAutofit/>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Tx/>
              <a:buNone/>
              <a:tabLst/>
              <a:defRPr/>
            </a:pPr>
            <a:r>
              <a:rPr kumimoji="0" lang="en-US" sz="2800" b="0" i="0" u="none" strike="noStrike" kern="1200" cap="none" spc="0" normalizeH="0" baseline="0" noProof="0" dirty="0" smtClean="0">
                <a:ln>
                  <a:noFill/>
                </a:ln>
                <a:solidFill>
                  <a:schemeClr val="bg1"/>
                </a:solidFill>
                <a:effectLst/>
                <a:uLnTx/>
                <a:uFillTx/>
                <a:latin typeface="+mj-lt"/>
                <a:ea typeface="+mn-ea"/>
                <a:cs typeface="Arial" pitchFamily="34" charset="0"/>
              </a:rPr>
              <a:t>2. Moderate to High Levels  </a:t>
            </a:r>
          </a:p>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r>
              <a:rPr kumimoji="0" lang="en-US" sz="2800" b="0" i="0" u="none" strike="noStrike" kern="1200" cap="none" spc="0" normalizeH="0" baseline="0" noProof="0" dirty="0" smtClean="0">
                <a:ln>
                  <a:noFill/>
                </a:ln>
                <a:solidFill>
                  <a:schemeClr val="bg1"/>
                </a:solidFill>
                <a:effectLst/>
                <a:uLnTx/>
                <a:uFillTx/>
                <a:latin typeface="+mj-lt"/>
                <a:ea typeface="+mn-ea"/>
                <a:cs typeface="Arial" pitchFamily="34" charset="0"/>
              </a:rPr>
              <a:t>Related Constrained Diversification Strategy</a:t>
            </a:r>
          </a:p>
          <a:p>
            <a:pPr marL="1143000" marR="0" lvl="2" indent="-2286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r>
              <a:rPr kumimoji="0" lang="en-US" sz="2800" b="0" i="0" u="none" strike="noStrike" kern="1200" cap="none" spc="0" normalizeH="0" baseline="0" noProof="0" dirty="0" smtClean="0">
                <a:ln>
                  <a:noFill/>
                </a:ln>
                <a:solidFill>
                  <a:schemeClr val="bg1"/>
                </a:solidFill>
                <a:effectLst/>
                <a:uLnTx/>
                <a:uFillTx/>
                <a:latin typeface="+mj-lt"/>
                <a:ea typeface="+mn-ea"/>
                <a:cs typeface="Arial" pitchFamily="34" charset="0"/>
              </a:rPr>
              <a:t>Less than 70% of revenue comes from the dominant business</a:t>
            </a:r>
          </a:p>
          <a:p>
            <a:pPr marL="1143000" marR="0" lvl="2" indent="-2286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r>
              <a:rPr kumimoji="0" lang="en-US" sz="2800" b="0" i="0" u="none" strike="noStrike" kern="1200" cap="none" spc="0" normalizeH="0" baseline="0" noProof="0" dirty="0" smtClean="0">
                <a:ln>
                  <a:noFill/>
                </a:ln>
                <a:solidFill>
                  <a:schemeClr val="bg1"/>
                </a:solidFill>
                <a:effectLst/>
                <a:uLnTx/>
                <a:uFillTx/>
                <a:latin typeface="+mj-lt"/>
                <a:ea typeface="+mn-ea"/>
                <a:cs typeface="Arial" pitchFamily="34" charset="0"/>
              </a:rPr>
              <a:t>Direct links (i.e., share products, technology, and distribution linkages) between the firm's businesses</a:t>
            </a:r>
            <a:endParaRPr kumimoji="0" lang="en-US" sz="1000" b="0" i="0" u="none" strike="noStrike" kern="1200" cap="none" spc="0" normalizeH="0" baseline="0" noProof="0" dirty="0" smtClean="0">
              <a:ln>
                <a:noFill/>
              </a:ln>
              <a:solidFill>
                <a:schemeClr val="bg1"/>
              </a:solidFill>
              <a:effectLst/>
              <a:uLnTx/>
              <a:uFillTx/>
              <a:latin typeface="+mj-lt"/>
              <a:ea typeface="+mn-ea"/>
              <a:cs typeface="Arial" pitchFamily="34" charset="0"/>
            </a:endParaRPr>
          </a:p>
          <a:p>
            <a:pPr marL="1143000" marR="0" lvl="2" indent="-2286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1600" b="0" i="0" u="none" strike="noStrike" kern="1200" cap="none" spc="0" normalizeH="0" baseline="0" noProof="0" dirty="0" smtClean="0">
              <a:ln>
                <a:noFill/>
              </a:ln>
              <a:solidFill>
                <a:schemeClr val="bg1"/>
              </a:solidFill>
              <a:effectLst/>
              <a:uLnTx/>
              <a:uFillTx/>
              <a:latin typeface="+mj-lt"/>
              <a:ea typeface="+mn-ea"/>
              <a:cs typeface="Arial" pitchFamily="34" charset="0"/>
            </a:endParaRPr>
          </a:p>
          <a:p>
            <a:pPr marL="1143000" marR="0" lvl="2" indent="-228600" algn="l" defTabSz="914400" rtl="0" eaLnBrk="1" fontAlgn="auto" latinLnBrk="0" hangingPunct="1">
              <a:lnSpc>
                <a:spcPct val="100000"/>
              </a:lnSpc>
              <a:spcBef>
                <a:spcPct val="20000"/>
              </a:spcBef>
              <a:spcAft>
                <a:spcPts val="0"/>
              </a:spcAft>
              <a:buClr>
                <a:schemeClr val="accent1"/>
              </a:buClr>
              <a:buSzPct val="70000"/>
              <a:tabLst/>
              <a:defRPr/>
            </a:pPr>
            <a:r>
              <a:rPr lang="en-US" sz="2800" dirty="0" smtClean="0">
                <a:solidFill>
                  <a:schemeClr val="tx2"/>
                </a:solidFill>
                <a:latin typeface="+mj-lt"/>
                <a:cs typeface="Arial" pitchFamily="34" charset="0"/>
              </a:rPr>
              <a:t>                </a:t>
            </a:r>
            <a:r>
              <a:rPr lang="en-US" sz="2400" b="1" dirty="0" smtClean="0">
                <a:solidFill>
                  <a:schemeClr val="tx2"/>
                </a:solidFill>
                <a:latin typeface="+mj-lt"/>
                <a:cs typeface="Arial" pitchFamily="34" charset="0"/>
              </a:rPr>
              <a:t>EXAMPLES:</a:t>
            </a:r>
          </a:p>
          <a:p>
            <a:pPr marL="393700" lvl="2">
              <a:spcBef>
                <a:spcPct val="20000"/>
              </a:spcBef>
              <a:buClr>
                <a:schemeClr val="accent1"/>
              </a:buClr>
              <a:buSzPct val="70000"/>
              <a:defRPr/>
            </a:pPr>
            <a:r>
              <a:rPr lang="en-US" sz="2400" dirty="0" smtClean="0">
                <a:latin typeface="+mj-lt"/>
              </a:rPr>
              <a:t>Campbell Soup, Procter &amp; Gamble, Merck &amp; Company, The </a:t>
            </a:r>
            <a:r>
              <a:rPr lang="en-US" sz="2400" dirty="0" err="1" smtClean="0">
                <a:latin typeface="+mj-lt"/>
              </a:rPr>
              <a:t>Publicis</a:t>
            </a:r>
            <a:r>
              <a:rPr lang="en-US" sz="2400" dirty="0" smtClean="0">
                <a:latin typeface="+mj-lt"/>
              </a:rPr>
              <a:t> </a:t>
            </a:r>
            <a:r>
              <a:rPr lang="en-US" sz="2400" dirty="0" err="1" smtClean="0">
                <a:latin typeface="+mj-lt"/>
              </a:rPr>
              <a:t>Groupe</a:t>
            </a:r>
            <a:r>
              <a:rPr lang="en-US" sz="2400" dirty="0" smtClean="0">
                <a:latin typeface="+mj-lt"/>
              </a:rPr>
              <a:t> </a:t>
            </a:r>
            <a:endParaRPr lang="en-US" sz="2400" b="1" dirty="0" smtClean="0">
              <a:solidFill>
                <a:schemeClr val="tx2"/>
              </a:solidFill>
              <a:latin typeface="+mj-lt"/>
              <a:cs typeface="Arial" pitchFamily="34" charset="0"/>
            </a:endParaRPr>
          </a:p>
          <a:p>
            <a:pPr marL="1143000" marR="0" lvl="2" indent="-228600" algn="l" defTabSz="914400" rtl="0" eaLnBrk="1" fontAlgn="auto" latinLnBrk="0" hangingPunct="1">
              <a:lnSpc>
                <a:spcPct val="100000"/>
              </a:lnSpc>
              <a:spcBef>
                <a:spcPct val="20000"/>
              </a:spcBef>
              <a:spcAft>
                <a:spcPts val="0"/>
              </a:spcAft>
              <a:buClr>
                <a:schemeClr val="accent1"/>
              </a:buClr>
              <a:buSzPct val="70000"/>
              <a:tabLst/>
              <a:defRPr/>
            </a:pPr>
            <a:endParaRPr kumimoji="0" lang="en-US" sz="2400" b="1"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524000" y="914400"/>
            <a:ext cx="7620000" cy="5105400"/>
          </a:xfrm>
          <a:prstGeom prst="rect">
            <a:avLst/>
          </a:prstGeom>
          <a:solidFill>
            <a:schemeClr val="tx1"/>
          </a:solidFill>
          <a:ln w="762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LEVELS OF DIVERSIFICATION</a:t>
            </a:r>
          </a:p>
        </p:txBody>
      </p:sp>
      <p:sp>
        <p:nvSpPr>
          <p:cNvPr id="13" name="Content Placeholder 12"/>
          <p:cNvSpPr>
            <a:spLocks noGrp="1"/>
          </p:cNvSpPr>
          <p:nvPr>
            <p:ph idx="1"/>
          </p:nvPr>
        </p:nvSpPr>
        <p:spPr>
          <a:xfrm>
            <a:off x="1600200" y="990600"/>
            <a:ext cx="7391400" cy="5410200"/>
          </a:xfrm>
        </p:spPr>
        <p:txBody>
          <a:bodyPr>
            <a:normAutofit/>
          </a:bodyPr>
          <a:lstStyle/>
          <a:p>
            <a:endParaRPr lang="en-US" sz="900" dirty="0" smtClean="0">
              <a:latin typeface="+mn-lt"/>
            </a:endParaRPr>
          </a:p>
          <a:p>
            <a:endParaRPr lang="en-US" sz="900" dirty="0" smtClean="0">
              <a:latin typeface="+mn-lt"/>
            </a:endParaRPr>
          </a:p>
          <a:p>
            <a:endParaRPr lang="en-US" dirty="0">
              <a:latin typeface="+mn-lt"/>
            </a:endParaRPr>
          </a:p>
        </p:txBody>
      </p:sp>
      <p:sp>
        <p:nvSpPr>
          <p:cNvPr id="5" name="Rectangle 3"/>
          <p:cNvSpPr txBox="1">
            <a:spLocks noChangeArrowheads="1"/>
          </p:cNvSpPr>
          <p:nvPr/>
        </p:nvSpPr>
        <p:spPr>
          <a:xfrm>
            <a:off x="1676399" y="990601"/>
            <a:ext cx="7467601" cy="5333999"/>
          </a:xfrm>
          <a:prstGeom prst="rect">
            <a:avLst/>
          </a:prstGeom>
        </p:spPr>
        <p:txBody>
          <a:bodyPr vert="horz">
            <a:normAutofit/>
          </a:bodyPr>
          <a:lstStyle/>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1143000" marR="0" lvl="2" indent="-2286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7" name="Rectangle 3"/>
          <p:cNvSpPr txBox="1">
            <a:spLocks noChangeArrowheads="1"/>
          </p:cNvSpPr>
          <p:nvPr/>
        </p:nvSpPr>
        <p:spPr>
          <a:xfrm>
            <a:off x="1676400" y="914400"/>
            <a:ext cx="7467600" cy="5638800"/>
          </a:xfrm>
          <a:prstGeom prst="rect">
            <a:avLst/>
          </a:prstGeom>
        </p:spPr>
        <p:txBody>
          <a:bodyPr vert="horz">
            <a:noAutofit/>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Tx/>
              <a:buNone/>
              <a:tabLst/>
              <a:defRPr/>
            </a:pPr>
            <a:r>
              <a:rPr kumimoji="0" lang="en-US" sz="2800" b="0" i="0" u="none" strike="noStrike" kern="1200" cap="none" spc="0" normalizeH="0" baseline="0" noProof="0" dirty="0" smtClean="0">
                <a:ln>
                  <a:noFill/>
                </a:ln>
                <a:solidFill>
                  <a:schemeClr val="bg1"/>
                </a:solidFill>
                <a:effectLst/>
                <a:uLnTx/>
                <a:uFillTx/>
                <a:latin typeface="+mj-lt"/>
                <a:ea typeface="+mn-ea"/>
                <a:cs typeface="Arial" pitchFamily="34" charset="0"/>
              </a:rPr>
              <a:t>2. Moderate to High Levels  </a:t>
            </a:r>
          </a:p>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r>
              <a:rPr kumimoji="0" lang="en-US" sz="2800" b="0" i="0" u="none" strike="noStrike" kern="1200" cap="none" spc="0" normalizeH="0" baseline="0" noProof="0" dirty="0" smtClean="0">
                <a:ln>
                  <a:noFill/>
                </a:ln>
                <a:solidFill>
                  <a:schemeClr val="bg1"/>
                </a:solidFill>
                <a:effectLst/>
                <a:uLnTx/>
                <a:uFillTx/>
                <a:latin typeface="+mj-lt"/>
                <a:ea typeface="+mn-ea"/>
                <a:cs typeface="Arial" pitchFamily="34" charset="0"/>
              </a:rPr>
              <a:t>Related Linked Diversification Strategy (mixed related and unrelated)</a:t>
            </a:r>
          </a:p>
          <a:p>
            <a:pPr marL="1143000" marR="0" lvl="2" indent="-2286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r>
              <a:rPr kumimoji="0" lang="en-US" sz="2800" b="0" i="0" u="none" strike="noStrike" kern="1200" cap="none" spc="0" normalizeH="0" baseline="0" noProof="0" dirty="0" smtClean="0">
                <a:ln>
                  <a:noFill/>
                </a:ln>
                <a:solidFill>
                  <a:schemeClr val="bg1"/>
                </a:solidFill>
                <a:effectLst/>
                <a:uLnTx/>
                <a:uFillTx/>
                <a:latin typeface="+mj-lt"/>
                <a:ea typeface="+mn-ea"/>
                <a:cs typeface="Arial" pitchFamily="34" charset="0"/>
              </a:rPr>
              <a:t>Less than 70% of revenue comes from the dominant business</a:t>
            </a:r>
          </a:p>
          <a:p>
            <a:pPr marL="1143000" marR="0" lvl="2" indent="-2286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r>
              <a:rPr kumimoji="0" lang="en-US" sz="2800" b="0" i="0" u="none" strike="noStrike" kern="1200" cap="none" spc="0" normalizeH="0" baseline="0" noProof="0" dirty="0" smtClean="0">
                <a:ln>
                  <a:noFill/>
                </a:ln>
                <a:solidFill>
                  <a:schemeClr val="bg1"/>
                </a:solidFill>
                <a:effectLst/>
                <a:uLnTx/>
                <a:uFillTx/>
                <a:latin typeface="+mj-lt"/>
                <a:ea typeface="+mn-ea"/>
                <a:cs typeface="Arial" pitchFamily="34" charset="0"/>
              </a:rPr>
              <a:t>Mixed: Linked firms sharing fewer resources and assets among their businesses (compared with related constrained), concentrating on the transfer of knowledge and competencies among the businesses</a:t>
            </a:r>
            <a:endParaRPr kumimoji="0" lang="en-US" sz="1000" b="0" i="0" u="none" strike="noStrike" kern="1200" cap="none" spc="0" normalizeH="0" baseline="0" noProof="0" dirty="0" smtClean="0">
              <a:ln>
                <a:noFill/>
              </a:ln>
              <a:solidFill>
                <a:schemeClr val="bg1"/>
              </a:solidFill>
              <a:effectLst/>
              <a:uLnTx/>
              <a:uFillTx/>
              <a:latin typeface="+mj-lt"/>
              <a:ea typeface="+mn-ea"/>
              <a:cs typeface="Arial" pitchFamily="34" charset="0"/>
            </a:endParaRPr>
          </a:p>
          <a:p>
            <a:pPr marL="1143000" marR="0" lvl="2" indent="-2286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400" b="0" i="0" u="none" strike="noStrike" kern="1200" cap="none" spc="0" normalizeH="0" baseline="0" noProof="0" dirty="0" smtClean="0">
              <a:ln>
                <a:noFill/>
              </a:ln>
              <a:solidFill>
                <a:schemeClr val="bg1"/>
              </a:solidFill>
              <a:effectLst/>
              <a:uLnTx/>
              <a:uFillTx/>
              <a:latin typeface="+mj-lt"/>
              <a:ea typeface="+mn-ea"/>
              <a:cs typeface="Arial" pitchFamily="34" charset="0"/>
            </a:endParaRPr>
          </a:p>
          <a:p>
            <a:pPr marL="1143000" lvl="2" indent="-228600">
              <a:spcBef>
                <a:spcPct val="20000"/>
              </a:spcBef>
              <a:buClr>
                <a:schemeClr val="accent1"/>
              </a:buClr>
              <a:buSzPct val="70000"/>
              <a:defRPr/>
            </a:pPr>
            <a:r>
              <a:rPr lang="en-US" sz="2400" b="1" dirty="0" smtClean="0">
                <a:solidFill>
                  <a:schemeClr val="tx2"/>
                </a:solidFill>
                <a:latin typeface="+mj-lt"/>
                <a:cs typeface="Arial" pitchFamily="34" charset="0"/>
              </a:rPr>
              <a:t>                   </a:t>
            </a:r>
            <a:r>
              <a:rPr lang="en-US" sz="2400" b="1" dirty="0" smtClean="0">
                <a:latin typeface="+mj-lt"/>
                <a:cs typeface="Arial" pitchFamily="34" charset="0"/>
              </a:rPr>
              <a:t>EXAMPLE:</a:t>
            </a:r>
            <a:r>
              <a:rPr lang="en-US" sz="2400" b="1" dirty="0" smtClean="0">
                <a:solidFill>
                  <a:schemeClr val="tx2"/>
                </a:solidFill>
                <a:latin typeface="+mj-lt"/>
                <a:cs typeface="Arial" pitchFamily="34" charset="0"/>
              </a:rPr>
              <a:t> </a:t>
            </a:r>
            <a:r>
              <a:rPr lang="en-US" sz="2400" b="1" dirty="0" smtClean="0">
                <a:latin typeface="+mj-lt"/>
              </a:rPr>
              <a:t>GE</a:t>
            </a:r>
            <a:endParaRPr kumimoji="0" lang="en-US" sz="2400" b="1"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524000" y="914400"/>
            <a:ext cx="7620000" cy="2438400"/>
          </a:xfrm>
          <a:prstGeom prst="rect">
            <a:avLst/>
          </a:prstGeom>
          <a:solidFill>
            <a:schemeClr val="tx1"/>
          </a:solidFill>
          <a:ln w="762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LEVELS OF DIVERSIFICATION</a:t>
            </a:r>
          </a:p>
        </p:txBody>
      </p:sp>
      <p:sp>
        <p:nvSpPr>
          <p:cNvPr id="13" name="Content Placeholder 12"/>
          <p:cNvSpPr>
            <a:spLocks noGrp="1"/>
          </p:cNvSpPr>
          <p:nvPr>
            <p:ph idx="1"/>
          </p:nvPr>
        </p:nvSpPr>
        <p:spPr>
          <a:xfrm>
            <a:off x="1600200" y="990600"/>
            <a:ext cx="7391400" cy="5410200"/>
          </a:xfrm>
        </p:spPr>
        <p:txBody>
          <a:bodyPr>
            <a:normAutofit/>
          </a:bodyPr>
          <a:lstStyle/>
          <a:p>
            <a:endParaRPr lang="en-US" sz="2800" dirty="0" smtClean="0">
              <a:latin typeface="+mn-lt"/>
            </a:endParaRPr>
          </a:p>
          <a:p>
            <a:endParaRPr lang="en-US" sz="2800" dirty="0" smtClean="0">
              <a:latin typeface="+mn-lt"/>
            </a:endParaRPr>
          </a:p>
          <a:p>
            <a:endParaRPr lang="en-US" sz="2800" dirty="0">
              <a:latin typeface="+mn-lt"/>
            </a:endParaRPr>
          </a:p>
        </p:txBody>
      </p:sp>
      <p:sp>
        <p:nvSpPr>
          <p:cNvPr id="5" name="Rectangle 3"/>
          <p:cNvSpPr txBox="1">
            <a:spLocks noChangeArrowheads="1"/>
          </p:cNvSpPr>
          <p:nvPr/>
        </p:nvSpPr>
        <p:spPr>
          <a:xfrm>
            <a:off x="1676399" y="990601"/>
            <a:ext cx="7467601" cy="5333999"/>
          </a:xfrm>
          <a:prstGeom prst="rect">
            <a:avLst/>
          </a:prstGeom>
        </p:spPr>
        <p:txBody>
          <a:bodyPr vert="horz">
            <a:normAutofit/>
          </a:bodyPr>
          <a:lstStyle/>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1143000" marR="0" lvl="2" indent="-2286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7" name="Rectangle 3"/>
          <p:cNvSpPr txBox="1">
            <a:spLocks noChangeArrowheads="1"/>
          </p:cNvSpPr>
          <p:nvPr/>
        </p:nvSpPr>
        <p:spPr>
          <a:xfrm>
            <a:off x="1676400" y="1066800"/>
            <a:ext cx="7467600" cy="5486400"/>
          </a:xfrm>
          <a:prstGeom prst="rect">
            <a:avLst/>
          </a:prstGeom>
        </p:spPr>
        <p:txBody>
          <a:bodyPr vert="horz">
            <a:normAutofit/>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Tx/>
              <a:buNone/>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8" name="Rectangle 3"/>
          <p:cNvSpPr txBox="1">
            <a:spLocks noChangeArrowheads="1"/>
          </p:cNvSpPr>
          <p:nvPr/>
        </p:nvSpPr>
        <p:spPr>
          <a:xfrm>
            <a:off x="1676401" y="990600"/>
            <a:ext cx="7162800" cy="5181600"/>
          </a:xfrm>
          <a:prstGeom prst="rect">
            <a:avLst/>
          </a:prstGeom>
        </p:spPr>
        <p:txBody>
          <a:bodyPr vert="horz">
            <a:normAutofit/>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Tx/>
              <a:buNone/>
              <a:tabLst/>
              <a:defRPr/>
            </a:pPr>
            <a:r>
              <a:rPr kumimoji="0" lang="en-US" sz="2800" b="0" i="0" u="none" strike="noStrike" kern="1200" cap="none" spc="0" normalizeH="0" baseline="0" noProof="0" dirty="0" smtClean="0">
                <a:ln>
                  <a:noFill/>
                </a:ln>
                <a:solidFill>
                  <a:schemeClr val="bg1"/>
                </a:solidFill>
                <a:effectLst/>
                <a:uLnTx/>
                <a:uFillTx/>
                <a:latin typeface="+mj-lt"/>
                <a:ea typeface="+mn-ea"/>
                <a:cs typeface="Arial" pitchFamily="34" charset="0"/>
              </a:rPr>
              <a:t>3. Very High Levels: Unrelated </a:t>
            </a:r>
          </a:p>
          <a:p>
            <a:pPr marL="1143000" marR="0" lvl="2" indent="-2286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r>
              <a:rPr kumimoji="0" lang="en-US" sz="2800" b="0" i="0" u="none" strike="noStrike" kern="1200" cap="none" spc="0" normalizeH="0" baseline="0" noProof="0" dirty="0" smtClean="0">
                <a:ln>
                  <a:noFill/>
                </a:ln>
                <a:solidFill>
                  <a:schemeClr val="bg1"/>
                </a:solidFill>
                <a:effectLst/>
                <a:uLnTx/>
                <a:uFillTx/>
                <a:latin typeface="+mj-lt"/>
                <a:ea typeface="+mn-ea"/>
                <a:cs typeface="Arial" pitchFamily="34" charset="0"/>
              </a:rPr>
              <a:t>Less than 70% of revenue comes from dominant business</a:t>
            </a:r>
          </a:p>
          <a:p>
            <a:pPr marL="1143000" marR="0" lvl="2" indent="-2286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r>
              <a:rPr kumimoji="0" lang="en-US" sz="2800" b="0" i="0" u="none" strike="noStrike" kern="1200" cap="none" spc="0" normalizeH="0" baseline="0" noProof="0" dirty="0" smtClean="0">
                <a:ln>
                  <a:noFill/>
                </a:ln>
                <a:solidFill>
                  <a:schemeClr val="bg1"/>
                </a:solidFill>
                <a:effectLst/>
                <a:uLnTx/>
                <a:uFillTx/>
                <a:latin typeface="+mj-lt"/>
                <a:ea typeface="+mn-ea"/>
                <a:cs typeface="Arial" pitchFamily="34" charset="0"/>
              </a:rPr>
              <a:t>No relationships between businesses</a:t>
            </a:r>
          </a:p>
          <a:p>
            <a:pPr marL="1143000" lvl="2" indent="-228600">
              <a:spcBef>
                <a:spcPct val="20000"/>
              </a:spcBef>
              <a:buClr>
                <a:schemeClr val="accent1"/>
              </a:buClr>
              <a:buSzPct val="70000"/>
              <a:defRPr/>
            </a:pPr>
            <a:r>
              <a:rPr lang="en-US" sz="2800" b="1" dirty="0" smtClean="0">
                <a:solidFill>
                  <a:schemeClr val="tx2"/>
                </a:solidFill>
                <a:cs typeface="Arial" pitchFamily="34" charset="0"/>
              </a:rPr>
              <a:t>              </a:t>
            </a:r>
          </a:p>
          <a:p>
            <a:pPr marL="1143000" lvl="2" indent="-228600">
              <a:spcBef>
                <a:spcPct val="20000"/>
              </a:spcBef>
              <a:buClr>
                <a:schemeClr val="accent1"/>
              </a:buClr>
              <a:buSzPct val="70000"/>
              <a:defRPr/>
            </a:pPr>
            <a:r>
              <a:rPr lang="en-US" sz="2800" b="1" dirty="0" smtClean="0">
                <a:solidFill>
                  <a:schemeClr val="tx2"/>
                </a:solidFill>
                <a:cs typeface="Arial" pitchFamily="34" charset="0"/>
              </a:rPr>
              <a:t>              </a:t>
            </a:r>
            <a:r>
              <a:rPr lang="en-US" sz="2400" b="1" dirty="0" smtClean="0">
                <a:solidFill>
                  <a:schemeClr val="tx2"/>
                </a:solidFill>
                <a:latin typeface="+mj-lt"/>
                <a:cs typeface="Arial" pitchFamily="34" charset="0"/>
              </a:rPr>
              <a:t>EXAMPLES:</a:t>
            </a: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10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693738" lvl="2" indent="-236538">
              <a:spcBef>
                <a:spcPct val="20000"/>
              </a:spcBef>
              <a:buClr>
                <a:schemeClr val="accent1"/>
              </a:buClr>
              <a:buSzPct val="70000"/>
              <a:defRPr/>
            </a:pPr>
            <a:r>
              <a:rPr lang="en-US" sz="2400" dirty="0" smtClean="0"/>
              <a:t>   United Technologies, Textron, Samsung, and Hutchison Whampoa Limited (HWL) </a:t>
            </a: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646331"/>
          </a:xfrm>
          <a:prstGeom prst="rect">
            <a:avLst/>
          </a:prstGeom>
        </p:spPr>
        <p:txBody>
          <a:bodyPr wrap="square">
            <a:spAutoFit/>
          </a:bodyPr>
          <a:lstStyle/>
          <a:p>
            <a:pPr algn="ctr"/>
            <a:r>
              <a:rPr lang="en-US" sz="3600" b="1" dirty="0" smtClean="0">
                <a:latin typeface="+mj-lt"/>
              </a:rPr>
              <a:t>REASONS FOR DIVERSIFICATION</a:t>
            </a:r>
          </a:p>
        </p:txBody>
      </p:sp>
      <p:sp>
        <p:nvSpPr>
          <p:cNvPr id="13" name="Content Placeholder 12"/>
          <p:cNvSpPr>
            <a:spLocks noGrp="1"/>
          </p:cNvSpPr>
          <p:nvPr>
            <p:ph idx="1"/>
          </p:nvPr>
        </p:nvSpPr>
        <p:spPr>
          <a:xfrm>
            <a:off x="1600200" y="990600"/>
            <a:ext cx="7391400" cy="5410200"/>
          </a:xfrm>
        </p:spPr>
        <p:txBody>
          <a:bodyPr>
            <a:normAutofit/>
          </a:bodyPr>
          <a:lstStyle/>
          <a:p>
            <a:endParaRPr lang="en-US" sz="2800" dirty="0" smtClean="0">
              <a:latin typeface="+mn-lt"/>
            </a:endParaRPr>
          </a:p>
          <a:p>
            <a:endParaRPr lang="en-US" sz="2800" dirty="0" smtClean="0">
              <a:latin typeface="+mn-lt"/>
            </a:endParaRPr>
          </a:p>
          <a:p>
            <a:endParaRPr lang="en-US" sz="2800" dirty="0">
              <a:latin typeface="+mn-lt"/>
            </a:endParaRPr>
          </a:p>
        </p:txBody>
      </p:sp>
      <p:sp>
        <p:nvSpPr>
          <p:cNvPr id="5" name="Rectangle 3"/>
          <p:cNvSpPr txBox="1">
            <a:spLocks noChangeArrowheads="1"/>
          </p:cNvSpPr>
          <p:nvPr/>
        </p:nvSpPr>
        <p:spPr>
          <a:xfrm>
            <a:off x="1676399" y="990601"/>
            <a:ext cx="7467601" cy="5333999"/>
          </a:xfrm>
          <a:prstGeom prst="rect">
            <a:avLst/>
          </a:prstGeom>
        </p:spPr>
        <p:txBody>
          <a:bodyPr vert="horz">
            <a:normAutofit/>
          </a:bodyPr>
          <a:lstStyle/>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1143000" marR="0" lvl="2" indent="-2286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7" name="Rectangle 3"/>
          <p:cNvSpPr txBox="1">
            <a:spLocks noChangeArrowheads="1"/>
          </p:cNvSpPr>
          <p:nvPr/>
        </p:nvSpPr>
        <p:spPr>
          <a:xfrm>
            <a:off x="1676400" y="1066800"/>
            <a:ext cx="7467600" cy="5486400"/>
          </a:xfrm>
          <a:prstGeom prst="rect">
            <a:avLst/>
          </a:prstGeom>
        </p:spPr>
        <p:txBody>
          <a:bodyPr vert="horz">
            <a:normAutofit/>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Tx/>
              <a:buNone/>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9" name="Rectangle 2"/>
          <p:cNvSpPr txBox="1">
            <a:spLocks noChangeArrowheads="1"/>
          </p:cNvSpPr>
          <p:nvPr/>
        </p:nvSpPr>
        <p:spPr>
          <a:xfrm>
            <a:off x="0" y="1524000"/>
            <a:ext cx="1524000" cy="1371600"/>
          </a:xfrm>
          <a:prstGeom prst="rect">
            <a:avLst/>
          </a:prstGeom>
          <a:solidFill>
            <a:schemeClr val="tx1"/>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i="0" u="none" strike="noStrike" kern="1200" cap="none" spc="0" normalizeH="0" baseline="0" noProof="0" dirty="0" smtClean="0">
                <a:ln>
                  <a:noFill/>
                </a:ln>
                <a:solidFill>
                  <a:schemeClr val="bg1"/>
                </a:solidFill>
                <a:effectLst/>
                <a:uLnTx/>
                <a:uFillTx/>
                <a:latin typeface="+mj-lt"/>
                <a:ea typeface="+mj-ea"/>
                <a:cs typeface="+mj-cs"/>
              </a:rPr>
              <a:t>TABLE  6</a:t>
            </a:r>
            <a:r>
              <a:rPr kumimoji="0" lang="en-US" sz="1600" u="none" strike="noStrike" kern="1200" cap="none" spc="0" normalizeH="0" baseline="0" noProof="0" dirty="0" smtClean="0">
                <a:ln>
                  <a:noFill/>
                </a:ln>
                <a:solidFill>
                  <a:schemeClr val="bg1"/>
                </a:solidFill>
                <a:effectLst/>
                <a:uLnTx/>
                <a:uFillTx/>
                <a:latin typeface="+mj-lt"/>
                <a:ea typeface="+mj-ea"/>
                <a:cs typeface="+mj-cs"/>
              </a:rPr>
              <a:t>.1</a:t>
            </a:r>
            <a:r>
              <a:rPr kumimoji="0" lang="en-US" sz="1600" i="1" u="none" strike="noStrike" kern="1200" cap="none" spc="0" normalizeH="0" baseline="0" noProof="0" dirty="0" smtClean="0">
                <a:ln>
                  <a:noFill/>
                </a:ln>
                <a:solidFill>
                  <a:schemeClr val="bg1"/>
                </a:solidFill>
                <a:effectLst/>
                <a:uLnTx/>
                <a:uFillTx/>
                <a:latin typeface="+mj-lt"/>
                <a:ea typeface="+mj-ea"/>
                <a:cs typeface="+mj-cs"/>
              </a:rPr>
              <a:t> </a:t>
            </a:r>
            <a:endParaRPr kumimoji="0" lang="en-US" sz="1200" i="1" u="none" strike="noStrike" kern="1200" cap="none" spc="0" normalizeH="0" baseline="0" noProof="0" dirty="0" smtClean="0">
              <a:ln>
                <a:noFill/>
              </a:ln>
              <a:solidFill>
                <a:schemeClr val="bg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1200" b="1" i="1" dirty="0" smtClean="0">
              <a:solidFill>
                <a:schemeClr val="bg1"/>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800" b="1" i="1" dirty="0" smtClean="0">
              <a:solidFill>
                <a:schemeClr val="bg1"/>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u="none" strike="noStrike" kern="1200" cap="none" spc="0" normalizeH="0" baseline="0" noProof="0" dirty="0" smtClean="0">
                <a:ln>
                  <a:noFill/>
                </a:ln>
                <a:solidFill>
                  <a:schemeClr val="bg1"/>
                </a:solidFill>
                <a:effectLst/>
                <a:uLnTx/>
                <a:uFillTx/>
                <a:latin typeface="+mj-lt"/>
                <a:ea typeface="+mj-ea"/>
                <a:cs typeface="+mj-cs"/>
              </a:rPr>
              <a:t>Reasons for Diversification</a:t>
            </a:r>
            <a:endParaRPr kumimoji="0" lang="en-US" sz="1600" u="none" strike="noStrike" kern="1200" cap="none" spc="0" normalizeH="0" baseline="0" noProof="0" dirty="0">
              <a:ln>
                <a:noFill/>
              </a:ln>
              <a:solidFill>
                <a:schemeClr val="bg1"/>
              </a:solidFill>
              <a:effectLst/>
              <a:uLnTx/>
              <a:uFillTx/>
              <a:latin typeface="+mj-lt"/>
              <a:ea typeface="+mj-ea"/>
              <a:cs typeface="+mj-cs"/>
            </a:endParaRPr>
          </a:p>
        </p:txBody>
      </p:sp>
      <p:sp>
        <p:nvSpPr>
          <p:cNvPr id="10" name="Line 5"/>
          <p:cNvSpPr>
            <a:spLocks noChangeShapeType="1"/>
          </p:cNvSpPr>
          <p:nvPr/>
        </p:nvSpPr>
        <p:spPr bwMode="auto">
          <a:xfrm rot="-120000">
            <a:off x="0" y="1981200"/>
            <a:ext cx="1524000" cy="45719"/>
          </a:xfrm>
          <a:prstGeom prst="line">
            <a:avLst/>
          </a:prstGeom>
          <a:noFill/>
          <a:ln w="57150">
            <a:solidFill>
              <a:schemeClr val="bg1"/>
            </a:solidFill>
            <a:round/>
            <a:headEnd/>
            <a:tailEnd/>
          </a:ln>
          <a:effectLst/>
        </p:spPr>
        <p:txBody>
          <a:bodyPr/>
          <a:lstStyle/>
          <a:p>
            <a:endParaRPr lang="en-US"/>
          </a:p>
        </p:txBody>
      </p:sp>
      <p:pic>
        <p:nvPicPr>
          <p:cNvPr id="2050" name="Picture 2"/>
          <p:cNvPicPr>
            <a:picLocks noChangeAspect="1" noChangeArrowheads="1"/>
          </p:cNvPicPr>
          <p:nvPr/>
        </p:nvPicPr>
        <p:blipFill>
          <a:blip r:embed="rId3" cstate="print"/>
          <a:srcRect t="1210"/>
          <a:stretch>
            <a:fillRect/>
          </a:stretch>
        </p:blipFill>
        <p:spPr bwMode="auto">
          <a:xfrm>
            <a:off x="1600200" y="1143000"/>
            <a:ext cx="6703821" cy="571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646331"/>
          </a:xfrm>
          <a:prstGeom prst="rect">
            <a:avLst/>
          </a:prstGeom>
        </p:spPr>
        <p:txBody>
          <a:bodyPr wrap="square">
            <a:spAutoFit/>
          </a:bodyPr>
          <a:lstStyle/>
          <a:p>
            <a:pPr algn="ctr"/>
            <a:r>
              <a:rPr lang="en-US" sz="3600" b="1" dirty="0" smtClean="0">
                <a:latin typeface="+mj-lt"/>
              </a:rPr>
              <a:t>REASONS FOR DIVERSIFICATION</a:t>
            </a:r>
          </a:p>
        </p:txBody>
      </p:sp>
      <p:sp>
        <p:nvSpPr>
          <p:cNvPr id="13" name="Content Placeholder 12"/>
          <p:cNvSpPr>
            <a:spLocks noGrp="1"/>
          </p:cNvSpPr>
          <p:nvPr>
            <p:ph idx="1"/>
          </p:nvPr>
        </p:nvSpPr>
        <p:spPr>
          <a:xfrm>
            <a:off x="1600200" y="990600"/>
            <a:ext cx="7391400" cy="5410200"/>
          </a:xfrm>
        </p:spPr>
        <p:txBody>
          <a:bodyPr>
            <a:normAutofit/>
          </a:bodyPr>
          <a:lstStyle/>
          <a:p>
            <a:endParaRPr lang="en-US" sz="2800" dirty="0" smtClean="0">
              <a:latin typeface="+mn-lt"/>
            </a:endParaRPr>
          </a:p>
          <a:p>
            <a:endParaRPr lang="en-US" sz="2800" dirty="0" smtClean="0">
              <a:latin typeface="+mn-lt"/>
            </a:endParaRPr>
          </a:p>
          <a:p>
            <a:endParaRPr lang="en-US" sz="2800" dirty="0">
              <a:latin typeface="+mn-lt"/>
            </a:endParaRPr>
          </a:p>
        </p:txBody>
      </p:sp>
      <p:sp>
        <p:nvSpPr>
          <p:cNvPr id="5" name="Rectangle 3"/>
          <p:cNvSpPr txBox="1">
            <a:spLocks noChangeArrowheads="1"/>
          </p:cNvSpPr>
          <p:nvPr/>
        </p:nvSpPr>
        <p:spPr>
          <a:xfrm>
            <a:off x="1676399" y="990601"/>
            <a:ext cx="7467601" cy="5333999"/>
          </a:xfrm>
          <a:prstGeom prst="rect">
            <a:avLst/>
          </a:prstGeom>
        </p:spPr>
        <p:txBody>
          <a:bodyPr vert="horz">
            <a:normAutofit/>
          </a:bodyPr>
          <a:lstStyle/>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1143000" marR="0" lvl="2" indent="-2286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7" name="Rectangle 3"/>
          <p:cNvSpPr txBox="1">
            <a:spLocks noChangeArrowheads="1"/>
          </p:cNvSpPr>
          <p:nvPr/>
        </p:nvSpPr>
        <p:spPr>
          <a:xfrm>
            <a:off x="1676400" y="1066800"/>
            <a:ext cx="7467600" cy="5486400"/>
          </a:xfrm>
          <a:prstGeom prst="rect">
            <a:avLst/>
          </a:prstGeom>
        </p:spPr>
        <p:txBody>
          <a:bodyPr vert="horz">
            <a:normAutofit/>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Tx/>
              <a:buNone/>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9" name="Rectangle 2"/>
          <p:cNvSpPr txBox="1">
            <a:spLocks noChangeArrowheads="1"/>
          </p:cNvSpPr>
          <p:nvPr/>
        </p:nvSpPr>
        <p:spPr>
          <a:xfrm>
            <a:off x="0" y="1295400"/>
            <a:ext cx="1524000" cy="2209800"/>
          </a:xfrm>
          <a:prstGeom prst="rect">
            <a:avLst/>
          </a:prstGeom>
          <a:solidFill>
            <a:schemeClr val="tx1"/>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i="0" u="none" strike="noStrike" kern="1200" cap="none" spc="0" normalizeH="0" baseline="0" noProof="0" dirty="0" smtClean="0">
                <a:ln>
                  <a:noFill/>
                </a:ln>
                <a:solidFill>
                  <a:schemeClr val="bg1"/>
                </a:solidFill>
                <a:effectLst/>
                <a:uLnTx/>
                <a:uFillTx/>
                <a:latin typeface="+mj-lt"/>
                <a:ea typeface="+mj-ea"/>
                <a:cs typeface="+mj-cs"/>
              </a:rPr>
              <a:t>FIGURE  6</a:t>
            </a:r>
            <a:r>
              <a:rPr kumimoji="0" lang="en-US" sz="1600" u="none" strike="noStrike" kern="1200" cap="none" spc="0" normalizeH="0" baseline="0" noProof="0" dirty="0" smtClean="0">
                <a:ln>
                  <a:noFill/>
                </a:ln>
                <a:solidFill>
                  <a:schemeClr val="bg1"/>
                </a:solidFill>
                <a:effectLst/>
                <a:uLnTx/>
                <a:uFillTx/>
                <a:latin typeface="+mj-lt"/>
                <a:ea typeface="+mj-ea"/>
                <a:cs typeface="+mj-cs"/>
              </a:rPr>
              <a:t>.2</a:t>
            </a:r>
            <a:r>
              <a:rPr kumimoji="0" lang="en-US" sz="1600" i="1" u="none" strike="noStrike" kern="1200" cap="none" spc="0" normalizeH="0" baseline="0" noProof="0" dirty="0" smtClean="0">
                <a:ln>
                  <a:noFill/>
                </a:ln>
                <a:solidFill>
                  <a:schemeClr val="bg1"/>
                </a:solidFill>
                <a:effectLst/>
                <a:uLnTx/>
                <a:uFillTx/>
                <a:latin typeface="+mj-lt"/>
                <a:ea typeface="+mj-ea"/>
                <a:cs typeface="+mj-cs"/>
              </a:rPr>
              <a:t> </a:t>
            </a:r>
            <a:endParaRPr kumimoji="0" lang="en-US" sz="1200" i="1" u="none" strike="noStrike" kern="1200" cap="none" spc="0" normalizeH="0" baseline="0" noProof="0" dirty="0" smtClean="0">
              <a:ln>
                <a:noFill/>
              </a:ln>
              <a:solidFill>
                <a:schemeClr val="bg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1200" b="1" i="1" dirty="0" smtClean="0">
              <a:solidFill>
                <a:schemeClr val="bg1"/>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800" b="1" i="1" dirty="0" smtClean="0">
              <a:solidFill>
                <a:schemeClr val="bg1"/>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u="none" strike="noStrike" kern="1200" cap="none" spc="0" normalizeH="0" baseline="0" noProof="0" dirty="0" smtClean="0">
                <a:ln>
                  <a:noFill/>
                </a:ln>
                <a:solidFill>
                  <a:schemeClr val="bg1"/>
                </a:solidFill>
                <a:effectLst/>
                <a:uLnTx/>
                <a:uFillTx/>
                <a:latin typeface="+mj-lt"/>
                <a:ea typeface="+mj-ea"/>
                <a:cs typeface="+mj-cs"/>
              </a:rPr>
              <a:t>Value-Creating Diversification Strategies: Operational and Corporate Relatedness</a:t>
            </a:r>
            <a:endParaRPr kumimoji="0" lang="en-US" sz="1600" u="none" strike="noStrike" kern="1200" cap="none" spc="0" normalizeH="0" baseline="0" noProof="0" dirty="0">
              <a:ln>
                <a:noFill/>
              </a:ln>
              <a:solidFill>
                <a:schemeClr val="bg1"/>
              </a:solidFill>
              <a:effectLst/>
              <a:uLnTx/>
              <a:uFillTx/>
              <a:latin typeface="+mj-lt"/>
              <a:ea typeface="+mj-ea"/>
              <a:cs typeface="+mj-cs"/>
            </a:endParaRPr>
          </a:p>
        </p:txBody>
      </p:sp>
      <p:sp>
        <p:nvSpPr>
          <p:cNvPr id="10" name="Line 5"/>
          <p:cNvSpPr>
            <a:spLocks noChangeShapeType="1"/>
          </p:cNvSpPr>
          <p:nvPr/>
        </p:nvSpPr>
        <p:spPr bwMode="auto">
          <a:xfrm rot="-120000">
            <a:off x="0" y="1737360"/>
            <a:ext cx="1524000" cy="45719"/>
          </a:xfrm>
          <a:prstGeom prst="line">
            <a:avLst/>
          </a:prstGeom>
          <a:noFill/>
          <a:ln w="57150">
            <a:solidFill>
              <a:schemeClr val="bg1"/>
            </a:solidFill>
            <a:round/>
            <a:headEnd/>
            <a:tailEnd/>
          </a:ln>
          <a:effectLst/>
        </p:spPr>
        <p:txBody>
          <a:bodyPr/>
          <a:lstStyle/>
          <a:p>
            <a:endParaRPr lang="en-US"/>
          </a:p>
        </p:txBody>
      </p:sp>
      <p:pic>
        <p:nvPicPr>
          <p:cNvPr id="3074" name="Picture 2"/>
          <p:cNvPicPr>
            <a:picLocks noChangeAspect="1" noChangeArrowheads="1"/>
          </p:cNvPicPr>
          <p:nvPr/>
        </p:nvPicPr>
        <p:blipFill>
          <a:blip r:embed="rId3" cstate="print"/>
          <a:srcRect l="2607"/>
          <a:stretch>
            <a:fillRect/>
          </a:stretch>
        </p:blipFill>
        <p:spPr bwMode="auto">
          <a:xfrm>
            <a:off x="2286000" y="1066800"/>
            <a:ext cx="5500473" cy="5339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152400"/>
            <a:ext cx="7086600" cy="769441"/>
          </a:xfrm>
          <a:prstGeom prst="rect">
            <a:avLst/>
          </a:prstGeom>
        </p:spPr>
        <p:txBody>
          <a:bodyPr wrap="square">
            <a:spAutoFit/>
          </a:bodyPr>
          <a:lstStyle/>
          <a:p>
            <a:pPr algn="ctr"/>
            <a:r>
              <a:rPr lang="en-US" sz="2200" b="1" dirty="0" smtClean="0">
                <a:latin typeface="+mj-lt"/>
              </a:rPr>
              <a:t>VALUE-CREATING DIVERSIFICATION: RELATED CONSTRAINED AND RELATED LINKED DIVERSIFICATION</a:t>
            </a:r>
          </a:p>
        </p:txBody>
      </p:sp>
      <p:sp>
        <p:nvSpPr>
          <p:cNvPr id="5" name="Rectangle 3"/>
          <p:cNvSpPr txBox="1">
            <a:spLocks noChangeArrowheads="1"/>
          </p:cNvSpPr>
          <p:nvPr/>
        </p:nvSpPr>
        <p:spPr>
          <a:xfrm>
            <a:off x="1676399" y="990601"/>
            <a:ext cx="7467601" cy="5333999"/>
          </a:xfrm>
          <a:prstGeom prst="rect">
            <a:avLst/>
          </a:prstGeom>
        </p:spPr>
        <p:txBody>
          <a:bodyPr vert="horz">
            <a:normAutofit/>
          </a:bodyPr>
          <a:lstStyle/>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1143000" marR="0" lvl="2" indent="-2286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7" name="Rectangle 3"/>
          <p:cNvSpPr txBox="1">
            <a:spLocks noChangeArrowheads="1"/>
          </p:cNvSpPr>
          <p:nvPr/>
        </p:nvSpPr>
        <p:spPr>
          <a:xfrm>
            <a:off x="1676400" y="1066800"/>
            <a:ext cx="7467600" cy="5486400"/>
          </a:xfrm>
          <a:prstGeom prst="rect">
            <a:avLst/>
          </a:prstGeom>
        </p:spPr>
        <p:txBody>
          <a:bodyPr vert="horz">
            <a:normAutofit/>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Tx/>
              <a:buNone/>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1029" name="Rectangle 5"/>
          <p:cNvSpPr>
            <a:spLocks noGrp="1" noChangeArrowheads="1"/>
          </p:cNvSpPr>
          <p:nvPr>
            <p:ph idx="1"/>
          </p:nvPr>
        </p:nvSpPr>
        <p:spPr bwMode="auto">
          <a:xfrm>
            <a:off x="1676400" y="2231402"/>
            <a:ext cx="7086600" cy="3194721"/>
          </a:xfrm>
          <a:prstGeom prst="rect">
            <a:avLst/>
          </a:prstGeom>
          <a:solidFill>
            <a:srgbClr val="DBA493"/>
          </a:solidFill>
          <a:ln w="7620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r>
              <a:rPr lang="en-US" sz="3600" b="1" dirty="0" smtClean="0">
                <a:solidFill>
                  <a:schemeClr val="tx1"/>
                </a:solidFill>
                <a:latin typeface="+mj-lt"/>
              </a:rPr>
              <a:t>FIRM CREATES VALUE BY BUILDING UPON OR EXTENDING:</a:t>
            </a:r>
          </a:p>
          <a:p>
            <a:pPr lvl="1"/>
            <a:r>
              <a:rPr lang="en-US" sz="3600" dirty="0" smtClean="0">
                <a:solidFill>
                  <a:schemeClr val="tx1"/>
                </a:solidFill>
                <a:latin typeface="+mj-lt"/>
              </a:rPr>
              <a:t>Resources</a:t>
            </a:r>
          </a:p>
          <a:p>
            <a:pPr lvl="1"/>
            <a:r>
              <a:rPr lang="en-US" sz="3600" dirty="0" smtClean="0">
                <a:solidFill>
                  <a:schemeClr val="tx1"/>
                </a:solidFill>
                <a:latin typeface="+mj-lt"/>
              </a:rPr>
              <a:t>Capabilities</a:t>
            </a:r>
          </a:p>
          <a:p>
            <a:pPr lvl="1"/>
            <a:r>
              <a:rPr lang="en-US" sz="3600" dirty="0" smtClean="0">
                <a:solidFill>
                  <a:schemeClr val="tx1"/>
                </a:solidFill>
                <a:latin typeface="+mj-lt"/>
              </a:rPr>
              <a:t>Core competencies</a:t>
            </a:r>
            <a:endParaRPr lang="en-US" sz="3600" dirty="0">
              <a:solidFill>
                <a:schemeClr val="tx1"/>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029">
                                            <p:bg/>
                                          </p:spTgt>
                                        </p:tgtEl>
                                        <p:attrNameLst>
                                          <p:attrName>style.visibility</p:attrName>
                                        </p:attrNameLst>
                                      </p:cBhvr>
                                      <p:to>
                                        <p:strVal val="visible"/>
                                      </p:to>
                                    </p:set>
                                    <p:animEffect transition="in" filter="checkerboard(across)">
                                      <p:cBhvr>
                                        <p:cTn id="7" dur="500"/>
                                        <p:tgtEl>
                                          <p:spTgt spid="1029">
                                            <p:bg/>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029">
                                            <p:txEl>
                                              <p:pRg st="0" end="0"/>
                                            </p:txEl>
                                          </p:spTgt>
                                        </p:tgtEl>
                                        <p:attrNameLst>
                                          <p:attrName>style.visibility</p:attrName>
                                        </p:attrNameLst>
                                      </p:cBhvr>
                                      <p:to>
                                        <p:strVal val="visible"/>
                                      </p:to>
                                    </p:set>
                                    <p:animEffect transition="in" filter="checkerboard(across)">
                                      <p:cBhvr>
                                        <p:cTn id="10" dur="500"/>
                                        <p:tgtEl>
                                          <p:spTgt spid="1029">
                                            <p:txEl>
                                              <p:pRg st="0" end="0"/>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029">
                                            <p:txEl>
                                              <p:pRg st="1" end="1"/>
                                            </p:txEl>
                                          </p:spTgt>
                                        </p:tgtEl>
                                        <p:attrNameLst>
                                          <p:attrName>style.visibility</p:attrName>
                                        </p:attrNameLst>
                                      </p:cBhvr>
                                      <p:to>
                                        <p:strVal val="visible"/>
                                      </p:to>
                                    </p:set>
                                    <p:animEffect transition="in" filter="checkerboard(across)">
                                      <p:cBhvr>
                                        <p:cTn id="13" dur="500"/>
                                        <p:tgtEl>
                                          <p:spTgt spid="1029">
                                            <p:txEl>
                                              <p:pRg st="1" end="1"/>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029">
                                            <p:txEl>
                                              <p:pRg st="2" end="2"/>
                                            </p:txEl>
                                          </p:spTgt>
                                        </p:tgtEl>
                                        <p:attrNameLst>
                                          <p:attrName>style.visibility</p:attrName>
                                        </p:attrNameLst>
                                      </p:cBhvr>
                                      <p:to>
                                        <p:strVal val="visible"/>
                                      </p:to>
                                    </p:set>
                                    <p:animEffect transition="in" filter="checkerboard(across)">
                                      <p:cBhvr>
                                        <p:cTn id="16" dur="500"/>
                                        <p:tgtEl>
                                          <p:spTgt spid="1029">
                                            <p:txEl>
                                              <p:pRg st="2" end="2"/>
                                            </p:txEl>
                                          </p:spTgt>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1029">
                                            <p:txEl>
                                              <p:pRg st="3" end="3"/>
                                            </p:txEl>
                                          </p:spTgt>
                                        </p:tgtEl>
                                        <p:attrNameLst>
                                          <p:attrName>style.visibility</p:attrName>
                                        </p:attrNameLst>
                                      </p:cBhvr>
                                      <p:to>
                                        <p:strVal val="visible"/>
                                      </p:to>
                                    </p:set>
                                    <p:animEffect transition="in" filter="checkerboard(across)">
                                      <p:cBhvr>
                                        <p:cTn id="19" dur="500"/>
                                        <p:tgtEl>
                                          <p:spTgt spid="102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build="p"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152400"/>
            <a:ext cx="7086600" cy="769441"/>
          </a:xfrm>
          <a:prstGeom prst="rect">
            <a:avLst/>
          </a:prstGeom>
        </p:spPr>
        <p:txBody>
          <a:bodyPr wrap="square">
            <a:spAutoFit/>
          </a:bodyPr>
          <a:lstStyle/>
          <a:p>
            <a:pPr algn="ctr"/>
            <a:r>
              <a:rPr lang="en-US" sz="2200" b="1" dirty="0" smtClean="0">
                <a:latin typeface="+mj-lt"/>
              </a:rPr>
              <a:t>VALUE-CREATING DIVERSIFICATION: RELATED CONSTRAINED AND RELATED LINKED DIVERSIFICATION</a:t>
            </a:r>
          </a:p>
        </p:txBody>
      </p:sp>
      <p:sp>
        <p:nvSpPr>
          <p:cNvPr id="5" name="Rectangle 3"/>
          <p:cNvSpPr txBox="1">
            <a:spLocks noChangeArrowheads="1"/>
          </p:cNvSpPr>
          <p:nvPr/>
        </p:nvSpPr>
        <p:spPr>
          <a:xfrm>
            <a:off x="1676399" y="990601"/>
            <a:ext cx="7467601" cy="5333999"/>
          </a:xfrm>
          <a:prstGeom prst="rect">
            <a:avLst/>
          </a:prstGeom>
        </p:spPr>
        <p:txBody>
          <a:bodyPr vert="horz">
            <a:normAutofit/>
          </a:bodyPr>
          <a:lstStyle/>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1143000" marR="0" lvl="2" indent="-2286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7" name="Rectangle 3"/>
          <p:cNvSpPr txBox="1">
            <a:spLocks noChangeArrowheads="1"/>
          </p:cNvSpPr>
          <p:nvPr/>
        </p:nvSpPr>
        <p:spPr>
          <a:xfrm>
            <a:off x="1676400" y="1066800"/>
            <a:ext cx="7467600" cy="5486400"/>
          </a:xfrm>
          <a:prstGeom prst="rect">
            <a:avLst/>
          </a:prstGeom>
        </p:spPr>
        <p:txBody>
          <a:bodyPr vert="horz">
            <a:normAutofit/>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Tx/>
              <a:buNone/>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1029" name="Rectangle 5"/>
          <p:cNvSpPr>
            <a:spLocks noGrp="1" noChangeArrowheads="1"/>
          </p:cNvSpPr>
          <p:nvPr>
            <p:ph idx="1"/>
          </p:nvPr>
        </p:nvSpPr>
        <p:spPr bwMode="auto">
          <a:xfrm>
            <a:off x="1676400" y="2347391"/>
            <a:ext cx="7315200" cy="3379387"/>
          </a:xfrm>
          <a:prstGeom prst="rect">
            <a:avLst/>
          </a:prstGeom>
          <a:solidFill>
            <a:srgbClr val="DBA493"/>
          </a:solidFill>
          <a:ln w="7620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marL="2222500" indent="-2222500" fontAlgn="base">
              <a:spcBef>
                <a:spcPct val="0"/>
              </a:spcBef>
              <a:spcAft>
                <a:spcPct val="0"/>
              </a:spcAft>
              <a:buClrTx/>
              <a:buSzTx/>
              <a:buNone/>
              <a:tabLst>
                <a:tab pos="2349500" algn="l"/>
              </a:tabLst>
            </a:pPr>
            <a:r>
              <a:rPr lang="en-US" b="1" dirty="0" smtClean="0">
                <a:solidFill>
                  <a:schemeClr val="tx1"/>
                </a:solidFill>
                <a:latin typeface="+mj-lt"/>
              </a:rPr>
              <a:t>PURPOSE</a:t>
            </a:r>
            <a:r>
              <a:rPr lang="en-US" dirty="0" smtClean="0">
                <a:solidFill>
                  <a:schemeClr val="tx1"/>
                </a:solidFill>
                <a:latin typeface="+mj-lt"/>
              </a:rPr>
              <a:t>:</a:t>
            </a:r>
            <a:r>
              <a:rPr lang="en-US" sz="2800" dirty="0" smtClean="0">
                <a:solidFill>
                  <a:schemeClr val="tx1"/>
                </a:solidFill>
                <a:latin typeface="+mj-lt"/>
              </a:rPr>
              <a:t> g</a:t>
            </a:r>
            <a:r>
              <a:rPr lang="en-US" dirty="0" smtClean="0">
                <a:solidFill>
                  <a:schemeClr val="tx1"/>
                </a:solidFill>
                <a:latin typeface="+mj-lt"/>
              </a:rPr>
              <a:t>ain market power relative to competitors</a:t>
            </a:r>
          </a:p>
          <a:p>
            <a:pPr marL="2222500" indent="-2222500" fontAlgn="base">
              <a:spcBef>
                <a:spcPct val="0"/>
              </a:spcBef>
              <a:spcAft>
                <a:spcPct val="0"/>
              </a:spcAft>
              <a:buClrTx/>
              <a:buSzTx/>
              <a:buNone/>
              <a:tabLst>
                <a:tab pos="2349500" algn="l"/>
              </a:tabLst>
            </a:pPr>
            <a:r>
              <a:rPr kumimoji="0" lang="en-US" b="1" i="0" u="none" strike="noStrike" cap="none" normalizeH="0" baseline="0" dirty="0" smtClean="0">
                <a:ln>
                  <a:noFill/>
                </a:ln>
                <a:solidFill>
                  <a:schemeClr val="tx1"/>
                </a:solidFill>
                <a:effectLst/>
                <a:latin typeface="+mj-lt"/>
                <a:ea typeface="Times New Roman" pitchFamily="18" charset="0"/>
                <a:cs typeface="Arial" pitchFamily="34" charset="0"/>
              </a:rPr>
              <a:t>ADVANTAGE: ECONOMIES OF SCOPE </a:t>
            </a:r>
          </a:p>
          <a:p>
            <a:pPr lvl="1"/>
            <a:r>
              <a:rPr lang="en-US" dirty="0" smtClean="0">
                <a:solidFill>
                  <a:schemeClr val="tx1"/>
                </a:solidFill>
              </a:rPr>
              <a:t>Cost savings that occur when a firm transfers capabilities and competencies developed in one of its businesses to another of its businesses</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029">
                                            <p:bg/>
                                          </p:spTgt>
                                        </p:tgtEl>
                                        <p:attrNameLst>
                                          <p:attrName>style.visibility</p:attrName>
                                        </p:attrNameLst>
                                      </p:cBhvr>
                                      <p:to>
                                        <p:strVal val="visible"/>
                                      </p:to>
                                    </p:set>
                                    <p:animEffect transition="in" filter="checkerboard(across)">
                                      <p:cBhvr>
                                        <p:cTn id="7" dur="500"/>
                                        <p:tgtEl>
                                          <p:spTgt spid="1029">
                                            <p:bg/>
                                          </p:spTgt>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1029">
                                            <p:txEl>
                                              <p:pRg st="0" end="0"/>
                                            </p:txEl>
                                          </p:spTgt>
                                        </p:tgtEl>
                                        <p:attrNameLst>
                                          <p:attrName>style.visibility</p:attrName>
                                        </p:attrNameLst>
                                      </p:cBhvr>
                                      <p:to>
                                        <p:strVal val="visible"/>
                                      </p:to>
                                    </p:set>
                                    <p:animEffect transition="in" filter="checkerboard(across)">
                                      <p:cBhvr>
                                        <p:cTn id="11" dur="500"/>
                                        <p:tgtEl>
                                          <p:spTgt spid="1029">
                                            <p:txEl>
                                              <p:pRg st="0" end="0"/>
                                            </p:txEl>
                                          </p:spTgt>
                                        </p:tgtEl>
                                      </p:cBhvr>
                                    </p:animEffect>
                                  </p:childTnLst>
                                </p:cTn>
                              </p:par>
                            </p:childTnLst>
                          </p:cTn>
                        </p:par>
                        <p:par>
                          <p:cTn id="12" fill="hold">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1029">
                                            <p:txEl>
                                              <p:pRg st="1" end="1"/>
                                            </p:txEl>
                                          </p:spTgt>
                                        </p:tgtEl>
                                        <p:attrNameLst>
                                          <p:attrName>style.visibility</p:attrName>
                                        </p:attrNameLst>
                                      </p:cBhvr>
                                      <p:to>
                                        <p:strVal val="visible"/>
                                      </p:to>
                                    </p:set>
                                    <p:animEffect transition="in" filter="checkerboard(across)">
                                      <p:cBhvr>
                                        <p:cTn id="15" dur="500"/>
                                        <p:tgtEl>
                                          <p:spTgt spid="102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build="p"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769441"/>
          </a:xfrm>
          <a:prstGeom prst="rect">
            <a:avLst/>
          </a:prstGeom>
        </p:spPr>
        <p:txBody>
          <a:bodyPr wrap="square">
            <a:spAutoFit/>
          </a:bodyPr>
          <a:lstStyle/>
          <a:p>
            <a:pPr algn="ctr"/>
            <a:r>
              <a:rPr lang="en-US" sz="2200" b="1" dirty="0" smtClean="0">
                <a:latin typeface="+mj-lt"/>
              </a:rPr>
              <a:t>VALUE-CREATING DIVERSIFICATION: RELATED CONSTRAINED AND RELATED LINKED DIVERSIFICATION</a:t>
            </a:r>
          </a:p>
        </p:txBody>
      </p:sp>
      <p:sp>
        <p:nvSpPr>
          <p:cNvPr id="5" name="Rectangle 3"/>
          <p:cNvSpPr txBox="1">
            <a:spLocks noChangeArrowheads="1"/>
          </p:cNvSpPr>
          <p:nvPr/>
        </p:nvSpPr>
        <p:spPr>
          <a:xfrm>
            <a:off x="1676399" y="990601"/>
            <a:ext cx="7467601" cy="5333999"/>
          </a:xfrm>
          <a:prstGeom prst="rect">
            <a:avLst/>
          </a:prstGeom>
        </p:spPr>
        <p:txBody>
          <a:bodyPr vert="horz">
            <a:normAutofit/>
          </a:bodyPr>
          <a:lstStyle/>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1143000" marR="0" lvl="2" indent="-2286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7" name="Rectangle 3"/>
          <p:cNvSpPr txBox="1">
            <a:spLocks noChangeArrowheads="1"/>
          </p:cNvSpPr>
          <p:nvPr/>
        </p:nvSpPr>
        <p:spPr>
          <a:xfrm>
            <a:off x="1676400" y="1066800"/>
            <a:ext cx="7467600" cy="5486400"/>
          </a:xfrm>
          <a:prstGeom prst="rect">
            <a:avLst/>
          </a:prstGeom>
        </p:spPr>
        <p:txBody>
          <a:bodyPr vert="horz">
            <a:normAutofit/>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Tx/>
              <a:buNone/>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1029" name="Rectangle 5"/>
          <p:cNvSpPr>
            <a:spLocks noGrp="1" noChangeArrowheads="1"/>
          </p:cNvSpPr>
          <p:nvPr>
            <p:ph idx="1"/>
          </p:nvPr>
        </p:nvSpPr>
        <p:spPr bwMode="auto">
          <a:xfrm>
            <a:off x="1676400" y="1215603"/>
            <a:ext cx="7239000" cy="5170646"/>
          </a:xfrm>
          <a:prstGeom prst="rect">
            <a:avLst/>
          </a:prstGeom>
          <a:solidFill>
            <a:srgbClr val="FFFF00"/>
          </a:solidFill>
          <a:ln w="7620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lvl="1">
              <a:spcBef>
                <a:spcPct val="50000"/>
              </a:spcBef>
              <a:buNone/>
            </a:pPr>
            <a:r>
              <a:rPr lang="en-US" dirty="0" smtClean="0">
                <a:latin typeface="Arial"/>
                <a:cs typeface="Arial"/>
              </a:rPr>
              <a:t>■ </a:t>
            </a:r>
            <a:r>
              <a:rPr lang="en-US" dirty="0" smtClean="0">
                <a:latin typeface="+mj-lt"/>
              </a:rPr>
              <a:t>Operational relatedness in sharing activities</a:t>
            </a:r>
          </a:p>
          <a:p>
            <a:pPr lvl="1">
              <a:spcBef>
                <a:spcPct val="50000"/>
              </a:spcBef>
              <a:buNone/>
            </a:pPr>
            <a:r>
              <a:rPr lang="en-US" dirty="0" smtClean="0">
                <a:latin typeface="+mj-lt"/>
                <a:cs typeface="Arial"/>
              </a:rPr>
              <a:t>■ </a:t>
            </a:r>
            <a:r>
              <a:rPr lang="en-US" dirty="0" smtClean="0">
                <a:latin typeface="+mj-lt"/>
              </a:rPr>
              <a:t>Corporate relatedness in transferring skills or corporate core competencies among units</a:t>
            </a:r>
          </a:p>
          <a:p>
            <a:pPr algn="ctr">
              <a:spcBef>
                <a:spcPct val="50000"/>
              </a:spcBef>
              <a:buNone/>
            </a:pPr>
            <a:r>
              <a:rPr lang="en-US" dirty="0" smtClean="0">
                <a:latin typeface="+mj-lt"/>
              </a:rPr>
              <a:t>   The difference between sharing activities and transferring competencies is based on how the resources are jointly used to create economies of scope</a:t>
            </a:r>
            <a:endParaRPr lang="en-US"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029">
                                            <p:bg/>
                                          </p:spTgt>
                                        </p:tgtEl>
                                        <p:attrNameLst>
                                          <p:attrName>style.visibility</p:attrName>
                                        </p:attrNameLst>
                                      </p:cBhvr>
                                      <p:to>
                                        <p:strVal val="visible"/>
                                      </p:to>
                                    </p:set>
                                    <p:animEffect transition="in" filter="checkerboard(across)">
                                      <p:cBhvr>
                                        <p:cTn id="7" dur="500"/>
                                        <p:tgtEl>
                                          <p:spTgt spid="1029">
                                            <p:bg/>
                                          </p:spTgt>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1029">
                                            <p:txEl>
                                              <p:pRg st="0" end="0"/>
                                            </p:txEl>
                                          </p:spTgt>
                                        </p:tgtEl>
                                        <p:attrNameLst>
                                          <p:attrName>style.visibility</p:attrName>
                                        </p:attrNameLst>
                                      </p:cBhvr>
                                      <p:to>
                                        <p:strVal val="visible"/>
                                      </p:to>
                                    </p:set>
                                    <p:animEffect transition="in" filter="checkerboard(across)">
                                      <p:cBhvr>
                                        <p:cTn id="11" dur="500"/>
                                        <p:tgtEl>
                                          <p:spTgt spid="1029">
                                            <p:txEl>
                                              <p:pRg st="0" end="0"/>
                                            </p:txEl>
                                          </p:spTgt>
                                        </p:tgtEl>
                                      </p:cBhvr>
                                    </p:animEffect>
                                  </p:childTnLst>
                                </p:cTn>
                              </p:par>
                            </p:childTnLst>
                          </p:cTn>
                        </p:par>
                        <p:par>
                          <p:cTn id="12" fill="hold">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1029">
                                            <p:txEl>
                                              <p:pRg st="1" end="1"/>
                                            </p:txEl>
                                          </p:spTgt>
                                        </p:tgtEl>
                                        <p:attrNameLst>
                                          <p:attrName>style.visibility</p:attrName>
                                        </p:attrNameLst>
                                      </p:cBhvr>
                                      <p:to>
                                        <p:strVal val="visible"/>
                                      </p:to>
                                    </p:set>
                                    <p:animEffect transition="in" filter="checkerboard(across)">
                                      <p:cBhvr>
                                        <p:cTn id="15" dur="500"/>
                                        <p:tgtEl>
                                          <p:spTgt spid="1029">
                                            <p:txEl>
                                              <p:pRg st="1" end="1"/>
                                            </p:txEl>
                                          </p:spTgt>
                                        </p:tgtEl>
                                      </p:cBhvr>
                                    </p:animEffect>
                                  </p:childTnLst>
                                </p:cTn>
                              </p:par>
                            </p:childTnLst>
                          </p:cTn>
                        </p:par>
                        <p:par>
                          <p:cTn id="16" fill="hold">
                            <p:stCondLst>
                              <p:cond delay="1500"/>
                            </p:stCondLst>
                            <p:childTnLst>
                              <p:par>
                                <p:cTn id="17" presetID="5" presetClass="entr" presetSubtype="10" fill="hold" grpId="0" nodeType="afterEffect">
                                  <p:stCondLst>
                                    <p:cond delay="0"/>
                                  </p:stCondLst>
                                  <p:childTnLst>
                                    <p:set>
                                      <p:cBhvr>
                                        <p:cTn id="18" dur="1" fill="hold">
                                          <p:stCondLst>
                                            <p:cond delay="0"/>
                                          </p:stCondLst>
                                        </p:cTn>
                                        <p:tgtEl>
                                          <p:spTgt spid="1029">
                                            <p:txEl>
                                              <p:pRg st="2" end="2"/>
                                            </p:txEl>
                                          </p:spTgt>
                                        </p:tgtEl>
                                        <p:attrNameLst>
                                          <p:attrName>style.visibility</p:attrName>
                                        </p:attrNameLst>
                                      </p:cBhvr>
                                      <p:to>
                                        <p:strVal val="visible"/>
                                      </p:to>
                                    </p:set>
                                    <p:animEffect transition="in" filter="checkerboard(across)">
                                      <p:cBhvr>
                                        <p:cTn id="19" dur="500"/>
                                        <p:tgtEl>
                                          <p:spTgt spid="102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uiExpand="1" build="p"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769441"/>
          </a:xfrm>
          <a:prstGeom prst="rect">
            <a:avLst/>
          </a:prstGeom>
        </p:spPr>
        <p:txBody>
          <a:bodyPr wrap="square">
            <a:spAutoFit/>
          </a:bodyPr>
          <a:lstStyle/>
          <a:p>
            <a:pPr algn="ctr"/>
            <a:r>
              <a:rPr lang="en-US" sz="2200" b="1" dirty="0" smtClean="0">
                <a:latin typeface="+mj-lt"/>
              </a:rPr>
              <a:t>VALUE-CREATING DIVERSIFICATION: RELATED CONSTRAINED AND RELATED LINKED DIVERSIFICATION</a:t>
            </a:r>
          </a:p>
        </p:txBody>
      </p:sp>
      <p:sp>
        <p:nvSpPr>
          <p:cNvPr id="5" name="Rectangle 3"/>
          <p:cNvSpPr txBox="1">
            <a:spLocks noChangeArrowheads="1"/>
          </p:cNvSpPr>
          <p:nvPr/>
        </p:nvSpPr>
        <p:spPr>
          <a:xfrm>
            <a:off x="1676399" y="990601"/>
            <a:ext cx="7467601" cy="5333999"/>
          </a:xfrm>
          <a:prstGeom prst="rect">
            <a:avLst/>
          </a:prstGeom>
        </p:spPr>
        <p:txBody>
          <a:bodyPr vert="horz">
            <a:normAutofit/>
          </a:bodyPr>
          <a:lstStyle/>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1143000" marR="0" lvl="2" indent="-2286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7" name="Rectangle 3"/>
          <p:cNvSpPr txBox="1">
            <a:spLocks noChangeArrowheads="1"/>
          </p:cNvSpPr>
          <p:nvPr/>
        </p:nvSpPr>
        <p:spPr>
          <a:xfrm>
            <a:off x="1676400" y="1066800"/>
            <a:ext cx="7467600" cy="5486400"/>
          </a:xfrm>
          <a:prstGeom prst="rect">
            <a:avLst/>
          </a:prstGeom>
        </p:spPr>
        <p:txBody>
          <a:bodyPr vert="horz">
            <a:normAutofit/>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Tx/>
              <a:buNone/>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1029" name="Rectangle 5"/>
          <p:cNvSpPr>
            <a:spLocks noGrp="1" noChangeArrowheads="1"/>
          </p:cNvSpPr>
          <p:nvPr>
            <p:ph idx="1"/>
          </p:nvPr>
        </p:nvSpPr>
        <p:spPr bwMode="auto">
          <a:xfrm>
            <a:off x="1676400" y="1665841"/>
            <a:ext cx="7315200" cy="4093428"/>
          </a:xfrm>
          <a:prstGeom prst="rect">
            <a:avLst/>
          </a:prstGeom>
          <a:solidFill>
            <a:srgbClr val="AEB2BE"/>
          </a:solidFill>
          <a:ln w="7620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spcBef>
                <a:spcPts val="0"/>
              </a:spcBef>
              <a:buClrTx/>
              <a:buSzTx/>
              <a:buFontTx/>
              <a:buNone/>
              <a:tabLst/>
            </a:pPr>
            <a:r>
              <a:rPr lang="en-US" b="1" dirty="0" smtClean="0">
                <a:solidFill>
                  <a:schemeClr val="tx1"/>
                </a:solidFill>
                <a:latin typeface="+mj-lt"/>
                <a:ea typeface="Times New Roman" pitchFamily="18" charset="0"/>
              </a:rPr>
              <a:t>OPERATIONAL RELATEDNESS: SHARING ACTIVITIES</a:t>
            </a:r>
            <a:r>
              <a:rPr kumimoji="0" lang="en-US" b="1" i="0" u="none" strike="noStrike" cap="none" normalizeH="0" baseline="0" dirty="0" smtClean="0">
                <a:ln>
                  <a:noFill/>
                </a:ln>
                <a:solidFill>
                  <a:schemeClr val="tx1"/>
                </a:solidFill>
                <a:effectLst/>
                <a:latin typeface="+mj-lt"/>
                <a:ea typeface="Times New Roman" pitchFamily="18" charset="0"/>
                <a:cs typeface="Arial" pitchFamily="34" charset="0"/>
              </a:rPr>
              <a:t> </a:t>
            </a:r>
          </a:p>
          <a:p>
            <a:pPr marL="236538" lvl="1" indent="-63500">
              <a:spcBef>
                <a:spcPts val="0"/>
              </a:spcBef>
              <a:buNone/>
            </a:pPr>
            <a:r>
              <a:rPr lang="en-US" sz="2200" dirty="0" smtClean="0">
                <a:latin typeface="Arial"/>
                <a:cs typeface="Arial"/>
              </a:rPr>
              <a:t>■ </a:t>
            </a:r>
            <a:r>
              <a:rPr lang="en-US" sz="2200" dirty="0" smtClean="0"/>
              <a:t>Can gain economies of scope</a:t>
            </a:r>
          </a:p>
          <a:p>
            <a:pPr marL="236538" lvl="1" indent="-63500">
              <a:spcBef>
                <a:spcPts val="0"/>
              </a:spcBef>
              <a:buNone/>
            </a:pPr>
            <a:endParaRPr lang="en-US" sz="200" dirty="0" smtClean="0"/>
          </a:p>
          <a:p>
            <a:pPr marL="236538" lvl="1" indent="-63500">
              <a:spcBef>
                <a:spcPts val="0"/>
              </a:spcBef>
              <a:buNone/>
            </a:pPr>
            <a:r>
              <a:rPr lang="en-US" sz="2200" dirty="0" smtClean="0">
                <a:latin typeface="Arial"/>
                <a:cs typeface="Arial"/>
              </a:rPr>
              <a:t>■ </a:t>
            </a:r>
            <a:r>
              <a:rPr lang="en-US" sz="2200" dirty="0" smtClean="0"/>
              <a:t>Share primary or support activities (in value chain), e.g., </a:t>
            </a:r>
            <a:r>
              <a:rPr lang="en-US" sz="2400" dirty="0" smtClean="0"/>
              <a:t>a primary activity such as inventory delivery systems, or a support activity such as purchasing</a:t>
            </a:r>
          </a:p>
          <a:p>
            <a:pPr marL="236538" lvl="1" indent="-63500">
              <a:spcBef>
                <a:spcPts val="0"/>
              </a:spcBef>
              <a:buNone/>
            </a:pPr>
            <a:endParaRPr lang="en-US" sz="200" dirty="0" smtClean="0"/>
          </a:p>
          <a:p>
            <a:pPr marL="236538" lvl="1" indent="-63500">
              <a:spcBef>
                <a:spcPts val="0"/>
              </a:spcBef>
              <a:buNone/>
            </a:pPr>
            <a:r>
              <a:rPr lang="en-US" sz="2200" dirty="0" smtClean="0">
                <a:latin typeface="Arial"/>
                <a:cs typeface="Arial"/>
              </a:rPr>
              <a:t>■ </a:t>
            </a:r>
            <a:r>
              <a:rPr lang="en-US" sz="2200" dirty="0" smtClean="0"/>
              <a:t>Risky as ties create links between outcomes</a:t>
            </a:r>
          </a:p>
          <a:p>
            <a:pPr marL="236538" lvl="1" indent="-63500">
              <a:spcBef>
                <a:spcPts val="0"/>
              </a:spcBef>
              <a:buNone/>
            </a:pPr>
            <a:endParaRPr lang="en-US" sz="200" dirty="0" smtClean="0"/>
          </a:p>
          <a:p>
            <a:pPr marL="236538" lvl="1" indent="-63500">
              <a:spcBef>
                <a:spcPts val="0"/>
              </a:spcBef>
              <a:buNone/>
            </a:pPr>
            <a:r>
              <a:rPr lang="en-US" sz="2200" dirty="0" smtClean="0">
                <a:latin typeface="Arial"/>
                <a:cs typeface="Arial"/>
              </a:rPr>
              <a:t>■ </a:t>
            </a:r>
            <a:r>
              <a:rPr lang="en-US" sz="2200" dirty="0" smtClean="0"/>
              <a:t>Related constrained share activities in order to create value</a:t>
            </a:r>
          </a:p>
          <a:p>
            <a:pPr marL="236538" lvl="1" indent="-63500">
              <a:spcBef>
                <a:spcPts val="0"/>
              </a:spcBef>
              <a:buNone/>
            </a:pPr>
            <a:endParaRPr lang="en-US" sz="200" dirty="0" smtClean="0"/>
          </a:p>
          <a:p>
            <a:pPr marL="236538" lvl="1" indent="-63500">
              <a:spcBef>
                <a:spcPts val="0"/>
              </a:spcBef>
              <a:buNone/>
            </a:pPr>
            <a:r>
              <a:rPr lang="en-US" sz="2200" dirty="0" smtClean="0">
                <a:latin typeface="Arial"/>
                <a:cs typeface="Arial"/>
              </a:rPr>
              <a:t>■ </a:t>
            </a:r>
            <a:r>
              <a:rPr lang="en-US" sz="2200" dirty="0" smtClean="0"/>
              <a:t>Not easy, often synergies not realized as planned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029">
                                            <p:bg/>
                                          </p:spTgt>
                                        </p:tgtEl>
                                        <p:attrNameLst>
                                          <p:attrName>style.visibility</p:attrName>
                                        </p:attrNameLst>
                                      </p:cBhvr>
                                      <p:to>
                                        <p:strVal val="visible"/>
                                      </p:to>
                                    </p:set>
                                    <p:animEffect transition="in" filter="checkerboard(across)">
                                      <p:cBhvr>
                                        <p:cTn id="7" dur="500"/>
                                        <p:tgtEl>
                                          <p:spTgt spid="1029">
                                            <p:bg/>
                                          </p:spTgt>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1029">
                                            <p:txEl>
                                              <p:pRg st="0" end="0"/>
                                            </p:txEl>
                                          </p:spTgt>
                                        </p:tgtEl>
                                        <p:attrNameLst>
                                          <p:attrName>style.visibility</p:attrName>
                                        </p:attrNameLst>
                                      </p:cBhvr>
                                      <p:to>
                                        <p:strVal val="visible"/>
                                      </p:to>
                                    </p:set>
                                    <p:animEffect transition="in" filter="checkerboard(across)">
                                      <p:cBhvr>
                                        <p:cTn id="11" dur="500"/>
                                        <p:tgtEl>
                                          <p:spTgt spid="102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754326"/>
          </a:xfrm>
          <a:prstGeom prst="rect">
            <a:avLst/>
          </a:prstGeom>
          <a:noFill/>
        </p:spPr>
        <p:txBody>
          <a:bodyPr wrap="square" rtlCol="0">
            <a:spAutoFit/>
          </a:bodyPr>
          <a:lstStyle/>
          <a:p>
            <a:pPr algn="ctr"/>
            <a:endParaRPr lang="en-US" sz="3600" b="1" dirty="0" smtClean="0"/>
          </a:p>
          <a:p>
            <a:pPr algn="ctr"/>
            <a:r>
              <a:rPr lang="en-US" sz="3600" b="1" dirty="0" smtClean="0"/>
              <a:t>   </a:t>
            </a:r>
          </a:p>
          <a:p>
            <a:pPr algn="ctr"/>
            <a:endParaRPr lang="en-US" sz="3600" b="1" dirty="0"/>
          </a:p>
        </p:txBody>
      </p:sp>
      <p:sp>
        <p:nvSpPr>
          <p:cNvPr id="12" name="Rectangle 11"/>
          <p:cNvSpPr/>
          <p:nvPr/>
        </p:nvSpPr>
        <p:spPr>
          <a:xfrm>
            <a:off x="1524000" y="0"/>
            <a:ext cx="7620000" cy="707886"/>
          </a:xfrm>
          <a:prstGeom prst="rect">
            <a:avLst/>
          </a:prstGeom>
        </p:spPr>
        <p:txBody>
          <a:bodyPr wrap="square">
            <a:spAutoFit/>
          </a:bodyPr>
          <a:lstStyle/>
          <a:p>
            <a:pPr algn="ctr"/>
            <a:r>
              <a:rPr lang="en-US" sz="4000" b="1" dirty="0" smtClean="0"/>
              <a:t> </a:t>
            </a:r>
          </a:p>
        </p:txBody>
      </p:sp>
      <p:sp>
        <p:nvSpPr>
          <p:cNvPr id="8" name="Rectangle 7"/>
          <p:cNvSpPr/>
          <p:nvPr/>
        </p:nvSpPr>
        <p:spPr>
          <a:xfrm>
            <a:off x="1524000" y="0"/>
            <a:ext cx="7086600" cy="707886"/>
          </a:xfrm>
          <a:prstGeom prst="rect">
            <a:avLst/>
          </a:prstGeom>
        </p:spPr>
        <p:txBody>
          <a:bodyPr wrap="square">
            <a:spAutoFit/>
          </a:bodyPr>
          <a:lstStyle/>
          <a:p>
            <a:pPr algn="ctr"/>
            <a:r>
              <a:rPr lang="en-US" sz="4000" b="1" dirty="0" smtClean="0">
                <a:latin typeface="+mj-lt"/>
                <a:cs typeface="Arial" pitchFamily="34" charset="0"/>
              </a:rPr>
              <a:t>KNOWLEDGE OBJECTIVES</a:t>
            </a:r>
          </a:p>
        </p:txBody>
      </p:sp>
      <p:graphicFrame>
        <p:nvGraphicFramePr>
          <p:cNvPr id="9" name="Content Placeholder 6"/>
          <p:cNvGraphicFramePr>
            <a:graphicFrameLocks/>
          </p:cNvGraphicFramePr>
          <p:nvPr/>
        </p:nvGraphicFramePr>
        <p:xfrm>
          <a:off x="2057400" y="1066800"/>
          <a:ext cx="708660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152400"/>
            <a:ext cx="7086600" cy="769441"/>
          </a:xfrm>
          <a:prstGeom prst="rect">
            <a:avLst/>
          </a:prstGeom>
        </p:spPr>
        <p:txBody>
          <a:bodyPr wrap="square">
            <a:spAutoFit/>
          </a:bodyPr>
          <a:lstStyle/>
          <a:p>
            <a:pPr algn="ctr"/>
            <a:r>
              <a:rPr lang="en-US" sz="2200" b="1" dirty="0" smtClean="0">
                <a:latin typeface="+mj-lt"/>
              </a:rPr>
              <a:t>VALUE-CREATING DIVERSIFICATION: RELATED CONSTRAINED AND RELATED LINKED DIVERSIFICATION</a:t>
            </a:r>
          </a:p>
        </p:txBody>
      </p:sp>
      <p:sp>
        <p:nvSpPr>
          <p:cNvPr id="5" name="Rectangle 3"/>
          <p:cNvSpPr txBox="1">
            <a:spLocks noChangeArrowheads="1"/>
          </p:cNvSpPr>
          <p:nvPr/>
        </p:nvSpPr>
        <p:spPr>
          <a:xfrm>
            <a:off x="1676399" y="990601"/>
            <a:ext cx="7467601" cy="5333999"/>
          </a:xfrm>
          <a:prstGeom prst="rect">
            <a:avLst/>
          </a:prstGeom>
        </p:spPr>
        <p:txBody>
          <a:bodyPr vert="horz">
            <a:normAutofit/>
          </a:bodyPr>
          <a:lstStyle/>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1143000" marR="0" lvl="2" indent="-2286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7" name="Rectangle 3"/>
          <p:cNvSpPr txBox="1">
            <a:spLocks noChangeArrowheads="1"/>
          </p:cNvSpPr>
          <p:nvPr/>
        </p:nvSpPr>
        <p:spPr>
          <a:xfrm>
            <a:off x="1676400" y="1066800"/>
            <a:ext cx="7467600" cy="5486400"/>
          </a:xfrm>
          <a:prstGeom prst="rect">
            <a:avLst/>
          </a:prstGeom>
        </p:spPr>
        <p:txBody>
          <a:bodyPr vert="horz">
            <a:normAutofit/>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Tx/>
              <a:buNone/>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1029" name="Rectangle 5"/>
          <p:cNvSpPr>
            <a:spLocks noGrp="1" noChangeArrowheads="1"/>
          </p:cNvSpPr>
          <p:nvPr>
            <p:ph idx="1"/>
          </p:nvPr>
        </p:nvSpPr>
        <p:spPr bwMode="auto">
          <a:xfrm>
            <a:off x="1905000" y="1881372"/>
            <a:ext cx="7086600" cy="3908762"/>
          </a:xfrm>
          <a:prstGeom prst="rect">
            <a:avLst/>
          </a:prstGeom>
          <a:solidFill>
            <a:schemeClr val="bg2">
              <a:lumMod val="75000"/>
            </a:schemeClr>
          </a:solidFill>
          <a:ln w="7620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3000" b="1" dirty="0" smtClean="0">
                <a:solidFill>
                  <a:schemeClr val="tx1"/>
                </a:solidFill>
                <a:latin typeface="+mj-lt"/>
                <a:ea typeface="Times New Roman" pitchFamily="18" charset="0"/>
              </a:rPr>
              <a:t>CORPORATE RELATEDNESS: TRANSFERRING OF CORE COMPETENCIES</a:t>
            </a:r>
            <a:r>
              <a:rPr kumimoji="0" lang="en-US" sz="3000" b="1" i="0" u="none" strike="noStrike" cap="none" normalizeH="0" baseline="0" dirty="0" smtClean="0">
                <a:ln>
                  <a:noFill/>
                </a:ln>
                <a:solidFill>
                  <a:schemeClr val="tx1"/>
                </a:solidFill>
                <a:effectLst/>
                <a:latin typeface="+mj-lt"/>
                <a:ea typeface="Times New Roman" pitchFamily="18" charset="0"/>
                <a:cs typeface="Arial" pitchFamily="34" charset="0"/>
              </a:rPr>
              <a:t> </a:t>
            </a:r>
          </a:p>
          <a:p>
            <a:pPr lvl="1" indent="-679450">
              <a:buNone/>
            </a:pPr>
            <a:r>
              <a:rPr lang="en-US" sz="2000" dirty="0" smtClean="0">
                <a:latin typeface="+mn-lt"/>
                <a:cs typeface="Arial"/>
              </a:rPr>
              <a:t>■ </a:t>
            </a:r>
            <a:r>
              <a:rPr lang="en-US" sz="2000" b="1" dirty="0" smtClean="0">
                <a:latin typeface="+mn-lt"/>
              </a:rPr>
              <a:t>Complex sets of resources and capabilities linking different businesses through managerial and technological knowledge, experience, and expertise</a:t>
            </a:r>
          </a:p>
          <a:p>
            <a:pPr lvl="1" indent="-679450">
              <a:buNone/>
            </a:pPr>
            <a:r>
              <a:rPr lang="en-US" sz="2000" dirty="0" smtClean="0">
                <a:latin typeface="+mn-lt"/>
                <a:cs typeface="Arial"/>
              </a:rPr>
              <a:t>■ </a:t>
            </a:r>
            <a:r>
              <a:rPr lang="en-US" sz="2000" b="1" dirty="0" smtClean="0">
                <a:latin typeface="+mn-lt"/>
              </a:rPr>
              <a:t>Two sources of value creation</a:t>
            </a:r>
          </a:p>
          <a:p>
            <a:pPr marL="742950" lvl="2" indent="-679450">
              <a:spcBef>
                <a:spcPts val="0"/>
              </a:spcBef>
              <a:buNone/>
            </a:pPr>
            <a:r>
              <a:rPr lang="en-US" sz="2000" dirty="0" smtClean="0">
                <a:latin typeface="Arial"/>
                <a:cs typeface="Arial"/>
              </a:rPr>
              <a:t>	● </a:t>
            </a:r>
            <a:r>
              <a:rPr lang="en-US" sz="2000" b="1" dirty="0" smtClean="0">
                <a:latin typeface="+mn-lt"/>
              </a:rPr>
              <a:t>Expense incurred in first business and knowledge transfer reduces resource allocation for second business</a:t>
            </a:r>
          </a:p>
          <a:p>
            <a:pPr marL="742950" lvl="2" indent="-679450">
              <a:spcBef>
                <a:spcPts val="0"/>
              </a:spcBef>
              <a:buNone/>
            </a:pPr>
            <a:r>
              <a:rPr lang="en-US" sz="2000" dirty="0" smtClean="0">
                <a:latin typeface="Arial"/>
                <a:cs typeface="Arial"/>
              </a:rPr>
              <a:t>	● </a:t>
            </a:r>
            <a:r>
              <a:rPr lang="en-US" sz="2000" b="1" dirty="0" smtClean="0">
                <a:latin typeface="+mn-lt"/>
              </a:rPr>
              <a:t>Intangible resources difficult for competitors to understand and imitate, so immediate competitive advantage over competition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029">
                                            <p:bg/>
                                          </p:spTgt>
                                        </p:tgtEl>
                                        <p:attrNameLst>
                                          <p:attrName>style.visibility</p:attrName>
                                        </p:attrNameLst>
                                      </p:cBhvr>
                                      <p:to>
                                        <p:strVal val="visible"/>
                                      </p:to>
                                    </p:set>
                                    <p:animEffect transition="in" filter="checkerboard(across)">
                                      <p:cBhvr>
                                        <p:cTn id="7" dur="500"/>
                                        <p:tgtEl>
                                          <p:spTgt spid="1029">
                                            <p:bg/>
                                          </p:spTgt>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1029">
                                            <p:txEl>
                                              <p:pRg st="0" end="0"/>
                                            </p:txEl>
                                          </p:spTgt>
                                        </p:tgtEl>
                                        <p:attrNameLst>
                                          <p:attrName>style.visibility</p:attrName>
                                        </p:attrNameLst>
                                      </p:cBhvr>
                                      <p:to>
                                        <p:strVal val="visible"/>
                                      </p:to>
                                    </p:set>
                                    <p:animEffect transition="in" filter="checkerboard(across)">
                                      <p:cBhvr>
                                        <p:cTn id="11" dur="500"/>
                                        <p:tgtEl>
                                          <p:spTgt spid="102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build="p"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152400"/>
            <a:ext cx="7086600" cy="769441"/>
          </a:xfrm>
          <a:prstGeom prst="rect">
            <a:avLst/>
          </a:prstGeom>
        </p:spPr>
        <p:txBody>
          <a:bodyPr wrap="square">
            <a:spAutoFit/>
          </a:bodyPr>
          <a:lstStyle/>
          <a:p>
            <a:pPr algn="ctr"/>
            <a:r>
              <a:rPr lang="en-US" sz="2200" b="1" dirty="0" smtClean="0">
                <a:latin typeface="+mj-lt"/>
              </a:rPr>
              <a:t>VALUE-CREATING DIVERSIFICATION: RELATED CONSTRAINED AND RELATED LINKED DIVERSIFICATION</a:t>
            </a:r>
          </a:p>
        </p:txBody>
      </p:sp>
      <p:sp>
        <p:nvSpPr>
          <p:cNvPr id="5" name="Rectangle 3"/>
          <p:cNvSpPr txBox="1">
            <a:spLocks noChangeArrowheads="1"/>
          </p:cNvSpPr>
          <p:nvPr/>
        </p:nvSpPr>
        <p:spPr>
          <a:xfrm>
            <a:off x="1676399" y="990601"/>
            <a:ext cx="7467601" cy="5333999"/>
          </a:xfrm>
          <a:prstGeom prst="rect">
            <a:avLst/>
          </a:prstGeom>
        </p:spPr>
        <p:txBody>
          <a:bodyPr vert="horz">
            <a:normAutofit/>
          </a:bodyPr>
          <a:lstStyle/>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1143000" marR="0" lvl="2" indent="-2286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7" name="Rectangle 3"/>
          <p:cNvSpPr txBox="1">
            <a:spLocks noChangeArrowheads="1"/>
          </p:cNvSpPr>
          <p:nvPr/>
        </p:nvSpPr>
        <p:spPr>
          <a:xfrm>
            <a:off x="1676400" y="1066800"/>
            <a:ext cx="7467600" cy="5486400"/>
          </a:xfrm>
          <a:prstGeom prst="rect">
            <a:avLst/>
          </a:prstGeom>
        </p:spPr>
        <p:txBody>
          <a:bodyPr vert="horz">
            <a:normAutofit/>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Tx/>
              <a:buNone/>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1029" name="Rectangle 5"/>
          <p:cNvSpPr>
            <a:spLocks noGrp="1" noChangeArrowheads="1"/>
          </p:cNvSpPr>
          <p:nvPr>
            <p:ph idx="4294967295"/>
          </p:nvPr>
        </p:nvSpPr>
        <p:spPr bwMode="auto">
          <a:xfrm>
            <a:off x="1676400" y="1776818"/>
            <a:ext cx="7315200" cy="4093428"/>
          </a:xfrm>
          <a:prstGeom prst="rect">
            <a:avLst/>
          </a:prstGeom>
          <a:solidFill>
            <a:schemeClr val="bg2">
              <a:lumMod val="75000"/>
            </a:schemeClr>
          </a:solidFill>
          <a:ln w="7620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3000" b="1" dirty="0" smtClean="0">
                <a:solidFill>
                  <a:schemeClr val="tx1"/>
                </a:solidFill>
                <a:latin typeface="+mj-lt"/>
                <a:ea typeface="Times New Roman" pitchFamily="18" charset="0"/>
              </a:rPr>
              <a:t>CORPORATE RELATEDNESS: TRANSFERRING OF CORE COMPETENCIES</a:t>
            </a:r>
            <a:r>
              <a:rPr kumimoji="0" lang="en-US" sz="3000" b="1" i="0" u="none" strike="noStrike" cap="none" normalizeH="0" baseline="0" dirty="0" smtClean="0">
                <a:ln>
                  <a:noFill/>
                </a:ln>
                <a:solidFill>
                  <a:schemeClr val="tx1"/>
                </a:solidFill>
                <a:effectLst/>
                <a:latin typeface="+mj-lt"/>
                <a:ea typeface="Times New Roman" pitchFamily="18" charset="0"/>
                <a:cs typeface="Arial" pitchFamily="34" charset="0"/>
              </a:rPr>
              <a:t> </a:t>
            </a:r>
          </a:p>
          <a:p>
            <a:pPr lvl="1" indent="-679450">
              <a:spcBef>
                <a:spcPts val="0"/>
              </a:spcBef>
              <a:buNone/>
            </a:pPr>
            <a:endParaRPr lang="en-US" sz="200" dirty="0" smtClean="0">
              <a:latin typeface="+mn-lt"/>
              <a:cs typeface="Arial"/>
            </a:endParaRPr>
          </a:p>
          <a:p>
            <a:pPr lvl="1" indent="-679450">
              <a:spcBef>
                <a:spcPts val="0"/>
              </a:spcBef>
              <a:spcAft>
                <a:spcPts val="600"/>
              </a:spcAft>
              <a:buNone/>
            </a:pPr>
            <a:r>
              <a:rPr lang="en-US" sz="2000" dirty="0" smtClean="0">
                <a:latin typeface="+mn-lt"/>
                <a:cs typeface="Arial"/>
              </a:rPr>
              <a:t>■ </a:t>
            </a:r>
            <a:r>
              <a:rPr lang="en-US" sz="2000" dirty="0" smtClean="0"/>
              <a:t>One way managers facilitate the transfer of corporate-level core competencies is by moving key people into new management positions</a:t>
            </a:r>
          </a:p>
          <a:p>
            <a:pPr lvl="1" indent="-679450">
              <a:spcAft>
                <a:spcPts val="600"/>
              </a:spcAft>
              <a:buNone/>
            </a:pPr>
            <a:r>
              <a:rPr lang="en-US" sz="2000" dirty="0" smtClean="0">
                <a:cs typeface="Arial"/>
              </a:rPr>
              <a:t>■ </a:t>
            </a:r>
            <a:r>
              <a:rPr lang="en-US" sz="2000" dirty="0" smtClean="0"/>
              <a:t>However, the manager of an older business may be reluctant to transfer key people who have accumulated knowledge and experience critical to the business’s success</a:t>
            </a:r>
          </a:p>
          <a:p>
            <a:pPr lvl="1" indent="-679450">
              <a:spcAft>
                <a:spcPts val="1200"/>
              </a:spcAft>
              <a:buNone/>
            </a:pPr>
            <a:r>
              <a:rPr lang="en-US" sz="2000" dirty="0" smtClean="0">
                <a:cs typeface="Arial"/>
              </a:rPr>
              <a:t>■ </a:t>
            </a:r>
            <a:r>
              <a:rPr lang="en-US" sz="2000" dirty="0" smtClean="0"/>
              <a:t>Too much dependence on outsourcing can lower the usefulness of core competencies and thereby reduce their useful transferability to other business units in the diversified firm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029">
                                            <p:bg/>
                                          </p:spTgt>
                                        </p:tgtEl>
                                        <p:attrNameLst>
                                          <p:attrName>style.visibility</p:attrName>
                                        </p:attrNameLst>
                                      </p:cBhvr>
                                      <p:to>
                                        <p:strVal val="visible"/>
                                      </p:to>
                                    </p:set>
                                    <p:animEffect transition="in" filter="checkerboard(across)">
                                      <p:cBhvr>
                                        <p:cTn id="7" dur="500"/>
                                        <p:tgtEl>
                                          <p:spTgt spid="1029">
                                            <p:bg/>
                                          </p:spTgt>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1029">
                                            <p:txEl>
                                              <p:pRg st="0" end="0"/>
                                            </p:txEl>
                                          </p:spTgt>
                                        </p:tgtEl>
                                        <p:attrNameLst>
                                          <p:attrName>style.visibility</p:attrName>
                                        </p:attrNameLst>
                                      </p:cBhvr>
                                      <p:to>
                                        <p:strVal val="visible"/>
                                      </p:to>
                                    </p:set>
                                    <p:animEffect transition="in" filter="checkerboard(across)">
                                      <p:cBhvr>
                                        <p:cTn id="11" dur="500"/>
                                        <p:tgtEl>
                                          <p:spTgt spid="102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build="p"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228600"/>
            <a:ext cx="7086600" cy="769441"/>
          </a:xfrm>
          <a:prstGeom prst="rect">
            <a:avLst/>
          </a:prstGeom>
        </p:spPr>
        <p:txBody>
          <a:bodyPr wrap="square">
            <a:spAutoFit/>
          </a:bodyPr>
          <a:lstStyle/>
          <a:p>
            <a:pPr algn="ctr"/>
            <a:r>
              <a:rPr lang="en-US" sz="2200" b="1" dirty="0" smtClean="0">
                <a:latin typeface="+mj-lt"/>
              </a:rPr>
              <a:t>VALUE-CREATING DIVERSIFICATION: RELATED CONSTRAINED AND RELATED LINKED DIVERSIFICATION</a:t>
            </a:r>
          </a:p>
        </p:txBody>
      </p:sp>
      <p:sp>
        <p:nvSpPr>
          <p:cNvPr id="5" name="Rectangle 3"/>
          <p:cNvSpPr txBox="1">
            <a:spLocks noChangeArrowheads="1"/>
          </p:cNvSpPr>
          <p:nvPr/>
        </p:nvSpPr>
        <p:spPr>
          <a:xfrm>
            <a:off x="1676399" y="990601"/>
            <a:ext cx="7467601" cy="5333999"/>
          </a:xfrm>
          <a:prstGeom prst="rect">
            <a:avLst/>
          </a:prstGeom>
        </p:spPr>
        <p:txBody>
          <a:bodyPr vert="horz">
            <a:normAutofit/>
          </a:bodyPr>
          <a:lstStyle/>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1143000" marR="0" lvl="2" indent="-2286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7" name="Rectangle 3"/>
          <p:cNvSpPr txBox="1">
            <a:spLocks noChangeArrowheads="1"/>
          </p:cNvSpPr>
          <p:nvPr/>
        </p:nvSpPr>
        <p:spPr>
          <a:xfrm>
            <a:off x="1676400" y="1066800"/>
            <a:ext cx="7467600" cy="5486400"/>
          </a:xfrm>
          <a:prstGeom prst="rect">
            <a:avLst/>
          </a:prstGeom>
        </p:spPr>
        <p:txBody>
          <a:bodyPr vert="horz">
            <a:normAutofit/>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Tx/>
              <a:buNone/>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1029" name="Rectangle 5"/>
          <p:cNvSpPr>
            <a:spLocks noGrp="1" noChangeArrowheads="1"/>
          </p:cNvSpPr>
          <p:nvPr>
            <p:ph idx="4294967295"/>
          </p:nvPr>
        </p:nvSpPr>
        <p:spPr bwMode="auto">
          <a:xfrm>
            <a:off x="1676400" y="1318795"/>
            <a:ext cx="7467600" cy="5016757"/>
          </a:xfrm>
          <a:prstGeom prst="rect">
            <a:avLst/>
          </a:prstGeom>
          <a:solidFill>
            <a:schemeClr val="tx1"/>
          </a:solidFill>
          <a:ln w="76200">
            <a:solidFill>
              <a:schemeClr val="bg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spcBef>
                <a:spcPts val="0"/>
              </a:spcBef>
              <a:buClrTx/>
              <a:buSzTx/>
              <a:buFontTx/>
              <a:buNone/>
              <a:tabLst/>
            </a:pPr>
            <a:r>
              <a:rPr lang="en-US" sz="3000" b="1" dirty="0" smtClean="0">
                <a:solidFill>
                  <a:schemeClr val="bg1"/>
                </a:solidFill>
                <a:latin typeface="+mj-lt"/>
                <a:ea typeface="Times New Roman" pitchFamily="18" charset="0"/>
              </a:rPr>
              <a:t>MARKET POWER</a:t>
            </a:r>
            <a:r>
              <a:rPr kumimoji="0" lang="en-US" sz="3000" b="1" i="0" u="none" strike="noStrike" cap="none" normalizeH="0" baseline="0" dirty="0" smtClean="0">
                <a:ln>
                  <a:noFill/>
                </a:ln>
                <a:solidFill>
                  <a:schemeClr val="bg1"/>
                </a:solidFill>
                <a:effectLst/>
                <a:latin typeface="+mj-lt"/>
                <a:ea typeface="Times New Roman" pitchFamily="18" charset="0"/>
                <a:cs typeface="Arial" pitchFamily="34" charset="0"/>
              </a:rPr>
              <a:t> </a:t>
            </a:r>
          </a:p>
          <a:p>
            <a:pPr lvl="1">
              <a:spcBef>
                <a:spcPts val="0"/>
              </a:spcBef>
              <a:buNone/>
            </a:pPr>
            <a:r>
              <a:rPr lang="en-US" sz="2200" dirty="0" smtClean="0">
                <a:solidFill>
                  <a:schemeClr val="bg1"/>
                </a:solidFill>
                <a:latin typeface="+mj-lt"/>
                <a:cs typeface="Arial"/>
              </a:rPr>
              <a:t>■ Relevant for:</a:t>
            </a:r>
          </a:p>
          <a:p>
            <a:pPr lvl="1">
              <a:spcBef>
                <a:spcPts val="0"/>
              </a:spcBef>
              <a:buNone/>
            </a:pPr>
            <a:r>
              <a:rPr lang="en-US" sz="2200" dirty="0" smtClean="0">
                <a:solidFill>
                  <a:schemeClr val="bg1"/>
                </a:solidFill>
                <a:latin typeface="+mj-lt"/>
                <a:cs typeface="Arial"/>
              </a:rPr>
              <a:t>	●RELATED CONSTRAINED</a:t>
            </a:r>
          </a:p>
          <a:p>
            <a:pPr lvl="1">
              <a:spcBef>
                <a:spcPts val="0"/>
              </a:spcBef>
              <a:spcAft>
                <a:spcPts val="600"/>
              </a:spcAft>
              <a:buNone/>
            </a:pPr>
            <a:r>
              <a:rPr lang="en-US" sz="2200" dirty="0" smtClean="0">
                <a:solidFill>
                  <a:schemeClr val="bg1"/>
                </a:solidFill>
                <a:latin typeface="+mj-lt"/>
                <a:cs typeface="Arial"/>
              </a:rPr>
              <a:t>	●RELATED LINKED</a:t>
            </a:r>
          </a:p>
          <a:p>
            <a:pPr lvl="1">
              <a:spcBef>
                <a:spcPts val="0"/>
              </a:spcBef>
              <a:spcAft>
                <a:spcPts val="600"/>
              </a:spcAft>
              <a:buNone/>
            </a:pPr>
            <a:r>
              <a:rPr lang="en-US" sz="2200" dirty="0" smtClean="0">
                <a:solidFill>
                  <a:schemeClr val="bg1"/>
                </a:solidFill>
                <a:latin typeface="+mj-lt"/>
                <a:cs typeface="Arial"/>
              </a:rPr>
              <a:t>■ </a:t>
            </a:r>
            <a:r>
              <a:rPr lang="en-US" sz="2200" dirty="0" smtClean="0">
                <a:solidFill>
                  <a:schemeClr val="bg1"/>
                </a:solidFill>
                <a:latin typeface="+mj-lt"/>
              </a:rPr>
              <a:t>Exists when a firm is able to sell its products above the existing competitive level, to reduce costs of primary and support activities below the competitive level, or both</a:t>
            </a:r>
          </a:p>
          <a:p>
            <a:pPr marL="693738" lvl="1" indent="-236538">
              <a:spcBef>
                <a:spcPts val="0"/>
              </a:spcBef>
              <a:buNone/>
            </a:pPr>
            <a:r>
              <a:rPr lang="en-US" sz="2200" dirty="0" smtClean="0">
                <a:solidFill>
                  <a:schemeClr val="bg1"/>
                </a:solidFill>
                <a:latin typeface="+mj-lt"/>
                <a:cs typeface="Arial"/>
              </a:rPr>
              <a:t>■ </a:t>
            </a:r>
            <a:r>
              <a:rPr lang="en-US" sz="2200" dirty="0" smtClean="0">
                <a:solidFill>
                  <a:schemeClr val="bg1"/>
                </a:solidFill>
                <a:latin typeface="+mj-lt"/>
              </a:rPr>
              <a:t>Related diversification strategy may include:</a:t>
            </a:r>
          </a:p>
          <a:p>
            <a:pPr marL="693738" lvl="2" indent="0">
              <a:spcBef>
                <a:spcPts val="0"/>
              </a:spcBef>
              <a:buNone/>
            </a:pPr>
            <a:r>
              <a:rPr lang="en-US" sz="2200" dirty="0" smtClean="0">
                <a:solidFill>
                  <a:schemeClr val="bg1"/>
                </a:solidFill>
                <a:latin typeface="+mj-lt"/>
                <a:cs typeface="Arial"/>
              </a:rPr>
              <a:t>● </a:t>
            </a:r>
            <a:r>
              <a:rPr lang="en-US" sz="2200" dirty="0" smtClean="0">
                <a:solidFill>
                  <a:schemeClr val="bg1"/>
                </a:solidFill>
                <a:latin typeface="+mj-lt"/>
              </a:rPr>
              <a:t>Vertical integration</a:t>
            </a:r>
          </a:p>
          <a:p>
            <a:pPr lvl="2">
              <a:spcBef>
                <a:spcPts val="0"/>
              </a:spcBef>
            </a:pPr>
            <a:r>
              <a:rPr lang="en-US" sz="2000" dirty="0" smtClean="0">
                <a:solidFill>
                  <a:schemeClr val="bg1"/>
                </a:solidFill>
              </a:rPr>
              <a:t>Backward integration: a firm produces its own inputs</a:t>
            </a:r>
          </a:p>
          <a:p>
            <a:pPr lvl="2">
              <a:spcBef>
                <a:spcPts val="0"/>
              </a:spcBef>
            </a:pPr>
            <a:r>
              <a:rPr lang="en-US" sz="2000" dirty="0" smtClean="0">
                <a:solidFill>
                  <a:schemeClr val="bg1"/>
                </a:solidFill>
              </a:rPr>
              <a:t>Forward integration: a firm operates its own distribution system for delivering its outputs</a:t>
            </a:r>
          </a:p>
          <a:p>
            <a:pPr marL="693738" lvl="2" indent="0">
              <a:spcBef>
                <a:spcPts val="0"/>
              </a:spcBef>
              <a:buNone/>
            </a:pPr>
            <a:r>
              <a:rPr lang="en-US" sz="2200" dirty="0" smtClean="0">
                <a:solidFill>
                  <a:schemeClr val="bg1"/>
                </a:solidFill>
                <a:latin typeface="+mj-lt"/>
                <a:cs typeface="Arial"/>
              </a:rPr>
              <a:t>● </a:t>
            </a:r>
            <a:r>
              <a:rPr lang="en-US" sz="2200" dirty="0" smtClean="0">
                <a:solidFill>
                  <a:schemeClr val="bg1"/>
                </a:solidFill>
                <a:latin typeface="+mj-lt"/>
              </a:rPr>
              <a:t>Virtual integration</a:t>
            </a:r>
            <a:endParaRPr lang="en-US" sz="2400" dirty="0" smtClean="0">
              <a:solidFill>
                <a:schemeClr val="bg1"/>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029">
                                            <p:bg/>
                                          </p:spTgt>
                                        </p:tgtEl>
                                        <p:attrNameLst>
                                          <p:attrName>style.visibility</p:attrName>
                                        </p:attrNameLst>
                                      </p:cBhvr>
                                      <p:to>
                                        <p:strVal val="visible"/>
                                      </p:to>
                                    </p:set>
                                    <p:animEffect transition="in" filter="checkerboard(across)">
                                      <p:cBhvr>
                                        <p:cTn id="7" dur="500"/>
                                        <p:tgtEl>
                                          <p:spTgt spid="1029">
                                            <p:bg/>
                                          </p:spTgt>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1029">
                                            <p:txEl>
                                              <p:pRg st="0" end="0"/>
                                            </p:txEl>
                                          </p:spTgt>
                                        </p:tgtEl>
                                        <p:attrNameLst>
                                          <p:attrName>style.visibility</p:attrName>
                                        </p:attrNameLst>
                                      </p:cBhvr>
                                      <p:to>
                                        <p:strVal val="visible"/>
                                      </p:to>
                                    </p:set>
                                    <p:animEffect transition="in" filter="checkerboard(across)">
                                      <p:cBhvr>
                                        <p:cTn id="11" dur="500"/>
                                        <p:tgtEl>
                                          <p:spTgt spid="102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build="p"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228601"/>
            <a:ext cx="7086600" cy="769441"/>
          </a:xfrm>
          <a:prstGeom prst="rect">
            <a:avLst/>
          </a:prstGeom>
        </p:spPr>
        <p:txBody>
          <a:bodyPr wrap="square">
            <a:spAutoFit/>
          </a:bodyPr>
          <a:lstStyle/>
          <a:p>
            <a:pPr algn="ctr"/>
            <a:r>
              <a:rPr lang="en-US" sz="2200" b="1" dirty="0" smtClean="0">
                <a:latin typeface="+mj-lt"/>
              </a:rPr>
              <a:t>VALUE-CREATING DIVERSIFICATION: RELATED CONSTRAINED AND RELATED LINKED DIVERSIFICATION</a:t>
            </a:r>
          </a:p>
        </p:txBody>
      </p:sp>
      <p:sp>
        <p:nvSpPr>
          <p:cNvPr id="5" name="Rectangle 3"/>
          <p:cNvSpPr txBox="1">
            <a:spLocks noChangeArrowheads="1"/>
          </p:cNvSpPr>
          <p:nvPr/>
        </p:nvSpPr>
        <p:spPr>
          <a:xfrm>
            <a:off x="1676399" y="990601"/>
            <a:ext cx="7467601" cy="5333999"/>
          </a:xfrm>
          <a:prstGeom prst="rect">
            <a:avLst/>
          </a:prstGeom>
        </p:spPr>
        <p:txBody>
          <a:bodyPr vert="horz">
            <a:normAutofit/>
          </a:bodyPr>
          <a:lstStyle/>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1143000" marR="0" lvl="2" indent="-2286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7" name="Rectangle 3"/>
          <p:cNvSpPr txBox="1">
            <a:spLocks noChangeArrowheads="1"/>
          </p:cNvSpPr>
          <p:nvPr/>
        </p:nvSpPr>
        <p:spPr>
          <a:xfrm>
            <a:off x="1676400" y="1066800"/>
            <a:ext cx="7467600" cy="5486400"/>
          </a:xfrm>
          <a:prstGeom prst="rect">
            <a:avLst/>
          </a:prstGeom>
        </p:spPr>
        <p:txBody>
          <a:bodyPr vert="horz">
            <a:normAutofit/>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Tx/>
              <a:buNone/>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1029" name="Rectangle 5"/>
          <p:cNvSpPr>
            <a:spLocks noGrp="1" noChangeArrowheads="1"/>
          </p:cNvSpPr>
          <p:nvPr>
            <p:ph idx="4294967295"/>
          </p:nvPr>
        </p:nvSpPr>
        <p:spPr bwMode="auto">
          <a:xfrm>
            <a:off x="1676400" y="1919513"/>
            <a:ext cx="7315200" cy="4062651"/>
          </a:xfrm>
          <a:prstGeom prst="rect">
            <a:avLst/>
          </a:prstGeom>
          <a:solidFill>
            <a:srgbClr val="CCA8A2"/>
          </a:solidFill>
          <a:ln w="7620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spcBef>
                <a:spcPts val="0"/>
              </a:spcBef>
              <a:buClrTx/>
              <a:buSzTx/>
              <a:buFontTx/>
              <a:buNone/>
              <a:tabLst/>
            </a:pPr>
            <a:r>
              <a:rPr lang="en-US" sz="3000" b="1" dirty="0" smtClean="0">
                <a:solidFill>
                  <a:schemeClr val="tx1"/>
                </a:solidFill>
                <a:latin typeface="+mj-lt"/>
                <a:ea typeface="Times New Roman" pitchFamily="18" charset="0"/>
              </a:rPr>
              <a:t>MARKET POWER</a:t>
            </a:r>
            <a:r>
              <a:rPr kumimoji="0" lang="en-US" sz="3000" b="1" i="0" u="none" strike="noStrike" cap="none" normalizeH="0" baseline="0" dirty="0" smtClean="0">
                <a:ln>
                  <a:noFill/>
                </a:ln>
                <a:solidFill>
                  <a:schemeClr val="tx1"/>
                </a:solidFill>
                <a:effectLst/>
                <a:latin typeface="+mj-lt"/>
                <a:ea typeface="Times New Roman" pitchFamily="18" charset="0"/>
                <a:cs typeface="Arial" pitchFamily="34" charset="0"/>
              </a:rPr>
              <a:t> </a:t>
            </a:r>
          </a:p>
          <a:p>
            <a:pPr lvl="1" indent="-679450">
              <a:spcBef>
                <a:spcPts val="0"/>
              </a:spcBef>
              <a:buNone/>
            </a:pPr>
            <a:endParaRPr lang="en-US" sz="200" dirty="0" smtClean="0">
              <a:latin typeface="+mn-lt"/>
              <a:cs typeface="Arial"/>
            </a:endParaRPr>
          </a:p>
          <a:p>
            <a:pPr lvl="1">
              <a:spcBef>
                <a:spcPts val="0"/>
              </a:spcBef>
              <a:buNone/>
            </a:pPr>
            <a:endParaRPr lang="en-US" sz="200" dirty="0" smtClean="0">
              <a:latin typeface="+mj-lt"/>
              <a:cs typeface="Arial"/>
            </a:endParaRPr>
          </a:p>
          <a:p>
            <a:pPr lvl="1">
              <a:spcBef>
                <a:spcPts val="0"/>
              </a:spcBef>
              <a:buNone/>
            </a:pPr>
            <a:r>
              <a:rPr lang="en-US" sz="2300" dirty="0" smtClean="0">
                <a:solidFill>
                  <a:srgbClr val="000000"/>
                </a:solidFill>
                <a:latin typeface="+mj-lt"/>
                <a:cs typeface="Arial"/>
              </a:rPr>
              <a:t>■ </a:t>
            </a:r>
            <a:r>
              <a:rPr lang="en-US" sz="2300" dirty="0" smtClean="0">
                <a:solidFill>
                  <a:srgbClr val="000000"/>
                </a:solidFill>
                <a:latin typeface="+mj-lt"/>
              </a:rPr>
              <a:t>Multimarket (or Multipoint) Competition</a:t>
            </a:r>
          </a:p>
          <a:p>
            <a:pPr lvl="2">
              <a:spcBef>
                <a:spcPts val="0"/>
              </a:spcBef>
              <a:spcAft>
                <a:spcPts val="600"/>
              </a:spcAft>
              <a:buNone/>
            </a:pPr>
            <a:r>
              <a:rPr lang="en-US" sz="2300" dirty="0" smtClean="0">
                <a:solidFill>
                  <a:srgbClr val="000000"/>
                </a:solidFill>
                <a:latin typeface="+mj-lt"/>
                <a:cs typeface="Arial"/>
              </a:rPr>
              <a:t>● </a:t>
            </a:r>
            <a:r>
              <a:rPr lang="en-US" sz="2300" dirty="0" smtClean="0">
                <a:solidFill>
                  <a:srgbClr val="000000"/>
                </a:solidFill>
                <a:latin typeface="+mj-lt"/>
              </a:rPr>
              <a:t>Exists when two or more diversified firms simultaneously compete in the same product or geographic markets</a:t>
            </a:r>
          </a:p>
          <a:p>
            <a:pPr lvl="2">
              <a:spcBef>
                <a:spcPts val="0"/>
              </a:spcBef>
              <a:buNone/>
            </a:pPr>
            <a:endParaRPr lang="en-US" sz="800" dirty="0" smtClean="0">
              <a:solidFill>
                <a:srgbClr val="000000"/>
              </a:solidFill>
              <a:latin typeface="+mj-lt"/>
            </a:endParaRPr>
          </a:p>
          <a:p>
            <a:pPr lvl="2" indent="-685800">
              <a:spcBef>
                <a:spcPts val="0"/>
              </a:spcBef>
              <a:buNone/>
            </a:pPr>
            <a:r>
              <a:rPr lang="en-US" sz="2300" dirty="0" smtClean="0">
                <a:solidFill>
                  <a:srgbClr val="000000"/>
                </a:solidFill>
                <a:latin typeface="+mj-lt"/>
              </a:rPr>
              <a:t>EXAMPLE: GOOGLE (Strategic Focus)</a:t>
            </a:r>
          </a:p>
          <a:p>
            <a:pPr lvl="2" indent="-685800">
              <a:spcBef>
                <a:spcPts val="0"/>
              </a:spcBef>
              <a:buNone/>
            </a:pPr>
            <a:endParaRPr lang="en-US" sz="400" dirty="0" smtClean="0">
              <a:solidFill>
                <a:srgbClr val="000000"/>
              </a:solidFill>
              <a:latin typeface="+mj-lt"/>
            </a:endParaRPr>
          </a:p>
          <a:p>
            <a:pPr lvl="1">
              <a:spcBef>
                <a:spcPts val="0"/>
              </a:spcBef>
              <a:buNone/>
            </a:pPr>
            <a:r>
              <a:rPr lang="en-US" sz="2300" dirty="0" smtClean="0">
                <a:solidFill>
                  <a:srgbClr val="000000"/>
                </a:solidFill>
                <a:latin typeface="+mj-lt"/>
                <a:cs typeface="Arial"/>
              </a:rPr>
              <a:t>■ </a:t>
            </a:r>
            <a:r>
              <a:rPr lang="en-US" sz="2300" dirty="0" smtClean="0">
                <a:solidFill>
                  <a:srgbClr val="000000"/>
                </a:solidFill>
                <a:latin typeface="+mj-lt"/>
              </a:rPr>
              <a:t>Google is diversifying into new markets that allow it to engage in multipoint competition, e.g., competing with Microsoft and Apple in several markets</a:t>
            </a:r>
            <a:r>
              <a:rPr lang="en-US" sz="2300" dirty="0" smtClean="0">
                <a:latin typeface="+mj-lt"/>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029">
                                            <p:bg/>
                                          </p:spTgt>
                                        </p:tgtEl>
                                        <p:attrNameLst>
                                          <p:attrName>style.visibility</p:attrName>
                                        </p:attrNameLst>
                                      </p:cBhvr>
                                      <p:to>
                                        <p:strVal val="visible"/>
                                      </p:to>
                                    </p:set>
                                    <p:animEffect transition="in" filter="checkerboard(across)">
                                      <p:cBhvr>
                                        <p:cTn id="7" dur="500"/>
                                        <p:tgtEl>
                                          <p:spTgt spid="1029">
                                            <p:bg/>
                                          </p:spTgt>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1029">
                                            <p:txEl>
                                              <p:pRg st="0" end="0"/>
                                            </p:txEl>
                                          </p:spTgt>
                                        </p:tgtEl>
                                        <p:attrNameLst>
                                          <p:attrName>style.visibility</p:attrName>
                                        </p:attrNameLst>
                                      </p:cBhvr>
                                      <p:to>
                                        <p:strVal val="visible"/>
                                      </p:to>
                                    </p:set>
                                    <p:animEffect transition="in" filter="checkerboard(across)">
                                      <p:cBhvr>
                                        <p:cTn id="11" dur="500"/>
                                        <p:tgtEl>
                                          <p:spTgt spid="102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build="p"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228600"/>
            <a:ext cx="7086600" cy="769441"/>
          </a:xfrm>
          <a:prstGeom prst="rect">
            <a:avLst/>
          </a:prstGeom>
        </p:spPr>
        <p:txBody>
          <a:bodyPr wrap="square">
            <a:spAutoFit/>
          </a:bodyPr>
          <a:lstStyle/>
          <a:p>
            <a:pPr algn="ctr"/>
            <a:r>
              <a:rPr lang="en-US" sz="2200" b="1" dirty="0" smtClean="0">
                <a:latin typeface="+mj-lt"/>
              </a:rPr>
              <a:t>VALUE-CREATING DIVERSIFICATION: RELATED CONSTRAINED AND RELATED LINKED DIVERSIFICATION</a:t>
            </a:r>
          </a:p>
        </p:txBody>
      </p:sp>
      <p:sp>
        <p:nvSpPr>
          <p:cNvPr id="5" name="Rectangle 3"/>
          <p:cNvSpPr txBox="1">
            <a:spLocks noChangeArrowheads="1"/>
          </p:cNvSpPr>
          <p:nvPr/>
        </p:nvSpPr>
        <p:spPr>
          <a:xfrm>
            <a:off x="1676399" y="990601"/>
            <a:ext cx="7467601" cy="5333999"/>
          </a:xfrm>
          <a:prstGeom prst="rect">
            <a:avLst/>
          </a:prstGeom>
        </p:spPr>
        <p:txBody>
          <a:bodyPr vert="horz">
            <a:normAutofit/>
          </a:bodyPr>
          <a:lstStyle/>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1143000" marR="0" lvl="2" indent="-2286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7" name="Rectangle 3"/>
          <p:cNvSpPr txBox="1">
            <a:spLocks noChangeArrowheads="1"/>
          </p:cNvSpPr>
          <p:nvPr/>
        </p:nvSpPr>
        <p:spPr>
          <a:xfrm>
            <a:off x="1676400" y="1066800"/>
            <a:ext cx="7467600" cy="5486400"/>
          </a:xfrm>
          <a:prstGeom prst="rect">
            <a:avLst/>
          </a:prstGeom>
        </p:spPr>
        <p:txBody>
          <a:bodyPr vert="horz">
            <a:normAutofit/>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Tx/>
              <a:buNone/>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1029" name="Rectangle 5"/>
          <p:cNvSpPr>
            <a:spLocks noGrp="1" noChangeArrowheads="1"/>
          </p:cNvSpPr>
          <p:nvPr>
            <p:ph idx="4294967295"/>
          </p:nvPr>
        </p:nvSpPr>
        <p:spPr bwMode="auto">
          <a:xfrm>
            <a:off x="1676400" y="1676400"/>
            <a:ext cx="7315200" cy="3816429"/>
          </a:xfrm>
          <a:prstGeom prst="rect">
            <a:avLst/>
          </a:prstGeom>
          <a:solidFill>
            <a:srgbClr val="CCA8A2"/>
          </a:solidFill>
          <a:ln w="7620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spcBef>
                <a:spcPts val="0"/>
              </a:spcBef>
              <a:buClrTx/>
              <a:buSzTx/>
              <a:buFontTx/>
              <a:buNone/>
              <a:tabLst/>
            </a:pPr>
            <a:r>
              <a:rPr lang="en-US" sz="3000" b="1" dirty="0" smtClean="0">
                <a:solidFill>
                  <a:schemeClr val="tx1"/>
                </a:solidFill>
                <a:latin typeface="+mj-lt"/>
                <a:ea typeface="Times New Roman" pitchFamily="18" charset="0"/>
              </a:rPr>
              <a:t>MARKET POWER</a:t>
            </a:r>
            <a:r>
              <a:rPr kumimoji="0" lang="en-US" sz="3000" b="1" i="0" u="none" strike="noStrike" cap="none" normalizeH="0" baseline="0" dirty="0" smtClean="0">
                <a:ln>
                  <a:noFill/>
                </a:ln>
                <a:solidFill>
                  <a:schemeClr val="tx1"/>
                </a:solidFill>
                <a:effectLst/>
                <a:latin typeface="+mj-lt"/>
                <a:ea typeface="Times New Roman" pitchFamily="18" charset="0"/>
                <a:cs typeface="Arial" pitchFamily="34" charset="0"/>
              </a:rPr>
              <a:t> </a:t>
            </a:r>
          </a:p>
          <a:p>
            <a:pPr lvl="1" indent="-679450">
              <a:spcBef>
                <a:spcPts val="0"/>
              </a:spcBef>
              <a:buNone/>
            </a:pPr>
            <a:endParaRPr lang="en-US" sz="200" dirty="0" smtClean="0">
              <a:latin typeface="+mn-lt"/>
              <a:cs typeface="Arial"/>
            </a:endParaRPr>
          </a:p>
          <a:p>
            <a:pPr marL="693738" lvl="2" indent="-457200">
              <a:spcBef>
                <a:spcPts val="0"/>
              </a:spcBef>
              <a:buNone/>
            </a:pPr>
            <a:endParaRPr lang="en-US" sz="200" dirty="0" smtClean="0">
              <a:cs typeface="Arial"/>
            </a:endParaRPr>
          </a:p>
          <a:p>
            <a:pPr marL="693738" lvl="2" indent="-457200">
              <a:spcBef>
                <a:spcPts val="0"/>
              </a:spcBef>
              <a:buNone/>
            </a:pPr>
            <a:endParaRPr lang="en-US" sz="200" dirty="0" smtClean="0">
              <a:cs typeface="Arial"/>
            </a:endParaRPr>
          </a:p>
          <a:p>
            <a:pPr marL="693738" lvl="2" indent="-457200">
              <a:spcBef>
                <a:spcPts val="0"/>
              </a:spcBef>
              <a:buNone/>
            </a:pPr>
            <a:r>
              <a:rPr lang="en-US" dirty="0" smtClean="0">
                <a:solidFill>
                  <a:srgbClr val="000000"/>
                </a:solidFill>
                <a:cs typeface="Arial"/>
              </a:rPr>
              <a:t>■</a:t>
            </a:r>
            <a:r>
              <a:rPr lang="en-US" dirty="0" smtClean="0">
                <a:solidFill>
                  <a:srgbClr val="000000"/>
                </a:solidFill>
              </a:rPr>
              <a:t> </a:t>
            </a:r>
            <a:r>
              <a:rPr lang="en-US" dirty="0" smtClean="0">
                <a:solidFill>
                  <a:srgbClr val="000000"/>
                </a:solidFill>
                <a:latin typeface="+mj-lt"/>
              </a:rPr>
              <a:t>MARKET POWER: while Google appears to be increasing its vertical integration, many manufacturing firms have been reducing vertical integration to gain market power</a:t>
            </a:r>
          </a:p>
          <a:p>
            <a:pPr marL="693738" lvl="2" indent="-457200">
              <a:spcBef>
                <a:spcPts val="0"/>
              </a:spcBef>
              <a:buNone/>
            </a:pPr>
            <a:endParaRPr lang="en-US" sz="1400" dirty="0" smtClean="0">
              <a:solidFill>
                <a:srgbClr val="000000"/>
              </a:solidFill>
              <a:latin typeface="+mj-lt"/>
            </a:endParaRPr>
          </a:p>
          <a:p>
            <a:pPr marL="693738" lvl="2" indent="-457200">
              <a:spcBef>
                <a:spcPts val="0"/>
              </a:spcBef>
              <a:buNone/>
            </a:pPr>
            <a:r>
              <a:rPr lang="en-US" dirty="0" smtClean="0">
                <a:solidFill>
                  <a:srgbClr val="000000"/>
                </a:solidFill>
                <a:latin typeface="+mj-lt"/>
                <a:cs typeface="Arial"/>
              </a:rPr>
              <a:t>■</a:t>
            </a:r>
            <a:r>
              <a:rPr lang="en-US" dirty="0" smtClean="0">
                <a:solidFill>
                  <a:srgbClr val="000000"/>
                </a:solidFill>
                <a:latin typeface="+mj-lt"/>
              </a:rPr>
              <a:t> DEINTEGRATION: developing independent supplier networks - the focus of many manufacturing firms, such as Intel and Dell, and Ford and General Motors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029">
                                            <p:bg/>
                                          </p:spTgt>
                                        </p:tgtEl>
                                        <p:attrNameLst>
                                          <p:attrName>style.visibility</p:attrName>
                                        </p:attrNameLst>
                                      </p:cBhvr>
                                      <p:to>
                                        <p:strVal val="visible"/>
                                      </p:to>
                                    </p:set>
                                    <p:animEffect transition="in" filter="checkerboard(across)">
                                      <p:cBhvr>
                                        <p:cTn id="7" dur="500"/>
                                        <p:tgtEl>
                                          <p:spTgt spid="1029">
                                            <p:bg/>
                                          </p:spTgt>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1029">
                                            <p:txEl>
                                              <p:pRg st="0" end="0"/>
                                            </p:txEl>
                                          </p:spTgt>
                                        </p:tgtEl>
                                        <p:attrNameLst>
                                          <p:attrName>style.visibility</p:attrName>
                                        </p:attrNameLst>
                                      </p:cBhvr>
                                      <p:to>
                                        <p:strVal val="visible"/>
                                      </p:to>
                                    </p:set>
                                    <p:animEffect transition="in" filter="checkerboard(across)">
                                      <p:cBhvr>
                                        <p:cTn id="11" dur="500"/>
                                        <p:tgtEl>
                                          <p:spTgt spid="102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build="p"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228600"/>
            <a:ext cx="7086600" cy="769441"/>
          </a:xfrm>
          <a:prstGeom prst="rect">
            <a:avLst/>
          </a:prstGeom>
        </p:spPr>
        <p:txBody>
          <a:bodyPr wrap="square">
            <a:spAutoFit/>
          </a:bodyPr>
          <a:lstStyle/>
          <a:p>
            <a:pPr algn="ctr"/>
            <a:r>
              <a:rPr lang="en-US" sz="2200" b="1" dirty="0" smtClean="0">
                <a:latin typeface="+mj-lt"/>
              </a:rPr>
              <a:t>VALUE-CREATING DIVERSIFICATION: RELATED CONSTRAINED AND RELATED LINKED DIVERSIFICATION</a:t>
            </a:r>
          </a:p>
        </p:txBody>
      </p:sp>
      <p:sp>
        <p:nvSpPr>
          <p:cNvPr id="5" name="Rectangle 3"/>
          <p:cNvSpPr txBox="1">
            <a:spLocks noChangeArrowheads="1"/>
          </p:cNvSpPr>
          <p:nvPr/>
        </p:nvSpPr>
        <p:spPr>
          <a:xfrm>
            <a:off x="1676399" y="990601"/>
            <a:ext cx="7467601" cy="5333999"/>
          </a:xfrm>
          <a:prstGeom prst="rect">
            <a:avLst/>
          </a:prstGeom>
        </p:spPr>
        <p:txBody>
          <a:bodyPr vert="horz">
            <a:normAutofit/>
          </a:bodyPr>
          <a:lstStyle/>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1143000" marR="0" lvl="2" indent="-2286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7" name="Rectangle 3"/>
          <p:cNvSpPr txBox="1">
            <a:spLocks noChangeArrowheads="1"/>
          </p:cNvSpPr>
          <p:nvPr/>
        </p:nvSpPr>
        <p:spPr>
          <a:xfrm>
            <a:off x="1676400" y="1066800"/>
            <a:ext cx="7467600" cy="5486400"/>
          </a:xfrm>
          <a:prstGeom prst="rect">
            <a:avLst/>
          </a:prstGeom>
        </p:spPr>
        <p:txBody>
          <a:bodyPr vert="horz">
            <a:normAutofit/>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Tx/>
              <a:buNone/>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1029" name="Rectangle 5"/>
          <p:cNvSpPr>
            <a:spLocks noGrp="1" noChangeArrowheads="1"/>
          </p:cNvSpPr>
          <p:nvPr>
            <p:ph idx="4294967295"/>
          </p:nvPr>
        </p:nvSpPr>
        <p:spPr bwMode="auto">
          <a:xfrm>
            <a:off x="1676400" y="1761135"/>
            <a:ext cx="7315200" cy="3970318"/>
          </a:xfrm>
          <a:prstGeom prst="rect">
            <a:avLst/>
          </a:prstGeom>
          <a:solidFill>
            <a:srgbClr val="CCA8A2"/>
          </a:solidFill>
          <a:ln w="7620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spcBef>
                <a:spcPts val="0"/>
              </a:spcBef>
              <a:buClrTx/>
              <a:buSzTx/>
              <a:buFontTx/>
              <a:buNone/>
              <a:tabLst/>
            </a:pPr>
            <a:r>
              <a:rPr lang="en-US" sz="3000" b="1" dirty="0" smtClean="0">
                <a:solidFill>
                  <a:schemeClr val="tx1"/>
                </a:solidFill>
                <a:latin typeface="+mj-lt"/>
                <a:ea typeface="Times New Roman" pitchFamily="18" charset="0"/>
              </a:rPr>
              <a:t>SIMULTANEOUS OPERATIONAL RELATEDNESS AND CORPORATE RELATEDNESS</a:t>
            </a:r>
            <a:r>
              <a:rPr kumimoji="0" lang="en-US" sz="3000" b="1" i="0" u="none" strike="noStrike" cap="none" normalizeH="0" baseline="0" dirty="0" smtClean="0">
                <a:ln>
                  <a:noFill/>
                </a:ln>
                <a:solidFill>
                  <a:schemeClr val="tx1"/>
                </a:solidFill>
                <a:effectLst/>
                <a:latin typeface="+mj-lt"/>
                <a:ea typeface="Times New Roman" pitchFamily="18" charset="0"/>
                <a:cs typeface="Arial" pitchFamily="34" charset="0"/>
              </a:rPr>
              <a:t> </a:t>
            </a:r>
          </a:p>
          <a:p>
            <a:pPr lvl="1" indent="-679450">
              <a:spcBef>
                <a:spcPts val="0"/>
              </a:spcBef>
              <a:buNone/>
            </a:pPr>
            <a:endParaRPr lang="en-US" sz="200" dirty="0" smtClean="0">
              <a:latin typeface="+mn-lt"/>
              <a:cs typeface="Arial"/>
            </a:endParaRPr>
          </a:p>
          <a:p>
            <a:pPr marL="693738" lvl="2" indent="-457200">
              <a:spcBef>
                <a:spcPts val="0"/>
              </a:spcBef>
              <a:buNone/>
            </a:pPr>
            <a:endParaRPr lang="en-US" sz="200" dirty="0" smtClean="0">
              <a:cs typeface="Arial"/>
            </a:endParaRPr>
          </a:p>
          <a:p>
            <a:pPr marL="693738" lvl="2" indent="-457200">
              <a:spcBef>
                <a:spcPts val="0"/>
              </a:spcBef>
              <a:buNone/>
            </a:pPr>
            <a:endParaRPr lang="en-US" sz="200" dirty="0" smtClean="0">
              <a:cs typeface="Arial"/>
            </a:endParaRPr>
          </a:p>
          <a:p>
            <a:pPr marL="693738" lvl="2" indent="-457200">
              <a:spcBef>
                <a:spcPts val="0"/>
              </a:spcBef>
              <a:buNone/>
            </a:pPr>
            <a:r>
              <a:rPr lang="en-US" sz="2600" dirty="0" smtClean="0">
                <a:cs typeface="Arial"/>
              </a:rPr>
              <a:t>■</a:t>
            </a:r>
            <a:r>
              <a:rPr lang="en-US" sz="2600" dirty="0" smtClean="0"/>
              <a:t>  </a:t>
            </a:r>
            <a:r>
              <a:rPr lang="en-US" sz="2600" dirty="0" smtClean="0">
                <a:solidFill>
                  <a:srgbClr val="000000"/>
                </a:solidFill>
              </a:rPr>
              <a:t>The ability to simultaneously create economies of scope by sharing activities (operational relatedness) and transferring core competencies (corporate relatedness) is difficult for competitors to understand and learn how to imitate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029">
                                            <p:bg/>
                                          </p:spTgt>
                                        </p:tgtEl>
                                        <p:attrNameLst>
                                          <p:attrName>style.visibility</p:attrName>
                                        </p:attrNameLst>
                                      </p:cBhvr>
                                      <p:to>
                                        <p:strVal val="visible"/>
                                      </p:to>
                                    </p:set>
                                    <p:animEffect transition="in" filter="checkerboard(across)">
                                      <p:cBhvr>
                                        <p:cTn id="7" dur="500"/>
                                        <p:tgtEl>
                                          <p:spTgt spid="1029">
                                            <p:bg/>
                                          </p:spTgt>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1029">
                                            <p:txEl>
                                              <p:pRg st="0" end="0"/>
                                            </p:txEl>
                                          </p:spTgt>
                                        </p:tgtEl>
                                        <p:attrNameLst>
                                          <p:attrName>style.visibility</p:attrName>
                                        </p:attrNameLst>
                                      </p:cBhvr>
                                      <p:to>
                                        <p:strVal val="visible"/>
                                      </p:to>
                                    </p:set>
                                    <p:animEffect transition="in" filter="checkerboard(across)">
                                      <p:cBhvr>
                                        <p:cTn id="11" dur="500"/>
                                        <p:tgtEl>
                                          <p:spTgt spid="102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build="p"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228600"/>
            <a:ext cx="7086600" cy="769441"/>
          </a:xfrm>
          <a:prstGeom prst="rect">
            <a:avLst/>
          </a:prstGeom>
        </p:spPr>
        <p:txBody>
          <a:bodyPr wrap="square">
            <a:spAutoFit/>
          </a:bodyPr>
          <a:lstStyle/>
          <a:p>
            <a:pPr algn="ctr"/>
            <a:r>
              <a:rPr lang="en-US" sz="2200" b="1" dirty="0" smtClean="0">
                <a:latin typeface="+mj-lt"/>
              </a:rPr>
              <a:t>VALUE-CREATING DIVERSIFICATION: RELATED CONSTRAINED AND RELATED LINKED DIVERSIFICATION</a:t>
            </a:r>
          </a:p>
        </p:txBody>
      </p:sp>
      <p:sp>
        <p:nvSpPr>
          <p:cNvPr id="5" name="Rectangle 3"/>
          <p:cNvSpPr txBox="1">
            <a:spLocks noChangeArrowheads="1"/>
          </p:cNvSpPr>
          <p:nvPr/>
        </p:nvSpPr>
        <p:spPr>
          <a:xfrm>
            <a:off x="1676399" y="990601"/>
            <a:ext cx="7467601" cy="5333999"/>
          </a:xfrm>
          <a:prstGeom prst="rect">
            <a:avLst/>
          </a:prstGeom>
        </p:spPr>
        <p:txBody>
          <a:bodyPr vert="horz">
            <a:normAutofit/>
          </a:bodyPr>
          <a:lstStyle/>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1143000" marR="0" lvl="2" indent="-2286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7" name="Rectangle 3"/>
          <p:cNvSpPr txBox="1">
            <a:spLocks noChangeArrowheads="1"/>
          </p:cNvSpPr>
          <p:nvPr/>
        </p:nvSpPr>
        <p:spPr>
          <a:xfrm>
            <a:off x="1676400" y="1066800"/>
            <a:ext cx="7467600" cy="5486400"/>
          </a:xfrm>
          <a:prstGeom prst="rect">
            <a:avLst/>
          </a:prstGeom>
        </p:spPr>
        <p:txBody>
          <a:bodyPr vert="horz">
            <a:normAutofit/>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Tx/>
              <a:buNone/>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1029" name="Rectangle 5"/>
          <p:cNvSpPr>
            <a:spLocks noGrp="1" noChangeArrowheads="1"/>
          </p:cNvSpPr>
          <p:nvPr>
            <p:ph idx="4294967295"/>
          </p:nvPr>
        </p:nvSpPr>
        <p:spPr bwMode="auto">
          <a:xfrm>
            <a:off x="1676400" y="1591583"/>
            <a:ext cx="7315200" cy="4585871"/>
          </a:xfrm>
          <a:prstGeom prst="rect">
            <a:avLst/>
          </a:prstGeom>
          <a:solidFill>
            <a:srgbClr val="CCA8A2"/>
          </a:solidFill>
          <a:ln w="7620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spcBef>
                <a:spcPts val="0"/>
              </a:spcBef>
              <a:buClrTx/>
              <a:buSzTx/>
              <a:buFontTx/>
              <a:buNone/>
              <a:tabLst/>
            </a:pPr>
            <a:r>
              <a:rPr lang="en-US" sz="3000" b="1" dirty="0" smtClean="0">
                <a:solidFill>
                  <a:schemeClr val="tx1"/>
                </a:solidFill>
                <a:latin typeface="+mj-lt"/>
                <a:ea typeface="Times New Roman" pitchFamily="18" charset="0"/>
              </a:rPr>
              <a:t>SIMULTANEOUS OPERATIONAL RELATEDNESS AND CORPORATE RELATEDNESS</a:t>
            </a:r>
            <a:r>
              <a:rPr kumimoji="0" lang="en-US" sz="3000" b="1" i="0" u="none" strike="noStrike" cap="none" normalizeH="0" baseline="0" dirty="0" smtClean="0">
                <a:ln>
                  <a:noFill/>
                </a:ln>
                <a:solidFill>
                  <a:schemeClr val="tx1"/>
                </a:solidFill>
                <a:effectLst/>
                <a:latin typeface="+mj-lt"/>
                <a:ea typeface="Times New Roman" pitchFamily="18" charset="0"/>
                <a:cs typeface="Arial" pitchFamily="34" charset="0"/>
              </a:rPr>
              <a:t> </a:t>
            </a:r>
          </a:p>
          <a:p>
            <a:pPr lvl="1" indent="-679450">
              <a:spcBef>
                <a:spcPts val="0"/>
              </a:spcBef>
              <a:buNone/>
            </a:pPr>
            <a:endParaRPr lang="en-US" sz="200" dirty="0" smtClean="0">
              <a:latin typeface="+mn-lt"/>
              <a:cs typeface="Arial"/>
            </a:endParaRPr>
          </a:p>
          <a:p>
            <a:pPr marL="693738" lvl="2" indent="-457200">
              <a:spcBef>
                <a:spcPts val="0"/>
              </a:spcBef>
              <a:buNone/>
            </a:pPr>
            <a:endParaRPr lang="en-US" sz="200" dirty="0" smtClean="0">
              <a:cs typeface="Arial"/>
            </a:endParaRPr>
          </a:p>
          <a:p>
            <a:pPr marL="693738" lvl="2" indent="-457200">
              <a:spcBef>
                <a:spcPts val="0"/>
              </a:spcBef>
              <a:buNone/>
            </a:pPr>
            <a:endParaRPr lang="en-US" sz="200" dirty="0" smtClean="0">
              <a:cs typeface="Arial"/>
            </a:endParaRPr>
          </a:p>
          <a:p>
            <a:pPr lvl="1">
              <a:spcBef>
                <a:spcPts val="0"/>
              </a:spcBef>
              <a:buNone/>
            </a:pPr>
            <a:r>
              <a:rPr lang="en-US" dirty="0" smtClean="0">
                <a:solidFill>
                  <a:srgbClr val="000000"/>
                </a:solidFill>
                <a:cs typeface="Arial"/>
              </a:rPr>
              <a:t>■</a:t>
            </a:r>
            <a:r>
              <a:rPr lang="en-US" dirty="0" smtClean="0"/>
              <a:t> </a:t>
            </a:r>
            <a:r>
              <a:rPr lang="en-US" dirty="0" smtClean="0">
                <a:solidFill>
                  <a:srgbClr val="000000"/>
                </a:solidFill>
              </a:rPr>
              <a:t>Involves managing two sources of knowledge simultaneously:</a:t>
            </a:r>
          </a:p>
          <a:p>
            <a:pPr lvl="2">
              <a:spcBef>
                <a:spcPts val="0"/>
              </a:spcBef>
              <a:buClrTx/>
            </a:pPr>
            <a:r>
              <a:rPr lang="en-US" sz="2800" dirty="0" smtClean="0">
                <a:solidFill>
                  <a:srgbClr val="000000"/>
                </a:solidFill>
              </a:rPr>
              <a:t>Operational forms of economies of scope</a:t>
            </a:r>
          </a:p>
          <a:p>
            <a:pPr lvl="2">
              <a:spcBef>
                <a:spcPts val="0"/>
              </a:spcBef>
              <a:buClrTx/>
            </a:pPr>
            <a:r>
              <a:rPr lang="en-US" sz="2800" dirty="0" smtClean="0">
                <a:solidFill>
                  <a:srgbClr val="000000"/>
                </a:solidFill>
              </a:rPr>
              <a:t>Corporate forms of economies of scope</a:t>
            </a:r>
          </a:p>
          <a:p>
            <a:pPr lvl="1">
              <a:spcBef>
                <a:spcPts val="0"/>
              </a:spcBef>
              <a:buNone/>
            </a:pPr>
            <a:r>
              <a:rPr lang="en-US" dirty="0" smtClean="0">
                <a:solidFill>
                  <a:srgbClr val="000000"/>
                </a:solidFill>
                <a:cs typeface="Arial"/>
              </a:rPr>
              <a:t>■ </a:t>
            </a:r>
            <a:r>
              <a:rPr lang="en-US" dirty="0" smtClean="0">
                <a:solidFill>
                  <a:srgbClr val="000000"/>
                </a:solidFill>
              </a:rPr>
              <a:t>Many such efforts often fail because of implementation difficulties</a:t>
            </a:r>
            <a:endParaRPr lang="en-US" sz="2200" dirty="0" smtClean="0">
              <a:solidFill>
                <a:srgbClr val="000000"/>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029">
                                            <p:bg/>
                                          </p:spTgt>
                                        </p:tgtEl>
                                        <p:attrNameLst>
                                          <p:attrName>style.visibility</p:attrName>
                                        </p:attrNameLst>
                                      </p:cBhvr>
                                      <p:to>
                                        <p:strVal val="visible"/>
                                      </p:to>
                                    </p:set>
                                    <p:animEffect transition="in" filter="checkerboard(across)">
                                      <p:cBhvr>
                                        <p:cTn id="7" dur="500"/>
                                        <p:tgtEl>
                                          <p:spTgt spid="1029">
                                            <p:bg/>
                                          </p:spTgt>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1029">
                                            <p:txEl>
                                              <p:pRg st="0" end="0"/>
                                            </p:txEl>
                                          </p:spTgt>
                                        </p:tgtEl>
                                        <p:attrNameLst>
                                          <p:attrName>style.visibility</p:attrName>
                                        </p:attrNameLst>
                                      </p:cBhvr>
                                      <p:to>
                                        <p:strVal val="visible"/>
                                      </p:to>
                                    </p:set>
                                    <p:animEffect transition="in" filter="checkerboard(across)">
                                      <p:cBhvr>
                                        <p:cTn id="11" dur="500"/>
                                        <p:tgtEl>
                                          <p:spTgt spid="102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build="p"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228600"/>
            <a:ext cx="7086600" cy="769441"/>
          </a:xfrm>
          <a:prstGeom prst="rect">
            <a:avLst/>
          </a:prstGeom>
        </p:spPr>
        <p:txBody>
          <a:bodyPr wrap="square">
            <a:spAutoFit/>
          </a:bodyPr>
          <a:lstStyle/>
          <a:p>
            <a:pPr algn="ctr"/>
            <a:r>
              <a:rPr lang="en-US" sz="2200" b="1" dirty="0" smtClean="0">
                <a:latin typeface="+mj-lt"/>
              </a:rPr>
              <a:t>VALUE-CREATING DIVERSIFICATION: RELATED CONSTRAINED AND RELATED LINKED DIVERSIFICATION</a:t>
            </a:r>
          </a:p>
        </p:txBody>
      </p:sp>
      <p:sp>
        <p:nvSpPr>
          <p:cNvPr id="5" name="Rectangle 3"/>
          <p:cNvSpPr txBox="1">
            <a:spLocks noChangeArrowheads="1"/>
          </p:cNvSpPr>
          <p:nvPr/>
        </p:nvSpPr>
        <p:spPr>
          <a:xfrm>
            <a:off x="1676399" y="990601"/>
            <a:ext cx="7467601" cy="5333999"/>
          </a:xfrm>
          <a:prstGeom prst="rect">
            <a:avLst/>
          </a:prstGeom>
        </p:spPr>
        <p:txBody>
          <a:bodyPr vert="horz">
            <a:normAutofit/>
          </a:bodyPr>
          <a:lstStyle/>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1143000" marR="0" lvl="2" indent="-2286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7" name="Rectangle 3"/>
          <p:cNvSpPr txBox="1">
            <a:spLocks noChangeArrowheads="1"/>
          </p:cNvSpPr>
          <p:nvPr/>
        </p:nvSpPr>
        <p:spPr>
          <a:xfrm>
            <a:off x="1676400" y="1066800"/>
            <a:ext cx="7467600" cy="5486400"/>
          </a:xfrm>
          <a:prstGeom prst="rect">
            <a:avLst/>
          </a:prstGeom>
        </p:spPr>
        <p:txBody>
          <a:bodyPr vert="horz">
            <a:normAutofit/>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Tx/>
              <a:buNone/>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1029" name="Rectangle 5"/>
          <p:cNvSpPr>
            <a:spLocks noGrp="1" noChangeArrowheads="1"/>
          </p:cNvSpPr>
          <p:nvPr>
            <p:ph idx="4294967295"/>
          </p:nvPr>
        </p:nvSpPr>
        <p:spPr bwMode="auto">
          <a:xfrm>
            <a:off x="1676400" y="2032050"/>
            <a:ext cx="7315200" cy="3785652"/>
          </a:xfrm>
          <a:prstGeom prst="rect">
            <a:avLst/>
          </a:prstGeom>
          <a:solidFill>
            <a:srgbClr val="CCA8A2"/>
          </a:solidFill>
          <a:ln w="7620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spcBef>
                <a:spcPts val="0"/>
              </a:spcBef>
              <a:buClrTx/>
              <a:buSzTx/>
              <a:buFontTx/>
              <a:buNone/>
              <a:tabLst/>
            </a:pPr>
            <a:r>
              <a:rPr lang="en-US" sz="3000" b="1" dirty="0" smtClean="0">
                <a:solidFill>
                  <a:schemeClr val="tx1"/>
                </a:solidFill>
                <a:latin typeface="+mj-lt"/>
                <a:ea typeface="Times New Roman" pitchFamily="18" charset="0"/>
              </a:rPr>
              <a:t>SIMULTANEOUS OPERATIONAL RELATEDNESS AND CORPORATE RELATEDNESS</a:t>
            </a:r>
            <a:r>
              <a:rPr kumimoji="0" lang="en-US" sz="3000" b="1" i="0" u="none" strike="noStrike" cap="none" normalizeH="0" baseline="0" dirty="0" smtClean="0">
                <a:ln>
                  <a:noFill/>
                </a:ln>
                <a:solidFill>
                  <a:schemeClr val="tx1"/>
                </a:solidFill>
                <a:effectLst/>
                <a:latin typeface="+mj-lt"/>
                <a:ea typeface="Times New Roman" pitchFamily="18" charset="0"/>
                <a:cs typeface="Arial" pitchFamily="34" charset="0"/>
              </a:rPr>
              <a:t> </a:t>
            </a:r>
          </a:p>
          <a:p>
            <a:pPr marL="0" marR="0" lvl="0" indent="0" algn="ctr" defTabSz="914400" rtl="0" eaLnBrk="1" fontAlgn="base" latinLnBrk="0" hangingPunct="1">
              <a:spcBef>
                <a:spcPts val="0"/>
              </a:spcBef>
              <a:buClrTx/>
              <a:buSzTx/>
              <a:buFontTx/>
              <a:buNone/>
              <a:tabLst/>
            </a:pPr>
            <a:endParaRPr kumimoji="0" lang="en-US" sz="400" b="1" i="0" u="none" strike="noStrike" cap="none" normalizeH="0" baseline="0" dirty="0" smtClean="0">
              <a:ln>
                <a:noFill/>
              </a:ln>
              <a:solidFill>
                <a:schemeClr val="tx1"/>
              </a:solidFill>
              <a:effectLst/>
              <a:latin typeface="+mj-lt"/>
              <a:ea typeface="Times New Roman" pitchFamily="18" charset="0"/>
              <a:cs typeface="Arial" pitchFamily="34" charset="0"/>
            </a:endParaRPr>
          </a:p>
          <a:p>
            <a:pPr lvl="1" indent="-679450">
              <a:spcBef>
                <a:spcPts val="0"/>
              </a:spcBef>
              <a:buNone/>
            </a:pPr>
            <a:endParaRPr lang="en-US" sz="200" dirty="0" smtClean="0">
              <a:latin typeface="+mn-lt"/>
              <a:cs typeface="Arial"/>
            </a:endParaRPr>
          </a:p>
          <a:p>
            <a:pPr marL="693738" lvl="2" indent="-457200">
              <a:spcBef>
                <a:spcPts val="0"/>
              </a:spcBef>
              <a:buNone/>
            </a:pPr>
            <a:endParaRPr lang="en-US" sz="200" dirty="0" smtClean="0">
              <a:cs typeface="Arial"/>
            </a:endParaRPr>
          </a:p>
          <a:p>
            <a:pPr marL="693738" lvl="2" indent="-457200">
              <a:spcBef>
                <a:spcPts val="0"/>
              </a:spcBef>
              <a:buNone/>
            </a:pPr>
            <a:endParaRPr lang="en-US" sz="200" dirty="0" smtClean="0">
              <a:cs typeface="Arial"/>
            </a:endParaRPr>
          </a:p>
          <a:p>
            <a:pPr marL="693738" lvl="2" indent="-457200">
              <a:spcBef>
                <a:spcPts val="0"/>
              </a:spcBef>
              <a:buNone/>
            </a:pPr>
            <a:r>
              <a:rPr lang="en-US" sz="2200" dirty="0" smtClean="0">
                <a:solidFill>
                  <a:srgbClr val="000000"/>
                </a:solidFill>
                <a:latin typeface="+mj-lt"/>
                <a:cs typeface="Arial"/>
              </a:rPr>
              <a:t>■</a:t>
            </a:r>
            <a:r>
              <a:rPr lang="en-US" sz="2200" dirty="0" smtClean="0">
                <a:solidFill>
                  <a:srgbClr val="000000"/>
                </a:solidFill>
                <a:latin typeface="+mj-lt"/>
              </a:rPr>
              <a:t>    </a:t>
            </a:r>
            <a:r>
              <a:rPr lang="en-US" sz="2800" dirty="0" smtClean="0">
                <a:solidFill>
                  <a:srgbClr val="000000"/>
                </a:solidFill>
              </a:rPr>
              <a:t>If the cost of realizing both types of relatedness is not offset by the benefits created, the result is DISECONOMIES because the cost of organization and incentive structure is very expensive</a:t>
            </a:r>
            <a:endParaRPr lang="en-US" sz="2200" dirty="0" smtClean="0">
              <a:solidFill>
                <a:srgbClr val="000000"/>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029">
                                            <p:bg/>
                                          </p:spTgt>
                                        </p:tgtEl>
                                        <p:attrNameLst>
                                          <p:attrName>style.visibility</p:attrName>
                                        </p:attrNameLst>
                                      </p:cBhvr>
                                      <p:to>
                                        <p:strVal val="visible"/>
                                      </p:to>
                                    </p:set>
                                    <p:animEffect transition="in" filter="checkerboard(across)">
                                      <p:cBhvr>
                                        <p:cTn id="7" dur="500"/>
                                        <p:tgtEl>
                                          <p:spTgt spid="1029">
                                            <p:bg/>
                                          </p:spTgt>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1029">
                                            <p:txEl>
                                              <p:pRg st="0" end="0"/>
                                            </p:txEl>
                                          </p:spTgt>
                                        </p:tgtEl>
                                        <p:attrNameLst>
                                          <p:attrName>style.visibility</p:attrName>
                                        </p:attrNameLst>
                                      </p:cBhvr>
                                      <p:to>
                                        <p:strVal val="visible"/>
                                      </p:to>
                                    </p:set>
                                    <p:animEffect transition="in" filter="checkerboard(across)">
                                      <p:cBhvr>
                                        <p:cTn id="11" dur="500"/>
                                        <p:tgtEl>
                                          <p:spTgt spid="102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build="p"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228600"/>
            <a:ext cx="7086600" cy="769441"/>
          </a:xfrm>
          <a:prstGeom prst="rect">
            <a:avLst/>
          </a:prstGeom>
        </p:spPr>
        <p:txBody>
          <a:bodyPr wrap="square">
            <a:spAutoFit/>
          </a:bodyPr>
          <a:lstStyle/>
          <a:p>
            <a:pPr algn="ctr"/>
            <a:r>
              <a:rPr lang="en-US" sz="2200" b="1" dirty="0" smtClean="0">
                <a:latin typeface="+mj-lt"/>
              </a:rPr>
              <a:t>VALUE-CREATING DIVERSIFICATION: RELATED CONSTRAINED AND RELATED LINKED DIVERSIFICATION</a:t>
            </a:r>
          </a:p>
        </p:txBody>
      </p:sp>
      <p:sp>
        <p:nvSpPr>
          <p:cNvPr id="5" name="Rectangle 3"/>
          <p:cNvSpPr txBox="1">
            <a:spLocks noChangeArrowheads="1"/>
          </p:cNvSpPr>
          <p:nvPr/>
        </p:nvSpPr>
        <p:spPr>
          <a:xfrm>
            <a:off x="1676399" y="990601"/>
            <a:ext cx="7467601" cy="5333999"/>
          </a:xfrm>
          <a:prstGeom prst="rect">
            <a:avLst/>
          </a:prstGeom>
        </p:spPr>
        <p:txBody>
          <a:bodyPr vert="horz">
            <a:normAutofit/>
          </a:bodyPr>
          <a:lstStyle/>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endParaRPr>
          </a:p>
          <a:p>
            <a:pPr marL="1143000" marR="0" lvl="2" indent="-2286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7" name="Rectangle 3"/>
          <p:cNvSpPr txBox="1">
            <a:spLocks noChangeArrowheads="1"/>
          </p:cNvSpPr>
          <p:nvPr/>
        </p:nvSpPr>
        <p:spPr>
          <a:xfrm>
            <a:off x="1676400" y="1066800"/>
            <a:ext cx="7467600" cy="5486400"/>
          </a:xfrm>
          <a:prstGeom prst="rect">
            <a:avLst/>
          </a:prstGeom>
        </p:spPr>
        <p:txBody>
          <a:bodyPr vert="horz">
            <a:normAutofit/>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Tx/>
              <a:buNone/>
              <a:tabLst/>
              <a:defRPr/>
            </a:pPr>
            <a:endParaRPr kumimoji="0" lang="en-US" sz="24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
        <p:nvSpPr>
          <p:cNvPr id="1029" name="Rectangle 5"/>
          <p:cNvSpPr>
            <a:spLocks noGrp="1" noChangeArrowheads="1"/>
          </p:cNvSpPr>
          <p:nvPr>
            <p:ph idx="4294967295"/>
          </p:nvPr>
        </p:nvSpPr>
        <p:spPr bwMode="auto">
          <a:xfrm>
            <a:off x="1676400" y="1513987"/>
            <a:ext cx="7315200" cy="4462760"/>
          </a:xfrm>
          <a:prstGeom prst="rect">
            <a:avLst/>
          </a:prstGeom>
          <a:solidFill>
            <a:srgbClr val="CCA8A2"/>
          </a:solidFill>
          <a:ln w="7620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spcBef>
                <a:spcPts val="0"/>
              </a:spcBef>
              <a:buClrTx/>
              <a:buSzTx/>
              <a:buFontTx/>
              <a:buNone/>
              <a:tabLst/>
            </a:pPr>
            <a:r>
              <a:rPr lang="en-US" sz="3000" b="1" dirty="0" smtClean="0">
                <a:solidFill>
                  <a:schemeClr val="tx1"/>
                </a:solidFill>
                <a:latin typeface="+mj-lt"/>
                <a:ea typeface="Times New Roman" pitchFamily="18" charset="0"/>
              </a:rPr>
              <a:t>SIMULTANEOUS OPERATIONAL RELATEDNESS AND CORPORATE RELATEDNESS</a:t>
            </a:r>
            <a:r>
              <a:rPr kumimoji="0" lang="en-US" sz="3000" b="1" i="0" u="none" strike="noStrike" cap="none" normalizeH="0" baseline="0" dirty="0" smtClean="0">
                <a:ln>
                  <a:noFill/>
                </a:ln>
                <a:solidFill>
                  <a:schemeClr val="tx1"/>
                </a:solidFill>
                <a:effectLst/>
                <a:latin typeface="+mj-lt"/>
                <a:ea typeface="Times New Roman" pitchFamily="18" charset="0"/>
                <a:cs typeface="Arial" pitchFamily="34" charset="0"/>
              </a:rPr>
              <a:t> </a:t>
            </a:r>
          </a:p>
          <a:p>
            <a:pPr marL="0" indent="0" algn="ctr" fontAlgn="base">
              <a:spcBef>
                <a:spcPts val="0"/>
              </a:spcBef>
              <a:buClrTx/>
              <a:buSzTx/>
              <a:buNone/>
            </a:pPr>
            <a:r>
              <a:rPr lang="en-US" sz="2400" dirty="0" smtClean="0">
                <a:latin typeface="+mj-lt"/>
                <a:cs typeface="Arial"/>
              </a:rPr>
              <a:t>EXAMPLE: </a:t>
            </a:r>
            <a:r>
              <a:rPr lang="en-US" sz="2400" dirty="0" smtClean="0">
                <a:latin typeface="+mj-lt"/>
              </a:rPr>
              <a:t>Walt Disney Co. </a:t>
            </a:r>
          </a:p>
          <a:p>
            <a:pPr lvl="1" indent="-679450">
              <a:spcBef>
                <a:spcPts val="0"/>
              </a:spcBef>
              <a:buNone/>
            </a:pPr>
            <a:endParaRPr lang="en-US" sz="200" dirty="0" smtClean="0">
              <a:latin typeface="+mn-lt"/>
              <a:cs typeface="Arial"/>
            </a:endParaRPr>
          </a:p>
          <a:p>
            <a:pPr marL="693738" lvl="2" indent="-457200">
              <a:spcBef>
                <a:spcPts val="0"/>
              </a:spcBef>
              <a:buNone/>
            </a:pPr>
            <a:r>
              <a:rPr lang="en-US" sz="2100" dirty="0" smtClean="0">
                <a:solidFill>
                  <a:srgbClr val="000000"/>
                </a:solidFill>
                <a:latin typeface="+mj-lt"/>
                <a:cs typeface="Arial"/>
              </a:rPr>
              <a:t>■</a:t>
            </a:r>
            <a:r>
              <a:rPr lang="en-US" sz="2100" dirty="0" smtClean="0">
                <a:solidFill>
                  <a:srgbClr val="000000"/>
                </a:solidFill>
                <a:latin typeface="+mj-lt"/>
              </a:rPr>
              <a:t> Walt Disney Co. has been able to successfully use related diversification as a corporate-level strategy through which it creates economies of scope by sharing some activities and by transferring core competencies</a:t>
            </a:r>
          </a:p>
          <a:p>
            <a:pPr marL="693738" lvl="2" indent="-457200">
              <a:spcBef>
                <a:spcPts val="0"/>
              </a:spcBef>
              <a:buNone/>
            </a:pPr>
            <a:r>
              <a:rPr lang="en-US" sz="2100" dirty="0" smtClean="0">
                <a:solidFill>
                  <a:srgbClr val="000000"/>
                </a:solidFill>
                <a:latin typeface="+mj-lt"/>
                <a:cs typeface="Arial"/>
              </a:rPr>
              <a:t>■</a:t>
            </a:r>
            <a:r>
              <a:rPr lang="en-US" sz="2100" dirty="0" smtClean="0">
                <a:solidFill>
                  <a:srgbClr val="000000"/>
                </a:solidFill>
                <a:latin typeface="+mj-lt"/>
              </a:rPr>
              <a:t> Because this value creation can be difficult for investors to see, the value of the assets of a firm using a diversification strategy to create economies of scope often is discounted by investors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029">
                                            <p:bg/>
                                          </p:spTgt>
                                        </p:tgtEl>
                                        <p:attrNameLst>
                                          <p:attrName>style.visibility</p:attrName>
                                        </p:attrNameLst>
                                      </p:cBhvr>
                                      <p:to>
                                        <p:strVal val="visible"/>
                                      </p:to>
                                    </p:set>
                                    <p:animEffect transition="in" filter="checkerboard(across)">
                                      <p:cBhvr>
                                        <p:cTn id="7" dur="500"/>
                                        <p:tgtEl>
                                          <p:spTgt spid="1029">
                                            <p:bg/>
                                          </p:spTgt>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1029">
                                            <p:txEl>
                                              <p:pRg st="0" end="0"/>
                                            </p:txEl>
                                          </p:spTgt>
                                        </p:tgtEl>
                                        <p:attrNameLst>
                                          <p:attrName>style.visibility</p:attrName>
                                        </p:attrNameLst>
                                      </p:cBhvr>
                                      <p:to>
                                        <p:strVal val="visible"/>
                                      </p:to>
                                    </p:set>
                                    <p:animEffect transition="in" filter="checkerboard(across)">
                                      <p:cBhvr>
                                        <p:cTn id="11" dur="500"/>
                                        <p:tgtEl>
                                          <p:spTgt spid="1029">
                                            <p:txEl>
                                              <p:pRg st="0" end="0"/>
                                            </p:txEl>
                                          </p:spTgt>
                                        </p:tgtEl>
                                      </p:cBhvr>
                                    </p:animEffect>
                                  </p:childTnLst>
                                </p:cTn>
                              </p:par>
                            </p:childTnLst>
                          </p:cTn>
                        </p:par>
                        <p:par>
                          <p:cTn id="12" fill="hold">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1029">
                                            <p:txEl>
                                              <p:pRg st="1" end="1"/>
                                            </p:txEl>
                                          </p:spTgt>
                                        </p:tgtEl>
                                        <p:attrNameLst>
                                          <p:attrName>style.visibility</p:attrName>
                                        </p:attrNameLst>
                                      </p:cBhvr>
                                      <p:to>
                                        <p:strVal val="visible"/>
                                      </p:to>
                                    </p:set>
                                    <p:animEffect transition="in" filter="checkerboard(across)">
                                      <p:cBhvr>
                                        <p:cTn id="15" dur="500"/>
                                        <p:tgtEl>
                                          <p:spTgt spid="102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uiExpand="1" build="p"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7086600" cy="1295400"/>
          </a:xfrm>
        </p:spPr>
        <p:txBody>
          <a:bodyPr/>
          <a:lstStyle/>
          <a:p>
            <a:r>
              <a:rPr lang="en-US" b="1" dirty="0" smtClean="0">
                <a:solidFill>
                  <a:srgbClr val="000000"/>
                </a:solidFill>
                <a:latin typeface="+mj-lt"/>
              </a:rPr>
              <a:t>UNRELATED DIVERSIFICATION</a:t>
            </a:r>
            <a:endParaRPr lang="en-US" b="1" dirty="0">
              <a:solidFill>
                <a:srgbClr val="000000"/>
              </a:solidFill>
              <a:latin typeface="+mj-lt"/>
            </a:endParaRPr>
          </a:p>
        </p:txBody>
      </p:sp>
      <p:sp>
        <p:nvSpPr>
          <p:cNvPr id="3" name="Content Placeholder 2"/>
          <p:cNvSpPr>
            <a:spLocks noGrp="1"/>
          </p:cNvSpPr>
          <p:nvPr>
            <p:ph idx="1"/>
          </p:nvPr>
        </p:nvSpPr>
        <p:spPr>
          <a:xfrm>
            <a:off x="1600200" y="1143000"/>
            <a:ext cx="7391400" cy="5181600"/>
          </a:xfrm>
        </p:spPr>
        <p:txBody>
          <a:bodyPr/>
          <a:lstStyle/>
          <a:p>
            <a:pPr marL="0" indent="0" algn="ctr">
              <a:buFontTx/>
              <a:buNone/>
            </a:pPr>
            <a:r>
              <a:rPr lang="en-US" sz="3800" b="1" dirty="0" smtClean="0">
                <a:solidFill>
                  <a:srgbClr val="000000"/>
                </a:solidFill>
                <a:latin typeface="+mj-lt"/>
              </a:rPr>
              <a:t>Creates value through two types of </a:t>
            </a:r>
            <a:r>
              <a:rPr lang="en-US" b="1" dirty="0" smtClean="0">
                <a:solidFill>
                  <a:srgbClr val="000000"/>
                </a:solidFill>
                <a:latin typeface="+mj-lt"/>
              </a:rPr>
              <a:t>FINANCIAL ECONOMIES</a:t>
            </a:r>
          </a:p>
          <a:p>
            <a:pPr lvl="1">
              <a:buClrTx/>
              <a:buNone/>
            </a:pPr>
            <a:r>
              <a:rPr lang="en-US" dirty="0" smtClean="0">
                <a:solidFill>
                  <a:srgbClr val="000000"/>
                </a:solidFill>
                <a:cs typeface="Arial"/>
              </a:rPr>
              <a:t>■ </a:t>
            </a:r>
            <a:r>
              <a:rPr lang="en-US" b="1" dirty="0" smtClean="0">
                <a:solidFill>
                  <a:srgbClr val="000000"/>
                </a:solidFill>
                <a:latin typeface="+mn-lt"/>
              </a:rPr>
              <a:t>Cost savings realized through improved allocations of financial resources based on investments inside or outside firm</a:t>
            </a:r>
          </a:p>
          <a:p>
            <a:pPr lvl="2">
              <a:spcAft>
                <a:spcPts val="600"/>
              </a:spcAft>
              <a:buClrTx/>
            </a:pPr>
            <a:r>
              <a:rPr lang="en-US" b="1" dirty="0" smtClean="0">
                <a:solidFill>
                  <a:srgbClr val="000000"/>
                </a:solidFill>
                <a:latin typeface="+mn-lt"/>
              </a:rPr>
              <a:t>Efficient internal capital market allocation</a:t>
            </a:r>
          </a:p>
          <a:p>
            <a:pPr lvl="1">
              <a:buClrTx/>
              <a:buNone/>
            </a:pPr>
            <a:r>
              <a:rPr lang="en-US" b="1" dirty="0" smtClean="0">
                <a:solidFill>
                  <a:srgbClr val="000000"/>
                </a:solidFill>
                <a:cs typeface="Arial"/>
              </a:rPr>
              <a:t>■ </a:t>
            </a:r>
            <a:r>
              <a:rPr lang="en-US" b="1" dirty="0" smtClean="0">
                <a:solidFill>
                  <a:srgbClr val="000000"/>
                </a:solidFill>
                <a:latin typeface="+mn-lt"/>
              </a:rPr>
              <a:t>Restructuring of acquired assets</a:t>
            </a:r>
          </a:p>
          <a:p>
            <a:pPr lvl="2">
              <a:buClrTx/>
            </a:pPr>
            <a:r>
              <a:rPr lang="en-US" b="1" dirty="0" smtClean="0">
                <a:solidFill>
                  <a:srgbClr val="000000"/>
                </a:solidFill>
                <a:latin typeface="+mn-lt"/>
              </a:rPr>
              <a:t>Firm A buys firm B and restructures assets so it can operate more profitably, then A sells B for a profit in the external market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754326"/>
          </a:xfrm>
          <a:prstGeom prst="rect">
            <a:avLst/>
          </a:prstGeom>
          <a:noFill/>
        </p:spPr>
        <p:txBody>
          <a:bodyPr wrap="square" rtlCol="0">
            <a:spAutoFit/>
          </a:bodyPr>
          <a:lstStyle/>
          <a:p>
            <a:pPr algn="ctr"/>
            <a:endParaRPr lang="en-US" sz="3600" b="1" dirty="0" smtClean="0"/>
          </a:p>
          <a:p>
            <a:pPr algn="ctr"/>
            <a:r>
              <a:rPr lang="en-US" sz="3600" b="1" dirty="0" smtClean="0"/>
              <a:t>   </a:t>
            </a:r>
          </a:p>
          <a:p>
            <a:pPr algn="ctr"/>
            <a:endParaRPr lang="en-US" sz="3600" b="1" dirty="0"/>
          </a:p>
        </p:txBody>
      </p:sp>
      <p:sp>
        <p:nvSpPr>
          <p:cNvPr id="12" name="Rectangle 11"/>
          <p:cNvSpPr/>
          <p:nvPr/>
        </p:nvSpPr>
        <p:spPr>
          <a:xfrm>
            <a:off x="1524000" y="0"/>
            <a:ext cx="7620000" cy="707886"/>
          </a:xfrm>
          <a:prstGeom prst="rect">
            <a:avLst/>
          </a:prstGeom>
        </p:spPr>
        <p:txBody>
          <a:bodyPr wrap="square">
            <a:spAutoFit/>
          </a:bodyPr>
          <a:lstStyle/>
          <a:p>
            <a:pPr algn="ctr"/>
            <a:r>
              <a:rPr lang="en-US" sz="4000" b="1" dirty="0" smtClean="0"/>
              <a:t> </a:t>
            </a:r>
          </a:p>
        </p:txBody>
      </p:sp>
      <p:sp>
        <p:nvSpPr>
          <p:cNvPr id="8" name="Rectangle 7"/>
          <p:cNvSpPr/>
          <p:nvPr/>
        </p:nvSpPr>
        <p:spPr>
          <a:xfrm>
            <a:off x="1524000" y="0"/>
            <a:ext cx="7086600" cy="707886"/>
          </a:xfrm>
          <a:prstGeom prst="rect">
            <a:avLst/>
          </a:prstGeom>
        </p:spPr>
        <p:txBody>
          <a:bodyPr wrap="square">
            <a:spAutoFit/>
          </a:bodyPr>
          <a:lstStyle/>
          <a:p>
            <a:pPr algn="ctr"/>
            <a:r>
              <a:rPr lang="en-US" sz="4000" b="1" dirty="0" smtClean="0">
                <a:latin typeface="+mj-lt"/>
                <a:cs typeface="Arial" pitchFamily="34" charset="0"/>
              </a:rPr>
              <a:t>KNOWLEDGE OBJECTIVES</a:t>
            </a:r>
          </a:p>
        </p:txBody>
      </p:sp>
      <p:graphicFrame>
        <p:nvGraphicFramePr>
          <p:cNvPr id="9" name="Content Placeholder 6"/>
          <p:cNvGraphicFramePr>
            <a:graphicFrameLocks/>
          </p:cNvGraphicFramePr>
          <p:nvPr/>
        </p:nvGraphicFramePr>
        <p:xfrm>
          <a:off x="2057400" y="1066800"/>
          <a:ext cx="708660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7086600" cy="1295400"/>
          </a:xfrm>
        </p:spPr>
        <p:txBody>
          <a:bodyPr/>
          <a:lstStyle/>
          <a:p>
            <a:r>
              <a:rPr lang="en-US" b="1" dirty="0" smtClean="0">
                <a:solidFill>
                  <a:srgbClr val="000000"/>
                </a:solidFill>
                <a:latin typeface="+mj-lt"/>
              </a:rPr>
              <a:t>UNRELATED DIVERSIFICATION</a:t>
            </a:r>
            <a:endParaRPr lang="en-US" b="1" dirty="0">
              <a:solidFill>
                <a:srgbClr val="000000"/>
              </a:solidFill>
              <a:latin typeface="+mj-lt"/>
            </a:endParaRPr>
          </a:p>
        </p:txBody>
      </p:sp>
      <p:sp>
        <p:nvSpPr>
          <p:cNvPr id="3" name="Content Placeholder 2"/>
          <p:cNvSpPr>
            <a:spLocks noGrp="1"/>
          </p:cNvSpPr>
          <p:nvPr>
            <p:ph idx="1"/>
          </p:nvPr>
        </p:nvSpPr>
        <p:spPr>
          <a:xfrm>
            <a:off x="1600200" y="1066800"/>
            <a:ext cx="7315200" cy="5257800"/>
          </a:xfrm>
          <a:solidFill>
            <a:schemeClr val="tx1"/>
          </a:solidFill>
        </p:spPr>
        <p:txBody>
          <a:bodyPr>
            <a:normAutofit lnSpcReduction="10000"/>
          </a:bodyPr>
          <a:lstStyle/>
          <a:p>
            <a:pPr marL="0" indent="0" algn="ctr">
              <a:lnSpc>
                <a:spcPct val="110000"/>
              </a:lnSpc>
              <a:spcBef>
                <a:spcPts val="0"/>
              </a:spcBef>
              <a:buFontTx/>
              <a:buNone/>
            </a:pPr>
            <a:r>
              <a:rPr lang="en-US" sz="3600" b="1" dirty="0" smtClean="0">
                <a:solidFill>
                  <a:schemeClr val="bg1"/>
                </a:solidFill>
                <a:latin typeface="+mj-lt"/>
              </a:rPr>
              <a:t>EFFICIENT INTERNAL CAPITAL MARKET ALLOCATION</a:t>
            </a:r>
          </a:p>
          <a:p>
            <a:pPr lvl="1">
              <a:lnSpc>
                <a:spcPct val="110000"/>
              </a:lnSpc>
              <a:spcBef>
                <a:spcPts val="0"/>
              </a:spcBef>
              <a:spcAft>
                <a:spcPts val="600"/>
              </a:spcAft>
              <a:buNone/>
            </a:pPr>
            <a:r>
              <a:rPr lang="en-US" dirty="0" smtClean="0">
                <a:solidFill>
                  <a:schemeClr val="bg1"/>
                </a:solidFill>
                <a:latin typeface="Arial"/>
                <a:cs typeface="Arial"/>
              </a:rPr>
              <a:t>● </a:t>
            </a:r>
            <a:r>
              <a:rPr lang="en-US" dirty="0" smtClean="0">
                <a:solidFill>
                  <a:schemeClr val="bg1"/>
                </a:solidFill>
                <a:latin typeface="+mn-lt"/>
              </a:rPr>
              <a:t>In a market economy, capital markets   allocate capital efficiently</a:t>
            </a:r>
          </a:p>
          <a:p>
            <a:pPr lvl="1">
              <a:lnSpc>
                <a:spcPct val="110000"/>
              </a:lnSpc>
              <a:spcBef>
                <a:spcPts val="0"/>
              </a:spcBef>
              <a:spcAft>
                <a:spcPts val="600"/>
              </a:spcAft>
              <a:buNone/>
            </a:pPr>
            <a:r>
              <a:rPr lang="en-US" b="1" dirty="0" smtClean="0">
                <a:solidFill>
                  <a:schemeClr val="bg1"/>
                </a:solidFill>
                <a:latin typeface="Arial"/>
                <a:cs typeface="Arial"/>
              </a:rPr>
              <a:t>● </a:t>
            </a:r>
            <a:r>
              <a:rPr lang="en-US" b="1" dirty="0" smtClean="0">
                <a:solidFill>
                  <a:schemeClr val="bg1"/>
                </a:solidFill>
                <a:latin typeface="+mn-lt"/>
              </a:rPr>
              <a:t>EQUITY </a:t>
            </a:r>
            <a:r>
              <a:rPr lang="en-US" dirty="0" smtClean="0">
                <a:solidFill>
                  <a:schemeClr val="bg1"/>
                </a:solidFill>
                <a:latin typeface="+mn-lt"/>
              </a:rPr>
              <a:t>- investors take equity positions (ownership) with high expected future cash-flow values.</a:t>
            </a:r>
          </a:p>
          <a:p>
            <a:pPr lvl="1">
              <a:lnSpc>
                <a:spcPct val="110000"/>
              </a:lnSpc>
              <a:spcBef>
                <a:spcPts val="0"/>
              </a:spcBef>
              <a:buNone/>
            </a:pPr>
            <a:r>
              <a:rPr lang="en-US" b="1" dirty="0" smtClean="0">
                <a:solidFill>
                  <a:schemeClr val="bg1"/>
                </a:solidFill>
                <a:latin typeface="Arial"/>
                <a:cs typeface="Arial"/>
              </a:rPr>
              <a:t>● </a:t>
            </a:r>
            <a:r>
              <a:rPr lang="en-US" b="1" dirty="0" smtClean="0">
                <a:solidFill>
                  <a:schemeClr val="bg1"/>
                </a:solidFill>
                <a:latin typeface="+mn-lt"/>
              </a:rPr>
              <a:t>DEBT </a:t>
            </a:r>
            <a:r>
              <a:rPr lang="en-US" dirty="0" smtClean="0">
                <a:solidFill>
                  <a:schemeClr val="bg1"/>
                </a:solidFill>
                <a:latin typeface="+mn-lt"/>
              </a:rPr>
              <a:t>- debt holders try to improve the value of their investments by taking  stakes in businesses with high growth  and profitability prospects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par>
                          <p:cTn id="16" fill="hold">
                            <p:stCondLst>
                              <p:cond delay="1500"/>
                            </p:stCondLst>
                            <p:childTnLst>
                              <p:par>
                                <p:cTn id="17" presetID="9"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524000" y="304800"/>
            <a:ext cx="7086600" cy="707886"/>
          </a:xfrm>
          <a:prstGeom prst="rect">
            <a:avLst/>
          </a:prstGeom>
        </p:spPr>
        <p:txBody>
          <a:bodyPr wrap="square">
            <a:spAutoFit/>
          </a:bodyPr>
          <a:lstStyle/>
          <a:p>
            <a:pPr algn="ctr"/>
            <a:r>
              <a:rPr lang="en-US" sz="4000" b="1" dirty="0" smtClean="0">
                <a:solidFill>
                  <a:srgbClr val="000000"/>
                </a:solidFill>
                <a:latin typeface="+mj-lt"/>
              </a:rPr>
              <a:t>UNRELATED DIVERSIFICATION</a:t>
            </a:r>
          </a:p>
        </p:txBody>
      </p:sp>
      <p:sp>
        <p:nvSpPr>
          <p:cNvPr id="26" name="Rectangle 5"/>
          <p:cNvSpPr txBox="1">
            <a:spLocks noChangeArrowheads="1"/>
          </p:cNvSpPr>
          <p:nvPr/>
        </p:nvSpPr>
        <p:spPr>
          <a:xfrm>
            <a:off x="457200" y="1828800"/>
            <a:ext cx="8305800" cy="4495800"/>
          </a:xfrm>
          <a:prstGeom prst="rect">
            <a:avLst/>
          </a:prstGeom>
        </p:spPr>
        <p:txBody>
          <a:bodyPr vert="horz" lIns="91440" tIns="45720" rIns="91440" bIns="45720" rtlCol="0">
            <a:noAutofit/>
          </a:bodyPr>
          <a:lstStyle/>
          <a:p>
            <a:pPr marL="0" marR="0" lvl="0" indent="0" defTabSz="914400" rtl="0" eaLnBrk="1" fontAlgn="auto" latinLnBrk="0" hangingPunct="1">
              <a:lnSpc>
                <a:spcPct val="100000"/>
              </a:lnSpc>
              <a:spcAft>
                <a:spcPts val="0"/>
              </a:spcAft>
              <a:buClrTx/>
              <a:buSzTx/>
              <a:buFont typeface="Arial" pitchFamily="34" charset="0"/>
              <a:buNone/>
              <a:tabLst/>
              <a:defRPr/>
            </a:pPr>
            <a:endParaRPr kumimoji="0" lang="en-US" sz="3200" b="0" i="0" u="none" strike="noStrike" kern="1200" cap="none" spc="0" normalizeH="0" baseline="0" noProof="0" dirty="0">
              <a:ln>
                <a:noFill/>
              </a:ln>
              <a:effectLst/>
              <a:uLnTx/>
              <a:uFillTx/>
              <a:latin typeface="+mn-lt"/>
              <a:ea typeface="+mn-ea"/>
              <a:cs typeface="+mn-cs"/>
            </a:endParaRPr>
          </a:p>
        </p:txBody>
      </p:sp>
      <p:sp>
        <p:nvSpPr>
          <p:cNvPr id="10" name="Rectangle 3"/>
          <p:cNvSpPr txBox="1">
            <a:spLocks noChangeArrowheads="1"/>
          </p:cNvSpPr>
          <p:nvPr/>
        </p:nvSpPr>
        <p:spPr>
          <a:xfrm>
            <a:off x="990600" y="2286000"/>
            <a:ext cx="8153400" cy="4191000"/>
          </a:xfrm>
          <a:prstGeom prst="rect">
            <a:avLst/>
          </a:prstGeom>
          <a:solidFill>
            <a:schemeClr val="tx1"/>
          </a:solidFill>
        </p:spPr>
        <p:txBody>
          <a:bodyPr vert="horz" lIns="91440" tIns="45720" rIns="91440" bIns="45720" rtlCol="0">
            <a:noAutofit/>
          </a:bodyPr>
          <a:lstStyle/>
          <a:p>
            <a:pPr marL="0" marR="0" lvl="0" indent="0" defTabSz="914400" rtl="0" eaLnBrk="1" fontAlgn="auto" latinLnBrk="0" hangingPunct="1">
              <a:lnSpc>
                <a:spcPct val="100000"/>
              </a:lnSpc>
              <a:spcBef>
                <a:spcPct val="50000"/>
              </a:spcBef>
              <a:spcAft>
                <a:spcPts val="0"/>
              </a:spcAft>
              <a:buClrTx/>
              <a:buSzTx/>
              <a:buFont typeface="Arial" pitchFamily="34" charset="0"/>
              <a:buNone/>
              <a:tabLst/>
              <a:defRPr/>
            </a:pPr>
            <a:endPar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graphicFrame>
        <p:nvGraphicFramePr>
          <p:cNvPr id="13" name="Diagram 12"/>
          <p:cNvGraphicFramePr/>
          <p:nvPr/>
        </p:nvGraphicFramePr>
        <p:xfrm>
          <a:off x="1066800" y="2362200"/>
          <a:ext cx="8077200" cy="4267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4648200" y="4114800"/>
            <a:ext cx="2743200" cy="5334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latin typeface="+mj-lt"/>
              </a:rPr>
              <a:t>EXCEED</a:t>
            </a:r>
            <a:endParaRPr lang="en-US" sz="4000" b="1" dirty="0">
              <a:latin typeface="+mj-lt"/>
            </a:endParaRPr>
          </a:p>
        </p:txBody>
      </p:sp>
      <p:sp>
        <p:nvSpPr>
          <p:cNvPr id="7" name="Rectangle 6"/>
          <p:cNvSpPr/>
          <p:nvPr/>
        </p:nvSpPr>
        <p:spPr>
          <a:xfrm>
            <a:off x="1524000" y="990600"/>
            <a:ext cx="7086600" cy="1200329"/>
          </a:xfrm>
          <a:prstGeom prst="rect">
            <a:avLst/>
          </a:prstGeom>
        </p:spPr>
        <p:txBody>
          <a:bodyPr wrap="square">
            <a:spAutoFit/>
          </a:bodyPr>
          <a:lstStyle/>
          <a:p>
            <a:pPr algn="ctr"/>
            <a:r>
              <a:rPr lang="en-US" sz="3600" b="1" dirty="0" smtClean="0">
                <a:latin typeface="+mj-lt"/>
              </a:rPr>
              <a:t>EFFICIENT INTERNAL CAPITAL MARKET ALLOCATION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par>
                          <p:cTn id="8" fill="hold">
                            <p:stCondLst>
                              <p:cond delay="500"/>
                            </p:stCondLst>
                            <p:childTnLst>
                              <p:par>
                                <p:cTn id="9" presetID="16" presetClass="entr" presetSubtype="26" fill="hold" grpId="4"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arn(inHorizontal)">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0">
        <p:bldAsOne/>
      </p:bldGraphic>
      <p:bldP spid="6" grpId="4"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7086600" cy="1295400"/>
          </a:xfrm>
        </p:spPr>
        <p:txBody>
          <a:bodyPr/>
          <a:lstStyle/>
          <a:p>
            <a:r>
              <a:rPr lang="en-US" b="1" dirty="0" smtClean="0">
                <a:solidFill>
                  <a:srgbClr val="000000"/>
                </a:solidFill>
                <a:latin typeface="+mj-lt"/>
              </a:rPr>
              <a:t>UNRELATED DIVERSIFICATION</a:t>
            </a:r>
            <a:endParaRPr lang="en-US" b="1" dirty="0">
              <a:solidFill>
                <a:srgbClr val="000000"/>
              </a:solidFill>
              <a:latin typeface="+mj-lt"/>
            </a:endParaRPr>
          </a:p>
        </p:txBody>
      </p:sp>
      <p:sp>
        <p:nvSpPr>
          <p:cNvPr id="3" name="Content Placeholder 2"/>
          <p:cNvSpPr>
            <a:spLocks noGrp="1"/>
          </p:cNvSpPr>
          <p:nvPr>
            <p:ph idx="1"/>
          </p:nvPr>
        </p:nvSpPr>
        <p:spPr>
          <a:xfrm>
            <a:off x="1676400" y="1066800"/>
            <a:ext cx="7162800" cy="5257800"/>
          </a:xfrm>
          <a:solidFill>
            <a:schemeClr val="accent5">
              <a:lumMod val="40000"/>
              <a:lumOff val="60000"/>
            </a:schemeClr>
          </a:solidFill>
        </p:spPr>
        <p:txBody>
          <a:bodyPr>
            <a:normAutofit fontScale="77500" lnSpcReduction="20000"/>
          </a:bodyPr>
          <a:lstStyle/>
          <a:p>
            <a:pPr marL="0" indent="0" algn="ctr">
              <a:lnSpc>
                <a:spcPct val="120000"/>
              </a:lnSpc>
              <a:spcBef>
                <a:spcPts val="0"/>
              </a:spcBef>
              <a:buFontTx/>
              <a:buNone/>
            </a:pPr>
            <a:r>
              <a:rPr lang="en-US" sz="4645" b="1" dirty="0" smtClean="0">
                <a:latin typeface="+mj-lt"/>
              </a:rPr>
              <a:t>EFFICIENT INTERNAL CAPITAL MARKET ALLOCATION </a:t>
            </a:r>
          </a:p>
          <a:p>
            <a:pPr lvl="1">
              <a:spcBef>
                <a:spcPct val="50000"/>
              </a:spcBef>
              <a:buNone/>
            </a:pPr>
            <a:r>
              <a:rPr lang="en-US" sz="4200" b="1" dirty="0" smtClean="0"/>
              <a:t>   </a:t>
            </a:r>
            <a:r>
              <a:rPr lang="en-US" sz="4200" b="1" dirty="0" smtClean="0">
                <a:latin typeface="+mn-lt"/>
              </a:rPr>
              <a:t>CONGLOMERATE DISCOUNT</a:t>
            </a:r>
          </a:p>
          <a:p>
            <a:pPr marL="284163" lvl="1" indent="0">
              <a:spcBef>
                <a:spcPct val="50000"/>
              </a:spcBef>
              <a:buNone/>
            </a:pPr>
            <a:r>
              <a:rPr lang="en-US" dirty="0" smtClean="0">
                <a:cs typeface="Arial"/>
              </a:rPr>
              <a:t>■ </a:t>
            </a:r>
            <a:r>
              <a:rPr lang="en-US" dirty="0" smtClean="0">
                <a:latin typeface="+mn-lt"/>
              </a:rPr>
              <a:t>This discount results from analysts not knowing how to value a vast array of large businesses with complex financial reports</a:t>
            </a:r>
          </a:p>
          <a:p>
            <a:pPr marL="284163" lvl="1" indent="0">
              <a:spcBef>
                <a:spcPct val="50000"/>
              </a:spcBef>
              <a:buNone/>
            </a:pPr>
            <a:r>
              <a:rPr lang="en-US" dirty="0" smtClean="0">
                <a:latin typeface="+mn-lt"/>
                <a:cs typeface="Arial"/>
              </a:rPr>
              <a:t>■ </a:t>
            </a:r>
            <a:r>
              <a:rPr lang="en-US" dirty="0" smtClean="0">
                <a:latin typeface="+mn-lt"/>
              </a:rPr>
              <a:t>Stock markets apply a “Conglomerate Discount” of 20% on unrelated diversified firms, which means that investors believe that the value of conglomerates is 20% less than the value of the sum of their parts</a:t>
            </a:r>
          </a:p>
          <a:p>
            <a:pPr marL="284163" lvl="1" indent="0">
              <a:spcBef>
                <a:spcPct val="50000"/>
              </a:spcBef>
              <a:buNone/>
            </a:pPr>
            <a:r>
              <a:rPr lang="en-US" dirty="0" smtClean="0">
                <a:latin typeface="+mn-lt"/>
                <a:cs typeface="Arial"/>
              </a:rPr>
              <a:t>■ </a:t>
            </a:r>
            <a:r>
              <a:rPr lang="en-US" dirty="0" smtClean="0">
                <a:latin typeface="+mn-lt"/>
              </a:rPr>
              <a:t>To overcome this discount, many unrelated diversifiers or conglomerates have sought to  establish a brand for the parent company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nodeType="after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 calcmode="lin" valueType="num">
                                      <p:cBhvr additive="base">
                                        <p:cTn id="1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2" presetClass="entr" presetSubtype="4" fill="hold" nodeType="after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0" y="3048000"/>
            <a:ext cx="7620000" cy="1143000"/>
          </a:xfrm>
          <a:prstGeom prst="rect">
            <a:avLst/>
          </a:prstGeom>
          <a:solidFill>
            <a:srgbClr val="FFFF0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0" y="0"/>
            <a:ext cx="7086600" cy="1295400"/>
          </a:xfrm>
        </p:spPr>
        <p:txBody>
          <a:bodyPr/>
          <a:lstStyle/>
          <a:p>
            <a:r>
              <a:rPr lang="en-US" b="1" dirty="0" smtClean="0">
                <a:solidFill>
                  <a:srgbClr val="000000"/>
                </a:solidFill>
                <a:latin typeface="+mj-lt"/>
              </a:rPr>
              <a:t>UNRELATED DIVERSIFICATION</a:t>
            </a:r>
            <a:endParaRPr lang="en-US" b="1" dirty="0">
              <a:solidFill>
                <a:srgbClr val="000000"/>
              </a:solidFill>
              <a:latin typeface="+mj-lt"/>
            </a:endParaRPr>
          </a:p>
        </p:txBody>
      </p:sp>
      <p:sp>
        <p:nvSpPr>
          <p:cNvPr id="3" name="Content Placeholder 2"/>
          <p:cNvSpPr>
            <a:spLocks noGrp="1"/>
          </p:cNvSpPr>
          <p:nvPr>
            <p:ph idx="1"/>
          </p:nvPr>
        </p:nvSpPr>
        <p:spPr>
          <a:xfrm>
            <a:off x="1676400" y="1066800"/>
            <a:ext cx="7162800" cy="5410200"/>
          </a:xfrm>
        </p:spPr>
        <p:txBody>
          <a:bodyPr>
            <a:normAutofit fontScale="62500" lnSpcReduction="20000"/>
          </a:bodyPr>
          <a:lstStyle/>
          <a:p>
            <a:pPr marL="0" indent="0" algn="ctr">
              <a:lnSpc>
                <a:spcPct val="120000"/>
              </a:lnSpc>
              <a:spcBef>
                <a:spcPts val="0"/>
              </a:spcBef>
              <a:buFontTx/>
              <a:buNone/>
            </a:pPr>
            <a:r>
              <a:rPr lang="en-US" sz="5760" b="1" dirty="0" smtClean="0">
                <a:latin typeface="+mj-lt"/>
              </a:rPr>
              <a:t>EFFICIENT INTERNAL CAPITAL MARKET ALLOCATION </a:t>
            </a:r>
          </a:p>
          <a:p>
            <a:pPr lvl="1">
              <a:spcBef>
                <a:spcPct val="50000"/>
              </a:spcBef>
              <a:buNone/>
            </a:pPr>
            <a:r>
              <a:rPr lang="en-US" sz="5100" dirty="0" smtClean="0">
                <a:latin typeface="+mn-lt"/>
              </a:rPr>
              <a:t>               </a:t>
            </a:r>
            <a:r>
              <a:rPr lang="en-US" sz="5300" dirty="0" smtClean="0">
                <a:latin typeface="+mn-lt"/>
              </a:rPr>
              <a:t>ACHILLES’ HEEL</a:t>
            </a:r>
          </a:p>
          <a:p>
            <a:pPr lvl="1">
              <a:spcBef>
                <a:spcPct val="50000"/>
              </a:spcBef>
              <a:buNone/>
            </a:pPr>
            <a:endParaRPr lang="en-US" sz="1300" b="1" dirty="0" smtClean="0">
              <a:latin typeface="+mj-lt"/>
            </a:endParaRPr>
          </a:p>
          <a:p>
            <a:pPr marL="520700" lvl="1" indent="-284163">
              <a:spcBef>
                <a:spcPct val="50000"/>
              </a:spcBef>
              <a:buNone/>
            </a:pPr>
            <a:r>
              <a:rPr lang="en-US" sz="3400" b="1" dirty="0" smtClean="0">
                <a:latin typeface="+mn-lt"/>
              </a:rPr>
              <a:t>	Financial economies are more easily duplicated by competitors than are gains from operational and corporate relatedness</a:t>
            </a:r>
          </a:p>
          <a:p>
            <a:pPr marL="520700" lvl="1" indent="-284163">
              <a:spcBef>
                <a:spcPct val="50000"/>
              </a:spcBef>
            </a:pPr>
            <a:endParaRPr lang="en-US" dirty="0" smtClean="0">
              <a:latin typeface="+mn-lt"/>
            </a:endParaRPr>
          </a:p>
          <a:p>
            <a:pPr marL="520700" lvl="1" indent="-284163">
              <a:spcBef>
                <a:spcPct val="50000"/>
              </a:spcBef>
              <a:buClrTx/>
            </a:pPr>
            <a:r>
              <a:rPr lang="en-US" dirty="0" smtClean="0">
                <a:latin typeface="+mj-lt"/>
              </a:rPr>
              <a:t>This issue is less of a problem in emerging economies, where the absence of a “soft infrastructure” (including effective financial intermediaries, sound regulations, and contract laws) supports and encourages use of the unrelated diversification strategy</a:t>
            </a:r>
          </a:p>
          <a:p>
            <a:pPr marL="520700" lvl="1" indent="-284163">
              <a:spcBef>
                <a:spcPct val="50000"/>
              </a:spcBef>
              <a:buClrTx/>
            </a:pPr>
            <a:r>
              <a:rPr lang="en-US" dirty="0" smtClean="0">
                <a:latin typeface="+mj-lt"/>
              </a:rPr>
              <a:t>In emerging economies such as those in Korea, India, and Chile, research has shown that diversification increases the performance of firms affiliated with large diversified business groups</a:t>
            </a:r>
            <a:endParaRPr lang="en-US"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dissolve">
                                      <p:cBhvr>
                                        <p:cTn id="11" dur="500"/>
                                        <p:tgtEl>
                                          <p:spTgt spid="5"/>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dissolve">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7086600" cy="1295400"/>
          </a:xfrm>
        </p:spPr>
        <p:txBody>
          <a:bodyPr/>
          <a:lstStyle/>
          <a:p>
            <a:r>
              <a:rPr lang="en-US" b="1" dirty="0" smtClean="0">
                <a:solidFill>
                  <a:srgbClr val="000000"/>
                </a:solidFill>
                <a:latin typeface="+mj-lt"/>
              </a:rPr>
              <a:t>UNRELATED DIVERSIFICATION</a:t>
            </a:r>
            <a:endParaRPr lang="en-US" b="1" dirty="0">
              <a:solidFill>
                <a:srgbClr val="000000"/>
              </a:solidFill>
              <a:latin typeface="+mj-lt"/>
            </a:endParaRPr>
          </a:p>
        </p:txBody>
      </p:sp>
      <p:sp>
        <p:nvSpPr>
          <p:cNvPr id="3" name="Content Placeholder 2"/>
          <p:cNvSpPr>
            <a:spLocks noGrp="1"/>
          </p:cNvSpPr>
          <p:nvPr>
            <p:ph idx="1"/>
          </p:nvPr>
        </p:nvSpPr>
        <p:spPr>
          <a:xfrm>
            <a:off x="1676400" y="1066800"/>
            <a:ext cx="7162800" cy="5410200"/>
          </a:xfrm>
        </p:spPr>
        <p:txBody>
          <a:bodyPr>
            <a:normAutofit fontScale="85000" lnSpcReduction="20000"/>
          </a:bodyPr>
          <a:lstStyle/>
          <a:p>
            <a:pPr marL="0" indent="0" algn="ctr">
              <a:lnSpc>
                <a:spcPct val="120000"/>
              </a:lnSpc>
              <a:spcBef>
                <a:spcPts val="0"/>
              </a:spcBef>
              <a:buFontTx/>
              <a:buNone/>
            </a:pPr>
            <a:r>
              <a:rPr lang="en-US" sz="4235" b="1" dirty="0" smtClean="0">
                <a:latin typeface="+mj-lt"/>
              </a:rPr>
              <a:t>RESTRUCTURING OF ASSETS </a:t>
            </a:r>
          </a:p>
          <a:p>
            <a:pPr marL="0" indent="0" algn="ctr">
              <a:lnSpc>
                <a:spcPct val="120000"/>
              </a:lnSpc>
              <a:spcBef>
                <a:spcPts val="0"/>
              </a:spcBef>
              <a:buFontTx/>
              <a:buNone/>
            </a:pPr>
            <a:endParaRPr lang="en-US" sz="1200" dirty="0" smtClean="0"/>
          </a:p>
          <a:p>
            <a:pPr marL="0" indent="0" algn="ctr">
              <a:lnSpc>
                <a:spcPct val="120000"/>
              </a:lnSpc>
              <a:spcBef>
                <a:spcPts val="0"/>
              </a:spcBef>
              <a:buFontTx/>
              <a:buNone/>
            </a:pPr>
            <a:r>
              <a:rPr lang="en-US" b="1" dirty="0" smtClean="0">
                <a:latin typeface="+mn-lt"/>
              </a:rPr>
              <a:t>Restructuring creates financial economies</a:t>
            </a:r>
          </a:p>
          <a:p>
            <a:pPr lvl="1">
              <a:spcBef>
                <a:spcPct val="50000"/>
              </a:spcBef>
              <a:buClrTx/>
            </a:pPr>
            <a:r>
              <a:rPr lang="en-US" b="1" dirty="0" smtClean="0">
                <a:latin typeface="+mn-lt"/>
              </a:rPr>
              <a:t>A firm creates value by buying, restructuring, then selling the restructured firms’ assets in   the external market</a:t>
            </a:r>
          </a:p>
          <a:p>
            <a:pPr lvl="1">
              <a:spcBef>
                <a:spcPct val="50000"/>
              </a:spcBef>
              <a:buClrTx/>
            </a:pPr>
            <a:r>
              <a:rPr lang="en-US" b="1" dirty="0" smtClean="0">
                <a:latin typeface="+mn-lt"/>
              </a:rPr>
              <a:t>An economic downturn can present opportunities but also some risks</a:t>
            </a:r>
          </a:p>
          <a:p>
            <a:pPr>
              <a:spcBef>
                <a:spcPct val="50000"/>
              </a:spcBef>
              <a:buNone/>
            </a:pPr>
            <a:r>
              <a:rPr lang="en-US" b="1" dirty="0" smtClean="0">
                <a:latin typeface="+mn-lt"/>
              </a:rPr>
              <a:t>	Resource allocation decisions may become complex, so success often requires:</a:t>
            </a:r>
          </a:p>
          <a:p>
            <a:pPr lvl="1">
              <a:spcBef>
                <a:spcPct val="50000"/>
              </a:spcBef>
              <a:buClrTx/>
            </a:pPr>
            <a:r>
              <a:rPr lang="en-US" b="1" dirty="0" smtClean="0">
                <a:latin typeface="+mn-lt"/>
              </a:rPr>
              <a:t>Focus on mature, low-technology businesses</a:t>
            </a:r>
          </a:p>
          <a:p>
            <a:pPr lvl="1">
              <a:spcBef>
                <a:spcPct val="50000"/>
              </a:spcBef>
              <a:buClrTx/>
            </a:pPr>
            <a:r>
              <a:rPr lang="en-US" b="1" dirty="0" smtClean="0">
                <a:latin typeface="+mn-lt"/>
              </a:rPr>
              <a:t>Focus on businesses not reliant on a client orientation</a:t>
            </a:r>
            <a:endParaRPr lang="en-US" b="1"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dissolve">
                                      <p:cBhvr>
                                        <p:cTn id="11" dur="500"/>
                                        <p:tgtEl>
                                          <p:spTgt spid="3">
                                            <p:txEl>
                                              <p:pRg st="2" end="2"/>
                                            </p:txEl>
                                          </p:spTgt>
                                        </p:tgtEl>
                                      </p:cBhvr>
                                    </p:animEffect>
                                  </p:childTnLst>
                                </p:cTn>
                              </p:par>
                            </p:childTnLst>
                          </p:cTn>
                        </p:par>
                        <p:par>
                          <p:cTn id="12" fill="hold">
                            <p:stCondLst>
                              <p:cond delay="1000"/>
                            </p:stCondLst>
                            <p:childTnLst>
                              <p:par>
                                <p:cTn id="13" presetID="2" presetClass="entr" presetSubtype="4" fill="hold"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 presetClass="entr" presetSubtype="4" fill="hold" nodeType="after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 calcmode="lin" valueType="num">
                                      <p:cBhvr additive="base">
                                        <p:cTn id="2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2" fill="hold">
                            <p:stCondLst>
                              <p:cond delay="2000"/>
                            </p:stCondLst>
                            <p:childTnLst>
                              <p:par>
                                <p:cTn id="23" presetID="2" presetClass="entr" presetSubtype="4" fill="hold" nodeType="after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7086600" cy="1295400"/>
          </a:xfrm>
        </p:spPr>
        <p:txBody>
          <a:bodyPr/>
          <a:lstStyle/>
          <a:p>
            <a:r>
              <a:rPr lang="en-US" b="1" dirty="0" smtClean="0">
                <a:solidFill>
                  <a:srgbClr val="000000"/>
                </a:solidFill>
                <a:latin typeface="+mj-lt"/>
              </a:rPr>
              <a:t>UNRELATED DIVERSIFICATION</a:t>
            </a:r>
            <a:endParaRPr lang="en-US" b="1" dirty="0">
              <a:solidFill>
                <a:srgbClr val="000000"/>
              </a:solidFill>
              <a:latin typeface="+mj-lt"/>
            </a:endParaRPr>
          </a:p>
        </p:txBody>
      </p:sp>
      <p:sp>
        <p:nvSpPr>
          <p:cNvPr id="3" name="Content Placeholder 2"/>
          <p:cNvSpPr>
            <a:spLocks noGrp="1"/>
          </p:cNvSpPr>
          <p:nvPr>
            <p:ph idx="1"/>
          </p:nvPr>
        </p:nvSpPr>
        <p:spPr>
          <a:xfrm>
            <a:off x="1676400" y="1066800"/>
            <a:ext cx="7162800" cy="5410200"/>
          </a:xfrm>
        </p:spPr>
        <p:txBody>
          <a:bodyPr>
            <a:normAutofit fontScale="85000" lnSpcReduction="20000"/>
          </a:bodyPr>
          <a:lstStyle/>
          <a:p>
            <a:pPr marL="0" indent="0" algn="ctr">
              <a:lnSpc>
                <a:spcPct val="120000"/>
              </a:lnSpc>
              <a:spcBef>
                <a:spcPts val="0"/>
              </a:spcBef>
              <a:buFontTx/>
              <a:buNone/>
            </a:pPr>
            <a:r>
              <a:rPr lang="en-US" sz="4235" b="1" dirty="0" smtClean="0">
                <a:latin typeface="+mj-lt"/>
              </a:rPr>
              <a:t>RESTRUCTURING OF ASSETS </a:t>
            </a:r>
          </a:p>
          <a:p>
            <a:pPr marL="0" indent="0" algn="ctr">
              <a:lnSpc>
                <a:spcPct val="120000"/>
              </a:lnSpc>
              <a:spcBef>
                <a:spcPts val="0"/>
              </a:spcBef>
              <a:buFontTx/>
              <a:buNone/>
            </a:pPr>
            <a:endParaRPr lang="en-US" sz="1200" dirty="0" smtClean="0"/>
          </a:p>
          <a:p>
            <a:pPr marL="0" indent="0" algn="ctr">
              <a:lnSpc>
                <a:spcPct val="120000"/>
              </a:lnSpc>
              <a:spcBef>
                <a:spcPts val="0"/>
              </a:spcBef>
              <a:buFontTx/>
              <a:buNone/>
            </a:pPr>
            <a:r>
              <a:rPr lang="en-US" b="1" dirty="0" smtClean="0">
                <a:latin typeface="+mn-lt"/>
              </a:rPr>
              <a:t>Restructuring creates financial economies</a:t>
            </a:r>
          </a:p>
          <a:p>
            <a:pPr lvl="1">
              <a:spcBef>
                <a:spcPct val="50000"/>
              </a:spcBef>
              <a:buClrTx/>
            </a:pPr>
            <a:r>
              <a:rPr lang="en-US" b="1" dirty="0" smtClean="0">
                <a:latin typeface="+mn-lt"/>
              </a:rPr>
              <a:t>A firm creates value by buying, restructuring, then selling the restructured firms’ assets in   the external market</a:t>
            </a:r>
          </a:p>
          <a:p>
            <a:pPr lvl="1">
              <a:spcBef>
                <a:spcPct val="50000"/>
              </a:spcBef>
              <a:buClrTx/>
            </a:pPr>
            <a:r>
              <a:rPr lang="en-US" b="1" dirty="0" smtClean="0">
                <a:latin typeface="+mn-lt"/>
              </a:rPr>
              <a:t>An economic downturn can present opportunities but also some risks</a:t>
            </a:r>
          </a:p>
          <a:p>
            <a:pPr marL="454025">
              <a:spcBef>
                <a:spcPct val="50000"/>
              </a:spcBef>
              <a:buNone/>
              <a:tabLst>
                <a:tab pos="457200" algn="l"/>
              </a:tabLst>
            </a:pPr>
            <a:r>
              <a:rPr lang="en-US" b="1" dirty="0" smtClean="0">
                <a:latin typeface="+mn-lt"/>
              </a:rPr>
              <a:t>	Resource allocation decisions may become   complex, so success often requires:</a:t>
            </a:r>
          </a:p>
          <a:p>
            <a:pPr lvl="1">
              <a:spcBef>
                <a:spcPct val="50000"/>
              </a:spcBef>
              <a:buClrTx/>
            </a:pPr>
            <a:r>
              <a:rPr lang="en-US" b="1" dirty="0" smtClean="0">
                <a:latin typeface="+mn-lt"/>
              </a:rPr>
              <a:t>Focus on mature, low-technology businesses</a:t>
            </a:r>
          </a:p>
          <a:p>
            <a:pPr lvl="1">
              <a:spcBef>
                <a:spcPct val="50000"/>
              </a:spcBef>
              <a:buClrTx/>
            </a:pPr>
            <a:r>
              <a:rPr lang="en-US" b="1" dirty="0" smtClean="0">
                <a:latin typeface="+mn-lt"/>
              </a:rPr>
              <a:t>Focus on businesses not reliant on a client orientation</a:t>
            </a:r>
            <a:endParaRPr lang="en-US" b="1"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dissolve">
                                      <p:cBhvr>
                                        <p:cTn id="11" dur="500"/>
                                        <p:tgtEl>
                                          <p:spTgt spid="3">
                                            <p:txEl>
                                              <p:pRg st="2" end="2"/>
                                            </p:txEl>
                                          </p:spTgt>
                                        </p:tgtEl>
                                      </p:cBhvr>
                                    </p:animEffect>
                                  </p:childTnLst>
                                </p:cTn>
                              </p:par>
                            </p:childTnLst>
                          </p:cTn>
                        </p:par>
                        <p:par>
                          <p:cTn id="12" fill="hold">
                            <p:stCondLst>
                              <p:cond delay="1000"/>
                            </p:stCondLst>
                            <p:childTnLst>
                              <p:par>
                                <p:cTn id="13" presetID="2" presetClass="entr" presetSubtype="4" fill="hold"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 presetClass="entr" presetSubtype="4" fill="hold" nodeType="after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 calcmode="lin" valueType="num">
                                      <p:cBhvr additive="base">
                                        <p:cTn id="2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2" fill="hold">
                            <p:stCondLst>
                              <p:cond delay="2000"/>
                            </p:stCondLst>
                            <p:childTnLst>
                              <p:par>
                                <p:cTn id="23" presetID="2" presetClass="entr" presetSubtype="4" fill="hold" nodeType="after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 </a:t>
            </a:r>
            <a:r>
              <a:rPr lang="en-US" sz="3600" b="1" dirty="0" smtClean="0">
                <a:latin typeface="+mj-lt"/>
              </a:rPr>
              <a:t>DIVERSIFICATION ADVANTAGES</a:t>
            </a:r>
          </a:p>
        </p:txBody>
      </p:sp>
      <p:sp>
        <p:nvSpPr>
          <p:cNvPr id="26" name="Rectangle 5"/>
          <p:cNvSpPr txBox="1">
            <a:spLocks noChangeArrowheads="1"/>
          </p:cNvSpPr>
          <p:nvPr/>
        </p:nvSpPr>
        <p:spPr>
          <a:xfrm>
            <a:off x="457200" y="1828800"/>
            <a:ext cx="8305800" cy="4495800"/>
          </a:xfrm>
          <a:prstGeom prst="rect">
            <a:avLst/>
          </a:prstGeom>
        </p:spPr>
        <p:txBody>
          <a:bodyPr vert="horz" lIns="91440" tIns="45720" rIns="91440" bIns="45720" rtlCol="0">
            <a:noAutofit/>
          </a:bodyPr>
          <a:lstStyle/>
          <a:p>
            <a:pPr marL="0" marR="0" lvl="0" indent="0" defTabSz="914400" rtl="0" eaLnBrk="1" fontAlgn="auto" latinLnBrk="0" hangingPunct="1">
              <a:lnSpc>
                <a:spcPct val="100000"/>
              </a:lnSpc>
              <a:spcAft>
                <a:spcPts val="0"/>
              </a:spcAft>
              <a:buClrTx/>
              <a:buSzTx/>
              <a:buFont typeface="Arial" pitchFamily="34" charset="0"/>
              <a:buNone/>
              <a:tabLst/>
              <a:defRPr/>
            </a:pPr>
            <a:endParaRPr kumimoji="0" lang="en-US" sz="3200" b="0" i="0" u="none" strike="noStrike" kern="1200" cap="none" spc="0" normalizeH="0" baseline="0" noProof="0" dirty="0">
              <a:ln>
                <a:noFill/>
              </a:ln>
              <a:effectLst/>
              <a:uLnTx/>
              <a:uFillTx/>
              <a:latin typeface="+mn-lt"/>
              <a:ea typeface="+mn-ea"/>
              <a:cs typeface="+mn-cs"/>
            </a:endParaRPr>
          </a:p>
        </p:txBody>
      </p:sp>
      <p:sp>
        <p:nvSpPr>
          <p:cNvPr id="10" name="Rectangle 3"/>
          <p:cNvSpPr txBox="1">
            <a:spLocks noChangeArrowheads="1"/>
          </p:cNvSpPr>
          <p:nvPr/>
        </p:nvSpPr>
        <p:spPr>
          <a:xfrm>
            <a:off x="990600" y="1524000"/>
            <a:ext cx="8153400" cy="4953000"/>
          </a:xfrm>
          <a:prstGeom prst="rect">
            <a:avLst/>
          </a:prstGeom>
          <a:solidFill>
            <a:schemeClr val="tx1"/>
          </a:solidFill>
        </p:spPr>
        <p:txBody>
          <a:bodyPr vert="horz" lIns="91440" tIns="45720" rIns="91440" bIns="45720" rtlCol="0">
            <a:noAutofit/>
          </a:bodyPr>
          <a:lstStyle/>
          <a:p>
            <a:pPr marL="0" marR="0" lvl="0" indent="0" defTabSz="914400" rtl="0" eaLnBrk="1" fontAlgn="auto" latinLnBrk="0" hangingPunct="1">
              <a:lnSpc>
                <a:spcPct val="100000"/>
              </a:lnSpc>
              <a:spcBef>
                <a:spcPct val="50000"/>
              </a:spcBef>
              <a:spcAft>
                <a:spcPts val="0"/>
              </a:spcAft>
              <a:buClrTx/>
              <a:buSzTx/>
              <a:buFont typeface="Arial" pitchFamily="34" charset="0"/>
              <a:buNone/>
              <a:tabLst/>
              <a:defRPr/>
            </a:pPr>
            <a:endPar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graphicFrame>
        <p:nvGraphicFramePr>
          <p:cNvPr id="13" name="Diagram 12"/>
          <p:cNvGraphicFramePr/>
          <p:nvPr/>
        </p:nvGraphicFramePr>
        <p:xfrm>
          <a:off x="1066800" y="1828800"/>
          <a:ext cx="80772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0">
        <p:bldAsOne/>
      </p:bldGraphic>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7086600" cy="1143000"/>
          </a:xfrm>
        </p:spPr>
        <p:txBody>
          <a:bodyPr/>
          <a:lstStyle/>
          <a:p>
            <a:r>
              <a:rPr lang="en-US" sz="3600" b="1" dirty="0" smtClean="0">
                <a:latin typeface="+mj-lt"/>
              </a:rPr>
              <a:t>VALUE-NEUTRAL DIVERSIFICATION: INCENTIVES AND RESOURCES</a:t>
            </a:r>
            <a:endParaRPr lang="en-US" sz="3600" b="1" dirty="0">
              <a:latin typeface="+mj-lt"/>
            </a:endParaRPr>
          </a:p>
        </p:txBody>
      </p:sp>
      <p:sp>
        <p:nvSpPr>
          <p:cNvPr id="3" name="Content Placeholder 2"/>
          <p:cNvSpPr>
            <a:spLocks noGrp="1"/>
          </p:cNvSpPr>
          <p:nvPr>
            <p:ph idx="1"/>
          </p:nvPr>
        </p:nvSpPr>
        <p:spPr>
          <a:xfrm>
            <a:off x="1981200" y="1905000"/>
            <a:ext cx="6858000" cy="4572000"/>
          </a:xfrm>
        </p:spPr>
        <p:txBody>
          <a:bodyPr>
            <a:normAutofit/>
          </a:bodyPr>
          <a:lstStyle/>
          <a:p>
            <a:pPr marL="0" indent="0">
              <a:spcBef>
                <a:spcPts val="0"/>
              </a:spcBef>
              <a:buFontTx/>
              <a:buNone/>
            </a:pPr>
            <a:r>
              <a:rPr lang="en-US" sz="3600" dirty="0" smtClean="0">
                <a:latin typeface="+mn-lt"/>
              </a:rPr>
              <a:t>Different incentives to diversify  exist, and the quality of the firm’s resources may permit only diversification that is value neutral rather than value creating.</a:t>
            </a:r>
            <a:endParaRPr lang="en-US" sz="360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362200" y="4343400"/>
            <a:ext cx="4876800" cy="8382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362200" y="2667000"/>
            <a:ext cx="4876800" cy="762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447800" y="1981200"/>
            <a:ext cx="7543800" cy="4648200"/>
          </a:xfrm>
        </p:spPr>
        <p:txBody>
          <a:bodyPr>
            <a:normAutofit fontScale="77500" lnSpcReduction="20000"/>
          </a:bodyPr>
          <a:lstStyle/>
          <a:p>
            <a:pPr marL="0" indent="0">
              <a:spcBef>
                <a:spcPts val="0"/>
              </a:spcBef>
              <a:buFontTx/>
              <a:buNone/>
            </a:pPr>
            <a:r>
              <a:rPr lang="en-US" sz="4100" b="1" dirty="0" smtClean="0">
                <a:latin typeface="+mj-lt"/>
              </a:rPr>
              <a:t>        </a:t>
            </a:r>
            <a:r>
              <a:rPr lang="en-US" sz="4600" b="1" dirty="0" smtClean="0">
                <a:latin typeface="+mj-lt"/>
              </a:rPr>
              <a:t>INCENTIVES TO DIVERSIFY</a:t>
            </a:r>
            <a:endParaRPr lang="en-US" sz="1200" b="1" dirty="0" smtClean="0">
              <a:latin typeface="+mj-lt"/>
            </a:endParaRPr>
          </a:p>
          <a:p>
            <a:pPr marL="0" indent="0">
              <a:spcBef>
                <a:spcPts val="0"/>
              </a:spcBef>
              <a:buFontTx/>
              <a:buNone/>
            </a:pPr>
            <a:r>
              <a:rPr lang="en-US" sz="3600" b="1" dirty="0" smtClean="0">
                <a:solidFill>
                  <a:schemeClr val="bg1"/>
                </a:solidFill>
                <a:latin typeface="+mn-lt"/>
              </a:rPr>
              <a:t>    </a:t>
            </a:r>
            <a:endParaRPr lang="en-US" sz="800" b="1" dirty="0" smtClean="0">
              <a:solidFill>
                <a:schemeClr val="bg1"/>
              </a:solidFill>
              <a:latin typeface="+mn-lt"/>
            </a:endParaRPr>
          </a:p>
          <a:p>
            <a:pPr marL="0" indent="0">
              <a:spcBef>
                <a:spcPts val="0"/>
              </a:spcBef>
              <a:buFontTx/>
              <a:buNone/>
            </a:pPr>
            <a:r>
              <a:rPr lang="en-US" sz="3600" b="1" dirty="0" smtClean="0">
                <a:solidFill>
                  <a:schemeClr val="bg1"/>
                </a:solidFill>
                <a:latin typeface="+mn-lt"/>
              </a:rPr>
              <a:t>	</a:t>
            </a:r>
            <a:r>
              <a:rPr lang="en-US" sz="5700" b="1" dirty="0" smtClean="0">
                <a:solidFill>
                  <a:schemeClr val="bg1"/>
                </a:solidFill>
                <a:latin typeface="+mj-lt"/>
              </a:rPr>
              <a:t>External incentives</a:t>
            </a:r>
            <a:endParaRPr lang="en-US" sz="5700" b="1" dirty="0" smtClean="0">
              <a:solidFill>
                <a:schemeClr val="bg1"/>
              </a:solidFill>
              <a:latin typeface="+mn-lt"/>
            </a:endParaRPr>
          </a:p>
          <a:p>
            <a:pPr marL="0" indent="0">
              <a:spcBef>
                <a:spcPts val="0"/>
              </a:spcBef>
              <a:buFontTx/>
              <a:buNone/>
            </a:pPr>
            <a:endParaRPr lang="en-US" sz="800" b="1" dirty="0" smtClean="0">
              <a:solidFill>
                <a:schemeClr val="bg1"/>
              </a:solidFill>
              <a:latin typeface="+mn-lt"/>
            </a:endParaRPr>
          </a:p>
          <a:p>
            <a:pPr marL="0" indent="0">
              <a:spcBef>
                <a:spcPts val="0"/>
              </a:spcBef>
              <a:buFontTx/>
              <a:buNone/>
            </a:pPr>
            <a:endParaRPr lang="en-US" sz="500" b="1" dirty="0" smtClean="0">
              <a:solidFill>
                <a:schemeClr val="bg1"/>
              </a:solidFill>
              <a:latin typeface="+mn-lt"/>
            </a:endParaRPr>
          </a:p>
          <a:p>
            <a:pPr marL="0" indent="0">
              <a:spcBef>
                <a:spcPts val="0"/>
              </a:spcBef>
              <a:buFontTx/>
              <a:buNone/>
            </a:pPr>
            <a:r>
              <a:rPr lang="en-US" sz="900" b="1" dirty="0" smtClean="0">
                <a:solidFill>
                  <a:schemeClr val="bg1"/>
                </a:solidFill>
                <a:latin typeface="+mn-lt"/>
              </a:rPr>
              <a:t>	</a:t>
            </a:r>
          </a:p>
          <a:p>
            <a:pPr marL="0" indent="0">
              <a:spcBef>
                <a:spcPts val="0"/>
              </a:spcBef>
              <a:buFontTx/>
              <a:buNone/>
            </a:pPr>
            <a:r>
              <a:rPr lang="en-US" sz="900" b="1" dirty="0" smtClean="0">
                <a:solidFill>
                  <a:schemeClr val="bg1"/>
                </a:solidFill>
                <a:latin typeface="+mn-lt"/>
                <a:cs typeface="Arial"/>
              </a:rPr>
              <a:t>	</a:t>
            </a:r>
            <a:r>
              <a:rPr lang="en-US" sz="3600" dirty="0" smtClean="0">
                <a:latin typeface="Arial"/>
                <a:cs typeface="Arial"/>
              </a:rPr>
              <a:t>■ </a:t>
            </a:r>
            <a:r>
              <a:rPr lang="en-US" sz="3600" dirty="0" smtClean="0">
                <a:latin typeface="+mn-lt"/>
              </a:rPr>
              <a:t>Antitrust regulations</a:t>
            </a:r>
          </a:p>
          <a:p>
            <a:pPr marL="0" indent="0">
              <a:spcBef>
                <a:spcPts val="0"/>
              </a:spcBef>
              <a:buFontTx/>
              <a:buNone/>
            </a:pPr>
            <a:r>
              <a:rPr lang="en-US" sz="3600" dirty="0" smtClean="0">
                <a:latin typeface="+mn-lt"/>
              </a:rPr>
              <a:t>	</a:t>
            </a:r>
            <a:r>
              <a:rPr lang="en-US" sz="3600" dirty="0" smtClean="0">
                <a:latin typeface="Arial"/>
                <a:cs typeface="Arial"/>
              </a:rPr>
              <a:t>■ </a:t>
            </a:r>
            <a:r>
              <a:rPr lang="en-US" sz="3600" dirty="0" smtClean="0">
                <a:latin typeface="+mn-lt"/>
              </a:rPr>
              <a:t>Tax laws</a:t>
            </a:r>
          </a:p>
          <a:p>
            <a:pPr marL="0" indent="0">
              <a:spcBef>
                <a:spcPts val="0"/>
              </a:spcBef>
              <a:buFontTx/>
              <a:buNone/>
            </a:pPr>
            <a:endParaRPr lang="en-US" sz="3600" dirty="0" smtClean="0">
              <a:latin typeface="+mn-lt"/>
            </a:endParaRPr>
          </a:p>
          <a:p>
            <a:pPr marL="0" indent="0">
              <a:spcBef>
                <a:spcPts val="0"/>
              </a:spcBef>
              <a:buFontTx/>
              <a:buNone/>
            </a:pPr>
            <a:r>
              <a:rPr lang="en-US" sz="3600" b="1" dirty="0" smtClean="0">
                <a:solidFill>
                  <a:schemeClr val="bg1"/>
                </a:solidFill>
                <a:latin typeface="+mn-lt"/>
              </a:rPr>
              <a:t>       	</a:t>
            </a:r>
            <a:r>
              <a:rPr lang="en-US" sz="5700" b="1" dirty="0" smtClean="0">
                <a:solidFill>
                  <a:schemeClr val="bg1"/>
                </a:solidFill>
                <a:latin typeface="+mj-lt"/>
              </a:rPr>
              <a:t>Internal incentives</a:t>
            </a:r>
          </a:p>
          <a:p>
            <a:pPr marL="0" indent="0">
              <a:spcBef>
                <a:spcPts val="0"/>
              </a:spcBef>
              <a:buFontTx/>
              <a:buNone/>
            </a:pPr>
            <a:endParaRPr lang="en-US" sz="900" b="1" dirty="0" smtClean="0">
              <a:solidFill>
                <a:schemeClr val="bg1"/>
              </a:solidFill>
              <a:latin typeface="+mn-lt"/>
            </a:endParaRPr>
          </a:p>
          <a:p>
            <a:pPr marL="0" indent="0">
              <a:spcBef>
                <a:spcPts val="0"/>
              </a:spcBef>
              <a:buFontTx/>
              <a:buNone/>
            </a:pPr>
            <a:r>
              <a:rPr lang="en-US" sz="3600" dirty="0" smtClean="0">
                <a:latin typeface="+mn-lt"/>
              </a:rPr>
              <a:t>	</a:t>
            </a:r>
            <a:r>
              <a:rPr lang="en-US" sz="3600" dirty="0" smtClean="0">
                <a:latin typeface="Arial"/>
                <a:cs typeface="Arial"/>
              </a:rPr>
              <a:t>■ </a:t>
            </a:r>
            <a:r>
              <a:rPr lang="en-US" sz="3600" dirty="0" smtClean="0">
                <a:latin typeface="+mn-lt"/>
              </a:rPr>
              <a:t>Low performance</a:t>
            </a:r>
          </a:p>
          <a:p>
            <a:pPr marL="0" indent="0">
              <a:spcBef>
                <a:spcPts val="0"/>
              </a:spcBef>
              <a:buFontTx/>
              <a:buNone/>
            </a:pPr>
            <a:r>
              <a:rPr lang="en-US" sz="3600" dirty="0" smtClean="0">
                <a:latin typeface="+mn-lt"/>
              </a:rPr>
              <a:t>	</a:t>
            </a:r>
            <a:r>
              <a:rPr lang="en-US" sz="3600" dirty="0" smtClean="0">
                <a:latin typeface="Arial"/>
                <a:cs typeface="Arial"/>
              </a:rPr>
              <a:t>■ </a:t>
            </a:r>
            <a:r>
              <a:rPr lang="en-US" sz="3600" dirty="0" smtClean="0">
                <a:latin typeface="+mn-lt"/>
              </a:rPr>
              <a:t>Uncertain future cash flows</a:t>
            </a:r>
          </a:p>
          <a:p>
            <a:pPr marL="0" indent="0">
              <a:spcBef>
                <a:spcPts val="0"/>
              </a:spcBef>
              <a:buFontTx/>
              <a:buNone/>
            </a:pPr>
            <a:r>
              <a:rPr lang="en-US" sz="3600" dirty="0" smtClean="0">
                <a:latin typeface="+mn-lt"/>
              </a:rPr>
              <a:t>	</a:t>
            </a:r>
            <a:r>
              <a:rPr lang="en-US" sz="3600" dirty="0" smtClean="0">
                <a:latin typeface="Arial"/>
                <a:cs typeface="Arial"/>
              </a:rPr>
              <a:t>■ S</a:t>
            </a:r>
            <a:r>
              <a:rPr lang="en-US" sz="3600" dirty="0" smtClean="0">
                <a:latin typeface="+mn-lt"/>
              </a:rPr>
              <a:t>ynergy and Firm Risk Reduction </a:t>
            </a:r>
          </a:p>
          <a:p>
            <a:pPr marL="0" indent="0">
              <a:spcBef>
                <a:spcPts val="0"/>
              </a:spcBef>
              <a:buFontTx/>
              <a:buNone/>
            </a:pPr>
            <a:r>
              <a:rPr lang="en-US" sz="3600" dirty="0" smtClean="0">
                <a:latin typeface="+mn-lt"/>
              </a:rPr>
              <a:t>	</a:t>
            </a:r>
            <a:endParaRPr lang="en-US" sz="3600" dirty="0">
              <a:latin typeface="+mn-lt"/>
            </a:endParaRPr>
          </a:p>
        </p:txBody>
      </p:sp>
      <p:sp>
        <p:nvSpPr>
          <p:cNvPr id="2" name="Title 1"/>
          <p:cNvSpPr>
            <a:spLocks noGrp="1"/>
          </p:cNvSpPr>
          <p:nvPr>
            <p:ph type="title"/>
          </p:nvPr>
        </p:nvSpPr>
        <p:spPr>
          <a:xfrm>
            <a:off x="1524000" y="0"/>
            <a:ext cx="7086600" cy="990600"/>
          </a:xfrm>
        </p:spPr>
        <p:txBody>
          <a:bodyPr/>
          <a:lstStyle/>
          <a:p>
            <a:r>
              <a:rPr lang="en-US" sz="3600" b="1" dirty="0" smtClean="0">
                <a:latin typeface="+mj-lt"/>
              </a:rPr>
              <a:t>VALUE-NEUTRAL DIVERSIFICATION: INCENTIVES AND RESOURCES</a:t>
            </a:r>
            <a:endParaRPr lang="en-US" sz="3600" b="1"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dissolve">
                                      <p:cBhvr>
                                        <p:cTn id="11" dur="500"/>
                                        <p:tgtEl>
                                          <p:spTgt spid="3">
                                            <p:txEl>
                                              <p:pRg st="2" end="2"/>
                                            </p:txEl>
                                          </p:spTgt>
                                        </p:tgtEl>
                                      </p:cBhvr>
                                    </p:animEffect>
                                  </p:childTnLst>
                                </p:cTn>
                              </p:par>
                            </p:childTnLst>
                          </p:cTn>
                        </p:par>
                        <p:par>
                          <p:cTn id="12" fill="hold">
                            <p:stCondLst>
                              <p:cond delay="1000"/>
                            </p:stCondLst>
                            <p:childTnLst>
                              <p:par>
                                <p:cTn id="13" presetID="2" presetClass="entr" presetSubtype="4" fill="hold" nodeType="after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 presetClass="entr" presetSubtype="4" fill="hold" nodeType="afterEffect">
                                  <p:stCondLst>
                                    <p:cond delay="0"/>
                                  </p:stCondLst>
                                  <p:childTnLst>
                                    <p:set>
                                      <p:cBhvr>
                                        <p:cTn id="19" dur="1" fill="hold">
                                          <p:stCondLst>
                                            <p:cond delay="0"/>
                                          </p:stCondLst>
                                        </p:cTn>
                                        <p:tgtEl>
                                          <p:spTgt spid="3">
                                            <p:txEl>
                                              <p:pRg st="7" end="7"/>
                                            </p:txEl>
                                          </p:spTgt>
                                        </p:tgtEl>
                                        <p:attrNameLst>
                                          <p:attrName>style.visibility</p:attrName>
                                        </p:attrNameLst>
                                      </p:cBhvr>
                                      <p:to>
                                        <p:strVal val="visible"/>
                                      </p:to>
                                    </p:set>
                                    <p:anim calcmode="lin" valueType="num">
                                      <p:cBhvr additive="base">
                                        <p:cTn id="2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22" fill="hold">
                            <p:stCondLst>
                              <p:cond delay="2000"/>
                            </p:stCondLst>
                            <p:childTnLst>
                              <p:par>
                                <p:cTn id="23" presetID="9" presetClass="entr" presetSubtype="0" fill="hold" nodeType="after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Effect transition="in" filter="dissolve">
                                      <p:cBhvr>
                                        <p:cTn id="25" dur="500"/>
                                        <p:tgtEl>
                                          <p:spTgt spid="3">
                                            <p:txEl>
                                              <p:pRg st="9" end="9"/>
                                            </p:txEl>
                                          </p:spTgt>
                                        </p:tgtEl>
                                      </p:cBhvr>
                                    </p:animEffect>
                                  </p:childTnLst>
                                </p:cTn>
                              </p:par>
                            </p:childTnLst>
                          </p:cTn>
                        </p:par>
                        <p:par>
                          <p:cTn id="26" fill="hold">
                            <p:stCondLst>
                              <p:cond delay="2500"/>
                            </p:stCondLst>
                            <p:childTnLst>
                              <p:par>
                                <p:cTn id="27" presetID="2" presetClass="entr" presetSubtype="4" fill="hold" nodeType="after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anim calcmode="lin" valueType="num">
                                      <p:cBhvr additive="base">
                                        <p:cTn id="2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anim calcmode="lin" valueType="num">
                                      <p:cBhvr additive="base">
                                        <p:cTn id="3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13" end="13"/>
                                            </p:txEl>
                                          </p:spTgt>
                                        </p:tgtEl>
                                        <p:attrNameLst>
                                          <p:attrName>style.visibility</p:attrName>
                                        </p:attrNameLst>
                                      </p:cBhvr>
                                      <p:to>
                                        <p:strVal val="visible"/>
                                      </p:to>
                                    </p:set>
                                    <p:anim calcmode="lin" valueType="num">
                                      <p:cBhvr additive="base">
                                        <p:cTn id="37"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3" end="13"/>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14" end="14"/>
                                            </p:txEl>
                                          </p:spTgt>
                                        </p:tgtEl>
                                        <p:attrNameLst>
                                          <p:attrName>style.visibility</p:attrName>
                                        </p:attrNameLst>
                                      </p:cBhvr>
                                      <p:to>
                                        <p:strVal val="visible"/>
                                      </p:to>
                                    </p:set>
                                    <p:anim calcmode="lin" valueType="num">
                                      <p:cBhvr additive="base">
                                        <p:cTn id="4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7467600" cy="1066800"/>
          </a:xfrm>
        </p:spPr>
        <p:txBody>
          <a:bodyPr/>
          <a:lstStyle/>
          <a:p>
            <a:r>
              <a:rPr lang="en-US" sz="3600" b="1" dirty="0" smtClean="0">
                <a:latin typeface="+mj-lt"/>
              </a:rPr>
              <a:t>EXTERNAL INCENTIVES TO DIVERSIFY</a:t>
            </a:r>
            <a:endParaRPr lang="en-US" sz="3600" b="1" dirty="0">
              <a:latin typeface="+mj-lt"/>
            </a:endParaRPr>
          </a:p>
        </p:txBody>
      </p:sp>
      <p:sp>
        <p:nvSpPr>
          <p:cNvPr id="3" name="Content Placeholder 2"/>
          <p:cNvSpPr>
            <a:spLocks noGrp="1"/>
          </p:cNvSpPr>
          <p:nvPr>
            <p:ph idx="1"/>
          </p:nvPr>
        </p:nvSpPr>
        <p:spPr/>
        <p:txBody>
          <a:bodyPr>
            <a:normAutofit/>
          </a:bodyPr>
          <a:lstStyle/>
          <a:p>
            <a:pPr marL="0" indent="0">
              <a:spcBef>
                <a:spcPts val="0"/>
              </a:spcBef>
              <a:buFontTx/>
              <a:buNone/>
            </a:pPr>
            <a:endParaRPr lang="en-US" sz="3600" dirty="0" smtClean="0">
              <a:latin typeface="+mn-lt"/>
            </a:endParaRPr>
          </a:p>
          <a:p>
            <a:pPr marL="0" indent="0">
              <a:spcBef>
                <a:spcPts val="0"/>
              </a:spcBef>
              <a:buFontTx/>
              <a:buNone/>
            </a:pPr>
            <a:endParaRPr lang="en-US" sz="3600" dirty="0">
              <a:latin typeface="+mn-lt"/>
            </a:endParaRPr>
          </a:p>
        </p:txBody>
      </p:sp>
      <p:grpSp>
        <p:nvGrpSpPr>
          <p:cNvPr id="6" name="Group 4"/>
          <p:cNvGrpSpPr>
            <a:grpSpLocks/>
          </p:cNvGrpSpPr>
          <p:nvPr/>
        </p:nvGrpSpPr>
        <p:grpSpPr bwMode="auto">
          <a:xfrm>
            <a:off x="228600" y="1219201"/>
            <a:ext cx="2493963" cy="1295399"/>
            <a:chOff x="100" y="1595"/>
            <a:chExt cx="1571" cy="1088"/>
          </a:xfrm>
        </p:grpSpPr>
        <p:sp>
          <p:nvSpPr>
            <p:cNvPr id="7" name="Rectangle 5"/>
            <p:cNvSpPr>
              <a:spLocks noChangeArrowheads="1"/>
            </p:cNvSpPr>
            <p:nvPr/>
          </p:nvSpPr>
          <p:spPr bwMode="blackWhite">
            <a:xfrm>
              <a:off x="100" y="1595"/>
              <a:ext cx="1571" cy="1088"/>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nchor="ctr"/>
            <a:lstStyle/>
            <a:p>
              <a:pPr algn="ctr">
                <a:lnSpc>
                  <a:spcPct val="85000"/>
                </a:lnSpc>
              </a:pPr>
              <a:endParaRPr lang="en-US" sz="2400">
                <a:solidFill>
                  <a:schemeClr val="bg1"/>
                </a:solidFill>
                <a:effectLst>
                  <a:outerShdw blurRad="38100" dist="38100" dir="2700000" algn="tl">
                    <a:srgbClr val="000000"/>
                  </a:outerShdw>
                </a:effectLst>
                <a:latin typeface="Tahoma" pitchFamily="34" charset="0"/>
              </a:endParaRPr>
            </a:p>
          </p:txBody>
        </p:sp>
        <p:sp>
          <p:nvSpPr>
            <p:cNvPr id="8" name="Rectangle 6"/>
            <p:cNvSpPr>
              <a:spLocks noChangeArrowheads="1"/>
            </p:cNvSpPr>
            <p:nvPr/>
          </p:nvSpPr>
          <p:spPr bwMode="blackWhite">
            <a:xfrm>
              <a:off x="196" y="1649"/>
              <a:ext cx="1415" cy="906"/>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nchor="ctr"/>
            <a:lstStyle/>
            <a:p>
              <a:pPr algn="ctr">
                <a:lnSpc>
                  <a:spcPct val="85000"/>
                </a:lnSpc>
              </a:pPr>
              <a:r>
                <a:rPr lang="en-US" sz="2800" dirty="0" smtClean="0">
                  <a:solidFill>
                    <a:srgbClr val="FFFFCC"/>
                  </a:solidFill>
                  <a:effectLst>
                    <a:outerShdw blurRad="38100" dist="38100" dir="2700000" algn="tl">
                      <a:srgbClr val="000000"/>
                    </a:outerShdw>
                  </a:effectLst>
                  <a:latin typeface="+mj-lt"/>
                </a:rPr>
                <a:t>Antitrust Regulation </a:t>
              </a:r>
              <a:endParaRPr lang="en-US" sz="2800" dirty="0">
                <a:solidFill>
                  <a:srgbClr val="FFFFCC"/>
                </a:solidFill>
                <a:effectLst>
                  <a:outerShdw blurRad="38100" dist="38100" dir="2700000" algn="tl">
                    <a:srgbClr val="000000"/>
                  </a:outerShdw>
                </a:effectLst>
                <a:latin typeface="+mj-lt"/>
              </a:endParaRPr>
            </a:p>
          </p:txBody>
        </p:sp>
      </p:grpSp>
      <p:sp>
        <p:nvSpPr>
          <p:cNvPr id="9" name="AutoShape 7"/>
          <p:cNvSpPr>
            <a:spLocks/>
          </p:cNvSpPr>
          <p:nvPr/>
        </p:nvSpPr>
        <p:spPr bwMode="auto">
          <a:xfrm>
            <a:off x="2732088" y="1295399"/>
            <a:ext cx="1306512" cy="4876801"/>
          </a:xfrm>
          <a:prstGeom prst="leftBrace">
            <a:avLst>
              <a:gd name="adj1" fmla="val 0"/>
              <a:gd name="adj2" fmla="val 9866"/>
            </a:avLst>
          </a:prstGeom>
          <a:noFill/>
          <a:ln w="38100">
            <a:solidFill>
              <a:schemeClr val="tx1"/>
            </a:solidFill>
            <a:round/>
            <a:headEnd/>
            <a:tailEnd/>
          </a:ln>
          <a:effectLst/>
        </p:spPr>
        <p:txBody>
          <a:bodyPr wrap="none" anchor="ctr"/>
          <a:lstStyle/>
          <a:p>
            <a:endParaRPr lang="en-US"/>
          </a:p>
        </p:txBody>
      </p:sp>
      <p:sp>
        <p:nvSpPr>
          <p:cNvPr id="10" name="Rectangle 3"/>
          <p:cNvSpPr>
            <a:spLocks noChangeArrowheads="1"/>
          </p:cNvSpPr>
          <p:nvPr/>
        </p:nvSpPr>
        <p:spPr bwMode="auto">
          <a:xfrm>
            <a:off x="3581400" y="1219200"/>
            <a:ext cx="5562600" cy="5334000"/>
          </a:xfrm>
          <a:prstGeom prst="rect">
            <a:avLst/>
          </a:prstGeom>
          <a:noFill/>
          <a:ln w="9525">
            <a:noFill/>
            <a:miter lim="800000"/>
            <a:headEnd/>
            <a:tailEnd/>
          </a:ln>
          <a:effectLst/>
        </p:spPr>
        <p:txBody>
          <a:bodyPr/>
          <a:lstStyle/>
          <a:p>
            <a:pPr marL="342900" indent="-342900">
              <a:spcBef>
                <a:spcPct val="50000"/>
              </a:spcBef>
              <a:buFontTx/>
              <a:buChar char="•"/>
            </a:pPr>
            <a:r>
              <a:rPr lang="en-US" sz="2000" dirty="0"/>
              <a:t>Antitrust laws in 1960s and 1970s discouraged mergers that created increased market power (vertical or horizontal </a:t>
            </a:r>
            <a:r>
              <a:rPr lang="en-US" sz="2000" dirty="0" smtClean="0"/>
              <a:t>integration)</a:t>
            </a:r>
          </a:p>
          <a:p>
            <a:pPr marL="342900" indent="-342900">
              <a:spcBef>
                <a:spcPct val="50000"/>
              </a:spcBef>
              <a:buFontTx/>
              <a:buChar char="•"/>
            </a:pPr>
            <a:r>
              <a:rPr lang="en-US" sz="2000" dirty="0"/>
              <a:t>Mergers in the 1960s and 1970s thus tended </a:t>
            </a:r>
            <a:r>
              <a:rPr lang="en-US" sz="2000" dirty="0" smtClean="0"/>
              <a:t> to </a:t>
            </a:r>
            <a:r>
              <a:rPr lang="en-US" sz="2000" dirty="0"/>
              <a:t>be </a:t>
            </a:r>
            <a:r>
              <a:rPr lang="en-US" sz="2000" dirty="0" smtClean="0"/>
              <a:t>unrelated (conglomerate)</a:t>
            </a:r>
          </a:p>
          <a:p>
            <a:pPr marL="342900" indent="-342900">
              <a:spcBef>
                <a:spcPct val="50000"/>
              </a:spcBef>
              <a:buFontTx/>
              <a:buChar char="•"/>
            </a:pPr>
            <a:r>
              <a:rPr lang="en-US" sz="2000" dirty="0" smtClean="0"/>
              <a:t>1980s: Relaxation </a:t>
            </a:r>
            <a:r>
              <a:rPr lang="en-US" sz="2000" dirty="0"/>
              <a:t>of antitrust enforcement results in more and larger horizontal </a:t>
            </a:r>
            <a:r>
              <a:rPr lang="en-US" sz="2000" dirty="0" smtClean="0"/>
              <a:t>mergers</a:t>
            </a:r>
          </a:p>
          <a:p>
            <a:pPr marL="342900" indent="-342900">
              <a:spcBef>
                <a:spcPct val="50000"/>
              </a:spcBef>
              <a:buFontTx/>
              <a:buChar char="•"/>
            </a:pPr>
            <a:r>
              <a:rPr lang="en-US" sz="2000" dirty="0" smtClean="0"/>
              <a:t>Late 1990s: Industry-specific deregulation spurred increased merger activity in banking, telecommunications, oil and gas, and electric utilities</a:t>
            </a:r>
          </a:p>
          <a:p>
            <a:pPr marL="342900" indent="-342900">
              <a:spcBef>
                <a:spcPct val="50000"/>
              </a:spcBef>
              <a:buFontTx/>
              <a:buChar char="•"/>
            </a:pPr>
            <a:r>
              <a:rPr lang="en-US" sz="2000" dirty="0" smtClean="0"/>
              <a:t>Early 2000s: Antitrust concerns seem to be emerging and mergers are more closely scrutinized</a:t>
            </a:r>
          </a:p>
          <a:p>
            <a:pPr marL="342900" indent="-342900">
              <a:spcBef>
                <a:spcPct val="50000"/>
              </a:spcBef>
            </a:pP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7" presetClass="entr" presetSubtype="10" fill="hold"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strVal val="#ppt_h"/>
                                          </p:val>
                                        </p:tav>
                                        <p:tav tm="100000">
                                          <p:val>
                                            <p:strVal val="#ppt_h"/>
                                          </p:val>
                                        </p:tav>
                                      </p:tavLst>
                                    </p:anim>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par>
                          <p:cTn id="18" fill="hold">
                            <p:stCondLst>
                              <p:cond delay="1500"/>
                            </p:stCondLst>
                            <p:childTnLst>
                              <p:par>
                                <p:cTn id="19" presetID="17" presetClass="entr" presetSubtype="1" fill="hold" grpId="0" nodeType="after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anim calcmode="lin" valueType="num">
                                      <p:cBhvr>
                                        <p:cTn id="21"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2" dur="500" fill="hold"/>
                                        <p:tgtEl>
                                          <p:spTgt spid="10">
                                            <p:txEl>
                                              <p:pRg st="0" end="0"/>
                                            </p:txEl>
                                          </p:spTgt>
                                        </p:tgtEl>
                                        <p:attrNameLst>
                                          <p:attrName>ppt_y</p:attrName>
                                        </p:attrNameLst>
                                      </p:cBhvr>
                                      <p:tavLst>
                                        <p:tav tm="0">
                                          <p:val>
                                            <p:strVal val="#ppt_y-#ppt_h/2"/>
                                          </p:val>
                                        </p:tav>
                                        <p:tav tm="100000">
                                          <p:val>
                                            <p:strVal val="#ppt_y"/>
                                          </p:val>
                                        </p:tav>
                                      </p:tavLst>
                                    </p:anim>
                                    <p:anim calcmode="lin" valueType="num">
                                      <p:cBhvr>
                                        <p:cTn id="23" dur="500" fill="hold"/>
                                        <p:tgtEl>
                                          <p:spTgt spid="10">
                                            <p:txEl>
                                              <p:pRg st="0" end="0"/>
                                            </p:txEl>
                                          </p:spTgt>
                                        </p:tgtEl>
                                        <p:attrNameLst>
                                          <p:attrName>ppt_w</p:attrName>
                                        </p:attrNameLst>
                                      </p:cBhvr>
                                      <p:tavLst>
                                        <p:tav tm="0">
                                          <p:val>
                                            <p:strVal val="#ppt_w"/>
                                          </p:val>
                                        </p:tav>
                                        <p:tav tm="100000">
                                          <p:val>
                                            <p:strVal val="#ppt_w"/>
                                          </p:val>
                                        </p:tav>
                                      </p:tavLst>
                                    </p:anim>
                                    <p:anim calcmode="lin" valueType="num">
                                      <p:cBhvr>
                                        <p:cTn id="24" dur="500" fill="hold"/>
                                        <p:tgtEl>
                                          <p:spTgt spid="10">
                                            <p:txEl>
                                              <p:pRg st="0" end="0"/>
                                            </p:txEl>
                                          </p:spTgt>
                                        </p:tgtEl>
                                        <p:attrNameLst>
                                          <p:attrName>ppt_h</p:attrName>
                                        </p:attrNameLst>
                                      </p:cBhvr>
                                      <p:tavLst>
                                        <p:tav tm="0">
                                          <p:val>
                                            <p:fltVal val="0"/>
                                          </p:val>
                                        </p:tav>
                                        <p:tav tm="100000">
                                          <p:val>
                                            <p:strVal val="#ppt_h"/>
                                          </p:val>
                                        </p:tav>
                                      </p:tavLst>
                                    </p:anim>
                                  </p:childTnLst>
                                </p:cTn>
                              </p:par>
                            </p:childTnLst>
                          </p:cTn>
                        </p:par>
                        <p:par>
                          <p:cTn id="25" fill="hold">
                            <p:stCondLst>
                              <p:cond delay="2000"/>
                            </p:stCondLst>
                            <p:childTnLst>
                              <p:par>
                                <p:cTn id="26" presetID="17" presetClass="entr" presetSubtype="1" fill="hold" grpId="0" nodeType="afterEffect">
                                  <p:stCondLst>
                                    <p:cond delay="0"/>
                                  </p:stCondLst>
                                  <p:childTnLst>
                                    <p:set>
                                      <p:cBhvr>
                                        <p:cTn id="27" dur="1" fill="hold">
                                          <p:stCondLst>
                                            <p:cond delay="0"/>
                                          </p:stCondLst>
                                        </p:cTn>
                                        <p:tgtEl>
                                          <p:spTgt spid="10">
                                            <p:txEl>
                                              <p:pRg st="1" end="1"/>
                                            </p:txEl>
                                          </p:spTgt>
                                        </p:tgtEl>
                                        <p:attrNameLst>
                                          <p:attrName>style.visibility</p:attrName>
                                        </p:attrNameLst>
                                      </p:cBhvr>
                                      <p:to>
                                        <p:strVal val="visible"/>
                                      </p:to>
                                    </p:set>
                                    <p:anim calcmode="lin" valueType="num">
                                      <p:cBhvr>
                                        <p:cTn id="28"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29" dur="500" fill="hold"/>
                                        <p:tgtEl>
                                          <p:spTgt spid="10">
                                            <p:txEl>
                                              <p:pRg st="1" end="1"/>
                                            </p:txEl>
                                          </p:spTgt>
                                        </p:tgtEl>
                                        <p:attrNameLst>
                                          <p:attrName>ppt_y</p:attrName>
                                        </p:attrNameLst>
                                      </p:cBhvr>
                                      <p:tavLst>
                                        <p:tav tm="0">
                                          <p:val>
                                            <p:strVal val="#ppt_y-#ppt_h/2"/>
                                          </p:val>
                                        </p:tav>
                                        <p:tav tm="100000">
                                          <p:val>
                                            <p:strVal val="#ppt_y"/>
                                          </p:val>
                                        </p:tav>
                                      </p:tavLst>
                                    </p:anim>
                                    <p:anim calcmode="lin" valueType="num">
                                      <p:cBhvr>
                                        <p:cTn id="30" dur="500" fill="hold"/>
                                        <p:tgtEl>
                                          <p:spTgt spid="10">
                                            <p:txEl>
                                              <p:pRg st="1" end="1"/>
                                            </p:txEl>
                                          </p:spTgt>
                                        </p:tgtEl>
                                        <p:attrNameLst>
                                          <p:attrName>ppt_w</p:attrName>
                                        </p:attrNameLst>
                                      </p:cBhvr>
                                      <p:tavLst>
                                        <p:tav tm="0">
                                          <p:val>
                                            <p:strVal val="#ppt_w"/>
                                          </p:val>
                                        </p:tav>
                                        <p:tav tm="100000">
                                          <p:val>
                                            <p:strVal val="#ppt_w"/>
                                          </p:val>
                                        </p:tav>
                                      </p:tavLst>
                                    </p:anim>
                                    <p:anim calcmode="lin" valueType="num">
                                      <p:cBhvr>
                                        <p:cTn id="31" dur="500" fill="hold"/>
                                        <p:tgtEl>
                                          <p:spTgt spid="10">
                                            <p:txEl>
                                              <p:pRg st="1" end="1"/>
                                            </p:txEl>
                                          </p:spTgt>
                                        </p:tgtEl>
                                        <p:attrNameLst>
                                          <p:attrName>ppt_h</p:attrName>
                                        </p:attrNameLst>
                                      </p:cBhvr>
                                      <p:tavLst>
                                        <p:tav tm="0">
                                          <p:val>
                                            <p:fltVal val="0"/>
                                          </p:val>
                                        </p:tav>
                                        <p:tav tm="100000">
                                          <p:val>
                                            <p:strVal val="#ppt_h"/>
                                          </p:val>
                                        </p:tav>
                                      </p:tavLst>
                                    </p:anim>
                                  </p:childTnLst>
                                </p:cTn>
                              </p:par>
                            </p:childTnLst>
                          </p:cTn>
                        </p:par>
                        <p:par>
                          <p:cTn id="32" fill="hold">
                            <p:stCondLst>
                              <p:cond delay="2500"/>
                            </p:stCondLst>
                            <p:childTnLst>
                              <p:par>
                                <p:cTn id="33" presetID="17" presetClass="entr" presetSubtype="1" fill="hold" grpId="0" nodeType="afterEffect">
                                  <p:stCondLst>
                                    <p:cond delay="0"/>
                                  </p:stCondLst>
                                  <p:childTnLst>
                                    <p:set>
                                      <p:cBhvr>
                                        <p:cTn id="34" dur="1" fill="hold">
                                          <p:stCondLst>
                                            <p:cond delay="0"/>
                                          </p:stCondLst>
                                        </p:cTn>
                                        <p:tgtEl>
                                          <p:spTgt spid="10">
                                            <p:txEl>
                                              <p:pRg st="2" end="2"/>
                                            </p:txEl>
                                          </p:spTgt>
                                        </p:tgtEl>
                                        <p:attrNameLst>
                                          <p:attrName>style.visibility</p:attrName>
                                        </p:attrNameLst>
                                      </p:cBhvr>
                                      <p:to>
                                        <p:strVal val="visible"/>
                                      </p:to>
                                    </p:set>
                                    <p:anim calcmode="lin" valueType="num">
                                      <p:cBhvr>
                                        <p:cTn id="35"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6" dur="500" fill="hold"/>
                                        <p:tgtEl>
                                          <p:spTgt spid="10">
                                            <p:txEl>
                                              <p:pRg st="2" end="2"/>
                                            </p:txEl>
                                          </p:spTgt>
                                        </p:tgtEl>
                                        <p:attrNameLst>
                                          <p:attrName>ppt_y</p:attrName>
                                        </p:attrNameLst>
                                      </p:cBhvr>
                                      <p:tavLst>
                                        <p:tav tm="0">
                                          <p:val>
                                            <p:strVal val="#ppt_y-#ppt_h/2"/>
                                          </p:val>
                                        </p:tav>
                                        <p:tav tm="100000">
                                          <p:val>
                                            <p:strVal val="#ppt_y"/>
                                          </p:val>
                                        </p:tav>
                                      </p:tavLst>
                                    </p:anim>
                                    <p:anim calcmode="lin" valueType="num">
                                      <p:cBhvr>
                                        <p:cTn id="37" dur="500" fill="hold"/>
                                        <p:tgtEl>
                                          <p:spTgt spid="10">
                                            <p:txEl>
                                              <p:pRg st="2" end="2"/>
                                            </p:txEl>
                                          </p:spTgt>
                                        </p:tgtEl>
                                        <p:attrNameLst>
                                          <p:attrName>ppt_w</p:attrName>
                                        </p:attrNameLst>
                                      </p:cBhvr>
                                      <p:tavLst>
                                        <p:tav tm="0">
                                          <p:val>
                                            <p:strVal val="#ppt_w"/>
                                          </p:val>
                                        </p:tav>
                                        <p:tav tm="100000">
                                          <p:val>
                                            <p:strVal val="#ppt_w"/>
                                          </p:val>
                                        </p:tav>
                                      </p:tavLst>
                                    </p:anim>
                                    <p:anim calcmode="lin" valueType="num">
                                      <p:cBhvr>
                                        <p:cTn id="38" dur="500" fill="hold"/>
                                        <p:tgtEl>
                                          <p:spTgt spid="10">
                                            <p:txEl>
                                              <p:pRg st="2" end="2"/>
                                            </p:txEl>
                                          </p:spTgt>
                                        </p:tgtEl>
                                        <p:attrNameLst>
                                          <p:attrName>ppt_h</p:attrName>
                                        </p:attrNameLst>
                                      </p:cBhvr>
                                      <p:tavLst>
                                        <p:tav tm="0">
                                          <p:val>
                                            <p:fltVal val="0"/>
                                          </p:val>
                                        </p:tav>
                                        <p:tav tm="100000">
                                          <p:val>
                                            <p:strVal val="#ppt_h"/>
                                          </p:val>
                                        </p:tav>
                                      </p:tavLst>
                                    </p:anim>
                                  </p:childTnLst>
                                </p:cTn>
                              </p:par>
                              <p:par>
                                <p:cTn id="39" presetID="17" presetClass="entr" presetSubtype="1" fill="hold" grpId="0" nodeType="withEffect">
                                  <p:stCondLst>
                                    <p:cond delay="0"/>
                                  </p:stCondLst>
                                  <p:childTnLst>
                                    <p:set>
                                      <p:cBhvr>
                                        <p:cTn id="40" dur="1" fill="hold">
                                          <p:stCondLst>
                                            <p:cond delay="0"/>
                                          </p:stCondLst>
                                        </p:cTn>
                                        <p:tgtEl>
                                          <p:spTgt spid="10">
                                            <p:txEl>
                                              <p:pRg st="3" end="3"/>
                                            </p:txEl>
                                          </p:spTgt>
                                        </p:tgtEl>
                                        <p:attrNameLst>
                                          <p:attrName>style.visibility</p:attrName>
                                        </p:attrNameLst>
                                      </p:cBhvr>
                                      <p:to>
                                        <p:strVal val="visible"/>
                                      </p:to>
                                    </p:set>
                                    <p:anim calcmode="lin" valueType="num">
                                      <p:cBhvr>
                                        <p:cTn id="41"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42" dur="500" fill="hold"/>
                                        <p:tgtEl>
                                          <p:spTgt spid="10">
                                            <p:txEl>
                                              <p:pRg st="3" end="3"/>
                                            </p:txEl>
                                          </p:spTgt>
                                        </p:tgtEl>
                                        <p:attrNameLst>
                                          <p:attrName>ppt_y</p:attrName>
                                        </p:attrNameLst>
                                      </p:cBhvr>
                                      <p:tavLst>
                                        <p:tav tm="0">
                                          <p:val>
                                            <p:strVal val="#ppt_y-#ppt_h/2"/>
                                          </p:val>
                                        </p:tav>
                                        <p:tav tm="100000">
                                          <p:val>
                                            <p:strVal val="#ppt_y"/>
                                          </p:val>
                                        </p:tav>
                                      </p:tavLst>
                                    </p:anim>
                                    <p:anim calcmode="lin" valueType="num">
                                      <p:cBhvr>
                                        <p:cTn id="43" dur="500" fill="hold"/>
                                        <p:tgtEl>
                                          <p:spTgt spid="10">
                                            <p:txEl>
                                              <p:pRg st="3" end="3"/>
                                            </p:txEl>
                                          </p:spTgt>
                                        </p:tgtEl>
                                        <p:attrNameLst>
                                          <p:attrName>ppt_w</p:attrName>
                                        </p:attrNameLst>
                                      </p:cBhvr>
                                      <p:tavLst>
                                        <p:tav tm="0">
                                          <p:val>
                                            <p:strVal val="#ppt_w"/>
                                          </p:val>
                                        </p:tav>
                                        <p:tav tm="100000">
                                          <p:val>
                                            <p:strVal val="#ppt_w"/>
                                          </p:val>
                                        </p:tav>
                                      </p:tavLst>
                                    </p:anim>
                                    <p:anim calcmode="lin" valueType="num">
                                      <p:cBhvr>
                                        <p:cTn id="44" dur="500" fill="hold"/>
                                        <p:tgtEl>
                                          <p:spTgt spid="10">
                                            <p:txEl>
                                              <p:pRg st="3" end="3"/>
                                            </p:txEl>
                                          </p:spTgt>
                                        </p:tgtEl>
                                        <p:attrNameLst>
                                          <p:attrName>ppt_h</p:attrName>
                                        </p:attrNameLst>
                                      </p:cBhvr>
                                      <p:tavLst>
                                        <p:tav tm="0">
                                          <p:val>
                                            <p:fltVal val="0"/>
                                          </p:val>
                                        </p:tav>
                                        <p:tav tm="100000">
                                          <p:val>
                                            <p:strVal val="#ppt_h"/>
                                          </p:val>
                                        </p:tav>
                                      </p:tavLst>
                                    </p:anim>
                                  </p:childTnLst>
                                </p:cTn>
                              </p:par>
                              <p:par>
                                <p:cTn id="45" presetID="17" presetClass="entr" presetSubtype="1" fill="hold" grpId="0" nodeType="withEffect">
                                  <p:stCondLst>
                                    <p:cond delay="0"/>
                                  </p:stCondLst>
                                  <p:childTnLst>
                                    <p:set>
                                      <p:cBhvr>
                                        <p:cTn id="46" dur="1" fill="hold">
                                          <p:stCondLst>
                                            <p:cond delay="0"/>
                                          </p:stCondLst>
                                        </p:cTn>
                                        <p:tgtEl>
                                          <p:spTgt spid="10">
                                            <p:txEl>
                                              <p:pRg st="4" end="4"/>
                                            </p:txEl>
                                          </p:spTgt>
                                        </p:tgtEl>
                                        <p:attrNameLst>
                                          <p:attrName>style.visibility</p:attrName>
                                        </p:attrNameLst>
                                      </p:cBhvr>
                                      <p:to>
                                        <p:strVal val="visible"/>
                                      </p:to>
                                    </p:set>
                                    <p:anim calcmode="lin" valueType="num">
                                      <p:cBhvr>
                                        <p:cTn id="47"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p:cTn id="48" dur="500" fill="hold"/>
                                        <p:tgtEl>
                                          <p:spTgt spid="10">
                                            <p:txEl>
                                              <p:pRg st="4" end="4"/>
                                            </p:txEl>
                                          </p:spTgt>
                                        </p:tgtEl>
                                        <p:attrNameLst>
                                          <p:attrName>ppt_y</p:attrName>
                                        </p:attrNameLst>
                                      </p:cBhvr>
                                      <p:tavLst>
                                        <p:tav tm="0">
                                          <p:val>
                                            <p:strVal val="#ppt_y-#ppt_h/2"/>
                                          </p:val>
                                        </p:tav>
                                        <p:tav tm="100000">
                                          <p:val>
                                            <p:strVal val="#ppt_y"/>
                                          </p:val>
                                        </p:tav>
                                      </p:tavLst>
                                    </p:anim>
                                    <p:anim calcmode="lin" valueType="num">
                                      <p:cBhvr>
                                        <p:cTn id="49" dur="500" fill="hold"/>
                                        <p:tgtEl>
                                          <p:spTgt spid="10">
                                            <p:txEl>
                                              <p:pRg st="4" end="4"/>
                                            </p:txEl>
                                          </p:spTgt>
                                        </p:tgtEl>
                                        <p:attrNameLst>
                                          <p:attrName>ppt_w</p:attrName>
                                        </p:attrNameLst>
                                      </p:cBhvr>
                                      <p:tavLst>
                                        <p:tav tm="0">
                                          <p:val>
                                            <p:strVal val="#ppt_w"/>
                                          </p:val>
                                        </p:tav>
                                        <p:tav tm="100000">
                                          <p:val>
                                            <p:strVal val="#ppt_w"/>
                                          </p:val>
                                        </p:tav>
                                      </p:tavLst>
                                    </p:anim>
                                    <p:anim calcmode="lin" valueType="num">
                                      <p:cBhvr>
                                        <p:cTn id="50" dur="500" fill="hold"/>
                                        <p:tgtEl>
                                          <p:spTgt spid="10">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uiExpand="1"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1524000" y="609600"/>
            <a:ext cx="7467600" cy="457200"/>
          </a:xfrm>
        </p:spPr>
        <p:txBody>
          <a:bodyPr>
            <a:noAutofit/>
          </a:bodyPr>
          <a:lstStyle/>
          <a:p>
            <a:r>
              <a:rPr lang="en-US" sz="2100" b="1" dirty="0" smtClean="0">
                <a:latin typeface="+mj-lt"/>
              </a:rPr>
              <a:t>GENERAL ELECTRIC: THE QUINTESSENTIAL DIVERSIFIED FIRM</a:t>
            </a:r>
            <a:endParaRPr lang="en-US" sz="2100" b="1" dirty="0">
              <a:latin typeface="+mj-lt"/>
            </a:endParaRPr>
          </a:p>
        </p:txBody>
      </p:sp>
      <p:sp>
        <p:nvSpPr>
          <p:cNvPr id="15" name="Subtitle 14"/>
          <p:cNvSpPr>
            <a:spLocks noGrp="1"/>
          </p:cNvSpPr>
          <p:nvPr>
            <p:ph idx="1"/>
          </p:nvPr>
        </p:nvSpPr>
        <p:spPr>
          <a:xfrm>
            <a:off x="2057400" y="1752600"/>
            <a:ext cx="6629400" cy="4572000"/>
          </a:xfrm>
          <a:solidFill>
            <a:srgbClr val="AEB2BE"/>
          </a:solidFill>
          <a:ln w="76200">
            <a:solidFill>
              <a:schemeClr val="tx1"/>
            </a:solidFill>
          </a:ln>
        </p:spPr>
        <p:txBody>
          <a:bodyPr>
            <a:noAutofit/>
          </a:bodyPr>
          <a:lstStyle/>
          <a:p>
            <a:pPr>
              <a:buNone/>
            </a:pPr>
            <a:endParaRPr lang="en-US" sz="200" dirty="0" smtClean="0">
              <a:solidFill>
                <a:schemeClr val="tx1"/>
              </a:solidFill>
              <a:latin typeface="+mj-lt"/>
              <a:cs typeface="Arial"/>
            </a:endParaRPr>
          </a:p>
          <a:p>
            <a:pPr>
              <a:spcAft>
                <a:spcPts val="1200"/>
              </a:spcAft>
              <a:buNone/>
            </a:pPr>
            <a:r>
              <a:rPr lang="en-US" sz="2400" dirty="0" smtClean="0">
                <a:solidFill>
                  <a:schemeClr val="tx1"/>
                </a:solidFill>
                <a:latin typeface="+mj-lt"/>
                <a:cs typeface="Arial"/>
              </a:rPr>
              <a:t>■</a:t>
            </a:r>
            <a:r>
              <a:rPr lang="en-US" sz="800" dirty="0" smtClean="0">
                <a:solidFill>
                  <a:schemeClr val="tx1"/>
                </a:solidFill>
                <a:latin typeface="+mj-lt"/>
                <a:cs typeface="Arial"/>
              </a:rPr>
              <a:t>     </a:t>
            </a:r>
            <a:r>
              <a:rPr lang="en-US" sz="2400" dirty="0" smtClean="0">
                <a:latin typeface="+mj-lt"/>
              </a:rPr>
              <a:t>GE competes in 16 different industries: appliances, aviation, consumer electronics, electrical distribution, energy, entertainment, finance, gas, health care, lighting, locomotives, oil, software, water, weapons, and wind turbines</a:t>
            </a:r>
            <a:endParaRPr lang="en-US" sz="2400" dirty="0" smtClean="0">
              <a:solidFill>
                <a:schemeClr val="tx1"/>
              </a:solidFill>
              <a:latin typeface="+mj-lt"/>
            </a:endParaRPr>
          </a:p>
          <a:p>
            <a:pPr>
              <a:buNone/>
            </a:pPr>
            <a:r>
              <a:rPr lang="en-US" sz="2400" dirty="0" smtClean="0">
                <a:solidFill>
                  <a:schemeClr val="tx1"/>
                </a:solidFill>
                <a:latin typeface="+mj-lt"/>
                <a:cs typeface="Arial"/>
              </a:rPr>
              <a:t>■  </a:t>
            </a:r>
            <a:r>
              <a:rPr lang="en-US" sz="2400" dirty="0" smtClean="0">
                <a:latin typeface="+mj-lt"/>
              </a:rPr>
              <a:t>GE’s businesses are grouped in four divisions: GE Capital, GE Energy, GE Technology Infrastructure, and GE Home &amp; Business Solutions</a:t>
            </a:r>
            <a:endParaRPr lang="en-US" sz="2400" dirty="0" smtClean="0">
              <a:solidFill>
                <a:schemeClr val="tx1"/>
              </a:solidFill>
              <a:latin typeface="+mj-lt"/>
            </a:endParaRPr>
          </a:p>
        </p:txBody>
      </p:sp>
      <p:sp>
        <p:nvSpPr>
          <p:cNvPr id="6" name="TextBox 5"/>
          <p:cNvSpPr txBox="1"/>
          <p:nvPr/>
        </p:nvSpPr>
        <p:spPr>
          <a:xfrm>
            <a:off x="0" y="1"/>
            <a:ext cx="8458200" cy="1754326"/>
          </a:xfrm>
          <a:prstGeom prst="rect">
            <a:avLst/>
          </a:prstGeom>
          <a:noFill/>
        </p:spPr>
        <p:txBody>
          <a:bodyPr wrap="square" rtlCol="0">
            <a:spAutoFit/>
          </a:bodyPr>
          <a:lstStyle/>
          <a:p>
            <a:pPr algn="ctr"/>
            <a:endParaRPr lang="en-US" sz="3600" b="1" dirty="0" smtClean="0"/>
          </a:p>
          <a:p>
            <a:pPr algn="ctr"/>
            <a:r>
              <a:rPr lang="en-US" sz="3600" b="1" dirty="0" smtClean="0"/>
              <a:t>   </a:t>
            </a:r>
          </a:p>
          <a:p>
            <a:pPr algn="ctr"/>
            <a:endParaRPr lang="en-US" sz="3600" b="1" dirty="0"/>
          </a:p>
        </p:txBody>
      </p:sp>
      <p:sp>
        <p:nvSpPr>
          <p:cNvPr id="12" name="Rectangle 11"/>
          <p:cNvSpPr/>
          <p:nvPr/>
        </p:nvSpPr>
        <p:spPr>
          <a:xfrm>
            <a:off x="1524000" y="0"/>
            <a:ext cx="7086600" cy="646331"/>
          </a:xfrm>
          <a:prstGeom prst="rect">
            <a:avLst/>
          </a:prstGeom>
        </p:spPr>
        <p:txBody>
          <a:bodyPr wrap="square">
            <a:spAutoFit/>
          </a:bodyPr>
          <a:lstStyle/>
          <a:p>
            <a:pPr algn="ctr"/>
            <a:r>
              <a:rPr lang="en-US" sz="3600" b="1" dirty="0" smtClean="0">
                <a:latin typeface="+mj-lt"/>
              </a:rPr>
              <a:t>OPENING CASE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5">
                                            <p:bg/>
                                          </p:spTgt>
                                        </p:tgtEl>
                                        <p:attrNameLst>
                                          <p:attrName>style.visibility</p:attrName>
                                        </p:attrNameLst>
                                      </p:cBhvr>
                                      <p:to>
                                        <p:strVal val="visible"/>
                                      </p:to>
                                    </p:set>
                                    <p:anim calcmode="lin" valueType="num">
                                      <p:cBhvr additive="base">
                                        <p:cTn id="7" dur="500" fill="hold"/>
                                        <p:tgtEl>
                                          <p:spTgt spid="1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5">
                                            <p:bg/>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xEl>
                                              <p:pRg st="1" end="1"/>
                                            </p:txEl>
                                          </p:spTgt>
                                        </p:tgtEl>
                                        <p:attrNameLst>
                                          <p:attrName>style.visibility</p:attrName>
                                        </p:attrNameLst>
                                      </p:cBhvr>
                                      <p:to>
                                        <p:strVal val="visible"/>
                                      </p:to>
                                    </p:set>
                                    <p:anim calcmode="lin" valueType="num">
                                      <p:cBhvr additive="base">
                                        <p:cTn id="12" dur="500" fill="hold"/>
                                        <p:tgtEl>
                                          <p:spTgt spid="15">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5">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15">
                                            <p:txEl>
                                              <p:pRg st="2" end="2"/>
                                            </p:txEl>
                                          </p:spTgt>
                                        </p:tgtEl>
                                        <p:attrNameLst>
                                          <p:attrName>style.visibility</p:attrName>
                                        </p:attrNameLst>
                                      </p:cBhvr>
                                      <p:to>
                                        <p:strVal val="visible"/>
                                      </p:to>
                                    </p:set>
                                    <p:anim calcmode="lin" valueType="num">
                                      <p:cBhvr additive="base">
                                        <p:cTn id="17" dur="500" fill="hold"/>
                                        <p:tgtEl>
                                          <p:spTgt spid="1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7467600" cy="1066800"/>
          </a:xfrm>
        </p:spPr>
        <p:txBody>
          <a:bodyPr/>
          <a:lstStyle/>
          <a:p>
            <a:r>
              <a:rPr lang="en-US" sz="3600" b="1" dirty="0" smtClean="0">
                <a:latin typeface="+mj-lt"/>
              </a:rPr>
              <a:t>EXTERNAL INCENTIVES TO DIVERSIFY (cont’d)</a:t>
            </a:r>
            <a:endParaRPr lang="en-US" sz="3600" b="1" dirty="0">
              <a:latin typeface="+mj-lt"/>
            </a:endParaRPr>
          </a:p>
        </p:txBody>
      </p:sp>
      <p:sp>
        <p:nvSpPr>
          <p:cNvPr id="3" name="Content Placeholder 2"/>
          <p:cNvSpPr>
            <a:spLocks noGrp="1"/>
          </p:cNvSpPr>
          <p:nvPr>
            <p:ph idx="1"/>
          </p:nvPr>
        </p:nvSpPr>
        <p:spPr/>
        <p:txBody>
          <a:bodyPr>
            <a:normAutofit/>
          </a:bodyPr>
          <a:lstStyle/>
          <a:p>
            <a:pPr marL="0" indent="0">
              <a:spcBef>
                <a:spcPts val="0"/>
              </a:spcBef>
              <a:buFontTx/>
              <a:buNone/>
            </a:pPr>
            <a:endParaRPr lang="en-US" sz="3600" dirty="0" smtClean="0">
              <a:latin typeface="+mn-lt"/>
            </a:endParaRPr>
          </a:p>
          <a:p>
            <a:pPr marL="0" indent="0">
              <a:spcBef>
                <a:spcPts val="0"/>
              </a:spcBef>
              <a:buFontTx/>
              <a:buNone/>
            </a:pPr>
            <a:endParaRPr lang="en-US" sz="3600" dirty="0">
              <a:latin typeface="+mn-lt"/>
            </a:endParaRPr>
          </a:p>
        </p:txBody>
      </p:sp>
      <p:grpSp>
        <p:nvGrpSpPr>
          <p:cNvPr id="4" name="Group 4"/>
          <p:cNvGrpSpPr>
            <a:grpSpLocks/>
          </p:cNvGrpSpPr>
          <p:nvPr/>
        </p:nvGrpSpPr>
        <p:grpSpPr bwMode="auto">
          <a:xfrm>
            <a:off x="228600" y="1219201"/>
            <a:ext cx="2493963" cy="1295399"/>
            <a:chOff x="100" y="1595"/>
            <a:chExt cx="1571" cy="1088"/>
          </a:xfrm>
        </p:grpSpPr>
        <p:sp>
          <p:nvSpPr>
            <p:cNvPr id="7" name="Rectangle 5"/>
            <p:cNvSpPr>
              <a:spLocks noChangeArrowheads="1"/>
            </p:cNvSpPr>
            <p:nvPr/>
          </p:nvSpPr>
          <p:spPr bwMode="blackWhite">
            <a:xfrm>
              <a:off x="100" y="1595"/>
              <a:ext cx="1571" cy="1088"/>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nchor="ctr"/>
            <a:lstStyle/>
            <a:p>
              <a:pPr algn="ctr">
                <a:lnSpc>
                  <a:spcPct val="85000"/>
                </a:lnSpc>
              </a:pPr>
              <a:endParaRPr lang="en-US" sz="2400">
                <a:solidFill>
                  <a:schemeClr val="bg1"/>
                </a:solidFill>
                <a:effectLst>
                  <a:outerShdw blurRad="38100" dist="38100" dir="2700000" algn="tl">
                    <a:srgbClr val="000000"/>
                  </a:outerShdw>
                </a:effectLst>
                <a:latin typeface="Tahoma" pitchFamily="34" charset="0"/>
              </a:endParaRPr>
            </a:p>
          </p:txBody>
        </p:sp>
        <p:sp>
          <p:nvSpPr>
            <p:cNvPr id="8" name="Rectangle 6"/>
            <p:cNvSpPr>
              <a:spLocks noChangeArrowheads="1"/>
            </p:cNvSpPr>
            <p:nvPr/>
          </p:nvSpPr>
          <p:spPr bwMode="blackWhite">
            <a:xfrm>
              <a:off x="196" y="1649"/>
              <a:ext cx="1415" cy="906"/>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nchor="ctr"/>
            <a:lstStyle/>
            <a:p>
              <a:pPr algn="ctr">
                <a:lnSpc>
                  <a:spcPct val="85000"/>
                </a:lnSpc>
              </a:pPr>
              <a:r>
                <a:rPr lang="en-US" sz="2800" dirty="0" smtClean="0">
                  <a:solidFill>
                    <a:srgbClr val="FFFFCC"/>
                  </a:solidFill>
                  <a:effectLst>
                    <a:outerShdw blurRad="38100" dist="38100" dir="2700000" algn="tl">
                      <a:srgbClr val="000000"/>
                    </a:outerShdw>
                  </a:effectLst>
                  <a:latin typeface="+mj-lt"/>
                </a:rPr>
                <a:t>Antitrust Regulation </a:t>
              </a:r>
              <a:endParaRPr lang="en-US" sz="2800" dirty="0">
                <a:solidFill>
                  <a:srgbClr val="FFFFCC"/>
                </a:solidFill>
                <a:effectLst>
                  <a:outerShdw blurRad="38100" dist="38100" dir="2700000" algn="tl">
                    <a:srgbClr val="000000"/>
                  </a:outerShdw>
                </a:effectLst>
                <a:latin typeface="+mj-lt"/>
              </a:endParaRPr>
            </a:p>
          </p:txBody>
        </p:sp>
      </p:grpSp>
      <p:sp>
        <p:nvSpPr>
          <p:cNvPr id="10" name="Rectangle 3"/>
          <p:cNvSpPr>
            <a:spLocks noChangeArrowheads="1"/>
          </p:cNvSpPr>
          <p:nvPr/>
        </p:nvSpPr>
        <p:spPr bwMode="auto">
          <a:xfrm>
            <a:off x="3429000" y="1524000"/>
            <a:ext cx="4953000" cy="4724400"/>
          </a:xfrm>
          <a:prstGeom prst="rect">
            <a:avLst/>
          </a:prstGeom>
          <a:noFill/>
          <a:ln w="9525">
            <a:noFill/>
            <a:miter lim="800000"/>
            <a:headEnd/>
            <a:tailEnd/>
          </a:ln>
          <a:effectLst/>
        </p:spPr>
        <p:txBody>
          <a:bodyPr/>
          <a:lstStyle/>
          <a:p>
            <a:pPr marL="342900" indent="-342900">
              <a:spcBef>
                <a:spcPct val="50000"/>
              </a:spcBef>
              <a:buFontTx/>
              <a:buChar char="•"/>
            </a:pPr>
            <a:endParaRPr lang="en-US" sz="2000" dirty="0">
              <a:effectLst>
                <a:outerShdw blurRad="38100" dist="38100" dir="2700000" algn="tl">
                  <a:srgbClr val="C0C0C0"/>
                </a:outerShdw>
              </a:effectLst>
              <a:latin typeface="+mj-lt"/>
            </a:endParaRPr>
          </a:p>
        </p:txBody>
      </p:sp>
      <p:grpSp>
        <p:nvGrpSpPr>
          <p:cNvPr id="11" name="Group 8"/>
          <p:cNvGrpSpPr>
            <a:grpSpLocks/>
          </p:cNvGrpSpPr>
          <p:nvPr/>
        </p:nvGrpSpPr>
        <p:grpSpPr bwMode="auto">
          <a:xfrm>
            <a:off x="228600" y="2303463"/>
            <a:ext cx="2493963" cy="1201737"/>
            <a:chOff x="292" y="1595"/>
            <a:chExt cx="1379" cy="565"/>
          </a:xfrm>
        </p:grpSpPr>
        <p:sp>
          <p:nvSpPr>
            <p:cNvPr id="12" name="Rectangle 9"/>
            <p:cNvSpPr>
              <a:spLocks noChangeArrowheads="1"/>
            </p:cNvSpPr>
            <p:nvPr/>
          </p:nvSpPr>
          <p:spPr bwMode="blackWhite">
            <a:xfrm>
              <a:off x="292" y="1595"/>
              <a:ext cx="1379" cy="565"/>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nchor="ctr"/>
            <a:lstStyle/>
            <a:p>
              <a:pPr algn="ctr">
                <a:lnSpc>
                  <a:spcPct val="85000"/>
                </a:lnSpc>
              </a:pPr>
              <a:endParaRPr lang="en-US" sz="2400">
                <a:solidFill>
                  <a:schemeClr val="bg1"/>
                </a:solidFill>
                <a:effectLst>
                  <a:outerShdw blurRad="38100" dist="38100" dir="2700000" algn="tl">
                    <a:srgbClr val="000000"/>
                  </a:outerShdw>
                </a:effectLst>
                <a:latin typeface="Tahoma" pitchFamily="34" charset="0"/>
              </a:endParaRPr>
            </a:p>
          </p:txBody>
        </p:sp>
        <p:sp>
          <p:nvSpPr>
            <p:cNvPr id="13" name="Rectangle 10"/>
            <p:cNvSpPr>
              <a:spLocks noChangeArrowheads="1"/>
            </p:cNvSpPr>
            <p:nvPr/>
          </p:nvSpPr>
          <p:spPr bwMode="blackWhite">
            <a:xfrm>
              <a:off x="351" y="1649"/>
              <a:ext cx="1260" cy="456"/>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nchor="ctr"/>
            <a:lstStyle/>
            <a:p>
              <a:pPr algn="ctr">
                <a:lnSpc>
                  <a:spcPct val="85000"/>
                </a:lnSpc>
              </a:pPr>
              <a:r>
                <a:rPr lang="en-US" sz="2800" dirty="0">
                  <a:solidFill>
                    <a:srgbClr val="FFFFCC"/>
                  </a:solidFill>
                  <a:effectLst>
                    <a:outerShdw blurRad="38100" dist="38100" dir="2700000" algn="tl">
                      <a:srgbClr val="000000"/>
                    </a:outerShdw>
                  </a:effectLst>
                  <a:latin typeface="+mj-lt"/>
                </a:rPr>
                <a:t>Tax Laws</a:t>
              </a:r>
            </a:p>
          </p:txBody>
        </p:sp>
      </p:grpSp>
      <p:sp>
        <p:nvSpPr>
          <p:cNvPr id="14" name="Rectangle 3"/>
          <p:cNvSpPr>
            <a:spLocks noChangeArrowheads="1"/>
          </p:cNvSpPr>
          <p:nvPr/>
        </p:nvSpPr>
        <p:spPr bwMode="auto">
          <a:xfrm>
            <a:off x="3429000" y="1371600"/>
            <a:ext cx="5257800" cy="5029199"/>
          </a:xfrm>
          <a:prstGeom prst="rect">
            <a:avLst/>
          </a:prstGeom>
          <a:noFill/>
          <a:ln w="9525">
            <a:noFill/>
            <a:miter lim="800000"/>
            <a:headEnd/>
            <a:tailEnd/>
          </a:ln>
          <a:effectLst/>
        </p:spPr>
        <p:txBody>
          <a:bodyPr/>
          <a:lstStyle/>
          <a:p>
            <a:pPr marL="342900" indent="-342900">
              <a:spcBef>
                <a:spcPct val="50000"/>
              </a:spcBef>
              <a:buFontTx/>
              <a:buChar char="•"/>
            </a:pPr>
            <a:r>
              <a:rPr lang="en-US" sz="2000" dirty="0"/>
              <a:t>High tax rates on dividends cause a corporate shift from dividends to buying and building companies in high-performance </a:t>
            </a:r>
            <a:r>
              <a:rPr lang="en-US" sz="2000" dirty="0" smtClean="0"/>
              <a:t>industries</a:t>
            </a:r>
          </a:p>
          <a:p>
            <a:pPr marL="342900" indent="-342900">
              <a:spcBef>
                <a:spcPct val="50000"/>
              </a:spcBef>
              <a:buFontTx/>
              <a:buChar char="•"/>
            </a:pPr>
            <a:r>
              <a:rPr lang="en-US" sz="2000" dirty="0"/>
              <a:t>1986 Tax Reform Act</a:t>
            </a:r>
          </a:p>
          <a:p>
            <a:pPr marL="742950" lvl="1" indent="-285750">
              <a:spcBef>
                <a:spcPct val="50000"/>
              </a:spcBef>
              <a:buClr>
                <a:schemeClr val="tx1"/>
              </a:buClr>
              <a:buFont typeface="Wingdings" pitchFamily="2" charset="2"/>
              <a:buChar char="Ø"/>
            </a:pPr>
            <a:r>
              <a:rPr lang="en-US" sz="2000" dirty="0"/>
              <a:t>Reduced individual ordinary income tax rate from 50 to 28 </a:t>
            </a:r>
            <a:r>
              <a:rPr lang="en-US" sz="2000" dirty="0" smtClean="0"/>
              <a:t>percent</a:t>
            </a:r>
          </a:p>
          <a:p>
            <a:pPr marL="742950" lvl="1" indent="-285750">
              <a:spcBef>
                <a:spcPct val="50000"/>
              </a:spcBef>
              <a:buClr>
                <a:schemeClr val="tx1"/>
              </a:buClr>
              <a:buFont typeface="Wingdings" pitchFamily="2" charset="2"/>
              <a:buChar char="Ø"/>
            </a:pPr>
            <a:r>
              <a:rPr lang="en-US" sz="2000" dirty="0"/>
              <a:t>Treated capital gains as ordinary </a:t>
            </a:r>
            <a:r>
              <a:rPr lang="en-US" sz="2000" dirty="0" smtClean="0"/>
              <a:t>income </a:t>
            </a:r>
            <a:endParaRPr lang="en-US" sz="2000" dirty="0"/>
          </a:p>
          <a:p>
            <a:pPr marL="742950" lvl="1" indent="-285750">
              <a:spcBef>
                <a:spcPct val="50000"/>
              </a:spcBef>
              <a:buClr>
                <a:schemeClr val="tx1"/>
              </a:buClr>
              <a:buFont typeface="Wingdings" pitchFamily="2" charset="2"/>
              <a:buChar char="Ø"/>
            </a:pPr>
            <a:r>
              <a:rPr lang="en-US" sz="2000" dirty="0"/>
              <a:t>Thus created incentive for shareholders to prefer dividends to acquisition </a:t>
            </a:r>
            <a:r>
              <a:rPr lang="en-US" sz="2000" dirty="0" smtClean="0"/>
              <a:t>investments, as the 1986 Tax Reform Act diminished some of the corporate tax advantages of diversification</a:t>
            </a:r>
            <a:endParaRPr lang="en-US" sz="2000" dirty="0"/>
          </a:p>
        </p:txBody>
      </p:sp>
      <p:sp>
        <p:nvSpPr>
          <p:cNvPr id="15" name="AutoShape 7"/>
          <p:cNvSpPr>
            <a:spLocks/>
          </p:cNvSpPr>
          <p:nvPr/>
        </p:nvSpPr>
        <p:spPr bwMode="auto">
          <a:xfrm>
            <a:off x="2732088" y="1393825"/>
            <a:ext cx="1295400" cy="4930775"/>
          </a:xfrm>
          <a:prstGeom prst="leftBrace">
            <a:avLst>
              <a:gd name="adj1" fmla="val 0"/>
              <a:gd name="adj2" fmla="val 32500"/>
            </a:avLst>
          </a:prstGeom>
          <a:noFill/>
          <a:ln w="38100">
            <a:solidFill>
              <a:schemeClr val="tx1"/>
            </a:solidFill>
            <a:round/>
            <a:headEnd/>
            <a:tailEnd/>
          </a:ln>
          <a:effec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7" presetClass="entr" presetSubtype="10"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strVal val="#ppt_h"/>
                                          </p:val>
                                        </p:tav>
                                        <p:tav tm="100000">
                                          <p:val>
                                            <p:strVal val="#ppt_h"/>
                                          </p:val>
                                        </p:tav>
                                      </p:tavLst>
                                    </p:anim>
                                  </p:childTnLst>
                                </p:cTn>
                              </p:par>
                            </p:childTnLst>
                          </p:cTn>
                        </p:par>
                        <p:par>
                          <p:cTn id="14" fill="hold">
                            <p:stCondLst>
                              <p:cond delay="1000"/>
                            </p:stCondLst>
                            <p:childTnLst>
                              <p:par>
                                <p:cTn id="15" presetID="17" presetClass="entr" presetSubtype="1" fill="hold" grpId="0" nodeType="afterEffect" nodePh="1">
                                  <p:stCondLst>
                                    <p:cond delay="0"/>
                                  </p:stCondLst>
                                  <p:endCondLst>
                                    <p:cond evt="begin" delay="0">
                                      <p:tn val="15"/>
                                    </p:cond>
                                  </p:endCondLst>
                                  <p:childTnLst>
                                    <p:set>
                                      <p:cBhvr>
                                        <p:cTn id="16" dur="1" fill="hold">
                                          <p:stCondLst>
                                            <p:cond delay="0"/>
                                          </p:stCondLst>
                                        </p:cTn>
                                        <p:tgtEl>
                                          <p:spTgt spid="10">
                                            <p:txEl>
                                              <p:pRg st="0" end="0"/>
                                            </p:txEl>
                                          </p:spTgt>
                                        </p:tgtEl>
                                        <p:attrNameLst>
                                          <p:attrName>style.visibility</p:attrName>
                                        </p:attrNameLst>
                                      </p:cBhvr>
                                      <p:to>
                                        <p:strVal val="visible"/>
                                      </p:to>
                                    </p:set>
                                    <p:anim calcmode="lin" valueType="num">
                                      <p:cBhvr>
                                        <p:cTn id="1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8" dur="500" fill="hold"/>
                                        <p:tgtEl>
                                          <p:spTgt spid="10">
                                            <p:txEl>
                                              <p:pRg st="0" end="0"/>
                                            </p:txEl>
                                          </p:spTgt>
                                        </p:tgtEl>
                                        <p:attrNameLst>
                                          <p:attrName>ppt_y</p:attrName>
                                        </p:attrNameLst>
                                      </p:cBhvr>
                                      <p:tavLst>
                                        <p:tav tm="0">
                                          <p:val>
                                            <p:strVal val="#ppt_y-#ppt_h/2"/>
                                          </p:val>
                                        </p:tav>
                                        <p:tav tm="100000">
                                          <p:val>
                                            <p:strVal val="#ppt_y"/>
                                          </p:val>
                                        </p:tav>
                                      </p:tavLst>
                                    </p:anim>
                                    <p:anim calcmode="lin" valueType="num">
                                      <p:cBhvr>
                                        <p:cTn id="19" dur="500" fill="hold"/>
                                        <p:tgtEl>
                                          <p:spTgt spid="10">
                                            <p:txEl>
                                              <p:pRg st="0" end="0"/>
                                            </p:txEl>
                                          </p:spTgt>
                                        </p:tgtEl>
                                        <p:attrNameLst>
                                          <p:attrName>ppt_w</p:attrName>
                                        </p:attrNameLst>
                                      </p:cBhvr>
                                      <p:tavLst>
                                        <p:tav tm="0">
                                          <p:val>
                                            <p:strVal val="#ppt_w"/>
                                          </p:val>
                                        </p:tav>
                                        <p:tav tm="100000">
                                          <p:val>
                                            <p:strVal val="#ppt_w"/>
                                          </p:val>
                                        </p:tav>
                                      </p:tavLst>
                                    </p:anim>
                                    <p:anim calcmode="lin" valueType="num">
                                      <p:cBhvr>
                                        <p:cTn id="20" dur="500" fill="hold"/>
                                        <p:tgtEl>
                                          <p:spTgt spid="10">
                                            <p:txEl>
                                              <p:pRg st="0" end="0"/>
                                            </p:txEl>
                                          </p:spTgt>
                                        </p:tgtEl>
                                        <p:attrNameLst>
                                          <p:attrName>ppt_h</p:attrName>
                                        </p:attrNameLst>
                                      </p:cBhvr>
                                      <p:tavLst>
                                        <p:tav tm="0">
                                          <p:val>
                                            <p:fltVal val="0"/>
                                          </p:val>
                                        </p:tav>
                                        <p:tav tm="100000">
                                          <p:val>
                                            <p:strVal val="#ppt_h"/>
                                          </p:val>
                                        </p:tav>
                                      </p:tavLst>
                                    </p:anim>
                                  </p:childTnLst>
                                </p:cTn>
                              </p:par>
                            </p:childTnLst>
                          </p:cTn>
                        </p:par>
                        <p:par>
                          <p:cTn id="21" fill="hold">
                            <p:stCondLst>
                              <p:cond delay="1500"/>
                            </p:stCondLst>
                            <p:childTnLst>
                              <p:par>
                                <p:cTn id="22" presetID="12" presetClass="entr" presetSubtype="1" fill="hold"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slide(fromTop)">
                                      <p:cBhvr>
                                        <p:cTn id="24" dur="500"/>
                                        <p:tgtEl>
                                          <p:spTgt spid="11"/>
                                        </p:tgtEl>
                                      </p:cBhvr>
                                    </p:animEffect>
                                  </p:childTnLst>
                                </p:cTn>
                              </p:par>
                            </p:childTnLst>
                          </p:cTn>
                        </p:par>
                        <p:par>
                          <p:cTn id="25" fill="hold">
                            <p:stCondLst>
                              <p:cond delay="2000"/>
                            </p:stCondLst>
                            <p:childTnLst>
                              <p:par>
                                <p:cTn id="26" presetID="17" presetClass="entr" presetSubtype="1" fill="hold" grpId="0" nodeType="afterEffect">
                                  <p:stCondLst>
                                    <p:cond delay="0"/>
                                  </p:stCondLst>
                                  <p:childTnLst>
                                    <p:set>
                                      <p:cBhvr>
                                        <p:cTn id="27" dur="1" fill="hold">
                                          <p:stCondLst>
                                            <p:cond delay="0"/>
                                          </p:stCondLst>
                                        </p:cTn>
                                        <p:tgtEl>
                                          <p:spTgt spid="14">
                                            <p:txEl>
                                              <p:pRg st="0" end="0"/>
                                            </p:txEl>
                                          </p:spTgt>
                                        </p:tgtEl>
                                        <p:attrNameLst>
                                          <p:attrName>style.visibility</p:attrName>
                                        </p:attrNameLst>
                                      </p:cBhvr>
                                      <p:to>
                                        <p:strVal val="visible"/>
                                      </p:to>
                                    </p:set>
                                    <p:anim calcmode="lin" valueType="num">
                                      <p:cBhvr>
                                        <p:cTn id="28"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29" dur="500" fill="hold"/>
                                        <p:tgtEl>
                                          <p:spTgt spid="14">
                                            <p:txEl>
                                              <p:pRg st="0" end="0"/>
                                            </p:txEl>
                                          </p:spTgt>
                                        </p:tgtEl>
                                        <p:attrNameLst>
                                          <p:attrName>ppt_y</p:attrName>
                                        </p:attrNameLst>
                                      </p:cBhvr>
                                      <p:tavLst>
                                        <p:tav tm="0">
                                          <p:val>
                                            <p:strVal val="#ppt_y-#ppt_h/2"/>
                                          </p:val>
                                        </p:tav>
                                        <p:tav tm="100000">
                                          <p:val>
                                            <p:strVal val="#ppt_y"/>
                                          </p:val>
                                        </p:tav>
                                      </p:tavLst>
                                    </p:anim>
                                    <p:anim calcmode="lin" valueType="num">
                                      <p:cBhvr>
                                        <p:cTn id="30" dur="500" fill="hold"/>
                                        <p:tgtEl>
                                          <p:spTgt spid="14">
                                            <p:txEl>
                                              <p:pRg st="0" end="0"/>
                                            </p:txEl>
                                          </p:spTgt>
                                        </p:tgtEl>
                                        <p:attrNameLst>
                                          <p:attrName>ppt_w</p:attrName>
                                        </p:attrNameLst>
                                      </p:cBhvr>
                                      <p:tavLst>
                                        <p:tav tm="0">
                                          <p:val>
                                            <p:strVal val="#ppt_w"/>
                                          </p:val>
                                        </p:tav>
                                        <p:tav tm="100000">
                                          <p:val>
                                            <p:strVal val="#ppt_w"/>
                                          </p:val>
                                        </p:tav>
                                      </p:tavLst>
                                    </p:anim>
                                    <p:anim calcmode="lin" valueType="num">
                                      <p:cBhvr>
                                        <p:cTn id="31" dur="500" fill="hold"/>
                                        <p:tgtEl>
                                          <p:spTgt spid="14">
                                            <p:txEl>
                                              <p:pRg st="0" end="0"/>
                                            </p:txEl>
                                          </p:spTgt>
                                        </p:tgtEl>
                                        <p:attrNameLst>
                                          <p:attrName>ppt_h</p:attrName>
                                        </p:attrNameLst>
                                      </p:cBhvr>
                                      <p:tavLst>
                                        <p:tav tm="0">
                                          <p:val>
                                            <p:fltVal val="0"/>
                                          </p:val>
                                        </p:tav>
                                        <p:tav tm="100000">
                                          <p:val>
                                            <p:strVal val="#ppt_h"/>
                                          </p:val>
                                        </p:tav>
                                      </p:tavLst>
                                    </p:anim>
                                  </p:childTnLst>
                                </p:cTn>
                              </p:par>
                            </p:childTnLst>
                          </p:cTn>
                        </p:par>
                        <p:par>
                          <p:cTn id="32" fill="hold">
                            <p:stCondLst>
                              <p:cond delay="2500"/>
                            </p:stCondLst>
                            <p:childTnLst>
                              <p:par>
                                <p:cTn id="33" presetID="17" presetClass="entr" presetSubtype="1" fill="hold" grpId="0" nodeType="afterEffect">
                                  <p:stCondLst>
                                    <p:cond delay="0"/>
                                  </p:stCondLst>
                                  <p:childTnLst>
                                    <p:set>
                                      <p:cBhvr>
                                        <p:cTn id="34" dur="1" fill="hold">
                                          <p:stCondLst>
                                            <p:cond delay="0"/>
                                          </p:stCondLst>
                                        </p:cTn>
                                        <p:tgtEl>
                                          <p:spTgt spid="14">
                                            <p:txEl>
                                              <p:pRg st="1" end="1"/>
                                            </p:txEl>
                                          </p:spTgt>
                                        </p:tgtEl>
                                        <p:attrNameLst>
                                          <p:attrName>style.visibility</p:attrName>
                                        </p:attrNameLst>
                                      </p:cBhvr>
                                      <p:to>
                                        <p:strVal val="visible"/>
                                      </p:to>
                                    </p:set>
                                    <p:anim calcmode="lin" valueType="num">
                                      <p:cBhvr>
                                        <p:cTn id="35" dur="500" fill="hold"/>
                                        <p:tgtEl>
                                          <p:spTgt spid="14">
                                            <p:txEl>
                                              <p:pRg st="1" end="1"/>
                                            </p:txEl>
                                          </p:spTgt>
                                        </p:tgtEl>
                                        <p:attrNameLst>
                                          <p:attrName>ppt_x</p:attrName>
                                        </p:attrNameLst>
                                      </p:cBhvr>
                                      <p:tavLst>
                                        <p:tav tm="0">
                                          <p:val>
                                            <p:strVal val="#ppt_x"/>
                                          </p:val>
                                        </p:tav>
                                        <p:tav tm="100000">
                                          <p:val>
                                            <p:strVal val="#ppt_x"/>
                                          </p:val>
                                        </p:tav>
                                      </p:tavLst>
                                    </p:anim>
                                    <p:anim calcmode="lin" valueType="num">
                                      <p:cBhvr>
                                        <p:cTn id="36" dur="500" fill="hold"/>
                                        <p:tgtEl>
                                          <p:spTgt spid="14">
                                            <p:txEl>
                                              <p:pRg st="1" end="1"/>
                                            </p:txEl>
                                          </p:spTgt>
                                        </p:tgtEl>
                                        <p:attrNameLst>
                                          <p:attrName>ppt_y</p:attrName>
                                        </p:attrNameLst>
                                      </p:cBhvr>
                                      <p:tavLst>
                                        <p:tav tm="0">
                                          <p:val>
                                            <p:strVal val="#ppt_y-#ppt_h/2"/>
                                          </p:val>
                                        </p:tav>
                                        <p:tav tm="100000">
                                          <p:val>
                                            <p:strVal val="#ppt_y"/>
                                          </p:val>
                                        </p:tav>
                                      </p:tavLst>
                                    </p:anim>
                                    <p:anim calcmode="lin" valueType="num">
                                      <p:cBhvr>
                                        <p:cTn id="37" dur="500" fill="hold"/>
                                        <p:tgtEl>
                                          <p:spTgt spid="14">
                                            <p:txEl>
                                              <p:pRg st="1" end="1"/>
                                            </p:txEl>
                                          </p:spTgt>
                                        </p:tgtEl>
                                        <p:attrNameLst>
                                          <p:attrName>ppt_w</p:attrName>
                                        </p:attrNameLst>
                                      </p:cBhvr>
                                      <p:tavLst>
                                        <p:tav tm="0">
                                          <p:val>
                                            <p:strVal val="#ppt_w"/>
                                          </p:val>
                                        </p:tav>
                                        <p:tav tm="100000">
                                          <p:val>
                                            <p:strVal val="#ppt_w"/>
                                          </p:val>
                                        </p:tav>
                                      </p:tavLst>
                                    </p:anim>
                                    <p:anim calcmode="lin" valueType="num">
                                      <p:cBhvr>
                                        <p:cTn id="38" dur="500" fill="hold"/>
                                        <p:tgtEl>
                                          <p:spTgt spid="14">
                                            <p:txEl>
                                              <p:pRg st="1" end="1"/>
                                            </p:txEl>
                                          </p:spTgt>
                                        </p:tgtEl>
                                        <p:attrNameLst>
                                          <p:attrName>ppt_h</p:attrName>
                                        </p:attrNameLst>
                                      </p:cBhvr>
                                      <p:tavLst>
                                        <p:tav tm="0">
                                          <p:val>
                                            <p:fltVal val="0"/>
                                          </p:val>
                                        </p:tav>
                                        <p:tav tm="100000">
                                          <p:val>
                                            <p:strVal val="#ppt_h"/>
                                          </p:val>
                                        </p:tav>
                                      </p:tavLst>
                                    </p:anim>
                                  </p:childTnLst>
                                </p:cTn>
                              </p:par>
                              <p:par>
                                <p:cTn id="39" presetID="17" presetClass="entr" presetSubtype="1" fill="hold" grpId="0" nodeType="withEffect">
                                  <p:stCondLst>
                                    <p:cond delay="0"/>
                                  </p:stCondLst>
                                  <p:childTnLst>
                                    <p:set>
                                      <p:cBhvr>
                                        <p:cTn id="40" dur="1" fill="hold">
                                          <p:stCondLst>
                                            <p:cond delay="0"/>
                                          </p:stCondLst>
                                        </p:cTn>
                                        <p:tgtEl>
                                          <p:spTgt spid="14">
                                            <p:txEl>
                                              <p:pRg st="2" end="2"/>
                                            </p:txEl>
                                          </p:spTgt>
                                        </p:tgtEl>
                                        <p:attrNameLst>
                                          <p:attrName>style.visibility</p:attrName>
                                        </p:attrNameLst>
                                      </p:cBhvr>
                                      <p:to>
                                        <p:strVal val="visible"/>
                                      </p:to>
                                    </p:set>
                                    <p:anim calcmode="lin" valueType="num">
                                      <p:cBhvr>
                                        <p:cTn id="41"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p:cTn id="42" dur="500" fill="hold"/>
                                        <p:tgtEl>
                                          <p:spTgt spid="14">
                                            <p:txEl>
                                              <p:pRg st="2" end="2"/>
                                            </p:txEl>
                                          </p:spTgt>
                                        </p:tgtEl>
                                        <p:attrNameLst>
                                          <p:attrName>ppt_y</p:attrName>
                                        </p:attrNameLst>
                                      </p:cBhvr>
                                      <p:tavLst>
                                        <p:tav tm="0">
                                          <p:val>
                                            <p:strVal val="#ppt_y-#ppt_h/2"/>
                                          </p:val>
                                        </p:tav>
                                        <p:tav tm="100000">
                                          <p:val>
                                            <p:strVal val="#ppt_y"/>
                                          </p:val>
                                        </p:tav>
                                      </p:tavLst>
                                    </p:anim>
                                    <p:anim calcmode="lin" valueType="num">
                                      <p:cBhvr>
                                        <p:cTn id="43" dur="500" fill="hold"/>
                                        <p:tgtEl>
                                          <p:spTgt spid="14">
                                            <p:txEl>
                                              <p:pRg st="2" end="2"/>
                                            </p:txEl>
                                          </p:spTgt>
                                        </p:tgtEl>
                                        <p:attrNameLst>
                                          <p:attrName>ppt_w</p:attrName>
                                        </p:attrNameLst>
                                      </p:cBhvr>
                                      <p:tavLst>
                                        <p:tav tm="0">
                                          <p:val>
                                            <p:strVal val="#ppt_w"/>
                                          </p:val>
                                        </p:tav>
                                        <p:tav tm="100000">
                                          <p:val>
                                            <p:strVal val="#ppt_w"/>
                                          </p:val>
                                        </p:tav>
                                      </p:tavLst>
                                    </p:anim>
                                    <p:anim calcmode="lin" valueType="num">
                                      <p:cBhvr>
                                        <p:cTn id="44" dur="500" fill="hold"/>
                                        <p:tgtEl>
                                          <p:spTgt spid="14">
                                            <p:txEl>
                                              <p:pRg st="2" end="2"/>
                                            </p:txEl>
                                          </p:spTgt>
                                        </p:tgtEl>
                                        <p:attrNameLst>
                                          <p:attrName>ppt_h</p:attrName>
                                        </p:attrNameLst>
                                      </p:cBhvr>
                                      <p:tavLst>
                                        <p:tav tm="0">
                                          <p:val>
                                            <p:fltVal val="0"/>
                                          </p:val>
                                        </p:tav>
                                        <p:tav tm="100000">
                                          <p:val>
                                            <p:strVal val="#ppt_h"/>
                                          </p:val>
                                        </p:tav>
                                      </p:tavLst>
                                    </p:anim>
                                  </p:childTnLst>
                                </p:cTn>
                              </p:par>
                              <p:par>
                                <p:cTn id="45" presetID="17" presetClass="entr" presetSubtype="1" fill="hold" grpId="0" nodeType="withEffect">
                                  <p:stCondLst>
                                    <p:cond delay="0"/>
                                  </p:stCondLst>
                                  <p:childTnLst>
                                    <p:set>
                                      <p:cBhvr>
                                        <p:cTn id="46" dur="1" fill="hold">
                                          <p:stCondLst>
                                            <p:cond delay="0"/>
                                          </p:stCondLst>
                                        </p:cTn>
                                        <p:tgtEl>
                                          <p:spTgt spid="14">
                                            <p:txEl>
                                              <p:pRg st="3" end="3"/>
                                            </p:txEl>
                                          </p:spTgt>
                                        </p:tgtEl>
                                        <p:attrNameLst>
                                          <p:attrName>style.visibility</p:attrName>
                                        </p:attrNameLst>
                                      </p:cBhvr>
                                      <p:to>
                                        <p:strVal val="visible"/>
                                      </p:to>
                                    </p:set>
                                    <p:anim calcmode="lin" valueType="num">
                                      <p:cBhvr>
                                        <p:cTn id="47" dur="500" fill="hold"/>
                                        <p:tgtEl>
                                          <p:spTgt spid="14">
                                            <p:txEl>
                                              <p:pRg st="3" end="3"/>
                                            </p:txEl>
                                          </p:spTgt>
                                        </p:tgtEl>
                                        <p:attrNameLst>
                                          <p:attrName>ppt_x</p:attrName>
                                        </p:attrNameLst>
                                      </p:cBhvr>
                                      <p:tavLst>
                                        <p:tav tm="0">
                                          <p:val>
                                            <p:strVal val="#ppt_x"/>
                                          </p:val>
                                        </p:tav>
                                        <p:tav tm="100000">
                                          <p:val>
                                            <p:strVal val="#ppt_x"/>
                                          </p:val>
                                        </p:tav>
                                      </p:tavLst>
                                    </p:anim>
                                    <p:anim calcmode="lin" valueType="num">
                                      <p:cBhvr>
                                        <p:cTn id="48" dur="500" fill="hold"/>
                                        <p:tgtEl>
                                          <p:spTgt spid="14">
                                            <p:txEl>
                                              <p:pRg st="3" end="3"/>
                                            </p:txEl>
                                          </p:spTgt>
                                        </p:tgtEl>
                                        <p:attrNameLst>
                                          <p:attrName>ppt_y</p:attrName>
                                        </p:attrNameLst>
                                      </p:cBhvr>
                                      <p:tavLst>
                                        <p:tav tm="0">
                                          <p:val>
                                            <p:strVal val="#ppt_y-#ppt_h/2"/>
                                          </p:val>
                                        </p:tav>
                                        <p:tav tm="100000">
                                          <p:val>
                                            <p:strVal val="#ppt_y"/>
                                          </p:val>
                                        </p:tav>
                                      </p:tavLst>
                                    </p:anim>
                                    <p:anim calcmode="lin" valueType="num">
                                      <p:cBhvr>
                                        <p:cTn id="49" dur="500" fill="hold"/>
                                        <p:tgtEl>
                                          <p:spTgt spid="14">
                                            <p:txEl>
                                              <p:pRg st="3" end="3"/>
                                            </p:txEl>
                                          </p:spTgt>
                                        </p:tgtEl>
                                        <p:attrNameLst>
                                          <p:attrName>ppt_w</p:attrName>
                                        </p:attrNameLst>
                                      </p:cBhvr>
                                      <p:tavLst>
                                        <p:tav tm="0">
                                          <p:val>
                                            <p:strVal val="#ppt_w"/>
                                          </p:val>
                                        </p:tav>
                                        <p:tav tm="100000">
                                          <p:val>
                                            <p:strVal val="#ppt_w"/>
                                          </p:val>
                                        </p:tav>
                                      </p:tavLst>
                                    </p:anim>
                                    <p:anim calcmode="lin" valueType="num">
                                      <p:cBhvr>
                                        <p:cTn id="50" dur="500" fill="hold"/>
                                        <p:tgtEl>
                                          <p:spTgt spid="14">
                                            <p:txEl>
                                              <p:pRg st="3" end="3"/>
                                            </p:txEl>
                                          </p:spTgt>
                                        </p:tgtEl>
                                        <p:attrNameLst>
                                          <p:attrName>ppt_h</p:attrName>
                                        </p:attrNameLst>
                                      </p:cBhvr>
                                      <p:tavLst>
                                        <p:tav tm="0">
                                          <p:val>
                                            <p:fltVal val="0"/>
                                          </p:val>
                                        </p:tav>
                                        <p:tav tm="100000">
                                          <p:val>
                                            <p:strVal val="#ppt_h"/>
                                          </p:val>
                                        </p:tav>
                                      </p:tavLst>
                                    </p:anim>
                                  </p:childTnLst>
                                </p:cTn>
                              </p:par>
                              <p:par>
                                <p:cTn id="51" presetID="17" presetClass="entr" presetSubtype="1" fill="hold" grpId="0" nodeType="withEffect">
                                  <p:stCondLst>
                                    <p:cond delay="0"/>
                                  </p:stCondLst>
                                  <p:childTnLst>
                                    <p:set>
                                      <p:cBhvr>
                                        <p:cTn id="52" dur="1" fill="hold">
                                          <p:stCondLst>
                                            <p:cond delay="0"/>
                                          </p:stCondLst>
                                        </p:cTn>
                                        <p:tgtEl>
                                          <p:spTgt spid="14">
                                            <p:txEl>
                                              <p:pRg st="4" end="4"/>
                                            </p:txEl>
                                          </p:spTgt>
                                        </p:tgtEl>
                                        <p:attrNameLst>
                                          <p:attrName>style.visibility</p:attrName>
                                        </p:attrNameLst>
                                      </p:cBhvr>
                                      <p:to>
                                        <p:strVal val="visible"/>
                                      </p:to>
                                    </p:set>
                                    <p:anim calcmode="lin" valueType="num">
                                      <p:cBhvr>
                                        <p:cTn id="53" dur="500" fill="hold"/>
                                        <p:tgtEl>
                                          <p:spTgt spid="14">
                                            <p:txEl>
                                              <p:pRg st="4" end="4"/>
                                            </p:txEl>
                                          </p:spTgt>
                                        </p:tgtEl>
                                        <p:attrNameLst>
                                          <p:attrName>ppt_x</p:attrName>
                                        </p:attrNameLst>
                                      </p:cBhvr>
                                      <p:tavLst>
                                        <p:tav tm="0">
                                          <p:val>
                                            <p:strVal val="#ppt_x"/>
                                          </p:val>
                                        </p:tav>
                                        <p:tav tm="100000">
                                          <p:val>
                                            <p:strVal val="#ppt_x"/>
                                          </p:val>
                                        </p:tav>
                                      </p:tavLst>
                                    </p:anim>
                                    <p:anim calcmode="lin" valueType="num">
                                      <p:cBhvr>
                                        <p:cTn id="54" dur="500" fill="hold"/>
                                        <p:tgtEl>
                                          <p:spTgt spid="14">
                                            <p:txEl>
                                              <p:pRg st="4" end="4"/>
                                            </p:txEl>
                                          </p:spTgt>
                                        </p:tgtEl>
                                        <p:attrNameLst>
                                          <p:attrName>ppt_y</p:attrName>
                                        </p:attrNameLst>
                                      </p:cBhvr>
                                      <p:tavLst>
                                        <p:tav tm="0">
                                          <p:val>
                                            <p:strVal val="#ppt_y-#ppt_h/2"/>
                                          </p:val>
                                        </p:tav>
                                        <p:tav tm="100000">
                                          <p:val>
                                            <p:strVal val="#ppt_y"/>
                                          </p:val>
                                        </p:tav>
                                      </p:tavLst>
                                    </p:anim>
                                    <p:anim calcmode="lin" valueType="num">
                                      <p:cBhvr>
                                        <p:cTn id="55" dur="500" fill="hold"/>
                                        <p:tgtEl>
                                          <p:spTgt spid="14">
                                            <p:txEl>
                                              <p:pRg st="4" end="4"/>
                                            </p:txEl>
                                          </p:spTgt>
                                        </p:tgtEl>
                                        <p:attrNameLst>
                                          <p:attrName>ppt_w</p:attrName>
                                        </p:attrNameLst>
                                      </p:cBhvr>
                                      <p:tavLst>
                                        <p:tav tm="0">
                                          <p:val>
                                            <p:strVal val="#ppt_w"/>
                                          </p:val>
                                        </p:tav>
                                        <p:tav tm="100000">
                                          <p:val>
                                            <p:strVal val="#ppt_w"/>
                                          </p:val>
                                        </p:tav>
                                      </p:tavLst>
                                    </p:anim>
                                    <p:anim calcmode="lin" valueType="num">
                                      <p:cBhvr>
                                        <p:cTn id="56" dur="500" fill="hold"/>
                                        <p:tgtEl>
                                          <p:spTgt spid="14">
                                            <p:txEl>
                                              <p:pRg st="4" end="4"/>
                                            </p:txEl>
                                          </p:spTgt>
                                        </p:tgtEl>
                                        <p:attrNameLst>
                                          <p:attrName>ppt_h</p:attrName>
                                        </p:attrNameLst>
                                      </p:cBhvr>
                                      <p:tavLst>
                                        <p:tav tm="0">
                                          <p:val>
                                            <p:fltVal val="0"/>
                                          </p:val>
                                        </p:tav>
                                        <p:tav tm="100000">
                                          <p:val>
                                            <p:strVal val="#ppt_h"/>
                                          </p:val>
                                        </p:tav>
                                      </p:tavLst>
                                    </p:anim>
                                  </p:childTnLst>
                                </p:cTn>
                              </p:par>
                            </p:childTnLst>
                          </p:cTn>
                        </p:par>
                        <p:par>
                          <p:cTn id="57" fill="hold">
                            <p:stCondLst>
                              <p:cond delay="3000"/>
                            </p:stCondLst>
                            <p:childTnLst>
                              <p:par>
                                <p:cTn id="58" presetID="22" presetClass="entr" presetSubtype="8" fill="hold" grpId="0" nodeType="afterEffect">
                                  <p:stCondLst>
                                    <p:cond delay="0"/>
                                  </p:stCondLst>
                                  <p:childTnLst>
                                    <p:set>
                                      <p:cBhvr>
                                        <p:cTn id="59" dur="1" fill="hold">
                                          <p:stCondLst>
                                            <p:cond delay="0"/>
                                          </p:stCondLst>
                                        </p:cTn>
                                        <p:tgtEl>
                                          <p:spTgt spid="15"/>
                                        </p:tgtEl>
                                        <p:attrNameLst>
                                          <p:attrName>style.visibility</p:attrName>
                                        </p:attrNameLst>
                                      </p:cBhvr>
                                      <p:to>
                                        <p:strVal val="visible"/>
                                      </p:to>
                                    </p:set>
                                    <p:animEffect transition="in" filter="wipe(left)">
                                      <p:cBhvr>
                                        <p:cTn id="6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autoUpdateAnimBg="0"/>
      <p:bldP spid="14" grpId="0" build="p" autoUpdateAnimBg="0"/>
      <p:bldP spid="15"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04800"/>
            <a:ext cx="7467600" cy="990600"/>
          </a:xfrm>
        </p:spPr>
        <p:txBody>
          <a:bodyPr/>
          <a:lstStyle/>
          <a:p>
            <a:r>
              <a:rPr lang="en-US" sz="3600" b="1" dirty="0" smtClean="0">
                <a:latin typeface="+mj-lt"/>
              </a:rPr>
              <a:t>INTERNAL INCENTIVES TO DIVERSIFY </a:t>
            </a:r>
            <a:endParaRPr lang="en-US" sz="3600" b="1" dirty="0">
              <a:latin typeface="+mj-lt"/>
            </a:endParaRPr>
          </a:p>
        </p:txBody>
      </p:sp>
      <p:sp>
        <p:nvSpPr>
          <p:cNvPr id="3" name="Content Placeholder 2"/>
          <p:cNvSpPr>
            <a:spLocks noGrp="1"/>
          </p:cNvSpPr>
          <p:nvPr>
            <p:ph idx="1"/>
          </p:nvPr>
        </p:nvSpPr>
        <p:spPr/>
        <p:txBody>
          <a:bodyPr>
            <a:normAutofit/>
          </a:bodyPr>
          <a:lstStyle/>
          <a:p>
            <a:pPr marL="0" indent="0">
              <a:spcBef>
                <a:spcPts val="0"/>
              </a:spcBef>
              <a:buFontTx/>
              <a:buNone/>
            </a:pPr>
            <a:endParaRPr lang="en-US" sz="3600" dirty="0" smtClean="0">
              <a:latin typeface="+mn-lt"/>
            </a:endParaRPr>
          </a:p>
          <a:p>
            <a:pPr marL="0" indent="0">
              <a:spcBef>
                <a:spcPts val="0"/>
              </a:spcBef>
              <a:buFontTx/>
              <a:buNone/>
            </a:pPr>
            <a:endParaRPr lang="en-US" sz="3600" dirty="0">
              <a:latin typeface="+mn-lt"/>
            </a:endParaRPr>
          </a:p>
        </p:txBody>
      </p:sp>
      <p:grpSp>
        <p:nvGrpSpPr>
          <p:cNvPr id="4" name="Group 4"/>
          <p:cNvGrpSpPr>
            <a:grpSpLocks/>
          </p:cNvGrpSpPr>
          <p:nvPr/>
        </p:nvGrpSpPr>
        <p:grpSpPr bwMode="auto">
          <a:xfrm>
            <a:off x="228600" y="1219201"/>
            <a:ext cx="2493963" cy="1295399"/>
            <a:chOff x="100" y="1595"/>
            <a:chExt cx="1571" cy="1088"/>
          </a:xfrm>
        </p:grpSpPr>
        <p:sp>
          <p:nvSpPr>
            <p:cNvPr id="7" name="Rectangle 5"/>
            <p:cNvSpPr>
              <a:spLocks noChangeArrowheads="1"/>
            </p:cNvSpPr>
            <p:nvPr/>
          </p:nvSpPr>
          <p:spPr bwMode="blackWhite">
            <a:xfrm>
              <a:off x="100" y="1595"/>
              <a:ext cx="1571" cy="1088"/>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nchor="ctr"/>
            <a:lstStyle/>
            <a:p>
              <a:pPr algn="ctr">
                <a:lnSpc>
                  <a:spcPct val="85000"/>
                </a:lnSpc>
              </a:pPr>
              <a:endParaRPr lang="en-US" sz="2400">
                <a:solidFill>
                  <a:schemeClr val="bg1"/>
                </a:solidFill>
                <a:effectLst>
                  <a:outerShdw blurRad="38100" dist="38100" dir="2700000" algn="tl">
                    <a:srgbClr val="000000"/>
                  </a:outerShdw>
                </a:effectLst>
                <a:latin typeface="Tahoma" pitchFamily="34" charset="0"/>
              </a:endParaRPr>
            </a:p>
          </p:txBody>
        </p:sp>
        <p:sp>
          <p:nvSpPr>
            <p:cNvPr id="8" name="Rectangle 6"/>
            <p:cNvSpPr>
              <a:spLocks noChangeArrowheads="1"/>
            </p:cNvSpPr>
            <p:nvPr/>
          </p:nvSpPr>
          <p:spPr bwMode="blackWhite">
            <a:xfrm>
              <a:off x="196" y="1649"/>
              <a:ext cx="1415" cy="906"/>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nchor="ctr"/>
            <a:lstStyle/>
            <a:p>
              <a:pPr algn="ctr">
                <a:lnSpc>
                  <a:spcPct val="85000"/>
                </a:lnSpc>
              </a:pPr>
              <a:r>
                <a:rPr lang="en-US" sz="2800" dirty="0" smtClean="0">
                  <a:solidFill>
                    <a:srgbClr val="FFFFCC"/>
                  </a:solidFill>
                  <a:effectLst>
                    <a:outerShdw blurRad="38100" dist="38100" dir="2700000" algn="tl">
                      <a:srgbClr val="000000"/>
                    </a:outerShdw>
                  </a:effectLst>
                  <a:latin typeface="+mj-lt"/>
                </a:rPr>
                <a:t>Low Performance </a:t>
              </a:r>
              <a:endParaRPr lang="en-US" sz="2800" dirty="0">
                <a:solidFill>
                  <a:srgbClr val="FFFFCC"/>
                </a:solidFill>
                <a:effectLst>
                  <a:outerShdw blurRad="38100" dist="38100" dir="2700000" algn="tl">
                    <a:srgbClr val="000000"/>
                  </a:outerShdw>
                </a:effectLst>
                <a:latin typeface="+mj-lt"/>
              </a:endParaRPr>
            </a:p>
          </p:txBody>
        </p:sp>
      </p:grpSp>
      <p:sp>
        <p:nvSpPr>
          <p:cNvPr id="10" name="Rectangle 3"/>
          <p:cNvSpPr>
            <a:spLocks noChangeArrowheads="1"/>
          </p:cNvSpPr>
          <p:nvPr/>
        </p:nvSpPr>
        <p:spPr bwMode="auto">
          <a:xfrm>
            <a:off x="3429000" y="1524000"/>
            <a:ext cx="4953000" cy="4724400"/>
          </a:xfrm>
          <a:prstGeom prst="rect">
            <a:avLst/>
          </a:prstGeom>
          <a:noFill/>
          <a:ln w="9525">
            <a:noFill/>
            <a:miter lim="800000"/>
            <a:headEnd/>
            <a:tailEnd/>
          </a:ln>
          <a:effectLst/>
        </p:spPr>
        <p:txBody>
          <a:bodyPr/>
          <a:lstStyle/>
          <a:p>
            <a:pPr marL="342900" indent="-342900">
              <a:spcBef>
                <a:spcPct val="50000"/>
              </a:spcBef>
              <a:buFontTx/>
              <a:buChar char="•"/>
            </a:pPr>
            <a:endParaRPr lang="en-US" sz="2000" dirty="0">
              <a:effectLst>
                <a:outerShdw blurRad="38100" dist="38100" dir="2700000" algn="tl">
                  <a:srgbClr val="C0C0C0"/>
                </a:outerShdw>
              </a:effectLst>
              <a:latin typeface="+mj-lt"/>
            </a:endParaRPr>
          </a:p>
        </p:txBody>
      </p:sp>
      <p:sp>
        <p:nvSpPr>
          <p:cNvPr id="11" name="AutoShape 7"/>
          <p:cNvSpPr>
            <a:spLocks/>
          </p:cNvSpPr>
          <p:nvPr/>
        </p:nvSpPr>
        <p:spPr bwMode="auto">
          <a:xfrm>
            <a:off x="2732088" y="1447800"/>
            <a:ext cx="1230312" cy="3276600"/>
          </a:xfrm>
          <a:prstGeom prst="leftBrace">
            <a:avLst>
              <a:gd name="adj1" fmla="val 0"/>
              <a:gd name="adj2" fmla="val 12981"/>
            </a:avLst>
          </a:prstGeom>
          <a:noFill/>
          <a:ln w="38100">
            <a:solidFill>
              <a:schemeClr val="tx1"/>
            </a:solidFill>
            <a:round/>
            <a:headEnd/>
            <a:tailEnd/>
          </a:ln>
          <a:effectLst/>
        </p:spPr>
        <p:txBody>
          <a:bodyPr wrap="none" anchor="ctr"/>
          <a:lstStyle/>
          <a:p>
            <a:endParaRPr lang="en-US"/>
          </a:p>
        </p:txBody>
      </p:sp>
      <p:sp>
        <p:nvSpPr>
          <p:cNvPr id="12" name="Rectangle 3"/>
          <p:cNvSpPr>
            <a:spLocks noChangeArrowheads="1"/>
          </p:cNvSpPr>
          <p:nvPr/>
        </p:nvSpPr>
        <p:spPr bwMode="auto">
          <a:xfrm>
            <a:off x="3962400" y="1600200"/>
            <a:ext cx="4419600" cy="3962400"/>
          </a:xfrm>
          <a:prstGeom prst="rect">
            <a:avLst/>
          </a:prstGeom>
          <a:noFill/>
          <a:ln w="9525">
            <a:noFill/>
            <a:miter lim="800000"/>
            <a:headEnd/>
            <a:tailEnd/>
          </a:ln>
          <a:effectLst/>
        </p:spPr>
        <p:txBody>
          <a:bodyPr/>
          <a:lstStyle/>
          <a:p>
            <a:pPr marL="342900" indent="-342900">
              <a:spcBef>
                <a:spcPct val="50000"/>
              </a:spcBef>
              <a:buFontTx/>
              <a:buChar char="•"/>
            </a:pPr>
            <a:r>
              <a:rPr lang="en-US" sz="2400" dirty="0"/>
              <a:t>High performance eliminates the need for greater </a:t>
            </a:r>
            <a:r>
              <a:rPr lang="en-US" sz="2400" dirty="0" smtClean="0"/>
              <a:t>diversification</a:t>
            </a:r>
          </a:p>
          <a:p>
            <a:pPr marL="342900" indent="-342900">
              <a:spcBef>
                <a:spcPct val="50000"/>
              </a:spcBef>
              <a:buFontTx/>
              <a:buChar char="•"/>
            </a:pPr>
            <a:r>
              <a:rPr lang="en-US" sz="2400" dirty="0"/>
              <a:t>Low performance acts as incentive for </a:t>
            </a:r>
            <a:r>
              <a:rPr lang="en-US" sz="2400" dirty="0" smtClean="0"/>
              <a:t>diversification</a:t>
            </a:r>
          </a:p>
          <a:p>
            <a:pPr marL="342900" indent="-342900">
              <a:spcBef>
                <a:spcPct val="50000"/>
              </a:spcBef>
              <a:buFontTx/>
              <a:buChar char="•"/>
            </a:pPr>
            <a:r>
              <a:rPr lang="en-US" sz="2400" dirty="0"/>
              <a:t>Firms plagued by poor performance often take higher risks (diversification is risky</a:t>
            </a:r>
            <a:r>
              <a:rPr lang="en-US" sz="2400" dirty="0" smtClean="0"/>
              <a:t>)</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7" presetClass="entr" presetSubtype="10"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strVal val="#ppt_h"/>
                                          </p:val>
                                        </p:tav>
                                        <p:tav tm="100000">
                                          <p:val>
                                            <p:strVal val="#ppt_h"/>
                                          </p:val>
                                        </p:tav>
                                      </p:tavLst>
                                    </p:anim>
                                  </p:childTnLst>
                                </p:cTn>
                              </p:par>
                            </p:childTnLst>
                          </p:cTn>
                        </p:par>
                        <p:par>
                          <p:cTn id="14" fill="hold">
                            <p:stCondLst>
                              <p:cond delay="1000"/>
                            </p:stCondLst>
                            <p:childTnLst>
                              <p:par>
                                <p:cTn id="15" presetID="17" presetClass="entr" presetSubtype="1" fill="hold" grpId="0" nodeType="afterEffect" nodePh="1">
                                  <p:stCondLst>
                                    <p:cond delay="0"/>
                                  </p:stCondLst>
                                  <p:endCondLst>
                                    <p:cond evt="begin" delay="0">
                                      <p:tn val="15"/>
                                    </p:cond>
                                  </p:endCondLst>
                                  <p:childTnLst>
                                    <p:set>
                                      <p:cBhvr>
                                        <p:cTn id="16" dur="1" fill="hold">
                                          <p:stCondLst>
                                            <p:cond delay="0"/>
                                          </p:stCondLst>
                                        </p:cTn>
                                        <p:tgtEl>
                                          <p:spTgt spid="10">
                                            <p:txEl>
                                              <p:pRg st="0" end="0"/>
                                            </p:txEl>
                                          </p:spTgt>
                                        </p:tgtEl>
                                        <p:attrNameLst>
                                          <p:attrName>style.visibility</p:attrName>
                                        </p:attrNameLst>
                                      </p:cBhvr>
                                      <p:to>
                                        <p:strVal val="visible"/>
                                      </p:to>
                                    </p:set>
                                    <p:anim calcmode="lin" valueType="num">
                                      <p:cBhvr>
                                        <p:cTn id="1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8" dur="500" fill="hold"/>
                                        <p:tgtEl>
                                          <p:spTgt spid="10">
                                            <p:txEl>
                                              <p:pRg st="0" end="0"/>
                                            </p:txEl>
                                          </p:spTgt>
                                        </p:tgtEl>
                                        <p:attrNameLst>
                                          <p:attrName>ppt_y</p:attrName>
                                        </p:attrNameLst>
                                      </p:cBhvr>
                                      <p:tavLst>
                                        <p:tav tm="0">
                                          <p:val>
                                            <p:strVal val="#ppt_y-#ppt_h/2"/>
                                          </p:val>
                                        </p:tav>
                                        <p:tav tm="100000">
                                          <p:val>
                                            <p:strVal val="#ppt_y"/>
                                          </p:val>
                                        </p:tav>
                                      </p:tavLst>
                                    </p:anim>
                                    <p:anim calcmode="lin" valueType="num">
                                      <p:cBhvr>
                                        <p:cTn id="19" dur="500" fill="hold"/>
                                        <p:tgtEl>
                                          <p:spTgt spid="10">
                                            <p:txEl>
                                              <p:pRg st="0" end="0"/>
                                            </p:txEl>
                                          </p:spTgt>
                                        </p:tgtEl>
                                        <p:attrNameLst>
                                          <p:attrName>ppt_w</p:attrName>
                                        </p:attrNameLst>
                                      </p:cBhvr>
                                      <p:tavLst>
                                        <p:tav tm="0">
                                          <p:val>
                                            <p:strVal val="#ppt_w"/>
                                          </p:val>
                                        </p:tav>
                                        <p:tav tm="100000">
                                          <p:val>
                                            <p:strVal val="#ppt_w"/>
                                          </p:val>
                                        </p:tav>
                                      </p:tavLst>
                                    </p:anim>
                                    <p:anim calcmode="lin" valueType="num">
                                      <p:cBhvr>
                                        <p:cTn id="20" dur="500" fill="hold"/>
                                        <p:tgtEl>
                                          <p:spTgt spid="10">
                                            <p:txEl>
                                              <p:pRg st="0" end="0"/>
                                            </p:txEl>
                                          </p:spTgt>
                                        </p:tgtEl>
                                        <p:attrNameLst>
                                          <p:attrName>ppt_h</p:attrName>
                                        </p:attrNameLst>
                                      </p:cBhvr>
                                      <p:tavLst>
                                        <p:tav tm="0">
                                          <p:val>
                                            <p:fltVal val="0"/>
                                          </p:val>
                                        </p:tav>
                                        <p:tav tm="100000">
                                          <p:val>
                                            <p:strVal val="#ppt_h"/>
                                          </p:val>
                                        </p:tav>
                                      </p:tavLst>
                                    </p:anim>
                                  </p:childTnLst>
                                </p:cTn>
                              </p:par>
                            </p:childTnLst>
                          </p:cTn>
                        </p:par>
                        <p:par>
                          <p:cTn id="21" fill="hold">
                            <p:stCondLst>
                              <p:cond delay="1500"/>
                            </p:stCondLst>
                            <p:childTnLst>
                              <p:par>
                                <p:cTn id="22" presetID="22" presetClass="entr" presetSubtype="8"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left)">
                                      <p:cBhvr>
                                        <p:cTn id="24" dur="500"/>
                                        <p:tgtEl>
                                          <p:spTgt spid="11"/>
                                        </p:tgtEl>
                                      </p:cBhvr>
                                    </p:animEffect>
                                  </p:childTnLst>
                                </p:cTn>
                              </p:par>
                            </p:childTnLst>
                          </p:cTn>
                        </p:par>
                        <p:par>
                          <p:cTn id="25" fill="hold">
                            <p:stCondLst>
                              <p:cond delay="2000"/>
                            </p:stCondLst>
                            <p:childTnLst>
                              <p:par>
                                <p:cTn id="26" presetID="17" presetClass="entr" presetSubtype="1" fill="hold" grpId="0" nodeType="afterEffect">
                                  <p:stCondLst>
                                    <p:cond delay="0"/>
                                  </p:stCondLst>
                                  <p:childTnLst>
                                    <p:set>
                                      <p:cBhvr>
                                        <p:cTn id="27" dur="1" fill="hold">
                                          <p:stCondLst>
                                            <p:cond delay="0"/>
                                          </p:stCondLst>
                                        </p:cTn>
                                        <p:tgtEl>
                                          <p:spTgt spid="12">
                                            <p:txEl>
                                              <p:pRg st="0" end="0"/>
                                            </p:txEl>
                                          </p:spTgt>
                                        </p:tgtEl>
                                        <p:attrNameLst>
                                          <p:attrName>style.visibility</p:attrName>
                                        </p:attrNameLst>
                                      </p:cBhvr>
                                      <p:to>
                                        <p:strVal val="visible"/>
                                      </p:to>
                                    </p:set>
                                    <p:anim calcmode="lin" valueType="num">
                                      <p:cBhvr>
                                        <p:cTn id="28"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29" dur="500" fill="hold"/>
                                        <p:tgtEl>
                                          <p:spTgt spid="12">
                                            <p:txEl>
                                              <p:pRg st="0" end="0"/>
                                            </p:txEl>
                                          </p:spTgt>
                                        </p:tgtEl>
                                        <p:attrNameLst>
                                          <p:attrName>ppt_y</p:attrName>
                                        </p:attrNameLst>
                                      </p:cBhvr>
                                      <p:tavLst>
                                        <p:tav tm="0">
                                          <p:val>
                                            <p:strVal val="#ppt_y-#ppt_h/2"/>
                                          </p:val>
                                        </p:tav>
                                        <p:tav tm="100000">
                                          <p:val>
                                            <p:strVal val="#ppt_y"/>
                                          </p:val>
                                        </p:tav>
                                      </p:tavLst>
                                    </p:anim>
                                    <p:anim calcmode="lin" valueType="num">
                                      <p:cBhvr>
                                        <p:cTn id="30" dur="500" fill="hold"/>
                                        <p:tgtEl>
                                          <p:spTgt spid="12">
                                            <p:txEl>
                                              <p:pRg st="0" end="0"/>
                                            </p:txEl>
                                          </p:spTgt>
                                        </p:tgtEl>
                                        <p:attrNameLst>
                                          <p:attrName>ppt_w</p:attrName>
                                        </p:attrNameLst>
                                      </p:cBhvr>
                                      <p:tavLst>
                                        <p:tav tm="0">
                                          <p:val>
                                            <p:strVal val="#ppt_w"/>
                                          </p:val>
                                        </p:tav>
                                        <p:tav tm="100000">
                                          <p:val>
                                            <p:strVal val="#ppt_w"/>
                                          </p:val>
                                        </p:tav>
                                      </p:tavLst>
                                    </p:anim>
                                    <p:anim calcmode="lin" valueType="num">
                                      <p:cBhvr>
                                        <p:cTn id="31" dur="500" fill="hold"/>
                                        <p:tgtEl>
                                          <p:spTgt spid="12">
                                            <p:txEl>
                                              <p:pRg st="0" end="0"/>
                                            </p:txEl>
                                          </p:spTgt>
                                        </p:tgtEl>
                                        <p:attrNameLst>
                                          <p:attrName>ppt_h</p:attrName>
                                        </p:attrNameLst>
                                      </p:cBhvr>
                                      <p:tavLst>
                                        <p:tav tm="0">
                                          <p:val>
                                            <p:fltVal val="0"/>
                                          </p:val>
                                        </p:tav>
                                        <p:tav tm="100000">
                                          <p:val>
                                            <p:strVal val="#ppt_h"/>
                                          </p:val>
                                        </p:tav>
                                      </p:tavLst>
                                    </p:anim>
                                  </p:childTnLst>
                                </p:cTn>
                              </p:par>
                            </p:childTnLst>
                          </p:cTn>
                        </p:par>
                        <p:par>
                          <p:cTn id="32" fill="hold">
                            <p:stCondLst>
                              <p:cond delay="2500"/>
                            </p:stCondLst>
                            <p:childTnLst>
                              <p:par>
                                <p:cTn id="33" presetID="17" presetClass="entr" presetSubtype="1" fill="hold" grpId="0" nodeType="afterEffect">
                                  <p:stCondLst>
                                    <p:cond delay="0"/>
                                  </p:stCondLst>
                                  <p:childTnLst>
                                    <p:set>
                                      <p:cBhvr>
                                        <p:cTn id="34" dur="1" fill="hold">
                                          <p:stCondLst>
                                            <p:cond delay="0"/>
                                          </p:stCondLst>
                                        </p:cTn>
                                        <p:tgtEl>
                                          <p:spTgt spid="12">
                                            <p:txEl>
                                              <p:pRg st="1" end="1"/>
                                            </p:txEl>
                                          </p:spTgt>
                                        </p:tgtEl>
                                        <p:attrNameLst>
                                          <p:attrName>style.visibility</p:attrName>
                                        </p:attrNameLst>
                                      </p:cBhvr>
                                      <p:to>
                                        <p:strVal val="visible"/>
                                      </p:to>
                                    </p:set>
                                    <p:anim calcmode="lin" valueType="num">
                                      <p:cBhvr>
                                        <p:cTn id="35" dur="500" fill="hold"/>
                                        <p:tgtEl>
                                          <p:spTgt spid="12">
                                            <p:txEl>
                                              <p:pRg st="1" end="1"/>
                                            </p:txEl>
                                          </p:spTgt>
                                        </p:tgtEl>
                                        <p:attrNameLst>
                                          <p:attrName>ppt_x</p:attrName>
                                        </p:attrNameLst>
                                      </p:cBhvr>
                                      <p:tavLst>
                                        <p:tav tm="0">
                                          <p:val>
                                            <p:strVal val="#ppt_x"/>
                                          </p:val>
                                        </p:tav>
                                        <p:tav tm="100000">
                                          <p:val>
                                            <p:strVal val="#ppt_x"/>
                                          </p:val>
                                        </p:tav>
                                      </p:tavLst>
                                    </p:anim>
                                    <p:anim calcmode="lin" valueType="num">
                                      <p:cBhvr>
                                        <p:cTn id="36" dur="500" fill="hold"/>
                                        <p:tgtEl>
                                          <p:spTgt spid="12">
                                            <p:txEl>
                                              <p:pRg st="1" end="1"/>
                                            </p:txEl>
                                          </p:spTgt>
                                        </p:tgtEl>
                                        <p:attrNameLst>
                                          <p:attrName>ppt_y</p:attrName>
                                        </p:attrNameLst>
                                      </p:cBhvr>
                                      <p:tavLst>
                                        <p:tav tm="0">
                                          <p:val>
                                            <p:strVal val="#ppt_y-#ppt_h/2"/>
                                          </p:val>
                                        </p:tav>
                                        <p:tav tm="100000">
                                          <p:val>
                                            <p:strVal val="#ppt_y"/>
                                          </p:val>
                                        </p:tav>
                                      </p:tavLst>
                                    </p:anim>
                                    <p:anim calcmode="lin" valueType="num">
                                      <p:cBhvr>
                                        <p:cTn id="37" dur="500" fill="hold"/>
                                        <p:tgtEl>
                                          <p:spTgt spid="12">
                                            <p:txEl>
                                              <p:pRg st="1" end="1"/>
                                            </p:txEl>
                                          </p:spTgt>
                                        </p:tgtEl>
                                        <p:attrNameLst>
                                          <p:attrName>ppt_w</p:attrName>
                                        </p:attrNameLst>
                                      </p:cBhvr>
                                      <p:tavLst>
                                        <p:tav tm="0">
                                          <p:val>
                                            <p:strVal val="#ppt_w"/>
                                          </p:val>
                                        </p:tav>
                                        <p:tav tm="100000">
                                          <p:val>
                                            <p:strVal val="#ppt_w"/>
                                          </p:val>
                                        </p:tav>
                                      </p:tavLst>
                                    </p:anim>
                                    <p:anim calcmode="lin" valueType="num">
                                      <p:cBhvr>
                                        <p:cTn id="38" dur="500" fill="hold"/>
                                        <p:tgtEl>
                                          <p:spTgt spid="12">
                                            <p:txEl>
                                              <p:pRg st="1" end="1"/>
                                            </p:txEl>
                                          </p:spTgt>
                                        </p:tgtEl>
                                        <p:attrNameLst>
                                          <p:attrName>ppt_h</p:attrName>
                                        </p:attrNameLst>
                                      </p:cBhvr>
                                      <p:tavLst>
                                        <p:tav tm="0">
                                          <p:val>
                                            <p:fltVal val="0"/>
                                          </p:val>
                                        </p:tav>
                                        <p:tav tm="100000">
                                          <p:val>
                                            <p:strVal val="#ppt_h"/>
                                          </p:val>
                                        </p:tav>
                                      </p:tavLst>
                                    </p:anim>
                                  </p:childTnLst>
                                </p:cTn>
                              </p:par>
                            </p:childTnLst>
                          </p:cTn>
                        </p:par>
                        <p:par>
                          <p:cTn id="39" fill="hold">
                            <p:stCondLst>
                              <p:cond delay="3000"/>
                            </p:stCondLst>
                            <p:childTnLst>
                              <p:par>
                                <p:cTn id="40" presetID="17" presetClass="entr" presetSubtype="1" fill="hold" grpId="0" nodeType="afterEffect">
                                  <p:stCondLst>
                                    <p:cond delay="0"/>
                                  </p:stCondLst>
                                  <p:childTnLst>
                                    <p:set>
                                      <p:cBhvr>
                                        <p:cTn id="41" dur="1" fill="hold">
                                          <p:stCondLst>
                                            <p:cond delay="0"/>
                                          </p:stCondLst>
                                        </p:cTn>
                                        <p:tgtEl>
                                          <p:spTgt spid="12">
                                            <p:txEl>
                                              <p:pRg st="2" end="2"/>
                                            </p:txEl>
                                          </p:spTgt>
                                        </p:tgtEl>
                                        <p:attrNameLst>
                                          <p:attrName>style.visibility</p:attrName>
                                        </p:attrNameLst>
                                      </p:cBhvr>
                                      <p:to>
                                        <p:strVal val="visible"/>
                                      </p:to>
                                    </p:set>
                                    <p:anim calcmode="lin" valueType="num">
                                      <p:cBhvr>
                                        <p:cTn id="42"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p:cTn id="43" dur="500" fill="hold"/>
                                        <p:tgtEl>
                                          <p:spTgt spid="12">
                                            <p:txEl>
                                              <p:pRg st="2" end="2"/>
                                            </p:txEl>
                                          </p:spTgt>
                                        </p:tgtEl>
                                        <p:attrNameLst>
                                          <p:attrName>ppt_y</p:attrName>
                                        </p:attrNameLst>
                                      </p:cBhvr>
                                      <p:tavLst>
                                        <p:tav tm="0">
                                          <p:val>
                                            <p:strVal val="#ppt_y-#ppt_h/2"/>
                                          </p:val>
                                        </p:tav>
                                        <p:tav tm="100000">
                                          <p:val>
                                            <p:strVal val="#ppt_y"/>
                                          </p:val>
                                        </p:tav>
                                      </p:tavLst>
                                    </p:anim>
                                    <p:anim calcmode="lin" valueType="num">
                                      <p:cBhvr>
                                        <p:cTn id="44" dur="500" fill="hold"/>
                                        <p:tgtEl>
                                          <p:spTgt spid="12">
                                            <p:txEl>
                                              <p:pRg st="2" end="2"/>
                                            </p:txEl>
                                          </p:spTgt>
                                        </p:tgtEl>
                                        <p:attrNameLst>
                                          <p:attrName>ppt_w</p:attrName>
                                        </p:attrNameLst>
                                      </p:cBhvr>
                                      <p:tavLst>
                                        <p:tav tm="0">
                                          <p:val>
                                            <p:strVal val="#ppt_w"/>
                                          </p:val>
                                        </p:tav>
                                        <p:tav tm="100000">
                                          <p:val>
                                            <p:strVal val="#ppt_w"/>
                                          </p:val>
                                        </p:tav>
                                      </p:tavLst>
                                    </p:anim>
                                    <p:anim calcmode="lin" valueType="num">
                                      <p:cBhvr>
                                        <p:cTn id="45" dur="500" fill="hold"/>
                                        <p:tgtEl>
                                          <p:spTgt spid="12">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autoUpdateAnimBg="0"/>
      <p:bldP spid="11" grpId="0" animBg="1"/>
      <p:bldP spid="12" grpId="0" build="p"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7467600" cy="1066800"/>
          </a:xfrm>
        </p:spPr>
        <p:txBody>
          <a:bodyPr/>
          <a:lstStyle/>
          <a:p>
            <a:r>
              <a:rPr lang="en-US" sz="3600" b="1" dirty="0" smtClean="0">
                <a:latin typeface="+mj-lt"/>
              </a:rPr>
              <a:t>DIVERSIFICATION AND PERFORMANCE</a:t>
            </a:r>
            <a:endParaRPr lang="en-US" sz="3600" b="1" dirty="0">
              <a:latin typeface="+mj-lt"/>
            </a:endParaRPr>
          </a:p>
        </p:txBody>
      </p:sp>
      <p:sp>
        <p:nvSpPr>
          <p:cNvPr id="3" name="Content Placeholder 2"/>
          <p:cNvSpPr>
            <a:spLocks noGrp="1"/>
          </p:cNvSpPr>
          <p:nvPr>
            <p:ph idx="1"/>
          </p:nvPr>
        </p:nvSpPr>
        <p:spPr/>
        <p:txBody>
          <a:bodyPr>
            <a:normAutofit/>
          </a:bodyPr>
          <a:lstStyle/>
          <a:p>
            <a:pPr marL="0" indent="0">
              <a:spcBef>
                <a:spcPts val="0"/>
              </a:spcBef>
              <a:buFontTx/>
              <a:buNone/>
            </a:pPr>
            <a:endParaRPr lang="en-US" sz="3600" dirty="0" smtClean="0">
              <a:latin typeface="+mn-lt"/>
            </a:endParaRPr>
          </a:p>
          <a:p>
            <a:pPr marL="0" indent="0">
              <a:spcBef>
                <a:spcPts val="0"/>
              </a:spcBef>
              <a:buFontTx/>
              <a:buNone/>
            </a:pPr>
            <a:endParaRPr lang="en-US" sz="3600" dirty="0">
              <a:latin typeface="+mn-lt"/>
            </a:endParaRPr>
          </a:p>
        </p:txBody>
      </p:sp>
      <p:sp>
        <p:nvSpPr>
          <p:cNvPr id="10" name="Rectangle 3"/>
          <p:cNvSpPr>
            <a:spLocks noChangeArrowheads="1"/>
          </p:cNvSpPr>
          <p:nvPr/>
        </p:nvSpPr>
        <p:spPr bwMode="auto">
          <a:xfrm>
            <a:off x="3429000" y="1524000"/>
            <a:ext cx="4953000" cy="4724400"/>
          </a:xfrm>
          <a:prstGeom prst="rect">
            <a:avLst/>
          </a:prstGeom>
          <a:noFill/>
          <a:ln w="9525">
            <a:noFill/>
            <a:miter lim="800000"/>
            <a:headEnd/>
            <a:tailEnd/>
          </a:ln>
          <a:effectLst/>
        </p:spPr>
        <p:txBody>
          <a:bodyPr/>
          <a:lstStyle/>
          <a:p>
            <a:pPr marL="342900" indent="-342900">
              <a:spcBef>
                <a:spcPct val="50000"/>
              </a:spcBef>
              <a:buFontTx/>
              <a:buChar char="•"/>
            </a:pPr>
            <a:endParaRPr lang="en-US" sz="2000" dirty="0">
              <a:effectLst>
                <a:outerShdw blurRad="38100" dist="38100" dir="2700000" algn="tl">
                  <a:srgbClr val="C0C0C0"/>
                </a:outerShdw>
              </a:effectLst>
              <a:latin typeface="+mj-lt"/>
            </a:endParaRPr>
          </a:p>
        </p:txBody>
      </p:sp>
      <p:sp>
        <p:nvSpPr>
          <p:cNvPr id="12" name="Rectangle 2"/>
          <p:cNvSpPr txBox="1">
            <a:spLocks noChangeArrowheads="1"/>
          </p:cNvSpPr>
          <p:nvPr/>
        </p:nvSpPr>
        <p:spPr>
          <a:xfrm>
            <a:off x="0" y="1295400"/>
            <a:ext cx="1524000" cy="2209800"/>
          </a:xfrm>
          <a:prstGeom prst="rect">
            <a:avLst/>
          </a:prstGeom>
          <a:solidFill>
            <a:schemeClr val="tx1"/>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i="0" u="none" strike="noStrike" kern="1200" cap="none" spc="0" normalizeH="0" baseline="0" noProof="0" dirty="0" smtClean="0">
                <a:ln>
                  <a:noFill/>
                </a:ln>
                <a:solidFill>
                  <a:schemeClr val="bg1"/>
                </a:solidFill>
                <a:effectLst/>
                <a:uLnTx/>
                <a:uFillTx/>
                <a:latin typeface="+mj-lt"/>
                <a:ea typeface="+mj-ea"/>
                <a:cs typeface="+mj-cs"/>
              </a:rPr>
              <a:t>FIGURE  6</a:t>
            </a:r>
            <a:r>
              <a:rPr kumimoji="0" lang="en-US" sz="1600" u="none" strike="noStrike" kern="1200" cap="none" spc="0" normalizeH="0" baseline="0" noProof="0" dirty="0" smtClean="0">
                <a:ln>
                  <a:noFill/>
                </a:ln>
                <a:solidFill>
                  <a:schemeClr val="bg1"/>
                </a:solidFill>
                <a:effectLst/>
                <a:uLnTx/>
                <a:uFillTx/>
                <a:latin typeface="+mj-lt"/>
                <a:ea typeface="+mj-ea"/>
                <a:cs typeface="+mj-cs"/>
              </a:rPr>
              <a:t>.3</a:t>
            </a:r>
            <a:r>
              <a:rPr kumimoji="0" lang="en-US" sz="1600" i="1" u="none" strike="noStrike" kern="1200" cap="none" spc="0" normalizeH="0" baseline="0" noProof="0" dirty="0" smtClean="0">
                <a:ln>
                  <a:noFill/>
                </a:ln>
                <a:solidFill>
                  <a:schemeClr val="bg1"/>
                </a:solidFill>
                <a:effectLst/>
                <a:uLnTx/>
                <a:uFillTx/>
                <a:latin typeface="+mj-lt"/>
                <a:ea typeface="+mj-ea"/>
                <a:cs typeface="+mj-cs"/>
              </a:rPr>
              <a:t> </a:t>
            </a:r>
            <a:endParaRPr kumimoji="0" lang="en-US" sz="1200" i="1" u="none" strike="noStrike" kern="1200" cap="none" spc="0" normalizeH="0" baseline="0" noProof="0" dirty="0" smtClean="0">
              <a:ln>
                <a:noFill/>
              </a:ln>
              <a:solidFill>
                <a:schemeClr val="bg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600" b="1" i="1" dirty="0" smtClean="0">
              <a:solidFill>
                <a:schemeClr val="bg1"/>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800" b="1" i="1" dirty="0" smtClean="0">
              <a:solidFill>
                <a:schemeClr val="bg1"/>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u="none" strike="noStrike" kern="1200" cap="none" spc="0" normalizeH="0" baseline="0" noProof="0" dirty="0" smtClean="0">
                <a:ln>
                  <a:noFill/>
                </a:ln>
                <a:solidFill>
                  <a:schemeClr val="bg1"/>
                </a:solidFill>
                <a:effectLst/>
                <a:uLnTx/>
                <a:uFillTx/>
                <a:latin typeface="+mj-lt"/>
                <a:ea typeface="+mj-ea"/>
                <a:cs typeface="+mj-cs"/>
              </a:rPr>
              <a:t>The Curvilinear Relationship Between Diversification and Performance</a:t>
            </a:r>
            <a:endParaRPr kumimoji="0" lang="en-US" sz="1600" u="none" strike="noStrike" kern="1200" cap="none" spc="0" normalizeH="0" baseline="0" noProof="0" dirty="0">
              <a:ln>
                <a:noFill/>
              </a:ln>
              <a:solidFill>
                <a:schemeClr val="bg1"/>
              </a:solidFill>
              <a:effectLst/>
              <a:uLnTx/>
              <a:uFillTx/>
              <a:latin typeface="+mj-lt"/>
              <a:ea typeface="+mj-ea"/>
              <a:cs typeface="+mj-cs"/>
            </a:endParaRPr>
          </a:p>
        </p:txBody>
      </p:sp>
      <p:sp>
        <p:nvSpPr>
          <p:cNvPr id="13" name="Line 5"/>
          <p:cNvSpPr>
            <a:spLocks noChangeShapeType="1"/>
          </p:cNvSpPr>
          <p:nvPr/>
        </p:nvSpPr>
        <p:spPr bwMode="auto">
          <a:xfrm rot="-120000">
            <a:off x="0" y="1737360"/>
            <a:ext cx="1524000" cy="45719"/>
          </a:xfrm>
          <a:prstGeom prst="line">
            <a:avLst/>
          </a:prstGeom>
          <a:noFill/>
          <a:ln w="57150">
            <a:solidFill>
              <a:schemeClr val="bg1"/>
            </a:solidFill>
            <a:round/>
            <a:headEnd/>
            <a:tailEnd/>
          </a:ln>
          <a:effectLst/>
        </p:spPr>
        <p:txBody>
          <a:bodyPr/>
          <a:lstStyle/>
          <a:p>
            <a:endParaRPr lang="en-US"/>
          </a:p>
        </p:txBody>
      </p:sp>
      <p:pic>
        <p:nvPicPr>
          <p:cNvPr id="4098" name="Picture 2"/>
          <p:cNvPicPr>
            <a:picLocks noChangeAspect="1" noChangeArrowheads="1"/>
          </p:cNvPicPr>
          <p:nvPr/>
        </p:nvPicPr>
        <p:blipFill>
          <a:blip r:embed="rId3" cstate="print"/>
          <a:srcRect/>
          <a:stretch>
            <a:fillRect/>
          </a:stretch>
        </p:blipFill>
        <p:spPr bwMode="auto">
          <a:xfrm>
            <a:off x="2057400" y="1295400"/>
            <a:ext cx="6781800" cy="495071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7467600" cy="1066800"/>
          </a:xfrm>
        </p:spPr>
        <p:txBody>
          <a:bodyPr/>
          <a:lstStyle/>
          <a:p>
            <a:r>
              <a:rPr lang="en-US" sz="3600" b="1" dirty="0" smtClean="0">
                <a:latin typeface="+mj-lt"/>
              </a:rPr>
              <a:t>INTERNAL INCENTIVES TO </a:t>
            </a:r>
            <a:br>
              <a:rPr lang="en-US" sz="3600" b="1" dirty="0" smtClean="0">
                <a:latin typeface="+mj-lt"/>
              </a:rPr>
            </a:br>
            <a:r>
              <a:rPr lang="en-US" sz="3600" b="1" dirty="0" smtClean="0">
                <a:latin typeface="+mj-lt"/>
              </a:rPr>
              <a:t>DIVERSIFY (CONT’D)</a:t>
            </a:r>
            <a:endParaRPr lang="en-US" sz="3600" b="1" dirty="0">
              <a:latin typeface="+mj-lt"/>
            </a:endParaRPr>
          </a:p>
        </p:txBody>
      </p:sp>
      <p:sp>
        <p:nvSpPr>
          <p:cNvPr id="3" name="Content Placeholder 2"/>
          <p:cNvSpPr>
            <a:spLocks noGrp="1"/>
          </p:cNvSpPr>
          <p:nvPr>
            <p:ph idx="1"/>
          </p:nvPr>
        </p:nvSpPr>
        <p:spPr/>
        <p:txBody>
          <a:bodyPr>
            <a:normAutofit/>
          </a:bodyPr>
          <a:lstStyle/>
          <a:p>
            <a:pPr marL="0" indent="0">
              <a:spcBef>
                <a:spcPts val="0"/>
              </a:spcBef>
              <a:buFontTx/>
              <a:buNone/>
            </a:pPr>
            <a:endParaRPr lang="en-US" sz="3600" dirty="0" smtClean="0">
              <a:latin typeface="+mn-lt"/>
            </a:endParaRPr>
          </a:p>
          <a:p>
            <a:pPr marL="0" indent="0">
              <a:spcBef>
                <a:spcPts val="0"/>
              </a:spcBef>
              <a:buFontTx/>
              <a:buNone/>
            </a:pPr>
            <a:endParaRPr lang="en-US" sz="3600" dirty="0">
              <a:latin typeface="+mn-lt"/>
            </a:endParaRPr>
          </a:p>
        </p:txBody>
      </p:sp>
      <p:grpSp>
        <p:nvGrpSpPr>
          <p:cNvPr id="4" name="Group 4"/>
          <p:cNvGrpSpPr>
            <a:grpSpLocks/>
          </p:cNvGrpSpPr>
          <p:nvPr/>
        </p:nvGrpSpPr>
        <p:grpSpPr bwMode="auto">
          <a:xfrm>
            <a:off x="228600" y="1219201"/>
            <a:ext cx="2493963" cy="1295399"/>
            <a:chOff x="100" y="1595"/>
            <a:chExt cx="1571" cy="1088"/>
          </a:xfrm>
        </p:grpSpPr>
        <p:sp>
          <p:nvSpPr>
            <p:cNvPr id="7" name="Rectangle 5"/>
            <p:cNvSpPr>
              <a:spLocks noChangeArrowheads="1"/>
            </p:cNvSpPr>
            <p:nvPr/>
          </p:nvSpPr>
          <p:spPr bwMode="blackWhite">
            <a:xfrm>
              <a:off x="100" y="1595"/>
              <a:ext cx="1571" cy="1088"/>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nchor="ctr"/>
            <a:lstStyle/>
            <a:p>
              <a:pPr algn="ctr">
                <a:lnSpc>
                  <a:spcPct val="85000"/>
                </a:lnSpc>
              </a:pPr>
              <a:endParaRPr lang="en-US" sz="2400">
                <a:solidFill>
                  <a:schemeClr val="bg1"/>
                </a:solidFill>
                <a:effectLst>
                  <a:outerShdw blurRad="38100" dist="38100" dir="2700000" algn="tl">
                    <a:srgbClr val="000000"/>
                  </a:outerShdw>
                </a:effectLst>
                <a:latin typeface="Tahoma" pitchFamily="34" charset="0"/>
              </a:endParaRPr>
            </a:p>
          </p:txBody>
        </p:sp>
        <p:sp>
          <p:nvSpPr>
            <p:cNvPr id="8" name="Rectangle 6"/>
            <p:cNvSpPr>
              <a:spLocks noChangeArrowheads="1"/>
            </p:cNvSpPr>
            <p:nvPr/>
          </p:nvSpPr>
          <p:spPr bwMode="blackWhite">
            <a:xfrm>
              <a:off x="196" y="1649"/>
              <a:ext cx="1415" cy="906"/>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nchor="ctr"/>
            <a:lstStyle/>
            <a:p>
              <a:pPr algn="ctr">
                <a:lnSpc>
                  <a:spcPct val="85000"/>
                </a:lnSpc>
              </a:pPr>
              <a:r>
                <a:rPr lang="en-US" sz="2800" dirty="0" smtClean="0">
                  <a:solidFill>
                    <a:srgbClr val="FFFFCC"/>
                  </a:solidFill>
                  <a:effectLst>
                    <a:outerShdw blurRad="38100" dist="38100" dir="2700000" algn="tl">
                      <a:srgbClr val="000000"/>
                    </a:outerShdw>
                  </a:effectLst>
                  <a:latin typeface="+mj-lt"/>
                </a:rPr>
                <a:t>Low Performance </a:t>
              </a:r>
              <a:endParaRPr lang="en-US" sz="2800" dirty="0">
                <a:solidFill>
                  <a:srgbClr val="FFFFCC"/>
                </a:solidFill>
                <a:effectLst>
                  <a:outerShdw blurRad="38100" dist="38100" dir="2700000" algn="tl">
                    <a:srgbClr val="000000"/>
                  </a:outerShdw>
                </a:effectLst>
                <a:latin typeface="+mj-lt"/>
              </a:endParaRPr>
            </a:p>
          </p:txBody>
        </p:sp>
      </p:grpSp>
      <p:sp>
        <p:nvSpPr>
          <p:cNvPr id="10" name="Rectangle 3"/>
          <p:cNvSpPr>
            <a:spLocks noChangeArrowheads="1"/>
          </p:cNvSpPr>
          <p:nvPr/>
        </p:nvSpPr>
        <p:spPr bwMode="auto">
          <a:xfrm>
            <a:off x="3429000" y="1524000"/>
            <a:ext cx="4953000" cy="4724400"/>
          </a:xfrm>
          <a:prstGeom prst="rect">
            <a:avLst/>
          </a:prstGeom>
          <a:noFill/>
          <a:ln w="9525">
            <a:noFill/>
            <a:miter lim="800000"/>
            <a:headEnd/>
            <a:tailEnd/>
          </a:ln>
          <a:effectLst/>
        </p:spPr>
        <p:txBody>
          <a:bodyPr/>
          <a:lstStyle/>
          <a:p>
            <a:pPr marL="342900" indent="-342900">
              <a:spcBef>
                <a:spcPct val="50000"/>
              </a:spcBef>
              <a:buFontTx/>
              <a:buChar char="•"/>
            </a:pPr>
            <a:endParaRPr lang="en-US" sz="2000" dirty="0">
              <a:effectLst>
                <a:outerShdw blurRad="38100" dist="38100" dir="2700000" algn="tl">
                  <a:srgbClr val="C0C0C0"/>
                </a:outerShdw>
              </a:effectLst>
              <a:latin typeface="+mj-lt"/>
            </a:endParaRPr>
          </a:p>
        </p:txBody>
      </p:sp>
      <p:grpSp>
        <p:nvGrpSpPr>
          <p:cNvPr id="18" name="Group 8"/>
          <p:cNvGrpSpPr>
            <a:grpSpLocks/>
          </p:cNvGrpSpPr>
          <p:nvPr/>
        </p:nvGrpSpPr>
        <p:grpSpPr bwMode="auto">
          <a:xfrm>
            <a:off x="228600" y="2303463"/>
            <a:ext cx="2493963" cy="1429480"/>
            <a:chOff x="292" y="1595"/>
            <a:chExt cx="1379" cy="632"/>
          </a:xfrm>
        </p:grpSpPr>
        <p:sp>
          <p:nvSpPr>
            <p:cNvPr id="19" name="Rectangle 9"/>
            <p:cNvSpPr>
              <a:spLocks noChangeArrowheads="1"/>
            </p:cNvSpPr>
            <p:nvPr/>
          </p:nvSpPr>
          <p:spPr bwMode="blackWhite">
            <a:xfrm>
              <a:off x="292" y="1595"/>
              <a:ext cx="1379" cy="632"/>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nchor="ctr"/>
            <a:lstStyle/>
            <a:p>
              <a:pPr algn="ctr">
                <a:lnSpc>
                  <a:spcPct val="85000"/>
                </a:lnSpc>
              </a:pPr>
              <a:endParaRPr lang="en-US" sz="2400">
                <a:solidFill>
                  <a:schemeClr val="bg1"/>
                </a:solidFill>
                <a:effectLst>
                  <a:outerShdw blurRad="38100" dist="38100" dir="2700000" algn="tl">
                    <a:srgbClr val="000000"/>
                  </a:outerShdw>
                </a:effectLst>
                <a:latin typeface="Tahoma" pitchFamily="34" charset="0"/>
              </a:endParaRPr>
            </a:p>
          </p:txBody>
        </p:sp>
        <p:sp>
          <p:nvSpPr>
            <p:cNvPr id="20" name="Rectangle 10"/>
            <p:cNvSpPr>
              <a:spLocks noChangeArrowheads="1"/>
            </p:cNvSpPr>
            <p:nvPr/>
          </p:nvSpPr>
          <p:spPr bwMode="blackWhite">
            <a:xfrm>
              <a:off x="351" y="1649"/>
              <a:ext cx="1260" cy="511"/>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nchor="ctr"/>
            <a:lstStyle/>
            <a:p>
              <a:pPr algn="ctr">
                <a:lnSpc>
                  <a:spcPct val="85000"/>
                </a:lnSpc>
              </a:pPr>
              <a:r>
                <a:rPr lang="en-US" sz="2800" dirty="0">
                  <a:solidFill>
                    <a:srgbClr val="FFFFCC"/>
                  </a:solidFill>
                  <a:effectLst>
                    <a:outerShdw blurRad="38100" dist="38100" dir="2700000" algn="tl">
                      <a:srgbClr val="000000"/>
                    </a:outerShdw>
                  </a:effectLst>
                  <a:latin typeface="+mj-lt"/>
                </a:rPr>
                <a:t>Uncertain Future Cash Flows</a:t>
              </a:r>
            </a:p>
          </p:txBody>
        </p:sp>
      </p:grpSp>
      <p:sp>
        <p:nvSpPr>
          <p:cNvPr id="21" name="AutoShape 7"/>
          <p:cNvSpPr>
            <a:spLocks/>
          </p:cNvSpPr>
          <p:nvPr/>
        </p:nvSpPr>
        <p:spPr bwMode="auto">
          <a:xfrm>
            <a:off x="2732088" y="1393825"/>
            <a:ext cx="1230312" cy="3482975"/>
          </a:xfrm>
          <a:prstGeom prst="leftBrace">
            <a:avLst>
              <a:gd name="adj1" fmla="val 0"/>
              <a:gd name="adj2" fmla="val 44301"/>
            </a:avLst>
          </a:prstGeom>
          <a:noFill/>
          <a:ln w="38100">
            <a:solidFill>
              <a:schemeClr val="tx1"/>
            </a:solidFill>
            <a:round/>
            <a:headEnd/>
            <a:tailEnd/>
          </a:ln>
          <a:effectLst/>
        </p:spPr>
        <p:txBody>
          <a:bodyPr wrap="none" anchor="ctr"/>
          <a:lstStyle/>
          <a:p>
            <a:endParaRPr lang="en-US"/>
          </a:p>
        </p:txBody>
      </p:sp>
      <p:sp>
        <p:nvSpPr>
          <p:cNvPr id="22" name="Rectangle 3"/>
          <p:cNvSpPr>
            <a:spLocks noChangeArrowheads="1"/>
          </p:cNvSpPr>
          <p:nvPr/>
        </p:nvSpPr>
        <p:spPr bwMode="auto">
          <a:xfrm>
            <a:off x="3429000" y="1470025"/>
            <a:ext cx="4953000" cy="3406775"/>
          </a:xfrm>
          <a:prstGeom prst="rect">
            <a:avLst/>
          </a:prstGeom>
          <a:noFill/>
          <a:ln w="9525">
            <a:noFill/>
            <a:miter lim="800000"/>
            <a:headEnd/>
            <a:tailEnd/>
          </a:ln>
          <a:effectLst/>
        </p:spPr>
        <p:txBody>
          <a:bodyPr/>
          <a:lstStyle/>
          <a:p>
            <a:pPr marL="342900" indent="-342900">
              <a:spcBef>
                <a:spcPct val="50000"/>
              </a:spcBef>
              <a:buFontTx/>
              <a:buChar char="•"/>
            </a:pPr>
            <a:r>
              <a:rPr lang="en-US" sz="2800" dirty="0"/>
              <a:t>Diversification may be defensive strategy </a:t>
            </a:r>
            <a:r>
              <a:rPr lang="en-US" sz="2800" dirty="0" smtClean="0"/>
              <a:t>if the:</a:t>
            </a:r>
            <a:endParaRPr lang="en-US" sz="2800" dirty="0"/>
          </a:p>
          <a:p>
            <a:pPr marL="742950" lvl="1" indent="-285750">
              <a:spcBef>
                <a:spcPct val="50000"/>
              </a:spcBef>
              <a:buClr>
                <a:schemeClr val="tx1"/>
              </a:buClr>
              <a:buFont typeface="Wingdings" pitchFamily="2" charset="2"/>
              <a:buChar char="Ø"/>
            </a:pPr>
            <a:r>
              <a:rPr lang="en-US" sz="2400" dirty="0"/>
              <a:t>Product line </a:t>
            </a:r>
            <a:r>
              <a:rPr lang="en-US" sz="2400" dirty="0" smtClean="0"/>
              <a:t>matures</a:t>
            </a:r>
          </a:p>
          <a:p>
            <a:pPr marL="742950" lvl="1" indent="-285750">
              <a:spcBef>
                <a:spcPct val="50000"/>
              </a:spcBef>
              <a:buClr>
                <a:schemeClr val="tx1"/>
              </a:buClr>
              <a:buFont typeface="Wingdings" pitchFamily="2" charset="2"/>
              <a:buChar char="Ø"/>
            </a:pPr>
            <a:r>
              <a:rPr lang="en-US" sz="2400" dirty="0"/>
              <a:t>Product line is </a:t>
            </a:r>
            <a:r>
              <a:rPr lang="en-US" sz="2400" dirty="0" smtClean="0"/>
              <a:t>threatened</a:t>
            </a:r>
          </a:p>
          <a:p>
            <a:pPr marL="742950" lvl="1" indent="-285750">
              <a:spcBef>
                <a:spcPct val="50000"/>
              </a:spcBef>
              <a:buClr>
                <a:schemeClr val="tx1"/>
              </a:buClr>
              <a:buFont typeface="Wingdings" pitchFamily="2" charset="2"/>
              <a:buChar char="Ø"/>
            </a:pPr>
            <a:r>
              <a:rPr lang="en-US" sz="2400" dirty="0"/>
              <a:t>Firm is small and is in</a:t>
            </a:r>
            <a:r>
              <a:rPr lang="en-US" sz="2400" dirty="0" smtClean="0"/>
              <a:t> a mature </a:t>
            </a:r>
            <a:r>
              <a:rPr lang="en-US" sz="2400" dirty="0"/>
              <a:t>or maturing </a:t>
            </a:r>
            <a:r>
              <a:rPr lang="en-US" sz="2400" dirty="0" smtClean="0"/>
              <a:t>industry</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7" presetClass="entr" presetSubtype="10"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strVal val="#ppt_h"/>
                                          </p:val>
                                        </p:tav>
                                        <p:tav tm="100000">
                                          <p:val>
                                            <p:strVal val="#ppt_h"/>
                                          </p:val>
                                        </p:tav>
                                      </p:tavLst>
                                    </p:anim>
                                  </p:childTnLst>
                                </p:cTn>
                              </p:par>
                            </p:childTnLst>
                          </p:cTn>
                        </p:par>
                        <p:par>
                          <p:cTn id="14" fill="hold">
                            <p:stCondLst>
                              <p:cond delay="1000"/>
                            </p:stCondLst>
                            <p:childTnLst>
                              <p:par>
                                <p:cTn id="15" presetID="17" presetClass="entr" presetSubtype="1" fill="hold" grpId="0" nodeType="afterEffect" nodePh="1">
                                  <p:stCondLst>
                                    <p:cond delay="0"/>
                                  </p:stCondLst>
                                  <p:endCondLst>
                                    <p:cond evt="begin" delay="0">
                                      <p:tn val="15"/>
                                    </p:cond>
                                  </p:endCondLst>
                                  <p:childTnLst>
                                    <p:set>
                                      <p:cBhvr>
                                        <p:cTn id="16" dur="1" fill="hold">
                                          <p:stCondLst>
                                            <p:cond delay="0"/>
                                          </p:stCondLst>
                                        </p:cTn>
                                        <p:tgtEl>
                                          <p:spTgt spid="10">
                                            <p:txEl>
                                              <p:pRg st="0" end="0"/>
                                            </p:txEl>
                                          </p:spTgt>
                                        </p:tgtEl>
                                        <p:attrNameLst>
                                          <p:attrName>style.visibility</p:attrName>
                                        </p:attrNameLst>
                                      </p:cBhvr>
                                      <p:to>
                                        <p:strVal val="visible"/>
                                      </p:to>
                                    </p:set>
                                    <p:anim calcmode="lin" valueType="num">
                                      <p:cBhvr>
                                        <p:cTn id="1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8" dur="500" fill="hold"/>
                                        <p:tgtEl>
                                          <p:spTgt spid="10">
                                            <p:txEl>
                                              <p:pRg st="0" end="0"/>
                                            </p:txEl>
                                          </p:spTgt>
                                        </p:tgtEl>
                                        <p:attrNameLst>
                                          <p:attrName>ppt_y</p:attrName>
                                        </p:attrNameLst>
                                      </p:cBhvr>
                                      <p:tavLst>
                                        <p:tav tm="0">
                                          <p:val>
                                            <p:strVal val="#ppt_y-#ppt_h/2"/>
                                          </p:val>
                                        </p:tav>
                                        <p:tav tm="100000">
                                          <p:val>
                                            <p:strVal val="#ppt_y"/>
                                          </p:val>
                                        </p:tav>
                                      </p:tavLst>
                                    </p:anim>
                                    <p:anim calcmode="lin" valueType="num">
                                      <p:cBhvr>
                                        <p:cTn id="19" dur="500" fill="hold"/>
                                        <p:tgtEl>
                                          <p:spTgt spid="10">
                                            <p:txEl>
                                              <p:pRg st="0" end="0"/>
                                            </p:txEl>
                                          </p:spTgt>
                                        </p:tgtEl>
                                        <p:attrNameLst>
                                          <p:attrName>ppt_w</p:attrName>
                                        </p:attrNameLst>
                                      </p:cBhvr>
                                      <p:tavLst>
                                        <p:tav tm="0">
                                          <p:val>
                                            <p:strVal val="#ppt_w"/>
                                          </p:val>
                                        </p:tav>
                                        <p:tav tm="100000">
                                          <p:val>
                                            <p:strVal val="#ppt_w"/>
                                          </p:val>
                                        </p:tav>
                                      </p:tavLst>
                                    </p:anim>
                                    <p:anim calcmode="lin" valueType="num">
                                      <p:cBhvr>
                                        <p:cTn id="20" dur="500" fill="hold"/>
                                        <p:tgtEl>
                                          <p:spTgt spid="10">
                                            <p:txEl>
                                              <p:pRg st="0" end="0"/>
                                            </p:txEl>
                                          </p:spTgt>
                                        </p:tgtEl>
                                        <p:attrNameLst>
                                          <p:attrName>ppt_h</p:attrName>
                                        </p:attrNameLst>
                                      </p:cBhvr>
                                      <p:tavLst>
                                        <p:tav tm="0">
                                          <p:val>
                                            <p:fltVal val="0"/>
                                          </p:val>
                                        </p:tav>
                                        <p:tav tm="100000">
                                          <p:val>
                                            <p:strVal val="#ppt_h"/>
                                          </p:val>
                                        </p:tav>
                                      </p:tavLst>
                                    </p:anim>
                                  </p:childTnLst>
                                </p:cTn>
                              </p:par>
                            </p:childTnLst>
                          </p:cTn>
                        </p:par>
                        <p:par>
                          <p:cTn id="21" fill="hold">
                            <p:stCondLst>
                              <p:cond delay="1500"/>
                            </p:stCondLst>
                            <p:childTnLst>
                              <p:par>
                                <p:cTn id="22" presetID="12" presetClass="entr" presetSubtype="1" fill="hold" nodeType="after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slide(fromTop)">
                                      <p:cBhvr>
                                        <p:cTn id="24" dur="500"/>
                                        <p:tgtEl>
                                          <p:spTgt spid="18"/>
                                        </p:tgtEl>
                                      </p:cBhvr>
                                    </p:animEffect>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wipe(left)">
                                      <p:cBhvr>
                                        <p:cTn id="28" dur="500"/>
                                        <p:tgtEl>
                                          <p:spTgt spid="21"/>
                                        </p:tgtEl>
                                      </p:cBhvr>
                                    </p:animEffect>
                                  </p:childTnLst>
                                </p:cTn>
                              </p:par>
                            </p:childTnLst>
                          </p:cTn>
                        </p:par>
                        <p:par>
                          <p:cTn id="29" fill="hold">
                            <p:stCondLst>
                              <p:cond delay="2500"/>
                            </p:stCondLst>
                            <p:childTnLst>
                              <p:par>
                                <p:cTn id="30" presetID="17" presetClass="entr" presetSubtype="1" fill="hold" grpId="0" nodeType="afterEffect">
                                  <p:stCondLst>
                                    <p:cond delay="0"/>
                                  </p:stCondLst>
                                  <p:childTnLst>
                                    <p:set>
                                      <p:cBhvr>
                                        <p:cTn id="31" dur="1" fill="hold">
                                          <p:stCondLst>
                                            <p:cond delay="0"/>
                                          </p:stCondLst>
                                        </p:cTn>
                                        <p:tgtEl>
                                          <p:spTgt spid="22">
                                            <p:txEl>
                                              <p:pRg st="0" end="0"/>
                                            </p:txEl>
                                          </p:spTgt>
                                        </p:tgtEl>
                                        <p:attrNameLst>
                                          <p:attrName>style.visibility</p:attrName>
                                        </p:attrNameLst>
                                      </p:cBhvr>
                                      <p:to>
                                        <p:strVal val="visible"/>
                                      </p:to>
                                    </p:set>
                                    <p:anim calcmode="lin" valueType="num">
                                      <p:cBhvr>
                                        <p:cTn id="32" dur="500" fill="hold"/>
                                        <p:tgtEl>
                                          <p:spTgt spid="22">
                                            <p:txEl>
                                              <p:pRg st="0" end="0"/>
                                            </p:txEl>
                                          </p:spTgt>
                                        </p:tgtEl>
                                        <p:attrNameLst>
                                          <p:attrName>ppt_x</p:attrName>
                                        </p:attrNameLst>
                                      </p:cBhvr>
                                      <p:tavLst>
                                        <p:tav tm="0">
                                          <p:val>
                                            <p:strVal val="#ppt_x"/>
                                          </p:val>
                                        </p:tav>
                                        <p:tav tm="100000">
                                          <p:val>
                                            <p:strVal val="#ppt_x"/>
                                          </p:val>
                                        </p:tav>
                                      </p:tavLst>
                                    </p:anim>
                                    <p:anim calcmode="lin" valueType="num">
                                      <p:cBhvr>
                                        <p:cTn id="33" dur="500" fill="hold"/>
                                        <p:tgtEl>
                                          <p:spTgt spid="22">
                                            <p:txEl>
                                              <p:pRg st="0" end="0"/>
                                            </p:txEl>
                                          </p:spTgt>
                                        </p:tgtEl>
                                        <p:attrNameLst>
                                          <p:attrName>ppt_y</p:attrName>
                                        </p:attrNameLst>
                                      </p:cBhvr>
                                      <p:tavLst>
                                        <p:tav tm="0">
                                          <p:val>
                                            <p:strVal val="#ppt_y-#ppt_h/2"/>
                                          </p:val>
                                        </p:tav>
                                        <p:tav tm="100000">
                                          <p:val>
                                            <p:strVal val="#ppt_y"/>
                                          </p:val>
                                        </p:tav>
                                      </p:tavLst>
                                    </p:anim>
                                    <p:anim calcmode="lin" valueType="num">
                                      <p:cBhvr>
                                        <p:cTn id="34" dur="500" fill="hold"/>
                                        <p:tgtEl>
                                          <p:spTgt spid="22">
                                            <p:txEl>
                                              <p:pRg st="0" end="0"/>
                                            </p:txEl>
                                          </p:spTgt>
                                        </p:tgtEl>
                                        <p:attrNameLst>
                                          <p:attrName>ppt_w</p:attrName>
                                        </p:attrNameLst>
                                      </p:cBhvr>
                                      <p:tavLst>
                                        <p:tav tm="0">
                                          <p:val>
                                            <p:strVal val="#ppt_w"/>
                                          </p:val>
                                        </p:tav>
                                        <p:tav tm="100000">
                                          <p:val>
                                            <p:strVal val="#ppt_w"/>
                                          </p:val>
                                        </p:tav>
                                      </p:tavLst>
                                    </p:anim>
                                    <p:anim calcmode="lin" valueType="num">
                                      <p:cBhvr>
                                        <p:cTn id="35" dur="500" fill="hold"/>
                                        <p:tgtEl>
                                          <p:spTgt spid="22">
                                            <p:txEl>
                                              <p:pRg st="0" end="0"/>
                                            </p:txEl>
                                          </p:spTgt>
                                        </p:tgtEl>
                                        <p:attrNameLst>
                                          <p:attrName>ppt_h</p:attrName>
                                        </p:attrNameLst>
                                      </p:cBhvr>
                                      <p:tavLst>
                                        <p:tav tm="0">
                                          <p:val>
                                            <p:fltVal val="0"/>
                                          </p:val>
                                        </p:tav>
                                        <p:tav tm="100000">
                                          <p:val>
                                            <p:strVal val="#ppt_h"/>
                                          </p:val>
                                        </p:tav>
                                      </p:tavLst>
                                    </p:anim>
                                  </p:childTnLst>
                                </p:cTn>
                              </p:par>
                              <p:par>
                                <p:cTn id="36" presetID="17" presetClass="entr" presetSubtype="1" fill="hold" grpId="0" nodeType="withEffect">
                                  <p:stCondLst>
                                    <p:cond delay="0"/>
                                  </p:stCondLst>
                                  <p:childTnLst>
                                    <p:set>
                                      <p:cBhvr>
                                        <p:cTn id="37" dur="1" fill="hold">
                                          <p:stCondLst>
                                            <p:cond delay="0"/>
                                          </p:stCondLst>
                                        </p:cTn>
                                        <p:tgtEl>
                                          <p:spTgt spid="22">
                                            <p:txEl>
                                              <p:pRg st="1" end="1"/>
                                            </p:txEl>
                                          </p:spTgt>
                                        </p:tgtEl>
                                        <p:attrNameLst>
                                          <p:attrName>style.visibility</p:attrName>
                                        </p:attrNameLst>
                                      </p:cBhvr>
                                      <p:to>
                                        <p:strVal val="visible"/>
                                      </p:to>
                                    </p:set>
                                    <p:anim calcmode="lin" valueType="num">
                                      <p:cBhvr>
                                        <p:cTn id="38" dur="500" fill="hold"/>
                                        <p:tgtEl>
                                          <p:spTgt spid="22">
                                            <p:txEl>
                                              <p:pRg st="1" end="1"/>
                                            </p:txEl>
                                          </p:spTgt>
                                        </p:tgtEl>
                                        <p:attrNameLst>
                                          <p:attrName>ppt_x</p:attrName>
                                        </p:attrNameLst>
                                      </p:cBhvr>
                                      <p:tavLst>
                                        <p:tav tm="0">
                                          <p:val>
                                            <p:strVal val="#ppt_x"/>
                                          </p:val>
                                        </p:tav>
                                        <p:tav tm="100000">
                                          <p:val>
                                            <p:strVal val="#ppt_x"/>
                                          </p:val>
                                        </p:tav>
                                      </p:tavLst>
                                    </p:anim>
                                    <p:anim calcmode="lin" valueType="num">
                                      <p:cBhvr>
                                        <p:cTn id="39" dur="500" fill="hold"/>
                                        <p:tgtEl>
                                          <p:spTgt spid="22">
                                            <p:txEl>
                                              <p:pRg st="1" end="1"/>
                                            </p:txEl>
                                          </p:spTgt>
                                        </p:tgtEl>
                                        <p:attrNameLst>
                                          <p:attrName>ppt_y</p:attrName>
                                        </p:attrNameLst>
                                      </p:cBhvr>
                                      <p:tavLst>
                                        <p:tav tm="0">
                                          <p:val>
                                            <p:strVal val="#ppt_y-#ppt_h/2"/>
                                          </p:val>
                                        </p:tav>
                                        <p:tav tm="100000">
                                          <p:val>
                                            <p:strVal val="#ppt_y"/>
                                          </p:val>
                                        </p:tav>
                                      </p:tavLst>
                                    </p:anim>
                                    <p:anim calcmode="lin" valueType="num">
                                      <p:cBhvr>
                                        <p:cTn id="40" dur="500" fill="hold"/>
                                        <p:tgtEl>
                                          <p:spTgt spid="22">
                                            <p:txEl>
                                              <p:pRg st="1" end="1"/>
                                            </p:txEl>
                                          </p:spTgt>
                                        </p:tgtEl>
                                        <p:attrNameLst>
                                          <p:attrName>ppt_w</p:attrName>
                                        </p:attrNameLst>
                                      </p:cBhvr>
                                      <p:tavLst>
                                        <p:tav tm="0">
                                          <p:val>
                                            <p:strVal val="#ppt_w"/>
                                          </p:val>
                                        </p:tav>
                                        <p:tav tm="100000">
                                          <p:val>
                                            <p:strVal val="#ppt_w"/>
                                          </p:val>
                                        </p:tav>
                                      </p:tavLst>
                                    </p:anim>
                                    <p:anim calcmode="lin" valueType="num">
                                      <p:cBhvr>
                                        <p:cTn id="41" dur="500" fill="hold"/>
                                        <p:tgtEl>
                                          <p:spTgt spid="22">
                                            <p:txEl>
                                              <p:pRg st="1" end="1"/>
                                            </p:txEl>
                                          </p:spTgt>
                                        </p:tgtEl>
                                        <p:attrNameLst>
                                          <p:attrName>ppt_h</p:attrName>
                                        </p:attrNameLst>
                                      </p:cBhvr>
                                      <p:tavLst>
                                        <p:tav tm="0">
                                          <p:val>
                                            <p:fltVal val="0"/>
                                          </p:val>
                                        </p:tav>
                                        <p:tav tm="100000">
                                          <p:val>
                                            <p:strVal val="#ppt_h"/>
                                          </p:val>
                                        </p:tav>
                                      </p:tavLst>
                                    </p:anim>
                                  </p:childTnLst>
                                </p:cTn>
                              </p:par>
                              <p:par>
                                <p:cTn id="42" presetID="17" presetClass="entr" presetSubtype="1" fill="hold" grpId="0" nodeType="withEffect">
                                  <p:stCondLst>
                                    <p:cond delay="0"/>
                                  </p:stCondLst>
                                  <p:childTnLst>
                                    <p:set>
                                      <p:cBhvr>
                                        <p:cTn id="43" dur="1" fill="hold">
                                          <p:stCondLst>
                                            <p:cond delay="0"/>
                                          </p:stCondLst>
                                        </p:cTn>
                                        <p:tgtEl>
                                          <p:spTgt spid="22">
                                            <p:txEl>
                                              <p:pRg st="2" end="2"/>
                                            </p:txEl>
                                          </p:spTgt>
                                        </p:tgtEl>
                                        <p:attrNameLst>
                                          <p:attrName>style.visibility</p:attrName>
                                        </p:attrNameLst>
                                      </p:cBhvr>
                                      <p:to>
                                        <p:strVal val="visible"/>
                                      </p:to>
                                    </p:set>
                                    <p:anim calcmode="lin" valueType="num">
                                      <p:cBhvr>
                                        <p:cTn id="44" dur="500" fill="hold"/>
                                        <p:tgtEl>
                                          <p:spTgt spid="22">
                                            <p:txEl>
                                              <p:pRg st="2" end="2"/>
                                            </p:txEl>
                                          </p:spTgt>
                                        </p:tgtEl>
                                        <p:attrNameLst>
                                          <p:attrName>ppt_x</p:attrName>
                                        </p:attrNameLst>
                                      </p:cBhvr>
                                      <p:tavLst>
                                        <p:tav tm="0">
                                          <p:val>
                                            <p:strVal val="#ppt_x"/>
                                          </p:val>
                                        </p:tav>
                                        <p:tav tm="100000">
                                          <p:val>
                                            <p:strVal val="#ppt_x"/>
                                          </p:val>
                                        </p:tav>
                                      </p:tavLst>
                                    </p:anim>
                                    <p:anim calcmode="lin" valueType="num">
                                      <p:cBhvr>
                                        <p:cTn id="45" dur="500" fill="hold"/>
                                        <p:tgtEl>
                                          <p:spTgt spid="22">
                                            <p:txEl>
                                              <p:pRg st="2" end="2"/>
                                            </p:txEl>
                                          </p:spTgt>
                                        </p:tgtEl>
                                        <p:attrNameLst>
                                          <p:attrName>ppt_y</p:attrName>
                                        </p:attrNameLst>
                                      </p:cBhvr>
                                      <p:tavLst>
                                        <p:tav tm="0">
                                          <p:val>
                                            <p:strVal val="#ppt_y-#ppt_h/2"/>
                                          </p:val>
                                        </p:tav>
                                        <p:tav tm="100000">
                                          <p:val>
                                            <p:strVal val="#ppt_y"/>
                                          </p:val>
                                        </p:tav>
                                      </p:tavLst>
                                    </p:anim>
                                    <p:anim calcmode="lin" valueType="num">
                                      <p:cBhvr>
                                        <p:cTn id="46" dur="500" fill="hold"/>
                                        <p:tgtEl>
                                          <p:spTgt spid="22">
                                            <p:txEl>
                                              <p:pRg st="2" end="2"/>
                                            </p:txEl>
                                          </p:spTgt>
                                        </p:tgtEl>
                                        <p:attrNameLst>
                                          <p:attrName>ppt_w</p:attrName>
                                        </p:attrNameLst>
                                      </p:cBhvr>
                                      <p:tavLst>
                                        <p:tav tm="0">
                                          <p:val>
                                            <p:strVal val="#ppt_w"/>
                                          </p:val>
                                        </p:tav>
                                        <p:tav tm="100000">
                                          <p:val>
                                            <p:strVal val="#ppt_w"/>
                                          </p:val>
                                        </p:tav>
                                      </p:tavLst>
                                    </p:anim>
                                    <p:anim calcmode="lin" valueType="num">
                                      <p:cBhvr>
                                        <p:cTn id="47" dur="500" fill="hold"/>
                                        <p:tgtEl>
                                          <p:spTgt spid="22">
                                            <p:txEl>
                                              <p:pRg st="2" end="2"/>
                                            </p:txEl>
                                          </p:spTgt>
                                        </p:tgtEl>
                                        <p:attrNameLst>
                                          <p:attrName>ppt_h</p:attrName>
                                        </p:attrNameLst>
                                      </p:cBhvr>
                                      <p:tavLst>
                                        <p:tav tm="0">
                                          <p:val>
                                            <p:fltVal val="0"/>
                                          </p:val>
                                        </p:tav>
                                        <p:tav tm="100000">
                                          <p:val>
                                            <p:strVal val="#ppt_h"/>
                                          </p:val>
                                        </p:tav>
                                      </p:tavLst>
                                    </p:anim>
                                  </p:childTnLst>
                                </p:cTn>
                              </p:par>
                              <p:par>
                                <p:cTn id="48" presetID="17" presetClass="entr" presetSubtype="1" fill="hold" grpId="0" nodeType="withEffect">
                                  <p:stCondLst>
                                    <p:cond delay="0"/>
                                  </p:stCondLst>
                                  <p:childTnLst>
                                    <p:set>
                                      <p:cBhvr>
                                        <p:cTn id="49" dur="1" fill="hold">
                                          <p:stCondLst>
                                            <p:cond delay="0"/>
                                          </p:stCondLst>
                                        </p:cTn>
                                        <p:tgtEl>
                                          <p:spTgt spid="22">
                                            <p:txEl>
                                              <p:pRg st="3" end="3"/>
                                            </p:txEl>
                                          </p:spTgt>
                                        </p:tgtEl>
                                        <p:attrNameLst>
                                          <p:attrName>style.visibility</p:attrName>
                                        </p:attrNameLst>
                                      </p:cBhvr>
                                      <p:to>
                                        <p:strVal val="visible"/>
                                      </p:to>
                                    </p:set>
                                    <p:anim calcmode="lin" valueType="num">
                                      <p:cBhvr>
                                        <p:cTn id="50" dur="500" fill="hold"/>
                                        <p:tgtEl>
                                          <p:spTgt spid="22">
                                            <p:txEl>
                                              <p:pRg st="3" end="3"/>
                                            </p:txEl>
                                          </p:spTgt>
                                        </p:tgtEl>
                                        <p:attrNameLst>
                                          <p:attrName>ppt_x</p:attrName>
                                        </p:attrNameLst>
                                      </p:cBhvr>
                                      <p:tavLst>
                                        <p:tav tm="0">
                                          <p:val>
                                            <p:strVal val="#ppt_x"/>
                                          </p:val>
                                        </p:tav>
                                        <p:tav tm="100000">
                                          <p:val>
                                            <p:strVal val="#ppt_x"/>
                                          </p:val>
                                        </p:tav>
                                      </p:tavLst>
                                    </p:anim>
                                    <p:anim calcmode="lin" valueType="num">
                                      <p:cBhvr>
                                        <p:cTn id="51" dur="500" fill="hold"/>
                                        <p:tgtEl>
                                          <p:spTgt spid="22">
                                            <p:txEl>
                                              <p:pRg st="3" end="3"/>
                                            </p:txEl>
                                          </p:spTgt>
                                        </p:tgtEl>
                                        <p:attrNameLst>
                                          <p:attrName>ppt_y</p:attrName>
                                        </p:attrNameLst>
                                      </p:cBhvr>
                                      <p:tavLst>
                                        <p:tav tm="0">
                                          <p:val>
                                            <p:strVal val="#ppt_y-#ppt_h/2"/>
                                          </p:val>
                                        </p:tav>
                                        <p:tav tm="100000">
                                          <p:val>
                                            <p:strVal val="#ppt_y"/>
                                          </p:val>
                                        </p:tav>
                                      </p:tavLst>
                                    </p:anim>
                                    <p:anim calcmode="lin" valueType="num">
                                      <p:cBhvr>
                                        <p:cTn id="52" dur="500" fill="hold"/>
                                        <p:tgtEl>
                                          <p:spTgt spid="22">
                                            <p:txEl>
                                              <p:pRg st="3" end="3"/>
                                            </p:txEl>
                                          </p:spTgt>
                                        </p:tgtEl>
                                        <p:attrNameLst>
                                          <p:attrName>ppt_w</p:attrName>
                                        </p:attrNameLst>
                                      </p:cBhvr>
                                      <p:tavLst>
                                        <p:tav tm="0">
                                          <p:val>
                                            <p:strVal val="#ppt_w"/>
                                          </p:val>
                                        </p:tav>
                                        <p:tav tm="100000">
                                          <p:val>
                                            <p:strVal val="#ppt_w"/>
                                          </p:val>
                                        </p:tav>
                                      </p:tavLst>
                                    </p:anim>
                                    <p:anim calcmode="lin" valueType="num">
                                      <p:cBhvr>
                                        <p:cTn id="53" dur="500" fill="hold"/>
                                        <p:tgtEl>
                                          <p:spTgt spid="22">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autoUpdateAnimBg="0"/>
      <p:bldP spid="21" grpId="0" animBg="1"/>
      <p:bldP spid="22" grpId="0"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7467600" cy="1066800"/>
          </a:xfrm>
        </p:spPr>
        <p:txBody>
          <a:bodyPr/>
          <a:lstStyle/>
          <a:p>
            <a:r>
              <a:rPr lang="en-US" sz="3600" b="1" dirty="0" smtClean="0">
                <a:latin typeface="+mj-lt"/>
              </a:rPr>
              <a:t>INTERNAL INCENTIVES TO</a:t>
            </a:r>
            <a:br>
              <a:rPr lang="en-US" sz="3600" b="1" dirty="0" smtClean="0">
                <a:latin typeface="+mj-lt"/>
              </a:rPr>
            </a:br>
            <a:r>
              <a:rPr lang="en-US" sz="3600" b="1" dirty="0" smtClean="0">
                <a:latin typeface="+mj-lt"/>
              </a:rPr>
              <a:t>DIVERSIFY (CONT’D)</a:t>
            </a:r>
            <a:endParaRPr lang="en-US" sz="3600" b="1" dirty="0">
              <a:latin typeface="+mj-lt"/>
            </a:endParaRPr>
          </a:p>
        </p:txBody>
      </p:sp>
      <p:sp>
        <p:nvSpPr>
          <p:cNvPr id="3" name="Content Placeholder 2"/>
          <p:cNvSpPr>
            <a:spLocks noGrp="1"/>
          </p:cNvSpPr>
          <p:nvPr>
            <p:ph idx="1"/>
          </p:nvPr>
        </p:nvSpPr>
        <p:spPr/>
        <p:txBody>
          <a:bodyPr>
            <a:normAutofit/>
          </a:bodyPr>
          <a:lstStyle/>
          <a:p>
            <a:pPr marL="0" indent="0">
              <a:spcBef>
                <a:spcPts val="0"/>
              </a:spcBef>
              <a:buFontTx/>
              <a:buNone/>
            </a:pPr>
            <a:endParaRPr lang="en-US" sz="3600" dirty="0" smtClean="0">
              <a:latin typeface="+mn-lt"/>
            </a:endParaRPr>
          </a:p>
          <a:p>
            <a:pPr marL="0" indent="0">
              <a:spcBef>
                <a:spcPts val="0"/>
              </a:spcBef>
              <a:buFontTx/>
              <a:buNone/>
            </a:pPr>
            <a:endParaRPr lang="en-US" sz="3600" dirty="0">
              <a:latin typeface="+mn-lt"/>
            </a:endParaRPr>
          </a:p>
        </p:txBody>
      </p:sp>
      <p:grpSp>
        <p:nvGrpSpPr>
          <p:cNvPr id="4" name="Group 4"/>
          <p:cNvGrpSpPr>
            <a:grpSpLocks/>
          </p:cNvGrpSpPr>
          <p:nvPr/>
        </p:nvGrpSpPr>
        <p:grpSpPr bwMode="auto">
          <a:xfrm>
            <a:off x="228600" y="1219201"/>
            <a:ext cx="2493963" cy="1295399"/>
            <a:chOff x="100" y="1595"/>
            <a:chExt cx="1571" cy="1088"/>
          </a:xfrm>
        </p:grpSpPr>
        <p:sp>
          <p:nvSpPr>
            <p:cNvPr id="7" name="Rectangle 5"/>
            <p:cNvSpPr>
              <a:spLocks noChangeArrowheads="1"/>
            </p:cNvSpPr>
            <p:nvPr/>
          </p:nvSpPr>
          <p:spPr bwMode="blackWhite">
            <a:xfrm>
              <a:off x="100" y="1595"/>
              <a:ext cx="1571" cy="1088"/>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nchor="ctr"/>
            <a:lstStyle/>
            <a:p>
              <a:pPr algn="ctr">
                <a:lnSpc>
                  <a:spcPct val="85000"/>
                </a:lnSpc>
              </a:pPr>
              <a:endParaRPr lang="en-US" sz="2400">
                <a:solidFill>
                  <a:schemeClr val="bg1"/>
                </a:solidFill>
                <a:effectLst>
                  <a:outerShdw blurRad="38100" dist="38100" dir="2700000" algn="tl">
                    <a:srgbClr val="000000"/>
                  </a:outerShdw>
                </a:effectLst>
                <a:latin typeface="Tahoma" pitchFamily="34" charset="0"/>
              </a:endParaRPr>
            </a:p>
          </p:txBody>
        </p:sp>
        <p:sp>
          <p:nvSpPr>
            <p:cNvPr id="8" name="Rectangle 6"/>
            <p:cNvSpPr>
              <a:spLocks noChangeArrowheads="1"/>
            </p:cNvSpPr>
            <p:nvPr/>
          </p:nvSpPr>
          <p:spPr bwMode="blackWhite">
            <a:xfrm>
              <a:off x="196" y="1649"/>
              <a:ext cx="1415" cy="906"/>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nchor="ctr"/>
            <a:lstStyle/>
            <a:p>
              <a:pPr algn="ctr">
                <a:lnSpc>
                  <a:spcPct val="85000"/>
                </a:lnSpc>
              </a:pPr>
              <a:r>
                <a:rPr lang="en-US" sz="2800" dirty="0" smtClean="0">
                  <a:solidFill>
                    <a:srgbClr val="FFFFCC"/>
                  </a:solidFill>
                  <a:effectLst>
                    <a:outerShdw blurRad="38100" dist="38100" dir="2700000" algn="tl">
                      <a:srgbClr val="000000"/>
                    </a:outerShdw>
                  </a:effectLst>
                  <a:latin typeface="+mj-lt"/>
                </a:rPr>
                <a:t>Low Performance </a:t>
              </a:r>
              <a:endParaRPr lang="en-US" sz="2800" dirty="0">
                <a:solidFill>
                  <a:srgbClr val="FFFFCC"/>
                </a:solidFill>
                <a:effectLst>
                  <a:outerShdw blurRad="38100" dist="38100" dir="2700000" algn="tl">
                    <a:srgbClr val="000000"/>
                  </a:outerShdw>
                </a:effectLst>
                <a:latin typeface="+mj-lt"/>
              </a:endParaRPr>
            </a:p>
          </p:txBody>
        </p:sp>
      </p:grpSp>
      <p:sp>
        <p:nvSpPr>
          <p:cNvPr id="10" name="Rectangle 3"/>
          <p:cNvSpPr>
            <a:spLocks noChangeArrowheads="1"/>
          </p:cNvSpPr>
          <p:nvPr/>
        </p:nvSpPr>
        <p:spPr bwMode="auto">
          <a:xfrm>
            <a:off x="3429000" y="1524000"/>
            <a:ext cx="4953000" cy="4724400"/>
          </a:xfrm>
          <a:prstGeom prst="rect">
            <a:avLst/>
          </a:prstGeom>
          <a:noFill/>
          <a:ln w="9525">
            <a:noFill/>
            <a:miter lim="800000"/>
            <a:headEnd/>
            <a:tailEnd/>
          </a:ln>
          <a:effectLst/>
        </p:spPr>
        <p:txBody>
          <a:bodyPr/>
          <a:lstStyle/>
          <a:p>
            <a:pPr marL="342900" indent="-342900">
              <a:spcBef>
                <a:spcPct val="50000"/>
              </a:spcBef>
              <a:buFontTx/>
              <a:buChar char="•"/>
            </a:pPr>
            <a:endParaRPr lang="en-US" sz="2000" dirty="0">
              <a:effectLst>
                <a:outerShdw blurRad="38100" dist="38100" dir="2700000" algn="tl">
                  <a:srgbClr val="C0C0C0"/>
                </a:outerShdw>
              </a:effectLst>
              <a:latin typeface="+mj-lt"/>
            </a:endParaRPr>
          </a:p>
        </p:txBody>
      </p:sp>
      <p:grpSp>
        <p:nvGrpSpPr>
          <p:cNvPr id="5" name="Group 8"/>
          <p:cNvGrpSpPr>
            <a:grpSpLocks/>
          </p:cNvGrpSpPr>
          <p:nvPr/>
        </p:nvGrpSpPr>
        <p:grpSpPr bwMode="auto">
          <a:xfrm>
            <a:off x="228600" y="2303463"/>
            <a:ext cx="2493963" cy="1429480"/>
            <a:chOff x="292" y="1595"/>
            <a:chExt cx="1379" cy="632"/>
          </a:xfrm>
        </p:grpSpPr>
        <p:sp>
          <p:nvSpPr>
            <p:cNvPr id="19" name="Rectangle 9"/>
            <p:cNvSpPr>
              <a:spLocks noChangeArrowheads="1"/>
            </p:cNvSpPr>
            <p:nvPr/>
          </p:nvSpPr>
          <p:spPr bwMode="blackWhite">
            <a:xfrm>
              <a:off x="292" y="1595"/>
              <a:ext cx="1379" cy="632"/>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nchor="ctr"/>
            <a:lstStyle/>
            <a:p>
              <a:pPr algn="ctr">
                <a:lnSpc>
                  <a:spcPct val="85000"/>
                </a:lnSpc>
              </a:pPr>
              <a:endParaRPr lang="en-US" sz="2400">
                <a:solidFill>
                  <a:schemeClr val="bg1"/>
                </a:solidFill>
                <a:effectLst>
                  <a:outerShdw blurRad="38100" dist="38100" dir="2700000" algn="tl">
                    <a:srgbClr val="000000"/>
                  </a:outerShdw>
                </a:effectLst>
                <a:latin typeface="Tahoma" pitchFamily="34" charset="0"/>
              </a:endParaRPr>
            </a:p>
          </p:txBody>
        </p:sp>
        <p:sp>
          <p:nvSpPr>
            <p:cNvPr id="20" name="Rectangle 10"/>
            <p:cNvSpPr>
              <a:spLocks noChangeArrowheads="1"/>
            </p:cNvSpPr>
            <p:nvPr/>
          </p:nvSpPr>
          <p:spPr bwMode="blackWhite">
            <a:xfrm>
              <a:off x="351" y="1649"/>
              <a:ext cx="1260" cy="511"/>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nchor="ctr"/>
            <a:lstStyle/>
            <a:p>
              <a:pPr algn="ctr">
                <a:lnSpc>
                  <a:spcPct val="85000"/>
                </a:lnSpc>
              </a:pPr>
              <a:r>
                <a:rPr lang="en-US" sz="2800" dirty="0">
                  <a:solidFill>
                    <a:srgbClr val="FFFFCC"/>
                  </a:solidFill>
                  <a:effectLst>
                    <a:outerShdw blurRad="38100" dist="38100" dir="2700000" algn="tl">
                      <a:srgbClr val="000000"/>
                    </a:outerShdw>
                  </a:effectLst>
                  <a:latin typeface="+mj-lt"/>
                </a:rPr>
                <a:t>Uncertain Future Cash Flows</a:t>
              </a:r>
            </a:p>
          </p:txBody>
        </p:sp>
      </p:grpSp>
      <p:grpSp>
        <p:nvGrpSpPr>
          <p:cNvPr id="13" name="Group 11"/>
          <p:cNvGrpSpPr>
            <a:grpSpLocks/>
          </p:cNvGrpSpPr>
          <p:nvPr/>
        </p:nvGrpSpPr>
        <p:grpSpPr bwMode="auto">
          <a:xfrm>
            <a:off x="228600" y="3603626"/>
            <a:ext cx="2493963" cy="1501860"/>
            <a:chOff x="292" y="1595"/>
            <a:chExt cx="1379" cy="664"/>
          </a:xfrm>
        </p:grpSpPr>
        <p:sp>
          <p:nvSpPr>
            <p:cNvPr id="14" name="Rectangle 12"/>
            <p:cNvSpPr>
              <a:spLocks noChangeArrowheads="1"/>
            </p:cNvSpPr>
            <p:nvPr/>
          </p:nvSpPr>
          <p:spPr bwMode="blackWhite">
            <a:xfrm>
              <a:off x="292" y="1595"/>
              <a:ext cx="1379" cy="664"/>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nchor="ctr"/>
            <a:lstStyle/>
            <a:p>
              <a:pPr algn="ctr">
                <a:lnSpc>
                  <a:spcPct val="85000"/>
                </a:lnSpc>
              </a:pPr>
              <a:endParaRPr lang="en-US" sz="2400">
                <a:solidFill>
                  <a:schemeClr val="bg1"/>
                </a:solidFill>
                <a:effectLst>
                  <a:outerShdw blurRad="38100" dist="38100" dir="2700000" algn="tl">
                    <a:srgbClr val="000000"/>
                  </a:outerShdw>
                </a:effectLst>
                <a:latin typeface="Tahoma" pitchFamily="34" charset="0"/>
              </a:endParaRPr>
            </a:p>
          </p:txBody>
        </p:sp>
        <p:sp>
          <p:nvSpPr>
            <p:cNvPr id="15" name="Rectangle 13"/>
            <p:cNvSpPr>
              <a:spLocks noChangeArrowheads="1"/>
            </p:cNvSpPr>
            <p:nvPr/>
          </p:nvSpPr>
          <p:spPr bwMode="blackWhite">
            <a:xfrm>
              <a:off x="351" y="1649"/>
              <a:ext cx="1260" cy="543"/>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nchor="ctr"/>
            <a:lstStyle/>
            <a:p>
              <a:pPr algn="ctr">
                <a:lnSpc>
                  <a:spcPct val="85000"/>
                </a:lnSpc>
              </a:pPr>
              <a:r>
                <a:rPr lang="en-US" sz="2800" dirty="0">
                  <a:solidFill>
                    <a:srgbClr val="FFFFCC"/>
                  </a:solidFill>
                  <a:effectLst>
                    <a:outerShdw blurRad="38100" dist="38100" dir="2700000" algn="tl">
                      <a:srgbClr val="000000"/>
                    </a:outerShdw>
                  </a:effectLst>
                  <a:latin typeface="+mj-lt"/>
                </a:rPr>
                <a:t>Synergy and Risk Reduction</a:t>
              </a:r>
            </a:p>
          </p:txBody>
        </p:sp>
      </p:grpSp>
      <p:sp>
        <p:nvSpPr>
          <p:cNvPr id="16" name="AutoShape 7"/>
          <p:cNvSpPr>
            <a:spLocks/>
          </p:cNvSpPr>
          <p:nvPr/>
        </p:nvSpPr>
        <p:spPr bwMode="auto">
          <a:xfrm>
            <a:off x="2732088" y="1393825"/>
            <a:ext cx="1306512" cy="5006975"/>
          </a:xfrm>
          <a:prstGeom prst="leftBrace">
            <a:avLst>
              <a:gd name="adj1" fmla="val 0"/>
              <a:gd name="adj2" fmla="val 64190"/>
            </a:avLst>
          </a:prstGeom>
          <a:noFill/>
          <a:ln w="38100">
            <a:solidFill>
              <a:schemeClr val="tx1"/>
            </a:solidFill>
            <a:round/>
            <a:headEnd/>
            <a:tailEnd/>
          </a:ln>
          <a:effectLst/>
        </p:spPr>
        <p:txBody>
          <a:bodyPr wrap="none" anchor="ctr"/>
          <a:lstStyle/>
          <a:p>
            <a:endParaRPr lang="en-US"/>
          </a:p>
        </p:txBody>
      </p:sp>
      <p:sp>
        <p:nvSpPr>
          <p:cNvPr id="17" name="Rectangle 3"/>
          <p:cNvSpPr>
            <a:spLocks noChangeArrowheads="1"/>
          </p:cNvSpPr>
          <p:nvPr/>
        </p:nvSpPr>
        <p:spPr bwMode="auto">
          <a:xfrm>
            <a:off x="3581400" y="1295400"/>
            <a:ext cx="5181600" cy="4952999"/>
          </a:xfrm>
          <a:prstGeom prst="rect">
            <a:avLst/>
          </a:prstGeom>
          <a:noFill/>
          <a:ln w="9525">
            <a:noFill/>
            <a:miter lim="800000"/>
            <a:headEnd/>
            <a:tailEnd/>
          </a:ln>
          <a:effectLst/>
        </p:spPr>
        <p:txBody>
          <a:bodyPr/>
          <a:lstStyle/>
          <a:p>
            <a:pPr marL="342900" indent="-342900">
              <a:spcBef>
                <a:spcPct val="50000"/>
              </a:spcBef>
              <a:buFontTx/>
              <a:buChar char="•"/>
            </a:pPr>
            <a:r>
              <a:rPr lang="en-US" sz="2000" dirty="0"/>
              <a:t>Synergy exists when the value created by businesses working together exceeds the value created by them working independently</a:t>
            </a:r>
          </a:p>
          <a:p>
            <a:pPr marL="342900" indent="-342900">
              <a:spcBef>
                <a:spcPct val="50000"/>
              </a:spcBef>
              <a:buFontTx/>
              <a:buChar char="•"/>
            </a:pPr>
            <a:r>
              <a:rPr lang="en-US" sz="2000" dirty="0"/>
              <a:t>… </a:t>
            </a:r>
            <a:r>
              <a:rPr lang="en-US" sz="2000" dirty="0" smtClean="0"/>
              <a:t>But </a:t>
            </a:r>
            <a:r>
              <a:rPr lang="en-US" sz="2000" dirty="0"/>
              <a:t>synergy creates joint interdependence between business </a:t>
            </a:r>
            <a:r>
              <a:rPr lang="en-US" sz="2000" dirty="0" smtClean="0"/>
              <a:t>units</a:t>
            </a:r>
          </a:p>
          <a:p>
            <a:pPr marL="342900" indent="-342900">
              <a:spcBef>
                <a:spcPct val="50000"/>
              </a:spcBef>
              <a:buFontTx/>
              <a:buChar char="•"/>
            </a:pPr>
            <a:r>
              <a:rPr lang="en-US" sz="2000" dirty="0" smtClean="0"/>
              <a:t>A </a:t>
            </a:r>
            <a:r>
              <a:rPr lang="en-US" sz="2000" dirty="0"/>
              <a:t>firm may </a:t>
            </a:r>
            <a:r>
              <a:rPr lang="en-US" sz="2000" dirty="0" smtClean="0"/>
              <a:t>reduce the </a:t>
            </a:r>
            <a:r>
              <a:rPr lang="en-US" sz="2000" dirty="0"/>
              <a:t>level of technological change by operating in more certain </a:t>
            </a:r>
            <a:r>
              <a:rPr lang="en-US" sz="2000" dirty="0" smtClean="0"/>
              <a:t>environments—resulting in more related types of diversification</a:t>
            </a:r>
          </a:p>
          <a:p>
            <a:pPr marL="342900" indent="-342900">
              <a:spcBef>
                <a:spcPct val="50000"/>
              </a:spcBef>
              <a:buFontTx/>
              <a:buChar char="•"/>
            </a:pPr>
            <a:r>
              <a:rPr lang="en-US" sz="2000" dirty="0" smtClean="0"/>
              <a:t>A firm may become risk averse, constrain its level of activity sharing, and forgo potential benefits of synergy—resulting in more unrelated types of diversification</a:t>
            </a:r>
          </a:p>
          <a:p>
            <a:pPr marL="342900" indent="-342900">
              <a:spcBef>
                <a:spcPct val="50000"/>
              </a:spcBef>
              <a:buFontTx/>
              <a:buChar char="•"/>
            </a:pP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7" presetClass="entr" presetSubtype="10"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strVal val="#ppt_h"/>
                                          </p:val>
                                        </p:tav>
                                        <p:tav tm="100000">
                                          <p:val>
                                            <p:strVal val="#ppt_h"/>
                                          </p:val>
                                        </p:tav>
                                      </p:tavLst>
                                    </p:anim>
                                  </p:childTnLst>
                                </p:cTn>
                              </p:par>
                            </p:childTnLst>
                          </p:cTn>
                        </p:par>
                        <p:par>
                          <p:cTn id="14" fill="hold">
                            <p:stCondLst>
                              <p:cond delay="1000"/>
                            </p:stCondLst>
                            <p:childTnLst>
                              <p:par>
                                <p:cTn id="15" presetID="17" presetClass="entr" presetSubtype="1" fill="hold" grpId="0" nodeType="afterEffect" nodePh="1">
                                  <p:stCondLst>
                                    <p:cond delay="0"/>
                                  </p:stCondLst>
                                  <p:endCondLst>
                                    <p:cond evt="begin" delay="0">
                                      <p:tn val="15"/>
                                    </p:cond>
                                  </p:endCondLst>
                                  <p:childTnLst>
                                    <p:set>
                                      <p:cBhvr>
                                        <p:cTn id="16" dur="1" fill="hold">
                                          <p:stCondLst>
                                            <p:cond delay="0"/>
                                          </p:stCondLst>
                                        </p:cTn>
                                        <p:tgtEl>
                                          <p:spTgt spid="10">
                                            <p:txEl>
                                              <p:pRg st="0" end="0"/>
                                            </p:txEl>
                                          </p:spTgt>
                                        </p:tgtEl>
                                        <p:attrNameLst>
                                          <p:attrName>style.visibility</p:attrName>
                                        </p:attrNameLst>
                                      </p:cBhvr>
                                      <p:to>
                                        <p:strVal val="visible"/>
                                      </p:to>
                                    </p:set>
                                    <p:anim calcmode="lin" valueType="num">
                                      <p:cBhvr>
                                        <p:cTn id="1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8" dur="500" fill="hold"/>
                                        <p:tgtEl>
                                          <p:spTgt spid="10">
                                            <p:txEl>
                                              <p:pRg st="0" end="0"/>
                                            </p:txEl>
                                          </p:spTgt>
                                        </p:tgtEl>
                                        <p:attrNameLst>
                                          <p:attrName>ppt_y</p:attrName>
                                        </p:attrNameLst>
                                      </p:cBhvr>
                                      <p:tavLst>
                                        <p:tav tm="0">
                                          <p:val>
                                            <p:strVal val="#ppt_y-#ppt_h/2"/>
                                          </p:val>
                                        </p:tav>
                                        <p:tav tm="100000">
                                          <p:val>
                                            <p:strVal val="#ppt_y"/>
                                          </p:val>
                                        </p:tav>
                                      </p:tavLst>
                                    </p:anim>
                                    <p:anim calcmode="lin" valueType="num">
                                      <p:cBhvr>
                                        <p:cTn id="19" dur="500" fill="hold"/>
                                        <p:tgtEl>
                                          <p:spTgt spid="10">
                                            <p:txEl>
                                              <p:pRg st="0" end="0"/>
                                            </p:txEl>
                                          </p:spTgt>
                                        </p:tgtEl>
                                        <p:attrNameLst>
                                          <p:attrName>ppt_w</p:attrName>
                                        </p:attrNameLst>
                                      </p:cBhvr>
                                      <p:tavLst>
                                        <p:tav tm="0">
                                          <p:val>
                                            <p:strVal val="#ppt_w"/>
                                          </p:val>
                                        </p:tav>
                                        <p:tav tm="100000">
                                          <p:val>
                                            <p:strVal val="#ppt_w"/>
                                          </p:val>
                                        </p:tav>
                                      </p:tavLst>
                                    </p:anim>
                                    <p:anim calcmode="lin" valueType="num">
                                      <p:cBhvr>
                                        <p:cTn id="20" dur="500" fill="hold"/>
                                        <p:tgtEl>
                                          <p:spTgt spid="10">
                                            <p:txEl>
                                              <p:pRg st="0" end="0"/>
                                            </p:txEl>
                                          </p:spTgt>
                                        </p:tgtEl>
                                        <p:attrNameLst>
                                          <p:attrName>ppt_h</p:attrName>
                                        </p:attrNameLst>
                                      </p:cBhvr>
                                      <p:tavLst>
                                        <p:tav tm="0">
                                          <p:val>
                                            <p:fltVal val="0"/>
                                          </p:val>
                                        </p:tav>
                                        <p:tav tm="100000">
                                          <p:val>
                                            <p:strVal val="#ppt_h"/>
                                          </p:val>
                                        </p:tav>
                                      </p:tavLst>
                                    </p:anim>
                                  </p:childTnLst>
                                </p:cTn>
                              </p:par>
                            </p:childTnLst>
                          </p:cTn>
                        </p:par>
                        <p:par>
                          <p:cTn id="21" fill="hold">
                            <p:stCondLst>
                              <p:cond delay="1500"/>
                            </p:stCondLst>
                            <p:childTnLst>
                              <p:par>
                                <p:cTn id="22" presetID="12" presetClass="entr" presetSubtype="1" fill="hold" nodeType="after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slide(fromTop)">
                                      <p:cBhvr>
                                        <p:cTn id="24" dur="500"/>
                                        <p:tgtEl>
                                          <p:spTgt spid="5"/>
                                        </p:tgtEl>
                                      </p:cBhvr>
                                    </p:animEffect>
                                  </p:childTnLst>
                                </p:cTn>
                              </p:par>
                            </p:childTnLst>
                          </p:cTn>
                        </p:par>
                        <p:par>
                          <p:cTn id="25" fill="hold">
                            <p:stCondLst>
                              <p:cond delay="2000"/>
                            </p:stCondLst>
                            <p:childTnLst>
                              <p:par>
                                <p:cTn id="26" presetID="12" presetClass="entr" presetSubtype="1" fill="hold" nodeType="after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slide(fromTop)">
                                      <p:cBhvr>
                                        <p:cTn id="28" dur="500"/>
                                        <p:tgtEl>
                                          <p:spTgt spid="13"/>
                                        </p:tgtEl>
                                      </p:cBhvr>
                                    </p:animEffect>
                                  </p:childTnLst>
                                </p:cTn>
                              </p:par>
                            </p:childTnLst>
                          </p:cTn>
                        </p:par>
                        <p:par>
                          <p:cTn id="29" fill="hold">
                            <p:stCondLst>
                              <p:cond delay="2500"/>
                            </p:stCondLst>
                            <p:childTnLst>
                              <p:par>
                                <p:cTn id="30" presetID="22" presetClass="entr" presetSubtype="8" fill="hold" grpId="0" nodeType="after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wipe(left)">
                                      <p:cBhvr>
                                        <p:cTn id="32" dur="500"/>
                                        <p:tgtEl>
                                          <p:spTgt spid="16"/>
                                        </p:tgtEl>
                                      </p:cBhvr>
                                    </p:animEffect>
                                  </p:childTnLst>
                                </p:cTn>
                              </p:par>
                            </p:childTnLst>
                          </p:cTn>
                        </p:par>
                        <p:par>
                          <p:cTn id="33" fill="hold">
                            <p:stCondLst>
                              <p:cond delay="3000"/>
                            </p:stCondLst>
                            <p:childTnLst>
                              <p:par>
                                <p:cTn id="34" presetID="17" presetClass="entr" presetSubtype="1" fill="hold" grpId="0" nodeType="afterEffect">
                                  <p:stCondLst>
                                    <p:cond delay="0"/>
                                  </p:stCondLst>
                                  <p:childTnLst>
                                    <p:set>
                                      <p:cBhvr>
                                        <p:cTn id="35" dur="1" fill="hold">
                                          <p:stCondLst>
                                            <p:cond delay="0"/>
                                          </p:stCondLst>
                                        </p:cTn>
                                        <p:tgtEl>
                                          <p:spTgt spid="17">
                                            <p:txEl>
                                              <p:pRg st="0" end="0"/>
                                            </p:txEl>
                                          </p:spTgt>
                                        </p:tgtEl>
                                        <p:attrNameLst>
                                          <p:attrName>style.visibility</p:attrName>
                                        </p:attrNameLst>
                                      </p:cBhvr>
                                      <p:to>
                                        <p:strVal val="visible"/>
                                      </p:to>
                                    </p:set>
                                    <p:anim calcmode="lin" valueType="num">
                                      <p:cBhvr>
                                        <p:cTn id="36"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37" dur="500" fill="hold"/>
                                        <p:tgtEl>
                                          <p:spTgt spid="17">
                                            <p:txEl>
                                              <p:pRg st="0" end="0"/>
                                            </p:txEl>
                                          </p:spTgt>
                                        </p:tgtEl>
                                        <p:attrNameLst>
                                          <p:attrName>ppt_y</p:attrName>
                                        </p:attrNameLst>
                                      </p:cBhvr>
                                      <p:tavLst>
                                        <p:tav tm="0">
                                          <p:val>
                                            <p:strVal val="#ppt_y-#ppt_h/2"/>
                                          </p:val>
                                        </p:tav>
                                        <p:tav tm="100000">
                                          <p:val>
                                            <p:strVal val="#ppt_y"/>
                                          </p:val>
                                        </p:tav>
                                      </p:tavLst>
                                    </p:anim>
                                    <p:anim calcmode="lin" valueType="num">
                                      <p:cBhvr>
                                        <p:cTn id="38" dur="500" fill="hold"/>
                                        <p:tgtEl>
                                          <p:spTgt spid="17">
                                            <p:txEl>
                                              <p:pRg st="0" end="0"/>
                                            </p:txEl>
                                          </p:spTgt>
                                        </p:tgtEl>
                                        <p:attrNameLst>
                                          <p:attrName>ppt_w</p:attrName>
                                        </p:attrNameLst>
                                      </p:cBhvr>
                                      <p:tavLst>
                                        <p:tav tm="0">
                                          <p:val>
                                            <p:strVal val="#ppt_w"/>
                                          </p:val>
                                        </p:tav>
                                        <p:tav tm="100000">
                                          <p:val>
                                            <p:strVal val="#ppt_w"/>
                                          </p:val>
                                        </p:tav>
                                      </p:tavLst>
                                    </p:anim>
                                    <p:anim calcmode="lin" valueType="num">
                                      <p:cBhvr>
                                        <p:cTn id="39" dur="500" fill="hold"/>
                                        <p:tgtEl>
                                          <p:spTgt spid="17">
                                            <p:txEl>
                                              <p:pRg st="0" end="0"/>
                                            </p:txEl>
                                          </p:spTgt>
                                        </p:tgtEl>
                                        <p:attrNameLst>
                                          <p:attrName>ppt_h</p:attrName>
                                        </p:attrNameLst>
                                      </p:cBhvr>
                                      <p:tavLst>
                                        <p:tav tm="0">
                                          <p:val>
                                            <p:fltVal val="0"/>
                                          </p:val>
                                        </p:tav>
                                        <p:tav tm="100000">
                                          <p:val>
                                            <p:strVal val="#ppt_h"/>
                                          </p:val>
                                        </p:tav>
                                      </p:tavLst>
                                    </p:anim>
                                  </p:childTnLst>
                                </p:cTn>
                              </p:par>
                            </p:childTnLst>
                          </p:cTn>
                        </p:par>
                        <p:par>
                          <p:cTn id="40" fill="hold">
                            <p:stCondLst>
                              <p:cond delay="3500"/>
                            </p:stCondLst>
                            <p:childTnLst>
                              <p:par>
                                <p:cTn id="41" presetID="17" presetClass="entr" presetSubtype="1" fill="hold" grpId="0" nodeType="afterEffect">
                                  <p:stCondLst>
                                    <p:cond delay="0"/>
                                  </p:stCondLst>
                                  <p:childTnLst>
                                    <p:set>
                                      <p:cBhvr>
                                        <p:cTn id="42" dur="1" fill="hold">
                                          <p:stCondLst>
                                            <p:cond delay="0"/>
                                          </p:stCondLst>
                                        </p:cTn>
                                        <p:tgtEl>
                                          <p:spTgt spid="17">
                                            <p:txEl>
                                              <p:pRg st="1" end="1"/>
                                            </p:txEl>
                                          </p:spTgt>
                                        </p:tgtEl>
                                        <p:attrNameLst>
                                          <p:attrName>style.visibility</p:attrName>
                                        </p:attrNameLst>
                                      </p:cBhvr>
                                      <p:to>
                                        <p:strVal val="visible"/>
                                      </p:to>
                                    </p:set>
                                    <p:anim calcmode="lin" valueType="num">
                                      <p:cBhvr>
                                        <p:cTn id="43" dur="500" fill="hold"/>
                                        <p:tgtEl>
                                          <p:spTgt spid="17">
                                            <p:txEl>
                                              <p:pRg st="1" end="1"/>
                                            </p:txEl>
                                          </p:spTgt>
                                        </p:tgtEl>
                                        <p:attrNameLst>
                                          <p:attrName>ppt_x</p:attrName>
                                        </p:attrNameLst>
                                      </p:cBhvr>
                                      <p:tavLst>
                                        <p:tav tm="0">
                                          <p:val>
                                            <p:strVal val="#ppt_x"/>
                                          </p:val>
                                        </p:tav>
                                        <p:tav tm="100000">
                                          <p:val>
                                            <p:strVal val="#ppt_x"/>
                                          </p:val>
                                        </p:tav>
                                      </p:tavLst>
                                    </p:anim>
                                    <p:anim calcmode="lin" valueType="num">
                                      <p:cBhvr>
                                        <p:cTn id="44" dur="500" fill="hold"/>
                                        <p:tgtEl>
                                          <p:spTgt spid="17">
                                            <p:txEl>
                                              <p:pRg st="1" end="1"/>
                                            </p:txEl>
                                          </p:spTgt>
                                        </p:tgtEl>
                                        <p:attrNameLst>
                                          <p:attrName>ppt_y</p:attrName>
                                        </p:attrNameLst>
                                      </p:cBhvr>
                                      <p:tavLst>
                                        <p:tav tm="0">
                                          <p:val>
                                            <p:strVal val="#ppt_y-#ppt_h/2"/>
                                          </p:val>
                                        </p:tav>
                                        <p:tav tm="100000">
                                          <p:val>
                                            <p:strVal val="#ppt_y"/>
                                          </p:val>
                                        </p:tav>
                                      </p:tavLst>
                                    </p:anim>
                                    <p:anim calcmode="lin" valueType="num">
                                      <p:cBhvr>
                                        <p:cTn id="45" dur="500" fill="hold"/>
                                        <p:tgtEl>
                                          <p:spTgt spid="17">
                                            <p:txEl>
                                              <p:pRg st="1" end="1"/>
                                            </p:txEl>
                                          </p:spTgt>
                                        </p:tgtEl>
                                        <p:attrNameLst>
                                          <p:attrName>ppt_w</p:attrName>
                                        </p:attrNameLst>
                                      </p:cBhvr>
                                      <p:tavLst>
                                        <p:tav tm="0">
                                          <p:val>
                                            <p:strVal val="#ppt_w"/>
                                          </p:val>
                                        </p:tav>
                                        <p:tav tm="100000">
                                          <p:val>
                                            <p:strVal val="#ppt_w"/>
                                          </p:val>
                                        </p:tav>
                                      </p:tavLst>
                                    </p:anim>
                                    <p:anim calcmode="lin" valueType="num">
                                      <p:cBhvr>
                                        <p:cTn id="46" dur="500" fill="hold"/>
                                        <p:tgtEl>
                                          <p:spTgt spid="17">
                                            <p:txEl>
                                              <p:pRg st="1" end="1"/>
                                            </p:txEl>
                                          </p:spTgt>
                                        </p:tgtEl>
                                        <p:attrNameLst>
                                          <p:attrName>ppt_h</p:attrName>
                                        </p:attrNameLst>
                                      </p:cBhvr>
                                      <p:tavLst>
                                        <p:tav tm="0">
                                          <p:val>
                                            <p:fltVal val="0"/>
                                          </p:val>
                                        </p:tav>
                                        <p:tav tm="100000">
                                          <p:val>
                                            <p:strVal val="#ppt_h"/>
                                          </p:val>
                                        </p:tav>
                                      </p:tavLst>
                                    </p:anim>
                                  </p:childTnLst>
                                </p:cTn>
                              </p:par>
                            </p:childTnLst>
                          </p:cTn>
                        </p:par>
                        <p:par>
                          <p:cTn id="47" fill="hold">
                            <p:stCondLst>
                              <p:cond delay="4000"/>
                            </p:stCondLst>
                            <p:childTnLst>
                              <p:par>
                                <p:cTn id="48" presetID="17" presetClass="entr" presetSubtype="1" fill="hold" grpId="0" nodeType="afterEffect">
                                  <p:stCondLst>
                                    <p:cond delay="0"/>
                                  </p:stCondLst>
                                  <p:childTnLst>
                                    <p:set>
                                      <p:cBhvr>
                                        <p:cTn id="49" dur="1" fill="hold">
                                          <p:stCondLst>
                                            <p:cond delay="0"/>
                                          </p:stCondLst>
                                        </p:cTn>
                                        <p:tgtEl>
                                          <p:spTgt spid="17">
                                            <p:txEl>
                                              <p:pRg st="2" end="2"/>
                                            </p:txEl>
                                          </p:spTgt>
                                        </p:tgtEl>
                                        <p:attrNameLst>
                                          <p:attrName>style.visibility</p:attrName>
                                        </p:attrNameLst>
                                      </p:cBhvr>
                                      <p:to>
                                        <p:strVal val="visible"/>
                                      </p:to>
                                    </p:set>
                                    <p:anim calcmode="lin" valueType="num">
                                      <p:cBhvr>
                                        <p:cTn id="50" dur="5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51" dur="500" fill="hold"/>
                                        <p:tgtEl>
                                          <p:spTgt spid="17">
                                            <p:txEl>
                                              <p:pRg st="2" end="2"/>
                                            </p:txEl>
                                          </p:spTgt>
                                        </p:tgtEl>
                                        <p:attrNameLst>
                                          <p:attrName>ppt_y</p:attrName>
                                        </p:attrNameLst>
                                      </p:cBhvr>
                                      <p:tavLst>
                                        <p:tav tm="0">
                                          <p:val>
                                            <p:strVal val="#ppt_y-#ppt_h/2"/>
                                          </p:val>
                                        </p:tav>
                                        <p:tav tm="100000">
                                          <p:val>
                                            <p:strVal val="#ppt_y"/>
                                          </p:val>
                                        </p:tav>
                                      </p:tavLst>
                                    </p:anim>
                                    <p:anim calcmode="lin" valueType="num">
                                      <p:cBhvr>
                                        <p:cTn id="52" dur="500" fill="hold"/>
                                        <p:tgtEl>
                                          <p:spTgt spid="17">
                                            <p:txEl>
                                              <p:pRg st="2" end="2"/>
                                            </p:txEl>
                                          </p:spTgt>
                                        </p:tgtEl>
                                        <p:attrNameLst>
                                          <p:attrName>ppt_w</p:attrName>
                                        </p:attrNameLst>
                                      </p:cBhvr>
                                      <p:tavLst>
                                        <p:tav tm="0">
                                          <p:val>
                                            <p:strVal val="#ppt_w"/>
                                          </p:val>
                                        </p:tav>
                                        <p:tav tm="100000">
                                          <p:val>
                                            <p:strVal val="#ppt_w"/>
                                          </p:val>
                                        </p:tav>
                                      </p:tavLst>
                                    </p:anim>
                                    <p:anim calcmode="lin" valueType="num">
                                      <p:cBhvr>
                                        <p:cTn id="53" dur="500" fill="hold"/>
                                        <p:tgtEl>
                                          <p:spTgt spid="17">
                                            <p:txEl>
                                              <p:pRg st="2" end="2"/>
                                            </p:txEl>
                                          </p:spTgt>
                                        </p:tgtEl>
                                        <p:attrNameLst>
                                          <p:attrName>ppt_h</p:attrName>
                                        </p:attrNameLst>
                                      </p:cBhvr>
                                      <p:tavLst>
                                        <p:tav tm="0">
                                          <p:val>
                                            <p:fltVal val="0"/>
                                          </p:val>
                                        </p:tav>
                                        <p:tav tm="100000">
                                          <p:val>
                                            <p:strVal val="#ppt_h"/>
                                          </p:val>
                                        </p:tav>
                                      </p:tavLst>
                                    </p:anim>
                                  </p:childTnLst>
                                </p:cTn>
                              </p:par>
                              <p:par>
                                <p:cTn id="54" presetID="17" presetClass="entr" presetSubtype="1" fill="hold" grpId="0" nodeType="withEffect">
                                  <p:stCondLst>
                                    <p:cond delay="0"/>
                                  </p:stCondLst>
                                  <p:childTnLst>
                                    <p:set>
                                      <p:cBhvr>
                                        <p:cTn id="55" dur="1" fill="hold">
                                          <p:stCondLst>
                                            <p:cond delay="0"/>
                                          </p:stCondLst>
                                        </p:cTn>
                                        <p:tgtEl>
                                          <p:spTgt spid="17">
                                            <p:txEl>
                                              <p:pRg st="3" end="3"/>
                                            </p:txEl>
                                          </p:spTgt>
                                        </p:tgtEl>
                                        <p:attrNameLst>
                                          <p:attrName>style.visibility</p:attrName>
                                        </p:attrNameLst>
                                      </p:cBhvr>
                                      <p:to>
                                        <p:strVal val="visible"/>
                                      </p:to>
                                    </p:set>
                                    <p:anim calcmode="lin" valueType="num">
                                      <p:cBhvr>
                                        <p:cTn id="56" dur="500" fill="hold"/>
                                        <p:tgtEl>
                                          <p:spTgt spid="17">
                                            <p:txEl>
                                              <p:pRg st="3" end="3"/>
                                            </p:txEl>
                                          </p:spTgt>
                                        </p:tgtEl>
                                        <p:attrNameLst>
                                          <p:attrName>ppt_x</p:attrName>
                                        </p:attrNameLst>
                                      </p:cBhvr>
                                      <p:tavLst>
                                        <p:tav tm="0">
                                          <p:val>
                                            <p:strVal val="#ppt_x"/>
                                          </p:val>
                                        </p:tav>
                                        <p:tav tm="100000">
                                          <p:val>
                                            <p:strVal val="#ppt_x"/>
                                          </p:val>
                                        </p:tav>
                                      </p:tavLst>
                                    </p:anim>
                                    <p:anim calcmode="lin" valueType="num">
                                      <p:cBhvr>
                                        <p:cTn id="57" dur="500" fill="hold"/>
                                        <p:tgtEl>
                                          <p:spTgt spid="17">
                                            <p:txEl>
                                              <p:pRg st="3" end="3"/>
                                            </p:txEl>
                                          </p:spTgt>
                                        </p:tgtEl>
                                        <p:attrNameLst>
                                          <p:attrName>ppt_y</p:attrName>
                                        </p:attrNameLst>
                                      </p:cBhvr>
                                      <p:tavLst>
                                        <p:tav tm="0">
                                          <p:val>
                                            <p:strVal val="#ppt_y-#ppt_h/2"/>
                                          </p:val>
                                        </p:tav>
                                        <p:tav tm="100000">
                                          <p:val>
                                            <p:strVal val="#ppt_y"/>
                                          </p:val>
                                        </p:tav>
                                      </p:tavLst>
                                    </p:anim>
                                    <p:anim calcmode="lin" valueType="num">
                                      <p:cBhvr>
                                        <p:cTn id="58" dur="500" fill="hold"/>
                                        <p:tgtEl>
                                          <p:spTgt spid="17">
                                            <p:txEl>
                                              <p:pRg st="3" end="3"/>
                                            </p:txEl>
                                          </p:spTgt>
                                        </p:tgtEl>
                                        <p:attrNameLst>
                                          <p:attrName>ppt_w</p:attrName>
                                        </p:attrNameLst>
                                      </p:cBhvr>
                                      <p:tavLst>
                                        <p:tav tm="0">
                                          <p:val>
                                            <p:strVal val="#ppt_w"/>
                                          </p:val>
                                        </p:tav>
                                        <p:tav tm="100000">
                                          <p:val>
                                            <p:strVal val="#ppt_w"/>
                                          </p:val>
                                        </p:tav>
                                      </p:tavLst>
                                    </p:anim>
                                    <p:anim calcmode="lin" valueType="num">
                                      <p:cBhvr>
                                        <p:cTn id="59" dur="500" fill="hold"/>
                                        <p:tgtEl>
                                          <p:spTgt spid="17">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autoUpdateAnimBg="0"/>
      <p:bldP spid="16" grpId="0" animBg="1"/>
      <p:bldP spid="17" grpId="0" uiExpand="1" build="p"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4114800"/>
            <a:ext cx="7620000" cy="1905000"/>
          </a:xfrm>
          <a:prstGeom prst="rect">
            <a:avLst/>
          </a:prstGeom>
          <a:solidFill>
            <a:srgbClr val="DBA493"/>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0" y="0"/>
            <a:ext cx="7086600" cy="1066800"/>
          </a:xfrm>
        </p:spPr>
        <p:txBody>
          <a:bodyPr/>
          <a:lstStyle/>
          <a:p>
            <a:r>
              <a:rPr lang="en-US" sz="3600" b="1" dirty="0" smtClean="0">
                <a:latin typeface="+mj-lt"/>
              </a:rPr>
              <a:t>RESOURCES AND DIVERSIFICATION</a:t>
            </a:r>
            <a:endParaRPr lang="en-US" sz="3600" b="1" dirty="0">
              <a:latin typeface="+mj-lt"/>
            </a:endParaRPr>
          </a:p>
        </p:txBody>
      </p:sp>
      <p:sp>
        <p:nvSpPr>
          <p:cNvPr id="3" name="Rectangle 9"/>
          <p:cNvSpPr txBox="1">
            <a:spLocks noChangeArrowheads="1"/>
          </p:cNvSpPr>
          <p:nvPr/>
        </p:nvSpPr>
        <p:spPr>
          <a:xfrm>
            <a:off x="1524000" y="1447799"/>
            <a:ext cx="7620000" cy="4572001"/>
          </a:xfrm>
          <a:prstGeom prst="rect">
            <a:avLst/>
          </a:prstGeom>
        </p:spPr>
        <p:txBody>
          <a:bodyPr/>
          <a:lstStyle/>
          <a:p>
            <a:pPr marL="342900" marR="0" lvl="0" indent="-342900" algn="l" defTabSz="914400" rtl="0" eaLnBrk="1" fontAlgn="auto" latinLnBrk="0" hangingPunct="1">
              <a:lnSpc>
                <a:spcPct val="100000"/>
              </a:lnSpc>
              <a:spcAft>
                <a:spcPts val="0"/>
              </a:spcAft>
              <a:buClr>
                <a:schemeClr val="accent1"/>
              </a:buClr>
              <a:buSzPct val="70000"/>
              <a:tabLst/>
              <a:defRPr/>
            </a:pPr>
            <a:r>
              <a:rPr kumimoji="0" lang="en-US" sz="3200" b="1" i="0" u="none" strike="noStrike" kern="1200" cap="none" spc="0" normalizeH="0" baseline="0" noProof="0" dirty="0" smtClean="0">
                <a:ln>
                  <a:noFill/>
                </a:ln>
                <a:solidFill>
                  <a:schemeClr val="tx2"/>
                </a:solidFill>
                <a:effectLst/>
                <a:uLnTx/>
                <a:uFillTx/>
                <a:ea typeface="+mn-ea"/>
                <a:cs typeface="+mn-cs"/>
              </a:rPr>
              <a:t>	A FIRM MUST HAVE BOTH:</a:t>
            </a:r>
          </a:p>
          <a:p>
            <a:pPr marL="742950" marR="0" lvl="1" indent="-285750" algn="l" defTabSz="914400" rtl="0" eaLnBrk="1" fontAlgn="auto" latinLnBrk="0" hangingPunct="1">
              <a:lnSpc>
                <a:spcPct val="100000"/>
              </a:lnSpc>
              <a:spcAft>
                <a:spcPts val="0"/>
              </a:spcAft>
              <a:buSzPct val="70000"/>
              <a:buFont typeface="Arial" pitchFamily="34" charset="0"/>
              <a:buChar char="•"/>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Incentives to diversify</a:t>
            </a:r>
          </a:p>
          <a:p>
            <a:pPr marL="742950" marR="0" lvl="1" indent="-285750" algn="l" defTabSz="914400" rtl="0" eaLnBrk="1" fontAlgn="auto" latinLnBrk="0" hangingPunct="1">
              <a:lnSpc>
                <a:spcPct val="100000"/>
              </a:lnSpc>
              <a:spcAft>
                <a:spcPts val="0"/>
              </a:spcAft>
              <a:buSzPct val="70000"/>
              <a:buFont typeface="Arial" pitchFamily="34" charset="0"/>
              <a:buChar char="•"/>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The resources required to create value through diversification—cash and tangible resources (e.g., plant and equipment)</a:t>
            </a:r>
          </a:p>
          <a:p>
            <a:pPr marL="742950" marR="0" lvl="1" indent="-285750" algn="l" defTabSz="914400" rtl="0" eaLnBrk="1" fontAlgn="auto" latinLnBrk="0" hangingPunct="1">
              <a:lnSpc>
                <a:spcPct val="100000"/>
              </a:lnSpc>
              <a:spcAft>
                <a:spcPts val="0"/>
              </a:spcAft>
              <a:buClr>
                <a:schemeClr val="accent1"/>
              </a:buClr>
              <a:buSzPct val="70000"/>
              <a:buFont typeface="Arial" pitchFamily="34" charset="0"/>
              <a:buChar char="•"/>
              <a:tabLst/>
              <a:defRPr/>
            </a:pPr>
            <a:endParaRPr kumimoji="0" lang="en-US" sz="8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Aft>
                <a:spcPts val="0"/>
              </a:spcAft>
              <a:buClr>
                <a:schemeClr val="accent1"/>
              </a:buClr>
              <a:buSzPct val="70000"/>
              <a:tabLst/>
              <a:defRPr/>
            </a:pPr>
            <a:r>
              <a:rPr kumimoji="0" lang="en-US" sz="3200" b="0" i="0" u="none" strike="noStrike" kern="1200" cap="none" spc="0" normalizeH="0" baseline="0" noProof="0" dirty="0" smtClean="0">
                <a:ln>
                  <a:noFill/>
                </a:ln>
                <a:effectLst/>
                <a:uLnTx/>
                <a:uFillTx/>
                <a:latin typeface="+mn-lt"/>
                <a:ea typeface="+mn-ea"/>
                <a:cs typeface="+mn-cs"/>
              </a:rPr>
              <a:t>  </a:t>
            </a:r>
          </a:p>
          <a:p>
            <a:pPr marL="342900" marR="0" lvl="0" indent="-342900" algn="ctr" defTabSz="914400" rtl="0" eaLnBrk="1" fontAlgn="auto" latinLnBrk="0" hangingPunct="1">
              <a:lnSpc>
                <a:spcPct val="100000"/>
              </a:lnSpc>
              <a:spcAft>
                <a:spcPts val="0"/>
              </a:spcAft>
              <a:buClr>
                <a:schemeClr val="accent1"/>
              </a:buClr>
              <a:buSzPct val="70000"/>
              <a:tabLst/>
              <a:defRPr/>
            </a:pPr>
            <a:r>
              <a:rPr kumimoji="0" lang="en-US" sz="3200" b="0" i="0" u="none" strike="noStrike" kern="1200" cap="none" spc="0" normalizeH="0" baseline="0" noProof="0" dirty="0" smtClean="0">
                <a:ln>
                  <a:noFill/>
                </a:ln>
                <a:effectLst/>
                <a:uLnTx/>
                <a:uFillTx/>
                <a:latin typeface="+mn-lt"/>
                <a:ea typeface="+mn-ea"/>
                <a:cs typeface="+mn-cs"/>
              </a:rPr>
              <a:t> Value creation is determined more by appropriate use of resources than by incentives to diversify</a:t>
            </a:r>
          </a:p>
          <a:p>
            <a:pPr marL="342900" marR="0" lvl="0" indent="-342900" algn="l" defTabSz="914400" rtl="0" eaLnBrk="1" fontAlgn="auto" latinLnBrk="0" hangingPunct="1">
              <a:lnSpc>
                <a:spcPct val="100000"/>
              </a:lnSpc>
              <a:spcAft>
                <a:spcPts val="0"/>
              </a:spcAft>
              <a:buClr>
                <a:schemeClr val="accent1"/>
              </a:buClr>
              <a:buSzPct val="70000"/>
              <a:buFont typeface="Arial" pitchFamily="34" charset="0"/>
              <a:buChar char="•"/>
              <a:tabLst/>
              <a:defRPr/>
            </a:pPr>
            <a:endParaRPr kumimoji="0" lang="en-US" sz="400" b="1"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Aft>
                <a:spcPts val="0"/>
              </a:spcAft>
              <a:buClr>
                <a:schemeClr val="accent1"/>
              </a:buClr>
              <a:buSzPct val="70000"/>
              <a:buFont typeface="Arial" pitchFamily="34" charset="0"/>
              <a:buChar char="•"/>
              <a:tabLst/>
              <a:defRPr/>
            </a:pPr>
            <a:endParaRPr kumimoji="0" lang="en-US" sz="400" b="1"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ipe(left)">
                                      <p:cBhvr>
                                        <p:cTn id="23" dur="500"/>
                                        <p:tgtEl>
                                          <p:spTgt spid="3">
                                            <p:txEl>
                                              <p:pRg st="5" end="5"/>
                                            </p:txEl>
                                          </p:spTgt>
                                        </p:tgtEl>
                                      </p:cBhvr>
                                    </p:animEffect>
                                  </p:childTnLst>
                                </p:cTn>
                              </p:par>
                            </p:childTnLst>
                          </p:cTn>
                        </p:par>
                        <p:par>
                          <p:cTn id="24" fill="hold">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dissolve">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uiExpand="1" build="p" bldLvl="2"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1981200"/>
            <a:ext cx="7620000" cy="4419600"/>
          </a:xfrm>
          <a:prstGeom prst="rect">
            <a:avLst/>
          </a:prstGeom>
          <a:solidFill>
            <a:srgbClr val="AEB2BE"/>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idx="4294967295"/>
          </p:nvPr>
        </p:nvSpPr>
        <p:spPr>
          <a:xfrm>
            <a:off x="1524000" y="0"/>
            <a:ext cx="7620000" cy="1066800"/>
          </a:xfrm>
        </p:spPr>
        <p:txBody>
          <a:bodyPr>
            <a:noAutofit/>
          </a:bodyPr>
          <a:lstStyle/>
          <a:p>
            <a:pPr algn="ctr"/>
            <a:r>
              <a:rPr lang="en-US" sz="3200" b="1" dirty="0" smtClean="0"/>
              <a:t>VALUE-REDUCING</a:t>
            </a:r>
            <a:r>
              <a:rPr lang="en-US" sz="3200" b="1" dirty="0" smtClean="0">
                <a:latin typeface="+mj-lt"/>
              </a:rPr>
              <a:t> DIVERSIFICATION: MANAGERIAL MOTIVES TO DIVERSIFY</a:t>
            </a:r>
            <a:endParaRPr lang="en-US" sz="3200" b="1" dirty="0">
              <a:latin typeface="+mj-lt"/>
            </a:endParaRPr>
          </a:p>
        </p:txBody>
      </p:sp>
      <p:sp>
        <p:nvSpPr>
          <p:cNvPr id="3" name="Rectangle 9"/>
          <p:cNvSpPr txBox="1">
            <a:spLocks noChangeArrowheads="1"/>
          </p:cNvSpPr>
          <p:nvPr/>
        </p:nvSpPr>
        <p:spPr>
          <a:xfrm>
            <a:off x="1524000" y="2286000"/>
            <a:ext cx="7620000" cy="1371601"/>
          </a:xfrm>
          <a:prstGeom prst="rect">
            <a:avLst/>
          </a:prstGeom>
        </p:spPr>
        <p:txBody>
          <a:bodyPr/>
          <a:lstStyle/>
          <a:p>
            <a:pPr marL="342900" marR="0" lvl="0" indent="-342900" algn="l" defTabSz="914400" rtl="0" eaLnBrk="1" fontAlgn="auto" latinLnBrk="0" hangingPunct="1">
              <a:lnSpc>
                <a:spcPct val="100000"/>
              </a:lnSpc>
              <a:spcAft>
                <a:spcPts val="0"/>
              </a:spcAft>
              <a:buClr>
                <a:schemeClr val="accent1"/>
              </a:buClr>
              <a:buSzPct val="70000"/>
              <a:tabLst/>
              <a:defRPr/>
            </a:pPr>
            <a:r>
              <a:rPr lang="en-US" sz="2800" dirty="0" smtClean="0">
                <a:solidFill>
                  <a:schemeClr val="tx2"/>
                </a:solidFill>
              </a:rPr>
              <a:t>    </a:t>
            </a:r>
          </a:p>
          <a:p>
            <a:pPr marL="342900" marR="0" lvl="0" indent="-342900" algn="ctr" defTabSz="914400" rtl="0" eaLnBrk="1" fontAlgn="auto" latinLnBrk="0" hangingPunct="1">
              <a:lnSpc>
                <a:spcPct val="100000"/>
              </a:lnSpc>
              <a:spcAft>
                <a:spcPts val="0"/>
              </a:spcAft>
              <a:buClr>
                <a:schemeClr val="accent1"/>
              </a:buClr>
              <a:buSzPct val="70000"/>
              <a:tabLst/>
              <a:defRPr/>
            </a:pPr>
            <a:endParaRPr kumimoji="0" lang="en-US" sz="3200" b="1"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5" name="Rectangle 3"/>
          <p:cNvSpPr txBox="1">
            <a:spLocks noChangeArrowheads="1"/>
          </p:cNvSpPr>
          <p:nvPr/>
        </p:nvSpPr>
        <p:spPr>
          <a:xfrm>
            <a:off x="1676399" y="2057400"/>
            <a:ext cx="7467601" cy="4343399"/>
          </a:xfrm>
          <a:prstGeom prst="rect">
            <a:avLst/>
          </a:prstGeom>
        </p:spPr>
        <p:txBody>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Tx/>
              <a:buNone/>
              <a:tabLst/>
              <a:defRPr/>
            </a:pPr>
            <a:r>
              <a:rPr kumimoji="0" lang="en-US" sz="3200" b="1" i="0" u="none" strike="noStrike" kern="1200" cap="none" spc="0" normalizeH="0" baseline="0" noProof="0" dirty="0" smtClean="0">
                <a:ln>
                  <a:noFill/>
                </a:ln>
                <a:solidFill>
                  <a:schemeClr val="tx2"/>
                </a:solidFill>
                <a:effectLst/>
                <a:uLnTx/>
                <a:uFillTx/>
                <a:latin typeface="+mn-lt"/>
                <a:ea typeface="+mn-ea"/>
                <a:cs typeface="+mn-cs"/>
              </a:rPr>
              <a:t>Top-level executives may diversify in order to diversity their own employment risk, as long as profitability does not suffer excessively</a:t>
            </a:r>
          </a:p>
          <a:p>
            <a:pPr marL="742950" marR="0" lvl="1" indent="-285750" algn="l" defTabSz="914400" rtl="0" eaLnBrk="1" fontAlgn="auto" latinLnBrk="0" hangingPunct="1">
              <a:lnSpc>
                <a:spcPct val="100000"/>
              </a:lnSpc>
              <a:spcBef>
                <a:spcPct val="20000"/>
              </a:spcBef>
              <a:spcAft>
                <a:spcPts val="0"/>
              </a:spcAft>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Diversification adds benefits to top-level managers but not shareholders</a:t>
            </a:r>
          </a:p>
          <a:p>
            <a:pPr marL="742950" marR="0" lvl="1" indent="-285750" algn="l" defTabSz="914400" rtl="0" eaLnBrk="1" fontAlgn="auto" latinLnBrk="0" hangingPunct="1">
              <a:lnSpc>
                <a:spcPct val="100000"/>
              </a:lnSpc>
              <a:spcBef>
                <a:spcPct val="20000"/>
              </a:spcBef>
              <a:spcAft>
                <a:spcPts val="0"/>
              </a:spcAft>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This strategy may be held in check by governance mechanisms or concerns for one’s reputation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dissolv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build="p" bldLvl="2"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1981200"/>
            <a:ext cx="7620000" cy="4267200"/>
          </a:xfrm>
          <a:prstGeom prst="rect">
            <a:avLst/>
          </a:prstGeom>
          <a:solidFill>
            <a:schemeClr val="accent6">
              <a:lumMod val="60000"/>
              <a:lumOff val="40000"/>
            </a:schemeClr>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idx="4294967295"/>
          </p:nvPr>
        </p:nvSpPr>
        <p:spPr>
          <a:xfrm>
            <a:off x="1524000" y="0"/>
            <a:ext cx="7620000" cy="1066800"/>
          </a:xfrm>
        </p:spPr>
        <p:txBody>
          <a:bodyPr>
            <a:noAutofit/>
          </a:bodyPr>
          <a:lstStyle/>
          <a:p>
            <a:pPr algn="ctr"/>
            <a:r>
              <a:rPr lang="en-US" sz="3200" b="1" dirty="0" smtClean="0"/>
              <a:t>VALUE-REDUCING</a:t>
            </a:r>
            <a:r>
              <a:rPr lang="en-US" sz="3200" b="1" dirty="0" smtClean="0">
                <a:latin typeface="+mj-lt"/>
              </a:rPr>
              <a:t> DIVERSIFICATION: MANAGERIAL MOTIVES TO DIVERSIFY</a:t>
            </a:r>
            <a:endParaRPr lang="en-US" sz="3200" b="1" dirty="0">
              <a:latin typeface="+mj-lt"/>
            </a:endParaRPr>
          </a:p>
        </p:txBody>
      </p:sp>
      <p:sp>
        <p:nvSpPr>
          <p:cNvPr id="3" name="Rectangle 9"/>
          <p:cNvSpPr txBox="1">
            <a:spLocks noChangeArrowheads="1"/>
          </p:cNvSpPr>
          <p:nvPr/>
        </p:nvSpPr>
        <p:spPr>
          <a:xfrm>
            <a:off x="1676400" y="2133600"/>
            <a:ext cx="7467600" cy="3124200"/>
          </a:xfrm>
          <a:prstGeom prst="rect">
            <a:avLst/>
          </a:prstGeom>
        </p:spPr>
        <p:txBody>
          <a:bodyPr/>
          <a:lstStyle/>
          <a:p>
            <a:pPr marL="342900" marR="0" lvl="0" indent="-342900" algn="l" defTabSz="914400" rtl="0" eaLnBrk="1" fontAlgn="auto" latinLnBrk="0" hangingPunct="1">
              <a:lnSpc>
                <a:spcPct val="100000"/>
              </a:lnSpc>
              <a:spcAft>
                <a:spcPts val="0"/>
              </a:spcAft>
              <a:buClr>
                <a:schemeClr val="accent1"/>
              </a:buClr>
              <a:buSzPct val="70000"/>
              <a:tabLst/>
              <a:defRPr/>
            </a:pPr>
            <a:r>
              <a:rPr lang="en-US" sz="2800" dirty="0" smtClean="0">
                <a:solidFill>
                  <a:schemeClr val="tx2"/>
                </a:solidFill>
              </a:rPr>
              <a:t>    </a:t>
            </a:r>
          </a:p>
          <a:p>
            <a:pPr marL="342900" marR="0" lvl="0" indent="-342900" algn="ctr" defTabSz="914400" rtl="0" eaLnBrk="1" fontAlgn="auto" latinLnBrk="0" hangingPunct="1">
              <a:lnSpc>
                <a:spcPct val="100000"/>
              </a:lnSpc>
              <a:spcAft>
                <a:spcPts val="0"/>
              </a:spcAft>
              <a:buClr>
                <a:schemeClr val="accent1"/>
              </a:buClr>
              <a:buSzPct val="70000"/>
              <a:tabLst/>
              <a:defRPr/>
            </a:pPr>
            <a:r>
              <a:rPr kumimoji="0" lang="en-US" sz="3600" i="0" u="none" strike="noStrike" kern="1200" cap="none" spc="0" normalizeH="0" baseline="0" noProof="0" dirty="0" smtClean="0">
                <a:ln>
                  <a:noFill/>
                </a:ln>
                <a:solidFill>
                  <a:schemeClr val="tx2"/>
                </a:solidFill>
                <a:effectLst/>
                <a:uLnTx/>
                <a:uFillTx/>
                <a:latin typeface="+mn-lt"/>
                <a:ea typeface="+mn-ea"/>
                <a:cs typeface="+mn-cs"/>
              </a:rPr>
              <a:t>MANAGERIAL MOTIVES TO DIVERSIFY</a:t>
            </a:r>
          </a:p>
          <a:p>
            <a:pPr marL="742950" marR="0" lvl="1" indent="-285750" algn="l" defTabSz="914400" rtl="0" eaLnBrk="1" fontAlgn="auto" latinLnBrk="0" hangingPunct="1">
              <a:lnSpc>
                <a:spcPct val="100000"/>
              </a:lnSpc>
              <a:spcAft>
                <a:spcPts val="0"/>
              </a:spcAft>
              <a:buClr>
                <a:schemeClr val="accent1"/>
              </a:buClr>
              <a:buSzPct val="70000"/>
              <a:tabLst/>
              <a:defRPr/>
            </a:pPr>
            <a:r>
              <a:rPr kumimoji="0" lang="en-US" sz="3600" i="0" u="none" strike="noStrike" kern="1200" cap="none" spc="0" normalizeH="0" baseline="0" noProof="0" dirty="0" smtClean="0">
                <a:ln>
                  <a:noFill/>
                </a:ln>
                <a:solidFill>
                  <a:schemeClr val="tx2"/>
                </a:solidFill>
                <a:effectLst/>
                <a:uLnTx/>
                <a:uFillTx/>
                <a:latin typeface="Arial"/>
                <a:cs typeface="Arial"/>
              </a:rPr>
              <a:t>■ </a:t>
            </a:r>
            <a:r>
              <a:rPr kumimoji="0" lang="en-US" sz="3600" i="0" u="none" strike="noStrike" kern="1200" cap="none" spc="0" normalizeH="0" baseline="0" noProof="0" dirty="0" smtClean="0">
                <a:ln>
                  <a:noFill/>
                </a:ln>
                <a:solidFill>
                  <a:schemeClr val="tx2"/>
                </a:solidFill>
                <a:effectLst/>
                <a:uLnTx/>
                <a:uFillTx/>
                <a:latin typeface="+mn-lt"/>
                <a:ea typeface="+mn-ea"/>
                <a:cs typeface="+mn-cs"/>
              </a:rPr>
              <a:t>Managerial risk reduction</a:t>
            </a:r>
          </a:p>
          <a:p>
            <a:pPr marL="742950" marR="0" lvl="1" indent="-285750" algn="l" defTabSz="914400" rtl="0" eaLnBrk="1" fontAlgn="auto" latinLnBrk="0" hangingPunct="1">
              <a:lnSpc>
                <a:spcPct val="100000"/>
              </a:lnSpc>
              <a:spcAft>
                <a:spcPts val="0"/>
              </a:spcAft>
              <a:buClr>
                <a:schemeClr val="accent1"/>
              </a:buClr>
              <a:buSzPct val="70000"/>
              <a:tabLst/>
              <a:defRPr/>
            </a:pPr>
            <a:r>
              <a:rPr kumimoji="0" lang="en-US" sz="3600" i="0" u="none" strike="noStrike" kern="1200" cap="none" spc="0" normalizeH="0" baseline="0" noProof="0" dirty="0" smtClean="0">
                <a:ln>
                  <a:noFill/>
                </a:ln>
                <a:solidFill>
                  <a:schemeClr val="tx2"/>
                </a:solidFill>
                <a:effectLst/>
                <a:uLnTx/>
                <a:uFillTx/>
                <a:latin typeface="Arial"/>
                <a:cs typeface="Arial"/>
              </a:rPr>
              <a:t>■ </a:t>
            </a:r>
            <a:r>
              <a:rPr kumimoji="0" lang="en-US" sz="3600" i="0" u="none" strike="noStrike" kern="1200" cap="none" spc="0" normalizeH="0" baseline="0" noProof="0" dirty="0" smtClean="0">
                <a:ln>
                  <a:noFill/>
                </a:ln>
                <a:solidFill>
                  <a:schemeClr val="tx2"/>
                </a:solidFill>
                <a:effectLst/>
                <a:uLnTx/>
                <a:uFillTx/>
                <a:latin typeface="+mn-lt"/>
                <a:ea typeface="+mn-ea"/>
                <a:cs typeface="+mn-cs"/>
              </a:rPr>
              <a:t>Desire for increased compensation</a:t>
            </a:r>
            <a:endParaRPr kumimoji="0" lang="en-US" sz="360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500"/>
                                        <p:tgtEl>
                                          <p:spTgt spid="3">
                                            <p:txEl>
                                              <p:pRg st="3" end="3"/>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dissolve">
                                      <p:cBhvr>
                                        <p:cTn id="2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build="p" bldLvl="2"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524000" y="0"/>
            <a:ext cx="7086600" cy="1066800"/>
          </a:xfrm>
        </p:spPr>
        <p:txBody>
          <a:bodyPr>
            <a:noAutofit/>
          </a:bodyPr>
          <a:lstStyle/>
          <a:p>
            <a:pPr algn="ctr"/>
            <a:r>
              <a:rPr lang="en-US" b="1" dirty="0" smtClean="0">
                <a:latin typeface="+mj-lt"/>
              </a:rPr>
              <a:t>DIVERSIFICATION AND FIRM PERFORMANCE</a:t>
            </a:r>
            <a:endParaRPr lang="en-US" b="1" dirty="0">
              <a:latin typeface="+mj-lt"/>
            </a:endParaRPr>
          </a:p>
        </p:txBody>
      </p:sp>
      <p:sp>
        <p:nvSpPr>
          <p:cNvPr id="6" name="Rectangle 2"/>
          <p:cNvSpPr txBox="1">
            <a:spLocks noChangeArrowheads="1"/>
          </p:cNvSpPr>
          <p:nvPr/>
        </p:nvSpPr>
        <p:spPr>
          <a:xfrm>
            <a:off x="0" y="1295400"/>
            <a:ext cx="1524000" cy="2209800"/>
          </a:xfrm>
          <a:prstGeom prst="rect">
            <a:avLst/>
          </a:prstGeom>
          <a:solidFill>
            <a:schemeClr val="tx1"/>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i="0" u="none" strike="noStrike" kern="1200" cap="none" spc="0" normalizeH="0" baseline="0" noProof="0" dirty="0" smtClean="0">
                <a:ln>
                  <a:noFill/>
                </a:ln>
                <a:solidFill>
                  <a:schemeClr val="bg1"/>
                </a:solidFill>
                <a:effectLst/>
                <a:uLnTx/>
                <a:uFillTx/>
                <a:latin typeface="+mj-lt"/>
                <a:ea typeface="+mj-ea"/>
                <a:cs typeface="+mj-cs"/>
              </a:rPr>
              <a:t>FIGURE  6</a:t>
            </a:r>
            <a:r>
              <a:rPr kumimoji="0" lang="en-US" sz="1600" u="none" strike="noStrike" kern="1200" cap="none" spc="0" normalizeH="0" baseline="0" noProof="0" dirty="0" smtClean="0">
                <a:ln>
                  <a:noFill/>
                </a:ln>
                <a:solidFill>
                  <a:schemeClr val="bg1"/>
                </a:solidFill>
                <a:effectLst/>
                <a:uLnTx/>
                <a:uFillTx/>
                <a:latin typeface="+mj-lt"/>
                <a:ea typeface="+mj-ea"/>
                <a:cs typeface="+mj-cs"/>
              </a:rPr>
              <a:t>.4</a:t>
            </a:r>
            <a:r>
              <a:rPr kumimoji="0" lang="en-US" sz="1600" i="1" u="none" strike="noStrike" kern="1200" cap="none" spc="0" normalizeH="0" baseline="0" noProof="0" dirty="0" smtClean="0">
                <a:ln>
                  <a:noFill/>
                </a:ln>
                <a:solidFill>
                  <a:schemeClr val="bg1"/>
                </a:solidFill>
                <a:effectLst/>
                <a:uLnTx/>
                <a:uFillTx/>
                <a:latin typeface="+mj-lt"/>
                <a:ea typeface="+mj-ea"/>
                <a:cs typeface="+mj-cs"/>
              </a:rPr>
              <a:t> </a:t>
            </a:r>
            <a:endParaRPr kumimoji="0" lang="en-US" sz="1200" i="1" u="none" strike="noStrike" kern="1200" cap="none" spc="0" normalizeH="0" baseline="0" noProof="0" dirty="0" smtClean="0">
              <a:ln>
                <a:noFill/>
              </a:ln>
              <a:solidFill>
                <a:schemeClr val="bg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00" b="1" dirty="0" smtClean="0">
              <a:solidFill>
                <a:schemeClr val="bg1"/>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800" b="1" i="1" dirty="0" smtClean="0">
              <a:solidFill>
                <a:schemeClr val="bg1"/>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u="none" strike="noStrike" kern="1200" cap="none" spc="0" normalizeH="0" baseline="0" noProof="0" dirty="0" smtClean="0">
                <a:ln>
                  <a:noFill/>
                </a:ln>
                <a:solidFill>
                  <a:schemeClr val="bg1"/>
                </a:solidFill>
                <a:effectLst/>
                <a:uLnTx/>
                <a:uFillTx/>
                <a:latin typeface="+mj-lt"/>
                <a:ea typeface="+mj-ea"/>
                <a:cs typeface="+mj-cs"/>
              </a:rPr>
              <a:t>Summary Model of the Relationship between Diversification and Firm Performance</a:t>
            </a:r>
            <a:endParaRPr kumimoji="0" lang="en-US" sz="1600" u="none" strike="noStrike" kern="1200" cap="none" spc="0" normalizeH="0" baseline="0" noProof="0" dirty="0">
              <a:ln>
                <a:noFill/>
              </a:ln>
              <a:solidFill>
                <a:schemeClr val="bg1"/>
              </a:solidFill>
              <a:effectLst/>
              <a:uLnTx/>
              <a:uFillTx/>
              <a:latin typeface="+mj-lt"/>
              <a:ea typeface="+mj-ea"/>
              <a:cs typeface="+mj-cs"/>
            </a:endParaRPr>
          </a:p>
        </p:txBody>
      </p:sp>
      <p:sp>
        <p:nvSpPr>
          <p:cNvPr id="7" name="Line 5"/>
          <p:cNvSpPr>
            <a:spLocks noChangeShapeType="1"/>
          </p:cNvSpPr>
          <p:nvPr/>
        </p:nvSpPr>
        <p:spPr bwMode="auto">
          <a:xfrm rot="-120000">
            <a:off x="0" y="1645920"/>
            <a:ext cx="1524000" cy="45719"/>
          </a:xfrm>
          <a:prstGeom prst="line">
            <a:avLst/>
          </a:prstGeom>
          <a:noFill/>
          <a:ln w="57150">
            <a:solidFill>
              <a:schemeClr val="bg1"/>
            </a:solidFill>
            <a:round/>
            <a:headEnd/>
            <a:tailEnd/>
          </a:ln>
          <a:effectLst/>
        </p:spPr>
        <p:txBody>
          <a:bodyPr/>
          <a:lstStyle/>
          <a:p>
            <a:endParaRPr lang="en-US"/>
          </a:p>
        </p:txBody>
      </p:sp>
      <p:pic>
        <p:nvPicPr>
          <p:cNvPr id="5122" name="Picture 2"/>
          <p:cNvPicPr>
            <a:picLocks noChangeAspect="1" noChangeArrowheads="1"/>
          </p:cNvPicPr>
          <p:nvPr/>
        </p:nvPicPr>
        <p:blipFill>
          <a:blip r:embed="rId3" cstate="print"/>
          <a:srcRect r="5398"/>
          <a:stretch>
            <a:fillRect/>
          </a:stretch>
        </p:blipFill>
        <p:spPr bwMode="auto">
          <a:xfrm>
            <a:off x="2667001" y="1138279"/>
            <a:ext cx="5029200" cy="53408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1524000" y="609600"/>
            <a:ext cx="7467600" cy="533400"/>
          </a:xfrm>
        </p:spPr>
        <p:txBody>
          <a:bodyPr>
            <a:noAutofit/>
          </a:bodyPr>
          <a:lstStyle/>
          <a:p>
            <a:r>
              <a:rPr lang="en-US" sz="2100" b="1" dirty="0" smtClean="0">
                <a:latin typeface="+mj-lt"/>
              </a:rPr>
              <a:t>GENERAL ELECTRIC: THE QUINTESSENTIAL DIVERSIFIED FIRM</a:t>
            </a:r>
            <a:endParaRPr lang="en-US" sz="2100" b="1" dirty="0">
              <a:latin typeface="+mj-lt"/>
            </a:endParaRPr>
          </a:p>
        </p:txBody>
      </p:sp>
      <p:sp>
        <p:nvSpPr>
          <p:cNvPr id="15" name="Subtitle 14"/>
          <p:cNvSpPr>
            <a:spLocks noGrp="1"/>
          </p:cNvSpPr>
          <p:nvPr>
            <p:ph idx="1"/>
          </p:nvPr>
        </p:nvSpPr>
        <p:spPr>
          <a:xfrm>
            <a:off x="2057400" y="1752600"/>
            <a:ext cx="6553200" cy="4572000"/>
          </a:xfrm>
          <a:solidFill>
            <a:srgbClr val="AEB2BE"/>
          </a:solidFill>
          <a:ln w="76200">
            <a:solidFill>
              <a:schemeClr val="tx1"/>
            </a:solidFill>
          </a:ln>
        </p:spPr>
        <p:txBody>
          <a:bodyPr>
            <a:noAutofit/>
          </a:bodyPr>
          <a:lstStyle/>
          <a:p>
            <a:pPr>
              <a:buNone/>
            </a:pPr>
            <a:endParaRPr lang="en-US" sz="400" dirty="0" smtClean="0">
              <a:solidFill>
                <a:schemeClr val="tx1"/>
              </a:solidFill>
              <a:latin typeface="+mj-lt"/>
              <a:cs typeface="Arial"/>
            </a:endParaRPr>
          </a:p>
          <a:p>
            <a:pPr>
              <a:buNone/>
            </a:pPr>
            <a:r>
              <a:rPr lang="en-US" sz="2400" dirty="0" smtClean="0">
                <a:solidFill>
                  <a:schemeClr val="tx1"/>
                </a:solidFill>
                <a:latin typeface="+mj-lt"/>
                <a:cs typeface="Arial"/>
              </a:rPr>
              <a:t>■</a:t>
            </a:r>
            <a:r>
              <a:rPr lang="en-US" sz="800" dirty="0" smtClean="0">
                <a:solidFill>
                  <a:schemeClr val="tx1"/>
                </a:solidFill>
                <a:latin typeface="+mj-lt"/>
                <a:cs typeface="Arial"/>
              </a:rPr>
              <a:t>     </a:t>
            </a:r>
            <a:r>
              <a:rPr lang="en-US" sz="2400" dirty="0" smtClean="0">
                <a:latin typeface="+mj-lt"/>
              </a:rPr>
              <a:t>With more than 50 percent of its annual revenues stemming from its financial services, GE is the only company that was listed in the initial Dow Jones Industrial Average in 1896 that remains on it today.</a:t>
            </a:r>
          </a:p>
          <a:p>
            <a:pPr>
              <a:buNone/>
            </a:pPr>
            <a:endParaRPr lang="en-US" sz="800" dirty="0" smtClean="0">
              <a:solidFill>
                <a:schemeClr val="tx1"/>
              </a:solidFill>
              <a:latin typeface="+mj-lt"/>
            </a:endParaRPr>
          </a:p>
          <a:p>
            <a:pPr>
              <a:buNone/>
            </a:pPr>
            <a:r>
              <a:rPr lang="en-US" sz="2400" dirty="0" smtClean="0">
                <a:solidFill>
                  <a:schemeClr val="tx1"/>
                </a:solidFill>
                <a:latin typeface="+mj-lt"/>
                <a:cs typeface="Arial"/>
              </a:rPr>
              <a:t> Criticisms:</a:t>
            </a:r>
          </a:p>
          <a:p>
            <a:pPr>
              <a:buNone/>
            </a:pPr>
            <a:r>
              <a:rPr lang="en-US" sz="2400" dirty="0" smtClean="0">
                <a:solidFill>
                  <a:schemeClr val="tx1"/>
                </a:solidFill>
                <a:latin typeface="+mj-lt"/>
                <a:cs typeface="Arial"/>
              </a:rPr>
              <a:t>	● </a:t>
            </a:r>
            <a:r>
              <a:rPr lang="en-US" sz="2400" dirty="0" smtClean="0">
                <a:latin typeface="+mj-lt"/>
              </a:rPr>
              <a:t>Media control - GE has restricted NBC reporters from reporting on certain content that is critical of GE</a:t>
            </a:r>
          </a:p>
          <a:p>
            <a:pPr>
              <a:buNone/>
            </a:pPr>
            <a:r>
              <a:rPr lang="en-US" sz="2400" dirty="0" smtClean="0">
                <a:solidFill>
                  <a:schemeClr val="tx1"/>
                </a:solidFill>
                <a:latin typeface="+mj-lt"/>
              </a:rPr>
              <a:t>	</a:t>
            </a:r>
          </a:p>
        </p:txBody>
      </p:sp>
      <p:sp>
        <p:nvSpPr>
          <p:cNvPr id="6" name="TextBox 5"/>
          <p:cNvSpPr txBox="1"/>
          <p:nvPr/>
        </p:nvSpPr>
        <p:spPr>
          <a:xfrm>
            <a:off x="0" y="1"/>
            <a:ext cx="8458200" cy="1754326"/>
          </a:xfrm>
          <a:prstGeom prst="rect">
            <a:avLst/>
          </a:prstGeom>
          <a:noFill/>
        </p:spPr>
        <p:txBody>
          <a:bodyPr wrap="square" rtlCol="0">
            <a:spAutoFit/>
          </a:bodyPr>
          <a:lstStyle/>
          <a:p>
            <a:pPr algn="ctr"/>
            <a:endParaRPr lang="en-US" sz="3600" b="1" dirty="0" smtClean="0"/>
          </a:p>
          <a:p>
            <a:pPr algn="ctr"/>
            <a:r>
              <a:rPr lang="en-US" sz="3600" b="1" dirty="0" smtClean="0"/>
              <a:t>   </a:t>
            </a:r>
          </a:p>
          <a:p>
            <a:pPr algn="ctr"/>
            <a:endParaRPr lang="en-US" sz="3600" b="1" dirty="0"/>
          </a:p>
        </p:txBody>
      </p:sp>
      <p:sp>
        <p:nvSpPr>
          <p:cNvPr id="12" name="Rectangle 11"/>
          <p:cNvSpPr/>
          <p:nvPr/>
        </p:nvSpPr>
        <p:spPr>
          <a:xfrm>
            <a:off x="1524000" y="0"/>
            <a:ext cx="7086600" cy="646331"/>
          </a:xfrm>
          <a:prstGeom prst="rect">
            <a:avLst/>
          </a:prstGeom>
        </p:spPr>
        <p:txBody>
          <a:bodyPr wrap="square">
            <a:spAutoFit/>
          </a:bodyPr>
          <a:lstStyle/>
          <a:p>
            <a:pPr algn="ctr"/>
            <a:r>
              <a:rPr lang="en-US" sz="3600" b="1" dirty="0" smtClean="0">
                <a:latin typeface="+mj-lt"/>
              </a:rPr>
              <a:t>OPENING CASE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5">
                                            <p:bg/>
                                          </p:spTgt>
                                        </p:tgtEl>
                                        <p:attrNameLst>
                                          <p:attrName>style.visibility</p:attrName>
                                        </p:attrNameLst>
                                      </p:cBhvr>
                                      <p:to>
                                        <p:strVal val="visible"/>
                                      </p:to>
                                    </p:set>
                                    <p:anim calcmode="lin" valueType="num">
                                      <p:cBhvr additive="base">
                                        <p:cTn id="7" dur="500" fill="hold"/>
                                        <p:tgtEl>
                                          <p:spTgt spid="1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5">
                                            <p:bg/>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xEl>
                                              <p:pRg st="1" end="1"/>
                                            </p:txEl>
                                          </p:spTgt>
                                        </p:tgtEl>
                                        <p:attrNameLst>
                                          <p:attrName>style.visibility</p:attrName>
                                        </p:attrNameLst>
                                      </p:cBhvr>
                                      <p:to>
                                        <p:strVal val="visible"/>
                                      </p:to>
                                    </p:set>
                                    <p:anim calcmode="lin" valueType="num">
                                      <p:cBhvr additive="base">
                                        <p:cTn id="12" dur="500" fill="hold"/>
                                        <p:tgtEl>
                                          <p:spTgt spid="15">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5">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15">
                                            <p:txEl>
                                              <p:pRg st="3" end="3"/>
                                            </p:txEl>
                                          </p:spTgt>
                                        </p:tgtEl>
                                        <p:attrNameLst>
                                          <p:attrName>style.visibility</p:attrName>
                                        </p:attrNameLst>
                                      </p:cBhvr>
                                      <p:to>
                                        <p:strVal val="visible"/>
                                      </p:to>
                                    </p:set>
                                    <p:anim calcmode="lin" valueType="num">
                                      <p:cBhvr additive="base">
                                        <p:cTn id="17" dur="500" fill="hold"/>
                                        <p:tgtEl>
                                          <p:spTgt spid="15">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5">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15">
                                            <p:txEl>
                                              <p:pRg st="4" end="4"/>
                                            </p:txEl>
                                          </p:spTgt>
                                        </p:tgtEl>
                                        <p:attrNameLst>
                                          <p:attrName>style.visibility</p:attrName>
                                        </p:attrNameLst>
                                      </p:cBhvr>
                                      <p:to>
                                        <p:strVal val="visible"/>
                                      </p:to>
                                    </p:set>
                                    <p:anim calcmode="lin" valueType="num">
                                      <p:cBhvr additive="base">
                                        <p:cTn id="22" dur="500" fill="hold"/>
                                        <p:tgtEl>
                                          <p:spTgt spid="15">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1524000" y="685800"/>
            <a:ext cx="7467600" cy="304800"/>
          </a:xfrm>
        </p:spPr>
        <p:txBody>
          <a:bodyPr>
            <a:noAutofit/>
          </a:bodyPr>
          <a:lstStyle/>
          <a:p>
            <a:r>
              <a:rPr lang="en-US" sz="2100" b="1" dirty="0" smtClean="0">
                <a:latin typeface="+mj-lt"/>
              </a:rPr>
              <a:t>GENERAL ELECTRIC: THE QUINTESSENTIAL DIVERSIFIED FIRM</a:t>
            </a:r>
            <a:endParaRPr lang="en-US" sz="2100" b="1" dirty="0">
              <a:latin typeface="+mj-lt"/>
            </a:endParaRPr>
          </a:p>
        </p:txBody>
      </p:sp>
      <p:sp>
        <p:nvSpPr>
          <p:cNvPr id="15" name="Subtitle 14"/>
          <p:cNvSpPr>
            <a:spLocks noGrp="1"/>
          </p:cNvSpPr>
          <p:nvPr>
            <p:ph idx="1"/>
          </p:nvPr>
        </p:nvSpPr>
        <p:spPr>
          <a:xfrm>
            <a:off x="2057400" y="1600200"/>
            <a:ext cx="6553200" cy="4724400"/>
          </a:xfrm>
          <a:solidFill>
            <a:srgbClr val="AEB2BE"/>
          </a:solidFill>
          <a:ln w="76200">
            <a:solidFill>
              <a:schemeClr val="tx1"/>
            </a:solidFill>
          </a:ln>
        </p:spPr>
        <p:txBody>
          <a:bodyPr>
            <a:noAutofit/>
          </a:bodyPr>
          <a:lstStyle/>
          <a:p>
            <a:pPr>
              <a:buNone/>
            </a:pPr>
            <a:r>
              <a:rPr lang="en-US" sz="2400" dirty="0" smtClean="0">
                <a:solidFill>
                  <a:schemeClr val="tx1"/>
                </a:solidFill>
                <a:latin typeface="+mj-lt"/>
                <a:cs typeface="Arial"/>
              </a:rPr>
              <a:t>    Criticisms (cont’d):</a:t>
            </a:r>
          </a:p>
          <a:p>
            <a:pPr>
              <a:buNone/>
            </a:pPr>
            <a:r>
              <a:rPr lang="en-US" sz="2400" dirty="0" smtClean="0">
                <a:solidFill>
                  <a:schemeClr val="tx1"/>
                </a:solidFill>
                <a:latin typeface="+mj-lt"/>
              </a:rPr>
              <a:t>	● </a:t>
            </a:r>
            <a:r>
              <a:rPr lang="en-US" sz="2400" dirty="0" smtClean="0">
                <a:latin typeface="+mj-lt"/>
              </a:rPr>
              <a:t>Poor environmental records of some of its businesses </a:t>
            </a:r>
          </a:p>
          <a:p>
            <a:pPr>
              <a:spcAft>
                <a:spcPts val="1800"/>
              </a:spcAft>
              <a:buNone/>
            </a:pPr>
            <a:r>
              <a:rPr lang="en-US" sz="2400" dirty="0" smtClean="0">
                <a:latin typeface="+mj-lt"/>
              </a:rPr>
              <a:t>	</a:t>
            </a:r>
            <a:r>
              <a:rPr lang="en-US" sz="2400" dirty="0" smtClean="0">
                <a:solidFill>
                  <a:schemeClr val="tx1"/>
                </a:solidFill>
                <a:latin typeface="+mj-lt"/>
              </a:rPr>
              <a:t>●</a:t>
            </a:r>
            <a:r>
              <a:rPr lang="en-US" sz="2400" dirty="0" smtClean="0">
                <a:latin typeface="+mj-lt"/>
              </a:rPr>
              <a:t> GE had reductions in stock value during the first decade of the twenty-first century </a:t>
            </a:r>
          </a:p>
          <a:p>
            <a:pPr>
              <a:buNone/>
            </a:pPr>
            <a:r>
              <a:rPr lang="en-US" sz="2400" dirty="0" smtClean="0">
                <a:solidFill>
                  <a:schemeClr val="tx1"/>
                </a:solidFill>
                <a:latin typeface="+mj-lt"/>
                <a:cs typeface="Arial"/>
              </a:rPr>
              <a:t>■  </a:t>
            </a:r>
            <a:r>
              <a:rPr lang="en-US" sz="2400" dirty="0" smtClean="0">
                <a:latin typeface="+mj-lt"/>
              </a:rPr>
              <a:t>Today, a major player in the “clean energy” industry, GE is well-positioned to capitalize on emerging economies via a diversification strategy of mergers and acquisitions in Brazil and China</a:t>
            </a:r>
            <a:endParaRPr lang="en-US" sz="2400" dirty="0" smtClean="0">
              <a:solidFill>
                <a:schemeClr val="tx1"/>
              </a:solidFill>
              <a:latin typeface="+mj-lt"/>
            </a:endParaRPr>
          </a:p>
        </p:txBody>
      </p:sp>
      <p:sp>
        <p:nvSpPr>
          <p:cNvPr id="6" name="TextBox 5"/>
          <p:cNvSpPr txBox="1"/>
          <p:nvPr/>
        </p:nvSpPr>
        <p:spPr>
          <a:xfrm>
            <a:off x="0" y="1"/>
            <a:ext cx="8458200" cy="1754326"/>
          </a:xfrm>
          <a:prstGeom prst="rect">
            <a:avLst/>
          </a:prstGeom>
          <a:noFill/>
        </p:spPr>
        <p:txBody>
          <a:bodyPr wrap="square" rtlCol="0">
            <a:spAutoFit/>
          </a:bodyPr>
          <a:lstStyle/>
          <a:p>
            <a:pPr algn="ctr"/>
            <a:endParaRPr lang="en-US" sz="3600" b="1" dirty="0" smtClean="0"/>
          </a:p>
          <a:p>
            <a:pPr algn="ctr"/>
            <a:r>
              <a:rPr lang="en-US" sz="3600" b="1" dirty="0" smtClean="0"/>
              <a:t>   </a:t>
            </a:r>
          </a:p>
          <a:p>
            <a:pPr algn="ctr"/>
            <a:endParaRPr lang="en-US" sz="3600" b="1" dirty="0"/>
          </a:p>
        </p:txBody>
      </p:sp>
      <p:sp>
        <p:nvSpPr>
          <p:cNvPr id="12" name="Rectangle 11"/>
          <p:cNvSpPr/>
          <p:nvPr/>
        </p:nvSpPr>
        <p:spPr>
          <a:xfrm>
            <a:off x="1524000" y="0"/>
            <a:ext cx="7086600" cy="646331"/>
          </a:xfrm>
          <a:prstGeom prst="rect">
            <a:avLst/>
          </a:prstGeom>
        </p:spPr>
        <p:txBody>
          <a:bodyPr wrap="square">
            <a:spAutoFit/>
          </a:bodyPr>
          <a:lstStyle/>
          <a:p>
            <a:pPr algn="ctr"/>
            <a:r>
              <a:rPr lang="en-US" sz="3600" b="1" dirty="0" smtClean="0">
                <a:latin typeface="+mj-lt"/>
              </a:rPr>
              <a:t>OPENING CASE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5">
                                            <p:bg/>
                                          </p:spTgt>
                                        </p:tgtEl>
                                        <p:attrNameLst>
                                          <p:attrName>style.visibility</p:attrName>
                                        </p:attrNameLst>
                                      </p:cBhvr>
                                      <p:to>
                                        <p:strVal val="visible"/>
                                      </p:to>
                                    </p:set>
                                    <p:anim calcmode="lin" valueType="num">
                                      <p:cBhvr additive="base">
                                        <p:cTn id="7" dur="500" fill="hold"/>
                                        <p:tgtEl>
                                          <p:spTgt spid="1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5">
                                            <p:bg/>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xEl>
                                              <p:pRg st="0" end="0"/>
                                            </p:txEl>
                                          </p:spTgt>
                                        </p:tgtEl>
                                        <p:attrNameLst>
                                          <p:attrName>style.visibility</p:attrName>
                                        </p:attrNameLst>
                                      </p:cBhvr>
                                      <p:to>
                                        <p:strVal val="visible"/>
                                      </p:to>
                                    </p:set>
                                    <p:anim calcmode="lin" valueType="num">
                                      <p:cBhvr additive="base">
                                        <p:cTn id="12"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15">
                                            <p:txEl>
                                              <p:pRg st="1" end="1"/>
                                            </p:txEl>
                                          </p:spTgt>
                                        </p:tgtEl>
                                        <p:attrNameLst>
                                          <p:attrName>style.visibility</p:attrName>
                                        </p:attrNameLst>
                                      </p:cBhvr>
                                      <p:to>
                                        <p:strVal val="visible"/>
                                      </p:to>
                                    </p:set>
                                    <p:anim calcmode="lin" valueType="num">
                                      <p:cBhvr additive="base">
                                        <p:cTn id="17" dur="500" fill="hold"/>
                                        <p:tgtEl>
                                          <p:spTgt spid="15">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5">
                                            <p:txEl>
                                              <p:pRg st="1" end="1"/>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15">
                                            <p:txEl>
                                              <p:pRg st="2" end="2"/>
                                            </p:txEl>
                                          </p:spTgt>
                                        </p:tgtEl>
                                        <p:attrNameLst>
                                          <p:attrName>style.visibility</p:attrName>
                                        </p:attrNameLst>
                                      </p:cBhvr>
                                      <p:to>
                                        <p:strVal val="visible"/>
                                      </p:to>
                                    </p:set>
                                    <p:anim calcmode="lin" valueType="num">
                                      <p:cBhvr additive="base">
                                        <p:cTn id="22" dur="500" fill="hold"/>
                                        <p:tgtEl>
                                          <p:spTgt spid="15">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5">
                                            <p:txEl>
                                              <p:pRg st="2" end="2"/>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15">
                                            <p:txEl>
                                              <p:pRg st="3" end="3"/>
                                            </p:txEl>
                                          </p:spTgt>
                                        </p:tgtEl>
                                        <p:attrNameLst>
                                          <p:attrName>style.visibility</p:attrName>
                                        </p:attrNameLst>
                                      </p:cBhvr>
                                      <p:to>
                                        <p:strVal val="visible"/>
                                      </p:to>
                                    </p:set>
                                    <p:anim calcmode="lin" valueType="num">
                                      <p:cBhvr additive="base">
                                        <p:cTn id="27" dur="500" fill="hold"/>
                                        <p:tgtEl>
                                          <p:spTgt spid="15">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ctrTitle" idx="4294967295"/>
          </p:nvPr>
        </p:nvSpPr>
        <p:spPr>
          <a:xfrm>
            <a:off x="0" y="762000"/>
            <a:ext cx="9144000" cy="1371600"/>
          </a:xfrm>
          <a:solidFill>
            <a:schemeClr val="tx1"/>
          </a:solidFill>
        </p:spPr>
        <p:txBody>
          <a:bodyPr>
            <a:noAutofit/>
          </a:bodyPr>
          <a:lstStyle/>
          <a:p>
            <a:pPr algn="ctr"/>
            <a:r>
              <a:rPr lang="en-US" b="1" dirty="0" smtClean="0">
                <a:solidFill>
                  <a:schemeClr val="bg1"/>
                </a:solidFill>
              </a:rPr>
              <a:t>CORPORATE–LEVEL STRATEGY: WHAT  </a:t>
            </a:r>
            <a:br>
              <a:rPr lang="en-US" b="1" dirty="0" smtClean="0">
                <a:solidFill>
                  <a:schemeClr val="bg1"/>
                </a:solidFill>
              </a:rPr>
            </a:br>
            <a:r>
              <a:rPr lang="en-US" b="1" dirty="0" smtClean="0">
                <a:solidFill>
                  <a:schemeClr val="bg1"/>
                </a:solidFill>
              </a:rPr>
              <a:t>BUSINESSES SHOULD A FIRM COMPETE IN?</a:t>
            </a:r>
            <a:endParaRPr lang="en-US" b="1" dirty="0">
              <a:solidFill>
                <a:schemeClr val="bg1"/>
              </a:solidFill>
            </a:endParaRPr>
          </a:p>
        </p:txBody>
      </p:sp>
      <p:sp>
        <p:nvSpPr>
          <p:cNvPr id="15" name="Subtitle 14"/>
          <p:cNvSpPr>
            <a:spLocks noGrp="1"/>
          </p:cNvSpPr>
          <p:nvPr>
            <p:ph type="subTitle" idx="4294967295"/>
          </p:nvPr>
        </p:nvSpPr>
        <p:spPr>
          <a:xfrm>
            <a:off x="1676400" y="2209800"/>
            <a:ext cx="7239000" cy="4191000"/>
          </a:xfrm>
          <a:solidFill>
            <a:srgbClr val="FFCC99"/>
          </a:solidFill>
        </p:spPr>
        <p:txBody>
          <a:bodyPr>
            <a:noAutofit/>
          </a:bodyPr>
          <a:lstStyle/>
          <a:p>
            <a:pPr algn="ctr">
              <a:buNone/>
            </a:pPr>
            <a:r>
              <a:rPr lang="en-US" sz="3800" dirty="0" smtClean="0">
                <a:solidFill>
                  <a:schemeClr val="tx1"/>
                </a:solidFill>
                <a:latin typeface="+mj-lt"/>
                <a:cs typeface="Arial"/>
              </a:rPr>
              <a:t>TWO KEY ISSUES</a:t>
            </a:r>
          </a:p>
          <a:p>
            <a:pPr algn="ctr">
              <a:buNone/>
            </a:pPr>
            <a:endParaRPr lang="en-US" sz="1200" dirty="0" smtClean="0">
              <a:solidFill>
                <a:schemeClr val="tx1"/>
              </a:solidFill>
              <a:latin typeface="+mj-lt"/>
              <a:cs typeface="Arial"/>
            </a:endParaRPr>
          </a:p>
          <a:p>
            <a:pPr>
              <a:buNone/>
            </a:pPr>
            <a:r>
              <a:rPr lang="en-US" dirty="0" smtClean="0">
                <a:solidFill>
                  <a:schemeClr val="tx1"/>
                </a:solidFill>
                <a:latin typeface="+mj-lt"/>
                <a:cs typeface="Arial"/>
              </a:rPr>
              <a:t>1. </a:t>
            </a:r>
            <a:r>
              <a:rPr lang="en-US" dirty="0" smtClean="0">
                <a:solidFill>
                  <a:srgbClr val="000000"/>
                </a:solidFill>
                <a:latin typeface="+mj-lt"/>
                <a:cs typeface="Arial"/>
              </a:rPr>
              <a:t>I</a:t>
            </a:r>
            <a:r>
              <a:rPr lang="en-US" dirty="0" smtClean="0">
                <a:solidFill>
                  <a:srgbClr val="000000"/>
                </a:solidFill>
                <a:latin typeface="+mj-lt"/>
              </a:rPr>
              <a:t>n what product markets and businesses should the firm compete? </a:t>
            </a:r>
          </a:p>
          <a:p>
            <a:pPr>
              <a:buNone/>
            </a:pPr>
            <a:endParaRPr lang="en-US" sz="1600" dirty="0" smtClean="0">
              <a:solidFill>
                <a:schemeClr val="tx1"/>
              </a:solidFill>
              <a:latin typeface="+mj-lt"/>
              <a:cs typeface="Arial"/>
            </a:endParaRPr>
          </a:p>
          <a:p>
            <a:pPr>
              <a:buNone/>
            </a:pPr>
            <a:r>
              <a:rPr lang="en-US" dirty="0" smtClean="0">
                <a:solidFill>
                  <a:schemeClr val="tx1"/>
                </a:solidFill>
                <a:latin typeface="+mj-lt"/>
                <a:cs typeface="Arial"/>
              </a:rPr>
              <a:t>2. </a:t>
            </a:r>
            <a:r>
              <a:rPr lang="en-US" dirty="0" smtClean="0">
                <a:solidFill>
                  <a:srgbClr val="000000"/>
                </a:solidFill>
                <a:latin typeface="+mj-lt"/>
                <a:cs typeface="Arial"/>
              </a:rPr>
              <a:t>H</a:t>
            </a:r>
            <a:r>
              <a:rPr lang="en-US" dirty="0" smtClean="0">
                <a:solidFill>
                  <a:srgbClr val="000000"/>
                </a:solidFill>
                <a:latin typeface="+mj-lt"/>
              </a:rPr>
              <a:t>ow should corporate headquarters manage those businesses?</a:t>
            </a:r>
            <a:endParaRPr lang="en-US" dirty="0" smtClean="0">
              <a:solidFill>
                <a:srgbClr val="000000"/>
              </a:solidFill>
              <a:latin typeface="+mj-lt"/>
              <a:cs typeface="Arial"/>
            </a:endParaRPr>
          </a:p>
          <a:p>
            <a:pPr algn="just"/>
            <a:endParaRPr lang="en-US" sz="400" dirty="0" smtClean="0">
              <a:solidFill>
                <a:schemeClr val="tx1"/>
              </a:solidFill>
              <a:latin typeface="+mj-lt"/>
            </a:endParaRPr>
          </a:p>
          <a:p>
            <a:pPr>
              <a:buNone/>
            </a:pPr>
            <a:endParaRPr lang="en-US" sz="2400" dirty="0">
              <a:solidFill>
                <a:schemeClr val="tx1"/>
              </a:solidFill>
              <a:latin typeface="+mj-lt"/>
            </a:endParaRPr>
          </a:p>
        </p:txBody>
      </p:sp>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IMPORTANT DEFINITION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heckerboard(across)">
                                      <p:cBhvr>
                                        <p:cTn id="7" dur="500"/>
                                        <p:tgtEl>
                                          <p:spTgt spid="14"/>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15">
                                            <p:bg/>
                                          </p:spTgt>
                                        </p:tgtEl>
                                        <p:attrNameLst>
                                          <p:attrName>style.visibility</p:attrName>
                                        </p:attrNameLst>
                                      </p:cBhvr>
                                      <p:to>
                                        <p:strVal val="visible"/>
                                      </p:to>
                                    </p:set>
                                    <p:animEffect transition="in" filter="checkerboard(across)">
                                      <p:cBhvr>
                                        <p:cTn id="11" dur="500"/>
                                        <p:tgtEl>
                                          <p:spTgt spid="15">
                                            <p:bg/>
                                          </p:spTgt>
                                        </p:tgtEl>
                                      </p:cBhvr>
                                    </p:animEffect>
                                  </p:childTnLst>
                                </p:cTn>
                              </p:par>
                            </p:childTnLst>
                          </p:cTn>
                        </p:par>
                        <p:par>
                          <p:cTn id="12" fill="hold">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Effect transition="in" filter="checkerboard(across)">
                                      <p:cBhvr>
                                        <p:cTn id="15" dur="500"/>
                                        <p:tgtEl>
                                          <p:spTgt spid="15">
                                            <p:txEl>
                                              <p:pRg st="0" end="0"/>
                                            </p:txEl>
                                          </p:spTgt>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15">
                                            <p:txEl>
                                              <p:pRg st="2" end="2"/>
                                            </p:txEl>
                                          </p:spTgt>
                                        </p:tgtEl>
                                        <p:attrNameLst>
                                          <p:attrName>style.visibility</p:attrName>
                                        </p:attrNameLst>
                                      </p:cBhvr>
                                      <p:to>
                                        <p:strVal val="visible"/>
                                      </p:to>
                                    </p:set>
                                    <p:animEffect transition="in" filter="checkerboard(across)">
                                      <p:cBhvr>
                                        <p:cTn id="18" dur="500"/>
                                        <p:tgtEl>
                                          <p:spTgt spid="15">
                                            <p:txEl>
                                              <p:pRg st="2" end="2"/>
                                            </p:txEl>
                                          </p:spTgt>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15">
                                            <p:txEl>
                                              <p:pRg st="4" end="4"/>
                                            </p:txEl>
                                          </p:spTgt>
                                        </p:tgtEl>
                                        <p:attrNameLst>
                                          <p:attrName>style.visibility</p:attrName>
                                        </p:attrNameLst>
                                      </p:cBhvr>
                                      <p:to>
                                        <p:strVal val="visible"/>
                                      </p:to>
                                    </p:set>
                                    <p:animEffect transition="in" filter="checkerboard(across)">
                                      <p:cBhvr>
                                        <p:cTn id="21" dur="500"/>
                                        <p:tgtEl>
                                          <p:spTgt spid="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uiExpand="1"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ctrTitle" idx="4294967295"/>
          </p:nvPr>
        </p:nvSpPr>
        <p:spPr>
          <a:xfrm>
            <a:off x="0" y="762000"/>
            <a:ext cx="9144000" cy="1371600"/>
          </a:xfrm>
          <a:solidFill>
            <a:schemeClr val="tx1"/>
          </a:solidFill>
        </p:spPr>
        <p:txBody>
          <a:bodyPr>
            <a:noAutofit/>
          </a:bodyPr>
          <a:lstStyle/>
          <a:p>
            <a:pPr algn="ctr"/>
            <a:r>
              <a:rPr lang="en-US" b="1" dirty="0" smtClean="0">
                <a:solidFill>
                  <a:schemeClr val="bg1"/>
                </a:solidFill>
              </a:rPr>
              <a:t>CORPORATE–LEVEL STRATEGY: WHAT  </a:t>
            </a:r>
            <a:br>
              <a:rPr lang="en-US" b="1" dirty="0" smtClean="0">
                <a:solidFill>
                  <a:schemeClr val="bg1"/>
                </a:solidFill>
              </a:rPr>
            </a:br>
            <a:r>
              <a:rPr lang="en-US" b="1" dirty="0" smtClean="0">
                <a:solidFill>
                  <a:schemeClr val="bg1"/>
                </a:solidFill>
              </a:rPr>
              <a:t>BUSINESSES  SHOULD A FIRM COMPETE IN?</a:t>
            </a:r>
            <a:endParaRPr lang="en-US" b="1" dirty="0">
              <a:solidFill>
                <a:schemeClr val="bg1"/>
              </a:solidFill>
            </a:endParaRPr>
          </a:p>
        </p:txBody>
      </p:sp>
      <p:sp>
        <p:nvSpPr>
          <p:cNvPr id="15" name="Subtitle 14"/>
          <p:cNvSpPr>
            <a:spLocks noGrp="1"/>
          </p:cNvSpPr>
          <p:nvPr>
            <p:ph type="subTitle" idx="4294967295"/>
          </p:nvPr>
        </p:nvSpPr>
        <p:spPr>
          <a:xfrm>
            <a:off x="1676400" y="2209800"/>
            <a:ext cx="7239000" cy="4191000"/>
          </a:xfrm>
          <a:solidFill>
            <a:schemeClr val="accent1"/>
          </a:solidFill>
        </p:spPr>
        <p:txBody>
          <a:bodyPr>
            <a:noAutofit/>
          </a:bodyPr>
          <a:lstStyle/>
          <a:p>
            <a:pPr>
              <a:buNone/>
            </a:pPr>
            <a:r>
              <a:rPr lang="en-US" sz="2400" dirty="0" smtClean="0">
                <a:solidFill>
                  <a:schemeClr val="tx1"/>
                </a:solidFill>
                <a:latin typeface="+mj-lt"/>
                <a:cs typeface="Arial"/>
              </a:rPr>
              <a:t>■  </a:t>
            </a:r>
            <a:r>
              <a:rPr lang="en-US" sz="2400" dirty="0" smtClean="0">
                <a:solidFill>
                  <a:schemeClr val="tx1"/>
                </a:solidFill>
                <a:latin typeface="+mj-lt"/>
              </a:rPr>
              <a:t>Specifies actions a firm takes to gain a competitive advantage by selecting and managing a group of different businesses competing in different product markets </a:t>
            </a:r>
          </a:p>
          <a:p>
            <a:pPr algn="just"/>
            <a:endParaRPr lang="en-US" sz="400" dirty="0" smtClean="0">
              <a:solidFill>
                <a:schemeClr val="tx1"/>
              </a:solidFill>
              <a:latin typeface="+mj-lt"/>
            </a:endParaRPr>
          </a:p>
          <a:p>
            <a:pPr>
              <a:buNone/>
            </a:pPr>
            <a:r>
              <a:rPr lang="en-US" sz="2400" dirty="0" smtClean="0">
                <a:solidFill>
                  <a:schemeClr val="tx1"/>
                </a:solidFill>
                <a:latin typeface="+mj-lt"/>
                <a:cs typeface="Arial"/>
              </a:rPr>
              <a:t>■  </a:t>
            </a:r>
            <a:r>
              <a:rPr lang="en-US" sz="2400" dirty="0" smtClean="0">
                <a:solidFill>
                  <a:schemeClr val="tx1"/>
                </a:solidFill>
                <a:latin typeface="+mj-lt"/>
              </a:rPr>
              <a:t>Corporate-level strategies help companies select new strategic positions that are expected to increase the firm’s value</a:t>
            </a:r>
          </a:p>
          <a:p>
            <a:pPr algn="just"/>
            <a:endParaRPr lang="en-US" sz="400" dirty="0" smtClean="0">
              <a:solidFill>
                <a:schemeClr val="tx1"/>
              </a:solidFill>
              <a:latin typeface="+mj-lt"/>
            </a:endParaRPr>
          </a:p>
          <a:p>
            <a:pPr>
              <a:buNone/>
            </a:pPr>
            <a:r>
              <a:rPr lang="en-US" sz="2400" dirty="0" smtClean="0">
                <a:solidFill>
                  <a:schemeClr val="tx1"/>
                </a:solidFill>
                <a:latin typeface="+mj-lt"/>
                <a:cs typeface="Arial"/>
              </a:rPr>
              <a:t>■  </a:t>
            </a:r>
            <a:r>
              <a:rPr lang="en-US" sz="2400" dirty="0" smtClean="0">
                <a:solidFill>
                  <a:schemeClr val="tx1"/>
                </a:solidFill>
                <a:latin typeface="+mj-lt"/>
              </a:rPr>
              <a:t>Firms can pursue defensive or offensive strategies that realize growth, and may have different strategic intents</a:t>
            </a:r>
          </a:p>
          <a:p>
            <a:pPr algn="just"/>
            <a:endParaRPr lang="en-US" sz="400" dirty="0" smtClean="0">
              <a:solidFill>
                <a:schemeClr val="tx1"/>
              </a:solidFill>
              <a:latin typeface="+mj-lt"/>
            </a:endParaRPr>
          </a:p>
          <a:p>
            <a:pPr>
              <a:buNone/>
            </a:pPr>
            <a:endParaRPr lang="en-US" sz="2400" dirty="0">
              <a:solidFill>
                <a:schemeClr val="tx1"/>
              </a:solidFill>
              <a:latin typeface="+mj-lt"/>
            </a:endParaRPr>
          </a:p>
        </p:txBody>
      </p:sp>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IMPORTANT DEFINITION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heckerboard(across)">
                                      <p:cBhvr>
                                        <p:cTn id="7" dur="500"/>
                                        <p:tgtEl>
                                          <p:spTgt spid="14"/>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15">
                                            <p:bg/>
                                          </p:spTgt>
                                        </p:tgtEl>
                                        <p:attrNameLst>
                                          <p:attrName>style.visibility</p:attrName>
                                        </p:attrNameLst>
                                      </p:cBhvr>
                                      <p:to>
                                        <p:strVal val="visible"/>
                                      </p:to>
                                    </p:set>
                                    <p:animEffect transition="in" filter="checkerboard(across)">
                                      <p:cBhvr>
                                        <p:cTn id="11" dur="500"/>
                                        <p:tgtEl>
                                          <p:spTgt spid="15">
                                            <p:bg/>
                                          </p:spTgt>
                                        </p:tgtEl>
                                      </p:cBhvr>
                                    </p:animEffect>
                                  </p:childTnLst>
                                </p:cTn>
                              </p:par>
                              <p:par>
                                <p:cTn id="12" presetID="5" presetClass="entr" presetSubtype="10" fill="hold" grpId="0" nodeType="withEffect">
                                  <p:stCondLst>
                                    <p:cond delay="0"/>
                                  </p:stCondLst>
                                  <p:childTnLst>
                                    <p:set>
                                      <p:cBhvr>
                                        <p:cTn id="13" dur="1" fill="hold">
                                          <p:stCondLst>
                                            <p:cond delay="0"/>
                                          </p:stCondLst>
                                        </p:cTn>
                                        <p:tgtEl>
                                          <p:spTgt spid="15">
                                            <p:txEl>
                                              <p:pRg st="0" end="0"/>
                                            </p:txEl>
                                          </p:spTgt>
                                        </p:tgtEl>
                                        <p:attrNameLst>
                                          <p:attrName>style.visibility</p:attrName>
                                        </p:attrNameLst>
                                      </p:cBhvr>
                                      <p:to>
                                        <p:strVal val="visible"/>
                                      </p:to>
                                    </p:set>
                                    <p:animEffect transition="in" filter="checkerboard(across)">
                                      <p:cBhvr>
                                        <p:cTn id="14" dur="500"/>
                                        <p:tgtEl>
                                          <p:spTgt spid="15">
                                            <p:txEl>
                                              <p:pRg st="0" end="0"/>
                                            </p:txEl>
                                          </p:spTgt>
                                        </p:tgtEl>
                                      </p:cBhvr>
                                    </p:animEffect>
                                  </p:childTnLst>
                                </p:cTn>
                              </p:par>
                              <p:par>
                                <p:cTn id="15" presetID="5" presetClass="entr" presetSubtype="10" fill="hold" grpId="0" nodeType="withEffect">
                                  <p:stCondLst>
                                    <p:cond delay="0"/>
                                  </p:stCondLst>
                                  <p:childTnLst>
                                    <p:set>
                                      <p:cBhvr>
                                        <p:cTn id="16" dur="1" fill="hold">
                                          <p:stCondLst>
                                            <p:cond delay="0"/>
                                          </p:stCondLst>
                                        </p:cTn>
                                        <p:tgtEl>
                                          <p:spTgt spid="15">
                                            <p:txEl>
                                              <p:pRg st="2" end="2"/>
                                            </p:txEl>
                                          </p:spTgt>
                                        </p:tgtEl>
                                        <p:attrNameLst>
                                          <p:attrName>style.visibility</p:attrName>
                                        </p:attrNameLst>
                                      </p:cBhvr>
                                      <p:to>
                                        <p:strVal val="visible"/>
                                      </p:to>
                                    </p:set>
                                    <p:animEffect transition="in" filter="checkerboard(across)">
                                      <p:cBhvr>
                                        <p:cTn id="17" dur="500"/>
                                        <p:tgtEl>
                                          <p:spTgt spid="15">
                                            <p:txEl>
                                              <p:pRg st="2" end="2"/>
                                            </p:txEl>
                                          </p:spTgt>
                                        </p:tgtEl>
                                      </p:cBhvr>
                                    </p:animEffect>
                                  </p:childTnLst>
                                </p:cTn>
                              </p:par>
                              <p:par>
                                <p:cTn id="18" presetID="5" presetClass="entr" presetSubtype="10" fill="hold" grpId="0" nodeType="withEffect">
                                  <p:stCondLst>
                                    <p:cond delay="0"/>
                                  </p:stCondLst>
                                  <p:childTnLst>
                                    <p:set>
                                      <p:cBhvr>
                                        <p:cTn id="19" dur="1" fill="hold">
                                          <p:stCondLst>
                                            <p:cond delay="0"/>
                                          </p:stCondLst>
                                        </p:cTn>
                                        <p:tgtEl>
                                          <p:spTgt spid="15">
                                            <p:txEl>
                                              <p:pRg st="4" end="4"/>
                                            </p:txEl>
                                          </p:spTgt>
                                        </p:tgtEl>
                                        <p:attrNameLst>
                                          <p:attrName>style.visibility</p:attrName>
                                        </p:attrNameLst>
                                      </p:cBhvr>
                                      <p:to>
                                        <p:strVal val="visible"/>
                                      </p:to>
                                    </p:set>
                                    <p:animEffect transition="in" filter="checkerboard(across)">
                                      <p:cBhvr>
                                        <p:cTn id="20" dur="500"/>
                                        <p:tgtEl>
                                          <p:spTgt spid="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uiExpand="1" build="p"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IH">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HIH</Template>
  <TotalTime>10769</TotalTime>
  <Words>2779</Words>
  <Application>Microsoft Office PowerPoint</Application>
  <PresentationFormat>On-screen Show (4:3)</PresentationFormat>
  <Paragraphs>530</Paragraphs>
  <Slides>58</Slides>
  <Notes>58</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HIH</vt:lpstr>
      <vt:lpstr>    </vt:lpstr>
      <vt:lpstr>THE STRATEGIC MANAGEMENT PROCESS</vt:lpstr>
      <vt:lpstr>Slide 3</vt:lpstr>
      <vt:lpstr>Slide 4</vt:lpstr>
      <vt:lpstr>GENERAL ELECTRIC: THE QUINTESSENTIAL DIVERSIFIED FIRM</vt:lpstr>
      <vt:lpstr>GENERAL ELECTRIC: THE QUINTESSENTIAL DIVERSIFIED FIRM</vt:lpstr>
      <vt:lpstr>GENERAL ELECTRIC: THE QUINTESSENTIAL DIVERSIFIED FIRM</vt:lpstr>
      <vt:lpstr>CORPORATE–LEVEL STRATEGY: WHAT   BUSINESSES SHOULD A FIRM COMPETE IN?</vt:lpstr>
      <vt:lpstr>CORPORATE–LEVEL STRATEGY: WHAT   BUSINESSES  SHOULD A FIRM COMPETE IN?</vt:lpstr>
      <vt:lpstr>  CORPORATE–LEVEL STRATEGIES</vt:lpstr>
      <vt:lpstr>  CORPORATE–LEVEL STRATEGY:  ULTIMATE VALUE QUESTION</vt:lpstr>
      <vt:lpstr>  CORPORATE–LEVEL STRATEGY: DIVERSIFICATION</vt:lpstr>
      <vt:lpstr>Slide 13</vt:lpstr>
      <vt:lpstr>  CORPORATE–LEVEL STRATEGY: DIVERSIFICATION</vt:lpstr>
      <vt:lpstr>  CORPORATE–LEVEL STRATEGY: DIVERSIFICATION</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UNRELATED DIVERSIFICATION</vt:lpstr>
      <vt:lpstr>UNRELATED DIVERSIFICATION</vt:lpstr>
      <vt:lpstr>Slide 41</vt:lpstr>
      <vt:lpstr>UNRELATED DIVERSIFICATION</vt:lpstr>
      <vt:lpstr>UNRELATED DIVERSIFICATION</vt:lpstr>
      <vt:lpstr>UNRELATED DIVERSIFICATION</vt:lpstr>
      <vt:lpstr>UNRELATED DIVERSIFICATION</vt:lpstr>
      <vt:lpstr>Slide 46</vt:lpstr>
      <vt:lpstr>VALUE-NEUTRAL DIVERSIFICATION: INCENTIVES AND RESOURCES</vt:lpstr>
      <vt:lpstr>VALUE-NEUTRAL DIVERSIFICATION: INCENTIVES AND RESOURCES</vt:lpstr>
      <vt:lpstr>EXTERNAL INCENTIVES TO DIVERSIFY</vt:lpstr>
      <vt:lpstr>EXTERNAL INCENTIVES TO DIVERSIFY (cont’d)</vt:lpstr>
      <vt:lpstr>INTERNAL INCENTIVES TO DIVERSIFY </vt:lpstr>
      <vt:lpstr>DIVERSIFICATION AND PERFORMANCE</vt:lpstr>
      <vt:lpstr>INTERNAL INCENTIVES TO  DIVERSIFY (CONT’D)</vt:lpstr>
      <vt:lpstr>INTERNAL INCENTIVES TO DIVERSIFY (CONT’D)</vt:lpstr>
      <vt:lpstr>RESOURCES AND DIVERSIFICATION</vt:lpstr>
      <vt:lpstr>VALUE-REDUCING DIVERSIFICATION: MANAGERIAL MOTIVES TO DIVERSIFY</vt:lpstr>
      <vt:lpstr>VALUE-REDUCING DIVERSIFICATION: MANAGERIAL MOTIVES TO DIVERSIFY</vt:lpstr>
      <vt:lpstr>DIVERSIFICATION AND FIRM PERFORMANCE</vt:lpstr>
    </vt:vector>
  </TitlesOfParts>
  <Company>Robinson College of Business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MANAGEMENT- CHAPTER SIX</dc:title>
  <dc:creator>marta szabo white</dc:creator>
  <cp:lastModifiedBy>Chris Caire</cp:lastModifiedBy>
  <cp:revision>879</cp:revision>
  <dcterms:created xsi:type="dcterms:W3CDTF">2011-09-14T02:51:54Z</dcterms:created>
  <dcterms:modified xsi:type="dcterms:W3CDTF">2012-08-24T03:43:54Z</dcterms:modified>
</cp:coreProperties>
</file>