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1" r:id="rId1"/>
  </p:sldMasterIdLst>
  <p:notesMasterIdLst>
    <p:notesMasterId r:id="rId78"/>
  </p:notesMasterIdLst>
  <p:sldIdLst>
    <p:sldId id="357" r:id="rId2"/>
    <p:sldId id="425" r:id="rId3"/>
    <p:sldId id="495" r:id="rId4"/>
    <p:sldId id="675" r:id="rId5"/>
    <p:sldId id="494" r:id="rId6"/>
    <p:sldId id="676" r:id="rId7"/>
    <p:sldId id="566" r:id="rId8"/>
    <p:sldId id="617" r:id="rId9"/>
    <p:sldId id="618" r:id="rId10"/>
    <p:sldId id="616" r:id="rId11"/>
    <p:sldId id="681" r:id="rId12"/>
    <p:sldId id="677" r:id="rId13"/>
    <p:sldId id="678" r:id="rId14"/>
    <p:sldId id="680" r:id="rId15"/>
    <p:sldId id="679" r:id="rId16"/>
    <p:sldId id="682" r:id="rId17"/>
    <p:sldId id="684" r:id="rId18"/>
    <p:sldId id="685" r:id="rId19"/>
    <p:sldId id="683" r:id="rId20"/>
    <p:sldId id="686" r:id="rId21"/>
    <p:sldId id="687" r:id="rId22"/>
    <p:sldId id="688" r:id="rId23"/>
    <p:sldId id="689" r:id="rId24"/>
    <p:sldId id="690" r:id="rId25"/>
    <p:sldId id="691" r:id="rId26"/>
    <p:sldId id="692" r:id="rId27"/>
    <p:sldId id="693" r:id="rId28"/>
    <p:sldId id="694" r:id="rId29"/>
    <p:sldId id="695" r:id="rId30"/>
    <p:sldId id="696" r:id="rId31"/>
    <p:sldId id="697" r:id="rId32"/>
    <p:sldId id="698" r:id="rId33"/>
    <p:sldId id="699" r:id="rId34"/>
    <p:sldId id="700" r:id="rId35"/>
    <p:sldId id="711" r:id="rId36"/>
    <p:sldId id="701" r:id="rId37"/>
    <p:sldId id="710" r:id="rId38"/>
    <p:sldId id="702" r:id="rId39"/>
    <p:sldId id="712" r:id="rId40"/>
    <p:sldId id="704" r:id="rId41"/>
    <p:sldId id="748" r:id="rId42"/>
    <p:sldId id="706" r:id="rId43"/>
    <p:sldId id="707" r:id="rId44"/>
    <p:sldId id="708" r:id="rId45"/>
    <p:sldId id="709" r:id="rId46"/>
    <p:sldId id="713" r:id="rId47"/>
    <p:sldId id="719" r:id="rId48"/>
    <p:sldId id="714" r:id="rId49"/>
    <p:sldId id="715" r:id="rId50"/>
    <p:sldId id="727" r:id="rId51"/>
    <p:sldId id="716" r:id="rId52"/>
    <p:sldId id="717" r:id="rId53"/>
    <p:sldId id="718" r:id="rId54"/>
    <p:sldId id="729" r:id="rId55"/>
    <p:sldId id="728" r:id="rId56"/>
    <p:sldId id="720" r:id="rId57"/>
    <p:sldId id="721" r:id="rId58"/>
    <p:sldId id="722" r:id="rId59"/>
    <p:sldId id="723" r:id="rId60"/>
    <p:sldId id="724" r:id="rId61"/>
    <p:sldId id="726" r:id="rId62"/>
    <p:sldId id="725" r:id="rId63"/>
    <p:sldId id="730" r:id="rId64"/>
    <p:sldId id="731" r:id="rId65"/>
    <p:sldId id="732" r:id="rId66"/>
    <p:sldId id="733" r:id="rId67"/>
    <p:sldId id="744" r:id="rId68"/>
    <p:sldId id="745" r:id="rId69"/>
    <p:sldId id="735" r:id="rId70"/>
    <p:sldId id="737" r:id="rId71"/>
    <p:sldId id="738" r:id="rId72"/>
    <p:sldId id="747" r:id="rId73"/>
    <p:sldId id="740" r:id="rId74"/>
    <p:sldId id="746" r:id="rId75"/>
    <p:sldId id="741" r:id="rId76"/>
    <p:sldId id="74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D0D"/>
    <a:srgbClr val="CCFFCC"/>
    <a:srgbClr val="754909"/>
    <a:srgbClr val="CCA8A2"/>
    <a:srgbClr val="DBA493"/>
    <a:srgbClr val="AEB2BE"/>
    <a:srgbClr val="DF0F5E"/>
    <a:srgbClr val="CC0066"/>
    <a:srgbClr val="EA50E3"/>
    <a:srgbClr val="8ECB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autoAdjust="0"/>
    <p:restoredTop sz="94615" autoAdjust="0"/>
  </p:normalViewPr>
  <p:slideViewPr>
    <p:cSldViewPr>
      <p:cViewPr varScale="1">
        <p:scale>
          <a:sx n="86" d="100"/>
          <a:sy n="86" d="100"/>
        </p:scale>
        <p:origin x="-624" y="-96"/>
      </p:cViewPr>
      <p:guideLst>
        <p:guide orient="horz" pos="2160"/>
        <p:guide pos="2880"/>
      </p:guideLst>
    </p:cSldViewPr>
  </p:slideViewPr>
  <p:outlineViewPr>
    <p:cViewPr>
      <p:scale>
        <a:sx n="33" d="100"/>
        <a:sy n="33" d="100"/>
      </p:scale>
      <p:origin x="0" y="7872"/>
    </p:cViewPr>
  </p:outlineViewPr>
  <p:notesTextViewPr>
    <p:cViewPr>
      <p:scale>
        <a:sx n="100" d="100"/>
        <a:sy n="100" d="100"/>
      </p:scale>
      <p:origin x="0" y="0"/>
    </p:cViewPr>
  </p:notesTextViewPr>
  <p:sorterViewPr>
    <p:cViewPr>
      <p:scale>
        <a:sx n="66" d="100"/>
        <a:sy n="66" d="100"/>
      </p:scale>
      <p:origin x="0" y="48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mn-lt"/>
            </a:rPr>
            <a:t>● </a:t>
          </a:r>
          <a:r>
            <a:rPr lang="en-US" sz="2200" dirty="0" smtClean="0"/>
            <a:t>Explain incentives that can influence firms to use an international strategy.</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n-lt"/>
              <a:cs typeface="Arial"/>
            </a:rPr>
            <a:t>● </a:t>
          </a:r>
          <a:r>
            <a:rPr lang="en-US" sz="2200" dirty="0" smtClean="0"/>
            <a:t>Identify three basic benefits firms achieve by successfully implementing an international strategy.</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mn-lt"/>
              <a:cs typeface="Arial"/>
            </a:rPr>
            <a:t>● </a:t>
          </a:r>
          <a:r>
            <a:rPr lang="en-US" sz="2200" dirty="0" smtClean="0"/>
            <a:t>Explore the determinants of national advantage as the basis for international business-level strategies.</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F1D667B9-EB3A-48A3-A1F9-E9D4DC65959A}">
      <dgm:prSet phldrT="[Text]" custT="1"/>
      <dgm:spPr>
        <a:solidFill>
          <a:schemeClr val="accent4">
            <a:lumMod val="50000"/>
          </a:schemeClr>
        </a:solidFill>
      </dgm:spPr>
      <dgm:t>
        <a:bodyPr/>
        <a:lstStyle/>
        <a:p>
          <a:r>
            <a:rPr lang="en-US" sz="2200" dirty="0" smtClean="0">
              <a:latin typeface="+mn-lt"/>
              <a:cs typeface="Arial"/>
            </a:rPr>
            <a:t>● </a:t>
          </a:r>
          <a:r>
            <a:rPr lang="en-US" sz="2200" dirty="0" smtClean="0"/>
            <a:t>Describe the three international corporate-level strategies.</a:t>
          </a:r>
          <a:endParaRPr lang="en-US" sz="2200" dirty="0">
            <a:latin typeface="+mn-lt"/>
          </a:endParaRPr>
        </a:p>
      </dgm:t>
    </dgm:pt>
    <dgm:pt modelId="{B54CE46C-3AAE-4594-B302-9031800035CB}" type="parTrans" cxnId="{C431FD7E-D720-4DB3-B481-941E29D2A448}">
      <dgm:prSet/>
      <dgm:spPr/>
      <dgm:t>
        <a:bodyPr/>
        <a:lstStyle/>
        <a:p>
          <a:endParaRPr lang="en-US" sz="2200">
            <a:latin typeface="+mn-lt"/>
          </a:endParaRPr>
        </a:p>
      </dgm:t>
    </dgm:pt>
    <dgm:pt modelId="{9FD1CF2D-B131-4029-958D-990EDDE74DCC}" type="sibTrans" cxnId="{C431FD7E-D720-4DB3-B481-941E29D2A448}">
      <dgm:prSet/>
      <dgm:spPr/>
      <dgm:t>
        <a:bodyPr/>
        <a:lstStyle/>
        <a:p>
          <a:endParaRPr lang="en-US" sz="2200">
            <a:latin typeface="+mn-lt"/>
          </a:endParaRPr>
        </a:p>
      </dgm:t>
    </dgm:pt>
    <dgm:pt modelId="{CC56C730-BEF6-47BF-91B4-C8524E295F5D}">
      <dgm:prSet phldrT="[Text]" custT="1"/>
      <dgm:spPr>
        <a:solidFill>
          <a:schemeClr val="accent4">
            <a:lumMod val="50000"/>
          </a:schemeClr>
        </a:solidFill>
      </dgm:spPr>
      <dgm:t>
        <a:bodyPr/>
        <a:lstStyle/>
        <a:p>
          <a:r>
            <a:rPr lang="en-US" sz="2200" dirty="0" smtClean="0">
              <a:latin typeface="+mn-lt"/>
              <a:cs typeface="Arial"/>
            </a:rPr>
            <a:t>● </a:t>
          </a:r>
          <a:r>
            <a:rPr lang="en-US" sz="2200" dirty="0" smtClean="0"/>
            <a:t>Discuss environmental trends affecting the choice of international strategies, particularly international corporate-level strategies.</a:t>
          </a:r>
          <a:endParaRPr lang="en-US" sz="2200" dirty="0">
            <a:latin typeface="+mn-lt"/>
          </a:endParaRPr>
        </a:p>
      </dgm:t>
    </dgm:pt>
    <dgm:pt modelId="{4E526166-0DBD-4B6B-84E0-85126153D0D2}" type="parTrans" cxnId="{F436D5EB-8B3F-4E7F-BEE5-84A7C96290A3}">
      <dgm:prSet/>
      <dgm:spPr/>
      <dgm:t>
        <a:bodyPr/>
        <a:lstStyle/>
        <a:p>
          <a:endParaRPr lang="en-US" sz="2200">
            <a:latin typeface="+mn-lt"/>
          </a:endParaRPr>
        </a:p>
      </dgm:t>
    </dgm:pt>
    <dgm:pt modelId="{EFC0AE58-EDAC-4C5E-A515-14F9DE29FD76}" type="sibTrans" cxnId="{F436D5EB-8B3F-4E7F-BEE5-84A7C96290A3}">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5" custScaleY="149291"/>
      <dgm:spPr/>
      <dgm:t>
        <a:bodyPr/>
        <a:lstStyle/>
        <a:p>
          <a:endParaRPr lang="en-US"/>
        </a:p>
      </dgm:t>
    </dgm:pt>
    <dgm:pt modelId="{1918FC97-5768-4177-A57F-3B26C702E374}" type="pres">
      <dgm:prSet presAssocID="{03C3F623-7D4F-4A4F-9CC8-4EB9CBDA9C66}" presName="img" presStyleLbl="fgImgPlace1" presStyleIdx="0" presStyleCnt="5"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5">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5" custScaleY="164141"/>
      <dgm:spPr/>
      <dgm:t>
        <a:bodyPr/>
        <a:lstStyle/>
        <a:p>
          <a:endParaRPr lang="en-US"/>
        </a:p>
      </dgm:t>
    </dgm:pt>
    <dgm:pt modelId="{E708CFC0-76CB-4E72-B8D1-24DBB71C3A2C}" type="pres">
      <dgm:prSet presAssocID="{4CAED787-3742-4914-BFAD-E53CB76FC3EB}" presName="img" presStyleLbl="fgImgPlace1" presStyleIdx="1" presStyleCnt="5"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5">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5" custScaleY="176638"/>
      <dgm:spPr/>
      <dgm:t>
        <a:bodyPr/>
        <a:lstStyle/>
        <a:p>
          <a:endParaRPr lang="en-US"/>
        </a:p>
      </dgm:t>
    </dgm:pt>
    <dgm:pt modelId="{4BE5030C-0348-4C03-92AE-76D4C2BF5185}" type="pres">
      <dgm:prSet presAssocID="{FC57DA2D-9AC2-4423-BA1D-76E3B5D8F574}" presName="img" presStyleLbl="fgImgPlace1" presStyleIdx="2" presStyleCnt="5"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5">
        <dgm:presLayoutVars>
          <dgm:bulletEnabled val="1"/>
        </dgm:presLayoutVars>
      </dgm:prSet>
      <dgm:spPr/>
      <dgm:t>
        <a:bodyPr/>
        <a:lstStyle/>
        <a:p>
          <a:endParaRPr lang="en-US"/>
        </a:p>
      </dgm:t>
    </dgm:pt>
    <dgm:pt modelId="{2397C9E0-4B2C-4828-BAA5-0B822777DBED}" type="pres">
      <dgm:prSet presAssocID="{FF2AA991-C6D6-4FE4-AE96-C114573023CF}" presName="spacer" presStyleCnt="0"/>
      <dgm:spPr/>
    </dgm:pt>
    <dgm:pt modelId="{3B06833A-F899-4A7B-BE2E-61509AD5F789}" type="pres">
      <dgm:prSet presAssocID="{F1D667B9-EB3A-48A3-A1F9-E9D4DC65959A}" presName="comp" presStyleCnt="0"/>
      <dgm:spPr/>
    </dgm:pt>
    <dgm:pt modelId="{2F1E1345-CE30-402A-953C-1009009DD316}" type="pres">
      <dgm:prSet presAssocID="{F1D667B9-EB3A-48A3-A1F9-E9D4DC65959A}" presName="box" presStyleLbl="node1" presStyleIdx="3" presStyleCnt="5" custScaleY="167779"/>
      <dgm:spPr/>
      <dgm:t>
        <a:bodyPr/>
        <a:lstStyle/>
        <a:p>
          <a:endParaRPr lang="en-US"/>
        </a:p>
      </dgm:t>
    </dgm:pt>
    <dgm:pt modelId="{9EB785D6-78B5-4799-8760-92B2A224E839}" type="pres">
      <dgm:prSet presAssocID="{F1D667B9-EB3A-48A3-A1F9-E9D4DC65959A}" presName="img" presStyleLbl="fgImgPlace1" presStyleIdx="3" presStyleCnt="5"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0DE7C287-3285-49EE-9ECE-73AC9E33DE6C}" type="pres">
      <dgm:prSet presAssocID="{F1D667B9-EB3A-48A3-A1F9-E9D4DC65959A}" presName="text" presStyleLbl="node1" presStyleIdx="3" presStyleCnt="5">
        <dgm:presLayoutVars>
          <dgm:bulletEnabled val="1"/>
        </dgm:presLayoutVars>
      </dgm:prSet>
      <dgm:spPr/>
      <dgm:t>
        <a:bodyPr/>
        <a:lstStyle/>
        <a:p>
          <a:endParaRPr lang="en-US"/>
        </a:p>
      </dgm:t>
    </dgm:pt>
    <dgm:pt modelId="{85B00077-8DB8-424D-B915-B0C89ABDBD2B}" type="pres">
      <dgm:prSet presAssocID="{9FD1CF2D-B131-4029-958D-990EDDE74DCC}" presName="spacer" presStyleCnt="0"/>
      <dgm:spPr/>
    </dgm:pt>
    <dgm:pt modelId="{5EA4AEAF-01C3-4C5A-BD64-5C4BB792856D}" type="pres">
      <dgm:prSet presAssocID="{CC56C730-BEF6-47BF-91B4-C8524E295F5D}" presName="comp" presStyleCnt="0"/>
      <dgm:spPr/>
    </dgm:pt>
    <dgm:pt modelId="{72CA8E4C-EF28-404F-B0C5-67D5420AD083}" type="pres">
      <dgm:prSet presAssocID="{CC56C730-BEF6-47BF-91B4-C8524E295F5D}" presName="box" presStyleLbl="node1" presStyleIdx="4" presStyleCnt="5" custScaleY="153144" custLinFactNeighborY="8781"/>
      <dgm:spPr/>
      <dgm:t>
        <a:bodyPr/>
        <a:lstStyle/>
        <a:p>
          <a:endParaRPr lang="en-US"/>
        </a:p>
      </dgm:t>
    </dgm:pt>
    <dgm:pt modelId="{0DD55F64-4205-4BA1-8C22-97A490C1CAE0}" type="pres">
      <dgm:prSet presAssocID="{CC56C730-BEF6-47BF-91B4-C8524E295F5D}" presName="img" presStyleLbl="fgImgPlace1" presStyleIdx="4" presStyleCnt="5"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7C48843A-7A6C-4472-8730-61452592D084}" type="pres">
      <dgm:prSet presAssocID="{CC56C730-BEF6-47BF-91B4-C8524E295F5D}" presName="text" presStyleLbl="node1" presStyleIdx="4" presStyleCnt="5">
        <dgm:presLayoutVars>
          <dgm:bulletEnabled val="1"/>
        </dgm:presLayoutVars>
      </dgm:prSet>
      <dgm:spPr/>
      <dgm:t>
        <a:bodyPr/>
        <a:lstStyle/>
        <a:p>
          <a:endParaRPr lang="en-US"/>
        </a:p>
      </dgm:t>
    </dgm:pt>
  </dgm:ptLst>
  <dgm:cxnLst>
    <dgm:cxn modelId="{1D1769F5-AE9F-470D-9BFA-9793458D62E9}" type="presOf" srcId="{4CAED787-3742-4914-BFAD-E53CB76FC3EB}" destId="{CC43094D-0FC0-416C-A706-810205655C09}" srcOrd="1" destOrd="0" presId="urn:microsoft.com/office/officeart/2005/8/layout/vList4#1"/>
    <dgm:cxn modelId="{9818768D-1E8B-462B-BA1D-30AFE64A3555}" srcId="{CD3E8AFD-1ED6-4251-8B40-2C283E9369D5}" destId="{FC57DA2D-9AC2-4423-BA1D-76E3B5D8F574}" srcOrd="2" destOrd="0" parTransId="{34733217-6E21-4937-9B65-6DCA792FC2D0}" sibTransId="{FF2AA991-C6D6-4FE4-AE96-C114573023CF}"/>
    <dgm:cxn modelId="{F1D7D307-EC5D-4550-880A-8D5CA297E461}" type="presOf" srcId="{CC56C730-BEF6-47BF-91B4-C8524E295F5D}" destId="{72CA8E4C-EF28-404F-B0C5-67D5420AD083}" srcOrd="0" destOrd="0" presId="urn:microsoft.com/office/officeart/2005/8/layout/vList4#1"/>
    <dgm:cxn modelId="{453E0C7C-8DE8-4242-B5F6-2A607A1A770E}" type="presOf" srcId="{4CAED787-3742-4914-BFAD-E53CB76FC3EB}" destId="{9FB36DD5-C883-43D8-A7C6-B3EDFA2A6770}" srcOrd="0" destOrd="0" presId="urn:microsoft.com/office/officeart/2005/8/layout/vList4#1"/>
    <dgm:cxn modelId="{5340CB5E-9408-422F-8CA4-BC3E6AF6D894}" type="presOf" srcId="{CC56C730-BEF6-47BF-91B4-C8524E295F5D}" destId="{7C48843A-7A6C-4472-8730-61452592D084}" srcOrd="1" destOrd="0" presId="urn:microsoft.com/office/officeart/2005/8/layout/vList4#1"/>
    <dgm:cxn modelId="{A6063F69-8513-4E2F-AAF1-A48F6B9A8D3B}" type="presOf" srcId="{CD3E8AFD-1ED6-4251-8B40-2C283E9369D5}" destId="{49804F77-3147-4AD8-B0A1-E1123EC6E2C0}" srcOrd="0" destOrd="0" presId="urn:microsoft.com/office/officeart/2005/8/layout/vList4#1"/>
    <dgm:cxn modelId="{27874F93-0EF9-4A67-AF45-7E9C7F121EE6}" type="presOf" srcId="{03C3F623-7D4F-4A4F-9CC8-4EB9CBDA9C66}" destId="{101B0228-A9BB-4681-9140-FC217E82E006}" srcOrd="1" destOrd="0" presId="urn:microsoft.com/office/officeart/2005/8/layout/vList4#1"/>
    <dgm:cxn modelId="{012A6339-F899-4034-A1C7-814E8378EBC0}" type="presOf" srcId="{FC57DA2D-9AC2-4423-BA1D-76E3B5D8F574}" destId="{2F4579AA-35AB-4B01-AAE7-F2C3069BC13D}" srcOrd="0" destOrd="0" presId="urn:microsoft.com/office/officeart/2005/8/layout/vList4#1"/>
    <dgm:cxn modelId="{DFEA4290-8788-4ED1-9902-C50B0EE9E2DB}" type="presOf" srcId="{FC57DA2D-9AC2-4423-BA1D-76E3B5D8F574}" destId="{AD45C749-17CD-4687-A2F1-FD50767618E2}" srcOrd="1" destOrd="0" presId="urn:microsoft.com/office/officeart/2005/8/layout/vList4#1"/>
    <dgm:cxn modelId="{1C002498-0AB8-46C1-BE51-ED252C9AB562}" type="presOf" srcId="{03C3F623-7D4F-4A4F-9CC8-4EB9CBDA9C66}" destId="{10207D15-5AE6-456F-B181-47F20D049606}" srcOrd="0"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47A4710D-FF83-4AED-9C6E-D8EFA4C999FD}" srcId="{CD3E8AFD-1ED6-4251-8B40-2C283E9369D5}" destId="{03C3F623-7D4F-4A4F-9CC8-4EB9CBDA9C66}" srcOrd="0" destOrd="0" parTransId="{84FE30EF-D6A1-4CA9-B918-1749C61EBDE4}" sibTransId="{C6C3505C-8266-4C61-9596-DD56CBDD9170}"/>
    <dgm:cxn modelId="{F436D5EB-8B3F-4E7F-BEE5-84A7C96290A3}" srcId="{CD3E8AFD-1ED6-4251-8B40-2C283E9369D5}" destId="{CC56C730-BEF6-47BF-91B4-C8524E295F5D}" srcOrd="4" destOrd="0" parTransId="{4E526166-0DBD-4B6B-84E0-85126153D0D2}" sibTransId="{EFC0AE58-EDAC-4C5E-A515-14F9DE29FD76}"/>
    <dgm:cxn modelId="{0B5FD850-0430-4752-89AD-5B179BCCB2CE}" type="presOf" srcId="{F1D667B9-EB3A-48A3-A1F9-E9D4DC65959A}" destId="{2F1E1345-CE30-402A-953C-1009009DD316}" srcOrd="0" destOrd="0" presId="urn:microsoft.com/office/officeart/2005/8/layout/vList4#1"/>
    <dgm:cxn modelId="{A76DC25F-A241-44E9-965D-9C8CB72EC3F3}" type="presOf" srcId="{F1D667B9-EB3A-48A3-A1F9-E9D4DC65959A}" destId="{0DE7C287-3285-49EE-9ECE-73AC9E33DE6C}" srcOrd="1" destOrd="0" presId="urn:microsoft.com/office/officeart/2005/8/layout/vList4#1"/>
    <dgm:cxn modelId="{C431FD7E-D720-4DB3-B481-941E29D2A448}" srcId="{CD3E8AFD-1ED6-4251-8B40-2C283E9369D5}" destId="{F1D667B9-EB3A-48A3-A1F9-E9D4DC65959A}" srcOrd="3" destOrd="0" parTransId="{B54CE46C-3AAE-4594-B302-9031800035CB}" sibTransId="{9FD1CF2D-B131-4029-958D-990EDDE74DCC}"/>
    <dgm:cxn modelId="{9E179660-0440-4E98-A6E7-37A9F23C1755}" type="presParOf" srcId="{49804F77-3147-4AD8-B0A1-E1123EC6E2C0}" destId="{F5AE0F8C-5417-4568-84FA-9E69A583D654}" srcOrd="0" destOrd="0" presId="urn:microsoft.com/office/officeart/2005/8/layout/vList4#1"/>
    <dgm:cxn modelId="{0C1727EA-3B0E-4CDF-89E9-169EF5C041C5}" type="presParOf" srcId="{F5AE0F8C-5417-4568-84FA-9E69A583D654}" destId="{10207D15-5AE6-456F-B181-47F20D049606}" srcOrd="0" destOrd="0" presId="urn:microsoft.com/office/officeart/2005/8/layout/vList4#1"/>
    <dgm:cxn modelId="{B49EFBB1-353C-4906-A4BA-FC8587F244C6}" type="presParOf" srcId="{F5AE0F8C-5417-4568-84FA-9E69A583D654}" destId="{1918FC97-5768-4177-A57F-3B26C702E374}" srcOrd="1" destOrd="0" presId="urn:microsoft.com/office/officeart/2005/8/layout/vList4#1"/>
    <dgm:cxn modelId="{CF8F014D-582D-4E43-B68C-1C196C66C608}" type="presParOf" srcId="{F5AE0F8C-5417-4568-84FA-9E69A583D654}" destId="{101B0228-A9BB-4681-9140-FC217E82E006}" srcOrd="2" destOrd="0" presId="urn:microsoft.com/office/officeart/2005/8/layout/vList4#1"/>
    <dgm:cxn modelId="{2FDCEA76-5EFB-496F-BAE3-1B3E8F73DAA7}" type="presParOf" srcId="{49804F77-3147-4AD8-B0A1-E1123EC6E2C0}" destId="{DEBD8A0F-2322-4193-827F-727B24D74FAE}" srcOrd="1" destOrd="0" presId="urn:microsoft.com/office/officeart/2005/8/layout/vList4#1"/>
    <dgm:cxn modelId="{C90389C8-DFE7-4AE8-B1B3-8AA86E907216}" type="presParOf" srcId="{49804F77-3147-4AD8-B0A1-E1123EC6E2C0}" destId="{E7B1B9F0-493A-495B-92D7-02E8D50BBF3B}" srcOrd="2" destOrd="0" presId="urn:microsoft.com/office/officeart/2005/8/layout/vList4#1"/>
    <dgm:cxn modelId="{7DB20525-185E-4FEE-8737-55F651710A75}" type="presParOf" srcId="{E7B1B9F0-493A-495B-92D7-02E8D50BBF3B}" destId="{9FB36DD5-C883-43D8-A7C6-B3EDFA2A6770}" srcOrd="0" destOrd="0" presId="urn:microsoft.com/office/officeart/2005/8/layout/vList4#1"/>
    <dgm:cxn modelId="{C7D8BED5-02E8-4934-A64A-2C3149A2BFD2}" type="presParOf" srcId="{E7B1B9F0-493A-495B-92D7-02E8D50BBF3B}" destId="{E708CFC0-76CB-4E72-B8D1-24DBB71C3A2C}" srcOrd="1" destOrd="0" presId="urn:microsoft.com/office/officeart/2005/8/layout/vList4#1"/>
    <dgm:cxn modelId="{AE072AA2-44D6-4579-9B66-912296753C54}" type="presParOf" srcId="{E7B1B9F0-493A-495B-92D7-02E8D50BBF3B}" destId="{CC43094D-0FC0-416C-A706-810205655C09}" srcOrd="2" destOrd="0" presId="urn:microsoft.com/office/officeart/2005/8/layout/vList4#1"/>
    <dgm:cxn modelId="{CB09FDCA-3610-4D4E-91B2-7EE0F9679109}" type="presParOf" srcId="{49804F77-3147-4AD8-B0A1-E1123EC6E2C0}" destId="{1657AEDB-DBC0-43E5-BBE5-15DD799A1954}" srcOrd="3" destOrd="0" presId="urn:microsoft.com/office/officeart/2005/8/layout/vList4#1"/>
    <dgm:cxn modelId="{B1A1A3FA-0E38-4EF8-A8CA-91DA21DCFEB7}" type="presParOf" srcId="{49804F77-3147-4AD8-B0A1-E1123EC6E2C0}" destId="{64C0109F-FACE-4982-87D0-2175B7644E99}" srcOrd="4" destOrd="0" presId="urn:microsoft.com/office/officeart/2005/8/layout/vList4#1"/>
    <dgm:cxn modelId="{4E53CF1F-079C-4DBD-90DE-24C2B982D1CB}" type="presParOf" srcId="{64C0109F-FACE-4982-87D0-2175B7644E99}" destId="{2F4579AA-35AB-4B01-AAE7-F2C3069BC13D}" srcOrd="0" destOrd="0" presId="urn:microsoft.com/office/officeart/2005/8/layout/vList4#1"/>
    <dgm:cxn modelId="{B8400A6A-D60F-4276-8932-CF6238E245EA}" type="presParOf" srcId="{64C0109F-FACE-4982-87D0-2175B7644E99}" destId="{4BE5030C-0348-4C03-92AE-76D4C2BF5185}" srcOrd="1" destOrd="0" presId="urn:microsoft.com/office/officeart/2005/8/layout/vList4#1"/>
    <dgm:cxn modelId="{3A4E38C6-EF35-4D72-8440-4AC5FD4EBD30}" type="presParOf" srcId="{64C0109F-FACE-4982-87D0-2175B7644E99}" destId="{AD45C749-17CD-4687-A2F1-FD50767618E2}" srcOrd="2" destOrd="0" presId="urn:microsoft.com/office/officeart/2005/8/layout/vList4#1"/>
    <dgm:cxn modelId="{552E648F-432E-442B-9E9E-82F8888CE768}" type="presParOf" srcId="{49804F77-3147-4AD8-B0A1-E1123EC6E2C0}" destId="{2397C9E0-4B2C-4828-BAA5-0B822777DBED}" srcOrd="5" destOrd="0" presId="urn:microsoft.com/office/officeart/2005/8/layout/vList4#1"/>
    <dgm:cxn modelId="{DF041D7B-E20B-47BA-899C-4A1CC5456E45}" type="presParOf" srcId="{49804F77-3147-4AD8-B0A1-E1123EC6E2C0}" destId="{3B06833A-F899-4A7B-BE2E-61509AD5F789}" srcOrd="6" destOrd="0" presId="urn:microsoft.com/office/officeart/2005/8/layout/vList4#1"/>
    <dgm:cxn modelId="{1AFB32A7-7E3B-441D-A8BC-3C8B92D39B5B}" type="presParOf" srcId="{3B06833A-F899-4A7B-BE2E-61509AD5F789}" destId="{2F1E1345-CE30-402A-953C-1009009DD316}" srcOrd="0" destOrd="0" presId="urn:microsoft.com/office/officeart/2005/8/layout/vList4#1"/>
    <dgm:cxn modelId="{135C6705-2BDF-43BE-8609-97D6B987644D}" type="presParOf" srcId="{3B06833A-F899-4A7B-BE2E-61509AD5F789}" destId="{9EB785D6-78B5-4799-8760-92B2A224E839}" srcOrd="1" destOrd="0" presId="urn:microsoft.com/office/officeart/2005/8/layout/vList4#1"/>
    <dgm:cxn modelId="{1FA7BFF5-8DF7-4DCE-844B-C13AD4282541}" type="presParOf" srcId="{3B06833A-F899-4A7B-BE2E-61509AD5F789}" destId="{0DE7C287-3285-49EE-9ECE-73AC9E33DE6C}" srcOrd="2" destOrd="0" presId="urn:microsoft.com/office/officeart/2005/8/layout/vList4#1"/>
    <dgm:cxn modelId="{F2DC02A0-7EDD-482B-BE5E-585B5419B723}" type="presParOf" srcId="{49804F77-3147-4AD8-B0A1-E1123EC6E2C0}" destId="{85B00077-8DB8-424D-B915-B0C89ABDBD2B}" srcOrd="7" destOrd="0" presId="urn:microsoft.com/office/officeart/2005/8/layout/vList4#1"/>
    <dgm:cxn modelId="{FD7FBCD7-EA0E-49C4-9131-F72294F4B56A}" type="presParOf" srcId="{49804F77-3147-4AD8-B0A1-E1123EC6E2C0}" destId="{5EA4AEAF-01C3-4C5A-BD64-5C4BB792856D}" srcOrd="8" destOrd="0" presId="urn:microsoft.com/office/officeart/2005/8/layout/vList4#1"/>
    <dgm:cxn modelId="{468F2401-7447-449D-A97F-90BB2999C10D}" type="presParOf" srcId="{5EA4AEAF-01C3-4C5A-BD64-5C4BB792856D}" destId="{72CA8E4C-EF28-404F-B0C5-67D5420AD083}" srcOrd="0" destOrd="0" presId="urn:microsoft.com/office/officeart/2005/8/layout/vList4#1"/>
    <dgm:cxn modelId="{354F2044-0981-43AE-85E9-60F9B8B6C1B1}" type="presParOf" srcId="{5EA4AEAF-01C3-4C5A-BD64-5C4BB792856D}" destId="{0DD55F64-4205-4BA1-8C22-97A490C1CAE0}" srcOrd="1" destOrd="0" presId="urn:microsoft.com/office/officeart/2005/8/layout/vList4#1"/>
    <dgm:cxn modelId="{8503BB99-0651-4A10-9848-77FC4DCF2C5A}" type="presParOf" srcId="{5EA4AEAF-01C3-4C5A-BD64-5C4BB792856D}" destId="{7C48843A-7A6C-4472-8730-61452592D084}"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mn-lt"/>
            </a:rPr>
            <a:t>● </a:t>
          </a:r>
          <a:r>
            <a:rPr lang="en-US" sz="2200" dirty="0" smtClean="0"/>
            <a:t>Explain the five modes firms use to enter international markets.</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n-lt"/>
              <a:cs typeface="Arial"/>
            </a:rPr>
            <a:t>● </a:t>
          </a:r>
          <a:r>
            <a:rPr lang="en-US" sz="2200" dirty="0" smtClean="0"/>
            <a:t>Discuss the two major risks of using international strategies.</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mn-lt"/>
              <a:cs typeface="Arial"/>
            </a:rPr>
            <a:t>● </a:t>
          </a:r>
          <a:r>
            <a:rPr lang="en-US" sz="2200" dirty="0" smtClean="0"/>
            <a:t>Discuss the strategic competitiveness outcomes associated with international strategies particularly with an international diversification strategy.</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F1D667B9-EB3A-48A3-A1F9-E9D4DC65959A}">
      <dgm:prSet phldrT="[Text]" custT="1"/>
      <dgm:spPr>
        <a:solidFill>
          <a:schemeClr val="accent4">
            <a:lumMod val="50000"/>
          </a:schemeClr>
        </a:solidFill>
      </dgm:spPr>
      <dgm:t>
        <a:bodyPr/>
        <a:lstStyle/>
        <a:p>
          <a:r>
            <a:rPr lang="en-US" sz="2200" dirty="0" smtClean="0">
              <a:latin typeface="+mn-lt"/>
              <a:cs typeface="Arial"/>
            </a:rPr>
            <a:t>● </a:t>
          </a:r>
          <a:r>
            <a:rPr lang="en-US" sz="2200" dirty="0" smtClean="0"/>
            <a:t>Explain two important issues firms should have knowledge about when using international strategies.</a:t>
          </a:r>
          <a:endParaRPr lang="en-US" sz="2200" dirty="0">
            <a:latin typeface="+mn-lt"/>
          </a:endParaRPr>
        </a:p>
      </dgm:t>
    </dgm:pt>
    <dgm:pt modelId="{B54CE46C-3AAE-4594-B302-9031800035CB}" type="parTrans" cxnId="{C431FD7E-D720-4DB3-B481-941E29D2A448}">
      <dgm:prSet/>
      <dgm:spPr/>
      <dgm:t>
        <a:bodyPr/>
        <a:lstStyle/>
        <a:p>
          <a:endParaRPr lang="en-US" sz="2200">
            <a:latin typeface="+mn-lt"/>
          </a:endParaRPr>
        </a:p>
      </dgm:t>
    </dgm:pt>
    <dgm:pt modelId="{9FD1CF2D-B131-4029-958D-990EDDE74DCC}" type="sibTrans" cxnId="{C431FD7E-D720-4DB3-B481-941E29D2A448}">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4" custScaleY="149291"/>
      <dgm:spPr/>
      <dgm:t>
        <a:bodyPr/>
        <a:lstStyle/>
        <a:p>
          <a:endParaRPr lang="en-US"/>
        </a:p>
      </dgm:t>
    </dgm:pt>
    <dgm:pt modelId="{1918FC97-5768-4177-A57F-3B26C702E374}" type="pres">
      <dgm:prSet presAssocID="{03C3F623-7D4F-4A4F-9CC8-4EB9CBDA9C66}" presName="img" presStyleLbl="fgImgPlace1" presStyleIdx="0"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4">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4" custScaleY="132514"/>
      <dgm:spPr/>
      <dgm:t>
        <a:bodyPr/>
        <a:lstStyle/>
        <a:p>
          <a:endParaRPr lang="en-US"/>
        </a:p>
      </dgm:t>
    </dgm:pt>
    <dgm:pt modelId="{E708CFC0-76CB-4E72-B8D1-24DBB71C3A2C}" type="pres">
      <dgm:prSet presAssocID="{4CAED787-3742-4914-BFAD-E53CB76FC3EB}" presName="img" presStyleLbl="fgImgPlace1" presStyleIdx="1" presStyleCnt="4"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4">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4" custScaleY="176638"/>
      <dgm:spPr/>
      <dgm:t>
        <a:bodyPr/>
        <a:lstStyle/>
        <a:p>
          <a:endParaRPr lang="en-US"/>
        </a:p>
      </dgm:t>
    </dgm:pt>
    <dgm:pt modelId="{4BE5030C-0348-4C03-92AE-76D4C2BF5185}" type="pres">
      <dgm:prSet presAssocID="{FC57DA2D-9AC2-4423-BA1D-76E3B5D8F574}" presName="img" presStyleLbl="fgImgPlace1" presStyleIdx="2" presStyleCnt="4"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4">
        <dgm:presLayoutVars>
          <dgm:bulletEnabled val="1"/>
        </dgm:presLayoutVars>
      </dgm:prSet>
      <dgm:spPr/>
      <dgm:t>
        <a:bodyPr/>
        <a:lstStyle/>
        <a:p>
          <a:endParaRPr lang="en-US"/>
        </a:p>
      </dgm:t>
    </dgm:pt>
    <dgm:pt modelId="{2397C9E0-4B2C-4828-BAA5-0B822777DBED}" type="pres">
      <dgm:prSet presAssocID="{FF2AA991-C6D6-4FE4-AE96-C114573023CF}" presName="spacer" presStyleCnt="0"/>
      <dgm:spPr/>
    </dgm:pt>
    <dgm:pt modelId="{3B06833A-F899-4A7B-BE2E-61509AD5F789}" type="pres">
      <dgm:prSet presAssocID="{F1D667B9-EB3A-48A3-A1F9-E9D4DC65959A}" presName="comp" presStyleCnt="0"/>
      <dgm:spPr/>
    </dgm:pt>
    <dgm:pt modelId="{2F1E1345-CE30-402A-953C-1009009DD316}" type="pres">
      <dgm:prSet presAssocID="{F1D667B9-EB3A-48A3-A1F9-E9D4DC65959A}" presName="box" presStyleLbl="node1" presStyleIdx="3" presStyleCnt="4" custScaleY="167779"/>
      <dgm:spPr/>
      <dgm:t>
        <a:bodyPr/>
        <a:lstStyle/>
        <a:p>
          <a:endParaRPr lang="en-US"/>
        </a:p>
      </dgm:t>
    </dgm:pt>
    <dgm:pt modelId="{9EB785D6-78B5-4799-8760-92B2A224E839}" type="pres">
      <dgm:prSet presAssocID="{F1D667B9-EB3A-48A3-A1F9-E9D4DC65959A}" presName="img" presStyleLbl="fgImgPlace1" presStyleIdx="3"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0DE7C287-3285-49EE-9ECE-73AC9E33DE6C}" type="pres">
      <dgm:prSet presAssocID="{F1D667B9-EB3A-48A3-A1F9-E9D4DC65959A}" presName="text" presStyleLbl="node1" presStyleIdx="3" presStyleCnt="4">
        <dgm:presLayoutVars>
          <dgm:bulletEnabled val="1"/>
        </dgm:presLayoutVars>
      </dgm:prSet>
      <dgm:spPr/>
      <dgm:t>
        <a:bodyPr/>
        <a:lstStyle/>
        <a:p>
          <a:endParaRPr lang="en-US"/>
        </a:p>
      </dgm:t>
    </dgm:pt>
  </dgm:ptLst>
  <dgm:cxnLst>
    <dgm:cxn modelId="{9818768D-1E8B-462B-BA1D-30AFE64A3555}" srcId="{CD3E8AFD-1ED6-4251-8B40-2C283E9369D5}" destId="{FC57DA2D-9AC2-4423-BA1D-76E3B5D8F574}" srcOrd="2" destOrd="0" parTransId="{34733217-6E21-4937-9B65-6DCA792FC2D0}" sibTransId="{FF2AA991-C6D6-4FE4-AE96-C114573023CF}"/>
    <dgm:cxn modelId="{DB515373-D6F3-482A-BECB-E13F31B1A742}" type="presOf" srcId="{FC57DA2D-9AC2-4423-BA1D-76E3B5D8F574}" destId="{AD45C749-17CD-4687-A2F1-FD50767618E2}" srcOrd="1" destOrd="0" presId="urn:microsoft.com/office/officeart/2005/8/layout/vList4#1"/>
    <dgm:cxn modelId="{0B29A3FA-8B13-4AA0-97F2-575DAA7254B7}" type="presOf" srcId="{03C3F623-7D4F-4A4F-9CC8-4EB9CBDA9C66}" destId="{10207D15-5AE6-456F-B181-47F20D049606}" srcOrd="0" destOrd="0" presId="urn:microsoft.com/office/officeart/2005/8/layout/vList4#1"/>
    <dgm:cxn modelId="{4DA3B845-A989-49AF-8185-F0DCAC27D8F6}" type="presOf" srcId="{F1D667B9-EB3A-48A3-A1F9-E9D4DC65959A}" destId="{2F1E1345-CE30-402A-953C-1009009DD316}" srcOrd="0" destOrd="0" presId="urn:microsoft.com/office/officeart/2005/8/layout/vList4#1"/>
    <dgm:cxn modelId="{5D19EB1D-F2E4-4752-A240-1470DA1B9B05}" type="presOf" srcId="{4CAED787-3742-4914-BFAD-E53CB76FC3EB}" destId="{CC43094D-0FC0-416C-A706-810205655C09}" srcOrd="1" destOrd="0" presId="urn:microsoft.com/office/officeart/2005/8/layout/vList4#1"/>
    <dgm:cxn modelId="{A3B1A9ED-5C9E-4A53-9895-47ECD7E5FF00}" type="presOf" srcId="{4CAED787-3742-4914-BFAD-E53CB76FC3EB}" destId="{9FB36DD5-C883-43D8-A7C6-B3EDFA2A6770}" srcOrd="0" destOrd="0" presId="urn:microsoft.com/office/officeart/2005/8/layout/vList4#1"/>
    <dgm:cxn modelId="{BD87CEAC-24D3-4B80-88F3-00E5279FBB4A}" type="presOf" srcId="{FC57DA2D-9AC2-4423-BA1D-76E3B5D8F574}" destId="{2F4579AA-35AB-4B01-AAE7-F2C3069BC13D}" srcOrd="0"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40FC6B22-2D6B-4570-9DEA-F08178331B3C}" type="presOf" srcId="{03C3F623-7D4F-4A4F-9CC8-4EB9CBDA9C66}" destId="{101B0228-A9BB-4681-9140-FC217E82E006}" srcOrd="1" destOrd="0" presId="urn:microsoft.com/office/officeart/2005/8/layout/vList4#1"/>
    <dgm:cxn modelId="{47A4710D-FF83-4AED-9C6E-D8EFA4C999FD}" srcId="{CD3E8AFD-1ED6-4251-8B40-2C283E9369D5}" destId="{03C3F623-7D4F-4A4F-9CC8-4EB9CBDA9C66}" srcOrd="0" destOrd="0" parTransId="{84FE30EF-D6A1-4CA9-B918-1749C61EBDE4}" sibTransId="{C6C3505C-8266-4C61-9596-DD56CBDD9170}"/>
    <dgm:cxn modelId="{6C55AB41-CECA-43F7-BF2B-9C8DE0F1F62C}" type="presOf" srcId="{F1D667B9-EB3A-48A3-A1F9-E9D4DC65959A}" destId="{0DE7C287-3285-49EE-9ECE-73AC9E33DE6C}" srcOrd="1" destOrd="0" presId="urn:microsoft.com/office/officeart/2005/8/layout/vList4#1"/>
    <dgm:cxn modelId="{C431FD7E-D720-4DB3-B481-941E29D2A448}" srcId="{CD3E8AFD-1ED6-4251-8B40-2C283E9369D5}" destId="{F1D667B9-EB3A-48A3-A1F9-E9D4DC65959A}" srcOrd="3" destOrd="0" parTransId="{B54CE46C-3AAE-4594-B302-9031800035CB}" sibTransId="{9FD1CF2D-B131-4029-958D-990EDDE74DCC}"/>
    <dgm:cxn modelId="{0784F418-4090-402B-9CFB-FF8F35A8C68B}" type="presOf" srcId="{CD3E8AFD-1ED6-4251-8B40-2C283E9369D5}" destId="{49804F77-3147-4AD8-B0A1-E1123EC6E2C0}" srcOrd="0" destOrd="0" presId="urn:microsoft.com/office/officeart/2005/8/layout/vList4#1"/>
    <dgm:cxn modelId="{E7D13777-A59E-4A4A-A24F-CB9DF22EC186}" type="presParOf" srcId="{49804F77-3147-4AD8-B0A1-E1123EC6E2C0}" destId="{F5AE0F8C-5417-4568-84FA-9E69A583D654}" srcOrd="0" destOrd="0" presId="urn:microsoft.com/office/officeart/2005/8/layout/vList4#1"/>
    <dgm:cxn modelId="{4C82BC55-759B-42D9-9C57-67FFF0957E5B}" type="presParOf" srcId="{F5AE0F8C-5417-4568-84FA-9E69A583D654}" destId="{10207D15-5AE6-456F-B181-47F20D049606}" srcOrd="0" destOrd="0" presId="urn:microsoft.com/office/officeart/2005/8/layout/vList4#1"/>
    <dgm:cxn modelId="{B25263E6-7D30-4202-AD6F-A2B772D6FF31}" type="presParOf" srcId="{F5AE0F8C-5417-4568-84FA-9E69A583D654}" destId="{1918FC97-5768-4177-A57F-3B26C702E374}" srcOrd="1" destOrd="0" presId="urn:microsoft.com/office/officeart/2005/8/layout/vList4#1"/>
    <dgm:cxn modelId="{0BEB7FF7-F85A-4372-95BB-FC9B910757A4}" type="presParOf" srcId="{F5AE0F8C-5417-4568-84FA-9E69A583D654}" destId="{101B0228-A9BB-4681-9140-FC217E82E006}" srcOrd="2" destOrd="0" presId="urn:microsoft.com/office/officeart/2005/8/layout/vList4#1"/>
    <dgm:cxn modelId="{3B4B3D11-00B3-48EA-8B58-205F5AF75A98}" type="presParOf" srcId="{49804F77-3147-4AD8-B0A1-E1123EC6E2C0}" destId="{DEBD8A0F-2322-4193-827F-727B24D74FAE}" srcOrd="1" destOrd="0" presId="urn:microsoft.com/office/officeart/2005/8/layout/vList4#1"/>
    <dgm:cxn modelId="{825666DF-63EF-46C7-8506-D939C5BEBAD4}" type="presParOf" srcId="{49804F77-3147-4AD8-B0A1-E1123EC6E2C0}" destId="{E7B1B9F0-493A-495B-92D7-02E8D50BBF3B}" srcOrd="2" destOrd="0" presId="urn:microsoft.com/office/officeart/2005/8/layout/vList4#1"/>
    <dgm:cxn modelId="{4FDA0B6F-2A21-4E8D-BDAD-2316E5F6BB90}" type="presParOf" srcId="{E7B1B9F0-493A-495B-92D7-02E8D50BBF3B}" destId="{9FB36DD5-C883-43D8-A7C6-B3EDFA2A6770}" srcOrd="0" destOrd="0" presId="urn:microsoft.com/office/officeart/2005/8/layout/vList4#1"/>
    <dgm:cxn modelId="{72AF206F-63C5-49C7-A0B1-77A75A7A2FBD}" type="presParOf" srcId="{E7B1B9F0-493A-495B-92D7-02E8D50BBF3B}" destId="{E708CFC0-76CB-4E72-B8D1-24DBB71C3A2C}" srcOrd="1" destOrd="0" presId="urn:microsoft.com/office/officeart/2005/8/layout/vList4#1"/>
    <dgm:cxn modelId="{E08C7745-845B-4E37-AE26-983C9969283E}" type="presParOf" srcId="{E7B1B9F0-493A-495B-92D7-02E8D50BBF3B}" destId="{CC43094D-0FC0-416C-A706-810205655C09}" srcOrd="2" destOrd="0" presId="urn:microsoft.com/office/officeart/2005/8/layout/vList4#1"/>
    <dgm:cxn modelId="{582BF5C3-E605-4C53-A750-14550209E64C}" type="presParOf" srcId="{49804F77-3147-4AD8-B0A1-E1123EC6E2C0}" destId="{1657AEDB-DBC0-43E5-BBE5-15DD799A1954}" srcOrd="3" destOrd="0" presId="urn:microsoft.com/office/officeart/2005/8/layout/vList4#1"/>
    <dgm:cxn modelId="{84D35586-AD91-4252-A91F-CF879CCFB809}" type="presParOf" srcId="{49804F77-3147-4AD8-B0A1-E1123EC6E2C0}" destId="{64C0109F-FACE-4982-87D0-2175B7644E99}" srcOrd="4" destOrd="0" presId="urn:microsoft.com/office/officeart/2005/8/layout/vList4#1"/>
    <dgm:cxn modelId="{0C7FD041-FB20-4C19-84F8-C7155E4923AA}" type="presParOf" srcId="{64C0109F-FACE-4982-87D0-2175B7644E99}" destId="{2F4579AA-35AB-4B01-AAE7-F2C3069BC13D}" srcOrd="0" destOrd="0" presId="urn:microsoft.com/office/officeart/2005/8/layout/vList4#1"/>
    <dgm:cxn modelId="{F87EC5D2-F47C-4880-9725-A3A57C7B1B63}" type="presParOf" srcId="{64C0109F-FACE-4982-87D0-2175B7644E99}" destId="{4BE5030C-0348-4C03-92AE-76D4C2BF5185}" srcOrd="1" destOrd="0" presId="urn:microsoft.com/office/officeart/2005/8/layout/vList4#1"/>
    <dgm:cxn modelId="{73F59BC7-1679-42DB-8A66-0DB0562FE6D6}" type="presParOf" srcId="{64C0109F-FACE-4982-87D0-2175B7644E99}" destId="{AD45C749-17CD-4687-A2F1-FD50767618E2}" srcOrd="2" destOrd="0" presId="urn:microsoft.com/office/officeart/2005/8/layout/vList4#1"/>
    <dgm:cxn modelId="{95D1DF39-9227-4DC0-A5C4-B851CCC051E3}" type="presParOf" srcId="{49804F77-3147-4AD8-B0A1-E1123EC6E2C0}" destId="{2397C9E0-4B2C-4828-BAA5-0B822777DBED}" srcOrd="5" destOrd="0" presId="urn:microsoft.com/office/officeart/2005/8/layout/vList4#1"/>
    <dgm:cxn modelId="{141812F6-3999-415A-AEA5-972E49894AF5}" type="presParOf" srcId="{49804F77-3147-4AD8-B0A1-E1123EC6E2C0}" destId="{3B06833A-F899-4A7B-BE2E-61509AD5F789}" srcOrd="6" destOrd="0" presId="urn:microsoft.com/office/officeart/2005/8/layout/vList4#1"/>
    <dgm:cxn modelId="{6EB2227A-3CB3-470E-82D3-76DE6F792BBC}" type="presParOf" srcId="{3B06833A-F899-4A7B-BE2E-61509AD5F789}" destId="{2F1E1345-CE30-402A-953C-1009009DD316}" srcOrd="0" destOrd="0" presId="urn:microsoft.com/office/officeart/2005/8/layout/vList4#1"/>
    <dgm:cxn modelId="{70C5E653-93AA-451E-8CE4-3E3E1F0F5807}" type="presParOf" srcId="{3B06833A-F899-4A7B-BE2E-61509AD5F789}" destId="{9EB785D6-78B5-4799-8760-92B2A224E839}" srcOrd="1" destOrd="0" presId="urn:microsoft.com/office/officeart/2005/8/layout/vList4#1"/>
    <dgm:cxn modelId="{BDBC36D8-EF12-490B-B655-24A04FE33F08}" type="presParOf" srcId="{3B06833A-F899-4A7B-BE2E-61509AD5F789}" destId="{0DE7C287-3285-49EE-9ECE-73AC9E33DE6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7CBB5-768B-450C-882A-58298B85CD2A}"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4A15820E-CFE2-4805-9351-A4F2603A5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400" b="1" dirty="0" smtClean="0">
            <a:latin typeface="+mj-lt"/>
            <a:cs typeface="Arial"/>
          </a:endParaRPr>
        </a:p>
        <a:p>
          <a:pPr marL="0" marR="0" indent="0" defTabSz="914400" eaLnBrk="1" fontAlgn="auto" latinLnBrk="0" hangingPunct="1">
            <a:lnSpc>
              <a:spcPct val="100000"/>
            </a:lnSpc>
            <a:spcBef>
              <a:spcPts val="0"/>
            </a:spcBef>
            <a:spcAft>
              <a:spcPts val="1520"/>
            </a:spcAft>
            <a:buClrTx/>
            <a:buSzTx/>
            <a:buFontTx/>
            <a:buNone/>
            <a:tabLst/>
            <a:defRPr/>
          </a:pPr>
          <a:endParaRPr lang="en-US" sz="1200" b="1" dirty="0" smtClean="0">
            <a:latin typeface="+mj-lt"/>
          </a:endParaRPr>
        </a:p>
        <a:p>
          <a:pPr marL="0" marR="0" indent="0" defTabSz="914400" eaLnBrk="1" fontAlgn="auto" latinLnBrk="0" hangingPunct="1">
            <a:lnSpc>
              <a:spcPct val="100000"/>
            </a:lnSpc>
            <a:spcBef>
              <a:spcPts val="0"/>
            </a:spcBef>
            <a:spcAft>
              <a:spcPts val="1520"/>
            </a:spcAft>
            <a:buClrTx/>
            <a:buSzTx/>
            <a:buFontTx/>
            <a:buNone/>
            <a:tabLst/>
            <a:defRPr/>
          </a:pPr>
          <a:r>
            <a:rPr lang="en-US" sz="3600" b="1" dirty="0" smtClean="0">
              <a:latin typeface="+mj-lt"/>
            </a:rPr>
            <a:t>DOMESTIC</a:t>
          </a:r>
        </a:p>
        <a:p>
          <a:pPr marL="0" marR="0" indent="0" defTabSz="914400" eaLnBrk="1" fontAlgn="auto" latinLnBrk="0" hangingPunct="1">
            <a:lnSpc>
              <a:spcPct val="100000"/>
            </a:lnSpc>
            <a:spcBef>
              <a:spcPts val="0"/>
            </a:spcBef>
            <a:spcAft>
              <a:spcPts val="1520"/>
            </a:spcAft>
            <a:buClrTx/>
            <a:buSzTx/>
            <a:buFontTx/>
            <a:buNone/>
            <a:tabLst/>
            <a:defRPr/>
          </a:pPr>
          <a:r>
            <a:rPr lang="en-US" sz="3600" b="1" dirty="0" smtClean="0">
              <a:latin typeface="+mj-lt"/>
            </a:rPr>
            <a:t>MARKETS</a:t>
          </a:r>
        </a:p>
        <a:p>
          <a:pPr defTabSz="1422400">
            <a:lnSpc>
              <a:spcPct val="90000"/>
            </a:lnSpc>
            <a:spcBef>
              <a:spcPct val="0"/>
            </a:spcBef>
            <a:spcAft>
              <a:spcPct val="35000"/>
            </a:spcAft>
          </a:pPr>
          <a:endParaRPr lang="en-US" sz="2100" dirty="0"/>
        </a:p>
      </dgm:t>
    </dgm:pt>
    <dgm:pt modelId="{622D7849-0585-463A-B16E-3558406D4B40}" type="parTrans" cxnId="{8B3E8274-A733-43C1-A2EF-F7BCB0EE3C61}">
      <dgm:prSet/>
      <dgm:spPr/>
      <dgm:t>
        <a:bodyPr/>
        <a:lstStyle/>
        <a:p>
          <a:endParaRPr lang="en-US"/>
        </a:p>
      </dgm:t>
    </dgm:pt>
    <dgm:pt modelId="{A1B8793E-DBA4-4070-B8E0-1FA8C8D9753D}" type="sibTrans" cxnId="{8B3E8274-A733-43C1-A2EF-F7BCB0EE3C61}">
      <dgm:prSet/>
      <dgm:spPr/>
      <dgm:t>
        <a:bodyPr/>
        <a:lstStyle/>
        <a:p>
          <a:endParaRPr lang="en-US"/>
        </a:p>
      </dgm:t>
    </dgm:pt>
    <dgm:pt modelId="{6A033249-BD8A-4710-9ADC-9475EE62BC2E}">
      <dgm:prSet custT="1"/>
      <dgm:spPr/>
      <dgm:t>
        <a:bodyPr/>
        <a:lstStyle/>
        <a:p>
          <a:r>
            <a:rPr lang="en-US" sz="3600" b="1" dirty="0" smtClean="0">
              <a:solidFill>
                <a:schemeClr val="bg1"/>
              </a:solidFill>
              <a:latin typeface="+mj-lt"/>
            </a:rPr>
            <a:t>GLOBAL</a:t>
          </a:r>
        </a:p>
        <a:p>
          <a:r>
            <a:rPr lang="en-US" sz="3600" b="1" dirty="0" smtClean="0">
              <a:solidFill>
                <a:schemeClr val="bg1"/>
              </a:solidFill>
              <a:latin typeface="+mj-lt"/>
            </a:rPr>
            <a:t>MARKETS</a:t>
          </a:r>
          <a:endParaRPr lang="en-US" sz="3600" b="1" dirty="0">
            <a:solidFill>
              <a:schemeClr val="bg1"/>
            </a:solidFill>
            <a:latin typeface="+mj-lt"/>
          </a:endParaRPr>
        </a:p>
      </dgm:t>
    </dgm:pt>
    <dgm:pt modelId="{562C9123-8869-4A63-B34C-97692575E894}" type="parTrans" cxnId="{9437679E-89DE-4493-97A0-57B99249BF93}">
      <dgm:prSet/>
      <dgm:spPr/>
      <dgm:t>
        <a:bodyPr/>
        <a:lstStyle/>
        <a:p>
          <a:endParaRPr lang="en-US"/>
        </a:p>
      </dgm:t>
    </dgm:pt>
    <dgm:pt modelId="{8701AF44-7E06-45CA-BEB4-195A6A5C1EDA}" type="sibTrans" cxnId="{9437679E-89DE-4493-97A0-57B99249BF93}">
      <dgm:prSet/>
      <dgm:spPr/>
      <dgm:t>
        <a:bodyPr/>
        <a:lstStyle/>
        <a:p>
          <a:endParaRPr lang="en-US"/>
        </a:p>
      </dgm:t>
    </dgm:pt>
    <dgm:pt modelId="{892A1CB2-EA04-4CCE-92D5-08FCAF0E1F49}">
      <dgm:prSet custT="1"/>
      <dgm:spPr/>
      <dgm:t>
        <a:bodyPr/>
        <a:lstStyle/>
        <a:p>
          <a:pPr algn="l"/>
          <a:r>
            <a:rPr lang="en-US" sz="2100" b="1" dirty="0" smtClean="0"/>
            <a:t>Unstable</a:t>
          </a:r>
          <a:endParaRPr lang="en-US" sz="2100" b="1" dirty="0"/>
        </a:p>
      </dgm:t>
    </dgm:pt>
    <dgm:pt modelId="{BBEFD483-8835-47C2-AC30-47CE7D4F60DF}" type="parTrans" cxnId="{647D5B35-B30B-49C0-B582-FAF2FC2A3C65}">
      <dgm:prSet/>
      <dgm:spPr/>
      <dgm:t>
        <a:bodyPr/>
        <a:lstStyle/>
        <a:p>
          <a:endParaRPr lang="en-US"/>
        </a:p>
      </dgm:t>
    </dgm:pt>
    <dgm:pt modelId="{0079EAD5-99DB-4A83-BB59-9F483447C672}" type="sibTrans" cxnId="{647D5B35-B30B-49C0-B582-FAF2FC2A3C65}">
      <dgm:prSet/>
      <dgm:spPr/>
      <dgm:t>
        <a:bodyPr/>
        <a:lstStyle/>
        <a:p>
          <a:endParaRPr lang="en-US"/>
        </a:p>
      </dgm:t>
    </dgm:pt>
    <dgm:pt modelId="{6795CBD8-1112-45EC-A347-2D5A46688FC1}">
      <dgm:prSet phldrT="[Text]" custT="1"/>
      <dgm:spPr/>
      <dgm:t>
        <a:bodyPr/>
        <a:lstStyle/>
        <a:p>
          <a:pPr algn="l"/>
          <a:r>
            <a:rPr lang="en-US" sz="2100" b="1" dirty="0" smtClean="0"/>
            <a:t>Stable</a:t>
          </a:r>
          <a:endParaRPr lang="en-US" sz="2100" b="1" dirty="0"/>
        </a:p>
      </dgm:t>
    </dgm:pt>
    <dgm:pt modelId="{2BE2EEA6-78D2-4609-904B-A0BA09A172E3}" type="sibTrans" cxnId="{ADDA76B0-4926-4755-BD11-1677EAAFA9CF}">
      <dgm:prSet/>
      <dgm:spPr/>
      <dgm:t>
        <a:bodyPr/>
        <a:lstStyle/>
        <a:p>
          <a:endParaRPr lang="en-US"/>
        </a:p>
      </dgm:t>
    </dgm:pt>
    <dgm:pt modelId="{F0A9FC3A-7D5F-461A-ADDF-A7DFDB336962}" type="parTrans" cxnId="{ADDA76B0-4926-4755-BD11-1677EAAFA9CF}">
      <dgm:prSet/>
      <dgm:spPr/>
      <dgm:t>
        <a:bodyPr/>
        <a:lstStyle/>
        <a:p>
          <a:endParaRPr lang="en-US"/>
        </a:p>
      </dgm:t>
    </dgm:pt>
    <dgm:pt modelId="{AF74394D-476B-4821-BCFC-37F88C84F853}">
      <dgm:prSet phldrT="[Text]" custT="1"/>
      <dgm:spPr/>
      <dgm:t>
        <a:bodyPr/>
        <a:lstStyle/>
        <a:p>
          <a:pPr algn="l"/>
          <a:r>
            <a:rPr lang="en-US" sz="2100" b="1" dirty="0" smtClean="0"/>
            <a:t>Predictable </a:t>
          </a:r>
          <a:endParaRPr lang="en-US" sz="2100" b="1" dirty="0"/>
        </a:p>
      </dgm:t>
    </dgm:pt>
    <dgm:pt modelId="{82976196-C284-4434-B547-DBE0165CB578}" type="parTrans" cxnId="{3C726251-F6A9-46B0-BA73-53FA04B18756}">
      <dgm:prSet/>
      <dgm:spPr/>
      <dgm:t>
        <a:bodyPr/>
        <a:lstStyle/>
        <a:p>
          <a:endParaRPr lang="en-US"/>
        </a:p>
      </dgm:t>
    </dgm:pt>
    <dgm:pt modelId="{498E2883-DFE6-4B03-BEB4-FBA585B53CD9}" type="sibTrans" cxnId="{3C726251-F6A9-46B0-BA73-53FA04B18756}">
      <dgm:prSet/>
      <dgm:spPr/>
      <dgm:t>
        <a:bodyPr/>
        <a:lstStyle/>
        <a:p>
          <a:endParaRPr lang="en-US"/>
        </a:p>
      </dgm:t>
    </dgm:pt>
    <dgm:pt modelId="{4BAFA43C-84D8-4B8D-8657-C2C19D928916}">
      <dgm:prSet custT="1"/>
      <dgm:spPr/>
      <dgm:t>
        <a:bodyPr/>
        <a:lstStyle/>
        <a:p>
          <a:pPr algn="l"/>
          <a:r>
            <a:rPr lang="en-US" sz="2100" b="1" dirty="0" smtClean="0"/>
            <a:t>Unpredictable</a:t>
          </a:r>
          <a:endParaRPr lang="en-US" sz="2100" b="1" dirty="0"/>
        </a:p>
      </dgm:t>
    </dgm:pt>
    <dgm:pt modelId="{85B9854F-3DB6-4DA9-B3FD-32CBBAF64792}" type="parTrans" cxnId="{D7C21EF6-FA5F-46C6-A115-53B1853BE302}">
      <dgm:prSet/>
      <dgm:spPr/>
      <dgm:t>
        <a:bodyPr/>
        <a:lstStyle/>
        <a:p>
          <a:endParaRPr lang="en-US"/>
        </a:p>
      </dgm:t>
    </dgm:pt>
    <dgm:pt modelId="{64AEF70D-8A53-438C-9B35-B66306564C9E}" type="sibTrans" cxnId="{D7C21EF6-FA5F-46C6-A115-53B1853BE302}">
      <dgm:prSet/>
      <dgm:spPr/>
      <dgm:t>
        <a:bodyPr/>
        <a:lstStyle/>
        <a:p>
          <a:endParaRPr lang="en-US"/>
        </a:p>
      </dgm:t>
    </dgm:pt>
    <dgm:pt modelId="{C3142D5A-915C-4450-8941-EC86CE46AB5D}">
      <dgm:prSet custT="1"/>
      <dgm:spPr/>
      <dgm:t>
        <a:bodyPr/>
        <a:lstStyle/>
        <a:p>
          <a:pPr algn="l"/>
          <a:r>
            <a:rPr lang="en-US" sz="2100" b="1" dirty="0" smtClean="0"/>
            <a:t>Complex and risky</a:t>
          </a:r>
          <a:endParaRPr lang="en-US" sz="2100" b="1" dirty="0"/>
        </a:p>
      </dgm:t>
    </dgm:pt>
    <dgm:pt modelId="{EBFCC178-0942-4F3D-A6F9-63C8140F39A7}" type="parTrans" cxnId="{C829D455-AFAE-4F27-91EE-8AEF1CE342F8}">
      <dgm:prSet/>
      <dgm:spPr/>
      <dgm:t>
        <a:bodyPr/>
        <a:lstStyle/>
        <a:p>
          <a:endParaRPr lang="en-US"/>
        </a:p>
      </dgm:t>
    </dgm:pt>
    <dgm:pt modelId="{581E7818-FFC1-4D21-803A-51AFDB43E723}" type="sibTrans" cxnId="{C829D455-AFAE-4F27-91EE-8AEF1CE342F8}">
      <dgm:prSet/>
      <dgm:spPr/>
      <dgm:t>
        <a:bodyPr/>
        <a:lstStyle/>
        <a:p>
          <a:endParaRPr lang="en-US"/>
        </a:p>
      </dgm:t>
    </dgm:pt>
    <dgm:pt modelId="{1C63572E-C931-4D7F-A38E-5C72E15F1B9D}">
      <dgm:prSet phldrT="[Text]" custT="1"/>
      <dgm:spPr/>
      <dgm:t>
        <a:bodyPr/>
        <a:lstStyle/>
        <a:p>
          <a:pPr algn="l"/>
          <a:r>
            <a:rPr lang="en-US" sz="2100" b="1" dirty="0" smtClean="0"/>
            <a:t>Less complex</a:t>
          </a:r>
          <a:endParaRPr lang="en-US" sz="2100" b="1" dirty="0"/>
        </a:p>
      </dgm:t>
    </dgm:pt>
    <dgm:pt modelId="{EEAD5613-C93F-4DC4-B36C-CCB29D2F6AB3}" type="parTrans" cxnId="{24A4C6B1-D852-4E8B-A76C-F288EF79B981}">
      <dgm:prSet/>
      <dgm:spPr/>
      <dgm:t>
        <a:bodyPr/>
        <a:lstStyle/>
        <a:p>
          <a:endParaRPr lang="en-US"/>
        </a:p>
      </dgm:t>
    </dgm:pt>
    <dgm:pt modelId="{4763D451-C86B-4774-85A2-74DB2A73A32B}" type="sibTrans" cxnId="{24A4C6B1-D852-4E8B-A76C-F288EF79B981}">
      <dgm:prSet/>
      <dgm:spPr/>
      <dgm:t>
        <a:bodyPr/>
        <a:lstStyle/>
        <a:p>
          <a:endParaRPr lang="en-US"/>
        </a:p>
      </dgm:t>
    </dgm:pt>
    <dgm:pt modelId="{890D0574-2ED4-48B3-84DC-CA00AD70DD6B}">
      <dgm:prSet custT="1"/>
      <dgm:spPr/>
      <dgm:t>
        <a:bodyPr/>
        <a:lstStyle/>
        <a:p>
          <a:pPr algn="l"/>
          <a:r>
            <a:rPr lang="en-US" sz="2100" b="1" dirty="0" smtClean="0"/>
            <a:t>Globalization is enabling global markets                           </a:t>
          </a:r>
          <a:endParaRPr lang="en-US" sz="2100" b="1" dirty="0"/>
        </a:p>
      </dgm:t>
    </dgm:pt>
    <dgm:pt modelId="{DEB4DA69-DF0D-4E19-A2B0-1E739FCD1191}" type="parTrans" cxnId="{7B918793-B4B7-4AE0-AA0B-E4103224AEEB}">
      <dgm:prSet/>
      <dgm:spPr/>
      <dgm:t>
        <a:bodyPr/>
        <a:lstStyle/>
        <a:p>
          <a:endParaRPr lang="en-US"/>
        </a:p>
      </dgm:t>
    </dgm:pt>
    <dgm:pt modelId="{40881C24-917D-4A78-9F71-30854F270780}" type="sibTrans" cxnId="{7B918793-B4B7-4AE0-AA0B-E4103224AEEB}">
      <dgm:prSet/>
      <dgm:spPr/>
      <dgm:t>
        <a:bodyPr/>
        <a:lstStyle/>
        <a:p>
          <a:endParaRPr lang="en-US"/>
        </a:p>
      </dgm:t>
    </dgm:pt>
    <dgm:pt modelId="{619416A5-2412-414F-84E1-78A5C6C18B85}">
      <dgm:prSet phldrT="[Text]" custT="1"/>
      <dgm:spPr/>
      <dgm:t>
        <a:bodyPr/>
        <a:lstStyle/>
        <a:p>
          <a:pPr algn="l"/>
          <a:r>
            <a:rPr lang="en-US" sz="2100" b="1" dirty="0" smtClean="0"/>
            <a:t>Globalization is reducing the number of domestic-only markets </a:t>
          </a:r>
          <a:endParaRPr lang="en-US" sz="2100" b="1" dirty="0"/>
        </a:p>
      </dgm:t>
    </dgm:pt>
    <dgm:pt modelId="{BF2892D6-893E-4C20-8360-BC238CA37E82}" type="parTrans" cxnId="{C95E8E88-1613-46A8-B36B-4A623B09DB63}">
      <dgm:prSet/>
      <dgm:spPr/>
      <dgm:t>
        <a:bodyPr/>
        <a:lstStyle/>
        <a:p>
          <a:endParaRPr lang="en-US"/>
        </a:p>
      </dgm:t>
    </dgm:pt>
    <dgm:pt modelId="{919B0A6C-6C75-40AA-8DBB-0738C1955489}" type="sibTrans" cxnId="{C95E8E88-1613-46A8-B36B-4A623B09DB63}">
      <dgm:prSet/>
      <dgm:spPr/>
      <dgm:t>
        <a:bodyPr/>
        <a:lstStyle/>
        <a:p>
          <a:endParaRPr lang="en-US"/>
        </a:p>
      </dgm:t>
    </dgm:pt>
    <dgm:pt modelId="{4442EA69-4551-4CFE-A749-B2D550419A42}" type="pres">
      <dgm:prSet presAssocID="{33D7CBB5-768B-450C-882A-58298B85CD2A}" presName="Name0" presStyleCnt="0">
        <dgm:presLayoutVars>
          <dgm:dir/>
          <dgm:animLvl val="lvl"/>
          <dgm:resizeHandles/>
        </dgm:presLayoutVars>
      </dgm:prSet>
      <dgm:spPr/>
      <dgm:t>
        <a:bodyPr/>
        <a:lstStyle/>
        <a:p>
          <a:endParaRPr lang="en-US"/>
        </a:p>
      </dgm:t>
    </dgm:pt>
    <dgm:pt modelId="{363DC9D7-9FE9-4D4F-B6A2-DCB4FB5DC5A7}" type="pres">
      <dgm:prSet presAssocID="{4A15820E-CFE2-4805-9351-A4F2603A5F20}" presName="linNode" presStyleCnt="0"/>
      <dgm:spPr/>
    </dgm:pt>
    <dgm:pt modelId="{B5B1680A-E02B-4733-BB72-FF3A97733279}" type="pres">
      <dgm:prSet presAssocID="{4A15820E-CFE2-4805-9351-A4F2603A5F20}" presName="parentShp" presStyleLbl="node1" presStyleIdx="0" presStyleCnt="2" custScaleX="126706" custScaleY="1672271" custLinFactNeighborY="-1338">
        <dgm:presLayoutVars>
          <dgm:bulletEnabled val="1"/>
        </dgm:presLayoutVars>
      </dgm:prSet>
      <dgm:spPr/>
      <dgm:t>
        <a:bodyPr/>
        <a:lstStyle/>
        <a:p>
          <a:endParaRPr lang="en-US"/>
        </a:p>
      </dgm:t>
    </dgm:pt>
    <dgm:pt modelId="{D4F3E1BF-07BB-4AA1-847E-CFB1D3C646CA}" type="pres">
      <dgm:prSet presAssocID="{4A15820E-CFE2-4805-9351-A4F2603A5F20}" presName="childShp" presStyleLbl="bgAccFollowNode1" presStyleIdx="0" presStyleCnt="2" custAng="0" custScaleY="2000000">
        <dgm:presLayoutVars>
          <dgm:bulletEnabled val="1"/>
        </dgm:presLayoutVars>
      </dgm:prSet>
      <dgm:spPr/>
      <dgm:t>
        <a:bodyPr/>
        <a:lstStyle/>
        <a:p>
          <a:endParaRPr lang="en-US"/>
        </a:p>
      </dgm:t>
    </dgm:pt>
    <dgm:pt modelId="{3111F94C-23E1-46D9-BA6A-9397E34BB421}" type="pres">
      <dgm:prSet presAssocID="{A1B8793E-DBA4-4070-B8E0-1FA8C8D9753D}" presName="spacing" presStyleCnt="0"/>
      <dgm:spPr/>
    </dgm:pt>
    <dgm:pt modelId="{B654D839-34C2-4DF2-A640-4AA9053165B3}" type="pres">
      <dgm:prSet presAssocID="{6A033249-BD8A-4710-9ADC-9475EE62BC2E}" presName="linNode" presStyleCnt="0"/>
      <dgm:spPr/>
    </dgm:pt>
    <dgm:pt modelId="{FBA40300-D264-4B56-A26C-54C3D1737BE0}" type="pres">
      <dgm:prSet presAssocID="{6A033249-BD8A-4710-9ADC-9475EE62BC2E}" presName="parentShp" presStyleLbl="node1" presStyleIdx="1" presStyleCnt="2" custScaleX="126805" custScaleY="1752384" custLinFactNeighborY="-274">
        <dgm:presLayoutVars>
          <dgm:bulletEnabled val="1"/>
        </dgm:presLayoutVars>
      </dgm:prSet>
      <dgm:spPr/>
      <dgm:t>
        <a:bodyPr/>
        <a:lstStyle/>
        <a:p>
          <a:endParaRPr lang="en-US"/>
        </a:p>
      </dgm:t>
    </dgm:pt>
    <dgm:pt modelId="{66EBD6CC-B123-4865-A32D-DFBC9752E9DC}" type="pres">
      <dgm:prSet presAssocID="{6A033249-BD8A-4710-9ADC-9475EE62BC2E}" presName="childShp" presStyleLbl="bgAccFollowNode1" presStyleIdx="1" presStyleCnt="2" custAng="0" custScaleY="2000000">
        <dgm:presLayoutVars>
          <dgm:bulletEnabled val="1"/>
        </dgm:presLayoutVars>
      </dgm:prSet>
      <dgm:spPr/>
      <dgm:t>
        <a:bodyPr/>
        <a:lstStyle/>
        <a:p>
          <a:endParaRPr lang="en-US"/>
        </a:p>
      </dgm:t>
    </dgm:pt>
  </dgm:ptLst>
  <dgm:cxnLst>
    <dgm:cxn modelId="{8B3E8274-A733-43C1-A2EF-F7BCB0EE3C61}" srcId="{33D7CBB5-768B-450C-882A-58298B85CD2A}" destId="{4A15820E-CFE2-4805-9351-A4F2603A5F20}" srcOrd="0" destOrd="0" parTransId="{622D7849-0585-463A-B16E-3558406D4B40}" sibTransId="{A1B8793E-DBA4-4070-B8E0-1FA8C8D9753D}"/>
    <dgm:cxn modelId="{2A2A3203-C876-406D-B600-682F18B15E3E}" type="presOf" srcId="{C3142D5A-915C-4450-8941-EC86CE46AB5D}" destId="{66EBD6CC-B123-4865-A32D-DFBC9752E9DC}" srcOrd="0" destOrd="2" presId="urn:microsoft.com/office/officeart/2005/8/layout/vList6"/>
    <dgm:cxn modelId="{7B918793-B4B7-4AE0-AA0B-E4103224AEEB}" srcId="{6A033249-BD8A-4710-9ADC-9475EE62BC2E}" destId="{890D0574-2ED4-48B3-84DC-CA00AD70DD6B}" srcOrd="3" destOrd="0" parTransId="{DEB4DA69-DF0D-4E19-A2B0-1E739FCD1191}" sibTransId="{40881C24-917D-4A78-9F71-30854F270780}"/>
    <dgm:cxn modelId="{ADDA76B0-4926-4755-BD11-1677EAAFA9CF}" srcId="{4A15820E-CFE2-4805-9351-A4F2603A5F20}" destId="{6795CBD8-1112-45EC-A347-2D5A46688FC1}" srcOrd="0" destOrd="0" parTransId="{F0A9FC3A-7D5F-461A-ADDF-A7DFDB336962}" sibTransId="{2BE2EEA6-78D2-4609-904B-A0BA09A172E3}"/>
    <dgm:cxn modelId="{F6D1C8EE-4214-407A-9C71-491BB629BEC6}" type="presOf" srcId="{6A033249-BD8A-4710-9ADC-9475EE62BC2E}" destId="{FBA40300-D264-4B56-A26C-54C3D1737BE0}" srcOrd="0" destOrd="0" presId="urn:microsoft.com/office/officeart/2005/8/layout/vList6"/>
    <dgm:cxn modelId="{DE058BBD-25CC-41A9-BB8C-9980EB16ECC9}" type="presOf" srcId="{AF74394D-476B-4821-BCFC-37F88C84F853}" destId="{D4F3E1BF-07BB-4AA1-847E-CFB1D3C646CA}" srcOrd="0" destOrd="1" presId="urn:microsoft.com/office/officeart/2005/8/layout/vList6"/>
    <dgm:cxn modelId="{3C726251-F6A9-46B0-BA73-53FA04B18756}" srcId="{4A15820E-CFE2-4805-9351-A4F2603A5F20}" destId="{AF74394D-476B-4821-BCFC-37F88C84F853}" srcOrd="1" destOrd="0" parTransId="{82976196-C284-4434-B547-DBE0165CB578}" sibTransId="{498E2883-DFE6-4B03-BEB4-FBA585B53CD9}"/>
    <dgm:cxn modelId="{3C127CEE-A870-4318-AC68-B13E17554FA6}" type="presOf" srcId="{4BAFA43C-84D8-4B8D-8657-C2C19D928916}" destId="{66EBD6CC-B123-4865-A32D-DFBC9752E9DC}" srcOrd="0" destOrd="1" presId="urn:microsoft.com/office/officeart/2005/8/layout/vList6"/>
    <dgm:cxn modelId="{647D5B35-B30B-49C0-B582-FAF2FC2A3C65}" srcId="{6A033249-BD8A-4710-9ADC-9475EE62BC2E}" destId="{892A1CB2-EA04-4CCE-92D5-08FCAF0E1F49}" srcOrd="0" destOrd="0" parTransId="{BBEFD483-8835-47C2-AC30-47CE7D4F60DF}" sibTransId="{0079EAD5-99DB-4A83-BB59-9F483447C672}"/>
    <dgm:cxn modelId="{D7C21EF6-FA5F-46C6-A115-53B1853BE302}" srcId="{6A033249-BD8A-4710-9ADC-9475EE62BC2E}" destId="{4BAFA43C-84D8-4B8D-8657-C2C19D928916}" srcOrd="1" destOrd="0" parTransId="{85B9854F-3DB6-4DA9-B3FD-32CBBAF64792}" sibTransId="{64AEF70D-8A53-438C-9B35-B66306564C9E}"/>
    <dgm:cxn modelId="{742F4B08-969C-49A6-87AB-B1991D98C5FD}" type="presOf" srcId="{1C63572E-C931-4D7F-A38E-5C72E15F1B9D}" destId="{D4F3E1BF-07BB-4AA1-847E-CFB1D3C646CA}" srcOrd="0" destOrd="2" presId="urn:microsoft.com/office/officeart/2005/8/layout/vList6"/>
    <dgm:cxn modelId="{9330F933-2451-4B72-873C-028D9F3333EE}" type="presOf" srcId="{890D0574-2ED4-48B3-84DC-CA00AD70DD6B}" destId="{66EBD6CC-B123-4865-A32D-DFBC9752E9DC}" srcOrd="0" destOrd="3" presId="urn:microsoft.com/office/officeart/2005/8/layout/vList6"/>
    <dgm:cxn modelId="{85B111C2-EE09-4E8C-9686-747377A95E54}" type="presOf" srcId="{892A1CB2-EA04-4CCE-92D5-08FCAF0E1F49}" destId="{66EBD6CC-B123-4865-A32D-DFBC9752E9DC}" srcOrd="0" destOrd="0" presId="urn:microsoft.com/office/officeart/2005/8/layout/vList6"/>
    <dgm:cxn modelId="{0001F7CB-D392-433C-90C2-C143FB3720E2}" type="presOf" srcId="{4A15820E-CFE2-4805-9351-A4F2603A5F20}" destId="{B5B1680A-E02B-4733-BB72-FF3A97733279}" srcOrd="0" destOrd="0" presId="urn:microsoft.com/office/officeart/2005/8/layout/vList6"/>
    <dgm:cxn modelId="{C95E8E88-1613-46A8-B36B-4A623B09DB63}" srcId="{4A15820E-CFE2-4805-9351-A4F2603A5F20}" destId="{619416A5-2412-414F-84E1-78A5C6C18B85}" srcOrd="3" destOrd="0" parTransId="{BF2892D6-893E-4C20-8360-BC238CA37E82}" sibTransId="{919B0A6C-6C75-40AA-8DBB-0738C1955489}"/>
    <dgm:cxn modelId="{24A4C6B1-D852-4E8B-A76C-F288EF79B981}" srcId="{4A15820E-CFE2-4805-9351-A4F2603A5F20}" destId="{1C63572E-C931-4D7F-A38E-5C72E15F1B9D}" srcOrd="2" destOrd="0" parTransId="{EEAD5613-C93F-4DC4-B36C-CCB29D2F6AB3}" sibTransId="{4763D451-C86B-4774-85A2-74DB2A73A32B}"/>
    <dgm:cxn modelId="{6F3FFC8A-45B2-49A3-B7FB-4E81C9705950}" type="presOf" srcId="{619416A5-2412-414F-84E1-78A5C6C18B85}" destId="{D4F3E1BF-07BB-4AA1-847E-CFB1D3C646CA}" srcOrd="0" destOrd="3" presId="urn:microsoft.com/office/officeart/2005/8/layout/vList6"/>
    <dgm:cxn modelId="{90E8CD1F-0D6E-4115-8D45-2B561C0F04E9}" type="presOf" srcId="{33D7CBB5-768B-450C-882A-58298B85CD2A}" destId="{4442EA69-4551-4CFE-A749-B2D550419A42}" srcOrd="0" destOrd="0" presId="urn:microsoft.com/office/officeart/2005/8/layout/vList6"/>
    <dgm:cxn modelId="{C829D455-AFAE-4F27-91EE-8AEF1CE342F8}" srcId="{6A033249-BD8A-4710-9ADC-9475EE62BC2E}" destId="{C3142D5A-915C-4450-8941-EC86CE46AB5D}" srcOrd="2" destOrd="0" parTransId="{EBFCC178-0942-4F3D-A6F9-63C8140F39A7}" sibTransId="{581E7818-FFC1-4D21-803A-51AFDB43E723}"/>
    <dgm:cxn modelId="{DFF28F98-6A6E-4FDF-A5BE-2F747D097622}" type="presOf" srcId="{6795CBD8-1112-45EC-A347-2D5A46688FC1}" destId="{D4F3E1BF-07BB-4AA1-847E-CFB1D3C646CA}" srcOrd="0" destOrd="0" presId="urn:microsoft.com/office/officeart/2005/8/layout/vList6"/>
    <dgm:cxn modelId="{9437679E-89DE-4493-97A0-57B99249BF93}" srcId="{33D7CBB5-768B-450C-882A-58298B85CD2A}" destId="{6A033249-BD8A-4710-9ADC-9475EE62BC2E}" srcOrd="1" destOrd="0" parTransId="{562C9123-8869-4A63-B34C-97692575E894}" sibTransId="{8701AF44-7E06-45CA-BEB4-195A6A5C1EDA}"/>
    <dgm:cxn modelId="{A5345FBE-CED8-4505-ACEC-BB0FD1CD4675}" type="presParOf" srcId="{4442EA69-4551-4CFE-A749-B2D550419A42}" destId="{363DC9D7-9FE9-4D4F-B6A2-DCB4FB5DC5A7}" srcOrd="0" destOrd="0" presId="urn:microsoft.com/office/officeart/2005/8/layout/vList6"/>
    <dgm:cxn modelId="{AE01C89E-1B41-460E-A405-8F518AEFE670}" type="presParOf" srcId="{363DC9D7-9FE9-4D4F-B6A2-DCB4FB5DC5A7}" destId="{B5B1680A-E02B-4733-BB72-FF3A97733279}" srcOrd="0" destOrd="0" presId="urn:microsoft.com/office/officeart/2005/8/layout/vList6"/>
    <dgm:cxn modelId="{9161ED29-7E56-4B71-AB8E-ADAC6EC043D7}" type="presParOf" srcId="{363DC9D7-9FE9-4D4F-B6A2-DCB4FB5DC5A7}" destId="{D4F3E1BF-07BB-4AA1-847E-CFB1D3C646CA}" srcOrd="1" destOrd="0" presId="urn:microsoft.com/office/officeart/2005/8/layout/vList6"/>
    <dgm:cxn modelId="{1E13BFA1-26B1-401D-BEDC-08B7D863D860}" type="presParOf" srcId="{4442EA69-4551-4CFE-A749-B2D550419A42}" destId="{3111F94C-23E1-46D9-BA6A-9397E34BB421}" srcOrd="1" destOrd="0" presId="urn:microsoft.com/office/officeart/2005/8/layout/vList6"/>
    <dgm:cxn modelId="{11A83B05-73F5-403F-9EA7-156E2F443114}" type="presParOf" srcId="{4442EA69-4551-4CFE-A749-B2D550419A42}" destId="{B654D839-34C2-4DF2-A640-4AA9053165B3}" srcOrd="2" destOrd="0" presId="urn:microsoft.com/office/officeart/2005/8/layout/vList6"/>
    <dgm:cxn modelId="{99CB9E92-CF8D-4E7E-B38A-600B0F32483A}" type="presParOf" srcId="{B654D839-34C2-4DF2-A640-4AA9053165B3}" destId="{FBA40300-D264-4B56-A26C-54C3D1737BE0}" srcOrd="0" destOrd="0" presId="urn:microsoft.com/office/officeart/2005/8/layout/vList6"/>
    <dgm:cxn modelId="{35001C2A-CC38-40B3-B431-DEE4C81B4DB0}" type="presParOf" srcId="{B654D839-34C2-4DF2-A640-4AA9053165B3}" destId="{66EBD6CC-B123-4865-A32D-DFBC9752E9DC}" srcOrd="1" destOrd="0" presId="urn:microsoft.com/office/officeart/2005/8/layout/vList6"/>
  </dgm:cxnLst>
  <dgm:bg>
    <a:solidFill>
      <a:schemeClr val="accent1">
        <a:lumMod val="60000"/>
        <a:lumOff val="4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7CBB5-768B-450C-882A-58298B85CD2A}"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4A15820E-CFE2-4805-9351-A4F2603A5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400" b="1" dirty="0" smtClean="0">
            <a:latin typeface="+mj-lt"/>
            <a:cs typeface="Arial"/>
          </a:endParaRPr>
        </a:p>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latin typeface="+mj-lt"/>
            </a:rPr>
            <a:t>MULTIDOMESTIC</a:t>
          </a:r>
        </a:p>
        <a:p>
          <a:pPr defTabSz="1422400">
            <a:lnSpc>
              <a:spcPct val="90000"/>
            </a:lnSpc>
            <a:spcBef>
              <a:spcPct val="0"/>
            </a:spcBef>
            <a:spcAft>
              <a:spcPct val="35000"/>
            </a:spcAft>
          </a:pPr>
          <a:endParaRPr lang="en-US" sz="2100" dirty="0"/>
        </a:p>
      </dgm:t>
    </dgm:pt>
    <dgm:pt modelId="{622D7849-0585-463A-B16E-3558406D4B40}" type="parTrans" cxnId="{8B3E8274-A733-43C1-A2EF-F7BCB0EE3C61}">
      <dgm:prSet/>
      <dgm:spPr/>
      <dgm:t>
        <a:bodyPr/>
        <a:lstStyle/>
        <a:p>
          <a:endParaRPr lang="en-US"/>
        </a:p>
      </dgm:t>
    </dgm:pt>
    <dgm:pt modelId="{A1B8793E-DBA4-4070-B8E0-1FA8C8D9753D}" type="sibTrans" cxnId="{8B3E8274-A733-43C1-A2EF-F7BCB0EE3C61}">
      <dgm:prSet/>
      <dgm:spPr/>
      <dgm:t>
        <a:bodyPr/>
        <a:lstStyle/>
        <a:p>
          <a:endParaRPr lang="en-US"/>
        </a:p>
      </dgm:t>
    </dgm:pt>
    <dgm:pt modelId="{6A033249-BD8A-4710-9ADC-9475EE62BC2E}">
      <dgm:prSet custT="1"/>
      <dgm:spPr/>
      <dgm:t>
        <a:bodyPr/>
        <a:lstStyle/>
        <a:p>
          <a:r>
            <a:rPr lang="en-US" sz="3600" b="1" dirty="0" smtClean="0">
              <a:solidFill>
                <a:schemeClr val="bg1"/>
              </a:solidFill>
              <a:latin typeface="+mj-lt"/>
            </a:rPr>
            <a:t>GLOBAL</a:t>
          </a:r>
          <a:endParaRPr lang="en-US" sz="3600" b="1" dirty="0">
            <a:solidFill>
              <a:schemeClr val="bg1"/>
            </a:solidFill>
            <a:latin typeface="+mj-lt"/>
          </a:endParaRPr>
        </a:p>
      </dgm:t>
    </dgm:pt>
    <dgm:pt modelId="{562C9123-8869-4A63-B34C-97692575E894}" type="parTrans" cxnId="{9437679E-89DE-4493-97A0-57B99249BF93}">
      <dgm:prSet/>
      <dgm:spPr/>
      <dgm:t>
        <a:bodyPr/>
        <a:lstStyle/>
        <a:p>
          <a:endParaRPr lang="en-US"/>
        </a:p>
      </dgm:t>
    </dgm:pt>
    <dgm:pt modelId="{8701AF44-7E06-45CA-BEB4-195A6A5C1EDA}" type="sibTrans" cxnId="{9437679E-89DE-4493-97A0-57B99249BF93}">
      <dgm:prSet/>
      <dgm:spPr/>
      <dgm:t>
        <a:bodyPr/>
        <a:lstStyle/>
        <a:p>
          <a:endParaRPr lang="en-US"/>
        </a:p>
      </dgm:t>
    </dgm:pt>
    <dgm:pt modelId="{FAB513B4-C36E-4B31-877F-FA2436D3364B}">
      <dgm:prSet custT="1"/>
      <dgm:spPr/>
      <dgm:t>
        <a:bodyPr/>
        <a:lstStyle/>
        <a:p>
          <a:pPr algn="ctr"/>
          <a:r>
            <a:rPr lang="en-US" sz="3600" b="1" dirty="0" smtClean="0">
              <a:solidFill>
                <a:schemeClr val="bg1"/>
              </a:solidFill>
              <a:latin typeface="+mj-lt"/>
            </a:rPr>
            <a:t>TRANSNATIONAL</a:t>
          </a:r>
          <a:endParaRPr lang="en-US" sz="3600" b="1" dirty="0">
            <a:solidFill>
              <a:schemeClr val="bg1"/>
            </a:solidFill>
            <a:latin typeface="+mj-lt"/>
          </a:endParaRPr>
        </a:p>
      </dgm:t>
    </dgm:pt>
    <dgm:pt modelId="{C62832DC-8599-4D16-A619-40582C7092EB}" type="parTrans" cxnId="{50F10F74-29AA-4BE7-B730-012E292DADD7}">
      <dgm:prSet/>
      <dgm:spPr/>
      <dgm:t>
        <a:bodyPr/>
        <a:lstStyle/>
        <a:p>
          <a:endParaRPr lang="en-US"/>
        </a:p>
      </dgm:t>
    </dgm:pt>
    <dgm:pt modelId="{4F0A4BEB-FB1F-4C41-ABF7-975BDF087954}" type="sibTrans" cxnId="{50F10F74-29AA-4BE7-B730-012E292DADD7}">
      <dgm:prSet/>
      <dgm:spPr/>
      <dgm:t>
        <a:bodyPr/>
        <a:lstStyle/>
        <a:p>
          <a:endParaRPr lang="en-US"/>
        </a:p>
      </dgm:t>
    </dgm:pt>
    <dgm:pt modelId="{5723D224-B8D2-41C1-AE31-C48582570280}">
      <dgm:prSet custT="1"/>
      <dgm:spPr/>
      <dgm:t>
        <a:bodyPr/>
        <a:lstStyle/>
        <a:p>
          <a:pPr algn="l"/>
          <a:r>
            <a:rPr lang="en-US" sz="2000" b="1" dirty="0" smtClean="0"/>
            <a:t>KEY ASSUMPTION</a:t>
          </a:r>
          <a:r>
            <a:rPr lang="en-US" sz="2000" dirty="0" smtClean="0"/>
            <a:t>: universal demand → need for global integration</a:t>
          </a:r>
          <a:endParaRPr lang="en-US" sz="2000" dirty="0"/>
        </a:p>
      </dgm:t>
    </dgm:pt>
    <dgm:pt modelId="{1458E123-B734-42F8-826A-7D8098DE6AB4}" type="parTrans" cxnId="{D007C967-E2E1-4D68-BDF8-4C87C52FDECB}">
      <dgm:prSet/>
      <dgm:spPr/>
      <dgm:t>
        <a:bodyPr/>
        <a:lstStyle/>
        <a:p>
          <a:endParaRPr lang="en-US"/>
        </a:p>
      </dgm:t>
    </dgm:pt>
    <dgm:pt modelId="{30E457E0-784B-404F-A9E9-DDDA3CB1A700}" type="sibTrans" cxnId="{D007C967-E2E1-4D68-BDF8-4C87C52FDECB}">
      <dgm:prSet/>
      <dgm:spPr/>
      <dgm:t>
        <a:bodyPr/>
        <a:lstStyle/>
        <a:p>
          <a:endParaRPr lang="en-US"/>
        </a:p>
      </dgm:t>
    </dgm:pt>
    <dgm:pt modelId="{C4717685-FF81-44C1-A4C2-BB5F8137F70A}">
      <dgm:prSet phldrT="[Text]" custT="1"/>
      <dgm:spPr/>
      <dgm:t>
        <a:bodyPr/>
        <a:lstStyle/>
        <a:p>
          <a:pPr algn="l"/>
          <a:r>
            <a:rPr lang="en-US" sz="2000" b="1" dirty="0" smtClean="0"/>
            <a:t>KEY ASSUMPTION</a:t>
          </a:r>
          <a:r>
            <a:rPr lang="en-US" sz="2000" dirty="0" smtClean="0"/>
            <a:t>: country/cultural differences → need for local responsiveness</a:t>
          </a:r>
          <a:endParaRPr lang="en-US" sz="2000" dirty="0"/>
        </a:p>
      </dgm:t>
    </dgm:pt>
    <dgm:pt modelId="{B368057E-DCFC-4FE6-BB72-C49597F1BC7E}" type="parTrans" cxnId="{D1015086-E68A-4904-817E-6296D182AD02}">
      <dgm:prSet/>
      <dgm:spPr/>
      <dgm:t>
        <a:bodyPr/>
        <a:lstStyle/>
        <a:p>
          <a:endParaRPr lang="en-US"/>
        </a:p>
      </dgm:t>
    </dgm:pt>
    <dgm:pt modelId="{D14F9C9F-0291-4774-B3FB-2AC534537640}" type="sibTrans" cxnId="{D1015086-E68A-4904-817E-6296D182AD02}">
      <dgm:prSet/>
      <dgm:spPr/>
      <dgm:t>
        <a:bodyPr/>
        <a:lstStyle/>
        <a:p>
          <a:endParaRPr lang="en-US"/>
        </a:p>
      </dgm:t>
    </dgm:pt>
    <dgm:pt modelId="{1F1D786A-28F6-48D3-A902-835E14575A41}">
      <dgm:prSet custT="1"/>
      <dgm:spPr/>
      <dgm:t>
        <a:bodyPr/>
        <a:lstStyle/>
        <a:p>
          <a:pPr algn="l"/>
          <a:r>
            <a:rPr lang="en-US" sz="2000" b="1" dirty="0" smtClean="0"/>
            <a:t>ADVANTAGE:</a:t>
          </a:r>
          <a:r>
            <a:rPr lang="en-US" sz="2000" dirty="0" smtClean="0"/>
            <a:t> BOTH</a:t>
          </a:r>
          <a:endParaRPr lang="en-US" sz="2000" dirty="0"/>
        </a:p>
      </dgm:t>
    </dgm:pt>
    <dgm:pt modelId="{60124944-BE83-47A9-B1A9-61F193B0E2AC}" type="parTrans" cxnId="{82678238-12AA-418F-B603-17FBF503E7C9}">
      <dgm:prSet/>
      <dgm:spPr/>
      <dgm:t>
        <a:bodyPr/>
        <a:lstStyle/>
        <a:p>
          <a:endParaRPr lang="en-US"/>
        </a:p>
      </dgm:t>
    </dgm:pt>
    <dgm:pt modelId="{5CA66B4D-B7F9-4440-80CD-D32002891B2F}" type="sibTrans" cxnId="{82678238-12AA-418F-B603-17FBF503E7C9}">
      <dgm:prSet/>
      <dgm:spPr/>
      <dgm:t>
        <a:bodyPr/>
        <a:lstStyle/>
        <a:p>
          <a:endParaRPr lang="en-US"/>
        </a:p>
      </dgm:t>
    </dgm:pt>
    <dgm:pt modelId="{149292EE-AC70-4152-868A-BD6A13D6746C}">
      <dgm:prSet phldrT="[Text]" custT="1"/>
      <dgm:spPr/>
      <dgm:t>
        <a:bodyPr/>
        <a:lstStyle/>
        <a:p>
          <a:pPr algn="l"/>
          <a:endParaRPr lang="en-US" sz="400" dirty="0"/>
        </a:p>
      </dgm:t>
    </dgm:pt>
    <dgm:pt modelId="{B8376279-F4B5-4484-997C-99E415F9FB54}" type="parTrans" cxnId="{D01660CB-A391-4A78-8499-905AD9B7B7B7}">
      <dgm:prSet/>
      <dgm:spPr/>
      <dgm:t>
        <a:bodyPr/>
        <a:lstStyle/>
        <a:p>
          <a:endParaRPr lang="en-US"/>
        </a:p>
      </dgm:t>
    </dgm:pt>
    <dgm:pt modelId="{48ABFE7E-24E5-412B-91C1-19FEF07E7AB2}" type="sibTrans" cxnId="{D01660CB-A391-4A78-8499-905AD9B7B7B7}">
      <dgm:prSet/>
      <dgm:spPr/>
      <dgm:t>
        <a:bodyPr/>
        <a:lstStyle/>
        <a:p>
          <a:endParaRPr lang="en-US"/>
        </a:p>
      </dgm:t>
    </dgm:pt>
    <dgm:pt modelId="{AE9C2C69-B4FC-4239-BBCB-D6A2B325716F}">
      <dgm:prSet custT="1"/>
      <dgm:spPr/>
      <dgm:t>
        <a:bodyPr/>
        <a:lstStyle/>
        <a:p>
          <a:pPr algn="l"/>
          <a:endParaRPr lang="en-US" sz="400" dirty="0"/>
        </a:p>
      </dgm:t>
    </dgm:pt>
    <dgm:pt modelId="{4EA9EE01-F2A0-43D1-876D-D52DF80DCD95}" type="parTrans" cxnId="{4385BF96-31F3-49B7-84A2-1373D867F8F5}">
      <dgm:prSet/>
      <dgm:spPr/>
      <dgm:t>
        <a:bodyPr/>
        <a:lstStyle/>
        <a:p>
          <a:endParaRPr lang="en-US"/>
        </a:p>
      </dgm:t>
    </dgm:pt>
    <dgm:pt modelId="{A3AE64FA-AB98-42AF-8EF0-7D1407A07B3E}" type="sibTrans" cxnId="{4385BF96-31F3-49B7-84A2-1373D867F8F5}">
      <dgm:prSet/>
      <dgm:spPr/>
      <dgm:t>
        <a:bodyPr/>
        <a:lstStyle/>
        <a:p>
          <a:endParaRPr lang="en-US"/>
        </a:p>
      </dgm:t>
    </dgm:pt>
    <dgm:pt modelId="{72E91B79-F5AB-4D7E-B3D1-87D18923D25A}">
      <dgm:prSet custT="1"/>
      <dgm:spPr/>
      <dgm:t>
        <a:bodyPr/>
        <a:lstStyle/>
        <a:p>
          <a:r>
            <a:rPr lang="en-US" sz="2000" b="1" dirty="0" smtClean="0"/>
            <a:t>ADVANTAGE</a:t>
          </a:r>
          <a:r>
            <a:rPr lang="en-US" sz="2000" dirty="0" smtClean="0"/>
            <a:t>: local responsiveness </a:t>
          </a:r>
          <a:endParaRPr lang="en-US" sz="2000" dirty="0"/>
        </a:p>
      </dgm:t>
    </dgm:pt>
    <dgm:pt modelId="{55407638-D386-450E-9517-CD0A92CC6A05}" type="parTrans" cxnId="{DF04128E-9AD8-4370-B21E-1C4F884BFBD9}">
      <dgm:prSet/>
      <dgm:spPr/>
      <dgm:t>
        <a:bodyPr/>
        <a:lstStyle/>
        <a:p>
          <a:endParaRPr lang="en-US"/>
        </a:p>
      </dgm:t>
    </dgm:pt>
    <dgm:pt modelId="{DA31B341-2928-4065-956B-F6EFBCA84E41}" type="sibTrans" cxnId="{DF04128E-9AD8-4370-B21E-1C4F884BFBD9}">
      <dgm:prSet/>
      <dgm:spPr/>
      <dgm:t>
        <a:bodyPr/>
        <a:lstStyle/>
        <a:p>
          <a:endParaRPr lang="en-US"/>
        </a:p>
      </dgm:t>
    </dgm:pt>
    <dgm:pt modelId="{E0BF20CE-253D-4B71-A9B9-B4473442B0AE}">
      <dgm:prSet custT="1"/>
      <dgm:spPr/>
      <dgm:t>
        <a:bodyPr/>
        <a:lstStyle/>
        <a:p>
          <a:r>
            <a:rPr lang="en-US" sz="2000" b="1" dirty="0" smtClean="0"/>
            <a:t>ADVANTAGE</a:t>
          </a:r>
          <a:r>
            <a:rPr lang="en-US" sz="2000" dirty="0" smtClean="0"/>
            <a:t>: global efficiencies</a:t>
          </a:r>
          <a:endParaRPr lang="en-US" sz="2000" dirty="0"/>
        </a:p>
      </dgm:t>
    </dgm:pt>
    <dgm:pt modelId="{03B28EC6-50C7-42D7-878B-F4060077FFBD}" type="parTrans" cxnId="{D718029E-C68B-461D-951C-D50F10D75E71}">
      <dgm:prSet/>
      <dgm:spPr/>
      <dgm:t>
        <a:bodyPr/>
        <a:lstStyle/>
        <a:p>
          <a:endParaRPr lang="en-US"/>
        </a:p>
      </dgm:t>
    </dgm:pt>
    <dgm:pt modelId="{780D7F70-EB46-416C-9F76-F75A14A73686}" type="sibTrans" cxnId="{D718029E-C68B-461D-951C-D50F10D75E71}">
      <dgm:prSet/>
      <dgm:spPr/>
      <dgm:t>
        <a:bodyPr/>
        <a:lstStyle/>
        <a:p>
          <a:endParaRPr lang="en-US"/>
        </a:p>
      </dgm:t>
    </dgm:pt>
    <dgm:pt modelId="{A8B7D18A-C7D6-4D4A-9188-664E9DE7D731}">
      <dgm:prSet custT="1"/>
      <dgm:spPr/>
      <dgm:t>
        <a:bodyPr/>
        <a:lstStyle/>
        <a:p>
          <a:endParaRPr lang="en-US" sz="2000" dirty="0"/>
        </a:p>
      </dgm:t>
    </dgm:pt>
    <dgm:pt modelId="{ADAAEB62-847B-4D1D-B3CD-A00CB979DA17}" type="parTrans" cxnId="{8AF0F4CA-8714-494B-A37C-7EC243048CBD}">
      <dgm:prSet/>
      <dgm:spPr/>
      <dgm:t>
        <a:bodyPr/>
        <a:lstStyle/>
        <a:p>
          <a:endParaRPr lang="en-US"/>
        </a:p>
      </dgm:t>
    </dgm:pt>
    <dgm:pt modelId="{66738C7C-9977-489A-A0D6-947E4EB9B0F6}" type="sibTrans" cxnId="{8AF0F4CA-8714-494B-A37C-7EC243048CBD}">
      <dgm:prSet/>
      <dgm:spPr/>
      <dgm:t>
        <a:bodyPr/>
        <a:lstStyle/>
        <a:p>
          <a:endParaRPr lang="en-US"/>
        </a:p>
      </dgm:t>
    </dgm:pt>
    <dgm:pt modelId="{8A85A3E4-6645-4359-8BE4-28E84A16DDD2}">
      <dgm:prSet custT="1"/>
      <dgm:spPr/>
      <dgm:t>
        <a:bodyPr/>
        <a:lstStyle/>
        <a:p>
          <a:pPr algn="l"/>
          <a:endParaRPr lang="en-US" sz="400" dirty="0"/>
        </a:p>
      </dgm:t>
    </dgm:pt>
    <dgm:pt modelId="{5187AA72-C0BF-416E-89A1-63A4E96442E6}" type="parTrans" cxnId="{4F864FDD-A16A-4DE7-8F8A-0C1842E2CF36}">
      <dgm:prSet/>
      <dgm:spPr/>
      <dgm:t>
        <a:bodyPr/>
        <a:lstStyle/>
        <a:p>
          <a:endParaRPr lang="en-US"/>
        </a:p>
      </dgm:t>
    </dgm:pt>
    <dgm:pt modelId="{B2680D21-6E3A-4465-A082-3D2BD7911DB3}" type="sibTrans" cxnId="{4F864FDD-A16A-4DE7-8F8A-0C1842E2CF36}">
      <dgm:prSet/>
      <dgm:spPr/>
      <dgm:t>
        <a:bodyPr/>
        <a:lstStyle/>
        <a:p>
          <a:endParaRPr lang="en-US"/>
        </a:p>
      </dgm:t>
    </dgm:pt>
    <dgm:pt modelId="{056BF4AC-06CE-4506-A9C8-A2C2E6110EBD}">
      <dgm:prSet custT="1"/>
      <dgm:spPr/>
      <dgm:t>
        <a:bodyPr/>
        <a:lstStyle/>
        <a:p>
          <a:pPr algn="l"/>
          <a:endParaRPr lang="en-US" sz="400" dirty="0"/>
        </a:p>
      </dgm:t>
    </dgm:pt>
    <dgm:pt modelId="{5507CCCF-622B-4F0E-9FDC-D2308C38BDBC}" type="parTrans" cxnId="{1877E81F-EA3A-45F0-B5EB-602E1C58490D}">
      <dgm:prSet/>
      <dgm:spPr/>
      <dgm:t>
        <a:bodyPr/>
        <a:lstStyle/>
        <a:p>
          <a:endParaRPr lang="en-US"/>
        </a:p>
      </dgm:t>
    </dgm:pt>
    <dgm:pt modelId="{465033C3-92B5-4DA8-8B5F-35946660E5D5}" type="sibTrans" cxnId="{1877E81F-EA3A-45F0-B5EB-602E1C58490D}">
      <dgm:prSet/>
      <dgm:spPr/>
      <dgm:t>
        <a:bodyPr/>
        <a:lstStyle/>
        <a:p>
          <a:endParaRPr lang="en-US"/>
        </a:p>
      </dgm:t>
    </dgm:pt>
    <dgm:pt modelId="{6DA84351-24CC-4E93-B283-D2F43D13402C}">
      <dgm:prSet custT="1"/>
      <dgm:spPr/>
      <dgm:t>
        <a:bodyPr/>
        <a:lstStyle/>
        <a:p>
          <a:pPr algn="l"/>
          <a:r>
            <a:rPr lang="en-US" sz="2000" dirty="0" smtClean="0"/>
            <a:t>local responsiveness and global efficiencies</a:t>
          </a:r>
          <a:endParaRPr lang="en-US" sz="2000" dirty="0"/>
        </a:p>
      </dgm:t>
    </dgm:pt>
    <dgm:pt modelId="{4A44B94B-CC2D-4A6D-AD66-AB3FE0B94EA3}" type="parTrans" cxnId="{693E9B5D-FAC0-47C9-B23C-2ED7FAA514E0}">
      <dgm:prSet/>
      <dgm:spPr/>
      <dgm:t>
        <a:bodyPr/>
        <a:lstStyle/>
        <a:p>
          <a:endParaRPr lang="en-US"/>
        </a:p>
      </dgm:t>
    </dgm:pt>
    <dgm:pt modelId="{21F94296-4DF2-4465-9CC3-375D18C6CA16}" type="sibTrans" cxnId="{693E9B5D-FAC0-47C9-B23C-2ED7FAA514E0}">
      <dgm:prSet/>
      <dgm:spPr/>
      <dgm:t>
        <a:bodyPr/>
        <a:lstStyle/>
        <a:p>
          <a:endParaRPr lang="en-US"/>
        </a:p>
      </dgm:t>
    </dgm:pt>
    <dgm:pt modelId="{F488E379-CEB2-468D-B1CC-C6FA7DAEF995}">
      <dgm:prSet custT="1"/>
      <dgm:spPr/>
      <dgm:t>
        <a:bodyPr/>
        <a:lstStyle/>
        <a:p>
          <a:pPr algn="l"/>
          <a:endParaRPr lang="en-US" sz="400" dirty="0"/>
        </a:p>
      </dgm:t>
    </dgm:pt>
    <dgm:pt modelId="{F6CA393F-F661-4B85-A09B-49089D1E9349}" type="parTrans" cxnId="{4E5279BA-E014-47F3-BE9D-B10A0929D378}">
      <dgm:prSet/>
      <dgm:spPr/>
      <dgm:t>
        <a:bodyPr/>
        <a:lstStyle/>
        <a:p>
          <a:endParaRPr lang="en-US"/>
        </a:p>
      </dgm:t>
    </dgm:pt>
    <dgm:pt modelId="{06613C39-64B6-411D-ABEF-1CFD4634E1F5}" type="sibTrans" cxnId="{4E5279BA-E014-47F3-BE9D-B10A0929D378}">
      <dgm:prSet/>
      <dgm:spPr/>
      <dgm:t>
        <a:bodyPr/>
        <a:lstStyle/>
        <a:p>
          <a:endParaRPr lang="en-US"/>
        </a:p>
      </dgm:t>
    </dgm:pt>
    <dgm:pt modelId="{4442EA69-4551-4CFE-A749-B2D550419A42}" type="pres">
      <dgm:prSet presAssocID="{33D7CBB5-768B-450C-882A-58298B85CD2A}" presName="Name0" presStyleCnt="0">
        <dgm:presLayoutVars>
          <dgm:dir/>
          <dgm:animLvl val="lvl"/>
          <dgm:resizeHandles/>
        </dgm:presLayoutVars>
      </dgm:prSet>
      <dgm:spPr/>
      <dgm:t>
        <a:bodyPr/>
        <a:lstStyle/>
        <a:p>
          <a:endParaRPr lang="en-US"/>
        </a:p>
      </dgm:t>
    </dgm:pt>
    <dgm:pt modelId="{363DC9D7-9FE9-4D4F-B6A2-DCB4FB5DC5A7}" type="pres">
      <dgm:prSet presAssocID="{4A15820E-CFE2-4805-9351-A4F2603A5F20}" presName="linNode" presStyleCnt="0"/>
      <dgm:spPr/>
    </dgm:pt>
    <dgm:pt modelId="{B5B1680A-E02B-4733-BB72-FF3A97733279}" type="pres">
      <dgm:prSet presAssocID="{4A15820E-CFE2-4805-9351-A4F2603A5F20}" presName="parentShp" presStyleLbl="node1" presStyleIdx="0" presStyleCnt="3" custScaleX="107503" custScaleY="1840174" custLinFactNeighborY="-1338">
        <dgm:presLayoutVars>
          <dgm:bulletEnabled val="1"/>
        </dgm:presLayoutVars>
      </dgm:prSet>
      <dgm:spPr/>
      <dgm:t>
        <a:bodyPr/>
        <a:lstStyle/>
        <a:p>
          <a:endParaRPr lang="en-US"/>
        </a:p>
      </dgm:t>
    </dgm:pt>
    <dgm:pt modelId="{D4F3E1BF-07BB-4AA1-847E-CFB1D3C646CA}" type="pres">
      <dgm:prSet presAssocID="{4A15820E-CFE2-4805-9351-A4F2603A5F20}" presName="childShp" presStyleLbl="bgAccFollowNode1" presStyleIdx="0" presStyleCnt="3" custAng="0" custScaleY="2000000">
        <dgm:presLayoutVars>
          <dgm:bulletEnabled val="1"/>
        </dgm:presLayoutVars>
      </dgm:prSet>
      <dgm:spPr/>
      <dgm:t>
        <a:bodyPr/>
        <a:lstStyle/>
        <a:p>
          <a:endParaRPr lang="en-US"/>
        </a:p>
      </dgm:t>
    </dgm:pt>
    <dgm:pt modelId="{3111F94C-23E1-46D9-BA6A-9397E34BB421}" type="pres">
      <dgm:prSet presAssocID="{A1B8793E-DBA4-4070-B8E0-1FA8C8D9753D}" presName="spacing" presStyleCnt="0"/>
      <dgm:spPr/>
    </dgm:pt>
    <dgm:pt modelId="{B654D839-34C2-4DF2-A640-4AA9053165B3}" type="pres">
      <dgm:prSet presAssocID="{6A033249-BD8A-4710-9ADC-9475EE62BC2E}" presName="linNode" presStyleCnt="0"/>
      <dgm:spPr/>
    </dgm:pt>
    <dgm:pt modelId="{FBA40300-D264-4B56-A26C-54C3D1737BE0}" type="pres">
      <dgm:prSet presAssocID="{6A033249-BD8A-4710-9ADC-9475EE62BC2E}" presName="parentShp" presStyleLbl="node1" presStyleIdx="1" presStyleCnt="3" custScaleX="120721" custScaleY="1661587" custLinFactNeighborY="-274">
        <dgm:presLayoutVars>
          <dgm:bulletEnabled val="1"/>
        </dgm:presLayoutVars>
      </dgm:prSet>
      <dgm:spPr/>
      <dgm:t>
        <a:bodyPr/>
        <a:lstStyle/>
        <a:p>
          <a:endParaRPr lang="en-US"/>
        </a:p>
      </dgm:t>
    </dgm:pt>
    <dgm:pt modelId="{66EBD6CC-B123-4865-A32D-DFBC9752E9DC}" type="pres">
      <dgm:prSet presAssocID="{6A033249-BD8A-4710-9ADC-9475EE62BC2E}" presName="childShp" presStyleLbl="bgAccFollowNode1" presStyleIdx="1" presStyleCnt="3" custAng="0" custScaleX="110581" custScaleY="1985665">
        <dgm:presLayoutVars>
          <dgm:bulletEnabled val="1"/>
        </dgm:presLayoutVars>
      </dgm:prSet>
      <dgm:spPr/>
      <dgm:t>
        <a:bodyPr/>
        <a:lstStyle/>
        <a:p>
          <a:endParaRPr lang="en-US"/>
        </a:p>
      </dgm:t>
    </dgm:pt>
    <dgm:pt modelId="{A690530F-9539-4A33-AE13-B2EB6C41AEFF}" type="pres">
      <dgm:prSet presAssocID="{8701AF44-7E06-45CA-BEB4-195A6A5C1EDA}" presName="spacing" presStyleCnt="0"/>
      <dgm:spPr/>
    </dgm:pt>
    <dgm:pt modelId="{99094002-D21B-4CEF-8CF8-DF5DC03E663F}" type="pres">
      <dgm:prSet presAssocID="{FAB513B4-C36E-4B31-877F-FA2436D3364B}" presName="linNode" presStyleCnt="0"/>
      <dgm:spPr/>
    </dgm:pt>
    <dgm:pt modelId="{6DB9C9F2-5173-438C-845E-D07D97AB953D}" type="pres">
      <dgm:prSet presAssocID="{FAB513B4-C36E-4B31-877F-FA2436D3364B}" presName="parentShp" presStyleLbl="node1" presStyleIdx="2" presStyleCnt="3" custScaleX="108211" custScaleY="2000000">
        <dgm:presLayoutVars>
          <dgm:bulletEnabled val="1"/>
        </dgm:presLayoutVars>
      </dgm:prSet>
      <dgm:spPr/>
      <dgm:t>
        <a:bodyPr/>
        <a:lstStyle/>
        <a:p>
          <a:endParaRPr lang="en-US"/>
        </a:p>
      </dgm:t>
    </dgm:pt>
    <dgm:pt modelId="{840BA86B-76D4-486C-A338-98DBE46F46DE}" type="pres">
      <dgm:prSet presAssocID="{FAB513B4-C36E-4B31-877F-FA2436D3364B}" presName="childShp" presStyleLbl="bgAccFollowNode1" presStyleIdx="2" presStyleCnt="3" custScaleY="2000000">
        <dgm:presLayoutVars>
          <dgm:bulletEnabled val="1"/>
        </dgm:presLayoutVars>
      </dgm:prSet>
      <dgm:spPr/>
      <dgm:t>
        <a:bodyPr/>
        <a:lstStyle/>
        <a:p>
          <a:endParaRPr lang="en-US"/>
        </a:p>
      </dgm:t>
    </dgm:pt>
  </dgm:ptLst>
  <dgm:cxnLst>
    <dgm:cxn modelId="{8B3E8274-A733-43C1-A2EF-F7BCB0EE3C61}" srcId="{33D7CBB5-768B-450C-882A-58298B85CD2A}" destId="{4A15820E-CFE2-4805-9351-A4F2603A5F20}" srcOrd="0" destOrd="0" parTransId="{622D7849-0585-463A-B16E-3558406D4B40}" sibTransId="{A1B8793E-DBA4-4070-B8E0-1FA8C8D9753D}"/>
    <dgm:cxn modelId="{68429D82-DBD5-42C4-BC5E-C71374424436}" type="presOf" srcId="{4A15820E-CFE2-4805-9351-A4F2603A5F20}" destId="{B5B1680A-E02B-4733-BB72-FF3A97733279}" srcOrd="0" destOrd="0" presId="urn:microsoft.com/office/officeart/2005/8/layout/vList6"/>
    <dgm:cxn modelId="{82678238-12AA-418F-B603-17FBF503E7C9}" srcId="{FAB513B4-C36E-4B31-877F-FA2436D3364B}" destId="{1F1D786A-28F6-48D3-A902-835E14575A41}" srcOrd="2" destOrd="0" parTransId="{60124944-BE83-47A9-B1A9-61F193B0E2AC}" sibTransId="{5CA66B4D-B7F9-4440-80CD-D32002891B2F}"/>
    <dgm:cxn modelId="{AD8A3271-7468-43B1-A09C-05AB4A1F12F9}" type="presOf" srcId="{6DA84351-24CC-4E93-B283-D2F43D13402C}" destId="{840BA86B-76D4-486C-A338-98DBE46F46DE}" srcOrd="0" destOrd="3" presId="urn:microsoft.com/office/officeart/2005/8/layout/vList6"/>
    <dgm:cxn modelId="{844B4F8C-EB1C-4D5B-9DEC-BA2583D45CC9}" type="presOf" srcId="{6A033249-BD8A-4710-9ADC-9475EE62BC2E}" destId="{FBA40300-D264-4B56-A26C-54C3D1737BE0}" srcOrd="0" destOrd="0" presId="urn:microsoft.com/office/officeart/2005/8/layout/vList6"/>
    <dgm:cxn modelId="{07567036-CC72-423C-9E6C-925F14D8FFCD}" type="presOf" srcId="{E0BF20CE-253D-4B71-A9B9-B4473442B0AE}" destId="{66EBD6CC-B123-4865-A32D-DFBC9752E9DC}" srcOrd="0" destOrd="3" presId="urn:microsoft.com/office/officeart/2005/8/layout/vList6"/>
    <dgm:cxn modelId="{D01660CB-A391-4A78-8499-905AD9B7B7B7}" srcId="{4A15820E-CFE2-4805-9351-A4F2603A5F20}" destId="{149292EE-AC70-4152-868A-BD6A13D6746C}" srcOrd="0" destOrd="0" parTransId="{B8376279-F4B5-4484-997C-99E415F9FB54}" sibTransId="{48ABFE7E-24E5-412B-91C1-19FEF07E7AB2}"/>
    <dgm:cxn modelId="{1D084F56-3A3D-4A17-988F-BBAC54C6CCEE}" type="presOf" srcId="{056BF4AC-06CE-4506-A9C8-A2C2E6110EBD}" destId="{840BA86B-76D4-486C-A338-98DBE46F46DE}" srcOrd="0" destOrd="1" presId="urn:microsoft.com/office/officeart/2005/8/layout/vList6"/>
    <dgm:cxn modelId="{693E9B5D-FAC0-47C9-B23C-2ED7FAA514E0}" srcId="{FAB513B4-C36E-4B31-877F-FA2436D3364B}" destId="{6DA84351-24CC-4E93-B283-D2F43D13402C}" srcOrd="3" destOrd="0" parTransId="{4A44B94B-CC2D-4A6D-AD66-AB3FE0B94EA3}" sibTransId="{21F94296-4DF2-4465-9CC3-375D18C6CA16}"/>
    <dgm:cxn modelId="{D2E97B54-46F2-4778-8D9E-48B5625DC387}" type="presOf" srcId="{33D7CBB5-768B-450C-882A-58298B85CD2A}" destId="{4442EA69-4551-4CFE-A749-B2D550419A42}" srcOrd="0" destOrd="0" presId="urn:microsoft.com/office/officeart/2005/8/layout/vList6"/>
    <dgm:cxn modelId="{4F864FDD-A16A-4DE7-8F8A-0C1842E2CF36}" srcId="{FAB513B4-C36E-4B31-877F-FA2436D3364B}" destId="{8A85A3E4-6645-4359-8BE4-28E84A16DDD2}" srcOrd="0" destOrd="0" parTransId="{5187AA72-C0BF-416E-89A1-63A4E96442E6}" sibTransId="{B2680D21-6E3A-4465-A082-3D2BD7911DB3}"/>
    <dgm:cxn modelId="{4E5279BA-E014-47F3-BE9D-B10A0929D378}" srcId="{6A033249-BD8A-4710-9ADC-9475EE62BC2E}" destId="{F488E379-CEB2-468D-B1CC-C6FA7DAEF995}" srcOrd="1" destOrd="0" parTransId="{F6CA393F-F661-4B85-A09B-49089D1E9349}" sibTransId="{06613C39-64B6-411D-ABEF-1CFD4634E1F5}"/>
    <dgm:cxn modelId="{E35CE1BF-36FE-4489-909A-D24D95A03E78}" type="presOf" srcId="{72E91B79-F5AB-4D7E-B3D1-87D18923D25A}" destId="{D4F3E1BF-07BB-4AA1-847E-CFB1D3C646CA}" srcOrd="0" destOrd="2" presId="urn:microsoft.com/office/officeart/2005/8/layout/vList6"/>
    <dgm:cxn modelId="{0952E811-EEE6-413E-B740-DF27EE63054F}" type="presOf" srcId="{149292EE-AC70-4152-868A-BD6A13D6746C}" destId="{D4F3E1BF-07BB-4AA1-847E-CFB1D3C646CA}" srcOrd="0" destOrd="0" presId="urn:microsoft.com/office/officeart/2005/8/layout/vList6"/>
    <dgm:cxn modelId="{50F10F74-29AA-4BE7-B730-012E292DADD7}" srcId="{33D7CBB5-768B-450C-882A-58298B85CD2A}" destId="{FAB513B4-C36E-4B31-877F-FA2436D3364B}" srcOrd="2" destOrd="0" parTransId="{C62832DC-8599-4D16-A619-40582C7092EB}" sibTransId="{4F0A4BEB-FB1F-4C41-ABF7-975BDF087954}"/>
    <dgm:cxn modelId="{F1238CF5-FF3E-460C-A776-648570C39185}" type="presOf" srcId="{A8B7D18A-C7D6-4D4A-9188-664E9DE7D731}" destId="{D4F3E1BF-07BB-4AA1-847E-CFB1D3C646CA}" srcOrd="0" destOrd="3" presId="urn:microsoft.com/office/officeart/2005/8/layout/vList6"/>
    <dgm:cxn modelId="{9A76BE60-F74C-42A5-8736-FBF58D95FA06}" type="presOf" srcId="{C4717685-FF81-44C1-A4C2-BB5F8137F70A}" destId="{D4F3E1BF-07BB-4AA1-847E-CFB1D3C646CA}" srcOrd="0" destOrd="1" presId="urn:microsoft.com/office/officeart/2005/8/layout/vList6"/>
    <dgm:cxn modelId="{DF04128E-9AD8-4370-B21E-1C4F884BFBD9}" srcId="{4A15820E-CFE2-4805-9351-A4F2603A5F20}" destId="{72E91B79-F5AB-4D7E-B3D1-87D18923D25A}" srcOrd="2" destOrd="0" parTransId="{55407638-D386-450E-9517-CD0A92CC6A05}" sibTransId="{DA31B341-2928-4065-956B-F6EFBCA84E41}"/>
    <dgm:cxn modelId="{902301F0-8E17-4500-BA71-5C45E5E13801}" type="presOf" srcId="{FAB513B4-C36E-4B31-877F-FA2436D3364B}" destId="{6DB9C9F2-5173-438C-845E-D07D97AB953D}" srcOrd="0" destOrd="0" presId="urn:microsoft.com/office/officeart/2005/8/layout/vList6"/>
    <dgm:cxn modelId="{8AF0F4CA-8714-494B-A37C-7EC243048CBD}" srcId="{4A15820E-CFE2-4805-9351-A4F2603A5F20}" destId="{A8B7D18A-C7D6-4D4A-9188-664E9DE7D731}" srcOrd="3" destOrd="0" parTransId="{ADAAEB62-847B-4D1D-B3CD-A00CB979DA17}" sibTransId="{66738C7C-9977-489A-A0D6-947E4EB9B0F6}"/>
    <dgm:cxn modelId="{5C8B5673-6E93-4DC7-B5C4-873A87622893}" type="presOf" srcId="{8A85A3E4-6645-4359-8BE4-28E84A16DDD2}" destId="{840BA86B-76D4-486C-A338-98DBE46F46DE}" srcOrd="0" destOrd="0" presId="urn:microsoft.com/office/officeart/2005/8/layout/vList6"/>
    <dgm:cxn modelId="{5BEB69DF-38BA-40F8-9CDE-5A3CDA75C282}" type="presOf" srcId="{AE9C2C69-B4FC-4239-BBCB-D6A2B325716F}" destId="{66EBD6CC-B123-4865-A32D-DFBC9752E9DC}" srcOrd="0" destOrd="0" presId="urn:microsoft.com/office/officeart/2005/8/layout/vList6"/>
    <dgm:cxn modelId="{EA4758EE-9DF1-4C4A-A36B-CCEE932798BF}" type="presOf" srcId="{F488E379-CEB2-468D-B1CC-C6FA7DAEF995}" destId="{66EBD6CC-B123-4865-A32D-DFBC9752E9DC}" srcOrd="0" destOrd="1" presId="urn:microsoft.com/office/officeart/2005/8/layout/vList6"/>
    <dgm:cxn modelId="{D1015086-E68A-4904-817E-6296D182AD02}" srcId="{4A15820E-CFE2-4805-9351-A4F2603A5F20}" destId="{C4717685-FF81-44C1-A4C2-BB5F8137F70A}" srcOrd="1" destOrd="0" parTransId="{B368057E-DCFC-4FE6-BB72-C49597F1BC7E}" sibTransId="{D14F9C9F-0291-4774-B3FB-2AC534537640}"/>
    <dgm:cxn modelId="{D718029E-C68B-461D-951C-D50F10D75E71}" srcId="{6A033249-BD8A-4710-9ADC-9475EE62BC2E}" destId="{E0BF20CE-253D-4B71-A9B9-B4473442B0AE}" srcOrd="3" destOrd="0" parTransId="{03B28EC6-50C7-42D7-878B-F4060077FFBD}" sibTransId="{780D7F70-EB46-416C-9F76-F75A14A73686}"/>
    <dgm:cxn modelId="{D007C967-E2E1-4D68-BDF8-4C87C52FDECB}" srcId="{6A033249-BD8A-4710-9ADC-9475EE62BC2E}" destId="{5723D224-B8D2-41C1-AE31-C48582570280}" srcOrd="2" destOrd="0" parTransId="{1458E123-B734-42F8-826A-7D8098DE6AB4}" sibTransId="{30E457E0-784B-404F-A9E9-DDDA3CB1A700}"/>
    <dgm:cxn modelId="{4385BF96-31F3-49B7-84A2-1373D867F8F5}" srcId="{6A033249-BD8A-4710-9ADC-9475EE62BC2E}" destId="{AE9C2C69-B4FC-4239-BBCB-D6A2B325716F}" srcOrd="0" destOrd="0" parTransId="{4EA9EE01-F2A0-43D1-876D-D52DF80DCD95}" sibTransId="{A3AE64FA-AB98-42AF-8EF0-7D1407A07B3E}"/>
    <dgm:cxn modelId="{43F693EF-B094-4148-85A4-BA734F14F0D0}" type="presOf" srcId="{1F1D786A-28F6-48D3-A902-835E14575A41}" destId="{840BA86B-76D4-486C-A338-98DBE46F46DE}" srcOrd="0" destOrd="2" presId="urn:microsoft.com/office/officeart/2005/8/layout/vList6"/>
    <dgm:cxn modelId="{3E287021-D444-4E3F-A7EC-FEA680AEE89A}" type="presOf" srcId="{5723D224-B8D2-41C1-AE31-C48582570280}" destId="{66EBD6CC-B123-4865-A32D-DFBC9752E9DC}" srcOrd="0" destOrd="2" presId="urn:microsoft.com/office/officeart/2005/8/layout/vList6"/>
    <dgm:cxn modelId="{9437679E-89DE-4493-97A0-57B99249BF93}" srcId="{33D7CBB5-768B-450C-882A-58298B85CD2A}" destId="{6A033249-BD8A-4710-9ADC-9475EE62BC2E}" srcOrd="1" destOrd="0" parTransId="{562C9123-8869-4A63-B34C-97692575E894}" sibTransId="{8701AF44-7E06-45CA-BEB4-195A6A5C1EDA}"/>
    <dgm:cxn modelId="{1877E81F-EA3A-45F0-B5EB-602E1C58490D}" srcId="{FAB513B4-C36E-4B31-877F-FA2436D3364B}" destId="{056BF4AC-06CE-4506-A9C8-A2C2E6110EBD}" srcOrd="1" destOrd="0" parTransId="{5507CCCF-622B-4F0E-9FDC-D2308C38BDBC}" sibTransId="{465033C3-92B5-4DA8-8B5F-35946660E5D5}"/>
    <dgm:cxn modelId="{A6FE4D22-99CA-49CE-9696-35775F381AF9}" type="presParOf" srcId="{4442EA69-4551-4CFE-A749-B2D550419A42}" destId="{363DC9D7-9FE9-4D4F-B6A2-DCB4FB5DC5A7}" srcOrd="0" destOrd="0" presId="urn:microsoft.com/office/officeart/2005/8/layout/vList6"/>
    <dgm:cxn modelId="{AB7EAAC2-F12D-4738-8462-3EC60D133D75}" type="presParOf" srcId="{363DC9D7-9FE9-4D4F-B6A2-DCB4FB5DC5A7}" destId="{B5B1680A-E02B-4733-BB72-FF3A97733279}" srcOrd="0" destOrd="0" presId="urn:microsoft.com/office/officeart/2005/8/layout/vList6"/>
    <dgm:cxn modelId="{70131CAB-1A32-4D80-AED2-98A1A9B3BBD4}" type="presParOf" srcId="{363DC9D7-9FE9-4D4F-B6A2-DCB4FB5DC5A7}" destId="{D4F3E1BF-07BB-4AA1-847E-CFB1D3C646CA}" srcOrd="1" destOrd="0" presId="urn:microsoft.com/office/officeart/2005/8/layout/vList6"/>
    <dgm:cxn modelId="{70522520-27B5-4F3E-A944-BF12E432BF45}" type="presParOf" srcId="{4442EA69-4551-4CFE-A749-B2D550419A42}" destId="{3111F94C-23E1-46D9-BA6A-9397E34BB421}" srcOrd="1" destOrd="0" presId="urn:microsoft.com/office/officeart/2005/8/layout/vList6"/>
    <dgm:cxn modelId="{482C3FD8-817F-417C-9150-0AACA7293C4F}" type="presParOf" srcId="{4442EA69-4551-4CFE-A749-B2D550419A42}" destId="{B654D839-34C2-4DF2-A640-4AA9053165B3}" srcOrd="2" destOrd="0" presId="urn:microsoft.com/office/officeart/2005/8/layout/vList6"/>
    <dgm:cxn modelId="{7D1DFC8C-C0AE-404E-BAFF-4FB1F9D78B1E}" type="presParOf" srcId="{B654D839-34C2-4DF2-A640-4AA9053165B3}" destId="{FBA40300-D264-4B56-A26C-54C3D1737BE0}" srcOrd="0" destOrd="0" presId="urn:microsoft.com/office/officeart/2005/8/layout/vList6"/>
    <dgm:cxn modelId="{4B1C2D82-0B10-4D03-8B56-BEF649B46ED2}" type="presParOf" srcId="{B654D839-34C2-4DF2-A640-4AA9053165B3}" destId="{66EBD6CC-B123-4865-A32D-DFBC9752E9DC}" srcOrd="1" destOrd="0" presId="urn:microsoft.com/office/officeart/2005/8/layout/vList6"/>
    <dgm:cxn modelId="{133CEEDE-B386-48EC-B72E-95FD9A2A6D90}" type="presParOf" srcId="{4442EA69-4551-4CFE-A749-B2D550419A42}" destId="{A690530F-9539-4A33-AE13-B2EB6C41AEFF}" srcOrd="3" destOrd="0" presId="urn:microsoft.com/office/officeart/2005/8/layout/vList6"/>
    <dgm:cxn modelId="{2CB3008A-429A-4512-BCC1-E1947B1CE4EE}" type="presParOf" srcId="{4442EA69-4551-4CFE-A749-B2D550419A42}" destId="{99094002-D21B-4CEF-8CF8-DF5DC03E663F}" srcOrd="4" destOrd="0" presId="urn:microsoft.com/office/officeart/2005/8/layout/vList6"/>
    <dgm:cxn modelId="{1035712B-2309-4014-B2AD-DD6F6E44DA80}" type="presParOf" srcId="{99094002-D21B-4CEF-8CF8-DF5DC03E663F}" destId="{6DB9C9F2-5173-438C-845E-D07D97AB953D}" srcOrd="0" destOrd="0" presId="urn:microsoft.com/office/officeart/2005/8/layout/vList6"/>
    <dgm:cxn modelId="{F41F6461-DAA4-4468-8016-AB71F4AF3312}" type="presParOf" srcId="{99094002-D21B-4CEF-8CF8-DF5DC03E663F}" destId="{840BA86B-76D4-486C-A338-98DBE46F46DE}" srcOrd="1" destOrd="0" presId="urn:microsoft.com/office/officeart/2005/8/layout/vList6"/>
  </dgm:cxnLst>
  <dgm:bg>
    <a:solidFill>
      <a:schemeClr val="accent1">
        <a:lumMod val="60000"/>
        <a:lumOff val="4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D7CBB5-768B-450C-882A-58298B85CD2A}"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4A15820E-CFE2-4805-9351-A4F2603A5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400" b="1" dirty="0" smtClean="0">
            <a:latin typeface="+mj-lt"/>
            <a:cs typeface="Arial"/>
          </a:endParaRPr>
        </a:p>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latin typeface="+mj-lt"/>
            </a:rPr>
            <a:t>MULTIDOMESTIC</a:t>
          </a:r>
        </a:p>
        <a:p>
          <a:pPr defTabSz="1422400">
            <a:lnSpc>
              <a:spcPct val="90000"/>
            </a:lnSpc>
            <a:spcBef>
              <a:spcPct val="0"/>
            </a:spcBef>
            <a:spcAft>
              <a:spcPct val="35000"/>
            </a:spcAft>
          </a:pPr>
          <a:endParaRPr lang="en-US" sz="2100" dirty="0"/>
        </a:p>
      </dgm:t>
    </dgm:pt>
    <dgm:pt modelId="{622D7849-0585-463A-B16E-3558406D4B40}" type="parTrans" cxnId="{8B3E8274-A733-43C1-A2EF-F7BCB0EE3C61}">
      <dgm:prSet/>
      <dgm:spPr/>
      <dgm:t>
        <a:bodyPr/>
        <a:lstStyle/>
        <a:p>
          <a:endParaRPr lang="en-US"/>
        </a:p>
      </dgm:t>
    </dgm:pt>
    <dgm:pt modelId="{A1B8793E-DBA4-4070-B8E0-1FA8C8D9753D}" type="sibTrans" cxnId="{8B3E8274-A733-43C1-A2EF-F7BCB0EE3C61}">
      <dgm:prSet/>
      <dgm:spPr/>
      <dgm:t>
        <a:bodyPr/>
        <a:lstStyle/>
        <a:p>
          <a:endParaRPr lang="en-US"/>
        </a:p>
      </dgm:t>
    </dgm:pt>
    <dgm:pt modelId="{6A033249-BD8A-4710-9ADC-9475EE62BC2E}">
      <dgm:prSet custT="1"/>
      <dgm:spPr/>
      <dgm:t>
        <a:bodyPr/>
        <a:lstStyle/>
        <a:p>
          <a:r>
            <a:rPr lang="en-US" sz="3600" b="1" dirty="0" smtClean="0">
              <a:solidFill>
                <a:schemeClr val="bg1"/>
              </a:solidFill>
              <a:latin typeface="+mj-lt"/>
            </a:rPr>
            <a:t>GLOBAL</a:t>
          </a:r>
          <a:endParaRPr lang="en-US" sz="3600" b="1" dirty="0">
            <a:solidFill>
              <a:schemeClr val="bg1"/>
            </a:solidFill>
            <a:latin typeface="+mj-lt"/>
          </a:endParaRPr>
        </a:p>
      </dgm:t>
    </dgm:pt>
    <dgm:pt modelId="{562C9123-8869-4A63-B34C-97692575E894}" type="parTrans" cxnId="{9437679E-89DE-4493-97A0-57B99249BF93}">
      <dgm:prSet/>
      <dgm:spPr/>
      <dgm:t>
        <a:bodyPr/>
        <a:lstStyle/>
        <a:p>
          <a:endParaRPr lang="en-US"/>
        </a:p>
      </dgm:t>
    </dgm:pt>
    <dgm:pt modelId="{8701AF44-7E06-45CA-BEB4-195A6A5C1EDA}" type="sibTrans" cxnId="{9437679E-89DE-4493-97A0-57B99249BF93}">
      <dgm:prSet/>
      <dgm:spPr/>
      <dgm:t>
        <a:bodyPr/>
        <a:lstStyle/>
        <a:p>
          <a:endParaRPr lang="en-US"/>
        </a:p>
      </dgm:t>
    </dgm:pt>
    <dgm:pt modelId="{FAB513B4-C36E-4B31-877F-FA2436D3364B}">
      <dgm:prSet custT="1"/>
      <dgm:spPr/>
      <dgm:t>
        <a:bodyPr/>
        <a:lstStyle/>
        <a:p>
          <a:pPr algn="ctr"/>
          <a:r>
            <a:rPr lang="en-US" sz="3600" b="1" dirty="0" smtClean="0">
              <a:solidFill>
                <a:schemeClr val="bg1"/>
              </a:solidFill>
              <a:latin typeface="+mj-lt"/>
            </a:rPr>
            <a:t>TRANSNATIONAL</a:t>
          </a:r>
          <a:endParaRPr lang="en-US" sz="3600" b="1" dirty="0">
            <a:solidFill>
              <a:schemeClr val="bg1"/>
            </a:solidFill>
            <a:latin typeface="+mj-lt"/>
          </a:endParaRPr>
        </a:p>
      </dgm:t>
    </dgm:pt>
    <dgm:pt modelId="{C62832DC-8599-4D16-A619-40582C7092EB}" type="parTrans" cxnId="{50F10F74-29AA-4BE7-B730-012E292DADD7}">
      <dgm:prSet/>
      <dgm:spPr/>
      <dgm:t>
        <a:bodyPr/>
        <a:lstStyle/>
        <a:p>
          <a:endParaRPr lang="en-US"/>
        </a:p>
      </dgm:t>
    </dgm:pt>
    <dgm:pt modelId="{4F0A4BEB-FB1F-4C41-ABF7-975BDF087954}" type="sibTrans" cxnId="{50F10F74-29AA-4BE7-B730-012E292DADD7}">
      <dgm:prSet/>
      <dgm:spPr/>
      <dgm:t>
        <a:bodyPr/>
        <a:lstStyle/>
        <a:p>
          <a:endParaRPr lang="en-US"/>
        </a:p>
      </dgm:t>
    </dgm:pt>
    <dgm:pt modelId="{5723D224-B8D2-41C1-AE31-C48582570280}">
      <dgm:prSet custT="1"/>
      <dgm:spPr/>
      <dgm:t>
        <a:bodyPr/>
        <a:lstStyle/>
        <a:p>
          <a:pPr algn="l"/>
          <a:r>
            <a:rPr lang="en-US" sz="2000" b="1" dirty="0" smtClean="0"/>
            <a:t>EXAMPLE: </a:t>
          </a:r>
          <a:r>
            <a:rPr lang="en-US" sz="2000" dirty="0" smtClean="0"/>
            <a:t>CEMEX is a global building materials company that centralizes operations in order to gain scale economies, among other benefits </a:t>
          </a:r>
          <a:endParaRPr lang="en-US" sz="2000" dirty="0"/>
        </a:p>
      </dgm:t>
    </dgm:pt>
    <dgm:pt modelId="{1458E123-B734-42F8-826A-7D8098DE6AB4}" type="parTrans" cxnId="{D007C967-E2E1-4D68-BDF8-4C87C52FDECB}">
      <dgm:prSet/>
      <dgm:spPr/>
      <dgm:t>
        <a:bodyPr/>
        <a:lstStyle/>
        <a:p>
          <a:endParaRPr lang="en-US"/>
        </a:p>
      </dgm:t>
    </dgm:pt>
    <dgm:pt modelId="{30E457E0-784B-404F-A9E9-DDDA3CB1A700}" type="sibTrans" cxnId="{D007C967-E2E1-4D68-BDF8-4C87C52FDECB}">
      <dgm:prSet/>
      <dgm:spPr/>
      <dgm:t>
        <a:bodyPr/>
        <a:lstStyle/>
        <a:p>
          <a:endParaRPr lang="en-US"/>
        </a:p>
      </dgm:t>
    </dgm:pt>
    <dgm:pt modelId="{400FFE11-A53D-42F8-8F43-CCCA36CC5D0F}">
      <dgm:prSet custT="1"/>
      <dgm:spPr/>
      <dgm:t>
        <a:bodyPr/>
        <a:lstStyle/>
        <a:p>
          <a:pPr algn="l"/>
          <a:r>
            <a:rPr lang="en-US" sz="2000" b="1" dirty="0" smtClean="0"/>
            <a:t>EXAMPLE: </a:t>
          </a:r>
          <a:r>
            <a:rPr lang="en-US" sz="2000" b="0" dirty="0" smtClean="0"/>
            <a:t>Starbucks </a:t>
          </a:r>
          <a:r>
            <a:rPr lang="en-US" sz="1900" dirty="0" smtClean="0"/>
            <a:t>in China standardizes operations while simultaneously decentralizes some decision-making for local responsiveness</a:t>
          </a:r>
          <a:endParaRPr lang="en-US" sz="1900" dirty="0"/>
        </a:p>
      </dgm:t>
    </dgm:pt>
    <dgm:pt modelId="{73C5DD99-CB1B-4D22-9297-1C9107B81C54}" type="parTrans" cxnId="{42C73EBD-F796-4FDA-B521-D7DA61FEA057}">
      <dgm:prSet/>
      <dgm:spPr/>
      <dgm:t>
        <a:bodyPr/>
        <a:lstStyle/>
        <a:p>
          <a:endParaRPr lang="en-US"/>
        </a:p>
      </dgm:t>
    </dgm:pt>
    <dgm:pt modelId="{1ECA6FBF-4244-405F-9093-85E242C958A0}" type="sibTrans" cxnId="{42C73EBD-F796-4FDA-B521-D7DA61FEA057}">
      <dgm:prSet/>
      <dgm:spPr/>
      <dgm:t>
        <a:bodyPr/>
        <a:lstStyle/>
        <a:p>
          <a:endParaRPr lang="en-US"/>
        </a:p>
      </dgm:t>
    </dgm:pt>
    <dgm:pt modelId="{C4717685-FF81-44C1-A4C2-BB5F8137F70A}">
      <dgm:prSet phldrT="[Text]" custT="1"/>
      <dgm:spPr/>
      <dgm:t>
        <a:bodyPr/>
        <a:lstStyle/>
        <a:p>
          <a:pPr algn="l"/>
          <a:r>
            <a:rPr lang="en-US" sz="2000" b="1" dirty="0" smtClean="0"/>
            <a:t>EXAMPLE:</a:t>
          </a:r>
          <a:r>
            <a:rPr lang="en-US" sz="2000" dirty="0" smtClean="0"/>
            <a:t> Unilever is transitioning from a </a:t>
          </a:r>
          <a:r>
            <a:rPr lang="en-US" sz="2000" dirty="0" err="1" smtClean="0"/>
            <a:t>multidomestic</a:t>
          </a:r>
          <a:r>
            <a:rPr lang="en-US" sz="2000" dirty="0" smtClean="0"/>
            <a:t> strategy to a transnational strategy</a:t>
          </a:r>
          <a:endParaRPr lang="en-US" sz="2000" dirty="0"/>
        </a:p>
      </dgm:t>
    </dgm:pt>
    <dgm:pt modelId="{B368057E-DCFC-4FE6-BB72-C49597F1BC7E}" type="parTrans" cxnId="{D1015086-E68A-4904-817E-6296D182AD02}">
      <dgm:prSet/>
      <dgm:spPr/>
      <dgm:t>
        <a:bodyPr/>
        <a:lstStyle/>
        <a:p>
          <a:endParaRPr lang="en-US"/>
        </a:p>
      </dgm:t>
    </dgm:pt>
    <dgm:pt modelId="{D14F9C9F-0291-4774-B3FB-2AC534537640}" type="sibTrans" cxnId="{D1015086-E68A-4904-817E-6296D182AD02}">
      <dgm:prSet/>
      <dgm:spPr/>
      <dgm:t>
        <a:bodyPr/>
        <a:lstStyle/>
        <a:p>
          <a:endParaRPr lang="en-US"/>
        </a:p>
      </dgm:t>
    </dgm:pt>
    <dgm:pt modelId="{1F1D786A-28F6-48D3-A902-835E14575A41}">
      <dgm:prSet custT="1"/>
      <dgm:spPr/>
      <dgm:t>
        <a:bodyPr/>
        <a:lstStyle/>
        <a:p>
          <a:pPr algn="l"/>
          <a:endParaRPr lang="en-US" sz="400" dirty="0"/>
        </a:p>
      </dgm:t>
    </dgm:pt>
    <dgm:pt modelId="{60124944-BE83-47A9-B1A9-61F193B0E2AC}" type="parTrans" cxnId="{82678238-12AA-418F-B603-17FBF503E7C9}">
      <dgm:prSet/>
      <dgm:spPr/>
      <dgm:t>
        <a:bodyPr/>
        <a:lstStyle/>
        <a:p>
          <a:endParaRPr lang="en-US"/>
        </a:p>
      </dgm:t>
    </dgm:pt>
    <dgm:pt modelId="{5CA66B4D-B7F9-4440-80CD-D32002891B2F}" type="sibTrans" cxnId="{82678238-12AA-418F-B603-17FBF503E7C9}">
      <dgm:prSet/>
      <dgm:spPr/>
      <dgm:t>
        <a:bodyPr/>
        <a:lstStyle/>
        <a:p>
          <a:endParaRPr lang="en-US"/>
        </a:p>
      </dgm:t>
    </dgm:pt>
    <dgm:pt modelId="{149292EE-AC70-4152-868A-BD6A13D6746C}">
      <dgm:prSet phldrT="[Text]" custT="1"/>
      <dgm:spPr/>
      <dgm:t>
        <a:bodyPr/>
        <a:lstStyle/>
        <a:p>
          <a:pPr algn="l"/>
          <a:endParaRPr lang="en-US" sz="400" dirty="0"/>
        </a:p>
      </dgm:t>
    </dgm:pt>
    <dgm:pt modelId="{B8376279-F4B5-4484-997C-99E415F9FB54}" type="parTrans" cxnId="{D01660CB-A391-4A78-8499-905AD9B7B7B7}">
      <dgm:prSet/>
      <dgm:spPr/>
      <dgm:t>
        <a:bodyPr/>
        <a:lstStyle/>
        <a:p>
          <a:endParaRPr lang="en-US"/>
        </a:p>
      </dgm:t>
    </dgm:pt>
    <dgm:pt modelId="{48ABFE7E-24E5-412B-91C1-19FEF07E7AB2}" type="sibTrans" cxnId="{D01660CB-A391-4A78-8499-905AD9B7B7B7}">
      <dgm:prSet/>
      <dgm:spPr/>
      <dgm:t>
        <a:bodyPr/>
        <a:lstStyle/>
        <a:p>
          <a:endParaRPr lang="en-US"/>
        </a:p>
      </dgm:t>
    </dgm:pt>
    <dgm:pt modelId="{AE9C2C69-B4FC-4239-BBCB-D6A2B325716F}">
      <dgm:prSet custT="1"/>
      <dgm:spPr/>
      <dgm:t>
        <a:bodyPr/>
        <a:lstStyle/>
        <a:p>
          <a:pPr algn="l"/>
          <a:endParaRPr lang="en-US" sz="400" dirty="0"/>
        </a:p>
      </dgm:t>
    </dgm:pt>
    <dgm:pt modelId="{4EA9EE01-F2A0-43D1-876D-D52DF80DCD95}" type="parTrans" cxnId="{4385BF96-31F3-49B7-84A2-1373D867F8F5}">
      <dgm:prSet/>
      <dgm:spPr/>
      <dgm:t>
        <a:bodyPr/>
        <a:lstStyle/>
        <a:p>
          <a:endParaRPr lang="en-US"/>
        </a:p>
      </dgm:t>
    </dgm:pt>
    <dgm:pt modelId="{A3AE64FA-AB98-42AF-8EF0-7D1407A07B3E}" type="sibTrans" cxnId="{4385BF96-31F3-49B7-84A2-1373D867F8F5}">
      <dgm:prSet/>
      <dgm:spPr/>
      <dgm:t>
        <a:bodyPr/>
        <a:lstStyle/>
        <a:p>
          <a:endParaRPr lang="en-US"/>
        </a:p>
      </dgm:t>
    </dgm:pt>
    <dgm:pt modelId="{4442EA69-4551-4CFE-A749-B2D550419A42}" type="pres">
      <dgm:prSet presAssocID="{33D7CBB5-768B-450C-882A-58298B85CD2A}" presName="Name0" presStyleCnt="0">
        <dgm:presLayoutVars>
          <dgm:dir/>
          <dgm:animLvl val="lvl"/>
          <dgm:resizeHandles/>
        </dgm:presLayoutVars>
      </dgm:prSet>
      <dgm:spPr/>
      <dgm:t>
        <a:bodyPr/>
        <a:lstStyle/>
        <a:p>
          <a:endParaRPr lang="en-US"/>
        </a:p>
      </dgm:t>
    </dgm:pt>
    <dgm:pt modelId="{363DC9D7-9FE9-4D4F-B6A2-DCB4FB5DC5A7}" type="pres">
      <dgm:prSet presAssocID="{4A15820E-CFE2-4805-9351-A4F2603A5F20}" presName="linNode" presStyleCnt="0"/>
      <dgm:spPr/>
    </dgm:pt>
    <dgm:pt modelId="{B5B1680A-E02B-4733-BB72-FF3A97733279}" type="pres">
      <dgm:prSet presAssocID="{4A15820E-CFE2-4805-9351-A4F2603A5F20}" presName="parentShp" presStyleLbl="node1" presStyleIdx="0" presStyleCnt="3" custScaleX="107503" custScaleY="1840174" custLinFactNeighborY="-1338">
        <dgm:presLayoutVars>
          <dgm:bulletEnabled val="1"/>
        </dgm:presLayoutVars>
      </dgm:prSet>
      <dgm:spPr/>
      <dgm:t>
        <a:bodyPr/>
        <a:lstStyle/>
        <a:p>
          <a:endParaRPr lang="en-US"/>
        </a:p>
      </dgm:t>
    </dgm:pt>
    <dgm:pt modelId="{D4F3E1BF-07BB-4AA1-847E-CFB1D3C646CA}" type="pres">
      <dgm:prSet presAssocID="{4A15820E-CFE2-4805-9351-A4F2603A5F20}" presName="childShp" presStyleLbl="bgAccFollowNode1" presStyleIdx="0" presStyleCnt="3" custAng="0" custScaleY="1845762">
        <dgm:presLayoutVars>
          <dgm:bulletEnabled val="1"/>
        </dgm:presLayoutVars>
      </dgm:prSet>
      <dgm:spPr/>
      <dgm:t>
        <a:bodyPr/>
        <a:lstStyle/>
        <a:p>
          <a:endParaRPr lang="en-US"/>
        </a:p>
      </dgm:t>
    </dgm:pt>
    <dgm:pt modelId="{3111F94C-23E1-46D9-BA6A-9397E34BB421}" type="pres">
      <dgm:prSet presAssocID="{A1B8793E-DBA4-4070-B8E0-1FA8C8D9753D}" presName="spacing" presStyleCnt="0"/>
      <dgm:spPr/>
    </dgm:pt>
    <dgm:pt modelId="{B654D839-34C2-4DF2-A640-4AA9053165B3}" type="pres">
      <dgm:prSet presAssocID="{6A033249-BD8A-4710-9ADC-9475EE62BC2E}" presName="linNode" presStyleCnt="0"/>
      <dgm:spPr/>
    </dgm:pt>
    <dgm:pt modelId="{FBA40300-D264-4B56-A26C-54C3D1737BE0}" type="pres">
      <dgm:prSet presAssocID="{6A033249-BD8A-4710-9ADC-9475EE62BC2E}" presName="parentShp" presStyleLbl="node1" presStyleIdx="1" presStyleCnt="3" custScaleX="120721" custScaleY="1661587" custLinFactNeighborY="-274">
        <dgm:presLayoutVars>
          <dgm:bulletEnabled val="1"/>
        </dgm:presLayoutVars>
      </dgm:prSet>
      <dgm:spPr/>
      <dgm:t>
        <a:bodyPr/>
        <a:lstStyle/>
        <a:p>
          <a:endParaRPr lang="en-US"/>
        </a:p>
      </dgm:t>
    </dgm:pt>
    <dgm:pt modelId="{66EBD6CC-B123-4865-A32D-DFBC9752E9DC}" type="pres">
      <dgm:prSet presAssocID="{6A033249-BD8A-4710-9ADC-9475EE62BC2E}" presName="childShp" presStyleLbl="bgAccFollowNode1" presStyleIdx="1" presStyleCnt="3" custAng="0" custScaleX="110581" custScaleY="1985665">
        <dgm:presLayoutVars>
          <dgm:bulletEnabled val="1"/>
        </dgm:presLayoutVars>
      </dgm:prSet>
      <dgm:spPr/>
      <dgm:t>
        <a:bodyPr/>
        <a:lstStyle/>
        <a:p>
          <a:endParaRPr lang="en-US"/>
        </a:p>
      </dgm:t>
    </dgm:pt>
    <dgm:pt modelId="{A690530F-9539-4A33-AE13-B2EB6C41AEFF}" type="pres">
      <dgm:prSet presAssocID="{8701AF44-7E06-45CA-BEB4-195A6A5C1EDA}" presName="spacing" presStyleCnt="0"/>
      <dgm:spPr/>
    </dgm:pt>
    <dgm:pt modelId="{99094002-D21B-4CEF-8CF8-DF5DC03E663F}" type="pres">
      <dgm:prSet presAssocID="{FAB513B4-C36E-4B31-877F-FA2436D3364B}" presName="linNode" presStyleCnt="0"/>
      <dgm:spPr/>
    </dgm:pt>
    <dgm:pt modelId="{6DB9C9F2-5173-438C-845E-D07D97AB953D}" type="pres">
      <dgm:prSet presAssocID="{FAB513B4-C36E-4B31-877F-FA2436D3364B}" presName="parentShp" presStyleLbl="node1" presStyleIdx="2" presStyleCnt="3" custScaleX="108211" custScaleY="2000000">
        <dgm:presLayoutVars>
          <dgm:bulletEnabled val="1"/>
        </dgm:presLayoutVars>
      </dgm:prSet>
      <dgm:spPr/>
      <dgm:t>
        <a:bodyPr/>
        <a:lstStyle/>
        <a:p>
          <a:endParaRPr lang="en-US"/>
        </a:p>
      </dgm:t>
    </dgm:pt>
    <dgm:pt modelId="{840BA86B-76D4-486C-A338-98DBE46F46DE}" type="pres">
      <dgm:prSet presAssocID="{FAB513B4-C36E-4B31-877F-FA2436D3364B}" presName="childShp" presStyleLbl="bgAccFollowNode1" presStyleIdx="2" presStyleCnt="3" custScaleY="2000000">
        <dgm:presLayoutVars>
          <dgm:bulletEnabled val="1"/>
        </dgm:presLayoutVars>
      </dgm:prSet>
      <dgm:spPr/>
      <dgm:t>
        <a:bodyPr/>
        <a:lstStyle/>
        <a:p>
          <a:endParaRPr lang="en-US"/>
        </a:p>
      </dgm:t>
    </dgm:pt>
  </dgm:ptLst>
  <dgm:cxnLst>
    <dgm:cxn modelId="{8B3E8274-A733-43C1-A2EF-F7BCB0EE3C61}" srcId="{33D7CBB5-768B-450C-882A-58298B85CD2A}" destId="{4A15820E-CFE2-4805-9351-A4F2603A5F20}" srcOrd="0" destOrd="0" parTransId="{622D7849-0585-463A-B16E-3558406D4B40}" sibTransId="{A1B8793E-DBA4-4070-B8E0-1FA8C8D9753D}"/>
    <dgm:cxn modelId="{82678238-12AA-418F-B603-17FBF503E7C9}" srcId="{FAB513B4-C36E-4B31-877F-FA2436D3364B}" destId="{1F1D786A-28F6-48D3-A902-835E14575A41}" srcOrd="0" destOrd="0" parTransId="{60124944-BE83-47A9-B1A9-61F193B0E2AC}" sibTransId="{5CA66B4D-B7F9-4440-80CD-D32002891B2F}"/>
    <dgm:cxn modelId="{BF921AA8-5155-42E4-A43C-D4960DA524B8}" type="presOf" srcId="{C4717685-FF81-44C1-A4C2-BB5F8137F70A}" destId="{D4F3E1BF-07BB-4AA1-847E-CFB1D3C646CA}" srcOrd="0" destOrd="1" presId="urn:microsoft.com/office/officeart/2005/8/layout/vList6"/>
    <dgm:cxn modelId="{48AC7647-EA90-4BEA-93F3-CA18F97F6425}" type="presOf" srcId="{6A033249-BD8A-4710-9ADC-9475EE62BC2E}" destId="{FBA40300-D264-4B56-A26C-54C3D1737BE0}" srcOrd="0" destOrd="0" presId="urn:microsoft.com/office/officeart/2005/8/layout/vList6"/>
    <dgm:cxn modelId="{D01660CB-A391-4A78-8499-905AD9B7B7B7}" srcId="{4A15820E-CFE2-4805-9351-A4F2603A5F20}" destId="{149292EE-AC70-4152-868A-BD6A13D6746C}" srcOrd="0" destOrd="0" parTransId="{B8376279-F4B5-4484-997C-99E415F9FB54}" sibTransId="{48ABFE7E-24E5-412B-91C1-19FEF07E7AB2}"/>
    <dgm:cxn modelId="{3D6D00BC-3850-4E7C-AD4F-28090FC28394}" type="presOf" srcId="{AE9C2C69-B4FC-4239-BBCB-D6A2B325716F}" destId="{66EBD6CC-B123-4865-A32D-DFBC9752E9DC}" srcOrd="0" destOrd="0" presId="urn:microsoft.com/office/officeart/2005/8/layout/vList6"/>
    <dgm:cxn modelId="{54CE96B8-B30B-4FD4-B569-5E9995BD7990}" type="presOf" srcId="{1F1D786A-28F6-48D3-A902-835E14575A41}" destId="{840BA86B-76D4-486C-A338-98DBE46F46DE}" srcOrd="0" destOrd="0" presId="urn:microsoft.com/office/officeart/2005/8/layout/vList6"/>
    <dgm:cxn modelId="{8A9C24FE-0DB4-4E24-AC1D-93182C4D5AE5}" type="presOf" srcId="{FAB513B4-C36E-4B31-877F-FA2436D3364B}" destId="{6DB9C9F2-5173-438C-845E-D07D97AB953D}" srcOrd="0" destOrd="0" presId="urn:microsoft.com/office/officeart/2005/8/layout/vList6"/>
    <dgm:cxn modelId="{B3220AAC-5E0F-4C02-BFFD-F969CE65361F}" type="presOf" srcId="{149292EE-AC70-4152-868A-BD6A13D6746C}" destId="{D4F3E1BF-07BB-4AA1-847E-CFB1D3C646CA}" srcOrd="0" destOrd="0" presId="urn:microsoft.com/office/officeart/2005/8/layout/vList6"/>
    <dgm:cxn modelId="{D3525D11-1E5C-4C67-B79A-E17309A3DE21}" type="presOf" srcId="{400FFE11-A53D-42F8-8F43-CCCA36CC5D0F}" destId="{840BA86B-76D4-486C-A338-98DBE46F46DE}" srcOrd="0" destOrd="1" presId="urn:microsoft.com/office/officeart/2005/8/layout/vList6"/>
    <dgm:cxn modelId="{CBF9BD9E-12E9-40C7-87B1-AB883A1F200B}" type="presOf" srcId="{4A15820E-CFE2-4805-9351-A4F2603A5F20}" destId="{B5B1680A-E02B-4733-BB72-FF3A97733279}" srcOrd="0" destOrd="0" presId="urn:microsoft.com/office/officeart/2005/8/layout/vList6"/>
    <dgm:cxn modelId="{50F10F74-29AA-4BE7-B730-012E292DADD7}" srcId="{33D7CBB5-768B-450C-882A-58298B85CD2A}" destId="{FAB513B4-C36E-4B31-877F-FA2436D3364B}" srcOrd="2" destOrd="0" parTransId="{C62832DC-8599-4D16-A619-40582C7092EB}" sibTransId="{4F0A4BEB-FB1F-4C41-ABF7-975BDF087954}"/>
    <dgm:cxn modelId="{991125DB-06F5-4AAB-BF1C-5C7A096AFDC8}" type="presOf" srcId="{5723D224-B8D2-41C1-AE31-C48582570280}" destId="{66EBD6CC-B123-4865-A32D-DFBC9752E9DC}" srcOrd="0" destOrd="1" presId="urn:microsoft.com/office/officeart/2005/8/layout/vList6"/>
    <dgm:cxn modelId="{669224F2-53E1-4C63-8BFA-EB12C5AF1BF8}" type="presOf" srcId="{33D7CBB5-768B-450C-882A-58298B85CD2A}" destId="{4442EA69-4551-4CFE-A749-B2D550419A42}" srcOrd="0" destOrd="0" presId="urn:microsoft.com/office/officeart/2005/8/layout/vList6"/>
    <dgm:cxn modelId="{D1015086-E68A-4904-817E-6296D182AD02}" srcId="{4A15820E-CFE2-4805-9351-A4F2603A5F20}" destId="{C4717685-FF81-44C1-A4C2-BB5F8137F70A}" srcOrd="1" destOrd="0" parTransId="{B368057E-DCFC-4FE6-BB72-C49597F1BC7E}" sibTransId="{D14F9C9F-0291-4774-B3FB-2AC534537640}"/>
    <dgm:cxn modelId="{D007C967-E2E1-4D68-BDF8-4C87C52FDECB}" srcId="{6A033249-BD8A-4710-9ADC-9475EE62BC2E}" destId="{5723D224-B8D2-41C1-AE31-C48582570280}" srcOrd="1" destOrd="0" parTransId="{1458E123-B734-42F8-826A-7D8098DE6AB4}" sibTransId="{30E457E0-784B-404F-A9E9-DDDA3CB1A700}"/>
    <dgm:cxn modelId="{4385BF96-31F3-49B7-84A2-1373D867F8F5}" srcId="{6A033249-BD8A-4710-9ADC-9475EE62BC2E}" destId="{AE9C2C69-B4FC-4239-BBCB-D6A2B325716F}" srcOrd="0" destOrd="0" parTransId="{4EA9EE01-F2A0-43D1-876D-D52DF80DCD95}" sibTransId="{A3AE64FA-AB98-42AF-8EF0-7D1407A07B3E}"/>
    <dgm:cxn modelId="{42C73EBD-F796-4FDA-B521-D7DA61FEA057}" srcId="{FAB513B4-C36E-4B31-877F-FA2436D3364B}" destId="{400FFE11-A53D-42F8-8F43-CCCA36CC5D0F}" srcOrd="1" destOrd="0" parTransId="{73C5DD99-CB1B-4D22-9297-1C9107B81C54}" sibTransId="{1ECA6FBF-4244-405F-9093-85E242C958A0}"/>
    <dgm:cxn modelId="{9437679E-89DE-4493-97A0-57B99249BF93}" srcId="{33D7CBB5-768B-450C-882A-58298B85CD2A}" destId="{6A033249-BD8A-4710-9ADC-9475EE62BC2E}" srcOrd="1" destOrd="0" parTransId="{562C9123-8869-4A63-B34C-97692575E894}" sibTransId="{8701AF44-7E06-45CA-BEB4-195A6A5C1EDA}"/>
    <dgm:cxn modelId="{808FFB8B-0D06-4DD7-8D33-370C0D90D130}" type="presParOf" srcId="{4442EA69-4551-4CFE-A749-B2D550419A42}" destId="{363DC9D7-9FE9-4D4F-B6A2-DCB4FB5DC5A7}" srcOrd="0" destOrd="0" presId="urn:microsoft.com/office/officeart/2005/8/layout/vList6"/>
    <dgm:cxn modelId="{A2D803BC-AF6F-4207-8D07-322F382AC82B}" type="presParOf" srcId="{363DC9D7-9FE9-4D4F-B6A2-DCB4FB5DC5A7}" destId="{B5B1680A-E02B-4733-BB72-FF3A97733279}" srcOrd="0" destOrd="0" presId="urn:microsoft.com/office/officeart/2005/8/layout/vList6"/>
    <dgm:cxn modelId="{1B40DF01-CE2E-4736-93E1-BD27A845E7BE}" type="presParOf" srcId="{363DC9D7-9FE9-4D4F-B6A2-DCB4FB5DC5A7}" destId="{D4F3E1BF-07BB-4AA1-847E-CFB1D3C646CA}" srcOrd="1" destOrd="0" presId="urn:microsoft.com/office/officeart/2005/8/layout/vList6"/>
    <dgm:cxn modelId="{2EEE1FAE-0BBE-491E-95B8-A4CDA097272B}" type="presParOf" srcId="{4442EA69-4551-4CFE-A749-B2D550419A42}" destId="{3111F94C-23E1-46D9-BA6A-9397E34BB421}" srcOrd="1" destOrd="0" presId="urn:microsoft.com/office/officeart/2005/8/layout/vList6"/>
    <dgm:cxn modelId="{FEF2CD99-076D-43C9-B6FB-3F12490B5088}" type="presParOf" srcId="{4442EA69-4551-4CFE-A749-B2D550419A42}" destId="{B654D839-34C2-4DF2-A640-4AA9053165B3}" srcOrd="2" destOrd="0" presId="urn:microsoft.com/office/officeart/2005/8/layout/vList6"/>
    <dgm:cxn modelId="{8A3D981E-0044-437B-9E86-3C5B43B3708B}" type="presParOf" srcId="{B654D839-34C2-4DF2-A640-4AA9053165B3}" destId="{FBA40300-D264-4B56-A26C-54C3D1737BE0}" srcOrd="0" destOrd="0" presId="urn:microsoft.com/office/officeart/2005/8/layout/vList6"/>
    <dgm:cxn modelId="{0A1BCAD4-AC99-4FA7-A3B5-2FE8A6B153B7}" type="presParOf" srcId="{B654D839-34C2-4DF2-A640-4AA9053165B3}" destId="{66EBD6CC-B123-4865-A32D-DFBC9752E9DC}" srcOrd="1" destOrd="0" presId="urn:microsoft.com/office/officeart/2005/8/layout/vList6"/>
    <dgm:cxn modelId="{366B717E-1CCC-4EB8-9DD3-36B973342218}" type="presParOf" srcId="{4442EA69-4551-4CFE-A749-B2D550419A42}" destId="{A690530F-9539-4A33-AE13-B2EB6C41AEFF}" srcOrd="3" destOrd="0" presId="urn:microsoft.com/office/officeart/2005/8/layout/vList6"/>
    <dgm:cxn modelId="{FB9B4CD5-EF39-4950-B3AB-09094D3E0756}" type="presParOf" srcId="{4442EA69-4551-4CFE-A749-B2D550419A42}" destId="{99094002-D21B-4CEF-8CF8-DF5DC03E663F}" srcOrd="4" destOrd="0" presId="urn:microsoft.com/office/officeart/2005/8/layout/vList6"/>
    <dgm:cxn modelId="{03B7165B-C134-4876-97C7-7E2638DB23F3}" type="presParOf" srcId="{99094002-D21B-4CEF-8CF8-DF5DC03E663F}" destId="{6DB9C9F2-5173-438C-845E-D07D97AB953D}" srcOrd="0" destOrd="0" presId="urn:microsoft.com/office/officeart/2005/8/layout/vList6"/>
    <dgm:cxn modelId="{B24D74BF-205D-4286-BAB4-B05A10B9425A}" type="presParOf" srcId="{99094002-D21B-4CEF-8CF8-DF5DC03E663F}" destId="{840BA86B-76D4-486C-A338-98DBE46F46DE}" srcOrd="1" destOrd="0" presId="urn:microsoft.com/office/officeart/2005/8/layout/vList6"/>
  </dgm:cxnLst>
  <dgm:bg>
    <a:solidFill>
      <a:schemeClr val="accent1">
        <a:lumMod val="60000"/>
        <a:lumOff val="4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93512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rPr>
            <a:t>● </a:t>
          </a:r>
          <a:r>
            <a:rPr lang="en-US" sz="2200" kern="1200" dirty="0" smtClean="0"/>
            <a:t>Explain incentives that can influence firms to use an international strategy.</a:t>
          </a:r>
          <a:endParaRPr lang="en-US" sz="2200" kern="1200" dirty="0">
            <a:latin typeface="+mn-lt"/>
          </a:endParaRPr>
        </a:p>
      </dsp:txBody>
      <dsp:txXfrm>
        <a:off x="1479958" y="0"/>
        <a:ext cx="5606641" cy="935129"/>
      </dsp:txXfrm>
    </dsp:sp>
    <dsp:sp modelId="{1918FC97-5768-4177-A57F-3B26C702E374}">
      <dsp:nvSpPr>
        <dsp:cNvPr id="0" name=""/>
        <dsp:cNvSpPr/>
      </dsp:nvSpPr>
      <dsp:spPr>
        <a:xfrm>
          <a:off x="404545" y="217012"/>
          <a:ext cx="733505" cy="501104"/>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997767"/>
          <a:ext cx="7086600" cy="1028147"/>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Identify three basic benefits firms achieve by successfully implementing an international strategy.</a:t>
          </a:r>
          <a:endParaRPr lang="en-US" sz="2200" kern="1200" dirty="0">
            <a:latin typeface="+mn-lt"/>
          </a:endParaRPr>
        </a:p>
      </dsp:txBody>
      <dsp:txXfrm>
        <a:off x="1479958" y="997767"/>
        <a:ext cx="5606641" cy="1028147"/>
      </dsp:txXfrm>
    </dsp:sp>
    <dsp:sp modelId="{E708CFC0-76CB-4E72-B8D1-24DBB71C3A2C}">
      <dsp:nvSpPr>
        <dsp:cNvPr id="0" name=""/>
        <dsp:cNvSpPr/>
      </dsp:nvSpPr>
      <dsp:spPr>
        <a:xfrm>
          <a:off x="404545" y="1261288"/>
          <a:ext cx="733505" cy="501104"/>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2088552"/>
          <a:ext cx="7086600" cy="1106425"/>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Explore the determinants of national advantage as the basis for international business-level strategies.</a:t>
          </a:r>
          <a:endParaRPr lang="en-US" sz="2200" kern="1200" dirty="0">
            <a:latin typeface="+mn-lt"/>
          </a:endParaRPr>
        </a:p>
      </dsp:txBody>
      <dsp:txXfrm>
        <a:off x="1479958" y="2088552"/>
        <a:ext cx="5606641" cy="1106425"/>
      </dsp:txXfrm>
    </dsp:sp>
    <dsp:sp modelId="{4BE5030C-0348-4C03-92AE-76D4C2BF5185}">
      <dsp:nvSpPr>
        <dsp:cNvPr id="0" name=""/>
        <dsp:cNvSpPr/>
      </dsp:nvSpPr>
      <dsp:spPr>
        <a:xfrm>
          <a:off x="404545" y="2391213"/>
          <a:ext cx="733505" cy="501104"/>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1E1345-CE30-402A-953C-1009009DD316}">
      <dsp:nvSpPr>
        <dsp:cNvPr id="0" name=""/>
        <dsp:cNvSpPr/>
      </dsp:nvSpPr>
      <dsp:spPr>
        <a:xfrm>
          <a:off x="0" y="3257616"/>
          <a:ext cx="7086600" cy="1050934"/>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Describe the three international corporate-level strategies.</a:t>
          </a:r>
          <a:endParaRPr lang="en-US" sz="2200" kern="1200" dirty="0">
            <a:latin typeface="+mn-lt"/>
          </a:endParaRPr>
        </a:p>
      </dsp:txBody>
      <dsp:txXfrm>
        <a:off x="1479958" y="3257616"/>
        <a:ext cx="5606641" cy="1050934"/>
      </dsp:txXfrm>
    </dsp:sp>
    <dsp:sp modelId="{9EB785D6-78B5-4799-8760-92B2A224E839}">
      <dsp:nvSpPr>
        <dsp:cNvPr id="0" name=""/>
        <dsp:cNvSpPr/>
      </dsp:nvSpPr>
      <dsp:spPr>
        <a:xfrm>
          <a:off x="404545" y="3532531"/>
          <a:ext cx="733505" cy="501104"/>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2CA8E4C-EF28-404F-B0C5-67D5420AD083}">
      <dsp:nvSpPr>
        <dsp:cNvPr id="0" name=""/>
        <dsp:cNvSpPr/>
      </dsp:nvSpPr>
      <dsp:spPr>
        <a:xfrm>
          <a:off x="0" y="4374736"/>
          <a:ext cx="7086600" cy="959263"/>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Discuss environmental trends affecting the choice of international strategies, particularly international corporate-level strategies.</a:t>
          </a:r>
          <a:endParaRPr lang="en-US" sz="2200" kern="1200" dirty="0">
            <a:latin typeface="+mn-lt"/>
          </a:endParaRPr>
        </a:p>
      </dsp:txBody>
      <dsp:txXfrm>
        <a:off x="1479958" y="4374736"/>
        <a:ext cx="5606641" cy="959263"/>
      </dsp:txXfrm>
    </dsp:sp>
    <dsp:sp modelId="{0DD55F64-4205-4BA1-8C22-97A490C1CAE0}">
      <dsp:nvSpPr>
        <dsp:cNvPr id="0" name=""/>
        <dsp:cNvSpPr/>
      </dsp:nvSpPr>
      <dsp:spPr>
        <a:xfrm>
          <a:off x="404545" y="4600268"/>
          <a:ext cx="733505" cy="501104"/>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121314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rPr>
            <a:t>● </a:t>
          </a:r>
          <a:r>
            <a:rPr lang="en-US" sz="2200" kern="1200" dirty="0" smtClean="0"/>
            <a:t>Explain the five modes firms use to enter international markets.</a:t>
          </a:r>
          <a:endParaRPr lang="en-US" sz="2200" kern="1200" dirty="0">
            <a:latin typeface="+mn-lt"/>
          </a:endParaRPr>
        </a:p>
      </dsp:txBody>
      <dsp:txXfrm>
        <a:off x="1498580" y="0"/>
        <a:ext cx="5588019" cy="1213140"/>
      </dsp:txXfrm>
    </dsp:sp>
    <dsp:sp modelId="{1918FC97-5768-4177-A57F-3B26C702E374}">
      <dsp:nvSpPr>
        <dsp:cNvPr id="0" name=""/>
        <dsp:cNvSpPr/>
      </dsp:nvSpPr>
      <dsp:spPr>
        <a:xfrm>
          <a:off x="423167" y="281529"/>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294401"/>
          <a:ext cx="7086600" cy="107681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Discuss the two major risks of using international strategies.</a:t>
          </a:r>
          <a:endParaRPr lang="en-US" sz="2200" kern="1200" dirty="0">
            <a:latin typeface="+mn-lt"/>
          </a:endParaRPr>
        </a:p>
      </dsp:txBody>
      <dsp:txXfrm>
        <a:off x="1498580" y="1294401"/>
        <a:ext cx="5588019" cy="1076810"/>
      </dsp:txXfrm>
    </dsp:sp>
    <dsp:sp modelId="{E708CFC0-76CB-4E72-B8D1-24DBB71C3A2C}">
      <dsp:nvSpPr>
        <dsp:cNvPr id="0" name=""/>
        <dsp:cNvSpPr/>
      </dsp:nvSpPr>
      <dsp:spPr>
        <a:xfrm>
          <a:off x="423167" y="1507765"/>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2452472"/>
          <a:ext cx="7086600" cy="1435363"/>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Discuss the strategic competitiveness outcomes associated with international strategies particularly with an international diversification strategy.</a:t>
          </a:r>
          <a:endParaRPr lang="en-US" sz="2200" kern="1200" dirty="0">
            <a:latin typeface="+mn-lt"/>
          </a:endParaRPr>
        </a:p>
      </dsp:txBody>
      <dsp:txXfrm>
        <a:off x="1498580" y="2452472"/>
        <a:ext cx="5588019" cy="1435363"/>
      </dsp:txXfrm>
    </dsp:sp>
    <dsp:sp modelId="{4BE5030C-0348-4C03-92AE-76D4C2BF5185}">
      <dsp:nvSpPr>
        <dsp:cNvPr id="0" name=""/>
        <dsp:cNvSpPr/>
      </dsp:nvSpPr>
      <dsp:spPr>
        <a:xfrm>
          <a:off x="423167" y="2845113"/>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1E1345-CE30-402A-953C-1009009DD316}">
      <dsp:nvSpPr>
        <dsp:cNvPr id="0" name=""/>
        <dsp:cNvSpPr/>
      </dsp:nvSpPr>
      <dsp:spPr>
        <a:xfrm>
          <a:off x="0" y="3969095"/>
          <a:ext cx="7086600" cy="1363374"/>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Explain two important issues firms should have knowledge about when using international strategies.</a:t>
          </a:r>
          <a:endParaRPr lang="en-US" sz="2200" kern="1200" dirty="0">
            <a:latin typeface="+mn-lt"/>
          </a:endParaRPr>
        </a:p>
      </dsp:txBody>
      <dsp:txXfrm>
        <a:off x="1498580" y="3969095"/>
        <a:ext cx="5588019" cy="1363374"/>
      </dsp:txXfrm>
    </dsp:sp>
    <dsp:sp modelId="{9EB785D6-78B5-4799-8760-92B2A224E839}">
      <dsp:nvSpPr>
        <dsp:cNvPr id="0" name=""/>
        <dsp:cNvSpPr/>
      </dsp:nvSpPr>
      <dsp:spPr>
        <a:xfrm>
          <a:off x="423167" y="4325742"/>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F3E1BF-07BB-4AA1-847E-CFB1D3C646CA}">
      <dsp:nvSpPr>
        <dsp:cNvPr id="0" name=""/>
        <dsp:cNvSpPr/>
      </dsp:nvSpPr>
      <dsp:spPr>
        <a:xfrm>
          <a:off x="3663786" y="483"/>
          <a:ext cx="4336479" cy="2507846"/>
        </a:xfrm>
        <a:prstGeom prst="rightArrow">
          <a:avLst>
            <a:gd name="adj1" fmla="val 75000"/>
            <a:gd name="adj2" fmla="val 50000"/>
          </a:avLst>
        </a:prstGeom>
        <a:solidFill>
          <a:schemeClr val="accent4">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Stable</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Predictable </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Less complex</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Globalization is reducing the number of domestic-only markets </a:t>
          </a:r>
          <a:endParaRPr lang="en-US" sz="2100" b="1" kern="1200" dirty="0"/>
        </a:p>
      </dsp:txBody>
      <dsp:txXfrm>
        <a:off x="3663786" y="483"/>
        <a:ext cx="4336479" cy="2507846"/>
      </dsp:txXfrm>
    </dsp:sp>
    <dsp:sp modelId="{B5B1680A-E02B-4733-BB72-FF3A97733279}">
      <dsp:nvSpPr>
        <dsp:cNvPr id="0" name=""/>
        <dsp:cNvSpPr/>
      </dsp:nvSpPr>
      <dsp:spPr>
        <a:xfrm>
          <a:off x="733" y="204279"/>
          <a:ext cx="3663053" cy="2096899"/>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1524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400" b="1" kern="1200" dirty="0" smtClean="0">
            <a:latin typeface="+mj-lt"/>
            <a:cs typeface="Arial"/>
          </a:endParaRPr>
        </a:p>
        <a:p>
          <a:pPr marL="0" marR="0" lvl="0" indent="0" algn="ctr" defTabSz="914400" eaLnBrk="1" fontAlgn="auto" latinLnBrk="0" hangingPunct="1">
            <a:lnSpc>
              <a:spcPct val="100000"/>
            </a:lnSpc>
            <a:spcBef>
              <a:spcPct val="0"/>
            </a:spcBef>
            <a:spcAft>
              <a:spcPts val="1520"/>
            </a:spcAft>
            <a:buClrTx/>
            <a:buSzTx/>
            <a:buFontTx/>
            <a:buNone/>
            <a:tabLst/>
            <a:defRPr/>
          </a:pPr>
          <a:endParaRPr lang="en-US" sz="1200" b="1" kern="1200" dirty="0" smtClean="0">
            <a:latin typeface="+mj-lt"/>
          </a:endParaRPr>
        </a:p>
        <a:p>
          <a:pPr marL="0" marR="0" lvl="0" indent="0" algn="ctr" defTabSz="914400" eaLnBrk="1" fontAlgn="auto" latinLnBrk="0" hangingPunct="1">
            <a:lnSpc>
              <a:spcPct val="100000"/>
            </a:lnSpc>
            <a:spcBef>
              <a:spcPct val="0"/>
            </a:spcBef>
            <a:spcAft>
              <a:spcPts val="1520"/>
            </a:spcAft>
            <a:buClrTx/>
            <a:buSzTx/>
            <a:buFontTx/>
            <a:buNone/>
            <a:tabLst/>
            <a:defRPr/>
          </a:pPr>
          <a:r>
            <a:rPr lang="en-US" sz="3600" b="1" kern="1200" dirty="0" smtClean="0">
              <a:latin typeface="+mj-lt"/>
            </a:rPr>
            <a:t>DOMESTIC</a:t>
          </a:r>
        </a:p>
        <a:p>
          <a:pPr marL="0" marR="0" lvl="0" indent="0" algn="ctr" defTabSz="914400" eaLnBrk="1" fontAlgn="auto" latinLnBrk="0" hangingPunct="1">
            <a:lnSpc>
              <a:spcPct val="100000"/>
            </a:lnSpc>
            <a:spcBef>
              <a:spcPct val="0"/>
            </a:spcBef>
            <a:spcAft>
              <a:spcPts val="1520"/>
            </a:spcAft>
            <a:buClrTx/>
            <a:buSzTx/>
            <a:buFontTx/>
            <a:buNone/>
            <a:tabLst/>
            <a:defRPr/>
          </a:pPr>
          <a:r>
            <a:rPr lang="en-US" sz="3600" b="1" kern="1200" dirty="0" smtClean="0">
              <a:latin typeface="+mj-lt"/>
            </a:rPr>
            <a:t>MARKETS</a:t>
          </a:r>
        </a:p>
        <a:p>
          <a:pPr lvl="0" algn="ctr" defTabSz="1422400">
            <a:lnSpc>
              <a:spcPct val="90000"/>
            </a:lnSpc>
            <a:spcBef>
              <a:spcPct val="0"/>
            </a:spcBef>
            <a:spcAft>
              <a:spcPct val="35000"/>
            </a:spcAft>
          </a:pPr>
          <a:endParaRPr lang="en-US" sz="2100" kern="1200" dirty="0"/>
        </a:p>
      </dsp:txBody>
      <dsp:txXfrm>
        <a:off x="733" y="204279"/>
        <a:ext cx="3663053" cy="2096899"/>
      </dsp:txXfrm>
    </dsp:sp>
    <dsp:sp modelId="{66EBD6CC-B123-4865-A32D-DFBC9752E9DC}">
      <dsp:nvSpPr>
        <dsp:cNvPr id="0" name=""/>
        <dsp:cNvSpPr/>
      </dsp:nvSpPr>
      <dsp:spPr>
        <a:xfrm>
          <a:off x="3665580" y="2520869"/>
          <a:ext cx="4331791" cy="2507846"/>
        </a:xfrm>
        <a:prstGeom prst="rightArrow">
          <a:avLst>
            <a:gd name="adj1" fmla="val 75000"/>
            <a:gd name="adj2" fmla="val 50000"/>
          </a:avLst>
        </a:prstGeom>
        <a:solidFill>
          <a:schemeClr val="accent4">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Unstable</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Unpredictable</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Complex and risky</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Globalization is enabling global markets                           </a:t>
          </a:r>
          <a:endParaRPr lang="en-US" sz="2100" b="1" kern="1200" dirty="0"/>
        </a:p>
      </dsp:txBody>
      <dsp:txXfrm>
        <a:off x="3665580" y="2520869"/>
        <a:ext cx="4331791" cy="2507846"/>
      </dsp:txXfrm>
    </dsp:sp>
    <dsp:sp modelId="{FBA40300-D264-4B56-A26C-54C3D1737BE0}">
      <dsp:nvSpPr>
        <dsp:cNvPr id="0" name=""/>
        <dsp:cNvSpPr/>
      </dsp:nvSpPr>
      <dsp:spPr>
        <a:xfrm>
          <a:off x="3628" y="2675771"/>
          <a:ext cx="3661952" cy="2197355"/>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1"/>
              </a:solidFill>
              <a:latin typeface="+mj-lt"/>
            </a:rPr>
            <a:t>GLOBAL</a:t>
          </a:r>
        </a:p>
        <a:p>
          <a:pPr lvl="0" algn="ctr" defTabSz="1600200">
            <a:lnSpc>
              <a:spcPct val="90000"/>
            </a:lnSpc>
            <a:spcBef>
              <a:spcPct val="0"/>
            </a:spcBef>
            <a:spcAft>
              <a:spcPct val="35000"/>
            </a:spcAft>
          </a:pPr>
          <a:r>
            <a:rPr lang="en-US" sz="3600" b="1" kern="1200" dirty="0" smtClean="0">
              <a:solidFill>
                <a:schemeClr val="bg1"/>
              </a:solidFill>
              <a:latin typeface="+mj-lt"/>
            </a:rPr>
            <a:t>MARKETS</a:t>
          </a:r>
          <a:endParaRPr lang="en-US" sz="3600" b="1" kern="1200" dirty="0">
            <a:solidFill>
              <a:schemeClr val="bg1"/>
            </a:solidFill>
            <a:latin typeface="+mj-lt"/>
          </a:endParaRPr>
        </a:p>
      </dsp:txBody>
      <dsp:txXfrm>
        <a:off x="3628" y="2675771"/>
        <a:ext cx="3661952" cy="21973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33259-72A8-4B18-93AF-2864E378F8B0}" type="datetimeFigureOut">
              <a:rPr lang="en-US" smtClean="0"/>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F332C-4CE3-4478-9096-DA1095D8A59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76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F332C-4CE3-4478-9096-DA1095D8A59D}"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4724400" y="2590800"/>
            <a:ext cx="4419600" cy="1527175"/>
          </a:xfrm>
          <a:effectLst/>
        </p:spPr>
        <p:txBody>
          <a:bodyPr anchor="t"/>
          <a:lstStyle>
            <a:lvl1pPr algn="ctr">
              <a:defRPr baseline="0">
                <a:latin typeface="Arial" pitchFamily="34" charset="0"/>
                <a:cs typeface="Arial" pitchFamily="34" charset="0"/>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4724400" y="0"/>
            <a:ext cx="4114800" cy="1676400"/>
          </a:xfrm>
        </p:spPr>
        <p:txBody>
          <a:bodyPr anchor="b"/>
          <a:lstStyle>
            <a:lvl1pPr marL="0" indent="0" algn="ctr">
              <a:buNone/>
              <a:defRPr sz="2400">
                <a:solidFill>
                  <a:schemeClr val="tx2">
                    <a:shade val="75000"/>
                  </a:schemeClr>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8" name="Picture 7" descr="HIH_Cover.jpg"/>
          <p:cNvPicPr>
            <a:picLocks noChangeAspect="1"/>
          </p:cNvPicPr>
          <p:nvPr/>
        </p:nvPicPr>
        <p:blipFill>
          <a:blip r:embed="rId2" cstate="print"/>
          <a:stretch>
            <a:fillRect/>
          </a:stretch>
        </p:blipFill>
        <p:spPr>
          <a:xfrm>
            <a:off x="0" y="152400"/>
            <a:ext cx="4693882" cy="6172200"/>
          </a:xfrm>
          <a:prstGeom prst="rect">
            <a:avLst/>
          </a:prstGeom>
        </p:spPr>
      </p:pic>
      <p:sp>
        <p:nvSpPr>
          <p:cNvPr id="10" name="Footer Placeholder 1"/>
          <p:cNvSpPr txBox="1">
            <a:spLocks/>
          </p:cNvSpPr>
          <p:nvPr/>
        </p:nvSpPr>
        <p:spPr>
          <a:xfrm>
            <a:off x="6934200" y="6172200"/>
            <a:ext cx="2209800" cy="685800"/>
          </a:xfrm>
          <a:prstGeom prst="rect">
            <a:avLst/>
          </a:prstGeom>
        </p:spPr>
        <p:txBody>
          <a:bodyPr vert="horz"/>
          <a:lstStyle>
            <a:lvl1pPr algn="l">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Authored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Marta Szabo White,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Georgia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1">
                  <a:shade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467600" cy="1295400"/>
          </a:xfrm>
        </p:spPr>
        <p:txBody>
          <a:bodyPr>
            <a:noAutofit/>
          </a:bodyPr>
          <a:lstStyle>
            <a:lvl1pPr algn="ctr">
              <a:defRPr sz="4000">
                <a:latin typeface="Arial" pitchFamily="34" charset="0"/>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Arial" pitchFamily="34" charset="0"/>
                <a:cs typeface="Arial" pitchFamily="34" charset="0"/>
              </a:defRPr>
            </a:lvl1pPr>
            <a:lvl2pPr>
              <a:buFont typeface="Arial" pitchFamily="34" charset="0"/>
              <a:buChar char="•"/>
              <a:defRPr>
                <a:latin typeface="Arial" pitchFamily="34" charset="0"/>
                <a:cs typeface="Arial" pitchFamily="34" charset="0"/>
              </a:defRPr>
            </a:lvl2pPr>
            <a:lvl3pPr>
              <a:buFont typeface="Arial" pitchFamily="34" charset="0"/>
              <a:buChar char="•"/>
              <a:defRPr>
                <a:latin typeface="Arial" pitchFamily="34" charset="0"/>
                <a:cs typeface="Arial" pitchFamily="34" charset="0"/>
              </a:defRPr>
            </a:lvl3pPr>
            <a:lvl4pPr>
              <a:buFont typeface="Arial" pitchFamily="34" charset="0"/>
              <a:buChar cha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467600" cy="1295400"/>
          </a:xfrm>
        </p:spPr>
        <p:txBody>
          <a:bodyPr>
            <a:noAutofit/>
          </a:bodyPr>
          <a:lstStyle>
            <a:lvl1pPr algn="ctr">
              <a:defRPr sz="4000">
                <a:latin typeface="Arial" pitchFamily="34" charset="0"/>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Arial" pitchFamily="34" charset="0"/>
                <a:cs typeface="Arial" pitchFamily="34" charset="0"/>
              </a:defRPr>
            </a:lvl1pPr>
            <a:lvl2pPr>
              <a:buFont typeface="Arial" pitchFamily="34" charset="0"/>
              <a:buChar char="•"/>
              <a:defRPr/>
            </a:lvl2pPr>
            <a:lvl3pPr>
              <a:buFont typeface="Arial" pitchFamily="34" charset="0"/>
              <a:buChar char="•"/>
              <a:defRPr/>
            </a:lvl3pPr>
            <a:lvl4pPr>
              <a:buFont typeface="Arial" pitchFamily="34" charset="0"/>
              <a:buChar cha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467600" cy="1295400"/>
          </a:xfrm>
        </p:spPr>
        <p:txBody>
          <a:bodyPr>
            <a:noAutofit/>
          </a:bodyPr>
          <a:lstStyle>
            <a:lvl1pPr algn="ctr">
              <a:defRPr sz="4000">
                <a:latin typeface="Arial" pitchFamily="34" charset="0"/>
                <a:cs typeface="Arial" pitchFamily="34" charset="0"/>
              </a:defRPr>
            </a:lvl1pPr>
          </a:lstStyle>
          <a:p>
            <a:r>
              <a:rPr kumimoji="0" lang="en-US" smtClean="0"/>
              <a:t>Click to edit Master title style</a:t>
            </a:r>
            <a:endParaRPr kumimoji="0" lang="en-US" dirty="0"/>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235BD0-D356-4402-BB91-39E6560732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a:xfrm>
            <a:off x="76200" y="6477000"/>
            <a:ext cx="8153400" cy="288925"/>
          </a:xfrm>
        </p:spPr>
        <p:txBody>
          <a:bodyPr/>
          <a:lstStyle>
            <a:lvl1pPr algn="l">
              <a:defRPr sz="900">
                <a:solidFill>
                  <a:schemeClr val="tx1"/>
                </a:solidFill>
              </a:defRPr>
            </a:lvl1pPr>
          </a:lstStyle>
          <a:p>
            <a:endParaRPr lang="en-US"/>
          </a:p>
        </p:txBody>
      </p:sp>
      <p:sp>
        <p:nvSpPr>
          <p:cNvPr id="7" name="Slide Number Placeholder 6"/>
          <p:cNvSpPr>
            <a:spLocks noGrp="1"/>
          </p:cNvSpPr>
          <p:nvPr>
            <p:ph type="sldNum" sz="quarter" idx="12"/>
          </p:nvPr>
        </p:nvSpPr>
        <p:spPr/>
        <p:txBody>
          <a:bodyPr/>
          <a:lstStyle/>
          <a:p>
            <a:fld id="{BD235BD0-D356-4402-BB91-39E6560732FA}" type="slidenum">
              <a:rPr lang="en-US" smtClean="0"/>
              <a:pPr/>
              <a:t>‹#›</a:t>
            </a:fld>
            <a:endParaRPr lang="en-US"/>
          </a:p>
        </p:txBody>
      </p:sp>
      <p:pic>
        <p:nvPicPr>
          <p:cNvPr id="8" name="Picture 7"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lvl1pPr>
              <a:defRPr baseline="0">
                <a:effectLst/>
              </a:defRPr>
            </a:lvl1pPr>
          </a:lstStyle>
          <a:p>
            <a:r>
              <a:rPr kumimoji="0" lang="en-US" smtClean="0"/>
              <a:t>Click to edit Master title style</a:t>
            </a:r>
            <a:endParaRPr kumimoji="0" lang="en-US" dirty="0"/>
          </a:p>
        </p:txBody>
      </p:sp>
      <p:sp>
        <p:nvSpPr>
          <p:cNvPr id="21" name="Footer Placeholder 20"/>
          <p:cNvSpPr>
            <a:spLocks noGrp="1"/>
          </p:cNvSpPr>
          <p:nvPr>
            <p:ph type="ftr" sz="quarter" idx="11"/>
          </p:nvPr>
        </p:nvSpPr>
        <p:spPr>
          <a:xfrm>
            <a:off x="0" y="6400800"/>
            <a:ext cx="8153400" cy="288925"/>
          </a:xfrm>
        </p:spPr>
        <p:txBody>
          <a:bodyPr/>
          <a:lstStyle>
            <a:lvl1pPr>
              <a:defRPr sz="900" baseline="0">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BD235BD0-D356-4402-BB91-39E6560732FA}" type="slidenum">
              <a:rPr lang="en-US" smtClean="0"/>
              <a:pPr/>
              <a:t>‹#›</a:t>
            </a:fld>
            <a:endParaRPr lang="en-US"/>
          </a:p>
        </p:txBody>
      </p:sp>
      <p:pic>
        <p:nvPicPr>
          <p:cNvPr id="5" name="Picture 4"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p:nvSpPr>
        <p:spPr>
          <a:xfrm>
            <a:off x="0" y="6553200"/>
            <a:ext cx="9144000" cy="307777"/>
          </a:xfrm>
          <a:prstGeom prst="rect">
            <a:avLst/>
          </a:prstGeom>
          <a:solidFill>
            <a:schemeClr val="tx1"/>
          </a:solidFill>
          <a:ln w="28575">
            <a:solidFill>
              <a:schemeClr val="tx1"/>
            </a:solidFill>
          </a:ln>
        </p:spPr>
        <p:txBody>
          <a:bodyPr wrap="square" rtlCol="0">
            <a:spAutoFit/>
          </a:bodyPr>
          <a:lstStyle/>
          <a:p>
            <a:r>
              <a:rPr lang="en-US" sz="1400" dirty="0" smtClean="0">
                <a:solidFill>
                  <a:schemeClr val="bg1"/>
                </a:solidFill>
              </a:rPr>
              <a:t>© 2012 South-Western, </a:t>
            </a:r>
            <a:r>
              <a:rPr lang="en-US" sz="1400" dirty="0" err="1" smtClean="0">
                <a:solidFill>
                  <a:schemeClr val="bg1"/>
                </a:solidFill>
              </a:rPr>
              <a:t>Cengage</a:t>
            </a:r>
            <a:r>
              <a:rPr lang="en-US" sz="1400" dirty="0" smtClean="0">
                <a:solidFill>
                  <a:schemeClr val="bg1"/>
                </a:solidFill>
              </a:rPr>
              <a:t> Learning, Inc. All rights reserved.</a:t>
            </a:r>
            <a:endParaRPr lang="en-US" sz="14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p:txBody>
      </p:sp>
      <p:sp>
        <p:nvSpPr>
          <p:cNvPr id="28" name="Footer Placeholder 27"/>
          <p:cNvSpPr>
            <a:spLocks noGrp="1"/>
          </p:cNvSpPr>
          <p:nvPr>
            <p:ph type="ftr" sz="quarter" idx="3"/>
          </p:nvPr>
        </p:nvSpPr>
        <p:spPr>
          <a:xfrm>
            <a:off x="152400" y="6477000"/>
            <a:ext cx="8001000" cy="288925"/>
          </a:xfrm>
          <a:prstGeom prst="rect">
            <a:avLst/>
          </a:prstGeom>
        </p:spPr>
        <p:txBody>
          <a:bodyPr vert="horz"/>
          <a:lstStyle>
            <a:lvl1pPr algn="r" eaLnBrk="1" latinLnBrk="0" hangingPunct="1">
              <a:defRPr kumimoji="0" sz="900">
                <a:solidFill>
                  <a:schemeClr val="tx1"/>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D235BD0-D356-4402-BB91-39E6560732F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12" descr="HIH_Cove_logor.jpg"/>
          <p:cNvPicPr>
            <a:picLocks noChangeAspect="1"/>
          </p:cNvPicPr>
          <p:nvPr/>
        </p:nvPicPr>
        <p:blipFill>
          <a:blip r:embed="rId11" cstate="print"/>
          <a:stretch>
            <a:fillRect/>
          </a:stretch>
        </p:blipFill>
        <p:spPr>
          <a:xfrm>
            <a:off x="8610600" y="0"/>
            <a:ext cx="533400" cy="576503"/>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rtl="0" eaLnBrk="1" latinLnBrk="0" hangingPunct="1">
        <a:spcBef>
          <a:spcPct val="0"/>
        </a:spcBef>
        <a:buNone/>
        <a:defRPr kumimoji="0" sz="3600" kern="1200" cap="all" baseline="0">
          <a:solidFill>
            <a:schemeClr val="tx2"/>
          </a:solidFill>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Arial" pitchFamily="34" charset="0"/>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endParaRPr lang="en-US" b="1" dirty="0"/>
          </a:p>
        </p:txBody>
      </p:sp>
      <p:sp>
        <p:nvSpPr>
          <p:cNvPr id="16" name="Subtitle 15"/>
          <p:cNvSpPr>
            <a:spLocks noGrp="1"/>
          </p:cNvSpPr>
          <p:nvPr>
            <p:ph type="subTitle" idx="1"/>
          </p:nvPr>
        </p:nvSpPr>
        <p:spPr>
          <a:xfrm>
            <a:off x="4648200" y="457200"/>
            <a:ext cx="4114800" cy="3124200"/>
          </a:xfrm>
        </p:spPr>
        <p:txBody>
          <a:bodyPr>
            <a:noAutofit/>
          </a:bodyPr>
          <a:lstStyle/>
          <a:p>
            <a:pPr algn="l">
              <a:spcBef>
                <a:spcPts val="0"/>
              </a:spcBef>
            </a:pPr>
            <a:r>
              <a:rPr lang="en-US" sz="4000" b="1" dirty="0" smtClean="0">
                <a:latin typeface="+mj-lt"/>
              </a:rPr>
              <a:t>PART 2: STRATEGIC ACTIONS:</a:t>
            </a:r>
          </a:p>
          <a:p>
            <a:pPr algn="l">
              <a:spcBef>
                <a:spcPts val="0"/>
              </a:spcBef>
            </a:pPr>
            <a:r>
              <a:rPr lang="en-US" sz="4000" b="1" dirty="0" smtClean="0">
                <a:latin typeface="+mj-lt"/>
              </a:rPr>
              <a:t>STRATEGY FORMULATION</a:t>
            </a:r>
            <a:endParaRPr lang="en-US" sz="4000" dirty="0">
              <a:latin typeface="+mj-lt"/>
            </a:endParaRPr>
          </a:p>
        </p:txBody>
      </p:sp>
      <p:sp>
        <p:nvSpPr>
          <p:cNvPr id="21" name="Rectangle 20"/>
          <p:cNvSpPr/>
          <p:nvPr/>
        </p:nvSpPr>
        <p:spPr>
          <a:xfrm>
            <a:off x="4724400" y="3581400"/>
            <a:ext cx="3657600" cy="1661993"/>
          </a:xfrm>
          <a:prstGeom prst="rect">
            <a:avLst/>
          </a:prstGeom>
        </p:spPr>
        <p:txBody>
          <a:bodyPr wrap="square">
            <a:spAutoFit/>
          </a:bodyPr>
          <a:lstStyle/>
          <a:p>
            <a:r>
              <a:rPr lang="en-US" sz="3400" dirty="0" smtClean="0">
                <a:latin typeface="+mj-lt"/>
              </a:rPr>
              <a:t>CHAPTER  8</a:t>
            </a:r>
            <a:br>
              <a:rPr lang="en-US" sz="3400" dirty="0" smtClean="0">
                <a:latin typeface="+mj-lt"/>
              </a:rPr>
            </a:br>
            <a:r>
              <a:rPr lang="en-US" sz="3400" dirty="0" smtClean="0">
                <a:latin typeface="+mj-lt"/>
              </a:rPr>
              <a:t>INTERNATIONAL STRATEGY</a:t>
            </a:r>
            <a:endParaRPr lang="en-US" sz="3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IDENTIFYING INTERNATIONAL OPPORTUNITIES</a:t>
            </a:r>
          </a:p>
        </p:txBody>
      </p:sp>
      <p:sp>
        <p:nvSpPr>
          <p:cNvPr id="7" name="Rectangle 3"/>
          <p:cNvSpPr txBox="1">
            <a:spLocks noChangeArrowheads="1"/>
          </p:cNvSpPr>
          <p:nvPr/>
        </p:nvSpPr>
        <p:spPr>
          <a:xfrm>
            <a:off x="990600" y="1295400"/>
            <a:ext cx="8001000" cy="5181600"/>
          </a:xfrm>
          <a:prstGeom prst="rect">
            <a:avLst/>
          </a:prstGeom>
          <a:solidFill>
            <a:schemeClr val="accent2"/>
          </a:solidFill>
        </p:spPr>
        <p:txBody>
          <a:bodyPr/>
          <a:lstStyle/>
          <a:p>
            <a:pPr marL="342900" marR="0" lvl="0" indent="-342900" algn="l" defTabSz="914400" rtl="0" eaLnBrk="1" fontAlgn="auto" latinLnBrk="0" hangingPunct="1">
              <a:lnSpc>
                <a:spcPct val="100000"/>
              </a:lnSpc>
              <a:spcAft>
                <a:spcPts val="1200"/>
              </a:spcAft>
              <a:buClr>
                <a:schemeClr val="accent1"/>
              </a:buClr>
              <a:buSzPct val="70000"/>
              <a:tabLst/>
              <a:defRPr/>
            </a:pPr>
            <a:r>
              <a:rPr kumimoji="0" lang="en-US" sz="2800" b="0" i="0" u="none" strike="noStrike" kern="1200" cap="none" spc="0" normalizeH="0" baseline="0" noProof="0" dirty="0" smtClean="0">
                <a:ln>
                  <a:noFill/>
                </a:ln>
                <a:solidFill>
                  <a:schemeClr val="bg2"/>
                </a:solidFill>
                <a:effectLst/>
                <a:uLnTx/>
                <a:uFillTx/>
                <a:latin typeface="+mj-lt"/>
                <a:ea typeface="+mn-ea"/>
                <a:cs typeface="+mn-cs"/>
              </a:rPr>
              <a:t>	International Strategy:</a:t>
            </a:r>
            <a:r>
              <a:rPr kumimoji="0" lang="en-US" sz="2800" b="0" i="0" u="none" strike="noStrike" kern="1200" cap="none" spc="0" normalizeH="0" noProof="0" dirty="0" smtClean="0">
                <a:ln>
                  <a:noFill/>
                </a:ln>
                <a:solidFill>
                  <a:schemeClr val="bg2"/>
                </a:solidFill>
                <a:effectLst/>
                <a:uLnTx/>
                <a:uFillTx/>
                <a:latin typeface="+mj-lt"/>
                <a:ea typeface="+mn-ea"/>
                <a:cs typeface="+mn-cs"/>
              </a:rPr>
              <a:t> </a:t>
            </a:r>
            <a:r>
              <a:rPr lang="en-US" sz="2800" dirty="0" smtClean="0">
                <a:solidFill>
                  <a:schemeClr val="bg2"/>
                </a:solidFill>
              </a:rPr>
              <a:t>a</a:t>
            </a:r>
            <a:r>
              <a:rPr kumimoji="0" lang="en-US" sz="2800" b="0" i="0" u="none" strike="noStrike" kern="1200" cap="none" spc="0" normalizeH="0" baseline="0" noProof="0" dirty="0" smtClean="0">
                <a:ln>
                  <a:noFill/>
                </a:ln>
                <a:solidFill>
                  <a:schemeClr val="bg2"/>
                </a:solidFill>
                <a:effectLst/>
                <a:uLnTx/>
                <a:uFillTx/>
                <a:latin typeface="+mn-lt"/>
                <a:ea typeface="+mn-ea"/>
                <a:cs typeface="+mn-cs"/>
              </a:rPr>
              <a:t> strategy through which the firm sells its goods or services outside its domestic market</a:t>
            </a:r>
          </a:p>
          <a:p>
            <a:pPr marL="342900" marR="0" lvl="0" indent="-342900" algn="l" defTabSz="914400" rtl="0" eaLnBrk="1" fontAlgn="auto" latinLnBrk="0" hangingPunct="1">
              <a:lnSpc>
                <a:spcPct val="100000"/>
              </a:lnSpc>
              <a:spcAft>
                <a:spcPts val="0"/>
              </a:spcAft>
              <a:buClr>
                <a:schemeClr val="accent1"/>
              </a:buClr>
              <a:buSzPct val="70000"/>
              <a:tabLst/>
              <a:defRPr/>
            </a:pPr>
            <a:r>
              <a:rPr kumimoji="0" lang="en-US" sz="2800" b="0" i="0" u="none" strike="noStrike" kern="1200" cap="none" spc="0" normalizeH="0" baseline="0" noProof="0" dirty="0" smtClean="0">
                <a:ln>
                  <a:noFill/>
                </a:ln>
                <a:solidFill>
                  <a:schemeClr val="bg2"/>
                </a:solidFill>
                <a:effectLst/>
                <a:uLnTx/>
                <a:uFillTx/>
                <a:latin typeface="+mn-lt"/>
                <a:ea typeface="+mn-ea"/>
                <a:cs typeface="+mn-cs"/>
              </a:rPr>
              <a:t>	</a:t>
            </a:r>
            <a:r>
              <a:rPr kumimoji="0" lang="en-US" sz="2700" b="0" i="0" u="none" strike="noStrike" kern="1200" cap="none" spc="0" normalizeH="0" baseline="0" noProof="0" dirty="0" smtClean="0">
                <a:ln>
                  <a:noFill/>
                </a:ln>
                <a:solidFill>
                  <a:schemeClr val="bg2"/>
                </a:solidFill>
                <a:effectLst/>
                <a:uLnTx/>
                <a:uFillTx/>
                <a:latin typeface="+mn-lt"/>
                <a:ea typeface="+mn-ea"/>
                <a:cs typeface="+mn-cs"/>
              </a:rPr>
              <a:t>Reasons for having an international strategy</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r>
              <a:rPr kumimoji="0" lang="en-US" sz="2700" b="0" i="0" u="none" strike="noStrike" kern="1200" cap="none" spc="0" normalizeH="0" baseline="0" noProof="0" dirty="0" smtClean="0">
                <a:ln>
                  <a:noFill/>
                </a:ln>
                <a:solidFill>
                  <a:schemeClr val="bg2"/>
                </a:solidFill>
                <a:effectLst/>
                <a:uLnTx/>
                <a:uFillTx/>
                <a:latin typeface="+mn-lt"/>
                <a:ea typeface="+mn-ea"/>
                <a:cs typeface="+mn-cs"/>
              </a:rPr>
              <a:t>International markets yield new opportunities</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r>
              <a:rPr kumimoji="0" lang="en-US" sz="2700" b="0" i="0" u="none" strike="noStrike" kern="1200" cap="none" spc="0" normalizeH="0" baseline="0" noProof="0" dirty="0" smtClean="0">
                <a:ln>
                  <a:noFill/>
                </a:ln>
                <a:solidFill>
                  <a:schemeClr val="bg2"/>
                </a:solidFill>
                <a:effectLst/>
                <a:uLnTx/>
                <a:uFillTx/>
                <a:latin typeface="+mn-lt"/>
                <a:ea typeface="+mn-ea"/>
                <a:cs typeface="+mn-cs"/>
              </a:rPr>
              <a:t>Needed resources can be secured</a:t>
            </a:r>
          </a:p>
          <a:p>
            <a:pPr marL="742950" lvl="1" indent="-285750">
              <a:buClr>
                <a:schemeClr val="accent1"/>
              </a:buClr>
              <a:buSzPct val="70000"/>
              <a:buFont typeface="Arial" pitchFamily="34" charset="0"/>
              <a:buChar char="•"/>
              <a:defRPr/>
            </a:pPr>
            <a:r>
              <a:rPr kumimoji="0" lang="en-US" sz="2700" b="0" i="0" u="none" strike="noStrike" kern="1200" cap="none" spc="0" normalizeH="0" baseline="0" noProof="0" dirty="0" smtClean="0">
                <a:ln>
                  <a:noFill/>
                </a:ln>
                <a:solidFill>
                  <a:schemeClr val="bg2"/>
                </a:solidFill>
                <a:effectLst/>
                <a:uLnTx/>
                <a:uFillTx/>
                <a:latin typeface="+mn-lt"/>
                <a:ea typeface="+mn-ea"/>
                <a:cs typeface="+mn-cs"/>
              </a:rPr>
              <a:t>Greater potential product demand</a:t>
            </a:r>
            <a:r>
              <a:rPr lang="en-US" sz="2700" dirty="0" smtClean="0">
                <a:solidFill>
                  <a:schemeClr val="bg2"/>
                </a:solidFill>
              </a:rPr>
              <a:t> </a:t>
            </a:r>
          </a:p>
          <a:p>
            <a:pPr marL="742950" lvl="1" indent="-285750">
              <a:buClr>
                <a:schemeClr val="accent1"/>
              </a:buClr>
              <a:buSzPct val="70000"/>
              <a:buFont typeface="Arial" pitchFamily="34" charset="0"/>
              <a:buChar char="•"/>
              <a:defRPr/>
            </a:pPr>
            <a:r>
              <a:rPr lang="en-US" sz="2700" dirty="0" smtClean="0">
                <a:solidFill>
                  <a:schemeClr val="bg2"/>
                </a:solidFill>
              </a:rPr>
              <a:t>Borderless demand for globally branded products </a:t>
            </a:r>
          </a:p>
          <a:p>
            <a:pPr marL="742950" lvl="1" indent="-285750">
              <a:buClr>
                <a:schemeClr val="accent1"/>
              </a:buClr>
              <a:buSzPct val="70000"/>
              <a:buFont typeface="Arial" pitchFamily="34" charset="0"/>
              <a:buChar char="•"/>
              <a:defRPr/>
            </a:pPr>
            <a:r>
              <a:rPr lang="en-US" sz="2700" dirty="0" smtClean="0">
                <a:solidFill>
                  <a:schemeClr val="bg2"/>
                </a:solidFill>
              </a:rPr>
              <a:t>Pressure for global integration</a:t>
            </a:r>
          </a:p>
          <a:p>
            <a:pPr marL="742950" lvl="1" indent="-285750">
              <a:buClr>
                <a:schemeClr val="accent1"/>
              </a:buClr>
              <a:buSzPct val="70000"/>
              <a:buFont typeface="Arial" pitchFamily="34" charset="0"/>
              <a:buChar char="•"/>
              <a:defRPr/>
            </a:pPr>
            <a:r>
              <a:rPr lang="en-US" sz="2700" dirty="0" smtClean="0">
                <a:solidFill>
                  <a:schemeClr val="bg2"/>
                </a:solidFill>
              </a:rPr>
              <a:t>New market expansion extends product life cycle</a:t>
            </a:r>
          </a:p>
          <a:p>
            <a:pPr marL="742950" lvl="1" indent="-285750">
              <a:buClr>
                <a:schemeClr val="accent1"/>
              </a:buClr>
              <a:buSzPct val="70000"/>
              <a:buFont typeface="Arial" pitchFamily="34" charset="0"/>
              <a:buChar char="•"/>
              <a:defRPr/>
            </a:pPr>
            <a:endParaRPr lang="en-US" sz="2800" dirty="0" smtClean="0">
              <a:solidFill>
                <a:schemeClr val="tx2"/>
              </a:solidFill>
            </a:endParaRPr>
          </a:p>
          <a:p>
            <a:pPr marL="742950" lvl="1" indent="-285750">
              <a:buClr>
                <a:schemeClr val="accent1"/>
              </a:buClr>
              <a:buSzPct val="70000"/>
              <a:buFont typeface="Arial" pitchFamily="34" charset="0"/>
              <a:buChar char="•"/>
              <a:defRPr/>
            </a:pPr>
            <a:endParaRPr lang="en-US" sz="2800" dirty="0" smtClean="0">
              <a:solidFill>
                <a:schemeClr val="tx2"/>
              </a:solidFill>
            </a:endParaRP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5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wipe(left)">
                                      <p:cBhvr>
                                        <p:cTn id="34" dur="500"/>
                                        <p:tgtEl>
                                          <p:spTgt spid="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wipe(left)">
                                      <p:cBhvr>
                                        <p:cTn id="3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IDENTIFYING INTERNATIONAL OPPORTUNITIES</a:t>
            </a:r>
          </a:p>
        </p:txBody>
      </p:sp>
      <p:sp>
        <p:nvSpPr>
          <p:cNvPr id="7" name="Rectangle 3"/>
          <p:cNvSpPr txBox="1">
            <a:spLocks noChangeArrowheads="1"/>
          </p:cNvSpPr>
          <p:nvPr/>
        </p:nvSpPr>
        <p:spPr>
          <a:xfrm>
            <a:off x="1905000" y="1828800"/>
            <a:ext cx="6934200" cy="4038600"/>
          </a:xfrm>
          <a:prstGeom prst="rect">
            <a:avLst/>
          </a:prstGeom>
        </p:spPr>
        <p:txBody>
          <a:bodyPr/>
          <a:lstStyle/>
          <a:p>
            <a:pPr marL="0" lvl="1">
              <a:spcAft>
                <a:spcPts val="600"/>
              </a:spcAft>
            </a:pPr>
            <a:r>
              <a:rPr lang="en-US" sz="2800" dirty="0" smtClean="0">
                <a:solidFill>
                  <a:schemeClr val="tx2"/>
                </a:solidFill>
                <a:latin typeface="+mj-lt"/>
              </a:rPr>
              <a:t>Many firms choose direct investment in assets over indirect investment because it:</a:t>
            </a:r>
          </a:p>
          <a:p>
            <a:pPr lvl="1"/>
            <a:r>
              <a:rPr lang="en-US" sz="2800" dirty="0" smtClean="0">
                <a:solidFill>
                  <a:schemeClr val="tx2"/>
                </a:solidFill>
                <a:latin typeface="Arial"/>
                <a:cs typeface="Arial"/>
              </a:rPr>
              <a:t>● </a:t>
            </a:r>
            <a:r>
              <a:rPr lang="en-US" sz="2800" dirty="0" smtClean="0">
                <a:solidFill>
                  <a:schemeClr val="tx2"/>
                </a:solidFill>
                <a:latin typeface="+mj-lt"/>
              </a:rPr>
              <a:t>Provides better protection for assets </a:t>
            </a:r>
          </a:p>
          <a:p>
            <a:pPr lvl="1"/>
            <a:r>
              <a:rPr lang="en-US" sz="2800" dirty="0" smtClean="0">
                <a:solidFill>
                  <a:schemeClr val="tx2"/>
                </a:solidFill>
                <a:latin typeface="+mj-lt"/>
                <a:cs typeface="Arial"/>
              </a:rPr>
              <a:t>● </a:t>
            </a:r>
            <a:r>
              <a:rPr lang="en-US" sz="2800" dirty="0" smtClean="0">
                <a:solidFill>
                  <a:schemeClr val="tx2"/>
                </a:solidFill>
                <a:latin typeface="+mj-lt"/>
              </a:rPr>
              <a:t>Develops relationships with key resources faster </a:t>
            </a:r>
          </a:p>
          <a:p>
            <a:pPr lvl="1"/>
            <a:r>
              <a:rPr lang="en-US" sz="2800" dirty="0" smtClean="0">
                <a:solidFill>
                  <a:schemeClr val="tx2"/>
                </a:solidFill>
                <a:latin typeface="+mj-lt"/>
                <a:cs typeface="Arial"/>
              </a:rPr>
              <a:t>● </a:t>
            </a:r>
            <a:r>
              <a:rPr lang="en-US" sz="2800" dirty="0" smtClean="0">
                <a:solidFill>
                  <a:schemeClr val="tx2"/>
                </a:solidFill>
                <a:latin typeface="+mj-lt"/>
              </a:rPr>
              <a:t>May provide reduction in risk due to direct connections</a:t>
            </a:r>
          </a:p>
          <a:p>
            <a:pPr lvl="1"/>
            <a:endParaRPr lang="en-US" sz="28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lide(fromBottom)">
                                      <p:cBhvr>
                                        <p:cTn id="11" dur="500"/>
                                        <p:tgtEl>
                                          <p:spTgt spid="7">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lide(fromBottom)">
                                      <p:cBhvr>
                                        <p:cTn id="15" dur="500"/>
                                        <p:tgtEl>
                                          <p:spTgt spid="7">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INCENTIVES AND BASIC BENEFITS OF INTERNATIONAL STRATEGY</a:t>
            </a:r>
          </a:p>
        </p:txBody>
      </p:sp>
      <p:sp>
        <p:nvSpPr>
          <p:cNvPr id="5" name="Rectangle 2"/>
          <p:cNvSpPr txBox="1">
            <a:spLocks noChangeArrowheads="1"/>
          </p:cNvSpPr>
          <p:nvPr/>
        </p:nvSpPr>
        <p:spPr>
          <a:xfrm>
            <a:off x="0" y="1524000"/>
            <a:ext cx="1524000" cy="16764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8</a:t>
            </a:r>
            <a:r>
              <a:rPr kumimoji="0" lang="en-US" sz="1600" u="none" strike="noStrike" kern="1200" cap="none" spc="0" normalizeH="0" baseline="0" noProof="0" dirty="0" smtClean="0">
                <a:ln>
                  <a:noFill/>
                </a:ln>
                <a:solidFill>
                  <a:schemeClr val="bg1"/>
                </a:solidFill>
                <a:effectLst/>
                <a:uLnTx/>
                <a:uFillTx/>
                <a:latin typeface="+mj-lt"/>
                <a:ea typeface="+mj-ea"/>
                <a:cs typeface="+mj-cs"/>
              </a:rPr>
              <a:t>.2</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Incentives and Basic Benefits of International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8" name="Line 5"/>
          <p:cNvSpPr>
            <a:spLocks noChangeShapeType="1"/>
          </p:cNvSpPr>
          <p:nvPr/>
        </p:nvSpPr>
        <p:spPr bwMode="auto">
          <a:xfrm rot="-120000">
            <a:off x="0" y="2011680"/>
            <a:ext cx="1524000" cy="45719"/>
          </a:xfrm>
          <a:prstGeom prst="line">
            <a:avLst/>
          </a:prstGeom>
          <a:noFill/>
          <a:ln w="57150">
            <a:solidFill>
              <a:schemeClr val="bg1"/>
            </a:solidFill>
            <a:round/>
            <a:headEnd/>
            <a:tailEnd/>
          </a:ln>
          <a:effectLst/>
        </p:spPr>
        <p:txBody>
          <a:bodyPr/>
          <a:lstStyle/>
          <a:p>
            <a:endParaRPr lang="en-US"/>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2"/>
          <p:cNvPicPr>
            <a:picLocks noChangeAspect="1" noChangeArrowheads="1"/>
          </p:cNvPicPr>
          <p:nvPr/>
        </p:nvPicPr>
        <p:blipFill>
          <a:blip r:embed="rId3" cstate="print"/>
          <a:srcRect/>
          <a:stretch>
            <a:fillRect/>
          </a:stretch>
        </p:blipFill>
        <p:spPr bwMode="auto">
          <a:xfrm>
            <a:off x="2590800" y="1143000"/>
            <a:ext cx="4792316" cy="5336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INCENTIVES TO USE INTERNATIONAL STRATEGIES</a:t>
            </a:r>
          </a:p>
        </p:txBody>
      </p:sp>
      <p:sp>
        <p:nvSpPr>
          <p:cNvPr id="7" name="Rectangle 3"/>
          <p:cNvSpPr txBox="1">
            <a:spLocks noChangeArrowheads="1"/>
          </p:cNvSpPr>
          <p:nvPr/>
        </p:nvSpPr>
        <p:spPr>
          <a:xfrm>
            <a:off x="1600200" y="2209800"/>
            <a:ext cx="7315200" cy="4038600"/>
          </a:xfrm>
          <a:prstGeom prst="rect">
            <a:avLst/>
          </a:prstGeom>
        </p:spPr>
        <p:txBody>
          <a:bodyPr/>
          <a:lstStyle/>
          <a:p>
            <a:pPr lvl="0">
              <a:buClr>
                <a:schemeClr val="accent1"/>
              </a:buClr>
              <a:buSzPct val="70000"/>
              <a:tabLst>
                <a:tab pos="346075" algn="l"/>
              </a:tabLst>
              <a:defRPr/>
            </a:pPr>
            <a:r>
              <a:rPr lang="en-US" sz="2500" b="1" dirty="0" smtClean="0">
                <a:cs typeface="Arial"/>
              </a:rPr>
              <a:t>● </a:t>
            </a:r>
            <a:r>
              <a:rPr lang="en-US" sz="2500" b="1" dirty="0" smtClean="0"/>
              <a:t>Firms derive three basic benefits by successfully using international strategies: </a:t>
            </a:r>
          </a:p>
          <a:p>
            <a:pPr lvl="0">
              <a:buClr>
                <a:schemeClr val="accent1"/>
              </a:buClr>
              <a:buSzPct val="70000"/>
              <a:defRPr/>
            </a:pPr>
            <a:r>
              <a:rPr lang="en-US" sz="2500" b="1" dirty="0" smtClean="0"/>
              <a:t>	1. increased </a:t>
            </a:r>
            <a:r>
              <a:rPr lang="en-US" sz="2500" b="1" dirty="0" smtClean="0">
                <a:solidFill>
                  <a:srgbClr val="C00000"/>
                </a:solidFill>
              </a:rPr>
              <a:t>market size</a:t>
            </a:r>
          </a:p>
          <a:p>
            <a:pPr lvl="0">
              <a:buClr>
                <a:schemeClr val="accent1"/>
              </a:buClr>
              <a:buSzPct val="70000"/>
              <a:defRPr/>
            </a:pPr>
            <a:r>
              <a:rPr lang="en-US" sz="2500" b="1" dirty="0" smtClean="0"/>
              <a:t>	2. increased </a:t>
            </a:r>
            <a:r>
              <a:rPr lang="en-US" sz="2500" b="1" dirty="0" smtClean="0">
                <a:solidFill>
                  <a:srgbClr val="C00000"/>
                </a:solidFill>
              </a:rPr>
              <a:t>economies of scale </a:t>
            </a:r>
            <a:r>
              <a:rPr lang="en-US" sz="2500" b="1" dirty="0" smtClean="0"/>
              <a:t>and </a:t>
            </a:r>
            <a:r>
              <a:rPr lang="en-US" sz="2500" b="1" dirty="0" smtClean="0">
                <a:solidFill>
                  <a:srgbClr val="C00000"/>
                </a:solidFill>
              </a:rPr>
              <a:t>learning </a:t>
            </a:r>
          </a:p>
          <a:p>
            <a:r>
              <a:rPr lang="en-US" sz="2500" b="1" dirty="0" smtClean="0"/>
              <a:t>	3. development of a </a:t>
            </a:r>
            <a:r>
              <a:rPr lang="en-US" sz="2500" b="1" dirty="0" smtClean="0">
                <a:solidFill>
                  <a:srgbClr val="C00000"/>
                </a:solidFill>
              </a:rPr>
              <a:t>competitive advantage </a:t>
            </a:r>
            <a:r>
              <a:rPr lang="en-US" sz="2500" b="1" dirty="0" smtClean="0"/>
              <a:t>through location (e.g., access to low-cost labor, critical resources, or customers)</a:t>
            </a:r>
            <a:r>
              <a:rPr lang="en-US" sz="2500" b="1" dirty="0" smtClean="0">
                <a:cs typeface="Arial"/>
              </a:rPr>
              <a:t> </a:t>
            </a:r>
          </a:p>
          <a:p>
            <a:r>
              <a:rPr lang="en-US" sz="2500" b="1" dirty="0" smtClean="0">
                <a:cs typeface="Arial"/>
              </a:rPr>
              <a:t>● </a:t>
            </a:r>
            <a:r>
              <a:rPr lang="en-US" sz="2500" b="1" dirty="0" smtClean="0"/>
              <a:t>Raymond Vernon states that the classic rationale for international diversification is to:</a:t>
            </a:r>
          </a:p>
          <a:p>
            <a:r>
              <a:rPr lang="en-US" sz="2500" b="1" dirty="0" smtClean="0"/>
              <a:t>	 4. </a:t>
            </a:r>
            <a:r>
              <a:rPr lang="en-US" sz="2500" b="1" dirty="0" smtClean="0">
                <a:solidFill>
                  <a:srgbClr val="C00000"/>
                </a:solidFill>
              </a:rPr>
              <a:t>extend the product’s life cycle</a:t>
            </a:r>
          </a:p>
          <a:p>
            <a:pPr lvl="0">
              <a:buClr>
                <a:schemeClr val="accent1"/>
              </a:buClr>
              <a:buSzPct val="70000"/>
              <a:defRPr/>
            </a:pPr>
            <a:endParaRPr kumimoji="0" lang="en-US" sz="2500" b="0" i="0" u="none" strike="noStrike" kern="1200" cap="none" spc="0" normalizeH="0" baseline="0" noProof="0" dirty="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lide(fromLeft)">
                                      <p:cBhvr>
                                        <p:cTn id="11" dur="500"/>
                                        <p:tgtEl>
                                          <p:spTgt spid="7">
                                            <p:txEl>
                                              <p:pRg st="1" end="1"/>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lide(fromLeft)">
                                      <p:cBhvr>
                                        <p:cTn id="15" dur="500"/>
                                        <p:tgtEl>
                                          <p:spTgt spid="7">
                                            <p:txEl>
                                              <p:pRg st="2" end="2"/>
                                            </p:txEl>
                                          </p:spTgt>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Left)">
                                      <p:cBhvr>
                                        <p:cTn id="19" dur="500"/>
                                        <p:tgtEl>
                                          <p:spTgt spid="7">
                                            <p:txEl>
                                              <p:pRg st="3" end="3"/>
                                            </p:txEl>
                                          </p:spTgt>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slide(fromLeft)">
                                      <p:cBhvr>
                                        <p:cTn id="23" dur="500"/>
                                        <p:tgtEl>
                                          <p:spTgt spid="7">
                                            <p:txEl>
                                              <p:pRg st="4" end="4"/>
                                            </p:txEl>
                                          </p:spTgt>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slide(from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CLASSIC RATIONALE: EXTENDING THE PRODUCT’S LIFE CYCLE</a:t>
            </a:r>
          </a:p>
        </p:txBody>
      </p:sp>
      <p:grpSp>
        <p:nvGrpSpPr>
          <p:cNvPr id="5" name="Group 4"/>
          <p:cNvGrpSpPr>
            <a:grpSpLocks/>
          </p:cNvGrpSpPr>
          <p:nvPr/>
        </p:nvGrpSpPr>
        <p:grpSpPr bwMode="auto">
          <a:xfrm>
            <a:off x="2289175" y="5504342"/>
            <a:ext cx="4206875" cy="972658"/>
            <a:chOff x="1974" y="3140"/>
            <a:chExt cx="1775" cy="929"/>
          </a:xfrm>
        </p:grpSpPr>
        <p:sp>
          <p:nvSpPr>
            <p:cNvPr id="8" name="Rectangle 5"/>
            <p:cNvSpPr>
              <a:spLocks noChangeArrowheads="1"/>
            </p:cNvSpPr>
            <p:nvPr/>
          </p:nvSpPr>
          <p:spPr bwMode="blackWhite">
            <a:xfrm>
              <a:off x="1974" y="3140"/>
              <a:ext cx="1775" cy="929"/>
            </a:xfrm>
            <a:prstGeom prst="rect">
              <a:avLst/>
            </a:prstGeom>
            <a:gradFill rotWithShape="0">
              <a:gsLst>
                <a:gs pos="0">
                  <a:schemeClr val="accent1"/>
                </a:gs>
                <a:gs pos="100000">
                  <a:schemeClr val="accent1">
                    <a:gamma/>
                    <a:shade val="46275"/>
                    <a:invGamma/>
                  </a:schemeClr>
                </a:gs>
              </a:gsLst>
              <a:lin ang="0" scaled="1"/>
            </a:gradFill>
            <a:ln w="12700" cap="sq">
              <a:noFill/>
              <a:miter lim="800000"/>
              <a:headEnd type="none" w="sm" len="sm"/>
              <a:tailEnd type="none" w="sm" len="sm"/>
            </a:ln>
            <a:effectLst/>
          </p:spPr>
          <p:txBody>
            <a:bodyPr wrap="none" anchor="ctr"/>
            <a:lstStyle/>
            <a:p>
              <a:pPr algn="ctr" eaLnBrk="0" hangingPunct="0"/>
              <a:endParaRPr kumimoji="1" lang="en-US" b="1">
                <a:solidFill>
                  <a:schemeClr val="bg1"/>
                </a:solidFill>
                <a:effectLst>
                  <a:outerShdw blurRad="38100" dist="38100" dir="2700000" algn="tl">
                    <a:srgbClr val="000000"/>
                  </a:outerShdw>
                </a:effectLst>
              </a:endParaRPr>
            </a:p>
          </p:txBody>
        </p:sp>
        <p:sp>
          <p:nvSpPr>
            <p:cNvPr id="9" name="Rectangle 6"/>
            <p:cNvSpPr>
              <a:spLocks noChangeArrowheads="1"/>
            </p:cNvSpPr>
            <p:nvPr/>
          </p:nvSpPr>
          <p:spPr bwMode="blackWhite">
            <a:xfrm>
              <a:off x="2011" y="3177"/>
              <a:ext cx="1701" cy="855"/>
            </a:xfrm>
            <a:prstGeom prst="rect">
              <a:avLst/>
            </a:prstGeom>
            <a:gradFill rotWithShape="0">
              <a:gsLst>
                <a:gs pos="0">
                  <a:schemeClr val="accent1">
                    <a:gamma/>
                    <a:shade val="46275"/>
                    <a:invGamma/>
                  </a:schemeClr>
                </a:gs>
                <a:gs pos="100000">
                  <a:schemeClr val="accent1"/>
                </a:gs>
              </a:gsLst>
              <a:lin ang="0" scaled="1"/>
            </a:gradFill>
            <a:ln w="12700" cap="sq">
              <a:noFill/>
              <a:miter lim="800000"/>
              <a:headEnd type="none" w="sm" len="sm"/>
              <a:tailEnd type="none" w="sm" len="sm"/>
            </a:ln>
            <a:effectLst/>
          </p:spPr>
          <p:txBody>
            <a:bodyPr anchor="ctr"/>
            <a:lstStyle/>
            <a:p>
              <a:pPr algn="ctr" eaLnBrk="0" hangingPunct="0"/>
              <a:r>
                <a:rPr kumimoji="1" lang="en-US" b="1" dirty="0">
                  <a:solidFill>
                    <a:schemeClr val="bg1"/>
                  </a:solidFill>
                  <a:effectLst>
                    <a:outerShdw blurRad="38100" dist="38100" dir="2700000" algn="tl">
                      <a:srgbClr val="000000"/>
                    </a:outerShdw>
                  </a:effectLst>
                  <a:latin typeface="+mj-lt"/>
                </a:rPr>
                <a:t>Production is standardized and relocated to low cost </a:t>
              </a:r>
              <a:r>
                <a:rPr kumimoji="1" lang="en-US" b="1" dirty="0" smtClean="0">
                  <a:solidFill>
                    <a:schemeClr val="bg1"/>
                  </a:solidFill>
                  <a:effectLst>
                    <a:outerShdw blurRad="38100" dist="38100" dir="2700000" algn="tl">
                      <a:srgbClr val="000000"/>
                    </a:outerShdw>
                  </a:effectLst>
                  <a:latin typeface="+mj-lt"/>
                </a:rPr>
                <a:t>countries</a:t>
              </a:r>
              <a:endParaRPr kumimoji="1" lang="en-US" b="1" dirty="0">
                <a:solidFill>
                  <a:schemeClr val="bg1"/>
                </a:solidFill>
                <a:effectLst>
                  <a:outerShdw blurRad="38100" dist="38100" dir="2700000" algn="tl">
                    <a:srgbClr val="000000"/>
                  </a:outerShdw>
                </a:effectLst>
                <a:latin typeface="+mj-lt"/>
              </a:endParaRPr>
            </a:p>
          </p:txBody>
        </p:sp>
      </p:grpSp>
      <p:grpSp>
        <p:nvGrpSpPr>
          <p:cNvPr id="10" name="Group 7"/>
          <p:cNvGrpSpPr>
            <a:grpSpLocks/>
          </p:cNvGrpSpPr>
          <p:nvPr/>
        </p:nvGrpSpPr>
        <p:grpSpPr bwMode="auto">
          <a:xfrm>
            <a:off x="685800" y="2591730"/>
            <a:ext cx="2516188" cy="1063066"/>
            <a:chOff x="256" y="1113"/>
            <a:chExt cx="1585" cy="806"/>
          </a:xfrm>
        </p:grpSpPr>
        <p:sp>
          <p:nvSpPr>
            <p:cNvPr id="11" name="Rectangle 8"/>
            <p:cNvSpPr>
              <a:spLocks noChangeArrowheads="1"/>
            </p:cNvSpPr>
            <p:nvPr/>
          </p:nvSpPr>
          <p:spPr bwMode="blackWhite">
            <a:xfrm>
              <a:off x="256" y="1113"/>
              <a:ext cx="1585" cy="806"/>
            </a:xfrm>
            <a:prstGeom prst="rect">
              <a:avLst/>
            </a:prstGeom>
            <a:gradFill rotWithShape="0">
              <a:gsLst>
                <a:gs pos="0">
                  <a:srgbClr val="CC6600"/>
                </a:gs>
                <a:gs pos="100000">
                  <a:srgbClr val="CC6600">
                    <a:gamma/>
                    <a:shade val="46275"/>
                    <a:invGamma/>
                  </a:srgbClr>
                </a:gs>
              </a:gsLst>
              <a:lin ang="0" scaled="1"/>
            </a:gradFill>
            <a:ln w="12700" cap="sq">
              <a:noFill/>
              <a:miter lim="800000"/>
              <a:headEnd type="none" w="sm" len="sm"/>
              <a:tailEnd type="none" w="sm" len="sm"/>
            </a:ln>
            <a:effectLst/>
          </p:spPr>
          <p:txBody>
            <a:bodyPr wrap="none" anchor="ctr"/>
            <a:lstStyle/>
            <a:p>
              <a:pPr algn="ctr" eaLnBrk="0" hangingPunct="0">
                <a:lnSpc>
                  <a:spcPct val="90000"/>
                </a:lnSpc>
              </a:pPr>
              <a:endParaRPr kumimoji="1" lang="en-US" b="1">
                <a:solidFill>
                  <a:schemeClr val="bg1"/>
                </a:solidFill>
                <a:effectLst>
                  <a:outerShdw blurRad="38100" dist="38100" dir="2700000" algn="tl">
                    <a:srgbClr val="000000"/>
                  </a:outerShdw>
                </a:effectLst>
              </a:endParaRPr>
            </a:p>
          </p:txBody>
        </p:sp>
        <p:sp>
          <p:nvSpPr>
            <p:cNvPr id="13" name="Rectangle 9"/>
            <p:cNvSpPr>
              <a:spLocks noChangeArrowheads="1"/>
            </p:cNvSpPr>
            <p:nvPr/>
          </p:nvSpPr>
          <p:spPr bwMode="blackWhite">
            <a:xfrm>
              <a:off x="292" y="1150"/>
              <a:ext cx="1512" cy="732"/>
            </a:xfrm>
            <a:prstGeom prst="rect">
              <a:avLst/>
            </a:prstGeom>
            <a:gradFill rotWithShape="0">
              <a:gsLst>
                <a:gs pos="0">
                  <a:srgbClr val="CC6600">
                    <a:gamma/>
                    <a:shade val="46275"/>
                    <a:invGamma/>
                  </a:srgbClr>
                </a:gs>
                <a:gs pos="100000">
                  <a:srgbClr val="CC6600"/>
                </a:gs>
              </a:gsLst>
              <a:lin ang="0" scaled="1"/>
            </a:gradFill>
            <a:ln w="12700" cap="sq">
              <a:noFill/>
              <a:miter lim="800000"/>
              <a:headEnd type="none" w="sm" len="sm"/>
              <a:tailEnd type="none" w="sm" len="sm"/>
            </a:ln>
            <a:effectLst/>
          </p:spPr>
          <p:txBody>
            <a:bodyPr wrap="none" anchor="ctr"/>
            <a:lstStyle/>
            <a:p>
              <a:pPr algn="ctr" eaLnBrk="0" hangingPunct="0">
                <a:lnSpc>
                  <a:spcPct val="90000"/>
                </a:lnSpc>
              </a:pPr>
              <a:r>
                <a:rPr kumimoji="1" lang="en-US" b="1" dirty="0">
                  <a:solidFill>
                    <a:schemeClr val="bg1"/>
                  </a:solidFill>
                  <a:effectLst>
                    <a:outerShdw blurRad="38100" dist="38100" dir="2700000" algn="tl">
                      <a:srgbClr val="000000"/>
                    </a:outerShdw>
                  </a:effectLst>
                  <a:latin typeface="+mj-lt"/>
                </a:rPr>
                <a:t>Product</a:t>
              </a:r>
              <a:r>
                <a:rPr kumimoji="1" lang="en-US" b="1" dirty="0" smtClean="0">
                  <a:solidFill>
                    <a:schemeClr val="bg1"/>
                  </a:solidFill>
                  <a:effectLst>
                    <a:outerShdw blurRad="38100" dist="38100" dir="2700000" algn="tl">
                      <a:srgbClr val="000000"/>
                    </a:outerShdw>
                  </a:effectLst>
                  <a:latin typeface="+mj-lt"/>
                </a:rPr>
                <a:t> demand</a:t>
              </a:r>
            </a:p>
            <a:p>
              <a:pPr algn="ctr" eaLnBrk="0" hangingPunct="0">
                <a:lnSpc>
                  <a:spcPct val="90000"/>
                </a:lnSpc>
              </a:pPr>
              <a:r>
                <a:rPr kumimoji="1" lang="en-US" b="1" dirty="0">
                  <a:solidFill>
                    <a:schemeClr val="bg1"/>
                  </a:solidFill>
                  <a:effectLst>
                    <a:outerShdw blurRad="38100" dist="38100" dir="2700000" algn="tl">
                      <a:srgbClr val="000000"/>
                    </a:outerShdw>
                  </a:effectLst>
                  <a:latin typeface="+mj-lt"/>
                </a:rPr>
                <a:t>d</a:t>
              </a:r>
              <a:r>
                <a:rPr kumimoji="1" lang="en-US" b="1" dirty="0" smtClean="0">
                  <a:solidFill>
                    <a:schemeClr val="bg1"/>
                  </a:solidFill>
                  <a:effectLst>
                    <a:outerShdw blurRad="38100" dist="38100" dir="2700000" algn="tl">
                      <a:srgbClr val="000000"/>
                    </a:outerShdw>
                  </a:effectLst>
                  <a:latin typeface="+mj-lt"/>
                </a:rPr>
                <a:t>evelops </a:t>
              </a:r>
              <a:r>
                <a:rPr kumimoji="1" lang="en-US" b="1" dirty="0">
                  <a:solidFill>
                    <a:schemeClr val="bg1"/>
                  </a:solidFill>
                  <a:effectLst>
                    <a:outerShdw blurRad="38100" dist="38100" dir="2700000" algn="tl">
                      <a:srgbClr val="000000"/>
                    </a:outerShdw>
                  </a:effectLst>
                  <a:latin typeface="+mj-lt"/>
                </a:rPr>
                <a:t>and</a:t>
              </a:r>
              <a:r>
                <a:rPr kumimoji="1" lang="en-US" b="1" dirty="0" smtClean="0">
                  <a:solidFill>
                    <a:schemeClr val="bg1"/>
                  </a:solidFill>
                  <a:effectLst>
                    <a:outerShdw blurRad="38100" dist="38100" dir="2700000" algn="tl">
                      <a:srgbClr val="000000"/>
                    </a:outerShdw>
                  </a:effectLst>
                  <a:latin typeface="+mj-lt"/>
                </a:rPr>
                <a:t> firm</a:t>
              </a:r>
            </a:p>
            <a:p>
              <a:pPr algn="ctr" eaLnBrk="0" hangingPunct="0">
                <a:lnSpc>
                  <a:spcPct val="90000"/>
                </a:lnSpc>
              </a:pPr>
              <a:r>
                <a:rPr kumimoji="1" lang="en-US" b="1" dirty="0">
                  <a:solidFill>
                    <a:schemeClr val="bg1"/>
                  </a:solidFill>
                  <a:effectLst>
                    <a:outerShdw blurRad="38100" dist="38100" dir="2700000" algn="tl">
                      <a:srgbClr val="000000"/>
                    </a:outerShdw>
                  </a:effectLst>
                  <a:latin typeface="+mj-lt"/>
                </a:rPr>
                <a:t>e</a:t>
              </a:r>
              <a:r>
                <a:rPr kumimoji="1" lang="en-US" b="1" dirty="0" smtClean="0">
                  <a:solidFill>
                    <a:schemeClr val="bg1"/>
                  </a:solidFill>
                  <a:effectLst>
                    <a:outerShdw blurRad="38100" dist="38100" dir="2700000" algn="tl">
                      <a:srgbClr val="000000"/>
                    </a:outerShdw>
                  </a:effectLst>
                  <a:latin typeface="+mj-lt"/>
                </a:rPr>
                <a:t>xports products</a:t>
              </a:r>
              <a:endParaRPr kumimoji="1" lang="en-US" b="1" dirty="0">
                <a:solidFill>
                  <a:schemeClr val="bg1"/>
                </a:solidFill>
                <a:effectLst>
                  <a:outerShdw blurRad="38100" dist="38100" dir="2700000" algn="tl">
                    <a:srgbClr val="000000"/>
                  </a:outerShdw>
                </a:effectLst>
                <a:latin typeface="+mj-lt"/>
              </a:endParaRPr>
            </a:p>
          </p:txBody>
        </p:sp>
      </p:grpSp>
      <p:grpSp>
        <p:nvGrpSpPr>
          <p:cNvPr id="14" name="Group 10"/>
          <p:cNvGrpSpPr>
            <a:grpSpLocks/>
          </p:cNvGrpSpPr>
          <p:nvPr/>
        </p:nvGrpSpPr>
        <p:grpSpPr bwMode="auto">
          <a:xfrm>
            <a:off x="685800" y="4259262"/>
            <a:ext cx="2517775" cy="1073976"/>
            <a:chOff x="256" y="2287"/>
            <a:chExt cx="1586" cy="814"/>
          </a:xfrm>
        </p:grpSpPr>
        <p:sp>
          <p:nvSpPr>
            <p:cNvPr id="15" name="Rectangle 11"/>
            <p:cNvSpPr>
              <a:spLocks noChangeArrowheads="1"/>
            </p:cNvSpPr>
            <p:nvPr/>
          </p:nvSpPr>
          <p:spPr bwMode="blackWhite">
            <a:xfrm>
              <a:off x="256" y="2287"/>
              <a:ext cx="1586" cy="814"/>
            </a:xfrm>
            <a:prstGeom prst="rect">
              <a:avLst/>
            </a:prstGeom>
            <a:gradFill rotWithShape="0">
              <a:gsLst>
                <a:gs pos="0">
                  <a:schemeClr val="accent1"/>
                </a:gs>
                <a:gs pos="100000">
                  <a:schemeClr val="accent1">
                    <a:gamma/>
                    <a:shade val="46275"/>
                    <a:invGamma/>
                  </a:schemeClr>
                </a:gs>
              </a:gsLst>
              <a:lin ang="0" scaled="1"/>
            </a:gradFill>
            <a:ln w="12700" cap="sq">
              <a:noFill/>
              <a:miter lim="800000"/>
              <a:headEnd type="none" w="sm" len="sm"/>
              <a:tailEnd type="none" w="sm" len="sm"/>
            </a:ln>
            <a:effectLst/>
          </p:spPr>
          <p:txBody>
            <a:bodyPr wrap="none" anchor="ctr"/>
            <a:lstStyle/>
            <a:p>
              <a:pPr algn="ctr" eaLnBrk="0" hangingPunct="0"/>
              <a:endParaRPr kumimoji="1" lang="en-US" b="1">
                <a:solidFill>
                  <a:schemeClr val="bg1"/>
                </a:solidFill>
                <a:effectLst>
                  <a:outerShdw blurRad="38100" dist="38100" dir="2700000" algn="tl">
                    <a:srgbClr val="000000"/>
                  </a:outerShdw>
                </a:effectLst>
              </a:endParaRPr>
            </a:p>
          </p:txBody>
        </p:sp>
        <p:sp>
          <p:nvSpPr>
            <p:cNvPr id="16" name="Rectangle 12"/>
            <p:cNvSpPr>
              <a:spLocks noChangeArrowheads="1"/>
            </p:cNvSpPr>
            <p:nvPr/>
          </p:nvSpPr>
          <p:spPr bwMode="blackWhite">
            <a:xfrm>
              <a:off x="293" y="2328"/>
              <a:ext cx="1512" cy="732"/>
            </a:xfrm>
            <a:prstGeom prst="rect">
              <a:avLst/>
            </a:prstGeom>
            <a:gradFill rotWithShape="0">
              <a:gsLst>
                <a:gs pos="0">
                  <a:schemeClr val="accent1">
                    <a:gamma/>
                    <a:shade val="46275"/>
                    <a:invGamma/>
                  </a:schemeClr>
                </a:gs>
                <a:gs pos="100000">
                  <a:schemeClr val="accent1"/>
                </a:gs>
              </a:gsLst>
              <a:lin ang="0" scaled="1"/>
            </a:gradFill>
            <a:ln w="12700" cap="sq">
              <a:noFill/>
              <a:miter lim="800000"/>
              <a:headEnd type="none" w="sm" len="sm"/>
              <a:tailEnd type="none" w="sm" len="sm"/>
            </a:ln>
            <a:effectLst/>
          </p:spPr>
          <p:txBody>
            <a:bodyPr wrap="none" anchor="ctr"/>
            <a:lstStyle/>
            <a:p>
              <a:pPr algn="ctr" eaLnBrk="0" hangingPunct="0"/>
              <a:r>
                <a:rPr kumimoji="1" lang="en-US" b="1" dirty="0">
                  <a:solidFill>
                    <a:schemeClr val="bg1"/>
                  </a:solidFill>
                  <a:effectLst>
                    <a:outerShdw blurRad="38100" dist="38100" dir="2700000" algn="tl">
                      <a:srgbClr val="000000"/>
                    </a:outerShdw>
                  </a:effectLst>
                  <a:latin typeface="+mj-lt"/>
                </a:rPr>
                <a:t>Firm</a:t>
              </a:r>
              <a:r>
                <a:rPr kumimoji="1" lang="en-US" b="1" dirty="0" smtClean="0">
                  <a:solidFill>
                    <a:schemeClr val="bg1"/>
                  </a:solidFill>
                  <a:effectLst>
                    <a:outerShdw blurRad="38100" dist="38100" dir="2700000" algn="tl">
                      <a:srgbClr val="000000"/>
                    </a:outerShdw>
                  </a:effectLst>
                  <a:latin typeface="+mj-lt"/>
                </a:rPr>
                <a:t> introduces</a:t>
              </a:r>
            </a:p>
            <a:p>
              <a:pPr algn="ctr" eaLnBrk="0" hangingPunct="0"/>
              <a:r>
                <a:rPr kumimoji="1" lang="en-US" b="1" dirty="0">
                  <a:solidFill>
                    <a:schemeClr val="bg1"/>
                  </a:solidFill>
                  <a:effectLst>
                    <a:outerShdw blurRad="38100" dist="38100" dir="2700000" algn="tl">
                      <a:srgbClr val="000000"/>
                    </a:outerShdw>
                  </a:effectLst>
                  <a:latin typeface="+mj-lt"/>
                </a:rPr>
                <a:t>i</a:t>
              </a:r>
              <a:r>
                <a:rPr kumimoji="1" lang="en-US" b="1" dirty="0" smtClean="0">
                  <a:solidFill>
                    <a:schemeClr val="bg1"/>
                  </a:solidFill>
                  <a:effectLst>
                    <a:outerShdw blurRad="38100" dist="38100" dir="2700000" algn="tl">
                      <a:srgbClr val="000000"/>
                    </a:outerShdw>
                  </a:effectLst>
                  <a:latin typeface="+mj-lt"/>
                </a:rPr>
                <a:t>nnovation </a:t>
              </a:r>
              <a:r>
                <a:rPr kumimoji="1" lang="en-US" b="1" dirty="0">
                  <a:solidFill>
                    <a:schemeClr val="bg1"/>
                  </a:solidFill>
                  <a:effectLst>
                    <a:outerShdw blurRad="38100" dist="38100" dir="2700000" algn="tl">
                      <a:srgbClr val="000000"/>
                    </a:outerShdw>
                  </a:effectLst>
                  <a:latin typeface="+mj-lt"/>
                </a:rPr>
                <a:t>in</a:t>
              </a:r>
              <a:endParaRPr kumimoji="1" lang="en-US" b="1" dirty="0" smtClean="0">
                <a:solidFill>
                  <a:schemeClr val="bg1"/>
                </a:solidFill>
                <a:effectLst>
                  <a:outerShdw blurRad="38100" dist="38100" dir="2700000" algn="tl">
                    <a:srgbClr val="000000"/>
                  </a:outerShdw>
                </a:effectLst>
                <a:latin typeface="+mj-lt"/>
              </a:endParaRPr>
            </a:p>
            <a:p>
              <a:pPr algn="ctr" eaLnBrk="0" hangingPunct="0"/>
              <a:r>
                <a:rPr kumimoji="1" lang="en-US" b="1" dirty="0" smtClean="0">
                  <a:solidFill>
                    <a:schemeClr val="bg1"/>
                  </a:solidFill>
                  <a:effectLst>
                    <a:outerShdw blurRad="38100" dist="38100" dir="2700000" algn="tl">
                      <a:srgbClr val="000000"/>
                    </a:outerShdw>
                  </a:effectLst>
                  <a:latin typeface="+mj-lt"/>
                </a:rPr>
                <a:t>domestic </a:t>
              </a:r>
              <a:r>
                <a:rPr kumimoji="1" lang="en-US" b="1" dirty="0">
                  <a:solidFill>
                    <a:schemeClr val="bg1"/>
                  </a:solidFill>
                  <a:effectLst>
                    <a:outerShdw blurRad="38100" dist="38100" dir="2700000" algn="tl">
                      <a:srgbClr val="000000"/>
                    </a:outerShdw>
                  </a:effectLst>
                  <a:latin typeface="+mj-lt"/>
                </a:rPr>
                <a:t>m</a:t>
              </a:r>
              <a:r>
                <a:rPr kumimoji="1" lang="en-US" b="1" dirty="0" smtClean="0">
                  <a:solidFill>
                    <a:schemeClr val="bg1"/>
                  </a:solidFill>
                  <a:effectLst>
                    <a:outerShdw blurRad="38100" dist="38100" dir="2700000" algn="tl">
                      <a:srgbClr val="000000"/>
                    </a:outerShdw>
                  </a:effectLst>
                  <a:latin typeface="+mj-lt"/>
                </a:rPr>
                <a:t>arket</a:t>
              </a:r>
              <a:endParaRPr kumimoji="1" lang="en-US" b="1" dirty="0">
                <a:solidFill>
                  <a:schemeClr val="bg1"/>
                </a:solidFill>
                <a:effectLst>
                  <a:outerShdw blurRad="38100" dist="38100" dir="2700000" algn="tl">
                    <a:srgbClr val="000000"/>
                  </a:outerShdw>
                </a:effectLst>
                <a:latin typeface="+mj-lt"/>
              </a:endParaRPr>
            </a:p>
          </p:txBody>
        </p:sp>
      </p:grpSp>
      <p:grpSp>
        <p:nvGrpSpPr>
          <p:cNvPr id="17" name="Group 13"/>
          <p:cNvGrpSpPr>
            <a:grpSpLocks/>
          </p:cNvGrpSpPr>
          <p:nvPr/>
        </p:nvGrpSpPr>
        <p:grpSpPr bwMode="auto">
          <a:xfrm>
            <a:off x="6018213" y="2590800"/>
            <a:ext cx="2349500" cy="1073976"/>
            <a:chOff x="3884" y="1109"/>
            <a:chExt cx="1586" cy="814"/>
          </a:xfrm>
        </p:grpSpPr>
        <p:sp>
          <p:nvSpPr>
            <p:cNvPr id="18" name="Rectangle 14"/>
            <p:cNvSpPr>
              <a:spLocks noChangeArrowheads="1"/>
            </p:cNvSpPr>
            <p:nvPr/>
          </p:nvSpPr>
          <p:spPr bwMode="blackWhite">
            <a:xfrm>
              <a:off x="3884" y="1109"/>
              <a:ext cx="1586" cy="814"/>
            </a:xfrm>
            <a:prstGeom prst="rect">
              <a:avLst/>
            </a:prstGeom>
            <a:gradFill rotWithShape="0">
              <a:gsLst>
                <a:gs pos="0">
                  <a:schemeClr val="hlink"/>
                </a:gs>
                <a:gs pos="100000">
                  <a:schemeClr val="hlink">
                    <a:gamma/>
                    <a:shade val="46275"/>
                    <a:invGamma/>
                  </a:schemeClr>
                </a:gs>
              </a:gsLst>
              <a:lin ang="0" scaled="1"/>
            </a:gradFill>
            <a:ln w="12700" cap="sq">
              <a:noFill/>
              <a:miter lim="800000"/>
              <a:headEnd type="none" w="sm" len="sm"/>
              <a:tailEnd type="none" w="sm" len="sm"/>
            </a:ln>
            <a:effectLst/>
          </p:spPr>
          <p:txBody>
            <a:bodyPr wrap="none" anchor="ctr"/>
            <a:lstStyle/>
            <a:p>
              <a:pPr algn="ctr" eaLnBrk="0" hangingPunct="0">
                <a:lnSpc>
                  <a:spcPct val="90000"/>
                </a:lnSpc>
              </a:pPr>
              <a:endParaRPr kumimoji="1" lang="en-US" b="1">
                <a:solidFill>
                  <a:schemeClr val="bg1"/>
                </a:solidFill>
                <a:effectLst>
                  <a:outerShdw blurRad="38100" dist="38100" dir="2700000" algn="tl">
                    <a:srgbClr val="000000"/>
                  </a:outerShdw>
                </a:effectLst>
              </a:endParaRPr>
            </a:p>
          </p:txBody>
        </p:sp>
        <p:sp>
          <p:nvSpPr>
            <p:cNvPr id="19" name="Rectangle 15"/>
            <p:cNvSpPr>
              <a:spLocks noChangeArrowheads="1"/>
            </p:cNvSpPr>
            <p:nvPr/>
          </p:nvSpPr>
          <p:spPr bwMode="blackWhite">
            <a:xfrm>
              <a:off x="3921" y="1150"/>
              <a:ext cx="1512" cy="732"/>
            </a:xfrm>
            <a:prstGeom prst="rect">
              <a:avLst/>
            </a:prstGeom>
            <a:gradFill rotWithShape="0">
              <a:gsLst>
                <a:gs pos="0">
                  <a:schemeClr val="hlink">
                    <a:gamma/>
                    <a:shade val="46275"/>
                    <a:invGamma/>
                  </a:schemeClr>
                </a:gs>
                <a:gs pos="100000">
                  <a:schemeClr val="hlink"/>
                </a:gs>
              </a:gsLst>
              <a:lin ang="0" scaled="1"/>
            </a:gradFill>
            <a:ln w="12700" cap="sq">
              <a:noFill/>
              <a:miter lim="800000"/>
              <a:headEnd type="none" w="sm" len="sm"/>
              <a:tailEnd type="none" w="sm" len="sm"/>
            </a:ln>
            <a:effectLst/>
          </p:spPr>
          <p:txBody>
            <a:bodyPr wrap="none" anchor="ctr"/>
            <a:lstStyle/>
            <a:p>
              <a:pPr algn="ctr" eaLnBrk="0" hangingPunct="0">
                <a:lnSpc>
                  <a:spcPct val="90000"/>
                </a:lnSpc>
              </a:pPr>
              <a:r>
                <a:rPr kumimoji="1" lang="en-US" b="1" dirty="0">
                  <a:solidFill>
                    <a:schemeClr val="bg1"/>
                  </a:solidFill>
                  <a:effectLst>
                    <a:outerShdw blurRad="38100" dist="38100" dir="2700000" algn="tl">
                      <a:srgbClr val="000000"/>
                    </a:outerShdw>
                  </a:effectLst>
                  <a:latin typeface="+mj-lt"/>
                </a:rPr>
                <a:t>Foreign</a:t>
              </a:r>
              <a:endParaRPr kumimoji="1" lang="en-US" b="1" dirty="0" smtClean="0">
                <a:solidFill>
                  <a:schemeClr val="bg1"/>
                </a:solidFill>
                <a:effectLst>
                  <a:outerShdw blurRad="38100" dist="38100" dir="2700000" algn="tl">
                    <a:srgbClr val="000000"/>
                  </a:outerShdw>
                </a:effectLst>
                <a:latin typeface="+mj-lt"/>
              </a:endParaRPr>
            </a:p>
            <a:p>
              <a:pPr algn="ctr" eaLnBrk="0" hangingPunct="0">
                <a:lnSpc>
                  <a:spcPct val="90000"/>
                </a:lnSpc>
              </a:pPr>
              <a:r>
                <a:rPr kumimoji="1" lang="en-US" b="1" dirty="0">
                  <a:solidFill>
                    <a:schemeClr val="bg1"/>
                  </a:solidFill>
                  <a:effectLst>
                    <a:outerShdw blurRad="38100" dist="38100" dir="2700000" algn="tl">
                      <a:srgbClr val="000000"/>
                    </a:outerShdw>
                  </a:effectLst>
                  <a:latin typeface="+mj-lt"/>
                </a:rPr>
                <a:t>c</a:t>
              </a:r>
              <a:r>
                <a:rPr kumimoji="1" lang="en-US" b="1" dirty="0" smtClean="0">
                  <a:solidFill>
                    <a:schemeClr val="bg1"/>
                  </a:solidFill>
                  <a:effectLst>
                    <a:outerShdw blurRad="38100" dist="38100" dir="2700000" algn="tl">
                      <a:srgbClr val="000000"/>
                    </a:outerShdw>
                  </a:effectLst>
                  <a:latin typeface="+mj-lt"/>
                </a:rPr>
                <a:t>ompetition</a:t>
              </a:r>
            </a:p>
            <a:p>
              <a:pPr algn="ctr" eaLnBrk="0" hangingPunct="0">
                <a:lnSpc>
                  <a:spcPct val="90000"/>
                </a:lnSpc>
              </a:pPr>
              <a:r>
                <a:rPr kumimoji="1" lang="en-US" b="1" dirty="0">
                  <a:solidFill>
                    <a:schemeClr val="bg1"/>
                  </a:solidFill>
                  <a:effectLst>
                    <a:outerShdw blurRad="38100" dist="38100" dir="2700000" algn="tl">
                      <a:srgbClr val="000000"/>
                    </a:outerShdw>
                  </a:effectLst>
                  <a:latin typeface="+mj-lt"/>
                </a:rPr>
                <a:t>b</a:t>
              </a:r>
              <a:r>
                <a:rPr kumimoji="1" lang="en-US" b="1" dirty="0" smtClean="0">
                  <a:solidFill>
                    <a:schemeClr val="bg1"/>
                  </a:solidFill>
                  <a:effectLst>
                    <a:outerShdw blurRad="38100" dist="38100" dir="2700000" algn="tl">
                      <a:srgbClr val="000000"/>
                    </a:outerShdw>
                  </a:effectLst>
                  <a:latin typeface="+mj-lt"/>
                </a:rPr>
                <a:t>egins production</a:t>
              </a:r>
              <a:endParaRPr kumimoji="1" lang="en-US" b="1" dirty="0">
                <a:solidFill>
                  <a:schemeClr val="bg1"/>
                </a:solidFill>
                <a:effectLst>
                  <a:outerShdw blurRad="38100" dist="38100" dir="2700000" algn="tl">
                    <a:srgbClr val="000000"/>
                  </a:outerShdw>
                </a:effectLst>
                <a:latin typeface="+mj-lt"/>
              </a:endParaRPr>
            </a:p>
          </p:txBody>
        </p:sp>
      </p:grpSp>
      <p:grpSp>
        <p:nvGrpSpPr>
          <p:cNvPr id="20" name="Group 16"/>
          <p:cNvGrpSpPr>
            <a:grpSpLocks/>
          </p:cNvGrpSpPr>
          <p:nvPr/>
        </p:nvGrpSpPr>
        <p:grpSpPr bwMode="auto">
          <a:xfrm>
            <a:off x="6022975" y="4253843"/>
            <a:ext cx="2362200" cy="1063066"/>
            <a:chOff x="3881" y="2290"/>
            <a:chExt cx="1594" cy="806"/>
          </a:xfrm>
        </p:grpSpPr>
        <p:sp>
          <p:nvSpPr>
            <p:cNvPr id="21" name="Rectangle 17"/>
            <p:cNvSpPr>
              <a:spLocks noChangeArrowheads="1"/>
            </p:cNvSpPr>
            <p:nvPr/>
          </p:nvSpPr>
          <p:spPr bwMode="blackWhite">
            <a:xfrm>
              <a:off x="3881" y="2290"/>
              <a:ext cx="1594" cy="806"/>
            </a:xfrm>
            <a:prstGeom prst="rect">
              <a:avLst/>
            </a:prstGeom>
            <a:gradFill rotWithShape="0">
              <a:gsLst>
                <a:gs pos="0">
                  <a:schemeClr val="folHlink"/>
                </a:gs>
                <a:gs pos="100000">
                  <a:schemeClr val="folHlink">
                    <a:gamma/>
                    <a:shade val="46275"/>
                    <a:invGamma/>
                  </a:schemeClr>
                </a:gs>
              </a:gsLst>
              <a:lin ang="5400000" scaled="1"/>
            </a:gradFill>
            <a:ln w="12700" cap="sq">
              <a:noFill/>
              <a:miter lim="800000"/>
              <a:headEnd type="none" w="sm" len="sm"/>
              <a:tailEnd type="none" w="sm" len="sm"/>
            </a:ln>
            <a:effectLst/>
          </p:spPr>
          <p:txBody>
            <a:bodyPr wrap="none" anchor="ctr"/>
            <a:lstStyle/>
            <a:p>
              <a:pPr algn="ctr" eaLnBrk="0" hangingPunct="0"/>
              <a:endParaRPr kumimoji="1" lang="en-US" b="1">
                <a:solidFill>
                  <a:schemeClr val="bg1"/>
                </a:solidFill>
                <a:effectLst>
                  <a:outerShdw blurRad="38100" dist="38100" dir="2700000" algn="tl">
                    <a:srgbClr val="000000"/>
                  </a:outerShdw>
                </a:effectLst>
              </a:endParaRPr>
            </a:p>
          </p:txBody>
        </p:sp>
        <p:sp>
          <p:nvSpPr>
            <p:cNvPr id="22" name="Rectangle 18"/>
            <p:cNvSpPr>
              <a:spLocks noChangeArrowheads="1"/>
            </p:cNvSpPr>
            <p:nvPr/>
          </p:nvSpPr>
          <p:spPr bwMode="blackWhite">
            <a:xfrm>
              <a:off x="3922" y="2327"/>
              <a:ext cx="1512" cy="732"/>
            </a:xfrm>
            <a:prstGeom prst="rect">
              <a:avLst/>
            </a:prstGeom>
            <a:gradFill rotWithShape="0">
              <a:gsLst>
                <a:gs pos="0">
                  <a:schemeClr val="folHlink">
                    <a:gamma/>
                    <a:shade val="46275"/>
                    <a:invGamma/>
                  </a:schemeClr>
                </a:gs>
                <a:gs pos="100000">
                  <a:schemeClr val="folHlink"/>
                </a:gs>
              </a:gsLst>
              <a:lin ang="5400000" scaled="1"/>
            </a:gradFill>
            <a:ln w="12700" cap="sq">
              <a:noFill/>
              <a:miter lim="800000"/>
              <a:headEnd type="none" w="sm" len="sm"/>
              <a:tailEnd type="none" w="sm" len="sm"/>
            </a:ln>
            <a:effectLst/>
          </p:spPr>
          <p:txBody>
            <a:bodyPr wrap="none" anchor="ctr"/>
            <a:lstStyle/>
            <a:p>
              <a:pPr algn="ctr" eaLnBrk="0" hangingPunct="0"/>
              <a:r>
                <a:rPr kumimoji="1" lang="en-US" b="1" dirty="0">
                  <a:solidFill>
                    <a:schemeClr val="bg1"/>
                  </a:solidFill>
                  <a:effectLst>
                    <a:outerShdw blurRad="38100" dist="38100" dir="2700000" algn="tl">
                      <a:srgbClr val="000000"/>
                    </a:outerShdw>
                  </a:effectLst>
                  <a:latin typeface="+mj-lt"/>
                </a:rPr>
                <a:t>Firm</a:t>
              </a:r>
              <a:r>
                <a:rPr kumimoji="1" lang="en-US" b="1" dirty="0" smtClean="0">
                  <a:solidFill>
                    <a:schemeClr val="bg1"/>
                  </a:solidFill>
                  <a:effectLst>
                    <a:outerShdw blurRad="38100" dist="38100" dir="2700000" algn="tl">
                      <a:srgbClr val="000000"/>
                    </a:outerShdw>
                  </a:effectLst>
                  <a:latin typeface="+mj-lt"/>
                </a:rPr>
                <a:t> begins</a:t>
              </a:r>
            </a:p>
            <a:p>
              <a:pPr algn="ctr" eaLnBrk="0" hangingPunct="0"/>
              <a:r>
                <a:rPr kumimoji="1" lang="en-US" b="1" dirty="0">
                  <a:solidFill>
                    <a:schemeClr val="bg1"/>
                  </a:solidFill>
                  <a:effectLst>
                    <a:outerShdw blurRad="38100" dist="38100" dir="2700000" algn="tl">
                      <a:srgbClr val="000000"/>
                    </a:outerShdw>
                  </a:effectLst>
                  <a:latin typeface="+mj-lt"/>
                </a:rPr>
                <a:t>p</a:t>
              </a:r>
              <a:r>
                <a:rPr kumimoji="1" lang="en-US" b="1" dirty="0" smtClean="0">
                  <a:solidFill>
                    <a:schemeClr val="bg1"/>
                  </a:solidFill>
                  <a:effectLst>
                    <a:outerShdw blurRad="38100" dist="38100" dir="2700000" algn="tl">
                      <a:srgbClr val="000000"/>
                    </a:outerShdw>
                  </a:effectLst>
                  <a:latin typeface="+mj-lt"/>
                </a:rPr>
                <a:t>roduction abroad</a:t>
              </a:r>
              <a:endParaRPr kumimoji="1" lang="en-US" b="1" dirty="0">
                <a:solidFill>
                  <a:schemeClr val="bg1"/>
                </a:solidFill>
                <a:effectLst>
                  <a:outerShdw blurRad="38100" dist="38100" dir="2700000" algn="tl">
                    <a:srgbClr val="000000"/>
                  </a:outerShdw>
                </a:effectLst>
                <a:latin typeface="+mj-lt"/>
              </a:endParaRPr>
            </a:p>
          </p:txBody>
        </p:sp>
      </p:grpSp>
      <p:cxnSp>
        <p:nvCxnSpPr>
          <p:cNvPr id="23" name="AutoShape 19"/>
          <p:cNvCxnSpPr>
            <a:cxnSpLocks noChangeShapeType="1"/>
            <a:stCxn id="15" idx="0"/>
            <a:endCxn id="11" idx="2"/>
          </p:cNvCxnSpPr>
          <p:nvPr/>
        </p:nvCxnSpPr>
        <p:spPr bwMode="auto">
          <a:xfrm rot="16200000" flipV="1">
            <a:off x="1642058" y="3956632"/>
            <a:ext cx="604466" cy="794"/>
          </a:xfrm>
          <a:prstGeom prst="straightConnector1">
            <a:avLst/>
          </a:prstGeom>
          <a:noFill/>
          <a:ln w="28575" cap="sq">
            <a:solidFill>
              <a:schemeClr val="tx1"/>
            </a:solidFill>
            <a:round/>
            <a:headEnd type="none" w="sm" len="sm"/>
            <a:tailEnd type="stealth" w="med" len="lg"/>
          </a:ln>
          <a:effectLst/>
        </p:spPr>
      </p:cxnSp>
      <p:cxnSp>
        <p:nvCxnSpPr>
          <p:cNvPr id="24" name="AutoShape 20"/>
          <p:cNvCxnSpPr>
            <a:cxnSpLocks noChangeShapeType="1"/>
            <a:stCxn id="11" idx="3"/>
            <a:endCxn id="18" idx="1"/>
          </p:cNvCxnSpPr>
          <p:nvPr/>
        </p:nvCxnSpPr>
        <p:spPr bwMode="auto">
          <a:xfrm>
            <a:off x="3201988" y="3123263"/>
            <a:ext cx="2816225" cy="4525"/>
          </a:xfrm>
          <a:prstGeom prst="straightConnector1">
            <a:avLst/>
          </a:prstGeom>
          <a:noFill/>
          <a:ln w="28575" cap="sq">
            <a:solidFill>
              <a:schemeClr val="tx1"/>
            </a:solidFill>
            <a:round/>
            <a:headEnd type="none" w="sm" len="sm"/>
            <a:tailEnd type="stealth" w="med" len="lg"/>
          </a:ln>
          <a:effectLst/>
        </p:spPr>
      </p:cxnSp>
      <p:cxnSp>
        <p:nvCxnSpPr>
          <p:cNvPr id="25" name="AutoShape 21"/>
          <p:cNvCxnSpPr>
            <a:cxnSpLocks noChangeShapeType="1"/>
            <a:stCxn id="18" idx="2"/>
            <a:endCxn id="21" idx="0"/>
          </p:cNvCxnSpPr>
          <p:nvPr/>
        </p:nvCxnSpPr>
        <p:spPr bwMode="auto">
          <a:xfrm rot="16200000" flipH="1">
            <a:off x="6903986" y="3953753"/>
            <a:ext cx="589067" cy="11112"/>
          </a:xfrm>
          <a:prstGeom prst="straightConnector1">
            <a:avLst/>
          </a:prstGeom>
          <a:noFill/>
          <a:ln w="28575" cap="sq">
            <a:solidFill>
              <a:schemeClr val="tx1"/>
            </a:solidFill>
            <a:round/>
            <a:headEnd type="none" w="sm" len="sm"/>
            <a:tailEnd type="stealth" w="med" len="lg"/>
          </a:ln>
          <a:effectLst/>
        </p:spPr>
      </p:cxnSp>
      <p:cxnSp>
        <p:nvCxnSpPr>
          <p:cNvPr id="26" name="AutoShape 22"/>
          <p:cNvCxnSpPr>
            <a:cxnSpLocks noChangeShapeType="1"/>
            <a:stCxn id="21" idx="2"/>
            <a:endCxn id="8" idx="3"/>
          </p:cNvCxnSpPr>
          <p:nvPr/>
        </p:nvCxnSpPr>
        <p:spPr bwMode="auto">
          <a:xfrm rot="5400000">
            <a:off x="6513182" y="5299778"/>
            <a:ext cx="673762" cy="708025"/>
          </a:xfrm>
          <a:prstGeom prst="bentConnector2">
            <a:avLst/>
          </a:prstGeom>
          <a:noFill/>
          <a:ln w="28575" cap="sq">
            <a:solidFill>
              <a:schemeClr val="tx1"/>
            </a:solidFill>
            <a:miter lim="800000"/>
            <a:headEnd type="none" w="sm" len="sm"/>
            <a:tailEnd type="stealth" w="med"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ox(i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trips(downLeft)">
                                      <p:cBhvr>
                                        <p:cTn id="39" dur="500"/>
                                        <p:tgtEl>
                                          <p:spTgt spid="26"/>
                                        </p:tgtEl>
                                      </p:cBhvr>
                                    </p:animEffect>
                                  </p:childTnLst>
                                </p:cTn>
                              </p:par>
                            </p:childTnLst>
                          </p:cTn>
                        </p:par>
                        <p:par>
                          <p:cTn id="40" fill="hold">
                            <p:stCondLst>
                              <p:cond delay="500"/>
                            </p:stCondLst>
                            <p:childTnLst>
                              <p:par>
                                <p:cTn id="41" presetID="4"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THREE BASIC BENEFITS OF INTERNATIONAL STRATEGY</a:t>
            </a:r>
          </a:p>
        </p:txBody>
      </p:sp>
      <p:sp>
        <p:nvSpPr>
          <p:cNvPr id="7" name="Rectangle 3"/>
          <p:cNvSpPr txBox="1">
            <a:spLocks noChangeArrowheads="1"/>
          </p:cNvSpPr>
          <p:nvPr/>
        </p:nvSpPr>
        <p:spPr>
          <a:xfrm>
            <a:off x="1676400" y="2438400"/>
            <a:ext cx="7315200" cy="4038600"/>
          </a:xfrm>
          <a:prstGeom prst="rect">
            <a:avLst/>
          </a:prstGeom>
          <a:solidFill>
            <a:schemeClr val="accent1">
              <a:lumMod val="40000"/>
              <a:lumOff val="60000"/>
            </a:schemeClr>
          </a:solidFill>
        </p:spPr>
        <p:txBody>
          <a:bodyPr/>
          <a:lstStyle/>
          <a:p>
            <a:pPr algn="ctr"/>
            <a:r>
              <a:rPr lang="en-US" sz="2800" b="1" dirty="0" smtClean="0">
                <a:latin typeface="+mj-lt"/>
                <a:cs typeface="Arial"/>
              </a:rPr>
              <a:t>1. INCREASED MARKET SIZE</a:t>
            </a:r>
          </a:p>
          <a:p>
            <a:pPr algn="ctr"/>
            <a:endParaRPr lang="en-US" sz="800" b="1" dirty="0" smtClean="0">
              <a:latin typeface="+mj-lt"/>
              <a:cs typeface="Arial"/>
            </a:endParaRPr>
          </a:p>
          <a:p>
            <a:pPr marL="0" lvl="1"/>
            <a:r>
              <a:rPr lang="en-US" sz="2400" dirty="0" smtClean="0">
                <a:solidFill>
                  <a:schemeClr val="tx2"/>
                </a:solidFill>
                <a:latin typeface="Arial"/>
                <a:cs typeface="Arial"/>
              </a:rPr>
              <a:t>● </a:t>
            </a:r>
            <a:r>
              <a:rPr lang="en-US" sz="2600" b="1" dirty="0" smtClean="0">
                <a:solidFill>
                  <a:schemeClr val="tx2"/>
                </a:solidFill>
              </a:rPr>
              <a:t>Domestic market may lack the size to support efficient scale manufacturing facilities</a:t>
            </a:r>
          </a:p>
          <a:p>
            <a:pPr marL="0" lvl="1"/>
            <a:endParaRPr lang="en-US" sz="800" b="1" dirty="0" smtClean="0">
              <a:solidFill>
                <a:schemeClr val="tx2"/>
              </a:solidFill>
            </a:endParaRPr>
          </a:p>
          <a:p>
            <a:pPr marL="0" lvl="1"/>
            <a:r>
              <a:rPr lang="en-US" sz="2600" b="1" dirty="0" smtClean="0">
                <a:solidFill>
                  <a:schemeClr val="tx2"/>
                </a:solidFill>
                <a:latin typeface="Arial"/>
                <a:cs typeface="Arial"/>
              </a:rPr>
              <a:t>● </a:t>
            </a:r>
            <a:r>
              <a:rPr lang="en-US" sz="2600" b="1" dirty="0" smtClean="0">
                <a:solidFill>
                  <a:schemeClr val="tx2"/>
                </a:solidFill>
              </a:rPr>
              <a:t>Generally, larger international markets offer higher potential returns and pose less risk for firms </a:t>
            </a:r>
          </a:p>
          <a:p>
            <a:pPr marL="0" lvl="1"/>
            <a:endParaRPr lang="en-US" sz="800" b="1" dirty="0" smtClean="0">
              <a:solidFill>
                <a:schemeClr val="tx2"/>
              </a:solidFill>
            </a:endParaRPr>
          </a:p>
          <a:p>
            <a:pPr marL="0" lvl="1"/>
            <a:r>
              <a:rPr lang="en-US" sz="2600" b="1" dirty="0" smtClean="0">
                <a:solidFill>
                  <a:schemeClr val="tx2"/>
                </a:solidFill>
              </a:rPr>
              <a:t> </a:t>
            </a:r>
            <a:r>
              <a:rPr lang="en-US" sz="2600" b="1" dirty="0" smtClean="0">
                <a:solidFill>
                  <a:schemeClr val="tx2"/>
                </a:solidFill>
                <a:latin typeface="Arial"/>
                <a:cs typeface="Arial"/>
              </a:rPr>
              <a:t>● </a:t>
            </a:r>
            <a:r>
              <a:rPr lang="en-US" sz="2600" b="1" dirty="0" smtClean="0">
                <a:solidFill>
                  <a:schemeClr val="tx2"/>
                </a:solidFill>
              </a:rPr>
              <a:t>The strength of international markets may facilitate efforts to more effectively sell and/or produce products that create value for customers</a:t>
            </a:r>
            <a:endParaRPr lang="en-US" sz="2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slide(fromLeft)">
                                      <p:cBhvr>
                                        <p:cTn id="15" dur="500"/>
                                        <p:tgtEl>
                                          <p:spTgt spid="7">
                                            <p:txEl>
                                              <p:pRg st="4" end="4"/>
                                            </p:txEl>
                                          </p:spTgt>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slide(fromLeft)">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THREE BASIC BENEFITS OF INTERNATIONAL STRATEGY</a:t>
            </a:r>
          </a:p>
        </p:txBody>
      </p:sp>
      <p:sp>
        <p:nvSpPr>
          <p:cNvPr id="7" name="Rectangle 3"/>
          <p:cNvSpPr txBox="1">
            <a:spLocks noChangeArrowheads="1"/>
          </p:cNvSpPr>
          <p:nvPr/>
        </p:nvSpPr>
        <p:spPr>
          <a:xfrm>
            <a:off x="1752600" y="2438400"/>
            <a:ext cx="7162800" cy="4038600"/>
          </a:xfrm>
          <a:prstGeom prst="rect">
            <a:avLst/>
          </a:prstGeom>
          <a:solidFill>
            <a:schemeClr val="accent1">
              <a:lumMod val="40000"/>
              <a:lumOff val="60000"/>
            </a:schemeClr>
          </a:solidFill>
        </p:spPr>
        <p:txBody>
          <a:bodyPr/>
          <a:lstStyle/>
          <a:p>
            <a:pPr algn="ctr"/>
            <a:r>
              <a:rPr lang="en-US" sz="2800" b="1" dirty="0" smtClean="0">
                <a:latin typeface="+mj-lt"/>
                <a:cs typeface="Arial"/>
              </a:rPr>
              <a:t>2. ECONOMIES OF SCALE AND LEARNING</a:t>
            </a:r>
          </a:p>
          <a:p>
            <a:pPr algn="ctr"/>
            <a:endParaRPr lang="en-US" sz="2000" b="1" dirty="0" smtClean="0">
              <a:latin typeface="+mj-lt"/>
              <a:cs typeface="Arial"/>
            </a:endParaRPr>
          </a:p>
          <a:p>
            <a:pPr algn="ctr"/>
            <a:endParaRPr lang="en-US" sz="800" b="1" dirty="0" smtClean="0">
              <a:latin typeface="+mj-lt"/>
              <a:cs typeface="Arial"/>
            </a:endParaRPr>
          </a:p>
          <a:p>
            <a:pPr marL="0" lvl="1"/>
            <a:r>
              <a:rPr lang="en-US" sz="2800" dirty="0" smtClean="0">
                <a:solidFill>
                  <a:schemeClr val="tx2"/>
                </a:solidFill>
                <a:latin typeface="Arial"/>
                <a:cs typeface="Arial"/>
              </a:rPr>
              <a:t>● </a:t>
            </a:r>
            <a:r>
              <a:rPr lang="en-US" sz="2800" b="1" dirty="0" smtClean="0">
                <a:solidFill>
                  <a:schemeClr val="tx2"/>
                </a:solidFill>
              </a:rPr>
              <a:t>Expanding size or scope of markets helps achieve economies of scale in manufacturing as well as marketing, R&amp;D, or distribution</a:t>
            </a:r>
          </a:p>
          <a:p>
            <a:pPr marL="0" lvl="1"/>
            <a:endParaRPr lang="en-US" sz="800" b="1" dirty="0" smtClean="0">
              <a:solidFill>
                <a:schemeClr val="tx2"/>
              </a:solidFill>
            </a:endParaRPr>
          </a:p>
          <a:p>
            <a:pPr marL="0" lvl="1"/>
            <a:r>
              <a:rPr lang="en-US" sz="2800" b="1" dirty="0" smtClean="0">
                <a:solidFill>
                  <a:schemeClr val="tx2"/>
                </a:solidFill>
                <a:cs typeface="Arial"/>
              </a:rPr>
              <a:t>● </a:t>
            </a:r>
            <a:r>
              <a:rPr lang="en-US" sz="2800" b="1" dirty="0" smtClean="0">
                <a:solidFill>
                  <a:schemeClr val="tx2"/>
                </a:solidFill>
              </a:rPr>
              <a:t>Costs are spread over a larger sales base</a:t>
            </a:r>
          </a:p>
          <a:p>
            <a:pPr marL="0" lvl="1"/>
            <a:endParaRPr lang="en-US" sz="800" b="1" dirty="0" smtClean="0">
              <a:solidFill>
                <a:schemeClr val="tx2"/>
              </a:solidFill>
            </a:endParaRPr>
          </a:p>
          <a:p>
            <a:pPr lvl="2" indent="-914400"/>
            <a:r>
              <a:rPr lang="en-US" sz="2800" b="1" dirty="0" smtClean="0">
                <a:solidFill>
                  <a:schemeClr val="tx2"/>
                </a:solidFill>
                <a:cs typeface="Arial"/>
              </a:rPr>
              <a:t>● </a:t>
            </a:r>
            <a:r>
              <a:rPr lang="en-US" sz="2800" b="1" dirty="0" smtClean="0">
                <a:solidFill>
                  <a:schemeClr val="tx2"/>
                </a:solidFill>
              </a:rPr>
              <a:t>Profit per unit is increased</a:t>
            </a:r>
            <a:r>
              <a:rPr lang="en-US" sz="2800"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slide(fromLeft)">
                                      <p:cBhvr>
                                        <p:cTn id="2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THREE BASIC BENEFITS OF INTERNATIONAL STRATEGY</a:t>
            </a:r>
          </a:p>
        </p:txBody>
      </p:sp>
      <p:sp>
        <p:nvSpPr>
          <p:cNvPr id="7" name="Rectangle 3"/>
          <p:cNvSpPr txBox="1">
            <a:spLocks noChangeArrowheads="1"/>
          </p:cNvSpPr>
          <p:nvPr/>
        </p:nvSpPr>
        <p:spPr>
          <a:xfrm>
            <a:off x="1752600" y="2438400"/>
            <a:ext cx="7162800" cy="4038600"/>
          </a:xfrm>
          <a:prstGeom prst="rect">
            <a:avLst/>
          </a:prstGeom>
          <a:solidFill>
            <a:schemeClr val="accent1">
              <a:lumMod val="40000"/>
              <a:lumOff val="60000"/>
            </a:schemeClr>
          </a:solidFill>
        </p:spPr>
        <p:txBody>
          <a:bodyPr/>
          <a:lstStyle/>
          <a:p>
            <a:pPr algn="ctr"/>
            <a:r>
              <a:rPr lang="en-US" sz="2800" b="1" dirty="0" smtClean="0">
                <a:latin typeface="+mj-lt"/>
                <a:cs typeface="Arial"/>
              </a:rPr>
              <a:t>2. ECONOMIES OF SCALE AND LEARNING</a:t>
            </a:r>
          </a:p>
          <a:p>
            <a:pPr algn="ctr"/>
            <a:endParaRPr lang="en-US" sz="800" b="1" dirty="0" smtClean="0">
              <a:latin typeface="+mj-lt"/>
              <a:cs typeface="Arial"/>
            </a:endParaRPr>
          </a:p>
          <a:p>
            <a:pPr marL="0" lvl="1"/>
            <a:r>
              <a:rPr lang="en-US" sz="2600" b="1" dirty="0" smtClean="0">
                <a:solidFill>
                  <a:schemeClr val="tx2"/>
                </a:solidFill>
                <a:cs typeface="Arial"/>
              </a:rPr>
              <a:t>● </a:t>
            </a:r>
            <a:r>
              <a:rPr lang="en-US" sz="2600" b="1" dirty="0" smtClean="0">
                <a:solidFill>
                  <a:schemeClr val="tx2"/>
                </a:solidFill>
              </a:rPr>
              <a:t>Firms may also be able to exploit core competencies in international markets through resource and knowledge sharing between units and network partners across country borders</a:t>
            </a:r>
            <a:r>
              <a:rPr lang="en-US" sz="2600" b="1" dirty="0" smtClean="0"/>
              <a:t> </a:t>
            </a:r>
          </a:p>
          <a:p>
            <a:pPr marL="0" lvl="1"/>
            <a:endParaRPr lang="en-US" sz="800" b="1" dirty="0" smtClean="0"/>
          </a:p>
          <a:p>
            <a:pPr marL="0" lvl="1"/>
            <a:r>
              <a:rPr lang="en-US" sz="2600" b="1" dirty="0" smtClean="0">
                <a:solidFill>
                  <a:schemeClr val="tx2"/>
                </a:solidFill>
                <a:cs typeface="Arial"/>
              </a:rPr>
              <a:t>● </a:t>
            </a:r>
            <a:r>
              <a:rPr lang="en-US" sz="2600" b="1" dirty="0" smtClean="0">
                <a:solidFill>
                  <a:schemeClr val="tx2"/>
                </a:solidFill>
              </a:rPr>
              <a:t>By sharing resources and knowledge in this manner, firms can learn how to create synergy, which in turn can help each firm learn how to produce higher-quality products at a lower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wipe(left)">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THREE BASIC BENEFITS OF INTERNATIONAL STRATEGY</a:t>
            </a:r>
          </a:p>
        </p:txBody>
      </p:sp>
      <p:sp>
        <p:nvSpPr>
          <p:cNvPr id="7" name="Rectangle 3"/>
          <p:cNvSpPr txBox="1">
            <a:spLocks noChangeArrowheads="1"/>
          </p:cNvSpPr>
          <p:nvPr/>
        </p:nvSpPr>
        <p:spPr>
          <a:xfrm>
            <a:off x="1752600" y="2438400"/>
            <a:ext cx="7162800" cy="4038600"/>
          </a:xfrm>
          <a:prstGeom prst="rect">
            <a:avLst/>
          </a:prstGeom>
          <a:solidFill>
            <a:schemeClr val="accent1">
              <a:lumMod val="40000"/>
              <a:lumOff val="60000"/>
            </a:schemeClr>
          </a:solidFill>
        </p:spPr>
        <p:txBody>
          <a:bodyPr/>
          <a:lstStyle/>
          <a:p>
            <a:pPr algn="ctr"/>
            <a:r>
              <a:rPr lang="en-US" sz="2800" b="1" dirty="0" smtClean="0">
                <a:latin typeface="+mj-lt"/>
                <a:cs typeface="Arial"/>
              </a:rPr>
              <a:t>2. ECONOMIES OF SCALE AND LEARNING</a:t>
            </a:r>
          </a:p>
          <a:p>
            <a:pPr algn="ctr"/>
            <a:endParaRPr lang="en-US" sz="800" b="1" dirty="0" smtClean="0">
              <a:latin typeface="+mj-lt"/>
              <a:cs typeface="Arial"/>
            </a:endParaRPr>
          </a:p>
          <a:p>
            <a:pPr marL="0" lvl="1"/>
            <a:r>
              <a:rPr lang="en-US" sz="2500" b="1" dirty="0" smtClean="0">
                <a:solidFill>
                  <a:schemeClr val="tx2"/>
                </a:solidFill>
                <a:cs typeface="Arial"/>
              </a:rPr>
              <a:t>● </a:t>
            </a:r>
            <a:r>
              <a:rPr lang="en-US" sz="2500" b="1" dirty="0" smtClean="0">
                <a:solidFill>
                  <a:schemeClr val="tx2"/>
                </a:solidFill>
              </a:rPr>
              <a:t>Working in multiple international markets also provides firms with new learning opportunities</a:t>
            </a:r>
          </a:p>
          <a:p>
            <a:pPr marL="0" lvl="1"/>
            <a:endParaRPr lang="en-US" sz="800" b="1" dirty="0" smtClean="0">
              <a:solidFill>
                <a:schemeClr val="tx2"/>
              </a:solidFill>
            </a:endParaRPr>
          </a:p>
          <a:p>
            <a:pPr marL="0" lvl="1"/>
            <a:r>
              <a:rPr lang="en-US" sz="2500" b="1" dirty="0" smtClean="0">
                <a:solidFill>
                  <a:schemeClr val="tx2"/>
                </a:solidFill>
                <a:cs typeface="Arial"/>
              </a:rPr>
              <a:t>● </a:t>
            </a:r>
            <a:r>
              <a:rPr lang="en-US" sz="2500" b="1" dirty="0" smtClean="0">
                <a:solidFill>
                  <a:schemeClr val="tx2"/>
                </a:solidFill>
              </a:rPr>
              <a:t>Increasing the firm’s R&amp;D ability can contribute to its efforts to enhance innovation, which is critical to both short- and long-term success</a:t>
            </a:r>
          </a:p>
          <a:p>
            <a:pPr marL="0" lvl="1"/>
            <a:endParaRPr lang="en-US" sz="800" b="1" dirty="0" smtClean="0">
              <a:solidFill>
                <a:schemeClr val="tx2"/>
              </a:solidFill>
            </a:endParaRPr>
          </a:p>
          <a:p>
            <a:pPr marL="0" lvl="1"/>
            <a:r>
              <a:rPr lang="en-US" sz="2500" b="1" dirty="0" smtClean="0">
                <a:solidFill>
                  <a:schemeClr val="tx2"/>
                </a:solidFill>
                <a:cs typeface="Arial"/>
              </a:rPr>
              <a:t>● </a:t>
            </a:r>
            <a:r>
              <a:rPr lang="en-US" sz="2500" b="1" dirty="0" smtClean="0">
                <a:solidFill>
                  <a:schemeClr val="tx2"/>
                </a:solidFill>
              </a:rPr>
              <a:t>However, to take advantage of international R&amp;D investments, firms need to already have a strong system in place to absorb resulting R&amp;D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wipe(left)">
                                      <p:cBhvr>
                                        <p:cTn id="15" dur="500"/>
                                        <p:tgtEl>
                                          <p:spTgt spid="7">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wipe(left)">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IDENTIFYING INTERNATIONAL OPPORTUNITIES</a:t>
            </a:r>
          </a:p>
          <a:p>
            <a:pPr algn="ctr"/>
            <a:r>
              <a:rPr lang="en-US" sz="3200" b="1" dirty="0" smtClean="0">
                <a:latin typeface="+mj-lt"/>
              </a:rPr>
              <a:t>THREE BASIC BENEFITS OF INTERNATIONAL STRATEGY</a:t>
            </a:r>
          </a:p>
        </p:txBody>
      </p:sp>
      <p:sp>
        <p:nvSpPr>
          <p:cNvPr id="7" name="Rectangle 3"/>
          <p:cNvSpPr txBox="1">
            <a:spLocks noChangeArrowheads="1"/>
          </p:cNvSpPr>
          <p:nvPr/>
        </p:nvSpPr>
        <p:spPr>
          <a:xfrm>
            <a:off x="1752600" y="2438400"/>
            <a:ext cx="7162800" cy="4038600"/>
          </a:xfrm>
          <a:prstGeom prst="rect">
            <a:avLst/>
          </a:prstGeom>
          <a:solidFill>
            <a:schemeClr val="accent1">
              <a:lumMod val="40000"/>
              <a:lumOff val="60000"/>
            </a:schemeClr>
          </a:solidFill>
        </p:spPr>
        <p:txBody>
          <a:bodyPr/>
          <a:lstStyle/>
          <a:p>
            <a:pPr algn="ctr"/>
            <a:r>
              <a:rPr lang="en-US" sz="2800" b="1" dirty="0" smtClean="0">
                <a:latin typeface="+mj-lt"/>
                <a:cs typeface="Arial"/>
              </a:rPr>
              <a:t>3. LOCATION ADVANTAGES</a:t>
            </a:r>
          </a:p>
          <a:p>
            <a:pPr marL="284163" lvl="1" indent="-284163"/>
            <a:r>
              <a:rPr lang="en-US" sz="2700" b="1" dirty="0" smtClean="0">
                <a:solidFill>
                  <a:schemeClr val="tx2"/>
                </a:solidFill>
                <a:cs typeface="Arial"/>
              </a:rPr>
              <a:t>● Certain</a:t>
            </a:r>
            <a:r>
              <a:rPr lang="en-US" sz="2700" b="1" dirty="0" smtClean="0">
                <a:solidFill>
                  <a:schemeClr val="tx2"/>
                </a:solidFill>
              </a:rPr>
              <a:t> markets may offer superior access to critical resources, e.g., raw materials, lower-cost labor, energy, suppliers, key customers</a:t>
            </a:r>
          </a:p>
          <a:p>
            <a:pPr marL="284163" lvl="1" indent="-284163"/>
            <a:endParaRPr lang="en-US" sz="800" b="1" dirty="0" smtClean="0">
              <a:solidFill>
                <a:schemeClr val="tx2"/>
              </a:solidFill>
            </a:endParaRPr>
          </a:p>
          <a:p>
            <a:pPr marL="284163" lvl="3" indent="-284163"/>
            <a:r>
              <a:rPr lang="en-US" sz="2700" b="1" dirty="0" smtClean="0">
                <a:solidFill>
                  <a:schemeClr val="tx2"/>
                </a:solidFill>
                <a:cs typeface="Arial"/>
              </a:rPr>
              <a:t>● </a:t>
            </a:r>
            <a:r>
              <a:rPr lang="en-US" sz="2700" b="1" dirty="0" smtClean="0">
                <a:solidFill>
                  <a:schemeClr val="tx2"/>
                </a:solidFill>
              </a:rPr>
              <a:t>Cultural influences may be advantageous—a strong cultural match facilitates international business transactions</a:t>
            </a:r>
          </a:p>
          <a:p>
            <a:pPr marL="284163" lvl="3" indent="-284163"/>
            <a:endParaRPr lang="en-US" sz="800" b="1" dirty="0" smtClean="0">
              <a:solidFill>
                <a:schemeClr val="tx2"/>
              </a:solidFill>
            </a:endParaRPr>
          </a:p>
          <a:p>
            <a:pPr marL="284163" lvl="3" indent="-284163"/>
            <a:r>
              <a:rPr lang="en-US" sz="2700" b="1" dirty="0" smtClean="0">
                <a:solidFill>
                  <a:schemeClr val="tx2"/>
                </a:solidFill>
                <a:cs typeface="Arial"/>
              </a:rPr>
              <a:t>● </a:t>
            </a:r>
            <a:r>
              <a:rPr lang="en-US" sz="2700" b="1" dirty="0" smtClean="0">
                <a:solidFill>
                  <a:schemeClr val="tx2"/>
                </a:solidFill>
              </a:rPr>
              <a:t>Physical distances influence firms’ location choices, i.e., transportation costs</a:t>
            </a:r>
          </a:p>
          <a:p>
            <a:pPr marL="0" lvl="1"/>
            <a:endParaRPr lang="en-US" sz="8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wipe(left)">
                                      <p:cBhvr>
                                        <p:cTn id="1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idx="4294967295"/>
          </p:nvPr>
        </p:nvSpPr>
        <p:spPr>
          <a:xfrm>
            <a:off x="1524000" y="0"/>
            <a:ext cx="7086600" cy="1219200"/>
          </a:xfrm>
        </p:spPr>
        <p:txBody>
          <a:bodyPr>
            <a:noAutofit/>
          </a:bodyPr>
          <a:lstStyle/>
          <a:p>
            <a:pPr algn="ctr"/>
            <a:r>
              <a:rPr lang="en-US" b="1" dirty="0" smtClean="0"/>
              <a:t>THE STRATEGIC MANAGEMENT PROCESS</a:t>
            </a:r>
            <a:endParaRPr lang="en-US" b="1" dirty="0"/>
          </a:p>
        </p:txBody>
      </p:sp>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0" y="0"/>
            <a:ext cx="9144000" cy="707886"/>
          </a:xfrm>
          <a:prstGeom prst="rect">
            <a:avLst/>
          </a:prstGeom>
        </p:spPr>
        <p:txBody>
          <a:bodyPr wrap="square">
            <a:spAutoFit/>
          </a:bodyPr>
          <a:lstStyle/>
          <a:p>
            <a:pPr algn="ctr"/>
            <a:r>
              <a:rPr lang="en-US" sz="4000" b="1" dirty="0" smtClean="0"/>
              <a:t> </a:t>
            </a:r>
          </a:p>
        </p:txBody>
      </p:sp>
      <p:pic>
        <p:nvPicPr>
          <p:cNvPr id="7" name="Picture 6"/>
          <p:cNvPicPr>
            <a:picLocks noChangeAspect="1" noChangeArrowheads="1"/>
          </p:cNvPicPr>
          <p:nvPr/>
        </p:nvPicPr>
        <p:blipFill>
          <a:blip r:embed="rId3" cstate="print"/>
          <a:srcRect t="4301"/>
          <a:stretch>
            <a:fillRect/>
          </a:stretch>
        </p:blipFill>
        <p:spPr bwMode="auto">
          <a:xfrm>
            <a:off x="2209800" y="1143000"/>
            <a:ext cx="5791200" cy="5342040"/>
          </a:xfrm>
          <a:prstGeom prst="rect">
            <a:avLst/>
          </a:prstGeom>
          <a:noFill/>
          <a:ln w="9525">
            <a:noFill/>
            <a:miter lim="800000"/>
            <a:headEnd/>
            <a:tailEnd/>
          </a:ln>
        </p:spPr>
      </p:pic>
      <p:sp>
        <p:nvSpPr>
          <p:cNvPr id="10" name="Oval 3"/>
          <p:cNvSpPr>
            <a:spLocks noChangeArrowheads="1"/>
          </p:cNvSpPr>
          <p:nvPr/>
        </p:nvSpPr>
        <p:spPr bwMode="auto">
          <a:xfrm>
            <a:off x="3505200" y="4038600"/>
            <a:ext cx="1295400" cy="990600"/>
          </a:xfrm>
          <a:prstGeom prst="ellipse">
            <a:avLst/>
          </a:prstGeom>
          <a:noFill/>
          <a:ln w="76200" algn="ctr">
            <a:solidFill>
              <a:schemeClr val="tx1"/>
            </a:solidFill>
            <a:round/>
            <a:headEnd/>
            <a:tailEnd/>
          </a:ln>
        </p:spPr>
        <p:txBody>
          <a:bodyP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INTERNATIONAL STRATEGIES</a:t>
            </a:r>
            <a:endParaRPr lang="en-US" sz="3800" b="1" dirty="0" smtClean="0">
              <a:latin typeface="+mj-lt"/>
            </a:endParaRPr>
          </a:p>
        </p:txBody>
      </p:sp>
      <p:sp>
        <p:nvSpPr>
          <p:cNvPr id="4" name="Rectangle 3"/>
          <p:cNvSpPr txBox="1">
            <a:spLocks noChangeArrowheads="1"/>
          </p:cNvSpPr>
          <p:nvPr/>
        </p:nvSpPr>
        <p:spPr>
          <a:xfrm>
            <a:off x="1600199" y="1066800"/>
            <a:ext cx="7543801" cy="5410201"/>
          </a:xfrm>
          <a:prstGeom prst="rect">
            <a:avLst/>
          </a:prstGeom>
        </p:spPr>
        <p:txBody>
          <a:bodyPr/>
          <a:lstStyle/>
          <a:p>
            <a:pPr marL="342900" marR="0" lvl="0" indent="-342900" algn="l" defTabSz="914400" rtl="0" eaLnBrk="1" fontAlgn="auto" latinLnBrk="0" hangingPunct="1">
              <a:buSzPct val="70000"/>
              <a:tabLst/>
              <a:defRPr/>
            </a:pPr>
            <a:r>
              <a:rPr kumimoji="0" lang="en-US" sz="3200" b="1" i="0" u="none" strike="noStrike" kern="1200" cap="none" spc="0" normalizeH="0" baseline="0" noProof="0" dirty="0" smtClean="0">
                <a:ln>
                  <a:noFill/>
                </a:ln>
                <a:solidFill>
                  <a:schemeClr val="tx2"/>
                </a:solidFill>
                <a:effectLst/>
                <a:uLnTx/>
                <a:uFillTx/>
                <a:ea typeface="+mn-ea"/>
                <a:cs typeface="+mn-cs"/>
              </a:rPr>
              <a:t>	Firms choose one or both of two basic types of international </a:t>
            </a:r>
            <a:r>
              <a:rPr lang="en-US" sz="3200" b="1" dirty="0" smtClean="0">
                <a:solidFill>
                  <a:schemeClr val="tx2"/>
                </a:solidFill>
              </a:rPr>
              <a:t>s</a:t>
            </a:r>
            <a:r>
              <a:rPr kumimoji="0" lang="en-US" sz="3200" b="1" i="0" u="none" strike="noStrike" kern="1200" cap="none" spc="0" normalizeH="0" baseline="0" noProof="0" dirty="0" err="1" smtClean="0">
                <a:ln>
                  <a:noFill/>
                </a:ln>
                <a:solidFill>
                  <a:schemeClr val="tx2"/>
                </a:solidFill>
                <a:effectLst/>
                <a:uLnTx/>
                <a:uFillTx/>
                <a:ea typeface="+mn-ea"/>
                <a:cs typeface="+mn-cs"/>
              </a:rPr>
              <a:t>trategies</a:t>
            </a:r>
            <a:r>
              <a:rPr kumimoji="0" lang="en-US" sz="3200" b="1" i="0" u="none" strike="noStrike" kern="1200" cap="none" spc="0" normalizeH="0" baseline="0" noProof="0" dirty="0" smtClean="0">
                <a:ln>
                  <a:noFill/>
                </a:ln>
                <a:solidFill>
                  <a:schemeClr val="tx2"/>
                </a:solidFill>
                <a:effectLst/>
                <a:uLnTx/>
                <a:uFillTx/>
                <a:ea typeface="+mn-ea"/>
                <a:cs typeface="+mn-cs"/>
              </a:rPr>
              <a:t>: </a:t>
            </a:r>
          </a:p>
          <a:p>
            <a:pPr marL="342900" lvl="0" indent="-342900">
              <a:spcAft>
                <a:spcPts val="1200"/>
              </a:spcAft>
              <a:buClr>
                <a:schemeClr val="accent1"/>
              </a:buClr>
              <a:buSzPct val="70000"/>
              <a:defRPr/>
            </a:pPr>
            <a:r>
              <a:rPr lang="en-US" sz="3200" b="1" noProof="0" dirty="0" smtClean="0">
                <a:solidFill>
                  <a:schemeClr val="tx2"/>
                </a:solidFill>
              </a:rPr>
              <a:t>   </a:t>
            </a:r>
            <a:r>
              <a:rPr lang="en-US" sz="3200" b="1" dirty="0" smtClean="0">
                <a:solidFill>
                  <a:schemeClr val="tx2"/>
                </a:solidFill>
              </a:rPr>
              <a:t> </a:t>
            </a:r>
            <a:r>
              <a:rPr lang="en-US" sz="3200" b="1" dirty="0" err="1" smtClean="0">
                <a:solidFill>
                  <a:schemeClr val="tx2"/>
                </a:solidFill>
                <a:latin typeface="+mj-lt"/>
              </a:rPr>
              <a:t>b</a:t>
            </a:r>
            <a:r>
              <a:rPr kumimoji="0" lang="en-US" sz="3200" b="1" i="0" u="none" strike="noStrike" kern="1200" cap="none" spc="0" normalizeH="0" baseline="0" noProof="0" dirty="0" err="1" smtClean="0">
                <a:ln>
                  <a:noFill/>
                </a:ln>
                <a:solidFill>
                  <a:schemeClr val="tx2"/>
                </a:solidFill>
                <a:effectLst/>
                <a:uLnTx/>
                <a:uFillTx/>
                <a:latin typeface="+mj-lt"/>
                <a:ea typeface="+mn-ea"/>
                <a:cs typeface="+mn-cs"/>
              </a:rPr>
              <a:t>usiness</a:t>
            </a:r>
            <a:r>
              <a:rPr kumimoji="0" lang="en-US" sz="3200" b="1" i="0" u="none" strike="noStrike" kern="1200" cap="none" spc="0" normalizeH="0" baseline="0" noProof="0" dirty="0" smtClean="0">
                <a:ln>
                  <a:noFill/>
                </a:ln>
                <a:solidFill>
                  <a:schemeClr val="tx2"/>
                </a:solidFill>
                <a:effectLst/>
                <a:uLnTx/>
                <a:uFillTx/>
                <a:latin typeface="+mj-lt"/>
                <a:ea typeface="+mn-ea"/>
                <a:cs typeface="+mn-cs"/>
              </a:rPr>
              <a:t> level </a:t>
            </a:r>
            <a:r>
              <a:rPr kumimoji="0" lang="en-US" sz="3200" b="1" i="0" u="none" strike="noStrike" kern="1200" cap="none" spc="0" normalizeH="0" baseline="0" noProof="0" dirty="0" smtClean="0">
                <a:ln>
                  <a:noFill/>
                </a:ln>
                <a:solidFill>
                  <a:schemeClr val="tx2"/>
                </a:solidFill>
                <a:effectLst/>
                <a:uLnTx/>
                <a:uFillTx/>
                <a:ea typeface="+mn-ea"/>
                <a:cs typeface="+mn-cs"/>
              </a:rPr>
              <a:t>and </a:t>
            </a:r>
            <a:r>
              <a:rPr lang="en-US" sz="3200" b="1" noProof="0" dirty="0" smtClean="0">
                <a:solidFill>
                  <a:schemeClr val="tx2"/>
                </a:solidFill>
                <a:latin typeface="+mj-lt"/>
              </a:rPr>
              <a:t>c</a:t>
            </a:r>
            <a:r>
              <a:rPr lang="en-US" sz="3200" b="1" dirty="0" err="1" smtClean="0">
                <a:solidFill>
                  <a:schemeClr val="tx2"/>
                </a:solidFill>
                <a:latin typeface="+mj-lt"/>
              </a:rPr>
              <a:t>orporate</a:t>
            </a:r>
            <a:r>
              <a:rPr lang="en-US" sz="3200" b="1" dirty="0" smtClean="0">
                <a:solidFill>
                  <a:schemeClr val="tx2"/>
                </a:solidFill>
                <a:latin typeface="+mj-lt"/>
              </a:rPr>
              <a:t> level </a:t>
            </a:r>
          </a:p>
          <a:p>
            <a:pPr marL="342900" lvl="0" indent="-342900">
              <a:buClr>
                <a:schemeClr val="accent1"/>
              </a:buClr>
              <a:buSzPct val="70000"/>
              <a:buFont typeface="Arial" pitchFamily="34" charset="0"/>
              <a:buChar char="•"/>
              <a:defRPr/>
            </a:pPr>
            <a:endParaRPr lang="en-US" sz="1600" b="1" dirty="0" smtClean="0">
              <a:solidFill>
                <a:schemeClr val="tx2"/>
              </a:solidFill>
            </a:endParaRPr>
          </a:p>
          <a:p>
            <a:pPr marL="342900" lvl="0" indent="-342900">
              <a:buSzPct val="70000"/>
              <a:defRPr/>
            </a:pPr>
            <a:r>
              <a:rPr lang="en-US" sz="3200" b="1" dirty="0" smtClean="0">
                <a:solidFill>
                  <a:schemeClr val="tx2"/>
                </a:solidFill>
              </a:rPr>
              <a:t>	International business-level strategies</a:t>
            </a:r>
          </a:p>
          <a:p>
            <a:pPr marL="342900" lvl="0" indent="-342900">
              <a:buClr>
                <a:schemeClr val="accent1"/>
              </a:buClr>
              <a:buSzPct val="70000"/>
              <a:defRPr/>
            </a:pPr>
            <a:r>
              <a:rPr lang="en-US" sz="3200" b="1" dirty="0" smtClean="0">
                <a:solidFill>
                  <a:schemeClr val="tx2"/>
                </a:solidFill>
              </a:rPr>
              <a:t>	</a:t>
            </a:r>
            <a:endParaRPr lang="en-US" sz="2800" b="1" dirty="0" smtClean="0">
              <a:solidFill>
                <a:schemeClr val="tx2"/>
              </a:solidFill>
            </a:endParaRPr>
          </a:p>
          <a:p>
            <a:pPr marL="742950" lvl="1" indent="-285750">
              <a:buSzPct val="70000"/>
              <a:buFont typeface="Arial" pitchFamily="34" charset="0"/>
              <a:buChar char="•"/>
            </a:pPr>
            <a:r>
              <a:rPr lang="en-US" sz="2800" b="1" dirty="0" smtClean="0">
                <a:solidFill>
                  <a:schemeClr val="tx2"/>
                </a:solidFill>
              </a:rPr>
              <a:t>	Cost leadership</a:t>
            </a:r>
          </a:p>
          <a:p>
            <a:pPr marL="742950" lvl="1" indent="-285750">
              <a:buSzPct val="70000"/>
              <a:buFont typeface="Arial" pitchFamily="34" charset="0"/>
              <a:buChar char="•"/>
            </a:pPr>
            <a:r>
              <a:rPr lang="en-US" sz="2800" b="1" dirty="0" smtClean="0">
                <a:solidFill>
                  <a:schemeClr val="tx2"/>
                </a:solidFill>
              </a:rPr>
              <a:t>	Differentiation</a:t>
            </a:r>
          </a:p>
          <a:p>
            <a:pPr marL="742950" lvl="1" indent="-285750">
              <a:buSzPct val="70000"/>
              <a:buFont typeface="Arial" pitchFamily="34" charset="0"/>
              <a:buChar char="•"/>
            </a:pPr>
            <a:r>
              <a:rPr lang="en-US" sz="2800" b="1" dirty="0" smtClean="0">
                <a:solidFill>
                  <a:schemeClr val="tx2"/>
                </a:solidFill>
              </a:rPr>
              <a:t>	Focused cost leadership</a:t>
            </a:r>
          </a:p>
          <a:p>
            <a:pPr marL="742950" lvl="1" indent="-285750">
              <a:buSzPct val="70000"/>
              <a:buFont typeface="Arial" pitchFamily="34" charset="0"/>
              <a:buChar char="•"/>
            </a:pPr>
            <a:r>
              <a:rPr lang="en-US" sz="2800" b="1" dirty="0" smtClean="0">
                <a:solidFill>
                  <a:schemeClr val="tx2"/>
                </a:solidFill>
              </a:rPr>
              <a:t>	Focused differentiation</a:t>
            </a:r>
          </a:p>
          <a:p>
            <a:pPr marL="742950" lvl="1" indent="-285750">
              <a:buSzPct val="70000"/>
              <a:buFont typeface="Arial" pitchFamily="34" charset="0"/>
              <a:buChar char="•"/>
            </a:pPr>
            <a:r>
              <a:rPr lang="en-US" sz="2800" b="1" dirty="0" smtClean="0">
                <a:solidFill>
                  <a:schemeClr val="tx2"/>
                </a:solidFill>
              </a:rPr>
              <a:t>	Integrated cost leadership/differentiation</a:t>
            </a:r>
          </a:p>
          <a:p>
            <a:pPr marL="342900" marR="0" lvl="0" indent="-342900" algn="l" defTabSz="914400" rtl="0" eaLnBrk="1" fontAlgn="auto" latinLnBrk="0" hangingPunct="1">
              <a:buClr>
                <a:schemeClr val="accent1"/>
              </a:buClr>
              <a:buSzPct val="70000"/>
              <a:tabLst/>
              <a:defRPr/>
            </a:pPr>
            <a:endParaRPr kumimoji="0" lang="en-US" sz="3200" b="0" i="0" u="none" strike="noStrike" kern="1200" cap="none" spc="0" normalizeH="0" baseline="0" noProof="0" dirty="0" smtClean="0">
              <a:ln>
                <a:noFill/>
              </a:ln>
              <a:solidFill>
                <a:schemeClr val="tx2"/>
              </a:solidFill>
              <a:effectLst/>
              <a:uLnTx/>
              <a:uFillTx/>
              <a:ea typeface="+mn-ea"/>
              <a:cs typeface="+mn-cs"/>
            </a:endParaRPr>
          </a:p>
          <a:p>
            <a:pPr marL="342900" lvl="0" indent="-342900">
              <a:buClr>
                <a:schemeClr val="accent1"/>
              </a:buClr>
              <a:buSzPct val="70000"/>
              <a:buFont typeface="Arial" pitchFamily="34" charset="0"/>
              <a:buChar char="•"/>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slide(fromBottom)">
                                      <p:cBhvr>
                                        <p:cTn id="14" dur="500"/>
                                        <p:tgtEl>
                                          <p:spTgt spid="4">
                                            <p:txEl>
                                              <p:pRg st="3" end="3"/>
                                            </p:txEl>
                                          </p:spTgt>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slide(fromBottom)">
                                      <p:cBhvr>
                                        <p:cTn id="18" dur="500"/>
                                        <p:tgtEl>
                                          <p:spTgt spid="4">
                                            <p:txEl>
                                              <p:pRg st="4" end="4"/>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slide(fromBottom)">
                                      <p:cBhvr>
                                        <p:cTn id="22" dur="500"/>
                                        <p:tgtEl>
                                          <p:spTgt spid="4">
                                            <p:txEl>
                                              <p:pRg st="5" end="5"/>
                                            </p:txEl>
                                          </p:spTgt>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slide(fromBottom)">
                                      <p:cBhvr>
                                        <p:cTn id="26" dur="500"/>
                                        <p:tgtEl>
                                          <p:spTgt spid="4">
                                            <p:txEl>
                                              <p:pRg st="6" end="6"/>
                                            </p:txEl>
                                          </p:spTgt>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slide(fromBottom)">
                                      <p:cBhvr>
                                        <p:cTn id="30" dur="500"/>
                                        <p:tgtEl>
                                          <p:spTgt spid="4">
                                            <p:txEl>
                                              <p:pRg st="7" end="7"/>
                                            </p:txEl>
                                          </p:spTgt>
                                        </p:tgtEl>
                                      </p:cBhvr>
                                    </p:animEffect>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slide(fromBottom)">
                                      <p:cBhvr>
                                        <p:cTn id="34" dur="500"/>
                                        <p:tgtEl>
                                          <p:spTgt spid="4">
                                            <p:txEl>
                                              <p:pRg st="8" end="8"/>
                                            </p:txEl>
                                          </p:spTgt>
                                        </p:tgtEl>
                                      </p:cBhvr>
                                    </p:animEffect>
                                  </p:childTnLst>
                                </p:cTn>
                              </p:par>
                            </p:childTnLst>
                          </p:cTn>
                        </p:par>
                        <p:par>
                          <p:cTn id="35" fill="hold">
                            <p:stCondLst>
                              <p:cond delay="3500"/>
                            </p:stCondLst>
                            <p:childTnLst>
                              <p:par>
                                <p:cTn id="36" presetID="12" presetClass="entr" presetSubtype="4" fill="hold" nodeType="after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slide(fromBottom)">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707886"/>
          </a:xfrm>
          <a:prstGeom prst="rect">
            <a:avLst/>
          </a:prstGeom>
        </p:spPr>
        <p:txBody>
          <a:bodyPr wrap="square">
            <a:spAutoFit/>
          </a:bodyPr>
          <a:lstStyle/>
          <a:p>
            <a:pPr algn="ctr"/>
            <a:r>
              <a:rPr lang="en-US" sz="4000" b="1" dirty="0" smtClean="0">
                <a:latin typeface="+mj-lt"/>
              </a:rPr>
              <a:t>INTERNATIONAL STRATEGIES</a:t>
            </a:r>
            <a:endParaRPr lang="en-US" sz="3800" b="1" dirty="0" smtClean="0">
              <a:latin typeface="+mj-lt"/>
            </a:endParaRPr>
          </a:p>
        </p:txBody>
      </p:sp>
      <p:sp>
        <p:nvSpPr>
          <p:cNvPr id="4" name="Rectangle 3"/>
          <p:cNvSpPr txBox="1">
            <a:spLocks noChangeArrowheads="1"/>
          </p:cNvSpPr>
          <p:nvPr/>
        </p:nvSpPr>
        <p:spPr>
          <a:xfrm>
            <a:off x="1600200" y="1066800"/>
            <a:ext cx="7543800" cy="5410201"/>
          </a:xfrm>
          <a:prstGeom prst="rect">
            <a:avLst/>
          </a:prstGeom>
        </p:spPr>
        <p:txBody>
          <a:bodyPr/>
          <a:lstStyle/>
          <a:p>
            <a:pPr marL="342900" marR="0" lvl="0" indent="-342900" algn="l" defTabSz="914400" rtl="0" eaLnBrk="1" fontAlgn="auto" latinLnBrk="0" hangingPunct="1">
              <a:spcAft>
                <a:spcPts val="60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ea typeface="+mn-ea"/>
                <a:cs typeface="+mn-cs"/>
              </a:rPr>
              <a:t>	</a:t>
            </a:r>
            <a:r>
              <a:rPr kumimoji="0" lang="en-US" sz="3200" b="1" i="0" u="none" strike="noStrike" kern="1200" cap="none" spc="0" normalizeH="0" baseline="0" noProof="0" dirty="0" smtClean="0">
                <a:ln>
                  <a:noFill/>
                </a:ln>
                <a:solidFill>
                  <a:schemeClr val="tx2"/>
                </a:solidFill>
                <a:effectLst/>
                <a:uLnTx/>
                <a:uFillTx/>
                <a:ea typeface="+mn-ea"/>
                <a:cs typeface="+mn-cs"/>
              </a:rPr>
              <a:t>International Corporate-level strategies </a:t>
            </a:r>
          </a:p>
          <a:p>
            <a:pPr marL="742950" lvl="1" indent="-285750">
              <a:buSzPct val="70000"/>
              <a:buFont typeface="Arial" pitchFamily="34" charset="0"/>
              <a:buChar char="•"/>
            </a:pPr>
            <a:r>
              <a:rPr lang="en-US" sz="3200" b="1" dirty="0" err="1" smtClean="0">
                <a:solidFill>
                  <a:schemeClr val="tx2"/>
                </a:solidFill>
              </a:rPr>
              <a:t>Multidomestic</a:t>
            </a:r>
            <a:endParaRPr lang="en-US" sz="3200" b="1" dirty="0" smtClean="0">
              <a:solidFill>
                <a:schemeClr val="tx2"/>
              </a:solidFill>
            </a:endParaRPr>
          </a:p>
          <a:p>
            <a:pPr marL="742950" lvl="1" indent="-285750">
              <a:buSzPct val="70000"/>
              <a:buFont typeface="Arial" pitchFamily="34" charset="0"/>
              <a:buChar char="•"/>
            </a:pPr>
            <a:r>
              <a:rPr lang="en-US" sz="3200" b="1" dirty="0" smtClean="0">
                <a:solidFill>
                  <a:schemeClr val="tx2"/>
                </a:solidFill>
              </a:rPr>
              <a:t>Global</a:t>
            </a:r>
          </a:p>
          <a:p>
            <a:pPr marL="742950" lvl="1" indent="-285750">
              <a:buSzPct val="70000"/>
              <a:buFont typeface="Arial" pitchFamily="34" charset="0"/>
              <a:buChar char="•"/>
            </a:pPr>
            <a:r>
              <a:rPr lang="en-US" sz="3200" b="1" dirty="0" smtClean="0">
                <a:solidFill>
                  <a:schemeClr val="tx2"/>
                </a:solidFill>
              </a:rPr>
              <a:t>Transnational (the combination of the </a:t>
            </a:r>
            <a:r>
              <a:rPr lang="en-US" sz="3200" b="1" dirty="0" err="1" smtClean="0">
                <a:solidFill>
                  <a:schemeClr val="tx2"/>
                </a:solidFill>
              </a:rPr>
              <a:t>multidomestic</a:t>
            </a:r>
            <a:r>
              <a:rPr lang="en-US" sz="3200" b="1" dirty="0" smtClean="0">
                <a:solidFill>
                  <a:schemeClr val="tx2"/>
                </a:solidFill>
              </a:rPr>
              <a:t> and global strategies) </a:t>
            </a:r>
          </a:p>
          <a:p>
            <a:pPr marL="742950" lvl="1" indent="-285750">
              <a:buClr>
                <a:schemeClr val="accent1"/>
              </a:buClr>
              <a:buSzPct val="70000"/>
              <a:buFont typeface="Arial" pitchFamily="34" charset="0"/>
              <a:buChar char="•"/>
            </a:pPr>
            <a:endParaRPr lang="en-US" sz="3200" dirty="0" smtClean="0">
              <a:solidFill>
                <a:schemeClr val="tx2"/>
              </a:solidFill>
            </a:endParaRPr>
          </a:p>
          <a:p>
            <a:pPr marL="346075" lvl="1" indent="-346075">
              <a:buClr>
                <a:schemeClr val="accent1"/>
              </a:buClr>
              <a:buSzPct val="70000"/>
            </a:pPr>
            <a:r>
              <a:rPr lang="en-US" sz="3200" dirty="0" smtClean="0">
                <a:solidFill>
                  <a:schemeClr val="tx2"/>
                </a:solidFill>
              </a:rPr>
              <a:t>	</a:t>
            </a:r>
            <a:r>
              <a:rPr lang="en-US" sz="3200" b="1" dirty="0" smtClean="0">
                <a:solidFill>
                  <a:schemeClr val="tx2"/>
                </a:solidFill>
              </a:rPr>
              <a:t>Each international strategy the firm uses must be based on one or more core competencies</a:t>
            </a:r>
          </a:p>
          <a:p>
            <a:pPr marL="742950" lvl="1" indent="-285750">
              <a:buClr>
                <a:schemeClr val="accent1"/>
              </a:buClr>
              <a:buSzPct val="70000"/>
              <a:buFont typeface="Arial" pitchFamily="34" charset="0"/>
              <a:buChar char="•"/>
            </a:pPr>
            <a:endParaRPr kumimoji="0" lang="en-US" sz="3200" b="0"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lide(fromBottom)">
                                      <p:cBhvr>
                                        <p:cTn id="11" dur="500"/>
                                        <p:tgtEl>
                                          <p:spTgt spid="4">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lide(fromBottom)">
                                      <p:cBhvr>
                                        <p:cTn id="19" dur="500"/>
                                        <p:tgtEl>
                                          <p:spTgt spid="4">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slide(fromBottom)">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754327"/>
          </a:xfrm>
          <a:prstGeom prst="rect">
            <a:avLst/>
          </a:prstGeom>
        </p:spPr>
        <p:txBody>
          <a:bodyPr wrap="square">
            <a:spAutoFit/>
          </a:bodyPr>
          <a:lstStyle/>
          <a:p>
            <a:pPr algn="ctr"/>
            <a:r>
              <a:rPr lang="en-US" sz="4000" b="1" dirty="0" smtClean="0">
                <a:latin typeface="+mj-lt"/>
              </a:rPr>
              <a:t>INTERNATIONAL STRATEGIES</a:t>
            </a:r>
          </a:p>
          <a:p>
            <a:pPr algn="ctr"/>
            <a:endParaRPr lang="en-US" sz="4000" b="1" dirty="0" smtClean="0">
              <a:latin typeface="+mj-lt"/>
            </a:endParaRPr>
          </a:p>
          <a:p>
            <a:pPr algn="ctr"/>
            <a:r>
              <a:rPr lang="en-US" sz="2800" b="1" dirty="0" smtClean="0">
                <a:latin typeface="+mj-lt"/>
              </a:rPr>
              <a:t>INTERNATIONAL BUSINESS-LEVEL STRATEGY</a:t>
            </a:r>
          </a:p>
        </p:txBody>
      </p:sp>
      <p:sp>
        <p:nvSpPr>
          <p:cNvPr id="4" name="Rectangle 3"/>
          <p:cNvSpPr txBox="1">
            <a:spLocks noChangeArrowheads="1"/>
          </p:cNvSpPr>
          <p:nvPr/>
        </p:nvSpPr>
        <p:spPr>
          <a:xfrm>
            <a:off x="1676400" y="1905000"/>
            <a:ext cx="7315200" cy="4495799"/>
          </a:xfrm>
          <a:prstGeom prst="rect">
            <a:avLst/>
          </a:prstGeom>
          <a:solidFill>
            <a:srgbClr val="FFFF00"/>
          </a:solidFill>
          <a:ln w="76200">
            <a:solidFill>
              <a:schemeClr val="tx2"/>
            </a:solidFill>
          </a:ln>
        </p:spPr>
        <p:txBody>
          <a:bodyPr/>
          <a:lstStyle/>
          <a:p>
            <a:pPr marL="342900" lvl="0" indent="-342900">
              <a:buClr>
                <a:schemeClr val="accent1"/>
              </a:buClr>
              <a:buSzPct val="70000"/>
            </a:pPr>
            <a:r>
              <a:rPr lang="en-US" sz="2800" dirty="0" smtClean="0">
                <a:latin typeface="Arial"/>
                <a:cs typeface="Arial"/>
              </a:rPr>
              <a:t>● </a:t>
            </a:r>
            <a:r>
              <a:rPr lang="en-US" sz="2800" b="1" dirty="0" smtClean="0"/>
              <a:t>International firms first develop domestic strategies (at the business level and at the corporate level if the firm has diversified at the product level). </a:t>
            </a:r>
          </a:p>
          <a:p>
            <a:pPr marL="342900" lvl="0" indent="-342900">
              <a:buClr>
                <a:schemeClr val="accent1"/>
              </a:buClr>
              <a:buSzPct val="70000"/>
              <a:buFont typeface="Arial" pitchFamily="34" charset="0"/>
              <a:buChar char="•"/>
            </a:pPr>
            <a:endParaRPr lang="en-US" sz="800" b="1" dirty="0" smtClean="0">
              <a:solidFill>
                <a:schemeClr val="tx2"/>
              </a:solidFill>
            </a:endParaRPr>
          </a:p>
          <a:p>
            <a:pPr marL="346075" lvl="1" indent="-346075">
              <a:buClr>
                <a:schemeClr val="accent1"/>
              </a:buClr>
              <a:buSzPct val="70000"/>
            </a:pPr>
            <a:r>
              <a:rPr lang="en-US" sz="2800" b="1" dirty="0" smtClean="0">
                <a:latin typeface="Arial"/>
                <a:cs typeface="Arial"/>
              </a:rPr>
              <a:t>● </a:t>
            </a:r>
            <a:r>
              <a:rPr lang="en-US" sz="2800" b="1" dirty="0" smtClean="0"/>
              <a:t>Firms may be able to leverage some of their domestic capabilities and core competencies as the foundation for their international competitive success, however, this type of domestic-global translation diminishes as geographic diversity increases.</a:t>
            </a:r>
            <a:endParaRPr kumimoji="0" lang="en-US" sz="2800" b="1"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1"/>
            <a:ext cx="7086600" cy="1754327"/>
          </a:xfrm>
          <a:prstGeom prst="rect">
            <a:avLst/>
          </a:prstGeom>
        </p:spPr>
        <p:txBody>
          <a:bodyPr wrap="square">
            <a:spAutoFit/>
          </a:bodyPr>
          <a:lstStyle/>
          <a:p>
            <a:pPr algn="ctr"/>
            <a:r>
              <a:rPr lang="en-US" sz="4000" b="1" dirty="0" smtClean="0">
                <a:latin typeface="+mj-lt"/>
              </a:rPr>
              <a:t>INTERNATIONAL STRATEGIES</a:t>
            </a:r>
          </a:p>
          <a:p>
            <a:pPr algn="ctr"/>
            <a:endParaRPr lang="en-US" sz="4000" b="1" dirty="0" smtClean="0">
              <a:latin typeface="+mj-lt"/>
            </a:endParaRPr>
          </a:p>
          <a:p>
            <a:pPr algn="ctr"/>
            <a:r>
              <a:rPr lang="en-US" sz="2800" b="1" dirty="0" smtClean="0">
                <a:latin typeface="+mj-lt"/>
              </a:rPr>
              <a:t>INTERNATIONAL BUSINESS-LEVEL STRATEGY</a:t>
            </a:r>
          </a:p>
        </p:txBody>
      </p:sp>
      <p:sp>
        <p:nvSpPr>
          <p:cNvPr id="4" name="Rectangle 3"/>
          <p:cNvSpPr txBox="1">
            <a:spLocks noChangeArrowheads="1"/>
          </p:cNvSpPr>
          <p:nvPr/>
        </p:nvSpPr>
        <p:spPr>
          <a:xfrm>
            <a:off x="1676400" y="1905000"/>
            <a:ext cx="7315200" cy="4495799"/>
          </a:xfrm>
          <a:prstGeom prst="rect">
            <a:avLst/>
          </a:prstGeom>
          <a:solidFill>
            <a:srgbClr val="FFFF00"/>
          </a:solidFill>
          <a:ln w="76200">
            <a:solidFill>
              <a:schemeClr val="tx2"/>
            </a:solidFill>
          </a:ln>
        </p:spPr>
        <p:txBody>
          <a:bodyPr/>
          <a:lstStyle/>
          <a:p>
            <a:pPr lvl="1" indent="-457200"/>
            <a:r>
              <a:rPr lang="en-US" sz="2800" b="1" dirty="0" smtClean="0">
                <a:cs typeface="Arial"/>
              </a:rPr>
              <a:t>● </a:t>
            </a:r>
            <a:r>
              <a:rPr lang="en-US" sz="2800" b="1" dirty="0" smtClean="0"/>
              <a:t>Home country is usually the most important source of competitive advantage:</a:t>
            </a:r>
          </a:p>
          <a:p>
            <a:pPr lvl="2"/>
            <a:r>
              <a:rPr lang="en-US" sz="2800" b="1" dirty="0" smtClean="0"/>
              <a:t>Domestic resources and capabilities are the building blocks for international capabilities and core competencies.</a:t>
            </a:r>
          </a:p>
          <a:p>
            <a:pPr marL="342900" lvl="0" indent="-342900">
              <a:buClr>
                <a:schemeClr val="accent1"/>
              </a:buClr>
              <a:buSzPct val="70000"/>
              <a:buFont typeface="Arial" pitchFamily="34" charset="0"/>
              <a:buChar char="•"/>
            </a:pPr>
            <a:endParaRPr lang="en-US" sz="800" b="1" dirty="0" smtClean="0">
              <a:solidFill>
                <a:schemeClr val="tx2"/>
              </a:solidFill>
            </a:endParaRPr>
          </a:p>
          <a:p>
            <a:pPr marL="346075" lvl="1" indent="-346075">
              <a:buClr>
                <a:schemeClr val="accent1"/>
              </a:buClr>
              <a:buSzPct val="70000"/>
            </a:pPr>
            <a:r>
              <a:rPr lang="en-US" sz="2800" b="1" dirty="0" smtClean="0">
                <a:cs typeface="Arial"/>
              </a:rPr>
              <a:t>● </a:t>
            </a:r>
            <a:r>
              <a:rPr lang="en-US" sz="2800" b="1" dirty="0" smtClean="0"/>
              <a:t>This reasoning is grounded in Michael Porter’s analysis of why some nations/industries are more competitive than others within nations or in other nations. </a:t>
            </a:r>
            <a:endParaRPr kumimoji="0" lang="en-US" sz="2800" b="1"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dissolve">
                                      <p:cBhvr>
                                        <p:cTn id="14" dur="500"/>
                                        <p:tgtEl>
                                          <p:spTgt spid="4">
                                            <p:txEl>
                                              <p:pRg st="1" end="1"/>
                                            </p:txEl>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754327"/>
          </a:xfrm>
          <a:prstGeom prst="rect">
            <a:avLst/>
          </a:prstGeom>
        </p:spPr>
        <p:txBody>
          <a:bodyPr wrap="square">
            <a:spAutoFit/>
          </a:bodyPr>
          <a:lstStyle/>
          <a:p>
            <a:pPr algn="ctr"/>
            <a:r>
              <a:rPr lang="en-US" sz="4000" b="1" dirty="0" smtClean="0">
                <a:latin typeface="+mj-lt"/>
              </a:rPr>
              <a:t>INTERNATIONAL STRATEGIES</a:t>
            </a:r>
          </a:p>
          <a:p>
            <a:pPr algn="ctr"/>
            <a:endParaRPr lang="en-US" sz="4000" b="1" dirty="0" smtClean="0">
              <a:latin typeface="+mj-lt"/>
            </a:endParaRPr>
          </a:p>
          <a:p>
            <a:pPr algn="ctr"/>
            <a:r>
              <a:rPr lang="en-US" sz="2800" b="1" dirty="0" smtClean="0">
                <a:latin typeface="+mj-lt"/>
              </a:rPr>
              <a:t>INTERNATIONAL BUSINESS-LEVEL STRATEGY</a:t>
            </a:r>
          </a:p>
        </p:txBody>
      </p:sp>
      <p:sp>
        <p:nvSpPr>
          <p:cNvPr id="4" name="Rectangle 3"/>
          <p:cNvSpPr txBox="1">
            <a:spLocks noChangeArrowheads="1"/>
          </p:cNvSpPr>
          <p:nvPr/>
        </p:nvSpPr>
        <p:spPr>
          <a:xfrm>
            <a:off x="1676400" y="1905000"/>
            <a:ext cx="7315200" cy="4495799"/>
          </a:xfrm>
          <a:prstGeom prst="rect">
            <a:avLst/>
          </a:prstGeom>
          <a:solidFill>
            <a:srgbClr val="FFFF00"/>
          </a:solidFill>
          <a:ln w="76200">
            <a:solidFill>
              <a:schemeClr val="tx2"/>
            </a:solidFill>
          </a:ln>
        </p:spPr>
        <p:txBody>
          <a:bodyPr/>
          <a:lstStyle/>
          <a:p>
            <a:pPr marL="346075" lvl="0" indent="-346075"/>
            <a:r>
              <a:rPr lang="en-US" sz="2800" b="1" dirty="0" smtClean="0">
                <a:cs typeface="Arial"/>
              </a:rPr>
              <a:t>● </a:t>
            </a:r>
            <a:r>
              <a:rPr lang="en-US" sz="2800" b="1" dirty="0" smtClean="0"/>
              <a:t>International business-level strategy is selected based on structural characteristics of an economy, as identified by Porter’s four determinants of national advantage (see Figure 8.3).</a:t>
            </a:r>
            <a:r>
              <a:rPr lang="en-US" sz="2800" b="1" dirty="0" smtClean="0">
                <a:latin typeface="Arial"/>
                <a:cs typeface="Arial"/>
              </a:rPr>
              <a:t> </a:t>
            </a:r>
          </a:p>
          <a:p>
            <a:pPr marL="346075" lvl="0" indent="-346075"/>
            <a:endParaRPr lang="en-US" sz="1400" b="1" dirty="0" smtClean="0">
              <a:latin typeface="Arial"/>
              <a:cs typeface="Arial"/>
            </a:endParaRPr>
          </a:p>
          <a:p>
            <a:pPr marL="346075" lvl="0" indent="-346075"/>
            <a:r>
              <a:rPr lang="en-US" sz="2800" b="1" dirty="0" smtClean="0">
                <a:latin typeface="Arial"/>
                <a:cs typeface="Arial"/>
              </a:rPr>
              <a:t>● </a:t>
            </a:r>
            <a:r>
              <a:rPr lang="en-US" sz="2800" b="1" dirty="0" smtClean="0"/>
              <a:t>Porter’s core argument is that conditions/ factors in a firm’s domestic market either help or hinder the firm’s international business-level strategy implementation. </a:t>
            </a:r>
          </a:p>
          <a:p>
            <a:pPr marL="346075" indent="-346075"/>
            <a:endParaRPr lang="en-US" sz="2800" dirty="0" smtClean="0"/>
          </a:p>
          <a:p>
            <a:pPr marL="346075" indent="-346075"/>
            <a:endParaRPr lang="en-US" sz="2800" dirty="0" smtClean="0"/>
          </a:p>
          <a:p>
            <a:endParaRPr lang="en-US" dirty="0" smtClean="0"/>
          </a:p>
          <a:p>
            <a:r>
              <a:rPr lang="en-US" dirty="0" smtClean="0"/>
              <a:t> </a:t>
            </a:r>
          </a:p>
          <a:p>
            <a:pPr marL="346075" lvl="1" indent="-346075">
              <a:buClr>
                <a:schemeClr val="accent1"/>
              </a:buClr>
              <a:buSzPct val="70000"/>
            </a:pPr>
            <a:endParaRPr kumimoji="0" lang="en-US" sz="2800" b="0" i="0" u="none" strike="noStrike" kern="1200" cap="none" spc="0" normalizeH="0" baseline="0" noProof="0" dirty="0" smtClean="0">
              <a:ln>
                <a:noFill/>
              </a:ln>
              <a:solidFill>
                <a:schemeClr val="tx2"/>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dissolv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38773"/>
          </a:xfrm>
          <a:prstGeom prst="rect">
            <a:avLst/>
          </a:prstGeom>
        </p:spPr>
        <p:txBody>
          <a:bodyPr wrap="square">
            <a:spAutoFit/>
          </a:bodyPr>
          <a:lstStyle/>
          <a:p>
            <a:pPr algn="ctr"/>
            <a:r>
              <a:rPr lang="en-US" sz="4000" b="1" dirty="0" smtClean="0">
                <a:latin typeface="+mj-lt"/>
              </a:rPr>
              <a:t>INTERNATIONAL STRATEGIES</a:t>
            </a:r>
          </a:p>
          <a:p>
            <a:pPr algn="ctr"/>
            <a:r>
              <a:rPr lang="en-US" sz="2800" b="1" dirty="0" smtClean="0">
                <a:latin typeface="+mj-lt"/>
              </a:rPr>
              <a:t>DETERMINANTS OF NATIONAL ADVANTAGE</a:t>
            </a:r>
          </a:p>
        </p:txBody>
      </p:sp>
      <p:sp>
        <p:nvSpPr>
          <p:cNvPr id="5" name="Rectangle 2"/>
          <p:cNvSpPr txBox="1">
            <a:spLocks noChangeArrowheads="1"/>
          </p:cNvSpPr>
          <p:nvPr/>
        </p:nvSpPr>
        <p:spPr>
          <a:xfrm>
            <a:off x="0" y="1524000"/>
            <a:ext cx="1524000" cy="1371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8</a:t>
            </a:r>
            <a:r>
              <a:rPr kumimoji="0" lang="en-US" sz="1600" u="none" strike="noStrike" kern="1200" cap="none" spc="0" normalizeH="0" baseline="0" noProof="0" dirty="0" smtClean="0">
                <a:ln>
                  <a:noFill/>
                </a:ln>
                <a:solidFill>
                  <a:schemeClr val="bg1"/>
                </a:solidFill>
                <a:effectLst/>
                <a:uLnTx/>
                <a:uFillTx/>
                <a:latin typeface="+mj-lt"/>
                <a:ea typeface="+mj-ea"/>
                <a:cs typeface="+mj-cs"/>
              </a:rPr>
              <a:t>.3</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bg1"/>
                </a:solidFill>
                <a:latin typeface="+mj-lt"/>
                <a:ea typeface="+mj-ea"/>
                <a:cs typeface="+mj-cs"/>
              </a:rPr>
              <a:t>Determinants of National Advantage</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7" name="Line 5"/>
          <p:cNvSpPr>
            <a:spLocks noChangeShapeType="1"/>
          </p:cNvSpPr>
          <p:nvPr/>
        </p:nvSpPr>
        <p:spPr bwMode="auto">
          <a:xfrm rot="-120000">
            <a:off x="0" y="1920240"/>
            <a:ext cx="1524000" cy="45719"/>
          </a:xfrm>
          <a:prstGeom prst="line">
            <a:avLst/>
          </a:prstGeom>
          <a:noFill/>
          <a:ln w="57150">
            <a:solidFill>
              <a:schemeClr val="bg1"/>
            </a:solidFill>
            <a:round/>
            <a:headEnd/>
            <a:tailEnd/>
          </a:ln>
          <a:effectLst/>
        </p:spPr>
        <p:txBody>
          <a:bodyPr/>
          <a:lstStyle/>
          <a:p>
            <a:endParaRPr lang="en-US"/>
          </a:p>
        </p:txBody>
      </p:sp>
      <p:pic>
        <p:nvPicPr>
          <p:cNvPr id="2" name="Picture 2"/>
          <p:cNvPicPr>
            <a:picLocks noChangeAspect="1" noChangeArrowheads="1"/>
          </p:cNvPicPr>
          <p:nvPr/>
        </p:nvPicPr>
        <p:blipFill>
          <a:blip r:embed="rId3" cstate="print"/>
          <a:srcRect/>
          <a:stretch>
            <a:fillRect/>
          </a:stretch>
        </p:blipFill>
        <p:spPr bwMode="auto">
          <a:xfrm>
            <a:off x="1752600" y="1219200"/>
            <a:ext cx="7162800" cy="494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38773"/>
          </a:xfrm>
          <a:prstGeom prst="rect">
            <a:avLst/>
          </a:prstGeom>
        </p:spPr>
        <p:txBody>
          <a:bodyPr wrap="square">
            <a:spAutoFit/>
          </a:bodyPr>
          <a:lstStyle/>
          <a:p>
            <a:pPr algn="ctr"/>
            <a:r>
              <a:rPr lang="en-US" sz="4000" b="1" dirty="0" smtClean="0">
                <a:latin typeface="+mj-lt"/>
              </a:rPr>
              <a:t>INTERNATIONAL STRATEGIES</a:t>
            </a:r>
          </a:p>
          <a:p>
            <a:pPr algn="ctr"/>
            <a:r>
              <a:rPr lang="en-US" sz="2800" b="1" dirty="0" smtClean="0">
                <a:latin typeface="+mj-lt"/>
              </a:rPr>
              <a:t>DETERMINANTS OF NATIONAL ADVANTAGE</a:t>
            </a:r>
          </a:p>
        </p:txBody>
      </p:sp>
      <p:sp>
        <p:nvSpPr>
          <p:cNvPr id="15" name="Rectangle 5"/>
          <p:cNvSpPr txBox="1">
            <a:spLocks noChangeArrowheads="1"/>
          </p:cNvSpPr>
          <p:nvPr/>
        </p:nvSpPr>
        <p:spPr>
          <a:xfrm>
            <a:off x="1752600" y="1371600"/>
            <a:ext cx="6934200" cy="4952999"/>
          </a:xfrm>
          <a:prstGeom prst="rect">
            <a:avLst/>
          </a:prstGeom>
        </p:spPr>
        <p:txBody>
          <a:bodyPr/>
          <a:lstStyle/>
          <a:p>
            <a:pPr marL="342900" marR="0" lvl="0" indent="-342900" algn="l" defTabSz="914400" rtl="0" eaLnBrk="1" fontAlgn="auto" latinLnBrk="0" hangingPunct="1">
              <a:lnSpc>
                <a:spcPct val="100000"/>
              </a:lnSpc>
              <a:spcAft>
                <a:spcPts val="0"/>
              </a:spcAft>
              <a:buSzPct val="70000"/>
              <a:tabLst>
                <a:tab pos="2111375" algn="l"/>
              </a:tabLst>
              <a:defRPr/>
            </a:pPr>
            <a:r>
              <a:rPr kumimoji="0" lang="en-US" sz="3200" b="1" i="0" u="none" strike="noStrike" kern="1200" cap="none" spc="0" normalizeH="0" baseline="0" noProof="0" dirty="0" smtClean="0">
                <a:ln>
                  <a:noFill/>
                </a:ln>
                <a:effectLst/>
                <a:uLnTx/>
                <a:uFillTx/>
                <a:latin typeface="+mn-lt"/>
                <a:ea typeface="+mn-ea"/>
                <a:cs typeface="+mn-cs"/>
              </a:rPr>
              <a:t>Factors of production</a:t>
            </a:r>
          </a:p>
          <a:p>
            <a:pPr marL="742950" marR="0" lvl="1" indent="-285750" algn="l" defTabSz="914400" rtl="0" eaLnBrk="1" fontAlgn="auto" latinLnBrk="0" hangingPunct="1">
              <a:lnSpc>
                <a:spcPct val="100000"/>
              </a:lnSpc>
              <a:spcAft>
                <a:spcPts val="0"/>
              </a:spcAft>
              <a:buSzPct val="70000"/>
              <a:buFont typeface="Arial" pitchFamily="34" charset="0"/>
              <a:buChar char="•"/>
              <a:tabLst>
                <a:tab pos="2111375" algn="l"/>
              </a:tabLst>
              <a:defRPr/>
            </a:pPr>
            <a:r>
              <a:rPr kumimoji="0" lang="en-US" sz="2800" i="0" u="none" strike="noStrike" kern="1200" cap="none" spc="0" normalizeH="0" baseline="0" noProof="0" dirty="0" smtClean="0">
                <a:ln>
                  <a:noFill/>
                </a:ln>
                <a:effectLst/>
                <a:uLnTx/>
                <a:uFillTx/>
                <a:latin typeface="+mn-lt"/>
                <a:ea typeface="+mn-ea"/>
                <a:cs typeface="+mn-cs"/>
              </a:rPr>
              <a:t>The inputs necessary to compete in any industry</a:t>
            </a:r>
          </a:p>
          <a:p>
            <a:pPr marL="1143000" lvl="2" indent="-228600">
              <a:buClr>
                <a:schemeClr val="accent1"/>
              </a:buClr>
              <a:buSzPct val="70000"/>
              <a:tabLst>
                <a:tab pos="2111375" algn="l"/>
              </a:tabLst>
            </a:pPr>
            <a:r>
              <a:rPr lang="en-US" sz="2400" dirty="0" smtClean="0">
                <a:sym typeface="Wingdings" pitchFamily="2" charset="2"/>
              </a:rPr>
              <a:t> </a:t>
            </a:r>
            <a:r>
              <a:rPr kumimoji="0" lang="en-US" sz="2400" i="0" u="none" strike="noStrike" kern="1200" cap="none" spc="0" normalizeH="0" baseline="0" noProof="0" dirty="0" smtClean="0">
                <a:ln>
                  <a:noFill/>
                </a:ln>
                <a:effectLst/>
                <a:uLnTx/>
                <a:uFillTx/>
                <a:latin typeface="+mn-lt"/>
                <a:ea typeface="+mn-ea"/>
                <a:cs typeface="+mn-cs"/>
              </a:rPr>
              <a:t>Labor	   </a:t>
            </a:r>
            <a:r>
              <a:rPr kumimoji="0" lang="en-US" sz="2400" i="0" u="none" strike="noStrike" kern="1200" cap="none" spc="0" normalizeH="0" baseline="0" noProof="0" dirty="0" smtClean="0">
                <a:ln>
                  <a:noFill/>
                </a:ln>
                <a:effectLst/>
                <a:uLnTx/>
                <a:uFillTx/>
                <a:latin typeface="+mn-lt"/>
                <a:ea typeface="+mn-ea"/>
                <a:cs typeface="+mn-cs"/>
                <a:sym typeface="Wingdings" pitchFamily="2" charset="2"/>
              </a:rPr>
              <a:t></a:t>
            </a:r>
            <a:r>
              <a:rPr kumimoji="0" lang="en-US" sz="2400" i="0" u="none" strike="noStrike" kern="1200" cap="none" spc="0" normalizeH="0" baseline="0" noProof="0" dirty="0" smtClean="0">
                <a:ln>
                  <a:noFill/>
                </a:ln>
                <a:effectLst/>
                <a:uLnTx/>
                <a:uFillTx/>
                <a:latin typeface="+mn-lt"/>
                <a:ea typeface="+mn-ea"/>
                <a:cs typeface="+mn-cs"/>
              </a:rPr>
              <a:t>Land     </a:t>
            </a:r>
            <a:r>
              <a:rPr kumimoji="0" lang="en-US" sz="2400" i="0" u="none" strike="noStrike" kern="1200" cap="none" spc="0" normalizeH="0" baseline="0" noProof="0" dirty="0" smtClean="0">
                <a:ln>
                  <a:noFill/>
                </a:ln>
                <a:effectLst/>
                <a:uLnTx/>
                <a:uFillTx/>
                <a:latin typeface="+mn-lt"/>
                <a:ea typeface="+mn-ea"/>
                <a:cs typeface="+mn-cs"/>
                <a:sym typeface="Wingdings" pitchFamily="2" charset="2"/>
              </a:rPr>
              <a:t></a:t>
            </a:r>
            <a:r>
              <a:rPr kumimoji="0" lang="en-US" sz="2400" i="0" u="none" strike="noStrike" kern="1200" cap="none" spc="0" normalizeH="0" baseline="0" noProof="0" dirty="0" smtClean="0">
                <a:ln>
                  <a:noFill/>
                </a:ln>
                <a:effectLst/>
                <a:uLnTx/>
                <a:uFillTx/>
                <a:latin typeface="+mn-lt"/>
                <a:ea typeface="+mn-ea"/>
                <a:cs typeface="+mn-cs"/>
              </a:rPr>
              <a:t>Natural resources</a:t>
            </a:r>
          </a:p>
          <a:p>
            <a:pPr marL="1143000" lvl="2" indent="-228600">
              <a:buClr>
                <a:schemeClr val="accent1"/>
              </a:buClr>
              <a:buSzPct val="70000"/>
              <a:tabLst>
                <a:tab pos="2111375" algn="l"/>
              </a:tabLst>
            </a:pPr>
            <a:r>
              <a:rPr lang="en-US" sz="2400" dirty="0" smtClean="0">
                <a:sym typeface="Wingdings" pitchFamily="2" charset="2"/>
              </a:rPr>
              <a:t> </a:t>
            </a:r>
            <a:r>
              <a:rPr kumimoji="0" lang="en-US" sz="2400" i="0" u="none" strike="noStrike" kern="1200" cap="none" spc="0" normalizeH="0" baseline="0" noProof="0" dirty="0" smtClean="0">
                <a:ln>
                  <a:noFill/>
                </a:ln>
                <a:effectLst/>
                <a:uLnTx/>
                <a:uFillTx/>
                <a:latin typeface="+mn-lt"/>
                <a:ea typeface="+mn-ea"/>
                <a:cs typeface="+mn-cs"/>
              </a:rPr>
              <a:t>Capital</a:t>
            </a:r>
            <a:r>
              <a:rPr kumimoji="0" lang="en-US" sz="2400" i="0" u="none" strike="noStrike" kern="1200" cap="none" spc="0" normalizeH="0" noProof="0" dirty="0" smtClean="0">
                <a:ln>
                  <a:noFill/>
                </a:ln>
                <a:effectLst/>
                <a:uLnTx/>
                <a:uFillTx/>
                <a:latin typeface="+mn-lt"/>
                <a:ea typeface="+mn-ea"/>
                <a:cs typeface="+mn-cs"/>
              </a:rPr>
              <a:t>   </a:t>
            </a:r>
            <a:r>
              <a:rPr kumimoji="0" lang="en-US" sz="2400" i="0" u="none" strike="noStrike" kern="1200" cap="none" spc="0" normalizeH="0" baseline="0" noProof="0" dirty="0" smtClean="0">
                <a:ln>
                  <a:noFill/>
                </a:ln>
                <a:effectLst/>
                <a:uLnTx/>
                <a:uFillTx/>
                <a:latin typeface="+mn-lt"/>
                <a:ea typeface="+mn-ea"/>
                <a:cs typeface="+mn-cs"/>
                <a:sym typeface="Wingdings" pitchFamily="2" charset="2"/>
              </a:rPr>
              <a:t></a:t>
            </a:r>
            <a:r>
              <a:rPr kumimoji="0" lang="en-US" sz="2400" i="0" u="none" strike="noStrike" kern="1200" cap="none" spc="0" normalizeH="0" baseline="0" noProof="0" dirty="0" smtClean="0">
                <a:ln>
                  <a:noFill/>
                </a:ln>
                <a:effectLst/>
                <a:uLnTx/>
                <a:uFillTx/>
                <a:latin typeface="+mn-lt"/>
                <a:ea typeface="+mn-ea"/>
                <a:cs typeface="+mn-cs"/>
              </a:rPr>
              <a:t>Infrastructure</a:t>
            </a:r>
          </a:p>
          <a:p>
            <a:pPr marL="342900" marR="0" lvl="0" indent="-342900" algn="l" defTabSz="914400" rtl="0" eaLnBrk="1" fontAlgn="auto" latinLnBrk="0" hangingPunct="1">
              <a:lnSpc>
                <a:spcPct val="100000"/>
              </a:lnSpc>
              <a:spcAft>
                <a:spcPts val="0"/>
              </a:spcAft>
              <a:buSzPct val="70000"/>
              <a:tabLst>
                <a:tab pos="2111375" algn="l"/>
              </a:tabLst>
              <a:defRPr/>
            </a:pPr>
            <a:r>
              <a:rPr kumimoji="0" lang="en-US" sz="3200" b="1" i="0" u="none" strike="noStrike" kern="1200" cap="none" spc="0" normalizeH="0" baseline="0" noProof="0" dirty="0" smtClean="0">
                <a:ln>
                  <a:noFill/>
                </a:ln>
                <a:effectLst/>
                <a:uLnTx/>
                <a:uFillTx/>
                <a:latin typeface="+mn-lt"/>
                <a:ea typeface="+mn-ea"/>
                <a:cs typeface="+mn-cs"/>
              </a:rPr>
              <a:t>Basic factors</a:t>
            </a:r>
          </a:p>
          <a:p>
            <a:pPr marL="742950" marR="0" lvl="1" indent="-285750" algn="l" defTabSz="914400" rtl="0" eaLnBrk="1" fontAlgn="auto" latinLnBrk="0" hangingPunct="1">
              <a:lnSpc>
                <a:spcPct val="100000"/>
              </a:lnSpc>
              <a:spcAft>
                <a:spcPts val="0"/>
              </a:spcAft>
              <a:buSzPct val="70000"/>
              <a:buFont typeface="Arial" pitchFamily="34" charset="0"/>
              <a:buChar char="•"/>
              <a:tabLst>
                <a:tab pos="2111375" algn="l"/>
              </a:tabLst>
              <a:defRPr/>
            </a:pPr>
            <a:r>
              <a:rPr kumimoji="0" lang="en-US" sz="2800" i="0" u="none" strike="noStrike" kern="1200" cap="none" spc="0" normalizeH="0" baseline="0" noProof="0" dirty="0" smtClean="0">
                <a:ln>
                  <a:noFill/>
                </a:ln>
                <a:effectLst/>
                <a:uLnTx/>
                <a:uFillTx/>
                <a:latin typeface="+mn-lt"/>
                <a:ea typeface="+mn-ea"/>
                <a:cs typeface="+mn-cs"/>
              </a:rPr>
              <a:t>Natural and labor resources</a:t>
            </a:r>
          </a:p>
          <a:p>
            <a:pPr marL="342900" marR="0" lvl="0" indent="-342900" algn="l" defTabSz="914400" rtl="0" eaLnBrk="1" fontAlgn="auto" latinLnBrk="0" hangingPunct="1">
              <a:lnSpc>
                <a:spcPct val="100000"/>
              </a:lnSpc>
              <a:spcAft>
                <a:spcPts val="0"/>
              </a:spcAft>
              <a:buSzPct val="70000"/>
              <a:tabLst>
                <a:tab pos="2111375" algn="l"/>
              </a:tabLst>
              <a:defRPr/>
            </a:pPr>
            <a:r>
              <a:rPr kumimoji="0" lang="en-US" sz="3200" b="1" i="0" u="none" strike="noStrike" kern="1200" cap="none" spc="0" normalizeH="0" baseline="0" noProof="0" dirty="0" smtClean="0">
                <a:ln>
                  <a:noFill/>
                </a:ln>
                <a:effectLst/>
                <a:uLnTx/>
                <a:uFillTx/>
                <a:latin typeface="+mn-lt"/>
                <a:ea typeface="+mn-ea"/>
                <a:cs typeface="+mn-cs"/>
              </a:rPr>
              <a:t>Advanced factors</a:t>
            </a:r>
          </a:p>
          <a:p>
            <a:pPr marL="742950" marR="0" lvl="1" indent="-285750" algn="l" defTabSz="914400" rtl="0" eaLnBrk="1" fontAlgn="auto" latinLnBrk="0" hangingPunct="1">
              <a:lnSpc>
                <a:spcPct val="100000"/>
              </a:lnSpc>
              <a:spcAft>
                <a:spcPts val="0"/>
              </a:spcAft>
              <a:buSzPct val="70000"/>
              <a:buFont typeface="Arial" pitchFamily="34" charset="0"/>
              <a:buChar char="•"/>
              <a:tabLst>
                <a:tab pos="2111375" algn="l"/>
              </a:tabLst>
              <a:defRPr/>
            </a:pPr>
            <a:r>
              <a:rPr kumimoji="0" lang="en-US" sz="2800" i="0" u="none" strike="noStrike" kern="1200" cap="none" spc="0" normalizeH="0" baseline="0" noProof="0" dirty="0" smtClean="0">
                <a:ln>
                  <a:noFill/>
                </a:ln>
                <a:effectLst/>
                <a:uLnTx/>
                <a:uFillTx/>
                <a:latin typeface="+mn-lt"/>
                <a:ea typeface="+mn-ea"/>
                <a:cs typeface="+mn-cs"/>
              </a:rPr>
              <a:t>Digital communication systems and an educated workforce</a:t>
            </a:r>
            <a:endParaRPr kumimoji="0" lang="en-US" sz="280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500"/>
                                        <p:tgtEl>
                                          <p:spTgt spid="1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wipe(left)">
                                      <p:cBhvr>
                                        <p:cTn id="23" dur="500"/>
                                        <p:tgtEl>
                                          <p:spTgt spid="1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wipe(left)">
                                      <p:cBhvr>
                                        <p:cTn id="27" dur="500"/>
                                        <p:tgtEl>
                                          <p:spTgt spid="15">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wipe(left)">
                                      <p:cBhvr>
                                        <p:cTn id="31" dur="500"/>
                                        <p:tgtEl>
                                          <p:spTgt spid="15">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animEffect transition="in" filter="wipe(left)">
                                      <p:cBhvr>
                                        <p:cTn id="35"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38773"/>
          </a:xfrm>
          <a:prstGeom prst="rect">
            <a:avLst/>
          </a:prstGeom>
        </p:spPr>
        <p:txBody>
          <a:bodyPr wrap="square">
            <a:spAutoFit/>
          </a:bodyPr>
          <a:lstStyle/>
          <a:p>
            <a:pPr algn="ctr"/>
            <a:r>
              <a:rPr lang="en-US" sz="4000" b="1" dirty="0" smtClean="0">
                <a:latin typeface="+mj-lt"/>
              </a:rPr>
              <a:t>INTERNATIONAL STRATEGIES</a:t>
            </a:r>
          </a:p>
          <a:p>
            <a:pPr algn="ctr"/>
            <a:r>
              <a:rPr lang="en-US" sz="2800" b="1" dirty="0" smtClean="0">
                <a:latin typeface="+mj-lt"/>
              </a:rPr>
              <a:t>DETERMINANTS OF NATIONAL ADVANTAGE</a:t>
            </a:r>
          </a:p>
        </p:txBody>
      </p:sp>
      <p:sp>
        <p:nvSpPr>
          <p:cNvPr id="5" name="Rectangle 3"/>
          <p:cNvSpPr txBox="1">
            <a:spLocks noChangeArrowheads="1"/>
          </p:cNvSpPr>
          <p:nvPr/>
        </p:nvSpPr>
        <p:spPr>
          <a:xfrm>
            <a:off x="1676400" y="1447800"/>
            <a:ext cx="7239000" cy="5105400"/>
          </a:xfrm>
          <a:prstGeom prst="rect">
            <a:avLst/>
          </a:prstGeom>
        </p:spPr>
        <p:txBody>
          <a:bodyPr/>
          <a:lstStyle/>
          <a:p>
            <a:pPr marL="222250" marR="0" lvl="0" indent="-222250" algn="l" defTabSz="914400" rtl="0" eaLnBrk="1" fontAlgn="auto" latinLnBrk="0" hangingPunct="1">
              <a:lnSpc>
                <a:spcPct val="100000"/>
              </a:lnSpc>
              <a:spcAft>
                <a:spcPts val="0"/>
              </a:spcAft>
              <a:buClr>
                <a:schemeClr val="accent1"/>
              </a:buClr>
              <a:buSzPct val="70000"/>
              <a:tabLst>
                <a:tab pos="2174875" algn="l"/>
                <a:tab pos="3768725" algn="l"/>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Demand </a:t>
            </a:r>
            <a:r>
              <a:rPr lang="en-US" sz="3200" b="1" dirty="0" smtClean="0">
                <a:solidFill>
                  <a:schemeClr val="tx2"/>
                </a:solidFill>
              </a:rPr>
              <a:t>c</a:t>
            </a:r>
            <a:r>
              <a:rPr kumimoji="0" lang="en-US" sz="3200" b="1" i="0" u="none" strike="noStrike" kern="1200" cap="none" spc="0" normalizeH="0" baseline="0" noProof="0" dirty="0" err="1" smtClean="0">
                <a:ln>
                  <a:noFill/>
                </a:ln>
                <a:solidFill>
                  <a:schemeClr val="tx2"/>
                </a:solidFill>
                <a:effectLst/>
                <a:uLnTx/>
                <a:uFillTx/>
                <a:latin typeface="+mn-lt"/>
                <a:ea typeface="+mn-ea"/>
                <a:cs typeface="+mn-cs"/>
              </a:rPr>
              <a:t>onditions</a:t>
            </a:r>
            <a:r>
              <a:rPr kumimoji="0" lang="en-US" sz="3200" b="1" i="0" u="none" strike="noStrike" kern="1200" cap="none" spc="0" normalizeH="0" baseline="0" noProof="0" dirty="0" smtClean="0">
                <a:ln>
                  <a:noFill/>
                </a:ln>
                <a:solidFill>
                  <a:schemeClr val="tx2"/>
                </a:solidFill>
                <a:effectLst/>
                <a:uLnTx/>
                <a:uFillTx/>
                <a:latin typeface="+mn-lt"/>
                <a:ea typeface="+mn-ea"/>
                <a:cs typeface="+mn-cs"/>
              </a:rPr>
              <a:t>:</a:t>
            </a:r>
            <a:r>
              <a:rPr kumimoji="0" lang="en-US" sz="320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i="0" u="none" strike="noStrike" kern="1200" cap="none" spc="0" normalizeH="0" baseline="0" noProof="0" dirty="0" smtClean="0">
                <a:ln>
                  <a:noFill/>
                </a:ln>
                <a:solidFill>
                  <a:schemeClr val="tx2"/>
                </a:solidFill>
                <a:effectLst/>
                <a:uLnTx/>
                <a:uFillTx/>
                <a:latin typeface="+mn-lt"/>
                <a:ea typeface="+mn-ea"/>
                <a:cs typeface="+mn-cs"/>
              </a:rPr>
              <a:t>characterized</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by the nature and size of buyers’ needs in the </a:t>
            </a:r>
            <a:r>
              <a:rPr kumimoji="0" lang="en-US" sz="2800" b="1" i="0" strike="noStrike" kern="1200" cap="none" spc="0" normalizeH="0" baseline="0" noProof="0" dirty="0" smtClean="0">
                <a:ln>
                  <a:noFill/>
                </a:ln>
                <a:solidFill>
                  <a:schemeClr val="tx2"/>
                </a:solidFill>
                <a:effectLst/>
                <a:uLnTx/>
                <a:uFillTx/>
                <a:latin typeface="+mn-lt"/>
                <a:ea typeface="+mn-ea"/>
                <a:cs typeface="+mn-cs"/>
              </a:rPr>
              <a:t>home market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for the industry’s goods or services</a:t>
            </a:r>
          </a:p>
          <a:p>
            <a:pPr marL="625475" marR="0" lvl="1" indent="-284163"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endParaRPr kumimoji="0" lang="en-US" sz="600" b="0" i="0" u="none" strike="noStrike" kern="1200" cap="none" spc="0" normalizeH="0" baseline="0" noProof="0" dirty="0" smtClean="0">
              <a:ln>
                <a:noFill/>
              </a:ln>
              <a:solidFill>
                <a:schemeClr val="tx2"/>
              </a:solidFill>
              <a:effectLst/>
              <a:uLnTx/>
              <a:uFillTx/>
              <a:latin typeface="+mn-lt"/>
              <a:ea typeface="+mn-ea"/>
              <a:cs typeface="+mn-cs"/>
            </a:endParaRPr>
          </a:p>
          <a:p>
            <a:pPr marL="1150938" marR="0" lvl="2" indent="-300038"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Size of the market segment can lead to scale-efficient facilities</a:t>
            </a:r>
          </a:p>
          <a:p>
            <a:pPr marL="1150938" marR="0" lvl="2" indent="-300038"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Efficiency can lead to domination of the industry in other countries</a:t>
            </a:r>
          </a:p>
          <a:p>
            <a:pPr marL="1150938" marR="0" lvl="2" indent="-300038"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Specialized demand may create opportunities beyond national boundaries</a:t>
            </a: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38773"/>
          </a:xfrm>
          <a:prstGeom prst="rect">
            <a:avLst/>
          </a:prstGeom>
        </p:spPr>
        <p:txBody>
          <a:bodyPr wrap="square">
            <a:spAutoFit/>
          </a:bodyPr>
          <a:lstStyle/>
          <a:p>
            <a:pPr algn="ctr"/>
            <a:r>
              <a:rPr lang="en-US" sz="4000" b="1" dirty="0" smtClean="0">
                <a:latin typeface="+mj-lt"/>
              </a:rPr>
              <a:t>INTERNATIONAL STRATEGIES</a:t>
            </a:r>
          </a:p>
          <a:p>
            <a:pPr algn="ctr"/>
            <a:r>
              <a:rPr lang="en-US" sz="2800" b="1" dirty="0" smtClean="0">
                <a:latin typeface="+mj-lt"/>
              </a:rPr>
              <a:t>DETERMINANTS OF NATIONAL ADVANTAGE</a:t>
            </a:r>
          </a:p>
        </p:txBody>
      </p:sp>
      <p:sp>
        <p:nvSpPr>
          <p:cNvPr id="7" name="Rectangle 3"/>
          <p:cNvSpPr txBox="1">
            <a:spLocks noChangeArrowheads="1"/>
          </p:cNvSpPr>
          <p:nvPr/>
        </p:nvSpPr>
        <p:spPr>
          <a:xfrm>
            <a:off x="1828800" y="1600200"/>
            <a:ext cx="6934200" cy="4525963"/>
          </a:xfrm>
          <a:prstGeom prst="rect">
            <a:avLst/>
          </a:prstGeom>
        </p:spPr>
        <p:txBody>
          <a:bodyPr/>
          <a:lstStyle/>
          <a:p>
            <a:pPr marL="222250" marR="0" lvl="0" indent="-222250" algn="l" defTabSz="914400" rtl="0" eaLnBrk="1" fontAlgn="auto" latinLnBrk="0" hangingPunct="1">
              <a:lnSpc>
                <a:spcPct val="100000"/>
              </a:lnSpc>
              <a:spcBef>
                <a:spcPct val="25000"/>
              </a:spcBef>
              <a:spcAft>
                <a:spcPts val="0"/>
              </a:spcAft>
              <a:buClr>
                <a:schemeClr val="accent1"/>
              </a:buClr>
              <a:buSzPct val="70000"/>
              <a:tabLst>
                <a:tab pos="2174875" algn="l"/>
                <a:tab pos="3768725" algn="l"/>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Related and supporting </a:t>
            </a:r>
            <a:r>
              <a:rPr lang="en-US" sz="3200" b="1" dirty="0" smtClean="0">
                <a:solidFill>
                  <a:schemeClr val="tx2"/>
                </a:solidFill>
              </a:rPr>
              <a:t>i</a:t>
            </a:r>
            <a:r>
              <a:rPr kumimoji="0" lang="en-US" sz="3200" b="1" i="0" u="none" strike="noStrike" kern="1200" cap="none" spc="0" normalizeH="0" baseline="0" noProof="0" dirty="0" err="1" smtClean="0">
                <a:ln>
                  <a:noFill/>
                </a:ln>
                <a:solidFill>
                  <a:schemeClr val="tx2"/>
                </a:solidFill>
                <a:effectLst/>
                <a:uLnTx/>
                <a:uFillTx/>
                <a:latin typeface="+mn-lt"/>
                <a:ea typeface="+mn-ea"/>
                <a:cs typeface="+mn-cs"/>
              </a:rPr>
              <a:t>ndustries</a:t>
            </a:r>
            <a:r>
              <a:rPr lang="en-US" sz="3200" b="1" dirty="0" smtClean="0">
                <a:solidFill>
                  <a:schemeClr val="tx2"/>
                </a:solidFill>
              </a:rPr>
              <a:t>: </a:t>
            </a:r>
            <a:r>
              <a:rPr lang="en-US" sz="2800" dirty="0" err="1" smtClean="0">
                <a:solidFill>
                  <a:schemeClr val="tx2"/>
                </a:solidFill>
              </a:rPr>
              <a:t>s</a:t>
            </a:r>
            <a:r>
              <a:rPr kumimoji="0" lang="en-US" sz="2800" b="0" i="0" u="none" strike="noStrike" kern="1200" cap="none" spc="0" normalizeH="0" baseline="0" noProof="0" dirty="0" err="1" smtClean="0">
                <a:ln>
                  <a:noFill/>
                </a:ln>
                <a:solidFill>
                  <a:schemeClr val="tx2"/>
                </a:solidFill>
                <a:effectLst/>
                <a:uLnTx/>
                <a:uFillTx/>
                <a:latin typeface="+mn-lt"/>
                <a:ea typeface="+mn-ea"/>
                <a:cs typeface="+mn-cs"/>
              </a:rPr>
              <a:t>upporting</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services, facilities, suppliers, etc.</a:t>
            </a:r>
          </a:p>
          <a:p>
            <a:pPr marL="1150938" marR="0" lvl="2" indent="-236538" algn="l" defTabSz="914400" rtl="0" eaLnBrk="1" fontAlgn="auto" latinLnBrk="0" hangingPunct="1">
              <a:lnSpc>
                <a:spcPct val="100000"/>
              </a:lnSpc>
              <a:spcBef>
                <a:spcPct val="25000"/>
              </a:spcBef>
              <a:spcAft>
                <a:spcPts val="0"/>
              </a:spcAft>
              <a:buSzPct val="70000"/>
              <a:buFont typeface="Arial" pitchFamily="34" charset="0"/>
              <a:buChar char="•"/>
              <a:tabLst>
                <a:tab pos="2174875" algn="l"/>
                <a:tab pos="3768725" algn="l"/>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Support in design</a:t>
            </a:r>
          </a:p>
          <a:p>
            <a:pPr marL="1150938" marR="0" lvl="2" indent="-236538" algn="l" defTabSz="914400" rtl="0" eaLnBrk="1" fontAlgn="auto" latinLnBrk="0" hangingPunct="1">
              <a:lnSpc>
                <a:spcPct val="100000"/>
              </a:lnSpc>
              <a:spcBef>
                <a:spcPct val="25000"/>
              </a:spcBef>
              <a:spcAft>
                <a:spcPts val="0"/>
              </a:spcAft>
              <a:buSzPct val="70000"/>
              <a:buFont typeface="Arial" pitchFamily="34" charset="0"/>
              <a:buChar char="•"/>
              <a:tabLst>
                <a:tab pos="2174875" algn="l"/>
                <a:tab pos="3768725" algn="l"/>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Support in distribution</a:t>
            </a:r>
          </a:p>
          <a:p>
            <a:pPr marL="1150938" marR="0" lvl="2" indent="-236538" algn="l" defTabSz="914400" rtl="0" eaLnBrk="1" fontAlgn="auto" latinLnBrk="0" hangingPunct="1">
              <a:lnSpc>
                <a:spcPct val="100000"/>
              </a:lnSpc>
              <a:spcBef>
                <a:spcPct val="25000"/>
              </a:spcBef>
              <a:spcAft>
                <a:spcPts val="0"/>
              </a:spcAft>
              <a:buSzPct val="70000"/>
              <a:buFont typeface="Arial" pitchFamily="34" charset="0"/>
              <a:buChar char="•"/>
              <a:tabLst>
                <a:tab pos="2174875" algn="l"/>
                <a:tab pos="3768725" algn="l"/>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Related industries as suppliers and buyers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38773"/>
          </a:xfrm>
          <a:prstGeom prst="rect">
            <a:avLst/>
          </a:prstGeom>
        </p:spPr>
        <p:txBody>
          <a:bodyPr wrap="square">
            <a:spAutoFit/>
          </a:bodyPr>
          <a:lstStyle/>
          <a:p>
            <a:pPr algn="ctr"/>
            <a:r>
              <a:rPr lang="en-US" sz="4000" b="1" dirty="0" smtClean="0">
                <a:latin typeface="+mj-lt"/>
              </a:rPr>
              <a:t>INTERNATIONAL STRATEGIES</a:t>
            </a:r>
          </a:p>
          <a:p>
            <a:pPr algn="ctr"/>
            <a:r>
              <a:rPr lang="en-US" sz="2800" b="1" dirty="0" smtClean="0">
                <a:latin typeface="+mj-lt"/>
              </a:rPr>
              <a:t>DETERMINANTS OF NATIONAL ADVANTAGE</a:t>
            </a:r>
          </a:p>
        </p:txBody>
      </p:sp>
      <p:sp>
        <p:nvSpPr>
          <p:cNvPr id="7" name="Rectangle 3"/>
          <p:cNvSpPr txBox="1">
            <a:spLocks noChangeArrowheads="1"/>
          </p:cNvSpPr>
          <p:nvPr/>
        </p:nvSpPr>
        <p:spPr>
          <a:xfrm>
            <a:off x="1828800" y="1828800"/>
            <a:ext cx="6934200" cy="4297363"/>
          </a:xfrm>
          <a:prstGeom prst="rect">
            <a:avLst/>
          </a:prstGeom>
        </p:spPr>
        <p:txBody>
          <a:bodyPr/>
          <a:lstStyle/>
          <a:p>
            <a:pPr marL="222250" marR="0" lvl="0" indent="-222250" algn="l" defTabSz="914400" rtl="0" eaLnBrk="1" fontAlgn="auto" latinLnBrk="0" hangingPunct="1">
              <a:lnSpc>
                <a:spcPct val="100000"/>
              </a:lnSpc>
              <a:spcBef>
                <a:spcPct val="25000"/>
              </a:spcBef>
              <a:spcAft>
                <a:spcPts val="0"/>
              </a:spcAft>
              <a:buClr>
                <a:schemeClr val="accent1"/>
              </a:buClr>
              <a:buSzPct val="70000"/>
              <a:tabLst>
                <a:tab pos="2174875" algn="l"/>
                <a:tab pos="3768725" algn="l"/>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Firm strategy, </a:t>
            </a:r>
            <a:r>
              <a:rPr lang="en-US" sz="3200" b="1" dirty="0" smtClean="0">
                <a:solidFill>
                  <a:schemeClr val="tx2"/>
                </a:solidFill>
              </a:rPr>
              <a:t>s</a:t>
            </a:r>
            <a:r>
              <a:rPr kumimoji="0" lang="en-US" sz="3200" b="1" i="0" u="none" strike="noStrike" kern="1200" cap="none" spc="0" normalizeH="0" baseline="0" noProof="0" dirty="0" err="1" smtClean="0">
                <a:ln>
                  <a:noFill/>
                </a:ln>
                <a:solidFill>
                  <a:schemeClr val="tx2"/>
                </a:solidFill>
                <a:effectLst/>
                <a:uLnTx/>
                <a:uFillTx/>
                <a:latin typeface="+mn-lt"/>
                <a:ea typeface="+mn-ea"/>
                <a:cs typeface="+mn-cs"/>
              </a:rPr>
              <a:t>tructure</a:t>
            </a:r>
            <a:r>
              <a:rPr kumimoji="0" lang="en-US" sz="3200" b="1" i="0" u="none" strike="noStrike" kern="1200" cap="none" spc="0" normalizeH="0" baseline="0" noProof="0" dirty="0" smtClean="0">
                <a:ln>
                  <a:noFill/>
                </a:ln>
                <a:solidFill>
                  <a:schemeClr val="tx2"/>
                </a:solidFill>
                <a:effectLst/>
                <a:uLnTx/>
                <a:uFillTx/>
                <a:latin typeface="+mn-lt"/>
                <a:ea typeface="+mn-ea"/>
                <a:cs typeface="+mn-cs"/>
              </a:rPr>
              <a:t>, and </a:t>
            </a:r>
            <a:r>
              <a:rPr lang="en-US" sz="3200" b="1" dirty="0" smtClean="0">
                <a:solidFill>
                  <a:schemeClr val="tx2"/>
                </a:solidFill>
              </a:rPr>
              <a:t>r</a:t>
            </a:r>
            <a:r>
              <a:rPr kumimoji="0" lang="en-US" sz="3200" b="1" i="0" u="none" strike="noStrike" kern="1200" cap="none" spc="0" normalizeH="0" baseline="0" noProof="0" dirty="0" err="1" smtClean="0">
                <a:ln>
                  <a:noFill/>
                </a:ln>
                <a:solidFill>
                  <a:schemeClr val="tx2"/>
                </a:solidFill>
                <a:effectLst/>
                <a:uLnTx/>
                <a:uFillTx/>
                <a:latin typeface="+mn-lt"/>
                <a:ea typeface="+mn-ea"/>
                <a:cs typeface="+mn-cs"/>
              </a:rPr>
              <a:t>ivalry</a:t>
            </a:r>
            <a:r>
              <a:rPr kumimoji="0" lang="en-US" sz="3200" b="1" i="0" u="none" strike="noStrike" kern="1200" cap="none" spc="0" normalizeH="0" baseline="0" noProof="0" dirty="0" smtClean="0">
                <a:ln>
                  <a:noFill/>
                </a:ln>
                <a:solidFill>
                  <a:schemeClr val="tx2"/>
                </a:solidFill>
                <a:effectLst/>
                <a:uLnTx/>
                <a:uFillTx/>
                <a:latin typeface="+mn-lt"/>
                <a:ea typeface="+mn-ea"/>
                <a:cs typeface="+mn-cs"/>
              </a:rPr>
              <a:t>:</a:t>
            </a:r>
            <a:r>
              <a:rPr kumimoji="0" lang="en-US" sz="3200" b="1" i="0" u="none" strike="noStrike" kern="1200" cap="none" spc="0" normalizeH="0" noProof="0" dirty="0" smtClean="0">
                <a:ln>
                  <a:noFill/>
                </a:ln>
                <a:solidFill>
                  <a:schemeClr val="tx2"/>
                </a:solidFill>
                <a:effectLst/>
                <a:uLnTx/>
                <a:uFillTx/>
                <a:latin typeface="+mn-lt"/>
                <a:ea typeface="+mn-ea"/>
                <a:cs typeface="+mn-cs"/>
              </a:rPr>
              <a:t> </a:t>
            </a:r>
            <a:r>
              <a:rPr kumimoji="0" lang="en-US" sz="2800" i="0" u="none" strike="noStrike" kern="1200" cap="none" spc="0" normalizeH="0" noProof="0" dirty="0" smtClean="0">
                <a:ln>
                  <a:noFill/>
                </a:ln>
                <a:solidFill>
                  <a:schemeClr val="tx2"/>
                </a:solidFill>
                <a:effectLst/>
                <a:uLnTx/>
                <a:uFillTx/>
                <a:latin typeface="+mn-lt"/>
                <a:ea typeface="+mn-ea"/>
                <a:cs typeface="+mn-cs"/>
              </a:rPr>
              <a:t>t</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he pattern of strategy, structure, and rivalry among firms</a:t>
            </a:r>
          </a:p>
          <a:p>
            <a:pPr marL="625475" marR="0" lvl="1" indent="-284163" algn="l" defTabSz="914400" rtl="0" eaLnBrk="1" fontAlgn="auto" latinLnBrk="0" hangingPunct="1">
              <a:lnSpc>
                <a:spcPct val="100000"/>
              </a:lnSpc>
              <a:spcBef>
                <a:spcPct val="25000"/>
              </a:spcBef>
              <a:spcAft>
                <a:spcPts val="0"/>
              </a:spcAft>
              <a:buClr>
                <a:schemeClr val="accent1"/>
              </a:buClr>
              <a:buSzPct val="70000"/>
              <a:buFont typeface="Arial" pitchFamily="34" charset="0"/>
              <a:buChar char="•"/>
              <a:tabLst>
                <a:tab pos="2174875" algn="l"/>
                <a:tab pos="3768725" algn="l"/>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974725" marR="0" lvl="2" indent="-234950" algn="l" defTabSz="914400" rtl="0" eaLnBrk="1" fontAlgn="auto" latinLnBrk="0" hangingPunct="1">
              <a:lnSpc>
                <a:spcPct val="100000"/>
              </a:lnSpc>
              <a:spcBef>
                <a:spcPct val="25000"/>
              </a:spcBef>
              <a:spcAft>
                <a:spcPts val="0"/>
              </a:spcAft>
              <a:buSzPct val="70000"/>
              <a:buFont typeface="Arial" pitchFamily="34" charset="0"/>
              <a:buChar char="•"/>
              <a:tabLst>
                <a:tab pos="2174875" algn="l"/>
                <a:tab pos="3768725" algn="l"/>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Common technical training</a:t>
            </a:r>
          </a:p>
          <a:p>
            <a:pPr marL="974725" marR="0" lvl="2" indent="-234950" algn="l" defTabSz="914400" rtl="0" eaLnBrk="1" fontAlgn="auto" latinLnBrk="0" hangingPunct="1">
              <a:lnSpc>
                <a:spcPct val="100000"/>
              </a:lnSpc>
              <a:spcBef>
                <a:spcPct val="25000"/>
              </a:spcBef>
              <a:spcAft>
                <a:spcPts val="0"/>
              </a:spcAft>
              <a:buSzPct val="70000"/>
              <a:buFont typeface="Arial" pitchFamily="34" charset="0"/>
              <a:buChar char="•"/>
              <a:tabLst>
                <a:tab pos="2174875" algn="l"/>
                <a:tab pos="3768725" algn="l"/>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Methodological product and process improvement</a:t>
            </a:r>
          </a:p>
          <a:p>
            <a:pPr marL="974725" marR="0" lvl="2" indent="-234950" algn="l" defTabSz="914400" rtl="0" eaLnBrk="1" fontAlgn="auto" latinLnBrk="0" hangingPunct="1">
              <a:lnSpc>
                <a:spcPct val="100000"/>
              </a:lnSpc>
              <a:spcBef>
                <a:spcPct val="25000"/>
              </a:spcBef>
              <a:spcAft>
                <a:spcPts val="0"/>
              </a:spcAft>
              <a:buSzPct val="70000"/>
              <a:buFont typeface="Arial" pitchFamily="34" charset="0"/>
              <a:buChar char="•"/>
              <a:tabLst>
                <a:tab pos="2174875" algn="l"/>
                <a:tab pos="3768725" algn="l"/>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Cooperative and competitive systems</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620000" cy="707886"/>
          </a:xfrm>
          <a:prstGeom prst="rect">
            <a:avLst/>
          </a:prstGeom>
        </p:spPr>
        <p:txBody>
          <a:bodyPr wrap="square">
            <a:spAutoFit/>
          </a:bodyPr>
          <a:lstStyle/>
          <a:p>
            <a:pPr algn="ctr"/>
            <a:r>
              <a:rPr lang="en-US" sz="4000" b="1" dirty="0" smtClean="0"/>
              <a:t> </a:t>
            </a:r>
          </a:p>
        </p:txBody>
      </p:sp>
      <p:sp>
        <p:nvSpPr>
          <p:cNvPr id="8" name="Rectangle 7"/>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10" name="Content Placeholder 6"/>
          <p:cNvGraphicFramePr>
            <a:graphicFrameLocks/>
          </p:cNvGraphicFramePr>
          <p:nvPr/>
        </p:nvGraphicFramePr>
        <p:xfrm>
          <a:off x="2057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38773"/>
          </a:xfrm>
          <a:prstGeom prst="rect">
            <a:avLst/>
          </a:prstGeom>
        </p:spPr>
        <p:txBody>
          <a:bodyPr wrap="square">
            <a:spAutoFit/>
          </a:bodyPr>
          <a:lstStyle/>
          <a:p>
            <a:pPr algn="ctr"/>
            <a:r>
              <a:rPr lang="en-US" sz="4000" b="1" dirty="0" smtClean="0">
                <a:latin typeface="+mj-lt"/>
              </a:rPr>
              <a:t>INTERNATIONAL STRATEGIES</a:t>
            </a:r>
          </a:p>
          <a:p>
            <a:pPr algn="ctr"/>
            <a:r>
              <a:rPr lang="en-US" sz="2800" b="1" dirty="0" smtClean="0">
                <a:latin typeface="+mj-lt"/>
              </a:rPr>
              <a:t>DETERMINANTS OF NATIONAL ADVANTAGE</a:t>
            </a:r>
          </a:p>
        </p:txBody>
      </p:sp>
      <p:sp>
        <p:nvSpPr>
          <p:cNvPr id="7" name="Rectangle 3"/>
          <p:cNvSpPr txBox="1">
            <a:spLocks noChangeArrowheads="1"/>
          </p:cNvSpPr>
          <p:nvPr/>
        </p:nvSpPr>
        <p:spPr>
          <a:xfrm>
            <a:off x="1524000" y="1143000"/>
            <a:ext cx="7620000" cy="5334000"/>
          </a:xfrm>
          <a:prstGeom prst="rect">
            <a:avLst/>
          </a:prstGeom>
          <a:solidFill>
            <a:schemeClr val="bg2"/>
          </a:solidFill>
        </p:spPr>
        <p:txBody>
          <a:bodyPr/>
          <a:lstStyle/>
          <a:p>
            <a:pPr marL="222250" marR="0" lvl="0" indent="-222250" algn="l" defTabSz="914400" rtl="0" eaLnBrk="1" fontAlgn="auto" latinLnBrk="0" hangingPunct="1">
              <a:lnSpc>
                <a:spcPct val="100000"/>
              </a:lnSpc>
              <a:spcAft>
                <a:spcPts val="0"/>
              </a:spcAft>
              <a:buClr>
                <a:schemeClr val="accent1"/>
              </a:buClr>
              <a:buSzPct val="70000"/>
              <a:tabLst>
                <a:tab pos="2174875" algn="l"/>
                <a:tab pos="3768725" algn="l"/>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Firm strategy, structure, and rivalry  </a:t>
            </a:r>
          </a:p>
          <a:p>
            <a:pPr marL="222250" marR="0" lvl="0" indent="-222250" algn="l" defTabSz="914400" rtl="0" eaLnBrk="1" fontAlgn="auto" latinLnBrk="0" hangingPunct="1">
              <a:lnSpc>
                <a:spcPct val="100000"/>
              </a:lnSpc>
              <a:spcAft>
                <a:spcPts val="0"/>
              </a:spcAft>
              <a:buClr>
                <a:schemeClr val="accent1"/>
              </a:buClr>
              <a:buSzPct val="70000"/>
              <a:tabLst>
                <a:tab pos="2174875" algn="l"/>
                <a:tab pos="3768725" algn="l"/>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EXAMPLES</a:t>
            </a:r>
          </a:p>
          <a:p>
            <a:pPr marL="625475" marR="0" lvl="1" indent="-284163"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lang="en-US" sz="2400" b="1" dirty="0" smtClean="0">
                <a:solidFill>
                  <a:schemeClr val="tx2"/>
                </a:solidFill>
              </a:rPr>
              <a:t>Germany </a:t>
            </a:r>
            <a:r>
              <a:rPr lang="en-US" sz="2400" dirty="0" smtClean="0">
                <a:solidFill>
                  <a:schemeClr val="tx2"/>
                </a:solidFill>
              </a:rPr>
              <a:t>- the </a:t>
            </a:r>
            <a:r>
              <a:rPr lang="en-US" sz="2400" dirty="0" smtClean="0"/>
              <a:t>excellent technical training system fosters a strong emphasis on continuous product and process improvements </a:t>
            </a:r>
          </a:p>
          <a:p>
            <a:pPr marL="625475" marR="0" lvl="1" indent="-284163"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lang="en-US" sz="2400" b="1" dirty="0" smtClean="0"/>
              <a:t>Japan </a:t>
            </a:r>
            <a:r>
              <a:rPr lang="en-US" sz="2400" dirty="0" smtClean="0"/>
              <a:t>- unusual cooperative and competitive systems facilitate the cross-functional management of complex assembly operations </a:t>
            </a:r>
          </a:p>
          <a:p>
            <a:pPr marL="625475" marR="0" lvl="1" indent="-284163"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lang="en-US" sz="2400" b="1" dirty="0" smtClean="0"/>
              <a:t>Italy </a:t>
            </a:r>
            <a:r>
              <a:rPr lang="en-US" sz="2400" dirty="0" smtClean="0"/>
              <a:t>- the national pride of the country’s designers spawns strong industries in shoes, sports cars, fashion apparel, and furniture </a:t>
            </a:r>
          </a:p>
          <a:p>
            <a:pPr marL="625475" marR="0" lvl="1" indent="-284163" algn="l" defTabSz="914400" rtl="0" eaLnBrk="1" fontAlgn="auto" latinLnBrk="0" hangingPunct="1">
              <a:lnSpc>
                <a:spcPct val="100000"/>
              </a:lnSpc>
              <a:spcAft>
                <a:spcPts val="0"/>
              </a:spcAft>
              <a:buSzPct val="70000"/>
              <a:buFont typeface="Arial" pitchFamily="34" charset="0"/>
              <a:buChar char="•"/>
              <a:tabLst>
                <a:tab pos="2174875" algn="l"/>
                <a:tab pos="3768725" algn="l"/>
              </a:tabLst>
              <a:defRPr/>
            </a:pPr>
            <a:r>
              <a:rPr lang="en-US" sz="2400" b="1" dirty="0" smtClean="0"/>
              <a:t>U.S. </a:t>
            </a:r>
            <a:r>
              <a:rPr lang="en-US" sz="2400" dirty="0" smtClean="0"/>
              <a:t>- Competition among computer manufacturers and software producers accelerates development in these industries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23384"/>
          </a:xfrm>
          <a:prstGeom prst="rect">
            <a:avLst/>
          </a:prstGeom>
        </p:spPr>
        <p:txBody>
          <a:bodyPr wrap="square">
            <a:spAutoFit/>
          </a:bodyPr>
          <a:lstStyle/>
          <a:p>
            <a:pPr algn="ctr"/>
            <a:r>
              <a:rPr lang="en-US" sz="4000" b="1" dirty="0" smtClean="0">
                <a:latin typeface="+mj-lt"/>
              </a:rPr>
              <a:t>INTERNATIONAL STRATEGIES</a:t>
            </a:r>
          </a:p>
          <a:p>
            <a:pPr algn="ctr"/>
            <a:r>
              <a:rPr lang="en-US" sz="2700" b="1" dirty="0" smtClean="0">
                <a:latin typeface="+mj-lt"/>
              </a:rPr>
              <a:t>INTERNATIONAL CORPORATE-LEVEL STRATEGY</a:t>
            </a:r>
          </a:p>
        </p:txBody>
      </p:sp>
      <p:sp>
        <p:nvSpPr>
          <p:cNvPr id="5" name="Rectangle 4"/>
          <p:cNvSpPr txBox="1">
            <a:spLocks noChangeArrowheads="1"/>
          </p:cNvSpPr>
          <p:nvPr/>
        </p:nvSpPr>
        <p:spPr>
          <a:xfrm>
            <a:off x="1524000" y="1219200"/>
            <a:ext cx="7315200" cy="5181600"/>
          </a:xfrm>
          <a:prstGeom prst="rect">
            <a:avLst/>
          </a:prstGeom>
        </p:spPr>
        <p:txBody>
          <a:bodyPr/>
          <a:lstStyle/>
          <a:p>
            <a:pPr marL="342900" marR="0" lvl="0" indent="-342900" algn="l" defTabSz="914400" rtl="0" eaLnBrk="1" fontAlgn="auto" latinLnBrk="0" hangingPunct="1">
              <a:lnSpc>
                <a:spcPct val="100000"/>
              </a:lnSpc>
              <a:spcBef>
                <a:spcPct val="40000"/>
              </a:spcBef>
              <a:spcAft>
                <a:spcPts val="0"/>
              </a:spcAft>
              <a:buClr>
                <a:schemeClr val="accent1"/>
              </a:buClr>
              <a:buSzPct val="70000"/>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The type of corporate strategy selected will have an impact on the selection and implementation of the business-level strategies</a:t>
            </a:r>
          </a:p>
          <a:p>
            <a:pPr marL="342900" marR="0" lvl="0" indent="-342900" algn="l" defTabSz="914400" rtl="0" eaLnBrk="1" fontAlgn="auto" latinLnBrk="0" hangingPunct="1">
              <a:lnSpc>
                <a:spcPct val="100000"/>
              </a:lnSpc>
              <a:spcBef>
                <a:spcPct val="40000"/>
              </a:spcBef>
              <a:spcAft>
                <a:spcPts val="0"/>
              </a:spcAft>
              <a:buClr>
                <a:schemeClr val="accent1"/>
              </a:buClr>
              <a:buSzPct val="70000"/>
              <a:buFont typeface="Arial" pitchFamily="34" charset="0"/>
              <a:buChar char="•"/>
              <a:tabLst/>
              <a:defRPr/>
            </a:pPr>
            <a:endParaRPr kumimoji="0" lang="en-US" sz="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Some strategies provide individual country units with the flexibility to choose their own strategies</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endParaRPr kumimoji="0" lang="en-US" sz="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Other strategies dictate business-level strategies from the home office and coordinate resource sharing across units</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23384"/>
          </a:xfrm>
          <a:prstGeom prst="rect">
            <a:avLst/>
          </a:prstGeom>
        </p:spPr>
        <p:txBody>
          <a:bodyPr wrap="square">
            <a:spAutoFit/>
          </a:bodyPr>
          <a:lstStyle/>
          <a:p>
            <a:pPr algn="ctr"/>
            <a:r>
              <a:rPr lang="en-US" sz="4000" b="1" dirty="0" smtClean="0">
                <a:latin typeface="+mj-lt"/>
              </a:rPr>
              <a:t>INTERNATIONAL STRATEGIES</a:t>
            </a:r>
          </a:p>
          <a:p>
            <a:pPr algn="ctr"/>
            <a:r>
              <a:rPr lang="en-US" sz="2700" b="1" dirty="0" smtClean="0">
                <a:latin typeface="+mj-lt"/>
              </a:rPr>
              <a:t>INTERNATIONAL CORPORATE-LEVEL STRATEGY</a:t>
            </a:r>
          </a:p>
        </p:txBody>
      </p:sp>
      <p:sp>
        <p:nvSpPr>
          <p:cNvPr id="7" name="Rectangle 3"/>
          <p:cNvSpPr txBox="1">
            <a:spLocks noChangeArrowheads="1"/>
          </p:cNvSpPr>
          <p:nvPr/>
        </p:nvSpPr>
        <p:spPr>
          <a:xfrm>
            <a:off x="1600200" y="1371600"/>
            <a:ext cx="7543800" cy="5029200"/>
          </a:xfrm>
          <a:prstGeom prst="rect">
            <a:avLst/>
          </a:prstGeom>
        </p:spPr>
        <p:txBody>
          <a:bodyPr/>
          <a:lstStyle/>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Focuses on the scope of operations:</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endParaRPr kumimoji="0" lang="en-US" sz="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Product diversification</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Geographic diversification</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Required when the firm operates in:</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endParaRPr kumimoji="0" lang="en-US" sz="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Multiple industries, and</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Multiple countries or regions</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Headquarters unit guides the strategy</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endParaRPr kumimoji="0" lang="en-US" sz="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However, business or country-level managers can have substantial strategic input</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wipe(left)">
                                      <p:cBhvr>
                                        <p:cTn id="19" dur="500"/>
                                        <p:tgtEl>
                                          <p:spTgt spid="7">
                                            <p:txEl>
                                              <p:pRg st="5" end="5"/>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wipe(left)">
                                      <p:cBhvr>
                                        <p:cTn id="23" dur="500"/>
                                        <p:tgtEl>
                                          <p:spTgt spid="7">
                                            <p:txEl>
                                              <p:pRg st="7" end="7"/>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wipe(left)">
                                      <p:cBhvr>
                                        <p:cTn id="27" dur="500"/>
                                        <p:tgtEl>
                                          <p:spTgt spid="7">
                                            <p:txEl>
                                              <p:pRg st="8" end="8"/>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wipe(left)">
                                      <p:cBhvr>
                                        <p:cTn id="31" dur="500"/>
                                        <p:tgtEl>
                                          <p:spTgt spid="7">
                                            <p:txEl>
                                              <p:pRg st="10" end="1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Effect transition="in" filter="wipe(left)">
                                      <p:cBhvr>
                                        <p:cTn id="35"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5" name="Rectangle 2"/>
          <p:cNvSpPr txBox="1">
            <a:spLocks noChangeArrowheads="1"/>
          </p:cNvSpPr>
          <p:nvPr/>
        </p:nvSpPr>
        <p:spPr>
          <a:xfrm>
            <a:off x="0" y="1524000"/>
            <a:ext cx="1524000" cy="1524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8</a:t>
            </a:r>
            <a:r>
              <a:rPr kumimoji="0" lang="en-US" sz="1600" u="none" strike="noStrike" kern="1200" cap="none" spc="0" normalizeH="0" baseline="0" noProof="0" dirty="0" smtClean="0">
                <a:ln>
                  <a:noFill/>
                </a:ln>
                <a:solidFill>
                  <a:schemeClr val="bg1"/>
                </a:solidFill>
                <a:effectLst/>
                <a:uLnTx/>
                <a:uFillTx/>
                <a:latin typeface="+mj-lt"/>
                <a:ea typeface="+mj-ea"/>
                <a:cs typeface="+mj-cs"/>
              </a:rPr>
              <a:t>.4</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International Corporate-Level Strategies</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9" name="Line 5"/>
          <p:cNvSpPr>
            <a:spLocks noChangeShapeType="1"/>
          </p:cNvSpPr>
          <p:nvPr/>
        </p:nvSpPr>
        <p:spPr bwMode="auto">
          <a:xfrm rot="-120000">
            <a:off x="0" y="1920240"/>
            <a:ext cx="1524000" cy="45719"/>
          </a:xfrm>
          <a:prstGeom prst="line">
            <a:avLst/>
          </a:prstGeom>
          <a:noFill/>
          <a:ln w="57150">
            <a:solidFill>
              <a:schemeClr val="bg1"/>
            </a:solidFill>
            <a:round/>
            <a:headEnd/>
            <a:tailEnd/>
          </a:ln>
          <a:effectLst/>
        </p:spPr>
        <p:txBody>
          <a:bodyPr/>
          <a:lstStyle/>
          <a:p>
            <a:endParaRPr lang="en-US"/>
          </a:p>
        </p:txBody>
      </p:sp>
      <p:pic>
        <p:nvPicPr>
          <p:cNvPr id="25602" name="Picture 2"/>
          <p:cNvPicPr>
            <a:picLocks noChangeAspect="1" noChangeArrowheads="1"/>
          </p:cNvPicPr>
          <p:nvPr/>
        </p:nvPicPr>
        <p:blipFill>
          <a:blip r:embed="rId3" cstate="print"/>
          <a:srcRect/>
          <a:stretch>
            <a:fillRect/>
          </a:stretch>
        </p:blipFill>
        <p:spPr bwMode="auto">
          <a:xfrm>
            <a:off x="2133600" y="1219200"/>
            <a:ext cx="5357953" cy="5272088"/>
          </a:xfrm>
          <a:prstGeom prst="rect">
            <a:avLst/>
          </a:prstGeom>
          <a:noFill/>
          <a:ln w="9525">
            <a:noFill/>
            <a:miter lim="800000"/>
            <a:headEnd/>
            <a:tailEnd/>
          </a:ln>
        </p:spPr>
      </p:pic>
      <p:sp>
        <p:nvSpPr>
          <p:cNvPr id="10" name="Rectangle 9"/>
          <p:cNvSpPr/>
          <p:nvPr/>
        </p:nvSpPr>
        <p:spPr>
          <a:xfrm>
            <a:off x="1524000" y="0"/>
            <a:ext cx="7086600" cy="1123384"/>
          </a:xfrm>
          <a:prstGeom prst="rect">
            <a:avLst/>
          </a:prstGeom>
        </p:spPr>
        <p:txBody>
          <a:bodyPr wrap="square">
            <a:spAutoFit/>
          </a:bodyPr>
          <a:lstStyle/>
          <a:p>
            <a:pPr algn="ctr"/>
            <a:r>
              <a:rPr lang="en-US" sz="4000" b="1" dirty="0" smtClean="0">
                <a:latin typeface="+mj-lt"/>
              </a:rPr>
              <a:t>INTERNATIONAL STRATEGIES</a:t>
            </a:r>
          </a:p>
          <a:p>
            <a:pPr algn="ctr"/>
            <a:r>
              <a:rPr lang="en-US" sz="2700" b="1" dirty="0" smtClean="0">
                <a:latin typeface="+mj-lt"/>
              </a:rPr>
              <a:t>INTERNATIONAL CORPORATE-LEVEL STRATEGY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69770"/>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a:p>
            <a:pPr algn="ctr"/>
            <a:endParaRPr lang="en-US" sz="2600" b="1" dirty="0" smtClean="0">
              <a:latin typeface="+mj-lt"/>
            </a:endParaRPr>
          </a:p>
          <a:p>
            <a:pPr algn="ctr"/>
            <a:r>
              <a:rPr lang="en-US" sz="3000" b="1" dirty="0" smtClean="0">
                <a:latin typeface="+mj-lt"/>
              </a:rPr>
              <a:t>MULTIDOMESTIC STRATEGY</a:t>
            </a:r>
          </a:p>
        </p:txBody>
      </p:sp>
      <p:grpSp>
        <p:nvGrpSpPr>
          <p:cNvPr id="7" name="Group 4"/>
          <p:cNvGrpSpPr>
            <a:grpSpLocks/>
          </p:cNvGrpSpPr>
          <p:nvPr/>
        </p:nvGrpSpPr>
        <p:grpSpPr bwMode="auto">
          <a:xfrm>
            <a:off x="506413" y="1447800"/>
            <a:ext cx="2106612" cy="1600200"/>
            <a:chOff x="3328" y="2250"/>
            <a:chExt cx="1262" cy="1262"/>
          </a:xfrm>
        </p:grpSpPr>
        <p:sp>
          <p:nvSpPr>
            <p:cNvPr id="10"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1"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err="1">
                  <a:solidFill>
                    <a:schemeClr val="bg1"/>
                  </a:solidFill>
                  <a:effectLst>
                    <a:outerShdw blurRad="38100" dist="38100" dir="2700000" algn="tl">
                      <a:srgbClr val="000000"/>
                    </a:outerShdw>
                  </a:effectLst>
                  <a:latin typeface="+mj-lt"/>
                </a:rPr>
                <a:t>Multidomestic</a:t>
              </a:r>
              <a:endParaRPr lang="en-US" sz="2000" b="1" dirty="0">
                <a:solidFill>
                  <a:schemeClr val="bg1"/>
                </a:solidFill>
                <a:effectLst>
                  <a:outerShdw blurRad="38100" dist="38100" dir="2700000" algn="tl">
                    <a:srgbClr val="000000"/>
                  </a:outerShdw>
                </a:effectLst>
                <a:latin typeface="+mj-lt"/>
              </a:endParaRPr>
            </a:p>
            <a:p>
              <a:pPr algn="ctr" eaLnBrk="0" hangingPunct="0"/>
              <a:r>
                <a:rPr lang="en-US" sz="2000" b="1" dirty="0">
                  <a:solidFill>
                    <a:schemeClr val="bg1"/>
                  </a:solidFill>
                  <a:effectLst>
                    <a:outerShdw blurRad="38100" dist="38100" dir="2700000" algn="tl">
                      <a:srgbClr val="000000"/>
                    </a:outerShdw>
                  </a:effectLst>
                  <a:latin typeface="+mj-lt"/>
                </a:rPr>
                <a:t>strategy</a:t>
              </a:r>
            </a:p>
          </p:txBody>
        </p:sp>
      </p:grpSp>
      <p:sp>
        <p:nvSpPr>
          <p:cNvPr id="13" name="Rectangle 3"/>
          <p:cNvSpPr txBox="1">
            <a:spLocks noChangeArrowheads="1"/>
          </p:cNvSpPr>
          <p:nvPr/>
        </p:nvSpPr>
        <p:spPr>
          <a:xfrm>
            <a:off x="2590800" y="1981200"/>
            <a:ext cx="6553200" cy="4648200"/>
          </a:xfrm>
          <a:prstGeom prst="rect">
            <a:avLst/>
          </a:prstGeom>
        </p:spPr>
        <p:txBody>
          <a:bodyPr/>
          <a:lstStyle/>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Strategy and operating decisions are decentralized to strategic business units (SBU) in each country</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Products and services are tailored to local markets</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Business units in each country are independent</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Assumes markets differ by country or regions</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Focus on competition in each market</a:t>
            </a:r>
          </a:p>
          <a:p>
            <a:pPr marL="342900" indent="-342900">
              <a:buSzPct val="70000"/>
              <a:buFont typeface="Arial" pitchFamily="34" charset="0"/>
              <a:buChar char="•"/>
              <a:defRPr/>
            </a:pPr>
            <a:r>
              <a:rPr lang="en-US" sz="2400" b="1" dirty="0" smtClean="0">
                <a:solidFill>
                  <a:schemeClr val="tx2"/>
                </a:solidFill>
              </a:rPr>
              <a:t>Prominent strategy among European firms due to broad variety of cultures and marke</a:t>
            </a:r>
            <a:r>
              <a:rPr lang="en-US" sz="2400" dirty="0" smtClean="0">
                <a:solidFill>
                  <a:schemeClr val="tx2"/>
                </a:solidFill>
              </a:rPr>
              <a:t>ts</a:t>
            </a:r>
          </a:p>
          <a:p>
            <a:pPr marL="342900" marR="0" lvl="0" indent="-34290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lvl="0" indent="-342900">
              <a:buClr>
                <a:schemeClr val="accent1"/>
              </a:buClr>
              <a:buSzPct val="70000"/>
            </a:pPr>
            <a:endParaRPr lang="en-US" sz="2400" dirty="0" smtClean="0">
              <a:solidFill>
                <a:schemeClr val="tx2"/>
              </a:solidFill>
            </a:endParaRPr>
          </a:p>
          <a:p>
            <a:pPr marL="342900" lvl="0" indent="-342900">
              <a:buClr>
                <a:schemeClr val="accent1"/>
              </a:buClr>
              <a:buSzPct val="70000"/>
              <a:buFont typeface="Arial" pitchFamily="34" charset="0"/>
              <a:buChar cha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left)">
                                      <p:cBhvr>
                                        <p:cTn id="24" dur="500"/>
                                        <p:tgtEl>
                                          <p:spTgt spid="13">
                                            <p:txEl>
                                              <p:pRg st="3" end="3"/>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left)">
                                      <p:cBhvr>
                                        <p:cTn id="28" dur="500"/>
                                        <p:tgtEl>
                                          <p:spTgt spid="1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wipe(left)">
                                      <p:cBhvr>
                                        <p:cTn id="33"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69770"/>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a:p>
            <a:pPr algn="ctr"/>
            <a:endParaRPr lang="en-US" sz="2600" b="1" dirty="0" smtClean="0">
              <a:latin typeface="+mj-lt"/>
            </a:endParaRPr>
          </a:p>
          <a:p>
            <a:pPr algn="ctr"/>
            <a:r>
              <a:rPr lang="en-US" sz="3000" b="1" dirty="0" smtClean="0">
                <a:latin typeface="+mj-lt"/>
              </a:rPr>
              <a:t>MULTIDOMESTIC STRATEGY</a:t>
            </a:r>
          </a:p>
        </p:txBody>
      </p:sp>
      <p:grpSp>
        <p:nvGrpSpPr>
          <p:cNvPr id="2" name="Group 4"/>
          <p:cNvGrpSpPr>
            <a:grpSpLocks/>
          </p:cNvGrpSpPr>
          <p:nvPr/>
        </p:nvGrpSpPr>
        <p:grpSpPr bwMode="auto">
          <a:xfrm>
            <a:off x="506413" y="1447800"/>
            <a:ext cx="2106612" cy="1600200"/>
            <a:chOff x="3328" y="2250"/>
            <a:chExt cx="1262" cy="1262"/>
          </a:xfrm>
        </p:grpSpPr>
        <p:sp>
          <p:nvSpPr>
            <p:cNvPr id="10"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1"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err="1">
                  <a:solidFill>
                    <a:schemeClr val="bg1"/>
                  </a:solidFill>
                  <a:effectLst>
                    <a:outerShdw blurRad="38100" dist="38100" dir="2700000" algn="tl">
                      <a:srgbClr val="000000"/>
                    </a:outerShdw>
                  </a:effectLst>
                  <a:latin typeface="+mj-lt"/>
                </a:rPr>
                <a:t>Multidomestic</a:t>
              </a:r>
              <a:endParaRPr lang="en-US" sz="2000" b="1" dirty="0">
                <a:solidFill>
                  <a:schemeClr val="bg1"/>
                </a:solidFill>
                <a:effectLst>
                  <a:outerShdw blurRad="38100" dist="38100" dir="2700000" algn="tl">
                    <a:srgbClr val="000000"/>
                  </a:outerShdw>
                </a:effectLst>
                <a:latin typeface="+mj-lt"/>
              </a:endParaRPr>
            </a:p>
            <a:p>
              <a:pPr algn="ctr" eaLnBrk="0" hangingPunct="0"/>
              <a:r>
                <a:rPr lang="en-US" sz="2000" b="1" dirty="0">
                  <a:solidFill>
                    <a:schemeClr val="bg1"/>
                  </a:solidFill>
                  <a:effectLst>
                    <a:outerShdw blurRad="38100" dist="38100" dir="2700000" algn="tl">
                      <a:srgbClr val="000000"/>
                    </a:outerShdw>
                  </a:effectLst>
                  <a:latin typeface="+mj-lt"/>
                </a:rPr>
                <a:t>strategy</a:t>
              </a:r>
            </a:p>
          </p:txBody>
        </p:sp>
      </p:grpSp>
      <p:sp>
        <p:nvSpPr>
          <p:cNvPr id="13" name="Rectangle 3"/>
          <p:cNvSpPr txBox="1">
            <a:spLocks noChangeArrowheads="1"/>
          </p:cNvSpPr>
          <p:nvPr/>
        </p:nvSpPr>
        <p:spPr>
          <a:xfrm>
            <a:off x="2590800" y="1981200"/>
            <a:ext cx="6553200" cy="4114800"/>
          </a:xfrm>
          <a:prstGeom prst="rect">
            <a:avLst/>
          </a:prstGeom>
        </p:spPr>
        <p:txBody>
          <a:bodyPr/>
          <a:lstStyle/>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Strategy </a:t>
            </a:r>
            <a:r>
              <a:rPr lang="en-US" sz="2400" b="1" dirty="0" smtClean="0">
                <a:solidFill>
                  <a:schemeClr val="tx2"/>
                </a:solidFill>
              </a:rPr>
              <a:t>results in less knowledge sharing for the corporation as a whole </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lang="en-US" sz="2400" b="1" dirty="0" smtClean="0">
                <a:solidFill>
                  <a:schemeClr val="tx2"/>
                </a:solidFill>
              </a:rPr>
              <a:t>Strategy isolates the firm from global competitive forces</a:t>
            </a:r>
          </a:p>
          <a:p>
            <a:pPr marL="800100" lvl="1" indent="-342900">
              <a:buSzPct val="70000"/>
              <a:buFont typeface="Arial" pitchFamily="34" charset="0"/>
              <a:buChar char="•"/>
              <a:defRPr/>
            </a:pPr>
            <a:r>
              <a:rPr lang="en-US" sz="2400" b="1" dirty="0" smtClean="0">
                <a:solidFill>
                  <a:schemeClr val="tx2"/>
                </a:solidFill>
              </a:rPr>
              <a:t>Establish protected market positions</a:t>
            </a:r>
          </a:p>
          <a:p>
            <a:pPr marL="800100" lvl="1" indent="-342900">
              <a:buSzPct val="70000"/>
              <a:buFont typeface="Arial" pitchFamily="34" charset="0"/>
              <a:buChar char="•"/>
              <a:defRPr/>
            </a:pPr>
            <a:r>
              <a:rPr lang="en-US" sz="2400" b="1" dirty="0" smtClean="0">
                <a:solidFill>
                  <a:schemeClr val="tx2"/>
                </a:solidFill>
              </a:rPr>
              <a:t>Compete in industry segments most affected by differences among local countries</a:t>
            </a:r>
          </a:p>
          <a:p>
            <a:pPr marL="346075" lvl="1" indent="-346075">
              <a:buSzPct val="70000"/>
              <a:buFont typeface="Arial" pitchFamily="34" charset="0"/>
              <a:buChar char="•"/>
              <a:defRPr/>
            </a:pPr>
            <a:r>
              <a:rPr lang="en-US" sz="2400" b="1" dirty="0" smtClean="0">
                <a:solidFill>
                  <a:schemeClr val="tx2"/>
                </a:solidFill>
              </a:rPr>
              <a:t>Deals with uncertainty from differences across markets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69770"/>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a:p>
            <a:pPr algn="ctr"/>
            <a:endParaRPr lang="en-US" sz="2600" b="1" dirty="0" smtClean="0">
              <a:latin typeface="+mj-lt"/>
            </a:endParaRPr>
          </a:p>
          <a:p>
            <a:pPr algn="ctr"/>
            <a:r>
              <a:rPr lang="en-US" sz="3000" b="1" dirty="0" smtClean="0">
                <a:latin typeface="+mj-lt"/>
              </a:rPr>
              <a:t>GLOBAL STRATEGY</a:t>
            </a:r>
          </a:p>
        </p:txBody>
      </p:sp>
      <p:grpSp>
        <p:nvGrpSpPr>
          <p:cNvPr id="2" name="Group 4"/>
          <p:cNvGrpSpPr>
            <a:grpSpLocks/>
          </p:cNvGrpSpPr>
          <p:nvPr/>
        </p:nvGrpSpPr>
        <p:grpSpPr bwMode="auto">
          <a:xfrm>
            <a:off x="506413" y="1447800"/>
            <a:ext cx="2106612" cy="1600200"/>
            <a:chOff x="3328" y="2250"/>
            <a:chExt cx="1262" cy="1262"/>
          </a:xfrm>
        </p:grpSpPr>
        <p:sp>
          <p:nvSpPr>
            <p:cNvPr id="10"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1"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Global</a:t>
              </a:r>
              <a:endParaRPr lang="en-US" sz="2000" b="1" dirty="0">
                <a:solidFill>
                  <a:schemeClr val="bg1"/>
                </a:solidFill>
                <a:effectLst>
                  <a:outerShdw blurRad="38100" dist="38100" dir="2700000" algn="tl">
                    <a:srgbClr val="000000"/>
                  </a:outerShdw>
                </a:effectLst>
                <a:latin typeface="+mj-lt"/>
              </a:endParaRPr>
            </a:p>
            <a:p>
              <a:pPr algn="ctr" eaLnBrk="0" hangingPunct="0"/>
              <a:r>
                <a:rPr lang="en-US" sz="2000" b="1" dirty="0">
                  <a:solidFill>
                    <a:schemeClr val="bg1"/>
                  </a:solidFill>
                  <a:effectLst>
                    <a:outerShdw blurRad="38100" dist="38100" dir="2700000" algn="tl">
                      <a:srgbClr val="000000"/>
                    </a:outerShdw>
                  </a:effectLst>
                  <a:latin typeface="+mj-lt"/>
                </a:rPr>
                <a:t>strategy</a:t>
              </a:r>
            </a:p>
          </p:txBody>
        </p:sp>
      </p:grpSp>
      <p:sp>
        <p:nvSpPr>
          <p:cNvPr id="8" name="Rectangle 3"/>
          <p:cNvSpPr txBox="1">
            <a:spLocks noChangeArrowheads="1"/>
          </p:cNvSpPr>
          <p:nvPr/>
        </p:nvSpPr>
        <p:spPr>
          <a:xfrm>
            <a:off x="2743200" y="2057400"/>
            <a:ext cx="6172200" cy="4343400"/>
          </a:xfrm>
          <a:prstGeom prst="rect">
            <a:avLst/>
          </a:prstGeom>
        </p:spPr>
        <p:txBody>
          <a:bodyPr/>
          <a:lstStyle/>
          <a:p>
            <a:pPr marL="342900" indent="-342900">
              <a:buSzPct val="70000"/>
              <a:buFont typeface="Arial" pitchFamily="34" charset="0"/>
              <a:buChar char="•"/>
              <a:defRPr/>
            </a:pPr>
            <a:r>
              <a:rPr lang="en-US" sz="2400" dirty="0" smtClean="0"/>
              <a:t>Firm offers standardized products across country markets, with the competitive strategy being dictated by the home office</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Strategic and operating  decisions are </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centralized</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 </a:t>
            </a:r>
            <a:r>
              <a:rPr lang="en-US" sz="2400" dirty="0" smtClean="0">
                <a:solidFill>
                  <a:schemeClr val="tx2"/>
                </a:solidFill>
              </a:rPr>
              <a:t>at</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 the home office</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lang="en-US" sz="2400" dirty="0" smtClean="0">
                <a:solidFill>
                  <a:schemeClr val="tx2"/>
                </a:solidFill>
              </a:rPr>
              <a:t>Involves </a:t>
            </a:r>
            <a:r>
              <a:rPr lang="en-US" sz="2400" dirty="0" smtClean="0"/>
              <a:t>interdependent SBUs operating in each country </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lang="en-US" sz="2400" dirty="0" smtClean="0"/>
              <a:t>Home office attempts to achieve integration across SBUs, adding management complexity</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lang="en-US" sz="2400" dirty="0" smtClean="0"/>
              <a:t>Produces lower risk</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69770"/>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a:p>
            <a:pPr algn="ctr"/>
            <a:endParaRPr lang="en-US" sz="2600" b="1" dirty="0" smtClean="0">
              <a:latin typeface="+mj-lt"/>
            </a:endParaRPr>
          </a:p>
          <a:p>
            <a:pPr algn="ctr"/>
            <a:r>
              <a:rPr lang="en-US" sz="3000" b="1" dirty="0" smtClean="0">
                <a:latin typeface="+mj-lt"/>
              </a:rPr>
              <a:t>GLOBAL STRATEGY</a:t>
            </a:r>
          </a:p>
        </p:txBody>
      </p:sp>
      <p:grpSp>
        <p:nvGrpSpPr>
          <p:cNvPr id="2" name="Group 4"/>
          <p:cNvGrpSpPr>
            <a:grpSpLocks/>
          </p:cNvGrpSpPr>
          <p:nvPr/>
        </p:nvGrpSpPr>
        <p:grpSpPr bwMode="auto">
          <a:xfrm>
            <a:off x="506413" y="1447800"/>
            <a:ext cx="2106612" cy="1600200"/>
            <a:chOff x="3328" y="2250"/>
            <a:chExt cx="1262" cy="1262"/>
          </a:xfrm>
        </p:grpSpPr>
        <p:sp>
          <p:nvSpPr>
            <p:cNvPr id="10"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1"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Global</a:t>
              </a:r>
              <a:endParaRPr lang="en-US" sz="2000" b="1" dirty="0">
                <a:solidFill>
                  <a:schemeClr val="bg1"/>
                </a:solidFill>
                <a:effectLst>
                  <a:outerShdw blurRad="38100" dist="38100" dir="2700000" algn="tl">
                    <a:srgbClr val="000000"/>
                  </a:outerShdw>
                </a:effectLst>
                <a:latin typeface="+mj-lt"/>
              </a:endParaRPr>
            </a:p>
            <a:p>
              <a:pPr algn="ctr" eaLnBrk="0" hangingPunct="0"/>
              <a:r>
                <a:rPr lang="en-US" sz="2000" b="1" dirty="0">
                  <a:solidFill>
                    <a:schemeClr val="bg1"/>
                  </a:solidFill>
                  <a:effectLst>
                    <a:outerShdw blurRad="38100" dist="38100" dir="2700000" algn="tl">
                      <a:srgbClr val="000000"/>
                    </a:outerShdw>
                  </a:effectLst>
                  <a:latin typeface="+mj-lt"/>
                </a:rPr>
                <a:t>strategy</a:t>
              </a:r>
            </a:p>
          </p:txBody>
        </p:sp>
      </p:grpSp>
      <p:sp>
        <p:nvSpPr>
          <p:cNvPr id="8" name="Rectangle 3"/>
          <p:cNvSpPr txBox="1">
            <a:spLocks noChangeArrowheads="1"/>
          </p:cNvSpPr>
          <p:nvPr/>
        </p:nvSpPr>
        <p:spPr>
          <a:xfrm>
            <a:off x="2743200" y="1981200"/>
            <a:ext cx="6400800" cy="4419600"/>
          </a:xfrm>
          <a:prstGeom prst="rect">
            <a:avLst/>
          </a:prstGeom>
        </p:spPr>
        <p:txBody>
          <a:bodyPr/>
          <a:lstStyle/>
          <a:p>
            <a:pPr marL="342900" indent="-342900">
              <a:buSzPct val="70000"/>
              <a:buFont typeface="Arial" pitchFamily="34" charset="0"/>
              <a:buChar char="•"/>
              <a:defRPr/>
            </a:pPr>
            <a:r>
              <a:rPr lang="en-US" sz="2400" dirty="0" smtClean="0"/>
              <a:t>Facilitated by improved global reporting standards (i.e., accounting and financial)  </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Emphasizes economies of scale</a:t>
            </a: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Less responsive to local market</a:t>
            </a:r>
            <a:r>
              <a:rPr kumimoji="0" lang="en-US" sz="2400" b="0" i="0" u="none" strike="noStrike" kern="1200" cap="none" spc="0" normalizeH="0" noProof="0" dirty="0" smtClean="0">
                <a:ln>
                  <a:noFill/>
                </a:ln>
                <a:solidFill>
                  <a:schemeClr val="tx2"/>
                </a:solidFill>
                <a:effectLst/>
                <a:uLnTx/>
                <a:uFillTx/>
                <a:latin typeface="+mn-lt"/>
                <a:ea typeface="+mn-ea"/>
                <a:cs typeface="+mn-cs"/>
              </a:rPr>
              <a:t> opportunities</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SzPct val="70000"/>
              <a:buFont typeface="Arial"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Requires resource sharing and coordination across borders (hard to manage)</a:t>
            </a:r>
          </a:p>
          <a:p>
            <a:pPr marL="342900" indent="-342900">
              <a:buSzPct val="70000"/>
              <a:buFont typeface="Arial" pitchFamily="34" charset="0"/>
              <a:buChar char="•"/>
              <a:defRPr/>
            </a:pPr>
            <a:r>
              <a:rPr lang="en-US" sz="2400" dirty="0" smtClean="0"/>
              <a:t>Offers less effective learning processes (pressure to conform and standardize)</a:t>
            </a:r>
          </a:p>
          <a:p>
            <a:pPr marL="342900" lvl="0" indent="-342900">
              <a:buSzPct val="70000"/>
              <a:buFont typeface="Arial" pitchFamily="34" charset="0"/>
              <a:buChar char="•"/>
            </a:pPr>
            <a:r>
              <a:rPr lang="en-US" sz="2400" dirty="0" smtClean="0">
                <a:solidFill>
                  <a:schemeClr val="tx2"/>
                </a:solidFill>
              </a:rPr>
              <a:t>Strategy more effective in areas where regional integration is occurring</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wipe(left)">
                                      <p:cBhvr>
                                        <p:cTn id="29" dur="500"/>
                                        <p:tgtEl>
                                          <p:spTgt spid="8">
                                            <p:txEl>
                                              <p:pRg st="4" end="4"/>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left)">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69770"/>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a:p>
            <a:pPr algn="ctr"/>
            <a:endParaRPr lang="en-US" sz="2600" b="1" dirty="0" smtClean="0">
              <a:latin typeface="+mj-lt"/>
            </a:endParaRPr>
          </a:p>
          <a:p>
            <a:pPr algn="ctr"/>
            <a:r>
              <a:rPr lang="en-US" sz="3000" b="1" dirty="0" smtClean="0">
                <a:latin typeface="+mj-lt"/>
              </a:rPr>
              <a:t>TRANSNATIONAL STRATEGY</a:t>
            </a:r>
          </a:p>
        </p:txBody>
      </p:sp>
      <p:grpSp>
        <p:nvGrpSpPr>
          <p:cNvPr id="2" name="Group 4"/>
          <p:cNvGrpSpPr>
            <a:grpSpLocks/>
          </p:cNvGrpSpPr>
          <p:nvPr/>
        </p:nvGrpSpPr>
        <p:grpSpPr bwMode="auto">
          <a:xfrm>
            <a:off x="506413" y="1447800"/>
            <a:ext cx="2106612" cy="1600200"/>
            <a:chOff x="3328" y="2250"/>
            <a:chExt cx="1262" cy="1262"/>
          </a:xfrm>
        </p:grpSpPr>
        <p:sp>
          <p:nvSpPr>
            <p:cNvPr id="10"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1"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Transnational</a:t>
              </a:r>
              <a:endParaRPr lang="en-US" sz="2000" b="1" dirty="0">
                <a:solidFill>
                  <a:schemeClr val="bg1"/>
                </a:solidFill>
                <a:effectLst>
                  <a:outerShdw blurRad="38100" dist="38100" dir="2700000" algn="tl">
                    <a:srgbClr val="000000"/>
                  </a:outerShdw>
                </a:effectLst>
                <a:latin typeface="+mj-lt"/>
              </a:endParaRPr>
            </a:p>
            <a:p>
              <a:pPr algn="ctr" eaLnBrk="0" hangingPunct="0"/>
              <a:r>
                <a:rPr lang="en-US" sz="2000" b="1" dirty="0">
                  <a:solidFill>
                    <a:schemeClr val="bg1"/>
                  </a:solidFill>
                  <a:effectLst>
                    <a:outerShdw blurRad="38100" dist="38100" dir="2700000" algn="tl">
                      <a:srgbClr val="000000"/>
                    </a:outerShdw>
                  </a:effectLst>
                  <a:latin typeface="+mj-lt"/>
                </a:rPr>
                <a:t>strategy</a:t>
              </a:r>
            </a:p>
          </p:txBody>
        </p:sp>
      </p:grpSp>
      <p:sp>
        <p:nvSpPr>
          <p:cNvPr id="9" name="Rectangle 3"/>
          <p:cNvSpPr txBox="1">
            <a:spLocks noChangeArrowheads="1"/>
          </p:cNvSpPr>
          <p:nvPr/>
        </p:nvSpPr>
        <p:spPr>
          <a:xfrm>
            <a:off x="2667000" y="1981200"/>
            <a:ext cx="6324600" cy="4419600"/>
          </a:xfrm>
          <a:prstGeom prst="rect">
            <a:avLst/>
          </a:prstGeom>
        </p:spPr>
        <p:txBody>
          <a:bodyPr/>
          <a:lstStyle/>
          <a:p>
            <a:pPr marL="342900" marR="0" lvl="0" indent="-342900" algn="l" defTabSz="914400" rtl="0" eaLnBrk="1" fontAlgn="auto" latinLnBrk="0" hangingPunct="1">
              <a:buSzPct val="70000"/>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mn-lt"/>
                <a:ea typeface="+mn-ea"/>
                <a:cs typeface="+mn-cs"/>
              </a:rPr>
              <a:t>Seeks to achieve both global efficiency and local responsiveness</a:t>
            </a:r>
            <a:r>
              <a:rPr lang="en-US" sz="2300" dirty="0" smtClean="0">
                <a:solidFill>
                  <a:srgbClr val="000000"/>
                </a:solidFill>
              </a:rPr>
              <a:t>—</a:t>
            </a:r>
            <a:r>
              <a:rPr kumimoji="0" lang="en-US" sz="2300" b="0" i="0" u="none" strike="noStrike" kern="1200" cap="none" spc="0" normalizeH="0" baseline="0" noProof="0" dirty="0" smtClean="0">
                <a:ln>
                  <a:noFill/>
                </a:ln>
                <a:solidFill>
                  <a:srgbClr val="000000"/>
                </a:solidFill>
                <a:effectLst/>
                <a:uLnTx/>
                <a:uFillTx/>
                <a:latin typeface="+mn-lt"/>
                <a:ea typeface="+mn-ea"/>
                <a:cs typeface="+mn-cs"/>
              </a:rPr>
              <a:t>competing goals</a:t>
            </a:r>
          </a:p>
          <a:p>
            <a:pPr marL="342900" marR="0" lvl="0" indent="-342900" algn="l" defTabSz="914400" rtl="0" eaLnBrk="1" fontAlgn="auto" latinLnBrk="0" hangingPunct="1">
              <a:buSzPct val="70000"/>
              <a:buFont typeface="Arial" pitchFamily="34" charset="0"/>
              <a:buChar char="•"/>
              <a:tabLst/>
              <a:defRPr/>
            </a:pPr>
            <a:endParaRPr kumimoji="0" lang="en-US" sz="4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buSzPct val="70000"/>
              <a:buFont typeface="Arial" pitchFamily="34" charset="0"/>
              <a:buChar char="•"/>
              <a:tabLst/>
              <a:defRPr/>
            </a:pPr>
            <a:r>
              <a:rPr lang="en-US" sz="2300" dirty="0" smtClean="0">
                <a:solidFill>
                  <a:srgbClr val="000000"/>
                </a:solidFill>
              </a:rPr>
              <a:t>Requires both:</a:t>
            </a:r>
          </a:p>
          <a:p>
            <a:pPr marL="800100" lvl="1" indent="-342900">
              <a:buSzPct val="70000"/>
              <a:buFont typeface="Arial" pitchFamily="34" charset="0"/>
              <a:buChar char="•"/>
              <a:defRPr/>
            </a:pPr>
            <a:r>
              <a:rPr lang="en-US" sz="2300" dirty="0" smtClean="0">
                <a:solidFill>
                  <a:srgbClr val="000000"/>
                </a:solidFill>
              </a:rPr>
              <a:t>Centralization - global coordination and control </a:t>
            </a:r>
          </a:p>
          <a:p>
            <a:pPr marL="800100" lvl="1" indent="-342900">
              <a:buSzPct val="70000"/>
              <a:buFont typeface="Arial" pitchFamily="34" charset="0"/>
              <a:buChar char="•"/>
              <a:defRPr/>
            </a:pPr>
            <a:r>
              <a:rPr lang="en-US" sz="2300" dirty="0" smtClean="0">
                <a:solidFill>
                  <a:srgbClr val="000000"/>
                </a:solidFill>
              </a:rPr>
              <a:t>Decentralization - local flexibility</a:t>
            </a:r>
          </a:p>
          <a:p>
            <a:pPr marL="342900" marR="0" lvl="0" indent="-342900" algn="l" defTabSz="914400" rtl="0" eaLnBrk="1" fontAlgn="auto" latinLnBrk="0" hangingPunct="1">
              <a:buSzPct val="70000"/>
              <a:buFont typeface="Arial" pitchFamily="34" charset="0"/>
              <a:buChar char="•"/>
              <a:tabLst/>
              <a:defRPr/>
            </a:pPr>
            <a:endParaRPr lang="en-US" sz="400" dirty="0" smtClean="0">
              <a:solidFill>
                <a:srgbClr val="000000"/>
              </a:solidFill>
            </a:endParaRPr>
          </a:p>
          <a:p>
            <a:pPr marL="342900" lvl="0" indent="-342900">
              <a:buSzPct val="70000"/>
              <a:buFont typeface="Arial" pitchFamily="34" charset="0"/>
              <a:buChar char="•"/>
              <a:defRPr/>
            </a:pPr>
            <a:r>
              <a:rPr lang="en-US" sz="2300" dirty="0" smtClean="0">
                <a:solidFill>
                  <a:srgbClr val="000000"/>
                </a:solidFill>
              </a:rPr>
              <a:t>Global competitive landscape fosters intense competition, thus pressures to reduce costs, while at the same time information sharing has intensified the desire for specialized, customized, differentiated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500"/>
                                        <p:tgtEl>
                                          <p:spTgt spid="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wipe(left)">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69770"/>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a:p>
            <a:pPr algn="ctr"/>
            <a:endParaRPr lang="en-US" sz="2600" b="1" dirty="0" smtClean="0">
              <a:latin typeface="+mj-lt"/>
            </a:endParaRPr>
          </a:p>
          <a:p>
            <a:pPr algn="ctr"/>
            <a:r>
              <a:rPr lang="en-US" sz="3000" b="1" dirty="0" smtClean="0">
                <a:latin typeface="+mj-lt"/>
              </a:rPr>
              <a:t>TRANSNATIONAL STRATEGY</a:t>
            </a:r>
          </a:p>
        </p:txBody>
      </p:sp>
      <p:grpSp>
        <p:nvGrpSpPr>
          <p:cNvPr id="2" name="Group 4"/>
          <p:cNvGrpSpPr>
            <a:grpSpLocks/>
          </p:cNvGrpSpPr>
          <p:nvPr/>
        </p:nvGrpSpPr>
        <p:grpSpPr bwMode="auto">
          <a:xfrm>
            <a:off x="506413" y="1447800"/>
            <a:ext cx="2106612" cy="1600200"/>
            <a:chOff x="3328" y="2250"/>
            <a:chExt cx="1262" cy="1262"/>
          </a:xfrm>
        </p:grpSpPr>
        <p:sp>
          <p:nvSpPr>
            <p:cNvPr id="10"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1"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Transnational</a:t>
              </a:r>
              <a:endParaRPr lang="en-US" sz="2000" b="1" dirty="0">
                <a:solidFill>
                  <a:schemeClr val="bg1"/>
                </a:solidFill>
                <a:effectLst>
                  <a:outerShdw blurRad="38100" dist="38100" dir="2700000" algn="tl">
                    <a:srgbClr val="000000"/>
                  </a:outerShdw>
                </a:effectLst>
                <a:latin typeface="+mj-lt"/>
              </a:endParaRPr>
            </a:p>
            <a:p>
              <a:pPr algn="ctr" eaLnBrk="0" hangingPunct="0"/>
              <a:r>
                <a:rPr lang="en-US" sz="2000" b="1" dirty="0">
                  <a:solidFill>
                    <a:schemeClr val="bg1"/>
                  </a:solidFill>
                  <a:effectLst>
                    <a:outerShdw blurRad="38100" dist="38100" dir="2700000" algn="tl">
                      <a:srgbClr val="000000"/>
                    </a:outerShdw>
                  </a:effectLst>
                  <a:latin typeface="+mj-lt"/>
                </a:rPr>
                <a:t>strategy</a:t>
              </a:r>
            </a:p>
          </p:txBody>
        </p:sp>
      </p:grpSp>
      <p:sp>
        <p:nvSpPr>
          <p:cNvPr id="9" name="Rectangle 3"/>
          <p:cNvSpPr txBox="1">
            <a:spLocks noChangeArrowheads="1"/>
          </p:cNvSpPr>
          <p:nvPr/>
        </p:nvSpPr>
        <p:spPr>
          <a:xfrm>
            <a:off x="2667000" y="2133600"/>
            <a:ext cx="6248400" cy="3352800"/>
          </a:xfrm>
          <a:prstGeom prst="rect">
            <a:avLst/>
          </a:prstGeom>
        </p:spPr>
        <p:txBody>
          <a:bodyPr/>
          <a:lstStyle/>
          <a:p>
            <a:pPr marL="342900" lvl="0" indent="-342900">
              <a:buSzPct val="70000"/>
              <a:buFont typeface="Arial" pitchFamily="34" charset="0"/>
              <a:buChar char="•"/>
              <a:defRPr/>
            </a:pPr>
            <a:r>
              <a:rPr kumimoji="0" lang="en-US" sz="2300" b="0" i="0" u="none" strike="noStrike" kern="1200" cap="none" spc="0" normalizeH="0" baseline="0" noProof="0" dirty="0" smtClean="0">
                <a:ln>
                  <a:noFill/>
                </a:ln>
                <a:solidFill>
                  <a:schemeClr val="tx2"/>
                </a:solidFill>
                <a:effectLst/>
                <a:uLnTx/>
                <a:uFillTx/>
                <a:latin typeface="+mn-lt"/>
                <a:ea typeface="+mn-ea"/>
                <a:cs typeface="+mn-cs"/>
              </a:rPr>
              <a:t>Firm must pursue organizational learning      to achieve competitive advantage</a:t>
            </a:r>
            <a:r>
              <a:rPr lang="en-US" sz="2300" dirty="0" smtClean="0"/>
              <a:t> </a:t>
            </a:r>
          </a:p>
          <a:p>
            <a:pPr marL="342900" lvl="0" indent="-342900">
              <a:buSzPct val="70000"/>
              <a:buFont typeface="Arial" pitchFamily="34" charset="0"/>
              <a:buChar char="•"/>
              <a:defRPr/>
            </a:pPr>
            <a:endParaRPr lang="en-US" sz="800" dirty="0" smtClean="0"/>
          </a:p>
          <a:p>
            <a:pPr marL="342900" indent="-342900">
              <a:buSzPct val="70000"/>
              <a:buFont typeface="Arial" pitchFamily="34" charset="0"/>
              <a:buChar char="•"/>
              <a:defRPr/>
            </a:pPr>
            <a:r>
              <a:rPr lang="en-US" sz="2300" dirty="0" smtClean="0"/>
              <a:t>Challenging, but becoming increasingly necessary to compete in international markets </a:t>
            </a:r>
          </a:p>
          <a:p>
            <a:pPr marL="342900" indent="-342900">
              <a:buSzPct val="70000"/>
              <a:buFont typeface="Arial" pitchFamily="34" charset="0"/>
              <a:buChar char="•"/>
              <a:defRPr/>
            </a:pPr>
            <a:endParaRPr lang="en-US" sz="800" dirty="0" smtClean="0"/>
          </a:p>
          <a:p>
            <a:pPr marL="342900" indent="-342900">
              <a:buSzPct val="70000"/>
              <a:buFont typeface="Arial" pitchFamily="34" charset="0"/>
              <a:buChar char="•"/>
              <a:defRPr/>
            </a:pPr>
            <a:r>
              <a:rPr lang="en-US" sz="2300" dirty="0" smtClean="0"/>
              <a:t>Increasingly popular as a strategy</a:t>
            </a:r>
          </a:p>
          <a:p>
            <a:pPr marL="342900" lvl="0" indent="-342900">
              <a:buClr>
                <a:schemeClr val="accent1"/>
              </a:buClr>
              <a:buSzPct val="70000"/>
              <a:defRPr/>
            </a:pP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buClr>
                <a:schemeClr val="accent1"/>
              </a:buClr>
              <a:buSzPct val="70000"/>
              <a:buFont typeface="Arial" pitchFamily="34" charset="0"/>
              <a:buChar char="•"/>
              <a:tabLst/>
              <a:defRPr/>
            </a:pPr>
            <a:endParaRPr kumimoji="0" lang="en-US" sz="23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wipe(left)">
                                      <p:cBhvr>
                                        <p:cTn id="2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620000" cy="707886"/>
          </a:xfrm>
          <a:prstGeom prst="rect">
            <a:avLst/>
          </a:prstGeom>
        </p:spPr>
        <p:txBody>
          <a:bodyPr wrap="square">
            <a:spAutoFit/>
          </a:bodyPr>
          <a:lstStyle/>
          <a:p>
            <a:pPr algn="ctr"/>
            <a:r>
              <a:rPr lang="en-US" sz="4000" b="1" dirty="0" smtClean="0"/>
              <a:t> </a:t>
            </a:r>
          </a:p>
        </p:txBody>
      </p:sp>
      <p:sp>
        <p:nvSpPr>
          <p:cNvPr id="8" name="Rectangle 7"/>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10" name="Content Placeholder 6"/>
          <p:cNvGraphicFramePr>
            <a:graphicFrameLocks/>
          </p:cNvGraphicFramePr>
          <p:nvPr/>
        </p:nvGraphicFramePr>
        <p:xfrm>
          <a:off x="2057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07996"/>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p:txBody>
      </p:sp>
      <p:graphicFrame>
        <p:nvGraphicFramePr>
          <p:cNvPr id="8" name="Diagram 7"/>
          <p:cNvGraphicFramePr/>
          <p:nvPr/>
        </p:nvGraphicFramePr>
        <p:xfrm>
          <a:off x="0" y="1752600"/>
          <a:ext cx="914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107996"/>
          </a:xfrm>
          <a:prstGeom prst="rect">
            <a:avLst/>
          </a:prstGeom>
        </p:spPr>
        <p:txBody>
          <a:bodyPr wrap="square">
            <a:spAutoFit/>
          </a:bodyPr>
          <a:lstStyle/>
          <a:p>
            <a:pPr algn="ctr"/>
            <a:r>
              <a:rPr lang="en-US" sz="4000" b="1" dirty="0" smtClean="0">
                <a:latin typeface="+mj-lt"/>
              </a:rPr>
              <a:t>INTERNATIONAL STRATEGIES</a:t>
            </a:r>
          </a:p>
          <a:p>
            <a:pPr algn="ctr"/>
            <a:r>
              <a:rPr lang="en-US" sz="2600" b="1" dirty="0" smtClean="0">
                <a:latin typeface="+mj-lt"/>
              </a:rPr>
              <a:t>INTERNATIONAL CORPORATE-LEVEL STRATEGIES</a:t>
            </a:r>
          </a:p>
        </p:txBody>
      </p:sp>
      <p:graphicFrame>
        <p:nvGraphicFramePr>
          <p:cNvPr id="8" name="Diagram 7"/>
          <p:cNvGraphicFramePr/>
          <p:nvPr/>
        </p:nvGraphicFramePr>
        <p:xfrm>
          <a:off x="0" y="1828800"/>
          <a:ext cx="914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ENVIRONMENTAL TRENDS</a:t>
            </a:r>
          </a:p>
          <a:p>
            <a:pPr algn="ctr"/>
            <a:r>
              <a:rPr lang="en-US" sz="3600" b="1" dirty="0" smtClean="0">
                <a:latin typeface="+mj-lt"/>
              </a:rPr>
              <a:t>LIABILITY OF FOREIGNESS</a:t>
            </a:r>
          </a:p>
        </p:txBody>
      </p:sp>
      <p:sp>
        <p:nvSpPr>
          <p:cNvPr id="4" name="Rectangle 3"/>
          <p:cNvSpPr txBox="1">
            <a:spLocks noChangeArrowheads="1"/>
          </p:cNvSpPr>
          <p:nvPr/>
        </p:nvSpPr>
        <p:spPr>
          <a:xfrm>
            <a:off x="1524000" y="1219200"/>
            <a:ext cx="7620000" cy="5181600"/>
          </a:xfrm>
          <a:prstGeom prst="rect">
            <a:avLst/>
          </a:prstGeom>
        </p:spPr>
        <p:txBody>
          <a:bodyPr/>
          <a:lstStyle/>
          <a:p>
            <a:pPr marL="342900" marR="0" lvl="0" indent="-342900" algn="ctr" defTabSz="914400" rtl="0" eaLnBrk="1" fontAlgn="auto" latinLnBrk="0" hangingPunct="1">
              <a:lnSpc>
                <a:spcPct val="100000"/>
              </a:lnSpc>
              <a:spcAft>
                <a:spcPts val="0"/>
              </a:spcAft>
              <a:buClr>
                <a:schemeClr val="accent1"/>
              </a:buClr>
              <a:buSzPct val="70000"/>
              <a:tabLst/>
              <a:defRPr/>
            </a:pPr>
            <a:r>
              <a:rPr kumimoji="0" lang="en-US" sz="3200" i="0" u="none" strike="noStrike" kern="1200" cap="none" spc="0" normalizeH="0" baseline="0" noProof="0" dirty="0" smtClean="0">
                <a:ln>
                  <a:noFill/>
                </a:ln>
                <a:solidFill>
                  <a:schemeClr val="tx2"/>
                </a:solidFill>
                <a:effectLst/>
                <a:uLnTx/>
                <a:uFillTx/>
                <a:latin typeface="+mj-lt"/>
                <a:ea typeface="+mn-ea"/>
                <a:cs typeface="+mn-cs"/>
              </a:rPr>
              <a:t>TWO NEW TRENDS</a:t>
            </a:r>
          </a:p>
          <a:p>
            <a:r>
              <a:rPr lang="en-US" sz="2800" dirty="0" smtClean="0">
                <a:solidFill>
                  <a:schemeClr val="tx2"/>
                </a:solidFill>
              </a:rPr>
              <a:t>Brazil, Russia, India, and China (BRIC) represent major international market opportunities and threats. </a:t>
            </a:r>
          </a:p>
          <a:p>
            <a:pPr marL="342900" marR="0" lvl="0" indent="-342900" algn="l" defTabSz="914400" rtl="0" eaLnBrk="1" fontAlgn="auto" latinLnBrk="0" hangingPunct="1">
              <a:buClr>
                <a:schemeClr val="accent1"/>
              </a:buClr>
              <a:buSzPct val="70000"/>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1. Liability of foreignness</a:t>
            </a:r>
            <a:r>
              <a:rPr lang="en-US" sz="2800" b="1" dirty="0" smtClean="0">
                <a:solidFill>
                  <a:schemeClr val="tx2"/>
                </a:solidFill>
              </a:rPr>
              <a:t>:</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a:t>
            </a:r>
            <a:r>
              <a:rPr lang="en-US" sz="2800" dirty="0" smtClean="0">
                <a:solidFill>
                  <a:schemeClr val="tx2"/>
                </a:solidFill>
              </a:rPr>
              <a:t>costs associated with entering foreign markets</a:t>
            </a:r>
          </a:p>
          <a:p>
            <a:pPr marL="342900" indent="-342900">
              <a:buSzPct val="70000"/>
              <a:buFont typeface="Arial" pitchFamily="34" charset="0"/>
              <a:buChar char="•"/>
            </a:pPr>
            <a:r>
              <a:rPr lang="en-US" sz="2800" dirty="0" smtClean="0">
                <a:solidFill>
                  <a:schemeClr val="tx2"/>
                </a:solidFill>
              </a:rPr>
              <a:t>Increased after terrorists’ attacks and Iraq War</a:t>
            </a:r>
          </a:p>
          <a:p>
            <a:pPr marL="342900" marR="0" lvl="0" indent="-342900" algn="l" defTabSz="914400" rtl="0" eaLnBrk="1" fontAlgn="auto" latinLnBrk="0" hangingPunct="1">
              <a:buSzPct val="70000"/>
              <a:buFont typeface="Arial" pitchFamily="34" charset="0"/>
              <a:buChar char="•"/>
              <a:tabLst/>
              <a:defRPr/>
            </a:pPr>
            <a:r>
              <a:rPr lang="en-US" sz="2800" dirty="0" smtClean="0">
                <a:solidFill>
                  <a:schemeClr val="tx2"/>
                </a:solidFill>
              </a:rPr>
              <a:t>Four types of distances:</a:t>
            </a:r>
          </a:p>
          <a:p>
            <a:pPr marL="342900" marR="0" lvl="0" indent="-342900" algn="l" defTabSz="914400" rtl="0" eaLnBrk="1" fontAlgn="auto" latinLnBrk="0" hangingPunct="1">
              <a:buSzPct val="70000"/>
              <a:buFont typeface="Arial" pitchFamily="34" charset="0"/>
              <a:buChar char="•"/>
              <a:tabLst/>
              <a:defRPr/>
            </a:pPr>
            <a:endParaRPr lang="en-US" sz="600" dirty="0" smtClean="0">
              <a:solidFill>
                <a:schemeClr val="tx2"/>
              </a:solidFill>
            </a:endParaRPr>
          </a:p>
          <a:p>
            <a:pPr marL="800100" lvl="1" indent="-342900">
              <a:buSzPct val="70000"/>
              <a:buFont typeface="Arial" pitchFamily="34" charset="0"/>
              <a:buChar char="•"/>
            </a:pPr>
            <a:r>
              <a:rPr lang="en-US" sz="2400" dirty="0" smtClean="0">
                <a:solidFill>
                  <a:schemeClr val="tx2"/>
                </a:solidFill>
              </a:rPr>
              <a:t>Cultural differences</a:t>
            </a:r>
          </a:p>
          <a:p>
            <a:pPr marL="800100" lvl="1" indent="-342900">
              <a:buSzPct val="70000"/>
              <a:buFont typeface="Arial" pitchFamily="34" charset="0"/>
              <a:buChar char="•"/>
            </a:pPr>
            <a:r>
              <a:rPr lang="en-US" sz="2400" dirty="0" smtClean="0">
                <a:solidFill>
                  <a:schemeClr val="tx2"/>
                </a:solidFill>
              </a:rPr>
              <a:t>Administrative (unfamiliar operating environments)</a:t>
            </a:r>
          </a:p>
          <a:p>
            <a:pPr marL="800100" lvl="1" indent="-342900">
              <a:buSzPct val="70000"/>
              <a:buFont typeface="Arial" pitchFamily="34" charset="0"/>
              <a:buChar char="•"/>
            </a:pPr>
            <a:r>
              <a:rPr lang="en-US" sz="2400" dirty="0" smtClean="0">
                <a:solidFill>
                  <a:schemeClr val="tx2"/>
                </a:solidFill>
              </a:rPr>
              <a:t>Geographic (challenges of distance coordination) </a:t>
            </a:r>
          </a:p>
          <a:p>
            <a:pPr marL="800100" lvl="1" indent="-342900">
              <a:buSzPct val="70000"/>
              <a:buFont typeface="Arial" pitchFamily="34" charset="0"/>
              <a:buChar char="•"/>
            </a:pPr>
            <a:r>
              <a:rPr lang="en-US" sz="2400" dirty="0" smtClean="0">
                <a:solidFill>
                  <a:schemeClr val="tx2"/>
                </a:solidFill>
              </a:rPr>
              <a:t>Economic</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9"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1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16"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17"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4">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4" end="4"/>
                                            </p:txEl>
                                          </p:spTgt>
                                        </p:tgtEl>
                                        <p:attrNameLst>
                                          <p:attrName>ppt_y</p:attrName>
                                        </p:attrNameLst>
                                      </p:cBhvr>
                                      <p:tavLst>
                                        <p:tav tm="0">
                                          <p:val>
                                            <p:strVal val="#ppt_y+#ppt_h/2"/>
                                          </p:val>
                                        </p:tav>
                                        <p:tav tm="100000">
                                          <p:val>
                                            <p:strVal val="#ppt_y"/>
                                          </p:val>
                                        </p:tav>
                                      </p:tavLst>
                                    </p:anim>
                                    <p:anim calcmode="lin" valueType="num">
                                      <p:cBhvr>
                                        <p:cTn id="30" dur="500" fill="hold"/>
                                        <p:tgtEl>
                                          <p:spTgt spid="4">
                                            <p:txEl>
                                              <p:pRg st="4" end="4"/>
                                            </p:txEl>
                                          </p:spTgt>
                                        </p:tgtEl>
                                        <p:attrNameLst>
                                          <p:attrName>ppt_w</p:attrName>
                                        </p:attrNameLst>
                                      </p:cBhvr>
                                      <p:tavLst>
                                        <p:tav tm="0">
                                          <p:val>
                                            <p:strVal val="#ppt_w"/>
                                          </p:val>
                                        </p:tav>
                                        <p:tav tm="100000">
                                          <p:val>
                                            <p:strVal val="#ppt_w"/>
                                          </p:val>
                                        </p:tav>
                                      </p:tavLst>
                                    </p:anim>
                                    <p:anim calcmode="lin" valueType="num">
                                      <p:cBhvr>
                                        <p:cTn id="31"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p:cTn id="3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7" end="7"/>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p:cTn id="4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8" end="8"/>
                                            </p:txEl>
                                          </p:spTgt>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p:cTn id="4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31106"/>
          </a:xfrm>
          <a:prstGeom prst="rect">
            <a:avLst/>
          </a:prstGeom>
        </p:spPr>
        <p:txBody>
          <a:bodyPr wrap="square">
            <a:spAutoFit/>
          </a:bodyPr>
          <a:lstStyle/>
          <a:p>
            <a:pPr algn="ctr"/>
            <a:r>
              <a:rPr lang="en-US" sz="3600" b="1" dirty="0" smtClean="0">
                <a:latin typeface="+mj-lt"/>
              </a:rPr>
              <a:t>ENVIRONMENTAL TRENDS</a:t>
            </a:r>
          </a:p>
          <a:p>
            <a:pPr algn="ctr"/>
            <a:r>
              <a:rPr lang="en-US" sz="3600" b="1" dirty="0" smtClean="0">
                <a:latin typeface="+mj-lt"/>
              </a:rPr>
              <a:t>REGIONALIZATION</a:t>
            </a:r>
          </a:p>
        </p:txBody>
      </p:sp>
      <p:sp>
        <p:nvSpPr>
          <p:cNvPr id="4" name="Rectangle 3"/>
          <p:cNvSpPr txBox="1">
            <a:spLocks noChangeArrowheads="1"/>
          </p:cNvSpPr>
          <p:nvPr/>
        </p:nvSpPr>
        <p:spPr>
          <a:xfrm>
            <a:off x="1524000" y="1219200"/>
            <a:ext cx="7315200" cy="5181600"/>
          </a:xfrm>
          <a:prstGeom prst="rect">
            <a:avLst/>
          </a:prstGeom>
        </p:spPr>
        <p:txBody>
          <a:bodyPr/>
          <a:lstStyle/>
          <a:p>
            <a:pPr marL="342900" marR="0" lvl="0" indent="-342900" algn="ctr" defTabSz="914400" rtl="0" eaLnBrk="1" fontAlgn="auto" latinLnBrk="0" hangingPunct="1">
              <a:lnSpc>
                <a:spcPct val="100000"/>
              </a:lnSpc>
              <a:spcAft>
                <a:spcPts val="0"/>
              </a:spcAft>
              <a:buClr>
                <a:schemeClr val="accent1"/>
              </a:buClr>
              <a:buSzPct val="70000"/>
              <a:tabLst/>
              <a:defRPr/>
            </a:pPr>
            <a:r>
              <a:rPr kumimoji="0" lang="en-US" sz="3200" i="0" u="none" strike="noStrike" kern="1200" cap="none" spc="0" normalizeH="0" baseline="0" noProof="0" dirty="0" smtClean="0">
                <a:ln>
                  <a:noFill/>
                </a:ln>
                <a:solidFill>
                  <a:schemeClr val="tx2"/>
                </a:solidFill>
                <a:effectLst/>
                <a:uLnTx/>
                <a:uFillTx/>
                <a:latin typeface="+mj-lt"/>
                <a:ea typeface="+mn-ea"/>
                <a:cs typeface="+mn-cs"/>
              </a:rPr>
              <a:t>TWO NEW TRENDS</a:t>
            </a:r>
          </a:p>
          <a:p>
            <a:pPr marL="342900" lvl="0" indent="-342900">
              <a:buClr>
                <a:schemeClr val="accent1"/>
              </a:buClr>
              <a:buSzPct val="70000"/>
              <a:defRPr/>
            </a:pPr>
            <a:r>
              <a:rPr lang="en-US" sz="3200" b="1" dirty="0" smtClean="0">
                <a:solidFill>
                  <a:schemeClr val="tx2"/>
                </a:solidFill>
              </a:rPr>
              <a:t>2. Regionalization</a:t>
            </a:r>
          </a:p>
          <a:p>
            <a:pPr marL="342900" lvl="0" indent="-342900">
              <a:buClr>
                <a:schemeClr val="accent1"/>
              </a:buClr>
              <a:buSzPct val="70000"/>
              <a:buFont typeface="Arial" pitchFamily="34" charset="0"/>
              <a:buChar char="•"/>
              <a:defRPr/>
            </a:pPr>
            <a:endParaRPr lang="en-US" sz="800" b="1" dirty="0" smtClean="0">
              <a:solidFill>
                <a:schemeClr val="tx2"/>
              </a:solidFill>
            </a:endParaRPr>
          </a:p>
          <a:p>
            <a:pPr marL="342900" lvl="0" indent="-342900">
              <a:spcAft>
                <a:spcPts val="600"/>
              </a:spcAft>
              <a:buSzPct val="70000"/>
              <a:buFont typeface="Arial" pitchFamily="34" charset="0"/>
              <a:buChar char="•"/>
              <a:defRPr/>
            </a:pPr>
            <a:r>
              <a:rPr lang="en-US" sz="2800" dirty="0" smtClean="0">
                <a:solidFill>
                  <a:schemeClr val="tx2"/>
                </a:solidFill>
              </a:rPr>
              <a:t>Global</a:t>
            </a:r>
            <a:r>
              <a:rPr lang="en-US" sz="2800" b="1" dirty="0" smtClean="0">
                <a:solidFill>
                  <a:schemeClr val="tx2"/>
                </a:solidFill>
              </a:rPr>
              <a:t> </a:t>
            </a:r>
            <a:r>
              <a:rPr lang="en-US" sz="2800" dirty="0" smtClean="0">
                <a:solidFill>
                  <a:schemeClr val="tx2"/>
                </a:solidFill>
              </a:rPr>
              <a:t>strategies not as prevalent today; difficult to implement even with Internet-based strategies</a:t>
            </a:r>
          </a:p>
          <a:p>
            <a:pPr marL="342900" indent="-342900">
              <a:buSzPct val="70000"/>
              <a:buFont typeface="Arial" pitchFamily="34" charset="0"/>
              <a:buChar char="•"/>
              <a:defRPr/>
            </a:pPr>
            <a:r>
              <a:rPr lang="en-US" sz="2800" dirty="0" smtClean="0">
                <a:solidFill>
                  <a:schemeClr val="tx2"/>
                </a:solidFill>
              </a:rPr>
              <a:t>Regional focus allows firms to marshal resources to compete effectively in regional markets</a:t>
            </a:r>
          </a:p>
          <a:p>
            <a:pPr marL="342900" indent="-342900">
              <a:buSzPct val="70000"/>
              <a:buFont typeface="Arial" pitchFamily="34" charset="0"/>
              <a:buChar char="•"/>
              <a:defRPr/>
            </a:pPr>
            <a:r>
              <a:rPr lang="en-US" sz="2800" dirty="0" smtClean="0">
                <a:solidFill>
                  <a:schemeClr val="tx2"/>
                </a:solidFill>
              </a:rPr>
              <a:t>Increases understanding of market: cultures, legal and social norms</a:t>
            </a:r>
          </a:p>
          <a:p>
            <a:pPr marL="342900" lvl="0" indent="-342900">
              <a:buClr>
                <a:schemeClr val="accent1"/>
              </a:buClr>
              <a:buSzPct val="70000"/>
              <a:buFont typeface="Arial" pitchFamily="34" charset="0"/>
              <a:buChar char="•"/>
              <a:defRPr/>
            </a:pPr>
            <a:endParaRPr lang="en-US" sz="2800" dirty="0" smtClean="0">
              <a:solidFill>
                <a:schemeClr val="tx2"/>
              </a:solidFill>
            </a:endParaRPr>
          </a:p>
          <a:p>
            <a:pPr marL="342900" marR="0" lvl="0" indent="-34290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p:cTn id="1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ENVIRONMENTAL TRENDS</a:t>
            </a:r>
          </a:p>
          <a:p>
            <a:pPr algn="ctr"/>
            <a:r>
              <a:rPr lang="en-US" sz="3600" b="1" dirty="0" smtClean="0">
                <a:latin typeface="+mj-lt"/>
              </a:rPr>
              <a:t>REGIONALIZATION</a:t>
            </a:r>
          </a:p>
        </p:txBody>
      </p:sp>
      <p:sp>
        <p:nvSpPr>
          <p:cNvPr id="4" name="Rectangle 3"/>
          <p:cNvSpPr txBox="1">
            <a:spLocks noChangeArrowheads="1"/>
          </p:cNvSpPr>
          <p:nvPr/>
        </p:nvSpPr>
        <p:spPr>
          <a:xfrm>
            <a:off x="1524000" y="1219200"/>
            <a:ext cx="7467600" cy="5181600"/>
          </a:xfrm>
          <a:prstGeom prst="rect">
            <a:avLst/>
          </a:prstGeom>
        </p:spPr>
        <p:txBody>
          <a:bodyPr/>
          <a:lstStyle/>
          <a:p>
            <a:pPr marL="342900" marR="0" lvl="0" indent="-342900" algn="ctr" defTabSz="914400" rtl="0" eaLnBrk="1" fontAlgn="auto" latinLnBrk="0" hangingPunct="1">
              <a:lnSpc>
                <a:spcPct val="100000"/>
              </a:lnSpc>
              <a:spcAft>
                <a:spcPts val="0"/>
              </a:spcAft>
              <a:buClr>
                <a:schemeClr val="accent1"/>
              </a:buClr>
              <a:buSzPct val="70000"/>
              <a:tabLst/>
              <a:defRPr/>
            </a:pPr>
            <a:r>
              <a:rPr kumimoji="0" lang="en-US" sz="3200" i="0" u="none" strike="noStrike" kern="1200" cap="none" spc="0" normalizeH="0" baseline="0" noProof="0" dirty="0" smtClean="0">
                <a:ln>
                  <a:noFill/>
                </a:ln>
                <a:solidFill>
                  <a:schemeClr val="tx2"/>
                </a:solidFill>
                <a:effectLst/>
                <a:uLnTx/>
                <a:uFillTx/>
                <a:latin typeface="+mj-lt"/>
                <a:ea typeface="+mn-ea"/>
                <a:cs typeface="+mn-cs"/>
              </a:rPr>
              <a:t>TWO NEW TRENDS</a:t>
            </a:r>
          </a:p>
          <a:p>
            <a:pPr marL="342900" lvl="0" indent="-342900">
              <a:buClr>
                <a:schemeClr val="accent1"/>
              </a:buClr>
              <a:buSzPct val="70000"/>
              <a:defRPr/>
            </a:pPr>
            <a:r>
              <a:rPr lang="en-US" sz="3200" b="1" dirty="0" smtClean="0">
                <a:solidFill>
                  <a:schemeClr val="tx2"/>
                </a:solidFill>
              </a:rPr>
              <a:t>2. Regionalization (cont’d)</a:t>
            </a:r>
          </a:p>
          <a:p>
            <a:pPr marL="346075" lvl="2" indent="-346075">
              <a:buSzPct val="70000"/>
              <a:buFont typeface="Arial" pitchFamily="34" charset="0"/>
              <a:buChar char="•"/>
              <a:defRPr/>
            </a:pPr>
            <a:r>
              <a:rPr lang="en-US" sz="2800" dirty="0" smtClean="0">
                <a:solidFill>
                  <a:schemeClr val="tx2"/>
                </a:solidFill>
              </a:rPr>
              <a:t>Achieve some economies through coordination and sharing of resources</a:t>
            </a:r>
            <a:endParaRPr lang="en-US" sz="800" dirty="0" smtClean="0">
              <a:solidFill>
                <a:schemeClr val="tx2"/>
              </a:solidFill>
            </a:endParaRPr>
          </a:p>
          <a:p>
            <a:pPr marL="346075" lvl="2" indent="-346075">
              <a:buSzPct val="70000"/>
              <a:buFont typeface="Arial" pitchFamily="34" charset="0"/>
              <a:buChar char="•"/>
              <a:defRPr/>
            </a:pPr>
            <a:endParaRPr lang="en-US" sz="800" dirty="0" smtClean="0">
              <a:solidFill>
                <a:schemeClr val="tx2"/>
              </a:solidFill>
            </a:endParaRPr>
          </a:p>
          <a:p>
            <a:pPr marL="346075" lvl="2" indent="-346075">
              <a:buSzPct val="70000"/>
              <a:buFont typeface="Arial" pitchFamily="34" charset="0"/>
              <a:buChar char="•"/>
              <a:defRPr/>
            </a:pPr>
            <a:r>
              <a:rPr lang="en-US" sz="2800" dirty="0" smtClean="0">
                <a:solidFill>
                  <a:schemeClr val="tx2"/>
                </a:solidFill>
              </a:rPr>
              <a:t>Trade agreements (e.g., EU, OAS, NAFTA) promote trade flows across country boundaries with their respective regions</a:t>
            </a:r>
          </a:p>
          <a:p>
            <a:pPr marL="346075" lvl="2" indent="-346075">
              <a:buSzPct val="70000"/>
              <a:buFont typeface="Arial" pitchFamily="34" charset="0"/>
              <a:buChar char="•"/>
              <a:defRPr/>
            </a:pPr>
            <a:endParaRPr lang="en-US" sz="800" dirty="0" smtClean="0">
              <a:solidFill>
                <a:schemeClr val="tx2"/>
              </a:solidFill>
            </a:endParaRPr>
          </a:p>
          <a:p>
            <a:pPr marL="346075" lvl="2" indent="-346075">
              <a:buSzPct val="70000"/>
              <a:buFont typeface="Arial" pitchFamily="34" charset="0"/>
              <a:buChar char="•"/>
              <a:defRPr/>
            </a:pPr>
            <a:r>
              <a:rPr lang="en-US" sz="2800" dirty="0" smtClean="0">
                <a:solidFill>
                  <a:schemeClr val="tx2"/>
                </a:solidFill>
              </a:rPr>
              <a:t>Most firms enter regional markets sequentially, beginning in more familiar markets, introducing their largest and strongest lines of business first</a:t>
            </a:r>
          </a:p>
          <a:p>
            <a:pPr marL="742950" marR="0" lvl="1" indent="-28575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
                <a:schemeClr val="accent1"/>
              </a:buClr>
              <a:buSzPct val="70000"/>
              <a:buFont typeface="Arial" pitchFamily="34" charset="0"/>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9"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1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4" end="4"/>
                                            </p:txEl>
                                          </p:spTgt>
                                        </p:tgtEl>
                                        <p:attrNameLst>
                                          <p:attrName>ppt_y</p:attrName>
                                        </p:attrNameLst>
                                      </p:cBhvr>
                                      <p:tavLst>
                                        <p:tav tm="0">
                                          <p:val>
                                            <p:strVal val="#ppt_y-#ppt_h/2"/>
                                          </p:val>
                                        </p:tav>
                                        <p:tav tm="100000">
                                          <p:val>
                                            <p:strVal val="#ppt_y"/>
                                          </p:val>
                                        </p:tav>
                                      </p:tavLst>
                                    </p:anim>
                                    <p:anim calcmode="lin" valueType="num">
                                      <p:cBhvr>
                                        <p:cTn id="16" dur="500" fill="hold"/>
                                        <p:tgtEl>
                                          <p:spTgt spid="4">
                                            <p:txEl>
                                              <p:pRg st="4" end="4"/>
                                            </p:txEl>
                                          </p:spTgt>
                                        </p:tgtEl>
                                        <p:attrNameLst>
                                          <p:attrName>ppt_w</p:attrName>
                                        </p:attrNameLst>
                                      </p:cBhvr>
                                      <p:tavLst>
                                        <p:tav tm="0">
                                          <p:val>
                                            <p:strVal val="#ppt_w"/>
                                          </p:val>
                                        </p:tav>
                                        <p:tav tm="100000">
                                          <p:val>
                                            <p:strVal val="#ppt_w"/>
                                          </p:val>
                                        </p:tav>
                                      </p:tavLst>
                                    </p:anim>
                                    <p:anim calcmode="lin" valueType="num">
                                      <p:cBhvr>
                                        <p:cTn id="17"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6" end="6"/>
                                            </p:txEl>
                                          </p:spTgt>
                                        </p:tgtEl>
                                        <p:attrNameLst>
                                          <p:attrName>ppt_y</p:attrName>
                                        </p:attrNameLst>
                                      </p:cBhvr>
                                      <p:tavLst>
                                        <p:tav tm="0">
                                          <p:val>
                                            <p:strVal val="#ppt_y-#ppt_h/2"/>
                                          </p:val>
                                        </p:tav>
                                        <p:tav tm="100000">
                                          <p:val>
                                            <p:strVal val="#ppt_y"/>
                                          </p:val>
                                        </p:tav>
                                      </p:tavLst>
                                    </p:anim>
                                    <p:anim calcmode="lin" valueType="num">
                                      <p:cBhvr>
                                        <p:cTn id="23" dur="500" fill="hold"/>
                                        <p:tgtEl>
                                          <p:spTgt spid="4">
                                            <p:txEl>
                                              <p:pRg st="6" end="6"/>
                                            </p:txEl>
                                          </p:spTgt>
                                        </p:tgtEl>
                                        <p:attrNameLst>
                                          <p:attrName>ppt_w</p:attrName>
                                        </p:attrNameLst>
                                      </p:cBhvr>
                                      <p:tavLst>
                                        <p:tav tm="0">
                                          <p:val>
                                            <p:strVal val="#ppt_w"/>
                                          </p:val>
                                        </p:tav>
                                        <p:tav tm="100000">
                                          <p:val>
                                            <p:strVal val="#ppt_w"/>
                                          </p:val>
                                        </p:tav>
                                      </p:tavLst>
                                    </p:anim>
                                    <p:anim calcmode="lin" valueType="num">
                                      <p:cBhvr>
                                        <p:cTn id="24"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CHOICE OF INTERNATIONAL ENTRY MODE</a:t>
            </a:r>
          </a:p>
        </p:txBody>
      </p:sp>
      <p:sp>
        <p:nvSpPr>
          <p:cNvPr id="5" name="Rectangle 2"/>
          <p:cNvSpPr txBox="1">
            <a:spLocks noChangeArrowheads="1"/>
          </p:cNvSpPr>
          <p:nvPr/>
        </p:nvSpPr>
        <p:spPr>
          <a:xfrm>
            <a:off x="0" y="1524000"/>
            <a:ext cx="1524000" cy="1524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bg1"/>
                </a:solidFill>
                <a:latin typeface="+mj-lt"/>
                <a:ea typeface="+mj-ea"/>
                <a:cs typeface="+mj-cs"/>
              </a:rPr>
              <a:t>FIGURE 8.5</a:t>
            </a:r>
            <a:endParaRPr kumimoji="0" lang="en-US" sz="16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Modes</a:t>
            </a:r>
            <a:r>
              <a:rPr kumimoji="0" lang="en-US" sz="1600" u="none" strike="noStrike" kern="1200" cap="none" spc="0" normalizeH="0" noProof="0" dirty="0" smtClean="0">
                <a:ln>
                  <a:noFill/>
                </a:ln>
                <a:solidFill>
                  <a:schemeClr val="bg1"/>
                </a:solidFill>
                <a:effectLst/>
                <a:uLnTx/>
                <a:uFillTx/>
                <a:latin typeface="+mj-lt"/>
                <a:ea typeface="+mj-ea"/>
                <a:cs typeface="+mj-cs"/>
              </a:rPr>
              <a:t> of Entry and Their Characteristics</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7" name="Line 5"/>
          <p:cNvSpPr>
            <a:spLocks noChangeShapeType="1"/>
          </p:cNvSpPr>
          <p:nvPr/>
        </p:nvSpPr>
        <p:spPr bwMode="auto">
          <a:xfrm rot="-120000">
            <a:off x="0" y="2011680"/>
            <a:ext cx="1524000" cy="45719"/>
          </a:xfrm>
          <a:prstGeom prst="line">
            <a:avLst/>
          </a:prstGeom>
          <a:noFill/>
          <a:ln w="57150">
            <a:solidFill>
              <a:schemeClr val="bg1"/>
            </a:solidFill>
            <a:round/>
            <a:headEnd/>
            <a:tailEnd/>
          </a:ln>
          <a:effectLst/>
        </p:spPr>
        <p:txBody>
          <a:bodyPr/>
          <a:lstStyle/>
          <a:p>
            <a:endParaRPr lang="en-US"/>
          </a:p>
        </p:txBody>
      </p:sp>
      <p:pic>
        <p:nvPicPr>
          <p:cNvPr id="26626" name="Picture 2"/>
          <p:cNvPicPr>
            <a:picLocks noChangeAspect="1" noChangeArrowheads="1"/>
          </p:cNvPicPr>
          <p:nvPr/>
        </p:nvPicPr>
        <p:blipFill>
          <a:blip r:embed="rId3" cstate="print"/>
          <a:srcRect/>
          <a:stretch>
            <a:fillRect/>
          </a:stretch>
        </p:blipFill>
        <p:spPr bwMode="auto">
          <a:xfrm>
            <a:off x="2514600" y="1066800"/>
            <a:ext cx="4876800" cy="5418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CHOICE OF INTERNATIONAL ENTRY MODE</a:t>
            </a:r>
          </a:p>
        </p:txBody>
      </p:sp>
      <p:sp>
        <p:nvSpPr>
          <p:cNvPr id="11" name="Rectangle 3"/>
          <p:cNvSpPr txBox="1">
            <a:spLocks noChangeArrowheads="1"/>
          </p:cNvSpPr>
          <p:nvPr/>
        </p:nvSpPr>
        <p:spPr>
          <a:xfrm>
            <a:off x="1600199" y="1676401"/>
            <a:ext cx="7543801" cy="4724399"/>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Following the selection of an international </a:t>
            </a:r>
            <a:r>
              <a:rPr lang="en-US" sz="3200" dirty="0" smtClean="0">
                <a:solidFill>
                  <a:schemeClr val="tx2"/>
                </a:solidFill>
              </a:rPr>
              <a:t>s</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trategy</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the five main entry modes are:</a:t>
            </a:r>
          </a:p>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91440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Exporting</a:t>
            </a:r>
          </a:p>
          <a:p>
            <a:pPr marL="91440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Licensing</a:t>
            </a:r>
          </a:p>
          <a:p>
            <a:pPr marL="91440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Strategic Alliances</a:t>
            </a:r>
          </a:p>
          <a:p>
            <a:pPr marL="91440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Acquisitions</a:t>
            </a:r>
          </a:p>
          <a:p>
            <a:pPr marL="91440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New Wholly Owned Subsidiary</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2" end="2"/>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p:cTn id="18"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11">
                                            <p:txEl>
                                              <p:pRg st="3" end="3"/>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4" end="4"/>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 calcmode="lin" valueType="num">
                                      <p:cBhvr>
                                        <p:cTn id="26"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11">
                                            <p:txEl>
                                              <p:pRg st="5" end="5"/>
                                            </p:txEl>
                                          </p:spTgt>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CHOICE OF INTERNATIONAL ENTRY MODE</a:t>
            </a:r>
          </a:p>
        </p:txBody>
      </p:sp>
      <p:sp>
        <p:nvSpPr>
          <p:cNvPr id="8" name="TextBox 7"/>
          <p:cNvSpPr txBox="1"/>
          <p:nvPr/>
        </p:nvSpPr>
        <p:spPr>
          <a:xfrm>
            <a:off x="1524001" y="6172200"/>
            <a:ext cx="7620000" cy="353943"/>
          </a:xfrm>
          <a:prstGeom prst="rect">
            <a:avLst/>
          </a:prstGeom>
          <a:noFill/>
        </p:spPr>
        <p:txBody>
          <a:bodyPr wrap="square" rtlCol="0">
            <a:spAutoFit/>
          </a:bodyPr>
          <a:lstStyle/>
          <a:p>
            <a:r>
              <a:rPr lang="en-US" sz="1700" dirty="0" smtClean="0"/>
              <a:t>©Copyrighted 2011 Marta Szabo White, Ph.D.</a:t>
            </a:r>
            <a:endParaRPr lang="en-US" sz="1700" dirty="0"/>
          </a:p>
        </p:txBody>
      </p:sp>
      <p:grpSp>
        <p:nvGrpSpPr>
          <p:cNvPr id="11" name="Group 4"/>
          <p:cNvGrpSpPr>
            <a:grpSpLocks/>
          </p:cNvGrpSpPr>
          <p:nvPr/>
        </p:nvGrpSpPr>
        <p:grpSpPr bwMode="auto">
          <a:xfrm>
            <a:off x="3276600" y="1295400"/>
            <a:ext cx="3581400" cy="1143000"/>
            <a:chOff x="3328" y="2250"/>
            <a:chExt cx="1262" cy="1262"/>
          </a:xfrm>
        </p:grpSpPr>
        <p:sp>
          <p:nvSpPr>
            <p:cNvPr id="13"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4"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EXPORTING</a:t>
              </a:r>
              <a:endParaRPr lang="en-US" sz="2000" b="1" dirty="0">
                <a:solidFill>
                  <a:schemeClr val="bg1"/>
                </a:solidFill>
                <a:effectLst>
                  <a:outerShdw blurRad="38100" dist="38100" dir="2700000" algn="tl">
                    <a:srgbClr val="000000"/>
                  </a:outerShdw>
                </a:effectLst>
                <a:latin typeface="+mj-lt"/>
              </a:endParaRPr>
            </a:p>
          </p:txBody>
        </p:sp>
      </p:grpSp>
      <p:grpSp>
        <p:nvGrpSpPr>
          <p:cNvPr id="15" name="Group 4"/>
          <p:cNvGrpSpPr>
            <a:grpSpLocks/>
          </p:cNvGrpSpPr>
          <p:nvPr/>
        </p:nvGrpSpPr>
        <p:grpSpPr bwMode="auto">
          <a:xfrm>
            <a:off x="3276600" y="2209800"/>
            <a:ext cx="3657600" cy="990600"/>
            <a:chOff x="3328" y="2250"/>
            <a:chExt cx="1262" cy="1262"/>
          </a:xfrm>
        </p:grpSpPr>
        <p:sp>
          <p:nvSpPr>
            <p:cNvPr id="16"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17"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LICENSING</a:t>
              </a:r>
              <a:endParaRPr lang="en-US" sz="2000" b="1" dirty="0">
                <a:solidFill>
                  <a:schemeClr val="bg1"/>
                </a:solidFill>
                <a:effectLst>
                  <a:outerShdw blurRad="38100" dist="38100" dir="2700000" algn="tl">
                    <a:srgbClr val="000000"/>
                  </a:outerShdw>
                </a:effectLst>
                <a:latin typeface="+mj-lt"/>
              </a:endParaRPr>
            </a:p>
          </p:txBody>
        </p:sp>
      </p:grpSp>
      <p:grpSp>
        <p:nvGrpSpPr>
          <p:cNvPr id="18" name="Group 4"/>
          <p:cNvGrpSpPr>
            <a:grpSpLocks/>
          </p:cNvGrpSpPr>
          <p:nvPr/>
        </p:nvGrpSpPr>
        <p:grpSpPr bwMode="auto">
          <a:xfrm>
            <a:off x="3276600" y="3048000"/>
            <a:ext cx="3657600" cy="1219200"/>
            <a:chOff x="3328" y="2250"/>
            <a:chExt cx="1262" cy="1262"/>
          </a:xfrm>
        </p:grpSpPr>
        <p:sp>
          <p:nvSpPr>
            <p:cNvPr id="19"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20"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STRATEGIC ALLIANCES</a:t>
              </a:r>
              <a:endParaRPr lang="en-US" sz="2000" b="1" dirty="0">
                <a:solidFill>
                  <a:schemeClr val="bg1"/>
                </a:solidFill>
                <a:effectLst>
                  <a:outerShdw blurRad="38100" dist="38100" dir="2700000" algn="tl">
                    <a:srgbClr val="000000"/>
                  </a:outerShdw>
                </a:effectLst>
                <a:latin typeface="+mj-lt"/>
              </a:endParaRPr>
            </a:p>
          </p:txBody>
        </p:sp>
      </p:grpSp>
      <p:grpSp>
        <p:nvGrpSpPr>
          <p:cNvPr id="21" name="Group 4"/>
          <p:cNvGrpSpPr>
            <a:grpSpLocks/>
          </p:cNvGrpSpPr>
          <p:nvPr/>
        </p:nvGrpSpPr>
        <p:grpSpPr bwMode="auto">
          <a:xfrm>
            <a:off x="3352800" y="4038600"/>
            <a:ext cx="3581400" cy="990600"/>
            <a:chOff x="3328" y="2250"/>
            <a:chExt cx="1262" cy="1262"/>
          </a:xfrm>
        </p:grpSpPr>
        <p:sp>
          <p:nvSpPr>
            <p:cNvPr id="22"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23"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ACQUISITIONS</a:t>
              </a:r>
              <a:endParaRPr lang="en-US" sz="2000" b="1" dirty="0">
                <a:solidFill>
                  <a:schemeClr val="bg1"/>
                </a:solidFill>
                <a:effectLst>
                  <a:outerShdw blurRad="38100" dist="38100" dir="2700000" algn="tl">
                    <a:srgbClr val="000000"/>
                  </a:outerShdw>
                </a:effectLst>
                <a:latin typeface="+mj-lt"/>
              </a:endParaRPr>
            </a:p>
          </p:txBody>
        </p:sp>
      </p:grpSp>
      <p:grpSp>
        <p:nvGrpSpPr>
          <p:cNvPr id="24" name="Group 4"/>
          <p:cNvGrpSpPr>
            <a:grpSpLocks/>
          </p:cNvGrpSpPr>
          <p:nvPr/>
        </p:nvGrpSpPr>
        <p:grpSpPr bwMode="auto">
          <a:xfrm>
            <a:off x="3352800" y="4953000"/>
            <a:ext cx="3505200" cy="1219200"/>
            <a:chOff x="3328" y="2250"/>
            <a:chExt cx="1262" cy="1262"/>
          </a:xfrm>
        </p:grpSpPr>
        <p:sp>
          <p:nvSpPr>
            <p:cNvPr id="25" name="Oval 5"/>
            <p:cNvSpPr>
              <a:spLocks noChangeArrowheads="1"/>
            </p:cNvSpPr>
            <p:nvPr/>
          </p:nvSpPr>
          <p:spPr bwMode="blackWhite">
            <a:xfrm>
              <a:off x="3328" y="2250"/>
              <a:ext cx="1262" cy="1262"/>
            </a:xfrm>
            <a:prstGeom prst="ellipse">
              <a:avLst/>
            </a:prstGeom>
            <a:gradFill rotWithShape="0">
              <a:gsLst>
                <a:gs pos="0">
                  <a:srgbClr val="CC6600"/>
                </a:gs>
                <a:gs pos="100000">
                  <a:srgbClr val="CC6600">
                    <a:gamma/>
                    <a:shade val="46275"/>
                    <a:invGamma/>
                  </a:srgbClr>
                </a:gs>
              </a:gsLst>
              <a:lin ang="0" scaled="1"/>
            </a:gradFill>
            <a:ln w="12700" cap="sq">
              <a:noFill/>
              <a:round/>
              <a:headEnd type="none" w="sm" len="sm"/>
              <a:tailEnd type="none" w="sm" len="sm"/>
            </a:ln>
            <a:effectLst/>
          </p:spPr>
          <p:txBody>
            <a:bodyPr wrap="none" anchor="ctr"/>
            <a:lstStyle/>
            <a:p>
              <a:pPr algn="ctr" eaLnBrk="0" hangingPunct="0"/>
              <a:endParaRPr lang="en-US" sz="2000" b="1">
                <a:solidFill>
                  <a:schemeClr val="bg1"/>
                </a:solidFill>
                <a:effectLst>
                  <a:outerShdw blurRad="38100" dist="38100" dir="2700000" algn="tl">
                    <a:srgbClr val="000000"/>
                  </a:outerShdw>
                </a:effectLst>
                <a:latin typeface="Tahoma" pitchFamily="34" charset="0"/>
              </a:endParaRPr>
            </a:p>
          </p:txBody>
        </p:sp>
        <p:sp>
          <p:nvSpPr>
            <p:cNvPr id="26" name="Oval 6"/>
            <p:cNvSpPr>
              <a:spLocks noChangeArrowheads="1"/>
            </p:cNvSpPr>
            <p:nvPr/>
          </p:nvSpPr>
          <p:spPr bwMode="blackWhite">
            <a:xfrm>
              <a:off x="3365" y="2287"/>
              <a:ext cx="1188" cy="1188"/>
            </a:xfrm>
            <a:prstGeom prst="ellipse">
              <a:avLst/>
            </a:prstGeom>
            <a:gradFill rotWithShape="0">
              <a:gsLst>
                <a:gs pos="0">
                  <a:srgbClr val="CC6600">
                    <a:gamma/>
                    <a:shade val="46275"/>
                    <a:invGamma/>
                  </a:srgbClr>
                </a:gs>
                <a:gs pos="100000">
                  <a:srgbClr val="CC6600"/>
                </a:gs>
              </a:gsLst>
              <a:lin ang="0" scaled="1"/>
            </a:gradFill>
            <a:ln w="12700" cap="sq">
              <a:noFill/>
              <a:round/>
              <a:headEnd type="none" w="sm" len="sm"/>
              <a:tailEnd type="none" w="sm" len="sm"/>
            </a:ln>
            <a:effectLst/>
          </p:spPr>
          <p:txBody>
            <a:bodyPr wrap="none" anchor="ctr"/>
            <a:lstStyle/>
            <a:p>
              <a:pPr algn="ctr" eaLnBrk="0" hangingPunct="0"/>
              <a:r>
                <a:rPr lang="en-US" sz="2000" b="1" dirty="0" smtClean="0">
                  <a:solidFill>
                    <a:schemeClr val="bg1"/>
                  </a:solidFill>
                  <a:effectLst>
                    <a:outerShdw blurRad="38100" dist="38100" dir="2700000" algn="tl">
                      <a:srgbClr val="000000"/>
                    </a:outerShdw>
                  </a:effectLst>
                  <a:latin typeface="+mj-lt"/>
                </a:rPr>
                <a:t>NEW WHOLLY </a:t>
              </a:r>
            </a:p>
            <a:p>
              <a:pPr algn="ctr" eaLnBrk="0" hangingPunct="0"/>
              <a:r>
                <a:rPr lang="en-US" sz="2000" b="1" dirty="0" smtClean="0">
                  <a:solidFill>
                    <a:schemeClr val="bg1"/>
                  </a:solidFill>
                  <a:effectLst>
                    <a:outerShdw blurRad="38100" dist="38100" dir="2700000" algn="tl">
                      <a:srgbClr val="000000"/>
                    </a:outerShdw>
                  </a:effectLst>
                  <a:latin typeface="+mj-lt"/>
                </a:rPr>
                <a:t>OWNED SUBSIDIARY</a:t>
              </a:r>
              <a:endParaRPr lang="en-US" sz="2000" b="1" dirty="0">
                <a:solidFill>
                  <a:schemeClr val="bg1"/>
                </a:solidFill>
                <a:effectLst>
                  <a:outerShdw blurRad="38100" dist="38100" dir="2700000" algn="tl">
                    <a:srgbClr val="000000"/>
                  </a:outerShdw>
                </a:effectLst>
                <a:latin typeface="+mj-lt"/>
              </a:endParaRPr>
            </a:p>
          </p:txBody>
        </p:sp>
      </p:grpSp>
      <p:sp>
        <p:nvSpPr>
          <p:cNvPr id="27" name="TextBox 26"/>
          <p:cNvSpPr txBox="1"/>
          <p:nvPr/>
        </p:nvSpPr>
        <p:spPr>
          <a:xfrm>
            <a:off x="1524000" y="5181600"/>
            <a:ext cx="1752600" cy="830997"/>
          </a:xfrm>
          <a:prstGeom prst="rect">
            <a:avLst/>
          </a:prstGeom>
          <a:noFill/>
        </p:spPr>
        <p:txBody>
          <a:bodyPr wrap="square" rtlCol="0">
            <a:spAutoFit/>
          </a:bodyPr>
          <a:lstStyle/>
          <a:p>
            <a:pPr algn="ctr"/>
            <a:r>
              <a:rPr lang="en-US" sz="2400" dirty="0" smtClean="0">
                <a:latin typeface="+mj-lt"/>
              </a:rPr>
              <a:t>RISK </a:t>
            </a:r>
          </a:p>
          <a:p>
            <a:r>
              <a:rPr lang="en-US" sz="2400" dirty="0" smtClean="0">
                <a:latin typeface="+mj-lt"/>
              </a:rPr>
              <a:t>INCREASES</a:t>
            </a:r>
            <a:endParaRPr lang="en-US" sz="2400" dirty="0">
              <a:latin typeface="+mj-lt"/>
            </a:endParaRPr>
          </a:p>
        </p:txBody>
      </p:sp>
      <p:sp>
        <p:nvSpPr>
          <p:cNvPr id="28" name="TextBox 27"/>
          <p:cNvSpPr txBox="1"/>
          <p:nvPr/>
        </p:nvSpPr>
        <p:spPr>
          <a:xfrm>
            <a:off x="7010400" y="5181600"/>
            <a:ext cx="1905000" cy="830997"/>
          </a:xfrm>
          <a:prstGeom prst="rect">
            <a:avLst/>
          </a:prstGeom>
          <a:noFill/>
        </p:spPr>
        <p:txBody>
          <a:bodyPr wrap="square" rtlCol="0">
            <a:spAutoFit/>
          </a:bodyPr>
          <a:lstStyle/>
          <a:p>
            <a:pPr algn="ctr"/>
            <a:r>
              <a:rPr lang="en-US" sz="2400" dirty="0" smtClean="0">
                <a:latin typeface="+mj-lt"/>
              </a:rPr>
              <a:t>CONTROL </a:t>
            </a:r>
          </a:p>
          <a:p>
            <a:r>
              <a:rPr lang="en-US" sz="2400" dirty="0" smtClean="0">
                <a:latin typeface="+mj-lt"/>
              </a:rPr>
              <a:t>INCREASES</a:t>
            </a:r>
            <a:endParaRPr lang="en-US" sz="2400" dirty="0">
              <a:latin typeface="+mj-lt"/>
            </a:endParaRPr>
          </a:p>
        </p:txBody>
      </p:sp>
      <p:cxnSp>
        <p:nvCxnSpPr>
          <p:cNvPr id="30" name="Straight Arrow Connector 29"/>
          <p:cNvCxnSpPr/>
          <p:nvPr/>
        </p:nvCxnSpPr>
        <p:spPr>
          <a:xfrm rot="16200000" flipH="1">
            <a:off x="6096794" y="3201194"/>
            <a:ext cx="3580606" cy="7540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57200" y="3276600"/>
            <a:ext cx="36576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769715"/>
          </a:xfrm>
          <a:prstGeom prst="rect">
            <a:avLst/>
          </a:prstGeom>
        </p:spPr>
        <p:txBody>
          <a:bodyPr wrap="square">
            <a:spAutoFit/>
          </a:bodyPr>
          <a:lstStyle/>
          <a:p>
            <a:pPr algn="ctr">
              <a:spcAft>
                <a:spcPts val="600"/>
              </a:spcAft>
            </a:pPr>
            <a:r>
              <a:rPr lang="en-US" sz="3600" b="1" dirty="0" smtClean="0">
                <a:latin typeface="+mj-lt"/>
              </a:rPr>
              <a:t>CHOICE OF INTERNATIONAL ENTRY MODE</a:t>
            </a:r>
          </a:p>
          <a:p>
            <a:pPr algn="ctr"/>
            <a:r>
              <a:rPr lang="en-US" sz="3200" b="1" dirty="0" smtClean="0">
                <a:latin typeface="+mj-lt"/>
              </a:rPr>
              <a:t>EXPORTING</a:t>
            </a:r>
          </a:p>
        </p:txBody>
      </p:sp>
      <p:sp>
        <p:nvSpPr>
          <p:cNvPr id="5" name="Rectangle 3"/>
          <p:cNvSpPr txBox="1">
            <a:spLocks noChangeArrowheads="1"/>
          </p:cNvSpPr>
          <p:nvPr/>
        </p:nvSpPr>
        <p:spPr>
          <a:xfrm>
            <a:off x="1523999" y="1828800"/>
            <a:ext cx="7620001" cy="4648201"/>
          </a:xfrm>
          <a:prstGeom prst="rect">
            <a:avLst/>
          </a:prstGeom>
        </p:spPr>
        <p:txBody>
          <a:bodyPr/>
          <a:lstStyle/>
          <a:p>
            <a:pPr marL="514350" marR="0" lvl="0" indent="-514350" algn="l" defTabSz="914400" rtl="0" eaLnBrk="1" fontAlgn="auto" latinLnBrk="0" hangingPunct="1">
              <a:lnSpc>
                <a:spcPct val="100000"/>
              </a:lnSpc>
              <a:spcBef>
                <a:spcPct val="20000"/>
              </a:spcBef>
              <a:spcAft>
                <a:spcPts val="60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1. </a:t>
            </a:r>
            <a:r>
              <a:rPr lang="en-US" sz="3200" b="1" dirty="0" smtClean="0">
                <a:solidFill>
                  <a:schemeClr val="tx2"/>
                </a:solidFill>
                <a:latin typeface="+mj-lt"/>
              </a:rPr>
              <a:t>Exporting:</a:t>
            </a:r>
            <a:r>
              <a:rPr lang="en-US" sz="3200" dirty="0" smtClean="0">
                <a:solidFill>
                  <a:schemeClr val="tx2"/>
                </a:solidFill>
                <a:latin typeface="+mj-lt"/>
              </a:rPr>
              <a:t> </a:t>
            </a:r>
            <a:r>
              <a:rPr lang="en-US" sz="3200" dirty="0" smtClean="0">
                <a:solidFill>
                  <a:schemeClr val="tx2"/>
                </a:solidFill>
              </a:rPr>
              <a:t>the firm sends products it produces in its domestic market to international markets</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low expense to establish  operations in host country</a:t>
            </a: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Often involves contractual agreements</a:t>
            </a: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high transportation costs</a:t>
            </a: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Tariffs maybe imposed</a:t>
            </a: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Low control over marketing and distribution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LICENSING</a:t>
            </a:r>
          </a:p>
        </p:txBody>
      </p:sp>
      <p:sp>
        <p:nvSpPr>
          <p:cNvPr id="7" name="Rectangle 3"/>
          <p:cNvSpPr txBox="1">
            <a:spLocks noChangeArrowheads="1"/>
          </p:cNvSpPr>
          <p:nvPr/>
        </p:nvSpPr>
        <p:spPr>
          <a:xfrm>
            <a:off x="1828800" y="1752600"/>
            <a:ext cx="6629400" cy="4572001"/>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2. Licensing:</a:t>
            </a:r>
            <a:r>
              <a:rPr lang="en-US" sz="3200" dirty="0" smtClean="0">
                <a:solidFill>
                  <a:schemeClr val="tx2"/>
                </a:solidFill>
              </a:rPr>
              <a:t> an agreement is formed that allows a foreign company to purchase the right to manufacture  and sell a firm’s products within a  host country’s market or a set of markets</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24000" y="685800"/>
            <a:ext cx="7467600" cy="228600"/>
          </a:xfrm>
        </p:spPr>
        <p:txBody>
          <a:bodyPr>
            <a:noAutofit/>
          </a:bodyPr>
          <a:lstStyle/>
          <a:p>
            <a:r>
              <a:rPr lang="en-US" sz="2200" b="1" dirty="0" smtClean="0">
                <a:latin typeface="+mj-lt"/>
              </a:rPr>
              <a:t>INTERNATIONAL STRATEGY: CRITICAL TO STARBUCKS’ FUTURE SUCCESS</a:t>
            </a:r>
            <a:endParaRPr lang="en-US" sz="2200" b="1" dirty="0">
              <a:latin typeface="+mj-lt"/>
            </a:endParaRPr>
          </a:p>
        </p:txBody>
      </p:sp>
      <p:sp>
        <p:nvSpPr>
          <p:cNvPr id="15" name="Subtitle 14"/>
          <p:cNvSpPr>
            <a:spLocks noGrp="1"/>
          </p:cNvSpPr>
          <p:nvPr>
            <p:ph idx="1"/>
          </p:nvPr>
        </p:nvSpPr>
        <p:spPr>
          <a:xfrm>
            <a:off x="2057400" y="1371600"/>
            <a:ext cx="6858000" cy="5105400"/>
          </a:xfrm>
          <a:solidFill>
            <a:schemeClr val="accent6">
              <a:lumMod val="40000"/>
              <a:lumOff val="60000"/>
            </a:schemeClr>
          </a:solidFill>
          <a:ln w="76200">
            <a:solidFill>
              <a:schemeClr val="tx1"/>
            </a:solidFill>
          </a:ln>
        </p:spPr>
        <p:txBody>
          <a:bodyPr>
            <a:noAutofit/>
          </a:bodyPr>
          <a:lstStyle/>
          <a:p>
            <a:pPr>
              <a:spcAft>
                <a:spcPts val="600"/>
              </a:spcAft>
              <a:buNone/>
            </a:pPr>
            <a:r>
              <a:rPr lang="en-US" sz="2400" dirty="0" smtClean="0">
                <a:latin typeface="+mj-lt"/>
                <a:cs typeface="Arial"/>
              </a:rPr>
              <a:t>■</a:t>
            </a:r>
            <a:r>
              <a:rPr lang="en-US" sz="800" dirty="0" smtClean="0">
                <a:latin typeface="+mj-lt"/>
                <a:cs typeface="Arial"/>
              </a:rPr>
              <a:t>     </a:t>
            </a:r>
            <a:r>
              <a:rPr lang="en-US" sz="2400" dirty="0" smtClean="0">
                <a:latin typeface="+mj-lt"/>
              </a:rPr>
              <a:t>From launching its operations in 1971 to currently being one of the world’s most recognized brands, Starbucks has over 17,000 locations in some 50 countries; global growth is paramount</a:t>
            </a:r>
          </a:p>
          <a:p>
            <a:pPr>
              <a:spcAft>
                <a:spcPts val="600"/>
              </a:spcAft>
              <a:buNone/>
            </a:pPr>
            <a:r>
              <a:rPr lang="en-US" sz="2400" dirty="0" smtClean="0">
                <a:latin typeface="+mj-lt"/>
                <a:cs typeface="Arial"/>
              </a:rPr>
              <a:t>■  This case highlights </a:t>
            </a:r>
            <a:r>
              <a:rPr lang="en-US" sz="2400" dirty="0" smtClean="0">
                <a:latin typeface="+mj-lt"/>
              </a:rPr>
              <a:t>the increasing importance of international markets for Starbucks</a:t>
            </a:r>
          </a:p>
          <a:p>
            <a:pPr>
              <a:spcAft>
                <a:spcPts val="600"/>
              </a:spcAft>
              <a:buNone/>
            </a:pPr>
            <a:r>
              <a:rPr lang="en-US" sz="2400" dirty="0" smtClean="0">
                <a:latin typeface="+mj-lt"/>
                <a:cs typeface="Arial"/>
              </a:rPr>
              <a:t>■  </a:t>
            </a:r>
            <a:r>
              <a:rPr lang="en-US" sz="2400" dirty="0" smtClean="0">
                <a:latin typeface="+mj-lt"/>
              </a:rPr>
              <a:t>China and India are especially pivotal markets</a:t>
            </a:r>
          </a:p>
          <a:p>
            <a:pPr>
              <a:buNone/>
            </a:pPr>
            <a:r>
              <a:rPr lang="en-US" sz="2400" dirty="0" smtClean="0">
                <a:latin typeface="+mj-lt"/>
                <a:cs typeface="Arial"/>
              </a:rPr>
              <a:t>■  </a:t>
            </a:r>
            <a:r>
              <a:rPr lang="en-US" sz="2400" dirty="0" smtClean="0">
                <a:latin typeface="+mj-lt"/>
              </a:rPr>
              <a:t>Starbucks uses an international differentiation business-level strategy and a transnational international corporate-level strategy in China</a:t>
            </a:r>
          </a:p>
          <a:p>
            <a:pPr>
              <a:buNone/>
            </a:pPr>
            <a:endParaRPr lang="en-US" sz="2400" dirty="0" smtClean="0">
              <a:latin typeface="+mj-lt"/>
            </a:endParaRPr>
          </a:p>
          <a:p>
            <a:pPr>
              <a:buNone/>
            </a:pPr>
            <a:endParaRPr lang="en-US" sz="2400" dirty="0" smtClean="0">
              <a:solidFill>
                <a:schemeClr val="tx1"/>
              </a:solidFill>
              <a:latin typeface="+mj-lt"/>
            </a:endParaRPr>
          </a:p>
        </p:txBody>
      </p:sp>
      <p:sp>
        <p:nvSpPr>
          <p:cNvPr id="6" name="TextBox 5"/>
          <p:cNvSpPr txBox="1"/>
          <p:nvPr/>
        </p:nvSpPr>
        <p:spPr>
          <a:xfrm>
            <a:off x="0" y="1"/>
            <a:ext cx="8458200" cy="1754327"/>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0"/>
            <a:ext cx="7086600" cy="507831"/>
          </a:xfrm>
          <a:prstGeom prst="rect">
            <a:avLst/>
          </a:prstGeom>
        </p:spPr>
        <p:txBody>
          <a:bodyPr wrap="square">
            <a:spAutoFit/>
          </a:bodyPr>
          <a:lstStyle/>
          <a:p>
            <a:pPr algn="ctr"/>
            <a:r>
              <a:rPr lang="en-US" sz="2700" b="1" dirty="0" smtClean="0">
                <a:latin typeface="+mj-lt"/>
              </a:rPr>
              <a:t>OPENING CASE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 calcmode="lin" valueType="num">
                                      <p:cBhvr additive="base">
                                        <p:cTn id="22"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LICENSING</a:t>
            </a:r>
          </a:p>
        </p:txBody>
      </p:sp>
      <p:sp>
        <p:nvSpPr>
          <p:cNvPr id="7" name="Rectangle 3"/>
          <p:cNvSpPr txBox="1">
            <a:spLocks noChangeArrowheads="1"/>
          </p:cNvSpPr>
          <p:nvPr/>
        </p:nvSpPr>
        <p:spPr>
          <a:xfrm>
            <a:off x="1600200" y="1752600"/>
            <a:ext cx="7543799" cy="4572001"/>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2. Licensing (cont’d)</a:t>
            </a:r>
          </a:p>
          <a:p>
            <a:pPr marL="0" marR="0" lvl="0" indent="0" algn="l" defTabSz="914400" rtl="0" eaLnBrk="1" fontAlgn="auto" latinLnBrk="0" hangingPunct="1">
              <a:buClr>
                <a:schemeClr val="accent1"/>
              </a:buClr>
              <a:buSzPct val="70000"/>
              <a:buFontTx/>
              <a:buNone/>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R="0" lvl="1" indent="-39370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low cost to expand internationally</a:t>
            </a:r>
          </a:p>
          <a:p>
            <a:pPr marR="0" lvl="1" indent="-39370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Allows licensee to absorb risks</a:t>
            </a:r>
          </a:p>
          <a:p>
            <a:pPr marR="0" lvl="1" indent="-39370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Has low control over manufacturing and  marketing</a:t>
            </a:r>
          </a:p>
          <a:p>
            <a:pPr marR="0" lvl="1" indent="-39370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Offers lower potential returns (shared with licensee)</a:t>
            </a:r>
          </a:p>
          <a:p>
            <a:pPr marR="0" lvl="1" indent="-39370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risk of licensee imitating technology and product for own use</a:t>
            </a:r>
          </a:p>
          <a:p>
            <a:pPr marR="0" lvl="1" indent="-39370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May have inflexible ownership arrangement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STRATEGIC ALLIANCES</a:t>
            </a:r>
          </a:p>
        </p:txBody>
      </p:sp>
      <p:sp>
        <p:nvSpPr>
          <p:cNvPr id="5" name="Rectangle 3"/>
          <p:cNvSpPr txBox="1">
            <a:spLocks noChangeArrowheads="1"/>
          </p:cNvSpPr>
          <p:nvPr/>
        </p:nvSpPr>
        <p:spPr>
          <a:xfrm>
            <a:off x="1524000" y="1828800"/>
            <a:ext cx="7619999" cy="4572001"/>
          </a:xfrm>
          <a:prstGeom prst="rect">
            <a:avLst/>
          </a:prstGeom>
        </p:spPr>
        <p:txBody>
          <a:bodyPr/>
          <a:lstStyle/>
          <a:p>
            <a:pPr marL="0" marR="0" lvl="0" indent="0" algn="l" defTabSz="914400" rtl="0" eaLnBrk="1" fontAlgn="auto" latinLnBrk="0" hangingPunct="1">
              <a:lnSpc>
                <a:spcPct val="100000"/>
              </a:lnSpc>
              <a:spcBef>
                <a:spcPct val="20000"/>
              </a:spcBef>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3. Strategic </a:t>
            </a:r>
            <a:r>
              <a:rPr lang="en-US" sz="3200" dirty="0" smtClean="0">
                <a:solidFill>
                  <a:schemeClr val="tx2"/>
                </a:solidFill>
                <a:latin typeface="+mj-lt"/>
              </a:rPr>
              <a:t>a</a:t>
            </a:r>
            <a:r>
              <a:rPr kumimoji="0" lang="en-US" sz="3200" b="0" i="0" u="none" strike="noStrike" kern="1200" cap="none" spc="0" normalizeH="0" baseline="0" noProof="0" dirty="0" err="1" smtClean="0">
                <a:ln>
                  <a:noFill/>
                </a:ln>
                <a:solidFill>
                  <a:schemeClr val="tx2"/>
                </a:solidFill>
                <a:effectLst/>
                <a:uLnTx/>
                <a:uFillTx/>
                <a:latin typeface="+mj-lt"/>
                <a:ea typeface="+mn-ea"/>
                <a:cs typeface="+mn-cs"/>
              </a:rPr>
              <a:t>lliance</a:t>
            </a:r>
            <a:r>
              <a:rPr kumimoji="0" lang="en-US" sz="3200" b="0" i="0" u="none" strike="noStrike" kern="1200" cap="none" spc="0" normalizeH="0" baseline="0" noProof="0" dirty="0" smtClean="0">
                <a:ln>
                  <a:noFill/>
                </a:ln>
                <a:solidFill>
                  <a:schemeClr val="tx2"/>
                </a:solidFill>
                <a:effectLst/>
                <a:uLnTx/>
                <a:uFillTx/>
                <a:latin typeface="+mj-lt"/>
                <a:ea typeface="+mn-ea"/>
                <a:cs typeface="+mn-cs"/>
              </a:rPr>
              <a:t>:</a:t>
            </a:r>
            <a:r>
              <a:rPr lang="en-US" sz="3200" dirty="0" smtClean="0">
                <a:solidFill>
                  <a:schemeClr val="tx2"/>
                </a:solidFill>
              </a:rPr>
              <a:t> collaboration with a partner firm for international market entry</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shared risks and resources</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Facilitates development of core competencies</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fewer resources and costs required for entry</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May involve possible incompatibility, conflict, or lack of trust with partner</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lang="en-US" sz="2800" dirty="0" smtClean="0">
                <a:solidFill>
                  <a:schemeClr val="tx2"/>
                </a:solidFill>
              </a:rPr>
              <a:t>Is</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difficult to manage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ACQUISITIONS</a:t>
            </a:r>
          </a:p>
        </p:txBody>
      </p:sp>
      <p:sp>
        <p:nvSpPr>
          <p:cNvPr id="7" name="Rectangle 3"/>
          <p:cNvSpPr txBox="1">
            <a:spLocks noChangeArrowheads="1"/>
          </p:cNvSpPr>
          <p:nvPr/>
        </p:nvSpPr>
        <p:spPr>
          <a:xfrm>
            <a:off x="1524001" y="1828801"/>
            <a:ext cx="7391399" cy="46482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4. Acquisitions</a:t>
            </a:r>
          </a:p>
          <a:p>
            <a:pPr lvl="0">
              <a:buClr>
                <a:schemeClr val="accent1"/>
              </a:buClr>
              <a:buSzPct val="70000"/>
            </a:pPr>
            <a:r>
              <a:rPr lang="en-US" sz="3200" b="1" dirty="0" smtClean="0">
                <a:solidFill>
                  <a:schemeClr val="tx2"/>
                </a:solidFill>
              </a:rPr>
              <a:t>Cross-border acquisition:</a:t>
            </a:r>
            <a:r>
              <a:rPr lang="en-US" sz="3200" dirty="0" smtClean="0">
                <a:solidFill>
                  <a:schemeClr val="tx2"/>
                </a:solidFill>
              </a:rPr>
              <a:t> a firm from one country acquires a stake in or purchases 100% of a firm located in another country </a:t>
            </a:r>
          </a:p>
          <a:p>
            <a:pPr lvl="0">
              <a:buClr>
                <a:schemeClr val="accent1"/>
              </a:buClr>
              <a:buSzPct val="70000"/>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Allows for quick access to market</a:t>
            </a: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possible integration difficulties</a:t>
            </a:r>
          </a:p>
          <a:p>
            <a:pPr marL="742950" marR="0" lvl="1" indent="-285750" algn="l" defTabSz="914400" rtl="0" eaLnBrk="1" fontAlgn="auto" latinLnBrk="0" hangingPunct="1">
              <a:buSzPct val="70000"/>
              <a:buFont typeface="Arial" pitchFamily="34" charset="0"/>
              <a:buChar char="•"/>
              <a:tabLst/>
              <a:defRPr/>
            </a:pPr>
            <a:r>
              <a:rPr lang="en-US" sz="2800" dirty="0" smtClean="0">
                <a:solidFill>
                  <a:schemeClr val="tx2"/>
                </a:solidFill>
              </a:rPr>
              <a:t>Is</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costly (debt financing)</a:t>
            </a:r>
          </a:p>
          <a:p>
            <a:pPr marL="742950" marR="0" lvl="1" indent="-285750" algn="l" defTabSz="914400" rtl="0" eaLnBrk="1" fontAlgn="auto" latinLnBrk="0" hangingPunct="1">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Has complex negotiations and transaction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NEW WHOLLY OWNED SUBSIDIARY</a:t>
            </a:r>
          </a:p>
        </p:txBody>
      </p:sp>
      <p:sp>
        <p:nvSpPr>
          <p:cNvPr id="5" name="Rectangle 3"/>
          <p:cNvSpPr txBox="1">
            <a:spLocks noChangeArrowheads="1"/>
          </p:cNvSpPr>
          <p:nvPr/>
        </p:nvSpPr>
        <p:spPr>
          <a:xfrm>
            <a:off x="1524001" y="1905000"/>
            <a:ext cx="7620000" cy="44958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n-ea"/>
                <a:cs typeface="+mn-cs"/>
              </a:rPr>
              <a:t>5. New Wholly Owned Subsidiary</a:t>
            </a:r>
          </a:p>
          <a:p>
            <a:pPr lvl="0">
              <a:buClr>
                <a:schemeClr val="accent1"/>
              </a:buClr>
              <a:buSzPct val="70000"/>
            </a:pPr>
            <a:r>
              <a:rPr lang="en-US" sz="3200" b="1" dirty="0" smtClean="0"/>
              <a:t>Greenfield venture: </a:t>
            </a:r>
            <a:r>
              <a:rPr lang="en-US" sz="3200" dirty="0" smtClean="0"/>
              <a:t>a firm invests directly in another country/market by establishing a new wholly owned subsidiary</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Is costly</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Involves complex processes</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Allows for maximum control</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Has the highest potential returns</a:t>
            </a:r>
          </a:p>
          <a:p>
            <a:pPr marL="742950" marR="0" lvl="1" indent="-285750"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Carries high risk </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DYNAMICS OF MODE OF ENTRY</a:t>
            </a:r>
          </a:p>
        </p:txBody>
      </p:sp>
      <p:sp>
        <p:nvSpPr>
          <p:cNvPr id="17" name="Rectangle 3"/>
          <p:cNvSpPr txBox="1">
            <a:spLocks noChangeArrowheads="1"/>
          </p:cNvSpPr>
          <p:nvPr/>
        </p:nvSpPr>
        <p:spPr>
          <a:xfrm>
            <a:off x="1828800" y="1981200"/>
            <a:ext cx="7086600" cy="4495801"/>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Use the best suited </a:t>
            </a:r>
            <a:r>
              <a:rPr kumimoji="0" lang="en-US" sz="3200" b="1" i="0" u="none" strike="noStrike" kern="1200" cap="none" spc="0" normalizeH="0" baseline="0" noProof="0" dirty="0" smtClean="0">
                <a:ln>
                  <a:noFill/>
                </a:ln>
                <a:solidFill>
                  <a:schemeClr val="tx2"/>
                </a:solidFill>
                <a:effectLst/>
                <a:uLnTx/>
                <a:uFillTx/>
                <a:latin typeface="+mn-lt"/>
                <a:ea typeface="+mn-ea"/>
                <a:cs typeface="+mn-cs"/>
              </a:rPr>
              <a:t>mode of entry </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to the situation at hand; affected by several factors:</a:t>
            </a:r>
          </a:p>
          <a:p>
            <a:pPr marL="742950" marR="0" lvl="1" indent="-285750" algn="l" defTabSz="914400" rtl="0" eaLnBrk="1" fontAlgn="auto" latinLnBrk="0" hangingPunct="1">
              <a:lnSpc>
                <a:spcPct val="100000"/>
              </a:lnSpc>
              <a:spcBef>
                <a:spcPct val="20000"/>
              </a:spcBef>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Export, licensing, and strategic alliance: good tactics for early market development</a:t>
            </a:r>
          </a:p>
          <a:p>
            <a:pPr marL="742950" marR="0" lvl="1" indent="-285750" algn="l" defTabSz="914400" rtl="0" eaLnBrk="1" fontAlgn="auto" latinLnBrk="0" hangingPunct="1">
              <a:lnSpc>
                <a:spcPct val="100000"/>
              </a:lnSpc>
              <a:spcBef>
                <a:spcPct val="20000"/>
              </a:spcBef>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Strategic alliance: used in more uncertain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 calcmode="lin" valueType="num">
                                      <p:cBhvr>
                                        <p:cTn id="14" dur="500" fill="hold"/>
                                        <p:tgtEl>
                                          <p:spTgt spid="17">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p:cTn id="21" dur="500" fill="hold"/>
                                        <p:tgtEl>
                                          <p:spTgt spid="17">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7">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DYNAMICS OF MODE OF ENTRY</a:t>
            </a:r>
          </a:p>
        </p:txBody>
      </p:sp>
      <p:sp>
        <p:nvSpPr>
          <p:cNvPr id="17" name="Rectangle 3"/>
          <p:cNvSpPr txBox="1">
            <a:spLocks noChangeArrowheads="1"/>
          </p:cNvSpPr>
          <p:nvPr/>
        </p:nvSpPr>
        <p:spPr>
          <a:xfrm>
            <a:off x="1523999" y="1981201"/>
            <a:ext cx="7391401" cy="4495800"/>
          </a:xfrm>
          <a:prstGeom prst="rect">
            <a:avLst/>
          </a:prstGeom>
        </p:spPr>
        <p:txBody>
          <a:bodyPr/>
          <a:lstStyle/>
          <a:p>
            <a:pPr marL="284163" marR="0" lvl="1" indent="-220663"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Wholly owned subsidiary may be preferred if: </a:t>
            </a:r>
          </a:p>
          <a:p>
            <a:pPr marL="741363" lvl="4" indent="-220663">
              <a:buSzPct val="70000"/>
              <a:buFont typeface="Arial" pitchFamily="34" charset="0"/>
              <a:buChar cha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Intellectual Property (IP) rights in emerging economy are not well protected</a:t>
            </a:r>
          </a:p>
          <a:p>
            <a:pPr marL="741363" lvl="4" indent="-220663">
              <a:buSzPct val="70000"/>
              <a:buFont typeface="Arial" pitchFamily="34" charset="0"/>
              <a:buChar cha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Number of firms in industry is accelerating</a:t>
            </a:r>
          </a:p>
          <a:p>
            <a:pPr marL="741363" lvl="4" indent="-220663">
              <a:buSzPct val="70000"/>
              <a:buFont typeface="Arial" pitchFamily="34" charset="0"/>
              <a:buChar cha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Need for global integration is high</a:t>
            </a:r>
          </a:p>
          <a:p>
            <a:pPr marL="741363" lvl="4" indent="-220663">
              <a:buSzPct val="70000"/>
              <a:buFont typeface="Arial" pitchFamily="34" charset="0"/>
              <a:buChar char="•"/>
            </a:pPr>
            <a:endParaRPr kumimoji="0" lang="en-US" b="0" i="0" u="none" strike="noStrike" kern="1200" cap="none" spc="0" normalizeH="0" baseline="0" noProof="0" dirty="0" smtClean="0">
              <a:ln>
                <a:noFill/>
              </a:ln>
              <a:solidFill>
                <a:schemeClr val="tx2"/>
              </a:solidFill>
              <a:effectLst/>
              <a:uLnTx/>
              <a:uFillTx/>
              <a:latin typeface="+mn-lt"/>
              <a:ea typeface="+mn-ea"/>
              <a:cs typeface="+mn-cs"/>
            </a:endParaRPr>
          </a:p>
          <a:p>
            <a:pPr marL="284163" marR="0" lvl="2" indent="-220663" algn="l" defTabSz="914400" rtl="0" eaLnBrk="1" fontAlgn="auto" latinLnBrk="0" hangingPunct="1">
              <a:lnSpc>
                <a:spcPct val="100000"/>
              </a:lnSpc>
              <a:spcAft>
                <a:spcPts val="0"/>
              </a:spcAft>
              <a:buSzPct val="70000"/>
              <a:buFont typeface="Arial" pitchFamily="34" charset="0"/>
              <a:buChar char="•"/>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284163" marR="0" lvl="1" indent="-220663" algn="l" defTabSz="914400" rtl="0" eaLnBrk="1" fontAlgn="auto" latinLnBrk="0" hangingPunct="1">
              <a:lnSpc>
                <a:spcPct val="100000"/>
              </a:lnSpc>
              <a:spcAft>
                <a:spcPts val="0"/>
              </a:spcAft>
              <a:buSzPct val="70000"/>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Acquisitions or Greenfield ventures: secure a stronger presence in international markets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 calcmode="lin" valueType="num">
                                      <p:cBhvr>
                                        <p:cTn id="14" dur="500" fill="hold"/>
                                        <p:tgtEl>
                                          <p:spTgt spid="17">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7">
                                            <p:txEl>
                                              <p:pRg st="1" end="1"/>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 calcmode="lin" valueType="num">
                                      <p:cBhvr>
                                        <p:cTn id="20"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2" end="2"/>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 calcmode="lin" valueType="num">
                                      <p:cBhvr>
                                        <p:cTn id="24"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7">
                                            <p:txEl>
                                              <p:pRg st="3" end="3"/>
                                            </p:txEl>
                                          </p:spTgt>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17" presetClass="entr" presetSubtype="8" fill="hold" nodeType="after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anim calcmode="lin" valueType="num">
                                      <p:cBhvr>
                                        <p:cTn id="29" dur="500" fill="hold"/>
                                        <p:tgtEl>
                                          <p:spTgt spid="17">
                                            <p:txEl>
                                              <p:pRg st="6" end="6"/>
                                            </p:txEl>
                                          </p:spTgt>
                                        </p:tgtEl>
                                        <p:attrNameLst>
                                          <p:attrName>ppt_x</p:attrName>
                                        </p:attrNameLst>
                                      </p:cBhvr>
                                      <p:tavLst>
                                        <p:tav tm="0">
                                          <p:val>
                                            <p:strVal val="#ppt_x-#ppt_w/2"/>
                                          </p:val>
                                        </p:tav>
                                        <p:tav tm="100000">
                                          <p:val>
                                            <p:strVal val="#ppt_x"/>
                                          </p:val>
                                        </p:tav>
                                      </p:tavLst>
                                    </p:anim>
                                    <p:anim calcmode="lin" valueType="num">
                                      <p:cBhvr>
                                        <p:cTn id="30" dur="500" fill="hold"/>
                                        <p:tgtEl>
                                          <p:spTgt spid="17">
                                            <p:txEl>
                                              <p:pRg st="6" end="6"/>
                                            </p:txEl>
                                          </p:spTgt>
                                        </p:tgtEl>
                                        <p:attrNameLst>
                                          <p:attrName>ppt_y</p:attrName>
                                        </p:attrNameLst>
                                      </p:cBhvr>
                                      <p:tavLst>
                                        <p:tav tm="0">
                                          <p:val>
                                            <p:strVal val="#ppt_y"/>
                                          </p:val>
                                        </p:tav>
                                        <p:tav tm="100000">
                                          <p:val>
                                            <p:strVal val="#ppt_y"/>
                                          </p:val>
                                        </p:tav>
                                      </p:tavLst>
                                    </p:anim>
                                    <p:anim calcmode="lin" valueType="num">
                                      <p:cBhvr>
                                        <p:cTn id="31" dur="500" fill="hold"/>
                                        <p:tgtEl>
                                          <p:spTgt spid="1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EXPORTING</a:t>
            </a:r>
          </a:p>
        </p:txBody>
      </p:sp>
      <p:grpSp>
        <p:nvGrpSpPr>
          <p:cNvPr id="7" name="Group 2"/>
          <p:cNvGrpSpPr>
            <a:grpSpLocks/>
          </p:cNvGrpSpPr>
          <p:nvPr/>
        </p:nvGrpSpPr>
        <p:grpSpPr bwMode="auto">
          <a:xfrm>
            <a:off x="609600" y="2743200"/>
            <a:ext cx="3962400" cy="13716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10" name="Group 5"/>
          <p:cNvGrpSpPr>
            <a:grpSpLocks/>
          </p:cNvGrpSpPr>
          <p:nvPr/>
        </p:nvGrpSpPr>
        <p:grpSpPr bwMode="auto">
          <a:xfrm>
            <a:off x="5029200" y="27432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657225" y="4343400"/>
            <a:ext cx="3844925" cy="16764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r>
              <a:rPr lang="en-US" sz="2400" b="1" dirty="0"/>
              <a:t>The firm has no foreign manufacturing expertise and requires investment only in distribution.</a:t>
            </a:r>
          </a:p>
        </p:txBody>
      </p:sp>
      <p:sp>
        <p:nvSpPr>
          <p:cNvPr id="15" name="Rectangle 10"/>
          <p:cNvSpPr>
            <a:spLocks noChangeArrowheads="1"/>
          </p:cNvSpPr>
          <p:nvPr/>
        </p:nvSpPr>
        <p:spPr bwMode="blackWhite">
          <a:xfrm>
            <a:off x="5122863" y="4495800"/>
            <a:ext cx="3182937" cy="8382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Exporting</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LICENSING</a:t>
            </a:r>
          </a:p>
        </p:txBody>
      </p:sp>
      <p:grpSp>
        <p:nvGrpSpPr>
          <p:cNvPr id="2" name="Group 2"/>
          <p:cNvGrpSpPr>
            <a:grpSpLocks/>
          </p:cNvGrpSpPr>
          <p:nvPr/>
        </p:nvGrpSpPr>
        <p:grpSpPr bwMode="auto">
          <a:xfrm>
            <a:off x="609600" y="2743200"/>
            <a:ext cx="3962400" cy="13716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3" name="Group 5"/>
          <p:cNvGrpSpPr>
            <a:grpSpLocks/>
          </p:cNvGrpSpPr>
          <p:nvPr/>
        </p:nvGrpSpPr>
        <p:grpSpPr bwMode="auto">
          <a:xfrm>
            <a:off x="5029200" y="27432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657225" y="4343400"/>
            <a:ext cx="3844925" cy="16764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r>
              <a:rPr lang="en-US" sz="2400" b="1" dirty="0" smtClean="0"/>
              <a:t>The firm needs to facilitate the product improvements necessary to enter foreign markets.</a:t>
            </a:r>
            <a:endParaRPr lang="en-US" sz="2400" b="1" dirty="0"/>
          </a:p>
        </p:txBody>
      </p:sp>
      <p:sp>
        <p:nvSpPr>
          <p:cNvPr id="15" name="Rectangle 10"/>
          <p:cNvSpPr>
            <a:spLocks noChangeArrowheads="1"/>
          </p:cNvSpPr>
          <p:nvPr/>
        </p:nvSpPr>
        <p:spPr bwMode="blackWhite">
          <a:xfrm>
            <a:off x="5122863" y="4495800"/>
            <a:ext cx="3182937" cy="8382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Licensing</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STRATEGIC ALLIANCES</a:t>
            </a:r>
          </a:p>
        </p:txBody>
      </p:sp>
      <p:grpSp>
        <p:nvGrpSpPr>
          <p:cNvPr id="2" name="Group 2"/>
          <p:cNvGrpSpPr>
            <a:grpSpLocks/>
          </p:cNvGrpSpPr>
          <p:nvPr/>
        </p:nvGrpSpPr>
        <p:grpSpPr bwMode="auto">
          <a:xfrm>
            <a:off x="609600" y="2743200"/>
            <a:ext cx="3962400" cy="13716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3" name="Group 5"/>
          <p:cNvGrpSpPr>
            <a:grpSpLocks/>
          </p:cNvGrpSpPr>
          <p:nvPr/>
        </p:nvGrpSpPr>
        <p:grpSpPr bwMode="auto">
          <a:xfrm>
            <a:off x="5029200" y="27432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657225" y="4343400"/>
            <a:ext cx="3844925" cy="16764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r>
              <a:rPr lang="en-US" sz="2400" b="1" dirty="0" smtClean="0"/>
              <a:t>The firm needs to connect with an experienced partner already in the targeted market.</a:t>
            </a:r>
            <a:endParaRPr lang="en-US" sz="2400" b="1" dirty="0"/>
          </a:p>
        </p:txBody>
      </p:sp>
      <p:sp>
        <p:nvSpPr>
          <p:cNvPr id="15" name="Rectangle 10"/>
          <p:cNvSpPr>
            <a:spLocks noChangeArrowheads="1"/>
          </p:cNvSpPr>
          <p:nvPr/>
        </p:nvSpPr>
        <p:spPr bwMode="blackWhite">
          <a:xfrm>
            <a:off x="5122863" y="4495800"/>
            <a:ext cx="3182937" cy="9906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Strategic Alliance</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STRATEGIC ALLIANCES</a:t>
            </a:r>
          </a:p>
        </p:txBody>
      </p:sp>
      <p:grpSp>
        <p:nvGrpSpPr>
          <p:cNvPr id="2" name="Group 2"/>
          <p:cNvGrpSpPr>
            <a:grpSpLocks/>
          </p:cNvGrpSpPr>
          <p:nvPr/>
        </p:nvGrpSpPr>
        <p:grpSpPr bwMode="auto">
          <a:xfrm>
            <a:off x="609600" y="2743200"/>
            <a:ext cx="3962400" cy="13716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3" name="Group 5"/>
          <p:cNvGrpSpPr>
            <a:grpSpLocks/>
          </p:cNvGrpSpPr>
          <p:nvPr/>
        </p:nvGrpSpPr>
        <p:grpSpPr bwMode="auto">
          <a:xfrm>
            <a:off x="5029200" y="27432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657225" y="4343400"/>
            <a:ext cx="3844925" cy="16764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endParaRPr lang="en-US" sz="800" b="1" dirty="0" smtClean="0"/>
          </a:p>
          <a:p>
            <a:pPr algn="ctr">
              <a:spcBef>
                <a:spcPct val="20000"/>
              </a:spcBef>
              <a:buClr>
                <a:schemeClr val="hlink"/>
              </a:buClr>
              <a:buSzPct val="55000"/>
              <a:buFont typeface="Wingdings" pitchFamily="2" charset="2"/>
              <a:buNone/>
            </a:pPr>
            <a:r>
              <a:rPr lang="en-US" sz="2400" b="1" dirty="0" smtClean="0"/>
              <a:t>The firm needs to reduce its risk through the sharing of costs.</a:t>
            </a:r>
            <a:endParaRPr lang="en-US" sz="2400" b="1" dirty="0"/>
          </a:p>
        </p:txBody>
      </p:sp>
      <p:sp>
        <p:nvSpPr>
          <p:cNvPr id="15" name="Rectangle 10"/>
          <p:cNvSpPr>
            <a:spLocks noChangeArrowheads="1"/>
          </p:cNvSpPr>
          <p:nvPr/>
        </p:nvSpPr>
        <p:spPr bwMode="blackWhite">
          <a:xfrm>
            <a:off x="5122863" y="4495800"/>
            <a:ext cx="3182937" cy="9906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Strategic Alliance</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524000" y="533400"/>
            <a:ext cx="7467600" cy="533400"/>
          </a:xfrm>
        </p:spPr>
        <p:txBody>
          <a:bodyPr>
            <a:noAutofit/>
          </a:bodyPr>
          <a:lstStyle/>
          <a:p>
            <a:r>
              <a:rPr lang="en-US" sz="2200" b="1" dirty="0" smtClean="0">
                <a:latin typeface="+mj-lt"/>
              </a:rPr>
              <a:t>INTERNATIONAL STRATEGY: CRITICAL TO STARBUCKS’ FUTURE SUCCESS</a:t>
            </a:r>
            <a:endParaRPr lang="en-US" sz="2200" b="1" dirty="0">
              <a:latin typeface="+mj-lt"/>
            </a:endParaRPr>
          </a:p>
        </p:txBody>
      </p:sp>
      <p:sp>
        <p:nvSpPr>
          <p:cNvPr id="15" name="Subtitle 14"/>
          <p:cNvSpPr>
            <a:spLocks noGrp="1"/>
          </p:cNvSpPr>
          <p:nvPr>
            <p:ph idx="1"/>
          </p:nvPr>
        </p:nvSpPr>
        <p:spPr>
          <a:xfrm>
            <a:off x="2057400" y="1524000"/>
            <a:ext cx="6858000" cy="4953000"/>
          </a:xfrm>
          <a:solidFill>
            <a:schemeClr val="accent6">
              <a:lumMod val="40000"/>
              <a:lumOff val="60000"/>
            </a:schemeClr>
          </a:solidFill>
          <a:ln w="76200">
            <a:solidFill>
              <a:schemeClr val="tx1"/>
            </a:solidFill>
          </a:ln>
        </p:spPr>
        <p:txBody>
          <a:bodyPr>
            <a:noAutofit/>
          </a:bodyPr>
          <a:lstStyle/>
          <a:p>
            <a:pPr>
              <a:buNone/>
            </a:pPr>
            <a:r>
              <a:rPr lang="en-US" sz="2400" dirty="0" smtClean="0">
                <a:latin typeface="+mj-lt"/>
                <a:cs typeface="Arial"/>
              </a:rPr>
              <a:t>■</a:t>
            </a:r>
            <a:r>
              <a:rPr lang="en-US" sz="800" dirty="0" smtClean="0">
                <a:latin typeface="+mj-lt"/>
                <a:cs typeface="Arial"/>
              </a:rPr>
              <a:t>     </a:t>
            </a:r>
            <a:r>
              <a:rPr lang="en-US" sz="2400" dirty="0" smtClean="0">
                <a:latin typeface="+mj-lt"/>
              </a:rPr>
              <a:t>Starbucks’ international differentiation strategy underscores unique products and customer experiences, with a commensurate premium price. </a:t>
            </a:r>
          </a:p>
          <a:p>
            <a:pPr>
              <a:buNone/>
            </a:pPr>
            <a:endParaRPr lang="en-US" sz="600" dirty="0" smtClean="0">
              <a:latin typeface="+mj-lt"/>
            </a:endParaRPr>
          </a:p>
          <a:p>
            <a:pPr>
              <a:buNone/>
            </a:pPr>
            <a:r>
              <a:rPr lang="en-US" sz="2400" dirty="0" smtClean="0">
                <a:cs typeface="Arial"/>
              </a:rPr>
              <a:t>■  </a:t>
            </a:r>
            <a:r>
              <a:rPr lang="en-US" sz="2400" dirty="0" smtClean="0">
                <a:latin typeface="+mj-lt"/>
              </a:rPr>
              <a:t>Its transnational strategy leverages Starbucks’ core competencies to standardize its operations to gain global efficiencies, while decentralizing decision-making responsibilities in China so that some products can be customized to meet local consumers’ unique needs.</a:t>
            </a:r>
          </a:p>
          <a:p>
            <a:pPr>
              <a:buNone/>
            </a:pPr>
            <a:endParaRPr lang="en-US" sz="2400" dirty="0" smtClean="0">
              <a:latin typeface="+mj-lt"/>
            </a:endParaRPr>
          </a:p>
          <a:p>
            <a:pPr>
              <a:buNone/>
            </a:pPr>
            <a:endParaRPr lang="en-US" sz="2400" dirty="0" smtClean="0">
              <a:solidFill>
                <a:schemeClr val="tx1"/>
              </a:solidFill>
              <a:latin typeface="+mj-lt"/>
            </a:endParaRPr>
          </a:p>
        </p:txBody>
      </p:sp>
      <p:sp>
        <p:nvSpPr>
          <p:cNvPr id="6" name="TextBox 5"/>
          <p:cNvSpPr txBox="1"/>
          <p:nvPr/>
        </p:nvSpPr>
        <p:spPr>
          <a:xfrm>
            <a:off x="0" y="1"/>
            <a:ext cx="8458200" cy="1754326"/>
          </a:xfrm>
          <a:prstGeom prst="rect">
            <a:avLst/>
          </a:prstGeom>
          <a:noFill/>
        </p:spPr>
        <p:txBody>
          <a:bodyPr wrap="square" rtlCol="0">
            <a:spAutoFit/>
          </a:bodyPr>
          <a:lstStyle/>
          <a:p>
            <a:pPr algn="ctr"/>
            <a:endParaRPr lang="en-US" sz="3600" b="1" dirty="0" smtClean="0"/>
          </a:p>
          <a:p>
            <a:pPr algn="ctr"/>
            <a:r>
              <a:rPr lang="en-US" sz="3600" b="1" dirty="0" smtClean="0"/>
              <a:t>   </a:t>
            </a:r>
          </a:p>
          <a:p>
            <a:pPr algn="ctr"/>
            <a:endParaRPr lang="en-US" sz="3600" b="1" dirty="0"/>
          </a:p>
        </p:txBody>
      </p:sp>
      <p:sp>
        <p:nvSpPr>
          <p:cNvPr id="12" name="Rectangle 11"/>
          <p:cNvSpPr/>
          <p:nvPr/>
        </p:nvSpPr>
        <p:spPr>
          <a:xfrm>
            <a:off x="1524000" y="1"/>
            <a:ext cx="7086600" cy="507831"/>
          </a:xfrm>
          <a:prstGeom prst="rect">
            <a:avLst/>
          </a:prstGeom>
        </p:spPr>
        <p:txBody>
          <a:bodyPr wrap="square">
            <a:spAutoFit/>
          </a:bodyPr>
          <a:lstStyle/>
          <a:p>
            <a:pPr algn="ctr"/>
            <a:r>
              <a:rPr lang="en-US" sz="2700" b="1" dirty="0" smtClean="0">
                <a:latin typeface="+mj-lt"/>
              </a:rPr>
              <a:t>OPENING CASE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STRATEGIC ALLIANCES</a:t>
            </a:r>
          </a:p>
        </p:txBody>
      </p:sp>
      <p:grpSp>
        <p:nvGrpSpPr>
          <p:cNvPr id="2" name="Group 2"/>
          <p:cNvGrpSpPr>
            <a:grpSpLocks/>
          </p:cNvGrpSpPr>
          <p:nvPr/>
        </p:nvGrpSpPr>
        <p:grpSpPr bwMode="auto">
          <a:xfrm>
            <a:off x="609600" y="2743200"/>
            <a:ext cx="3962400" cy="13716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3" name="Group 5"/>
          <p:cNvGrpSpPr>
            <a:grpSpLocks/>
          </p:cNvGrpSpPr>
          <p:nvPr/>
        </p:nvGrpSpPr>
        <p:grpSpPr bwMode="auto">
          <a:xfrm>
            <a:off x="5029200" y="27432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657225" y="4343400"/>
            <a:ext cx="3844925" cy="16764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r>
              <a:rPr lang="en-US" sz="2400" b="1" dirty="0" smtClean="0"/>
              <a:t>The firm is facing uncertain situations such as an emerging economy in its targeted market.</a:t>
            </a:r>
            <a:endParaRPr lang="en-US" sz="2400" b="1" dirty="0"/>
          </a:p>
        </p:txBody>
      </p:sp>
      <p:sp>
        <p:nvSpPr>
          <p:cNvPr id="15" name="Rectangle 10"/>
          <p:cNvSpPr>
            <a:spLocks noChangeArrowheads="1"/>
          </p:cNvSpPr>
          <p:nvPr/>
        </p:nvSpPr>
        <p:spPr bwMode="blackWhite">
          <a:xfrm>
            <a:off x="5122863" y="4495800"/>
            <a:ext cx="3182937" cy="10668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Strategic Alliance</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ACQUISITIONS</a:t>
            </a:r>
          </a:p>
        </p:txBody>
      </p:sp>
      <p:grpSp>
        <p:nvGrpSpPr>
          <p:cNvPr id="2" name="Group 2"/>
          <p:cNvGrpSpPr>
            <a:grpSpLocks/>
          </p:cNvGrpSpPr>
          <p:nvPr/>
        </p:nvGrpSpPr>
        <p:grpSpPr bwMode="auto">
          <a:xfrm>
            <a:off x="609600" y="2743200"/>
            <a:ext cx="3962400" cy="13716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3" name="Group 5"/>
          <p:cNvGrpSpPr>
            <a:grpSpLocks/>
          </p:cNvGrpSpPr>
          <p:nvPr/>
        </p:nvGrpSpPr>
        <p:grpSpPr bwMode="auto">
          <a:xfrm>
            <a:off x="5029200" y="27432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657225" y="4343400"/>
            <a:ext cx="3844925" cy="17526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r>
              <a:rPr lang="en-US" sz="2400" b="1" dirty="0" smtClean="0"/>
              <a:t>The firm must act quickly to gain rapid access to this new market, where corruption is not an issue.</a:t>
            </a:r>
            <a:endParaRPr lang="en-US" sz="2400" b="1" dirty="0"/>
          </a:p>
        </p:txBody>
      </p:sp>
      <p:sp>
        <p:nvSpPr>
          <p:cNvPr id="15" name="Rectangle 10"/>
          <p:cNvSpPr>
            <a:spLocks noChangeArrowheads="1"/>
          </p:cNvSpPr>
          <p:nvPr/>
        </p:nvSpPr>
        <p:spPr bwMode="blackWhite">
          <a:xfrm>
            <a:off x="5122863" y="4495800"/>
            <a:ext cx="3182937" cy="8382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Acquisition</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CHOICE OF INTERNATIONAL ENTRY MODE</a:t>
            </a:r>
          </a:p>
          <a:p>
            <a:pPr algn="ctr"/>
            <a:r>
              <a:rPr lang="en-US" sz="3200" b="1" dirty="0" smtClean="0">
                <a:latin typeface="+mj-lt"/>
              </a:rPr>
              <a:t>WHOLLY OWNED SUBSIDIARY</a:t>
            </a:r>
          </a:p>
        </p:txBody>
      </p:sp>
      <p:grpSp>
        <p:nvGrpSpPr>
          <p:cNvPr id="2" name="Group 2"/>
          <p:cNvGrpSpPr>
            <a:grpSpLocks/>
          </p:cNvGrpSpPr>
          <p:nvPr/>
        </p:nvGrpSpPr>
        <p:grpSpPr bwMode="auto">
          <a:xfrm>
            <a:off x="609600" y="2514600"/>
            <a:ext cx="3962400" cy="1524000"/>
            <a:chOff x="689" y="1265"/>
            <a:chExt cx="2325" cy="598"/>
          </a:xfrm>
        </p:grpSpPr>
        <p:sp>
          <p:nvSpPr>
            <p:cNvPr id="8" name="Rectangle 3"/>
            <p:cNvSpPr>
              <a:spLocks noChangeArrowheads="1"/>
            </p:cNvSpPr>
            <p:nvPr/>
          </p:nvSpPr>
          <p:spPr bwMode="blackWhite">
            <a:xfrm>
              <a:off x="689" y="1265"/>
              <a:ext cx="2325" cy="5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lgn="ctr"/>
              <a:endParaRPr lang="en-US">
                <a:latin typeface="Times New Roman" pitchFamily="18" charset="0"/>
              </a:endParaRPr>
            </a:p>
          </p:txBody>
        </p:sp>
        <p:sp>
          <p:nvSpPr>
            <p:cNvPr id="9" name="Rectangle 4"/>
            <p:cNvSpPr>
              <a:spLocks noChangeArrowheads="1"/>
            </p:cNvSpPr>
            <p:nvPr/>
          </p:nvSpPr>
          <p:spPr bwMode="blackWhite">
            <a:xfrm>
              <a:off x="732" y="1308"/>
              <a:ext cx="2239" cy="51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Situation</a:t>
              </a:r>
            </a:p>
          </p:txBody>
        </p:sp>
      </p:grpSp>
      <p:grpSp>
        <p:nvGrpSpPr>
          <p:cNvPr id="3" name="Group 5"/>
          <p:cNvGrpSpPr>
            <a:grpSpLocks/>
          </p:cNvGrpSpPr>
          <p:nvPr/>
        </p:nvGrpSpPr>
        <p:grpSpPr bwMode="auto">
          <a:xfrm>
            <a:off x="5029200" y="2514600"/>
            <a:ext cx="3352800" cy="1524000"/>
            <a:chOff x="3032" y="1261"/>
            <a:chExt cx="2325" cy="598"/>
          </a:xfrm>
        </p:grpSpPr>
        <p:sp>
          <p:nvSpPr>
            <p:cNvPr id="11" name="Rectangle 6"/>
            <p:cNvSpPr>
              <a:spLocks noChangeArrowheads="1"/>
            </p:cNvSpPr>
            <p:nvPr/>
          </p:nvSpPr>
          <p:spPr bwMode="blackWhite">
            <a:xfrm>
              <a:off x="3032" y="1261"/>
              <a:ext cx="2325" cy="598"/>
            </a:xfrm>
            <a:prstGeom prst="rect">
              <a:avLst/>
            </a:prstGeom>
            <a:gradFill rotWithShape="0">
              <a:gsLst>
                <a:gs pos="0">
                  <a:srgbClr val="CC6600"/>
                </a:gs>
                <a:gs pos="100000">
                  <a:srgbClr val="CC6600">
                    <a:gamma/>
                    <a:shade val="46275"/>
                    <a:invGamma/>
                  </a:srgbClr>
                </a:gs>
              </a:gsLst>
              <a:lin ang="0" scaled="1"/>
            </a:gradFill>
            <a:ln w="9525">
              <a:noFill/>
              <a:miter lim="800000"/>
              <a:headEnd/>
              <a:tailEnd/>
            </a:ln>
            <a:effectLst/>
          </p:spPr>
          <p:txBody>
            <a:bodyPr wrap="none" anchor="ctr"/>
            <a:lstStyle/>
            <a:p>
              <a:endParaRPr lang="en-US"/>
            </a:p>
          </p:txBody>
        </p:sp>
        <p:sp>
          <p:nvSpPr>
            <p:cNvPr id="13" name="Rectangle 7"/>
            <p:cNvSpPr>
              <a:spLocks noChangeArrowheads="1"/>
            </p:cNvSpPr>
            <p:nvPr/>
          </p:nvSpPr>
          <p:spPr bwMode="blackWhite">
            <a:xfrm>
              <a:off x="3075" y="1304"/>
              <a:ext cx="2239" cy="511"/>
            </a:xfrm>
            <a:prstGeom prst="rect">
              <a:avLst/>
            </a:prstGeom>
            <a:gradFill rotWithShape="0">
              <a:gsLst>
                <a:gs pos="0">
                  <a:srgbClr val="CC6600">
                    <a:gamma/>
                    <a:shade val="46275"/>
                    <a:invGamma/>
                  </a:srgbClr>
                </a:gs>
                <a:gs pos="100000">
                  <a:srgbClr val="CC6600"/>
                </a:gs>
              </a:gsLst>
              <a:lin ang="0" scaled="1"/>
            </a:gradFill>
            <a:ln w="9525">
              <a:noFill/>
              <a:miter lim="800000"/>
              <a:headEnd/>
              <a:tailEnd/>
            </a:ln>
            <a:effectLst/>
          </p:spPr>
          <p:txBody>
            <a:bodyPr wrap="none" anchor="ctr"/>
            <a:lstStyle/>
            <a:p>
              <a:pPr algn="ctr"/>
              <a:r>
                <a:rPr lang="en-US" sz="3200" b="1" dirty="0">
                  <a:solidFill>
                    <a:schemeClr val="bg1"/>
                  </a:solidFill>
                  <a:effectLst>
                    <a:outerShdw blurRad="38100" dist="38100" dir="2700000" algn="tl">
                      <a:srgbClr val="000000"/>
                    </a:outerShdw>
                  </a:effectLst>
                  <a:latin typeface="+mj-lt"/>
                </a:rPr>
                <a:t>Optimal Solution</a:t>
              </a:r>
            </a:p>
          </p:txBody>
        </p:sp>
      </p:grpSp>
      <p:sp>
        <p:nvSpPr>
          <p:cNvPr id="14" name="Rectangle 9"/>
          <p:cNvSpPr>
            <a:spLocks noChangeArrowheads="1"/>
          </p:cNvSpPr>
          <p:nvPr/>
        </p:nvSpPr>
        <p:spPr bwMode="auto">
          <a:xfrm>
            <a:off x="152400" y="4191000"/>
            <a:ext cx="4419600" cy="2286000"/>
          </a:xfrm>
          <a:prstGeom prst="rect">
            <a:avLst/>
          </a:prstGeom>
          <a:solidFill>
            <a:schemeClr val="bg1"/>
          </a:solidFill>
          <a:ln w="317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hlink"/>
              </a:buClr>
              <a:buSzPct val="55000"/>
              <a:buFont typeface="Wingdings" pitchFamily="2" charset="2"/>
              <a:buNone/>
            </a:pPr>
            <a:r>
              <a:rPr lang="en-US" sz="2400" b="1" dirty="0" smtClean="0"/>
              <a:t>The firm’s intellectual property rights in an emerging economy are not well protected, the number of firms in the industry is growing fast, and the need for global integration is high.</a:t>
            </a:r>
            <a:endParaRPr lang="en-US" sz="2400" b="1" dirty="0"/>
          </a:p>
        </p:txBody>
      </p:sp>
      <p:sp>
        <p:nvSpPr>
          <p:cNvPr id="15" name="Rectangle 10"/>
          <p:cNvSpPr>
            <a:spLocks noChangeArrowheads="1"/>
          </p:cNvSpPr>
          <p:nvPr/>
        </p:nvSpPr>
        <p:spPr bwMode="blackWhite">
          <a:xfrm>
            <a:off x="5029200" y="4267200"/>
            <a:ext cx="3352799" cy="2209800"/>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nchorCtr="1"/>
          <a:lstStyle/>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Wholly Owned Subsidiary</a:t>
            </a:r>
          </a:p>
          <a:p>
            <a:pPr algn="ctr">
              <a:spcBef>
                <a:spcPct val="20000"/>
              </a:spcBef>
              <a:buClr>
                <a:schemeClr val="hlink"/>
              </a:buClr>
              <a:buSzPct val="55000"/>
              <a:buFont typeface="Wingdings" pitchFamily="2" charset="2"/>
              <a:buNone/>
            </a:pPr>
            <a:r>
              <a:rPr lang="en-US" sz="3200" b="1" dirty="0" smtClean="0">
                <a:solidFill>
                  <a:srgbClr val="FFFFCC"/>
                </a:solidFill>
                <a:effectLst>
                  <a:outerShdw blurRad="38100" dist="38100" dir="2700000" algn="tl">
                    <a:srgbClr val="000000"/>
                  </a:outerShdw>
                </a:effectLst>
                <a:latin typeface="+mj-lt"/>
              </a:rPr>
              <a:t>(Greenfield Venture)</a:t>
            </a:r>
            <a:endParaRPr lang="en-US" sz="3200" b="1" dirty="0">
              <a:solidFill>
                <a:srgbClr val="FFFFCC"/>
              </a:solidFill>
              <a:effectLst>
                <a:outerShdw blurRad="38100" dist="38100" dir="2700000" algn="tl">
                  <a:srgbClr val="000000"/>
                </a:outerShdw>
              </a:effectLst>
              <a:latin typeface="+mj-lt"/>
            </a:endParaRPr>
          </a:p>
        </p:txBody>
      </p:sp>
      <p:sp>
        <p:nvSpPr>
          <p:cNvPr id="16" name="Text Box 11"/>
          <p:cNvSpPr txBox="1">
            <a:spLocks noChangeArrowheads="1"/>
          </p:cNvSpPr>
          <p:nvPr/>
        </p:nvSpPr>
        <p:spPr bwMode="auto">
          <a:xfrm>
            <a:off x="1524000" y="1828800"/>
            <a:ext cx="7620000" cy="584775"/>
          </a:xfrm>
          <a:prstGeom prst="rect">
            <a:avLst/>
          </a:prstGeom>
          <a:noFill/>
          <a:ln w="9525">
            <a:noFill/>
            <a:miter lim="800000"/>
            <a:headEnd/>
            <a:tailEnd/>
          </a:ln>
          <a:effectLst/>
        </p:spPr>
        <p:txBody>
          <a:bodyPr wrap="square">
            <a:spAutoFit/>
          </a:bodyPr>
          <a:lstStyle/>
          <a:p>
            <a:pPr algn="ctr"/>
            <a:r>
              <a:rPr lang="en-US" sz="3200" dirty="0">
                <a:solidFill>
                  <a:schemeClr val="tx2"/>
                </a:solidFill>
                <a:effectLst>
                  <a:outerShdw blurRad="38100" dist="38100" dir="2700000" algn="tl">
                    <a:srgbClr val="C0C0C0"/>
                  </a:outerShdw>
                </a:effectLst>
                <a:latin typeface="+mj-lt"/>
              </a:rPr>
              <a:t>What’s the best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par>
                          <p:cTn id="20" fill="hold">
                            <p:stCondLst>
                              <p:cond delay="2000"/>
                            </p:stCondLst>
                            <p:childTnLst>
                              <p:par>
                                <p:cTn id="21" presetID="17"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ppt_h/2"/>
                                          </p:val>
                                        </p:tav>
                                        <p:tav tm="100000">
                                          <p:val>
                                            <p:strVal val="#ppt_y"/>
                                          </p:val>
                                        </p:tav>
                                      </p:tavLst>
                                    </p:anim>
                                    <p:anim calcmode="lin" valueType="num">
                                      <p:cBhvr>
                                        <p:cTn id="25" dur="500" fill="hold"/>
                                        <p:tgtEl>
                                          <p:spTgt spid="15"/>
                                        </p:tgtEl>
                                        <p:attrNameLst>
                                          <p:attrName>ppt_w</p:attrName>
                                        </p:attrNameLst>
                                      </p:cBhvr>
                                      <p:tavLst>
                                        <p:tav tm="0">
                                          <p:val>
                                            <p:strVal val="#ppt_w"/>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RISKS IN AN INTERNATIONAL ENVIRONMENT</a:t>
            </a:r>
          </a:p>
        </p:txBody>
      </p:sp>
      <p:sp>
        <p:nvSpPr>
          <p:cNvPr id="5" name="Rectangle 2"/>
          <p:cNvSpPr txBox="1">
            <a:spLocks noChangeArrowheads="1"/>
          </p:cNvSpPr>
          <p:nvPr/>
        </p:nvSpPr>
        <p:spPr>
          <a:xfrm>
            <a:off x="0" y="1524000"/>
            <a:ext cx="1524000" cy="1524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8</a:t>
            </a:r>
            <a:r>
              <a:rPr kumimoji="0" lang="en-US" sz="1600" u="none" strike="noStrike" kern="1200" cap="none" spc="0" normalizeH="0" baseline="0" noProof="0" dirty="0" smtClean="0">
                <a:ln>
                  <a:noFill/>
                </a:ln>
                <a:solidFill>
                  <a:schemeClr val="bg1"/>
                </a:solidFill>
                <a:effectLst/>
                <a:uLnTx/>
                <a:uFillTx/>
                <a:latin typeface="+mj-lt"/>
                <a:ea typeface="+mj-ea"/>
                <a:cs typeface="+mj-cs"/>
              </a:rPr>
              <a:t>.6</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Risks in the International Environment</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7" name="Line 5"/>
          <p:cNvSpPr>
            <a:spLocks noChangeShapeType="1"/>
          </p:cNvSpPr>
          <p:nvPr/>
        </p:nvSpPr>
        <p:spPr bwMode="auto">
          <a:xfrm rot="-120000">
            <a:off x="0" y="2011680"/>
            <a:ext cx="1524000" cy="45719"/>
          </a:xfrm>
          <a:prstGeom prst="line">
            <a:avLst/>
          </a:prstGeom>
          <a:noFill/>
          <a:ln w="57150">
            <a:solidFill>
              <a:schemeClr val="bg1"/>
            </a:solidFill>
            <a:round/>
            <a:headEnd/>
            <a:tailEnd/>
          </a:ln>
          <a:effectLst/>
        </p:spPr>
        <p:txBody>
          <a:bodyPr/>
          <a:lstStyle/>
          <a:p>
            <a:endParaRPr lang="en-US"/>
          </a:p>
        </p:txBody>
      </p:sp>
      <p:pic>
        <p:nvPicPr>
          <p:cNvPr id="27650" name="Picture 2"/>
          <p:cNvPicPr>
            <a:picLocks noChangeAspect="1" noChangeArrowheads="1"/>
          </p:cNvPicPr>
          <p:nvPr/>
        </p:nvPicPr>
        <p:blipFill>
          <a:blip r:embed="rId3" cstate="print"/>
          <a:srcRect/>
          <a:stretch>
            <a:fillRect/>
          </a:stretch>
        </p:blipFill>
        <p:spPr bwMode="auto">
          <a:xfrm>
            <a:off x="1752600" y="1295400"/>
            <a:ext cx="7232562" cy="3636261"/>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1752600" y="4953000"/>
            <a:ext cx="5791201" cy="202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077218"/>
          </a:xfrm>
          <a:prstGeom prst="rect">
            <a:avLst/>
          </a:prstGeom>
        </p:spPr>
        <p:txBody>
          <a:bodyPr wrap="square">
            <a:spAutoFit/>
          </a:bodyPr>
          <a:lstStyle/>
          <a:p>
            <a:pPr algn="ctr"/>
            <a:r>
              <a:rPr lang="en-US" sz="3200" b="1" dirty="0" smtClean="0">
                <a:latin typeface="+mj-lt"/>
              </a:rPr>
              <a:t>RISKS IN AN INTERNATIONAL ENVIRONMENT: POLITICAL RISKS</a:t>
            </a:r>
          </a:p>
        </p:txBody>
      </p:sp>
      <p:sp>
        <p:nvSpPr>
          <p:cNvPr id="11" name="Rectangle 10"/>
          <p:cNvSpPr/>
          <p:nvPr/>
        </p:nvSpPr>
        <p:spPr>
          <a:xfrm>
            <a:off x="1524000" y="1905001"/>
            <a:ext cx="7620000" cy="4555093"/>
          </a:xfrm>
          <a:prstGeom prst="rect">
            <a:avLst/>
          </a:prstGeom>
          <a:solidFill>
            <a:srgbClr val="FFC000"/>
          </a:solidFill>
          <a:ln w="76200">
            <a:solidFill>
              <a:schemeClr val="tx2"/>
            </a:solidFill>
          </a:ln>
        </p:spPr>
        <p:txBody>
          <a:bodyPr wrap="square">
            <a:spAutoFit/>
          </a:bodyPr>
          <a:lstStyle/>
          <a:p>
            <a:r>
              <a:rPr lang="en-US" sz="2800" b="1" dirty="0" smtClean="0">
                <a:solidFill>
                  <a:srgbClr val="000000"/>
                </a:solidFill>
              </a:rPr>
              <a:t>Political risks: </a:t>
            </a:r>
            <a:r>
              <a:rPr lang="en-US" sz="2800" dirty="0" smtClean="0">
                <a:solidFill>
                  <a:srgbClr val="000000"/>
                </a:solidFill>
              </a:rPr>
              <a:t>disruption of MNC operations by political forces or events whether they occur in host countries or home country, or result from changes in the international environment</a:t>
            </a:r>
          </a:p>
          <a:p>
            <a:endParaRPr lang="en-US" sz="1200" dirty="0" smtClean="0"/>
          </a:p>
          <a:p>
            <a:r>
              <a:rPr lang="en-US" sz="2800" dirty="0" smtClean="0"/>
              <a:t>Prior to implementing any of the five modes of international entry, political risk analysis should be conducted, where the firm examines potential sources and factors of noncommercial disruptions of their foreign investments and the operations.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077218"/>
          </a:xfrm>
          <a:prstGeom prst="rect">
            <a:avLst/>
          </a:prstGeom>
        </p:spPr>
        <p:txBody>
          <a:bodyPr wrap="square">
            <a:spAutoFit/>
          </a:bodyPr>
          <a:lstStyle/>
          <a:p>
            <a:pPr algn="ctr"/>
            <a:r>
              <a:rPr lang="en-US" sz="3200" b="1" dirty="0" smtClean="0">
                <a:latin typeface="+mj-lt"/>
              </a:rPr>
              <a:t>RISKS IN AN INTERNATIONAL ENVIRONMENT:  POLITICAL RISKS</a:t>
            </a:r>
          </a:p>
        </p:txBody>
      </p:sp>
      <p:sp>
        <p:nvSpPr>
          <p:cNvPr id="11" name="Rectangle 10"/>
          <p:cNvSpPr/>
          <p:nvPr/>
        </p:nvSpPr>
        <p:spPr>
          <a:xfrm>
            <a:off x="1524000" y="1905000"/>
            <a:ext cx="7620000" cy="5386090"/>
          </a:xfrm>
          <a:prstGeom prst="rect">
            <a:avLst/>
          </a:prstGeom>
        </p:spPr>
        <p:txBody>
          <a:bodyPr wrap="square">
            <a:spAutoFit/>
          </a:bodyPr>
          <a:lstStyle/>
          <a:p>
            <a:r>
              <a:rPr lang="en-US" sz="2800" b="1" dirty="0" smtClean="0"/>
              <a:t>International strategy implementation may be disrupted by the following examples of political risk:</a:t>
            </a:r>
          </a:p>
          <a:p>
            <a:endParaRPr lang="en-US" sz="800" b="1" dirty="0" smtClean="0"/>
          </a:p>
          <a:p>
            <a:pPr indent="457200"/>
            <a:r>
              <a:rPr lang="en-US" sz="2800" dirty="0" smtClean="0">
                <a:cs typeface="Arial"/>
              </a:rPr>
              <a:t>● </a:t>
            </a:r>
            <a:r>
              <a:rPr lang="en-US" sz="2800" dirty="0" smtClean="0"/>
              <a:t>Government instability</a:t>
            </a:r>
          </a:p>
          <a:p>
            <a:pPr lvl="1">
              <a:defRPr/>
            </a:pPr>
            <a:r>
              <a:rPr lang="en-US" sz="2800" dirty="0" smtClean="0">
                <a:cs typeface="Arial"/>
              </a:rPr>
              <a:t>● </a:t>
            </a:r>
            <a:r>
              <a:rPr lang="en-US" sz="2800" dirty="0" smtClean="0"/>
              <a:t>Conflict or war</a:t>
            </a:r>
          </a:p>
          <a:p>
            <a:pPr lvl="1">
              <a:defRPr/>
            </a:pPr>
            <a:r>
              <a:rPr lang="en-US" sz="2800" dirty="0" smtClean="0">
                <a:cs typeface="Arial"/>
              </a:rPr>
              <a:t>● </a:t>
            </a:r>
            <a:r>
              <a:rPr lang="en-US" sz="2800" dirty="0" smtClean="0"/>
              <a:t>Government regulations</a:t>
            </a:r>
          </a:p>
          <a:p>
            <a:pPr lvl="1">
              <a:defRPr/>
            </a:pPr>
            <a:r>
              <a:rPr lang="en-US" sz="2800" dirty="0" smtClean="0">
                <a:cs typeface="Arial"/>
              </a:rPr>
              <a:t>● </a:t>
            </a:r>
            <a:r>
              <a:rPr lang="en-US" sz="2800" dirty="0" smtClean="0"/>
              <a:t>Conflicting and diverse legal authorities</a:t>
            </a:r>
          </a:p>
          <a:p>
            <a:pPr lvl="1">
              <a:defRPr/>
            </a:pPr>
            <a:r>
              <a:rPr lang="en-US" sz="2800" dirty="0" smtClean="0">
                <a:cs typeface="Arial"/>
              </a:rPr>
              <a:t>● </a:t>
            </a:r>
            <a:r>
              <a:rPr lang="en-US" sz="2800" dirty="0" smtClean="0"/>
              <a:t>Potential nationalization of private assets</a:t>
            </a:r>
          </a:p>
          <a:p>
            <a:pPr lvl="1">
              <a:defRPr/>
            </a:pPr>
            <a:r>
              <a:rPr lang="en-US" sz="2800" dirty="0" smtClean="0">
                <a:cs typeface="Arial"/>
              </a:rPr>
              <a:t>● </a:t>
            </a:r>
            <a:r>
              <a:rPr lang="en-US" sz="2800" dirty="0" smtClean="0"/>
              <a:t>Government corruption</a:t>
            </a:r>
          </a:p>
          <a:p>
            <a:pPr lvl="1">
              <a:defRPr/>
            </a:pPr>
            <a:r>
              <a:rPr lang="en-US" sz="2800" dirty="0" smtClean="0">
                <a:cs typeface="Arial"/>
              </a:rPr>
              <a:t>● </a:t>
            </a:r>
            <a:r>
              <a:rPr lang="en-US" sz="2800" dirty="0" smtClean="0"/>
              <a:t>Changes in government policies</a:t>
            </a:r>
          </a:p>
          <a:p>
            <a:endParaRPr lang="en-US" sz="2800" dirty="0" smtClean="0"/>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2" end="2"/>
                                            </p:txEl>
                                          </p:spTgt>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p:cTn id="16"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11">
                                            <p:txEl>
                                              <p:pRg st="2" end="2"/>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p:cTn id="20"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11">
                                            <p:txEl>
                                              <p:pRg st="3" end="3"/>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p:cTn id="24"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1">
                                            <p:txEl>
                                              <p:pRg st="4" end="4"/>
                                            </p:txEl>
                                          </p:spTgt>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 calcmode="lin" valueType="num">
                                      <p:cBhvr>
                                        <p:cTn id="28"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5" end="5"/>
                                            </p:txEl>
                                          </p:spTgt>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p:cTn id="32"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6" end="6"/>
                                            </p:txEl>
                                          </p:spTgt>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 calcmode="lin" valueType="num">
                                      <p:cBhvr>
                                        <p:cTn id="36"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11">
                                            <p:txEl>
                                              <p:pRg st="7" end="7"/>
                                            </p:txEl>
                                          </p:spTgt>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 calcmode="lin" valueType="num">
                                      <p:cBhvr>
                                        <p:cTn id="40"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077218"/>
          </a:xfrm>
          <a:prstGeom prst="rect">
            <a:avLst/>
          </a:prstGeom>
        </p:spPr>
        <p:txBody>
          <a:bodyPr wrap="square">
            <a:spAutoFit/>
          </a:bodyPr>
          <a:lstStyle/>
          <a:p>
            <a:pPr algn="ctr"/>
            <a:r>
              <a:rPr lang="en-US" sz="3200" b="1" dirty="0" smtClean="0">
                <a:latin typeface="+mj-lt"/>
              </a:rPr>
              <a:t>RISKS IN AN INTERNATIONAL ENVIRONMENT: ECONOMIC RISKS</a:t>
            </a:r>
          </a:p>
        </p:txBody>
      </p:sp>
      <p:sp>
        <p:nvSpPr>
          <p:cNvPr id="11" name="Rectangle 10"/>
          <p:cNvSpPr/>
          <p:nvPr/>
        </p:nvSpPr>
        <p:spPr>
          <a:xfrm>
            <a:off x="1524000" y="1828800"/>
            <a:ext cx="7620000" cy="4647426"/>
          </a:xfrm>
          <a:prstGeom prst="rect">
            <a:avLst/>
          </a:prstGeom>
          <a:solidFill>
            <a:srgbClr val="FFC000"/>
          </a:solidFill>
          <a:ln w="76200">
            <a:solidFill>
              <a:schemeClr val="tx2"/>
            </a:solidFill>
          </a:ln>
        </p:spPr>
        <p:txBody>
          <a:bodyPr wrap="square">
            <a:spAutoFit/>
          </a:bodyPr>
          <a:lstStyle/>
          <a:p>
            <a:r>
              <a:rPr lang="en-US" sz="2800" b="1" dirty="0" smtClean="0"/>
              <a:t>Economic risks: </a:t>
            </a:r>
            <a:r>
              <a:rPr lang="en-US" sz="2800" dirty="0" smtClean="0"/>
              <a:t>fundamental weaknesses in a country or region’s economy with the potential to adversely impact the successful implementation      of a firm’s international strategies</a:t>
            </a:r>
          </a:p>
          <a:p>
            <a:endParaRPr lang="en-US" sz="1600" b="1" dirty="0" smtClean="0"/>
          </a:p>
          <a:p>
            <a:r>
              <a:rPr lang="en-US" sz="2800" b="1" dirty="0" smtClean="0"/>
              <a:t>International strategy implementation may be disrupted by the following examples of economic risk:</a:t>
            </a:r>
          </a:p>
          <a:p>
            <a:pPr indent="457200"/>
            <a:r>
              <a:rPr lang="en-US" sz="2800" dirty="0" smtClean="0">
                <a:cs typeface="Arial"/>
              </a:rPr>
              <a:t>● </a:t>
            </a:r>
            <a:r>
              <a:rPr lang="en-US" sz="2800" dirty="0" smtClean="0"/>
              <a:t>Foremost economic risk - currency volatility</a:t>
            </a:r>
          </a:p>
          <a:p>
            <a:pPr lvl="1">
              <a:defRPr/>
            </a:pPr>
            <a:r>
              <a:rPr lang="en-US" sz="2800" dirty="0" smtClean="0">
                <a:cs typeface="Arial"/>
              </a:rPr>
              <a:t>● </a:t>
            </a:r>
            <a:r>
              <a:rPr lang="en-US" sz="2800" dirty="0" smtClean="0"/>
              <a:t>Currency effect on the prices of globally manufactured goods, thus exports/imports</a:t>
            </a:r>
            <a:r>
              <a:rPr lang="en-US" sz="2600" dirty="0" smtClean="0"/>
              <a:t>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p:cTn id="1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p:cTn id="17"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p:cTn id="22"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295400" y="0"/>
            <a:ext cx="7315200" cy="1077218"/>
          </a:xfrm>
          <a:prstGeom prst="rect">
            <a:avLst/>
          </a:prstGeom>
        </p:spPr>
        <p:txBody>
          <a:bodyPr wrap="square">
            <a:spAutoFit/>
          </a:bodyPr>
          <a:lstStyle/>
          <a:p>
            <a:pPr algn="ctr"/>
            <a:r>
              <a:rPr lang="en-US" sz="3200" b="1" dirty="0" smtClean="0">
                <a:latin typeface="+mj-lt"/>
              </a:rPr>
              <a:t>RISKS IN AN INTERNATIONAL ENVIRONMENT: ECONOMIC RISKS</a:t>
            </a:r>
          </a:p>
        </p:txBody>
      </p:sp>
      <p:sp>
        <p:nvSpPr>
          <p:cNvPr id="11" name="Rectangle 10"/>
          <p:cNvSpPr/>
          <p:nvPr/>
        </p:nvSpPr>
        <p:spPr>
          <a:xfrm>
            <a:off x="1524000" y="1676400"/>
            <a:ext cx="7620000" cy="6908840"/>
          </a:xfrm>
          <a:prstGeom prst="rect">
            <a:avLst/>
          </a:prstGeom>
        </p:spPr>
        <p:txBody>
          <a:bodyPr wrap="square">
            <a:spAutoFit/>
          </a:bodyPr>
          <a:lstStyle/>
          <a:p>
            <a:r>
              <a:rPr lang="en-US" sz="2800" b="1" dirty="0" smtClean="0"/>
              <a:t>International strategy implementation may be disrupted by the following examples of economic risk (cont’d):</a:t>
            </a:r>
          </a:p>
          <a:p>
            <a:pPr lvl="1">
              <a:defRPr/>
            </a:pPr>
            <a:r>
              <a:rPr lang="en-US" sz="2800" dirty="0" smtClean="0">
                <a:cs typeface="Arial"/>
              </a:rPr>
              <a:t>● </a:t>
            </a:r>
            <a:r>
              <a:rPr lang="en-US" sz="2800" dirty="0" smtClean="0"/>
              <a:t>Government oversight and control of economic/financial capital.</a:t>
            </a:r>
          </a:p>
          <a:p>
            <a:pPr lvl="1">
              <a:defRPr/>
            </a:pPr>
            <a:r>
              <a:rPr lang="en-US" sz="2800" dirty="0" smtClean="0">
                <a:cs typeface="Arial"/>
              </a:rPr>
              <a:t>● </a:t>
            </a:r>
            <a:r>
              <a:rPr lang="en-US" sz="2800" dirty="0" smtClean="0"/>
              <a:t>Weak Intellectual Property (IP) rights protections, impact FDI attractiveness.</a:t>
            </a:r>
          </a:p>
          <a:p>
            <a:pPr lvl="1">
              <a:defRPr/>
            </a:pPr>
            <a:r>
              <a:rPr lang="en-US" sz="2800" dirty="0" smtClean="0">
                <a:cs typeface="Arial"/>
              </a:rPr>
              <a:t>● </a:t>
            </a:r>
            <a:r>
              <a:rPr lang="en-US" sz="2800" dirty="0" smtClean="0"/>
              <a:t>Investment losses due to political risks</a:t>
            </a:r>
          </a:p>
          <a:p>
            <a:pPr lvl="1">
              <a:defRPr/>
            </a:pPr>
            <a:r>
              <a:rPr lang="en-US" sz="2800" dirty="0" smtClean="0">
                <a:cs typeface="Arial"/>
              </a:rPr>
              <a:t>● </a:t>
            </a:r>
            <a:r>
              <a:rPr lang="en-US" sz="2800" dirty="0" smtClean="0"/>
              <a:t>Terrorism</a:t>
            </a:r>
          </a:p>
          <a:p>
            <a:pPr lvl="1">
              <a:defRPr/>
            </a:pPr>
            <a:r>
              <a:rPr lang="en-US" sz="2800" dirty="0" smtClean="0">
                <a:cs typeface="Arial"/>
              </a:rPr>
              <a:t>● </a:t>
            </a:r>
            <a:r>
              <a:rPr lang="en-US" sz="2800" dirty="0" smtClean="0"/>
              <a:t>Security risk of foreign firms acquiring key natural resources or strategic IP.</a:t>
            </a:r>
          </a:p>
          <a:p>
            <a:r>
              <a:rPr lang="en-US" sz="2600" dirty="0" smtClean="0"/>
              <a:t> </a:t>
            </a:r>
          </a:p>
          <a:p>
            <a:r>
              <a:rPr lang="en-US" sz="2600" dirty="0" smtClean="0"/>
              <a:t>	</a:t>
            </a:r>
          </a:p>
          <a:p>
            <a:endParaRPr lang="en-US" sz="2600" dirty="0" smtClean="0"/>
          </a:p>
          <a:p>
            <a:endParaRPr lang="en-US" sz="2600" dirty="0" smtClean="0"/>
          </a:p>
          <a:p>
            <a:r>
              <a:rPr lang="en-US" sz="2600" dirty="0" smtClean="0"/>
              <a:t>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p:cTn id="1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p:cTn id="22"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p:cTn id="27"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p:cTn id="32"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p:cTn id="37"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p:cTn id="42"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7" end="7"/>
                                            </p:tx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nodeType="after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 calcmode="lin" valueType="num">
                                      <p:cBhvr>
                                        <p:cTn id="47" dur="5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11">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200329"/>
          </a:xfrm>
          <a:prstGeom prst="rect">
            <a:avLst/>
          </a:prstGeom>
        </p:spPr>
        <p:txBody>
          <a:bodyPr wrap="square">
            <a:spAutoFit/>
          </a:bodyPr>
          <a:lstStyle/>
          <a:p>
            <a:pPr algn="ctr"/>
            <a:r>
              <a:rPr lang="en-US" sz="3600" b="1" dirty="0" smtClean="0">
                <a:latin typeface="+mj-lt"/>
              </a:rPr>
              <a:t>EXAMPLES OF POLITICAL AND ECONOMIC RISKS </a:t>
            </a:r>
          </a:p>
        </p:txBody>
      </p:sp>
      <p:pic>
        <p:nvPicPr>
          <p:cNvPr id="5" name="Picture 6"/>
          <p:cNvPicPr>
            <a:picLocks noChangeAspect="1"/>
          </p:cNvPicPr>
          <p:nvPr/>
        </p:nvPicPr>
        <p:blipFill>
          <a:blip r:embed="rId3" cstate="print"/>
          <a:srcRect/>
          <a:stretch>
            <a:fillRect/>
          </a:stretch>
        </p:blipFill>
        <p:spPr>
          <a:xfrm>
            <a:off x="2819400" y="1371600"/>
            <a:ext cx="6172200" cy="4953000"/>
          </a:xfrm>
          <a:prstGeom prst="rect">
            <a:avLst/>
          </a:prstGeom>
          <a:noFill/>
          <a:ln w="76200">
            <a:solidFill>
              <a:schemeClr val="tx2"/>
            </a:solidFill>
          </a:ln>
        </p:spPr>
      </p:pic>
      <p:pic>
        <p:nvPicPr>
          <p:cNvPr id="7" name="Picture 3" descr="C:\Documents and Settings\laptop\Local Settings\Temporary Internet Files\Content.IE5\2MMA1IIG\MC910216337[1].png"/>
          <p:cNvPicPr>
            <a:picLocks noChangeAspect="1" noChangeArrowheads="1"/>
          </p:cNvPicPr>
          <p:nvPr/>
        </p:nvPicPr>
        <p:blipFill>
          <a:blip r:embed="rId4" cstate="print"/>
          <a:srcRect/>
          <a:stretch>
            <a:fillRect/>
          </a:stretch>
        </p:blipFill>
        <p:spPr bwMode="auto">
          <a:xfrm>
            <a:off x="1" y="1524000"/>
            <a:ext cx="4190999" cy="4724400"/>
          </a:xfrm>
          <a:prstGeom prst="rect">
            <a:avLst/>
          </a:prstGeom>
          <a:noFill/>
        </p:spPr>
      </p:pic>
      <p:sp>
        <p:nvSpPr>
          <p:cNvPr id="8" name="Text Box 11"/>
          <p:cNvSpPr txBox="1">
            <a:spLocks noChangeArrowheads="1"/>
          </p:cNvSpPr>
          <p:nvPr/>
        </p:nvSpPr>
        <p:spPr bwMode="auto">
          <a:xfrm>
            <a:off x="2438400" y="2362200"/>
            <a:ext cx="9906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A50021"/>
                </a:solidFill>
              </a:rPr>
              <a:t>?</a:t>
            </a:r>
          </a:p>
        </p:txBody>
      </p:sp>
      <p:sp>
        <p:nvSpPr>
          <p:cNvPr id="9" name="Text Box 11"/>
          <p:cNvSpPr txBox="1">
            <a:spLocks noChangeArrowheads="1"/>
          </p:cNvSpPr>
          <p:nvPr/>
        </p:nvSpPr>
        <p:spPr bwMode="auto">
          <a:xfrm>
            <a:off x="457200" y="4114800"/>
            <a:ext cx="9144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A50021"/>
                </a:solidFill>
              </a:rPr>
              <a:t>?</a:t>
            </a:r>
          </a:p>
        </p:txBody>
      </p:sp>
      <p:sp>
        <p:nvSpPr>
          <p:cNvPr id="10" name="Text Box 11"/>
          <p:cNvSpPr txBox="1">
            <a:spLocks noChangeArrowheads="1"/>
          </p:cNvSpPr>
          <p:nvPr/>
        </p:nvSpPr>
        <p:spPr bwMode="auto">
          <a:xfrm>
            <a:off x="1524000" y="3657600"/>
            <a:ext cx="8382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A50021"/>
                </a:solidFill>
              </a:rPr>
              <a:t>?</a:t>
            </a:r>
          </a:p>
        </p:txBody>
      </p:sp>
      <p:sp>
        <p:nvSpPr>
          <p:cNvPr id="11" name="Text Box 11"/>
          <p:cNvSpPr txBox="1">
            <a:spLocks noChangeArrowheads="1"/>
          </p:cNvSpPr>
          <p:nvPr/>
        </p:nvSpPr>
        <p:spPr bwMode="auto">
          <a:xfrm>
            <a:off x="2590800" y="3352800"/>
            <a:ext cx="7620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A50021"/>
                </a:solidFill>
              </a:rPr>
              <a:t>?</a:t>
            </a:r>
          </a:p>
        </p:txBody>
      </p:sp>
      <p:sp>
        <p:nvSpPr>
          <p:cNvPr id="13" name="Text Box 11"/>
          <p:cNvSpPr txBox="1">
            <a:spLocks noChangeArrowheads="1"/>
          </p:cNvSpPr>
          <p:nvPr/>
        </p:nvSpPr>
        <p:spPr bwMode="auto">
          <a:xfrm>
            <a:off x="457200" y="2514601"/>
            <a:ext cx="3810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A5002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STRATEGIC COMPETITIVENESS OUTCOMES</a:t>
            </a:r>
          </a:p>
          <a:p>
            <a:pPr algn="ctr"/>
            <a:r>
              <a:rPr lang="en-US" sz="3200" b="1" dirty="0" smtClean="0">
                <a:latin typeface="+mj-lt"/>
              </a:rPr>
              <a:t>INTERNATIONAL DIVERSIFICATION AND RETURNS</a:t>
            </a:r>
          </a:p>
        </p:txBody>
      </p:sp>
      <p:sp>
        <p:nvSpPr>
          <p:cNvPr id="7" name="Content Placeholder 6"/>
          <p:cNvSpPr>
            <a:spLocks noGrp="1"/>
          </p:cNvSpPr>
          <p:nvPr>
            <p:ph idx="1"/>
          </p:nvPr>
        </p:nvSpPr>
        <p:spPr>
          <a:xfrm>
            <a:off x="1600200" y="2362200"/>
            <a:ext cx="7391400" cy="4038600"/>
          </a:xfrm>
          <a:solidFill>
            <a:schemeClr val="accent6">
              <a:lumMod val="40000"/>
              <a:lumOff val="60000"/>
            </a:schemeClr>
          </a:solidFill>
          <a:ln w="76200">
            <a:solidFill>
              <a:schemeClr val="tx2"/>
            </a:solidFill>
          </a:ln>
        </p:spPr>
        <p:txBody>
          <a:bodyPr>
            <a:normAutofit fontScale="85000" lnSpcReduction="10000"/>
          </a:bodyPr>
          <a:lstStyle/>
          <a:p>
            <a:endParaRPr lang="en-US" sz="500" dirty="0" smtClean="0">
              <a:latin typeface="+mn-lt"/>
            </a:endParaRPr>
          </a:p>
          <a:p>
            <a:pPr marL="284163" indent="-284163">
              <a:buNone/>
            </a:pPr>
            <a:r>
              <a:rPr lang="en-US" sz="3300" dirty="0" smtClean="0">
                <a:latin typeface="+mj-lt"/>
              </a:rPr>
              <a:t>	International diversification: </a:t>
            </a:r>
            <a:r>
              <a:rPr lang="en-US" sz="3300" dirty="0" smtClean="0">
                <a:latin typeface="+mn-lt"/>
              </a:rPr>
              <a:t>firm expands sales of its goods or services across the borders of global regions and countries into different geographic locations or markets</a:t>
            </a:r>
          </a:p>
          <a:p>
            <a:pPr marL="284163" indent="-284163"/>
            <a:endParaRPr lang="en-US" sz="2100" dirty="0" smtClean="0">
              <a:latin typeface="+mn-lt"/>
            </a:endParaRPr>
          </a:p>
          <a:p>
            <a:pPr marL="284163" indent="-284163">
              <a:buNone/>
            </a:pPr>
            <a:r>
              <a:rPr lang="en-US" sz="3300" dirty="0" smtClean="0">
                <a:latin typeface="+mn-lt"/>
              </a:rPr>
              <a:t>	From Figure 8.1, the benefits of implementing international strategies are critical to strategic competitiveness, as measured by improved performance and enhanced innovation.</a:t>
            </a:r>
          </a:p>
          <a:p>
            <a:pPr marL="284163" indent="-284163"/>
            <a:endParaRPr lang="en-US" sz="2100" dirty="0" smtClean="0">
              <a:latin typeface="+mn-lt"/>
            </a:endParaRPr>
          </a:p>
          <a:p>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9" name="Rectangle 8"/>
          <p:cNvSpPr/>
          <p:nvPr/>
        </p:nvSpPr>
        <p:spPr>
          <a:xfrm>
            <a:off x="1524000" y="0"/>
            <a:ext cx="7086600" cy="1200329"/>
          </a:xfrm>
          <a:prstGeom prst="rect">
            <a:avLst/>
          </a:prstGeom>
        </p:spPr>
        <p:txBody>
          <a:bodyPr wrap="square">
            <a:spAutoFit/>
          </a:bodyPr>
          <a:lstStyle/>
          <a:p>
            <a:pPr algn="ctr"/>
            <a:r>
              <a:rPr lang="en-US" sz="3600" b="1" dirty="0" smtClean="0">
                <a:latin typeface="+mj-lt"/>
              </a:rPr>
              <a:t>DOMESTIC  VERSUS GLOBAL MARKETS</a:t>
            </a:r>
          </a:p>
        </p:txBody>
      </p:sp>
      <p:graphicFrame>
        <p:nvGraphicFramePr>
          <p:cNvPr id="5" name="Diagram 4"/>
          <p:cNvGraphicFramePr/>
          <p:nvPr/>
        </p:nvGraphicFramePr>
        <p:xfrm>
          <a:off x="1143000" y="13716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STRATEGIC COMPETITIVENESS OUTCOMES</a:t>
            </a:r>
          </a:p>
          <a:p>
            <a:pPr algn="ctr"/>
            <a:r>
              <a:rPr lang="en-US" sz="3200" b="1" dirty="0" smtClean="0">
                <a:latin typeface="+mj-lt"/>
              </a:rPr>
              <a:t>INTERNATIONAL DIVERSIFICATION AND RETURNS</a:t>
            </a:r>
          </a:p>
        </p:txBody>
      </p:sp>
      <p:sp>
        <p:nvSpPr>
          <p:cNvPr id="7" name="Content Placeholder 6"/>
          <p:cNvSpPr>
            <a:spLocks noGrp="1"/>
          </p:cNvSpPr>
          <p:nvPr>
            <p:ph idx="1"/>
          </p:nvPr>
        </p:nvSpPr>
        <p:spPr>
          <a:xfrm>
            <a:off x="1600200" y="2362200"/>
            <a:ext cx="7391400" cy="4038600"/>
          </a:xfrm>
          <a:solidFill>
            <a:schemeClr val="accent6">
              <a:lumMod val="40000"/>
              <a:lumOff val="60000"/>
            </a:schemeClr>
          </a:solidFill>
          <a:ln w="76200">
            <a:solidFill>
              <a:schemeClr val="tx2"/>
            </a:solidFill>
          </a:ln>
        </p:spPr>
        <p:txBody>
          <a:bodyPr>
            <a:normAutofit/>
          </a:bodyPr>
          <a:lstStyle/>
          <a:p>
            <a:endParaRPr lang="en-US" sz="500" dirty="0" smtClean="0">
              <a:latin typeface="+mn-lt"/>
            </a:endParaRPr>
          </a:p>
          <a:p>
            <a:pPr marL="0" indent="0">
              <a:buFontTx/>
              <a:buNone/>
              <a:defRPr/>
            </a:pPr>
            <a:r>
              <a:rPr lang="en-US" b="1" dirty="0" smtClean="0">
                <a:solidFill>
                  <a:srgbClr val="000000"/>
                </a:solidFill>
                <a:latin typeface="+mn-lt"/>
              </a:rPr>
              <a:t>Implementation follows the selection of international strategy and mode of entry:</a:t>
            </a:r>
          </a:p>
          <a:p>
            <a:pPr marL="914400" lvl="1" indent="-514350">
              <a:buClr>
                <a:srgbClr val="FF0D0D"/>
              </a:buClr>
              <a:buFont typeface="+mj-lt"/>
              <a:buAutoNum type="arabicPeriod"/>
              <a:defRPr/>
            </a:pPr>
            <a:r>
              <a:rPr lang="en-US" b="1" dirty="0" smtClean="0">
                <a:solidFill>
                  <a:srgbClr val="000000"/>
                </a:solidFill>
              </a:rPr>
              <a:t>International diversification and returns</a:t>
            </a:r>
          </a:p>
          <a:p>
            <a:pPr marL="914400" lvl="1" indent="-514350">
              <a:buClr>
                <a:srgbClr val="FF0D0D"/>
              </a:buClr>
              <a:buFont typeface="+mj-lt"/>
              <a:buAutoNum type="arabicPeriod"/>
              <a:defRPr/>
            </a:pPr>
            <a:r>
              <a:rPr lang="en-US" b="1" dirty="0" smtClean="0">
                <a:solidFill>
                  <a:srgbClr val="000000"/>
                </a:solidFill>
              </a:rPr>
              <a:t>International diversification and innovation</a:t>
            </a:r>
          </a:p>
          <a:p>
            <a:pPr marL="914400" lvl="1" indent="-514350">
              <a:buClr>
                <a:srgbClr val="FF0D0D"/>
              </a:buClr>
              <a:buFont typeface="+mj-lt"/>
              <a:buAutoNum type="arabicPeriod"/>
              <a:defRPr/>
            </a:pPr>
            <a:r>
              <a:rPr lang="en-US" b="1" dirty="0" smtClean="0">
                <a:solidFill>
                  <a:srgbClr val="000000"/>
                </a:solidFill>
              </a:rPr>
              <a:t>Complexity of managing multinational firms </a:t>
            </a:r>
          </a:p>
          <a:p>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STRATEGIC COMPETITIVENESS OUTCOMES</a:t>
            </a:r>
          </a:p>
          <a:p>
            <a:pPr algn="ctr"/>
            <a:r>
              <a:rPr lang="en-US" sz="3200" b="1" dirty="0" smtClean="0">
                <a:latin typeface="+mj-lt"/>
              </a:rPr>
              <a:t>INTERNATIONAL DIVERSIFICATION AND RETURNS</a:t>
            </a:r>
          </a:p>
        </p:txBody>
      </p:sp>
      <p:sp>
        <p:nvSpPr>
          <p:cNvPr id="8" name="Rectangle 3"/>
          <p:cNvSpPr txBox="1">
            <a:spLocks noChangeArrowheads="1"/>
          </p:cNvSpPr>
          <p:nvPr/>
        </p:nvSpPr>
        <p:spPr>
          <a:xfrm>
            <a:off x="1447800" y="2286000"/>
            <a:ext cx="7543800" cy="4191000"/>
          </a:xfrm>
          <a:prstGeom prst="rect">
            <a:avLst/>
          </a:prstGeom>
          <a:solidFill>
            <a:schemeClr val="tx2"/>
          </a:solidFill>
        </p:spPr>
        <p:txBody>
          <a:bodyPr vert="horz">
            <a:noAutofit/>
          </a:bodyPr>
          <a:lstStyle/>
          <a:p>
            <a:pPr marL="742950" lvl="1" indent="-285750">
              <a:spcBef>
                <a:spcPct val="20000"/>
              </a:spcBef>
              <a:buClr>
                <a:schemeClr val="accent1"/>
              </a:buClr>
              <a:buSzPct val="70000"/>
              <a:defRPr/>
            </a:pPr>
            <a:r>
              <a:rPr kumimoji="0" lang="en-US" sz="2800" b="0" i="0" u="none" strike="noStrike" kern="1200" cap="none" spc="0" normalizeH="0" baseline="0" noProof="0" dirty="0" smtClean="0">
                <a:ln>
                  <a:noFill/>
                </a:ln>
                <a:solidFill>
                  <a:schemeClr val="bg1"/>
                </a:solidFill>
                <a:effectLst/>
                <a:uLnTx/>
                <a:uFillTx/>
                <a:latin typeface="Arial"/>
                <a:cs typeface="Arial"/>
              </a:rPr>
              <a:t>● </a:t>
            </a:r>
            <a:r>
              <a:rPr kumimoji="0" lang="en-US" sz="2800" b="0" i="0" u="none" strike="noStrike" kern="1200" cap="none" spc="0" normalizeH="0" baseline="0" noProof="0" dirty="0" smtClean="0">
                <a:ln>
                  <a:noFill/>
                </a:ln>
                <a:solidFill>
                  <a:schemeClr val="bg1"/>
                </a:solidFill>
                <a:effectLst/>
                <a:uLnTx/>
                <a:uFillTx/>
                <a:ea typeface="+mn-ea"/>
                <a:cs typeface="+mn-cs"/>
              </a:rPr>
              <a:t>As international diversification increases, firms’ returns initially decrease, but then increase quickly as the firm learns to manage international expansion.</a:t>
            </a:r>
            <a:r>
              <a:rPr lang="en-US" sz="2800" dirty="0" smtClean="0">
                <a:solidFill>
                  <a:schemeClr val="bg1"/>
                </a:solidFill>
              </a:rPr>
              <a:t> </a:t>
            </a:r>
          </a:p>
          <a:p>
            <a:pPr marL="742950" lvl="1" indent="-285750">
              <a:spcBef>
                <a:spcPct val="20000"/>
              </a:spcBef>
              <a:buClr>
                <a:schemeClr val="accent1"/>
              </a:buClr>
              <a:buSzPct val="70000"/>
              <a:buFont typeface="Arial" pitchFamily="34" charset="0"/>
              <a:buChar char="•"/>
              <a:defRPr/>
            </a:pPr>
            <a:endParaRPr lang="en-US" sz="200" dirty="0" smtClean="0">
              <a:solidFill>
                <a:schemeClr val="bg1"/>
              </a:solidFill>
            </a:endParaRPr>
          </a:p>
          <a:p>
            <a:pPr marL="742950" lvl="1" indent="-285750">
              <a:spcBef>
                <a:spcPct val="20000"/>
              </a:spcBef>
              <a:buClr>
                <a:schemeClr val="accent1"/>
              </a:buClr>
              <a:buSzPct val="70000"/>
              <a:defRPr/>
            </a:pPr>
            <a:r>
              <a:rPr lang="en-US" sz="2800" dirty="0" smtClean="0">
                <a:solidFill>
                  <a:schemeClr val="bg1"/>
                </a:solidFill>
                <a:latin typeface="Arial"/>
                <a:cs typeface="Arial"/>
              </a:rPr>
              <a:t>● </a:t>
            </a:r>
            <a:r>
              <a:rPr lang="en-US" sz="2800" dirty="0" smtClean="0">
                <a:solidFill>
                  <a:schemeClr val="bg1"/>
                </a:solidFill>
              </a:rPr>
              <a:t>Firms that are broadly diversified into multiple international markets usually achieve the most positive stock returns, especially when they diversify geographically into core business areas.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185214"/>
          </a:xfrm>
          <a:prstGeom prst="rect">
            <a:avLst/>
          </a:prstGeom>
        </p:spPr>
        <p:txBody>
          <a:bodyPr wrap="square">
            <a:spAutoFit/>
          </a:bodyPr>
          <a:lstStyle/>
          <a:p>
            <a:pPr algn="ctr"/>
            <a:r>
              <a:rPr lang="en-US" sz="3600" b="1" dirty="0" smtClean="0">
                <a:latin typeface="+mj-lt"/>
              </a:rPr>
              <a:t>STRATEGIC COMPETITIVENESS OUTCOMES</a:t>
            </a:r>
          </a:p>
          <a:p>
            <a:pPr algn="ctr"/>
            <a:r>
              <a:rPr lang="en-US" sz="3200" b="1" dirty="0" smtClean="0">
                <a:latin typeface="+mj-lt"/>
              </a:rPr>
              <a:t>INTERNATIONAL DIVERSIFICATION AND RETURNS</a:t>
            </a:r>
          </a:p>
        </p:txBody>
      </p:sp>
      <p:sp>
        <p:nvSpPr>
          <p:cNvPr id="8" name="Rectangle 3"/>
          <p:cNvSpPr txBox="1">
            <a:spLocks noChangeArrowheads="1"/>
          </p:cNvSpPr>
          <p:nvPr/>
        </p:nvSpPr>
        <p:spPr>
          <a:xfrm>
            <a:off x="1524000" y="2362200"/>
            <a:ext cx="7620000" cy="4038600"/>
          </a:xfrm>
          <a:prstGeom prst="rect">
            <a:avLst/>
          </a:prstGeom>
        </p:spPr>
        <p:txBody>
          <a:bodyPr vert="horz">
            <a:normAutofit/>
          </a:bodyPr>
          <a:lstStyle/>
          <a:p>
            <a:pPr marL="742950" lvl="1" indent="-285750">
              <a:spcBef>
                <a:spcPct val="20000"/>
              </a:spcBef>
              <a:buClr>
                <a:schemeClr val="accent1"/>
              </a:buClr>
              <a:buSzPct val="70000"/>
              <a:defRPr/>
            </a:pPr>
            <a:r>
              <a:rPr lang="en-US" sz="2800" b="1" dirty="0" smtClean="0"/>
              <a:t>	Many factors contribute to the positive effects of international diversification:</a:t>
            </a:r>
          </a:p>
          <a:p>
            <a:pPr marL="1200150" lvl="2" indent="-285750">
              <a:spcBef>
                <a:spcPct val="20000"/>
              </a:spcBef>
              <a:buSzPct val="70000"/>
              <a:buFont typeface="Arial" pitchFamily="34" charset="0"/>
              <a:buChar char="•"/>
              <a:defRPr/>
            </a:pPr>
            <a:r>
              <a:rPr lang="en-US" sz="2800" b="1" dirty="0" smtClean="0"/>
              <a:t>Private versus government ownership </a:t>
            </a:r>
          </a:p>
          <a:p>
            <a:pPr marL="1200150" lvl="2" indent="-285750">
              <a:spcBef>
                <a:spcPct val="20000"/>
              </a:spcBef>
              <a:buSzPct val="70000"/>
              <a:buFont typeface="Arial" pitchFamily="34" charset="0"/>
              <a:buChar char="•"/>
              <a:defRPr/>
            </a:pPr>
            <a:r>
              <a:rPr lang="en-US" sz="2800" b="1" dirty="0" smtClean="0"/>
              <a:t>Economies of scale and experience</a:t>
            </a:r>
          </a:p>
          <a:p>
            <a:pPr marL="1200150" lvl="2" indent="-285750">
              <a:spcBef>
                <a:spcPct val="20000"/>
              </a:spcBef>
              <a:buSzPct val="70000"/>
              <a:buFont typeface="Arial" pitchFamily="34" charset="0"/>
              <a:buChar char="•"/>
              <a:defRPr/>
            </a:pPr>
            <a:r>
              <a:rPr lang="en-US" sz="2800" b="1" dirty="0" smtClean="0"/>
              <a:t>Location advantages</a:t>
            </a:r>
          </a:p>
          <a:p>
            <a:pPr marL="1200150" lvl="2" indent="-285750">
              <a:spcBef>
                <a:spcPct val="20000"/>
              </a:spcBef>
              <a:buSzPct val="70000"/>
              <a:buFont typeface="Arial" pitchFamily="34" charset="0"/>
              <a:buChar char="•"/>
              <a:defRPr/>
            </a:pPr>
            <a:r>
              <a:rPr lang="en-US" sz="2800" b="1" dirty="0" smtClean="0"/>
              <a:t>Increased market size  </a:t>
            </a:r>
          </a:p>
          <a:p>
            <a:pPr marL="1200150" lvl="2" indent="-285750">
              <a:spcBef>
                <a:spcPct val="20000"/>
              </a:spcBef>
              <a:buSzPct val="70000"/>
              <a:buFont typeface="Arial" pitchFamily="34" charset="0"/>
              <a:buChar char="•"/>
              <a:defRPr/>
            </a:pPr>
            <a:r>
              <a:rPr lang="en-US" sz="2800" b="1" dirty="0" smtClean="0"/>
              <a:t>Opportunity to stabilize returns, which helps reduce a firm’s overall risk</a:t>
            </a:r>
            <a:endParaRPr kumimoji="0" lang="en-US" sz="2800" b="1" i="0" u="none" strike="noStrike" kern="1200" cap="none" spc="0" normalizeH="0" baseline="0" noProof="0" dirty="0" smtClean="0">
              <a:ln>
                <a:noFill/>
              </a:ln>
              <a:solidFill>
                <a:schemeClr val="tx2"/>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STRATEGIC COMPETITIVENESS OUTCOMES</a:t>
            </a:r>
          </a:p>
          <a:p>
            <a:pPr algn="ctr"/>
            <a:r>
              <a:rPr lang="en-US" sz="3200" b="1" dirty="0" smtClean="0">
                <a:latin typeface="+mj-lt"/>
              </a:rPr>
              <a:t>ENHANCED INNOVATION</a:t>
            </a:r>
          </a:p>
        </p:txBody>
      </p:sp>
      <p:sp>
        <p:nvSpPr>
          <p:cNvPr id="8" name="Rectangle 3"/>
          <p:cNvSpPr txBox="1">
            <a:spLocks noChangeArrowheads="1"/>
          </p:cNvSpPr>
          <p:nvPr/>
        </p:nvSpPr>
        <p:spPr>
          <a:xfrm>
            <a:off x="1524000" y="1981200"/>
            <a:ext cx="7620001" cy="4648200"/>
          </a:xfrm>
          <a:prstGeom prst="rect">
            <a:avLst/>
          </a:prstGeom>
        </p:spPr>
        <p:txBody>
          <a:bodyPr vert="horz">
            <a:noAutofit/>
          </a:bodyPr>
          <a:lstStyle/>
          <a:p>
            <a:pPr marL="742950" marR="0" lvl="1" indent="-285750" algn="l" defTabSz="914400" rtl="0" eaLnBrk="1" fontAlgn="auto" latinLnBrk="0" hangingPunct="1">
              <a:lnSpc>
                <a:spcPct val="100000"/>
              </a:lnSpc>
              <a:spcBef>
                <a:spcPct val="20000"/>
              </a:spcBef>
              <a:spcAft>
                <a:spcPts val="0"/>
              </a:spcAft>
              <a:buSzPct val="70000"/>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ea typeface="+mn-ea"/>
                <a:cs typeface="+mn-cs"/>
              </a:rPr>
              <a:t>Exposure to new products and markets</a:t>
            </a:r>
          </a:p>
          <a:p>
            <a:pPr marL="742950" marR="0" lvl="1" indent="-285750" algn="l" defTabSz="914400" rtl="0" eaLnBrk="1" fontAlgn="auto" latinLnBrk="0" hangingPunct="1">
              <a:lnSpc>
                <a:spcPct val="100000"/>
              </a:lnSpc>
              <a:spcBef>
                <a:spcPct val="20000"/>
              </a:spcBef>
              <a:spcAft>
                <a:spcPts val="0"/>
              </a:spcAft>
              <a:buSzPct val="70000"/>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ea typeface="+mn-ea"/>
                <a:cs typeface="+mn-cs"/>
              </a:rPr>
              <a:t>Opportunity to integrate new knowledge into operations</a:t>
            </a:r>
            <a:endParaRPr lang="en-US" sz="2800" b="1" dirty="0" smtClean="0">
              <a:solidFill>
                <a:srgbClr val="000000"/>
              </a:solidFill>
            </a:endParaRPr>
          </a:p>
          <a:p>
            <a:pPr marL="742950" marR="0" lvl="1" indent="-285750" algn="l" defTabSz="914400" rtl="0" eaLnBrk="1" fontAlgn="auto" latinLnBrk="0" hangingPunct="1">
              <a:lnSpc>
                <a:spcPct val="100000"/>
              </a:lnSpc>
              <a:spcBef>
                <a:spcPct val="20000"/>
              </a:spcBef>
              <a:spcAft>
                <a:spcPts val="0"/>
              </a:spcAft>
              <a:buSzPct val="70000"/>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ea typeface="+mn-ea"/>
                <a:cs typeface="+mn-cs"/>
              </a:rPr>
              <a:t>Generation of resources to sustain innovation efforts</a:t>
            </a:r>
            <a:endParaRPr lang="en-US" sz="2800" b="1" dirty="0" smtClean="0">
              <a:solidFill>
                <a:srgbClr val="000000"/>
              </a:solidFill>
            </a:endParaRPr>
          </a:p>
          <a:p>
            <a:pPr marL="742950" lvl="1" indent="-285750">
              <a:spcBef>
                <a:spcPct val="20000"/>
              </a:spcBef>
              <a:buSzPct val="70000"/>
              <a:buFont typeface="Arial" pitchFamily="34" charset="0"/>
              <a:buChar char="•"/>
              <a:defRPr/>
            </a:pPr>
            <a:r>
              <a:rPr lang="en-US" sz="2800" b="1" dirty="0" smtClean="0">
                <a:solidFill>
                  <a:srgbClr val="000000"/>
                </a:solidFill>
              </a:rPr>
              <a:t>The relationship among international geographic diversification, innovation, and returns is complex</a:t>
            </a:r>
          </a:p>
          <a:p>
            <a:pPr marL="342900" lvl="0" indent="-342900">
              <a:spcBef>
                <a:spcPct val="20000"/>
              </a:spcBef>
              <a:buClr>
                <a:schemeClr val="accent1"/>
              </a:buClr>
              <a:buSzPct val="70000"/>
              <a:buFont typeface="Arial" pitchFamily="34" charset="0"/>
              <a:buChar char="•"/>
              <a:defRPr/>
            </a:pPr>
            <a:endParaRPr lang="en-US" sz="2800" dirty="0" smtClean="0">
              <a:solidFill>
                <a:schemeClr val="tx2"/>
              </a:solidFill>
              <a:cs typeface="Arial" pitchFamily="34" charset="0"/>
            </a:endParaRPr>
          </a:p>
          <a:p>
            <a:pPr marL="742950" lvl="1" indent="-285750">
              <a:spcBef>
                <a:spcPct val="20000"/>
              </a:spcBef>
              <a:buClr>
                <a:schemeClr val="accent1"/>
              </a:buClr>
              <a:buSzPct val="70000"/>
              <a:buFont typeface="Arial" pitchFamily="34" charset="0"/>
              <a:buChar cha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692771"/>
          </a:xfrm>
          <a:prstGeom prst="rect">
            <a:avLst/>
          </a:prstGeom>
        </p:spPr>
        <p:txBody>
          <a:bodyPr wrap="square">
            <a:spAutoFit/>
          </a:bodyPr>
          <a:lstStyle/>
          <a:p>
            <a:pPr algn="ctr"/>
            <a:r>
              <a:rPr lang="en-US" sz="3600" b="1" dirty="0" smtClean="0">
                <a:latin typeface="+mj-lt"/>
              </a:rPr>
              <a:t>STRATEGIC COMPETITIVENESS OUTCOMES</a:t>
            </a:r>
          </a:p>
          <a:p>
            <a:pPr algn="ctr"/>
            <a:r>
              <a:rPr lang="en-US" sz="3200" b="1" dirty="0" smtClean="0">
                <a:latin typeface="+mj-lt"/>
              </a:rPr>
              <a:t>ENHANCED INNOVATION</a:t>
            </a:r>
          </a:p>
        </p:txBody>
      </p:sp>
      <p:sp>
        <p:nvSpPr>
          <p:cNvPr id="8" name="Rectangle 3"/>
          <p:cNvSpPr txBox="1">
            <a:spLocks noChangeArrowheads="1"/>
          </p:cNvSpPr>
          <p:nvPr/>
        </p:nvSpPr>
        <p:spPr>
          <a:xfrm>
            <a:off x="1524000" y="1981200"/>
            <a:ext cx="7620001" cy="4648200"/>
          </a:xfrm>
          <a:prstGeom prst="rect">
            <a:avLst/>
          </a:prstGeom>
          <a:solidFill>
            <a:schemeClr val="tx2"/>
          </a:solidFill>
        </p:spPr>
        <p:txBody>
          <a:bodyPr vert="horz">
            <a:noAutofit/>
          </a:bodyPr>
          <a:lstStyle/>
          <a:p>
            <a:pPr marL="742950" lvl="1" indent="-285750">
              <a:spcBef>
                <a:spcPct val="20000"/>
              </a:spcBef>
              <a:buClr>
                <a:schemeClr val="accent1"/>
              </a:buClr>
              <a:buSzPct val="70000"/>
              <a:defRPr/>
            </a:pPr>
            <a:r>
              <a:rPr lang="en-US" sz="2800" dirty="0" smtClean="0">
                <a:solidFill>
                  <a:schemeClr val="bg1"/>
                </a:solidFill>
                <a:latin typeface="Arial"/>
                <a:cs typeface="Arial"/>
              </a:rPr>
              <a:t>● </a:t>
            </a:r>
            <a:r>
              <a:rPr lang="en-US" sz="2800" dirty="0" smtClean="0">
                <a:solidFill>
                  <a:schemeClr val="bg1"/>
                </a:solidFill>
              </a:rPr>
              <a:t>Some level of performance is necessary to provide the resources the firm needs to diversify geographically; in turn, geographic diversification provides incentives and resources to invest in R&amp;D. </a:t>
            </a:r>
          </a:p>
          <a:p>
            <a:pPr marL="742950" lvl="1" indent="-285750">
              <a:spcBef>
                <a:spcPct val="20000"/>
              </a:spcBef>
              <a:buClr>
                <a:schemeClr val="accent1"/>
              </a:buClr>
              <a:buSzPct val="70000"/>
              <a:buFont typeface="Arial" pitchFamily="34" charset="0"/>
              <a:buChar char="•"/>
              <a:defRPr/>
            </a:pPr>
            <a:endParaRPr lang="en-US" sz="800" dirty="0" smtClean="0">
              <a:solidFill>
                <a:schemeClr val="bg1"/>
              </a:solidFill>
            </a:endParaRPr>
          </a:p>
          <a:p>
            <a:pPr marL="742950" lvl="1" indent="-285750">
              <a:spcBef>
                <a:spcPct val="20000"/>
              </a:spcBef>
              <a:buClr>
                <a:schemeClr val="accent1"/>
              </a:buClr>
              <a:buSzPct val="70000"/>
              <a:defRPr/>
            </a:pPr>
            <a:r>
              <a:rPr lang="en-US" sz="2800" dirty="0" smtClean="0">
                <a:solidFill>
                  <a:schemeClr val="bg1"/>
                </a:solidFill>
                <a:latin typeface="Arial"/>
                <a:cs typeface="Arial"/>
              </a:rPr>
              <a:t>● </a:t>
            </a:r>
            <a:r>
              <a:rPr lang="en-US" sz="2800" dirty="0" smtClean="0">
                <a:solidFill>
                  <a:schemeClr val="bg1"/>
                </a:solidFill>
              </a:rPr>
              <a:t>Effective R&amp;D should enhance the firm’s returns, which then provides more resources for continued geographic diversification and investment in R&amp;D.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2339102"/>
          </a:xfrm>
          <a:prstGeom prst="rect">
            <a:avLst/>
          </a:prstGeom>
        </p:spPr>
        <p:txBody>
          <a:bodyPr wrap="square">
            <a:spAutoFit/>
          </a:bodyPr>
          <a:lstStyle/>
          <a:p>
            <a:pPr algn="ctr">
              <a:spcAft>
                <a:spcPts val="1200"/>
              </a:spcAft>
            </a:pPr>
            <a:r>
              <a:rPr lang="en-US" sz="3600" b="1" dirty="0" smtClean="0">
                <a:latin typeface="+mj-lt"/>
              </a:rPr>
              <a:t>THE CHALLENGE OF INTERNATIONAL STRATEGIES</a:t>
            </a:r>
          </a:p>
          <a:p>
            <a:pPr algn="ctr"/>
            <a:r>
              <a:rPr lang="en-US" sz="3200" b="1" dirty="0" smtClean="0">
                <a:latin typeface="+mj-lt"/>
              </a:rPr>
              <a:t>THE COMPLEXITY OF MANAGING INTERNATIONAL STRATEGIES</a:t>
            </a:r>
          </a:p>
        </p:txBody>
      </p:sp>
      <p:sp>
        <p:nvSpPr>
          <p:cNvPr id="5" name="Rectangle 3"/>
          <p:cNvSpPr txBox="1">
            <a:spLocks noChangeArrowheads="1"/>
          </p:cNvSpPr>
          <p:nvPr/>
        </p:nvSpPr>
        <p:spPr>
          <a:xfrm>
            <a:off x="1905000" y="2590800"/>
            <a:ext cx="7239000" cy="388620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3200" b="1" i="0" u="none" strike="noStrike" kern="1200" cap="none" spc="0" normalizeH="0" baseline="0" noProof="0" dirty="0" smtClean="0">
                <a:ln>
                  <a:noFill/>
                </a:ln>
                <a:solidFill>
                  <a:srgbClr val="000000"/>
                </a:solidFill>
                <a:effectLst/>
                <a:uLnTx/>
                <a:uFillTx/>
                <a:ea typeface="+mn-ea"/>
                <a:cs typeface="Arial" pitchFamily="34" charset="0"/>
              </a:rPr>
              <a:t>Complexity of managing multinational firms–six considerations:</a:t>
            </a:r>
          </a:p>
          <a:p>
            <a:pPr marL="97155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rgbClr val="000000"/>
                </a:solidFill>
                <a:effectLst/>
                <a:uLnTx/>
                <a:uFillTx/>
                <a:ea typeface="+mn-ea"/>
                <a:cs typeface="+mn-cs"/>
              </a:rPr>
              <a:t>Geographic dispersion</a:t>
            </a:r>
          </a:p>
          <a:p>
            <a:pPr marL="97155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rgbClr val="000000"/>
                </a:solidFill>
                <a:effectLst/>
                <a:uLnTx/>
                <a:uFillTx/>
                <a:ea typeface="+mn-ea"/>
                <a:cs typeface="+mn-cs"/>
              </a:rPr>
              <a:t>Costs of coordination</a:t>
            </a:r>
          </a:p>
          <a:p>
            <a:pPr marL="97155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rgbClr val="000000"/>
                </a:solidFill>
                <a:effectLst/>
                <a:uLnTx/>
                <a:uFillTx/>
                <a:ea typeface="+mn-ea"/>
                <a:cs typeface="+mn-cs"/>
              </a:rPr>
              <a:t>Logistical costs</a:t>
            </a:r>
          </a:p>
          <a:p>
            <a:pPr marL="97155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rgbClr val="000000"/>
                </a:solidFill>
                <a:effectLst/>
                <a:uLnTx/>
                <a:uFillTx/>
                <a:ea typeface="+mn-ea"/>
                <a:cs typeface="+mn-cs"/>
              </a:rPr>
              <a:t>Trade barriers</a:t>
            </a:r>
          </a:p>
          <a:p>
            <a:pPr marL="97155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rgbClr val="000000"/>
                </a:solidFill>
                <a:effectLst/>
                <a:uLnTx/>
                <a:uFillTx/>
                <a:ea typeface="+mn-ea"/>
                <a:cs typeface="+mn-cs"/>
              </a:rPr>
              <a:t>Cultural diversity</a:t>
            </a:r>
          </a:p>
          <a:p>
            <a:pPr marL="971550" marR="0" lvl="1" indent="-514350" algn="l" defTabSz="914400" rtl="0" eaLnBrk="1" fontAlgn="auto" latinLnBrk="0" hangingPunct="1">
              <a:lnSpc>
                <a:spcPct val="100000"/>
              </a:lnSpc>
              <a:spcBef>
                <a:spcPct val="20000"/>
              </a:spcBef>
              <a:spcAft>
                <a:spcPts val="0"/>
              </a:spcAft>
              <a:buClr>
                <a:srgbClr val="FF0D0D"/>
              </a:buClr>
              <a:buSzPct val="70000"/>
              <a:buFont typeface="+mj-lt"/>
              <a:buAutoNum type="arabicPeriod"/>
              <a:tabLst/>
              <a:defRPr/>
            </a:pPr>
            <a:r>
              <a:rPr kumimoji="0" lang="en-US" sz="2800" b="1" i="0" u="none" strike="noStrike" kern="1200" cap="none" spc="0" normalizeH="0" baseline="0" noProof="0" dirty="0" smtClean="0">
                <a:ln>
                  <a:noFill/>
                </a:ln>
                <a:solidFill>
                  <a:srgbClr val="000000"/>
                </a:solidFill>
                <a:effectLst/>
                <a:uLnTx/>
                <a:uFillTx/>
                <a:ea typeface="+mn-ea"/>
                <a:cs typeface="+mn-cs"/>
              </a:rPr>
              <a:t>Host government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12" name="Rectangle 11"/>
          <p:cNvSpPr/>
          <p:nvPr/>
        </p:nvSpPr>
        <p:spPr>
          <a:xfrm>
            <a:off x="1524000" y="0"/>
            <a:ext cx="7086600" cy="1923604"/>
          </a:xfrm>
          <a:prstGeom prst="rect">
            <a:avLst/>
          </a:prstGeom>
        </p:spPr>
        <p:txBody>
          <a:bodyPr wrap="square">
            <a:spAutoFit/>
          </a:bodyPr>
          <a:lstStyle/>
          <a:p>
            <a:pPr algn="ctr">
              <a:spcAft>
                <a:spcPts val="1800"/>
              </a:spcAft>
            </a:pPr>
            <a:r>
              <a:rPr lang="en-US" sz="3600" b="1" dirty="0" smtClean="0">
                <a:latin typeface="+mj-lt"/>
              </a:rPr>
              <a:t>THE CHALLENGE OF INTERNATIONAL STRATEGIES</a:t>
            </a:r>
          </a:p>
          <a:p>
            <a:pPr algn="ctr"/>
            <a:r>
              <a:rPr lang="en-US" sz="3200" b="1" dirty="0" smtClean="0">
                <a:latin typeface="+mj-lt"/>
              </a:rPr>
              <a:t>LIMITS TO INTERNATIONAL EXPANSION</a:t>
            </a:r>
          </a:p>
        </p:txBody>
      </p:sp>
      <p:sp>
        <p:nvSpPr>
          <p:cNvPr id="8" name="Content Placeholder 7"/>
          <p:cNvSpPr>
            <a:spLocks noGrp="1"/>
          </p:cNvSpPr>
          <p:nvPr>
            <p:ph idx="1"/>
          </p:nvPr>
        </p:nvSpPr>
        <p:spPr>
          <a:xfrm>
            <a:off x="1447800" y="2057400"/>
            <a:ext cx="7696200" cy="4419600"/>
          </a:xfrm>
        </p:spPr>
        <p:txBody>
          <a:bodyPr>
            <a:normAutofit fontScale="47500" lnSpcReduction="20000"/>
          </a:bodyPr>
          <a:lstStyle/>
          <a:p>
            <a:pPr marL="236538" indent="-236538">
              <a:lnSpc>
                <a:spcPct val="120000"/>
              </a:lnSpc>
              <a:spcBef>
                <a:spcPts val="0"/>
              </a:spcBef>
              <a:buNone/>
            </a:pPr>
            <a:r>
              <a:rPr lang="en-US" sz="5900" dirty="0" smtClean="0">
                <a:latin typeface="+mn-lt"/>
              </a:rPr>
              <a:t>	</a:t>
            </a:r>
            <a:r>
              <a:rPr lang="en-US" sz="5900" b="1" dirty="0" smtClean="0">
                <a:solidFill>
                  <a:srgbClr val="000000"/>
                </a:solidFill>
                <a:latin typeface="+mn-lt"/>
              </a:rPr>
              <a:t>There are several reasons that explain the limits to the positive effects of the diversification associated with international strategies:</a:t>
            </a:r>
          </a:p>
          <a:p>
            <a:pPr>
              <a:lnSpc>
                <a:spcPct val="120000"/>
              </a:lnSpc>
              <a:spcBef>
                <a:spcPts val="0"/>
              </a:spcBef>
            </a:pPr>
            <a:endParaRPr lang="en-US" sz="1300" b="1" dirty="0" smtClean="0">
              <a:solidFill>
                <a:srgbClr val="000000"/>
              </a:solidFill>
              <a:latin typeface="+mn-lt"/>
            </a:endParaRPr>
          </a:p>
          <a:p>
            <a:pPr lvl="1">
              <a:lnSpc>
                <a:spcPct val="120000"/>
              </a:lnSpc>
              <a:spcBef>
                <a:spcPts val="0"/>
              </a:spcBef>
              <a:buClrTx/>
            </a:pPr>
            <a:r>
              <a:rPr lang="en-US" sz="5100" b="1" dirty="0" smtClean="0">
                <a:solidFill>
                  <a:srgbClr val="000000"/>
                </a:solidFill>
              </a:rPr>
              <a:t>Geographic dispersion</a:t>
            </a:r>
          </a:p>
          <a:p>
            <a:pPr lvl="1">
              <a:lnSpc>
                <a:spcPct val="120000"/>
              </a:lnSpc>
              <a:spcBef>
                <a:spcPts val="0"/>
              </a:spcBef>
              <a:buClrTx/>
            </a:pPr>
            <a:r>
              <a:rPr lang="en-US" sz="5100" b="1" dirty="0" smtClean="0">
                <a:solidFill>
                  <a:srgbClr val="000000"/>
                </a:solidFill>
              </a:rPr>
              <a:t>Trade barriers</a:t>
            </a:r>
          </a:p>
          <a:p>
            <a:pPr lvl="1">
              <a:lnSpc>
                <a:spcPct val="120000"/>
              </a:lnSpc>
              <a:spcBef>
                <a:spcPts val="0"/>
              </a:spcBef>
              <a:buClrTx/>
            </a:pPr>
            <a:r>
              <a:rPr lang="en-US" sz="5100" b="1" dirty="0" smtClean="0">
                <a:solidFill>
                  <a:srgbClr val="000000"/>
                </a:solidFill>
              </a:rPr>
              <a:t>Logistical costs</a:t>
            </a:r>
          </a:p>
          <a:p>
            <a:pPr lvl="1">
              <a:lnSpc>
                <a:spcPct val="120000"/>
              </a:lnSpc>
              <a:spcBef>
                <a:spcPts val="0"/>
              </a:spcBef>
              <a:buClrTx/>
            </a:pPr>
            <a:r>
              <a:rPr lang="en-US" sz="5100" b="1" dirty="0" smtClean="0">
                <a:solidFill>
                  <a:srgbClr val="000000"/>
                </a:solidFill>
              </a:rPr>
              <a:t>Cultural diversity and barriers</a:t>
            </a:r>
          </a:p>
          <a:p>
            <a:pPr lvl="1">
              <a:lnSpc>
                <a:spcPct val="120000"/>
              </a:lnSpc>
              <a:spcBef>
                <a:spcPts val="0"/>
              </a:spcBef>
              <a:buClrTx/>
            </a:pPr>
            <a:r>
              <a:rPr lang="en-US" sz="5100" b="1" dirty="0" smtClean="0">
                <a:solidFill>
                  <a:srgbClr val="000000"/>
                </a:solidFill>
              </a:rPr>
              <a:t>Complexity of competition</a:t>
            </a:r>
          </a:p>
          <a:p>
            <a:pPr lvl="1">
              <a:lnSpc>
                <a:spcPct val="120000"/>
              </a:lnSpc>
              <a:spcBef>
                <a:spcPts val="0"/>
              </a:spcBef>
              <a:buClrTx/>
            </a:pPr>
            <a:r>
              <a:rPr lang="en-US" sz="5100" b="1" dirty="0" smtClean="0">
                <a:solidFill>
                  <a:srgbClr val="000000"/>
                </a:solidFill>
              </a:rPr>
              <a:t>Relationship between firm and host country</a:t>
            </a:r>
          </a:p>
          <a:p>
            <a:pPr lvl="1">
              <a:lnSpc>
                <a:spcPct val="120000"/>
              </a:lnSpc>
              <a:spcBef>
                <a:spcPts val="0"/>
              </a:spcBef>
              <a:buClrTx/>
            </a:pPr>
            <a:r>
              <a:rPr lang="en-US" sz="5100" b="1" dirty="0" smtClean="0">
                <a:solidFill>
                  <a:srgbClr val="000000"/>
                </a:solidFill>
              </a:rPr>
              <a:t>Other country differences</a:t>
            </a:r>
          </a:p>
          <a:p>
            <a:pPr lvl="1">
              <a:lnSpc>
                <a:spcPct val="120000"/>
              </a:lnSpc>
              <a:spcBef>
                <a:spcPts val="0"/>
              </a:spcBef>
            </a:pPr>
            <a:endParaRPr lang="en-US" sz="4700" dirty="0" smtClean="0"/>
          </a:p>
          <a:p>
            <a:pPr lvl="1">
              <a:lnSpc>
                <a:spcPct val="120000"/>
              </a:lnSpc>
              <a:spcBef>
                <a:spcPts val="0"/>
              </a:spcBef>
            </a:pPr>
            <a:endParaRPr lang="en-US" sz="4000" dirty="0" smtClean="0"/>
          </a:p>
          <a:p>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8">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2" end="2"/>
                                            </p:txEl>
                                          </p:spTgt>
                                        </p:tgtEl>
                                        <p:attrNameLst>
                                          <p:attrName>ppt_y</p:attrName>
                                        </p:attrNameLst>
                                      </p:cBhvr>
                                      <p:tavLst>
                                        <p:tav tm="0">
                                          <p:val>
                                            <p:strVal val="#ppt_y+#ppt_h/2"/>
                                          </p:val>
                                        </p:tav>
                                        <p:tav tm="100000">
                                          <p:val>
                                            <p:strVal val="#ppt_y"/>
                                          </p:val>
                                        </p:tav>
                                      </p:tavLst>
                                    </p:anim>
                                    <p:anim calcmode="lin" valueType="num">
                                      <p:cBhvr>
                                        <p:cTn id="16" dur="500" fill="hold"/>
                                        <p:tgtEl>
                                          <p:spTgt spid="8">
                                            <p:txEl>
                                              <p:pRg st="2" end="2"/>
                                            </p:txEl>
                                          </p:spTgt>
                                        </p:tgtEl>
                                        <p:attrNameLst>
                                          <p:attrName>ppt_w</p:attrName>
                                        </p:attrNameLst>
                                      </p:cBhvr>
                                      <p:tavLst>
                                        <p:tav tm="0">
                                          <p:val>
                                            <p:strVal val="#ppt_w"/>
                                          </p:val>
                                        </p:tav>
                                        <p:tav tm="100000">
                                          <p:val>
                                            <p:strVal val="#ppt_w"/>
                                          </p:val>
                                        </p:tav>
                                      </p:tavLst>
                                    </p:anim>
                                    <p:anim calcmode="lin" valueType="num">
                                      <p:cBhvr>
                                        <p:cTn id="17"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8">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8">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8">
                                            <p:txEl>
                                              <p:pRg st="4" end="4"/>
                                            </p:txEl>
                                          </p:spTgt>
                                        </p:tgtEl>
                                        <p:attrNameLst>
                                          <p:attrName>ppt_y</p:attrName>
                                        </p:attrNameLst>
                                      </p:cBhvr>
                                      <p:tavLst>
                                        <p:tav tm="0">
                                          <p:val>
                                            <p:strVal val="#ppt_y+#ppt_h/2"/>
                                          </p:val>
                                        </p:tav>
                                        <p:tav tm="100000">
                                          <p:val>
                                            <p:strVal val="#ppt_y"/>
                                          </p:val>
                                        </p:tav>
                                      </p:tavLst>
                                    </p:anim>
                                    <p:anim calcmode="lin" valueType="num">
                                      <p:cBhvr>
                                        <p:cTn id="30" dur="500" fill="hold"/>
                                        <p:tgtEl>
                                          <p:spTgt spid="8">
                                            <p:txEl>
                                              <p:pRg st="4" end="4"/>
                                            </p:txEl>
                                          </p:spTgt>
                                        </p:tgtEl>
                                        <p:attrNameLst>
                                          <p:attrName>ppt_w</p:attrName>
                                        </p:attrNameLst>
                                      </p:cBhvr>
                                      <p:tavLst>
                                        <p:tav tm="0">
                                          <p:val>
                                            <p:strVal val="#ppt_w"/>
                                          </p:val>
                                        </p:tav>
                                        <p:tav tm="100000">
                                          <p:val>
                                            <p:strVal val="#ppt_w"/>
                                          </p:val>
                                        </p:tav>
                                      </p:tavLst>
                                    </p:anim>
                                    <p:anim calcmode="lin" valueType="num">
                                      <p:cBhvr>
                                        <p:cTn id="31"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8">
                                            <p:txEl>
                                              <p:pRg st="5" end="5"/>
                                            </p:txEl>
                                          </p:spTgt>
                                        </p:tgtEl>
                                        <p:attrNameLst>
                                          <p:attrName>ppt_y</p:attrName>
                                        </p:attrNameLst>
                                      </p:cBhvr>
                                      <p:tavLst>
                                        <p:tav tm="0">
                                          <p:val>
                                            <p:strVal val="#ppt_y+#ppt_h/2"/>
                                          </p:val>
                                        </p:tav>
                                        <p:tav tm="100000">
                                          <p:val>
                                            <p:strVal val="#ppt_y"/>
                                          </p:val>
                                        </p:tav>
                                      </p:tavLst>
                                    </p:anim>
                                    <p:anim calcmode="lin" valueType="num">
                                      <p:cBhvr>
                                        <p:cTn id="37" dur="500" fill="hold"/>
                                        <p:tgtEl>
                                          <p:spTgt spid="8">
                                            <p:txEl>
                                              <p:pRg st="5" end="5"/>
                                            </p:txEl>
                                          </p:spTgt>
                                        </p:tgtEl>
                                        <p:attrNameLst>
                                          <p:attrName>ppt_w</p:attrName>
                                        </p:attrNameLst>
                                      </p:cBhvr>
                                      <p:tavLst>
                                        <p:tav tm="0">
                                          <p:val>
                                            <p:strVal val="#ppt_w"/>
                                          </p:val>
                                        </p:tav>
                                        <p:tav tm="100000">
                                          <p:val>
                                            <p:strVal val="#ppt_w"/>
                                          </p:val>
                                        </p:tav>
                                      </p:tavLst>
                                    </p:anim>
                                    <p:anim calcmode="lin" valueType="num">
                                      <p:cBhvr>
                                        <p:cTn id="38" dur="500" fill="hold"/>
                                        <p:tgtEl>
                                          <p:spTgt spid="8">
                                            <p:txEl>
                                              <p:pRg st="5" end="5"/>
                                            </p:txEl>
                                          </p:spTgt>
                                        </p:tgtEl>
                                        <p:attrNameLst>
                                          <p:attrName>ppt_h</p:attrName>
                                        </p:attrNameLst>
                                      </p:cBhvr>
                                      <p:tavLst>
                                        <p:tav tm="0">
                                          <p:val>
                                            <p:fltVal val="0"/>
                                          </p:val>
                                        </p:tav>
                                        <p:tav tm="100000">
                                          <p:val>
                                            <p:strVal val="#ppt_h"/>
                                          </p:val>
                                        </p:tav>
                                      </p:tavLst>
                                    </p:anim>
                                  </p:childTnLst>
                                </p:cTn>
                              </p:par>
                              <p:par>
                                <p:cTn id="39" presetID="17" presetClass="entr" presetSubtype="4" fill="hold" grpId="0"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p:cTn id="4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6" end="6"/>
                                            </p:txEl>
                                          </p:spTgt>
                                        </p:tgtEl>
                                        <p:attrNameLst>
                                          <p:attrName>ppt_y</p:attrName>
                                        </p:attrNameLst>
                                      </p:cBhvr>
                                      <p:tavLst>
                                        <p:tav tm="0">
                                          <p:val>
                                            <p:strVal val="#ppt_y+#ppt_h/2"/>
                                          </p:val>
                                        </p:tav>
                                        <p:tav tm="100000">
                                          <p:val>
                                            <p:strVal val="#ppt_y"/>
                                          </p:val>
                                        </p:tav>
                                      </p:tavLst>
                                    </p:anim>
                                    <p:anim calcmode="lin" valueType="num">
                                      <p:cBhvr>
                                        <p:cTn id="43" dur="500" fill="hold"/>
                                        <p:tgtEl>
                                          <p:spTgt spid="8">
                                            <p:txEl>
                                              <p:pRg st="6" end="6"/>
                                            </p:txEl>
                                          </p:spTgt>
                                        </p:tgtEl>
                                        <p:attrNameLst>
                                          <p:attrName>ppt_w</p:attrName>
                                        </p:attrNameLst>
                                      </p:cBhvr>
                                      <p:tavLst>
                                        <p:tav tm="0">
                                          <p:val>
                                            <p:strVal val="#ppt_w"/>
                                          </p:val>
                                        </p:tav>
                                        <p:tav tm="100000">
                                          <p:val>
                                            <p:strVal val="#ppt_w"/>
                                          </p:val>
                                        </p:tav>
                                      </p:tavLst>
                                    </p:anim>
                                    <p:anim calcmode="lin" valueType="num">
                                      <p:cBhvr>
                                        <p:cTn id="44" dur="500" fill="hold"/>
                                        <p:tgtEl>
                                          <p:spTgt spid="8">
                                            <p:txEl>
                                              <p:pRg st="6" end="6"/>
                                            </p:txEl>
                                          </p:spTgt>
                                        </p:tgtEl>
                                        <p:attrNameLst>
                                          <p:attrName>ppt_h</p:attrName>
                                        </p:attrNameLst>
                                      </p:cBhvr>
                                      <p:tavLst>
                                        <p:tav tm="0">
                                          <p:val>
                                            <p:fltVal val="0"/>
                                          </p:val>
                                        </p:tav>
                                        <p:tav tm="100000">
                                          <p:val>
                                            <p:strVal val="#ppt_h"/>
                                          </p:val>
                                        </p:tav>
                                      </p:tavLst>
                                    </p:anim>
                                  </p:childTnLst>
                                </p:cTn>
                              </p:par>
                              <p:par>
                                <p:cTn id="45" presetID="17" presetClass="entr" presetSubtype="4" fill="hold" grpId="0"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 calcmode="lin" valueType="num">
                                      <p:cBhvr>
                                        <p:cTn id="4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8">
                                            <p:txEl>
                                              <p:pRg st="7" end="7"/>
                                            </p:txEl>
                                          </p:spTgt>
                                        </p:tgtEl>
                                        <p:attrNameLst>
                                          <p:attrName>ppt_y</p:attrName>
                                        </p:attrNameLst>
                                      </p:cBhvr>
                                      <p:tavLst>
                                        <p:tav tm="0">
                                          <p:val>
                                            <p:strVal val="#ppt_y+#ppt_h/2"/>
                                          </p:val>
                                        </p:tav>
                                        <p:tav tm="100000">
                                          <p:val>
                                            <p:strVal val="#ppt_y"/>
                                          </p:val>
                                        </p:tav>
                                      </p:tavLst>
                                    </p:anim>
                                    <p:anim calcmode="lin" valueType="num">
                                      <p:cBhvr>
                                        <p:cTn id="49" dur="500" fill="hold"/>
                                        <p:tgtEl>
                                          <p:spTgt spid="8">
                                            <p:txEl>
                                              <p:pRg st="7" end="7"/>
                                            </p:txEl>
                                          </p:spTgt>
                                        </p:tgtEl>
                                        <p:attrNameLst>
                                          <p:attrName>ppt_w</p:attrName>
                                        </p:attrNameLst>
                                      </p:cBhvr>
                                      <p:tavLst>
                                        <p:tav tm="0">
                                          <p:val>
                                            <p:strVal val="#ppt_w"/>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childTnLst>
                                </p:cTn>
                              </p:par>
                              <p:par>
                                <p:cTn id="51" presetID="17" presetClass="entr" presetSubtype="4" fill="hold" grpId="0"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 calcmode="lin" valueType="num">
                                      <p:cBhvr>
                                        <p:cTn id="5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4" dur="500" fill="hold"/>
                                        <p:tgtEl>
                                          <p:spTgt spid="8">
                                            <p:txEl>
                                              <p:pRg st="8" end="8"/>
                                            </p:txEl>
                                          </p:spTgt>
                                        </p:tgtEl>
                                        <p:attrNameLst>
                                          <p:attrName>ppt_y</p:attrName>
                                        </p:attrNameLst>
                                      </p:cBhvr>
                                      <p:tavLst>
                                        <p:tav tm="0">
                                          <p:val>
                                            <p:strVal val="#ppt_y+#ppt_h/2"/>
                                          </p:val>
                                        </p:tav>
                                        <p:tav tm="100000">
                                          <p:val>
                                            <p:strVal val="#ppt_y"/>
                                          </p:val>
                                        </p:tav>
                                      </p:tavLst>
                                    </p:anim>
                                    <p:anim calcmode="lin" valueType="num">
                                      <p:cBhvr>
                                        <p:cTn id="55" dur="500" fill="hold"/>
                                        <p:tgtEl>
                                          <p:spTgt spid="8">
                                            <p:txEl>
                                              <p:pRg st="8" end="8"/>
                                            </p:txEl>
                                          </p:spTgt>
                                        </p:tgtEl>
                                        <p:attrNameLst>
                                          <p:attrName>ppt_w</p:attrName>
                                        </p:attrNameLst>
                                      </p:cBhvr>
                                      <p:tavLst>
                                        <p:tav tm="0">
                                          <p:val>
                                            <p:strVal val="#ppt_w"/>
                                          </p:val>
                                        </p:tav>
                                        <p:tav tm="100000">
                                          <p:val>
                                            <p:strVal val="#ppt_w"/>
                                          </p:val>
                                        </p:tav>
                                      </p:tavLst>
                                    </p:anim>
                                    <p:anim calcmode="lin" valueType="num">
                                      <p:cBhvr>
                                        <p:cTn id="56" dur="500" fill="hold"/>
                                        <p:tgtEl>
                                          <p:spTgt spid="8">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5" name="Rectangle 4"/>
          <p:cNvSpPr/>
          <p:nvPr/>
        </p:nvSpPr>
        <p:spPr>
          <a:xfrm>
            <a:off x="1524000" y="0"/>
            <a:ext cx="7086600" cy="707886"/>
          </a:xfrm>
          <a:prstGeom prst="rect">
            <a:avLst/>
          </a:prstGeom>
        </p:spPr>
        <p:txBody>
          <a:bodyPr wrap="square">
            <a:spAutoFit/>
          </a:bodyPr>
          <a:lstStyle/>
          <a:p>
            <a:pPr algn="ctr"/>
            <a:r>
              <a:rPr lang="en-US" sz="4000" b="1" dirty="0" smtClean="0">
                <a:latin typeface="+mj-lt"/>
              </a:rPr>
              <a:t>INTRODUCTION</a:t>
            </a:r>
          </a:p>
        </p:txBody>
      </p:sp>
      <p:sp>
        <p:nvSpPr>
          <p:cNvPr id="9" name="Content Placeholder 8"/>
          <p:cNvSpPr>
            <a:spLocks noGrp="1"/>
          </p:cNvSpPr>
          <p:nvPr>
            <p:ph idx="1"/>
          </p:nvPr>
        </p:nvSpPr>
        <p:spPr>
          <a:xfrm>
            <a:off x="1524000" y="609600"/>
            <a:ext cx="7620000" cy="5867400"/>
          </a:xfrm>
          <a:solidFill>
            <a:schemeClr val="bg2"/>
          </a:solidFill>
        </p:spPr>
        <p:txBody>
          <a:bodyPr>
            <a:normAutofit fontScale="70000" lnSpcReduction="20000"/>
          </a:bodyPr>
          <a:lstStyle/>
          <a:p>
            <a:pPr marL="0" indent="0">
              <a:buNone/>
            </a:pPr>
            <a:r>
              <a:rPr lang="en-US" sz="3600" b="1" dirty="0" smtClean="0">
                <a:latin typeface="+mn-lt"/>
              </a:rPr>
              <a:t>The purpose of this chapter is to discuss how international strategies can be a source of global strategic competitiveness. It addresses:</a:t>
            </a:r>
          </a:p>
          <a:p>
            <a:pPr marL="346075" lvl="1" indent="-173038">
              <a:lnSpc>
                <a:spcPct val="120000"/>
              </a:lnSpc>
              <a:spcBef>
                <a:spcPts val="0"/>
              </a:spcBef>
            </a:pPr>
            <a:endParaRPr lang="en-US" sz="600" dirty="0" smtClean="0">
              <a:latin typeface="+mn-lt"/>
            </a:endParaRPr>
          </a:p>
          <a:p>
            <a:pPr marL="346075" lvl="1" indent="-173038">
              <a:lnSpc>
                <a:spcPct val="120000"/>
              </a:lnSpc>
              <a:spcBef>
                <a:spcPts val="0"/>
              </a:spcBef>
              <a:buClrTx/>
            </a:pPr>
            <a:r>
              <a:rPr lang="en-US" sz="3400" dirty="0" smtClean="0">
                <a:latin typeface="+mn-lt"/>
              </a:rPr>
              <a:t>Factors that influence firms to identify international opportunities</a:t>
            </a:r>
          </a:p>
          <a:p>
            <a:pPr marL="346075" lvl="1" indent="-173038">
              <a:lnSpc>
                <a:spcPct val="120000"/>
              </a:lnSpc>
              <a:spcBef>
                <a:spcPts val="0"/>
              </a:spcBef>
              <a:buClrTx/>
            </a:pPr>
            <a:r>
              <a:rPr lang="en-US" sz="3400" dirty="0" smtClean="0">
                <a:latin typeface="+mn-lt"/>
              </a:rPr>
              <a:t>Three basic benefits that can accrue to firms that successfully use international strategies</a:t>
            </a:r>
          </a:p>
          <a:p>
            <a:pPr marL="346075" lvl="1" indent="-173038">
              <a:lnSpc>
                <a:spcPct val="120000"/>
              </a:lnSpc>
              <a:spcBef>
                <a:spcPts val="0"/>
              </a:spcBef>
              <a:buClrTx/>
            </a:pPr>
            <a:r>
              <a:rPr lang="en-US" sz="3400" dirty="0" smtClean="0">
                <a:latin typeface="+mn-lt"/>
              </a:rPr>
              <a:t>International business-level strategies and international corporate-level strategies </a:t>
            </a:r>
          </a:p>
          <a:p>
            <a:pPr marL="346075" lvl="1" indent="-173038">
              <a:lnSpc>
                <a:spcPct val="120000"/>
              </a:lnSpc>
              <a:spcBef>
                <a:spcPts val="0"/>
              </a:spcBef>
              <a:buClrTx/>
            </a:pPr>
            <a:r>
              <a:rPr lang="en-US" sz="3400" dirty="0" smtClean="0">
                <a:latin typeface="+mn-lt"/>
              </a:rPr>
              <a:t>Five modes of entry firms consider when deciding how to enter international markets</a:t>
            </a:r>
          </a:p>
          <a:p>
            <a:pPr marL="346075" lvl="1" indent="-173038">
              <a:lnSpc>
                <a:spcPct val="120000"/>
              </a:lnSpc>
              <a:spcBef>
                <a:spcPts val="0"/>
              </a:spcBef>
              <a:buClrTx/>
            </a:pPr>
            <a:r>
              <a:rPr lang="en-US" sz="3400" dirty="0" smtClean="0">
                <a:latin typeface="+mn-lt"/>
              </a:rPr>
              <a:t>Economic and political risks when implementing international strategies</a:t>
            </a:r>
          </a:p>
          <a:p>
            <a:pPr marL="346075" lvl="1" indent="-173038">
              <a:lnSpc>
                <a:spcPct val="120000"/>
              </a:lnSpc>
              <a:spcBef>
                <a:spcPts val="0"/>
              </a:spcBef>
              <a:buClrTx/>
            </a:pPr>
            <a:r>
              <a:rPr lang="en-US" sz="3400" dirty="0" smtClean="0">
                <a:latin typeface="+mn-lt"/>
              </a:rPr>
              <a:t>Outcomes firms seek when using international strategies</a:t>
            </a:r>
          </a:p>
          <a:p>
            <a:pPr marL="346075" lvl="1" indent="-173038">
              <a:lnSpc>
                <a:spcPct val="120000"/>
              </a:lnSpc>
              <a:spcBef>
                <a:spcPts val="0"/>
              </a:spcBef>
              <a:buClrTx/>
            </a:pPr>
            <a:r>
              <a:rPr lang="en-US" sz="3400" dirty="0" smtClean="0">
                <a:latin typeface="+mn-lt"/>
              </a:rPr>
              <a:t>International strategy: challenges to be mindful of</a:t>
            </a:r>
          </a:p>
          <a:p>
            <a:pPr lvl="1"/>
            <a:endParaRPr lang="en-US" dirty="0" smtClean="0">
              <a:latin typeface="+mn-lt"/>
            </a:endParaRPr>
          </a:p>
          <a:p>
            <a:pPr lvl="1"/>
            <a:endParaRPr lang="en-US" dirty="0" smtClean="0">
              <a:latin typeface="+mn-lt"/>
            </a:endParaRPr>
          </a:p>
          <a:p>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dissolve">
                                      <p:cBhvr>
                                        <p:cTn id="11" dur="500"/>
                                        <p:tgtEl>
                                          <p:spTgt spid="9">
                                            <p:txEl>
                                              <p:pRg st="2" end="2"/>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dissolve">
                                      <p:cBhvr>
                                        <p:cTn id="14" dur="500"/>
                                        <p:tgtEl>
                                          <p:spTgt spid="9">
                                            <p:txEl>
                                              <p:pRg st="3" end="3"/>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dissolve">
                                      <p:cBhvr>
                                        <p:cTn id="20" dur="500"/>
                                        <p:tgtEl>
                                          <p:spTgt spid="9">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dissolve">
                                      <p:cBhvr>
                                        <p:cTn id="23" dur="500"/>
                                        <p:tgtEl>
                                          <p:spTgt spid="9">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dissolve">
                                      <p:cBhvr>
                                        <p:cTn id="26" dur="500"/>
                                        <p:tgtEl>
                                          <p:spTgt spid="9">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dissolve">
                                      <p:cBhvr>
                                        <p:cTn id="2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8458200" cy="1200329"/>
          </a:xfrm>
          <a:prstGeom prst="rect">
            <a:avLst/>
          </a:prstGeom>
          <a:noFill/>
        </p:spPr>
        <p:txBody>
          <a:bodyPr wrap="square" rtlCol="0">
            <a:spAutoFit/>
          </a:bodyPr>
          <a:lstStyle/>
          <a:p>
            <a:pPr algn="ctr"/>
            <a:r>
              <a:rPr lang="en-US" sz="3600" b="1" dirty="0" smtClean="0"/>
              <a:t>  </a:t>
            </a:r>
          </a:p>
          <a:p>
            <a:pPr algn="ctr"/>
            <a:endParaRPr lang="en-US" sz="3600" b="1" dirty="0"/>
          </a:p>
        </p:txBody>
      </p:sp>
      <p:sp>
        <p:nvSpPr>
          <p:cNvPr id="5" name="Rectangle 4"/>
          <p:cNvSpPr/>
          <p:nvPr/>
        </p:nvSpPr>
        <p:spPr>
          <a:xfrm>
            <a:off x="1524000" y="0"/>
            <a:ext cx="7086600" cy="1200329"/>
          </a:xfrm>
          <a:prstGeom prst="rect">
            <a:avLst/>
          </a:prstGeom>
        </p:spPr>
        <p:txBody>
          <a:bodyPr wrap="square">
            <a:spAutoFit/>
          </a:bodyPr>
          <a:lstStyle/>
          <a:p>
            <a:pPr algn="ctr"/>
            <a:r>
              <a:rPr lang="en-US" sz="3600" b="1" dirty="0" smtClean="0">
                <a:latin typeface="+mj-lt"/>
              </a:rPr>
              <a:t>OPPORTUNITIES AND OUTCOMES OF INTERNATIONAL STRATEGY </a:t>
            </a:r>
          </a:p>
        </p:txBody>
      </p:sp>
      <p:sp>
        <p:nvSpPr>
          <p:cNvPr id="7" name="Rectangle 2"/>
          <p:cNvSpPr txBox="1">
            <a:spLocks noChangeArrowheads="1"/>
          </p:cNvSpPr>
          <p:nvPr/>
        </p:nvSpPr>
        <p:spPr>
          <a:xfrm>
            <a:off x="0" y="1524000"/>
            <a:ext cx="1524000" cy="1752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8</a:t>
            </a:r>
            <a:r>
              <a:rPr kumimoji="0" lang="en-US" sz="1600" u="none" strike="noStrike" kern="1200" cap="none" spc="0" normalizeH="0" baseline="0" noProof="0" dirty="0" smtClean="0">
                <a:ln>
                  <a:noFill/>
                </a:ln>
                <a:solidFill>
                  <a:schemeClr val="bg1"/>
                </a:solidFill>
                <a:effectLst/>
                <a:uLnTx/>
                <a:uFillTx/>
                <a:latin typeface="+mj-lt"/>
                <a:ea typeface="+mj-ea"/>
                <a:cs typeface="+mj-cs"/>
              </a:rPr>
              <a:t>.1</a:t>
            </a:r>
            <a:r>
              <a:rPr kumimoji="0" lang="en-US" sz="1600" i="1" u="none" strike="noStrike" kern="1200" cap="none" spc="0" normalizeH="0" baseline="0" noProof="0" dirty="0" smtClean="0">
                <a:ln>
                  <a:noFill/>
                </a:ln>
                <a:solidFill>
                  <a:schemeClr val="bg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 i="1"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200" b="1" i="1"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smtClean="0">
                <a:ln>
                  <a:noFill/>
                </a:ln>
                <a:solidFill>
                  <a:schemeClr val="bg1"/>
                </a:solidFill>
                <a:effectLst/>
                <a:uLnTx/>
                <a:uFillTx/>
                <a:latin typeface="+mj-lt"/>
                <a:ea typeface="+mj-ea"/>
                <a:cs typeface="+mj-cs"/>
              </a:rPr>
              <a:t>Opportunities and Outcomes of International Strategy</a:t>
            </a:r>
            <a:endParaRPr kumimoji="0" lang="en-US" sz="1600" u="none" strike="noStrike" kern="1200" cap="none" spc="0" normalizeH="0" baseline="0" noProof="0" dirty="0">
              <a:ln>
                <a:noFill/>
              </a:ln>
              <a:solidFill>
                <a:schemeClr val="bg1"/>
              </a:solidFill>
              <a:effectLst/>
              <a:uLnTx/>
              <a:uFillTx/>
              <a:latin typeface="+mj-lt"/>
              <a:ea typeface="+mj-ea"/>
              <a:cs typeface="+mj-cs"/>
            </a:endParaRPr>
          </a:p>
        </p:txBody>
      </p:sp>
      <p:sp>
        <p:nvSpPr>
          <p:cNvPr id="9" name="Line 5"/>
          <p:cNvSpPr>
            <a:spLocks noChangeShapeType="1"/>
          </p:cNvSpPr>
          <p:nvPr/>
        </p:nvSpPr>
        <p:spPr bwMode="auto">
          <a:xfrm rot="-120000">
            <a:off x="0" y="2011680"/>
            <a:ext cx="1524000" cy="45719"/>
          </a:xfrm>
          <a:prstGeom prst="line">
            <a:avLst/>
          </a:prstGeom>
          <a:noFill/>
          <a:ln w="57150">
            <a:solidFill>
              <a:schemeClr val="bg1"/>
            </a:solidFill>
            <a:round/>
            <a:headEnd/>
            <a:tailEnd/>
          </a:ln>
          <a:effectLst/>
        </p:spPr>
        <p:txBody>
          <a:bodyPr/>
          <a:lstStyle/>
          <a:p>
            <a:endParaRPr lang="en-US"/>
          </a:p>
        </p:txBody>
      </p:sp>
      <p:sp>
        <p:nvSpPr>
          <p:cNvPr id="10" name="TextBox 9"/>
          <p:cNvSpPr txBox="1"/>
          <p:nvPr/>
        </p:nvSpPr>
        <p:spPr>
          <a:xfrm>
            <a:off x="1524001" y="6172200"/>
            <a:ext cx="7620000" cy="353943"/>
          </a:xfrm>
          <a:prstGeom prst="rect">
            <a:avLst/>
          </a:prstGeom>
          <a:noFill/>
        </p:spPr>
        <p:txBody>
          <a:bodyPr wrap="square" rtlCol="0">
            <a:spAutoFit/>
          </a:bodyPr>
          <a:lstStyle/>
          <a:p>
            <a:r>
              <a:rPr lang="en-US" sz="1700" dirty="0" smtClean="0"/>
              <a:t>©Copyrighted 2011 Michael A. </a:t>
            </a:r>
            <a:r>
              <a:rPr lang="en-US" sz="1700" dirty="0" err="1" smtClean="0"/>
              <a:t>Hitt</a:t>
            </a:r>
            <a:r>
              <a:rPr lang="en-US" sz="1700" dirty="0" smtClean="0"/>
              <a:t>, R. Duane Ireland and Robert E. </a:t>
            </a:r>
            <a:r>
              <a:rPr lang="en-US" sz="1700" dirty="0" err="1" smtClean="0"/>
              <a:t>Hoskisson</a:t>
            </a:r>
            <a:endParaRPr lang="en-US" sz="1700" dirty="0"/>
          </a:p>
        </p:txBody>
      </p:sp>
      <p:pic>
        <p:nvPicPr>
          <p:cNvPr id="5121" name="Picture 1" descr="Figure 8 1.jpg"/>
          <p:cNvPicPr>
            <a:picLocks noChangeAspect="1" noChangeArrowheads="1"/>
          </p:cNvPicPr>
          <p:nvPr/>
        </p:nvPicPr>
        <p:blipFill>
          <a:blip r:embed="rId3" cstate="print"/>
          <a:srcRect/>
          <a:stretch>
            <a:fillRect/>
          </a:stretch>
        </p:blipFill>
        <p:spPr bwMode="auto">
          <a:xfrm>
            <a:off x="1676400" y="1905000"/>
            <a:ext cx="7315200" cy="4191000"/>
          </a:xfrm>
          <a:prstGeom prst="rect">
            <a:avLst/>
          </a:prstGeom>
          <a:noFill/>
          <a:ln w="76200">
            <a:solidFill>
              <a:schemeClr val="tx1"/>
            </a:solidFill>
            <a:miter lim="800000"/>
            <a:headEnd/>
            <a:tailEnd/>
          </a:ln>
        </p:spPr>
      </p:pic>
      <p:sp>
        <p:nvSpPr>
          <p:cNvPr id="11" name="Rectangle 10"/>
          <p:cNvSpPr/>
          <p:nvPr/>
        </p:nvSpPr>
        <p:spPr>
          <a:xfrm>
            <a:off x="6019800" y="5486400"/>
            <a:ext cx="2438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20574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ssolve">
                                      <p:cBhvr>
                                        <p:cTn id="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H">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HIH</Template>
  <TotalTime>13603</TotalTime>
  <Words>3426</Words>
  <Application>Microsoft Office PowerPoint</Application>
  <PresentationFormat>On-screen Show (4:3)</PresentationFormat>
  <Paragraphs>776</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HIH</vt:lpstr>
      <vt:lpstr>    </vt:lpstr>
      <vt:lpstr>THE STRATEGIC MANAGEMENT PROCESS</vt:lpstr>
      <vt:lpstr>Slide 3</vt:lpstr>
      <vt:lpstr>Slide 4</vt:lpstr>
      <vt:lpstr>INTERNATIONAL STRATEGY: CRITICAL TO STARBUCKS’ FUTURE SUCCESS</vt:lpstr>
      <vt:lpstr>INTERNATIONAL STRATEGY: CRITICAL TO STARBUCKS’ FUTURE SUCCESS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Robinson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CHAPTER EIGHT</dc:title>
  <dc:creator>marta szabo white</dc:creator>
  <cp:lastModifiedBy>Chris Caire</cp:lastModifiedBy>
  <cp:revision>1307</cp:revision>
  <dcterms:created xsi:type="dcterms:W3CDTF">2011-09-17T11:57:27Z</dcterms:created>
  <dcterms:modified xsi:type="dcterms:W3CDTF">2012-08-24T03:49:27Z</dcterms:modified>
</cp:coreProperties>
</file>