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21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diagrams/layout4.xml" ContentType="application/vnd.openxmlformats-officedocument.drawingml.diagramLayout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1" r:id="rId1"/>
  </p:sldMasterIdLst>
  <p:notesMasterIdLst>
    <p:notesMasterId r:id="rId66"/>
  </p:notesMasterIdLst>
  <p:sldIdLst>
    <p:sldId id="357" r:id="rId2"/>
    <p:sldId id="425" r:id="rId3"/>
    <p:sldId id="495" r:id="rId4"/>
    <p:sldId id="675" r:id="rId5"/>
    <p:sldId id="750" r:id="rId6"/>
    <p:sldId id="751" r:id="rId7"/>
    <p:sldId id="752" r:id="rId8"/>
    <p:sldId id="753" r:id="rId9"/>
    <p:sldId id="754" r:id="rId10"/>
    <p:sldId id="755" r:id="rId11"/>
    <p:sldId id="566" r:id="rId12"/>
    <p:sldId id="757" r:id="rId13"/>
    <p:sldId id="758" r:id="rId14"/>
    <p:sldId id="756" r:id="rId15"/>
    <p:sldId id="760" r:id="rId16"/>
    <p:sldId id="761" r:id="rId17"/>
    <p:sldId id="762" r:id="rId18"/>
    <p:sldId id="763" r:id="rId19"/>
    <p:sldId id="764" r:id="rId20"/>
    <p:sldId id="765" r:id="rId21"/>
    <p:sldId id="766" r:id="rId22"/>
    <p:sldId id="767" r:id="rId23"/>
    <p:sldId id="768" r:id="rId24"/>
    <p:sldId id="769" r:id="rId25"/>
    <p:sldId id="770" r:id="rId26"/>
    <p:sldId id="772" r:id="rId27"/>
    <p:sldId id="773" r:id="rId28"/>
    <p:sldId id="782" r:id="rId29"/>
    <p:sldId id="783" r:id="rId30"/>
    <p:sldId id="778" r:id="rId31"/>
    <p:sldId id="784" r:id="rId32"/>
    <p:sldId id="779" r:id="rId33"/>
    <p:sldId id="780" r:id="rId34"/>
    <p:sldId id="785" r:id="rId35"/>
    <p:sldId id="786" r:id="rId36"/>
    <p:sldId id="787" r:id="rId37"/>
    <p:sldId id="781" r:id="rId38"/>
    <p:sldId id="788" r:id="rId39"/>
    <p:sldId id="777" r:id="rId40"/>
    <p:sldId id="789" r:id="rId41"/>
    <p:sldId id="776" r:id="rId42"/>
    <p:sldId id="791" r:id="rId43"/>
    <p:sldId id="790" r:id="rId44"/>
    <p:sldId id="775" r:id="rId45"/>
    <p:sldId id="792" r:id="rId46"/>
    <p:sldId id="774" r:id="rId47"/>
    <p:sldId id="793" r:id="rId48"/>
    <p:sldId id="794" r:id="rId49"/>
    <p:sldId id="801" r:id="rId50"/>
    <p:sldId id="802" r:id="rId51"/>
    <p:sldId id="803" r:id="rId52"/>
    <p:sldId id="806" r:id="rId53"/>
    <p:sldId id="807" r:id="rId54"/>
    <p:sldId id="808" r:id="rId55"/>
    <p:sldId id="809" r:id="rId56"/>
    <p:sldId id="810" r:id="rId57"/>
    <p:sldId id="812" r:id="rId58"/>
    <p:sldId id="813" r:id="rId59"/>
    <p:sldId id="815" r:id="rId60"/>
    <p:sldId id="814" r:id="rId61"/>
    <p:sldId id="818" r:id="rId62"/>
    <p:sldId id="819" r:id="rId63"/>
    <p:sldId id="816" r:id="rId64"/>
    <p:sldId id="820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A493"/>
    <a:srgbClr val="DF0F5E"/>
    <a:srgbClr val="FF0D0D"/>
    <a:srgbClr val="CCFFCC"/>
    <a:srgbClr val="754909"/>
    <a:srgbClr val="CCA8A2"/>
    <a:srgbClr val="AEB2BE"/>
    <a:srgbClr val="CC0066"/>
    <a:srgbClr val="EA50E3"/>
    <a:srgbClr val="8ECBD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8" autoAdjust="0"/>
    <p:restoredTop sz="94615" autoAdjust="0"/>
  </p:normalViewPr>
  <p:slideViewPr>
    <p:cSldViewPr>
      <p:cViewPr varScale="1">
        <p:scale>
          <a:sx n="86" d="100"/>
          <a:sy n="86" d="100"/>
        </p:scale>
        <p:origin x="-6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3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3E8AFD-1ED6-4251-8B40-2C283E9369D5}" type="doc">
      <dgm:prSet loTypeId="urn:microsoft.com/office/officeart/2005/8/layout/vList4#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03C3F623-7D4F-4A4F-9CC8-4EB9CBDA9C66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200" dirty="0" smtClean="0">
              <a:latin typeface="+mn-lt"/>
            </a:rPr>
            <a:t>● </a:t>
          </a:r>
          <a:r>
            <a:rPr lang="en-US" sz="2200" dirty="0" smtClean="0"/>
            <a:t>Define corporate governance and explain why it is used to monitor and control top-level managers’ decisions.</a:t>
          </a:r>
          <a:endParaRPr lang="en-US" sz="2200" dirty="0">
            <a:latin typeface="+mn-lt"/>
          </a:endParaRPr>
        </a:p>
      </dgm:t>
    </dgm:pt>
    <dgm:pt modelId="{84FE30EF-D6A1-4CA9-B918-1749C61EBDE4}" type="parTrans" cxnId="{47A4710D-FF83-4AED-9C6E-D8EFA4C999FD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C6C3505C-8266-4C61-9596-DD56CBDD9170}" type="sibTrans" cxnId="{47A4710D-FF83-4AED-9C6E-D8EFA4C999FD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4CAED787-3742-4914-BFAD-E53CB76FC3EB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pPr algn="l"/>
          <a:r>
            <a:rPr lang="en-US" sz="2200" dirty="0" smtClean="0">
              <a:latin typeface="+mn-lt"/>
              <a:cs typeface="Arial"/>
            </a:rPr>
            <a:t>● </a:t>
          </a:r>
          <a:r>
            <a:rPr lang="en-US" sz="2200" dirty="0" smtClean="0"/>
            <a:t>Explain why ownership is largely separated from managerial control in organizations.</a:t>
          </a:r>
          <a:endParaRPr lang="en-US" sz="2200" dirty="0">
            <a:latin typeface="+mn-lt"/>
          </a:endParaRPr>
        </a:p>
      </dgm:t>
    </dgm:pt>
    <dgm:pt modelId="{A95570B1-40ED-4583-8FD8-99BDBC425B75}" type="parTrans" cxnId="{7CF0B16A-4B37-4571-835B-F6D1EB7A800A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D2E7EB39-0725-4F77-9AD8-340C81CB6933}" type="sibTrans" cxnId="{7CF0B16A-4B37-4571-835B-F6D1EB7A800A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FC57DA2D-9AC2-4423-BA1D-76E3B5D8F574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200" dirty="0" smtClean="0">
              <a:latin typeface="+mn-lt"/>
              <a:cs typeface="Arial"/>
            </a:rPr>
            <a:t>● </a:t>
          </a:r>
          <a:r>
            <a:rPr lang="en-US" sz="2200" dirty="0" smtClean="0"/>
            <a:t>Define an agency relationship and managerial opportunism and describe their strategic implications.</a:t>
          </a:r>
          <a:endParaRPr lang="en-US" sz="2200" dirty="0">
            <a:latin typeface="+mn-lt"/>
          </a:endParaRPr>
        </a:p>
      </dgm:t>
    </dgm:pt>
    <dgm:pt modelId="{34733217-6E21-4937-9B65-6DCA792FC2D0}" type="parTrans" cxnId="{9818768D-1E8B-462B-BA1D-30AFE64A3555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FF2AA991-C6D6-4FE4-AE96-C114573023CF}" type="sibTrans" cxnId="{9818768D-1E8B-462B-BA1D-30AFE64A3555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F1D667B9-EB3A-48A3-A1F9-E9D4DC65959A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200" dirty="0" smtClean="0">
              <a:latin typeface="+mn-lt"/>
              <a:cs typeface="Arial"/>
            </a:rPr>
            <a:t>● </a:t>
          </a:r>
          <a:r>
            <a:rPr lang="en-US" sz="2200" dirty="0" smtClean="0"/>
            <a:t>Explain the use of three internal governance mechanisms to monitor and control managers’ decisions.</a:t>
          </a:r>
          <a:endParaRPr lang="en-US" sz="2200" dirty="0">
            <a:latin typeface="+mn-lt"/>
          </a:endParaRPr>
        </a:p>
      </dgm:t>
    </dgm:pt>
    <dgm:pt modelId="{B54CE46C-3AAE-4594-B302-9031800035CB}" type="parTrans" cxnId="{C431FD7E-D720-4DB3-B481-941E29D2A448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9FD1CF2D-B131-4029-958D-990EDDE74DCC}" type="sibTrans" cxnId="{C431FD7E-D720-4DB3-B481-941E29D2A448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49804F77-3147-4AD8-B0A1-E1123EC6E2C0}" type="pres">
      <dgm:prSet presAssocID="{CD3E8AFD-1ED6-4251-8B40-2C283E9369D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AE0F8C-5417-4568-84FA-9E69A583D654}" type="pres">
      <dgm:prSet presAssocID="{03C3F623-7D4F-4A4F-9CC8-4EB9CBDA9C66}" presName="comp" presStyleCnt="0"/>
      <dgm:spPr/>
    </dgm:pt>
    <dgm:pt modelId="{10207D15-5AE6-456F-B181-47F20D049606}" type="pres">
      <dgm:prSet presAssocID="{03C3F623-7D4F-4A4F-9CC8-4EB9CBDA9C66}" presName="box" presStyleLbl="node1" presStyleIdx="0" presStyleCnt="4" custScaleY="149291"/>
      <dgm:spPr/>
      <dgm:t>
        <a:bodyPr/>
        <a:lstStyle/>
        <a:p>
          <a:endParaRPr lang="en-US"/>
        </a:p>
      </dgm:t>
    </dgm:pt>
    <dgm:pt modelId="{1918FC97-5768-4177-A57F-3B26C702E374}" type="pres">
      <dgm:prSet presAssocID="{03C3F623-7D4F-4A4F-9CC8-4EB9CBDA9C66}" presName="img" presStyleLbl="fgImgPlace1" presStyleIdx="0" presStyleCnt="4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01B0228-A9BB-4681-9140-FC217E82E006}" type="pres">
      <dgm:prSet presAssocID="{03C3F623-7D4F-4A4F-9CC8-4EB9CBDA9C66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BD8A0F-2322-4193-827F-727B24D74FAE}" type="pres">
      <dgm:prSet presAssocID="{C6C3505C-8266-4C61-9596-DD56CBDD9170}" presName="spacer" presStyleCnt="0"/>
      <dgm:spPr/>
    </dgm:pt>
    <dgm:pt modelId="{E7B1B9F0-493A-495B-92D7-02E8D50BBF3B}" type="pres">
      <dgm:prSet presAssocID="{4CAED787-3742-4914-BFAD-E53CB76FC3EB}" presName="comp" presStyleCnt="0"/>
      <dgm:spPr/>
    </dgm:pt>
    <dgm:pt modelId="{9FB36DD5-C883-43D8-A7C6-B3EDFA2A6770}" type="pres">
      <dgm:prSet presAssocID="{4CAED787-3742-4914-BFAD-E53CB76FC3EB}" presName="box" presStyleLbl="node1" presStyleIdx="1" presStyleCnt="4" custScaleY="164141"/>
      <dgm:spPr/>
      <dgm:t>
        <a:bodyPr/>
        <a:lstStyle/>
        <a:p>
          <a:endParaRPr lang="en-US"/>
        </a:p>
      </dgm:t>
    </dgm:pt>
    <dgm:pt modelId="{E708CFC0-76CB-4E72-B8D1-24DBB71C3A2C}" type="pres">
      <dgm:prSet presAssocID="{4CAED787-3742-4914-BFAD-E53CB76FC3EB}" presName="img" presStyleLbl="fgImgPlace1" presStyleIdx="1" presStyleCnt="4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/>
      </dgm:spPr>
      <dgm:t>
        <a:bodyPr/>
        <a:lstStyle/>
        <a:p>
          <a:endParaRPr lang="en-US"/>
        </a:p>
      </dgm:t>
    </dgm:pt>
    <dgm:pt modelId="{CC43094D-0FC0-416C-A706-810205655C09}" type="pres">
      <dgm:prSet presAssocID="{4CAED787-3742-4914-BFAD-E53CB76FC3EB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7AEDB-DBC0-43E5-BBE5-15DD799A1954}" type="pres">
      <dgm:prSet presAssocID="{D2E7EB39-0725-4F77-9AD8-340C81CB6933}" presName="spacer" presStyleCnt="0"/>
      <dgm:spPr/>
    </dgm:pt>
    <dgm:pt modelId="{64C0109F-FACE-4982-87D0-2175B7644E99}" type="pres">
      <dgm:prSet presAssocID="{FC57DA2D-9AC2-4423-BA1D-76E3B5D8F574}" presName="comp" presStyleCnt="0"/>
      <dgm:spPr/>
    </dgm:pt>
    <dgm:pt modelId="{2F4579AA-35AB-4B01-AAE7-F2C3069BC13D}" type="pres">
      <dgm:prSet presAssocID="{FC57DA2D-9AC2-4423-BA1D-76E3B5D8F574}" presName="box" presStyleLbl="node1" presStyleIdx="2" presStyleCnt="4" custScaleY="176638"/>
      <dgm:spPr/>
      <dgm:t>
        <a:bodyPr/>
        <a:lstStyle/>
        <a:p>
          <a:endParaRPr lang="en-US"/>
        </a:p>
      </dgm:t>
    </dgm:pt>
    <dgm:pt modelId="{4BE5030C-0348-4C03-92AE-76D4C2BF5185}" type="pres">
      <dgm:prSet presAssocID="{FC57DA2D-9AC2-4423-BA1D-76E3B5D8F574}" presName="img" presStyleLbl="fgImgPlace1" presStyleIdx="2" presStyleCnt="4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/>
      </dgm:spPr>
      <dgm:t>
        <a:bodyPr/>
        <a:lstStyle/>
        <a:p>
          <a:endParaRPr lang="en-US"/>
        </a:p>
      </dgm:t>
    </dgm:pt>
    <dgm:pt modelId="{AD45C749-17CD-4687-A2F1-FD50767618E2}" type="pres">
      <dgm:prSet presAssocID="{FC57DA2D-9AC2-4423-BA1D-76E3B5D8F574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97C9E0-4B2C-4828-BAA5-0B822777DBED}" type="pres">
      <dgm:prSet presAssocID="{FF2AA991-C6D6-4FE4-AE96-C114573023CF}" presName="spacer" presStyleCnt="0"/>
      <dgm:spPr/>
    </dgm:pt>
    <dgm:pt modelId="{3B06833A-F899-4A7B-BE2E-61509AD5F789}" type="pres">
      <dgm:prSet presAssocID="{F1D667B9-EB3A-48A3-A1F9-E9D4DC65959A}" presName="comp" presStyleCnt="0"/>
      <dgm:spPr/>
    </dgm:pt>
    <dgm:pt modelId="{2F1E1345-CE30-402A-953C-1009009DD316}" type="pres">
      <dgm:prSet presAssocID="{F1D667B9-EB3A-48A3-A1F9-E9D4DC65959A}" presName="box" presStyleLbl="node1" presStyleIdx="3" presStyleCnt="4" custScaleY="167779"/>
      <dgm:spPr/>
      <dgm:t>
        <a:bodyPr/>
        <a:lstStyle/>
        <a:p>
          <a:endParaRPr lang="en-US"/>
        </a:p>
      </dgm:t>
    </dgm:pt>
    <dgm:pt modelId="{9EB785D6-78B5-4799-8760-92B2A224E839}" type="pres">
      <dgm:prSet presAssocID="{F1D667B9-EB3A-48A3-A1F9-E9D4DC65959A}" presName="img" presStyleLbl="fgImgPlace1" presStyleIdx="3" presStyleCnt="4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DE7C287-3285-49EE-9ECE-73AC9E33DE6C}" type="pres">
      <dgm:prSet presAssocID="{F1D667B9-EB3A-48A3-A1F9-E9D4DC65959A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1769F5-AE9F-470D-9BFA-9793458D62E9}" type="presOf" srcId="{4CAED787-3742-4914-BFAD-E53CB76FC3EB}" destId="{CC43094D-0FC0-416C-A706-810205655C09}" srcOrd="1" destOrd="0" presId="urn:microsoft.com/office/officeart/2005/8/layout/vList4#1"/>
    <dgm:cxn modelId="{9818768D-1E8B-462B-BA1D-30AFE64A3555}" srcId="{CD3E8AFD-1ED6-4251-8B40-2C283E9369D5}" destId="{FC57DA2D-9AC2-4423-BA1D-76E3B5D8F574}" srcOrd="2" destOrd="0" parTransId="{34733217-6E21-4937-9B65-6DCA792FC2D0}" sibTransId="{FF2AA991-C6D6-4FE4-AE96-C114573023CF}"/>
    <dgm:cxn modelId="{453E0C7C-8DE8-4242-B5F6-2A607A1A770E}" type="presOf" srcId="{4CAED787-3742-4914-BFAD-E53CB76FC3EB}" destId="{9FB36DD5-C883-43D8-A7C6-B3EDFA2A6770}" srcOrd="0" destOrd="0" presId="urn:microsoft.com/office/officeart/2005/8/layout/vList4#1"/>
    <dgm:cxn modelId="{A6063F69-8513-4E2F-AAF1-A48F6B9A8D3B}" type="presOf" srcId="{CD3E8AFD-1ED6-4251-8B40-2C283E9369D5}" destId="{49804F77-3147-4AD8-B0A1-E1123EC6E2C0}" srcOrd="0" destOrd="0" presId="urn:microsoft.com/office/officeart/2005/8/layout/vList4#1"/>
    <dgm:cxn modelId="{27874F93-0EF9-4A67-AF45-7E9C7F121EE6}" type="presOf" srcId="{03C3F623-7D4F-4A4F-9CC8-4EB9CBDA9C66}" destId="{101B0228-A9BB-4681-9140-FC217E82E006}" srcOrd="1" destOrd="0" presId="urn:microsoft.com/office/officeart/2005/8/layout/vList4#1"/>
    <dgm:cxn modelId="{012A6339-F899-4034-A1C7-814E8378EBC0}" type="presOf" srcId="{FC57DA2D-9AC2-4423-BA1D-76E3B5D8F574}" destId="{2F4579AA-35AB-4B01-AAE7-F2C3069BC13D}" srcOrd="0" destOrd="0" presId="urn:microsoft.com/office/officeart/2005/8/layout/vList4#1"/>
    <dgm:cxn modelId="{DFEA4290-8788-4ED1-9902-C50B0EE9E2DB}" type="presOf" srcId="{FC57DA2D-9AC2-4423-BA1D-76E3B5D8F574}" destId="{AD45C749-17CD-4687-A2F1-FD50767618E2}" srcOrd="1" destOrd="0" presId="urn:microsoft.com/office/officeart/2005/8/layout/vList4#1"/>
    <dgm:cxn modelId="{1C002498-0AB8-46C1-BE51-ED252C9AB562}" type="presOf" srcId="{03C3F623-7D4F-4A4F-9CC8-4EB9CBDA9C66}" destId="{10207D15-5AE6-456F-B181-47F20D049606}" srcOrd="0" destOrd="0" presId="urn:microsoft.com/office/officeart/2005/8/layout/vList4#1"/>
    <dgm:cxn modelId="{7CF0B16A-4B37-4571-835B-F6D1EB7A800A}" srcId="{CD3E8AFD-1ED6-4251-8B40-2C283E9369D5}" destId="{4CAED787-3742-4914-BFAD-E53CB76FC3EB}" srcOrd="1" destOrd="0" parTransId="{A95570B1-40ED-4583-8FD8-99BDBC425B75}" sibTransId="{D2E7EB39-0725-4F77-9AD8-340C81CB6933}"/>
    <dgm:cxn modelId="{47A4710D-FF83-4AED-9C6E-D8EFA4C999FD}" srcId="{CD3E8AFD-1ED6-4251-8B40-2C283E9369D5}" destId="{03C3F623-7D4F-4A4F-9CC8-4EB9CBDA9C66}" srcOrd="0" destOrd="0" parTransId="{84FE30EF-D6A1-4CA9-B918-1749C61EBDE4}" sibTransId="{C6C3505C-8266-4C61-9596-DD56CBDD9170}"/>
    <dgm:cxn modelId="{0B5FD850-0430-4752-89AD-5B179BCCB2CE}" type="presOf" srcId="{F1D667B9-EB3A-48A3-A1F9-E9D4DC65959A}" destId="{2F1E1345-CE30-402A-953C-1009009DD316}" srcOrd="0" destOrd="0" presId="urn:microsoft.com/office/officeart/2005/8/layout/vList4#1"/>
    <dgm:cxn modelId="{A76DC25F-A241-44E9-965D-9C8CB72EC3F3}" type="presOf" srcId="{F1D667B9-EB3A-48A3-A1F9-E9D4DC65959A}" destId="{0DE7C287-3285-49EE-9ECE-73AC9E33DE6C}" srcOrd="1" destOrd="0" presId="urn:microsoft.com/office/officeart/2005/8/layout/vList4#1"/>
    <dgm:cxn modelId="{C431FD7E-D720-4DB3-B481-941E29D2A448}" srcId="{CD3E8AFD-1ED6-4251-8B40-2C283E9369D5}" destId="{F1D667B9-EB3A-48A3-A1F9-E9D4DC65959A}" srcOrd="3" destOrd="0" parTransId="{B54CE46C-3AAE-4594-B302-9031800035CB}" sibTransId="{9FD1CF2D-B131-4029-958D-990EDDE74DCC}"/>
    <dgm:cxn modelId="{9E179660-0440-4E98-A6E7-37A9F23C1755}" type="presParOf" srcId="{49804F77-3147-4AD8-B0A1-E1123EC6E2C0}" destId="{F5AE0F8C-5417-4568-84FA-9E69A583D654}" srcOrd="0" destOrd="0" presId="urn:microsoft.com/office/officeart/2005/8/layout/vList4#1"/>
    <dgm:cxn modelId="{0C1727EA-3B0E-4CDF-89E9-169EF5C041C5}" type="presParOf" srcId="{F5AE0F8C-5417-4568-84FA-9E69A583D654}" destId="{10207D15-5AE6-456F-B181-47F20D049606}" srcOrd="0" destOrd="0" presId="urn:microsoft.com/office/officeart/2005/8/layout/vList4#1"/>
    <dgm:cxn modelId="{B49EFBB1-353C-4906-A4BA-FC8587F244C6}" type="presParOf" srcId="{F5AE0F8C-5417-4568-84FA-9E69A583D654}" destId="{1918FC97-5768-4177-A57F-3B26C702E374}" srcOrd="1" destOrd="0" presId="urn:microsoft.com/office/officeart/2005/8/layout/vList4#1"/>
    <dgm:cxn modelId="{CF8F014D-582D-4E43-B68C-1C196C66C608}" type="presParOf" srcId="{F5AE0F8C-5417-4568-84FA-9E69A583D654}" destId="{101B0228-A9BB-4681-9140-FC217E82E006}" srcOrd="2" destOrd="0" presId="urn:microsoft.com/office/officeart/2005/8/layout/vList4#1"/>
    <dgm:cxn modelId="{2FDCEA76-5EFB-496F-BAE3-1B3E8F73DAA7}" type="presParOf" srcId="{49804F77-3147-4AD8-B0A1-E1123EC6E2C0}" destId="{DEBD8A0F-2322-4193-827F-727B24D74FAE}" srcOrd="1" destOrd="0" presId="urn:microsoft.com/office/officeart/2005/8/layout/vList4#1"/>
    <dgm:cxn modelId="{C90389C8-DFE7-4AE8-B1B3-8AA86E907216}" type="presParOf" srcId="{49804F77-3147-4AD8-B0A1-E1123EC6E2C0}" destId="{E7B1B9F0-493A-495B-92D7-02E8D50BBF3B}" srcOrd="2" destOrd="0" presId="urn:microsoft.com/office/officeart/2005/8/layout/vList4#1"/>
    <dgm:cxn modelId="{7DB20525-185E-4FEE-8737-55F651710A75}" type="presParOf" srcId="{E7B1B9F0-493A-495B-92D7-02E8D50BBF3B}" destId="{9FB36DD5-C883-43D8-A7C6-B3EDFA2A6770}" srcOrd="0" destOrd="0" presId="urn:microsoft.com/office/officeart/2005/8/layout/vList4#1"/>
    <dgm:cxn modelId="{C7D8BED5-02E8-4934-A64A-2C3149A2BFD2}" type="presParOf" srcId="{E7B1B9F0-493A-495B-92D7-02E8D50BBF3B}" destId="{E708CFC0-76CB-4E72-B8D1-24DBB71C3A2C}" srcOrd="1" destOrd="0" presId="urn:microsoft.com/office/officeart/2005/8/layout/vList4#1"/>
    <dgm:cxn modelId="{AE072AA2-44D6-4579-9B66-912296753C54}" type="presParOf" srcId="{E7B1B9F0-493A-495B-92D7-02E8D50BBF3B}" destId="{CC43094D-0FC0-416C-A706-810205655C09}" srcOrd="2" destOrd="0" presId="urn:microsoft.com/office/officeart/2005/8/layout/vList4#1"/>
    <dgm:cxn modelId="{CB09FDCA-3610-4D4E-91B2-7EE0F9679109}" type="presParOf" srcId="{49804F77-3147-4AD8-B0A1-E1123EC6E2C0}" destId="{1657AEDB-DBC0-43E5-BBE5-15DD799A1954}" srcOrd="3" destOrd="0" presId="urn:microsoft.com/office/officeart/2005/8/layout/vList4#1"/>
    <dgm:cxn modelId="{B1A1A3FA-0E38-4EF8-A8CA-91DA21DCFEB7}" type="presParOf" srcId="{49804F77-3147-4AD8-B0A1-E1123EC6E2C0}" destId="{64C0109F-FACE-4982-87D0-2175B7644E99}" srcOrd="4" destOrd="0" presId="urn:microsoft.com/office/officeart/2005/8/layout/vList4#1"/>
    <dgm:cxn modelId="{4E53CF1F-079C-4DBD-90DE-24C2B982D1CB}" type="presParOf" srcId="{64C0109F-FACE-4982-87D0-2175B7644E99}" destId="{2F4579AA-35AB-4B01-AAE7-F2C3069BC13D}" srcOrd="0" destOrd="0" presId="urn:microsoft.com/office/officeart/2005/8/layout/vList4#1"/>
    <dgm:cxn modelId="{B8400A6A-D60F-4276-8932-CF6238E245EA}" type="presParOf" srcId="{64C0109F-FACE-4982-87D0-2175B7644E99}" destId="{4BE5030C-0348-4C03-92AE-76D4C2BF5185}" srcOrd="1" destOrd="0" presId="urn:microsoft.com/office/officeart/2005/8/layout/vList4#1"/>
    <dgm:cxn modelId="{3A4E38C6-EF35-4D72-8440-4AC5FD4EBD30}" type="presParOf" srcId="{64C0109F-FACE-4982-87D0-2175B7644E99}" destId="{AD45C749-17CD-4687-A2F1-FD50767618E2}" srcOrd="2" destOrd="0" presId="urn:microsoft.com/office/officeart/2005/8/layout/vList4#1"/>
    <dgm:cxn modelId="{552E648F-432E-442B-9E9E-82F8888CE768}" type="presParOf" srcId="{49804F77-3147-4AD8-B0A1-E1123EC6E2C0}" destId="{2397C9E0-4B2C-4828-BAA5-0B822777DBED}" srcOrd="5" destOrd="0" presId="urn:microsoft.com/office/officeart/2005/8/layout/vList4#1"/>
    <dgm:cxn modelId="{DF041D7B-E20B-47BA-899C-4A1CC5456E45}" type="presParOf" srcId="{49804F77-3147-4AD8-B0A1-E1123EC6E2C0}" destId="{3B06833A-F899-4A7B-BE2E-61509AD5F789}" srcOrd="6" destOrd="0" presId="urn:microsoft.com/office/officeart/2005/8/layout/vList4#1"/>
    <dgm:cxn modelId="{1AFB32A7-7E3B-441D-A8BC-3C8B92D39B5B}" type="presParOf" srcId="{3B06833A-F899-4A7B-BE2E-61509AD5F789}" destId="{2F1E1345-CE30-402A-953C-1009009DD316}" srcOrd="0" destOrd="0" presId="urn:microsoft.com/office/officeart/2005/8/layout/vList4#1"/>
    <dgm:cxn modelId="{135C6705-2BDF-43BE-8609-97D6B987644D}" type="presParOf" srcId="{3B06833A-F899-4A7B-BE2E-61509AD5F789}" destId="{9EB785D6-78B5-4799-8760-92B2A224E839}" srcOrd="1" destOrd="0" presId="urn:microsoft.com/office/officeart/2005/8/layout/vList4#1"/>
    <dgm:cxn modelId="{1FA7BFF5-8DF7-4DCE-844B-C13AD4282541}" type="presParOf" srcId="{3B06833A-F899-4A7B-BE2E-61509AD5F789}" destId="{0DE7C287-3285-49EE-9ECE-73AC9E33DE6C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3E8AFD-1ED6-4251-8B40-2C283E9369D5}" type="doc">
      <dgm:prSet loTypeId="urn:microsoft.com/office/officeart/2005/8/layout/vList4#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03C3F623-7D4F-4A4F-9CC8-4EB9CBDA9C66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200" dirty="0" smtClean="0">
              <a:latin typeface="+mn-lt"/>
            </a:rPr>
            <a:t>● </a:t>
          </a:r>
          <a:r>
            <a:rPr lang="en-US" sz="2200" dirty="0" smtClean="0"/>
            <a:t>Discuss the types of compensation top-level managers receive and their effects on managerial decisions.</a:t>
          </a:r>
          <a:endParaRPr lang="en-US" sz="2200" dirty="0">
            <a:latin typeface="+mn-lt"/>
          </a:endParaRPr>
        </a:p>
      </dgm:t>
    </dgm:pt>
    <dgm:pt modelId="{84FE30EF-D6A1-4CA9-B918-1749C61EBDE4}" type="parTrans" cxnId="{47A4710D-FF83-4AED-9C6E-D8EFA4C999FD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C6C3505C-8266-4C61-9596-DD56CBDD9170}" type="sibTrans" cxnId="{47A4710D-FF83-4AED-9C6E-D8EFA4C999FD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4CAED787-3742-4914-BFAD-E53CB76FC3EB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pPr algn="l"/>
          <a:r>
            <a:rPr lang="en-US" sz="2200" dirty="0" smtClean="0">
              <a:latin typeface="+mn-lt"/>
              <a:cs typeface="Arial"/>
            </a:rPr>
            <a:t>● </a:t>
          </a:r>
          <a:r>
            <a:rPr lang="en-US" sz="2200" dirty="0" smtClean="0"/>
            <a:t>Describe how the external corporate governance mechanism—the market for corporate control—restrains top-level managers’ decisions.</a:t>
          </a:r>
          <a:endParaRPr lang="en-US" sz="2200" dirty="0">
            <a:latin typeface="+mn-lt"/>
          </a:endParaRPr>
        </a:p>
      </dgm:t>
    </dgm:pt>
    <dgm:pt modelId="{A95570B1-40ED-4583-8FD8-99BDBC425B75}" type="parTrans" cxnId="{7CF0B16A-4B37-4571-835B-F6D1EB7A800A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D2E7EB39-0725-4F77-9AD8-340C81CB6933}" type="sibTrans" cxnId="{7CF0B16A-4B37-4571-835B-F6D1EB7A800A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FC57DA2D-9AC2-4423-BA1D-76E3B5D8F574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200" dirty="0" smtClean="0">
              <a:latin typeface="+mn-lt"/>
              <a:cs typeface="Arial"/>
            </a:rPr>
            <a:t>● </a:t>
          </a:r>
          <a:r>
            <a:rPr lang="en-US" sz="2200" dirty="0" smtClean="0"/>
            <a:t>Discuss the nature and use of corporate governance in international settings, especially in Germany, Japan, and China.</a:t>
          </a:r>
          <a:endParaRPr lang="en-US" sz="2200" dirty="0">
            <a:latin typeface="+mn-lt"/>
          </a:endParaRPr>
        </a:p>
      </dgm:t>
    </dgm:pt>
    <dgm:pt modelId="{34733217-6E21-4937-9B65-6DCA792FC2D0}" type="parTrans" cxnId="{9818768D-1E8B-462B-BA1D-30AFE64A3555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FF2AA991-C6D6-4FE4-AE96-C114573023CF}" type="sibTrans" cxnId="{9818768D-1E8B-462B-BA1D-30AFE64A3555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F1D667B9-EB3A-48A3-A1F9-E9D4DC65959A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200" dirty="0" smtClean="0">
              <a:latin typeface="+mn-lt"/>
              <a:cs typeface="Arial"/>
            </a:rPr>
            <a:t>● </a:t>
          </a:r>
          <a:r>
            <a:rPr lang="en-US" sz="2200" dirty="0" smtClean="0"/>
            <a:t>Describe how corporate governance fosters the making of ethical decisions by a firm’s top-level managers.</a:t>
          </a:r>
          <a:endParaRPr lang="en-US" sz="2200" dirty="0">
            <a:latin typeface="+mn-lt"/>
          </a:endParaRPr>
        </a:p>
      </dgm:t>
    </dgm:pt>
    <dgm:pt modelId="{B54CE46C-3AAE-4594-B302-9031800035CB}" type="parTrans" cxnId="{C431FD7E-D720-4DB3-B481-941E29D2A448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9FD1CF2D-B131-4029-958D-990EDDE74DCC}" type="sibTrans" cxnId="{C431FD7E-D720-4DB3-B481-941E29D2A448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49804F77-3147-4AD8-B0A1-E1123EC6E2C0}" type="pres">
      <dgm:prSet presAssocID="{CD3E8AFD-1ED6-4251-8B40-2C283E9369D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AE0F8C-5417-4568-84FA-9E69A583D654}" type="pres">
      <dgm:prSet presAssocID="{03C3F623-7D4F-4A4F-9CC8-4EB9CBDA9C66}" presName="comp" presStyleCnt="0"/>
      <dgm:spPr/>
    </dgm:pt>
    <dgm:pt modelId="{10207D15-5AE6-456F-B181-47F20D049606}" type="pres">
      <dgm:prSet presAssocID="{03C3F623-7D4F-4A4F-9CC8-4EB9CBDA9C66}" presName="box" presStyleLbl="node1" presStyleIdx="0" presStyleCnt="4" custScaleY="149291"/>
      <dgm:spPr/>
      <dgm:t>
        <a:bodyPr/>
        <a:lstStyle/>
        <a:p>
          <a:endParaRPr lang="en-US"/>
        </a:p>
      </dgm:t>
    </dgm:pt>
    <dgm:pt modelId="{1918FC97-5768-4177-A57F-3B26C702E374}" type="pres">
      <dgm:prSet presAssocID="{03C3F623-7D4F-4A4F-9CC8-4EB9CBDA9C66}" presName="img" presStyleLbl="fgImgPlace1" presStyleIdx="0" presStyleCnt="4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01B0228-A9BB-4681-9140-FC217E82E006}" type="pres">
      <dgm:prSet presAssocID="{03C3F623-7D4F-4A4F-9CC8-4EB9CBDA9C66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BD8A0F-2322-4193-827F-727B24D74FAE}" type="pres">
      <dgm:prSet presAssocID="{C6C3505C-8266-4C61-9596-DD56CBDD9170}" presName="spacer" presStyleCnt="0"/>
      <dgm:spPr/>
    </dgm:pt>
    <dgm:pt modelId="{E7B1B9F0-493A-495B-92D7-02E8D50BBF3B}" type="pres">
      <dgm:prSet presAssocID="{4CAED787-3742-4914-BFAD-E53CB76FC3EB}" presName="comp" presStyleCnt="0"/>
      <dgm:spPr/>
    </dgm:pt>
    <dgm:pt modelId="{9FB36DD5-C883-43D8-A7C6-B3EDFA2A6770}" type="pres">
      <dgm:prSet presAssocID="{4CAED787-3742-4914-BFAD-E53CB76FC3EB}" presName="box" presStyleLbl="node1" presStyleIdx="1" presStyleCnt="4" custScaleY="153986"/>
      <dgm:spPr/>
      <dgm:t>
        <a:bodyPr/>
        <a:lstStyle/>
        <a:p>
          <a:endParaRPr lang="en-US"/>
        </a:p>
      </dgm:t>
    </dgm:pt>
    <dgm:pt modelId="{E708CFC0-76CB-4E72-B8D1-24DBB71C3A2C}" type="pres">
      <dgm:prSet presAssocID="{4CAED787-3742-4914-BFAD-E53CB76FC3EB}" presName="img" presStyleLbl="fgImgPlace1" presStyleIdx="1" presStyleCnt="4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/>
      </dgm:spPr>
      <dgm:t>
        <a:bodyPr/>
        <a:lstStyle/>
        <a:p>
          <a:endParaRPr lang="en-US"/>
        </a:p>
      </dgm:t>
    </dgm:pt>
    <dgm:pt modelId="{CC43094D-0FC0-416C-A706-810205655C09}" type="pres">
      <dgm:prSet presAssocID="{4CAED787-3742-4914-BFAD-E53CB76FC3EB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7AEDB-DBC0-43E5-BBE5-15DD799A1954}" type="pres">
      <dgm:prSet presAssocID="{D2E7EB39-0725-4F77-9AD8-340C81CB6933}" presName="spacer" presStyleCnt="0"/>
      <dgm:spPr/>
    </dgm:pt>
    <dgm:pt modelId="{64C0109F-FACE-4982-87D0-2175B7644E99}" type="pres">
      <dgm:prSet presAssocID="{FC57DA2D-9AC2-4423-BA1D-76E3B5D8F574}" presName="comp" presStyleCnt="0"/>
      <dgm:spPr/>
    </dgm:pt>
    <dgm:pt modelId="{2F4579AA-35AB-4B01-AAE7-F2C3069BC13D}" type="pres">
      <dgm:prSet presAssocID="{FC57DA2D-9AC2-4423-BA1D-76E3B5D8F574}" presName="box" presStyleLbl="node1" presStyleIdx="2" presStyleCnt="4" custScaleY="176638"/>
      <dgm:spPr/>
      <dgm:t>
        <a:bodyPr/>
        <a:lstStyle/>
        <a:p>
          <a:endParaRPr lang="en-US"/>
        </a:p>
      </dgm:t>
    </dgm:pt>
    <dgm:pt modelId="{4BE5030C-0348-4C03-92AE-76D4C2BF5185}" type="pres">
      <dgm:prSet presAssocID="{FC57DA2D-9AC2-4423-BA1D-76E3B5D8F574}" presName="img" presStyleLbl="fgImgPlace1" presStyleIdx="2" presStyleCnt="4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/>
      </dgm:spPr>
      <dgm:t>
        <a:bodyPr/>
        <a:lstStyle/>
        <a:p>
          <a:endParaRPr lang="en-US"/>
        </a:p>
      </dgm:t>
    </dgm:pt>
    <dgm:pt modelId="{AD45C749-17CD-4687-A2F1-FD50767618E2}" type="pres">
      <dgm:prSet presAssocID="{FC57DA2D-9AC2-4423-BA1D-76E3B5D8F574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97C9E0-4B2C-4828-BAA5-0B822777DBED}" type="pres">
      <dgm:prSet presAssocID="{FF2AA991-C6D6-4FE4-AE96-C114573023CF}" presName="spacer" presStyleCnt="0"/>
      <dgm:spPr/>
    </dgm:pt>
    <dgm:pt modelId="{3B06833A-F899-4A7B-BE2E-61509AD5F789}" type="pres">
      <dgm:prSet presAssocID="{F1D667B9-EB3A-48A3-A1F9-E9D4DC65959A}" presName="comp" presStyleCnt="0"/>
      <dgm:spPr/>
    </dgm:pt>
    <dgm:pt modelId="{2F1E1345-CE30-402A-953C-1009009DD316}" type="pres">
      <dgm:prSet presAssocID="{F1D667B9-EB3A-48A3-A1F9-E9D4DC65959A}" presName="box" presStyleLbl="node1" presStyleIdx="3" presStyleCnt="4" custScaleY="167779"/>
      <dgm:spPr/>
      <dgm:t>
        <a:bodyPr/>
        <a:lstStyle/>
        <a:p>
          <a:endParaRPr lang="en-US"/>
        </a:p>
      </dgm:t>
    </dgm:pt>
    <dgm:pt modelId="{9EB785D6-78B5-4799-8760-92B2A224E839}" type="pres">
      <dgm:prSet presAssocID="{F1D667B9-EB3A-48A3-A1F9-E9D4DC65959A}" presName="img" presStyleLbl="fgImgPlace1" presStyleIdx="3" presStyleCnt="4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DE7C287-3285-49EE-9ECE-73AC9E33DE6C}" type="pres">
      <dgm:prSet presAssocID="{F1D667B9-EB3A-48A3-A1F9-E9D4DC65959A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18768D-1E8B-462B-BA1D-30AFE64A3555}" srcId="{CD3E8AFD-1ED6-4251-8B40-2C283E9369D5}" destId="{FC57DA2D-9AC2-4423-BA1D-76E3B5D8F574}" srcOrd="2" destOrd="0" parTransId="{34733217-6E21-4937-9B65-6DCA792FC2D0}" sibTransId="{FF2AA991-C6D6-4FE4-AE96-C114573023CF}"/>
    <dgm:cxn modelId="{DB515373-D6F3-482A-BECB-E13F31B1A742}" type="presOf" srcId="{FC57DA2D-9AC2-4423-BA1D-76E3B5D8F574}" destId="{AD45C749-17CD-4687-A2F1-FD50767618E2}" srcOrd="1" destOrd="0" presId="urn:microsoft.com/office/officeart/2005/8/layout/vList4#1"/>
    <dgm:cxn modelId="{0B29A3FA-8B13-4AA0-97F2-575DAA7254B7}" type="presOf" srcId="{03C3F623-7D4F-4A4F-9CC8-4EB9CBDA9C66}" destId="{10207D15-5AE6-456F-B181-47F20D049606}" srcOrd="0" destOrd="0" presId="urn:microsoft.com/office/officeart/2005/8/layout/vList4#1"/>
    <dgm:cxn modelId="{4DA3B845-A989-49AF-8185-F0DCAC27D8F6}" type="presOf" srcId="{F1D667B9-EB3A-48A3-A1F9-E9D4DC65959A}" destId="{2F1E1345-CE30-402A-953C-1009009DD316}" srcOrd="0" destOrd="0" presId="urn:microsoft.com/office/officeart/2005/8/layout/vList4#1"/>
    <dgm:cxn modelId="{5D19EB1D-F2E4-4752-A240-1470DA1B9B05}" type="presOf" srcId="{4CAED787-3742-4914-BFAD-E53CB76FC3EB}" destId="{CC43094D-0FC0-416C-A706-810205655C09}" srcOrd="1" destOrd="0" presId="urn:microsoft.com/office/officeart/2005/8/layout/vList4#1"/>
    <dgm:cxn modelId="{A3B1A9ED-5C9E-4A53-9895-47ECD7E5FF00}" type="presOf" srcId="{4CAED787-3742-4914-BFAD-E53CB76FC3EB}" destId="{9FB36DD5-C883-43D8-A7C6-B3EDFA2A6770}" srcOrd="0" destOrd="0" presId="urn:microsoft.com/office/officeart/2005/8/layout/vList4#1"/>
    <dgm:cxn modelId="{BD87CEAC-24D3-4B80-88F3-00E5279FBB4A}" type="presOf" srcId="{FC57DA2D-9AC2-4423-BA1D-76E3B5D8F574}" destId="{2F4579AA-35AB-4B01-AAE7-F2C3069BC13D}" srcOrd="0" destOrd="0" presId="urn:microsoft.com/office/officeart/2005/8/layout/vList4#1"/>
    <dgm:cxn modelId="{7CF0B16A-4B37-4571-835B-F6D1EB7A800A}" srcId="{CD3E8AFD-1ED6-4251-8B40-2C283E9369D5}" destId="{4CAED787-3742-4914-BFAD-E53CB76FC3EB}" srcOrd="1" destOrd="0" parTransId="{A95570B1-40ED-4583-8FD8-99BDBC425B75}" sibTransId="{D2E7EB39-0725-4F77-9AD8-340C81CB6933}"/>
    <dgm:cxn modelId="{40FC6B22-2D6B-4570-9DEA-F08178331B3C}" type="presOf" srcId="{03C3F623-7D4F-4A4F-9CC8-4EB9CBDA9C66}" destId="{101B0228-A9BB-4681-9140-FC217E82E006}" srcOrd="1" destOrd="0" presId="urn:microsoft.com/office/officeart/2005/8/layout/vList4#1"/>
    <dgm:cxn modelId="{47A4710D-FF83-4AED-9C6E-D8EFA4C999FD}" srcId="{CD3E8AFD-1ED6-4251-8B40-2C283E9369D5}" destId="{03C3F623-7D4F-4A4F-9CC8-4EB9CBDA9C66}" srcOrd="0" destOrd="0" parTransId="{84FE30EF-D6A1-4CA9-B918-1749C61EBDE4}" sibTransId="{C6C3505C-8266-4C61-9596-DD56CBDD9170}"/>
    <dgm:cxn modelId="{6C55AB41-CECA-43F7-BF2B-9C8DE0F1F62C}" type="presOf" srcId="{F1D667B9-EB3A-48A3-A1F9-E9D4DC65959A}" destId="{0DE7C287-3285-49EE-9ECE-73AC9E33DE6C}" srcOrd="1" destOrd="0" presId="urn:microsoft.com/office/officeart/2005/8/layout/vList4#1"/>
    <dgm:cxn modelId="{C431FD7E-D720-4DB3-B481-941E29D2A448}" srcId="{CD3E8AFD-1ED6-4251-8B40-2C283E9369D5}" destId="{F1D667B9-EB3A-48A3-A1F9-E9D4DC65959A}" srcOrd="3" destOrd="0" parTransId="{B54CE46C-3AAE-4594-B302-9031800035CB}" sibTransId="{9FD1CF2D-B131-4029-958D-990EDDE74DCC}"/>
    <dgm:cxn modelId="{0784F418-4090-402B-9CFB-FF8F35A8C68B}" type="presOf" srcId="{CD3E8AFD-1ED6-4251-8B40-2C283E9369D5}" destId="{49804F77-3147-4AD8-B0A1-E1123EC6E2C0}" srcOrd="0" destOrd="0" presId="urn:microsoft.com/office/officeart/2005/8/layout/vList4#1"/>
    <dgm:cxn modelId="{E7D13777-A59E-4A4A-A24F-CB9DF22EC186}" type="presParOf" srcId="{49804F77-3147-4AD8-B0A1-E1123EC6E2C0}" destId="{F5AE0F8C-5417-4568-84FA-9E69A583D654}" srcOrd="0" destOrd="0" presId="urn:microsoft.com/office/officeart/2005/8/layout/vList4#1"/>
    <dgm:cxn modelId="{4C82BC55-759B-42D9-9C57-67FFF0957E5B}" type="presParOf" srcId="{F5AE0F8C-5417-4568-84FA-9E69A583D654}" destId="{10207D15-5AE6-456F-B181-47F20D049606}" srcOrd="0" destOrd="0" presId="urn:microsoft.com/office/officeart/2005/8/layout/vList4#1"/>
    <dgm:cxn modelId="{B25263E6-7D30-4202-AD6F-A2B772D6FF31}" type="presParOf" srcId="{F5AE0F8C-5417-4568-84FA-9E69A583D654}" destId="{1918FC97-5768-4177-A57F-3B26C702E374}" srcOrd="1" destOrd="0" presId="urn:microsoft.com/office/officeart/2005/8/layout/vList4#1"/>
    <dgm:cxn modelId="{0BEB7FF7-F85A-4372-95BB-FC9B910757A4}" type="presParOf" srcId="{F5AE0F8C-5417-4568-84FA-9E69A583D654}" destId="{101B0228-A9BB-4681-9140-FC217E82E006}" srcOrd="2" destOrd="0" presId="urn:microsoft.com/office/officeart/2005/8/layout/vList4#1"/>
    <dgm:cxn modelId="{3B4B3D11-00B3-48EA-8B58-205F5AF75A98}" type="presParOf" srcId="{49804F77-3147-4AD8-B0A1-E1123EC6E2C0}" destId="{DEBD8A0F-2322-4193-827F-727B24D74FAE}" srcOrd="1" destOrd="0" presId="urn:microsoft.com/office/officeart/2005/8/layout/vList4#1"/>
    <dgm:cxn modelId="{825666DF-63EF-46C7-8506-D939C5BEBAD4}" type="presParOf" srcId="{49804F77-3147-4AD8-B0A1-E1123EC6E2C0}" destId="{E7B1B9F0-493A-495B-92D7-02E8D50BBF3B}" srcOrd="2" destOrd="0" presId="urn:microsoft.com/office/officeart/2005/8/layout/vList4#1"/>
    <dgm:cxn modelId="{4FDA0B6F-2A21-4E8D-BDAD-2316E5F6BB90}" type="presParOf" srcId="{E7B1B9F0-493A-495B-92D7-02E8D50BBF3B}" destId="{9FB36DD5-C883-43D8-A7C6-B3EDFA2A6770}" srcOrd="0" destOrd="0" presId="urn:microsoft.com/office/officeart/2005/8/layout/vList4#1"/>
    <dgm:cxn modelId="{72AF206F-63C5-49C7-A0B1-77A75A7A2FBD}" type="presParOf" srcId="{E7B1B9F0-493A-495B-92D7-02E8D50BBF3B}" destId="{E708CFC0-76CB-4E72-B8D1-24DBB71C3A2C}" srcOrd="1" destOrd="0" presId="urn:microsoft.com/office/officeart/2005/8/layout/vList4#1"/>
    <dgm:cxn modelId="{E08C7745-845B-4E37-AE26-983C9969283E}" type="presParOf" srcId="{E7B1B9F0-493A-495B-92D7-02E8D50BBF3B}" destId="{CC43094D-0FC0-416C-A706-810205655C09}" srcOrd="2" destOrd="0" presId="urn:microsoft.com/office/officeart/2005/8/layout/vList4#1"/>
    <dgm:cxn modelId="{582BF5C3-E605-4C53-A750-14550209E64C}" type="presParOf" srcId="{49804F77-3147-4AD8-B0A1-E1123EC6E2C0}" destId="{1657AEDB-DBC0-43E5-BBE5-15DD799A1954}" srcOrd="3" destOrd="0" presId="urn:microsoft.com/office/officeart/2005/8/layout/vList4#1"/>
    <dgm:cxn modelId="{84D35586-AD91-4252-A91F-CF879CCFB809}" type="presParOf" srcId="{49804F77-3147-4AD8-B0A1-E1123EC6E2C0}" destId="{64C0109F-FACE-4982-87D0-2175B7644E99}" srcOrd="4" destOrd="0" presId="urn:microsoft.com/office/officeart/2005/8/layout/vList4#1"/>
    <dgm:cxn modelId="{0C7FD041-FB20-4C19-84F8-C7155E4923AA}" type="presParOf" srcId="{64C0109F-FACE-4982-87D0-2175B7644E99}" destId="{2F4579AA-35AB-4B01-AAE7-F2C3069BC13D}" srcOrd="0" destOrd="0" presId="urn:microsoft.com/office/officeart/2005/8/layout/vList4#1"/>
    <dgm:cxn modelId="{F87EC5D2-F47C-4880-9725-A3A57C7B1B63}" type="presParOf" srcId="{64C0109F-FACE-4982-87D0-2175B7644E99}" destId="{4BE5030C-0348-4C03-92AE-76D4C2BF5185}" srcOrd="1" destOrd="0" presId="urn:microsoft.com/office/officeart/2005/8/layout/vList4#1"/>
    <dgm:cxn modelId="{73F59BC7-1679-42DB-8A66-0DB0562FE6D6}" type="presParOf" srcId="{64C0109F-FACE-4982-87D0-2175B7644E99}" destId="{AD45C749-17CD-4687-A2F1-FD50767618E2}" srcOrd="2" destOrd="0" presId="urn:microsoft.com/office/officeart/2005/8/layout/vList4#1"/>
    <dgm:cxn modelId="{95D1DF39-9227-4DC0-A5C4-B851CCC051E3}" type="presParOf" srcId="{49804F77-3147-4AD8-B0A1-E1123EC6E2C0}" destId="{2397C9E0-4B2C-4828-BAA5-0B822777DBED}" srcOrd="5" destOrd="0" presId="urn:microsoft.com/office/officeart/2005/8/layout/vList4#1"/>
    <dgm:cxn modelId="{141812F6-3999-415A-AEA5-972E49894AF5}" type="presParOf" srcId="{49804F77-3147-4AD8-B0A1-E1123EC6E2C0}" destId="{3B06833A-F899-4A7B-BE2E-61509AD5F789}" srcOrd="6" destOrd="0" presId="urn:microsoft.com/office/officeart/2005/8/layout/vList4#1"/>
    <dgm:cxn modelId="{6EB2227A-3CB3-470E-82D3-76DE6F792BBC}" type="presParOf" srcId="{3B06833A-F899-4A7B-BE2E-61509AD5F789}" destId="{2F1E1345-CE30-402A-953C-1009009DD316}" srcOrd="0" destOrd="0" presId="urn:microsoft.com/office/officeart/2005/8/layout/vList4#1"/>
    <dgm:cxn modelId="{70C5E653-93AA-451E-8CE4-3E3E1F0F5807}" type="presParOf" srcId="{3B06833A-F899-4A7B-BE2E-61509AD5F789}" destId="{9EB785D6-78B5-4799-8760-92B2A224E839}" srcOrd="1" destOrd="0" presId="urn:microsoft.com/office/officeart/2005/8/layout/vList4#1"/>
    <dgm:cxn modelId="{BDBC36D8-EF12-490B-B655-24A04FE33F08}" type="presParOf" srcId="{3B06833A-F899-4A7B-BE2E-61509AD5F789}" destId="{0DE7C287-3285-49EE-9ECE-73AC9E33DE6C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D7CBB5-768B-450C-882A-58298B85CD2A}" type="doc">
      <dgm:prSet loTypeId="urn:microsoft.com/office/officeart/2005/8/layout/vList6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A15820E-CFE2-4805-9351-A4F2603A5F20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400" b="1" dirty="0" smtClean="0">
            <a:latin typeface="+mj-lt"/>
            <a:cs typeface="Arial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1520"/>
            </a:spcAft>
            <a:buClrTx/>
            <a:buSzTx/>
            <a:buFontTx/>
            <a:buNone/>
            <a:tabLst/>
            <a:defRPr/>
          </a:pPr>
          <a:endParaRPr lang="en-US" sz="1200" b="1" dirty="0" smtClean="0">
            <a:latin typeface="+mj-lt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1520"/>
            </a:spcAft>
            <a:buClrTx/>
            <a:buSzTx/>
            <a:buFontTx/>
            <a:buNone/>
            <a:tabLst/>
            <a:defRPr/>
          </a:pPr>
          <a:r>
            <a:rPr lang="en-US" sz="3400" b="1" dirty="0" smtClean="0">
              <a:latin typeface="+mj-lt"/>
            </a:rPr>
            <a:t>SHAREHOLDERS</a:t>
          </a:r>
        </a:p>
        <a:p>
          <a:pPr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dirty="0"/>
        </a:p>
      </dgm:t>
    </dgm:pt>
    <dgm:pt modelId="{622D7849-0585-463A-B16E-3558406D4B40}" type="parTrans" cxnId="{8B3E8274-A733-43C1-A2EF-F7BCB0EE3C61}">
      <dgm:prSet/>
      <dgm:spPr/>
      <dgm:t>
        <a:bodyPr/>
        <a:lstStyle/>
        <a:p>
          <a:endParaRPr lang="en-US"/>
        </a:p>
      </dgm:t>
    </dgm:pt>
    <dgm:pt modelId="{A1B8793E-DBA4-4070-B8E0-1FA8C8D9753D}" type="sibTrans" cxnId="{8B3E8274-A733-43C1-A2EF-F7BCB0EE3C61}">
      <dgm:prSet/>
      <dgm:spPr/>
      <dgm:t>
        <a:bodyPr/>
        <a:lstStyle/>
        <a:p>
          <a:endParaRPr lang="en-US"/>
        </a:p>
      </dgm:t>
    </dgm:pt>
    <dgm:pt modelId="{6A033249-BD8A-4710-9ADC-9475EE62BC2E}">
      <dgm:prSet custT="1"/>
      <dgm:spPr/>
      <dgm:t>
        <a:bodyPr/>
        <a:lstStyle/>
        <a:p>
          <a:pPr algn="ctr"/>
          <a:r>
            <a:rPr lang="en-US" sz="3400" b="1" dirty="0" smtClean="0">
              <a:solidFill>
                <a:schemeClr val="bg1"/>
              </a:solidFill>
              <a:latin typeface="+mj-lt"/>
            </a:rPr>
            <a:t>MANAGERS</a:t>
          </a:r>
          <a:endParaRPr lang="en-US" sz="3400" b="1" dirty="0">
            <a:solidFill>
              <a:schemeClr val="bg1"/>
            </a:solidFill>
            <a:latin typeface="+mj-lt"/>
          </a:endParaRPr>
        </a:p>
      </dgm:t>
    </dgm:pt>
    <dgm:pt modelId="{562C9123-8869-4A63-B34C-97692575E894}" type="parTrans" cxnId="{9437679E-89DE-4493-97A0-57B99249BF93}">
      <dgm:prSet/>
      <dgm:spPr/>
      <dgm:t>
        <a:bodyPr/>
        <a:lstStyle/>
        <a:p>
          <a:endParaRPr lang="en-US"/>
        </a:p>
      </dgm:t>
    </dgm:pt>
    <dgm:pt modelId="{8701AF44-7E06-45CA-BEB4-195A6A5C1EDA}" type="sibTrans" cxnId="{9437679E-89DE-4493-97A0-57B99249BF93}">
      <dgm:prSet/>
      <dgm:spPr/>
      <dgm:t>
        <a:bodyPr/>
        <a:lstStyle/>
        <a:p>
          <a:endParaRPr lang="en-US"/>
        </a:p>
      </dgm:t>
    </dgm:pt>
    <dgm:pt modelId="{892A1CB2-EA04-4CCE-92D5-08FCAF0E1F49}">
      <dgm:prSet custT="1"/>
      <dgm:spPr/>
      <dgm:t>
        <a:bodyPr/>
        <a:lstStyle/>
        <a:p>
          <a:pPr algn="l"/>
          <a:r>
            <a:rPr lang="en-US" sz="2200" b="1" dirty="0" smtClean="0"/>
            <a:t>Professional managers contracted to provide decision making</a:t>
          </a:r>
          <a:endParaRPr lang="en-US" sz="2200" b="1" dirty="0"/>
        </a:p>
      </dgm:t>
    </dgm:pt>
    <dgm:pt modelId="{BBEFD483-8835-47C2-AC30-47CE7D4F60DF}" type="parTrans" cxnId="{647D5B35-B30B-49C0-B582-FAF2FC2A3C65}">
      <dgm:prSet/>
      <dgm:spPr/>
      <dgm:t>
        <a:bodyPr/>
        <a:lstStyle/>
        <a:p>
          <a:endParaRPr lang="en-US"/>
        </a:p>
      </dgm:t>
    </dgm:pt>
    <dgm:pt modelId="{0079EAD5-99DB-4A83-BB59-9F483447C672}" type="sibTrans" cxnId="{647D5B35-B30B-49C0-B582-FAF2FC2A3C65}">
      <dgm:prSet/>
      <dgm:spPr/>
      <dgm:t>
        <a:bodyPr/>
        <a:lstStyle/>
        <a:p>
          <a:endParaRPr lang="en-US"/>
        </a:p>
      </dgm:t>
    </dgm:pt>
    <dgm:pt modelId="{6795CBD8-1112-45EC-A347-2D5A46688FC1}">
      <dgm:prSet phldrT="[Text]" custT="1"/>
      <dgm:spPr/>
      <dgm:t>
        <a:bodyPr/>
        <a:lstStyle/>
        <a:p>
          <a:pPr algn="l"/>
          <a:r>
            <a:rPr lang="en-US" sz="2200" b="1" dirty="0" smtClean="0"/>
            <a:t>Shareholders purchase stock</a:t>
          </a:r>
          <a:endParaRPr lang="en-US" sz="2200" b="1" dirty="0"/>
        </a:p>
      </dgm:t>
    </dgm:pt>
    <dgm:pt modelId="{2BE2EEA6-78D2-4609-904B-A0BA09A172E3}" type="sibTrans" cxnId="{ADDA76B0-4926-4755-BD11-1677EAAFA9CF}">
      <dgm:prSet/>
      <dgm:spPr/>
      <dgm:t>
        <a:bodyPr/>
        <a:lstStyle/>
        <a:p>
          <a:endParaRPr lang="en-US"/>
        </a:p>
      </dgm:t>
    </dgm:pt>
    <dgm:pt modelId="{F0A9FC3A-7D5F-461A-ADDF-A7DFDB336962}" type="parTrans" cxnId="{ADDA76B0-4926-4755-BD11-1677EAAFA9CF}">
      <dgm:prSet/>
      <dgm:spPr/>
      <dgm:t>
        <a:bodyPr/>
        <a:lstStyle/>
        <a:p>
          <a:endParaRPr lang="en-US"/>
        </a:p>
      </dgm:t>
    </dgm:pt>
    <dgm:pt modelId="{AF74394D-476B-4821-BCFC-37F88C84F853}">
      <dgm:prSet phldrT="[Text]" custT="1"/>
      <dgm:spPr/>
      <dgm:t>
        <a:bodyPr/>
        <a:lstStyle/>
        <a:p>
          <a:pPr algn="l"/>
          <a:r>
            <a:rPr lang="en-US" sz="2200" b="1" dirty="0" smtClean="0"/>
            <a:t>Entitled to income (residual returns) </a:t>
          </a:r>
          <a:endParaRPr lang="en-US" sz="2200" b="1" dirty="0"/>
        </a:p>
      </dgm:t>
    </dgm:pt>
    <dgm:pt modelId="{82976196-C284-4434-B547-DBE0165CB578}" type="parTrans" cxnId="{3C726251-F6A9-46B0-BA73-53FA04B18756}">
      <dgm:prSet/>
      <dgm:spPr/>
      <dgm:t>
        <a:bodyPr/>
        <a:lstStyle/>
        <a:p>
          <a:endParaRPr lang="en-US"/>
        </a:p>
      </dgm:t>
    </dgm:pt>
    <dgm:pt modelId="{498E2883-DFE6-4B03-BEB4-FBA585B53CD9}" type="sibTrans" cxnId="{3C726251-F6A9-46B0-BA73-53FA04B18756}">
      <dgm:prSet/>
      <dgm:spPr/>
      <dgm:t>
        <a:bodyPr/>
        <a:lstStyle/>
        <a:p>
          <a:endParaRPr lang="en-US"/>
        </a:p>
      </dgm:t>
    </dgm:pt>
    <dgm:pt modelId="{4BAFA43C-84D8-4B8D-8657-C2C19D928916}">
      <dgm:prSet custT="1"/>
      <dgm:spPr/>
      <dgm:t>
        <a:bodyPr/>
        <a:lstStyle/>
        <a:p>
          <a:pPr algn="l"/>
          <a:r>
            <a:rPr lang="en-US" sz="2200" b="1" dirty="0" smtClean="0"/>
            <a:t>Strategy development and decision making by managers                           </a:t>
          </a:r>
          <a:endParaRPr lang="en-US" sz="2200" b="1" dirty="0"/>
        </a:p>
      </dgm:t>
    </dgm:pt>
    <dgm:pt modelId="{85B9854F-3DB6-4DA9-B3FD-32CBBAF64792}" type="parTrans" cxnId="{D7C21EF6-FA5F-46C6-A115-53B1853BE302}">
      <dgm:prSet/>
      <dgm:spPr/>
      <dgm:t>
        <a:bodyPr/>
        <a:lstStyle/>
        <a:p>
          <a:endParaRPr lang="en-US"/>
        </a:p>
      </dgm:t>
    </dgm:pt>
    <dgm:pt modelId="{64AEF70D-8A53-438C-9B35-B66306564C9E}" type="sibTrans" cxnId="{D7C21EF6-FA5F-46C6-A115-53B1853BE302}">
      <dgm:prSet/>
      <dgm:spPr/>
      <dgm:t>
        <a:bodyPr/>
        <a:lstStyle/>
        <a:p>
          <a:endParaRPr lang="en-US"/>
        </a:p>
      </dgm:t>
    </dgm:pt>
    <dgm:pt modelId="{1C63572E-C931-4D7F-A38E-5C72E15F1B9D}">
      <dgm:prSet phldrT="[Text]" custT="1"/>
      <dgm:spPr/>
      <dgm:t>
        <a:bodyPr/>
        <a:lstStyle/>
        <a:p>
          <a:pPr algn="l"/>
          <a:r>
            <a:rPr lang="en-US" sz="2200" b="1" dirty="0" smtClean="0"/>
            <a:t>Risk bearing by shareholders—firm’s expenses may exceed revenues</a:t>
          </a:r>
          <a:endParaRPr lang="en-US" sz="2200" b="1" dirty="0"/>
        </a:p>
      </dgm:t>
    </dgm:pt>
    <dgm:pt modelId="{EEAD5613-C93F-4DC4-B36C-CCB29D2F6AB3}" type="parTrans" cxnId="{24A4C6B1-D852-4E8B-A76C-F288EF79B981}">
      <dgm:prSet/>
      <dgm:spPr/>
      <dgm:t>
        <a:bodyPr/>
        <a:lstStyle/>
        <a:p>
          <a:endParaRPr lang="en-US"/>
        </a:p>
      </dgm:t>
    </dgm:pt>
    <dgm:pt modelId="{4763D451-C86B-4774-85A2-74DB2A73A32B}" type="sibTrans" cxnId="{24A4C6B1-D852-4E8B-A76C-F288EF79B981}">
      <dgm:prSet/>
      <dgm:spPr/>
      <dgm:t>
        <a:bodyPr/>
        <a:lstStyle/>
        <a:p>
          <a:endParaRPr lang="en-US"/>
        </a:p>
      </dgm:t>
    </dgm:pt>
    <dgm:pt modelId="{A2F587B0-C682-4ECC-A29C-70F533DBF19F}">
      <dgm:prSet phldrT="[Text]" custT="1"/>
      <dgm:spPr/>
      <dgm:t>
        <a:bodyPr/>
        <a:lstStyle/>
        <a:p>
          <a:pPr algn="l"/>
          <a:r>
            <a:rPr lang="en-US" sz="2200" b="1" dirty="0" smtClean="0"/>
            <a:t>Investment risk is managed through a diversified investment portfolio</a:t>
          </a:r>
          <a:endParaRPr lang="en-US" sz="2200" b="1" dirty="0"/>
        </a:p>
      </dgm:t>
    </dgm:pt>
    <dgm:pt modelId="{977A21D4-D37E-484B-B1B3-D9878803D612}" type="parTrans" cxnId="{AF7ACA68-2420-4D84-8D57-06C112498C52}">
      <dgm:prSet/>
      <dgm:spPr/>
      <dgm:t>
        <a:bodyPr/>
        <a:lstStyle/>
        <a:p>
          <a:endParaRPr lang="en-US"/>
        </a:p>
      </dgm:t>
    </dgm:pt>
    <dgm:pt modelId="{7A034172-577D-48C0-B7F0-D60E0B05A16D}" type="sibTrans" cxnId="{AF7ACA68-2420-4D84-8D57-06C112498C52}">
      <dgm:prSet/>
      <dgm:spPr/>
      <dgm:t>
        <a:bodyPr/>
        <a:lstStyle/>
        <a:p>
          <a:endParaRPr lang="en-US"/>
        </a:p>
      </dgm:t>
    </dgm:pt>
    <dgm:pt modelId="{4442EA69-4551-4CFE-A749-B2D550419A42}" type="pres">
      <dgm:prSet presAssocID="{33D7CBB5-768B-450C-882A-58298B85CD2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63DC9D7-9FE9-4D4F-B6A2-DCB4FB5DC5A7}" type="pres">
      <dgm:prSet presAssocID="{4A15820E-CFE2-4805-9351-A4F2603A5F20}" presName="linNode" presStyleCnt="0"/>
      <dgm:spPr/>
    </dgm:pt>
    <dgm:pt modelId="{B5B1680A-E02B-4733-BB72-FF3A97733279}" type="pres">
      <dgm:prSet presAssocID="{4A15820E-CFE2-4805-9351-A4F2603A5F20}" presName="parentShp" presStyleLbl="node1" presStyleIdx="0" presStyleCnt="2" custScaleX="108363" custScaleY="1604657" custLinFactNeighborY="-13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F3E1BF-07BB-4AA1-847E-CFB1D3C646CA}" type="pres">
      <dgm:prSet presAssocID="{4A15820E-CFE2-4805-9351-A4F2603A5F20}" presName="childShp" presStyleLbl="bgAccFollowNode1" presStyleIdx="0" presStyleCnt="2" custAng="0" custScaleX="123505" custScaleY="19429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11F94C-23E1-46D9-BA6A-9397E34BB421}" type="pres">
      <dgm:prSet presAssocID="{A1B8793E-DBA4-4070-B8E0-1FA8C8D9753D}" presName="spacing" presStyleCnt="0"/>
      <dgm:spPr/>
    </dgm:pt>
    <dgm:pt modelId="{B654D839-34C2-4DF2-A640-4AA9053165B3}" type="pres">
      <dgm:prSet presAssocID="{6A033249-BD8A-4710-9ADC-9475EE62BC2E}" presName="linNode" presStyleCnt="0"/>
      <dgm:spPr/>
    </dgm:pt>
    <dgm:pt modelId="{FBA40300-D264-4B56-A26C-54C3D1737BE0}" type="pres">
      <dgm:prSet presAssocID="{6A033249-BD8A-4710-9ADC-9475EE62BC2E}" presName="parentShp" presStyleLbl="node1" presStyleIdx="1" presStyleCnt="2" custScaleX="96074" custScaleY="1571287" custLinFactNeighborX="-5659" custLinFactNeighborY="-8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EBD6CC-B123-4865-A32D-DFBC9752E9DC}" type="pres">
      <dgm:prSet presAssocID="{6A033249-BD8A-4710-9ADC-9475EE62BC2E}" presName="childShp" presStyleLbl="bgAccFollowNode1" presStyleIdx="1" presStyleCnt="2" custAng="0" custScaleX="102976" custScaleY="11979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7ACA68-2420-4D84-8D57-06C112498C52}" srcId="{4A15820E-CFE2-4805-9351-A4F2603A5F20}" destId="{A2F587B0-C682-4ECC-A29C-70F533DBF19F}" srcOrd="3" destOrd="0" parTransId="{977A21D4-D37E-484B-B1B3-D9878803D612}" sibTransId="{7A034172-577D-48C0-B7F0-D60E0B05A16D}"/>
    <dgm:cxn modelId="{D908C43D-42FE-4DF9-8660-8A9833C8FF68}" type="presOf" srcId="{33D7CBB5-768B-450C-882A-58298B85CD2A}" destId="{4442EA69-4551-4CFE-A749-B2D550419A42}" srcOrd="0" destOrd="0" presId="urn:microsoft.com/office/officeart/2005/8/layout/vList6"/>
    <dgm:cxn modelId="{1433E3BC-47D8-4F4C-AF33-0C7946B9B6BD}" type="presOf" srcId="{4BAFA43C-84D8-4B8D-8657-C2C19D928916}" destId="{66EBD6CC-B123-4865-A32D-DFBC9752E9DC}" srcOrd="0" destOrd="1" presId="urn:microsoft.com/office/officeart/2005/8/layout/vList6"/>
    <dgm:cxn modelId="{B9CCB794-DC12-4D4D-9CA2-5F70EB5CE650}" type="presOf" srcId="{4A15820E-CFE2-4805-9351-A4F2603A5F20}" destId="{B5B1680A-E02B-4733-BB72-FF3A97733279}" srcOrd="0" destOrd="0" presId="urn:microsoft.com/office/officeart/2005/8/layout/vList6"/>
    <dgm:cxn modelId="{CD74C034-62FD-437D-AEB9-EB9A35E1E3BE}" type="presOf" srcId="{892A1CB2-EA04-4CCE-92D5-08FCAF0E1F49}" destId="{66EBD6CC-B123-4865-A32D-DFBC9752E9DC}" srcOrd="0" destOrd="0" presId="urn:microsoft.com/office/officeart/2005/8/layout/vList6"/>
    <dgm:cxn modelId="{3C726251-F6A9-46B0-BA73-53FA04B18756}" srcId="{4A15820E-CFE2-4805-9351-A4F2603A5F20}" destId="{AF74394D-476B-4821-BCFC-37F88C84F853}" srcOrd="1" destOrd="0" parTransId="{82976196-C284-4434-B547-DBE0165CB578}" sibTransId="{498E2883-DFE6-4B03-BEB4-FBA585B53CD9}"/>
    <dgm:cxn modelId="{2BCC5E87-5DEC-47DD-87E6-DE2A4EA5F886}" type="presOf" srcId="{A2F587B0-C682-4ECC-A29C-70F533DBF19F}" destId="{D4F3E1BF-07BB-4AA1-847E-CFB1D3C646CA}" srcOrd="0" destOrd="3" presId="urn:microsoft.com/office/officeart/2005/8/layout/vList6"/>
    <dgm:cxn modelId="{8B3E8274-A733-43C1-A2EF-F7BCB0EE3C61}" srcId="{33D7CBB5-768B-450C-882A-58298B85CD2A}" destId="{4A15820E-CFE2-4805-9351-A4F2603A5F20}" srcOrd="0" destOrd="0" parTransId="{622D7849-0585-463A-B16E-3558406D4B40}" sibTransId="{A1B8793E-DBA4-4070-B8E0-1FA8C8D9753D}"/>
    <dgm:cxn modelId="{905107CA-6EAF-4A64-8537-2933EC583AE8}" type="presOf" srcId="{AF74394D-476B-4821-BCFC-37F88C84F853}" destId="{D4F3E1BF-07BB-4AA1-847E-CFB1D3C646CA}" srcOrd="0" destOrd="1" presId="urn:microsoft.com/office/officeart/2005/8/layout/vList6"/>
    <dgm:cxn modelId="{ADDA76B0-4926-4755-BD11-1677EAAFA9CF}" srcId="{4A15820E-CFE2-4805-9351-A4F2603A5F20}" destId="{6795CBD8-1112-45EC-A347-2D5A46688FC1}" srcOrd="0" destOrd="0" parTransId="{F0A9FC3A-7D5F-461A-ADDF-A7DFDB336962}" sibTransId="{2BE2EEA6-78D2-4609-904B-A0BA09A172E3}"/>
    <dgm:cxn modelId="{647D5B35-B30B-49C0-B582-FAF2FC2A3C65}" srcId="{6A033249-BD8A-4710-9ADC-9475EE62BC2E}" destId="{892A1CB2-EA04-4CCE-92D5-08FCAF0E1F49}" srcOrd="0" destOrd="0" parTransId="{BBEFD483-8835-47C2-AC30-47CE7D4F60DF}" sibTransId="{0079EAD5-99DB-4A83-BB59-9F483447C672}"/>
    <dgm:cxn modelId="{9437679E-89DE-4493-97A0-57B99249BF93}" srcId="{33D7CBB5-768B-450C-882A-58298B85CD2A}" destId="{6A033249-BD8A-4710-9ADC-9475EE62BC2E}" srcOrd="1" destOrd="0" parTransId="{562C9123-8869-4A63-B34C-97692575E894}" sibTransId="{8701AF44-7E06-45CA-BEB4-195A6A5C1EDA}"/>
    <dgm:cxn modelId="{8E9FA057-37E9-4D10-A96B-8349514BC695}" type="presOf" srcId="{6795CBD8-1112-45EC-A347-2D5A46688FC1}" destId="{D4F3E1BF-07BB-4AA1-847E-CFB1D3C646CA}" srcOrd="0" destOrd="0" presId="urn:microsoft.com/office/officeart/2005/8/layout/vList6"/>
    <dgm:cxn modelId="{62BF9E07-7C3C-408A-ADB5-6F1E32BD1A1D}" type="presOf" srcId="{6A033249-BD8A-4710-9ADC-9475EE62BC2E}" destId="{FBA40300-D264-4B56-A26C-54C3D1737BE0}" srcOrd="0" destOrd="0" presId="urn:microsoft.com/office/officeart/2005/8/layout/vList6"/>
    <dgm:cxn modelId="{0484024B-5D7F-4E3A-8A79-C13334B6ECC4}" type="presOf" srcId="{1C63572E-C931-4D7F-A38E-5C72E15F1B9D}" destId="{D4F3E1BF-07BB-4AA1-847E-CFB1D3C646CA}" srcOrd="0" destOrd="2" presId="urn:microsoft.com/office/officeart/2005/8/layout/vList6"/>
    <dgm:cxn modelId="{D7C21EF6-FA5F-46C6-A115-53B1853BE302}" srcId="{6A033249-BD8A-4710-9ADC-9475EE62BC2E}" destId="{4BAFA43C-84D8-4B8D-8657-C2C19D928916}" srcOrd="1" destOrd="0" parTransId="{85B9854F-3DB6-4DA9-B3FD-32CBBAF64792}" sibTransId="{64AEF70D-8A53-438C-9B35-B66306564C9E}"/>
    <dgm:cxn modelId="{24A4C6B1-D852-4E8B-A76C-F288EF79B981}" srcId="{4A15820E-CFE2-4805-9351-A4F2603A5F20}" destId="{1C63572E-C931-4D7F-A38E-5C72E15F1B9D}" srcOrd="2" destOrd="0" parTransId="{EEAD5613-C93F-4DC4-B36C-CCB29D2F6AB3}" sibTransId="{4763D451-C86B-4774-85A2-74DB2A73A32B}"/>
    <dgm:cxn modelId="{C594E68C-4EAC-430D-9D24-31D0BDE34D0B}" type="presParOf" srcId="{4442EA69-4551-4CFE-A749-B2D550419A42}" destId="{363DC9D7-9FE9-4D4F-B6A2-DCB4FB5DC5A7}" srcOrd="0" destOrd="0" presId="urn:microsoft.com/office/officeart/2005/8/layout/vList6"/>
    <dgm:cxn modelId="{70784CD6-877A-4E0A-878B-F948A555A984}" type="presParOf" srcId="{363DC9D7-9FE9-4D4F-B6A2-DCB4FB5DC5A7}" destId="{B5B1680A-E02B-4733-BB72-FF3A97733279}" srcOrd="0" destOrd="0" presId="urn:microsoft.com/office/officeart/2005/8/layout/vList6"/>
    <dgm:cxn modelId="{95A20F32-2C76-4D40-9A56-B2F07C7980F6}" type="presParOf" srcId="{363DC9D7-9FE9-4D4F-B6A2-DCB4FB5DC5A7}" destId="{D4F3E1BF-07BB-4AA1-847E-CFB1D3C646CA}" srcOrd="1" destOrd="0" presId="urn:microsoft.com/office/officeart/2005/8/layout/vList6"/>
    <dgm:cxn modelId="{81C11764-6D8D-47DF-8535-23A7B0EC42C4}" type="presParOf" srcId="{4442EA69-4551-4CFE-A749-B2D550419A42}" destId="{3111F94C-23E1-46D9-BA6A-9397E34BB421}" srcOrd="1" destOrd="0" presId="urn:microsoft.com/office/officeart/2005/8/layout/vList6"/>
    <dgm:cxn modelId="{29370D2C-4FC1-4DBD-BB5B-B2F6B2BD7DDF}" type="presParOf" srcId="{4442EA69-4551-4CFE-A749-B2D550419A42}" destId="{B654D839-34C2-4DF2-A640-4AA9053165B3}" srcOrd="2" destOrd="0" presId="urn:microsoft.com/office/officeart/2005/8/layout/vList6"/>
    <dgm:cxn modelId="{7EE77E75-4666-4928-8544-B4BA1596BD32}" type="presParOf" srcId="{B654D839-34C2-4DF2-A640-4AA9053165B3}" destId="{FBA40300-D264-4B56-A26C-54C3D1737BE0}" srcOrd="0" destOrd="0" presId="urn:microsoft.com/office/officeart/2005/8/layout/vList6"/>
    <dgm:cxn modelId="{046C01E3-DFF6-4775-8112-272686BA5AFD}" type="presParOf" srcId="{B654D839-34C2-4DF2-A640-4AA9053165B3}" destId="{66EBD6CC-B123-4865-A32D-DFBC9752E9DC}" srcOrd="1" destOrd="0" presId="urn:microsoft.com/office/officeart/2005/8/layout/vList6"/>
  </dgm:cxnLst>
  <dgm:bg>
    <a:solidFill>
      <a:schemeClr val="accent1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24772D-2518-43E2-BE2D-6136A9E99DD4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55ADCBD9-B323-4EE1-BCC8-7A677268A15D}">
      <dgm:prSet phldrT="[Text]" custT="1"/>
      <dgm:spPr>
        <a:solidFill>
          <a:schemeClr val="tx1"/>
        </a:solidFill>
      </dgm:spPr>
      <dgm:t>
        <a:bodyPr/>
        <a:lstStyle/>
        <a:p>
          <a:pPr marL="457200" indent="0"/>
          <a:r>
            <a:rPr lang="en-US" sz="2000" dirty="0" smtClean="0"/>
            <a:t>       GOVERNANCE              MECHANISMS</a:t>
          </a:r>
          <a:endParaRPr lang="en-US" sz="2000" dirty="0"/>
        </a:p>
      </dgm:t>
    </dgm:pt>
    <dgm:pt modelId="{6725AD54-426A-45D3-8B47-C14723F2FC6F}" type="parTrans" cxnId="{C34D674F-73BD-40D0-AE4B-20D5CDB94B30}">
      <dgm:prSet/>
      <dgm:spPr/>
      <dgm:t>
        <a:bodyPr/>
        <a:lstStyle/>
        <a:p>
          <a:endParaRPr lang="en-US" sz="2000"/>
        </a:p>
      </dgm:t>
    </dgm:pt>
    <dgm:pt modelId="{7D59D858-CFE9-4991-A687-C0696D124406}" type="sibTrans" cxnId="{C34D674F-73BD-40D0-AE4B-20D5CDB94B30}">
      <dgm:prSet/>
      <dgm:spPr/>
      <dgm:t>
        <a:bodyPr/>
        <a:lstStyle/>
        <a:p>
          <a:endParaRPr lang="en-US" sz="2000"/>
        </a:p>
      </dgm:t>
    </dgm:pt>
    <dgm:pt modelId="{3D0894FD-4C9E-4F9E-8F06-4720F833D84A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2000" dirty="0" smtClean="0"/>
            <a:t>AGENCY RELATIONSHIPS</a:t>
          </a:r>
          <a:endParaRPr lang="en-US" sz="2000" dirty="0"/>
        </a:p>
      </dgm:t>
    </dgm:pt>
    <dgm:pt modelId="{CA505858-A840-431E-B928-1519D063C9BC}" type="parTrans" cxnId="{85A3C3C3-4CF9-47DC-88EC-2AA3C12072DC}">
      <dgm:prSet/>
      <dgm:spPr/>
      <dgm:t>
        <a:bodyPr/>
        <a:lstStyle/>
        <a:p>
          <a:endParaRPr lang="en-US" sz="2000"/>
        </a:p>
      </dgm:t>
    </dgm:pt>
    <dgm:pt modelId="{F650CAEB-B4A6-42D3-8783-886EC1F0D0D8}" type="sibTrans" cxnId="{85A3C3C3-4CF9-47DC-88EC-2AA3C12072DC}">
      <dgm:prSet/>
      <dgm:spPr/>
      <dgm:t>
        <a:bodyPr/>
        <a:lstStyle/>
        <a:p>
          <a:endParaRPr lang="en-US" sz="2000"/>
        </a:p>
      </dgm:t>
    </dgm:pt>
    <dgm:pt modelId="{A3EF6637-FDF2-474E-BD43-A9814544365A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2000" dirty="0" smtClean="0"/>
            <a:t>AGENCY PROBLEMS</a:t>
          </a:r>
          <a:endParaRPr lang="en-US" sz="2000" dirty="0"/>
        </a:p>
      </dgm:t>
    </dgm:pt>
    <dgm:pt modelId="{0B4C9312-8144-4A47-AC99-167F354BF5A0}" type="sibTrans" cxnId="{BBC66199-2B82-4AE8-B60D-AFD18C44486D}">
      <dgm:prSet/>
      <dgm:spPr/>
      <dgm:t>
        <a:bodyPr/>
        <a:lstStyle/>
        <a:p>
          <a:endParaRPr lang="en-US" sz="2000"/>
        </a:p>
      </dgm:t>
    </dgm:pt>
    <dgm:pt modelId="{572E7749-8FF1-4460-832C-B461F85CE5F5}" type="parTrans" cxnId="{BBC66199-2B82-4AE8-B60D-AFD18C44486D}">
      <dgm:prSet/>
      <dgm:spPr/>
      <dgm:t>
        <a:bodyPr/>
        <a:lstStyle/>
        <a:p>
          <a:endParaRPr lang="en-US" sz="2000"/>
        </a:p>
      </dgm:t>
    </dgm:pt>
    <dgm:pt modelId="{DED0CB14-69EB-4129-AE27-76AE462E7DCF}" type="pres">
      <dgm:prSet presAssocID="{9824772D-2518-43E2-BE2D-6136A9E99DD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4BD0C1C0-7386-4B37-A433-7BAE547F0320}" type="pres">
      <dgm:prSet presAssocID="{55ADCBD9-B323-4EE1-BCC8-7A677268A15D}" presName="gear1" presStyleLbl="node1" presStyleIdx="0" presStyleCnt="3" custScaleX="142834" custScaleY="14828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4A6648-817B-4133-A6AA-53817ABC42DF}" type="pres">
      <dgm:prSet presAssocID="{55ADCBD9-B323-4EE1-BCC8-7A677268A15D}" presName="gear1srcNode" presStyleLbl="node1" presStyleIdx="0" presStyleCnt="3"/>
      <dgm:spPr/>
      <dgm:t>
        <a:bodyPr/>
        <a:lstStyle/>
        <a:p>
          <a:endParaRPr lang="en-US"/>
        </a:p>
      </dgm:t>
    </dgm:pt>
    <dgm:pt modelId="{891C4A0A-B4D3-48AD-BD87-CECC7073C1CF}" type="pres">
      <dgm:prSet presAssocID="{55ADCBD9-B323-4EE1-BCC8-7A677268A15D}" presName="gear1dstNode" presStyleLbl="node1" presStyleIdx="0" presStyleCnt="3"/>
      <dgm:spPr/>
      <dgm:t>
        <a:bodyPr/>
        <a:lstStyle/>
        <a:p>
          <a:endParaRPr lang="en-US"/>
        </a:p>
      </dgm:t>
    </dgm:pt>
    <dgm:pt modelId="{0C050DA6-D348-4BC5-80BE-85389AE129DA}" type="pres">
      <dgm:prSet presAssocID="{A3EF6637-FDF2-474E-BD43-A9814544365A}" presName="gear2" presStyleLbl="node1" presStyleIdx="1" presStyleCnt="3" custScaleX="142226" custScaleY="21012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ABAE92-D3D2-491E-813C-355F08881ED7}" type="pres">
      <dgm:prSet presAssocID="{A3EF6637-FDF2-474E-BD43-A9814544365A}" presName="gear2srcNode" presStyleLbl="node1" presStyleIdx="1" presStyleCnt="3"/>
      <dgm:spPr/>
      <dgm:t>
        <a:bodyPr/>
        <a:lstStyle/>
        <a:p>
          <a:endParaRPr lang="en-US"/>
        </a:p>
      </dgm:t>
    </dgm:pt>
    <dgm:pt modelId="{EF33749B-5740-4FB3-B1AF-B321C552AC80}" type="pres">
      <dgm:prSet presAssocID="{A3EF6637-FDF2-474E-BD43-A9814544365A}" presName="gear2dstNode" presStyleLbl="node1" presStyleIdx="1" presStyleCnt="3"/>
      <dgm:spPr/>
      <dgm:t>
        <a:bodyPr/>
        <a:lstStyle/>
        <a:p>
          <a:endParaRPr lang="en-US"/>
        </a:p>
      </dgm:t>
    </dgm:pt>
    <dgm:pt modelId="{1ADA2229-5A96-472C-B142-B435295455BC}" type="pres">
      <dgm:prSet presAssocID="{3D0894FD-4C9E-4F9E-8F06-4720F833D84A}" presName="gear3" presStyleLbl="node1" presStyleIdx="2" presStyleCnt="3" custScaleX="197080" custScaleY="125755"/>
      <dgm:spPr/>
      <dgm:t>
        <a:bodyPr/>
        <a:lstStyle/>
        <a:p>
          <a:endParaRPr lang="en-US"/>
        </a:p>
      </dgm:t>
    </dgm:pt>
    <dgm:pt modelId="{0DCA5226-8F29-4F10-B949-1CC40A9FC193}" type="pres">
      <dgm:prSet presAssocID="{3D0894FD-4C9E-4F9E-8F06-4720F833D84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3D197-2F0E-4F1C-8F97-492375CA44E3}" type="pres">
      <dgm:prSet presAssocID="{3D0894FD-4C9E-4F9E-8F06-4720F833D84A}" presName="gear3srcNode" presStyleLbl="node1" presStyleIdx="2" presStyleCnt="3"/>
      <dgm:spPr/>
      <dgm:t>
        <a:bodyPr/>
        <a:lstStyle/>
        <a:p>
          <a:endParaRPr lang="en-US"/>
        </a:p>
      </dgm:t>
    </dgm:pt>
    <dgm:pt modelId="{DEA11937-4B5A-4035-AEB3-30ADB5FB616F}" type="pres">
      <dgm:prSet presAssocID="{3D0894FD-4C9E-4F9E-8F06-4720F833D84A}" presName="gear3dstNode" presStyleLbl="node1" presStyleIdx="2" presStyleCnt="3"/>
      <dgm:spPr/>
      <dgm:t>
        <a:bodyPr/>
        <a:lstStyle/>
        <a:p>
          <a:endParaRPr lang="en-US"/>
        </a:p>
      </dgm:t>
    </dgm:pt>
    <dgm:pt modelId="{7547D968-9DAD-42D6-BD1C-7D21C5B0FF1C}" type="pres">
      <dgm:prSet presAssocID="{7D59D858-CFE9-4991-A687-C0696D124406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21B4DF71-3DD6-49EF-865C-247D4FDCD6B2}" type="pres">
      <dgm:prSet presAssocID="{0B4C9312-8144-4A47-AC99-167F354BF5A0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B5F02807-B0FD-4BBC-BF12-4C72D66EB282}" type="pres">
      <dgm:prSet presAssocID="{F650CAEB-B4A6-42D3-8783-886EC1F0D0D8}" presName="connector3" presStyleLbl="sibTrans2D1" presStyleIdx="2" presStyleCnt="3" custLinFactNeighborX="6094" custLinFactNeighborY="-278"/>
      <dgm:spPr/>
      <dgm:t>
        <a:bodyPr/>
        <a:lstStyle/>
        <a:p>
          <a:endParaRPr lang="en-US"/>
        </a:p>
      </dgm:t>
    </dgm:pt>
  </dgm:ptLst>
  <dgm:cxnLst>
    <dgm:cxn modelId="{123B2342-1938-4E87-B019-1F5437FEFFBC}" type="presOf" srcId="{3D0894FD-4C9E-4F9E-8F06-4720F833D84A}" destId="{0DCA5226-8F29-4F10-B949-1CC40A9FC193}" srcOrd="1" destOrd="0" presId="urn:microsoft.com/office/officeart/2005/8/layout/gear1"/>
    <dgm:cxn modelId="{E17BD4E4-0445-4EF8-89EF-93FB8CA0BCE1}" type="presOf" srcId="{0B4C9312-8144-4A47-AC99-167F354BF5A0}" destId="{21B4DF71-3DD6-49EF-865C-247D4FDCD6B2}" srcOrd="0" destOrd="0" presId="urn:microsoft.com/office/officeart/2005/8/layout/gear1"/>
    <dgm:cxn modelId="{4C2BF619-7AAA-4C7E-A4F1-3130B7876840}" type="presOf" srcId="{3D0894FD-4C9E-4F9E-8F06-4720F833D84A}" destId="{1ADA2229-5A96-472C-B142-B435295455BC}" srcOrd="0" destOrd="0" presId="urn:microsoft.com/office/officeart/2005/8/layout/gear1"/>
    <dgm:cxn modelId="{B3AAEE6B-09F1-4603-B66D-9B257113C162}" type="presOf" srcId="{55ADCBD9-B323-4EE1-BCC8-7A677268A15D}" destId="{714A6648-817B-4133-A6AA-53817ABC42DF}" srcOrd="1" destOrd="0" presId="urn:microsoft.com/office/officeart/2005/8/layout/gear1"/>
    <dgm:cxn modelId="{A00B820A-3F18-4D95-89B3-15D50BB69D3D}" type="presOf" srcId="{9824772D-2518-43E2-BE2D-6136A9E99DD4}" destId="{DED0CB14-69EB-4129-AE27-76AE462E7DCF}" srcOrd="0" destOrd="0" presId="urn:microsoft.com/office/officeart/2005/8/layout/gear1"/>
    <dgm:cxn modelId="{BBC66199-2B82-4AE8-B60D-AFD18C44486D}" srcId="{9824772D-2518-43E2-BE2D-6136A9E99DD4}" destId="{A3EF6637-FDF2-474E-BD43-A9814544365A}" srcOrd="1" destOrd="0" parTransId="{572E7749-8FF1-4460-832C-B461F85CE5F5}" sibTransId="{0B4C9312-8144-4A47-AC99-167F354BF5A0}"/>
    <dgm:cxn modelId="{64F21646-B6A6-438F-A2E9-304B935719C8}" type="presOf" srcId="{F650CAEB-B4A6-42D3-8783-886EC1F0D0D8}" destId="{B5F02807-B0FD-4BBC-BF12-4C72D66EB282}" srcOrd="0" destOrd="0" presId="urn:microsoft.com/office/officeart/2005/8/layout/gear1"/>
    <dgm:cxn modelId="{FC307A32-3825-4529-B1A9-A9D17C6C87D1}" type="presOf" srcId="{A3EF6637-FDF2-474E-BD43-A9814544365A}" destId="{0C050DA6-D348-4BC5-80BE-85389AE129DA}" srcOrd="0" destOrd="0" presId="urn:microsoft.com/office/officeart/2005/8/layout/gear1"/>
    <dgm:cxn modelId="{E12C55BC-1A68-485C-8E74-DEAA270973A8}" type="presOf" srcId="{A3EF6637-FDF2-474E-BD43-A9814544365A}" destId="{F8ABAE92-D3D2-491E-813C-355F08881ED7}" srcOrd="1" destOrd="0" presId="urn:microsoft.com/office/officeart/2005/8/layout/gear1"/>
    <dgm:cxn modelId="{2249CEA3-5F28-4E82-9CBA-D0713124E1DD}" type="presOf" srcId="{3D0894FD-4C9E-4F9E-8F06-4720F833D84A}" destId="{DEA11937-4B5A-4035-AEB3-30ADB5FB616F}" srcOrd="3" destOrd="0" presId="urn:microsoft.com/office/officeart/2005/8/layout/gear1"/>
    <dgm:cxn modelId="{0387171D-29F3-4BEF-AECD-00FC21F9C28D}" type="presOf" srcId="{55ADCBD9-B323-4EE1-BCC8-7A677268A15D}" destId="{891C4A0A-B4D3-48AD-BD87-CECC7073C1CF}" srcOrd="2" destOrd="0" presId="urn:microsoft.com/office/officeart/2005/8/layout/gear1"/>
    <dgm:cxn modelId="{85A3C3C3-4CF9-47DC-88EC-2AA3C12072DC}" srcId="{9824772D-2518-43E2-BE2D-6136A9E99DD4}" destId="{3D0894FD-4C9E-4F9E-8F06-4720F833D84A}" srcOrd="2" destOrd="0" parTransId="{CA505858-A840-431E-B928-1519D063C9BC}" sibTransId="{F650CAEB-B4A6-42D3-8783-886EC1F0D0D8}"/>
    <dgm:cxn modelId="{9F77CFF6-F860-42D1-9E2C-8C51D3E4D66B}" type="presOf" srcId="{3D0894FD-4C9E-4F9E-8F06-4720F833D84A}" destId="{06F3D197-2F0E-4F1C-8F97-492375CA44E3}" srcOrd="2" destOrd="0" presId="urn:microsoft.com/office/officeart/2005/8/layout/gear1"/>
    <dgm:cxn modelId="{CA2AB7F2-6664-4ED6-8978-C4931746E1B7}" type="presOf" srcId="{A3EF6637-FDF2-474E-BD43-A9814544365A}" destId="{EF33749B-5740-4FB3-B1AF-B321C552AC80}" srcOrd="2" destOrd="0" presId="urn:microsoft.com/office/officeart/2005/8/layout/gear1"/>
    <dgm:cxn modelId="{4A7A89F4-DA30-4D83-88DC-A437E0227B71}" type="presOf" srcId="{7D59D858-CFE9-4991-A687-C0696D124406}" destId="{7547D968-9DAD-42D6-BD1C-7D21C5B0FF1C}" srcOrd="0" destOrd="0" presId="urn:microsoft.com/office/officeart/2005/8/layout/gear1"/>
    <dgm:cxn modelId="{C34D674F-73BD-40D0-AE4B-20D5CDB94B30}" srcId="{9824772D-2518-43E2-BE2D-6136A9E99DD4}" destId="{55ADCBD9-B323-4EE1-BCC8-7A677268A15D}" srcOrd="0" destOrd="0" parTransId="{6725AD54-426A-45D3-8B47-C14723F2FC6F}" sibTransId="{7D59D858-CFE9-4991-A687-C0696D124406}"/>
    <dgm:cxn modelId="{C41F2EE8-4653-42BD-B57E-2CC2D5298618}" type="presOf" srcId="{55ADCBD9-B323-4EE1-BCC8-7A677268A15D}" destId="{4BD0C1C0-7386-4B37-A433-7BAE547F0320}" srcOrd="0" destOrd="0" presId="urn:microsoft.com/office/officeart/2005/8/layout/gear1"/>
    <dgm:cxn modelId="{7C1D2D1D-F589-420D-AEAF-9FA912EE8617}" type="presParOf" srcId="{DED0CB14-69EB-4129-AE27-76AE462E7DCF}" destId="{4BD0C1C0-7386-4B37-A433-7BAE547F0320}" srcOrd="0" destOrd="0" presId="urn:microsoft.com/office/officeart/2005/8/layout/gear1"/>
    <dgm:cxn modelId="{E9837AF4-D7BA-4344-8275-19DBEDA2AC84}" type="presParOf" srcId="{DED0CB14-69EB-4129-AE27-76AE462E7DCF}" destId="{714A6648-817B-4133-A6AA-53817ABC42DF}" srcOrd="1" destOrd="0" presId="urn:microsoft.com/office/officeart/2005/8/layout/gear1"/>
    <dgm:cxn modelId="{40B11554-567D-49A3-AC17-C9B456D36AD4}" type="presParOf" srcId="{DED0CB14-69EB-4129-AE27-76AE462E7DCF}" destId="{891C4A0A-B4D3-48AD-BD87-CECC7073C1CF}" srcOrd="2" destOrd="0" presId="urn:microsoft.com/office/officeart/2005/8/layout/gear1"/>
    <dgm:cxn modelId="{7E597069-9CF0-4DCD-8E6D-5FF0812570F6}" type="presParOf" srcId="{DED0CB14-69EB-4129-AE27-76AE462E7DCF}" destId="{0C050DA6-D348-4BC5-80BE-85389AE129DA}" srcOrd="3" destOrd="0" presId="urn:microsoft.com/office/officeart/2005/8/layout/gear1"/>
    <dgm:cxn modelId="{D0D4ACE0-4561-42E3-9FDE-D5EA92BC8779}" type="presParOf" srcId="{DED0CB14-69EB-4129-AE27-76AE462E7DCF}" destId="{F8ABAE92-D3D2-491E-813C-355F08881ED7}" srcOrd="4" destOrd="0" presId="urn:microsoft.com/office/officeart/2005/8/layout/gear1"/>
    <dgm:cxn modelId="{720C2D49-076D-48AB-9E6D-6EF65C1F57AB}" type="presParOf" srcId="{DED0CB14-69EB-4129-AE27-76AE462E7DCF}" destId="{EF33749B-5740-4FB3-B1AF-B321C552AC80}" srcOrd="5" destOrd="0" presId="urn:microsoft.com/office/officeart/2005/8/layout/gear1"/>
    <dgm:cxn modelId="{5BF10121-6551-40CA-9C1C-58AF10B3A62E}" type="presParOf" srcId="{DED0CB14-69EB-4129-AE27-76AE462E7DCF}" destId="{1ADA2229-5A96-472C-B142-B435295455BC}" srcOrd="6" destOrd="0" presId="urn:microsoft.com/office/officeart/2005/8/layout/gear1"/>
    <dgm:cxn modelId="{8FE7BF9B-B057-4BFE-8FDA-A2C4595A1A41}" type="presParOf" srcId="{DED0CB14-69EB-4129-AE27-76AE462E7DCF}" destId="{0DCA5226-8F29-4F10-B949-1CC40A9FC193}" srcOrd="7" destOrd="0" presId="urn:microsoft.com/office/officeart/2005/8/layout/gear1"/>
    <dgm:cxn modelId="{E75E7CD3-B9EC-4780-A183-3B8F6F856514}" type="presParOf" srcId="{DED0CB14-69EB-4129-AE27-76AE462E7DCF}" destId="{06F3D197-2F0E-4F1C-8F97-492375CA44E3}" srcOrd="8" destOrd="0" presId="urn:microsoft.com/office/officeart/2005/8/layout/gear1"/>
    <dgm:cxn modelId="{E068AAD3-B8C0-4391-A0F5-4950C0FA7CFD}" type="presParOf" srcId="{DED0CB14-69EB-4129-AE27-76AE462E7DCF}" destId="{DEA11937-4B5A-4035-AEB3-30ADB5FB616F}" srcOrd="9" destOrd="0" presId="urn:microsoft.com/office/officeart/2005/8/layout/gear1"/>
    <dgm:cxn modelId="{403DBA46-719F-47F6-8CE8-708E491BE101}" type="presParOf" srcId="{DED0CB14-69EB-4129-AE27-76AE462E7DCF}" destId="{7547D968-9DAD-42D6-BD1C-7D21C5B0FF1C}" srcOrd="10" destOrd="0" presId="urn:microsoft.com/office/officeart/2005/8/layout/gear1"/>
    <dgm:cxn modelId="{DF019F32-8724-4E39-B10F-7718997C36C1}" type="presParOf" srcId="{DED0CB14-69EB-4129-AE27-76AE462E7DCF}" destId="{21B4DF71-3DD6-49EF-865C-247D4FDCD6B2}" srcOrd="11" destOrd="0" presId="urn:microsoft.com/office/officeart/2005/8/layout/gear1"/>
    <dgm:cxn modelId="{5BF7E063-E47A-412D-8F7F-3704131190AB}" type="presParOf" srcId="{DED0CB14-69EB-4129-AE27-76AE462E7DCF}" destId="{B5F02807-B0FD-4BBC-BF12-4C72D66EB28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207D15-5AE6-456F-B181-47F20D049606}">
      <dsp:nvSpPr>
        <dsp:cNvPr id="0" name=""/>
        <dsp:cNvSpPr/>
      </dsp:nvSpPr>
      <dsp:spPr>
        <a:xfrm>
          <a:off x="0" y="0"/>
          <a:ext cx="7086600" cy="1156761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n-lt"/>
            </a:rPr>
            <a:t>● </a:t>
          </a:r>
          <a:r>
            <a:rPr lang="en-US" sz="2200" kern="1200" dirty="0" smtClean="0"/>
            <a:t>Define corporate governance and explain why it is used to monitor and control top-level managers’ decisions.</a:t>
          </a:r>
          <a:endParaRPr lang="en-US" sz="2200" kern="1200" dirty="0">
            <a:latin typeface="+mn-lt"/>
          </a:endParaRPr>
        </a:p>
      </dsp:txBody>
      <dsp:txXfrm>
        <a:off x="1494803" y="0"/>
        <a:ext cx="5591796" cy="1156761"/>
      </dsp:txXfrm>
    </dsp:sp>
    <dsp:sp modelId="{1918FC97-5768-4177-A57F-3B26C702E374}">
      <dsp:nvSpPr>
        <dsp:cNvPr id="0" name=""/>
        <dsp:cNvSpPr/>
      </dsp:nvSpPr>
      <dsp:spPr>
        <a:xfrm>
          <a:off x="419390" y="268445"/>
          <a:ext cx="733505" cy="6198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B36DD5-C883-43D8-A7C6-B3EDFA2A6770}">
      <dsp:nvSpPr>
        <dsp:cNvPr id="0" name=""/>
        <dsp:cNvSpPr/>
      </dsp:nvSpPr>
      <dsp:spPr>
        <a:xfrm>
          <a:off x="0" y="1234244"/>
          <a:ext cx="7086600" cy="1271824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n-lt"/>
              <a:cs typeface="Arial"/>
            </a:rPr>
            <a:t>● </a:t>
          </a:r>
          <a:r>
            <a:rPr lang="en-US" sz="2200" kern="1200" dirty="0" smtClean="0"/>
            <a:t>Explain why ownership is largely separated from managerial control in organizations.</a:t>
          </a:r>
          <a:endParaRPr lang="en-US" sz="2200" kern="1200" dirty="0">
            <a:latin typeface="+mn-lt"/>
          </a:endParaRPr>
        </a:p>
      </dsp:txBody>
      <dsp:txXfrm>
        <a:off x="1494803" y="1234244"/>
        <a:ext cx="5591796" cy="1271824"/>
      </dsp:txXfrm>
    </dsp:sp>
    <dsp:sp modelId="{E708CFC0-76CB-4E72-B8D1-24DBB71C3A2C}">
      <dsp:nvSpPr>
        <dsp:cNvPr id="0" name=""/>
        <dsp:cNvSpPr/>
      </dsp:nvSpPr>
      <dsp:spPr>
        <a:xfrm>
          <a:off x="419390" y="1560222"/>
          <a:ext cx="733505" cy="6198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4579AA-35AB-4B01-AAE7-F2C3069BC13D}">
      <dsp:nvSpPr>
        <dsp:cNvPr id="0" name=""/>
        <dsp:cNvSpPr/>
      </dsp:nvSpPr>
      <dsp:spPr>
        <a:xfrm>
          <a:off x="0" y="2583552"/>
          <a:ext cx="7086600" cy="1368655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n-lt"/>
              <a:cs typeface="Arial"/>
            </a:rPr>
            <a:t>● </a:t>
          </a:r>
          <a:r>
            <a:rPr lang="en-US" sz="2200" kern="1200" dirty="0" smtClean="0"/>
            <a:t>Define an agency relationship and managerial opportunism and describe their strategic implications.</a:t>
          </a:r>
          <a:endParaRPr lang="en-US" sz="2200" kern="1200" dirty="0">
            <a:latin typeface="+mn-lt"/>
          </a:endParaRPr>
        </a:p>
      </dsp:txBody>
      <dsp:txXfrm>
        <a:off x="1494803" y="2583552"/>
        <a:ext cx="5591796" cy="1368655"/>
      </dsp:txXfrm>
    </dsp:sp>
    <dsp:sp modelId="{4BE5030C-0348-4C03-92AE-76D4C2BF5185}">
      <dsp:nvSpPr>
        <dsp:cNvPr id="0" name=""/>
        <dsp:cNvSpPr/>
      </dsp:nvSpPr>
      <dsp:spPr>
        <a:xfrm>
          <a:off x="419390" y="2957945"/>
          <a:ext cx="733505" cy="6198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1E1345-CE30-402A-953C-1009009DD316}">
      <dsp:nvSpPr>
        <dsp:cNvPr id="0" name=""/>
        <dsp:cNvSpPr/>
      </dsp:nvSpPr>
      <dsp:spPr>
        <a:xfrm>
          <a:off x="0" y="4029691"/>
          <a:ext cx="7086600" cy="1300012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n-lt"/>
              <a:cs typeface="Arial"/>
            </a:rPr>
            <a:t>● </a:t>
          </a:r>
          <a:r>
            <a:rPr lang="en-US" sz="2200" kern="1200" dirty="0" smtClean="0"/>
            <a:t>Explain the use of three internal governance mechanisms to monitor and control managers’ decisions.</a:t>
          </a:r>
          <a:endParaRPr lang="en-US" sz="2200" kern="1200" dirty="0">
            <a:latin typeface="+mn-lt"/>
          </a:endParaRPr>
        </a:p>
      </dsp:txBody>
      <dsp:txXfrm>
        <a:off x="1494803" y="4029691"/>
        <a:ext cx="5591796" cy="1300012"/>
      </dsp:txXfrm>
    </dsp:sp>
    <dsp:sp modelId="{9EB785D6-78B5-4799-8760-92B2A224E839}">
      <dsp:nvSpPr>
        <dsp:cNvPr id="0" name=""/>
        <dsp:cNvSpPr/>
      </dsp:nvSpPr>
      <dsp:spPr>
        <a:xfrm>
          <a:off x="419390" y="4369763"/>
          <a:ext cx="733505" cy="6198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207D15-5AE6-456F-B181-47F20D049606}">
      <dsp:nvSpPr>
        <dsp:cNvPr id="0" name=""/>
        <dsp:cNvSpPr/>
      </dsp:nvSpPr>
      <dsp:spPr>
        <a:xfrm>
          <a:off x="0" y="0"/>
          <a:ext cx="7086600" cy="1174258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n-lt"/>
            </a:rPr>
            <a:t>● </a:t>
          </a:r>
          <a:r>
            <a:rPr lang="en-US" sz="2200" kern="1200" dirty="0" smtClean="0"/>
            <a:t>Discuss the types of compensation top-level managers receive and their effects on managerial decisions.</a:t>
          </a:r>
          <a:endParaRPr lang="en-US" sz="2200" kern="1200" dirty="0">
            <a:latin typeface="+mn-lt"/>
          </a:endParaRPr>
        </a:p>
      </dsp:txBody>
      <dsp:txXfrm>
        <a:off x="1495975" y="0"/>
        <a:ext cx="5590624" cy="1174258"/>
      </dsp:txXfrm>
    </dsp:sp>
    <dsp:sp modelId="{1918FC97-5768-4177-A57F-3B26C702E374}">
      <dsp:nvSpPr>
        <dsp:cNvPr id="0" name=""/>
        <dsp:cNvSpPr/>
      </dsp:nvSpPr>
      <dsp:spPr>
        <a:xfrm>
          <a:off x="420562" y="272506"/>
          <a:ext cx="733505" cy="62924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B36DD5-C883-43D8-A7C6-B3EDFA2A6770}">
      <dsp:nvSpPr>
        <dsp:cNvPr id="0" name=""/>
        <dsp:cNvSpPr/>
      </dsp:nvSpPr>
      <dsp:spPr>
        <a:xfrm>
          <a:off x="0" y="1252913"/>
          <a:ext cx="7086600" cy="1211187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n-lt"/>
              <a:cs typeface="Arial"/>
            </a:rPr>
            <a:t>● </a:t>
          </a:r>
          <a:r>
            <a:rPr lang="en-US" sz="2200" kern="1200" dirty="0" smtClean="0"/>
            <a:t>Describe how the external corporate governance mechanism—the market for corporate control—restrains top-level managers’ decisions.</a:t>
          </a:r>
          <a:endParaRPr lang="en-US" sz="2200" kern="1200" dirty="0">
            <a:latin typeface="+mn-lt"/>
          </a:endParaRPr>
        </a:p>
      </dsp:txBody>
      <dsp:txXfrm>
        <a:off x="1495975" y="1252913"/>
        <a:ext cx="5590624" cy="1211187"/>
      </dsp:txXfrm>
    </dsp:sp>
    <dsp:sp modelId="{E708CFC0-76CB-4E72-B8D1-24DBB71C3A2C}">
      <dsp:nvSpPr>
        <dsp:cNvPr id="0" name=""/>
        <dsp:cNvSpPr/>
      </dsp:nvSpPr>
      <dsp:spPr>
        <a:xfrm>
          <a:off x="420562" y="1543884"/>
          <a:ext cx="733505" cy="62924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4579AA-35AB-4B01-AAE7-F2C3069BC13D}">
      <dsp:nvSpPr>
        <dsp:cNvPr id="0" name=""/>
        <dsp:cNvSpPr/>
      </dsp:nvSpPr>
      <dsp:spPr>
        <a:xfrm>
          <a:off x="0" y="2542756"/>
          <a:ext cx="7086600" cy="1389357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n-lt"/>
              <a:cs typeface="Arial"/>
            </a:rPr>
            <a:t>● </a:t>
          </a:r>
          <a:r>
            <a:rPr lang="en-US" sz="2200" kern="1200" dirty="0" smtClean="0"/>
            <a:t>Discuss the nature and use of corporate governance in international settings, especially in Germany, Japan, and China.</a:t>
          </a:r>
          <a:endParaRPr lang="en-US" sz="2200" kern="1200" dirty="0">
            <a:latin typeface="+mn-lt"/>
          </a:endParaRPr>
        </a:p>
      </dsp:txBody>
      <dsp:txXfrm>
        <a:off x="1495975" y="2542756"/>
        <a:ext cx="5590624" cy="1389357"/>
      </dsp:txXfrm>
    </dsp:sp>
    <dsp:sp modelId="{4BE5030C-0348-4C03-92AE-76D4C2BF5185}">
      <dsp:nvSpPr>
        <dsp:cNvPr id="0" name=""/>
        <dsp:cNvSpPr/>
      </dsp:nvSpPr>
      <dsp:spPr>
        <a:xfrm>
          <a:off x="420562" y="2922813"/>
          <a:ext cx="733505" cy="62924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1E1345-CE30-402A-953C-1009009DD316}">
      <dsp:nvSpPr>
        <dsp:cNvPr id="0" name=""/>
        <dsp:cNvSpPr/>
      </dsp:nvSpPr>
      <dsp:spPr>
        <a:xfrm>
          <a:off x="0" y="4010770"/>
          <a:ext cx="7086600" cy="1319676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n-lt"/>
              <a:cs typeface="Arial"/>
            </a:rPr>
            <a:t>● </a:t>
          </a:r>
          <a:r>
            <a:rPr lang="en-US" sz="2200" kern="1200" dirty="0" smtClean="0"/>
            <a:t>Describe how corporate governance fosters the making of ethical decisions by a firm’s top-level managers.</a:t>
          </a:r>
          <a:endParaRPr lang="en-US" sz="2200" kern="1200" dirty="0">
            <a:latin typeface="+mn-lt"/>
          </a:endParaRPr>
        </a:p>
      </dsp:txBody>
      <dsp:txXfrm>
        <a:off x="1495975" y="4010770"/>
        <a:ext cx="5590624" cy="1319676"/>
      </dsp:txXfrm>
    </dsp:sp>
    <dsp:sp modelId="{9EB785D6-78B5-4799-8760-92B2A224E839}">
      <dsp:nvSpPr>
        <dsp:cNvPr id="0" name=""/>
        <dsp:cNvSpPr/>
      </dsp:nvSpPr>
      <dsp:spPr>
        <a:xfrm>
          <a:off x="420562" y="4355986"/>
          <a:ext cx="733505" cy="62924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31147-6576-4482-99EE-D260F2643FDD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0A3BE-A07C-4B7F-B22C-A4CC57F27EC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A3BE-A07C-4B7F-B22C-A4CC57F27EC7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4724400" y="2590800"/>
            <a:ext cx="4419600" cy="1527175"/>
          </a:xfrm>
          <a:effectLst/>
        </p:spPr>
        <p:txBody>
          <a:bodyPr anchor="t"/>
          <a:lstStyle>
            <a:lvl1pPr algn="ctr"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724400" y="0"/>
            <a:ext cx="4114800" cy="1676400"/>
          </a:xfrm>
        </p:spPr>
        <p:txBody>
          <a:bodyPr anchor="b"/>
          <a:lstStyle>
            <a:lvl1pPr marL="0" indent="0" algn="ctr">
              <a:buNone/>
              <a:defRPr sz="2400">
                <a:solidFill>
                  <a:schemeClr val="tx2">
                    <a:shade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pic>
        <p:nvPicPr>
          <p:cNvPr id="8" name="Picture 7" descr="HIH_Cov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2400"/>
            <a:ext cx="4693882" cy="6172200"/>
          </a:xfrm>
          <a:prstGeom prst="rect">
            <a:avLst/>
          </a:prstGeom>
        </p:spPr>
      </p:pic>
      <p:sp>
        <p:nvSpPr>
          <p:cNvPr id="10" name="Footer Placeholder 1"/>
          <p:cNvSpPr txBox="1">
            <a:spLocks/>
          </p:cNvSpPr>
          <p:nvPr/>
        </p:nvSpPr>
        <p:spPr>
          <a:xfrm>
            <a:off x="6934200" y="6172200"/>
            <a:ext cx="2209800" cy="685800"/>
          </a:xfrm>
          <a:prstGeom prst="rect">
            <a:avLst/>
          </a:prstGeom>
        </p:spPr>
        <p:txBody>
          <a:bodyPr vert="horz"/>
          <a:lstStyle>
            <a:lvl1pPr algn="l"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Authored by: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Marta Szabo White, PhD.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Georgia State University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524000" y="0"/>
            <a:ext cx="7467600" cy="1295400"/>
          </a:xfrm>
        </p:spPr>
        <p:txBody>
          <a:bodyPr>
            <a:noAutofit/>
          </a:bodyPr>
          <a:lstStyle>
            <a:lvl1pPr algn="ctr"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1600200" y="1295400"/>
            <a:ext cx="7391400" cy="5029200"/>
          </a:xfrm>
        </p:spPr>
        <p:txBody>
          <a:bodyPr/>
          <a:lstStyle>
            <a:lvl1pPr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1pPr>
            <a:lvl2pPr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  <a:lvl3pPr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3pPr>
            <a:lvl4pPr>
              <a:buFont typeface="Arial" pitchFamily="34" charset="0"/>
              <a:buChar char="•"/>
              <a:defRPr/>
            </a:lvl4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1600200" y="6400800"/>
            <a:ext cx="6553200" cy="457200"/>
          </a:xfrm>
        </p:spPr>
        <p:txBody>
          <a:bodyPr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HIH_Cover_globe-2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rcRect l="20000" r="13333"/>
          <a:stretch>
            <a:fillRect/>
          </a:stretch>
        </p:blipFill>
        <p:spPr>
          <a:xfrm>
            <a:off x="0" y="0"/>
            <a:ext cx="1524000" cy="6858000"/>
          </a:xfrm>
          <a:prstGeom prst="rect">
            <a:avLst/>
          </a:prstGeom>
        </p:spPr>
      </p:pic>
      <p:pic>
        <p:nvPicPr>
          <p:cNvPr id="8" name="Picture 7" descr="HIH_Cove_log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  <p:sp>
        <p:nvSpPr>
          <p:cNvPr id="9" name="Footer Placeholder 18"/>
          <p:cNvSpPr txBox="1">
            <a:spLocks/>
          </p:cNvSpPr>
          <p:nvPr/>
        </p:nvSpPr>
        <p:spPr>
          <a:xfrm>
            <a:off x="1524000" y="6477000"/>
            <a:ext cx="6858000" cy="533400"/>
          </a:xfrm>
          <a:prstGeom prst="rect">
            <a:avLst/>
          </a:prstGeom>
        </p:spPr>
        <p:txBody>
          <a:bodyPr vert="horz"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©2013 </a:t>
            </a:r>
            <a:r>
              <a:rPr kumimoji="0" lang="en-US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Cengage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Learning.  All Rights Reserved.  May not be copied, scanned, or duplicated, in whole or in part, except for use as permitted in a license distributed with a certain product or service or otherwise on a password-protected website for classroom use.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524000" y="0"/>
            <a:ext cx="7467600" cy="1295400"/>
          </a:xfrm>
        </p:spPr>
        <p:txBody>
          <a:bodyPr>
            <a:noAutofit/>
          </a:bodyPr>
          <a:lstStyle>
            <a:lvl1pPr algn="ctr"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1600200" y="1295400"/>
            <a:ext cx="7391400" cy="5029200"/>
          </a:xfrm>
        </p:spPr>
        <p:txBody>
          <a:bodyPr/>
          <a:lstStyle>
            <a:lvl1pPr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1pPr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1600200" y="6400800"/>
            <a:ext cx="6553200" cy="457200"/>
          </a:xfrm>
        </p:spPr>
        <p:txBody>
          <a:bodyPr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HIH_Cover_globe-2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rcRect l="20000" r="13333"/>
          <a:stretch>
            <a:fillRect/>
          </a:stretch>
        </p:blipFill>
        <p:spPr>
          <a:xfrm>
            <a:off x="0" y="0"/>
            <a:ext cx="1524000" cy="6858000"/>
          </a:xfrm>
          <a:prstGeom prst="rect">
            <a:avLst/>
          </a:prstGeom>
        </p:spPr>
      </p:pic>
      <p:pic>
        <p:nvPicPr>
          <p:cNvPr id="8" name="Picture 7" descr="HIH_Cove_log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  <p:sp>
        <p:nvSpPr>
          <p:cNvPr id="9" name="Footer Placeholder 18"/>
          <p:cNvSpPr txBox="1">
            <a:spLocks/>
          </p:cNvSpPr>
          <p:nvPr/>
        </p:nvSpPr>
        <p:spPr>
          <a:xfrm>
            <a:off x="1524000" y="6477000"/>
            <a:ext cx="6858000" cy="533400"/>
          </a:xfrm>
          <a:prstGeom prst="rect">
            <a:avLst/>
          </a:prstGeom>
        </p:spPr>
        <p:txBody>
          <a:bodyPr vert="horz"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©2013 </a:t>
            </a:r>
            <a:r>
              <a:rPr kumimoji="0" lang="en-US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Cengage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Learning.  All Rights Reserved.  May not be copied, scanned, or duplicated, in whole or in part, except for use as permitted in a license distributed with a certain product or service or otherwise on a password-protected website for classroom use.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524000" y="0"/>
            <a:ext cx="7467600" cy="1295400"/>
          </a:xfrm>
        </p:spPr>
        <p:txBody>
          <a:bodyPr>
            <a:noAutofit/>
          </a:bodyPr>
          <a:lstStyle>
            <a:lvl1pPr algn="ctr"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1600200" y="6400800"/>
            <a:ext cx="6553200" cy="457200"/>
          </a:xfrm>
        </p:spPr>
        <p:txBody>
          <a:bodyPr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HIH_Cover_globe-2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rcRect l="20000" r="13333"/>
          <a:stretch>
            <a:fillRect/>
          </a:stretch>
        </p:blipFill>
        <p:spPr>
          <a:xfrm>
            <a:off x="0" y="0"/>
            <a:ext cx="1524000" cy="6858000"/>
          </a:xfrm>
          <a:prstGeom prst="rect">
            <a:avLst/>
          </a:prstGeom>
        </p:spPr>
      </p:pic>
      <p:pic>
        <p:nvPicPr>
          <p:cNvPr id="8" name="Picture 7" descr="HIH_Cove_log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  <p:sp>
        <p:nvSpPr>
          <p:cNvPr id="9" name="Footer Placeholder 18"/>
          <p:cNvSpPr txBox="1">
            <a:spLocks/>
          </p:cNvSpPr>
          <p:nvPr/>
        </p:nvSpPr>
        <p:spPr>
          <a:xfrm>
            <a:off x="1524000" y="6477000"/>
            <a:ext cx="6858000" cy="533400"/>
          </a:xfrm>
          <a:prstGeom prst="rect">
            <a:avLst/>
          </a:prstGeom>
        </p:spPr>
        <p:txBody>
          <a:bodyPr vert="horz"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©2013 </a:t>
            </a:r>
            <a:r>
              <a:rPr kumimoji="0" lang="en-US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Cengage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Learning.  All Rights Reserved.  May not be copied, scanned, or duplicated, in whole or in part, except for use as permitted in a license distributed with a certain product or service or otherwise on a password-protected website for classroom use.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1600200" y="6400800"/>
            <a:ext cx="6553200" cy="457200"/>
          </a:xfrm>
        </p:spPr>
        <p:txBody>
          <a:bodyPr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HIH_Cover_globe-2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rcRect l="20000" r="13333"/>
          <a:stretch>
            <a:fillRect/>
          </a:stretch>
        </p:blipFill>
        <p:spPr>
          <a:xfrm>
            <a:off x="0" y="0"/>
            <a:ext cx="1524000" cy="6858000"/>
          </a:xfrm>
          <a:prstGeom prst="rect">
            <a:avLst/>
          </a:prstGeom>
        </p:spPr>
      </p:pic>
      <p:pic>
        <p:nvPicPr>
          <p:cNvPr id="8" name="Picture 7" descr="HIH_Cove_log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  <p:sp>
        <p:nvSpPr>
          <p:cNvPr id="9" name="Footer Placeholder 18"/>
          <p:cNvSpPr txBox="1">
            <a:spLocks/>
          </p:cNvSpPr>
          <p:nvPr/>
        </p:nvSpPr>
        <p:spPr>
          <a:xfrm>
            <a:off x="1524000" y="6477000"/>
            <a:ext cx="6858000" cy="533400"/>
          </a:xfrm>
          <a:prstGeom prst="rect">
            <a:avLst/>
          </a:prstGeom>
        </p:spPr>
        <p:txBody>
          <a:bodyPr vert="horz"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©2013 </a:t>
            </a:r>
            <a:r>
              <a:rPr kumimoji="0" lang="en-US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Cengage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Learning.  All Rights Reserved.  May not be copied, scanned, or duplicated, in whole or in part, except for use as permitted in a license distributed with a certain product or service or otherwise on a password-protected website for classroom use.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Font typeface="Arial" pitchFamily="34" charset="0"/>
              <a:buChar char="•"/>
              <a:defRPr sz="2800"/>
            </a:lvl1pPr>
            <a:lvl2pPr>
              <a:buFont typeface="Arial" pitchFamily="34" charset="0"/>
              <a:buChar char="•"/>
              <a:defRPr sz="24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Font typeface="Arial" pitchFamily="34" charset="0"/>
              <a:buChar char="•"/>
              <a:defRPr sz="2800"/>
            </a:lvl1pPr>
            <a:lvl2pPr>
              <a:buFont typeface="Arial" pitchFamily="34" charset="0"/>
              <a:buChar char="•"/>
              <a:defRPr sz="24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" y="6477000"/>
            <a:ext cx="8153400" cy="288925"/>
          </a:xfrm>
        </p:spPr>
        <p:txBody>
          <a:bodyPr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HIH_Cove_log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>
            <a:lvl1pPr>
              <a:defRPr baseline="0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8153400" cy="288925"/>
          </a:xfrm>
        </p:spPr>
        <p:txBody>
          <a:bodyPr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HIH_Cove_log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553200"/>
            <a:ext cx="9144000" cy="307777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© 2012 South-Western, </a:t>
            </a:r>
            <a:r>
              <a:rPr lang="en-US" sz="1400" dirty="0" err="1" smtClean="0">
                <a:solidFill>
                  <a:schemeClr val="bg1"/>
                </a:solidFill>
              </a:rPr>
              <a:t>Cengage</a:t>
            </a:r>
            <a:r>
              <a:rPr lang="en-US" sz="1400" dirty="0" smtClean="0">
                <a:solidFill>
                  <a:schemeClr val="bg1"/>
                </a:solidFill>
              </a:rPr>
              <a:t> Learning, Inc. All rights reserved.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152400" y="6477000"/>
            <a:ext cx="80010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pic>
        <p:nvPicPr>
          <p:cNvPr id="13" name="Picture 12" descr="HIH_Cove_logor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Arial" pitchFamily="34" charset="0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Arial" pitchFamily="34" charset="0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Arial" pitchFamily="34" charset="0"/>
        <a:buChar char="•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Arial" pitchFamily="34" charset="0"/>
        <a:buChar char="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b="1" dirty="0"/>
          </a:p>
        </p:txBody>
      </p: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4724400" y="457200"/>
            <a:ext cx="4114800" cy="3124200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4000" b="1" dirty="0" smtClean="0">
                <a:latin typeface="+mj-lt"/>
              </a:rPr>
              <a:t>PART 3: STRATEGIC ACTIONS:</a:t>
            </a:r>
          </a:p>
          <a:p>
            <a:pPr algn="l">
              <a:spcBef>
                <a:spcPts val="0"/>
              </a:spcBef>
            </a:pPr>
            <a:r>
              <a:rPr lang="en-US" sz="4000" b="1" dirty="0" smtClean="0">
                <a:latin typeface="+mj-lt"/>
              </a:rPr>
              <a:t>STRATEGY IMPLEMENTATION</a:t>
            </a:r>
            <a:endParaRPr lang="en-US" sz="4000" dirty="0"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24400" y="3581400"/>
            <a:ext cx="36576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dirty="0" smtClean="0">
                <a:latin typeface="+mj-lt"/>
              </a:rPr>
              <a:t>CHAPTER 10</a:t>
            </a:r>
            <a:br>
              <a:rPr lang="en-US" sz="3400" dirty="0" smtClean="0">
                <a:latin typeface="+mj-lt"/>
              </a:rPr>
            </a:br>
            <a:r>
              <a:rPr lang="en-US" sz="3400" dirty="0" smtClean="0">
                <a:latin typeface="+mj-lt"/>
              </a:rPr>
              <a:t>CORPORATE GOVERNANCE</a:t>
            </a:r>
            <a:endParaRPr lang="en-US" sz="3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CORPORATE GOVERNANCE 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idx="1"/>
          </p:nvPr>
        </p:nvSpPr>
        <p:spPr>
          <a:xfrm>
            <a:off x="1600200" y="762000"/>
            <a:ext cx="7162800" cy="5867400"/>
          </a:xfrm>
          <a:solidFill>
            <a:schemeClr val="tx2"/>
          </a:solidFill>
        </p:spPr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  <a:spcAft>
                <a:spcPts val="600"/>
              </a:spcAft>
              <a:buNone/>
            </a:pPr>
            <a:r>
              <a:rPr lang="en-US" sz="4100" b="1" dirty="0" smtClean="0">
                <a:solidFill>
                  <a:schemeClr val="bg1"/>
                </a:solidFill>
                <a:latin typeface="+mn-lt"/>
              </a:rPr>
              <a:t>Corporate Governance Concern</a:t>
            </a:r>
          </a:p>
          <a:p>
            <a:pPr>
              <a:defRPr/>
            </a:pPr>
            <a:r>
              <a:rPr lang="en-US" sz="3027" dirty="0" smtClean="0">
                <a:solidFill>
                  <a:schemeClr val="bg1"/>
                </a:solidFill>
              </a:rPr>
              <a:t>Effective corporate governance is of interest to nations as it reflects societal standards:</a:t>
            </a:r>
          </a:p>
          <a:p>
            <a:pPr lvl="1">
              <a:spcAft>
                <a:spcPts val="600"/>
              </a:spcAft>
              <a:defRPr/>
            </a:pPr>
            <a:r>
              <a:rPr lang="en-US" sz="3027" dirty="0" smtClean="0">
                <a:solidFill>
                  <a:schemeClr val="bg1"/>
                </a:solidFill>
              </a:rPr>
              <a:t>Firms’ shareholders are treated as key stakeholders as they are the company’s legal owners</a:t>
            </a:r>
          </a:p>
          <a:p>
            <a:pPr lvl="1">
              <a:spcAft>
                <a:spcPts val="600"/>
              </a:spcAft>
              <a:defRPr/>
            </a:pPr>
            <a:r>
              <a:rPr lang="en-US" sz="3027" dirty="0" smtClean="0">
                <a:solidFill>
                  <a:schemeClr val="bg1"/>
                </a:solidFill>
              </a:rPr>
              <a:t>Effective governance can lead to competitive advantage</a:t>
            </a:r>
          </a:p>
          <a:p>
            <a:pPr lvl="1">
              <a:defRPr/>
            </a:pPr>
            <a:r>
              <a:rPr lang="en-US" sz="3027" dirty="0" smtClean="0">
                <a:solidFill>
                  <a:schemeClr val="bg1"/>
                </a:solidFill>
              </a:rPr>
              <a:t>How nations choose to govern their corporations affects firms’ investment decisions; firms seek to invest in nations with national governance standards that are acceptable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SEPARATION OF OWNERSHIP AND MANAGERIAL CONTROL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23999" y="1371601"/>
            <a:ext cx="7620001" cy="495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INTRODUCTION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Historically, firms managed by founder-owners and descendants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Separation of ownership and managerial control allows each group to focus on what it does best: </a:t>
            </a:r>
          </a:p>
          <a:p>
            <a:pPr marL="1200150" lvl="2" indent="-285750">
              <a:spcBef>
                <a:spcPct val="200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Shareholders bear risk </a:t>
            </a:r>
          </a:p>
          <a:p>
            <a:pPr marL="1200150" lvl="2" indent="-285750">
              <a:spcBef>
                <a:spcPct val="200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Managers formulate and implement strategy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SEPARATION OF OWNERSHIP AND MANAGERIAL CONTROL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523999" y="1066800"/>
            <a:ext cx="7620001" cy="54102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INTRODUCTION (cont’d)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Small firms’ managers are high percentage owners, which implies less separation between ownership and management control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Family-owned businesses face two critical issues: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they grow, they may 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SimSun" pitchFamily="2" charset="-122"/>
                <a:cs typeface="+mn-cs"/>
              </a:rPr>
              <a:t>not have access to all needed skills to manage the growing firm and maximize its returns, so may need outsiders to improve management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SimSun" pitchFamily="2" charset="-122"/>
                <a:cs typeface="+mn-cs"/>
              </a:rPr>
              <a:t>They may need to seek outside capital (whereby they give up some ownership control)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SEPARATION OF OWNERSHIP AND MANAGERIAL CONTROL</a:t>
            </a:r>
          </a:p>
        </p:txBody>
      </p:sp>
      <p:sp>
        <p:nvSpPr>
          <p:cNvPr id="5" name="Rectangle 10"/>
          <p:cNvSpPr txBox="1">
            <a:spLocks noChangeArrowheads="1"/>
          </p:cNvSpPr>
          <p:nvPr/>
        </p:nvSpPr>
        <p:spPr>
          <a:xfrm>
            <a:off x="1447800" y="1371600"/>
            <a:ext cx="4038600" cy="5029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Basis of the modern corporation:</a:t>
            </a:r>
          </a:p>
          <a:p>
            <a:pPr marL="742950" marR="0" lvl="1" indent="-285750" algn="l" defTabSz="914400" rtl="0" eaLnBrk="1" fontAlgn="auto" latinLnBrk="0" hangingPunct="1"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Shareholders purchase stock, becoming residual claimants</a:t>
            </a:r>
          </a:p>
          <a:p>
            <a:pPr marL="742950" marR="0" lvl="1" indent="-285750" algn="l" defTabSz="914400" rtl="0" eaLnBrk="1" fontAlgn="auto" latinLnBrk="0" hangingPunct="1"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Shareholders reduce risk by holding diversified portfolios</a:t>
            </a:r>
          </a:p>
          <a:p>
            <a:pPr marL="742950" lvl="1" indent="-285750"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Shareholder value reflected in price of stock</a:t>
            </a:r>
          </a:p>
          <a:p>
            <a:pPr marL="742950" marR="0" lvl="1" indent="-285750" algn="l" defTabSz="914400" rtl="0" eaLnBrk="1" fontAlgn="auto" latinLnBrk="0" hangingPunct="1"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 managers are contracted to provide decision making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11"/>
          <p:cNvSpPr txBox="1">
            <a:spLocks noChangeArrowheads="1"/>
          </p:cNvSpPr>
          <p:nvPr/>
        </p:nvSpPr>
        <p:spPr>
          <a:xfrm>
            <a:off x="5257800" y="1371600"/>
            <a:ext cx="3657600" cy="47545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Modern public corporation form    leads to efficient specialization of tasks: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Risk bearing by shareholders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Strategy development  and decision making by managers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 autoUpdateAnimBg="0"/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SEPARATION OF OWNERSHIP AND MANAGERIAL CONTROL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0" y="1371600"/>
          <a:ext cx="9144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600" b="1" dirty="0" smtClean="0">
                <a:latin typeface="+mj-lt"/>
              </a:rPr>
              <a:t>SEPARATION OF OWNERSHIP AND MANAGERIAL CONTROL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1981200"/>
            <a:ext cx="1524000" cy="12954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FIGURE  10</a:t>
            </a: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.1</a:t>
            </a:r>
            <a:r>
              <a:rPr kumimoji="0" lang="en-US" sz="16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 Agency Relationship</a:t>
            </a:r>
            <a:endParaRPr kumimoji="0" lang="en-US" sz="16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rot="-120000">
            <a:off x="0" y="2468880"/>
            <a:ext cx="1524000" cy="45719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600200"/>
            <a:ext cx="6549708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0"/>
            <a:ext cx="7086600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3600" b="1" dirty="0" smtClean="0">
                <a:latin typeface="+mj-lt"/>
              </a:rPr>
              <a:t>SEPARATION OF OWNERSHIP AND MANAGERIAL CONTROL</a:t>
            </a:r>
          </a:p>
          <a:p>
            <a:pPr algn="ctr"/>
            <a:r>
              <a:rPr lang="en-US" sz="3200" b="1" dirty="0" smtClean="0">
                <a:latin typeface="+mj-lt"/>
              </a:rPr>
              <a:t>AGENCY RELATIONSHIPS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523999" y="2057401"/>
            <a:ext cx="7620001" cy="4495799"/>
          </a:xfrm>
          <a:prstGeom prst="rect">
            <a:avLst/>
          </a:prstGeom>
        </p:spPr>
        <p:txBody>
          <a:bodyPr/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altLang="zh-CN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SimSun" pitchFamily="2" charset="-122"/>
                <a:cs typeface="+mn-cs"/>
              </a:rPr>
              <a:t>Managerial opportunism: </a:t>
            </a:r>
            <a:r>
              <a:rPr lang="en-US" altLang="zh-CN" sz="2800" b="1" dirty="0" smtClean="0">
                <a:solidFill>
                  <a:srgbClr val="000000"/>
                </a:solidFill>
                <a:ea typeface="SimSun" pitchFamily="2" charset="-122"/>
              </a:rPr>
              <a:t>s</a:t>
            </a: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SimSun" pitchFamily="2" charset="-122"/>
                <a:cs typeface="+mn-cs"/>
              </a:rPr>
              <a:t>eeking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SimSun" pitchFamily="2" charset="-122"/>
                <a:cs typeface="+mn-cs"/>
              </a:rPr>
              <a:t> self-interest with guile (i.e., cunning or deceit)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Opportunism: an attitude and set of behaviors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2400" b="1" dirty="0" smtClean="0">
                <a:solidFill>
                  <a:srgbClr val="000000"/>
                </a:solidFill>
              </a:rPr>
              <a:t>Decisions in managers’ best interests, contrary to shareholders’ best interests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lvl="2" indent="-228600">
              <a:spcBef>
                <a:spcPct val="200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</a:rPr>
              <a:t>Decisions such as these prevent maximizing shareholder wealth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SimSun" pitchFamily="2" charset="-122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SimSun" pitchFamily="2" charset="-122"/>
                <a:cs typeface="+mn-cs"/>
              </a:rPr>
              <a:t>Principals establish governance and control mechanisms to prevent agents from acting opportunistically.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0"/>
            <a:ext cx="70866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500" b="1" dirty="0" smtClean="0">
                <a:latin typeface="+mj-lt"/>
              </a:rPr>
              <a:t>PRODUCT DIVERSIFICATION AS AN EXAMPLE OF AN AGENCY PROBLEM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24000" y="1219200"/>
            <a:ext cx="7620001" cy="5181600"/>
          </a:xfrm>
          <a:prstGeom prst="rect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 marL="111125" marR="0" lvl="1" indent="234950" algn="l" defTabSz="914400" rtl="0" eaLnBrk="1" fontAlgn="auto" latinLnBrk="0" hangingPunct="1"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Two benefits that accrue to top-level managers and not to shareholders: </a:t>
            </a:r>
          </a:p>
          <a:p>
            <a:pPr marL="346075" lvl="2" indent="347663">
              <a:spcAft>
                <a:spcPts val="600"/>
              </a:spcAft>
              <a:buClr>
                <a:schemeClr val="accent1"/>
              </a:buClr>
              <a:buSzPct val="70000"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Increase in firm size: </a:t>
            </a:r>
            <a:r>
              <a:rPr lang="en-US" sz="2400" b="1" dirty="0" smtClean="0">
                <a:solidFill>
                  <a:srgbClr val="000000"/>
                </a:solidFill>
              </a:rPr>
              <a:t>product diversification usually increases the size of a firm; that size is positively related to executive compensation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6075" marR="0" lvl="2" indent="347663" algn="l" defTabSz="914400" rtl="0" eaLnBrk="1" fontAlgn="auto" latinLnBrk="0" hangingPunct="1">
              <a:spcAft>
                <a:spcPts val="60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Firm portfolio diversification, which can reduce top executives’ employment risk (i.e., job loss, loss of compensation, and loss of managerial reputation)</a:t>
            </a:r>
          </a:p>
          <a:p>
            <a:pPr marL="111125" marR="0" lvl="1" indent="234950" algn="l" defTabSz="914400" rtl="0" eaLnBrk="1" fontAlgn="auto" latinLnBrk="0" hangingPunct="1"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SimSun" pitchFamily="2" charset="-122"/>
                <a:cs typeface="+mn-cs"/>
              </a:rPr>
              <a:t>Diversification reduces these risks because a firm and its managers are less vulnerable to reductions in demand associated with a single/limited number of businesses.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FREE CASH FLOW AS AN EXAMPLE OF AN AGENCY PROBLEM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24000" y="1295400"/>
            <a:ext cx="7620001" cy="5029200"/>
          </a:xfrm>
          <a:prstGeom prst="rect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 marL="111125" marR="0" lvl="1" indent="234950" algn="l" defTabSz="914400" rtl="0" eaLnBrk="1" fontAlgn="auto" latinLnBrk="0" hangingPunct="1">
              <a:spcAft>
                <a:spcPts val="60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Free cash </a:t>
            </a:r>
            <a:r>
              <a:rPr lang="en-US" sz="2800" dirty="0" smtClean="0">
                <a:solidFill>
                  <a:srgbClr val="000000"/>
                </a:solidFill>
                <a:latin typeface="+mj-lt"/>
              </a:rPr>
              <a:t>f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low: </a:t>
            </a:r>
            <a:r>
              <a:rPr lang="en-US" sz="2800" dirty="0" smtClean="0">
                <a:solidFill>
                  <a:srgbClr val="000000"/>
                </a:solidFill>
              </a:rPr>
              <a:t>r</a:t>
            </a:r>
            <a:r>
              <a:rPr lang="en-US" altLang="zh-CN" sz="2800" dirty="0" smtClean="0">
                <a:solidFill>
                  <a:srgbClr val="000000"/>
                </a:solidFill>
                <a:ea typeface="SimSun" pitchFamily="2" charset="-122"/>
              </a:rPr>
              <a:t>esources remaining after the firm has invested in all projects that have positive net present values within its current businesses</a:t>
            </a:r>
          </a:p>
          <a:p>
            <a:pPr marL="111125" marR="0" lvl="1" indent="234950" algn="l" defTabSz="914400" rtl="0" eaLnBrk="1" fontAlgn="auto" latinLnBrk="0" hangingPunct="1">
              <a:buClr>
                <a:schemeClr val="accent1"/>
              </a:buClr>
              <a:buSzPct val="70000"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1125" marR="0" lvl="1" indent="234950" algn="l" defTabSz="914400" rtl="0" eaLnBrk="1" fontAlgn="auto" latinLnBrk="0" hangingPunct="1"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2800" b="1" dirty="0" smtClean="0">
                <a:solidFill>
                  <a:srgbClr val="000000"/>
                </a:solidFill>
              </a:rPr>
              <a:t>Use of Free Cash Flows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ct val="35000"/>
              </a:spcBef>
            </a:pPr>
            <a:r>
              <a:rPr lang="en-US" sz="2400" b="1" dirty="0" smtClean="0">
                <a:latin typeface="Arial"/>
                <a:cs typeface="Arial"/>
              </a:rPr>
              <a:t>■ </a:t>
            </a:r>
            <a:r>
              <a:rPr lang="en-US" sz="2400" b="1" dirty="0" smtClean="0"/>
              <a:t>Managers </a:t>
            </a:r>
            <a:r>
              <a:rPr lang="en-US" altLang="zh-CN" sz="2400" b="1" dirty="0" smtClean="0">
                <a:ea typeface="SimSun" pitchFamily="2" charset="-122"/>
              </a:rPr>
              <a:t>inclination to over-diversify and </a:t>
            </a:r>
            <a:r>
              <a:rPr lang="en-US" sz="2400" b="1" dirty="0" smtClean="0"/>
              <a:t>invest these funds in additional product diversification</a:t>
            </a:r>
          </a:p>
          <a:p>
            <a:pPr lvl="1">
              <a:spcBef>
                <a:spcPct val="35000"/>
              </a:spcBef>
            </a:pPr>
            <a:r>
              <a:rPr lang="en-US" sz="2400" b="1" dirty="0" smtClean="0">
                <a:latin typeface="Arial"/>
                <a:cs typeface="Arial"/>
              </a:rPr>
              <a:t>■ </a:t>
            </a:r>
            <a:r>
              <a:rPr lang="en-US" sz="2400" b="1" dirty="0" smtClean="0"/>
              <a:t>Shareholders prefer </a:t>
            </a:r>
            <a:r>
              <a:rPr lang="en-US" altLang="zh-CN" sz="2400" b="1" dirty="0" smtClean="0">
                <a:ea typeface="SimSun" pitchFamily="2" charset="-122"/>
              </a:rPr>
              <a:t>distribution as dividends, so they can control how the cash is invested</a:t>
            </a:r>
            <a:endParaRPr lang="en-US" sz="2400" b="1" dirty="0" smtClean="0"/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MANAGER AND SHAREHOLDER RISK AND DIVERSIFICATION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1524000"/>
            <a:ext cx="1524000" cy="17526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FIGURE  10</a:t>
            </a: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.2</a:t>
            </a:r>
            <a:r>
              <a:rPr kumimoji="0" lang="en-US" sz="16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Manager and Shareholder Risk and Diversification</a:t>
            </a:r>
            <a:endParaRPr kumimoji="0" lang="en-US" sz="16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rot="-120000">
            <a:off x="0" y="2011680"/>
            <a:ext cx="1524000" cy="45719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600200"/>
            <a:ext cx="6343650" cy="4553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 idx="4294967295"/>
          </p:nvPr>
        </p:nvSpPr>
        <p:spPr>
          <a:xfrm>
            <a:off x="1524000" y="0"/>
            <a:ext cx="7086600" cy="11430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THE STRATEGIC MANAGEMENT PROCESS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 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 t="4301"/>
          <a:stretch>
            <a:fillRect/>
          </a:stretch>
        </p:blipFill>
        <p:spPr bwMode="auto">
          <a:xfrm>
            <a:off x="2362200" y="1143000"/>
            <a:ext cx="5715001" cy="52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5715000" y="3352800"/>
            <a:ext cx="1371600" cy="990600"/>
          </a:xfrm>
          <a:prstGeom prst="ellips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MANAGER AND SHAREHOLDER RISK AND DIVERSIFICATION</a:t>
            </a:r>
          </a:p>
        </p:txBody>
      </p:sp>
      <p:sp>
        <p:nvSpPr>
          <p:cNvPr id="10" name="Rectangle 7"/>
          <p:cNvSpPr txBox="1">
            <a:spLocks noChangeArrowheads="1"/>
          </p:cNvSpPr>
          <p:nvPr/>
        </p:nvSpPr>
        <p:spPr>
          <a:xfrm>
            <a:off x="1524000" y="1219200"/>
            <a:ext cx="7620000" cy="5638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RISK</a:t>
            </a:r>
          </a:p>
          <a:p>
            <a:pPr marL="346075" lvl="1" indent="-346075"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/>
              <a:t>In general, shareholders prefer riskier strategies than managers</a:t>
            </a:r>
          </a:p>
          <a:p>
            <a:pPr marL="742950" lvl="1" indent="-506413">
              <a:buClr>
                <a:schemeClr val="accent1"/>
              </a:buClr>
              <a:buSzPct val="70000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DIVERSIFICATION</a:t>
            </a:r>
          </a:p>
          <a:p>
            <a:pPr marL="342900" lvl="0" indent="-342900"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/>
              <a:t>Shareholders prefer more focused diversification</a:t>
            </a:r>
          </a:p>
          <a:p>
            <a:pPr marL="342900" lvl="0" indent="-342900"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/>
              <a:t>Managers prefer greater diversification, a level that maximizes firm size and their compensation while   also reducing their employment risk</a:t>
            </a:r>
            <a:endParaRPr lang="en-US" sz="200" b="1" dirty="0" smtClean="0"/>
          </a:p>
          <a:p>
            <a:pPr marL="342900" lvl="0" indent="-342900"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/>
              <a:t>However, their preference is that the firm’s diversification falls short of where it increases their employment risk and reduces their employment opportunities (e.g., acquisition target from poor performance)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AGENCY COSTS AND GOVERNANCE MECHANISMS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676399" y="1295401"/>
            <a:ext cx="7315201" cy="51053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txBody>
          <a:bodyPr/>
          <a:lstStyle/>
          <a:p>
            <a:r>
              <a:rPr kumimoji="0" lang="en-US" altLang="zh-CN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imSun" pitchFamily="2" charset="-122"/>
                <a:cs typeface="+mn-cs"/>
              </a:rPr>
              <a:t>AGENCY COSTS: </a:t>
            </a:r>
            <a:r>
              <a:rPr kumimoji="0" lang="en-US" altLang="zh-CN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SimSun" pitchFamily="2" charset="-122"/>
                <a:cs typeface="+mn-cs"/>
              </a:rPr>
              <a:t>the</a:t>
            </a:r>
            <a:r>
              <a:rPr kumimoji="0" lang="en-US" altLang="zh-CN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imSun" pitchFamily="2" charset="-122"/>
                <a:cs typeface="+mn-cs"/>
              </a:rPr>
              <a:t> </a:t>
            </a:r>
            <a:r>
              <a:rPr lang="en-US" altLang="zh-CN" sz="2800" b="1" dirty="0" err="1" smtClean="0">
                <a:solidFill>
                  <a:schemeClr val="tx2"/>
                </a:solidFill>
                <a:ea typeface="SimSun" pitchFamily="2" charset="-122"/>
              </a:rPr>
              <a:t>s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SimSun" pitchFamily="2" charset="-122"/>
                <a:cs typeface="+mn-cs"/>
              </a:rPr>
              <a:t>um of incentive costs, monitoring costs, enforcement costs, and individual financial losses incurred by principals, because governance mechanisms cannot guarantee total compliance by the agent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sz="800" b="1" dirty="0" smtClean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US" altLang="zh-CN" sz="2600" b="1" dirty="0" smtClean="0">
                <a:solidFill>
                  <a:schemeClr val="tx2"/>
                </a:solidFill>
                <a:ea typeface="SimSun" pitchFamily="2" charset="-122"/>
                <a:cs typeface="Arial"/>
              </a:rPr>
              <a:t>● </a:t>
            </a:r>
            <a:r>
              <a:rPr lang="en-US" sz="2600" b="1" dirty="0" smtClean="0">
                <a:solidFill>
                  <a:schemeClr val="tx2"/>
                </a:solidFill>
              </a:rPr>
              <a:t>Principals may engage in monitoring behavior to assess the activities and decisions of managers</a:t>
            </a:r>
          </a:p>
          <a:p>
            <a:r>
              <a:rPr lang="en-US" altLang="zh-CN" sz="2600" b="1" dirty="0" smtClean="0">
                <a:solidFill>
                  <a:schemeClr val="tx2"/>
                </a:solidFill>
                <a:ea typeface="SimSun" pitchFamily="2" charset="-122"/>
                <a:cs typeface="Arial"/>
              </a:rPr>
              <a:t>● </a:t>
            </a:r>
            <a:r>
              <a:rPr lang="en-US" sz="2600" b="1" dirty="0" smtClean="0">
                <a:solidFill>
                  <a:schemeClr val="tx2"/>
                </a:solidFill>
              </a:rPr>
              <a:t>However, dispersed shareholding makes it difficult and inefficient to monitor management’s behavior.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AGENCY COSTS AND GOVERNANCE MECHANISMS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676399" y="1295401"/>
            <a:ext cx="7315201" cy="51053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txBody>
          <a:bodyPr/>
          <a:lstStyle/>
          <a:p>
            <a:r>
              <a:rPr lang="en-US" altLang="zh-CN" sz="2600" dirty="0" smtClean="0">
                <a:solidFill>
                  <a:schemeClr val="tx2"/>
                </a:solidFill>
                <a:ea typeface="SimSun" pitchFamily="2" charset="-122"/>
                <a:cs typeface="Arial"/>
              </a:rPr>
              <a:t>● </a:t>
            </a:r>
            <a:r>
              <a:rPr lang="en-US" sz="2600" b="1" dirty="0" smtClean="0">
                <a:solidFill>
                  <a:schemeClr val="tx2"/>
                </a:solidFill>
              </a:rPr>
              <a:t>Boards of Directors have a fiduciary duty to shareholders to monitor management</a:t>
            </a:r>
          </a:p>
          <a:p>
            <a:r>
              <a:rPr lang="en-US" altLang="zh-CN" sz="2600" b="1" dirty="0" smtClean="0">
                <a:solidFill>
                  <a:schemeClr val="tx2"/>
                </a:solidFill>
                <a:ea typeface="SimSun" pitchFamily="2" charset="-122"/>
                <a:cs typeface="Arial"/>
              </a:rPr>
              <a:t>●</a:t>
            </a:r>
            <a:r>
              <a:rPr lang="en-US" sz="2600" b="1" dirty="0" smtClean="0">
                <a:solidFill>
                  <a:schemeClr val="tx2"/>
                </a:solidFill>
                <a:cs typeface="Arial"/>
              </a:rPr>
              <a:t> </a:t>
            </a:r>
            <a:r>
              <a:rPr lang="en-US" sz="2600" b="1" dirty="0" smtClean="0">
                <a:solidFill>
                  <a:schemeClr val="tx2"/>
                </a:solidFill>
              </a:rPr>
              <a:t>However, Boards of Directors are often accused of being lax in performing this function</a:t>
            </a:r>
          </a:p>
          <a:p>
            <a:pPr marL="0" lvl="2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altLang="zh-CN" sz="2600" b="1" dirty="0" smtClean="0">
                <a:solidFill>
                  <a:schemeClr val="tx2"/>
                </a:solidFill>
                <a:ea typeface="SimSun" pitchFamily="2" charset="-122"/>
                <a:cs typeface="Arial"/>
              </a:rPr>
              <a:t>●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Costs associated with agency relationships, and effective governance mechanisms should be employed to improve managerial decision making and strategic effectiveness</a:t>
            </a:r>
            <a:endParaRPr lang="en-US" sz="2600" b="1" dirty="0" smtClean="0">
              <a:solidFill>
                <a:schemeClr val="tx2"/>
              </a:solidFill>
            </a:endParaRPr>
          </a:p>
          <a:p>
            <a:pPr marL="0" lvl="2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altLang="zh-CN" sz="2600" b="1" dirty="0" smtClean="0">
                <a:solidFill>
                  <a:schemeClr val="tx2"/>
                </a:solidFill>
                <a:ea typeface="SimSun" pitchFamily="2" charset="-122"/>
                <a:cs typeface="Arial"/>
              </a:rPr>
              <a:t>● </a:t>
            </a:r>
            <a:r>
              <a:rPr lang="en-US" sz="2600" b="1" dirty="0" smtClean="0">
                <a:solidFill>
                  <a:schemeClr val="tx2"/>
                </a:solidFill>
                <a:cs typeface="Arial"/>
              </a:rPr>
              <a:t>I</a:t>
            </a:r>
            <a:r>
              <a:rPr lang="en-US" sz="2600" b="1" dirty="0" smtClean="0">
                <a:solidFill>
                  <a:schemeClr val="tx2"/>
                </a:solidFill>
              </a:rPr>
              <a:t>n response, U.S. Congress enacted:</a:t>
            </a:r>
          </a:p>
          <a:p>
            <a:pPr marL="0" lvl="2" indent="457200">
              <a:buClr>
                <a:schemeClr val="accent1"/>
              </a:buClr>
              <a:buSzPct val="70000"/>
            </a:pPr>
            <a:r>
              <a:rPr lang="en-US" sz="2600" b="1" dirty="0" smtClean="0">
                <a:solidFill>
                  <a:schemeClr val="tx2"/>
                </a:solidFill>
                <a:latin typeface="Arial"/>
                <a:cs typeface="Arial"/>
              </a:rPr>
              <a:t>▪ </a:t>
            </a:r>
            <a:r>
              <a:rPr lang="en-US" sz="2600" b="1" dirty="0" smtClean="0">
                <a:solidFill>
                  <a:schemeClr val="tx2"/>
                </a:solidFill>
              </a:rPr>
              <a:t>Sarbanes-Oxley (SOX) Act in 2002 </a:t>
            </a:r>
          </a:p>
          <a:p>
            <a:pPr lvl="2" indent="-457200">
              <a:buClr>
                <a:schemeClr val="accent1"/>
              </a:buClr>
              <a:buSzPct val="70000"/>
            </a:pPr>
            <a:r>
              <a:rPr lang="en-US" sz="2600" b="1" dirty="0" smtClean="0">
                <a:solidFill>
                  <a:schemeClr val="tx2"/>
                </a:solidFill>
                <a:latin typeface="Arial"/>
                <a:cs typeface="Arial"/>
              </a:rPr>
              <a:t>▪ </a:t>
            </a:r>
            <a:r>
              <a:rPr lang="en-US" sz="2600" b="1" dirty="0" smtClean="0">
                <a:solidFill>
                  <a:schemeClr val="tx2"/>
                </a:solidFill>
              </a:rPr>
              <a:t>Dodd-Frank Wall Street Reform and Consumer   Protection Act (Dodd-Frank) in mid-2010 </a:t>
            </a:r>
          </a:p>
          <a:p>
            <a:pPr marL="0" lvl="2" indent="457200">
              <a:spcBef>
                <a:spcPct val="20000"/>
              </a:spcBef>
              <a:buClr>
                <a:schemeClr val="accent1"/>
              </a:buClr>
              <a:buSzPct val="70000"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/>
            <a:endParaRPr lang="en-US" dirty="0" smtClean="0"/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AGENCY PROBLEMS  GOVERNANCE MECHANISMS</a:t>
            </a:r>
          </a:p>
        </p:txBody>
      </p:sp>
      <p:sp>
        <p:nvSpPr>
          <p:cNvPr id="7" name="Right Arrow 6"/>
          <p:cNvSpPr/>
          <p:nvPr/>
        </p:nvSpPr>
        <p:spPr>
          <a:xfrm>
            <a:off x="7391400" y="0"/>
            <a:ext cx="9906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Diagram 7"/>
          <p:cNvGraphicFramePr/>
          <p:nvPr/>
        </p:nvGraphicFramePr>
        <p:xfrm>
          <a:off x="1676400" y="1371600"/>
          <a:ext cx="69342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Graphic spid="8" grpId="1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AGENCY COSTS AND GOVERNANCE MECHANISMS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676399" y="1295401"/>
            <a:ext cx="7315201" cy="51053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txBody>
          <a:bodyPr/>
          <a:lstStyle/>
          <a:p>
            <a:r>
              <a:rPr lang="en-US" sz="2600" b="1" dirty="0" smtClean="0"/>
              <a:t>All of the following are consequences of the Sarbanes-Oxley Act:</a:t>
            </a:r>
          </a:p>
          <a:p>
            <a:r>
              <a:rPr lang="en-US" altLang="zh-CN" sz="2600" b="1" dirty="0" smtClean="0">
                <a:solidFill>
                  <a:schemeClr val="tx2"/>
                </a:solidFill>
                <a:ea typeface="SimSun" pitchFamily="2" charset="-122"/>
                <a:cs typeface="Arial"/>
              </a:rPr>
              <a:t>● </a:t>
            </a:r>
            <a:r>
              <a:rPr lang="en-US" sz="2600" b="1" dirty="0" smtClean="0"/>
              <a:t>Decrease in foreign firms listing on U.S. stock exchanges at the same time as listing on foreign exchanges increased </a:t>
            </a:r>
          </a:p>
          <a:p>
            <a:r>
              <a:rPr lang="en-US" altLang="zh-CN" sz="2600" b="1" dirty="0" smtClean="0">
                <a:solidFill>
                  <a:schemeClr val="tx2"/>
                </a:solidFill>
                <a:ea typeface="SimSun" pitchFamily="2" charset="-122"/>
                <a:cs typeface="Arial"/>
              </a:rPr>
              <a:t>● </a:t>
            </a:r>
            <a:r>
              <a:rPr lang="en-US" sz="2600" b="1" dirty="0" smtClean="0"/>
              <a:t>Internal auditing scrutiny has improved and there is greater trust in financial reporting</a:t>
            </a:r>
          </a:p>
          <a:p>
            <a:pPr>
              <a:spcAft>
                <a:spcPts val="600"/>
              </a:spcAft>
            </a:pPr>
            <a:r>
              <a:rPr lang="en-US" altLang="zh-CN" sz="2600" b="1" dirty="0" smtClean="0">
                <a:solidFill>
                  <a:schemeClr val="tx2"/>
                </a:solidFill>
                <a:ea typeface="SimSun" pitchFamily="2" charset="-122"/>
                <a:cs typeface="Arial"/>
              </a:rPr>
              <a:t>● </a:t>
            </a:r>
            <a:r>
              <a:rPr lang="en-US" sz="2600" b="1" dirty="0" smtClean="0"/>
              <a:t>Section 404 creates excessive costs for firms</a:t>
            </a:r>
          </a:p>
          <a:p>
            <a:r>
              <a:rPr lang="en-US" sz="2600" b="1" dirty="0" smtClean="0"/>
              <a:t>Determining governance practices that strike a balance between protecting stakeholders’ interests and allowing firms to implement strategies with some degree of risk is difficult</a:t>
            </a:r>
            <a:r>
              <a:rPr lang="en-US" sz="2800" dirty="0" smtClean="0"/>
              <a:t> </a:t>
            </a:r>
          </a:p>
          <a:p>
            <a:pPr marL="0" lvl="2" indent="457200">
              <a:spcBef>
                <a:spcPct val="20000"/>
              </a:spcBef>
              <a:buClr>
                <a:schemeClr val="accent1"/>
              </a:buClr>
              <a:buSzPct val="70000"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/>
            <a:endParaRPr lang="en-US" dirty="0" smtClean="0"/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GOVERNANCE MECHANISMS</a:t>
            </a:r>
          </a:p>
        </p:txBody>
      </p:sp>
      <p:sp>
        <p:nvSpPr>
          <p:cNvPr id="7" name="Rectangle 6"/>
          <p:cNvSpPr/>
          <p:nvPr/>
        </p:nvSpPr>
        <p:spPr>
          <a:xfrm>
            <a:off x="1600200" y="1066800"/>
            <a:ext cx="7543800" cy="5416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Three internal governance mechanisms and a single external one are used in the modern corporation. </a:t>
            </a:r>
          </a:p>
          <a:p>
            <a:r>
              <a:rPr lang="en-US" sz="2400" b="1" dirty="0" smtClean="0"/>
              <a:t>The three </a:t>
            </a:r>
            <a:r>
              <a:rPr lang="en-US" sz="2400" b="1" dirty="0" smtClean="0">
                <a:solidFill>
                  <a:srgbClr val="DF0F5E"/>
                </a:solidFill>
              </a:rPr>
              <a:t>internal governance mechanisms </a:t>
            </a:r>
            <a:r>
              <a:rPr lang="en-US" sz="2400" b="1" dirty="0" smtClean="0"/>
              <a:t>are:</a:t>
            </a:r>
          </a:p>
          <a:p>
            <a:r>
              <a:rPr lang="en-US" sz="2400" b="1" dirty="0" smtClean="0"/>
              <a:t>	1. Ownership Concentration, represented by types of shareholders and their different incentives to monitor managers </a:t>
            </a:r>
          </a:p>
          <a:p>
            <a:r>
              <a:rPr lang="en-US" sz="2400" b="1" dirty="0" smtClean="0"/>
              <a:t>	2. Board of Directors  </a:t>
            </a:r>
          </a:p>
          <a:p>
            <a:pPr>
              <a:spcAft>
                <a:spcPts val="600"/>
              </a:spcAft>
            </a:pPr>
            <a:r>
              <a:rPr lang="en-US" sz="2400" b="1" dirty="0" smtClean="0"/>
              <a:t>	3. Executive Compensation</a:t>
            </a:r>
          </a:p>
          <a:p>
            <a:r>
              <a:rPr lang="en-US" sz="2400" b="1" dirty="0" smtClean="0"/>
              <a:t>The </a:t>
            </a:r>
            <a:r>
              <a:rPr lang="en-US" sz="2400" b="1" dirty="0" smtClean="0">
                <a:solidFill>
                  <a:srgbClr val="DF0F5E"/>
                </a:solidFill>
              </a:rPr>
              <a:t>external corporate governance mechanism </a:t>
            </a:r>
            <a:r>
              <a:rPr lang="en-US" sz="2400" b="1" dirty="0" smtClean="0"/>
              <a:t>is:</a:t>
            </a:r>
          </a:p>
          <a:p>
            <a:pPr>
              <a:spcAft>
                <a:spcPts val="600"/>
              </a:spcAft>
              <a:tabLst>
                <a:tab pos="977900" algn="l"/>
              </a:tabLst>
            </a:pPr>
            <a:r>
              <a:rPr lang="en-US" sz="2400" b="1" dirty="0" smtClean="0"/>
              <a:t>	4. Market for Corporate Control</a:t>
            </a:r>
          </a:p>
          <a:p>
            <a:r>
              <a:rPr lang="en-US" sz="2400" b="1" dirty="0" smtClean="0"/>
              <a:t>This market is a set of potential owners seeking to acquire undervalued firms and earn above-average returns on their investments by replacing ineffective top-level management teams.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GOVERNANCE MECHANISMS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066800" y="685801"/>
            <a:ext cx="7924800" cy="5755422"/>
          </a:xfrm>
          <a:prstGeom prst="rect">
            <a:avLst/>
          </a:prstGeom>
          <a:solidFill>
            <a:schemeClr val="tx1"/>
          </a:solidFill>
          <a:ln w="76200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1775" indent="-231775">
              <a:tabLst>
                <a:tab pos="231775" algn="l"/>
              </a:tabLst>
            </a:pPr>
            <a:r>
              <a:rPr lang="en-US" sz="2400" b="1" dirty="0">
                <a:solidFill>
                  <a:srgbClr val="FF0000"/>
                </a:solidFill>
              </a:rPr>
              <a:t>Internal Governance Mechanisms</a:t>
            </a:r>
          </a:p>
          <a:p>
            <a:pPr marL="231775" indent="-231775">
              <a:tabLst>
                <a:tab pos="231775" algn="l"/>
              </a:tabLst>
            </a:pPr>
            <a:r>
              <a:rPr lang="en-US" sz="2400" i="1" dirty="0">
                <a:solidFill>
                  <a:schemeClr val="bg1"/>
                </a:solidFill>
              </a:rPr>
              <a:t>Ownership Concentration</a:t>
            </a:r>
          </a:p>
          <a:p>
            <a:pPr marL="231775" indent="-231775">
              <a:tabLst>
                <a:tab pos="231775" algn="l"/>
              </a:tabLst>
            </a:pPr>
            <a:r>
              <a:rPr lang="en-US" sz="2400" dirty="0">
                <a:solidFill>
                  <a:schemeClr val="bg1"/>
                </a:solidFill>
              </a:rPr>
              <a:t>•	Relative amounts of stock owned by individual shareholders and institutional investors</a:t>
            </a:r>
          </a:p>
          <a:p>
            <a:pPr marL="231775" indent="-231775">
              <a:tabLst>
                <a:tab pos="231775" algn="l"/>
              </a:tabLst>
            </a:pPr>
            <a:r>
              <a:rPr lang="en-US" sz="2400" i="1" dirty="0">
                <a:solidFill>
                  <a:schemeClr val="bg1"/>
                </a:solidFill>
              </a:rPr>
              <a:t>Board of Directors</a:t>
            </a:r>
          </a:p>
          <a:p>
            <a:pPr marL="231775" indent="-231775">
              <a:tabLst>
                <a:tab pos="231775" algn="l"/>
              </a:tabLst>
            </a:pPr>
            <a:r>
              <a:rPr lang="en-US" sz="2400" dirty="0">
                <a:solidFill>
                  <a:schemeClr val="bg1"/>
                </a:solidFill>
              </a:rPr>
              <a:t>•	Individuals responsible for representing the firm’s owners by monitoring top-level managers’ strategic decisions</a:t>
            </a:r>
          </a:p>
          <a:p>
            <a:pPr marL="231775" indent="-231775">
              <a:tabLst>
                <a:tab pos="231775" algn="l"/>
              </a:tabLst>
            </a:pPr>
            <a:r>
              <a:rPr lang="en-US" sz="2400" i="1" dirty="0">
                <a:solidFill>
                  <a:schemeClr val="bg1"/>
                </a:solidFill>
              </a:rPr>
              <a:t>Executive Compensation</a:t>
            </a:r>
          </a:p>
          <a:p>
            <a:pPr marL="231775" indent="-231775">
              <a:tabLst>
                <a:tab pos="231775" algn="l"/>
              </a:tabLst>
            </a:pPr>
            <a:r>
              <a:rPr lang="en-US" sz="2400" dirty="0">
                <a:solidFill>
                  <a:schemeClr val="bg1"/>
                </a:solidFill>
              </a:rPr>
              <a:t>•	Use of salary, bonuses, and long-term incentives to align managers’ interests with shareholders’ </a:t>
            </a:r>
            <a:r>
              <a:rPr lang="en-US" sz="2400" dirty="0" smtClean="0">
                <a:solidFill>
                  <a:schemeClr val="bg1"/>
                </a:solidFill>
              </a:rPr>
              <a:t>interests</a:t>
            </a:r>
            <a:endParaRPr lang="en-US" sz="800" dirty="0" smtClean="0">
              <a:solidFill>
                <a:schemeClr val="bg1"/>
              </a:solidFill>
            </a:endParaRPr>
          </a:p>
          <a:p>
            <a:pPr marL="231775" indent="-231775">
              <a:tabLst>
                <a:tab pos="231775" algn="l"/>
              </a:tabLst>
            </a:pPr>
            <a:endParaRPr lang="en-US" sz="800" b="1" dirty="0">
              <a:solidFill>
                <a:schemeClr val="bg1"/>
              </a:solidFill>
            </a:endParaRPr>
          </a:p>
          <a:p>
            <a:pPr marL="231775" indent="-231775">
              <a:tabLst>
                <a:tab pos="231775" algn="l"/>
              </a:tabLst>
            </a:pPr>
            <a:r>
              <a:rPr lang="en-US" sz="2400" b="1" dirty="0">
                <a:solidFill>
                  <a:srgbClr val="FF0000"/>
                </a:solidFill>
              </a:rPr>
              <a:t>External Governance Mechanism</a:t>
            </a:r>
          </a:p>
          <a:p>
            <a:pPr marL="231775" indent="-231775">
              <a:tabLst>
                <a:tab pos="231775" algn="l"/>
              </a:tabLst>
            </a:pPr>
            <a:r>
              <a:rPr lang="en-US" sz="2400" i="1" dirty="0">
                <a:solidFill>
                  <a:schemeClr val="bg1"/>
                </a:solidFill>
              </a:rPr>
              <a:t>Market for Corporate Control</a:t>
            </a:r>
          </a:p>
          <a:p>
            <a:pPr marL="231775" indent="-231775">
              <a:tabLst>
                <a:tab pos="231775" algn="l"/>
              </a:tabLst>
            </a:pPr>
            <a:r>
              <a:rPr lang="en-US" sz="2400" dirty="0">
                <a:solidFill>
                  <a:schemeClr val="bg1"/>
                </a:solidFill>
              </a:rPr>
              <a:t>•	The purchase of a company that is underperforming relative to industry rivals in order to improve the firm’s strategic competitiveness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OWNERSHIP CONCENTRATION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990600"/>
            <a:ext cx="1066800" cy="5486400"/>
          </a:xfrm>
          <a:prstGeom prst="leftBrace">
            <a:avLst>
              <a:gd name="adj1" fmla="val 437"/>
              <a:gd name="adj2" fmla="val 13035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4"/>
          <p:cNvSpPr txBox="1">
            <a:spLocks noChangeArrowheads="1"/>
          </p:cNvSpPr>
          <p:nvPr/>
        </p:nvSpPr>
        <p:spPr>
          <a:xfrm>
            <a:off x="3886200" y="1066800"/>
            <a:ext cx="5105400" cy="54102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34950" marR="0" lvl="0" indent="-234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2600" b="1" dirty="0" smtClean="0">
                <a:solidFill>
                  <a:schemeClr val="tx2"/>
                </a:solidFill>
              </a:rPr>
              <a:t>Governance </a:t>
            </a:r>
            <a:r>
              <a:rPr lang="en-US" altLang="zh-CN" sz="2600" b="1" dirty="0" smtClean="0">
                <a:solidFill>
                  <a:schemeClr val="tx2"/>
                </a:solidFill>
                <a:ea typeface="SimSun" pitchFamily="2" charset="-122"/>
              </a:rPr>
              <a:t>mechanism defined    by both the number of large-block shareholders and the total percentage of shares owned</a:t>
            </a:r>
          </a:p>
          <a:p>
            <a:pPr marL="234950" marR="0" lvl="0" indent="-234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endParaRPr lang="en-US" altLang="zh-CN" sz="700" b="1" dirty="0" smtClean="0">
              <a:solidFill>
                <a:schemeClr val="tx2"/>
              </a:solidFill>
              <a:ea typeface="SimSun" pitchFamily="2" charset="-122"/>
            </a:endParaRPr>
          </a:p>
          <a:p>
            <a:pPr marL="236538" lvl="1" indent="-236538">
              <a:spcBef>
                <a:spcPct val="20000"/>
              </a:spcBef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altLang="zh-CN" sz="2600" b="1" dirty="0" smtClean="0">
                <a:solidFill>
                  <a:schemeClr val="tx2"/>
                </a:solidFill>
                <a:ea typeface="SimSun" pitchFamily="2" charset="-122"/>
              </a:rPr>
              <a:t>Large block shareholders:</a:t>
            </a:r>
            <a:r>
              <a:rPr lang="en-US" altLang="zh-CN" sz="2600" b="1" dirty="0" smtClean="0">
                <a:solidFill>
                  <a:schemeClr val="tx2"/>
                </a:solidFill>
                <a:latin typeface="+mj-lt"/>
                <a:ea typeface="SimSun" pitchFamily="2" charset="-122"/>
              </a:rPr>
              <a:t> </a:t>
            </a:r>
            <a:r>
              <a:rPr lang="en-US" altLang="zh-CN" sz="2600" b="1" dirty="0" smtClean="0">
                <a:solidFill>
                  <a:schemeClr val="tx2"/>
                </a:solidFill>
                <a:ea typeface="SimSun" pitchFamily="2" charset="-122"/>
              </a:rPr>
              <a:t>shareholders owning a concentration of at least 5 percent of a corporation’s issued shares</a:t>
            </a:r>
          </a:p>
          <a:p>
            <a:pPr marL="236538" lvl="0" indent="-236538">
              <a:spcBef>
                <a:spcPct val="20000"/>
              </a:spcBef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600" b="1" dirty="0" smtClean="0">
                <a:solidFill>
                  <a:schemeClr val="tx2"/>
                </a:solidFill>
              </a:rPr>
              <a:t>Large block shareholders have a strong incentive to monitor management closely</a:t>
            </a:r>
          </a:p>
          <a:p>
            <a:pPr marL="236538" lvl="1" indent="-236538">
              <a:spcBef>
                <a:spcPct val="200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600" b="1" dirty="0" smtClean="0">
                <a:solidFill>
                  <a:schemeClr val="tx2"/>
                </a:solidFill>
              </a:rPr>
              <a:t>They may also obtain Board seats, which enhances their ability to monitor effectively</a:t>
            </a:r>
          </a:p>
          <a:p>
            <a:pPr marL="623888" lvl="1" indent="-274638">
              <a:spcBef>
                <a:spcPct val="2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  <a:defRPr/>
            </a:pPr>
            <a:endParaRPr lang="en-US" sz="900" dirty="0" smtClean="0">
              <a:solidFill>
                <a:schemeClr val="tx2"/>
              </a:solidFill>
            </a:endParaRPr>
          </a:p>
          <a:p>
            <a:pPr marL="234950" marR="0" lvl="0" indent="-234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7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latin typeface="+mj-lt"/>
              </a:rPr>
              <a:t>OWNERSHIP CONCENTRATION</a:t>
            </a:r>
            <a:endParaRPr lang="en-US" sz="4000" b="1" dirty="0" smtClean="0">
              <a:latin typeface="+mj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1066800"/>
            <a:ext cx="990600" cy="5334000"/>
          </a:xfrm>
          <a:prstGeom prst="leftBrace">
            <a:avLst>
              <a:gd name="adj1" fmla="val 437"/>
              <a:gd name="adj2" fmla="val 12143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4038600" y="990600"/>
            <a:ext cx="5105400" cy="5410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34950" indent="-234950">
              <a:spcAft>
                <a:spcPts val="600"/>
              </a:spcAft>
              <a:buClr>
                <a:srgbClr val="FF0000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2"/>
                </a:solidFill>
              </a:rPr>
              <a:t>Institu</a:t>
            </a:r>
            <a:r>
              <a:rPr lang="en-US" altLang="zh-CN" sz="2400" b="1" dirty="0" smtClean="0">
                <a:solidFill>
                  <a:schemeClr val="tx2"/>
                </a:solidFill>
                <a:ea typeface="SimSun" pitchFamily="2" charset="-122"/>
              </a:rPr>
              <a:t>tional owners: financial institutions such as stock mutual funds and pension funds that control large block shareholder positions 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marL="234950" lvl="0" indent="-234950">
              <a:spcAft>
                <a:spcPts val="600"/>
              </a:spcAft>
              <a:buClr>
                <a:srgbClr val="FF0000"/>
              </a:buClr>
              <a:buSzPct val="70000"/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lang="en-US" sz="2400" b="1" dirty="0" smtClean="0">
                <a:solidFill>
                  <a:schemeClr val="tx2"/>
                </a:solidFill>
              </a:rPr>
              <a:t>growing influence of institutional owners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4950" lvl="0" indent="-234950">
              <a:spcAft>
                <a:spcPts val="600"/>
              </a:spcAft>
              <a:buClr>
                <a:srgbClr val="FF0000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2"/>
                </a:solidFill>
              </a:rPr>
              <a:t>Provides size to influence strategy and the incentive to discipline ineffective managers</a:t>
            </a:r>
          </a:p>
          <a:p>
            <a:pPr marL="236538" lvl="1" indent="-236538">
              <a:buClr>
                <a:srgbClr val="FF0000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Increased shareholder activism supported by SEC rulings in support of shareholder involvement and control of managerial decisions</a:t>
            </a:r>
          </a:p>
          <a:p>
            <a:pPr lvl="3">
              <a:defRPr/>
            </a:pPr>
            <a:endParaRPr lang="en-US" sz="2400" dirty="0" smtClean="0"/>
          </a:p>
          <a:p>
            <a:pPr marL="623888" marR="0" lvl="1" indent="-274638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1" grpId="0" uiExpand="1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latin typeface="+mj-lt"/>
              </a:rPr>
              <a:t>OWNERSHIP CONCENTRATION</a:t>
            </a:r>
            <a:endParaRPr lang="en-US" sz="4000" b="1" dirty="0" smtClean="0">
              <a:latin typeface="+mj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1295400"/>
            <a:ext cx="1066800" cy="4572000"/>
          </a:xfrm>
          <a:prstGeom prst="leftBrace">
            <a:avLst>
              <a:gd name="adj1" fmla="val 437"/>
              <a:gd name="adj2" fmla="val 10983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3810000" y="1295401"/>
            <a:ext cx="5029200" cy="4953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34950" marR="0" lvl="0" indent="-2349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Shareholder activism:</a:t>
            </a:r>
          </a:p>
          <a:p>
            <a:pPr marL="623888" marR="0" lvl="1" indent="-274638" algn="l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>
                <a:srgbClr val="FF0000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Shareholders can convene to discuss corporation’s direction</a:t>
            </a:r>
          </a:p>
          <a:p>
            <a:pPr marL="623888" marR="0" lvl="1" indent="-274638" algn="l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>
                <a:srgbClr val="FF0000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a consensus exists, shareholders can vote as a block to elect their candidates to the board</a:t>
            </a:r>
          </a:p>
          <a:p>
            <a:pPr marL="623888" marR="0" lvl="1" indent="-274638" algn="l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>
                <a:srgbClr val="FF0000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Proxy fights</a:t>
            </a:r>
          </a:p>
          <a:p>
            <a:pPr marL="623888" marR="0" lvl="1" indent="-274638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0000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 are limits on shareholder activism available to institutional owners in responding to activists’ tactics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  <a:cs typeface="Arial" pitchFamily="34" charset="0"/>
              </a:rPr>
              <a:t>KNOWLEDGE OBJECTIVES</a:t>
            </a:r>
          </a:p>
        </p:txBody>
      </p:sp>
      <p:graphicFrame>
        <p:nvGraphicFramePr>
          <p:cNvPr id="10" name="Content Placeholder 6"/>
          <p:cNvGraphicFramePr>
            <a:graphicFrameLocks/>
          </p:cNvGraphicFramePr>
          <p:nvPr/>
        </p:nvGraphicFramePr>
        <p:xfrm>
          <a:off x="2057400" y="1066800"/>
          <a:ext cx="7086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latin typeface="+mj-lt"/>
              </a:rPr>
              <a:t>BOARD OF DIRECTORS</a:t>
            </a:r>
            <a:endParaRPr lang="en-US" sz="4000" b="1" dirty="0" smtClean="0">
              <a:latin typeface="+mj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41338" y="2590800"/>
            <a:ext cx="2811462" cy="1143000"/>
            <a:chOff x="250" y="1993"/>
            <a:chExt cx="1771" cy="653"/>
          </a:xfrm>
        </p:grpSpPr>
        <p:sp>
          <p:nvSpPr>
            <p:cNvPr id="12" name="Rectangle 18"/>
            <p:cNvSpPr>
              <a:spLocks noChangeArrowheads="1"/>
            </p:cNvSpPr>
            <p:nvPr/>
          </p:nvSpPr>
          <p:spPr bwMode="blackWhite">
            <a:xfrm>
              <a:off x="250" y="199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blackWhite">
            <a:xfrm>
              <a:off x="315" y="204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Board of Directors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1828800"/>
            <a:ext cx="1143000" cy="3352800"/>
          </a:xfrm>
          <a:prstGeom prst="leftBrace">
            <a:avLst>
              <a:gd name="adj1" fmla="val 437"/>
              <a:gd name="adj2" fmla="val 38088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4191000" y="1905000"/>
            <a:ext cx="4495800" cy="434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34950" indent="-234950"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altLang="zh-CN" sz="2400" dirty="0" smtClean="0">
                <a:ea typeface="SimSun" pitchFamily="2" charset="-122"/>
              </a:rPr>
              <a:t>Group of shareholder-elected individuals (usually called ‘directors’) whose primary responsibility is to act in the owners’ interests by formally monitoring and controlling the corporation’s top-level executives</a:t>
            </a:r>
          </a:p>
          <a:p>
            <a:pPr marL="623888" marR="0" lvl="1" indent="-274638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3888" marR="0" lvl="1" indent="-274638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1" grpId="0" uiExpand="1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latin typeface="+mj-lt"/>
              </a:rPr>
              <a:t>BOARD OF DIRECTORS</a:t>
            </a:r>
            <a:endParaRPr lang="en-US" sz="4000" b="1" dirty="0" smtClean="0">
              <a:latin typeface="+mj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41338" y="2590800"/>
            <a:ext cx="2811462" cy="1143000"/>
            <a:chOff x="250" y="1993"/>
            <a:chExt cx="1771" cy="653"/>
          </a:xfrm>
        </p:grpSpPr>
        <p:sp>
          <p:nvSpPr>
            <p:cNvPr id="12" name="Rectangle 18"/>
            <p:cNvSpPr>
              <a:spLocks noChangeArrowheads="1"/>
            </p:cNvSpPr>
            <p:nvPr/>
          </p:nvSpPr>
          <p:spPr bwMode="blackWhite">
            <a:xfrm>
              <a:off x="250" y="199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blackWhite">
            <a:xfrm>
              <a:off x="315" y="204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Board of Directors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1143000"/>
            <a:ext cx="1066800" cy="5181600"/>
          </a:xfrm>
          <a:prstGeom prst="leftBrace">
            <a:avLst>
              <a:gd name="adj1" fmla="val 437"/>
              <a:gd name="adj2" fmla="val 35737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3962400" y="1143000"/>
            <a:ext cx="5181600" cy="5105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34950" marR="0" lvl="0" indent="-234950" algn="l" defTabSz="914400" rtl="0" eaLnBrk="1" fontAlgn="auto" latinLnBrk="0" hangingPunct="1"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2400" b="1" dirty="0" smtClean="0">
                <a:solidFill>
                  <a:srgbClr val="4E3B30"/>
                </a:solidFill>
              </a:rPr>
              <a:t>As stewards of an organization's resources, an effective and well-structured board of directors can influence the performance of a firm: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400" b="1" dirty="0" smtClean="0">
                <a:solidFill>
                  <a:srgbClr val="4E3B30"/>
                </a:solidFill>
                <a:ea typeface="SimSun" pitchFamily="2" charset="-122"/>
              </a:rPr>
              <a:t> Oversee managers to ensure the company is operated in ways to maximize shareholder wealth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400" b="1" dirty="0" smtClean="0">
                <a:solidFill>
                  <a:srgbClr val="4E3B30"/>
                </a:solidFill>
                <a:ea typeface="SimSun" pitchFamily="2" charset="-122"/>
              </a:rPr>
              <a:t> Direct the affairs of the organization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400" b="1" dirty="0" smtClean="0">
                <a:solidFill>
                  <a:srgbClr val="4E3B30"/>
                </a:solidFill>
                <a:ea typeface="SimSun" pitchFamily="2" charset="-122"/>
              </a:rPr>
              <a:t> Punish and reward managers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400" b="1" dirty="0" smtClean="0">
                <a:solidFill>
                  <a:srgbClr val="4E3B30"/>
                </a:solidFill>
                <a:ea typeface="SimSun" pitchFamily="2" charset="-122"/>
              </a:rPr>
              <a:t> Protect shareholders’ rights and interests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400" b="1" dirty="0" smtClean="0">
                <a:solidFill>
                  <a:srgbClr val="4E3B30"/>
                </a:solidFill>
                <a:ea typeface="SimSun" pitchFamily="2" charset="-122"/>
              </a:rPr>
              <a:t> Protect owners from managerial opportunism</a:t>
            </a:r>
          </a:p>
          <a:p>
            <a:pPr marL="623888" marR="0" lvl="1" indent="-274638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3888" marR="0" lvl="1" indent="-274638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latin typeface="+mj-lt"/>
              </a:rPr>
              <a:t>BOARD OF DIRECTORS</a:t>
            </a:r>
            <a:endParaRPr lang="en-US" sz="4000" b="1" dirty="0" smtClean="0">
              <a:latin typeface="+mj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41338" y="2590800"/>
            <a:ext cx="2811462" cy="1143000"/>
            <a:chOff x="250" y="1993"/>
            <a:chExt cx="1771" cy="653"/>
          </a:xfrm>
        </p:grpSpPr>
        <p:sp>
          <p:nvSpPr>
            <p:cNvPr id="12" name="Rectangle 18"/>
            <p:cNvSpPr>
              <a:spLocks noChangeArrowheads="1"/>
            </p:cNvSpPr>
            <p:nvPr/>
          </p:nvSpPr>
          <p:spPr bwMode="blackWhite">
            <a:xfrm>
              <a:off x="250" y="199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blackWhite">
            <a:xfrm>
              <a:off x="315" y="204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Board of Directors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1143000"/>
            <a:ext cx="1066800" cy="5105400"/>
          </a:xfrm>
          <a:prstGeom prst="leftBrace">
            <a:avLst>
              <a:gd name="adj1" fmla="val 437"/>
              <a:gd name="adj2" fmla="val 35737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3886200" y="1143000"/>
            <a:ext cx="4953001" cy="518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34950" indent="-234950">
              <a:spcBef>
                <a:spcPct val="200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altLang="zh-CN" sz="2400" b="1" dirty="0" smtClean="0">
                <a:ea typeface="SimSun" pitchFamily="2" charset="-122"/>
              </a:rPr>
              <a:t>Three director classifications:  Insider, related outsider, and outsider:</a:t>
            </a:r>
          </a:p>
          <a:p>
            <a:pPr marL="623888" marR="0" lvl="1" indent="-2746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Insiders: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firm’s CEO and other top-level managers</a:t>
            </a:r>
          </a:p>
          <a:p>
            <a:pPr marL="623888" marR="0" lvl="1" indent="-2746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Related outsiders: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individuals uninvolved with day-to-day operations, but who have a relationship with the firm</a:t>
            </a:r>
          </a:p>
          <a:p>
            <a:pPr marL="623888" marR="0" lvl="1" indent="-2746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Outsiders: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individuals who are independent of the firm’s day-to-day operations and other relationships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1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latin typeface="+mj-lt"/>
              </a:rPr>
              <a:t>BOARD OF DIRECTORS</a:t>
            </a:r>
            <a:endParaRPr lang="en-US" sz="4000" b="1" dirty="0" smtClean="0">
              <a:latin typeface="+mj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41338" y="2590800"/>
            <a:ext cx="2811462" cy="1143000"/>
            <a:chOff x="250" y="1993"/>
            <a:chExt cx="1771" cy="653"/>
          </a:xfrm>
        </p:grpSpPr>
        <p:sp>
          <p:nvSpPr>
            <p:cNvPr id="12" name="Rectangle 18"/>
            <p:cNvSpPr>
              <a:spLocks noChangeArrowheads="1"/>
            </p:cNvSpPr>
            <p:nvPr/>
          </p:nvSpPr>
          <p:spPr bwMode="blackWhite">
            <a:xfrm>
              <a:off x="250" y="199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blackWhite">
            <a:xfrm>
              <a:off x="315" y="204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Board of Directors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1143000"/>
            <a:ext cx="1066800" cy="5105400"/>
          </a:xfrm>
          <a:prstGeom prst="leftBrace">
            <a:avLst>
              <a:gd name="adj1" fmla="val 437"/>
              <a:gd name="adj2" fmla="val 35737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3962401" y="1219200"/>
            <a:ext cx="4876800" cy="4876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34950" marR="0" lvl="0" indent="-2349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Criticisms of Boards of Directors include that they:</a:t>
            </a:r>
          </a:p>
          <a:p>
            <a:pPr marL="623888" marR="0" lvl="1" indent="-274638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 readily approve managers’ self-serving initiatives</a:t>
            </a:r>
          </a:p>
          <a:p>
            <a:pPr marL="623888" marR="0" lvl="1" indent="-274638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 exploited by managers with personal ties to board members</a:t>
            </a:r>
          </a:p>
          <a:p>
            <a:pPr marL="623888" marR="0" lvl="1" indent="-274638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 not vigilant enough in hiring and monitoring CEO behavior</a:t>
            </a:r>
          </a:p>
          <a:p>
            <a:pPr marL="623888" marR="0" lvl="1" indent="-274638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Lack agreement about the number of and most appropriate role of outside directors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1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latin typeface="+mj-lt"/>
              </a:rPr>
              <a:t>BOARD OF DIRECTORS</a:t>
            </a:r>
            <a:endParaRPr lang="en-US" sz="4000" b="1" dirty="0" smtClean="0">
              <a:latin typeface="+mj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41338" y="2590800"/>
            <a:ext cx="2811462" cy="1143000"/>
            <a:chOff x="250" y="1993"/>
            <a:chExt cx="1771" cy="653"/>
          </a:xfrm>
        </p:grpSpPr>
        <p:sp>
          <p:nvSpPr>
            <p:cNvPr id="12" name="Rectangle 18"/>
            <p:cNvSpPr>
              <a:spLocks noChangeArrowheads="1"/>
            </p:cNvSpPr>
            <p:nvPr/>
          </p:nvSpPr>
          <p:spPr bwMode="blackWhite">
            <a:xfrm>
              <a:off x="250" y="199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blackWhite">
            <a:xfrm>
              <a:off x="315" y="204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Board of Directors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914400"/>
            <a:ext cx="1066800" cy="5486400"/>
          </a:xfrm>
          <a:prstGeom prst="leftBrace">
            <a:avLst>
              <a:gd name="adj1" fmla="val 437"/>
              <a:gd name="adj2" fmla="val 38898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733800" y="1066801"/>
            <a:ext cx="5410201" cy="5334000"/>
          </a:xfrm>
          <a:prstGeom prst="rect">
            <a:avLst/>
          </a:prstGeom>
        </p:spPr>
        <p:txBody>
          <a:bodyPr/>
          <a:lstStyle/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Historically, BOD dominated by inside    managers: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Managers suspected of using their power to select and compensate directors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NYSE implemented an audit committee rule requiring outside directors to head audit committee (a response to SEC’s proposal requiring audit committees be made up of outside directors)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Sarbanes-Oxley Act passed leading to BOD changes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altLang="zh-CN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SimSun" pitchFamily="2" charset="-122"/>
                <a:cs typeface="+mn-cs"/>
              </a:rPr>
              <a:t>Corporate governance becoming more intense through BOD mechanism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altLang="zh-CN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SimSun" pitchFamily="2" charset="-122"/>
                <a:cs typeface="+mn-cs"/>
              </a:rPr>
              <a:t>BOD scandals led to trend of separating roles of CEO and Board Chairperson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latin typeface="+mj-lt"/>
              </a:rPr>
              <a:t>BOARD OF DIRECTORS</a:t>
            </a:r>
            <a:endParaRPr lang="en-US" sz="4000" b="1" dirty="0" smtClean="0">
              <a:latin typeface="+mj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41338" y="2590800"/>
            <a:ext cx="2811462" cy="1143000"/>
            <a:chOff x="250" y="1993"/>
            <a:chExt cx="1771" cy="653"/>
          </a:xfrm>
        </p:grpSpPr>
        <p:sp>
          <p:nvSpPr>
            <p:cNvPr id="12" name="Rectangle 18"/>
            <p:cNvSpPr>
              <a:spLocks noChangeArrowheads="1"/>
            </p:cNvSpPr>
            <p:nvPr/>
          </p:nvSpPr>
          <p:spPr bwMode="blackWhite">
            <a:xfrm>
              <a:off x="250" y="199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blackWhite">
            <a:xfrm>
              <a:off x="315" y="204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Board of Directors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914400"/>
            <a:ext cx="1066800" cy="5486400"/>
          </a:xfrm>
          <a:prstGeom prst="leftBrace">
            <a:avLst>
              <a:gd name="adj1" fmla="val 437"/>
              <a:gd name="adj2" fmla="val 38898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810001" y="1143000"/>
            <a:ext cx="5029200" cy="525779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Outside directors: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E3B30"/>
                </a:solidFill>
                <a:effectLst/>
                <a:uLnTx/>
                <a:uFillTx/>
                <a:latin typeface="+mn-lt"/>
                <a:ea typeface="SimSun" pitchFamily="2" charset="-122"/>
                <a:cs typeface="+mn-cs"/>
              </a:rPr>
              <a:t>Improve weak managerial monitoring and control that corresponds to inside directors</a:t>
            </a:r>
          </a:p>
          <a:p>
            <a:pPr marL="742950" lvl="1" indent="-285750">
              <a:spcBef>
                <a:spcPct val="200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E3B30"/>
                </a:solidFill>
                <a:effectLst/>
                <a:uLnTx/>
                <a:uFillTx/>
                <a:latin typeface="+mn-lt"/>
                <a:ea typeface="SimSun" pitchFamily="2" charset="-122"/>
                <a:cs typeface="+mn-cs"/>
              </a:rPr>
              <a:t>Tend to emphasize financial controls, to the detriment of risk-related decisions by managers, as they do not have access to daily operations and a high level of information about managers and strategy</a:t>
            </a:r>
          </a:p>
          <a:p>
            <a:pPr marL="742950" lvl="1" indent="-285750">
              <a:spcBef>
                <a:spcPct val="200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altLang="zh-CN" sz="2400" b="1" dirty="0" smtClean="0">
                <a:solidFill>
                  <a:srgbClr val="4E3B30"/>
                </a:solidFill>
                <a:ea typeface="SimSun" pitchFamily="2" charset="-122"/>
              </a:rPr>
              <a:t>Large</a:t>
            </a:r>
            <a:r>
              <a:rPr lang="en-US" sz="2400" b="1" dirty="0" smtClean="0">
                <a:solidFill>
                  <a:srgbClr val="4E3B30"/>
                </a:solidFill>
              </a:rPr>
              <a:t> number of outsiders can create problems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rgbClr val="4E3B30"/>
              </a:solidFill>
              <a:effectLst/>
              <a:uLnTx/>
              <a:uFillTx/>
              <a:latin typeface="+mn-lt"/>
              <a:ea typeface="SimSun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latin typeface="+mj-lt"/>
              </a:rPr>
              <a:t>BOARD OF DIRECTORS</a:t>
            </a:r>
            <a:endParaRPr lang="en-US" sz="4000" b="1" dirty="0" smtClean="0">
              <a:latin typeface="+mj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41338" y="2590800"/>
            <a:ext cx="2811462" cy="1143000"/>
            <a:chOff x="250" y="1993"/>
            <a:chExt cx="1771" cy="653"/>
          </a:xfrm>
        </p:grpSpPr>
        <p:sp>
          <p:nvSpPr>
            <p:cNvPr id="12" name="Rectangle 18"/>
            <p:cNvSpPr>
              <a:spLocks noChangeArrowheads="1"/>
            </p:cNvSpPr>
            <p:nvPr/>
          </p:nvSpPr>
          <p:spPr bwMode="blackWhite">
            <a:xfrm>
              <a:off x="250" y="199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blackWhite">
            <a:xfrm>
              <a:off x="315" y="204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Board of Directors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914400"/>
            <a:ext cx="1066800" cy="5562600"/>
          </a:xfrm>
          <a:prstGeom prst="leftBrace">
            <a:avLst>
              <a:gd name="adj1" fmla="val 437"/>
              <a:gd name="adj2" fmla="val 38898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429000" y="990600"/>
            <a:ext cx="5715000" cy="54102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E3B3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Outside directors (problems)</a:t>
            </a:r>
          </a:p>
          <a:p>
            <a:pPr marL="742950" marR="0" lvl="1" indent="-285750" algn="l" defTabSz="914400" rtl="0" eaLnBrk="1" fontAlgn="auto" latinLnBrk="0" hangingPunct="1"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2400" b="1" dirty="0" smtClean="0">
                <a:solidFill>
                  <a:srgbClr val="4E3B30"/>
                </a:solidFill>
              </a:rPr>
              <a:t>Limited contact with the firm’s day-to-day operations and incomplete information about managers:</a:t>
            </a:r>
          </a:p>
          <a:p>
            <a:pPr marL="742950" marR="0" lvl="1" indent="-285750" algn="l" defTabSz="914400" rtl="0" eaLnBrk="1" fontAlgn="auto" latinLnBrk="0" hangingPunct="1"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endParaRPr lang="en-US" sz="400" dirty="0" smtClean="0">
              <a:solidFill>
                <a:srgbClr val="4E3B30"/>
              </a:solidFill>
            </a:endParaRPr>
          </a:p>
          <a:p>
            <a:pPr lvl="2">
              <a:buClr>
                <a:srgbClr val="FF0D0D"/>
              </a:buClr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4E3B30"/>
                </a:solidFill>
              </a:rPr>
              <a:t> Results in ineffective assessments of managerial decisions and initiatives</a:t>
            </a:r>
          </a:p>
          <a:p>
            <a:pPr lvl="2">
              <a:buClr>
                <a:srgbClr val="FF0D0D"/>
              </a:buClr>
              <a:buFont typeface="Arial" pitchFamily="34" charset="0"/>
              <a:buChar char="•"/>
            </a:pPr>
            <a:endParaRPr lang="en-US" sz="800" dirty="0" smtClean="0">
              <a:solidFill>
                <a:srgbClr val="4E3B30"/>
              </a:solidFill>
            </a:endParaRPr>
          </a:p>
          <a:p>
            <a:pPr lvl="2">
              <a:buClr>
                <a:srgbClr val="FF0D0D"/>
              </a:buClr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4E3B30"/>
                </a:solidFill>
              </a:rPr>
              <a:t> Leads to an emphasis on financial, rather than strategic controls to evaluate performance of managers and business units, which could reduce R&amp;D investments and allow top-level managers to pursue increased diversification for the purpose of higher compensation and minimizing their employment risk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SimSun" pitchFamily="2" charset="-122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latin typeface="+mj-lt"/>
              </a:rPr>
              <a:t>BOARD OF DIRECTORS</a:t>
            </a:r>
            <a:endParaRPr lang="en-US" sz="4000" b="1" dirty="0" smtClean="0">
              <a:latin typeface="+mj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41338" y="2590800"/>
            <a:ext cx="2811462" cy="1143000"/>
            <a:chOff x="250" y="1993"/>
            <a:chExt cx="1771" cy="653"/>
          </a:xfrm>
        </p:grpSpPr>
        <p:sp>
          <p:nvSpPr>
            <p:cNvPr id="12" name="Rectangle 18"/>
            <p:cNvSpPr>
              <a:spLocks noChangeArrowheads="1"/>
            </p:cNvSpPr>
            <p:nvPr/>
          </p:nvSpPr>
          <p:spPr bwMode="blackWhite">
            <a:xfrm>
              <a:off x="250" y="199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blackWhite">
            <a:xfrm>
              <a:off x="315" y="204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Board of Directors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1066800"/>
            <a:ext cx="1066800" cy="5181600"/>
          </a:xfrm>
          <a:prstGeom prst="leftBrace">
            <a:avLst>
              <a:gd name="adj1" fmla="val 437"/>
              <a:gd name="adj2" fmla="val 38476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4114800" y="990600"/>
            <a:ext cx="4876799" cy="5486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34950" marR="0" lvl="0" indent="-234950" algn="l" defTabSz="914400" rtl="0" eaLnBrk="1" fontAlgn="auto" latinLnBrk="0" hangingPunct="1">
              <a:buClr>
                <a:srgbClr val="FF0D0D"/>
              </a:buClr>
              <a:buSzPct val="70000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E3B3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Enhancing the effectiveness of  the Board of Directors:</a:t>
            </a:r>
          </a:p>
          <a:p>
            <a:pPr marL="457200" indent="-457200">
              <a:buClr>
                <a:srgbClr val="FF0D0D"/>
              </a:buClr>
              <a:buFont typeface="+mj-lt"/>
              <a:buAutoNum type="arabicPeriod"/>
            </a:pPr>
            <a:r>
              <a:rPr lang="en-US" sz="2400" b="1" dirty="0" smtClean="0">
                <a:solidFill>
                  <a:srgbClr val="4E3B30"/>
                </a:solidFill>
              </a:rPr>
              <a:t> Increase the diversity of the backgrounds of board members (e.g., public service, academic, scientific; ethnic minorities and women; different countries) </a:t>
            </a:r>
          </a:p>
          <a:p>
            <a:pPr marL="457200" indent="-457200">
              <a:buClr>
                <a:srgbClr val="FF0D0D"/>
              </a:buClr>
              <a:buFont typeface="+mj-lt"/>
              <a:buAutoNum type="arabicPeriod"/>
            </a:pPr>
            <a:r>
              <a:rPr lang="en-US" sz="2400" b="1" dirty="0" smtClean="0">
                <a:solidFill>
                  <a:srgbClr val="4E3B30"/>
                </a:solidFill>
              </a:rPr>
              <a:t> Strengthen internal management and accounting control systems</a:t>
            </a:r>
          </a:p>
          <a:p>
            <a:pPr marL="457200" indent="-457200">
              <a:buClr>
                <a:srgbClr val="FF0D0D"/>
              </a:buClr>
              <a:buFont typeface="+mj-lt"/>
              <a:buAutoNum type="arabicPeriod"/>
            </a:pPr>
            <a:r>
              <a:rPr lang="en-US" sz="2400" b="1" dirty="0" smtClean="0">
                <a:solidFill>
                  <a:srgbClr val="4E3B30"/>
                </a:solidFill>
              </a:rPr>
              <a:t> Establish and consistently use formal processes to evaluate the board’s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1" grpId="0" uiExpand="1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latin typeface="+mj-lt"/>
              </a:rPr>
              <a:t>BOARD OF DIRECTORS</a:t>
            </a:r>
            <a:endParaRPr lang="en-US" sz="4000" b="1" dirty="0" smtClean="0">
              <a:latin typeface="+mj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41338" y="2590800"/>
            <a:ext cx="2811462" cy="1143000"/>
            <a:chOff x="250" y="1993"/>
            <a:chExt cx="1771" cy="653"/>
          </a:xfrm>
        </p:grpSpPr>
        <p:sp>
          <p:nvSpPr>
            <p:cNvPr id="12" name="Rectangle 18"/>
            <p:cNvSpPr>
              <a:spLocks noChangeArrowheads="1"/>
            </p:cNvSpPr>
            <p:nvPr/>
          </p:nvSpPr>
          <p:spPr bwMode="blackWhite">
            <a:xfrm>
              <a:off x="250" y="199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blackWhite">
            <a:xfrm>
              <a:off x="315" y="204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Board of Directors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1066800"/>
            <a:ext cx="1066800" cy="5410200"/>
          </a:xfrm>
          <a:prstGeom prst="leftBrace">
            <a:avLst>
              <a:gd name="adj1" fmla="val 437"/>
              <a:gd name="adj2" fmla="val 37336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4114801" y="990600"/>
            <a:ext cx="4876800" cy="5562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34950" marR="0" lvl="0" indent="-234950" algn="l" defTabSz="914400" rtl="0" eaLnBrk="1" fontAlgn="auto" latinLnBrk="0" hangingPunct="1">
              <a:buClr>
                <a:schemeClr val="accent1"/>
              </a:buClr>
              <a:buSzPct val="70000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E3B3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Enhancing the effectiveness of the Board of Directors:</a:t>
            </a:r>
          </a:p>
          <a:p>
            <a:pPr marL="342900" indent="-342900"/>
            <a:r>
              <a:rPr lang="en-US" sz="2400" b="1" dirty="0" smtClean="0">
                <a:solidFill>
                  <a:srgbClr val="FF0000"/>
                </a:solidFill>
              </a:rPr>
              <a:t>4.</a:t>
            </a:r>
            <a:r>
              <a:rPr lang="en-US" sz="2400" b="1" dirty="0" smtClean="0">
                <a:solidFill>
                  <a:srgbClr val="4E3B30"/>
                </a:solidFill>
              </a:rPr>
              <a:t> Modify the compensation of directors, especially reducing or eliminating stock options as part of their package </a:t>
            </a:r>
          </a:p>
          <a:p>
            <a:pPr marL="342900" indent="-342900"/>
            <a:r>
              <a:rPr lang="en-US" sz="2400" b="1" dirty="0" smtClean="0">
                <a:solidFill>
                  <a:srgbClr val="FF0000"/>
                </a:solidFill>
              </a:rPr>
              <a:t>5.</a:t>
            </a:r>
            <a:r>
              <a:rPr lang="en-US" sz="2400" b="1" dirty="0" smtClean="0">
                <a:solidFill>
                  <a:srgbClr val="4E3B30"/>
                </a:solidFill>
              </a:rPr>
              <a:t> Create the “lead director” role that has strong powers with regard to the board agenda and oversight of non-management board member activities</a:t>
            </a:r>
          </a:p>
          <a:p>
            <a:pPr marL="342900" indent="-342900"/>
            <a:r>
              <a:rPr lang="en-US" sz="2400" b="1" dirty="0" smtClean="0">
                <a:solidFill>
                  <a:srgbClr val="FF0000"/>
                </a:solidFill>
              </a:rPr>
              <a:t>6. </a:t>
            </a:r>
            <a:r>
              <a:rPr lang="en-US" altLang="zh-CN" sz="2400" b="1" dirty="0" smtClean="0">
                <a:solidFill>
                  <a:srgbClr val="4E3B30"/>
                </a:solidFill>
                <a:ea typeface="SimSun" pitchFamily="2" charset="-122"/>
              </a:rPr>
              <a:t>Require that directors own significant equity stakes in the firm to keep focus on shareholder interests</a:t>
            </a:r>
            <a:endParaRPr lang="en-US" sz="2400" b="1" dirty="0" smtClean="0">
              <a:solidFill>
                <a:srgbClr val="4E3B30"/>
              </a:solidFill>
            </a:endParaRPr>
          </a:p>
          <a:p>
            <a:pPr marL="623888" marR="0" lvl="1" indent="-274638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1" grpId="0" uiExpand="1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EXECUTIVE COMPENSATION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41338" y="2590800"/>
            <a:ext cx="2811462" cy="1143000"/>
            <a:chOff x="250" y="1993"/>
            <a:chExt cx="1771" cy="653"/>
          </a:xfrm>
        </p:grpSpPr>
        <p:sp>
          <p:nvSpPr>
            <p:cNvPr id="12" name="Rectangle 18"/>
            <p:cNvSpPr>
              <a:spLocks noChangeArrowheads="1"/>
            </p:cNvSpPr>
            <p:nvPr/>
          </p:nvSpPr>
          <p:spPr bwMode="blackWhite">
            <a:xfrm>
              <a:off x="250" y="199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blackWhite">
            <a:xfrm>
              <a:off x="315" y="204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Board of Directors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41338" y="3810000"/>
            <a:ext cx="2811462" cy="1143000"/>
            <a:chOff x="250" y="2658"/>
            <a:chExt cx="1771" cy="653"/>
          </a:xfrm>
        </p:grpSpPr>
        <p:sp>
          <p:nvSpPr>
            <p:cNvPr id="15" name="Rectangle 12"/>
            <p:cNvSpPr>
              <a:spLocks noChangeArrowheads="1"/>
            </p:cNvSpPr>
            <p:nvPr/>
          </p:nvSpPr>
          <p:spPr bwMode="blackWhite">
            <a:xfrm>
              <a:off x="250" y="2658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blackWhite">
            <a:xfrm>
              <a:off x="315" y="2707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Executive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Compensation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1447800"/>
            <a:ext cx="1066800" cy="3733800"/>
          </a:xfrm>
          <a:prstGeom prst="leftBrace">
            <a:avLst>
              <a:gd name="adj1" fmla="val 437"/>
              <a:gd name="adj2" fmla="val 79380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4"/>
          <p:cNvSpPr txBox="1">
            <a:spLocks noChangeArrowheads="1"/>
          </p:cNvSpPr>
          <p:nvPr/>
        </p:nvSpPr>
        <p:spPr>
          <a:xfrm>
            <a:off x="4191001" y="1447800"/>
            <a:ext cx="4448174" cy="4267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34950" marR="0" lvl="0" indent="-234950" algn="l" defTabSz="914400" rtl="0" eaLnBrk="1" fontAlgn="auto" latinLnBrk="0" hangingPunct="1"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Governance</a:t>
            </a:r>
            <a:r>
              <a:rPr lang="en-US" altLang="zh-CN" sz="2400" b="1" dirty="0" smtClean="0">
                <a:solidFill>
                  <a:schemeClr val="tx2"/>
                </a:solidFill>
                <a:ea typeface="SimSun" pitchFamily="2" charset="-122"/>
              </a:rPr>
              <a:t> mechanism that seeks to align the interests of top managers and owners through salaries, bonuses, and long-term incentive compensation, such as stock awards and stock options </a:t>
            </a:r>
          </a:p>
          <a:p>
            <a:pPr marL="234950" lvl="0" indent="-234950">
              <a:buClr>
                <a:srgbClr val="FF0D0D"/>
              </a:buClr>
              <a:buSzPct val="70000"/>
              <a:buFont typeface="Arial" pitchFamily="34" charset="0"/>
              <a:buChar char="•"/>
            </a:pPr>
            <a:endParaRPr lang="en-US" sz="800" b="1" dirty="0" smtClean="0">
              <a:solidFill>
                <a:schemeClr val="tx2"/>
              </a:solidFill>
              <a:ea typeface="SimSun" pitchFamily="2" charset="-122"/>
            </a:endParaRPr>
          </a:p>
          <a:p>
            <a:pPr marL="234950" lvl="0" indent="-234950"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2"/>
                </a:solidFill>
                <a:ea typeface="SimSun" pitchFamily="2" charset="-122"/>
              </a:rPr>
              <a:t>Thought </a:t>
            </a:r>
            <a:r>
              <a:rPr lang="en-US" sz="2400" b="1" dirty="0" smtClean="0">
                <a:solidFill>
                  <a:schemeClr val="tx2"/>
                </a:solidFill>
              </a:rPr>
              <a:t>to be excessive and out of line with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4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  <a:cs typeface="Arial" pitchFamily="34" charset="0"/>
              </a:rPr>
              <a:t>KNOWLEDGE OBJECTIVES</a:t>
            </a:r>
          </a:p>
        </p:txBody>
      </p:sp>
      <p:graphicFrame>
        <p:nvGraphicFramePr>
          <p:cNvPr id="10" name="Content Placeholder 6"/>
          <p:cNvGraphicFramePr>
            <a:graphicFrameLocks/>
          </p:cNvGraphicFramePr>
          <p:nvPr/>
        </p:nvGraphicFramePr>
        <p:xfrm>
          <a:off x="2057400" y="1066800"/>
          <a:ext cx="7086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EXECUTIVE COMPENSATION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41338" y="2590800"/>
            <a:ext cx="2811462" cy="1143000"/>
            <a:chOff x="250" y="1993"/>
            <a:chExt cx="1771" cy="653"/>
          </a:xfrm>
        </p:grpSpPr>
        <p:sp>
          <p:nvSpPr>
            <p:cNvPr id="12" name="Rectangle 18"/>
            <p:cNvSpPr>
              <a:spLocks noChangeArrowheads="1"/>
            </p:cNvSpPr>
            <p:nvPr/>
          </p:nvSpPr>
          <p:spPr bwMode="blackWhite">
            <a:xfrm>
              <a:off x="250" y="199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blackWhite">
            <a:xfrm>
              <a:off x="315" y="204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Board of Directors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41338" y="3810000"/>
            <a:ext cx="2811462" cy="1143000"/>
            <a:chOff x="250" y="2658"/>
            <a:chExt cx="1771" cy="653"/>
          </a:xfrm>
        </p:grpSpPr>
        <p:sp>
          <p:nvSpPr>
            <p:cNvPr id="15" name="Rectangle 12"/>
            <p:cNvSpPr>
              <a:spLocks noChangeArrowheads="1"/>
            </p:cNvSpPr>
            <p:nvPr/>
          </p:nvSpPr>
          <p:spPr bwMode="blackWhite">
            <a:xfrm>
              <a:off x="250" y="2658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blackWhite">
            <a:xfrm>
              <a:off x="315" y="2707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Executive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Compensation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1066800"/>
            <a:ext cx="1066800" cy="5334000"/>
          </a:xfrm>
          <a:prstGeom prst="leftBrace">
            <a:avLst>
              <a:gd name="adj1" fmla="val 437"/>
              <a:gd name="adj2" fmla="val 60706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4"/>
          <p:cNvSpPr txBox="1">
            <a:spLocks noChangeArrowheads="1"/>
          </p:cNvSpPr>
          <p:nvPr/>
        </p:nvSpPr>
        <p:spPr>
          <a:xfrm>
            <a:off x="3810000" y="1066800"/>
            <a:ext cx="5334000" cy="5257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34950" marR="0" lvl="0" indent="-171450" algn="l" defTabSz="914400" rtl="0" eaLnBrk="1" fontAlgn="auto" latinLnBrk="0" hangingPunct="1">
              <a:buClr>
                <a:schemeClr val="accent1"/>
              </a:buClr>
              <a:buSzPct val="70000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Factors complicating executive compensation:</a:t>
            </a:r>
          </a:p>
          <a:p>
            <a:pPr marL="623888" marR="0" lvl="1" indent="-274638" algn="l" defTabSz="914400" rtl="0" eaLnBrk="1" fontAlgn="auto" latinLnBrk="0" hangingPunct="1"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Strategic decisions by top-level managers are complex, non-routine and affect the firm over an extended period, making it difficult to assess the current decision effectiveness</a:t>
            </a:r>
          </a:p>
          <a:p>
            <a:pPr marL="623888" marR="0" lvl="1" indent="-274638" algn="l" defTabSz="914400" rtl="0" eaLnBrk="1" fontAlgn="auto" latinLnBrk="0" hangingPunct="1"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Other intervening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variables affect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firm’s performance over time</a:t>
            </a:r>
            <a:r>
              <a:rPr lang="en-US" altLang="zh-CN" sz="2400" b="1" dirty="0" smtClean="0">
                <a:solidFill>
                  <a:schemeClr val="tx2"/>
                </a:solidFill>
                <a:ea typeface="SimSun" pitchFamily="2" charset="-122"/>
              </a:rPr>
              <a:t> </a:t>
            </a:r>
          </a:p>
          <a:p>
            <a:pPr marL="623888" marR="0" lvl="1" indent="-274638" algn="l" defTabSz="914400" rtl="0" eaLnBrk="1" fontAlgn="auto" latinLnBrk="0" hangingPunct="1"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altLang="zh-CN" sz="2400" b="1" dirty="0" smtClean="0">
                <a:solidFill>
                  <a:schemeClr val="tx2"/>
                </a:solidFill>
                <a:ea typeface="SimSun" pitchFamily="2" charset="-122"/>
              </a:rPr>
              <a:t>Alig</a:t>
            </a:r>
            <a:r>
              <a:rPr lang="en-US" sz="2400" b="1" dirty="0" smtClean="0">
                <a:solidFill>
                  <a:schemeClr val="tx2"/>
                </a:solidFill>
              </a:rPr>
              <a:t>nment of pay and performance: complicated board responsibility</a:t>
            </a:r>
          </a:p>
          <a:p>
            <a:pPr marL="623888" marR="0" lvl="1" indent="-274638" algn="l" defTabSz="914400" rtl="0" eaLnBrk="1" fontAlgn="auto" latinLnBrk="0" hangingPunct="1"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The effectiveness of pay plans as a governance mechanism is suspect</a:t>
            </a:r>
            <a:r>
              <a:rPr lang="en-US" altLang="zh-CN" b="1" dirty="0" smtClean="0">
                <a:ea typeface="SimSun" pitchFamily="2" charset="-122"/>
              </a:rPr>
              <a:t> </a:t>
            </a:r>
          </a:p>
          <a:p>
            <a:pPr marL="623888" marR="0" lvl="1" indent="-274638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4" grpId="0" build="p" autoUpdateAnimBg="0"/>
      <p:bldP spid="14" grpId="1" build="allAtOnce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latin typeface="+mj-lt"/>
              </a:rPr>
              <a:t>EXECUTIVE COMPENSATION</a:t>
            </a:r>
            <a:endParaRPr lang="en-US" sz="4000" b="1" dirty="0" smtClean="0">
              <a:latin typeface="+mj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41338" y="2590800"/>
            <a:ext cx="2811462" cy="1143000"/>
            <a:chOff x="250" y="1993"/>
            <a:chExt cx="1771" cy="653"/>
          </a:xfrm>
        </p:grpSpPr>
        <p:sp>
          <p:nvSpPr>
            <p:cNvPr id="12" name="Rectangle 18"/>
            <p:cNvSpPr>
              <a:spLocks noChangeArrowheads="1"/>
            </p:cNvSpPr>
            <p:nvPr/>
          </p:nvSpPr>
          <p:spPr bwMode="blackWhite">
            <a:xfrm>
              <a:off x="250" y="199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blackWhite">
            <a:xfrm>
              <a:off x="315" y="204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Board of Directors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41338" y="3810000"/>
            <a:ext cx="2811462" cy="1143000"/>
            <a:chOff x="250" y="2658"/>
            <a:chExt cx="1771" cy="653"/>
          </a:xfrm>
        </p:grpSpPr>
        <p:sp>
          <p:nvSpPr>
            <p:cNvPr id="15" name="Rectangle 12"/>
            <p:cNvSpPr>
              <a:spLocks noChangeArrowheads="1"/>
            </p:cNvSpPr>
            <p:nvPr/>
          </p:nvSpPr>
          <p:spPr bwMode="blackWhite">
            <a:xfrm>
              <a:off x="250" y="2658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blackWhite">
            <a:xfrm>
              <a:off x="315" y="2707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Executive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Compensation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914400"/>
            <a:ext cx="1066800" cy="5562600"/>
          </a:xfrm>
          <a:prstGeom prst="leftBrace">
            <a:avLst>
              <a:gd name="adj1" fmla="val 437"/>
              <a:gd name="adj2" fmla="val 60706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3810000" y="990601"/>
            <a:ext cx="4953000" cy="5486400"/>
          </a:xfrm>
          <a:prstGeom prst="rect">
            <a:avLst/>
          </a:prstGeom>
        </p:spPr>
        <p:txBody>
          <a:bodyPr/>
          <a:lstStyle/>
          <a:p>
            <a:pPr marL="173038" marR="0" lvl="0" indent="-125413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effectiveness of executive    compensation: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SimSun" pitchFamily="2" charset="-122"/>
                <a:cs typeface="+mn-cs"/>
              </a:rPr>
              <a:t>Performance-based compensation used to motivate decisions that best serve shareholder interest are imperfect in their ability to monitor and control managers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altLang="zh-CN" sz="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SimSun" pitchFamily="2" charset="-122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SimSun" pitchFamily="2" charset="-122"/>
                <a:cs typeface="+mn-cs"/>
              </a:rPr>
              <a:t>Incentive-based compensation plans intended to increase firm value, in line with shareholder expectations, subject to managerial manipulation to maximize managerial interests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latin typeface="+mj-lt"/>
              </a:rPr>
              <a:t>EXECUTIVE COMPENSATION</a:t>
            </a:r>
            <a:endParaRPr lang="en-US" sz="4000" b="1" dirty="0" smtClean="0">
              <a:latin typeface="+mj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41338" y="2590800"/>
            <a:ext cx="2811462" cy="1143000"/>
            <a:chOff x="250" y="1993"/>
            <a:chExt cx="1771" cy="653"/>
          </a:xfrm>
        </p:grpSpPr>
        <p:sp>
          <p:nvSpPr>
            <p:cNvPr id="12" name="Rectangle 18"/>
            <p:cNvSpPr>
              <a:spLocks noChangeArrowheads="1"/>
            </p:cNvSpPr>
            <p:nvPr/>
          </p:nvSpPr>
          <p:spPr bwMode="blackWhite">
            <a:xfrm>
              <a:off x="250" y="199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blackWhite">
            <a:xfrm>
              <a:off x="315" y="204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Board of Directors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41338" y="3810000"/>
            <a:ext cx="2811462" cy="1143000"/>
            <a:chOff x="250" y="2658"/>
            <a:chExt cx="1771" cy="653"/>
          </a:xfrm>
        </p:grpSpPr>
        <p:sp>
          <p:nvSpPr>
            <p:cNvPr id="15" name="Rectangle 12"/>
            <p:cNvSpPr>
              <a:spLocks noChangeArrowheads="1"/>
            </p:cNvSpPr>
            <p:nvPr/>
          </p:nvSpPr>
          <p:spPr bwMode="blackWhite">
            <a:xfrm>
              <a:off x="250" y="2658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blackWhite">
            <a:xfrm>
              <a:off x="315" y="2707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Executive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Compensation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914400"/>
            <a:ext cx="1066800" cy="5562600"/>
          </a:xfrm>
          <a:prstGeom prst="leftBrace">
            <a:avLst>
              <a:gd name="adj1" fmla="val 437"/>
              <a:gd name="adj2" fmla="val 60706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3810000" y="990600"/>
            <a:ext cx="5334000" cy="5486401"/>
          </a:xfrm>
          <a:prstGeom prst="rect">
            <a:avLst/>
          </a:prstGeom>
        </p:spPr>
        <p:txBody>
          <a:bodyPr/>
          <a:lstStyle/>
          <a:p>
            <a:pPr marL="173038" marR="0" lvl="0" indent="-125413" algn="l" defTabSz="914400" rtl="0" eaLnBrk="1" fontAlgn="auto" latinLnBrk="0" hangingPunct="1"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effectiveness of executive     compensation: </a:t>
            </a:r>
          </a:p>
          <a:p>
            <a:pPr lvl="1">
              <a:buFont typeface="Arial" pitchFamily="34" charset="0"/>
              <a:buChar char="•"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SimSun" pitchFamily="2" charset="-122"/>
                <a:cs typeface="+mn-cs"/>
              </a:rPr>
              <a:t>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SimSun" pitchFamily="2" charset="-122"/>
                <a:cs typeface="+mn-cs"/>
              </a:rPr>
              <a:t>Many plans seemingly designed to maximize manager wealth rather than guarantee a high stock price that aligns the interests of managers and shareholders</a:t>
            </a:r>
            <a:endParaRPr lang="en-US" sz="2400" b="1" dirty="0" smtClean="0"/>
          </a:p>
          <a:p>
            <a:pPr lvl="1"/>
            <a:endParaRPr lang="en-US" sz="8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Stock options are popular:</a:t>
            </a:r>
          </a:p>
          <a:p>
            <a:pPr lvl="2">
              <a:buClr>
                <a:srgbClr val="FF0D0D"/>
              </a:buClr>
              <a:buFont typeface="Arial" pitchFamily="34" charset="0"/>
              <a:buChar char="•"/>
            </a:pPr>
            <a:r>
              <a:rPr lang="en-US" altLang="zh-CN" sz="2200" b="1" dirty="0" smtClean="0">
                <a:solidFill>
                  <a:schemeClr val="tx2"/>
                </a:solidFill>
                <a:ea typeface="SimSun" pitchFamily="2" charset="-122"/>
              </a:rPr>
              <a:t> </a:t>
            </a:r>
            <a:r>
              <a:rPr lang="en-US" altLang="zh-CN" sz="2300" b="1" dirty="0" err="1" smtClean="0">
                <a:solidFill>
                  <a:schemeClr val="tx2"/>
                </a:solidFill>
                <a:ea typeface="SimSun" pitchFamily="2" charset="-122"/>
              </a:rPr>
              <a:t>Repricing</a:t>
            </a:r>
            <a:r>
              <a:rPr lang="en-US" altLang="zh-CN" sz="2300" b="1" dirty="0" smtClean="0">
                <a:solidFill>
                  <a:schemeClr val="tx2"/>
                </a:solidFill>
                <a:ea typeface="SimSun" pitchFamily="2" charset="-122"/>
              </a:rPr>
              <a:t>: strike price value of options is commonly lowered from its original position</a:t>
            </a:r>
          </a:p>
          <a:p>
            <a:pPr lvl="2">
              <a:buClr>
                <a:srgbClr val="FF0D0D"/>
              </a:buClr>
              <a:buFont typeface="Arial" pitchFamily="34" charset="0"/>
              <a:buChar char="•"/>
            </a:pPr>
            <a:r>
              <a:rPr lang="en-US" altLang="zh-CN" sz="2300" b="1" dirty="0" smtClean="0">
                <a:solidFill>
                  <a:schemeClr val="tx2"/>
                </a:solidFill>
                <a:ea typeface="SimSun" pitchFamily="2" charset="-122"/>
              </a:rPr>
              <a:t> Backdating:</a:t>
            </a:r>
            <a:r>
              <a:rPr lang="en-US" sz="2300" b="1" dirty="0" smtClean="0">
                <a:solidFill>
                  <a:schemeClr val="tx2"/>
                </a:solidFill>
              </a:rPr>
              <a:t> o</a:t>
            </a:r>
            <a:r>
              <a:rPr lang="en-US" altLang="zh-CN" sz="2300" b="1" dirty="0" smtClean="0">
                <a:solidFill>
                  <a:schemeClr val="tx2"/>
                </a:solidFill>
                <a:ea typeface="SimSun" pitchFamily="2" charset="-122"/>
              </a:rPr>
              <a:t>ptions grant is commonly dated earlier than actually drawn up to ensure an attractive exercise price</a:t>
            </a:r>
            <a:endParaRPr lang="en-US" sz="2300" b="1" dirty="0" smtClean="0">
              <a:solidFill>
                <a:schemeClr val="tx2"/>
              </a:solidFill>
            </a:endParaRPr>
          </a:p>
          <a:p>
            <a:pPr marL="742950" marR="0" lvl="1" indent="-28575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SimSun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latin typeface="+mj-lt"/>
              </a:rPr>
              <a:t>EXECUTIVE COMPENSATION</a:t>
            </a:r>
            <a:endParaRPr lang="en-US" sz="4000" b="1" dirty="0" smtClean="0">
              <a:latin typeface="+mj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41338" y="2590800"/>
            <a:ext cx="2811462" cy="1143000"/>
            <a:chOff x="250" y="1993"/>
            <a:chExt cx="1771" cy="653"/>
          </a:xfrm>
        </p:grpSpPr>
        <p:sp>
          <p:nvSpPr>
            <p:cNvPr id="12" name="Rectangle 18"/>
            <p:cNvSpPr>
              <a:spLocks noChangeArrowheads="1"/>
            </p:cNvSpPr>
            <p:nvPr/>
          </p:nvSpPr>
          <p:spPr bwMode="blackWhite">
            <a:xfrm>
              <a:off x="250" y="199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blackWhite">
            <a:xfrm>
              <a:off x="315" y="204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Board of Directors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41338" y="3810000"/>
            <a:ext cx="2811462" cy="1143000"/>
            <a:chOff x="250" y="2658"/>
            <a:chExt cx="1771" cy="653"/>
          </a:xfrm>
        </p:grpSpPr>
        <p:sp>
          <p:nvSpPr>
            <p:cNvPr id="15" name="Rectangle 12"/>
            <p:cNvSpPr>
              <a:spLocks noChangeArrowheads="1"/>
            </p:cNvSpPr>
            <p:nvPr/>
          </p:nvSpPr>
          <p:spPr bwMode="blackWhite">
            <a:xfrm>
              <a:off x="250" y="2658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blackWhite">
            <a:xfrm>
              <a:off x="315" y="2707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Executive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Compensation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1295400"/>
            <a:ext cx="1066800" cy="4114800"/>
          </a:xfrm>
          <a:prstGeom prst="leftBrace">
            <a:avLst>
              <a:gd name="adj1" fmla="val 437"/>
              <a:gd name="adj2" fmla="val 74006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4"/>
          <p:cNvSpPr txBox="1">
            <a:spLocks noChangeArrowheads="1"/>
          </p:cNvSpPr>
          <p:nvPr/>
        </p:nvSpPr>
        <p:spPr>
          <a:xfrm>
            <a:off x="4114799" y="1295400"/>
            <a:ext cx="4524375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34950" marR="0" lvl="0" indent="-234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Limits on the effectiveness of executive compensation:</a:t>
            </a:r>
          </a:p>
          <a:p>
            <a:pPr marL="623888" marR="0" lvl="1" indent="-2746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Unintended consequences of stock options</a:t>
            </a:r>
          </a:p>
          <a:p>
            <a:pPr marL="623888" marR="0" lvl="1" indent="-2746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Firm performance not as important as firm size</a:t>
            </a:r>
          </a:p>
          <a:p>
            <a:pPr marL="623888" marR="0" lvl="1" indent="-2746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Balance sheet not showing executive wealth</a:t>
            </a:r>
          </a:p>
          <a:p>
            <a:pPr marL="623888" marR="0" lvl="1" indent="-2746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Options not expensed at the time they are awarded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4" grpId="0" uiExpand="1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MARKET FOR CORPORATE CONTROL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41338" y="2590800"/>
            <a:ext cx="2811462" cy="1143000"/>
            <a:chOff x="250" y="1993"/>
            <a:chExt cx="1771" cy="653"/>
          </a:xfrm>
        </p:grpSpPr>
        <p:sp>
          <p:nvSpPr>
            <p:cNvPr id="12" name="Rectangle 18"/>
            <p:cNvSpPr>
              <a:spLocks noChangeArrowheads="1"/>
            </p:cNvSpPr>
            <p:nvPr/>
          </p:nvSpPr>
          <p:spPr bwMode="blackWhite">
            <a:xfrm>
              <a:off x="250" y="199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blackWhite">
            <a:xfrm>
              <a:off x="315" y="204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Board of Directors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41338" y="3810000"/>
            <a:ext cx="2811462" cy="1143000"/>
            <a:chOff x="250" y="2658"/>
            <a:chExt cx="1771" cy="653"/>
          </a:xfrm>
        </p:grpSpPr>
        <p:sp>
          <p:nvSpPr>
            <p:cNvPr id="15" name="Rectangle 12"/>
            <p:cNvSpPr>
              <a:spLocks noChangeArrowheads="1"/>
            </p:cNvSpPr>
            <p:nvPr/>
          </p:nvSpPr>
          <p:spPr bwMode="blackWhite">
            <a:xfrm>
              <a:off x="250" y="2658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blackWhite">
            <a:xfrm>
              <a:off x="315" y="2707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Executive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Compensation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338" y="5029200"/>
            <a:ext cx="2811462" cy="1219200"/>
            <a:chOff x="250" y="3323"/>
            <a:chExt cx="1771" cy="653"/>
          </a:xfrm>
        </p:grpSpPr>
        <p:sp>
          <p:nvSpPr>
            <p:cNvPr id="18" name="Rectangle 15"/>
            <p:cNvSpPr>
              <a:spLocks noChangeArrowheads="1"/>
            </p:cNvSpPr>
            <p:nvPr/>
          </p:nvSpPr>
          <p:spPr bwMode="blackWhite">
            <a:xfrm>
              <a:off x="250" y="332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blackWhite">
            <a:xfrm>
              <a:off x="315" y="337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Market for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Corporate Control 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1828800"/>
            <a:ext cx="1066800" cy="4267200"/>
          </a:xfrm>
          <a:prstGeom prst="leftBrace">
            <a:avLst>
              <a:gd name="adj1" fmla="val 437"/>
              <a:gd name="adj2" fmla="val 87340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4"/>
          <p:cNvSpPr txBox="1">
            <a:spLocks noChangeArrowheads="1"/>
          </p:cNvSpPr>
          <p:nvPr/>
        </p:nvSpPr>
        <p:spPr>
          <a:xfrm>
            <a:off x="4038600" y="1905000"/>
            <a:ext cx="4724400" cy="4191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indent="-342900"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External governance: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lang="en-US" altLang="zh-CN" sz="2400" b="1" dirty="0" smtClean="0">
                <a:solidFill>
                  <a:schemeClr val="tx2"/>
                </a:solidFill>
                <a:ea typeface="SimSun" pitchFamily="2" charset="-122"/>
              </a:rPr>
              <a:t>mechanism consisting of a set of potential owners seeking to acquire undervalued firms and earn above-average returns on their investments</a:t>
            </a:r>
          </a:p>
          <a:p>
            <a:pPr marL="342900" marR="0" lvl="0" indent="-342900" algn="l" defTabSz="914400" rtl="0" eaLnBrk="1" fontAlgn="auto" latinLnBrk="0" hangingPunct="1"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Becomes active only when internal controls have failed</a:t>
            </a:r>
          </a:p>
          <a:p>
            <a:pPr marL="342900" marR="0" lvl="0" indent="-342900" algn="l" defTabSz="914400" rtl="0" eaLnBrk="1" fontAlgn="auto" latinLnBrk="0" hangingPunct="1"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Ineffective managers are usually replaced in such takeovers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7" grpId="0" uiExpand="1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MARKET FOR CORPORATE CONTROL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41338" y="2590800"/>
            <a:ext cx="2811462" cy="1143000"/>
            <a:chOff x="250" y="1993"/>
            <a:chExt cx="1771" cy="653"/>
          </a:xfrm>
        </p:grpSpPr>
        <p:sp>
          <p:nvSpPr>
            <p:cNvPr id="12" name="Rectangle 18"/>
            <p:cNvSpPr>
              <a:spLocks noChangeArrowheads="1"/>
            </p:cNvSpPr>
            <p:nvPr/>
          </p:nvSpPr>
          <p:spPr bwMode="blackWhite">
            <a:xfrm>
              <a:off x="250" y="199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blackWhite">
            <a:xfrm>
              <a:off x="315" y="204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Board of Directors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41338" y="3810000"/>
            <a:ext cx="2811462" cy="1143000"/>
            <a:chOff x="250" y="2658"/>
            <a:chExt cx="1771" cy="653"/>
          </a:xfrm>
        </p:grpSpPr>
        <p:sp>
          <p:nvSpPr>
            <p:cNvPr id="15" name="Rectangle 12"/>
            <p:cNvSpPr>
              <a:spLocks noChangeArrowheads="1"/>
            </p:cNvSpPr>
            <p:nvPr/>
          </p:nvSpPr>
          <p:spPr bwMode="blackWhite">
            <a:xfrm>
              <a:off x="250" y="2658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blackWhite">
            <a:xfrm>
              <a:off x="315" y="2707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Executive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Compensation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338" y="5029200"/>
            <a:ext cx="2811462" cy="1219200"/>
            <a:chOff x="250" y="3323"/>
            <a:chExt cx="1771" cy="653"/>
          </a:xfrm>
        </p:grpSpPr>
        <p:sp>
          <p:nvSpPr>
            <p:cNvPr id="18" name="Rectangle 15"/>
            <p:cNvSpPr>
              <a:spLocks noChangeArrowheads="1"/>
            </p:cNvSpPr>
            <p:nvPr/>
          </p:nvSpPr>
          <p:spPr bwMode="blackWhite">
            <a:xfrm>
              <a:off x="250" y="332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blackWhite">
            <a:xfrm>
              <a:off x="315" y="337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Market for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Corporate Control 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1371600"/>
            <a:ext cx="1066800" cy="4953000"/>
          </a:xfrm>
          <a:prstGeom prst="leftBrace">
            <a:avLst>
              <a:gd name="adj1" fmla="val 437"/>
              <a:gd name="adj2" fmla="val 87340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4"/>
          <p:cNvSpPr txBox="1">
            <a:spLocks noChangeArrowheads="1"/>
          </p:cNvSpPr>
          <p:nvPr/>
        </p:nvSpPr>
        <p:spPr>
          <a:xfrm>
            <a:off x="4038600" y="1447800"/>
            <a:ext cx="4876799" cy="4953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6075" marR="0" lvl="1" indent="-346075" algn="l" defTabSz="914400" rtl="0" eaLnBrk="1" fontAlgn="auto" latinLnBrk="0" hangingPunct="1"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2400" b="1" dirty="0" smtClean="0">
                <a:solidFill>
                  <a:srgbClr val="4E3B30"/>
                </a:solidFill>
              </a:rPr>
              <a:t>Need for external mechanisms exists to:</a:t>
            </a:r>
          </a:p>
          <a:p>
            <a:pPr lvl="2">
              <a:buClr>
                <a:srgbClr val="FF0D0D"/>
              </a:buCl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4E3B30"/>
                </a:solidFill>
              </a:rPr>
              <a:t> Address weak internal corporate governance</a:t>
            </a:r>
          </a:p>
          <a:p>
            <a:pPr lvl="2">
              <a:buClr>
                <a:srgbClr val="FF0D0D"/>
              </a:buCl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4E3B30"/>
                </a:solidFill>
              </a:rPr>
              <a:t> Correct suboptimal performance relative to competitors</a:t>
            </a:r>
          </a:p>
          <a:p>
            <a:pPr lvl="2">
              <a:buClr>
                <a:srgbClr val="FF0D0D"/>
              </a:buCl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4E3B30"/>
                </a:solidFill>
              </a:rPr>
              <a:t> Discipline ineffective or opportunistic managers</a:t>
            </a:r>
          </a:p>
          <a:p>
            <a:pPr marL="342900" marR="0" lvl="0" indent="-342900" algn="l" defTabSz="914400" rtl="0" eaLnBrk="1" fontAlgn="auto" latinLnBrk="0" hangingPunct="1"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E3B3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Threat of takeover may lead firm to operate more efficiently</a:t>
            </a:r>
          </a:p>
          <a:p>
            <a:pPr marL="342900" marR="0" lvl="0" indent="-342900" algn="l" defTabSz="914400" rtl="0" eaLnBrk="1" fontAlgn="auto" latinLnBrk="0" hangingPunct="1"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2400" b="1" dirty="0" smtClean="0">
                <a:solidFill>
                  <a:srgbClr val="4E3B30"/>
                </a:solidFill>
              </a:rPr>
              <a:t>Changes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E3B3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regulations have made hostile takeovers difficult</a:t>
            </a:r>
            <a:r>
              <a:rPr lang="en-US" altLang="zh-CN" sz="2400" b="1" dirty="0" smtClean="0">
                <a:solidFill>
                  <a:srgbClr val="4E3B30"/>
                </a:solidFill>
                <a:ea typeface="SimSun" pitchFamily="2" charset="-122"/>
              </a:rPr>
              <a:t> </a:t>
            </a:r>
          </a:p>
          <a:p>
            <a:endParaRPr lang="en-US" altLang="zh-CN" sz="2400" dirty="0" smtClean="0">
              <a:ea typeface="SimSun" pitchFamily="2" charset="-122"/>
            </a:endParaRPr>
          </a:p>
          <a:p>
            <a:pPr lvl="1"/>
            <a:endParaRPr lang="en-US" sz="2400" dirty="0" smtClean="0"/>
          </a:p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7" grpId="0" uiExpand="1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MARKET FOR CORPORATE CONTROL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338" y="1295400"/>
            <a:ext cx="2811462" cy="1219200"/>
            <a:chOff x="385" y="1537"/>
            <a:chExt cx="1771" cy="65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blackWhite">
            <a:xfrm>
              <a:off x="385" y="1537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450" y="1586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Ownership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Concentration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41338" y="2590800"/>
            <a:ext cx="2811462" cy="1143000"/>
            <a:chOff x="250" y="1993"/>
            <a:chExt cx="1771" cy="653"/>
          </a:xfrm>
        </p:grpSpPr>
        <p:sp>
          <p:nvSpPr>
            <p:cNvPr id="12" name="Rectangle 18"/>
            <p:cNvSpPr>
              <a:spLocks noChangeArrowheads="1"/>
            </p:cNvSpPr>
            <p:nvPr/>
          </p:nvSpPr>
          <p:spPr bwMode="blackWhite">
            <a:xfrm>
              <a:off x="250" y="199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blackWhite">
            <a:xfrm>
              <a:off x="315" y="204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Board of Directors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41338" y="3810000"/>
            <a:ext cx="2811462" cy="1143000"/>
            <a:chOff x="250" y="2658"/>
            <a:chExt cx="1771" cy="653"/>
          </a:xfrm>
        </p:grpSpPr>
        <p:sp>
          <p:nvSpPr>
            <p:cNvPr id="15" name="Rectangle 12"/>
            <p:cNvSpPr>
              <a:spLocks noChangeArrowheads="1"/>
            </p:cNvSpPr>
            <p:nvPr/>
          </p:nvSpPr>
          <p:spPr bwMode="blackWhite">
            <a:xfrm>
              <a:off x="250" y="2658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blackWhite">
            <a:xfrm>
              <a:off x="315" y="2707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Executive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Compensation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338" y="5029200"/>
            <a:ext cx="2811462" cy="1219200"/>
            <a:chOff x="250" y="3323"/>
            <a:chExt cx="1771" cy="653"/>
          </a:xfrm>
        </p:grpSpPr>
        <p:sp>
          <p:nvSpPr>
            <p:cNvPr id="18" name="Rectangle 15"/>
            <p:cNvSpPr>
              <a:spLocks noChangeArrowheads="1"/>
            </p:cNvSpPr>
            <p:nvPr/>
          </p:nvSpPr>
          <p:spPr bwMode="blackWhite">
            <a:xfrm>
              <a:off x="250" y="3323"/>
              <a:ext cx="1771" cy="65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blackWhite">
            <a:xfrm>
              <a:off x="315" y="3372"/>
              <a:ext cx="1641" cy="55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Market for</a:t>
              </a:r>
            </a:p>
            <a:p>
              <a:pPr algn="ctr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Corporate Control </a:t>
              </a:r>
            </a:p>
          </p:txBody>
        </p:sp>
      </p:grpSp>
      <p:sp>
        <p:nvSpPr>
          <p:cNvPr id="20" name="AutoShape 2"/>
          <p:cNvSpPr>
            <a:spLocks/>
          </p:cNvSpPr>
          <p:nvPr/>
        </p:nvSpPr>
        <p:spPr bwMode="auto">
          <a:xfrm>
            <a:off x="3352800" y="1512888"/>
            <a:ext cx="1066800" cy="4735512"/>
          </a:xfrm>
          <a:prstGeom prst="leftBrace">
            <a:avLst>
              <a:gd name="adj1" fmla="val 437"/>
              <a:gd name="adj2" fmla="val 87340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4"/>
          <p:cNvSpPr txBox="1">
            <a:spLocks noChangeArrowheads="1"/>
          </p:cNvSpPr>
          <p:nvPr/>
        </p:nvSpPr>
        <p:spPr>
          <a:xfrm>
            <a:off x="4114800" y="1524000"/>
            <a:ext cx="4495800" cy="4419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4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Managerial defense tactics increase the costs of mounting a takeover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4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Defense tactics may require: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4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Asset restructuring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4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Changes in the financial structure of the firm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4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Shareholder approval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4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External mechanism is less precise than the internal governance mechanisms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7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HOSTILE TAKEOVER DEFENSE STRATEGIES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0" y="0"/>
            <a:ext cx="1524000" cy="14478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TABLE  10</a:t>
            </a: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.2</a:t>
            </a:r>
            <a:r>
              <a:rPr kumimoji="0" lang="en-US" sz="16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Hostile Takeover Defense Strategies</a:t>
            </a:r>
            <a:endParaRPr kumimoji="0" lang="en-US" sz="16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 rot="-120000">
            <a:off x="0" y="365760"/>
            <a:ext cx="1524000" cy="45719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t="4443"/>
          <a:stretch>
            <a:fillRect/>
          </a:stretch>
        </p:blipFill>
        <p:spPr bwMode="auto">
          <a:xfrm>
            <a:off x="0" y="1905000"/>
            <a:ext cx="9144000" cy="311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HOSTILE TAKEOVER DEFENSE STRATEGIES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0" y="152400"/>
            <a:ext cx="1524000" cy="17526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TABLE  10</a:t>
            </a: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.2</a:t>
            </a:r>
            <a:r>
              <a:rPr kumimoji="0" lang="en-US" sz="16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Hostile Takeover Defense Strategies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(Cont’d)</a:t>
            </a:r>
            <a:endParaRPr kumimoji="0" lang="en-US" sz="160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 rot="-120000">
            <a:off x="0" y="365760"/>
            <a:ext cx="1524000" cy="45719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133600"/>
            <a:ext cx="8534400" cy="7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 l="138"/>
          <a:stretch>
            <a:fillRect/>
          </a:stretch>
        </p:blipFill>
        <p:spPr bwMode="auto">
          <a:xfrm>
            <a:off x="533400" y="2819400"/>
            <a:ext cx="8610600" cy="366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INTERNATIONAL CORPORATE GOVERNANCE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20801" y="1143000"/>
            <a:ext cx="7823200" cy="5334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Corporate Governance in Germany </a:t>
            </a:r>
          </a:p>
          <a:p>
            <a:pPr marL="742950" marR="0" lvl="1" indent="-285750" algn="l" defTabSz="914400" rtl="0" eaLnBrk="1" fontAlgn="auto" latinLnBrk="0" hangingPunct="1"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Concentration of ownership is strong</a:t>
            </a:r>
          </a:p>
          <a:p>
            <a:pPr marL="742950" lvl="1" indent="-285750">
              <a:buClr>
                <a:srgbClr val="FF0D0D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chemeClr val="tx2"/>
                </a:solidFill>
              </a:rPr>
              <a:t>In many private German firms, the owner and manager may be the same individual </a:t>
            </a:r>
          </a:p>
          <a:p>
            <a:pPr marL="1200150" lvl="2" indent="-285750">
              <a:buClr>
                <a:srgbClr val="FF0D0D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chemeClr val="tx2"/>
                </a:solidFill>
              </a:rPr>
              <a:t>In these instances, agency problems are not present. </a:t>
            </a:r>
          </a:p>
          <a:p>
            <a:pPr marL="741363" lvl="2" indent="-284163">
              <a:buClr>
                <a:srgbClr val="FF0D0D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chemeClr val="tx2"/>
                </a:solidFill>
              </a:rPr>
              <a:t>In publicly traded German corporations, a single shareholder is often dominant, frequently a bank</a:t>
            </a:r>
          </a:p>
          <a:p>
            <a:pPr marL="741363" lvl="2" indent="-284163">
              <a:buClr>
                <a:srgbClr val="FF0D0D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chemeClr val="tx2"/>
                </a:solidFill>
              </a:rPr>
              <a:t>The concentration of ownership is an important means of corporate governance in Germany, as it is in the U.S.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524000" y="457200"/>
            <a:ext cx="7467600" cy="6096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+mj-lt"/>
              </a:rPr>
              <a:t>CORPORATE GOVERANCE: WHAT IS ALL THE FUSS ABOUT?</a:t>
            </a:r>
            <a:endParaRPr lang="en-US" sz="2400" b="1" dirty="0">
              <a:latin typeface="+mj-lt"/>
            </a:endParaRPr>
          </a:p>
        </p:txBody>
      </p:sp>
      <p:sp>
        <p:nvSpPr>
          <p:cNvPr id="15" name="Subtitle 14"/>
          <p:cNvSpPr>
            <a:spLocks noGrp="1"/>
          </p:cNvSpPr>
          <p:nvPr>
            <p:ph idx="1"/>
          </p:nvPr>
        </p:nvSpPr>
        <p:spPr>
          <a:xfrm>
            <a:off x="1828800" y="1371600"/>
            <a:ext cx="7086600" cy="4648200"/>
          </a:xfr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latin typeface="+mj-lt"/>
                <a:cs typeface="Arial"/>
              </a:rPr>
              <a:t>■</a:t>
            </a:r>
            <a:r>
              <a:rPr lang="en-US" sz="800" dirty="0" smtClean="0">
                <a:latin typeface="+mj-lt"/>
                <a:cs typeface="Arial"/>
              </a:rPr>
              <a:t>     </a:t>
            </a:r>
            <a:r>
              <a:rPr lang="en-US" sz="2400" dirty="0" smtClean="0">
                <a:latin typeface="+mj-lt"/>
              </a:rPr>
              <a:t>Corporate governance can destroy or create value for a firm.</a:t>
            </a:r>
          </a:p>
          <a:p>
            <a:pPr>
              <a:buNone/>
            </a:pPr>
            <a:r>
              <a:rPr lang="en-US" sz="2400" dirty="0" smtClean="0">
                <a:latin typeface="+mj-lt"/>
                <a:cs typeface="Arial"/>
              </a:rPr>
              <a:t>■  It is </a:t>
            </a:r>
            <a:r>
              <a:rPr lang="en-US" sz="2400" dirty="0" smtClean="0">
                <a:latin typeface="+mj-lt"/>
              </a:rPr>
              <a:t>concerned with: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+mj-lt"/>
              </a:rPr>
              <a:t>	1. strengthening the effectiveness of a company’s board of directors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+mj-lt"/>
              </a:rPr>
              <a:t>	2. verifying the transparency of a firm’s operations 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+mj-lt"/>
              </a:rPr>
              <a:t>	3. enhancing accountability to shareholders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+mj-lt"/>
              </a:rPr>
              <a:t>	4. incentivizing executives 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+mj-lt"/>
              </a:rPr>
              <a:t>	5. maximizing value-creation for stakeholders and shareholders </a:t>
            </a:r>
          </a:p>
          <a:p>
            <a:pPr>
              <a:spcBef>
                <a:spcPts val="0"/>
              </a:spcBef>
              <a:buNone/>
            </a:pPr>
            <a:endParaRPr lang="en-US" sz="2400" dirty="0" smtClean="0">
              <a:latin typeface="+mj-lt"/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219200"/>
            <a:ext cx="861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+mj-lt"/>
              </a:rPr>
              <a:t>OPENING CASE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INTERNATIONAL CORPORATE GOVERNANCE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20801" y="1219200"/>
            <a:ext cx="7823200" cy="5181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Corporate Governance in Germany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Banks exercise significant power as a source of financing for firms.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Two-tiered board structures, required for larger employers (more than 2,000 employees), place responsibility for monitoring and controlling managerial decisions and actions with separate groups.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 sharing includes representation from the community as well as unions.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INTERNATIONAL CORPORATE GOVERNANCE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20801" y="1219200"/>
            <a:ext cx="7823200" cy="5181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Corporate Governance in Germany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2743200" y="1905000"/>
            <a:ext cx="518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Germany: Two-tiered Board</a:t>
            </a: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1301750" y="2438400"/>
            <a:ext cx="2482850" cy="1295400"/>
            <a:chOff x="614" y="1449"/>
            <a:chExt cx="1564" cy="651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614" y="1449"/>
              <a:ext cx="1564" cy="651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blackWhite">
            <a:xfrm>
              <a:off x="652" y="1492"/>
              <a:ext cx="1466" cy="56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Vorstand</a:t>
              </a:r>
              <a:endPara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grpSp>
        <p:nvGrpSpPr>
          <p:cNvPr id="12" name="Group 9"/>
          <p:cNvGrpSpPr>
            <a:grpSpLocks/>
          </p:cNvGrpSpPr>
          <p:nvPr/>
        </p:nvGrpSpPr>
        <p:grpSpPr bwMode="auto">
          <a:xfrm>
            <a:off x="1301750" y="3810000"/>
            <a:ext cx="2482850" cy="1219200"/>
            <a:chOff x="464" y="2374"/>
            <a:chExt cx="1564" cy="651"/>
          </a:xfrm>
        </p:grpSpPr>
        <p:sp>
          <p:nvSpPr>
            <p:cNvPr id="13" name="Rectangle 10"/>
            <p:cNvSpPr>
              <a:spLocks noChangeArrowheads="1"/>
            </p:cNvSpPr>
            <p:nvPr/>
          </p:nvSpPr>
          <p:spPr bwMode="blackWhite">
            <a:xfrm>
              <a:off x="464" y="2374"/>
              <a:ext cx="1564" cy="651"/>
            </a:xfrm>
            <a:prstGeom prst="rect">
              <a:avLst/>
            </a:prstGeom>
            <a:gradFill rotWithShape="0">
              <a:gsLst>
                <a:gs pos="0">
                  <a:srgbClr val="CC9900"/>
                </a:gs>
                <a:gs pos="100000">
                  <a:srgbClr val="CC99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White">
            <a:xfrm>
              <a:off x="502" y="2417"/>
              <a:ext cx="1466" cy="565"/>
            </a:xfrm>
            <a:prstGeom prst="rect">
              <a:avLst/>
            </a:prstGeom>
            <a:gradFill rotWithShape="0">
              <a:gsLst>
                <a:gs pos="0">
                  <a:srgbClr val="CC9900">
                    <a:gamma/>
                    <a:shade val="46275"/>
                    <a:invGamma/>
                  </a:srgbClr>
                </a:gs>
                <a:gs pos="100000">
                  <a:srgbClr val="CC99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Aufsichtsrat</a:t>
              </a:r>
              <a:endPara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1300163" y="5105400"/>
            <a:ext cx="2495550" cy="1295399"/>
            <a:chOff x="379" y="3353"/>
            <a:chExt cx="1736" cy="856"/>
          </a:xfrm>
        </p:grpSpPr>
        <p:sp>
          <p:nvSpPr>
            <p:cNvPr id="16" name="Rectangle 13"/>
            <p:cNvSpPr>
              <a:spLocks noChangeArrowheads="1"/>
            </p:cNvSpPr>
            <p:nvPr/>
          </p:nvSpPr>
          <p:spPr bwMode="blackWhite">
            <a:xfrm>
              <a:off x="379" y="3353"/>
              <a:ext cx="1736" cy="85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blackWhite">
            <a:xfrm>
              <a:off x="433" y="3445"/>
              <a:ext cx="1628" cy="671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Employees</a:t>
              </a:r>
            </a:p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Union Members </a:t>
              </a:r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Shareholders</a:t>
              </a:r>
            </a:p>
          </p:txBody>
        </p:sp>
      </p:grp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4006850" y="2666999"/>
            <a:ext cx="42227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management board is responsible for all the functions of strategy and management </a:t>
            </a:r>
            <a:endParaRPr lang="en-US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4006850" y="4038601"/>
            <a:ext cx="3994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Responsible for appointing members to the </a:t>
            </a:r>
            <a:r>
              <a:rPr lang="en-US" sz="2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Vorstand</a:t>
            </a:r>
            <a:r>
              <a:rPr 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0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4006850" y="5410200"/>
            <a:ext cx="3994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Responsible for appointing members to the  </a:t>
            </a:r>
            <a:r>
              <a:rPr lang="en-US" sz="2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Aufsichtsrat</a:t>
            </a:r>
            <a:endParaRPr lang="en-US" sz="20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cxnSp>
        <p:nvCxnSpPr>
          <p:cNvPr id="21" name="AutoShape 16"/>
          <p:cNvCxnSpPr>
            <a:cxnSpLocks noChangeShapeType="1"/>
            <a:stCxn id="14" idx="0"/>
          </p:cNvCxnSpPr>
          <p:nvPr/>
        </p:nvCxnSpPr>
        <p:spPr bwMode="blackWhite">
          <a:xfrm rot="16200000" flipV="1">
            <a:off x="2327492" y="3692309"/>
            <a:ext cx="385331" cy="11113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stealth" w="lg" len="lg"/>
          </a:ln>
          <a:effectLst/>
        </p:spPr>
      </p:cxnSp>
      <p:cxnSp>
        <p:nvCxnSpPr>
          <p:cNvPr id="27" name="AutoShape 16"/>
          <p:cNvCxnSpPr>
            <a:cxnSpLocks noChangeShapeType="1"/>
          </p:cNvCxnSpPr>
          <p:nvPr/>
        </p:nvCxnSpPr>
        <p:spPr bwMode="blackWhite">
          <a:xfrm rot="5400000" flipH="1" flipV="1">
            <a:off x="2324103" y="4991097"/>
            <a:ext cx="381000" cy="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stealth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8" grpId="0" autoUpdateAnimBg="0"/>
      <p:bldP spid="19" grpId="0" autoUpdateAnimBg="0"/>
      <p:bldP spid="20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INTERNATIONAL CORPORATE GOVERNANCE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71599" y="1219200"/>
            <a:ext cx="7772401" cy="5181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Corporate Governance in Germany </a:t>
            </a:r>
          </a:p>
          <a:p>
            <a:pPr marL="342900" lvl="0" indent="-342900">
              <a:spcAft>
                <a:spcPts val="600"/>
              </a:spcAft>
              <a:buClr>
                <a:schemeClr val="accent1"/>
              </a:buClr>
              <a:buSzPct val="70000"/>
              <a:defRPr/>
            </a:pPr>
            <a:r>
              <a:rPr lang="en-US" sz="2800" dirty="0" smtClean="0">
                <a:latin typeface="Arial"/>
                <a:cs typeface="Arial"/>
              </a:rPr>
              <a:t> ● </a:t>
            </a:r>
            <a:r>
              <a:rPr lang="en-US" sz="2700" b="1" dirty="0" smtClean="0"/>
              <a:t>Proponents of the German structure suggest that it helps prevent corporate wrongdoing and rash decisions by “dictatorial CEOs” </a:t>
            </a:r>
          </a:p>
          <a:p>
            <a:pPr marL="342900" lvl="0" indent="-342900">
              <a:spcAft>
                <a:spcPts val="600"/>
              </a:spcAft>
              <a:buClr>
                <a:schemeClr val="accent1"/>
              </a:buClr>
              <a:buSzPct val="70000"/>
              <a:defRPr/>
            </a:pPr>
            <a:r>
              <a:rPr lang="en-US" sz="2700" b="1" dirty="0" smtClean="0">
                <a:latin typeface="Arial"/>
                <a:cs typeface="Arial"/>
              </a:rPr>
              <a:t> ● </a:t>
            </a:r>
            <a:r>
              <a:rPr lang="en-US" sz="2700" b="1" dirty="0" smtClean="0"/>
              <a:t>Critics maintain that it slows decision making and often ties a CEO’s hands</a:t>
            </a:r>
          </a:p>
          <a:p>
            <a:pPr marL="342900" lvl="0" indent="-342900">
              <a:spcAft>
                <a:spcPts val="600"/>
              </a:spcAft>
              <a:buClr>
                <a:schemeClr val="accent1"/>
              </a:buClr>
              <a:buSzPct val="70000"/>
              <a:defRPr/>
            </a:pPr>
            <a:r>
              <a:rPr lang="en-US" sz="2700" b="1" dirty="0" smtClean="0">
                <a:latin typeface="Arial"/>
                <a:cs typeface="Arial"/>
              </a:rPr>
              <a:t> ● </a:t>
            </a:r>
            <a:r>
              <a:rPr lang="en-US" sz="2700" b="1" dirty="0" smtClean="0"/>
              <a:t>The corporate governance practices in Germany make it difficult to restructure companies as quickly as in the U.S.</a:t>
            </a:r>
          </a:p>
          <a:p>
            <a:pPr marL="342900" lvl="0" indent="-342900">
              <a:buClr>
                <a:schemeClr val="accent1"/>
              </a:buClr>
              <a:buSzPct val="70000"/>
              <a:defRPr/>
            </a:pPr>
            <a:r>
              <a:rPr lang="en-US" sz="2700" b="1" dirty="0" smtClean="0">
                <a:latin typeface="Arial"/>
                <a:cs typeface="Arial"/>
              </a:rPr>
              <a:t> ● </a:t>
            </a:r>
            <a:r>
              <a:rPr lang="en-US" sz="2700" b="1" dirty="0" smtClean="0"/>
              <a:t>Banks are powerful; private shareholders rarely have major ownership positions in German firms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INTERNATIONAL CORPORATE GOVERNANCE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20801" y="1219200"/>
            <a:ext cx="7823200" cy="5181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Corporate Governance in Germany </a:t>
            </a:r>
          </a:p>
          <a:p>
            <a:pPr marL="342900" lvl="0" indent="-342900">
              <a:buClr>
                <a:schemeClr val="accent1"/>
              </a:buClr>
              <a:buSzPct val="70000"/>
              <a:defRPr/>
            </a:pPr>
            <a:r>
              <a:rPr lang="en-US" sz="2800" dirty="0" smtClean="0">
                <a:latin typeface="Arial"/>
                <a:cs typeface="Arial"/>
              </a:rPr>
              <a:t> ● </a:t>
            </a:r>
            <a:r>
              <a:rPr lang="en-US" sz="2800" b="1" dirty="0" smtClean="0"/>
              <a:t>Large institutional investors, e.g., pension funds and insurance companies, are also relatively insignificant owners of corporate stock</a:t>
            </a:r>
          </a:p>
          <a:p>
            <a:pPr marL="342900" lvl="0" indent="-342900">
              <a:buClr>
                <a:schemeClr val="accent1"/>
              </a:buClr>
              <a:buSzPct val="70000"/>
              <a:buFont typeface="Arial" pitchFamily="34" charset="0"/>
              <a:buChar char="•"/>
              <a:defRPr/>
            </a:pPr>
            <a:endParaRPr lang="en-US" sz="400" b="1" dirty="0" smtClean="0"/>
          </a:p>
          <a:p>
            <a:pPr marL="342900" lvl="0" indent="-342900">
              <a:buClr>
                <a:schemeClr val="accent1"/>
              </a:buClr>
              <a:buSzPct val="70000"/>
              <a:defRPr/>
            </a:pPr>
            <a:r>
              <a:rPr lang="en-US" sz="2800" b="1" dirty="0" smtClean="0">
                <a:latin typeface="Arial"/>
                <a:cs typeface="Arial"/>
              </a:rPr>
              <a:t> ● </a:t>
            </a:r>
            <a:r>
              <a:rPr lang="en-US" sz="2800" b="1" dirty="0" smtClean="0"/>
              <a:t>Less emphasis on shareholder value</a:t>
            </a:r>
          </a:p>
          <a:p>
            <a:pPr marL="342900" lvl="0" indent="-342900">
              <a:buClr>
                <a:schemeClr val="accent1"/>
              </a:buClr>
              <a:buSzPct val="70000"/>
              <a:buFont typeface="Arial" pitchFamily="34" charset="0"/>
              <a:buChar char="•"/>
              <a:defRPr/>
            </a:pPr>
            <a:endParaRPr lang="en-US" sz="400" b="1" dirty="0" smtClean="0"/>
          </a:p>
          <a:p>
            <a:pPr marL="342900" lvl="0" indent="-342900">
              <a:buClr>
                <a:schemeClr val="accent1"/>
              </a:buClr>
              <a:buSzPct val="70000"/>
              <a:defRPr/>
            </a:pPr>
            <a:r>
              <a:rPr lang="en-US" sz="2800" b="1" dirty="0" smtClean="0">
                <a:latin typeface="Arial"/>
                <a:cs typeface="Arial"/>
              </a:rPr>
              <a:t> ● </a:t>
            </a:r>
            <a:r>
              <a:rPr lang="en-US" sz="2800" b="1" dirty="0" smtClean="0"/>
              <a:t>This traditional system produced agency costs because of a lack of external ownership power </a:t>
            </a:r>
          </a:p>
          <a:p>
            <a:pPr marL="342900" lvl="0" indent="-342900">
              <a:buClr>
                <a:schemeClr val="accent1"/>
              </a:buClr>
              <a:buSzPct val="70000"/>
              <a:buFont typeface="Arial" pitchFamily="34" charset="0"/>
              <a:buChar char="•"/>
              <a:defRPr/>
            </a:pPr>
            <a:endParaRPr lang="en-US" sz="400" b="1" dirty="0" smtClean="0"/>
          </a:p>
          <a:p>
            <a:pPr marL="342900" lvl="0" indent="-342900">
              <a:buClr>
                <a:schemeClr val="accent1"/>
              </a:buClr>
              <a:buSzPct val="70000"/>
              <a:defRPr/>
            </a:pPr>
            <a:r>
              <a:rPr lang="en-US" sz="2800" b="1" dirty="0" smtClean="0">
                <a:latin typeface="Arial"/>
                <a:cs typeface="Arial"/>
              </a:rPr>
              <a:t> ● </a:t>
            </a:r>
            <a:r>
              <a:rPr lang="en-US" sz="2800" b="1" dirty="0" smtClean="0">
                <a:solidFill>
                  <a:srgbClr val="FF0000"/>
                </a:solidFill>
              </a:rPr>
              <a:t>Changes</a:t>
            </a:r>
            <a:r>
              <a:rPr lang="en-US" sz="2800" b="1" dirty="0" smtClean="0"/>
              <a:t> - German firms with listings on U.S. stock exchanges have increasingly adopted executive stock option compensation as a long-term incentive pay policy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INTERNATIONAL CORPORATE GOVERNANCE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20801" y="1219200"/>
            <a:ext cx="7823200" cy="5334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Corporate Governance in Japan </a:t>
            </a:r>
          </a:p>
          <a:p>
            <a:pPr marL="457200" marR="0" lvl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lang="en-US" sz="2800" b="1" dirty="0" smtClean="0">
                <a:latin typeface="Arial"/>
                <a:cs typeface="Arial"/>
              </a:rPr>
              <a:t>● </a:t>
            </a:r>
            <a:r>
              <a:rPr lang="en-US" sz="2800" b="1" dirty="0" smtClean="0"/>
              <a:t>Cultural concepts of </a:t>
            </a:r>
            <a:r>
              <a:rPr lang="en-US" sz="2800" b="1" dirty="0" smtClean="0">
                <a:solidFill>
                  <a:srgbClr val="FF0000"/>
                </a:solidFill>
              </a:rPr>
              <a:t>obligation</a:t>
            </a:r>
            <a:r>
              <a:rPr lang="en-US" sz="2800" b="1" dirty="0" smtClean="0"/>
              <a:t>, </a:t>
            </a:r>
            <a:r>
              <a:rPr lang="en-US" sz="2800" b="1" dirty="0" smtClean="0">
                <a:solidFill>
                  <a:srgbClr val="FF0000"/>
                </a:solidFill>
              </a:rPr>
              <a:t>family</a:t>
            </a:r>
            <a:r>
              <a:rPr lang="en-US" sz="2800" b="1" dirty="0" smtClean="0"/>
              <a:t>, and </a:t>
            </a:r>
            <a:r>
              <a:rPr lang="en-US" sz="2800" b="1" dirty="0" smtClean="0">
                <a:solidFill>
                  <a:srgbClr val="FF0000"/>
                </a:solidFill>
              </a:rPr>
              <a:t>consensus</a:t>
            </a:r>
            <a:r>
              <a:rPr lang="en-US" sz="2800" b="1" dirty="0" smtClean="0"/>
              <a:t> affect attitudes toward governance</a:t>
            </a:r>
          </a:p>
          <a:p>
            <a:pPr marL="457200" lvl="2"/>
            <a:endParaRPr lang="en-US" sz="600" b="1" dirty="0" smtClean="0"/>
          </a:p>
          <a:p>
            <a:pPr marL="457200" lvl="2"/>
            <a:r>
              <a:rPr lang="en-US" sz="2800" b="1" dirty="0" smtClean="0">
                <a:latin typeface="Arial"/>
                <a:cs typeface="Arial"/>
              </a:rPr>
              <a:t>● </a:t>
            </a:r>
            <a:r>
              <a:rPr lang="en-US" sz="2800" b="1" dirty="0" smtClean="0"/>
              <a:t>Close relationships between stakeholders and a company are manifested in cross-shareholding, and can negatively impact efficiencies</a:t>
            </a:r>
          </a:p>
          <a:p>
            <a:pPr marL="457200" lvl="2"/>
            <a:endParaRPr lang="en-US" sz="600" b="1" dirty="0" smtClean="0"/>
          </a:p>
          <a:p>
            <a:pPr marL="457200" lvl="2"/>
            <a:r>
              <a:rPr lang="en-US" sz="2800" b="1" dirty="0" smtClean="0">
                <a:latin typeface="Arial"/>
                <a:cs typeface="Arial"/>
              </a:rPr>
              <a:t>● </a:t>
            </a:r>
            <a:r>
              <a:rPr lang="en-US" sz="2800" b="1" dirty="0" err="1" smtClean="0">
                <a:solidFill>
                  <a:srgbClr val="FF0000"/>
                </a:solidFill>
              </a:rPr>
              <a:t>Keiretsus</a:t>
            </a:r>
            <a:r>
              <a:rPr lang="en-US" sz="2800" b="1" dirty="0" smtClean="0"/>
              <a:t>: strongly interrelated groups of firms tied together by cross-shareholdings</a:t>
            </a:r>
          </a:p>
          <a:p>
            <a:pPr marL="457200" lvl="2"/>
            <a:endParaRPr lang="en-US" sz="600" b="1" dirty="0" smtClean="0"/>
          </a:p>
          <a:p>
            <a:pPr marL="457200" lvl="2"/>
            <a:r>
              <a:rPr lang="en-US" sz="2800" b="1" dirty="0" smtClean="0">
                <a:latin typeface="Arial"/>
                <a:cs typeface="Arial"/>
              </a:rPr>
              <a:t>● </a:t>
            </a:r>
            <a:r>
              <a:rPr lang="en-US" sz="2800" b="1" dirty="0" smtClean="0"/>
              <a:t>Banks (especially “main bank”) are highly influential with firm’s managers</a:t>
            </a:r>
          </a:p>
          <a:p>
            <a:pPr lvl="1">
              <a:spcBef>
                <a:spcPct val="35000"/>
              </a:spcBef>
            </a:pPr>
            <a:endParaRPr lang="en-US" dirty="0" smtClean="0"/>
          </a:p>
          <a:p>
            <a:pPr lvl="2"/>
            <a:endParaRPr lang="en-US" sz="2400" dirty="0" smtClean="0"/>
          </a:p>
          <a:p>
            <a:pPr lvl="1">
              <a:spcBef>
                <a:spcPct val="35000"/>
              </a:spcBef>
            </a:pPr>
            <a:endParaRPr lang="en-US" dirty="0" smtClean="0"/>
          </a:p>
          <a:p>
            <a:pPr lvl="1">
              <a:spcBef>
                <a:spcPct val="35000"/>
              </a:spcBef>
            </a:pPr>
            <a:endParaRPr lang="en-US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INTERNATIONAL CORPORATE GOVERNANCE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23999" y="1219200"/>
            <a:ext cx="7620001" cy="5181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Corporate Governance in Japan </a:t>
            </a:r>
          </a:p>
          <a:p>
            <a:pPr lvl="2" indent="-457200"/>
            <a:endParaRPr lang="en-US" sz="600" dirty="0" smtClean="0"/>
          </a:p>
          <a:p>
            <a:pPr marL="457200" lvl="2"/>
            <a:r>
              <a:rPr lang="en-US" sz="2800" dirty="0" smtClean="0">
                <a:latin typeface="Arial"/>
                <a:cs typeface="Arial"/>
              </a:rPr>
              <a:t>● </a:t>
            </a:r>
            <a:r>
              <a:rPr lang="en-US" sz="2800" b="1" dirty="0" smtClean="0">
                <a:solidFill>
                  <a:srgbClr val="FF0000"/>
                </a:solidFill>
              </a:rPr>
              <a:t>Japan has a bank-based financial and corporate governance structure whereas the United States has a market-based financial  and governance structure</a:t>
            </a:r>
          </a:p>
          <a:p>
            <a:pPr marL="457200" lvl="2"/>
            <a:endParaRPr lang="en-US" sz="400" b="1" dirty="0" smtClean="0">
              <a:solidFill>
                <a:srgbClr val="FF0000"/>
              </a:solidFill>
            </a:endParaRPr>
          </a:p>
          <a:p>
            <a:pPr marL="457200" lvl="2"/>
            <a:r>
              <a:rPr lang="en-US" sz="2800" b="1" dirty="0" smtClean="0">
                <a:latin typeface="Arial"/>
                <a:cs typeface="Arial"/>
              </a:rPr>
              <a:t>● </a:t>
            </a:r>
            <a:r>
              <a:rPr lang="en-US" sz="2800" b="1" dirty="0" smtClean="0"/>
              <a:t>Banks play an important role in financing  and monitoring large public firms</a:t>
            </a:r>
          </a:p>
          <a:p>
            <a:pPr marL="457200" lvl="2"/>
            <a:endParaRPr lang="en-US" sz="400" b="1" dirty="0" smtClean="0"/>
          </a:p>
          <a:p>
            <a:pPr lvl="1"/>
            <a:r>
              <a:rPr lang="en-US" sz="2800" b="1" dirty="0" smtClean="0">
                <a:latin typeface="Arial"/>
                <a:cs typeface="Arial"/>
              </a:rPr>
              <a:t>● </a:t>
            </a:r>
            <a:r>
              <a:rPr lang="en-US" sz="2800" b="1" dirty="0" smtClean="0"/>
              <a:t>Powerful government intervention</a:t>
            </a:r>
          </a:p>
          <a:p>
            <a:pPr lvl="1"/>
            <a:endParaRPr lang="en-US" sz="400" b="1" dirty="0" smtClean="0"/>
          </a:p>
          <a:p>
            <a:pPr lvl="1"/>
            <a:r>
              <a:rPr lang="en-US" sz="2800" b="1" dirty="0" smtClean="0">
                <a:latin typeface="Arial"/>
                <a:cs typeface="Arial"/>
              </a:rPr>
              <a:t>● </a:t>
            </a:r>
            <a:r>
              <a:rPr lang="en-US" sz="2800" b="1" dirty="0" smtClean="0"/>
              <a:t>Despite the counter-cultural nature of corporate takeovers, changes in corporate governance have introduced this practice </a:t>
            </a:r>
          </a:p>
          <a:p>
            <a:pPr lvl="1">
              <a:spcBef>
                <a:spcPct val="35000"/>
              </a:spcBef>
            </a:pPr>
            <a:endParaRPr lang="en-US" dirty="0" smtClean="0"/>
          </a:p>
          <a:p>
            <a:pPr lvl="2"/>
            <a:endParaRPr lang="en-US" sz="2400" dirty="0" smtClean="0"/>
          </a:p>
          <a:p>
            <a:pPr lvl="1">
              <a:spcBef>
                <a:spcPct val="35000"/>
              </a:spcBef>
            </a:pPr>
            <a:endParaRPr lang="en-US" dirty="0" smtClean="0"/>
          </a:p>
          <a:p>
            <a:pPr lvl="1">
              <a:spcBef>
                <a:spcPct val="35000"/>
              </a:spcBef>
            </a:pPr>
            <a:endParaRPr lang="en-US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INTERNATIONAL CORPORATE GOVERNANCE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23999" y="1219200"/>
            <a:ext cx="7620001" cy="5334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Corporate Governance in Japan </a:t>
            </a:r>
          </a:p>
          <a:p>
            <a:pPr marL="457200" lvl="2"/>
            <a:r>
              <a:rPr lang="en-US" sz="2800" b="1" dirty="0" smtClean="0">
                <a:solidFill>
                  <a:srgbClr val="FF0000"/>
                </a:solidFill>
                <a:cs typeface="Arial"/>
              </a:rPr>
              <a:t>Changes:</a:t>
            </a:r>
            <a:r>
              <a:rPr lang="en-US" sz="2800" b="1" dirty="0" smtClean="0">
                <a:cs typeface="Arial"/>
              </a:rPr>
              <a:t> </a:t>
            </a:r>
          </a:p>
          <a:p>
            <a:pPr marL="457200" lvl="2">
              <a:spcAft>
                <a:spcPts val="600"/>
              </a:spcAft>
            </a:pPr>
            <a:r>
              <a:rPr lang="en-US" sz="2700" b="1" dirty="0" smtClean="0">
                <a:cs typeface="Arial"/>
              </a:rPr>
              <a:t>● D</a:t>
            </a:r>
            <a:r>
              <a:rPr lang="en-US" sz="2700" b="1" dirty="0" smtClean="0"/>
              <a:t>eregulation in the financial sector has reduced the cost of hostile takeovers, facilitating Japan’s previously nonexistent market for corporate control</a:t>
            </a:r>
          </a:p>
          <a:p>
            <a:pPr marL="457200" lvl="2">
              <a:spcAft>
                <a:spcPts val="600"/>
              </a:spcAft>
            </a:pPr>
            <a:r>
              <a:rPr lang="en-US" sz="2700" b="1" dirty="0" smtClean="0">
                <a:cs typeface="Arial"/>
              </a:rPr>
              <a:t>● Diminishing role of banks </a:t>
            </a:r>
            <a:r>
              <a:rPr lang="en-US" sz="2700" b="1" dirty="0" smtClean="0"/>
              <a:t>monitoring and controlling managerial behavior, due to their development as economic organizations</a:t>
            </a:r>
          </a:p>
          <a:p>
            <a:pPr marL="457200" lvl="2"/>
            <a:r>
              <a:rPr lang="en-US" sz="2700" b="1" dirty="0" smtClean="0">
                <a:cs typeface="Arial"/>
              </a:rPr>
              <a:t>● </a:t>
            </a:r>
            <a:r>
              <a:rPr lang="en-US" sz="2700" b="1" dirty="0" smtClean="0"/>
              <a:t>CEOs of both public and private companies receive similar levels of compensation, which is closely tied to observable performance goals</a:t>
            </a:r>
          </a:p>
          <a:p>
            <a:pPr lvl="1">
              <a:spcBef>
                <a:spcPct val="35000"/>
              </a:spcBef>
            </a:pPr>
            <a:endParaRPr lang="en-US" dirty="0" smtClean="0"/>
          </a:p>
          <a:p>
            <a:pPr lvl="1">
              <a:spcBef>
                <a:spcPct val="35000"/>
              </a:spcBef>
            </a:pPr>
            <a:endParaRPr lang="en-US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INTERNATIONAL CORPORATE GOVERNANCE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20801" y="1219200"/>
            <a:ext cx="7823200" cy="5257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Corporate Governance in China </a:t>
            </a:r>
          </a:p>
          <a:p>
            <a:pPr marL="457200" lvl="2"/>
            <a:r>
              <a:rPr lang="en-US" sz="2800" b="1" dirty="0" smtClean="0">
                <a:solidFill>
                  <a:srgbClr val="FF0000"/>
                </a:solidFill>
                <a:cs typeface="Arial"/>
              </a:rPr>
              <a:t>Changes:</a:t>
            </a:r>
            <a:r>
              <a:rPr lang="en-US" sz="2800" dirty="0" smtClean="0">
                <a:cs typeface="Arial"/>
              </a:rPr>
              <a:t> </a:t>
            </a:r>
          </a:p>
          <a:p>
            <a:pPr lvl="1">
              <a:defRPr/>
            </a:pPr>
            <a:r>
              <a:rPr lang="en-US" sz="2800" b="1" dirty="0" smtClean="0">
                <a:solidFill>
                  <a:schemeClr val="tx2"/>
                </a:solidFill>
                <a:cs typeface="Arial"/>
              </a:rPr>
              <a:t>● M</a:t>
            </a:r>
            <a:r>
              <a:rPr lang="en-US" sz="2800" b="1" dirty="0" smtClean="0">
                <a:solidFill>
                  <a:schemeClr val="tx2"/>
                </a:solidFill>
              </a:rPr>
              <a:t>ajor changes over the past decade</a:t>
            </a:r>
          </a:p>
          <a:p>
            <a:pPr lvl="1">
              <a:defRPr/>
            </a:pPr>
            <a:r>
              <a:rPr lang="en-US" sz="2800" b="1" dirty="0" smtClean="0">
                <a:solidFill>
                  <a:schemeClr val="tx2"/>
                </a:solidFill>
                <a:cs typeface="Arial"/>
              </a:rPr>
              <a:t>● </a:t>
            </a:r>
            <a:r>
              <a:rPr lang="en-US" sz="2800" b="1" dirty="0" smtClean="0">
                <a:solidFill>
                  <a:schemeClr val="tx2"/>
                </a:solidFill>
              </a:rPr>
              <a:t>Privatization of business and the development and integrity of equity market </a:t>
            </a:r>
          </a:p>
          <a:p>
            <a:pPr lvl="1">
              <a:defRPr/>
            </a:pPr>
            <a:r>
              <a:rPr lang="en-US" sz="2800" b="1" dirty="0" smtClean="0">
                <a:solidFill>
                  <a:schemeClr val="tx2"/>
                </a:solidFill>
                <a:cs typeface="Arial"/>
              </a:rPr>
              <a:t>● T</a:t>
            </a:r>
            <a:r>
              <a:rPr lang="en-US" sz="2800" b="1" dirty="0" smtClean="0">
                <a:solidFill>
                  <a:schemeClr val="tx2"/>
                </a:solidFill>
              </a:rPr>
              <a:t>he stock markets in China remain young and underdeveloped; in their early years, they were weak because of significant insider trading, but with stronger governance these markets have improved</a:t>
            </a:r>
          </a:p>
          <a:p>
            <a:pPr lvl="1">
              <a:defRPr/>
            </a:pPr>
            <a:r>
              <a:rPr lang="en-US" sz="2800" b="1" dirty="0" smtClean="0">
                <a:solidFill>
                  <a:schemeClr val="tx2"/>
                </a:solidFill>
                <a:cs typeface="Arial"/>
              </a:rPr>
              <a:t>● </a:t>
            </a:r>
            <a:r>
              <a:rPr lang="en-US" sz="2800" b="1" dirty="0" smtClean="0">
                <a:solidFill>
                  <a:schemeClr val="tx2"/>
                </a:solidFill>
              </a:rPr>
              <a:t>The state dominates—directly or indirectly—the strategies that most firms employ</a:t>
            </a:r>
            <a:endParaRPr lang="en-US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INTERNATIONAL CORPORATE GOVERNANCE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24000" y="1143000"/>
            <a:ext cx="7620000" cy="5334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Corporate Governance in China </a:t>
            </a:r>
          </a:p>
          <a:p>
            <a:pPr lvl="1">
              <a:defRPr/>
            </a:pPr>
            <a:r>
              <a:rPr lang="en-US" sz="2800" b="1" dirty="0" smtClean="0">
                <a:solidFill>
                  <a:schemeClr val="tx2"/>
                </a:solidFill>
                <a:cs typeface="Arial"/>
              </a:rPr>
              <a:t>● </a:t>
            </a:r>
            <a:r>
              <a:rPr lang="en-US" sz="2800" b="1" dirty="0" smtClean="0">
                <a:solidFill>
                  <a:schemeClr val="tx2"/>
                </a:solidFill>
              </a:rPr>
              <a:t>Firms with higher state ownership have lower market value and more volatility</a:t>
            </a:r>
          </a:p>
          <a:p>
            <a:pPr marL="457200" lvl="2">
              <a:defRPr/>
            </a:pPr>
            <a:r>
              <a:rPr lang="en-US" sz="2800" b="1" dirty="0" smtClean="0">
                <a:solidFill>
                  <a:schemeClr val="tx2"/>
                </a:solidFill>
                <a:cs typeface="Arial"/>
              </a:rPr>
              <a:t>●</a:t>
            </a:r>
            <a:r>
              <a:rPr lang="en-US" sz="2800" b="1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cs typeface="Arial"/>
              </a:rPr>
              <a:t>T</a:t>
            </a:r>
            <a:r>
              <a:rPr lang="en-US" sz="2800" b="1" dirty="0" smtClean="0">
                <a:solidFill>
                  <a:schemeClr val="tx2"/>
                </a:solidFill>
              </a:rPr>
              <a:t>he state is imposing social goals on these firms and executives are not trying to maximize shareholder wealth</a:t>
            </a:r>
          </a:p>
          <a:p>
            <a:pPr lvl="1">
              <a:defRPr/>
            </a:pPr>
            <a:r>
              <a:rPr lang="en-US" sz="2800" b="1" dirty="0" smtClean="0">
                <a:solidFill>
                  <a:schemeClr val="tx2"/>
                </a:solidFill>
                <a:cs typeface="Arial"/>
              </a:rPr>
              <a:t>● </a:t>
            </a:r>
            <a:r>
              <a:rPr lang="en-US" sz="2800" b="1" dirty="0" smtClean="0">
                <a:solidFill>
                  <a:schemeClr val="tx2"/>
                </a:solidFill>
              </a:rPr>
              <a:t>Moving toward a Western-style model</a:t>
            </a:r>
          </a:p>
          <a:p>
            <a:pPr marL="457200" lvl="2">
              <a:defRPr/>
            </a:pPr>
            <a:r>
              <a:rPr lang="en-US" sz="2800" b="1" dirty="0" smtClean="0">
                <a:solidFill>
                  <a:schemeClr val="tx2"/>
                </a:solidFill>
                <a:cs typeface="Arial"/>
              </a:rPr>
              <a:t>● </a:t>
            </a:r>
            <a:r>
              <a:rPr lang="en-US" sz="2800" b="1" dirty="0" smtClean="0">
                <a:solidFill>
                  <a:schemeClr val="tx2"/>
                </a:solidFill>
              </a:rPr>
              <a:t>Chinese executives are being compensated based on the firm’s financial performance</a:t>
            </a:r>
          </a:p>
          <a:p>
            <a:pPr marL="457200" lvl="2">
              <a:defRPr/>
            </a:pPr>
            <a:r>
              <a:rPr lang="en-US" sz="2800" b="1" dirty="0" smtClean="0">
                <a:solidFill>
                  <a:schemeClr val="tx2"/>
                </a:solidFill>
                <a:cs typeface="Arial"/>
              </a:rPr>
              <a:t>● M</a:t>
            </a:r>
            <a:r>
              <a:rPr lang="en-US" sz="2800" b="1" dirty="0" smtClean="0">
                <a:solidFill>
                  <a:schemeClr val="tx2"/>
                </a:solidFill>
              </a:rPr>
              <a:t>uch work remains if the governance of Chinese companies is to meet international  and Western standards</a:t>
            </a:r>
          </a:p>
          <a:p>
            <a:pPr lvl="1"/>
            <a:endParaRPr lang="en-US" dirty="0" smtClean="0">
              <a:solidFill>
                <a:schemeClr val="tx2"/>
              </a:solidFill>
            </a:endParaRPr>
          </a:p>
          <a:p>
            <a:pPr marL="342900" lvl="0" indent="-342900">
              <a:buClr>
                <a:schemeClr val="accent1"/>
              </a:buClr>
              <a:buSzPct val="70000"/>
              <a:buFont typeface="Arial" pitchFamily="34" charset="0"/>
              <a:buChar char="•"/>
              <a:defRPr/>
            </a:pPr>
            <a:endParaRPr lang="en-US" sz="3200" dirty="0" smtClean="0">
              <a:solidFill>
                <a:schemeClr val="tx2"/>
              </a:solidFill>
            </a:endParaRPr>
          </a:p>
          <a:p>
            <a:pPr lvl="1">
              <a:spcBef>
                <a:spcPct val="35000"/>
              </a:spcBef>
            </a:pPr>
            <a:endParaRPr lang="en-US" dirty="0" smtClean="0"/>
          </a:p>
          <a:p>
            <a:pPr lvl="1">
              <a:spcBef>
                <a:spcPct val="35000"/>
              </a:spcBef>
            </a:pPr>
            <a:endParaRPr lang="en-US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INTERNATIONAL CORPORATE GOVERNANCE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20801" y="1219200"/>
            <a:ext cx="7823200" cy="5181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Global Corporate Governance </a:t>
            </a:r>
          </a:p>
          <a:p>
            <a:pPr lvl="1"/>
            <a:endParaRPr lang="en-US" dirty="0" smtClean="0">
              <a:solidFill>
                <a:schemeClr val="tx2"/>
              </a:solidFill>
            </a:endParaRPr>
          </a:p>
          <a:p>
            <a:pPr marL="342900" lvl="0" indent="-342900">
              <a:buClr>
                <a:schemeClr val="accent1"/>
              </a:buClr>
              <a:buSzPct val="70000"/>
              <a:buFont typeface="Arial" pitchFamily="34" charset="0"/>
              <a:buChar char="•"/>
              <a:defRPr/>
            </a:pPr>
            <a:endParaRPr lang="en-US" sz="3200" dirty="0" smtClean="0">
              <a:solidFill>
                <a:schemeClr val="tx2"/>
              </a:solidFill>
            </a:endParaRPr>
          </a:p>
          <a:p>
            <a:pPr lvl="1">
              <a:spcBef>
                <a:spcPct val="35000"/>
              </a:spcBef>
            </a:pPr>
            <a:endParaRPr lang="en-US" dirty="0" smtClean="0"/>
          </a:p>
          <a:p>
            <a:pPr lvl="1">
              <a:spcBef>
                <a:spcPct val="35000"/>
              </a:spcBef>
            </a:pPr>
            <a:endParaRPr lang="en-US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24001" y="2133601"/>
            <a:ext cx="7315200" cy="4114800"/>
          </a:xfrm>
          <a:prstGeom prst="rect">
            <a:avLst/>
          </a:prstGeom>
        </p:spPr>
        <p:txBody>
          <a:bodyPr/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Relatively uniform governance structures are evolving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These structures are moving closer to the U.S. corporate governance model 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Although implementation is slower, merging with U.S. practices is occurring even in transitional economies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524000" y="685800"/>
            <a:ext cx="7467600" cy="1524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+mj-lt"/>
              </a:rPr>
              <a:t>CORPORATE GOVERANCE: WHAT IS ALL THE FUSS ABOUT?</a:t>
            </a:r>
            <a:endParaRPr lang="en-US" sz="2400" b="1" dirty="0">
              <a:latin typeface="+mj-lt"/>
            </a:endParaRPr>
          </a:p>
        </p:txBody>
      </p:sp>
      <p:sp>
        <p:nvSpPr>
          <p:cNvPr id="15" name="Subtitle 14"/>
          <p:cNvSpPr>
            <a:spLocks noGrp="1"/>
          </p:cNvSpPr>
          <p:nvPr>
            <p:ph idx="1"/>
          </p:nvPr>
        </p:nvSpPr>
        <p:spPr>
          <a:xfrm>
            <a:off x="1828800" y="1371600"/>
            <a:ext cx="7086600" cy="5105400"/>
          </a:xfr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spcAft>
                <a:spcPts val="600"/>
              </a:spcAft>
              <a:buNone/>
            </a:pPr>
            <a:r>
              <a:rPr lang="en-US" sz="2400" dirty="0" smtClean="0">
                <a:latin typeface="+mj-lt"/>
                <a:cs typeface="Arial"/>
              </a:rPr>
              <a:t>■  </a:t>
            </a:r>
            <a:r>
              <a:rPr lang="en-US" sz="2400" dirty="0" smtClean="0">
                <a:latin typeface="+mj-lt"/>
              </a:rPr>
              <a:t>Given recent criticisms, boards’ actions in nations throughout the world are being more carefully scrutinized and regulated. </a:t>
            </a:r>
          </a:p>
          <a:p>
            <a:pPr>
              <a:spcAft>
                <a:spcPts val="600"/>
              </a:spcAft>
              <a:buNone/>
            </a:pPr>
            <a:r>
              <a:rPr lang="en-US" sz="2400" dirty="0" smtClean="0">
                <a:latin typeface="+mj-lt"/>
                <a:cs typeface="Arial"/>
              </a:rPr>
              <a:t>■  </a:t>
            </a:r>
            <a:r>
              <a:rPr lang="en-US" sz="2400" dirty="0" smtClean="0">
                <a:latin typeface="+mj-lt"/>
              </a:rPr>
              <a:t>In the U.S., that after being fired by their firm, a number of CEOs still remain as members of other firms’ boards of directors, is drawing close attention. 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  <a:cs typeface="Arial"/>
              </a:rPr>
              <a:t>■ C</a:t>
            </a:r>
            <a:r>
              <a:rPr lang="en-US" sz="2400" dirty="0" smtClean="0">
                <a:latin typeface="+mj-lt"/>
              </a:rPr>
              <a:t>orporate governance is weak in many Chinese firms and there is concern about the validity and reliability of some auditors’ work and the quality of companies’ financial statements. </a:t>
            </a:r>
          </a:p>
          <a:p>
            <a:pPr>
              <a:spcBef>
                <a:spcPts val="0"/>
              </a:spcBef>
              <a:buNone/>
            </a:pPr>
            <a:endParaRPr lang="en-US" sz="2400" dirty="0" smtClean="0">
              <a:latin typeface="+mj-lt"/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+mj-lt"/>
              </a:rPr>
              <a:t>OPENING CASE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GOVERNANCE MECHANISMS AND ETHICAL BEHAVIOR</a:t>
            </a: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1752600" y="1447800"/>
            <a:ext cx="6705600" cy="7294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kumimoji="1" lang="en-US" sz="24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 is important to serve the interests of the firm’s multiple stakeholder groups!</a:t>
            </a:r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565150" y="2286001"/>
            <a:ext cx="2584450" cy="1219199"/>
            <a:chOff x="212" y="2078"/>
            <a:chExt cx="1628" cy="581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blackWhite">
            <a:xfrm>
              <a:off x="212" y="2078"/>
              <a:ext cx="1628" cy="581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kumimoji="1" lang="en-US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blackWhite">
            <a:xfrm>
              <a:off x="249" y="2115"/>
              <a:ext cx="1554" cy="507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1" lang="en-US" altLang="en-US" sz="2200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Capital Market</a:t>
              </a:r>
            </a:p>
            <a:p>
              <a:pPr algn="ctr" eaLnBrk="0" hangingPunct="0"/>
              <a:r>
                <a:rPr kumimoji="1" lang="en-US" altLang="en-US" sz="2200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Stakeholders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66738" y="3581400"/>
            <a:ext cx="2584450" cy="1143000"/>
            <a:chOff x="213" y="2678"/>
            <a:chExt cx="1628" cy="581"/>
          </a:xfrm>
        </p:grpSpPr>
        <p:sp>
          <p:nvSpPr>
            <p:cNvPr id="14" name="Rectangle 8"/>
            <p:cNvSpPr>
              <a:spLocks noChangeArrowheads="1"/>
            </p:cNvSpPr>
            <p:nvPr/>
          </p:nvSpPr>
          <p:spPr bwMode="blackWhite">
            <a:xfrm>
              <a:off x="213" y="2678"/>
              <a:ext cx="1628" cy="581"/>
            </a:xfrm>
            <a:prstGeom prst="rect">
              <a:avLst/>
            </a:prstGeom>
            <a:gradFill rotWithShape="0">
              <a:gsLst>
                <a:gs pos="0">
                  <a:srgbClr val="CC6600"/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kumimoji="1" lang="en-US" altLang="en-US" sz="20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blackWhite">
            <a:xfrm>
              <a:off x="250" y="2715"/>
              <a:ext cx="1554" cy="507"/>
            </a:xfrm>
            <a:prstGeom prst="rect">
              <a:avLst/>
            </a:prstGeom>
            <a:gradFill rotWithShape="0">
              <a:gsLst>
                <a:gs pos="0">
                  <a:srgbClr val="CC6600">
                    <a:gamma/>
                    <a:shade val="46275"/>
                    <a:invGamma/>
                  </a:srgbClr>
                </a:gs>
                <a:gs pos="100000">
                  <a:srgbClr val="CC6600"/>
                </a:gs>
              </a:gsLst>
              <a:lin ang="0" scaled="1"/>
            </a:gradFill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1" lang="en-US" altLang="en-US" sz="2200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Product Market</a:t>
              </a:r>
            </a:p>
            <a:p>
              <a:pPr algn="ctr" eaLnBrk="0" hangingPunct="0"/>
              <a:r>
                <a:rPr kumimoji="1" lang="en-US" altLang="en-US" sz="2200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Stakeholders</a:t>
              </a:r>
            </a:p>
          </p:txBody>
        </p:sp>
      </p:grp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566738" y="4800600"/>
            <a:ext cx="2584450" cy="1219200"/>
            <a:chOff x="213" y="3278"/>
            <a:chExt cx="1628" cy="581"/>
          </a:xfrm>
        </p:grpSpPr>
        <p:sp>
          <p:nvSpPr>
            <p:cNvPr id="17" name="Rectangle 5"/>
            <p:cNvSpPr>
              <a:spLocks noChangeArrowheads="1"/>
            </p:cNvSpPr>
            <p:nvPr/>
          </p:nvSpPr>
          <p:spPr bwMode="blackWhite">
            <a:xfrm>
              <a:off x="213" y="3278"/>
              <a:ext cx="1628" cy="58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kumimoji="1" lang="en-US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blackWhite">
            <a:xfrm>
              <a:off x="246" y="3318"/>
              <a:ext cx="1554" cy="507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1" lang="en-US" alt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Organizational</a:t>
              </a:r>
            </a:p>
            <a:p>
              <a:pPr algn="ctr" eaLnBrk="0" hangingPunct="0"/>
              <a:r>
                <a:rPr kumimoji="1" lang="en-US" alt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Stakeholders</a:t>
              </a:r>
            </a:p>
          </p:txBody>
        </p:sp>
      </p:grpSp>
      <p:sp>
        <p:nvSpPr>
          <p:cNvPr id="19" name="AutoShape 32"/>
          <p:cNvSpPr>
            <a:spLocks/>
          </p:cNvSpPr>
          <p:nvPr/>
        </p:nvSpPr>
        <p:spPr bwMode="auto">
          <a:xfrm>
            <a:off x="3124200" y="2286000"/>
            <a:ext cx="609600" cy="4038600"/>
          </a:xfrm>
          <a:prstGeom prst="leftBrace">
            <a:avLst>
              <a:gd name="adj1" fmla="val 458"/>
              <a:gd name="adj2" fmla="val 13611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30"/>
          <p:cNvSpPr>
            <a:spLocks noChangeArrowheads="1"/>
          </p:cNvSpPr>
          <p:nvPr/>
        </p:nvSpPr>
        <p:spPr bwMode="auto">
          <a:xfrm>
            <a:off x="3733800" y="2438400"/>
            <a:ext cx="4902200" cy="365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3038" indent="-173038">
              <a:spcBef>
                <a:spcPct val="30000"/>
              </a:spcBef>
              <a:buFontTx/>
              <a:buChar char="•"/>
            </a:pP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the U.S., shareholders (in the capital market group) are the most important stakeholder group served by the Board of Directors</a:t>
            </a:r>
          </a:p>
          <a:p>
            <a:pPr marL="173038" indent="-173038">
              <a:spcBef>
                <a:spcPct val="30000"/>
              </a:spcBef>
              <a:buFontTx/>
              <a:buChar char="•"/>
            </a:pPr>
            <a:endParaRPr lang="en-US" sz="10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73038" indent="-173038">
              <a:spcBef>
                <a:spcPct val="30000"/>
              </a:spcBef>
              <a:buFontTx/>
              <a:buChar char="•"/>
            </a:pP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Governance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mechanisms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focus on control of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managerial decisions to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protect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shareholder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9" grpId="0" animBg="1"/>
      <p:bldP spid="20" grpId="0" build="p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GOVERNANCE MECHANISMS AND ETHICAL BEHAVIOR</a:t>
            </a: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1752600" y="1447800"/>
            <a:ext cx="6705600" cy="7294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kumimoji="1" lang="en-US" sz="24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 is important to serve the interests of the firm’s multiple stakeholder groups!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65150" y="2286001"/>
            <a:ext cx="2584450" cy="1219199"/>
            <a:chOff x="212" y="2078"/>
            <a:chExt cx="1628" cy="581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blackWhite">
            <a:xfrm>
              <a:off x="212" y="2078"/>
              <a:ext cx="1628" cy="581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kumimoji="1" lang="en-US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blackWhite">
            <a:xfrm>
              <a:off x="249" y="2115"/>
              <a:ext cx="1554" cy="507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1" lang="en-US" altLang="en-US" sz="2200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Capital Market</a:t>
              </a:r>
            </a:p>
            <a:p>
              <a:pPr algn="ctr" eaLnBrk="0" hangingPunct="0"/>
              <a:r>
                <a:rPr kumimoji="1" lang="en-US" altLang="en-US" sz="2200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Stakeholders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66738" y="3581400"/>
            <a:ext cx="2584450" cy="1143000"/>
            <a:chOff x="213" y="2678"/>
            <a:chExt cx="1628" cy="581"/>
          </a:xfrm>
        </p:grpSpPr>
        <p:sp>
          <p:nvSpPr>
            <p:cNvPr id="14" name="Rectangle 8"/>
            <p:cNvSpPr>
              <a:spLocks noChangeArrowheads="1"/>
            </p:cNvSpPr>
            <p:nvPr/>
          </p:nvSpPr>
          <p:spPr bwMode="blackWhite">
            <a:xfrm>
              <a:off x="213" y="2678"/>
              <a:ext cx="1628" cy="581"/>
            </a:xfrm>
            <a:prstGeom prst="rect">
              <a:avLst/>
            </a:prstGeom>
            <a:gradFill rotWithShape="0">
              <a:gsLst>
                <a:gs pos="0">
                  <a:srgbClr val="CC6600"/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kumimoji="1" lang="en-US" altLang="en-US" sz="20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blackWhite">
            <a:xfrm>
              <a:off x="250" y="2715"/>
              <a:ext cx="1554" cy="507"/>
            </a:xfrm>
            <a:prstGeom prst="rect">
              <a:avLst/>
            </a:prstGeom>
            <a:gradFill rotWithShape="0">
              <a:gsLst>
                <a:gs pos="0">
                  <a:srgbClr val="CC6600">
                    <a:gamma/>
                    <a:shade val="46275"/>
                    <a:invGamma/>
                  </a:srgbClr>
                </a:gs>
                <a:gs pos="100000">
                  <a:srgbClr val="CC6600"/>
                </a:gs>
              </a:gsLst>
              <a:lin ang="0" scaled="1"/>
            </a:gradFill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1" lang="en-US" altLang="en-US" sz="2200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Product Market</a:t>
              </a:r>
            </a:p>
            <a:p>
              <a:pPr algn="ctr" eaLnBrk="0" hangingPunct="0"/>
              <a:r>
                <a:rPr kumimoji="1" lang="en-US" altLang="en-US" sz="2200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Stakeholders</a:t>
              </a:r>
            </a:p>
          </p:txBody>
        </p:sp>
      </p:grp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566738" y="4800600"/>
            <a:ext cx="2584450" cy="1219200"/>
            <a:chOff x="213" y="3278"/>
            <a:chExt cx="1628" cy="581"/>
          </a:xfrm>
        </p:grpSpPr>
        <p:sp>
          <p:nvSpPr>
            <p:cNvPr id="17" name="Rectangle 5"/>
            <p:cNvSpPr>
              <a:spLocks noChangeArrowheads="1"/>
            </p:cNvSpPr>
            <p:nvPr/>
          </p:nvSpPr>
          <p:spPr bwMode="blackWhite">
            <a:xfrm>
              <a:off x="213" y="3278"/>
              <a:ext cx="1628" cy="58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kumimoji="1" lang="en-US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blackWhite">
            <a:xfrm>
              <a:off x="246" y="3318"/>
              <a:ext cx="1554" cy="507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1" lang="en-US" alt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Organizational</a:t>
              </a:r>
            </a:p>
            <a:p>
              <a:pPr algn="ctr" eaLnBrk="0" hangingPunct="0"/>
              <a:r>
                <a:rPr kumimoji="1" lang="en-US" alt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Stakeholders</a:t>
              </a:r>
            </a:p>
          </p:txBody>
        </p:sp>
      </p:grpSp>
      <p:sp>
        <p:nvSpPr>
          <p:cNvPr id="19" name="AutoShape 32"/>
          <p:cNvSpPr>
            <a:spLocks/>
          </p:cNvSpPr>
          <p:nvPr/>
        </p:nvSpPr>
        <p:spPr bwMode="auto">
          <a:xfrm>
            <a:off x="3124200" y="2438400"/>
            <a:ext cx="609600" cy="3505200"/>
          </a:xfrm>
          <a:prstGeom prst="leftBrace">
            <a:avLst>
              <a:gd name="adj1" fmla="val 458"/>
              <a:gd name="adj2" fmla="val 48657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30"/>
          <p:cNvSpPr>
            <a:spLocks noChangeArrowheads="1"/>
          </p:cNvSpPr>
          <p:nvPr/>
        </p:nvSpPr>
        <p:spPr bwMode="auto">
          <a:xfrm>
            <a:off x="3810000" y="2438400"/>
            <a:ext cx="4648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3038" indent="-173038">
              <a:spcBef>
                <a:spcPct val="20000"/>
              </a:spcBef>
              <a:buFontTx/>
              <a:buChar char="•"/>
            </a:pP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Product market stakeholders (customers,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suppliers,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and host communities) and organizational stakeholders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(managerial and non-managerial employees) are also important stakeholder groups and may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withdraw their support of the firm if their needs are not met, at least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minimally</a:t>
            </a:r>
          </a:p>
          <a:p>
            <a:pPr marL="173038" indent="-173038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9" grpId="0" animBg="1"/>
      <p:bldP spid="16" grpId="0" build="p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GOVERNANCE MECHANISMS AND ETHICAL BEHAVIOR</a:t>
            </a: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1752600" y="1447800"/>
            <a:ext cx="6705600" cy="7294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kumimoji="1" lang="en-US" sz="24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 is important to serve the interests of the firm’s multiple stakeholder groups!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65150" y="2286001"/>
            <a:ext cx="2584450" cy="1219199"/>
            <a:chOff x="212" y="2078"/>
            <a:chExt cx="1628" cy="581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blackWhite">
            <a:xfrm>
              <a:off x="212" y="2078"/>
              <a:ext cx="1628" cy="581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kumimoji="1" lang="en-US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blackWhite">
            <a:xfrm>
              <a:off x="249" y="2115"/>
              <a:ext cx="1554" cy="507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1" lang="en-US" altLang="en-US" sz="2200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Capital Market</a:t>
              </a:r>
            </a:p>
            <a:p>
              <a:pPr algn="ctr" eaLnBrk="0" hangingPunct="0"/>
              <a:r>
                <a:rPr kumimoji="1" lang="en-US" altLang="en-US" sz="2200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Stakeholders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66738" y="3581400"/>
            <a:ext cx="2584450" cy="1143000"/>
            <a:chOff x="213" y="2678"/>
            <a:chExt cx="1628" cy="581"/>
          </a:xfrm>
        </p:grpSpPr>
        <p:sp>
          <p:nvSpPr>
            <p:cNvPr id="14" name="Rectangle 8"/>
            <p:cNvSpPr>
              <a:spLocks noChangeArrowheads="1"/>
            </p:cNvSpPr>
            <p:nvPr/>
          </p:nvSpPr>
          <p:spPr bwMode="blackWhite">
            <a:xfrm>
              <a:off x="213" y="2678"/>
              <a:ext cx="1628" cy="581"/>
            </a:xfrm>
            <a:prstGeom prst="rect">
              <a:avLst/>
            </a:prstGeom>
            <a:gradFill rotWithShape="0">
              <a:gsLst>
                <a:gs pos="0">
                  <a:srgbClr val="CC6600"/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kumimoji="1" lang="en-US" altLang="en-US" sz="2000" b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blackWhite">
            <a:xfrm>
              <a:off x="250" y="2715"/>
              <a:ext cx="1554" cy="507"/>
            </a:xfrm>
            <a:prstGeom prst="rect">
              <a:avLst/>
            </a:prstGeom>
            <a:gradFill rotWithShape="0">
              <a:gsLst>
                <a:gs pos="0">
                  <a:srgbClr val="CC6600">
                    <a:gamma/>
                    <a:shade val="46275"/>
                    <a:invGamma/>
                  </a:srgbClr>
                </a:gs>
                <a:gs pos="100000">
                  <a:srgbClr val="CC6600"/>
                </a:gs>
              </a:gsLst>
              <a:lin ang="0" scaled="1"/>
            </a:gradFill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1" lang="en-US" altLang="en-US" sz="2200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Product Market</a:t>
              </a:r>
            </a:p>
            <a:p>
              <a:pPr algn="ctr" eaLnBrk="0" hangingPunct="0"/>
              <a:r>
                <a:rPr kumimoji="1" lang="en-US" altLang="en-US" sz="2200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Stakeholders</a:t>
              </a:r>
            </a:p>
          </p:txBody>
        </p:sp>
      </p:grp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566738" y="4800600"/>
            <a:ext cx="2584450" cy="1219200"/>
            <a:chOff x="213" y="3278"/>
            <a:chExt cx="1628" cy="581"/>
          </a:xfrm>
        </p:grpSpPr>
        <p:sp>
          <p:nvSpPr>
            <p:cNvPr id="17" name="Rectangle 5"/>
            <p:cNvSpPr>
              <a:spLocks noChangeArrowheads="1"/>
            </p:cNvSpPr>
            <p:nvPr/>
          </p:nvSpPr>
          <p:spPr bwMode="blackWhite">
            <a:xfrm>
              <a:off x="213" y="3278"/>
              <a:ext cx="1628" cy="58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kumimoji="1" lang="en-US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blackWhite">
            <a:xfrm>
              <a:off x="246" y="3318"/>
              <a:ext cx="1554" cy="507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1" lang="en-US" alt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Organizational</a:t>
              </a:r>
            </a:p>
            <a:p>
              <a:pPr algn="ctr" eaLnBrk="0" hangingPunct="0"/>
              <a:r>
                <a:rPr kumimoji="1" lang="en-US" alt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Stakeholders</a:t>
              </a:r>
            </a:p>
          </p:txBody>
        </p:sp>
      </p:grpSp>
      <p:sp>
        <p:nvSpPr>
          <p:cNvPr id="19" name="AutoShape 32"/>
          <p:cNvSpPr>
            <a:spLocks/>
          </p:cNvSpPr>
          <p:nvPr/>
        </p:nvSpPr>
        <p:spPr bwMode="auto">
          <a:xfrm>
            <a:off x="3124200" y="2286000"/>
            <a:ext cx="609600" cy="4114800"/>
          </a:xfrm>
          <a:prstGeom prst="leftBrace">
            <a:avLst>
              <a:gd name="adj1" fmla="val 458"/>
              <a:gd name="adj2" fmla="val 74914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30"/>
          <p:cNvSpPr>
            <a:spLocks noChangeArrowheads="1"/>
          </p:cNvSpPr>
          <p:nvPr/>
        </p:nvSpPr>
        <p:spPr bwMode="auto">
          <a:xfrm>
            <a:off x="3733800" y="2362200"/>
            <a:ext cx="4572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3038" indent="-173038">
              <a:spcBef>
                <a:spcPct val="20000"/>
              </a:spcBef>
              <a:buFontTx/>
              <a:buChar char="•"/>
            </a:pP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Some observers believe that ethically responsible companies design and use governance mechanisms that serve all stakeholders’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interests</a:t>
            </a:r>
          </a:p>
          <a:p>
            <a:pPr marL="173038" indent="-173038">
              <a:spcBef>
                <a:spcPct val="20000"/>
              </a:spcBef>
              <a:buFontTx/>
              <a:buChar char="•"/>
            </a:pPr>
            <a:endParaRPr lang="en-US" sz="1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73038" indent="-173038">
              <a:spcBef>
                <a:spcPct val="20000"/>
              </a:spcBef>
              <a:buFontTx/>
              <a:buChar char="•"/>
            </a:pP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Importance of maintaining ethical behavior is seen in the examples of Enron,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Arthur Andersen, WorldCom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HealthSouth and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Tyco</a:t>
            </a: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9" grpId="0" animBg="1"/>
      <p:bldP spid="16" grpId="0" build="p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GOVERNANCE MECHANISMS AND ETHICAL BEHAVIOR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447799" y="1295400"/>
            <a:ext cx="7391401" cy="5105401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Clr>
                <a:schemeClr val="accent1"/>
              </a:buClr>
              <a:buSzPct val="70000"/>
            </a:pPr>
            <a:endParaRPr lang="en-US" i="1" dirty="0" smtClean="0">
              <a:solidFill>
                <a:schemeClr val="tx2"/>
              </a:solidFill>
            </a:endParaRPr>
          </a:p>
          <a:p>
            <a:pPr marL="342900" lvl="0" indent="-342900">
              <a:buClr>
                <a:schemeClr val="accent1"/>
              </a:buClr>
              <a:buSzPct val="70000"/>
            </a:pPr>
            <a:endParaRPr lang="en-US" sz="400" i="1" dirty="0" smtClean="0">
              <a:solidFill>
                <a:schemeClr val="tx2"/>
              </a:solidFill>
            </a:endParaRPr>
          </a:p>
          <a:p>
            <a:pPr marL="342900" lvl="0" indent="-342900">
              <a:buClr>
                <a:schemeClr val="accent1"/>
              </a:buClr>
              <a:buSzPct val="70000"/>
            </a:pPr>
            <a:endParaRPr lang="en-US" sz="400" i="1" dirty="0" smtClean="0">
              <a:solidFill>
                <a:schemeClr val="tx2"/>
              </a:solidFill>
            </a:endParaRPr>
          </a:p>
          <a:p>
            <a:pPr marL="342900" lvl="0" indent="-342900">
              <a:buClr>
                <a:schemeClr val="accent1"/>
              </a:buClr>
              <a:buSzPct val="70000"/>
            </a:pPr>
            <a:r>
              <a:rPr lang="en-US" sz="2800" dirty="0" smtClean="0">
                <a:solidFill>
                  <a:schemeClr val="tx2"/>
                </a:solidFill>
                <a:cs typeface="Arial"/>
              </a:rPr>
              <a:t>●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</a:rPr>
              <a:t>For 2011, some of </a:t>
            </a:r>
            <a:r>
              <a:rPr lang="en-US" sz="2800" b="1" i="1" dirty="0" smtClean="0">
                <a:solidFill>
                  <a:schemeClr val="tx2"/>
                </a:solidFill>
              </a:rPr>
              <a:t>World Finance</a:t>
            </a:r>
            <a:r>
              <a:rPr lang="en-US" sz="2800" b="1" dirty="0" smtClean="0">
                <a:solidFill>
                  <a:schemeClr val="tx2"/>
                </a:solidFill>
              </a:rPr>
              <a:t>’s “Best Corporate Governance Awards” by country were given to:</a:t>
            </a:r>
          </a:p>
          <a:p>
            <a:pPr marL="342900" lvl="0" indent="-342900">
              <a:buClr>
                <a:schemeClr val="accent1"/>
              </a:buClr>
              <a:buSzPct val="70000"/>
            </a:pPr>
            <a:r>
              <a:rPr lang="en-US" sz="2800" b="1" dirty="0" smtClean="0">
                <a:solidFill>
                  <a:schemeClr val="tx2"/>
                </a:solidFill>
              </a:rPr>
              <a:t>		◘ Royal Bank of Canada (Canada) </a:t>
            </a:r>
          </a:p>
          <a:p>
            <a:pPr marL="342900" lvl="0" indent="-342900">
              <a:buClr>
                <a:schemeClr val="accent1"/>
              </a:buClr>
              <a:buSzPct val="70000"/>
            </a:pPr>
            <a:r>
              <a:rPr lang="en-US" sz="2800" b="1" dirty="0" smtClean="0">
                <a:solidFill>
                  <a:schemeClr val="tx2"/>
                </a:solidFill>
              </a:rPr>
              <a:t>		◘ </a:t>
            </a:r>
            <a:r>
              <a:rPr lang="en-US" sz="2800" b="1" dirty="0" err="1" smtClean="0">
                <a:solidFill>
                  <a:schemeClr val="tx2"/>
                </a:solidFill>
              </a:rPr>
              <a:t>Vestas</a:t>
            </a:r>
            <a:r>
              <a:rPr lang="en-US" sz="2800" b="1" dirty="0" smtClean="0">
                <a:solidFill>
                  <a:schemeClr val="tx2"/>
                </a:solidFill>
              </a:rPr>
              <a:t> Wind Systems A/S (Denmark) </a:t>
            </a:r>
          </a:p>
          <a:p>
            <a:pPr marL="342900" lvl="0" indent="-342900">
              <a:buClr>
                <a:schemeClr val="accent1"/>
              </a:buClr>
              <a:buSzPct val="70000"/>
            </a:pPr>
            <a:r>
              <a:rPr lang="en-US" sz="2800" b="1" dirty="0" smtClean="0">
                <a:solidFill>
                  <a:schemeClr val="tx2"/>
                </a:solidFill>
              </a:rPr>
              <a:t>		◘ BSF AG (Germany)</a:t>
            </a:r>
          </a:p>
          <a:p>
            <a:pPr marL="342900" lvl="0" indent="-342900">
              <a:buClr>
                <a:schemeClr val="accent1"/>
              </a:buClr>
              <a:buSzPct val="70000"/>
            </a:pPr>
            <a:r>
              <a:rPr lang="en-US" sz="2800" b="1" dirty="0" smtClean="0">
                <a:solidFill>
                  <a:schemeClr val="tx2"/>
                </a:solidFill>
              </a:rPr>
              <a:t>		◘ </a:t>
            </a:r>
            <a:r>
              <a:rPr lang="en-US" sz="2800" b="1" dirty="0" err="1" smtClean="0">
                <a:solidFill>
                  <a:schemeClr val="tx2"/>
                </a:solidFill>
              </a:rPr>
              <a:t>Empresas</a:t>
            </a:r>
            <a:r>
              <a:rPr lang="en-US" sz="2800" b="1" dirty="0" smtClean="0">
                <a:solidFill>
                  <a:schemeClr val="tx2"/>
                </a:solidFill>
              </a:rPr>
              <a:t> ICA (Mexico)</a:t>
            </a:r>
          </a:p>
          <a:p>
            <a:pPr marL="342900" lvl="0" indent="-342900">
              <a:buClr>
                <a:schemeClr val="accent1"/>
              </a:buClr>
              <a:buSzPct val="70000"/>
              <a:tabLst>
                <a:tab pos="914400" algn="l"/>
              </a:tabLst>
            </a:pPr>
            <a:r>
              <a:rPr lang="en-US" sz="2800" b="1" dirty="0" smtClean="0">
                <a:solidFill>
                  <a:schemeClr val="tx2"/>
                </a:solidFill>
              </a:rPr>
              <a:t>		◘ Cisco Systems (United States)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lvl="0" indent="-342900">
              <a:buClr>
                <a:schemeClr val="accent1"/>
              </a:buClr>
              <a:buSzPct val="70000"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lvl="0" indent="-342900">
              <a:buClr>
                <a:schemeClr val="accent1"/>
              </a:buClr>
              <a:buSzPct val="70000"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524000" y="1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GOVERNANCE MECHANISMS AND ETHICAL BEHAVIOR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24000" y="1676400"/>
            <a:ext cx="7620000" cy="4724401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Aft>
                <a:spcPts val="600"/>
              </a:spcAft>
              <a:buClr>
                <a:schemeClr val="accent1"/>
              </a:buClr>
              <a:buSzPct val="70000"/>
            </a:pPr>
            <a:r>
              <a:rPr lang="en-US" sz="2800" dirty="0" smtClean="0">
                <a:solidFill>
                  <a:schemeClr val="tx2"/>
                </a:solidFill>
                <a:latin typeface="Arial"/>
                <a:cs typeface="Arial"/>
              </a:rPr>
              <a:t>● </a:t>
            </a:r>
            <a:r>
              <a:rPr lang="en-US" sz="2800" b="1" dirty="0" smtClean="0">
                <a:solidFill>
                  <a:srgbClr val="4E3B30"/>
                </a:solidFill>
              </a:rPr>
              <a:t>These awards are determined by analyzing a number of corporate governance issues:</a:t>
            </a:r>
          </a:p>
          <a:p>
            <a:pPr marL="342900" lvl="0" indent="-342900">
              <a:buClr>
                <a:schemeClr val="accent1"/>
              </a:buClr>
              <a:buSzPct val="70000"/>
            </a:pPr>
            <a:r>
              <a:rPr lang="en-US" sz="2800" b="1" dirty="0" smtClean="0">
                <a:solidFill>
                  <a:srgbClr val="4E3B30"/>
                </a:solidFill>
              </a:rPr>
              <a:t>	 ◘ Board accountability/financial disclosure </a:t>
            </a:r>
          </a:p>
          <a:p>
            <a:pPr marL="342900" lvl="0" indent="-342900">
              <a:buClr>
                <a:schemeClr val="accent1"/>
              </a:buClr>
              <a:buSzPct val="70000"/>
            </a:pPr>
            <a:r>
              <a:rPr lang="en-US" sz="2800" b="1" dirty="0" smtClean="0">
                <a:solidFill>
                  <a:srgbClr val="4E3B30"/>
                </a:solidFill>
              </a:rPr>
              <a:t>	 ◘ Executive compensation</a:t>
            </a:r>
          </a:p>
          <a:p>
            <a:pPr marL="342900" lvl="0" indent="-342900">
              <a:buClr>
                <a:schemeClr val="accent1"/>
              </a:buClr>
              <a:buSzPct val="70000"/>
            </a:pPr>
            <a:r>
              <a:rPr lang="en-US" sz="2800" b="1" dirty="0" smtClean="0">
                <a:solidFill>
                  <a:srgbClr val="4E3B30"/>
                </a:solidFill>
              </a:rPr>
              <a:t>	 ◘ Shareholder rights</a:t>
            </a:r>
          </a:p>
          <a:p>
            <a:pPr marL="342900" lvl="0" indent="-342900">
              <a:buClr>
                <a:schemeClr val="accent1"/>
              </a:buClr>
              <a:buSzPct val="70000"/>
            </a:pPr>
            <a:r>
              <a:rPr lang="en-US" sz="2800" b="1" dirty="0" smtClean="0">
                <a:solidFill>
                  <a:srgbClr val="4E3B30"/>
                </a:solidFill>
              </a:rPr>
              <a:t>	 ◘ Ownership base</a:t>
            </a:r>
          </a:p>
          <a:p>
            <a:pPr marL="342900" lvl="0" indent="-342900">
              <a:buClr>
                <a:schemeClr val="accent1"/>
              </a:buClr>
              <a:buSzPct val="70000"/>
            </a:pPr>
            <a:r>
              <a:rPr lang="en-US" sz="2800" b="1" dirty="0" smtClean="0">
                <a:solidFill>
                  <a:srgbClr val="4E3B30"/>
                </a:solidFill>
              </a:rPr>
              <a:t>	 ◘ Takeover provisions</a:t>
            </a:r>
          </a:p>
          <a:p>
            <a:pPr marL="342900" lvl="0" indent="-342900">
              <a:buClr>
                <a:schemeClr val="accent1"/>
              </a:buClr>
              <a:buSzPct val="70000"/>
            </a:pPr>
            <a:r>
              <a:rPr lang="en-US" sz="2800" b="1" dirty="0" smtClean="0">
                <a:solidFill>
                  <a:srgbClr val="4E3B30"/>
                </a:solidFill>
              </a:rPr>
              <a:t>	 ◘ Corporate behavior</a:t>
            </a:r>
          </a:p>
          <a:p>
            <a:pPr marL="342900" lvl="0" indent="-342900">
              <a:buClr>
                <a:schemeClr val="accent1"/>
              </a:buClr>
              <a:buSzPct val="70000"/>
            </a:pPr>
            <a:r>
              <a:rPr lang="en-US" sz="2800" b="1" dirty="0" smtClean="0">
                <a:solidFill>
                  <a:srgbClr val="4E3B30"/>
                </a:solidFill>
              </a:rPr>
              <a:t>	 ◘ Overall responsibility exhibited by firm</a:t>
            </a:r>
          </a:p>
          <a:p>
            <a:pPr marL="342900" lvl="0" indent="-342900">
              <a:buClr>
                <a:schemeClr val="accent1"/>
              </a:buClr>
              <a:buSzPct val="70000"/>
            </a:pPr>
            <a:endParaRPr lang="en-US" sz="600" dirty="0" smtClean="0"/>
          </a:p>
          <a:p>
            <a:pPr marL="342900" lvl="0" indent="-342900">
              <a:buClr>
                <a:schemeClr val="accent1"/>
              </a:buClr>
              <a:buSzPct val="70000"/>
            </a:pPr>
            <a:r>
              <a:rPr lang="en-US" sz="2800" dirty="0" smtClean="0"/>
              <a:t>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buClr>
                <a:schemeClr val="accent1"/>
              </a:buClr>
              <a:buSzPct val="70000"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buClr>
                <a:schemeClr val="accent1"/>
              </a:buClr>
              <a:buSzPct val="70000"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buClr>
                <a:schemeClr val="accent1"/>
              </a:buClr>
              <a:buSzPct val="70000"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524000" y="685800"/>
            <a:ext cx="7467600" cy="1524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+mj-lt"/>
              </a:rPr>
              <a:t>CORPORATE GOVERANCE: WHAT IS ALL THE FUSS ABOUT?</a:t>
            </a:r>
            <a:endParaRPr lang="en-US" sz="2400" b="1" dirty="0">
              <a:latin typeface="+mj-lt"/>
            </a:endParaRPr>
          </a:p>
        </p:txBody>
      </p:sp>
      <p:sp>
        <p:nvSpPr>
          <p:cNvPr id="15" name="Subtitle 14"/>
          <p:cNvSpPr>
            <a:spLocks noGrp="1"/>
          </p:cNvSpPr>
          <p:nvPr>
            <p:ph idx="1"/>
          </p:nvPr>
        </p:nvSpPr>
        <p:spPr>
          <a:xfrm>
            <a:off x="1828800" y="1371600"/>
            <a:ext cx="7086600" cy="5105400"/>
          </a:xfr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+mj-lt"/>
                <a:cs typeface="Arial"/>
              </a:rPr>
              <a:t>■  </a:t>
            </a:r>
            <a:r>
              <a:rPr lang="en-US" sz="2400" dirty="0" smtClean="0">
                <a:latin typeface="+mj-lt"/>
              </a:rPr>
              <a:t>The reason there is a “fuss” about corporate governance is that these activities are critical to globally signaling transparency coupled with strategic competitiveness.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  <a:cs typeface="Arial"/>
              </a:rPr>
              <a:t>■ </a:t>
            </a:r>
            <a:r>
              <a:rPr lang="en-US" sz="2400" dirty="0" smtClean="0">
                <a:latin typeface="+mj-lt"/>
              </a:rPr>
              <a:t>Corporate governance fundamentals: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+mj-lt"/>
              </a:rPr>
              <a:t>	Corporate Directors should: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+mj-lt"/>
              </a:rPr>
              <a:t>	</a:t>
            </a:r>
            <a:r>
              <a:rPr lang="en-US" sz="2400" dirty="0" smtClean="0">
                <a:latin typeface="+mj-lt"/>
                <a:cs typeface="Arial"/>
              </a:rPr>
              <a:t>● F</a:t>
            </a:r>
            <a:r>
              <a:rPr lang="en-US" sz="2400" dirty="0" smtClean="0">
                <a:latin typeface="+mj-lt"/>
              </a:rPr>
              <a:t>ocus on creating long-term value for shareholders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+mj-lt"/>
              </a:rPr>
              <a:t>	</a:t>
            </a:r>
            <a:r>
              <a:rPr lang="en-US" sz="2400" dirty="0" smtClean="0">
                <a:latin typeface="+mj-lt"/>
                <a:cs typeface="Arial"/>
              </a:rPr>
              <a:t>● Use</a:t>
            </a:r>
            <a:r>
              <a:rPr lang="en-US" sz="2400" dirty="0" smtClean="0">
                <a:latin typeface="+mj-lt"/>
              </a:rPr>
              <a:t> performance-related pay to attract and retain senior management 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+mj-lt"/>
              </a:rPr>
              <a:t>	</a:t>
            </a:r>
            <a:r>
              <a:rPr lang="en-US" sz="2400" dirty="0" smtClean="0">
                <a:latin typeface="+mj-lt"/>
                <a:cs typeface="Arial"/>
              </a:rPr>
              <a:t>● E</a:t>
            </a:r>
            <a:r>
              <a:rPr lang="en-US" sz="2400" dirty="0" smtClean="0">
                <a:latin typeface="+mj-lt"/>
              </a:rPr>
              <a:t>xercise sound business judgment to evaluate opportunities and manage risk 		</a:t>
            </a:r>
            <a:r>
              <a:rPr lang="en-US" sz="2400" dirty="0" smtClean="0">
                <a:latin typeface="+mj-lt"/>
                <a:cs typeface="Arial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+mj-lt"/>
                <a:cs typeface="Arial"/>
              </a:rPr>
              <a:t>	● </a:t>
            </a:r>
            <a:r>
              <a:rPr lang="en-US" sz="2400" dirty="0" smtClean="0">
                <a:latin typeface="+mj-lt"/>
              </a:rPr>
              <a:t>Communicate with key shareholders </a:t>
            </a:r>
          </a:p>
          <a:p>
            <a:pPr>
              <a:spcBef>
                <a:spcPts val="0"/>
              </a:spcBef>
              <a:buNone/>
            </a:pPr>
            <a:endParaRPr lang="en-US" sz="2400" dirty="0" smtClean="0">
              <a:latin typeface="+mj-lt"/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+mj-lt"/>
              </a:rPr>
              <a:t>OPENING CASE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CORPORATE GOVERNANCE 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idx="1"/>
          </p:nvPr>
        </p:nvSpPr>
        <p:spPr>
          <a:xfrm>
            <a:off x="1600200" y="762000"/>
            <a:ext cx="7162800" cy="5867400"/>
          </a:xfrm>
          <a:solidFill>
            <a:schemeClr val="tx2"/>
          </a:solidFill>
        </p:spPr>
        <p:txBody>
          <a:bodyPr>
            <a:normAutofit fontScale="85000" lnSpcReduction="20000"/>
          </a:bodyPr>
          <a:lstStyle/>
          <a:p>
            <a:pPr>
              <a:spcBef>
                <a:spcPct val="50000"/>
              </a:spcBef>
              <a:buNone/>
            </a:pPr>
            <a:r>
              <a:rPr lang="en-US" sz="4235" b="1" dirty="0">
                <a:solidFill>
                  <a:schemeClr val="bg1"/>
                </a:solidFill>
                <a:latin typeface="+mj-lt"/>
              </a:rPr>
              <a:t>Corporate</a:t>
            </a:r>
            <a:r>
              <a:rPr lang="en-US" sz="4235" b="1" dirty="0" smtClean="0">
                <a:solidFill>
                  <a:schemeClr val="bg1"/>
                </a:solidFill>
                <a:latin typeface="+mj-lt"/>
              </a:rPr>
              <a:t> governance</a:t>
            </a:r>
            <a:r>
              <a:rPr lang="en-US" sz="4235" b="1" dirty="0" smtClean="0">
                <a:solidFill>
                  <a:schemeClr val="bg1"/>
                </a:solidFill>
                <a:latin typeface="+mn-lt"/>
              </a:rPr>
              <a:t>:</a:t>
            </a:r>
            <a:r>
              <a:rPr lang="en-US" altLang="zh-CN" sz="3200" dirty="0" smtClean="0">
                <a:solidFill>
                  <a:schemeClr val="bg1"/>
                </a:solidFill>
                <a:latin typeface="+mn-lt"/>
              </a:rPr>
              <a:t> a s</a:t>
            </a:r>
            <a:r>
              <a:rPr lang="en-US" altLang="zh-CN" sz="3200" dirty="0" smtClean="0">
                <a:solidFill>
                  <a:schemeClr val="bg1"/>
                </a:solidFill>
                <a:latin typeface="+mn-lt"/>
                <a:ea typeface="SimSun" pitchFamily="2" charset="-122"/>
              </a:rPr>
              <a:t>et of mechanisms used to manage the relationships (and conflicting interests) among stakeholders, and to determine and control the strategic direction and performance of organizations (aligning strategic decisions with company values) </a:t>
            </a:r>
            <a:endParaRPr lang="en-US" sz="3200" dirty="0" smtClean="0">
              <a:solidFill>
                <a:schemeClr val="bg1"/>
              </a:solidFill>
              <a:latin typeface="+mn-lt"/>
            </a:endParaRPr>
          </a:p>
          <a:p>
            <a:pPr marL="346075" lvl="1" indent="-346075"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latin typeface="+mn-lt"/>
              </a:rPr>
              <a:t>When CEOs are motivated to act in the best interests of the firm—particularly, the shareholders—the company’s value should increase.</a:t>
            </a:r>
          </a:p>
          <a:p>
            <a:pPr marL="346075" lvl="1" indent="-346075"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latin typeface="+mn-lt"/>
              </a:rPr>
              <a:t>Successfully dealing with this challenge is important, as evidence suggests that corporate governance is critical to firms’ success.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CORPORATE GOVERNANCE 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idx="1"/>
          </p:nvPr>
        </p:nvSpPr>
        <p:spPr>
          <a:xfrm>
            <a:off x="1600200" y="762000"/>
            <a:ext cx="7162800" cy="5867400"/>
          </a:xfrm>
          <a:solidFill>
            <a:schemeClr val="tx2"/>
          </a:solidFill>
        </p:spPr>
        <p:txBody>
          <a:bodyPr>
            <a:norm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3800" b="1" dirty="0" smtClean="0">
                <a:solidFill>
                  <a:schemeClr val="bg1"/>
                </a:solidFill>
                <a:latin typeface="+mn-lt"/>
              </a:rPr>
              <a:t>Corporate Governance Emphasis</a:t>
            </a:r>
          </a:p>
          <a:p>
            <a:pPr>
              <a:spcBef>
                <a:spcPct val="50000"/>
              </a:spcBef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+mn-lt"/>
              </a:rPr>
              <a:t>Two reasons:</a:t>
            </a:r>
          </a:p>
          <a:p>
            <a:pPr marL="342900" lvl="1" indent="-342900"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+mn-lt"/>
              </a:rPr>
              <a:t>Apparent failure of corporate governance mechanisms to adequately monitor and control top-level managers’ decisions  during recent times</a:t>
            </a:r>
          </a:p>
          <a:p>
            <a:pPr marL="342900" lvl="1" indent="-342900"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+mn-lt"/>
              </a:rPr>
              <a:t>Evidence that a well-functioning corporate governance and control system can create  a competitive advantage for an individual firm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2" autoUpdateAnimBg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H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HIH</Template>
  <TotalTime>15954</TotalTime>
  <Words>3532</Words>
  <Application>Microsoft Office PowerPoint</Application>
  <PresentationFormat>On-screen Show (4:3)</PresentationFormat>
  <Paragraphs>656</Paragraphs>
  <Slides>64</Slides>
  <Notes>64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HIH</vt:lpstr>
      <vt:lpstr>    </vt:lpstr>
      <vt:lpstr>THE STRATEGIC MANAGEMENT PROCESS</vt:lpstr>
      <vt:lpstr>Slide 3</vt:lpstr>
      <vt:lpstr>Slide 4</vt:lpstr>
      <vt:lpstr>CORPORATE GOVERANCE: WHAT IS ALL THE FUSS ABOUT?</vt:lpstr>
      <vt:lpstr>CORPORATE GOVERANCE: WHAT IS ALL THE FUSS ABOUT?</vt:lpstr>
      <vt:lpstr>CORPORATE GOVERANCE: WHAT IS ALL THE FUSS ABOUT?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</vt:vector>
  </TitlesOfParts>
  <Company>Robinson College of Business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MANAGEMENT- CHAPTER TEN</dc:title>
  <dc:creator>marta szabo white</dc:creator>
  <cp:lastModifiedBy>Chris Caire</cp:lastModifiedBy>
  <cp:revision>1431</cp:revision>
  <dcterms:created xsi:type="dcterms:W3CDTF">2011-09-20T21:46:50Z</dcterms:created>
  <dcterms:modified xsi:type="dcterms:W3CDTF">2012-08-24T03:44:42Z</dcterms:modified>
</cp:coreProperties>
</file>