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notesSlides/notesSlide68.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diagrams/data10.xml" ContentType="application/vnd.openxmlformats-officedocument.drawingml.diagramData+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Override PartName="/ppt/diagrams/colors9.xml" ContentType="application/vnd.openxmlformats-officedocument.drawingml.diagramColor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diagrams/data11.xml" ContentType="application/vnd.openxmlformats-officedocument.drawingml.diagramData+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notesSlides/notesSlide43.xml" ContentType="application/vnd.openxmlformats-officedocument.presentationml.notesSlide+xml"/>
  <Override PartName="/ppt/diagrams/data8.xml" ContentType="application/vnd.openxmlformats-officedocument.drawingml.diagramData+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76"/>
  </p:notesMasterIdLst>
  <p:sldIdLst>
    <p:sldId id="258" r:id="rId2"/>
    <p:sldId id="376" r:id="rId3"/>
    <p:sldId id="377" r:id="rId4"/>
    <p:sldId id="378" r:id="rId5"/>
    <p:sldId id="261" r:id="rId6"/>
    <p:sldId id="262" r:id="rId7"/>
    <p:sldId id="274" r:id="rId8"/>
    <p:sldId id="268" r:id="rId9"/>
    <p:sldId id="358" r:id="rId10"/>
    <p:sldId id="295" r:id="rId11"/>
    <p:sldId id="265" r:id="rId12"/>
    <p:sldId id="266" r:id="rId13"/>
    <p:sldId id="267" r:id="rId14"/>
    <p:sldId id="379" r:id="rId15"/>
    <p:sldId id="380" r:id="rId16"/>
    <p:sldId id="381" r:id="rId17"/>
    <p:sldId id="277" r:id="rId18"/>
    <p:sldId id="362" r:id="rId19"/>
    <p:sldId id="278" r:id="rId20"/>
    <p:sldId id="279" r:id="rId21"/>
    <p:sldId id="280" r:id="rId22"/>
    <p:sldId id="382" r:id="rId23"/>
    <p:sldId id="384" r:id="rId24"/>
    <p:sldId id="385" r:id="rId25"/>
    <p:sldId id="386" r:id="rId26"/>
    <p:sldId id="387" r:id="rId27"/>
    <p:sldId id="388" r:id="rId28"/>
    <p:sldId id="389" r:id="rId29"/>
    <p:sldId id="390" r:id="rId30"/>
    <p:sldId id="391" r:id="rId31"/>
    <p:sldId id="392" r:id="rId32"/>
    <p:sldId id="393" r:id="rId33"/>
    <p:sldId id="394" r:id="rId34"/>
    <p:sldId id="294" r:id="rId35"/>
    <p:sldId id="309" r:id="rId36"/>
    <p:sldId id="310" r:id="rId37"/>
    <p:sldId id="311" r:id="rId38"/>
    <p:sldId id="312" r:id="rId39"/>
    <p:sldId id="367" r:id="rId40"/>
    <p:sldId id="314" r:id="rId41"/>
    <p:sldId id="307" r:id="rId42"/>
    <p:sldId id="318" r:id="rId43"/>
    <p:sldId id="316" r:id="rId44"/>
    <p:sldId id="317" r:id="rId45"/>
    <p:sldId id="319" r:id="rId46"/>
    <p:sldId id="375" r:id="rId47"/>
    <p:sldId id="322" r:id="rId48"/>
    <p:sldId id="323" r:id="rId49"/>
    <p:sldId id="325" r:id="rId50"/>
    <p:sldId id="326" r:id="rId51"/>
    <p:sldId id="327" r:id="rId52"/>
    <p:sldId id="368" r:id="rId53"/>
    <p:sldId id="332" r:id="rId54"/>
    <p:sldId id="369" r:id="rId55"/>
    <p:sldId id="330" r:id="rId56"/>
    <p:sldId id="331" r:id="rId57"/>
    <p:sldId id="334" r:id="rId58"/>
    <p:sldId id="395" r:id="rId59"/>
    <p:sldId id="335" r:id="rId60"/>
    <p:sldId id="336" r:id="rId61"/>
    <p:sldId id="337" r:id="rId62"/>
    <p:sldId id="342" r:id="rId63"/>
    <p:sldId id="371" r:id="rId64"/>
    <p:sldId id="340" r:id="rId65"/>
    <p:sldId id="341" r:id="rId66"/>
    <p:sldId id="343" r:id="rId67"/>
    <p:sldId id="344" r:id="rId68"/>
    <p:sldId id="346" r:id="rId69"/>
    <p:sldId id="372" r:id="rId70"/>
    <p:sldId id="347" r:id="rId71"/>
    <p:sldId id="349" r:id="rId72"/>
    <p:sldId id="348" r:id="rId73"/>
    <p:sldId id="373" r:id="rId74"/>
    <p:sldId id="39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6ECC"/>
    <a:srgbClr val="FCFC3E"/>
    <a:srgbClr val="F8EF42"/>
    <a:srgbClr val="EB4FE0"/>
    <a:srgbClr val="AD0B8A"/>
    <a:srgbClr val="8E2890"/>
    <a:srgbClr val="733088"/>
    <a:srgbClr val="FFFFFF"/>
    <a:srgbClr val="FFCC66"/>
    <a:srgbClr val="8F29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7" autoAdjust="0"/>
  </p:normalViewPr>
  <p:slideViewPr>
    <p:cSldViewPr>
      <p:cViewPr varScale="1">
        <p:scale>
          <a:sx n="86" d="100"/>
          <a:sy n="86" d="100"/>
        </p:scale>
        <p:origin x="-6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3E8AFD-1ED6-4251-8B40-2C283E9369D5}" type="doc">
      <dgm:prSet loTypeId="urn:microsoft.com/office/officeart/2005/8/layout/vList4#1" loCatId="list" qsTypeId="urn:microsoft.com/office/officeart/2005/8/quickstyle/simple1" qsCatId="simple" csTypeId="urn:microsoft.com/office/officeart/2005/8/colors/accent4_2" csCatId="accent4" phldr="1"/>
      <dgm:spPr/>
      <dgm:t>
        <a:bodyPr/>
        <a:lstStyle/>
        <a:p>
          <a:endParaRPr lang="en-US"/>
        </a:p>
      </dgm:t>
    </dgm:pt>
    <dgm:pt modelId="{03C3F623-7D4F-4A4F-9CC8-4EB9CBDA9C66}">
      <dgm:prSet phldrT="[Text]" custT="1"/>
      <dgm:spPr>
        <a:solidFill>
          <a:schemeClr val="accent4">
            <a:lumMod val="50000"/>
          </a:schemeClr>
        </a:solidFill>
      </dgm:spPr>
      <dgm:t>
        <a:bodyPr/>
        <a:lstStyle/>
        <a:p>
          <a:r>
            <a:rPr lang="en-US" sz="2200" dirty="0" smtClean="0">
              <a:latin typeface="+mn-lt"/>
            </a:rPr>
            <a:t>●</a:t>
          </a:r>
          <a:r>
            <a:rPr lang="en-US" sz="2200" dirty="0" smtClean="0"/>
            <a:t> Define strategic competitiveness, strategy, competitive advantage, above-average returns, and the strategic management process.</a:t>
          </a:r>
          <a:endParaRPr lang="en-US" sz="2200" dirty="0">
            <a:latin typeface="+mn-lt"/>
          </a:endParaRPr>
        </a:p>
      </dgm:t>
    </dgm:pt>
    <dgm:pt modelId="{84FE30EF-D6A1-4CA9-B918-1749C61EBDE4}" type="parTrans" cxnId="{47A4710D-FF83-4AED-9C6E-D8EFA4C999FD}">
      <dgm:prSet/>
      <dgm:spPr/>
      <dgm:t>
        <a:bodyPr/>
        <a:lstStyle/>
        <a:p>
          <a:endParaRPr lang="en-US" sz="2200">
            <a:latin typeface="+mn-lt"/>
          </a:endParaRPr>
        </a:p>
      </dgm:t>
    </dgm:pt>
    <dgm:pt modelId="{C6C3505C-8266-4C61-9596-DD56CBDD9170}" type="sibTrans" cxnId="{47A4710D-FF83-4AED-9C6E-D8EFA4C999FD}">
      <dgm:prSet/>
      <dgm:spPr/>
      <dgm:t>
        <a:bodyPr/>
        <a:lstStyle/>
        <a:p>
          <a:endParaRPr lang="en-US" sz="2200">
            <a:latin typeface="+mn-lt"/>
          </a:endParaRPr>
        </a:p>
      </dgm:t>
    </dgm:pt>
    <dgm:pt modelId="{4CAED787-3742-4914-BFAD-E53CB76FC3EB}">
      <dgm:prSet phldrT="[Text]" custT="1"/>
      <dgm:spPr>
        <a:solidFill>
          <a:schemeClr val="accent4">
            <a:lumMod val="50000"/>
          </a:schemeClr>
        </a:solidFill>
      </dgm:spPr>
      <dgm:t>
        <a:bodyPr/>
        <a:lstStyle/>
        <a:p>
          <a:pPr algn="l"/>
          <a:r>
            <a:rPr lang="en-US" sz="2200" dirty="0" smtClean="0">
              <a:latin typeface="+mn-lt"/>
              <a:cs typeface="Arial"/>
            </a:rPr>
            <a:t>● </a:t>
          </a:r>
          <a:r>
            <a:rPr lang="en-US" sz="2200" dirty="0" smtClean="0"/>
            <a:t>Describe the competitive landscape and explain how globalization and technological changes shape it.</a:t>
          </a:r>
          <a:endParaRPr lang="en-US" sz="2200" dirty="0">
            <a:latin typeface="+mn-lt"/>
          </a:endParaRPr>
        </a:p>
      </dgm:t>
    </dgm:pt>
    <dgm:pt modelId="{A95570B1-40ED-4583-8FD8-99BDBC425B75}" type="parTrans" cxnId="{7CF0B16A-4B37-4571-835B-F6D1EB7A800A}">
      <dgm:prSet/>
      <dgm:spPr/>
      <dgm:t>
        <a:bodyPr/>
        <a:lstStyle/>
        <a:p>
          <a:endParaRPr lang="en-US" sz="2200">
            <a:latin typeface="+mn-lt"/>
          </a:endParaRPr>
        </a:p>
      </dgm:t>
    </dgm:pt>
    <dgm:pt modelId="{D2E7EB39-0725-4F77-9AD8-340C81CB6933}" type="sibTrans" cxnId="{7CF0B16A-4B37-4571-835B-F6D1EB7A800A}">
      <dgm:prSet/>
      <dgm:spPr/>
      <dgm:t>
        <a:bodyPr/>
        <a:lstStyle/>
        <a:p>
          <a:endParaRPr lang="en-US" sz="2200">
            <a:latin typeface="+mn-lt"/>
          </a:endParaRPr>
        </a:p>
      </dgm:t>
    </dgm:pt>
    <dgm:pt modelId="{FC57DA2D-9AC2-4423-BA1D-76E3B5D8F574}">
      <dgm:prSet phldrT="[Text]" custT="1"/>
      <dgm:spPr>
        <a:solidFill>
          <a:schemeClr val="accent4">
            <a:lumMod val="50000"/>
          </a:schemeClr>
        </a:solidFill>
      </dgm:spPr>
      <dgm:t>
        <a:bodyPr/>
        <a:lstStyle/>
        <a:p>
          <a:r>
            <a:rPr lang="en-US" sz="2200" dirty="0" smtClean="0">
              <a:latin typeface="+mn-lt"/>
              <a:cs typeface="Arial"/>
            </a:rPr>
            <a:t>● </a:t>
          </a:r>
          <a:r>
            <a:rPr lang="en-US" sz="2200" dirty="0" smtClean="0"/>
            <a:t>Use the industrial organization (I/O) model to explain how firms can earn above-average returns.</a:t>
          </a:r>
          <a:endParaRPr lang="en-US" sz="2200" dirty="0">
            <a:latin typeface="+mn-lt"/>
          </a:endParaRPr>
        </a:p>
      </dgm:t>
    </dgm:pt>
    <dgm:pt modelId="{34733217-6E21-4937-9B65-6DCA792FC2D0}" type="parTrans" cxnId="{9818768D-1E8B-462B-BA1D-30AFE64A3555}">
      <dgm:prSet/>
      <dgm:spPr/>
      <dgm:t>
        <a:bodyPr/>
        <a:lstStyle/>
        <a:p>
          <a:endParaRPr lang="en-US" sz="2200">
            <a:latin typeface="+mn-lt"/>
          </a:endParaRPr>
        </a:p>
      </dgm:t>
    </dgm:pt>
    <dgm:pt modelId="{FF2AA991-C6D6-4FE4-AE96-C114573023CF}" type="sibTrans" cxnId="{9818768D-1E8B-462B-BA1D-30AFE64A3555}">
      <dgm:prSet/>
      <dgm:spPr/>
      <dgm:t>
        <a:bodyPr/>
        <a:lstStyle/>
        <a:p>
          <a:endParaRPr lang="en-US" sz="2200">
            <a:latin typeface="+mn-lt"/>
          </a:endParaRPr>
        </a:p>
      </dgm:t>
    </dgm:pt>
    <dgm:pt modelId="{F1D667B9-EB3A-48A3-A1F9-E9D4DC65959A}">
      <dgm:prSet phldrT="[Text]" custT="1"/>
      <dgm:spPr>
        <a:solidFill>
          <a:schemeClr val="accent4">
            <a:lumMod val="50000"/>
          </a:schemeClr>
        </a:solidFill>
      </dgm:spPr>
      <dgm:t>
        <a:bodyPr/>
        <a:lstStyle/>
        <a:p>
          <a:r>
            <a:rPr lang="en-US" sz="2200" dirty="0" smtClean="0">
              <a:latin typeface="+mn-lt"/>
              <a:cs typeface="Arial"/>
            </a:rPr>
            <a:t>● </a:t>
          </a:r>
          <a:r>
            <a:rPr lang="en-US" sz="2200" dirty="0" smtClean="0"/>
            <a:t>Use the resource-based model to explain how firms can earn above-average returns.</a:t>
          </a:r>
          <a:endParaRPr lang="en-US" sz="2200" dirty="0">
            <a:latin typeface="+mn-lt"/>
          </a:endParaRPr>
        </a:p>
      </dgm:t>
    </dgm:pt>
    <dgm:pt modelId="{B54CE46C-3AAE-4594-B302-9031800035CB}" type="parTrans" cxnId="{C431FD7E-D720-4DB3-B481-941E29D2A448}">
      <dgm:prSet/>
      <dgm:spPr/>
      <dgm:t>
        <a:bodyPr/>
        <a:lstStyle/>
        <a:p>
          <a:endParaRPr lang="en-US" sz="2200">
            <a:latin typeface="+mn-lt"/>
          </a:endParaRPr>
        </a:p>
      </dgm:t>
    </dgm:pt>
    <dgm:pt modelId="{9FD1CF2D-B131-4029-958D-990EDDE74DCC}" type="sibTrans" cxnId="{C431FD7E-D720-4DB3-B481-941E29D2A448}">
      <dgm:prSet/>
      <dgm:spPr/>
      <dgm:t>
        <a:bodyPr/>
        <a:lstStyle/>
        <a:p>
          <a:endParaRPr lang="en-US" sz="2200">
            <a:latin typeface="+mn-lt"/>
          </a:endParaRPr>
        </a:p>
      </dgm:t>
    </dgm:pt>
    <dgm:pt modelId="{49804F77-3147-4AD8-B0A1-E1123EC6E2C0}" type="pres">
      <dgm:prSet presAssocID="{CD3E8AFD-1ED6-4251-8B40-2C283E9369D5}" presName="linear" presStyleCnt="0">
        <dgm:presLayoutVars>
          <dgm:dir/>
          <dgm:resizeHandles val="exact"/>
        </dgm:presLayoutVars>
      </dgm:prSet>
      <dgm:spPr/>
      <dgm:t>
        <a:bodyPr/>
        <a:lstStyle/>
        <a:p>
          <a:endParaRPr lang="en-US"/>
        </a:p>
      </dgm:t>
    </dgm:pt>
    <dgm:pt modelId="{F5AE0F8C-5417-4568-84FA-9E69A583D654}" type="pres">
      <dgm:prSet presAssocID="{03C3F623-7D4F-4A4F-9CC8-4EB9CBDA9C66}" presName="comp" presStyleCnt="0"/>
      <dgm:spPr/>
    </dgm:pt>
    <dgm:pt modelId="{10207D15-5AE6-456F-B181-47F20D049606}" type="pres">
      <dgm:prSet presAssocID="{03C3F623-7D4F-4A4F-9CC8-4EB9CBDA9C66}" presName="box" presStyleLbl="node1" presStyleIdx="0" presStyleCnt="4" custScaleY="210702"/>
      <dgm:spPr/>
      <dgm:t>
        <a:bodyPr/>
        <a:lstStyle/>
        <a:p>
          <a:endParaRPr lang="en-US"/>
        </a:p>
      </dgm:t>
    </dgm:pt>
    <dgm:pt modelId="{1918FC97-5768-4177-A57F-3B26C702E374}" type="pres">
      <dgm:prSet presAssocID="{03C3F623-7D4F-4A4F-9CC8-4EB9CBDA9C66}" presName="img" presStyleLbl="fgImgPlace1" presStyleIdx="0" presStyleCnt="4"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101B0228-A9BB-4681-9140-FC217E82E006}" type="pres">
      <dgm:prSet presAssocID="{03C3F623-7D4F-4A4F-9CC8-4EB9CBDA9C66}" presName="text" presStyleLbl="node1" presStyleIdx="0" presStyleCnt="4">
        <dgm:presLayoutVars>
          <dgm:bulletEnabled val="1"/>
        </dgm:presLayoutVars>
      </dgm:prSet>
      <dgm:spPr/>
      <dgm:t>
        <a:bodyPr/>
        <a:lstStyle/>
        <a:p>
          <a:endParaRPr lang="en-US"/>
        </a:p>
      </dgm:t>
    </dgm:pt>
    <dgm:pt modelId="{DEBD8A0F-2322-4193-827F-727B24D74FAE}" type="pres">
      <dgm:prSet presAssocID="{C6C3505C-8266-4C61-9596-DD56CBDD9170}" presName="spacer" presStyleCnt="0"/>
      <dgm:spPr/>
    </dgm:pt>
    <dgm:pt modelId="{E7B1B9F0-493A-495B-92D7-02E8D50BBF3B}" type="pres">
      <dgm:prSet presAssocID="{4CAED787-3742-4914-BFAD-E53CB76FC3EB}" presName="comp" presStyleCnt="0"/>
      <dgm:spPr/>
    </dgm:pt>
    <dgm:pt modelId="{9FB36DD5-C883-43D8-A7C6-B3EDFA2A6770}" type="pres">
      <dgm:prSet presAssocID="{4CAED787-3742-4914-BFAD-E53CB76FC3EB}" presName="box" presStyleLbl="node1" presStyleIdx="1" presStyleCnt="4" custScaleY="228919"/>
      <dgm:spPr/>
      <dgm:t>
        <a:bodyPr/>
        <a:lstStyle/>
        <a:p>
          <a:endParaRPr lang="en-US"/>
        </a:p>
      </dgm:t>
    </dgm:pt>
    <dgm:pt modelId="{E708CFC0-76CB-4E72-B8D1-24DBB71C3A2C}" type="pres">
      <dgm:prSet presAssocID="{4CAED787-3742-4914-BFAD-E53CB76FC3EB}" presName="img" presStyleLbl="fgImgPlace1" presStyleIdx="1" presStyleCnt="4" custScaleX="51753"/>
      <dgm:spPr>
        <a:blipFill rotWithShape="0">
          <a:blip xmlns:r="http://schemas.openxmlformats.org/officeDocument/2006/relationships" r:embed="rId1"/>
          <a:stretch>
            <a:fillRect/>
          </a:stretch>
        </a:blipFill>
        <a:ln w="57150"/>
      </dgm:spPr>
      <dgm:t>
        <a:bodyPr/>
        <a:lstStyle/>
        <a:p>
          <a:endParaRPr lang="en-US"/>
        </a:p>
      </dgm:t>
    </dgm:pt>
    <dgm:pt modelId="{CC43094D-0FC0-416C-A706-810205655C09}" type="pres">
      <dgm:prSet presAssocID="{4CAED787-3742-4914-BFAD-E53CB76FC3EB}" presName="text" presStyleLbl="node1" presStyleIdx="1" presStyleCnt="4">
        <dgm:presLayoutVars>
          <dgm:bulletEnabled val="1"/>
        </dgm:presLayoutVars>
      </dgm:prSet>
      <dgm:spPr/>
      <dgm:t>
        <a:bodyPr/>
        <a:lstStyle/>
        <a:p>
          <a:endParaRPr lang="en-US"/>
        </a:p>
      </dgm:t>
    </dgm:pt>
    <dgm:pt modelId="{1657AEDB-DBC0-43E5-BBE5-15DD799A1954}" type="pres">
      <dgm:prSet presAssocID="{D2E7EB39-0725-4F77-9AD8-340C81CB6933}" presName="spacer" presStyleCnt="0"/>
      <dgm:spPr/>
    </dgm:pt>
    <dgm:pt modelId="{64C0109F-FACE-4982-87D0-2175B7644E99}" type="pres">
      <dgm:prSet presAssocID="{FC57DA2D-9AC2-4423-BA1D-76E3B5D8F574}" presName="comp" presStyleCnt="0"/>
      <dgm:spPr/>
    </dgm:pt>
    <dgm:pt modelId="{2F4579AA-35AB-4B01-AAE7-F2C3069BC13D}" type="pres">
      <dgm:prSet presAssocID="{FC57DA2D-9AC2-4423-BA1D-76E3B5D8F574}" presName="box" presStyleLbl="node1" presStyleIdx="2" presStyleCnt="4" custScaleY="176638"/>
      <dgm:spPr/>
      <dgm:t>
        <a:bodyPr/>
        <a:lstStyle/>
        <a:p>
          <a:endParaRPr lang="en-US"/>
        </a:p>
      </dgm:t>
    </dgm:pt>
    <dgm:pt modelId="{4BE5030C-0348-4C03-92AE-76D4C2BF5185}" type="pres">
      <dgm:prSet presAssocID="{FC57DA2D-9AC2-4423-BA1D-76E3B5D8F574}" presName="img" presStyleLbl="fgImgPlace1" presStyleIdx="2" presStyleCnt="4" custScaleX="51753"/>
      <dgm:spPr>
        <a:blipFill rotWithShape="0">
          <a:blip xmlns:r="http://schemas.openxmlformats.org/officeDocument/2006/relationships" r:embed="rId1"/>
          <a:stretch>
            <a:fillRect/>
          </a:stretch>
        </a:blipFill>
        <a:ln w="57150"/>
      </dgm:spPr>
      <dgm:t>
        <a:bodyPr/>
        <a:lstStyle/>
        <a:p>
          <a:endParaRPr lang="en-US"/>
        </a:p>
      </dgm:t>
    </dgm:pt>
    <dgm:pt modelId="{AD45C749-17CD-4687-A2F1-FD50767618E2}" type="pres">
      <dgm:prSet presAssocID="{FC57DA2D-9AC2-4423-BA1D-76E3B5D8F574}" presName="text" presStyleLbl="node1" presStyleIdx="2" presStyleCnt="4">
        <dgm:presLayoutVars>
          <dgm:bulletEnabled val="1"/>
        </dgm:presLayoutVars>
      </dgm:prSet>
      <dgm:spPr/>
      <dgm:t>
        <a:bodyPr/>
        <a:lstStyle/>
        <a:p>
          <a:endParaRPr lang="en-US"/>
        </a:p>
      </dgm:t>
    </dgm:pt>
    <dgm:pt modelId="{2397C9E0-4B2C-4828-BAA5-0B822777DBED}" type="pres">
      <dgm:prSet presAssocID="{FF2AA991-C6D6-4FE4-AE96-C114573023CF}" presName="spacer" presStyleCnt="0"/>
      <dgm:spPr/>
    </dgm:pt>
    <dgm:pt modelId="{3B06833A-F899-4A7B-BE2E-61509AD5F789}" type="pres">
      <dgm:prSet presAssocID="{F1D667B9-EB3A-48A3-A1F9-E9D4DC65959A}" presName="comp" presStyleCnt="0"/>
      <dgm:spPr/>
    </dgm:pt>
    <dgm:pt modelId="{2F1E1345-CE30-402A-953C-1009009DD316}" type="pres">
      <dgm:prSet presAssocID="{F1D667B9-EB3A-48A3-A1F9-E9D4DC65959A}" presName="box" presStyleLbl="node1" presStyleIdx="3" presStyleCnt="4" custScaleY="167779"/>
      <dgm:spPr/>
      <dgm:t>
        <a:bodyPr/>
        <a:lstStyle/>
        <a:p>
          <a:endParaRPr lang="en-US"/>
        </a:p>
      </dgm:t>
    </dgm:pt>
    <dgm:pt modelId="{9EB785D6-78B5-4799-8760-92B2A224E839}" type="pres">
      <dgm:prSet presAssocID="{F1D667B9-EB3A-48A3-A1F9-E9D4DC65959A}" presName="img" presStyleLbl="fgImgPlace1" presStyleIdx="3" presStyleCnt="4"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0DE7C287-3285-49EE-9ECE-73AC9E33DE6C}" type="pres">
      <dgm:prSet presAssocID="{F1D667B9-EB3A-48A3-A1F9-E9D4DC65959A}" presName="text" presStyleLbl="node1" presStyleIdx="3" presStyleCnt="4">
        <dgm:presLayoutVars>
          <dgm:bulletEnabled val="1"/>
        </dgm:presLayoutVars>
      </dgm:prSet>
      <dgm:spPr/>
      <dgm:t>
        <a:bodyPr/>
        <a:lstStyle/>
        <a:p>
          <a:endParaRPr lang="en-US"/>
        </a:p>
      </dgm:t>
    </dgm:pt>
  </dgm:ptLst>
  <dgm:cxnLst>
    <dgm:cxn modelId="{695C63BA-F2CD-487B-B953-D6AFD528DCE2}" type="presOf" srcId="{4CAED787-3742-4914-BFAD-E53CB76FC3EB}" destId="{CC43094D-0FC0-416C-A706-810205655C09}" srcOrd="1" destOrd="0" presId="urn:microsoft.com/office/officeart/2005/8/layout/vList4#1"/>
    <dgm:cxn modelId="{9818768D-1E8B-462B-BA1D-30AFE64A3555}" srcId="{CD3E8AFD-1ED6-4251-8B40-2C283E9369D5}" destId="{FC57DA2D-9AC2-4423-BA1D-76E3B5D8F574}" srcOrd="2" destOrd="0" parTransId="{34733217-6E21-4937-9B65-6DCA792FC2D0}" sibTransId="{FF2AA991-C6D6-4FE4-AE96-C114573023CF}"/>
    <dgm:cxn modelId="{12AA146D-0C9B-45C3-802F-AD80CE40DE86}" type="presOf" srcId="{F1D667B9-EB3A-48A3-A1F9-E9D4DC65959A}" destId="{2F1E1345-CE30-402A-953C-1009009DD316}" srcOrd="0" destOrd="0" presId="urn:microsoft.com/office/officeart/2005/8/layout/vList4#1"/>
    <dgm:cxn modelId="{B7424890-1D9F-4785-A9C9-C2B4B7D43176}" type="presOf" srcId="{CD3E8AFD-1ED6-4251-8B40-2C283E9369D5}" destId="{49804F77-3147-4AD8-B0A1-E1123EC6E2C0}" srcOrd="0" destOrd="0" presId="urn:microsoft.com/office/officeart/2005/8/layout/vList4#1"/>
    <dgm:cxn modelId="{E9286510-B1F6-434B-AA73-EA34B0263187}" type="presOf" srcId="{F1D667B9-EB3A-48A3-A1F9-E9D4DC65959A}" destId="{0DE7C287-3285-49EE-9ECE-73AC9E33DE6C}" srcOrd="1" destOrd="0" presId="urn:microsoft.com/office/officeart/2005/8/layout/vList4#1"/>
    <dgm:cxn modelId="{7CF0B16A-4B37-4571-835B-F6D1EB7A800A}" srcId="{CD3E8AFD-1ED6-4251-8B40-2C283E9369D5}" destId="{4CAED787-3742-4914-BFAD-E53CB76FC3EB}" srcOrd="1" destOrd="0" parTransId="{A95570B1-40ED-4583-8FD8-99BDBC425B75}" sibTransId="{D2E7EB39-0725-4F77-9AD8-340C81CB6933}"/>
    <dgm:cxn modelId="{8D5C4A7F-005A-4321-B144-ACAA4A4EB91C}" type="presOf" srcId="{4CAED787-3742-4914-BFAD-E53CB76FC3EB}" destId="{9FB36DD5-C883-43D8-A7C6-B3EDFA2A6770}" srcOrd="0" destOrd="0" presId="urn:microsoft.com/office/officeart/2005/8/layout/vList4#1"/>
    <dgm:cxn modelId="{47A4710D-FF83-4AED-9C6E-D8EFA4C999FD}" srcId="{CD3E8AFD-1ED6-4251-8B40-2C283E9369D5}" destId="{03C3F623-7D4F-4A4F-9CC8-4EB9CBDA9C66}" srcOrd="0" destOrd="0" parTransId="{84FE30EF-D6A1-4CA9-B918-1749C61EBDE4}" sibTransId="{C6C3505C-8266-4C61-9596-DD56CBDD9170}"/>
    <dgm:cxn modelId="{BBBA968A-F03C-4963-BC06-88EC0DE41E25}" type="presOf" srcId="{03C3F623-7D4F-4A4F-9CC8-4EB9CBDA9C66}" destId="{10207D15-5AE6-456F-B181-47F20D049606}" srcOrd="0" destOrd="0" presId="urn:microsoft.com/office/officeart/2005/8/layout/vList4#1"/>
    <dgm:cxn modelId="{15BB4A39-C6B3-445F-9C64-E28499AE8979}" type="presOf" srcId="{FC57DA2D-9AC2-4423-BA1D-76E3B5D8F574}" destId="{AD45C749-17CD-4687-A2F1-FD50767618E2}" srcOrd="1" destOrd="0" presId="urn:microsoft.com/office/officeart/2005/8/layout/vList4#1"/>
    <dgm:cxn modelId="{C431FD7E-D720-4DB3-B481-941E29D2A448}" srcId="{CD3E8AFD-1ED6-4251-8B40-2C283E9369D5}" destId="{F1D667B9-EB3A-48A3-A1F9-E9D4DC65959A}" srcOrd="3" destOrd="0" parTransId="{B54CE46C-3AAE-4594-B302-9031800035CB}" sibTransId="{9FD1CF2D-B131-4029-958D-990EDDE74DCC}"/>
    <dgm:cxn modelId="{E532A4B8-1F7B-4F28-8CFA-C716C54FD696}" type="presOf" srcId="{03C3F623-7D4F-4A4F-9CC8-4EB9CBDA9C66}" destId="{101B0228-A9BB-4681-9140-FC217E82E006}" srcOrd="1" destOrd="0" presId="urn:microsoft.com/office/officeart/2005/8/layout/vList4#1"/>
    <dgm:cxn modelId="{7F82B8DA-8CC9-4640-94D0-3BD40439C17F}" type="presOf" srcId="{FC57DA2D-9AC2-4423-BA1D-76E3B5D8F574}" destId="{2F4579AA-35AB-4B01-AAE7-F2C3069BC13D}" srcOrd="0" destOrd="0" presId="urn:microsoft.com/office/officeart/2005/8/layout/vList4#1"/>
    <dgm:cxn modelId="{C51AE740-36E0-4225-A7D2-C1A6A8C62873}" type="presParOf" srcId="{49804F77-3147-4AD8-B0A1-E1123EC6E2C0}" destId="{F5AE0F8C-5417-4568-84FA-9E69A583D654}" srcOrd="0" destOrd="0" presId="urn:microsoft.com/office/officeart/2005/8/layout/vList4#1"/>
    <dgm:cxn modelId="{BEA383C0-7980-463D-99B8-54270ABA4AD9}" type="presParOf" srcId="{F5AE0F8C-5417-4568-84FA-9E69A583D654}" destId="{10207D15-5AE6-456F-B181-47F20D049606}" srcOrd="0" destOrd="0" presId="urn:microsoft.com/office/officeart/2005/8/layout/vList4#1"/>
    <dgm:cxn modelId="{8D322D08-A770-4C35-A7FE-90D3D29AC074}" type="presParOf" srcId="{F5AE0F8C-5417-4568-84FA-9E69A583D654}" destId="{1918FC97-5768-4177-A57F-3B26C702E374}" srcOrd="1" destOrd="0" presId="urn:microsoft.com/office/officeart/2005/8/layout/vList4#1"/>
    <dgm:cxn modelId="{95DEC4E2-202E-46B9-91D6-96EBAD06B671}" type="presParOf" srcId="{F5AE0F8C-5417-4568-84FA-9E69A583D654}" destId="{101B0228-A9BB-4681-9140-FC217E82E006}" srcOrd="2" destOrd="0" presId="urn:microsoft.com/office/officeart/2005/8/layout/vList4#1"/>
    <dgm:cxn modelId="{7B6A2859-C717-4FE2-B697-B6572A49A34C}" type="presParOf" srcId="{49804F77-3147-4AD8-B0A1-E1123EC6E2C0}" destId="{DEBD8A0F-2322-4193-827F-727B24D74FAE}" srcOrd="1" destOrd="0" presId="urn:microsoft.com/office/officeart/2005/8/layout/vList4#1"/>
    <dgm:cxn modelId="{F4EB0A4F-422B-4359-A3C9-FE192EC3FD19}" type="presParOf" srcId="{49804F77-3147-4AD8-B0A1-E1123EC6E2C0}" destId="{E7B1B9F0-493A-495B-92D7-02E8D50BBF3B}" srcOrd="2" destOrd="0" presId="urn:microsoft.com/office/officeart/2005/8/layout/vList4#1"/>
    <dgm:cxn modelId="{0FE87971-CE39-4D68-8225-431347C8E0E8}" type="presParOf" srcId="{E7B1B9F0-493A-495B-92D7-02E8D50BBF3B}" destId="{9FB36DD5-C883-43D8-A7C6-B3EDFA2A6770}" srcOrd="0" destOrd="0" presId="urn:microsoft.com/office/officeart/2005/8/layout/vList4#1"/>
    <dgm:cxn modelId="{617625E1-197B-4CB5-ADF2-2BEF8DC6C875}" type="presParOf" srcId="{E7B1B9F0-493A-495B-92D7-02E8D50BBF3B}" destId="{E708CFC0-76CB-4E72-B8D1-24DBB71C3A2C}" srcOrd="1" destOrd="0" presId="urn:microsoft.com/office/officeart/2005/8/layout/vList4#1"/>
    <dgm:cxn modelId="{E3DA01B1-D695-4C1F-BCCF-4D98EE9500D1}" type="presParOf" srcId="{E7B1B9F0-493A-495B-92D7-02E8D50BBF3B}" destId="{CC43094D-0FC0-416C-A706-810205655C09}" srcOrd="2" destOrd="0" presId="urn:microsoft.com/office/officeart/2005/8/layout/vList4#1"/>
    <dgm:cxn modelId="{1EB375CE-060E-437F-B0BA-EF1E9ADF6D87}" type="presParOf" srcId="{49804F77-3147-4AD8-B0A1-E1123EC6E2C0}" destId="{1657AEDB-DBC0-43E5-BBE5-15DD799A1954}" srcOrd="3" destOrd="0" presId="urn:microsoft.com/office/officeart/2005/8/layout/vList4#1"/>
    <dgm:cxn modelId="{1A8CAE69-5F51-4AF6-9991-C2F1C0283126}" type="presParOf" srcId="{49804F77-3147-4AD8-B0A1-E1123EC6E2C0}" destId="{64C0109F-FACE-4982-87D0-2175B7644E99}" srcOrd="4" destOrd="0" presId="urn:microsoft.com/office/officeart/2005/8/layout/vList4#1"/>
    <dgm:cxn modelId="{A707CF8B-A785-4A5E-A3AD-46B87C865C9F}" type="presParOf" srcId="{64C0109F-FACE-4982-87D0-2175B7644E99}" destId="{2F4579AA-35AB-4B01-AAE7-F2C3069BC13D}" srcOrd="0" destOrd="0" presId="urn:microsoft.com/office/officeart/2005/8/layout/vList4#1"/>
    <dgm:cxn modelId="{9B5FC293-E11F-4E44-90B0-08D398A3DBFA}" type="presParOf" srcId="{64C0109F-FACE-4982-87D0-2175B7644E99}" destId="{4BE5030C-0348-4C03-92AE-76D4C2BF5185}" srcOrd="1" destOrd="0" presId="urn:microsoft.com/office/officeart/2005/8/layout/vList4#1"/>
    <dgm:cxn modelId="{13ED3503-6A16-4B65-872E-5F3C80600AFE}" type="presParOf" srcId="{64C0109F-FACE-4982-87D0-2175B7644E99}" destId="{AD45C749-17CD-4687-A2F1-FD50767618E2}" srcOrd="2" destOrd="0" presId="urn:microsoft.com/office/officeart/2005/8/layout/vList4#1"/>
    <dgm:cxn modelId="{A48956F3-1ED5-45D1-8058-8811C0E4CEEA}" type="presParOf" srcId="{49804F77-3147-4AD8-B0A1-E1123EC6E2C0}" destId="{2397C9E0-4B2C-4828-BAA5-0B822777DBED}" srcOrd="5" destOrd="0" presId="urn:microsoft.com/office/officeart/2005/8/layout/vList4#1"/>
    <dgm:cxn modelId="{5A14F128-6746-4613-B004-991D31B05A68}" type="presParOf" srcId="{49804F77-3147-4AD8-B0A1-E1123EC6E2C0}" destId="{3B06833A-F899-4A7B-BE2E-61509AD5F789}" srcOrd="6" destOrd="0" presId="urn:microsoft.com/office/officeart/2005/8/layout/vList4#1"/>
    <dgm:cxn modelId="{F06FE4F6-1468-4357-BB00-F6160B1AFAAC}" type="presParOf" srcId="{3B06833A-F899-4A7B-BE2E-61509AD5F789}" destId="{2F1E1345-CE30-402A-953C-1009009DD316}" srcOrd="0" destOrd="0" presId="urn:microsoft.com/office/officeart/2005/8/layout/vList4#1"/>
    <dgm:cxn modelId="{1662EAE5-2B2C-4337-862F-720E6C3629A3}" type="presParOf" srcId="{3B06833A-F899-4A7B-BE2E-61509AD5F789}" destId="{9EB785D6-78B5-4799-8760-92B2A224E839}" srcOrd="1" destOrd="0" presId="urn:microsoft.com/office/officeart/2005/8/layout/vList4#1"/>
    <dgm:cxn modelId="{EFF4A883-B912-41EE-BAD8-5A183A0E9FE7}" type="presParOf" srcId="{3B06833A-F899-4A7B-BE2E-61509AD5F789}" destId="{0DE7C287-3285-49EE-9ECE-73AC9E33DE6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B32231-2338-4C07-BBEB-5AF26A828AB0}" type="doc">
      <dgm:prSet loTypeId="urn:microsoft.com/office/officeart/2005/8/layout/vList6" loCatId="list" qsTypeId="urn:microsoft.com/office/officeart/2005/8/quickstyle/simple3" qsCatId="simple" csTypeId="urn:microsoft.com/office/officeart/2005/8/colors/accent4_4" csCatId="accent4" phldr="1"/>
      <dgm:spPr/>
      <dgm:t>
        <a:bodyPr/>
        <a:lstStyle/>
        <a:p>
          <a:endParaRPr lang="en-US"/>
        </a:p>
      </dgm:t>
    </dgm:pt>
    <dgm:pt modelId="{F5553A3B-F6A9-4EDC-8E04-5DBB2E5F3DAB}">
      <dgm:prSet/>
      <dgm:spPr>
        <a:ln w="38100">
          <a:solidFill>
            <a:schemeClr val="tx1"/>
          </a:solidFill>
        </a:ln>
      </dgm:spPr>
      <dgm:t>
        <a:bodyPr/>
        <a:lstStyle/>
        <a:p>
          <a:r>
            <a:rPr lang="en-US" dirty="0" smtClean="0">
              <a:latin typeface="Arial"/>
              <a:cs typeface="Arial"/>
            </a:rPr>
            <a:t>●</a:t>
          </a:r>
          <a:r>
            <a:rPr lang="en-US" dirty="0" smtClean="0">
              <a:latin typeface="+mj-lt"/>
              <a:cs typeface="Arial"/>
            </a:rPr>
            <a:t>VISION</a:t>
          </a:r>
          <a:endParaRPr lang="en-US" dirty="0"/>
        </a:p>
      </dgm:t>
    </dgm:pt>
    <dgm:pt modelId="{A64307D8-1D85-4516-BDEB-1A90D51AE5DF}" type="parTrans" cxnId="{B4388FA7-3152-4B34-85FC-1CF32B523543}">
      <dgm:prSet/>
      <dgm:spPr/>
      <dgm:t>
        <a:bodyPr/>
        <a:lstStyle/>
        <a:p>
          <a:endParaRPr lang="en-US"/>
        </a:p>
      </dgm:t>
    </dgm:pt>
    <dgm:pt modelId="{205B82B9-F2BF-44D4-97A9-0F575C3FC848}" type="sibTrans" cxnId="{B4388FA7-3152-4B34-85FC-1CF32B523543}">
      <dgm:prSet/>
      <dgm:spPr/>
      <dgm:t>
        <a:bodyPr/>
        <a:lstStyle/>
        <a:p>
          <a:endParaRPr lang="en-US"/>
        </a:p>
      </dgm:t>
    </dgm:pt>
    <dgm:pt modelId="{467ACA2F-1F05-4ACD-BC41-3D064FB09503}">
      <dgm:prSet custT="1"/>
      <dgm:spPr/>
      <dgm:t>
        <a:bodyPr/>
        <a:lstStyle/>
        <a:p>
          <a:r>
            <a:rPr lang="en-US" sz="1800" dirty="0" smtClean="0">
              <a:latin typeface="+mj-lt"/>
              <a:cs typeface="Arial"/>
            </a:rPr>
            <a:t>D</a:t>
          </a:r>
          <a:r>
            <a:rPr lang="en-US" sz="1800" dirty="0" smtClean="0">
              <a:latin typeface="+mj-lt"/>
            </a:rPr>
            <a:t>eciding what a firm wants to become </a:t>
          </a:r>
          <a:endParaRPr lang="en-US" sz="1800" dirty="0">
            <a:latin typeface="+mj-lt"/>
          </a:endParaRPr>
        </a:p>
      </dgm:t>
    </dgm:pt>
    <dgm:pt modelId="{84DA07F2-2003-42B0-A9B0-E13794473C56}" type="parTrans" cxnId="{C657D784-3AF0-4C5E-AA85-121A3CB5F7B2}">
      <dgm:prSet/>
      <dgm:spPr/>
      <dgm:t>
        <a:bodyPr/>
        <a:lstStyle/>
        <a:p>
          <a:endParaRPr lang="en-US"/>
        </a:p>
      </dgm:t>
    </dgm:pt>
    <dgm:pt modelId="{8240C9AD-72AC-4CC2-AE5D-CC7382C20865}" type="sibTrans" cxnId="{C657D784-3AF0-4C5E-AA85-121A3CB5F7B2}">
      <dgm:prSet/>
      <dgm:spPr/>
      <dgm:t>
        <a:bodyPr/>
        <a:lstStyle/>
        <a:p>
          <a:endParaRPr lang="en-US"/>
        </a:p>
      </dgm:t>
    </dgm:pt>
    <dgm:pt modelId="{9B30BE43-1E22-4A9D-AB65-6082E0A2293C}">
      <dgm:prSet/>
      <dgm:spPr>
        <a:ln w="38100">
          <a:solidFill>
            <a:schemeClr val="tx1"/>
          </a:solidFill>
        </a:ln>
      </dgm:spPr>
      <dgm:t>
        <a:bodyPr/>
        <a:lstStyle/>
        <a:p>
          <a:r>
            <a:rPr lang="en-US" dirty="0" smtClean="0">
              <a:latin typeface="Arial"/>
              <a:cs typeface="Arial"/>
            </a:rPr>
            <a:t>  ●</a:t>
          </a:r>
          <a:r>
            <a:rPr lang="en-US" dirty="0" smtClean="0">
              <a:latin typeface="+mj-lt"/>
              <a:cs typeface="Arial"/>
            </a:rPr>
            <a:t>MISSION </a:t>
          </a:r>
          <a:endParaRPr lang="en-US" dirty="0"/>
        </a:p>
      </dgm:t>
    </dgm:pt>
    <dgm:pt modelId="{CC7DB198-5943-4199-9744-86B2653457A6}" type="parTrans" cxnId="{12BBA03A-891F-46B6-8C78-26B7473A3C45}">
      <dgm:prSet/>
      <dgm:spPr/>
      <dgm:t>
        <a:bodyPr/>
        <a:lstStyle/>
        <a:p>
          <a:endParaRPr lang="en-US"/>
        </a:p>
      </dgm:t>
    </dgm:pt>
    <dgm:pt modelId="{6C9A3B0B-D0C1-4122-9533-A5B956862297}" type="sibTrans" cxnId="{12BBA03A-891F-46B6-8C78-26B7473A3C45}">
      <dgm:prSet/>
      <dgm:spPr/>
      <dgm:t>
        <a:bodyPr/>
        <a:lstStyle/>
        <a:p>
          <a:endParaRPr lang="en-US"/>
        </a:p>
      </dgm:t>
    </dgm:pt>
    <dgm:pt modelId="{5A3052F8-BDFF-496B-A136-026261A270EB}">
      <dgm:prSet custT="1"/>
      <dgm:spPr/>
      <dgm:t>
        <a:bodyPr/>
        <a:lstStyle/>
        <a:p>
          <a:endParaRPr lang="en-US" sz="800" dirty="0"/>
        </a:p>
      </dgm:t>
    </dgm:pt>
    <dgm:pt modelId="{E953636A-E4F0-4D1E-A3D9-28B0C9DCED02}" type="parTrans" cxnId="{24B0A884-E15A-4C34-B2AE-B2BE3DC069A9}">
      <dgm:prSet/>
      <dgm:spPr/>
      <dgm:t>
        <a:bodyPr/>
        <a:lstStyle/>
        <a:p>
          <a:endParaRPr lang="en-US"/>
        </a:p>
      </dgm:t>
    </dgm:pt>
    <dgm:pt modelId="{19695614-BB51-4E1B-BCF9-4CCF4CE36733}" type="sibTrans" cxnId="{24B0A884-E15A-4C34-B2AE-B2BE3DC069A9}">
      <dgm:prSet/>
      <dgm:spPr/>
      <dgm:t>
        <a:bodyPr/>
        <a:lstStyle/>
        <a:p>
          <a:endParaRPr lang="en-US"/>
        </a:p>
      </dgm:t>
    </dgm:pt>
    <dgm:pt modelId="{46566936-9E98-4B0C-9373-1B8D327893F2}">
      <dgm:prSet custT="1"/>
      <dgm:spPr/>
      <dgm:t>
        <a:bodyPr/>
        <a:lstStyle/>
        <a:p>
          <a:pPr algn="l"/>
          <a:r>
            <a:rPr lang="en-US" sz="1800" dirty="0" smtClean="0">
              <a:latin typeface="+mj-lt"/>
              <a:cs typeface="Arial"/>
            </a:rPr>
            <a:t>Deciding</a:t>
          </a:r>
          <a:r>
            <a:rPr lang="en-US" sz="1800" dirty="0" smtClean="0">
              <a:latin typeface="+mj-lt"/>
            </a:rPr>
            <a:t> who it intends to serve and how it wants to serve those individuals and groups</a:t>
          </a:r>
          <a:endParaRPr lang="en-US" sz="1700" dirty="0">
            <a:latin typeface="+mj-lt"/>
          </a:endParaRPr>
        </a:p>
      </dgm:t>
    </dgm:pt>
    <dgm:pt modelId="{8387682F-1871-4708-A4AC-0F44A8C317BC}" type="parTrans" cxnId="{1EDDD420-E7C9-4CE4-BA18-BAA5035DBCA3}">
      <dgm:prSet/>
      <dgm:spPr/>
      <dgm:t>
        <a:bodyPr/>
        <a:lstStyle/>
        <a:p>
          <a:endParaRPr lang="en-US"/>
        </a:p>
      </dgm:t>
    </dgm:pt>
    <dgm:pt modelId="{CE5FF867-8B5B-4625-8450-1869E8285909}" type="sibTrans" cxnId="{1EDDD420-E7C9-4CE4-BA18-BAA5035DBCA3}">
      <dgm:prSet/>
      <dgm:spPr/>
      <dgm:t>
        <a:bodyPr/>
        <a:lstStyle/>
        <a:p>
          <a:endParaRPr lang="en-US"/>
        </a:p>
      </dgm:t>
    </dgm:pt>
    <dgm:pt modelId="{57A78634-DCE6-4B3A-8BAD-F26863AC0486}">
      <dgm:prSet custT="1"/>
      <dgm:spPr/>
      <dgm:t>
        <a:bodyPr/>
        <a:lstStyle/>
        <a:p>
          <a:pPr algn="l"/>
          <a:endParaRPr lang="en-US" sz="800" dirty="0"/>
        </a:p>
      </dgm:t>
    </dgm:pt>
    <dgm:pt modelId="{B616CD67-00C9-4873-A030-D85C54DD6006}" type="parTrans" cxnId="{2A7CA769-910C-4A31-8DA7-CDF2BB685053}">
      <dgm:prSet/>
      <dgm:spPr/>
      <dgm:t>
        <a:bodyPr/>
        <a:lstStyle/>
        <a:p>
          <a:endParaRPr lang="en-US"/>
        </a:p>
      </dgm:t>
    </dgm:pt>
    <dgm:pt modelId="{52882FB2-F1AD-47D1-9FC6-7BCDF6DDB6FA}" type="sibTrans" cxnId="{2A7CA769-910C-4A31-8DA7-CDF2BB685053}">
      <dgm:prSet/>
      <dgm:spPr/>
      <dgm:t>
        <a:bodyPr/>
        <a:lstStyle/>
        <a:p>
          <a:endParaRPr lang="en-US"/>
        </a:p>
      </dgm:t>
    </dgm:pt>
    <dgm:pt modelId="{A492C878-552A-41CF-B044-CBF9117C05AA}">
      <dgm:prSet custT="1"/>
      <dgm:spPr/>
      <dgm:t>
        <a:bodyPr/>
        <a:lstStyle/>
        <a:p>
          <a:endParaRPr lang="en-US" sz="1800" dirty="0"/>
        </a:p>
      </dgm:t>
    </dgm:pt>
    <dgm:pt modelId="{C58E313B-2173-4FE5-9510-C89373C8B98C}" type="parTrans" cxnId="{CD5551DD-1040-4DC9-AFE2-CDC3B44A9BC0}">
      <dgm:prSet/>
      <dgm:spPr/>
      <dgm:t>
        <a:bodyPr/>
        <a:lstStyle/>
        <a:p>
          <a:endParaRPr lang="en-US"/>
        </a:p>
      </dgm:t>
    </dgm:pt>
    <dgm:pt modelId="{60317773-A19A-4239-9AF3-10B703ED29E1}" type="sibTrans" cxnId="{CD5551DD-1040-4DC9-AFE2-CDC3B44A9BC0}">
      <dgm:prSet/>
      <dgm:spPr/>
      <dgm:t>
        <a:bodyPr/>
        <a:lstStyle/>
        <a:p>
          <a:endParaRPr lang="en-US"/>
        </a:p>
      </dgm:t>
    </dgm:pt>
    <dgm:pt modelId="{C8EC3A9A-AAE3-4D40-A1CF-8F12FF55D50A}" type="pres">
      <dgm:prSet presAssocID="{7EB32231-2338-4C07-BBEB-5AF26A828AB0}" presName="Name0" presStyleCnt="0">
        <dgm:presLayoutVars>
          <dgm:dir/>
          <dgm:animLvl val="lvl"/>
          <dgm:resizeHandles/>
        </dgm:presLayoutVars>
      </dgm:prSet>
      <dgm:spPr/>
      <dgm:t>
        <a:bodyPr/>
        <a:lstStyle/>
        <a:p>
          <a:endParaRPr lang="en-US"/>
        </a:p>
      </dgm:t>
    </dgm:pt>
    <dgm:pt modelId="{C1A2EC30-9F48-4B4E-9313-8BC40B300255}" type="pres">
      <dgm:prSet presAssocID="{F5553A3B-F6A9-4EDC-8E04-5DBB2E5F3DAB}" presName="linNode" presStyleCnt="0"/>
      <dgm:spPr/>
    </dgm:pt>
    <dgm:pt modelId="{4156FF39-0E1E-4715-BB5D-CA070D8184F8}" type="pres">
      <dgm:prSet presAssocID="{F5553A3B-F6A9-4EDC-8E04-5DBB2E5F3DAB}" presName="parentShp" presStyleLbl="node1" presStyleIdx="0" presStyleCnt="2" custScaleX="132617">
        <dgm:presLayoutVars>
          <dgm:bulletEnabled val="1"/>
        </dgm:presLayoutVars>
      </dgm:prSet>
      <dgm:spPr/>
      <dgm:t>
        <a:bodyPr/>
        <a:lstStyle/>
        <a:p>
          <a:endParaRPr lang="en-US"/>
        </a:p>
      </dgm:t>
    </dgm:pt>
    <dgm:pt modelId="{4BD90CE6-52F9-4F51-820A-1C30EBA27C9B}" type="pres">
      <dgm:prSet presAssocID="{F5553A3B-F6A9-4EDC-8E04-5DBB2E5F3DAB}" presName="childShp" presStyleLbl="bgAccFollowNode1" presStyleIdx="0" presStyleCnt="2">
        <dgm:presLayoutVars>
          <dgm:bulletEnabled val="1"/>
        </dgm:presLayoutVars>
      </dgm:prSet>
      <dgm:spPr/>
      <dgm:t>
        <a:bodyPr/>
        <a:lstStyle/>
        <a:p>
          <a:endParaRPr lang="en-US"/>
        </a:p>
      </dgm:t>
    </dgm:pt>
    <dgm:pt modelId="{EA949BC9-6C2A-4442-B5AA-69C1BEFCD60F}" type="pres">
      <dgm:prSet presAssocID="{205B82B9-F2BF-44D4-97A9-0F575C3FC848}" presName="spacing" presStyleCnt="0"/>
      <dgm:spPr/>
    </dgm:pt>
    <dgm:pt modelId="{B3B59F5B-0B04-4041-B3FF-4CF54CFCA0C8}" type="pres">
      <dgm:prSet presAssocID="{9B30BE43-1E22-4A9D-AB65-6082E0A2293C}" presName="linNode" presStyleCnt="0"/>
      <dgm:spPr/>
    </dgm:pt>
    <dgm:pt modelId="{0DEAC8C3-55FE-45CE-BA3C-93B7D46737A1}" type="pres">
      <dgm:prSet presAssocID="{9B30BE43-1E22-4A9D-AB65-6082E0A2293C}" presName="parentShp" presStyleLbl="node1" presStyleIdx="1" presStyleCnt="2" custScaleX="129036">
        <dgm:presLayoutVars>
          <dgm:bulletEnabled val="1"/>
        </dgm:presLayoutVars>
      </dgm:prSet>
      <dgm:spPr/>
      <dgm:t>
        <a:bodyPr/>
        <a:lstStyle/>
        <a:p>
          <a:endParaRPr lang="en-US"/>
        </a:p>
      </dgm:t>
    </dgm:pt>
    <dgm:pt modelId="{CC4C7A37-1ADC-4C58-9C77-62DE6215677F}" type="pres">
      <dgm:prSet presAssocID="{9B30BE43-1E22-4A9D-AB65-6082E0A2293C}" presName="childShp" presStyleLbl="bgAccFollowNode1" presStyleIdx="1" presStyleCnt="2" custScaleX="97278" custScaleY="110823">
        <dgm:presLayoutVars>
          <dgm:bulletEnabled val="1"/>
        </dgm:presLayoutVars>
      </dgm:prSet>
      <dgm:spPr/>
      <dgm:t>
        <a:bodyPr/>
        <a:lstStyle/>
        <a:p>
          <a:endParaRPr lang="en-US"/>
        </a:p>
      </dgm:t>
    </dgm:pt>
  </dgm:ptLst>
  <dgm:cxnLst>
    <dgm:cxn modelId="{CD5551DD-1040-4DC9-AFE2-CDC3B44A9BC0}" srcId="{F5553A3B-F6A9-4EDC-8E04-5DBB2E5F3DAB}" destId="{A492C878-552A-41CF-B044-CBF9117C05AA}" srcOrd="1" destOrd="0" parTransId="{C58E313B-2173-4FE5-9510-C89373C8B98C}" sibTransId="{60317773-A19A-4239-9AF3-10B703ED29E1}"/>
    <dgm:cxn modelId="{B4388FA7-3152-4B34-85FC-1CF32B523543}" srcId="{7EB32231-2338-4C07-BBEB-5AF26A828AB0}" destId="{F5553A3B-F6A9-4EDC-8E04-5DBB2E5F3DAB}" srcOrd="0" destOrd="0" parTransId="{A64307D8-1D85-4516-BDEB-1A90D51AE5DF}" sibTransId="{205B82B9-F2BF-44D4-97A9-0F575C3FC848}"/>
    <dgm:cxn modelId="{2A7CA769-910C-4A31-8DA7-CDF2BB685053}" srcId="{9B30BE43-1E22-4A9D-AB65-6082E0A2293C}" destId="{57A78634-DCE6-4B3A-8BAD-F26863AC0486}" srcOrd="0" destOrd="0" parTransId="{B616CD67-00C9-4873-A030-D85C54DD6006}" sibTransId="{52882FB2-F1AD-47D1-9FC6-7BCDF6DDB6FA}"/>
    <dgm:cxn modelId="{C657D784-3AF0-4C5E-AA85-121A3CB5F7B2}" srcId="{F5553A3B-F6A9-4EDC-8E04-5DBB2E5F3DAB}" destId="{467ACA2F-1F05-4ACD-BC41-3D064FB09503}" srcOrd="2" destOrd="0" parTransId="{84DA07F2-2003-42B0-A9B0-E13794473C56}" sibTransId="{8240C9AD-72AC-4CC2-AE5D-CC7382C20865}"/>
    <dgm:cxn modelId="{93015AC5-B953-4D95-8AA4-DB2FB7BC72FF}" type="presOf" srcId="{57A78634-DCE6-4B3A-8BAD-F26863AC0486}" destId="{CC4C7A37-1ADC-4C58-9C77-62DE6215677F}" srcOrd="0" destOrd="0" presId="urn:microsoft.com/office/officeart/2005/8/layout/vList6"/>
    <dgm:cxn modelId="{CE30F489-7910-4C88-9AB0-77081391FD19}" type="presOf" srcId="{F5553A3B-F6A9-4EDC-8E04-5DBB2E5F3DAB}" destId="{4156FF39-0E1E-4715-BB5D-CA070D8184F8}" srcOrd="0" destOrd="0" presId="urn:microsoft.com/office/officeart/2005/8/layout/vList6"/>
    <dgm:cxn modelId="{032E2A7D-07BC-4435-9219-6A55C0886E21}" type="presOf" srcId="{7EB32231-2338-4C07-BBEB-5AF26A828AB0}" destId="{C8EC3A9A-AAE3-4D40-A1CF-8F12FF55D50A}" srcOrd="0" destOrd="0" presId="urn:microsoft.com/office/officeart/2005/8/layout/vList6"/>
    <dgm:cxn modelId="{22D7900F-113B-43F6-B1D0-DE0DFF18C714}" type="presOf" srcId="{46566936-9E98-4B0C-9373-1B8D327893F2}" destId="{CC4C7A37-1ADC-4C58-9C77-62DE6215677F}" srcOrd="0" destOrd="1" presId="urn:microsoft.com/office/officeart/2005/8/layout/vList6"/>
    <dgm:cxn modelId="{0E1AA33D-14D5-4E3C-9865-BE8E760D9282}" type="presOf" srcId="{9B30BE43-1E22-4A9D-AB65-6082E0A2293C}" destId="{0DEAC8C3-55FE-45CE-BA3C-93B7D46737A1}" srcOrd="0" destOrd="0" presId="urn:microsoft.com/office/officeart/2005/8/layout/vList6"/>
    <dgm:cxn modelId="{20F804AB-28A1-46D1-BAA6-101B216B47AF}" type="presOf" srcId="{467ACA2F-1F05-4ACD-BC41-3D064FB09503}" destId="{4BD90CE6-52F9-4F51-820A-1C30EBA27C9B}" srcOrd="0" destOrd="2" presId="urn:microsoft.com/office/officeart/2005/8/layout/vList6"/>
    <dgm:cxn modelId="{AFCFCA13-9D07-4BA7-B430-C8C7F13ED737}" type="presOf" srcId="{A492C878-552A-41CF-B044-CBF9117C05AA}" destId="{4BD90CE6-52F9-4F51-820A-1C30EBA27C9B}" srcOrd="0" destOrd="1" presId="urn:microsoft.com/office/officeart/2005/8/layout/vList6"/>
    <dgm:cxn modelId="{12BBA03A-891F-46B6-8C78-26B7473A3C45}" srcId="{7EB32231-2338-4C07-BBEB-5AF26A828AB0}" destId="{9B30BE43-1E22-4A9D-AB65-6082E0A2293C}" srcOrd="1" destOrd="0" parTransId="{CC7DB198-5943-4199-9744-86B2653457A6}" sibTransId="{6C9A3B0B-D0C1-4122-9533-A5B956862297}"/>
    <dgm:cxn modelId="{1EDDD420-E7C9-4CE4-BA18-BAA5035DBCA3}" srcId="{9B30BE43-1E22-4A9D-AB65-6082E0A2293C}" destId="{46566936-9E98-4B0C-9373-1B8D327893F2}" srcOrd="1" destOrd="0" parTransId="{8387682F-1871-4708-A4AC-0F44A8C317BC}" sibTransId="{CE5FF867-8B5B-4625-8450-1869E8285909}"/>
    <dgm:cxn modelId="{24B0A884-E15A-4C34-B2AE-B2BE3DC069A9}" srcId="{F5553A3B-F6A9-4EDC-8E04-5DBB2E5F3DAB}" destId="{5A3052F8-BDFF-496B-A136-026261A270EB}" srcOrd="0" destOrd="0" parTransId="{E953636A-E4F0-4D1E-A3D9-28B0C9DCED02}" sibTransId="{19695614-BB51-4E1B-BCF9-4CCF4CE36733}"/>
    <dgm:cxn modelId="{6BC30326-A42E-43AB-90DD-CC5922607F2F}" type="presOf" srcId="{5A3052F8-BDFF-496B-A136-026261A270EB}" destId="{4BD90CE6-52F9-4F51-820A-1C30EBA27C9B}" srcOrd="0" destOrd="0" presId="urn:microsoft.com/office/officeart/2005/8/layout/vList6"/>
    <dgm:cxn modelId="{204446BF-975E-4EEE-99CA-82E6F7FB287C}" type="presParOf" srcId="{C8EC3A9A-AAE3-4D40-A1CF-8F12FF55D50A}" destId="{C1A2EC30-9F48-4B4E-9313-8BC40B300255}" srcOrd="0" destOrd="0" presId="urn:microsoft.com/office/officeart/2005/8/layout/vList6"/>
    <dgm:cxn modelId="{4EF34B0C-B446-4B47-BF21-F7EF6A59890B}" type="presParOf" srcId="{C1A2EC30-9F48-4B4E-9313-8BC40B300255}" destId="{4156FF39-0E1E-4715-BB5D-CA070D8184F8}" srcOrd="0" destOrd="0" presId="urn:microsoft.com/office/officeart/2005/8/layout/vList6"/>
    <dgm:cxn modelId="{1E7410BD-22A8-4CD5-975D-497B71855C8A}" type="presParOf" srcId="{C1A2EC30-9F48-4B4E-9313-8BC40B300255}" destId="{4BD90CE6-52F9-4F51-820A-1C30EBA27C9B}" srcOrd="1" destOrd="0" presId="urn:microsoft.com/office/officeart/2005/8/layout/vList6"/>
    <dgm:cxn modelId="{6D8567B1-27FE-4ED3-831D-DBAAB80287DC}" type="presParOf" srcId="{C8EC3A9A-AAE3-4D40-A1CF-8F12FF55D50A}" destId="{EA949BC9-6C2A-4442-B5AA-69C1BEFCD60F}" srcOrd="1" destOrd="0" presId="urn:microsoft.com/office/officeart/2005/8/layout/vList6"/>
    <dgm:cxn modelId="{A5B6CA13-1BD4-4A58-AD80-1AC8BEE1FB3F}" type="presParOf" srcId="{C8EC3A9A-AAE3-4D40-A1CF-8F12FF55D50A}" destId="{B3B59F5B-0B04-4041-B3FF-4CF54CFCA0C8}" srcOrd="2" destOrd="0" presId="urn:microsoft.com/office/officeart/2005/8/layout/vList6"/>
    <dgm:cxn modelId="{19081A23-4319-451A-99DA-71CB16FFDFC8}" type="presParOf" srcId="{B3B59F5B-0B04-4041-B3FF-4CF54CFCA0C8}" destId="{0DEAC8C3-55FE-45CE-BA3C-93B7D46737A1}" srcOrd="0" destOrd="0" presId="urn:microsoft.com/office/officeart/2005/8/layout/vList6"/>
    <dgm:cxn modelId="{3F9FEEFD-3405-4CAE-9A29-159832469DD2}" type="presParOf" srcId="{B3B59F5B-0B04-4041-B3FF-4CF54CFCA0C8}" destId="{CC4C7A37-1ADC-4C58-9C77-62DE6215677F}" srcOrd="1" destOrd="0" presId="urn:microsoft.com/office/officeart/2005/8/layout/vList6"/>
  </dgm:cxnLst>
  <dgm:bg/>
  <dgm:whole>
    <a:ln w="38100"/>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C9A507-9263-465F-9AF6-82231F5E981C}" type="doc">
      <dgm:prSet loTypeId="urn:microsoft.com/office/officeart/2005/8/layout/pyramid2" loCatId="list" qsTypeId="urn:microsoft.com/office/officeart/2005/8/quickstyle/3d2" qsCatId="3D" csTypeId="urn:microsoft.com/office/officeart/2005/8/colors/accent0_1" csCatId="mainScheme" phldr="1"/>
      <dgm:spPr/>
    </dgm:pt>
    <dgm:pt modelId="{D8C31A6D-534D-4AC7-8EA3-37B35CBFC62F}">
      <dgm:prSet phldrT="[Text]"/>
      <dgm:spPr/>
      <dgm:t>
        <a:bodyPr/>
        <a:lstStyle/>
        <a:p>
          <a:r>
            <a:rPr lang="en-US" dirty="0" smtClean="0"/>
            <a:t>POWER</a:t>
          </a:r>
          <a:endParaRPr lang="en-US" dirty="0"/>
        </a:p>
      </dgm:t>
    </dgm:pt>
    <dgm:pt modelId="{D1E56868-7E07-4E1C-8BC6-C2A4D436001E}" type="parTrans" cxnId="{113C0A17-92B5-4054-9855-BC3A26D70DBD}">
      <dgm:prSet/>
      <dgm:spPr/>
      <dgm:t>
        <a:bodyPr/>
        <a:lstStyle/>
        <a:p>
          <a:endParaRPr lang="en-US"/>
        </a:p>
      </dgm:t>
    </dgm:pt>
    <dgm:pt modelId="{C309BA05-6D0C-4076-A777-8B135E4B5E68}" type="sibTrans" cxnId="{113C0A17-92B5-4054-9855-BC3A26D70DBD}">
      <dgm:prSet/>
      <dgm:spPr/>
      <dgm:t>
        <a:bodyPr/>
        <a:lstStyle/>
        <a:p>
          <a:endParaRPr lang="en-US"/>
        </a:p>
      </dgm:t>
    </dgm:pt>
    <dgm:pt modelId="{74FE54F6-4023-4EB4-82A3-DB5F95E23930}">
      <dgm:prSet phldrT="[Text]"/>
      <dgm:spPr/>
      <dgm:t>
        <a:bodyPr/>
        <a:lstStyle/>
        <a:p>
          <a:r>
            <a:rPr lang="en-US" dirty="0" smtClean="0"/>
            <a:t>URGENCY</a:t>
          </a:r>
          <a:endParaRPr lang="en-US" dirty="0"/>
        </a:p>
      </dgm:t>
    </dgm:pt>
    <dgm:pt modelId="{72D0DC83-3F78-4559-B5E3-B46674C2D471}" type="parTrans" cxnId="{29A7E688-43F6-43B0-BAD4-52B539D5A917}">
      <dgm:prSet/>
      <dgm:spPr/>
      <dgm:t>
        <a:bodyPr/>
        <a:lstStyle/>
        <a:p>
          <a:endParaRPr lang="en-US"/>
        </a:p>
      </dgm:t>
    </dgm:pt>
    <dgm:pt modelId="{8E6D20D9-F938-4B30-837E-22521FB09B36}" type="sibTrans" cxnId="{29A7E688-43F6-43B0-BAD4-52B539D5A917}">
      <dgm:prSet/>
      <dgm:spPr/>
      <dgm:t>
        <a:bodyPr/>
        <a:lstStyle/>
        <a:p>
          <a:endParaRPr lang="en-US"/>
        </a:p>
      </dgm:t>
    </dgm:pt>
    <dgm:pt modelId="{087B4CC1-3273-434D-A444-A7147B2F9EAC}">
      <dgm:prSet phldrT="[Text]"/>
      <dgm:spPr/>
      <dgm:t>
        <a:bodyPr/>
        <a:lstStyle/>
        <a:p>
          <a:r>
            <a:rPr lang="en-US" dirty="0" smtClean="0"/>
            <a:t>IMPORTANCE</a:t>
          </a:r>
          <a:endParaRPr lang="en-US" dirty="0"/>
        </a:p>
      </dgm:t>
    </dgm:pt>
    <dgm:pt modelId="{F23D8E66-9921-427F-8412-8C7E97E9C236}" type="parTrans" cxnId="{0739D491-6949-4F04-9095-EEE1970F1075}">
      <dgm:prSet/>
      <dgm:spPr/>
      <dgm:t>
        <a:bodyPr/>
        <a:lstStyle/>
        <a:p>
          <a:endParaRPr lang="en-US"/>
        </a:p>
      </dgm:t>
    </dgm:pt>
    <dgm:pt modelId="{9BC436A3-88A3-422C-875A-14D189CA63CF}" type="sibTrans" cxnId="{0739D491-6949-4F04-9095-EEE1970F1075}">
      <dgm:prSet/>
      <dgm:spPr/>
      <dgm:t>
        <a:bodyPr/>
        <a:lstStyle/>
        <a:p>
          <a:endParaRPr lang="en-US"/>
        </a:p>
      </dgm:t>
    </dgm:pt>
    <dgm:pt modelId="{2DDA7EBD-DEC0-4727-A899-62898BA9410D}" type="pres">
      <dgm:prSet presAssocID="{09C9A507-9263-465F-9AF6-82231F5E981C}" presName="compositeShape" presStyleCnt="0">
        <dgm:presLayoutVars>
          <dgm:dir/>
          <dgm:resizeHandles/>
        </dgm:presLayoutVars>
      </dgm:prSet>
      <dgm:spPr/>
    </dgm:pt>
    <dgm:pt modelId="{8851C8C9-A700-4F08-9BFD-69A1AEF6FBE7}" type="pres">
      <dgm:prSet presAssocID="{09C9A507-9263-465F-9AF6-82231F5E981C}" presName="pyramid" presStyleLbl="node1" presStyleIdx="0" presStyleCnt="1"/>
      <dgm:spPr/>
    </dgm:pt>
    <dgm:pt modelId="{DD113E19-74C1-4B25-933A-976524AA9875}" type="pres">
      <dgm:prSet presAssocID="{09C9A507-9263-465F-9AF6-82231F5E981C}" presName="theList" presStyleCnt="0"/>
      <dgm:spPr/>
    </dgm:pt>
    <dgm:pt modelId="{19DB217E-B857-462A-87F0-7194815FA160}" type="pres">
      <dgm:prSet presAssocID="{D8C31A6D-534D-4AC7-8EA3-37B35CBFC62F}" presName="aNode" presStyleLbl="fgAcc1" presStyleIdx="0" presStyleCnt="3">
        <dgm:presLayoutVars>
          <dgm:bulletEnabled val="1"/>
        </dgm:presLayoutVars>
      </dgm:prSet>
      <dgm:spPr/>
      <dgm:t>
        <a:bodyPr/>
        <a:lstStyle/>
        <a:p>
          <a:endParaRPr lang="en-US"/>
        </a:p>
      </dgm:t>
    </dgm:pt>
    <dgm:pt modelId="{38ECEA77-1AAC-4DE1-9F58-E394EBEF968D}" type="pres">
      <dgm:prSet presAssocID="{D8C31A6D-534D-4AC7-8EA3-37B35CBFC62F}" presName="aSpace" presStyleCnt="0"/>
      <dgm:spPr/>
    </dgm:pt>
    <dgm:pt modelId="{323996E5-6ACB-43DA-91E5-A2241A89D655}" type="pres">
      <dgm:prSet presAssocID="{74FE54F6-4023-4EB4-82A3-DB5F95E23930}" presName="aNode" presStyleLbl="fgAcc1" presStyleIdx="1" presStyleCnt="3">
        <dgm:presLayoutVars>
          <dgm:bulletEnabled val="1"/>
        </dgm:presLayoutVars>
      </dgm:prSet>
      <dgm:spPr/>
      <dgm:t>
        <a:bodyPr/>
        <a:lstStyle/>
        <a:p>
          <a:endParaRPr lang="en-US"/>
        </a:p>
      </dgm:t>
    </dgm:pt>
    <dgm:pt modelId="{DB7D863B-5E38-427D-89A1-CE427738BF68}" type="pres">
      <dgm:prSet presAssocID="{74FE54F6-4023-4EB4-82A3-DB5F95E23930}" presName="aSpace" presStyleCnt="0"/>
      <dgm:spPr/>
    </dgm:pt>
    <dgm:pt modelId="{39F7AEBA-EE0E-40DF-AC9B-DF4097B96E04}" type="pres">
      <dgm:prSet presAssocID="{087B4CC1-3273-434D-A444-A7147B2F9EAC}" presName="aNode" presStyleLbl="fgAcc1" presStyleIdx="2" presStyleCnt="3">
        <dgm:presLayoutVars>
          <dgm:bulletEnabled val="1"/>
        </dgm:presLayoutVars>
      </dgm:prSet>
      <dgm:spPr/>
      <dgm:t>
        <a:bodyPr/>
        <a:lstStyle/>
        <a:p>
          <a:endParaRPr lang="en-US"/>
        </a:p>
      </dgm:t>
    </dgm:pt>
    <dgm:pt modelId="{5410B83D-D41B-4606-BEC8-BCBD791B57D9}" type="pres">
      <dgm:prSet presAssocID="{087B4CC1-3273-434D-A444-A7147B2F9EAC}" presName="aSpace" presStyleCnt="0"/>
      <dgm:spPr/>
    </dgm:pt>
  </dgm:ptLst>
  <dgm:cxnLst>
    <dgm:cxn modelId="{DD03AF82-BB87-4386-B145-90E03E7DD189}" type="presOf" srcId="{09C9A507-9263-465F-9AF6-82231F5E981C}" destId="{2DDA7EBD-DEC0-4727-A899-62898BA9410D}" srcOrd="0" destOrd="0" presId="urn:microsoft.com/office/officeart/2005/8/layout/pyramid2"/>
    <dgm:cxn modelId="{FBFA4E4F-D96A-4C60-9DF2-B0D2932A6EB7}" type="presOf" srcId="{74FE54F6-4023-4EB4-82A3-DB5F95E23930}" destId="{323996E5-6ACB-43DA-91E5-A2241A89D655}" srcOrd="0" destOrd="0" presId="urn:microsoft.com/office/officeart/2005/8/layout/pyramid2"/>
    <dgm:cxn modelId="{29A7E688-43F6-43B0-BAD4-52B539D5A917}" srcId="{09C9A507-9263-465F-9AF6-82231F5E981C}" destId="{74FE54F6-4023-4EB4-82A3-DB5F95E23930}" srcOrd="1" destOrd="0" parTransId="{72D0DC83-3F78-4559-B5E3-B46674C2D471}" sibTransId="{8E6D20D9-F938-4B30-837E-22521FB09B36}"/>
    <dgm:cxn modelId="{0739D491-6949-4F04-9095-EEE1970F1075}" srcId="{09C9A507-9263-465F-9AF6-82231F5E981C}" destId="{087B4CC1-3273-434D-A444-A7147B2F9EAC}" srcOrd="2" destOrd="0" parTransId="{F23D8E66-9921-427F-8412-8C7E97E9C236}" sibTransId="{9BC436A3-88A3-422C-875A-14D189CA63CF}"/>
    <dgm:cxn modelId="{113C0A17-92B5-4054-9855-BC3A26D70DBD}" srcId="{09C9A507-9263-465F-9AF6-82231F5E981C}" destId="{D8C31A6D-534D-4AC7-8EA3-37B35CBFC62F}" srcOrd="0" destOrd="0" parTransId="{D1E56868-7E07-4E1C-8BC6-C2A4D436001E}" sibTransId="{C309BA05-6D0C-4076-A777-8B135E4B5E68}"/>
    <dgm:cxn modelId="{C78F7D45-1501-4322-AB83-A9E8E019EF11}" type="presOf" srcId="{087B4CC1-3273-434D-A444-A7147B2F9EAC}" destId="{39F7AEBA-EE0E-40DF-AC9B-DF4097B96E04}" srcOrd="0" destOrd="0" presId="urn:microsoft.com/office/officeart/2005/8/layout/pyramid2"/>
    <dgm:cxn modelId="{2E98000A-5BA1-4C3B-B4F8-3E511A1EFB4A}" type="presOf" srcId="{D8C31A6D-534D-4AC7-8EA3-37B35CBFC62F}" destId="{19DB217E-B857-462A-87F0-7194815FA160}" srcOrd="0" destOrd="0" presId="urn:microsoft.com/office/officeart/2005/8/layout/pyramid2"/>
    <dgm:cxn modelId="{8AB1AA02-C3ED-42C5-AB3B-B7895CCCB982}" type="presParOf" srcId="{2DDA7EBD-DEC0-4727-A899-62898BA9410D}" destId="{8851C8C9-A700-4F08-9BFD-69A1AEF6FBE7}" srcOrd="0" destOrd="0" presId="urn:microsoft.com/office/officeart/2005/8/layout/pyramid2"/>
    <dgm:cxn modelId="{BA2F65BA-39B9-476A-8CD6-F73CF1444982}" type="presParOf" srcId="{2DDA7EBD-DEC0-4727-A899-62898BA9410D}" destId="{DD113E19-74C1-4B25-933A-976524AA9875}" srcOrd="1" destOrd="0" presId="urn:microsoft.com/office/officeart/2005/8/layout/pyramid2"/>
    <dgm:cxn modelId="{88E8D480-5058-45C9-88BF-F95B48C065E4}" type="presParOf" srcId="{DD113E19-74C1-4B25-933A-976524AA9875}" destId="{19DB217E-B857-462A-87F0-7194815FA160}" srcOrd="0" destOrd="0" presId="urn:microsoft.com/office/officeart/2005/8/layout/pyramid2"/>
    <dgm:cxn modelId="{E6033B85-9AB5-497E-A75D-9D031139181E}" type="presParOf" srcId="{DD113E19-74C1-4B25-933A-976524AA9875}" destId="{38ECEA77-1AAC-4DE1-9F58-E394EBEF968D}" srcOrd="1" destOrd="0" presId="urn:microsoft.com/office/officeart/2005/8/layout/pyramid2"/>
    <dgm:cxn modelId="{D88E0ED5-DB9A-4DF7-9BF6-9A3B1E3466CC}" type="presParOf" srcId="{DD113E19-74C1-4B25-933A-976524AA9875}" destId="{323996E5-6ACB-43DA-91E5-A2241A89D655}" srcOrd="2" destOrd="0" presId="urn:microsoft.com/office/officeart/2005/8/layout/pyramid2"/>
    <dgm:cxn modelId="{0B3CCC91-F43B-473D-B0B6-8A59D3EA1CBF}" type="presParOf" srcId="{DD113E19-74C1-4B25-933A-976524AA9875}" destId="{DB7D863B-5E38-427D-89A1-CE427738BF68}" srcOrd="3" destOrd="0" presId="urn:microsoft.com/office/officeart/2005/8/layout/pyramid2"/>
    <dgm:cxn modelId="{277A6F11-CFBC-4725-A422-C7E8D6A65822}" type="presParOf" srcId="{DD113E19-74C1-4B25-933A-976524AA9875}" destId="{39F7AEBA-EE0E-40DF-AC9B-DF4097B96E04}" srcOrd="4" destOrd="0" presId="urn:microsoft.com/office/officeart/2005/8/layout/pyramid2"/>
    <dgm:cxn modelId="{FC580E8B-7F8B-49C5-8B60-4FD64EB757E5}" type="presParOf" srcId="{DD113E19-74C1-4B25-933A-976524AA9875}" destId="{5410B83D-D41B-4606-BEC8-BCBD791B57D9}"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BA7221-6139-425E-B7F3-8FD0922F9A53}" type="doc">
      <dgm:prSet loTypeId="urn:microsoft.com/office/officeart/2005/8/layout/chevron2" loCatId="process" qsTypeId="urn:microsoft.com/office/officeart/2005/8/quickstyle/3d2" qsCatId="3D" csTypeId="urn:microsoft.com/office/officeart/2005/8/colors/accent4_1" csCatId="accent4" phldr="1"/>
      <dgm:spPr/>
      <dgm:t>
        <a:bodyPr/>
        <a:lstStyle/>
        <a:p>
          <a:endParaRPr lang="en-US"/>
        </a:p>
      </dgm:t>
    </dgm:pt>
    <dgm:pt modelId="{3943E398-0161-4450-BD18-A504C74626EC}">
      <dgm:prSet phldrT="[Text]"/>
      <dgm:spPr/>
      <dgm:t>
        <a:bodyPr/>
        <a:lstStyle/>
        <a:p>
          <a:r>
            <a:rPr lang="en-US" dirty="0" smtClean="0"/>
            <a:t>The global economy</a:t>
          </a:r>
          <a:endParaRPr lang="en-US" dirty="0"/>
        </a:p>
      </dgm:t>
    </dgm:pt>
    <dgm:pt modelId="{41FFD692-F2E9-4725-B32F-CAC08EF1F2CB}" type="parTrans" cxnId="{CA953414-DCAC-41DC-A729-39E807C65583}">
      <dgm:prSet/>
      <dgm:spPr/>
      <dgm:t>
        <a:bodyPr/>
        <a:lstStyle/>
        <a:p>
          <a:endParaRPr lang="en-US"/>
        </a:p>
      </dgm:t>
    </dgm:pt>
    <dgm:pt modelId="{198B5D0E-26D5-40AA-BA39-85B2D500DC50}" type="sibTrans" cxnId="{CA953414-DCAC-41DC-A729-39E807C65583}">
      <dgm:prSet/>
      <dgm:spPr/>
      <dgm:t>
        <a:bodyPr/>
        <a:lstStyle/>
        <a:p>
          <a:endParaRPr lang="en-US"/>
        </a:p>
      </dgm:t>
    </dgm:pt>
    <dgm:pt modelId="{13EF467D-6936-43BB-83F4-E909FCC61091}">
      <dgm:prSet phldrT="[Text]"/>
      <dgm:spPr/>
      <dgm:t>
        <a:bodyPr/>
        <a:lstStyle/>
        <a:p>
          <a:r>
            <a:rPr lang="en-US" dirty="0" smtClean="0"/>
            <a:t>Globalization</a:t>
          </a:r>
          <a:endParaRPr lang="en-US" dirty="0"/>
        </a:p>
      </dgm:t>
    </dgm:pt>
    <dgm:pt modelId="{11865B92-7F9C-41FE-8BB8-75E94EDF67F7}" type="sibTrans" cxnId="{66492439-478A-41E3-A990-F930A3F2A6E4}">
      <dgm:prSet/>
      <dgm:spPr/>
      <dgm:t>
        <a:bodyPr/>
        <a:lstStyle/>
        <a:p>
          <a:endParaRPr lang="en-US"/>
        </a:p>
      </dgm:t>
    </dgm:pt>
    <dgm:pt modelId="{15F5F767-0ECF-4D5F-96D8-D6B9309E6AB8}" type="parTrans" cxnId="{66492439-478A-41E3-A990-F930A3F2A6E4}">
      <dgm:prSet/>
      <dgm:spPr/>
      <dgm:t>
        <a:bodyPr/>
        <a:lstStyle/>
        <a:p>
          <a:endParaRPr lang="en-US"/>
        </a:p>
      </dgm:t>
    </dgm:pt>
    <dgm:pt modelId="{A4F8EA21-11F7-4C15-9B25-2C5E1556002C}">
      <dgm:prSet phldrT="[Text]"/>
      <dgm:spPr/>
      <dgm:t>
        <a:bodyPr/>
        <a:lstStyle/>
        <a:p>
          <a:r>
            <a:rPr lang="en-US" dirty="0" smtClean="0"/>
            <a:t>Rapid technological change</a:t>
          </a:r>
          <a:endParaRPr lang="en-US" dirty="0"/>
        </a:p>
      </dgm:t>
    </dgm:pt>
    <dgm:pt modelId="{F35B9182-3651-45A1-8F30-25D21FC4BD95}" type="parTrans" cxnId="{61ED6BDB-2AD3-4DE6-8BC7-782CC4DCFD72}">
      <dgm:prSet/>
      <dgm:spPr/>
      <dgm:t>
        <a:bodyPr/>
        <a:lstStyle/>
        <a:p>
          <a:endParaRPr lang="en-US"/>
        </a:p>
      </dgm:t>
    </dgm:pt>
    <dgm:pt modelId="{802AFD24-8EB8-433F-A5C0-2571BC728C83}" type="sibTrans" cxnId="{61ED6BDB-2AD3-4DE6-8BC7-782CC4DCFD72}">
      <dgm:prSet/>
      <dgm:spPr/>
      <dgm:t>
        <a:bodyPr/>
        <a:lstStyle/>
        <a:p>
          <a:endParaRPr lang="en-US"/>
        </a:p>
      </dgm:t>
    </dgm:pt>
    <dgm:pt modelId="{8F829BAB-D38C-4079-BFCF-8E229A99E808}">
      <dgm:prSet phldrT="[Text]"/>
      <dgm:spPr/>
      <dgm:t>
        <a:bodyPr/>
        <a:lstStyle/>
        <a:p>
          <a:r>
            <a:rPr lang="en-US" dirty="0" smtClean="0"/>
            <a:t>Increasing importance of knowledge</a:t>
          </a:r>
          <a:endParaRPr lang="en-US" dirty="0"/>
        </a:p>
      </dgm:t>
    </dgm:pt>
    <dgm:pt modelId="{F6F2FDE6-F750-44A0-958E-95670E4E7F88}" type="parTrans" cxnId="{F27879F1-FFFA-4E49-9691-3D69113D6EE7}">
      <dgm:prSet/>
      <dgm:spPr/>
      <dgm:t>
        <a:bodyPr/>
        <a:lstStyle/>
        <a:p>
          <a:endParaRPr lang="en-US"/>
        </a:p>
      </dgm:t>
    </dgm:pt>
    <dgm:pt modelId="{61E35620-B103-4AD8-9F8F-C231A79188DB}" type="sibTrans" cxnId="{F27879F1-FFFA-4E49-9691-3D69113D6EE7}">
      <dgm:prSet/>
      <dgm:spPr/>
      <dgm:t>
        <a:bodyPr/>
        <a:lstStyle/>
        <a:p>
          <a:endParaRPr lang="en-US"/>
        </a:p>
      </dgm:t>
    </dgm:pt>
    <dgm:pt modelId="{644C6168-1600-456C-974B-A6CE29B7136A}">
      <dgm:prSet phldrT="[Text]"/>
      <dgm:spPr/>
      <dgm:t>
        <a:bodyPr/>
        <a:lstStyle/>
        <a:p>
          <a:r>
            <a:rPr lang="en-US" dirty="0" smtClean="0"/>
            <a:t>People as sources of competitive advantage</a:t>
          </a:r>
          <a:endParaRPr lang="en-US" dirty="0"/>
        </a:p>
      </dgm:t>
    </dgm:pt>
    <dgm:pt modelId="{66E0DB27-9FB2-4686-9064-2656467A0B85}" type="parTrans" cxnId="{EFD08AEE-B172-49F8-9CAB-E76F2FB66CBC}">
      <dgm:prSet/>
      <dgm:spPr/>
      <dgm:t>
        <a:bodyPr/>
        <a:lstStyle/>
        <a:p>
          <a:endParaRPr lang="en-US"/>
        </a:p>
      </dgm:t>
    </dgm:pt>
    <dgm:pt modelId="{79861958-CD20-47B0-A561-3B7E824101C0}" type="sibTrans" cxnId="{EFD08AEE-B172-49F8-9CAB-E76F2FB66CBC}">
      <dgm:prSet/>
      <dgm:spPr/>
      <dgm:t>
        <a:bodyPr/>
        <a:lstStyle/>
        <a:p>
          <a:endParaRPr lang="en-US"/>
        </a:p>
      </dgm:t>
    </dgm:pt>
    <dgm:pt modelId="{8779C10C-7661-4C37-9813-18F4462E8C70}" type="pres">
      <dgm:prSet presAssocID="{BEBA7221-6139-425E-B7F3-8FD0922F9A53}" presName="linearFlow" presStyleCnt="0">
        <dgm:presLayoutVars>
          <dgm:dir/>
          <dgm:animLvl val="lvl"/>
          <dgm:resizeHandles val="exact"/>
        </dgm:presLayoutVars>
      </dgm:prSet>
      <dgm:spPr/>
      <dgm:t>
        <a:bodyPr/>
        <a:lstStyle/>
        <a:p>
          <a:endParaRPr lang="en-US"/>
        </a:p>
      </dgm:t>
    </dgm:pt>
    <dgm:pt modelId="{C708FA26-F48F-41E1-9F8C-41A6BD0204EB}" type="pres">
      <dgm:prSet presAssocID="{3943E398-0161-4450-BD18-A504C74626EC}" presName="composite" presStyleCnt="0"/>
      <dgm:spPr/>
    </dgm:pt>
    <dgm:pt modelId="{E216B6B3-369D-4C59-8FD4-40147FBCCBD9}" type="pres">
      <dgm:prSet presAssocID="{3943E398-0161-4450-BD18-A504C74626EC}" presName="parentText" presStyleLbl="alignNode1" presStyleIdx="0" presStyleCnt="1">
        <dgm:presLayoutVars>
          <dgm:chMax val="1"/>
          <dgm:bulletEnabled val="1"/>
        </dgm:presLayoutVars>
      </dgm:prSet>
      <dgm:spPr/>
      <dgm:t>
        <a:bodyPr/>
        <a:lstStyle/>
        <a:p>
          <a:endParaRPr lang="en-US"/>
        </a:p>
      </dgm:t>
    </dgm:pt>
    <dgm:pt modelId="{082AFE00-D873-4E2C-99DF-8B6DA2ED7A51}" type="pres">
      <dgm:prSet presAssocID="{3943E398-0161-4450-BD18-A504C74626EC}" presName="descendantText" presStyleLbl="alignAcc1" presStyleIdx="0" presStyleCnt="1" custScaleY="190357">
        <dgm:presLayoutVars>
          <dgm:bulletEnabled val="1"/>
        </dgm:presLayoutVars>
      </dgm:prSet>
      <dgm:spPr/>
      <dgm:t>
        <a:bodyPr/>
        <a:lstStyle/>
        <a:p>
          <a:endParaRPr lang="en-US"/>
        </a:p>
      </dgm:t>
    </dgm:pt>
  </dgm:ptLst>
  <dgm:cxnLst>
    <dgm:cxn modelId="{B635B659-DCCD-400C-91D6-FA85401DCE93}" type="presOf" srcId="{644C6168-1600-456C-974B-A6CE29B7136A}" destId="{082AFE00-D873-4E2C-99DF-8B6DA2ED7A51}" srcOrd="0" destOrd="3" presId="urn:microsoft.com/office/officeart/2005/8/layout/chevron2"/>
    <dgm:cxn modelId="{61ED6BDB-2AD3-4DE6-8BC7-782CC4DCFD72}" srcId="{3943E398-0161-4450-BD18-A504C74626EC}" destId="{A4F8EA21-11F7-4C15-9B25-2C5E1556002C}" srcOrd="1" destOrd="0" parTransId="{F35B9182-3651-45A1-8F30-25D21FC4BD95}" sibTransId="{802AFD24-8EB8-433F-A5C0-2571BC728C83}"/>
    <dgm:cxn modelId="{8F801BAF-CF20-4037-A6F4-38EE484C1C3D}" type="presOf" srcId="{A4F8EA21-11F7-4C15-9B25-2C5E1556002C}" destId="{082AFE00-D873-4E2C-99DF-8B6DA2ED7A51}" srcOrd="0" destOrd="1" presId="urn:microsoft.com/office/officeart/2005/8/layout/chevron2"/>
    <dgm:cxn modelId="{CA953414-DCAC-41DC-A729-39E807C65583}" srcId="{BEBA7221-6139-425E-B7F3-8FD0922F9A53}" destId="{3943E398-0161-4450-BD18-A504C74626EC}" srcOrd="0" destOrd="0" parTransId="{41FFD692-F2E9-4725-B32F-CAC08EF1F2CB}" sibTransId="{198B5D0E-26D5-40AA-BA39-85B2D500DC50}"/>
    <dgm:cxn modelId="{CD6BBA66-8DF8-4A11-A15C-696BB0FFDBCF}" type="presOf" srcId="{BEBA7221-6139-425E-B7F3-8FD0922F9A53}" destId="{8779C10C-7661-4C37-9813-18F4462E8C70}" srcOrd="0" destOrd="0" presId="urn:microsoft.com/office/officeart/2005/8/layout/chevron2"/>
    <dgm:cxn modelId="{F27879F1-FFFA-4E49-9691-3D69113D6EE7}" srcId="{3943E398-0161-4450-BD18-A504C74626EC}" destId="{8F829BAB-D38C-4079-BFCF-8E229A99E808}" srcOrd="2" destOrd="0" parTransId="{F6F2FDE6-F750-44A0-958E-95670E4E7F88}" sibTransId="{61E35620-B103-4AD8-9F8F-C231A79188DB}"/>
    <dgm:cxn modelId="{EFD08AEE-B172-49F8-9CAB-E76F2FB66CBC}" srcId="{3943E398-0161-4450-BD18-A504C74626EC}" destId="{644C6168-1600-456C-974B-A6CE29B7136A}" srcOrd="3" destOrd="0" parTransId="{66E0DB27-9FB2-4686-9064-2656467A0B85}" sibTransId="{79861958-CD20-47B0-A561-3B7E824101C0}"/>
    <dgm:cxn modelId="{66492439-478A-41E3-A990-F930A3F2A6E4}" srcId="{3943E398-0161-4450-BD18-A504C74626EC}" destId="{13EF467D-6936-43BB-83F4-E909FCC61091}" srcOrd="0" destOrd="0" parTransId="{15F5F767-0ECF-4D5F-96D8-D6B9309E6AB8}" sibTransId="{11865B92-7F9C-41FE-8BB8-75E94EDF67F7}"/>
    <dgm:cxn modelId="{D303A1E1-FF5E-43F9-8E16-1D552857BA83}" type="presOf" srcId="{13EF467D-6936-43BB-83F4-E909FCC61091}" destId="{082AFE00-D873-4E2C-99DF-8B6DA2ED7A51}" srcOrd="0" destOrd="0" presId="urn:microsoft.com/office/officeart/2005/8/layout/chevron2"/>
    <dgm:cxn modelId="{C46350D9-894B-4C62-B913-A7F66AEA341B}" type="presOf" srcId="{3943E398-0161-4450-BD18-A504C74626EC}" destId="{E216B6B3-369D-4C59-8FD4-40147FBCCBD9}" srcOrd="0" destOrd="0" presId="urn:microsoft.com/office/officeart/2005/8/layout/chevron2"/>
    <dgm:cxn modelId="{9F10E126-28DA-4EFA-B4A6-D41304715C6C}" type="presOf" srcId="{8F829BAB-D38C-4079-BFCF-8E229A99E808}" destId="{082AFE00-D873-4E2C-99DF-8B6DA2ED7A51}" srcOrd="0" destOrd="2" presId="urn:microsoft.com/office/officeart/2005/8/layout/chevron2"/>
    <dgm:cxn modelId="{17CF7A9A-D0AD-4445-972E-4469834BF015}" type="presParOf" srcId="{8779C10C-7661-4C37-9813-18F4462E8C70}" destId="{C708FA26-F48F-41E1-9F8C-41A6BD0204EB}" srcOrd="0" destOrd="0" presId="urn:microsoft.com/office/officeart/2005/8/layout/chevron2"/>
    <dgm:cxn modelId="{35FC6B87-D6C5-44A9-8EE4-DEFD6D5798DC}" type="presParOf" srcId="{C708FA26-F48F-41E1-9F8C-41A6BD0204EB}" destId="{E216B6B3-369D-4C59-8FD4-40147FBCCBD9}" srcOrd="0" destOrd="0" presId="urn:microsoft.com/office/officeart/2005/8/layout/chevron2"/>
    <dgm:cxn modelId="{E7381DBB-7C84-421C-BD9B-E23182B92C21}" type="presParOf" srcId="{C708FA26-F48F-41E1-9F8C-41A6BD0204EB}" destId="{082AFE00-D873-4E2C-99DF-8B6DA2ED7A5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E8AFD-1ED6-4251-8B40-2C283E9369D5}" type="doc">
      <dgm:prSet loTypeId="urn:microsoft.com/office/officeart/2005/8/layout/vList4#1" loCatId="list" qsTypeId="urn:microsoft.com/office/officeart/2005/8/quickstyle/simple1" qsCatId="simple" csTypeId="urn:microsoft.com/office/officeart/2005/8/colors/accent4_2" csCatId="accent4" phldr="1"/>
      <dgm:spPr/>
      <dgm:t>
        <a:bodyPr/>
        <a:lstStyle/>
        <a:p>
          <a:endParaRPr lang="en-US"/>
        </a:p>
      </dgm:t>
    </dgm:pt>
    <dgm:pt modelId="{03C3F623-7D4F-4A4F-9CC8-4EB9CBDA9C66}">
      <dgm:prSet phldrT="[Text]" custT="1"/>
      <dgm:spPr>
        <a:solidFill>
          <a:schemeClr val="accent4">
            <a:lumMod val="50000"/>
          </a:schemeClr>
        </a:solidFill>
      </dgm:spPr>
      <dgm:t>
        <a:bodyPr/>
        <a:lstStyle/>
        <a:p>
          <a:r>
            <a:rPr lang="en-US" sz="2200" dirty="0" smtClean="0">
              <a:latin typeface="+mn-lt"/>
            </a:rPr>
            <a:t>● </a:t>
          </a:r>
          <a:r>
            <a:rPr lang="en-US" sz="2200" dirty="0" smtClean="0"/>
            <a:t>Describe vision and mission and discuss their value.</a:t>
          </a:r>
          <a:endParaRPr lang="en-US" sz="2200" dirty="0">
            <a:latin typeface="+mn-lt"/>
          </a:endParaRPr>
        </a:p>
      </dgm:t>
    </dgm:pt>
    <dgm:pt modelId="{84FE30EF-D6A1-4CA9-B918-1749C61EBDE4}" type="parTrans" cxnId="{47A4710D-FF83-4AED-9C6E-D8EFA4C999FD}">
      <dgm:prSet/>
      <dgm:spPr/>
      <dgm:t>
        <a:bodyPr/>
        <a:lstStyle/>
        <a:p>
          <a:endParaRPr lang="en-US" sz="2200">
            <a:latin typeface="+mn-lt"/>
          </a:endParaRPr>
        </a:p>
      </dgm:t>
    </dgm:pt>
    <dgm:pt modelId="{C6C3505C-8266-4C61-9596-DD56CBDD9170}" type="sibTrans" cxnId="{47A4710D-FF83-4AED-9C6E-D8EFA4C999FD}">
      <dgm:prSet/>
      <dgm:spPr/>
      <dgm:t>
        <a:bodyPr/>
        <a:lstStyle/>
        <a:p>
          <a:endParaRPr lang="en-US" sz="2200">
            <a:latin typeface="+mn-lt"/>
          </a:endParaRPr>
        </a:p>
      </dgm:t>
    </dgm:pt>
    <dgm:pt modelId="{4CAED787-3742-4914-BFAD-E53CB76FC3EB}">
      <dgm:prSet phldrT="[Text]" custT="1"/>
      <dgm:spPr>
        <a:solidFill>
          <a:schemeClr val="accent4">
            <a:lumMod val="50000"/>
          </a:schemeClr>
        </a:solidFill>
      </dgm:spPr>
      <dgm:t>
        <a:bodyPr/>
        <a:lstStyle/>
        <a:p>
          <a:pPr algn="l"/>
          <a:r>
            <a:rPr lang="en-US" sz="2200" dirty="0" smtClean="0">
              <a:latin typeface="+mn-lt"/>
              <a:cs typeface="Arial"/>
            </a:rPr>
            <a:t>● </a:t>
          </a:r>
          <a:r>
            <a:rPr lang="en-US" sz="2200" dirty="0" smtClean="0"/>
            <a:t>Define stakeholders and describe their ability to influence organizations.</a:t>
          </a:r>
          <a:endParaRPr lang="en-US" sz="2200" dirty="0">
            <a:latin typeface="+mn-lt"/>
          </a:endParaRPr>
        </a:p>
      </dgm:t>
    </dgm:pt>
    <dgm:pt modelId="{A95570B1-40ED-4583-8FD8-99BDBC425B75}" type="parTrans" cxnId="{7CF0B16A-4B37-4571-835B-F6D1EB7A800A}">
      <dgm:prSet/>
      <dgm:spPr/>
      <dgm:t>
        <a:bodyPr/>
        <a:lstStyle/>
        <a:p>
          <a:endParaRPr lang="en-US" sz="2200">
            <a:latin typeface="+mn-lt"/>
          </a:endParaRPr>
        </a:p>
      </dgm:t>
    </dgm:pt>
    <dgm:pt modelId="{D2E7EB39-0725-4F77-9AD8-340C81CB6933}" type="sibTrans" cxnId="{7CF0B16A-4B37-4571-835B-F6D1EB7A800A}">
      <dgm:prSet/>
      <dgm:spPr/>
      <dgm:t>
        <a:bodyPr/>
        <a:lstStyle/>
        <a:p>
          <a:endParaRPr lang="en-US" sz="2200">
            <a:latin typeface="+mn-lt"/>
          </a:endParaRPr>
        </a:p>
      </dgm:t>
    </dgm:pt>
    <dgm:pt modelId="{FC57DA2D-9AC2-4423-BA1D-76E3B5D8F574}">
      <dgm:prSet phldrT="[Text]" custT="1"/>
      <dgm:spPr>
        <a:solidFill>
          <a:schemeClr val="accent4">
            <a:lumMod val="50000"/>
          </a:schemeClr>
        </a:solidFill>
      </dgm:spPr>
      <dgm:t>
        <a:bodyPr/>
        <a:lstStyle/>
        <a:p>
          <a:r>
            <a:rPr lang="en-US" sz="2200" dirty="0" smtClean="0">
              <a:latin typeface="+mn-lt"/>
              <a:cs typeface="Arial"/>
            </a:rPr>
            <a:t>● </a:t>
          </a:r>
          <a:r>
            <a:rPr lang="en-US" sz="2200" dirty="0" smtClean="0"/>
            <a:t>Describe the work of strategic leaders.</a:t>
          </a:r>
          <a:endParaRPr lang="en-US" sz="2200" dirty="0">
            <a:latin typeface="+mn-lt"/>
          </a:endParaRPr>
        </a:p>
      </dgm:t>
    </dgm:pt>
    <dgm:pt modelId="{34733217-6E21-4937-9B65-6DCA792FC2D0}" type="parTrans" cxnId="{9818768D-1E8B-462B-BA1D-30AFE64A3555}">
      <dgm:prSet/>
      <dgm:spPr/>
      <dgm:t>
        <a:bodyPr/>
        <a:lstStyle/>
        <a:p>
          <a:endParaRPr lang="en-US" sz="2200">
            <a:latin typeface="+mn-lt"/>
          </a:endParaRPr>
        </a:p>
      </dgm:t>
    </dgm:pt>
    <dgm:pt modelId="{FF2AA991-C6D6-4FE4-AE96-C114573023CF}" type="sibTrans" cxnId="{9818768D-1E8B-462B-BA1D-30AFE64A3555}">
      <dgm:prSet/>
      <dgm:spPr/>
      <dgm:t>
        <a:bodyPr/>
        <a:lstStyle/>
        <a:p>
          <a:endParaRPr lang="en-US" sz="2200">
            <a:latin typeface="+mn-lt"/>
          </a:endParaRPr>
        </a:p>
      </dgm:t>
    </dgm:pt>
    <dgm:pt modelId="{F1D667B9-EB3A-48A3-A1F9-E9D4DC65959A}">
      <dgm:prSet phldrT="[Text]" custT="1"/>
      <dgm:spPr>
        <a:solidFill>
          <a:schemeClr val="accent4">
            <a:lumMod val="50000"/>
          </a:schemeClr>
        </a:solidFill>
      </dgm:spPr>
      <dgm:t>
        <a:bodyPr/>
        <a:lstStyle/>
        <a:p>
          <a:r>
            <a:rPr lang="en-US" sz="2200" dirty="0" smtClean="0">
              <a:latin typeface="+mn-lt"/>
              <a:cs typeface="Arial"/>
            </a:rPr>
            <a:t>● </a:t>
          </a:r>
          <a:r>
            <a:rPr lang="en-US" sz="2200" dirty="0" smtClean="0"/>
            <a:t>Explain the strategic management process.</a:t>
          </a:r>
          <a:endParaRPr lang="en-US" sz="2200" dirty="0">
            <a:latin typeface="+mn-lt"/>
          </a:endParaRPr>
        </a:p>
      </dgm:t>
    </dgm:pt>
    <dgm:pt modelId="{B54CE46C-3AAE-4594-B302-9031800035CB}" type="parTrans" cxnId="{C431FD7E-D720-4DB3-B481-941E29D2A448}">
      <dgm:prSet/>
      <dgm:spPr/>
      <dgm:t>
        <a:bodyPr/>
        <a:lstStyle/>
        <a:p>
          <a:endParaRPr lang="en-US" sz="2200">
            <a:latin typeface="+mn-lt"/>
          </a:endParaRPr>
        </a:p>
      </dgm:t>
    </dgm:pt>
    <dgm:pt modelId="{9FD1CF2D-B131-4029-958D-990EDDE74DCC}" type="sibTrans" cxnId="{C431FD7E-D720-4DB3-B481-941E29D2A448}">
      <dgm:prSet/>
      <dgm:spPr/>
      <dgm:t>
        <a:bodyPr/>
        <a:lstStyle/>
        <a:p>
          <a:endParaRPr lang="en-US" sz="2200">
            <a:latin typeface="+mn-lt"/>
          </a:endParaRPr>
        </a:p>
      </dgm:t>
    </dgm:pt>
    <dgm:pt modelId="{49804F77-3147-4AD8-B0A1-E1123EC6E2C0}" type="pres">
      <dgm:prSet presAssocID="{CD3E8AFD-1ED6-4251-8B40-2C283E9369D5}" presName="linear" presStyleCnt="0">
        <dgm:presLayoutVars>
          <dgm:dir/>
          <dgm:resizeHandles val="exact"/>
        </dgm:presLayoutVars>
      </dgm:prSet>
      <dgm:spPr/>
      <dgm:t>
        <a:bodyPr/>
        <a:lstStyle/>
        <a:p>
          <a:endParaRPr lang="en-US"/>
        </a:p>
      </dgm:t>
    </dgm:pt>
    <dgm:pt modelId="{F5AE0F8C-5417-4568-84FA-9E69A583D654}" type="pres">
      <dgm:prSet presAssocID="{03C3F623-7D4F-4A4F-9CC8-4EB9CBDA9C66}" presName="comp" presStyleCnt="0"/>
      <dgm:spPr/>
    </dgm:pt>
    <dgm:pt modelId="{10207D15-5AE6-456F-B181-47F20D049606}" type="pres">
      <dgm:prSet presAssocID="{03C3F623-7D4F-4A4F-9CC8-4EB9CBDA9C66}" presName="box" presStyleLbl="node1" presStyleIdx="0" presStyleCnt="4" custScaleY="149291"/>
      <dgm:spPr/>
      <dgm:t>
        <a:bodyPr/>
        <a:lstStyle/>
        <a:p>
          <a:endParaRPr lang="en-US"/>
        </a:p>
      </dgm:t>
    </dgm:pt>
    <dgm:pt modelId="{1918FC97-5768-4177-A57F-3B26C702E374}" type="pres">
      <dgm:prSet presAssocID="{03C3F623-7D4F-4A4F-9CC8-4EB9CBDA9C66}" presName="img" presStyleLbl="fgImgPlace1" presStyleIdx="0" presStyleCnt="4"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101B0228-A9BB-4681-9140-FC217E82E006}" type="pres">
      <dgm:prSet presAssocID="{03C3F623-7D4F-4A4F-9CC8-4EB9CBDA9C66}" presName="text" presStyleLbl="node1" presStyleIdx="0" presStyleCnt="4">
        <dgm:presLayoutVars>
          <dgm:bulletEnabled val="1"/>
        </dgm:presLayoutVars>
      </dgm:prSet>
      <dgm:spPr/>
      <dgm:t>
        <a:bodyPr/>
        <a:lstStyle/>
        <a:p>
          <a:endParaRPr lang="en-US"/>
        </a:p>
      </dgm:t>
    </dgm:pt>
    <dgm:pt modelId="{DEBD8A0F-2322-4193-827F-727B24D74FAE}" type="pres">
      <dgm:prSet presAssocID="{C6C3505C-8266-4C61-9596-DD56CBDD9170}" presName="spacer" presStyleCnt="0"/>
      <dgm:spPr/>
    </dgm:pt>
    <dgm:pt modelId="{E7B1B9F0-493A-495B-92D7-02E8D50BBF3B}" type="pres">
      <dgm:prSet presAssocID="{4CAED787-3742-4914-BFAD-E53CB76FC3EB}" presName="comp" presStyleCnt="0"/>
      <dgm:spPr/>
    </dgm:pt>
    <dgm:pt modelId="{9FB36DD5-C883-43D8-A7C6-B3EDFA2A6770}" type="pres">
      <dgm:prSet presAssocID="{4CAED787-3742-4914-BFAD-E53CB76FC3EB}" presName="box" presStyleLbl="node1" presStyleIdx="1" presStyleCnt="4" custScaleY="132514"/>
      <dgm:spPr/>
      <dgm:t>
        <a:bodyPr/>
        <a:lstStyle/>
        <a:p>
          <a:endParaRPr lang="en-US"/>
        </a:p>
      </dgm:t>
    </dgm:pt>
    <dgm:pt modelId="{E708CFC0-76CB-4E72-B8D1-24DBB71C3A2C}" type="pres">
      <dgm:prSet presAssocID="{4CAED787-3742-4914-BFAD-E53CB76FC3EB}" presName="img" presStyleLbl="fgImgPlace1" presStyleIdx="1" presStyleCnt="4" custScaleX="51753"/>
      <dgm:spPr>
        <a:blipFill rotWithShape="0">
          <a:blip xmlns:r="http://schemas.openxmlformats.org/officeDocument/2006/relationships" r:embed="rId1"/>
          <a:stretch>
            <a:fillRect/>
          </a:stretch>
        </a:blipFill>
        <a:ln w="57150"/>
      </dgm:spPr>
      <dgm:t>
        <a:bodyPr/>
        <a:lstStyle/>
        <a:p>
          <a:endParaRPr lang="en-US"/>
        </a:p>
      </dgm:t>
    </dgm:pt>
    <dgm:pt modelId="{CC43094D-0FC0-416C-A706-810205655C09}" type="pres">
      <dgm:prSet presAssocID="{4CAED787-3742-4914-BFAD-E53CB76FC3EB}" presName="text" presStyleLbl="node1" presStyleIdx="1" presStyleCnt="4">
        <dgm:presLayoutVars>
          <dgm:bulletEnabled val="1"/>
        </dgm:presLayoutVars>
      </dgm:prSet>
      <dgm:spPr/>
      <dgm:t>
        <a:bodyPr/>
        <a:lstStyle/>
        <a:p>
          <a:endParaRPr lang="en-US"/>
        </a:p>
      </dgm:t>
    </dgm:pt>
    <dgm:pt modelId="{1657AEDB-DBC0-43E5-BBE5-15DD799A1954}" type="pres">
      <dgm:prSet presAssocID="{D2E7EB39-0725-4F77-9AD8-340C81CB6933}" presName="spacer" presStyleCnt="0"/>
      <dgm:spPr/>
    </dgm:pt>
    <dgm:pt modelId="{64C0109F-FACE-4982-87D0-2175B7644E99}" type="pres">
      <dgm:prSet presAssocID="{FC57DA2D-9AC2-4423-BA1D-76E3B5D8F574}" presName="comp" presStyleCnt="0"/>
      <dgm:spPr/>
    </dgm:pt>
    <dgm:pt modelId="{2F4579AA-35AB-4B01-AAE7-F2C3069BC13D}" type="pres">
      <dgm:prSet presAssocID="{FC57DA2D-9AC2-4423-BA1D-76E3B5D8F574}" presName="box" presStyleLbl="node1" presStyleIdx="2" presStyleCnt="4" custScaleY="176638"/>
      <dgm:spPr/>
      <dgm:t>
        <a:bodyPr/>
        <a:lstStyle/>
        <a:p>
          <a:endParaRPr lang="en-US"/>
        </a:p>
      </dgm:t>
    </dgm:pt>
    <dgm:pt modelId="{4BE5030C-0348-4C03-92AE-76D4C2BF5185}" type="pres">
      <dgm:prSet presAssocID="{FC57DA2D-9AC2-4423-BA1D-76E3B5D8F574}" presName="img" presStyleLbl="fgImgPlace1" presStyleIdx="2" presStyleCnt="4" custScaleX="51753"/>
      <dgm:spPr>
        <a:blipFill rotWithShape="0">
          <a:blip xmlns:r="http://schemas.openxmlformats.org/officeDocument/2006/relationships" r:embed="rId1"/>
          <a:stretch>
            <a:fillRect/>
          </a:stretch>
        </a:blipFill>
        <a:ln w="57150"/>
      </dgm:spPr>
      <dgm:t>
        <a:bodyPr/>
        <a:lstStyle/>
        <a:p>
          <a:endParaRPr lang="en-US"/>
        </a:p>
      </dgm:t>
    </dgm:pt>
    <dgm:pt modelId="{AD45C749-17CD-4687-A2F1-FD50767618E2}" type="pres">
      <dgm:prSet presAssocID="{FC57DA2D-9AC2-4423-BA1D-76E3B5D8F574}" presName="text" presStyleLbl="node1" presStyleIdx="2" presStyleCnt="4">
        <dgm:presLayoutVars>
          <dgm:bulletEnabled val="1"/>
        </dgm:presLayoutVars>
      </dgm:prSet>
      <dgm:spPr/>
      <dgm:t>
        <a:bodyPr/>
        <a:lstStyle/>
        <a:p>
          <a:endParaRPr lang="en-US"/>
        </a:p>
      </dgm:t>
    </dgm:pt>
    <dgm:pt modelId="{2397C9E0-4B2C-4828-BAA5-0B822777DBED}" type="pres">
      <dgm:prSet presAssocID="{FF2AA991-C6D6-4FE4-AE96-C114573023CF}" presName="spacer" presStyleCnt="0"/>
      <dgm:spPr/>
    </dgm:pt>
    <dgm:pt modelId="{3B06833A-F899-4A7B-BE2E-61509AD5F789}" type="pres">
      <dgm:prSet presAssocID="{F1D667B9-EB3A-48A3-A1F9-E9D4DC65959A}" presName="comp" presStyleCnt="0"/>
      <dgm:spPr/>
    </dgm:pt>
    <dgm:pt modelId="{2F1E1345-CE30-402A-953C-1009009DD316}" type="pres">
      <dgm:prSet presAssocID="{F1D667B9-EB3A-48A3-A1F9-E9D4DC65959A}" presName="box" presStyleLbl="node1" presStyleIdx="3" presStyleCnt="4" custScaleY="167779"/>
      <dgm:spPr/>
      <dgm:t>
        <a:bodyPr/>
        <a:lstStyle/>
        <a:p>
          <a:endParaRPr lang="en-US"/>
        </a:p>
      </dgm:t>
    </dgm:pt>
    <dgm:pt modelId="{9EB785D6-78B5-4799-8760-92B2A224E839}" type="pres">
      <dgm:prSet presAssocID="{F1D667B9-EB3A-48A3-A1F9-E9D4DC65959A}" presName="img" presStyleLbl="fgImgPlace1" presStyleIdx="3" presStyleCnt="4" custScaleX="51753"/>
      <dgm:spPr>
        <a:blipFill rotWithShape="0">
          <a:blip xmlns:r="http://schemas.openxmlformats.org/officeDocument/2006/relationships" r:embed="rId1"/>
          <a:stretch>
            <a:fillRect/>
          </a:stretch>
        </a:blipFill>
        <a:ln w="57150">
          <a:solidFill>
            <a:schemeClr val="tx1"/>
          </a:solidFill>
        </a:ln>
      </dgm:spPr>
      <dgm:t>
        <a:bodyPr/>
        <a:lstStyle/>
        <a:p>
          <a:endParaRPr lang="en-US"/>
        </a:p>
      </dgm:t>
    </dgm:pt>
    <dgm:pt modelId="{0DE7C287-3285-49EE-9ECE-73AC9E33DE6C}" type="pres">
      <dgm:prSet presAssocID="{F1D667B9-EB3A-48A3-A1F9-E9D4DC65959A}" presName="text" presStyleLbl="node1" presStyleIdx="3" presStyleCnt="4">
        <dgm:presLayoutVars>
          <dgm:bulletEnabled val="1"/>
        </dgm:presLayoutVars>
      </dgm:prSet>
      <dgm:spPr/>
      <dgm:t>
        <a:bodyPr/>
        <a:lstStyle/>
        <a:p>
          <a:endParaRPr lang="en-US"/>
        </a:p>
      </dgm:t>
    </dgm:pt>
  </dgm:ptLst>
  <dgm:cxnLst>
    <dgm:cxn modelId="{CEB76E8F-96F2-481C-9BFB-AFEF4AB3F1F0}" type="presOf" srcId="{CD3E8AFD-1ED6-4251-8B40-2C283E9369D5}" destId="{49804F77-3147-4AD8-B0A1-E1123EC6E2C0}" srcOrd="0" destOrd="0" presId="urn:microsoft.com/office/officeart/2005/8/layout/vList4#1"/>
    <dgm:cxn modelId="{9818768D-1E8B-462B-BA1D-30AFE64A3555}" srcId="{CD3E8AFD-1ED6-4251-8B40-2C283E9369D5}" destId="{FC57DA2D-9AC2-4423-BA1D-76E3B5D8F574}" srcOrd="2" destOrd="0" parTransId="{34733217-6E21-4937-9B65-6DCA792FC2D0}" sibTransId="{FF2AA991-C6D6-4FE4-AE96-C114573023CF}"/>
    <dgm:cxn modelId="{57B94869-5C60-4C94-8112-16A661E430C7}" type="presOf" srcId="{FC57DA2D-9AC2-4423-BA1D-76E3B5D8F574}" destId="{2F4579AA-35AB-4B01-AAE7-F2C3069BC13D}" srcOrd="0" destOrd="0" presId="urn:microsoft.com/office/officeart/2005/8/layout/vList4#1"/>
    <dgm:cxn modelId="{A7AECABD-306D-4A9C-8531-FAF1C9A1D274}" type="presOf" srcId="{F1D667B9-EB3A-48A3-A1F9-E9D4DC65959A}" destId="{0DE7C287-3285-49EE-9ECE-73AC9E33DE6C}" srcOrd="1" destOrd="0" presId="urn:microsoft.com/office/officeart/2005/8/layout/vList4#1"/>
    <dgm:cxn modelId="{E164E363-3AFD-411F-BB2D-633F92FD6D38}" type="presOf" srcId="{FC57DA2D-9AC2-4423-BA1D-76E3B5D8F574}" destId="{AD45C749-17CD-4687-A2F1-FD50767618E2}" srcOrd="1" destOrd="0" presId="urn:microsoft.com/office/officeart/2005/8/layout/vList4#1"/>
    <dgm:cxn modelId="{7CF0B16A-4B37-4571-835B-F6D1EB7A800A}" srcId="{CD3E8AFD-1ED6-4251-8B40-2C283E9369D5}" destId="{4CAED787-3742-4914-BFAD-E53CB76FC3EB}" srcOrd="1" destOrd="0" parTransId="{A95570B1-40ED-4583-8FD8-99BDBC425B75}" sibTransId="{D2E7EB39-0725-4F77-9AD8-340C81CB6933}"/>
    <dgm:cxn modelId="{22DB1CB2-DC42-4AD9-9C8F-6F8754E07DBC}" type="presOf" srcId="{03C3F623-7D4F-4A4F-9CC8-4EB9CBDA9C66}" destId="{101B0228-A9BB-4681-9140-FC217E82E006}" srcOrd="1" destOrd="0" presId="urn:microsoft.com/office/officeart/2005/8/layout/vList4#1"/>
    <dgm:cxn modelId="{47A4710D-FF83-4AED-9C6E-D8EFA4C999FD}" srcId="{CD3E8AFD-1ED6-4251-8B40-2C283E9369D5}" destId="{03C3F623-7D4F-4A4F-9CC8-4EB9CBDA9C66}" srcOrd="0" destOrd="0" parTransId="{84FE30EF-D6A1-4CA9-B918-1749C61EBDE4}" sibTransId="{C6C3505C-8266-4C61-9596-DD56CBDD9170}"/>
    <dgm:cxn modelId="{7293C84F-166E-4F4D-93F7-7B792C6FC2C9}" type="presOf" srcId="{4CAED787-3742-4914-BFAD-E53CB76FC3EB}" destId="{9FB36DD5-C883-43D8-A7C6-B3EDFA2A6770}" srcOrd="0" destOrd="0" presId="urn:microsoft.com/office/officeart/2005/8/layout/vList4#1"/>
    <dgm:cxn modelId="{C431FD7E-D720-4DB3-B481-941E29D2A448}" srcId="{CD3E8AFD-1ED6-4251-8B40-2C283E9369D5}" destId="{F1D667B9-EB3A-48A3-A1F9-E9D4DC65959A}" srcOrd="3" destOrd="0" parTransId="{B54CE46C-3AAE-4594-B302-9031800035CB}" sibTransId="{9FD1CF2D-B131-4029-958D-990EDDE74DCC}"/>
    <dgm:cxn modelId="{BF0FC3FD-8009-4E6C-86C3-1FAE7F50E898}" type="presOf" srcId="{03C3F623-7D4F-4A4F-9CC8-4EB9CBDA9C66}" destId="{10207D15-5AE6-456F-B181-47F20D049606}" srcOrd="0" destOrd="0" presId="urn:microsoft.com/office/officeart/2005/8/layout/vList4#1"/>
    <dgm:cxn modelId="{F7CC6FF2-F08B-428C-9A2D-AADBACB6F507}" type="presOf" srcId="{4CAED787-3742-4914-BFAD-E53CB76FC3EB}" destId="{CC43094D-0FC0-416C-A706-810205655C09}" srcOrd="1" destOrd="0" presId="urn:microsoft.com/office/officeart/2005/8/layout/vList4#1"/>
    <dgm:cxn modelId="{E16CFAC3-360C-43D7-A4D3-321A07ECAFE2}" type="presOf" srcId="{F1D667B9-EB3A-48A3-A1F9-E9D4DC65959A}" destId="{2F1E1345-CE30-402A-953C-1009009DD316}" srcOrd="0" destOrd="0" presId="urn:microsoft.com/office/officeart/2005/8/layout/vList4#1"/>
    <dgm:cxn modelId="{40BD0A35-DFAA-4CBA-82E8-BC7338EDC47C}" type="presParOf" srcId="{49804F77-3147-4AD8-B0A1-E1123EC6E2C0}" destId="{F5AE0F8C-5417-4568-84FA-9E69A583D654}" srcOrd="0" destOrd="0" presId="urn:microsoft.com/office/officeart/2005/8/layout/vList4#1"/>
    <dgm:cxn modelId="{B4A90C39-918F-426E-982D-C619B5478D46}" type="presParOf" srcId="{F5AE0F8C-5417-4568-84FA-9E69A583D654}" destId="{10207D15-5AE6-456F-B181-47F20D049606}" srcOrd="0" destOrd="0" presId="urn:microsoft.com/office/officeart/2005/8/layout/vList4#1"/>
    <dgm:cxn modelId="{E52385DE-3C07-4A27-AF20-27C8E8C061A4}" type="presParOf" srcId="{F5AE0F8C-5417-4568-84FA-9E69A583D654}" destId="{1918FC97-5768-4177-A57F-3B26C702E374}" srcOrd="1" destOrd="0" presId="urn:microsoft.com/office/officeart/2005/8/layout/vList4#1"/>
    <dgm:cxn modelId="{62D0218F-5AD3-40B9-B205-F57E2F99DC52}" type="presParOf" srcId="{F5AE0F8C-5417-4568-84FA-9E69A583D654}" destId="{101B0228-A9BB-4681-9140-FC217E82E006}" srcOrd="2" destOrd="0" presId="urn:microsoft.com/office/officeart/2005/8/layout/vList4#1"/>
    <dgm:cxn modelId="{3723F9A5-D825-4822-8515-AF076AA09008}" type="presParOf" srcId="{49804F77-3147-4AD8-B0A1-E1123EC6E2C0}" destId="{DEBD8A0F-2322-4193-827F-727B24D74FAE}" srcOrd="1" destOrd="0" presId="urn:microsoft.com/office/officeart/2005/8/layout/vList4#1"/>
    <dgm:cxn modelId="{A440998B-E534-4C9D-990E-D7F95265998E}" type="presParOf" srcId="{49804F77-3147-4AD8-B0A1-E1123EC6E2C0}" destId="{E7B1B9F0-493A-495B-92D7-02E8D50BBF3B}" srcOrd="2" destOrd="0" presId="urn:microsoft.com/office/officeart/2005/8/layout/vList4#1"/>
    <dgm:cxn modelId="{F500AD6E-EFB7-4371-841F-77958D320130}" type="presParOf" srcId="{E7B1B9F0-493A-495B-92D7-02E8D50BBF3B}" destId="{9FB36DD5-C883-43D8-A7C6-B3EDFA2A6770}" srcOrd="0" destOrd="0" presId="urn:microsoft.com/office/officeart/2005/8/layout/vList4#1"/>
    <dgm:cxn modelId="{E4E5C6C6-FCC1-4F34-AFAD-946AE3B814E2}" type="presParOf" srcId="{E7B1B9F0-493A-495B-92D7-02E8D50BBF3B}" destId="{E708CFC0-76CB-4E72-B8D1-24DBB71C3A2C}" srcOrd="1" destOrd="0" presId="urn:microsoft.com/office/officeart/2005/8/layout/vList4#1"/>
    <dgm:cxn modelId="{D4C50CA4-087D-40D6-B012-9CDB2D297222}" type="presParOf" srcId="{E7B1B9F0-493A-495B-92D7-02E8D50BBF3B}" destId="{CC43094D-0FC0-416C-A706-810205655C09}" srcOrd="2" destOrd="0" presId="urn:microsoft.com/office/officeart/2005/8/layout/vList4#1"/>
    <dgm:cxn modelId="{A448669E-5E52-4B43-B1AB-416916D000EE}" type="presParOf" srcId="{49804F77-3147-4AD8-B0A1-E1123EC6E2C0}" destId="{1657AEDB-DBC0-43E5-BBE5-15DD799A1954}" srcOrd="3" destOrd="0" presId="urn:microsoft.com/office/officeart/2005/8/layout/vList4#1"/>
    <dgm:cxn modelId="{81AC5FED-0731-493A-A3B0-BC23889B60C7}" type="presParOf" srcId="{49804F77-3147-4AD8-B0A1-E1123EC6E2C0}" destId="{64C0109F-FACE-4982-87D0-2175B7644E99}" srcOrd="4" destOrd="0" presId="urn:microsoft.com/office/officeart/2005/8/layout/vList4#1"/>
    <dgm:cxn modelId="{95F54082-146E-417D-A52C-6510A8724134}" type="presParOf" srcId="{64C0109F-FACE-4982-87D0-2175B7644E99}" destId="{2F4579AA-35AB-4B01-AAE7-F2C3069BC13D}" srcOrd="0" destOrd="0" presId="urn:microsoft.com/office/officeart/2005/8/layout/vList4#1"/>
    <dgm:cxn modelId="{90E07F2E-B50F-441D-AC08-9F1A2D7D2D6B}" type="presParOf" srcId="{64C0109F-FACE-4982-87D0-2175B7644E99}" destId="{4BE5030C-0348-4C03-92AE-76D4C2BF5185}" srcOrd="1" destOrd="0" presId="urn:microsoft.com/office/officeart/2005/8/layout/vList4#1"/>
    <dgm:cxn modelId="{2DE29EF6-3313-43C1-ABF6-D0B802847A05}" type="presParOf" srcId="{64C0109F-FACE-4982-87D0-2175B7644E99}" destId="{AD45C749-17CD-4687-A2F1-FD50767618E2}" srcOrd="2" destOrd="0" presId="urn:microsoft.com/office/officeart/2005/8/layout/vList4#1"/>
    <dgm:cxn modelId="{B6916D88-DB4E-4831-BDE9-CE4CBC067A5E}" type="presParOf" srcId="{49804F77-3147-4AD8-B0A1-E1123EC6E2C0}" destId="{2397C9E0-4B2C-4828-BAA5-0B822777DBED}" srcOrd="5" destOrd="0" presId="urn:microsoft.com/office/officeart/2005/8/layout/vList4#1"/>
    <dgm:cxn modelId="{83200CE9-37DF-4298-AA70-7231E5C7E022}" type="presParOf" srcId="{49804F77-3147-4AD8-B0A1-E1123EC6E2C0}" destId="{3B06833A-F899-4A7B-BE2E-61509AD5F789}" srcOrd="6" destOrd="0" presId="urn:microsoft.com/office/officeart/2005/8/layout/vList4#1"/>
    <dgm:cxn modelId="{1044309A-C9B1-48F2-BBEC-58B9C1434DDC}" type="presParOf" srcId="{3B06833A-F899-4A7B-BE2E-61509AD5F789}" destId="{2F1E1345-CE30-402A-953C-1009009DD316}" srcOrd="0" destOrd="0" presId="urn:microsoft.com/office/officeart/2005/8/layout/vList4#1"/>
    <dgm:cxn modelId="{96201FD2-27E5-436F-927F-6BF50F02A55C}" type="presParOf" srcId="{3B06833A-F899-4A7B-BE2E-61509AD5F789}" destId="{9EB785D6-78B5-4799-8760-92B2A224E839}" srcOrd="1" destOrd="0" presId="urn:microsoft.com/office/officeart/2005/8/layout/vList4#1"/>
    <dgm:cxn modelId="{747D4097-A5FD-4F53-8782-8024A2C1E1B9}" type="presParOf" srcId="{3B06833A-F899-4A7B-BE2E-61509AD5F789}" destId="{0DE7C287-3285-49EE-9ECE-73AC9E33DE6C}"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30B2B2-1056-4083-8FEB-F0C1E14A56F6}" type="doc">
      <dgm:prSet loTypeId="urn:microsoft.com/office/officeart/2005/8/layout/target3" loCatId="list" qsTypeId="urn:microsoft.com/office/officeart/2005/8/quickstyle/3d9" qsCatId="3D" csTypeId="urn:microsoft.com/office/officeart/2005/8/colors/accent0_1" csCatId="mainScheme" phldr="1"/>
      <dgm:spPr/>
      <dgm:t>
        <a:bodyPr/>
        <a:lstStyle/>
        <a:p>
          <a:endParaRPr lang="en-US"/>
        </a:p>
      </dgm:t>
    </dgm:pt>
    <dgm:pt modelId="{A400C09F-5071-4633-B11D-41735F91237D}">
      <dgm:prSet phldrT="[Text]"/>
      <dgm:spPr/>
      <dgm:t>
        <a:bodyPr/>
        <a:lstStyle/>
        <a:p>
          <a:r>
            <a:rPr lang="en-US" b="1" dirty="0" smtClean="0">
              <a:latin typeface="+mj-lt"/>
            </a:rPr>
            <a:t>PART I</a:t>
          </a:r>
          <a:r>
            <a:rPr lang="en-US" dirty="0" smtClean="0">
              <a:latin typeface="+mj-lt"/>
            </a:rPr>
            <a:t>: STRATEGIC INPUTS</a:t>
          </a:r>
          <a:endParaRPr lang="en-US" dirty="0"/>
        </a:p>
      </dgm:t>
    </dgm:pt>
    <dgm:pt modelId="{8D5390BE-E0DF-4C85-99F5-17061CD8F095}" type="parTrans" cxnId="{E38E0BA2-BC23-4E7A-9BAE-5FF838D34F83}">
      <dgm:prSet/>
      <dgm:spPr/>
      <dgm:t>
        <a:bodyPr/>
        <a:lstStyle/>
        <a:p>
          <a:endParaRPr lang="en-US"/>
        </a:p>
      </dgm:t>
    </dgm:pt>
    <dgm:pt modelId="{1078A3CC-B22E-4AC2-B79D-BA9B31DD7FA9}" type="sibTrans" cxnId="{E38E0BA2-BC23-4E7A-9BAE-5FF838D34F83}">
      <dgm:prSet/>
      <dgm:spPr/>
      <dgm:t>
        <a:bodyPr/>
        <a:lstStyle/>
        <a:p>
          <a:endParaRPr lang="en-US"/>
        </a:p>
      </dgm:t>
    </dgm:pt>
    <dgm:pt modelId="{57798778-5E22-47D2-9BFB-DFA2B0AA43BD}">
      <dgm:prSet phldrT="[Text]"/>
      <dgm:spPr/>
      <dgm:t>
        <a:bodyPr/>
        <a:lstStyle/>
        <a:p>
          <a:r>
            <a:rPr lang="en-US" dirty="0" smtClean="0">
              <a:latin typeface="+mj-lt"/>
            </a:rPr>
            <a:t>Chapters                                   2, 3                      Vision/Mission</a:t>
          </a:r>
          <a:endParaRPr lang="en-US" dirty="0"/>
        </a:p>
      </dgm:t>
    </dgm:pt>
    <dgm:pt modelId="{E1947966-85B2-406E-B39A-03C438A210D6}" type="parTrans" cxnId="{874BBDC4-F1F9-48E2-9DE8-D676D757A245}">
      <dgm:prSet/>
      <dgm:spPr/>
      <dgm:t>
        <a:bodyPr/>
        <a:lstStyle/>
        <a:p>
          <a:endParaRPr lang="en-US"/>
        </a:p>
      </dgm:t>
    </dgm:pt>
    <dgm:pt modelId="{C121478D-80CC-4D24-822D-70198C85C2B3}" type="sibTrans" cxnId="{874BBDC4-F1F9-48E2-9DE8-D676D757A245}">
      <dgm:prSet/>
      <dgm:spPr/>
      <dgm:t>
        <a:bodyPr/>
        <a:lstStyle/>
        <a:p>
          <a:endParaRPr lang="en-US"/>
        </a:p>
      </dgm:t>
    </dgm:pt>
    <dgm:pt modelId="{C19A4403-DA7F-4F6B-B3C6-7330037B5BEE}">
      <dgm:prSet phldrT="[Text]"/>
      <dgm:spPr/>
      <dgm:t>
        <a:bodyPr/>
        <a:lstStyle/>
        <a:p>
          <a:r>
            <a:rPr lang="en-US" dirty="0" smtClean="0">
              <a:latin typeface="+mj-lt"/>
            </a:rPr>
            <a:t>Chapters                                   4, 5, 6, 7, 8 &amp; 9</a:t>
          </a:r>
          <a:endParaRPr lang="en-US" dirty="0"/>
        </a:p>
      </dgm:t>
    </dgm:pt>
    <dgm:pt modelId="{B2213D64-4765-4E3F-AE87-28A13451996C}" type="parTrans" cxnId="{CE571F0D-4795-4584-BF11-C637031D5BFC}">
      <dgm:prSet/>
      <dgm:spPr/>
      <dgm:t>
        <a:bodyPr/>
        <a:lstStyle/>
        <a:p>
          <a:endParaRPr lang="en-US"/>
        </a:p>
      </dgm:t>
    </dgm:pt>
    <dgm:pt modelId="{BF4A89DE-F403-42FB-9288-8ABBCACB393F}" type="sibTrans" cxnId="{CE571F0D-4795-4584-BF11-C637031D5BFC}">
      <dgm:prSet/>
      <dgm:spPr/>
      <dgm:t>
        <a:bodyPr/>
        <a:lstStyle/>
        <a:p>
          <a:endParaRPr lang="en-US"/>
        </a:p>
      </dgm:t>
    </dgm:pt>
    <dgm:pt modelId="{A43BDD30-0872-47CA-8E33-BDE11180DCB2}">
      <dgm:prSet phldrT="[Text]"/>
      <dgm:spPr/>
      <dgm:t>
        <a:bodyPr/>
        <a:lstStyle/>
        <a:p>
          <a:r>
            <a:rPr lang="en-US" dirty="0" smtClean="0">
              <a:latin typeface="+mj-lt"/>
            </a:rPr>
            <a:t>Chapters                                 10, 11, 12 &amp; 13</a:t>
          </a:r>
          <a:endParaRPr lang="en-US" dirty="0"/>
        </a:p>
      </dgm:t>
    </dgm:pt>
    <dgm:pt modelId="{88A84765-24B0-46A6-9F3E-6BC61581AE22}" type="parTrans" cxnId="{C14EA053-B492-4C5F-A2DC-94859F6CD07E}">
      <dgm:prSet/>
      <dgm:spPr/>
      <dgm:t>
        <a:bodyPr/>
        <a:lstStyle/>
        <a:p>
          <a:endParaRPr lang="en-US"/>
        </a:p>
      </dgm:t>
    </dgm:pt>
    <dgm:pt modelId="{9DDCA6E2-E22B-4351-9EE2-9741B81C4108}" type="sibTrans" cxnId="{C14EA053-B492-4C5F-A2DC-94859F6CD07E}">
      <dgm:prSet/>
      <dgm:spPr/>
      <dgm:t>
        <a:bodyPr/>
        <a:lstStyle/>
        <a:p>
          <a:endParaRPr lang="en-US"/>
        </a:p>
      </dgm:t>
    </dgm:pt>
    <dgm:pt modelId="{DFC7BD21-E5E1-45B0-A1C2-9E8F1431DD8E}">
      <dgm:prSet phldrT="[Text]"/>
      <dgm:spPr/>
      <dgm:t>
        <a:bodyPr/>
        <a:lstStyle/>
        <a:p>
          <a:r>
            <a:rPr lang="en-US" b="1" dirty="0" smtClean="0">
              <a:latin typeface="+mj-lt"/>
            </a:rPr>
            <a:t>PART II</a:t>
          </a:r>
          <a:r>
            <a:rPr lang="en-US" dirty="0" smtClean="0">
              <a:latin typeface="+mj-lt"/>
            </a:rPr>
            <a:t>: STRATEGIC ACTIONS- </a:t>
          </a:r>
        </a:p>
        <a:p>
          <a:r>
            <a:rPr lang="en-US" dirty="0" smtClean="0">
              <a:latin typeface="+mj-lt"/>
            </a:rPr>
            <a:t>STRATEGY FORMULATION</a:t>
          </a:r>
          <a:endParaRPr lang="en-US" dirty="0"/>
        </a:p>
      </dgm:t>
    </dgm:pt>
    <dgm:pt modelId="{61182AD0-CB96-456C-ABF6-20A3AA8B0FB7}" type="sibTrans" cxnId="{754FEC31-7AEC-440B-9CEB-8364A62C8890}">
      <dgm:prSet/>
      <dgm:spPr/>
      <dgm:t>
        <a:bodyPr/>
        <a:lstStyle/>
        <a:p>
          <a:endParaRPr lang="en-US"/>
        </a:p>
      </dgm:t>
    </dgm:pt>
    <dgm:pt modelId="{B8A4ED2F-A4CE-48EA-85EE-83E2BBE7CF65}" type="parTrans" cxnId="{754FEC31-7AEC-440B-9CEB-8364A62C8890}">
      <dgm:prSet/>
      <dgm:spPr/>
      <dgm:t>
        <a:bodyPr/>
        <a:lstStyle/>
        <a:p>
          <a:endParaRPr lang="en-US"/>
        </a:p>
      </dgm:t>
    </dgm:pt>
    <dgm:pt modelId="{F6949B5E-20FA-4FE0-ADFE-0C0BB8D63870}">
      <dgm:prSet phldrT="[Text]"/>
      <dgm:spPr/>
      <dgm:t>
        <a:bodyPr/>
        <a:lstStyle/>
        <a:p>
          <a:r>
            <a:rPr lang="en-US" b="1" dirty="0" smtClean="0">
              <a:latin typeface="+mj-lt"/>
            </a:rPr>
            <a:t>PART III</a:t>
          </a:r>
          <a:r>
            <a:rPr lang="en-US" dirty="0" smtClean="0">
              <a:latin typeface="+mj-lt"/>
            </a:rPr>
            <a:t>: STRATEGIC ACTIONS- </a:t>
          </a:r>
        </a:p>
        <a:p>
          <a:r>
            <a:rPr lang="en-US" dirty="0" smtClean="0">
              <a:latin typeface="+mj-lt"/>
            </a:rPr>
            <a:t>STRATEGY IMPLEMENTATION</a:t>
          </a:r>
          <a:endParaRPr lang="en-US" dirty="0"/>
        </a:p>
      </dgm:t>
    </dgm:pt>
    <dgm:pt modelId="{3E8BC652-7B83-4C26-BB0E-F9AC264951B3}" type="sibTrans" cxnId="{16448E5F-290E-4493-B692-ECA75DA0AB85}">
      <dgm:prSet/>
      <dgm:spPr/>
      <dgm:t>
        <a:bodyPr/>
        <a:lstStyle/>
        <a:p>
          <a:endParaRPr lang="en-US"/>
        </a:p>
      </dgm:t>
    </dgm:pt>
    <dgm:pt modelId="{70E9FC87-CF7F-4E00-A970-AB6F0B8B7CE5}" type="parTrans" cxnId="{16448E5F-290E-4493-B692-ECA75DA0AB85}">
      <dgm:prSet/>
      <dgm:spPr/>
      <dgm:t>
        <a:bodyPr/>
        <a:lstStyle/>
        <a:p>
          <a:endParaRPr lang="en-US"/>
        </a:p>
      </dgm:t>
    </dgm:pt>
    <dgm:pt modelId="{C753EC90-FC3D-4CBD-8089-781AB87B1920}" type="pres">
      <dgm:prSet presAssocID="{D730B2B2-1056-4083-8FEB-F0C1E14A56F6}" presName="Name0" presStyleCnt="0">
        <dgm:presLayoutVars>
          <dgm:chMax val="7"/>
          <dgm:dir/>
          <dgm:animLvl val="lvl"/>
          <dgm:resizeHandles val="exact"/>
        </dgm:presLayoutVars>
      </dgm:prSet>
      <dgm:spPr/>
      <dgm:t>
        <a:bodyPr/>
        <a:lstStyle/>
        <a:p>
          <a:endParaRPr lang="en-US"/>
        </a:p>
      </dgm:t>
    </dgm:pt>
    <dgm:pt modelId="{3B732CE0-4F99-4F92-A6A5-D5879CFED1B5}" type="pres">
      <dgm:prSet presAssocID="{A400C09F-5071-4633-B11D-41735F91237D}" presName="circle1" presStyleLbl="node1" presStyleIdx="0" presStyleCnt="3"/>
      <dgm:spPr/>
    </dgm:pt>
    <dgm:pt modelId="{67F76F1B-B0AE-4328-A9FB-028D5A51F373}" type="pres">
      <dgm:prSet presAssocID="{A400C09F-5071-4633-B11D-41735F91237D}" presName="space" presStyleCnt="0"/>
      <dgm:spPr/>
    </dgm:pt>
    <dgm:pt modelId="{15831B74-84BC-4BA7-9DA4-8BCFAFD46659}" type="pres">
      <dgm:prSet presAssocID="{A400C09F-5071-4633-B11D-41735F91237D}" presName="rect1" presStyleLbl="alignAcc1" presStyleIdx="0" presStyleCnt="3"/>
      <dgm:spPr/>
      <dgm:t>
        <a:bodyPr/>
        <a:lstStyle/>
        <a:p>
          <a:endParaRPr lang="en-US"/>
        </a:p>
      </dgm:t>
    </dgm:pt>
    <dgm:pt modelId="{34F90E85-C380-4D79-AEFE-0DE36A6C022E}" type="pres">
      <dgm:prSet presAssocID="{DFC7BD21-E5E1-45B0-A1C2-9E8F1431DD8E}" presName="vertSpace2" presStyleLbl="node1" presStyleIdx="0" presStyleCnt="3"/>
      <dgm:spPr/>
    </dgm:pt>
    <dgm:pt modelId="{1D6F1D64-FF00-4A88-A96A-2E6E2B41BD3F}" type="pres">
      <dgm:prSet presAssocID="{DFC7BD21-E5E1-45B0-A1C2-9E8F1431DD8E}" presName="circle2" presStyleLbl="node1" presStyleIdx="1" presStyleCnt="3"/>
      <dgm:spPr/>
    </dgm:pt>
    <dgm:pt modelId="{486670C5-755C-4071-853A-ABE6AF47A887}" type="pres">
      <dgm:prSet presAssocID="{DFC7BD21-E5E1-45B0-A1C2-9E8F1431DD8E}" presName="rect2" presStyleLbl="alignAcc1" presStyleIdx="1" presStyleCnt="3"/>
      <dgm:spPr/>
      <dgm:t>
        <a:bodyPr/>
        <a:lstStyle/>
        <a:p>
          <a:endParaRPr lang="en-US"/>
        </a:p>
      </dgm:t>
    </dgm:pt>
    <dgm:pt modelId="{AA008A93-0EFD-44FB-A67B-C12AD0C106F4}" type="pres">
      <dgm:prSet presAssocID="{F6949B5E-20FA-4FE0-ADFE-0C0BB8D63870}" presName="vertSpace3" presStyleLbl="node1" presStyleIdx="1" presStyleCnt="3"/>
      <dgm:spPr/>
    </dgm:pt>
    <dgm:pt modelId="{D063800F-38CE-4907-97D7-AA03B82B7EFF}" type="pres">
      <dgm:prSet presAssocID="{F6949B5E-20FA-4FE0-ADFE-0C0BB8D63870}" presName="circle3" presStyleLbl="node1" presStyleIdx="2" presStyleCnt="3"/>
      <dgm:spPr/>
    </dgm:pt>
    <dgm:pt modelId="{00BF5631-815D-496A-AD7D-FE24806574D4}" type="pres">
      <dgm:prSet presAssocID="{F6949B5E-20FA-4FE0-ADFE-0C0BB8D63870}" presName="rect3" presStyleLbl="alignAcc1" presStyleIdx="2" presStyleCnt="3" custLinFactNeighborX="1786" custLinFactNeighborY="4094"/>
      <dgm:spPr/>
      <dgm:t>
        <a:bodyPr/>
        <a:lstStyle/>
        <a:p>
          <a:endParaRPr lang="en-US"/>
        </a:p>
      </dgm:t>
    </dgm:pt>
    <dgm:pt modelId="{E7274396-E746-4B23-9EE0-1336307BC7FA}" type="pres">
      <dgm:prSet presAssocID="{A400C09F-5071-4633-B11D-41735F91237D}" presName="rect1ParTx" presStyleLbl="alignAcc1" presStyleIdx="2" presStyleCnt="3">
        <dgm:presLayoutVars>
          <dgm:chMax val="1"/>
          <dgm:bulletEnabled val="1"/>
        </dgm:presLayoutVars>
      </dgm:prSet>
      <dgm:spPr/>
      <dgm:t>
        <a:bodyPr/>
        <a:lstStyle/>
        <a:p>
          <a:endParaRPr lang="en-US"/>
        </a:p>
      </dgm:t>
    </dgm:pt>
    <dgm:pt modelId="{CC8A5E72-3D17-4F07-A014-60AEA836539A}" type="pres">
      <dgm:prSet presAssocID="{A400C09F-5071-4633-B11D-41735F91237D}" presName="rect1ChTx" presStyleLbl="alignAcc1" presStyleIdx="2" presStyleCnt="3">
        <dgm:presLayoutVars>
          <dgm:bulletEnabled val="1"/>
        </dgm:presLayoutVars>
      </dgm:prSet>
      <dgm:spPr/>
      <dgm:t>
        <a:bodyPr/>
        <a:lstStyle/>
        <a:p>
          <a:endParaRPr lang="en-US"/>
        </a:p>
      </dgm:t>
    </dgm:pt>
    <dgm:pt modelId="{8AE64762-D393-4934-BD1F-9ADDD88039DC}" type="pres">
      <dgm:prSet presAssocID="{DFC7BD21-E5E1-45B0-A1C2-9E8F1431DD8E}" presName="rect2ParTx" presStyleLbl="alignAcc1" presStyleIdx="2" presStyleCnt="3">
        <dgm:presLayoutVars>
          <dgm:chMax val="1"/>
          <dgm:bulletEnabled val="1"/>
        </dgm:presLayoutVars>
      </dgm:prSet>
      <dgm:spPr/>
      <dgm:t>
        <a:bodyPr/>
        <a:lstStyle/>
        <a:p>
          <a:endParaRPr lang="en-US"/>
        </a:p>
      </dgm:t>
    </dgm:pt>
    <dgm:pt modelId="{4031F1F8-B793-4BC8-9DED-7A1D8ADBE4D4}" type="pres">
      <dgm:prSet presAssocID="{DFC7BD21-E5E1-45B0-A1C2-9E8F1431DD8E}" presName="rect2ChTx" presStyleLbl="alignAcc1" presStyleIdx="2" presStyleCnt="3">
        <dgm:presLayoutVars>
          <dgm:bulletEnabled val="1"/>
        </dgm:presLayoutVars>
      </dgm:prSet>
      <dgm:spPr/>
      <dgm:t>
        <a:bodyPr/>
        <a:lstStyle/>
        <a:p>
          <a:endParaRPr lang="en-US"/>
        </a:p>
      </dgm:t>
    </dgm:pt>
    <dgm:pt modelId="{BCCEFCA3-9031-4751-B936-0D8E0363B73B}" type="pres">
      <dgm:prSet presAssocID="{F6949B5E-20FA-4FE0-ADFE-0C0BB8D63870}" presName="rect3ParTx" presStyleLbl="alignAcc1" presStyleIdx="2" presStyleCnt="3">
        <dgm:presLayoutVars>
          <dgm:chMax val="1"/>
          <dgm:bulletEnabled val="1"/>
        </dgm:presLayoutVars>
      </dgm:prSet>
      <dgm:spPr/>
      <dgm:t>
        <a:bodyPr/>
        <a:lstStyle/>
        <a:p>
          <a:endParaRPr lang="en-US"/>
        </a:p>
      </dgm:t>
    </dgm:pt>
    <dgm:pt modelId="{32A07646-FD35-4482-BDD8-5C64532B0453}" type="pres">
      <dgm:prSet presAssocID="{F6949B5E-20FA-4FE0-ADFE-0C0BB8D63870}" presName="rect3ChTx" presStyleLbl="alignAcc1" presStyleIdx="2" presStyleCnt="3">
        <dgm:presLayoutVars>
          <dgm:bulletEnabled val="1"/>
        </dgm:presLayoutVars>
      </dgm:prSet>
      <dgm:spPr/>
      <dgm:t>
        <a:bodyPr/>
        <a:lstStyle/>
        <a:p>
          <a:endParaRPr lang="en-US"/>
        </a:p>
      </dgm:t>
    </dgm:pt>
  </dgm:ptLst>
  <dgm:cxnLst>
    <dgm:cxn modelId="{2E8E2384-4A47-4A59-B529-701544231EF8}" type="presOf" srcId="{A400C09F-5071-4633-B11D-41735F91237D}" destId="{15831B74-84BC-4BA7-9DA4-8BCFAFD46659}" srcOrd="0" destOrd="0" presId="urn:microsoft.com/office/officeart/2005/8/layout/target3"/>
    <dgm:cxn modelId="{754FEC31-7AEC-440B-9CEB-8364A62C8890}" srcId="{D730B2B2-1056-4083-8FEB-F0C1E14A56F6}" destId="{DFC7BD21-E5E1-45B0-A1C2-9E8F1431DD8E}" srcOrd="1" destOrd="0" parTransId="{B8A4ED2F-A4CE-48EA-85EE-83E2BBE7CF65}" sibTransId="{61182AD0-CB96-456C-ABF6-20A3AA8B0FB7}"/>
    <dgm:cxn modelId="{2BE8FCF6-8459-44DB-B442-24A105589AB5}" type="presOf" srcId="{D730B2B2-1056-4083-8FEB-F0C1E14A56F6}" destId="{C753EC90-FC3D-4CBD-8089-781AB87B1920}" srcOrd="0" destOrd="0" presId="urn:microsoft.com/office/officeart/2005/8/layout/target3"/>
    <dgm:cxn modelId="{551151C2-E318-47E7-9171-21A080809FF5}" type="presOf" srcId="{DFC7BD21-E5E1-45B0-A1C2-9E8F1431DD8E}" destId="{486670C5-755C-4071-853A-ABE6AF47A887}" srcOrd="0" destOrd="0" presId="urn:microsoft.com/office/officeart/2005/8/layout/target3"/>
    <dgm:cxn modelId="{511C36D3-8C5C-4521-86F2-15E8C87613F9}" type="presOf" srcId="{DFC7BD21-E5E1-45B0-A1C2-9E8F1431DD8E}" destId="{8AE64762-D393-4934-BD1F-9ADDD88039DC}" srcOrd="1" destOrd="0" presId="urn:microsoft.com/office/officeart/2005/8/layout/target3"/>
    <dgm:cxn modelId="{9B72BF05-BDE3-4FBA-8CFE-475818B15741}" type="presOf" srcId="{A400C09F-5071-4633-B11D-41735F91237D}" destId="{E7274396-E746-4B23-9EE0-1336307BC7FA}" srcOrd="1" destOrd="0" presId="urn:microsoft.com/office/officeart/2005/8/layout/target3"/>
    <dgm:cxn modelId="{72291C53-48B6-4FF8-911D-A7E1D763CB45}" type="presOf" srcId="{F6949B5E-20FA-4FE0-ADFE-0C0BB8D63870}" destId="{00BF5631-815D-496A-AD7D-FE24806574D4}" srcOrd="0" destOrd="0" presId="urn:microsoft.com/office/officeart/2005/8/layout/target3"/>
    <dgm:cxn modelId="{F0CBCBF9-EB43-4345-81B0-65200A7AE67F}" type="presOf" srcId="{A43BDD30-0872-47CA-8E33-BDE11180DCB2}" destId="{32A07646-FD35-4482-BDD8-5C64532B0453}" srcOrd="0" destOrd="0" presId="urn:microsoft.com/office/officeart/2005/8/layout/target3"/>
    <dgm:cxn modelId="{16448E5F-290E-4493-B692-ECA75DA0AB85}" srcId="{D730B2B2-1056-4083-8FEB-F0C1E14A56F6}" destId="{F6949B5E-20FA-4FE0-ADFE-0C0BB8D63870}" srcOrd="2" destOrd="0" parTransId="{70E9FC87-CF7F-4E00-A970-AB6F0B8B7CE5}" sibTransId="{3E8BC652-7B83-4C26-BB0E-F9AC264951B3}"/>
    <dgm:cxn modelId="{CE571F0D-4795-4584-BF11-C637031D5BFC}" srcId="{DFC7BD21-E5E1-45B0-A1C2-9E8F1431DD8E}" destId="{C19A4403-DA7F-4F6B-B3C6-7330037B5BEE}" srcOrd="0" destOrd="0" parTransId="{B2213D64-4765-4E3F-AE87-28A13451996C}" sibTransId="{BF4A89DE-F403-42FB-9288-8ABBCACB393F}"/>
    <dgm:cxn modelId="{874BBDC4-F1F9-48E2-9DE8-D676D757A245}" srcId="{A400C09F-5071-4633-B11D-41735F91237D}" destId="{57798778-5E22-47D2-9BFB-DFA2B0AA43BD}" srcOrd="0" destOrd="0" parTransId="{E1947966-85B2-406E-B39A-03C438A210D6}" sibTransId="{C121478D-80CC-4D24-822D-70198C85C2B3}"/>
    <dgm:cxn modelId="{E38E0BA2-BC23-4E7A-9BAE-5FF838D34F83}" srcId="{D730B2B2-1056-4083-8FEB-F0C1E14A56F6}" destId="{A400C09F-5071-4633-B11D-41735F91237D}" srcOrd="0" destOrd="0" parTransId="{8D5390BE-E0DF-4C85-99F5-17061CD8F095}" sibTransId="{1078A3CC-B22E-4AC2-B79D-BA9B31DD7FA9}"/>
    <dgm:cxn modelId="{C14EA053-B492-4C5F-A2DC-94859F6CD07E}" srcId="{F6949B5E-20FA-4FE0-ADFE-0C0BB8D63870}" destId="{A43BDD30-0872-47CA-8E33-BDE11180DCB2}" srcOrd="0" destOrd="0" parTransId="{88A84765-24B0-46A6-9F3E-6BC61581AE22}" sibTransId="{9DDCA6E2-E22B-4351-9EE2-9741B81C4108}"/>
    <dgm:cxn modelId="{3BFA20D2-2B5A-4D05-9A72-F1AA3D44D5C9}" type="presOf" srcId="{57798778-5E22-47D2-9BFB-DFA2B0AA43BD}" destId="{CC8A5E72-3D17-4F07-A014-60AEA836539A}" srcOrd="0" destOrd="0" presId="urn:microsoft.com/office/officeart/2005/8/layout/target3"/>
    <dgm:cxn modelId="{8BE809B6-E0FD-441B-A05A-F2C7CB05A0D2}" type="presOf" srcId="{F6949B5E-20FA-4FE0-ADFE-0C0BB8D63870}" destId="{BCCEFCA3-9031-4751-B936-0D8E0363B73B}" srcOrd="1" destOrd="0" presId="urn:microsoft.com/office/officeart/2005/8/layout/target3"/>
    <dgm:cxn modelId="{90743EE2-DFBD-4D3E-8BB6-11285D137E7A}" type="presOf" srcId="{C19A4403-DA7F-4F6B-B3C6-7330037B5BEE}" destId="{4031F1F8-B793-4BC8-9DED-7A1D8ADBE4D4}" srcOrd="0" destOrd="0" presId="urn:microsoft.com/office/officeart/2005/8/layout/target3"/>
    <dgm:cxn modelId="{79F830C5-EED4-4FFC-BFB1-AC7F20069810}" type="presParOf" srcId="{C753EC90-FC3D-4CBD-8089-781AB87B1920}" destId="{3B732CE0-4F99-4F92-A6A5-D5879CFED1B5}" srcOrd="0" destOrd="0" presId="urn:microsoft.com/office/officeart/2005/8/layout/target3"/>
    <dgm:cxn modelId="{52DA3060-2595-4205-AF77-6FEA0500DADF}" type="presParOf" srcId="{C753EC90-FC3D-4CBD-8089-781AB87B1920}" destId="{67F76F1B-B0AE-4328-A9FB-028D5A51F373}" srcOrd="1" destOrd="0" presId="urn:microsoft.com/office/officeart/2005/8/layout/target3"/>
    <dgm:cxn modelId="{EDBDE7D4-2C0A-42A3-8EB1-AF8DE4723637}" type="presParOf" srcId="{C753EC90-FC3D-4CBD-8089-781AB87B1920}" destId="{15831B74-84BC-4BA7-9DA4-8BCFAFD46659}" srcOrd="2" destOrd="0" presId="urn:microsoft.com/office/officeart/2005/8/layout/target3"/>
    <dgm:cxn modelId="{CA192FF6-A78B-4D03-B8A4-660DDE0C8CC4}" type="presParOf" srcId="{C753EC90-FC3D-4CBD-8089-781AB87B1920}" destId="{34F90E85-C380-4D79-AEFE-0DE36A6C022E}" srcOrd="3" destOrd="0" presId="urn:microsoft.com/office/officeart/2005/8/layout/target3"/>
    <dgm:cxn modelId="{9749D01B-7CB6-4392-9A95-4911D518F44A}" type="presParOf" srcId="{C753EC90-FC3D-4CBD-8089-781AB87B1920}" destId="{1D6F1D64-FF00-4A88-A96A-2E6E2B41BD3F}" srcOrd="4" destOrd="0" presId="urn:microsoft.com/office/officeart/2005/8/layout/target3"/>
    <dgm:cxn modelId="{034FC1F2-6DFD-4A32-B16C-63684B33CAA3}" type="presParOf" srcId="{C753EC90-FC3D-4CBD-8089-781AB87B1920}" destId="{486670C5-755C-4071-853A-ABE6AF47A887}" srcOrd="5" destOrd="0" presId="urn:microsoft.com/office/officeart/2005/8/layout/target3"/>
    <dgm:cxn modelId="{FA00C3CB-8E9A-4F9D-9A66-FFF230D19037}" type="presParOf" srcId="{C753EC90-FC3D-4CBD-8089-781AB87B1920}" destId="{AA008A93-0EFD-44FB-A67B-C12AD0C106F4}" srcOrd="6" destOrd="0" presId="urn:microsoft.com/office/officeart/2005/8/layout/target3"/>
    <dgm:cxn modelId="{5A3C6E1C-6FC8-4596-889B-CBF5AFBB65DA}" type="presParOf" srcId="{C753EC90-FC3D-4CBD-8089-781AB87B1920}" destId="{D063800F-38CE-4907-97D7-AA03B82B7EFF}" srcOrd="7" destOrd="0" presId="urn:microsoft.com/office/officeart/2005/8/layout/target3"/>
    <dgm:cxn modelId="{2647DF4F-0272-4815-BDAE-DBE69824C283}" type="presParOf" srcId="{C753EC90-FC3D-4CBD-8089-781AB87B1920}" destId="{00BF5631-815D-496A-AD7D-FE24806574D4}" srcOrd="8" destOrd="0" presId="urn:microsoft.com/office/officeart/2005/8/layout/target3"/>
    <dgm:cxn modelId="{D2BB6FE6-98D8-4AAF-9197-44696E0DE2FB}" type="presParOf" srcId="{C753EC90-FC3D-4CBD-8089-781AB87B1920}" destId="{E7274396-E746-4B23-9EE0-1336307BC7FA}" srcOrd="9" destOrd="0" presId="urn:microsoft.com/office/officeart/2005/8/layout/target3"/>
    <dgm:cxn modelId="{BF6E0BD6-E9A9-4A87-B270-4FB0B18DD4ED}" type="presParOf" srcId="{C753EC90-FC3D-4CBD-8089-781AB87B1920}" destId="{CC8A5E72-3D17-4F07-A014-60AEA836539A}" srcOrd="10" destOrd="0" presId="urn:microsoft.com/office/officeart/2005/8/layout/target3"/>
    <dgm:cxn modelId="{2655B2AA-4E00-40DA-8F46-605D4C4220C8}" type="presParOf" srcId="{C753EC90-FC3D-4CBD-8089-781AB87B1920}" destId="{8AE64762-D393-4934-BD1F-9ADDD88039DC}" srcOrd="11" destOrd="0" presId="urn:microsoft.com/office/officeart/2005/8/layout/target3"/>
    <dgm:cxn modelId="{57C5950F-8126-4213-843A-CFF90AD17D80}" type="presParOf" srcId="{C753EC90-FC3D-4CBD-8089-781AB87B1920}" destId="{4031F1F8-B793-4BC8-9DED-7A1D8ADBE4D4}" srcOrd="12" destOrd="0" presId="urn:microsoft.com/office/officeart/2005/8/layout/target3"/>
    <dgm:cxn modelId="{8D09343A-7F19-445A-9CA5-B34D3B067C04}" type="presParOf" srcId="{C753EC90-FC3D-4CBD-8089-781AB87B1920}" destId="{BCCEFCA3-9031-4751-B936-0D8E0363B73B}" srcOrd="13" destOrd="0" presId="urn:microsoft.com/office/officeart/2005/8/layout/target3"/>
    <dgm:cxn modelId="{6800D293-87E0-4F07-8DBD-694032415849}" type="presParOf" srcId="{C753EC90-FC3D-4CBD-8089-781AB87B1920}" destId="{32A07646-FD35-4482-BDD8-5C64532B0453}"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3FFC74-3084-47DD-84B6-6018924CFEDA}"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88232D5B-FB2E-4D95-A885-E56E5DCCAE37}">
      <dgm:prSet phldrT="[Text]" custT="1"/>
      <dgm:spPr/>
      <dgm:t>
        <a:bodyPr/>
        <a:lstStyle/>
        <a:p>
          <a:r>
            <a:rPr lang="en-US" sz="2000" i="1" dirty="0" smtClean="0"/>
            <a:t>Globalization </a:t>
          </a:r>
          <a:r>
            <a:rPr lang="en-US" sz="2000" dirty="0" smtClean="0"/>
            <a:t>is increasing economic interdependence among countries and their organizations as reflected in the flow of goods and services, financial capital, and knowledge across country borders.</a:t>
          </a:r>
          <a:endParaRPr lang="en-US" sz="2000" dirty="0"/>
        </a:p>
      </dgm:t>
    </dgm:pt>
    <dgm:pt modelId="{107D1C46-2F38-49A9-AFAD-677DD0E41301}" type="parTrans" cxnId="{46C9DB86-3DFD-4C6A-B87B-8EFF0E983E1B}">
      <dgm:prSet/>
      <dgm:spPr/>
      <dgm:t>
        <a:bodyPr/>
        <a:lstStyle/>
        <a:p>
          <a:endParaRPr lang="en-US"/>
        </a:p>
      </dgm:t>
    </dgm:pt>
    <dgm:pt modelId="{466E00EF-1F45-4F66-AE42-165AA97430C4}" type="sibTrans" cxnId="{46C9DB86-3DFD-4C6A-B87B-8EFF0E983E1B}">
      <dgm:prSet/>
      <dgm:spPr/>
      <dgm:t>
        <a:bodyPr/>
        <a:lstStyle/>
        <a:p>
          <a:endParaRPr lang="en-US"/>
        </a:p>
      </dgm:t>
    </dgm:pt>
    <dgm:pt modelId="{6390CD2C-AA74-4EDF-B4D8-C69C956970D2}">
      <dgm:prSet phldrT="[Text]" custT="1"/>
      <dgm:spPr/>
      <dgm:t>
        <a:bodyPr/>
        <a:lstStyle/>
        <a:p>
          <a:r>
            <a:rPr lang="en-US" sz="2000" dirty="0" smtClean="0"/>
            <a:t>Highly globalized firms must anticipate ever-increasing complexities in their operations as goods, services, people, etc. move freely across geographic borders.</a:t>
          </a:r>
          <a:endParaRPr lang="en-US" sz="2000" dirty="0"/>
        </a:p>
      </dgm:t>
    </dgm:pt>
    <dgm:pt modelId="{4EAE6236-9FDB-4306-959D-13A73F444EC3}" type="parTrans" cxnId="{4F22C6DD-559B-4540-AAFE-B7E7A6F7ACEB}">
      <dgm:prSet/>
      <dgm:spPr/>
      <dgm:t>
        <a:bodyPr/>
        <a:lstStyle/>
        <a:p>
          <a:endParaRPr lang="en-US"/>
        </a:p>
      </dgm:t>
    </dgm:pt>
    <dgm:pt modelId="{4AC19687-67B3-42D9-9ED3-98677C4E9851}" type="sibTrans" cxnId="{4F22C6DD-559B-4540-AAFE-B7E7A6F7ACEB}">
      <dgm:prSet/>
      <dgm:spPr/>
      <dgm:t>
        <a:bodyPr/>
        <a:lstStyle/>
        <a:p>
          <a:endParaRPr lang="en-US"/>
        </a:p>
      </dgm:t>
    </dgm:pt>
    <dgm:pt modelId="{5DAD1076-1481-4BC3-A7D1-B1930B6359C0}">
      <dgm:prSet custT="1"/>
      <dgm:spPr/>
      <dgm:t>
        <a:bodyPr/>
        <a:lstStyle/>
        <a:p>
          <a:r>
            <a:rPr lang="en-US" sz="2000" dirty="0" smtClean="0"/>
            <a:t>Globalization is the product of a large number of firms competing against   one another in an increasing number of global economies.</a:t>
          </a:r>
          <a:endParaRPr lang="en-US" sz="2000" dirty="0"/>
        </a:p>
      </dgm:t>
    </dgm:pt>
    <dgm:pt modelId="{F171A7FB-201D-4E33-B29D-A2338A9EAF3B}" type="parTrans" cxnId="{9C2586E6-5912-428C-8D8E-F197D8C802E6}">
      <dgm:prSet/>
      <dgm:spPr/>
      <dgm:t>
        <a:bodyPr/>
        <a:lstStyle/>
        <a:p>
          <a:endParaRPr lang="en-US"/>
        </a:p>
      </dgm:t>
    </dgm:pt>
    <dgm:pt modelId="{30E520CE-54AC-4BCB-B2AC-BEDF0104DD27}" type="sibTrans" cxnId="{9C2586E6-5912-428C-8D8E-F197D8C802E6}">
      <dgm:prSet/>
      <dgm:spPr/>
      <dgm:t>
        <a:bodyPr/>
        <a:lstStyle/>
        <a:p>
          <a:endParaRPr lang="en-US"/>
        </a:p>
      </dgm:t>
    </dgm:pt>
    <dgm:pt modelId="{25690E55-AAF2-4DA7-A28C-9CFE2B13138A}" type="pres">
      <dgm:prSet presAssocID="{5E3FFC74-3084-47DD-84B6-6018924CFEDA}" presName="Name0" presStyleCnt="0">
        <dgm:presLayoutVars>
          <dgm:dir/>
          <dgm:resizeHandles val="exact"/>
        </dgm:presLayoutVars>
      </dgm:prSet>
      <dgm:spPr/>
      <dgm:t>
        <a:bodyPr/>
        <a:lstStyle/>
        <a:p>
          <a:endParaRPr lang="en-US"/>
        </a:p>
      </dgm:t>
    </dgm:pt>
    <dgm:pt modelId="{C2C8942F-0843-4058-AE29-9135F380D28F}" type="pres">
      <dgm:prSet presAssocID="{88232D5B-FB2E-4D95-A885-E56E5DCCAE37}" presName="node" presStyleLbl="node1" presStyleIdx="0" presStyleCnt="3">
        <dgm:presLayoutVars>
          <dgm:bulletEnabled val="1"/>
        </dgm:presLayoutVars>
      </dgm:prSet>
      <dgm:spPr/>
      <dgm:t>
        <a:bodyPr/>
        <a:lstStyle/>
        <a:p>
          <a:endParaRPr lang="en-US"/>
        </a:p>
      </dgm:t>
    </dgm:pt>
    <dgm:pt modelId="{E76CF1B5-92EB-428E-808C-36C4EAAB0D33}" type="pres">
      <dgm:prSet presAssocID="{466E00EF-1F45-4F66-AE42-165AA97430C4}" presName="sibTrans" presStyleCnt="0"/>
      <dgm:spPr/>
    </dgm:pt>
    <dgm:pt modelId="{3DC4CD47-90F9-42E2-904B-1B1A9D257E68}" type="pres">
      <dgm:prSet presAssocID="{5DAD1076-1481-4BC3-A7D1-B1930B6359C0}" presName="node" presStyleLbl="node1" presStyleIdx="1" presStyleCnt="3">
        <dgm:presLayoutVars>
          <dgm:bulletEnabled val="1"/>
        </dgm:presLayoutVars>
      </dgm:prSet>
      <dgm:spPr/>
      <dgm:t>
        <a:bodyPr/>
        <a:lstStyle/>
        <a:p>
          <a:endParaRPr lang="en-US"/>
        </a:p>
      </dgm:t>
    </dgm:pt>
    <dgm:pt modelId="{46CB99D0-9C95-43F1-903B-D5E9722C0396}" type="pres">
      <dgm:prSet presAssocID="{30E520CE-54AC-4BCB-B2AC-BEDF0104DD27}" presName="sibTrans" presStyleCnt="0"/>
      <dgm:spPr/>
    </dgm:pt>
    <dgm:pt modelId="{EF5D4B38-09E7-4D10-B260-E37460E0DCEE}" type="pres">
      <dgm:prSet presAssocID="{6390CD2C-AA74-4EDF-B4D8-C69C956970D2}" presName="node" presStyleLbl="node1" presStyleIdx="2" presStyleCnt="3">
        <dgm:presLayoutVars>
          <dgm:bulletEnabled val="1"/>
        </dgm:presLayoutVars>
      </dgm:prSet>
      <dgm:spPr/>
      <dgm:t>
        <a:bodyPr/>
        <a:lstStyle/>
        <a:p>
          <a:endParaRPr lang="en-US"/>
        </a:p>
      </dgm:t>
    </dgm:pt>
  </dgm:ptLst>
  <dgm:cxnLst>
    <dgm:cxn modelId="{9C2586E6-5912-428C-8D8E-F197D8C802E6}" srcId="{5E3FFC74-3084-47DD-84B6-6018924CFEDA}" destId="{5DAD1076-1481-4BC3-A7D1-B1930B6359C0}" srcOrd="1" destOrd="0" parTransId="{F171A7FB-201D-4E33-B29D-A2338A9EAF3B}" sibTransId="{30E520CE-54AC-4BCB-B2AC-BEDF0104DD27}"/>
    <dgm:cxn modelId="{46C9DB86-3DFD-4C6A-B87B-8EFF0E983E1B}" srcId="{5E3FFC74-3084-47DD-84B6-6018924CFEDA}" destId="{88232D5B-FB2E-4D95-A885-E56E5DCCAE37}" srcOrd="0" destOrd="0" parTransId="{107D1C46-2F38-49A9-AFAD-677DD0E41301}" sibTransId="{466E00EF-1F45-4F66-AE42-165AA97430C4}"/>
    <dgm:cxn modelId="{72A20876-60B7-4316-B824-6D3F3A75C74D}" type="presOf" srcId="{88232D5B-FB2E-4D95-A885-E56E5DCCAE37}" destId="{C2C8942F-0843-4058-AE29-9135F380D28F}" srcOrd="0" destOrd="0" presId="urn:microsoft.com/office/officeart/2005/8/layout/hList6"/>
    <dgm:cxn modelId="{73CB11B3-7746-41C7-8602-8FF0A987ED69}" type="presOf" srcId="{5DAD1076-1481-4BC3-A7D1-B1930B6359C0}" destId="{3DC4CD47-90F9-42E2-904B-1B1A9D257E68}" srcOrd="0" destOrd="0" presId="urn:microsoft.com/office/officeart/2005/8/layout/hList6"/>
    <dgm:cxn modelId="{4F22C6DD-559B-4540-AAFE-B7E7A6F7ACEB}" srcId="{5E3FFC74-3084-47DD-84B6-6018924CFEDA}" destId="{6390CD2C-AA74-4EDF-B4D8-C69C956970D2}" srcOrd="2" destOrd="0" parTransId="{4EAE6236-9FDB-4306-959D-13A73F444EC3}" sibTransId="{4AC19687-67B3-42D9-9ED3-98677C4E9851}"/>
    <dgm:cxn modelId="{FE98B30F-6658-4E70-9091-F3F4E2510630}" type="presOf" srcId="{6390CD2C-AA74-4EDF-B4D8-C69C956970D2}" destId="{EF5D4B38-09E7-4D10-B260-E37460E0DCEE}" srcOrd="0" destOrd="0" presId="urn:microsoft.com/office/officeart/2005/8/layout/hList6"/>
    <dgm:cxn modelId="{14EE385B-AF1A-473E-ABC3-3E03FC67022E}" type="presOf" srcId="{5E3FFC74-3084-47DD-84B6-6018924CFEDA}" destId="{25690E55-AAF2-4DA7-A28C-9CFE2B13138A}" srcOrd="0" destOrd="0" presId="urn:microsoft.com/office/officeart/2005/8/layout/hList6"/>
    <dgm:cxn modelId="{3876015C-82D5-408F-8C97-B030022043D4}" type="presParOf" srcId="{25690E55-AAF2-4DA7-A28C-9CFE2B13138A}" destId="{C2C8942F-0843-4058-AE29-9135F380D28F}" srcOrd="0" destOrd="0" presId="urn:microsoft.com/office/officeart/2005/8/layout/hList6"/>
    <dgm:cxn modelId="{DAE79EDB-27FE-4BD5-AD67-63B7EFC59D3F}" type="presParOf" srcId="{25690E55-AAF2-4DA7-A28C-9CFE2B13138A}" destId="{E76CF1B5-92EB-428E-808C-36C4EAAB0D33}" srcOrd="1" destOrd="0" presId="urn:microsoft.com/office/officeart/2005/8/layout/hList6"/>
    <dgm:cxn modelId="{AB182A5E-FD88-4098-9DA2-A3F83859B51B}" type="presParOf" srcId="{25690E55-AAF2-4DA7-A28C-9CFE2B13138A}" destId="{3DC4CD47-90F9-42E2-904B-1B1A9D257E68}" srcOrd="2" destOrd="0" presId="urn:microsoft.com/office/officeart/2005/8/layout/hList6"/>
    <dgm:cxn modelId="{DEFC89E7-650C-47F0-B194-6D4769362395}" type="presParOf" srcId="{25690E55-AAF2-4DA7-A28C-9CFE2B13138A}" destId="{46CB99D0-9C95-43F1-903B-D5E9722C0396}" srcOrd="3" destOrd="0" presId="urn:microsoft.com/office/officeart/2005/8/layout/hList6"/>
    <dgm:cxn modelId="{5E09CFBD-240E-4A26-9AFC-D9D8C9D05B17}" type="presParOf" srcId="{25690E55-AAF2-4DA7-A28C-9CFE2B13138A}" destId="{EF5D4B38-09E7-4D10-B260-E37460E0DCEE}"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3FFC74-3084-47DD-84B6-6018924CFEDA}"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B75E00BE-D61E-4BFB-AE6B-A297FE51C58F}">
      <dgm:prSet phldrT="[Text]" custT="1"/>
      <dgm:spPr/>
      <dgm:t>
        <a:bodyPr/>
        <a:lstStyle/>
        <a:p>
          <a:r>
            <a:rPr lang="en-US" sz="2000" dirty="0" smtClean="0"/>
            <a:t>Free flow of resources among global economies, global sourcing for firms, global purchasing for customers, and a global forum for workers all serve as a key source of competitive advantage for firms.</a:t>
          </a:r>
          <a:endParaRPr lang="en-US" sz="2000" dirty="0"/>
        </a:p>
      </dgm:t>
    </dgm:pt>
    <dgm:pt modelId="{9DE02FE7-2567-4CD6-A1F7-CC58579C0C0A}" type="parTrans" cxnId="{17DDE155-654C-40F7-8F5C-9314E74373AC}">
      <dgm:prSet/>
      <dgm:spPr/>
      <dgm:t>
        <a:bodyPr/>
        <a:lstStyle/>
        <a:p>
          <a:endParaRPr lang="en-US"/>
        </a:p>
      </dgm:t>
    </dgm:pt>
    <dgm:pt modelId="{B826A2D7-81EB-47FF-9A2A-A3A094A94B81}" type="sibTrans" cxnId="{17DDE155-654C-40F7-8F5C-9314E74373AC}">
      <dgm:prSet/>
      <dgm:spPr/>
      <dgm:t>
        <a:bodyPr/>
        <a:lstStyle/>
        <a:p>
          <a:endParaRPr lang="en-US"/>
        </a:p>
      </dgm:t>
    </dgm:pt>
    <dgm:pt modelId="{FB568830-B0B2-46CB-A0D1-62339FB4E91C}">
      <dgm:prSet phldrT="[Text]" custT="1"/>
      <dgm:spPr/>
      <dgm:t>
        <a:bodyPr/>
        <a:lstStyle/>
        <a:p>
          <a:r>
            <a:rPr lang="en-US" sz="2000" dirty="0" smtClean="0"/>
            <a:t>Firms must learn that in this twenty-first century competitive landscape, only firms capable of meeting, if not exceeding, global standards, have the capability to earn above-average returns.</a:t>
          </a:r>
          <a:endParaRPr lang="en-US" sz="2000" dirty="0"/>
        </a:p>
      </dgm:t>
    </dgm:pt>
    <dgm:pt modelId="{480A356E-417C-425B-8376-50DE241C169D}" type="parTrans" cxnId="{777041FF-F297-406A-BB7B-58DFB086087B}">
      <dgm:prSet/>
      <dgm:spPr/>
      <dgm:t>
        <a:bodyPr/>
        <a:lstStyle/>
        <a:p>
          <a:endParaRPr lang="en-US"/>
        </a:p>
      </dgm:t>
    </dgm:pt>
    <dgm:pt modelId="{EA4E02F2-D781-4BE9-A64C-F1E56A26E111}" type="sibTrans" cxnId="{777041FF-F297-406A-BB7B-58DFB086087B}">
      <dgm:prSet/>
      <dgm:spPr/>
      <dgm:t>
        <a:bodyPr/>
        <a:lstStyle/>
        <a:p>
          <a:endParaRPr lang="en-US"/>
        </a:p>
      </dgm:t>
    </dgm:pt>
    <dgm:pt modelId="{F7BFE188-4225-4BFB-81D6-CE57E5736114}">
      <dgm:prSet custT="1"/>
      <dgm:spPr/>
      <dgm:t>
        <a:bodyPr/>
        <a:lstStyle/>
        <a:p>
          <a:r>
            <a:rPr lang="en-US" sz="2000" dirty="0" smtClean="0"/>
            <a:t>Globalization has led to higher performance standards in quality, cost, productivity, product introduction time, and operational efficiency. These standards translate and impact domestic-only firms as well. </a:t>
          </a:r>
          <a:endParaRPr lang="en-US" sz="2000" dirty="0"/>
        </a:p>
      </dgm:t>
    </dgm:pt>
    <dgm:pt modelId="{825F9499-2F30-49DC-93E9-0472FD46DF1A}" type="parTrans" cxnId="{848219FF-0635-4638-B34D-29995FF22824}">
      <dgm:prSet/>
      <dgm:spPr/>
      <dgm:t>
        <a:bodyPr/>
        <a:lstStyle/>
        <a:p>
          <a:endParaRPr lang="en-US"/>
        </a:p>
      </dgm:t>
    </dgm:pt>
    <dgm:pt modelId="{A1494D7A-FAE5-49F9-B8E4-9D5165613540}" type="sibTrans" cxnId="{848219FF-0635-4638-B34D-29995FF22824}">
      <dgm:prSet/>
      <dgm:spPr/>
      <dgm:t>
        <a:bodyPr/>
        <a:lstStyle/>
        <a:p>
          <a:endParaRPr lang="en-US"/>
        </a:p>
      </dgm:t>
    </dgm:pt>
    <dgm:pt modelId="{25690E55-AAF2-4DA7-A28C-9CFE2B13138A}" type="pres">
      <dgm:prSet presAssocID="{5E3FFC74-3084-47DD-84B6-6018924CFEDA}" presName="Name0" presStyleCnt="0">
        <dgm:presLayoutVars>
          <dgm:dir/>
          <dgm:resizeHandles val="exact"/>
        </dgm:presLayoutVars>
      </dgm:prSet>
      <dgm:spPr/>
      <dgm:t>
        <a:bodyPr/>
        <a:lstStyle/>
        <a:p>
          <a:endParaRPr lang="en-US"/>
        </a:p>
      </dgm:t>
    </dgm:pt>
    <dgm:pt modelId="{7AD8CF77-B6AE-4AC6-9926-A2296638FAD7}" type="pres">
      <dgm:prSet presAssocID="{F7BFE188-4225-4BFB-81D6-CE57E5736114}" presName="node" presStyleLbl="node1" presStyleIdx="0" presStyleCnt="3">
        <dgm:presLayoutVars>
          <dgm:bulletEnabled val="1"/>
        </dgm:presLayoutVars>
      </dgm:prSet>
      <dgm:spPr/>
      <dgm:t>
        <a:bodyPr/>
        <a:lstStyle/>
        <a:p>
          <a:endParaRPr lang="en-US"/>
        </a:p>
      </dgm:t>
    </dgm:pt>
    <dgm:pt modelId="{6DFC4CE6-CDD9-469D-95FF-B1D9D74CAA54}" type="pres">
      <dgm:prSet presAssocID="{A1494D7A-FAE5-49F9-B8E4-9D5165613540}" presName="sibTrans" presStyleCnt="0"/>
      <dgm:spPr/>
    </dgm:pt>
    <dgm:pt modelId="{585C8BF9-041C-4598-9400-4DFAC5EF615A}" type="pres">
      <dgm:prSet presAssocID="{B75E00BE-D61E-4BFB-AE6B-A297FE51C58F}" presName="node" presStyleLbl="node1" presStyleIdx="1" presStyleCnt="3">
        <dgm:presLayoutVars>
          <dgm:bulletEnabled val="1"/>
        </dgm:presLayoutVars>
      </dgm:prSet>
      <dgm:spPr/>
      <dgm:t>
        <a:bodyPr/>
        <a:lstStyle/>
        <a:p>
          <a:endParaRPr lang="en-US"/>
        </a:p>
      </dgm:t>
    </dgm:pt>
    <dgm:pt modelId="{AEDD5F76-70DB-4E5A-B669-DF80306C5852}" type="pres">
      <dgm:prSet presAssocID="{B826A2D7-81EB-47FF-9A2A-A3A094A94B81}" presName="sibTrans" presStyleCnt="0"/>
      <dgm:spPr/>
    </dgm:pt>
    <dgm:pt modelId="{163028DA-E070-4264-BB09-D426F539EDFC}" type="pres">
      <dgm:prSet presAssocID="{FB568830-B0B2-46CB-A0D1-62339FB4E91C}" presName="node" presStyleLbl="node1" presStyleIdx="2" presStyleCnt="3">
        <dgm:presLayoutVars>
          <dgm:bulletEnabled val="1"/>
        </dgm:presLayoutVars>
      </dgm:prSet>
      <dgm:spPr/>
      <dgm:t>
        <a:bodyPr/>
        <a:lstStyle/>
        <a:p>
          <a:endParaRPr lang="en-US"/>
        </a:p>
      </dgm:t>
    </dgm:pt>
  </dgm:ptLst>
  <dgm:cxnLst>
    <dgm:cxn modelId="{63C88CEC-D0A8-4BF9-BB60-3D76E3D1269D}" type="presOf" srcId="{FB568830-B0B2-46CB-A0D1-62339FB4E91C}" destId="{163028DA-E070-4264-BB09-D426F539EDFC}" srcOrd="0" destOrd="0" presId="urn:microsoft.com/office/officeart/2005/8/layout/hList6"/>
    <dgm:cxn modelId="{777041FF-F297-406A-BB7B-58DFB086087B}" srcId="{5E3FFC74-3084-47DD-84B6-6018924CFEDA}" destId="{FB568830-B0B2-46CB-A0D1-62339FB4E91C}" srcOrd="2" destOrd="0" parTransId="{480A356E-417C-425B-8376-50DE241C169D}" sibTransId="{EA4E02F2-D781-4BE9-A64C-F1E56A26E111}"/>
    <dgm:cxn modelId="{848219FF-0635-4638-B34D-29995FF22824}" srcId="{5E3FFC74-3084-47DD-84B6-6018924CFEDA}" destId="{F7BFE188-4225-4BFB-81D6-CE57E5736114}" srcOrd="0" destOrd="0" parTransId="{825F9499-2F30-49DC-93E9-0472FD46DF1A}" sibTransId="{A1494D7A-FAE5-49F9-B8E4-9D5165613540}"/>
    <dgm:cxn modelId="{FF0EF791-AF86-419C-8455-7621119E8CAB}" type="presOf" srcId="{5E3FFC74-3084-47DD-84B6-6018924CFEDA}" destId="{25690E55-AAF2-4DA7-A28C-9CFE2B13138A}" srcOrd="0" destOrd="0" presId="urn:microsoft.com/office/officeart/2005/8/layout/hList6"/>
    <dgm:cxn modelId="{17DDE155-654C-40F7-8F5C-9314E74373AC}" srcId="{5E3FFC74-3084-47DD-84B6-6018924CFEDA}" destId="{B75E00BE-D61E-4BFB-AE6B-A297FE51C58F}" srcOrd="1" destOrd="0" parTransId="{9DE02FE7-2567-4CD6-A1F7-CC58579C0C0A}" sibTransId="{B826A2D7-81EB-47FF-9A2A-A3A094A94B81}"/>
    <dgm:cxn modelId="{25B24D40-E5E6-4AB6-81CB-981A646028B3}" type="presOf" srcId="{F7BFE188-4225-4BFB-81D6-CE57E5736114}" destId="{7AD8CF77-B6AE-4AC6-9926-A2296638FAD7}" srcOrd="0" destOrd="0" presId="urn:microsoft.com/office/officeart/2005/8/layout/hList6"/>
    <dgm:cxn modelId="{8134763F-4073-4B88-A7B6-D2B96721B625}" type="presOf" srcId="{B75E00BE-D61E-4BFB-AE6B-A297FE51C58F}" destId="{585C8BF9-041C-4598-9400-4DFAC5EF615A}" srcOrd="0" destOrd="0" presId="urn:microsoft.com/office/officeart/2005/8/layout/hList6"/>
    <dgm:cxn modelId="{1747EBEE-BF3F-43AE-AD8B-1CC9B181A5D6}" type="presParOf" srcId="{25690E55-AAF2-4DA7-A28C-9CFE2B13138A}" destId="{7AD8CF77-B6AE-4AC6-9926-A2296638FAD7}" srcOrd="0" destOrd="0" presId="urn:microsoft.com/office/officeart/2005/8/layout/hList6"/>
    <dgm:cxn modelId="{16362993-7A0E-435E-AEA0-2AAB540B664E}" type="presParOf" srcId="{25690E55-AAF2-4DA7-A28C-9CFE2B13138A}" destId="{6DFC4CE6-CDD9-469D-95FF-B1D9D74CAA54}" srcOrd="1" destOrd="0" presId="urn:microsoft.com/office/officeart/2005/8/layout/hList6"/>
    <dgm:cxn modelId="{EBFF32BA-721F-4C0D-AC8C-4D1E5F5CC6BC}" type="presParOf" srcId="{25690E55-AAF2-4DA7-A28C-9CFE2B13138A}" destId="{585C8BF9-041C-4598-9400-4DFAC5EF615A}" srcOrd="2" destOrd="0" presId="urn:microsoft.com/office/officeart/2005/8/layout/hList6"/>
    <dgm:cxn modelId="{906A1FD0-1A2D-4768-99AB-814DFD90B94D}" type="presParOf" srcId="{25690E55-AAF2-4DA7-A28C-9CFE2B13138A}" destId="{AEDD5F76-70DB-4E5A-B669-DF80306C5852}" srcOrd="3" destOrd="0" presId="urn:microsoft.com/office/officeart/2005/8/layout/hList6"/>
    <dgm:cxn modelId="{A4B6044E-085D-4515-A857-AFA8C9E296BF}" type="presParOf" srcId="{25690E55-AAF2-4DA7-A28C-9CFE2B13138A}" destId="{163028DA-E070-4264-BB09-D426F539EDFC}" srcOrd="4" destOrd="0" presId="urn:microsoft.com/office/officeart/2005/8/layout/hList6"/>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3FFC74-3084-47DD-84B6-6018924CFEDA}" type="doc">
      <dgm:prSet loTypeId="urn:microsoft.com/office/officeart/2005/8/layout/hList6" loCatId="list" qsTypeId="urn:microsoft.com/office/officeart/2005/8/quickstyle/simple1" qsCatId="simple" csTypeId="urn:microsoft.com/office/officeart/2005/8/colors/accent6_5" csCatId="accent6" phldr="1"/>
      <dgm:spPr/>
      <dgm:t>
        <a:bodyPr/>
        <a:lstStyle/>
        <a:p>
          <a:endParaRPr lang="en-US"/>
        </a:p>
      </dgm:t>
    </dgm:pt>
    <dgm:pt modelId="{B75E00BE-D61E-4BFB-AE6B-A297FE51C58F}">
      <dgm:prSet phldrT="[Text]" custT="1"/>
      <dgm:spPr/>
      <dgm:t>
        <a:bodyPr/>
        <a:lstStyle/>
        <a:p>
          <a:r>
            <a:rPr lang="en-US" sz="2000" dirty="0" smtClean="0"/>
            <a:t>With globalization, firms may over-diversify internationally, which can have strong negative effects on a firm’s overall performance.</a:t>
          </a:r>
          <a:endParaRPr lang="en-US" sz="2000" dirty="0"/>
        </a:p>
      </dgm:t>
    </dgm:pt>
    <dgm:pt modelId="{9DE02FE7-2567-4CD6-A1F7-CC58579C0C0A}" type="parTrans" cxnId="{17DDE155-654C-40F7-8F5C-9314E74373AC}">
      <dgm:prSet/>
      <dgm:spPr/>
      <dgm:t>
        <a:bodyPr/>
        <a:lstStyle/>
        <a:p>
          <a:endParaRPr lang="en-US"/>
        </a:p>
      </dgm:t>
    </dgm:pt>
    <dgm:pt modelId="{B826A2D7-81EB-47FF-9A2A-A3A094A94B81}" type="sibTrans" cxnId="{17DDE155-654C-40F7-8F5C-9314E74373AC}">
      <dgm:prSet/>
      <dgm:spPr/>
      <dgm:t>
        <a:bodyPr/>
        <a:lstStyle/>
        <a:p>
          <a:endParaRPr lang="en-US"/>
        </a:p>
      </dgm:t>
    </dgm:pt>
    <dgm:pt modelId="{FB568830-B0B2-46CB-A0D1-62339FB4E91C}">
      <dgm:prSet phldrT="[Text]" custT="1"/>
      <dgm:spPr/>
      <dgm:t>
        <a:bodyPr/>
        <a:lstStyle/>
        <a:p>
          <a:r>
            <a:rPr lang="en-US" sz="2000" dirty="0" smtClean="0"/>
            <a:t>It is critical for firms competing globally to remain strategically committed to and competitive in both domestic and international markets.</a:t>
          </a:r>
          <a:endParaRPr lang="en-US" sz="2000" dirty="0"/>
        </a:p>
      </dgm:t>
    </dgm:pt>
    <dgm:pt modelId="{480A356E-417C-425B-8376-50DE241C169D}" type="parTrans" cxnId="{777041FF-F297-406A-BB7B-58DFB086087B}">
      <dgm:prSet/>
      <dgm:spPr/>
      <dgm:t>
        <a:bodyPr/>
        <a:lstStyle/>
        <a:p>
          <a:endParaRPr lang="en-US"/>
        </a:p>
      </dgm:t>
    </dgm:pt>
    <dgm:pt modelId="{EA4E02F2-D781-4BE9-A64C-F1E56A26E111}" type="sibTrans" cxnId="{777041FF-F297-406A-BB7B-58DFB086087B}">
      <dgm:prSet/>
      <dgm:spPr/>
      <dgm:t>
        <a:bodyPr/>
        <a:lstStyle/>
        <a:p>
          <a:endParaRPr lang="en-US"/>
        </a:p>
      </dgm:t>
    </dgm:pt>
    <dgm:pt modelId="{F7BFE188-4225-4BFB-81D6-CE57E5736114}">
      <dgm:prSet custT="1"/>
      <dgm:spPr/>
      <dgm:t>
        <a:bodyPr/>
        <a:lstStyle/>
        <a:p>
          <a:r>
            <a:rPr lang="en-US" sz="2000" dirty="0" smtClean="0"/>
            <a:t>Significant time is required for firms to learn how to compete in new markets, and performance may suffer during this time.</a:t>
          </a:r>
          <a:endParaRPr lang="en-US" sz="2000" dirty="0"/>
        </a:p>
      </dgm:t>
    </dgm:pt>
    <dgm:pt modelId="{825F9499-2F30-49DC-93E9-0472FD46DF1A}" type="parTrans" cxnId="{848219FF-0635-4638-B34D-29995FF22824}">
      <dgm:prSet/>
      <dgm:spPr/>
      <dgm:t>
        <a:bodyPr/>
        <a:lstStyle/>
        <a:p>
          <a:endParaRPr lang="en-US"/>
        </a:p>
      </dgm:t>
    </dgm:pt>
    <dgm:pt modelId="{A1494D7A-FAE5-49F9-B8E4-9D5165613540}" type="sibTrans" cxnId="{848219FF-0635-4638-B34D-29995FF22824}">
      <dgm:prSet/>
      <dgm:spPr/>
      <dgm:t>
        <a:bodyPr/>
        <a:lstStyle/>
        <a:p>
          <a:endParaRPr lang="en-US"/>
        </a:p>
      </dgm:t>
    </dgm:pt>
    <dgm:pt modelId="{25690E55-AAF2-4DA7-A28C-9CFE2B13138A}" type="pres">
      <dgm:prSet presAssocID="{5E3FFC74-3084-47DD-84B6-6018924CFEDA}" presName="Name0" presStyleCnt="0">
        <dgm:presLayoutVars>
          <dgm:dir/>
          <dgm:resizeHandles val="exact"/>
        </dgm:presLayoutVars>
      </dgm:prSet>
      <dgm:spPr/>
      <dgm:t>
        <a:bodyPr/>
        <a:lstStyle/>
        <a:p>
          <a:endParaRPr lang="en-US"/>
        </a:p>
      </dgm:t>
    </dgm:pt>
    <dgm:pt modelId="{7AD8CF77-B6AE-4AC6-9926-A2296638FAD7}" type="pres">
      <dgm:prSet presAssocID="{F7BFE188-4225-4BFB-81D6-CE57E5736114}" presName="node" presStyleLbl="node1" presStyleIdx="0" presStyleCnt="3">
        <dgm:presLayoutVars>
          <dgm:bulletEnabled val="1"/>
        </dgm:presLayoutVars>
      </dgm:prSet>
      <dgm:spPr/>
      <dgm:t>
        <a:bodyPr/>
        <a:lstStyle/>
        <a:p>
          <a:endParaRPr lang="en-US"/>
        </a:p>
      </dgm:t>
    </dgm:pt>
    <dgm:pt modelId="{6DFC4CE6-CDD9-469D-95FF-B1D9D74CAA54}" type="pres">
      <dgm:prSet presAssocID="{A1494D7A-FAE5-49F9-B8E4-9D5165613540}" presName="sibTrans" presStyleCnt="0"/>
      <dgm:spPr/>
    </dgm:pt>
    <dgm:pt modelId="{585C8BF9-041C-4598-9400-4DFAC5EF615A}" type="pres">
      <dgm:prSet presAssocID="{B75E00BE-D61E-4BFB-AE6B-A297FE51C58F}" presName="node" presStyleLbl="node1" presStyleIdx="1" presStyleCnt="3">
        <dgm:presLayoutVars>
          <dgm:bulletEnabled val="1"/>
        </dgm:presLayoutVars>
      </dgm:prSet>
      <dgm:spPr/>
      <dgm:t>
        <a:bodyPr/>
        <a:lstStyle/>
        <a:p>
          <a:endParaRPr lang="en-US"/>
        </a:p>
      </dgm:t>
    </dgm:pt>
    <dgm:pt modelId="{AEDD5F76-70DB-4E5A-B669-DF80306C5852}" type="pres">
      <dgm:prSet presAssocID="{B826A2D7-81EB-47FF-9A2A-A3A094A94B81}" presName="sibTrans" presStyleCnt="0"/>
      <dgm:spPr/>
    </dgm:pt>
    <dgm:pt modelId="{163028DA-E070-4264-BB09-D426F539EDFC}" type="pres">
      <dgm:prSet presAssocID="{FB568830-B0B2-46CB-A0D1-62339FB4E91C}" presName="node" presStyleLbl="node1" presStyleIdx="2" presStyleCnt="3">
        <dgm:presLayoutVars>
          <dgm:bulletEnabled val="1"/>
        </dgm:presLayoutVars>
      </dgm:prSet>
      <dgm:spPr/>
      <dgm:t>
        <a:bodyPr/>
        <a:lstStyle/>
        <a:p>
          <a:endParaRPr lang="en-US"/>
        </a:p>
      </dgm:t>
    </dgm:pt>
  </dgm:ptLst>
  <dgm:cxnLst>
    <dgm:cxn modelId="{E0368FD5-0BDA-4617-94C2-D7038FB18CBC}" type="presOf" srcId="{F7BFE188-4225-4BFB-81D6-CE57E5736114}" destId="{7AD8CF77-B6AE-4AC6-9926-A2296638FAD7}" srcOrd="0" destOrd="0" presId="urn:microsoft.com/office/officeart/2005/8/layout/hList6"/>
    <dgm:cxn modelId="{777041FF-F297-406A-BB7B-58DFB086087B}" srcId="{5E3FFC74-3084-47DD-84B6-6018924CFEDA}" destId="{FB568830-B0B2-46CB-A0D1-62339FB4E91C}" srcOrd="2" destOrd="0" parTransId="{480A356E-417C-425B-8376-50DE241C169D}" sibTransId="{EA4E02F2-D781-4BE9-A64C-F1E56A26E111}"/>
    <dgm:cxn modelId="{848219FF-0635-4638-B34D-29995FF22824}" srcId="{5E3FFC74-3084-47DD-84B6-6018924CFEDA}" destId="{F7BFE188-4225-4BFB-81D6-CE57E5736114}" srcOrd="0" destOrd="0" parTransId="{825F9499-2F30-49DC-93E9-0472FD46DF1A}" sibTransId="{A1494D7A-FAE5-49F9-B8E4-9D5165613540}"/>
    <dgm:cxn modelId="{6C527DA2-72B0-4F4E-885C-9D624FE21A12}" type="presOf" srcId="{FB568830-B0B2-46CB-A0D1-62339FB4E91C}" destId="{163028DA-E070-4264-BB09-D426F539EDFC}" srcOrd="0" destOrd="0" presId="urn:microsoft.com/office/officeart/2005/8/layout/hList6"/>
    <dgm:cxn modelId="{7C5FEB5D-AE1C-458F-BB9B-08BF486A12ED}" type="presOf" srcId="{5E3FFC74-3084-47DD-84B6-6018924CFEDA}" destId="{25690E55-AAF2-4DA7-A28C-9CFE2B13138A}" srcOrd="0" destOrd="0" presId="urn:microsoft.com/office/officeart/2005/8/layout/hList6"/>
    <dgm:cxn modelId="{17DDE155-654C-40F7-8F5C-9314E74373AC}" srcId="{5E3FFC74-3084-47DD-84B6-6018924CFEDA}" destId="{B75E00BE-D61E-4BFB-AE6B-A297FE51C58F}" srcOrd="1" destOrd="0" parTransId="{9DE02FE7-2567-4CD6-A1F7-CC58579C0C0A}" sibTransId="{B826A2D7-81EB-47FF-9A2A-A3A094A94B81}"/>
    <dgm:cxn modelId="{599146AC-982F-450C-B407-ECAE44FC57BC}" type="presOf" srcId="{B75E00BE-D61E-4BFB-AE6B-A297FE51C58F}" destId="{585C8BF9-041C-4598-9400-4DFAC5EF615A}" srcOrd="0" destOrd="0" presId="urn:microsoft.com/office/officeart/2005/8/layout/hList6"/>
    <dgm:cxn modelId="{0F46BBE5-B500-4439-8A24-9748E0A99F86}" type="presParOf" srcId="{25690E55-AAF2-4DA7-A28C-9CFE2B13138A}" destId="{7AD8CF77-B6AE-4AC6-9926-A2296638FAD7}" srcOrd="0" destOrd="0" presId="urn:microsoft.com/office/officeart/2005/8/layout/hList6"/>
    <dgm:cxn modelId="{C4E61D23-ABB7-42F8-99DB-A4C7974C25BA}" type="presParOf" srcId="{25690E55-AAF2-4DA7-A28C-9CFE2B13138A}" destId="{6DFC4CE6-CDD9-469D-95FF-B1D9D74CAA54}" srcOrd="1" destOrd="0" presId="urn:microsoft.com/office/officeart/2005/8/layout/hList6"/>
    <dgm:cxn modelId="{DC062D08-0CEC-45AA-BC24-A12E336FEA61}" type="presParOf" srcId="{25690E55-AAF2-4DA7-A28C-9CFE2B13138A}" destId="{585C8BF9-041C-4598-9400-4DFAC5EF615A}" srcOrd="2" destOrd="0" presId="urn:microsoft.com/office/officeart/2005/8/layout/hList6"/>
    <dgm:cxn modelId="{073B92AA-7319-4798-9600-4043E42EA693}" type="presParOf" srcId="{25690E55-AAF2-4DA7-A28C-9CFE2B13138A}" destId="{AEDD5F76-70DB-4E5A-B669-DF80306C5852}" srcOrd="3" destOrd="0" presId="urn:microsoft.com/office/officeart/2005/8/layout/hList6"/>
    <dgm:cxn modelId="{59F7FAA2-8DD1-4A77-91F1-3D41A423D63D}" type="presParOf" srcId="{25690E55-AAF2-4DA7-A28C-9CFE2B13138A}" destId="{163028DA-E070-4264-BB09-D426F539EDFC}"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3FC13F-6733-4082-B5A8-EC67B560586B}" type="doc">
      <dgm:prSet loTypeId="urn:microsoft.com/office/officeart/2005/8/layout/venn3" loCatId="relationship" qsTypeId="urn:microsoft.com/office/officeart/2005/8/quickstyle/simple1" qsCatId="simple" csTypeId="urn:microsoft.com/office/officeart/2005/8/colors/accent4_5" csCatId="accent4" phldr="1"/>
      <dgm:spPr/>
      <dgm:t>
        <a:bodyPr/>
        <a:lstStyle/>
        <a:p>
          <a:endParaRPr lang="en-US"/>
        </a:p>
      </dgm:t>
    </dgm:pt>
    <dgm:pt modelId="{0AE97D72-DD32-4C5C-B397-6AEF72F100B8}">
      <dgm:prSet phldrT="[Text]" custT="1"/>
      <dgm:spPr/>
      <dgm:t>
        <a:bodyPr/>
        <a:lstStyle/>
        <a:p>
          <a:r>
            <a:rPr lang="en-US" sz="3600" b="1" dirty="0" smtClean="0"/>
            <a:t>EXTERNAL</a:t>
          </a:r>
        </a:p>
        <a:p>
          <a:endParaRPr lang="en-US" sz="2000" dirty="0" smtClean="0"/>
        </a:p>
        <a:p>
          <a:r>
            <a:rPr lang="en-US" sz="3600" b="1" dirty="0" smtClean="0"/>
            <a:t> I/O</a:t>
          </a:r>
        </a:p>
        <a:p>
          <a:r>
            <a:rPr lang="en-US" sz="3600" b="1" dirty="0" smtClean="0"/>
            <a:t>MODEL</a:t>
          </a:r>
          <a:endParaRPr lang="en-US" sz="3600" b="1" dirty="0"/>
        </a:p>
      </dgm:t>
    </dgm:pt>
    <dgm:pt modelId="{FE94FF77-BE4E-4294-9B6C-0177060C07EE}" type="parTrans" cxnId="{C7C4B615-F381-4573-AB08-A537B045E07A}">
      <dgm:prSet/>
      <dgm:spPr/>
      <dgm:t>
        <a:bodyPr/>
        <a:lstStyle/>
        <a:p>
          <a:endParaRPr lang="en-US"/>
        </a:p>
      </dgm:t>
    </dgm:pt>
    <dgm:pt modelId="{8072CDDC-2CE0-4B6E-96D0-3F2038F55AC0}" type="sibTrans" cxnId="{C7C4B615-F381-4573-AB08-A537B045E07A}">
      <dgm:prSet/>
      <dgm:spPr/>
      <dgm:t>
        <a:bodyPr/>
        <a:lstStyle/>
        <a:p>
          <a:endParaRPr lang="en-US"/>
        </a:p>
      </dgm:t>
    </dgm:pt>
    <dgm:pt modelId="{338AAA9D-DDE7-4593-A8F2-A3920594F254}">
      <dgm:prSet phldrT="[Text]" custT="1"/>
      <dgm:spPr/>
      <dgm:t>
        <a:bodyPr/>
        <a:lstStyle/>
        <a:p>
          <a:endParaRPr lang="en-US" sz="1200" b="1" dirty="0" smtClean="0"/>
        </a:p>
        <a:p>
          <a:r>
            <a:rPr lang="en-US" sz="3600" b="1" dirty="0" smtClean="0"/>
            <a:t>INTERNAL</a:t>
          </a:r>
        </a:p>
        <a:p>
          <a:endParaRPr lang="en-US" sz="1400" dirty="0" smtClean="0"/>
        </a:p>
        <a:p>
          <a:r>
            <a:rPr lang="en-US" sz="3600" b="1" dirty="0" smtClean="0"/>
            <a:t>RESOURCE-BASED MODEL</a:t>
          </a:r>
          <a:endParaRPr lang="en-US" sz="3600" b="1" dirty="0"/>
        </a:p>
      </dgm:t>
    </dgm:pt>
    <dgm:pt modelId="{C38B6C85-695E-414E-9D31-D16286BCB61A}" type="parTrans" cxnId="{3E3608DA-476E-4E68-A580-4B09C8B8C730}">
      <dgm:prSet/>
      <dgm:spPr/>
      <dgm:t>
        <a:bodyPr/>
        <a:lstStyle/>
        <a:p>
          <a:endParaRPr lang="en-US"/>
        </a:p>
      </dgm:t>
    </dgm:pt>
    <dgm:pt modelId="{99170E1D-D8EB-4A4D-B31E-0EC62E452A88}" type="sibTrans" cxnId="{3E3608DA-476E-4E68-A580-4B09C8B8C730}">
      <dgm:prSet/>
      <dgm:spPr/>
      <dgm:t>
        <a:bodyPr/>
        <a:lstStyle/>
        <a:p>
          <a:endParaRPr lang="en-US"/>
        </a:p>
      </dgm:t>
    </dgm:pt>
    <dgm:pt modelId="{AB9B375D-7002-4B5D-AC07-EDEB6628D618}" type="pres">
      <dgm:prSet presAssocID="{873FC13F-6733-4082-B5A8-EC67B560586B}" presName="Name0" presStyleCnt="0">
        <dgm:presLayoutVars>
          <dgm:dir/>
          <dgm:resizeHandles val="exact"/>
        </dgm:presLayoutVars>
      </dgm:prSet>
      <dgm:spPr/>
      <dgm:t>
        <a:bodyPr/>
        <a:lstStyle/>
        <a:p>
          <a:endParaRPr lang="en-US"/>
        </a:p>
      </dgm:t>
    </dgm:pt>
    <dgm:pt modelId="{B7080FCD-D9D6-4208-9773-68E503B8AE99}" type="pres">
      <dgm:prSet presAssocID="{0AE97D72-DD32-4C5C-B397-6AEF72F100B8}" presName="Name5" presStyleLbl="vennNode1" presStyleIdx="0" presStyleCnt="2" custScaleX="108697">
        <dgm:presLayoutVars>
          <dgm:bulletEnabled val="1"/>
        </dgm:presLayoutVars>
      </dgm:prSet>
      <dgm:spPr/>
      <dgm:t>
        <a:bodyPr/>
        <a:lstStyle/>
        <a:p>
          <a:endParaRPr lang="en-US"/>
        </a:p>
      </dgm:t>
    </dgm:pt>
    <dgm:pt modelId="{E859545F-C1EE-48BA-BE92-E48BCDF0BC24}" type="pres">
      <dgm:prSet presAssocID="{8072CDDC-2CE0-4B6E-96D0-3F2038F55AC0}" presName="space" presStyleCnt="0"/>
      <dgm:spPr/>
    </dgm:pt>
    <dgm:pt modelId="{EC38BE3D-7B9D-426D-BD8B-456DBC032D37}" type="pres">
      <dgm:prSet presAssocID="{338AAA9D-DDE7-4593-A8F2-A3920594F254}" presName="Name5" presStyleLbl="vennNode1" presStyleIdx="1" presStyleCnt="2" custScaleX="111337">
        <dgm:presLayoutVars>
          <dgm:bulletEnabled val="1"/>
        </dgm:presLayoutVars>
      </dgm:prSet>
      <dgm:spPr/>
      <dgm:t>
        <a:bodyPr/>
        <a:lstStyle/>
        <a:p>
          <a:endParaRPr lang="en-US"/>
        </a:p>
      </dgm:t>
    </dgm:pt>
  </dgm:ptLst>
  <dgm:cxnLst>
    <dgm:cxn modelId="{6EB1C8E1-8D86-46BD-AD24-5120AD973D1F}" type="presOf" srcId="{0AE97D72-DD32-4C5C-B397-6AEF72F100B8}" destId="{B7080FCD-D9D6-4208-9773-68E503B8AE99}" srcOrd="0" destOrd="0" presId="urn:microsoft.com/office/officeart/2005/8/layout/venn3"/>
    <dgm:cxn modelId="{6BFE4888-ACD8-4958-A8DB-280468385E7F}" type="presOf" srcId="{338AAA9D-DDE7-4593-A8F2-A3920594F254}" destId="{EC38BE3D-7B9D-426D-BD8B-456DBC032D37}" srcOrd="0" destOrd="0" presId="urn:microsoft.com/office/officeart/2005/8/layout/venn3"/>
    <dgm:cxn modelId="{3E3608DA-476E-4E68-A580-4B09C8B8C730}" srcId="{873FC13F-6733-4082-B5A8-EC67B560586B}" destId="{338AAA9D-DDE7-4593-A8F2-A3920594F254}" srcOrd="1" destOrd="0" parTransId="{C38B6C85-695E-414E-9D31-D16286BCB61A}" sibTransId="{99170E1D-D8EB-4A4D-B31E-0EC62E452A88}"/>
    <dgm:cxn modelId="{75096F80-6809-43B8-A6C9-745E217267FA}" type="presOf" srcId="{873FC13F-6733-4082-B5A8-EC67B560586B}" destId="{AB9B375D-7002-4B5D-AC07-EDEB6628D618}" srcOrd="0" destOrd="0" presId="urn:microsoft.com/office/officeart/2005/8/layout/venn3"/>
    <dgm:cxn modelId="{C7C4B615-F381-4573-AB08-A537B045E07A}" srcId="{873FC13F-6733-4082-B5A8-EC67B560586B}" destId="{0AE97D72-DD32-4C5C-B397-6AEF72F100B8}" srcOrd="0" destOrd="0" parTransId="{FE94FF77-BE4E-4294-9B6C-0177060C07EE}" sibTransId="{8072CDDC-2CE0-4B6E-96D0-3F2038F55AC0}"/>
    <dgm:cxn modelId="{E77A39B3-3991-4F60-8E7E-ADB8A9FCC84B}" type="presParOf" srcId="{AB9B375D-7002-4B5D-AC07-EDEB6628D618}" destId="{B7080FCD-D9D6-4208-9773-68E503B8AE99}" srcOrd="0" destOrd="0" presId="urn:microsoft.com/office/officeart/2005/8/layout/venn3"/>
    <dgm:cxn modelId="{6C6A3AC4-F7E3-4350-AF2C-7A3F609EE6FF}" type="presParOf" srcId="{AB9B375D-7002-4B5D-AC07-EDEB6628D618}" destId="{E859545F-C1EE-48BA-BE92-E48BCDF0BC24}" srcOrd="1" destOrd="0" presId="urn:microsoft.com/office/officeart/2005/8/layout/venn3"/>
    <dgm:cxn modelId="{D500ADAB-D2F9-4DBE-86C5-59BE6F2ABF7B}" type="presParOf" srcId="{AB9B375D-7002-4B5D-AC07-EDEB6628D618}" destId="{EC38BE3D-7B9D-426D-BD8B-456DBC032D37}" srcOrd="2"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D7CBB5-768B-450C-882A-58298B85CD2A}" type="doc">
      <dgm:prSet loTypeId="urn:microsoft.com/office/officeart/2005/8/layout/vList6" loCatId="list" qsTypeId="urn:microsoft.com/office/officeart/2005/8/quickstyle/simple1" qsCatId="simple" csTypeId="urn:microsoft.com/office/officeart/2005/8/colors/accent4_5" csCatId="accent4" phldr="1"/>
      <dgm:spPr/>
      <dgm:t>
        <a:bodyPr/>
        <a:lstStyle/>
        <a:p>
          <a:endParaRPr lang="en-US"/>
        </a:p>
      </dgm:t>
    </dgm:pt>
    <dgm:pt modelId="{4A15820E-CFE2-4805-9351-A4F2603A5F20}">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200" b="1" dirty="0" smtClean="0">
            <a:latin typeface="+mj-lt"/>
            <a:cs typeface="Arial"/>
          </a:endParaRPr>
        </a:p>
        <a:p>
          <a:pPr marL="0" marR="0" indent="0" defTabSz="914400" eaLnBrk="1" fontAlgn="auto" latinLnBrk="0" hangingPunct="1">
            <a:lnSpc>
              <a:spcPct val="100000"/>
            </a:lnSpc>
            <a:spcBef>
              <a:spcPts val="0"/>
            </a:spcBef>
            <a:spcAft>
              <a:spcPts val="0"/>
            </a:spcAft>
            <a:buClrTx/>
            <a:buSzTx/>
            <a:buFontTx/>
            <a:buNone/>
            <a:tabLst/>
            <a:defRPr/>
          </a:pPr>
          <a:r>
            <a:rPr lang="en-US" sz="3200" b="1" dirty="0" smtClean="0">
              <a:latin typeface="+mj-lt"/>
              <a:cs typeface="Arial"/>
            </a:rPr>
            <a:t>VALUABLE</a:t>
          </a:r>
          <a:endParaRPr lang="en-US" sz="3200" dirty="0" smtClean="0">
            <a:latin typeface="+mj-lt"/>
          </a:endParaRPr>
        </a:p>
        <a:p>
          <a:pPr defTabSz="1422400">
            <a:lnSpc>
              <a:spcPct val="90000"/>
            </a:lnSpc>
            <a:spcBef>
              <a:spcPct val="0"/>
            </a:spcBef>
            <a:spcAft>
              <a:spcPct val="35000"/>
            </a:spcAft>
          </a:pPr>
          <a:endParaRPr lang="en-US" sz="2100" dirty="0">
            <a:latin typeface="+mj-lt"/>
          </a:endParaRPr>
        </a:p>
      </dgm:t>
    </dgm:pt>
    <dgm:pt modelId="{622D7849-0585-463A-B16E-3558406D4B40}" type="parTrans" cxnId="{8B3E8274-A733-43C1-A2EF-F7BCB0EE3C61}">
      <dgm:prSet/>
      <dgm:spPr/>
      <dgm:t>
        <a:bodyPr/>
        <a:lstStyle/>
        <a:p>
          <a:endParaRPr lang="en-US">
            <a:latin typeface="+mj-lt"/>
          </a:endParaRPr>
        </a:p>
      </dgm:t>
    </dgm:pt>
    <dgm:pt modelId="{A1B8793E-DBA4-4070-B8E0-1FA8C8D9753D}" type="sibTrans" cxnId="{8B3E8274-A733-43C1-A2EF-F7BCB0EE3C61}">
      <dgm:prSet/>
      <dgm:spPr/>
      <dgm:t>
        <a:bodyPr/>
        <a:lstStyle/>
        <a:p>
          <a:endParaRPr lang="en-US">
            <a:latin typeface="+mj-lt"/>
          </a:endParaRPr>
        </a:p>
      </dgm:t>
    </dgm:pt>
    <dgm:pt modelId="{6795CBD8-1112-45EC-A347-2D5A46688FC1}">
      <dgm:prSet phldrT="[Text]" custT="1"/>
      <dgm:spPr/>
      <dgm:t>
        <a:bodyPr/>
        <a:lstStyle/>
        <a:p>
          <a:r>
            <a:rPr lang="en-US" sz="1800" dirty="0" smtClean="0">
              <a:latin typeface="+mj-lt"/>
            </a:rPr>
            <a:t>They are </a:t>
          </a:r>
          <a:r>
            <a:rPr lang="en-US" sz="1800" i="1" dirty="0" smtClean="0">
              <a:latin typeface="+mj-lt"/>
            </a:rPr>
            <a:t>valuable </a:t>
          </a:r>
          <a:r>
            <a:rPr lang="en-US" sz="1800" dirty="0" smtClean="0">
              <a:latin typeface="+mj-lt"/>
            </a:rPr>
            <a:t>when they allow a firm to take advantage of opportunities or neutralize threats. </a:t>
          </a:r>
          <a:endParaRPr lang="en-US" sz="1800" dirty="0">
            <a:latin typeface="+mj-lt"/>
          </a:endParaRPr>
        </a:p>
      </dgm:t>
    </dgm:pt>
    <dgm:pt modelId="{F0A9FC3A-7D5F-461A-ADDF-A7DFDB336962}" type="parTrans" cxnId="{ADDA76B0-4926-4755-BD11-1677EAAFA9CF}">
      <dgm:prSet/>
      <dgm:spPr/>
      <dgm:t>
        <a:bodyPr/>
        <a:lstStyle/>
        <a:p>
          <a:endParaRPr lang="en-US">
            <a:latin typeface="+mj-lt"/>
          </a:endParaRPr>
        </a:p>
      </dgm:t>
    </dgm:pt>
    <dgm:pt modelId="{2BE2EEA6-78D2-4609-904B-A0BA09A172E3}" type="sibTrans" cxnId="{ADDA76B0-4926-4755-BD11-1677EAAFA9CF}">
      <dgm:prSet/>
      <dgm:spPr/>
      <dgm:t>
        <a:bodyPr/>
        <a:lstStyle/>
        <a:p>
          <a:endParaRPr lang="en-US">
            <a:latin typeface="+mj-lt"/>
          </a:endParaRPr>
        </a:p>
      </dgm:t>
    </dgm:pt>
    <dgm:pt modelId="{7F239CA2-8718-4151-AC8D-C2720639138F}">
      <dgm:prSet phldrT="[Text]" custT="1"/>
      <dgm:spPr/>
      <dgm:t>
        <a:bodyPr/>
        <a:lstStyle/>
        <a:p>
          <a:r>
            <a:rPr lang="en-US" sz="3000" b="1" dirty="0" smtClean="0">
              <a:latin typeface="+mj-lt"/>
              <a:cs typeface="Arial"/>
            </a:rPr>
            <a:t>NON-SUBSTITUTABLE</a:t>
          </a:r>
          <a:endParaRPr lang="en-US" sz="3000" dirty="0">
            <a:latin typeface="+mj-lt"/>
          </a:endParaRPr>
        </a:p>
      </dgm:t>
    </dgm:pt>
    <dgm:pt modelId="{A5F3B307-D2AA-434E-9C19-33A9AABFBA9F}" type="parTrans" cxnId="{123372F0-1269-4ABE-9208-D1CBB621BF6F}">
      <dgm:prSet/>
      <dgm:spPr/>
      <dgm:t>
        <a:bodyPr/>
        <a:lstStyle/>
        <a:p>
          <a:endParaRPr lang="en-US">
            <a:latin typeface="+mj-lt"/>
          </a:endParaRPr>
        </a:p>
      </dgm:t>
    </dgm:pt>
    <dgm:pt modelId="{B49B909B-6591-415A-9DD7-497F9D8CD3FD}" type="sibTrans" cxnId="{123372F0-1269-4ABE-9208-D1CBB621BF6F}">
      <dgm:prSet/>
      <dgm:spPr/>
      <dgm:t>
        <a:bodyPr/>
        <a:lstStyle/>
        <a:p>
          <a:endParaRPr lang="en-US">
            <a:latin typeface="+mj-lt"/>
          </a:endParaRPr>
        </a:p>
      </dgm:t>
    </dgm:pt>
    <dgm:pt modelId="{6A033249-BD8A-4710-9ADC-9475EE62BC2E}">
      <dgm:prSet custT="1"/>
      <dgm:spPr/>
      <dgm:t>
        <a:bodyPr/>
        <a:lstStyle/>
        <a:p>
          <a:r>
            <a:rPr lang="en-US" sz="3200" b="1" dirty="0" smtClean="0">
              <a:latin typeface="+mj-lt"/>
            </a:rPr>
            <a:t>RARE</a:t>
          </a:r>
          <a:endParaRPr lang="en-US" sz="3200" b="1" dirty="0">
            <a:latin typeface="+mj-lt"/>
          </a:endParaRPr>
        </a:p>
      </dgm:t>
    </dgm:pt>
    <dgm:pt modelId="{562C9123-8869-4A63-B34C-97692575E894}" type="parTrans" cxnId="{9437679E-89DE-4493-97A0-57B99249BF93}">
      <dgm:prSet/>
      <dgm:spPr/>
      <dgm:t>
        <a:bodyPr/>
        <a:lstStyle/>
        <a:p>
          <a:endParaRPr lang="en-US">
            <a:latin typeface="+mj-lt"/>
          </a:endParaRPr>
        </a:p>
      </dgm:t>
    </dgm:pt>
    <dgm:pt modelId="{8701AF44-7E06-45CA-BEB4-195A6A5C1EDA}" type="sibTrans" cxnId="{9437679E-89DE-4493-97A0-57B99249BF93}">
      <dgm:prSet/>
      <dgm:spPr/>
      <dgm:t>
        <a:bodyPr/>
        <a:lstStyle/>
        <a:p>
          <a:endParaRPr lang="en-US">
            <a:latin typeface="+mj-lt"/>
          </a:endParaRPr>
        </a:p>
      </dgm:t>
    </dgm:pt>
    <dgm:pt modelId="{15794B50-9021-412B-A6D5-041A31463596}">
      <dgm:prSet custT="1"/>
      <dgm:spPr/>
      <dgm:t>
        <a:bodyPr/>
        <a:lstStyle/>
        <a:p>
          <a:r>
            <a:rPr lang="en-US" sz="3000" b="1" dirty="0" smtClean="0">
              <a:latin typeface="+mj-lt"/>
              <a:cs typeface="Arial"/>
            </a:rPr>
            <a:t>COSTLY TO IMITATE </a:t>
          </a:r>
          <a:endParaRPr lang="en-US" sz="3000" dirty="0">
            <a:latin typeface="+mj-lt"/>
          </a:endParaRPr>
        </a:p>
      </dgm:t>
    </dgm:pt>
    <dgm:pt modelId="{DAE0ABA2-7CF7-414F-99DC-1C9C648042F5}" type="parTrans" cxnId="{94F51A1E-C683-4F92-9AE3-EF9D05D1BF54}">
      <dgm:prSet/>
      <dgm:spPr/>
      <dgm:t>
        <a:bodyPr/>
        <a:lstStyle/>
        <a:p>
          <a:endParaRPr lang="en-US">
            <a:latin typeface="+mj-lt"/>
          </a:endParaRPr>
        </a:p>
      </dgm:t>
    </dgm:pt>
    <dgm:pt modelId="{6627512A-85C3-4AE5-B868-A0471201BF61}" type="sibTrans" cxnId="{94F51A1E-C683-4F92-9AE3-EF9D05D1BF54}">
      <dgm:prSet/>
      <dgm:spPr/>
      <dgm:t>
        <a:bodyPr/>
        <a:lstStyle/>
        <a:p>
          <a:endParaRPr lang="en-US">
            <a:latin typeface="+mj-lt"/>
          </a:endParaRPr>
        </a:p>
      </dgm:t>
    </dgm:pt>
    <dgm:pt modelId="{AEACD054-C1B8-4181-84AB-A3DC96FCC79E}">
      <dgm:prSet custT="1"/>
      <dgm:spPr/>
      <dgm:t>
        <a:bodyPr/>
        <a:lstStyle/>
        <a:p>
          <a:r>
            <a:rPr lang="en-US" sz="1800" dirty="0" smtClean="0">
              <a:latin typeface="+mj-lt"/>
            </a:rPr>
            <a:t>Resources are </a:t>
          </a:r>
          <a:r>
            <a:rPr lang="en-US" sz="1800" i="1" dirty="0" smtClean="0">
              <a:latin typeface="+mj-lt"/>
            </a:rPr>
            <a:t>costly to imitate </a:t>
          </a:r>
          <a:r>
            <a:rPr lang="en-US" sz="1800" dirty="0" smtClean="0">
              <a:latin typeface="+mj-lt"/>
            </a:rPr>
            <a:t>when other firms cannot obtain them or are at a cost disadvantage</a:t>
          </a:r>
          <a:r>
            <a:rPr lang="en-US" sz="1300" dirty="0" smtClean="0">
              <a:latin typeface="+mj-lt"/>
            </a:rPr>
            <a:t>. </a:t>
          </a:r>
          <a:endParaRPr lang="en-US" sz="1300" dirty="0">
            <a:latin typeface="+mj-lt"/>
          </a:endParaRPr>
        </a:p>
      </dgm:t>
    </dgm:pt>
    <dgm:pt modelId="{F2F19385-DA09-4CAD-ADEF-FDF5B0DFBE0C}" type="parTrans" cxnId="{3FA38080-D4FD-4E70-BB41-D28C9D15EC41}">
      <dgm:prSet/>
      <dgm:spPr/>
      <dgm:t>
        <a:bodyPr/>
        <a:lstStyle/>
        <a:p>
          <a:endParaRPr lang="en-US">
            <a:latin typeface="+mj-lt"/>
          </a:endParaRPr>
        </a:p>
      </dgm:t>
    </dgm:pt>
    <dgm:pt modelId="{73613968-EC11-48C7-A39B-EB3553CDD303}" type="sibTrans" cxnId="{3FA38080-D4FD-4E70-BB41-D28C9D15EC41}">
      <dgm:prSet/>
      <dgm:spPr/>
      <dgm:t>
        <a:bodyPr/>
        <a:lstStyle/>
        <a:p>
          <a:endParaRPr lang="en-US">
            <a:latin typeface="+mj-lt"/>
          </a:endParaRPr>
        </a:p>
      </dgm:t>
    </dgm:pt>
    <dgm:pt modelId="{AFAD2442-08F8-4F16-9E44-1F0039FFA60C}">
      <dgm:prSet custT="1"/>
      <dgm:spPr/>
      <dgm:t>
        <a:bodyPr/>
        <a:lstStyle/>
        <a:p>
          <a:r>
            <a:rPr lang="en-US" sz="1800" dirty="0" smtClean="0">
              <a:latin typeface="+mj-lt"/>
            </a:rPr>
            <a:t>They are </a:t>
          </a:r>
          <a:r>
            <a:rPr lang="en-US" sz="1800" i="1" dirty="0" smtClean="0">
              <a:latin typeface="+mj-lt"/>
            </a:rPr>
            <a:t>rare </a:t>
          </a:r>
          <a:r>
            <a:rPr lang="en-US" sz="1800" dirty="0" smtClean="0">
              <a:latin typeface="+mj-lt"/>
            </a:rPr>
            <a:t>when possessed by few, if any, current and potential competitors.</a:t>
          </a:r>
          <a:endParaRPr lang="en-US" sz="800" dirty="0">
            <a:latin typeface="+mj-lt"/>
          </a:endParaRPr>
        </a:p>
      </dgm:t>
    </dgm:pt>
    <dgm:pt modelId="{7764E3CF-8F37-4E41-9F1F-CC46E90D60D5}" type="parTrans" cxnId="{3DEAFC32-DB53-40F3-A83E-6A3A3CB08107}">
      <dgm:prSet/>
      <dgm:spPr/>
      <dgm:t>
        <a:bodyPr/>
        <a:lstStyle/>
        <a:p>
          <a:endParaRPr lang="en-US"/>
        </a:p>
      </dgm:t>
    </dgm:pt>
    <dgm:pt modelId="{2DFA4878-C7B9-4BA8-91F2-F7A92C353F11}" type="sibTrans" cxnId="{3DEAFC32-DB53-40F3-A83E-6A3A3CB08107}">
      <dgm:prSet/>
      <dgm:spPr/>
      <dgm:t>
        <a:bodyPr/>
        <a:lstStyle/>
        <a:p>
          <a:endParaRPr lang="en-US"/>
        </a:p>
      </dgm:t>
    </dgm:pt>
    <dgm:pt modelId="{9F7F5DE5-F444-49E1-8F8E-FC56F1DC86BB}">
      <dgm:prSet phldrT="[Text]" custT="1"/>
      <dgm:spPr/>
      <dgm:t>
        <a:bodyPr/>
        <a:lstStyle/>
        <a:p>
          <a:r>
            <a:rPr lang="en-US" sz="1800" dirty="0" smtClean="0">
              <a:latin typeface="+mj-lt"/>
              <a:cs typeface="Arial"/>
            </a:rPr>
            <a:t>T</a:t>
          </a:r>
          <a:r>
            <a:rPr lang="en-US" sz="1800" dirty="0" smtClean="0">
              <a:latin typeface="+mj-lt"/>
            </a:rPr>
            <a:t>hey are </a:t>
          </a:r>
          <a:r>
            <a:rPr lang="en-US" sz="1800" i="1" dirty="0" err="1" smtClean="0">
              <a:latin typeface="+mj-lt"/>
            </a:rPr>
            <a:t>nonsubstitutable</a:t>
          </a:r>
          <a:r>
            <a:rPr lang="en-US" sz="1800" i="1" dirty="0" smtClean="0">
              <a:latin typeface="+mj-lt"/>
            </a:rPr>
            <a:t> </a:t>
          </a:r>
          <a:r>
            <a:rPr lang="en-US" sz="1800" dirty="0" smtClean="0">
              <a:latin typeface="+mj-lt"/>
            </a:rPr>
            <a:t>when they have no structural equivalents.</a:t>
          </a:r>
          <a:endParaRPr lang="en-US" sz="800" dirty="0">
            <a:latin typeface="+mj-lt"/>
          </a:endParaRPr>
        </a:p>
      </dgm:t>
    </dgm:pt>
    <dgm:pt modelId="{3B98F100-197B-4D01-87CA-6E3C5A116869}" type="parTrans" cxnId="{BEB29BD4-1937-4D06-8B79-B5E9C862D97E}">
      <dgm:prSet/>
      <dgm:spPr/>
      <dgm:t>
        <a:bodyPr/>
        <a:lstStyle/>
        <a:p>
          <a:endParaRPr lang="en-US"/>
        </a:p>
      </dgm:t>
    </dgm:pt>
    <dgm:pt modelId="{617FED2E-7AEB-4AB4-B430-99D4641A5E50}" type="sibTrans" cxnId="{BEB29BD4-1937-4D06-8B79-B5E9C862D97E}">
      <dgm:prSet/>
      <dgm:spPr/>
      <dgm:t>
        <a:bodyPr/>
        <a:lstStyle/>
        <a:p>
          <a:endParaRPr lang="en-US"/>
        </a:p>
      </dgm:t>
    </dgm:pt>
    <dgm:pt modelId="{4442EA69-4551-4CFE-A749-B2D550419A42}" type="pres">
      <dgm:prSet presAssocID="{33D7CBB5-768B-450C-882A-58298B85CD2A}" presName="Name0" presStyleCnt="0">
        <dgm:presLayoutVars>
          <dgm:dir/>
          <dgm:animLvl val="lvl"/>
          <dgm:resizeHandles/>
        </dgm:presLayoutVars>
      </dgm:prSet>
      <dgm:spPr/>
      <dgm:t>
        <a:bodyPr/>
        <a:lstStyle/>
        <a:p>
          <a:endParaRPr lang="en-US"/>
        </a:p>
      </dgm:t>
    </dgm:pt>
    <dgm:pt modelId="{363DC9D7-9FE9-4D4F-B6A2-DCB4FB5DC5A7}" type="pres">
      <dgm:prSet presAssocID="{4A15820E-CFE2-4805-9351-A4F2603A5F20}" presName="linNode" presStyleCnt="0"/>
      <dgm:spPr/>
    </dgm:pt>
    <dgm:pt modelId="{B5B1680A-E02B-4733-BB72-FF3A97733279}" type="pres">
      <dgm:prSet presAssocID="{4A15820E-CFE2-4805-9351-A4F2603A5F20}" presName="parentShp" presStyleLbl="node1" presStyleIdx="0" presStyleCnt="4" custScaleY="698945" custLinFactNeighborY="-1338">
        <dgm:presLayoutVars>
          <dgm:bulletEnabled val="1"/>
        </dgm:presLayoutVars>
      </dgm:prSet>
      <dgm:spPr/>
      <dgm:t>
        <a:bodyPr/>
        <a:lstStyle/>
        <a:p>
          <a:endParaRPr lang="en-US"/>
        </a:p>
      </dgm:t>
    </dgm:pt>
    <dgm:pt modelId="{D4F3E1BF-07BB-4AA1-847E-CFB1D3C646CA}" type="pres">
      <dgm:prSet presAssocID="{4A15820E-CFE2-4805-9351-A4F2603A5F20}" presName="childShp" presStyleLbl="bgAccFollowNode1" presStyleIdx="0" presStyleCnt="4" custScaleY="762235">
        <dgm:presLayoutVars>
          <dgm:bulletEnabled val="1"/>
        </dgm:presLayoutVars>
      </dgm:prSet>
      <dgm:spPr/>
      <dgm:t>
        <a:bodyPr/>
        <a:lstStyle/>
        <a:p>
          <a:endParaRPr lang="en-US"/>
        </a:p>
      </dgm:t>
    </dgm:pt>
    <dgm:pt modelId="{3111F94C-23E1-46D9-BA6A-9397E34BB421}" type="pres">
      <dgm:prSet presAssocID="{A1B8793E-DBA4-4070-B8E0-1FA8C8D9753D}" presName="spacing" presStyleCnt="0"/>
      <dgm:spPr/>
    </dgm:pt>
    <dgm:pt modelId="{B654D839-34C2-4DF2-A640-4AA9053165B3}" type="pres">
      <dgm:prSet presAssocID="{6A033249-BD8A-4710-9ADC-9475EE62BC2E}" presName="linNode" presStyleCnt="0"/>
      <dgm:spPr/>
    </dgm:pt>
    <dgm:pt modelId="{FBA40300-D264-4B56-A26C-54C3D1737BE0}" type="pres">
      <dgm:prSet presAssocID="{6A033249-BD8A-4710-9ADC-9475EE62BC2E}" presName="parentShp" presStyleLbl="node1" presStyleIdx="1" presStyleCnt="4" custScaleY="590341" custLinFactNeighborY="-274">
        <dgm:presLayoutVars>
          <dgm:bulletEnabled val="1"/>
        </dgm:presLayoutVars>
      </dgm:prSet>
      <dgm:spPr/>
      <dgm:t>
        <a:bodyPr/>
        <a:lstStyle/>
        <a:p>
          <a:endParaRPr lang="en-US"/>
        </a:p>
      </dgm:t>
    </dgm:pt>
    <dgm:pt modelId="{66EBD6CC-B123-4865-A32D-DFBC9752E9DC}" type="pres">
      <dgm:prSet presAssocID="{6A033249-BD8A-4710-9ADC-9475EE62BC2E}" presName="childShp" presStyleLbl="bgAccFollowNode1" presStyleIdx="1" presStyleCnt="4" custScaleY="597791">
        <dgm:presLayoutVars>
          <dgm:bulletEnabled val="1"/>
        </dgm:presLayoutVars>
      </dgm:prSet>
      <dgm:spPr/>
      <dgm:t>
        <a:bodyPr/>
        <a:lstStyle/>
        <a:p>
          <a:endParaRPr lang="en-US"/>
        </a:p>
      </dgm:t>
    </dgm:pt>
    <dgm:pt modelId="{67DB351C-7587-4D2A-90BD-528FD65D7C8D}" type="pres">
      <dgm:prSet presAssocID="{8701AF44-7E06-45CA-BEB4-195A6A5C1EDA}" presName="spacing" presStyleCnt="0"/>
      <dgm:spPr/>
    </dgm:pt>
    <dgm:pt modelId="{36C20FC5-8D62-4D07-B563-0795E2567DB9}" type="pres">
      <dgm:prSet presAssocID="{15794B50-9021-412B-A6D5-041A31463596}" presName="linNode" presStyleCnt="0"/>
      <dgm:spPr/>
    </dgm:pt>
    <dgm:pt modelId="{4F3F96E4-49B9-42B2-84A6-109887A47C95}" type="pres">
      <dgm:prSet presAssocID="{15794B50-9021-412B-A6D5-041A31463596}" presName="parentShp" presStyleLbl="node1" presStyleIdx="2" presStyleCnt="4" custScaleY="669481">
        <dgm:presLayoutVars>
          <dgm:bulletEnabled val="1"/>
        </dgm:presLayoutVars>
      </dgm:prSet>
      <dgm:spPr/>
      <dgm:t>
        <a:bodyPr/>
        <a:lstStyle/>
        <a:p>
          <a:endParaRPr lang="en-US"/>
        </a:p>
      </dgm:t>
    </dgm:pt>
    <dgm:pt modelId="{1A6446BE-5992-45C1-ADCE-1E212129EF13}" type="pres">
      <dgm:prSet presAssocID="{15794B50-9021-412B-A6D5-041A31463596}" presName="childShp" presStyleLbl="bgAccFollowNode1" presStyleIdx="2" presStyleCnt="4" custScaleY="716643">
        <dgm:presLayoutVars>
          <dgm:bulletEnabled val="1"/>
        </dgm:presLayoutVars>
      </dgm:prSet>
      <dgm:spPr/>
      <dgm:t>
        <a:bodyPr/>
        <a:lstStyle/>
        <a:p>
          <a:endParaRPr lang="en-US"/>
        </a:p>
      </dgm:t>
    </dgm:pt>
    <dgm:pt modelId="{91D002FF-3B18-49F1-AEBD-CAFB7E605615}" type="pres">
      <dgm:prSet presAssocID="{6627512A-85C3-4AE5-B868-A0471201BF61}" presName="spacing" presStyleCnt="0"/>
      <dgm:spPr/>
    </dgm:pt>
    <dgm:pt modelId="{A7F4A0DD-9D7C-4A52-96E2-5635576EFEF3}" type="pres">
      <dgm:prSet presAssocID="{7F239CA2-8718-4151-AC8D-C2720639138F}" presName="linNode" presStyleCnt="0"/>
      <dgm:spPr/>
    </dgm:pt>
    <dgm:pt modelId="{E4256A64-1103-4539-9671-EC570AAAD3D9}" type="pres">
      <dgm:prSet presAssocID="{7F239CA2-8718-4151-AC8D-C2720639138F}" presName="parentShp" presStyleLbl="node1" presStyleIdx="3" presStyleCnt="4" custScaleY="701762">
        <dgm:presLayoutVars>
          <dgm:bulletEnabled val="1"/>
        </dgm:presLayoutVars>
      </dgm:prSet>
      <dgm:spPr/>
      <dgm:t>
        <a:bodyPr/>
        <a:lstStyle/>
        <a:p>
          <a:endParaRPr lang="en-US"/>
        </a:p>
      </dgm:t>
    </dgm:pt>
    <dgm:pt modelId="{F02EDB26-5976-436E-875E-F18FA3374F42}" type="pres">
      <dgm:prSet presAssocID="{7F239CA2-8718-4151-AC8D-C2720639138F}" presName="childShp" presStyleLbl="bgAccFollowNode1" presStyleIdx="3" presStyleCnt="4" custScaleY="493510">
        <dgm:presLayoutVars>
          <dgm:bulletEnabled val="1"/>
        </dgm:presLayoutVars>
      </dgm:prSet>
      <dgm:spPr/>
      <dgm:t>
        <a:bodyPr/>
        <a:lstStyle/>
        <a:p>
          <a:endParaRPr lang="en-US"/>
        </a:p>
      </dgm:t>
    </dgm:pt>
  </dgm:ptLst>
  <dgm:cxnLst>
    <dgm:cxn modelId="{8B3E8274-A733-43C1-A2EF-F7BCB0EE3C61}" srcId="{33D7CBB5-768B-450C-882A-58298B85CD2A}" destId="{4A15820E-CFE2-4805-9351-A4F2603A5F20}" srcOrd="0" destOrd="0" parTransId="{622D7849-0585-463A-B16E-3558406D4B40}" sibTransId="{A1B8793E-DBA4-4070-B8E0-1FA8C8D9753D}"/>
    <dgm:cxn modelId="{123372F0-1269-4ABE-9208-D1CBB621BF6F}" srcId="{33D7CBB5-768B-450C-882A-58298B85CD2A}" destId="{7F239CA2-8718-4151-AC8D-C2720639138F}" srcOrd="3" destOrd="0" parTransId="{A5F3B307-D2AA-434E-9C19-33A9AABFBA9F}" sibTransId="{B49B909B-6591-415A-9DD7-497F9D8CD3FD}"/>
    <dgm:cxn modelId="{E8555AAF-D0F4-401E-946C-348DF84FD3F2}" type="presOf" srcId="{AFAD2442-08F8-4F16-9E44-1F0039FFA60C}" destId="{66EBD6CC-B123-4865-A32D-DFBC9752E9DC}" srcOrd="0" destOrd="0" presId="urn:microsoft.com/office/officeart/2005/8/layout/vList6"/>
    <dgm:cxn modelId="{64F9AF82-F45F-4EB4-BCB0-2DFD816DB778}" type="presOf" srcId="{7F239CA2-8718-4151-AC8D-C2720639138F}" destId="{E4256A64-1103-4539-9671-EC570AAAD3D9}" srcOrd="0" destOrd="0" presId="urn:microsoft.com/office/officeart/2005/8/layout/vList6"/>
    <dgm:cxn modelId="{3DEAFC32-DB53-40F3-A83E-6A3A3CB08107}" srcId="{6A033249-BD8A-4710-9ADC-9475EE62BC2E}" destId="{AFAD2442-08F8-4F16-9E44-1F0039FFA60C}" srcOrd="0" destOrd="0" parTransId="{7764E3CF-8F37-4E41-9F1F-CC46E90D60D5}" sibTransId="{2DFA4878-C7B9-4BA8-91F2-F7A92C353F11}"/>
    <dgm:cxn modelId="{BEB29BD4-1937-4D06-8B79-B5E9C862D97E}" srcId="{7F239CA2-8718-4151-AC8D-C2720639138F}" destId="{9F7F5DE5-F444-49E1-8F8E-FC56F1DC86BB}" srcOrd="0" destOrd="0" parTransId="{3B98F100-197B-4D01-87CA-6E3C5A116869}" sibTransId="{617FED2E-7AEB-4AB4-B430-99D4641A5E50}"/>
    <dgm:cxn modelId="{ADDA76B0-4926-4755-BD11-1677EAAFA9CF}" srcId="{4A15820E-CFE2-4805-9351-A4F2603A5F20}" destId="{6795CBD8-1112-45EC-A347-2D5A46688FC1}" srcOrd="0" destOrd="0" parTransId="{F0A9FC3A-7D5F-461A-ADDF-A7DFDB336962}" sibTransId="{2BE2EEA6-78D2-4609-904B-A0BA09A172E3}"/>
    <dgm:cxn modelId="{94F51A1E-C683-4F92-9AE3-EF9D05D1BF54}" srcId="{33D7CBB5-768B-450C-882A-58298B85CD2A}" destId="{15794B50-9021-412B-A6D5-041A31463596}" srcOrd="2" destOrd="0" parTransId="{DAE0ABA2-7CF7-414F-99DC-1C9C648042F5}" sibTransId="{6627512A-85C3-4AE5-B868-A0471201BF61}"/>
    <dgm:cxn modelId="{12859781-E7E5-4130-B4B4-880C3A9EC021}" type="presOf" srcId="{6A033249-BD8A-4710-9ADC-9475EE62BC2E}" destId="{FBA40300-D264-4B56-A26C-54C3D1737BE0}" srcOrd="0" destOrd="0" presId="urn:microsoft.com/office/officeart/2005/8/layout/vList6"/>
    <dgm:cxn modelId="{3FA38080-D4FD-4E70-BB41-D28C9D15EC41}" srcId="{15794B50-9021-412B-A6D5-041A31463596}" destId="{AEACD054-C1B8-4181-84AB-A3DC96FCC79E}" srcOrd="0" destOrd="0" parTransId="{F2F19385-DA09-4CAD-ADEF-FDF5B0DFBE0C}" sibTransId="{73613968-EC11-48C7-A39B-EB3553CDD303}"/>
    <dgm:cxn modelId="{F8E182B1-0EDF-4FB3-B660-8F7FE2DBED03}" type="presOf" srcId="{15794B50-9021-412B-A6D5-041A31463596}" destId="{4F3F96E4-49B9-42B2-84A6-109887A47C95}" srcOrd="0" destOrd="0" presId="urn:microsoft.com/office/officeart/2005/8/layout/vList6"/>
    <dgm:cxn modelId="{48BC1DA5-CBFD-4777-BBD7-203E7BF7B3DA}" type="presOf" srcId="{6795CBD8-1112-45EC-A347-2D5A46688FC1}" destId="{D4F3E1BF-07BB-4AA1-847E-CFB1D3C646CA}" srcOrd="0" destOrd="0" presId="urn:microsoft.com/office/officeart/2005/8/layout/vList6"/>
    <dgm:cxn modelId="{3962AAF7-4EB2-4D38-B94F-67EF7414DDE1}" type="presOf" srcId="{9F7F5DE5-F444-49E1-8F8E-FC56F1DC86BB}" destId="{F02EDB26-5976-436E-875E-F18FA3374F42}" srcOrd="0" destOrd="0" presId="urn:microsoft.com/office/officeart/2005/8/layout/vList6"/>
    <dgm:cxn modelId="{D3DCB026-9DB9-4C82-BF17-6AA5A32C3690}" type="presOf" srcId="{AEACD054-C1B8-4181-84AB-A3DC96FCC79E}" destId="{1A6446BE-5992-45C1-ADCE-1E212129EF13}" srcOrd="0" destOrd="0" presId="urn:microsoft.com/office/officeart/2005/8/layout/vList6"/>
    <dgm:cxn modelId="{9437679E-89DE-4493-97A0-57B99249BF93}" srcId="{33D7CBB5-768B-450C-882A-58298B85CD2A}" destId="{6A033249-BD8A-4710-9ADC-9475EE62BC2E}" srcOrd="1" destOrd="0" parTransId="{562C9123-8869-4A63-B34C-97692575E894}" sibTransId="{8701AF44-7E06-45CA-BEB4-195A6A5C1EDA}"/>
    <dgm:cxn modelId="{53B5C0D6-25C9-48AF-BABB-25E085F8E8FE}" type="presOf" srcId="{4A15820E-CFE2-4805-9351-A4F2603A5F20}" destId="{B5B1680A-E02B-4733-BB72-FF3A97733279}" srcOrd="0" destOrd="0" presId="urn:microsoft.com/office/officeart/2005/8/layout/vList6"/>
    <dgm:cxn modelId="{67E1A851-7957-41FF-8513-526BAB2A6622}" type="presOf" srcId="{33D7CBB5-768B-450C-882A-58298B85CD2A}" destId="{4442EA69-4551-4CFE-A749-B2D550419A42}" srcOrd="0" destOrd="0" presId="urn:microsoft.com/office/officeart/2005/8/layout/vList6"/>
    <dgm:cxn modelId="{E75180CA-F6F6-4D73-B23A-007EF3FFAEF5}" type="presParOf" srcId="{4442EA69-4551-4CFE-A749-B2D550419A42}" destId="{363DC9D7-9FE9-4D4F-B6A2-DCB4FB5DC5A7}" srcOrd="0" destOrd="0" presId="urn:microsoft.com/office/officeart/2005/8/layout/vList6"/>
    <dgm:cxn modelId="{0054882A-9A50-437C-AB75-E4A3429199A1}" type="presParOf" srcId="{363DC9D7-9FE9-4D4F-B6A2-DCB4FB5DC5A7}" destId="{B5B1680A-E02B-4733-BB72-FF3A97733279}" srcOrd="0" destOrd="0" presId="urn:microsoft.com/office/officeart/2005/8/layout/vList6"/>
    <dgm:cxn modelId="{02863B92-2605-4ED1-879C-0417C38B481A}" type="presParOf" srcId="{363DC9D7-9FE9-4D4F-B6A2-DCB4FB5DC5A7}" destId="{D4F3E1BF-07BB-4AA1-847E-CFB1D3C646CA}" srcOrd="1" destOrd="0" presId="urn:microsoft.com/office/officeart/2005/8/layout/vList6"/>
    <dgm:cxn modelId="{9412C2A6-2630-48D7-993D-3AF70B21321B}" type="presParOf" srcId="{4442EA69-4551-4CFE-A749-B2D550419A42}" destId="{3111F94C-23E1-46D9-BA6A-9397E34BB421}" srcOrd="1" destOrd="0" presId="urn:microsoft.com/office/officeart/2005/8/layout/vList6"/>
    <dgm:cxn modelId="{C8C0E0DC-08FC-4637-A352-DDF25D45862C}" type="presParOf" srcId="{4442EA69-4551-4CFE-A749-B2D550419A42}" destId="{B654D839-34C2-4DF2-A640-4AA9053165B3}" srcOrd="2" destOrd="0" presId="urn:microsoft.com/office/officeart/2005/8/layout/vList6"/>
    <dgm:cxn modelId="{92674AF1-088D-4072-9320-79E479E874FD}" type="presParOf" srcId="{B654D839-34C2-4DF2-A640-4AA9053165B3}" destId="{FBA40300-D264-4B56-A26C-54C3D1737BE0}" srcOrd="0" destOrd="0" presId="urn:microsoft.com/office/officeart/2005/8/layout/vList6"/>
    <dgm:cxn modelId="{5E253B65-12D2-4BE6-8ADF-FC0A9294B10B}" type="presParOf" srcId="{B654D839-34C2-4DF2-A640-4AA9053165B3}" destId="{66EBD6CC-B123-4865-A32D-DFBC9752E9DC}" srcOrd="1" destOrd="0" presId="urn:microsoft.com/office/officeart/2005/8/layout/vList6"/>
    <dgm:cxn modelId="{5F136821-C954-47E0-B467-4E45D2D5D516}" type="presParOf" srcId="{4442EA69-4551-4CFE-A749-B2D550419A42}" destId="{67DB351C-7587-4D2A-90BD-528FD65D7C8D}" srcOrd="3" destOrd="0" presId="urn:microsoft.com/office/officeart/2005/8/layout/vList6"/>
    <dgm:cxn modelId="{F3354307-7FFF-4381-B2F1-3E4A5B8B4ED8}" type="presParOf" srcId="{4442EA69-4551-4CFE-A749-B2D550419A42}" destId="{36C20FC5-8D62-4D07-B563-0795E2567DB9}" srcOrd="4" destOrd="0" presId="urn:microsoft.com/office/officeart/2005/8/layout/vList6"/>
    <dgm:cxn modelId="{21FD2411-F498-46A5-BF08-6E5F5A4CB3A2}" type="presParOf" srcId="{36C20FC5-8D62-4D07-B563-0795E2567DB9}" destId="{4F3F96E4-49B9-42B2-84A6-109887A47C95}" srcOrd="0" destOrd="0" presId="urn:microsoft.com/office/officeart/2005/8/layout/vList6"/>
    <dgm:cxn modelId="{08F5FAA4-69F5-418D-AADA-6F2C6FC8830A}" type="presParOf" srcId="{36C20FC5-8D62-4D07-B563-0795E2567DB9}" destId="{1A6446BE-5992-45C1-ADCE-1E212129EF13}" srcOrd="1" destOrd="0" presId="urn:microsoft.com/office/officeart/2005/8/layout/vList6"/>
    <dgm:cxn modelId="{08B7750B-14BD-45C7-A5EA-8BB114328876}" type="presParOf" srcId="{4442EA69-4551-4CFE-A749-B2D550419A42}" destId="{91D002FF-3B18-49F1-AEBD-CAFB7E605615}" srcOrd="5" destOrd="0" presId="urn:microsoft.com/office/officeart/2005/8/layout/vList6"/>
    <dgm:cxn modelId="{92608005-A990-411F-86D7-7A675350F71A}" type="presParOf" srcId="{4442EA69-4551-4CFE-A749-B2D550419A42}" destId="{A7F4A0DD-9D7C-4A52-96E2-5635576EFEF3}" srcOrd="6" destOrd="0" presId="urn:microsoft.com/office/officeart/2005/8/layout/vList6"/>
    <dgm:cxn modelId="{C8D62B99-6462-4105-8D9E-63B93FDBB31B}" type="presParOf" srcId="{A7F4A0DD-9D7C-4A52-96E2-5635576EFEF3}" destId="{E4256A64-1103-4539-9671-EC570AAAD3D9}" srcOrd="0" destOrd="0" presId="urn:microsoft.com/office/officeart/2005/8/layout/vList6"/>
    <dgm:cxn modelId="{AE7AFB06-3CE3-4C56-B02F-1F18D3F96AAC}" type="presParOf" srcId="{A7F4A0DD-9D7C-4A52-96E2-5635576EFEF3}" destId="{F02EDB26-5976-436E-875E-F18FA3374F42}"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3FC13F-6733-4082-B5A8-EC67B560586B}" type="doc">
      <dgm:prSet loTypeId="urn:microsoft.com/office/officeart/2005/8/layout/venn3" loCatId="relationship" qsTypeId="urn:microsoft.com/office/officeart/2005/8/quickstyle/simple1" qsCatId="simple" csTypeId="urn:microsoft.com/office/officeart/2005/8/colors/accent4_5" csCatId="accent4" phldr="1"/>
      <dgm:spPr/>
      <dgm:t>
        <a:bodyPr/>
        <a:lstStyle/>
        <a:p>
          <a:endParaRPr lang="en-US"/>
        </a:p>
      </dgm:t>
    </dgm:pt>
    <dgm:pt modelId="{0AE97D72-DD32-4C5C-B397-6AEF72F100B8}">
      <dgm:prSet phldrT="[Text]" custT="1"/>
      <dgm:spPr/>
      <dgm:t>
        <a:bodyPr/>
        <a:lstStyle/>
        <a:p>
          <a:r>
            <a:rPr lang="en-US" sz="3600" b="1" dirty="0" smtClean="0"/>
            <a:t>EXTERNAL</a:t>
          </a:r>
        </a:p>
        <a:p>
          <a:endParaRPr lang="en-US" sz="2000" dirty="0" smtClean="0"/>
        </a:p>
        <a:p>
          <a:r>
            <a:rPr lang="en-US" sz="3600" b="1" dirty="0" smtClean="0"/>
            <a:t> I/O</a:t>
          </a:r>
        </a:p>
        <a:p>
          <a:r>
            <a:rPr lang="en-US" sz="3600" b="1" dirty="0" smtClean="0"/>
            <a:t>MODEL</a:t>
          </a:r>
          <a:endParaRPr lang="en-US" sz="3600" b="1" dirty="0"/>
        </a:p>
      </dgm:t>
    </dgm:pt>
    <dgm:pt modelId="{FE94FF77-BE4E-4294-9B6C-0177060C07EE}" type="parTrans" cxnId="{C7C4B615-F381-4573-AB08-A537B045E07A}">
      <dgm:prSet/>
      <dgm:spPr/>
      <dgm:t>
        <a:bodyPr/>
        <a:lstStyle/>
        <a:p>
          <a:endParaRPr lang="en-US"/>
        </a:p>
      </dgm:t>
    </dgm:pt>
    <dgm:pt modelId="{8072CDDC-2CE0-4B6E-96D0-3F2038F55AC0}" type="sibTrans" cxnId="{C7C4B615-F381-4573-AB08-A537B045E07A}">
      <dgm:prSet/>
      <dgm:spPr/>
      <dgm:t>
        <a:bodyPr/>
        <a:lstStyle/>
        <a:p>
          <a:endParaRPr lang="en-US"/>
        </a:p>
      </dgm:t>
    </dgm:pt>
    <dgm:pt modelId="{338AAA9D-DDE7-4593-A8F2-A3920594F254}">
      <dgm:prSet phldrT="[Text]" custT="1"/>
      <dgm:spPr/>
      <dgm:t>
        <a:bodyPr/>
        <a:lstStyle/>
        <a:p>
          <a:endParaRPr lang="en-US" sz="1200" b="1" dirty="0" smtClean="0"/>
        </a:p>
        <a:p>
          <a:r>
            <a:rPr lang="en-US" sz="3600" b="1" dirty="0" smtClean="0"/>
            <a:t>INTERNAL</a:t>
          </a:r>
        </a:p>
        <a:p>
          <a:endParaRPr lang="en-US" sz="1400" dirty="0" smtClean="0"/>
        </a:p>
        <a:p>
          <a:r>
            <a:rPr lang="en-US" sz="3600" b="1" dirty="0" smtClean="0"/>
            <a:t>RESOURCE-BASED MODEL</a:t>
          </a:r>
          <a:endParaRPr lang="en-US" sz="3600" b="1" dirty="0"/>
        </a:p>
      </dgm:t>
    </dgm:pt>
    <dgm:pt modelId="{C38B6C85-695E-414E-9D31-D16286BCB61A}" type="parTrans" cxnId="{3E3608DA-476E-4E68-A580-4B09C8B8C730}">
      <dgm:prSet/>
      <dgm:spPr/>
      <dgm:t>
        <a:bodyPr/>
        <a:lstStyle/>
        <a:p>
          <a:endParaRPr lang="en-US"/>
        </a:p>
      </dgm:t>
    </dgm:pt>
    <dgm:pt modelId="{99170E1D-D8EB-4A4D-B31E-0EC62E452A88}" type="sibTrans" cxnId="{3E3608DA-476E-4E68-A580-4B09C8B8C730}">
      <dgm:prSet/>
      <dgm:spPr/>
      <dgm:t>
        <a:bodyPr/>
        <a:lstStyle/>
        <a:p>
          <a:endParaRPr lang="en-US"/>
        </a:p>
      </dgm:t>
    </dgm:pt>
    <dgm:pt modelId="{AB9B375D-7002-4B5D-AC07-EDEB6628D618}" type="pres">
      <dgm:prSet presAssocID="{873FC13F-6733-4082-B5A8-EC67B560586B}" presName="Name0" presStyleCnt="0">
        <dgm:presLayoutVars>
          <dgm:dir/>
          <dgm:resizeHandles val="exact"/>
        </dgm:presLayoutVars>
      </dgm:prSet>
      <dgm:spPr/>
      <dgm:t>
        <a:bodyPr/>
        <a:lstStyle/>
        <a:p>
          <a:endParaRPr lang="en-US"/>
        </a:p>
      </dgm:t>
    </dgm:pt>
    <dgm:pt modelId="{B7080FCD-D9D6-4208-9773-68E503B8AE99}" type="pres">
      <dgm:prSet presAssocID="{0AE97D72-DD32-4C5C-B397-6AEF72F100B8}" presName="Name5" presStyleLbl="vennNode1" presStyleIdx="0" presStyleCnt="2" custScaleX="108697">
        <dgm:presLayoutVars>
          <dgm:bulletEnabled val="1"/>
        </dgm:presLayoutVars>
      </dgm:prSet>
      <dgm:spPr/>
      <dgm:t>
        <a:bodyPr/>
        <a:lstStyle/>
        <a:p>
          <a:endParaRPr lang="en-US"/>
        </a:p>
      </dgm:t>
    </dgm:pt>
    <dgm:pt modelId="{E859545F-C1EE-48BA-BE92-E48BCDF0BC24}" type="pres">
      <dgm:prSet presAssocID="{8072CDDC-2CE0-4B6E-96D0-3F2038F55AC0}" presName="space" presStyleCnt="0"/>
      <dgm:spPr/>
    </dgm:pt>
    <dgm:pt modelId="{EC38BE3D-7B9D-426D-BD8B-456DBC032D37}" type="pres">
      <dgm:prSet presAssocID="{338AAA9D-DDE7-4593-A8F2-A3920594F254}" presName="Name5" presStyleLbl="vennNode1" presStyleIdx="1" presStyleCnt="2" custScaleX="111337">
        <dgm:presLayoutVars>
          <dgm:bulletEnabled val="1"/>
        </dgm:presLayoutVars>
      </dgm:prSet>
      <dgm:spPr/>
      <dgm:t>
        <a:bodyPr/>
        <a:lstStyle/>
        <a:p>
          <a:endParaRPr lang="en-US"/>
        </a:p>
      </dgm:t>
    </dgm:pt>
  </dgm:ptLst>
  <dgm:cxnLst>
    <dgm:cxn modelId="{BE7FCA4B-2FDB-4C2D-B995-6E2E358EBC67}" type="presOf" srcId="{873FC13F-6733-4082-B5A8-EC67B560586B}" destId="{AB9B375D-7002-4B5D-AC07-EDEB6628D618}" srcOrd="0" destOrd="0" presId="urn:microsoft.com/office/officeart/2005/8/layout/venn3"/>
    <dgm:cxn modelId="{3E3608DA-476E-4E68-A580-4B09C8B8C730}" srcId="{873FC13F-6733-4082-B5A8-EC67B560586B}" destId="{338AAA9D-DDE7-4593-A8F2-A3920594F254}" srcOrd="1" destOrd="0" parTransId="{C38B6C85-695E-414E-9D31-D16286BCB61A}" sibTransId="{99170E1D-D8EB-4A4D-B31E-0EC62E452A88}"/>
    <dgm:cxn modelId="{3EB06639-28C7-4A15-B266-3423DE888EC7}" type="presOf" srcId="{0AE97D72-DD32-4C5C-B397-6AEF72F100B8}" destId="{B7080FCD-D9D6-4208-9773-68E503B8AE99}" srcOrd="0" destOrd="0" presId="urn:microsoft.com/office/officeart/2005/8/layout/venn3"/>
    <dgm:cxn modelId="{6E7CDECB-44FA-4429-B8F8-12A7F8A98C1A}" type="presOf" srcId="{338AAA9D-DDE7-4593-A8F2-A3920594F254}" destId="{EC38BE3D-7B9D-426D-BD8B-456DBC032D37}" srcOrd="0" destOrd="0" presId="urn:microsoft.com/office/officeart/2005/8/layout/venn3"/>
    <dgm:cxn modelId="{C7C4B615-F381-4573-AB08-A537B045E07A}" srcId="{873FC13F-6733-4082-B5A8-EC67B560586B}" destId="{0AE97D72-DD32-4C5C-B397-6AEF72F100B8}" srcOrd="0" destOrd="0" parTransId="{FE94FF77-BE4E-4294-9B6C-0177060C07EE}" sibTransId="{8072CDDC-2CE0-4B6E-96D0-3F2038F55AC0}"/>
    <dgm:cxn modelId="{F7D372C2-AF41-484B-8651-8323514AEC24}" type="presParOf" srcId="{AB9B375D-7002-4B5D-AC07-EDEB6628D618}" destId="{B7080FCD-D9D6-4208-9773-68E503B8AE99}" srcOrd="0" destOrd="0" presId="urn:microsoft.com/office/officeart/2005/8/layout/venn3"/>
    <dgm:cxn modelId="{AC15FC23-8BC3-4920-907C-B340A8DB7B14}" type="presParOf" srcId="{AB9B375D-7002-4B5D-AC07-EDEB6628D618}" destId="{E859545F-C1EE-48BA-BE92-E48BCDF0BC24}" srcOrd="1" destOrd="0" presId="urn:microsoft.com/office/officeart/2005/8/layout/venn3"/>
    <dgm:cxn modelId="{E1D06371-5214-44CF-B9AE-F6DCB090B7A8}" type="presParOf" srcId="{AB9B375D-7002-4B5D-AC07-EDEB6628D618}" destId="{EC38BE3D-7B9D-426D-BD8B-456DBC032D37}" srcOrd="2"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07D15-5AE6-456F-B181-47F20D049606}">
      <dsp:nvSpPr>
        <dsp:cNvPr id="0" name=""/>
        <dsp:cNvSpPr/>
      </dsp:nvSpPr>
      <dsp:spPr>
        <a:xfrm>
          <a:off x="0" y="0"/>
          <a:ext cx="7086600" cy="1380160"/>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rPr>
            <a:t>●</a:t>
          </a:r>
          <a:r>
            <a:rPr lang="en-US" sz="2200" kern="1200" dirty="0" smtClean="0"/>
            <a:t> Define strategic competitiveness, strategy, competitive advantage, above-average returns, and the strategic management process.</a:t>
          </a:r>
          <a:endParaRPr lang="en-US" sz="2200" kern="1200" dirty="0">
            <a:latin typeface="+mn-lt"/>
          </a:endParaRPr>
        </a:p>
      </dsp:txBody>
      <dsp:txXfrm>
        <a:off x="1482822" y="0"/>
        <a:ext cx="5603777" cy="1380160"/>
      </dsp:txXfrm>
    </dsp:sp>
    <dsp:sp modelId="{1918FC97-5768-4177-A57F-3B26C702E374}">
      <dsp:nvSpPr>
        <dsp:cNvPr id="0" name=""/>
        <dsp:cNvSpPr/>
      </dsp:nvSpPr>
      <dsp:spPr>
        <a:xfrm>
          <a:off x="407410" y="428068"/>
          <a:ext cx="733505" cy="524023"/>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FB36DD5-C883-43D8-A7C6-B3EDFA2A6770}">
      <dsp:nvSpPr>
        <dsp:cNvPr id="0" name=""/>
        <dsp:cNvSpPr/>
      </dsp:nvSpPr>
      <dsp:spPr>
        <a:xfrm>
          <a:off x="0" y="1445663"/>
          <a:ext cx="7086600" cy="1499487"/>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Describe the competitive landscape and explain how globalization and technological changes shape it.</a:t>
          </a:r>
          <a:endParaRPr lang="en-US" sz="2200" kern="1200" dirty="0">
            <a:latin typeface="+mn-lt"/>
          </a:endParaRPr>
        </a:p>
      </dsp:txBody>
      <dsp:txXfrm>
        <a:off x="1482822" y="1445663"/>
        <a:ext cx="5603777" cy="1499487"/>
      </dsp:txXfrm>
    </dsp:sp>
    <dsp:sp modelId="{E708CFC0-76CB-4E72-B8D1-24DBB71C3A2C}">
      <dsp:nvSpPr>
        <dsp:cNvPr id="0" name=""/>
        <dsp:cNvSpPr/>
      </dsp:nvSpPr>
      <dsp:spPr>
        <a:xfrm>
          <a:off x="407410" y="1933395"/>
          <a:ext cx="733505" cy="524023"/>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4579AA-35AB-4B01-AAE7-F2C3069BC13D}">
      <dsp:nvSpPr>
        <dsp:cNvPr id="0" name=""/>
        <dsp:cNvSpPr/>
      </dsp:nvSpPr>
      <dsp:spPr>
        <a:xfrm>
          <a:off x="0" y="3010654"/>
          <a:ext cx="7086600" cy="1157031"/>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Use the industrial organization (I/O) model to explain how firms can earn above-average returns.</a:t>
          </a:r>
          <a:endParaRPr lang="en-US" sz="2200" kern="1200" dirty="0">
            <a:latin typeface="+mn-lt"/>
          </a:endParaRPr>
        </a:p>
      </dsp:txBody>
      <dsp:txXfrm>
        <a:off x="1482822" y="3010654"/>
        <a:ext cx="5603777" cy="1157031"/>
      </dsp:txXfrm>
    </dsp:sp>
    <dsp:sp modelId="{4BE5030C-0348-4C03-92AE-76D4C2BF5185}">
      <dsp:nvSpPr>
        <dsp:cNvPr id="0" name=""/>
        <dsp:cNvSpPr/>
      </dsp:nvSpPr>
      <dsp:spPr>
        <a:xfrm>
          <a:off x="407410" y="3327158"/>
          <a:ext cx="733505" cy="524023"/>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1E1345-CE30-402A-953C-1009009DD316}">
      <dsp:nvSpPr>
        <dsp:cNvPr id="0" name=""/>
        <dsp:cNvSpPr/>
      </dsp:nvSpPr>
      <dsp:spPr>
        <a:xfrm>
          <a:off x="0" y="4233188"/>
          <a:ext cx="7086600" cy="1099002"/>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Use the resource-based model to explain how firms can earn above-average returns.</a:t>
          </a:r>
          <a:endParaRPr lang="en-US" sz="2200" kern="1200" dirty="0">
            <a:latin typeface="+mn-lt"/>
          </a:endParaRPr>
        </a:p>
      </dsp:txBody>
      <dsp:txXfrm>
        <a:off x="1482822" y="4233188"/>
        <a:ext cx="5603777" cy="1099002"/>
      </dsp:txXfrm>
    </dsp:sp>
    <dsp:sp modelId="{9EB785D6-78B5-4799-8760-92B2A224E839}">
      <dsp:nvSpPr>
        <dsp:cNvPr id="0" name=""/>
        <dsp:cNvSpPr/>
      </dsp:nvSpPr>
      <dsp:spPr>
        <a:xfrm>
          <a:off x="407410" y="4520678"/>
          <a:ext cx="733505" cy="524023"/>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07D15-5AE6-456F-B181-47F20D049606}">
      <dsp:nvSpPr>
        <dsp:cNvPr id="0" name=""/>
        <dsp:cNvSpPr/>
      </dsp:nvSpPr>
      <dsp:spPr>
        <a:xfrm>
          <a:off x="0" y="0"/>
          <a:ext cx="7086600" cy="1213140"/>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rPr>
            <a:t>● </a:t>
          </a:r>
          <a:r>
            <a:rPr lang="en-US" sz="2200" kern="1200" dirty="0" smtClean="0"/>
            <a:t>Describe vision and mission and discuss their value.</a:t>
          </a:r>
          <a:endParaRPr lang="en-US" sz="2200" kern="1200" dirty="0">
            <a:latin typeface="+mn-lt"/>
          </a:endParaRPr>
        </a:p>
      </dsp:txBody>
      <dsp:txXfrm>
        <a:off x="1498580" y="0"/>
        <a:ext cx="5588019" cy="1213140"/>
      </dsp:txXfrm>
    </dsp:sp>
    <dsp:sp modelId="{1918FC97-5768-4177-A57F-3B26C702E374}">
      <dsp:nvSpPr>
        <dsp:cNvPr id="0" name=""/>
        <dsp:cNvSpPr/>
      </dsp:nvSpPr>
      <dsp:spPr>
        <a:xfrm>
          <a:off x="423167" y="281529"/>
          <a:ext cx="733505" cy="650081"/>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9FB36DD5-C883-43D8-A7C6-B3EDFA2A6770}">
      <dsp:nvSpPr>
        <dsp:cNvPr id="0" name=""/>
        <dsp:cNvSpPr/>
      </dsp:nvSpPr>
      <dsp:spPr>
        <a:xfrm>
          <a:off x="0" y="1294401"/>
          <a:ext cx="7086600" cy="1076810"/>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Define stakeholders and describe their ability to influence organizations.</a:t>
          </a:r>
          <a:endParaRPr lang="en-US" sz="2200" kern="1200" dirty="0">
            <a:latin typeface="+mn-lt"/>
          </a:endParaRPr>
        </a:p>
      </dsp:txBody>
      <dsp:txXfrm>
        <a:off x="1498580" y="1294401"/>
        <a:ext cx="5588019" cy="1076810"/>
      </dsp:txXfrm>
    </dsp:sp>
    <dsp:sp modelId="{E708CFC0-76CB-4E72-B8D1-24DBB71C3A2C}">
      <dsp:nvSpPr>
        <dsp:cNvPr id="0" name=""/>
        <dsp:cNvSpPr/>
      </dsp:nvSpPr>
      <dsp:spPr>
        <a:xfrm>
          <a:off x="423167" y="1507765"/>
          <a:ext cx="733505" cy="650081"/>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4579AA-35AB-4B01-AAE7-F2C3069BC13D}">
      <dsp:nvSpPr>
        <dsp:cNvPr id="0" name=""/>
        <dsp:cNvSpPr/>
      </dsp:nvSpPr>
      <dsp:spPr>
        <a:xfrm>
          <a:off x="0" y="2452472"/>
          <a:ext cx="7086600" cy="1435363"/>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Describe the work of strategic leaders.</a:t>
          </a:r>
          <a:endParaRPr lang="en-US" sz="2200" kern="1200" dirty="0">
            <a:latin typeface="+mn-lt"/>
          </a:endParaRPr>
        </a:p>
      </dsp:txBody>
      <dsp:txXfrm>
        <a:off x="1498580" y="2452472"/>
        <a:ext cx="5588019" cy="1435363"/>
      </dsp:txXfrm>
    </dsp:sp>
    <dsp:sp modelId="{4BE5030C-0348-4C03-92AE-76D4C2BF5185}">
      <dsp:nvSpPr>
        <dsp:cNvPr id="0" name=""/>
        <dsp:cNvSpPr/>
      </dsp:nvSpPr>
      <dsp:spPr>
        <a:xfrm>
          <a:off x="423167" y="2845113"/>
          <a:ext cx="733505" cy="650081"/>
        </a:xfrm>
        <a:prstGeom prst="roundRect">
          <a:avLst>
            <a:gd name="adj" fmla="val 10000"/>
          </a:avLst>
        </a:prstGeom>
        <a:blipFill rotWithShape="0">
          <a:blip xmlns:r="http://schemas.openxmlformats.org/officeDocument/2006/relationships" r:embed="rId1"/>
          <a:stretch>
            <a:fillRect/>
          </a:stretch>
        </a:blipFill>
        <a:ln w="5715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F1E1345-CE30-402A-953C-1009009DD316}">
      <dsp:nvSpPr>
        <dsp:cNvPr id="0" name=""/>
        <dsp:cNvSpPr/>
      </dsp:nvSpPr>
      <dsp:spPr>
        <a:xfrm>
          <a:off x="0" y="3969095"/>
          <a:ext cx="7086600" cy="1363374"/>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n-lt"/>
              <a:cs typeface="Arial"/>
            </a:rPr>
            <a:t>● </a:t>
          </a:r>
          <a:r>
            <a:rPr lang="en-US" sz="2200" kern="1200" dirty="0" smtClean="0"/>
            <a:t>Explain the strategic management process.</a:t>
          </a:r>
          <a:endParaRPr lang="en-US" sz="2200" kern="1200" dirty="0">
            <a:latin typeface="+mn-lt"/>
          </a:endParaRPr>
        </a:p>
      </dsp:txBody>
      <dsp:txXfrm>
        <a:off x="1498580" y="3969095"/>
        <a:ext cx="5588019" cy="1363374"/>
      </dsp:txXfrm>
    </dsp:sp>
    <dsp:sp modelId="{9EB785D6-78B5-4799-8760-92B2A224E839}">
      <dsp:nvSpPr>
        <dsp:cNvPr id="0" name=""/>
        <dsp:cNvSpPr/>
      </dsp:nvSpPr>
      <dsp:spPr>
        <a:xfrm>
          <a:off x="423167" y="4325742"/>
          <a:ext cx="733505" cy="650081"/>
        </a:xfrm>
        <a:prstGeom prst="roundRect">
          <a:avLst>
            <a:gd name="adj" fmla="val 10000"/>
          </a:avLst>
        </a:prstGeom>
        <a:blipFill rotWithShape="0">
          <a:blip xmlns:r="http://schemas.openxmlformats.org/officeDocument/2006/relationships" r:embed="rId1"/>
          <a:stretch>
            <a:fillRect/>
          </a:stretch>
        </a:blipFill>
        <a:ln w="5715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4FB73D-28B1-48C6-9048-DE7011A44CCE}" type="datetimeFigureOut">
              <a:rPr lang="en-US" smtClean="0"/>
              <a:t>8/23/2012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E24FD-4B2E-4231-B650-EA2A3F3ECB0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74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DE24FD-4B2E-4231-B650-EA2A3F3ECB06}"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4724400" y="2590800"/>
            <a:ext cx="4419600" cy="1527175"/>
          </a:xfrm>
          <a:effectLst/>
        </p:spPr>
        <p:txBody>
          <a:bodyPr anchor="t">
            <a:normAutofit/>
          </a:bodyPr>
          <a:lstStyle>
            <a:lvl1pPr algn="ctr">
              <a:defRPr sz="3500" baseline="0">
                <a:latin typeface="+mj-lt"/>
                <a:cs typeface="Arial" pitchFamily="34" charset="0"/>
              </a:defRPr>
            </a:lvl1pPr>
          </a:lstStyle>
          <a:p>
            <a:r>
              <a:rPr kumimoji="0" lang="en-US" smtClean="0"/>
              <a:t>Click to edit Master title style</a:t>
            </a:r>
            <a:endParaRPr kumimoji="0" lang="en-US" dirty="0"/>
          </a:p>
        </p:txBody>
      </p:sp>
      <p:sp>
        <p:nvSpPr>
          <p:cNvPr id="9" name="Subtitle 8"/>
          <p:cNvSpPr>
            <a:spLocks noGrp="1"/>
          </p:cNvSpPr>
          <p:nvPr>
            <p:ph type="subTitle" idx="1"/>
          </p:nvPr>
        </p:nvSpPr>
        <p:spPr>
          <a:xfrm>
            <a:off x="4724400" y="0"/>
            <a:ext cx="4114800" cy="1676400"/>
          </a:xfrm>
        </p:spPr>
        <p:txBody>
          <a:bodyPr anchor="b">
            <a:normAutofit/>
          </a:bodyPr>
          <a:lstStyle>
            <a:lvl1pPr marL="0" indent="0" algn="ctr">
              <a:buNone/>
              <a:defRPr sz="4000">
                <a:solidFill>
                  <a:schemeClr val="tx2">
                    <a:shade val="75000"/>
                  </a:schemeClr>
                </a:solidFill>
                <a:latin typeface="+mj-lt"/>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pic>
        <p:nvPicPr>
          <p:cNvPr id="8" name="Picture 7" descr="HIH_Cover.jpg"/>
          <p:cNvPicPr>
            <a:picLocks noChangeAspect="1"/>
          </p:cNvPicPr>
          <p:nvPr/>
        </p:nvPicPr>
        <p:blipFill>
          <a:blip r:embed="rId2" cstate="print"/>
          <a:stretch>
            <a:fillRect/>
          </a:stretch>
        </p:blipFill>
        <p:spPr>
          <a:xfrm>
            <a:off x="0" y="152400"/>
            <a:ext cx="4693882" cy="6172200"/>
          </a:xfrm>
          <a:prstGeom prst="rect">
            <a:avLst/>
          </a:prstGeom>
        </p:spPr>
      </p:pic>
      <p:sp>
        <p:nvSpPr>
          <p:cNvPr id="10" name="Footer Placeholder 1"/>
          <p:cNvSpPr txBox="1">
            <a:spLocks/>
          </p:cNvSpPr>
          <p:nvPr/>
        </p:nvSpPr>
        <p:spPr>
          <a:xfrm>
            <a:off x="6934200" y="6172200"/>
            <a:ext cx="2209800" cy="533400"/>
          </a:xfrm>
          <a:prstGeom prst="rect">
            <a:avLst/>
          </a:prstGeom>
        </p:spPr>
        <p:txBody>
          <a:bodyPr vert="horz"/>
          <a:lstStyle>
            <a:lvl1pPr algn="l">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Authored by: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Marta Szabo White. </a:t>
            </a:r>
            <a:r>
              <a:rPr kumimoji="0" lang="en-US" sz="1200" b="1"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Ph.D</a:t>
            </a:r>
            <a:endPar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Georgia State University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accent1">
                  <a:shade val="75000"/>
                </a:schemeClr>
              </a:solidFill>
              <a:effectLst/>
              <a:uLnTx/>
              <a:uFillTx/>
              <a:latin typeface="Arial" pitchFamily="34" charset="0"/>
              <a:ea typeface="+mn-ea"/>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p:nvSpPr>
        <p:spPr>
          <a:xfrm>
            <a:off x="0" y="6553200"/>
            <a:ext cx="9144000" cy="307777"/>
          </a:xfrm>
          <a:prstGeom prst="rect">
            <a:avLst/>
          </a:prstGeom>
          <a:solidFill>
            <a:schemeClr val="tx1"/>
          </a:solidFill>
          <a:ln w="28575">
            <a:solidFill>
              <a:schemeClr val="tx1"/>
            </a:solidFill>
          </a:ln>
        </p:spPr>
        <p:txBody>
          <a:bodyPr wrap="square" rtlCol="0">
            <a:spAutoFit/>
          </a:bodyPr>
          <a:lstStyle/>
          <a:p>
            <a:r>
              <a:rPr lang="en-US" sz="1400" dirty="0" smtClean="0">
                <a:solidFill>
                  <a:schemeClr val="bg1"/>
                </a:solidFill>
              </a:rPr>
              <a:t>© 2012 South-Western, </a:t>
            </a:r>
            <a:r>
              <a:rPr lang="en-US" sz="1400" dirty="0" err="1" smtClean="0">
                <a:solidFill>
                  <a:schemeClr val="bg1"/>
                </a:solidFill>
              </a:rPr>
              <a:t>Cengage</a:t>
            </a:r>
            <a:r>
              <a:rPr lang="en-US" sz="1400" dirty="0" smtClean="0">
                <a:solidFill>
                  <a:schemeClr val="bg1"/>
                </a:solidFill>
              </a:rPr>
              <a:t> Learning, Inc. All rights reserved.</a:t>
            </a:r>
            <a:endParaRPr lang="en-US" sz="14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086600" cy="1295400"/>
          </a:xfrm>
        </p:spPr>
        <p:txBody>
          <a:bodyPr>
            <a:noAutofit/>
          </a:bodyPr>
          <a:lstStyle>
            <a:lvl1pPr algn="ctr">
              <a:defRPr sz="4000">
                <a:latin typeface="+mj-lt"/>
                <a:cs typeface="Arial" pitchFamily="34" charset="0"/>
              </a:defRPr>
            </a:lvl1pPr>
          </a:lstStyle>
          <a:p>
            <a:r>
              <a:rPr kumimoji="0" lang="en-US" smtClean="0"/>
              <a:t>Click to edit Master title style</a:t>
            </a:r>
            <a:endParaRPr kumimoji="0" lang="en-US" dirty="0"/>
          </a:p>
        </p:txBody>
      </p:sp>
      <p:sp>
        <p:nvSpPr>
          <p:cNvPr id="27" name="Content Placeholder 26"/>
          <p:cNvSpPr>
            <a:spLocks noGrp="1"/>
          </p:cNvSpPr>
          <p:nvPr>
            <p:ph idx="1"/>
          </p:nvPr>
        </p:nvSpPr>
        <p:spPr>
          <a:xfrm>
            <a:off x="1600200" y="1295400"/>
            <a:ext cx="7391400" cy="5029200"/>
          </a:xfrm>
        </p:spPr>
        <p:txBody>
          <a:bodyPr/>
          <a:lstStyle>
            <a:lvl1pPr>
              <a:buFont typeface="Arial" pitchFamily="34" charset="0"/>
              <a:buChar char="•"/>
              <a:defRPr>
                <a:latin typeface="+mj-lt"/>
                <a:cs typeface="Arial" pitchFamily="34" charset="0"/>
              </a:defRPr>
            </a:lvl1pPr>
            <a:lvl2pPr>
              <a:buFont typeface="Arial" pitchFamily="34" charset="0"/>
              <a:buChar char="•"/>
              <a:defRPr>
                <a:latin typeface="+mj-lt"/>
                <a:cs typeface="Arial" pitchFamily="34" charset="0"/>
              </a:defRPr>
            </a:lvl2pPr>
            <a:lvl3pPr>
              <a:buFont typeface="Arial" pitchFamily="34" charset="0"/>
              <a:buChar char="•"/>
              <a:defRPr>
                <a:latin typeface="+mj-lt"/>
                <a:cs typeface="Arial" pitchFamily="34" charset="0"/>
              </a:defRPr>
            </a:lvl3pPr>
            <a:lvl4pPr>
              <a:buFont typeface="Arial" pitchFamily="34" charset="0"/>
              <a:buChar char="•"/>
              <a:defRPr>
                <a:latin typeface="+mj-lt"/>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086600" cy="1295400"/>
          </a:xfrm>
        </p:spPr>
        <p:txBody>
          <a:bodyPr>
            <a:noAutofit/>
          </a:bodyPr>
          <a:lstStyle>
            <a:lvl1pPr algn="ctr">
              <a:defRPr sz="4000">
                <a:latin typeface="+mj-lt"/>
                <a:cs typeface="Arial" pitchFamily="34" charset="0"/>
              </a:defRPr>
            </a:lvl1pPr>
          </a:lstStyle>
          <a:p>
            <a:r>
              <a:rPr kumimoji="0" lang="en-US" smtClean="0"/>
              <a:t>Click to edit Master title style</a:t>
            </a:r>
            <a:endParaRPr kumimoji="0" lang="en-US" dirty="0"/>
          </a:p>
        </p:txBody>
      </p:sp>
      <p:sp>
        <p:nvSpPr>
          <p:cNvPr id="27" name="Content Placeholder 26"/>
          <p:cNvSpPr>
            <a:spLocks noGrp="1"/>
          </p:cNvSpPr>
          <p:nvPr>
            <p:ph idx="1"/>
          </p:nvPr>
        </p:nvSpPr>
        <p:spPr>
          <a:xfrm>
            <a:off x="1600200" y="1295400"/>
            <a:ext cx="7391400" cy="5029200"/>
          </a:xfrm>
        </p:spPr>
        <p:txBody>
          <a:bodyPr/>
          <a:lstStyle>
            <a:lvl1pPr>
              <a:buFont typeface="Arial" pitchFamily="34" charset="0"/>
              <a:buChar char="•"/>
              <a:defRPr>
                <a:latin typeface="+mj-lt"/>
                <a:cs typeface="Arial" pitchFamily="34" charset="0"/>
              </a:defRPr>
            </a:lvl1pPr>
            <a:lvl2pPr>
              <a:buFont typeface="Arial" pitchFamily="34" charset="0"/>
              <a:buChar char="•"/>
              <a:defRPr>
                <a:latin typeface="+mj-lt"/>
              </a:defRPr>
            </a:lvl2pPr>
            <a:lvl3pPr>
              <a:buFont typeface="Arial" pitchFamily="34" charset="0"/>
              <a:buChar char="•"/>
              <a:defRPr>
                <a:latin typeface="+mj-lt"/>
              </a:defRPr>
            </a:lvl3pPr>
            <a:lvl4pPr>
              <a:buFont typeface="Arial" pitchFamily="34" charset="0"/>
              <a:buChar char="•"/>
              <a:defRPr>
                <a:latin typeface="+mj-lt"/>
              </a:defRPr>
            </a:lvl4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2" name="Title 21"/>
          <p:cNvSpPr>
            <a:spLocks noGrp="1"/>
          </p:cNvSpPr>
          <p:nvPr>
            <p:ph type="title"/>
          </p:nvPr>
        </p:nvSpPr>
        <p:spPr>
          <a:xfrm>
            <a:off x="1524000" y="0"/>
            <a:ext cx="7086600" cy="1295400"/>
          </a:xfrm>
        </p:spPr>
        <p:txBody>
          <a:bodyPr>
            <a:noAutofit/>
          </a:bodyPr>
          <a:lstStyle>
            <a:lvl1pPr algn="ctr">
              <a:defRPr sz="4000">
                <a:latin typeface="+mj-lt"/>
                <a:cs typeface="Arial" pitchFamily="34" charset="0"/>
              </a:defRPr>
            </a:lvl1pPr>
          </a:lstStyle>
          <a:p>
            <a:r>
              <a:rPr kumimoji="0" lang="en-US" smtClean="0"/>
              <a:t>Click to edit Master title style</a:t>
            </a:r>
            <a:endParaRPr kumimoji="0" lang="en-US" dirty="0"/>
          </a:p>
        </p:txBody>
      </p:sp>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1600200" y="6400800"/>
            <a:ext cx="6553200" cy="457200"/>
          </a:xfrm>
        </p:spPr>
        <p:txBody>
          <a:bodyPr/>
          <a:lstStyle>
            <a:lvl1pPr>
              <a:defRPr sz="900" baseline="0">
                <a:solidFill>
                  <a:schemeClr val="tx1"/>
                </a:solidFill>
              </a:defRPr>
            </a:lvl1p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lvl1pPr>
              <a:defRPr>
                <a:solidFill>
                  <a:schemeClr val="tx1"/>
                </a:solidFill>
              </a:defRPr>
            </a:lvl1pPr>
          </a:lstStyle>
          <a:p>
            <a:fld id="{BD235BD0-D356-4402-BB91-39E6560732FA}" type="slidenum">
              <a:rPr lang="en-US" smtClean="0"/>
              <a:pPr/>
              <a:t>‹#›</a:t>
            </a:fld>
            <a:endParaRPr lang="en-US"/>
          </a:p>
        </p:txBody>
      </p:sp>
      <p:pic>
        <p:nvPicPr>
          <p:cNvPr id="7" name="Picture 6" descr="HIH_Cover_globe-2.jpg"/>
          <p:cNvPicPr>
            <a:picLocks noChangeAspect="1"/>
          </p:cNvPicPr>
          <p:nvPr/>
        </p:nvPicPr>
        <p:blipFill>
          <a:blip r:embed="rId2" cstate="print">
            <a:lum contrast="20000"/>
          </a:blip>
          <a:srcRect l="20000" r="13333"/>
          <a:stretch>
            <a:fillRect/>
          </a:stretch>
        </p:blipFill>
        <p:spPr>
          <a:xfrm>
            <a:off x="0" y="0"/>
            <a:ext cx="1524000" cy="6858000"/>
          </a:xfrm>
          <a:prstGeom prst="rect">
            <a:avLst/>
          </a:prstGeom>
        </p:spPr>
      </p:pic>
      <p:pic>
        <p:nvPicPr>
          <p:cNvPr id="8" name="Picture 7" descr="HIH_Cove_logor.jpg"/>
          <p:cNvPicPr>
            <a:picLocks noChangeAspect="1"/>
          </p:cNvPicPr>
          <p:nvPr/>
        </p:nvPicPr>
        <p:blipFill>
          <a:blip r:embed="rId3" cstate="print"/>
          <a:stretch>
            <a:fillRect/>
          </a:stretch>
        </p:blipFill>
        <p:spPr>
          <a:xfrm>
            <a:off x="8610600" y="0"/>
            <a:ext cx="533400" cy="576503"/>
          </a:xfrm>
          <a:prstGeom prst="rect">
            <a:avLst/>
          </a:prstGeom>
        </p:spPr>
      </p:pic>
      <p:sp>
        <p:nvSpPr>
          <p:cNvPr id="9" name="Footer Placeholder 18"/>
          <p:cNvSpPr txBox="1">
            <a:spLocks/>
          </p:cNvSpPr>
          <p:nvPr/>
        </p:nvSpPr>
        <p:spPr>
          <a:xfrm>
            <a:off x="1524000" y="6477000"/>
            <a:ext cx="6858000" cy="533400"/>
          </a:xfrm>
          <a:prstGeom prst="rect">
            <a:avLst/>
          </a:prstGeom>
        </p:spPr>
        <p:txBody>
          <a:bodyPr vert="horz"/>
          <a:lstStyle>
            <a:lvl1pPr>
              <a:defRPr sz="900"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©2013 </a:t>
            </a:r>
            <a:r>
              <a:rPr kumimoji="0" lang="en-US" sz="9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Cengage</a:t>
            </a:r>
            <a:r>
              <a:rPr kumimoji="0" lang="en-US" sz="9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D235BD0-D356-4402-BB91-39E6560732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buFont typeface="Arial" pitchFamily="34" charset="0"/>
              <a:buChar char="•"/>
              <a:defRPr sz="2800"/>
            </a:lvl1pPr>
            <a:lvl2pPr>
              <a:buFont typeface="Arial" pitchFamily="34" charset="0"/>
              <a:buChar char="•"/>
              <a:defRPr sz="2400"/>
            </a:lvl2pPr>
            <a:lvl3pPr>
              <a:buFont typeface="Arial" pitchFamily="34" charset="0"/>
              <a:buChar cha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buFont typeface="Arial" pitchFamily="34" charset="0"/>
              <a:buChar char="•"/>
              <a:defRPr sz="2800"/>
            </a:lvl1pPr>
            <a:lvl2pPr>
              <a:buFont typeface="Arial" pitchFamily="34" charset="0"/>
              <a:buChar char="•"/>
              <a:defRPr sz="2400"/>
            </a:lvl2pPr>
            <a:lvl3pPr>
              <a:buFont typeface="Arial" pitchFamily="34" charset="0"/>
              <a:buChar cha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a:xfrm>
            <a:off x="76200" y="6477000"/>
            <a:ext cx="8153400" cy="288925"/>
          </a:xfrm>
        </p:spPr>
        <p:txBody>
          <a:bodyPr/>
          <a:lstStyle>
            <a:lvl1pPr algn="l">
              <a:defRPr sz="900">
                <a:solidFill>
                  <a:schemeClr val="tx1"/>
                </a:solidFill>
              </a:defRPr>
            </a:lvl1pPr>
          </a:lstStyle>
          <a:p>
            <a:endParaRPr lang="en-US"/>
          </a:p>
        </p:txBody>
      </p:sp>
      <p:sp>
        <p:nvSpPr>
          <p:cNvPr id="7" name="Slide Number Placeholder 6"/>
          <p:cNvSpPr>
            <a:spLocks noGrp="1"/>
          </p:cNvSpPr>
          <p:nvPr>
            <p:ph type="sldNum" sz="quarter" idx="12"/>
          </p:nvPr>
        </p:nvSpPr>
        <p:spPr/>
        <p:txBody>
          <a:bodyPr/>
          <a:lstStyle/>
          <a:p>
            <a:fld id="{BD235BD0-D356-4402-BB91-39E6560732FA}" type="slidenum">
              <a:rPr lang="en-US" smtClean="0"/>
              <a:pPr/>
              <a:t>‹#›</a:t>
            </a:fld>
            <a:endParaRPr lang="en-US"/>
          </a:p>
        </p:txBody>
      </p:sp>
      <p:pic>
        <p:nvPicPr>
          <p:cNvPr id="8" name="Picture 7" descr="HIH_Cove_logor.jpg"/>
          <p:cNvPicPr>
            <a:picLocks noChangeAspect="1"/>
          </p:cNvPicPr>
          <p:nvPr/>
        </p:nvPicPr>
        <p:blipFill>
          <a:blip r:embed="rId2" cstate="print"/>
          <a:stretch>
            <a:fillRect/>
          </a:stretch>
        </p:blipFill>
        <p:spPr>
          <a:xfrm>
            <a:off x="8610600" y="0"/>
            <a:ext cx="533400" cy="57650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lvl1pPr>
              <a:defRPr baseline="0">
                <a:effectLst/>
              </a:defRPr>
            </a:lvl1pPr>
          </a:lstStyle>
          <a:p>
            <a:r>
              <a:rPr kumimoji="0" lang="en-US" smtClean="0"/>
              <a:t>Click to edit Master title style</a:t>
            </a:r>
            <a:endParaRPr kumimoji="0" lang="en-US" dirty="0"/>
          </a:p>
        </p:txBody>
      </p:sp>
      <p:sp>
        <p:nvSpPr>
          <p:cNvPr id="21" name="Footer Placeholder 20"/>
          <p:cNvSpPr>
            <a:spLocks noGrp="1"/>
          </p:cNvSpPr>
          <p:nvPr>
            <p:ph type="ftr" sz="quarter" idx="11"/>
          </p:nvPr>
        </p:nvSpPr>
        <p:spPr>
          <a:xfrm>
            <a:off x="0" y="6400800"/>
            <a:ext cx="8153400" cy="288925"/>
          </a:xfrm>
        </p:spPr>
        <p:txBody>
          <a:bodyPr/>
          <a:lstStyle>
            <a:lvl1pPr>
              <a:defRPr sz="900" baseline="0">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solidFill>
              </a:defRPr>
            </a:lvl1pPr>
          </a:lstStyle>
          <a:p>
            <a:fld id="{BD235BD0-D356-4402-BB91-39E6560732FA}" type="slidenum">
              <a:rPr lang="en-US" smtClean="0"/>
              <a:pPr/>
              <a:t>‹#›</a:t>
            </a:fld>
            <a:endParaRPr lang="en-US"/>
          </a:p>
        </p:txBody>
      </p:sp>
      <p:pic>
        <p:nvPicPr>
          <p:cNvPr id="5" name="Picture 4" descr="HIH_Cove_logor.jpg"/>
          <p:cNvPicPr>
            <a:picLocks noChangeAspect="1"/>
          </p:cNvPicPr>
          <p:nvPr/>
        </p:nvPicPr>
        <p:blipFill>
          <a:blip r:embed="rId2" cstate="print"/>
          <a:stretch>
            <a:fillRect/>
          </a:stretch>
        </p:blipFill>
        <p:spPr>
          <a:xfrm>
            <a:off x="8610600" y="0"/>
            <a:ext cx="533400" cy="57650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p:txBody>
      </p:sp>
      <p:sp>
        <p:nvSpPr>
          <p:cNvPr id="28" name="Footer Placeholder 27"/>
          <p:cNvSpPr>
            <a:spLocks noGrp="1"/>
          </p:cNvSpPr>
          <p:nvPr>
            <p:ph type="ftr" sz="quarter" idx="3"/>
          </p:nvPr>
        </p:nvSpPr>
        <p:spPr>
          <a:xfrm>
            <a:off x="152400" y="6477000"/>
            <a:ext cx="8001000" cy="288925"/>
          </a:xfrm>
          <a:prstGeom prst="rect">
            <a:avLst/>
          </a:prstGeom>
        </p:spPr>
        <p:txBody>
          <a:bodyPr vert="horz"/>
          <a:lstStyle>
            <a:lvl1pPr algn="r" eaLnBrk="1" latinLnBrk="0" hangingPunct="1">
              <a:defRPr kumimoji="0" sz="900">
                <a:solidFill>
                  <a:schemeClr val="tx1"/>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D235BD0-D356-4402-BB91-39E6560732FA}"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3" name="Picture 12" descr="HIH_Cove_logor.jpg"/>
          <p:cNvPicPr>
            <a:picLocks noChangeAspect="1"/>
          </p:cNvPicPr>
          <p:nvPr/>
        </p:nvPicPr>
        <p:blipFill>
          <a:blip r:embed="rId12" cstate="print"/>
          <a:stretch>
            <a:fillRect/>
          </a:stretch>
        </p:blipFill>
        <p:spPr>
          <a:xfrm>
            <a:off x="8610600" y="0"/>
            <a:ext cx="533400" cy="57650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sz="3600" kern="1200" cap="all" baseline="0">
          <a:solidFill>
            <a:schemeClr val="tx2"/>
          </a:solidFill>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Arial" pitchFamily="34" charset="0"/>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Arial" pitchFamily="34" charset="0"/>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Arial" pitchFamily="34" charset="0"/>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Arial" pitchFamily="34" charset="0"/>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0.png"/><Relationship Id="rId4" Type="http://schemas.openxmlformats.org/officeDocument/2006/relationships/diagramData" Target="../diagrams/data4.xml"/><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8.png"/><Relationship Id="rId7" Type="http://schemas.openxmlformats.org/officeDocument/2006/relationships/diagramLayout" Target="../diagrams/layout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10.png"/><Relationship Id="rId10" Type="http://schemas.microsoft.com/office/2007/relationships/diagramDrawing" Target="../diagrams/drawing5.xml"/><Relationship Id="rId4" Type="http://schemas.openxmlformats.org/officeDocument/2006/relationships/image" Target="../media/image9.png"/><Relationship Id="rId9" Type="http://schemas.openxmlformats.org/officeDocument/2006/relationships/diagramColors" Target="../diagrams/colors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9.png"/><Relationship Id="rId4" Type="http://schemas.openxmlformats.org/officeDocument/2006/relationships/diagramData" Target="../diagrams/data6.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4648200" y="152400"/>
            <a:ext cx="4114800" cy="2677656"/>
          </a:xfrm>
          <a:prstGeom prst="rect">
            <a:avLst/>
          </a:prstGeom>
        </p:spPr>
        <p:txBody>
          <a:bodyPr wrap="square">
            <a:spAutoFit/>
          </a:bodyPr>
          <a:lstStyle/>
          <a:p>
            <a:r>
              <a:rPr lang="en-US" sz="4000" b="1" dirty="0" smtClean="0">
                <a:latin typeface="+mj-lt"/>
                <a:cs typeface="Arial" pitchFamily="34" charset="0"/>
              </a:rPr>
              <a:t>PART 1: </a:t>
            </a:r>
          </a:p>
          <a:p>
            <a:r>
              <a:rPr lang="en-US" sz="4000" b="1" dirty="0" smtClean="0">
                <a:latin typeface="+mj-lt"/>
                <a:cs typeface="Arial" pitchFamily="34" charset="0"/>
              </a:rPr>
              <a:t>STRATEGIC MANAGEMENT INPUTS</a:t>
            </a:r>
            <a:endParaRPr lang="en-US" sz="4000" dirty="0">
              <a:latin typeface="+mj-lt"/>
              <a:cs typeface="Arial" pitchFamily="34" charset="0"/>
            </a:endParaRPr>
          </a:p>
        </p:txBody>
      </p:sp>
      <p:sp>
        <p:nvSpPr>
          <p:cNvPr id="13" name="Title 12"/>
          <p:cNvSpPr txBox="1">
            <a:spLocks noGrp="1"/>
          </p:cNvSpPr>
          <p:nvPr>
            <p:ph type="ctrTitle"/>
          </p:nvPr>
        </p:nvSpPr>
        <p:spPr>
          <a:xfrm>
            <a:off x="4648200" y="2743200"/>
            <a:ext cx="4495800" cy="2708434"/>
          </a:xfrm>
          <a:prstGeom prst="rect">
            <a:avLst/>
          </a:prstGeom>
          <a:noFill/>
        </p:spPr>
        <p:txBody>
          <a:bodyPr wrap="square" rtlCol="0">
            <a:spAutoFit/>
          </a:bodyPr>
          <a:lstStyle/>
          <a:p>
            <a:pPr algn="l"/>
            <a:r>
              <a:rPr lang="en-US" sz="3400" dirty="0" smtClean="0">
                <a:solidFill>
                  <a:schemeClr val="tx1"/>
                </a:solidFill>
                <a:cs typeface="Arial" pitchFamily="34" charset="0"/>
              </a:rPr>
              <a:t>CHAPTER  1: </a:t>
            </a:r>
            <a:r>
              <a:rPr lang="en-US" sz="3400" dirty="0" smtClean="0">
                <a:solidFill>
                  <a:schemeClr val="tx1"/>
                </a:solidFill>
              </a:rPr>
              <a:t>Strategic Management &amp; Strategic Competitiveness</a:t>
            </a:r>
            <a:endParaRPr lang="en-US" sz="3400" dirty="0">
              <a:solidFill>
                <a:schemeClr val="tx1"/>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47800" y="1447800"/>
            <a:ext cx="7696200" cy="48768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0"/>
            <a:ext cx="7086600" cy="2492990"/>
          </a:xfrm>
          <a:prstGeom prst="rect">
            <a:avLst/>
          </a:prstGeom>
          <a:noFill/>
        </p:spPr>
        <p:txBody>
          <a:bodyPr wrap="square" rtlCol="0">
            <a:spAutoFit/>
          </a:bodyPr>
          <a:lstStyle/>
          <a:p>
            <a:pPr lvl="0" algn="ctr"/>
            <a:r>
              <a:rPr lang="en-US" sz="4000" b="1" dirty="0" smtClean="0">
                <a:latin typeface="+mj-lt"/>
              </a:rPr>
              <a:t> </a:t>
            </a:r>
            <a:r>
              <a:rPr lang="en-US" sz="3200" b="1" cap="all" dirty="0" smtClean="0">
                <a:solidFill>
                  <a:srgbClr val="000000"/>
                </a:solidFill>
                <a:latin typeface="+mj-lt"/>
              </a:rPr>
              <a:t>THE STRATEGIC MANAGEMENT   PROCESS</a:t>
            </a:r>
          </a:p>
          <a:p>
            <a:pPr algn="ctr"/>
            <a:r>
              <a:rPr lang="en-US" sz="4000" b="1" dirty="0" smtClean="0">
                <a:latin typeface="+mj-lt"/>
              </a:rPr>
              <a:t>   </a:t>
            </a:r>
          </a:p>
          <a:p>
            <a:pPr algn="ctr"/>
            <a:endParaRPr lang="en-US" sz="4000" b="1" dirty="0">
              <a:latin typeface="+mj-lt"/>
            </a:endParaRPr>
          </a:p>
        </p:txBody>
      </p:sp>
      <p:sp>
        <p:nvSpPr>
          <p:cNvPr id="4099" name="AutoShape 3"/>
          <p:cNvSpPr>
            <a:spLocks noChangeAspect="1" noChangeArrowheads="1" noTextEdit="1"/>
          </p:cNvSpPr>
          <p:nvPr/>
        </p:nvSpPr>
        <p:spPr bwMode="auto">
          <a:xfrm>
            <a:off x="304800" y="1905000"/>
            <a:ext cx="8153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
            </a:r>
            <a:br>
              <a:rPr lang="en-US" sz="2400" dirty="0" smtClean="0">
                <a:latin typeface="+mj-lt"/>
              </a:rPr>
            </a:br>
            <a:endParaRPr lang="en-US" sz="800" dirty="0" smtClean="0">
              <a:latin typeface="+mj-lt"/>
            </a:endParaRPr>
          </a:p>
          <a:p>
            <a:endParaRPr lang="en-US" sz="2400" dirty="0" smtClean="0">
              <a:latin typeface="+mj-lt"/>
            </a:endParaRPr>
          </a:p>
          <a:p>
            <a:pPr algn="just"/>
            <a:endParaRPr lang="en-US" dirty="0" smtClean="0">
              <a:latin typeface="+mj-lt"/>
            </a:endParaRPr>
          </a:p>
          <a:p>
            <a:pPr algn="just"/>
            <a:r>
              <a:rPr lang="en-US"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graphicFrame>
        <p:nvGraphicFramePr>
          <p:cNvPr id="9" name="Diagram 8"/>
          <p:cNvGraphicFramePr/>
          <p:nvPr/>
        </p:nvGraphicFramePr>
        <p:xfrm>
          <a:off x="457200" y="1295400"/>
          <a:ext cx="7924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rot="20660408">
            <a:off x="1213628" y="3366294"/>
            <a:ext cx="1579173" cy="2677656"/>
          </a:xfrm>
          <a:prstGeom prst="rect">
            <a:avLst/>
          </a:prstGeom>
          <a:noFill/>
        </p:spPr>
        <p:txBody>
          <a:bodyPr wrap="square" rtlCol="0">
            <a:spAutoFit/>
          </a:bodyPr>
          <a:lstStyle/>
          <a:p>
            <a:pPr algn="r"/>
            <a:r>
              <a:rPr lang="en-US" sz="2400" dirty="0" smtClean="0"/>
              <a:t>The text </a:t>
            </a:r>
          </a:p>
          <a:p>
            <a:pPr algn="r"/>
            <a:r>
              <a:rPr lang="en-US" sz="2400" dirty="0" smtClean="0"/>
              <a:t>is divided into three parts. </a:t>
            </a:r>
          </a:p>
          <a:p>
            <a:pPr algn="r"/>
            <a:endParaRPr lang="en-US" sz="2400" dirty="0" smtClean="0"/>
          </a:p>
          <a:p>
            <a:pPr algn="r"/>
            <a:endParaRPr lang="en-US" sz="2400" dirty="0" smtClean="0"/>
          </a:p>
          <a:p>
            <a:r>
              <a:rPr lang="en-US" sz="2400"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066800"/>
            <a:ext cx="7467600" cy="52578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1"/>
            <a:ext cx="7086600" cy="1323439"/>
          </a:xfrm>
          <a:prstGeom prst="rect">
            <a:avLst/>
          </a:prstGeom>
          <a:noFill/>
        </p:spPr>
        <p:txBody>
          <a:bodyPr wrap="square" rtlCol="0">
            <a:spAutoFit/>
          </a:bodyPr>
          <a:lstStyle/>
          <a:p>
            <a:pPr algn="ctr"/>
            <a:r>
              <a:rPr lang="en-US" sz="4000" b="1" dirty="0" smtClean="0">
                <a:latin typeface="+mj-lt"/>
              </a:rPr>
              <a:t> THE COMPETITIVE LANDSCAPE </a:t>
            </a:r>
          </a:p>
          <a:p>
            <a:pPr algn="ctr"/>
            <a:endParaRPr lang="en-US" sz="4000" b="1" dirty="0">
              <a:latin typeface="+mj-lt"/>
            </a:endParaRPr>
          </a:p>
        </p:txBody>
      </p:sp>
      <p:sp>
        <p:nvSpPr>
          <p:cNvPr id="4099" name="AutoShape 3"/>
          <p:cNvSpPr>
            <a:spLocks noChangeAspect="1" noChangeArrowheads="1" noTextEdit="1"/>
          </p:cNvSpPr>
          <p:nvPr/>
        </p:nvSpPr>
        <p:spPr bwMode="auto">
          <a:xfrm>
            <a:off x="1676400" y="1066800"/>
            <a:ext cx="7239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rPr>
              <a:t>GLOBALIZATION - </a:t>
            </a:r>
            <a:r>
              <a:rPr lang="en-US" sz="2400" dirty="0" smtClean="0"/>
              <a:t>emergence of a global economy</a:t>
            </a:r>
          </a:p>
          <a:p>
            <a:pPr algn="just"/>
            <a:r>
              <a:rPr lang="en-US" sz="28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rPr>
              <a:t>TECHNOLOGY - </a:t>
            </a:r>
            <a:r>
              <a:rPr lang="en-US" sz="2400" dirty="0" smtClean="0"/>
              <a:t>rapid technological changes</a:t>
            </a:r>
          </a:p>
          <a:p>
            <a:pPr algn="just"/>
            <a:endParaRPr lang="en-US" sz="2400" dirty="0" smtClean="0">
              <a:latin typeface="+mj-lt"/>
            </a:endParaRPr>
          </a:p>
          <a:p>
            <a:pPr algn="just"/>
            <a:r>
              <a:rPr lang="en-US" sz="28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2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rPr>
              <a:t>INDUSTRY BOUNDARIES BLURRING </a:t>
            </a:r>
            <a:endParaRPr lang="en-US" sz="2000" dirty="0" smtClean="0">
              <a:latin typeface="+mj-lt"/>
            </a:endParaRPr>
          </a:p>
          <a:p>
            <a:pPr algn="just"/>
            <a:endParaRPr lang="en-US" sz="400" dirty="0" smtClean="0">
              <a:latin typeface="+mj-lt"/>
            </a:endParaRPr>
          </a:p>
          <a:p>
            <a:r>
              <a:rPr lang="en-US" sz="2000" dirty="0" smtClean="0">
                <a:latin typeface="+mj-lt"/>
              </a:rPr>
              <a:t>	</a:t>
            </a:r>
            <a:r>
              <a:rPr lang="en-US" sz="20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20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cs typeface="Arial"/>
              </a:rPr>
              <a:t>EXAMPLES -</a:t>
            </a:r>
            <a:r>
              <a:rPr lang="en-US" sz="20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2000" dirty="0" smtClean="0"/>
              <a:t>computer networks and telecommunications have blurred the boundaries of the entertainment industry </a:t>
            </a:r>
            <a:endParaRPr lang="en-US" sz="2000" dirty="0" smtClean="0">
              <a:latin typeface="+mj-lt"/>
            </a:endParaRPr>
          </a:p>
          <a:p>
            <a:pPr algn="just"/>
            <a:endParaRPr lang="en-US" sz="400" dirty="0" smtClean="0">
              <a:latin typeface="+mj-lt"/>
            </a:endParaRPr>
          </a:p>
          <a:p>
            <a:pPr algn="just"/>
            <a:r>
              <a:rPr lang="en-US" sz="2000" dirty="0" smtClean="0">
                <a:latin typeface="+mj-lt"/>
              </a:rPr>
              <a:t>	</a:t>
            </a:r>
            <a:r>
              <a:rPr lang="en-US" sz="20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2000" dirty="0" smtClean="0"/>
              <a:t>MSNBC is co-owned by NBC Universal and Microsoft </a:t>
            </a:r>
          </a:p>
          <a:p>
            <a:r>
              <a:rPr lang="en-US" sz="2000" dirty="0" smtClean="0"/>
              <a:t>	</a:t>
            </a:r>
            <a:r>
              <a:rPr lang="en-US" sz="20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000" dirty="0" smtClean="0"/>
              <a:t>General Electric owns 49 percent of NBC Universal and Comcast owns the remaining 51 percent </a:t>
            </a:r>
            <a:r>
              <a:rPr lang="en-US" sz="2000" dirty="0" smtClean="0">
                <a:latin typeface="+mj-lt"/>
              </a:rPr>
              <a:t> </a:t>
            </a:r>
          </a:p>
          <a:p>
            <a:pPr algn="just"/>
            <a:endParaRPr lang="en-US" sz="400" dirty="0" smtClean="0">
              <a:latin typeface="+mj-lt"/>
            </a:endParaRPr>
          </a:p>
          <a:p>
            <a:r>
              <a:rPr lang="en-US" sz="2000" dirty="0" smtClean="0">
                <a:latin typeface="+mj-lt"/>
              </a:rPr>
              <a:t>	</a:t>
            </a:r>
            <a:r>
              <a:rPr lang="en-US" sz="20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2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20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cs typeface="Arial"/>
              </a:rPr>
              <a:t>STRATEGIC MANAGEMENT PROCESS - </a:t>
            </a:r>
            <a:r>
              <a:rPr lang="en-US" sz="2000" dirty="0" smtClean="0"/>
              <a:t>effective use of the strategic management process reduces the likelihood of failure for firms as they encounter the conditions of today’s competitive landscape</a:t>
            </a:r>
            <a:endParaRPr lang="en-US" sz="2000" dirty="0" smtClean="0">
              <a:latin typeface="+mj-lt"/>
            </a:endParaRPr>
          </a:p>
          <a:p>
            <a:pPr algn="just"/>
            <a:endParaRPr lang="en-US" sz="2400" dirty="0" smtClean="0">
              <a:latin typeface="+mj-lt"/>
            </a:endParaRPr>
          </a:p>
          <a:p>
            <a:pPr algn="just"/>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7" dur="500"/>
                                        <p:tgtEl>
                                          <p:spTgt spid="40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0"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066800"/>
            <a:ext cx="7391400" cy="51054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THE COMPETITIVE LANDSCAPE  </a:t>
            </a:r>
          </a:p>
          <a:p>
            <a:pPr algn="ctr"/>
            <a:endParaRPr lang="en-US" sz="4000" b="1" dirty="0">
              <a:latin typeface="+mj-lt"/>
            </a:endParaRPr>
          </a:p>
        </p:txBody>
      </p:sp>
      <p:sp>
        <p:nvSpPr>
          <p:cNvPr id="4099" name="AutoShape 3"/>
          <p:cNvSpPr>
            <a:spLocks noChangeAspect="1" noChangeArrowheads="1" noTextEdit="1"/>
          </p:cNvSpPr>
          <p:nvPr/>
        </p:nvSpPr>
        <p:spPr bwMode="auto">
          <a:xfrm>
            <a:off x="1676400" y="1066800"/>
            <a:ext cx="716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sz="28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rPr>
              <a:t>HYPERCOMPETITION - characterized by</a:t>
            </a:r>
          </a:p>
          <a:p>
            <a:pPr algn="just"/>
            <a:r>
              <a:rPr lang="en-US" sz="2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rPr>
              <a:t>	</a:t>
            </a:r>
            <a:r>
              <a:rPr lang="en-US" sz="28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a:t>
            </a:r>
            <a:r>
              <a:rPr lang="en-US" sz="2400" dirty="0" smtClean="0"/>
              <a:t> Market instability and change</a:t>
            </a:r>
            <a:endParaRPr lang="en-US"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endParaRPr>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a:t>
            </a:r>
            <a:r>
              <a:rPr lang="en-US" sz="2400" dirty="0" smtClean="0"/>
              <a:t>Rapidly escalating competition </a:t>
            </a:r>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a:t>
            </a:r>
            <a:r>
              <a:rPr lang="en-US" sz="2400" dirty="0" smtClean="0"/>
              <a:t>Aggressive challengers </a:t>
            </a:r>
          </a:p>
          <a:p>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a:t>
            </a:r>
            <a:r>
              <a:rPr lang="en-US" sz="2400" dirty="0" smtClean="0"/>
              <a:t>Strategic maneuvering to establish first-	mover 	advantage</a:t>
            </a:r>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a:t>
            </a:r>
            <a:r>
              <a:rPr lang="en-US" sz="2400" dirty="0" smtClean="0"/>
              <a:t>Technology industries</a:t>
            </a:r>
            <a:endParaRPr lang="en-US" dirty="0" smtClean="0"/>
          </a:p>
          <a:p>
            <a:pPr algn="just"/>
            <a:endParaRPr lang="en-US" sz="12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8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rPr>
              <a:t>TWO DRIVERS</a:t>
            </a:r>
          </a:p>
          <a:p>
            <a:pPr algn="just"/>
            <a:r>
              <a:rPr lang="en-US" sz="2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rPr>
              <a:t>	- GLOBALIZATION</a:t>
            </a:r>
          </a:p>
          <a:p>
            <a:pPr algn="just"/>
            <a:r>
              <a:rPr lang="en-US" sz="2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	- </a:t>
            </a:r>
            <a:r>
              <a:rPr lang="en-US" sz="2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rPr>
              <a:t>TECHNOLOGY</a:t>
            </a:r>
          </a:p>
          <a:p>
            <a:pPr algn="just"/>
            <a:r>
              <a:rPr lang="en-US" sz="28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Strategic flexibility - important tool</a:t>
            </a:r>
          </a:p>
          <a:p>
            <a:pPr algn="just"/>
            <a:endParaRPr lang="en-US" sz="2400" dirty="0" smtClean="0">
              <a:latin typeface="+mj-lt"/>
            </a:endParaRPr>
          </a:p>
          <a:p>
            <a:pPr algn="just"/>
            <a:endParaRPr lang="en-US" sz="2400" dirty="0" smtClean="0">
              <a:latin typeface="+mj-lt"/>
            </a:endParaRPr>
          </a:p>
          <a:p>
            <a:pPr algn="just"/>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wipe(down)">
                                      <p:cBhvr>
                                        <p:cTn id="11" dur="500"/>
                                        <p:tgtEl>
                                          <p:spTgt spid="4099">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wipe(down)">
                                      <p:cBhvr>
                                        <p:cTn id="15" dur="500"/>
                                        <p:tgtEl>
                                          <p:spTgt spid="4099">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wipe(down)">
                                      <p:cBhvr>
                                        <p:cTn id="19" dur="500"/>
                                        <p:tgtEl>
                                          <p:spTgt spid="4099">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Effect transition="in" filter="wipe(down)">
                                      <p:cBhvr>
                                        <p:cTn id="23" dur="500"/>
                                        <p:tgtEl>
                                          <p:spTgt spid="4099">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wipe(down)">
                                      <p:cBhvr>
                                        <p:cTn id="27" dur="500"/>
                                        <p:tgtEl>
                                          <p:spTgt spid="4099">
                                            <p:txEl>
                                              <p:pRg st="5" end="5"/>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099">
                                            <p:txEl>
                                              <p:pRg st="7" end="7"/>
                                            </p:txEl>
                                          </p:spTgt>
                                        </p:tgtEl>
                                        <p:attrNameLst>
                                          <p:attrName>style.visibility</p:attrName>
                                        </p:attrNameLst>
                                      </p:cBhvr>
                                      <p:to>
                                        <p:strVal val="visible"/>
                                      </p:to>
                                    </p:set>
                                    <p:animEffect transition="in" filter="wipe(down)">
                                      <p:cBhvr>
                                        <p:cTn id="31" dur="500"/>
                                        <p:tgtEl>
                                          <p:spTgt spid="4099">
                                            <p:txEl>
                                              <p:pRg st="7" end="7"/>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099">
                                            <p:txEl>
                                              <p:pRg st="8" end="8"/>
                                            </p:txEl>
                                          </p:spTgt>
                                        </p:tgtEl>
                                        <p:attrNameLst>
                                          <p:attrName>style.visibility</p:attrName>
                                        </p:attrNameLst>
                                      </p:cBhvr>
                                      <p:to>
                                        <p:strVal val="visible"/>
                                      </p:to>
                                    </p:set>
                                    <p:animEffect transition="in" filter="wipe(down)">
                                      <p:cBhvr>
                                        <p:cTn id="35" dur="500"/>
                                        <p:tgtEl>
                                          <p:spTgt spid="4099">
                                            <p:txEl>
                                              <p:pRg st="8" end="8"/>
                                            </p:txEl>
                                          </p:spTgt>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099">
                                            <p:txEl>
                                              <p:pRg st="9" end="9"/>
                                            </p:txEl>
                                          </p:spTgt>
                                        </p:tgtEl>
                                        <p:attrNameLst>
                                          <p:attrName>style.visibility</p:attrName>
                                        </p:attrNameLst>
                                      </p:cBhvr>
                                      <p:to>
                                        <p:strVal val="visible"/>
                                      </p:to>
                                    </p:set>
                                    <p:animEffect transition="in" filter="wipe(down)">
                                      <p:cBhvr>
                                        <p:cTn id="39" dur="500"/>
                                        <p:tgtEl>
                                          <p:spTgt spid="4099">
                                            <p:txEl>
                                              <p:pRg st="9" end="9"/>
                                            </p:txEl>
                                          </p:spTgt>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099">
                                            <p:txEl>
                                              <p:pRg st="10" end="10"/>
                                            </p:txEl>
                                          </p:spTgt>
                                        </p:tgtEl>
                                        <p:attrNameLst>
                                          <p:attrName>style.visibility</p:attrName>
                                        </p:attrNameLst>
                                      </p:cBhvr>
                                      <p:to>
                                        <p:strVal val="visible"/>
                                      </p:to>
                                    </p:set>
                                    <p:animEffect transition="in" filter="wipe(down)">
                                      <p:cBhvr>
                                        <p:cTn id="43" dur="500"/>
                                        <p:tgtEl>
                                          <p:spTgt spid="409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00200" y="1600200"/>
            <a:ext cx="7315200" cy="45720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685800"/>
            <a:ext cx="7086600" cy="646331"/>
          </a:xfrm>
          <a:prstGeom prst="rect">
            <a:avLst/>
          </a:prstGeom>
          <a:noFill/>
        </p:spPr>
        <p:txBody>
          <a:bodyPr wrap="square" rtlCol="0">
            <a:spAutoFit/>
          </a:bodyPr>
          <a:lstStyle/>
          <a:p>
            <a:pPr algn="ctr"/>
            <a:r>
              <a:rPr lang="en-US" sz="3600" b="1" dirty="0" smtClean="0"/>
              <a:t> </a:t>
            </a:r>
            <a:endParaRPr lang="en-US" sz="3200" b="1" dirty="0">
              <a:solidFill>
                <a:srgbClr val="000000"/>
              </a:solidFill>
            </a:endParaRPr>
          </a:p>
        </p:txBody>
      </p:sp>
      <p:sp>
        <p:nvSpPr>
          <p:cNvPr id="4099" name="AutoShape 3"/>
          <p:cNvSpPr>
            <a:spLocks noChangeAspect="1" noChangeArrowheads="1" noTextEdit="1"/>
          </p:cNvSpPr>
          <p:nvPr/>
        </p:nvSpPr>
        <p:spPr bwMode="auto">
          <a:xfrm>
            <a:off x="1600200" y="1676400"/>
            <a:ext cx="731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endParaRP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3200" b="1" dirty="0" smtClean="0"/>
              <a:t>Goods</a:t>
            </a:r>
            <a:r>
              <a:rPr lang="en-US" sz="3200" dirty="0" smtClean="0"/>
              <a:t>, services, people, skills, and ideas move freely across geographic borders</a:t>
            </a:r>
          </a:p>
          <a:p>
            <a:pPr algn="just"/>
            <a:endParaRPr lang="en-US" sz="24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endParaRP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3200" b="1" dirty="0" smtClean="0"/>
              <a:t>New</a:t>
            </a:r>
            <a:r>
              <a:rPr lang="en-US" sz="3200" dirty="0" smtClean="0"/>
              <a:t> opportunities and challenges emerge</a:t>
            </a:r>
            <a:r>
              <a:rPr lang="en-US" sz="2400" dirty="0" smtClean="0"/>
              <a:t> </a:t>
            </a:r>
          </a:p>
          <a:p>
            <a:pPr algn="just"/>
            <a:endParaRPr lang="en-US" sz="2400" dirty="0" smtClean="0"/>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3200" b="1" dirty="0" smtClean="0"/>
              <a:t>Competitive</a:t>
            </a:r>
            <a:r>
              <a:rPr lang="en-US" sz="3200" dirty="0" smtClean="0"/>
              <a:t> environments are broader and increasingly more complex</a:t>
            </a:r>
          </a:p>
          <a:p>
            <a:pPr algn="just"/>
            <a:r>
              <a:rPr lang="en-US" sz="2400" dirty="0" smtClean="0"/>
              <a:t>	</a:t>
            </a:r>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1815882"/>
          </a:xfrm>
          <a:prstGeom prst="rect">
            <a:avLst/>
          </a:prstGeom>
          <a:noFill/>
        </p:spPr>
        <p:txBody>
          <a:bodyPr wrap="square" rtlCol="0">
            <a:spAutoFit/>
          </a:bodyPr>
          <a:lstStyle/>
          <a:p>
            <a:pPr algn="ctr"/>
            <a:r>
              <a:rPr lang="en-US" sz="4000" b="1" dirty="0" smtClean="0">
                <a:latin typeface="+mj-lt"/>
              </a:rPr>
              <a:t> THE COMPETITIVE LANDSCAPE</a:t>
            </a:r>
          </a:p>
          <a:p>
            <a:pPr algn="ctr"/>
            <a:r>
              <a:rPr lang="en-US" sz="3200" b="1" dirty="0" smtClean="0">
                <a:ln w="18000">
                  <a:solidFill>
                    <a:schemeClr val="accent2">
                      <a:satMod val="140000"/>
                    </a:schemeClr>
                  </a:solidFill>
                  <a:prstDash val="solid"/>
                  <a:miter lim="800000"/>
                </a:ln>
                <a:solidFill>
                  <a:srgbClr val="000000"/>
                </a:solidFill>
                <a:effectLst>
                  <a:outerShdw blurRad="25500" dist="23000" dir="7020000" algn="tl">
                    <a:srgbClr val="000000">
                      <a:alpha val="50000"/>
                    </a:srgbClr>
                  </a:outerShdw>
                </a:effectLst>
              </a:rPr>
              <a:t>THE GLOBAL ECONOMY</a:t>
            </a:r>
            <a:r>
              <a:rPr lang="en-US" sz="3200" b="1" dirty="0" smtClean="0">
                <a:solidFill>
                  <a:srgbClr val="000000"/>
                </a:solidFill>
                <a:latin typeface="+mj-lt"/>
              </a:rPr>
              <a:t> </a:t>
            </a:r>
          </a:p>
          <a:p>
            <a:pPr algn="ctr"/>
            <a:endParaRPr lang="en-US" sz="40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00200" y="1600200"/>
            <a:ext cx="7315200" cy="45720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685800"/>
            <a:ext cx="7086600" cy="646331"/>
          </a:xfrm>
          <a:prstGeom prst="rect">
            <a:avLst/>
          </a:prstGeom>
          <a:noFill/>
        </p:spPr>
        <p:txBody>
          <a:bodyPr wrap="square" rtlCol="0">
            <a:spAutoFit/>
          </a:bodyPr>
          <a:lstStyle/>
          <a:p>
            <a:pPr algn="ctr"/>
            <a:r>
              <a:rPr lang="en-US" sz="3600" b="1" dirty="0" smtClean="0"/>
              <a:t> </a:t>
            </a:r>
            <a:endParaRPr lang="en-US" sz="4800" b="1" dirty="0"/>
          </a:p>
        </p:txBody>
      </p:sp>
      <p:sp>
        <p:nvSpPr>
          <p:cNvPr id="8" name="TextBox 7"/>
          <p:cNvSpPr txBox="1"/>
          <p:nvPr/>
        </p:nvSpPr>
        <p:spPr>
          <a:xfrm>
            <a:off x="1524000" y="1"/>
            <a:ext cx="7086600" cy="2431435"/>
          </a:xfrm>
          <a:prstGeom prst="rect">
            <a:avLst/>
          </a:prstGeom>
          <a:noFill/>
        </p:spPr>
        <p:txBody>
          <a:bodyPr wrap="square" rtlCol="0">
            <a:spAutoFit/>
          </a:bodyPr>
          <a:lstStyle/>
          <a:p>
            <a:pPr algn="ctr"/>
            <a:r>
              <a:rPr lang="en-US" sz="4000" b="1" dirty="0" smtClean="0">
                <a:latin typeface="+mj-lt"/>
              </a:rPr>
              <a:t> THE COMPETITIVE LANDSCAPE</a:t>
            </a:r>
          </a:p>
          <a:p>
            <a:pPr algn="ctr"/>
            <a:r>
              <a:rPr lang="en-US" sz="3200" b="1" dirty="0" smtClean="0">
                <a:ln w="18000">
                  <a:solidFill>
                    <a:schemeClr val="accent2">
                      <a:satMod val="140000"/>
                    </a:schemeClr>
                  </a:solidFill>
                  <a:prstDash val="solid"/>
                  <a:miter lim="800000"/>
                </a:ln>
                <a:solidFill>
                  <a:srgbClr val="000000"/>
                </a:solidFill>
                <a:effectLst>
                  <a:outerShdw blurRad="25500" dist="23000" dir="7020000" algn="tl">
                    <a:srgbClr val="000000">
                      <a:alpha val="50000"/>
                    </a:srgbClr>
                  </a:outerShdw>
                </a:effectLst>
              </a:rPr>
              <a:t>THE GLOBAL ECONOMY</a:t>
            </a:r>
            <a:r>
              <a:rPr lang="en-US" sz="3200" b="1" dirty="0" smtClean="0">
                <a:solidFill>
                  <a:srgbClr val="000000"/>
                </a:solidFill>
              </a:rPr>
              <a:t> </a:t>
            </a:r>
          </a:p>
          <a:p>
            <a:pPr algn="ctr"/>
            <a:r>
              <a:rPr lang="en-US" sz="4000" b="1" dirty="0" smtClean="0">
                <a:latin typeface="+mj-lt"/>
              </a:rPr>
              <a:t> </a:t>
            </a:r>
          </a:p>
          <a:p>
            <a:pPr algn="ctr"/>
            <a:endParaRPr lang="en-US" sz="4000" b="1" dirty="0">
              <a:latin typeface="+mj-lt"/>
            </a:endParaRPr>
          </a:p>
        </p:txBody>
      </p:sp>
      <p:sp>
        <p:nvSpPr>
          <p:cNvPr id="7" name="AutoShape 3"/>
          <p:cNvSpPr>
            <a:spLocks noChangeAspect="1" noChangeArrowheads="1" noTextEdit="1"/>
          </p:cNvSpPr>
          <p:nvPr/>
        </p:nvSpPr>
        <p:spPr bwMode="auto">
          <a:xfrm>
            <a:off x="1600200" y="1828800"/>
            <a:ext cx="71628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3200" b="1" dirty="0" smtClean="0"/>
              <a:t>The European</a:t>
            </a:r>
            <a:r>
              <a:rPr lang="en-US" sz="3200" dirty="0" smtClean="0"/>
              <a:t> Union has become one of the world’s largest markets, with 700 million potential customers</a:t>
            </a:r>
            <a:endParaRPr lang="en-US" sz="2400" dirty="0" smtClean="0"/>
          </a:p>
          <a:p>
            <a:endParaRPr lang="en-US" sz="1200" dirty="0" smtClean="0"/>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3200" b="1" dirty="0" smtClean="0"/>
              <a:t>China</a:t>
            </a:r>
            <a:r>
              <a:rPr lang="en-US" sz="3200" dirty="0" smtClean="0"/>
              <a:t> has become the second largest economy in the world surpassing Japan</a:t>
            </a:r>
          </a:p>
          <a:p>
            <a:endParaRPr lang="en-US" sz="1200" dirty="0" smtClean="0"/>
          </a:p>
          <a:p>
            <a:r>
              <a:rPr lang="en-US"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a:t>
            </a:r>
            <a:r>
              <a:rPr lang="en-US" sz="2400" dirty="0" smtClean="0"/>
              <a:t> </a:t>
            </a:r>
            <a:r>
              <a:rPr lang="en-US" sz="3200" b="1" dirty="0" smtClean="0"/>
              <a:t>India</a:t>
            </a:r>
            <a:r>
              <a:rPr lang="en-US" sz="3200" dirty="0" smtClean="0"/>
              <a:t>, the world’s largest democracy, has an economy that now ranks as the fourth largest in the world</a:t>
            </a:r>
          </a:p>
          <a:p>
            <a:endParaRPr lang="en-US" sz="1600" dirty="0" smtClean="0"/>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00200" y="1295400"/>
            <a:ext cx="7315200" cy="51054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685800"/>
            <a:ext cx="7086600" cy="1754327"/>
          </a:xfrm>
          <a:prstGeom prst="rect">
            <a:avLst/>
          </a:prstGeom>
          <a:noFill/>
        </p:spPr>
        <p:txBody>
          <a:bodyPr wrap="square" rtlCol="0">
            <a:spAutoFit/>
          </a:bodyPr>
          <a:lstStyle/>
          <a:p>
            <a:pPr algn="ctr"/>
            <a:r>
              <a:rPr lang="en-US" sz="3600" b="1" dirty="0" smtClean="0"/>
              <a:t> </a:t>
            </a:r>
            <a:endParaRPr lang="en-US" sz="38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endParaRPr>
          </a:p>
          <a:p>
            <a:pPr algn="ctr"/>
            <a:r>
              <a:rPr lang="en-US" sz="3600" b="1" dirty="0" err="1" smtClean="0"/>
              <a:t>Huawei</a:t>
            </a:r>
            <a:r>
              <a:rPr lang="en-US" sz="3600" b="1" dirty="0" smtClean="0"/>
              <a:t> also needs </a:t>
            </a:r>
            <a:r>
              <a:rPr lang="en-US" sz="3600" b="1" dirty="0" err="1" smtClean="0"/>
              <a:t>Guanxi</a:t>
            </a:r>
            <a:r>
              <a:rPr lang="en-US" sz="3600" b="1" dirty="0" smtClean="0"/>
              <a:t> in the United States</a:t>
            </a:r>
            <a:endParaRPr lang="en-US" sz="3600" b="1" dirty="0"/>
          </a:p>
        </p:txBody>
      </p:sp>
      <p:sp>
        <p:nvSpPr>
          <p:cNvPr id="8" name="TextBox 7"/>
          <p:cNvSpPr txBox="1"/>
          <p:nvPr/>
        </p:nvSpPr>
        <p:spPr>
          <a:xfrm>
            <a:off x="1524000" y="1"/>
            <a:ext cx="7086600" cy="1815882"/>
          </a:xfrm>
          <a:prstGeom prst="rect">
            <a:avLst/>
          </a:prstGeom>
          <a:noFill/>
        </p:spPr>
        <p:txBody>
          <a:bodyPr wrap="square" rtlCol="0">
            <a:spAutoFit/>
          </a:bodyPr>
          <a:lstStyle/>
          <a:p>
            <a:pPr algn="ctr"/>
            <a:r>
              <a:rPr lang="en-US" sz="4000" b="1" dirty="0" smtClean="0">
                <a:latin typeface="+mj-lt"/>
              </a:rPr>
              <a:t> THE COMPETITIVE LANDSCAPE</a:t>
            </a:r>
          </a:p>
          <a:p>
            <a:pPr algn="ctr"/>
            <a:r>
              <a:rPr lang="en-US" sz="3200" b="1" dirty="0" smtClean="0">
                <a:ln w="18000">
                  <a:solidFill>
                    <a:schemeClr val="accent2">
                      <a:satMod val="140000"/>
                    </a:schemeClr>
                  </a:solidFill>
                  <a:prstDash val="solid"/>
                  <a:miter lim="800000"/>
                </a:ln>
                <a:solidFill>
                  <a:srgbClr val="000000"/>
                </a:solidFill>
                <a:effectLst>
                  <a:outerShdw blurRad="25500" dist="23000" dir="7020000" algn="tl">
                    <a:srgbClr val="000000">
                      <a:alpha val="50000"/>
                    </a:srgbClr>
                  </a:outerShdw>
                </a:effectLst>
              </a:rPr>
              <a:t>STRATEGIC FOCUS</a:t>
            </a:r>
            <a:r>
              <a:rPr lang="en-US" sz="3200" b="1" dirty="0" smtClean="0">
                <a:solidFill>
                  <a:srgbClr val="000000"/>
                </a:solidFill>
                <a:latin typeface="+mj-lt"/>
              </a:rPr>
              <a:t> </a:t>
            </a:r>
          </a:p>
          <a:p>
            <a:pPr algn="ctr"/>
            <a:endParaRPr lang="en-US" sz="4000" b="1" dirty="0">
              <a:latin typeface="+mj-lt"/>
            </a:endParaRPr>
          </a:p>
        </p:txBody>
      </p:sp>
      <p:sp>
        <p:nvSpPr>
          <p:cNvPr id="9" name="AutoShape 3"/>
          <p:cNvSpPr>
            <a:spLocks noChangeAspect="1" noChangeArrowheads="1" noTextEdit="1"/>
          </p:cNvSpPr>
          <p:nvPr/>
        </p:nvSpPr>
        <p:spPr bwMode="auto">
          <a:xfrm>
            <a:off x="1600200" y="2514600"/>
            <a:ext cx="7239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rPr>
              <a:t>                     GUANXI</a:t>
            </a: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800" b="1" dirty="0" smtClean="0"/>
              <a:t>Strong </a:t>
            </a:r>
            <a:r>
              <a:rPr lang="en-US" sz="2800" dirty="0" smtClean="0"/>
              <a:t>relationships in which each party feels obligated to help the other</a:t>
            </a:r>
          </a:p>
          <a:p>
            <a:endParaRPr lang="en-US" sz="1050" dirty="0" smtClean="0"/>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800" b="1" dirty="0" smtClean="0"/>
              <a:t>Key</a:t>
            </a:r>
            <a:r>
              <a:rPr lang="en-US" sz="2800" dirty="0" smtClean="0"/>
              <a:t> element of doing business in China</a:t>
            </a:r>
          </a:p>
          <a:p>
            <a:endParaRPr lang="en-US" sz="1050" dirty="0" smtClean="0"/>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800" b="1" dirty="0" smtClean="0"/>
              <a:t>Building</a:t>
            </a:r>
            <a:r>
              <a:rPr lang="en-US" sz="2800" dirty="0" smtClean="0"/>
              <a:t> strong relationships is an important dimension of Chinese culture; </a:t>
            </a:r>
            <a:r>
              <a:rPr lang="en-US" sz="2800" dirty="0" err="1" smtClean="0"/>
              <a:t>Guanxi</a:t>
            </a:r>
            <a:r>
              <a:rPr lang="en-US" sz="2800" dirty="0" smtClean="0"/>
              <a:t> is also important when conducting business in the United States </a:t>
            </a:r>
          </a:p>
          <a:p>
            <a:r>
              <a:rPr lang="en-US" sz="2400" dirty="0" smtClean="0"/>
              <a:t>	</a:t>
            </a:r>
          </a:p>
          <a:p>
            <a:endParaRPr lang="en-US" sz="2400" dirty="0" smtClean="0"/>
          </a:p>
          <a:p>
            <a:endParaRPr lang="en-US" sz="2400" dirty="0" smtClean="0"/>
          </a:p>
          <a:p>
            <a:endParaRPr lang="en-US" sz="1600" dirty="0" smtClean="0"/>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00200" y="1371600"/>
            <a:ext cx="7391400" cy="51054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685800"/>
            <a:ext cx="7086600" cy="646331"/>
          </a:xfrm>
          <a:prstGeom prst="rect">
            <a:avLst/>
          </a:prstGeom>
          <a:noFill/>
        </p:spPr>
        <p:txBody>
          <a:bodyPr wrap="square" rtlCol="0">
            <a:spAutoFit/>
          </a:bodyPr>
          <a:lstStyle/>
          <a:p>
            <a:pPr algn="ctr"/>
            <a:r>
              <a:rPr lang="en-US" sz="3600" b="1" dirty="0" smtClean="0"/>
              <a:t> </a:t>
            </a:r>
            <a:endParaRPr lang="en-US" sz="4800" b="1" dirty="0"/>
          </a:p>
        </p:txBody>
      </p:sp>
      <p:sp>
        <p:nvSpPr>
          <p:cNvPr id="8" name="TextBox 7"/>
          <p:cNvSpPr txBox="1"/>
          <p:nvPr/>
        </p:nvSpPr>
        <p:spPr>
          <a:xfrm>
            <a:off x="1524000" y="1"/>
            <a:ext cx="7086600" cy="1815882"/>
          </a:xfrm>
          <a:prstGeom prst="rect">
            <a:avLst/>
          </a:prstGeom>
          <a:noFill/>
        </p:spPr>
        <p:txBody>
          <a:bodyPr wrap="square" rtlCol="0">
            <a:spAutoFit/>
          </a:bodyPr>
          <a:lstStyle/>
          <a:p>
            <a:pPr algn="ctr"/>
            <a:r>
              <a:rPr lang="en-US" sz="4000" b="1" dirty="0" smtClean="0">
                <a:latin typeface="+mj-lt"/>
              </a:rPr>
              <a:t> THE COMPETITIVE LANDSCAPE</a:t>
            </a:r>
          </a:p>
          <a:p>
            <a:pPr algn="ctr"/>
            <a:r>
              <a:rPr lang="en-US" sz="3200" b="1" dirty="0" smtClean="0">
                <a:ln w="18000">
                  <a:solidFill>
                    <a:schemeClr val="accent2">
                      <a:satMod val="140000"/>
                    </a:schemeClr>
                  </a:solidFill>
                  <a:prstDash val="solid"/>
                  <a:miter lim="800000"/>
                </a:ln>
                <a:solidFill>
                  <a:srgbClr val="000000"/>
                </a:solidFill>
                <a:effectLst>
                  <a:outerShdw blurRad="25500" dist="23000" dir="7020000" algn="tl">
                    <a:srgbClr val="000000">
                      <a:alpha val="50000"/>
                    </a:srgbClr>
                  </a:outerShdw>
                </a:effectLst>
              </a:rPr>
              <a:t>THE GLOBAL ECONOMY</a:t>
            </a:r>
            <a:r>
              <a:rPr lang="en-US" sz="3200" b="1" dirty="0" smtClean="0">
                <a:solidFill>
                  <a:srgbClr val="000000"/>
                </a:solidFill>
                <a:latin typeface="+mj-lt"/>
              </a:rPr>
              <a:t> </a:t>
            </a:r>
          </a:p>
          <a:p>
            <a:pPr algn="ctr"/>
            <a:endParaRPr lang="en-US" sz="4000" b="1" dirty="0">
              <a:latin typeface="+mj-lt"/>
            </a:endParaRPr>
          </a:p>
        </p:txBody>
      </p:sp>
      <p:sp>
        <p:nvSpPr>
          <p:cNvPr id="9" name="AutoShape 3"/>
          <p:cNvSpPr>
            <a:spLocks noChangeAspect="1" noChangeArrowheads="1" noTextEdit="1"/>
          </p:cNvSpPr>
          <p:nvPr/>
        </p:nvSpPr>
        <p:spPr bwMode="auto">
          <a:xfrm>
            <a:off x="1600200" y="1447800"/>
            <a:ext cx="7391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tabLst>
                <a:tab pos="393700" algn="l"/>
              </a:tabLst>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b="1" dirty="0" smtClean="0"/>
              <a:t>Hypercompetitive </a:t>
            </a:r>
            <a:r>
              <a:rPr lang="en-US" sz="2400" dirty="0" smtClean="0"/>
              <a:t>business environment challenges firms to reconsider which markets to compete in; this positioning is more critical than ever</a:t>
            </a:r>
          </a:p>
          <a:p>
            <a:pPr>
              <a:tabLst>
                <a:tab pos="393700" algn="l"/>
              </a:tabLst>
            </a:pPr>
            <a:endParaRPr lang="en-US" sz="800" dirty="0" smtClean="0"/>
          </a:p>
          <a:p>
            <a:pPr>
              <a:tabLst>
                <a:tab pos="393700" algn="l"/>
              </a:tabLst>
            </a:pPr>
            <a:endParaRPr lang="en-US" sz="1100" dirty="0" smtClean="0"/>
          </a:p>
          <a:p>
            <a:pPr>
              <a:tabLst>
                <a:tab pos="393700" algn="l"/>
              </a:tabLst>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b="1" dirty="0" smtClean="0"/>
              <a:t>GE</a:t>
            </a:r>
            <a:r>
              <a:rPr lang="en-US" sz="2400" dirty="0" smtClean="0"/>
              <a:t> </a:t>
            </a:r>
            <a:r>
              <a:rPr lang="en-US" sz="2400" b="1" dirty="0" smtClean="0"/>
              <a:t>- </a:t>
            </a:r>
            <a:r>
              <a:rPr lang="en-US" sz="2400" dirty="0" smtClean="0"/>
              <a:t>headquartered in the U.S., yet up to 60% of its revenue growth through 2015 will be generated from rapidly developing economies such as China and India</a:t>
            </a:r>
          </a:p>
          <a:p>
            <a:pPr>
              <a:tabLst>
                <a:tab pos="393700" algn="l"/>
              </a:tabLst>
            </a:pPr>
            <a:endParaRPr lang="en-US" sz="1100" dirty="0" smtClean="0"/>
          </a:p>
          <a:p>
            <a:pPr>
              <a:tabLst>
                <a:tab pos="393700" algn="l"/>
              </a:tabLst>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b="1" dirty="0" smtClean="0"/>
              <a:t>Jeffrey </a:t>
            </a:r>
            <a:r>
              <a:rPr lang="en-US" sz="2400" b="1" dirty="0" err="1" smtClean="0"/>
              <a:t>Immelt</a:t>
            </a:r>
            <a:r>
              <a:rPr lang="en-US" sz="2400" b="1" dirty="0" smtClean="0"/>
              <a:t> - </a:t>
            </a:r>
            <a:r>
              <a:rPr lang="en-US" sz="2400" dirty="0" smtClean="0"/>
              <a:t>suggests that we have entered a new economic era in which the global economy will be more volatile and emerging economies such as Brazil, China, and India will be the major drivers of growth</a:t>
            </a:r>
          </a:p>
          <a:p>
            <a:endParaRPr lang="en-US" sz="1600" dirty="0" smtClean="0"/>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 calcmode="lin" valueType="num">
                                      <p:cBhvr additive="base">
                                        <p:cTn id="1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 calcmode="lin" valueType="num">
                                      <p:cBhvr additive="base">
                                        <p:cTn id="1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8800"/>
            <a:ext cx="8077200" cy="46482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609600"/>
            <a:ext cx="7086600" cy="830997"/>
          </a:xfrm>
          <a:prstGeom prst="rect">
            <a:avLst/>
          </a:prstGeom>
          <a:noFill/>
        </p:spPr>
        <p:txBody>
          <a:bodyPr wrap="square" rtlCol="0">
            <a:spAutoFit/>
          </a:bodyPr>
          <a:lstStyle/>
          <a:p>
            <a:pPr algn="ctr"/>
            <a:r>
              <a:rPr lang="en-US" sz="4800" b="1" dirty="0" smtClean="0"/>
              <a:t> </a:t>
            </a:r>
            <a:endParaRPr lang="en-US" sz="3800" b="1" dirty="0">
              <a:latin typeface="+mj-lt"/>
            </a:endParaRPr>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pic>
        <p:nvPicPr>
          <p:cNvPr id="15362" name="Picture 2" descr="C:\Documents and Settings\laptop\Local Settings\Temporary Internet Files\Content.IE5\4U8HGTES\MC910216338[1].png"/>
          <p:cNvPicPr>
            <a:picLocks noChangeAspect="1" noChangeArrowheads="1"/>
          </p:cNvPicPr>
          <p:nvPr/>
        </p:nvPicPr>
        <p:blipFill>
          <a:blip r:embed="rId3" cstate="print">
            <a:duotone>
              <a:prstClr val="black"/>
              <a:schemeClr val="bg2">
                <a:lumMod val="50000"/>
                <a:tint val="45000"/>
                <a:satMod val="400000"/>
              </a:schemeClr>
            </a:duotone>
          </a:blip>
          <a:srcRect/>
          <a:stretch>
            <a:fillRect/>
          </a:stretch>
        </p:blipFill>
        <p:spPr bwMode="auto">
          <a:xfrm>
            <a:off x="1524000" y="4953000"/>
            <a:ext cx="1600200" cy="1524000"/>
          </a:xfrm>
          <a:prstGeom prst="rect">
            <a:avLst/>
          </a:prstGeom>
          <a:noFill/>
        </p:spPr>
      </p:pic>
      <p:graphicFrame>
        <p:nvGraphicFramePr>
          <p:cNvPr id="9" name="Diagram 8"/>
          <p:cNvGraphicFramePr/>
          <p:nvPr/>
        </p:nvGraphicFramePr>
        <p:xfrm>
          <a:off x="228600" y="1600200"/>
          <a:ext cx="87630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descr="C:\Documents and Settings\laptop\Local Settings\Temporary Internet Files\Content.IE5\4U8HGTES\MC910216338[1].png"/>
          <p:cNvPicPr>
            <a:picLocks noChangeAspect="1" noChangeArrowheads="1"/>
          </p:cNvPicPr>
          <p:nvPr/>
        </p:nvPicPr>
        <p:blipFill>
          <a:blip r:embed="rId9" cstate="print">
            <a:duotone>
              <a:prstClr val="black"/>
              <a:schemeClr val="bg2">
                <a:lumMod val="50000"/>
                <a:tint val="45000"/>
                <a:satMod val="400000"/>
              </a:schemeClr>
            </a:duotone>
          </a:blip>
          <a:srcRect/>
          <a:stretch>
            <a:fillRect/>
          </a:stretch>
        </p:blipFill>
        <p:spPr bwMode="auto">
          <a:xfrm>
            <a:off x="4953000" y="5410200"/>
            <a:ext cx="1066800" cy="990600"/>
          </a:xfrm>
          <a:prstGeom prst="rect">
            <a:avLst/>
          </a:prstGeom>
          <a:noFill/>
        </p:spPr>
      </p:pic>
      <p:pic>
        <p:nvPicPr>
          <p:cNvPr id="11" name="Picture 2" descr="C:\Documents and Settings\laptop\Local Settings\Temporary Internet Files\Content.IE5\4U8HGTES\MC910216338[1].png"/>
          <p:cNvPicPr>
            <a:picLocks noChangeAspect="1" noChangeArrowheads="1"/>
          </p:cNvPicPr>
          <p:nvPr/>
        </p:nvPicPr>
        <p:blipFill>
          <a:blip r:embed="rId10" cstate="print">
            <a:duotone>
              <a:prstClr val="black"/>
              <a:schemeClr val="bg2">
                <a:lumMod val="50000"/>
                <a:tint val="45000"/>
                <a:satMod val="400000"/>
              </a:schemeClr>
            </a:duotone>
          </a:blip>
          <a:srcRect/>
          <a:stretch>
            <a:fillRect/>
          </a:stretch>
        </p:blipFill>
        <p:spPr bwMode="auto">
          <a:xfrm>
            <a:off x="7924800" y="5486400"/>
            <a:ext cx="838200" cy="838200"/>
          </a:xfrm>
          <a:prstGeom prst="rect">
            <a:avLst/>
          </a:prstGeom>
          <a:noFill/>
        </p:spPr>
      </p:pic>
      <p:sp>
        <p:nvSpPr>
          <p:cNvPr id="12" name="TextBox 11"/>
          <p:cNvSpPr txBox="1"/>
          <p:nvPr/>
        </p:nvSpPr>
        <p:spPr>
          <a:xfrm>
            <a:off x="1524000" y="1"/>
            <a:ext cx="7086600" cy="1815882"/>
          </a:xfrm>
          <a:prstGeom prst="rect">
            <a:avLst/>
          </a:prstGeom>
          <a:noFill/>
        </p:spPr>
        <p:txBody>
          <a:bodyPr wrap="square" rtlCol="0">
            <a:spAutoFit/>
          </a:bodyPr>
          <a:lstStyle/>
          <a:p>
            <a:pPr algn="ctr"/>
            <a:r>
              <a:rPr lang="en-US" sz="4000" b="1" dirty="0" smtClean="0">
                <a:latin typeface="+mj-lt"/>
              </a:rPr>
              <a:t> THE COMPETITIVE LANDSCAPE</a:t>
            </a:r>
          </a:p>
          <a:p>
            <a:pPr algn="ctr"/>
            <a:r>
              <a:rPr lang="en-US" sz="3200" b="1" dirty="0" smtClean="0"/>
              <a:t>THE MARCH OF GLOBALIZATION</a:t>
            </a:r>
            <a:r>
              <a:rPr lang="en-US" sz="32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8800"/>
            <a:ext cx="8077200" cy="45720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609600"/>
            <a:ext cx="7086600" cy="830997"/>
          </a:xfrm>
          <a:prstGeom prst="rect">
            <a:avLst/>
          </a:prstGeom>
          <a:noFill/>
        </p:spPr>
        <p:txBody>
          <a:bodyPr wrap="square" rtlCol="0">
            <a:spAutoFit/>
          </a:bodyPr>
          <a:lstStyle/>
          <a:p>
            <a:pPr algn="ctr"/>
            <a:r>
              <a:rPr lang="en-US" sz="4800" b="1" dirty="0" smtClean="0"/>
              <a:t> </a:t>
            </a:r>
            <a:endParaRPr lang="en-US" sz="3800" b="1" dirty="0">
              <a:latin typeface="+mj-lt"/>
            </a:endParaRPr>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pic>
        <p:nvPicPr>
          <p:cNvPr id="15362" name="Picture 2" descr="C:\Documents and Settings\laptop\Local Settings\Temporary Internet Files\Content.IE5\4U8HGTES\MC910216338[1].png"/>
          <p:cNvPicPr>
            <a:picLocks noChangeAspect="1" noChangeArrowheads="1"/>
          </p:cNvPicPr>
          <p:nvPr/>
        </p:nvPicPr>
        <p:blipFill>
          <a:blip r:embed="rId3" cstate="print">
            <a:duotone>
              <a:prstClr val="black"/>
              <a:schemeClr val="bg2">
                <a:lumMod val="50000"/>
                <a:tint val="45000"/>
                <a:satMod val="400000"/>
              </a:schemeClr>
            </a:duotone>
          </a:blip>
          <a:srcRect/>
          <a:stretch>
            <a:fillRect/>
          </a:stretch>
        </p:blipFill>
        <p:spPr bwMode="auto">
          <a:xfrm>
            <a:off x="1524000" y="4953000"/>
            <a:ext cx="1600200" cy="1524000"/>
          </a:xfrm>
          <a:prstGeom prst="rect">
            <a:avLst/>
          </a:prstGeom>
          <a:noFill/>
        </p:spPr>
      </p:pic>
      <p:pic>
        <p:nvPicPr>
          <p:cNvPr id="10" name="Picture 2" descr="C:\Documents and Settings\laptop\Local Settings\Temporary Internet Files\Content.IE5\4U8HGTES\MC910216338[1].png"/>
          <p:cNvPicPr>
            <a:picLocks noChangeAspect="1" noChangeArrowheads="1"/>
          </p:cNvPicPr>
          <p:nvPr/>
        </p:nvPicPr>
        <p:blipFill>
          <a:blip r:embed="rId4" cstate="print">
            <a:duotone>
              <a:prstClr val="black"/>
              <a:schemeClr val="bg2">
                <a:lumMod val="50000"/>
                <a:tint val="45000"/>
                <a:satMod val="400000"/>
              </a:schemeClr>
            </a:duotone>
          </a:blip>
          <a:srcRect/>
          <a:stretch>
            <a:fillRect/>
          </a:stretch>
        </p:blipFill>
        <p:spPr bwMode="auto">
          <a:xfrm>
            <a:off x="4953000" y="5410200"/>
            <a:ext cx="1066800" cy="990600"/>
          </a:xfrm>
          <a:prstGeom prst="rect">
            <a:avLst/>
          </a:prstGeom>
          <a:noFill/>
        </p:spPr>
      </p:pic>
      <p:pic>
        <p:nvPicPr>
          <p:cNvPr id="11" name="Picture 2" descr="C:\Documents and Settings\laptop\Local Settings\Temporary Internet Files\Content.IE5\4U8HGTES\MC910216338[1].png"/>
          <p:cNvPicPr>
            <a:picLocks noChangeAspect="1" noChangeArrowheads="1"/>
          </p:cNvPicPr>
          <p:nvPr/>
        </p:nvPicPr>
        <p:blipFill>
          <a:blip r:embed="rId5" cstate="print">
            <a:duotone>
              <a:prstClr val="black"/>
              <a:schemeClr val="bg2">
                <a:lumMod val="50000"/>
                <a:tint val="45000"/>
                <a:satMod val="400000"/>
              </a:schemeClr>
            </a:duotone>
          </a:blip>
          <a:srcRect/>
          <a:stretch>
            <a:fillRect/>
          </a:stretch>
        </p:blipFill>
        <p:spPr bwMode="auto">
          <a:xfrm>
            <a:off x="7924800" y="5486400"/>
            <a:ext cx="838200" cy="838200"/>
          </a:xfrm>
          <a:prstGeom prst="rect">
            <a:avLst/>
          </a:prstGeom>
          <a:noFill/>
        </p:spPr>
      </p:pic>
      <p:graphicFrame>
        <p:nvGraphicFramePr>
          <p:cNvPr id="12" name="Diagram 11"/>
          <p:cNvGraphicFramePr/>
          <p:nvPr/>
        </p:nvGraphicFramePr>
        <p:xfrm>
          <a:off x="152400" y="1447800"/>
          <a:ext cx="8763000" cy="4419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Box 12"/>
          <p:cNvSpPr txBox="1"/>
          <p:nvPr/>
        </p:nvSpPr>
        <p:spPr>
          <a:xfrm>
            <a:off x="1524000" y="1"/>
            <a:ext cx="7086600" cy="2431435"/>
          </a:xfrm>
          <a:prstGeom prst="rect">
            <a:avLst/>
          </a:prstGeom>
          <a:noFill/>
        </p:spPr>
        <p:txBody>
          <a:bodyPr wrap="square" rtlCol="0">
            <a:spAutoFit/>
          </a:bodyPr>
          <a:lstStyle/>
          <a:p>
            <a:pPr algn="ctr"/>
            <a:r>
              <a:rPr lang="en-US" sz="4000" b="1" dirty="0" smtClean="0">
                <a:latin typeface="+mj-lt"/>
              </a:rPr>
              <a:t> THE COMPETITIVE LANDSCAPE</a:t>
            </a:r>
          </a:p>
          <a:p>
            <a:pPr algn="ctr"/>
            <a:r>
              <a:rPr lang="en-US" sz="3200" b="1" dirty="0" smtClean="0"/>
              <a:t>THE MARCH OF GLOBALIZATION </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8800"/>
            <a:ext cx="8077200" cy="45720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762000"/>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609600" y="1676400"/>
            <a:ext cx="83058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pic>
        <p:nvPicPr>
          <p:cNvPr id="15362" name="Picture 2" descr="C:\Documents and Settings\laptop\Local Settings\Temporary Internet Files\Content.IE5\4U8HGTES\MC910216338[1].png"/>
          <p:cNvPicPr>
            <a:picLocks noChangeAspect="1" noChangeArrowheads="1"/>
          </p:cNvPicPr>
          <p:nvPr/>
        </p:nvPicPr>
        <p:blipFill>
          <a:blip r:embed="rId3" cstate="print">
            <a:duotone>
              <a:prstClr val="black"/>
              <a:schemeClr val="bg2">
                <a:lumMod val="50000"/>
                <a:tint val="45000"/>
                <a:satMod val="400000"/>
              </a:schemeClr>
            </a:duotone>
          </a:blip>
          <a:srcRect/>
          <a:stretch>
            <a:fillRect/>
          </a:stretch>
        </p:blipFill>
        <p:spPr bwMode="auto">
          <a:xfrm>
            <a:off x="1524000" y="4953000"/>
            <a:ext cx="1600200" cy="1524000"/>
          </a:xfrm>
          <a:prstGeom prst="rect">
            <a:avLst/>
          </a:prstGeom>
          <a:noFill/>
        </p:spPr>
      </p:pic>
      <p:graphicFrame>
        <p:nvGraphicFramePr>
          <p:cNvPr id="9" name="Diagram 8"/>
          <p:cNvGraphicFramePr/>
          <p:nvPr/>
        </p:nvGraphicFramePr>
        <p:xfrm>
          <a:off x="228600" y="1600200"/>
          <a:ext cx="87630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descr="C:\Documents and Settings\laptop\Local Settings\Temporary Internet Files\Content.IE5\4U8HGTES\MC910216338[1].png"/>
          <p:cNvPicPr>
            <a:picLocks noChangeAspect="1" noChangeArrowheads="1"/>
          </p:cNvPicPr>
          <p:nvPr/>
        </p:nvPicPr>
        <p:blipFill>
          <a:blip r:embed="rId9" cstate="print">
            <a:duotone>
              <a:prstClr val="black"/>
              <a:schemeClr val="bg2">
                <a:lumMod val="50000"/>
                <a:tint val="45000"/>
                <a:satMod val="400000"/>
              </a:schemeClr>
            </a:duotone>
          </a:blip>
          <a:srcRect/>
          <a:stretch>
            <a:fillRect/>
          </a:stretch>
        </p:blipFill>
        <p:spPr bwMode="auto">
          <a:xfrm>
            <a:off x="8001000" y="5562600"/>
            <a:ext cx="914400" cy="838200"/>
          </a:xfrm>
          <a:prstGeom prst="rect">
            <a:avLst/>
          </a:prstGeom>
          <a:noFill/>
        </p:spPr>
      </p:pic>
      <p:pic>
        <p:nvPicPr>
          <p:cNvPr id="11" name="Picture 2" descr="C:\Documents and Settings\laptop\Local Settings\Temporary Internet Files\Content.IE5\4U8HGTES\MC910216338[1].png"/>
          <p:cNvPicPr>
            <a:picLocks noChangeAspect="1" noChangeArrowheads="1"/>
          </p:cNvPicPr>
          <p:nvPr/>
        </p:nvPicPr>
        <p:blipFill>
          <a:blip r:embed="rId10" cstate="print">
            <a:duotone>
              <a:prstClr val="black"/>
              <a:schemeClr val="bg2">
                <a:lumMod val="50000"/>
                <a:tint val="45000"/>
                <a:satMod val="400000"/>
              </a:schemeClr>
            </a:duotone>
          </a:blip>
          <a:srcRect/>
          <a:stretch>
            <a:fillRect/>
          </a:stretch>
        </p:blipFill>
        <p:spPr bwMode="auto">
          <a:xfrm>
            <a:off x="4953000" y="5410200"/>
            <a:ext cx="1066800" cy="990600"/>
          </a:xfrm>
          <a:prstGeom prst="rect">
            <a:avLst/>
          </a:prstGeom>
          <a:noFill/>
        </p:spPr>
      </p:pic>
      <p:sp>
        <p:nvSpPr>
          <p:cNvPr id="12" name="TextBox 11"/>
          <p:cNvSpPr txBox="1"/>
          <p:nvPr/>
        </p:nvSpPr>
        <p:spPr>
          <a:xfrm>
            <a:off x="1524000" y="1"/>
            <a:ext cx="7086600" cy="1815882"/>
          </a:xfrm>
          <a:prstGeom prst="rect">
            <a:avLst/>
          </a:prstGeom>
          <a:noFill/>
        </p:spPr>
        <p:txBody>
          <a:bodyPr wrap="square" rtlCol="0">
            <a:spAutoFit/>
          </a:bodyPr>
          <a:lstStyle/>
          <a:p>
            <a:pPr algn="ctr"/>
            <a:r>
              <a:rPr lang="en-US" sz="4000" b="1" dirty="0" smtClean="0">
                <a:latin typeface="+mj-lt"/>
              </a:rPr>
              <a:t> THE COMPETITIVE LANDSCAPE</a:t>
            </a:r>
          </a:p>
          <a:p>
            <a:pPr algn="ctr"/>
            <a:r>
              <a:rPr lang="en-US" sz="3200" b="1" dirty="0" smtClean="0"/>
              <a:t>THE RISKS OF GLOBALIZATION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1524000" y="0"/>
            <a:ext cx="7086600" cy="1295400"/>
          </a:xfrm>
          <a:prstGeom prst="rect">
            <a:avLst/>
          </a:prstGeom>
        </p:spPr>
        <p:txBody>
          <a:bodyPr>
            <a:noAutofit/>
          </a:bodyPr>
          <a:lstStyle/>
          <a:p>
            <a:pPr marL="2349500" marR="0" lvl="0" indent="-2349500"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all" spc="0" normalizeH="0" baseline="0" noProof="0" dirty="0" smtClean="0">
                <a:ln>
                  <a:noFill/>
                </a:ln>
                <a:solidFill>
                  <a:schemeClr val="tx2"/>
                </a:solidFill>
                <a:effectLst/>
                <a:uLnTx/>
                <a:uFillTx/>
                <a:latin typeface="+mj-lt"/>
                <a:ea typeface="+mj-ea"/>
                <a:cs typeface="+mj-cs"/>
              </a:rPr>
              <a:t>THE STRATEGIC MANAGEMENT  PROCESS</a:t>
            </a:r>
            <a:endParaRPr kumimoji="0" lang="en-US" sz="3600" b="1" i="0" u="none" strike="noStrike" kern="1200" cap="all" spc="0" normalizeH="0" baseline="0" noProof="0" dirty="0">
              <a:ln>
                <a:noFill/>
              </a:ln>
              <a:solidFill>
                <a:schemeClr val="tx2"/>
              </a:solidFill>
              <a:effectLst/>
              <a:uLnTx/>
              <a:uFillTx/>
              <a:latin typeface="+mj-lt"/>
              <a:ea typeface="+mj-ea"/>
              <a:cs typeface="+mj-cs"/>
            </a:endParaRPr>
          </a:p>
        </p:txBody>
      </p:sp>
      <p:sp>
        <p:nvSpPr>
          <p:cNvPr id="4" name="Rectangle 2"/>
          <p:cNvSpPr txBox="1">
            <a:spLocks noChangeArrowheads="1"/>
          </p:cNvSpPr>
          <p:nvPr/>
        </p:nvSpPr>
        <p:spPr>
          <a:xfrm>
            <a:off x="0" y="1066800"/>
            <a:ext cx="1524000" cy="14478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a:t>
            </a:r>
            <a:r>
              <a:rPr lang="en-US" sz="1600" dirty="0" smtClean="0">
                <a:solidFill>
                  <a:schemeClr val="bg1"/>
                </a:solidFill>
                <a:latin typeface="+mj-lt"/>
                <a:ea typeface="+mj-ea"/>
                <a:cs typeface="+mj-cs"/>
              </a:rPr>
              <a:t>1</a:t>
            </a:r>
            <a:r>
              <a:rPr kumimoji="0" lang="en-US" sz="1600" u="none" strike="noStrike" kern="1200" cap="none" spc="0" normalizeH="0" baseline="0" noProof="0" dirty="0" smtClean="0">
                <a:ln>
                  <a:noFill/>
                </a:ln>
                <a:solidFill>
                  <a:schemeClr val="bg1"/>
                </a:solidFill>
                <a:effectLst/>
                <a:uLnTx/>
                <a:uFillTx/>
                <a:latin typeface="+mj-lt"/>
                <a:ea typeface="+mj-ea"/>
                <a:cs typeface="+mj-cs"/>
              </a:rPr>
              <a:t>.1</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0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bg1"/>
                </a:solidFill>
                <a:effectLst/>
                <a:uLnTx/>
                <a:uFillTx/>
                <a:latin typeface="+mj-lt"/>
                <a:ea typeface="+mj-ea"/>
                <a:cs typeface="+mj-cs"/>
              </a:rPr>
              <a:t>The Strategic Management Process</a:t>
            </a:r>
            <a:endParaRPr kumimoji="0" lang="en-US" sz="16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Line 5"/>
          <p:cNvSpPr>
            <a:spLocks noChangeShapeType="1"/>
          </p:cNvSpPr>
          <p:nvPr/>
        </p:nvSpPr>
        <p:spPr bwMode="auto">
          <a:xfrm rot="180000" flipV="1">
            <a:off x="1044" y="1560320"/>
            <a:ext cx="1521911" cy="79760"/>
          </a:xfrm>
          <a:prstGeom prst="line">
            <a:avLst/>
          </a:prstGeom>
          <a:noFill/>
          <a:ln w="57150">
            <a:solidFill>
              <a:schemeClr val="bg1"/>
            </a:solidFill>
            <a:round/>
            <a:headEnd/>
            <a:tailEnd/>
          </a:ln>
          <a:effectLst/>
        </p:spPr>
        <p:txBody>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286000" y="1143000"/>
            <a:ext cx="5514012"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981200"/>
            <a:ext cx="7467600" cy="44958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609600"/>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1524000" y="2057400"/>
            <a:ext cx="7620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rPr>
              <a:t>THREE CATEGORIES for TECHNOLOGY TRENDS</a:t>
            </a:r>
          </a:p>
          <a:p>
            <a:pPr algn="ctr"/>
            <a:r>
              <a:rPr lang="en-US" sz="2400" dirty="0" smtClean="0">
                <a:latin typeface="+mj-lt"/>
              </a:rPr>
              <a:t>Technology is significantly altering the nature of competition and enabling unstable competitive environments</a:t>
            </a:r>
          </a:p>
          <a:p>
            <a:pPr algn="ctr"/>
            <a:endParaRPr lang="en-US" sz="1200" dirty="0" smtClean="0"/>
          </a:p>
          <a:p>
            <a:pPr defTabSz="1201738">
              <a:tabLst>
                <a:tab pos="914400" algn="l"/>
              </a:tabLst>
            </a:pPr>
            <a:r>
              <a:rPr lang="en-US" sz="28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a:t>
            </a:r>
            <a:r>
              <a:rPr lang="en-US" sz="2800" b="1" dirty="0" smtClean="0"/>
              <a:t>Technology Diffusion</a:t>
            </a:r>
            <a:r>
              <a:rPr lang="en-US" sz="2800" dirty="0" smtClean="0"/>
              <a:t> &amp; </a:t>
            </a:r>
            <a:r>
              <a:rPr lang="en-US" sz="2800" b="1" dirty="0" smtClean="0"/>
              <a:t>Disruptive Technologies</a:t>
            </a:r>
          </a:p>
          <a:p>
            <a:pPr defTabSz="1201738">
              <a:tabLst>
                <a:tab pos="914400" algn="l"/>
              </a:tabLst>
            </a:pPr>
            <a:endParaRPr lang="en-US" sz="6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endParaRPr>
          </a:p>
          <a:p>
            <a:pPr defTabSz="1201738">
              <a:tabLst>
                <a:tab pos="914400" algn="l"/>
              </a:tabLst>
            </a:pPr>
            <a:r>
              <a:rPr lang="en-US" sz="28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a:t>
            </a:r>
            <a:r>
              <a:rPr lang="en-US" sz="2800" dirty="0" smtClean="0"/>
              <a:t> </a:t>
            </a:r>
            <a:r>
              <a:rPr lang="en-US" sz="2800" b="1" dirty="0" smtClean="0"/>
              <a:t>Information Age</a:t>
            </a:r>
            <a:endParaRPr lang="en-US" sz="2800" dirty="0" smtClean="0"/>
          </a:p>
          <a:p>
            <a:pPr algn="just">
              <a:tabLst>
                <a:tab pos="860425" algn="l"/>
                <a:tab pos="968375" algn="l"/>
              </a:tabLst>
            </a:pPr>
            <a:endParaRPr lang="en-US" sz="6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endParaRPr>
          </a:p>
          <a:p>
            <a:pPr algn="just">
              <a:tabLst>
                <a:tab pos="860425" algn="l"/>
                <a:tab pos="968375" algn="l"/>
              </a:tabLst>
            </a:pPr>
            <a:r>
              <a:rPr lang="en-US" sz="28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800" b="1" dirty="0" smtClean="0"/>
              <a:t>Increasing Knowledge Intensity</a:t>
            </a:r>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1692771"/>
          </a:xfrm>
          <a:prstGeom prst="rect">
            <a:avLst/>
          </a:prstGeom>
          <a:noFill/>
        </p:spPr>
        <p:txBody>
          <a:bodyPr wrap="square" rtlCol="0">
            <a:spAutoFit/>
          </a:bodyPr>
          <a:lstStyle/>
          <a:p>
            <a:pPr algn="ctr"/>
            <a:r>
              <a:rPr lang="en-US" sz="4000" b="1" dirty="0" smtClean="0">
                <a:latin typeface="+mj-lt"/>
              </a:rPr>
              <a:t> THE COMPETITIVE LANDSCAPE</a:t>
            </a:r>
            <a:endParaRPr lang="en-US" sz="2400" b="1" dirty="0" smtClean="0">
              <a:latin typeface="+mj-lt"/>
            </a:endParaRPr>
          </a:p>
          <a:p>
            <a:pPr algn="ctr"/>
            <a:r>
              <a:rPr lang="en-US" sz="2400" b="1" dirty="0" smtClean="0"/>
              <a:t>TECHNOLOGY AND TECHNOLOGICAL CHANGES</a:t>
            </a:r>
            <a:r>
              <a:rPr lang="en-US" sz="24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animEffect transition="in" filter="checkerboard(across)">
                                      <p:cBhvr>
                                        <p:cTn id="7" dur="500"/>
                                        <p:tgtEl>
                                          <p:spTgt spid="4099">
                                            <p:txEl>
                                              <p:pRg st="3" end="3"/>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animEffect transition="in" filter="checkerboard(across)">
                                      <p:cBhvr>
                                        <p:cTn id="11" dur="500"/>
                                        <p:tgtEl>
                                          <p:spTgt spid="4099">
                                            <p:txEl>
                                              <p:pRg st="5" end="5"/>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099">
                                            <p:txEl>
                                              <p:pRg st="7" end="7"/>
                                            </p:txEl>
                                          </p:spTgt>
                                        </p:tgtEl>
                                        <p:attrNameLst>
                                          <p:attrName>style.visibility</p:attrName>
                                        </p:attrNameLst>
                                      </p:cBhvr>
                                      <p:to>
                                        <p:strVal val="visible"/>
                                      </p:to>
                                    </p:set>
                                    <p:animEffect transition="in" filter="checkerboard(across)">
                                      <p:cBhvr>
                                        <p:cTn id="15"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467600" cy="45720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609599"/>
            <a:ext cx="7086600" cy="646331"/>
          </a:xfrm>
          <a:prstGeom prst="rect">
            <a:avLst/>
          </a:prstGeom>
          <a:noFill/>
        </p:spPr>
        <p:txBody>
          <a:bodyPr wrap="square" rtlCol="0">
            <a:spAutoFit/>
          </a:bodyPr>
          <a:lstStyle/>
          <a:p>
            <a:pPr algn="ctr"/>
            <a:r>
              <a:rPr lang="en-US" sz="3600" b="1" dirty="0" smtClean="0"/>
              <a:t> </a:t>
            </a:r>
            <a:endParaRPr lang="en-US" sz="2400" b="1" dirty="0"/>
          </a:p>
        </p:txBody>
      </p:sp>
      <p:sp>
        <p:nvSpPr>
          <p:cNvPr id="4099" name="AutoShape 3"/>
          <p:cNvSpPr>
            <a:spLocks noChangeAspect="1" noChangeArrowheads="1" noTextEdit="1"/>
          </p:cNvSpPr>
          <p:nvPr/>
        </p:nvSpPr>
        <p:spPr bwMode="auto">
          <a:xfrm>
            <a:off x="1524000" y="1752600"/>
            <a:ext cx="7315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Technology Diffusion - Category 1</a:t>
            </a:r>
          </a:p>
          <a:p>
            <a:pPr algn="ctr"/>
            <a:endParaRPr lang="en-US" sz="400" b="1" dirty="0" smtClean="0"/>
          </a:p>
          <a:p>
            <a:pPr>
              <a:tabLst>
                <a:tab pos="520700" algn="l"/>
              </a:tabLst>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Technology Diffusion –</a:t>
            </a:r>
            <a:r>
              <a:rPr lang="en-US" sz="2400" dirty="0" smtClean="0"/>
              <a:t> the speed at which new technologies become available and are used; has increased substantially over the past 15 to 20 year. </a:t>
            </a:r>
            <a:endParaRPr lang="en-US" sz="800" dirty="0" smtClean="0"/>
          </a:p>
          <a:p>
            <a:endParaRPr lang="en-US" sz="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endParaRPr>
          </a:p>
          <a:p>
            <a:pPr>
              <a:tabLst>
                <a:tab pos="520700" algn="l"/>
              </a:tabLst>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Examples</a:t>
            </a:r>
            <a:r>
              <a:rPr lang="en-US" sz="2400" dirty="0" smtClean="0"/>
              <a:t> of technology diffusion: How long it took to get the following into 25 percent of U.S. homes:</a:t>
            </a:r>
          </a:p>
          <a:p>
            <a:endParaRPr lang="en-US" sz="800" dirty="0" smtClean="0"/>
          </a:p>
          <a:p>
            <a:r>
              <a:rPr lang="en-US" sz="2400" i="1" dirty="0" smtClean="0"/>
              <a:t>	</a:t>
            </a:r>
            <a:r>
              <a:rPr lang="en-US" sz="2400" dirty="0" smtClean="0">
                <a:latin typeface="Arial"/>
                <a:cs typeface="Arial"/>
              </a:rPr>
              <a:t>● </a:t>
            </a:r>
            <a:r>
              <a:rPr lang="en-US" sz="2400" dirty="0" smtClean="0">
                <a:cs typeface="Arial"/>
              </a:rPr>
              <a:t>T</a:t>
            </a:r>
            <a:r>
              <a:rPr lang="en-US" sz="2400" dirty="0" smtClean="0"/>
              <a:t>elephone — 35 years</a:t>
            </a:r>
          </a:p>
          <a:p>
            <a:pPr algn="just"/>
            <a:r>
              <a:rPr lang="en-US" sz="2400" dirty="0" smtClean="0"/>
              <a:t>	</a:t>
            </a:r>
            <a:r>
              <a:rPr lang="en-US" sz="2400" dirty="0" smtClean="0">
                <a:cs typeface="Arial"/>
              </a:rPr>
              <a:t>● </a:t>
            </a:r>
            <a:r>
              <a:rPr lang="en-US" sz="2400" dirty="0" smtClean="0"/>
              <a:t>TV — 26 years </a:t>
            </a:r>
          </a:p>
          <a:p>
            <a:pPr algn="just"/>
            <a:r>
              <a:rPr lang="en-US" sz="2400" dirty="0" smtClean="0"/>
              <a:t>	</a:t>
            </a:r>
            <a:r>
              <a:rPr lang="en-US" sz="2400" dirty="0" smtClean="0">
                <a:cs typeface="Arial"/>
              </a:rPr>
              <a:t>● R</a:t>
            </a:r>
            <a:r>
              <a:rPr lang="en-US" sz="2400" dirty="0" smtClean="0"/>
              <a:t>adio — 22 years </a:t>
            </a:r>
          </a:p>
          <a:p>
            <a:pPr algn="just"/>
            <a:r>
              <a:rPr lang="en-US" sz="2400" dirty="0" smtClean="0"/>
              <a:t>	</a:t>
            </a:r>
            <a:r>
              <a:rPr lang="en-US" sz="2400" dirty="0" smtClean="0">
                <a:cs typeface="Arial"/>
              </a:rPr>
              <a:t>● </a:t>
            </a:r>
            <a:r>
              <a:rPr lang="en-US" sz="2400" dirty="0" smtClean="0"/>
              <a:t>PCs — 16 years </a:t>
            </a:r>
          </a:p>
          <a:p>
            <a:pPr algn="just"/>
            <a:r>
              <a:rPr lang="en-US" sz="2400" dirty="0" smtClean="0"/>
              <a:t>	</a:t>
            </a:r>
            <a:r>
              <a:rPr lang="en-US" sz="2400" dirty="0" smtClean="0">
                <a:cs typeface="Arial"/>
              </a:rPr>
              <a:t>● </a:t>
            </a:r>
            <a:r>
              <a:rPr lang="en-US" sz="2400" dirty="0" smtClean="0"/>
              <a:t>Internet — 7 years</a:t>
            </a:r>
          </a:p>
          <a:p>
            <a:pPr algn="just"/>
            <a:endParaRPr lang="en-US" sz="2400" dirty="0" smtClean="0"/>
          </a:p>
          <a:p>
            <a:pPr algn="just"/>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endParaRPr lang="en-US" sz="2400" b="1" dirty="0" smtClean="0">
              <a:latin typeface="+mj-lt"/>
            </a:endParaRP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xEl>
                                              <p:pRg st="7" end="7"/>
                                            </p:txEl>
                                          </p:spTgt>
                                        </p:tgtEl>
                                        <p:attrNameLst>
                                          <p:attrName>style.visibility</p:attrName>
                                        </p:attrNameLst>
                                      </p:cBhvr>
                                      <p:to>
                                        <p:strVal val="visible"/>
                                      </p:to>
                                    </p:set>
                                    <p:anim calcmode="lin" valueType="num">
                                      <p:cBhvr additive="base">
                                        <p:cTn id="7"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9">
                                            <p:txEl>
                                              <p:pRg st="8" end="8"/>
                                            </p:txEl>
                                          </p:spTgt>
                                        </p:tgtEl>
                                        <p:attrNameLst>
                                          <p:attrName>style.visibility</p:attrName>
                                        </p:attrNameLst>
                                      </p:cBhvr>
                                      <p:to>
                                        <p:strVal val="visible"/>
                                      </p:to>
                                    </p:set>
                                    <p:anim calcmode="lin" valueType="num">
                                      <p:cBhvr additive="base">
                                        <p:cTn id="12"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099">
                                            <p:txEl>
                                              <p:pRg st="9" end="9"/>
                                            </p:txEl>
                                          </p:spTgt>
                                        </p:tgtEl>
                                        <p:attrNameLst>
                                          <p:attrName>style.visibility</p:attrName>
                                        </p:attrNameLst>
                                      </p:cBhvr>
                                      <p:to>
                                        <p:strVal val="visible"/>
                                      </p:to>
                                    </p:set>
                                    <p:anim calcmode="lin" valueType="num">
                                      <p:cBhvr additive="base">
                                        <p:cTn id="17" dur="500" fill="hold"/>
                                        <p:tgtEl>
                                          <p:spTgt spid="4099">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9" end="9"/>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099">
                                            <p:txEl>
                                              <p:pRg st="10" end="10"/>
                                            </p:txEl>
                                          </p:spTgt>
                                        </p:tgtEl>
                                        <p:attrNameLst>
                                          <p:attrName>style.visibility</p:attrName>
                                        </p:attrNameLst>
                                      </p:cBhvr>
                                      <p:to>
                                        <p:strVal val="visible"/>
                                      </p:to>
                                    </p:set>
                                    <p:anim calcmode="lin" valueType="num">
                                      <p:cBhvr additive="base">
                                        <p:cTn id="22" dur="500" fill="hold"/>
                                        <p:tgtEl>
                                          <p:spTgt spid="4099">
                                            <p:txEl>
                                              <p:pRg st="10" end="1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0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4958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6" name="TextBox 5"/>
          <p:cNvSpPr txBox="1"/>
          <p:nvPr/>
        </p:nvSpPr>
        <p:spPr>
          <a:xfrm>
            <a:off x="1524000" y="609599"/>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1447800" y="1447800"/>
            <a:ext cx="7696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t>Technology Diffusion - Category 1</a:t>
            </a:r>
          </a:p>
          <a:p>
            <a:pPr marL="111125" indent="-111125" algn="ctr">
              <a:buNone/>
            </a:pPr>
            <a:r>
              <a:rPr lang="en-US" sz="3200" b="1" dirty="0" smtClean="0"/>
              <a:t>Perpetual Innovation</a:t>
            </a:r>
          </a:p>
          <a:p>
            <a:pPr marL="111125" indent="-111125" algn="ctr">
              <a:buNone/>
            </a:pPr>
            <a:endParaRPr lang="en-US" sz="400" b="1" dirty="0" smtClean="0"/>
          </a:p>
          <a:p>
            <a:pPr marL="111125" indent="-111125">
              <a:buNone/>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a:t>
            </a:r>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Perpetual Innovation -</a:t>
            </a:r>
            <a:r>
              <a:rPr lang="en-US" sz="2400" dirty="0" smtClean="0"/>
              <a:t> describes how rapidly and consistently new, information-intensive technologies replace older ones</a:t>
            </a:r>
          </a:p>
          <a:p>
            <a:pPr marL="111125" indent="-111125">
              <a:buNone/>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Competitive Premium -</a:t>
            </a:r>
            <a:r>
              <a:rPr lang="en-US" sz="2400" dirty="0" smtClean="0"/>
              <a:t> the shorter product life cycles resulting from rapid diffusions of new technologies place a competitive premium on being able to quickly introduce new, innovative goods and services</a:t>
            </a:r>
          </a:p>
          <a:p>
            <a:pPr marL="111125" indent="-111125">
              <a:buNone/>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Competitive Advantage -</a:t>
            </a:r>
            <a:r>
              <a:rPr lang="en-US" sz="2400" dirty="0" smtClean="0"/>
              <a:t> speed to market with innovative products is a primary source of competitive advantage</a:t>
            </a:r>
          </a:p>
          <a:p>
            <a:pPr algn="ctr"/>
            <a:endParaRPr lang="en-US" sz="3600" b="1" dirty="0" smtClean="0"/>
          </a:p>
          <a:p>
            <a:pPr algn="ctr"/>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4958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6" name="TextBox 5"/>
          <p:cNvSpPr txBox="1"/>
          <p:nvPr/>
        </p:nvSpPr>
        <p:spPr>
          <a:xfrm>
            <a:off x="1524000" y="609599"/>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1447800" y="1752600"/>
            <a:ext cx="7696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Technology Diffusion - Category 1</a:t>
            </a:r>
          </a:p>
          <a:p>
            <a:pPr marL="111125" indent="-111125" algn="ctr">
              <a:buNone/>
            </a:pPr>
            <a:r>
              <a:rPr lang="en-US" sz="3600" b="1" dirty="0" smtClean="0"/>
              <a:t>Perpetual Innovation</a:t>
            </a:r>
          </a:p>
          <a:p>
            <a:pPr marL="111125" indent="-111125" algn="ctr">
              <a:buNone/>
            </a:pPr>
            <a:endParaRPr lang="en-US" sz="200" b="1" dirty="0" smtClean="0"/>
          </a:p>
          <a:p>
            <a:pPr marL="111125" indent="-111125" algn="ctr">
              <a:buNone/>
            </a:pPr>
            <a:endParaRPr lang="en-US" sz="2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endParaRPr>
          </a:p>
          <a:p>
            <a:pPr marL="111125" indent="-111125">
              <a:buNone/>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a:t>
            </a:r>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Innovations</a:t>
            </a:r>
            <a:r>
              <a:rPr lang="en-US" sz="2400" dirty="0" smtClean="0"/>
              <a:t> must be derived from an understanding of global standards and global expectations in terms of product functionality</a:t>
            </a: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Apple -</a:t>
            </a:r>
            <a:r>
              <a:rPr lang="en-US" sz="2400" dirty="0" smtClean="0"/>
              <a:t> an excellent example of radical innovation by a large established firm</a:t>
            </a:r>
          </a:p>
          <a:p>
            <a:endParaRPr lang="en-US" sz="200" dirty="0" smtClean="0"/>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Technology Diffusion -</a:t>
            </a:r>
            <a:r>
              <a:rPr lang="en-US" sz="2400" dirty="0" smtClean="0"/>
              <a:t> to diffuse the technology and enhance the innovation value, firms need to be innovative in incorporating the new technology into their product</a:t>
            </a:r>
          </a:p>
          <a:p>
            <a:pPr algn="ctr"/>
            <a:endParaRPr lang="en-US" sz="3600" b="1" dirty="0" smtClean="0"/>
          </a:p>
          <a:p>
            <a:pPr algn="ctr"/>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6482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6" name="TextBox 5"/>
          <p:cNvSpPr txBox="1"/>
          <p:nvPr/>
        </p:nvSpPr>
        <p:spPr>
          <a:xfrm>
            <a:off x="1524000" y="609599"/>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1447800" y="17526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Technology Diffusion - Category 1</a:t>
            </a:r>
          </a:p>
          <a:p>
            <a:pPr marL="111125" indent="-111125" algn="ctr">
              <a:buNone/>
            </a:pPr>
            <a:r>
              <a:rPr lang="en-US" sz="3600" b="1" dirty="0" smtClean="0"/>
              <a:t>Perpetual Innovation</a:t>
            </a:r>
          </a:p>
          <a:p>
            <a:pPr marL="111125" indent="-111125" algn="ctr">
              <a:buNone/>
            </a:pPr>
            <a:endParaRPr lang="en-US" sz="200" b="1" dirty="0" smtClean="0"/>
          </a:p>
          <a:p>
            <a:pPr marL="111125" indent="-111125" algn="ctr">
              <a:buNone/>
            </a:pPr>
            <a:endParaRPr lang="en-US" sz="2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endParaRP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300" dirty="0" smtClean="0"/>
              <a:t> </a:t>
            </a:r>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Rapid Technology Diffusion -</a:t>
            </a:r>
            <a:r>
              <a:rPr lang="en-US" sz="2300" dirty="0" smtClean="0"/>
              <a:t> now may take only 12 to 18 months for firms to gather information about research and development and product decisions for their competitors</a:t>
            </a: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Patents -</a:t>
            </a:r>
            <a:r>
              <a:rPr lang="en-US" sz="2300" dirty="0" smtClean="0"/>
              <a:t> may be an effective protection of proprietary technology in a small number of industries, e.g., pharmaceuticals</a:t>
            </a: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Proprietary Strategies -</a:t>
            </a:r>
            <a:r>
              <a:rPr lang="en-US" sz="2300" dirty="0" smtClean="0"/>
              <a:t> many firms often do not apply for patents to prevent competitors from gaining access to the technological knowledge included in the patent application, e.g., the electronics industry</a:t>
            </a:r>
          </a:p>
          <a:p>
            <a:pPr algn="ctr"/>
            <a:endParaRPr lang="en-US" sz="3600" b="1" dirty="0" smtClean="0"/>
          </a:p>
          <a:p>
            <a:pPr algn="ctr"/>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animEffect transition="in" filter="wipe(down)">
                                      <p:cBhvr>
                                        <p:cTn id="7" dur="500"/>
                                        <p:tgtEl>
                                          <p:spTgt spid="4099">
                                            <p:txEl>
                                              <p:pRg st="4" end="4"/>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animEffect transition="in" filter="wipe(down)">
                                      <p:cBhvr>
                                        <p:cTn id="11" dur="500"/>
                                        <p:tgtEl>
                                          <p:spTgt spid="4099">
                                            <p:txEl>
                                              <p:pRg st="5" end="5"/>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animEffect transition="in" filter="wipe(down)">
                                      <p:cBhvr>
                                        <p:cTn id="15"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6482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6" name="TextBox 5"/>
          <p:cNvSpPr txBox="1"/>
          <p:nvPr/>
        </p:nvSpPr>
        <p:spPr>
          <a:xfrm>
            <a:off x="1524000" y="609599"/>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1447800" y="17526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Technology Diffusion - Category 1</a:t>
            </a:r>
          </a:p>
          <a:p>
            <a:pPr marL="111125" indent="-111125" algn="ctr">
              <a:buNone/>
            </a:pPr>
            <a:r>
              <a:rPr lang="en-US" sz="3600" b="1" dirty="0" smtClean="0"/>
              <a:t>Disruptive Technologies</a:t>
            </a:r>
            <a:r>
              <a:rPr lang="en-US" sz="36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p>
          <a:p>
            <a:pPr marL="111125" indent="-111125" algn="ctr">
              <a:buNone/>
            </a:pPr>
            <a:endParaRPr lang="en-US" sz="6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endParaRP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300" dirty="0" smtClean="0"/>
              <a:t> </a:t>
            </a:r>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Disruptive Technologies -</a:t>
            </a:r>
            <a:r>
              <a:rPr lang="en-US" sz="2300" dirty="0" smtClean="0"/>
              <a:t> technologies that destroy the value of an existing technology and create new markets, many times representing radical or breakthrough innovation</a:t>
            </a: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Examples:</a:t>
            </a:r>
            <a:r>
              <a:rPr lang="en-US" sz="2300" dirty="0" smtClean="0"/>
              <a:t> iPods, </a:t>
            </a:r>
            <a:r>
              <a:rPr lang="en-US" sz="2300" dirty="0" err="1" smtClean="0"/>
              <a:t>iPads</a:t>
            </a:r>
            <a:r>
              <a:rPr lang="en-US" sz="2300" dirty="0" smtClean="0"/>
              <a:t>, </a:t>
            </a:r>
            <a:r>
              <a:rPr lang="en-US" sz="2300" dirty="0" err="1" smtClean="0"/>
              <a:t>WiFi</a:t>
            </a:r>
            <a:r>
              <a:rPr lang="en-US" sz="2300" dirty="0" smtClean="0"/>
              <a:t>, and the browser</a:t>
            </a: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Industry Incumbents Harmed or Destroyed –</a:t>
            </a:r>
            <a:r>
              <a:rPr lang="en-US" sz="2300" dirty="0" smtClean="0"/>
              <a:t> a disruptive or radical technology creates a new industry, thereby destroying the existing industry; with superior resources, experience, and access to the new technology, some incumbents may be able to adapt </a:t>
            </a:r>
          </a:p>
          <a:p>
            <a:pPr algn="ctr"/>
            <a:endParaRPr lang="en-US" sz="3600" b="1" dirty="0" smtClean="0"/>
          </a:p>
          <a:p>
            <a:pPr algn="ctr"/>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animEffect transition="in" filter="wipe(down)">
                                      <p:cBhvr>
                                        <p:cTn id="7" dur="500"/>
                                        <p:tgtEl>
                                          <p:spTgt spid="4099">
                                            <p:txEl>
                                              <p:pRg st="3" end="3"/>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animEffect transition="in" filter="wipe(down)">
                                      <p:cBhvr>
                                        <p:cTn id="11" dur="500"/>
                                        <p:tgtEl>
                                          <p:spTgt spid="4099">
                                            <p:txEl>
                                              <p:pRg st="4" end="4"/>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animEffect transition="in" filter="wipe(down)">
                                      <p:cBhvr>
                                        <p:cTn id="1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6482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6" name="TextBox 5"/>
          <p:cNvSpPr txBox="1"/>
          <p:nvPr/>
        </p:nvSpPr>
        <p:spPr>
          <a:xfrm>
            <a:off x="1524000" y="609599"/>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1447800" y="17526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Technology Diffusion - Category 1</a:t>
            </a:r>
          </a:p>
          <a:p>
            <a:pPr marL="111125" indent="-111125" algn="ctr">
              <a:buNone/>
            </a:pPr>
            <a:r>
              <a:rPr lang="en-US" sz="3600" b="1" dirty="0" smtClean="0"/>
              <a:t>Technology and Innovation</a:t>
            </a:r>
            <a:r>
              <a:rPr lang="en-US" sz="36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Strategic Focus: Apple</a:t>
            </a:r>
            <a:endParaRPr lang="en-US" sz="2300" b="1" dirty="0" smtClean="0"/>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Apple’s </a:t>
            </a:r>
            <a:r>
              <a:rPr lang="en-US" sz="2300" dirty="0" smtClean="0"/>
              <a:t>“legendary” market power, phenomenal growth rate, and impressive financial performance stem from its new technology development and innovation </a:t>
            </a: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Imitators - </a:t>
            </a:r>
            <a:r>
              <a:rPr lang="en-US" sz="2300" dirty="0" smtClean="0"/>
              <a:t>Apple is expected to retain at least 80% of the tablet computer market even with the many imitative products on the market</a:t>
            </a: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International- </a:t>
            </a:r>
            <a:r>
              <a:rPr lang="en-US" sz="2300" dirty="0" smtClean="0"/>
              <a:t>Apple’s stores in China handle 40,000 people daily, four times the average flow of U.S. customers</a:t>
            </a:r>
            <a:endParaRPr lang="en-US" sz="2300" b="1" dirty="0" smtClean="0"/>
          </a:p>
          <a:p>
            <a:pPr algn="ctr"/>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wipe(down)">
                                      <p:cBhvr>
                                        <p:cTn id="7" dur="500"/>
                                        <p:tgtEl>
                                          <p:spTgt spid="4099">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animEffect transition="in" filter="wipe(down)">
                                      <p:cBhvr>
                                        <p:cTn id="11" dur="500"/>
                                        <p:tgtEl>
                                          <p:spTgt spid="4099">
                                            <p:txEl>
                                              <p:pRg st="3" end="3"/>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wipe(down)">
                                      <p:cBhvr>
                                        <p:cTn id="15" dur="500"/>
                                        <p:tgtEl>
                                          <p:spTgt spid="4099">
                                            <p:txEl>
                                              <p:pRg st="4" end="4"/>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wipe(down)">
                                      <p:cBhvr>
                                        <p:cTn id="19"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6482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4099" name="AutoShape 3"/>
          <p:cNvSpPr>
            <a:spLocks noChangeAspect="1" noChangeArrowheads="1" noTextEdit="1"/>
          </p:cNvSpPr>
          <p:nvPr/>
        </p:nvSpPr>
        <p:spPr bwMode="auto">
          <a:xfrm>
            <a:off x="1447800" y="17526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Technology Diffusion - Category 1</a:t>
            </a:r>
          </a:p>
          <a:p>
            <a:pPr marL="111125" indent="-111125" algn="ctr">
              <a:buNone/>
            </a:pPr>
            <a:r>
              <a:rPr lang="en-US" sz="3600" b="1" dirty="0" smtClean="0"/>
              <a:t>Technology and Innovation</a:t>
            </a:r>
            <a:r>
              <a:rPr lang="en-US" sz="36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Strategic Focus: Apple</a:t>
            </a:r>
          </a:p>
          <a:p>
            <a:r>
              <a:rPr lang="en-US" sz="22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Versatility -</a:t>
            </a:r>
            <a:r>
              <a:rPr lang="en-US" sz="2200" dirty="0" smtClean="0"/>
              <a:t> Apple provides an example of technological entrepreneurship across multiple industries</a:t>
            </a:r>
            <a:endParaRPr lang="en-US" sz="2200" b="1" dirty="0" smtClean="0"/>
          </a:p>
          <a:p>
            <a:r>
              <a:rPr lang="en-US" sz="22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Disruptive Technologies </a:t>
            </a:r>
            <a:r>
              <a:rPr lang="en-US" sz="2200" dirty="0" smtClean="0"/>
              <a:t> </a:t>
            </a:r>
          </a:p>
          <a:p>
            <a:r>
              <a:rPr lang="en-US" sz="22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200" dirty="0" smtClean="0">
                <a:cs typeface="Arial"/>
              </a:rPr>
              <a:t>● I</a:t>
            </a:r>
            <a:r>
              <a:rPr lang="en-US" sz="2200" dirty="0" smtClean="0"/>
              <a:t>nnovation and industry transformation, e.g., iPod, </a:t>
            </a:r>
            <a:r>
              <a:rPr lang="en-US" sz="2200" dirty="0" err="1" smtClean="0"/>
              <a:t>iPad</a:t>
            </a:r>
            <a:r>
              <a:rPr lang="en-US" sz="2200" dirty="0" smtClean="0"/>
              <a:t>, and the </a:t>
            </a:r>
            <a:r>
              <a:rPr lang="en-US" sz="2200" dirty="0" err="1" smtClean="0"/>
              <a:t>iPhone</a:t>
            </a:r>
            <a:endParaRPr lang="en-US" sz="2200" dirty="0" smtClean="0"/>
          </a:p>
          <a:p>
            <a:r>
              <a:rPr lang="en-US" sz="2200" dirty="0" smtClean="0"/>
              <a:t>	</a:t>
            </a:r>
            <a:r>
              <a:rPr lang="en-US" sz="2200" dirty="0" smtClean="0">
                <a:cs typeface="Arial"/>
              </a:rPr>
              <a:t>● </a:t>
            </a:r>
            <a:r>
              <a:rPr lang="en-US" sz="2200" dirty="0" smtClean="0"/>
              <a:t>iPod and the complementary iTunes have revolutionized how music is sold and used by consumers </a:t>
            </a:r>
          </a:p>
          <a:p>
            <a:r>
              <a:rPr lang="en-US" sz="2200" dirty="0" smtClean="0"/>
              <a:t>	</a:t>
            </a:r>
            <a:r>
              <a:rPr lang="en-US" sz="2200" dirty="0" smtClean="0">
                <a:cs typeface="Arial"/>
              </a:rPr>
              <a:t>● </a:t>
            </a:r>
            <a:r>
              <a:rPr lang="en-US" sz="2200" dirty="0" err="1" smtClean="0"/>
              <a:t>iPad</a:t>
            </a:r>
            <a:r>
              <a:rPr lang="en-US" sz="2200" dirty="0" smtClean="0"/>
              <a:t>, in conjunction with Amazon’s Kindle, is  changing the publishing industry; moving to electronic books </a:t>
            </a:r>
          </a:p>
          <a:p>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800767"/>
          </a:xfrm>
          <a:prstGeom prst="rect">
            <a:avLst/>
          </a:prstGeom>
          <a:noFill/>
        </p:spPr>
        <p:txBody>
          <a:bodyPr wrap="square" rtlCol="0">
            <a:spAutoFit/>
          </a:bodyPr>
          <a:lstStyle/>
          <a:p>
            <a:pPr algn="ctr"/>
            <a:r>
              <a:rPr lang="en-US" sz="4000" b="1" dirty="0" smtClean="0">
                <a:latin typeface="+mj-lt"/>
              </a:rPr>
              <a:t> </a:t>
            </a:r>
            <a:r>
              <a:rPr lang="en-US" sz="3600" b="1" dirty="0" smtClean="0">
                <a:latin typeface="+mj-lt"/>
              </a:rPr>
              <a:t>THE COMPETITIVE LANDSCAPE</a:t>
            </a:r>
          </a:p>
          <a:p>
            <a:pPr algn="ctr"/>
            <a:r>
              <a:rPr lang="en-US" sz="2400" b="1" dirty="0" smtClean="0"/>
              <a:t>TECHNOLOGY AND TECHNOLOGICAL CHANGES</a:t>
            </a:r>
          </a:p>
          <a:p>
            <a:pPr algn="ctr"/>
            <a:endParaRPr lang="en-US" sz="3600" b="1" dirty="0" smtClean="0">
              <a:latin typeface="+mj-lt"/>
            </a:endParaRPr>
          </a:p>
          <a:p>
            <a:pPr algn="ctr"/>
            <a:r>
              <a:rPr lang="en-US" sz="36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wipe(down)">
                                      <p:cBhvr>
                                        <p:cTn id="7" dur="500"/>
                                        <p:tgtEl>
                                          <p:spTgt spid="4099">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animEffect transition="in" filter="wipe(down)">
                                      <p:cBhvr>
                                        <p:cTn id="11" dur="500"/>
                                        <p:tgtEl>
                                          <p:spTgt spid="4099">
                                            <p:txEl>
                                              <p:pRg st="3" end="3"/>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wipe(down)">
                                      <p:cBhvr>
                                        <p:cTn id="15" dur="500"/>
                                        <p:tgtEl>
                                          <p:spTgt spid="4099">
                                            <p:txEl>
                                              <p:pRg st="4" end="4"/>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wipe(down)">
                                      <p:cBhvr>
                                        <p:cTn id="19" dur="500"/>
                                        <p:tgtEl>
                                          <p:spTgt spid="4099">
                                            <p:txEl>
                                              <p:pRg st="5" end="5"/>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animEffect transition="in" filter="wipe(down)">
                                      <p:cBhvr>
                                        <p:cTn id="23" dur="500"/>
                                        <p:tgtEl>
                                          <p:spTgt spid="4099">
                                            <p:txEl>
                                              <p:pRg st="6" end="6"/>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animEffect transition="in" filter="wipe(down)">
                                      <p:cBhvr>
                                        <p:cTn id="27"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6482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6" name="TextBox 5"/>
          <p:cNvSpPr txBox="1"/>
          <p:nvPr/>
        </p:nvSpPr>
        <p:spPr>
          <a:xfrm>
            <a:off x="1524000" y="609599"/>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1447800" y="17526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The Information Age - Category 2</a:t>
            </a: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p>
          <a:p>
            <a:r>
              <a:rPr lang="en-US" sz="22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Dramatic Changes -</a:t>
            </a:r>
            <a:r>
              <a:rPr lang="en-US" sz="2200" dirty="0" smtClean="0"/>
              <a:t> in information technology have occurred in recent years, e.g., personal computers, cellular phones, artificial intelligence, virtual reality, massive databases, and multiple social networking sites </a:t>
            </a:r>
          </a:p>
          <a:p>
            <a:endParaRPr lang="en-US" sz="400" b="1" dirty="0" smtClean="0"/>
          </a:p>
          <a:p>
            <a:r>
              <a:rPr lang="en-US" sz="22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Competitive Advantage -</a:t>
            </a:r>
            <a:r>
              <a:rPr lang="en-US" sz="2200" dirty="0" smtClean="0"/>
              <a:t> the ability to effectively and efficiently access and use information has become an important source of competitive advantage in virtually all industries </a:t>
            </a:r>
          </a:p>
          <a:p>
            <a:r>
              <a:rPr lang="en-US" sz="22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Information Technology - </a:t>
            </a:r>
            <a:r>
              <a:rPr lang="en-US" sz="2200" dirty="0" smtClean="0"/>
              <a:t>enables small firms to be flexible and competitive in the global arena</a:t>
            </a:r>
            <a:r>
              <a:rPr lang="en-US" sz="20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000" dirty="0" smtClean="0"/>
          </a:p>
          <a:p>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down)">
                                      <p:cBhvr>
                                        <p:cTn id="7" dur="500"/>
                                        <p:tgtEl>
                                          <p:spTgt spid="4099">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Effect transition="in" filter="wipe(down)">
                                      <p:cBhvr>
                                        <p:cTn id="11" dur="500"/>
                                        <p:tgtEl>
                                          <p:spTgt spid="4099">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wipe(down)">
                                      <p:cBhvr>
                                        <p:cTn id="15" dur="500"/>
                                        <p:tgtEl>
                                          <p:spTgt spid="4099">
                                            <p:txEl>
                                              <p:pRg st="4" end="4"/>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9">
                                            <p:txEl>
                                              <p:pRg st="5" end="5"/>
                                            </p:txEl>
                                          </p:spTgt>
                                        </p:tgtEl>
                                        <p:attrNameLst>
                                          <p:attrName>style.visibility</p:attrName>
                                        </p:attrNameLst>
                                      </p:cBhvr>
                                      <p:to>
                                        <p:strVal val="visible"/>
                                      </p:to>
                                    </p:set>
                                    <p:animEffect transition="in" filter="wipe(down)">
                                      <p:cBhvr>
                                        <p:cTn id="19"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6482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4099" name="AutoShape 3"/>
          <p:cNvSpPr>
            <a:spLocks noChangeAspect="1" noChangeArrowheads="1" noTextEdit="1"/>
          </p:cNvSpPr>
          <p:nvPr/>
        </p:nvSpPr>
        <p:spPr bwMode="auto">
          <a:xfrm>
            <a:off x="1447800" y="17526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The Information Age - Category 2</a:t>
            </a: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Change -</a:t>
            </a:r>
            <a:r>
              <a:rPr lang="en-US" sz="2400" dirty="0" smtClean="0"/>
              <a:t> both the pace of change in information technology and its diffusion will continue to increase </a:t>
            </a:r>
          </a:p>
          <a:p>
            <a:endParaRPr lang="en-US" sz="200" b="1" dirty="0" smtClean="0"/>
          </a:p>
          <a:p>
            <a:pPr>
              <a:tabLst>
                <a:tab pos="693738" algn="l"/>
              </a:tabLst>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Cost -</a:t>
            </a:r>
            <a:r>
              <a:rPr lang="en-US" sz="2400" dirty="0" smtClean="0"/>
              <a:t> the declining costs of information technologies and the increased accessibility to them are evident in the current competitive landscape</a:t>
            </a:r>
          </a:p>
          <a:p>
            <a:pPr>
              <a:tabLst>
                <a:tab pos="693738" algn="l"/>
              </a:tabLst>
            </a:pPr>
            <a:endParaRPr lang="en-US" sz="200" dirty="0" smtClean="0"/>
          </a:p>
          <a:p>
            <a:pPr>
              <a:tabLst>
                <a:tab pos="693738" algn="l"/>
              </a:tabLst>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Internet - </a:t>
            </a:r>
            <a:r>
              <a:rPr lang="en-US" sz="2400" dirty="0" smtClean="0"/>
              <a:t>contributing factor to </a:t>
            </a:r>
            <a:r>
              <a:rPr lang="en-US" sz="2400" dirty="0" err="1" smtClean="0"/>
              <a:t>hypercompetition</a:t>
            </a:r>
            <a:endParaRPr lang="en-US" sz="2400" dirty="0" smtClean="0"/>
          </a:p>
          <a:p>
            <a:pPr>
              <a:tabLst>
                <a:tab pos="693738" algn="l"/>
              </a:tabLst>
            </a:pPr>
            <a:endParaRPr lang="en-US" sz="200" dirty="0" smtClean="0"/>
          </a:p>
          <a:p>
            <a:pPr>
              <a:tabLst>
                <a:tab pos="693738" algn="l"/>
              </a:tabLst>
            </a:pPr>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Speed and Diffusion - </a:t>
            </a:r>
            <a:r>
              <a:rPr lang="en-US" sz="2400" dirty="0" smtClean="0"/>
              <a:t>the global proliferation of  computers increases the speed and diffusion of information technologies and enables a level playing field</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down)">
                                      <p:cBhvr>
                                        <p:cTn id="7" dur="500"/>
                                        <p:tgtEl>
                                          <p:spTgt spid="4099">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Effect transition="in" filter="wipe(down)">
                                      <p:cBhvr>
                                        <p:cTn id="11" dur="500"/>
                                        <p:tgtEl>
                                          <p:spTgt spid="4099">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wipe(down)">
                                      <p:cBhvr>
                                        <p:cTn id="15" dur="500"/>
                                        <p:tgtEl>
                                          <p:spTgt spid="4099">
                                            <p:txEl>
                                              <p:pRg st="4" end="4"/>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animEffect transition="in" filter="wipe(down)">
                                      <p:cBhvr>
                                        <p:cTn id="19" dur="500"/>
                                        <p:tgtEl>
                                          <p:spTgt spid="4099">
                                            <p:txEl>
                                              <p:pRg st="6" end="6"/>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099">
                                            <p:txEl>
                                              <p:pRg st="8" end="8"/>
                                            </p:txEl>
                                          </p:spTgt>
                                        </p:tgtEl>
                                        <p:attrNameLst>
                                          <p:attrName>style.visibility</p:attrName>
                                        </p:attrNameLst>
                                      </p:cBhvr>
                                      <p:to>
                                        <p:strVal val="visible"/>
                                      </p:to>
                                    </p:set>
                                    <p:animEffect transition="in" filter="wipe(down)">
                                      <p:cBhvr>
                                        <p:cTn id="23" dur="500"/>
                                        <p:tgtEl>
                                          <p:spTgt spid="40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7086600" cy="707886"/>
          </a:xfrm>
          <a:prstGeom prst="rect">
            <a:avLst/>
          </a:prstGeom>
        </p:spPr>
        <p:txBody>
          <a:bodyPr wrap="square">
            <a:spAutoFit/>
          </a:bodyPr>
          <a:lstStyle/>
          <a:p>
            <a:pPr algn="ctr"/>
            <a:r>
              <a:rPr lang="en-US" sz="4000" b="1" dirty="0" smtClean="0">
                <a:latin typeface="+mj-lt"/>
                <a:cs typeface="Arial" pitchFamily="34" charset="0"/>
              </a:rPr>
              <a:t>KNOWLEDGE OBJECTIVES</a:t>
            </a:r>
          </a:p>
        </p:txBody>
      </p:sp>
      <p:graphicFrame>
        <p:nvGraphicFramePr>
          <p:cNvPr id="3" name="Content Placeholder 6"/>
          <p:cNvGraphicFramePr>
            <a:graphicFrameLocks/>
          </p:cNvGraphicFramePr>
          <p:nvPr/>
        </p:nvGraphicFramePr>
        <p:xfrm>
          <a:off x="2057400" y="1066800"/>
          <a:ext cx="7086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6482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6" name="TextBox 5"/>
          <p:cNvSpPr txBox="1"/>
          <p:nvPr/>
        </p:nvSpPr>
        <p:spPr>
          <a:xfrm>
            <a:off x="1524000" y="609599"/>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1447800" y="17526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Increasing Knowledge Intensity - Category 3</a:t>
            </a: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Knowledge -</a:t>
            </a:r>
            <a:r>
              <a:rPr lang="en-US" sz="2300" dirty="0" smtClean="0"/>
              <a:t> information, intelligence, and expertise are the basis of technology and its application </a:t>
            </a:r>
            <a:endParaRPr lang="en-US" sz="2300" b="1" dirty="0" smtClean="0"/>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Competitive Advantage -</a:t>
            </a:r>
            <a:r>
              <a:rPr lang="en-US" sz="2300" dirty="0" smtClean="0"/>
              <a:t> in the 1980s, the basis of competition shifted from hard assets to intangible resources; knowledge is a critical organizational resource and an increasingly valuable source of competitive advantage </a:t>
            </a:r>
          </a:p>
          <a:p>
            <a:r>
              <a:rPr lang="en-US" sz="23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Intangible Resource – </a:t>
            </a:r>
            <a:r>
              <a:rPr lang="en-US" sz="2300" dirty="0" smtClean="0"/>
              <a:t>knowledge gained through experience, observation, and inference is an intangible resource; the value of intangible resources is growing as a proportion of total shareholder value</a:t>
            </a:r>
          </a:p>
          <a:p>
            <a:r>
              <a:rPr lang="en-US" sz="2400" dirty="0" smtClean="0"/>
              <a:t>.</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down)">
                                      <p:cBhvr>
                                        <p:cTn id="7" dur="500"/>
                                        <p:tgtEl>
                                          <p:spTgt spid="4099">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animEffect transition="in" filter="wipe(down)">
                                      <p:cBhvr>
                                        <p:cTn id="11" dur="500"/>
                                        <p:tgtEl>
                                          <p:spTgt spid="4099">
                                            <p:txEl>
                                              <p:pRg st="4" end="4"/>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wipe(down)">
                                      <p:cBhvr>
                                        <p:cTn id="15" dur="500"/>
                                        <p:tgtEl>
                                          <p:spTgt spid="4099">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wipe(down)">
                                      <p:cBhvr>
                                        <p:cTn id="19"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6482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6" name="TextBox 5"/>
          <p:cNvSpPr txBox="1"/>
          <p:nvPr/>
        </p:nvSpPr>
        <p:spPr>
          <a:xfrm>
            <a:off x="1524000" y="609599"/>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1447800" y="17526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Increasing Knowledge Intensity - Category 3</a:t>
            </a:r>
          </a:p>
          <a:p>
            <a:endParaRPr lang="en-US" sz="8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endParaRP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Strategic Competitiveness -</a:t>
            </a:r>
            <a:r>
              <a:rPr lang="en-US" sz="2400" dirty="0" smtClean="0"/>
              <a:t> enhanced for the firm that develops the ability to capture intelligence, transform it into usable knowledge, and diffuse it rapidly throughout the firm</a:t>
            </a:r>
            <a:endParaRPr lang="en-US" sz="2400" b="1" dirty="0" smtClean="0"/>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Competitive Advantage -</a:t>
            </a:r>
            <a:r>
              <a:rPr lang="en-US" sz="2400" dirty="0" smtClean="0"/>
              <a:t> firms must develop (e.g., through training programs) and acquire (e.g., by hiring educated and experienced employees) knowledge, integrate it into the organization to create capabilities,  and then apply it to gain a competitive advantage</a:t>
            </a: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wipe(down)">
                                      <p:cBhvr>
                                        <p:cTn id="7" dur="500"/>
                                        <p:tgtEl>
                                          <p:spTgt spid="4099">
                                            <p:txEl>
                                              <p:pRg st="2" end="2"/>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animEffect transition="in" filter="wipe(down)">
                                      <p:cBhvr>
                                        <p:cTn id="11" dur="500"/>
                                        <p:tgtEl>
                                          <p:spTgt spid="4099">
                                            <p:txEl>
                                              <p:pRg st="3" end="3"/>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wipe(down)">
                                      <p:cBhvr>
                                        <p:cTn id="15"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6482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6" name="TextBox 5"/>
          <p:cNvSpPr txBox="1"/>
          <p:nvPr/>
        </p:nvSpPr>
        <p:spPr>
          <a:xfrm>
            <a:off x="1524000" y="609599"/>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1447800" y="17526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Increasing Knowledge Intensity - Category 3</a:t>
            </a: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Knowledge Spillovers -</a:t>
            </a:r>
            <a:r>
              <a:rPr lang="en-US" sz="2400" dirty="0" smtClean="0"/>
              <a:t> knowledge falls into competitor’s hands, e.g., hiring of professional staff/managers by competitors</a:t>
            </a:r>
          </a:p>
          <a:p>
            <a:endParaRPr lang="en-US" sz="1400" b="1" dirty="0" smtClean="0"/>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Knowledge Diffusion -</a:t>
            </a:r>
            <a:r>
              <a:rPr lang="en-US" sz="2400" dirty="0" smtClean="0"/>
              <a:t> because of the potential for spillovers, firms must act quickly to use their knowledge in productive ways</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p>
          <a:p>
            <a:endParaRPr lang="en-US" sz="1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endParaRP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Strategic Flexibility -</a:t>
            </a:r>
            <a:r>
              <a:rPr lang="en-US" sz="2400" dirty="0" smtClean="0"/>
              <a:t> facilitates knowledge diffusion to where it has value</a:t>
            </a: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down)">
                                      <p:cBhvr>
                                        <p:cTn id="7" dur="500"/>
                                        <p:tgtEl>
                                          <p:spTgt spid="4099">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animEffect transition="in" filter="wipe(down)">
                                      <p:cBhvr>
                                        <p:cTn id="11" dur="500"/>
                                        <p:tgtEl>
                                          <p:spTgt spid="4099">
                                            <p:txEl>
                                              <p:pRg st="3" end="3"/>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animEffect transition="in" filter="wipe(down)">
                                      <p:cBhvr>
                                        <p:cTn id="15" dur="500"/>
                                        <p:tgtEl>
                                          <p:spTgt spid="4099">
                                            <p:txEl>
                                              <p:pRg st="5" end="5"/>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animEffect transition="in" filter="wipe(down)">
                                      <p:cBhvr>
                                        <p:cTn id="19"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828800"/>
            <a:ext cx="7620000" cy="4648200"/>
          </a:xfrm>
          <a:solidFill>
            <a:srgbClr val="FFFFFF"/>
          </a:solidFill>
        </p:spPr>
        <p:txBody>
          <a:bodyPr>
            <a:normAutofit/>
          </a:bodyPr>
          <a:lstStyle/>
          <a:p>
            <a:pPr marL="0" indent="0">
              <a:buNone/>
            </a:pPr>
            <a:endParaRPr lang="en-US" dirty="0" smtClean="0"/>
          </a:p>
          <a:p>
            <a:pPr>
              <a:buNone/>
            </a:pPr>
            <a:endParaRPr lang="en-US" sz="4400" b="1" dirty="0" smtClean="0"/>
          </a:p>
          <a:p>
            <a:pPr algn="just"/>
            <a:endParaRPr lang="en-US" sz="1000" dirty="0" smtClean="0"/>
          </a:p>
          <a:p>
            <a:pPr algn="just">
              <a:buNone/>
            </a:pPr>
            <a:r>
              <a:rPr lang="en-US" i="1" dirty="0" smtClean="0"/>
              <a:t>		</a:t>
            </a:r>
            <a:r>
              <a:rPr lang="en-US" dirty="0" smtClean="0"/>
              <a:t>		</a:t>
            </a:r>
            <a:endParaRPr lang="en-US" dirty="0"/>
          </a:p>
        </p:txBody>
      </p:sp>
      <p:sp>
        <p:nvSpPr>
          <p:cNvPr id="6" name="TextBox 5"/>
          <p:cNvSpPr txBox="1"/>
          <p:nvPr/>
        </p:nvSpPr>
        <p:spPr>
          <a:xfrm>
            <a:off x="1524000" y="609599"/>
            <a:ext cx="7086600" cy="646331"/>
          </a:xfrm>
          <a:prstGeom prst="rect">
            <a:avLst/>
          </a:prstGeom>
          <a:noFill/>
        </p:spPr>
        <p:txBody>
          <a:bodyPr wrap="square" rtlCol="0">
            <a:spAutoFit/>
          </a:bodyPr>
          <a:lstStyle/>
          <a:p>
            <a:pPr algn="ctr"/>
            <a:r>
              <a:rPr lang="en-US" sz="3600" b="1" dirty="0" smtClean="0"/>
              <a:t> </a:t>
            </a:r>
            <a:endParaRPr lang="en-US" sz="3800" b="1" dirty="0">
              <a:latin typeface="+mj-lt"/>
            </a:endParaRPr>
          </a:p>
        </p:txBody>
      </p:sp>
      <p:sp>
        <p:nvSpPr>
          <p:cNvPr id="4099" name="AutoShape 3"/>
          <p:cNvSpPr>
            <a:spLocks noChangeAspect="1" noChangeArrowheads="1" noTextEdit="1"/>
          </p:cNvSpPr>
          <p:nvPr/>
        </p:nvSpPr>
        <p:spPr bwMode="auto">
          <a:xfrm>
            <a:off x="1447800" y="1752600"/>
            <a:ext cx="7696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Increasing Knowledge Intensity - Category 3</a:t>
            </a:r>
          </a:p>
          <a:p>
            <a:pPr algn="ct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30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STRATEGIC FLEXIBILITY</a:t>
            </a:r>
            <a:endParaRPr lang="en-US" sz="3000" dirty="0" smtClean="0"/>
          </a:p>
          <a:p>
            <a:pPr>
              <a:tabLst>
                <a:tab pos="914400" algn="l"/>
              </a:tabLst>
            </a:pPr>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Set of capabilities used to respond to various demands and opportunities existing in a dynamic and uncertain competitive environment</a:t>
            </a:r>
          </a:p>
          <a:p>
            <a:pPr>
              <a:tabLst>
                <a:tab pos="914400" algn="l"/>
              </a:tabLst>
            </a:pPr>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Enables the capacity to learn</a:t>
            </a:r>
          </a:p>
          <a:p>
            <a:pPr>
              <a:tabLst>
                <a:tab pos="914400" algn="l"/>
              </a:tabLst>
            </a:pP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 </a:t>
            </a:r>
            <a:r>
              <a:rPr lang="en-US" sz="2400" dirty="0" smtClean="0"/>
              <a:t>Facilitates coping with </a:t>
            </a:r>
            <a:r>
              <a:rPr lang="en-US" sz="2400" dirty="0" err="1" smtClean="0"/>
              <a:t>hypercompetition</a:t>
            </a:r>
            <a:r>
              <a:rPr lang="en-US" sz="2400" dirty="0" smtClean="0"/>
              <a:t>, uncertainty, and risk</a:t>
            </a:r>
          </a:p>
          <a:p>
            <a:pPr>
              <a:tabLst>
                <a:tab pos="914400" algn="l"/>
              </a:tabLst>
            </a:pPr>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Firms should try to develop strategic flexibility in all areas of operations </a:t>
            </a:r>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endParaRPr lang="en-US" sz="3600" b="1" dirty="0" smtClean="0"/>
          </a:p>
          <a:p>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TextBox 7"/>
          <p:cNvSpPr txBox="1"/>
          <p:nvPr/>
        </p:nvSpPr>
        <p:spPr>
          <a:xfrm>
            <a:off x="1524000" y="1"/>
            <a:ext cx="7086600" cy="2308324"/>
          </a:xfrm>
          <a:prstGeom prst="rect">
            <a:avLst/>
          </a:prstGeom>
          <a:noFill/>
        </p:spPr>
        <p:txBody>
          <a:bodyPr wrap="square" rtlCol="0">
            <a:spAutoFit/>
          </a:bodyPr>
          <a:lstStyle/>
          <a:p>
            <a:pPr algn="ctr"/>
            <a:r>
              <a:rPr lang="en-US" sz="4000" b="1" dirty="0" smtClean="0">
                <a:latin typeface="+mj-lt"/>
              </a:rPr>
              <a:t> THE COMPETITIVE LANDSCAPE</a:t>
            </a:r>
          </a:p>
          <a:p>
            <a:pPr algn="ctr"/>
            <a:r>
              <a:rPr lang="en-US" sz="2400" b="1" dirty="0" smtClean="0"/>
              <a:t>TECHNOLOGY AND TECHNOLOGICAL CHANGES</a:t>
            </a:r>
          </a:p>
          <a:p>
            <a:pPr algn="ctr"/>
            <a:r>
              <a:rPr lang="en-US" sz="4000" b="1" dirty="0" smtClean="0">
                <a:latin typeface="+mj-lt"/>
              </a:rPr>
              <a:t> </a:t>
            </a:r>
          </a:p>
          <a:p>
            <a:pPr algn="ctr"/>
            <a:endParaRPr lang="en-US" sz="40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ipe(down)">
                                      <p:cBhvr>
                                        <p:cTn id="7" dur="500"/>
                                        <p:tgtEl>
                                          <p:spTgt spid="4099">
                                            <p:txEl>
                                              <p:pRg st="1" end="1"/>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Effect transition="in" filter="wipe(down)">
                                      <p:cBhvr>
                                        <p:cTn id="11" dur="500"/>
                                        <p:tgtEl>
                                          <p:spTgt spid="4099">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Effect transition="in" filter="wipe(down)">
                                      <p:cBhvr>
                                        <p:cTn id="15" dur="500"/>
                                        <p:tgtEl>
                                          <p:spTgt spid="4099">
                                            <p:txEl>
                                              <p:pRg st="3" end="3"/>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wipe(down)">
                                      <p:cBhvr>
                                        <p:cTn id="19" dur="500"/>
                                        <p:tgtEl>
                                          <p:spTgt spid="4099">
                                            <p:txEl>
                                              <p:pRg st="4" end="4"/>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099">
                                            <p:txEl>
                                              <p:pRg st="5" end="5"/>
                                            </p:txEl>
                                          </p:spTgt>
                                        </p:tgtEl>
                                        <p:attrNameLst>
                                          <p:attrName>style.visibility</p:attrName>
                                        </p:attrNameLst>
                                      </p:cBhvr>
                                      <p:to>
                                        <p:strVal val="visible"/>
                                      </p:to>
                                    </p:set>
                                    <p:animEffect transition="in" filter="wipe(down)">
                                      <p:cBhvr>
                                        <p:cTn id="23" dur="500"/>
                                        <p:tgtEl>
                                          <p:spTgt spid="4099">
                                            <p:txEl>
                                              <p:pRg st="5" end="5"/>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wipe(down)">
                                      <p:cBhvr>
                                        <p:cTn id="27"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371600"/>
            <a:ext cx="7620000" cy="5029200"/>
          </a:xfrm>
          <a:solidFill>
            <a:srgbClr val="FFFFFF"/>
          </a:solidFill>
        </p:spPr>
        <p:txBody>
          <a:bodyPr>
            <a:normAutofit/>
          </a:bodyPr>
          <a:lstStyle/>
          <a:p>
            <a:pPr marL="0" indent="0">
              <a:buNone/>
            </a:pPr>
            <a:endParaRPr lang="en-US" dirty="0" smtClean="0"/>
          </a:p>
          <a:p>
            <a:pPr>
              <a:buNone/>
            </a:pPr>
            <a:endParaRPr lang="en-US" dirty="0"/>
          </a:p>
        </p:txBody>
      </p:sp>
      <p:sp>
        <p:nvSpPr>
          <p:cNvPr id="6" name="TextBox 5"/>
          <p:cNvSpPr txBox="1"/>
          <p:nvPr/>
        </p:nvSpPr>
        <p:spPr>
          <a:xfrm>
            <a:off x="1524000" y="0"/>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TWO MODELS OF STRATEGIC DECISION MAKING</a:t>
            </a:r>
            <a:endParaRPr lang="en-US" sz="3200" b="1" dirty="0">
              <a:latin typeface="+mj-lt"/>
            </a:endParaRPr>
          </a:p>
        </p:txBody>
      </p:sp>
      <p:sp>
        <p:nvSpPr>
          <p:cNvPr id="4099" name="AutoShape 3"/>
          <p:cNvSpPr>
            <a:spLocks noChangeAspect="1" noChangeArrowheads="1" noTextEdit="1"/>
          </p:cNvSpPr>
          <p:nvPr/>
        </p:nvSpPr>
        <p:spPr bwMode="auto">
          <a:xfrm>
            <a:off x="1524000" y="1295400"/>
            <a:ext cx="7315200" cy="527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r>
              <a:rPr lang="en-US" sz="2400" dirty="0" smtClean="0"/>
              <a:t>Firms use two major models to help develop their vision and mission and then choose one or more strategies in pursuit of strategic competitiveness and above-average returns. </a:t>
            </a:r>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graphicFrame>
        <p:nvGraphicFramePr>
          <p:cNvPr id="8" name="Diagram 7"/>
          <p:cNvGraphicFramePr/>
          <p:nvPr/>
        </p:nvGraphicFramePr>
        <p:xfrm>
          <a:off x="990600" y="2819400"/>
          <a:ext cx="8534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371600"/>
            <a:ext cx="7391400" cy="50292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I/O MODEL OF ABOVE-AVERAGE RETURNS</a:t>
            </a:r>
            <a:endParaRPr lang="en-US" sz="3200" b="1" dirty="0">
              <a:latin typeface="+mj-lt"/>
            </a:endParaRPr>
          </a:p>
        </p:txBody>
      </p:sp>
      <p:sp>
        <p:nvSpPr>
          <p:cNvPr id="4099" name="AutoShape 3"/>
          <p:cNvSpPr>
            <a:spLocks noChangeAspect="1" noChangeArrowheads="1" noTextEdit="1"/>
          </p:cNvSpPr>
          <p:nvPr/>
        </p:nvSpPr>
        <p:spPr bwMode="auto">
          <a:xfrm>
            <a:off x="1600200" y="1447800"/>
            <a:ext cx="73152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3600" b="1" dirty="0" smtClean="0"/>
              <a:t>G</a:t>
            </a:r>
            <a:r>
              <a:rPr lang="en-US" sz="2400" dirty="0" smtClean="0"/>
              <a:t>rounded in economics, the I/O model has </a:t>
            </a:r>
            <a:endParaRPr lang="en-US" sz="3600" b="1" dirty="0" smtClean="0"/>
          </a:p>
          <a:p>
            <a:pPr algn="just"/>
            <a:r>
              <a:rPr lang="en-US" sz="2400" b="1" dirty="0" smtClean="0"/>
              <a:t> </a:t>
            </a:r>
          </a:p>
          <a:p>
            <a:pPr algn="just"/>
            <a:endParaRPr lang="en-US" sz="1400" dirty="0" smtClean="0"/>
          </a:p>
          <a:p>
            <a:r>
              <a:rPr lang="en-US" sz="3600" b="1" dirty="0" smtClean="0"/>
              <a:t>F</a:t>
            </a:r>
            <a:r>
              <a:rPr lang="en-US" sz="2400" dirty="0" smtClean="0"/>
              <a:t>irst, the external environment is assumed to impose pressures and constraints that determine the strategies that would result in above-average returns. </a:t>
            </a:r>
          </a:p>
          <a:p>
            <a:pPr algn="just"/>
            <a:endParaRPr lang="en-US" sz="1400" dirty="0" smtClean="0"/>
          </a:p>
          <a:p>
            <a:r>
              <a:rPr lang="en-US" sz="3600" b="1" dirty="0" smtClean="0"/>
              <a:t>S</a:t>
            </a:r>
            <a:r>
              <a:rPr lang="en-US" sz="2400" dirty="0" smtClean="0"/>
              <a:t>econd, most firms competing within an industry or within a segment of that industry are assumed to control similar strategically relevant resources and to pursue similar strategies in light of those resources. </a:t>
            </a:r>
          </a:p>
          <a:p>
            <a:pPr algn="just"/>
            <a:r>
              <a:rPr lang="en-US" sz="2400" dirty="0" smtClean="0"/>
              <a:t>	</a:t>
            </a:r>
          </a:p>
          <a:p>
            <a:pPr algn="just"/>
            <a:endParaRPr lang="en-US" sz="24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Rectangle 7"/>
          <p:cNvSpPr/>
          <p:nvPr/>
        </p:nvSpPr>
        <p:spPr>
          <a:xfrm>
            <a:off x="1524000" y="2133600"/>
            <a:ext cx="7391400" cy="533400"/>
          </a:xfrm>
          <a:prstGeom prst="rect">
            <a:avLst/>
          </a:prstGeom>
          <a:solidFill>
            <a:srgbClr val="AD0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Four Underlying Assumptions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 calcmode="lin" valueType="num">
                                      <p:cBhvr additive="base">
                                        <p:cTn id="16"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anim calcmode="lin" valueType="num">
                                      <p:cBhvr additive="base">
                                        <p:cTn id="21"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3"/>
          <p:cNvSpPr>
            <a:spLocks noChangeAspect="1" noChangeArrowheads="1" noTextEdit="1"/>
          </p:cNvSpPr>
          <p:nvPr/>
        </p:nvSpPr>
        <p:spPr bwMode="auto">
          <a:xfrm>
            <a:off x="1600200" y="1219200"/>
            <a:ext cx="7162800" cy="534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3600" b="1" dirty="0" smtClean="0"/>
              <a:t>T</a:t>
            </a:r>
            <a:r>
              <a:rPr lang="en-US" sz="2400" dirty="0" smtClean="0"/>
              <a:t>hird, resources used to implement strategies are assumed to be highly mobile across firms, so any resource differences that might develop between firms will be short-lived. </a:t>
            </a:r>
          </a:p>
          <a:p>
            <a:pPr algn="just"/>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3200" dirty="0" smtClean="0"/>
          </a:p>
          <a:p>
            <a:r>
              <a:rPr lang="en-US" sz="3600" b="1" dirty="0" smtClean="0"/>
              <a:t>F</a:t>
            </a:r>
            <a:r>
              <a:rPr lang="en-US" sz="2400" dirty="0" smtClean="0"/>
              <a:t>ourth, organizational decision-makers are assumed to be rational and committed to acting in the firm’s best interests, as shown by their profit-maximizing behavior.</a:t>
            </a:r>
          </a:p>
          <a:p>
            <a:pPr algn="just"/>
            <a:r>
              <a:rPr lang="en-US" sz="2400" dirty="0" smtClean="0"/>
              <a:t>	</a:t>
            </a:r>
          </a:p>
          <a:p>
            <a:pPr algn="just"/>
            <a:endParaRPr lang="en-US" sz="2400" dirty="0" smtClean="0"/>
          </a:p>
          <a:p>
            <a:pPr algn="just"/>
            <a:r>
              <a:rPr lang="en-US" sz="2400" dirty="0" smtClean="0"/>
              <a:t>	</a:t>
            </a:r>
          </a:p>
          <a:p>
            <a:pPr algn="just"/>
            <a:endParaRPr lang="en-US" sz="24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2" name="Title 1" hidden="1"/>
          <p:cNvSpPr>
            <a:spLocks noGrp="1"/>
          </p:cNvSpPr>
          <p:nvPr>
            <p:ph type="title"/>
          </p:nvPr>
        </p:nvSpPr>
        <p:spPr/>
        <p:txBody>
          <a:bodyPr/>
          <a:lstStyle/>
          <a:p>
            <a:endParaRPr lang="en-US" dirty="0"/>
          </a:p>
        </p:txBody>
      </p:sp>
      <p:pic>
        <p:nvPicPr>
          <p:cNvPr id="57348" name="Picture 4"/>
          <p:cNvPicPr>
            <a:picLocks noGrp="1" noChangeAspect="1" noChangeArrowheads="1"/>
          </p:cNvPicPr>
          <p:nvPr>
            <p:ph idx="1"/>
          </p:nvPr>
        </p:nvPicPr>
        <p:blipFill>
          <a:blip r:embed="rId3" cstate="print"/>
          <a:stretch>
            <a:fillRect/>
          </a:stretch>
        </p:blipFill>
        <p:spPr bwMode="auto">
          <a:xfrm rot="-60000">
            <a:off x="4648200" y="2667000"/>
            <a:ext cx="3124200" cy="2286000"/>
          </a:xfrm>
          <a:prstGeom prst="rect">
            <a:avLst/>
          </a:prstGeom>
          <a:noFill/>
          <a:ln w="9525">
            <a:noFill/>
            <a:miter lim="800000"/>
            <a:headEnd/>
            <a:tailEnd/>
          </a:ln>
          <a:effectLst/>
        </p:spPr>
      </p:pic>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I/O MODEL of ABOVE-AVERAGE RETURNS</a:t>
            </a:r>
            <a:endParaRPr lang="en-US" sz="32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9">
                                            <p:txEl>
                                              <p:pRg st="6" end="6"/>
                                            </p:txEl>
                                          </p:spTgt>
                                        </p:tgtEl>
                                        <p:attrNameLst>
                                          <p:attrName>style.visibility</p:attrName>
                                        </p:attrNameLst>
                                      </p:cBhvr>
                                      <p:to>
                                        <p:strVal val="visible"/>
                                      </p:to>
                                    </p:set>
                                    <p:anim calcmode="lin" valueType="num">
                                      <p:cBhvr additive="base">
                                        <p:cTn id="12"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447800"/>
            <a:ext cx="7162800" cy="4800600"/>
          </a:xfrm>
          <a:solidFill>
            <a:srgbClr val="FFFFFF"/>
          </a:solidFill>
        </p:spPr>
        <p:txBody>
          <a:bodyPr>
            <a:normAutofit/>
          </a:bodyPr>
          <a:lstStyle/>
          <a:p>
            <a:pPr marL="0" indent="0" algn="just">
              <a:buNone/>
            </a:pPr>
            <a:r>
              <a:rPr lang="en-US" sz="3600" b="1" dirty="0" smtClean="0"/>
              <a:t>T</a:t>
            </a:r>
            <a:r>
              <a:rPr lang="en-US" sz="2400" dirty="0" smtClean="0"/>
              <a:t>he </a:t>
            </a:r>
            <a:r>
              <a:rPr lang="en-US" sz="3600" b="1" dirty="0" smtClean="0"/>
              <a:t>Five Forces Model </a:t>
            </a:r>
            <a:r>
              <a:rPr lang="en-US" sz="2400" dirty="0" smtClean="0"/>
              <a:t>of competition is an analytical tool used to help firms find the industry that is the most attractive, as measured by its profitability potential. </a:t>
            </a:r>
          </a:p>
          <a:p>
            <a:pPr marL="0" indent="0" algn="just">
              <a:buNone/>
            </a:pPr>
            <a:endParaRPr lang="en-US" sz="1400" dirty="0" smtClean="0"/>
          </a:p>
          <a:p>
            <a:pPr marL="0" indent="0" algn="just">
              <a:buNone/>
            </a:pPr>
            <a:r>
              <a:rPr lang="en-US" sz="3600" b="1" dirty="0" smtClean="0"/>
              <a:t>T</a:t>
            </a:r>
            <a:r>
              <a:rPr lang="en-US" sz="2400" dirty="0" smtClean="0"/>
              <a:t>he </a:t>
            </a:r>
            <a:r>
              <a:rPr lang="en-US" sz="3600" b="1" dirty="0" smtClean="0"/>
              <a:t>Five Forces Model </a:t>
            </a:r>
            <a:r>
              <a:rPr lang="en-US" sz="2400" dirty="0" smtClean="0"/>
              <a:t>suggests that an industry’s profitability (i.e., its rate of return on invested capital relative to its cost of capital) is a function of interactions among the </a:t>
            </a:r>
            <a:r>
              <a:rPr lang="en-US" sz="2400" b="1" dirty="0" smtClean="0"/>
              <a:t>Five Forces</a:t>
            </a:r>
            <a:r>
              <a:rPr lang="en-US" sz="2400" dirty="0" smtClean="0"/>
              <a:t>: suppliers, buyers, rivalry, product substitutes, and potential entrants to the industry.</a:t>
            </a:r>
          </a:p>
        </p:txBody>
      </p:sp>
      <p:sp>
        <p:nvSpPr>
          <p:cNvPr id="6" name="TextBox 5"/>
          <p:cNvSpPr txBox="1"/>
          <p:nvPr/>
        </p:nvSpPr>
        <p:spPr>
          <a:xfrm>
            <a:off x="1676400" y="1"/>
            <a:ext cx="6934200" cy="1200329"/>
          </a:xfrm>
          <a:prstGeom prst="rect">
            <a:avLst/>
          </a:prstGeom>
          <a:noFill/>
        </p:spPr>
        <p:txBody>
          <a:bodyPr wrap="square" rtlCol="0">
            <a:spAutoFit/>
          </a:bodyPr>
          <a:lstStyle/>
          <a:p>
            <a:pPr algn="ctr"/>
            <a:r>
              <a:rPr lang="en-US" sz="3600" b="1" dirty="0" smtClean="0">
                <a:latin typeface="+mj-lt"/>
              </a:rPr>
              <a:t>THE I/O MODEL of ABOVE-AVERAGE RETURNS</a:t>
            </a:r>
            <a:endParaRPr lang="en-US" sz="3600" b="1" dirty="0">
              <a:latin typeface="+mj-lt"/>
            </a:endParaRPr>
          </a:p>
        </p:txBody>
      </p:sp>
      <p:sp>
        <p:nvSpPr>
          <p:cNvPr id="4099" name="AutoShape 3"/>
          <p:cNvSpPr>
            <a:spLocks noChangeAspect="1" noChangeArrowheads="1" noTextEdit="1"/>
          </p:cNvSpPr>
          <p:nvPr/>
        </p:nvSpPr>
        <p:spPr bwMode="auto">
          <a:xfrm>
            <a:off x="685800" y="1752600"/>
            <a:ext cx="8001000" cy="481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sz="2400" dirty="0" smtClean="0"/>
              <a:t>	</a:t>
            </a:r>
          </a:p>
          <a:p>
            <a:pPr algn="just"/>
            <a:endParaRPr lang="en-US" sz="24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447800"/>
            <a:ext cx="7620000" cy="4953000"/>
          </a:xfrm>
          <a:solidFill>
            <a:srgbClr val="FFFFFF"/>
          </a:solidFill>
        </p:spPr>
        <p:txBody>
          <a:bodyPr anchor="t">
            <a:normAutofit fontScale="92500" lnSpcReduction="10000"/>
          </a:bodyPr>
          <a:lstStyle/>
          <a:p>
            <a:pPr marL="0" indent="0">
              <a:buNone/>
            </a:pPr>
            <a:r>
              <a:rPr lang="en-US" sz="3100" b="1" dirty="0" smtClean="0">
                <a:solidFill>
                  <a:srgbClr val="C00000"/>
                </a:solidFill>
              </a:rPr>
              <a:t>FIRMS CAN EARN ABOVE-AVERAGE RETURNS:</a:t>
            </a:r>
          </a:p>
          <a:p>
            <a:pPr marL="0" indent="0">
              <a:buNone/>
            </a:pPr>
            <a:endParaRPr lang="en-US" sz="900" b="1" dirty="0" smtClean="0">
              <a:solidFill>
                <a:srgbClr val="C00000"/>
              </a:solidFill>
            </a:endParaRPr>
          </a:p>
          <a:p>
            <a:pPr marL="0" indent="0">
              <a:buNone/>
            </a:pPr>
            <a:r>
              <a:rPr lang="en-US" sz="2600" b="1" dirty="0" smtClean="0">
                <a:solidFill>
                  <a:srgbClr val="C00000"/>
                </a:solidFill>
                <a:latin typeface="Arial"/>
                <a:cs typeface="Arial"/>
              </a:rPr>
              <a:t>● </a:t>
            </a:r>
            <a:r>
              <a:rPr lang="en-US" sz="2600" b="1" dirty="0" smtClean="0">
                <a:solidFill>
                  <a:srgbClr val="C00000"/>
                </a:solidFill>
              </a:rPr>
              <a:t>Cost Leadership Strategy – </a:t>
            </a:r>
            <a:r>
              <a:rPr lang="en-US" sz="2600" dirty="0" smtClean="0">
                <a:latin typeface="+mn-lt"/>
              </a:rPr>
              <a:t>producing standardized goods or services at costs below those of competitors </a:t>
            </a:r>
          </a:p>
          <a:p>
            <a:pPr marL="0" indent="0">
              <a:buNone/>
            </a:pPr>
            <a:endParaRPr lang="en-US" sz="2600" dirty="0" smtClean="0">
              <a:latin typeface="+mn-lt"/>
            </a:endParaRPr>
          </a:p>
          <a:p>
            <a:pPr marL="0" indent="0">
              <a:buNone/>
            </a:pPr>
            <a:r>
              <a:rPr lang="en-US" sz="2600" b="1" dirty="0" smtClean="0">
                <a:solidFill>
                  <a:srgbClr val="C00000"/>
                </a:solidFill>
                <a:latin typeface="Arial"/>
                <a:cs typeface="Arial"/>
              </a:rPr>
              <a:t>● </a:t>
            </a:r>
            <a:r>
              <a:rPr lang="en-US" sz="2600" b="1" dirty="0" smtClean="0">
                <a:solidFill>
                  <a:srgbClr val="C00000"/>
                </a:solidFill>
                <a:latin typeface="+mj-lt"/>
                <a:cs typeface="Arial"/>
              </a:rPr>
              <a:t>D</a:t>
            </a:r>
            <a:r>
              <a:rPr lang="en-US" sz="2600" b="1" dirty="0" smtClean="0">
                <a:solidFill>
                  <a:srgbClr val="C00000"/>
                </a:solidFill>
                <a:latin typeface="+mj-lt"/>
              </a:rPr>
              <a:t>ifferentiation</a:t>
            </a:r>
            <a:r>
              <a:rPr lang="en-US" sz="2600" b="1" dirty="0" smtClean="0">
                <a:solidFill>
                  <a:srgbClr val="C00000"/>
                </a:solidFill>
              </a:rPr>
              <a:t> Strategy -</a:t>
            </a:r>
            <a:r>
              <a:rPr lang="en-US" sz="2600" dirty="0" smtClean="0">
                <a:solidFill>
                  <a:srgbClr val="C00000"/>
                </a:solidFill>
              </a:rPr>
              <a:t> </a:t>
            </a:r>
            <a:r>
              <a:rPr lang="en-US" sz="2600" dirty="0" smtClean="0">
                <a:latin typeface="+mn-lt"/>
              </a:rPr>
              <a:t>producing differentiated goods or services for which customers are willing to pay a price premium</a:t>
            </a:r>
          </a:p>
          <a:p>
            <a:pPr marL="0" indent="0">
              <a:buNone/>
            </a:pPr>
            <a:endParaRPr lang="en-US" sz="1400" dirty="0" smtClean="0"/>
          </a:p>
          <a:p>
            <a:pPr marL="0" indent="0">
              <a:buNone/>
            </a:pPr>
            <a:r>
              <a:rPr lang="en-US" sz="2600" b="1" dirty="0" smtClean="0"/>
              <a:t>T</a:t>
            </a:r>
            <a:r>
              <a:rPr lang="en-US" sz="2600" dirty="0" smtClean="0"/>
              <a:t>he I/O model suggests that </a:t>
            </a:r>
            <a:r>
              <a:rPr lang="en-US" sz="2600" b="1" dirty="0" smtClean="0">
                <a:solidFill>
                  <a:srgbClr val="C00000"/>
                </a:solidFill>
              </a:rPr>
              <a:t>above-average returns </a:t>
            </a:r>
            <a:r>
              <a:rPr lang="en-US" sz="2600" dirty="0" smtClean="0"/>
              <a:t>are earned when firms are able to effectively study the external environment as the foundation for identifying an attractive industry and implementing the appropriate strategy.</a:t>
            </a:r>
          </a:p>
        </p:txBody>
      </p:sp>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I/O MODEL of ABOVE-AVERAGE RETURNS</a:t>
            </a:r>
            <a:endParaRPr lang="en-US" sz="3200" b="1" dirty="0">
              <a:latin typeface="+mj-lt"/>
            </a:endParaRPr>
          </a:p>
        </p:txBody>
      </p:sp>
      <p:sp>
        <p:nvSpPr>
          <p:cNvPr id="4099" name="AutoShape 3"/>
          <p:cNvSpPr>
            <a:spLocks noChangeAspect="1" noChangeArrowheads="1" noTextEdit="1"/>
          </p:cNvSpPr>
          <p:nvPr/>
        </p:nvSpPr>
        <p:spPr bwMode="auto">
          <a:xfrm>
            <a:off x="1524000" y="1752600"/>
            <a:ext cx="76200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sz="2400" dirty="0" smtClean="0"/>
              <a:t>	</a:t>
            </a:r>
          </a:p>
          <a:p>
            <a:pPr algn="just"/>
            <a:endParaRPr lang="en-US" sz="24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800" dirty="0" smtClean="0"/>
          </a:p>
          <a:p>
            <a:pPr algn="just"/>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heckerboard(across)">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I/O MODEL OF ABOVE-AVERAGE RETURNS</a:t>
            </a:r>
            <a:endParaRPr lang="en-US" sz="3200" b="1" dirty="0">
              <a:latin typeface="+mj-lt"/>
            </a:endParaRPr>
          </a:p>
        </p:txBody>
      </p:sp>
      <p:sp>
        <p:nvSpPr>
          <p:cNvPr id="4099" name="AutoShape 3"/>
          <p:cNvSpPr>
            <a:spLocks noChangeAspect="1" noChangeArrowheads="1" noTextEdit="1"/>
          </p:cNvSpPr>
          <p:nvPr/>
        </p:nvSpPr>
        <p:spPr bwMode="auto">
          <a:xfrm>
            <a:off x="685800" y="1905000"/>
            <a:ext cx="8077200"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r>
              <a:rPr lang="en-US" sz="2400" dirty="0" smtClean="0"/>
              <a:t>	</a:t>
            </a:r>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Content Placeholder 2"/>
          <p:cNvSpPr txBox="1">
            <a:spLocks/>
          </p:cNvSpPr>
          <p:nvPr/>
        </p:nvSpPr>
        <p:spPr>
          <a:xfrm>
            <a:off x="1981200" y="1447800"/>
            <a:ext cx="6858000" cy="4876800"/>
          </a:xfrm>
          <a:prstGeom prst="rect">
            <a:avLst/>
          </a:prstGeom>
          <a:solidFill>
            <a:schemeClr val="accent1"/>
          </a:solidFill>
        </p:spPr>
        <p:txBody>
          <a:bodyPr vert="horz" lIns="91440" tIns="45720" rIns="91440" bIns="45720" rtlCol="0">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rgbClr val="C00000"/>
                </a:solidFill>
                <a:effectLst/>
                <a:uLnTx/>
                <a:uFillTx/>
                <a:latin typeface="+mj-lt"/>
                <a:ea typeface="+mn-ea"/>
                <a:cs typeface="+mn-cs"/>
              </a:rPr>
              <a:t>R</a:t>
            </a:r>
            <a:r>
              <a:rPr kumimoji="0" lang="en-US" sz="2400" b="0" i="0" u="none" strike="noStrike" kern="1200" cap="none" spc="0" normalizeH="0" baseline="0" noProof="0" dirty="0" smtClean="0">
                <a:ln>
                  <a:noFill/>
                </a:ln>
                <a:solidFill>
                  <a:srgbClr val="C00000"/>
                </a:solidFill>
                <a:effectLst/>
                <a:uLnTx/>
                <a:uFillTx/>
                <a:latin typeface="+mj-lt"/>
                <a:ea typeface="+mn-ea"/>
                <a:cs typeface="+mn-cs"/>
              </a:rPr>
              <a:t>esearch findings support the I/O model, in that approximately </a:t>
            </a:r>
            <a:r>
              <a:rPr kumimoji="0" lang="en-US" sz="2400" b="1" i="0" u="none" strike="noStrike" kern="1200" cap="none" spc="0" normalizeH="0" baseline="0" noProof="0" dirty="0" smtClean="0">
                <a:ln>
                  <a:noFill/>
                </a:ln>
                <a:solidFill>
                  <a:srgbClr val="C00000"/>
                </a:solidFill>
                <a:effectLst/>
                <a:uLnTx/>
                <a:uFillTx/>
                <a:latin typeface="+mj-lt"/>
                <a:ea typeface="+mn-ea"/>
                <a:cs typeface="+mn-cs"/>
              </a:rPr>
              <a:t>20% </a:t>
            </a:r>
            <a:r>
              <a:rPr kumimoji="0" lang="en-US" sz="2400" b="0" i="0" u="none" strike="noStrike" kern="1200" cap="none" spc="0" normalizeH="0" baseline="0" noProof="0" dirty="0" smtClean="0">
                <a:ln>
                  <a:noFill/>
                </a:ln>
                <a:solidFill>
                  <a:srgbClr val="C00000"/>
                </a:solidFill>
                <a:effectLst/>
                <a:uLnTx/>
                <a:uFillTx/>
                <a:latin typeface="+mj-lt"/>
                <a:ea typeface="+mn-ea"/>
                <a:cs typeface="+mn-cs"/>
              </a:rPr>
              <a:t>of a firm’s profitability is explained by the industry in which it chooses to compete.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3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j-lt"/>
                <a:ea typeface="+mn-ea"/>
                <a:cs typeface="+mn-cs"/>
              </a:rPr>
              <a:t>H</a:t>
            </a:r>
            <a:r>
              <a:rPr kumimoji="0" lang="en-US" sz="2400" b="0" i="0" u="none" strike="noStrike" kern="1200" cap="none" spc="0" normalizeH="0" baseline="0" noProof="0" dirty="0" smtClean="0">
                <a:ln>
                  <a:noFill/>
                </a:ln>
                <a:solidFill>
                  <a:schemeClr val="tx1"/>
                </a:solidFill>
                <a:effectLst/>
                <a:uLnTx/>
                <a:uFillTx/>
                <a:latin typeface="+mj-lt"/>
                <a:ea typeface="+mn-ea"/>
                <a:cs typeface="+mn-cs"/>
              </a:rPr>
              <a:t>owever, this research also shows that </a:t>
            </a:r>
            <a:r>
              <a:rPr kumimoji="0" lang="en-US" sz="2400" b="1" i="0" u="none" strike="noStrike" kern="1200" cap="none" spc="0" normalizeH="0" baseline="0" noProof="0" dirty="0" smtClean="0">
                <a:ln>
                  <a:noFill/>
                </a:ln>
                <a:solidFill>
                  <a:schemeClr val="tx1"/>
                </a:solidFill>
                <a:effectLst/>
                <a:uLnTx/>
                <a:uFillTx/>
                <a:latin typeface="+mj-lt"/>
                <a:ea typeface="+mn-ea"/>
                <a:cs typeface="+mn-cs"/>
              </a:rPr>
              <a:t>36%</a:t>
            </a:r>
            <a:r>
              <a:rPr kumimoji="0" lang="en-US" sz="2400" b="0" i="0" u="none" strike="noStrike" kern="1200" cap="none" spc="0" normalizeH="0" baseline="0" noProof="0" dirty="0" smtClean="0">
                <a:ln>
                  <a:noFill/>
                </a:ln>
                <a:solidFill>
                  <a:schemeClr val="tx1"/>
                </a:solidFill>
                <a:effectLst/>
                <a:uLnTx/>
                <a:uFillTx/>
                <a:latin typeface="+mj-lt"/>
                <a:ea typeface="+mn-ea"/>
                <a:cs typeface="+mn-cs"/>
              </a:rPr>
              <a:t> of the variance in firm profitability can be attributed to the firm’s characteristics and actions.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300" b="0" i="0" u="none" strike="noStrike" kern="1200" cap="none" spc="0" normalizeH="0" baseline="0" noProof="0" dirty="0" smtClean="0">
              <a:ln>
                <a:noFill/>
              </a:ln>
              <a:solidFill>
                <a:schemeClr val="tx1"/>
              </a:solidFill>
              <a:effectLst/>
              <a:uLnTx/>
              <a:uFillTx/>
              <a:latin typeface="+mj-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rgbClr val="C00000"/>
                </a:solidFill>
                <a:effectLst/>
                <a:uLnTx/>
                <a:uFillTx/>
                <a:latin typeface="+mj-lt"/>
                <a:ea typeface="+mn-ea"/>
                <a:cs typeface="+mn-cs"/>
              </a:rPr>
              <a:t>T</a:t>
            </a:r>
            <a:r>
              <a:rPr kumimoji="0" lang="en-US" sz="2400" b="0" i="0" u="none" strike="noStrike" kern="1200" cap="none" spc="0" normalizeH="0" baseline="0" noProof="0" dirty="0" smtClean="0">
                <a:ln>
                  <a:noFill/>
                </a:ln>
                <a:solidFill>
                  <a:srgbClr val="C00000"/>
                </a:solidFill>
                <a:effectLst/>
                <a:uLnTx/>
                <a:uFillTx/>
                <a:latin typeface="+mj-lt"/>
                <a:ea typeface="+mn-ea"/>
                <a:cs typeface="+mn-cs"/>
              </a:rPr>
              <a:t>hese findings suggest that the External </a:t>
            </a:r>
            <a:r>
              <a:rPr kumimoji="0" lang="en-US" sz="2400" b="1" i="0" u="none" strike="noStrike" kern="1200" cap="none" spc="0" normalizeH="0" baseline="0" noProof="0" dirty="0" smtClean="0">
                <a:ln>
                  <a:noFill/>
                </a:ln>
                <a:solidFill>
                  <a:srgbClr val="C00000"/>
                </a:solidFill>
                <a:effectLst/>
                <a:uLnTx/>
                <a:uFillTx/>
                <a:latin typeface="+mj-lt"/>
                <a:ea typeface="+mn-ea"/>
                <a:cs typeface="+mn-cs"/>
              </a:rPr>
              <a:t>AND</a:t>
            </a:r>
            <a:r>
              <a:rPr kumimoji="0" lang="en-US" sz="2400" b="0" i="0" u="none" strike="noStrike" kern="1200" cap="none" spc="0" normalizeH="0" baseline="0" noProof="0" dirty="0" smtClean="0">
                <a:ln>
                  <a:noFill/>
                </a:ln>
                <a:solidFill>
                  <a:srgbClr val="C00000"/>
                </a:solidFill>
                <a:effectLst/>
                <a:uLnTx/>
                <a:uFillTx/>
                <a:latin typeface="+mj-lt"/>
                <a:ea typeface="+mn-ea"/>
                <a:cs typeface="+mn-cs"/>
              </a:rPr>
              <a:t> Internal environments influence the company’s ability to achieve strategic competitiveness and earn above-average returns.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dissolve">
                                      <p:cBhvr>
                                        <p:cTn id="11" dur="500"/>
                                        <p:tgtEl>
                                          <p:spTgt spid="8">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dissolve">
                                      <p:cBhvr>
                                        <p:cTn id="1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7086600" cy="707886"/>
          </a:xfrm>
          <a:prstGeom prst="rect">
            <a:avLst/>
          </a:prstGeom>
        </p:spPr>
        <p:txBody>
          <a:bodyPr wrap="square">
            <a:spAutoFit/>
          </a:bodyPr>
          <a:lstStyle/>
          <a:p>
            <a:pPr algn="ctr"/>
            <a:r>
              <a:rPr lang="en-US" sz="4000" b="1" dirty="0" smtClean="0">
                <a:latin typeface="+mj-lt"/>
                <a:cs typeface="Arial" pitchFamily="34" charset="0"/>
              </a:rPr>
              <a:t>KNOWLEDGE OBJECTIVES</a:t>
            </a:r>
          </a:p>
        </p:txBody>
      </p:sp>
      <p:graphicFrame>
        <p:nvGraphicFramePr>
          <p:cNvPr id="3" name="Content Placeholder 6"/>
          <p:cNvGraphicFramePr>
            <a:graphicFrameLocks/>
          </p:cNvGraphicFramePr>
          <p:nvPr/>
        </p:nvGraphicFramePr>
        <p:xfrm>
          <a:off x="2057400" y="1066800"/>
          <a:ext cx="7086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I/O MODEL OF ABOVE-AVERAGE RETURNS</a:t>
            </a:r>
            <a:endParaRPr lang="en-US" sz="3200" b="1" dirty="0">
              <a:latin typeface="+mj-lt"/>
            </a:endParaRPr>
          </a:p>
        </p:txBody>
      </p:sp>
      <p:sp>
        <p:nvSpPr>
          <p:cNvPr id="11" name="Rectangle 2"/>
          <p:cNvSpPr txBox="1">
            <a:spLocks noChangeArrowheads="1"/>
          </p:cNvSpPr>
          <p:nvPr/>
        </p:nvSpPr>
        <p:spPr>
          <a:xfrm>
            <a:off x="0" y="1371600"/>
            <a:ext cx="1524000" cy="19050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a:t>
            </a:r>
            <a:r>
              <a:rPr lang="en-US" sz="1600" dirty="0" smtClean="0">
                <a:solidFill>
                  <a:schemeClr val="bg1"/>
                </a:solidFill>
                <a:latin typeface="+mj-lt"/>
                <a:ea typeface="+mj-ea"/>
                <a:cs typeface="+mj-cs"/>
              </a:rPr>
              <a:t>1</a:t>
            </a:r>
            <a:r>
              <a:rPr kumimoji="0" lang="en-US" sz="1600" u="none" strike="noStrike" kern="1200" cap="none" spc="0" normalizeH="0" baseline="0" noProof="0" dirty="0" smtClean="0">
                <a:ln>
                  <a:noFill/>
                </a:ln>
                <a:solidFill>
                  <a:schemeClr val="bg1"/>
                </a:solidFill>
                <a:effectLst/>
                <a:uLnTx/>
                <a:uFillTx/>
                <a:latin typeface="+mj-lt"/>
                <a:ea typeface="+mj-ea"/>
                <a:cs typeface="+mj-cs"/>
              </a:rPr>
              <a:t>.2</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0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80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bg1"/>
                </a:solidFill>
                <a:effectLst/>
                <a:uLnTx/>
                <a:uFillTx/>
                <a:latin typeface="+mj-lt"/>
                <a:ea typeface="+mj-ea"/>
                <a:cs typeface="+mj-cs"/>
              </a:rPr>
              <a:t>The I/O Model of Above Average Returns</a:t>
            </a:r>
            <a:endParaRPr kumimoji="0" lang="en-US" sz="16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Line 5"/>
          <p:cNvSpPr>
            <a:spLocks noChangeShapeType="1"/>
          </p:cNvSpPr>
          <p:nvPr/>
        </p:nvSpPr>
        <p:spPr bwMode="auto">
          <a:xfrm rot="120000" flipV="1">
            <a:off x="0" y="1889762"/>
            <a:ext cx="1524000" cy="45719"/>
          </a:xfrm>
          <a:prstGeom prst="line">
            <a:avLst/>
          </a:prstGeom>
          <a:noFill/>
          <a:ln w="57150">
            <a:solidFill>
              <a:schemeClr val="bg1"/>
            </a:solidFill>
            <a:round/>
            <a:headEnd/>
            <a:tailEnd/>
          </a:ln>
          <a:effectLst/>
        </p:spPr>
        <p:txBody>
          <a:bodyPr/>
          <a:lstStyle/>
          <a:p>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3227778" y="1143000"/>
            <a:ext cx="4332820" cy="528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76400" y="1371600"/>
            <a:ext cx="7239000" cy="5029200"/>
          </a:xfrm>
          <a:solidFill>
            <a:schemeClr val="accent4">
              <a:lumMod val="60000"/>
              <a:lumOff val="40000"/>
            </a:schemeClr>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RESOURCE-BASED MODEL                    OF ABOVE-AVERAGE RETURNS</a:t>
            </a:r>
            <a:endParaRPr lang="en-US" sz="3200" b="1" dirty="0">
              <a:latin typeface="+mj-lt"/>
            </a:endParaRPr>
          </a:p>
        </p:txBody>
      </p:sp>
      <p:sp>
        <p:nvSpPr>
          <p:cNvPr id="4099" name="AutoShape 3"/>
          <p:cNvSpPr>
            <a:spLocks noChangeAspect="1" noChangeArrowheads="1" noTextEdit="1"/>
          </p:cNvSpPr>
          <p:nvPr/>
        </p:nvSpPr>
        <p:spPr bwMode="auto">
          <a:xfrm>
            <a:off x="1752600" y="1295400"/>
            <a:ext cx="7086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3600" b="1" dirty="0" smtClean="0"/>
              <a:t>T</a:t>
            </a:r>
            <a:r>
              <a:rPr lang="en-US" sz="2400" dirty="0" smtClean="0"/>
              <a:t>he resource-based model assumes that each organization is a collection of unique resources and capabilities. </a:t>
            </a:r>
          </a:p>
          <a:p>
            <a:pPr lvl="0" algn="just"/>
            <a:endParaRPr lang="en-US" sz="1400" dirty="0" smtClean="0"/>
          </a:p>
          <a:p>
            <a:pPr lvl="0"/>
            <a:r>
              <a:rPr lang="en-US" sz="3600" b="1" dirty="0" smtClean="0"/>
              <a:t>T</a:t>
            </a:r>
            <a:r>
              <a:rPr lang="en-US" sz="2400" dirty="0" smtClean="0"/>
              <a:t>he </a:t>
            </a:r>
            <a:r>
              <a:rPr lang="en-US" sz="2400" b="1" i="1" dirty="0" smtClean="0"/>
              <a:t>uniqueness </a:t>
            </a:r>
            <a:r>
              <a:rPr lang="en-US" sz="2400" dirty="0" smtClean="0"/>
              <a:t>of its resources and capabilities is the basis of a firm’s strategy and its ability to earn above-average returns.</a:t>
            </a:r>
          </a:p>
          <a:p>
            <a:pPr lvl="0" algn="just"/>
            <a:endParaRPr lang="en-US" sz="1400" dirty="0" smtClean="0"/>
          </a:p>
          <a:p>
            <a:pPr lvl="0"/>
            <a:r>
              <a:rPr lang="en-US" sz="3600" b="1" dirty="0" smtClean="0"/>
              <a:t>T</a:t>
            </a:r>
            <a:r>
              <a:rPr lang="en-US" sz="2400" dirty="0" smtClean="0"/>
              <a:t>he core assumption of the resource-based model is that the firm’s unique resources, capabilities, and core competencies have more influence on selecting and using strategies than does the firm’s external environment. </a:t>
            </a:r>
          </a:p>
          <a:p>
            <a:pPr algn="just"/>
            <a:r>
              <a:rPr lang="en-US" sz="2400" dirty="0" smtClean="0"/>
              <a:t>	</a:t>
            </a:r>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Effect transition="in" filter="dissolve">
                                      <p:cBhvr>
                                        <p:cTn id="11" dur="500"/>
                                        <p:tgtEl>
                                          <p:spTgt spid="4099">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dissolve">
                                      <p:cBhvr>
                                        <p:cTn id="15"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295400"/>
            <a:ext cx="7162800" cy="5181600"/>
          </a:xfrm>
          <a:solidFill>
            <a:schemeClr val="accent6"/>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RESOURCE-BASED MODEL                    OF ABOVE-AVERAGE RETURNS</a:t>
            </a:r>
            <a:endParaRPr lang="en-US" sz="3200" b="1" dirty="0">
              <a:latin typeface="+mj-lt"/>
            </a:endParaRPr>
          </a:p>
        </p:txBody>
      </p:sp>
      <p:sp>
        <p:nvSpPr>
          <p:cNvPr id="4099" name="AutoShape 3"/>
          <p:cNvSpPr>
            <a:spLocks noChangeAspect="1" noChangeArrowheads="1" noTextEdit="1"/>
          </p:cNvSpPr>
          <p:nvPr/>
        </p:nvSpPr>
        <p:spPr bwMode="auto">
          <a:xfrm>
            <a:off x="1905000" y="1219200"/>
            <a:ext cx="6858000" cy="534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3600" b="1" dirty="0" smtClean="0"/>
              <a:t>T</a:t>
            </a:r>
            <a:r>
              <a:rPr lang="en-US" sz="2400" b="1" dirty="0" smtClean="0"/>
              <a:t>here are FOUR components to the Resource- Based Model:</a:t>
            </a:r>
          </a:p>
          <a:p>
            <a:pPr lvl="0"/>
            <a:r>
              <a:rPr lang="en-US" sz="2400" dirty="0" smtClean="0">
                <a:latin typeface="Arial"/>
                <a:cs typeface="Arial"/>
              </a:rPr>
              <a:t>● </a:t>
            </a:r>
            <a:r>
              <a:rPr lang="en-US" sz="2400" dirty="0" smtClean="0"/>
              <a:t>Resources</a:t>
            </a:r>
          </a:p>
          <a:p>
            <a:pPr lvl="0"/>
            <a:r>
              <a:rPr lang="en-US" sz="2400" dirty="0" smtClean="0">
                <a:latin typeface="Arial"/>
                <a:cs typeface="Arial"/>
              </a:rPr>
              <a:t>● </a:t>
            </a:r>
            <a:r>
              <a:rPr lang="en-US" sz="2400" dirty="0" smtClean="0"/>
              <a:t>Capabilities</a:t>
            </a:r>
          </a:p>
          <a:p>
            <a:pPr lvl="0"/>
            <a:r>
              <a:rPr lang="en-US" sz="2400" dirty="0" smtClean="0">
                <a:latin typeface="Arial"/>
                <a:cs typeface="Arial"/>
              </a:rPr>
              <a:t>● </a:t>
            </a:r>
            <a:r>
              <a:rPr lang="en-US" sz="2400" dirty="0" smtClean="0"/>
              <a:t>Core Competencies</a:t>
            </a:r>
          </a:p>
          <a:p>
            <a:pPr lvl="0"/>
            <a:r>
              <a:rPr lang="en-US" sz="2400" dirty="0" smtClean="0">
                <a:latin typeface="Arial"/>
                <a:cs typeface="Arial"/>
              </a:rPr>
              <a:t>● </a:t>
            </a:r>
            <a:r>
              <a:rPr lang="en-US" sz="2400" dirty="0" smtClean="0"/>
              <a:t>Competitive Advantage</a:t>
            </a:r>
          </a:p>
          <a:p>
            <a:pPr lvl="0"/>
            <a:endParaRPr lang="en-US" sz="200" dirty="0" smtClean="0"/>
          </a:p>
          <a:p>
            <a:pPr lvl="0"/>
            <a:r>
              <a:rPr lang="en-US" sz="3600" b="1" dirty="0" smtClean="0"/>
              <a:t>T</a:t>
            </a:r>
            <a:r>
              <a:rPr lang="en-US" sz="2400" b="1" dirty="0" smtClean="0"/>
              <a:t>here are FOUR criteria that if resources and capabilities fulfill, then they become Core Competencies:</a:t>
            </a:r>
          </a:p>
          <a:p>
            <a:pPr lvl="0"/>
            <a:r>
              <a:rPr lang="en-US" sz="2400" dirty="0" smtClean="0">
                <a:latin typeface="Arial"/>
                <a:cs typeface="Arial"/>
              </a:rPr>
              <a:t>● </a:t>
            </a:r>
            <a:r>
              <a:rPr lang="en-US" sz="2400" dirty="0" smtClean="0"/>
              <a:t>Valuable</a:t>
            </a:r>
          </a:p>
          <a:p>
            <a:pPr lvl="0"/>
            <a:r>
              <a:rPr lang="en-US" sz="2400" dirty="0" smtClean="0">
                <a:latin typeface="Arial"/>
                <a:cs typeface="Arial"/>
              </a:rPr>
              <a:t>● </a:t>
            </a:r>
            <a:r>
              <a:rPr lang="en-US" sz="2400" dirty="0" smtClean="0"/>
              <a:t>Rare</a:t>
            </a:r>
          </a:p>
          <a:p>
            <a:pPr lvl="0"/>
            <a:r>
              <a:rPr lang="en-US" sz="2400" dirty="0" smtClean="0">
                <a:latin typeface="Arial"/>
                <a:cs typeface="Arial"/>
              </a:rPr>
              <a:t>● </a:t>
            </a:r>
            <a:r>
              <a:rPr lang="en-US" sz="2400" dirty="0" smtClean="0"/>
              <a:t>Costly to Imitate</a:t>
            </a:r>
          </a:p>
          <a:p>
            <a:pPr lvl="0"/>
            <a:r>
              <a:rPr lang="en-US" sz="2400" dirty="0" smtClean="0">
                <a:latin typeface="Arial"/>
                <a:cs typeface="Arial"/>
              </a:rPr>
              <a:t>● </a:t>
            </a:r>
            <a:r>
              <a:rPr lang="en-US" sz="2400" dirty="0" err="1" smtClean="0"/>
              <a:t>Nonsubstitutable</a:t>
            </a:r>
            <a:endParaRPr lang="en-US" sz="1000" dirty="0" smtClean="0"/>
          </a:p>
          <a:p>
            <a:r>
              <a:rPr lang="en-US" sz="2400" dirty="0" smtClean="0"/>
              <a:t>	</a:t>
            </a:r>
          </a:p>
          <a:p>
            <a:endParaRPr lang="en-US" sz="1000" dirty="0" smtClean="0"/>
          </a:p>
          <a:p>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endParaRPr lang="en-US" sz="2400" dirty="0" smtClean="0"/>
          </a:p>
          <a:p>
            <a:endParaRPr lang="en-US" sz="1200" dirty="0" smtClean="0"/>
          </a:p>
          <a:p>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endParaRPr lang="en-US" sz="800" dirty="0" smtClean="0"/>
          </a:p>
          <a:p>
            <a:r>
              <a:rPr lang="en-US" sz="2400" i="1" dirty="0" smtClean="0"/>
              <a:t>		</a:t>
            </a:r>
            <a:r>
              <a:rPr lang="en-US" sz="2400" dirty="0" smtClean="0"/>
              <a:t>		</a:t>
            </a:r>
            <a:endParaRPr lang="en-US" sz="3600" b="1" dirty="0" smtClean="0"/>
          </a:p>
          <a:p>
            <a:endParaRPr lang="en-US" sz="1600" dirty="0" smtClean="0"/>
          </a:p>
          <a:p>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pic>
        <p:nvPicPr>
          <p:cNvPr id="58373" name="Picture 5" descr="C:\Documents and Settings\laptop\Local Settings\Temporary Internet Files\Content.IE5\ZBNOTIP7\MC900078625[1].wmf"/>
          <p:cNvPicPr>
            <a:picLocks noChangeAspect="1" noChangeArrowheads="1"/>
          </p:cNvPicPr>
          <p:nvPr/>
        </p:nvPicPr>
        <p:blipFill>
          <a:blip r:embed="rId3" cstate="print"/>
          <a:srcRect/>
          <a:stretch>
            <a:fillRect/>
          </a:stretch>
        </p:blipFill>
        <p:spPr bwMode="auto">
          <a:xfrm>
            <a:off x="7162800" y="4724400"/>
            <a:ext cx="106680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 calcmode="lin" valueType="num">
                                      <p:cBhvr additive="base">
                                        <p:cTn id="11"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additive="base">
                                        <p:cTn id="15"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anim calcmode="lin" valueType="num">
                                      <p:cBhvr additive="base">
                                        <p:cTn id="23"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4099">
                                            <p:txEl>
                                              <p:pRg st="6" end="6"/>
                                            </p:txEl>
                                          </p:spTgt>
                                        </p:tgtEl>
                                        <p:attrNameLst>
                                          <p:attrName>style.visibility</p:attrName>
                                        </p:attrNameLst>
                                      </p:cBhvr>
                                      <p:to>
                                        <p:strVal val="visible"/>
                                      </p:to>
                                    </p:set>
                                    <p:anim calcmode="lin" valueType="num">
                                      <p:cBhvr additive="base">
                                        <p:cTn id="28"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nodeType="afterEffect">
                                  <p:stCondLst>
                                    <p:cond delay="0"/>
                                  </p:stCondLst>
                                  <p:childTnLst>
                                    <p:set>
                                      <p:cBhvr>
                                        <p:cTn id="32" dur="1" fill="hold">
                                          <p:stCondLst>
                                            <p:cond delay="0"/>
                                          </p:stCondLst>
                                        </p:cTn>
                                        <p:tgtEl>
                                          <p:spTgt spid="4099">
                                            <p:txEl>
                                              <p:pRg st="7" end="7"/>
                                            </p:txEl>
                                          </p:spTgt>
                                        </p:tgtEl>
                                        <p:attrNameLst>
                                          <p:attrName>style.visibility</p:attrName>
                                        </p:attrNameLst>
                                      </p:cBhvr>
                                      <p:to>
                                        <p:strVal val="visible"/>
                                      </p:to>
                                    </p:set>
                                    <p:anim calcmode="lin" valueType="num">
                                      <p:cBhvr additive="base">
                                        <p:cTn id="33"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4099">
                                            <p:txEl>
                                              <p:pRg st="8" end="8"/>
                                            </p:txEl>
                                          </p:spTgt>
                                        </p:tgtEl>
                                        <p:attrNameLst>
                                          <p:attrName>style.visibility</p:attrName>
                                        </p:attrNameLst>
                                      </p:cBhvr>
                                      <p:to>
                                        <p:strVal val="visible"/>
                                      </p:to>
                                    </p:set>
                                    <p:anim calcmode="lin" valueType="num">
                                      <p:cBhvr additive="base">
                                        <p:cTn id="38"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4099">
                                            <p:txEl>
                                              <p:pRg st="9" end="9"/>
                                            </p:txEl>
                                          </p:spTgt>
                                        </p:tgtEl>
                                        <p:attrNameLst>
                                          <p:attrName>style.visibility</p:attrName>
                                        </p:attrNameLst>
                                      </p:cBhvr>
                                      <p:to>
                                        <p:strVal val="visible"/>
                                      </p:to>
                                    </p:set>
                                    <p:anim calcmode="lin" valueType="num">
                                      <p:cBhvr additive="base">
                                        <p:cTn id="43" dur="500" fill="hold"/>
                                        <p:tgtEl>
                                          <p:spTgt spid="409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9">
                                            <p:txEl>
                                              <p:pRg st="9" end="9"/>
                                            </p:txEl>
                                          </p:spTgt>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4" fill="hold" nodeType="afterEffect">
                                  <p:stCondLst>
                                    <p:cond delay="0"/>
                                  </p:stCondLst>
                                  <p:childTnLst>
                                    <p:set>
                                      <p:cBhvr>
                                        <p:cTn id="47" dur="1" fill="hold">
                                          <p:stCondLst>
                                            <p:cond delay="0"/>
                                          </p:stCondLst>
                                        </p:cTn>
                                        <p:tgtEl>
                                          <p:spTgt spid="4099">
                                            <p:txEl>
                                              <p:pRg st="10" end="10"/>
                                            </p:txEl>
                                          </p:spTgt>
                                        </p:tgtEl>
                                        <p:attrNameLst>
                                          <p:attrName>style.visibility</p:attrName>
                                        </p:attrNameLst>
                                      </p:cBhvr>
                                      <p:to>
                                        <p:strVal val="visible"/>
                                      </p:to>
                                    </p:set>
                                    <p:anim calcmode="lin" valueType="num">
                                      <p:cBhvr additive="base">
                                        <p:cTn id="48" dur="500" fill="hold"/>
                                        <p:tgtEl>
                                          <p:spTgt spid="4099">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295400"/>
            <a:ext cx="7162800" cy="51816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RESOURCE-BASED MODEL                    OF ABOVE-AVERAGE RETURNS</a:t>
            </a:r>
            <a:endParaRPr lang="en-US" sz="3200" b="1" dirty="0">
              <a:latin typeface="+mj-lt"/>
            </a:endParaRPr>
          </a:p>
        </p:txBody>
      </p:sp>
      <p:sp>
        <p:nvSpPr>
          <p:cNvPr id="4099" name="AutoShape 3"/>
          <p:cNvSpPr>
            <a:spLocks noChangeAspect="1" noChangeArrowheads="1" noTextEdit="1"/>
          </p:cNvSpPr>
          <p:nvPr/>
        </p:nvSpPr>
        <p:spPr bwMode="auto">
          <a:xfrm>
            <a:off x="1828800" y="1219200"/>
            <a:ext cx="6934200" cy="534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buFont typeface="Arial" pitchFamily="34" charset="0"/>
              <a:buChar char="•"/>
            </a:pPr>
            <a:r>
              <a:rPr lang="en-US" sz="3600" b="1" dirty="0" smtClean="0"/>
              <a:t>R</a:t>
            </a:r>
            <a:r>
              <a:rPr lang="en-US" sz="2400" dirty="0" smtClean="0"/>
              <a:t>esources</a:t>
            </a:r>
            <a:r>
              <a:rPr lang="en-US" sz="2400" b="1" dirty="0" smtClean="0"/>
              <a:t> </a:t>
            </a:r>
            <a:r>
              <a:rPr lang="en-US" sz="2400" dirty="0" smtClean="0"/>
              <a:t>are inputs into a firm’s production process, such as capital equipment, the skills of individual employees, patents, finances, and talented managers. </a:t>
            </a:r>
          </a:p>
          <a:p>
            <a:pPr lvl="0" algn="just"/>
            <a:endParaRPr lang="en-US" sz="800" dirty="0" smtClean="0"/>
          </a:p>
          <a:p>
            <a:pPr lvl="0">
              <a:buFont typeface="Arial" pitchFamily="34" charset="0"/>
              <a:buChar char="•"/>
            </a:pPr>
            <a:r>
              <a:rPr lang="en-US" sz="3600" b="1" dirty="0" smtClean="0"/>
              <a:t>A</a:t>
            </a:r>
            <a:r>
              <a:rPr lang="en-US" sz="2400" dirty="0" smtClean="0"/>
              <a:t> firm’s resources are either tangible or intangible and are classified into three categories: physical, human, and organizational capital. </a:t>
            </a:r>
          </a:p>
          <a:p>
            <a:pPr lvl="0" algn="just"/>
            <a:endParaRPr lang="en-US" sz="800" dirty="0" smtClean="0"/>
          </a:p>
          <a:p>
            <a:pPr lvl="0">
              <a:buFont typeface="Arial" pitchFamily="34" charset="0"/>
              <a:buChar char="•"/>
            </a:pPr>
            <a:r>
              <a:rPr lang="en-US" sz="3600" b="1" dirty="0" smtClean="0"/>
              <a:t>R</a:t>
            </a:r>
            <a:r>
              <a:rPr lang="en-US" sz="2400" dirty="0" smtClean="0"/>
              <a:t>esources alone may not yield a competitive advantage. Many resources can either be imitated or substituted over time, therefore, it is difficult to achieve and sustain a competitive advantage based on resources alone.</a:t>
            </a:r>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Effect transition="in" filter="wipe(down)">
                                      <p:cBhvr>
                                        <p:cTn id="11" dur="500"/>
                                        <p:tgtEl>
                                          <p:spTgt spid="4099">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wipe(down)">
                                      <p:cBhvr>
                                        <p:cTn id="15"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76400" y="1371600"/>
            <a:ext cx="7239000" cy="50292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RESOURCE-BASED MODEL                    of ABOVE-AVERAGE RETURNS</a:t>
            </a:r>
            <a:endParaRPr lang="en-US" sz="3200" b="1" dirty="0">
              <a:latin typeface="+mj-lt"/>
            </a:endParaRPr>
          </a:p>
        </p:txBody>
      </p:sp>
      <p:sp>
        <p:nvSpPr>
          <p:cNvPr id="4099" name="AutoShape 3"/>
          <p:cNvSpPr>
            <a:spLocks noChangeAspect="1" noChangeArrowheads="1" noTextEdit="1"/>
          </p:cNvSpPr>
          <p:nvPr/>
        </p:nvSpPr>
        <p:spPr bwMode="auto">
          <a:xfrm>
            <a:off x="1676400" y="1371600"/>
            <a:ext cx="7239000" cy="5194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3600" b="1" dirty="0" smtClean="0"/>
              <a:t>A</a:t>
            </a:r>
            <a:r>
              <a:rPr lang="en-US" sz="2400" dirty="0" smtClean="0"/>
              <a:t> </a:t>
            </a:r>
            <a:r>
              <a:rPr lang="en-US" sz="2400" b="1" dirty="0" smtClean="0"/>
              <a:t>capability </a:t>
            </a:r>
            <a:r>
              <a:rPr lang="en-US" sz="2400" dirty="0" smtClean="0"/>
              <a:t>is the capacity for a set of resources to perform a task or an activity in an integrative manner. </a:t>
            </a:r>
          </a:p>
          <a:p>
            <a:pPr lvl="0" algn="just"/>
            <a:endParaRPr lang="en-US" sz="2400" dirty="0" smtClean="0"/>
          </a:p>
          <a:p>
            <a:pPr lvl="0" algn="just"/>
            <a:endParaRPr lang="en-US" sz="1400" b="1" dirty="0" smtClean="0"/>
          </a:p>
          <a:p>
            <a:pPr lvl="0" algn="just"/>
            <a:endParaRPr lang="en-US" sz="1000" b="1" dirty="0" smtClean="0"/>
          </a:p>
          <a:p>
            <a:pPr lvl="0" algn="just"/>
            <a:endParaRPr lang="en-US" sz="2400" b="1" dirty="0" smtClean="0"/>
          </a:p>
          <a:p>
            <a:pPr lvl="0"/>
            <a:r>
              <a:rPr lang="en-US" sz="3600" b="1" dirty="0" smtClean="0"/>
              <a:t>C</a:t>
            </a:r>
            <a:r>
              <a:rPr lang="en-US" sz="2400" dirty="0" smtClean="0"/>
              <a:t>apabilities evolve over time and must be managed dynamically in pursuit of above-average returns.</a:t>
            </a:r>
            <a:r>
              <a:rPr lang="en-US" sz="2400" b="1" dirty="0" smtClean="0"/>
              <a:t> </a:t>
            </a:r>
          </a:p>
          <a:p>
            <a:pPr lvl="0" algn="just"/>
            <a:endParaRPr lang="en-US" sz="2400" b="1" dirty="0" smtClean="0"/>
          </a:p>
          <a:p>
            <a:pPr lvl="0"/>
            <a:r>
              <a:rPr lang="en-US" sz="3600" dirty="0" smtClean="0"/>
              <a:t>C</a:t>
            </a:r>
            <a:r>
              <a:rPr lang="en-US" sz="2400" b="1" dirty="0" smtClean="0"/>
              <a:t>ore competencies </a:t>
            </a:r>
            <a:r>
              <a:rPr lang="en-US" sz="2400" dirty="0" smtClean="0"/>
              <a:t>are resources and capabilities that serve as a source of competitive advantage.</a:t>
            </a:r>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Rectangle 7"/>
          <p:cNvSpPr/>
          <p:nvPr/>
        </p:nvSpPr>
        <p:spPr>
          <a:xfrm>
            <a:off x="1676400" y="2667000"/>
            <a:ext cx="7239000" cy="685800"/>
          </a:xfrm>
          <a:prstGeom prst="rect">
            <a:avLst/>
          </a:prstGeom>
          <a:solidFill>
            <a:srgbClr val="AD0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KEY WORD: INTEGRATIVE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099">
                                            <p:txEl>
                                              <p:pRg st="5" end="5"/>
                                            </p:txEl>
                                          </p:spTgt>
                                        </p:tgtEl>
                                        <p:attrNameLst>
                                          <p:attrName>style.visibility</p:attrName>
                                        </p:attrNameLst>
                                      </p:cBhvr>
                                      <p:to>
                                        <p:strVal val="visible"/>
                                      </p:to>
                                    </p:set>
                                    <p:anim calcmode="lin" valueType="num">
                                      <p:cBhvr additive="base">
                                        <p:cTn id="16"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099">
                                            <p:txEl>
                                              <p:pRg st="7" end="7"/>
                                            </p:txEl>
                                          </p:spTgt>
                                        </p:tgtEl>
                                        <p:attrNameLst>
                                          <p:attrName>style.visibility</p:attrName>
                                        </p:attrNameLst>
                                      </p:cBhvr>
                                      <p:to>
                                        <p:strVal val="visible"/>
                                      </p:to>
                                    </p:set>
                                    <p:anim calcmode="lin" valueType="num">
                                      <p:cBhvr additive="base">
                                        <p:cTn id="21"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371600"/>
            <a:ext cx="8077200" cy="5029200"/>
          </a:xfrm>
          <a:solidFill>
            <a:schemeClr val="accent1">
              <a:lumMod val="60000"/>
              <a:lumOff val="40000"/>
            </a:schemeClr>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RESOURCE-BASED MODEL                    OF ABOVE-AVERAGE RETURNS</a:t>
            </a:r>
            <a:endParaRPr lang="en-US" sz="3200" b="1" dirty="0">
              <a:latin typeface="+mj-lt"/>
            </a:endParaRPr>
          </a:p>
        </p:txBody>
      </p:sp>
      <p:sp>
        <p:nvSpPr>
          <p:cNvPr id="4099" name="AutoShape 3"/>
          <p:cNvSpPr>
            <a:spLocks noChangeAspect="1" noChangeArrowheads="1" noTextEdit="1"/>
          </p:cNvSpPr>
          <p:nvPr/>
        </p:nvSpPr>
        <p:spPr bwMode="auto">
          <a:xfrm>
            <a:off x="1752600" y="1371600"/>
            <a:ext cx="7086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3600" b="1" dirty="0" smtClean="0"/>
              <a:t>W</a:t>
            </a:r>
            <a:r>
              <a:rPr lang="en-US" sz="2400" dirty="0" smtClean="0"/>
              <a:t>hen these four criteria are met, resources and capabilities become core competencies:</a:t>
            </a:r>
          </a:p>
          <a:p>
            <a:pPr lvl="0" algn="just"/>
            <a:endParaRPr lang="en-US" sz="800" dirty="0" smtClean="0"/>
          </a:p>
          <a:p>
            <a:pPr lvl="0" algn="just"/>
            <a:r>
              <a:rPr lang="en-US" sz="2400" dirty="0" smtClean="0"/>
              <a:t>	</a:t>
            </a:r>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graphicFrame>
        <p:nvGraphicFramePr>
          <p:cNvPr id="15" name="Diagram 14"/>
          <p:cNvGraphicFramePr/>
          <p:nvPr/>
        </p:nvGraphicFramePr>
        <p:xfrm>
          <a:off x="762000" y="2438400"/>
          <a:ext cx="81534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ssolve">
                                      <p:cBhvr>
                                        <p:cTn id="7" dur="500"/>
                                        <p:tgtEl>
                                          <p:spTgt spid="4099">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00200" y="1371600"/>
            <a:ext cx="7315200" cy="50292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RESOURCE-BASED MODEL                    OF ABOVE-AVERAGE RETURNS</a:t>
            </a:r>
            <a:endParaRPr lang="en-US" sz="3200" b="1" dirty="0">
              <a:latin typeface="+mj-lt"/>
            </a:endParaRPr>
          </a:p>
        </p:txBody>
      </p:sp>
      <p:sp>
        <p:nvSpPr>
          <p:cNvPr id="4099" name="AutoShape 3"/>
          <p:cNvSpPr>
            <a:spLocks noChangeAspect="1" noChangeArrowheads="1" noTextEdit="1"/>
          </p:cNvSpPr>
          <p:nvPr/>
        </p:nvSpPr>
        <p:spPr bwMode="auto">
          <a:xfrm>
            <a:off x="685800" y="1752600"/>
            <a:ext cx="807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endParaRPr lang="en-US" sz="800" dirty="0" smtClean="0"/>
          </a:p>
          <a:p>
            <a:pPr lvl="0" algn="just"/>
            <a:r>
              <a:rPr lang="en-US" sz="2400" dirty="0" smtClean="0"/>
              <a:t>	</a:t>
            </a:r>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0" name="AutoShape 3"/>
          <p:cNvSpPr>
            <a:spLocks noChangeAspect="1" noChangeArrowheads="1" noTextEdit="1"/>
          </p:cNvSpPr>
          <p:nvPr/>
        </p:nvSpPr>
        <p:spPr bwMode="auto">
          <a:xfrm>
            <a:off x="1600200" y="2667000"/>
            <a:ext cx="7086600" cy="3898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3600" b="1" dirty="0" smtClean="0"/>
              <a:t>F</a:t>
            </a:r>
            <a:r>
              <a:rPr lang="en-US" sz="2400" dirty="0" smtClean="0"/>
              <a:t>irst, differences in firms’ performances across time are due primarily to their unique resources and capabilities rather than the industry’s structural characteristics. </a:t>
            </a:r>
          </a:p>
          <a:p>
            <a:pPr algn="just"/>
            <a:endParaRPr lang="en-US" sz="2400" dirty="0" smtClean="0"/>
          </a:p>
          <a:p>
            <a:r>
              <a:rPr lang="en-US" sz="3600" b="1" dirty="0" smtClean="0"/>
              <a:t>S</a:t>
            </a:r>
            <a:r>
              <a:rPr lang="en-US" sz="2400" dirty="0" smtClean="0"/>
              <a:t>econd, firms acquire different resources and develop unique capabilities based on how they combine and use the resources. </a:t>
            </a:r>
          </a:p>
          <a:p>
            <a:pPr algn="just"/>
            <a:endParaRPr lang="en-US" sz="2400" dirty="0" smtClean="0"/>
          </a:p>
          <a:p>
            <a:pPr algn="just"/>
            <a:endParaRPr lang="en-US" sz="24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1" name="Rectangle 10"/>
          <p:cNvSpPr/>
          <p:nvPr/>
        </p:nvSpPr>
        <p:spPr>
          <a:xfrm>
            <a:off x="1524000" y="1524000"/>
            <a:ext cx="7391400" cy="914400"/>
          </a:xfrm>
          <a:prstGeom prst="rect">
            <a:avLst/>
          </a:prstGeom>
          <a:solidFill>
            <a:srgbClr val="AD0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Four Underlying Assumptions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down)">
                                      <p:cBhvr>
                                        <p:cTn id="11" dur="500"/>
                                        <p:tgtEl>
                                          <p:spTgt spid="10">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down)">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76400" y="1447800"/>
            <a:ext cx="7239000" cy="5105400"/>
          </a:xfrm>
          <a:solidFill>
            <a:srgbClr val="FFFFFF"/>
          </a:solidFill>
        </p:spPr>
        <p:txBody>
          <a:bodyPr>
            <a:normAutofit/>
          </a:bodyPr>
          <a:lstStyle/>
          <a:p>
            <a:pPr marL="0" indent="0">
              <a:buNone/>
            </a:pPr>
            <a:endParaRPr lang="en-US" sz="2400" dirty="0" smtClean="0"/>
          </a:p>
          <a:p>
            <a:pPr marL="0" indent="0">
              <a:buNone/>
            </a:pPr>
            <a:endParaRPr lang="en-US" sz="2400" dirty="0" smtClean="0"/>
          </a:p>
          <a:p>
            <a:pPr marL="0" indent="0">
              <a:buNone/>
            </a:pPr>
            <a:endParaRPr lang="en-US" sz="2400" dirty="0"/>
          </a:p>
        </p:txBody>
      </p:sp>
      <p:sp>
        <p:nvSpPr>
          <p:cNvPr id="6" name="TextBox 5"/>
          <p:cNvSpPr txBox="1"/>
          <p:nvPr/>
        </p:nvSpPr>
        <p:spPr>
          <a:xfrm>
            <a:off x="1524000" y="1"/>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RESOURCE-BASED MODEL                    of ABOVE-AVERAGE RETURNS</a:t>
            </a:r>
            <a:endParaRPr lang="en-US" sz="3200" b="1" dirty="0">
              <a:latin typeface="+mj-lt"/>
            </a:endParaRPr>
          </a:p>
        </p:txBody>
      </p:sp>
      <p:sp>
        <p:nvSpPr>
          <p:cNvPr id="4099" name="AutoShape 3"/>
          <p:cNvSpPr>
            <a:spLocks noChangeAspect="1" noChangeArrowheads="1" noTextEdit="1"/>
          </p:cNvSpPr>
          <p:nvPr/>
        </p:nvSpPr>
        <p:spPr bwMode="auto">
          <a:xfrm>
            <a:off x="1752600" y="1447800"/>
            <a:ext cx="6934200" cy="5118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sz="3600" b="1" dirty="0" smtClean="0"/>
              <a:t>T</a:t>
            </a:r>
            <a:r>
              <a:rPr lang="en-US" sz="2400" dirty="0" smtClean="0"/>
              <a:t>hird, that resources and capabilities are NOT highly mobile across firms.</a:t>
            </a:r>
          </a:p>
          <a:p>
            <a:pPr algn="just"/>
            <a:endParaRPr lang="en-US" sz="400" dirty="0" smtClean="0"/>
          </a:p>
          <a:p>
            <a:r>
              <a:rPr lang="en-US" sz="3600" b="1" dirty="0" smtClean="0"/>
              <a:t>F</a:t>
            </a:r>
            <a:r>
              <a:rPr lang="en-US" sz="2400" dirty="0" smtClean="0"/>
              <a:t>ourth</a:t>
            </a:r>
            <a:r>
              <a:rPr lang="en-US" sz="2400" b="1" dirty="0" smtClean="0"/>
              <a:t>, </a:t>
            </a:r>
            <a:r>
              <a:rPr lang="en-US" sz="2400" dirty="0" smtClean="0"/>
              <a:t>that the differences in resources and capabilities are the basis of competitive advantages. </a:t>
            </a:r>
          </a:p>
          <a:p>
            <a:pPr algn="just"/>
            <a:endParaRPr lang="en-US" sz="2400" dirty="0" smtClean="0"/>
          </a:p>
          <a:p>
            <a:pPr algn="just"/>
            <a:endParaRPr lang="en-US" sz="24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pic>
        <p:nvPicPr>
          <p:cNvPr id="59398" name="Picture 6" descr="C:\Documents and Settings\laptop\Local Settings\Temporary Internet Files\Content.IE5\F82UZTKI\MC900071191[1].wmf"/>
          <p:cNvPicPr>
            <a:picLocks noChangeAspect="1" noChangeArrowheads="1"/>
          </p:cNvPicPr>
          <p:nvPr/>
        </p:nvPicPr>
        <p:blipFill>
          <a:blip r:embed="rId3" cstate="print"/>
          <a:srcRect/>
          <a:stretch>
            <a:fillRect/>
          </a:stretch>
        </p:blipFill>
        <p:spPr bwMode="auto">
          <a:xfrm>
            <a:off x="7162800" y="3657600"/>
            <a:ext cx="1752600" cy="2590800"/>
          </a:xfrm>
          <a:prstGeom prst="rect">
            <a:avLst/>
          </a:prstGeom>
          <a:noFill/>
        </p:spPr>
      </p:pic>
      <p:sp>
        <p:nvSpPr>
          <p:cNvPr id="14" name="TextBox 13"/>
          <p:cNvSpPr txBox="1"/>
          <p:nvPr/>
        </p:nvSpPr>
        <p:spPr>
          <a:xfrm>
            <a:off x="1600200" y="3657600"/>
            <a:ext cx="5334000" cy="2677656"/>
          </a:xfrm>
          <a:prstGeom prst="rect">
            <a:avLst/>
          </a:prstGeom>
          <a:solidFill>
            <a:srgbClr val="B66ECC"/>
          </a:solidFill>
          <a:ln w="76200">
            <a:solidFill>
              <a:schemeClr val="tx1"/>
            </a:solidFill>
          </a:ln>
        </p:spPr>
        <p:txBody>
          <a:bodyPr wrap="square" rtlCol="0">
            <a:spAutoFit/>
          </a:bodyPr>
          <a:lstStyle/>
          <a:p>
            <a:pPr lvl="0"/>
            <a:r>
              <a:rPr lang="en-US" sz="2800" b="1" dirty="0" smtClean="0">
                <a:solidFill>
                  <a:schemeClr val="bg1"/>
                </a:solidFill>
              </a:rPr>
              <a:t>A</a:t>
            </a:r>
            <a:r>
              <a:rPr lang="en-US" sz="2800" dirty="0" smtClean="0">
                <a:solidFill>
                  <a:schemeClr val="bg1"/>
                </a:solidFill>
              </a:rPr>
              <a:t>bove-average returns are earned when the firm uses its valuable, rare, costly-to-imitate, and non- substitutable resources and capabilities to compete against its rivals in one or more industries.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Effect transition="in" filter="wipe(down)">
                                      <p:cBhvr>
                                        <p:cTn id="11" dur="500"/>
                                        <p:tgtEl>
                                          <p:spTgt spid="4099">
                                            <p:txEl>
                                              <p:pRg st="2" end="2"/>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6" name="TextBox 5"/>
          <p:cNvSpPr txBox="1"/>
          <p:nvPr/>
        </p:nvSpPr>
        <p:spPr>
          <a:xfrm>
            <a:off x="1524000" y="0"/>
            <a:ext cx="7086600" cy="1815882"/>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RESOURCE-BASED MODEL                    OF ABOVE-AVERAGE RETURNS</a:t>
            </a:r>
          </a:p>
          <a:p>
            <a:pPr algn="ctr"/>
            <a:endParaRPr lang="en-US" sz="4000" b="1" dirty="0">
              <a:latin typeface="+mj-lt"/>
            </a:endParaRPr>
          </a:p>
        </p:txBody>
      </p:sp>
      <p:sp>
        <p:nvSpPr>
          <p:cNvPr id="4099" name="AutoShape 3"/>
          <p:cNvSpPr>
            <a:spLocks noChangeAspect="1" noChangeArrowheads="1" noTextEdit="1"/>
          </p:cNvSpPr>
          <p:nvPr/>
        </p:nvSpPr>
        <p:spPr bwMode="auto">
          <a:xfrm>
            <a:off x="685800" y="2057400"/>
            <a:ext cx="8001000" cy="4508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2" name="Rectangle 2"/>
          <p:cNvSpPr txBox="1">
            <a:spLocks noChangeArrowheads="1"/>
          </p:cNvSpPr>
          <p:nvPr/>
        </p:nvSpPr>
        <p:spPr>
          <a:xfrm>
            <a:off x="0" y="1295400"/>
            <a:ext cx="1524000" cy="19812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a:t>
            </a:r>
            <a:r>
              <a:rPr lang="en-US" sz="1600" dirty="0" smtClean="0">
                <a:solidFill>
                  <a:schemeClr val="bg1"/>
                </a:solidFill>
                <a:latin typeface="+mj-lt"/>
                <a:ea typeface="+mj-ea"/>
                <a:cs typeface="+mj-cs"/>
              </a:rPr>
              <a:t>1</a:t>
            </a:r>
            <a:r>
              <a:rPr kumimoji="0" lang="en-US" sz="1600" u="none" strike="noStrike" kern="1200" cap="none" spc="0" normalizeH="0" baseline="0" noProof="0" dirty="0" smtClean="0">
                <a:ln>
                  <a:noFill/>
                </a:ln>
                <a:solidFill>
                  <a:schemeClr val="bg1"/>
                </a:solidFill>
                <a:effectLst/>
                <a:uLnTx/>
                <a:uFillTx/>
                <a:latin typeface="+mj-lt"/>
                <a:ea typeface="+mj-ea"/>
                <a:cs typeface="+mj-cs"/>
              </a:rPr>
              <a:t>.3</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80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80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bg1"/>
                </a:solidFill>
                <a:effectLst/>
                <a:uLnTx/>
                <a:uFillTx/>
                <a:latin typeface="+mj-lt"/>
                <a:ea typeface="+mj-ea"/>
                <a:cs typeface="+mj-cs"/>
              </a:rPr>
              <a:t>The Resource-Based Model of Above Average Returns</a:t>
            </a:r>
            <a:endParaRPr kumimoji="0" lang="en-US" sz="1600" b="0" i="0" u="none" strike="noStrike" kern="1200" cap="none" spc="0" normalizeH="0" baseline="0" noProof="0" dirty="0">
              <a:ln>
                <a:noFill/>
              </a:ln>
              <a:solidFill>
                <a:schemeClr val="bg1"/>
              </a:solidFill>
              <a:effectLst/>
              <a:uLnTx/>
              <a:uFillTx/>
              <a:latin typeface="+mj-lt"/>
              <a:ea typeface="+mj-ea"/>
              <a:cs typeface="+mj-cs"/>
            </a:endParaRPr>
          </a:p>
        </p:txBody>
      </p:sp>
      <p:sp>
        <p:nvSpPr>
          <p:cNvPr id="11" name="Line 5"/>
          <p:cNvSpPr>
            <a:spLocks noChangeShapeType="1"/>
          </p:cNvSpPr>
          <p:nvPr/>
        </p:nvSpPr>
        <p:spPr bwMode="auto">
          <a:xfrm rot="-60000">
            <a:off x="0" y="1828800"/>
            <a:ext cx="1524000" cy="45719"/>
          </a:xfrm>
          <a:prstGeom prst="line">
            <a:avLst/>
          </a:prstGeom>
          <a:noFill/>
          <a:ln w="57150">
            <a:solidFill>
              <a:schemeClr val="bg1"/>
            </a:solidFill>
            <a:round/>
            <a:headEnd/>
            <a:tailEnd/>
          </a:ln>
          <a:effectLst/>
        </p:spPr>
        <p:txBody>
          <a:bodyPr/>
          <a:lstStyle/>
          <a:p>
            <a:endParaRPr lang="en-US"/>
          </a:p>
        </p:txBody>
      </p:sp>
      <p:pic>
        <p:nvPicPr>
          <p:cNvPr id="3074" name="Picture 2"/>
          <p:cNvPicPr>
            <a:picLocks noChangeAspect="1" noChangeArrowheads="1"/>
          </p:cNvPicPr>
          <p:nvPr/>
        </p:nvPicPr>
        <p:blipFill>
          <a:blip r:embed="rId3" cstate="print"/>
          <a:srcRect r="-7908"/>
          <a:stretch>
            <a:fillRect/>
          </a:stretch>
        </p:blipFill>
        <p:spPr bwMode="auto">
          <a:xfrm>
            <a:off x="2514600" y="1143000"/>
            <a:ext cx="4800600" cy="535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0" y="1371600"/>
            <a:ext cx="7391400" cy="5029200"/>
          </a:xfrm>
          <a:solidFill>
            <a:srgbClr val="FFFFFF"/>
          </a:solidFill>
        </p:spPr>
        <p:txBody>
          <a:bodyPr>
            <a:normAutofit/>
          </a:bodyPr>
          <a:lstStyle/>
          <a:p>
            <a:pPr marL="0" indent="0">
              <a:buNone/>
            </a:pPr>
            <a:endParaRPr lang="en-US" dirty="0" smtClean="0"/>
          </a:p>
          <a:p>
            <a:pPr>
              <a:buNone/>
            </a:pPr>
            <a:endParaRPr lang="en-US" dirty="0"/>
          </a:p>
        </p:txBody>
      </p:sp>
      <p:sp>
        <p:nvSpPr>
          <p:cNvPr id="6" name="TextBox 5"/>
          <p:cNvSpPr txBox="1"/>
          <p:nvPr/>
        </p:nvSpPr>
        <p:spPr>
          <a:xfrm>
            <a:off x="1524000" y="0"/>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TWO MODELS OF STRATEGIC DECISION MAKING</a:t>
            </a:r>
            <a:endParaRPr lang="en-US" sz="3200" b="1" dirty="0">
              <a:latin typeface="+mj-lt"/>
            </a:endParaRPr>
          </a:p>
        </p:txBody>
      </p:sp>
      <p:sp>
        <p:nvSpPr>
          <p:cNvPr id="4099" name="AutoShape 3"/>
          <p:cNvSpPr>
            <a:spLocks noChangeAspect="1" noChangeArrowheads="1" noTextEdit="1"/>
          </p:cNvSpPr>
          <p:nvPr/>
        </p:nvSpPr>
        <p:spPr bwMode="auto">
          <a:xfrm>
            <a:off x="1524000" y="1295400"/>
            <a:ext cx="7239000" cy="5270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3600" b="1" dirty="0" smtClean="0"/>
              <a:t>E</a:t>
            </a:r>
            <a:r>
              <a:rPr lang="en-US" sz="2400" dirty="0" smtClean="0"/>
              <a:t>vidence indicates that both models yield insights that are linked to successfully selecting and using strategies. </a:t>
            </a:r>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graphicFrame>
        <p:nvGraphicFramePr>
          <p:cNvPr id="8" name="Diagram 7"/>
          <p:cNvGraphicFramePr/>
          <p:nvPr/>
        </p:nvGraphicFramePr>
        <p:xfrm>
          <a:off x="914400" y="2743200"/>
          <a:ext cx="8534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066800"/>
            <a:ext cx="7162800" cy="48768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1"/>
            <a:ext cx="7086600" cy="1323439"/>
          </a:xfrm>
          <a:prstGeom prst="rect">
            <a:avLst/>
          </a:prstGeom>
          <a:noFill/>
        </p:spPr>
        <p:txBody>
          <a:bodyPr wrap="square" rtlCol="0">
            <a:spAutoFit/>
          </a:bodyPr>
          <a:lstStyle/>
          <a:p>
            <a:pPr algn="ctr"/>
            <a:r>
              <a:rPr lang="en-US" sz="4000" b="1" dirty="0" smtClean="0">
                <a:latin typeface="+mj-lt"/>
              </a:rPr>
              <a:t> IMPORTANT DEFINITIONS</a:t>
            </a:r>
          </a:p>
          <a:p>
            <a:pPr algn="ctr"/>
            <a:endParaRPr lang="en-US" sz="4000" b="1" dirty="0">
              <a:latin typeface="+mj-lt"/>
            </a:endParaRPr>
          </a:p>
        </p:txBody>
      </p:sp>
      <p:sp>
        <p:nvSpPr>
          <p:cNvPr id="4099" name="AutoShape 3"/>
          <p:cNvSpPr>
            <a:spLocks noChangeAspect="1" noChangeArrowheads="1" noTextEdit="1"/>
          </p:cNvSpPr>
          <p:nvPr/>
        </p:nvSpPr>
        <p:spPr bwMode="auto">
          <a:xfrm>
            <a:off x="1752600" y="1219200"/>
            <a:ext cx="7010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b="1" dirty="0" smtClean="0">
                <a:latin typeface="Arial"/>
                <a:cs typeface="Arial"/>
              </a:rPr>
              <a:t>● </a:t>
            </a:r>
            <a:r>
              <a:rPr lang="en-US" sz="2800" b="1" dirty="0" smtClean="0"/>
              <a:t>STRATEGIC COMPETITIVENESS -</a:t>
            </a:r>
            <a:r>
              <a:rPr lang="en-US" sz="2800" dirty="0" smtClean="0"/>
              <a:t> </a:t>
            </a:r>
            <a:r>
              <a:rPr lang="en-US" sz="2400" dirty="0" smtClean="0"/>
              <a:t>achieved when a firm successfully formulates and implements a value-creating strategy</a:t>
            </a:r>
          </a:p>
          <a:p>
            <a:r>
              <a:rPr lang="en-US" sz="2400" dirty="0" smtClean="0"/>
              <a:t>    </a:t>
            </a:r>
          </a:p>
          <a:p>
            <a:r>
              <a:rPr lang="en-US" sz="2800" b="1" dirty="0" smtClean="0">
                <a:latin typeface="Arial"/>
                <a:cs typeface="Arial"/>
              </a:rPr>
              <a:t>● </a:t>
            </a:r>
            <a:r>
              <a:rPr lang="en-US" sz="2800" b="1" dirty="0" smtClean="0"/>
              <a:t>STRATEGY -</a:t>
            </a:r>
            <a:r>
              <a:rPr lang="en-US" sz="2800" dirty="0" smtClean="0"/>
              <a:t> </a:t>
            </a:r>
            <a:r>
              <a:rPr lang="en-US" sz="2400" dirty="0" smtClean="0"/>
              <a:t>an integrated and coordinated set of commitments and actions designed to exploit core competencies and gain a competitive advantage </a:t>
            </a:r>
          </a:p>
          <a:p>
            <a:endParaRPr lang="en-US" sz="2400" dirty="0" smtClean="0"/>
          </a:p>
          <a:p>
            <a:r>
              <a:rPr lang="en-US" sz="2800" b="1" dirty="0" smtClean="0">
                <a:latin typeface="Arial"/>
                <a:cs typeface="Arial"/>
              </a:rPr>
              <a:t>● </a:t>
            </a:r>
            <a:r>
              <a:rPr lang="en-US" sz="2800" b="1" dirty="0" smtClean="0"/>
              <a:t>COMPETITIVE ADVANTAGE - </a:t>
            </a:r>
            <a:r>
              <a:rPr lang="en-US" sz="2400" dirty="0" smtClean="0"/>
              <a:t>when a firm implements a strategy that creates superior value for customers; competitors are unable to duplicate it or find too costly to imitate it                                                         </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 calcmode="lin" valueType="num">
                                      <p:cBhvr additive="base">
                                        <p:cTn id="12"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 calcmode="lin" valueType="num">
                                      <p:cBhvr additive="base">
                                        <p:cTn id="17"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VISION</a:t>
            </a:r>
            <a:endParaRPr lang="en-US" b="1" dirty="0"/>
          </a:p>
        </p:txBody>
      </p:sp>
      <p:sp>
        <p:nvSpPr>
          <p:cNvPr id="3" name="Content Placeholder 2"/>
          <p:cNvSpPr>
            <a:spLocks noGrp="1"/>
          </p:cNvSpPr>
          <p:nvPr>
            <p:ph idx="4294967295"/>
          </p:nvPr>
        </p:nvSpPr>
        <p:spPr>
          <a:xfrm>
            <a:off x="1752600" y="1143000"/>
            <a:ext cx="7086600" cy="5105400"/>
          </a:xfrm>
          <a:solidFill>
            <a:schemeClr val="accent1"/>
          </a:solidFill>
          <a:ln w="76200">
            <a:solidFill>
              <a:schemeClr val="tx1"/>
            </a:solidFill>
          </a:ln>
        </p:spPr>
        <p:txBody>
          <a:bodyPr>
            <a:normAutofit/>
          </a:bodyPr>
          <a:lstStyle/>
          <a:p>
            <a:pPr marL="0" indent="0">
              <a:buNone/>
            </a:pPr>
            <a:endParaRPr lang="en-US" dirty="0" smtClean="0"/>
          </a:p>
          <a:p>
            <a:pPr>
              <a:buNone/>
            </a:pPr>
            <a:endParaRPr lang="en-US" dirty="0"/>
          </a:p>
        </p:txBody>
      </p:sp>
      <p:sp>
        <p:nvSpPr>
          <p:cNvPr id="4099" name="AutoShape 3"/>
          <p:cNvSpPr>
            <a:spLocks noChangeAspect="1" noChangeArrowheads="1" noTextEdit="1"/>
          </p:cNvSpPr>
          <p:nvPr/>
        </p:nvSpPr>
        <p:spPr bwMode="auto">
          <a:xfrm>
            <a:off x="1752600" y="1524000"/>
            <a:ext cx="7010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3600" b="1" dirty="0" smtClean="0"/>
              <a:t> V</a:t>
            </a:r>
            <a:r>
              <a:rPr lang="en-US" sz="2400" b="1" dirty="0" smtClean="0"/>
              <a:t>ision </a:t>
            </a:r>
            <a:r>
              <a:rPr lang="en-US" sz="2400" dirty="0" smtClean="0"/>
              <a:t>is a picture of what the firm wants to be and, in broad terms, what it wants to ultimately achieve. </a:t>
            </a:r>
          </a:p>
          <a:p>
            <a:pPr algn="just"/>
            <a:endParaRPr lang="en-US" sz="2400" dirty="0" smtClean="0"/>
          </a:p>
          <a:p>
            <a:pPr>
              <a:buFont typeface="Arial" pitchFamily="34" charset="0"/>
              <a:buChar char="•"/>
            </a:pPr>
            <a:r>
              <a:rPr lang="en-US" sz="3600" b="1" dirty="0" smtClean="0"/>
              <a:t> A</a:t>
            </a:r>
            <a:r>
              <a:rPr lang="en-US" sz="2400" dirty="0" smtClean="0"/>
              <a:t> vision statement is short and concise, making it easy to remember.</a:t>
            </a:r>
          </a:p>
          <a:p>
            <a:pPr algn="just"/>
            <a:endParaRPr lang="en-US" sz="2400" dirty="0" smtClean="0"/>
          </a:p>
          <a:p>
            <a:pPr>
              <a:buFont typeface="Arial" pitchFamily="34" charset="0"/>
              <a:buChar char="•"/>
            </a:pPr>
            <a:r>
              <a:rPr lang="en-US" sz="3600" b="1" dirty="0" smtClean="0"/>
              <a:t> I</a:t>
            </a:r>
            <a:r>
              <a:rPr lang="en-US" sz="2400" dirty="0" smtClean="0"/>
              <a:t>t articulates the ideal description of the organization and gives shape to its intended future. </a:t>
            </a:r>
          </a:p>
          <a:p>
            <a:pPr algn="just"/>
            <a:endParaRPr lang="en-US" sz="2400" dirty="0" smtClean="0"/>
          </a:p>
          <a:p>
            <a:pPr algn="just"/>
            <a:endParaRPr lang="en-US" sz="2400" dirty="0" smtClean="0"/>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checkerboard(across)">
                                      <p:cBhvr>
                                        <p:cTn id="7" dur="500"/>
                                        <p:tgtEl>
                                          <p:spTgt spid="409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animEffect transition="in" filter="checkerboard(across)">
                                      <p:cBhvr>
                                        <p:cTn id="11" dur="500"/>
                                        <p:tgtEl>
                                          <p:spTgt spid="4099">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animEffect transition="in" filter="checkerboard(across)">
                                      <p:cBhvr>
                                        <p:cTn id="15"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52600" y="1143000"/>
            <a:ext cx="7086600" cy="5181600"/>
          </a:xfrm>
          <a:solidFill>
            <a:schemeClr val="accent4">
              <a:lumMod val="75000"/>
            </a:schemeClr>
          </a:solidFill>
          <a:ln w="76200">
            <a:solidFill>
              <a:schemeClr val="tx1"/>
            </a:solidFill>
          </a:ln>
        </p:spPr>
        <p:txBody>
          <a:bodyPr>
            <a:normAutofit/>
          </a:bodyPr>
          <a:lstStyle/>
          <a:p>
            <a:pPr marL="0" indent="0">
              <a:buNone/>
            </a:pPr>
            <a:endParaRPr lang="en-US" dirty="0" smtClean="0"/>
          </a:p>
          <a:p>
            <a:pPr>
              <a:buNone/>
            </a:pPr>
            <a:endParaRPr lang="en-US" dirty="0"/>
          </a:p>
        </p:txBody>
      </p:sp>
      <p:sp>
        <p:nvSpPr>
          <p:cNvPr id="4099" name="AutoShape 3"/>
          <p:cNvSpPr>
            <a:spLocks noChangeAspect="1" noChangeArrowheads="1" noTextEdit="1"/>
          </p:cNvSpPr>
          <p:nvPr/>
        </p:nvSpPr>
        <p:spPr bwMode="auto">
          <a:xfrm>
            <a:off x="1752600" y="1143000"/>
            <a:ext cx="7086600" cy="542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solidFill>
                <a:schemeClr val="bg1"/>
              </a:solidFill>
            </a:endParaRPr>
          </a:p>
          <a:p>
            <a:pPr>
              <a:buFont typeface="Arial" pitchFamily="34" charset="0"/>
              <a:buChar char="•"/>
            </a:pPr>
            <a:r>
              <a:rPr lang="en-US" sz="3600" b="1" dirty="0" smtClean="0"/>
              <a:t> A</a:t>
            </a:r>
            <a:r>
              <a:rPr lang="en-US" sz="2400" dirty="0" smtClean="0"/>
              <a:t> firm’s vision tends to be enduring, whereas its mission can change in light of changing environmental conditions. </a:t>
            </a:r>
          </a:p>
          <a:p>
            <a:pPr algn="just"/>
            <a:endParaRPr lang="en-US" sz="2400" b="1" dirty="0" smtClean="0">
              <a:solidFill>
                <a:schemeClr val="accent1"/>
              </a:solidFill>
            </a:endParaRPr>
          </a:p>
          <a:p>
            <a:pPr>
              <a:buFont typeface="Arial" pitchFamily="34" charset="0"/>
              <a:buChar char="•"/>
            </a:pPr>
            <a:r>
              <a:rPr lang="en-US" sz="3600" b="1" dirty="0" smtClean="0"/>
              <a:t> v</a:t>
            </a:r>
            <a:r>
              <a:rPr lang="en-US" sz="2400" dirty="0" smtClean="0"/>
              <a:t>ision statements reflect a firm’s values and aspirations and are intended to capture the heart and mind of each stakeholder. </a:t>
            </a:r>
          </a:p>
          <a:p>
            <a:pPr algn="just"/>
            <a:endParaRPr lang="en-US" sz="2400" dirty="0" smtClean="0"/>
          </a:p>
          <a:p>
            <a:pPr>
              <a:buFont typeface="Arial" pitchFamily="34" charset="0"/>
              <a:buChar char="•"/>
            </a:pPr>
            <a:r>
              <a:rPr lang="en-US" sz="3600" b="1" dirty="0" smtClean="0"/>
              <a:t> E</a:t>
            </a:r>
            <a:r>
              <a:rPr lang="en-US" sz="2400" dirty="0" smtClean="0"/>
              <a:t>xecutives</a:t>
            </a:r>
            <a:r>
              <a:rPr lang="en-US" sz="3600" b="1" dirty="0" smtClean="0"/>
              <a:t> </a:t>
            </a:r>
            <a:r>
              <a:rPr lang="en-US" sz="2400" dirty="0" smtClean="0"/>
              <a:t>and top-level managers must formulate and implement strategies consistent with the vision. </a:t>
            </a:r>
          </a:p>
          <a:p>
            <a:pPr algn="just"/>
            <a:endParaRPr lang="en-US" sz="2400" dirty="0" smtClean="0"/>
          </a:p>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9" name="Title 7"/>
          <p:cNvSpPr>
            <a:spLocks noGrp="1"/>
          </p:cNvSpPr>
          <p:nvPr>
            <p:ph type="title"/>
          </p:nvPr>
        </p:nvSpPr>
        <p:spPr/>
        <p:txBody>
          <a:bodyPr/>
          <a:lstStyle/>
          <a:p>
            <a:r>
              <a:rPr lang="en-US" b="1" dirty="0" smtClean="0"/>
              <a:t>VISION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7" dur="500"/>
                                        <p:tgtEl>
                                          <p:spTgt spid="4099">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animEffect transition="in" filter="blinds(horizontal)">
                                      <p:cBhvr>
                                        <p:cTn id="11" dur="500"/>
                                        <p:tgtEl>
                                          <p:spTgt spid="4099">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animEffect transition="in" filter="blinds(horizontal)">
                                      <p:cBhvr>
                                        <p:cTn id="1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3"/>
          <p:cNvSpPr>
            <a:spLocks noChangeAspect="1" noChangeArrowheads="1" noTextEdit="1"/>
          </p:cNvSpPr>
          <p:nvPr/>
        </p:nvSpPr>
        <p:spPr bwMode="auto">
          <a:xfrm>
            <a:off x="685800" y="1676400"/>
            <a:ext cx="8077200" cy="4889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AutoShape 3"/>
          <p:cNvSpPr>
            <a:spLocks noChangeAspect="1" noChangeArrowheads="1" noTextEdit="1"/>
          </p:cNvSpPr>
          <p:nvPr/>
        </p:nvSpPr>
        <p:spPr bwMode="auto">
          <a:xfrm>
            <a:off x="2057400" y="1066800"/>
            <a:ext cx="6858000" cy="565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r>
              <a:rPr lang="en-US" sz="3600" b="1" dirty="0" smtClean="0"/>
              <a:t>Examples: </a:t>
            </a:r>
          </a:p>
          <a:p>
            <a:pPr algn="just"/>
            <a:endParaRPr lang="en-US" sz="2400" b="1" dirty="0" smtClean="0"/>
          </a:p>
          <a:p>
            <a:r>
              <a:rPr lang="en-US" sz="2400" i="1" dirty="0" smtClean="0"/>
              <a:t>Our vision is to be the world’s best quick service restaurant. (McDonald’s)</a:t>
            </a:r>
          </a:p>
          <a:p>
            <a:endParaRPr lang="en-US" sz="2400" dirty="0" smtClean="0"/>
          </a:p>
          <a:p>
            <a:r>
              <a:rPr lang="en-US" sz="2400" i="1" dirty="0" smtClean="0"/>
              <a:t>To make the automobile accessible to every American. </a:t>
            </a:r>
          </a:p>
          <a:p>
            <a:r>
              <a:rPr lang="en-US" sz="2400" i="1" dirty="0" smtClean="0"/>
              <a:t>(Ford Motor Company’s vision when established by Henry Ford)</a:t>
            </a:r>
            <a:r>
              <a:rPr lang="en-US" sz="2400" dirty="0" smtClean="0"/>
              <a:t> </a:t>
            </a:r>
          </a:p>
          <a:p>
            <a:pPr algn="just"/>
            <a:endParaRPr lang="en-US" sz="2400" dirty="0" smtClean="0"/>
          </a:p>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0" name="Title 7"/>
          <p:cNvSpPr>
            <a:spLocks noGrp="1"/>
          </p:cNvSpPr>
          <p:nvPr>
            <p:ph type="title"/>
          </p:nvPr>
        </p:nvSpPr>
        <p:spPr/>
        <p:txBody>
          <a:bodyPr/>
          <a:lstStyle/>
          <a:p>
            <a:r>
              <a:rPr lang="en-US" b="1" dirty="0" smtClean="0"/>
              <a:t>VISION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additive="base">
                                        <p:cTn id="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 calcmode="lin" valueType="num">
                                      <p:cBhvr additive="base">
                                        <p:cTn id="1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 calcmode="lin" valueType="num">
                                      <p:cBhvr additive="base">
                                        <p:cTn id="1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t>MISSION</a:t>
            </a:r>
            <a:endParaRPr lang="en-US" b="1" dirty="0"/>
          </a:p>
        </p:txBody>
      </p:sp>
      <p:sp>
        <p:nvSpPr>
          <p:cNvPr id="3" name="Content Placeholder 2"/>
          <p:cNvSpPr>
            <a:spLocks noGrp="1"/>
          </p:cNvSpPr>
          <p:nvPr>
            <p:ph idx="4294967295"/>
          </p:nvPr>
        </p:nvSpPr>
        <p:spPr>
          <a:xfrm>
            <a:off x="1752600" y="1143000"/>
            <a:ext cx="7086600" cy="5105400"/>
          </a:xfrm>
          <a:solidFill>
            <a:schemeClr val="accent1"/>
          </a:solidFill>
        </p:spPr>
        <p:txBody>
          <a:bodyPr>
            <a:normAutofit/>
          </a:bodyPr>
          <a:lstStyle/>
          <a:p>
            <a:pPr marL="0" indent="0">
              <a:buNone/>
            </a:pPr>
            <a:endParaRPr lang="en-US" dirty="0" smtClean="0"/>
          </a:p>
          <a:p>
            <a:pPr>
              <a:buNone/>
            </a:pPr>
            <a:endParaRPr lang="en-US" dirty="0"/>
          </a:p>
        </p:txBody>
      </p:sp>
      <p:sp>
        <p:nvSpPr>
          <p:cNvPr id="4099" name="AutoShape 3"/>
          <p:cNvSpPr>
            <a:spLocks noChangeAspect="1" noChangeArrowheads="1" noTextEdit="1"/>
          </p:cNvSpPr>
          <p:nvPr/>
        </p:nvSpPr>
        <p:spPr bwMode="auto">
          <a:xfrm>
            <a:off x="685800" y="1981200"/>
            <a:ext cx="8153400" cy="4584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AutoShape 3"/>
          <p:cNvSpPr>
            <a:spLocks noChangeAspect="1" noChangeArrowheads="1" noTextEdit="1"/>
          </p:cNvSpPr>
          <p:nvPr/>
        </p:nvSpPr>
        <p:spPr bwMode="auto">
          <a:xfrm>
            <a:off x="1905000" y="1143000"/>
            <a:ext cx="6858000" cy="542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buFont typeface="Arial" pitchFamily="34" charset="0"/>
              <a:buChar char="•"/>
            </a:pPr>
            <a:r>
              <a:rPr lang="en-US" sz="3600" b="1" dirty="0" smtClean="0"/>
              <a:t> T</a:t>
            </a:r>
            <a:r>
              <a:rPr lang="en-US" sz="2400" dirty="0" smtClean="0"/>
              <a:t>he vision is the </a:t>
            </a:r>
            <a:r>
              <a:rPr lang="en-US" sz="2400" b="1" dirty="0" smtClean="0"/>
              <a:t>foundation </a:t>
            </a:r>
            <a:r>
              <a:rPr lang="en-US" sz="2400" dirty="0" smtClean="0"/>
              <a:t>for the firm’s mission. </a:t>
            </a:r>
          </a:p>
          <a:p>
            <a:pPr algn="just"/>
            <a:endParaRPr lang="en-US" sz="2400" dirty="0" smtClean="0"/>
          </a:p>
          <a:p>
            <a:pPr>
              <a:buFont typeface="Arial" pitchFamily="34" charset="0"/>
              <a:buChar char="•"/>
            </a:pPr>
            <a:r>
              <a:rPr lang="en-US" sz="3600" b="1" dirty="0" smtClean="0"/>
              <a:t> T</a:t>
            </a:r>
            <a:r>
              <a:rPr lang="en-US" sz="2400" dirty="0" smtClean="0"/>
              <a:t>he firm’s mission is more concrete than its vision. </a:t>
            </a:r>
          </a:p>
          <a:p>
            <a:pPr algn="just"/>
            <a:endParaRPr lang="en-US" sz="2400" dirty="0" smtClean="0"/>
          </a:p>
          <a:p>
            <a:pPr>
              <a:buFont typeface="Arial" pitchFamily="34" charset="0"/>
              <a:buChar char="•"/>
            </a:pPr>
            <a:r>
              <a:rPr lang="en-US" sz="3600" b="1" dirty="0" smtClean="0"/>
              <a:t> A</a:t>
            </a:r>
            <a:r>
              <a:rPr lang="en-US" sz="2400" dirty="0" smtClean="0"/>
              <a:t> </a:t>
            </a:r>
            <a:r>
              <a:rPr lang="en-US" sz="2400" b="1" dirty="0" smtClean="0"/>
              <a:t>mission </a:t>
            </a:r>
            <a:r>
              <a:rPr lang="en-US" sz="2400" dirty="0" smtClean="0"/>
              <a:t>specifies the business or businesses in which the firm intends to compete and the customers it intends to serve. </a:t>
            </a:r>
          </a:p>
          <a:p>
            <a:pPr algn="just"/>
            <a:endParaRPr lang="en-US" sz="2400" dirty="0" smtClean="0"/>
          </a:p>
          <a:p>
            <a:pPr algn="just"/>
            <a:endParaRPr lang="en-US" sz="2400" dirty="0" smtClean="0"/>
          </a:p>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Effect transition="in" filter="dissolve">
                                      <p:cBhvr>
                                        <p:cTn id="11" dur="500"/>
                                        <p:tgtEl>
                                          <p:spTgt spid="8">
                                            <p:txEl>
                                              <p:pRg st="3" end="3"/>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dissolve">
                                      <p:cBhvr>
                                        <p:cTn id="1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MISSION</a:t>
            </a:r>
            <a:endParaRPr lang="en-US" b="1" dirty="0"/>
          </a:p>
        </p:txBody>
      </p:sp>
      <p:sp>
        <p:nvSpPr>
          <p:cNvPr id="4099" name="AutoShape 3"/>
          <p:cNvSpPr>
            <a:spLocks noChangeAspect="1" noChangeArrowheads="1" noTextEdit="1"/>
          </p:cNvSpPr>
          <p:nvPr/>
        </p:nvSpPr>
        <p:spPr bwMode="auto">
          <a:xfrm>
            <a:off x="1828800" y="1066800"/>
            <a:ext cx="6705600" cy="5499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en-US" sz="3600" b="1" dirty="0" smtClean="0"/>
              <a:t>Examples: </a:t>
            </a:r>
          </a:p>
          <a:p>
            <a:pPr algn="just"/>
            <a:endParaRPr lang="en-US" sz="2000" i="1" dirty="0" smtClean="0"/>
          </a:p>
          <a:p>
            <a:r>
              <a:rPr lang="en-US" sz="2400" i="1" dirty="0" smtClean="0"/>
              <a:t>Be the best employer for our people in each community around the world and deliver operational excellence to our customers in each of our restaurants. (McDonald’s)</a:t>
            </a:r>
            <a:endParaRPr lang="en-US" sz="2400" dirty="0" smtClean="0"/>
          </a:p>
          <a:p>
            <a:pPr algn="just"/>
            <a:endParaRPr lang="en-US" sz="2400" i="1" dirty="0" smtClean="0"/>
          </a:p>
          <a:p>
            <a:r>
              <a:rPr lang="en-US" sz="2400" i="1" dirty="0" smtClean="0"/>
              <a:t>Our mission is to be recognized by our customers as the leader in applications engineering. We always focus on the activities customers desire; we are highly motivated and strive to advance our technical knowledge in the areas of material, part design, and fabrication technology. (LNP, a GE Plastics Company)</a:t>
            </a:r>
            <a:endParaRPr lang="en-US" sz="2400" dirty="0" smtClean="0"/>
          </a:p>
          <a:p>
            <a:pPr algn="just"/>
            <a:endParaRPr lang="en-US" sz="2400" dirty="0" smtClean="0"/>
          </a:p>
          <a:p>
            <a:pPr algn="just"/>
            <a:endParaRPr lang="en-US" sz="2400" dirty="0" smtClean="0"/>
          </a:p>
          <a:p>
            <a:pPr algn="just"/>
            <a:endParaRPr lang="en-US" sz="2400" dirty="0" smtClean="0"/>
          </a:p>
          <a:p>
            <a:pPr algn="just"/>
            <a:endParaRPr lang="en-US" sz="2400" dirty="0" smtClean="0"/>
          </a:p>
          <a:p>
            <a:pPr lvl="0" algn="just"/>
            <a:endParaRPr lang="en-US" sz="2400" dirty="0" smtClean="0"/>
          </a:p>
          <a:p>
            <a:pPr lvl="0" algn="just"/>
            <a:endParaRPr lang="en-US" sz="2400" dirty="0" smtClean="0"/>
          </a:p>
          <a:p>
            <a:pPr lvl="0" algn="just"/>
            <a:endParaRPr lang="en-US" dirty="0" smtClean="0"/>
          </a:p>
          <a:p>
            <a:pPr lvl="0" algn="just"/>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pPr algn="just"/>
            <a:endParaRPr lang="en-US" sz="2400" b="1" dirty="0" smtClean="0"/>
          </a:p>
          <a:p>
            <a:pPr algn="just"/>
            <a:r>
              <a:rPr lang="en-US" sz="2400" dirty="0" smtClean="0"/>
              <a:t> </a:t>
            </a:r>
            <a:endParaRPr lang="en-US" b="1" dirty="0" smtClean="0"/>
          </a:p>
          <a:p>
            <a:pPr algn="just"/>
            <a:endParaRPr lang="en-US" dirty="0" smtClean="0"/>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 calcmode="lin" valueType="num">
                                      <p:cBhvr additive="base">
                                        <p:cTn id="7"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9">
                                            <p:txEl>
                                              <p:pRg st="4" end="4"/>
                                            </p:txEl>
                                          </p:spTgt>
                                        </p:tgtEl>
                                        <p:attrNameLst>
                                          <p:attrName>style.visibility</p:attrName>
                                        </p:attrNameLst>
                                      </p:cBhvr>
                                      <p:to>
                                        <p:strVal val="visible"/>
                                      </p:to>
                                    </p:set>
                                    <p:anim calcmode="lin" valueType="num">
                                      <p:cBhvr additive="base">
                                        <p:cTn id="12"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MISSION</a:t>
            </a:r>
            <a:endParaRPr lang="en-US" b="1" dirty="0"/>
          </a:p>
        </p:txBody>
      </p:sp>
      <p:sp>
        <p:nvSpPr>
          <p:cNvPr id="3" name="Content Placeholder 2"/>
          <p:cNvSpPr>
            <a:spLocks noGrp="1"/>
          </p:cNvSpPr>
          <p:nvPr>
            <p:ph idx="4294967295"/>
          </p:nvPr>
        </p:nvSpPr>
        <p:spPr>
          <a:xfrm>
            <a:off x="1905000" y="1143000"/>
            <a:ext cx="6934200" cy="5105400"/>
          </a:xfrm>
          <a:solidFill>
            <a:schemeClr val="accent4">
              <a:lumMod val="75000"/>
            </a:schemeClr>
          </a:solidFill>
        </p:spPr>
        <p:txBody>
          <a:bodyPr>
            <a:normAutofit/>
          </a:bodyPr>
          <a:lstStyle/>
          <a:p>
            <a:pPr marL="0" indent="0">
              <a:buNone/>
            </a:pPr>
            <a:endParaRPr lang="en-US" dirty="0" smtClean="0"/>
          </a:p>
          <a:p>
            <a:pPr>
              <a:buNone/>
            </a:pPr>
            <a:endParaRPr lang="en-US" dirty="0"/>
          </a:p>
        </p:txBody>
      </p:sp>
      <p:sp>
        <p:nvSpPr>
          <p:cNvPr id="4099" name="AutoShape 3"/>
          <p:cNvSpPr>
            <a:spLocks noChangeAspect="1" noChangeArrowheads="1" noTextEdit="1"/>
          </p:cNvSpPr>
          <p:nvPr/>
        </p:nvSpPr>
        <p:spPr bwMode="auto">
          <a:xfrm>
            <a:off x="2057400" y="1143000"/>
            <a:ext cx="6629400" cy="542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3600" b="1" dirty="0" smtClean="0"/>
          </a:p>
          <a:p>
            <a:pPr>
              <a:buFont typeface="Arial" pitchFamily="34" charset="0"/>
              <a:buChar char="•"/>
            </a:pPr>
            <a:r>
              <a:rPr lang="en-US" sz="3600" b="1" dirty="0" smtClean="0"/>
              <a:t> S</a:t>
            </a:r>
            <a:r>
              <a:rPr lang="en-US" sz="2400" dirty="0" smtClean="0"/>
              <a:t>imilar to the vision, a mission should establish a firm’s individuality and should be inspirational to all stakeholders. </a:t>
            </a:r>
          </a:p>
          <a:p>
            <a:pPr algn="just"/>
            <a:endParaRPr lang="en-US" sz="3200" b="1" dirty="0" smtClean="0">
              <a:solidFill>
                <a:schemeClr val="accent1"/>
              </a:solidFill>
            </a:endParaRPr>
          </a:p>
          <a:p>
            <a:pPr>
              <a:buFont typeface="Arial" pitchFamily="34" charset="0"/>
              <a:buChar char="•"/>
            </a:pPr>
            <a:r>
              <a:rPr lang="en-US" sz="3600" b="1" dirty="0" smtClean="0"/>
              <a:t> A </a:t>
            </a:r>
            <a:r>
              <a:rPr lang="en-US" sz="2400" dirty="0" smtClean="0"/>
              <a:t>firm’s vision and mission are critical aspects of the </a:t>
            </a:r>
            <a:r>
              <a:rPr lang="en-US" sz="2400" i="1" dirty="0" smtClean="0"/>
              <a:t>strategic inputs </a:t>
            </a:r>
            <a:r>
              <a:rPr lang="en-US" sz="2400" dirty="0" smtClean="0"/>
              <a:t>required to engage in </a:t>
            </a:r>
            <a:r>
              <a:rPr lang="en-US" sz="2400" i="1" dirty="0" smtClean="0"/>
              <a:t>strategic actions </a:t>
            </a:r>
            <a:r>
              <a:rPr lang="en-US" sz="2400" dirty="0" smtClean="0"/>
              <a:t>that help achieve strategic competitiveness and earn above-average returns. </a:t>
            </a:r>
          </a:p>
          <a:p>
            <a:pPr algn="just"/>
            <a:endParaRPr lang="en-US" sz="2400" dirty="0" smtClean="0"/>
          </a:p>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checkerboard(across)">
                                      <p:cBhvr>
                                        <p:cTn id="7" dur="500"/>
                                        <p:tgtEl>
                                          <p:spTgt spid="4099">
                                            <p:txEl>
                                              <p:pRg st="1" end="1"/>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animEffect transition="in" filter="checkerboard(across)">
                                      <p:cBhvr>
                                        <p:cTn id="11"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066800"/>
            <a:ext cx="8610600" cy="5334000"/>
          </a:xfrm>
          <a:solidFill>
            <a:srgbClr val="FFFFFF"/>
          </a:solidFill>
        </p:spPr>
        <p:txBody>
          <a:bodyPr>
            <a:normAutofit/>
          </a:bodyPr>
          <a:lstStyle/>
          <a:p>
            <a:pPr marL="0" indent="0">
              <a:buNone/>
            </a:pPr>
            <a:endParaRPr lang="en-US" dirty="0" smtClean="0"/>
          </a:p>
          <a:p>
            <a:pPr>
              <a:buNone/>
            </a:pPr>
            <a:endParaRPr lang="en-US" dirty="0"/>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VISION, MISSION AND ETHICS</a:t>
            </a:r>
            <a:endParaRPr lang="en-US" sz="4000" b="1" dirty="0">
              <a:latin typeface="+mj-lt"/>
            </a:endParaRPr>
          </a:p>
        </p:txBody>
      </p:sp>
      <p:sp>
        <p:nvSpPr>
          <p:cNvPr id="4099" name="AutoShape 3"/>
          <p:cNvSpPr>
            <a:spLocks noChangeAspect="1" noChangeArrowheads="1" noTextEdit="1"/>
          </p:cNvSpPr>
          <p:nvPr/>
        </p:nvSpPr>
        <p:spPr bwMode="auto">
          <a:xfrm>
            <a:off x="685800" y="1219200"/>
            <a:ext cx="8077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3600" b="1" dirty="0" smtClean="0"/>
              <a:t>T</a:t>
            </a:r>
            <a:r>
              <a:rPr lang="en-US" sz="2400" dirty="0" smtClean="0"/>
              <a:t>he probability of forming an effective mission increases when employees have a strong sense of the ethical standards that guide their behaviors. </a:t>
            </a:r>
          </a:p>
          <a:p>
            <a:pPr algn="just"/>
            <a:endParaRPr lang="en-US" sz="800" b="1" dirty="0" smtClean="0"/>
          </a:p>
          <a:p>
            <a:pPr algn="just"/>
            <a:r>
              <a:rPr lang="en-US" sz="2400" dirty="0" smtClean="0"/>
              <a:t>	</a:t>
            </a:r>
          </a:p>
          <a:p>
            <a:pPr algn="just"/>
            <a:endParaRPr lang="en-US" sz="2400" b="1" dirty="0" smtClean="0"/>
          </a:p>
          <a:p>
            <a:pPr algn="just"/>
            <a:endParaRPr lang="en-US" sz="2400" dirty="0" smtClean="0"/>
          </a:p>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graphicFrame>
        <p:nvGraphicFramePr>
          <p:cNvPr id="8" name="Diagram 7"/>
          <p:cNvGraphicFramePr/>
          <p:nvPr/>
        </p:nvGraphicFramePr>
        <p:xfrm>
          <a:off x="1905000" y="2895600"/>
          <a:ext cx="69342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04800" y="3048000"/>
            <a:ext cx="1524000" cy="2585323"/>
          </a:xfrm>
          <a:prstGeom prst="rect">
            <a:avLst/>
          </a:prstGeom>
          <a:solidFill>
            <a:schemeClr val="accent2">
              <a:lumMod val="60000"/>
              <a:lumOff val="40000"/>
            </a:schemeClr>
          </a:solidFill>
          <a:ln w="38100">
            <a:solidFill>
              <a:schemeClr val="tx1"/>
            </a:solidFill>
          </a:ln>
        </p:spPr>
        <p:txBody>
          <a:bodyPr wrap="square" rtlCol="0">
            <a:spAutoFit/>
          </a:bodyPr>
          <a:lstStyle/>
          <a:p>
            <a:pPr algn="r"/>
            <a:r>
              <a:rPr lang="en-US" sz="2700" dirty="0" smtClean="0">
                <a:latin typeface="+mj-lt"/>
              </a:rPr>
              <a:t>Business ethics </a:t>
            </a:r>
          </a:p>
          <a:p>
            <a:pPr algn="r"/>
            <a:r>
              <a:rPr lang="en-US" sz="2700" dirty="0" smtClean="0">
                <a:latin typeface="+mj-lt"/>
              </a:rPr>
              <a:t>are a </a:t>
            </a:r>
          </a:p>
          <a:p>
            <a:pPr algn="r"/>
            <a:r>
              <a:rPr lang="en-US" sz="2700" dirty="0" smtClean="0">
                <a:latin typeface="+mj-lt"/>
              </a:rPr>
              <a:t>vital </a:t>
            </a:r>
          </a:p>
          <a:p>
            <a:pPr algn="r"/>
            <a:r>
              <a:rPr lang="en-US" sz="2700" dirty="0" smtClean="0">
                <a:latin typeface="+mj-lt"/>
              </a:rPr>
              <a:t>part </a:t>
            </a:r>
          </a:p>
          <a:p>
            <a:pPr algn="r"/>
            <a:r>
              <a:rPr lang="en-US" sz="2700" dirty="0" smtClean="0">
                <a:latin typeface="+mj-lt"/>
              </a:rPr>
              <a:t>of: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hort</a:t>
            </a:r>
            <a:endParaRPr lang="en-US" dirty="0"/>
          </a:p>
        </p:txBody>
      </p:sp>
      <p:sp>
        <p:nvSpPr>
          <p:cNvPr id="3" name="Content Placeholder 2"/>
          <p:cNvSpPr>
            <a:spLocks noGrp="1"/>
          </p:cNvSpPr>
          <p:nvPr>
            <p:ph idx="4294967295"/>
          </p:nvPr>
        </p:nvSpPr>
        <p:spPr>
          <a:xfrm>
            <a:off x="1752600" y="1143000"/>
            <a:ext cx="7162800" cy="5257800"/>
          </a:xfrm>
          <a:solidFill>
            <a:schemeClr val="bg2">
              <a:lumMod val="75000"/>
            </a:schemeClr>
          </a:solidFill>
        </p:spPr>
        <p:txBody>
          <a:bodyPr>
            <a:normAutofit/>
          </a:bodyPr>
          <a:lstStyle/>
          <a:p>
            <a:pPr marL="0" indent="0">
              <a:buNone/>
            </a:pPr>
            <a:endParaRPr lang="en-US" dirty="0" smtClean="0"/>
          </a:p>
          <a:p>
            <a:pPr>
              <a:buNone/>
            </a:pPr>
            <a:endParaRPr lang="en-US" dirty="0"/>
          </a:p>
        </p:txBody>
      </p:sp>
      <p:sp>
        <p:nvSpPr>
          <p:cNvPr id="6" name="TextBox 5"/>
          <p:cNvSpPr txBox="1"/>
          <p:nvPr/>
        </p:nvSpPr>
        <p:spPr>
          <a:xfrm>
            <a:off x="1524000" y="0"/>
            <a:ext cx="7010400" cy="707886"/>
          </a:xfrm>
          <a:prstGeom prst="rect">
            <a:avLst/>
          </a:prstGeom>
          <a:noFill/>
        </p:spPr>
        <p:txBody>
          <a:bodyPr wrap="square" rtlCol="0">
            <a:spAutoFit/>
          </a:bodyPr>
          <a:lstStyle/>
          <a:p>
            <a:pPr algn="ctr"/>
            <a:r>
              <a:rPr lang="en-US" sz="4000" b="1" dirty="0" smtClean="0">
                <a:latin typeface="+mj-lt"/>
              </a:rPr>
              <a:t> STAKEHOLDERS</a:t>
            </a:r>
            <a:endParaRPr lang="en-US" sz="40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AutoShape 3"/>
          <p:cNvSpPr>
            <a:spLocks noChangeAspect="1" noChangeArrowheads="1" noTextEdit="1"/>
          </p:cNvSpPr>
          <p:nvPr/>
        </p:nvSpPr>
        <p:spPr bwMode="auto">
          <a:xfrm>
            <a:off x="1752600" y="1066800"/>
            <a:ext cx="7086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600" b="1" dirty="0" smtClean="0"/>
              <a:t>A</a:t>
            </a:r>
            <a:r>
              <a:rPr lang="en-US" sz="2400" dirty="0" smtClean="0"/>
              <a:t>re there individuals, groups, and organizations who have a stake in the organization</a:t>
            </a:r>
          </a:p>
          <a:p>
            <a:r>
              <a:rPr lang="en-US" sz="2400" b="1" dirty="0" smtClean="0">
                <a:cs typeface="Arial"/>
              </a:rPr>
              <a:t>● </a:t>
            </a:r>
            <a:r>
              <a:rPr lang="en-US" sz="3600" b="1" dirty="0" smtClean="0"/>
              <a:t>W</a:t>
            </a:r>
            <a:r>
              <a:rPr lang="en-US" sz="2400" dirty="0" smtClean="0"/>
              <a:t>ho can affect the firm’s vision and mission?</a:t>
            </a:r>
          </a:p>
          <a:p>
            <a:r>
              <a:rPr lang="en-US" sz="2400" b="1" dirty="0" smtClean="0">
                <a:cs typeface="Arial"/>
              </a:rPr>
              <a:t>● </a:t>
            </a:r>
            <a:r>
              <a:rPr lang="en-US" sz="3600" b="1" dirty="0" smtClean="0"/>
              <a:t>A</a:t>
            </a:r>
            <a:r>
              <a:rPr lang="en-US" sz="2400" dirty="0" smtClean="0"/>
              <a:t>re affected by the strategic outcomes achieved? </a:t>
            </a:r>
          </a:p>
          <a:p>
            <a:r>
              <a:rPr lang="en-US" sz="2400" b="1" dirty="0" smtClean="0">
                <a:cs typeface="Arial"/>
              </a:rPr>
              <a:t>● </a:t>
            </a:r>
            <a:r>
              <a:rPr lang="en-US" sz="3600" b="1" dirty="0" smtClean="0"/>
              <a:t>H</a:t>
            </a:r>
            <a:r>
              <a:rPr lang="en-US" sz="2400" dirty="0" smtClean="0"/>
              <a:t>ave enforceable claims on the firm’s performance? </a:t>
            </a:r>
          </a:p>
          <a:p>
            <a:pPr algn="just"/>
            <a:endParaRPr lang="en-US" sz="800" dirty="0" smtClean="0"/>
          </a:p>
          <a:p>
            <a:pPr algn="just"/>
            <a:endParaRPr lang="en-US" sz="800" dirty="0" smtClean="0"/>
          </a:p>
          <a:p>
            <a:pPr algn="just"/>
            <a:endParaRPr lang="en-US" sz="800" dirty="0" smtClean="0"/>
          </a:p>
          <a:p>
            <a:pPr algn="just"/>
            <a:endParaRPr lang="en-US" sz="800" dirty="0" smtClean="0"/>
          </a:p>
          <a:p>
            <a:pPr algn="ctr"/>
            <a:r>
              <a:rPr lang="en-US" sz="3600" b="1" dirty="0" smtClean="0"/>
              <a:t>Competitive Advantage </a:t>
            </a:r>
          </a:p>
          <a:p>
            <a:pPr algn="ctr"/>
            <a:r>
              <a:rPr lang="en-US" sz="3600" b="1" dirty="0" smtClean="0"/>
              <a:t>F</a:t>
            </a:r>
            <a:r>
              <a:rPr lang="en-US" sz="2400" dirty="0" smtClean="0"/>
              <a:t>irms effectively managing stakeholder relationships outperform those that do not. </a:t>
            </a:r>
          </a:p>
          <a:p>
            <a:pPr algn="just"/>
            <a:endParaRPr lang="en-US" sz="2400" dirty="0" smtClean="0"/>
          </a:p>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 presetClass="entr" presetSubtype="10" fill="hold" nodeType="after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checkerboard(across)">
                                      <p:cBhvr>
                                        <p:cTn id="27" dur="500"/>
                                        <p:tgtEl>
                                          <p:spTgt spid="8">
                                            <p:txEl>
                                              <p:pRg st="8" end="8"/>
                                            </p:txEl>
                                          </p:spTgt>
                                        </p:tgtEl>
                                      </p:cBhvr>
                                    </p:animEffect>
                                  </p:childTnLst>
                                </p:cTn>
                              </p:par>
                            </p:childTnLst>
                          </p:cTn>
                        </p:par>
                        <p:par>
                          <p:cTn id="28" fill="hold">
                            <p:stCondLst>
                              <p:cond delay="2500"/>
                            </p:stCondLst>
                            <p:childTnLst>
                              <p:par>
                                <p:cTn id="29" presetID="5" presetClass="entr" presetSubtype="10" fill="hold" nodeType="after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animEffect transition="in" filter="checkerboard(across)">
                                      <p:cBhvr>
                                        <p:cTn id="3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hort</a:t>
            </a:r>
            <a:endParaRPr lang="en-US" dirty="0"/>
          </a:p>
        </p:txBody>
      </p:sp>
      <p:sp>
        <p:nvSpPr>
          <p:cNvPr id="6" name="TextBox 5"/>
          <p:cNvSpPr txBox="1"/>
          <p:nvPr/>
        </p:nvSpPr>
        <p:spPr>
          <a:xfrm>
            <a:off x="1524000" y="0"/>
            <a:ext cx="7010400" cy="707886"/>
          </a:xfrm>
          <a:prstGeom prst="rect">
            <a:avLst/>
          </a:prstGeom>
          <a:noFill/>
        </p:spPr>
        <p:txBody>
          <a:bodyPr wrap="square" rtlCol="0">
            <a:spAutoFit/>
          </a:bodyPr>
          <a:lstStyle/>
          <a:p>
            <a:pPr algn="ctr"/>
            <a:r>
              <a:rPr lang="en-US" sz="4000" b="1" dirty="0" smtClean="0">
                <a:latin typeface="+mj-lt"/>
              </a:rPr>
              <a:t> STAKEHOLDERS</a:t>
            </a:r>
            <a:endParaRPr lang="en-US" sz="40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8" name="AutoShape 3"/>
          <p:cNvSpPr>
            <a:spLocks noChangeAspect="1" noChangeArrowheads="1" noTextEdit="1"/>
          </p:cNvSpPr>
          <p:nvPr/>
        </p:nvSpPr>
        <p:spPr bwMode="auto">
          <a:xfrm>
            <a:off x="1752600" y="1066800"/>
            <a:ext cx="7086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800" b="1" dirty="0" smtClean="0"/>
              <a:t> O</a:t>
            </a:r>
            <a:r>
              <a:rPr lang="en-US" sz="2800" dirty="0" smtClean="0"/>
              <a:t>rganizations are not equally dependent on all stakeholders, so not every stakeholder has the same level of influence. </a:t>
            </a:r>
          </a:p>
          <a:p>
            <a:pPr algn="just"/>
            <a:endParaRPr lang="en-US" sz="2000" dirty="0" smtClean="0"/>
          </a:p>
          <a:p>
            <a:pPr>
              <a:buFont typeface="Arial" pitchFamily="34" charset="0"/>
              <a:buChar char="•"/>
            </a:pPr>
            <a:r>
              <a:rPr lang="en-US" sz="2800" b="1" dirty="0" smtClean="0"/>
              <a:t> T</a:t>
            </a:r>
            <a:r>
              <a:rPr lang="en-US" sz="2800" dirty="0" smtClean="0"/>
              <a:t>he more critical and valued a stakeholder’s participation, the greater a firm’s dependence on it, which gives the stakeholder more potential influence over the firm. </a:t>
            </a:r>
          </a:p>
          <a:p>
            <a:pPr algn="just"/>
            <a:endParaRPr lang="en-US" sz="2000" dirty="0" smtClean="0"/>
          </a:p>
          <a:p>
            <a:pPr>
              <a:buFont typeface="Arial" pitchFamily="34" charset="0"/>
              <a:buChar char="•"/>
            </a:pPr>
            <a:r>
              <a:rPr lang="en-US" sz="2800" b="1" dirty="0" smtClean="0"/>
              <a:t> M</a:t>
            </a:r>
            <a:r>
              <a:rPr lang="en-US" sz="2800" dirty="0" smtClean="0"/>
              <a:t>anagers must find ways to accommodate or insulate the organization from the demands of stakeholders controlling critical resources.</a:t>
            </a:r>
          </a:p>
          <a:p>
            <a:pPr algn="ctr"/>
            <a:endParaRPr lang="en-US" sz="2800" dirty="0" smtClean="0"/>
          </a:p>
          <a:p>
            <a:pPr algn="just"/>
            <a:endParaRPr lang="en-US" sz="2800" dirty="0" smtClean="0"/>
          </a:p>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checkerboard(across)">
                                      <p:cBhvr>
                                        <p:cTn id="11" dur="500"/>
                                        <p:tgtEl>
                                          <p:spTgt spid="8">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checkerboard(across)">
                                      <p:cBhvr>
                                        <p:cTn id="1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00200" y="1371600"/>
            <a:ext cx="7315200" cy="5181600"/>
          </a:xfrm>
          <a:solidFill>
            <a:srgbClr val="FFFFFF"/>
          </a:solidFill>
        </p:spPr>
        <p:txBody>
          <a:bodyPr>
            <a:normAutofit lnSpcReduction="10000"/>
          </a:bodyPr>
          <a:lstStyle/>
          <a:p>
            <a:pPr>
              <a:buNone/>
            </a:pPr>
            <a:r>
              <a:rPr lang="en-US" sz="3600" b="1" dirty="0" smtClean="0"/>
              <a:t>T</a:t>
            </a:r>
            <a:r>
              <a:rPr lang="en-US" sz="2400" dirty="0" smtClean="0"/>
              <a:t>hree groups of stakeholders:</a:t>
            </a:r>
          </a:p>
          <a:p>
            <a:pPr>
              <a:buNone/>
            </a:pPr>
            <a:endParaRPr lang="en-US" sz="2400" dirty="0" smtClean="0"/>
          </a:p>
          <a:p>
            <a:pPr algn="just">
              <a:spcBef>
                <a:spcPts val="0"/>
              </a:spcBef>
              <a:buNone/>
            </a:pPr>
            <a:r>
              <a:rPr lang="en-US" sz="400" b="1" dirty="0" smtClean="0">
                <a:solidFill>
                  <a:schemeClr val="bg1"/>
                </a:solidFill>
              </a:rPr>
              <a:t>C</a:t>
            </a:r>
          </a:p>
          <a:p>
            <a:pPr algn="just">
              <a:spcBef>
                <a:spcPts val="0"/>
              </a:spcBef>
              <a:buNone/>
            </a:pPr>
            <a:endParaRPr lang="en-US" sz="400" b="1" dirty="0" smtClean="0">
              <a:solidFill>
                <a:schemeClr val="bg1"/>
              </a:solidFill>
              <a:latin typeface="Arial"/>
              <a:cs typeface="Arial"/>
            </a:endParaRPr>
          </a:p>
          <a:p>
            <a:pPr algn="just">
              <a:spcBef>
                <a:spcPts val="0"/>
              </a:spcBef>
              <a:buNone/>
            </a:pPr>
            <a:endParaRPr lang="en-US" sz="400" b="1" dirty="0" smtClean="0">
              <a:solidFill>
                <a:schemeClr val="bg1"/>
              </a:solidFill>
              <a:latin typeface="Arial"/>
              <a:cs typeface="Arial"/>
            </a:endParaRPr>
          </a:p>
          <a:p>
            <a:pPr>
              <a:spcBef>
                <a:spcPts val="0"/>
              </a:spcBef>
              <a:buNone/>
            </a:pPr>
            <a:r>
              <a:rPr lang="en-US" sz="2400" dirty="0" smtClean="0">
                <a:latin typeface="Arial"/>
                <a:cs typeface="Arial"/>
              </a:rPr>
              <a:t>● </a:t>
            </a:r>
            <a:r>
              <a:rPr lang="en-US" sz="3600" b="1" dirty="0" smtClean="0"/>
              <a:t>S</a:t>
            </a:r>
            <a:r>
              <a:rPr lang="en-US" sz="2400" dirty="0" smtClean="0"/>
              <a:t>hareholders and the major suppliers of a firm’s capital  </a:t>
            </a:r>
          </a:p>
          <a:p>
            <a:pPr algn="just">
              <a:spcBef>
                <a:spcPts val="0"/>
              </a:spcBef>
              <a:buNone/>
            </a:pPr>
            <a:endParaRPr lang="en-US" sz="3600" b="1" dirty="0" smtClean="0"/>
          </a:p>
          <a:p>
            <a:pPr algn="just">
              <a:spcBef>
                <a:spcPts val="0"/>
              </a:spcBef>
              <a:buNone/>
            </a:pPr>
            <a:endParaRPr lang="en-US" sz="400" dirty="0" smtClean="0">
              <a:latin typeface="Arial"/>
              <a:cs typeface="Arial"/>
            </a:endParaRPr>
          </a:p>
          <a:p>
            <a:pPr>
              <a:spcBef>
                <a:spcPts val="0"/>
              </a:spcBef>
              <a:buNone/>
            </a:pPr>
            <a:r>
              <a:rPr lang="en-US" sz="2400" dirty="0" smtClean="0">
                <a:latin typeface="Arial"/>
                <a:cs typeface="Arial"/>
              </a:rPr>
              <a:t>● </a:t>
            </a:r>
            <a:r>
              <a:rPr lang="en-US" sz="3600" b="1" dirty="0" smtClean="0"/>
              <a:t>A</a:t>
            </a:r>
            <a:r>
              <a:rPr lang="en-US" sz="2400" dirty="0" smtClean="0"/>
              <a:t> firm’s primary customers, suppliers, host communities, and unions representing the workforce</a:t>
            </a:r>
          </a:p>
          <a:p>
            <a:pPr algn="just">
              <a:spcBef>
                <a:spcPts val="0"/>
              </a:spcBef>
              <a:buNone/>
            </a:pPr>
            <a:endParaRPr lang="en-US" sz="3600" b="1" dirty="0" smtClean="0"/>
          </a:p>
          <a:p>
            <a:pPr algn="just">
              <a:spcBef>
                <a:spcPts val="0"/>
              </a:spcBef>
              <a:buNone/>
            </a:pPr>
            <a:endParaRPr lang="en-US" sz="400" dirty="0" smtClean="0">
              <a:latin typeface="Arial"/>
              <a:cs typeface="Arial"/>
            </a:endParaRPr>
          </a:p>
          <a:p>
            <a:pPr>
              <a:spcBef>
                <a:spcPts val="0"/>
              </a:spcBef>
              <a:buNone/>
            </a:pPr>
            <a:r>
              <a:rPr lang="en-US" sz="2400" dirty="0" smtClean="0">
                <a:latin typeface="Arial"/>
                <a:cs typeface="Arial"/>
              </a:rPr>
              <a:t>● </a:t>
            </a:r>
            <a:r>
              <a:rPr lang="en-US" sz="3600" b="1" dirty="0" smtClean="0"/>
              <a:t>F</a:t>
            </a:r>
            <a:r>
              <a:rPr lang="en-US" sz="2400" dirty="0" smtClean="0"/>
              <a:t>irm’s employees, including both non-managerial and managerial personnel</a:t>
            </a:r>
          </a:p>
          <a:p>
            <a:pPr>
              <a:buNone/>
            </a:pPr>
            <a:endParaRPr lang="en-US" sz="2400" dirty="0"/>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CLASSIFICATION OF STAKEHOLDERS</a:t>
            </a:r>
            <a:endParaRPr lang="en-US" sz="3200" b="1" dirty="0">
              <a:latin typeface="+mj-lt"/>
            </a:endParaRPr>
          </a:p>
        </p:txBody>
      </p:sp>
      <p:sp>
        <p:nvSpPr>
          <p:cNvPr id="4099" name="AutoShape 3"/>
          <p:cNvSpPr>
            <a:spLocks noChangeAspect="1" noChangeArrowheads="1" noTextEdit="1"/>
          </p:cNvSpPr>
          <p:nvPr/>
        </p:nvSpPr>
        <p:spPr bwMode="auto">
          <a:xfrm>
            <a:off x="1600200" y="1752600"/>
            <a:ext cx="7086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9" name="Rectangle 8"/>
          <p:cNvSpPr/>
          <p:nvPr/>
        </p:nvSpPr>
        <p:spPr>
          <a:xfrm>
            <a:off x="1600200" y="1981200"/>
            <a:ext cx="73152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buNone/>
            </a:pPr>
            <a:r>
              <a:rPr lang="en-US" sz="3600" b="1" dirty="0" smtClean="0">
                <a:solidFill>
                  <a:schemeClr val="bg1"/>
                </a:solidFill>
              </a:rPr>
              <a:t>C</a:t>
            </a:r>
            <a:r>
              <a:rPr lang="en-US" sz="2400" dirty="0" smtClean="0">
                <a:solidFill>
                  <a:schemeClr val="bg1"/>
                </a:solidFill>
              </a:rPr>
              <a:t>apital market stakeholders</a:t>
            </a:r>
          </a:p>
        </p:txBody>
      </p:sp>
      <p:sp>
        <p:nvSpPr>
          <p:cNvPr id="10" name="Rectangle 9"/>
          <p:cNvSpPr/>
          <p:nvPr/>
        </p:nvSpPr>
        <p:spPr>
          <a:xfrm>
            <a:off x="1600200" y="3352800"/>
            <a:ext cx="73152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buNone/>
            </a:pPr>
            <a:r>
              <a:rPr lang="en-US" sz="3600" b="1" dirty="0" smtClean="0">
                <a:solidFill>
                  <a:schemeClr val="bg1"/>
                </a:solidFill>
              </a:rPr>
              <a:t>P</a:t>
            </a:r>
            <a:r>
              <a:rPr lang="en-US" sz="2400" dirty="0" smtClean="0">
                <a:solidFill>
                  <a:schemeClr val="bg1"/>
                </a:solidFill>
              </a:rPr>
              <a:t>roduct</a:t>
            </a:r>
            <a:r>
              <a:rPr lang="en-US" sz="3600" b="1" dirty="0" smtClean="0">
                <a:solidFill>
                  <a:schemeClr val="bg1"/>
                </a:solidFill>
              </a:rPr>
              <a:t> </a:t>
            </a:r>
            <a:r>
              <a:rPr lang="en-US" sz="2400" dirty="0" smtClean="0">
                <a:solidFill>
                  <a:schemeClr val="bg1"/>
                </a:solidFill>
              </a:rPr>
              <a:t>market stakeholders</a:t>
            </a:r>
          </a:p>
        </p:txBody>
      </p:sp>
      <p:sp>
        <p:nvSpPr>
          <p:cNvPr id="11" name="Rectangle 10"/>
          <p:cNvSpPr/>
          <p:nvPr/>
        </p:nvSpPr>
        <p:spPr>
          <a:xfrm>
            <a:off x="1600200" y="5029200"/>
            <a:ext cx="7315200" cy="457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buNone/>
            </a:pPr>
            <a:r>
              <a:rPr lang="en-US" sz="3600" b="1" dirty="0" smtClean="0">
                <a:solidFill>
                  <a:schemeClr val="bg1"/>
                </a:solidFill>
              </a:rPr>
              <a:t>O</a:t>
            </a:r>
            <a:r>
              <a:rPr lang="en-US" sz="2400" dirty="0" smtClean="0">
                <a:solidFill>
                  <a:schemeClr val="bg1"/>
                </a:solidFill>
              </a:rPr>
              <a:t>rganizational stakeholders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heckerboard(across)">
                                      <p:cBhvr>
                                        <p:cTn id="15" dur="500"/>
                                        <p:tgtEl>
                                          <p:spTgt spid="3">
                                            <p:txEl>
                                              <p:pRg st="5" end="5"/>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checkerboard(across)">
                                      <p:cBhvr>
                                        <p:cTn id="23" dur="500"/>
                                        <p:tgtEl>
                                          <p:spTgt spid="3">
                                            <p:txEl>
                                              <p:pRg st="8" end="8"/>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066800"/>
            <a:ext cx="7162800" cy="5334000"/>
          </a:xfrm>
          <a:solidFill>
            <a:srgbClr val="FFFFFF"/>
          </a:solidFill>
        </p:spPr>
        <p:txBody>
          <a:bodyPr>
            <a:normAutofit/>
          </a:bodyPr>
          <a:lstStyle/>
          <a:p>
            <a:pPr marL="0" indent="0">
              <a:buNone/>
            </a:pPr>
            <a:endParaRPr lang="en-US" dirty="0" smtClean="0">
              <a:latin typeface="+mn-lt"/>
            </a:endParaRPr>
          </a:p>
          <a:p>
            <a:endParaRPr lang="en-US" dirty="0">
              <a:latin typeface="+mn-lt"/>
            </a:endParaRPr>
          </a:p>
        </p:txBody>
      </p:sp>
      <p:sp>
        <p:nvSpPr>
          <p:cNvPr id="6" name="TextBox 5"/>
          <p:cNvSpPr txBox="1"/>
          <p:nvPr/>
        </p:nvSpPr>
        <p:spPr>
          <a:xfrm>
            <a:off x="1524000" y="0"/>
            <a:ext cx="7086600" cy="1323439"/>
          </a:xfrm>
          <a:prstGeom prst="rect">
            <a:avLst/>
          </a:prstGeom>
          <a:noFill/>
        </p:spPr>
        <p:txBody>
          <a:bodyPr wrap="square" rtlCol="0">
            <a:spAutoFit/>
          </a:bodyPr>
          <a:lstStyle/>
          <a:p>
            <a:pPr algn="ctr"/>
            <a:r>
              <a:rPr lang="en-US" sz="4000" b="1" dirty="0" smtClean="0">
                <a:latin typeface="+mj-lt"/>
              </a:rPr>
              <a:t> IMPORTANT DEFINITIONS   </a:t>
            </a:r>
          </a:p>
          <a:p>
            <a:pPr algn="ctr"/>
            <a:endParaRPr lang="en-US" sz="4000" b="1" dirty="0">
              <a:latin typeface="+mj-lt"/>
            </a:endParaRPr>
          </a:p>
        </p:txBody>
      </p:sp>
      <p:sp>
        <p:nvSpPr>
          <p:cNvPr id="4099" name="AutoShape 3"/>
          <p:cNvSpPr>
            <a:spLocks noChangeAspect="1" noChangeArrowheads="1" noTextEdit="1"/>
          </p:cNvSpPr>
          <p:nvPr/>
        </p:nvSpPr>
        <p:spPr bwMode="auto">
          <a:xfrm>
            <a:off x="1981200" y="1219200"/>
            <a:ext cx="6781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3200" b="1" dirty="0" smtClean="0">
                <a:latin typeface="+mj-lt"/>
                <a:cs typeface="Arial"/>
              </a:rPr>
              <a:t>●</a:t>
            </a:r>
            <a:r>
              <a:rPr lang="en-US" sz="2800" b="1" dirty="0" smtClean="0">
                <a:latin typeface="+mj-lt"/>
                <a:cs typeface="Arial"/>
              </a:rPr>
              <a:t> </a:t>
            </a:r>
            <a:r>
              <a:rPr lang="en-US" sz="2800" b="1" dirty="0" smtClean="0"/>
              <a:t>RISK -</a:t>
            </a:r>
            <a:r>
              <a:rPr lang="en-US" sz="3200" dirty="0" smtClean="0"/>
              <a:t> </a:t>
            </a:r>
            <a:r>
              <a:rPr lang="en-US" sz="2400" dirty="0" smtClean="0"/>
              <a:t>an investor’s uncertainty about the economic gains or losses that will result from a particular investment </a:t>
            </a:r>
          </a:p>
          <a:p>
            <a:r>
              <a:rPr lang="en-US" sz="2400" dirty="0" smtClean="0">
                <a:latin typeface="+mj-lt"/>
              </a:rPr>
              <a:t>                                                 </a:t>
            </a:r>
          </a:p>
          <a:p>
            <a:r>
              <a:rPr lang="en-US" sz="2800" b="1" dirty="0" smtClean="0">
                <a:latin typeface="Arial"/>
                <a:cs typeface="Arial"/>
              </a:rPr>
              <a:t>● </a:t>
            </a:r>
            <a:r>
              <a:rPr lang="en-US" sz="2800" b="1" dirty="0" smtClean="0"/>
              <a:t>ABOVE-AVERAGE RETURNS -</a:t>
            </a:r>
            <a:r>
              <a:rPr lang="en-US" sz="2800" dirty="0" smtClean="0"/>
              <a:t> </a:t>
            </a:r>
            <a:r>
              <a:rPr lang="en-US" sz="2400" dirty="0" smtClean="0"/>
              <a:t>returns in excess of what an investor expects to earn from other investments with a similar amount of risk </a:t>
            </a:r>
          </a:p>
          <a:p>
            <a:endParaRPr lang="en-US" sz="2400" b="1" dirty="0" smtClean="0">
              <a:cs typeface="Arial"/>
            </a:endParaRPr>
          </a:p>
          <a:p>
            <a:r>
              <a:rPr lang="en-US" sz="3200" b="1" dirty="0" smtClean="0">
                <a:cs typeface="Arial"/>
              </a:rPr>
              <a:t>●</a:t>
            </a:r>
            <a:r>
              <a:rPr lang="en-US" sz="3200" b="1" dirty="0" smtClean="0"/>
              <a:t> </a:t>
            </a:r>
            <a:r>
              <a:rPr lang="en-US" sz="2800" b="1" dirty="0" smtClean="0"/>
              <a:t>AVERAGE RETURNS - </a:t>
            </a:r>
            <a:r>
              <a:rPr lang="en-US" sz="2400" dirty="0" smtClean="0"/>
              <a:t>returns equal to those an investor expects to earn from other investments with a similar amount of risk </a:t>
            </a:r>
          </a:p>
          <a:p>
            <a:endParaRPr lang="en-US" sz="2400" dirty="0" smtClean="0"/>
          </a:p>
          <a:p>
            <a:endParaRPr lang="en-US" sz="2400" dirty="0" smtClean="0"/>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 calcmode="lin" valueType="num">
                                      <p:cBhvr additive="base">
                                        <p:cTn id="12"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 calcmode="lin" valueType="num">
                                      <p:cBhvr additive="base">
                                        <p:cTn id="17"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CLASSIFICATION OF STAKEHOLDERS</a:t>
            </a:r>
            <a:endParaRPr lang="en-US" sz="32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9" name="Rectangle 2"/>
          <p:cNvSpPr txBox="1">
            <a:spLocks noChangeArrowheads="1"/>
          </p:cNvSpPr>
          <p:nvPr/>
        </p:nvSpPr>
        <p:spPr>
          <a:xfrm>
            <a:off x="0" y="1447800"/>
            <a:ext cx="1524000" cy="1447800"/>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i="0" u="none" strike="noStrike" kern="1200" cap="none" spc="0" normalizeH="0" baseline="0" noProof="0" dirty="0" smtClean="0">
                <a:ln>
                  <a:noFill/>
                </a:ln>
                <a:solidFill>
                  <a:schemeClr val="bg1"/>
                </a:solidFill>
                <a:effectLst/>
                <a:uLnTx/>
                <a:uFillTx/>
                <a:latin typeface="+mj-lt"/>
                <a:ea typeface="+mj-ea"/>
                <a:cs typeface="+mj-cs"/>
              </a:rPr>
              <a:t>FIGURE  </a:t>
            </a:r>
            <a:r>
              <a:rPr lang="en-US" sz="1600" dirty="0" smtClean="0">
                <a:solidFill>
                  <a:schemeClr val="bg1"/>
                </a:solidFill>
                <a:latin typeface="+mj-lt"/>
                <a:ea typeface="+mj-ea"/>
                <a:cs typeface="+mj-cs"/>
              </a:rPr>
              <a:t>1</a:t>
            </a:r>
            <a:r>
              <a:rPr kumimoji="0" lang="en-US" sz="1600" u="none" strike="noStrike" kern="1200" cap="none" spc="0" normalizeH="0" baseline="0" noProof="0" dirty="0" smtClean="0">
                <a:ln>
                  <a:noFill/>
                </a:ln>
                <a:solidFill>
                  <a:schemeClr val="bg1"/>
                </a:solidFill>
                <a:effectLst/>
                <a:uLnTx/>
                <a:uFillTx/>
                <a:latin typeface="+mj-lt"/>
                <a:ea typeface="+mj-ea"/>
                <a:cs typeface="+mj-cs"/>
              </a:rPr>
              <a:t>.4</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60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bg1"/>
                </a:solidFill>
                <a:effectLst/>
                <a:uLnTx/>
                <a:uFillTx/>
                <a:latin typeface="+mj-lt"/>
                <a:ea typeface="+mj-ea"/>
                <a:cs typeface="+mj-cs"/>
              </a:rPr>
              <a:t>The Three Stakeholder Groups</a:t>
            </a:r>
            <a:endParaRPr kumimoji="0" lang="en-US" sz="16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Line 5"/>
          <p:cNvSpPr>
            <a:spLocks noChangeShapeType="1"/>
          </p:cNvSpPr>
          <p:nvPr/>
        </p:nvSpPr>
        <p:spPr bwMode="auto">
          <a:xfrm>
            <a:off x="0" y="1920240"/>
            <a:ext cx="1524000" cy="0"/>
          </a:xfrm>
          <a:prstGeom prst="line">
            <a:avLst/>
          </a:prstGeom>
          <a:noFill/>
          <a:ln w="57150">
            <a:solidFill>
              <a:schemeClr val="bg1"/>
            </a:solidFill>
            <a:round/>
            <a:headEnd/>
            <a:tailEnd/>
          </a:ln>
          <a:effectLst/>
        </p:spPr>
        <p:txBody>
          <a:bodyPr/>
          <a:lstStyle/>
          <a:p>
            <a:endParaRPr lang="en-US"/>
          </a:p>
        </p:txBody>
      </p:sp>
      <p:pic>
        <p:nvPicPr>
          <p:cNvPr id="2" name="Picture 3"/>
          <p:cNvPicPr>
            <a:picLocks noChangeAspect="1" noChangeArrowheads="1"/>
          </p:cNvPicPr>
          <p:nvPr/>
        </p:nvPicPr>
        <p:blipFill>
          <a:blip r:embed="rId3" cstate="print"/>
          <a:srcRect/>
          <a:stretch>
            <a:fillRect/>
          </a:stretch>
        </p:blipFill>
        <p:spPr bwMode="auto">
          <a:xfrm>
            <a:off x="2286000" y="1219200"/>
            <a:ext cx="6477460" cy="5178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12" name="Content Placeholder 11"/>
          <p:cNvSpPr>
            <a:spLocks noGrp="1"/>
          </p:cNvSpPr>
          <p:nvPr>
            <p:ph idx="1"/>
          </p:nvPr>
        </p:nvSpPr>
        <p:spPr>
          <a:xfrm>
            <a:off x="1524000" y="1371600"/>
            <a:ext cx="7315200" cy="5105400"/>
          </a:xfrm>
        </p:spPr>
        <p:txBody>
          <a:bodyPr anchor="ctr">
            <a:normAutofit fontScale="62500" lnSpcReduction="20000"/>
          </a:bodyPr>
          <a:lstStyle/>
          <a:p>
            <a:pPr marL="0" indent="0" algn="ctr">
              <a:buNone/>
            </a:pPr>
            <a:r>
              <a:rPr lang="en-US" sz="3600" b="1" dirty="0" smtClean="0"/>
              <a:t>T</a:t>
            </a:r>
            <a:r>
              <a:rPr lang="en-US" sz="3600" dirty="0" smtClean="0"/>
              <a:t>rade-offs must be made in situations where the objectives of various stakeholder groups differ or conflict.</a:t>
            </a:r>
          </a:p>
          <a:p>
            <a:pPr>
              <a:buNone/>
            </a:pPr>
            <a:endParaRPr lang="en-US" sz="3600" b="1" dirty="0" smtClean="0"/>
          </a:p>
          <a:p>
            <a:pPr>
              <a:buNone/>
            </a:pPr>
            <a:endParaRPr lang="en-US" sz="1000" b="1" dirty="0" smtClean="0"/>
          </a:p>
          <a:p>
            <a:pPr>
              <a:buNone/>
            </a:pPr>
            <a:endParaRPr lang="en-US" sz="2600" dirty="0" smtClean="0"/>
          </a:p>
          <a:p>
            <a:pPr>
              <a:buNone/>
            </a:pPr>
            <a:r>
              <a:rPr lang="en-US" sz="2400" dirty="0" smtClean="0"/>
              <a:t>	</a:t>
            </a:r>
            <a:r>
              <a:rPr lang="en-US" sz="3600" dirty="0" smtClean="0">
                <a:latin typeface="Arial"/>
                <a:cs typeface="Arial"/>
              </a:rPr>
              <a:t>● </a:t>
            </a:r>
            <a:r>
              <a:rPr lang="en-US" sz="3600" b="1" dirty="0" smtClean="0">
                <a:latin typeface="+mj-lt"/>
              </a:rPr>
              <a:t>Shareholders </a:t>
            </a:r>
            <a:r>
              <a:rPr lang="en-US" sz="3600" dirty="0" smtClean="0">
                <a:latin typeface="+mj-lt"/>
              </a:rPr>
              <a:t>– individuals and groups who have invested capital in a firm in the expectation of earning a positive return on their investments. These stakeholders’ rights are grounded in laws governing private property and private enterprise.</a:t>
            </a:r>
            <a:endParaRPr lang="en-US" sz="800" dirty="0" smtClean="0">
              <a:latin typeface="+mj-lt"/>
            </a:endParaRPr>
          </a:p>
          <a:p>
            <a:pPr algn="just">
              <a:buNone/>
            </a:pPr>
            <a:endParaRPr lang="en-US" sz="700" dirty="0" smtClean="0">
              <a:latin typeface="+mj-lt"/>
            </a:endParaRPr>
          </a:p>
          <a:p>
            <a:pPr>
              <a:buNone/>
            </a:pPr>
            <a:r>
              <a:rPr lang="en-US" sz="3600" dirty="0" smtClean="0">
                <a:latin typeface="+mj-lt"/>
              </a:rPr>
              <a:t>	</a:t>
            </a:r>
            <a:r>
              <a:rPr lang="en-US" sz="3600" dirty="0" smtClean="0">
                <a:latin typeface="+mj-lt"/>
                <a:cs typeface="Arial"/>
              </a:rPr>
              <a:t> ● </a:t>
            </a:r>
            <a:r>
              <a:rPr lang="en-US" sz="3600" b="1" dirty="0" smtClean="0">
                <a:latin typeface="+mj-lt"/>
                <a:cs typeface="Arial"/>
              </a:rPr>
              <a:t>Consumers</a:t>
            </a:r>
            <a:r>
              <a:rPr lang="en-US" sz="3600" dirty="0" smtClean="0"/>
              <a:t> –</a:t>
            </a:r>
            <a:r>
              <a:rPr lang="en-US" sz="3600" dirty="0" smtClean="0">
                <a:latin typeface="+mj-lt"/>
                <a:cs typeface="Arial"/>
              </a:rPr>
              <a:t> </a:t>
            </a:r>
            <a:r>
              <a:rPr lang="en-US" sz="3600" dirty="0" smtClean="0">
                <a:latin typeface="+mj-lt"/>
              </a:rPr>
              <a:t>interests are maximized when the quality and reliability of a firm’s products are improved, but without high prices.</a:t>
            </a:r>
          </a:p>
          <a:p>
            <a:pPr algn="just">
              <a:buNone/>
            </a:pPr>
            <a:endParaRPr lang="en-US" sz="700" dirty="0" smtClean="0">
              <a:latin typeface="+mj-lt"/>
            </a:endParaRPr>
          </a:p>
          <a:p>
            <a:pPr>
              <a:buNone/>
            </a:pPr>
            <a:r>
              <a:rPr lang="en-US" sz="3600" dirty="0" smtClean="0">
                <a:latin typeface="+mj-lt"/>
              </a:rPr>
              <a:t>	</a:t>
            </a:r>
            <a:r>
              <a:rPr lang="en-US" sz="3600" dirty="0" smtClean="0">
                <a:latin typeface="+mj-lt"/>
                <a:cs typeface="Arial"/>
              </a:rPr>
              <a:t> ● </a:t>
            </a:r>
            <a:r>
              <a:rPr lang="en-US" sz="3600" dirty="0" smtClean="0">
                <a:latin typeface="+mj-lt"/>
              </a:rPr>
              <a:t>High returns to customers might come at the expense of lower returns for capital market stakeholders and vice-versa.</a:t>
            </a:r>
            <a:endParaRPr lang="en-US" sz="3600" dirty="0">
              <a:latin typeface="+mj-lt"/>
            </a:endParaRPr>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CLASSIFICATION OF STAKEHOLDERS</a:t>
            </a:r>
            <a:endParaRPr lang="en-US" sz="32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3" name="Rectangle 12"/>
          <p:cNvSpPr/>
          <p:nvPr/>
        </p:nvSpPr>
        <p:spPr>
          <a:xfrm>
            <a:off x="1676400" y="2209800"/>
            <a:ext cx="27432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400" b="1" dirty="0" smtClean="0">
                <a:latin typeface="+mj-lt"/>
              </a:rPr>
              <a:t>Conflict 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blinds(horizontal)">
                                      <p:cBhvr>
                                        <p:cTn id="12" dur="500"/>
                                        <p:tgtEl>
                                          <p:spTgt spid="12">
                                            <p:txEl>
                                              <p:pRg st="4" end="4"/>
                                            </p:txEl>
                                          </p:spTgt>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2">
                                            <p:txEl>
                                              <p:pRg st="6" end="6"/>
                                            </p:txEl>
                                          </p:spTgt>
                                        </p:tgtEl>
                                        <p:attrNameLst>
                                          <p:attrName>style.visibility</p:attrName>
                                        </p:attrNameLst>
                                      </p:cBhvr>
                                      <p:to>
                                        <p:strVal val="visible"/>
                                      </p:to>
                                    </p:set>
                                    <p:animEffect transition="in" filter="blinds(horizontal)">
                                      <p:cBhvr>
                                        <p:cTn id="16" dur="500"/>
                                        <p:tgtEl>
                                          <p:spTgt spid="12">
                                            <p:txEl>
                                              <p:pRg st="6" end="6"/>
                                            </p:txEl>
                                          </p:spTgt>
                                        </p:tgtEl>
                                      </p:cBhvr>
                                    </p:animEffect>
                                  </p:childTnLst>
                                </p:cTn>
                              </p:par>
                            </p:childTnLst>
                          </p:cTn>
                        </p:par>
                        <p:par>
                          <p:cTn id="17" fill="hold">
                            <p:stCondLst>
                              <p:cond delay="1500"/>
                            </p:stCondLst>
                            <p:childTnLst>
                              <p:par>
                                <p:cTn id="18" presetID="3" presetClass="entr" presetSubtype="10" fill="hold" nodeType="afterEffect">
                                  <p:stCondLst>
                                    <p:cond delay="0"/>
                                  </p:stCondLst>
                                  <p:childTnLst>
                                    <p:set>
                                      <p:cBhvr>
                                        <p:cTn id="19" dur="1" fill="hold">
                                          <p:stCondLst>
                                            <p:cond delay="0"/>
                                          </p:stCondLst>
                                        </p:cTn>
                                        <p:tgtEl>
                                          <p:spTgt spid="12">
                                            <p:txEl>
                                              <p:pRg st="8" end="8"/>
                                            </p:txEl>
                                          </p:spTgt>
                                        </p:tgtEl>
                                        <p:attrNameLst>
                                          <p:attrName>style.visibility</p:attrName>
                                        </p:attrNameLst>
                                      </p:cBhvr>
                                      <p:to>
                                        <p:strVal val="visible"/>
                                      </p:to>
                                    </p:set>
                                    <p:animEffect transition="in" filter="blinds(horizontal)">
                                      <p:cBhvr>
                                        <p:cTn id="20"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a:t>
            </a:r>
            <a:endParaRPr lang="en-US" dirty="0"/>
          </a:p>
        </p:txBody>
      </p:sp>
      <p:sp>
        <p:nvSpPr>
          <p:cNvPr id="12" name="Content Placeholder 11"/>
          <p:cNvSpPr>
            <a:spLocks noGrp="1"/>
          </p:cNvSpPr>
          <p:nvPr>
            <p:ph idx="1"/>
          </p:nvPr>
        </p:nvSpPr>
        <p:spPr>
          <a:xfrm>
            <a:off x="457200" y="1905000"/>
            <a:ext cx="8229600" cy="4419600"/>
          </a:xfrm>
        </p:spPr>
        <p:txBody>
          <a:bodyPr>
            <a:normAutofit/>
          </a:bodyPr>
          <a:lstStyle/>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2800" dirty="0" smtClean="0"/>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MANAGING STAKEHOLDER CONFLICT</a:t>
            </a:r>
            <a:endParaRPr lang="en-US" sz="32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1" name="Content Placeholder 11"/>
          <p:cNvSpPr txBox="1">
            <a:spLocks/>
          </p:cNvSpPr>
          <p:nvPr/>
        </p:nvSpPr>
        <p:spPr>
          <a:xfrm>
            <a:off x="1676400" y="1371600"/>
            <a:ext cx="7315200" cy="5029200"/>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i="0" u="none" strike="noStrike" kern="1200" cap="none" spc="0" normalizeH="0" baseline="0" noProof="0" dirty="0" smtClean="0">
                <a:ln>
                  <a:noFill/>
                </a:ln>
                <a:solidFill>
                  <a:schemeClr val="tx1"/>
                </a:solidFill>
                <a:effectLst/>
                <a:uLnTx/>
                <a:uFillTx/>
                <a:latin typeface="+mn-lt"/>
                <a:ea typeface="+mn-ea"/>
                <a:cs typeface="+mn-cs"/>
              </a:rPr>
              <a:t>F</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irst, a firm must thoroughly identify and understand all important stakeholders.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i="0" u="none" strike="noStrike" kern="1200" cap="none" spc="0" normalizeH="0" baseline="0" noProof="0" dirty="0" smtClean="0">
                <a:ln>
                  <a:noFill/>
                </a:ln>
                <a:solidFill>
                  <a:schemeClr val="tx1"/>
                </a:solidFill>
                <a:effectLst/>
                <a:uLnTx/>
                <a:uFillTx/>
                <a:latin typeface="+mn-lt"/>
                <a:ea typeface="+mn-ea"/>
                <a:cs typeface="+mn-cs"/>
              </a:rPr>
              <a:t>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econd, it must prioritize them, in case it cannot satisfy all of them.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Power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is the most critical criterion in prioritizing stakeholders.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i="0" u="none" strike="noStrike" kern="1200" cap="none" spc="0" normalizeH="0" baseline="0" noProof="0" dirty="0" smtClean="0">
                <a:ln>
                  <a:noFill/>
                </a:ln>
                <a:solidFill>
                  <a:schemeClr val="tx1"/>
                </a:solidFill>
                <a:effectLst/>
                <a:uLnTx/>
                <a:uFillTx/>
                <a:latin typeface="+mn-lt"/>
                <a:ea typeface="+mn-ea"/>
                <a:cs typeface="+mn-cs"/>
              </a:rPr>
              <a:t>O</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ther criteria might include the urgency of satisfying each particular stakeholder group and the degree of importance of each to the firm’s above-average returns.</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additive="base">
                                        <p:cTn id="1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 calcmode="lin" valueType="num">
                                      <p:cBhvr additive="base">
                                        <p:cTn id="1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 calcmode="lin" valueType="num">
                                      <p:cBhvr additive="base">
                                        <p:cTn id="22"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s</a:t>
            </a:r>
            <a:endParaRPr lang="en-US" dirty="0"/>
          </a:p>
        </p:txBody>
      </p:sp>
      <p:sp>
        <p:nvSpPr>
          <p:cNvPr id="12" name="Content Placeholder 11"/>
          <p:cNvSpPr>
            <a:spLocks noGrp="1"/>
          </p:cNvSpPr>
          <p:nvPr>
            <p:ph idx="1"/>
          </p:nvPr>
        </p:nvSpPr>
        <p:spPr>
          <a:xfrm>
            <a:off x="1447800" y="1600200"/>
            <a:ext cx="7239000" cy="4724400"/>
          </a:xfrm>
        </p:spPr>
        <p:txBody>
          <a:bodyPr>
            <a:normAutofit/>
          </a:bodyPr>
          <a:lstStyle/>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1000" dirty="0" smtClean="0"/>
          </a:p>
          <a:p>
            <a:pPr marL="0" indent="0" algn="just">
              <a:buNone/>
            </a:pPr>
            <a:endParaRPr lang="en-US" sz="2800" dirty="0" smtClean="0"/>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MANAGING STAKEHOLDER CONFLICT</a:t>
            </a:r>
            <a:endParaRPr lang="en-US" sz="32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graphicFrame>
        <p:nvGraphicFramePr>
          <p:cNvPr id="9" name="Diagram 8"/>
          <p:cNvGraphicFramePr/>
          <p:nvPr/>
        </p:nvGraphicFramePr>
        <p:xfrm>
          <a:off x="2362200" y="1600200"/>
          <a:ext cx="60960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rot="17819396">
            <a:off x="1833971" y="2697270"/>
            <a:ext cx="3271873" cy="1200329"/>
          </a:xfrm>
          <a:prstGeom prst="rect">
            <a:avLst/>
          </a:prstGeom>
          <a:noFill/>
        </p:spPr>
        <p:txBody>
          <a:bodyPr wrap="square" rtlCol="0">
            <a:spAutoFit/>
          </a:bodyPr>
          <a:lstStyle/>
          <a:p>
            <a:r>
              <a:rPr lang="en-US" sz="3600" b="1" dirty="0" smtClean="0"/>
              <a:t>STAKEHOLDER PRIORITIES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12" name="Content Placeholder 11"/>
          <p:cNvSpPr>
            <a:spLocks noGrp="1"/>
          </p:cNvSpPr>
          <p:nvPr>
            <p:ph idx="1"/>
          </p:nvPr>
        </p:nvSpPr>
        <p:spPr>
          <a:xfrm>
            <a:off x="1676400" y="1676400"/>
            <a:ext cx="7010400" cy="4648200"/>
          </a:xfrm>
        </p:spPr>
        <p:txBody>
          <a:bodyPr>
            <a:normAutofit fontScale="55000" lnSpcReduction="20000"/>
          </a:bodyPr>
          <a:lstStyle/>
          <a:p>
            <a:pPr marL="0" indent="0" algn="ctr">
              <a:buNone/>
            </a:pPr>
            <a:r>
              <a:rPr lang="en-US" sz="5400" b="1" dirty="0" smtClean="0"/>
              <a:t>CHALLENGES:</a:t>
            </a:r>
          </a:p>
          <a:p>
            <a:pPr marL="0" indent="0" algn="just">
              <a:buNone/>
            </a:pPr>
            <a:endParaRPr lang="en-US" sz="1000" dirty="0" smtClean="0"/>
          </a:p>
          <a:p>
            <a:pPr marL="0" indent="0">
              <a:buNone/>
            </a:pPr>
            <a:r>
              <a:rPr lang="en-US" sz="5800" b="1" dirty="0" smtClean="0"/>
              <a:t>W</a:t>
            </a:r>
            <a:r>
              <a:rPr lang="en-US" sz="3800" dirty="0" smtClean="0"/>
              <a:t>hen earning above-average returns, a firm can more easily satisfy multiple stakeholders simultaneously. </a:t>
            </a:r>
          </a:p>
          <a:p>
            <a:pPr marL="0" indent="0" algn="just">
              <a:buNone/>
            </a:pPr>
            <a:endParaRPr lang="en-US" sz="3800" dirty="0" smtClean="0"/>
          </a:p>
          <a:p>
            <a:pPr marL="0" indent="0">
              <a:buNone/>
            </a:pPr>
            <a:r>
              <a:rPr lang="en-US" sz="5800" b="1" dirty="0" smtClean="0"/>
              <a:t>W</a:t>
            </a:r>
            <a:r>
              <a:rPr lang="en-US" sz="3800" dirty="0" smtClean="0"/>
              <a:t>hen earning only average returns, a firm is unable to maximize the interests of all stakeholders, thus stakeholders should be at least minimally satisfied. </a:t>
            </a:r>
          </a:p>
          <a:p>
            <a:pPr marL="0" indent="0" algn="just">
              <a:buNone/>
            </a:pPr>
            <a:endParaRPr lang="en-US" sz="3800" dirty="0" smtClean="0"/>
          </a:p>
          <a:p>
            <a:pPr marL="0" indent="0">
              <a:buNone/>
            </a:pPr>
            <a:r>
              <a:rPr lang="en-US" sz="5800" b="1" dirty="0" smtClean="0"/>
              <a:t>C</a:t>
            </a:r>
            <a:r>
              <a:rPr lang="en-US" sz="3800" dirty="0" smtClean="0"/>
              <a:t>ultural differences and societal values also influence stakeholder priorities.</a:t>
            </a:r>
          </a:p>
          <a:p>
            <a:pPr marL="0" indent="0" algn="just">
              <a:buNone/>
            </a:pPr>
            <a:endParaRPr lang="en-US" sz="2800" dirty="0" smtClean="0"/>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MANAGING STAKEHOLDER CONFLICT</a:t>
            </a:r>
            <a:endParaRPr lang="en-US" sz="32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 calcmode="lin" valueType="num">
                                      <p:cBhvr additive="base">
                                        <p:cTn id="12"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 calcmode="lin" valueType="num">
                                      <p:cBhvr additive="base">
                                        <p:cTn id="1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12" name="Content Placeholder 11"/>
          <p:cNvSpPr>
            <a:spLocks noGrp="1"/>
          </p:cNvSpPr>
          <p:nvPr>
            <p:ph idx="1"/>
          </p:nvPr>
        </p:nvSpPr>
        <p:spPr>
          <a:xfrm>
            <a:off x="1524000" y="1524000"/>
            <a:ext cx="7315200" cy="4876800"/>
          </a:xfrm>
        </p:spPr>
        <p:txBody>
          <a:bodyPr>
            <a:normAutofit fontScale="40000" lnSpcReduction="20000"/>
          </a:bodyPr>
          <a:lstStyle/>
          <a:p>
            <a:pPr marL="0" indent="0" algn="ctr">
              <a:buNone/>
            </a:pPr>
            <a:r>
              <a:rPr lang="en-US" sz="8000" b="1" dirty="0" smtClean="0"/>
              <a:t>BALANCING CONFLICTING SHAREHOLDER GOALS</a:t>
            </a:r>
          </a:p>
          <a:p>
            <a:pPr marL="0" indent="0">
              <a:buNone/>
            </a:pPr>
            <a:r>
              <a:rPr lang="en-US" sz="5900" b="1" dirty="0" smtClean="0"/>
              <a:t>T</a:t>
            </a:r>
            <a:r>
              <a:rPr lang="en-US" sz="5900" dirty="0" smtClean="0"/>
              <a:t>he returns that shareholders expect are commensurate with the degree of risk accepted with those investments.</a:t>
            </a:r>
          </a:p>
          <a:p>
            <a:pPr marL="0" indent="0">
              <a:buNone/>
            </a:pPr>
            <a:r>
              <a:rPr lang="en-US" sz="5900" b="1" dirty="0" smtClean="0">
                <a:solidFill>
                  <a:srgbClr val="C00000"/>
                </a:solidFill>
              </a:rPr>
              <a:t>CHALLENGING FOR MANAGERS:</a:t>
            </a:r>
          </a:p>
          <a:p>
            <a:pPr marL="0" indent="0">
              <a:buNone/>
            </a:pPr>
            <a:r>
              <a:rPr lang="en-US" sz="5900" dirty="0" smtClean="0"/>
              <a:t>	</a:t>
            </a:r>
            <a:r>
              <a:rPr lang="en-US" sz="5900" dirty="0" smtClean="0">
                <a:cs typeface="Arial"/>
              </a:rPr>
              <a:t>●</a:t>
            </a:r>
            <a:r>
              <a:rPr lang="en-US" sz="5900" dirty="0" smtClean="0"/>
              <a:t> Some shareholders want short-term 	increases in returns </a:t>
            </a:r>
          </a:p>
          <a:p>
            <a:pPr marL="0" indent="0">
              <a:buNone/>
            </a:pPr>
            <a:r>
              <a:rPr lang="en-US" sz="5900" dirty="0" smtClean="0"/>
              <a:t>	</a:t>
            </a:r>
            <a:r>
              <a:rPr lang="en-US" sz="5900" dirty="0" smtClean="0">
                <a:cs typeface="Arial"/>
              </a:rPr>
              <a:t>● O</a:t>
            </a:r>
            <a:r>
              <a:rPr lang="en-US" sz="5900" dirty="0" smtClean="0"/>
              <a:t>thers desire building long-term 	competitiveness </a:t>
            </a:r>
          </a:p>
          <a:p>
            <a:pPr marL="0" indent="0">
              <a:buNone/>
            </a:pPr>
            <a:r>
              <a:rPr lang="en-US" sz="5900" b="1" dirty="0" smtClean="0"/>
              <a:t>O</a:t>
            </a:r>
            <a:r>
              <a:rPr lang="en-US" sz="5900" dirty="0" smtClean="0"/>
              <a:t>ften large shareholders prefer that the firm minimize its use of debt because of the risk of debt, its cost, and the possibility that debt holders have first call over shareholders on the firm’s assets in case of default.</a:t>
            </a:r>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CAPITAL MARKET STAKEHOLDERS</a:t>
            </a:r>
            <a:endParaRPr lang="en-US" sz="3200" b="1" dirty="0">
              <a:latin typeface="+mj-lt"/>
            </a:endParaRPr>
          </a:p>
        </p:txBody>
      </p:sp>
      <p:sp>
        <p:nvSpPr>
          <p:cNvPr id="4099" name="AutoShape 3"/>
          <p:cNvSpPr>
            <a:spLocks noChangeAspect="1" noChangeArrowheads="1" noTextEdit="1"/>
          </p:cNvSpPr>
          <p:nvPr/>
        </p:nvSpPr>
        <p:spPr bwMode="auto">
          <a:xfrm>
            <a:off x="1447800" y="1295400"/>
            <a:ext cx="7391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 calcmode="lin" valueType="num">
                                      <p:cBhvr additive="base">
                                        <p:cTn id="12"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 calcmode="lin" valueType="num">
                                      <p:cBhvr additive="base">
                                        <p:cTn id="1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 calcmode="lin" valueType="num">
                                      <p:cBhvr additive="base">
                                        <p:cTn id="2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 calcmode="lin" valueType="num">
                                      <p:cBhvr additive="base">
                                        <p:cTn id="2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 calcmode="lin" valueType="num">
                                      <p:cBhvr additive="base">
                                        <p:cTn id="32"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12" name="Content Placeholder 11"/>
          <p:cNvSpPr>
            <a:spLocks noGrp="1"/>
          </p:cNvSpPr>
          <p:nvPr>
            <p:ph idx="1"/>
          </p:nvPr>
        </p:nvSpPr>
        <p:spPr>
          <a:xfrm>
            <a:off x="1752600" y="1524000"/>
            <a:ext cx="7010400" cy="4876800"/>
          </a:xfrm>
        </p:spPr>
        <p:txBody>
          <a:bodyPr>
            <a:noAutofit/>
          </a:bodyPr>
          <a:lstStyle/>
          <a:p>
            <a:pPr marL="0" indent="0"/>
            <a:r>
              <a:rPr lang="en-US" sz="3600" b="1" dirty="0" smtClean="0"/>
              <a:t> T</a:t>
            </a:r>
            <a:r>
              <a:rPr lang="en-US" sz="2400" dirty="0" smtClean="0"/>
              <a:t>hough all product market stakeholders are important, without customers, the other product market stakeholders are of little value. </a:t>
            </a:r>
          </a:p>
          <a:p>
            <a:pPr marL="0" indent="0" algn="just">
              <a:buNone/>
            </a:pPr>
            <a:endParaRPr lang="en-US" sz="1200" dirty="0" smtClean="0"/>
          </a:p>
          <a:p>
            <a:pPr marL="0" indent="0"/>
            <a:r>
              <a:rPr lang="en-US" sz="3600" b="1" dirty="0" smtClean="0"/>
              <a:t> C</a:t>
            </a:r>
            <a:r>
              <a:rPr lang="en-US" sz="2400" dirty="0" smtClean="0"/>
              <a:t>ustomers demand reliable products at the lowest possible prices. </a:t>
            </a:r>
          </a:p>
          <a:p>
            <a:pPr marL="0" indent="0" algn="just">
              <a:buNone/>
            </a:pPr>
            <a:endParaRPr lang="en-US" sz="1200" dirty="0" smtClean="0"/>
          </a:p>
          <a:p>
            <a:pPr marL="0" indent="0"/>
            <a:r>
              <a:rPr lang="en-US" sz="3600" b="1" dirty="0" smtClean="0"/>
              <a:t> H</a:t>
            </a:r>
            <a:r>
              <a:rPr lang="en-US" sz="2400" dirty="0" smtClean="0"/>
              <a:t>ost communities want companies willing to be long-term employers and providers of tax revenue without placing excessive demands on public support services. </a:t>
            </a:r>
          </a:p>
          <a:p>
            <a:pPr marL="0" indent="0" algn="just">
              <a:buNone/>
            </a:pPr>
            <a:endParaRPr lang="en-US" sz="2400" dirty="0" smtClean="0"/>
          </a:p>
          <a:p>
            <a:pPr marL="0" indent="0" algn="just">
              <a:buNone/>
            </a:pPr>
            <a:endParaRPr lang="en-US" sz="2400" dirty="0" smtClean="0"/>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PRODUCT MARKET STAKEHOLDERS</a:t>
            </a:r>
            <a:endParaRPr lang="en-US" sz="32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 calcmode="lin" valueType="num">
                                      <p:cBhvr additive="base">
                                        <p:cTn id="1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 calcmode="lin" valueType="num">
                                      <p:cBhvr additive="base">
                                        <p:cTn id="1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12" name="Content Placeholder 11"/>
          <p:cNvSpPr>
            <a:spLocks noGrp="1"/>
          </p:cNvSpPr>
          <p:nvPr>
            <p:ph idx="1"/>
          </p:nvPr>
        </p:nvSpPr>
        <p:spPr>
          <a:xfrm>
            <a:off x="1600200" y="1219200"/>
            <a:ext cx="7239000" cy="5181600"/>
          </a:xfrm>
        </p:spPr>
        <p:txBody>
          <a:bodyPr>
            <a:noAutofit/>
          </a:bodyPr>
          <a:lstStyle/>
          <a:p>
            <a:pPr marL="0" indent="0"/>
            <a:r>
              <a:rPr lang="en-US" sz="3600" dirty="0" smtClean="0"/>
              <a:t> S</a:t>
            </a:r>
            <a:r>
              <a:rPr lang="en-US" sz="2400" dirty="0" smtClean="0"/>
              <a:t>uppliers seek loyal customers who are willing to pay the highest sustainable prices for the goods and services they receive. </a:t>
            </a:r>
          </a:p>
          <a:p>
            <a:pPr marL="0" indent="0" algn="just">
              <a:buNone/>
            </a:pPr>
            <a:endParaRPr lang="en-US" sz="800" dirty="0" smtClean="0"/>
          </a:p>
          <a:p>
            <a:pPr marL="0" indent="0"/>
            <a:r>
              <a:rPr lang="en-US" sz="3600" b="1" dirty="0" smtClean="0"/>
              <a:t> U</a:t>
            </a:r>
            <a:r>
              <a:rPr lang="en-US" sz="2400" dirty="0" smtClean="0"/>
              <a:t>nion officials are interested in secure jobs, under highly desirable working conditions, for the employees they represent. </a:t>
            </a:r>
          </a:p>
          <a:p>
            <a:pPr marL="0" indent="0" algn="just">
              <a:buNone/>
            </a:pPr>
            <a:endParaRPr lang="en-US" sz="800" dirty="0" smtClean="0"/>
          </a:p>
          <a:p>
            <a:pPr marL="0" indent="0"/>
            <a:r>
              <a:rPr lang="en-US" sz="3600" b="1" dirty="0" smtClean="0"/>
              <a:t> P</a:t>
            </a:r>
            <a:r>
              <a:rPr lang="en-US" sz="2400" dirty="0" smtClean="0"/>
              <a:t>roduct market stakeholders are generally satisfied when a firm’s profit margin reflects at least a balance between the returns to capital market stakeholders and goals of product market stakeholders. </a:t>
            </a:r>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PRODUCT MARKET STAKEHOLDERS</a:t>
            </a:r>
            <a:endParaRPr lang="en-US" sz="3200" b="1" dirty="0">
              <a:latin typeface="+mj-lt"/>
            </a:endParaRPr>
          </a:p>
        </p:txBody>
      </p:sp>
      <p:sp>
        <p:nvSpPr>
          <p:cNvPr id="4099" name="AutoShape 3"/>
          <p:cNvSpPr>
            <a:spLocks noChangeAspect="1" noChangeArrowheads="1" noTextEdit="1"/>
          </p:cNvSpPr>
          <p:nvPr/>
        </p:nvSpPr>
        <p:spPr bwMode="auto">
          <a:xfrm>
            <a:off x="1524000" y="1295400"/>
            <a:ext cx="7162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heckerboard(across)">
                                      <p:cBhvr>
                                        <p:cTn id="7" dur="500"/>
                                        <p:tgtEl>
                                          <p:spTgt spid="12">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checkerboard(across)">
                                      <p:cBhvr>
                                        <p:cTn id="11" dur="500"/>
                                        <p:tgtEl>
                                          <p:spTgt spid="12">
                                            <p:txEl>
                                              <p:pRg st="2" end="2"/>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checkerboard(across)">
                                      <p:cBhvr>
                                        <p:cTn id="1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8" name="Content Placeholder 11"/>
          <p:cNvSpPr>
            <a:spLocks noGrp="1"/>
          </p:cNvSpPr>
          <p:nvPr>
            <p:ph idx="1"/>
          </p:nvPr>
        </p:nvSpPr>
        <p:spPr>
          <a:xfrm>
            <a:off x="1676400" y="1447800"/>
            <a:ext cx="7162800" cy="4953000"/>
          </a:xfrm>
        </p:spPr>
        <p:txBody>
          <a:bodyPr>
            <a:noAutofit/>
          </a:bodyPr>
          <a:lstStyle/>
          <a:p>
            <a:pPr marL="0" indent="0"/>
            <a:r>
              <a:rPr lang="en-US" sz="3600" b="1" dirty="0" smtClean="0"/>
              <a:t> E</a:t>
            </a:r>
            <a:r>
              <a:rPr lang="en-US" sz="2800" dirty="0" smtClean="0"/>
              <a:t>mployees expect the firm to provide a dynamic, stimulating, and rewarding work environment. </a:t>
            </a:r>
          </a:p>
          <a:p>
            <a:pPr marL="0" indent="0"/>
            <a:r>
              <a:rPr lang="en-US" sz="3600" b="1" dirty="0" smtClean="0"/>
              <a:t> E</a:t>
            </a:r>
            <a:r>
              <a:rPr lang="en-US" sz="2800" dirty="0" smtClean="0"/>
              <a:t>mployees are usually satisfied working for a company that is:</a:t>
            </a:r>
          </a:p>
          <a:p>
            <a:pPr marL="0" indent="0" algn="just">
              <a:buNone/>
            </a:pPr>
            <a:r>
              <a:rPr lang="en-US" sz="2400" dirty="0" smtClean="0"/>
              <a:t> 	</a:t>
            </a:r>
            <a:r>
              <a:rPr lang="en-US" sz="2600" dirty="0" smtClean="0">
                <a:latin typeface="Arial"/>
                <a:cs typeface="Arial"/>
              </a:rPr>
              <a:t>● </a:t>
            </a:r>
            <a:r>
              <a:rPr lang="en-US" sz="2600" dirty="0" smtClean="0"/>
              <a:t>Growing  </a:t>
            </a:r>
          </a:p>
          <a:p>
            <a:pPr marL="0" indent="0">
              <a:buNone/>
            </a:pPr>
            <a:r>
              <a:rPr lang="en-US" sz="2600" dirty="0" smtClean="0"/>
              <a:t>	</a:t>
            </a:r>
            <a:r>
              <a:rPr lang="en-US" sz="2600" dirty="0" smtClean="0">
                <a:latin typeface="Arial"/>
                <a:cs typeface="Arial"/>
              </a:rPr>
              <a:t>● </a:t>
            </a:r>
            <a:r>
              <a:rPr lang="en-US" sz="2600" dirty="0" smtClean="0"/>
              <a:t>Actively developing their skills to be 	effective team members  </a:t>
            </a:r>
          </a:p>
          <a:p>
            <a:pPr marL="0" indent="0">
              <a:buNone/>
            </a:pPr>
            <a:r>
              <a:rPr lang="en-US" sz="2600" dirty="0" smtClean="0"/>
              <a:t>	</a:t>
            </a:r>
            <a:r>
              <a:rPr lang="en-US" sz="2600" dirty="0" smtClean="0">
                <a:latin typeface="Arial"/>
                <a:cs typeface="Arial"/>
              </a:rPr>
              <a:t>● </a:t>
            </a:r>
            <a:r>
              <a:rPr lang="en-US" sz="2600" dirty="0" smtClean="0"/>
              <a:t>Meeting or exceeding global work 	standards </a:t>
            </a:r>
          </a:p>
          <a:p>
            <a:pPr marL="0" indent="0" algn="just">
              <a:buNone/>
            </a:pPr>
            <a:endParaRPr lang="en-US" sz="2400" dirty="0" smtClean="0"/>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ORGANIZATIONAL STAKEHOLDERS</a:t>
            </a:r>
            <a:endParaRPr lang="en-US" sz="3200" b="1" dirty="0">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12" name="Content Placeholder 11"/>
          <p:cNvSpPr>
            <a:spLocks noGrp="1"/>
          </p:cNvSpPr>
          <p:nvPr>
            <p:ph idx="1"/>
          </p:nvPr>
        </p:nvSpPr>
        <p:spPr>
          <a:xfrm>
            <a:off x="1676400" y="1524000"/>
            <a:ext cx="7162800" cy="4876800"/>
          </a:xfrm>
        </p:spPr>
        <p:txBody>
          <a:bodyPr>
            <a:noAutofit/>
          </a:bodyPr>
          <a:lstStyle/>
          <a:p>
            <a:pPr marL="0" indent="0"/>
            <a:r>
              <a:rPr lang="en-US" sz="3600" b="1" dirty="0" smtClean="0"/>
              <a:t> I</a:t>
            </a:r>
            <a:r>
              <a:rPr lang="en-US" sz="2800" dirty="0" smtClean="0"/>
              <a:t>nternational assignments help cultivate employee skills for the global competitive landscape.</a:t>
            </a:r>
          </a:p>
          <a:p>
            <a:pPr marL="0" indent="0"/>
            <a:r>
              <a:rPr lang="en-US" sz="3600" b="1" dirty="0" smtClean="0"/>
              <a:t> T</a:t>
            </a:r>
            <a:r>
              <a:rPr lang="en-US" sz="2800" dirty="0" smtClean="0"/>
              <a:t>he process of managing expatriate employees and helping them build knowledge can have significant effects on a firm’s global competence.</a:t>
            </a:r>
          </a:p>
          <a:p>
            <a:pPr marL="0" indent="0"/>
            <a:r>
              <a:rPr lang="en-US" sz="3600" b="1" dirty="0" smtClean="0"/>
              <a:t> T</a:t>
            </a:r>
            <a:r>
              <a:rPr lang="en-US" sz="2800" dirty="0" smtClean="0"/>
              <a:t>o be successful, strategic leaders must effectively leverage a firm’s human capital. </a:t>
            </a:r>
          </a:p>
          <a:p>
            <a:pPr marL="0" indent="0" algn="just">
              <a:buNone/>
            </a:pPr>
            <a:endParaRPr lang="en-US" sz="2400" dirty="0" smtClean="0"/>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ORGANIZATIONAL STAKEHOLDERS</a:t>
            </a:r>
            <a:endParaRPr lang="en-US" sz="32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00200" y="1752600"/>
            <a:ext cx="7315200" cy="4648200"/>
          </a:xfrm>
          <a:solidFill>
            <a:srgbClr val="FFFFFF"/>
          </a:solidFill>
        </p:spPr>
        <p:txBody>
          <a:bodyPr>
            <a:normAutofit/>
          </a:bodyPr>
          <a:lstStyle/>
          <a:p>
            <a:pPr marL="0" indent="0">
              <a:buNone/>
            </a:pPr>
            <a:endParaRPr lang="en-US" dirty="0" smtClean="0"/>
          </a:p>
          <a:p>
            <a:endParaRPr lang="en-US" dirty="0"/>
          </a:p>
        </p:txBody>
      </p:sp>
      <p:sp>
        <p:nvSpPr>
          <p:cNvPr id="4099" name="AutoShape 3"/>
          <p:cNvSpPr>
            <a:spLocks noChangeAspect="1" noChangeArrowheads="1" noTextEdit="1"/>
          </p:cNvSpPr>
          <p:nvPr/>
        </p:nvSpPr>
        <p:spPr bwMode="auto">
          <a:xfrm>
            <a:off x="1600200" y="1752600"/>
            <a:ext cx="7315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r>
              <a:rPr lang="en-US" sz="3200" b="1" dirty="0" smtClean="0">
                <a:latin typeface="+mj-lt"/>
              </a:rPr>
              <a:t> </a:t>
            </a:r>
            <a:r>
              <a:rPr lang="en-US" sz="2800" b="1" dirty="0" smtClean="0">
                <a:latin typeface="+mj-lt"/>
              </a:rPr>
              <a:t>INABILITY TO EARN AVERAGE RETURNS </a:t>
            </a:r>
            <a:r>
              <a:rPr lang="en-US" sz="2400" dirty="0" smtClean="0">
                <a:latin typeface="+mj-lt"/>
              </a:rPr>
              <a:t>resulted first in decline and, eventually, failure   </a:t>
            </a:r>
          </a:p>
          <a:p>
            <a:pPr algn="just"/>
            <a:endParaRPr lang="en-US" sz="2400" dirty="0" smtClean="0">
              <a:latin typeface="+mj-lt"/>
            </a:endParaRPr>
          </a:p>
          <a:p>
            <a:pPr algn="just"/>
            <a:r>
              <a:rPr lang="en-US" sz="2400" dirty="0" smtClean="0">
                <a:latin typeface="+mj-lt"/>
              </a:rPr>
              <a:t>		</a:t>
            </a:r>
          </a:p>
          <a:p>
            <a:pPr algn="just"/>
            <a:r>
              <a:rPr lang="en-US" sz="2400" dirty="0" smtClean="0">
                <a:latin typeface="+mj-lt"/>
                <a:cs typeface="Arial"/>
              </a:rPr>
              <a:t>	</a:t>
            </a:r>
          </a:p>
          <a:p>
            <a:pPr algn="just"/>
            <a:r>
              <a:rPr lang="en-US" sz="2400" dirty="0" smtClean="0">
                <a:latin typeface="+mj-lt"/>
                <a:cs typeface="Arial"/>
              </a:rPr>
              <a:t>●</a:t>
            </a:r>
            <a:r>
              <a:rPr lang="en-US" sz="2400" dirty="0" smtClean="0">
                <a:latin typeface="+mj-lt"/>
              </a:rPr>
              <a:t>Enjoyed considerable success early on</a:t>
            </a:r>
          </a:p>
          <a:p>
            <a:r>
              <a:rPr lang="en-US" sz="2400" dirty="0" smtClean="0">
                <a:latin typeface="+mj-lt"/>
                <a:cs typeface="Arial"/>
              </a:rPr>
              <a:t>●T</a:t>
            </a:r>
            <a:r>
              <a:rPr lang="en-US" sz="2400" dirty="0" smtClean="0">
                <a:latin typeface="+mj-lt"/>
              </a:rPr>
              <a:t>ried to enrich its traditional approach with more marketing and more attractive stores, demonstrating a lack of market understanding </a:t>
            </a:r>
          </a:p>
          <a:p>
            <a:r>
              <a:rPr lang="en-US" sz="2400" dirty="0" smtClean="0">
                <a:latin typeface="+mj-lt"/>
                <a:cs typeface="Arial"/>
              </a:rPr>
              <a:t>●</a:t>
            </a:r>
            <a:r>
              <a:rPr lang="en-US" sz="800" dirty="0" smtClean="0">
                <a:cs typeface="Arial"/>
              </a:rPr>
              <a:t> </a:t>
            </a:r>
            <a:r>
              <a:rPr lang="en-US" sz="2400" dirty="0" smtClean="0">
                <a:latin typeface="+mj-lt"/>
                <a:cs typeface="Arial"/>
              </a:rPr>
              <a:t>Declining </a:t>
            </a:r>
            <a:r>
              <a:rPr lang="en-US" sz="2400" dirty="0" smtClean="0">
                <a:latin typeface="+mj-lt"/>
              </a:rPr>
              <a:t>book sales for </a:t>
            </a:r>
            <a:r>
              <a:rPr lang="en-US" sz="2400" dirty="0" smtClean="0">
                <a:latin typeface="+mj-lt"/>
                <a:cs typeface="Arial"/>
              </a:rPr>
              <a:t>l</a:t>
            </a:r>
            <a:r>
              <a:rPr lang="en-US" sz="2400" dirty="0" smtClean="0">
                <a:latin typeface="+mj-lt"/>
              </a:rPr>
              <a:t>arge chain store retailers</a:t>
            </a:r>
          </a:p>
          <a:p>
            <a:r>
              <a:rPr lang="en-US" sz="2400" dirty="0" smtClean="0">
                <a:latin typeface="+mj-lt"/>
                <a:cs typeface="Arial"/>
              </a:rPr>
              <a:t>●</a:t>
            </a:r>
            <a:r>
              <a:rPr lang="en-US" sz="200" dirty="0" smtClean="0">
                <a:latin typeface="+mj-lt"/>
                <a:cs typeface="Arial"/>
              </a:rPr>
              <a:t> </a:t>
            </a:r>
            <a:r>
              <a:rPr lang="en-US" sz="2400" dirty="0" smtClean="0">
                <a:latin typeface="+mj-lt"/>
                <a:cs typeface="Arial"/>
              </a:rPr>
              <a:t>Should have been entrepreneurial, innovative, and market-oriented</a:t>
            </a:r>
            <a:endParaRPr lang="en-US" sz="2400" dirty="0" smtClean="0">
              <a:latin typeface="+mj-lt"/>
            </a:endParaRPr>
          </a:p>
          <a:p>
            <a:pPr algn="just"/>
            <a:r>
              <a:rPr lang="en-US" sz="2400" dirty="0" smtClean="0"/>
              <a:t>		</a:t>
            </a:r>
          </a:p>
          <a:p>
            <a:pPr algn="just"/>
            <a:endParaRPr lang="en-US" sz="2400" dirty="0" smtClean="0"/>
          </a:p>
          <a:p>
            <a:pPr algn="just"/>
            <a:endParaRPr lang="en-US" sz="2400" dirty="0" smtClean="0">
              <a:latin typeface="+mj-lt"/>
            </a:endParaRPr>
          </a:p>
          <a:p>
            <a:pPr algn="just"/>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0" name="Rectangle 9"/>
          <p:cNvSpPr/>
          <p:nvPr/>
        </p:nvSpPr>
        <p:spPr>
          <a:xfrm>
            <a:off x="1600200" y="2743200"/>
            <a:ext cx="7315200" cy="990600"/>
          </a:xfrm>
          <a:prstGeom prst="rect">
            <a:avLst/>
          </a:prstGeom>
          <a:solidFill>
            <a:srgbClr val="AD0B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rPr>
              <a:t>BORDERS - OPENING CASE - </a:t>
            </a:r>
            <a:r>
              <a:rPr 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cs typeface="Arial"/>
              </a:rPr>
              <a:t>FAILURE </a:t>
            </a:r>
            <a:r>
              <a:rPr lang="en-US" sz="3200" dirty="0" smtClean="0">
                <a:ln w="18415" cmpd="sng">
                  <a:solidFill>
                    <a:srgbClr val="FFFFFF"/>
                  </a:solidFill>
                  <a:prstDash val="solid"/>
                </a:ln>
                <a:solidFill>
                  <a:srgbClr val="FFFFFF"/>
                </a:solidFill>
                <a:effectLst>
                  <a:innerShdw blurRad="63500" dist="50800" dir="13500000">
                    <a:prstClr val="black">
                      <a:alpha val="50000"/>
                    </a:prstClr>
                  </a:innerShdw>
                </a:effectLst>
              </a:rPr>
              <a:t>EXAMPLE</a:t>
            </a:r>
            <a:endParaRPr lang="en-US" sz="3200" dirty="0"/>
          </a:p>
        </p:txBody>
      </p:sp>
      <p:sp>
        <p:nvSpPr>
          <p:cNvPr id="13" name="Rectangle 12"/>
          <p:cNvSpPr/>
          <p:nvPr/>
        </p:nvSpPr>
        <p:spPr>
          <a:xfrm>
            <a:off x="1524000" y="0"/>
            <a:ext cx="7086600" cy="1354217"/>
          </a:xfrm>
          <a:prstGeom prst="rect">
            <a:avLst/>
          </a:prstGeom>
        </p:spPr>
        <p:txBody>
          <a:bodyPr wrap="square">
            <a:spAutoFit/>
          </a:bodyPr>
          <a:lstStyle/>
          <a:p>
            <a:pPr algn="ctr"/>
            <a:r>
              <a:rPr lang="en-US" sz="3600" b="1" dirty="0" smtClean="0">
                <a:latin typeface="+mj-lt"/>
                <a:cs typeface="Arial" pitchFamily="34" charset="0"/>
              </a:rPr>
              <a:t>OPENING CASE</a:t>
            </a:r>
          </a:p>
          <a:p>
            <a:pPr lvl="0" algn="ctr"/>
            <a:r>
              <a:rPr lang="en-US" b="1" dirty="0" smtClean="0"/>
              <a:t>ONCE A “GIANT,” BORDERS BECAME A “WEAKLING” ON ITS KNEES</a:t>
            </a:r>
            <a:endParaRPr lang="en-US" cap="all" dirty="0" smtClean="0">
              <a:solidFill>
                <a:schemeClr val="tx2"/>
              </a:solidFill>
              <a:cs typeface="Arial" pitchFamily="34" charset="0"/>
            </a:endParaRPr>
          </a:p>
          <a:p>
            <a:pPr algn="ctr"/>
            <a:r>
              <a:rPr lang="en-US" sz="2800" b="1" dirty="0" smtClean="0">
                <a:latin typeface="+mj-lt"/>
                <a:cs typeface="Arial" pitchFamily="34" charset="0"/>
              </a:rPr>
              <a:t> </a:t>
            </a:r>
          </a:p>
        </p:txBody>
      </p:sp>
      <p:sp>
        <p:nvSpPr>
          <p:cNvPr id="14" name="Title 13"/>
          <p:cNvSpPr txBox="1">
            <a:spLocks/>
          </p:cNvSpPr>
          <p:nvPr/>
        </p:nvSpPr>
        <p:spPr>
          <a:xfrm>
            <a:off x="1676400" y="609600"/>
            <a:ext cx="7467600" cy="990600"/>
          </a:xfrm>
          <a:prstGeom prst="rect">
            <a:avLst/>
          </a:prstGeom>
        </p:spPr>
        <p:txBody>
          <a:bodyPr vert="horz" anchor="ctr">
            <a:noAutofit/>
          </a:bodyPr>
          <a:lstStyle/>
          <a:p>
            <a:pPr lvl="0" algn="ctr">
              <a:spcBef>
                <a:spcPct val="0"/>
              </a:spcBef>
            </a:pPr>
            <a:endParaRPr kumimoji="0" lang="en-US" sz="2000" b="0" i="0" u="none" strike="noStrike" kern="1200" cap="all" spc="0" normalizeH="0" baseline="0" noProof="0" dirty="0">
              <a:ln>
                <a:noFill/>
              </a:ln>
              <a:solidFill>
                <a:schemeClr val="tx2"/>
              </a:solidFill>
              <a:effectLst/>
              <a:uLnTx/>
              <a:uFillTx/>
              <a:latin typeface="+mn-lt"/>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4099">
                                            <p:txEl>
                                              <p:pRg st="4" end="4"/>
                                            </p:txEl>
                                          </p:spTgt>
                                        </p:tgtEl>
                                        <p:attrNameLst>
                                          <p:attrName>style.visibility</p:attrName>
                                        </p:attrNameLst>
                                      </p:cBhvr>
                                      <p:to>
                                        <p:strVal val="visible"/>
                                      </p:to>
                                    </p:set>
                                    <p:animEffect transition="in" filter="dissolve">
                                      <p:cBhvr>
                                        <p:cTn id="12" dur="500"/>
                                        <p:tgtEl>
                                          <p:spTgt spid="4099">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animEffect transition="in" filter="dissolve">
                                      <p:cBhvr>
                                        <p:cTn id="15" dur="500"/>
                                        <p:tgtEl>
                                          <p:spTgt spid="4099">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099">
                                            <p:txEl>
                                              <p:pRg st="6" end="6"/>
                                            </p:txEl>
                                          </p:spTgt>
                                        </p:tgtEl>
                                        <p:attrNameLst>
                                          <p:attrName>style.visibility</p:attrName>
                                        </p:attrNameLst>
                                      </p:cBhvr>
                                      <p:to>
                                        <p:strVal val="visible"/>
                                      </p:to>
                                    </p:set>
                                    <p:animEffect transition="in" filter="dissolve">
                                      <p:cBhvr>
                                        <p:cTn id="18" dur="500"/>
                                        <p:tgtEl>
                                          <p:spTgt spid="4099">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099">
                                            <p:txEl>
                                              <p:pRg st="7" end="7"/>
                                            </p:txEl>
                                          </p:spTgt>
                                        </p:tgtEl>
                                        <p:attrNameLst>
                                          <p:attrName>style.visibility</p:attrName>
                                        </p:attrNameLst>
                                      </p:cBhvr>
                                      <p:to>
                                        <p:strVal val="visible"/>
                                      </p:to>
                                    </p:set>
                                    <p:animEffect transition="in" filter="dissolve">
                                      <p:cBhvr>
                                        <p:cTn id="21"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12" name="Content Placeholder 11"/>
          <p:cNvSpPr>
            <a:spLocks noGrp="1"/>
          </p:cNvSpPr>
          <p:nvPr>
            <p:ph idx="1"/>
          </p:nvPr>
        </p:nvSpPr>
        <p:spPr>
          <a:xfrm>
            <a:off x="1828800" y="1066800"/>
            <a:ext cx="6705600" cy="5334000"/>
          </a:xfrm>
          <a:solidFill>
            <a:schemeClr val="tx2">
              <a:lumMod val="60000"/>
              <a:lumOff val="40000"/>
            </a:schemeClr>
          </a:solidFill>
        </p:spPr>
        <p:txBody>
          <a:bodyPr anchor="t">
            <a:noAutofit/>
          </a:bodyPr>
          <a:lstStyle/>
          <a:p>
            <a:r>
              <a:rPr lang="en-US" sz="3600" b="1" dirty="0" smtClean="0">
                <a:latin typeface="+mn-lt"/>
              </a:rPr>
              <a:t>S</a:t>
            </a:r>
            <a:r>
              <a:rPr lang="en-US" sz="2600" b="1" dirty="0" smtClean="0">
                <a:latin typeface="+mn-lt"/>
              </a:rPr>
              <a:t>trategic leaders are people located in different areas and levels of the firm using the strategic management process to select strategic actions that help the firm achieve its vision and fulfill its mission. </a:t>
            </a:r>
          </a:p>
          <a:p>
            <a:pPr algn="just"/>
            <a:endParaRPr lang="en-US" sz="2600" dirty="0" smtClean="0">
              <a:latin typeface="+mn-lt"/>
            </a:endParaRPr>
          </a:p>
          <a:p>
            <a:r>
              <a:rPr lang="en-US" sz="3600" b="1" dirty="0" smtClean="0">
                <a:latin typeface="+mn-lt"/>
              </a:rPr>
              <a:t>S</a:t>
            </a:r>
            <a:r>
              <a:rPr lang="en-US" sz="2600" b="1" dirty="0" smtClean="0">
                <a:latin typeface="+mn-lt"/>
              </a:rPr>
              <a:t>uccessful strategic leaders are decisive, committed to nurturing those around them, and are committed to helping the firm create value for all stakeholder groups. </a:t>
            </a:r>
          </a:p>
          <a:p>
            <a:pPr marL="0" indent="0" algn="just">
              <a:buNone/>
            </a:pPr>
            <a:endParaRPr lang="en-US" sz="2400" dirty="0" smtClean="0"/>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STRATEGIC LEADERS</a:t>
            </a:r>
            <a:endParaRPr lang="en-US" sz="4000" b="1" dirty="0">
              <a:latin typeface="+mj-lt"/>
            </a:endParaRPr>
          </a:p>
        </p:txBody>
      </p:sp>
      <p:sp>
        <p:nvSpPr>
          <p:cNvPr id="4099" name="AutoShape 3"/>
          <p:cNvSpPr>
            <a:spLocks noChangeAspect="1" noChangeArrowheads="1" noTextEdit="1"/>
          </p:cNvSpPr>
          <p:nvPr/>
        </p:nvSpPr>
        <p:spPr bwMode="auto">
          <a:xfrm>
            <a:off x="1905000" y="1066800"/>
            <a:ext cx="6553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r>
              <a:rPr lang="en-US" sz="2400" dirty="0" smtClean="0"/>
              <a:t>	</a:t>
            </a:r>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 calcmode="lin" valueType="num">
                                      <p:cBhvr additive="base">
                                        <p:cTn id="1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6" name="TextBox 5"/>
          <p:cNvSpPr txBox="1"/>
          <p:nvPr/>
        </p:nvSpPr>
        <p:spPr>
          <a:xfrm>
            <a:off x="1524000" y="0"/>
            <a:ext cx="7086600" cy="707886"/>
          </a:xfrm>
          <a:prstGeom prst="rect">
            <a:avLst/>
          </a:prstGeom>
          <a:noFill/>
        </p:spPr>
        <p:txBody>
          <a:bodyPr wrap="square" rtlCol="0">
            <a:spAutoFit/>
          </a:bodyPr>
          <a:lstStyle/>
          <a:p>
            <a:pPr algn="ctr"/>
            <a:r>
              <a:rPr lang="en-US" sz="4000" b="1" dirty="0" smtClean="0">
                <a:latin typeface="+mj-lt"/>
              </a:rPr>
              <a:t>  STRATEGIC LEADERS</a:t>
            </a:r>
            <a:endParaRPr lang="en-US" sz="4000" b="1" dirty="0">
              <a:latin typeface="+mj-lt"/>
            </a:endParaRPr>
          </a:p>
        </p:txBody>
      </p:sp>
      <p:sp>
        <p:nvSpPr>
          <p:cNvPr id="4099" name="AutoShape 3"/>
          <p:cNvSpPr>
            <a:spLocks noChangeAspect="1" noChangeArrowheads="1" noTextEdit="1"/>
          </p:cNvSpPr>
          <p:nvPr/>
        </p:nvSpPr>
        <p:spPr bwMode="auto">
          <a:xfrm>
            <a:off x="762000" y="16764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graphicFrame>
        <p:nvGraphicFramePr>
          <p:cNvPr id="9" name="Diagram 8"/>
          <p:cNvGraphicFramePr/>
          <p:nvPr/>
        </p:nvGraphicFramePr>
        <p:xfrm>
          <a:off x="3048000" y="1828800"/>
          <a:ext cx="6096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524000" y="990600"/>
            <a:ext cx="3886200" cy="2308324"/>
          </a:xfrm>
          <a:prstGeom prst="rect">
            <a:avLst/>
          </a:prstGeom>
          <a:noFill/>
        </p:spPr>
        <p:txBody>
          <a:bodyPr wrap="square" rtlCol="0">
            <a:spAutoFit/>
          </a:bodyPr>
          <a:lstStyle/>
          <a:p>
            <a:r>
              <a:rPr lang="en-US" sz="2400" dirty="0" smtClean="0">
                <a:latin typeface="+mj-lt"/>
              </a:rPr>
              <a:t>Increasingly, CEOs delegate strategic responsibilities to include decision-makers closest to the action due to the changing competitive landscape: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12" name="Content Placeholder 11"/>
          <p:cNvSpPr>
            <a:spLocks noGrp="1"/>
          </p:cNvSpPr>
          <p:nvPr>
            <p:ph idx="1"/>
          </p:nvPr>
        </p:nvSpPr>
        <p:spPr>
          <a:xfrm>
            <a:off x="1447800" y="1371600"/>
            <a:ext cx="7391400" cy="5029200"/>
          </a:xfrm>
        </p:spPr>
        <p:txBody>
          <a:bodyPr>
            <a:noAutofit/>
          </a:bodyPr>
          <a:lstStyle/>
          <a:p>
            <a:r>
              <a:rPr lang="en-US" sz="3600" b="1" dirty="0" smtClean="0"/>
              <a:t>V</a:t>
            </a:r>
            <a:r>
              <a:rPr lang="en-US" sz="2400" b="1" dirty="0" smtClean="0"/>
              <a:t>isionary</a:t>
            </a:r>
            <a:r>
              <a:rPr lang="en-US" sz="3600" b="1" dirty="0" smtClean="0"/>
              <a:t> </a:t>
            </a:r>
            <a:r>
              <a:rPr lang="en-US" sz="2400" b="1" dirty="0" smtClean="0"/>
              <a:t>Strategic Leaders </a:t>
            </a:r>
            <a:r>
              <a:rPr lang="en-US" sz="2400" dirty="0" smtClean="0"/>
              <a:t>emphasize not only maximizing shareholder wealth, but maximizing the interests of all stakeholders, underscoring a civic and personal commitment to corporate citizenship. </a:t>
            </a:r>
          </a:p>
          <a:p>
            <a:pPr algn="just"/>
            <a:endParaRPr lang="en-US" sz="800" dirty="0" smtClean="0"/>
          </a:p>
          <a:p>
            <a:r>
              <a:rPr lang="en-US" sz="3600" b="1" dirty="0" smtClean="0"/>
              <a:t>O</a:t>
            </a:r>
            <a:r>
              <a:rPr lang="en-US" sz="2400" dirty="0" smtClean="0"/>
              <a:t>rganizational culture affects strategic leaders and their work. In turn, strategic leaders’ decisions and actions shape a firm’s culture. </a:t>
            </a:r>
          </a:p>
          <a:p>
            <a:pPr algn="just"/>
            <a:endParaRPr lang="en-US" sz="800" b="1" dirty="0" smtClean="0"/>
          </a:p>
          <a:p>
            <a:r>
              <a:rPr lang="en-US" sz="3600" b="1" dirty="0" smtClean="0"/>
              <a:t>O</a:t>
            </a:r>
            <a:r>
              <a:rPr lang="en-US" sz="2400" b="1" dirty="0" smtClean="0"/>
              <a:t>rganizational culture </a:t>
            </a:r>
            <a:r>
              <a:rPr lang="en-US" sz="2400" dirty="0" smtClean="0"/>
              <a:t>is the social energy that drives—or fails to drive—the organization, the ideologies, symbols, and shared core values. </a:t>
            </a:r>
          </a:p>
        </p:txBody>
      </p:sp>
      <p:sp>
        <p:nvSpPr>
          <p:cNvPr id="6" name="TextBox 5"/>
          <p:cNvSpPr txBox="1"/>
          <p:nvPr/>
        </p:nvSpPr>
        <p:spPr>
          <a:xfrm>
            <a:off x="1524000" y="0"/>
            <a:ext cx="7086600" cy="1077218"/>
          </a:xfrm>
          <a:prstGeom prst="rect">
            <a:avLst/>
          </a:prstGeom>
          <a:noFill/>
        </p:spPr>
        <p:txBody>
          <a:bodyPr wrap="square" rtlCol="0">
            <a:spAutoFit/>
          </a:bodyPr>
          <a:lstStyle/>
          <a:p>
            <a:pPr algn="ctr"/>
            <a:r>
              <a:rPr lang="en-US" sz="3200" b="1" dirty="0" smtClean="0">
                <a:latin typeface="+mj-lt"/>
              </a:rPr>
              <a:t>STRATEGIC LEADERS AND ORGANIZATIONAL CULTURE</a:t>
            </a:r>
            <a:endParaRPr lang="en-US" sz="32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12" name="Content Placeholder 11"/>
          <p:cNvSpPr>
            <a:spLocks noGrp="1"/>
          </p:cNvSpPr>
          <p:nvPr>
            <p:ph idx="1"/>
          </p:nvPr>
        </p:nvSpPr>
        <p:spPr>
          <a:xfrm>
            <a:off x="304800" y="1600200"/>
            <a:ext cx="8534400" cy="4800600"/>
          </a:xfrm>
        </p:spPr>
        <p:txBody>
          <a:bodyPr>
            <a:noAutofit/>
          </a:bodyPr>
          <a:lstStyle/>
          <a:p>
            <a:pPr algn="just">
              <a:buNone/>
            </a:pPr>
            <a:endParaRPr lang="en-US" sz="2400" b="1" dirty="0" smtClean="0"/>
          </a:p>
          <a:p>
            <a:pPr algn="just"/>
            <a:endParaRPr lang="en-US" sz="2400" dirty="0" smtClean="0"/>
          </a:p>
          <a:p>
            <a:pPr algn="just"/>
            <a:endParaRPr lang="en-US" sz="2400" b="1" dirty="0" smtClean="0"/>
          </a:p>
        </p:txBody>
      </p:sp>
      <p:sp>
        <p:nvSpPr>
          <p:cNvPr id="6" name="TextBox 5"/>
          <p:cNvSpPr txBox="1"/>
          <p:nvPr/>
        </p:nvSpPr>
        <p:spPr>
          <a:xfrm>
            <a:off x="1524000" y="0"/>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WORK OF EFFECTIVE STRATEGIC LEADERS </a:t>
            </a:r>
            <a:endParaRPr lang="en-US" sz="32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0" name="Rectangle 9"/>
          <p:cNvSpPr/>
          <p:nvPr/>
        </p:nvSpPr>
        <p:spPr>
          <a:xfrm>
            <a:off x="0" y="1371600"/>
            <a:ext cx="9144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SUCCESSFUL STRATEGIC LEADERSHIP CHARACTERISTICS</a:t>
            </a:r>
          </a:p>
        </p:txBody>
      </p:sp>
      <p:sp>
        <p:nvSpPr>
          <p:cNvPr id="9" name="Content Placeholder 11"/>
          <p:cNvSpPr txBox="1">
            <a:spLocks/>
          </p:cNvSpPr>
          <p:nvPr/>
        </p:nvSpPr>
        <p:spPr>
          <a:xfrm>
            <a:off x="2133600" y="1676400"/>
            <a:ext cx="6858000" cy="48768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ard working</a:t>
            </a:r>
          </a:p>
          <a:p>
            <a:pPr marL="342900" lvl="0" indent="-342900">
              <a:spcBef>
                <a:spcPct val="20000"/>
              </a:spcBef>
              <a:defRPr/>
            </a:pPr>
            <a:r>
              <a:rPr lang="en-US" sz="2400" dirty="0" smtClean="0"/>
              <a:t>●  </a:t>
            </a:r>
            <a:r>
              <a:rPr lang="en-US" sz="3200" b="1" dirty="0" smtClean="0"/>
              <a:t>E</a:t>
            </a:r>
            <a:r>
              <a:rPr lang="en-US" sz="2400" dirty="0" smtClean="0"/>
              <a:t>mbraces dynamic competitive landscape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B</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rutally honest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enacious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enchant for wanting the firm and its people to accomplish more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trong strategic orientation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 calcmode="lin" valueType="num">
                                      <p:cBhvr additive="base">
                                        <p:cTn id="1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 calcmode="lin" valueType="num">
                                      <p:cBhvr additive="base">
                                        <p:cTn id="26"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 calcmode="lin" valueType="num">
                                      <p:cBhvr additive="base">
                                        <p:cTn id="36"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6" name="TextBox 5"/>
          <p:cNvSpPr txBox="1"/>
          <p:nvPr/>
        </p:nvSpPr>
        <p:spPr>
          <a:xfrm>
            <a:off x="1524000" y="0"/>
            <a:ext cx="7086600" cy="1200329"/>
          </a:xfrm>
          <a:prstGeom prst="rect">
            <a:avLst/>
          </a:prstGeom>
          <a:noFill/>
        </p:spPr>
        <p:txBody>
          <a:bodyPr wrap="square" rtlCol="0">
            <a:spAutoFit/>
          </a:bodyPr>
          <a:lstStyle/>
          <a:p>
            <a:pPr algn="ctr"/>
            <a:r>
              <a:rPr lang="en-US" sz="4000" b="1" dirty="0" smtClean="0">
                <a:latin typeface="+mj-lt"/>
              </a:rPr>
              <a:t>  </a:t>
            </a:r>
            <a:r>
              <a:rPr lang="en-US" sz="3200" b="1" dirty="0" smtClean="0">
                <a:latin typeface="+mj-lt"/>
              </a:rPr>
              <a:t>THE WORK OF EFFECTIVE STRATEGIC LEADERS </a:t>
            </a:r>
            <a:endParaRPr lang="en-US" sz="3200" b="1" dirty="0">
              <a:latin typeface="+mj-lt"/>
            </a:endParaRPr>
          </a:p>
        </p:txBody>
      </p:sp>
      <p:sp>
        <p:nvSpPr>
          <p:cNvPr id="4099" name="AutoShape 3"/>
          <p:cNvSpPr>
            <a:spLocks noChangeAspect="1" noChangeArrowheads="1" noTextEdit="1"/>
          </p:cNvSpPr>
          <p:nvPr/>
        </p:nvSpPr>
        <p:spPr bwMode="auto">
          <a:xfrm>
            <a:off x="762000" y="1752600"/>
            <a:ext cx="792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p>
          <a:p>
            <a:pPr algn="just"/>
            <a:endParaRPr lang="en-US" sz="2400" dirty="0" smtClean="0"/>
          </a:p>
          <a:p>
            <a:pPr lvl="0"/>
            <a:endParaRPr lang="en-US" sz="2400" dirty="0" smtClean="0"/>
          </a:p>
          <a:p>
            <a:pPr lvl="0"/>
            <a:endParaRPr lang="en-US" sz="2400" dirty="0" smtClean="0"/>
          </a:p>
          <a:p>
            <a:pPr lvl="0"/>
            <a:endParaRPr lang="en-US" dirty="0" smtClean="0"/>
          </a:p>
          <a:p>
            <a:pPr lvl="0"/>
            <a:endParaRPr lang="en-US" sz="2400" dirty="0" smtClean="0"/>
          </a:p>
          <a:p>
            <a:pPr algn="just"/>
            <a:endParaRPr lang="en-US" sz="1000" dirty="0" smtClean="0"/>
          </a:p>
          <a:p>
            <a:pPr algn="just"/>
            <a:r>
              <a:rPr lang="en-US" sz="2400" dirty="0" smtClean="0"/>
              <a:t>	</a:t>
            </a:r>
          </a:p>
          <a:p>
            <a:pPr algn="just"/>
            <a:endParaRPr lang="en-US" sz="10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endParaRPr lang="en-US" sz="2400" dirty="0" smtClean="0"/>
          </a:p>
          <a:p>
            <a:pPr algn="just"/>
            <a:endParaRPr lang="en-US" sz="2400" dirty="0" smtClean="0"/>
          </a:p>
          <a:p>
            <a:pPr algn="just"/>
            <a:endParaRPr lang="en-US" sz="1200" dirty="0" smtClean="0"/>
          </a:p>
          <a:p>
            <a:pPr algn="just"/>
            <a:r>
              <a:rPr lang="en-US" sz="2400" dirty="0" smtClean="0"/>
              <a:t>	</a:t>
            </a:r>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t> </a:t>
            </a:r>
          </a:p>
          <a:p>
            <a:pPr algn="just"/>
            <a:endParaRPr lang="en-US" sz="800" dirty="0" smtClean="0"/>
          </a:p>
          <a:p>
            <a:pPr algn="just"/>
            <a:r>
              <a:rPr lang="en-US" sz="2400" i="1" dirty="0" smtClean="0"/>
              <a:t>		</a:t>
            </a:r>
            <a:r>
              <a:rPr lang="en-US" sz="2400" dirty="0" smtClean="0"/>
              <a:t>		</a:t>
            </a:r>
            <a:endParaRPr lang="en-US" sz="3600" b="1" dirty="0" smtClean="0"/>
          </a:p>
          <a:p>
            <a:pPr algn="just"/>
            <a:endParaRPr lang="en-US" sz="1600" dirty="0" smtClean="0"/>
          </a:p>
          <a:p>
            <a:pPr algn="just"/>
            <a:r>
              <a:rPr lang="en-US" sz="24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cs typeface="Arial"/>
              </a:rPr>
              <a:t> </a:t>
            </a:r>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10" name="Rectangle 9"/>
          <p:cNvSpPr/>
          <p:nvPr/>
        </p:nvSpPr>
        <p:spPr>
          <a:xfrm>
            <a:off x="0" y="1371600"/>
            <a:ext cx="9144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SUCCESSFUL STRATEGIC LEADERSHIP CHARACTERISTICS</a:t>
            </a:r>
          </a:p>
        </p:txBody>
      </p:sp>
      <p:sp>
        <p:nvSpPr>
          <p:cNvPr id="9" name="Content Placeholder 11"/>
          <p:cNvSpPr txBox="1">
            <a:spLocks/>
          </p:cNvSpPr>
          <p:nvPr/>
        </p:nvSpPr>
        <p:spPr>
          <a:xfrm>
            <a:off x="2133600" y="1447800"/>
            <a:ext cx="6858000" cy="51054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defRPr/>
            </a:pPr>
            <a:endParaRPr lang="en-US" sz="1200" b="1" dirty="0" smtClean="0"/>
          </a:p>
          <a:p>
            <a:pPr marL="342900" lvl="0" indent="-342900">
              <a:spcBef>
                <a:spcPct val="20000"/>
              </a:spcBef>
              <a:buFont typeface="Arial" pitchFamily="34" charset="0"/>
              <a:buChar char="•"/>
              <a:defRPr/>
            </a:pPr>
            <a:r>
              <a:rPr lang="en-US" sz="3200" b="1" dirty="0" smtClean="0"/>
              <a:t>I</a:t>
            </a:r>
            <a:r>
              <a:rPr lang="en-US" sz="2400" dirty="0" smtClean="0"/>
              <a:t>nnovative thinker </a:t>
            </a:r>
          </a:p>
          <a:p>
            <a:pPr marL="342900" lvl="0" indent="-342900">
              <a:spcBef>
                <a:spcPct val="20000"/>
              </a:spcBef>
              <a:buFont typeface="Arial" pitchFamily="34" charset="0"/>
              <a:buChar char="•"/>
              <a:defRPr/>
            </a:pPr>
            <a:r>
              <a:rPr lang="en-US" sz="3200" b="1" dirty="0" smtClean="0"/>
              <a:t>E</a:t>
            </a:r>
            <a:r>
              <a:rPr lang="en-US" sz="2400" dirty="0" smtClean="0"/>
              <a:t>xploratory learning of new and unique forms of knowledge </a:t>
            </a:r>
          </a:p>
          <a:p>
            <a:pPr marL="342900" lvl="0" indent="-342900">
              <a:spcBef>
                <a:spcPct val="20000"/>
              </a:spcBef>
              <a:buFont typeface="Arial" pitchFamily="34" charset="0"/>
              <a:buChar char="•"/>
              <a:defRPr/>
            </a:pPr>
            <a:r>
              <a:rPr lang="en-US" sz="3200" b="1" dirty="0" smtClean="0"/>
              <a:t>E</a:t>
            </a:r>
            <a:r>
              <a:rPr lang="en-US" sz="2400" dirty="0" smtClean="0"/>
              <a:t>xploitative learning, which adds incremental knowledge to existing knowledge bases </a:t>
            </a:r>
          </a:p>
          <a:p>
            <a:pPr marL="342900" lvl="0" indent="-342900">
              <a:spcBef>
                <a:spcPct val="20000"/>
              </a:spcBef>
              <a:buFont typeface="Arial" pitchFamily="34" charset="0"/>
              <a:buChar char="•"/>
              <a:defRPr/>
            </a:pPr>
            <a:r>
              <a:rPr lang="en-US" sz="3200" b="1" dirty="0" smtClean="0"/>
              <a:t>G</a:t>
            </a:r>
            <a:r>
              <a:rPr lang="en-US" sz="2400" dirty="0" smtClean="0"/>
              <a:t>lobal mindset</a:t>
            </a:r>
          </a:p>
          <a:p>
            <a:pPr marL="342900" lvl="0" indent="-342900">
              <a:spcBef>
                <a:spcPct val="20000"/>
              </a:spcBef>
              <a:buFont typeface="Arial" pitchFamily="34" charset="0"/>
              <a:buChar char="•"/>
              <a:defRPr/>
            </a:pPr>
            <a:r>
              <a:rPr lang="en-US" sz="3200" b="1" dirty="0" smtClean="0"/>
              <a:t>D</a:t>
            </a:r>
            <a:r>
              <a:rPr lang="en-US" sz="2400" dirty="0" smtClean="0"/>
              <a:t>reams that challenges and energizes a company, i.e., vision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 calcmode="lin" valueType="num">
                                      <p:cBhvr additive="base">
                                        <p:cTn id="16"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 calcmode="lin" valueType="num">
                                      <p:cBhvr additive="base">
                                        <p:cTn id="26"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600200" y="1295400"/>
            <a:ext cx="7391400" cy="51054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0"/>
            <a:ext cx="7239000" cy="2492990"/>
          </a:xfrm>
          <a:prstGeom prst="rect">
            <a:avLst/>
          </a:prstGeom>
          <a:noFill/>
        </p:spPr>
        <p:txBody>
          <a:bodyPr wrap="square" rtlCol="0">
            <a:spAutoFit/>
          </a:bodyPr>
          <a:lstStyle/>
          <a:p>
            <a:pPr lvl="0" algn="ctr"/>
            <a:r>
              <a:rPr lang="en-US" sz="4000" b="1" dirty="0" smtClean="0">
                <a:latin typeface="+mj-lt"/>
              </a:rPr>
              <a:t> </a:t>
            </a:r>
            <a:r>
              <a:rPr lang="en-US" sz="3200" b="1" cap="all" dirty="0" smtClean="0">
                <a:solidFill>
                  <a:srgbClr val="000000"/>
                </a:solidFill>
              </a:rPr>
              <a:t>THE STRATEGIC MANAGEMENT   PROCESS</a:t>
            </a:r>
          </a:p>
          <a:p>
            <a:pPr algn="ctr"/>
            <a:r>
              <a:rPr lang="en-US" sz="4000" b="1" dirty="0" smtClean="0">
                <a:latin typeface="+mj-lt"/>
              </a:rPr>
              <a:t>  </a:t>
            </a:r>
          </a:p>
          <a:p>
            <a:pPr algn="ctr"/>
            <a:endParaRPr lang="en-US" sz="4000" b="1" dirty="0">
              <a:latin typeface="+mj-lt"/>
            </a:endParaRPr>
          </a:p>
        </p:txBody>
      </p:sp>
      <p:sp>
        <p:nvSpPr>
          <p:cNvPr id="4099" name="AutoShape 3"/>
          <p:cNvSpPr>
            <a:spLocks noChangeAspect="1" noChangeArrowheads="1" noTextEdit="1"/>
          </p:cNvSpPr>
          <p:nvPr/>
        </p:nvSpPr>
        <p:spPr bwMode="auto">
          <a:xfrm>
            <a:off x="1752600" y="1447800"/>
            <a:ext cx="7086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36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rPr>
              <a:t>FIRST:</a:t>
            </a:r>
            <a:r>
              <a:rPr lang="en-US" sz="36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rPr>
              <a:t> </a:t>
            </a:r>
            <a:r>
              <a:rPr lang="en-US" sz="2000" dirty="0" smtClean="0">
                <a:latin typeface="+mj-lt"/>
              </a:rPr>
              <a:t>External environment and internal organization are analyzed to determine resources, capabilities, and core competencies—the sources of “strategic inputs.” </a:t>
            </a:r>
          </a:p>
          <a:p>
            <a:endParaRPr lang="en-US" sz="1000" dirty="0" smtClean="0">
              <a:latin typeface="+mj-lt"/>
            </a:endParaRPr>
          </a:p>
          <a:p>
            <a:endParaRPr lang="en-US" sz="400" dirty="0" smtClean="0">
              <a:latin typeface="+mj-lt"/>
            </a:endParaRPr>
          </a:p>
          <a:p>
            <a:r>
              <a:rPr lang="en-US" sz="36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cs typeface="Arial"/>
              </a:rPr>
              <a:t>NEXT:</a:t>
            </a:r>
            <a:r>
              <a:rPr lang="en-US" sz="36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2000" dirty="0" smtClean="0">
                <a:latin typeface="+mj-lt"/>
              </a:rPr>
              <a:t>Vision and mission are developed; strategies are formulated.</a:t>
            </a:r>
          </a:p>
          <a:p>
            <a:endParaRPr lang="en-US" sz="1000" dirty="0" smtClean="0">
              <a:latin typeface="+mj-lt"/>
            </a:endParaRPr>
          </a:p>
          <a:p>
            <a:endParaRPr lang="en-US" sz="400" dirty="0" smtClean="0">
              <a:latin typeface="+mj-lt"/>
            </a:endParaRPr>
          </a:p>
          <a:p>
            <a:r>
              <a:rPr lang="en-US" sz="36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cs typeface="Arial"/>
              </a:rPr>
              <a:t>THEN:</a:t>
            </a:r>
            <a:r>
              <a:rPr lang="en-US" sz="36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2000" dirty="0" smtClean="0">
                <a:latin typeface="+mj-lt"/>
                <a:cs typeface="Arial"/>
              </a:rPr>
              <a:t>Strategies are </a:t>
            </a:r>
            <a:r>
              <a:rPr lang="en-US" sz="2000" dirty="0" smtClean="0">
                <a:latin typeface="+mj-lt"/>
              </a:rPr>
              <a:t>implemented with the goal of achieving strategic competitiveness and above-average returns. </a:t>
            </a:r>
          </a:p>
          <a:p>
            <a:endParaRPr lang="en-US" sz="2000" dirty="0" smtClean="0">
              <a:latin typeface="+mj-lt"/>
            </a:endParaRPr>
          </a:p>
          <a:p>
            <a:r>
              <a:rPr lang="en-US" sz="3600" b="1" dirty="0" smtClean="0">
                <a:ln w="18000">
                  <a:solidFill>
                    <a:schemeClr val="accent2">
                      <a:satMod val="140000"/>
                    </a:schemeClr>
                  </a:solidFill>
                  <a:prstDash val="solid"/>
                  <a:miter lim="800000"/>
                </a:ln>
                <a:solidFill>
                  <a:srgbClr val="733088"/>
                </a:solidFill>
                <a:effectLst>
                  <a:outerShdw blurRad="25500" dist="23000" dir="7020000" algn="tl">
                    <a:srgbClr val="000000">
                      <a:alpha val="50000"/>
                    </a:srgbClr>
                  </a:outerShdw>
                </a:effectLst>
                <a:latin typeface="+mj-lt"/>
                <a:cs typeface="Arial"/>
              </a:rPr>
              <a:t>■ </a:t>
            </a:r>
            <a:r>
              <a:rPr lang="en-US" sz="3600"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latin typeface="+mj-lt"/>
                <a:cs typeface="Arial"/>
              </a:rPr>
              <a:t>DYNAMIC PROCESS: </a:t>
            </a:r>
            <a:r>
              <a:rPr lang="en-US" sz="2000" dirty="0" smtClean="0">
                <a:latin typeface="+mj-lt"/>
                <a:cs typeface="Arial"/>
              </a:rPr>
              <a:t>Continuously changing markets and industry conditions must match </a:t>
            </a:r>
            <a:r>
              <a:rPr lang="en-US" sz="2000" dirty="0" smtClean="0">
                <a:latin typeface="+mj-lt"/>
              </a:rPr>
              <a:t>evolving strategic inputs.</a:t>
            </a:r>
          </a:p>
          <a:p>
            <a:endParaRPr lang="en-US" sz="2400" dirty="0" smtClean="0">
              <a:latin typeface="+mj-lt"/>
            </a:endParaRPr>
          </a:p>
          <a:p>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099">
                                            <p:txEl>
                                              <p:pRg st="3" end="3"/>
                                            </p:txEl>
                                          </p:spTgt>
                                        </p:tgtEl>
                                        <p:attrNameLst>
                                          <p:attrName>style.visibility</p:attrName>
                                        </p:attrNameLst>
                                      </p:cBhvr>
                                      <p:to>
                                        <p:strVal val="visible"/>
                                      </p:to>
                                    </p:set>
                                    <p:anim calcmode="lin" valueType="num">
                                      <p:cBhvr additive="base">
                                        <p:cTn id="12"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099">
                                            <p:txEl>
                                              <p:pRg st="6" end="6"/>
                                            </p:txEl>
                                          </p:spTgt>
                                        </p:tgtEl>
                                        <p:attrNameLst>
                                          <p:attrName>style.visibility</p:attrName>
                                        </p:attrNameLst>
                                      </p:cBhvr>
                                      <p:to>
                                        <p:strVal val="visible"/>
                                      </p:to>
                                    </p:set>
                                    <p:anim calcmode="lin" valueType="num">
                                      <p:cBhvr additive="base">
                                        <p:cTn id="17"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099">
                                            <p:txEl>
                                              <p:pRg st="8" end="8"/>
                                            </p:txEl>
                                          </p:spTgt>
                                        </p:tgtEl>
                                        <p:attrNameLst>
                                          <p:attrName>style.visibility</p:attrName>
                                        </p:attrNameLst>
                                      </p:cBhvr>
                                      <p:to>
                                        <p:strVal val="visible"/>
                                      </p:to>
                                    </p:set>
                                    <p:anim calcmode="lin" valueType="num">
                                      <p:cBhvr additive="base">
                                        <p:cTn id="22"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52600" y="1295400"/>
            <a:ext cx="7162800" cy="5029200"/>
          </a:xfrm>
          <a:solidFill>
            <a:srgbClr val="FFFFFF"/>
          </a:solidFill>
        </p:spPr>
        <p:txBody>
          <a:bodyPr>
            <a:normAutofit/>
          </a:bodyPr>
          <a:lstStyle/>
          <a:p>
            <a:pPr marL="0" indent="0">
              <a:buNone/>
            </a:pPr>
            <a:endParaRPr lang="en-US" dirty="0" smtClean="0"/>
          </a:p>
          <a:p>
            <a:endParaRPr lang="en-US" dirty="0"/>
          </a:p>
        </p:txBody>
      </p:sp>
      <p:sp>
        <p:nvSpPr>
          <p:cNvPr id="6" name="TextBox 5"/>
          <p:cNvSpPr txBox="1"/>
          <p:nvPr/>
        </p:nvSpPr>
        <p:spPr>
          <a:xfrm>
            <a:off x="1524000" y="0"/>
            <a:ext cx="7086600" cy="3785652"/>
          </a:xfrm>
          <a:prstGeom prst="rect">
            <a:avLst/>
          </a:prstGeom>
          <a:noFill/>
        </p:spPr>
        <p:txBody>
          <a:bodyPr wrap="square" rtlCol="0">
            <a:spAutoFit/>
          </a:bodyPr>
          <a:lstStyle/>
          <a:p>
            <a:pPr lvl="0" algn="ctr"/>
            <a:r>
              <a:rPr lang="en-US" sz="4000" b="1" dirty="0" smtClean="0">
                <a:latin typeface="+mj-lt"/>
              </a:rPr>
              <a:t> </a:t>
            </a:r>
            <a:r>
              <a:rPr lang="en-US" sz="3200" b="1" cap="all" dirty="0" smtClean="0">
                <a:latin typeface="+mj-lt"/>
              </a:rPr>
              <a:t>THE STRATEGIC MANAGEMENT   PROCESS</a:t>
            </a:r>
          </a:p>
          <a:p>
            <a:pPr algn="ctr"/>
            <a:r>
              <a:rPr lang="en-US" sz="4000" b="1" dirty="0" smtClean="0">
                <a:latin typeface="+mj-lt"/>
              </a:rPr>
              <a:t> </a:t>
            </a:r>
          </a:p>
          <a:p>
            <a:pPr algn="ctr"/>
            <a:endParaRPr lang="en-US" sz="4000" b="1" dirty="0" smtClean="0">
              <a:latin typeface="+mj-lt"/>
            </a:endParaRPr>
          </a:p>
          <a:p>
            <a:pPr algn="ctr"/>
            <a:r>
              <a:rPr lang="en-US" sz="4000" b="1" dirty="0" smtClean="0">
                <a:latin typeface="+mj-lt"/>
              </a:rPr>
              <a:t>   </a:t>
            </a:r>
          </a:p>
          <a:p>
            <a:pPr algn="ctr"/>
            <a:endParaRPr lang="en-US" sz="4000" b="1" dirty="0">
              <a:latin typeface="+mj-lt"/>
            </a:endParaRPr>
          </a:p>
        </p:txBody>
      </p:sp>
      <p:sp>
        <p:nvSpPr>
          <p:cNvPr id="4099" name="AutoShape 3"/>
          <p:cNvSpPr>
            <a:spLocks noChangeAspect="1" noChangeArrowheads="1" noTextEdit="1"/>
          </p:cNvSpPr>
          <p:nvPr/>
        </p:nvSpPr>
        <p:spPr bwMode="auto">
          <a:xfrm>
            <a:off x="685800" y="1676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endParaRPr lang="en-US" sz="2400" dirty="0" smtClean="0">
              <a:latin typeface="+mj-lt"/>
            </a:endParaRPr>
          </a:p>
          <a:p>
            <a:pPr algn="just"/>
            <a:r>
              <a:rPr lang="en-US" sz="2400" dirty="0" smtClean="0">
                <a:latin typeface="+mj-lt"/>
              </a:rPr>
              <a:t>                                                   </a:t>
            </a:r>
          </a:p>
          <a:p>
            <a:endParaRPr lang="en-US" sz="2400" b="1" dirty="0" smtClean="0"/>
          </a:p>
          <a:p>
            <a:r>
              <a:rPr lang="en-US" sz="2400" dirty="0" smtClean="0"/>
              <a:t> </a:t>
            </a:r>
            <a:endParaRPr lang="en-US" b="1" dirty="0" smtClean="0"/>
          </a:p>
          <a:p>
            <a:endParaRPr lang="en-US" dirty="0" smtClean="0"/>
          </a:p>
          <a:p>
            <a:endParaRPr lang="en-US" dirty="0"/>
          </a:p>
        </p:txBody>
      </p:sp>
      <p:sp>
        <p:nvSpPr>
          <p:cNvPr id="9" name="AutoShape 3"/>
          <p:cNvSpPr>
            <a:spLocks noChangeAspect="1" noChangeArrowheads="1" noTextEdit="1"/>
          </p:cNvSpPr>
          <p:nvPr/>
        </p:nvSpPr>
        <p:spPr bwMode="auto">
          <a:xfrm>
            <a:off x="1752600" y="1676400"/>
            <a:ext cx="7086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sz="800" dirty="0" smtClean="0"/>
          </a:p>
          <a:p>
            <a:r>
              <a:rPr lang="en-US" sz="3600" b="1" dirty="0" smtClean="0"/>
              <a:t>Rational:</a:t>
            </a:r>
            <a:r>
              <a:rPr lang="en-US" sz="2400" dirty="0" smtClean="0"/>
              <a:t> the approach firms use to achieve strategic competitiveness and earn above-average returns </a:t>
            </a:r>
          </a:p>
          <a:p>
            <a:endParaRPr lang="en-US" sz="1000" dirty="0" smtClean="0"/>
          </a:p>
          <a:p>
            <a:endParaRPr lang="en-US" sz="1000" b="1" dirty="0" smtClean="0"/>
          </a:p>
          <a:p>
            <a:endParaRPr lang="en-US" sz="1000" b="1" dirty="0" smtClean="0"/>
          </a:p>
          <a:p>
            <a:r>
              <a:rPr lang="en-US" sz="3600" b="1" dirty="0" smtClean="0"/>
              <a:t>FORMULATION and IMPLEMENTATION:</a:t>
            </a:r>
          </a:p>
          <a:p>
            <a:r>
              <a:rPr lang="en-US" sz="2400" dirty="0" smtClean="0"/>
              <a:t>the two types of strategic actions that must be simultaneously integrated to successfully employ   the strategic management process </a:t>
            </a:r>
          </a:p>
          <a:p>
            <a:r>
              <a:rPr lang="en-US" sz="2800" dirty="0" smtClean="0"/>
              <a:t> </a:t>
            </a:r>
          </a:p>
          <a:p>
            <a:endParaRPr lang="en-US" sz="1200" dirty="0" smtClean="0"/>
          </a:p>
          <a:p>
            <a:r>
              <a:rPr lang="en-US" sz="2000" dirty="0" smtClean="0"/>
              <a:t>	</a:t>
            </a:r>
            <a:endParaRPr lang="en-US" sz="2400" dirty="0" smtClean="0"/>
          </a:p>
          <a:p>
            <a:r>
              <a:rPr lang="en-US" sz="2400" dirty="0" smtClean="0"/>
              <a:t>                                                   </a:t>
            </a:r>
          </a:p>
          <a:p>
            <a:endParaRPr lang="en-US" sz="2400" b="1" dirty="0" smtClean="0"/>
          </a:p>
          <a:p>
            <a:r>
              <a:rPr lang="en-US" sz="2400" dirty="0" smtClean="0"/>
              <a:t> </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ssolve">
                                      <p:cBhvr>
                                        <p:cTn id="7" dur="500"/>
                                        <p:tgtEl>
                                          <p:spTgt spid="9">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animEffect transition="in" filter="dissolve">
                                      <p:cBhvr>
                                        <p:cTn id="11" dur="500"/>
                                        <p:tgtEl>
                                          <p:spTgt spid="9">
                                            <p:txEl>
                                              <p:pRg st="5" end="5"/>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animEffect transition="in" filter="dissolve">
                                      <p:cBhvr>
                                        <p:cTn id="15"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IH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HIH THEME</Template>
  <TotalTime>5745</TotalTime>
  <Words>4367</Words>
  <Application>Microsoft Office PowerPoint</Application>
  <PresentationFormat>On-screen Show (4:3)</PresentationFormat>
  <Paragraphs>1668</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HIH THEME</vt:lpstr>
      <vt:lpstr>CHAPTER  1: Strategic Management &amp; Strategic Competitiveness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VISION</vt:lpstr>
      <vt:lpstr>VISION</vt:lpstr>
      <vt:lpstr>VISION</vt:lpstr>
      <vt:lpstr>MISSION</vt:lpstr>
      <vt:lpstr>MISSION</vt:lpstr>
      <vt:lpstr>MISSION</vt:lpstr>
      <vt:lpstr>Slide 56</vt:lpstr>
      <vt:lpstr>hort</vt:lpstr>
      <vt:lpstr>hort</vt:lpstr>
      <vt:lpstr>Slide 59</vt:lpstr>
      <vt:lpstr>Slide 60</vt:lpstr>
      <vt:lpstr>Slide 61</vt:lpstr>
      <vt:lpstr>s</vt:lpstr>
      <vt:lpstr>s</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Company>Robinson College of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MANAGEMENT- CHAPTER ONE</dc:title>
  <dc:creator>marta szabo white</dc:creator>
  <cp:lastModifiedBy>Chris Caire</cp:lastModifiedBy>
  <cp:revision>397</cp:revision>
  <dcterms:created xsi:type="dcterms:W3CDTF">2011-09-08T00:55:18Z</dcterms:created>
  <dcterms:modified xsi:type="dcterms:W3CDTF">2012-08-24T03:38:16Z</dcterms:modified>
</cp:coreProperties>
</file>