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0" r:id="rId1"/>
    <p:sldMasterId id="2147483681" r:id="rId2"/>
  </p:sldMasterIdLst>
  <p:notesMasterIdLst>
    <p:notesMasterId r:id="rId70"/>
  </p:notesMasterIdLst>
  <p:sldIdLst>
    <p:sldId id="357" r:id="rId3"/>
    <p:sldId id="425" r:id="rId4"/>
    <p:sldId id="426" r:id="rId5"/>
    <p:sldId id="427" r:id="rId6"/>
    <p:sldId id="358" r:id="rId7"/>
    <p:sldId id="380" r:id="rId8"/>
    <p:sldId id="359" r:id="rId9"/>
    <p:sldId id="360" r:id="rId10"/>
    <p:sldId id="361" r:id="rId11"/>
    <p:sldId id="362" r:id="rId12"/>
    <p:sldId id="363" r:id="rId13"/>
    <p:sldId id="364" r:id="rId14"/>
    <p:sldId id="367" r:id="rId15"/>
    <p:sldId id="385" r:id="rId16"/>
    <p:sldId id="386" r:id="rId17"/>
    <p:sldId id="369" r:id="rId18"/>
    <p:sldId id="387" r:id="rId19"/>
    <p:sldId id="388" r:id="rId20"/>
    <p:sldId id="368" r:id="rId21"/>
    <p:sldId id="389" r:id="rId22"/>
    <p:sldId id="372" r:id="rId23"/>
    <p:sldId id="371" r:id="rId24"/>
    <p:sldId id="376" r:id="rId25"/>
    <p:sldId id="377" r:id="rId26"/>
    <p:sldId id="381" r:id="rId27"/>
    <p:sldId id="277" r:id="rId28"/>
    <p:sldId id="382" r:id="rId29"/>
    <p:sldId id="383" r:id="rId30"/>
    <p:sldId id="384" r:id="rId31"/>
    <p:sldId id="390" r:id="rId32"/>
    <p:sldId id="391" r:id="rId33"/>
    <p:sldId id="392" r:id="rId34"/>
    <p:sldId id="394" r:id="rId35"/>
    <p:sldId id="396" r:id="rId36"/>
    <p:sldId id="428" r:id="rId37"/>
    <p:sldId id="429" r:id="rId38"/>
    <p:sldId id="430"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09" r:id="rId61"/>
    <p:sldId id="453" r:id="rId62"/>
    <p:sldId id="414" r:id="rId63"/>
    <p:sldId id="415" r:id="rId64"/>
    <p:sldId id="417" r:id="rId65"/>
    <p:sldId id="416" r:id="rId66"/>
    <p:sldId id="418" r:id="rId67"/>
    <p:sldId id="423" r:id="rId68"/>
    <p:sldId id="42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6ECC"/>
    <a:srgbClr val="EA50E3"/>
    <a:srgbClr val="9DA496"/>
    <a:srgbClr val="B4B882"/>
    <a:srgbClr val="F8C842"/>
    <a:srgbClr val="AD0B8A"/>
    <a:srgbClr val="8E2890"/>
    <a:srgbClr val="733088"/>
    <a:srgbClr val="FFFFFF"/>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60"/>
  </p:normalViewPr>
  <p:slideViewPr>
    <p:cSldViewPr>
      <p:cViewPr>
        <p:scale>
          <a:sx n="100" d="100"/>
          <a:sy n="100" d="100"/>
        </p:scale>
        <p:origin x="-2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E8AFD-1ED6-4251-8B40-2C283E9369D5}" type="doc">
      <dgm:prSet loTypeId="urn:microsoft.com/office/officeart/2005/8/layout/vList4#1" loCatId="list" qsTypeId="urn:microsoft.com/office/officeart/2005/8/quickstyle/simple1" qsCatId="simple" csTypeId="urn:microsoft.com/office/officeart/2005/8/colors/accent4_2" csCatId="accent4" phldr="1"/>
      <dgm:spPr/>
      <dgm:t>
        <a:bodyPr/>
        <a:lstStyle/>
        <a:p>
          <a:endParaRPr lang="en-US"/>
        </a:p>
      </dgm:t>
    </dgm:pt>
    <dgm:pt modelId="{03C3F623-7D4F-4A4F-9CC8-4EB9CBDA9C66}">
      <dgm:prSet phldrT="[Text]" custT="1"/>
      <dgm:spPr>
        <a:solidFill>
          <a:schemeClr val="accent4">
            <a:lumMod val="50000"/>
          </a:schemeClr>
        </a:solidFill>
      </dgm:spPr>
      <dgm:t>
        <a:bodyPr/>
        <a:lstStyle/>
        <a:p>
          <a:r>
            <a:rPr lang="en-US" sz="2200" dirty="0" smtClean="0"/>
            <a:t>● Explain the importance of analyzing and understanding the firm’s external environment.</a:t>
          </a:r>
          <a:endParaRPr lang="en-US" sz="2200" dirty="0">
            <a:latin typeface="+mn-lt"/>
          </a:endParaRPr>
        </a:p>
      </dgm:t>
    </dgm:pt>
    <dgm:pt modelId="{84FE30EF-D6A1-4CA9-B918-1749C61EBDE4}" type="parTrans" cxnId="{47A4710D-FF83-4AED-9C6E-D8EFA4C999FD}">
      <dgm:prSet/>
      <dgm:spPr/>
      <dgm:t>
        <a:bodyPr/>
        <a:lstStyle/>
        <a:p>
          <a:endParaRPr lang="en-US" sz="2200">
            <a:latin typeface="+mn-lt"/>
          </a:endParaRPr>
        </a:p>
      </dgm:t>
    </dgm:pt>
    <dgm:pt modelId="{C6C3505C-8266-4C61-9596-DD56CBDD9170}" type="sibTrans" cxnId="{47A4710D-FF83-4AED-9C6E-D8EFA4C999FD}">
      <dgm:prSet/>
      <dgm:spPr/>
      <dgm:t>
        <a:bodyPr/>
        <a:lstStyle/>
        <a:p>
          <a:endParaRPr lang="en-US" sz="2200">
            <a:latin typeface="+mn-lt"/>
          </a:endParaRPr>
        </a:p>
      </dgm:t>
    </dgm:pt>
    <dgm:pt modelId="{4CAED787-3742-4914-BFAD-E53CB76FC3EB}">
      <dgm:prSet phldrT="[Text]" custT="1"/>
      <dgm:spPr>
        <a:solidFill>
          <a:schemeClr val="accent4">
            <a:lumMod val="50000"/>
          </a:schemeClr>
        </a:solidFill>
      </dgm:spPr>
      <dgm:t>
        <a:bodyPr/>
        <a:lstStyle/>
        <a:p>
          <a:pPr algn="l"/>
          <a:r>
            <a:rPr lang="en-US" sz="2200" dirty="0" smtClean="0">
              <a:latin typeface="+mj-lt"/>
              <a:cs typeface="Arial"/>
            </a:rPr>
            <a:t>● </a:t>
          </a:r>
          <a:r>
            <a:rPr lang="en-US" sz="2200" dirty="0" smtClean="0"/>
            <a:t>Define and describe the general environment and the industry environment.</a:t>
          </a:r>
          <a:endParaRPr lang="en-US" sz="2200" dirty="0">
            <a:latin typeface="+mn-lt"/>
          </a:endParaRPr>
        </a:p>
      </dgm:t>
    </dgm:pt>
    <dgm:pt modelId="{A95570B1-40ED-4583-8FD8-99BDBC425B75}" type="parTrans" cxnId="{7CF0B16A-4B37-4571-835B-F6D1EB7A800A}">
      <dgm:prSet/>
      <dgm:spPr/>
      <dgm:t>
        <a:bodyPr/>
        <a:lstStyle/>
        <a:p>
          <a:endParaRPr lang="en-US" sz="2200">
            <a:latin typeface="+mn-lt"/>
          </a:endParaRPr>
        </a:p>
      </dgm:t>
    </dgm:pt>
    <dgm:pt modelId="{D2E7EB39-0725-4F77-9AD8-340C81CB6933}" type="sibTrans" cxnId="{7CF0B16A-4B37-4571-835B-F6D1EB7A800A}">
      <dgm:prSet/>
      <dgm:spPr/>
      <dgm:t>
        <a:bodyPr/>
        <a:lstStyle/>
        <a:p>
          <a:endParaRPr lang="en-US" sz="2200">
            <a:latin typeface="+mn-lt"/>
          </a:endParaRPr>
        </a:p>
      </dgm:t>
    </dgm:pt>
    <dgm:pt modelId="{FC57DA2D-9AC2-4423-BA1D-76E3B5D8F574}">
      <dgm:prSet phldrT="[Text]" custT="1"/>
      <dgm:spPr>
        <a:solidFill>
          <a:schemeClr val="accent4">
            <a:lumMod val="50000"/>
          </a:schemeClr>
        </a:solidFill>
      </dgm:spPr>
      <dgm:t>
        <a:bodyPr/>
        <a:lstStyle/>
        <a:p>
          <a:r>
            <a:rPr lang="en-US" sz="2200" dirty="0" smtClean="0">
              <a:latin typeface="+mj-lt"/>
              <a:cs typeface="Arial"/>
            </a:rPr>
            <a:t>●</a:t>
          </a:r>
          <a:r>
            <a:rPr lang="en-US" sz="2200" dirty="0" smtClean="0">
              <a:latin typeface="Arial"/>
              <a:cs typeface="Arial"/>
            </a:rPr>
            <a:t> </a:t>
          </a:r>
          <a:r>
            <a:rPr lang="en-US" sz="2200" dirty="0" smtClean="0"/>
            <a:t>Discuss the four activities of the external environmental analysis process.</a:t>
          </a:r>
          <a:endParaRPr lang="en-US" sz="2200" dirty="0">
            <a:latin typeface="+mn-lt"/>
          </a:endParaRPr>
        </a:p>
      </dgm:t>
    </dgm:pt>
    <dgm:pt modelId="{34733217-6E21-4937-9B65-6DCA792FC2D0}" type="parTrans" cxnId="{9818768D-1E8B-462B-BA1D-30AFE64A3555}">
      <dgm:prSet/>
      <dgm:spPr/>
      <dgm:t>
        <a:bodyPr/>
        <a:lstStyle/>
        <a:p>
          <a:endParaRPr lang="en-US" sz="2200">
            <a:latin typeface="+mn-lt"/>
          </a:endParaRPr>
        </a:p>
      </dgm:t>
    </dgm:pt>
    <dgm:pt modelId="{FF2AA991-C6D6-4FE4-AE96-C114573023CF}" type="sibTrans" cxnId="{9818768D-1E8B-462B-BA1D-30AFE64A3555}">
      <dgm:prSet/>
      <dgm:spPr/>
      <dgm:t>
        <a:bodyPr/>
        <a:lstStyle/>
        <a:p>
          <a:endParaRPr lang="en-US" sz="2200">
            <a:latin typeface="+mn-lt"/>
          </a:endParaRPr>
        </a:p>
      </dgm:t>
    </dgm:pt>
    <dgm:pt modelId="{F1D667B9-EB3A-48A3-A1F9-E9D4DC65959A}">
      <dgm:prSet phldrT="[Text]" custT="1"/>
      <dgm:spPr>
        <a:solidFill>
          <a:schemeClr val="accent4">
            <a:lumMod val="50000"/>
          </a:schemeClr>
        </a:solidFill>
      </dgm:spPr>
      <dgm:t>
        <a:bodyPr/>
        <a:lstStyle/>
        <a:p>
          <a:r>
            <a:rPr lang="en-US" sz="2200" dirty="0" smtClean="0">
              <a:latin typeface="Arial"/>
              <a:cs typeface="Arial"/>
            </a:rPr>
            <a:t>● </a:t>
          </a:r>
          <a:r>
            <a:rPr lang="en-US" sz="2200" dirty="0" smtClean="0"/>
            <a:t>Name and describe the general environment’s seven segments.</a:t>
          </a:r>
          <a:endParaRPr lang="en-US" sz="2200" dirty="0">
            <a:latin typeface="+mn-lt"/>
          </a:endParaRPr>
        </a:p>
      </dgm:t>
    </dgm:pt>
    <dgm:pt modelId="{B54CE46C-3AAE-4594-B302-9031800035CB}" type="parTrans" cxnId="{C431FD7E-D720-4DB3-B481-941E29D2A448}">
      <dgm:prSet/>
      <dgm:spPr/>
      <dgm:t>
        <a:bodyPr/>
        <a:lstStyle/>
        <a:p>
          <a:endParaRPr lang="en-US" sz="2200">
            <a:latin typeface="+mn-lt"/>
          </a:endParaRPr>
        </a:p>
      </dgm:t>
    </dgm:pt>
    <dgm:pt modelId="{9FD1CF2D-B131-4029-958D-990EDDE74DCC}" type="sibTrans" cxnId="{C431FD7E-D720-4DB3-B481-941E29D2A448}">
      <dgm:prSet/>
      <dgm:spPr/>
      <dgm:t>
        <a:bodyPr/>
        <a:lstStyle/>
        <a:p>
          <a:endParaRPr lang="en-US" sz="2200">
            <a:latin typeface="+mn-lt"/>
          </a:endParaRPr>
        </a:p>
      </dgm:t>
    </dgm:pt>
    <dgm:pt modelId="{49804F77-3147-4AD8-B0A1-E1123EC6E2C0}" type="pres">
      <dgm:prSet presAssocID="{CD3E8AFD-1ED6-4251-8B40-2C283E9369D5}" presName="linear" presStyleCnt="0">
        <dgm:presLayoutVars>
          <dgm:dir/>
          <dgm:resizeHandles val="exact"/>
        </dgm:presLayoutVars>
      </dgm:prSet>
      <dgm:spPr/>
      <dgm:t>
        <a:bodyPr/>
        <a:lstStyle/>
        <a:p>
          <a:endParaRPr lang="en-US"/>
        </a:p>
      </dgm:t>
    </dgm:pt>
    <dgm:pt modelId="{F5AE0F8C-5417-4568-84FA-9E69A583D654}" type="pres">
      <dgm:prSet presAssocID="{03C3F623-7D4F-4A4F-9CC8-4EB9CBDA9C66}" presName="comp" presStyleCnt="0"/>
      <dgm:spPr/>
    </dgm:pt>
    <dgm:pt modelId="{10207D15-5AE6-456F-B181-47F20D049606}" type="pres">
      <dgm:prSet presAssocID="{03C3F623-7D4F-4A4F-9CC8-4EB9CBDA9C66}" presName="box" presStyleLbl="node1" presStyleIdx="0" presStyleCnt="4" custScaleY="149291"/>
      <dgm:spPr/>
      <dgm:t>
        <a:bodyPr/>
        <a:lstStyle/>
        <a:p>
          <a:endParaRPr lang="en-US"/>
        </a:p>
      </dgm:t>
    </dgm:pt>
    <dgm:pt modelId="{1918FC97-5768-4177-A57F-3B26C702E374}" type="pres">
      <dgm:prSet presAssocID="{03C3F623-7D4F-4A4F-9CC8-4EB9CBDA9C66}" presName="img" presStyleLbl="fgImgPlace1" presStyleIdx="0" presStyleCnt="4"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101B0228-A9BB-4681-9140-FC217E82E006}" type="pres">
      <dgm:prSet presAssocID="{03C3F623-7D4F-4A4F-9CC8-4EB9CBDA9C66}" presName="text" presStyleLbl="node1" presStyleIdx="0" presStyleCnt="4">
        <dgm:presLayoutVars>
          <dgm:bulletEnabled val="1"/>
        </dgm:presLayoutVars>
      </dgm:prSet>
      <dgm:spPr/>
      <dgm:t>
        <a:bodyPr/>
        <a:lstStyle/>
        <a:p>
          <a:endParaRPr lang="en-US"/>
        </a:p>
      </dgm:t>
    </dgm:pt>
    <dgm:pt modelId="{DEBD8A0F-2322-4193-827F-727B24D74FAE}" type="pres">
      <dgm:prSet presAssocID="{C6C3505C-8266-4C61-9596-DD56CBDD9170}" presName="spacer" presStyleCnt="0"/>
      <dgm:spPr/>
    </dgm:pt>
    <dgm:pt modelId="{E7B1B9F0-493A-495B-92D7-02E8D50BBF3B}" type="pres">
      <dgm:prSet presAssocID="{4CAED787-3742-4914-BFAD-E53CB76FC3EB}" presName="comp" presStyleCnt="0"/>
      <dgm:spPr/>
    </dgm:pt>
    <dgm:pt modelId="{9FB36DD5-C883-43D8-A7C6-B3EDFA2A6770}" type="pres">
      <dgm:prSet presAssocID="{4CAED787-3742-4914-BFAD-E53CB76FC3EB}" presName="box" presStyleLbl="node1" presStyleIdx="1" presStyleCnt="4" custScaleY="132514"/>
      <dgm:spPr/>
      <dgm:t>
        <a:bodyPr/>
        <a:lstStyle/>
        <a:p>
          <a:endParaRPr lang="en-US"/>
        </a:p>
      </dgm:t>
    </dgm:pt>
    <dgm:pt modelId="{E708CFC0-76CB-4E72-B8D1-24DBB71C3A2C}" type="pres">
      <dgm:prSet presAssocID="{4CAED787-3742-4914-BFAD-E53CB76FC3EB}" presName="img" presStyleLbl="fgImgPlace1" presStyleIdx="1" presStyleCnt="4" custScaleX="51753"/>
      <dgm:spPr>
        <a:blipFill rotWithShape="0">
          <a:blip xmlns:r="http://schemas.openxmlformats.org/officeDocument/2006/relationships" r:embed="rId1"/>
          <a:stretch>
            <a:fillRect/>
          </a:stretch>
        </a:blipFill>
        <a:ln w="57150"/>
      </dgm:spPr>
      <dgm:t>
        <a:bodyPr/>
        <a:lstStyle/>
        <a:p>
          <a:endParaRPr lang="en-US"/>
        </a:p>
      </dgm:t>
    </dgm:pt>
    <dgm:pt modelId="{CC43094D-0FC0-416C-A706-810205655C09}" type="pres">
      <dgm:prSet presAssocID="{4CAED787-3742-4914-BFAD-E53CB76FC3EB}" presName="text" presStyleLbl="node1" presStyleIdx="1" presStyleCnt="4">
        <dgm:presLayoutVars>
          <dgm:bulletEnabled val="1"/>
        </dgm:presLayoutVars>
      </dgm:prSet>
      <dgm:spPr/>
      <dgm:t>
        <a:bodyPr/>
        <a:lstStyle/>
        <a:p>
          <a:endParaRPr lang="en-US"/>
        </a:p>
      </dgm:t>
    </dgm:pt>
    <dgm:pt modelId="{1657AEDB-DBC0-43E5-BBE5-15DD799A1954}" type="pres">
      <dgm:prSet presAssocID="{D2E7EB39-0725-4F77-9AD8-340C81CB6933}" presName="spacer" presStyleCnt="0"/>
      <dgm:spPr/>
    </dgm:pt>
    <dgm:pt modelId="{64C0109F-FACE-4982-87D0-2175B7644E99}" type="pres">
      <dgm:prSet presAssocID="{FC57DA2D-9AC2-4423-BA1D-76E3B5D8F574}" presName="comp" presStyleCnt="0"/>
      <dgm:spPr/>
    </dgm:pt>
    <dgm:pt modelId="{2F4579AA-35AB-4B01-AAE7-F2C3069BC13D}" type="pres">
      <dgm:prSet presAssocID="{FC57DA2D-9AC2-4423-BA1D-76E3B5D8F574}" presName="box" presStyleLbl="node1" presStyleIdx="2" presStyleCnt="4" custScaleY="176638"/>
      <dgm:spPr/>
      <dgm:t>
        <a:bodyPr/>
        <a:lstStyle/>
        <a:p>
          <a:endParaRPr lang="en-US"/>
        </a:p>
      </dgm:t>
    </dgm:pt>
    <dgm:pt modelId="{4BE5030C-0348-4C03-92AE-76D4C2BF5185}" type="pres">
      <dgm:prSet presAssocID="{FC57DA2D-9AC2-4423-BA1D-76E3B5D8F574}" presName="img" presStyleLbl="fgImgPlace1" presStyleIdx="2" presStyleCnt="4" custScaleX="51753"/>
      <dgm:spPr>
        <a:blipFill rotWithShape="0">
          <a:blip xmlns:r="http://schemas.openxmlformats.org/officeDocument/2006/relationships" r:embed="rId1"/>
          <a:stretch>
            <a:fillRect/>
          </a:stretch>
        </a:blipFill>
        <a:ln w="57150"/>
      </dgm:spPr>
      <dgm:t>
        <a:bodyPr/>
        <a:lstStyle/>
        <a:p>
          <a:endParaRPr lang="en-US"/>
        </a:p>
      </dgm:t>
    </dgm:pt>
    <dgm:pt modelId="{AD45C749-17CD-4687-A2F1-FD50767618E2}" type="pres">
      <dgm:prSet presAssocID="{FC57DA2D-9AC2-4423-BA1D-76E3B5D8F574}" presName="text" presStyleLbl="node1" presStyleIdx="2" presStyleCnt="4">
        <dgm:presLayoutVars>
          <dgm:bulletEnabled val="1"/>
        </dgm:presLayoutVars>
      </dgm:prSet>
      <dgm:spPr/>
      <dgm:t>
        <a:bodyPr/>
        <a:lstStyle/>
        <a:p>
          <a:endParaRPr lang="en-US"/>
        </a:p>
      </dgm:t>
    </dgm:pt>
    <dgm:pt modelId="{2397C9E0-4B2C-4828-BAA5-0B822777DBED}" type="pres">
      <dgm:prSet presAssocID="{FF2AA991-C6D6-4FE4-AE96-C114573023CF}" presName="spacer" presStyleCnt="0"/>
      <dgm:spPr/>
    </dgm:pt>
    <dgm:pt modelId="{3B06833A-F899-4A7B-BE2E-61509AD5F789}" type="pres">
      <dgm:prSet presAssocID="{F1D667B9-EB3A-48A3-A1F9-E9D4DC65959A}" presName="comp" presStyleCnt="0"/>
      <dgm:spPr/>
    </dgm:pt>
    <dgm:pt modelId="{2F1E1345-CE30-402A-953C-1009009DD316}" type="pres">
      <dgm:prSet presAssocID="{F1D667B9-EB3A-48A3-A1F9-E9D4DC65959A}" presName="box" presStyleLbl="node1" presStyleIdx="3" presStyleCnt="4" custScaleY="167779"/>
      <dgm:spPr/>
      <dgm:t>
        <a:bodyPr/>
        <a:lstStyle/>
        <a:p>
          <a:endParaRPr lang="en-US"/>
        </a:p>
      </dgm:t>
    </dgm:pt>
    <dgm:pt modelId="{9EB785D6-78B5-4799-8760-92B2A224E839}" type="pres">
      <dgm:prSet presAssocID="{F1D667B9-EB3A-48A3-A1F9-E9D4DC65959A}" presName="img" presStyleLbl="fgImgPlace1" presStyleIdx="3" presStyleCnt="4"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0DE7C287-3285-49EE-9ECE-73AC9E33DE6C}" type="pres">
      <dgm:prSet presAssocID="{F1D667B9-EB3A-48A3-A1F9-E9D4DC65959A}" presName="text" presStyleLbl="node1" presStyleIdx="3" presStyleCnt="4">
        <dgm:presLayoutVars>
          <dgm:bulletEnabled val="1"/>
        </dgm:presLayoutVars>
      </dgm:prSet>
      <dgm:spPr/>
      <dgm:t>
        <a:bodyPr/>
        <a:lstStyle/>
        <a:p>
          <a:endParaRPr lang="en-US"/>
        </a:p>
      </dgm:t>
    </dgm:pt>
  </dgm:ptLst>
  <dgm:cxnLst>
    <dgm:cxn modelId="{9818768D-1E8B-462B-BA1D-30AFE64A3555}" srcId="{CD3E8AFD-1ED6-4251-8B40-2C283E9369D5}" destId="{FC57DA2D-9AC2-4423-BA1D-76E3B5D8F574}" srcOrd="2" destOrd="0" parTransId="{34733217-6E21-4937-9B65-6DCA792FC2D0}" sibTransId="{FF2AA991-C6D6-4FE4-AE96-C114573023CF}"/>
    <dgm:cxn modelId="{D55A7F3E-3936-4387-915E-FEA3DF3937D8}" type="presOf" srcId="{4CAED787-3742-4914-BFAD-E53CB76FC3EB}" destId="{9FB36DD5-C883-43D8-A7C6-B3EDFA2A6770}" srcOrd="0" destOrd="0" presId="urn:microsoft.com/office/officeart/2005/8/layout/vList4#1"/>
    <dgm:cxn modelId="{8B15023B-AB1D-44DD-B512-57AC933FBA0D}" type="presOf" srcId="{03C3F623-7D4F-4A4F-9CC8-4EB9CBDA9C66}" destId="{10207D15-5AE6-456F-B181-47F20D049606}" srcOrd="0" destOrd="0" presId="urn:microsoft.com/office/officeart/2005/8/layout/vList4#1"/>
    <dgm:cxn modelId="{17803988-8744-49ED-8DF5-C46D0CDD9A3C}" type="presOf" srcId="{F1D667B9-EB3A-48A3-A1F9-E9D4DC65959A}" destId="{2F1E1345-CE30-402A-953C-1009009DD316}" srcOrd="0" destOrd="0" presId="urn:microsoft.com/office/officeart/2005/8/layout/vList4#1"/>
    <dgm:cxn modelId="{BCA04714-64AA-4FEF-B029-D4DCF5B0E6F0}" type="presOf" srcId="{FC57DA2D-9AC2-4423-BA1D-76E3B5D8F574}" destId="{AD45C749-17CD-4687-A2F1-FD50767618E2}" srcOrd="1" destOrd="0" presId="urn:microsoft.com/office/officeart/2005/8/layout/vList4#1"/>
    <dgm:cxn modelId="{7CF0B16A-4B37-4571-835B-F6D1EB7A800A}" srcId="{CD3E8AFD-1ED6-4251-8B40-2C283E9369D5}" destId="{4CAED787-3742-4914-BFAD-E53CB76FC3EB}" srcOrd="1" destOrd="0" parTransId="{A95570B1-40ED-4583-8FD8-99BDBC425B75}" sibTransId="{D2E7EB39-0725-4F77-9AD8-340C81CB6933}"/>
    <dgm:cxn modelId="{47A4710D-FF83-4AED-9C6E-D8EFA4C999FD}" srcId="{CD3E8AFD-1ED6-4251-8B40-2C283E9369D5}" destId="{03C3F623-7D4F-4A4F-9CC8-4EB9CBDA9C66}" srcOrd="0" destOrd="0" parTransId="{84FE30EF-D6A1-4CA9-B918-1749C61EBDE4}" sibTransId="{C6C3505C-8266-4C61-9596-DD56CBDD9170}"/>
    <dgm:cxn modelId="{2E06C672-6CB1-4AF8-B2BB-9840DA5E9044}" type="presOf" srcId="{4CAED787-3742-4914-BFAD-E53CB76FC3EB}" destId="{CC43094D-0FC0-416C-A706-810205655C09}" srcOrd="1" destOrd="0" presId="urn:microsoft.com/office/officeart/2005/8/layout/vList4#1"/>
    <dgm:cxn modelId="{F88B2E96-23D7-4F80-9E8E-7F10BF6ADA0A}" type="presOf" srcId="{CD3E8AFD-1ED6-4251-8B40-2C283E9369D5}" destId="{49804F77-3147-4AD8-B0A1-E1123EC6E2C0}" srcOrd="0" destOrd="0" presId="urn:microsoft.com/office/officeart/2005/8/layout/vList4#1"/>
    <dgm:cxn modelId="{097904A7-976B-4E9F-8C4B-A9C131DA69C7}" type="presOf" srcId="{FC57DA2D-9AC2-4423-BA1D-76E3B5D8F574}" destId="{2F4579AA-35AB-4B01-AAE7-F2C3069BC13D}" srcOrd="0" destOrd="0" presId="urn:microsoft.com/office/officeart/2005/8/layout/vList4#1"/>
    <dgm:cxn modelId="{94BD63C8-38B1-487B-8A40-EAC650E01719}" type="presOf" srcId="{03C3F623-7D4F-4A4F-9CC8-4EB9CBDA9C66}" destId="{101B0228-A9BB-4681-9140-FC217E82E006}" srcOrd="1" destOrd="0" presId="urn:microsoft.com/office/officeart/2005/8/layout/vList4#1"/>
    <dgm:cxn modelId="{C431FD7E-D720-4DB3-B481-941E29D2A448}" srcId="{CD3E8AFD-1ED6-4251-8B40-2C283E9369D5}" destId="{F1D667B9-EB3A-48A3-A1F9-E9D4DC65959A}" srcOrd="3" destOrd="0" parTransId="{B54CE46C-3AAE-4594-B302-9031800035CB}" sibTransId="{9FD1CF2D-B131-4029-958D-990EDDE74DCC}"/>
    <dgm:cxn modelId="{CFA8C62D-F1D5-40C1-A3DA-678B46C6FDBF}" type="presOf" srcId="{F1D667B9-EB3A-48A3-A1F9-E9D4DC65959A}" destId="{0DE7C287-3285-49EE-9ECE-73AC9E33DE6C}" srcOrd="1" destOrd="0" presId="urn:microsoft.com/office/officeart/2005/8/layout/vList4#1"/>
    <dgm:cxn modelId="{5B4CCC6E-BCEA-4AFC-AB0E-BDCB79D8BD77}" type="presParOf" srcId="{49804F77-3147-4AD8-B0A1-E1123EC6E2C0}" destId="{F5AE0F8C-5417-4568-84FA-9E69A583D654}" srcOrd="0" destOrd="0" presId="urn:microsoft.com/office/officeart/2005/8/layout/vList4#1"/>
    <dgm:cxn modelId="{AF63BD29-D663-453E-A5E6-09846D827AA4}" type="presParOf" srcId="{F5AE0F8C-5417-4568-84FA-9E69A583D654}" destId="{10207D15-5AE6-456F-B181-47F20D049606}" srcOrd="0" destOrd="0" presId="urn:microsoft.com/office/officeart/2005/8/layout/vList4#1"/>
    <dgm:cxn modelId="{F3760049-CC1A-45CC-87F2-4EA1393CAB7B}" type="presParOf" srcId="{F5AE0F8C-5417-4568-84FA-9E69A583D654}" destId="{1918FC97-5768-4177-A57F-3B26C702E374}" srcOrd="1" destOrd="0" presId="urn:microsoft.com/office/officeart/2005/8/layout/vList4#1"/>
    <dgm:cxn modelId="{99800B54-823C-4D0E-ABD0-53E1AB478B8D}" type="presParOf" srcId="{F5AE0F8C-5417-4568-84FA-9E69A583D654}" destId="{101B0228-A9BB-4681-9140-FC217E82E006}" srcOrd="2" destOrd="0" presId="urn:microsoft.com/office/officeart/2005/8/layout/vList4#1"/>
    <dgm:cxn modelId="{3A6A5B4C-99FB-4B19-96F6-34286EA339EC}" type="presParOf" srcId="{49804F77-3147-4AD8-B0A1-E1123EC6E2C0}" destId="{DEBD8A0F-2322-4193-827F-727B24D74FAE}" srcOrd="1" destOrd="0" presId="urn:microsoft.com/office/officeart/2005/8/layout/vList4#1"/>
    <dgm:cxn modelId="{80FF4FCF-3BCF-4106-BDF7-4B5BF317BEF7}" type="presParOf" srcId="{49804F77-3147-4AD8-B0A1-E1123EC6E2C0}" destId="{E7B1B9F0-493A-495B-92D7-02E8D50BBF3B}" srcOrd="2" destOrd="0" presId="urn:microsoft.com/office/officeart/2005/8/layout/vList4#1"/>
    <dgm:cxn modelId="{ACB02D6C-C368-4218-84FC-60EBD579E197}" type="presParOf" srcId="{E7B1B9F0-493A-495B-92D7-02E8D50BBF3B}" destId="{9FB36DD5-C883-43D8-A7C6-B3EDFA2A6770}" srcOrd="0" destOrd="0" presId="urn:microsoft.com/office/officeart/2005/8/layout/vList4#1"/>
    <dgm:cxn modelId="{9DA68982-9E24-4CE6-9DCB-FCCFF10E6A7E}" type="presParOf" srcId="{E7B1B9F0-493A-495B-92D7-02E8D50BBF3B}" destId="{E708CFC0-76CB-4E72-B8D1-24DBB71C3A2C}" srcOrd="1" destOrd="0" presId="urn:microsoft.com/office/officeart/2005/8/layout/vList4#1"/>
    <dgm:cxn modelId="{DAAEDAF8-3A62-4257-A3BE-CEF02ECA6D8C}" type="presParOf" srcId="{E7B1B9F0-493A-495B-92D7-02E8D50BBF3B}" destId="{CC43094D-0FC0-416C-A706-810205655C09}" srcOrd="2" destOrd="0" presId="urn:microsoft.com/office/officeart/2005/8/layout/vList4#1"/>
    <dgm:cxn modelId="{F7FDCC0A-3838-4F5A-A05F-C30ACBDC46E9}" type="presParOf" srcId="{49804F77-3147-4AD8-B0A1-E1123EC6E2C0}" destId="{1657AEDB-DBC0-43E5-BBE5-15DD799A1954}" srcOrd="3" destOrd="0" presId="urn:microsoft.com/office/officeart/2005/8/layout/vList4#1"/>
    <dgm:cxn modelId="{A271A4E3-746C-4074-B957-6DEFD4786646}" type="presParOf" srcId="{49804F77-3147-4AD8-B0A1-E1123EC6E2C0}" destId="{64C0109F-FACE-4982-87D0-2175B7644E99}" srcOrd="4" destOrd="0" presId="urn:microsoft.com/office/officeart/2005/8/layout/vList4#1"/>
    <dgm:cxn modelId="{F58252B8-D685-4039-92E4-7B4660968B61}" type="presParOf" srcId="{64C0109F-FACE-4982-87D0-2175B7644E99}" destId="{2F4579AA-35AB-4B01-AAE7-F2C3069BC13D}" srcOrd="0" destOrd="0" presId="urn:microsoft.com/office/officeart/2005/8/layout/vList4#1"/>
    <dgm:cxn modelId="{2311CEC6-5F0E-4022-BF7B-A4B05BD6DCE5}" type="presParOf" srcId="{64C0109F-FACE-4982-87D0-2175B7644E99}" destId="{4BE5030C-0348-4C03-92AE-76D4C2BF5185}" srcOrd="1" destOrd="0" presId="urn:microsoft.com/office/officeart/2005/8/layout/vList4#1"/>
    <dgm:cxn modelId="{8C00D808-EB73-4395-8BC7-F74299181931}" type="presParOf" srcId="{64C0109F-FACE-4982-87D0-2175B7644E99}" destId="{AD45C749-17CD-4687-A2F1-FD50767618E2}" srcOrd="2" destOrd="0" presId="urn:microsoft.com/office/officeart/2005/8/layout/vList4#1"/>
    <dgm:cxn modelId="{1FBC60BD-27DB-4E2E-9957-4E23993496DE}" type="presParOf" srcId="{49804F77-3147-4AD8-B0A1-E1123EC6E2C0}" destId="{2397C9E0-4B2C-4828-BAA5-0B822777DBED}" srcOrd="5" destOrd="0" presId="urn:microsoft.com/office/officeart/2005/8/layout/vList4#1"/>
    <dgm:cxn modelId="{49DE2ED2-AB16-4287-A5DE-C550AE035BB3}" type="presParOf" srcId="{49804F77-3147-4AD8-B0A1-E1123EC6E2C0}" destId="{3B06833A-F899-4A7B-BE2E-61509AD5F789}" srcOrd="6" destOrd="0" presId="urn:microsoft.com/office/officeart/2005/8/layout/vList4#1"/>
    <dgm:cxn modelId="{974FF59B-293F-401C-BB7A-E16A37DEC92A}" type="presParOf" srcId="{3B06833A-F899-4A7B-BE2E-61509AD5F789}" destId="{2F1E1345-CE30-402A-953C-1009009DD316}" srcOrd="0" destOrd="0" presId="urn:microsoft.com/office/officeart/2005/8/layout/vList4#1"/>
    <dgm:cxn modelId="{DB7841A4-9F2A-41C1-9424-3C925BB2AD70}" type="presParOf" srcId="{3B06833A-F899-4A7B-BE2E-61509AD5F789}" destId="{9EB785D6-78B5-4799-8760-92B2A224E839}" srcOrd="1" destOrd="0" presId="urn:microsoft.com/office/officeart/2005/8/layout/vList4#1"/>
    <dgm:cxn modelId="{E2E30AB0-D270-4500-A109-A16DEA9B782B}" type="presParOf" srcId="{3B06833A-F899-4A7B-BE2E-61509AD5F789}" destId="{0DE7C287-3285-49EE-9ECE-73AC9E33DE6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97F327-36AB-4008-8BC4-2E2EBF5A3A17}" type="doc">
      <dgm:prSet loTypeId="urn:microsoft.com/office/officeart/2005/8/layout/pyramid2" loCatId="list" qsTypeId="urn:microsoft.com/office/officeart/2005/8/quickstyle/simple3" qsCatId="simple" csTypeId="urn:microsoft.com/office/officeart/2005/8/colors/accent0_1" csCatId="mainScheme" phldr="1"/>
      <dgm:spPr/>
    </dgm:pt>
    <dgm:pt modelId="{F7DC9739-1651-40EE-A008-85F10BBCB430}">
      <dgm:prSet phldrT="[Text]"/>
      <dgm:spPr/>
      <dgm:t>
        <a:bodyPr/>
        <a:lstStyle/>
        <a:p>
          <a:r>
            <a:rPr lang="en-US" dirty="0" smtClean="0">
              <a:solidFill>
                <a:sysClr val="windowText" lastClr="000000"/>
              </a:solidFill>
            </a:rPr>
            <a:t>INTRASTRATEGIC GROUP COMPETITION </a:t>
          </a:r>
          <a:endParaRPr lang="en-US" dirty="0">
            <a:solidFill>
              <a:sysClr val="windowText" lastClr="000000"/>
            </a:solidFill>
          </a:endParaRPr>
        </a:p>
      </dgm:t>
    </dgm:pt>
    <dgm:pt modelId="{0FB75B21-5C00-48B4-AD14-E6DBDC0CA4A9}" type="parTrans" cxnId="{A66E1745-7414-4EAC-9248-0E20E06474C4}">
      <dgm:prSet/>
      <dgm:spPr/>
      <dgm:t>
        <a:bodyPr/>
        <a:lstStyle/>
        <a:p>
          <a:endParaRPr lang="en-US">
            <a:solidFill>
              <a:sysClr val="windowText" lastClr="000000"/>
            </a:solidFill>
          </a:endParaRPr>
        </a:p>
      </dgm:t>
    </dgm:pt>
    <dgm:pt modelId="{99DE10B6-BEF2-441A-991A-EFE18B298342}" type="sibTrans" cxnId="{A66E1745-7414-4EAC-9248-0E20E06474C4}">
      <dgm:prSet/>
      <dgm:spPr/>
      <dgm:t>
        <a:bodyPr/>
        <a:lstStyle/>
        <a:p>
          <a:endParaRPr lang="en-US">
            <a:solidFill>
              <a:sysClr val="windowText" lastClr="000000"/>
            </a:solidFill>
          </a:endParaRPr>
        </a:p>
      </dgm:t>
    </dgm:pt>
    <dgm:pt modelId="{35513071-780B-4DB9-A6F4-0E3881791ADB}">
      <dgm:prSet phldrT="[Text]"/>
      <dgm:spPr/>
      <dgm:t>
        <a:bodyPr/>
        <a:lstStyle/>
        <a:p>
          <a:r>
            <a:rPr lang="en-US" dirty="0" smtClean="0">
              <a:solidFill>
                <a:sysClr val="windowText" lastClr="000000"/>
              </a:solidFill>
            </a:rPr>
            <a:t>MORE INTENSE THAN</a:t>
          </a:r>
          <a:endParaRPr lang="en-US" dirty="0">
            <a:solidFill>
              <a:sysClr val="windowText" lastClr="000000"/>
            </a:solidFill>
          </a:endParaRPr>
        </a:p>
      </dgm:t>
    </dgm:pt>
    <dgm:pt modelId="{F0512D33-25DC-41A6-9829-456A46B2A3B3}" type="parTrans" cxnId="{F3966607-3BF8-439D-88E6-2D3C6DDE2D3F}">
      <dgm:prSet/>
      <dgm:spPr/>
      <dgm:t>
        <a:bodyPr/>
        <a:lstStyle/>
        <a:p>
          <a:endParaRPr lang="en-US">
            <a:solidFill>
              <a:sysClr val="windowText" lastClr="000000"/>
            </a:solidFill>
          </a:endParaRPr>
        </a:p>
      </dgm:t>
    </dgm:pt>
    <dgm:pt modelId="{6C99C58A-7C2E-456E-A11A-32CD8A8B8677}" type="sibTrans" cxnId="{F3966607-3BF8-439D-88E6-2D3C6DDE2D3F}">
      <dgm:prSet/>
      <dgm:spPr/>
      <dgm:t>
        <a:bodyPr/>
        <a:lstStyle/>
        <a:p>
          <a:endParaRPr lang="en-US">
            <a:solidFill>
              <a:sysClr val="windowText" lastClr="000000"/>
            </a:solidFill>
          </a:endParaRPr>
        </a:p>
      </dgm:t>
    </dgm:pt>
    <dgm:pt modelId="{79FDDF9B-18E3-46F4-B20C-52DDF699AFFE}">
      <dgm:prSet phldrT="[Text]"/>
      <dgm:spPr/>
      <dgm:t>
        <a:bodyPr/>
        <a:lstStyle/>
        <a:p>
          <a:r>
            <a:rPr lang="en-US" dirty="0" smtClean="0">
              <a:solidFill>
                <a:sysClr val="windowText" lastClr="000000"/>
              </a:solidFill>
            </a:rPr>
            <a:t>INTERSTRATEGIC GROUP COMPETITION</a:t>
          </a:r>
          <a:endParaRPr lang="en-US" dirty="0">
            <a:solidFill>
              <a:sysClr val="windowText" lastClr="000000"/>
            </a:solidFill>
          </a:endParaRPr>
        </a:p>
      </dgm:t>
    </dgm:pt>
    <dgm:pt modelId="{73C10293-9770-4B4A-8F13-4E0F0DEEC59C}" type="parTrans" cxnId="{D9EC9673-5C3B-4CB1-91CD-E2B38D8776BE}">
      <dgm:prSet/>
      <dgm:spPr/>
      <dgm:t>
        <a:bodyPr/>
        <a:lstStyle/>
        <a:p>
          <a:endParaRPr lang="en-US">
            <a:solidFill>
              <a:sysClr val="windowText" lastClr="000000"/>
            </a:solidFill>
          </a:endParaRPr>
        </a:p>
      </dgm:t>
    </dgm:pt>
    <dgm:pt modelId="{27FB556D-30DA-4E8B-A0B0-CA92BC941501}" type="sibTrans" cxnId="{D9EC9673-5C3B-4CB1-91CD-E2B38D8776BE}">
      <dgm:prSet/>
      <dgm:spPr/>
      <dgm:t>
        <a:bodyPr/>
        <a:lstStyle/>
        <a:p>
          <a:endParaRPr lang="en-US">
            <a:solidFill>
              <a:sysClr val="windowText" lastClr="000000"/>
            </a:solidFill>
          </a:endParaRPr>
        </a:p>
      </dgm:t>
    </dgm:pt>
    <dgm:pt modelId="{8B01F123-9567-426F-B2B2-39A11A94AE72}" type="pres">
      <dgm:prSet presAssocID="{4597F327-36AB-4008-8BC4-2E2EBF5A3A17}" presName="compositeShape" presStyleCnt="0">
        <dgm:presLayoutVars>
          <dgm:dir/>
          <dgm:resizeHandles/>
        </dgm:presLayoutVars>
      </dgm:prSet>
      <dgm:spPr/>
    </dgm:pt>
    <dgm:pt modelId="{27746043-4AF6-476E-9A2A-E896B02317C2}" type="pres">
      <dgm:prSet presAssocID="{4597F327-36AB-4008-8BC4-2E2EBF5A3A17}" presName="pyramid" presStyleLbl="node1" presStyleIdx="0" presStyleCnt="1"/>
      <dgm:spPr/>
    </dgm:pt>
    <dgm:pt modelId="{9CEACC9E-7FF4-4BE3-A4D3-13E18C96C37B}" type="pres">
      <dgm:prSet presAssocID="{4597F327-36AB-4008-8BC4-2E2EBF5A3A17}" presName="theList" presStyleCnt="0"/>
      <dgm:spPr/>
    </dgm:pt>
    <dgm:pt modelId="{A0727971-863E-4B6A-A0E0-35C2215AA19D}" type="pres">
      <dgm:prSet presAssocID="{F7DC9739-1651-40EE-A008-85F10BBCB430}" presName="aNode" presStyleLbl="fgAcc1" presStyleIdx="0" presStyleCnt="3" custScaleX="188375">
        <dgm:presLayoutVars>
          <dgm:bulletEnabled val="1"/>
        </dgm:presLayoutVars>
      </dgm:prSet>
      <dgm:spPr/>
      <dgm:t>
        <a:bodyPr/>
        <a:lstStyle/>
        <a:p>
          <a:endParaRPr lang="en-US"/>
        </a:p>
      </dgm:t>
    </dgm:pt>
    <dgm:pt modelId="{5060E100-EFD9-442C-B1FA-AEE769D0E4D8}" type="pres">
      <dgm:prSet presAssocID="{F7DC9739-1651-40EE-A008-85F10BBCB430}" presName="aSpace" presStyleCnt="0"/>
      <dgm:spPr/>
    </dgm:pt>
    <dgm:pt modelId="{9FEB8979-073B-4600-BBD6-8EED57B2AF88}" type="pres">
      <dgm:prSet presAssocID="{35513071-780B-4DB9-A6F4-0E3881791ADB}" presName="aNode" presStyleLbl="fgAcc1" presStyleIdx="1" presStyleCnt="3" custScaleX="185315">
        <dgm:presLayoutVars>
          <dgm:bulletEnabled val="1"/>
        </dgm:presLayoutVars>
      </dgm:prSet>
      <dgm:spPr/>
      <dgm:t>
        <a:bodyPr/>
        <a:lstStyle/>
        <a:p>
          <a:endParaRPr lang="en-US"/>
        </a:p>
      </dgm:t>
    </dgm:pt>
    <dgm:pt modelId="{3C5616A9-FDF4-45BC-AE2E-F61A27A3AB11}" type="pres">
      <dgm:prSet presAssocID="{35513071-780B-4DB9-A6F4-0E3881791ADB}" presName="aSpace" presStyleCnt="0"/>
      <dgm:spPr/>
    </dgm:pt>
    <dgm:pt modelId="{C99B8929-D554-4682-9268-F999AB7F96C8}" type="pres">
      <dgm:prSet presAssocID="{79FDDF9B-18E3-46F4-B20C-52DDF699AFFE}" presName="aNode" presStyleLbl="fgAcc1" presStyleIdx="2" presStyleCnt="3" custScaleX="196578">
        <dgm:presLayoutVars>
          <dgm:bulletEnabled val="1"/>
        </dgm:presLayoutVars>
      </dgm:prSet>
      <dgm:spPr/>
      <dgm:t>
        <a:bodyPr/>
        <a:lstStyle/>
        <a:p>
          <a:endParaRPr lang="en-US"/>
        </a:p>
      </dgm:t>
    </dgm:pt>
    <dgm:pt modelId="{71D147A7-3613-49FC-9AF1-F2CBCB996C35}" type="pres">
      <dgm:prSet presAssocID="{79FDDF9B-18E3-46F4-B20C-52DDF699AFFE}" presName="aSpace" presStyleCnt="0"/>
      <dgm:spPr/>
    </dgm:pt>
  </dgm:ptLst>
  <dgm:cxnLst>
    <dgm:cxn modelId="{1D6BFE46-DE3B-4D0C-867A-1A155F6D8D53}" type="presOf" srcId="{79FDDF9B-18E3-46F4-B20C-52DDF699AFFE}" destId="{C99B8929-D554-4682-9268-F999AB7F96C8}" srcOrd="0" destOrd="0" presId="urn:microsoft.com/office/officeart/2005/8/layout/pyramid2"/>
    <dgm:cxn modelId="{3A58A4A8-66CA-4109-A00B-855B22030FED}" type="presOf" srcId="{F7DC9739-1651-40EE-A008-85F10BBCB430}" destId="{A0727971-863E-4B6A-A0E0-35C2215AA19D}" srcOrd="0" destOrd="0" presId="urn:microsoft.com/office/officeart/2005/8/layout/pyramid2"/>
    <dgm:cxn modelId="{F3966607-3BF8-439D-88E6-2D3C6DDE2D3F}" srcId="{4597F327-36AB-4008-8BC4-2E2EBF5A3A17}" destId="{35513071-780B-4DB9-A6F4-0E3881791ADB}" srcOrd="1" destOrd="0" parTransId="{F0512D33-25DC-41A6-9829-456A46B2A3B3}" sibTransId="{6C99C58A-7C2E-456E-A11A-32CD8A8B8677}"/>
    <dgm:cxn modelId="{D9EC9673-5C3B-4CB1-91CD-E2B38D8776BE}" srcId="{4597F327-36AB-4008-8BC4-2E2EBF5A3A17}" destId="{79FDDF9B-18E3-46F4-B20C-52DDF699AFFE}" srcOrd="2" destOrd="0" parTransId="{73C10293-9770-4B4A-8F13-4E0F0DEEC59C}" sibTransId="{27FB556D-30DA-4E8B-A0B0-CA92BC941501}"/>
    <dgm:cxn modelId="{88ADFE4B-06E8-4EE5-B973-11AB4AD4DA93}" type="presOf" srcId="{4597F327-36AB-4008-8BC4-2E2EBF5A3A17}" destId="{8B01F123-9567-426F-B2B2-39A11A94AE72}" srcOrd="0" destOrd="0" presId="urn:microsoft.com/office/officeart/2005/8/layout/pyramid2"/>
    <dgm:cxn modelId="{8B2CCF50-FEB4-4EB7-A866-2ED31541BB58}" type="presOf" srcId="{35513071-780B-4DB9-A6F4-0E3881791ADB}" destId="{9FEB8979-073B-4600-BBD6-8EED57B2AF88}" srcOrd="0" destOrd="0" presId="urn:microsoft.com/office/officeart/2005/8/layout/pyramid2"/>
    <dgm:cxn modelId="{A66E1745-7414-4EAC-9248-0E20E06474C4}" srcId="{4597F327-36AB-4008-8BC4-2E2EBF5A3A17}" destId="{F7DC9739-1651-40EE-A008-85F10BBCB430}" srcOrd="0" destOrd="0" parTransId="{0FB75B21-5C00-48B4-AD14-E6DBDC0CA4A9}" sibTransId="{99DE10B6-BEF2-441A-991A-EFE18B298342}"/>
    <dgm:cxn modelId="{968BD54A-B04F-4C77-9387-F5FFEB6080FD}" type="presParOf" srcId="{8B01F123-9567-426F-B2B2-39A11A94AE72}" destId="{27746043-4AF6-476E-9A2A-E896B02317C2}" srcOrd="0" destOrd="0" presId="urn:microsoft.com/office/officeart/2005/8/layout/pyramid2"/>
    <dgm:cxn modelId="{52EC5516-A027-442C-ADAE-65693B4CCF08}" type="presParOf" srcId="{8B01F123-9567-426F-B2B2-39A11A94AE72}" destId="{9CEACC9E-7FF4-4BE3-A4D3-13E18C96C37B}" srcOrd="1" destOrd="0" presId="urn:microsoft.com/office/officeart/2005/8/layout/pyramid2"/>
    <dgm:cxn modelId="{5464F554-B8BE-4529-BAFA-E437AD7B0B7A}" type="presParOf" srcId="{9CEACC9E-7FF4-4BE3-A4D3-13E18C96C37B}" destId="{A0727971-863E-4B6A-A0E0-35C2215AA19D}" srcOrd="0" destOrd="0" presId="urn:microsoft.com/office/officeart/2005/8/layout/pyramid2"/>
    <dgm:cxn modelId="{2EEC4504-045C-4E14-8169-C199F1634D78}" type="presParOf" srcId="{9CEACC9E-7FF4-4BE3-A4D3-13E18C96C37B}" destId="{5060E100-EFD9-442C-B1FA-AEE769D0E4D8}" srcOrd="1" destOrd="0" presId="urn:microsoft.com/office/officeart/2005/8/layout/pyramid2"/>
    <dgm:cxn modelId="{2A9F84AC-4D1F-4F72-9120-6FA9C1DDF549}" type="presParOf" srcId="{9CEACC9E-7FF4-4BE3-A4D3-13E18C96C37B}" destId="{9FEB8979-073B-4600-BBD6-8EED57B2AF88}" srcOrd="2" destOrd="0" presId="urn:microsoft.com/office/officeart/2005/8/layout/pyramid2"/>
    <dgm:cxn modelId="{97B05355-2D8F-4672-9EF9-06A21DDDCC33}" type="presParOf" srcId="{9CEACC9E-7FF4-4BE3-A4D3-13E18C96C37B}" destId="{3C5616A9-FDF4-45BC-AE2E-F61A27A3AB11}" srcOrd="3" destOrd="0" presId="urn:microsoft.com/office/officeart/2005/8/layout/pyramid2"/>
    <dgm:cxn modelId="{02176640-A211-4281-AC2C-245A82E2EEE7}" type="presParOf" srcId="{9CEACC9E-7FF4-4BE3-A4D3-13E18C96C37B}" destId="{C99B8929-D554-4682-9268-F999AB7F96C8}" srcOrd="4" destOrd="0" presId="urn:microsoft.com/office/officeart/2005/8/layout/pyramid2"/>
    <dgm:cxn modelId="{C5023A9E-CB6D-4B4B-A6CD-030FCBE9DF2B}" type="presParOf" srcId="{9CEACC9E-7FF4-4BE3-A4D3-13E18C96C37B}" destId="{71D147A7-3613-49FC-9AF1-F2CBCB996C35}" srcOrd="5" destOrd="0" presId="urn:microsoft.com/office/officeart/2005/8/layout/pyramid2"/>
  </dgm:cxnLst>
  <dgm:bg>
    <a:solidFill>
      <a:srgbClr val="9DA496"/>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D7CBB5-768B-450C-882A-58298B85CD2A}" type="doc">
      <dgm:prSet loTypeId="urn:microsoft.com/office/officeart/2005/8/layout/vList6" loCatId="list" qsTypeId="urn:microsoft.com/office/officeart/2005/8/quickstyle/simple1" qsCatId="simple" csTypeId="urn:microsoft.com/office/officeart/2005/8/colors/accent4_5" csCatId="accent4" phldr="1"/>
      <dgm:spPr/>
      <dgm:t>
        <a:bodyPr/>
        <a:lstStyle/>
        <a:p>
          <a:endParaRPr lang="en-US"/>
        </a:p>
      </dgm:t>
    </dgm:pt>
    <dgm:pt modelId="{4A15820E-CFE2-4805-9351-A4F2603A5F2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latin typeface="+mj-lt"/>
              <a:cs typeface="Arial"/>
            </a:rPr>
            <a:t>COMPLEMENTOR</a:t>
          </a:r>
          <a:endParaRPr lang="en-US" sz="3600" dirty="0" smtClean="0">
            <a:latin typeface="+mj-lt"/>
          </a:endParaRPr>
        </a:p>
        <a:p>
          <a:pPr defTabSz="1422400">
            <a:lnSpc>
              <a:spcPct val="90000"/>
            </a:lnSpc>
            <a:spcBef>
              <a:spcPct val="0"/>
            </a:spcBef>
            <a:spcAft>
              <a:spcPct val="35000"/>
            </a:spcAft>
          </a:pPr>
          <a:endParaRPr lang="en-US" sz="2100" dirty="0"/>
        </a:p>
      </dgm:t>
    </dgm:pt>
    <dgm:pt modelId="{622D7849-0585-463A-B16E-3558406D4B40}" type="parTrans" cxnId="{8B3E8274-A733-43C1-A2EF-F7BCB0EE3C61}">
      <dgm:prSet/>
      <dgm:spPr/>
      <dgm:t>
        <a:bodyPr/>
        <a:lstStyle/>
        <a:p>
          <a:endParaRPr lang="en-US"/>
        </a:p>
      </dgm:t>
    </dgm:pt>
    <dgm:pt modelId="{A1B8793E-DBA4-4070-B8E0-1FA8C8D9753D}" type="sibTrans" cxnId="{8B3E8274-A733-43C1-A2EF-F7BCB0EE3C61}">
      <dgm:prSet/>
      <dgm:spPr/>
      <dgm:t>
        <a:bodyPr/>
        <a:lstStyle/>
        <a:p>
          <a:endParaRPr lang="en-US"/>
        </a:p>
      </dgm:t>
    </dgm:pt>
    <dgm:pt modelId="{6A033249-BD8A-4710-9ADC-9475EE62BC2E}">
      <dgm:prSet custT="1"/>
      <dgm:spPr/>
      <dgm:t>
        <a:bodyPr/>
        <a:lstStyle/>
        <a:p>
          <a:r>
            <a:rPr lang="en-US" sz="3600" b="1" dirty="0" smtClean="0">
              <a:latin typeface="+mj-lt"/>
            </a:rPr>
            <a:t>COMPETITOR</a:t>
          </a:r>
          <a:endParaRPr lang="en-US" sz="3600" b="1" dirty="0">
            <a:latin typeface="+mj-lt"/>
          </a:endParaRPr>
        </a:p>
      </dgm:t>
    </dgm:pt>
    <dgm:pt modelId="{562C9123-8869-4A63-B34C-97692575E894}" type="parTrans" cxnId="{9437679E-89DE-4493-97A0-57B99249BF93}">
      <dgm:prSet/>
      <dgm:spPr/>
      <dgm:t>
        <a:bodyPr/>
        <a:lstStyle/>
        <a:p>
          <a:endParaRPr lang="en-US"/>
        </a:p>
      </dgm:t>
    </dgm:pt>
    <dgm:pt modelId="{8701AF44-7E06-45CA-BEB4-195A6A5C1EDA}" type="sibTrans" cxnId="{9437679E-89DE-4493-97A0-57B99249BF93}">
      <dgm:prSet/>
      <dgm:spPr/>
      <dgm:t>
        <a:bodyPr/>
        <a:lstStyle/>
        <a:p>
          <a:endParaRPr lang="en-US"/>
        </a:p>
      </dgm:t>
    </dgm:pt>
    <dgm:pt modelId="{F4D274C1-A1FD-4002-B1CC-0F771CB8AA68}">
      <dgm:prSet phldrT="[Text]" custT="1"/>
      <dgm:spPr/>
      <dgm:t>
        <a:bodyPr/>
        <a:lstStyle/>
        <a:p>
          <a:r>
            <a:rPr lang="en-US" sz="1800" dirty="0" smtClean="0"/>
            <a:t>If a </a:t>
          </a:r>
          <a:r>
            <a:rPr lang="en-US" sz="1800" dirty="0" err="1" smtClean="0"/>
            <a:t>complementor’s</a:t>
          </a:r>
          <a:r>
            <a:rPr lang="en-US" sz="1800" dirty="0" smtClean="0"/>
            <a:t> product or service adds value to the sale of the focal firm’s product or service, it is likely to create value for the focal firm</a:t>
          </a:r>
          <a:endParaRPr lang="en-US" sz="1800" dirty="0"/>
        </a:p>
      </dgm:t>
    </dgm:pt>
    <dgm:pt modelId="{32972AD2-BE2E-4167-AE1B-DDB230238629}" type="parTrans" cxnId="{5DE383E4-ADDB-4AC0-A14C-8A4BDEB1945B}">
      <dgm:prSet/>
      <dgm:spPr/>
      <dgm:t>
        <a:bodyPr/>
        <a:lstStyle/>
        <a:p>
          <a:endParaRPr lang="en-US"/>
        </a:p>
      </dgm:t>
    </dgm:pt>
    <dgm:pt modelId="{E4F60474-8973-4AEC-8775-8849C8C287C6}" type="sibTrans" cxnId="{5DE383E4-ADDB-4AC0-A14C-8A4BDEB1945B}">
      <dgm:prSet/>
      <dgm:spPr/>
      <dgm:t>
        <a:bodyPr/>
        <a:lstStyle/>
        <a:p>
          <a:endParaRPr lang="en-US"/>
        </a:p>
      </dgm:t>
    </dgm:pt>
    <dgm:pt modelId="{4246EA01-8ABB-4F40-A2AE-65CCCA2A1668}">
      <dgm:prSet custT="1"/>
      <dgm:spPr/>
      <dgm:t>
        <a:bodyPr/>
        <a:lstStyle/>
        <a:p>
          <a:r>
            <a:rPr lang="en-US" sz="1800" dirty="0" smtClean="0"/>
            <a:t>If a </a:t>
          </a:r>
          <a:r>
            <a:rPr lang="en-US" sz="1800" dirty="0" err="1" smtClean="0"/>
            <a:t>complementor’s</a:t>
          </a:r>
          <a:r>
            <a:rPr lang="en-US" sz="1800" dirty="0" smtClean="0"/>
            <a:t> product or service is in a market into which the focal firm intends to expand, the </a:t>
          </a:r>
          <a:r>
            <a:rPr lang="en-US" sz="1800" dirty="0" err="1" smtClean="0"/>
            <a:t>complementor</a:t>
          </a:r>
          <a:r>
            <a:rPr lang="en-US" sz="1800" dirty="0" smtClean="0"/>
            <a:t> can represent a formidable competitor.</a:t>
          </a:r>
          <a:endParaRPr lang="en-US" sz="1800" dirty="0"/>
        </a:p>
      </dgm:t>
    </dgm:pt>
    <dgm:pt modelId="{910CC37D-CEDB-4DAD-B1BF-E87A7D5A39E3}" type="parTrans" cxnId="{7FF758C7-BE9B-4CCF-B234-ADA37E1C8EAF}">
      <dgm:prSet/>
      <dgm:spPr/>
      <dgm:t>
        <a:bodyPr/>
        <a:lstStyle/>
        <a:p>
          <a:endParaRPr lang="en-US"/>
        </a:p>
      </dgm:t>
    </dgm:pt>
    <dgm:pt modelId="{F9C4DC6C-B7CD-45C8-AFCA-4F27B7D05084}" type="sibTrans" cxnId="{7FF758C7-BE9B-4CCF-B234-ADA37E1C8EAF}">
      <dgm:prSet/>
      <dgm:spPr/>
      <dgm:t>
        <a:bodyPr/>
        <a:lstStyle/>
        <a:p>
          <a:endParaRPr lang="en-US"/>
        </a:p>
      </dgm:t>
    </dgm:pt>
    <dgm:pt modelId="{9982B0AC-3D21-40AA-9B53-9E3AA259AFA9}">
      <dgm:prSet phldrT="[Text]" custT="1"/>
      <dgm:spPr/>
      <dgm:t>
        <a:bodyPr/>
        <a:lstStyle/>
        <a:p>
          <a:endParaRPr lang="en-US" sz="800" dirty="0"/>
        </a:p>
      </dgm:t>
    </dgm:pt>
    <dgm:pt modelId="{29C9B2F5-5C63-4531-AD17-C06219C45F7B}" type="parTrans" cxnId="{AB5AF782-D7AC-4BC9-8C27-6A62E80F77C9}">
      <dgm:prSet/>
      <dgm:spPr/>
      <dgm:t>
        <a:bodyPr/>
        <a:lstStyle/>
        <a:p>
          <a:endParaRPr lang="en-US"/>
        </a:p>
      </dgm:t>
    </dgm:pt>
    <dgm:pt modelId="{F4913296-3C9F-49D4-A754-870650BADA26}" type="sibTrans" cxnId="{AB5AF782-D7AC-4BC9-8C27-6A62E80F77C9}">
      <dgm:prSet/>
      <dgm:spPr/>
      <dgm:t>
        <a:bodyPr/>
        <a:lstStyle/>
        <a:p>
          <a:endParaRPr lang="en-US"/>
        </a:p>
      </dgm:t>
    </dgm:pt>
    <dgm:pt modelId="{47DC342F-0C54-4C5C-A08E-9F42ADEFE889}">
      <dgm:prSet custT="1"/>
      <dgm:spPr/>
      <dgm:t>
        <a:bodyPr/>
        <a:lstStyle/>
        <a:p>
          <a:endParaRPr lang="en-US" sz="800" dirty="0"/>
        </a:p>
      </dgm:t>
    </dgm:pt>
    <dgm:pt modelId="{3E9BC658-F0DC-40DD-84D0-B561B9871C8A}" type="parTrans" cxnId="{CF9C3F2A-0BB2-4BC3-8C00-9C70BABB4EEC}">
      <dgm:prSet/>
      <dgm:spPr/>
    </dgm:pt>
    <dgm:pt modelId="{A73476BC-7979-44C8-949F-33CE19563228}" type="sibTrans" cxnId="{CF9C3F2A-0BB2-4BC3-8C00-9C70BABB4EEC}">
      <dgm:prSet/>
      <dgm:spPr/>
    </dgm:pt>
    <dgm:pt modelId="{4442EA69-4551-4CFE-A749-B2D550419A42}" type="pres">
      <dgm:prSet presAssocID="{33D7CBB5-768B-450C-882A-58298B85CD2A}" presName="Name0" presStyleCnt="0">
        <dgm:presLayoutVars>
          <dgm:dir/>
          <dgm:animLvl val="lvl"/>
          <dgm:resizeHandles/>
        </dgm:presLayoutVars>
      </dgm:prSet>
      <dgm:spPr/>
      <dgm:t>
        <a:bodyPr/>
        <a:lstStyle/>
        <a:p>
          <a:endParaRPr lang="en-US"/>
        </a:p>
      </dgm:t>
    </dgm:pt>
    <dgm:pt modelId="{363DC9D7-9FE9-4D4F-B6A2-DCB4FB5DC5A7}" type="pres">
      <dgm:prSet presAssocID="{4A15820E-CFE2-4805-9351-A4F2603A5F20}" presName="linNode" presStyleCnt="0"/>
      <dgm:spPr/>
    </dgm:pt>
    <dgm:pt modelId="{B5B1680A-E02B-4733-BB72-FF3A97733279}" type="pres">
      <dgm:prSet presAssocID="{4A15820E-CFE2-4805-9351-A4F2603A5F20}" presName="parentShp" presStyleLbl="node1" presStyleIdx="0" presStyleCnt="2" custScaleX="127824" custScaleY="254127" custLinFactNeighborY="-1338">
        <dgm:presLayoutVars>
          <dgm:bulletEnabled val="1"/>
        </dgm:presLayoutVars>
      </dgm:prSet>
      <dgm:spPr/>
      <dgm:t>
        <a:bodyPr/>
        <a:lstStyle/>
        <a:p>
          <a:endParaRPr lang="en-US"/>
        </a:p>
      </dgm:t>
    </dgm:pt>
    <dgm:pt modelId="{D4F3E1BF-07BB-4AA1-847E-CFB1D3C646CA}" type="pres">
      <dgm:prSet presAssocID="{4A15820E-CFE2-4805-9351-A4F2603A5F20}" presName="childShp" presStyleLbl="bgAccFollowNode1" presStyleIdx="0" presStyleCnt="2" custScaleY="254141">
        <dgm:presLayoutVars>
          <dgm:bulletEnabled val="1"/>
        </dgm:presLayoutVars>
      </dgm:prSet>
      <dgm:spPr/>
      <dgm:t>
        <a:bodyPr/>
        <a:lstStyle/>
        <a:p>
          <a:endParaRPr lang="en-US"/>
        </a:p>
      </dgm:t>
    </dgm:pt>
    <dgm:pt modelId="{3111F94C-23E1-46D9-BA6A-9397E34BB421}" type="pres">
      <dgm:prSet presAssocID="{A1B8793E-DBA4-4070-B8E0-1FA8C8D9753D}" presName="spacing" presStyleCnt="0"/>
      <dgm:spPr/>
    </dgm:pt>
    <dgm:pt modelId="{B654D839-34C2-4DF2-A640-4AA9053165B3}" type="pres">
      <dgm:prSet presAssocID="{6A033249-BD8A-4710-9ADC-9475EE62BC2E}" presName="linNode" presStyleCnt="0"/>
      <dgm:spPr/>
    </dgm:pt>
    <dgm:pt modelId="{FBA40300-D264-4B56-A26C-54C3D1737BE0}" type="pres">
      <dgm:prSet presAssocID="{6A033249-BD8A-4710-9ADC-9475EE62BC2E}" presName="parentShp" presStyleLbl="node1" presStyleIdx="1" presStyleCnt="2" custScaleX="128035" custScaleY="237800" custLinFactNeighborY="-274">
        <dgm:presLayoutVars>
          <dgm:bulletEnabled val="1"/>
        </dgm:presLayoutVars>
      </dgm:prSet>
      <dgm:spPr/>
      <dgm:t>
        <a:bodyPr/>
        <a:lstStyle/>
        <a:p>
          <a:endParaRPr lang="en-US"/>
        </a:p>
      </dgm:t>
    </dgm:pt>
    <dgm:pt modelId="{66EBD6CC-B123-4865-A32D-DFBC9752E9DC}" type="pres">
      <dgm:prSet presAssocID="{6A033249-BD8A-4710-9ADC-9475EE62BC2E}" presName="childShp" presStyleLbl="bgAccFollowNode1" presStyleIdx="1" presStyleCnt="2" custScaleY="244047">
        <dgm:presLayoutVars>
          <dgm:bulletEnabled val="1"/>
        </dgm:presLayoutVars>
      </dgm:prSet>
      <dgm:spPr/>
      <dgm:t>
        <a:bodyPr/>
        <a:lstStyle/>
        <a:p>
          <a:endParaRPr lang="en-US"/>
        </a:p>
      </dgm:t>
    </dgm:pt>
  </dgm:ptLst>
  <dgm:cxnLst>
    <dgm:cxn modelId="{5DE383E4-ADDB-4AC0-A14C-8A4BDEB1945B}" srcId="{4A15820E-CFE2-4805-9351-A4F2603A5F20}" destId="{F4D274C1-A1FD-4002-B1CC-0F771CB8AA68}" srcOrd="1" destOrd="0" parTransId="{32972AD2-BE2E-4167-AE1B-DDB230238629}" sibTransId="{E4F60474-8973-4AEC-8775-8849C8C287C6}"/>
    <dgm:cxn modelId="{CF9C3F2A-0BB2-4BC3-8C00-9C70BABB4EEC}" srcId="{6A033249-BD8A-4710-9ADC-9475EE62BC2E}" destId="{47DC342F-0C54-4C5C-A08E-9F42ADEFE889}" srcOrd="0" destOrd="0" parTransId="{3E9BC658-F0DC-40DD-84D0-B561B9871C8A}" sibTransId="{A73476BC-7979-44C8-949F-33CE19563228}"/>
    <dgm:cxn modelId="{91E3B6F2-AD39-4253-BBEF-263D49824900}" type="presOf" srcId="{47DC342F-0C54-4C5C-A08E-9F42ADEFE889}" destId="{66EBD6CC-B123-4865-A32D-DFBC9752E9DC}" srcOrd="0" destOrd="0" presId="urn:microsoft.com/office/officeart/2005/8/layout/vList6"/>
    <dgm:cxn modelId="{C4B9CE73-65DA-4404-8055-57CB2CF137F3}" type="presOf" srcId="{4246EA01-8ABB-4F40-A2AE-65CCCA2A1668}" destId="{66EBD6CC-B123-4865-A32D-DFBC9752E9DC}" srcOrd="0" destOrd="1" presId="urn:microsoft.com/office/officeart/2005/8/layout/vList6"/>
    <dgm:cxn modelId="{8B3E8274-A733-43C1-A2EF-F7BCB0EE3C61}" srcId="{33D7CBB5-768B-450C-882A-58298B85CD2A}" destId="{4A15820E-CFE2-4805-9351-A4F2603A5F20}" srcOrd="0" destOrd="0" parTransId="{622D7849-0585-463A-B16E-3558406D4B40}" sibTransId="{A1B8793E-DBA4-4070-B8E0-1FA8C8D9753D}"/>
    <dgm:cxn modelId="{9437679E-89DE-4493-97A0-57B99249BF93}" srcId="{33D7CBB5-768B-450C-882A-58298B85CD2A}" destId="{6A033249-BD8A-4710-9ADC-9475EE62BC2E}" srcOrd="1" destOrd="0" parTransId="{562C9123-8869-4A63-B34C-97692575E894}" sibTransId="{8701AF44-7E06-45CA-BEB4-195A6A5C1EDA}"/>
    <dgm:cxn modelId="{04029624-665B-4C52-8F4F-B27397A8061C}" type="presOf" srcId="{4A15820E-CFE2-4805-9351-A4F2603A5F20}" destId="{B5B1680A-E02B-4733-BB72-FF3A97733279}" srcOrd="0" destOrd="0" presId="urn:microsoft.com/office/officeart/2005/8/layout/vList6"/>
    <dgm:cxn modelId="{667ECF6B-90C3-4FBB-8C4B-81133CA70A13}" type="presOf" srcId="{33D7CBB5-768B-450C-882A-58298B85CD2A}" destId="{4442EA69-4551-4CFE-A749-B2D550419A42}" srcOrd="0" destOrd="0" presId="urn:microsoft.com/office/officeart/2005/8/layout/vList6"/>
    <dgm:cxn modelId="{B7ECFC3F-58F8-4220-819F-816C89CD4F8A}" type="presOf" srcId="{F4D274C1-A1FD-4002-B1CC-0F771CB8AA68}" destId="{D4F3E1BF-07BB-4AA1-847E-CFB1D3C646CA}" srcOrd="0" destOrd="1" presId="urn:microsoft.com/office/officeart/2005/8/layout/vList6"/>
    <dgm:cxn modelId="{AB5AF782-D7AC-4BC9-8C27-6A62E80F77C9}" srcId="{4A15820E-CFE2-4805-9351-A4F2603A5F20}" destId="{9982B0AC-3D21-40AA-9B53-9E3AA259AFA9}" srcOrd="0" destOrd="0" parTransId="{29C9B2F5-5C63-4531-AD17-C06219C45F7B}" sibTransId="{F4913296-3C9F-49D4-A754-870650BADA26}"/>
    <dgm:cxn modelId="{7FF758C7-BE9B-4CCF-B234-ADA37E1C8EAF}" srcId="{6A033249-BD8A-4710-9ADC-9475EE62BC2E}" destId="{4246EA01-8ABB-4F40-A2AE-65CCCA2A1668}" srcOrd="1" destOrd="0" parTransId="{910CC37D-CEDB-4DAD-B1BF-E87A7D5A39E3}" sibTransId="{F9C4DC6C-B7CD-45C8-AFCA-4F27B7D05084}"/>
    <dgm:cxn modelId="{876351BB-C24C-4BF1-9315-C4F20120CA3B}" type="presOf" srcId="{6A033249-BD8A-4710-9ADC-9475EE62BC2E}" destId="{FBA40300-D264-4B56-A26C-54C3D1737BE0}" srcOrd="0" destOrd="0" presId="urn:microsoft.com/office/officeart/2005/8/layout/vList6"/>
    <dgm:cxn modelId="{77622F9C-2D1D-423A-BA44-1149012A7E5D}" type="presOf" srcId="{9982B0AC-3D21-40AA-9B53-9E3AA259AFA9}" destId="{D4F3E1BF-07BB-4AA1-847E-CFB1D3C646CA}" srcOrd="0" destOrd="0" presId="urn:microsoft.com/office/officeart/2005/8/layout/vList6"/>
    <dgm:cxn modelId="{BD925402-BDDA-41DE-AEC2-151CB9D905E3}" type="presParOf" srcId="{4442EA69-4551-4CFE-A749-B2D550419A42}" destId="{363DC9D7-9FE9-4D4F-B6A2-DCB4FB5DC5A7}" srcOrd="0" destOrd="0" presId="urn:microsoft.com/office/officeart/2005/8/layout/vList6"/>
    <dgm:cxn modelId="{B939E8F0-4513-4289-AB2A-42DF312190E1}" type="presParOf" srcId="{363DC9D7-9FE9-4D4F-B6A2-DCB4FB5DC5A7}" destId="{B5B1680A-E02B-4733-BB72-FF3A97733279}" srcOrd="0" destOrd="0" presId="urn:microsoft.com/office/officeart/2005/8/layout/vList6"/>
    <dgm:cxn modelId="{ADEE5ABC-239F-4988-B4E7-8BA35E0E84D9}" type="presParOf" srcId="{363DC9D7-9FE9-4D4F-B6A2-DCB4FB5DC5A7}" destId="{D4F3E1BF-07BB-4AA1-847E-CFB1D3C646CA}" srcOrd="1" destOrd="0" presId="urn:microsoft.com/office/officeart/2005/8/layout/vList6"/>
    <dgm:cxn modelId="{39FF2A62-14B3-4934-AA50-E2FB73FAD974}" type="presParOf" srcId="{4442EA69-4551-4CFE-A749-B2D550419A42}" destId="{3111F94C-23E1-46D9-BA6A-9397E34BB421}" srcOrd="1" destOrd="0" presId="urn:microsoft.com/office/officeart/2005/8/layout/vList6"/>
    <dgm:cxn modelId="{D1A0DE68-D17A-4664-9B3F-EA4A9C2E2B9D}" type="presParOf" srcId="{4442EA69-4551-4CFE-A749-B2D550419A42}" destId="{B654D839-34C2-4DF2-A640-4AA9053165B3}" srcOrd="2" destOrd="0" presId="urn:microsoft.com/office/officeart/2005/8/layout/vList6"/>
    <dgm:cxn modelId="{FBF90F94-1B41-47A8-9705-8AE578E30904}" type="presParOf" srcId="{B654D839-34C2-4DF2-A640-4AA9053165B3}" destId="{FBA40300-D264-4B56-A26C-54C3D1737BE0}" srcOrd="0" destOrd="0" presId="urn:microsoft.com/office/officeart/2005/8/layout/vList6"/>
    <dgm:cxn modelId="{8E94CE34-6357-4DA0-820D-1EAD52AF71A7}" type="presParOf" srcId="{B654D839-34C2-4DF2-A640-4AA9053165B3}" destId="{66EBD6CC-B123-4865-A32D-DFBC9752E9D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C9A507-9263-465F-9AF6-82231F5E981C}" type="doc">
      <dgm:prSet loTypeId="urn:microsoft.com/office/officeart/2005/8/layout/pyramid2" loCatId="list" qsTypeId="urn:microsoft.com/office/officeart/2005/8/quickstyle/3d2" qsCatId="3D" csTypeId="urn:microsoft.com/office/officeart/2005/8/colors/accent0_1" csCatId="mainScheme" phldr="1"/>
      <dgm:spPr/>
    </dgm:pt>
    <dgm:pt modelId="{D8C31A6D-534D-4AC7-8EA3-37B35CBFC62F}">
      <dgm:prSet phldrT="[Text]" custT="1"/>
      <dgm:spPr/>
      <dgm:t>
        <a:bodyPr/>
        <a:lstStyle/>
        <a:p>
          <a:r>
            <a:rPr lang="en-US" sz="2800" b="1" dirty="0" smtClean="0"/>
            <a:t>BLACKMAIL</a:t>
          </a:r>
          <a:endParaRPr lang="en-US" sz="2800" b="1" dirty="0"/>
        </a:p>
      </dgm:t>
    </dgm:pt>
    <dgm:pt modelId="{D1E56868-7E07-4E1C-8BC6-C2A4D436001E}" type="parTrans" cxnId="{113C0A17-92B5-4054-9855-BC3A26D70DBD}">
      <dgm:prSet/>
      <dgm:spPr/>
      <dgm:t>
        <a:bodyPr/>
        <a:lstStyle/>
        <a:p>
          <a:endParaRPr lang="en-US"/>
        </a:p>
      </dgm:t>
    </dgm:pt>
    <dgm:pt modelId="{C309BA05-6D0C-4076-A777-8B135E4B5E68}" type="sibTrans" cxnId="{113C0A17-92B5-4054-9855-BC3A26D70DBD}">
      <dgm:prSet/>
      <dgm:spPr/>
      <dgm:t>
        <a:bodyPr/>
        <a:lstStyle/>
        <a:p>
          <a:endParaRPr lang="en-US"/>
        </a:p>
      </dgm:t>
    </dgm:pt>
    <dgm:pt modelId="{74FE54F6-4023-4EB4-82A3-DB5F95E23930}">
      <dgm:prSet phldrT="[Text]" custT="1"/>
      <dgm:spPr/>
      <dgm:t>
        <a:bodyPr/>
        <a:lstStyle/>
        <a:p>
          <a:r>
            <a:rPr lang="en-US" sz="2800" b="1" dirty="0" smtClean="0"/>
            <a:t>TRESPASSING</a:t>
          </a:r>
          <a:endParaRPr lang="en-US" sz="2800" b="1" dirty="0"/>
        </a:p>
      </dgm:t>
    </dgm:pt>
    <dgm:pt modelId="{72D0DC83-3F78-4559-B5E3-B46674C2D471}" type="parTrans" cxnId="{29A7E688-43F6-43B0-BAD4-52B539D5A917}">
      <dgm:prSet/>
      <dgm:spPr/>
      <dgm:t>
        <a:bodyPr/>
        <a:lstStyle/>
        <a:p>
          <a:endParaRPr lang="en-US"/>
        </a:p>
      </dgm:t>
    </dgm:pt>
    <dgm:pt modelId="{8E6D20D9-F938-4B30-837E-22521FB09B36}" type="sibTrans" cxnId="{29A7E688-43F6-43B0-BAD4-52B539D5A917}">
      <dgm:prSet/>
      <dgm:spPr/>
      <dgm:t>
        <a:bodyPr/>
        <a:lstStyle/>
        <a:p>
          <a:endParaRPr lang="en-US"/>
        </a:p>
      </dgm:t>
    </dgm:pt>
    <dgm:pt modelId="{087B4CC1-3273-434D-A444-A7147B2F9EAC}">
      <dgm:prSet phldrT="[Text]" custT="1"/>
      <dgm:spPr/>
      <dgm:t>
        <a:bodyPr/>
        <a:lstStyle/>
        <a:p>
          <a:r>
            <a:rPr lang="en-US" sz="2800" b="1" dirty="0" smtClean="0"/>
            <a:t>EAVESDROPPING</a:t>
          </a:r>
          <a:endParaRPr lang="en-US" sz="2800" b="1" dirty="0"/>
        </a:p>
      </dgm:t>
    </dgm:pt>
    <dgm:pt modelId="{F23D8E66-9921-427F-8412-8C7E97E9C236}" type="parTrans" cxnId="{0739D491-6949-4F04-9095-EEE1970F1075}">
      <dgm:prSet/>
      <dgm:spPr/>
      <dgm:t>
        <a:bodyPr/>
        <a:lstStyle/>
        <a:p>
          <a:endParaRPr lang="en-US"/>
        </a:p>
      </dgm:t>
    </dgm:pt>
    <dgm:pt modelId="{9BC436A3-88A3-422C-875A-14D189CA63CF}" type="sibTrans" cxnId="{0739D491-6949-4F04-9095-EEE1970F1075}">
      <dgm:prSet/>
      <dgm:spPr/>
      <dgm:t>
        <a:bodyPr/>
        <a:lstStyle/>
        <a:p>
          <a:endParaRPr lang="en-US"/>
        </a:p>
      </dgm:t>
    </dgm:pt>
    <dgm:pt modelId="{40BB6AB1-1FEA-41D3-848E-C38289E59067}">
      <dgm:prSet phldrT="[Text]" custT="1"/>
      <dgm:spPr/>
      <dgm:t>
        <a:bodyPr/>
        <a:lstStyle/>
        <a:p>
          <a:r>
            <a:rPr lang="en-US" sz="2800" b="1" dirty="0" smtClean="0"/>
            <a:t>STEALING DRAWINGS, SAMPLES, OR DOCUMENTS</a:t>
          </a:r>
          <a:endParaRPr lang="en-US" sz="2800" b="1" dirty="0"/>
        </a:p>
      </dgm:t>
    </dgm:pt>
    <dgm:pt modelId="{083E0980-B3BD-4BDD-AA02-316EAED76BC5}" type="parTrans" cxnId="{C008E0D9-A9C4-4C8B-8BCA-123F91157633}">
      <dgm:prSet/>
      <dgm:spPr/>
      <dgm:t>
        <a:bodyPr/>
        <a:lstStyle/>
        <a:p>
          <a:endParaRPr lang="en-US"/>
        </a:p>
      </dgm:t>
    </dgm:pt>
    <dgm:pt modelId="{355D7340-FA3A-44C8-B760-60675F33E9A2}" type="sibTrans" cxnId="{C008E0D9-A9C4-4C8B-8BCA-123F91157633}">
      <dgm:prSet/>
      <dgm:spPr/>
      <dgm:t>
        <a:bodyPr/>
        <a:lstStyle/>
        <a:p>
          <a:endParaRPr lang="en-US"/>
        </a:p>
      </dgm:t>
    </dgm:pt>
    <dgm:pt modelId="{2DDA7EBD-DEC0-4727-A899-62898BA9410D}" type="pres">
      <dgm:prSet presAssocID="{09C9A507-9263-465F-9AF6-82231F5E981C}" presName="compositeShape" presStyleCnt="0">
        <dgm:presLayoutVars>
          <dgm:dir/>
          <dgm:resizeHandles/>
        </dgm:presLayoutVars>
      </dgm:prSet>
      <dgm:spPr/>
    </dgm:pt>
    <dgm:pt modelId="{8851C8C9-A700-4F08-9BFD-69A1AEF6FBE7}" type="pres">
      <dgm:prSet presAssocID="{09C9A507-9263-465F-9AF6-82231F5E981C}" presName="pyramid" presStyleLbl="node1" presStyleIdx="0" presStyleCnt="1" custScaleX="126379"/>
      <dgm:spPr/>
    </dgm:pt>
    <dgm:pt modelId="{DD113E19-74C1-4B25-933A-976524AA9875}" type="pres">
      <dgm:prSet presAssocID="{09C9A507-9263-465F-9AF6-82231F5E981C}" presName="theList" presStyleCnt="0"/>
      <dgm:spPr/>
    </dgm:pt>
    <dgm:pt modelId="{19DB217E-B857-462A-87F0-7194815FA160}" type="pres">
      <dgm:prSet presAssocID="{D8C31A6D-534D-4AC7-8EA3-37B35CBFC62F}" presName="aNode" presStyleLbl="fgAcc1" presStyleIdx="0" presStyleCnt="4" custScaleX="156823">
        <dgm:presLayoutVars>
          <dgm:bulletEnabled val="1"/>
        </dgm:presLayoutVars>
      </dgm:prSet>
      <dgm:spPr/>
      <dgm:t>
        <a:bodyPr/>
        <a:lstStyle/>
        <a:p>
          <a:endParaRPr lang="en-US"/>
        </a:p>
      </dgm:t>
    </dgm:pt>
    <dgm:pt modelId="{38ECEA77-1AAC-4DE1-9F58-E394EBEF968D}" type="pres">
      <dgm:prSet presAssocID="{D8C31A6D-534D-4AC7-8EA3-37B35CBFC62F}" presName="aSpace" presStyleCnt="0"/>
      <dgm:spPr/>
    </dgm:pt>
    <dgm:pt modelId="{323996E5-6ACB-43DA-91E5-A2241A89D655}" type="pres">
      <dgm:prSet presAssocID="{74FE54F6-4023-4EB4-82A3-DB5F95E23930}" presName="aNode" presStyleLbl="fgAcc1" presStyleIdx="1" presStyleCnt="4" custScaleX="161155" custLinFactNeighborX="1586" custLinFactNeighborY="-14286">
        <dgm:presLayoutVars>
          <dgm:bulletEnabled val="1"/>
        </dgm:presLayoutVars>
      </dgm:prSet>
      <dgm:spPr/>
      <dgm:t>
        <a:bodyPr/>
        <a:lstStyle/>
        <a:p>
          <a:endParaRPr lang="en-US"/>
        </a:p>
      </dgm:t>
    </dgm:pt>
    <dgm:pt modelId="{DB7D863B-5E38-427D-89A1-CE427738BF68}" type="pres">
      <dgm:prSet presAssocID="{74FE54F6-4023-4EB4-82A3-DB5F95E23930}" presName="aSpace" presStyleCnt="0"/>
      <dgm:spPr/>
    </dgm:pt>
    <dgm:pt modelId="{39F7AEBA-EE0E-40DF-AC9B-DF4097B96E04}" type="pres">
      <dgm:prSet presAssocID="{087B4CC1-3273-434D-A444-A7147B2F9EAC}" presName="aNode" presStyleLbl="fgAcc1" presStyleIdx="2" presStyleCnt="4" custScaleX="159209">
        <dgm:presLayoutVars>
          <dgm:bulletEnabled val="1"/>
        </dgm:presLayoutVars>
      </dgm:prSet>
      <dgm:spPr/>
      <dgm:t>
        <a:bodyPr/>
        <a:lstStyle/>
        <a:p>
          <a:endParaRPr lang="en-US"/>
        </a:p>
      </dgm:t>
    </dgm:pt>
    <dgm:pt modelId="{5410B83D-D41B-4606-BEC8-BCBD791B57D9}" type="pres">
      <dgm:prSet presAssocID="{087B4CC1-3273-434D-A444-A7147B2F9EAC}" presName="aSpace" presStyleCnt="0"/>
      <dgm:spPr/>
    </dgm:pt>
    <dgm:pt modelId="{9182AEDB-EA3C-4E23-82A5-325CD6F3AEFC}" type="pres">
      <dgm:prSet presAssocID="{40BB6AB1-1FEA-41D3-848E-C38289E59067}" presName="aNode" presStyleLbl="fgAcc1" presStyleIdx="3" presStyleCnt="4" custScaleX="156382">
        <dgm:presLayoutVars>
          <dgm:bulletEnabled val="1"/>
        </dgm:presLayoutVars>
      </dgm:prSet>
      <dgm:spPr/>
      <dgm:t>
        <a:bodyPr/>
        <a:lstStyle/>
        <a:p>
          <a:endParaRPr lang="en-US"/>
        </a:p>
      </dgm:t>
    </dgm:pt>
    <dgm:pt modelId="{2B85960D-69DD-4DC6-BB95-15F1E0A87160}" type="pres">
      <dgm:prSet presAssocID="{40BB6AB1-1FEA-41D3-848E-C38289E59067}" presName="aSpace" presStyleCnt="0"/>
      <dgm:spPr/>
    </dgm:pt>
  </dgm:ptLst>
  <dgm:cxnLst>
    <dgm:cxn modelId="{FFC0B55C-A646-43F8-80FA-1CEE6309467C}" type="presOf" srcId="{09C9A507-9263-465F-9AF6-82231F5E981C}" destId="{2DDA7EBD-DEC0-4727-A899-62898BA9410D}" srcOrd="0" destOrd="0" presId="urn:microsoft.com/office/officeart/2005/8/layout/pyramid2"/>
    <dgm:cxn modelId="{C008E0D9-A9C4-4C8B-8BCA-123F91157633}" srcId="{09C9A507-9263-465F-9AF6-82231F5E981C}" destId="{40BB6AB1-1FEA-41D3-848E-C38289E59067}" srcOrd="3" destOrd="0" parTransId="{083E0980-B3BD-4BDD-AA02-316EAED76BC5}" sibTransId="{355D7340-FA3A-44C8-B760-60675F33E9A2}"/>
    <dgm:cxn modelId="{29A7E688-43F6-43B0-BAD4-52B539D5A917}" srcId="{09C9A507-9263-465F-9AF6-82231F5E981C}" destId="{74FE54F6-4023-4EB4-82A3-DB5F95E23930}" srcOrd="1" destOrd="0" parTransId="{72D0DC83-3F78-4559-B5E3-B46674C2D471}" sibTransId="{8E6D20D9-F938-4B30-837E-22521FB09B36}"/>
    <dgm:cxn modelId="{566637EE-84A3-4C44-84F8-D6C4F9301B4A}" type="presOf" srcId="{74FE54F6-4023-4EB4-82A3-DB5F95E23930}" destId="{323996E5-6ACB-43DA-91E5-A2241A89D655}" srcOrd="0" destOrd="0" presId="urn:microsoft.com/office/officeart/2005/8/layout/pyramid2"/>
    <dgm:cxn modelId="{0739D491-6949-4F04-9095-EEE1970F1075}" srcId="{09C9A507-9263-465F-9AF6-82231F5E981C}" destId="{087B4CC1-3273-434D-A444-A7147B2F9EAC}" srcOrd="2" destOrd="0" parTransId="{F23D8E66-9921-427F-8412-8C7E97E9C236}" sibTransId="{9BC436A3-88A3-422C-875A-14D189CA63CF}"/>
    <dgm:cxn modelId="{293C3309-616D-4887-A615-7449AEB089FD}" type="presOf" srcId="{087B4CC1-3273-434D-A444-A7147B2F9EAC}" destId="{39F7AEBA-EE0E-40DF-AC9B-DF4097B96E04}" srcOrd="0" destOrd="0" presId="urn:microsoft.com/office/officeart/2005/8/layout/pyramid2"/>
    <dgm:cxn modelId="{1AA037AA-D05F-4582-9718-B8AAFD83A2E4}" type="presOf" srcId="{40BB6AB1-1FEA-41D3-848E-C38289E59067}" destId="{9182AEDB-EA3C-4E23-82A5-325CD6F3AEFC}" srcOrd="0" destOrd="0" presId="urn:microsoft.com/office/officeart/2005/8/layout/pyramid2"/>
    <dgm:cxn modelId="{113C0A17-92B5-4054-9855-BC3A26D70DBD}" srcId="{09C9A507-9263-465F-9AF6-82231F5E981C}" destId="{D8C31A6D-534D-4AC7-8EA3-37B35CBFC62F}" srcOrd="0" destOrd="0" parTransId="{D1E56868-7E07-4E1C-8BC6-C2A4D436001E}" sibTransId="{C309BA05-6D0C-4076-A777-8B135E4B5E68}"/>
    <dgm:cxn modelId="{F25EC47F-F519-4CE2-9D54-8DB0CE7ABDB1}" type="presOf" srcId="{D8C31A6D-534D-4AC7-8EA3-37B35CBFC62F}" destId="{19DB217E-B857-462A-87F0-7194815FA160}" srcOrd="0" destOrd="0" presId="urn:microsoft.com/office/officeart/2005/8/layout/pyramid2"/>
    <dgm:cxn modelId="{722DA518-251C-4088-A2E9-16115B9F61F1}" type="presParOf" srcId="{2DDA7EBD-DEC0-4727-A899-62898BA9410D}" destId="{8851C8C9-A700-4F08-9BFD-69A1AEF6FBE7}" srcOrd="0" destOrd="0" presId="urn:microsoft.com/office/officeart/2005/8/layout/pyramid2"/>
    <dgm:cxn modelId="{98B81A65-B7F0-4A67-A312-C185962954D6}" type="presParOf" srcId="{2DDA7EBD-DEC0-4727-A899-62898BA9410D}" destId="{DD113E19-74C1-4B25-933A-976524AA9875}" srcOrd="1" destOrd="0" presId="urn:microsoft.com/office/officeart/2005/8/layout/pyramid2"/>
    <dgm:cxn modelId="{58178EDA-1E89-42EA-AD28-066B33E47500}" type="presParOf" srcId="{DD113E19-74C1-4B25-933A-976524AA9875}" destId="{19DB217E-B857-462A-87F0-7194815FA160}" srcOrd="0" destOrd="0" presId="urn:microsoft.com/office/officeart/2005/8/layout/pyramid2"/>
    <dgm:cxn modelId="{498DD472-3AAA-46E5-A760-5D765E06D9B0}" type="presParOf" srcId="{DD113E19-74C1-4B25-933A-976524AA9875}" destId="{38ECEA77-1AAC-4DE1-9F58-E394EBEF968D}" srcOrd="1" destOrd="0" presId="urn:microsoft.com/office/officeart/2005/8/layout/pyramid2"/>
    <dgm:cxn modelId="{D81FF7BD-494D-4B93-809F-63E78CB0C11C}" type="presParOf" srcId="{DD113E19-74C1-4B25-933A-976524AA9875}" destId="{323996E5-6ACB-43DA-91E5-A2241A89D655}" srcOrd="2" destOrd="0" presId="urn:microsoft.com/office/officeart/2005/8/layout/pyramid2"/>
    <dgm:cxn modelId="{B48A2487-7037-4CB1-B70A-E2E6F563F95E}" type="presParOf" srcId="{DD113E19-74C1-4B25-933A-976524AA9875}" destId="{DB7D863B-5E38-427D-89A1-CE427738BF68}" srcOrd="3" destOrd="0" presId="urn:microsoft.com/office/officeart/2005/8/layout/pyramid2"/>
    <dgm:cxn modelId="{3EC7286E-D25D-4C82-B47A-D0ABBA363965}" type="presParOf" srcId="{DD113E19-74C1-4B25-933A-976524AA9875}" destId="{39F7AEBA-EE0E-40DF-AC9B-DF4097B96E04}" srcOrd="4" destOrd="0" presId="urn:microsoft.com/office/officeart/2005/8/layout/pyramid2"/>
    <dgm:cxn modelId="{C4C388DC-89F9-48C8-BEC8-25ECCFC56DE0}" type="presParOf" srcId="{DD113E19-74C1-4B25-933A-976524AA9875}" destId="{5410B83D-D41B-4606-BEC8-BCBD791B57D9}" srcOrd="5" destOrd="0" presId="urn:microsoft.com/office/officeart/2005/8/layout/pyramid2"/>
    <dgm:cxn modelId="{9FACE438-5480-406E-9F09-1A7EB86AD3AA}" type="presParOf" srcId="{DD113E19-74C1-4B25-933A-976524AA9875}" destId="{9182AEDB-EA3C-4E23-82A5-325CD6F3AEFC}" srcOrd="6" destOrd="0" presId="urn:microsoft.com/office/officeart/2005/8/layout/pyramid2"/>
    <dgm:cxn modelId="{A407650D-82A8-4805-A973-E8D44012CBCE}" type="presParOf" srcId="{DD113E19-74C1-4B25-933A-976524AA9875}" destId="{2B85960D-69DD-4DC6-BB95-15F1E0A87160}"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E8AFD-1ED6-4251-8B40-2C283E9369D5}" type="doc">
      <dgm:prSet loTypeId="urn:microsoft.com/office/officeart/2005/8/layout/vList4#1" loCatId="list" qsTypeId="urn:microsoft.com/office/officeart/2005/8/quickstyle/simple1" qsCatId="simple" csTypeId="urn:microsoft.com/office/officeart/2005/8/colors/accent4_2" csCatId="accent4" phldr="1"/>
      <dgm:spPr/>
      <dgm:t>
        <a:bodyPr/>
        <a:lstStyle/>
        <a:p>
          <a:endParaRPr lang="en-US"/>
        </a:p>
      </dgm:t>
    </dgm:pt>
    <dgm:pt modelId="{03C3F623-7D4F-4A4F-9CC8-4EB9CBDA9C66}">
      <dgm:prSet phldrT="[Text]" custT="1"/>
      <dgm:spPr>
        <a:solidFill>
          <a:schemeClr val="accent4">
            <a:lumMod val="50000"/>
          </a:schemeClr>
        </a:solidFill>
      </dgm:spPr>
      <dgm:t>
        <a:bodyPr/>
        <a:lstStyle/>
        <a:p>
          <a:r>
            <a:rPr lang="en-US" sz="2200" dirty="0" smtClean="0">
              <a:latin typeface="Arial"/>
              <a:cs typeface="Arial"/>
            </a:rPr>
            <a:t>● </a:t>
          </a:r>
          <a:r>
            <a:rPr lang="en-US" sz="2200" dirty="0" smtClean="0"/>
            <a:t>Identify the five competitive forces and explain how they determine an industry’s profit potential.</a:t>
          </a:r>
          <a:endParaRPr lang="en-US" sz="2200" dirty="0">
            <a:latin typeface="+mn-lt"/>
          </a:endParaRPr>
        </a:p>
      </dgm:t>
    </dgm:pt>
    <dgm:pt modelId="{84FE30EF-D6A1-4CA9-B918-1749C61EBDE4}" type="parTrans" cxnId="{47A4710D-FF83-4AED-9C6E-D8EFA4C999FD}">
      <dgm:prSet/>
      <dgm:spPr/>
      <dgm:t>
        <a:bodyPr/>
        <a:lstStyle/>
        <a:p>
          <a:endParaRPr lang="en-US" sz="2200">
            <a:latin typeface="+mn-lt"/>
          </a:endParaRPr>
        </a:p>
      </dgm:t>
    </dgm:pt>
    <dgm:pt modelId="{C6C3505C-8266-4C61-9596-DD56CBDD9170}" type="sibTrans" cxnId="{47A4710D-FF83-4AED-9C6E-D8EFA4C999FD}">
      <dgm:prSet/>
      <dgm:spPr/>
      <dgm:t>
        <a:bodyPr/>
        <a:lstStyle/>
        <a:p>
          <a:endParaRPr lang="en-US" sz="2200">
            <a:latin typeface="+mn-lt"/>
          </a:endParaRPr>
        </a:p>
      </dgm:t>
    </dgm:pt>
    <dgm:pt modelId="{4CAED787-3742-4914-BFAD-E53CB76FC3EB}">
      <dgm:prSet phldrT="[Text]" custT="1"/>
      <dgm:spPr>
        <a:solidFill>
          <a:schemeClr val="accent4">
            <a:lumMod val="50000"/>
          </a:schemeClr>
        </a:solidFill>
      </dgm:spPr>
      <dgm:t>
        <a:bodyPr/>
        <a:lstStyle/>
        <a:p>
          <a:pPr algn="l"/>
          <a:r>
            <a:rPr lang="en-US" sz="2200" dirty="0" smtClean="0">
              <a:latin typeface="Arial"/>
              <a:cs typeface="Arial"/>
            </a:rPr>
            <a:t>● </a:t>
          </a:r>
          <a:r>
            <a:rPr lang="en-US" sz="2200" dirty="0" smtClean="0"/>
            <a:t>Define strategic groups and describe their influence on the firm.</a:t>
          </a:r>
          <a:endParaRPr lang="en-US" sz="2200" dirty="0">
            <a:latin typeface="+mn-lt"/>
          </a:endParaRPr>
        </a:p>
      </dgm:t>
    </dgm:pt>
    <dgm:pt modelId="{A95570B1-40ED-4583-8FD8-99BDBC425B75}" type="parTrans" cxnId="{7CF0B16A-4B37-4571-835B-F6D1EB7A800A}">
      <dgm:prSet/>
      <dgm:spPr/>
      <dgm:t>
        <a:bodyPr/>
        <a:lstStyle/>
        <a:p>
          <a:endParaRPr lang="en-US" sz="2200">
            <a:latin typeface="+mn-lt"/>
          </a:endParaRPr>
        </a:p>
      </dgm:t>
    </dgm:pt>
    <dgm:pt modelId="{D2E7EB39-0725-4F77-9AD8-340C81CB6933}" type="sibTrans" cxnId="{7CF0B16A-4B37-4571-835B-F6D1EB7A800A}">
      <dgm:prSet/>
      <dgm:spPr/>
      <dgm:t>
        <a:bodyPr/>
        <a:lstStyle/>
        <a:p>
          <a:endParaRPr lang="en-US" sz="2200">
            <a:latin typeface="+mn-lt"/>
          </a:endParaRPr>
        </a:p>
      </dgm:t>
    </dgm:pt>
    <dgm:pt modelId="{FC57DA2D-9AC2-4423-BA1D-76E3B5D8F574}">
      <dgm:prSet phldrT="[Text]" custT="1"/>
      <dgm:spPr>
        <a:solidFill>
          <a:schemeClr val="accent4">
            <a:lumMod val="50000"/>
          </a:schemeClr>
        </a:solidFill>
      </dgm:spPr>
      <dgm:t>
        <a:bodyPr/>
        <a:lstStyle/>
        <a:p>
          <a:r>
            <a:rPr lang="en-US" sz="2200" dirty="0" smtClean="0">
              <a:latin typeface="Arial"/>
              <a:cs typeface="Arial"/>
            </a:rPr>
            <a:t>● </a:t>
          </a:r>
          <a:r>
            <a:rPr lang="en-US" sz="2200" dirty="0" smtClean="0"/>
            <a:t>Describe what firms need to know about their competitors and different methods (including ethical standards) used to collect intelligence about them.</a:t>
          </a:r>
          <a:endParaRPr lang="en-US" sz="2200" dirty="0">
            <a:latin typeface="+mn-lt"/>
          </a:endParaRPr>
        </a:p>
      </dgm:t>
    </dgm:pt>
    <dgm:pt modelId="{34733217-6E21-4937-9B65-6DCA792FC2D0}" type="parTrans" cxnId="{9818768D-1E8B-462B-BA1D-30AFE64A3555}">
      <dgm:prSet/>
      <dgm:spPr/>
      <dgm:t>
        <a:bodyPr/>
        <a:lstStyle/>
        <a:p>
          <a:endParaRPr lang="en-US" sz="2200">
            <a:latin typeface="+mn-lt"/>
          </a:endParaRPr>
        </a:p>
      </dgm:t>
    </dgm:pt>
    <dgm:pt modelId="{FF2AA991-C6D6-4FE4-AE96-C114573023CF}" type="sibTrans" cxnId="{9818768D-1E8B-462B-BA1D-30AFE64A3555}">
      <dgm:prSet/>
      <dgm:spPr/>
      <dgm:t>
        <a:bodyPr/>
        <a:lstStyle/>
        <a:p>
          <a:endParaRPr lang="en-US" sz="2200">
            <a:latin typeface="+mn-lt"/>
          </a:endParaRPr>
        </a:p>
      </dgm:t>
    </dgm:pt>
    <dgm:pt modelId="{49804F77-3147-4AD8-B0A1-E1123EC6E2C0}" type="pres">
      <dgm:prSet presAssocID="{CD3E8AFD-1ED6-4251-8B40-2C283E9369D5}" presName="linear" presStyleCnt="0">
        <dgm:presLayoutVars>
          <dgm:dir/>
          <dgm:resizeHandles val="exact"/>
        </dgm:presLayoutVars>
      </dgm:prSet>
      <dgm:spPr/>
      <dgm:t>
        <a:bodyPr/>
        <a:lstStyle/>
        <a:p>
          <a:endParaRPr lang="en-US"/>
        </a:p>
      </dgm:t>
    </dgm:pt>
    <dgm:pt modelId="{F5AE0F8C-5417-4568-84FA-9E69A583D654}" type="pres">
      <dgm:prSet presAssocID="{03C3F623-7D4F-4A4F-9CC8-4EB9CBDA9C66}" presName="comp" presStyleCnt="0"/>
      <dgm:spPr/>
    </dgm:pt>
    <dgm:pt modelId="{10207D15-5AE6-456F-B181-47F20D049606}" type="pres">
      <dgm:prSet presAssocID="{03C3F623-7D4F-4A4F-9CC8-4EB9CBDA9C66}" presName="box" presStyleLbl="node1" presStyleIdx="0" presStyleCnt="3" custScaleY="149291"/>
      <dgm:spPr/>
      <dgm:t>
        <a:bodyPr/>
        <a:lstStyle/>
        <a:p>
          <a:endParaRPr lang="en-US"/>
        </a:p>
      </dgm:t>
    </dgm:pt>
    <dgm:pt modelId="{1918FC97-5768-4177-A57F-3B26C702E374}" type="pres">
      <dgm:prSet presAssocID="{03C3F623-7D4F-4A4F-9CC8-4EB9CBDA9C66}" presName="img" presStyleLbl="fgImgPlace1" presStyleIdx="0" presStyleCnt="3"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101B0228-A9BB-4681-9140-FC217E82E006}" type="pres">
      <dgm:prSet presAssocID="{03C3F623-7D4F-4A4F-9CC8-4EB9CBDA9C66}" presName="text" presStyleLbl="node1" presStyleIdx="0" presStyleCnt="3">
        <dgm:presLayoutVars>
          <dgm:bulletEnabled val="1"/>
        </dgm:presLayoutVars>
      </dgm:prSet>
      <dgm:spPr/>
      <dgm:t>
        <a:bodyPr/>
        <a:lstStyle/>
        <a:p>
          <a:endParaRPr lang="en-US"/>
        </a:p>
      </dgm:t>
    </dgm:pt>
    <dgm:pt modelId="{DEBD8A0F-2322-4193-827F-727B24D74FAE}" type="pres">
      <dgm:prSet presAssocID="{C6C3505C-8266-4C61-9596-DD56CBDD9170}" presName="spacer" presStyleCnt="0"/>
      <dgm:spPr/>
    </dgm:pt>
    <dgm:pt modelId="{E7B1B9F0-493A-495B-92D7-02E8D50BBF3B}" type="pres">
      <dgm:prSet presAssocID="{4CAED787-3742-4914-BFAD-E53CB76FC3EB}" presName="comp" presStyleCnt="0"/>
      <dgm:spPr/>
    </dgm:pt>
    <dgm:pt modelId="{9FB36DD5-C883-43D8-A7C6-B3EDFA2A6770}" type="pres">
      <dgm:prSet presAssocID="{4CAED787-3742-4914-BFAD-E53CB76FC3EB}" presName="box" presStyleLbl="node1" presStyleIdx="1" presStyleCnt="3" custScaleY="132514"/>
      <dgm:spPr/>
      <dgm:t>
        <a:bodyPr/>
        <a:lstStyle/>
        <a:p>
          <a:endParaRPr lang="en-US"/>
        </a:p>
      </dgm:t>
    </dgm:pt>
    <dgm:pt modelId="{E708CFC0-76CB-4E72-B8D1-24DBB71C3A2C}" type="pres">
      <dgm:prSet presAssocID="{4CAED787-3742-4914-BFAD-E53CB76FC3EB}" presName="img" presStyleLbl="fgImgPlace1" presStyleIdx="1" presStyleCnt="3" custScaleX="51753"/>
      <dgm:spPr>
        <a:blipFill rotWithShape="0">
          <a:blip xmlns:r="http://schemas.openxmlformats.org/officeDocument/2006/relationships" r:embed="rId1"/>
          <a:stretch>
            <a:fillRect/>
          </a:stretch>
        </a:blipFill>
        <a:ln w="57150"/>
      </dgm:spPr>
      <dgm:t>
        <a:bodyPr/>
        <a:lstStyle/>
        <a:p>
          <a:endParaRPr lang="en-US"/>
        </a:p>
      </dgm:t>
    </dgm:pt>
    <dgm:pt modelId="{CC43094D-0FC0-416C-A706-810205655C09}" type="pres">
      <dgm:prSet presAssocID="{4CAED787-3742-4914-BFAD-E53CB76FC3EB}" presName="text" presStyleLbl="node1" presStyleIdx="1" presStyleCnt="3">
        <dgm:presLayoutVars>
          <dgm:bulletEnabled val="1"/>
        </dgm:presLayoutVars>
      </dgm:prSet>
      <dgm:spPr/>
      <dgm:t>
        <a:bodyPr/>
        <a:lstStyle/>
        <a:p>
          <a:endParaRPr lang="en-US"/>
        </a:p>
      </dgm:t>
    </dgm:pt>
    <dgm:pt modelId="{1657AEDB-DBC0-43E5-BBE5-15DD799A1954}" type="pres">
      <dgm:prSet presAssocID="{D2E7EB39-0725-4F77-9AD8-340C81CB6933}" presName="spacer" presStyleCnt="0"/>
      <dgm:spPr/>
    </dgm:pt>
    <dgm:pt modelId="{64C0109F-FACE-4982-87D0-2175B7644E99}" type="pres">
      <dgm:prSet presAssocID="{FC57DA2D-9AC2-4423-BA1D-76E3B5D8F574}" presName="comp" presStyleCnt="0"/>
      <dgm:spPr/>
    </dgm:pt>
    <dgm:pt modelId="{2F4579AA-35AB-4B01-AAE7-F2C3069BC13D}" type="pres">
      <dgm:prSet presAssocID="{FC57DA2D-9AC2-4423-BA1D-76E3B5D8F574}" presName="box" presStyleLbl="node1" presStyleIdx="2" presStyleCnt="3" custScaleY="176638"/>
      <dgm:spPr/>
      <dgm:t>
        <a:bodyPr/>
        <a:lstStyle/>
        <a:p>
          <a:endParaRPr lang="en-US"/>
        </a:p>
      </dgm:t>
    </dgm:pt>
    <dgm:pt modelId="{4BE5030C-0348-4C03-92AE-76D4C2BF5185}" type="pres">
      <dgm:prSet presAssocID="{FC57DA2D-9AC2-4423-BA1D-76E3B5D8F574}" presName="img" presStyleLbl="fgImgPlace1" presStyleIdx="2" presStyleCnt="3" custScaleX="51753"/>
      <dgm:spPr>
        <a:blipFill rotWithShape="0">
          <a:blip xmlns:r="http://schemas.openxmlformats.org/officeDocument/2006/relationships" r:embed="rId1"/>
          <a:stretch>
            <a:fillRect/>
          </a:stretch>
        </a:blipFill>
        <a:ln w="57150"/>
      </dgm:spPr>
      <dgm:t>
        <a:bodyPr/>
        <a:lstStyle/>
        <a:p>
          <a:endParaRPr lang="en-US"/>
        </a:p>
      </dgm:t>
    </dgm:pt>
    <dgm:pt modelId="{AD45C749-17CD-4687-A2F1-FD50767618E2}" type="pres">
      <dgm:prSet presAssocID="{FC57DA2D-9AC2-4423-BA1D-76E3B5D8F574}" presName="text" presStyleLbl="node1" presStyleIdx="2" presStyleCnt="3">
        <dgm:presLayoutVars>
          <dgm:bulletEnabled val="1"/>
        </dgm:presLayoutVars>
      </dgm:prSet>
      <dgm:spPr/>
      <dgm:t>
        <a:bodyPr/>
        <a:lstStyle/>
        <a:p>
          <a:endParaRPr lang="en-US"/>
        </a:p>
      </dgm:t>
    </dgm:pt>
  </dgm:ptLst>
  <dgm:cxnLst>
    <dgm:cxn modelId="{7D4C1B0B-8C1D-4A63-A24A-426E0D82953A}" type="presOf" srcId="{03C3F623-7D4F-4A4F-9CC8-4EB9CBDA9C66}" destId="{101B0228-A9BB-4681-9140-FC217E82E006}" srcOrd="1" destOrd="0" presId="urn:microsoft.com/office/officeart/2005/8/layout/vList4#1"/>
    <dgm:cxn modelId="{DCABA14C-85A2-4D26-81C5-64221E815305}" type="presOf" srcId="{4CAED787-3742-4914-BFAD-E53CB76FC3EB}" destId="{9FB36DD5-C883-43D8-A7C6-B3EDFA2A6770}" srcOrd="0" destOrd="0" presId="urn:microsoft.com/office/officeart/2005/8/layout/vList4#1"/>
    <dgm:cxn modelId="{9818768D-1E8B-462B-BA1D-30AFE64A3555}" srcId="{CD3E8AFD-1ED6-4251-8B40-2C283E9369D5}" destId="{FC57DA2D-9AC2-4423-BA1D-76E3B5D8F574}" srcOrd="2" destOrd="0" parTransId="{34733217-6E21-4937-9B65-6DCA792FC2D0}" sibTransId="{FF2AA991-C6D6-4FE4-AE96-C114573023CF}"/>
    <dgm:cxn modelId="{EF77CFA7-7970-4B1E-B86B-D4F580BDC638}" type="presOf" srcId="{FC57DA2D-9AC2-4423-BA1D-76E3B5D8F574}" destId="{AD45C749-17CD-4687-A2F1-FD50767618E2}" srcOrd="1" destOrd="0" presId="urn:microsoft.com/office/officeart/2005/8/layout/vList4#1"/>
    <dgm:cxn modelId="{1F950ED4-D805-4599-B968-58404798E5A1}" type="presOf" srcId="{03C3F623-7D4F-4A4F-9CC8-4EB9CBDA9C66}" destId="{10207D15-5AE6-456F-B181-47F20D049606}" srcOrd="0" destOrd="0" presId="urn:microsoft.com/office/officeart/2005/8/layout/vList4#1"/>
    <dgm:cxn modelId="{7CF0B16A-4B37-4571-835B-F6D1EB7A800A}" srcId="{CD3E8AFD-1ED6-4251-8B40-2C283E9369D5}" destId="{4CAED787-3742-4914-BFAD-E53CB76FC3EB}" srcOrd="1" destOrd="0" parTransId="{A95570B1-40ED-4583-8FD8-99BDBC425B75}" sibTransId="{D2E7EB39-0725-4F77-9AD8-340C81CB6933}"/>
    <dgm:cxn modelId="{47A4710D-FF83-4AED-9C6E-D8EFA4C999FD}" srcId="{CD3E8AFD-1ED6-4251-8B40-2C283E9369D5}" destId="{03C3F623-7D4F-4A4F-9CC8-4EB9CBDA9C66}" srcOrd="0" destOrd="0" parTransId="{84FE30EF-D6A1-4CA9-B918-1749C61EBDE4}" sibTransId="{C6C3505C-8266-4C61-9596-DD56CBDD9170}"/>
    <dgm:cxn modelId="{CCA283F5-4C67-4254-8623-72BC0BCA64BF}" type="presOf" srcId="{FC57DA2D-9AC2-4423-BA1D-76E3B5D8F574}" destId="{2F4579AA-35AB-4B01-AAE7-F2C3069BC13D}" srcOrd="0" destOrd="0" presId="urn:microsoft.com/office/officeart/2005/8/layout/vList4#1"/>
    <dgm:cxn modelId="{260D7A8F-6DB9-441E-8447-6208677C932E}" type="presOf" srcId="{4CAED787-3742-4914-BFAD-E53CB76FC3EB}" destId="{CC43094D-0FC0-416C-A706-810205655C09}" srcOrd="1" destOrd="0" presId="urn:microsoft.com/office/officeart/2005/8/layout/vList4#1"/>
    <dgm:cxn modelId="{6E6C356A-2754-42C8-AF0C-EC716C32E536}" type="presOf" srcId="{CD3E8AFD-1ED6-4251-8B40-2C283E9369D5}" destId="{49804F77-3147-4AD8-B0A1-E1123EC6E2C0}" srcOrd="0" destOrd="0" presId="urn:microsoft.com/office/officeart/2005/8/layout/vList4#1"/>
    <dgm:cxn modelId="{D7447325-FFC4-43D3-9CDE-5E3DD21C788D}" type="presParOf" srcId="{49804F77-3147-4AD8-B0A1-E1123EC6E2C0}" destId="{F5AE0F8C-5417-4568-84FA-9E69A583D654}" srcOrd="0" destOrd="0" presId="urn:microsoft.com/office/officeart/2005/8/layout/vList4#1"/>
    <dgm:cxn modelId="{4FC1AB40-9D3F-4D06-830E-9A2D473ECBD7}" type="presParOf" srcId="{F5AE0F8C-5417-4568-84FA-9E69A583D654}" destId="{10207D15-5AE6-456F-B181-47F20D049606}" srcOrd="0" destOrd="0" presId="urn:microsoft.com/office/officeart/2005/8/layout/vList4#1"/>
    <dgm:cxn modelId="{784990EC-E16B-462F-A10A-CB1AA903EB79}" type="presParOf" srcId="{F5AE0F8C-5417-4568-84FA-9E69A583D654}" destId="{1918FC97-5768-4177-A57F-3B26C702E374}" srcOrd="1" destOrd="0" presId="urn:microsoft.com/office/officeart/2005/8/layout/vList4#1"/>
    <dgm:cxn modelId="{21A37BC8-B7D3-4FC6-AE4F-83E90A8C608B}" type="presParOf" srcId="{F5AE0F8C-5417-4568-84FA-9E69A583D654}" destId="{101B0228-A9BB-4681-9140-FC217E82E006}" srcOrd="2" destOrd="0" presId="urn:microsoft.com/office/officeart/2005/8/layout/vList4#1"/>
    <dgm:cxn modelId="{D5B4C755-0532-4D3A-8AD3-DA1A4C51C7AF}" type="presParOf" srcId="{49804F77-3147-4AD8-B0A1-E1123EC6E2C0}" destId="{DEBD8A0F-2322-4193-827F-727B24D74FAE}" srcOrd="1" destOrd="0" presId="urn:microsoft.com/office/officeart/2005/8/layout/vList4#1"/>
    <dgm:cxn modelId="{379DD850-2479-4476-AD2A-7CD658C3B25D}" type="presParOf" srcId="{49804F77-3147-4AD8-B0A1-E1123EC6E2C0}" destId="{E7B1B9F0-493A-495B-92D7-02E8D50BBF3B}" srcOrd="2" destOrd="0" presId="urn:microsoft.com/office/officeart/2005/8/layout/vList4#1"/>
    <dgm:cxn modelId="{FF95255F-ADF2-468C-8089-26C413A277CB}" type="presParOf" srcId="{E7B1B9F0-493A-495B-92D7-02E8D50BBF3B}" destId="{9FB36DD5-C883-43D8-A7C6-B3EDFA2A6770}" srcOrd="0" destOrd="0" presId="urn:microsoft.com/office/officeart/2005/8/layout/vList4#1"/>
    <dgm:cxn modelId="{674E633C-8CAD-4E37-8302-CE79D11DC1AE}" type="presParOf" srcId="{E7B1B9F0-493A-495B-92D7-02E8D50BBF3B}" destId="{E708CFC0-76CB-4E72-B8D1-24DBB71C3A2C}" srcOrd="1" destOrd="0" presId="urn:microsoft.com/office/officeart/2005/8/layout/vList4#1"/>
    <dgm:cxn modelId="{61DC2DB6-F73D-4415-B104-07094B1C429D}" type="presParOf" srcId="{E7B1B9F0-493A-495B-92D7-02E8D50BBF3B}" destId="{CC43094D-0FC0-416C-A706-810205655C09}" srcOrd="2" destOrd="0" presId="urn:microsoft.com/office/officeart/2005/8/layout/vList4#1"/>
    <dgm:cxn modelId="{5A92E92E-ACEC-47BB-BDD6-F30DF2E477B3}" type="presParOf" srcId="{49804F77-3147-4AD8-B0A1-E1123EC6E2C0}" destId="{1657AEDB-DBC0-43E5-BBE5-15DD799A1954}" srcOrd="3" destOrd="0" presId="urn:microsoft.com/office/officeart/2005/8/layout/vList4#1"/>
    <dgm:cxn modelId="{5429EEA2-D454-4BF3-8D9F-213827DBC652}" type="presParOf" srcId="{49804F77-3147-4AD8-B0A1-E1123EC6E2C0}" destId="{64C0109F-FACE-4982-87D0-2175B7644E99}" srcOrd="4" destOrd="0" presId="urn:microsoft.com/office/officeart/2005/8/layout/vList4#1"/>
    <dgm:cxn modelId="{04DB3610-21BE-433B-A3E4-33912E8D0458}" type="presParOf" srcId="{64C0109F-FACE-4982-87D0-2175B7644E99}" destId="{2F4579AA-35AB-4B01-AAE7-F2C3069BC13D}" srcOrd="0" destOrd="0" presId="urn:microsoft.com/office/officeart/2005/8/layout/vList4#1"/>
    <dgm:cxn modelId="{41968B37-9F2C-405D-B776-8DBEA33F09D7}" type="presParOf" srcId="{64C0109F-FACE-4982-87D0-2175B7644E99}" destId="{4BE5030C-0348-4C03-92AE-76D4C2BF5185}" srcOrd="1" destOrd="0" presId="urn:microsoft.com/office/officeart/2005/8/layout/vList4#1"/>
    <dgm:cxn modelId="{DA6EC2F8-0C4B-45DA-BF33-CEEB3D2E9213}" type="presParOf" srcId="{64C0109F-FACE-4982-87D0-2175B7644E99}" destId="{AD45C749-17CD-4687-A2F1-FD50767618E2}"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2167E-CA9F-4672-B58B-DCDB5FB0C026}" type="doc">
      <dgm:prSet loTypeId="urn:microsoft.com/office/officeart/2005/8/layout/process4" loCatId="list" qsTypeId="urn:microsoft.com/office/officeart/2005/8/quickstyle/simple3" qsCatId="simple" csTypeId="urn:microsoft.com/office/officeart/2005/8/colors/accent6_5" csCatId="accent6" phldr="1"/>
      <dgm:spPr/>
      <dgm:t>
        <a:bodyPr/>
        <a:lstStyle/>
        <a:p>
          <a:endParaRPr lang="en-US"/>
        </a:p>
      </dgm:t>
    </dgm:pt>
    <dgm:pt modelId="{A0DA8923-6BE7-443E-B650-75F1A66825E0}">
      <dgm:prSet phldrT="[Text]" custT="1"/>
      <dgm:spPr/>
      <dgm:t>
        <a:bodyPr/>
        <a:lstStyle/>
        <a:p>
          <a:r>
            <a:rPr lang="en-US" sz="3200" dirty="0" smtClean="0"/>
            <a:t>MACRO</a:t>
          </a:r>
          <a:endParaRPr lang="en-US" sz="3200" dirty="0"/>
        </a:p>
      </dgm:t>
    </dgm:pt>
    <dgm:pt modelId="{B20EFE37-CBEC-4DEF-AA90-5CB722012BFA}" type="parTrans" cxnId="{BB1D1CA7-C221-42E4-B03C-144814503E98}">
      <dgm:prSet/>
      <dgm:spPr/>
      <dgm:t>
        <a:bodyPr/>
        <a:lstStyle/>
        <a:p>
          <a:endParaRPr lang="en-US"/>
        </a:p>
      </dgm:t>
    </dgm:pt>
    <dgm:pt modelId="{3E844F78-72A0-46C6-AEAB-05E0C26725AE}" type="sibTrans" cxnId="{BB1D1CA7-C221-42E4-B03C-144814503E98}">
      <dgm:prSet/>
      <dgm:spPr/>
      <dgm:t>
        <a:bodyPr/>
        <a:lstStyle/>
        <a:p>
          <a:endParaRPr lang="en-US"/>
        </a:p>
      </dgm:t>
    </dgm:pt>
    <dgm:pt modelId="{5AA8329A-89AD-4C97-870B-64E5249FC43F}">
      <dgm:prSet phldrT="[Text]" custT="1"/>
      <dgm:spPr/>
      <dgm:t>
        <a:bodyPr/>
        <a:lstStyle/>
        <a:p>
          <a:r>
            <a:rPr lang="en-US" sz="3200" dirty="0" smtClean="0"/>
            <a:t>MICRO</a:t>
          </a:r>
          <a:endParaRPr lang="en-US" sz="3200" dirty="0"/>
        </a:p>
      </dgm:t>
    </dgm:pt>
    <dgm:pt modelId="{E7E28D02-3A8E-46B8-BE85-BABCA54A067D}" type="parTrans" cxnId="{5306F9C7-BB82-4421-8F10-4A11056D5065}">
      <dgm:prSet/>
      <dgm:spPr/>
      <dgm:t>
        <a:bodyPr/>
        <a:lstStyle/>
        <a:p>
          <a:endParaRPr lang="en-US"/>
        </a:p>
      </dgm:t>
    </dgm:pt>
    <dgm:pt modelId="{C65DA6A8-E57F-4D24-935A-85460B9E59C7}" type="sibTrans" cxnId="{5306F9C7-BB82-4421-8F10-4A11056D5065}">
      <dgm:prSet/>
      <dgm:spPr/>
      <dgm:t>
        <a:bodyPr/>
        <a:lstStyle/>
        <a:p>
          <a:endParaRPr lang="en-US"/>
        </a:p>
      </dgm:t>
    </dgm:pt>
    <dgm:pt modelId="{8BE00676-E274-448E-B557-C12A00374410}" type="pres">
      <dgm:prSet presAssocID="{2202167E-CA9F-4672-B58B-DCDB5FB0C026}" presName="Name0" presStyleCnt="0">
        <dgm:presLayoutVars>
          <dgm:dir/>
          <dgm:animLvl val="lvl"/>
          <dgm:resizeHandles val="exact"/>
        </dgm:presLayoutVars>
      </dgm:prSet>
      <dgm:spPr/>
      <dgm:t>
        <a:bodyPr/>
        <a:lstStyle/>
        <a:p>
          <a:endParaRPr lang="en-US"/>
        </a:p>
      </dgm:t>
    </dgm:pt>
    <dgm:pt modelId="{43E9E9F4-556A-4C99-A520-185A8FD14B92}" type="pres">
      <dgm:prSet presAssocID="{5AA8329A-89AD-4C97-870B-64E5249FC43F}" presName="boxAndChildren" presStyleCnt="0"/>
      <dgm:spPr/>
    </dgm:pt>
    <dgm:pt modelId="{9B2E1DCE-0393-42AC-B651-F8EE4B6105F1}" type="pres">
      <dgm:prSet presAssocID="{5AA8329A-89AD-4C97-870B-64E5249FC43F}" presName="parentTextBox" presStyleLbl="node1" presStyleIdx="0" presStyleCnt="2"/>
      <dgm:spPr/>
      <dgm:t>
        <a:bodyPr/>
        <a:lstStyle/>
        <a:p>
          <a:endParaRPr lang="en-US"/>
        </a:p>
      </dgm:t>
    </dgm:pt>
    <dgm:pt modelId="{622B3424-E82A-4765-8F16-C5B210713FC2}" type="pres">
      <dgm:prSet presAssocID="{3E844F78-72A0-46C6-AEAB-05E0C26725AE}" presName="sp" presStyleCnt="0"/>
      <dgm:spPr/>
    </dgm:pt>
    <dgm:pt modelId="{8EEBAAF7-919B-41A1-88EF-B0E1D7C19BD0}" type="pres">
      <dgm:prSet presAssocID="{A0DA8923-6BE7-443E-B650-75F1A66825E0}" presName="arrowAndChildren" presStyleCnt="0"/>
      <dgm:spPr/>
    </dgm:pt>
    <dgm:pt modelId="{617E84A2-04BA-4050-90BA-05321DCB2144}" type="pres">
      <dgm:prSet presAssocID="{A0DA8923-6BE7-443E-B650-75F1A66825E0}" presName="parentTextArrow" presStyleLbl="node1" presStyleIdx="1" presStyleCnt="2"/>
      <dgm:spPr/>
      <dgm:t>
        <a:bodyPr/>
        <a:lstStyle/>
        <a:p>
          <a:endParaRPr lang="en-US"/>
        </a:p>
      </dgm:t>
    </dgm:pt>
  </dgm:ptLst>
  <dgm:cxnLst>
    <dgm:cxn modelId="{92A80AC6-164E-4CC2-9488-BE2A66FDAD4E}" type="presOf" srcId="{2202167E-CA9F-4672-B58B-DCDB5FB0C026}" destId="{8BE00676-E274-448E-B557-C12A00374410}" srcOrd="0" destOrd="0" presId="urn:microsoft.com/office/officeart/2005/8/layout/process4"/>
    <dgm:cxn modelId="{C951AADF-B24C-4F24-9CDF-12DA52547EC8}" type="presOf" srcId="{5AA8329A-89AD-4C97-870B-64E5249FC43F}" destId="{9B2E1DCE-0393-42AC-B651-F8EE4B6105F1}" srcOrd="0" destOrd="0" presId="urn:microsoft.com/office/officeart/2005/8/layout/process4"/>
    <dgm:cxn modelId="{CE6AC3CE-053E-499D-A770-B30ECF4C0FD7}" type="presOf" srcId="{A0DA8923-6BE7-443E-B650-75F1A66825E0}" destId="{617E84A2-04BA-4050-90BA-05321DCB2144}" srcOrd="0" destOrd="0" presId="urn:microsoft.com/office/officeart/2005/8/layout/process4"/>
    <dgm:cxn modelId="{BB1D1CA7-C221-42E4-B03C-144814503E98}" srcId="{2202167E-CA9F-4672-B58B-DCDB5FB0C026}" destId="{A0DA8923-6BE7-443E-B650-75F1A66825E0}" srcOrd="0" destOrd="0" parTransId="{B20EFE37-CBEC-4DEF-AA90-5CB722012BFA}" sibTransId="{3E844F78-72A0-46C6-AEAB-05E0C26725AE}"/>
    <dgm:cxn modelId="{5306F9C7-BB82-4421-8F10-4A11056D5065}" srcId="{2202167E-CA9F-4672-B58B-DCDB5FB0C026}" destId="{5AA8329A-89AD-4C97-870B-64E5249FC43F}" srcOrd="1" destOrd="0" parTransId="{E7E28D02-3A8E-46B8-BE85-BABCA54A067D}" sibTransId="{C65DA6A8-E57F-4D24-935A-85460B9E59C7}"/>
    <dgm:cxn modelId="{CC50766B-FA07-4DAF-BAB1-299CB16CA9A4}" type="presParOf" srcId="{8BE00676-E274-448E-B557-C12A00374410}" destId="{43E9E9F4-556A-4C99-A520-185A8FD14B92}" srcOrd="0" destOrd="0" presId="urn:microsoft.com/office/officeart/2005/8/layout/process4"/>
    <dgm:cxn modelId="{8824FDA4-5CBF-4593-B334-7A11A7069828}" type="presParOf" srcId="{43E9E9F4-556A-4C99-A520-185A8FD14B92}" destId="{9B2E1DCE-0393-42AC-B651-F8EE4B6105F1}" srcOrd="0" destOrd="0" presId="urn:microsoft.com/office/officeart/2005/8/layout/process4"/>
    <dgm:cxn modelId="{5BE74CAE-6102-4F07-A55B-1E5C02A64629}" type="presParOf" srcId="{8BE00676-E274-448E-B557-C12A00374410}" destId="{622B3424-E82A-4765-8F16-C5B210713FC2}" srcOrd="1" destOrd="0" presId="urn:microsoft.com/office/officeart/2005/8/layout/process4"/>
    <dgm:cxn modelId="{F58B2046-DC3E-4596-93D4-72F9D4629E65}" type="presParOf" srcId="{8BE00676-E274-448E-B557-C12A00374410}" destId="{8EEBAAF7-919B-41A1-88EF-B0E1D7C19BD0}" srcOrd="2" destOrd="0" presId="urn:microsoft.com/office/officeart/2005/8/layout/process4"/>
    <dgm:cxn modelId="{AD1D3B98-5715-4DDB-A5DC-1931040A063C}" type="presParOf" srcId="{8EEBAAF7-919B-41A1-88EF-B0E1D7C19BD0}" destId="{617E84A2-04BA-4050-90BA-05321DCB2144}"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E8CF0F-5D8A-48DC-A04E-03B47E0A1751}" type="doc">
      <dgm:prSet loTypeId="urn:microsoft.com/office/officeart/2005/8/layout/pyramid2" loCatId="list" qsTypeId="urn:microsoft.com/office/officeart/2005/8/quickstyle/simple1" qsCatId="simple" csTypeId="urn:microsoft.com/office/officeart/2005/8/colors/accent0_1" csCatId="mainScheme" phldr="1"/>
      <dgm:spPr/>
    </dgm:pt>
    <dgm:pt modelId="{A70D1AEA-D9AF-490E-8086-5BC02B8837CB}">
      <dgm:prSet phldrT="[Text]" custT="1"/>
      <dgm:spPr/>
      <dgm:t>
        <a:bodyPr/>
        <a:lstStyle/>
        <a:p>
          <a:r>
            <a:rPr lang="en-US" sz="2400" b="1" dirty="0" smtClean="0"/>
            <a:t>EXTERNAL ENVIRONMENT UNDERSTANDING</a:t>
          </a:r>
          <a:endParaRPr lang="en-US" sz="2400" b="1" dirty="0"/>
        </a:p>
      </dgm:t>
    </dgm:pt>
    <dgm:pt modelId="{E3DCA5D7-8BDB-4341-8F52-2DA1AEB58BB3}" type="parTrans" cxnId="{F39FC7E1-2E46-402C-8A86-17CB316F39DA}">
      <dgm:prSet/>
      <dgm:spPr/>
      <dgm:t>
        <a:bodyPr/>
        <a:lstStyle/>
        <a:p>
          <a:endParaRPr lang="en-US"/>
        </a:p>
      </dgm:t>
    </dgm:pt>
    <dgm:pt modelId="{ED116526-99C9-4DCE-A20B-BBFA18626C33}" type="sibTrans" cxnId="{F39FC7E1-2E46-402C-8A86-17CB316F39DA}">
      <dgm:prSet/>
      <dgm:spPr/>
      <dgm:t>
        <a:bodyPr/>
        <a:lstStyle/>
        <a:p>
          <a:endParaRPr lang="en-US"/>
        </a:p>
      </dgm:t>
    </dgm:pt>
    <dgm:pt modelId="{37CBFB26-FFF5-467F-B5DF-8386CEA98D56}">
      <dgm:prSet phldrT="[Text]" custT="1"/>
      <dgm:spPr/>
      <dgm:t>
        <a:bodyPr/>
        <a:lstStyle/>
        <a:p>
          <a:r>
            <a:rPr lang="en-US" sz="2400" b="1" dirty="0" smtClean="0"/>
            <a:t>INTERNAL ENVIRONMENT KNOWLEDGE</a:t>
          </a:r>
          <a:endParaRPr lang="en-US" sz="2400" b="1" dirty="0"/>
        </a:p>
      </dgm:t>
    </dgm:pt>
    <dgm:pt modelId="{41AE8471-3D62-4478-A138-CCD02EA51DB6}" type="parTrans" cxnId="{481F38B9-5449-496D-8FFC-64EB68C622E3}">
      <dgm:prSet/>
      <dgm:spPr/>
      <dgm:t>
        <a:bodyPr/>
        <a:lstStyle/>
        <a:p>
          <a:endParaRPr lang="en-US"/>
        </a:p>
      </dgm:t>
    </dgm:pt>
    <dgm:pt modelId="{48B2691B-D2CB-4E84-B727-03561470DF77}" type="sibTrans" cxnId="{481F38B9-5449-496D-8FFC-64EB68C622E3}">
      <dgm:prSet/>
      <dgm:spPr/>
      <dgm:t>
        <a:bodyPr/>
        <a:lstStyle/>
        <a:p>
          <a:endParaRPr lang="en-US"/>
        </a:p>
      </dgm:t>
    </dgm:pt>
    <dgm:pt modelId="{CD574DD8-4B80-403B-B0D2-CF1C11FAABAD}">
      <dgm:prSet phldrT="[Text]" custT="1"/>
      <dgm:spPr/>
      <dgm:t>
        <a:bodyPr/>
        <a:lstStyle/>
        <a:p>
          <a:r>
            <a:rPr lang="en-US" sz="2400" b="1" dirty="0" smtClean="0"/>
            <a:t>VISION, MISSION, AND STRATEGY</a:t>
          </a:r>
          <a:endParaRPr lang="en-US" sz="2400" b="1" dirty="0"/>
        </a:p>
      </dgm:t>
    </dgm:pt>
    <dgm:pt modelId="{8FB39A1E-81FC-43EC-B558-6871D5C8EB9A}" type="parTrans" cxnId="{3CF33380-2C19-49FF-A16B-4DD4B5DC4507}">
      <dgm:prSet/>
      <dgm:spPr/>
      <dgm:t>
        <a:bodyPr/>
        <a:lstStyle/>
        <a:p>
          <a:endParaRPr lang="en-US"/>
        </a:p>
      </dgm:t>
    </dgm:pt>
    <dgm:pt modelId="{005BA523-F3B4-42C7-BBD7-700B5F1809DF}" type="sibTrans" cxnId="{3CF33380-2C19-49FF-A16B-4DD4B5DC4507}">
      <dgm:prSet/>
      <dgm:spPr/>
      <dgm:t>
        <a:bodyPr/>
        <a:lstStyle/>
        <a:p>
          <a:endParaRPr lang="en-US"/>
        </a:p>
      </dgm:t>
    </dgm:pt>
    <dgm:pt modelId="{2E523964-8638-4D41-8E27-F75FDF0A86F1}" type="pres">
      <dgm:prSet presAssocID="{A4E8CF0F-5D8A-48DC-A04E-03B47E0A1751}" presName="compositeShape" presStyleCnt="0">
        <dgm:presLayoutVars>
          <dgm:dir/>
          <dgm:resizeHandles/>
        </dgm:presLayoutVars>
      </dgm:prSet>
      <dgm:spPr/>
    </dgm:pt>
    <dgm:pt modelId="{DAB891EA-987C-457A-A210-2CEF6EC93517}" type="pres">
      <dgm:prSet presAssocID="{A4E8CF0F-5D8A-48DC-A04E-03B47E0A1751}" presName="pyramid" presStyleLbl="node1" presStyleIdx="0" presStyleCnt="1"/>
      <dgm:spPr>
        <a:solidFill>
          <a:schemeClr val="bg2"/>
        </a:solidFill>
      </dgm:spPr>
    </dgm:pt>
    <dgm:pt modelId="{66ABBE7C-29B0-476A-ADAD-EC2359B2E92A}" type="pres">
      <dgm:prSet presAssocID="{A4E8CF0F-5D8A-48DC-A04E-03B47E0A1751}" presName="theList" presStyleCnt="0"/>
      <dgm:spPr/>
    </dgm:pt>
    <dgm:pt modelId="{A9EB2C7D-1E88-4E39-B462-222360803D10}" type="pres">
      <dgm:prSet presAssocID="{A70D1AEA-D9AF-490E-8086-5BC02B8837CB}" presName="aNode" presStyleLbl="fgAcc1" presStyleIdx="0" presStyleCnt="3">
        <dgm:presLayoutVars>
          <dgm:bulletEnabled val="1"/>
        </dgm:presLayoutVars>
      </dgm:prSet>
      <dgm:spPr/>
      <dgm:t>
        <a:bodyPr/>
        <a:lstStyle/>
        <a:p>
          <a:endParaRPr lang="en-US"/>
        </a:p>
      </dgm:t>
    </dgm:pt>
    <dgm:pt modelId="{AA25B084-F329-4BC6-B346-405A093E5651}" type="pres">
      <dgm:prSet presAssocID="{A70D1AEA-D9AF-490E-8086-5BC02B8837CB}" presName="aSpace" presStyleCnt="0"/>
      <dgm:spPr/>
    </dgm:pt>
    <dgm:pt modelId="{808DBA23-A250-4288-A213-A4FEDD6DB11C}" type="pres">
      <dgm:prSet presAssocID="{37CBFB26-FFF5-467F-B5DF-8386CEA98D56}" presName="aNode" presStyleLbl="fgAcc1" presStyleIdx="1" presStyleCnt="3">
        <dgm:presLayoutVars>
          <dgm:bulletEnabled val="1"/>
        </dgm:presLayoutVars>
      </dgm:prSet>
      <dgm:spPr/>
      <dgm:t>
        <a:bodyPr/>
        <a:lstStyle/>
        <a:p>
          <a:endParaRPr lang="en-US"/>
        </a:p>
      </dgm:t>
    </dgm:pt>
    <dgm:pt modelId="{0FBF3FE2-D4B6-45E0-AA52-BD01D1D476DB}" type="pres">
      <dgm:prSet presAssocID="{37CBFB26-FFF5-467F-B5DF-8386CEA98D56}" presName="aSpace" presStyleCnt="0"/>
      <dgm:spPr/>
    </dgm:pt>
    <dgm:pt modelId="{3469A9C4-A96E-4337-9728-893A83152912}" type="pres">
      <dgm:prSet presAssocID="{CD574DD8-4B80-403B-B0D2-CF1C11FAABAD}" presName="aNode" presStyleLbl="fgAcc1" presStyleIdx="2" presStyleCnt="3">
        <dgm:presLayoutVars>
          <dgm:bulletEnabled val="1"/>
        </dgm:presLayoutVars>
      </dgm:prSet>
      <dgm:spPr/>
      <dgm:t>
        <a:bodyPr/>
        <a:lstStyle/>
        <a:p>
          <a:endParaRPr lang="en-US"/>
        </a:p>
      </dgm:t>
    </dgm:pt>
    <dgm:pt modelId="{3FB2BA06-3853-4E0D-80BA-79FC5E4E78D5}" type="pres">
      <dgm:prSet presAssocID="{CD574DD8-4B80-403B-B0D2-CF1C11FAABAD}" presName="aSpace" presStyleCnt="0"/>
      <dgm:spPr/>
    </dgm:pt>
  </dgm:ptLst>
  <dgm:cxnLst>
    <dgm:cxn modelId="{481F38B9-5449-496D-8FFC-64EB68C622E3}" srcId="{A4E8CF0F-5D8A-48DC-A04E-03B47E0A1751}" destId="{37CBFB26-FFF5-467F-B5DF-8386CEA98D56}" srcOrd="1" destOrd="0" parTransId="{41AE8471-3D62-4478-A138-CCD02EA51DB6}" sibTransId="{48B2691B-D2CB-4E84-B727-03561470DF77}"/>
    <dgm:cxn modelId="{E6D15ED2-D68E-46BC-BB39-50BB55676916}" type="presOf" srcId="{A4E8CF0F-5D8A-48DC-A04E-03B47E0A1751}" destId="{2E523964-8638-4D41-8E27-F75FDF0A86F1}" srcOrd="0" destOrd="0" presId="urn:microsoft.com/office/officeart/2005/8/layout/pyramid2"/>
    <dgm:cxn modelId="{F39FC7E1-2E46-402C-8A86-17CB316F39DA}" srcId="{A4E8CF0F-5D8A-48DC-A04E-03B47E0A1751}" destId="{A70D1AEA-D9AF-490E-8086-5BC02B8837CB}" srcOrd="0" destOrd="0" parTransId="{E3DCA5D7-8BDB-4341-8F52-2DA1AEB58BB3}" sibTransId="{ED116526-99C9-4DCE-A20B-BBFA18626C33}"/>
    <dgm:cxn modelId="{A2FB4DFC-9995-4D4D-AB30-B1229FECBF22}" type="presOf" srcId="{37CBFB26-FFF5-467F-B5DF-8386CEA98D56}" destId="{808DBA23-A250-4288-A213-A4FEDD6DB11C}" srcOrd="0" destOrd="0" presId="urn:microsoft.com/office/officeart/2005/8/layout/pyramid2"/>
    <dgm:cxn modelId="{3CF33380-2C19-49FF-A16B-4DD4B5DC4507}" srcId="{A4E8CF0F-5D8A-48DC-A04E-03B47E0A1751}" destId="{CD574DD8-4B80-403B-B0D2-CF1C11FAABAD}" srcOrd="2" destOrd="0" parTransId="{8FB39A1E-81FC-43EC-B558-6871D5C8EB9A}" sibTransId="{005BA523-F3B4-42C7-BBD7-700B5F1809DF}"/>
    <dgm:cxn modelId="{1D6AFB0C-0CC2-4E6B-9A60-10900436AD29}" type="presOf" srcId="{CD574DD8-4B80-403B-B0D2-CF1C11FAABAD}" destId="{3469A9C4-A96E-4337-9728-893A83152912}" srcOrd="0" destOrd="0" presId="urn:microsoft.com/office/officeart/2005/8/layout/pyramid2"/>
    <dgm:cxn modelId="{FD29902F-0098-4B39-936A-34473533730F}" type="presOf" srcId="{A70D1AEA-D9AF-490E-8086-5BC02B8837CB}" destId="{A9EB2C7D-1E88-4E39-B462-222360803D10}" srcOrd="0" destOrd="0" presId="urn:microsoft.com/office/officeart/2005/8/layout/pyramid2"/>
    <dgm:cxn modelId="{335295B1-09AC-425A-8945-9AC47593AE1A}" type="presParOf" srcId="{2E523964-8638-4D41-8E27-F75FDF0A86F1}" destId="{DAB891EA-987C-457A-A210-2CEF6EC93517}" srcOrd="0" destOrd="0" presId="urn:microsoft.com/office/officeart/2005/8/layout/pyramid2"/>
    <dgm:cxn modelId="{46637531-1837-489C-866C-ED5C2B4D2843}" type="presParOf" srcId="{2E523964-8638-4D41-8E27-F75FDF0A86F1}" destId="{66ABBE7C-29B0-476A-ADAD-EC2359B2E92A}" srcOrd="1" destOrd="0" presId="urn:microsoft.com/office/officeart/2005/8/layout/pyramid2"/>
    <dgm:cxn modelId="{E63484B8-9CAB-43E7-8B9A-A43FC5303173}" type="presParOf" srcId="{66ABBE7C-29B0-476A-ADAD-EC2359B2E92A}" destId="{A9EB2C7D-1E88-4E39-B462-222360803D10}" srcOrd="0" destOrd="0" presId="urn:microsoft.com/office/officeart/2005/8/layout/pyramid2"/>
    <dgm:cxn modelId="{F7296B20-0C22-4501-B375-F82C11794BC1}" type="presParOf" srcId="{66ABBE7C-29B0-476A-ADAD-EC2359B2E92A}" destId="{AA25B084-F329-4BC6-B346-405A093E5651}" srcOrd="1" destOrd="0" presId="urn:microsoft.com/office/officeart/2005/8/layout/pyramid2"/>
    <dgm:cxn modelId="{27DBEBD0-75A9-4D5C-9AB7-4AF0FE39FAE7}" type="presParOf" srcId="{66ABBE7C-29B0-476A-ADAD-EC2359B2E92A}" destId="{808DBA23-A250-4288-A213-A4FEDD6DB11C}" srcOrd="2" destOrd="0" presId="urn:microsoft.com/office/officeart/2005/8/layout/pyramid2"/>
    <dgm:cxn modelId="{FB920984-30A9-471F-9FA7-154F67C63C63}" type="presParOf" srcId="{66ABBE7C-29B0-476A-ADAD-EC2359B2E92A}" destId="{0FBF3FE2-D4B6-45E0-AA52-BD01D1D476DB}" srcOrd="3" destOrd="0" presId="urn:microsoft.com/office/officeart/2005/8/layout/pyramid2"/>
    <dgm:cxn modelId="{6EF18790-CA4F-43FD-B32B-4CB6E036A9CC}" type="presParOf" srcId="{66ABBE7C-29B0-476A-ADAD-EC2359B2E92A}" destId="{3469A9C4-A96E-4337-9728-893A83152912}" srcOrd="4" destOrd="0" presId="urn:microsoft.com/office/officeart/2005/8/layout/pyramid2"/>
    <dgm:cxn modelId="{73A4AE6B-8C79-491F-86F9-A3C544270073}" type="presParOf" srcId="{66ABBE7C-29B0-476A-ADAD-EC2359B2E92A}" destId="{3FB2BA06-3853-4E0D-80BA-79FC5E4E78D5}"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30B2B2-1056-4083-8FEB-F0C1E14A56F6}" type="doc">
      <dgm:prSet loTypeId="urn:microsoft.com/office/officeart/2005/8/layout/target3" loCatId="list" qsTypeId="urn:microsoft.com/office/officeart/2005/8/quickstyle/3d9" qsCatId="3D" csTypeId="urn:microsoft.com/office/officeart/2005/8/colors/accent0_1" csCatId="mainScheme" phldr="1"/>
      <dgm:spPr/>
      <dgm:t>
        <a:bodyPr/>
        <a:lstStyle/>
        <a:p>
          <a:endParaRPr lang="en-US"/>
        </a:p>
      </dgm:t>
    </dgm:pt>
    <dgm:pt modelId="{A400C09F-5071-4633-B11D-41735F91237D}">
      <dgm:prSet phldrT="[Text]" custT="1"/>
      <dgm:spPr/>
      <dgm:t>
        <a:bodyPr/>
        <a:lstStyle/>
        <a:p>
          <a:r>
            <a:rPr lang="en-US" sz="3400" b="1" dirty="0" smtClean="0"/>
            <a:t>SCANNING</a:t>
          </a:r>
          <a:endParaRPr lang="en-US" sz="3400" b="1" dirty="0"/>
        </a:p>
      </dgm:t>
    </dgm:pt>
    <dgm:pt modelId="{8D5390BE-E0DF-4C85-99F5-17061CD8F095}" type="parTrans" cxnId="{E38E0BA2-BC23-4E7A-9BAE-5FF838D34F83}">
      <dgm:prSet/>
      <dgm:spPr/>
      <dgm:t>
        <a:bodyPr/>
        <a:lstStyle/>
        <a:p>
          <a:endParaRPr lang="en-US"/>
        </a:p>
      </dgm:t>
    </dgm:pt>
    <dgm:pt modelId="{1078A3CC-B22E-4AC2-B79D-BA9B31DD7FA9}" type="sibTrans" cxnId="{E38E0BA2-BC23-4E7A-9BAE-5FF838D34F83}">
      <dgm:prSet/>
      <dgm:spPr/>
      <dgm:t>
        <a:bodyPr/>
        <a:lstStyle/>
        <a:p>
          <a:endParaRPr lang="en-US"/>
        </a:p>
      </dgm:t>
    </dgm:pt>
    <dgm:pt modelId="{57798778-5E22-47D2-9BFB-DFA2B0AA43BD}">
      <dgm:prSet phldrT="[Text]"/>
      <dgm:spPr/>
      <dgm:t>
        <a:bodyPr/>
        <a:lstStyle/>
        <a:p>
          <a:r>
            <a:rPr lang="en-US" b="1" dirty="0" smtClean="0"/>
            <a:t>Identifying early signals of environmental changes and trends.</a:t>
          </a:r>
          <a:endParaRPr lang="en-US" b="1" dirty="0"/>
        </a:p>
      </dgm:t>
    </dgm:pt>
    <dgm:pt modelId="{E1947966-85B2-406E-B39A-03C438A210D6}" type="parTrans" cxnId="{874BBDC4-F1F9-48E2-9DE8-D676D757A245}">
      <dgm:prSet/>
      <dgm:spPr/>
      <dgm:t>
        <a:bodyPr/>
        <a:lstStyle/>
        <a:p>
          <a:endParaRPr lang="en-US"/>
        </a:p>
      </dgm:t>
    </dgm:pt>
    <dgm:pt modelId="{C121478D-80CC-4D24-822D-70198C85C2B3}" type="sibTrans" cxnId="{874BBDC4-F1F9-48E2-9DE8-D676D757A245}">
      <dgm:prSet/>
      <dgm:spPr/>
      <dgm:t>
        <a:bodyPr/>
        <a:lstStyle/>
        <a:p>
          <a:endParaRPr lang="en-US"/>
        </a:p>
      </dgm:t>
    </dgm:pt>
    <dgm:pt modelId="{C19A4403-DA7F-4F6B-B3C6-7330037B5BEE}">
      <dgm:prSet phldrT="[Text]"/>
      <dgm:spPr/>
      <dgm:t>
        <a:bodyPr/>
        <a:lstStyle/>
        <a:p>
          <a:r>
            <a:rPr lang="en-US" b="1" dirty="0" smtClean="0"/>
            <a:t>Detecting meaning through ongoing observations of environmental changes and trends.</a:t>
          </a:r>
          <a:endParaRPr lang="en-US" b="1" dirty="0"/>
        </a:p>
      </dgm:t>
    </dgm:pt>
    <dgm:pt modelId="{B2213D64-4765-4E3F-AE87-28A13451996C}" type="parTrans" cxnId="{CE571F0D-4795-4584-BF11-C637031D5BFC}">
      <dgm:prSet/>
      <dgm:spPr/>
      <dgm:t>
        <a:bodyPr/>
        <a:lstStyle/>
        <a:p>
          <a:endParaRPr lang="en-US"/>
        </a:p>
      </dgm:t>
    </dgm:pt>
    <dgm:pt modelId="{BF4A89DE-F403-42FB-9288-8ABBCACB393F}" type="sibTrans" cxnId="{CE571F0D-4795-4584-BF11-C637031D5BFC}">
      <dgm:prSet/>
      <dgm:spPr/>
      <dgm:t>
        <a:bodyPr/>
        <a:lstStyle/>
        <a:p>
          <a:endParaRPr lang="en-US"/>
        </a:p>
      </dgm:t>
    </dgm:pt>
    <dgm:pt modelId="{A43BDD30-0872-47CA-8E33-BDE11180DCB2}">
      <dgm:prSet phldrT="[Text]"/>
      <dgm:spPr/>
      <dgm:t>
        <a:bodyPr/>
        <a:lstStyle/>
        <a:p>
          <a:r>
            <a:rPr lang="en-US" b="1" dirty="0" smtClean="0"/>
            <a:t>Developing projections of anticipated outcomes based on monitored changes and trends.</a:t>
          </a:r>
          <a:endParaRPr lang="en-US" b="1" dirty="0"/>
        </a:p>
      </dgm:t>
    </dgm:pt>
    <dgm:pt modelId="{88A84765-24B0-46A6-9F3E-6BC61581AE22}" type="parTrans" cxnId="{C14EA053-B492-4C5F-A2DC-94859F6CD07E}">
      <dgm:prSet/>
      <dgm:spPr/>
      <dgm:t>
        <a:bodyPr/>
        <a:lstStyle/>
        <a:p>
          <a:endParaRPr lang="en-US"/>
        </a:p>
      </dgm:t>
    </dgm:pt>
    <dgm:pt modelId="{9DDCA6E2-E22B-4351-9EE2-9741B81C4108}" type="sibTrans" cxnId="{C14EA053-B492-4C5F-A2DC-94859F6CD07E}">
      <dgm:prSet/>
      <dgm:spPr/>
      <dgm:t>
        <a:bodyPr/>
        <a:lstStyle/>
        <a:p>
          <a:endParaRPr lang="en-US"/>
        </a:p>
      </dgm:t>
    </dgm:pt>
    <dgm:pt modelId="{DFC7BD21-E5E1-45B0-A1C2-9E8F1431DD8E}">
      <dgm:prSet phldrT="[Text]"/>
      <dgm:spPr/>
      <dgm:t>
        <a:bodyPr/>
        <a:lstStyle/>
        <a:p>
          <a:r>
            <a:rPr lang="en-US" b="1" dirty="0" smtClean="0"/>
            <a:t>MONITORING</a:t>
          </a:r>
          <a:endParaRPr lang="en-US" b="1" dirty="0"/>
        </a:p>
      </dgm:t>
    </dgm:pt>
    <dgm:pt modelId="{61182AD0-CB96-456C-ABF6-20A3AA8B0FB7}" type="sibTrans" cxnId="{754FEC31-7AEC-440B-9CEB-8364A62C8890}">
      <dgm:prSet/>
      <dgm:spPr/>
      <dgm:t>
        <a:bodyPr/>
        <a:lstStyle/>
        <a:p>
          <a:endParaRPr lang="en-US"/>
        </a:p>
      </dgm:t>
    </dgm:pt>
    <dgm:pt modelId="{B8A4ED2F-A4CE-48EA-85EE-83E2BBE7CF65}" type="parTrans" cxnId="{754FEC31-7AEC-440B-9CEB-8364A62C8890}">
      <dgm:prSet/>
      <dgm:spPr/>
      <dgm:t>
        <a:bodyPr/>
        <a:lstStyle/>
        <a:p>
          <a:endParaRPr lang="en-US"/>
        </a:p>
      </dgm:t>
    </dgm:pt>
    <dgm:pt modelId="{F6949B5E-20FA-4FE0-ADFE-0C0BB8D63870}">
      <dgm:prSet phldrT="[Text]"/>
      <dgm:spPr/>
      <dgm:t>
        <a:bodyPr/>
        <a:lstStyle/>
        <a:p>
          <a:r>
            <a:rPr lang="en-US" b="1" dirty="0" smtClean="0"/>
            <a:t>FORECASTING</a:t>
          </a:r>
          <a:endParaRPr lang="en-US" b="1" dirty="0"/>
        </a:p>
      </dgm:t>
    </dgm:pt>
    <dgm:pt modelId="{3E8BC652-7B83-4C26-BB0E-F9AC264951B3}" type="sibTrans" cxnId="{16448E5F-290E-4493-B692-ECA75DA0AB85}">
      <dgm:prSet/>
      <dgm:spPr/>
      <dgm:t>
        <a:bodyPr/>
        <a:lstStyle/>
        <a:p>
          <a:endParaRPr lang="en-US"/>
        </a:p>
      </dgm:t>
    </dgm:pt>
    <dgm:pt modelId="{70E9FC87-CF7F-4E00-A970-AB6F0B8B7CE5}" type="parTrans" cxnId="{16448E5F-290E-4493-B692-ECA75DA0AB85}">
      <dgm:prSet/>
      <dgm:spPr/>
      <dgm:t>
        <a:bodyPr/>
        <a:lstStyle/>
        <a:p>
          <a:endParaRPr lang="en-US"/>
        </a:p>
      </dgm:t>
    </dgm:pt>
    <dgm:pt modelId="{EBC929F8-7CE5-453F-9ACB-D9C254823062}">
      <dgm:prSet phldrT="[Text]"/>
      <dgm:spPr/>
      <dgm:t>
        <a:bodyPr/>
        <a:lstStyle/>
        <a:p>
          <a:r>
            <a:rPr lang="en-US" b="1" dirty="0" smtClean="0"/>
            <a:t>ASSESSING</a:t>
          </a:r>
          <a:endParaRPr lang="en-US" b="1" dirty="0"/>
        </a:p>
      </dgm:t>
    </dgm:pt>
    <dgm:pt modelId="{21E89572-030A-43C6-809D-C8DAB9733A54}" type="parTrans" cxnId="{65133E84-31A4-4F5E-9FE1-BE94B08C2A02}">
      <dgm:prSet/>
      <dgm:spPr/>
      <dgm:t>
        <a:bodyPr/>
        <a:lstStyle/>
        <a:p>
          <a:endParaRPr lang="en-US"/>
        </a:p>
      </dgm:t>
    </dgm:pt>
    <dgm:pt modelId="{A3EC7CD1-6F61-4D74-BFC6-44699C7CFF1F}" type="sibTrans" cxnId="{65133E84-31A4-4F5E-9FE1-BE94B08C2A02}">
      <dgm:prSet/>
      <dgm:spPr/>
      <dgm:t>
        <a:bodyPr/>
        <a:lstStyle/>
        <a:p>
          <a:endParaRPr lang="en-US"/>
        </a:p>
      </dgm:t>
    </dgm:pt>
    <dgm:pt modelId="{8A1CD596-7E2A-4359-9368-8557B0339834}">
      <dgm:prSet phldrT="[Text]"/>
      <dgm:spPr/>
      <dgm:t>
        <a:bodyPr/>
        <a:lstStyle/>
        <a:p>
          <a:r>
            <a:rPr lang="en-US" b="1" dirty="0" smtClean="0"/>
            <a:t>Determining the timing and importance of environmental changes and trends for firms’ strategies and management</a:t>
          </a:r>
          <a:r>
            <a:rPr lang="en-US" dirty="0" smtClean="0"/>
            <a:t>.</a:t>
          </a:r>
          <a:endParaRPr lang="en-US" b="1" dirty="0"/>
        </a:p>
      </dgm:t>
    </dgm:pt>
    <dgm:pt modelId="{BB6F24DF-98D1-457C-8A8A-1E8B4D395390}" type="parTrans" cxnId="{14118017-C73B-4BE0-9324-997403105819}">
      <dgm:prSet/>
      <dgm:spPr/>
      <dgm:t>
        <a:bodyPr/>
        <a:lstStyle/>
        <a:p>
          <a:endParaRPr lang="en-US"/>
        </a:p>
      </dgm:t>
    </dgm:pt>
    <dgm:pt modelId="{E61EEFC9-4D39-40DB-ADF3-2E0AF4E99374}" type="sibTrans" cxnId="{14118017-C73B-4BE0-9324-997403105819}">
      <dgm:prSet/>
      <dgm:spPr/>
      <dgm:t>
        <a:bodyPr/>
        <a:lstStyle/>
        <a:p>
          <a:endParaRPr lang="en-US"/>
        </a:p>
      </dgm:t>
    </dgm:pt>
    <dgm:pt modelId="{C753EC90-FC3D-4CBD-8089-781AB87B1920}" type="pres">
      <dgm:prSet presAssocID="{D730B2B2-1056-4083-8FEB-F0C1E14A56F6}" presName="Name0" presStyleCnt="0">
        <dgm:presLayoutVars>
          <dgm:chMax val="7"/>
          <dgm:dir/>
          <dgm:animLvl val="lvl"/>
          <dgm:resizeHandles val="exact"/>
        </dgm:presLayoutVars>
      </dgm:prSet>
      <dgm:spPr/>
      <dgm:t>
        <a:bodyPr/>
        <a:lstStyle/>
        <a:p>
          <a:endParaRPr lang="en-US"/>
        </a:p>
      </dgm:t>
    </dgm:pt>
    <dgm:pt modelId="{3B732CE0-4F99-4F92-A6A5-D5879CFED1B5}" type="pres">
      <dgm:prSet presAssocID="{A400C09F-5071-4633-B11D-41735F91237D}" presName="circle1" presStyleLbl="node1" presStyleIdx="0" presStyleCnt="4"/>
      <dgm:spPr/>
    </dgm:pt>
    <dgm:pt modelId="{67F76F1B-B0AE-4328-A9FB-028D5A51F373}" type="pres">
      <dgm:prSet presAssocID="{A400C09F-5071-4633-B11D-41735F91237D}" presName="space" presStyleCnt="0"/>
      <dgm:spPr/>
    </dgm:pt>
    <dgm:pt modelId="{15831B74-84BC-4BA7-9DA4-8BCFAFD46659}" type="pres">
      <dgm:prSet presAssocID="{A400C09F-5071-4633-B11D-41735F91237D}" presName="rect1" presStyleLbl="alignAcc1" presStyleIdx="0" presStyleCnt="4"/>
      <dgm:spPr/>
      <dgm:t>
        <a:bodyPr/>
        <a:lstStyle/>
        <a:p>
          <a:endParaRPr lang="en-US"/>
        </a:p>
      </dgm:t>
    </dgm:pt>
    <dgm:pt modelId="{34F90E85-C380-4D79-AEFE-0DE36A6C022E}" type="pres">
      <dgm:prSet presAssocID="{DFC7BD21-E5E1-45B0-A1C2-9E8F1431DD8E}" presName="vertSpace2" presStyleLbl="node1" presStyleIdx="0" presStyleCnt="4"/>
      <dgm:spPr/>
    </dgm:pt>
    <dgm:pt modelId="{1D6F1D64-FF00-4A88-A96A-2E6E2B41BD3F}" type="pres">
      <dgm:prSet presAssocID="{DFC7BD21-E5E1-45B0-A1C2-9E8F1431DD8E}" presName="circle2" presStyleLbl="node1" presStyleIdx="1" presStyleCnt="4"/>
      <dgm:spPr/>
      <dgm:t>
        <a:bodyPr/>
        <a:lstStyle/>
        <a:p>
          <a:endParaRPr lang="en-US"/>
        </a:p>
      </dgm:t>
    </dgm:pt>
    <dgm:pt modelId="{486670C5-755C-4071-853A-ABE6AF47A887}" type="pres">
      <dgm:prSet presAssocID="{DFC7BD21-E5E1-45B0-A1C2-9E8F1431DD8E}" presName="rect2" presStyleLbl="alignAcc1" presStyleIdx="1" presStyleCnt="4"/>
      <dgm:spPr/>
      <dgm:t>
        <a:bodyPr/>
        <a:lstStyle/>
        <a:p>
          <a:endParaRPr lang="en-US"/>
        </a:p>
      </dgm:t>
    </dgm:pt>
    <dgm:pt modelId="{AA008A93-0EFD-44FB-A67B-C12AD0C106F4}" type="pres">
      <dgm:prSet presAssocID="{F6949B5E-20FA-4FE0-ADFE-0C0BB8D63870}" presName="vertSpace3" presStyleLbl="node1" presStyleIdx="1" presStyleCnt="4"/>
      <dgm:spPr/>
    </dgm:pt>
    <dgm:pt modelId="{D063800F-38CE-4907-97D7-AA03B82B7EFF}" type="pres">
      <dgm:prSet presAssocID="{F6949B5E-20FA-4FE0-ADFE-0C0BB8D63870}" presName="circle3" presStyleLbl="node1" presStyleIdx="2" presStyleCnt="4"/>
      <dgm:spPr/>
    </dgm:pt>
    <dgm:pt modelId="{00BF5631-815D-496A-AD7D-FE24806574D4}" type="pres">
      <dgm:prSet presAssocID="{F6949B5E-20FA-4FE0-ADFE-0C0BB8D63870}" presName="rect3" presStyleLbl="alignAcc1" presStyleIdx="2" presStyleCnt="4" custLinFactNeighborX="1786" custLinFactNeighborY="4094"/>
      <dgm:spPr/>
      <dgm:t>
        <a:bodyPr/>
        <a:lstStyle/>
        <a:p>
          <a:endParaRPr lang="en-US"/>
        </a:p>
      </dgm:t>
    </dgm:pt>
    <dgm:pt modelId="{08E2E4DD-D8BA-4D57-AE54-D57F7757B037}" type="pres">
      <dgm:prSet presAssocID="{EBC929F8-7CE5-453F-9ACB-D9C254823062}" presName="vertSpace4" presStyleLbl="node1" presStyleIdx="2" presStyleCnt="4"/>
      <dgm:spPr/>
    </dgm:pt>
    <dgm:pt modelId="{2683778E-4249-4FB7-A1CD-E6F04648F888}" type="pres">
      <dgm:prSet presAssocID="{EBC929F8-7CE5-453F-9ACB-D9C254823062}" presName="circle4" presStyleLbl="node1" presStyleIdx="3" presStyleCnt="4"/>
      <dgm:spPr/>
    </dgm:pt>
    <dgm:pt modelId="{B9FD3E8E-6520-4BFA-8EBF-BCEE4229FED9}" type="pres">
      <dgm:prSet presAssocID="{EBC929F8-7CE5-453F-9ACB-D9C254823062}" presName="rect4" presStyleLbl="alignAcc1" presStyleIdx="3" presStyleCnt="4"/>
      <dgm:spPr/>
      <dgm:t>
        <a:bodyPr/>
        <a:lstStyle/>
        <a:p>
          <a:endParaRPr lang="en-US"/>
        </a:p>
      </dgm:t>
    </dgm:pt>
    <dgm:pt modelId="{E7274396-E746-4B23-9EE0-1336307BC7FA}" type="pres">
      <dgm:prSet presAssocID="{A400C09F-5071-4633-B11D-41735F91237D}" presName="rect1ParTx" presStyleLbl="alignAcc1" presStyleIdx="3" presStyleCnt="4">
        <dgm:presLayoutVars>
          <dgm:chMax val="1"/>
          <dgm:bulletEnabled val="1"/>
        </dgm:presLayoutVars>
      </dgm:prSet>
      <dgm:spPr/>
      <dgm:t>
        <a:bodyPr/>
        <a:lstStyle/>
        <a:p>
          <a:endParaRPr lang="en-US"/>
        </a:p>
      </dgm:t>
    </dgm:pt>
    <dgm:pt modelId="{CC8A5E72-3D17-4F07-A014-60AEA836539A}" type="pres">
      <dgm:prSet presAssocID="{A400C09F-5071-4633-B11D-41735F91237D}" presName="rect1ChTx" presStyleLbl="alignAcc1" presStyleIdx="3" presStyleCnt="4">
        <dgm:presLayoutVars>
          <dgm:bulletEnabled val="1"/>
        </dgm:presLayoutVars>
      </dgm:prSet>
      <dgm:spPr/>
      <dgm:t>
        <a:bodyPr/>
        <a:lstStyle/>
        <a:p>
          <a:endParaRPr lang="en-US"/>
        </a:p>
      </dgm:t>
    </dgm:pt>
    <dgm:pt modelId="{8AE64762-D393-4934-BD1F-9ADDD88039DC}" type="pres">
      <dgm:prSet presAssocID="{DFC7BD21-E5E1-45B0-A1C2-9E8F1431DD8E}" presName="rect2ParTx" presStyleLbl="alignAcc1" presStyleIdx="3" presStyleCnt="4">
        <dgm:presLayoutVars>
          <dgm:chMax val="1"/>
          <dgm:bulletEnabled val="1"/>
        </dgm:presLayoutVars>
      </dgm:prSet>
      <dgm:spPr/>
      <dgm:t>
        <a:bodyPr/>
        <a:lstStyle/>
        <a:p>
          <a:endParaRPr lang="en-US"/>
        </a:p>
      </dgm:t>
    </dgm:pt>
    <dgm:pt modelId="{4031F1F8-B793-4BC8-9DED-7A1D8ADBE4D4}" type="pres">
      <dgm:prSet presAssocID="{DFC7BD21-E5E1-45B0-A1C2-9E8F1431DD8E}" presName="rect2ChTx" presStyleLbl="alignAcc1" presStyleIdx="3" presStyleCnt="4">
        <dgm:presLayoutVars>
          <dgm:bulletEnabled val="1"/>
        </dgm:presLayoutVars>
      </dgm:prSet>
      <dgm:spPr/>
      <dgm:t>
        <a:bodyPr/>
        <a:lstStyle/>
        <a:p>
          <a:endParaRPr lang="en-US"/>
        </a:p>
      </dgm:t>
    </dgm:pt>
    <dgm:pt modelId="{BCCEFCA3-9031-4751-B936-0D8E0363B73B}" type="pres">
      <dgm:prSet presAssocID="{F6949B5E-20FA-4FE0-ADFE-0C0BB8D63870}" presName="rect3ParTx" presStyleLbl="alignAcc1" presStyleIdx="3" presStyleCnt="4">
        <dgm:presLayoutVars>
          <dgm:chMax val="1"/>
          <dgm:bulletEnabled val="1"/>
        </dgm:presLayoutVars>
      </dgm:prSet>
      <dgm:spPr/>
      <dgm:t>
        <a:bodyPr/>
        <a:lstStyle/>
        <a:p>
          <a:endParaRPr lang="en-US"/>
        </a:p>
      </dgm:t>
    </dgm:pt>
    <dgm:pt modelId="{32A07646-FD35-4482-BDD8-5C64532B0453}" type="pres">
      <dgm:prSet presAssocID="{F6949B5E-20FA-4FE0-ADFE-0C0BB8D63870}" presName="rect3ChTx" presStyleLbl="alignAcc1" presStyleIdx="3" presStyleCnt="4">
        <dgm:presLayoutVars>
          <dgm:bulletEnabled val="1"/>
        </dgm:presLayoutVars>
      </dgm:prSet>
      <dgm:spPr/>
      <dgm:t>
        <a:bodyPr/>
        <a:lstStyle/>
        <a:p>
          <a:endParaRPr lang="en-US"/>
        </a:p>
      </dgm:t>
    </dgm:pt>
    <dgm:pt modelId="{659C9FBD-D472-4428-B168-22E6166E1A6E}" type="pres">
      <dgm:prSet presAssocID="{EBC929F8-7CE5-453F-9ACB-D9C254823062}" presName="rect4ParTx" presStyleLbl="alignAcc1" presStyleIdx="3" presStyleCnt="4">
        <dgm:presLayoutVars>
          <dgm:chMax val="1"/>
          <dgm:bulletEnabled val="1"/>
        </dgm:presLayoutVars>
      </dgm:prSet>
      <dgm:spPr/>
      <dgm:t>
        <a:bodyPr/>
        <a:lstStyle/>
        <a:p>
          <a:endParaRPr lang="en-US"/>
        </a:p>
      </dgm:t>
    </dgm:pt>
    <dgm:pt modelId="{A95131E0-2EFA-46EA-BF42-1794C1C72F1B}" type="pres">
      <dgm:prSet presAssocID="{EBC929F8-7CE5-453F-9ACB-D9C254823062}" presName="rect4ChTx" presStyleLbl="alignAcc1" presStyleIdx="3" presStyleCnt="4">
        <dgm:presLayoutVars>
          <dgm:bulletEnabled val="1"/>
        </dgm:presLayoutVars>
      </dgm:prSet>
      <dgm:spPr/>
      <dgm:t>
        <a:bodyPr/>
        <a:lstStyle/>
        <a:p>
          <a:endParaRPr lang="en-US"/>
        </a:p>
      </dgm:t>
    </dgm:pt>
  </dgm:ptLst>
  <dgm:cxnLst>
    <dgm:cxn modelId="{2B49FFF5-2A7C-4F98-A80C-0E65B7FD5FD8}" type="presOf" srcId="{D730B2B2-1056-4083-8FEB-F0C1E14A56F6}" destId="{C753EC90-FC3D-4CBD-8089-781AB87B1920}" srcOrd="0" destOrd="0" presId="urn:microsoft.com/office/officeart/2005/8/layout/target3"/>
    <dgm:cxn modelId="{E1C668B2-A530-4183-AA51-23134A93E5E7}" type="presOf" srcId="{A400C09F-5071-4633-B11D-41735F91237D}" destId="{15831B74-84BC-4BA7-9DA4-8BCFAFD46659}" srcOrd="0" destOrd="0" presId="urn:microsoft.com/office/officeart/2005/8/layout/target3"/>
    <dgm:cxn modelId="{BFE70454-7497-4AD0-B16F-B81B56763E9E}" type="presOf" srcId="{F6949B5E-20FA-4FE0-ADFE-0C0BB8D63870}" destId="{BCCEFCA3-9031-4751-B936-0D8E0363B73B}" srcOrd="1" destOrd="0" presId="urn:microsoft.com/office/officeart/2005/8/layout/target3"/>
    <dgm:cxn modelId="{8B895792-0AD4-4AB6-907F-57C2419C22AA}" type="presOf" srcId="{A400C09F-5071-4633-B11D-41735F91237D}" destId="{E7274396-E746-4B23-9EE0-1336307BC7FA}" srcOrd="1" destOrd="0" presId="urn:microsoft.com/office/officeart/2005/8/layout/target3"/>
    <dgm:cxn modelId="{7044E11F-0B6B-433E-900C-88D6A1913F48}" type="presOf" srcId="{EBC929F8-7CE5-453F-9ACB-D9C254823062}" destId="{659C9FBD-D472-4428-B168-22E6166E1A6E}" srcOrd="1" destOrd="0" presId="urn:microsoft.com/office/officeart/2005/8/layout/target3"/>
    <dgm:cxn modelId="{0DD5B210-9C58-4FC5-9962-4F52092917EB}" type="presOf" srcId="{A43BDD30-0872-47CA-8E33-BDE11180DCB2}" destId="{32A07646-FD35-4482-BDD8-5C64532B0453}" srcOrd="0" destOrd="0" presId="urn:microsoft.com/office/officeart/2005/8/layout/target3"/>
    <dgm:cxn modelId="{70BE1A79-64B5-4F40-A8DF-A736B2AE2C32}" type="presOf" srcId="{EBC929F8-7CE5-453F-9ACB-D9C254823062}" destId="{B9FD3E8E-6520-4BFA-8EBF-BCEE4229FED9}" srcOrd="0" destOrd="0" presId="urn:microsoft.com/office/officeart/2005/8/layout/target3"/>
    <dgm:cxn modelId="{F5C55F4E-172B-4A0A-8337-9A51576897BD}" type="presOf" srcId="{DFC7BD21-E5E1-45B0-A1C2-9E8F1431DD8E}" destId="{486670C5-755C-4071-853A-ABE6AF47A887}" srcOrd="0" destOrd="0" presId="urn:microsoft.com/office/officeart/2005/8/layout/target3"/>
    <dgm:cxn modelId="{B91D2F0B-226B-4C0E-89F4-38F8C006FECE}" type="presOf" srcId="{8A1CD596-7E2A-4359-9368-8557B0339834}" destId="{A95131E0-2EFA-46EA-BF42-1794C1C72F1B}" srcOrd="0" destOrd="0" presId="urn:microsoft.com/office/officeart/2005/8/layout/target3"/>
    <dgm:cxn modelId="{AF083CF6-69F7-4F02-B0C9-15AED6E3F536}" type="presOf" srcId="{DFC7BD21-E5E1-45B0-A1C2-9E8F1431DD8E}" destId="{8AE64762-D393-4934-BD1F-9ADDD88039DC}" srcOrd="1" destOrd="0" presId="urn:microsoft.com/office/officeart/2005/8/layout/target3"/>
    <dgm:cxn modelId="{A058A66B-FA5E-45A2-A115-7B6568525A1C}" type="presOf" srcId="{C19A4403-DA7F-4F6B-B3C6-7330037B5BEE}" destId="{4031F1F8-B793-4BC8-9DED-7A1D8ADBE4D4}" srcOrd="0" destOrd="0" presId="urn:microsoft.com/office/officeart/2005/8/layout/target3"/>
    <dgm:cxn modelId="{CCF77903-ACE2-4792-BC73-A0AB060822C7}" type="presOf" srcId="{F6949B5E-20FA-4FE0-ADFE-0C0BB8D63870}" destId="{00BF5631-815D-496A-AD7D-FE24806574D4}" srcOrd="0" destOrd="0" presId="urn:microsoft.com/office/officeart/2005/8/layout/target3"/>
    <dgm:cxn modelId="{CE571F0D-4795-4584-BF11-C637031D5BFC}" srcId="{DFC7BD21-E5E1-45B0-A1C2-9E8F1431DD8E}" destId="{C19A4403-DA7F-4F6B-B3C6-7330037B5BEE}" srcOrd="0" destOrd="0" parTransId="{B2213D64-4765-4E3F-AE87-28A13451996C}" sibTransId="{BF4A89DE-F403-42FB-9288-8ABBCACB393F}"/>
    <dgm:cxn modelId="{7DA8CB6B-0CEC-4337-85BC-54DBC3256C9A}" type="presOf" srcId="{57798778-5E22-47D2-9BFB-DFA2B0AA43BD}" destId="{CC8A5E72-3D17-4F07-A014-60AEA836539A}" srcOrd="0" destOrd="0" presId="urn:microsoft.com/office/officeart/2005/8/layout/target3"/>
    <dgm:cxn modelId="{16448E5F-290E-4493-B692-ECA75DA0AB85}" srcId="{D730B2B2-1056-4083-8FEB-F0C1E14A56F6}" destId="{F6949B5E-20FA-4FE0-ADFE-0C0BB8D63870}" srcOrd="2" destOrd="0" parTransId="{70E9FC87-CF7F-4E00-A970-AB6F0B8B7CE5}" sibTransId="{3E8BC652-7B83-4C26-BB0E-F9AC264951B3}"/>
    <dgm:cxn modelId="{754FEC31-7AEC-440B-9CEB-8364A62C8890}" srcId="{D730B2B2-1056-4083-8FEB-F0C1E14A56F6}" destId="{DFC7BD21-E5E1-45B0-A1C2-9E8F1431DD8E}" srcOrd="1" destOrd="0" parTransId="{B8A4ED2F-A4CE-48EA-85EE-83E2BBE7CF65}" sibTransId="{61182AD0-CB96-456C-ABF6-20A3AA8B0FB7}"/>
    <dgm:cxn modelId="{E38E0BA2-BC23-4E7A-9BAE-5FF838D34F83}" srcId="{D730B2B2-1056-4083-8FEB-F0C1E14A56F6}" destId="{A400C09F-5071-4633-B11D-41735F91237D}" srcOrd="0" destOrd="0" parTransId="{8D5390BE-E0DF-4C85-99F5-17061CD8F095}" sibTransId="{1078A3CC-B22E-4AC2-B79D-BA9B31DD7FA9}"/>
    <dgm:cxn modelId="{14118017-C73B-4BE0-9324-997403105819}" srcId="{EBC929F8-7CE5-453F-9ACB-D9C254823062}" destId="{8A1CD596-7E2A-4359-9368-8557B0339834}" srcOrd="0" destOrd="0" parTransId="{BB6F24DF-98D1-457C-8A8A-1E8B4D395390}" sibTransId="{E61EEFC9-4D39-40DB-ADF3-2E0AF4E99374}"/>
    <dgm:cxn modelId="{C14EA053-B492-4C5F-A2DC-94859F6CD07E}" srcId="{F6949B5E-20FA-4FE0-ADFE-0C0BB8D63870}" destId="{A43BDD30-0872-47CA-8E33-BDE11180DCB2}" srcOrd="0" destOrd="0" parTransId="{88A84765-24B0-46A6-9F3E-6BC61581AE22}" sibTransId="{9DDCA6E2-E22B-4351-9EE2-9741B81C4108}"/>
    <dgm:cxn modelId="{874BBDC4-F1F9-48E2-9DE8-D676D757A245}" srcId="{A400C09F-5071-4633-B11D-41735F91237D}" destId="{57798778-5E22-47D2-9BFB-DFA2B0AA43BD}" srcOrd="0" destOrd="0" parTransId="{E1947966-85B2-406E-B39A-03C438A210D6}" sibTransId="{C121478D-80CC-4D24-822D-70198C85C2B3}"/>
    <dgm:cxn modelId="{65133E84-31A4-4F5E-9FE1-BE94B08C2A02}" srcId="{D730B2B2-1056-4083-8FEB-F0C1E14A56F6}" destId="{EBC929F8-7CE5-453F-9ACB-D9C254823062}" srcOrd="3" destOrd="0" parTransId="{21E89572-030A-43C6-809D-C8DAB9733A54}" sibTransId="{A3EC7CD1-6F61-4D74-BFC6-44699C7CFF1F}"/>
    <dgm:cxn modelId="{00230584-5361-40E5-8FDC-9F2E949CF772}" type="presParOf" srcId="{C753EC90-FC3D-4CBD-8089-781AB87B1920}" destId="{3B732CE0-4F99-4F92-A6A5-D5879CFED1B5}" srcOrd="0" destOrd="0" presId="urn:microsoft.com/office/officeart/2005/8/layout/target3"/>
    <dgm:cxn modelId="{4A93397D-B9DC-4E1B-9A18-91E69C95A2D0}" type="presParOf" srcId="{C753EC90-FC3D-4CBD-8089-781AB87B1920}" destId="{67F76F1B-B0AE-4328-A9FB-028D5A51F373}" srcOrd="1" destOrd="0" presId="urn:microsoft.com/office/officeart/2005/8/layout/target3"/>
    <dgm:cxn modelId="{7825AB5A-A0B2-4767-8313-F229C680F9AD}" type="presParOf" srcId="{C753EC90-FC3D-4CBD-8089-781AB87B1920}" destId="{15831B74-84BC-4BA7-9DA4-8BCFAFD46659}" srcOrd="2" destOrd="0" presId="urn:microsoft.com/office/officeart/2005/8/layout/target3"/>
    <dgm:cxn modelId="{C8B4D943-CBDA-4E26-ACA0-0398E093117D}" type="presParOf" srcId="{C753EC90-FC3D-4CBD-8089-781AB87B1920}" destId="{34F90E85-C380-4D79-AEFE-0DE36A6C022E}" srcOrd="3" destOrd="0" presId="urn:microsoft.com/office/officeart/2005/8/layout/target3"/>
    <dgm:cxn modelId="{A61BB303-EED3-4E8D-9A62-D165C358C5E7}" type="presParOf" srcId="{C753EC90-FC3D-4CBD-8089-781AB87B1920}" destId="{1D6F1D64-FF00-4A88-A96A-2E6E2B41BD3F}" srcOrd="4" destOrd="0" presId="urn:microsoft.com/office/officeart/2005/8/layout/target3"/>
    <dgm:cxn modelId="{ADAA096F-6B46-41E5-8B6E-74F1042AB234}" type="presParOf" srcId="{C753EC90-FC3D-4CBD-8089-781AB87B1920}" destId="{486670C5-755C-4071-853A-ABE6AF47A887}" srcOrd="5" destOrd="0" presId="urn:microsoft.com/office/officeart/2005/8/layout/target3"/>
    <dgm:cxn modelId="{075E38A2-23D0-4F58-8F35-D09CF0EAA088}" type="presParOf" srcId="{C753EC90-FC3D-4CBD-8089-781AB87B1920}" destId="{AA008A93-0EFD-44FB-A67B-C12AD0C106F4}" srcOrd="6" destOrd="0" presId="urn:microsoft.com/office/officeart/2005/8/layout/target3"/>
    <dgm:cxn modelId="{C7AE7CA7-5E0E-4ABF-A0F9-7E8DB30ED642}" type="presParOf" srcId="{C753EC90-FC3D-4CBD-8089-781AB87B1920}" destId="{D063800F-38CE-4907-97D7-AA03B82B7EFF}" srcOrd="7" destOrd="0" presId="urn:microsoft.com/office/officeart/2005/8/layout/target3"/>
    <dgm:cxn modelId="{E5161D77-CA03-4448-A2AC-14F6E1A18F42}" type="presParOf" srcId="{C753EC90-FC3D-4CBD-8089-781AB87B1920}" destId="{00BF5631-815D-496A-AD7D-FE24806574D4}" srcOrd="8" destOrd="0" presId="urn:microsoft.com/office/officeart/2005/8/layout/target3"/>
    <dgm:cxn modelId="{AC7D7299-A530-459D-AEAF-BE3A20A427B8}" type="presParOf" srcId="{C753EC90-FC3D-4CBD-8089-781AB87B1920}" destId="{08E2E4DD-D8BA-4D57-AE54-D57F7757B037}" srcOrd="9" destOrd="0" presId="urn:microsoft.com/office/officeart/2005/8/layout/target3"/>
    <dgm:cxn modelId="{77A9C3B5-6A98-49E3-986D-AB0DE24731FD}" type="presParOf" srcId="{C753EC90-FC3D-4CBD-8089-781AB87B1920}" destId="{2683778E-4249-4FB7-A1CD-E6F04648F888}" srcOrd="10" destOrd="0" presId="urn:microsoft.com/office/officeart/2005/8/layout/target3"/>
    <dgm:cxn modelId="{73FB83EF-98AA-43C3-9EBB-45D2E1E609CB}" type="presParOf" srcId="{C753EC90-FC3D-4CBD-8089-781AB87B1920}" destId="{B9FD3E8E-6520-4BFA-8EBF-BCEE4229FED9}" srcOrd="11" destOrd="0" presId="urn:microsoft.com/office/officeart/2005/8/layout/target3"/>
    <dgm:cxn modelId="{D595AF37-B9F8-491A-A971-AD301FECBC7A}" type="presParOf" srcId="{C753EC90-FC3D-4CBD-8089-781AB87B1920}" destId="{E7274396-E746-4B23-9EE0-1336307BC7FA}" srcOrd="12" destOrd="0" presId="urn:microsoft.com/office/officeart/2005/8/layout/target3"/>
    <dgm:cxn modelId="{6FBF749A-EE33-4D9F-9DD7-43E2AB1A5937}" type="presParOf" srcId="{C753EC90-FC3D-4CBD-8089-781AB87B1920}" destId="{CC8A5E72-3D17-4F07-A014-60AEA836539A}" srcOrd="13" destOrd="0" presId="urn:microsoft.com/office/officeart/2005/8/layout/target3"/>
    <dgm:cxn modelId="{BFB5D339-91C3-4CC3-8391-391D1257F421}" type="presParOf" srcId="{C753EC90-FC3D-4CBD-8089-781AB87B1920}" destId="{8AE64762-D393-4934-BD1F-9ADDD88039DC}" srcOrd="14" destOrd="0" presId="urn:microsoft.com/office/officeart/2005/8/layout/target3"/>
    <dgm:cxn modelId="{D8DE83C0-71C0-42E0-A6F0-440A25DDD455}" type="presParOf" srcId="{C753EC90-FC3D-4CBD-8089-781AB87B1920}" destId="{4031F1F8-B793-4BC8-9DED-7A1D8ADBE4D4}" srcOrd="15" destOrd="0" presId="urn:microsoft.com/office/officeart/2005/8/layout/target3"/>
    <dgm:cxn modelId="{40FD29E1-490F-43A8-A610-583CFFB35047}" type="presParOf" srcId="{C753EC90-FC3D-4CBD-8089-781AB87B1920}" destId="{BCCEFCA3-9031-4751-B936-0D8E0363B73B}" srcOrd="16" destOrd="0" presId="urn:microsoft.com/office/officeart/2005/8/layout/target3"/>
    <dgm:cxn modelId="{B6AE8CD8-7D0C-4FB0-8203-E90630C7E65A}" type="presParOf" srcId="{C753EC90-FC3D-4CBD-8089-781AB87B1920}" destId="{32A07646-FD35-4482-BDD8-5C64532B0453}" srcOrd="17" destOrd="0" presId="urn:microsoft.com/office/officeart/2005/8/layout/target3"/>
    <dgm:cxn modelId="{796DFCF2-6BE7-4CF0-9D34-5C78E69B9DF5}" type="presParOf" srcId="{C753EC90-FC3D-4CBD-8089-781AB87B1920}" destId="{659C9FBD-D472-4428-B168-22E6166E1A6E}" srcOrd="18" destOrd="0" presId="urn:microsoft.com/office/officeart/2005/8/layout/target3"/>
    <dgm:cxn modelId="{721EDF8D-B634-4EE4-B5F4-57EE8304E509}" type="presParOf" srcId="{C753EC90-FC3D-4CBD-8089-781AB87B1920}" destId="{A95131E0-2EFA-46EA-BF42-1794C1C72F1B}" srcOrd="1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3FFC74-3084-47DD-84B6-6018924CFEDA}"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88232D5B-FB2E-4D95-A885-E56E5DCCAE37}">
      <dgm:prSet phldrT="[Text]" custT="1"/>
      <dgm:spPr/>
      <dgm:t>
        <a:bodyPr/>
        <a:lstStyle/>
        <a:p>
          <a:pPr algn="l"/>
          <a:r>
            <a:rPr lang="en-US" sz="2000" b="1" i="0" dirty="0" smtClean="0"/>
            <a:t>Scanning:</a:t>
          </a:r>
          <a:r>
            <a:rPr lang="en-US" sz="2000" dirty="0" smtClean="0"/>
            <a:t> the study of all segments in the general environment; through scanning, firms identify early signals of potential changes in the general environment and detect changes that are already underway</a:t>
          </a:r>
          <a:endParaRPr lang="en-US" sz="2000" dirty="0"/>
        </a:p>
      </dgm:t>
    </dgm:pt>
    <dgm:pt modelId="{107D1C46-2F38-49A9-AFAD-677DD0E41301}" type="parTrans" cxnId="{46C9DB86-3DFD-4C6A-B87B-8EFF0E983E1B}">
      <dgm:prSet/>
      <dgm:spPr/>
      <dgm:t>
        <a:bodyPr/>
        <a:lstStyle/>
        <a:p>
          <a:endParaRPr lang="en-US"/>
        </a:p>
      </dgm:t>
    </dgm:pt>
    <dgm:pt modelId="{466E00EF-1F45-4F66-AE42-165AA97430C4}" type="sibTrans" cxnId="{46C9DB86-3DFD-4C6A-B87B-8EFF0E983E1B}">
      <dgm:prSet/>
      <dgm:spPr/>
      <dgm:t>
        <a:bodyPr/>
        <a:lstStyle/>
        <a:p>
          <a:endParaRPr lang="en-US"/>
        </a:p>
      </dgm:t>
    </dgm:pt>
    <dgm:pt modelId="{5DAD1076-1481-4BC3-A7D1-B1930B6359C0}">
      <dgm:prSet custT="1"/>
      <dgm:spPr/>
      <dgm:t>
        <a:bodyPr/>
        <a:lstStyle/>
        <a:p>
          <a:pPr algn="l">
            <a:spcAft>
              <a:spcPts val="240"/>
            </a:spcAft>
          </a:pPr>
          <a:r>
            <a:rPr lang="en-US" sz="2000" dirty="0" smtClean="0"/>
            <a:t>Scanning often </a:t>
          </a:r>
        </a:p>
        <a:p>
          <a:pPr algn="l">
            <a:spcAft>
              <a:spcPts val="240"/>
            </a:spcAft>
          </a:pPr>
          <a:r>
            <a:rPr lang="en-US" sz="2000" dirty="0" smtClean="0"/>
            <a:t>reveals ambiguous, incomplete, or unconnected data and information.  Environmental scanning is challenging but critically important for firms, especially those competing in highly volatile environment.</a:t>
          </a:r>
          <a:endParaRPr lang="en-US" sz="2000" dirty="0"/>
        </a:p>
      </dgm:t>
    </dgm:pt>
    <dgm:pt modelId="{F171A7FB-201D-4E33-B29D-A2338A9EAF3B}" type="parTrans" cxnId="{9C2586E6-5912-428C-8D8E-F197D8C802E6}">
      <dgm:prSet/>
      <dgm:spPr/>
      <dgm:t>
        <a:bodyPr/>
        <a:lstStyle/>
        <a:p>
          <a:endParaRPr lang="en-US"/>
        </a:p>
      </dgm:t>
    </dgm:pt>
    <dgm:pt modelId="{30E520CE-54AC-4BCB-B2AC-BEDF0104DD27}" type="sibTrans" cxnId="{9C2586E6-5912-428C-8D8E-F197D8C802E6}">
      <dgm:prSet/>
      <dgm:spPr/>
      <dgm:t>
        <a:bodyPr/>
        <a:lstStyle/>
        <a:p>
          <a:endParaRPr lang="en-US"/>
        </a:p>
      </dgm:t>
    </dgm:pt>
    <dgm:pt modelId="{AE89A767-3FC6-4D2D-A9FD-FB90CEE576FA}">
      <dgm:prSet phldrT="[Text]" custT="1"/>
      <dgm:spPr/>
      <dgm:t>
        <a:bodyPr/>
        <a:lstStyle/>
        <a:p>
          <a:pPr algn="l"/>
          <a:r>
            <a:rPr lang="en-US" sz="2000" dirty="0" smtClean="0"/>
            <a:t>Many firms use special software to reduce the trade-off between an important missed event and false alarm rates. Also, the Internet provides significant opportunities for scanning.</a:t>
          </a:r>
          <a:endParaRPr lang="en-US" sz="2000" dirty="0"/>
        </a:p>
      </dgm:t>
    </dgm:pt>
    <dgm:pt modelId="{DB3EF348-C213-40DD-99A8-42962DDD2555}" type="parTrans" cxnId="{FAB9E28E-03FC-4121-B0C3-9C1DF75B032B}">
      <dgm:prSet/>
      <dgm:spPr/>
      <dgm:t>
        <a:bodyPr/>
        <a:lstStyle/>
        <a:p>
          <a:endParaRPr lang="en-US"/>
        </a:p>
      </dgm:t>
    </dgm:pt>
    <dgm:pt modelId="{5B42B186-D817-442E-8BC4-64F83527B6CE}" type="sibTrans" cxnId="{FAB9E28E-03FC-4121-B0C3-9C1DF75B032B}">
      <dgm:prSet/>
      <dgm:spPr/>
      <dgm:t>
        <a:bodyPr/>
        <a:lstStyle/>
        <a:p>
          <a:endParaRPr lang="en-US"/>
        </a:p>
      </dgm:t>
    </dgm:pt>
    <dgm:pt modelId="{25690E55-AAF2-4DA7-A28C-9CFE2B13138A}" type="pres">
      <dgm:prSet presAssocID="{5E3FFC74-3084-47DD-84B6-6018924CFEDA}" presName="Name0" presStyleCnt="0">
        <dgm:presLayoutVars>
          <dgm:dir/>
          <dgm:resizeHandles val="exact"/>
        </dgm:presLayoutVars>
      </dgm:prSet>
      <dgm:spPr/>
      <dgm:t>
        <a:bodyPr/>
        <a:lstStyle/>
        <a:p>
          <a:endParaRPr lang="en-US"/>
        </a:p>
      </dgm:t>
    </dgm:pt>
    <dgm:pt modelId="{C2C8942F-0843-4058-AE29-9135F380D28F}" type="pres">
      <dgm:prSet presAssocID="{88232D5B-FB2E-4D95-A885-E56E5DCCAE37}" presName="node" presStyleLbl="node1" presStyleIdx="0" presStyleCnt="3">
        <dgm:presLayoutVars>
          <dgm:bulletEnabled val="1"/>
        </dgm:presLayoutVars>
      </dgm:prSet>
      <dgm:spPr/>
      <dgm:t>
        <a:bodyPr/>
        <a:lstStyle/>
        <a:p>
          <a:endParaRPr lang="en-US"/>
        </a:p>
      </dgm:t>
    </dgm:pt>
    <dgm:pt modelId="{E76CF1B5-92EB-428E-808C-36C4EAAB0D33}" type="pres">
      <dgm:prSet presAssocID="{466E00EF-1F45-4F66-AE42-165AA97430C4}" presName="sibTrans" presStyleCnt="0"/>
      <dgm:spPr/>
    </dgm:pt>
    <dgm:pt modelId="{3DC4CD47-90F9-42E2-904B-1B1A9D257E68}" type="pres">
      <dgm:prSet presAssocID="{5DAD1076-1481-4BC3-A7D1-B1930B6359C0}" presName="node" presStyleLbl="node1" presStyleIdx="1" presStyleCnt="3">
        <dgm:presLayoutVars>
          <dgm:bulletEnabled val="1"/>
        </dgm:presLayoutVars>
      </dgm:prSet>
      <dgm:spPr/>
      <dgm:t>
        <a:bodyPr/>
        <a:lstStyle/>
        <a:p>
          <a:endParaRPr lang="en-US"/>
        </a:p>
      </dgm:t>
    </dgm:pt>
    <dgm:pt modelId="{46CB99D0-9C95-43F1-903B-D5E9722C0396}" type="pres">
      <dgm:prSet presAssocID="{30E520CE-54AC-4BCB-B2AC-BEDF0104DD27}" presName="sibTrans" presStyleCnt="0"/>
      <dgm:spPr/>
    </dgm:pt>
    <dgm:pt modelId="{D65B0C33-52B3-46BD-B2AB-48A1795C742A}" type="pres">
      <dgm:prSet presAssocID="{AE89A767-3FC6-4D2D-A9FD-FB90CEE576FA}" presName="node" presStyleLbl="node1" presStyleIdx="2" presStyleCnt="3">
        <dgm:presLayoutVars>
          <dgm:bulletEnabled val="1"/>
        </dgm:presLayoutVars>
      </dgm:prSet>
      <dgm:spPr/>
      <dgm:t>
        <a:bodyPr/>
        <a:lstStyle/>
        <a:p>
          <a:endParaRPr lang="en-US"/>
        </a:p>
      </dgm:t>
    </dgm:pt>
  </dgm:ptLst>
  <dgm:cxnLst>
    <dgm:cxn modelId="{9C2586E6-5912-428C-8D8E-F197D8C802E6}" srcId="{5E3FFC74-3084-47DD-84B6-6018924CFEDA}" destId="{5DAD1076-1481-4BC3-A7D1-B1930B6359C0}" srcOrd="1" destOrd="0" parTransId="{F171A7FB-201D-4E33-B29D-A2338A9EAF3B}" sibTransId="{30E520CE-54AC-4BCB-B2AC-BEDF0104DD27}"/>
    <dgm:cxn modelId="{57538D8E-56E3-4A21-BD61-E2F93FFE45EB}" type="presOf" srcId="{AE89A767-3FC6-4D2D-A9FD-FB90CEE576FA}" destId="{D65B0C33-52B3-46BD-B2AB-48A1795C742A}" srcOrd="0" destOrd="0" presId="urn:microsoft.com/office/officeart/2005/8/layout/hList6"/>
    <dgm:cxn modelId="{46C9DB86-3DFD-4C6A-B87B-8EFF0E983E1B}" srcId="{5E3FFC74-3084-47DD-84B6-6018924CFEDA}" destId="{88232D5B-FB2E-4D95-A885-E56E5DCCAE37}" srcOrd="0" destOrd="0" parTransId="{107D1C46-2F38-49A9-AFAD-677DD0E41301}" sibTransId="{466E00EF-1F45-4F66-AE42-165AA97430C4}"/>
    <dgm:cxn modelId="{72A20876-60B7-4316-B824-6D3F3A75C74D}" type="presOf" srcId="{88232D5B-FB2E-4D95-A885-E56E5DCCAE37}" destId="{C2C8942F-0843-4058-AE29-9135F380D28F}" srcOrd="0" destOrd="0" presId="urn:microsoft.com/office/officeart/2005/8/layout/hList6"/>
    <dgm:cxn modelId="{73CB11B3-7746-41C7-8602-8FF0A987ED69}" type="presOf" srcId="{5DAD1076-1481-4BC3-A7D1-B1930B6359C0}" destId="{3DC4CD47-90F9-42E2-904B-1B1A9D257E68}" srcOrd="0" destOrd="0" presId="urn:microsoft.com/office/officeart/2005/8/layout/hList6"/>
    <dgm:cxn modelId="{FAB9E28E-03FC-4121-B0C3-9C1DF75B032B}" srcId="{5E3FFC74-3084-47DD-84B6-6018924CFEDA}" destId="{AE89A767-3FC6-4D2D-A9FD-FB90CEE576FA}" srcOrd="2" destOrd="0" parTransId="{DB3EF348-C213-40DD-99A8-42962DDD2555}" sibTransId="{5B42B186-D817-442E-8BC4-64F83527B6CE}"/>
    <dgm:cxn modelId="{14EE385B-AF1A-473E-ABC3-3E03FC67022E}" type="presOf" srcId="{5E3FFC74-3084-47DD-84B6-6018924CFEDA}" destId="{25690E55-AAF2-4DA7-A28C-9CFE2B13138A}" srcOrd="0" destOrd="0" presId="urn:microsoft.com/office/officeart/2005/8/layout/hList6"/>
    <dgm:cxn modelId="{3876015C-82D5-408F-8C97-B030022043D4}" type="presParOf" srcId="{25690E55-AAF2-4DA7-A28C-9CFE2B13138A}" destId="{C2C8942F-0843-4058-AE29-9135F380D28F}" srcOrd="0" destOrd="0" presId="urn:microsoft.com/office/officeart/2005/8/layout/hList6"/>
    <dgm:cxn modelId="{DAE79EDB-27FE-4BD5-AD67-63B7EFC59D3F}" type="presParOf" srcId="{25690E55-AAF2-4DA7-A28C-9CFE2B13138A}" destId="{E76CF1B5-92EB-428E-808C-36C4EAAB0D33}" srcOrd="1" destOrd="0" presId="urn:microsoft.com/office/officeart/2005/8/layout/hList6"/>
    <dgm:cxn modelId="{AB182A5E-FD88-4098-9DA2-A3F83859B51B}" type="presParOf" srcId="{25690E55-AAF2-4DA7-A28C-9CFE2B13138A}" destId="{3DC4CD47-90F9-42E2-904B-1B1A9D257E68}" srcOrd="2" destOrd="0" presId="urn:microsoft.com/office/officeart/2005/8/layout/hList6"/>
    <dgm:cxn modelId="{DEFC89E7-650C-47F0-B194-6D4769362395}" type="presParOf" srcId="{25690E55-AAF2-4DA7-A28C-9CFE2B13138A}" destId="{46CB99D0-9C95-43F1-903B-D5E9722C0396}" srcOrd="3" destOrd="0" presId="urn:microsoft.com/office/officeart/2005/8/layout/hList6"/>
    <dgm:cxn modelId="{B1ECB816-A540-4D93-883E-8D4485486CBD}" type="presParOf" srcId="{25690E55-AAF2-4DA7-A28C-9CFE2B13138A}" destId="{D65B0C33-52B3-46BD-B2AB-48A1795C742A}"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3FFC74-3084-47DD-84B6-6018924CFEDA}"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88232D5B-FB2E-4D95-A885-E56E5DCCAE37}">
      <dgm:prSet phldrT="[Text]" custT="1"/>
      <dgm:spPr/>
      <dgm:t>
        <a:bodyPr/>
        <a:lstStyle/>
        <a:p>
          <a:pPr algn="l"/>
          <a:r>
            <a:rPr lang="en-US" sz="2000" b="1" i="0" dirty="0" smtClean="0"/>
            <a:t>Monitoring:</a:t>
          </a:r>
          <a:r>
            <a:rPr lang="en-US" sz="2000" b="1" i="1" dirty="0" smtClean="0"/>
            <a:t> </a:t>
          </a:r>
          <a:r>
            <a:rPr lang="en-US" sz="2000" dirty="0" smtClean="0"/>
            <a:t>analysts observe MEANINGFUL environmental changes to see if an important trend is emerging from among those spotted through scanning</a:t>
          </a:r>
          <a:endParaRPr lang="en-US" sz="2000" dirty="0"/>
        </a:p>
      </dgm:t>
    </dgm:pt>
    <dgm:pt modelId="{107D1C46-2F38-49A9-AFAD-677DD0E41301}" type="parTrans" cxnId="{46C9DB86-3DFD-4C6A-B87B-8EFF0E983E1B}">
      <dgm:prSet/>
      <dgm:spPr/>
      <dgm:t>
        <a:bodyPr/>
        <a:lstStyle/>
        <a:p>
          <a:endParaRPr lang="en-US"/>
        </a:p>
      </dgm:t>
    </dgm:pt>
    <dgm:pt modelId="{466E00EF-1F45-4F66-AE42-165AA97430C4}" type="sibTrans" cxnId="{46C9DB86-3DFD-4C6A-B87B-8EFF0E983E1B}">
      <dgm:prSet/>
      <dgm:spPr/>
      <dgm:t>
        <a:bodyPr/>
        <a:lstStyle/>
        <a:p>
          <a:endParaRPr lang="en-US"/>
        </a:p>
      </dgm:t>
    </dgm:pt>
    <dgm:pt modelId="{5DAD1076-1481-4BC3-A7D1-B1930B6359C0}">
      <dgm:prSet custT="1"/>
      <dgm:spPr/>
      <dgm:t>
        <a:bodyPr/>
        <a:lstStyle/>
        <a:p>
          <a:pPr algn="l"/>
          <a:r>
            <a:rPr lang="en-US" sz="2000" dirty="0" smtClean="0"/>
            <a:t>Effective monitoring requires the firm to identify important stakeholders and understand its reputation among these stakeholders as the foundation for serving their unique needs.</a:t>
          </a:r>
          <a:endParaRPr lang="en-US" sz="2000" dirty="0"/>
        </a:p>
      </dgm:t>
    </dgm:pt>
    <dgm:pt modelId="{F171A7FB-201D-4E33-B29D-A2338A9EAF3B}" type="parTrans" cxnId="{9C2586E6-5912-428C-8D8E-F197D8C802E6}">
      <dgm:prSet/>
      <dgm:spPr/>
      <dgm:t>
        <a:bodyPr/>
        <a:lstStyle/>
        <a:p>
          <a:endParaRPr lang="en-US"/>
        </a:p>
      </dgm:t>
    </dgm:pt>
    <dgm:pt modelId="{30E520CE-54AC-4BCB-B2AC-BEDF0104DD27}" type="sibTrans" cxnId="{9C2586E6-5912-428C-8D8E-F197D8C802E6}">
      <dgm:prSet/>
      <dgm:spPr/>
      <dgm:t>
        <a:bodyPr/>
        <a:lstStyle/>
        <a:p>
          <a:endParaRPr lang="en-US"/>
        </a:p>
      </dgm:t>
    </dgm:pt>
    <dgm:pt modelId="{AE89A767-3FC6-4D2D-A9FD-FB90CEE576FA}">
      <dgm:prSet phldrT="[Text]" custT="1"/>
      <dgm:spPr/>
      <dgm:t>
        <a:bodyPr/>
        <a:lstStyle/>
        <a:p>
          <a:pPr algn="l"/>
          <a:r>
            <a:rPr lang="en-US" sz="2000" b="0" dirty="0" smtClean="0"/>
            <a:t>Scanning and monitoring are particularly important when a firm competes in an industry with high technological uncertainty.</a:t>
          </a:r>
          <a:endParaRPr lang="en-US" sz="2000" b="0" dirty="0"/>
        </a:p>
      </dgm:t>
    </dgm:pt>
    <dgm:pt modelId="{DB3EF348-C213-40DD-99A8-42962DDD2555}" type="parTrans" cxnId="{FAB9E28E-03FC-4121-B0C3-9C1DF75B032B}">
      <dgm:prSet/>
      <dgm:spPr/>
      <dgm:t>
        <a:bodyPr/>
        <a:lstStyle/>
        <a:p>
          <a:endParaRPr lang="en-US"/>
        </a:p>
      </dgm:t>
    </dgm:pt>
    <dgm:pt modelId="{5B42B186-D817-442E-8BC4-64F83527B6CE}" type="sibTrans" cxnId="{FAB9E28E-03FC-4121-B0C3-9C1DF75B032B}">
      <dgm:prSet/>
      <dgm:spPr/>
      <dgm:t>
        <a:bodyPr/>
        <a:lstStyle/>
        <a:p>
          <a:endParaRPr lang="en-US"/>
        </a:p>
      </dgm:t>
    </dgm:pt>
    <dgm:pt modelId="{25690E55-AAF2-4DA7-A28C-9CFE2B13138A}" type="pres">
      <dgm:prSet presAssocID="{5E3FFC74-3084-47DD-84B6-6018924CFEDA}" presName="Name0" presStyleCnt="0">
        <dgm:presLayoutVars>
          <dgm:dir/>
          <dgm:resizeHandles val="exact"/>
        </dgm:presLayoutVars>
      </dgm:prSet>
      <dgm:spPr/>
      <dgm:t>
        <a:bodyPr/>
        <a:lstStyle/>
        <a:p>
          <a:endParaRPr lang="en-US"/>
        </a:p>
      </dgm:t>
    </dgm:pt>
    <dgm:pt modelId="{C2C8942F-0843-4058-AE29-9135F380D28F}" type="pres">
      <dgm:prSet presAssocID="{88232D5B-FB2E-4D95-A885-E56E5DCCAE37}" presName="node" presStyleLbl="node1" presStyleIdx="0" presStyleCnt="3">
        <dgm:presLayoutVars>
          <dgm:bulletEnabled val="1"/>
        </dgm:presLayoutVars>
      </dgm:prSet>
      <dgm:spPr/>
      <dgm:t>
        <a:bodyPr/>
        <a:lstStyle/>
        <a:p>
          <a:endParaRPr lang="en-US"/>
        </a:p>
      </dgm:t>
    </dgm:pt>
    <dgm:pt modelId="{E76CF1B5-92EB-428E-808C-36C4EAAB0D33}" type="pres">
      <dgm:prSet presAssocID="{466E00EF-1F45-4F66-AE42-165AA97430C4}" presName="sibTrans" presStyleCnt="0"/>
      <dgm:spPr/>
    </dgm:pt>
    <dgm:pt modelId="{3DC4CD47-90F9-42E2-904B-1B1A9D257E68}" type="pres">
      <dgm:prSet presAssocID="{5DAD1076-1481-4BC3-A7D1-B1930B6359C0}" presName="node" presStyleLbl="node1" presStyleIdx="1" presStyleCnt="3">
        <dgm:presLayoutVars>
          <dgm:bulletEnabled val="1"/>
        </dgm:presLayoutVars>
      </dgm:prSet>
      <dgm:spPr/>
      <dgm:t>
        <a:bodyPr/>
        <a:lstStyle/>
        <a:p>
          <a:endParaRPr lang="en-US"/>
        </a:p>
      </dgm:t>
    </dgm:pt>
    <dgm:pt modelId="{46CB99D0-9C95-43F1-903B-D5E9722C0396}" type="pres">
      <dgm:prSet presAssocID="{30E520CE-54AC-4BCB-B2AC-BEDF0104DD27}" presName="sibTrans" presStyleCnt="0"/>
      <dgm:spPr/>
    </dgm:pt>
    <dgm:pt modelId="{D65B0C33-52B3-46BD-B2AB-48A1795C742A}" type="pres">
      <dgm:prSet presAssocID="{AE89A767-3FC6-4D2D-A9FD-FB90CEE576FA}" presName="node" presStyleLbl="node1" presStyleIdx="2" presStyleCnt="3">
        <dgm:presLayoutVars>
          <dgm:bulletEnabled val="1"/>
        </dgm:presLayoutVars>
      </dgm:prSet>
      <dgm:spPr/>
      <dgm:t>
        <a:bodyPr/>
        <a:lstStyle/>
        <a:p>
          <a:endParaRPr lang="en-US"/>
        </a:p>
      </dgm:t>
    </dgm:pt>
  </dgm:ptLst>
  <dgm:cxnLst>
    <dgm:cxn modelId="{9C2586E6-5912-428C-8D8E-F197D8C802E6}" srcId="{5E3FFC74-3084-47DD-84B6-6018924CFEDA}" destId="{5DAD1076-1481-4BC3-A7D1-B1930B6359C0}" srcOrd="1" destOrd="0" parTransId="{F171A7FB-201D-4E33-B29D-A2338A9EAF3B}" sibTransId="{30E520CE-54AC-4BCB-B2AC-BEDF0104DD27}"/>
    <dgm:cxn modelId="{BFE4C180-3FEA-40ED-B90C-95A422E3EC09}" type="presOf" srcId="{5DAD1076-1481-4BC3-A7D1-B1930B6359C0}" destId="{3DC4CD47-90F9-42E2-904B-1B1A9D257E68}" srcOrd="0" destOrd="0" presId="urn:microsoft.com/office/officeart/2005/8/layout/hList6"/>
    <dgm:cxn modelId="{46C9DB86-3DFD-4C6A-B87B-8EFF0E983E1B}" srcId="{5E3FFC74-3084-47DD-84B6-6018924CFEDA}" destId="{88232D5B-FB2E-4D95-A885-E56E5DCCAE37}" srcOrd="0" destOrd="0" parTransId="{107D1C46-2F38-49A9-AFAD-677DD0E41301}" sibTransId="{466E00EF-1F45-4F66-AE42-165AA97430C4}"/>
    <dgm:cxn modelId="{F1941B17-6CC3-4B2F-B1D7-9FAC7D62ECA3}" type="presOf" srcId="{5E3FFC74-3084-47DD-84B6-6018924CFEDA}" destId="{25690E55-AAF2-4DA7-A28C-9CFE2B13138A}" srcOrd="0" destOrd="0" presId="urn:microsoft.com/office/officeart/2005/8/layout/hList6"/>
    <dgm:cxn modelId="{23892CB9-AC69-4060-AC57-733BDB42A753}" type="presOf" srcId="{88232D5B-FB2E-4D95-A885-E56E5DCCAE37}" destId="{C2C8942F-0843-4058-AE29-9135F380D28F}" srcOrd="0" destOrd="0" presId="urn:microsoft.com/office/officeart/2005/8/layout/hList6"/>
    <dgm:cxn modelId="{FAB9E28E-03FC-4121-B0C3-9C1DF75B032B}" srcId="{5E3FFC74-3084-47DD-84B6-6018924CFEDA}" destId="{AE89A767-3FC6-4D2D-A9FD-FB90CEE576FA}" srcOrd="2" destOrd="0" parTransId="{DB3EF348-C213-40DD-99A8-42962DDD2555}" sibTransId="{5B42B186-D817-442E-8BC4-64F83527B6CE}"/>
    <dgm:cxn modelId="{A1D4F1C0-662B-49D1-AFFF-2E20A29EA107}" type="presOf" srcId="{AE89A767-3FC6-4D2D-A9FD-FB90CEE576FA}" destId="{D65B0C33-52B3-46BD-B2AB-48A1795C742A}" srcOrd="0" destOrd="0" presId="urn:microsoft.com/office/officeart/2005/8/layout/hList6"/>
    <dgm:cxn modelId="{6FF0CC89-BF72-404E-94D9-EBFF35EE6B29}" type="presParOf" srcId="{25690E55-AAF2-4DA7-A28C-9CFE2B13138A}" destId="{C2C8942F-0843-4058-AE29-9135F380D28F}" srcOrd="0" destOrd="0" presId="urn:microsoft.com/office/officeart/2005/8/layout/hList6"/>
    <dgm:cxn modelId="{26F76B34-B39D-4434-9A12-6FC76584F42C}" type="presParOf" srcId="{25690E55-AAF2-4DA7-A28C-9CFE2B13138A}" destId="{E76CF1B5-92EB-428E-808C-36C4EAAB0D33}" srcOrd="1" destOrd="0" presId="urn:microsoft.com/office/officeart/2005/8/layout/hList6"/>
    <dgm:cxn modelId="{BEC912AF-6AC6-41CE-A23D-95124DE889A8}" type="presParOf" srcId="{25690E55-AAF2-4DA7-A28C-9CFE2B13138A}" destId="{3DC4CD47-90F9-42E2-904B-1B1A9D257E68}" srcOrd="2" destOrd="0" presId="urn:microsoft.com/office/officeart/2005/8/layout/hList6"/>
    <dgm:cxn modelId="{EBE16694-D5C2-4B0D-A6A2-2C92FD95D01F}" type="presParOf" srcId="{25690E55-AAF2-4DA7-A28C-9CFE2B13138A}" destId="{46CB99D0-9C95-43F1-903B-D5E9722C0396}" srcOrd="3" destOrd="0" presId="urn:microsoft.com/office/officeart/2005/8/layout/hList6"/>
    <dgm:cxn modelId="{DC242C92-3160-41B3-ABD5-7CAFC3F7E0EC}" type="presParOf" srcId="{25690E55-AAF2-4DA7-A28C-9CFE2B13138A}" destId="{D65B0C33-52B3-46BD-B2AB-48A1795C742A}"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3FFC74-3084-47DD-84B6-6018924CFEDA}"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88232D5B-FB2E-4D95-A885-E56E5DCCAE37}">
      <dgm:prSet phldrT="[Text]" custT="1"/>
      <dgm:spPr/>
      <dgm:t>
        <a:bodyPr/>
        <a:lstStyle/>
        <a:p>
          <a:pPr algn="l"/>
          <a:r>
            <a:rPr lang="en-US" sz="2000" b="1" i="0" dirty="0" smtClean="0"/>
            <a:t>Forecasting:</a:t>
          </a:r>
          <a:r>
            <a:rPr lang="en-US" sz="2000" i="1" dirty="0" smtClean="0"/>
            <a:t> </a:t>
          </a:r>
          <a:r>
            <a:rPr lang="en-US" sz="2000" dirty="0" smtClean="0"/>
            <a:t>feasibility projections developed for what might happen, and how quickly, as a result of the changes and trends detected through scanning and monitoring, both of which focus on events at a point in time</a:t>
          </a:r>
          <a:endParaRPr lang="en-US" sz="2000" dirty="0"/>
        </a:p>
      </dgm:t>
    </dgm:pt>
    <dgm:pt modelId="{107D1C46-2F38-49A9-AFAD-677DD0E41301}" type="parTrans" cxnId="{46C9DB86-3DFD-4C6A-B87B-8EFF0E983E1B}">
      <dgm:prSet/>
      <dgm:spPr/>
      <dgm:t>
        <a:bodyPr/>
        <a:lstStyle/>
        <a:p>
          <a:endParaRPr lang="en-US"/>
        </a:p>
      </dgm:t>
    </dgm:pt>
    <dgm:pt modelId="{466E00EF-1F45-4F66-AE42-165AA97430C4}" type="sibTrans" cxnId="{46C9DB86-3DFD-4C6A-B87B-8EFF0E983E1B}">
      <dgm:prSet/>
      <dgm:spPr/>
      <dgm:t>
        <a:bodyPr/>
        <a:lstStyle/>
        <a:p>
          <a:endParaRPr lang="en-US"/>
        </a:p>
      </dgm:t>
    </dgm:pt>
    <dgm:pt modelId="{5DAD1076-1481-4BC3-A7D1-B1930B6359C0}">
      <dgm:prSet custT="1"/>
      <dgm:spPr/>
      <dgm:t>
        <a:bodyPr/>
        <a:lstStyle/>
        <a:p>
          <a:pPr algn="l"/>
          <a:r>
            <a:rPr lang="en-US" sz="2000" dirty="0" smtClean="0"/>
            <a:t>Technology trends are continually driving product life cycles shorter, which makes forecasting demand for new technological products that much more challenging.</a:t>
          </a:r>
          <a:endParaRPr lang="en-US" sz="2000" dirty="0"/>
        </a:p>
      </dgm:t>
    </dgm:pt>
    <dgm:pt modelId="{F171A7FB-201D-4E33-B29D-A2338A9EAF3B}" type="parTrans" cxnId="{9C2586E6-5912-428C-8D8E-F197D8C802E6}">
      <dgm:prSet/>
      <dgm:spPr/>
      <dgm:t>
        <a:bodyPr/>
        <a:lstStyle/>
        <a:p>
          <a:endParaRPr lang="en-US"/>
        </a:p>
      </dgm:t>
    </dgm:pt>
    <dgm:pt modelId="{30E520CE-54AC-4BCB-B2AC-BEDF0104DD27}" type="sibTrans" cxnId="{9C2586E6-5912-428C-8D8E-F197D8C802E6}">
      <dgm:prSet/>
      <dgm:spPr/>
      <dgm:t>
        <a:bodyPr/>
        <a:lstStyle/>
        <a:p>
          <a:endParaRPr lang="en-US"/>
        </a:p>
      </dgm:t>
    </dgm:pt>
    <dgm:pt modelId="{AE89A767-3FC6-4D2D-A9FD-FB90CEE576FA}">
      <dgm:prSet phldrT="[Text]" custT="1"/>
      <dgm:spPr/>
      <dgm:t>
        <a:bodyPr/>
        <a:lstStyle/>
        <a:p>
          <a:pPr algn="l"/>
          <a:r>
            <a:rPr lang="en-US" sz="2000" dirty="0" smtClean="0"/>
            <a:t>During an economic downturn, forecasting becomes more difficult and more important. </a:t>
          </a:r>
          <a:endParaRPr lang="en-US" sz="2000" b="0" dirty="0"/>
        </a:p>
      </dgm:t>
    </dgm:pt>
    <dgm:pt modelId="{DB3EF348-C213-40DD-99A8-42962DDD2555}" type="parTrans" cxnId="{FAB9E28E-03FC-4121-B0C3-9C1DF75B032B}">
      <dgm:prSet/>
      <dgm:spPr/>
      <dgm:t>
        <a:bodyPr/>
        <a:lstStyle/>
        <a:p>
          <a:endParaRPr lang="en-US"/>
        </a:p>
      </dgm:t>
    </dgm:pt>
    <dgm:pt modelId="{5B42B186-D817-442E-8BC4-64F83527B6CE}" type="sibTrans" cxnId="{FAB9E28E-03FC-4121-B0C3-9C1DF75B032B}">
      <dgm:prSet/>
      <dgm:spPr/>
      <dgm:t>
        <a:bodyPr/>
        <a:lstStyle/>
        <a:p>
          <a:endParaRPr lang="en-US"/>
        </a:p>
      </dgm:t>
    </dgm:pt>
    <dgm:pt modelId="{25690E55-AAF2-4DA7-A28C-9CFE2B13138A}" type="pres">
      <dgm:prSet presAssocID="{5E3FFC74-3084-47DD-84B6-6018924CFEDA}" presName="Name0" presStyleCnt="0">
        <dgm:presLayoutVars>
          <dgm:dir/>
          <dgm:resizeHandles val="exact"/>
        </dgm:presLayoutVars>
      </dgm:prSet>
      <dgm:spPr/>
      <dgm:t>
        <a:bodyPr/>
        <a:lstStyle/>
        <a:p>
          <a:endParaRPr lang="en-US"/>
        </a:p>
      </dgm:t>
    </dgm:pt>
    <dgm:pt modelId="{C2C8942F-0843-4058-AE29-9135F380D28F}" type="pres">
      <dgm:prSet presAssocID="{88232D5B-FB2E-4D95-A885-E56E5DCCAE37}" presName="node" presStyleLbl="node1" presStyleIdx="0" presStyleCnt="3">
        <dgm:presLayoutVars>
          <dgm:bulletEnabled val="1"/>
        </dgm:presLayoutVars>
      </dgm:prSet>
      <dgm:spPr/>
      <dgm:t>
        <a:bodyPr/>
        <a:lstStyle/>
        <a:p>
          <a:endParaRPr lang="en-US"/>
        </a:p>
      </dgm:t>
    </dgm:pt>
    <dgm:pt modelId="{E76CF1B5-92EB-428E-808C-36C4EAAB0D33}" type="pres">
      <dgm:prSet presAssocID="{466E00EF-1F45-4F66-AE42-165AA97430C4}" presName="sibTrans" presStyleCnt="0"/>
      <dgm:spPr/>
    </dgm:pt>
    <dgm:pt modelId="{3DC4CD47-90F9-42E2-904B-1B1A9D257E68}" type="pres">
      <dgm:prSet presAssocID="{5DAD1076-1481-4BC3-A7D1-B1930B6359C0}" presName="node" presStyleLbl="node1" presStyleIdx="1" presStyleCnt="3">
        <dgm:presLayoutVars>
          <dgm:bulletEnabled val="1"/>
        </dgm:presLayoutVars>
      </dgm:prSet>
      <dgm:spPr/>
      <dgm:t>
        <a:bodyPr/>
        <a:lstStyle/>
        <a:p>
          <a:endParaRPr lang="en-US"/>
        </a:p>
      </dgm:t>
    </dgm:pt>
    <dgm:pt modelId="{46CB99D0-9C95-43F1-903B-D5E9722C0396}" type="pres">
      <dgm:prSet presAssocID="{30E520CE-54AC-4BCB-B2AC-BEDF0104DD27}" presName="sibTrans" presStyleCnt="0"/>
      <dgm:spPr/>
    </dgm:pt>
    <dgm:pt modelId="{D65B0C33-52B3-46BD-B2AB-48A1795C742A}" type="pres">
      <dgm:prSet presAssocID="{AE89A767-3FC6-4D2D-A9FD-FB90CEE576FA}" presName="node" presStyleLbl="node1" presStyleIdx="2" presStyleCnt="3">
        <dgm:presLayoutVars>
          <dgm:bulletEnabled val="1"/>
        </dgm:presLayoutVars>
      </dgm:prSet>
      <dgm:spPr/>
      <dgm:t>
        <a:bodyPr/>
        <a:lstStyle/>
        <a:p>
          <a:endParaRPr lang="en-US"/>
        </a:p>
      </dgm:t>
    </dgm:pt>
  </dgm:ptLst>
  <dgm:cxnLst>
    <dgm:cxn modelId="{9C2586E6-5912-428C-8D8E-F197D8C802E6}" srcId="{5E3FFC74-3084-47DD-84B6-6018924CFEDA}" destId="{5DAD1076-1481-4BC3-A7D1-B1930B6359C0}" srcOrd="1" destOrd="0" parTransId="{F171A7FB-201D-4E33-B29D-A2338A9EAF3B}" sibTransId="{30E520CE-54AC-4BCB-B2AC-BEDF0104DD27}"/>
    <dgm:cxn modelId="{46C9DB86-3DFD-4C6A-B87B-8EFF0E983E1B}" srcId="{5E3FFC74-3084-47DD-84B6-6018924CFEDA}" destId="{88232D5B-FB2E-4D95-A885-E56E5DCCAE37}" srcOrd="0" destOrd="0" parTransId="{107D1C46-2F38-49A9-AFAD-677DD0E41301}" sibTransId="{466E00EF-1F45-4F66-AE42-165AA97430C4}"/>
    <dgm:cxn modelId="{3370875E-EB27-4E67-BBA7-E38721795C05}" type="presOf" srcId="{5E3FFC74-3084-47DD-84B6-6018924CFEDA}" destId="{25690E55-AAF2-4DA7-A28C-9CFE2B13138A}" srcOrd="0" destOrd="0" presId="urn:microsoft.com/office/officeart/2005/8/layout/hList6"/>
    <dgm:cxn modelId="{FAB9E28E-03FC-4121-B0C3-9C1DF75B032B}" srcId="{5E3FFC74-3084-47DD-84B6-6018924CFEDA}" destId="{AE89A767-3FC6-4D2D-A9FD-FB90CEE576FA}" srcOrd="2" destOrd="0" parTransId="{DB3EF348-C213-40DD-99A8-42962DDD2555}" sibTransId="{5B42B186-D817-442E-8BC4-64F83527B6CE}"/>
    <dgm:cxn modelId="{2A32E4D0-D0B3-4B4A-AA07-A65363F4E5FE}" type="presOf" srcId="{AE89A767-3FC6-4D2D-A9FD-FB90CEE576FA}" destId="{D65B0C33-52B3-46BD-B2AB-48A1795C742A}" srcOrd="0" destOrd="0" presId="urn:microsoft.com/office/officeart/2005/8/layout/hList6"/>
    <dgm:cxn modelId="{063E702D-CC17-4782-8E79-AC3677F495F0}" type="presOf" srcId="{5DAD1076-1481-4BC3-A7D1-B1930B6359C0}" destId="{3DC4CD47-90F9-42E2-904B-1B1A9D257E68}" srcOrd="0" destOrd="0" presId="urn:microsoft.com/office/officeart/2005/8/layout/hList6"/>
    <dgm:cxn modelId="{FF03FF5F-53FF-42AB-A246-7E9823310744}" type="presOf" srcId="{88232D5B-FB2E-4D95-A885-E56E5DCCAE37}" destId="{C2C8942F-0843-4058-AE29-9135F380D28F}" srcOrd="0" destOrd="0" presId="urn:microsoft.com/office/officeart/2005/8/layout/hList6"/>
    <dgm:cxn modelId="{F68B4585-0D9C-4D58-9AA2-3A7DCC4F43D0}" type="presParOf" srcId="{25690E55-AAF2-4DA7-A28C-9CFE2B13138A}" destId="{C2C8942F-0843-4058-AE29-9135F380D28F}" srcOrd="0" destOrd="0" presId="urn:microsoft.com/office/officeart/2005/8/layout/hList6"/>
    <dgm:cxn modelId="{7C7917AF-441E-456E-BE80-1F51B4531D8D}" type="presParOf" srcId="{25690E55-AAF2-4DA7-A28C-9CFE2B13138A}" destId="{E76CF1B5-92EB-428E-808C-36C4EAAB0D33}" srcOrd="1" destOrd="0" presId="urn:microsoft.com/office/officeart/2005/8/layout/hList6"/>
    <dgm:cxn modelId="{6CB7FD51-99D1-41C7-AF78-51EEEE37939B}" type="presParOf" srcId="{25690E55-AAF2-4DA7-A28C-9CFE2B13138A}" destId="{3DC4CD47-90F9-42E2-904B-1B1A9D257E68}" srcOrd="2" destOrd="0" presId="urn:microsoft.com/office/officeart/2005/8/layout/hList6"/>
    <dgm:cxn modelId="{72B29B7D-BA3E-444E-A789-8F51CF93E756}" type="presParOf" srcId="{25690E55-AAF2-4DA7-A28C-9CFE2B13138A}" destId="{46CB99D0-9C95-43F1-903B-D5E9722C0396}" srcOrd="3" destOrd="0" presId="urn:microsoft.com/office/officeart/2005/8/layout/hList6"/>
    <dgm:cxn modelId="{A69A2696-A1BC-43CB-B4D7-4292BA735461}" type="presParOf" srcId="{25690E55-AAF2-4DA7-A28C-9CFE2B13138A}" destId="{D65B0C33-52B3-46BD-B2AB-48A1795C742A}"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3FFC74-3084-47DD-84B6-6018924CFEDA}"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88232D5B-FB2E-4D95-A885-E56E5DCCAE37}">
      <dgm:prSet phldrT="[Text]" custT="1"/>
      <dgm:spPr/>
      <dgm:t>
        <a:bodyPr/>
        <a:lstStyle/>
        <a:p>
          <a:pPr algn="l"/>
          <a:r>
            <a:rPr lang="en-US" sz="2000" b="1" i="0" dirty="0" smtClean="0"/>
            <a:t>Assessing:</a:t>
          </a:r>
          <a:r>
            <a:rPr lang="en-US" sz="2000" dirty="0" smtClean="0"/>
            <a:t> determining the timing and significance of the effects of environmental trends that have been identified; specifying the implications of the understanding gathered in the previous stages</a:t>
          </a:r>
          <a:endParaRPr lang="en-US" sz="2000" dirty="0"/>
        </a:p>
      </dgm:t>
    </dgm:pt>
    <dgm:pt modelId="{107D1C46-2F38-49A9-AFAD-677DD0E41301}" type="parTrans" cxnId="{46C9DB86-3DFD-4C6A-B87B-8EFF0E983E1B}">
      <dgm:prSet/>
      <dgm:spPr/>
      <dgm:t>
        <a:bodyPr/>
        <a:lstStyle/>
        <a:p>
          <a:endParaRPr lang="en-US"/>
        </a:p>
      </dgm:t>
    </dgm:pt>
    <dgm:pt modelId="{466E00EF-1F45-4F66-AE42-165AA97430C4}" type="sibTrans" cxnId="{46C9DB86-3DFD-4C6A-B87B-8EFF0E983E1B}">
      <dgm:prSet/>
      <dgm:spPr/>
      <dgm:t>
        <a:bodyPr/>
        <a:lstStyle/>
        <a:p>
          <a:endParaRPr lang="en-US"/>
        </a:p>
      </dgm:t>
    </dgm:pt>
    <dgm:pt modelId="{5DAD1076-1481-4BC3-A7D1-B1930B6359C0}">
      <dgm:prSet custT="1"/>
      <dgm:spPr/>
      <dgm:t>
        <a:bodyPr/>
        <a:lstStyle/>
        <a:p>
          <a:pPr algn="l"/>
          <a:r>
            <a:rPr lang="en-US" sz="2000" dirty="0" smtClean="0"/>
            <a:t>INTERPRETATION IS KEY. Even if formal assessment is inadequate, the appropriate interpretation of that information is important.</a:t>
          </a:r>
          <a:endParaRPr lang="en-US" sz="2000" dirty="0"/>
        </a:p>
      </dgm:t>
    </dgm:pt>
    <dgm:pt modelId="{F171A7FB-201D-4E33-B29D-A2338A9EAF3B}" type="parTrans" cxnId="{9C2586E6-5912-428C-8D8E-F197D8C802E6}">
      <dgm:prSet/>
      <dgm:spPr/>
      <dgm:t>
        <a:bodyPr/>
        <a:lstStyle/>
        <a:p>
          <a:endParaRPr lang="en-US"/>
        </a:p>
      </dgm:t>
    </dgm:pt>
    <dgm:pt modelId="{30E520CE-54AC-4BCB-B2AC-BEDF0104DD27}" type="sibTrans" cxnId="{9C2586E6-5912-428C-8D8E-F197D8C802E6}">
      <dgm:prSet/>
      <dgm:spPr/>
      <dgm:t>
        <a:bodyPr/>
        <a:lstStyle/>
        <a:p>
          <a:endParaRPr lang="en-US"/>
        </a:p>
      </dgm:t>
    </dgm:pt>
    <dgm:pt modelId="{AE89A767-3FC6-4D2D-A9FD-FB90CEE576FA}">
      <dgm:prSet phldrT="[Text]" custT="1"/>
      <dgm:spPr/>
      <dgm:t>
        <a:bodyPr/>
        <a:lstStyle/>
        <a:p>
          <a:pPr algn="l"/>
          <a:r>
            <a:rPr lang="en-US" sz="2000" dirty="0" smtClean="0"/>
            <a:t>Gathering and organizing information is important, BUT appropriately interpreting that intelligence to determine if an identified trend in the external environment is an opportunity or threat is PARAMOUNT.</a:t>
          </a:r>
          <a:endParaRPr lang="en-US" sz="2000" b="0" dirty="0"/>
        </a:p>
      </dgm:t>
    </dgm:pt>
    <dgm:pt modelId="{DB3EF348-C213-40DD-99A8-42962DDD2555}" type="parTrans" cxnId="{FAB9E28E-03FC-4121-B0C3-9C1DF75B032B}">
      <dgm:prSet/>
      <dgm:spPr/>
      <dgm:t>
        <a:bodyPr/>
        <a:lstStyle/>
        <a:p>
          <a:endParaRPr lang="en-US"/>
        </a:p>
      </dgm:t>
    </dgm:pt>
    <dgm:pt modelId="{5B42B186-D817-442E-8BC4-64F83527B6CE}" type="sibTrans" cxnId="{FAB9E28E-03FC-4121-B0C3-9C1DF75B032B}">
      <dgm:prSet/>
      <dgm:spPr/>
      <dgm:t>
        <a:bodyPr/>
        <a:lstStyle/>
        <a:p>
          <a:endParaRPr lang="en-US"/>
        </a:p>
      </dgm:t>
    </dgm:pt>
    <dgm:pt modelId="{25690E55-AAF2-4DA7-A28C-9CFE2B13138A}" type="pres">
      <dgm:prSet presAssocID="{5E3FFC74-3084-47DD-84B6-6018924CFEDA}" presName="Name0" presStyleCnt="0">
        <dgm:presLayoutVars>
          <dgm:dir/>
          <dgm:resizeHandles val="exact"/>
        </dgm:presLayoutVars>
      </dgm:prSet>
      <dgm:spPr/>
      <dgm:t>
        <a:bodyPr/>
        <a:lstStyle/>
        <a:p>
          <a:endParaRPr lang="en-US"/>
        </a:p>
      </dgm:t>
    </dgm:pt>
    <dgm:pt modelId="{C2C8942F-0843-4058-AE29-9135F380D28F}" type="pres">
      <dgm:prSet presAssocID="{88232D5B-FB2E-4D95-A885-E56E5DCCAE37}" presName="node" presStyleLbl="node1" presStyleIdx="0" presStyleCnt="3">
        <dgm:presLayoutVars>
          <dgm:bulletEnabled val="1"/>
        </dgm:presLayoutVars>
      </dgm:prSet>
      <dgm:spPr/>
      <dgm:t>
        <a:bodyPr/>
        <a:lstStyle/>
        <a:p>
          <a:endParaRPr lang="en-US"/>
        </a:p>
      </dgm:t>
    </dgm:pt>
    <dgm:pt modelId="{E76CF1B5-92EB-428E-808C-36C4EAAB0D33}" type="pres">
      <dgm:prSet presAssocID="{466E00EF-1F45-4F66-AE42-165AA97430C4}" presName="sibTrans" presStyleCnt="0"/>
      <dgm:spPr/>
    </dgm:pt>
    <dgm:pt modelId="{3DC4CD47-90F9-42E2-904B-1B1A9D257E68}" type="pres">
      <dgm:prSet presAssocID="{5DAD1076-1481-4BC3-A7D1-B1930B6359C0}" presName="node" presStyleLbl="node1" presStyleIdx="1" presStyleCnt="3">
        <dgm:presLayoutVars>
          <dgm:bulletEnabled val="1"/>
        </dgm:presLayoutVars>
      </dgm:prSet>
      <dgm:spPr/>
      <dgm:t>
        <a:bodyPr/>
        <a:lstStyle/>
        <a:p>
          <a:endParaRPr lang="en-US"/>
        </a:p>
      </dgm:t>
    </dgm:pt>
    <dgm:pt modelId="{46CB99D0-9C95-43F1-903B-D5E9722C0396}" type="pres">
      <dgm:prSet presAssocID="{30E520CE-54AC-4BCB-B2AC-BEDF0104DD27}" presName="sibTrans" presStyleCnt="0"/>
      <dgm:spPr/>
    </dgm:pt>
    <dgm:pt modelId="{D65B0C33-52B3-46BD-B2AB-48A1795C742A}" type="pres">
      <dgm:prSet presAssocID="{AE89A767-3FC6-4D2D-A9FD-FB90CEE576FA}" presName="node" presStyleLbl="node1" presStyleIdx="2" presStyleCnt="3">
        <dgm:presLayoutVars>
          <dgm:bulletEnabled val="1"/>
        </dgm:presLayoutVars>
      </dgm:prSet>
      <dgm:spPr/>
      <dgm:t>
        <a:bodyPr/>
        <a:lstStyle/>
        <a:p>
          <a:endParaRPr lang="en-US"/>
        </a:p>
      </dgm:t>
    </dgm:pt>
  </dgm:ptLst>
  <dgm:cxnLst>
    <dgm:cxn modelId="{6CB88279-0435-4E36-9092-B7CEF012894B}" type="presOf" srcId="{AE89A767-3FC6-4D2D-A9FD-FB90CEE576FA}" destId="{D65B0C33-52B3-46BD-B2AB-48A1795C742A}" srcOrd="0" destOrd="0" presId="urn:microsoft.com/office/officeart/2005/8/layout/hList6"/>
    <dgm:cxn modelId="{9C2586E6-5912-428C-8D8E-F197D8C802E6}" srcId="{5E3FFC74-3084-47DD-84B6-6018924CFEDA}" destId="{5DAD1076-1481-4BC3-A7D1-B1930B6359C0}" srcOrd="1" destOrd="0" parTransId="{F171A7FB-201D-4E33-B29D-A2338A9EAF3B}" sibTransId="{30E520CE-54AC-4BCB-B2AC-BEDF0104DD27}"/>
    <dgm:cxn modelId="{46C9DB86-3DFD-4C6A-B87B-8EFF0E983E1B}" srcId="{5E3FFC74-3084-47DD-84B6-6018924CFEDA}" destId="{88232D5B-FB2E-4D95-A885-E56E5DCCAE37}" srcOrd="0" destOrd="0" parTransId="{107D1C46-2F38-49A9-AFAD-677DD0E41301}" sibTransId="{466E00EF-1F45-4F66-AE42-165AA97430C4}"/>
    <dgm:cxn modelId="{FAB9E28E-03FC-4121-B0C3-9C1DF75B032B}" srcId="{5E3FFC74-3084-47DD-84B6-6018924CFEDA}" destId="{AE89A767-3FC6-4D2D-A9FD-FB90CEE576FA}" srcOrd="2" destOrd="0" parTransId="{DB3EF348-C213-40DD-99A8-42962DDD2555}" sibTransId="{5B42B186-D817-442E-8BC4-64F83527B6CE}"/>
    <dgm:cxn modelId="{15FE4B28-A7CD-4ACB-A369-0B9420559E01}" type="presOf" srcId="{5DAD1076-1481-4BC3-A7D1-B1930B6359C0}" destId="{3DC4CD47-90F9-42E2-904B-1B1A9D257E68}" srcOrd="0" destOrd="0" presId="urn:microsoft.com/office/officeart/2005/8/layout/hList6"/>
    <dgm:cxn modelId="{0695B275-2735-495B-9C89-33C15969579D}" type="presOf" srcId="{5E3FFC74-3084-47DD-84B6-6018924CFEDA}" destId="{25690E55-AAF2-4DA7-A28C-9CFE2B13138A}" srcOrd="0" destOrd="0" presId="urn:microsoft.com/office/officeart/2005/8/layout/hList6"/>
    <dgm:cxn modelId="{3C85E792-BCB5-4093-A25A-19275707697F}" type="presOf" srcId="{88232D5B-FB2E-4D95-A885-E56E5DCCAE37}" destId="{C2C8942F-0843-4058-AE29-9135F380D28F}" srcOrd="0" destOrd="0" presId="urn:microsoft.com/office/officeart/2005/8/layout/hList6"/>
    <dgm:cxn modelId="{51DC936A-0F5D-411B-8B14-E7BA18113175}" type="presParOf" srcId="{25690E55-AAF2-4DA7-A28C-9CFE2B13138A}" destId="{C2C8942F-0843-4058-AE29-9135F380D28F}" srcOrd="0" destOrd="0" presId="urn:microsoft.com/office/officeart/2005/8/layout/hList6"/>
    <dgm:cxn modelId="{4DA32EBF-7BE4-455B-928C-6177C1332F0F}" type="presParOf" srcId="{25690E55-AAF2-4DA7-A28C-9CFE2B13138A}" destId="{E76CF1B5-92EB-428E-808C-36C4EAAB0D33}" srcOrd="1" destOrd="0" presId="urn:microsoft.com/office/officeart/2005/8/layout/hList6"/>
    <dgm:cxn modelId="{67865A18-EBCA-48BA-87A3-5E214729CBAA}" type="presParOf" srcId="{25690E55-AAF2-4DA7-A28C-9CFE2B13138A}" destId="{3DC4CD47-90F9-42E2-904B-1B1A9D257E68}" srcOrd="2" destOrd="0" presId="urn:microsoft.com/office/officeart/2005/8/layout/hList6"/>
    <dgm:cxn modelId="{A11B4758-D91F-4316-A409-454181F0D059}" type="presParOf" srcId="{25690E55-AAF2-4DA7-A28C-9CFE2B13138A}" destId="{46CB99D0-9C95-43F1-903B-D5E9722C0396}" srcOrd="3" destOrd="0" presId="urn:microsoft.com/office/officeart/2005/8/layout/hList6"/>
    <dgm:cxn modelId="{91034EA7-373C-49EF-8670-5EA6BC7D6B0A}" type="presParOf" srcId="{25690E55-AAF2-4DA7-A28C-9CFE2B13138A}" destId="{D65B0C33-52B3-46BD-B2AB-48A1795C742A}"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7D15-5AE6-456F-B181-47F20D049606}">
      <dsp:nvSpPr>
        <dsp:cNvPr id="0" name=""/>
        <dsp:cNvSpPr/>
      </dsp:nvSpPr>
      <dsp:spPr>
        <a:xfrm>
          <a:off x="0" y="0"/>
          <a:ext cx="7086600" cy="1178479"/>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 Explain the importance of analyzing and understanding the firm’s external environment.</a:t>
          </a:r>
          <a:endParaRPr lang="en-US" sz="2200" kern="1200" dirty="0">
            <a:latin typeface="+mn-lt"/>
          </a:endParaRPr>
        </a:p>
      </dsp:txBody>
      <dsp:txXfrm>
        <a:off x="1496258" y="0"/>
        <a:ext cx="5590341" cy="1178479"/>
      </dsp:txXfrm>
    </dsp:sp>
    <dsp:sp modelId="{1918FC97-5768-4177-A57F-3B26C702E374}">
      <dsp:nvSpPr>
        <dsp:cNvPr id="0" name=""/>
        <dsp:cNvSpPr/>
      </dsp:nvSpPr>
      <dsp:spPr>
        <a:xfrm>
          <a:off x="420845" y="273486"/>
          <a:ext cx="733505" cy="631507"/>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B36DD5-C883-43D8-A7C6-B3EDFA2A6770}">
      <dsp:nvSpPr>
        <dsp:cNvPr id="0" name=""/>
        <dsp:cNvSpPr/>
      </dsp:nvSpPr>
      <dsp:spPr>
        <a:xfrm>
          <a:off x="0" y="1257418"/>
          <a:ext cx="7086600" cy="1046044"/>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j-lt"/>
              <a:cs typeface="Arial"/>
            </a:rPr>
            <a:t>● </a:t>
          </a:r>
          <a:r>
            <a:rPr lang="en-US" sz="2200" kern="1200" dirty="0" smtClean="0"/>
            <a:t>Define and describe the general environment and the industry environment.</a:t>
          </a:r>
          <a:endParaRPr lang="en-US" sz="2200" kern="1200" dirty="0">
            <a:latin typeface="+mn-lt"/>
          </a:endParaRPr>
        </a:p>
      </dsp:txBody>
      <dsp:txXfrm>
        <a:off x="1496258" y="1257418"/>
        <a:ext cx="5590341" cy="1046044"/>
      </dsp:txXfrm>
    </dsp:sp>
    <dsp:sp modelId="{E708CFC0-76CB-4E72-B8D1-24DBB71C3A2C}">
      <dsp:nvSpPr>
        <dsp:cNvPr id="0" name=""/>
        <dsp:cNvSpPr/>
      </dsp:nvSpPr>
      <dsp:spPr>
        <a:xfrm>
          <a:off x="420845" y="1464686"/>
          <a:ext cx="733505" cy="631507"/>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4579AA-35AB-4B01-AAE7-F2C3069BC13D}">
      <dsp:nvSpPr>
        <dsp:cNvPr id="0" name=""/>
        <dsp:cNvSpPr/>
      </dsp:nvSpPr>
      <dsp:spPr>
        <a:xfrm>
          <a:off x="0" y="2382401"/>
          <a:ext cx="7086600" cy="1394352"/>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j-lt"/>
              <a:cs typeface="Arial"/>
            </a:rPr>
            <a:t>●</a:t>
          </a:r>
          <a:r>
            <a:rPr lang="en-US" sz="2200" kern="1200" dirty="0" smtClean="0">
              <a:latin typeface="Arial"/>
              <a:cs typeface="Arial"/>
            </a:rPr>
            <a:t> </a:t>
          </a:r>
          <a:r>
            <a:rPr lang="en-US" sz="2200" kern="1200" dirty="0" smtClean="0"/>
            <a:t>Discuss the four activities of the external environmental analysis process.</a:t>
          </a:r>
          <a:endParaRPr lang="en-US" sz="2200" kern="1200" dirty="0">
            <a:latin typeface="+mn-lt"/>
          </a:endParaRPr>
        </a:p>
      </dsp:txBody>
      <dsp:txXfrm>
        <a:off x="1496258" y="2382401"/>
        <a:ext cx="5590341" cy="1394352"/>
      </dsp:txXfrm>
    </dsp:sp>
    <dsp:sp modelId="{4BE5030C-0348-4C03-92AE-76D4C2BF5185}">
      <dsp:nvSpPr>
        <dsp:cNvPr id="0" name=""/>
        <dsp:cNvSpPr/>
      </dsp:nvSpPr>
      <dsp:spPr>
        <a:xfrm>
          <a:off x="420845" y="2763824"/>
          <a:ext cx="733505" cy="631507"/>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1E1345-CE30-402A-953C-1009009DD316}">
      <dsp:nvSpPr>
        <dsp:cNvPr id="0" name=""/>
        <dsp:cNvSpPr/>
      </dsp:nvSpPr>
      <dsp:spPr>
        <a:xfrm>
          <a:off x="0" y="3855692"/>
          <a:ext cx="7086600" cy="132442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Arial"/>
              <a:cs typeface="Arial"/>
            </a:rPr>
            <a:t>● </a:t>
          </a:r>
          <a:r>
            <a:rPr lang="en-US" sz="2200" kern="1200" dirty="0" smtClean="0"/>
            <a:t>Name and describe the general environment’s seven segments.</a:t>
          </a:r>
          <a:endParaRPr lang="en-US" sz="2200" kern="1200" dirty="0">
            <a:latin typeface="+mn-lt"/>
          </a:endParaRPr>
        </a:p>
      </dsp:txBody>
      <dsp:txXfrm>
        <a:off x="1496258" y="3855692"/>
        <a:ext cx="5590341" cy="1324421"/>
      </dsp:txXfrm>
    </dsp:sp>
    <dsp:sp modelId="{9EB785D6-78B5-4799-8760-92B2A224E839}">
      <dsp:nvSpPr>
        <dsp:cNvPr id="0" name=""/>
        <dsp:cNvSpPr/>
      </dsp:nvSpPr>
      <dsp:spPr>
        <a:xfrm>
          <a:off x="420845" y="4202149"/>
          <a:ext cx="733505" cy="631507"/>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7D15-5AE6-456F-B181-47F20D049606}">
      <dsp:nvSpPr>
        <dsp:cNvPr id="0" name=""/>
        <dsp:cNvSpPr/>
      </dsp:nvSpPr>
      <dsp:spPr>
        <a:xfrm>
          <a:off x="0" y="0"/>
          <a:ext cx="6934200" cy="1640406"/>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Arial"/>
              <a:cs typeface="Arial"/>
            </a:rPr>
            <a:t>● </a:t>
          </a:r>
          <a:r>
            <a:rPr lang="en-US" sz="2200" kern="1200" dirty="0" smtClean="0"/>
            <a:t>Identify the five competitive forces and explain how they determine an industry’s profit potential.</a:t>
          </a:r>
          <a:endParaRPr lang="en-US" sz="2200" kern="1200" dirty="0">
            <a:latin typeface="+mn-lt"/>
          </a:endParaRPr>
        </a:p>
      </dsp:txBody>
      <dsp:txXfrm>
        <a:off x="1496719" y="0"/>
        <a:ext cx="5437480" cy="1640406"/>
      </dsp:txXfrm>
    </dsp:sp>
    <dsp:sp modelId="{1918FC97-5768-4177-A57F-3B26C702E374}">
      <dsp:nvSpPr>
        <dsp:cNvPr id="0" name=""/>
        <dsp:cNvSpPr/>
      </dsp:nvSpPr>
      <dsp:spPr>
        <a:xfrm>
          <a:off x="444434" y="380684"/>
          <a:ext cx="717731" cy="879038"/>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B36DD5-C883-43D8-A7C6-B3EDFA2A6770}">
      <dsp:nvSpPr>
        <dsp:cNvPr id="0" name=""/>
        <dsp:cNvSpPr/>
      </dsp:nvSpPr>
      <dsp:spPr>
        <a:xfrm>
          <a:off x="0" y="1750286"/>
          <a:ext cx="6934200" cy="145606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Arial"/>
              <a:cs typeface="Arial"/>
            </a:rPr>
            <a:t>● </a:t>
          </a:r>
          <a:r>
            <a:rPr lang="en-US" sz="2200" kern="1200" dirty="0" smtClean="0"/>
            <a:t>Define strategic groups and describe their influence on the firm.</a:t>
          </a:r>
          <a:endParaRPr lang="en-US" sz="2200" kern="1200" dirty="0">
            <a:latin typeface="+mn-lt"/>
          </a:endParaRPr>
        </a:p>
      </dsp:txBody>
      <dsp:txXfrm>
        <a:off x="1496719" y="1750286"/>
        <a:ext cx="5437480" cy="1456061"/>
      </dsp:txXfrm>
    </dsp:sp>
    <dsp:sp modelId="{E708CFC0-76CB-4E72-B8D1-24DBB71C3A2C}">
      <dsp:nvSpPr>
        <dsp:cNvPr id="0" name=""/>
        <dsp:cNvSpPr/>
      </dsp:nvSpPr>
      <dsp:spPr>
        <a:xfrm>
          <a:off x="444434" y="2038797"/>
          <a:ext cx="717731" cy="879038"/>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4579AA-35AB-4B01-AAE7-F2C3069BC13D}">
      <dsp:nvSpPr>
        <dsp:cNvPr id="0" name=""/>
        <dsp:cNvSpPr/>
      </dsp:nvSpPr>
      <dsp:spPr>
        <a:xfrm>
          <a:off x="0" y="3316227"/>
          <a:ext cx="6934200" cy="1940894"/>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Arial"/>
              <a:cs typeface="Arial"/>
            </a:rPr>
            <a:t>● </a:t>
          </a:r>
          <a:r>
            <a:rPr lang="en-US" sz="2200" kern="1200" dirty="0" smtClean="0"/>
            <a:t>Describe what firms need to know about their competitors and different methods (including ethical standards) used to collect intelligence about them.</a:t>
          </a:r>
          <a:endParaRPr lang="en-US" sz="2200" kern="1200" dirty="0">
            <a:latin typeface="+mn-lt"/>
          </a:endParaRPr>
        </a:p>
      </dsp:txBody>
      <dsp:txXfrm>
        <a:off x="1496719" y="3316227"/>
        <a:ext cx="5437480" cy="1940894"/>
      </dsp:txXfrm>
    </dsp:sp>
    <dsp:sp modelId="{4BE5030C-0348-4C03-92AE-76D4C2BF5185}">
      <dsp:nvSpPr>
        <dsp:cNvPr id="0" name=""/>
        <dsp:cNvSpPr/>
      </dsp:nvSpPr>
      <dsp:spPr>
        <a:xfrm>
          <a:off x="444434" y="3847155"/>
          <a:ext cx="717731" cy="879038"/>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2E1DCE-0393-42AC-B651-F8EE4B6105F1}">
      <dsp:nvSpPr>
        <dsp:cNvPr id="0" name=""/>
        <dsp:cNvSpPr/>
      </dsp:nvSpPr>
      <dsp:spPr>
        <a:xfrm>
          <a:off x="0" y="2943407"/>
          <a:ext cx="1981200" cy="1931193"/>
        </a:xfrm>
        <a:prstGeom prst="rect">
          <a:avLst/>
        </a:prstGeom>
        <a:gradFill rotWithShape="0">
          <a:gsLst>
            <a:gs pos="0">
              <a:schemeClr val="accent6">
                <a:alpha val="90000"/>
                <a:hueOff val="0"/>
                <a:satOff val="0"/>
                <a:lumOff val="0"/>
                <a:alphaOff val="0"/>
                <a:tint val="30000"/>
                <a:satMod val="250000"/>
              </a:schemeClr>
            </a:gs>
            <a:gs pos="72000">
              <a:schemeClr val="accent6">
                <a:alpha val="90000"/>
                <a:hueOff val="0"/>
                <a:satOff val="0"/>
                <a:lumOff val="0"/>
                <a:alphaOff val="0"/>
                <a:tint val="75000"/>
                <a:satMod val="210000"/>
              </a:schemeClr>
            </a:gs>
            <a:gs pos="100000">
              <a:schemeClr val="accent6">
                <a:alpha val="9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MICRO</a:t>
          </a:r>
          <a:endParaRPr lang="en-US" sz="3200" kern="1200" dirty="0"/>
        </a:p>
      </dsp:txBody>
      <dsp:txXfrm>
        <a:off x="0" y="2943407"/>
        <a:ext cx="1981200" cy="1931193"/>
      </dsp:txXfrm>
    </dsp:sp>
    <dsp:sp modelId="{617E84A2-04BA-4050-90BA-05321DCB2144}">
      <dsp:nvSpPr>
        <dsp:cNvPr id="0" name=""/>
        <dsp:cNvSpPr/>
      </dsp:nvSpPr>
      <dsp:spPr>
        <a:xfrm rot="10800000">
          <a:off x="0" y="2199"/>
          <a:ext cx="1981200" cy="2970175"/>
        </a:xfrm>
        <a:prstGeom prst="upArrowCallout">
          <a:avLst/>
        </a:prstGeom>
        <a:gradFill rotWithShape="0">
          <a:gsLst>
            <a:gs pos="0">
              <a:schemeClr val="accent6">
                <a:alpha val="90000"/>
                <a:hueOff val="0"/>
                <a:satOff val="0"/>
                <a:lumOff val="0"/>
                <a:alphaOff val="-40000"/>
                <a:tint val="30000"/>
                <a:satMod val="250000"/>
              </a:schemeClr>
            </a:gs>
            <a:gs pos="72000">
              <a:schemeClr val="accent6">
                <a:alpha val="90000"/>
                <a:hueOff val="0"/>
                <a:satOff val="0"/>
                <a:lumOff val="0"/>
                <a:alphaOff val="-40000"/>
                <a:tint val="75000"/>
                <a:satMod val="210000"/>
              </a:schemeClr>
            </a:gs>
            <a:gs pos="100000">
              <a:schemeClr val="accent6">
                <a:alpha val="90000"/>
                <a:hueOff val="0"/>
                <a:satOff val="0"/>
                <a:lumOff val="0"/>
                <a:alphaOff val="-40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MACRO</a:t>
          </a:r>
          <a:endParaRPr lang="en-US" sz="3200" kern="1200" dirty="0"/>
        </a:p>
      </dsp:txBody>
      <dsp:txXfrm rot="10800000">
        <a:off x="0" y="2199"/>
        <a:ext cx="1981200" cy="29701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0007C-44DA-421F-9306-3828FBB8A73E}" type="datetimeFigureOut">
              <a:rPr lang="en-US" smtClean="0"/>
              <a:t>8/23/2012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E9AAF-25B2-414F-9296-12BAAA1CD2F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5E9AAF-25B2-414F-9296-12BAAA1CD2F3}"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4724400" y="2590800"/>
            <a:ext cx="4419600" cy="1527175"/>
          </a:xfrm>
          <a:effectLst/>
        </p:spPr>
        <p:txBody>
          <a:bodyPr anchor="t">
            <a:normAutofit/>
          </a:bodyPr>
          <a:lstStyle>
            <a:lvl1pPr algn="ctr">
              <a:defRPr sz="3500" baseline="0">
                <a:latin typeface="+mj-lt"/>
                <a:cs typeface="Arial"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724400" y="0"/>
            <a:ext cx="4114800" cy="1676400"/>
          </a:xfrm>
        </p:spPr>
        <p:txBody>
          <a:bodyPr anchor="b">
            <a:normAutofit/>
          </a:bodyPr>
          <a:lstStyle>
            <a:lvl1pPr marL="0" indent="0" algn="ctr">
              <a:buNone/>
              <a:defRPr sz="4000">
                <a:solidFill>
                  <a:schemeClr val="tx2">
                    <a:shade val="75000"/>
                  </a:schemeClr>
                </a:solidFill>
                <a:latin typeface="+mj-lt"/>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pic>
        <p:nvPicPr>
          <p:cNvPr id="8" name="Picture 7" descr="HIH_Cover.jpg"/>
          <p:cNvPicPr>
            <a:picLocks noChangeAspect="1"/>
          </p:cNvPicPr>
          <p:nvPr/>
        </p:nvPicPr>
        <p:blipFill>
          <a:blip r:embed="rId2" cstate="print"/>
          <a:stretch>
            <a:fillRect/>
          </a:stretch>
        </p:blipFill>
        <p:spPr>
          <a:xfrm>
            <a:off x="0" y="152400"/>
            <a:ext cx="4693882" cy="6172200"/>
          </a:xfrm>
          <a:prstGeom prst="rect">
            <a:avLst/>
          </a:prstGeom>
        </p:spPr>
      </p:pic>
      <p:sp>
        <p:nvSpPr>
          <p:cNvPr id="10" name="Footer Placeholder 1"/>
          <p:cNvSpPr txBox="1">
            <a:spLocks/>
          </p:cNvSpPr>
          <p:nvPr/>
        </p:nvSpPr>
        <p:spPr>
          <a:xfrm>
            <a:off x="6934200" y="6172200"/>
            <a:ext cx="2209800" cy="533400"/>
          </a:xfrm>
          <a:prstGeom prst="rect">
            <a:avLst/>
          </a:prstGeom>
        </p:spPr>
        <p:txBody>
          <a:bodyPr vert="horz"/>
          <a:lstStyle>
            <a:lvl1pPr algn="l">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Authored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Marta Szabo White. </a:t>
            </a:r>
            <a:r>
              <a:rPr kumimoji="0" lang="en-US" sz="12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Ph.D</a:t>
            </a:r>
            <a:endPar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Georgia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1">
                  <a:shade val="75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p:nvSpPr>
        <p:spPr>
          <a:xfrm>
            <a:off x="0" y="6553200"/>
            <a:ext cx="9144000" cy="307777"/>
          </a:xfrm>
          <a:prstGeom prst="rect">
            <a:avLst/>
          </a:prstGeom>
          <a:solidFill>
            <a:schemeClr val="tx1"/>
          </a:solidFill>
          <a:ln w="28575">
            <a:solidFill>
              <a:schemeClr val="tx1"/>
            </a:solidFill>
          </a:ln>
        </p:spPr>
        <p:txBody>
          <a:bodyPr wrap="square" rtlCol="0">
            <a:spAutoFit/>
          </a:bodyPr>
          <a:lstStyle/>
          <a:p>
            <a:r>
              <a:rPr lang="en-US" sz="1400" dirty="0" smtClean="0">
                <a:solidFill>
                  <a:schemeClr val="bg1"/>
                </a:solidFill>
              </a:rPr>
              <a:t>© 2012 South-Western, </a:t>
            </a:r>
            <a:r>
              <a:rPr lang="en-US" sz="1400" dirty="0" err="1" smtClean="0">
                <a:solidFill>
                  <a:schemeClr val="bg1"/>
                </a:solidFill>
              </a:rPr>
              <a:t>Cengage</a:t>
            </a:r>
            <a:r>
              <a:rPr lang="en-US" sz="1400" dirty="0" smtClean="0">
                <a:solidFill>
                  <a:schemeClr val="bg1"/>
                </a:solidFill>
              </a:rPr>
              <a:t> Learning, Inc. All rights reserved.</a:t>
            </a:r>
            <a:endParaRPr lang="en-US" sz="1400"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DD95F-3731-4AED-B259-CE47A70D6AD2}" type="datetimeFigureOut">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D95F-3731-4AED-B259-CE47A70D6AD2}" type="datetimeFigureOut">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DD95F-3731-4AED-B259-CE47A70D6AD2}" type="datetimeFigureOut">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DD95F-3731-4AED-B259-CE47A70D6AD2}" type="datetimeFigureOut">
              <a:rPr lang="en-US" smtClean="0"/>
              <a:pPr/>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DD95F-3731-4AED-B259-CE47A70D6AD2}" type="datetimeFigureOut">
              <a:rPr lang="en-US" smtClean="0"/>
              <a:pPr/>
              <a:t>8/23/2012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DD95F-3731-4AED-B259-CE47A70D6AD2}" type="datetimeFigureOut">
              <a:rPr lang="en-US" smtClean="0"/>
              <a:pPr/>
              <a:t>8/23/2012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DD95F-3731-4AED-B259-CE47A70D6AD2}" type="datetimeFigureOut">
              <a:rPr lang="en-US" smtClean="0"/>
              <a:pPr/>
              <a:t>8/23/2012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DD95F-3731-4AED-B259-CE47A70D6AD2}" type="datetimeFigureOut">
              <a:rPr lang="en-US" smtClean="0"/>
              <a:pPr/>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DD95F-3731-4AED-B259-CE47A70D6AD2}" type="datetimeFigureOut">
              <a:rPr lang="en-US" smtClean="0"/>
              <a:pPr/>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086600" cy="1295400"/>
          </a:xfrm>
        </p:spPr>
        <p:txBody>
          <a:bodyPr>
            <a:noAutofit/>
          </a:bodyPr>
          <a:lstStyle>
            <a:lvl1pPr algn="ctr">
              <a:defRPr sz="4000">
                <a:latin typeface="+mj-lt"/>
                <a:cs typeface="Arial" pitchFamily="34" charset="0"/>
              </a:defRPr>
            </a:lvl1pPr>
          </a:lstStyle>
          <a:p>
            <a:r>
              <a:rPr kumimoji="0" lang="en-US" dirty="0" smtClean="0"/>
              <a:t>Click to edit Master title style</a:t>
            </a:r>
            <a:endParaRPr kumimoji="0" lang="en-US" dirty="0"/>
          </a:p>
        </p:txBody>
      </p:sp>
      <p:sp>
        <p:nvSpPr>
          <p:cNvPr id="27" name="Content Placeholder 26"/>
          <p:cNvSpPr>
            <a:spLocks noGrp="1"/>
          </p:cNvSpPr>
          <p:nvPr>
            <p:ph idx="1"/>
          </p:nvPr>
        </p:nvSpPr>
        <p:spPr>
          <a:xfrm>
            <a:off x="1600200" y="1295400"/>
            <a:ext cx="7391400" cy="5029200"/>
          </a:xfrm>
        </p:spPr>
        <p:txBody>
          <a:bodyPr/>
          <a:lstStyle>
            <a:lvl1pPr>
              <a:buFont typeface="Arial" pitchFamily="34" charset="0"/>
              <a:buChar char="•"/>
              <a:defRPr>
                <a:latin typeface="+mj-lt"/>
                <a:cs typeface="Arial" pitchFamily="34" charset="0"/>
              </a:defRPr>
            </a:lvl1pPr>
            <a:lvl2pPr>
              <a:buFont typeface="Arial" pitchFamily="34" charset="0"/>
              <a:buChar char="•"/>
              <a:defRPr>
                <a:latin typeface="+mj-lt"/>
                <a:cs typeface="Arial" pitchFamily="34" charset="0"/>
              </a:defRPr>
            </a:lvl2pPr>
            <a:lvl3pPr>
              <a:buFont typeface="Arial" pitchFamily="34" charset="0"/>
              <a:buChar char="•"/>
              <a:defRPr>
                <a:latin typeface="+mj-lt"/>
                <a:cs typeface="Arial" pitchFamily="34" charset="0"/>
              </a:defRPr>
            </a:lvl3pPr>
            <a:lvl4pPr>
              <a:buFont typeface="Arial" pitchFamily="34" charset="0"/>
              <a:buChar char="•"/>
              <a:defRPr>
                <a:latin typeface="+mj-lt"/>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D95F-3731-4AED-B259-CE47A70D6AD2}" type="datetimeFigureOut">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D95F-3731-4AED-B259-CE47A70D6AD2}" type="datetimeFigureOut">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6186-24C4-405D-AC2D-1911D3039C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086600" cy="1295400"/>
          </a:xfrm>
        </p:spPr>
        <p:txBody>
          <a:bodyPr>
            <a:noAutofit/>
          </a:bodyPr>
          <a:lstStyle>
            <a:lvl1pPr algn="ctr">
              <a:defRPr sz="4000">
                <a:latin typeface="+mj-lt"/>
                <a:cs typeface="Arial" pitchFamily="34" charset="0"/>
              </a:defRPr>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1600200" y="1295400"/>
            <a:ext cx="7391400" cy="5029200"/>
          </a:xfrm>
        </p:spPr>
        <p:txBody>
          <a:bodyPr/>
          <a:lstStyle>
            <a:lvl1pPr>
              <a:buFont typeface="Arial" pitchFamily="34" charset="0"/>
              <a:buChar char="•"/>
              <a:defRPr>
                <a:latin typeface="+mj-lt"/>
                <a:cs typeface="Arial" pitchFamily="34" charset="0"/>
              </a:defRPr>
            </a:lvl1pPr>
            <a:lvl2pPr>
              <a:buFont typeface="Arial" pitchFamily="34" charset="0"/>
              <a:buChar char="•"/>
              <a:defRPr>
                <a:latin typeface="+mj-lt"/>
              </a:defRPr>
            </a:lvl2pPr>
            <a:lvl3pPr>
              <a:buFont typeface="Arial" pitchFamily="34" charset="0"/>
              <a:buChar char="•"/>
              <a:defRPr>
                <a:latin typeface="+mj-lt"/>
              </a:defRPr>
            </a:lvl3pPr>
            <a:lvl4pPr>
              <a:buFont typeface="Arial" pitchFamily="34" charset="0"/>
              <a:buChar char="•"/>
              <a:defRPr>
                <a:latin typeface="+mj-lt"/>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086600" cy="1295400"/>
          </a:xfrm>
        </p:spPr>
        <p:txBody>
          <a:bodyPr>
            <a:noAutofit/>
          </a:bodyPr>
          <a:lstStyle>
            <a:lvl1pPr algn="ctr">
              <a:defRPr sz="4000">
                <a:latin typeface="+mj-lt"/>
                <a:cs typeface="Arial" pitchFamily="34" charset="0"/>
              </a:defRPr>
            </a:lvl1pPr>
          </a:lstStyle>
          <a:p>
            <a:r>
              <a:rPr kumimoji="0" lang="en-US" smtClean="0"/>
              <a:t>Click to edit Master title style</a:t>
            </a:r>
            <a:endParaRPr kumimoji="0" lang="en-US" dirty="0"/>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235BD0-D356-4402-BB91-39E6560732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a:xfrm>
            <a:off x="76200" y="6477000"/>
            <a:ext cx="8153400" cy="288925"/>
          </a:xfrm>
        </p:spPr>
        <p:txBody>
          <a:bodyPr/>
          <a:lstStyle>
            <a:lvl1pPr algn="l">
              <a:defRPr sz="900">
                <a:solidFill>
                  <a:schemeClr val="tx1"/>
                </a:solidFill>
              </a:defRPr>
            </a:lvl1pPr>
          </a:lstStyle>
          <a:p>
            <a:endParaRPr lang="en-US"/>
          </a:p>
        </p:txBody>
      </p:sp>
      <p:sp>
        <p:nvSpPr>
          <p:cNvPr id="7" name="Slide Number Placeholder 6"/>
          <p:cNvSpPr>
            <a:spLocks noGrp="1"/>
          </p:cNvSpPr>
          <p:nvPr>
            <p:ph type="sldNum" sz="quarter" idx="12"/>
          </p:nvPr>
        </p:nvSpPr>
        <p:spPr/>
        <p:txBody>
          <a:bodyPr/>
          <a:lstStyle/>
          <a:p>
            <a:fld id="{BD235BD0-D356-4402-BB91-39E6560732FA}" type="slidenum">
              <a:rPr lang="en-US" smtClean="0"/>
              <a:pPr/>
              <a:t>‹#›</a:t>
            </a:fld>
            <a:endParaRPr lang="en-US"/>
          </a:p>
        </p:txBody>
      </p:sp>
      <p:pic>
        <p:nvPicPr>
          <p:cNvPr id="8" name="Picture 7" descr="HIH_Cove_logor.jpg"/>
          <p:cNvPicPr>
            <a:picLocks noChangeAspect="1"/>
          </p:cNvPicPr>
          <p:nvPr/>
        </p:nvPicPr>
        <p:blipFill>
          <a:blip r:embed="rId2" cstate="print"/>
          <a:stretch>
            <a:fillRect/>
          </a:stretch>
        </p:blipFill>
        <p:spPr>
          <a:xfrm>
            <a:off x="8610600" y="0"/>
            <a:ext cx="533400" cy="57650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lvl1pPr>
              <a:defRPr baseline="0">
                <a:effectLst/>
              </a:defRPr>
            </a:lvl1pPr>
          </a:lstStyle>
          <a:p>
            <a:r>
              <a:rPr kumimoji="0" lang="en-US" smtClean="0"/>
              <a:t>Click to edit Master title style</a:t>
            </a:r>
            <a:endParaRPr kumimoji="0" lang="en-US" dirty="0"/>
          </a:p>
        </p:txBody>
      </p:sp>
      <p:sp>
        <p:nvSpPr>
          <p:cNvPr id="21" name="Footer Placeholder 20"/>
          <p:cNvSpPr>
            <a:spLocks noGrp="1"/>
          </p:cNvSpPr>
          <p:nvPr>
            <p:ph type="ftr" sz="quarter" idx="11"/>
          </p:nvPr>
        </p:nvSpPr>
        <p:spPr>
          <a:xfrm>
            <a:off x="0" y="6400800"/>
            <a:ext cx="8153400" cy="288925"/>
          </a:xfrm>
        </p:spPr>
        <p:txBody>
          <a:bodyPr/>
          <a:lstStyle>
            <a:lvl1pPr>
              <a:defRPr sz="900" baseline="0">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BD235BD0-D356-4402-BB91-39E6560732FA}" type="slidenum">
              <a:rPr lang="en-US" smtClean="0"/>
              <a:pPr/>
              <a:t>‹#›</a:t>
            </a:fld>
            <a:endParaRPr lang="en-US"/>
          </a:p>
        </p:txBody>
      </p:sp>
      <p:pic>
        <p:nvPicPr>
          <p:cNvPr id="5" name="Picture 4" descr="HIH_Cove_logor.jpg"/>
          <p:cNvPicPr>
            <a:picLocks noChangeAspect="1"/>
          </p:cNvPicPr>
          <p:nvPr/>
        </p:nvPicPr>
        <p:blipFill>
          <a:blip r:embed="rId2" cstate="print"/>
          <a:stretch>
            <a:fillRect/>
          </a:stretch>
        </p:blipFill>
        <p:spPr>
          <a:xfrm>
            <a:off x="8610600" y="0"/>
            <a:ext cx="533400" cy="57650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p:txBody>
      </p:sp>
      <p:sp>
        <p:nvSpPr>
          <p:cNvPr id="28" name="Footer Placeholder 27"/>
          <p:cNvSpPr>
            <a:spLocks noGrp="1"/>
          </p:cNvSpPr>
          <p:nvPr>
            <p:ph type="ftr" sz="quarter" idx="3"/>
          </p:nvPr>
        </p:nvSpPr>
        <p:spPr>
          <a:xfrm>
            <a:off x="152400" y="6477000"/>
            <a:ext cx="8001000" cy="288925"/>
          </a:xfrm>
          <a:prstGeom prst="rect">
            <a:avLst/>
          </a:prstGeom>
        </p:spPr>
        <p:txBody>
          <a:bodyPr vert="horz"/>
          <a:lstStyle>
            <a:lvl1pPr algn="r" eaLnBrk="1" latinLnBrk="0" hangingPunct="1">
              <a:defRPr kumimoji="0" sz="900">
                <a:solidFill>
                  <a:schemeClr val="tx1"/>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D235BD0-D356-4402-BB91-39E6560732F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Picture 12" descr="HIH_Cove_logor.jpg"/>
          <p:cNvPicPr>
            <a:picLocks noChangeAspect="1"/>
          </p:cNvPicPr>
          <p:nvPr/>
        </p:nvPicPr>
        <p:blipFill>
          <a:blip r:embed="rId12" cstate="print"/>
          <a:stretch>
            <a:fillRect/>
          </a:stretch>
        </p:blipFill>
        <p:spPr>
          <a:xfrm>
            <a:off x="8610600" y="0"/>
            <a:ext cx="533400" cy="576503"/>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rtl="0" eaLnBrk="1" latinLnBrk="0" hangingPunct="1">
        <a:spcBef>
          <a:spcPct val="0"/>
        </a:spcBef>
        <a:buNone/>
        <a:defRPr kumimoji="0" sz="3600" kern="1200" cap="all" baseline="0">
          <a:solidFill>
            <a:schemeClr val="tx2"/>
          </a:solidFill>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Arial" pitchFamily="34" charset="0"/>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Arial" pitchFamily="34" charset="0"/>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Arial" pitchFamily="34" charset="0"/>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Arial" pitchFamily="34" charset="0"/>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DD95F-3731-4AED-B259-CE47A70D6AD2}" type="datetimeFigureOut">
              <a:rPr lang="en-US" smtClean="0"/>
              <a:pPr/>
              <a:t>8/23/2012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26186-24C4-405D-AC2D-1911D3039C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11.png"/><Relationship Id="rId4" Type="http://schemas.openxmlformats.org/officeDocument/2006/relationships/diagramData" Target="../diagrams/data6.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png"/><Relationship Id="rId7" Type="http://schemas.openxmlformats.org/officeDocument/2006/relationships/diagramColors" Target="../diagrams/colors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1.png"/><Relationship Id="rId4" Type="http://schemas.openxmlformats.org/officeDocument/2006/relationships/diagramData" Target="../diagrams/data7.xml"/><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1.png"/><Relationship Id="rId4" Type="http://schemas.openxmlformats.org/officeDocument/2006/relationships/diagramData" Target="../diagrams/data8.xm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1.png"/><Relationship Id="rId4" Type="http://schemas.openxmlformats.org/officeDocument/2006/relationships/diagramData" Target="../diagrams/data9.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1"/>
          <p:cNvSpPr>
            <a:spLocks noGrp="1"/>
          </p:cNvSpPr>
          <p:nvPr>
            <p:ph type="subTitle" idx="1"/>
          </p:nvPr>
        </p:nvSpPr>
        <p:spPr>
          <a:xfrm>
            <a:off x="4724400" y="-152400"/>
            <a:ext cx="4114800" cy="2554545"/>
          </a:xfrm>
          <a:prstGeom prst="rect">
            <a:avLst/>
          </a:prstGeom>
        </p:spPr>
        <p:txBody>
          <a:bodyPr wrap="square">
            <a:spAutoFit/>
          </a:bodyPr>
          <a:lstStyle/>
          <a:p>
            <a:r>
              <a:rPr lang="en-US" sz="4000" b="1" dirty="0" smtClean="0">
                <a:latin typeface="+mj-lt"/>
                <a:cs typeface="Arial" pitchFamily="34" charset="0"/>
              </a:rPr>
              <a:t>PART 1: STRATEGIC MANAGEMENT INPUTS</a:t>
            </a:r>
            <a:endParaRPr lang="en-US" sz="4000" dirty="0">
              <a:latin typeface="+mj-lt"/>
              <a:cs typeface="Arial" pitchFamily="34" charset="0"/>
            </a:endParaRPr>
          </a:p>
        </p:txBody>
      </p:sp>
      <p:sp>
        <p:nvSpPr>
          <p:cNvPr id="23" name="Title 22"/>
          <p:cNvSpPr txBox="1">
            <a:spLocks noGrp="1"/>
          </p:cNvSpPr>
          <p:nvPr>
            <p:ph type="ctrTitle"/>
          </p:nvPr>
        </p:nvSpPr>
        <p:spPr>
          <a:xfrm>
            <a:off x="4648200" y="2667000"/>
            <a:ext cx="4495800" cy="2677656"/>
          </a:xfrm>
          <a:prstGeom prst="rect">
            <a:avLst/>
          </a:prstGeom>
          <a:noFill/>
        </p:spPr>
        <p:txBody>
          <a:bodyPr wrap="square" rtlCol="0">
            <a:spAutoFit/>
          </a:bodyPr>
          <a:lstStyle/>
          <a:p>
            <a:pPr algn="l"/>
            <a:r>
              <a:rPr lang="en-US" sz="2800" dirty="0" smtClean="0">
                <a:cs typeface="Arial" pitchFamily="34" charset="0"/>
              </a:rPr>
              <a:t>CHAPTER 2</a:t>
            </a:r>
            <a:br>
              <a:rPr lang="en-US" sz="2800" dirty="0" smtClean="0">
                <a:cs typeface="Arial" pitchFamily="34" charset="0"/>
              </a:rPr>
            </a:br>
            <a:r>
              <a:rPr lang="en-US" sz="2800" dirty="0" smtClean="0"/>
              <a:t>The External Environment: Opportunities, Threats, Industry Competition, &amp; Competitor Analysis</a:t>
            </a:r>
            <a:endParaRPr lang="en-US" sz="280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0"/>
            <a:ext cx="7086600" cy="1938992"/>
          </a:xfrm>
          <a:prstGeom prst="rect">
            <a:avLst/>
          </a:prstGeom>
          <a:noFill/>
        </p:spPr>
        <p:txBody>
          <a:bodyPr wrap="square" rtlCol="0">
            <a:spAutoFit/>
          </a:bodyPr>
          <a:lstStyle/>
          <a:p>
            <a:pPr algn="ctr"/>
            <a:r>
              <a:rPr lang="en-US" sz="4000" b="1" dirty="0" smtClean="0">
                <a:latin typeface="+mj-lt"/>
              </a:rPr>
              <a:t> THE EXTERNAL ENVIRONMENT </a:t>
            </a:r>
          </a:p>
          <a:p>
            <a:pPr algn="ctr"/>
            <a:r>
              <a:rPr lang="en-US" sz="4000" b="1" dirty="0" smtClean="0">
                <a:latin typeface="+mj-lt"/>
              </a:rPr>
              <a:t>   </a:t>
            </a: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graphicFrame>
        <p:nvGraphicFramePr>
          <p:cNvPr id="9" name="Diagram 8"/>
          <p:cNvGraphicFramePr/>
          <p:nvPr/>
        </p:nvGraphicFramePr>
        <p:xfrm>
          <a:off x="1676400" y="1066800"/>
          <a:ext cx="7086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rot="17785910">
            <a:off x="1627982" y="2497384"/>
            <a:ext cx="2997956" cy="646331"/>
          </a:xfrm>
          <a:prstGeom prst="rect">
            <a:avLst/>
          </a:prstGeom>
          <a:noFill/>
        </p:spPr>
        <p:txBody>
          <a:bodyPr wrap="square" rtlCol="0">
            <a:spAutoFit/>
          </a:bodyPr>
          <a:lstStyle/>
          <a:p>
            <a:r>
              <a:rPr lang="en-US" sz="3600" b="1" dirty="0" smtClean="0"/>
              <a:t>MATCHING</a:t>
            </a:r>
            <a:endParaRPr lang="en-US" sz="3600" b="1" dirty="0"/>
          </a:p>
        </p:txBody>
      </p:sp>
      <p:sp>
        <p:nvSpPr>
          <p:cNvPr id="11" name="Line 16"/>
          <p:cNvSpPr>
            <a:spLocks noChangeShapeType="1"/>
          </p:cNvSpPr>
          <p:nvPr/>
        </p:nvSpPr>
        <p:spPr bwMode="auto">
          <a:xfrm flipV="1">
            <a:off x="3505200" y="2285999"/>
            <a:ext cx="1295400" cy="152400"/>
          </a:xfrm>
          <a:prstGeom prst="line">
            <a:avLst/>
          </a:prstGeom>
          <a:noFill/>
          <a:ln w="76200">
            <a:solidFill>
              <a:schemeClr val="tx1"/>
            </a:solidFill>
            <a:miter lim="800000"/>
            <a:headEnd/>
            <a:tailEnd type="stealth" w="lg" len="lg"/>
          </a:ln>
          <a:effectLst/>
        </p:spPr>
        <p:txBody>
          <a:bodyPr wrap="none"/>
          <a:lstStyle/>
          <a:p>
            <a:endParaRPr lang="en-US"/>
          </a:p>
        </p:txBody>
      </p:sp>
      <p:sp>
        <p:nvSpPr>
          <p:cNvPr id="12" name="Line 16"/>
          <p:cNvSpPr>
            <a:spLocks noChangeShapeType="1"/>
          </p:cNvSpPr>
          <p:nvPr/>
        </p:nvSpPr>
        <p:spPr bwMode="auto">
          <a:xfrm>
            <a:off x="3124200" y="3200401"/>
            <a:ext cx="1676400" cy="76200"/>
          </a:xfrm>
          <a:prstGeom prst="line">
            <a:avLst/>
          </a:prstGeom>
          <a:noFill/>
          <a:ln w="76200">
            <a:solidFill>
              <a:schemeClr val="tx1"/>
            </a:solidFill>
            <a:miter lim="800000"/>
            <a:headEnd/>
            <a:tailEnd type="stealth" w="lg" len="lg"/>
          </a:ln>
          <a:effectLst/>
        </p:spPr>
        <p:txBody>
          <a:bodyPr wrap="none"/>
          <a:lstStyle/>
          <a:p>
            <a:endParaRPr lang="en-US"/>
          </a:p>
        </p:txBody>
      </p:sp>
      <p:sp>
        <p:nvSpPr>
          <p:cNvPr id="13" name="Line 16"/>
          <p:cNvSpPr>
            <a:spLocks noChangeShapeType="1"/>
          </p:cNvSpPr>
          <p:nvPr/>
        </p:nvSpPr>
        <p:spPr bwMode="auto">
          <a:xfrm rot="1680000" flipV="1">
            <a:off x="2706897" y="3954780"/>
            <a:ext cx="2130006" cy="701037"/>
          </a:xfrm>
          <a:prstGeom prst="line">
            <a:avLst/>
          </a:prstGeom>
          <a:noFill/>
          <a:ln w="76200">
            <a:solidFill>
              <a:schemeClr val="tx1"/>
            </a:solidFill>
            <a:miter lim="800000"/>
            <a:headEnd/>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371600"/>
            <a:ext cx="7086600" cy="5105400"/>
          </a:xfrm>
          <a:solidFill>
            <a:srgbClr val="FFFFFF"/>
          </a:solidFill>
        </p:spPr>
        <p:txBody>
          <a:bodyPr>
            <a:normAutofit fontScale="92500" lnSpcReduction="20000"/>
          </a:bodyPr>
          <a:lstStyle/>
          <a:p>
            <a:pPr marL="0" indent="0">
              <a:buNone/>
            </a:pPr>
            <a:r>
              <a:rPr lang="en-US" sz="2400" b="1" dirty="0" smtClean="0"/>
              <a:t> </a:t>
            </a:r>
            <a:r>
              <a:rPr lang="en-US" sz="2800" b="1" dirty="0" smtClean="0">
                <a:cs typeface="Arial"/>
              </a:rPr>
              <a:t>●</a:t>
            </a:r>
            <a:r>
              <a:rPr lang="en-US" sz="2800" dirty="0" smtClean="0">
                <a:cs typeface="Arial"/>
              </a:rPr>
              <a:t>The</a:t>
            </a:r>
            <a:r>
              <a:rPr lang="en-US" sz="2800" b="1" dirty="0" smtClean="0">
                <a:cs typeface="Arial"/>
              </a:rPr>
              <a:t> General Environment </a:t>
            </a:r>
            <a:r>
              <a:rPr lang="en-US" sz="2800" dirty="0" smtClean="0">
                <a:cs typeface="Arial"/>
              </a:rPr>
              <a:t>is grouped into </a:t>
            </a:r>
            <a:r>
              <a:rPr lang="en-US" sz="2800" dirty="0" smtClean="0"/>
              <a:t>seven environmental </a:t>
            </a:r>
            <a:r>
              <a:rPr lang="en-US" sz="2800" i="1" dirty="0" smtClean="0"/>
              <a:t>segments:</a:t>
            </a:r>
          </a:p>
          <a:p>
            <a:pPr marL="0" indent="0">
              <a:buNone/>
            </a:pPr>
            <a:r>
              <a:rPr lang="en-US" sz="2800" dirty="0" smtClean="0"/>
              <a:t>[1] Demographic </a:t>
            </a:r>
          </a:p>
          <a:p>
            <a:pPr marL="0" indent="0">
              <a:buNone/>
            </a:pPr>
            <a:r>
              <a:rPr lang="en-US" sz="2800" dirty="0" smtClean="0"/>
              <a:t>[2] Economic </a:t>
            </a:r>
          </a:p>
          <a:p>
            <a:pPr marL="0" indent="0">
              <a:buNone/>
            </a:pPr>
            <a:r>
              <a:rPr lang="en-US" sz="2800" dirty="0" smtClean="0"/>
              <a:t>[3] Political/Legal </a:t>
            </a:r>
          </a:p>
          <a:p>
            <a:pPr marL="0" indent="0">
              <a:buNone/>
            </a:pPr>
            <a:r>
              <a:rPr lang="en-US" sz="2800" dirty="0" smtClean="0"/>
              <a:t>[4] </a:t>
            </a:r>
            <a:r>
              <a:rPr lang="en-US" sz="2800" dirty="0" err="1" smtClean="0"/>
              <a:t>Sociocultural</a:t>
            </a:r>
            <a:r>
              <a:rPr lang="en-US" sz="2800" dirty="0" smtClean="0"/>
              <a:t> </a:t>
            </a:r>
          </a:p>
          <a:p>
            <a:pPr marL="0" indent="0">
              <a:buNone/>
            </a:pPr>
            <a:r>
              <a:rPr lang="en-US" sz="2800" dirty="0" smtClean="0"/>
              <a:t>[5] Technological</a:t>
            </a:r>
          </a:p>
          <a:p>
            <a:pPr marL="0" indent="0">
              <a:buNone/>
            </a:pPr>
            <a:r>
              <a:rPr lang="en-US" sz="2800" dirty="0" smtClean="0"/>
              <a:t>[6] Global</a:t>
            </a:r>
          </a:p>
          <a:p>
            <a:pPr marL="0" indent="0">
              <a:buNone/>
            </a:pPr>
            <a:r>
              <a:rPr lang="en-US" sz="2800" dirty="0" smtClean="0"/>
              <a:t>[7] Physical</a:t>
            </a:r>
          </a:p>
          <a:p>
            <a:pPr marL="0" indent="0">
              <a:buNone/>
            </a:pPr>
            <a:endParaRPr lang="en-US" sz="700" b="1" dirty="0" smtClean="0">
              <a:cs typeface="Arial"/>
            </a:endParaRPr>
          </a:p>
          <a:p>
            <a:pPr marL="0" indent="0">
              <a:buNone/>
            </a:pPr>
            <a:r>
              <a:rPr lang="en-US" sz="2800" b="1" dirty="0" smtClean="0">
                <a:cs typeface="Arial"/>
              </a:rPr>
              <a:t>●</a:t>
            </a:r>
            <a:r>
              <a:rPr lang="en-US" sz="2800" dirty="0" smtClean="0"/>
              <a:t>To successfully deal with uncertainty in the external environment and achieve strategic competitiveness, firms must be aware of and understand these segments.</a:t>
            </a:r>
          </a:p>
        </p:txBody>
      </p:sp>
      <p:sp>
        <p:nvSpPr>
          <p:cNvPr id="6" name="TextBox 5"/>
          <p:cNvSpPr txBox="1"/>
          <p:nvPr/>
        </p:nvSpPr>
        <p:spPr>
          <a:xfrm>
            <a:off x="1524000" y="1"/>
            <a:ext cx="7086600" cy="3170099"/>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3200" b="1" dirty="0" smtClean="0"/>
              <a:t>GENERAL</a:t>
            </a:r>
            <a:endParaRPr lang="en-US" sz="3200" b="1" dirty="0" smtClean="0">
              <a:latin typeface="+mj-lt"/>
            </a:endParaRPr>
          </a:p>
          <a:p>
            <a:pPr algn="ctr"/>
            <a:endParaRPr lang="en-US" sz="3600" b="1" dirty="0" smtClean="0">
              <a:latin typeface="+mj-lt"/>
            </a:endParaRPr>
          </a:p>
          <a:p>
            <a:pPr algn="ctr"/>
            <a:r>
              <a:rPr lang="en-US" sz="4800" b="1" dirty="0" smtClean="0"/>
              <a:t> </a:t>
            </a: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additive="base">
                                        <p:cTn id="3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524000"/>
            <a:ext cx="7086600" cy="4800600"/>
          </a:xfrm>
          <a:solidFill>
            <a:srgbClr val="FFFFFF"/>
          </a:solidFill>
        </p:spPr>
        <p:txBody>
          <a:bodyPr anchor="t">
            <a:normAutofit/>
          </a:bodyPr>
          <a:lstStyle/>
          <a:p>
            <a:pPr marL="0" indent="0">
              <a:buNone/>
            </a:pPr>
            <a:r>
              <a:rPr lang="en-US" sz="2800" b="1" dirty="0" smtClean="0">
                <a:cs typeface="Arial"/>
              </a:rPr>
              <a:t>● </a:t>
            </a:r>
            <a:r>
              <a:rPr lang="en-US" sz="200" b="1" dirty="0" smtClean="0">
                <a:cs typeface="Arial"/>
              </a:rPr>
              <a:t>   </a:t>
            </a:r>
            <a:r>
              <a:rPr lang="en-US" sz="2800" dirty="0" smtClean="0"/>
              <a:t>Firms cannot directly </a:t>
            </a:r>
            <a:r>
              <a:rPr lang="en-US" sz="2800" b="1" dirty="0" smtClean="0"/>
              <a:t>CONTROL</a:t>
            </a:r>
            <a:r>
              <a:rPr lang="en-US" sz="2800" dirty="0" smtClean="0"/>
              <a:t> the general environment’s segments.</a:t>
            </a:r>
          </a:p>
          <a:p>
            <a:pPr marL="0" indent="0" algn="just">
              <a:buNone/>
            </a:pPr>
            <a:endParaRPr lang="en-US" sz="1200" dirty="0" smtClean="0"/>
          </a:p>
          <a:p>
            <a:pPr marL="0" indent="0">
              <a:buNone/>
            </a:pPr>
            <a:r>
              <a:rPr lang="en-US" sz="2800" b="1" dirty="0" smtClean="0">
                <a:cs typeface="Arial"/>
              </a:rPr>
              <a:t>● </a:t>
            </a:r>
            <a:r>
              <a:rPr lang="en-US" sz="2800" dirty="0" smtClean="0">
                <a:cs typeface="Arial"/>
              </a:rPr>
              <a:t>However, t</a:t>
            </a:r>
            <a:r>
              <a:rPr lang="en-US" sz="2800" dirty="0" smtClean="0"/>
              <a:t>hese segments influence the actions that firms take. </a:t>
            </a:r>
          </a:p>
          <a:p>
            <a:pPr marL="0" indent="0" algn="just">
              <a:buNone/>
            </a:pPr>
            <a:endParaRPr lang="en-US" sz="1200" dirty="0" smtClean="0"/>
          </a:p>
          <a:p>
            <a:pPr marL="0" indent="0">
              <a:buNone/>
            </a:pPr>
            <a:r>
              <a:rPr lang="en-US" sz="2800" b="1" dirty="0" smtClean="0">
                <a:cs typeface="Arial"/>
              </a:rPr>
              <a:t>●</a:t>
            </a:r>
            <a:r>
              <a:rPr lang="en-US" sz="2800" dirty="0" smtClean="0"/>
              <a:t> Successful firms learn how to gather the information needed to understand all segments and their implications for selecting and implementing the firm’s strategies.</a:t>
            </a:r>
          </a:p>
        </p:txBody>
      </p:sp>
      <p:sp>
        <p:nvSpPr>
          <p:cNvPr id="6" name="TextBox 5"/>
          <p:cNvSpPr txBox="1"/>
          <p:nvPr/>
        </p:nvSpPr>
        <p:spPr>
          <a:xfrm>
            <a:off x="1524000" y="0"/>
            <a:ext cx="7086600" cy="249299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3200" b="1" dirty="0" smtClean="0"/>
              <a:t>GENERAL</a:t>
            </a:r>
            <a:endParaRPr lang="en-US" sz="3200" b="1" dirty="0" smtClean="0">
              <a:latin typeface="+mj-lt"/>
            </a:endParaRPr>
          </a:p>
          <a:p>
            <a:pPr algn="ctr"/>
            <a:r>
              <a:rPr lang="en-US" sz="4000" b="1" dirty="0" smtClean="0">
                <a:latin typeface="+mj-lt"/>
              </a:rPr>
              <a:t>   </a:t>
            </a: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295400"/>
            <a:ext cx="7086600" cy="5105400"/>
          </a:xfrm>
          <a:solidFill>
            <a:srgbClr val="FFFFFF"/>
          </a:solidFill>
        </p:spPr>
        <p:txBody>
          <a:bodyPr numCol="1">
            <a:noAutofit/>
          </a:bodyPr>
          <a:lstStyle/>
          <a:p>
            <a:pPr algn="ctr">
              <a:buNone/>
            </a:pPr>
            <a:r>
              <a:rPr lang="en-US" sz="3800" b="1" dirty="0" smtClean="0"/>
              <a:t>THE DEMOGRAPHIC SEGMENT</a:t>
            </a:r>
          </a:p>
          <a:p>
            <a:pPr>
              <a:buNone/>
            </a:pPr>
            <a:r>
              <a:rPr lang="en-US" sz="2000" dirty="0" smtClean="0"/>
              <a:t>	Demographic segments are commonly analyzed on a global basis because of their potential effects across countries’ borders and because many firms compete in global markets.</a:t>
            </a:r>
          </a:p>
          <a:p>
            <a:endParaRPr lang="en-US" sz="800" b="1" dirty="0" smtClean="0"/>
          </a:p>
          <a:p>
            <a:pPr>
              <a:buNone/>
            </a:pPr>
            <a:r>
              <a:rPr lang="en-US" sz="2000" b="1" dirty="0" smtClean="0"/>
              <a:t>	</a:t>
            </a:r>
            <a:r>
              <a:rPr lang="en-US" sz="2400" b="1" dirty="0" smtClean="0"/>
              <a:t>Demographic Segment</a:t>
            </a:r>
          </a:p>
          <a:p>
            <a:pPr lvl="0"/>
            <a:r>
              <a:rPr lang="en-US" sz="2000" dirty="0" smtClean="0"/>
              <a:t>Population size</a:t>
            </a:r>
          </a:p>
          <a:p>
            <a:pPr lvl="0"/>
            <a:r>
              <a:rPr lang="en-US" sz="2000" dirty="0" smtClean="0"/>
              <a:t>Age structure</a:t>
            </a:r>
          </a:p>
          <a:p>
            <a:pPr lvl="0"/>
            <a:r>
              <a:rPr lang="en-US" sz="2000" dirty="0" smtClean="0"/>
              <a:t>Geographic distribution</a:t>
            </a:r>
          </a:p>
          <a:p>
            <a:pPr lvl="0"/>
            <a:r>
              <a:rPr lang="en-US" sz="2000" dirty="0" smtClean="0"/>
              <a:t>Ethnic mix</a:t>
            </a:r>
          </a:p>
          <a:p>
            <a:pPr lvl="0"/>
            <a:r>
              <a:rPr lang="en-US" sz="2000" dirty="0" smtClean="0"/>
              <a:t>Income distribution</a:t>
            </a:r>
          </a:p>
          <a:p>
            <a:pPr lvl="0"/>
            <a:endParaRPr lang="en-US" sz="1800" dirty="0" smtClean="0"/>
          </a:p>
          <a:p>
            <a:pPr>
              <a:buNone/>
            </a:pPr>
            <a:endParaRPr lang="en-US" sz="1800" dirty="0" smtClean="0"/>
          </a:p>
        </p:txBody>
      </p:sp>
      <p:sp>
        <p:nvSpPr>
          <p:cNvPr id="6" name="TextBox 5"/>
          <p:cNvSpPr txBox="1"/>
          <p:nvPr/>
        </p:nvSpPr>
        <p:spPr>
          <a:xfrm>
            <a:off x="1524000" y="1"/>
            <a:ext cx="7086600" cy="236988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2800" b="1" dirty="0" smtClean="0"/>
              <a:t>GENERAL SEGMENTS AND ELEMENTS </a:t>
            </a:r>
          </a:p>
          <a:p>
            <a:pPr algn="ct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76400" y="3810000"/>
            <a:ext cx="7239000" cy="2590800"/>
          </a:xfrm>
          <a:solidFill>
            <a:srgbClr val="FFFFFF"/>
          </a:solidFill>
        </p:spPr>
        <p:txBody>
          <a:bodyPr numCol="2">
            <a:noAutofit/>
          </a:bodyPr>
          <a:lstStyle/>
          <a:p>
            <a:pPr marL="0" indent="0" algn="just">
              <a:buNone/>
            </a:pPr>
            <a:endParaRPr lang="en-US" sz="2000" dirty="0" smtClean="0"/>
          </a:p>
          <a:p>
            <a:pPr>
              <a:buNone/>
            </a:pPr>
            <a:r>
              <a:rPr lang="en-US" sz="2400" b="1" dirty="0" smtClean="0"/>
              <a:t>Economic Segment</a:t>
            </a:r>
          </a:p>
          <a:p>
            <a:pPr lvl="0"/>
            <a:r>
              <a:rPr lang="en-US" sz="2000" dirty="0" smtClean="0"/>
              <a:t>Inflation rates</a:t>
            </a:r>
          </a:p>
          <a:p>
            <a:pPr lvl="0"/>
            <a:r>
              <a:rPr lang="en-US" sz="2000" dirty="0" smtClean="0"/>
              <a:t>Interest rates</a:t>
            </a:r>
          </a:p>
          <a:p>
            <a:pPr lvl="0"/>
            <a:r>
              <a:rPr lang="en-US" sz="2000" dirty="0" smtClean="0"/>
              <a:t>Trade deficits or surpluses</a:t>
            </a:r>
          </a:p>
          <a:p>
            <a:pPr lvl="0">
              <a:buNone/>
            </a:pPr>
            <a:endParaRPr lang="en-US" sz="2000" dirty="0" smtClean="0"/>
          </a:p>
          <a:p>
            <a:pPr lvl="0"/>
            <a:endParaRPr lang="en-US" sz="2000" dirty="0" smtClean="0"/>
          </a:p>
          <a:p>
            <a:pPr lvl="0">
              <a:buNone/>
            </a:pPr>
            <a:endParaRPr lang="en-US" sz="2000" dirty="0" smtClean="0"/>
          </a:p>
          <a:p>
            <a:pPr lvl="0"/>
            <a:r>
              <a:rPr lang="en-US" sz="2000" dirty="0" smtClean="0"/>
              <a:t>Budget deficits or surpluses</a:t>
            </a:r>
          </a:p>
          <a:p>
            <a:pPr lvl="0"/>
            <a:r>
              <a:rPr lang="en-US" sz="2000" dirty="0" smtClean="0"/>
              <a:t>Personal savings rate</a:t>
            </a:r>
          </a:p>
          <a:p>
            <a:pPr lvl="0"/>
            <a:r>
              <a:rPr lang="en-US" sz="2000" dirty="0" smtClean="0"/>
              <a:t>Business savings rates</a:t>
            </a:r>
          </a:p>
          <a:p>
            <a:pPr lvl="0"/>
            <a:r>
              <a:rPr lang="en-US" sz="2000" dirty="0" smtClean="0"/>
              <a:t>Gross domestic product</a:t>
            </a:r>
          </a:p>
          <a:p>
            <a:pPr lvl="0"/>
            <a:endParaRPr lang="en-US" sz="1800" dirty="0" smtClean="0"/>
          </a:p>
          <a:p>
            <a:pPr>
              <a:buNone/>
            </a:pPr>
            <a:endParaRPr lang="en-US" sz="1800" dirty="0" smtClean="0"/>
          </a:p>
        </p:txBody>
      </p:sp>
      <p:sp>
        <p:nvSpPr>
          <p:cNvPr id="6" name="TextBox 5"/>
          <p:cNvSpPr txBox="1"/>
          <p:nvPr/>
        </p:nvSpPr>
        <p:spPr>
          <a:xfrm>
            <a:off x="1524000" y="0"/>
            <a:ext cx="7086600" cy="236988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2800" b="1" dirty="0" smtClean="0"/>
              <a:t>GENERAL SEGMENTS AND ELEMENTS </a:t>
            </a:r>
          </a:p>
          <a:p>
            <a:pPr algn="ct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10" name="TextBox 9"/>
          <p:cNvSpPr txBox="1"/>
          <p:nvPr/>
        </p:nvSpPr>
        <p:spPr>
          <a:xfrm>
            <a:off x="381000" y="2057400"/>
            <a:ext cx="7315200" cy="369332"/>
          </a:xfrm>
          <a:prstGeom prst="rect">
            <a:avLst/>
          </a:prstGeom>
          <a:noFill/>
        </p:spPr>
        <p:txBody>
          <a:bodyPr wrap="square" rtlCol="0">
            <a:spAutoFit/>
          </a:bodyPr>
          <a:lstStyle/>
          <a:p>
            <a:endParaRPr lang="en-US" dirty="0"/>
          </a:p>
        </p:txBody>
      </p:sp>
      <p:sp>
        <p:nvSpPr>
          <p:cNvPr id="13" name="TextBox 12"/>
          <p:cNvSpPr txBox="1"/>
          <p:nvPr/>
        </p:nvSpPr>
        <p:spPr>
          <a:xfrm>
            <a:off x="1676400" y="1295400"/>
            <a:ext cx="7239000" cy="2831544"/>
          </a:xfrm>
          <a:prstGeom prst="rect">
            <a:avLst/>
          </a:prstGeom>
          <a:solidFill>
            <a:schemeClr val="bg1"/>
          </a:solidFill>
        </p:spPr>
        <p:txBody>
          <a:bodyPr wrap="square" rtlCol="0">
            <a:spAutoFit/>
          </a:bodyPr>
          <a:lstStyle/>
          <a:p>
            <a:pPr algn="ctr">
              <a:buNone/>
            </a:pPr>
            <a:r>
              <a:rPr lang="en-US" sz="3800" b="1" dirty="0" smtClean="0">
                <a:latin typeface="+mj-lt"/>
              </a:rPr>
              <a:t>THE ECONOMIC SEGMENT</a:t>
            </a:r>
          </a:p>
          <a:p>
            <a:r>
              <a:rPr lang="en-US" sz="2000" dirty="0" smtClean="0"/>
              <a:t>This segment refers to the nature and direction of the economy in which a firm competes or may compete. Firms generally seek to compete in relatively stable economies with strong growth potential. With globalization and the interconnectedness of nations, firms must scan, monitor, forecast, and assess the health of their host nation and the health of the economies outside their host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0" dur="500"/>
                                        <p:tgtEl>
                                          <p:spTgt spid="13">
                                            <p:txEl>
                                              <p:pRg st="1" end="1"/>
                                            </p:txEl>
                                          </p:spTgt>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heckerboard(across)">
                                      <p:cBhvr>
                                        <p:cTn id="14" dur="500"/>
                                        <p:tgtEl>
                                          <p:spTgt spid="3">
                                            <p:bg/>
                                          </p:spTgt>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par>
                          <p:cTn id="23" fill="hold">
                            <p:stCondLst>
                              <p:cond delay="2000"/>
                            </p:stCondLst>
                            <p:childTnLst>
                              <p:par>
                                <p:cTn id="24" presetID="5" presetClass="entr" presetSubtype="1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par>
                          <p:cTn id="27" fill="hold">
                            <p:stCondLst>
                              <p:cond delay="2500"/>
                            </p:stCondLst>
                            <p:childTnLst>
                              <p:par>
                                <p:cTn id="28" presetID="5" presetClass="entr" presetSubtype="1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heckerboard(across)">
                                      <p:cBhvr>
                                        <p:cTn id="30" dur="500"/>
                                        <p:tgtEl>
                                          <p:spTgt spid="3">
                                            <p:txEl>
                                              <p:pRg st="4" end="4"/>
                                            </p:txEl>
                                          </p:spTgt>
                                        </p:tgtEl>
                                      </p:cBhvr>
                                    </p:animEffect>
                                  </p:childTnLst>
                                </p:cTn>
                              </p:par>
                            </p:childTnLst>
                          </p:cTn>
                        </p:par>
                        <p:par>
                          <p:cTn id="31" fill="hold">
                            <p:stCondLst>
                              <p:cond delay="3000"/>
                            </p:stCondLst>
                            <p:childTnLst>
                              <p:par>
                                <p:cTn id="32" presetID="5" presetClass="entr" presetSubtype="1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heckerboard(across)">
                                      <p:cBhvr>
                                        <p:cTn id="34" dur="500"/>
                                        <p:tgtEl>
                                          <p:spTgt spid="3">
                                            <p:txEl>
                                              <p:pRg st="8" end="8"/>
                                            </p:txEl>
                                          </p:spTgt>
                                        </p:tgtEl>
                                      </p:cBhvr>
                                    </p:animEffect>
                                  </p:childTnLst>
                                </p:cTn>
                              </p:par>
                            </p:childTnLst>
                          </p:cTn>
                        </p:par>
                        <p:par>
                          <p:cTn id="35" fill="hold">
                            <p:stCondLst>
                              <p:cond delay="3500"/>
                            </p:stCondLst>
                            <p:childTnLst>
                              <p:par>
                                <p:cTn id="36" presetID="5" presetClass="entr" presetSubtype="10" fill="hold" grpId="0" nodeType="after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checkerboard(across)">
                                      <p:cBhvr>
                                        <p:cTn id="38" dur="500"/>
                                        <p:tgtEl>
                                          <p:spTgt spid="3">
                                            <p:txEl>
                                              <p:pRg st="9" end="9"/>
                                            </p:txEl>
                                          </p:spTgt>
                                        </p:tgtEl>
                                      </p:cBhvr>
                                    </p:animEffect>
                                  </p:childTnLst>
                                </p:cTn>
                              </p:par>
                            </p:childTnLst>
                          </p:cTn>
                        </p:par>
                        <p:par>
                          <p:cTn id="39" fill="hold">
                            <p:stCondLst>
                              <p:cond delay="4000"/>
                            </p:stCondLst>
                            <p:childTnLst>
                              <p:par>
                                <p:cTn id="40" presetID="5" presetClass="entr" presetSubtype="10" fill="hold" grpId="0" nodeType="after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2" dur="500"/>
                                        <p:tgtEl>
                                          <p:spTgt spid="3">
                                            <p:txEl>
                                              <p:pRg st="10" end="10"/>
                                            </p:txEl>
                                          </p:spTgt>
                                        </p:tgtEl>
                                      </p:cBhvr>
                                    </p:animEffect>
                                  </p:childTnLst>
                                </p:cTn>
                              </p:par>
                            </p:childTnLst>
                          </p:cTn>
                        </p:par>
                        <p:par>
                          <p:cTn id="43" fill="hold">
                            <p:stCondLst>
                              <p:cond delay="4500"/>
                            </p:stCondLst>
                            <p:childTnLst>
                              <p:par>
                                <p:cTn id="44" presetID="5" presetClass="entr" presetSubtype="10" fill="hold" grpId="0" nodeType="after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05000" y="1371600"/>
            <a:ext cx="7010400" cy="5105400"/>
          </a:xfrm>
          <a:solidFill>
            <a:srgbClr val="FFFFFF"/>
          </a:solidFill>
        </p:spPr>
        <p:txBody>
          <a:bodyPr numCol="1">
            <a:noAutofit/>
          </a:bodyPr>
          <a:lstStyle/>
          <a:p>
            <a:pPr lvl="0">
              <a:buNone/>
            </a:pPr>
            <a:r>
              <a:rPr lang="en-US" sz="3800" b="1" dirty="0" smtClean="0"/>
              <a:t>THE POLITICAL/LEGAL SEGMENT </a:t>
            </a:r>
          </a:p>
          <a:p>
            <a:pPr marL="0" indent="0">
              <a:buNone/>
            </a:pPr>
            <a:r>
              <a:rPr lang="en-US" sz="2000" dirty="0" smtClean="0"/>
              <a:t>This segment represents how organizations and governments mutually try to influence each other, and how firms try to understand these influences (current and projected) on their strategic actions.</a:t>
            </a:r>
          </a:p>
          <a:p>
            <a:pPr lvl="0">
              <a:buNone/>
            </a:pPr>
            <a:endParaRPr lang="en-US" sz="1400" dirty="0" smtClean="0"/>
          </a:p>
          <a:p>
            <a:pPr>
              <a:buNone/>
            </a:pPr>
            <a:r>
              <a:rPr lang="en-US" sz="2400" b="1" dirty="0" smtClean="0"/>
              <a:t>Political/Legal Segment</a:t>
            </a:r>
          </a:p>
          <a:p>
            <a:pPr lvl="0"/>
            <a:r>
              <a:rPr lang="en-US" sz="2000" dirty="0" smtClean="0"/>
              <a:t>Antitrust laws</a:t>
            </a:r>
          </a:p>
          <a:p>
            <a:pPr lvl="0"/>
            <a:r>
              <a:rPr lang="en-US" sz="2000" dirty="0" smtClean="0"/>
              <a:t>Taxation laws</a:t>
            </a:r>
          </a:p>
          <a:p>
            <a:pPr lvl="0"/>
            <a:r>
              <a:rPr lang="en-US" sz="2000" dirty="0" smtClean="0"/>
              <a:t>Deregulation philosophies</a:t>
            </a:r>
          </a:p>
          <a:p>
            <a:pPr lvl="0"/>
            <a:r>
              <a:rPr lang="en-US" sz="2000" dirty="0" smtClean="0"/>
              <a:t>Labor training laws</a:t>
            </a:r>
          </a:p>
          <a:p>
            <a:pPr lvl="0"/>
            <a:r>
              <a:rPr lang="en-US" sz="2000" dirty="0" smtClean="0"/>
              <a:t>Educational philosophies and policies</a:t>
            </a:r>
          </a:p>
          <a:p>
            <a:pPr>
              <a:buNone/>
            </a:pPr>
            <a:endParaRPr lang="en-US" sz="1800" dirty="0" smtClean="0"/>
          </a:p>
        </p:txBody>
      </p:sp>
      <p:sp>
        <p:nvSpPr>
          <p:cNvPr id="6" name="TextBox 5"/>
          <p:cNvSpPr txBox="1"/>
          <p:nvPr/>
        </p:nvSpPr>
        <p:spPr>
          <a:xfrm>
            <a:off x="1524000" y="0"/>
            <a:ext cx="7086600" cy="236988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2800" b="1" dirty="0" smtClean="0"/>
              <a:t>GENERAL SEGMENTS AND ELEMENTS </a:t>
            </a:r>
          </a:p>
          <a:p>
            <a:pPr algn="ct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500"/>
                                        <p:tgtEl>
                                          <p:spTgt spid="3">
                                            <p:txEl>
                                              <p:pRg st="7" end="7"/>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ox(i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447800"/>
            <a:ext cx="7086600" cy="5029200"/>
          </a:xfrm>
          <a:solidFill>
            <a:srgbClr val="FFFFFF"/>
          </a:solidFill>
        </p:spPr>
        <p:txBody>
          <a:bodyPr numCol="1">
            <a:noAutofit/>
          </a:bodyPr>
          <a:lstStyle/>
          <a:p>
            <a:pPr algn="ctr">
              <a:buNone/>
            </a:pPr>
            <a:r>
              <a:rPr lang="en-US" sz="3800" b="1" dirty="0" smtClean="0"/>
              <a:t>THE SOCIOCULTURAL SEGMENT</a:t>
            </a:r>
          </a:p>
          <a:p>
            <a:pPr marL="0" indent="0">
              <a:buNone/>
            </a:pPr>
            <a:r>
              <a:rPr lang="en-US" sz="2000" dirty="0" smtClean="0"/>
              <a:t>The </a:t>
            </a:r>
            <a:r>
              <a:rPr lang="en-US" sz="2000" b="1" dirty="0" err="1" smtClean="0"/>
              <a:t>sociocultural</a:t>
            </a:r>
            <a:r>
              <a:rPr lang="en-US" sz="2000" b="1" dirty="0" smtClean="0"/>
              <a:t> segment </a:t>
            </a:r>
            <a:r>
              <a:rPr lang="en-US" sz="2000" dirty="0" smtClean="0"/>
              <a:t>is concerned with a society’s attitudes and cultural values. Because attitudes and values form the cornerstone of a society, they often drive demographic, economic, political/legal, and technological conditions and changes.</a:t>
            </a:r>
          </a:p>
          <a:p>
            <a:pPr>
              <a:buNone/>
            </a:pPr>
            <a:r>
              <a:rPr lang="en-US" sz="2400" b="1" dirty="0" err="1" smtClean="0"/>
              <a:t>Sociocultural</a:t>
            </a:r>
            <a:r>
              <a:rPr lang="en-US" sz="2400" b="1" dirty="0" smtClean="0"/>
              <a:t> Segment</a:t>
            </a:r>
          </a:p>
          <a:p>
            <a:pPr lvl="0"/>
            <a:r>
              <a:rPr lang="en-US" sz="2000" dirty="0" smtClean="0"/>
              <a:t>Women in the workforce</a:t>
            </a:r>
          </a:p>
          <a:p>
            <a:pPr lvl="0"/>
            <a:r>
              <a:rPr lang="en-US" sz="2000" dirty="0" smtClean="0"/>
              <a:t>Workforce</a:t>
            </a:r>
          </a:p>
          <a:p>
            <a:pPr lvl="0"/>
            <a:r>
              <a:rPr lang="en-US" sz="2000" dirty="0" smtClean="0"/>
              <a:t>Diversity attitudes about the quality of work life</a:t>
            </a:r>
          </a:p>
          <a:p>
            <a:pPr lvl="0"/>
            <a:r>
              <a:rPr lang="en-US" sz="2000" dirty="0" smtClean="0"/>
              <a:t>Shifts in work and career preferences</a:t>
            </a:r>
          </a:p>
          <a:p>
            <a:pPr lvl="0"/>
            <a:r>
              <a:rPr lang="en-US" sz="2000" dirty="0" smtClean="0"/>
              <a:t>Shifts in product and service preference characteristics</a:t>
            </a:r>
          </a:p>
          <a:p>
            <a:pPr lvl="0"/>
            <a:endParaRPr lang="en-US" sz="1800" dirty="0" smtClean="0"/>
          </a:p>
          <a:p>
            <a:pPr lvl="0"/>
            <a:endParaRPr lang="en-US" sz="1800" dirty="0" smtClean="0"/>
          </a:p>
          <a:p>
            <a:pPr lvl="0"/>
            <a:endParaRPr lang="en-US" sz="1800" dirty="0" smtClean="0"/>
          </a:p>
          <a:p>
            <a:pPr lvl="0"/>
            <a:endParaRPr lang="en-US" sz="1800" dirty="0" smtClean="0"/>
          </a:p>
        </p:txBody>
      </p:sp>
      <p:sp>
        <p:nvSpPr>
          <p:cNvPr id="6" name="TextBox 5"/>
          <p:cNvSpPr txBox="1"/>
          <p:nvPr/>
        </p:nvSpPr>
        <p:spPr>
          <a:xfrm>
            <a:off x="1524000" y="0"/>
            <a:ext cx="7086600" cy="236988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2800" b="1" dirty="0" smtClean="0"/>
              <a:t>GENERAL SEGMENTS AND ELEMENTS </a:t>
            </a:r>
          </a:p>
          <a:p>
            <a:pPr algn="ct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76400" y="4191000"/>
            <a:ext cx="7162800" cy="2209800"/>
          </a:xfrm>
          <a:solidFill>
            <a:srgbClr val="FFFFFF"/>
          </a:solidFill>
        </p:spPr>
        <p:txBody>
          <a:bodyPr numCol="2">
            <a:noAutofit/>
          </a:bodyPr>
          <a:lstStyle/>
          <a:p>
            <a:pPr>
              <a:buNone/>
            </a:pPr>
            <a:r>
              <a:rPr lang="en-US" sz="2400" b="1" dirty="0" smtClean="0"/>
              <a:t>Technological Segment</a:t>
            </a:r>
          </a:p>
          <a:p>
            <a:pPr lvl="0"/>
            <a:r>
              <a:rPr lang="en-US" sz="2000" dirty="0" smtClean="0"/>
              <a:t>Product innovations</a:t>
            </a:r>
          </a:p>
          <a:p>
            <a:r>
              <a:rPr lang="en-US" sz="2000" dirty="0" smtClean="0"/>
              <a:t>New communication technologies</a:t>
            </a:r>
          </a:p>
          <a:p>
            <a:endParaRPr lang="en-US" sz="2000" dirty="0" smtClean="0"/>
          </a:p>
          <a:p>
            <a:endParaRPr lang="en-US" sz="2000" dirty="0" smtClean="0"/>
          </a:p>
          <a:p>
            <a:endParaRPr lang="en-US" sz="2000" dirty="0" smtClean="0"/>
          </a:p>
          <a:p>
            <a:r>
              <a:rPr lang="en-US" sz="2000" dirty="0" smtClean="0"/>
              <a:t>Applications of knowledge</a:t>
            </a:r>
          </a:p>
          <a:p>
            <a:pPr lvl="0"/>
            <a:r>
              <a:rPr lang="en-US" sz="2000" dirty="0" smtClean="0"/>
              <a:t>Focus of private and government-supported R&amp;D expenditures</a:t>
            </a:r>
          </a:p>
          <a:p>
            <a:pPr lvl="0"/>
            <a:endParaRPr lang="en-US" sz="1800" dirty="0" smtClean="0"/>
          </a:p>
        </p:txBody>
      </p:sp>
      <p:sp>
        <p:nvSpPr>
          <p:cNvPr id="6" name="TextBox 5"/>
          <p:cNvSpPr txBox="1"/>
          <p:nvPr/>
        </p:nvSpPr>
        <p:spPr>
          <a:xfrm>
            <a:off x="1447800" y="0"/>
            <a:ext cx="7086600" cy="236988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2800" b="1" dirty="0" smtClean="0"/>
              <a:t>GENERAL SEGMENTS AND ELEMENTS </a:t>
            </a:r>
          </a:p>
          <a:p>
            <a:pPr algn="ct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9" name="TextBox 8"/>
          <p:cNvSpPr txBox="1"/>
          <p:nvPr/>
        </p:nvSpPr>
        <p:spPr>
          <a:xfrm>
            <a:off x="1676400" y="1295400"/>
            <a:ext cx="7162800" cy="2523768"/>
          </a:xfrm>
          <a:prstGeom prst="rect">
            <a:avLst/>
          </a:prstGeom>
          <a:solidFill>
            <a:schemeClr val="bg1"/>
          </a:solidFill>
        </p:spPr>
        <p:txBody>
          <a:bodyPr wrap="square" rtlCol="0">
            <a:spAutoFit/>
          </a:bodyPr>
          <a:lstStyle/>
          <a:p>
            <a:pPr algn="ctr">
              <a:buNone/>
            </a:pPr>
            <a:r>
              <a:rPr lang="en-US" sz="3800" b="1" dirty="0" smtClean="0">
                <a:latin typeface="+mj-lt"/>
              </a:rPr>
              <a:t>THE TECHNOLOGICAL SEGMENT</a:t>
            </a:r>
            <a:endParaRPr lang="en-US" sz="3800" dirty="0" smtClean="0">
              <a:latin typeface="+mj-lt"/>
            </a:endParaRPr>
          </a:p>
          <a:p>
            <a:pPr lvl="0"/>
            <a:r>
              <a:rPr lang="en-US" sz="2000" dirty="0" smtClean="0"/>
              <a:t>Technological changes occur through new products, processes, and materials. The </a:t>
            </a:r>
            <a:r>
              <a:rPr lang="en-US" sz="2000" b="1" dirty="0" smtClean="0"/>
              <a:t>technological segment </a:t>
            </a:r>
            <a:r>
              <a:rPr lang="en-US" sz="2000" dirty="0" smtClean="0"/>
              <a:t>includes the activities involved in creating new knowledge and translating that knowledge into new outputs, products, processes, and materials. Given the rapid pace of technological change and risk of disruption, it is vital for firms to study this segment.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heckerboard(across)">
                                      <p:cBhvr>
                                        <p:cTn id="11" dur="500"/>
                                        <p:tgtEl>
                                          <p:spTgt spid="9">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heckerboard(across)">
                                      <p:cBhvr>
                                        <p:cTn id="21" dur="500"/>
                                        <p:tgtEl>
                                          <p:spTgt spid="3">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81200" y="1447800"/>
            <a:ext cx="6705600" cy="4953000"/>
          </a:xfrm>
          <a:solidFill>
            <a:srgbClr val="FFFFFF"/>
          </a:solidFill>
        </p:spPr>
        <p:txBody>
          <a:bodyPr numCol="1">
            <a:noAutofit/>
          </a:bodyPr>
          <a:lstStyle/>
          <a:p>
            <a:pPr lvl="0" algn="ctr">
              <a:buNone/>
            </a:pPr>
            <a:r>
              <a:rPr lang="en-US" sz="3800" b="1" dirty="0" smtClean="0"/>
              <a:t>THE GLOBAL SEGMENT</a:t>
            </a:r>
          </a:p>
          <a:p>
            <a:pPr marL="0" lvl="0" indent="0">
              <a:buNone/>
            </a:pPr>
            <a:r>
              <a:rPr lang="en-US" sz="2000" dirty="0" smtClean="0"/>
              <a:t>Markets and consumers are more global. This segment</a:t>
            </a:r>
            <a:r>
              <a:rPr lang="en-US" sz="2000" b="1" dirty="0" smtClean="0"/>
              <a:t> </a:t>
            </a:r>
            <a:r>
              <a:rPr lang="en-US" sz="2000" dirty="0" smtClean="0"/>
              <a:t>includes relevant new global markets, existing markets that are changing, important international political events, and critical cultural and institutional characteristics of global markets.</a:t>
            </a:r>
          </a:p>
          <a:p>
            <a:pPr lvl="0"/>
            <a:endParaRPr lang="en-US" sz="800" dirty="0" smtClean="0"/>
          </a:p>
          <a:p>
            <a:pPr>
              <a:buNone/>
            </a:pPr>
            <a:r>
              <a:rPr lang="en-US" sz="2400" b="1" dirty="0" smtClean="0"/>
              <a:t>Global Segment</a:t>
            </a:r>
          </a:p>
          <a:p>
            <a:pPr lvl="0"/>
            <a:r>
              <a:rPr lang="en-US" sz="2000" dirty="0" smtClean="0"/>
              <a:t>Important political events</a:t>
            </a:r>
          </a:p>
          <a:p>
            <a:pPr lvl="0"/>
            <a:r>
              <a:rPr lang="en-US" sz="2000" dirty="0" smtClean="0"/>
              <a:t>Critical global markets</a:t>
            </a:r>
          </a:p>
          <a:p>
            <a:pPr lvl="0"/>
            <a:r>
              <a:rPr lang="en-US" sz="2000" dirty="0" smtClean="0"/>
              <a:t>Newly industrialized countries</a:t>
            </a:r>
          </a:p>
          <a:p>
            <a:pPr lvl="0"/>
            <a:r>
              <a:rPr lang="en-US" sz="2000" dirty="0" smtClean="0"/>
              <a:t>Different cultural and institutional attributes</a:t>
            </a:r>
          </a:p>
          <a:p>
            <a:pPr lvl="0"/>
            <a:endParaRPr lang="en-US" sz="1800" dirty="0" smtClean="0"/>
          </a:p>
        </p:txBody>
      </p:sp>
      <p:sp>
        <p:nvSpPr>
          <p:cNvPr id="6" name="TextBox 5"/>
          <p:cNvSpPr txBox="1"/>
          <p:nvPr/>
        </p:nvSpPr>
        <p:spPr>
          <a:xfrm>
            <a:off x="1524000" y="0"/>
            <a:ext cx="7086600" cy="236988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2800" b="1" dirty="0" smtClean="0"/>
              <a:t>GENERAL SEGMENTS AND ELEMENTS </a:t>
            </a:r>
          </a:p>
          <a:p>
            <a:pPr algn="ct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371600"/>
            <a:ext cx="7467600" cy="5105400"/>
          </a:xfrm>
          <a:solidFill>
            <a:srgbClr val="FFFFFF"/>
          </a:solidFill>
        </p:spPr>
        <p:txBody>
          <a:bodyPr>
            <a:normAutofit fontScale="62500" lnSpcReduction="20000"/>
          </a:bodyPr>
          <a:lstStyle/>
          <a:p>
            <a:pPr algn="ctr">
              <a:buNone/>
            </a:pPr>
            <a:endParaRPr lang="en-US" sz="800" b="1" dirty="0" smtClean="0"/>
          </a:p>
          <a:p>
            <a:pPr algn="ctr">
              <a:buNone/>
            </a:pPr>
            <a:r>
              <a:rPr lang="en-US" sz="5760" b="1" dirty="0" smtClean="0"/>
              <a:t>THE PHYSICAL ENVIRONMENT SEGMENT</a:t>
            </a:r>
          </a:p>
          <a:p>
            <a:pPr marL="0" indent="0">
              <a:buNone/>
            </a:pPr>
            <a:r>
              <a:rPr lang="en-US" sz="2900" dirty="0" smtClean="0"/>
              <a:t>Concerned with trends oriented to sustaining the world’s physical environment, firms recognize that ecological, social, and economic systems interactively influence what happens in this particular segment. This segment refers to potential and actual changes in the physical environment and business practices that are intended to positively respond to and deal with those changes. </a:t>
            </a:r>
          </a:p>
          <a:p>
            <a:endParaRPr lang="en-US" sz="2200" b="1" dirty="0" smtClean="0"/>
          </a:p>
          <a:p>
            <a:pPr>
              <a:buNone/>
            </a:pPr>
            <a:r>
              <a:rPr lang="en-US" b="1" dirty="0" smtClean="0"/>
              <a:t>Physical Environment Segment</a:t>
            </a:r>
          </a:p>
          <a:p>
            <a:pPr lvl="0"/>
            <a:r>
              <a:rPr lang="en-US" sz="2900" dirty="0" smtClean="0"/>
              <a:t>Energy consumption</a:t>
            </a:r>
          </a:p>
          <a:p>
            <a:pPr lvl="0"/>
            <a:r>
              <a:rPr lang="en-US" sz="2900" dirty="0" smtClean="0"/>
              <a:t>Practices used to develop energy sources</a:t>
            </a:r>
          </a:p>
          <a:p>
            <a:pPr lvl="0"/>
            <a:r>
              <a:rPr lang="en-US" sz="2900" dirty="0" smtClean="0"/>
              <a:t>Renewable energy efforts</a:t>
            </a:r>
          </a:p>
          <a:p>
            <a:pPr lvl="0"/>
            <a:r>
              <a:rPr lang="en-US" sz="2900" dirty="0" smtClean="0"/>
              <a:t>Minimizing a firm’s environmental footprint</a:t>
            </a:r>
          </a:p>
          <a:p>
            <a:pPr lvl="0"/>
            <a:r>
              <a:rPr lang="en-US" sz="2900" dirty="0" smtClean="0"/>
              <a:t>Availability of water as a resource</a:t>
            </a:r>
          </a:p>
          <a:p>
            <a:pPr lvl="0"/>
            <a:r>
              <a:rPr lang="en-US" sz="2900" dirty="0" smtClean="0"/>
              <a:t>Producing environmentally friendly products</a:t>
            </a:r>
          </a:p>
          <a:p>
            <a:pPr lvl="0"/>
            <a:r>
              <a:rPr lang="en-US" sz="2900" dirty="0" smtClean="0"/>
              <a:t>Reacting to natural or man-made disasters</a:t>
            </a:r>
          </a:p>
          <a:p>
            <a:endParaRPr lang="en-US" sz="2800" dirty="0" smtClean="0"/>
          </a:p>
        </p:txBody>
      </p:sp>
      <p:sp>
        <p:nvSpPr>
          <p:cNvPr id="6" name="TextBox 5"/>
          <p:cNvSpPr txBox="1"/>
          <p:nvPr/>
        </p:nvSpPr>
        <p:spPr>
          <a:xfrm>
            <a:off x="1524000" y="0"/>
            <a:ext cx="7086600" cy="236988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2800" b="1" dirty="0" smtClean="0"/>
              <a:t>GENERAL SEGMENTS AND ELEMENTS </a:t>
            </a:r>
          </a:p>
          <a:p>
            <a:pPr algn="ct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57400" y="0"/>
            <a:ext cx="7086600" cy="1295400"/>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5" name="TextBox 4"/>
          <p:cNvSpPr txBox="1"/>
          <p:nvPr/>
        </p:nvSpPr>
        <p:spPr>
          <a:xfrm>
            <a:off x="1524000" y="1"/>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6" name="TextBox 5"/>
          <p:cNvSpPr txBox="1"/>
          <p:nvPr/>
        </p:nvSpPr>
        <p:spPr>
          <a:xfrm>
            <a:off x="1676400" y="152401"/>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7" name="TextBox 6"/>
          <p:cNvSpPr txBox="1"/>
          <p:nvPr/>
        </p:nvSpPr>
        <p:spPr>
          <a:xfrm>
            <a:off x="1524000" y="0"/>
            <a:ext cx="7086600" cy="1077218"/>
          </a:xfrm>
          <a:prstGeom prst="rect">
            <a:avLst/>
          </a:prstGeom>
          <a:noFill/>
        </p:spPr>
        <p:txBody>
          <a:bodyPr wrap="square" rtlCol="0">
            <a:spAutoFit/>
          </a:bodyPr>
          <a:lstStyle/>
          <a:p>
            <a:pPr algn="ctr"/>
            <a:r>
              <a:rPr lang="en-US" sz="3200" b="1" dirty="0" smtClean="0">
                <a:latin typeface="+mj-lt"/>
              </a:rPr>
              <a:t>THE STRATEGIC MANAGEMENT    PROCESS</a:t>
            </a:r>
            <a:endParaRPr lang="en-US" sz="3200" b="1" dirty="0">
              <a:latin typeface="+mj-lt"/>
            </a:endParaRPr>
          </a:p>
        </p:txBody>
      </p:sp>
      <p:sp>
        <p:nvSpPr>
          <p:cNvPr id="9" name="TextBox 8"/>
          <p:cNvSpPr txBox="1"/>
          <p:nvPr/>
        </p:nvSpPr>
        <p:spPr>
          <a:xfrm>
            <a:off x="1524000" y="0"/>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0" name="TextBox 9"/>
          <p:cNvSpPr txBox="1"/>
          <p:nvPr/>
        </p:nvSpPr>
        <p:spPr>
          <a:xfrm>
            <a:off x="1524000" y="0"/>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pic>
        <p:nvPicPr>
          <p:cNvPr id="11" name="Picture 2"/>
          <p:cNvPicPr>
            <a:picLocks noChangeAspect="1" noChangeArrowheads="1"/>
          </p:cNvPicPr>
          <p:nvPr/>
        </p:nvPicPr>
        <p:blipFill>
          <a:blip r:embed="rId3" cstate="print"/>
          <a:srcRect/>
          <a:stretch>
            <a:fillRect/>
          </a:stretch>
        </p:blipFill>
        <p:spPr bwMode="auto">
          <a:xfrm>
            <a:off x="2286000" y="1143000"/>
            <a:ext cx="5672120" cy="5334000"/>
          </a:xfrm>
          <a:prstGeom prst="rect">
            <a:avLst/>
          </a:prstGeom>
          <a:noFill/>
          <a:ln w="9525">
            <a:noFill/>
            <a:miter lim="800000"/>
            <a:headEnd/>
            <a:tailEnd/>
          </a:ln>
        </p:spPr>
      </p:pic>
      <p:sp>
        <p:nvSpPr>
          <p:cNvPr id="13" name="Oval 3"/>
          <p:cNvSpPr>
            <a:spLocks noChangeArrowheads="1"/>
          </p:cNvSpPr>
          <p:nvPr/>
        </p:nvSpPr>
        <p:spPr bwMode="auto">
          <a:xfrm>
            <a:off x="3200400" y="1524000"/>
            <a:ext cx="1219200" cy="762000"/>
          </a:xfrm>
          <a:prstGeom prst="ellipse">
            <a:avLst/>
          </a:prstGeom>
          <a:noFill/>
          <a:ln w="76200" algn="ctr">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76400" y="1295400"/>
            <a:ext cx="7162800" cy="5105400"/>
          </a:xfrm>
          <a:solidFill>
            <a:schemeClr val="accent2">
              <a:lumMod val="20000"/>
              <a:lumOff val="80000"/>
            </a:schemeClr>
          </a:solidFill>
        </p:spPr>
        <p:txBody>
          <a:bodyPr>
            <a:normAutofit fontScale="55000" lnSpcReduction="20000"/>
          </a:bodyPr>
          <a:lstStyle/>
          <a:p>
            <a:pPr algn="ctr">
              <a:buNone/>
            </a:pPr>
            <a:endParaRPr lang="en-US" sz="800" b="1" dirty="0" smtClean="0">
              <a:solidFill>
                <a:schemeClr val="tx1"/>
              </a:solidFill>
            </a:endParaRPr>
          </a:p>
          <a:p>
            <a:pPr algn="ctr">
              <a:buNone/>
            </a:pPr>
            <a:r>
              <a:rPr lang="en-US" sz="6545" b="1" dirty="0" smtClean="0">
                <a:solidFill>
                  <a:schemeClr val="tx1"/>
                </a:solidFill>
              </a:rPr>
              <a:t>THE PHYSICAL ENVIRONMENT SEGMENT</a:t>
            </a:r>
          </a:p>
          <a:p>
            <a:pPr marL="0" indent="0" algn="just">
              <a:buNone/>
            </a:pPr>
            <a:r>
              <a:rPr lang="en-US" sz="2800" dirty="0" smtClean="0"/>
              <a:t> </a:t>
            </a:r>
            <a:endParaRPr lang="en-US" sz="1000" b="1" dirty="0" smtClean="0"/>
          </a:p>
          <a:p>
            <a:pPr marL="0" indent="0" algn="just">
              <a:buNone/>
            </a:pPr>
            <a:r>
              <a:rPr lang="en-US" sz="3300" b="1" dirty="0" smtClean="0"/>
              <a:t>Strategic Focus: </a:t>
            </a:r>
            <a:r>
              <a:rPr lang="en-US" sz="3300" b="1" dirty="0" smtClean="0">
                <a:latin typeface="+mn-lt"/>
              </a:rPr>
              <a:t>Firms’ Efforts to Take Care of the Physical Environment in Which They Compete</a:t>
            </a:r>
          </a:p>
          <a:p>
            <a:pPr marL="0" indent="0" algn="just">
              <a:buNone/>
            </a:pPr>
            <a:endParaRPr lang="en-US" sz="400" dirty="0" smtClean="0">
              <a:latin typeface="+mn-lt"/>
              <a:cs typeface="Arial"/>
            </a:endParaRPr>
          </a:p>
          <a:p>
            <a:pPr marL="0" indent="0">
              <a:buNone/>
            </a:pPr>
            <a:r>
              <a:rPr lang="en-US" sz="3300" dirty="0" smtClean="0">
                <a:latin typeface="+mn-lt"/>
                <a:cs typeface="Arial"/>
              </a:rPr>
              <a:t>● </a:t>
            </a:r>
            <a:r>
              <a:rPr lang="en-US" sz="3300" dirty="0" smtClean="0">
                <a:latin typeface="+mn-lt"/>
              </a:rPr>
              <a:t>The examples noted in this Strategic Focus: Siemens AG, McDonald’s, Procter &amp; Gamble, and GE signify a growing commitment by firms around the globe in response to emerging trends in the physical environment segment. </a:t>
            </a:r>
          </a:p>
          <a:p>
            <a:pPr marL="0" indent="0" algn="just">
              <a:buNone/>
            </a:pPr>
            <a:endParaRPr lang="en-US" sz="400" dirty="0" smtClean="0">
              <a:latin typeface="+mn-lt"/>
              <a:cs typeface="Arial"/>
            </a:endParaRPr>
          </a:p>
          <a:p>
            <a:pPr marL="0" indent="0">
              <a:buNone/>
            </a:pPr>
            <a:endParaRPr lang="en-US" sz="3300" dirty="0" smtClean="0">
              <a:latin typeface="+mn-lt"/>
              <a:cs typeface="Arial"/>
            </a:endParaRPr>
          </a:p>
          <a:p>
            <a:pPr marL="0" indent="0">
              <a:buNone/>
            </a:pPr>
            <a:r>
              <a:rPr lang="en-US" sz="3300" dirty="0" smtClean="0">
                <a:latin typeface="+mn-lt"/>
                <a:cs typeface="Arial"/>
              </a:rPr>
              <a:t>● </a:t>
            </a:r>
            <a:r>
              <a:rPr lang="en-US" sz="3300" dirty="0" smtClean="0">
                <a:latin typeface="+mn-lt"/>
              </a:rPr>
              <a:t>In addition to positively responding to the observed trends in this segment of the general environment, there is some evidence that firms engaging in these types of behaviors outperform those failing to do so. </a:t>
            </a:r>
          </a:p>
          <a:p>
            <a:pPr marL="0" indent="0" algn="just">
              <a:buNone/>
            </a:pPr>
            <a:endParaRPr lang="en-US" sz="400" dirty="0" smtClean="0">
              <a:latin typeface="+mn-lt"/>
              <a:cs typeface="Arial"/>
            </a:endParaRPr>
          </a:p>
          <a:p>
            <a:pPr marL="0" indent="0">
              <a:buNone/>
            </a:pPr>
            <a:endParaRPr lang="en-US" sz="3300" dirty="0" smtClean="0">
              <a:latin typeface="+mn-lt"/>
              <a:cs typeface="Arial"/>
            </a:endParaRPr>
          </a:p>
          <a:p>
            <a:pPr marL="0" indent="0">
              <a:buNone/>
            </a:pPr>
            <a:r>
              <a:rPr lang="en-US" sz="3300" dirty="0" smtClean="0">
                <a:latin typeface="+mn-lt"/>
                <a:cs typeface="Arial"/>
              </a:rPr>
              <a:t>● </a:t>
            </a:r>
            <a:r>
              <a:rPr lang="en-US" sz="3300" dirty="0" smtClean="0">
                <a:latin typeface="+mn-lt"/>
              </a:rPr>
              <a:t>This emerging evidence suggests that these behaviors benefit companies, their stakeholders, and the physical environment in which they operate.</a:t>
            </a:r>
          </a:p>
          <a:p>
            <a:endParaRPr lang="en-US" sz="2800" dirty="0" smtClean="0"/>
          </a:p>
        </p:txBody>
      </p:sp>
      <p:sp>
        <p:nvSpPr>
          <p:cNvPr id="6" name="TextBox 5"/>
          <p:cNvSpPr txBox="1"/>
          <p:nvPr/>
        </p:nvSpPr>
        <p:spPr>
          <a:xfrm>
            <a:off x="1524000" y="0"/>
            <a:ext cx="7086600" cy="2369880"/>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EXTERNAL ENVIRONMENT</a:t>
            </a:r>
          </a:p>
          <a:p>
            <a:pPr algn="ctr"/>
            <a:r>
              <a:rPr lang="en-US" sz="2800" b="1" dirty="0" smtClean="0"/>
              <a:t>GENERAL SEGMENTS AND ELEMENTS </a:t>
            </a:r>
          </a:p>
          <a:p>
            <a:pPr algn="ctr"/>
            <a:endParaRPr lang="en-US" sz="4000" b="1" dirty="0" smtClean="0">
              <a:latin typeface="+mj-lt"/>
            </a:endParaRPr>
          </a:p>
          <a:p>
            <a:pPr algn="ctr"/>
            <a:endParaRPr lang="en-US" sz="4000" b="1" dirty="0">
              <a:latin typeface="+mj-lt"/>
            </a:endParaRPr>
          </a:p>
        </p:txBody>
      </p:sp>
      <p:sp>
        <p:nvSpPr>
          <p:cNvPr id="4099" name="AutoShape 3"/>
          <p:cNvSpPr>
            <a:spLocks noChangeAspect="1" noChangeArrowheads="1" noTextEdit="1"/>
          </p:cNvSpPr>
          <p:nvPr/>
        </p:nvSpPr>
        <p:spPr bwMode="auto">
          <a:xfrm>
            <a:off x="228600" y="1752600"/>
            <a:ext cx="8534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9" name="Rectangle 8"/>
          <p:cNvSpPr/>
          <p:nvPr/>
        </p:nvSpPr>
        <p:spPr>
          <a:xfrm>
            <a:off x="0" y="2362200"/>
            <a:ext cx="152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EXAMPLE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dissolve">
                                      <p:cBhvr>
                                        <p:cTn id="21" dur="500"/>
                                        <p:tgtEl>
                                          <p:spTgt spid="3">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dissolve">
                                      <p:cBhvr>
                                        <p:cTn id="2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447800"/>
            <a:ext cx="7162800" cy="4953000"/>
          </a:xfrm>
          <a:solidFill>
            <a:srgbClr val="FFFFFF"/>
          </a:solidFill>
        </p:spPr>
        <p:txBody>
          <a:bodyPr>
            <a:normAutofit fontScale="85000" lnSpcReduction="10000"/>
          </a:bodyPr>
          <a:lstStyle/>
          <a:p>
            <a:pPr>
              <a:buNone/>
            </a:pPr>
            <a:r>
              <a:rPr lang="en-US" sz="2800" b="1" dirty="0" smtClean="0"/>
              <a:t>External environments are</a:t>
            </a:r>
            <a:r>
              <a:rPr lang="en-US" sz="2800" dirty="0" smtClean="0"/>
              <a:t>:</a:t>
            </a:r>
          </a:p>
          <a:p>
            <a:r>
              <a:rPr lang="en-US" sz="2800" dirty="0" smtClean="0"/>
              <a:t>Turbulent </a:t>
            </a:r>
          </a:p>
          <a:p>
            <a:r>
              <a:rPr lang="en-US" sz="2800" dirty="0" smtClean="0"/>
              <a:t>Complex</a:t>
            </a:r>
          </a:p>
          <a:p>
            <a:r>
              <a:rPr lang="en-US" sz="2800" dirty="0" smtClean="0"/>
              <a:t>Global</a:t>
            </a:r>
          </a:p>
          <a:p>
            <a:r>
              <a:rPr lang="en-US" sz="2800" dirty="0" smtClean="0"/>
              <a:t>Uncertain</a:t>
            </a:r>
          </a:p>
          <a:p>
            <a:r>
              <a:rPr lang="en-US" sz="2800" dirty="0" smtClean="0"/>
              <a:t>Ambiguous</a:t>
            </a:r>
          </a:p>
          <a:p>
            <a:r>
              <a:rPr lang="en-US" sz="2800" dirty="0" smtClean="0"/>
              <a:t>Incomplete </a:t>
            </a:r>
          </a:p>
          <a:p>
            <a:endParaRPr lang="en-US" sz="1300" dirty="0" smtClean="0"/>
          </a:p>
          <a:p>
            <a:r>
              <a:rPr lang="en-US" sz="2800" dirty="0" smtClean="0"/>
              <a:t>Firms engage in </a:t>
            </a:r>
            <a:r>
              <a:rPr lang="en-US" sz="2800" b="1" dirty="0" smtClean="0"/>
              <a:t>external environmental analysis </a:t>
            </a:r>
            <a:r>
              <a:rPr lang="en-US" sz="2800" dirty="0" smtClean="0"/>
              <a:t>to better understand and cope with their environments. </a:t>
            </a:r>
          </a:p>
          <a:p>
            <a:r>
              <a:rPr lang="en-US" sz="2800" dirty="0" smtClean="0"/>
              <a:t>This analysis has four parts: </a:t>
            </a:r>
          </a:p>
          <a:p>
            <a:pPr>
              <a:buNone/>
            </a:pPr>
            <a:r>
              <a:rPr lang="en-US" sz="2800" b="1" dirty="0" smtClean="0"/>
              <a:t>     scanning, monitoring, forecasting, and assessing</a:t>
            </a:r>
            <a:r>
              <a:rPr lang="en-US" sz="2800" dirty="0" smtClean="0"/>
              <a:t>.</a:t>
            </a:r>
          </a:p>
          <a:p>
            <a:endParaRPr lang="en-US" sz="2800" dirty="0" smtClean="0"/>
          </a:p>
        </p:txBody>
      </p:sp>
      <p:sp>
        <p:nvSpPr>
          <p:cNvPr id="6" name="TextBox 5"/>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a:t>
            </a: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9" name="Webpage"/>
          <p:cNvSpPr>
            <a:spLocks noEditPoints="1" noChangeArrowheads="1"/>
          </p:cNvSpPr>
          <p:nvPr/>
        </p:nvSpPr>
        <p:spPr bwMode="auto">
          <a:xfrm>
            <a:off x="6400800" y="1600200"/>
            <a:ext cx="2209800" cy="2438401"/>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D8EBB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a:t>
            </a: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graphicFrame>
        <p:nvGraphicFramePr>
          <p:cNvPr id="9" name="Diagram 8"/>
          <p:cNvGraphicFramePr/>
          <p:nvPr/>
        </p:nvGraphicFramePr>
        <p:xfrm>
          <a:off x="685800" y="1219200"/>
          <a:ext cx="7696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flipH="1">
            <a:off x="1524000" y="3276600"/>
            <a:ext cx="457200" cy="369332"/>
          </a:xfrm>
          <a:prstGeom prst="rect">
            <a:avLst/>
          </a:prstGeom>
          <a:noFill/>
        </p:spPr>
        <p:txBody>
          <a:bodyPr wrap="square" rtlCol="0">
            <a:spAutoFit/>
          </a:bodyPr>
          <a:lstStyle/>
          <a:p>
            <a:endParaRPr lang="en-US" dirty="0"/>
          </a:p>
        </p:txBody>
      </p:sp>
      <p:sp>
        <p:nvSpPr>
          <p:cNvPr id="11" name="TextBox 10"/>
          <p:cNvSpPr txBox="1"/>
          <p:nvPr/>
        </p:nvSpPr>
        <p:spPr>
          <a:xfrm rot="20433150">
            <a:off x="1197149" y="3255729"/>
            <a:ext cx="1591748" cy="2554545"/>
          </a:xfrm>
          <a:prstGeom prst="rect">
            <a:avLst/>
          </a:prstGeom>
          <a:noFill/>
        </p:spPr>
        <p:txBody>
          <a:bodyPr wrap="square" rtlCol="0">
            <a:spAutoFit/>
          </a:bodyPr>
          <a:lstStyle/>
          <a:p>
            <a:pPr algn="r"/>
            <a:r>
              <a:rPr lang="en-US" sz="2000" b="1" dirty="0" smtClean="0"/>
              <a:t>Analyzing the external environment is a difficult, yet significant, activity.</a:t>
            </a:r>
          </a:p>
          <a:p>
            <a:r>
              <a:rPr lang="en-US" sz="2000"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828800"/>
            <a:ext cx="6629400" cy="4495800"/>
          </a:xfrm>
          <a:solidFill>
            <a:srgbClr val="FFFFFF"/>
          </a:solidFill>
        </p:spPr>
        <p:txBody>
          <a:bodyPr>
            <a:normAutofit/>
          </a:bodyPr>
          <a:lstStyle/>
          <a:p>
            <a:pPr>
              <a:buNone/>
            </a:pPr>
            <a:endParaRPr lang="en-US" sz="2800" dirty="0" smtClean="0"/>
          </a:p>
          <a:p>
            <a:endParaRPr lang="en-US" sz="2800" dirty="0" smtClean="0"/>
          </a:p>
        </p:txBody>
      </p:sp>
      <p:sp>
        <p:nvSpPr>
          <p:cNvPr id="6" name="TextBox 5"/>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a:t>
            </a: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10" name="TextBox 9"/>
          <p:cNvSpPr txBox="1"/>
          <p:nvPr/>
        </p:nvSpPr>
        <p:spPr>
          <a:xfrm flipH="1">
            <a:off x="1524000" y="3276600"/>
            <a:ext cx="457200" cy="369332"/>
          </a:xfrm>
          <a:prstGeom prst="rect">
            <a:avLst/>
          </a:prstGeom>
          <a:noFill/>
        </p:spPr>
        <p:txBody>
          <a:bodyPr wrap="square" rtlCol="0">
            <a:spAutoFit/>
          </a:bodyPr>
          <a:lstStyle/>
          <a:p>
            <a:endParaRPr lang="en-US" dirty="0"/>
          </a:p>
        </p:txBody>
      </p:sp>
      <p:sp>
        <p:nvSpPr>
          <p:cNvPr id="12" name="Content Placeholder 2"/>
          <p:cNvSpPr txBox="1">
            <a:spLocks/>
          </p:cNvSpPr>
          <p:nvPr/>
        </p:nvSpPr>
        <p:spPr>
          <a:xfrm>
            <a:off x="1676400" y="1371600"/>
            <a:ext cx="7239000" cy="5029200"/>
          </a:xfrm>
          <a:prstGeom prst="rect">
            <a:avLst/>
          </a:prstGeom>
          <a:solidFill>
            <a:srgbClr val="FFFFFF"/>
          </a:solidFill>
        </p:spPr>
        <p:txBody>
          <a:bodyPr vert="horz" lIns="91440" tIns="45720" rIns="91440" bIns="45720" rtlCol="0" anchor="t">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Arial"/>
              </a:rPr>
              <a:t>● </a:t>
            </a:r>
            <a:r>
              <a:rPr kumimoji="0" lang="en-US" sz="200" b="1" i="0" u="none" strike="noStrike" kern="1200" cap="none" spc="0" normalizeH="0" baseline="0" noProof="0" dirty="0" smtClean="0">
                <a:ln>
                  <a:noFill/>
                </a:ln>
                <a:solidFill>
                  <a:schemeClr val="tx1"/>
                </a:solidFill>
                <a:effectLst/>
                <a:uLnTx/>
                <a:uFillTx/>
                <a:latin typeface="+mn-lt"/>
                <a:ea typeface="+mn-ea"/>
                <a:cs typeface="Arial"/>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Identifying opportunities and threats is an important objective of studying the general environment.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Arial"/>
              </a:rPr>
              <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OPPORTUNITY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is a condition in the general environment that if exploited effectively, helps a company achieve strategic competitiveness.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EXAMPLE: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Procter &amp; Gamble (P&amp;G) is reorienting beauty products to better serve both men and women.</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 calcmode="lin" valueType="num">
                                      <p:cBhvr additive="base">
                                        <p:cTn id="1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 calcmode="lin" valueType="num">
                                      <p:cBhvr additive="base">
                                        <p:cTn id="1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a:t>
            </a: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10" name="TextBox 9"/>
          <p:cNvSpPr txBox="1"/>
          <p:nvPr/>
        </p:nvSpPr>
        <p:spPr>
          <a:xfrm flipH="1">
            <a:off x="1524000" y="3276600"/>
            <a:ext cx="457200" cy="369332"/>
          </a:xfrm>
          <a:prstGeom prst="rect">
            <a:avLst/>
          </a:prstGeom>
          <a:noFill/>
        </p:spPr>
        <p:txBody>
          <a:bodyPr wrap="square" rtlCol="0">
            <a:spAutoFit/>
          </a:bodyPr>
          <a:lstStyle/>
          <a:p>
            <a:endParaRPr lang="en-US" dirty="0"/>
          </a:p>
        </p:txBody>
      </p:sp>
      <p:sp>
        <p:nvSpPr>
          <p:cNvPr id="11" name="Content Placeholder 2"/>
          <p:cNvSpPr txBox="1">
            <a:spLocks/>
          </p:cNvSpPr>
          <p:nvPr/>
        </p:nvSpPr>
        <p:spPr>
          <a:xfrm>
            <a:off x="1752600" y="1524000"/>
            <a:ext cx="7010400" cy="4572000"/>
          </a:xfrm>
          <a:prstGeom prst="rect">
            <a:avLst/>
          </a:prstGeom>
          <a:solidFill>
            <a:srgbClr val="FFFFFF"/>
          </a:solidFill>
        </p:spPr>
        <p:txBody>
          <a:bodyPr vert="horz" lIns="91440" tIns="45720" rIns="91440" bIns="45720" rtlCol="0" anchor="t">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Arial"/>
              </a:rPr>
              <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THREAT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is a condition in the general environment that may hinder a company’s efforts to achieve strategic competitiveness.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EXAMPLE</a:t>
            </a:r>
            <a:r>
              <a:rPr lang="en-US" sz="2400" b="1" dirty="0" smtClean="0"/>
              <a:t>:</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Microsoft is experiencing a severe external threat as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smartphones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are expected to surpass personal computer (PC) sales in the near future.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down)">
                                      <p:cBhvr>
                                        <p:cTn id="7" dur="500"/>
                                        <p:tgtEl>
                                          <p:spTgt spid="11">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wipe(down)">
                                      <p:cBhvr>
                                        <p:cTn id="1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a:t>
            </a: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10" name="TextBox 9"/>
          <p:cNvSpPr txBox="1"/>
          <p:nvPr/>
        </p:nvSpPr>
        <p:spPr>
          <a:xfrm flipH="1">
            <a:off x="1524000" y="3276600"/>
            <a:ext cx="457200" cy="369332"/>
          </a:xfrm>
          <a:prstGeom prst="rect">
            <a:avLst/>
          </a:prstGeom>
          <a:noFill/>
        </p:spPr>
        <p:txBody>
          <a:bodyPr wrap="square" rtlCol="0">
            <a:spAutoFit/>
          </a:bodyPr>
          <a:lstStyle/>
          <a:p>
            <a:endParaRPr lang="en-US" dirty="0"/>
          </a:p>
        </p:txBody>
      </p:sp>
      <p:sp>
        <p:nvSpPr>
          <p:cNvPr id="13" name="Content Placeholder 2"/>
          <p:cNvSpPr txBox="1">
            <a:spLocks/>
          </p:cNvSpPr>
          <p:nvPr/>
        </p:nvSpPr>
        <p:spPr>
          <a:xfrm>
            <a:off x="1752600" y="1371600"/>
            <a:ext cx="7162800" cy="5105400"/>
          </a:xfrm>
          <a:prstGeom prst="rect">
            <a:avLst/>
          </a:prstGeom>
          <a:solidFill>
            <a:srgbClr val="FFFFFF"/>
          </a:solidFill>
        </p:spPr>
        <p:txBody>
          <a:bodyPr vert="horz" lIns="91440" tIns="45720" rIns="91440" bIns="45720" rtlCol="0">
            <a:normAutofit fontScale="40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000" b="1" i="0" u="none" strike="noStrike" kern="1200" cap="none" spc="0" normalizeH="0" baseline="0" noProof="0" dirty="0" smtClean="0">
                <a:ln>
                  <a:noFill/>
                </a:ln>
                <a:solidFill>
                  <a:schemeClr val="tx1"/>
                </a:solidFill>
                <a:effectLst/>
                <a:uLnTx/>
                <a:uFillTx/>
                <a:latin typeface="+mn-lt"/>
                <a:ea typeface="+mn-ea"/>
                <a:cs typeface="+mn-cs"/>
              </a:rPr>
              <a:t>Firms use several sources to analyze the general environment: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trade publications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11" b="1"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newspapers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11" b="1"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business publications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11" b="1"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academic research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11" b="1"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public polls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11" b="1"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trade shows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11" b="1"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suppliers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11" b="1"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customers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211" b="1" i="0" u="none" strike="noStrike" kern="1200" cap="none" spc="0" normalizeH="0" baseline="0" noProof="0" dirty="0" smtClean="0">
                <a:ln>
                  <a:noFill/>
                </a:ln>
                <a:solidFill>
                  <a:schemeClr val="tx1"/>
                </a:solidFill>
                <a:effectLst/>
                <a:uLnTx/>
                <a:uFillTx/>
                <a:latin typeface="+mn-lt"/>
                <a:ea typeface="+mn-ea"/>
                <a:cs typeface="+mn-c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sym typeface="Wingdings"/>
              </a:rPr>
              <a:t> </a:t>
            </a:r>
            <a:r>
              <a:rPr kumimoji="0" lang="en-US" sz="4211" b="1" i="0" u="none" strike="noStrike" kern="1200" cap="none" spc="0" normalizeH="0" baseline="0" noProof="0" dirty="0" smtClean="0">
                <a:ln>
                  <a:noFill/>
                </a:ln>
                <a:solidFill>
                  <a:schemeClr val="tx1"/>
                </a:solidFill>
                <a:effectLst/>
                <a:uLnTx/>
                <a:uFillTx/>
                <a:latin typeface="+mn-lt"/>
                <a:ea typeface="+mn-ea"/>
                <a:cs typeface="+mn-cs"/>
              </a:rPr>
              <a:t>employees</a:t>
            </a:r>
            <a:r>
              <a:rPr kumimoji="0" lang="en-US" sz="29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000" b="0" i="0" u="none" strike="noStrike" kern="1200" cap="none" spc="0" normalizeH="0" baseline="0" noProof="0" dirty="0" smtClean="0">
                <a:ln>
                  <a:noFill/>
                </a:ln>
                <a:solidFill>
                  <a:schemeClr val="tx1"/>
                </a:solidFill>
                <a:effectLst/>
                <a:uLnTx/>
                <a:uFillTx/>
                <a:latin typeface="+mn-lt"/>
                <a:ea typeface="+mn-ea"/>
                <a:cs typeface="+mn-cs"/>
              </a:rPr>
              <a:t>People in </a:t>
            </a:r>
            <a:r>
              <a:rPr kumimoji="0" lang="en-US" sz="5000" b="1" i="1" u="none" strike="noStrike" kern="1200" cap="none" spc="0" normalizeH="0" baseline="0" noProof="0" dirty="0" smtClean="0">
                <a:ln>
                  <a:noFill/>
                </a:ln>
                <a:solidFill>
                  <a:schemeClr val="tx1"/>
                </a:solidFill>
                <a:effectLst/>
                <a:uLnTx/>
                <a:uFillTx/>
                <a:latin typeface="+mn-lt"/>
                <a:ea typeface="+mn-ea"/>
                <a:cs typeface="+mn-cs"/>
              </a:rPr>
              <a:t>boundary-spanning</a:t>
            </a:r>
            <a:r>
              <a:rPr kumimoji="0" lang="en-US" sz="50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5000" b="0" i="0" u="none" strike="noStrike" kern="1200" cap="none" spc="0" normalizeH="0" baseline="0" noProof="0" dirty="0" smtClean="0">
                <a:ln>
                  <a:noFill/>
                </a:ln>
                <a:solidFill>
                  <a:schemeClr val="tx1"/>
                </a:solidFill>
                <a:effectLst/>
                <a:uLnTx/>
                <a:uFillTx/>
                <a:latin typeface="+mn-lt"/>
                <a:ea typeface="+mn-ea"/>
                <a:cs typeface="+mn-cs"/>
              </a:rPr>
              <a:t>positions can obtain a great deal of this type of information. </a:t>
            </a:r>
          </a:p>
          <a:p>
            <a:pPr marL="0" marR="0" lvl="0" indent="0" defTabSz="914400" rtl="0" eaLnBrk="1" fontAlgn="auto" latinLnBrk="0" hangingPunct="1">
              <a:lnSpc>
                <a:spcPct val="100000"/>
              </a:lnSpc>
              <a:spcBef>
                <a:spcPct val="20000"/>
              </a:spcBef>
              <a:spcAft>
                <a:spcPts val="0"/>
              </a:spcAft>
              <a:buClrTx/>
              <a:buSzTx/>
              <a:tabLst/>
              <a:defRPr/>
            </a:pPr>
            <a:endParaRPr lang="en-US" sz="5000" b="1" dirty="0" smtClean="0"/>
          </a:p>
          <a:p>
            <a:pPr marL="0" marR="0" lvl="0" indent="0" defTabSz="914400" rtl="0" eaLnBrk="1" fontAlgn="auto" latinLnBrk="0" hangingPunct="1">
              <a:lnSpc>
                <a:spcPct val="100000"/>
              </a:lnSpc>
              <a:spcBef>
                <a:spcPct val="20000"/>
              </a:spcBef>
              <a:spcAft>
                <a:spcPts val="0"/>
              </a:spcAft>
              <a:buClrTx/>
              <a:buSzTx/>
              <a:tabLst/>
              <a:defRPr/>
            </a:pPr>
            <a:r>
              <a:rPr lang="en-US" sz="5000" b="1" dirty="0" smtClean="0"/>
              <a:t>Examples: </a:t>
            </a:r>
            <a:r>
              <a:rPr lang="en-US" sz="5000" dirty="0" smtClean="0"/>
              <a:t>s</a:t>
            </a:r>
            <a:r>
              <a:rPr kumimoji="0" lang="en-US" sz="5000" b="0" i="0" u="none" strike="noStrike" kern="1200" cap="none" spc="0" normalizeH="0" baseline="0" noProof="0" dirty="0" err="1" smtClean="0">
                <a:ln>
                  <a:noFill/>
                </a:ln>
                <a:solidFill>
                  <a:schemeClr val="tx1"/>
                </a:solidFill>
                <a:effectLst/>
                <a:uLnTx/>
                <a:uFillTx/>
                <a:latin typeface="+mn-lt"/>
                <a:ea typeface="+mn-ea"/>
                <a:cs typeface="+mn-cs"/>
              </a:rPr>
              <a:t>alespersons</a:t>
            </a:r>
            <a:r>
              <a:rPr kumimoji="0" lang="en-US" sz="5000" b="0" i="0" u="none" strike="noStrike" kern="1200" cap="none" spc="0" normalizeH="0" baseline="0" noProof="0" dirty="0" smtClean="0">
                <a:ln>
                  <a:noFill/>
                </a:ln>
                <a:solidFill>
                  <a:schemeClr val="tx1"/>
                </a:solidFill>
                <a:effectLst/>
                <a:uLnTx/>
                <a:uFillTx/>
                <a:latin typeface="+mn-lt"/>
                <a:ea typeface="+mn-ea"/>
                <a:cs typeface="+mn-cs"/>
              </a:rPr>
              <a:t>, purchasing managers, public relations directors, and customer service representatives, each of whom interacts with external constituents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anim calcmode="lin" valueType="num">
                                      <p:cBhvr additive="base">
                                        <p:cTn id="1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 calcmode="lin" valueType="num">
                                      <p:cBhvr additive="base">
                                        <p:cTn id="1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 calcmode="lin" valueType="num">
                                      <p:cBhvr additive="base">
                                        <p:cTn id="1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 calcmode="lin" valueType="num">
                                      <p:cBhvr additive="base">
                                        <p:cTn id="2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 calcmode="lin" valueType="num">
                                      <p:cBhvr additive="base">
                                        <p:cTn id="27"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 calcmode="lin" valueType="num">
                                      <p:cBhvr additive="base">
                                        <p:cTn id="3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anim calcmode="lin" valueType="num">
                                      <p:cBhvr additive="base">
                                        <p:cTn id="35"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10" end="10"/>
                                            </p:txEl>
                                          </p:spTgt>
                                        </p:tgtEl>
                                        <p:attrNameLst>
                                          <p:attrName>style.visibility</p:attrName>
                                        </p:attrNameLst>
                                      </p:cBhvr>
                                      <p:to>
                                        <p:strVal val="visible"/>
                                      </p:to>
                                    </p:set>
                                    <p:anim calcmode="lin" valueType="num">
                                      <p:cBhvr additive="base">
                                        <p:cTn id="39"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11" end="11"/>
                                            </p:txEl>
                                          </p:spTgt>
                                        </p:tgtEl>
                                        <p:attrNameLst>
                                          <p:attrName>style.visibility</p:attrName>
                                        </p:attrNameLst>
                                      </p:cBhvr>
                                      <p:to>
                                        <p:strVal val="visible"/>
                                      </p:to>
                                    </p:set>
                                    <p:anim calcmode="lin" valueType="num">
                                      <p:cBhvr additive="base">
                                        <p:cTn id="4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13">
                                            <p:txEl>
                                              <p:pRg st="14" end="14"/>
                                            </p:txEl>
                                          </p:spTgt>
                                        </p:tgtEl>
                                        <p:attrNameLst>
                                          <p:attrName>style.visibility</p:attrName>
                                        </p:attrNameLst>
                                      </p:cBhvr>
                                      <p:to>
                                        <p:strVal val="visible"/>
                                      </p:to>
                                    </p:set>
                                    <p:anim calcmode="lin" valueType="num">
                                      <p:cBhvr additive="base">
                                        <p:cTn id="48" dur="500" fill="hold"/>
                                        <p:tgtEl>
                                          <p:spTgt spid="13">
                                            <p:txEl>
                                              <p:pRg st="14" end="1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14" end="14"/>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4" fill="hold" nodeType="afterEffect">
                                  <p:stCondLst>
                                    <p:cond delay="0"/>
                                  </p:stCondLst>
                                  <p:childTnLst>
                                    <p:set>
                                      <p:cBhvr>
                                        <p:cTn id="52" dur="1" fill="hold">
                                          <p:stCondLst>
                                            <p:cond delay="0"/>
                                          </p:stCondLst>
                                        </p:cTn>
                                        <p:tgtEl>
                                          <p:spTgt spid="13">
                                            <p:txEl>
                                              <p:pRg st="16" end="16"/>
                                            </p:txEl>
                                          </p:spTgt>
                                        </p:tgtEl>
                                        <p:attrNameLst>
                                          <p:attrName>style.visibility</p:attrName>
                                        </p:attrNameLst>
                                      </p:cBhvr>
                                      <p:to>
                                        <p:strVal val="visible"/>
                                      </p:to>
                                    </p:set>
                                    <p:anim calcmode="lin" valueType="num">
                                      <p:cBhvr additive="base">
                                        <p:cTn id="53" dur="500" fill="hold"/>
                                        <p:tgtEl>
                                          <p:spTgt spid="13">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8800"/>
            <a:ext cx="8077200" cy="4648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524000"/>
            <a:ext cx="8305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15362" name="Picture 2" descr="C:\Documents and Settings\laptop\Local Settings\Temporary Internet Files\Content.IE5\4U8HGTES\MC910216338[1].png"/>
          <p:cNvPicPr>
            <a:picLocks noChangeAspect="1" noChangeArrowheads="1"/>
          </p:cNvPicPr>
          <p:nvPr/>
        </p:nvPicPr>
        <p:blipFill>
          <a:blip r:embed="rId3" cstate="print">
            <a:duotone>
              <a:prstClr val="black"/>
              <a:schemeClr val="bg2">
                <a:lumMod val="50000"/>
                <a:tint val="45000"/>
                <a:satMod val="400000"/>
              </a:schemeClr>
            </a:duotone>
          </a:blip>
          <a:srcRect/>
          <a:stretch>
            <a:fillRect/>
          </a:stretch>
        </p:blipFill>
        <p:spPr bwMode="auto">
          <a:xfrm>
            <a:off x="1524000" y="4953000"/>
            <a:ext cx="1600200" cy="1524000"/>
          </a:xfrm>
          <a:prstGeom prst="rect">
            <a:avLst/>
          </a:prstGeom>
          <a:noFill/>
        </p:spPr>
      </p:pic>
      <p:graphicFrame>
        <p:nvGraphicFramePr>
          <p:cNvPr id="9" name="Diagram 8"/>
          <p:cNvGraphicFramePr/>
          <p:nvPr/>
        </p:nvGraphicFramePr>
        <p:xfrm>
          <a:off x="381000" y="1447800"/>
          <a:ext cx="87630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descr="C:\Documents and Settings\laptop\Local Settings\Temporary Internet Files\Content.IE5\4U8HGTES\MC910216338[1].png"/>
          <p:cNvPicPr>
            <a:picLocks noChangeAspect="1" noChangeArrowheads="1"/>
          </p:cNvPicPr>
          <p:nvPr/>
        </p:nvPicPr>
        <p:blipFill>
          <a:blip r:embed="rId9" cstate="print">
            <a:duotone>
              <a:prstClr val="black"/>
              <a:schemeClr val="bg2">
                <a:lumMod val="50000"/>
                <a:tint val="45000"/>
                <a:satMod val="400000"/>
              </a:schemeClr>
            </a:duotone>
          </a:blip>
          <a:srcRect/>
          <a:stretch>
            <a:fillRect/>
          </a:stretch>
        </p:blipFill>
        <p:spPr bwMode="auto">
          <a:xfrm>
            <a:off x="4953000" y="5410200"/>
            <a:ext cx="1066800" cy="990600"/>
          </a:xfrm>
          <a:prstGeom prst="rect">
            <a:avLst/>
          </a:prstGeom>
          <a:noFill/>
        </p:spPr>
      </p:pic>
      <p:pic>
        <p:nvPicPr>
          <p:cNvPr id="11" name="Picture 2" descr="C:\Documents and Settings\laptop\Local Settings\Temporary Internet Files\Content.IE5\4U8HGTES\MC910216338[1].png"/>
          <p:cNvPicPr>
            <a:picLocks noChangeAspect="1" noChangeArrowheads="1"/>
          </p:cNvPicPr>
          <p:nvPr/>
        </p:nvPicPr>
        <p:blipFill>
          <a:blip r:embed="rId10" cstate="print">
            <a:duotone>
              <a:prstClr val="black"/>
              <a:schemeClr val="bg2">
                <a:lumMod val="50000"/>
                <a:tint val="45000"/>
                <a:satMod val="400000"/>
              </a:schemeClr>
            </a:duotone>
          </a:blip>
          <a:srcRect/>
          <a:stretch>
            <a:fillRect/>
          </a:stretch>
        </p:blipFill>
        <p:spPr bwMode="auto">
          <a:xfrm>
            <a:off x="7924800" y="5486400"/>
            <a:ext cx="838200" cy="838200"/>
          </a:xfrm>
          <a:prstGeom prst="rect">
            <a:avLst/>
          </a:prstGeom>
          <a:noFill/>
        </p:spPr>
      </p:pic>
      <p:sp>
        <p:nvSpPr>
          <p:cNvPr id="13" name="TextBox 12"/>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 SCANNING</a:t>
            </a:r>
          </a:p>
          <a:p>
            <a:pPr algn="ctr"/>
            <a:endParaRPr lang="en-US" sz="4000" b="1"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8800"/>
            <a:ext cx="8077200" cy="4648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15362" name="Picture 2" descr="C:\Documents and Settings\laptop\Local Settings\Temporary Internet Files\Content.IE5\4U8HGTES\MC910216338[1].png"/>
          <p:cNvPicPr>
            <a:picLocks noChangeAspect="1" noChangeArrowheads="1"/>
          </p:cNvPicPr>
          <p:nvPr/>
        </p:nvPicPr>
        <p:blipFill>
          <a:blip r:embed="rId3" cstate="print">
            <a:duotone>
              <a:prstClr val="black"/>
              <a:schemeClr val="bg2">
                <a:lumMod val="50000"/>
                <a:tint val="45000"/>
                <a:satMod val="400000"/>
              </a:schemeClr>
            </a:duotone>
          </a:blip>
          <a:srcRect/>
          <a:stretch>
            <a:fillRect/>
          </a:stretch>
        </p:blipFill>
        <p:spPr bwMode="auto">
          <a:xfrm>
            <a:off x="1524000" y="4953000"/>
            <a:ext cx="1600200" cy="1524000"/>
          </a:xfrm>
          <a:prstGeom prst="rect">
            <a:avLst/>
          </a:prstGeom>
          <a:noFill/>
        </p:spPr>
      </p:pic>
      <p:graphicFrame>
        <p:nvGraphicFramePr>
          <p:cNvPr id="9" name="Diagram 8"/>
          <p:cNvGraphicFramePr/>
          <p:nvPr/>
        </p:nvGraphicFramePr>
        <p:xfrm>
          <a:off x="381000" y="1371600"/>
          <a:ext cx="8763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descr="C:\Documents and Settings\laptop\Local Settings\Temporary Internet Files\Content.IE5\4U8HGTES\MC910216338[1].png"/>
          <p:cNvPicPr>
            <a:picLocks noChangeAspect="1" noChangeArrowheads="1"/>
          </p:cNvPicPr>
          <p:nvPr/>
        </p:nvPicPr>
        <p:blipFill>
          <a:blip r:embed="rId9" cstate="print">
            <a:duotone>
              <a:prstClr val="black"/>
              <a:schemeClr val="bg2">
                <a:lumMod val="50000"/>
                <a:tint val="45000"/>
                <a:satMod val="400000"/>
              </a:schemeClr>
            </a:duotone>
          </a:blip>
          <a:srcRect/>
          <a:stretch>
            <a:fillRect/>
          </a:stretch>
        </p:blipFill>
        <p:spPr bwMode="auto">
          <a:xfrm>
            <a:off x="4953000" y="5410200"/>
            <a:ext cx="1066800" cy="990600"/>
          </a:xfrm>
          <a:prstGeom prst="rect">
            <a:avLst/>
          </a:prstGeom>
          <a:noFill/>
        </p:spPr>
      </p:pic>
      <p:pic>
        <p:nvPicPr>
          <p:cNvPr id="11" name="Picture 2" descr="C:\Documents and Settings\laptop\Local Settings\Temporary Internet Files\Content.IE5\4U8HGTES\MC910216338[1].png"/>
          <p:cNvPicPr>
            <a:picLocks noChangeAspect="1" noChangeArrowheads="1"/>
          </p:cNvPicPr>
          <p:nvPr/>
        </p:nvPicPr>
        <p:blipFill>
          <a:blip r:embed="rId10" cstate="print">
            <a:duotone>
              <a:prstClr val="black"/>
              <a:schemeClr val="bg2">
                <a:lumMod val="50000"/>
                <a:tint val="45000"/>
                <a:satMod val="400000"/>
              </a:schemeClr>
            </a:duotone>
          </a:blip>
          <a:srcRect/>
          <a:stretch>
            <a:fillRect/>
          </a:stretch>
        </p:blipFill>
        <p:spPr bwMode="auto">
          <a:xfrm>
            <a:off x="7924800" y="5486400"/>
            <a:ext cx="838200" cy="838200"/>
          </a:xfrm>
          <a:prstGeom prst="rect">
            <a:avLst/>
          </a:prstGeom>
          <a:noFill/>
        </p:spPr>
      </p:pic>
      <p:sp>
        <p:nvSpPr>
          <p:cNvPr id="13" name="TextBox 12"/>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 MONITORING</a:t>
            </a:r>
          </a:p>
          <a:p>
            <a:pPr algn="ctr"/>
            <a:endParaRPr lang="en-US" sz="4000" b="1"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8800"/>
            <a:ext cx="8077200" cy="4648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15362" name="Picture 2" descr="C:\Documents and Settings\laptop\Local Settings\Temporary Internet Files\Content.IE5\4U8HGTES\MC910216338[1].png"/>
          <p:cNvPicPr>
            <a:picLocks noChangeAspect="1" noChangeArrowheads="1"/>
          </p:cNvPicPr>
          <p:nvPr/>
        </p:nvPicPr>
        <p:blipFill>
          <a:blip r:embed="rId3" cstate="print">
            <a:duotone>
              <a:prstClr val="black"/>
              <a:schemeClr val="bg2">
                <a:lumMod val="50000"/>
                <a:tint val="45000"/>
                <a:satMod val="400000"/>
              </a:schemeClr>
            </a:duotone>
          </a:blip>
          <a:srcRect/>
          <a:stretch>
            <a:fillRect/>
          </a:stretch>
        </p:blipFill>
        <p:spPr bwMode="auto">
          <a:xfrm>
            <a:off x="1524000" y="4953000"/>
            <a:ext cx="1600200" cy="1524000"/>
          </a:xfrm>
          <a:prstGeom prst="rect">
            <a:avLst/>
          </a:prstGeom>
          <a:noFill/>
        </p:spPr>
      </p:pic>
      <p:graphicFrame>
        <p:nvGraphicFramePr>
          <p:cNvPr id="9" name="Diagram 8"/>
          <p:cNvGraphicFramePr/>
          <p:nvPr/>
        </p:nvGraphicFramePr>
        <p:xfrm>
          <a:off x="381000" y="1447800"/>
          <a:ext cx="8763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descr="C:\Documents and Settings\laptop\Local Settings\Temporary Internet Files\Content.IE5\4U8HGTES\MC910216338[1].png"/>
          <p:cNvPicPr>
            <a:picLocks noChangeAspect="1" noChangeArrowheads="1"/>
          </p:cNvPicPr>
          <p:nvPr/>
        </p:nvPicPr>
        <p:blipFill>
          <a:blip r:embed="rId9" cstate="print">
            <a:duotone>
              <a:prstClr val="black"/>
              <a:schemeClr val="bg2">
                <a:lumMod val="50000"/>
                <a:tint val="45000"/>
                <a:satMod val="400000"/>
              </a:schemeClr>
            </a:duotone>
          </a:blip>
          <a:srcRect/>
          <a:stretch>
            <a:fillRect/>
          </a:stretch>
        </p:blipFill>
        <p:spPr bwMode="auto">
          <a:xfrm>
            <a:off x="4953000" y="5410200"/>
            <a:ext cx="1066800" cy="990600"/>
          </a:xfrm>
          <a:prstGeom prst="rect">
            <a:avLst/>
          </a:prstGeom>
          <a:noFill/>
        </p:spPr>
      </p:pic>
      <p:pic>
        <p:nvPicPr>
          <p:cNvPr id="11" name="Picture 2" descr="C:\Documents and Settings\laptop\Local Settings\Temporary Internet Files\Content.IE5\4U8HGTES\MC910216338[1].png"/>
          <p:cNvPicPr>
            <a:picLocks noChangeAspect="1" noChangeArrowheads="1"/>
          </p:cNvPicPr>
          <p:nvPr/>
        </p:nvPicPr>
        <p:blipFill>
          <a:blip r:embed="rId10" cstate="print">
            <a:duotone>
              <a:prstClr val="black"/>
              <a:schemeClr val="bg2">
                <a:lumMod val="50000"/>
                <a:tint val="45000"/>
                <a:satMod val="400000"/>
              </a:schemeClr>
            </a:duotone>
          </a:blip>
          <a:srcRect/>
          <a:stretch>
            <a:fillRect/>
          </a:stretch>
        </p:blipFill>
        <p:spPr bwMode="auto">
          <a:xfrm>
            <a:off x="7924800" y="5486400"/>
            <a:ext cx="838200" cy="838200"/>
          </a:xfrm>
          <a:prstGeom prst="rect">
            <a:avLst/>
          </a:prstGeom>
          <a:noFill/>
        </p:spPr>
      </p:pic>
      <p:sp>
        <p:nvSpPr>
          <p:cNvPr id="13" name="TextBox 12"/>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 FORECASTING</a:t>
            </a:r>
          </a:p>
          <a:p>
            <a:pPr algn="ctr"/>
            <a:endParaRPr lang="en-US" sz="4000" b="1"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8800"/>
            <a:ext cx="8077200" cy="4648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15362" name="Picture 2" descr="C:\Documents and Settings\laptop\Local Settings\Temporary Internet Files\Content.IE5\4U8HGTES\MC910216338[1].png"/>
          <p:cNvPicPr>
            <a:picLocks noChangeAspect="1" noChangeArrowheads="1"/>
          </p:cNvPicPr>
          <p:nvPr/>
        </p:nvPicPr>
        <p:blipFill>
          <a:blip r:embed="rId3" cstate="print">
            <a:duotone>
              <a:prstClr val="black"/>
              <a:schemeClr val="bg2">
                <a:lumMod val="50000"/>
                <a:tint val="45000"/>
                <a:satMod val="400000"/>
              </a:schemeClr>
            </a:duotone>
          </a:blip>
          <a:srcRect/>
          <a:stretch>
            <a:fillRect/>
          </a:stretch>
        </p:blipFill>
        <p:spPr bwMode="auto">
          <a:xfrm>
            <a:off x="1524000" y="4953000"/>
            <a:ext cx="1600200" cy="1524000"/>
          </a:xfrm>
          <a:prstGeom prst="rect">
            <a:avLst/>
          </a:prstGeom>
          <a:noFill/>
        </p:spPr>
      </p:pic>
      <p:graphicFrame>
        <p:nvGraphicFramePr>
          <p:cNvPr id="9" name="Diagram 8"/>
          <p:cNvGraphicFramePr/>
          <p:nvPr/>
        </p:nvGraphicFramePr>
        <p:xfrm>
          <a:off x="381000" y="1447800"/>
          <a:ext cx="8763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descr="C:\Documents and Settings\laptop\Local Settings\Temporary Internet Files\Content.IE5\4U8HGTES\MC910216338[1].png"/>
          <p:cNvPicPr>
            <a:picLocks noChangeAspect="1" noChangeArrowheads="1"/>
          </p:cNvPicPr>
          <p:nvPr/>
        </p:nvPicPr>
        <p:blipFill>
          <a:blip r:embed="rId9" cstate="print">
            <a:duotone>
              <a:prstClr val="black"/>
              <a:schemeClr val="bg2">
                <a:lumMod val="50000"/>
                <a:tint val="45000"/>
                <a:satMod val="400000"/>
              </a:schemeClr>
            </a:duotone>
          </a:blip>
          <a:srcRect/>
          <a:stretch>
            <a:fillRect/>
          </a:stretch>
        </p:blipFill>
        <p:spPr bwMode="auto">
          <a:xfrm>
            <a:off x="4953000" y="5410200"/>
            <a:ext cx="1066800" cy="990600"/>
          </a:xfrm>
          <a:prstGeom prst="rect">
            <a:avLst/>
          </a:prstGeom>
          <a:noFill/>
        </p:spPr>
      </p:pic>
      <p:pic>
        <p:nvPicPr>
          <p:cNvPr id="11" name="Picture 2" descr="C:\Documents and Settings\laptop\Local Settings\Temporary Internet Files\Content.IE5\4U8HGTES\MC910216338[1].png"/>
          <p:cNvPicPr>
            <a:picLocks noChangeAspect="1" noChangeArrowheads="1"/>
          </p:cNvPicPr>
          <p:nvPr/>
        </p:nvPicPr>
        <p:blipFill>
          <a:blip r:embed="rId10" cstate="print">
            <a:duotone>
              <a:prstClr val="black"/>
              <a:schemeClr val="bg2">
                <a:lumMod val="50000"/>
                <a:tint val="45000"/>
                <a:satMod val="400000"/>
              </a:schemeClr>
            </a:duotone>
          </a:blip>
          <a:srcRect/>
          <a:stretch>
            <a:fillRect/>
          </a:stretch>
        </p:blipFill>
        <p:spPr bwMode="auto">
          <a:xfrm>
            <a:off x="7924800" y="5486400"/>
            <a:ext cx="838200" cy="838200"/>
          </a:xfrm>
          <a:prstGeom prst="rect">
            <a:avLst/>
          </a:prstGeom>
          <a:noFill/>
        </p:spPr>
      </p:pic>
      <p:sp>
        <p:nvSpPr>
          <p:cNvPr id="13" name="TextBox 12"/>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EXTERNAL ENVIRONMENTAL ANALYSIS: ASSESSING</a:t>
            </a:r>
          </a:p>
          <a:p>
            <a:pPr algn="ctr"/>
            <a:endParaRPr lang="en-US" sz="40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57400" y="0"/>
            <a:ext cx="7086600" cy="1295400"/>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5" name="TextBox 4"/>
          <p:cNvSpPr txBox="1"/>
          <p:nvPr/>
        </p:nvSpPr>
        <p:spPr>
          <a:xfrm>
            <a:off x="1524000" y="1"/>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6" name="TextBox 5"/>
          <p:cNvSpPr txBox="1"/>
          <p:nvPr/>
        </p:nvSpPr>
        <p:spPr>
          <a:xfrm>
            <a:off x="1676400" y="152401"/>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9" name="TextBox 8"/>
          <p:cNvSpPr txBox="1"/>
          <p:nvPr/>
        </p:nvSpPr>
        <p:spPr>
          <a:xfrm>
            <a:off x="1524000" y="0"/>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0" name="TextBox 9"/>
          <p:cNvSpPr txBox="1"/>
          <p:nvPr/>
        </p:nvSpPr>
        <p:spPr>
          <a:xfrm>
            <a:off x="1524000" y="0"/>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4" name="Rectangle 13"/>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KNOWLEDGE OBJECTIVES</a:t>
            </a:r>
          </a:p>
        </p:txBody>
      </p:sp>
      <p:graphicFrame>
        <p:nvGraphicFramePr>
          <p:cNvPr id="15" name="Content Placeholder 6"/>
          <p:cNvGraphicFramePr>
            <a:graphicFrameLocks/>
          </p:cNvGraphicFramePr>
          <p:nvPr/>
        </p:nvGraphicFramePr>
        <p:xfrm>
          <a:off x="2057400" y="1219200"/>
          <a:ext cx="7086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76400" y="1600200"/>
            <a:ext cx="7162800" cy="4800600"/>
          </a:xfrm>
          <a:solidFill>
            <a:srgbClr val="FFFFFF"/>
          </a:solidFill>
        </p:spPr>
        <p:txBody>
          <a:bodyPr>
            <a:normAutofit/>
          </a:bodyPr>
          <a:lstStyle/>
          <a:p>
            <a:pPr>
              <a:buNone/>
            </a:pPr>
            <a:r>
              <a:rPr lang="en-US" sz="2800" b="1" dirty="0" smtClean="0">
                <a:latin typeface="+mn-lt"/>
              </a:rPr>
              <a:t>An INDUSTRY </a:t>
            </a:r>
            <a:r>
              <a:rPr lang="en-US" sz="2800" dirty="0" smtClean="0">
                <a:latin typeface="+mn-lt"/>
              </a:rPr>
              <a:t>is a group of firms that produce similar products or offer similar services that are close substitutes. </a:t>
            </a:r>
          </a:p>
          <a:p>
            <a:pPr algn="just"/>
            <a:endParaRPr lang="en-US" sz="1400" dirty="0" smtClean="0">
              <a:latin typeface="+mn-lt"/>
            </a:endParaRPr>
          </a:p>
          <a:p>
            <a:pPr>
              <a:buNone/>
            </a:pPr>
            <a:r>
              <a:rPr lang="en-US" sz="2800" b="1" dirty="0" smtClean="0">
                <a:latin typeface="+mn-lt"/>
              </a:rPr>
              <a:t>Compared</a:t>
            </a:r>
            <a:r>
              <a:rPr lang="en-US" sz="2800" dirty="0" smtClean="0">
                <a:latin typeface="+mn-lt"/>
              </a:rPr>
              <a:t> with the general environment, the industry environment has a more direct effect on the firm’s:</a:t>
            </a:r>
          </a:p>
          <a:p>
            <a:pPr lvl="1">
              <a:buNone/>
            </a:pPr>
            <a:r>
              <a:rPr lang="en-US" sz="3200" dirty="0" smtClean="0">
                <a:solidFill>
                  <a:srgbClr val="AD0B8A"/>
                </a:solidFill>
                <a:latin typeface="+mn-lt"/>
              </a:rPr>
              <a:t>	</a:t>
            </a:r>
            <a:r>
              <a:rPr lang="en-US" sz="3200" dirty="0" smtClean="0">
                <a:solidFill>
                  <a:srgbClr val="AD0B8A"/>
                </a:solidFill>
                <a:latin typeface="+mn-lt"/>
                <a:cs typeface="Arial"/>
              </a:rPr>
              <a:t>■ </a:t>
            </a:r>
            <a:r>
              <a:rPr lang="en-US" sz="3200" dirty="0" smtClean="0">
                <a:solidFill>
                  <a:srgbClr val="AD0B8A"/>
                </a:solidFill>
                <a:latin typeface="+mn-lt"/>
              </a:rPr>
              <a:t>Strategic competitiveness </a:t>
            </a:r>
          </a:p>
          <a:p>
            <a:pPr lvl="1">
              <a:buNone/>
            </a:pPr>
            <a:r>
              <a:rPr lang="en-US" sz="3200" dirty="0" smtClean="0">
                <a:solidFill>
                  <a:srgbClr val="AD0B8A"/>
                </a:solidFill>
                <a:latin typeface="+mn-lt"/>
              </a:rPr>
              <a:t>	</a:t>
            </a:r>
            <a:r>
              <a:rPr lang="en-US" sz="3200" dirty="0" smtClean="0">
                <a:solidFill>
                  <a:srgbClr val="AD0B8A"/>
                </a:solidFill>
                <a:latin typeface="+mn-lt"/>
                <a:cs typeface="Arial"/>
              </a:rPr>
              <a:t>■ </a:t>
            </a:r>
            <a:r>
              <a:rPr lang="en-US" sz="3200" dirty="0" smtClean="0">
                <a:solidFill>
                  <a:srgbClr val="AD0B8A"/>
                </a:solidFill>
                <a:latin typeface="+mn-lt"/>
              </a:rPr>
              <a:t>Ability to earn above-average returns</a:t>
            </a:r>
            <a:r>
              <a:rPr lang="en-US" sz="3200" baseline="30000" dirty="0" smtClean="0">
                <a:solidFill>
                  <a:srgbClr val="AD0B8A"/>
                </a:solidFill>
                <a:latin typeface="+mn-lt"/>
              </a:rPr>
              <a:t> </a:t>
            </a:r>
          </a:p>
          <a:p>
            <a:pPr algn="just"/>
            <a:endParaRPr lang="en-US" sz="1400" dirty="0" smtClean="0">
              <a:latin typeface="+mn-lt"/>
            </a:endParaRPr>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371600"/>
            <a:ext cx="7162800" cy="5029200"/>
          </a:xfrm>
          <a:solidFill>
            <a:srgbClr val="FFFFFF"/>
          </a:solidFill>
        </p:spPr>
        <p:txBody>
          <a:bodyPr>
            <a:normAutofit fontScale="85000" lnSpcReduction="10000"/>
          </a:bodyPr>
          <a:lstStyle/>
          <a:p>
            <a:pPr marL="0" indent="0">
              <a:buNone/>
            </a:pPr>
            <a:r>
              <a:rPr lang="en-US" sz="3500" dirty="0" smtClean="0"/>
              <a:t>An industry’s profit potential is a function of the five forces of competition: </a:t>
            </a:r>
          </a:p>
          <a:p>
            <a:pPr lvl="1" algn="just">
              <a:buNone/>
            </a:pPr>
            <a:r>
              <a:rPr lang="en-US" sz="2600" dirty="0" smtClean="0"/>
              <a:t>	</a:t>
            </a:r>
            <a:r>
              <a:rPr lang="en-US" sz="2600" dirty="0" smtClean="0">
                <a:latin typeface="Arial"/>
                <a:cs typeface="Arial"/>
              </a:rPr>
              <a:t>■ </a:t>
            </a:r>
            <a:r>
              <a:rPr lang="en-US" sz="2600" dirty="0" smtClean="0"/>
              <a:t>The threats posed by new entrants</a:t>
            </a:r>
          </a:p>
          <a:p>
            <a:pPr lvl="1" algn="just">
              <a:buNone/>
            </a:pPr>
            <a:r>
              <a:rPr lang="en-US" sz="2600" dirty="0" smtClean="0"/>
              <a:t>	</a:t>
            </a:r>
            <a:r>
              <a:rPr lang="en-US" sz="2600" dirty="0" smtClean="0">
                <a:latin typeface="Arial"/>
                <a:cs typeface="Arial"/>
              </a:rPr>
              <a:t>■ </a:t>
            </a:r>
            <a:r>
              <a:rPr lang="en-US" sz="2600" dirty="0" smtClean="0"/>
              <a:t>The power of suppliers</a:t>
            </a:r>
          </a:p>
          <a:p>
            <a:pPr lvl="1" algn="just">
              <a:buNone/>
            </a:pPr>
            <a:r>
              <a:rPr lang="en-US" sz="2600" dirty="0" smtClean="0"/>
              <a:t>	</a:t>
            </a:r>
            <a:r>
              <a:rPr lang="en-US" sz="2600" dirty="0" smtClean="0">
                <a:latin typeface="Arial"/>
                <a:cs typeface="Arial"/>
              </a:rPr>
              <a:t>■</a:t>
            </a:r>
            <a:r>
              <a:rPr lang="en-US" sz="2600" dirty="0" smtClean="0"/>
              <a:t> The power of buyers</a:t>
            </a:r>
          </a:p>
          <a:p>
            <a:pPr lvl="1" algn="just">
              <a:buNone/>
            </a:pPr>
            <a:r>
              <a:rPr lang="en-US" sz="2600" dirty="0" smtClean="0"/>
              <a:t>	</a:t>
            </a:r>
            <a:r>
              <a:rPr lang="en-US" sz="2600" dirty="0" smtClean="0">
                <a:latin typeface="Arial"/>
                <a:cs typeface="Arial"/>
              </a:rPr>
              <a:t>■ </a:t>
            </a:r>
            <a:r>
              <a:rPr lang="en-US" sz="2600" dirty="0" smtClean="0"/>
              <a:t>Product substitutes</a:t>
            </a:r>
          </a:p>
          <a:p>
            <a:pPr lvl="1" algn="just">
              <a:buNone/>
            </a:pPr>
            <a:r>
              <a:rPr lang="en-US" sz="2600" dirty="0" smtClean="0"/>
              <a:t>	</a:t>
            </a:r>
            <a:r>
              <a:rPr lang="en-US" sz="2600" dirty="0" smtClean="0">
                <a:latin typeface="Arial"/>
                <a:cs typeface="Arial"/>
              </a:rPr>
              <a:t>■ </a:t>
            </a:r>
            <a:r>
              <a:rPr lang="en-US" sz="2600" dirty="0" smtClean="0"/>
              <a:t>The intensity of rivalry among competitors </a:t>
            </a:r>
          </a:p>
          <a:p>
            <a:pPr lvl="1" algn="just">
              <a:buNone/>
            </a:pPr>
            <a:endParaRPr lang="en-US" sz="1900" dirty="0" smtClean="0"/>
          </a:p>
          <a:p>
            <a:pPr marL="0" lvl="1" indent="0" algn="just">
              <a:buNone/>
            </a:pPr>
            <a:endParaRPr lang="en-US" sz="1600" dirty="0" smtClean="0"/>
          </a:p>
          <a:p>
            <a:pPr marL="0" lvl="1" indent="0" algn="ctr">
              <a:buNone/>
            </a:pPr>
            <a:r>
              <a:rPr lang="en-US" sz="3500" dirty="0" smtClean="0">
                <a:solidFill>
                  <a:srgbClr val="AD0B8A"/>
                </a:solidFill>
              </a:rPr>
              <a:t>Strategies are chosen, in part, because of the influence of an industry’s characteristics.</a:t>
            </a:r>
          </a:p>
          <a:p>
            <a:pPr lvl="1" algn="just">
              <a:buNone/>
            </a:pPr>
            <a:r>
              <a:rPr lang="en-US" dirty="0" smtClean="0">
                <a:latin typeface="Arial"/>
                <a:cs typeface="Arial"/>
              </a:rPr>
              <a:t> </a:t>
            </a:r>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1"/>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additive="base">
                                        <p:cTn id="2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1" name="Rectangle 2"/>
          <p:cNvSpPr txBox="1">
            <a:spLocks noChangeArrowheads="1"/>
          </p:cNvSpPr>
          <p:nvPr/>
        </p:nvSpPr>
        <p:spPr>
          <a:xfrm>
            <a:off x="0" y="1981200"/>
            <a:ext cx="1524000" cy="16002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a:t>
            </a:r>
            <a:r>
              <a:rPr kumimoji="0" lang="en-US" sz="1600" u="none" strike="noStrike" kern="1200" cap="none" spc="0" normalizeH="0" baseline="0" noProof="0" dirty="0" smtClean="0">
                <a:ln>
                  <a:noFill/>
                </a:ln>
                <a:solidFill>
                  <a:schemeClr val="bg1"/>
                </a:solidFill>
                <a:effectLst/>
                <a:uLnTx/>
                <a:uFillTx/>
                <a:latin typeface="+mj-lt"/>
                <a:ea typeface="+mj-ea"/>
                <a:cs typeface="+mj-cs"/>
              </a:rPr>
              <a:t>2.2</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r>
              <a:rPr kumimoji="0" lang="en-US" sz="1600" b="0" i="0" u="none" strike="noStrike" kern="1200" cap="none" spc="0" normalizeH="0" baseline="0" noProof="0" dirty="0" smtClean="0">
                <a:ln>
                  <a:noFill/>
                </a:ln>
                <a:solidFill>
                  <a:schemeClr val="bg1"/>
                </a:solidFill>
                <a:effectLst/>
                <a:uLnTx/>
                <a:uFillTx/>
                <a:latin typeface="+mj-lt"/>
                <a:ea typeface="+mj-ea"/>
                <a:cs typeface="+mj-cs"/>
              </a:rPr>
              <a:t>The Five Forces of Competition Model</a:t>
            </a:r>
            <a:endParaRPr kumimoji="0" lang="en-US"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22" name="Line 5"/>
          <p:cNvSpPr>
            <a:spLocks noChangeShapeType="1"/>
          </p:cNvSpPr>
          <p:nvPr/>
        </p:nvSpPr>
        <p:spPr bwMode="auto">
          <a:xfrm flipV="1">
            <a:off x="-400" y="2362200"/>
            <a:ext cx="1524399" cy="15240"/>
          </a:xfrm>
          <a:prstGeom prst="line">
            <a:avLst/>
          </a:prstGeom>
          <a:noFill/>
          <a:ln w="57150">
            <a:solidFill>
              <a:schemeClr val="bg1"/>
            </a:solidFill>
            <a:round/>
            <a:headEnd/>
            <a:tailEnd/>
          </a:ln>
          <a:effectLst/>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2133600" y="1143000"/>
            <a:ext cx="6781800" cy="5123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7620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1" name="TextBox 10"/>
          <p:cNvSpPr txBox="1"/>
          <p:nvPr/>
        </p:nvSpPr>
        <p:spPr>
          <a:xfrm>
            <a:off x="1447800" y="2133600"/>
            <a:ext cx="7696200" cy="4185761"/>
          </a:xfrm>
          <a:prstGeom prst="rect">
            <a:avLst/>
          </a:prstGeom>
          <a:noFill/>
        </p:spPr>
        <p:txBody>
          <a:bodyPr wrap="square" rtlCol="0">
            <a:spAutoFit/>
          </a:bodyPr>
          <a:lstStyle/>
          <a:p>
            <a:pPr marL="231775" lvl="1" indent="0">
              <a:buNone/>
            </a:pPr>
            <a:r>
              <a:rPr lang="en-US" sz="2800" dirty="0" smtClean="0">
                <a:latin typeface="+mj-lt"/>
                <a:cs typeface="Arial"/>
              </a:rPr>
              <a:t>● </a:t>
            </a:r>
            <a:r>
              <a:rPr lang="en-US" sz="2800" dirty="0" smtClean="0">
                <a:latin typeface="+mj-lt"/>
              </a:rPr>
              <a:t>The five forces model of competition expands the arena for competitive analysis. Historically, firms concentrated only on direct competitors. </a:t>
            </a:r>
          </a:p>
          <a:p>
            <a:pPr marL="231775" lvl="1" indent="0">
              <a:buNone/>
            </a:pPr>
            <a:endParaRPr lang="en-US" sz="1000" dirty="0" smtClean="0">
              <a:latin typeface="+mj-lt"/>
            </a:endParaRPr>
          </a:p>
          <a:p>
            <a:pPr marL="231775" lvl="1" indent="0">
              <a:buNone/>
            </a:pPr>
            <a:r>
              <a:rPr lang="en-US" sz="2800" dirty="0" smtClean="0">
                <a:latin typeface="+mj-lt"/>
                <a:cs typeface="Arial"/>
              </a:rPr>
              <a:t>● Today, firms must study many industries, as competitors are</a:t>
            </a:r>
            <a:r>
              <a:rPr lang="en-US" sz="2800" dirty="0" smtClean="0">
                <a:latin typeface="+mj-lt"/>
              </a:rPr>
              <a:t> defined more broadly. For example, the communications industry now encompasses media companies, telecoms, entertainment companies, and </a:t>
            </a:r>
            <a:r>
              <a:rPr lang="en-US" sz="2800" dirty="0" err="1" smtClean="0">
                <a:latin typeface="+mj-lt"/>
              </a:rPr>
              <a:t>smartphone</a:t>
            </a:r>
            <a:r>
              <a:rPr lang="en-US" sz="2800" dirty="0" smtClean="0">
                <a:latin typeface="+mj-lt"/>
              </a:rPr>
              <a:t> producers.  </a:t>
            </a:r>
          </a:p>
          <a:p>
            <a:pPr marL="231775" lvl="1" indent="0">
              <a:buNone/>
            </a:pPr>
            <a:endParaRPr lang="en-US" sz="400"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dissolve">
                                      <p:cBhvr>
                                        <p:cTn id="1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4" name="TextBox 13"/>
          <p:cNvSpPr txBox="1"/>
          <p:nvPr/>
        </p:nvSpPr>
        <p:spPr>
          <a:xfrm>
            <a:off x="1524000" y="2743200"/>
            <a:ext cx="7620000" cy="4245828"/>
          </a:xfrm>
          <a:prstGeom prst="rect">
            <a:avLst/>
          </a:prstGeom>
          <a:noFill/>
        </p:spPr>
        <p:txBody>
          <a:bodyPr wrap="square" rtlCol="0">
            <a:spAutoFit/>
          </a:bodyPr>
          <a:lstStyle/>
          <a:p>
            <a:pPr lvl="1" indent="-457200"/>
            <a:r>
              <a:rPr lang="en-US" sz="2600" dirty="0" smtClean="0">
                <a:latin typeface="+mj-lt"/>
                <a:cs typeface="Arial"/>
              </a:rPr>
              <a:t>● </a:t>
            </a:r>
            <a:r>
              <a:rPr lang="en-US" sz="2600" dirty="0" smtClean="0">
                <a:latin typeface="+mj-lt"/>
              </a:rPr>
              <a:t>Can threaten market share of existing competitors</a:t>
            </a:r>
          </a:p>
          <a:p>
            <a:pPr lvl="1" indent="-457200"/>
            <a:r>
              <a:rPr lang="en-US" sz="2600" dirty="0" smtClean="0">
                <a:latin typeface="+mj-lt"/>
                <a:cs typeface="Arial"/>
              </a:rPr>
              <a:t>● </a:t>
            </a:r>
            <a:r>
              <a:rPr lang="en-US" sz="2600" dirty="0" smtClean="0">
                <a:latin typeface="+mj-lt"/>
              </a:rPr>
              <a:t>May stimulate additional production capacity</a:t>
            </a:r>
          </a:p>
          <a:p>
            <a:r>
              <a:rPr lang="en-US" sz="2600" dirty="0" smtClean="0">
                <a:latin typeface="+mj-lt"/>
                <a:cs typeface="Arial"/>
              </a:rPr>
              <a:t>● N</a:t>
            </a:r>
            <a:r>
              <a:rPr lang="en-US" sz="2600" dirty="0" smtClean="0">
                <a:latin typeface="+mj-lt"/>
              </a:rPr>
              <a:t>ew competitors may force existing firms to be more efficient and to learn how to compete on new dimensions</a:t>
            </a:r>
          </a:p>
          <a:p>
            <a:pPr>
              <a:tabLst>
                <a:tab pos="236538" algn="l"/>
              </a:tabLst>
            </a:pPr>
            <a:r>
              <a:rPr lang="en-US" sz="2600" dirty="0" smtClean="0">
                <a:latin typeface="+mj-lt"/>
                <a:cs typeface="Arial"/>
              </a:rPr>
              <a:t>● </a:t>
            </a:r>
            <a:r>
              <a:rPr lang="en-US" sz="2600" dirty="0" smtClean="0">
                <a:latin typeface="+mj-lt"/>
              </a:rPr>
              <a:t>Entry barriers make it difficult for new firms to enter an industry and often place them at a competitive disadvantage even when they are able to enter </a:t>
            </a:r>
          </a:p>
          <a:p>
            <a:r>
              <a:rPr lang="en-US" sz="2600" b="1" dirty="0" smtClean="0">
                <a:solidFill>
                  <a:srgbClr val="AD0B8A"/>
                </a:solidFill>
                <a:latin typeface="+mj-lt"/>
                <a:sym typeface="Wingdings"/>
              </a:rPr>
              <a:t> </a:t>
            </a:r>
            <a:endParaRPr lang="en-US" sz="2600" b="1" dirty="0" smtClean="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4" name="TextBox 13"/>
          <p:cNvSpPr txBox="1"/>
          <p:nvPr/>
        </p:nvSpPr>
        <p:spPr>
          <a:xfrm>
            <a:off x="1600200" y="2819401"/>
            <a:ext cx="7543800" cy="3693319"/>
          </a:xfrm>
          <a:prstGeom prst="rect">
            <a:avLst/>
          </a:prstGeom>
          <a:noFill/>
        </p:spPr>
        <p:txBody>
          <a:bodyPr wrap="square" rtlCol="0">
            <a:spAutoFit/>
          </a:bodyPr>
          <a:lstStyle/>
          <a:p>
            <a:pPr lvl="1" indent="-457200"/>
            <a:r>
              <a:rPr lang="en-US" sz="2800" dirty="0" smtClean="0">
                <a:cs typeface="Arial"/>
              </a:rPr>
              <a:t>●</a:t>
            </a:r>
            <a:r>
              <a:rPr lang="en-US" sz="2800" b="1" dirty="0" smtClean="0">
                <a:solidFill>
                  <a:srgbClr val="AD0B8A"/>
                </a:solidFill>
                <a:sym typeface="Wingdings"/>
              </a:rPr>
              <a:t>  </a:t>
            </a:r>
            <a:r>
              <a:rPr lang="en-US" sz="2800" b="1" dirty="0" smtClean="0">
                <a:latin typeface="+mj-lt"/>
              </a:rPr>
              <a:t>High entry barriers tend to increase the returns for existing firms in the industry and may allow some firms to dominate the industry </a:t>
            </a:r>
          </a:p>
          <a:p>
            <a:pPr lvl="1" indent="-457200">
              <a:buFont typeface="Wingdings"/>
              <a:buChar char="F"/>
            </a:pPr>
            <a:endParaRPr lang="en-US" sz="1000" b="1" dirty="0" smtClean="0">
              <a:latin typeface="+mj-lt"/>
            </a:endParaRPr>
          </a:p>
          <a:p>
            <a:pPr marL="457200" indent="-457200">
              <a:tabLst>
                <a:tab pos="914400" algn="l"/>
              </a:tabLst>
            </a:pPr>
            <a:r>
              <a:rPr lang="en-US" sz="2800" b="1" dirty="0" smtClean="0">
                <a:sym typeface="Wingdings"/>
              </a:rPr>
              <a:t> </a:t>
            </a:r>
            <a:r>
              <a:rPr lang="en-US" sz="2800" dirty="0" smtClean="0">
                <a:cs typeface="Arial"/>
              </a:rPr>
              <a:t>●  </a:t>
            </a:r>
            <a:r>
              <a:rPr lang="en-US" sz="2800" b="1" dirty="0" smtClean="0">
                <a:latin typeface="+mj-lt"/>
              </a:rPr>
              <a:t>Industry incumbents want to maintain high   entry barriers in order to discourage potential competitors from entering the industry</a:t>
            </a:r>
          </a:p>
          <a:p>
            <a:pPr lvl="1"/>
            <a:endParaRPr lang="en-US" sz="2800" b="1" dirty="0" smtClean="0"/>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 calcmode="lin" valueType="num">
                                      <p:cBhvr additive="base">
                                        <p:cTn id="12"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2362200" y="2667000"/>
            <a:ext cx="6629400" cy="3908762"/>
          </a:xfrm>
          <a:prstGeom prst="rect">
            <a:avLst/>
          </a:prstGeom>
        </p:spPr>
        <p:txBody>
          <a:bodyPr wrap="square">
            <a:spAutoFit/>
          </a:bodyPr>
          <a:lstStyle/>
          <a:p>
            <a:pPr marL="1371600" lvl="2" indent="-1025525"/>
            <a:r>
              <a:rPr lang="en-US" sz="2800" b="1" dirty="0" smtClean="0">
                <a:latin typeface="+mj-lt"/>
              </a:rPr>
              <a:t>FUNCTION OF TWO FACTORS</a:t>
            </a:r>
          </a:p>
          <a:p>
            <a:pPr lvl="3" indent="-1025525"/>
            <a:r>
              <a:rPr lang="en-US" sz="2400" b="1" dirty="0" smtClean="0">
                <a:solidFill>
                  <a:srgbClr val="AD0B8A"/>
                </a:solidFill>
                <a:latin typeface="+mj-lt"/>
              </a:rPr>
              <a:t>1  BARRIERS TO ENTRY </a:t>
            </a:r>
          </a:p>
          <a:p>
            <a:pPr marL="1371600" lvl="4" indent="-1025525"/>
            <a:r>
              <a:rPr lang="en-US" sz="2400" dirty="0" smtClean="0">
                <a:latin typeface="+mj-lt"/>
                <a:cs typeface="Arial"/>
              </a:rPr>
              <a:t>● </a:t>
            </a:r>
            <a:r>
              <a:rPr lang="en-US" sz="2400" dirty="0" smtClean="0">
                <a:latin typeface="+mj-lt"/>
              </a:rPr>
              <a:t>Economies of scale</a:t>
            </a:r>
          </a:p>
          <a:p>
            <a:pPr marL="1371600" lvl="4" indent="-1025525"/>
            <a:r>
              <a:rPr lang="en-US" sz="2400" dirty="0" smtClean="0">
                <a:latin typeface="+mj-lt"/>
                <a:cs typeface="Arial"/>
              </a:rPr>
              <a:t>● </a:t>
            </a:r>
            <a:r>
              <a:rPr lang="en-US" sz="2400" dirty="0" smtClean="0">
                <a:latin typeface="+mj-lt"/>
              </a:rPr>
              <a:t>Product differentiation</a:t>
            </a:r>
          </a:p>
          <a:p>
            <a:pPr marL="1371600" lvl="4" indent="-1025525"/>
            <a:r>
              <a:rPr lang="en-US" sz="2400" dirty="0" smtClean="0">
                <a:latin typeface="+mj-lt"/>
                <a:cs typeface="Arial"/>
              </a:rPr>
              <a:t>● </a:t>
            </a:r>
            <a:r>
              <a:rPr lang="en-US" sz="2400" dirty="0" smtClean="0">
                <a:latin typeface="+mj-lt"/>
              </a:rPr>
              <a:t>Capital requirements</a:t>
            </a:r>
          </a:p>
          <a:p>
            <a:pPr marL="1371600" lvl="4" indent="-1025525"/>
            <a:r>
              <a:rPr lang="en-US" sz="2400" dirty="0" smtClean="0">
                <a:latin typeface="+mj-lt"/>
                <a:cs typeface="Arial"/>
              </a:rPr>
              <a:t>● </a:t>
            </a:r>
            <a:r>
              <a:rPr lang="en-US" sz="2400" dirty="0" smtClean="0">
                <a:latin typeface="+mj-lt"/>
              </a:rPr>
              <a:t>Switching costs </a:t>
            </a:r>
          </a:p>
          <a:p>
            <a:pPr marL="1371600" lvl="4" indent="-1025525"/>
            <a:r>
              <a:rPr lang="en-US" sz="2400" dirty="0" smtClean="0">
                <a:latin typeface="+mj-lt"/>
                <a:cs typeface="Arial"/>
              </a:rPr>
              <a:t>● </a:t>
            </a:r>
            <a:r>
              <a:rPr lang="en-US" sz="2400" dirty="0" smtClean="0">
                <a:latin typeface="+mj-lt"/>
              </a:rPr>
              <a:t>Access to distribution channels</a:t>
            </a:r>
          </a:p>
          <a:p>
            <a:pPr marL="1371600" lvl="4" indent="-1025525"/>
            <a:r>
              <a:rPr lang="en-US" sz="2400" dirty="0" smtClean="0">
                <a:latin typeface="+mj-lt"/>
                <a:cs typeface="Arial"/>
              </a:rPr>
              <a:t>● </a:t>
            </a:r>
            <a:r>
              <a:rPr lang="en-US" sz="2400" dirty="0" smtClean="0">
                <a:latin typeface="+mj-lt"/>
              </a:rPr>
              <a:t>Cost disadvantages independent of scale</a:t>
            </a:r>
          </a:p>
          <a:p>
            <a:pPr marL="1371600" lvl="4" indent="-1025525"/>
            <a:r>
              <a:rPr lang="en-US" sz="2400" dirty="0" smtClean="0">
                <a:latin typeface="+mj-lt"/>
                <a:cs typeface="Arial"/>
              </a:rPr>
              <a:t>● </a:t>
            </a:r>
            <a:r>
              <a:rPr lang="en-US" sz="2400" dirty="0" smtClean="0">
                <a:latin typeface="+mj-lt"/>
              </a:rPr>
              <a:t>Government policy</a:t>
            </a:r>
          </a:p>
          <a:p>
            <a:pPr lvl="3" indent="-1025525"/>
            <a:r>
              <a:rPr lang="en-US" sz="2400" b="1" dirty="0" smtClean="0">
                <a:solidFill>
                  <a:srgbClr val="AD0B8A"/>
                </a:solidFill>
                <a:latin typeface="+mj-lt"/>
              </a:rPr>
              <a:t>2  EXPECTED RETALIATION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981200" y="2667000"/>
            <a:ext cx="7010400" cy="4093428"/>
          </a:xfrm>
          <a:prstGeom prst="rect">
            <a:avLst/>
          </a:prstGeom>
        </p:spPr>
        <p:txBody>
          <a:bodyPr wrap="square">
            <a:spAutoFit/>
          </a:bodyPr>
          <a:lstStyle/>
          <a:p>
            <a:pPr lvl="1" indent="-457200"/>
            <a:r>
              <a:rPr lang="en-US" sz="2800" b="1" dirty="0" smtClean="0">
                <a:latin typeface="+mj-lt"/>
                <a:cs typeface="Arial"/>
              </a:rPr>
              <a:t>ECONOMIES OF SCALE</a:t>
            </a:r>
          </a:p>
          <a:p>
            <a:pPr marL="0" lvl="1"/>
            <a:r>
              <a:rPr lang="en-US" sz="2800" dirty="0" smtClean="0">
                <a:cs typeface="Arial"/>
              </a:rPr>
              <a:t>● </a:t>
            </a:r>
            <a:r>
              <a:rPr lang="en-US" sz="2800" dirty="0" smtClean="0"/>
              <a:t>Marginal improvements in efficiency that a firm experiences as it incrementally increases its size</a:t>
            </a:r>
          </a:p>
          <a:p>
            <a:pPr marL="0" lvl="1"/>
            <a:endParaRPr lang="en-US" sz="800" dirty="0" smtClean="0"/>
          </a:p>
          <a:p>
            <a:pPr marL="0" lvl="1"/>
            <a:r>
              <a:rPr lang="en-US" sz="2800" dirty="0" smtClean="0">
                <a:cs typeface="Arial"/>
              </a:rPr>
              <a:t>● </a:t>
            </a:r>
            <a:r>
              <a:rPr lang="en-US" sz="2800" dirty="0" smtClean="0"/>
              <a:t>Economies of scale can be developed in most business functions, such as marketing, manufacturing, research and development, and purchasing</a:t>
            </a:r>
          </a:p>
          <a:p>
            <a:pPr lvl="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heckerboard(across)">
                                      <p:cBhvr>
                                        <p:cTn id="11" dur="500"/>
                                        <p:tgtEl>
                                          <p:spTgt spid="9">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checkerboard(across)">
                                      <p:cBhvr>
                                        <p:cTn id="1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981200" y="2667000"/>
            <a:ext cx="7010400" cy="4401205"/>
          </a:xfrm>
          <a:prstGeom prst="rect">
            <a:avLst/>
          </a:prstGeom>
        </p:spPr>
        <p:txBody>
          <a:bodyPr wrap="square">
            <a:spAutoFit/>
          </a:bodyPr>
          <a:lstStyle/>
          <a:p>
            <a:pPr lvl="1" indent="-457200"/>
            <a:r>
              <a:rPr lang="en-US" sz="2800" b="1" dirty="0" smtClean="0">
                <a:latin typeface="+mj-lt"/>
                <a:cs typeface="Arial"/>
              </a:rPr>
              <a:t>ECONOMIES OF SCALE </a:t>
            </a:r>
            <a:r>
              <a:rPr lang="en-US" sz="2800" dirty="0" smtClean="0">
                <a:latin typeface="+mj-lt"/>
                <a:cs typeface="Arial"/>
              </a:rPr>
              <a:t>(cont’d)</a:t>
            </a:r>
          </a:p>
          <a:p>
            <a:pPr marL="0" lvl="1"/>
            <a:r>
              <a:rPr lang="en-US" sz="2800" b="1" dirty="0" smtClean="0"/>
              <a:t>FACTORS </a:t>
            </a:r>
            <a:r>
              <a:rPr lang="en-US" sz="2800" dirty="0" smtClean="0"/>
              <a:t>(advantages/disadvantages) related to large- and small-scale entry</a:t>
            </a:r>
          </a:p>
          <a:p>
            <a:pPr marL="0" lvl="1"/>
            <a:r>
              <a:rPr lang="en-US" sz="2800" dirty="0" smtClean="0">
                <a:cs typeface="Arial"/>
              </a:rPr>
              <a:t>● </a:t>
            </a:r>
            <a:r>
              <a:rPr lang="en-US" sz="2800" dirty="0" smtClean="0"/>
              <a:t>Flexibility in pricing and market share</a:t>
            </a:r>
          </a:p>
          <a:p>
            <a:pPr marL="0" lvl="1"/>
            <a:r>
              <a:rPr lang="en-US" sz="2800" dirty="0" smtClean="0">
                <a:cs typeface="Arial"/>
              </a:rPr>
              <a:t>● </a:t>
            </a:r>
            <a:r>
              <a:rPr lang="en-US" sz="2800" dirty="0" smtClean="0"/>
              <a:t>Costs related to scale economies</a:t>
            </a:r>
          </a:p>
          <a:p>
            <a:pPr marL="0" lvl="1"/>
            <a:r>
              <a:rPr lang="en-US" sz="2800" dirty="0" smtClean="0">
                <a:cs typeface="Arial"/>
              </a:rPr>
              <a:t>● </a:t>
            </a:r>
            <a:r>
              <a:rPr lang="en-US" sz="2800" dirty="0" smtClean="0"/>
              <a:t>Competitor retaliation</a:t>
            </a:r>
          </a:p>
          <a:p>
            <a:pPr marL="0" lvl="1"/>
            <a:r>
              <a:rPr lang="en-US" sz="2800" dirty="0" smtClean="0">
                <a:cs typeface="Arial"/>
              </a:rPr>
              <a:t>● </a:t>
            </a:r>
            <a:r>
              <a:rPr lang="en-US" sz="2800" dirty="0" smtClean="0"/>
              <a:t>Flexible manufacturing systems diminishes the effectiveness of  economies scale to act as a barrier</a:t>
            </a:r>
          </a:p>
          <a:p>
            <a:pPr lvl="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981200" y="2895600"/>
            <a:ext cx="7010400" cy="2739211"/>
          </a:xfrm>
          <a:prstGeom prst="rect">
            <a:avLst/>
          </a:prstGeom>
        </p:spPr>
        <p:txBody>
          <a:bodyPr wrap="square">
            <a:spAutoFit/>
          </a:bodyPr>
          <a:lstStyle/>
          <a:p>
            <a:r>
              <a:rPr lang="en-US" sz="2800" b="1" dirty="0" smtClean="0">
                <a:latin typeface="+mj-lt"/>
              </a:rPr>
              <a:t>PRODUCT DIFFERENTIATION</a:t>
            </a:r>
          </a:p>
          <a:p>
            <a:pPr lvl="1"/>
            <a:r>
              <a:rPr lang="en-US" sz="2800" dirty="0" smtClean="0">
                <a:cs typeface="Arial"/>
              </a:rPr>
              <a:t>● </a:t>
            </a:r>
            <a:r>
              <a:rPr lang="en-US" sz="2800" dirty="0" smtClean="0"/>
              <a:t>Unique products</a:t>
            </a:r>
          </a:p>
          <a:p>
            <a:pPr lvl="1"/>
            <a:r>
              <a:rPr lang="en-US" sz="2800" dirty="0" smtClean="0">
                <a:cs typeface="Arial"/>
              </a:rPr>
              <a:t>● </a:t>
            </a:r>
            <a:r>
              <a:rPr lang="en-US" sz="2800" dirty="0" smtClean="0"/>
              <a:t>Customer loyalty</a:t>
            </a:r>
          </a:p>
          <a:p>
            <a:pPr lvl="1"/>
            <a:r>
              <a:rPr lang="en-US" sz="2800" dirty="0" smtClean="0">
                <a:cs typeface="Arial"/>
              </a:rPr>
              <a:t>● N</a:t>
            </a:r>
            <a:r>
              <a:rPr lang="en-US" sz="2800" dirty="0" smtClean="0"/>
              <a:t>ew entrants frequently offer products at lower prices</a:t>
            </a:r>
          </a:p>
          <a:p>
            <a:pPr lvl="1"/>
            <a:endParaRPr lang="en-US" sz="400" dirty="0" smtClean="0"/>
          </a:p>
          <a:p>
            <a:pPr lvl="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057400" y="0"/>
            <a:ext cx="7086600" cy="1295400"/>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5" name="TextBox 4"/>
          <p:cNvSpPr txBox="1"/>
          <p:nvPr/>
        </p:nvSpPr>
        <p:spPr>
          <a:xfrm>
            <a:off x="1524000" y="1"/>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6" name="TextBox 5"/>
          <p:cNvSpPr txBox="1"/>
          <p:nvPr/>
        </p:nvSpPr>
        <p:spPr>
          <a:xfrm>
            <a:off x="1676400" y="152401"/>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9" name="TextBox 8"/>
          <p:cNvSpPr txBox="1"/>
          <p:nvPr/>
        </p:nvSpPr>
        <p:spPr>
          <a:xfrm>
            <a:off x="1524000" y="0"/>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0" name="TextBox 9"/>
          <p:cNvSpPr txBox="1"/>
          <p:nvPr/>
        </p:nvSpPr>
        <p:spPr>
          <a:xfrm>
            <a:off x="1524000" y="0"/>
            <a:ext cx="70866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4" name="Rectangle 13"/>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KNOWLEDGE OBJECTIVES</a:t>
            </a:r>
          </a:p>
        </p:txBody>
      </p:sp>
      <p:graphicFrame>
        <p:nvGraphicFramePr>
          <p:cNvPr id="15" name="Content Placeholder 6"/>
          <p:cNvGraphicFramePr>
            <a:graphicFrameLocks/>
          </p:cNvGraphicFramePr>
          <p:nvPr/>
        </p:nvGraphicFramePr>
        <p:xfrm>
          <a:off x="2209800" y="1143000"/>
          <a:ext cx="6934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981200" y="2819400"/>
            <a:ext cx="7010400" cy="3170099"/>
          </a:xfrm>
          <a:prstGeom prst="rect">
            <a:avLst/>
          </a:prstGeom>
        </p:spPr>
        <p:txBody>
          <a:bodyPr wrap="square">
            <a:spAutoFit/>
          </a:bodyPr>
          <a:lstStyle/>
          <a:p>
            <a:pPr lvl="1"/>
            <a:endParaRPr lang="en-US" sz="400" dirty="0" smtClean="0"/>
          </a:p>
          <a:p>
            <a:r>
              <a:rPr lang="en-US" sz="2800" b="1" dirty="0" smtClean="0">
                <a:latin typeface="+mj-lt"/>
              </a:rPr>
              <a:t>CAPITAL REQUIREMENTS</a:t>
            </a:r>
          </a:p>
          <a:p>
            <a:pPr lvl="1"/>
            <a:r>
              <a:rPr lang="en-US" sz="2800" dirty="0" smtClean="0">
                <a:cs typeface="Arial"/>
              </a:rPr>
              <a:t>● Differ according to industry</a:t>
            </a:r>
          </a:p>
          <a:p>
            <a:pPr lvl="1"/>
            <a:r>
              <a:rPr lang="en-US" sz="2800" dirty="0" smtClean="0">
                <a:cs typeface="Arial"/>
              </a:rPr>
              <a:t>● </a:t>
            </a:r>
            <a:r>
              <a:rPr lang="en-US" sz="2800" dirty="0" smtClean="0"/>
              <a:t>Availability of capital</a:t>
            </a:r>
          </a:p>
          <a:p>
            <a:pPr lvl="1"/>
            <a:r>
              <a:rPr lang="en-US" sz="2800" dirty="0" smtClean="0">
                <a:cs typeface="Arial"/>
              </a:rPr>
              <a:t>● </a:t>
            </a:r>
            <a:r>
              <a:rPr lang="en-US" sz="2800" dirty="0" smtClean="0"/>
              <a:t>Physical facilities/Inventories/Marketing activities</a:t>
            </a:r>
          </a:p>
          <a:p>
            <a:pPr lvl="1"/>
            <a:r>
              <a:rPr lang="en-US" sz="2800" dirty="0" smtClean="0">
                <a:cs typeface="Arial"/>
              </a:rPr>
              <a:t>● Knowledge requirements</a:t>
            </a:r>
            <a:endParaRPr lang="en-US" sz="2800" dirty="0" smtClean="0"/>
          </a:p>
          <a:p>
            <a:pPr lvl="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981200" y="2895600"/>
            <a:ext cx="7010400" cy="4154983"/>
          </a:xfrm>
          <a:prstGeom prst="rect">
            <a:avLst/>
          </a:prstGeom>
        </p:spPr>
        <p:txBody>
          <a:bodyPr wrap="square">
            <a:spAutoFit/>
          </a:bodyPr>
          <a:lstStyle/>
          <a:p>
            <a:pPr lvl="1"/>
            <a:endParaRPr lang="en-US" sz="400" dirty="0" smtClean="0"/>
          </a:p>
          <a:p>
            <a:r>
              <a:rPr lang="en-US" sz="2800" b="1" dirty="0" smtClean="0">
                <a:latin typeface="+mj-lt"/>
              </a:rPr>
              <a:t>SWITCHING COSTS</a:t>
            </a:r>
          </a:p>
          <a:p>
            <a:r>
              <a:rPr lang="en-US" sz="2800" dirty="0" smtClean="0"/>
              <a:t>One-time costs customers incur when they buy from a different supplier</a:t>
            </a:r>
          </a:p>
          <a:p>
            <a:pPr lvl="2"/>
            <a:r>
              <a:rPr lang="en-US" sz="2800" dirty="0" smtClean="0">
                <a:latin typeface="Arial"/>
                <a:cs typeface="Arial"/>
              </a:rPr>
              <a:t>■ </a:t>
            </a:r>
            <a:r>
              <a:rPr lang="en-US" sz="2800" dirty="0" smtClean="0"/>
              <a:t>New equipment</a:t>
            </a:r>
          </a:p>
          <a:p>
            <a:pPr lvl="2"/>
            <a:r>
              <a:rPr lang="en-US" sz="2800" dirty="0" smtClean="0">
                <a:latin typeface="Arial"/>
                <a:cs typeface="Arial"/>
              </a:rPr>
              <a:t>■ </a:t>
            </a:r>
            <a:r>
              <a:rPr lang="en-US" sz="2800" dirty="0" smtClean="0"/>
              <a:t>Retraining employees</a:t>
            </a:r>
          </a:p>
          <a:p>
            <a:pPr lvl="2"/>
            <a:r>
              <a:rPr lang="en-US" sz="2800" dirty="0" smtClean="0">
                <a:latin typeface="Arial"/>
                <a:cs typeface="Arial"/>
              </a:rPr>
              <a:t>■ </a:t>
            </a:r>
            <a:r>
              <a:rPr lang="en-US" sz="2800" dirty="0" smtClean="0">
                <a:cs typeface="Arial"/>
              </a:rPr>
              <a:t>P</a:t>
            </a:r>
            <a:r>
              <a:rPr lang="en-US" sz="2800" dirty="0" smtClean="0"/>
              <a:t>sychological costs of ending a supplier relationship</a:t>
            </a:r>
          </a:p>
          <a:p>
            <a:pPr lvl="2"/>
            <a:endParaRPr lang="en-US" sz="1600" dirty="0" smtClean="0"/>
          </a:p>
          <a:p>
            <a:pPr lvl="1"/>
            <a:endParaRPr lang="en-US" sz="2400" b="1" dirty="0" smtClean="0"/>
          </a:p>
          <a:p>
            <a:pPr lvl="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981200" y="2819400"/>
            <a:ext cx="7010400" cy="3785652"/>
          </a:xfrm>
          <a:prstGeom prst="rect">
            <a:avLst/>
          </a:prstGeom>
        </p:spPr>
        <p:txBody>
          <a:bodyPr wrap="square">
            <a:spAutoFit/>
          </a:bodyPr>
          <a:lstStyle/>
          <a:p>
            <a:pPr lvl="1"/>
            <a:endParaRPr lang="en-US" sz="400" dirty="0" smtClean="0"/>
          </a:p>
          <a:p>
            <a:pPr lvl="2"/>
            <a:endParaRPr lang="en-US" sz="1600" dirty="0" smtClean="0"/>
          </a:p>
          <a:p>
            <a:r>
              <a:rPr lang="en-US" sz="2800" b="1" dirty="0" smtClean="0">
                <a:latin typeface="+mj-lt"/>
              </a:rPr>
              <a:t>ACCESS TO DISTRIBUTION CHANNELS</a:t>
            </a:r>
          </a:p>
          <a:p>
            <a:pPr lvl="1"/>
            <a:r>
              <a:rPr lang="en-US" sz="2800" dirty="0" smtClean="0">
                <a:cs typeface="Arial"/>
              </a:rPr>
              <a:t>● </a:t>
            </a:r>
            <a:r>
              <a:rPr lang="en-US" sz="2800" dirty="0" smtClean="0"/>
              <a:t>Stocking or shelf space</a:t>
            </a:r>
          </a:p>
          <a:p>
            <a:pPr lvl="1"/>
            <a:r>
              <a:rPr lang="en-US" sz="2800" dirty="0" smtClean="0">
                <a:cs typeface="Arial"/>
              </a:rPr>
              <a:t>● </a:t>
            </a:r>
            <a:r>
              <a:rPr lang="en-US" sz="2800" dirty="0" smtClean="0"/>
              <a:t>Price breaks/Cooperative advertising allowances</a:t>
            </a:r>
          </a:p>
          <a:p>
            <a:pPr lvl="1"/>
            <a:r>
              <a:rPr lang="en-US" sz="2800" dirty="0" smtClean="0">
                <a:cs typeface="Arial"/>
              </a:rPr>
              <a:t>● </a:t>
            </a:r>
            <a:r>
              <a:rPr lang="en-US" sz="2800" dirty="0" smtClean="0"/>
              <a:t>Less of a barrier for products that can be sold on the Internet</a:t>
            </a:r>
          </a:p>
          <a:p>
            <a:pPr lvl="1"/>
            <a:endParaRPr lang="en-US" sz="2400" b="1" dirty="0" smtClean="0"/>
          </a:p>
          <a:p>
            <a:pPr lvl="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981200" y="2819400"/>
            <a:ext cx="7010400" cy="3724096"/>
          </a:xfrm>
          <a:prstGeom prst="rect">
            <a:avLst/>
          </a:prstGeom>
        </p:spPr>
        <p:txBody>
          <a:bodyPr wrap="square">
            <a:spAutoFit/>
          </a:bodyPr>
          <a:lstStyle/>
          <a:p>
            <a:pPr lvl="1"/>
            <a:endParaRPr lang="en-US" sz="400" dirty="0" smtClean="0"/>
          </a:p>
          <a:p>
            <a:pPr lvl="2"/>
            <a:endParaRPr lang="en-US" sz="1600" dirty="0" smtClean="0"/>
          </a:p>
          <a:p>
            <a:r>
              <a:rPr lang="en-US" sz="2800" b="1" dirty="0" smtClean="0">
                <a:latin typeface="+mj-lt"/>
              </a:rPr>
              <a:t>COST DISADVANTAGES INDEPENDENT OF SCALE</a:t>
            </a:r>
          </a:p>
          <a:p>
            <a:pPr lvl="1"/>
            <a:r>
              <a:rPr lang="en-US" sz="2800" dirty="0" smtClean="0">
                <a:cs typeface="Arial"/>
              </a:rPr>
              <a:t>● </a:t>
            </a:r>
            <a:r>
              <a:rPr lang="en-US" sz="2800" dirty="0" smtClean="0"/>
              <a:t>Proprietary product technology</a:t>
            </a:r>
          </a:p>
          <a:p>
            <a:pPr lvl="1"/>
            <a:r>
              <a:rPr lang="en-US" sz="2800" dirty="0" smtClean="0">
                <a:cs typeface="Arial"/>
              </a:rPr>
              <a:t>● </a:t>
            </a:r>
            <a:r>
              <a:rPr lang="en-US" sz="2800" dirty="0" smtClean="0"/>
              <a:t>Favorable access to raw materials</a:t>
            </a:r>
          </a:p>
          <a:p>
            <a:pPr lvl="1"/>
            <a:r>
              <a:rPr lang="en-US" sz="2800" dirty="0" smtClean="0">
                <a:cs typeface="Arial"/>
              </a:rPr>
              <a:t>● </a:t>
            </a:r>
            <a:r>
              <a:rPr lang="en-US" sz="2800" dirty="0" smtClean="0"/>
              <a:t>Desirable locations</a:t>
            </a:r>
          </a:p>
          <a:p>
            <a:pPr lvl="1"/>
            <a:endParaRPr lang="en-US" sz="2000" dirty="0" smtClean="0"/>
          </a:p>
          <a:p>
            <a:pPr lvl="1"/>
            <a:endParaRPr lang="en-US" sz="2400" b="1" dirty="0" smtClean="0"/>
          </a:p>
          <a:p>
            <a:pPr lvl="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981200" y="2819400"/>
            <a:ext cx="7010400" cy="3477875"/>
          </a:xfrm>
          <a:prstGeom prst="rect">
            <a:avLst/>
          </a:prstGeom>
        </p:spPr>
        <p:txBody>
          <a:bodyPr wrap="square">
            <a:spAutoFit/>
          </a:bodyPr>
          <a:lstStyle/>
          <a:p>
            <a:pPr lvl="1"/>
            <a:endParaRPr lang="en-US" sz="400" dirty="0" smtClean="0"/>
          </a:p>
          <a:p>
            <a:pPr lvl="2"/>
            <a:endParaRPr lang="en-US" sz="1600" dirty="0" smtClean="0"/>
          </a:p>
          <a:p>
            <a:endParaRPr lang="en-US" sz="800" b="1" dirty="0" smtClean="0"/>
          </a:p>
          <a:p>
            <a:r>
              <a:rPr lang="en-US" sz="2800" b="1" dirty="0" smtClean="0">
                <a:latin typeface="+mj-lt"/>
              </a:rPr>
              <a:t>GOVERNMENT POLICY</a:t>
            </a:r>
          </a:p>
          <a:p>
            <a:pPr lvl="1"/>
            <a:r>
              <a:rPr lang="en-US" sz="2800" dirty="0" smtClean="0">
                <a:cs typeface="Arial"/>
              </a:rPr>
              <a:t>● </a:t>
            </a:r>
            <a:r>
              <a:rPr lang="en-US" sz="2800" dirty="0" smtClean="0"/>
              <a:t>Licensing and permit requirements</a:t>
            </a:r>
          </a:p>
          <a:p>
            <a:pPr lvl="1"/>
            <a:r>
              <a:rPr lang="en-US" sz="2800" dirty="0" smtClean="0">
                <a:cs typeface="Arial"/>
              </a:rPr>
              <a:t>● Regulation/</a:t>
            </a:r>
            <a:r>
              <a:rPr lang="en-US" sz="2800" dirty="0" smtClean="0"/>
              <a:t>Deregulation of industries</a:t>
            </a:r>
          </a:p>
          <a:p>
            <a:pPr lvl="1"/>
            <a:r>
              <a:rPr lang="en-US" sz="2800" dirty="0" smtClean="0">
                <a:cs typeface="Arial"/>
              </a:rPr>
              <a:t>● Antitrust violations resulting from industry dominance</a:t>
            </a:r>
            <a:endParaRPr lang="en-US" sz="2800" dirty="0" smtClean="0"/>
          </a:p>
          <a:p>
            <a:pPr lvl="1"/>
            <a:endParaRPr lang="en-US" sz="2400" b="1" dirty="0" smtClean="0"/>
          </a:p>
          <a:p>
            <a:pPr lvl="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1/5  THREAT OF NEW ENTRANTS: BARRIERS TO ENTRY</a:t>
            </a:r>
          </a:p>
        </p:txBody>
      </p:sp>
      <p:sp>
        <p:nvSpPr>
          <p:cNvPr id="9" name="Rectangle 8"/>
          <p:cNvSpPr/>
          <p:nvPr/>
        </p:nvSpPr>
        <p:spPr>
          <a:xfrm>
            <a:off x="1524000" y="2743200"/>
            <a:ext cx="7467600" cy="3724096"/>
          </a:xfrm>
          <a:prstGeom prst="rect">
            <a:avLst/>
          </a:prstGeom>
        </p:spPr>
        <p:txBody>
          <a:bodyPr wrap="square">
            <a:spAutoFit/>
          </a:bodyPr>
          <a:lstStyle/>
          <a:p>
            <a:pPr lvl="1"/>
            <a:endParaRPr lang="en-US" sz="400" dirty="0" smtClean="0"/>
          </a:p>
          <a:p>
            <a:r>
              <a:rPr lang="en-US" sz="2800" b="1" dirty="0" smtClean="0">
                <a:latin typeface="+mj-lt"/>
              </a:rPr>
              <a:t>EXPECTED RETALIATION</a:t>
            </a:r>
          </a:p>
          <a:p>
            <a:r>
              <a:rPr lang="en-US" sz="2200" dirty="0" smtClean="0"/>
              <a:t>Vigorous retaliation can be expected when the existing firm has a major stake in the industry.</a:t>
            </a:r>
          </a:p>
          <a:p>
            <a:pPr lvl="1"/>
            <a:r>
              <a:rPr lang="en-US" sz="2000" dirty="0" smtClean="0"/>
              <a:t>	 </a:t>
            </a:r>
            <a:r>
              <a:rPr lang="en-US" sz="2000" dirty="0" smtClean="0">
                <a:latin typeface="Arial"/>
                <a:cs typeface="Arial"/>
              </a:rPr>
              <a:t>■</a:t>
            </a:r>
            <a:r>
              <a:rPr lang="en-US" sz="2000" dirty="0" smtClean="0"/>
              <a:t> It has fixed assets with few, if any, alternative uses</a:t>
            </a:r>
          </a:p>
          <a:p>
            <a:pPr lvl="1"/>
            <a:r>
              <a:rPr lang="en-US" sz="2000" dirty="0" smtClean="0"/>
              <a:t>	</a:t>
            </a:r>
            <a:r>
              <a:rPr lang="en-US" sz="2000" dirty="0" smtClean="0">
                <a:latin typeface="Arial"/>
                <a:cs typeface="Arial"/>
              </a:rPr>
              <a:t> ■ </a:t>
            </a:r>
            <a:r>
              <a:rPr lang="en-US" sz="2000" dirty="0" smtClean="0"/>
              <a:t>It has substantial resources</a:t>
            </a:r>
          </a:p>
          <a:p>
            <a:pPr lvl="1"/>
            <a:r>
              <a:rPr lang="en-US" sz="2000" dirty="0" smtClean="0"/>
              <a:t>	</a:t>
            </a:r>
            <a:r>
              <a:rPr lang="en-US" sz="2000" dirty="0" smtClean="0">
                <a:latin typeface="Arial"/>
                <a:cs typeface="Arial"/>
              </a:rPr>
              <a:t> ■ </a:t>
            </a:r>
            <a:r>
              <a:rPr lang="en-US" sz="2000" dirty="0" smtClean="0"/>
              <a:t>When industry growth is slow or constrained</a:t>
            </a:r>
          </a:p>
          <a:p>
            <a:pPr lvl="1"/>
            <a:endParaRPr lang="en-US" sz="800" dirty="0" smtClean="0"/>
          </a:p>
          <a:p>
            <a:pPr lvl="1"/>
            <a:r>
              <a:rPr lang="en-US" sz="2200" dirty="0" smtClean="0">
                <a:cs typeface="Arial"/>
              </a:rPr>
              <a:t>● </a:t>
            </a:r>
            <a:r>
              <a:rPr lang="en-US" sz="2200" dirty="0" smtClean="0"/>
              <a:t>Locating market niches not being served by incumbents allows the new entrant to avoid entry barriers </a:t>
            </a:r>
          </a:p>
          <a:p>
            <a:pPr lvl="1"/>
            <a:r>
              <a:rPr lang="en-US" sz="2200" dirty="0" smtClean="0">
                <a:cs typeface="Arial"/>
              </a:rPr>
              <a:t>● </a:t>
            </a:r>
            <a:r>
              <a:rPr lang="en-US" sz="2200" dirty="0" smtClean="0"/>
              <a:t>Small entrepreneurial firms are generally best suited for identifying and serving neglected market segments</a:t>
            </a:r>
            <a:endParaRPr lang="en-US" sz="2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2/5 BARGAINING POWER OF SUPPLIERS</a:t>
            </a:r>
          </a:p>
        </p:txBody>
      </p:sp>
      <p:sp>
        <p:nvSpPr>
          <p:cNvPr id="9" name="Rectangle 8"/>
          <p:cNvSpPr/>
          <p:nvPr/>
        </p:nvSpPr>
        <p:spPr>
          <a:xfrm>
            <a:off x="1752600" y="2819400"/>
            <a:ext cx="7239000" cy="3816429"/>
          </a:xfrm>
          <a:prstGeom prst="rect">
            <a:avLst/>
          </a:prstGeom>
        </p:spPr>
        <p:txBody>
          <a:bodyPr wrap="square">
            <a:spAutoFit/>
          </a:bodyPr>
          <a:lstStyle/>
          <a:p>
            <a:pPr>
              <a:spcBef>
                <a:spcPct val="40000"/>
              </a:spcBef>
            </a:pPr>
            <a:r>
              <a:rPr lang="en-US" sz="2800" b="1" dirty="0" smtClean="0">
                <a:latin typeface="+mj-lt"/>
              </a:rPr>
              <a:t>SUPPLIER POWER INCREASES WHEN:</a:t>
            </a:r>
          </a:p>
          <a:p>
            <a:r>
              <a:rPr lang="en-US" sz="2800" dirty="0" smtClean="0">
                <a:cs typeface="Arial"/>
              </a:rPr>
              <a:t>● </a:t>
            </a:r>
            <a:r>
              <a:rPr lang="en-US" sz="2800" dirty="0" smtClean="0"/>
              <a:t>Suppliers are large and few in number</a:t>
            </a:r>
          </a:p>
          <a:p>
            <a:r>
              <a:rPr lang="en-US" sz="2800" dirty="0" smtClean="0">
                <a:cs typeface="Arial"/>
              </a:rPr>
              <a:t>● </a:t>
            </a:r>
            <a:r>
              <a:rPr lang="en-US" sz="2800" dirty="0" smtClean="0"/>
              <a:t>Suitable substitute products are not available</a:t>
            </a:r>
          </a:p>
          <a:p>
            <a:r>
              <a:rPr lang="en-US" sz="2800" dirty="0" smtClean="0">
                <a:cs typeface="Arial"/>
              </a:rPr>
              <a:t>● </a:t>
            </a:r>
            <a:r>
              <a:rPr lang="en-US" sz="2800" dirty="0" smtClean="0"/>
              <a:t>Industry firms are not a significant customer for the suppliers</a:t>
            </a:r>
          </a:p>
          <a:p>
            <a:pPr lvl="0"/>
            <a:r>
              <a:rPr lang="en-US" sz="2800" dirty="0" smtClean="0">
                <a:cs typeface="Arial"/>
              </a:rPr>
              <a:t>● </a:t>
            </a:r>
            <a:r>
              <a:rPr lang="en-US" sz="2800" dirty="0" smtClean="0"/>
              <a:t>Suppliers’ goods are critical to buyers’ marketplace success</a:t>
            </a:r>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2/5 BARGAINING POWER OF SUPPLIERS</a:t>
            </a:r>
          </a:p>
        </p:txBody>
      </p:sp>
      <p:sp>
        <p:nvSpPr>
          <p:cNvPr id="9" name="Rectangle 8"/>
          <p:cNvSpPr/>
          <p:nvPr/>
        </p:nvSpPr>
        <p:spPr>
          <a:xfrm>
            <a:off x="1752600" y="2819400"/>
            <a:ext cx="7239000" cy="3323987"/>
          </a:xfrm>
          <a:prstGeom prst="rect">
            <a:avLst/>
          </a:prstGeom>
        </p:spPr>
        <p:txBody>
          <a:bodyPr wrap="square">
            <a:spAutoFit/>
          </a:bodyPr>
          <a:lstStyle/>
          <a:p>
            <a:r>
              <a:rPr lang="en-US" sz="2800" b="1" dirty="0" smtClean="0">
                <a:latin typeface="+mj-lt"/>
              </a:rPr>
              <a:t>SUPPLIER POWER INCREASES WHEN (cont’d):</a:t>
            </a:r>
            <a:endParaRPr lang="en-US" sz="2800" dirty="0" smtClean="0">
              <a:latin typeface="+mj-lt"/>
            </a:endParaRPr>
          </a:p>
          <a:p>
            <a:r>
              <a:rPr lang="en-US" sz="2800" dirty="0" smtClean="0">
                <a:cs typeface="Arial"/>
              </a:rPr>
              <a:t>● </a:t>
            </a:r>
            <a:r>
              <a:rPr lang="en-US" sz="2800" dirty="0" smtClean="0"/>
              <a:t>Suppliers’ products create high switching costs</a:t>
            </a:r>
          </a:p>
          <a:p>
            <a:r>
              <a:rPr lang="en-US" sz="2800" dirty="0" smtClean="0">
                <a:cs typeface="Arial"/>
              </a:rPr>
              <a:t>● </a:t>
            </a:r>
            <a:r>
              <a:rPr lang="en-US" sz="2800" dirty="0" smtClean="0"/>
              <a:t>Suppliers have substantial resources and provide a highly differentiated product</a:t>
            </a:r>
          </a:p>
          <a:p>
            <a:r>
              <a:rPr lang="en-US" sz="2800" dirty="0" smtClean="0">
                <a:cs typeface="Arial"/>
              </a:rPr>
              <a:t>● </a:t>
            </a:r>
            <a:r>
              <a:rPr lang="en-US" sz="2800" dirty="0" smtClean="0"/>
              <a:t>Suppliers pose a credible threat to integrate forward into the buyers’ industry</a:t>
            </a:r>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3/5 BARGAINING POWER OF BUYERS</a:t>
            </a:r>
          </a:p>
        </p:txBody>
      </p:sp>
      <p:sp>
        <p:nvSpPr>
          <p:cNvPr id="9" name="Rectangle 8"/>
          <p:cNvSpPr/>
          <p:nvPr/>
        </p:nvSpPr>
        <p:spPr>
          <a:xfrm>
            <a:off x="1752600" y="2819400"/>
            <a:ext cx="7239000" cy="3385542"/>
          </a:xfrm>
          <a:prstGeom prst="rect">
            <a:avLst/>
          </a:prstGeom>
        </p:spPr>
        <p:txBody>
          <a:bodyPr wrap="square">
            <a:spAutoFit/>
          </a:bodyPr>
          <a:lstStyle/>
          <a:p>
            <a:pPr>
              <a:spcBef>
                <a:spcPct val="40000"/>
              </a:spcBef>
            </a:pPr>
            <a:r>
              <a:rPr lang="en-US" sz="2800" b="1" dirty="0" smtClean="0">
                <a:latin typeface="+mj-lt"/>
              </a:rPr>
              <a:t>BUYER POWER INCREASES WHEN:</a:t>
            </a:r>
          </a:p>
          <a:p>
            <a:pPr lvl="1"/>
            <a:r>
              <a:rPr lang="en-US" sz="2800" dirty="0" smtClean="0">
                <a:cs typeface="Arial"/>
              </a:rPr>
              <a:t>● </a:t>
            </a:r>
            <a:r>
              <a:rPr lang="en-US" sz="2800" dirty="0" smtClean="0"/>
              <a:t>Buyers purchase a large portion of an industry’s total output</a:t>
            </a:r>
          </a:p>
          <a:p>
            <a:pPr lvl="1"/>
            <a:r>
              <a:rPr lang="en-US" sz="2800" dirty="0" smtClean="0">
                <a:cs typeface="Arial"/>
              </a:rPr>
              <a:t>● </a:t>
            </a:r>
            <a:r>
              <a:rPr lang="en-US" sz="2800" dirty="0" smtClean="0"/>
              <a:t>Buyers’ purchases are a significant portion of a seller’s annual revenues</a:t>
            </a:r>
          </a:p>
          <a:p>
            <a:pPr lvl="1"/>
            <a:r>
              <a:rPr lang="en-US" sz="2800" dirty="0" smtClean="0">
                <a:cs typeface="Arial"/>
              </a:rPr>
              <a:t>● </a:t>
            </a:r>
            <a:r>
              <a:rPr lang="en-US" sz="2800" dirty="0" smtClean="0"/>
              <a:t>Switching costs are low (to other industry product)</a:t>
            </a:r>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3/5 BARGAINING POWER OF BUYERS</a:t>
            </a:r>
          </a:p>
        </p:txBody>
      </p:sp>
      <p:sp>
        <p:nvSpPr>
          <p:cNvPr id="9" name="Rectangle 8"/>
          <p:cNvSpPr/>
          <p:nvPr/>
        </p:nvSpPr>
        <p:spPr>
          <a:xfrm>
            <a:off x="1752600" y="2819400"/>
            <a:ext cx="7239000" cy="2769989"/>
          </a:xfrm>
          <a:prstGeom prst="rect">
            <a:avLst/>
          </a:prstGeom>
        </p:spPr>
        <p:txBody>
          <a:bodyPr wrap="square">
            <a:spAutoFit/>
          </a:bodyPr>
          <a:lstStyle/>
          <a:p>
            <a:pPr>
              <a:spcBef>
                <a:spcPct val="40000"/>
              </a:spcBef>
            </a:pPr>
            <a:r>
              <a:rPr lang="en-US" sz="2800" b="1" dirty="0" smtClean="0">
                <a:latin typeface="+mj-lt"/>
              </a:rPr>
              <a:t>BUYER POWER INCREASES WHEN </a:t>
            </a:r>
            <a:r>
              <a:rPr lang="en-US" sz="2800" dirty="0" smtClean="0">
                <a:latin typeface="+mj-lt"/>
              </a:rPr>
              <a:t>(cont’d):</a:t>
            </a:r>
          </a:p>
          <a:p>
            <a:pPr lvl="1"/>
            <a:r>
              <a:rPr lang="en-US" sz="2800" dirty="0" smtClean="0">
                <a:cs typeface="Arial"/>
              </a:rPr>
              <a:t>● </a:t>
            </a:r>
            <a:r>
              <a:rPr lang="en-US" sz="2800" dirty="0" smtClean="0"/>
              <a:t>The industry’s products are undifferentiated or standardized</a:t>
            </a:r>
          </a:p>
          <a:p>
            <a:pPr lvl="1"/>
            <a:endParaRPr lang="en-US" sz="2000" dirty="0" smtClean="0"/>
          </a:p>
          <a:p>
            <a:pPr lvl="1"/>
            <a:r>
              <a:rPr lang="en-US" sz="2800" dirty="0" smtClean="0">
                <a:cs typeface="Arial"/>
              </a:rPr>
              <a:t>● </a:t>
            </a:r>
            <a:r>
              <a:rPr lang="en-US" sz="2800" dirty="0" smtClean="0"/>
              <a:t>Buyers pose a credible threat to integrate backward into the sellers’ industry</a:t>
            </a:r>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219200"/>
            <a:ext cx="7162800" cy="51054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IMPORTANT DEFINITIONS   </a:t>
            </a:r>
          </a:p>
          <a:p>
            <a:pPr algn="ctr"/>
            <a:endParaRPr lang="en-US" sz="4000" b="1" dirty="0">
              <a:latin typeface="+mj-lt"/>
            </a:endParaRPr>
          </a:p>
        </p:txBody>
      </p:sp>
      <p:sp>
        <p:nvSpPr>
          <p:cNvPr id="4099" name="AutoShape 3"/>
          <p:cNvSpPr>
            <a:spLocks noChangeAspect="1" noChangeArrowheads="1" noTextEdit="1"/>
          </p:cNvSpPr>
          <p:nvPr/>
        </p:nvSpPr>
        <p:spPr bwMode="auto">
          <a:xfrm>
            <a:off x="2362200" y="1752600"/>
            <a:ext cx="6400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9" name="AutoShape 3"/>
          <p:cNvSpPr>
            <a:spLocks noChangeAspect="1" noChangeArrowheads="1" noTextEdit="1"/>
          </p:cNvSpPr>
          <p:nvPr/>
        </p:nvSpPr>
        <p:spPr bwMode="auto">
          <a:xfrm>
            <a:off x="1905000" y="1447800"/>
            <a:ext cx="6858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000" b="1" dirty="0" smtClean="0">
                <a:latin typeface="+mj-lt"/>
                <a:cs typeface="Arial"/>
              </a:rPr>
              <a:t>A firm’s EXTERNAL ENVIRONMENT is broken down into three parts:</a:t>
            </a:r>
          </a:p>
          <a:p>
            <a:endParaRPr lang="en-US" sz="3000" b="1" dirty="0" smtClean="0">
              <a:latin typeface="+mj-lt"/>
              <a:cs typeface="Arial"/>
            </a:endParaRPr>
          </a:p>
          <a:p>
            <a:r>
              <a:rPr lang="en-US" sz="3000" b="1" dirty="0" smtClean="0">
                <a:latin typeface="+mj-lt"/>
                <a:cs typeface="Arial"/>
              </a:rPr>
              <a:t>	 ● General</a:t>
            </a:r>
          </a:p>
          <a:p>
            <a:r>
              <a:rPr lang="en-US" sz="3000" b="1" dirty="0" smtClean="0">
                <a:latin typeface="+mj-lt"/>
                <a:cs typeface="Arial"/>
              </a:rPr>
              <a:t>	 ● Industry</a:t>
            </a:r>
          </a:p>
          <a:p>
            <a:r>
              <a:rPr lang="en-US" sz="3000" b="1" dirty="0" smtClean="0">
                <a:latin typeface="+mj-lt"/>
                <a:cs typeface="Arial"/>
              </a:rPr>
              <a:t>	 ● Competitor</a:t>
            </a:r>
          </a:p>
          <a:p>
            <a:endParaRPr lang="en-US" sz="3000" b="1" dirty="0" smtClean="0">
              <a:latin typeface="+mj-lt"/>
              <a:cs typeface="Arial"/>
            </a:endParaRPr>
          </a:p>
          <a:p>
            <a:r>
              <a:rPr lang="en-US" sz="3000" dirty="0" smtClean="0">
                <a:latin typeface="+mj-lt"/>
              </a:rPr>
              <a:t>A firm’s strategic actions are influenced by the conditions in all three parts.</a:t>
            </a:r>
            <a:endParaRPr lang="en-US" sz="3000" dirty="0">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4/5 THREAT OF SUBSTITUTE PRODUCTS</a:t>
            </a:r>
          </a:p>
        </p:txBody>
      </p:sp>
      <p:sp>
        <p:nvSpPr>
          <p:cNvPr id="9" name="Rectangle 8"/>
          <p:cNvSpPr/>
          <p:nvPr/>
        </p:nvSpPr>
        <p:spPr>
          <a:xfrm>
            <a:off x="1752600" y="2743200"/>
            <a:ext cx="7239000" cy="3754874"/>
          </a:xfrm>
          <a:prstGeom prst="rect">
            <a:avLst/>
          </a:prstGeom>
        </p:spPr>
        <p:txBody>
          <a:bodyPr wrap="square">
            <a:spAutoFit/>
          </a:bodyPr>
          <a:lstStyle/>
          <a:p>
            <a:pPr>
              <a:spcBef>
                <a:spcPct val="40000"/>
              </a:spcBef>
            </a:pPr>
            <a:r>
              <a:rPr lang="en-US" sz="2800" b="1" dirty="0" smtClean="0">
                <a:latin typeface="+mj-lt"/>
              </a:rPr>
              <a:t>THREAT OF SUBSTITUTE PRODUCTS INCREASES WHEN:</a:t>
            </a:r>
          </a:p>
          <a:p>
            <a:pPr lvl="1"/>
            <a:r>
              <a:rPr lang="en-US" sz="2600" dirty="0" smtClean="0">
                <a:cs typeface="Arial"/>
              </a:rPr>
              <a:t>● </a:t>
            </a:r>
            <a:r>
              <a:rPr lang="en-US" sz="2600" dirty="0" smtClean="0"/>
              <a:t>Buyers face few switching costs</a:t>
            </a:r>
          </a:p>
          <a:p>
            <a:pPr lvl="1"/>
            <a:r>
              <a:rPr lang="en-US" sz="2600" dirty="0" smtClean="0">
                <a:cs typeface="Arial"/>
              </a:rPr>
              <a:t>● </a:t>
            </a:r>
            <a:r>
              <a:rPr lang="en-US" sz="2600" dirty="0" smtClean="0"/>
              <a:t>The substitute product’s price is lower</a:t>
            </a:r>
          </a:p>
          <a:p>
            <a:pPr lvl="1"/>
            <a:r>
              <a:rPr lang="en-US" sz="2600" dirty="0" smtClean="0">
                <a:cs typeface="Arial"/>
              </a:rPr>
              <a:t>● </a:t>
            </a:r>
            <a:r>
              <a:rPr lang="en-US" sz="2600" dirty="0" smtClean="0"/>
              <a:t>Substitute product’s quality and performance 	are equal to or greater than the existing 	product</a:t>
            </a:r>
          </a:p>
          <a:p>
            <a:r>
              <a:rPr lang="en-US" sz="2600" dirty="0" smtClean="0">
                <a:cs typeface="Arial"/>
              </a:rPr>
              <a:t>      ● </a:t>
            </a:r>
            <a:r>
              <a:rPr lang="en-US" sz="2600" dirty="0" smtClean="0"/>
              <a:t>Differentiated industry products that are   	valued by customers reduce this threat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4/5 THREAT OF SUBSTITUTE PRODUCTS</a:t>
            </a:r>
          </a:p>
        </p:txBody>
      </p:sp>
      <p:sp>
        <p:nvSpPr>
          <p:cNvPr id="9" name="Rectangle 8"/>
          <p:cNvSpPr/>
          <p:nvPr/>
        </p:nvSpPr>
        <p:spPr>
          <a:xfrm>
            <a:off x="1752600" y="2819400"/>
            <a:ext cx="7239000" cy="3911840"/>
          </a:xfrm>
          <a:prstGeom prst="rect">
            <a:avLst/>
          </a:prstGeom>
        </p:spPr>
        <p:txBody>
          <a:bodyPr wrap="square">
            <a:spAutoFit/>
          </a:bodyPr>
          <a:lstStyle/>
          <a:p>
            <a:pPr>
              <a:spcBef>
                <a:spcPct val="40000"/>
              </a:spcBef>
            </a:pPr>
            <a:r>
              <a:rPr lang="en-US" sz="2800" b="1" dirty="0" smtClean="0">
                <a:latin typeface="+mj-lt"/>
              </a:rPr>
              <a:t>FUNCTION OF A SUBSTITUTE</a:t>
            </a:r>
          </a:p>
          <a:p>
            <a:pPr>
              <a:spcBef>
                <a:spcPct val="40000"/>
              </a:spcBef>
            </a:pPr>
            <a:r>
              <a:rPr lang="en-US" sz="2800" dirty="0" smtClean="0">
                <a:cs typeface="Arial"/>
              </a:rPr>
              <a:t>● </a:t>
            </a:r>
            <a:r>
              <a:rPr lang="en-US" sz="2800" b="1" dirty="0" smtClean="0">
                <a:cs typeface="Arial"/>
              </a:rPr>
              <a:t>Places a ceiling on prices firms can charge</a:t>
            </a:r>
          </a:p>
          <a:p>
            <a:pPr algn="just"/>
            <a:endParaRPr lang="en-US" sz="2800" dirty="0" smtClean="0">
              <a:cs typeface="Arial"/>
            </a:endParaRPr>
          </a:p>
          <a:p>
            <a:r>
              <a:rPr lang="en-US" sz="2800" dirty="0" smtClean="0">
                <a:cs typeface="Arial"/>
              </a:rPr>
              <a:t>● </a:t>
            </a:r>
            <a:r>
              <a:rPr lang="en-US" sz="2800" dirty="0" smtClean="0"/>
              <a:t>Goods or services outside a given industry perform the same or similar functions at a competitive price (e.g., plastic has replaced steel in many applications) </a:t>
            </a:r>
          </a:p>
          <a:p>
            <a:pPr>
              <a:spcBef>
                <a:spcPct val="50000"/>
              </a:spcBef>
            </a:pPr>
            <a:endParaRPr lang="en-US" dirty="0" smtClean="0"/>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5/5 INTENSITY OF RIVALRY AMONG COMPETITORS</a:t>
            </a:r>
          </a:p>
        </p:txBody>
      </p:sp>
      <p:sp>
        <p:nvSpPr>
          <p:cNvPr id="9" name="Rectangle 8"/>
          <p:cNvSpPr/>
          <p:nvPr/>
        </p:nvSpPr>
        <p:spPr>
          <a:xfrm>
            <a:off x="1219200" y="2667000"/>
            <a:ext cx="7924800" cy="4046518"/>
          </a:xfrm>
          <a:prstGeom prst="rect">
            <a:avLst/>
          </a:prstGeom>
        </p:spPr>
        <p:txBody>
          <a:bodyPr wrap="square">
            <a:spAutoFit/>
          </a:bodyPr>
          <a:lstStyle/>
          <a:p>
            <a:pPr algn="ctr">
              <a:spcBef>
                <a:spcPct val="40000"/>
              </a:spcBef>
            </a:pPr>
            <a:r>
              <a:rPr lang="en-US" sz="2800" b="1" dirty="0" smtClean="0">
                <a:latin typeface="+mj-lt"/>
              </a:rPr>
              <a:t>INDUSTRY RESTRUCTURED THROUGH COMPETITORS</a:t>
            </a:r>
          </a:p>
          <a:p>
            <a:pPr lvl="1"/>
            <a:endParaRPr lang="en-US" sz="400" b="1" dirty="0" smtClean="0"/>
          </a:p>
          <a:p>
            <a:pPr lvl="1"/>
            <a:r>
              <a:rPr lang="en-US" sz="2400" b="1" dirty="0" smtClean="0">
                <a:latin typeface="+mj-lt"/>
              </a:rPr>
              <a:t>STRATEGIC FOCUS: </a:t>
            </a:r>
            <a:r>
              <a:rPr lang="en-US" sz="2400" b="1" dirty="0" smtClean="0"/>
              <a:t>The Multi-Industry Battle for Mobile and Home Digital Computing and Entertainment</a:t>
            </a:r>
          </a:p>
          <a:p>
            <a:pPr lvl="1"/>
            <a:r>
              <a:rPr lang="en-US" sz="2400" dirty="0" smtClean="0">
                <a:cs typeface="Arial"/>
              </a:rPr>
              <a:t>● </a:t>
            </a:r>
            <a:r>
              <a:rPr lang="en-US" sz="2400" dirty="0" smtClean="0"/>
              <a:t>The process of new technology creation, utilization, and commercialization ultimately leads to changes in organizational patterns, and in particular, strategic alliances and mergers and acquisitions as firms restructure themselves around the opportunities being created. </a:t>
            </a:r>
            <a:endParaRPr lang="en-US" sz="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5/5 INTENSITY OF RIVALRY AMONG COMPETITORS</a:t>
            </a:r>
          </a:p>
        </p:txBody>
      </p:sp>
      <p:sp>
        <p:nvSpPr>
          <p:cNvPr id="9" name="Rectangle 8"/>
          <p:cNvSpPr/>
          <p:nvPr/>
        </p:nvSpPr>
        <p:spPr>
          <a:xfrm>
            <a:off x="1600200" y="2743200"/>
            <a:ext cx="7239000" cy="4092684"/>
          </a:xfrm>
          <a:prstGeom prst="rect">
            <a:avLst/>
          </a:prstGeom>
        </p:spPr>
        <p:txBody>
          <a:bodyPr wrap="square">
            <a:spAutoFit/>
          </a:bodyPr>
          <a:lstStyle/>
          <a:p>
            <a:pPr algn="ctr">
              <a:spcBef>
                <a:spcPct val="40000"/>
              </a:spcBef>
            </a:pPr>
            <a:r>
              <a:rPr lang="en-US" sz="2800" b="1" dirty="0" smtClean="0">
                <a:latin typeface="+mj-lt"/>
              </a:rPr>
              <a:t>INDUSTRY RESTRUCTURED THROUGH COMPETITORS </a:t>
            </a:r>
            <a:r>
              <a:rPr lang="en-US" sz="2800" dirty="0" smtClean="0">
                <a:latin typeface="+mj-lt"/>
              </a:rPr>
              <a:t>(cont’d)</a:t>
            </a:r>
          </a:p>
          <a:p>
            <a:pPr lvl="1"/>
            <a:endParaRPr lang="en-US" sz="800" b="1" dirty="0" smtClean="0"/>
          </a:p>
          <a:p>
            <a:pPr lvl="1" algn="just"/>
            <a:endParaRPr lang="en-US" sz="400" dirty="0" smtClean="0"/>
          </a:p>
          <a:p>
            <a:pPr lvl="1"/>
            <a:r>
              <a:rPr lang="en-US" sz="2600" dirty="0" smtClean="0">
                <a:cs typeface="Arial"/>
              </a:rPr>
              <a:t>● </a:t>
            </a:r>
            <a:r>
              <a:rPr lang="en-US" sz="2400" dirty="0" smtClean="0"/>
              <a:t>Competitor analysis must examine how such technological changes will lead to convergence     of competitors or other firms and associated organizational changes and the possible re-creation of a new set of industry competitors, buyers, and suppliers. </a:t>
            </a:r>
          </a:p>
          <a:p>
            <a:pPr>
              <a:spcBef>
                <a:spcPct val="50000"/>
              </a:spcBef>
            </a:pPr>
            <a:endParaRPr lang="en-US" dirty="0" smtClean="0"/>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5/5 INTENSITY OF RIVALRY AMONG COMPETITORS</a:t>
            </a:r>
          </a:p>
        </p:txBody>
      </p:sp>
      <p:sp>
        <p:nvSpPr>
          <p:cNvPr id="9" name="Rectangle 8"/>
          <p:cNvSpPr/>
          <p:nvPr/>
        </p:nvSpPr>
        <p:spPr>
          <a:xfrm>
            <a:off x="1600200" y="2667000"/>
            <a:ext cx="7391400" cy="4416594"/>
          </a:xfrm>
          <a:prstGeom prst="rect">
            <a:avLst/>
          </a:prstGeom>
        </p:spPr>
        <p:txBody>
          <a:bodyPr wrap="square">
            <a:spAutoFit/>
          </a:bodyPr>
          <a:lstStyle/>
          <a:p>
            <a:pPr>
              <a:spcBef>
                <a:spcPct val="40000"/>
              </a:spcBef>
            </a:pPr>
            <a:r>
              <a:rPr lang="en-US" sz="2800" b="1" dirty="0" smtClean="0">
                <a:latin typeface="+mj-lt"/>
              </a:rPr>
              <a:t>INDUSTRY RIVALRY</a:t>
            </a:r>
          </a:p>
          <a:p>
            <a:pPr lvl="1"/>
            <a:r>
              <a:rPr lang="en-US" sz="2400" dirty="0" smtClean="0">
                <a:cs typeface="Arial"/>
              </a:rPr>
              <a:t>●</a:t>
            </a:r>
            <a:r>
              <a:rPr lang="en-US" sz="2000" dirty="0" smtClean="0"/>
              <a:t> Competitors are rarely homogeneous; they differ in resources and capabilities and seek to differentiate themselves from competitors</a:t>
            </a:r>
          </a:p>
          <a:p>
            <a:pPr lvl="1"/>
            <a:r>
              <a:rPr lang="en-US" sz="2400" dirty="0" smtClean="0">
                <a:cs typeface="Arial"/>
              </a:rPr>
              <a:t>●</a:t>
            </a:r>
            <a:r>
              <a:rPr lang="en-US" sz="2000" dirty="0" smtClean="0">
                <a:cs typeface="Arial"/>
              </a:rPr>
              <a:t> </a:t>
            </a:r>
            <a:r>
              <a:rPr lang="en-US" sz="2000" dirty="0" smtClean="0"/>
              <a:t>Firms seek to differentiate their products in ways that customers value and in which the firms have a competitive advantage </a:t>
            </a:r>
          </a:p>
          <a:p>
            <a:pPr lvl="1" algn="just"/>
            <a:r>
              <a:rPr lang="en-US" sz="2400" dirty="0" smtClean="0">
                <a:cs typeface="Arial"/>
              </a:rPr>
              <a:t>●</a:t>
            </a:r>
            <a:r>
              <a:rPr lang="en-US" sz="2000" dirty="0" smtClean="0">
                <a:cs typeface="Arial"/>
              </a:rPr>
              <a:t> Common rivalry d</a:t>
            </a:r>
            <a:r>
              <a:rPr lang="en-US" sz="2000" dirty="0" smtClean="0"/>
              <a:t>imensions:</a:t>
            </a:r>
          </a:p>
          <a:p>
            <a:pPr lvl="1" algn="just"/>
            <a:r>
              <a:rPr lang="en-US" sz="2000" dirty="0" smtClean="0"/>
              <a:t>	 </a:t>
            </a:r>
            <a:r>
              <a:rPr lang="en-US" sz="2000" dirty="0" smtClean="0">
                <a:latin typeface="Arial"/>
                <a:cs typeface="Arial"/>
              </a:rPr>
              <a:t>■ </a:t>
            </a:r>
            <a:r>
              <a:rPr lang="en-US" sz="2000" dirty="0" smtClean="0"/>
              <a:t>Price</a:t>
            </a:r>
          </a:p>
          <a:p>
            <a:pPr lvl="1" algn="just"/>
            <a:r>
              <a:rPr lang="en-US" sz="2000" dirty="0" smtClean="0"/>
              <a:t>	 </a:t>
            </a:r>
            <a:r>
              <a:rPr lang="en-US" sz="2000" dirty="0" smtClean="0">
                <a:latin typeface="Arial"/>
                <a:cs typeface="Arial"/>
              </a:rPr>
              <a:t>■ </a:t>
            </a:r>
            <a:r>
              <a:rPr lang="en-US" sz="2000" dirty="0" smtClean="0"/>
              <a:t>Service after the sale</a:t>
            </a:r>
          </a:p>
          <a:p>
            <a:pPr lvl="1" algn="just"/>
            <a:r>
              <a:rPr lang="en-US" sz="2000" dirty="0" smtClean="0"/>
              <a:t>	</a:t>
            </a:r>
            <a:r>
              <a:rPr lang="en-US" sz="2000" dirty="0" smtClean="0">
                <a:latin typeface="Arial"/>
                <a:cs typeface="Arial"/>
              </a:rPr>
              <a:t> ■ </a:t>
            </a:r>
            <a:r>
              <a:rPr lang="en-US" sz="2000" dirty="0" smtClean="0"/>
              <a:t>Innovation</a:t>
            </a:r>
          </a:p>
          <a:p>
            <a:pPr>
              <a:spcBef>
                <a:spcPct val="50000"/>
              </a:spcBef>
            </a:pPr>
            <a:endParaRPr lang="en-US" dirty="0" smtClean="0"/>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5/5 INTENSITY OF RIVALRY AMONG COMPETITORS</a:t>
            </a:r>
          </a:p>
        </p:txBody>
      </p:sp>
      <p:sp>
        <p:nvSpPr>
          <p:cNvPr id="9" name="Rectangle 8"/>
          <p:cNvSpPr/>
          <p:nvPr/>
        </p:nvSpPr>
        <p:spPr>
          <a:xfrm>
            <a:off x="1600200" y="2667000"/>
            <a:ext cx="7391400" cy="4296561"/>
          </a:xfrm>
          <a:prstGeom prst="rect">
            <a:avLst/>
          </a:prstGeom>
        </p:spPr>
        <p:txBody>
          <a:bodyPr wrap="square">
            <a:spAutoFit/>
          </a:bodyPr>
          <a:lstStyle/>
          <a:p>
            <a:pPr>
              <a:spcBef>
                <a:spcPct val="40000"/>
              </a:spcBef>
            </a:pPr>
            <a:r>
              <a:rPr lang="en-US" sz="2800" b="1" dirty="0" smtClean="0">
                <a:latin typeface="+mj-lt"/>
              </a:rPr>
              <a:t>INDUSTRY RIVALRY INTENSIFIES WITH:</a:t>
            </a:r>
          </a:p>
          <a:p>
            <a:pPr>
              <a:spcBef>
                <a:spcPct val="40000"/>
              </a:spcBef>
            </a:pPr>
            <a:endParaRPr lang="en-US" sz="800" b="1" dirty="0" smtClean="0"/>
          </a:p>
          <a:p>
            <a:pPr lvl="1"/>
            <a:r>
              <a:rPr lang="en-US" sz="2700" dirty="0" smtClean="0">
                <a:cs typeface="Arial"/>
              </a:rPr>
              <a:t>● </a:t>
            </a:r>
            <a:r>
              <a:rPr lang="en-US" sz="2700" dirty="0" smtClean="0"/>
              <a:t>Numerous or equally balanced competitors</a:t>
            </a:r>
          </a:p>
          <a:p>
            <a:pPr lvl="1"/>
            <a:r>
              <a:rPr lang="en-US" sz="2700" dirty="0" smtClean="0">
                <a:cs typeface="Arial"/>
              </a:rPr>
              <a:t>● </a:t>
            </a:r>
            <a:r>
              <a:rPr lang="en-US" sz="2700" dirty="0" smtClean="0"/>
              <a:t>Slow industry growth</a:t>
            </a:r>
          </a:p>
          <a:p>
            <a:pPr lvl="1"/>
            <a:r>
              <a:rPr lang="en-US" sz="2700" dirty="0" smtClean="0">
                <a:cs typeface="Arial"/>
              </a:rPr>
              <a:t>● </a:t>
            </a:r>
            <a:r>
              <a:rPr lang="en-US" sz="2700" dirty="0" smtClean="0"/>
              <a:t>High fixed costs or high storage costs</a:t>
            </a:r>
          </a:p>
          <a:p>
            <a:pPr marL="741363" lvl="1" indent="-284163"/>
            <a:r>
              <a:rPr lang="en-US" sz="2700" dirty="0" smtClean="0">
                <a:cs typeface="Arial"/>
              </a:rPr>
              <a:t>● </a:t>
            </a:r>
            <a:r>
              <a:rPr lang="en-US" sz="2700" dirty="0" smtClean="0"/>
              <a:t>Lack of differentiation opportunities or low   switching costs</a:t>
            </a:r>
          </a:p>
          <a:p>
            <a:pPr lvl="1"/>
            <a:r>
              <a:rPr lang="en-US" sz="2700" dirty="0" smtClean="0">
                <a:cs typeface="Arial"/>
              </a:rPr>
              <a:t>● </a:t>
            </a:r>
            <a:r>
              <a:rPr lang="en-US" sz="2700" dirty="0" smtClean="0"/>
              <a:t>High strategic stakes</a:t>
            </a:r>
          </a:p>
          <a:p>
            <a:pPr lvl="0">
              <a:tabLst>
                <a:tab pos="457200" algn="l"/>
              </a:tabLst>
            </a:pPr>
            <a:r>
              <a:rPr lang="en-US" sz="2700" dirty="0" smtClean="0">
                <a:cs typeface="Arial"/>
              </a:rPr>
              <a:t>   </a:t>
            </a:r>
            <a:r>
              <a:rPr lang="en-US" sz="200" dirty="0" smtClean="0">
                <a:cs typeface="Arial"/>
              </a:rPr>
              <a:t>    </a:t>
            </a:r>
            <a:r>
              <a:rPr lang="en-US" sz="2700" dirty="0" smtClean="0">
                <a:cs typeface="Arial"/>
              </a:rPr>
              <a:t>  ● </a:t>
            </a:r>
            <a:r>
              <a:rPr lang="en-US" sz="2700" dirty="0" smtClean="0"/>
              <a:t>High exit barriers</a:t>
            </a:r>
          </a:p>
          <a:p>
            <a:pPr>
              <a:spcBef>
                <a:spcPct val="50000"/>
              </a:spcBef>
            </a:pPr>
            <a:endParaRPr lang="en-US" dirty="0" smtClean="0"/>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5/5 INTENSITY OF RIVALRY AMONG COMPETITORS</a:t>
            </a:r>
          </a:p>
        </p:txBody>
      </p:sp>
      <p:sp>
        <p:nvSpPr>
          <p:cNvPr id="9" name="Rectangle 8"/>
          <p:cNvSpPr/>
          <p:nvPr/>
        </p:nvSpPr>
        <p:spPr>
          <a:xfrm>
            <a:off x="1600200" y="2667000"/>
            <a:ext cx="7391400" cy="4124205"/>
          </a:xfrm>
          <a:prstGeom prst="rect">
            <a:avLst/>
          </a:prstGeom>
        </p:spPr>
        <p:txBody>
          <a:bodyPr wrap="square">
            <a:spAutoFit/>
          </a:bodyPr>
          <a:lstStyle/>
          <a:p>
            <a:pPr>
              <a:spcBef>
                <a:spcPct val="40000"/>
              </a:spcBef>
            </a:pPr>
            <a:r>
              <a:rPr lang="en-US" sz="2800" b="1" dirty="0" smtClean="0">
                <a:latin typeface="+mj-lt"/>
              </a:rPr>
              <a:t>EXIT BARRIERS</a:t>
            </a:r>
          </a:p>
          <a:p>
            <a:pPr marL="231775" lvl="1" indent="-231775"/>
            <a:r>
              <a:rPr lang="en-US" sz="2800" dirty="0" smtClean="0"/>
              <a:t>High exit barriers prevent competitors from leaving the industry </a:t>
            </a:r>
          </a:p>
          <a:p>
            <a:pPr marL="231775" lvl="1" indent="-231775"/>
            <a:endParaRPr lang="en-US" sz="1400" dirty="0" smtClean="0"/>
          </a:p>
          <a:p>
            <a:pPr marL="231775" lvl="1" indent="-231775"/>
            <a:r>
              <a:rPr lang="en-US" sz="2800" b="1" dirty="0" smtClean="0">
                <a:latin typeface="+mj-lt"/>
              </a:rPr>
              <a:t>EXAMPLES</a:t>
            </a:r>
          </a:p>
          <a:p>
            <a:pPr lvl="0"/>
            <a:r>
              <a:rPr lang="en-US" sz="2800" dirty="0" smtClean="0">
                <a:cs typeface="Arial"/>
              </a:rPr>
              <a:t>■ </a:t>
            </a:r>
            <a:r>
              <a:rPr lang="en-US" sz="2800" b="1" dirty="0" smtClean="0"/>
              <a:t>Specialized assets:</a:t>
            </a:r>
            <a:r>
              <a:rPr lang="en-US" sz="2800" dirty="0" smtClean="0"/>
              <a:t> assets with values linked to a particular business</a:t>
            </a:r>
          </a:p>
          <a:p>
            <a:pPr lvl="0" algn="just"/>
            <a:endParaRPr lang="en-US" sz="1400" dirty="0" smtClean="0"/>
          </a:p>
          <a:p>
            <a:pPr lvl="0"/>
            <a:r>
              <a:rPr lang="en-US" sz="2800" dirty="0" smtClean="0">
                <a:cs typeface="Arial"/>
              </a:rPr>
              <a:t>■ </a:t>
            </a:r>
            <a:r>
              <a:rPr lang="en-US" sz="2800" b="1" dirty="0" smtClean="0"/>
              <a:t>Fixed costs of exit: </a:t>
            </a:r>
            <a:r>
              <a:rPr lang="en-US" sz="2800" dirty="0" smtClean="0"/>
              <a:t>such as labor agreements</a:t>
            </a:r>
            <a:r>
              <a:rPr lang="en-US" sz="2800" dirty="0" smtClean="0">
                <a:cs typeface="Arial"/>
              </a:rPr>
              <a:t> </a:t>
            </a:r>
          </a:p>
          <a:p>
            <a:pPr lvl="0" algn="just"/>
            <a:r>
              <a:rPr lang="en-US" sz="2400" dirty="0" smtClean="0"/>
              <a:t>	</a:t>
            </a:r>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5/5 INTENSITY OF RIVALRY AMONG COMPETITORS</a:t>
            </a:r>
          </a:p>
        </p:txBody>
      </p:sp>
      <p:sp>
        <p:nvSpPr>
          <p:cNvPr id="9" name="Rectangle 8"/>
          <p:cNvSpPr/>
          <p:nvPr/>
        </p:nvSpPr>
        <p:spPr>
          <a:xfrm>
            <a:off x="1600200" y="2667000"/>
            <a:ext cx="7391400" cy="3323987"/>
          </a:xfrm>
          <a:prstGeom prst="rect">
            <a:avLst/>
          </a:prstGeom>
        </p:spPr>
        <p:txBody>
          <a:bodyPr wrap="square">
            <a:spAutoFit/>
          </a:bodyPr>
          <a:lstStyle/>
          <a:p>
            <a:pPr>
              <a:spcBef>
                <a:spcPct val="40000"/>
              </a:spcBef>
            </a:pPr>
            <a:r>
              <a:rPr lang="en-US" sz="2800" b="1" dirty="0" smtClean="0">
                <a:latin typeface="+mj-lt"/>
              </a:rPr>
              <a:t>EXIT BARRIERS </a:t>
            </a:r>
            <a:r>
              <a:rPr lang="en-US" sz="2800" dirty="0" smtClean="0">
                <a:latin typeface="+mj-lt"/>
              </a:rPr>
              <a:t>(examples cont’d):</a:t>
            </a:r>
          </a:p>
          <a:p>
            <a:pPr marL="231775" lvl="1" indent="-231775"/>
            <a:endParaRPr lang="en-US" sz="1200" dirty="0" smtClean="0"/>
          </a:p>
          <a:p>
            <a:pPr marL="231775" lvl="1" indent="-231775"/>
            <a:endParaRPr lang="en-US" sz="1200" dirty="0" smtClean="0"/>
          </a:p>
          <a:p>
            <a:pPr lvl="0">
              <a:tabLst>
                <a:tab pos="914400" algn="l"/>
              </a:tabLst>
            </a:pPr>
            <a:r>
              <a:rPr lang="en-US" sz="2800" dirty="0" smtClean="0">
                <a:cs typeface="Arial"/>
              </a:rPr>
              <a:t>■ </a:t>
            </a:r>
            <a:r>
              <a:rPr lang="en-US" sz="2800" b="1" dirty="0" smtClean="0"/>
              <a:t>Strategic interrelationships: </a:t>
            </a:r>
            <a:r>
              <a:rPr lang="en-US" sz="2800" dirty="0" smtClean="0"/>
              <a:t>relationships of mutual dependence, such as those between one business and other parts of a company’s operations, including shared facilities and access to financial markets</a:t>
            </a:r>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6858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p>
          <a:p>
            <a:pPr algn="ctr"/>
            <a:endParaRPr lang="en-US" sz="4000" b="1" dirty="0">
              <a:latin typeface="+mj-lt"/>
            </a:endParaRPr>
          </a:p>
        </p:txBody>
      </p:sp>
      <p:sp>
        <p:nvSpPr>
          <p:cNvPr id="15" name="Rectangle 14"/>
          <p:cNvSpPr/>
          <p:nvPr/>
        </p:nvSpPr>
        <p:spPr>
          <a:xfrm>
            <a:off x="0" y="198120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t>5/5 INTENSITY OF RIVALRY AMONG COMPETITORS</a:t>
            </a:r>
          </a:p>
        </p:txBody>
      </p:sp>
      <p:sp>
        <p:nvSpPr>
          <p:cNvPr id="9" name="Rectangle 8"/>
          <p:cNvSpPr/>
          <p:nvPr/>
        </p:nvSpPr>
        <p:spPr>
          <a:xfrm>
            <a:off x="1600200" y="2667000"/>
            <a:ext cx="7391400" cy="4385816"/>
          </a:xfrm>
          <a:prstGeom prst="rect">
            <a:avLst/>
          </a:prstGeom>
        </p:spPr>
        <p:txBody>
          <a:bodyPr wrap="square">
            <a:spAutoFit/>
          </a:bodyPr>
          <a:lstStyle/>
          <a:p>
            <a:pPr>
              <a:spcBef>
                <a:spcPct val="40000"/>
              </a:spcBef>
            </a:pPr>
            <a:r>
              <a:rPr lang="en-US" sz="2800" b="1" dirty="0" smtClean="0">
                <a:latin typeface="+mj-lt"/>
              </a:rPr>
              <a:t>EXIT BARRIERS </a:t>
            </a:r>
            <a:r>
              <a:rPr lang="en-US" sz="2800" dirty="0" smtClean="0">
                <a:latin typeface="+mj-lt"/>
              </a:rPr>
              <a:t>(examples cont’d):</a:t>
            </a:r>
          </a:p>
          <a:p>
            <a:pPr marL="231775" lvl="1" indent="-231775"/>
            <a:r>
              <a:rPr lang="en-US" sz="400" dirty="0" smtClean="0"/>
              <a:t>:</a:t>
            </a:r>
          </a:p>
          <a:p>
            <a:pPr lvl="0">
              <a:tabLst>
                <a:tab pos="914400" algn="l"/>
              </a:tabLst>
            </a:pPr>
            <a:r>
              <a:rPr lang="en-US" sz="2800" dirty="0" smtClean="0">
                <a:cs typeface="Arial"/>
              </a:rPr>
              <a:t>■ </a:t>
            </a:r>
            <a:r>
              <a:rPr lang="en-US" sz="2800" b="1" dirty="0" smtClean="0"/>
              <a:t>Emotional barriers: </a:t>
            </a:r>
            <a:r>
              <a:rPr lang="en-US" sz="2800" dirty="0" smtClean="0"/>
              <a:t>aversion to economically justified business decisions because of fear for one’s own career, loyalty to employees, etc.</a:t>
            </a:r>
          </a:p>
          <a:p>
            <a:pPr lvl="0" algn="just">
              <a:tabLst>
                <a:tab pos="914400" algn="l"/>
              </a:tabLst>
            </a:pPr>
            <a:endParaRPr lang="en-US" sz="600" dirty="0" smtClean="0"/>
          </a:p>
          <a:p>
            <a:pPr>
              <a:tabLst>
                <a:tab pos="914400" algn="l"/>
              </a:tabLst>
            </a:pPr>
            <a:r>
              <a:rPr lang="en-US" sz="2800" dirty="0" smtClean="0">
                <a:cs typeface="Arial"/>
              </a:rPr>
              <a:t>■ </a:t>
            </a:r>
            <a:r>
              <a:rPr lang="en-US" sz="2800" b="1" dirty="0" smtClean="0"/>
              <a:t>Government and social restrictions: </a:t>
            </a:r>
            <a:r>
              <a:rPr lang="en-US" sz="2800" dirty="0" smtClean="0"/>
              <a:t>often based on government concerns for job losses and regional economic effects; more common outside the United States</a:t>
            </a:r>
          </a:p>
          <a:p>
            <a:pPr>
              <a:spcBef>
                <a:spcPct val="50000"/>
              </a:spcBef>
            </a:pPr>
            <a:endParaRPr lang="en-US" dirty="0" smtClean="0"/>
          </a:p>
          <a:p>
            <a:pPr lvl="0"/>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16764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endParaRPr lang="en-US" sz="3200" b="1" dirty="0">
              <a:latin typeface="+mj-lt"/>
            </a:endParaRPr>
          </a:p>
        </p:txBody>
      </p:sp>
      <p:sp>
        <p:nvSpPr>
          <p:cNvPr id="14" name="TextBox 13"/>
          <p:cNvSpPr txBox="1"/>
          <p:nvPr/>
        </p:nvSpPr>
        <p:spPr>
          <a:xfrm>
            <a:off x="914400" y="2286000"/>
            <a:ext cx="7772400" cy="1261884"/>
          </a:xfrm>
          <a:prstGeom prst="rect">
            <a:avLst/>
          </a:prstGeom>
          <a:noFill/>
        </p:spPr>
        <p:txBody>
          <a:bodyPr wrap="square" rtlCol="0">
            <a:spAutoFit/>
          </a:bodyPr>
          <a:lstStyle/>
          <a:p>
            <a:pPr lvl="1"/>
            <a:endParaRPr lang="en-US" sz="2400" b="1" dirty="0" smtClean="0"/>
          </a:p>
          <a:p>
            <a:endParaRPr lang="en-US" sz="800" b="1" dirty="0" smtClean="0"/>
          </a:p>
          <a:p>
            <a:pPr lvl="1"/>
            <a:endParaRPr lang="en-US" sz="2000" dirty="0" smtClean="0"/>
          </a:p>
          <a:p>
            <a:pPr lvl="1"/>
            <a:endParaRPr lang="en-US" sz="2400" b="1" dirty="0" smtClean="0"/>
          </a:p>
        </p:txBody>
      </p:sp>
      <p:sp>
        <p:nvSpPr>
          <p:cNvPr id="15" name="Rectangle 14"/>
          <p:cNvSpPr/>
          <p:nvPr/>
        </p:nvSpPr>
        <p:spPr>
          <a:xfrm>
            <a:off x="0" y="1981200"/>
            <a:ext cx="914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smtClean="0"/>
              <a:t>INTERPRETING INDUSTRY ANALYSES</a:t>
            </a:r>
          </a:p>
        </p:txBody>
      </p:sp>
      <p:sp>
        <p:nvSpPr>
          <p:cNvPr id="16" name="TextBox 15"/>
          <p:cNvSpPr txBox="1"/>
          <p:nvPr/>
        </p:nvSpPr>
        <p:spPr>
          <a:xfrm>
            <a:off x="381000" y="2743200"/>
            <a:ext cx="8305800" cy="1015663"/>
          </a:xfrm>
          <a:prstGeom prst="rect">
            <a:avLst/>
          </a:prstGeom>
          <a:noFill/>
        </p:spPr>
        <p:txBody>
          <a:bodyPr wrap="square" rtlCol="0">
            <a:spAutoFit/>
          </a:bodyPr>
          <a:lstStyle/>
          <a:p>
            <a:pPr lvl="1"/>
            <a:endParaRPr lang="en-US" sz="2400" dirty="0" smtClean="0"/>
          </a:p>
          <a:p>
            <a:pPr lvl="1"/>
            <a:endParaRPr lang="en-US" sz="2400" dirty="0" smtClean="0"/>
          </a:p>
          <a:p>
            <a:pPr lvl="0"/>
            <a:endParaRPr lang="en-US" sz="1200" dirty="0"/>
          </a:p>
        </p:txBody>
      </p:sp>
      <p:sp>
        <p:nvSpPr>
          <p:cNvPr id="17" name="Text Box 2"/>
          <p:cNvSpPr txBox="1">
            <a:spLocks noChangeArrowheads="1"/>
          </p:cNvSpPr>
          <p:nvPr/>
        </p:nvSpPr>
        <p:spPr bwMode="auto">
          <a:xfrm>
            <a:off x="1676400" y="2895600"/>
            <a:ext cx="2895600" cy="461665"/>
          </a:xfrm>
          <a:prstGeom prst="rect">
            <a:avLst/>
          </a:prstGeom>
          <a:noFill/>
          <a:ln w="9525">
            <a:noFill/>
            <a:miter lim="800000"/>
            <a:headEnd/>
            <a:tailEnd/>
          </a:ln>
          <a:effectLst/>
        </p:spPr>
        <p:txBody>
          <a:bodyPr wrap="square">
            <a:spAutoFit/>
          </a:bodyPr>
          <a:lstStyle/>
          <a:p>
            <a:pPr>
              <a:spcBef>
                <a:spcPct val="50000"/>
              </a:spcBef>
            </a:pPr>
            <a:r>
              <a:rPr lang="en-US" sz="2400" dirty="0">
                <a:latin typeface="Tahoma" pitchFamily="34" charset="0"/>
              </a:rPr>
              <a:t>Low entry barriers</a:t>
            </a:r>
          </a:p>
        </p:txBody>
      </p:sp>
      <p:grpSp>
        <p:nvGrpSpPr>
          <p:cNvPr id="18" name="Group 4"/>
          <p:cNvGrpSpPr>
            <a:grpSpLocks/>
          </p:cNvGrpSpPr>
          <p:nvPr/>
        </p:nvGrpSpPr>
        <p:grpSpPr bwMode="auto">
          <a:xfrm>
            <a:off x="5029200" y="2743199"/>
            <a:ext cx="3886200" cy="3124201"/>
            <a:chOff x="1766" y="1988"/>
            <a:chExt cx="2229" cy="1260"/>
          </a:xfrm>
        </p:grpSpPr>
        <p:sp>
          <p:nvSpPr>
            <p:cNvPr id="19" name="Oval 5"/>
            <p:cNvSpPr>
              <a:spLocks noChangeArrowheads="1"/>
            </p:cNvSpPr>
            <p:nvPr/>
          </p:nvSpPr>
          <p:spPr bwMode="blackWhite">
            <a:xfrm>
              <a:off x="1766" y="1988"/>
              <a:ext cx="2229" cy="1260"/>
            </a:xfrm>
            <a:prstGeom prst="ellipse">
              <a:avLst/>
            </a:prstGeom>
            <a:gradFill rotWithShape="0">
              <a:gsLst>
                <a:gs pos="0">
                  <a:srgbClr val="CC3300">
                    <a:gamma/>
                    <a:shade val="46275"/>
                    <a:invGamma/>
                  </a:srgbClr>
                </a:gs>
                <a:gs pos="100000">
                  <a:srgbClr val="CC3300"/>
                </a:gs>
              </a:gsLst>
              <a:lin ang="0" scaled="1"/>
            </a:gradFill>
            <a:ln w="9525">
              <a:noFill/>
              <a:miter lim="800000"/>
              <a:headEnd/>
              <a:tailEnd/>
            </a:ln>
            <a:effectLst/>
          </p:spPr>
          <p:txBody>
            <a:bodyPr wrap="none" anchor="ctr"/>
            <a:lstStyle/>
            <a:p>
              <a:pPr algn="ctr"/>
              <a:endParaRPr lang="en-US" sz="2400">
                <a:solidFill>
                  <a:schemeClr val="bg1"/>
                </a:solidFill>
                <a:effectLst>
                  <a:outerShdw blurRad="38100" dist="38100" dir="2700000" algn="tl">
                    <a:srgbClr val="000000"/>
                  </a:outerShdw>
                </a:effectLst>
                <a:latin typeface="Tahoma" pitchFamily="34" charset="0"/>
              </a:endParaRPr>
            </a:p>
          </p:txBody>
        </p:sp>
        <p:sp>
          <p:nvSpPr>
            <p:cNvPr id="20" name="Oval 6"/>
            <p:cNvSpPr>
              <a:spLocks noChangeArrowheads="1"/>
            </p:cNvSpPr>
            <p:nvPr/>
          </p:nvSpPr>
          <p:spPr bwMode="blackWhite">
            <a:xfrm>
              <a:off x="1831" y="2163"/>
              <a:ext cx="2098" cy="1009"/>
            </a:xfrm>
            <a:prstGeom prst="ellipse">
              <a:avLst/>
            </a:prstGeom>
            <a:gradFill rotWithShape="0">
              <a:gsLst>
                <a:gs pos="0">
                  <a:srgbClr val="CC3300"/>
                </a:gs>
                <a:gs pos="100000">
                  <a:srgbClr val="CC3300">
                    <a:gamma/>
                    <a:shade val="46275"/>
                    <a:invGamma/>
                  </a:srgbClr>
                </a:gs>
              </a:gsLst>
              <a:lin ang="0" scaled="1"/>
            </a:gradFill>
            <a:ln w="9525">
              <a:noFill/>
              <a:miter lim="800000"/>
              <a:headEnd/>
              <a:tailEnd/>
            </a:ln>
            <a:effectLst/>
          </p:spPr>
          <p:txBody>
            <a:bodyPr wrap="none" anchor="ctr"/>
            <a:lstStyle/>
            <a:p>
              <a:pPr algn="ctr"/>
              <a:r>
                <a:rPr lang="en-US" sz="3200" dirty="0">
                  <a:solidFill>
                    <a:srgbClr val="FFFFCC"/>
                  </a:solidFill>
                  <a:effectLst>
                    <a:outerShdw blurRad="38100" dist="38100" dir="2700000" algn="tl">
                      <a:srgbClr val="000000"/>
                    </a:outerShdw>
                  </a:effectLst>
                  <a:latin typeface="Tahoma" pitchFamily="34" charset="0"/>
                </a:rPr>
                <a:t>Unattractive</a:t>
              </a:r>
              <a:br>
                <a:rPr lang="en-US" sz="3200" dirty="0">
                  <a:solidFill>
                    <a:srgbClr val="FFFFCC"/>
                  </a:solidFill>
                  <a:effectLst>
                    <a:outerShdw blurRad="38100" dist="38100" dir="2700000" algn="tl">
                      <a:srgbClr val="000000"/>
                    </a:outerShdw>
                  </a:effectLst>
                  <a:latin typeface="Tahoma" pitchFamily="34" charset="0"/>
                </a:rPr>
              </a:br>
              <a:r>
                <a:rPr lang="en-US" sz="3200" dirty="0">
                  <a:solidFill>
                    <a:srgbClr val="FFFFCC"/>
                  </a:solidFill>
                  <a:effectLst>
                    <a:outerShdw blurRad="38100" dist="38100" dir="2700000" algn="tl">
                      <a:srgbClr val="000000"/>
                    </a:outerShdw>
                  </a:effectLst>
                  <a:latin typeface="Tahoma" pitchFamily="34" charset="0"/>
                </a:rPr>
                <a:t>Industry</a:t>
              </a:r>
            </a:p>
          </p:txBody>
        </p:sp>
      </p:grpSp>
      <p:sp>
        <p:nvSpPr>
          <p:cNvPr id="21" name="Text Box 7"/>
          <p:cNvSpPr txBox="1">
            <a:spLocks noChangeArrowheads="1"/>
          </p:cNvSpPr>
          <p:nvPr/>
        </p:nvSpPr>
        <p:spPr bwMode="auto">
          <a:xfrm>
            <a:off x="1524000" y="3505200"/>
            <a:ext cx="3048000" cy="830997"/>
          </a:xfrm>
          <a:prstGeom prst="rect">
            <a:avLst/>
          </a:prstGeom>
          <a:noFill/>
          <a:ln w="9525">
            <a:noFill/>
            <a:miter lim="800000"/>
            <a:headEnd/>
            <a:tailEnd/>
          </a:ln>
          <a:effectLst/>
        </p:spPr>
        <p:txBody>
          <a:bodyPr wrap="square">
            <a:spAutoFit/>
          </a:bodyPr>
          <a:lstStyle/>
          <a:p>
            <a:pPr>
              <a:spcBef>
                <a:spcPct val="50000"/>
              </a:spcBef>
            </a:pPr>
            <a:r>
              <a:rPr lang="en-US" sz="2400" dirty="0">
                <a:latin typeface="Tahoma" pitchFamily="34" charset="0"/>
              </a:rPr>
              <a:t>Suppliers and buyers have strong positions</a:t>
            </a:r>
          </a:p>
        </p:txBody>
      </p:sp>
      <p:sp>
        <p:nvSpPr>
          <p:cNvPr id="22" name="Text Box 8"/>
          <p:cNvSpPr txBox="1">
            <a:spLocks noChangeArrowheads="1"/>
          </p:cNvSpPr>
          <p:nvPr/>
        </p:nvSpPr>
        <p:spPr bwMode="auto">
          <a:xfrm>
            <a:off x="1524000" y="4495800"/>
            <a:ext cx="3048000" cy="830997"/>
          </a:xfrm>
          <a:prstGeom prst="rect">
            <a:avLst/>
          </a:prstGeom>
          <a:noFill/>
          <a:ln w="9525">
            <a:noFill/>
            <a:miter lim="800000"/>
            <a:headEnd/>
            <a:tailEnd/>
          </a:ln>
          <a:effectLst/>
        </p:spPr>
        <p:txBody>
          <a:bodyPr wrap="square">
            <a:spAutoFit/>
          </a:bodyPr>
          <a:lstStyle/>
          <a:p>
            <a:pPr>
              <a:spcBef>
                <a:spcPct val="50000"/>
              </a:spcBef>
            </a:pPr>
            <a:r>
              <a:rPr lang="en-US" sz="2400" dirty="0">
                <a:latin typeface="Tahoma" pitchFamily="34" charset="0"/>
              </a:rPr>
              <a:t>Strong threats from substitute products</a:t>
            </a:r>
          </a:p>
        </p:txBody>
      </p:sp>
      <p:sp>
        <p:nvSpPr>
          <p:cNvPr id="23" name="Text Box 9"/>
          <p:cNvSpPr txBox="1">
            <a:spLocks noChangeArrowheads="1"/>
          </p:cNvSpPr>
          <p:nvPr/>
        </p:nvSpPr>
        <p:spPr bwMode="auto">
          <a:xfrm>
            <a:off x="1524000" y="5486400"/>
            <a:ext cx="3200400" cy="830997"/>
          </a:xfrm>
          <a:prstGeom prst="rect">
            <a:avLst/>
          </a:prstGeom>
          <a:noFill/>
          <a:ln w="9525">
            <a:noFill/>
            <a:miter lim="800000"/>
            <a:headEnd/>
            <a:tailEnd/>
          </a:ln>
          <a:effectLst/>
        </p:spPr>
        <p:txBody>
          <a:bodyPr wrap="square">
            <a:spAutoFit/>
          </a:bodyPr>
          <a:lstStyle/>
          <a:p>
            <a:pPr>
              <a:spcBef>
                <a:spcPct val="50000"/>
              </a:spcBef>
            </a:pPr>
            <a:r>
              <a:rPr lang="en-US" sz="2400" dirty="0">
                <a:latin typeface="Tahoma" pitchFamily="34" charset="0"/>
              </a:rPr>
              <a:t>Intense rivalry among competitors</a:t>
            </a:r>
          </a:p>
        </p:txBody>
      </p:sp>
      <p:sp>
        <p:nvSpPr>
          <p:cNvPr id="24" name="Text Box 10"/>
          <p:cNvSpPr txBox="1">
            <a:spLocks noChangeArrowheads="1"/>
          </p:cNvSpPr>
          <p:nvPr/>
        </p:nvSpPr>
        <p:spPr bwMode="auto">
          <a:xfrm>
            <a:off x="5029200" y="5867400"/>
            <a:ext cx="3886200" cy="523220"/>
          </a:xfrm>
          <a:prstGeom prst="rect">
            <a:avLst/>
          </a:prstGeom>
          <a:noFill/>
          <a:ln w="9525" algn="ctr">
            <a:noFill/>
            <a:miter lim="800000"/>
            <a:headEnd/>
            <a:tailEnd/>
          </a:ln>
          <a:effectLst/>
        </p:spPr>
        <p:txBody>
          <a:bodyPr wrap="square">
            <a:spAutoFit/>
          </a:bodyPr>
          <a:lstStyle/>
          <a:p>
            <a:pPr algn="ctr">
              <a:spcBef>
                <a:spcPct val="50000"/>
              </a:spcBef>
            </a:pPr>
            <a:r>
              <a:rPr lang="en-US" sz="2800" b="1" dirty="0" smtClean="0">
                <a:solidFill>
                  <a:srgbClr val="CC3300"/>
                </a:solidFill>
                <a:latin typeface="+mj-lt"/>
              </a:rPr>
              <a:t>LOW PROFIT POTENTIAL</a:t>
            </a:r>
            <a:endParaRPr lang="en-US" sz="2800" b="1" dirty="0">
              <a:solidFill>
                <a:srgbClr val="CC3300"/>
              </a:solidFill>
              <a:latin typeface="+mj-lt"/>
            </a:endParaRPr>
          </a:p>
        </p:txBody>
      </p:sp>
      <p:sp>
        <p:nvSpPr>
          <p:cNvPr id="25" name="Line 11"/>
          <p:cNvSpPr>
            <a:spLocks noChangeShapeType="1"/>
          </p:cNvSpPr>
          <p:nvPr/>
        </p:nvSpPr>
        <p:spPr bwMode="auto">
          <a:xfrm>
            <a:off x="4267200" y="3200400"/>
            <a:ext cx="1143000" cy="76200"/>
          </a:xfrm>
          <a:prstGeom prst="line">
            <a:avLst/>
          </a:prstGeom>
          <a:noFill/>
          <a:ln w="57150">
            <a:solidFill>
              <a:schemeClr val="tx1"/>
            </a:solidFill>
            <a:miter lim="800000"/>
            <a:headEnd/>
            <a:tailEnd type="stealth" w="lg" len="lg"/>
          </a:ln>
          <a:effectLst/>
        </p:spPr>
        <p:txBody>
          <a:bodyPr wrap="none"/>
          <a:lstStyle/>
          <a:p>
            <a:endParaRPr lang="en-US"/>
          </a:p>
        </p:txBody>
      </p:sp>
      <p:sp>
        <p:nvSpPr>
          <p:cNvPr id="26" name="Line 12"/>
          <p:cNvSpPr>
            <a:spLocks noChangeShapeType="1"/>
          </p:cNvSpPr>
          <p:nvPr/>
        </p:nvSpPr>
        <p:spPr bwMode="auto">
          <a:xfrm>
            <a:off x="4419600" y="3764281"/>
            <a:ext cx="609600" cy="45719"/>
          </a:xfrm>
          <a:prstGeom prst="line">
            <a:avLst/>
          </a:prstGeom>
          <a:noFill/>
          <a:ln w="57150">
            <a:solidFill>
              <a:schemeClr val="tx1"/>
            </a:solidFill>
            <a:miter lim="800000"/>
            <a:headEnd/>
            <a:tailEnd type="stealth" w="lg" len="lg"/>
          </a:ln>
          <a:effectLst/>
        </p:spPr>
        <p:txBody>
          <a:bodyPr wrap="none"/>
          <a:lstStyle/>
          <a:p>
            <a:endParaRPr lang="en-US"/>
          </a:p>
        </p:txBody>
      </p:sp>
      <p:sp>
        <p:nvSpPr>
          <p:cNvPr id="27" name="Line 13"/>
          <p:cNvSpPr>
            <a:spLocks noChangeShapeType="1"/>
          </p:cNvSpPr>
          <p:nvPr/>
        </p:nvSpPr>
        <p:spPr bwMode="auto">
          <a:xfrm flipV="1">
            <a:off x="4191000" y="4724400"/>
            <a:ext cx="838200" cy="152400"/>
          </a:xfrm>
          <a:prstGeom prst="line">
            <a:avLst/>
          </a:prstGeom>
          <a:noFill/>
          <a:ln w="57150">
            <a:solidFill>
              <a:schemeClr val="tx1"/>
            </a:solidFill>
            <a:miter lim="800000"/>
            <a:headEnd/>
            <a:tailEnd type="stealth" w="lg" len="lg"/>
          </a:ln>
          <a:effectLst/>
        </p:spPr>
        <p:txBody>
          <a:bodyPr wrap="none"/>
          <a:lstStyle/>
          <a:p>
            <a:endParaRPr lang="en-US"/>
          </a:p>
        </p:txBody>
      </p:sp>
      <p:sp>
        <p:nvSpPr>
          <p:cNvPr id="28" name="Line 14"/>
          <p:cNvSpPr>
            <a:spLocks noChangeShapeType="1"/>
          </p:cNvSpPr>
          <p:nvPr/>
        </p:nvSpPr>
        <p:spPr bwMode="auto">
          <a:xfrm flipV="1">
            <a:off x="4495800" y="5410200"/>
            <a:ext cx="990600" cy="228600"/>
          </a:xfrm>
          <a:prstGeom prst="line">
            <a:avLst/>
          </a:prstGeom>
          <a:noFill/>
          <a:ln w="57150">
            <a:solidFill>
              <a:schemeClr val="tx1"/>
            </a:solidFill>
            <a:miter lim="800000"/>
            <a:headEnd/>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500"/>
                            </p:stCondLst>
                            <p:childTnLst>
                              <p:par>
                                <p:cTn id="42" presetID="17" presetClass="entr" presetSubtype="10" fill="hold" grpId="0" nodeType="afterEffect">
                                  <p:stCondLst>
                                    <p:cond delay="10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fltVal val="0"/>
                                          </p:val>
                                        </p:tav>
                                        <p:tav tm="100000">
                                          <p:val>
                                            <p:strVal val="#ppt_w"/>
                                          </p:val>
                                        </p:tav>
                                      </p:tavLst>
                                    </p:anim>
                                    <p:anim calcmode="lin" valueType="num">
                                      <p:cBhvr>
                                        <p:cTn id="45" dur="1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1" grpId="0" autoUpdateAnimBg="0"/>
      <p:bldP spid="22" grpId="0" autoUpdateAnimBg="0"/>
      <p:bldP spid="23" grpId="0" autoUpdateAnimBg="0"/>
      <p:bldP spid="24" grpId="0" autoUpdateAnimBg="0"/>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295400"/>
            <a:ext cx="7162800" cy="49530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IMPORTANT DEFINITIONS   </a:t>
            </a:r>
          </a:p>
          <a:p>
            <a:pPr algn="ctr"/>
            <a:endParaRPr lang="en-US" sz="4000" b="1" dirty="0">
              <a:latin typeface="+mj-lt"/>
            </a:endParaRPr>
          </a:p>
        </p:txBody>
      </p:sp>
      <p:sp>
        <p:nvSpPr>
          <p:cNvPr id="4099" name="AutoShape 3"/>
          <p:cNvSpPr>
            <a:spLocks noChangeAspect="1" noChangeArrowheads="1" noTextEdit="1"/>
          </p:cNvSpPr>
          <p:nvPr/>
        </p:nvSpPr>
        <p:spPr bwMode="auto">
          <a:xfrm>
            <a:off x="2362200" y="1524000"/>
            <a:ext cx="6400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2800" b="1" dirty="0" smtClean="0">
                <a:cs typeface="Arial"/>
              </a:rPr>
              <a:t>● </a:t>
            </a:r>
            <a:r>
              <a:rPr lang="en-US" sz="3000" b="1" dirty="0" smtClean="0">
                <a:cs typeface="Arial"/>
              </a:rPr>
              <a:t>General Environment</a:t>
            </a:r>
          </a:p>
          <a:p>
            <a:r>
              <a:rPr lang="en-US" sz="2400" dirty="0" smtClean="0"/>
              <a:t>Dimensions in the broader society that influence an industry and the firms within it</a:t>
            </a:r>
          </a:p>
          <a:p>
            <a:pPr algn="just"/>
            <a:endParaRPr lang="en-US" sz="2800" b="1" dirty="0" smtClean="0">
              <a:cs typeface="Arial"/>
            </a:endParaRPr>
          </a:p>
          <a:p>
            <a:pPr algn="just"/>
            <a:r>
              <a:rPr lang="en-US" sz="2800" b="1" dirty="0" smtClean="0">
                <a:cs typeface="Arial"/>
              </a:rPr>
              <a:t>● </a:t>
            </a:r>
            <a:r>
              <a:rPr lang="en-US" sz="3000" b="1" dirty="0" smtClean="0">
                <a:cs typeface="Arial"/>
              </a:rPr>
              <a:t>Industry Environment</a:t>
            </a:r>
          </a:p>
          <a:p>
            <a:r>
              <a:rPr lang="en-US" sz="2400" dirty="0" smtClean="0"/>
              <a:t>Set of factors that directly influences a firm and its competitive actions and response</a:t>
            </a:r>
          </a:p>
          <a:p>
            <a:pPr algn="just"/>
            <a:endParaRPr lang="en-US" sz="2800" b="1" dirty="0" smtClean="0">
              <a:cs typeface="Arial"/>
            </a:endParaRPr>
          </a:p>
          <a:p>
            <a:pPr algn="just"/>
            <a:r>
              <a:rPr lang="en-US" sz="2800" b="1" dirty="0" smtClean="0">
                <a:cs typeface="Arial"/>
              </a:rPr>
              <a:t>● </a:t>
            </a:r>
            <a:r>
              <a:rPr lang="en-US" sz="3000" b="1" dirty="0" smtClean="0">
                <a:cs typeface="Arial"/>
              </a:rPr>
              <a:t>Competitor Environment</a:t>
            </a:r>
            <a:r>
              <a:rPr lang="en-US" sz="3000" dirty="0" smtClean="0"/>
              <a:t> </a:t>
            </a:r>
          </a:p>
          <a:p>
            <a:r>
              <a:rPr lang="en-US" sz="2400" dirty="0" smtClean="0"/>
              <a:t>Focuses on each company against which a firm directly competes</a:t>
            </a:r>
            <a:endParaRPr lang="en-US" sz="2400" b="1" dirty="0" smtClean="0">
              <a:cs typeface="Arial"/>
            </a:endParaRPr>
          </a:p>
          <a:p>
            <a:pPr algn="just"/>
            <a:endParaRPr lang="en-US" sz="2800" b="1" dirty="0" smtClean="0">
              <a:cs typeface="Arial"/>
            </a:endParaRPr>
          </a:p>
          <a:p>
            <a:pPr algn="just"/>
            <a:endParaRPr lang="en-US" sz="2800" b="1" dirty="0" smtClean="0">
              <a:cs typeface="Arial"/>
            </a:endParaRPr>
          </a:p>
        </p:txBody>
      </p:sp>
      <p:graphicFrame>
        <p:nvGraphicFramePr>
          <p:cNvPr id="10" name="Diagram 9"/>
          <p:cNvGraphicFramePr/>
          <p:nvPr/>
        </p:nvGraphicFramePr>
        <p:xfrm>
          <a:off x="304800" y="1371600"/>
          <a:ext cx="1981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295400"/>
            <a:ext cx="9144000" cy="1676400"/>
          </a:xfrm>
          <a:solidFill>
            <a:srgbClr val="FFFFFF"/>
          </a:solidFill>
        </p:spPr>
        <p:txBody>
          <a:bodyPr>
            <a:noAutofit/>
          </a:bodyPr>
          <a:lstStyle/>
          <a:p>
            <a:pPr lvl="1">
              <a:buNone/>
            </a:pPr>
            <a:r>
              <a:rPr lang="en-US" sz="3600" b="1" dirty="0" smtClean="0"/>
              <a:t>THE FIVE FORCES OF COMPETITION MODEL</a:t>
            </a:r>
          </a:p>
          <a:p>
            <a:pPr lvl="1" algn="just">
              <a:buNone/>
            </a:pPr>
            <a:endParaRPr lang="en-US" sz="36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a:t>
            </a:r>
            <a:endParaRPr lang="en-US" sz="3200" b="1" dirty="0">
              <a:latin typeface="+mj-lt"/>
            </a:endParaRPr>
          </a:p>
        </p:txBody>
      </p:sp>
      <p:sp>
        <p:nvSpPr>
          <p:cNvPr id="14" name="TextBox 13"/>
          <p:cNvSpPr txBox="1"/>
          <p:nvPr/>
        </p:nvSpPr>
        <p:spPr>
          <a:xfrm>
            <a:off x="914400" y="2286000"/>
            <a:ext cx="7772400" cy="1261884"/>
          </a:xfrm>
          <a:prstGeom prst="rect">
            <a:avLst/>
          </a:prstGeom>
          <a:noFill/>
        </p:spPr>
        <p:txBody>
          <a:bodyPr wrap="square" rtlCol="0">
            <a:spAutoFit/>
          </a:bodyPr>
          <a:lstStyle/>
          <a:p>
            <a:pPr lvl="1"/>
            <a:endParaRPr lang="en-US" sz="2400" b="1" dirty="0" smtClean="0"/>
          </a:p>
          <a:p>
            <a:endParaRPr lang="en-US" sz="800" b="1" dirty="0" smtClean="0"/>
          </a:p>
          <a:p>
            <a:pPr lvl="1"/>
            <a:endParaRPr lang="en-US" sz="2000" dirty="0" smtClean="0"/>
          </a:p>
          <a:p>
            <a:pPr lvl="1"/>
            <a:endParaRPr lang="en-US" sz="2400" b="1" dirty="0" smtClean="0"/>
          </a:p>
        </p:txBody>
      </p:sp>
      <p:sp>
        <p:nvSpPr>
          <p:cNvPr id="15" name="Rectangle 14"/>
          <p:cNvSpPr/>
          <p:nvPr/>
        </p:nvSpPr>
        <p:spPr>
          <a:xfrm>
            <a:off x="0" y="1981200"/>
            <a:ext cx="914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smtClean="0"/>
              <a:t>INTERPRETING INDUSTRY ANALYSES</a:t>
            </a:r>
          </a:p>
        </p:txBody>
      </p:sp>
      <p:sp>
        <p:nvSpPr>
          <p:cNvPr id="16" name="TextBox 15"/>
          <p:cNvSpPr txBox="1"/>
          <p:nvPr/>
        </p:nvSpPr>
        <p:spPr>
          <a:xfrm>
            <a:off x="381000" y="2743200"/>
            <a:ext cx="8305800" cy="1015663"/>
          </a:xfrm>
          <a:prstGeom prst="rect">
            <a:avLst/>
          </a:prstGeom>
          <a:noFill/>
        </p:spPr>
        <p:txBody>
          <a:bodyPr wrap="square" rtlCol="0">
            <a:spAutoFit/>
          </a:bodyPr>
          <a:lstStyle/>
          <a:p>
            <a:pPr lvl="1"/>
            <a:endParaRPr lang="en-US" sz="2400" dirty="0" smtClean="0"/>
          </a:p>
          <a:p>
            <a:pPr lvl="1"/>
            <a:endParaRPr lang="en-US" sz="2400" dirty="0" smtClean="0"/>
          </a:p>
          <a:p>
            <a:pPr lvl="0"/>
            <a:endParaRPr lang="en-US" sz="1200" dirty="0"/>
          </a:p>
        </p:txBody>
      </p:sp>
      <p:sp>
        <p:nvSpPr>
          <p:cNvPr id="17" name="Text Box 2"/>
          <p:cNvSpPr txBox="1">
            <a:spLocks noChangeArrowheads="1"/>
          </p:cNvSpPr>
          <p:nvPr/>
        </p:nvSpPr>
        <p:spPr bwMode="auto">
          <a:xfrm>
            <a:off x="1676400" y="2895600"/>
            <a:ext cx="2895600" cy="461665"/>
          </a:xfrm>
          <a:prstGeom prst="rect">
            <a:avLst/>
          </a:prstGeom>
          <a:noFill/>
          <a:ln w="9525">
            <a:noFill/>
            <a:miter lim="800000"/>
            <a:headEnd/>
            <a:tailEnd/>
          </a:ln>
          <a:effectLst/>
        </p:spPr>
        <p:txBody>
          <a:bodyPr wrap="square">
            <a:spAutoFit/>
          </a:bodyPr>
          <a:lstStyle/>
          <a:p>
            <a:pPr>
              <a:spcBef>
                <a:spcPct val="50000"/>
              </a:spcBef>
            </a:pPr>
            <a:r>
              <a:rPr lang="en-US" sz="2400" dirty="0" smtClean="0">
                <a:latin typeface="Tahoma" pitchFamily="34" charset="0"/>
              </a:rPr>
              <a:t>High </a:t>
            </a:r>
            <a:r>
              <a:rPr lang="en-US" sz="2400" dirty="0">
                <a:latin typeface="Tahoma" pitchFamily="34" charset="0"/>
              </a:rPr>
              <a:t>entry barriers</a:t>
            </a:r>
          </a:p>
        </p:txBody>
      </p:sp>
      <p:sp>
        <p:nvSpPr>
          <p:cNvPr id="21" name="Text Box 7"/>
          <p:cNvSpPr txBox="1">
            <a:spLocks noChangeArrowheads="1"/>
          </p:cNvSpPr>
          <p:nvPr/>
        </p:nvSpPr>
        <p:spPr bwMode="auto">
          <a:xfrm>
            <a:off x="1524000" y="3505200"/>
            <a:ext cx="3048000" cy="830997"/>
          </a:xfrm>
          <a:prstGeom prst="rect">
            <a:avLst/>
          </a:prstGeom>
          <a:noFill/>
          <a:ln w="9525">
            <a:noFill/>
            <a:miter lim="800000"/>
            <a:headEnd/>
            <a:tailEnd/>
          </a:ln>
          <a:effectLst/>
        </p:spPr>
        <p:txBody>
          <a:bodyPr wrap="square">
            <a:spAutoFit/>
          </a:bodyPr>
          <a:lstStyle/>
          <a:p>
            <a:pPr>
              <a:spcBef>
                <a:spcPct val="50000"/>
              </a:spcBef>
            </a:pPr>
            <a:r>
              <a:rPr lang="en-US" sz="2400" dirty="0">
                <a:latin typeface="Tahoma" pitchFamily="34" charset="0"/>
              </a:rPr>
              <a:t>Suppliers and buyers have </a:t>
            </a:r>
            <a:r>
              <a:rPr lang="en-US" sz="2400" dirty="0" smtClean="0">
                <a:latin typeface="Tahoma" pitchFamily="34" charset="0"/>
              </a:rPr>
              <a:t>weak </a:t>
            </a:r>
            <a:r>
              <a:rPr lang="en-US" sz="2400" dirty="0">
                <a:latin typeface="Tahoma" pitchFamily="34" charset="0"/>
              </a:rPr>
              <a:t>positions</a:t>
            </a:r>
          </a:p>
        </p:txBody>
      </p:sp>
      <p:sp>
        <p:nvSpPr>
          <p:cNvPr id="22" name="Text Box 8"/>
          <p:cNvSpPr txBox="1">
            <a:spLocks noChangeArrowheads="1"/>
          </p:cNvSpPr>
          <p:nvPr/>
        </p:nvSpPr>
        <p:spPr bwMode="auto">
          <a:xfrm>
            <a:off x="1524000" y="4495800"/>
            <a:ext cx="3048000" cy="830997"/>
          </a:xfrm>
          <a:prstGeom prst="rect">
            <a:avLst/>
          </a:prstGeom>
          <a:noFill/>
          <a:ln w="9525">
            <a:noFill/>
            <a:miter lim="800000"/>
            <a:headEnd/>
            <a:tailEnd/>
          </a:ln>
          <a:effectLst/>
        </p:spPr>
        <p:txBody>
          <a:bodyPr wrap="square">
            <a:spAutoFit/>
          </a:bodyPr>
          <a:lstStyle/>
          <a:p>
            <a:pPr>
              <a:spcBef>
                <a:spcPct val="50000"/>
              </a:spcBef>
            </a:pPr>
            <a:r>
              <a:rPr lang="en-US" sz="2400" dirty="0" smtClean="0">
                <a:latin typeface="Tahoma" pitchFamily="34" charset="0"/>
              </a:rPr>
              <a:t>Few </a:t>
            </a:r>
            <a:r>
              <a:rPr lang="en-US" sz="2400" dirty="0">
                <a:latin typeface="Tahoma" pitchFamily="34" charset="0"/>
              </a:rPr>
              <a:t>threats from substitute products</a:t>
            </a:r>
          </a:p>
        </p:txBody>
      </p:sp>
      <p:sp>
        <p:nvSpPr>
          <p:cNvPr id="23" name="Text Box 9"/>
          <p:cNvSpPr txBox="1">
            <a:spLocks noChangeArrowheads="1"/>
          </p:cNvSpPr>
          <p:nvPr/>
        </p:nvSpPr>
        <p:spPr bwMode="auto">
          <a:xfrm>
            <a:off x="1524000" y="5486400"/>
            <a:ext cx="3200400" cy="830997"/>
          </a:xfrm>
          <a:prstGeom prst="rect">
            <a:avLst/>
          </a:prstGeom>
          <a:noFill/>
          <a:ln w="9525">
            <a:noFill/>
            <a:miter lim="800000"/>
            <a:headEnd/>
            <a:tailEnd/>
          </a:ln>
          <a:effectLst/>
        </p:spPr>
        <p:txBody>
          <a:bodyPr wrap="square">
            <a:spAutoFit/>
          </a:bodyPr>
          <a:lstStyle/>
          <a:p>
            <a:pPr>
              <a:spcBef>
                <a:spcPct val="50000"/>
              </a:spcBef>
            </a:pPr>
            <a:r>
              <a:rPr lang="en-US" sz="2400" dirty="0" smtClean="0">
                <a:latin typeface="Tahoma" pitchFamily="34" charset="0"/>
              </a:rPr>
              <a:t>Moderate </a:t>
            </a:r>
            <a:r>
              <a:rPr lang="en-US" sz="2400" dirty="0">
                <a:latin typeface="Tahoma" pitchFamily="34" charset="0"/>
              </a:rPr>
              <a:t>rivalry among competitors</a:t>
            </a:r>
          </a:p>
        </p:txBody>
      </p:sp>
      <p:sp>
        <p:nvSpPr>
          <p:cNvPr id="24" name="Text Box 10"/>
          <p:cNvSpPr txBox="1">
            <a:spLocks noChangeArrowheads="1"/>
          </p:cNvSpPr>
          <p:nvPr/>
        </p:nvSpPr>
        <p:spPr bwMode="auto">
          <a:xfrm>
            <a:off x="5029200" y="5867400"/>
            <a:ext cx="4114800" cy="523220"/>
          </a:xfrm>
          <a:prstGeom prst="rect">
            <a:avLst/>
          </a:prstGeom>
          <a:noFill/>
          <a:ln w="9525" algn="ctr">
            <a:noFill/>
            <a:miter lim="800000"/>
            <a:headEnd/>
            <a:tailEnd/>
          </a:ln>
          <a:effectLst/>
        </p:spPr>
        <p:txBody>
          <a:bodyPr wrap="square">
            <a:spAutoFit/>
          </a:bodyPr>
          <a:lstStyle/>
          <a:p>
            <a:pPr algn="ctr">
              <a:spcBef>
                <a:spcPct val="50000"/>
              </a:spcBef>
            </a:pPr>
            <a:r>
              <a:rPr lang="en-US" sz="2800" b="1" dirty="0" smtClean="0">
                <a:solidFill>
                  <a:srgbClr val="85540A"/>
                </a:solidFill>
                <a:latin typeface="+mj-lt"/>
              </a:rPr>
              <a:t>HIGH PROFIT </a:t>
            </a:r>
            <a:r>
              <a:rPr lang="en-US" sz="2800" b="1" dirty="0" smtClean="0">
                <a:solidFill>
                  <a:schemeClr val="accent1">
                    <a:lumMod val="50000"/>
                  </a:schemeClr>
                </a:solidFill>
                <a:latin typeface="+mj-lt"/>
              </a:rPr>
              <a:t>POTENTIAL</a:t>
            </a:r>
            <a:endParaRPr lang="en-US" sz="2800" b="1" dirty="0">
              <a:solidFill>
                <a:schemeClr val="accent1">
                  <a:lumMod val="50000"/>
                </a:schemeClr>
              </a:solidFill>
              <a:latin typeface="+mj-lt"/>
            </a:endParaRPr>
          </a:p>
        </p:txBody>
      </p:sp>
      <p:sp>
        <p:nvSpPr>
          <p:cNvPr id="25" name="Line 11"/>
          <p:cNvSpPr>
            <a:spLocks noChangeShapeType="1"/>
          </p:cNvSpPr>
          <p:nvPr/>
        </p:nvSpPr>
        <p:spPr bwMode="auto">
          <a:xfrm>
            <a:off x="4267200" y="3200400"/>
            <a:ext cx="1143000" cy="76200"/>
          </a:xfrm>
          <a:prstGeom prst="line">
            <a:avLst/>
          </a:prstGeom>
          <a:noFill/>
          <a:ln w="57150">
            <a:solidFill>
              <a:schemeClr val="tx1"/>
            </a:solidFill>
            <a:miter lim="800000"/>
            <a:headEnd/>
            <a:tailEnd type="stealth" w="lg" len="lg"/>
          </a:ln>
          <a:effectLst/>
        </p:spPr>
        <p:txBody>
          <a:bodyPr wrap="none"/>
          <a:lstStyle/>
          <a:p>
            <a:r>
              <a:rPr lang="en-US" dirty="0" smtClean="0"/>
              <a:t> </a:t>
            </a:r>
            <a:endParaRPr lang="en-US" dirty="0"/>
          </a:p>
        </p:txBody>
      </p:sp>
      <p:sp>
        <p:nvSpPr>
          <p:cNvPr id="26" name="Line 12"/>
          <p:cNvSpPr>
            <a:spLocks noChangeShapeType="1"/>
          </p:cNvSpPr>
          <p:nvPr/>
        </p:nvSpPr>
        <p:spPr bwMode="auto">
          <a:xfrm>
            <a:off x="4419600" y="3764281"/>
            <a:ext cx="609600" cy="45719"/>
          </a:xfrm>
          <a:prstGeom prst="line">
            <a:avLst/>
          </a:prstGeom>
          <a:noFill/>
          <a:ln w="57150">
            <a:solidFill>
              <a:schemeClr val="tx1"/>
            </a:solidFill>
            <a:miter lim="800000"/>
            <a:headEnd/>
            <a:tailEnd type="stealth" w="lg" len="lg"/>
          </a:ln>
          <a:effectLst/>
        </p:spPr>
        <p:txBody>
          <a:bodyPr wrap="none"/>
          <a:lstStyle/>
          <a:p>
            <a:endParaRPr lang="en-US"/>
          </a:p>
        </p:txBody>
      </p:sp>
      <p:sp>
        <p:nvSpPr>
          <p:cNvPr id="27" name="Line 13"/>
          <p:cNvSpPr>
            <a:spLocks noChangeShapeType="1"/>
          </p:cNvSpPr>
          <p:nvPr/>
        </p:nvSpPr>
        <p:spPr bwMode="auto">
          <a:xfrm flipV="1">
            <a:off x="4191000" y="4724400"/>
            <a:ext cx="838200" cy="152400"/>
          </a:xfrm>
          <a:prstGeom prst="line">
            <a:avLst/>
          </a:prstGeom>
          <a:noFill/>
          <a:ln w="57150">
            <a:solidFill>
              <a:schemeClr val="tx1"/>
            </a:solidFill>
            <a:miter lim="800000"/>
            <a:headEnd/>
            <a:tailEnd type="stealth" w="lg" len="lg"/>
          </a:ln>
          <a:effectLst/>
        </p:spPr>
        <p:txBody>
          <a:bodyPr wrap="none"/>
          <a:lstStyle/>
          <a:p>
            <a:endParaRPr lang="en-US"/>
          </a:p>
        </p:txBody>
      </p:sp>
      <p:sp>
        <p:nvSpPr>
          <p:cNvPr id="28" name="Line 14"/>
          <p:cNvSpPr>
            <a:spLocks noChangeShapeType="1"/>
          </p:cNvSpPr>
          <p:nvPr/>
        </p:nvSpPr>
        <p:spPr bwMode="auto">
          <a:xfrm flipV="1">
            <a:off x="3810000" y="5410200"/>
            <a:ext cx="1676400" cy="304800"/>
          </a:xfrm>
          <a:prstGeom prst="line">
            <a:avLst/>
          </a:prstGeom>
          <a:noFill/>
          <a:ln w="57150">
            <a:solidFill>
              <a:schemeClr val="tx1"/>
            </a:solidFill>
            <a:miter lim="800000"/>
            <a:headEnd/>
            <a:tailEnd type="stealth" w="lg" len="lg"/>
          </a:ln>
          <a:effectLst/>
        </p:spPr>
        <p:txBody>
          <a:bodyPr wrap="none"/>
          <a:lstStyle/>
          <a:p>
            <a:endParaRPr lang="en-US"/>
          </a:p>
        </p:txBody>
      </p:sp>
      <p:grpSp>
        <p:nvGrpSpPr>
          <p:cNvPr id="29" name="Group 3"/>
          <p:cNvGrpSpPr>
            <a:grpSpLocks/>
          </p:cNvGrpSpPr>
          <p:nvPr/>
        </p:nvGrpSpPr>
        <p:grpSpPr bwMode="auto">
          <a:xfrm>
            <a:off x="5029200" y="2743200"/>
            <a:ext cx="3810000" cy="3124200"/>
            <a:chOff x="1766" y="1988"/>
            <a:chExt cx="2229" cy="1260"/>
          </a:xfrm>
        </p:grpSpPr>
        <p:sp>
          <p:nvSpPr>
            <p:cNvPr id="30" name="Oval 4"/>
            <p:cNvSpPr>
              <a:spLocks noChangeArrowheads="1"/>
            </p:cNvSpPr>
            <p:nvPr/>
          </p:nvSpPr>
          <p:spPr bwMode="blackWhite">
            <a:xfrm>
              <a:off x="1766" y="1988"/>
              <a:ext cx="2229" cy="1260"/>
            </a:xfrm>
            <a:prstGeom prst="ellipse">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endParaRPr lang="en-US" sz="2400">
                <a:solidFill>
                  <a:schemeClr val="bg1"/>
                </a:solidFill>
                <a:latin typeface="Tahoma" pitchFamily="34" charset="0"/>
              </a:endParaRPr>
            </a:p>
          </p:txBody>
        </p:sp>
        <p:sp>
          <p:nvSpPr>
            <p:cNvPr id="31" name="Oval 5"/>
            <p:cNvSpPr>
              <a:spLocks noChangeArrowheads="1"/>
            </p:cNvSpPr>
            <p:nvPr/>
          </p:nvSpPr>
          <p:spPr bwMode="blackWhite">
            <a:xfrm>
              <a:off x="1831" y="2222"/>
              <a:ext cx="2069" cy="950"/>
            </a:xfrm>
            <a:prstGeom prst="ellipse">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r>
                <a:rPr lang="en-US" sz="3200" dirty="0">
                  <a:solidFill>
                    <a:srgbClr val="FFFFCC"/>
                  </a:solidFill>
                  <a:effectLst>
                    <a:outerShdw blurRad="38100" dist="38100" dir="2700000" algn="tl">
                      <a:srgbClr val="000000"/>
                    </a:outerShdw>
                  </a:effectLst>
                  <a:latin typeface="Tahoma" pitchFamily="34" charset="0"/>
                </a:rPr>
                <a:t>Attractive</a:t>
              </a:r>
              <a:br>
                <a:rPr lang="en-US" sz="3200" dirty="0">
                  <a:solidFill>
                    <a:srgbClr val="FFFFCC"/>
                  </a:solidFill>
                  <a:effectLst>
                    <a:outerShdw blurRad="38100" dist="38100" dir="2700000" algn="tl">
                      <a:srgbClr val="000000"/>
                    </a:outerShdw>
                  </a:effectLst>
                  <a:latin typeface="Tahoma" pitchFamily="34" charset="0"/>
                </a:rPr>
              </a:br>
              <a:r>
                <a:rPr lang="en-US" sz="3200" dirty="0">
                  <a:solidFill>
                    <a:srgbClr val="FFFFCC"/>
                  </a:solidFill>
                  <a:effectLst>
                    <a:outerShdw blurRad="38100" dist="38100" dir="2700000" algn="tl">
                      <a:srgbClr val="000000"/>
                    </a:outerShdw>
                  </a:effectLst>
                  <a:latin typeface="Tahoma" pitchFamily="34" charset="0"/>
                </a:rPr>
                <a:t>Industry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4000"/>
                            </p:stCondLst>
                            <p:childTnLst>
                              <p:par>
                                <p:cTn id="37" presetID="17" presetClass="entr" presetSubtype="1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000" fill="hold"/>
                                        <p:tgtEl>
                                          <p:spTgt spid="24"/>
                                        </p:tgtEl>
                                        <p:attrNameLst>
                                          <p:attrName>ppt_w</p:attrName>
                                        </p:attrNameLst>
                                      </p:cBhvr>
                                      <p:tavLst>
                                        <p:tav tm="0">
                                          <p:val>
                                            <p:fltVal val="0"/>
                                          </p:val>
                                        </p:tav>
                                        <p:tav tm="100000">
                                          <p:val>
                                            <p:strVal val="#ppt_w"/>
                                          </p:val>
                                        </p:tav>
                                      </p:tavLst>
                                    </p:anim>
                                    <p:anim calcmode="lin" valueType="num">
                                      <p:cBhvr>
                                        <p:cTn id="40" dur="1000" fill="hold"/>
                                        <p:tgtEl>
                                          <p:spTgt spid="24"/>
                                        </p:tgtEl>
                                        <p:attrNameLst>
                                          <p:attrName>ppt_h</p:attrName>
                                        </p:attrNameLst>
                                      </p:cBhvr>
                                      <p:tavLst>
                                        <p:tav tm="0">
                                          <p:val>
                                            <p:strVal val="#ppt_h"/>
                                          </p:val>
                                        </p:tav>
                                        <p:tav tm="100000">
                                          <p:val>
                                            <p:strVal val="#ppt_h"/>
                                          </p:val>
                                        </p:tav>
                                      </p:tavLst>
                                    </p:anim>
                                  </p:childTnLst>
                                </p:cTn>
                              </p:par>
                            </p:childTnLst>
                          </p:cTn>
                        </p:par>
                        <p:par>
                          <p:cTn id="41" fill="hold">
                            <p:stCondLst>
                              <p:cond delay="6000"/>
                            </p:stCondLst>
                            <p:childTnLst>
                              <p:par>
                                <p:cTn id="42" presetID="9"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ssolv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1" grpId="0" autoUpdateAnimBg="0"/>
      <p:bldP spid="22" grpId="0" autoUpdateAnimBg="0"/>
      <p:bldP spid="23" grpId="0" autoUpdateAnimBg="0"/>
      <p:bldP spid="24" grpId="0" autoUpdateAnimBg="0"/>
      <p:bldP spid="25" grpId="0" animBg="1"/>
      <p:bldP spid="26" grpId="0" animBg="1"/>
      <p:bldP spid="27" grpId="0" animBg="1"/>
      <p:bldP spid="2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05200" y="1371600"/>
            <a:ext cx="5486400" cy="5029200"/>
          </a:xfrm>
          <a:solidFill>
            <a:srgbClr val="FFFFFF"/>
          </a:solidFill>
        </p:spPr>
        <p:txBody>
          <a:bodyPr>
            <a:normAutofit fontScale="55000" lnSpcReduction="20000"/>
          </a:bodyPr>
          <a:lstStyle/>
          <a:p>
            <a:pPr>
              <a:buNone/>
            </a:pPr>
            <a:r>
              <a:rPr lang="en-US" sz="3900" b="1" dirty="0" smtClean="0"/>
              <a:t>       </a:t>
            </a:r>
          </a:p>
          <a:p>
            <a:pPr>
              <a:buNone/>
            </a:pPr>
            <a:r>
              <a:rPr lang="en-US" sz="3900" b="1" dirty="0" smtClean="0"/>
              <a:t>	STRATEGIC GROUP DEFINED</a:t>
            </a:r>
          </a:p>
          <a:p>
            <a:pPr>
              <a:buNone/>
            </a:pPr>
            <a:r>
              <a:rPr lang="en-US" sz="3900" b="1" dirty="0" smtClean="0"/>
              <a:t>	</a:t>
            </a:r>
            <a:r>
              <a:rPr lang="en-US" sz="3600" dirty="0" smtClean="0">
                <a:latin typeface="Arial"/>
                <a:cs typeface="Arial"/>
              </a:rPr>
              <a:t>● </a:t>
            </a:r>
            <a:r>
              <a:rPr lang="en-US" sz="3840" b="1" dirty="0" smtClean="0">
                <a:latin typeface="+mn-lt"/>
              </a:rPr>
              <a:t>A set of firms emphasizing similar strategic dimensions and using similar strategies</a:t>
            </a:r>
          </a:p>
          <a:p>
            <a:pPr>
              <a:buNone/>
            </a:pPr>
            <a:r>
              <a:rPr lang="en-US" sz="3400" dirty="0" smtClean="0"/>
              <a:t>	</a:t>
            </a:r>
          </a:p>
          <a:p>
            <a:pPr>
              <a:spcAft>
                <a:spcPts val="1200"/>
              </a:spcAft>
              <a:buNone/>
            </a:pPr>
            <a:r>
              <a:rPr lang="en-US" sz="3400" dirty="0" smtClean="0">
                <a:latin typeface="+mn-lt"/>
                <a:cs typeface="Arial"/>
              </a:rPr>
              <a:t>	</a:t>
            </a:r>
            <a:r>
              <a:rPr lang="en-US" sz="3840" dirty="0" smtClean="0">
                <a:latin typeface="+mn-lt"/>
                <a:cs typeface="Arial"/>
              </a:rPr>
              <a:t>● </a:t>
            </a:r>
            <a:r>
              <a:rPr lang="en-US" sz="3840" b="1" dirty="0" smtClean="0">
                <a:latin typeface="+mn-lt"/>
              </a:rPr>
              <a:t>The competition within a strategic group is greater than the competition between strategic groups </a:t>
            </a:r>
          </a:p>
          <a:p>
            <a:pPr>
              <a:spcAft>
                <a:spcPts val="600"/>
              </a:spcAft>
              <a:buNone/>
            </a:pPr>
            <a:r>
              <a:rPr lang="en-US" sz="3840" dirty="0" smtClean="0">
                <a:latin typeface="+mn-lt"/>
                <a:cs typeface="Arial"/>
              </a:rPr>
              <a:t>	● </a:t>
            </a:r>
            <a:r>
              <a:rPr lang="en-US" sz="3840" b="1" dirty="0" smtClean="0">
                <a:latin typeface="+mn-lt"/>
              </a:rPr>
              <a:t>There is more heterogeneity in the    performance of firms within strategic groups</a:t>
            </a:r>
          </a:p>
          <a:p>
            <a:pPr>
              <a:buNone/>
            </a:pPr>
            <a:r>
              <a:rPr lang="en-US" sz="3840" dirty="0" smtClean="0">
                <a:latin typeface="+mn-lt"/>
              </a:rPr>
              <a:t>		</a:t>
            </a:r>
            <a:r>
              <a:rPr lang="en-US" sz="4000" dirty="0" smtClean="0">
                <a:cs typeface="Arial"/>
              </a:rPr>
              <a:t>■ </a:t>
            </a:r>
            <a:r>
              <a:rPr lang="en-US" sz="3840" b="1" dirty="0" smtClean="0">
                <a:latin typeface="+mn-lt"/>
              </a:rPr>
              <a:t>Similar market positions</a:t>
            </a:r>
          </a:p>
          <a:p>
            <a:pPr>
              <a:buNone/>
            </a:pPr>
            <a:r>
              <a:rPr lang="en-US" sz="3840" dirty="0" smtClean="0">
                <a:latin typeface="+mn-lt"/>
              </a:rPr>
              <a:t>		</a:t>
            </a:r>
            <a:r>
              <a:rPr lang="en-US" sz="4000" dirty="0" smtClean="0">
                <a:cs typeface="Arial"/>
              </a:rPr>
              <a:t>■ </a:t>
            </a:r>
            <a:r>
              <a:rPr lang="en-US" sz="3840" b="1" dirty="0" smtClean="0">
                <a:latin typeface="+mn-lt"/>
              </a:rPr>
              <a:t>Similar products</a:t>
            </a:r>
          </a:p>
          <a:p>
            <a:pPr>
              <a:buNone/>
            </a:pPr>
            <a:r>
              <a:rPr lang="en-US" sz="3840" dirty="0" smtClean="0">
                <a:latin typeface="+mn-lt"/>
              </a:rPr>
              <a:t>		</a:t>
            </a:r>
            <a:r>
              <a:rPr lang="en-US" sz="4000" dirty="0" smtClean="0">
                <a:cs typeface="Arial"/>
              </a:rPr>
              <a:t>■ </a:t>
            </a:r>
            <a:r>
              <a:rPr lang="en-US" sz="3840" b="1" dirty="0" smtClean="0">
                <a:latin typeface="+mn-lt"/>
              </a:rPr>
              <a:t>Similar strategic actions</a:t>
            </a:r>
          </a:p>
          <a:p>
            <a:pPr lvl="1" algn="just">
              <a:buNone/>
            </a:pPr>
            <a:r>
              <a:rPr lang="en-US" sz="3400" dirty="0" smtClean="0">
                <a:latin typeface="Arial"/>
                <a:cs typeface="Arial"/>
              </a:rPr>
              <a:t> </a:t>
            </a:r>
            <a:endParaRPr lang="en-US" sz="34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 STRATEGIC GROUPS</a:t>
            </a:r>
          </a:p>
          <a:p>
            <a:pPr algn="ctr"/>
            <a:endParaRPr lang="en-US" sz="4000" b="1" dirty="0">
              <a:latin typeface="+mj-lt"/>
            </a:endParaRPr>
          </a:p>
        </p:txBody>
      </p:sp>
      <p:graphicFrame>
        <p:nvGraphicFramePr>
          <p:cNvPr id="10" name="Diagram 9"/>
          <p:cNvGraphicFramePr/>
          <p:nvPr/>
        </p:nvGraphicFramePr>
        <p:xfrm>
          <a:off x="0" y="1447800"/>
          <a:ext cx="335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10"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524000"/>
            <a:ext cx="7010400" cy="4724400"/>
          </a:xfrm>
          <a:solidFill>
            <a:srgbClr val="FFFFFF"/>
          </a:solidFill>
        </p:spPr>
        <p:txBody>
          <a:bodyPr>
            <a:normAutofit/>
          </a:bodyPr>
          <a:lstStyle/>
          <a:p>
            <a:pPr>
              <a:spcBef>
                <a:spcPct val="50000"/>
              </a:spcBef>
              <a:buNone/>
            </a:pPr>
            <a:r>
              <a:rPr lang="en-US" sz="3600" b="1" dirty="0" smtClean="0"/>
              <a:t>STRATEGIC DIMENSIONS</a:t>
            </a:r>
          </a:p>
          <a:p>
            <a:pPr lvl="1">
              <a:spcBef>
                <a:spcPct val="50000"/>
              </a:spcBef>
              <a:buNone/>
            </a:pPr>
            <a:r>
              <a:rPr lang="en-US" dirty="0" smtClean="0">
                <a:latin typeface="Arial"/>
                <a:cs typeface="Arial"/>
              </a:rPr>
              <a:t>● </a:t>
            </a:r>
            <a:r>
              <a:rPr lang="en-US" dirty="0" smtClean="0"/>
              <a:t>Extent of technological leadership</a:t>
            </a:r>
          </a:p>
          <a:p>
            <a:pPr lvl="1">
              <a:spcBef>
                <a:spcPct val="50000"/>
              </a:spcBef>
              <a:buNone/>
            </a:pPr>
            <a:r>
              <a:rPr lang="en-US" dirty="0" smtClean="0">
                <a:latin typeface="Arial"/>
                <a:cs typeface="Arial"/>
              </a:rPr>
              <a:t>● </a:t>
            </a:r>
            <a:r>
              <a:rPr lang="en-US" dirty="0" smtClean="0"/>
              <a:t>Product quality</a:t>
            </a:r>
          </a:p>
          <a:p>
            <a:pPr lvl="1">
              <a:spcBef>
                <a:spcPct val="50000"/>
              </a:spcBef>
              <a:buNone/>
            </a:pPr>
            <a:r>
              <a:rPr lang="en-US" dirty="0" smtClean="0">
                <a:latin typeface="Arial"/>
                <a:cs typeface="Arial"/>
              </a:rPr>
              <a:t>● </a:t>
            </a:r>
            <a:r>
              <a:rPr lang="en-US" dirty="0" smtClean="0"/>
              <a:t>Pricing policies</a:t>
            </a:r>
          </a:p>
          <a:p>
            <a:pPr lvl="1">
              <a:spcBef>
                <a:spcPct val="50000"/>
              </a:spcBef>
              <a:buNone/>
            </a:pPr>
            <a:r>
              <a:rPr lang="en-US" dirty="0" smtClean="0">
                <a:latin typeface="Arial"/>
                <a:cs typeface="Arial"/>
              </a:rPr>
              <a:t>● </a:t>
            </a:r>
            <a:r>
              <a:rPr lang="en-US" dirty="0" smtClean="0"/>
              <a:t>Distribution channels</a:t>
            </a:r>
          </a:p>
          <a:p>
            <a:pPr lvl="1">
              <a:spcBef>
                <a:spcPct val="50000"/>
              </a:spcBef>
              <a:buNone/>
            </a:pPr>
            <a:r>
              <a:rPr lang="en-US" dirty="0" smtClean="0">
                <a:latin typeface="Arial"/>
                <a:cs typeface="Arial"/>
              </a:rPr>
              <a:t>● </a:t>
            </a:r>
            <a:r>
              <a:rPr lang="en-US" dirty="0" smtClean="0"/>
              <a:t>Customer service</a:t>
            </a:r>
          </a:p>
          <a:p>
            <a:pPr lvl="3"/>
            <a:endParaRPr lang="en-US" dirty="0" smtClean="0"/>
          </a:p>
          <a:p>
            <a:pPr lvl="1" algn="just">
              <a:buNone/>
            </a:pPr>
            <a:r>
              <a:rPr lang="en-US" dirty="0" smtClean="0">
                <a:latin typeface="Arial"/>
                <a:cs typeface="Arial"/>
              </a:rPr>
              <a:t> </a:t>
            </a:r>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1676400" y="1447800"/>
            <a:ext cx="7239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 STRATEGIC GROUPS</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28800" y="1524000"/>
            <a:ext cx="6858000" cy="4800600"/>
          </a:xfrm>
          <a:solidFill>
            <a:srgbClr val="FFFFFF"/>
          </a:solidFill>
        </p:spPr>
        <p:txBody>
          <a:bodyPr>
            <a:normAutofit fontScale="92500" lnSpcReduction="20000"/>
          </a:bodyPr>
          <a:lstStyle/>
          <a:p>
            <a:pPr lvl="1">
              <a:buNone/>
            </a:pPr>
            <a:endParaRPr lang="en-US" sz="900" b="1" dirty="0" smtClean="0"/>
          </a:p>
          <a:p>
            <a:pPr lvl="1">
              <a:buNone/>
            </a:pPr>
            <a:r>
              <a:rPr lang="en-US" sz="3900" b="1" dirty="0" smtClean="0"/>
              <a:t>IMPLICATIONS</a:t>
            </a:r>
          </a:p>
          <a:p>
            <a:pPr lvl="1">
              <a:buNone/>
            </a:pPr>
            <a:endParaRPr lang="en-US" sz="1300" b="1" dirty="0" smtClean="0"/>
          </a:p>
          <a:p>
            <a:pPr marL="346075" lvl="2" indent="0">
              <a:buNone/>
            </a:pPr>
            <a:r>
              <a:rPr lang="en-US" sz="2600" dirty="0" smtClean="0">
                <a:latin typeface="Arial"/>
                <a:cs typeface="Arial"/>
              </a:rPr>
              <a:t>■ </a:t>
            </a:r>
            <a:r>
              <a:rPr lang="en-US" sz="2600" dirty="0" smtClean="0"/>
              <a:t>Firms within a strategic group are direct competitors (offer similar products), thus   rivalry can be intense; the greater the rivalry the greater the threat to each firm’s profitability</a:t>
            </a:r>
          </a:p>
          <a:p>
            <a:pPr marL="346075" lvl="2" indent="0">
              <a:buNone/>
            </a:pPr>
            <a:endParaRPr lang="en-US" sz="1400" dirty="0" smtClean="0"/>
          </a:p>
          <a:p>
            <a:pPr marL="346075" lvl="2" indent="0">
              <a:buNone/>
            </a:pPr>
            <a:r>
              <a:rPr lang="en-US" sz="2600" dirty="0" smtClean="0">
                <a:latin typeface="Arial"/>
                <a:cs typeface="Arial"/>
              </a:rPr>
              <a:t>■ </a:t>
            </a:r>
            <a:r>
              <a:rPr lang="en-US" sz="2600" dirty="0" smtClean="0"/>
              <a:t>The strengths of the five forces differ across strategic groups</a:t>
            </a:r>
          </a:p>
          <a:p>
            <a:pPr marL="346075" lvl="2" indent="0">
              <a:buNone/>
            </a:pPr>
            <a:endParaRPr lang="en-US" sz="1400" dirty="0" smtClean="0"/>
          </a:p>
          <a:p>
            <a:pPr marL="346075" lvl="2" indent="0">
              <a:buNone/>
            </a:pPr>
            <a:r>
              <a:rPr lang="en-US" sz="2600" dirty="0" smtClean="0">
                <a:latin typeface="Arial"/>
                <a:cs typeface="Arial"/>
              </a:rPr>
              <a:t>■ </a:t>
            </a:r>
            <a:r>
              <a:rPr lang="en-US" sz="2600" dirty="0" smtClean="0"/>
              <a:t>The closer the strategic groups in terms of strategy, the greater the likelihood of rivalry</a:t>
            </a:r>
          </a:p>
          <a:p>
            <a:pPr lvl="3">
              <a:buNone/>
            </a:pPr>
            <a:endParaRPr lang="en-US" dirty="0" smtClean="0"/>
          </a:p>
          <a:p>
            <a:pPr lvl="1" algn="just">
              <a:buNone/>
            </a:pPr>
            <a:r>
              <a:rPr lang="en-US" dirty="0" smtClean="0">
                <a:latin typeface="Arial"/>
                <a:cs typeface="Arial"/>
              </a:rPr>
              <a:t> </a:t>
            </a:r>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INDUSTRY ENVIRONMENT ANALYSIS: STRATEGIC GROUPS</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additive="base">
                                        <p:cTn id="3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914400"/>
            <a:ext cx="7620000" cy="5562600"/>
          </a:xfrm>
          <a:solidFill>
            <a:schemeClr val="bg2"/>
          </a:solidFill>
        </p:spPr>
        <p:txBody>
          <a:bodyPr>
            <a:normAutofit fontScale="25000" lnSpcReduction="20000"/>
          </a:bodyPr>
          <a:lstStyle/>
          <a:p>
            <a:pPr>
              <a:buNone/>
            </a:pPr>
            <a:r>
              <a:rPr lang="en-US" sz="7600" b="1" dirty="0" smtClean="0"/>
              <a:t>        </a:t>
            </a:r>
            <a:r>
              <a:rPr lang="en-US" sz="14400" b="1" dirty="0" smtClean="0"/>
              <a:t>COMPETITOR INTELLIGENCE</a:t>
            </a:r>
          </a:p>
          <a:p>
            <a:pPr marL="63500" lvl="1" indent="-9525">
              <a:buNone/>
            </a:pPr>
            <a:r>
              <a:rPr lang="en-US" sz="9600" dirty="0" smtClean="0">
                <a:latin typeface="Arial"/>
                <a:cs typeface="Arial"/>
              </a:rPr>
              <a:t>■ </a:t>
            </a:r>
            <a:r>
              <a:rPr lang="en-US" sz="9600" dirty="0" smtClean="0"/>
              <a:t>Set of data and information the firm gathers to better understand and anticipate competitors' objectives, strategies, assumptions, and capabilities </a:t>
            </a:r>
          </a:p>
          <a:p>
            <a:pPr marL="341313" lvl="1" indent="-287338">
              <a:buNone/>
            </a:pPr>
            <a:r>
              <a:rPr lang="en-US" sz="9600" dirty="0" smtClean="0">
                <a:latin typeface="Arial"/>
                <a:cs typeface="Arial"/>
              </a:rPr>
              <a:t>■ </a:t>
            </a:r>
            <a:r>
              <a:rPr lang="en-US" sz="9600" dirty="0" smtClean="0"/>
              <a:t>The ethical and legal gathering of needed information and data that provides insight into:</a:t>
            </a:r>
          </a:p>
          <a:p>
            <a:pPr marL="341313" lvl="1" indent="-287338">
              <a:buNone/>
            </a:pPr>
            <a:endParaRPr lang="en-US" sz="3200" dirty="0" smtClean="0"/>
          </a:p>
          <a:p>
            <a:pPr lvl="1">
              <a:buNone/>
            </a:pPr>
            <a:r>
              <a:rPr lang="en-US" sz="9600" dirty="0" smtClean="0">
                <a:latin typeface="Arial"/>
                <a:cs typeface="Arial"/>
              </a:rPr>
              <a:t>	● </a:t>
            </a:r>
            <a:r>
              <a:rPr lang="en-US" sz="9600" dirty="0" smtClean="0"/>
              <a:t>What drives competitors </a:t>
            </a:r>
          </a:p>
          <a:p>
            <a:pPr lvl="1" indent="-349250">
              <a:buNone/>
            </a:pPr>
            <a:r>
              <a:rPr lang="en-US" sz="9600" dirty="0" smtClean="0">
                <a:solidFill>
                  <a:srgbClr val="FF0000"/>
                </a:solidFill>
                <a:latin typeface="Arial"/>
                <a:cs typeface="Arial"/>
              </a:rPr>
              <a:t>■ </a:t>
            </a:r>
            <a:r>
              <a:rPr lang="en-US" sz="9600" dirty="0" smtClean="0">
                <a:solidFill>
                  <a:srgbClr val="FF0000"/>
                </a:solidFill>
              </a:rPr>
              <a:t>Shown by organization's future objectives</a:t>
            </a:r>
          </a:p>
          <a:p>
            <a:pPr lvl="1">
              <a:buNone/>
            </a:pPr>
            <a:r>
              <a:rPr lang="en-US" sz="9600" dirty="0" smtClean="0">
                <a:latin typeface="Arial"/>
                <a:cs typeface="Arial"/>
              </a:rPr>
              <a:t>	●</a:t>
            </a:r>
            <a:r>
              <a:rPr lang="en-US" sz="9600" dirty="0" smtClean="0"/>
              <a:t> What the competitor is doing and can do</a:t>
            </a:r>
          </a:p>
          <a:p>
            <a:pPr lvl="1" indent="-396875">
              <a:buNone/>
            </a:pPr>
            <a:r>
              <a:rPr lang="en-US" sz="9600" dirty="0" smtClean="0">
                <a:solidFill>
                  <a:srgbClr val="FF0000"/>
                </a:solidFill>
                <a:latin typeface="Arial"/>
                <a:cs typeface="Arial"/>
              </a:rPr>
              <a:t>■ </a:t>
            </a:r>
            <a:r>
              <a:rPr lang="en-US" sz="9600" dirty="0" smtClean="0">
                <a:solidFill>
                  <a:srgbClr val="FF0000"/>
                </a:solidFill>
              </a:rPr>
              <a:t>Revealed in organization's current strategy</a:t>
            </a:r>
          </a:p>
          <a:p>
            <a:pPr lvl="1">
              <a:buNone/>
            </a:pPr>
            <a:r>
              <a:rPr lang="en-US" sz="9600" dirty="0" smtClean="0">
                <a:latin typeface="Arial"/>
                <a:cs typeface="Arial"/>
              </a:rPr>
              <a:t>	●</a:t>
            </a:r>
            <a:r>
              <a:rPr lang="en-US" sz="9600" dirty="0" smtClean="0"/>
              <a:t> What the competitor believes about the industry    </a:t>
            </a:r>
          </a:p>
          <a:p>
            <a:pPr lvl="2" indent="-796925">
              <a:buNone/>
              <a:tabLst>
                <a:tab pos="1377950" algn="l"/>
              </a:tabLst>
            </a:pPr>
            <a:r>
              <a:rPr lang="en-US" sz="9600" dirty="0" smtClean="0">
                <a:solidFill>
                  <a:srgbClr val="FF0000"/>
                </a:solidFill>
                <a:latin typeface="Arial"/>
                <a:cs typeface="Arial"/>
              </a:rPr>
              <a:t>■ </a:t>
            </a:r>
            <a:r>
              <a:rPr lang="en-US" sz="9600" dirty="0" smtClean="0">
                <a:solidFill>
                  <a:srgbClr val="FF0000"/>
                </a:solidFill>
              </a:rPr>
              <a:t>Shown in organization's assumptions</a:t>
            </a:r>
          </a:p>
          <a:p>
            <a:pPr lvl="1">
              <a:buNone/>
            </a:pPr>
            <a:r>
              <a:rPr lang="en-US" sz="9600" dirty="0" smtClean="0">
                <a:latin typeface="Arial"/>
                <a:cs typeface="Arial"/>
              </a:rPr>
              <a:t>	● </a:t>
            </a:r>
            <a:r>
              <a:rPr lang="en-US" sz="9600" dirty="0" smtClean="0"/>
              <a:t>What the competitor’s capabilities are  </a:t>
            </a:r>
          </a:p>
          <a:p>
            <a:pPr marL="1150938" lvl="2" indent="-803275">
              <a:buNone/>
            </a:pPr>
            <a:r>
              <a:rPr lang="en-US" sz="9600" dirty="0" smtClean="0">
                <a:solidFill>
                  <a:srgbClr val="FF0000"/>
                </a:solidFill>
                <a:latin typeface="Arial"/>
                <a:cs typeface="Arial"/>
              </a:rPr>
              <a:t>■ </a:t>
            </a:r>
            <a:r>
              <a:rPr lang="en-US" sz="9600" dirty="0" smtClean="0">
                <a:solidFill>
                  <a:srgbClr val="FF0000"/>
                </a:solidFill>
              </a:rPr>
              <a:t>Shown by organization's strengths and weaknesses</a:t>
            </a:r>
          </a:p>
          <a:p>
            <a:pPr lvl="2"/>
            <a:endParaRPr lang="en-US" sz="5100" dirty="0" smtClean="0">
              <a:solidFill>
                <a:srgbClr val="FF0000"/>
              </a:solidFill>
            </a:endParaRPr>
          </a:p>
          <a:p>
            <a:pPr lvl="2"/>
            <a:endParaRPr lang="en-US" sz="51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r>
              <a:rPr lang="en-US" sz="4000" b="1" dirty="0" smtClean="0">
                <a:latin typeface="+mj-lt"/>
              </a:rPr>
              <a:t>      COMPETITOR ANALYSIS</a:t>
            </a:r>
          </a:p>
          <a:p>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linds(horizontal)">
                                      <p:cBhvr>
                                        <p:cTn id="14" dur="500"/>
                                        <p:tgtEl>
                                          <p:spTgt spid="3">
                                            <p:txEl>
                                              <p:pRg st="4" end="4"/>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323439"/>
          </a:xfrm>
          <a:prstGeom prst="rect">
            <a:avLst/>
          </a:prstGeom>
          <a:noFill/>
        </p:spPr>
        <p:txBody>
          <a:bodyPr wrap="square" rtlCol="0">
            <a:spAutoFit/>
          </a:bodyPr>
          <a:lstStyle/>
          <a:p>
            <a:pPr marL="1597025" indent="-1597025"/>
            <a:r>
              <a:rPr lang="en-US" sz="4000" b="1" dirty="0" smtClean="0">
                <a:latin typeface="+mj-lt"/>
              </a:rPr>
              <a:t> </a:t>
            </a:r>
            <a:r>
              <a:rPr lang="en-US" sz="3200" b="1" dirty="0" smtClean="0">
                <a:latin typeface="+mj-lt"/>
              </a:rPr>
              <a:t>COMPETITOR ANALYSIS COMPONENTS</a:t>
            </a:r>
          </a:p>
          <a:p>
            <a:endParaRPr lang="en-US" sz="4000" b="1" dirty="0">
              <a:latin typeface="+mj-lt"/>
            </a:endParaRPr>
          </a:p>
        </p:txBody>
      </p:sp>
      <p:sp>
        <p:nvSpPr>
          <p:cNvPr id="15" name="Rectangle 2"/>
          <p:cNvSpPr txBox="1">
            <a:spLocks noChangeArrowheads="1"/>
          </p:cNvSpPr>
          <p:nvPr/>
        </p:nvSpPr>
        <p:spPr>
          <a:xfrm>
            <a:off x="0" y="1219200"/>
            <a:ext cx="1524000" cy="12192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a:t>
            </a:r>
            <a:r>
              <a:rPr kumimoji="0" lang="en-US" sz="1600" u="none" strike="noStrike" kern="1200" cap="none" spc="0" normalizeH="0" baseline="0" noProof="0" dirty="0" smtClean="0">
                <a:ln>
                  <a:noFill/>
                </a:ln>
                <a:solidFill>
                  <a:schemeClr val="bg1"/>
                </a:solidFill>
                <a:effectLst/>
                <a:uLnTx/>
                <a:uFillTx/>
                <a:latin typeface="+mj-lt"/>
                <a:ea typeface="+mj-ea"/>
                <a:cs typeface="+mj-cs"/>
              </a:rPr>
              <a:t>2.3</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0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mj-lt"/>
                <a:ea typeface="+mj-ea"/>
                <a:cs typeface="+mj-cs"/>
              </a:rPr>
              <a:t>Competitor Analysis Components</a:t>
            </a:r>
            <a:endParaRPr kumimoji="0" lang="en-US"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19" name="Line 5"/>
          <p:cNvSpPr>
            <a:spLocks noChangeShapeType="1"/>
          </p:cNvSpPr>
          <p:nvPr/>
        </p:nvSpPr>
        <p:spPr bwMode="auto">
          <a:xfrm rot="120000" flipV="1">
            <a:off x="0" y="1554480"/>
            <a:ext cx="1524000" cy="45719"/>
          </a:xfrm>
          <a:prstGeom prst="line">
            <a:avLst/>
          </a:prstGeom>
          <a:noFill/>
          <a:ln w="57150">
            <a:solidFill>
              <a:schemeClr val="bg1"/>
            </a:solidFill>
            <a:round/>
            <a:headEnd/>
            <a:tailEnd/>
          </a:ln>
          <a:effectLst/>
        </p:spPr>
        <p:txBody>
          <a:bodyPr/>
          <a:lstStyle/>
          <a:p>
            <a:endParaRPr lang="en-US"/>
          </a:p>
        </p:txBody>
      </p:sp>
      <p:pic>
        <p:nvPicPr>
          <p:cNvPr id="3074" name="Picture 2"/>
          <p:cNvPicPr>
            <a:picLocks noChangeAspect="1" noChangeArrowheads="1"/>
          </p:cNvPicPr>
          <p:nvPr/>
        </p:nvPicPr>
        <p:blipFill>
          <a:blip r:embed="rId3" cstate="print"/>
          <a:srcRect t="7136"/>
          <a:stretch>
            <a:fillRect/>
          </a:stretch>
        </p:blipFill>
        <p:spPr bwMode="auto">
          <a:xfrm>
            <a:off x="1600200" y="1295400"/>
            <a:ext cx="7295866" cy="495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371600"/>
            <a:ext cx="8763000" cy="4953000"/>
          </a:xfrm>
          <a:solidFill>
            <a:srgbClr val="FFFFFF"/>
          </a:solidFill>
        </p:spPr>
        <p:txBody>
          <a:bodyPr>
            <a:normAutofit/>
          </a:bodyPr>
          <a:lstStyle/>
          <a:p>
            <a:pPr marL="0">
              <a:spcBef>
                <a:spcPts val="0"/>
              </a:spcBef>
              <a:buNone/>
            </a:pPr>
            <a:r>
              <a:rPr lang="en-US" sz="2800" b="1" dirty="0" err="1" smtClean="0"/>
              <a:t>Complementors</a:t>
            </a:r>
            <a:r>
              <a:rPr lang="en-US" sz="2800" b="1" dirty="0" smtClean="0"/>
              <a:t>:</a:t>
            </a:r>
            <a:r>
              <a:rPr lang="en-US" sz="2400" dirty="0" smtClean="0"/>
              <a:t> </a:t>
            </a:r>
            <a:r>
              <a:rPr lang="en-US" sz="2000" dirty="0" smtClean="0"/>
              <a:t>The network of companies that sell complementary products or services or are compatible with the focal firm’s own product or service. </a:t>
            </a:r>
            <a:r>
              <a:rPr lang="en-US" sz="2000" dirty="0" err="1" smtClean="0"/>
              <a:t>Complementors</a:t>
            </a:r>
            <a:r>
              <a:rPr lang="en-US" sz="2000" dirty="0" smtClean="0"/>
              <a:t> expand the set of competitors that firms must evaluate when completing a competitor analysis</a:t>
            </a:r>
          </a:p>
          <a:p>
            <a:pPr>
              <a:buNone/>
            </a:pPr>
            <a:endParaRPr lang="en-US" sz="4600" dirty="0" smtClean="0"/>
          </a:p>
          <a:p>
            <a:pPr lvl="3">
              <a:buNone/>
            </a:pPr>
            <a:r>
              <a:rPr lang="en-US" sz="7200" dirty="0" smtClean="0"/>
              <a:t>	</a:t>
            </a:r>
            <a:endParaRPr lang="en-US" sz="5100" dirty="0" smtClean="0">
              <a:solidFill>
                <a:srgbClr val="FF0000"/>
              </a:solidFill>
            </a:endParaRPr>
          </a:p>
          <a:p>
            <a:pPr lvl="2"/>
            <a:endParaRPr lang="en-US" sz="5100" dirty="0"/>
          </a:p>
        </p:txBody>
      </p:sp>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13" name="TextBox 12"/>
          <p:cNvSpPr txBox="1"/>
          <p:nvPr/>
        </p:nvSpPr>
        <p:spPr>
          <a:xfrm>
            <a:off x="1524000" y="0"/>
            <a:ext cx="7086600" cy="1815882"/>
          </a:xfrm>
          <a:prstGeom prst="rect">
            <a:avLst/>
          </a:prstGeom>
          <a:noFill/>
        </p:spPr>
        <p:txBody>
          <a:bodyPr wrap="square" rtlCol="0">
            <a:spAutoFit/>
          </a:bodyPr>
          <a:lstStyle/>
          <a:p>
            <a:pPr marL="804863" indent="-804863"/>
            <a:r>
              <a:rPr lang="en-US" sz="4000" b="1" dirty="0" smtClean="0">
                <a:latin typeface="+mj-lt"/>
              </a:rPr>
              <a:t>      </a:t>
            </a:r>
            <a:r>
              <a:rPr lang="en-US" sz="3200" b="1" dirty="0" smtClean="0">
                <a:latin typeface="+mj-lt"/>
              </a:rPr>
              <a:t>COMPETITOR ANALYSIS:     COMPLEMENTORS</a:t>
            </a:r>
          </a:p>
          <a:p>
            <a:endParaRPr lang="en-US" sz="4000" b="1" dirty="0">
              <a:latin typeface="+mj-lt"/>
            </a:endParaRPr>
          </a:p>
        </p:txBody>
      </p:sp>
      <p:graphicFrame>
        <p:nvGraphicFramePr>
          <p:cNvPr id="11" name="Diagram 10"/>
          <p:cNvGraphicFramePr/>
          <p:nvPr/>
        </p:nvGraphicFramePr>
        <p:xfrm>
          <a:off x="381000" y="2895600"/>
          <a:ext cx="8458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graphicFrame>
        <p:nvGraphicFramePr>
          <p:cNvPr id="14" name="Diagram 13"/>
          <p:cNvGraphicFramePr/>
          <p:nvPr/>
        </p:nvGraphicFramePr>
        <p:xfrm>
          <a:off x="762000" y="144780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2400" y="457200"/>
            <a:ext cx="8458200" cy="646331"/>
          </a:xfrm>
          <a:prstGeom prst="rect">
            <a:avLst/>
          </a:prstGeom>
          <a:noFill/>
        </p:spPr>
        <p:txBody>
          <a:bodyPr wrap="square" rtlCol="0">
            <a:spAutoFit/>
          </a:bodyPr>
          <a:lstStyle/>
          <a:p>
            <a:pPr algn="ctr"/>
            <a:r>
              <a:rPr lang="en-US" sz="3600" b="1" dirty="0" smtClean="0"/>
              <a:t> </a:t>
            </a:r>
            <a:endParaRPr lang="en-US" sz="3600" b="1" dirty="0"/>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TextBox 12"/>
          <p:cNvSpPr txBox="1"/>
          <p:nvPr/>
        </p:nvSpPr>
        <p:spPr>
          <a:xfrm>
            <a:off x="1524000" y="0"/>
            <a:ext cx="7086600" cy="1815882"/>
          </a:xfrm>
          <a:prstGeom prst="rect">
            <a:avLst/>
          </a:prstGeom>
          <a:noFill/>
        </p:spPr>
        <p:txBody>
          <a:bodyPr wrap="square" rtlCol="0">
            <a:spAutoFit/>
          </a:bodyPr>
          <a:lstStyle/>
          <a:p>
            <a:pPr marL="804863" indent="-804863"/>
            <a:r>
              <a:rPr lang="en-US" sz="4000" b="1" dirty="0" smtClean="0">
                <a:latin typeface="+mj-lt"/>
              </a:rPr>
              <a:t>      </a:t>
            </a:r>
            <a:r>
              <a:rPr lang="en-US" sz="3200" b="1" dirty="0" smtClean="0">
                <a:latin typeface="+mj-lt"/>
              </a:rPr>
              <a:t>COMPETITOR ANALYSIS: ETHICAL CONSIDERATIONS</a:t>
            </a:r>
          </a:p>
          <a:p>
            <a:endParaRPr lang="en-US" sz="4000" b="1" dirty="0">
              <a:latin typeface="+mj-lt"/>
            </a:endParaRPr>
          </a:p>
        </p:txBody>
      </p:sp>
      <p:sp>
        <p:nvSpPr>
          <p:cNvPr id="10" name="TextBox 9"/>
          <p:cNvSpPr txBox="1"/>
          <p:nvPr/>
        </p:nvSpPr>
        <p:spPr>
          <a:xfrm>
            <a:off x="914400" y="5269468"/>
            <a:ext cx="6172200" cy="369332"/>
          </a:xfrm>
          <a:prstGeom prst="rect">
            <a:avLst/>
          </a:prstGeom>
          <a:noFill/>
        </p:spPr>
        <p:txBody>
          <a:bodyPr wrap="square" rtlCol="0">
            <a:spAutoFit/>
          </a:bodyPr>
          <a:lstStyle/>
          <a:p>
            <a:endParaRPr lang="en-US" dirty="0"/>
          </a:p>
        </p:txBody>
      </p:sp>
      <p:sp>
        <p:nvSpPr>
          <p:cNvPr id="16" name="TextBox 15"/>
          <p:cNvSpPr txBox="1"/>
          <p:nvPr/>
        </p:nvSpPr>
        <p:spPr>
          <a:xfrm rot="18164277">
            <a:off x="484262" y="2611353"/>
            <a:ext cx="4289978" cy="1200329"/>
          </a:xfrm>
          <a:prstGeom prst="rect">
            <a:avLst/>
          </a:prstGeom>
          <a:noFill/>
        </p:spPr>
        <p:txBody>
          <a:bodyPr wrap="square" rtlCol="0">
            <a:spAutoFit/>
          </a:bodyPr>
          <a:lstStyle/>
          <a:p>
            <a:pPr marL="1201738" indent="-1201738"/>
            <a:r>
              <a:rPr lang="en-US" sz="3600" dirty="0" smtClean="0">
                <a:latin typeface="+mj-lt"/>
              </a:rPr>
              <a:t>       Unethical tactics can include: </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THE EXTERNAL ENVIRONMENT  </a:t>
            </a:r>
          </a:p>
          <a:p>
            <a:pPr algn="ctr"/>
            <a:endParaRPr lang="en-US" sz="4000" b="1" dirty="0">
              <a:latin typeface="+mj-lt"/>
            </a:endParaRPr>
          </a:p>
        </p:txBody>
      </p:sp>
      <p:sp>
        <p:nvSpPr>
          <p:cNvPr id="11" name="Rectangle 2"/>
          <p:cNvSpPr txBox="1">
            <a:spLocks noChangeArrowheads="1"/>
          </p:cNvSpPr>
          <p:nvPr/>
        </p:nvSpPr>
        <p:spPr>
          <a:xfrm>
            <a:off x="0" y="1524000"/>
            <a:ext cx="1524000" cy="1371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a:t>
            </a:r>
            <a:r>
              <a:rPr kumimoji="0" lang="en-US" sz="1600" u="none" strike="noStrike" kern="1200" cap="none" spc="0" normalizeH="0" baseline="0" noProof="0" dirty="0" smtClean="0">
                <a:ln>
                  <a:noFill/>
                </a:ln>
                <a:solidFill>
                  <a:schemeClr val="bg1"/>
                </a:solidFill>
                <a:effectLst/>
                <a:uLnTx/>
                <a:uFillTx/>
                <a:latin typeface="+mj-lt"/>
                <a:ea typeface="+mj-ea"/>
                <a:cs typeface="+mj-cs"/>
              </a:rPr>
              <a:t>2.1</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r>
              <a:rPr kumimoji="0" lang="en-US" sz="1600" b="1" i="1" u="none" strike="noStrike" kern="1200" cap="none" spc="0" normalizeH="0" baseline="0" noProof="0" dirty="0" smtClean="0">
                <a:ln>
                  <a:noFill/>
                </a:ln>
                <a:solidFill>
                  <a:schemeClr val="bg1"/>
                </a:solidFill>
                <a:effectLst/>
                <a:uLnTx/>
                <a:uFillTx/>
                <a:latin typeface="+mj-lt"/>
                <a:ea typeface="+mj-ea"/>
                <a:cs typeface="+mj-cs"/>
              </a:rPr>
              <a:t/>
            </a:r>
            <a:br>
              <a:rPr kumimoji="0" lang="en-US" sz="1600" b="1" i="1" u="none" strike="noStrike" kern="1200" cap="none" spc="0" normalizeH="0" baseline="0" noProof="0" dirty="0" smtClean="0">
                <a:ln>
                  <a:noFill/>
                </a:ln>
                <a:solidFill>
                  <a:schemeClr val="bg1"/>
                </a:solidFill>
                <a:effectLst/>
                <a:uLnTx/>
                <a:uFillTx/>
                <a:latin typeface="+mj-lt"/>
                <a:ea typeface="+mj-ea"/>
                <a:cs typeface="+mj-cs"/>
              </a:rPr>
            </a:br>
            <a:r>
              <a:rPr kumimoji="0" lang="en-US" sz="1600" b="1" i="1" u="none" strike="noStrike" kern="1200" cap="none" spc="0" normalizeH="0" baseline="0" noProof="0" dirty="0" smtClean="0">
                <a:ln>
                  <a:noFill/>
                </a:ln>
                <a:solidFill>
                  <a:schemeClr val="bg1"/>
                </a:solidFill>
                <a:effectLst/>
                <a:uLnTx/>
                <a:uFillTx/>
                <a:latin typeface="+mj-lt"/>
                <a:ea typeface="+mj-ea"/>
                <a:cs typeface="+mj-cs"/>
              </a:rPr>
              <a:t/>
            </a:r>
            <a:br>
              <a:rPr kumimoji="0" lang="en-US" sz="1600" b="1" i="1" u="none" strike="noStrike" kern="1200" cap="none" spc="0" normalizeH="0" baseline="0" noProof="0" dirty="0" smtClean="0">
                <a:ln>
                  <a:noFill/>
                </a:ln>
                <a:solidFill>
                  <a:schemeClr val="bg1"/>
                </a:solidFill>
                <a:effectLst/>
                <a:uLnTx/>
                <a:uFillTx/>
                <a:latin typeface="+mj-lt"/>
                <a:ea typeface="+mj-ea"/>
                <a:cs typeface="+mj-cs"/>
              </a:rPr>
            </a:br>
            <a:r>
              <a:rPr kumimoji="0" lang="en-US" sz="1600" b="0" i="0" u="none" strike="noStrike" kern="1200" cap="none" spc="0" normalizeH="0" baseline="0" noProof="0" dirty="0" smtClean="0">
                <a:ln>
                  <a:noFill/>
                </a:ln>
                <a:solidFill>
                  <a:schemeClr val="bg1"/>
                </a:solidFill>
                <a:effectLst/>
                <a:uLnTx/>
                <a:uFillTx/>
                <a:latin typeface="+mj-lt"/>
                <a:ea typeface="+mj-ea"/>
                <a:cs typeface="+mj-cs"/>
              </a:rPr>
              <a:t>The External Environment</a:t>
            </a:r>
            <a:endParaRPr kumimoji="0" lang="en-US"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13" name="Line 5"/>
          <p:cNvSpPr>
            <a:spLocks noChangeShapeType="1"/>
          </p:cNvSpPr>
          <p:nvPr/>
        </p:nvSpPr>
        <p:spPr bwMode="auto">
          <a:xfrm rot="-120000">
            <a:off x="0" y="2011681"/>
            <a:ext cx="1524000" cy="45719"/>
          </a:xfrm>
          <a:prstGeom prst="line">
            <a:avLst/>
          </a:prstGeom>
          <a:noFill/>
          <a:ln w="57150">
            <a:solidFill>
              <a:schemeClr val="bg1"/>
            </a:solidFill>
            <a:round/>
            <a:headEnd/>
            <a:tailEnd/>
          </a:ln>
          <a:effectLst/>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2057400" y="1143000"/>
            <a:ext cx="6324600" cy="5182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28800" y="1143000"/>
            <a:ext cx="7086600" cy="5257800"/>
          </a:xfrm>
          <a:solidFill>
            <a:srgbClr val="FFFFFF"/>
          </a:solidFill>
        </p:spPr>
        <p:txBody>
          <a:bodyPr>
            <a:noAutofit/>
          </a:bodyPr>
          <a:lstStyle/>
          <a:p>
            <a:pPr algn="just">
              <a:buNone/>
            </a:pPr>
            <a:r>
              <a:rPr lang="en-US" sz="2800" b="1" dirty="0" smtClean="0"/>
              <a:t> </a:t>
            </a:r>
          </a:p>
          <a:p>
            <a:pPr algn="just">
              <a:buNone/>
            </a:pPr>
            <a:endParaRPr lang="en-US" sz="400" b="1" dirty="0" smtClean="0"/>
          </a:p>
          <a:p>
            <a:pPr algn="ctr">
              <a:buNone/>
            </a:pPr>
            <a:r>
              <a:rPr lang="en-US" sz="2800" b="1" dirty="0" smtClean="0"/>
              <a:t>External environment </a:t>
            </a:r>
            <a:r>
              <a:rPr lang="en-US" sz="2800" dirty="0" smtClean="0"/>
              <a:t>affects a firm’s strategic actions   </a:t>
            </a:r>
          </a:p>
          <a:p>
            <a:pPr marL="0" indent="0">
              <a:buNone/>
            </a:pPr>
            <a:r>
              <a:rPr lang="en-US" sz="2400" b="1" dirty="0" smtClean="0">
                <a:cs typeface="Arial"/>
              </a:rPr>
              <a:t>●</a:t>
            </a:r>
            <a:r>
              <a:rPr lang="en-US" sz="2400" dirty="0" smtClean="0"/>
              <a:t>BP seeks to expand its oil reserves after the Deepwater Horizon oil and gas drilling platform disaster in the Gulf of Mexico by forming joint ventures in Russia with </a:t>
            </a:r>
            <a:r>
              <a:rPr lang="en-US" sz="2400" dirty="0" err="1" smtClean="0"/>
              <a:t>Rosneft</a:t>
            </a:r>
            <a:r>
              <a:rPr lang="en-US" sz="2400" dirty="0" smtClean="0"/>
              <a:t> Corporation and in India with Reliance Industries. </a:t>
            </a:r>
          </a:p>
          <a:p>
            <a:pPr marL="0" indent="0">
              <a:buNone/>
            </a:pPr>
            <a:r>
              <a:rPr lang="en-US" sz="2400" b="1" dirty="0" smtClean="0">
                <a:cs typeface="Arial"/>
              </a:rPr>
              <a:t>●</a:t>
            </a:r>
            <a:r>
              <a:rPr lang="en-US" sz="2400" dirty="0" smtClean="0"/>
              <a:t>BP’s strategic actions are also affected by conditions in other segments of its general environment: e.g., the political/legal, social/cultural, and physical environment segments.</a:t>
            </a:r>
            <a:endParaRPr lang="en-US" sz="2400" dirty="0" smtClean="0">
              <a:effectLst>
                <a:innerShdw blurRad="63500" dist="50800" dir="13500000">
                  <a:prstClr val="black">
                    <a:alpha val="50000"/>
                  </a:prstClr>
                </a:innerShdw>
              </a:effectLs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
        <p:nvSpPr>
          <p:cNvPr id="10" name="Rectangle 9"/>
          <p:cNvSpPr/>
          <p:nvPr/>
        </p:nvSpPr>
        <p:spPr>
          <a:xfrm>
            <a:off x="1524000" y="838200"/>
            <a:ext cx="7620000" cy="914400"/>
          </a:xfrm>
          <a:prstGeom prst="rect">
            <a:avLst/>
          </a:prstGeom>
          <a:solidFill>
            <a:srgbClr val="AD0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BRITISH PETROLEUM (</a:t>
            </a:r>
            <a:r>
              <a:rPr lang="en-US" sz="3200" b="1" dirty="0" smtClean="0">
                <a:ln w="18415" cmpd="sng">
                  <a:solidFill>
                    <a:srgbClr val="FFFFFF"/>
                  </a:solidFill>
                  <a:prstDash val="solid"/>
                </a:ln>
                <a:solidFill>
                  <a:srgbClr val="FFFFFF"/>
                </a:solidFill>
                <a:effectLst>
                  <a:innerShdw blurRad="63500" dist="50800" dir="13500000">
                    <a:prstClr val="black">
                      <a:alpha val="50000"/>
                    </a:prstClr>
                  </a:innerShdw>
                </a:effectLst>
              </a:rPr>
              <a:t>BP)</a:t>
            </a:r>
            <a:endParaRPr lang="en-US" sz="3200" b="1" dirty="0"/>
          </a:p>
        </p:txBody>
      </p:sp>
      <p:sp>
        <p:nvSpPr>
          <p:cNvPr id="11" name="Rectangle 10"/>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OPENING CASE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76400" y="1066800"/>
            <a:ext cx="7162800" cy="5257800"/>
          </a:xfrm>
          <a:solidFill>
            <a:srgbClr val="FFFFFF"/>
          </a:solidFill>
        </p:spPr>
        <p:txBody>
          <a:bodyPr>
            <a:normAutofit lnSpcReduction="10000"/>
          </a:bodyPr>
          <a:lstStyle/>
          <a:p>
            <a:pPr marL="0" indent="0" algn="just">
              <a:buNone/>
            </a:pPr>
            <a:r>
              <a:rPr lang="en-US" sz="2400" b="1" dirty="0" smtClean="0"/>
              <a:t> </a:t>
            </a:r>
            <a:r>
              <a:rPr lang="en-US" sz="3600" b="1" dirty="0" smtClean="0"/>
              <a:t>A </a:t>
            </a:r>
            <a:r>
              <a:rPr lang="en-US" sz="2400" dirty="0" smtClean="0"/>
              <a:t>firm’s external environment creates:</a:t>
            </a:r>
          </a:p>
          <a:p>
            <a:pPr marL="0" indent="0" algn="just">
              <a:buNone/>
            </a:pPr>
            <a:r>
              <a:rPr lang="en-US" sz="3600" b="1" dirty="0" smtClean="0">
                <a:cs typeface="Arial"/>
              </a:rPr>
              <a:t>● </a:t>
            </a:r>
            <a:r>
              <a:rPr lang="en-US" sz="3300" b="1" dirty="0" smtClean="0"/>
              <a:t>OPPORTUNITIES</a:t>
            </a:r>
            <a:r>
              <a:rPr lang="en-US" sz="3300" dirty="0" smtClean="0"/>
              <a:t> </a:t>
            </a:r>
          </a:p>
          <a:p>
            <a:pPr marL="0" indent="0">
              <a:buNone/>
            </a:pPr>
            <a:r>
              <a:rPr lang="en-US" sz="2400" dirty="0" smtClean="0"/>
              <a:t>e.g., the opportunity for BP to enter other global markets, and </a:t>
            </a:r>
          </a:p>
          <a:p>
            <a:pPr marL="0" indent="0" algn="just">
              <a:buNone/>
            </a:pPr>
            <a:r>
              <a:rPr lang="en-US" sz="3600" b="1" dirty="0" smtClean="0">
                <a:cs typeface="Arial"/>
              </a:rPr>
              <a:t>● </a:t>
            </a:r>
            <a:r>
              <a:rPr lang="en-US" sz="3300" b="1" dirty="0" smtClean="0"/>
              <a:t>THREATS</a:t>
            </a:r>
            <a:r>
              <a:rPr lang="en-US" sz="3300" dirty="0" smtClean="0"/>
              <a:t> </a:t>
            </a:r>
          </a:p>
          <a:p>
            <a:pPr marL="0" indent="0">
              <a:buNone/>
            </a:pPr>
            <a:r>
              <a:rPr lang="en-US" sz="2400" dirty="0" smtClean="0"/>
              <a:t>e.g., the possibility that additional regulations in its markets will reduce opportunities for BP to extract oil and gas </a:t>
            </a:r>
          </a:p>
          <a:p>
            <a:pPr marL="0" indent="0" algn="just">
              <a:buNone/>
            </a:pPr>
            <a:endParaRPr lang="en-US" sz="2000" dirty="0" smtClean="0"/>
          </a:p>
          <a:p>
            <a:pPr marL="0" indent="0" algn="just">
              <a:buNone/>
            </a:pPr>
            <a:r>
              <a:rPr lang="en-US" sz="3600" b="1" dirty="0" smtClean="0"/>
              <a:t>C</a:t>
            </a:r>
            <a:r>
              <a:rPr lang="en-US" sz="2400" dirty="0" smtClean="0"/>
              <a:t>ollectively, opportunities and threats affect a firm’s strategic actions. </a:t>
            </a:r>
          </a:p>
          <a:p>
            <a:pPr marL="0" indent="0" algn="just">
              <a:buNone/>
            </a:pPr>
            <a:endParaRPr lang="en-US" sz="1500" dirty="0" smtClean="0"/>
          </a:p>
        </p:txBody>
      </p:sp>
      <p:sp>
        <p:nvSpPr>
          <p:cNvPr id="6" name="TextBox 5"/>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THE EXTERNAL ENVIRONMENT   </a:t>
            </a:r>
          </a:p>
          <a:p>
            <a:pPr algn="ctr"/>
            <a:endParaRPr lang="en-US" sz="4000" b="1" dirty="0">
              <a:latin typeface="+mj-lt"/>
            </a:endParaRPr>
          </a:p>
        </p:txBody>
      </p:sp>
      <p:sp>
        <p:nvSpPr>
          <p:cNvPr id="4099" name="AutoShape 3"/>
          <p:cNvSpPr>
            <a:spLocks noChangeAspect="1" noChangeArrowheads="1" noTextEdit="1"/>
          </p:cNvSpPr>
          <p:nvPr/>
        </p:nvSpPr>
        <p:spPr bwMode="auto">
          <a:xfrm>
            <a:off x="304800" y="1752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800" b="1" dirty="0" smtClean="0">
              <a:latin typeface="Arial"/>
              <a:cs typeface="Arial"/>
            </a:endParaRPr>
          </a:p>
          <a:p>
            <a:pPr algn="just"/>
            <a:endParaRPr lang="en-US" sz="28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IH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HIH THEME</Template>
  <TotalTime>6249</TotalTime>
  <Words>3742</Words>
  <Application>Microsoft Office PowerPoint</Application>
  <PresentationFormat>On-screen Show (4:3)</PresentationFormat>
  <Paragraphs>881</Paragraphs>
  <Slides>67</Slides>
  <Notes>67</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HIH THEME</vt:lpstr>
      <vt:lpstr>Custom Design</vt:lpstr>
      <vt:lpstr>CHAPTER 2 The External Environment: Opportunities, Threats, Industry Competition, &amp; Competitor Analysis</vt:lpstr>
      <vt:lpstr>     </vt:lpstr>
      <vt:lpstr>     </vt:lpstr>
      <vt:lpstr>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Robinson College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CHAPTER TWO</dc:title>
  <dc:creator>marta szabo white</dc:creator>
  <cp:lastModifiedBy>Chris Caire</cp:lastModifiedBy>
  <cp:revision>493</cp:revision>
  <dcterms:created xsi:type="dcterms:W3CDTF">2011-09-09T23:48:42Z</dcterms:created>
  <dcterms:modified xsi:type="dcterms:W3CDTF">2012-08-24T03:43:02Z</dcterms:modified>
</cp:coreProperties>
</file>