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diagrams/quickStyle3.xml" ContentType="application/vnd.openxmlformats-officedocument.drawingml.diagramStyl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diagrams/layout4.xml" ContentType="application/vnd.openxmlformats-officedocument.drawingml.diagramLayout+xml"/>
  <Override PartName="/ppt/notesSlides/notesSlide51.xml" ContentType="application/vnd.openxmlformats-officedocument.presentationml.notesSlide+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notesSlides/notesSlide50.xml" ContentType="application/vnd.openxmlformats-officedocument.presentationml.notesSlide+xml"/>
  <Override PartName="/ppt/diagrams/data4.xml" ContentType="application/vnd.openxmlformats-officedocument.drawingml.diagramData+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diagrams/quickStyle1.xml" ContentType="application/vnd.openxmlformats-officedocument.drawingml.diagramStyle+xml"/>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1" r:id="rId1"/>
  </p:sldMasterIdLst>
  <p:notesMasterIdLst>
    <p:notesMasterId r:id="rId60"/>
  </p:notesMasterIdLst>
  <p:sldIdLst>
    <p:sldId id="357" r:id="rId2"/>
    <p:sldId id="425" r:id="rId3"/>
    <p:sldId id="495" r:id="rId4"/>
    <p:sldId id="503" r:id="rId5"/>
    <p:sldId id="494" r:id="rId6"/>
    <p:sldId id="614" r:id="rId7"/>
    <p:sldId id="609" r:id="rId8"/>
    <p:sldId id="610" r:id="rId9"/>
    <p:sldId id="612" r:id="rId10"/>
    <p:sldId id="613" r:id="rId11"/>
    <p:sldId id="566" r:id="rId12"/>
    <p:sldId id="617" r:id="rId13"/>
    <p:sldId id="618" r:id="rId14"/>
    <p:sldId id="616" r:id="rId15"/>
    <p:sldId id="619" r:id="rId16"/>
    <p:sldId id="621" r:id="rId17"/>
    <p:sldId id="622" r:id="rId18"/>
    <p:sldId id="639" r:id="rId19"/>
    <p:sldId id="641" r:id="rId20"/>
    <p:sldId id="642" r:id="rId21"/>
    <p:sldId id="643" r:id="rId22"/>
    <p:sldId id="644" r:id="rId23"/>
    <p:sldId id="645" r:id="rId24"/>
    <p:sldId id="640" r:id="rId25"/>
    <p:sldId id="624" r:id="rId26"/>
    <p:sldId id="646" r:id="rId27"/>
    <p:sldId id="625" r:id="rId28"/>
    <p:sldId id="627" r:id="rId29"/>
    <p:sldId id="628" r:id="rId30"/>
    <p:sldId id="629" r:id="rId31"/>
    <p:sldId id="630" r:id="rId32"/>
    <p:sldId id="647" r:id="rId33"/>
    <p:sldId id="648" r:id="rId34"/>
    <p:sldId id="656" r:id="rId35"/>
    <p:sldId id="655" r:id="rId36"/>
    <p:sldId id="649" r:id="rId37"/>
    <p:sldId id="650" r:id="rId38"/>
    <p:sldId id="651" r:id="rId39"/>
    <p:sldId id="657" r:id="rId40"/>
    <p:sldId id="652" r:id="rId41"/>
    <p:sldId id="658" r:id="rId42"/>
    <p:sldId id="653" r:id="rId43"/>
    <p:sldId id="659" r:id="rId44"/>
    <p:sldId id="654" r:id="rId45"/>
    <p:sldId id="660" r:id="rId46"/>
    <p:sldId id="662" r:id="rId47"/>
    <p:sldId id="663" r:id="rId48"/>
    <p:sldId id="427" r:id="rId49"/>
    <p:sldId id="664" r:id="rId50"/>
    <p:sldId id="665" r:id="rId51"/>
    <p:sldId id="666" r:id="rId52"/>
    <p:sldId id="668" r:id="rId53"/>
    <p:sldId id="669" r:id="rId54"/>
    <p:sldId id="670" r:id="rId55"/>
    <p:sldId id="672" r:id="rId56"/>
    <p:sldId id="673" r:id="rId57"/>
    <p:sldId id="671" r:id="rId58"/>
    <p:sldId id="674" r:id="rId5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54909"/>
    <a:srgbClr val="CCA8A2"/>
    <a:srgbClr val="DBA493"/>
    <a:srgbClr val="AEB2BE"/>
    <a:srgbClr val="DF0F5E"/>
    <a:srgbClr val="CC0066"/>
    <a:srgbClr val="EA50E3"/>
    <a:srgbClr val="8ECBDE"/>
    <a:srgbClr val="FBA3EA"/>
    <a:srgbClr val="D11D2E"/>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68" autoAdjust="0"/>
    <p:restoredTop sz="94615" autoAdjust="0"/>
  </p:normalViewPr>
  <p:slideViewPr>
    <p:cSldViewPr>
      <p:cViewPr varScale="1">
        <p:scale>
          <a:sx n="86" d="100"/>
          <a:sy n="86" d="100"/>
        </p:scale>
        <p:origin x="-624" y="-96"/>
      </p:cViewPr>
      <p:guideLst>
        <p:guide orient="horz" pos="2160"/>
        <p:guide pos="2880"/>
      </p:guideLst>
    </p:cSldViewPr>
  </p:slideViewPr>
  <p:outlineViewPr>
    <p:cViewPr>
      <p:scale>
        <a:sx n="33" d="100"/>
        <a:sy n="33" d="100"/>
      </p:scale>
      <p:origin x="0" y="7872"/>
    </p:cViewPr>
  </p:outlineViewPr>
  <p:notesTextViewPr>
    <p:cViewPr>
      <p:scale>
        <a:sx n="100" d="100"/>
        <a:sy n="100" d="100"/>
      </p:scale>
      <p:origin x="0" y="0"/>
    </p:cViewPr>
  </p:notesTextViewPr>
  <p:sorterViewPr>
    <p:cViewPr>
      <p:scale>
        <a:sx n="66" d="100"/>
        <a:sy n="66" d="100"/>
      </p:scale>
      <p:origin x="0" y="483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_rels/data1.xml.rels><?xml version="1.0" encoding="UTF-8" standalone="yes"?>
<Relationships xmlns="http://schemas.openxmlformats.org/package/2006/relationships"><Relationship Id="rId1" Type="http://schemas.openxmlformats.org/officeDocument/2006/relationships/image" Target="../media/image7.png"/></Relationships>
</file>

<file path=ppt/diagrams/_rels/data2.xml.rels><?xml version="1.0" encoding="UTF-8" standalone="yes"?>
<Relationships xmlns="http://schemas.openxmlformats.org/package/2006/relationships"><Relationship Id="rId1" Type="http://schemas.openxmlformats.org/officeDocument/2006/relationships/image" Target="../media/image7.png"/></Relationships>
</file>

<file path=ppt/diagrams/_rels/drawing1.xml.rels><?xml version="1.0" encoding="UTF-8" standalone="yes"?>
<Relationships xmlns="http://schemas.openxmlformats.org/package/2006/relationships"><Relationship Id="rId1" Type="http://schemas.openxmlformats.org/officeDocument/2006/relationships/image" Target="../media/image7.png"/></Relationships>
</file>

<file path=ppt/diagrams/_rels/drawing2.xml.rels><?xml version="1.0" encoding="UTF-8" standalone="yes"?>
<Relationships xmlns="http://schemas.openxmlformats.org/package/2006/relationships"><Relationship Id="rId1" Type="http://schemas.openxmlformats.org/officeDocument/2006/relationships/image" Target="../media/image7.pn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t>● Explain the popularity of merger and acquisition strategies in firms competing in the global economy.</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j-lt"/>
              <a:cs typeface="Arial"/>
            </a:rPr>
            <a:t>● </a:t>
          </a:r>
          <a:r>
            <a:rPr lang="en-US" sz="2200" dirty="0" smtClean="0"/>
            <a:t>Discuss reasons why firms use an acquisition strategy to achieve strategic competitiveness.</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j-lt"/>
              <a:cs typeface="Arial"/>
            </a:rPr>
            <a:t>●</a:t>
          </a:r>
          <a:r>
            <a:rPr lang="en-US" sz="2200" dirty="0" smtClean="0">
              <a:latin typeface="Arial"/>
              <a:cs typeface="Arial"/>
            </a:rPr>
            <a:t> </a:t>
          </a:r>
          <a:r>
            <a:rPr lang="en-US" sz="2200" dirty="0" smtClean="0"/>
            <a:t>Describe seven problems that work against achieving success when using an acquisition strategy.</a:t>
          </a:r>
          <a:endParaRPr lang="en-US" sz="2200" dirty="0">
            <a:latin typeface="+mn-lt"/>
          </a:endParaRPr>
        </a:p>
      </dgm:t>
    </dgm:pt>
    <dgm:pt modelId="{34733217-6E21-4937-9B65-6DCA792FC2D0}" type="parTrans" cxnId="{9818768D-1E8B-462B-BA1D-30AFE64A3555}">
      <dgm:prSet/>
      <dgm:spPr/>
      <dgm:t>
        <a:bodyPr/>
        <a:lstStyle/>
        <a:p>
          <a:endParaRPr lang="en-US" sz="2200">
            <a:latin typeface="+mn-lt"/>
          </a:endParaRPr>
        </a:p>
      </dgm:t>
    </dgm:pt>
    <dgm:pt modelId="{FF2AA991-C6D6-4FE4-AE96-C114573023CF}" type="sibTrans" cxnId="{9818768D-1E8B-462B-BA1D-30AFE64A3555}">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3" custScaleY="149291"/>
      <dgm:spPr/>
      <dgm:t>
        <a:bodyPr/>
        <a:lstStyle/>
        <a:p>
          <a:endParaRPr lang="en-US"/>
        </a:p>
      </dgm:t>
    </dgm:pt>
    <dgm:pt modelId="{1918FC97-5768-4177-A57F-3B26C702E374}" type="pres">
      <dgm:prSet presAssocID="{03C3F623-7D4F-4A4F-9CC8-4EB9CBDA9C66}" presName="img" presStyleLbl="fgImgPlace1" presStyleIdx="0"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3">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3" custScaleY="162597"/>
      <dgm:spPr/>
      <dgm:t>
        <a:bodyPr/>
        <a:lstStyle/>
        <a:p>
          <a:endParaRPr lang="en-US"/>
        </a:p>
      </dgm:t>
    </dgm:pt>
    <dgm:pt modelId="{E708CFC0-76CB-4E72-B8D1-24DBB71C3A2C}" type="pres">
      <dgm:prSet presAssocID="{4CAED787-3742-4914-BFAD-E53CB76FC3EB}" presName="img" presStyleLbl="fgImgPlace1" presStyleIdx="1" presStyleCnt="3"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3">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3" custScaleY="176638"/>
      <dgm:spPr/>
      <dgm:t>
        <a:bodyPr/>
        <a:lstStyle/>
        <a:p>
          <a:endParaRPr lang="en-US"/>
        </a:p>
      </dgm:t>
    </dgm:pt>
    <dgm:pt modelId="{4BE5030C-0348-4C03-92AE-76D4C2BF5185}" type="pres">
      <dgm:prSet presAssocID="{FC57DA2D-9AC2-4423-BA1D-76E3B5D8F574}" presName="img" presStyleLbl="fgImgPlace1" presStyleIdx="2" presStyleCnt="3"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3">
        <dgm:presLayoutVars>
          <dgm:bulletEnabled val="1"/>
        </dgm:presLayoutVars>
      </dgm:prSet>
      <dgm:spPr/>
      <dgm:t>
        <a:bodyPr/>
        <a:lstStyle/>
        <a:p>
          <a:endParaRPr lang="en-US"/>
        </a:p>
      </dgm:t>
    </dgm:pt>
  </dgm:ptLst>
  <dgm:cxnLst>
    <dgm:cxn modelId="{CE5B0920-518B-4859-A9A6-C8C93F9A76A2}" type="presOf" srcId="{03C3F623-7D4F-4A4F-9CC8-4EB9CBDA9C66}" destId="{101B0228-A9BB-4681-9140-FC217E82E006}" srcOrd="1" destOrd="0" presId="urn:microsoft.com/office/officeart/2005/8/layout/vList4#1"/>
    <dgm:cxn modelId="{93836C8F-3BBB-4B0C-9E08-5BC01EC4BDD7}" type="presOf" srcId="{4CAED787-3742-4914-BFAD-E53CB76FC3EB}" destId="{9FB36DD5-C883-43D8-A7C6-B3EDFA2A6770}" srcOrd="0"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9CF5EC23-4678-487C-84EB-0400984EC652}" type="presOf" srcId="{CD3E8AFD-1ED6-4251-8B40-2C283E9369D5}" destId="{49804F77-3147-4AD8-B0A1-E1123EC6E2C0}" srcOrd="0" destOrd="0" presId="urn:microsoft.com/office/officeart/2005/8/layout/vList4#1"/>
    <dgm:cxn modelId="{9818768D-1E8B-462B-BA1D-30AFE64A3555}" srcId="{CD3E8AFD-1ED6-4251-8B40-2C283E9369D5}" destId="{FC57DA2D-9AC2-4423-BA1D-76E3B5D8F574}" srcOrd="2" destOrd="0" parTransId="{34733217-6E21-4937-9B65-6DCA792FC2D0}" sibTransId="{FF2AA991-C6D6-4FE4-AE96-C114573023CF}"/>
    <dgm:cxn modelId="{4628B674-5FDB-4D12-AE22-2D6915CCA41F}" type="presOf" srcId="{FC57DA2D-9AC2-4423-BA1D-76E3B5D8F574}" destId="{AD45C749-17CD-4687-A2F1-FD50767618E2}" srcOrd="1" destOrd="0" presId="urn:microsoft.com/office/officeart/2005/8/layout/vList4#1"/>
    <dgm:cxn modelId="{AE2EA8AD-ADD5-4AFC-AD6C-6C55D6A2673D}" type="presOf" srcId="{FC57DA2D-9AC2-4423-BA1D-76E3B5D8F574}" destId="{2F4579AA-35AB-4B01-AAE7-F2C3069BC13D}" srcOrd="0" destOrd="0" presId="urn:microsoft.com/office/officeart/2005/8/layout/vList4#1"/>
    <dgm:cxn modelId="{625F4D7F-1C3F-401C-9441-B9455A0BBA71}" type="presOf" srcId="{4CAED787-3742-4914-BFAD-E53CB76FC3EB}" destId="{CC43094D-0FC0-416C-A706-810205655C09}" srcOrd="1"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E7C6953F-6C4D-4C9E-9573-1BF293EFA2A5}" type="presOf" srcId="{03C3F623-7D4F-4A4F-9CC8-4EB9CBDA9C66}" destId="{10207D15-5AE6-456F-B181-47F20D049606}" srcOrd="0" destOrd="0" presId="urn:microsoft.com/office/officeart/2005/8/layout/vList4#1"/>
    <dgm:cxn modelId="{7E2F157E-FB2A-4CBF-91CD-0BBD6926E178}" type="presParOf" srcId="{49804F77-3147-4AD8-B0A1-E1123EC6E2C0}" destId="{F5AE0F8C-5417-4568-84FA-9E69A583D654}" srcOrd="0" destOrd="0" presId="urn:microsoft.com/office/officeart/2005/8/layout/vList4#1"/>
    <dgm:cxn modelId="{0717BB07-0536-450E-9C39-E1C287F1E0DB}" type="presParOf" srcId="{F5AE0F8C-5417-4568-84FA-9E69A583D654}" destId="{10207D15-5AE6-456F-B181-47F20D049606}" srcOrd="0" destOrd="0" presId="urn:microsoft.com/office/officeart/2005/8/layout/vList4#1"/>
    <dgm:cxn modelId="{A3EEE5F8-9356-48E8-ADDA-D91433976792}" type="presParOf" srcId="{F5AE0F8C-5417-4568-84FA-9E69A583D654}" destId="{1918FC97-5768-4177-A57F-3B26C702E374}" srcOrd="1" destOrd="0" presId="urn:microsoft.com/office/officeart/2005/8/layout/vList4#1"/>
    <dgm:cxn modelId="{A82A82E7-52B8-4A8F-8415-A8A9E3344F7B}" type="presParOf" srcId="{F5AE0F8C-5417-4568-84FA-9E69A583D654}" destId="{101B0228-A9BB-4681-9140-FC217E82E006}" srcOrd="2" destOrd="0" presId="urn:microsoft.com/office/officeart/2005/8/layout/vList4#1"/>
    <dgm:cxn modelId="{E34D15F6-F9BD-49A0-9ADA-53605B7EFC2E}" type="presParOf" srcId="{49804F77-3147-4AD8-B0A1-E1123EC6E2C0}" destId="{DEBD8A0F-2322-4193-827F-727B24D74FAE}" srcOrd="1" destOrd="0" presId="urn:microsoft.com/office/officeart/2005/8/layout/vList4#1"/>
    <dgm:cxn modelId="{C4BA1825-E05F-4EDD-A811-52281A34F5E3}" type="presParOf" srcId="{49804F77-3147-4AD8-B0A1-E1123EC6E2C0}" destId="{E7B1B9F0-493A-495B-92D7-02E8D50BBF3B}" srcOrd="2" destOrd="0" presId="urn:microsoft.com/office/officeart/2005/8/layout/vList4#1"/>
    <dgm:cxn modelId="{F676251B-B443-416A-BD0E-B83CA8C9EC24}" type="presParOf" srcId="{E7B1B9F0-493A-495B-92D7-02E8D50BBF3B}" destId="{9FB36DD5-C883-43D8-A7C6-B3EDFA2A6770}" srcOrd="0" destOrd="0" presId="urn:microsoft.com/office/officeart/2005/8/layout/vList4#1"/>
    <dgm:cxn modelId="{7B88033D-FBF4-4BBA-BC23-8B80DD295783}" type="presParOf" srcId="{E7B1B9F0-493A-495B-92D7-02E8D50BBF3B}" destId="{E708CFC0-76CB-4E72-B8D1-24DBB71C3A2C}" srcOrd="1" destOrd="0" presId="urn:microsoft.com/office/officeart/2005/8/layout/vList4#1"/>
    <dgm:cxn modelId="{CE494D78-65E3-4D09-9538-21A6437DEC53}" type="presParOf" srcId="{E7B1B9F0-493A-495B-92D7-02E8D50BBF3B}" destId="{CC43094D-0FC0-416C-A706-810205655C09}" srcOrd="2" destOrd="0" presId="urn:microsoft.com/office/officeart/2005/8/layout/vList4#1"/>
    <dgm:cxn modelId="{036A4BE6-3489-4F40-B24E-957427D9B84E}" type="presParOf" srcId="{49804F77-3147-4AD8-B0A1-E1123EC6E2C0}" destId="{1657AEDB-DBC0-43E5-BBE5-15DD799A1954}" srcOrd="3" destOrd="0" presId="urn:microsoft.com/office/officeart/2005/8/layout/vList4#1"/>
    <dgm:cxn modelId="{F3753B43-700B-46F6-A66C-4FBC959AD9BB}" type="presParOf" srcId="{49804F77-3147-4AD8-B0A1-E1123EC6E2C0}" destId="{64C0109F-FACE-4982-87D0-2175B7644E99}" srcOrd="4" destOrd="0" presId="urn:microsoft.com/office/officeart/2005/8/layout/vList4#1"/>
    <dgm:cxn modelId="{3F2C3E16-B12F-4D86-A4C2-192EB1BACF32}" type="presParOf" srcId="{64C0109F-FACE-4982-87D0-2175B7644E99}" destId="{2F4579AA-35AB-4B01-AAE7-F2C3069BC13D}" srcOrd="0" destOrd="0" presId="urn:microsoft.com/office/officeart/2005/8/layout/vList4#1"/>
    <dgm:cxn modelId="{EC3790DB-575A-4433-886A-615E1D366CAE}" type="presParOf" srcId="{64C0109F-FACE-4982-87D0-2175B7644E99}" destId="{4BE5030C-0348-4C03-92AE-76D4C2BF5185}" srcOrd="1" destOrd="0" presId="urn:microsoft.com/office/officeart/2005/8/layout/vList4#1"/>
    <dgm:cxn modelId="{4D911CC5-1AE0-4B3C-8F07-96148F2FC278}" type="presParOf" srcId="{64C0109F-FACE-4982-87D0-2175B7644E99}" destId="{AD45C749-17CD-4687-A2F1-FD50767618E2}"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3E8AFD-1ED6-4251-8B40-2C283E9369D5}" type="doc">
      <dgm:prSet loTypeId="urn:microsoft.com/office/officeart/2005/8/layout/vList4#1" loCatId="list" qsTypeId="urn:microsoft.com/office/officeart/2005/8/quickstyle/simple1" qsCatId="simple" csTypeId="urn:microsoft.com/office/officeart/2005/8/colors/accent4_2" csCatId="accent4" phldr="1"/>
      <dgm:spPr/>
      <dgm:t>
        <a:bodyPr/>
        <a:lstStyle/>
        <a:p>
          <a:endParaRPr lang="en-US"/>
        </a:p>
      </dgm:t>
    </dgm:pt>
    <dgm:pt modelId="{03C3F623-7D4F-4A4F-9CC8-4EB9CBDA9C66}">
      <dgm:prSet phldrT="[Text]" custT="1"/>
      <dgm:spPr>
        <a:solidFill>
          <a:schemeClr val="accent4">
            <a:lumMod val="50000"/>
          </a:schemeClr>
        </a:solidFill>
      </dgm:spPr>
      <dgm:t>
        <a:bodyPr/>
        <a:lstStyle/>
        <a:p>
          <a:r>
            <a:rPr lang="en-US" sz="2200" dirty="0" smtClean="0"/>
            <a:t>● Name and describe the attributes of effective acquisitions.</a:t>
          </a:r>
          <a:endParaRPr lang="en-US" sz="2200" dirty="0">
            <a:latin typeface="+mn-lt"/>
          </a:endParaRPr>
        </a:p>
      </dgm:t>
    </dgm:pt>
    <dgm:pt modelId="{84FE30EF-D6A1-4CA9-B918-1749C61EBDE4}" type="parTrans" cxnId="{47A4710D-FF83-4AED-9C6E-D8EFA4C999FD}">
      <dgm:prSet/>
      <dgm:spPr/>
      <dgm:t>
        <a:bodyPr/>
        <a:lstStyle/>
        <a:p>
          <a:endParaRPr lang="en-US" sz="2200">
            <a:latin typeface="+mn-lt"/>
          </a:endParaRPr>
        </a:p>
      </dgm:t>
    </dgm:pt>
    <dgm:pt modelId="{C6C3505C-8266-4C61-9596-DD56CBDD9170}" type="sibTrans" cxnId="{47A4710D-FF83-4AED-9C6E-D8EFA4C999FD}">
      <dgm:prSet/>
      <dgm:spPr/>
      <dgm:t>
        <a:bodyPr/>
        <a:lstStyle/>
        <a:p>
          <a:endParaRPr lang="en-US" sz="2200">
            <a:latin typeface="+mn-lt"/>
          </a:endParaRPr>
        </a:p>
      </dgm:t>
    </dgm:pt>
    <dgm:pt modelId="{4CAED787-3742-4914-BFAD-E53CB76FC3EB}">
      <dgm:prSet phldrT="[Text]" custT="1"/>
      <dgm:spPr>
        <a:solidFill>
          <a:schemeClr val="accent4">
            <a:lumMod val="50000"/>
          </a:schemeClr>
        </a:solidFill>
      </dgm:spPr>
      <dgm:t>
        <a:bodyPr/>
        <a:lstStyle/>
        <a:p>
          <a:pPr algn="l"/>
          <a:r>
            <a:rPr lang="en-US" sz="2200" dirty="0" smtClean="0">
              <a:latin typeface="+mj-lt"/>
              <a:cs typeface="Arial"/>
            </a:rPr>
            <a:t>● </a:t>
          </a:r>
          <a:r>
            <a:rPr lang="en-US" sz="2200" dirty="0" smtClean="0"/>
            <a:t>Define the restructuring strategy and distinguish among its common forms.</a:t>
          </a:r>
          <a:endParaRPr lang="en-US" sz="2200" dirty="0">
            <a:latin typeface="+mn-lt"/>
          </a:endParaRPr>
        </a:p>
      </dgm:t>
    </dgm:pt>
    <dgm:pt modelId="{A95570B1-40ED-4583-8FD8-99BDBC425B75}" type="parTrans" cxnId="{7CF0B16A-4B37-4571-835B-F6D1EB7A800A}">
      <dgm:prSet/>
      <dgm:spPr/>
      <dgm:t>
        <a:bodyPr/>
        <a:lstStyle/>
        <a:p>
          <a:endParaRPr lang="en-US" sz="2200">
            <a:latin typeface="+mn-lt"/>
          </a:endParaRPr>
        </a:p>
      </dgm:t>
    </dgm:pt>
    <dgm:pt modelId="{D2E7EB39-0725-4F77-9AD8-340C81CB6933}" type="sibTrans" cxnId="{7CF0B16A-4B37-4571-835B-F6D1EB7A800A}">
      <dgm:prSet/>
      <dgm:spPr/>
      <dgm:t>
        <a:bodyPr/>
        <a:lstStyle/>
        <a:p>
          <a:endParaRPr lang="en-US" sz="2200">
            <a:latin typeface="+mn-lt"/>
          </a:endParaRPr>
        </a:p>
      </dgm:t>
    </dgm:pt>
    <dgm:pt modelId="{FC57DA2D-9AC2-4423-BA1D-76E3B5D8F574}">
      <dgm:prSet phldrT="[Text]" custT="1"/>
      <dgm:spPr>
        <a:solidFill>
          <a:schemeClr val="accent4">
            <a:lumMod val="50000"/>
          </a:schemeClr>
        </a:solidFill>
      </dgm:spPr>
      <dgm:t>
        <a:bodyPr/>
        <a:lstStyle/>
        <a:p>
          <a:r>
            <a:rPr lang="en-US" sz="2200" dirty="0" smtClean="0">
              <a:latin typeface="+mj-lt"/>
              <a:cs typeface="Arial"/>
            </a:rPr>
            <a:t>●</a:t>
          </a:r>
          <a:r>
            <a:rPr lang="en-US" sz="2200" dirty="0" smtClean="0">
              <a:latin typeface="Arial"/>
              <a:cs typeface="Arial"/>
            </a:rPr>
            <a:t> </a:t>
          </a:r>
          <a:r>
            <a:rPr lang="en-US" sz="2200" dirty="0" smtClean="0"/>
            <a:t>Explain the short- and long-term outcomes of the different types of restructuring strategies.</a:t>
          </a:r>
          <a:endParaRPr lang="en-US" sz="2200" dirty="0">
            <a:latin typeface="+mn-lt"/>
          </a:endParaRPr>
        </a:p>
      </dgm:t>
    </dgm:pt>
    <dgm:pt modelId="{FF2AA991-C6D6-4FE4-AE96-C114573023CF}" type="sibTrans" cxnId="{9818768D-1E8B-462B-BA1D-30AFE64A3555}">
      <dgm:prSet/>
      <dgm:spPr/>
      <dgm:t>
        <a:bodyPr/>
        <a:lstStyle/>
        <a:p>
          <a:endParaRPr lang="en-US" sz="2200">
            <a:latin typeface="+mn-lt"/>
          </a:endParaRPr>
        </a:p>
      </dgm:t>
    </dgm:pt>
    <dgm:pt modelId="{34733217-6E21-4937-9B65-6DCA792FC2D0}" type="parTrans" cxnId="{9818768D-1E8B-462B-BA1D-30AFE64A3555}">
      <dgm:prSet/>
      <dgm:spPr/>
      <dgm:t>
        <a:bodyPr/>
        <a:lstStyle/>
        <a:p>
          <a:endParaRPr lang="en-US" sz="2200">
            <a:latin typeface="+mn-lt"/>
          </a:endParaRPr>
        </a:p>
      </dgm:t>
    </dgm:pt>
    <dgm:pt modelId="{49804F77-3147-4AD8-B0A1-E1123EC6E2C0}" type="pres">
      <dgm:prSet presAssocID="{CD3E8AFD-1ED6-4251-8B40-2C283E9369D5}" presName="linear" presStyleCnt="0">
        <dgm:presLayoutVars>
          <dgm:dir/>
          <dgm:resizeHandles val="exact"/>
        </dgm:presLayoutVars>
      </dgm:prSet>
      <dgm:spPr/>
      <dgm:t>
        <a:bodyPr/>
        <a:lstStyle/>
        <a:p>
          <a:endParaRPr lang="en-US"/>
        </a:p>
      </dgm:t>
    </dgm:pt>
    <dgm:pt modelId="{F5AE0F8C-5417-4568-84FA-9E69A583D654}" type="pres">
      <dgm:prSet presAssocID="{03C3F623-7D4F-4A4F-9CC8-4EB9CBDA9C66}" presName="comp" presStyleCnt="0"/>
      <dgm:spPr/>
    </dgm:pt>
    <dgm:pt modelId="{10207D15-5AE6-456F-B181-47F20D049606}" type="pres">
      <dgm:prSet presAssocID="{03C3F623-7D4F-4A4F-9CC8-4EB9CBDA9C66}" presName="box" presStyleLbl="node1" presStyleIdx="0" presStyleCnt="3" custScaleY="149291"/>
      <dgm:spPr/>
      <dgm:t>
        <a:bodyPr/>
        <a:lstStyle/>
        <a:p>
          <a:endParaRPr lang="en-US"/>
        </a:p>
      </dgm:t>
    </dgm:pt>
    <dgm:pt modelId="{1918FC97-5768-4177-A57F-3B26C702E374}" type="pres">
      <dgm:prSet presAssocID="{03C3F623-7D4F-4A4F-9CC8-4EB9CBDA9C66}" presName="img" presStyleLbl="fgImgPlace1" presStyleIdx="0" presStyleCnt="3" custScaleX="51753"/>
      <dgm:spPr>
        <a:blipFill rotWithShape="0">
          <a:blip xmlns:r="http://schemas.openxmlformats.org/officeDocument/2006/relationships" r:embed="rId1"/>
          <a:stretch>
            <a:fillRect/>
          </a:stretch>
        </a:blipFill>
        <a:ln w="57150">
          <a:solidFill>
            <a:schemeClr val="tx1"/>
          </a:solidFill>
        </a:ln>
      </dgm:spPr>
      <dgm:t>
        <a:bodyPr/>
        <a:lstStyle/>
        <a:p>
          <a:endParaRPr lang="en-US"/>
        </a:p>
      </dgm:t>
    </dgm:pt>
    <dgm:pt modelId="{101B0228-A9BB-4681-9140-FC217E82E006}" type="pres">
      <dgm:prSet presAssocID="{03C3F623-7D4F-4A4F-9CC8-4EB9CBDA9C66}" presName="text" presStyleLbl="node1" presStyleIdx="0" presStyleCnt="3">
        <dgm:presLayoutVars>
          <dgm:bulletEnabled val="1"/>
        </dgm:presLayoutVars>
      </dgm:prSet>
      <dgm:spPr/>
      <dgm:t>
        <a:bodyPr/>
        <a:lstStyle/>
        <a:p>
          <a:endParaRPr lang="en-US"/>
        </a:p>
      </dgm:t>
    </dgm:pt>
    <dgm:pt modelId="{DEBD8A0F-2322-4193-827F-727B24D74FAE}" type="pres">
      <dgm:prSet presAssocID="{C6C3505C-8266-4C61-9596-DD56CBDD9170}" presName="spacer" presStyleCnt="0"/>
      <dgm:spPr/>
    </dgm:pt>
    <dgm:pt modelId="{E7B1B9F0-493A-495B-92D7-02E8D50BBF3B}" type="pres">
      <dgm:prSet presAssocID="{4CAED787-3742-4914-BFAD-E53CB76FC3EB}" presName="comp" presStyleCnt="0"/>
      <dgm:spPr/>
    </dgm:pt>
    <dgm:pt modelId="{9FB36DD5-C883-43D8-A7C6-B3EDFA2A6770}" type="pres">
      <dgm:prSet presAssocID="{4CAED787-3742-4914-BFAD-E53CB76FC3EB}" presName="box" presStyleLbl="node1" presStyleIdx="1" presStyleCnt="3" custScaleY="162597"/>
      <dgm:spPr/>
      <dgm:t>
        <a:bodyPr/>
        <a:lstStyle/>
        <a:p>
          <a:endParaRPr lang="en-US"/>
        </a:p>
      </dgm:t>
    </dgm:pt>
    <dgm:pt modelId="{E708CFC0-76CB-4E72-B8D1-24DBB71C3A2C}" type="pres">
      <dgm:prSet presAssocID="{4CAED787-3742-4914-BFAD-E53CB76FC3EB}" presName="img" presStyleLbl="fgImgPlace1" presStyleIdx="1" presStyleCnt="3" custScaleX="51753"/>
      <dgm:spPr>
        <a:blipFill rotWithShape="0">
          <a:blip xmlns:r="http://schemas.openxmlformats.org/officeDocument/2006/relationships" r:embed="rId1"/>
          <a:stretch>
            <a:fillRect/>
          </a:stretch>
        </a:blipFill>
        <a:ln w="57150"/>
      </dgm:spPr>
      <dgm:t>
        <a:bodyPr/>
        <a:lstStyle/>
        <a:p>
          <a:endParaRPr lang="en-US"/>
        </a:p>
      </dgm:t>
    </dgm:pt>
    <dgm:pt modelId="{CC43094D-0FC0-416C-A706-810205655C09}" type="pres">
      <dgm:prSet presAssocID="{4CAED787-3742-4914-BFAD-E53CB76FC3EB}" presName="text" presStyleLbl="node1" presStyleIdx="1" presStyleCnt="3">
        <dgm:presLayoutVars>
          <dgm:bulletEnabled val="1"/>
        </dgm:presLayoutVars>
      </dgm:prSet>
      <dgm:spPr/>
      <dgm:t>
        <a:bodyPr/>
        <a:lstStyle/>
        <a:p>
          <a:endParaRPr lang="en-US"/>
        </a:p>
      </dgm:t>
    </dgm:pt>
    <dgm:pt modelId="{1657AEDB-DBC0-43E5-BBE5-15DD799A1954}" type="pres">
      <dgm:prSet presAssocID="{D2E7EB39-0725-4F77-9AD8-340C81CB6933}" presName="spacer" presStyleCnt="0"/>
      <dgm:spPr/>
    </dgm:pt>
    <dgm:pt modelId="{64C0109F-FACE-4982-87D0-2175B7644E99}" type="pres">
      <dgm:prSet presAssocID="{FC57DA2D-9AC2-4423-BA1D-76E3B5D8F574}" presName="comp" presStyleCnt="0"/>
      <dgm:spPr/>
    </dgm:pt>
    <dgm:pt modelId="{2F4579AA-35AB-4B01-AAE7-F2C3069BC13D}" type="pres">
      <dgm:prSet presAssocID="{FC57DA2D-9AC2-4423-BA1D-76E3B5D8F574}" presName="box" presStyleLbl="node1" presStyleIdx="2" presStyleCnt="3" custScaleY="176638"/>
      <dgm:spPr/>
      <dgm:t>
        <a:bodyPr/>
        <a:lstStyle/>
        <a:p>
          <a:endParaRPr lang="en-US"/>
        </a:p>
      </dgm:t>
    </dgm:pt>
    <dgm:pt modelId="{4BE5030C-0348-4C03-92AE-76D4C2BF5185}" type="pres">
      <dgm:prSet presAssocID="{FC57DA2D-9AC2-4423-BA1D-76E3B5D8F574}" presName="img" presStyleLbl="fgImgPlace1" presStyleIdx="2" presStyleCnt="3" custScaleX="51753"/>
      <dgm:spPr>
        <a:blipFill rotWithShape="0">
          <a:blip xmlns:r="http://schemas.openxmlformats.org/officeDocument/2006/relationships" r:embed="rId1"/>
          <a:stretch>
            <a:fillRect/>
          </a:stretch>
        </a:blipFill>
        <a:ln w="57150"/>
      </dgm:spPr>
      <dgm:t>
        <a:bodyPr/>
        <a:lstStyle/>
        <a:p>
          <a:endParaRPr lang="en-US"/>
        </a:p>
      </dgm:t>
    </dgm:pt>
    <dgm:pt modelId="{AD45C749-17CD-4687-A2F1-FD50767618E2}" type="pres">
      <dgm:prSet presAssocID="{FC57DA2D-9AC2-4423-BA1D-76E3B5D8F574}" presName="text" presStyleLbl="node1" presStyleIdx="2" presStyleCnt="3">
        <dgm:presLayoutVars>
          <dgm:bulletEnabled val="1"/>
        </dgm:presLayoutVars>
      </dgm:prSet>
      <dgm:spPr/>
      <dgm:t>
        <a:bodyPr/>
        <a:lstStyle/>
        <a:p>
          <a:endParaRPr lang="en-US"/>
        </a:p>
      </dgm:t>
    </dgm:pt>
  </dgm:ptLst>
  <dgm:cxnLst>
    <dgm:cxn modelId="{A978B9F3-02DB-4B1C-810A-7575EC86E780}" type="presOf" srcId="{4CAED787-3742-4914-BFAD-E53CB76FC3EB}" destId="{9FB36DD5-C883-43D8-A7C6-B3EDFA2A6770}" srcOrd="0" destOrd="0" presId="urn:microsoft.com/office/officeart/2005/8/layout/vList4#1"/>
    <dgm:cxn modelId="{7CF0B16A-4B37-4571-835B-F6D1EB7A800A}" srcId="{CD3E8AFD-1ED6-4251-8B40-2C283E9369D5}" destId="{4CAED787-3742-4914-BFAD-E53CB76FC3EB}" srcOrd="1" destOrd="0" parTransId="{A95570B1-40ED-4583-8FD8-99BDBC425B75}" sibTransId="{D2E7EB39-0725-4F77-9AD8-340C81CB6933}"/>
    <dgm:cxn modelId="{CD336BC8-33B8-4A02-9379-DF0303EA3114}" type="presOf" srcId="{03C3F623-7D4F-4A4F-9CC8-4EB9CBDA9C66}" destId="{101B0228-A9BB-4681-9140-FC217E82E006}" srcOrd="1" destOrd="0" presId="urn:microsoft.com/office/officeart/2005/8/layout/vList4#1"/>
    <dgm:cxn modelId="{9818768D-1E8B-462B-BA1D-30AFE64A3555}" srcId="{CD3E8AFD-1ED6-4251-8B40-2C283E9369D5}" destId="{FC57DA2D-9AC2-4423-BA1D-76E3B5D8F574}" srcOrd="2" destOrd="0" parTransId="{34733217-6E21-4937-9B65-6DCA792FC2D0}" sibTransId="{FF2AA991-C6D6-4FE4-AE96-C114573023CF}"/>
    <dgm:cxn modelId="{94DE2BA5-4534-48C1-8F2E-56445601A136}" type="presOf" srcId="{FC57DA2D-9AC2-4423-BA1D-76E3B5D8F574}" destId="{2F4579AA-35AB-4B01-AAE7-F2C3069BC13D}" srcOrd="0" destOrd="0" presId="urn:microsoft.com/office/officeart/2005/8/layout/vList4#1"/>
    <dgm:cxn modelId="{D7207140-1F90-4368-9D29-445896582D4C}" type="presOf" srcId="{4CAED787-3742-4914-BFAD-E53CB76FC3EB}" destId="{CC43094D-0FC0-416C-A706-810205655C09}" srcOrd="1" destOrd="0" presId="urn:microsoft.com/office/officeart/2005/8/layout/vList4#1"/>
    <dgm:cxn modelId="{DE3F6128-ECC3-4335-80AA-48D8E62AD3C7}" type="presOf" srcId="{CD3E8AFD-1ED6-4251-8B40-2C283E9369D5}" destId="{49804F77-3147-4AD8-B0A1-E1123EC6E2C0}" srcOrd="0" destOrd="0" presId="urn:microsoft.com/office/officeart/2005/8/layout/vList4#1"/>
    <dgm:cxn modelId="{3C86CCD5-63A9-4A29-9B7B-650B51074618}" type="presOf" srcId="{FC57DA2D-9AC2-4423-BA1D-76E3B5D8F574}" destId="{AD45C749-17CD-4687-A2F1-FD50767618E2}" srcOrd="1" destOrd="0" presId="urn:microsoft.com/office/officeart/2005/8/layout/vList4#1"/>
    <dgm:cxn modelId="{47A4710D-FF83-4AED-9C6E-D8EFA4C999FD}" srcId="{CD3E8AFD-1ED6-4251-8B40-2C283E9369D5}" destId="{03C3F623-7D4F-4A4F-9CC8-4EB9CBDA9C66}" srcOrd="0" destOrd="0" parTransId="{84FE30EF-D6A1-4CA9-B918-1749C61EBDE4}" sibTransId="{C6C3505C-8266-4C61-9596-DD56CBDD9170}"/>
    <dgm:cxn modelId="{B0A04FEE-68CA-46DE-AD08-691A54E9D79E}" type="presOf" srcId="{03C3F623-7D4F-4A4F-9CC8-4EB9CBDA9C66}" destId="{10207D15-5AE6-456F-B181-47F20D049606}" srcOrd="0" destOrd="0" presId="urn:microsoft.com/office/officeart/2005/8/layout/vList4#1"/>
    <dgm:cxn modelId="{5739D9B1-7B21-490F-8591-1F93C74E0464}" type="presParOf" srcId="{49804F77-3147-4AD8-B0A1-E1123EC6E2C0}" destId="{F5AE0F8C-5417-4568-84FA-9E69A583D654}" srcOrd="0" destOrd="0" presId="urn:microsoft.com/office/officeart/2005/8/layout/vList4#1"/>
    <dgm:cxn modelId="{6FC457CB-AFE3-4FB3-A55F-F9F2E4FB8D5F}" type="presParOf" srcId="{F5AE0F8C-5417-4568-84FA-9E69A583D654}" destId="{10207D15-5AE6-456F-B181-47F20D049606}" srcOrd="0" destOrd="0" presId="urn:microsoft.com/office/officeart/2005/8/layout/vList4#1"/>
    <dgm:cxn modelId="{DD872E52-0724-43C3-92AE-197351228AAD}" type="presParOf" srcId="{F5AE0F8C-5417-4568-84FA-9E69A583D654}" destId="{1918FC97-5768-4177-A57F-3B26C702E374}" srcOrd="1" destOrd="0" presId="urn:microsoft.com/office/officeart/2005/8/layout/vList4#1"/>
    <dgm:cxn modelId="{E42FD92D-9E3B-4C70-B0DD-C0EAC8B908AF}" type="presParOf" srcId="{F5AE0F8C-5417-4568-84FA-9E69A583D654}" destId="{101B0228-A9BB-4681-9140-FC217E82E006}" srcOrd="2" destOrd="0" presId="urn:microsoft.com/office/officeart/2005/8/layout/vList4#1"/>
    <dgm:cxn modelId="{299600E1-48BE-4D9B-B6F4-3414364C5E56}" type="presParOf" srcId="{49804F77-3147-4AD8-B0A1-E1123EC6E2C0}" destId="{DEBD8A0F-2322-4193-827F-727B24D74FAE}" srcOrd="1" destOrd="0" presId="urn:microsoft.com/office/officeart/2005/8/layout/vList4#1"/>
    <dgm:cxn modelId="{5BBB2903-3B54-41E1-B98C-3404AF8BD38B}" type="presParOf" srcId="{49804F77-3147-4AD8-B0A1-E1123EC6E2C0}" destId="{E7B1B9F0-493A-495B-92D7-02E8D50BBF3B}" srcOrd="2" destOrd="0" presId="urn:microsoft.com/office/officeart/2005/8/layout/vList4#1"/>
    <dgm:cxn modelId="{563E2C9B-FA33-4256-BB67-CBFAA816B805}" type="presParOf" srcId="{E7B1B9F0-493A-495B-92D7-02E8D50BBF3B}" destId="{9FB36DD5-C883-43D8-A7C6-B3EDFA2A6770}" srcOrd="0" destOrd="0" presId="urn:microsoft.com/office/officeart/2005/8/layout/vList4#1"/>
    <dgm:cxn modelId="{6E875446-0FFA-4B26-BB31-8AA98DB718C1}" type="presParOf" srcId="{E7B1B9F0-493A-495B-92D7-02E8D50BBF3B}" destId="{E708CFC0-76CB-4E72-B8D1-24DBB71C3A2C}" srcOrd="1" destOrd="0" presId="urn:microsoft.com/office/officeart/2005/8/layout/vList4#1"/>
    <dgm:cxn modelId="{4B4AF16F-89B8-4E86-A995-308C5FB65F6F}" type="presParOf" srcId="{E7B1B9F0-493A-495B-92D7-02E8D50BBF3B}" destId="{CC43094D-0FC0-416C-A706-810205655C09}" srcOrd="2" destOrd="0" presId="urn:microsoft.com/office/officeart/2005/8/layout/vList4#1"/>
    <dgm:cxn modelId="{E13F72A9-9CFB-4BC9-B26E-0A00BDCAF9A1}" type="presParOf" srcId="{49804F77-3147-4AD8-B0A1-E1123EC6E2C0}" destId="{1657AEDB-DBC0-43E5-BBE5-15DD799A1954}" srcOrd="3" destOrd="0" presId="urn:microsoft.com/office/officeart/2005/8/layout/vList4#1"/>
    <dgm:cxn modelId="{B8C1F5E2-355F-4D80-A4A2-C1654D57CB3F}" type="presParOf" srcId="{49804F77-3147-4AD8-B0A1-E1123EC6E2C0}" destId="{64C0109F-FACE-4982-87D0-2175B7644E99}" srcOrd="4" destOrd="0" presId="urn:microsoft.com/office/officeart/2005/8/layout/vList4#1"/>
    <dgm:cxn modelId="{32B38342-B32F-47AB-A516-B40E4997BD56}" type="presParOf" srcId="{64C0109F-FACE-4982-87D0-2175B7644E99}" destId="{2F4579AA-35AB-4B01-AAE7-F2C3069BC13D}" srcOrd="0" destOrd="0" presId="urn:microsoft.com/office/officeart/2005/8/layout/vList4#1"/>
    <dgm:cxn modelId="{4255A399-AF6E-4F9F-9B82-EFE303780869}" type="presParOf" srcId="{64C0109F-FACE-4982-87D0-2175B7644E99}" destId="{4BE5030C-0348-4C03-92AE-76D4C2BF5185}" srcOrd="1" destOrd="0" presId="urn:microsoft.com/office/officeart/2005/8/layout/vList4#1"/>
    <dgm:cxn modelId="{2AE0F14D-236A-435A-85B6-5B18579C2041}" type="presParOf" srcId="{64C0109F-FACE-4982-87D0-2175B7644E99}" destId="{AD45C749-17CD-4687-A2F1-FD50767618E2}" srcOrd="2" destOrd="0" presId="urn:microsoft.com/office/officeart/2005/8/layout/vList4#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D7CBB5-768B-450C-882A-58298B85CD2A}"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en-US"/>
        </a:p>
      </dgm:t>
    </dgm:pt>
    <dgm:pt modelId="{4A15820E-CFE2-4805-9351-A4F2603A5F20}">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400" b="1" dirty="0" smtClean="0">
            <a:latin typeface="+mj-lt"/>
            <a:cs typeface="Arial"/>
          </a:endParaRP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rPr>
            <a:t>DOWNSIZING</a:t>
          </a:r>
        </a:p>
        <a:p>
          <a:pPr defTabSz="1422400">
            <a:lnSpc>
              <a:spcPct val="90000"/>
            </a:lnSpc>
            <a:spcBef>
              <a:spcPct val="0"/>
            </a:spcBef>
            <a:spcAft>
              <a:spcPct val="35000"/>
            </a:spcAft>
          </a:pPr>
          <a:endParaRPr lang="en-US" sz="2100" dirty="0"/>
        </a:p>
      </dgm:t>
    </dgm:pt>
    <dgm:pt modelId="{622D7849-0585-463A-B16E-3558406D4B40}" type="parTrans" cxnId="{8B3E8274-A733-43C1-A2EF-F7BCB0EE3C61}">
      <dgm:prSet/>
      <dgm:spPr/>
      <dgm:t>
        <a:bodyPr/>
        <a:lstStyle/>
        <a:p>
          <a:endParaRPr lang="en-US"/>
        </a:p>
      </dgm:t>
    </dgm:pt>
    <dgm:pt modelId="{A1B8793E-DBA4-4070-B8E0-1FA8C8D9753D}" type="sibTrans" cxnId="{8B3E8274-A733-43C1-A2EF-F7BCB0EE3C61}">
      <dgm:prSet/>
      <dgm:spPr/>
      <dgm:t>
        <a:bodyPr/>
        <a:lstStyle/>
        <a:p>
          <a:endParaRPr lang="en-US"/>
        </a:p>
      </dgm:t>
    </dgm:pt>
    <dgm:pt modelId="{6A033249-BD8A-4710-9ADC-9475EE62BC2E}">
      <dgm:prSet custT="1"/>
      <dgm:spPr/>
      <dgm:t>
        <a:bodyPr/>
        <a:lstStyle/>
        <a:p>
          <a:r>
            <a:rPr lang="en-US" sz="3600" b="1" dirty="0" smtClean="0">
              <a:solidFill>
                <a:schemeClr val="bg1"/>
              </a:solidFill>
              <a:latin typeface="+mj-lt"/>
            </a:rPr>
            <a:t>DOWNSCOPING</a:t>
          </a:r>
          <a:endParaRPr lang="en-US" sz="3600" b="1" dirty="0">
            <a:solidFill>
              <a:schemeClr val="bg1"/>
            </a:solidFill>
            <a:latin typeface="+mj-lt"/>
          </a:endParaRPr>
        </a:p>
      </dgm:t>
    </dgm:pt>
    <dgm:pt modelId="{562C9123-8869-4A63-B34C-97692575E894}" type="parTrans" cxnId="{9437679E-89DE-4493-97A0-57B99249BF93}">
      <dgm:prSet/>
      <dgm:spPr/>
      <dgm:t>
        <a:bodyPr/>
        <a:lstStyle/>
        <a:p>
          <a:endParaRPr lang="en-US"/>
        </a:p>
      </dgm:t>
    </dgm:pt>
    <dgm:pt modelId="{8701AF44-7E06-45CA-BEB4-195A6A5C1EDA}" type="sibTrans" cxnId="{9437679E-89DE-4493-97A0-57B99249BF93}">
      <dgm:prSet/>
      <dgm:spPr/>
      <dgm:t>
        <a:bodyPr/>
        <a:lstStyle/>
        <a:p>
          <a:endParaRPr lang="en-US"/>
        </a:p>
      </dgm:t>
    </dgm:pt>
    <dgm:pt modelId="{892A1CB2-EA04-4CCE-92D5-08FCAF0E1F49}">
      <dgm:prSet custT="1"/>
      <dgm:spPr/>
      <dgm:t>
        <a:bodyPr/>
        <a:lstStyle/>
        <a:p>
          <a:pPr algn="l"/>
          <a:r>
            <a:rPr lang="en-US" sz="2200" b="1" dirty="0" smtClean="0"/>
            <a:t>Refers to divestiture, spin-off, or some other means of eliminating businesses that are unrelated to a firm’s core businesses</a:t>
          </a:r>
          <a:endParaRPr lang="en-US" sz="2200" b="1" dirty="0"/>
        </a:p>
      </dgm:t>
    </dgm:pt>
    <dgm:pt modelId="{BBEFD483-8835-47C2-AC30-47CE7D4F60DF}" type="parTrans" cxnId="{647D5B35-B30B-49C0-B582-FAF2FC2A3C65}">
      <dgm:prSet/>
      <dgm:spPr/>
      <dgm:t>
        <a:bodyPr/>
        <a:lstStyle/>
        <a:p>
          <a:endParaRPr lang="en-US"/>
        </a:p>
      </dgm:t>
    </dgm:pt>
    <dgm:pt modelId="{0079EAD5-99DB-4A83-BB59-9F483447C672}" type="sibTrans" cxnId="{647D5B35-B30B-49C0-B582-FAF2FC2A3C65}">
      <dgm:prSet/>
      <dgm:spPr/>
      <dgm:t>
        <a:bodyPr/>
        <a:lstStyle/>
        <a:p>
          <a:endParaRPr lang="en-US"/>
        </a:p>
      </dgm:t>
    </dgm:pt>
    <dgm:pt modelId="{6795CBD8-1112-45EC-A347-2D5A46688FC1}">
      <dgm:prSet phldrT="[Text]" custT="1"/>
      <dgm:spPr/>
      <dgm:t>
        <a:bodyPr/>
        <a:lstStyle/>
        <a:p>
          <a:pPr algn="l"/>
          <a:r>
            <a:rPr lang="en-US" sz="2200" b="1" dirty="0" smtClean="0"/>
            <a:t>Reduction in the number of a firm’s employees and in the number of its operating units, but it does not change the essence of the business </a:t>
          </a:r>
          <a:endParaRPr lang="en-US" sz="2200" b="1" dirty="0"/>
        </a:p>
      </dgm:t>
    </dgm:pt>
    <dgm:pt modelId="{2BE2EEA6-78D2-4609-904B-A0BA09A172E3}" type="sibTrans" cxnId="{ADDA76B0-4926-4755-BD11-1677EAAFA9CF}">
      <dgm:prSet/>
      <dgm:spPr/>
      <dgm:t>
        <a:bodyPr/>
        <a:lstStyle/>
        <a:p>
          <a:endParaRPr lang="en-US"/>
        </a:p>
      </dgm:t>
    </dgm:pt>
    <dgm:pt modelId="{F0A9FC3A-7D5F-461A-ADDF-A7DFDB336962}" type="parTrans" cxnId="{ADDA76B0-4926-4755-BD11-1677EAAFA9CF}">
      <dgm:prSet/>
      <dgm:spPr/>
      <dgm:t>
        <a:bodyPr/>
        <a:lstStyle/>
        <a:p>
          <a:endParaRPr lang="en-US"/>
        </a:p>
      </dgm:t>
    </dgm:pt>
    <dgm:pt modelId="{0A0E7305-8A3A-42F5-9AA1-EE7DFD61DBC4}">
      <dgm:prSet custT="1"/>
      <dgm:spPr/>
      <dgm:t>
        <a:bodyPr/>
        <a:lstStyle/>
        <a:p>
          <a:pPr algn="l"/>
          <a:r>
            <a:rPr lang="en-US" sz="2200" b="1" dirty="0" smtClean="0"/>
            <a:t>A party buys all of the assets of a business, financed largely with debt, and takes the firm private</a:t>
          </a:r>
          <a:endParaRPr lang="en-US" sz="2200" b="1" dirty="0"/>
        </a:p>
      </dgm:t>
    </dgm:pt>
    <dgm:pt modelId="{0543D2A1-B44B-461B-A855-5051FECFDADF}" type="parTrans" cxnId="{6BA85D14-3796-4DFE-92C1-43CA747FC2C2}">
      <dgm:prSet/>
      <dgm:spPr/>
      <dgm:t>
        <a:bodyPr/>
        <a:lstStyle/>
        <a:p>
          <a:endParaRPr lang="en-US"/>
        </a:p>
      </dgm:t>
    </dgm:pt>
    <dgm:pt modelId="{27134A9B-7225-4F22-B4D8-A45C6171A18B}" type="sibTrans" cxnId="{6BA85D14-3796-4DFE-92C1-43CA747FC2C2}">
      <dgm:prSet/>
      <dgm:spPr/>
      <dgm:t>
        <a:bodyPr/>
        <a:lstStyle/>
        <a:p>
          <a:endParaRPr lang="en-US"/>
        </a:p>
      </dgm:t>
    </dgm:pt>
    <dgm:pt modelId="{FAB513B4-C36E-4B31-877F-FA2436D3364B}">
      <dgm:prSet custT="1"/>
      <dgm:spPr/>
      <dgm:t>
        <a:bodyPr/>
        <a:lstStyle/>
        <a:p>
          <a:pPr algn="ctr"/>
          <a:r>
            <a:rPr lang="en-US" sz="3600" b="1" dirty="0" smtClean="0">
              <a:solidFill>
                <a:schemeClr val="bg1"/>
              </a:solidFill>
              <a:latin typeface="+mj-lt"/>
            </a:rPr>
            <a:t>LEVERAGED BUYOUT</a:t>
          </a:r>
          <a:endParaRPr lang="en-US" sz="3600" b="1" dirty="0">
            <a:solidFill>
              <a:schemeClr val="bg1"/>
            </a:solidFill>
            <a:latin typeface="+mj-lt"/>
          </a:endParaRPr>
        </a:p>
      </dgm:t>
    </dgm:pt>
    <dgm:pt modelId="{C62832DC-8599-4D16-A619-40582C7092EB}" type="parTrans" cxnId="{50F10F74-29AA-4BE7-B730-012E292DADD7}">
      <dgm:prSet/>
      <dgm:spPr/>
      <dgm:t>
        <a:bodyPr/>
        <a:lstStyle/>
        <a:p>
          <a:endParaRPr lang="en-US"/>
        </a:p>
      </dgm:t>
    </dgm:pt>
    <dgm:pt modelId="{4F0A4BEB-FB1F-4C41-ABF7-975BDF087954}" type="sibTrans" cxnId="{50F10F74-29AA-4BE7-B730-012E292DADD7}">
      <dgm:prSet/>
      <dgm:spPr/>
      <dgm:t>
        <a:bodyPr/>
        <a:lstStyle/>
        <a:p>
          <a:endParaRPr lang="en-US"/>
        </a:p>
      </dgm:t>
    </dgm:pt>
    <dgm:pt modelId="{4442EA69-4551-4CFE-A749-B2D550419A42}" type="pres">
      <dgm:prSet presAssocID="{33D7CBB5-768B-450C-882A-58298B85CD2A}" presName="Name0" presStyleCnt="0">
        <dgm:presLayoutVars>
          <dgm:dir/>
          <dgm:animLvl val="lvl"/>
          <dgm:resizeHandles/>
        </dgm:presLayoutVars>
      </dgm:prSet>
      <dgm:spPr/>
      <dgm:t>
        <a:bodyPr/>
        <a:lstStyle/>
        <a:p>
          <a:endParaRPr lang="en-US"/>
        </a:p>
      </dgm:t>
    </dgm:pt>
    <dgm:pt modelId="{363DC9D7-9FE9-4D4F-B6A2-DCB4FB5DC5A7}" type="pres">
      <dgm:prSet presAssocID="{4A15820E-CFE2-4805-9351-A4F2603A5F20}" presName="linNode" presStyleCnt="0"/>
      <dgm:spPr/>
    </dgm:pt>
    <dgm:pt modelId="{B5B1680A-E02B-4733-BB72-FF3A97733279}" type="pres">
      <dgm:prSet presAssocID="{4A15820E-CFE2-4805-9351-A4F2603A5F20}" presName="parentShp" presStyleLbl="node1" presStyleIdx="0" presStyleCnt="3" custScaleX="120721" custScaleY="1672271" custLinFactNeighborY="-1338">
        <dgm:presLayoutVars>
          <dgm:bulletEnabled val="1"/>
        </dgm:presLayoutVars>
      </dgm:prSet>
      <dgm:spPr/>
      <dgm:t>
        <a:bodyPr/>
        <a:lstStyle/>
        <a:p>
          <a:endParaRPr lang="en-US"/>
        </a:p>
      </dgm:t>
    </dgm:pt>
    <dgm:pt modelId="{D4F3E1BF-07BB-4AA1-847E-CFB1D3C646CA}" type="pres">
      <dgm:prSet presAssocID="{4A15820E-CFE2-4805-9351-A4F2603A5F20}" presName="childShp" presStyleLbl="bgAccFollowNode1" presStyleIdx="0" presStyleCnt="3" custAng="0" custScaleY="2000000">
        <dgm:presLayoutVars>
          <dgm:bulletEnabled val="1"/>
        </dgm:presLayoutVars>
      </dgm:prSet>
      <dgm:spPr/>
      <dgm:t>
        <a:bodyPr/>
        <a:lstStyle/>
        <a:p>
          <a:endParaRPr lang="en-US"/>
        </a:p>
      </dgm:t>
    </dgm:pt>
    <dgm:pt modelId="{3111F94C-23E1-46D9-BA6A-9397E34BB421}" type="pres">
      <dgm:prSet presAssocID="{A1B8793E-DBA4-4070-B8E0-1FA8C8D9753D}" presName="spacing" presStyleCnt="0"/>
      <dgm:spPr/>
    </dgm:pt>
    <dgm:pt modelId="{B654D839-34C2-4DF2-A640-4AA9053165B3}" type="pres">
      <dgm:prSet presAssocID="{6A033249-BD8A-4710-9ADC-9475EE62BC2E}" presName="linNode" presStyleCnt="0"/>
      <dgm:spPr/>
    </dgm:pt>
    <dgm:pt modelId="{FBA40300-D264-4B56-A26C-54C3D1737BE0}" type="pres">
      <dgm:prSet presAssocID="{6A033249-BD8A-4710-9ADC-9475EE62BC2E}" presName="parentShp" presStyleLbl="node1" presStyleIdx="1" presStyleCnt="3" custScaleX="120721" custScaleY="1752384" custLinFactNeighborY="-274">
        <dgm:presLayoutVars>
          <dgm:bulletEnabled val="1"/>
        </dgm:presLayoutVars>
      </dgm:prSet>
      <dgm:spPr/>
      <dgm:t>
        <a:bodyPr/>
        <a:lstStyle/>
        <a:p>
          <a:endParaRPr lang="en-US"/>
        </a:p>
      </dgm:t>
    </dgm:pt>
    <dgm:pt modelId="{66EBD6CC-B123-4865-A32D-DFBC9752E9DC}" type="pres">
      <dgm:prSet presAssocID="{6A033249-BD8A-4710-9ADC-9475EE62BC2E}" presName="childShp" presStyleLbl="bgAccFollowNode1" presStyleIdx="1" presStyleCnt="3" custAng="0" custScaleY="2000000">
        <dgm:presLayoutVars>
          <dgm:bulletEnabled val="1"/>
        </dgm:presLayoutVars>
      </dgm:prSet>
      <dgm:spPr/>
      <dgm:t>
        <a:bodyPr/>
        <a:lstStyle/>
        <a:p>
          <a:endParaRPr lang="en-US"/>
        </a:p>
      </dgm:t>
    </dgm:pt>
    <dgm:pt modelId="{A690530F-9539-4A33-AE13-B2EB6C41AEFF}" type="pres">
      <dgm:prSet presAssocID="{8701AF44-7E06-45CA-BEB4-195A6A5C1EDA}" presName="spacing" presStyleCnt="0"/>
      <dgm:spPr/>
    </dgm:pt>
    <dgm:pt modelId="{99094002-D21B-4CEF-8CF8-DF5DC03E663F}" type="pres">
      <dgm:prSet presAssocID="{FAB513B4-C36E-4B31-877F-FA2436D3364B}" presName="linNode" presStyleCnt="0"/>
      <dgm:spPr/>
    </dgm:pt>
    <dgm:pt modelId="{6DB9C9F2-5173-438C-845E-D07D97AB953D}" type="pres">
      <dgm:prSet presAssocID="{FAB513B4-C36E-4B31-877F-FA2436D3364B}" presName="parentShp" presStyleLbl="node1" presStyleIdx="2" presStyleCnt="3" custScaleX="119017" custScaleY="1556240">
        <dgm:presLayoutVars>
          <dgm:bulletEnabled val="1"/>
        </dgm:presLayoutVars>
      </dgm:prSet>
      <dgm:spPr/>
      <dgm:t>
        <a:bodyPr/>
        <a:lstStyle/>
        <a:p>
          <a:endParaRPr lang="en-US"/>
        </a:p>
      </dgm:t>
    </dgm:pt>
    <dgm:pt modelId="{840BA86B-76D4-486C-A338-98DBE46F46DE}" type="pres">
      <dgm:prSet presAssocID="{FAB513B4-C36E-4B31-877F-FA2436D3364B}" presName="childShp" presStyleLbl="bgAccFollowNode1" presStyleIdx="2" presStyleCnt="3" custScaleY="1617768">
        <dgm:presLayoutVars>
          <dgm:bulletEnabled val="1"/>
        </dgm:presLayoutVars>
      </dgm:prSet>
      <dgm:spPr/>
      <dgm:t>
        <a:bodyPr/>
        <a:lstStyle/>
        <a:p>
          <a:endParaRPr lang="en-US"/>
        </a:p>
      </dgm:t>
    </dgm:pt>
  </dgm:ptLst>
  <dgm:cxnLst>
    <dgm:cxn modelId="{6DB83210-1221-4AEB-887C-5DDCC53C08B1}" type="presOf" srcId="{892A1CB2-EA04-4CCE-92D5-08FCAF0E1F49}" destId="{66EBD6CC-B123-4865-A32D-DFBC9752E9DC}" srcOrd="0" destOrd="0" presId="urn:microsoft.com/office/officeart/2005/8/layout/vList6"/>
    <dgm:cxn modelId="{50F10F74-29AA-4BE7-B730-012E292DADD7}" srcId="{33D7CBB5-768B-450C-882A-58298B85CD2A}" destId="{FAB513B4-C36E-4B31-877F-FA2436D3364B}" srcOrd="2" destOrd="0" parTransId="{C62832DC-8599-4D16-A619-40582C7092EB}" sibTransId="{4F0A4BEB-FB1F-4C41-ABF7-975BDF087954}"/>
    <dgm:cxn modelId="{6A0319D8-8390-40BA-856E-3B5DD0217952}" type="presOf" srcId="{4A15820E-CFE2-4805-9351-A4F2603A5F20}" destId="{B5B1680A-E02B-4733-BB72-FF3A97733279}" srcOrd="0" destOrd="0" presId="urn:microsoft.com/office/officeart/2005/8/layout/vList6"/>
    <dgm:cxn modelId="{51E28DD8-FE95-444A-B03E-D2F3E2D28FA5}" type="presOf" srcId="{FAB513B4-C36E-4B31-877F-FA2436D3364B}" destId="{6DB9C9F2-5173-438C-845E-D07D97AB953D}" srcOrd="0" destOrd="0" presId="urn:microsoft.com/office/officeart/2005/8/layout/vList6"/>
    <dgm:cxn modelId="{6BA85D14-3796-4DFE-92C1-43CA747FC2C2}" srcId="{FAB513B4-C36E-4B31-877F-FA2436D3364B}" destId="{0A0E7305-8A3A-42F5-9AA1-EE7DFD61DBC4}" srcOrd="0" destOrd="0" parTransId="{0543D2A1-B44B-461B-A855-5051FECFDADF}" sibTransId="{27134A9B-7225-4F22-B4D8-A45C6171A18B}"/>
    <dgm:cxn modelId="{8B3E8274-A733-43C1-A2EF-F7BCB0EE3C61}" srcId="{33D7CBB5-768B-450C-882A-58298B85CD2A}" destId="{4A15820E-CFE2-4805-9351-A4F2603A5F20}" srcOrd="0" destOrd="0" parTransId="{622D7849-0585-463A-B16E-3558406D4B40}" sibTransId="{A1B8793E-DBA4-4070-B8E0-1FA8C8D9753D}"/>
    <dgm:cxn modelId="{ADDA76B0-4926-4755-BD11-1677EAAFA9CF}" srcId="{4A15820E-CFE2-4805-9351-A4F2603A5F20}" destId="{6795CBD8-1112-45EC-A347-2D5A46688FC1}" srcOrd="0" destOrd="0" parTransId="{F0A9FC3A-7D5F-461A-ADDF-A7DFDB336962}" sibTransId="{2BE2EEA6-78D2-4609-904B-A0BA09A172E3}"/>
    <dgm:cxn modelId="{647D5B35-B30B-49C0-B582-FAF2FC2A3C65}" srcId="{6A033249-BD8A-4710-9ADC-9475EE62BC2E}" destId="{892A1CB2-EA04-4CCE-92D5-08FCAF0E1F49}" srcOrd="0" destOrd="0" parTransId="{BBEFD483-8835-47C2-AC30-47CE7D4F60DF}" sibTransId="{0079EAD5-99DB-4A83-BB59-9F483447C672}"/>
    <dgm:cxn modelId="{9437679E-89DE-4493-97A0-57B99249BF93}" srcId="{33D7CBB5-768B-450C-882A-58298B85CD2A}" destId="{6A033249-BD8A-4710-9ADC-9475EE62BC2E}" srcOrd="1" destOrd="0" parTransId="{562C9123-8869-4A63-B34C-97692575E894}" sibTransId="{8701AF44-7E06-45CA-BEB4-195A6A5C1EDA}"/>
    <dgm:cxn modelId="{6DEDDD02-7E92-4AF7-89F5-7E20E8BE89B7}" type="presOf" srcId="{33D7CBB5-768B-450C-882A-58298B85CD2A}" destId="{4442EA69-4551-4CFE-A749-B2D550419A42}" srcOrd="0" destOrd="0" presId="urn:microsoft.com/office/officeart/2005/8/layout/vList6"/>
    <dgm:cxn modelId="{EF2A211F-E473-4FF8-B522-DC6FCEC2D689}" type="presOf" srcId="{0A0E7305-8A3A-42F5-9AA1-EE7DFD61DBC4}" destId="{840BA86B-76D4-486C-A338-98DBE46F46DE}" srcOrd="0" destOrd="0" presId="urn:microsoft.com/office/officeart/2005/8/layout/vList6"/>
    <dgm:cxn modelId="{3F6DBE64-DCF3-4D97-9041-29FA688776C0}" type="presOf" srcId="{6A033249-BD8A-4710-9ADC-9475EE62BC2E}" destId="{FBA40300-D264-4B56-A26C-54C3D1737BE0}" srcOrd="0" destOrd="0" presId="urn:microsoft.com/office/officeart/2005/8/layout/vList6"/>
    <dgm:cxn modelId="{B33D3C17-09BA-41FA-ABC0-2163E79BD7F7}" type="presOf" srcId="{6795CBD8-1112-45EC-A347-2D5A46688FC1}" destId="{D4F3E1BF-07BB-4AA1-847E-CFB1D3C646CA}" srcOrd="0" destOrd="0" presId="urn:microsoft.com/office/officeart/2005/8/layout/vList6"/>
    <dgm:cxn modelId="{7882825B-9E52-4FB2-969F-7AA0BEDB2D16}" type="presParOf" srcId="{4442EA69-4551-4CFE-A749-B2D550419A42}" destId="{363DC9D7-9FE9-4D4F-B6A2-DCB4FB5DC5A7}" srcOrd="0" destOrd="0" presId="urn:microsoft.com/office/officeart/2005/8/layout/vList6"/>
    <dgm:cxn modelId="{EA33DE3E-2314-47D0-9476-C6016BE8375B}" type="presParOf" srcId="{363DC9D7-9FE9-4D4F-B6A2-DCB4FB5DC5A7}" destId="{B5B1680A-E02B-4733-BB72-FF3A97733279}" srcOrd="0" destOrd="0" presId="urn:microsoft.com/office/officeart/2005/8/layout/vList6"/>
    <dgm:cxn modelId="{0CE929C8-06BB-4EB1-900D-7B595F749E2E}" type="presParOf" srcId="{363DC9D7-9FE9-4D4F-B6A2-DCB4FB5DC5A7}" destId="{D4F3E1BF-07BB-4AA1-847E-CFB1D3C646CA}" srcOrd="1" destOrd="0" presId="urn:microsoft.com/office/officeart/2005/8/layout/vList6"/>
    <dgm:cxn modelId="{00AC082D-C921-4AF7-BD73-F758467D49C5}" type="presParOf" srcId="{4442EA69-4551-4CFE-A749-B2D550419A42}" destId="{3111F94C-23E1-46D9-BA6A-9397E34BB421}" srcOrd="1" destOrd="0" presId="urn:microsoft.com/office/officeart/2005/8/layout/vList6"/>
    <dgm:cxn modelId="{23DB73C3-E5A1-41F0-8725-6C59A1E5F46B}" type="presParOf" srcId="{4442EA69-4551-4CFE-A749-B2D550419A42}" destId="{B654D839-34C2-4DF2-A640-4AA9053165B3}" srcOrd="2" destOrd="0" presId="urn:microsoft.com/office/officeart/2005/8/layout/vList6"/>
    <dgm:cxn modelId="{E3BB624A-94B1-4660-BD22-10428028DD27}" type="presParOf" srcId="{B654D839-34C2-4DF2-A640-4AA9053165B3}" destId="{FBA40300-D264-4B56-A26C-54C3D1737BE0}" srcOrd="0" destOrd="0" presId="urn:microsoft.com/office/officeart/2005/8/layout/vList6"/>
    <dgm:cxn modelId="{E9B6E3C4-7D4D-405A-ADCD-0038F1C1AACA}" type="presParOf" srcId="{B654D839-34C2-4DF2-A640-4AA9053165B3}" destId="{66EBD6CC-B123-4865-A32D-DFBC9752E9DC}" srcOrd="1" destOrd="0" presId="urn:microsoft.com/office/officeart/2005/8/layout/vList6"/>
    <dgm:cxn modelId="{9EBCA6E6-3C75-441B-A7D4-C2CBD42DC954}" type="presParOf" srcId="{4442EA69-4551-4CFE-A749-B2D550419A42}" destId="{A690530F-9539-4A33-AE13-B2EB6C41AEFF}" srcOrd="3" destOrd="0" presId="urn:microsoft.com/office/officeart/2005/8/layout/vList6"/>
    <dgm:cxn modelId="{DE77BBF3-32B2-44DD-8A11-E3EE17CAEC9B}" type="presParOf" srcId="{4442EA69-4551-4CFE-A749-B2D550419A42}" destId="{99094002-D21B-4CEF-8CF8-DF5DC03E663F}" srcOrd="4" destOrd="0" presId="urn:microsoft.com/office/officeart/2005/8/layout/vList6"/>
    <dgm:cxn modelId="{2878C662-FEDF-4C9A-AEE6-F1E0AD82930F}" type="presParOf" srcId="{99094002-D21B-4CEF-8CF8-DF5DC03E663F}" destId="{6DB9C9F2-5173-438C-845E-D07D97AB953D}" srcOrd="0" destOrd="0" presId="urn:microsoft.com/office/officeart/2005/8/layout/vList6"/>
    <dgm:cxn modelId="{1CA588B0-6C7F-493C-9BC0-3136CC52ACF6}" type="presParOf" srcId="{99094002-D21B-4CEF-8CF8-DF5DC03E663F}" destId="{840BA86B-76D4-486C-A338-98DBE46F46DE}" srcOrd="1" destOrd="0" presId="urn:microsoft.com/office/officeart/2005/8/layout/vList6"/>
  </dgm:cxnLst>
  <dgm:bg>
    <a:solidFill>
      <a:schemeClr val="accent1">
        <a:lumMod val="60000"/>
        <a:lumOff val="4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D7CBB5-768B-450C-882A-58298B85CD2A}" type="doc">
      <dgm:prSet loTypeId="urn:microsoft.com/office/officeart/2005/8/layout/vList6" loCatId="list" qsTypeId="urn:microsoft.com/office/officeart/2005/8/quickstyle/simple1" qsCatId="simple" csTypeId="urn:microsoft.com/office/officeart/2005/8/colors/accent4_5" csCatId="accent4" phldr="1"/>
      <dgm:spPr/>
      <dgm:t>
        <a:bodyPr/>
        <a:lstStyle/>
        <a:p>
          <a:endParaRPr lang="en-US"/>
        </a:p>
      </dgm:t>
    </dgm:pt>
    <dgm:pt modelId="{4A15820E-CFE2-4805-9351-A4F2603A5F20}">
      <dgm:prSet phldrT="[Tex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en-US" sz="400" b="1" dirty="0" smtClean="0">
            <a:latin typeface="+mj-lt"/>
            <a:cs typeface="Arial"/>
          </a:endParaRPr>
        </a:p>
        <a:p>
          <a:pPr marL="0" marR="0" indent="0" defTabSz="914400" eaLnBrk="1" fontAlgn="auto" latinLnBrk="0" hangingPunct="1">
            <a:lnSpc>
              <a:spcPct val="100000"/>
            </a:lnSpc>
            <a:spcBef>
              <a:spcPts val="0"/>
            </a:spcBef>
            <a:spcAft>
              <a:spcPts val="0"/>
            </a:spcAft>
            <a:buClrTx/>
            <a:buSzTx/>
            <a:buFontTx/>
            <a:buNone/>
            <a:tabLst/>
            <a:defRPr/>
          </a:pPr>
          <a:r>
            <a:rPr lang="en-US" sz="3600" b="1" dirty="0" smtClean="0">
              <a:latin typeface="+mj-lt"/>
            </a:rPr>
            <a:t>DOWNSIZING</a:t>
          </a:r>
        </a:p>
        <a:p>
          <a:pPr defTabSz="1422400">
            <a:lnSpc>
              <a:spcPct val="90000"/>
            </a:lnSpc>
            <a:spcBef>
              <a:spcPct val="0"/>
            </a:spcBef>
            <a:spcAft>
              <a:spcPct val="35000"/>
            </a:spcAft>
          </a:pPr>
          <a:endParaRPr lang="en-US" sz="2100" dirty="0"/>
        </a:p>
      </dgm:t>
    </dgm:pt>
    <dgm:pt modelId="{622D7849-0585-463A-B16E-3558406D4B40}" type="parTrans" cxnId="{8B3E8274-A733-43C1-A2EF-F7BCB0EE3C61}">
      <dgm:prSet/>
      <dgm:spPr/>
      <dgm:t>
        <a:bodyPr/>
        <a:lstStyle/>
        <a:p>
          <a:endParaRPr lang="en-US"/>
        </a:p>
      </dgm:t>
    </dgm:pt>
    <dgm:pt modelId="{A1B8793E-DBA4-4070-B8E0-1FA8C8D9753D}" type="sibTrans" cxnId="{8B3E8274-A733-43C1-A2EF-F7BCB0EE3C61}">
      <dgm:prSet/>
      <dgm:spPr/>
      <dgm:t>
        <a:bodyPr/>
        <a:lstStyle/>
        <a:p>
          <a:endParaRPr lang="en-US"/>
        </a:p>
      </dgm:t>
    </dgm:pt>
    <dgm:pt modelId="{6A033249-BD8A-4710-9ADC-9475EE62BC2E}">
      <dgm:prSet custT="1"/>
      <dgm:spPr/>
      <dgm:t>
        <a:bodyPr/>
        <a:lstStyle/>
        <a:p>
          <a:r>
            <a:rPr lang="en-US" sz="3600" b="1" dirty="0" smtClean="0">
              <a:solidFill>
                <a:schemeClr val="bg1"/>
              </a:solidFill>
              <a:latin typeface="+mj-lt"/>
            </a:rPr>
            <a:t>DOWNSCOPING</a:t>
          </a:r>
          <a:endParaRPr lang="en-US" sz="3600" b="1" dirty="0">
            <a:solidFill>
              <a:schemeClr val="bg1"/>
            </a:solidFill>
            <a:latin typeface="+mj-lt"/>
          </a:endParaRPr>
        </a:p>
      </dgm:t>
    </dgm:pt>
    <dgm:pt modelId="{562C9123-8869-4A63-B34C-97692575E894}" type="parTrans" cxnId="{9437679E-89DE-4493-97A0-57B99249BF93}">
      <dgm:prSet/>
      <dgm:spPr/>
      <dgm:t>
        <a:bodyPr/>
        <a:lstStyle/>
        <a:p>
          <a:endParaRPr lang="en-US"/>
        </a:p>
      </dgm:t>
    </dgm:pt>
    <dgm:pt modelId="{8701AF44-7E06-45CA-BEB4-195A6A5C1EDA}" type="sibTrans" cxnId="{9437679E-89DE-4493-97A0-57B99249BF93}">
      <dgm:prSet/>
      <dgm:spPr/>
      <dgm:t>
        <a:bodyPr/>
        <a:lstStyle/>
        <a:p>
          <a:endParaRPr lang="en-US"/>
        </a:p>
      </dgm:t>
    </dgm:pt>
    <dgm:pt modelId="{892A1CB2-EA04-4CCE-92D5-08FCAF0E1F49}">
      <dgm:prSet custT="1"/>
      <dgm:spPr/>
      <dgm:t>
        <a:bodyPr/>
        <a:lstStyle/>
        <a:p>
          <a:pPr algn="l"/>
          <a:r>
            <a:rPr lang="en-US" sz="2100" dirty="0" smtClean="0">
              <a:latin typeface="+mj-lt"/>
            </a:rPr>
            <a:t>Strategic</a:t>
          </a:r>
          <a:endParaRPr lang="en-US" sz="2100" dirty="0">
            <a:latin typeface="+mj-lt"/>
          </a:endParaRPr>
        </a:p>
      </dgm:t>
    </dgm:pt>
    <dgm:pt modelId="{BBEFD483-8835-47C2-AC30-47CE7D4F60DF}" type="parTrans" cxnId="{647D5B35-B30B-49C0-B582-FAF2FC2A3C65}">
      <dgm:prSet/>
      <dgm:spPr/>
      <dgm:t>
        <a:bodyPr/>
        <a:lstStyle/>
        <a:p>
          <a:endParaRPr lang="en-US"/>
        </a:p>
      </dgm:t>
    </dgm:pt>
    <dgm:pt modelId="{0079EAD5-99DB-4A83-BB59-9F483447C672}" type="sibTrans" cxnId="{647D5B35-B30B-49C0-B582-FAF2FC2A3C65}">
      <dgm:prSet/>
      <dgm:spPr/>
      <dgm:t>
        <a:bodyPr/>
        <a:lstStyle/>
        <a:p>
          <a:endParaRPr lang="en-US"/>
        </a:p>
      </dgm:t>
    </dgm:pt>
    <dgm:pt modelId="{6795CBD8-1112-45EC-A347-2D5A46688FC1}">
      <dgm:prSet phldrT="[Text]" custT="1"/>
      <dgm:spPr/>
      <dgm:t>
        <a:bodyPr/>
        <a:lstStyle/>
        <a:p>
          <a:pPr algn="l"/>
          <a:r>
            <a:rPr lang="en-US" sz="2100" dirty="0" smtClean="0">
              <a:latin typeface="+mj-lt"/>
            </a:rPr>
            <a:t>Tactical</a:t>
          </a:r>
          <a:endParaRPr lang="en-US" sz="2100" dirty="0">
            <a:latin typeface="+mj-lt"/>
          </a:endParaRPr>
        </a:p>
      </dgm:t>
    </dgm:pt>
    <dgm:pt modelId="{2BE2EEA6-78D2-4609-904B-A0BA09A172E3}" type="sibTrans" cxnId="{ADDA76B0-4926-4755-BD11-1677EAAFA9CF}">
      <dgm:prSet/>
      <dgm:spPr/>
      <dgm:t>
        <a:bodyPr/>
        <a:lstStyle/>
        <a:p>
          <a:endParaRPr lang="en-US"/>
        </a:p>
      </dgm:t>
    </dgm:pt>
    <dgm:pt modelId="{F0A9FC3A-7D5F-461A-ADDF-A7DFDB336962}" type="parTrans" cxnId="{ADDA76B0-4926-4755-BD11-1677EAAFA9CF}">
      <dgm:prSet/>
      <dgm:spPr/>
      <dgm:t>
        <a:bodyPr/>
        <a:lstStyle/>
        <a:p>
          <a:endParaRPr lang="en-US"/>
        </a:p>
      </dgm:t>
    </dgm:pt>
    <dgm:pt modelId="{AF74394D-476B-4821-BCFC-37F88C84F853}">
      <dgm:prSet phldrT="[Text]" custT="1"/>
      <dgm:spPr/>
      <dgm:t>
        <a:bodyPr/>
        <a:lstStyle/>
        <a:p>
          <a:pPr algn="l"/>
          <a:r>
            <a:rPr lang="en-US" sz="2100" dirty="0" smtClean="0">
              <a:latin typeface="+mj-lt"/>
            </a:rPr>
            <a:t>Short-term </a:t>
          </a:r>
          <a:endParaRPr lang="en-US" sz="2100" dirty="0">
            <a:latin typeface="+mj-lt"/>
          </a:endParaRPr>
        </a:p>
      </dgm:t>
    </dgm:pt>
    <dgm:pt modelId="{82976196-C284-4434-B547-DBE0165CB578}" type="parTrans" cxnId="{3C726251-F6A9-46B0-BA73-53FA04B18756}">
      <dgm:prSet/>
      <dgm:spPr/>
      <dgm:t>
        <a:bodyPr/>
        <a:lstStyle/>
        <a:p>
          <a:endParaRPr lang="en-US"/>
        </a:p>
      </dgm:t>
    </dgm:pt>
    <dgm:pt modelId="{498E2883-DFE6-4B03-BEB4-FBA585B53CD9}" type="sibTrans" cxnId="{3C726251-F6A9-46B0-BA73-53FA04B18756}">
      <dgm:prSet/>
      <dgm:spPr/>
      <dgm:t>
        <a:bodyPr/>
        <a:lstStyle/>
        <a:p>
          <a:endParaRPr lang="en-US"/>
        </a:p>
      </dgm:t>
    </dgm:pt>
    <dgm:pt modelId="{4BAFA43C-84D8-4B8D-8657-C2C19D928916}">
      <dgm:prSet custT="1"/>
      <dgm:spPr/>
      <dgm:t>
        <a:bodyPr/>
        <a:lstStyle/>
        <a:p>
          <a:pPr algn="l"/>
          <a:r>
            <a:rPr lang="en-US" sz="2100" dirty="0" smtClean="0">
              <a:latin typeface="+mj-lt"/>
            </a:rPr>
            <a:t>Long-term</a:t>
          </a:r>
          <a:endParaRPr lang="en-US" sz="2100" dirty="0">
            <a:latin typeface="+mj-lt"/>
          </a:endParaRPr>
        </a:p>
      </dgm:t>
    </dgm:pt>
    <dgm:pt modelId="{85B9854F-3DB6-4DA9-B3FD-32CBBAF64792}" type="parTrans" cxnId="{D7C21EF6-FA5F-46C6-A115-53B1853BE302}">
      <dgm:prSet/>
      <dgm:spPr/>
      <dgm:t>
        <a:bodyPr/>
        <a:lstStyle/>
        <a:p>
          <a:endParaRPr lang="en-US"/>
        </a:p>
      </dgm:t>
    </dgm:pt>
    <dgm:pt modelId="{64AEF70D-8A53-438C-9B35-B66306564C9E}" type="sibTrans" cxnId="{D7C21EF6-FA5F-46C6-A115-53B1853BE302}">
      <dgm:prSet/>
      <dgm:spPr/>
      <dgm:t>
        <a:bodyPr/>
        <a:lstStyle/>
        <a:p>
          <a:endParaRPr lang="en-US"/>
        </a:p>
      </dgm:t>
    </dgm:pt>
    <dgm:pt modelId="{C3142D5A-915C-4450-8941-EC86CE46AB5D}">
      <dgm:prSet custT="1"/>
      <dgm:spPr/>
      <dgm:t>
        <a:bodyPr/>
        <a:lstStyle/>
        <a:p>
          <a:pPr algn="l"/>
          <a:r>
            <a:rPr lang="en-US" sz="2100" dirty="0" smtClean="0">
              <a:latin typeface="+mj-lt"/>
            </a:rPr>
            <a:t>Focus on core businesses</a:t>
          </a:r>
          <a:endParaRPr lang="en-US" sz="2100" dirty="0">
            <a:latin typeface="+mj-lt"/>
          </a:endParaRPr>
        </a:p>
      </dgm:t>
    </dgm:pt>
    <dgm:pt modelId="{EBFCC178-0942-4F3D-A6F9-63C8140F39A7}" type="parTrans" cxnId="{C829D455-AFAE-4F27-91EE-8AEF1CE342F8}">
      <dgm:prSet/>
      <dgm:spPr/>
      <dgm:t>
        <a:bodyPr/>
        <a:lstStyle/>
        <a:p>
          <a:endParaRPr lang="en-US"/>
        </a:p>
      </dgm:t>
    </dgm:pt>
    <dgm:pt modelId="{581E7818-FFC1-4D21-803A-51AFDB43E723}" type="sibTrans" cxnId="{C829D455-AFAE-4F27-91EE-8AEF1CE342F8}">
      <dgm:prSet/>
      <dgm:spPr/>
      <dgm:t>
        <a:bodyPr/>
        <a:lstStyle/>
        <a:p>
          <a:endParaRPr lang="en-US"/>
        </a:p>
      </dgm:t>
    </dgm:pt>
    <dgm:pt modelId="{1C63572E-C931-4D7F-A38E-5C72E15F1B9D}">
      <dgm:prSet phldrT="[Text]" custT="1"/>
      <dgm:spPr/>
      <dgm:t>
        <a:bodyPr/>
        <a:lstStyle/>
        <a:p>
          <a:pPr algn="l"/>
          <a:r>
            <a:rPr lang="en-US" sz="2100" dirty="0" smtClean="0">
              <a:latin typeface="+mj-lt"/>
            </a:rPr>
            <a:t>Cut labor costs</a:t>
          </a:r>
          <a:endParaRPr lang="en-US" sz="2100" dirty="0">
            <a:latin typeface="+mj-lt"/>
          </a:endParaRPr>
        </a:p>
      </dgm:t>
    </dgm:pt>
    <dgm:pt modelId="{EEAD5613-C93F-4DC4-B36C-CCB29D2F6AB3}" type="parTrans" cxnId="{24A4C6B1-D852-4E8B-A76C-F288EF79B981}">
      <dgm:prSet/>
      <dgm:spPr/>
      <dgm:t>
        <a:bodyPr/>
        <a:lstStyle/>
        <a:p>
          <a:endParaRPr lang="en-US"/>
        </a:p>
      </dgm:t>
    </dgm:pt>
    <dgm:pt modelId="{4763D451-C86B-4774-85A2-74DB2A73A32B}" type="sibTrans" cxnId="{24A4C6B1-D852-4E8B-A76C-F288EF79B981}">
      <dgm:prSet/>
      <dgm:spPr/>
      <dgm:t>
        <a:bodyPr/>
        <a:lstStyle/>
        <a:p>
          <a:endParaRPr lang="en-US"/>
        </a:p>
      </dgm:t>
    </dgm:pt>
    <dgm:pt modelId="{890D0574-2ED4-48B3-84DC-CA00AD70DD6B}">
      <dgm:prSet custT="1"/>
      <dgm:spPr/>
      <dgm:t>
        <a:bodyPr/>
        <a:lstStyle/>
        <a:p>
          <a:pPr algn="l"/>
          <a:r>
            <a:rPr lang="en-US" sz="2100" dirty="0" smtClean="0">
              <a:latin typeface="+mj-lt"/>
            </a:rPr>
            <a:t>More positive effect on firm performance than downsizing </a:t>
          </a:r>
          <a:r>
            <a:rPr lang="en-US" sz="2000" dirty="0" smtClean="0">
              <a:latin typeface="+mj-lt"/>
            </a:rPr>
            <a:t>                         </a:t>
          </a:r>
          <a:endParaRPr lang="en-US" sz="2000" dirty="0">
            <a:latin typeface="+mj-lt"/>
          </a:endParaRPr>
        </a:p>
      </dgm:t>
    </dgm:pt>
    <dgm:pt modelId="{DEB4DA69-DF0D-4E19-A2B0-1E739FCD1191}" type="parTrans" cxnId="{7B918793-B4B7-4AE0-AA0B-E4103224AEEB}">
      <dgm:prSet/>
      <dgm:spPr/>
      <dgm:t>
        <a:bodyPr/>
        <a:lstStyle/>
        <a:p>
          <a:endParaRPr lang="en-US"/>
        </a:p>
      </dgm:t>
    </dgm:pt>
    <dgm:pt modelId="{40881C24-917D-4A78-9F71-30854F270780}" type="sibTrans" cxnId="{7B918793-B4B7-4AE0-AA0B-E4103224AEEB}">
      <dgm:prSet/>
      <dgm:spPr/>
      <dgm:t>
        <a:bodyPr/>
        <a:lstStyle/>
        <a:p>
          <a:endParaRPr lang="en-US"/>
        </a:p>
      </dgm:t>
    </dgm:pt>
    <dgm:pt modelId="{619416A5-2412-414F-84E1-78A5C6C18B85}">
      <dgm:prSet phldrT="[Text]" custT="1"/>
      <dgm:spPr/>
      <dgm:t>
        <a:bodyPr/>
        <a:lstStyle/>
        <a:p>
          <a:pPr algn="l"/>
          <a:r>
            <a:rPr lang="en-US" sz="2100" dirty="0" smtClean="0">
              <a:latin typeface="+mj-lt"/>
            </a:rPr>
            <a:t>Acquisition failed to create anticipated value</a:t>
          </a:r>
          <a:endParaRPr lang="en-US" sz="2100" dirty="0">
            <a:latin typeface="+mj-lt"/>
          </a:endParaRPr>
        </a:p>
      </dgm:t>
    </dgm:pt>
    <dgm:pt modelId="{BF2892D6-893E-4C20-8360-BC238CA37E82}" type="parTrans" cxnId="{C95E8E88-1613-46A8-B36B-4A623B09DB63}">
      <dgm:prSet/>
      <dgm:spPr/>
      <dgm:t>
        <a:bodyPr/>
        <a:lstStyle/>
        <a:p>
          <a:endParaRPr lang="en-US"/>
        </a:p>
      </dgm:t>
    </dgm:pt>
    <dgm:pt modelId="{919B0A6C-6C75-40AA-8DBB-0738C1955489}" type="sibTrans" cxnId="{C95E8E88-1613-46A8-B36B-4A623B09DB63}">
      <dgm:prSet/>
      <dgm:spPr/>
      <dgm:t>
        <a:bodyPr/>
        <a:lstStyle/>
        <a:p>
          <a:endParaRPr lang="en-US"/>
        </a:p>
      </dgm:t>
    </dgm:pt>
    <dgm:pt modelId="{9F58360E-5FDD-462F-BBDC-E744AA4829BC}">
      <dgm:prSet phldrT="[Text]" custT="1"/>
      <dgm:spPr/>
      <dgm:t>
        <a:bodyPr/>
        <a:lstStyle/>
        <a:p>
          <a:pPr algn="l"/>
          <a:r>
            <a:rPr lang="en-US" sz="2100" dirty="0" smtClean="0">
              <a:latin typeface="+mj-lt"/>
            </a:rPr>
            <a:t>Paid too much for target</a:t>
          </a:r>
          <a:r>
            <a:rPr lang="en-US" sz="2200" dirty="0" smtClean="0"/>
            <a:t> </a:t>
          </a:r>
          <a:endParaRPr lang="en-US" sz="2200" dirty="0"/>
        </a:p>
      </dgm:t>
    </dgm:pt>
    <dgm:pt modelId="{332BE3CC-0EA0-4076-AA20-697E6C7A573F}" type="parTrans" cxnId="{BD836B56-F3FD-4B74-A30F-6E5655D06643}">
      <dgm:prSet/>
      <dgm:spPr/>
      <dgm:t>
        <a:bodyPr/>
        <a:lstStyle/>
        <a:p>
          <a:endParaRPr lang="en-US"/>
        </a:p>
      </dgm:t>
    </dgm:pt>
    <dgm:pt modelId="{949A9791-6441-4625-B04D-F02338860894}" type="sibTrans" cxnId="{BD836B56-F3FD-4B74-A30F-6E5655D06643}">
      <dgm:prSet/>
      <dgm:spPr/>
      <dgm:t>
        <a:bodyPr/>
        <a:lstStyle/>
        <a:p>
          <a:endParaRPr lang="en-US"/>
        </a:p>
      </dgm:t>
    </dgm:pt>
    <dgm:pt modelId="{4442EA69-4551-4CFE-A749-B2D550419A42}" type="pres">
      <dgm:prSet presAssocID="{33D7CBB5-768B-450C-882A-58298B85CD2A}" presName="Name0" presStyleCnt="0">
        <dgm:presLayoutVars>
          <dgm:dir/>
          <dgm:animLvl val="lvl"/>
          <dgm:resizeHandles/>
        </dgm:presLayoutVars>
      </dgm:prSet>
      <dgm:spPr/>
      <dgm:t>
        <a:bodyPr/>
        <a:lstStyle/>
        <a:p>
          <a:endParaRPr lang="en-US"/>
        </a:p>
      </dgm:t>
    </dgm:pt>
    <dgm:pt modelId="{363DC9D7-9FE9-4D4F-B6A2-DCB4FB5DC5A7}" type="pres">
      <dgm:prSet presAssocID="{4A15820E-CFE2-4805-9351-A4F2603A5F20}" presName="linNode" presStyleCnt="0"/>
      <dgm:spPr/>
    </dgm:pt>
    <dgm:pt modelId="{B5B1680A-E02B-4733-BB72-FF3A97733279}" type="pres">
      <dgm:prSet presAssocID="{4A15820E-CFE2-4805-9351-A4F2603A5F20}" presName="parentShp" presStyleLbl="node1" presStyleIdx="0" presStyleCnt="2" custScaleX="126706" custScaleY="1672271" custLinFactNeighborY="-1338">
        <dgm:presLayoutVars>
          <dgm:bulletEnabled val="1"/>
        </dgm:presLayoutVars>
      </dgm:prSet>
      <dgm:spPr/>
      <dgm:t>
        <a:bodyPr/>
        <a:lstStyle/>
        <a:p>
          <a:endParaRPr lang="en-US"/>
        </a:p>
      </dgm:t>
    </dgm:pt>
    <dgm:pt modelId="{D4F3E1BF-07BB-4AA1-847E-CFB1D3C646CA}" type="pres">
      <dgm:prSet presAssocID="{4A15820E-CFE2-4805-9351-A4F2603A5F20}" presName="childShp" presStyleLbl="bgAccFollowNode1" presStyleIdx="0" presStyleCnt="2" custAng="0" custScaleY="2000000">
        <dgm:presLayoutVars>
          <dgm:bulletEnabled val="1"/>
        </dgm:presLayoutVars>
      </dgm:prSet>
      <dgm:spPr/>
      <dgm:t>
        <a:bodyPr/>
        <a:lstStyle/>
        <a:p>
          <a:endParaRPr lang="en-US"/>
        </a:p>
      </dgm:t>
    </dgm:pt>
    <dgm:pt modelId="{3111F94C-23E1-46D9-BA6A-9397E34BB421}" type="pres">
      <dgm:prSet presAssocID="{A1B8793E-DBA4-4070-B8E0-1FA8C8D9753D}" presName="spacing" presStyleCnt="0"/>
      <dgm:spPr/>
    </dgm:pt>
    <dgm:pt modelId="{B654D839-34C2-4DF2-A640-4AA9053165B3}" type="pres">
      <dgm:prSet presAssocID="{6A033249-BD8A-4710-9ADC-9475EE62BC2E}" presName="linNode" presStyleCnt="0"/>
      <dgm:spPr/>
    </dgm:pt>
    <dgm:pt modelId="{FBA40300-D264-4B56-A26C-54C3D1737BE0}" type="pres">
      <dgm:prSet presAssocID="{6A033249-BD8A-4710-9ADC-9475EE62BC2E}" presName="parentShp" presStyleLbl="node1" presStyleIdx="1" presStyleCnt="2" custScaleX="126805" custScaleY="1752384" custLinFactNeighborY="-274">
        <dgm:presLayoutVars>
          <dgm:bulletEnabled val="1"/>
        </dgm:presLayoutVars>
      </dgm:prSet>
      <dgm:spPr/>
      <dgm:t>
        <a:bodyPr/>
        <a:lstStyle/>
        <a:p>
          <a:endParaRPr lang="en-US"/>
        </a:p>
      </dgm:t>
    </dgm:pt>
    <dgm:pt modelId="{66EBD6CC-B123-4865-A32D-DFBC9752E9DC}" type="pres">
      <dgm:prSet presAssocID="{6A033249-BD8A-4710-9ADC-9475EE62BC2E}" presName="childShp" presStyleLbl="bgAccFollowNode1" presStyleIdx="1" presStyleCnt="2" custAng="0" custScaleY="2000000">
        <dgm:presLayoutVars>
          <dgm:bulletEnabled val="1"/>
        </dgm:presLayoutVars>
      </dgm:prSet>
      <dgm:spPr/>
      <dgm:t>
        <a:bodyPr/>
        <a:lstStyle/>
        <a:p>
          <a:endParaRPr lang="en-US"/>
        </a:p>
      </dgm:t>
    </dgm:pt>
  </dgm:ptLst>
  <dgm:cxnLst>
    <dgm:cxn modelId="{8B3E8274-A733-43C1-A2EF-F7BCB0EE3C61}" srcId="{33D7CBB5-768B-450C-882A-58298B85CD2A}" destId="{4A15820E-CFE2-4805-9351-A4F2603A5F20}" srcOrd="0" destOrd="0" parTransId="{622D7849-0585-463A-B16E-3558406D4B40}" sibTransId="{A1B8793E-DBA4-4070-B8E0-1FA8C8D9753D}"/>
    <dgm:cxn modelId="{7203C010-6420-46A7-B4B2-6FFBCA5ECE45}" type="presOf" srcId="{9F58360E-5FDD-462F-BBDC-E744AA4829BC}" destId="{D4F3E1BF-07BB-4AA1-847E-CFB1D3C646CA}" srcOrd="0" destOrd="4" presId="urn:microsoft.com/office/officeart/2005/8/layout/vList6"/>
    <dgm:cxn modelId="{72E9DFF1-3AFC-4EAB-ADB8-0A9AD2D83FD4}" type="presOf" srcId="{6A033249-BD8A-4710-9ADC-9475EE62BC2E}" destId="{FBA40300-D264-4B56-A26C-54C3D1737BE0}" srcOrd="0" destOrd="0" presId="urn:microsoft.com/office/officeart/2005/8/layout/vList6"/>
    <dgm:cxn modelId="{ABF40271-E2E4-4C1A-A43A-581BF225C872}" type="presOf" srcId="{4BAFA43C-84D8-4B8D-8657-C2C19D928916}" destId="{66EBD6CC-B123-4865-A32D-DFBC9752E9DC}" srcOrd="0" destOrd="1" presId="urn:microsoft.com/office/officeart/2005/8/layout/vList6"/>
    <dgm:cxn modelId="{7B918793-B4B7-4AE0-AA0B-E4103224AEEB}" srcId="{6A033249-BD8A-4710-9ADC-9475EE62BC2E}" destId="{890D0574-2ED4-48B3-84DC-CA00AD70DD6B}" srcOrd="3" destOrd="0" parTransId="{DEB4DA69-DF0D-4E19-A2B0-1E739FCD1191}" sibTransId="{40881C24-917D-4A78-9F71-30854F270780}"/>
    <dgm:cxn modelId="{60F7B2A2-A2D8-42B8-ADA0-D3A36819AA05}" type="presOf" srcId="{6795CBD8-1112-45EC-A347-2D5A46688FC1}" destId="{D4F3E1BF-07BB-4AA1-847E-CFB1D3C646CA}" srcOrd="0" destOrd="0" presId="urn:microsoft.com/office/officeart/2005/8/layout/vList6"/>
    <dgm:cxn modelId="{ADDA76B0-4926-4755-BD11-1677EAAFA9CF}" srcId="{4A15820E-CFE2-4805-9351-A4F2603A5F20}" destId="{6795CBD8-1112-45EC-A347-2D5A46688FC1}" srcOrd="0" destOrd="0" parTransId="{F0A9FC3A-7D5F-461A-ADDF-A7DFDB336962}" sibTransId="{2BE2EEA6-78D2-4609-904B-A0BA09A172E3}"/>
    <dgm:cxn modelId="{FD26C4A8-0CBF-4F3D-8EFF-44DE702C1EF3}" type="presOf" srcId="{890D0574-2ED4-48B3-84DC-CA00AD70DD6B}" destId="{66EBD6CC-B123-4865-A32D-DFBC9752E9DC}" srcOrd="0" destOrd="3" presId="urn:microsoft.com/office/officeart/2005/8/layout/vList6"/>
    <dgm:cxn modelId="{A1680FD4-1176-471E-876E-3DD4A235C14F}" type="presOf" srcId="{C3142D5A-915C-4450-8941-EC86CE46AB5D}" destId="{66EBD6CC-B123-4865-A32D-DFBC9752E9DC}" srcOrd="0" destOrd="2" presId="urn:microsoft.com/office/officeart/2005/8/layout/vList6"/>
    <dgm:cxn modelId="{3C726251-F6A9-46B0-BA73-53FA04B18756}" srcId="{4A15820E-CFE2-4805-9351-A4F2603A5F20}" destId="{AF74394D-476B-4821-BCFC-37F88C84F853}" srcOrd="1" destOrd="0" parTransId="{82976196-C284-4434-B547-DBE0165CB578}" sibTransId="{498E2883-DFE6-4B03-BEB4-FBA585B53CD9}"/>
    <dgm:cxn modelId="{647D5B35-B30B-49C0-B582-FAF2FC2A3C65}" srcId="{6A033249-BD8A-4710-9ADC-9475EE62BC2E}" destId="{892A1CB2-EA04-4CCE-92D5-08FCAF0E1F49}" srcOrd="0" destOrd="0" parTransId="{BBEFD483-8835-47C2-AC30-47CE7D4F60DF}" sibTransId="{0079EAD5-99DB-4A83-BB59-9F483447C672}"/>
    <dgm:cxn modelId="{D7C21EF6-FA5F-46C6-A115-53B1853BE302}" srcId="{6A033249-BD8A-4710-9ADC-9475EE62BC2E}" destId="{4BAFA43C-84D8-4B8D-8657-C2C19D928916}" srcOrd="1" destOrd="0" parTransId="{85B9854F-3DB6-4DA9-B3FD-32CBBAF64792}" sibTransId="{64AEF70D-8A53-438C-9B35-B66306564C9E}"/>
    <dgm:cxn modelId="{FF317F63-9964-4E0D-B552-FC2433033C10}" type="presOf" srcId="{892A1CB2-EA04-4CCE-92D5-08FCAF0E1F49}" destId="{66EBD6CC-B123-4865-A32D-DFBC9752E9DC}" srcOrd="0" destOrd="0" presId="urn:microsoft.com/office/officeart/2005/8/layout/vList6"/>
    <dgm:cxn modelId="{CC2FE3C6-9856-495D-9B9A-ABCC526F2D65}" type="presOf" srcId="{33D7CBB5-768B-450C-882A-58298B85CD2A}" destId="{4442EA69-4551-4CFE-A749-B2D550419A42}" srcOrd="0" destOrd="0" presId="urn:microsoft.com/office/officeart/2005/8/layout/vList6"/>
    <dgm:cxn modelId="{BD836B56-F3FD-4B74-A30F-6E5655D06643}" srcId="{4A15820E-CFE2-4805-9351-A4F2603A5F20}" destId="{9F58360E-5FDD-462F-BBDC-E744AA4829BC}" srcOrd="4" destOrd="0" parTransId="{332BE3CC-0EA0-4076-AA20-697E6C7A573F}" sibTransId="{949A9791-6441-4625-B04D-F02338860894}"/>
    <dgm:cxn modelId="{60FE857F-4B4C-46A0-B6DF-1B2162C47680}" type="presOf" srcId="{619416A5-2412-414F-84E1-78A5C6C18B85}" destId="{D4F3E1BF-07BB-4AA1-847E-CFB1D3C646CA}" srcOrd="0" destOrd="3" presId="urn:microsoft.com/office/officeart/2005/8/layout/vList6"/>
    <dgm:cxn modelId="{C95E8E88-1613-46A8-B36B-4A623B09DB63}" srcId="{4A15820E-CFE2-4805-9351-A4F2603A5F20}" destId="{619416A5-2412-414F-84E1-78A5C6C18B85}" srcOrd="3" destOrd="0" parTransId="{BF2892D6-893E-4C20-8360-BC238CA37E82}" sibTransId="{919B0A6C-6C75-40AA-8DBB-0738C1955489}"/>
    <dgm:cxn modelId="{24A4C6B1-D852-4E8B-A76C-F288EF79B981}" srcId="{4A15820E-CFE2-4805-9351-A4F2603A5F20}" destId="{1C63572E-C931-4D7F-A38E-5C72E15F1B9D}" srcOrd="2" destOrd="0" parTransId="{EEAD5613-C93F-4DC4-B36C-CCB29D2F6AB3}" sibTransId="{4763D451-C86B-4774-85A2-74DB2A73A32B}"/>
    <dgm:cxn modelId="{9F132BC8-CF99-4F42-98C0-B235F2441867}" type="presOf" srcId="{1C63572E-C931-4D7F-A38E-5C72E15F1B9D}" destId="{D4F3E1BF-07BB-4AA1-847E-CFB1D3C646CA}" srcOrd="0" destOrd="2" presId="urn:microsoft.com/office/officeart/2005/8/layout/vList6"/>
    <dgm:cxn modelId="{2DB29333-882B-4899-9A34-6B030EF24657}" type="presOf" srcId="{AF74394D-476B-4821-BCFC-37F88C84F853}" destId="{D4F3E1BF-07BB-4AA1-847E-CFB1D3C646CA}" srcOrd="0" destOrd="1" presId="urn:microsoft.com/office/officeart/2005/8/layout/vList6"/>
    <dgm:cxn modelId="{C829D455-AFAE-4F27-91EE-8AEF1CE342F8}" srcId="{6A033249-BD8A-4710-9ADC-9475EE62BC2E}" destId="{C3142D5A-915C-4450-8941-EC86CE46AB5D}" srcOrd="2" destOrd="0" parTransId="{EBFCC178-0942-4F3D-A6F9-63C8140F39A7}" sibTransId="{581E7818-FFC1-4D21-803A-51AFDB43E723}"/>
    <dgm:cxn modelId="{9437679E-89DE-4493-97A0-57B99249BF93}" srcId="{33D7CBB5-768B-450C-882A-58298B85CD2A}" destId="{6A033249-BD8A-4710-9ADC-9475EE62BC2E}" srcOrd="1" destOrd="0" parTransId="{562C9123-8869-4A63-B34C-97692575E894}" sibTransId="{8701AF44-7E06-45CA-BEB4-195A6A5C1EDA}"/>
    <dgm:cxn modelId="{42258D41-93D0-437A-ADE8-0B006399A766}" type="presOf" srcId="{4A15820E-CFE2-4805-9351-A4F2603A5F20}" destId="{B5B1680A-E02B-4733-BB72-FF3A97733279}" srcOrd="0" destOrd="0" presId="urn:microsoft.com/office/officeart/2005/8/layout/vList6"/>
    <dgm:cxn modelId="{8C5A95B8-5E5B-4BFD-9A35-B08F5AAB305D}" type="presParOf" srcId="{4442EA69-4551-4CFE-A749-B2D550419A42}" destId="{363DC9D7-9FE9-4D4F-B6A2-DCB4FB5DC5A7}" srcOrd="0" destOrd="0" presId="urn:microsoft.com/office/officeart/2005/8/layout/vList6"/>
    <dgm:cxn modelId="{174DA53C-D716-49D6-8D3F-BF3BDD0E1912}" type="presParOf" srcId="{363DC9D7-9FE9-4D4F-B6A2-DCB4FB5DC5A7}" destId="{B5B1680A-E02B-4733-BB72-FF3A97733279}" srcOrd="0" destOrd="0" presId="urn:microsoft.com/office/officeart/2005/8/layout/vList6"/>
    <dgm:cxn modelId="{0A4A69B3-6782-455D-8A2A-B5CF43F68256}" type="presParOf" srcId="{363DC9D7-9FE9-4D4F-B6A2-DCB4FB5DC5A7}" destId="{D4F3E1BF-07BB-4AA1-847E-CFB1D3C646CA}" srcOrd="1" destOrd="0" presId="urn:microsoft.com/office/officeart/2005/8/layout/vList6"/>
    <dgm:cxn modelId="{3C035082-1EB7-4D5F-A993-F91A6404504F}" type="presParOf" srcId="{4442EA69-4551-4CFE-A749-B2D550419A42}" destId="{3111F94C-23E1-46D9-BA6A-9397E34BB421}" srcOrd="1" destOrd="0" presId="urn:microsoft.com/office/officeart/2005/8/layout/vList6"/>
    <dgm:cxn modelId="{62BB4FCB-B013-4EFC-B2F1-46D190DF27EA}" type="presParOf" srcId="{4442EA69-4551-4CFE-A749-B2D550419A42}" destId="{B654D839-34C2-4DF2-A640-4AA9053165B3}" srcOrd="2" destOrd="0" presId="urn:microsoft.com/office/officeart/2005/8/layout/vList6"/>
    <dgm:cxn modelId="{92C05372-DEE1-46B6-991E-79A54DB7ADF6}" type="presParOf" srcId="{B654D839-34C2-4DF2-A640-4AA9053165B3}" destId="{FBA40300-D264-4B56-A26C-54C3D1737BE0}" srcOrd="0" destOrd="0" presId="urn:microsoft.com/office/officeart/2005/8/layout/vList6"/>
    <dgm:cxn modelId="{79413536-D198-48B8-953A-6E3780AEBB17}" type="presParOf" srcId="{B654D839-34C2-4DF2-A640-4AA9053165B3}" destId="{66EBD6CC-B123-4865-A32D-DFBC9752E9DC}" srcOrd="1" destOrd="0" presId="urn:microsoft.com/office/officeart/2005/8/layout/vList6"/>
  </dgm:cxnLst>
  <dgm:bg>
    <a:solidFill>
      <a:schemeClr val="accent1">
        <a:lumMod val="60000"/>
        <a:lumOff val="40000"/>
      </a:schemeClr>
    </a:solidFill>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565029"/>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 Explain the popularity of merger and acquisition strategies in firms competing in the global economy.</a:t>
          </a:r>
          <a:endParaRPr lang="en-US" sz="2200" kern="1200" dirty="0">
            <a:latin typeface="+mn-lt"/>
          </a:endParaRPr>
        </a:p>
      </dsp:txBody>
      <dsp:txXfrm>
        <a:off x="1522150" y="0"/>
        <a:ext cx="5564449" cy="1565029"/>
      </dsp:txXfrm>
    </dsp:sp>
    <dsp:sp modelId="{1918FC97-5768-4177-A57F-3B26C702E374}">
      <dsp:nvSpPr>
        <dsp:cNvPr id="0" name=""/>
        <dsp:cNvSpPr/>
      </dsp:nvSpPr>
      <dsp:spPr>
        <a:xfrm>
          <a:off x="446738" y="363191"/>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669860"/>
          <a:ext cx="7086600" cy="1704517"/>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 </a:t>
          </a:r>
          <a:r>
            <a:rPr lang="en-US" sz="2200" kern="1200" dirty="0" smtClean="0"/>
            <a:t>Discuss reasons why firms use an acquisition strategy to achieve strategic competitiveness.</a:t>
          </a:r>
          <a:endParaRPr lang="en-US" sz="2200" kern="1200" dirty="0">
            <a:latin typeface="+mn-lt"/>
          </a:endParaRPr>
        </a:p>
      </dsp:txBody>
      <dsp:txXfrm>
        <a:off x="1522150" y="1669860"/>
        <a:ext cx="5564449" cy="1704517"/>
      </dsp:txXfrm>
    </dsp:sp>
    <dsp:sp modelId="{E708CFC0-76CB-4E72-B8D1-24DBB71C3A2C}">
      <dsp:nvSpPr>
        <dsp:cNvPr id="0" name=""/>
        <dsp:cNvSpPr/>
      </dsp:nvSpPr>
      <dsp:spPr>
        <a:xfrm>
          <a:off x="446738" y="2102795"/>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3479208"/>
          <a:ext cx="7086600" cy="1851710"/>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a:t>
          </a:r>
          <a:r>
            <a:rPr lang="en-US" sz="2200" kern="1200" dirty="0" smtClean="0">
              <a:latin typeface="Arial"/>
              <a:cs typeface="Arial"/>
            </a:rPr>
            <a:t> </a:t>
          </a:r>
          <a:r>
            <a:rPr lang="en-US" sz="2200" kern="1200" dirty="0" smtClean="0"/>
            <a:t>Describe seven problems that work against achieving success when using an acquisition strategy.</a:t>
          </a:r>
          <a:endParaRPr lang="en-US" sz="2200" kern="1200" dirty="0">
            <a:latin typeface="+mn-lt"/>
          </a:endParaRPr>
        </a:p>
      </dsp:txBody>
      <dsp:txXfrm>
        <a:off x="1522150" y="3479208"/>
        <a:ext cx="5564449" cy="1851710"/>
      </dsp:txXfrm>
    </dsp:sp>
    <dsp:sp modelId="{4BE5030C-0348-4C03-92AE-76D4C2BF5185}">
      <dsp:nvSpPr>
        <dsp:cNvPr id="0" name=""/>
        <dsp:cNvSpPr/>
      </dsp:nvSpPr>
      <dsp:spPr>
        <a:xfrm>
          <a:off x="446738" y="3985740"/>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0207D15-5AE6-456F-B181-47F20D049606}">
      <dsp:nvSpPr>
        <dsp:cNvPr id="0" name=""/>
        <dsp:cNvSpPr/>
      </dsp:nvSpPr>
      <dsp:spPr>
        <a:xfrm>
          <a:off x="0" y="0"/>
          <a:ext cx="7086600" cy="1565029"/>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t>● Name and describe the attributes of effective acquisitions.</a:t>
          </a:r>
          <a:endParaRPr lang="en-US" sz="2200" kern="1200" dirty="0">
            <a:latin typeface="+mn-lt"/>
          </a:endParaRPr>
        </a:p>
      </dsp:txBody>
      <dsp:txXfrm>
        <a:off x="1522150" y="0"/>
        <a:ext cx="5564449" cy="1565029"/>
      </dsp:txXfrm>
    </dsp:sp>
    <dsp:sp modelId="{1918FC97-5768-4177-A57F-3B26C702E374}">
      <dsp:nvSpPr>
        <dsp:cNvPr id="0" name=""/>
        <dsp:cNvSpPr/>
      </dsp:nvSpPr>
      <dsp:spPr>
        <a:xfrm>
          <a:off x="446738" y="363191"/>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9FB36DD5-C883-43D8-A7C6-B3EDFA2A6770}">
      <dsp:nvSpPr>
        <dsp:cNvPr id="0" name=""/>
        <dsp:cNvSpPr/>
      </dsp:nvSpPr>
      <dsp:spPr>
        <a:xfrm>
          <a:off x="0" y="1669860"/>
          <a:ext cx="7086600" cy="1704517"/>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 </a:t>
          </a:r>
          <a:r>
            <a:rPr lang="en-US" sz="2200" kern="1200" dirty="0" smtClean="0"/>
            <a:t>Define the restructuring strategy and distinguish among its common forms.</a:t>
          </a:r>
          <a:endParaRPr lang="en-US" sz="2200" kern="1200" dirty="0">
            <a:latin typeface="+mn-lt"/>
          </a:endParaRPr>
        </a:p>
      </dsp:txBody>
      <dsp:txXfrm>
        <a:off x="1522150" y="1669860"/>
        <a:ext cx="5564449" cy="1704517"/>
      </dsp:txXfrm>
    </dsp:sp>
    <dsp:sp modelId="{E708CFC0-76CB-4E72-B8D1-24DBB71C3A2C}">
      <dsp:nvSpPr>
        <dsp:cNvPr id="0" name=""/>
        <dsp:cNvSpPr/>
      </dsp:nvSpPr>
      <dsp:spPr>
        <a:xfrm>
          <a:off x="446738" y="2102795"/>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 modelId="{2F4579AA-35AB-4B01-AAE7-F2C3069BC13D}">
      <dsp:nvSpPr>
        <dsp:cNvPr id="0" name=""/>
        <dsp:cNvSpPr/>
      </dsp:nvSpPr>
      <dsp:spPr>
        <a:xfrm>
          <a:off x="0" y="3479208"/>
          <a:ext cx="7086600" cy="1851710"/>
        </a:xfrm>
        <a:prstGeom prst="roundRect">
          <a:avLst>
            <a:gd name="adj" fmla="val 10000"/>
          </a:avLst>
        </a:prstGeom>
        <a:solidFill>
          <a:schemeClr val="accent4">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US" sz="2200" kern="1200" dirty="0" smtClean="0">
              <a:latin typeface="+mj-lt"/>
              <a:cs typeface="Arial"/>
            </a:rPr>
            <a:t>●</a:t>
          </a:r>
          <a:r>
            <a:rPr lang="en-US" sz="2200" kern="1200" dirty="0" smtClean="0">
              <a:latin typeface="Arial"/>
              <a:cs typeface="Arial"/>
            </a:rPr>
            <a:t> </a:t>
          </a:r>
          <a:r>
            <a:rPr lang="en-US" sz="2200" kern="1200" dirty="0" smtClean="0"/>
            <a:t>Explain the short- and long-term outcomes of the different types of restructuring strategies.</a:t>
          </a:r>
          <a:endParaRPr lang="en-US" sz="2200" kern="1200" dirty="0">
            <a:latin typeface="+mn-lt"/>
          </a:endParaRPr>
        </a:p>
      </dsp:txBody>
      <dsp:txXfrm>
        <a:off x="1522150" y="3479208"/>
        <a:ext cx="5564449" cy="1851710"/>
      </dsp:txXfrm>
    </dsp:sp>
    <dsp:sp modelId="{4BE5030C-0348-4C03-92AE-76D4C2BF5185}">
      <dsp:nvSpPr>
        <dsp:cNvPr id="0" name=""/>
        <dsp:cNvSpPr/>
      </dsp:nvSpPr>
      <dsp:spPr>
        <a:xfrm>
          <a:off x="446738" y="3985740"/>
          <a:ext cx="733505" cy="838646"/>
        </a:xfrm>
        <a:prstGeom prst="roundRect">
          <a:avLst>
            <a:gd name="adj" fmla="val 10000"/>
          </a:avLst>
        </a:prstGeom>
        <a:blipFill rotWithShape="0">
          <a:blip xmlns:r="http://schemas.openxmlformats.org/officeDocument/2006/relationships" r:embed="rId1"/>
          <a:stretch>
            <a:fillRect/>
          </a:stretch>
        </a:blipFill>
        <a:ln w="57150" cap="flat" cmpd="sng" algn="ctr">
          <a:solidFill>
            <a:scrgbClr r="0" g="0" b="0"/>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93AC45-C32D-4A3F-90AA-CE9940679726}" type="datetimeFigureOut">
              <a:rPr lang="en-US" smtClean="0"/>
              <a:t>8/23/2012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D5F92B-E3D5-441A-B1BE-3A69BD4DA23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58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6D5F92B-E3D5-441A-B1BE-3A69BD4DA235}"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4724400" y="2590800"/>
            <a:ext cx="4419600" cy="1527175"/>
          </a:xfrm>
          <a:effectLst/>
        </p:spPr>
        <p:txBody>
          <a:bodyPr anchor="t"/>
          <a:lstStyle>
            <a:lvl1pPr algn="ctr">
              <a:defRPr baseline="0">
                <a:latin typeface="Arial" pitchFamily="34" charset="0"/>
                <a:cs typeface="Arial" pitchFamily="34" charset="0"/>
              </a:defRPr>
            </a:lvl1pPr>
          </a:lstStyle>
          <a:p>
            <a:r>
              <a:rPr kumimoji="0" lang="en-US" smtClean="0"/>
              <a:t>Click to edit Master title style</a:t>
            </a:r>
            <a:endParaRPr kumimoji="0" lang="en-US" dirty="0"/>
          </a:p>
        </p:txBody>
      </p:sp>
      <p:sp>
        <p:nvSpPr>
          <p:cNvPr id="9" name="Subtitle 8"/>
          <p:cNvSpPr>
            <a:spLocks noGrp="1"/>
          </p:cNvSpPr>
          <p:nvPr>
            <p:ph type="subTitle" idx="1"/>
          </p:nvPr>
        </p:nvSpPr>
        <p:spPr>
          <a:xfrm>
            <a:off x="4724400" y="0"/>
            <a:ext cx="4114800" cy="1676400"/>
          </a:xfrm>
        </p:spPr>
        <p:txBody>
          <a:bodyPr anchor="b"/>
          <a:lstStyle>
            <a:lvl1pPr marL="0" indent="0" algn="ctr">
              <a:buNone/>
              <a:defRPr sz="2400">
                <a:solidFill>
                  <a:schemeClr val="tx2">
                    <a:shade val="75000"/>
                  </a:schemeClr>
                </a:solidFill>
                <a:latin typeface="Arial" pitchFamily="34" charset="0"/>
                <a:cs typeface="Arial"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8" name="Picture 7" descr="HIH_Cover.jpg"/>
          <p:cNvPicPr>
            <a:picLocks noChangeAspect="1"/>
          </p:cNvPicPr>
          <p:nvPr/>
        </p:nvPicPr>
        <p:blipFill>
          <a:blip r:embed="rId2" cstate="print"/>
          <a:stretch>
            <a:fillRect/>
          </a:stretch>
        </p:blipFill>
        <p:spPr>
          <a:xfrm>
            <a:off x="0" y="152400"/>
            <a:ext cx="4693882" cy="6172200"/>
          </a:xfrm>
          <a:prstGeom prst="rect">
            <a:avLst/>
          </a:prstGeom>
        </p:spPr>
      </p:pic>
      <p:sp>
        <p:nvSpPr>
          <p:cNvPr id="10" name="Footer Placeholder 1"/>
          <p:cNvSpPr txBox="1">
            <a:spLocks/>
          </p:cNvSpPr>
          <p:nvPr/>
        </p:nvSpPr>
        <p:spPr>
          <a:xfrm>
            <a:off x="6934200" y="6172200"/>
            <a:ext cx="2209800" cy="685800"/>
          </a:xfrm>
          <a:prstGeom prst="rect">
            <a:avLst/>
          </a:prstGeom>
        </p:spPr>
        <p:txBody>
          <a:bodyPr vert="horz"/>
          <a:lstStyle>
            <a:lvl1pPr algn="l">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Authored by: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Marta Szabo White, PhD.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Georgia State University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accent1">
                  <a:shade val="75000"/>
                </a:schemeClr>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atin typeface="Arial" pitchFamily="34" charset="0"/>
                <a:cs typeface="Arial" pitchFamily="34" charset="0"/>
              </a:defRPr>
            </a:lvl2pPr>
            <a:lvl3pPr>
              <a:buFont typeface="Arial" pitchFamily="34" charset="0"/>
              <a:buChar char="•"/>
              <a:defRPr>
                <a:latin typeface="Arial" pitchFamily="34" charset="0"/>
                <a:cs typeface="Arial" pitchFamily="34" charset="0"/>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27" name="Content Placeholder 26"/>
          <p:cNvSpPr>
            <a:spLocks noGrp="1"/>
          </p:cNvSpPr>
          <p:nvPr>
            <p:ph idx="1"/>
          </p:nvPr>
        </p:nvSpPr>
        <p:spPr>
          <a:xfrm>
            <a:off x="1600200" y="1295400"/>
            <a:ext cx="7391400" cy="5029200"/>
          </a:xfrm>
        </p:spPr>
        <p:txBody>
          <a:bodyPr/>
          <a:lstStyle>
            <a:lvl1pPr>
              <a:buFont typeface="Arial" pitchFamily="34" charset="0"/>
              <a:buChar char="•"/>
              <a:defRPr>
                <a:latin typeface="Arial" pitchFamily="34" charset="0"/>
                <a:cs typeface="Arial" pitchFamily="34" charset="0"/>
              </a:defRPr>
            </a:lvl1pPr>
            <a:lvl2pPr>
              <a:buFont typeface="Arial" pitchFamily="34" charset="0"/>
              <a:buChar char="•"/>
              <a:defRPr/>
            </a:lvl2pPr>
            <a:lvl3pPr>
              <a:buFont typeface="Arial" pitchFamily="34" charset="0"/>
              <a:buChar char="•"/>
              <a:defRPr/>
            </a:lvl3pPr>
            <a:lvl4pPr>
              <a:buFont typeface="Arial" pitchFamily="34" charset="0"/>
              <a:buChar char="•"/>
              <a:defRPr/>
            </a:lvl4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2" name="Title 21"/>
          <p:cNvSpPr>
            <a:spLocks noGrp="1"/>
          </p:cNvSpPr>
          <p:nvPr>
            <p:ph type="title"/>
          </p:nvPr>
        </p:nvSpPr>
        <p:spPr>
          <a:xfrm>
            <a:off x="1524000" y="0"/>
            <a:ext cx="7467600" cy="1295400"/>
          </a:xfrm>
        </p:spPr>
        <p:txBody>
          <a:bodyPr>
            <a:noAutofit/>
          </a:bodyPr>
          <a:lstStyle>
            <a:lvl1pPr algn="ctr">
              <a:defRPr sz="4000">
                <a:latin typeface="Arial" pitchFamily="34" charset="0"/>
                <a:cs typeface="Arial" pitchFamily="34" charset="0"/>
              </a:defRPr>
            </a:lvl1pPr>
          </a:lstStyle>
          <a:p>
            <a:r>
              <a:rPr kumimoji="0" lang="en-US" smtClean="0"/>
              <a:t>Click to edit Master title style</a:t>
            </a:r>
            <a:endParaRPr kumimoji="0" lang="en-US" dirty="0"/>
          </a:p>
        </p:txBody>
      </p:sp>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
        <p:nvSpPr>
          <p:cNvPr id="19" name="Footer Placeholder 18"/>
          <p:cNvSpPr>
            <a:spLocks noGrp="1"/>
          </p:cNvSpPr>
          <p:nvPr>
            <p:ph type="ftr" sz="quarter" idx="11"/>
          </p:nvPr>
        </p:nvSpPr>
        <p:spPr>
          <a:xfrm>
            <a:off x="1600200" y="6400800"/>
            <a:ext cx="6553200" cy="457200"/>
          </a:xfrm>
        </p:spPr>
        <p:txBody>
          <a:bodyPr/>
          <a:lstStyle>
            <a:lvl1pPr>
              <a:defRPr sz="900" baseline="0">
                <a:solidFill>
                  <a:schemeClr val="tx1"/>
                </a:solidFill>
              </a:defRPr>
            </a:lvl1p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lvl1pPr>
              <a:defRPr>
                <a:solidFill>
                  <a:schemeClr val="tx1"/>
                </a:solidFill>
              </a:defRPr>
            </a:lvl1pPr>
          </a:lstStyle>
          <a:p>
            <a:fld id="{BD235BD0-D356-4402-BB91-39E6560732FA}" type="slidenum">
              <a:rPr lang="en-US" smtClean="0"/>
              <a:pPr/>
              <a:t>‹#›</a:t>
            </a:fld>
            <a:endParaRPr lang="en-US"/>
          </a:p>
        </p:txBody>
      </p:sp>
      <p:pic>
        <p:nvPicPr>
          <p:cNvPr id="7" name="Picture 6" descr="HIH_Cover_globe-2.jpg"/>
          <p:cNvPicPr>
            <a:picLocks noChangeAspect="1"/>
          </p:cNvPicPr>
          <p:nvPr/>
        </p:nvPicPr>
        <p:blipFill>
          <a:blip r:embed="rId2" cstate="print">
            <a:lum contrast="20000"/>
          </a:blip>
          <a:srcRect l="20000" r="13333"/>
          <a:stretch>
            <a:fillRect/>
          </a:stretch>
        </p:blipFill>
        <p:spPr>
          <a:xfrm>
            <a:off x="0" y="0"/>
            <a:ext cx="1524000" cy="6858000"/>
          </a:xfrm>
          <a:prstGeom prst="rect">
            <a:avLst/>
          </a:prstGeom>
        </p:spPr>
      </p:pic>
      <p:pic>
        <p:nvPicPr>
          <p:cNvPr id="8" name="Picture 7" descr="HIH_Cove_logor.jpg"/>
          <p:cNvPicPr>
            <a:picLocks noChangeAspect="1"/>
          </p:cNvPicPr>
          <p:nvPr/>
        </p:nvPicPr>
        <p:blipFill>
          <a:blip r:embed="rId3" cstate="print"/>
          <a:stretch>
            <a:fillRect/>
          </a:stretch>
        </p:blipFill>
        <p:spPr>
          <a:xfrm>
            <a:off x="8610600" y="0"/>
            <a:ext cx="533400" cy="576503"/>
          </a:xfrm>
          <a:prstGeom prst="rect">
            <a:avLst/>
          </a:prstGeom>
        </p:spPr>
      </p:pic>
      <p:sp>
        <p:nvSpPr>
          <p:cNvPr id="9" name="Footer Placeholder 18"/>
          <p:cNvSpPr txBox="1">
            <a:spLocks/>
          </p:cNvSpPr>
          <p:nvPr/>
        </p:nvSpPr>
        <p:spPr>
          <a:xfrm>
            <a:off x="1524000" y="6477000"/>
            <a:ext cx="6858000" cy="533400"/>
          </a:xfrm>
          <a:prstGeom prst="rect">
            <a:avLst/>
          </a:prstGeom>
        </p:spPr>
        <p:txBody>
          <a:bodyPr vert="horz"/>
          <a:lstStyle>
            <a:lvl1pPr>
              <a:defRPr sz="900" baseline="0">
                <a:solidFill>
                  <a:schemeClr val="tx1"/>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©2013 </a:t>
            </a:r>
            <a:r>
              <a:rPr kumimoji="0" lang="en-US" sz="900" b="0" i="0" u="none" strike="noStrike" kern="1200" cap="none" spc="0" normalizeH="0" baseline="0" noProof="0" dirty="0" err="1" smtClean="0">
                <a:ln>
                  <a:noFill/>
                </a:ln>
                <a:solidFill>
                  <a:schemeClr val="tx1"/>
                </a:solidFill>
                <a:effectLst/>
                <a:uLnTx/>
                <a:uFillTx/>
                <a:latin typeface="Arial" pitchFamily="34" charset="0"/>
                <a:ea typeface="+mn-ea"/>
                <a:cs typeface="Arial" pitchFamily="34" charset="0"/>
              </a:rPr>
              <a:t>Cengage</a:t>
            </a:r>
            <a:r>
              <a:rPr kumimoji="0" lang="en-US" sz="9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Learning.  All Rights Reserved.  May not be copied, scanned, or duplicated, in whole or in part, except for use as permitted in a license distributed with a certain product or service or otherwise on a password-protected website for classroom use.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a:p>
        </p:txBody>
      </p:sp>
      <p:sp>
        <p:nvSpPr>
          <p:cNvPr id="4" name="Slide Number Placeholder 3"/>
          <p:cNvSpPr>
            <a:spLocks noGrp="1"/>
          </p:cNvSpPr>
          <p:nvPr>
            <p:ph type="sldNum" sz="quarter" idx="11"/>
          </p:nvPr>
        </p:nvSpPr>
        <p:spPr/>
        <p:txBody>
          <a:bodyPr/>
          <a:lstStyle/>
          <a:p>
            <a:fld id="{BD235BD0-D356-4402-BB91-39E6560732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648200" y="1600200"/>
            <a:ext cx="4038600" cy="4525963"/>
          </a:xfrm>
        </p:spPr>
        <p:txBody>
          <a:bodyPr/>
          <a:lstStyle>
            <a:lvl1pPr>
              <a:buFont typeface="Arial" pitchFamily="34" charset="0"/>
              <a:buChar char="•"/>
              <a:defRPr sz="2800"/>
            </a:lvl1pPr>
            <a:lvl2pPr>
              <a:buFont typeface="Arial" pitchFamily="34" charset="0"/>
              <a:buChar char="•"/>
              <a:defRPr sz="2400"/>
            </a:lvl2pPr>
            <a:lvl3pPr>
              <a:buFont typeface="Arial" pitchFamily="34" charset="0"/>
              <a:buChar char="•"/>
              <a:defRPr sz="2000"/>
            </a:lvl3pPr>
            <a:lvl4pPr>
              <a:buFont typeface="Arial" pitchFamily="34" charset="0"/>
              <a:buChar cha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6" name="Footer Placeholder 5"/>
          <p:cNvSpPr>
            <a:spLocks noGrp="1"/>
          </p:cNvSpPr>
          <p:nvPr>
            <p:ph type="ftr" sz="quarter" idx="11"/>
          </p:nvPr>
        </p:nvSpPr>
        <p:spPr>
          <a:xfrm>
            <a:off x="76200" y="6477000"/>
            <a:ext cx="8153400" cy="288925"/>
          </a:xfrm>
        </p:spPr>
        <p:txBody>
          <a:bodyPr/>
          <a:lstStyle>
            <a:lvl1pPr algn="l">
              <a:defRPr sz="900">
                <a:solidFill>
                  <a:schemeClr val="tx1"/>
                </a:solidFill>
              </a:defRPr>
            </a:lvl1pPr>
          </a:lstStyle>
          <a:p>
            <a:endParaRPr lang="en-US"/>
          </a:p>
        </p:txBody>
      </p:sp>
      <p:sp>
        <p:nvSpPr>
          <p:cNvPr id="7" name="Slide Number Placeholder 6"/>
          <p:cNvSpPr>
            <a:spLocks noGrp="1"/>
          </p:cNvSpPr>
          <p:nvPr>
            <p:ph type="sldNum" sz="quarter" idx="12"/>
          </p:nvPr>
        </p:nvSpPr>
        <p:spPr/>
        <p:txBody>
          <a:bodyPr/>
          <a:lstStyle/>
          <a:p>
            <a:fld id="{BD235BD0-D356-4402-BB91-39E6560732FA}" type="slidenum">
              <a:rPr lang="en-US" smtClean="0"/>
              <a:pPr/>
              <a:t>‹#›</a:t>
            </a:fld>
            <a:endParaRPr lang="en-US"/>
          </a:p>
        </p:txBody>
      </p:sp>
      <p:pic>
        <p:nvPicPr>
          <p:cNvPr id="8" name="Picture 7"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lvl1pPr>
              <a:defRPr baseline="0">
                <a:effectLst/>
              </a:defRPr>
            </a:lvl1pPr>
          </a:lstStyle>
          <a:p>
            <a:r>
              <a:rPr kumimoji="0" lang="en-US" smtClean="0"/>
              <a:t>Click to edit Master title style</a:t>
            </a:r>
            <a:endParaRPr kumimoji="0" lang="en-US" dirty="0"/>
          </a:p>
        </p:txBody>
      </p:sp>
      <p:sp>
        <p:nvSpPr>
          <p:cNvPr id="21" name="Footer Placeholder 20"/>
          <p:cNvSpPr>
            <a:spLocks noGrp="1"/>
          </p:cNvSpPr>
          <p:nvPr>
            <p:ph type="ftr" sz="quarter" idx="11"/>
          </p:nvPr>
        </p:nvSpPr>
        <p:spPr>
          <a:xfrm>
            <a:off x="0" y="6400800"/>
            <a:ext cx="8153400" cy="288925"/>
          </a:xfrm>
        </p:spPr>
        <p:txBody>
          <a:bodyPr/>
          <a:lstStyle>
            <a:lvl1pPr>
              <a:defRPr sz="900" baseline="0">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solidFill>
              </a:defRPr>
            </a:lvl1pPr>
          </a:lstStyle>
          <a:p>
            <a:fld id="{BD235BD0-D356-4402-BB91-39E6560732FA}" type="slidenum">
              <a:rPr lang="en-US" smtClean="0"/>
              <a:pPr/>
              <a:t>‹#›</a:t>
            </a:fld>
            <a:endParaRPr lang="en-US"/>
          </a:p>
        </p:txBody>
      </p:sp>
      <p:pic>
        <p:nvPicPr>
          <p:cNvPr id="5" name="Picture 4" descr="HIH_Cove_logor.jpg"/>
          <p:cNvPicPr>
            <a:picLocks noChangeAspect="1"/>
          </p:cNvPicPr>
          <p:nvPr/>
        </p:nvPicPr>
        <p:blipFill>
          <a:blip r:embed="rId2" cstate="print"/>
          <a:stretch>
            <a:fillRect/>
          </a:stretch>
        </p:blipFill>
        <p:spPr>
          <a:xfrm>
            <a:off x="8610600" y="0"/>
            <a:ext cx="533400" cy="57650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p:nvSpPr>
        <p:spPr>
          <a:xfrm>
            <a:off x="0" y="6553200"/>
            <a:ext cx="9144000" cy="307777"/>
          </a:xfrm>
          <a:prstGeom prst="rect">
            <a:avLst/>
          </a:prstGeom>
          <a:solidFill>
            <a:schemeClr val="tx1"/>
          </a:solidFill>
          <a:ln w="28575">
            <a:solidFill>
              <a:schemeClr val="tx1"/>
            </a:solidFill>
          </a:ln>
        </p:spPr>
        <p:txBody>
          <a:bodyPr wrap="square" rtlCol="0">
            <a:spAutoFit/>
          </a:bodyPr>
          <a:lstStyle/>
          <a:p>
            <a:r>
              <a:rPr lang="en-US" sz="1400" dirty="0" smtClean="0">
                <a:solidFill>
                  <a:schemeClr val="bg1"/>
                </a:solidFill>
              </a:rPr>
              <a:t>© 2012 South-Western, </a:t>
            </a:r>
            <a:r>
              <a:rPr lang="en-US" sz="1400" dirty="0" err="1" smtClean="0">
                <a:solidFill>
                  <a:schemeClr val="bg1"/>
                </a:solidFill>
              </a:rPr>
              <a:t>Cengage</a:t>
            </a:r>
            <a:r>
              <a:rPr lang="en-US" sz="1400" dirty="0" smtClean="0">
                <a:solidFill>
                  <a:schemeClr val="bg1"/>
                </a:solidFill>
              </a:rPr>
              <a:t> Learning, Inc. All rights reserved.</a:t>
            </a:r>
            <a:endParaRPr lang="en-US" sz="1400" dirty="0">
              <a:solidFill>
                <a:schemeClr val="bg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p:txBody>
      </p:sp>
      <p:sp>
        <p:nvSpPr>
          <p:cNvPr id="28" name="Footer Placeholder 27"/>
          <p:cNvSpPr>
            <a:spLocks noGrp="1"/>
          </p:cNvSpPr>
          <p:nvPr>
            <p:ph type="ftr" sz="quarter" idx="3"/>
          </p:nvPr>
        </p:nvSpPr>
        <p:spPr>
          <a:xfrm>
            <a:off x="152400" y="6477000"/>
            <a:ext cx="8001000" cy="288925"/>
          </a:xfrm>
          <a:prstGeom prst="rect">
            <a:avLst/>
          </a:prstGeom>
        </p:spPr>
        <p:txBody>
          <a:bodyPr vert="horz"/>
          <a:lstStyle>
            <a:lvl1pPr algn="r" eaLnBrk="1" latinLnBrk="0" hangingPunct="1">
              <a:defRPr kumimoji="0" sz="900">
                <a:solidFill>
                  <a:schemeClr val="tx1"/>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D235BD0-D356-4402-BB91-39E6560732F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dirty="0"/>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pic>
        <p:nvPicPr>
          <p:cNvPr id="13" name="Picture 12" descr="HIH_Cove_logor.jpg"/>
          <p:cNvPicPr>
            <a:picLocks noChangeAspect="1"/>
          </p:cNvPicPr>
          <p:nvPr/>
        </p:nvPicPr>
        <p:blipFill>
          <a:blip r:embed="rId11" cstate="print"/>
          <a:stretch>
            <a:fillRect/>
          </a:stretch>
        </p:blipFill>
        <p:spPr>
          <a:xfrm>
            <a:off x="8610600" y="0"/>
            <a:ext cx="533400" cy="576503"/>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txStyles>
    <p:titleStyle>
      <a:lvl1pPr algn="l" rtl="0" eaLnBrk="1" latinLnBrk="0" hangingPunct="1">
        <a:spcBef>
          <a:spcPct val="0"/>
        </a:spcBef>
        <a:buNone/>
        <a:defRPr kumimoji="0" sz="3600" kern="1200" cap="all" baseline="0">
          <a:solidFill>
            <a:schemeClr val="tx2"/>
          </a:solidFill>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Arial" pitchFamily="34" charset="0"/>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Arial" pitchFamily="34" charset="0"/>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Arial" pitchFamily="34" charset="0"/>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Arial" pitchFamily="34" charset="0"/>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9.xml"/><Relationship Id="rId1" Type="http://schemas.openxmlformats.org/officeDocument/2006/relationships/slideLayout" Target="../slideLayouts/slideLayout5.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0.xml"/><Relationship Id="rId1" Type="http://schemas.openxmlformats.org/officeDocument/2006/relationships/slideLayout" Target="../slideLayouts/slideLayout5.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t/>
            </a:r>
            <a:br>
              <a:rPr lang="en-US" b="1" dirty="0" smtClean="0"/>
            </a:br>
            <a:r>
              <a:rPr lang="en-US" dirty="0" smtClean="0"/>
              <a:t/>
            </a:r>
            <a:br>
              <a:rPr lang="en-US" dirty="0" smtClean="0"/>
            </a:br>
            <a:endParaRPr lang="en-US" b="1" dirty="0"/>
          </a:p>
        </p:txBody>
      </p:sp>
      <p:sp>
        <p:nvSpPr>
          <p:cNvPr id="16" name="Subtitle 15"/>
          <p:cNvSpPr>
            <a:spLocks noGrp="1"/>
          </p:cNvSpPr>
          <p:nvPr>
            <p:ph type="subTitle" idx="1"/>
          </p:nvPr>
        </p:nvSpPr>
        <p:spPr>
          <a:xfrm>
            <a:off x="4648200" y="304800"/>
            <a:ext cx="4114800" cy="3124200"/>
          </a:xfrm>
        </p:spPr>
        <p:txBody>
          <a:bodyPr>
            <a:noAutofit/>
          </a:bodyPr>
          <a:lstStyle/>
          <a:p>
            <a:pPr algn="l">
              <a:spcBef>
                <a:spcPts val="0"/>
              </a:spcBef>
            </a:pPr>
            <a:r>
              <a:rPr lang="en-US" sz="3700" b="1" dirty="0" smtClean="0">
                <a:latin typeface="+mj-lt"/>
              </a:rPr>
              <a:t>PART 2: STRATEGIC ACTIONS:</a:t>
            </a:r>
          </a:p>
          <a:p>
            <a:pPr algn="l">
              <a:spcBef>
                <a:spcPts val="0"/>
              </a:spcBef>
            </a:pPr>
            <a:r>
              <a:rPr lang="en-US" sz="3700" b="1" dirty="0" smtClean="0">
                <a:latin typeface="+mj-lt"/>
              </a:rPr>
              <a:t>STRATEGY FORMULATION</a:t>
            </a:r>
            <a:endParaRPr lang="en-US" sz="3700" dirty="0">
              <a:latin typeface="+mj-lt"/>
            </a:endParaRPr>
          </a:p>
        </p:txBody>
      </p:sp>
      <p:sp>
        <p:nvSpPr>
          <p:cNvPr id="21" name="Rectangle 20"/>
          <p:cNvSpPr/>
          <p:nvPr/>
        </p:nvSpPr>
        <p:spPr>
          <a:xfrm>
            <a:off x="4724400" y="3733800"/>
            <a:ext cx="3657600" cy="2185214"/>
          </a:xfrm>
          <a:prstGeom prst="rect">
            <a:avLst/>
          </a:prstGeom>
        </p:spPr>
        <p:txBody>
          <a:bodyPr wrap="square">
            <a:spAutoFit/>
          </a:bodyPr>
          <a:lstStyle/>
          <a:p>
            <a:r>
              <a:rPr lang="en-US" sz="3400" dirty="0" smtClean="0">
                <a:latin typeface="+mj-lt"/>
              </a:rPr>
              <a:t>CHAPTER  7</a:t>
            </a:r>
            <a:br>
              <a:rPr lang="en-US" sz="3400" dirty="0" smtClean="0">
                <a:latin typeface="+mj-lt"/>
              </a:rPr>
            </a:br>
            <a:r>
              <a:rPr lang="en-US" sz="3400" dirty="0" smtClean="0">
                <a:latin typeface="+mj-lt"/>
              </a:rPr>
              <a:t>ACQUISITION AND RESTRUCTURING STRATEGIES</a:t>
            </a:r>
            <a:endParaRPr lang="en-US" sz="3400" dirty="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2057400" y="1600200"/>
            <a:ext cx="6858000" cy="4876800"/>
          </a:xfrm>
          <a:solidFill>
            <a:srgbClr val="AEB2BE"/>
          </a:solidFill>
          <a:ln w="76200">
            <a:solidFill>
              <a:schemeClr val="tx1"/>
            </a:solidFill>
          </a:ln>
        </p:spPr>
        <p:txBody>
          <a:bodyPr>
            <a:noAutofit/>
          </a:bodyPr>
          <a:lstStyle/>
          <a:p>
            <a:pPr>
              <a:spcBef>
                <a:spcPts val="0"/>
              </a:spcBef>
              <a:spcAft>
                <a:spcPts val="2400"/>
              </a:spcAft>
              <a:buNone/>
            </a:pPr>
            <a:r>
              <a:rPr lang="en-US" sz="2300" dirty="0" smtClean="0">
                <a:latin typeface="+mj-lt"/>
              </a:rPr>
              <a:t>	</a:t>
            </a:r>
            <a:r>
              <a:rPr lang="en-US" sz="2300" dirty="0" smtClean="0">
                <a:latin typeface="+mj-lt"/>
                <a:cs typeface="Arial"/>
              </a:rPr>
              <a:t>■ </a:t>
            </a:r>
            <a:r>
              <a:rPr lang="en-US" sz="2300" dirty="0" smtClean="0">
                <a:latin typeface="+mj-lt"/>
              </a:rPr>
              <a:t>Online commerce is moving into a consumer-oriented retail phase, of which firms such as </a:t>
            </a:r>
            <a:r>
              <a:rPr lang="en-US" sz="2300" dirty="0" err="1" smtClean="0">
                <a:latin typeface="+mj-lt"/>
              </a:rPr>
              <a:t>Facebook</a:t>
            </a:r>
            <a:r>
              <a:rPr lang="en-US" sz="2300" dirty="0" smtClean="0">
                <a:latin typeface="+mj-lt"/>
              </a:rPr>
              <a:t> and Amazon are seeking to take advantage. </a:t>
            </a:r>
          </a:p>
          <a:p>
            <a:pPr>
              <a:spcBef>
                <a:spcPts val="0"/>
              </a:spcBef>
              <a:buNone/>
            </a:pPr>
            <a:r>
              <a:rPr lang="en-US" sz="2300" dirty="0" smtClean="0">
                <a:latin typeface="+mj-lt"/>
              </a:rPr>
              <a:t>	</a:t>
            </a:r>
            <a:r>
              <a:rPr lang="en-US" sz="2300" dirty="0" smtClean="0">
                <a:latin typeface="+mj-lt"/>
                <a:cs typeface="Arial"/>
              </a:rPr>
              <a:t>■ </a:t>
            </a:r>
            <a:r>
              <a:rPr lang="en-US" sz="2300" dirty="0" smtClean="0">
                <a:latin typeface="+mj-lt"/>
              </a:rPr>
              <a:t>Acquisitions are a quick way to move into the space that these tech giants see evolving, such as Microsoft seeking to broaden its communication base, Google expanding beyond search to experiment with new models of advertising, and </a:t>
            </a:r>
            <a:r>
              <a:rPr lang="en-US" sz="2300" dirty="0" err="1" smtClean="0">
                <a:latin typeface="+mj-lt"/>
              </a:rPr>
              <a:t>Facebook’s</a:t>
            </a:r>
            <a:r>
              <a:rPr lang="en-US" sz="2300" dirty="0" smtClean="0">
                <a:latin typeface="+mj-lt"/>
              </a:rPr>
              <a:t> attempts to learn from the human capital that they are able to acquire.</a:t>
            </a:r>
            <a:endParaRPr lang="en-US" sz="2300" dirty="0">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p:cNvSpPr>
            <a:spLocks noGrp="1"/>
          </p:cNvSpPr>
          <p:nvPr>
            <p:ph type="subTitle" idx="4294967295"/>
          </p:nvPr>
        </p:nvSpPr>
        <p:spPr>
          <a:xfrm>
            <a:off x="1524000" y="1600200"/>
            <a:ext cx="7391400" cy="4876800"/>
          </a:xfrm>
          <a:solidFill>
            <a:srgbClr val="FFCC99"/>
          </a:solidFill>
          <a:ln w="76200">
            <a:solidFill>
              <a:schemeClr val="tx1"/>
            </a:solidFill>
          </a:ln>
        </p:spPr>
        <p:txBody>
          <a:bodyPr>
            <a:noAutofit/>
          </a:bodyPr>
          <a:lstStyle/>
          <a:p>
            <a:pPr>
              <a:spcBef>
                <a:spcPts val="0"/>
              </a:spcBef>
              <a:spcAft>
                <a:spcPts val="600"/>
              </a:spcAft>
              <a:buClrTx/>
            </a:pPr>
            <a:r>
              <a:rPr lang="en-US" sz="3000" b="1" dirty="0" smtClean="0"/>
              <a:t>Popular strategy in the U.S. for many years </a:t>
            </a:r>
          </a:p>
          <a:p>
            <a:pPr>
              <a:spcBef>
                <a:spcPts val="0"/>
              </a:spcBef>
              <a:buClrTx/>
            </a:pPr>
            <a:endParaRPr lang="en-US" sz="800" b="1" dirty="0" smtClean="0"/>
          </a:p>
          <a:p>
            <a:pPr>
              <a:spcBef>
                <a:spcPts val="0"/>
              </a:spcBef>
              <a:spcAft>
                <a:spcPts val="600"/>
              </a:spcAft>
              <a:buClrTx/>
            </a:pPr>
            <a:r>
              <a:rPr lang="en-US" sz="3000" b="1" dirty="0" smtClean="0"/>
              <a:t>Source of firm growth and above-average returns</a:t>
            </a:r>
          </a:p>
          <a:p>
            <a:pPr>
              <a:spcBef>
                <a:spcPts val="0"/>
              </a:spcBef>
              <a:buClrTx/>
            </a:pPr>
            <a:endParaRPr lang="en-US" sz="800" b="1" dirty="0" smtClean="0"/>
          </a:p>
          <a:p>
            <a:pPr>
              <a:spcBef>
                <a:spcPts val="0"/>
              </a:spcBef>
              <a:buClrTx/>
            </a:pPr>
            <a:r>
              <a:rPr lang="en-US" sz="3000" b="1" dirty="0" smtClean="0"/>
              <a:t>Some believe that M&amp;A strategies played  a central role in the restructuring of U.S. businesses during the 1980s and 1990s and that they continue generating benefits in the twenty-first century</a:t>
            </a:r>
            <a:endParaRPr lang="en-US" sz="3000" b="1"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9" name="Rectangle 8"/>
          <p:cNvSpPr/>
          <p:nvPr/>
        </p:nvSpPr>
        <p:spPr>
          <a:xfrm>
            <a:off x="1524000" y="0"/>
            <a:ext cx="7086600" cy="1200329"/>
          </a:xfrm>
          <a:prstGeom prst="rect">
            <a:avLst/>
          </a:prstGeom>
        </p:spPr>
        <p:txBody>
          <a:bodyPr wrap="square">
            <a:spAutoFit/>
          </a:bodyPr>
          <a:lstStyle/>
          <a:p>
            <a:pPr algn="ctr"/>
            <a:r>
              <a:rPr lang="en-US" sz="3600" b="1" dirty="0" smtClean="0">
                <a:latin typeface="+mj-lt"/>
              </a:rPr>
              <a:t>POPULARITY OF MERGER AND ACQUISITION STRATEGIES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slide(fromBottom)">
                                      <p:cBhvr>
                                        <p:cTn id="7" dur="500"/>
                                        <p:tgtEl>
                                          <p:spTgt spid="15">
                                            <p:txEl>
                                              <p:pRg st="0" end="0"/>
                                            </p:txEl>
                                          </p:spTgt>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5">
                                            <p:txEl>
                                              <p:pRg st="2" end="2"/>
                                            </p:txEl>
                                          </p:spTgt>
                                        </p:tgtEl>
                                        <p:attrNameLst>
                                          <p:attrName>style.visibility</p:attrName>
                                        </p:attrNameLst>
                                      </p:cBhvr>
                                      <p:to>
                                        <p:strVal val="visible"/>
                                      </p:to>
                                    </p:set>
                                    <p:animEffect transition="in" filter="slide(fromBottom)">
                                      <p:cBhvr>
                                        <p:cTn id="11" dur="500"/>
                                        <p:tgtEl>
                                          <p:spTgt spid="15">
                                            <p:txEl>
                                              <p:pRg st="2" end="2"/>
                                            </p:txEl>
                                          </p:spTgt>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15">
                                            <p:txEl>
                                              <p:pRg st="4" end="4"/>
                                            </p:txEl>
                                          </p:spTgt>
                                        </p:tgtEl>
                                        <p:attrNameLst>
                                          <p:attrName>style.visibility</p:attrName>
                                        </p:attrNameLst>
                                      </p:cBhvr>
                                      <p:to>
                                        <p:strVal val="visible"/>
                                      </p:to>
                                    </p:set>
                                    <p:animEffect transition="in" filter="slide(fromBottom)">
                                      <p:cBhvr>
                                        <p:cTn id="15"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p:cNvSpPr>
            <a:spLocks noGrp="1"/>
          </p:cNvSpPr>
          <p:nvPr>
            <p:ph type="subTitle" idx="4294967295"/>
          </p:nvPr>
        </p:nvSpPr>
        <p:spPr>
          <a:xfrm>
            <a:off x="1524000" y="1600200"/>
            <a:ext cx="7620000" cy="4876800"/>
          </a:xfrm>
          <a:solidFill>
            <a:srgbClr val="FFCC99"/>
          </a:solidFill>
          <a:ln w="76200">
            <a:solidFill>
              <a:schemeClr val="tx1"/>
            </a:solidFill>
          </a:ln>
        </p:spPr>
        <p:txBody>
          <a:bodyPr>
            <a:noAutofit/>
          </a:bodyPr>
          <a:lstStyle/>
          <a:p>
            <a:pPr>
              <a:spcBef>
                <a:spcPts val="0"/>
              </a:spcBef>
              <a:buClrTx/>
            </a:pPr>
            <a:r>
              <a:rPr lang="en-US" sz="2800" b="1" dirty="0" smtClean="0"/>
              <a:t>Heavily influenced by external environment</a:t>
            </a:r>
          </a:p>
          <a:p>
            <a:pPr lvl="2">
              <a:spcBef>
                <a:spcPts val="0"/>
              </a:spcBef>
              <a:buClrTx/>
            </a:pPr>
            <a:r>
              <a:rPr lang="en-US" sz="2800" b="1" dirty="0" smtClean="0"/>
              <a:t>Tight credit markets</a:t>
            </a:r>
          </a:p>
          <a:p>
            <a:pPr lvl="2">
              <a:spcBef>
                <a:spcPts val="0"/>
              </a:spcBef>
              <a:buClrTx/>
            </a:pPr>
            <a:r>
              <a:rPr lang="en-US" sz="2800" b="1" dirty="0" smtClean="0"/>
              <a:t>Political changes in foreign countries’ orientation toward M&amp;A</a:t>
            </a:r>
          </a:p>
          <a:p>
            <a:pPr lvl="2">
              <a:spcBef>
                <a:spcPts val="0"/>
              </a:spcBef>
              <a:buClrTx/>
            </a:pPr>
            <a:endParaRPr lang="en-US" sz="800" b="1" dirty="0" smtClean="0"/>
          </a:p>
          <a:p>
            <a:pPr>
              <a:spcBef>
                <a:spcPts val="0"/>
              </a:spcBef>
              <a:buClrTx/>
            </a:pPr>
            <a:endParaRPr lang="en-US" sz="400" b="1" dirty="0" smtClean="0"/>
          </a:p>
          <a:p>
            <a:pPr>
              <a:spcBef>
                <a:spcPts val="0"/>
              </a:spcBef>
              <a:buClrTx/>
            </a:pPr>
            <a:r>
              <a:rPr lang="en-US" sz="2800" b="1" dirty="0" smtClean="0"/>
              <a:t>During the recent financial crisis, tightened credit markets made it more difficult for firms to complete “megadeals” (&gt; $10 billion)</a:t>
            </a:r>
          </a:p>
          <a:p>
            <a:pPr>
              <a:spcBef>
                <a:spcPts val="0"/>
              </a:spcBef>
              <a:buClrTx/>
            </a:pPr>
            <a:endParaRPr lang="en-US" sz="800" b="1" dirty="0" smtClean="0"/>
          </a:p>
          <a:p>
            <a:pPr>
              <a:spcBef>
                <a:spcPts val="0"/>
              </a:spcBef>
              <a:buClrTx/>
            </a:pPr>
            <a:endParaRPr lang="en-US" sz="400" b="1" dirty="0" smtClean="0"/>
          </a:p>
          <a:p>
            <a:pPr>
              <a:spcBef>
                <a:spcPts val="0"/>
              </a:spcBef>
              <a:buClrTx/>
            </a:pPr>
            <a:r>
              <a:rPr lang="en-US" sz="2800" b="1" dirty="0" smtClean="0"/>
              <a:t>Then U.S. deals picked up in 2011, where “first-quarter deal volume rose 45% to $290.8 billion, compared with $200.6 billion” in 2010</a:t>
            </a:r>
            <a:endParaRPr lang="en-US" sz="2800" b="1"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POPULARITY OF MERGER AND ACQUISITION STRATEGIES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wipe(down)">
                                      <p:cBhvr>
                                        <p:cTn id="7" dur="500"/>
                                        <p:tgtEl>
                                          <p:spTgt spid="15">
                                            <p:txEl>
                                              <p:pRg st="0" end="0"/>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15">
                                            <p:txEl>
                                              <p:pRg st="1" end="1"/>
                                            </p:txEl>
                                          </p:spTgt>
                                        </p:tgtEl>
                                        <p:attrNameLst>
                                          <p:attrName>style.visibility</p:attrName>
                                        </p:attrNameLst>
                                      </p:cBhvr>
                                      <p:to>
                                        <p:strVal val="visible"/>
                                      </p:to>
                                    </p:set>
                                    <p:animEffect transition="in" filter="wipe(down)">
                                      <p:cBhvr>
                                        <p:cTn id="10" dur="500"/>
                                        <p:tgtEl>
                                          <p:spTgt spid="15">
                                            <p:txEl>
                                              <p:pRg st="1" end="1"/>
                                            </p:txEl>
                                          </p:spTgt>
                                        </p:tgtEl>
                                      </p:cBhvr>
                                    </p:animEffect>
                                  </p:childTnLst>
                                </p:cTn>
                              </p:par>
                              <p:par>
                                <p:cTn id="11" presetID="22" presetClass="entr" presetSubtype="4" fill="hold" nodeType="withEffect">
                                  <p:stCondLst>
                                    <p:cond delay="0"/>
                                  </p:stCondLst>
                                  <p:childTnLst>
                                    <p:set>
                                      <p:cBhvr>
                                        <p:cTn id="12" dur="1" fill="hold">
                                          <p:stCondLst>
                                            <p:cond delay="0"/>
                                          </p:stCondLst>
                                        </p:cTn>
                                        <p:tgtEl>
                                          <p:spTgt spid="15">
                                            <p:txEl>
                                              <p:pRg st="2" end="2"/>
                                            </p:txEl>
                                          </p:spTgt>
                                        </p:tgtEl>
                                        <p:attrNameLst>
                                          <p:attrName>style.visibility</p:attrName>
                                        </p:attrNameLst>
                                      </p:cBhvr>
                                      <p:to>
                                        <p:strVal val="visible"/>
                                      </p:to>
                                    </p:set>
                                    <p:animEffect transition="in" filter="wipe(down)">
                                      <p:cBhvr>
                                        <p:cTn id="13" dur="500"/>
                                        <p:tgtEl>
                                          <p:spTgt spid="15">
                                            <p:txEl>
                                              <p:pRg st="2" end="2"/>
                                            </p:txEl>
                                          </p:spTgt>
                                        </p:tgtEl>
                                      </p:cBhvr>
                                    </p:animEffect>
                                  </p:childTnLst>
                                </p:cTn>
                              </p:par>
                            </p:childTnLst>
                          </p:cTn>
                        </p:par>
                        <p:par>
                          <p:cTn id="14" fill="hold">
                            <p:stCondLst>
                              <p:cond delay="500"/>
                            </p:stCondLst>
                            <p:childTnLst>
                              <p:par>
                                <p:cTn id="15" presetID="22" presetClass="entr" presetSubtype="4" fill="hold" nodeType="afterEffect">
                                  <p:stCondLst>
                                    <p:cond delay="0"/>
                                  </p:stCondLst>
                                  <p:childTnLst>
                                    <p:set>
                                      <p:cBhvr>
                                        <p:cTn id="16" dur="1" fill="hold">
                                          <p:stCondLst>
                                            <p:cond delay="0"/>
                                          </p:stCondLst>
                                        </p:cTn>
                                        <p:tgtEl>
                                          <p:spTgt spid="15">
                                            <p:txEl>
                                              <p:pRg st="5" end="5"/>
                                            </p:txEl>
                                          </p:spTgt>
                                        </p:tgtEl>
                                        <p:attrNameLst>
                                          <p:attrName>style.visibility</p:attrName>
                                        </p:attrNameLst>
                                      </p:cBhvr>
                                      <p:to>
                                        <p:strVal val="visible"/>
                                      </p:to>
                                    </p:set>
                                    <p:animEffect transition="in" filter="wipe(down)">
                                      <p:cBhvr>
                                        <p:cTn id="17" dur="500"/>
                                        <p:tgtEl>
                                          <p:spTgt spid="15">
                                            <p:txEl>
                                              <p:pRg st="5" end="5"/>
                                            </p:txEl>
                                          </p:spTgt>
                                        </p:tgtEl>
                                      </p:cBhvr>
                                    </p:animEffect>
                                  </p:childTnLst>
                                </p:cTn>
                              </p:par>
                            </p:childTnLst>
                          </p:cTn>
                        </p:par>
                        <p:par>
                          <p:cTn id="18" fill="hold">
                            <p:stCondLst>
                              <p:cond delay="1000"/>
                            </p:stCondLst>
                            <p:childTnLst>
                              <p:par>
                                <p:cTn id="19" presetID="22" presetClass="entr" presetSubtype="4" fill="hold" nodeType="afterEffect">
                                  <p:stCondLst>
                                    <p:cond delay="0"/>
                                  </p:stCondLst>
                                  <p:childTnLst>
                                    <p:set>
                                      <p:cBhvr>
                                        <p:cTn id="20" dur="1" fill="hold">
                                          <p:stCondLst>
                                            <p:cond delay="0"/>
                                          </p:stCondLst>
                                        </p:cTn>
                                        <p:tgtEl>
                                          <p:spTgt spid="15">
                                            <p:txEl>
                                              <p:pRg st="8" end="8"/>
                                            </p:txEl>
                                          </p:spTgt>
                                        </p:tgtEl>
                                        <p:attrNameLst>
                                          <p:attrName>style.visibility</p:attrName>
                                        </p:attrNameLst>
                                      </p:cBhvr>
                                      <p:to>
                                        <p:strVal val="visible"/>
                                      </p:to>
                                    </p:set>
                                    <p:animEffect transition="in" filter="wipe(down)">
                                      <p:cBhvr>
                                        <p:cTn id="21" dur="500"/>
                                        <p:tgtEl>
                                          <p:spTgt spid="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p:cNvSpPr>
            <a:spLocks noGrp="1"/>
          </p:cNvSpPr>
          <p:nvPr>
            <p:ph type="subTitle" idx="4294967295"/>
          </p:nvPr>
        </p:nvSpPr>
        <p:spPr>
          <a:xfrm>
            <a:off x="1524000" y="1600200"/>
            <a:ext cx="7391400" cy="4876800"/>
          </a:xfrm>
          <a:solidFill>
            <a:srgbClr val="FFCC99"/>
          </a:solidFill>
          <a:ln w="76200">
            <a:solidFill>
              <a:schemeClr val="tx1"/>
            </a:solidFill>
          </a:ln>
        </p:spPr>
        <p:txBody>
          <a:bodyPr>
            <a:noAutofit/>
          </a:bodyPr>
          <a:lstStyle/>
          <a:p>
            <a:pPr>
              <a:spcBef>
                <a:spcPts val="0"/>
              </a:spcBef>
              <a:buClrTx/>
            </a:pPr>
            <a:r>
              <a:rPr lang="en-US" sz="2800" b="1" dirty="0" smtClean="0"/>
              <a:t>Cross-border acquisitions heighten during currency imbalances, from strong currency countries to weaker currency countries, such as the U.S.</a:t>
            </a:r>
          </a:p>
          <a:p>
            <a:pPr>
              <a:spcBef>
                <a:spcPts val="0"/>
              </a:spcBef>
              <a:buClrTx/>
            </a:pPr>
            <a:endParaRPr lang="en-US" sz="1000" b="1" dirty="0" smtClean="0"/>
          </a:p>
          <a:p>
            <a:pPr>
              <a:spcBef>
                <a:spcPts val="0"/>
              </a:spcBef>
              <a:buClrTx/>
            </a:pPr>
            <a:r>
              <a:rPr lang="en-US" sz="2800" b="1" dirty="0" smtClean="0"/>
              <a:t>Firms use M&amp;A strategies to create value for all stakeholders</a:t>
            </a:r>
          </a:p>
          <a:p>
            <a:pPr>
              <a:spcBef>
                <a:spcPts val="0"/>
              </a:spcBef>
              <a:buClrTx/>
            </a:pPr>
            <a:endParaRPr lang="en-US" sz="1000" b="1" dirty="0" smtClean="0"/>
          </a:p>
          <a:p>
            <a:pPr>
              <a:spcBef>
                <a:spcPts val="0"/>
              </a:spcBef>
              <a:buClrTx/>
            </a:pPr>
            <a:r>
              <a:rPr lang="en-US" sz="2800" b="1" dirty="0" smtClean="0"/>
              <a:t>M&amp;A value creation applies equally to all strategies (business-level, corporate-level, international, and cooperative)</a:t>
            </a:r>
            <a:endParaRPr lang="en-US" sz="2800" b="1" dirty="0"/>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5" name="Rectangle 4"/>
          <p:cNvSpPr/>
          <p:nvPr/>
        </p:nvSpPr>
        <p:spPr>
          <a:xfrm>
            <a:off x="1524000" y="0"/>
            <a:ext cx="7086600" cy="1200329"/>
          </a:xfrm>
          <a:prstGeom prst="rect">
            <a:avLst/>
          </a:prstGeom>
        </p:spPr>
        <p:txBody>
          <a:bodyPr wrap="square">
            <a:spAutoFit/>
          </a:bodyPr>
          <a:lstStyle/>
          <a:p>
            <a:pPr algn="ctr"/>
            <a:r>
              <a:rPr lang="en-US" sz="3600" b="1" dirty="0" smtClean="0">
                <a:latin typeface="+mj-lt"/>
              </a:rPr>
              <a:t>POPULARITY OF MERGER AND ACQUISITION STRATEGIES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p:cNvSpPr>
            <a:spLocks noGrp="1"/>
          </p:cNvSpPr>
          <p:nvPr>
            <p:ph type="subTitle" idx="4294967295"/>
          </p:nvPr>
        </p:nvSpPr>
        <p:spPr>
          <a:xfrm>
            <a:off x="1524000" y="1371600"/>
            <a:ext cx="7620000" cy="5105400"/>
          </a:xfrm>
          <a:solidFill>
            <a:srgbClr val="FFCC99"/>
          </a:solidFill>
          <a:ln w="76200">
            <a:solidFill>
              <a:schemeClr val="tx1"/>
            </a:solidFill>
          </a:ln>
        </p:spPr>
        <p:txBody>
          <a:bodyPr>
            <a:noAutofit/>
          </a:bodyPr>
          <a:lstStyle/>
          <a:p>
            <a:pPr>
              <a:spcBef>
                <a:spcPts val="0"/>
              </a:spcBef>
              <a:buClrTx/>
            </a:pPr>
            <a:r>
              <a:rPr lang="en-US" sz="2800" b="1" dirty="0" smtClean="0"/>
              <a:t>Can be used because of uncertainty in the competitive landscape</a:t>
            </a:r>
          </a:p>
          <a:p>
            <a:pPr lvl="1">
              <a:spcBef>
                <a:spcPts val="0"/>
              </a:spcBef>
              <a:buClrTx/>
            </a:pPr>
            <a:r>
              <a:rPr lang="en-US" b="1" dirty="0" smtClean="0"/>
              <a:t>Increase market power because of competitive threat</a:t>
            </a:r>
          </a:p>
          <a:p>
            <a:pPr lvl="1">
              <a:spcBef>
                <a:spcPts val="0"/>
              </a:spcBef>
              <a:buClrTx/>
            </a:pPr>
            <a:r>
              <a:rPr lang="en-US" b="1" dirty="0" smtClean="0"/>
              <a:t>Spread risk due to uncertain environment</a:t>
            </a:r>
          </a:p>
          <a:p>
            <a:pPr lvl="1">
              <a:spcBef>
                <a:spcPts val="0"/>
              </a:spcBef>
              <a:buClrTx/>
            </a:pPr>
            <a:r>
              <a:rPr lang="en-US" b="1" dirty="0" smtClean="0"/>
              <a:t>Shift core business into different markets</a:t>
            </a:r>
          </a:p>
          <a:p>
            <a:pPr marL="741363" lvl="2" indent="-284163">
              <a:spcBef>
                <a:spcPts val="0"/>
              </a:spcBef>
              <a:buClrTx/>
            </a:pPr>
            <a:r>
              <a:rPr lang="en-US" sz="2800" b="1" dirty="0" smtClean="0"/>
              <a:t>Manage industry and regulatory changes</a:t>
            </a:r>
          </a:p>
          <a:p>
            <a:pPr marL="741363" lvl="2" indent="-284163">
              <a:spcBef>
                <a:spcPts val="0"/>
              </a:spcBef>
            </a:pPr>
            <a:endParaRPr lang="en-US" sz="800" b="1" dirty="0" smtClean="0"/>
          </a:p>
          <a:p>
            <a:pPr>
              <a:spcBef>
                <a:spcPts val="0"/>
              </a:spcBef>
              <a:buClrTx/>
              <a:buNone/>
            </a:pPr>
            <a:r>
              <a:rPr lang="en-US" sz="2800" b="1" dirty="0" smtClean="0"/>
              <a:t>	Intent: </a:t>
            </a:r>
          </a:p>
          <a:p>
            <a:pPr>
              <a:spcBef>
                <a:spcPts val="0"/>
              </a:spcBef>
              <a:buNone/>
            </a:pPr>
            <a:r>
              <a:rPr lang="en-US" sz="2800" b="1" dirty="0" smtClean="0"/>
              <a:t>    Increase firm’s strategic competitiveness and value; historically returns are close to zero so it rarely works as planned</a:t>
            </a:r>
          </a:p>
          <a:p>
            <a:pPr>
              <a:spcBef>
                <a:spcPts val="0"/>
              </a:spcBef>
              <a:buNone/>
            </a:pPr>
            <a:endParaRPr lang="en-US" sz="2800"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POPULARITY OF MERGER AND ACQUISITION STRATEGIES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Effect transition="in" filter="dissolve">
                                      <p:cBhvr>
                                        <p:cTn id="7" dur="500"/>
                                        <p:tgtEl>
                                          <p:spTgt spid="15">
                                            <p:bg/>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dissolve">
                                      <p:cBhvr>
                                        <p:cTn id="11" dur="500"/>
                                        <p:tgtEl>
                                          <p:spTgt spid="15">
                                            <p:txEl>
                                              <p:pRg st="0" end="0"/>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animEffect transition="in" filter="dissolve">
                                      <p:cBhvr>
                                        <p:cTn id="15" dur="500"/>
                                        <p:tgtEl>
                                          <p:spTgt spid="15">
                                            <p:txEl>
                                              <p:pRg st="1" end="1"/>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animEffect transition="in" filter="dissolve">
                                      <p:cBhvr>
                                        <p:cTn id="19" dur="500"/>
                                        <p:tgtEl>
                                          <p:spTgt spid="15">
                                            <p:txEl>
                                              <p:pRg st="2" end="2"/>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5">
                                            <p:txEl>
                                              <p:pRg st="3" end="3"/>
                                            </p:txEl>
                                          </p:spTgt>
                                        </p:tgtEl>
                                        <p:attrNameLst>
                                          <p:attrName>style.visibility</p:attrName>
                                        </p:attrNameLst>
                                      </p:cBhvr>
                                      <p:to>
                                        <p:strVal val="visible"/>
                                      </p:to>
                                    </p:set>
                                    <p:animEffect transition="in" filter="dissolve">
                                      <p:cBhvr>
                                        <p:cTn id="23" dur="500"/>
                                        <p:tgtEl>
                                          <p:spTgt spid="15">
                                            <p:txEl>
                                              <p:pRg st="3" end="3"/>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animEffect transition="in" filter="dissolve">
                                      <p:cBhvr>
                                        <p:cTn id="27" dur="500"/>
                                        <p:tgtEl>
                                          <p:spTgt spid="15">
                                            <p:txEl>
                                              <p:pRg st="4" end="4"/>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15">
                                            <p:txEl>
                                              <p:pRg st="6" end="6"/>
                                            </p:txEl>
                                          </p:spTgt>
                                        </p:tgtEl>
                                        <p:attrNameLst>
                                          <p:attrName>style.visibility</p:attrName>
                                        </p:attrNameLst>
                                      </p:cBhvr>
                                      <p:to>
                                        <p:strVal val="visible"/>
                                      </p:to>
                                    </p:set>
                                    <p:animEffect transition="in" filter="dissolve">
                                      <p:cBhvr>
                                        <p:cTn id="31" dur="500"/>
                                        <p:tgtEl>
                                          <p:spTgt spid="15">
                                            <p:txEl>
                                              <p:pRg st="6" end="6"/>
                                            </p:txEl>
                                          </p:spTgt>
                                        </p:tgtEl>
                                      </p:cBhvr>
                                    </p:animEffect>
                                  </p:childTnLst>
                                </p:cTn>
                              </p:par>
                            </p:childTnLst>
                          </p:cTn>
                        </p:par>
                        <p:par>
                          <p:cTn id="32" fill="hold">
                            <p:stCondLst>
                              <p:cond delay="3500"/>
                            </p:stCondLst>
                            <p:childTnLst>
                              <p:par>
                                <p:cTn id="33" presetID="9" presetClass="entr" presetSubtype="0" fill="hold" grpId="0" nodeType="afterEffect">
                                  <p:stCondLst>
                                    <p:cond delay="0"/>
                                  </p:stCondLst>
                                  <p:childTnLst>
                                    <p:set>
                                      <p:cBhvr>
                                        <p:cTn id="34" dur="1" fill="hold">
                                          <p:stCondLst>
                                            <p:cond delay="0"/>
                                          </p:stCondLst>
                                        </p:cTn>
                                        <p:tgtEl>
                                          <p:spTgt spid="15">
                                            <p:txEl>
                                              <p:pRg st="7" end="7"/>
                                            </p:txEl>
                                          </p:spTgt>
                                        </p:tgtEl>
                                        <p:attrNameLst>
                                          <p:attrName>style.visibility</p:attrName>
                                        </p:attrNameLst>
                                      </p:cBhvr>
                                      <p:to>
                                        <p:strVal val="visible"/>
                                      </p:to>
                                    </p:set>
                                    <p:animEffect transition="in" filter="dissolve">
                                      <p:cBhvr>
                                        <p:cTn id="35" dur="500"/>
                                        <p:tgtEl>
                                          <p:spTgt spid="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ubtitle 14"/>
          <p:cNvSpPr>
            <a:spLocks noGrp="1"/>
          </p:cNvSpPr>
          <p:nvPr>
            <p:ph type="subTitle" idx="4294967295"/>
          </p:nvPr>
        </p:nvSpPr>
        <p:spPr>
          <a:xfrm>
            <a:off x="1524000" y="1371600"/>
            <a:ext cx="7620000" cy="5105400"/>
          </a:xfrm>
          <a:solidFill>
            <a:srgbClr val="FFCC99"/>
          </a:solidFill>
          <a:ln w="76200">
            <a:solidFill>
              <a:schemeClr val="tx1"/>
            </a:solidFill>
          </a:ln>
        </p:spPr>
        <p:txBody>
          <a:bodyPr>
            <a:noAutofit/>
          </a:bodyPr>
          <a:lstStyle/>
          <a:p>
            <a:pPr>
              <a:spcBef>
                <a:spcPts val="0"/>
              </a:spcBef>
              <a:buClrTx/>
            </a:pPr>
            <a:r>
              <a:rPr lang="en-US" sz="2700" b="1" dirty="0" smtClean="0"/>
              <a:t>M&amp;A value creation is challenging</a:t>
            </a:r>
          </a:p>
          <a:p>
            <a:pPr>
              <a:spcBef>
                <a:spcPts val="0"/>
              </a:spcBef>
              <a:buClrTx/>
            </a:pPr>
            <a:r>
              <a:rPr lang="en-US" sz="2700" b="1" dirty="0" smtClean="0"/>
              <a:t>GOOD NEWS: Shareholders of ACQUIRED firms often earn above-average returns from acquisitions</a:t>
            </a:r>
          </a:p>
          <a:p>
            <a:pPr>
              <a:spcBef>
                <a:spcPts val="0"/>
              </a:spcBef>
              <a:buClrTx/>
            </a:pPr>
            <a:r>
              <a:rPr lang="en-US" sz="2700" b="1" dirty="0" smtClean="0"/>
              <a:t>BAD NEWS: Shareholders of ACQUIRING firms  earn returns that are close to zero: In  2/3 of all acquisitions, the acquiring firm’s stock price fell immediately after the intended transaction was announced</a:t>
            </a:r>
          </a:p>
          <a:p>
            <a:pPr>
              <a:spcBef>
                <a:spcPts val="0"/>
              </a:spcBef>
              <a:buClrTx/>
            </a:pPr>
            <a:r>
              <a:rPr lang="en-US" sz="2700" b="1" dirty="0" smtClean="0"/>
              <a:t>This negative response reflects investors’ skepticism about projected synergies being captured</a:t>
            </a:r>
            <a:endParaRPr lang="en-US" sz="2700" b="1" dirty="0">
              <a:solidFill>
                <a:schemeClr val="tx1"/>
              </a:solidFill>
              <a:latin typeface="+mj-lt"/>
            </a:endParaRPr>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200329"/>
          </a:xfrm>
          <a:prstGeom prst="rect">
            <a:avLst/>
          </a:prstGeom>
        </p:spPr>
        <p:txBody>
          <a:bodyPr wrap="square">
            <a:spAutoFit/>
          </a:bodyPr>
          <a:lstStyle/>
          <a:p>
            <a:pPr algn="ctr"/>
            <a:r>
              <a:rPr lang="en-US" sz="3600" b="1" dirty="0" smtClean="0">
                <a:latin typeface="+mj-lt"/>
              </a:rPr>
              <a:t>POPULARITY OF MERGER AND ACQUISITION STRATEGIES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Effect transition="in" filter="dissolve">
                                      <p:cBhvr>
                                        <p:cTn id="7" dur="500"/>
                                        <p:tgtEl>
                                          <p:spTgt spid="15">
                                            <p:bg/>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dissolve">
                                      <p:cBhvr>
                                        <p:cTn id="11" dur="500"/>
                                        <p:tgtEl>
                                          <p:spTgt spid="15">
                                            <p:txEl>
                                              <p:pRg st="0" end="0"/>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15">
                                            <p:txEl>
                                              <p:pRg st="1" end="1"/>
                                            </p:txEl>
                                          </p:spTgt>
                                        </p:tgtEl>
                                        <p:attrNameLst>
                                          <p:attrName>style.visibility</p:attrName>
                                        </p:attrNameLst>
                                      </p:cBhvr>
                                      <p:to>
                                        <p:strVal val="visible"/>
                                      </p:to>
                                    </p:set>
                                    <p:animEffect transition="in" filter="dissolve">
                                      <p:cBhvr>
                                        <p:cTn id="15" dur="500"/>
                                        <p:tgtEl>
                                          <p:spTgt spid="15">
                                            <p:txEl>
                                              <p:pRg st="1" end="1"/>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15">
                                            <p:txEl>
                                              <p:pRg st="2" end="2"/>
                                            </p:txEl>
                                          </p:spTgt>
                                        </p:tgtEl>
                                        <p:attrNameLst>
                                          <p:attrName>style.visibility</p:attrName>
                                        </p:attrNameLst>
                                      </p:cBhvr>
                                      <p:to>
                                        <p:strVal val="visible"/>
                                      </p:to>
                                    </p:set>
                                    <p:animEffect transition="in" filter="dissolve">
                                      <p:cBhvr>
                                        <p:cTn id="19" dur="500"/>
                                        <p:tgtEl>
                                          <p:spTgt spid="15">
                                            <p:txEl>
                                              <p:pRg st="2" end="2"/>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15">
                                            <p:txEl>
                                              <p:pRg st="3" end="3"/>
                                            </p:txEl>
                                          </p:spTgt>
                                        </p:tgtEl>
                                        <p:attrNameLst>
                                          <p:attrName>style.visibility</p:attrName>
                                        </p:attrNameLst>
                                      </p:cBhvr>
                                      <p:to>
                                        <p:strVal val="visible"/>
                                      </p:to>
                                    </p:set>
                                    <p:animEffect transition="in" filter="dissolve">
                                      <p:cBhvr>
                                        <p:cTn id="23" dur="500"/>
                                        <p:tgtEl>
                                          <p:spTgt spid="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954107"/>
          </a:xfrm>
          <a:prstGeom prst="rect">
            <a:avLst/>
          </a:prstGeom>
        </p:spPr>
        <p:txBody>
          <a:bodyPr wrap="square">
            <a:spAutoFit/>
          </a:bodyPr>
          <a:lstStyle/>
          <a:p>
            <a:pPr algn="ctr"/>
            <a:r>
              <a:rPr lang="en-US" sz="2800" b="1" dirty="0" smtClean="0">
                <a:latin typeface="+mj-lt"/>
              </a:rPr>
              <a:t>MERGERS, ACQUISITIONS, AND TAKEOVERS: WHAT ARE THE DIFFERENCES?</a:t>
            </a:r>
            <a:endParaRPr lang="en-US" sz="2800" dirty="0">
              <a:latin typeface="+mj-lt"/>
            </a:endParaRPr>
          </a:p>
        </p:txBody>
      </p:sp>
      <p:sp>
        <p:nvSpPr>
          <p:cNvPr id="7" name="Rectangle 3"/>
          <p:cNvSpPr txBox="1">
            <a:spLocks noChangeArrowheads="1"/>
          </p:cNvSpPr>
          <p:nvPr/>
        </p:nvSpPr>
        <p:spPr>
          <a:xfrm>
            <a:off x="1524000" y="1295400"/>
            <a:ext cx="7467601" cy="5181600"/>
          </a:xfrm>
          <a:prstGeom prst="rect">
            <a:avLst/>
          </a:prstGeom>
          <a:solidFill>
            <a:schemeClr val="accent6">
              <a:lumMod val="60000"/>
              <a:lumOff val="40000"/>
            </a:schemeClr>
          </a:solidFill>
          <a:ln w="76200">
            <a:solidFill>
              <a:schemeClr val="tx1"/>
            </a:solidFill>
          </a:ln>
        </p:spPr>
        <p:txBody>
          <a:bodyPr/>
          <a:lstStyle/>
          <a:p>
            <a:pPr marL="173038" marR="0" lvl="0" indent="-109538" algn="l" defTabSz="914400" rtl="0" eaLnBrk="1" fontAlgn="auto" latinLnBrk="0" hangingPunct="1">
              <a:lnSpc>
                <a:spcPct val="100000"/>
              </a:lnSpc>
              <a:spcAft>
                <a:spcPts val="0"/>
              </a:spcAft>
              <a:buClr>
                <a:schemeClr val="accent1"/>
              </a:buClr>
              <a:buSzPct val="70000"/>
              <a:tabLst/>
              <a:defRPr/>
            </a:pPr>
            <a:r>
              <a:rPr lang="en-US" sz="3200" dirty="0" smtClean="0">
                <a:solidFill>
                  <a:schemeClr val="tx2"/>
                </a:solidFill>
                <a:latin typeface="+mj-lt"/>
              </a:rPr>
              <a:t>  </a:t>
            </a:r>
            <a:r>
              <a:rPr kumimoji="0" lang="en-US" sz="3200" i="0" u="none" strike="noStrike" kern="1200" cap="none" spc="0" normalizeH="0" baseline="0" noProof="0" dirty="0" smtClean="0">
                <a:ln>
                  <a:noFill/>
                </a:ln>
                <a:solidFill>
                  <a:schemeClr val="tx2"/>
                </a:solidFill>
                <a:effectLst/>
                <a:uLnTx/>
                <a:uFillTx/>
                <a:latin typeface="+mj-lt"/>
                <a:ea typeface="+mn-ea"/>
                <a:cs typeface="+mn-cs"/>
              </a:rPr>
              <a:t>    MERGER</a:t>
            </a:r>
          </a:p>
          <a:p>
            <a:pPr marL="393700" marR="0" lvl="1" indent="-109538" algn="l" defTabSz="914400" rtl="0" eaLnBrk="1" fontAlgn="auto" latinLnBrk="0" hangingPunct="1">
              <a:lnSpc>
                <a:spcPct val="100000"/>
              </a:lnSpc>
              <a:spcAft>
                <a:spcPts val="0"/>
              </a:spcAft>
              <a:buClr>
                <a:schemeClr val="accent1"/>
              </a:buClr>
              <a:buSzPct val="70000"/>
              <a:tabLst/>
              <a:defRPr/>
            </a:pPr>
            <a:r>
              <a:rPr kumimoji="0" lang="en-US" sz="2600" b="0" i="0" u="none" strike="noStrike" kern="1200" cap="none" spc="0" normalizeH="0" baseline="0" noProof="0" dirty="0" smtClean="0">
                <a:ln>
                  <a:noFill/>
                </a:ln>
                <a:solidFill>
                  <a:schemeClr val="tx2"/>
                </a:solidFill>
                <a:effectLst/>
                <a:uLnTx/>
                <a:uFillTx/>
                <a:latin typeface="+mj-lt"/>
                <a:ea typeface="+mn-ea"/>
                <a:cs typeface="+mn-cs"/>
              </a:rPr>
              <a:t> Two firms agree to integrate their operations on  a relatively co-equal basis</a:t>
            </a:r>
          </a:p>
          <a:p>
            <a:pPr marL="393700" lvl="1" indent="-109538">
              <a:buClr>
                <a:schemeClr val="accent1"/>
              </a:buClr>
              <a:buSzPct val="70000"/>
              <a:defRPr/>
            </a:pPr>
            <a:r>
              <a:rPr lang="en-US" sz="3600" b="1" dirty="0" smtClean="0">
                <a:sym typeface="Wingdings"/>
              </a:rPr>
              <a:t> </a:t>
            </a:r>
            <a:r>
              <a:rPr lang="en-US" sz="2600" dirty="0" smtClean="0">
                <a:solidFill>
                  <a:schemeClr val="tx2"/>
                </a:solidFill>
                <a:latin typeface="Arial"/>
                <a:cs typeface="Arial"/>
              </a:rPr>
              <a:t> </a:t>
            </a:r>
            <a:r>
              <a:rPr lang="en-US" sz="2600" dirty="0" smtClean="0">
                <a:solidFill>
                  <a:schemeClr val="tx2"/>
                </a:solidFill>
                <a:latin typeface="+mj-lt"/>
              </a:rPr>
              <a:t>There are few TRUE mergers because one firm usually dominates in terms of market share, size, or asset value</a:t>
            </a:r>
            <a:endParaRPr kumimoji="0" lang="en-US" sz="2600" b="0" i="0" u="none" strike="noStrike" kern="1200" cap="none" spc="0" normalizeH="0" baseline="0" noProof="0" dirty="0" smtClean="0">
              <a:ln>
                <a:noFill/>
              </a:ln>
              <a:solidFill>
                <a:schemeClr val="tx2"/>
              </a:solidFill>
              <a:effectLst/>
              <a:uLnTx/>
              <a:uFillTx/>
              <a:latin typeface="+mj-lt"/>
              <a:ea typeface="+mn-ea"/>
              <a:cs typeface="+mn-cs"/>
            </a:endParaRPr>
          </a:p>
          <a:p>
            <a:pPr marL="520700" marR="0" lvl="1" indent="-6350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400" b="0" i="0" u="none" strike="noStrike" kern="1200" cap="none" spc="0" normalizeH="0" baseline="0" noProof="0" dirty="0" smtClean="0">
              <a:ln>
                <a:noFill/>
              </a:ln>
              <a:solidFill>
                <a:schemeClr val="tx2"/>
              </a:solidFill>
              <a:effectLst/>
              <a:uLnTx/>
              <a:uFillTx/>
              <a:latin typeface="+mj-lt"/>
              <a:ea typeface="+mn-ea"/>
              <a:cs typeface="+mn-cs"/>
            </a:endParaRPr>
          </a:p>
          <a:p>
            <a:pPr marL="284163" marR="0" lvl="0" indent="-220663" algn="l" defTabSz="914400" rtl="0" eaLnBrk="1" fontAlgn="auto" latinLnBrk="0" hangingPunct="1">
              <a:lnSpc>
                <a:spcPct val="100000"/>
              </a:lnSpc>
              <a:spcAft>
                <a:spcPts val="0"/>
              </a:spcAft>
              <a:buClr>
                <a:schemeClr val="accent1"/>
              </a:buClr>
              <a:buSzPct val="70000"/>
              <a:tabLst>
                <a:tab pos="693738" algn="l"/>
                <a:tab pos="803275" algn="l"/>
              </a:tabLst>
              <a:defRPr/>
            </a:pPr>
            <a:r>
              <a:rPr lang="en-US" sz="3200" dirty="0" smtClean="0">
                <a:solidFill>
                  <a:schemeClr val="tx2"/>
                </a:solidFill>
                <a:latin typeface="+mj-lt"/>
              </a:rPr>
              <a:t>    </a:t>
            </a:r>
            <a:r>
              <a:rPr kumimoji="0" lang="en-US" sz="3200" i="0" u="none" strike="noStrike" kern="1200" cap="none" spc="0" normalizeH="0" baseline="0" noProof="0" dirty="0" smtClean="0">
                <a:ln>
                  <a:noFill/>
                </a:ln>
                <a:solidFill>
                  <a:schemeClr val="tx2"/>
                </a:solidFill>
                <a:effectLst/>
                <a:uLnTx/>
                <a:uFillTx/>
                <a:latin typeface="+mj-lt"/>
                <a:ea typeface="+mn-ea"/>
                <a:cs typeface="+mn-cs"/>
              </a:rPr>
              <a:t>  ACQUISITION</a:t>
            </a:r>
          </a:p>
          <a:p>
            <a:pPr marL="393700" marR="0" lvl="1" indent="-109538" algn="l" defTabSz="914400" rtl="0" eaLnBrk="1" fontAlgn="auto" latinLnBrk="0" hangingPunct="1">
              <a:lnSpc>
                <a:spcPct val="100000"/>
              </a:lnSpc>
              <a:spcAft>
                <a:spcPts val="0"/>
              </a:spcAft>
              <a:buClr>
                <a:schemeClr val="accent1"/>
              </a:buClr>
              <a:buSzPct val="70000"/>
              <a:tabLst/>
              <a:defRPr/>
            </a:pPr>
            <a:r>
              <a:rPr kumimoji="0" lang="en-US" sz="2600" b="0" i="0" u="none" strike="noStrike" kern="1200" cap="none" spc="0" normalizeH="0" baseline="0" noProof="0" dirty="0" smtClean="0">
                <a:ln>
                  <a:noFill/>
                </a:ln>
                <a:solidFill>
                  <a:schemeClr val="tx2"/>
                </a:solidFill>
                <a:effectLst/>
                <a:uLnTx/>
                <a:uFillTx/>
                <a:latin typeface="+mj-lt"/>
                <a:ea typeface="+mn-ea"/>
                <a:cs typeface="+mn-cs"/>
              </a:rPr>
              <a:t> One firm buys a controlling, 100 percent interest in another firm with the intent of making the acquired firm a subsidiary business within its portfolio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lide(fromLeft)">
                                      <p:cBhvr>
                                        <p:cTn id="7" dur="500"/>
                                        <p:tgtEl>
                                          <p:spTgt spid="7">
                                            <p:txEl>
                                              <p:pRg st="0" end="0"/>
                                            </p:txEl>
                                          </p:spTgt>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slide(fromLeft)">
                                      <p:cBhvr>
                                        <p:cTn id="11" dur="500"/>
                                        <p:tgtEl>
                                          <p:spTgt spid="7">
                                            <p:txEl>
                                              <p:pRg st="1" end="1"/>
                                            </p:txEl>
                                          </p:spTgt>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slide(fromLeft)">
                                      <p:cBhvr>
                                        <p:cTn id="15" dur="500"/>
                                        <p:tgtEl>
                                          <p:spTgt spid="7">
                                            <p:txEl>
                                              <p:pRg st="2" end="2"/>
                                            </p:txEl>
                                          </p:spTgt>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animEffect transition="in" filter="slide(fromLeft)">
                                      <p:cBhvr>
                                        <p:cTn id="19" dur="500"/>
                                        <p:tgtEl>
                                          <p:spTgt spid="7">
                                            <p:txEl>
                                              <p:pRg st="4" end="4"/>
                                            </p:txEl>
                                          </p:spTgt>
                                        </p:tgtEl>
                                      </p:cBhvr>
                                    </p:animEffect>
                                  </p:childTnLst>
                                </p:cTn>
                              </p:par>
                            </p:childTnLst>
                          </p:cTn>
                        </p:par>
                        <p:par>
                          <p:cTn id="20" fill="hold">
                            <p:stCondLst>
                              <p:cond delay="2000"/>
                            </p:stCondLst>
                            <p:childTnLst>
                              <p:par>
                                <p:cTn id="21" presetID="12" presetClass="entr" presetSubtype="8" fill="hold" nodeType="after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animEffect transition="in" filter="slide(fromLeft)">
                                      <p:cBhvr>
                                        <p:cTn id="23"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954107"/>
          </a:xfrm>
          <a:prstGeom prst="rect">
            <a:avLst/>
          </a:prstGeom>
        </p:spPr>
        <p:txBody>
          <a:bodyPr wrap="square">
            <a:spAutoFit/>
          </a:bodyPr>
          <a:lstStyle/>
          <a:p>
            <a:pPr algn="ctr"/>
            <a:r>
              <a:rPr lang="en-US" sz="2800" b="1" dirty="0" smtClean="0">
                <a:latin typeface="+mj-lt"/>
              </a:rPr>
              <a:t>MERGERS, ACQUISITIONS, AND TAKEOVERS: WHAT ARE THE DIFFERENCES?</a:t>
            </a:r>
            <a:endParaRPr lang="en-US" sz="2800" dirty="0">
              <a:latin typeface="+mj-lt"/>
            </a:endParaRPr>
          </a:p>
        </p:txBody>
      </p:sp>
      <p:sp>
        <p:nvSpPr>
          <p:cNvPr id="7" name="Rectangle 3"/>
          <p:cNvSpPr txBox="1">
            <a:spLocks noChangeArrowheads="1"/>
          </p:cNvSpPr>
          <p:nvPr/>
        </p:nvSpPr>
        <p:spPr>
          <a:xfrm>
            <a:off x="1524000" y="1219200"/>
            <a:ext cx="7467601" cy="5181600"/>
          </a:xfrm>
          <a:prstGeom prst="rect">
            <a:avLst/>
          </a:prstGeom>
          <a:solidFill>
            <a:schemeClr val="accent6">
              <a:lumMod val="60000"/>
              <a:lumOff val="40000"/>
            </a:schemeClr>
          </a:solidFill>
          <a:ln w="76200">
            <a:solidFill>
              <a:schemeClr val="tx1"/>
            </a:solidFill>
          </a:ln>
        </p:spPr>
        <p:txBody>
          <a:bodyPr/>
          <a:lstStyle/>
          <a:p>
            <a:pPr marL="346075" marR="0" lvl="0" indent="-346075" algn="l" defTabSz="914400" rtl="0" eaLnBrk="1" fontAlgn="auto" latinLnBrk="0" hangingPunct="1">
              <a:lnSpc>
                <a:spcPct val="100000"/>
              </a:lnSpc>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mn-cs"/>
              </a:rPr>
              <a:t>   TAKEOVER</a:t>
            </a:r>
          </a:p>
          <a:p>
            <a:pPr marL="742950" marR="0" lvl="1" indent="-285750" algn="l" defTabSz="914400" rtl="0" eaLnBrk="1" fontAlgn="auto" latinLnBrk="0" hangingPunct="1">
              <a:lnSpc>
                <a:spcPct val="100000"/>
              </a:lnSpc>
              <a:spcAft>
                <a:spcPts val="0"/>
              </a:spcAft>
              <a:buClr>
                <a:schemeClr val="accent1"/>
              </a:buClr>
              <a:buSzPct val="70000"/>
              <a:tabLst/>
              <a:defRPr/>
            </a:pPr>
            <a:r>
              <a:rPr kumimoji="0" lang="en-US" sz="2600" b="0" i="0" u="none" strike="noStrike" kern="1200" cap="none" spc="0" normalizeH="0" baseline="0" noProof="0" dirty="0" smtClean="0">
                <a:ln>
                  <a:noFill/>
                </a:ln>
                <a:solidFill>
                  <a:schemeClr val="tx2"/>
                </a:solidFill>
                <a:effectLst/>
                <a:uLnTx/>
                <a:uFillTx/>
                <a:latin typeface="+mj-lt"/>
                <a:ea typeface="+mn-ea"/>
                <a:cs typeface="+mn-cs"/>
              </a:rPr>
              <a:t>   Special type of acquisition strategy wherein the target firm did not solicit the acquiring firm's bid</a:t>
            </a:r>
          </a:p>
          <a:p>
            <a:pPr marL="741363" marR="0" lvl="1" indent="-395288" algn="l" defTabSz="914400" rtl="0" eaLnBrk="1" fontAlgn="auto" latinLnBrk="0" hangingPunct="1">
              <a:lnSpc>
                <a:spcPct val="100000"/>
              </a:lnSpc>
              <a:spcAft>
                <a:spcPts val="0"/>
              </a:spcAft>
              <a:buClr>
                <a:schemeClr val="accent1"/>
              </a:buClr>
              <a:buSzPct val="70000"/>
              <a:tabLst/>
              <a:defRPr/>
            </a:pPr>
            <a:r>
              <a:rPr kumimoji="0" lang="en-US" sz="3200" i="0" u="none" strike="noStrike" kern="1200" cap="none" spc="0" normalizeH="0" baseline="0" noProof="0" dirty="0" smtClean="0">
                <a:ln>
                  <a:noFill/>
                </a:ln>
                <a:solidFill>
                  <a:schemeClr val="tx2"/>
                </a:solidFill>
                <a:effectLst/>
                <a:uLnTx/>
                <a:uFillTx/>
                <a:latin typeface="+mj-lt"/>
                <a:ea typeface="+mn-ea"/>
                <a:cs typeface="+mn-cs"/>
              </a:rPr>
              <a:t>HOSTILE TAKEOVER</a:t>
            </a:r>
            <a:endParaRPr lang="en-US" sz="2500" b="1" dirty="0" smtClean="0">
              <a:solidFill>
                <a:schemeClr val="tx2"/>
              </a:solidFill>
              <a:latin typeface="+mj-lt"/>
            </a:endParaRPr>
          </a:p>
          <a:p>
            <a:pPr marL="741363" marR="0" lvl="1" indent="-395288" algn="l" defTabSz="914400" rtl="0" eaLnBrk="1" fontAlgn="auto" latinLnBrk="0" hangingPunct="1">
              <a:lnSpc>
                <a:spcPct val="100000"/>
              </a:lnSpc>
              <a:spcAft>
                <a:spcPts val="0"/>
              </a:spcAft>
              <a:buClr>
                <a:schemeClr val="accent1"/>
              </a:buClr>
              <a:buSzPct val="70000"/>
              <a:tabLst/>
              <a:defRPr/>
            </a:pPr>
            <a:r>
              <a:rPr kumimoji="0" lang="en-US" sz="2500" b="1" i="0" u="none" strike="noStrike" kern="1200" cap="none" spc="0" normalizeH="0" baseline="0" noProof="0" dirty="0" smtClean="0">
                <a:ln>
                  <a:noFill/>
                </a:ln>
                <a:solidFill>
                  <a:schemeClr val="tx2"/>
                </a:solidFill>
                <a:effectLst/>
                <a:uLnTx/>
                <a:uFillTx/>
                <a:latin typeface="+mj-lt"/>
                <a:ea typeface="+mn-ea"/>
                <a:cs typeface="+mn-cs"/>
              </a:rPr>
              <a:t>	</a:t>
            </a:r>
            <a:r>
              <a:rPr kumimoji="0" lang="en-US" sz="2500" b="0" i="0" u="none" strike="noStrike" kern="1200" cap="none" spc="0" normalizeH="0" baseline="0" noProof="0" dirty="0" smtClean="0">
                <a:ln>
                  <a:noFill/>
                </a:ln>
                <a:solidFill>
                  <a:schemeClr val="tx2"/>
                </a:solidFill>
                <a:effectLst/>
                <a:uLnTx/>
                <a:uFillTx/>
                <a:latin typeface="+mj-lt"/>
                <a:ea typeface="+mn-ea"/>
                <a:cs typeface="+mn-cs"/>
              </a:rPr>
              <a:t>Unfriendly takeover that  is </a:t>
            </a:r>
            <a:r>
              <a:rPr kumimoji="0" lang="en-US" sz="2600" b="0" i="0" u="none" strike="noStrike" kern="1200" cap="none" spc="0" normalizeH="0" baseline="0" noProof="0" dirty="0" smtClean="0">
                <a:ln>
                  <a:noFill/>
                </a:ln>
                <a:solidFill>
                  <a:schemeClr val="tx2"/>
                </a:solidFill>
                <a:effectLst/>
                <a:uLnTx/>
                <a:uFillTx/>
                <a:latin typeface="+mj-lt"/>
                <a:ea typeface="+mn-ea"/>
                <a:cs typeface="+mn-cs"/>
              </a:rPr>
              <a:t>undesired</a:t>
            </a:r>
            <a:r>
              <a:rPr kumimoji="0" lang="en-US" sz="2500" b="0" i="0" u="none" strike="noStrike" kern="1200" cap="none" spc="0" normalizeH="0" baseline="0" noProof="0" dirty="0" smtClean="0">
                <a:ln>
                  <a:noFill/>
                </a:ln>
                <a:solidFill>
                  <a:schemeClr val="tx2"/>
                </a:solidFill>
                <a:effectLst/>
                <a:uLnTx/>
                <a:uFillTx/>
                <a:latin typeface="+mj-lt"/>
                <a:ea typeface="+mn-ea"/>
                <a:cs typeface="+mn-cs"/>
              </a:rPr>
              <a:t> by the target firm  </a:t>
            </a:r>
          </a:p>
          <a:p>
            <a:pPr marL="742950" lvl="1" indent="-396875">
              <a:buClr>
                <a:schemeClr val="accent1"/>
              </a:buClr>
              <a:buSzPct val="70000"/>
            </a:pPr>
            <a:r>
              <a:rPr lang="en-US" sz="3200" dirty="0" smtClean="0">
                <a:solidFill>
                  <a:schemeClr val="tx2"/>
                </a:solidFill>
                <a:latin typeface="+mj-lt"/>
              </a:rPr>
              <a:t>RATIONALE FOR STRATEGY</a:t>
            </a:r>
          </a:p>
          <a:p>
            <a:pPr marL="742950" lvl="1" indent="-285750">
              <a:buClr>
                <a:schemeClr val="accent1"/>
              </a:buClr>
              <a:buSzPct val="70000"/>
            </a:pPr>
            <a:r>
              <a:rPr lang="en-US" sz="2600" dirty="0" smtClean="0">
                <a:solidFill>
                  <a:schemeClr val="tx2"/>
                </a:solidFill>
                <a:latin typeface="+mj-lt"/>
              </a:rPr>
              <a:t>   Pre-announcement returns of hostile takeovers are largely anticipated and associated with a significant increase in the bidder’s and target’s share price</a:t>
            </a:r>
            <a:endParaRPr kumimoji="0" lang="en-US" sz="2600" b="0" i="0" u="none" strike="noStrike" kern="1200" cap="none" spc="0" normalizeH="0" baseline="0" noProof="0" dirty="0" smtClean="0">
              <a:ln>
                <a:noFill/>
              </a:ln>
              <a:solidFill>
                <a:schemeClr val="tx2"/>
              </a:solidFill>
              <a:effectLst/>
              <a:uLnTx/>
              <a:uFillTx/>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8"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slide(fromLeft)">
                                      <p:cBhvr>
                                        <p:cTn id="7" dur="500"/>
                                        <p:tgtEl>
                                          <p:spTgt spid="7">
                                            <p:txEl>
                                              <p:pRg st="0" end="0"/>
                                            </p:txEl>
                                          </p:spTgt>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slide(fromLeft)">
                                      <p:cBhvr>
                                        <p:cTn id="11" dur="500"/>
                                        <p:tgtEl>
                                          <p:spTgt spid="7">
                                            <p:txEl>
                                              <p:pRg st="1" end="1"/>
                                            </p:txEl>
                                          </p:spTgt>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slide(fromLeft)">
                                      <p:cBhvr>
                                        <p:cTn id="15" dur="500"/>
                                        <p:tgtEl>
                                          <p:spTgt spid="7">
                                            <p:txEl>
                                              <p:pRg st="2" end="2"/>
                                            </p:txEl>
                                          </p:spTgt>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slide(fromLeft)">
                                      <p:cBhvr>
                                        <p:cTn id="19" dur="500"/>
                                        <p:tgtEl>
                                          <p:spTgt spid="7">
                                            <p:txEl>
                                              <p:pRg st="3" end="3"/>
                                            </p:txEl>
                                          </p:spTgt>
                                        </p:tgtEl>
                                      </p:cBhvr>
                                    </p:animEffect>
                                  </p:childTnLst>
                                </p:cTn>
                              </p:par>
                            </p:childTnLst>
                          </p:cTn>
                        </p:par>
                        <p:par>
                          <p:cTn id="20" fill="hold">
                            <p:stCondLst>
                              <p:cond delay="2000"/>
                            </p:stCondLst>
                            <p:childTnLst>
                              <p:par>
                                <p:cTn id="21" presetID="12" presetClass="entr" presetSubtype="8" fill="hold"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slide(fromLeft)">
                                      <p:cBhvr>
                                        <p:cTn id="23" dur="500"/>
                                        <p:tgtEl>
                                          <p:spTgt spid="7">
                                            <p:txEl>
                                              <p:pRg st="4" end="4"/>
                                            </p:txEl>
                                          </p:spTgt>
                                        </p:tgtEl>
                                      </p:cBhvr>
                                    </p:animEffect>
                                  </p:childTnLst>
                                </p:cTn>
                              </p:par>
                            </p:childTnLst>
                          </p:cTn>
                        </p:par>
                        <p:par>
                          <p:cTn id="24" fill="hold">
                            <p:stCondLst>
                              <p:cond delay="2500"/>
                            </p:stCondLst>
                            <p:childTnLst>
                              <p:par>
                                <p:cTn id="25" presetID="12" presetClass="entr" presetSubtype="8"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slide(fromLeft)">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12" name="Rectangle 11"/>
          <p:cNvSpPr/>
          <p:nvPr/>
        </p:nvSpPr>
        <p:spPr>
          <a:xfrm>
            <a:off x="1524000" y="0"/>
            <a:ext cx="7086600" cy="1138773"/>
          </a:xfrm>
          <a:prstGeom prst="rect">
            <a:avLst/>
          </a:prstGeom>
        </p:spPr>
        <p:txBody>
          <a:bodyPr wrap="square">
            <a:spAutoFit/>
          </a:bodyPr>
          <a:lstStyle/>
          <a:p>
            <a:pPr algn="ctr"/>
            <a:r>
              <a:rPr lang="en-US" sz="3400" b="1" dirty="0" smtClean="0">
                <a:latin typeface="+mj-lt"/>
              </a:rPr>
              <a:t>REASONS FOR ACQUISITIONS AND PROBLEMS IN ACHIEVING SUCCESS</a:t>
            </a:r>
            <a:endParaRPr lang="en-US" sz="3400" b="1" dirty="0">
              <a:latin typeface="+mj-lt"/>
            </a:endParaRPr>
          </a:p>
        </p:txBody>
      </p:sp>
      <p:sp>
        <p:nvSpPr>
          <p:cNvPr id="5" name="Rectangle 2"/>
          <p:cNvSpPr txBox="1">
            <a:spLocks noChangeArrowheads="1"/>
          </p:cNvSpPr>
          <p:nvPr/>
        </p:nvSpPr>
        <p:spPr>
          <a:xfrm>
            <a:off x="0" y="1524000"/>
            <a:ext cx="1524000" cy="17526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7</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1200" b="1" i="1" dirty="0" smtClean="0">
              <a:solidFill>
                <a:schemeClr val="bg1"/>
              </a:solidFill>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Reasons for Acquisitions and Problems in Achieving Success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7" name="Line 5"/>
          <p:cNvSpPr>
            <a:spLocks noChangeShapeType="1"/>
          </p:cNvSpPr>
          <p:nvPr/>
        </p:nvSpPr>
        <p:spPr bwMode="auto">
          <a:xfrm rot="-120000">
            <a:off x="0" y="1920240"/>
            <a:ext cx="1524000" cy="45719"/>
          </a:xfrm>
          <a:prstGeom prst="line">
            <a:avLst/>
          </a:prstGeom>
          <a:noFill/>
          <a:ln w="57150">
            <a:solidFill>
              <a:schemeClr val="bg1"/>
            </a:solidFill>
            <a:round/>
            <a:headEnd/>
            <a:tailEnd/>
          </a:ln>
          <a:effectLst/>
        </p:spPr>
        <p:txBody>
          <a:bodyPr/>
          <a:lstStyle/>
          <a:p>
            <a:endParaRPr lang="en-US"/>
          </a:p>
        </p:txBody>
      </p:sp>
      <p:pic>
        <p:nvPicPr>
          <p:cNvPr id="1026" name="Picture 2"/>
          <p:cNvPicPr>
            <a:picLocks noChangeAspect="1" noChangeArrowheads="1"/>
          </p:cNvPicPr>
          <p:nvPr/>
        </p:nvPicPr>
        <p:blipFill>
          <a:blip r:embed="rId3" cstate="print"/>
          <a:srcRect l="13035" r="3870"/>
          <a:stretch>
            <a:fillRect/>
          </a:stretch>
        </p:blipFill>
        <p:spPr bwMode="auto">
          <a:xfrm>
            <a:off x="2819400" y="1143000"/>
            <a:ext cx="4121727"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solidFill>
                  <a:srgbClr val="000000"/>
                </a:solidFill>
                <a:latin typeface="+mj-lt"/>
              </a:rPr>
              <a:t>REASONS FOR ACQUISITIONS</a:t>
            </a:r>
            <a:endParaRPr lang="en-US" b="1" dirty="0">
              <a:solidFill>
                <a:srgbClr val="000000"/>
              </a:solidFill>
              <a:latin typeface="+mj-lt"/>
            </a:endParaRPr>
          </a:p>
        </p:txBody>
      </p:sp>
      <p:sp>
        <p:nvSpPr>
          <p:cNvPr id="47" name="Content Placeholder 46"/>
          <p:cNvSpPr>
            <a:spLocks noGrp="1"/>
          </p:cNvSpPr>
          <p:nvPr>
            <p:ph idx="1"/>
          </p:nvPr>
        </p:nvSpPr>
        <p:spPr>
          <a:xfrm>
            <a:off x="1600200" y="1066800"/>
            <a:ext cx="7391400" cy="5562600"/>
          </a:xfrm>
        </p:spPr>
        <p:txBody>
          <a:bodyPr>
            <a:normAutofit/>
          </a:bodyPr>
          <a:lstStyle/>
          <a:p>
            <a:pPr algn="ctr">
              <a:buNone/>
            </a:pPr>
            <a:r>
              <a:rPr lang="en-US" sz="3800" b="1" dirty="0" smtClean="0">
                <a:solidFill>
                  <a:srgbClr val="000000"/>
                </a:solidFill>
                <a:latin typeface="+mj-lt"/>
              </a:rPr>
              <a:t>Increased Market Power</a:t>
            </a:r>
            <a:endParaRPr lang="en-US" sz="2600" b="1" dirty="0" smtClean="0">
              <a:solidFill>
                <a:srgbClr val="000000"/>
              </a:solidFill>
              <a:latin typeface="+mn-lt"/>
            </a:endParaRPr>
          </a:p>
        </p:txBody>
      </p:sp>
      <p:sp>
        <p:nvSpPr>
          <p:cNvPr id="5" name="Rectangle 15"/>
          <p:cNvSpPr txBox="1">
            <a:spLocks noChangeArrowheads="1"/>
          </p:cNvSpPr>
          <p:nvPr/>
        </p:nvSpPr>
        <p:spPr>
          <a:xfrm>
            <a:off x="1752600" y="1676400"/>
            <a:ext cx="7086600" cy="4800600"/>
          </a:xfrm>
          <a:prstGeom prst="rect">
            <a:avLst/>
          </a:prstGeom>
        </p:spPr>
        <p:txBody>
          <a:bodyPr vert="horz">
            <a:noAutofit/>
          </a:bodyPr>
          <a:lstStyle/>
          <a:p>
            <a:pPr marL="342900" indent="-342900">
              <a:buClr>
                <a:schemeClr val="accent1"/>
              </a:buClr>
              <a:buSzPct val="70000"/>
              <a:defRPr/>
            </a:pPr>
            <a:r>
              <a:rPr lang="en-US" sz="2600" b="1" dirty="0" smtClean="0">
                <a:solidFill>
                  <a:schemeClr val="tx2"/>
                </a:solidFill>
                <a:latin typeface="+mj-lt"/>
              </a:rPr>
              <a:t>   </a:t>
            </a:r>
            <a:r>
              <a:rPr lang="en-US" sz="2600" b="1" dirty="0" smtClean="0">
                <a:solidFill>
                  <a:srgbClr val="000000"/>
                </a:solidFill>
                <a:latin typeface="+mj-lt"/>
              </a:rPr>
              <a:t>Market Leadership results from Market Power</a:t>
            </a:r>
          </a:p>
          <a:p>
            <a:pPr marL="342900" indent="-342900">
              <a:buClr>
                <a:schemeClr val="accent1"/>
              </a:buClr>
              <a:buSzPct val="70000"/>
              <a:defRPr/>
            </a:pPr>
            <a:endParaRPr lang="en-US" sz="800" b="1" dirty="0" smtClean="0">
              <a:solidFill>
                <a:srgbClr val="000000"/>
              </a:solidFill>
              <a:latin typeface="+mj-lt"/>
            </a:endParaRPr>
          </a:p>
          <a:p>
            <a:pPr marL="236538" marR="0" lvl="0" indent="-173038" algn="l" defTabSz="914400" rtl="0" eaLnBrk="1" fontAlgn="auto" latinLnBrk="0" hangingPunct="1">
              <a:buClr>
                <a:schemeClr val="accent1"/>
              </a:buClr>
              <a:buSzPct val="70000"/>
              <a:tabLst/>
              <a:defRPr/>
            </a:pPr>
            <a:r>
              <a:rPr kumimoji="0" lang="en-US" sz="3200" b="1" i="0" u="none" strike="noStrike" kern="1200" cap="none" spc="0" normalizeH="0" baseline="0" noProof="0" dirty="0" smtClean="0">
                <a:ln>
                  <a:noFill/>
                </a:ln>
                <a:solidFill>
                  <a:srgbClr val="000000"/>
                </a:solidFill>
                <a:effectLst/>
                <a:uLnTx/>
                <a:uFillTx/>
                <a:latin typeface="+mj-lt"/>
                <a:ea typeface="+mn-ea"/>
                <a:cs typeface="Arial" pitchFamily="34" charset="0"/>
              </a:rPr>
              <a:t>	Factors increasing market </a:t>
            </a:r>
            <a:r>
              <a:rPr lang="en-US" sz="3200" b="1" noProof="0" dirty="0" smtClean="0">
                <a:solidFill>
                  <a:srgbClr val="000000"/>
                </a:solidFill>
                <a:latin typeface="+mj-lt"/>
                <a:cs typeface="Arial" pitchFamily="34" charset="0"/>
              </a:rPr>
              <a:t>p</a:t>
            </a:r>
            <a:r>
              <a:rPr kumimoji="0" lang="en-US" sz="3200" b="1" i="0" u="none" strike="noStrike" kern="1200" cap="none" spc="0" normalizeH="0" baseline="0" noProof="0" dirty="0" smtClean="0">
                <a:ln>
                  <a:noFill/>
                </a:ln>
                <a:solidFill>
                  <a:srgbClr val="000000"/>
                </a:solidFill>
                <a:effectLst/>
                <a:uLnTx/>
                <a:uFillTx/>
                <a:latin typeface="+mj-lt"/>
                <a:ea typeface="+mn-ea"/>
                <a:cs typeface="Arial" pitchFamily="34" charset="0"/>
              </a:rPr>
              <a:t>ower:</a:t>
            </a:r>
          </a:p>
          <a:p>
            <a:pPr marL="236538" marR="0" lvl="1" indent="-173038" algn="l" defTabSz="914400" rtl="0" eaLnBrk="1" fontAlgn="auto" latinLnBrk="0" hangingPunct="1">
              <a:buClr>
                <a:schemeClr val="accent1"/>
              </a:buClr>
              <a:buSzPct val="70000"/>
              <a:tabLst/>
              <a:defRPr/>
            </a:pPr>
            <a:r>
              <a:rPr kumimoji="0" lang="en-US" sz="2600" b="0" i="0" u="none" strike="noStrike" kern="1200" cap="none" spc="0" normalizeH="0" baseline="0" noProof="0" dirty="0" smtClean="0">
                <a:ln>
                  <a:noFill/>
                </a:ln>
                <a:solidFill>
                  <a:srgbClr val="000000"/>
                </a:solidFill>
                <a:effectLst/>
                <a:uLnTx/>
                <a:uFillTx/>
                <a:latin typeface="Arial"/>
                <a:cs typeface="Arial"/>
              </a:rPr>
              <a:t>● </a:t>
            </a:r>
            <a:r>
              <a:rPr kumimoji="0" lang="en-US" sz="2600" b="0" i="0" u="none" strike="noStrike" kern="1200" cap="none" spc="0" normalizeH="0" baseline="0" noProof="0" dirty="0" smtClean="0">
                <a:ln>
                  <a:noFill/>
                </a:ln>
                <a:solidFill>
                  <a:srgbClr val="000000"/>
                </a:solidFill>
                <a:effectLst/>
                <a:uLnTx/>
                <a:uFillTx/>
                <a:ea typeface="+mn-ea"/>
                <a:cs typeface="Arial" pitchFamily="34" charset="0"/>
              </a:rPr>
              <a:t>The ability to sell goods or services above competitive levels</a:t>
            </a:r>
          </a:p>
          <a:p>
            <a:pPr marL="236538" marR="0" lvl="1" indent="-173038" algn="l" defTabSz="914400" rtl="0" eaLnBrk="1" fontAlgn="auto" latinLnBrk="0" hangingPunct="1">
              <a:buClr>
                <a:schemeClr val="accent1"/>
              </a:buClr>
              <a:buSzPct val="70000"/>
              <a:tabLst/>
              <a:defRPr/>
            </a:pPr>
            <a:r>
              <a:rPr kumimoji="0" lang="en-US" sz="2600" b="0" i="0" u="none" strike="noStrike" kern="1200" cap="none" spc="0" normalizeH="0" baseline="0" noProof="0" dirty="0" smtClean="0">
                <a:ln>
                  <a:noFill/>
                </a:ln>
                <a:solidFill>
                  <a:srgbClr val="000000"/>
                </a:solidFill>
                <a:effectLst/>
                <a:uLnTx/>
                <a:uFillTx/>
                <a:latin typeface="Arial"/>
                <a:cs typeface="Arial"/>
              </a:rPr>
              <a:t>● </a:t>
            </a:r>
            <a:r>
              <a:rPr kumimoji="0" lang="en-US" sz="2600" b="0" i="0" u="none" strike="noStrike" kern="1200" cap="none" spc="0" normalizeH="0" baseline="0" noProof="0" dirty="0" smtClean="0">
                <a:ln>
                  <a:noFill/>
                </a:ln>
                <a:solidFill>
                  <a:srgbClr val="000000"/>
                </a:solidFill>
                <a:effectLst/>
                <a:uLnTx/>
                <a:uFillTx/>
                <a:ea typeface="+mn-ea"/>
                <a:cs typeface="Arial" pitchFamily="34" charset="0"/>
              </a:rPr>
              <a:t>Costs of primary or support activities are below those of competitors</a:t>
            </a:r>
          </a:p>
          <a:p>
            <a:pPr marL="236538" lvl="2" indent="-173038"/>
            <a:r>
              <a:rPr lang="en-US" sz="2600" dirty="0" smtClean="0">
                <a:solidFill>
                  <a:srgbClr val="000000"/>
                </a:solidFill>
                <a:latin typeface="Arial"/>
                <a:cs typeface="Arial"/>
              </a:rPr>
              <a:t>● </a:t>
            </a:r>
            <a:r>
              <a:rPr lang="en-US" sz="2600" dirty="0" smtClean="0">
                <a:solidFill>
                  <a:srgbClr val="000000"/>
                </a:solidFill>
              </a:rPr>
              <a:t>Size of the firm, resources, and capabilities to compete in the market and share of the market</a:t>
            </a:r>
          </a:p>
          <a:p>
            <a:pPr marL="236538" lvl="2" indent="-173038">
              <a:buClr>
                <a:schemeClr val="accent1"/>
              </a:buClr>
              <a:buSzPct val="70000"/>
            </a:pPr>
            <a:r>
              <a:rPr lang="en-US" sz="2600" dirty="0" smtClean="0">
                <a:solidFill>
                  <a:srgbClr val="000000"/>
                </a:solidFill>
                <a:latin typeface="Arial"/>
                <a:cs typeface="Arial"/>
              </a:rPr>
              <a:t>● </a:t>
            </a:r>
            <a:r>
              <a:rPr lang="en-US" sz="2600" dirty="0" smtClean="0">
                <a:solidFill>
                  <a:srgbClr val="000000"/>
                </a:solidFill>
              </a:rPr>
              <a:t>Purchase of a competitor, a supplier, a distributor, or a business in a highly related industry</a:t>
            </a:r>
          </a:p>
          <a:p>
            <a:pPr marL="346075" lvl="1" indent="-346075">
              <a:buClr>
                <a:schemeClr val="accent1"/>
              </a:buClr>
              <a:buSzPct val="70000"/>
            </a:pPr>
            <a:r>
              <a:rPr lang="en-US" sz="2600" dirty="0" smtClean="0">
                <a:solidFill>
                  <a:schemeClr val="tx2"/>
                </a:solidFill>
                <a:latin typeface="+mj-lt"/>
              </a:rPr>
              <a:t>     </a:t>
            </a:r>
            <a:endParaRPr lang="en-US" sz="2600" b="1" dirty="0" smtClean="0">
              <a:solidFill>
                <a:schemeClr val="tx2"/>
              </a:solidFill>
              <a:latin typeface="+mj-lt"/>
            </a:endParaRPr>
          </a:p>
          <a:p>
            <a:pPr marL="742950" lvl="1" indent="-285750">
              <a:buClr>
                <a:schemeClr val="accent1"/>
              </a:buClr>
              <a:buSzPct val="70000"/>
              <a:buFont typeface="Arial" pitchFamily="34" charset="0"/>
              <a:buChar char="•"/>
            </a:pPr>
            <a:endParaRPr lang="en-US" sz="2600" dirty="0" smtClean="0">
              <a:solidFill>
                <a:schemeClr val="tx2"/>
              </a:solidFill>
              <a:latin typeface="+mj-lt"/>
            </a:endParaRPr>
          </a:p>
          <a:p>
            <a:pPr marL="742950" lvl="1" indent="-285750">
              <a:buClr>
                <a:schemeClr val="accent1"/>
              </a:buClr>
              <a:buSzPct val="70000"/>
              <a:buFont typeface="Arial" pitchFamily="34" charset="0"/>
              <a:buChar char="•"/>
            </a:pPr>
            <a:endParaRPr kumimoji="0" lang="en-US" sz="2600" b="0" i="0" u="none" strike="noStrike" kern="1200" cap="none" spc="0" normalizeH="0" baseline="0" noProof="0" dirty="0" smtClean="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500"/>
                                        <p:tgtEl>
                                          <p:spTgt spid="5">
                                            <p:txEl>
                                              <p:pRg st="2" end="2"/>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wipe(left)">
                                      <p:cBhvr>
                                        <p:cTn id="15" dur="500"/>
                                        <p:tgtEl>
                                          <p:spTgt spid="5">
                                            <p:txEl>
                                              <p:pRg st="3" end="3"/>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wipe(left)">
                                      <p:cBhvr>
                                        <p:cTn id="19" dur="500"/>
                                        <p:tgtEl>
                                          <p:spTgt spid="5">
                                            <p:txEl>
                                              <p:pRg st="4" end="4"/>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wipe(left)">
                                      <p:cBhvr>
                                        <p:cTn id="23" dur="500"/>
                                        <p:tgtEl>
                                          <p:spTgt spid="5">
                                            <p:txEl>
                                              <p:pRg st="5" end="5"/>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wipe(left)">
                                      <p:cBhvr>
                                        <p:cTn id="27" dur="500"/>
                                        <p:tgtEl>
                                          <p:spTgt spid="5">
                                            <p:txEl>
                                              <p:pRg st="6" end="6"/>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animEffect transition="in" filter="wipe(left)">
                                      <p:cBhvr>
                                        <p:cTn id="31"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ctrTitle" idx="4294967295"/>
          </p:nvPr>
        </p:nvSpPr>
        <p:spPr>
          <a:xfrm>
            <a:off x="1524000" y="0"/>
            <a:ext cx="7086600" cy="1143000"/>
          </a:xfrm>
        </p:spPr>
        <p:txBody>
          <a:bodyPr>
            <a:noAutofit/>
          </a:bodyPr>
          <a:lstStyle/>
          <a:p>
            <a:pPr algn="ctr"/>
            <a:r>
              <a:rPr lang="en-US" b="1" dirty="0" smtClean="0"/>
              <a:t>THE STRATEGIC MANAGEMENT PROCESS</a:t>
            </a:r>
            <a:endParaRPr lang="en-US" b="1" dirty="0"/>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0" y="0"/>
            <a:ext cx="9144000" cy="707886"/>
          </a:xfrm>
          <a:prstGeom prst="rect">
            <a:avLst/>
          </a:prstGeom>
        </p:spPr>
        <p:txBody>
          <a:bodyPr wrap="square">
            <a:spAutoFit/>
          </a:bodyPr>
          <a:lstStyle/>
          <a:p>
            <a:pPr algn="ctr"/>
            <a:r>
              <a:rPr lang="en-US" sz="4000" b="1" dirty="0" smtClean="0"/>
              <a:t> </a:t>
            </a:r>
          </a:p>
        </p:txBody>
      </p:sp>
      <p:pic>
        <p:nvPicPr>
          <p:cNvPr id="7" name="Picture 2"/>
          <p:cNvPicPr>
            <a:picLocks noChangeAspect="1" noChangeArrowheads="1"/>
          </p:cNvPicPr>
          <p:nvPr/>
        </p:nvPicPr>
        <p:blipFill>
          <a:blip r:embed="rId3" cstate="print"/>
          <a:srcRect t="4301"/>
          <a:stretch>
            <a:fillRect/>
          </a:stretch>
        </p:blipFill>
        <p:spPr bwMode="auto">
          <a:xfrm>
            <a:off x="2209800" y="1219200"/>
            <a:ext cx="5715001" cy="5271750"/>
          </a:xfrm>
          <a:prstGeom prst="rect">
            <a:avLst/>
          </a:prstGeom>
          <a:noFill/>
          <a:ln w="9525">
            <a:noFill/>
            <a:miter lim="800000"/>
            <a:headEnd/>
            <a:tailEnd/>
          </a:ln>
        </p:spPr>
      </p:pic>
      <p:sp>
        <p:nvSpPr>
          <p:cNvPr id="10" name="Oval 3"/>
          <p:cNvSpPr>
            <a:spLocks noChangeArrowheads="1"/>
          </p:cNvSpPr>
          <p:nvPr/>
        </p:nvSpPr>
        <p:spPr bwMode="auto">
          <a:xfrm>
            <a:off x="2667000" y="4114800"/>
            <a:ext cx="1295400" cy="990600"/>
          </a:xfrm>
          <a:prstGeom prst="ellipse">
            <a:avLst/>
          </a:prstGeom>
          <a:noFill/>
          <a:ln w="76200" algn="ctr">
            <a:solidFill>
              <a:schemeClr val="tx1"/>
            </a:solidFill>
            <a:round/>
            <a:headEnd/>
            <a:tailEnd/>
          </a:ln>
        </p:spPr>
        <p:txBody>
          <a:bodyPr/>
          <a:lstStyle/>
          <a:p>
            <a:endParaRPr lang="en-US"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solidFill>
                  <a:srgbClr val="000000"/>
                </a:solidFill>
                <a:latin typeface="+mj-lt"/>
              </a:rPr>
              <a:t>REASONS FOR ACQUISITIONS</a:t>
            </a:r>
            <a:endParaRPr lang="en-US" b="1" dirty="0">
              <a:solidFill>
                <a:srgbClr val="000000"/>
              </a:solidFill>
              <a:latin typeface="+mj-lt"/>
            </a:endParaRPr>
          </a:p>
        </p:txBody>
      </p:sp>
      <p:sp>
        <p:nvSpPr>
          <p:cNvPr id="47" name="Content Placeholder 46"/>
          <p:cNvSpPr>
            <a:spLocks noGrp="1"/>
          </p:cNvSpPr>
          <p:nvPr>
            <p:ph idx="1"/>
          </p:nvPr>
        </p:nvSpPr>
        <p:spPr>
          <a:xfrm>
            <a:off x="1524000" y="1066800"/>
            <a:ext cx="7620000" cy="5562600"/>
          </a:xfrm>
        </p:spPr>
        <p:txBody>
          <a:bodyPr>
            <a:normAutofit/>
          </a:bodyPr>
          <a:lstStyle/>
          <a:p>
            <a:pPr algn="ctr">
              <a:buNone/>
            </a:pPr>
            <a:r>
              <a:rPr lang="en-US" sz="3800" b="1" dirty="0" smtClean="0">
                <a:solidFill>
                  <a:srgbClr val="000000"/>
                </a:solidFill>
                <a:latin typeface="+mj-lt"/>
              </a:rPr>
              <a:t>Increased Market Power</a:t>
            </a:r>
          </a:p>
          <a:p>
            <a:pPr algn="ctr">
              <a:buNone/>
            </a:pPr>
            <a:endParaRPr lang="en-US" sz="1000" b="1" dirty="0" smtClean="0">
              <a:latin typeface="+mn-lt"/>
            </a:endParaRPr>
          </a:p>
        </p:txBody>
      </p:sp>
      <p:sp>
        <p:nvSpPr>
          <p:cNvPr id="7" name="Rectangle 18"/>
          <p:cNvSpPr txBox="1">
            <a:spLocks noChangeArrowheads="1"/>
          </p:cNvSpPr>
          <p:nvPr/>
        </p:nvSpPr>
        <p:spPr>
          <a:xfrm>
            <a:off x="1524000" y="1905000"/>
            <a:ext cx="7315200" cy="4318000"/>
          </a:xfrm>
          <a:prstGeom prst="rect">
            <a:avLst/>
          </a:prstGeom>
        </p:spPr>
        <p:txBody>
          <a:bodyPr vert="horz">
            <a:normAutofit fontScale="92500" lnSpcReduction="20000"/>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tabLst/>
              <a:defRPr/>
            </a:pPr>
            <a:r>
              <a:rPr kumimoji="0" lang="en-US" sz="3500" b="0" u="none" strike="noStrike" kern="1200" cap="none" spc="0" normalizeH="0" baseline="0" noProof="0" dirty="0" smtClean="0">
                <a:ln>
                  <a:noFill/>
                </a:ln>
                <a:solidFill>
                  <a:srgbClr val="000000"/>
                </a:solidFill>
                <a:effectLst/>
                <a:uLnTx/>
                <a:uFillTx/>
                <a:latin typeface="+mj-lt"/>
                <a:ea typeface="+mn-ea"/>
                <a:cs typeface="Arial" pitchFamily="34" charset="0"/>
              </a:rPr>
              <a:t>   Market power is increased by:</a:t>
            </a:r>
          </a:p>
          <a:p>
            <a:pPr marL="342900" marR="0" lvl="0" indent="-342900" algn="l" defTabSz="914400" rtl="0" eaLnBrk="1" fontAlgn="auto" latinLnBrk="0" hangingPunct="1">
              <a:lnSpc>
                <a:spcPct val="120000"/>
              </a:lnSpc>
              <a:buClr>
                <a:schemeClr val="accent1"/>
              </a:buClr>
              <a:buSzPct val="70000"/>
              <a:tabLst/>
              <a:defRPr/>
            </a:pPr>
            <a:r>
              <a:rPr lang="en-US" sz="3200" dirty="0" smtClean="0">
                <a:solidFill>
                  <a:schemeClr val="tx2"/>
                </a:solidFill>
                <a:latin typeface="+mj-lt"/>
                <a:cs typeface="Arial" pitchFamily="34" charset="0"/>
              </a:rPr>
              <a:t>	</a:t>
            </a:r>
            <a:r>
              <a:rPr lang="en-US" sz="3200" dirty="0" smtClean="0">
                <a:solidFill>
                  <a:srgbClr val="C00000"/>
                </a:solidFill>
                <a:latin typeface="Arial"/>
                <a:cs typeface="Arial"/>
              </a:rPr>
              <a:t>●</a:t>
            </a:r>
            <a:r>
              <a:rPr kumimoji="0" lang="en-US" sz="2800" b="0" u="none" strike="noStrike" kern="1200" cap="none" spc="0" normalizeH="0" baseline="0" noProof="0" dirty="0" smtClean="0">
                <a:ln>
                  <a:noFill/>
                </a:ln>
                <a:solidFill>
                  <a:srgbClr val="CC3300"/>
                </a:solidFill>
                <a:effectLst/>
                <a:uLnTx/>
                <a:uFillTx/>
                <a:latin typeface="+mj-lt"/>
                <a:ea typeface="+mn-ea"/>
                <a:cs typeface="Arial" pitchFamily="34" charset="0"/>
              </a:rPr>
              <a:t>Horizontal acquisitions:</a:t>
            </a:r>
            <a:r>
              <a:rPr kumimoji="0" lang="en-US" sz="2800" b="0" u="none" strike="noStrike" kern="1200" cap="none" spc="0" normalizeH="0" baseline="0" noProof="0" dirty="0" smtClean="0">
                <a:ln>
                  <a:noFill/>
                </a:ln>
                <a:solidFill>
                  <a:schemeClr val="tx2"/>
                </a:solidFill>
                <a:effectLst/>
                <a:uLnTx/>
                <a:uFillTx/>
                <a:latin typeface="+mj-lt"/>
                <a:ea typeface="+mn-ea"/>
                <a:cs typeface="Arial" pitchFamily="34" charset="0"/>
              </a:rPr>
              <a:t> </a:t>
            </a:r>
            <a:r>
              <a:rPr lang="en-US" sz="2800" dirty="0" smtClean="0">
                <a:solidFill>
                  <a:srgbClr val="000000"/>
                </a:solidFill>
                <a:latin typeface="+mj-lt"/>
                <a:cs typeface="Arial" pitchFamily="34" charset="0"/>
              </a:rPr>
              <a:t>o</a:t>
            </a:r>
            <a:r>
              <a:rPr lang="en-US" sz="2800" dirty="0" smtClean="0">
                <a:latin typeface="+mj-lt"/>
              </a:rPr>
              <a:t>ther firms in the same industry</a:t>
            </a:r>
            <a:endParaRPr kumimoji="0" lang="en-US" sz="2800" b="0" u="none" strike="noStrike" kern="1200" cap="none" spc="0" normalizeH="0" baseline="0" noProof="0" dirty="0" smtClean="0">
              <a:ln>
                <a:noFill/>
              </a:ln>
              <a:solidFill>
                <a:schemeClr val="tx2"/>
              </a:solidFill>
              <a:effectLst/>
              <a:uLnTx/>
              <a:uFillTx/>
              <a:latin typeface="+mj-lt"/>
              <a:ea typeface="+mn-ea"/>
              <a:cs typeface="Arial" pitchFamily="34" charset="0"/>
            </a:endParaRPr>
          </a:p>
          <a:p>
            <a:pPr lvl="2" indent="-568325">
              <a:lnSpc>
                <a:spcPct val="120000"/>
              </a:lnSpc>
            </a:pPr>
            <a:r>
              <a:rPr lang="en-US" sz="2400" dirty="0" smtClean="0"/>
              <a:t>	</a:t>
            </a:r>
            <a:r>
              <a:rPr lang="en-US" sz="2400" b="1" dirty="0" smtClean="0"/>
              <a:t>McDonald’s acquisition of Boston Market (successful?)</a:t>
            </a:r>
          </a:p>
          <a:p>
            <a:pPr marL="346075" lvl="2">
              <a:lnSpc>
                <a:spcPct val="120000"/>
              </a:lnSpc>
            </a:pPr>
            <a:r>
              <a:rPr kumimoji="0" lang="en-US" sz="2800" b="0" u="none" strike="noStrike" kern="1200" cap="none" spc="0" normalizeH="0" baseline="0" noProof="0" dirty="0" smtClean="0">
                <a:ln>
                  <a:noFill/>
                </a:ln>
                <a:solidFill>
                  <a:srgbClr val="CC3300"/>
                </a:solidFill>
                <a:effectLst/>
                <a:uLnTx/>
                <a:uFillTx/>
                <a:latin typeface="Arial"/>
                <a:cs typeface="Arial"/>
              </a:rPr>
              <a:t>●</a:t>
            </a:r>
            <a:r>
              <a:rPr kumimoji="0" lang="en-US" sz="2800" b="0" u="none" strike="noStrike" kern="1200" cap="none" spc="0" normalizeH="0" baseline="0" noProof="0" dirty="0" smtClean="0">
                <a:ln>
                  <a:noFill/>
                </a:ln>
                <a:solidFill>
                  <a:srgbClr val="CC3300"/>
                </a:solidFill>
                <a:effectLst/>
                <a:uLnTx/>
                <a:uFillTx/>
                <a:latin typeface="+mj-lt"/>
                <a:ea typeface="+mn-ea"/>
                <a:cs typeface="Arial" pitchFamily="34" charset="0"/>
              </a:rPr>
              <a:t>Vertical acquisitions:</a:t>
            </a:r>
            <a:r>
              <a:rPr kumimoji="0" lang="en-US" sz="2800" b="0" u="none" strike="noStrike" kern="1200" cap="none" spc="0" normalizeH="0" baseline="0" noProof="0" dirty="0" smtClean="0">
                <a:ln>
                  <a:noFill/>
                </a:ln>
                <a:solidFill>
                  <a:schemeClr val="tx2"/>
                </a:solidFill>
                <a:effectLst/>
                <a:uLnTx/>
                <a:uFillTx/>
                <a:latin typeface="+mj-lt"/>
                <a:ea typeface="+mn-ea"/>
                <a:cs typeface="Arial" pitchFamily="34" charset="0"/>
              </a:rPr>
              <a:t> </a:t>
            </a:r>
            <a:r>
              <a:rPr lang="en-US" sz="2800" dirty="0" smtClean="0">
                <a:solidFill>
                  <a:srgbClr val="000000"/>
                </a:solidFill>
                <a:latin typeface="+mj-lt"/>
                <a:cs typeface="Arial" pitchFamily="34" charset="0"/>
              </a:rPr>
              <a:t>s</a:t>
            </a:r>
            <a:r>
              <a:rPr lang="en-US" sz="2800" dirty="0" smtClean="0">
                <a:latin typeface="+mj-lt"/>
              </a:rPr>
              <a:t>uppliers or distributors of the acquiring firm </a:t>
            </a:r>
          </a:p>
          <a:p>
            <a:pPr lvl="2" indent="-568325">
              <a:lnSpc>
                <a:spcPct val="120000"/>
              </a:lnSpc>
            </a:pPr>
            <a:r>
              <a:rPr lang="en-US" sz="2400" dirty="0" smtClean="0"/>
              <a:t>	</a:t>
            </a:r>
            <a:r>
              <a:rPr lang="en-US" sz="2400" b="1" dirty="0" smtClean="0"/>
              <a:t>Walt Disney Company’s acquisition of Fox Family Worldwide</a:t>
            </a:r>
          </a:p>
          <a:p>
            <a:pPr marL="346075" marR="0" lvl="1" algn="l" defTabSz="914400" rtl="0" eaLnBrk="1" fontAlgn="auto" latinLnBrk="0" hangingPunct="1">
              <a:lnSpc>
                <a:spcPct val="120000"/>
              </a:lnSpc>
              <a:buClr>
                <a:schemeClr val="accent1"/>
              </a:buClr>
              <a:buSzPct val="70000"/>
              <a:tabLst/>
              <a:defRPr/>
            </a:pPr>
            <a:r>
              <a:rPr kumimoji="0" lang="en-US" sz="2800" b="0" u="none" strike="noStrike" kern="1200" cap="none" spc="0" normalizeH="0" baseline="0" noProof="0" dirty="0" smtClean="0">
                <a:ln>
                  <a:noFill/>
                </a:ln>
                <a:solidFill>
                  <a:srgbClr val="CC3300"/>
                </a:solidFill>
                <a:effectLst/>
                <a:uLnTx/>
                <a:uFillTx/>
                <a:latin typeface="Arial"/>
                <a:cs typeface="Arial"/>
              </a:rPr>
              <a:t>●</a:t>
            </a:r>
            <a:r>
              <a:rPr kumimoji="0" lang="en-US" sz="2800" b="0" u="none" strike="noStrike" kern="1200" cap="none" spc="0" normalizeH="0" baseline="0" noProof="0" dirty="0" smtClean="0">
                <a:ln>
                  <a:noFill/>
                </a:ln>
                <a:solidFill>
                  <a:srgbClr val="CC3300"/>
                </a:solidFill>
                <a:effectLst/>
                <a:uLnTx/>
                <a:uFillTx/>
                <a:latin typeface="+mj-lt"/>
                <a:ea typeface="+mn-ea"/>
                <a:cs typeface="Arial" pitchFamily="34" charset="0"/>
              </a:rPr>
              <a:t>Related acquisitions:</a:t>
            </a:r>
            <a:r>
              <a:rPr kumimoji="0" lang="en-US" sz="2800" b="0" u="none" strike="noStrike" kern="1200" cap="none" spc="0" normalizeH="0" baseline="0" noProof="0" dirty="0" smtClean="0">
                <a:ln>
                  <a:noFill/>
                </a:ln>
                <a:solidFill>
                  <a:schemeClr val="tx2"/>
                </a:solidFill>
                <a:effectLst/>
                <a:uLnTx/>
                <a:uFillTx/>
                <a:latin typeface="+mj-lt"/>
                <a:ea typeface="+mn-ea"/>
                <a:cs typeface="Arial" pitchFamily="34" charset="0"/>
              </a:rPr>
              <a:t> </a:t>
            </a:r>
            <a:r>
              <a:rPr kumimoji="0" lang="en-US" sz="2800" b="0" u="none" strike="noStrike" kern="1200" cap="none" spc="0" normalizeH="0" baseline="0" noProof="0" dirty="0" smtClean="0">
                <a:ln>
                  <a:noFill/>
                </a:ln>
                <a:solidFill>
                  <a:srgbClr val="000000"/>
                </a:solidFill>
                <a:effectLst/>
                <a:uLnTx/>
                <a:uFillTx/>
                <a:latin typeface="+mj-lt"/>
                <a:ea typeface="+mn-ea"/>
                <a:cs typeface="Arial" pitchFamily="34" charset="0"/>
              </a:rPr>
              <a:t>firms in related industries</a:t>
            </a:r>
            <a:endParaRPr kumimoji="0" lang="en-US" sz="2800" b="0" u="none" strike="noStrike" kern="1200" cap="none" spc="0" normalizeH="0" baseline="0" noProof="0" dirty="0">
              <a:ln>
                <a:noFill/>
              </a:ln>
              <a:solidFill>
                <a:srgbClr val="000000"/>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left)">
                                      <p:cBhvr>
                                        <p:cTn id="11" dur="500"/>
                                        <p:tgtEl>
                                          <p:spTgt spid="7">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left)">
                                      <p:cBhvr>
                                        <p:cTn id="15" dur="500"/>
                                        <p:tgtEl>
                                          <p:spTgt spid="7">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animEffect transition="in" filter="wipe(left)">
                                      <p:cBhvr>
                                        <p:cTn id="19" dur="500"/>
                                        <p:tgtEl>
                                          <p:spTgt spid="7">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wipe(left)">
                                      <p:cBhvr>
                                        <p:cTn id="23" dur="500"/>
                                        <p:tgtEl>
                                          <p:spTgt spid="7">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wipe(left)">
                                      <p:cBhvr>
                                        <p:cTn id="27" dur="5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7" name="Content Placeholder 46"/>
          <p:cNvSpPr>
            <a:spLocks noGrp="1"/>
          </p:cNvSpPr>
          <p:nvPr>
            <p:ph idx="1"/>
          </p:nvPr>
        </p:nvSpPr>
        <p:spPr>
          <a:xfrm>
            <a:off x="1600200" y="1066800"/>
            <a:ext cx="7391400" cy="5562600"/>
          </a:xfrm>
        </p:spPr>
        <p:txBody>
          <a:bodyPr>
            <a:normAutofit/>
          </a:bodyPr>
          <a:lstStyle/>
          <a:p>
            <a:pPr algn="ctr">
              <a:buNone/>
            </a:pPr>
            <a:r>
              <a:rPr lang="en-US" sz="3800" b="1" dirty="0" smtClean="0">
                <a:latin typeface="+mj-lt"/>
              </a:rPr>
              <a:t>Increased Market Power</a:t>
            </a:r>
          </a:p>
          <a:p>
            <a:pPr algn="ctr">
              <a:buNone/>
            </a:pPr>
            <a:endParaRPr lang="en-US" sz="1000" b="1" dirty="0" smtClean="0">
              <a:latin typeface="+mn-lt"/>
            </a:endParaRPr>
          </a:p>
        </p:txBody>
      </p:sp>
      <p:grpSp>
        <p:nvGrpSpPr>
          <p:cNvPr id="9" name="Group 4"/>
          <p:cNvGrpSpPr>
            <a:grpSpLocks/>
          </p:cNvGrpSpPr>
          <p:nvPr/>
        </p:nvGrpSpPr>
        <p:grpSpPr bwMode="auto">
          <a:xfrm>
            <a:off x="533400" y="1981200"/>
            <a:ext cx="2743200" cy="1524000"/>
            <a:chOff x="292" y="1595"/>
            <a:chExt cx="1379" cy="565"/>
          </a:xfrm>
        </p:grpSpPr>
        <p:sp>
          <p:nvSpPr>
            <p:cNvPr id="10" name="Rectangle 5"/>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1" name="Rectangle 6"/>
            <p:cNvSpPr>
              <a:spLocks noChangeArrowheads="1"/>
            </p:cNvSpPr>
            <p:nvPr/>
          </p:nvSpPr>
          <p:spPr bwMode="blackWhite">
            <a:xfrm>
              <a:off x="351" y="1649"/>
              <a:ext cx="1260" cy="45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Horizontal Acquisitions</a:t>
              </a:r>
            </a:p>
          </p:txBody>
        </p:sp>
      </p:grpSp>
      <p:sp>
        <p:nvSpPr>
          <p:cNvPr id="12" name="AutoShape 7"/>
          <p:cNvSpPr>
            <a:spLocks/>
          </p:cNvSpPr>
          <p:nvPr/>
        </p:nvSpPr>
        <p:spPr bwMode="auto">
          <a:xfrm>
            <a:off x="3276600" y="1752600"/>
            <a:ext cx="1828800" cy="4724400"/>
          </a:xfrm>
          <a:prstGeom prst="leftBrace">
            <a:avLst>
              <a:gd name="adj1" fmla="val 0"/>
              <a:gd name="adj2" fmla="val 18302"/>
            </a:avLst>
          </a:prstGeom>
          <a:noFill/>
          <a:ln w="38100">
            <a:solidFill>
              <a:schemeClr val="tx1"/>
            </a:solidFill>
            <a:round/>
            <a:headEnd/>
            <a:tailEnd/>
          </a:ln>
          <a:effectLst/>
        </p:spPr>
        <p:txBody>
          <a:bodyPr wrap="none" anchor="ctr"/>
          <a:lstStyle/>
          <a:p>
            <a:endParaRPr lang="en-US"/>
          </a:p>
        </p:txBody>
      </p:sp>
      <p:sp>
        <p:nvSpPr>
          <p:cNvPr id="13" name="Rectangle 3"/>
          <p:cNvSpPr>
            <a:spLocks noChangeArrowheads="1"/>
          </p:cNvSpPr>
          <p:nvPr/>
        </p:nvSpPr>
        <p:spPr bwMode="auto">
          <a:xfrm>
            <a:off x="4648200" y="1676400"/>
            <a:ext cx="4495800" cy="4724400"/>
          </a:xfrm>
          <a:prstGeom prst="rect">
            <a:avLst/>
          </a:prstGeom>
          <a:noFill/>
          <a:ln w="9525">
            <a:noFill/>
            <a:miter lim="800000"/>
            <a:headEnd/>
            <a:tailEnd/>
          </a:ln>
          <a:effectLst/>
        </p:spPr>
        <p:txBody>
          <a:bodyPr/>
          <a:lstStyle/>
          <a:p>
            <a:pPr marL="342900" indent="-342900">
              <a:spcBef>
                <a:spcPct val="40000"/>
              </a:spcBef>
              <a:buFontTx/>
              <a:buChar char="•"/>
            </a:pPr>
            <a:r>
              <a:rPr lang="en-US" sz="2400" dirty="0" smtClean="0">
                <a:effectLst>
                  <a:outerShdw blurRad="38100" dist="38100" dir="2700000" algn="tl">
                    <a:srgbClr val="000000">
                      <a:alpha val="43137"/>
                    </a:srgbClr>
                  </a:outerShdw>
                </a:effectLst>
              </a:rPr>
              <a:t>Acquirer and acquired companies compete in the same industry</a:t>
            </a:r>
          </a:p>
          <a:p>
            <a:pPr marL="342900" indent="-342900">
              <a:spcBef>
                <a:spcPct val="40000"/>
              </a:spcBef>
              <a:buFontTx/>
              <a:buChar char="•"/>
            </a:pPr>
            <a:r>
              <a:rPr lang="en-US" sz="2400" dirty="0" smtClean="0">
                <a:solidFill>
                  <a:srgbClr val="000000"/>
                </a:solidFill>
                <a:effectLst>
                  <a:outerShdw blurRad="38100" dist="38100" dir="2700000" algn="tl">
                    <a:srgbClr val="000000">
                      <a:alpha val="43137"/>
                    </a:srgbClr>
                  </a:outerShdw>
                </a:effectLst>
              </a:rPr>
              <a:t>Firm’s </a:t>
            </a:r>
            <a:r>
              <a:rPr lang="en-US" sz="2400" dirty="0">
                <a:solidFill>
                  <a:srgbClr val="000000"/>
                </a:solidFill>
                <a:effectLst>
                  <a:outerShdw blurRad="38100" dist="38100" dir="2700000" algn="tl">
                    <a:srgbClr val="000000">
                      <a:alpha val="43137"/>
                    </a:srgbClr>
                  </a:outerShdw>
                </a:effectLst>
              </a:rPr>
              <a:t>market power </a:t>
            </a:r>
            <a:r>
              <a:rPr lang="en-US" sz="2400" dirty="0" smtClean="0">
                <a:solidFill>
                  <a:srgbClr val="000000"/>
                </a:solidFill>
                <a:effectLst>
                  <a:outerShdw blurRad="38100" dist="38100" dir="2700000" algn="tl">
                    <a:srgbClr val="000000">
                      <a:alpha val="43137"/>
                    </a:srgbClr>
                  </a:outerShdw>
                </a:effectLst>
              </a:rPr>
              <a:t>is increased by </a:t>
            </a:r>
            <a:r>
              <a:rPr lang="en-US" sz="2400" dirty="0">
                <a:solidFill>
                  <a:srgbClr val="000000"/>
                </a:solidFill>
                <a:effectLst>
                  <a:outerShdw blurRad="38100" dist="38100" dir="2700000" algn="tl">
                    <a:srgbClr val="000000">
                      <a:alpha val="43137"/>
                    </a:srgbClr>
                  </a:outerShdw>
                </a:effectLst>
              </a:rPr>
              <a:t>exploiting:</a:t>
            </a:r>
          </a:p>
          <a:p>
            <a:pPr marL="742950" lvl="1" indent="-285750">
              <a:spcBef>
                <a:spcPct val="40000"/>
              </a:spcBef>
              <a:buClr>
                <a:schemeClr val="tx1"/>
              </a:buClr>
              <a:buFont typeface="Wingdings" pitchFamily="2" charset="2"/>
              <a:buChar char="Ø"/>
            </a:pPr>
            <a:r>
              <a:rPr lang="en-US" sz="2400" b="1" dirty="0">
                <a:solidFill>
                  <a:srgbClr val="000000"/>
                </a:solidFill>
                <a:effectLst>
                  <a:outerShdw blurRad="38100" dist="38100" dir="2700000" algn="tl">
                    <a:srgbClr val="C0C0C0"/>
                  </a:outerShdw>
                </a:effectLst>
              </a:rPr>
              <a:t>Cost-based synergies</a:t>
            </a:r>
          </a:p>
          <a:p>
            <a:pPr marL="742950" lvl="1" indent="-285750">
              <a:spcBef>
                <a:spcPct val="40000"/>
              </a:spcBef>
              <a:buClr>
                <a:schemeClr val="tx1"/>
              </a:buClr>
              <a:buFont typeface="Wingdings" pitchFamily="2" charset="2"/>
              <a:buChar char="Ø"/>
            </a:pPr>
            <a:r>
              <a:rPr lang="en-US" sz="2400" b="1" dirty="0">
                <a:solidFill>
                  <a:srgbClr val="000000"/>
                </a:solidFill>
                <a:effectLst>
                  <a:outerShdw blurRad="38100" dist="38100" dir="2700000" algn="tl">
                    <a:srgbClr val="C0C0C0"/>
                  </a:outerShdw>
                </a:effectLst>
              </a:rPr>
              <a:t>Revenue-based synergies</a:t>
            </a:r>
          </a:p>
          <a:p>
            <a:pPr marL="342900" indent="-342900">
              <a:spcBef>
                <a:spcPct val="40000"/>
              </a:spcBef>
              <a:buFontTx/>
              <a:buChar char="•"/>
            </a:pPr>
            <a:r>
              <a:rPr lang="en-US" sz="2400" dirty="0">
                <a:solidFill>
                  <a:srgbClr val="000000"/>
                </a:solidFill>
                <a:effectLst>
                  <a:outerShdw blurRad="38100" dist="38100" dir="2700000" algn="tl">
                    <a:srgbClr val="000000">
                      <a:alpha val="43137"/>
                    </a:srgbClr>
                  </a:outerShdw>
                </a:effectLst>
              </a:rPr>
              <a:t>Acquisitions with similar characteristics result in higher performance than those with dissimilar </a:t>
            </a:r>
            <a:r>
              <a:rPr lang="en-US" sz="2400" dirty="0" smtClean="0">
                <a:solidFill>
                  <a:srgbClr val="000000"/>
                </a:solidFill>
                <a:effectLst>
                  <a:outerShdw blurRad="38100" dist="38100" dir="2700000" algn="tl">
                    <a:srgbClr val="000000">
                      <a:alpha val="43137"/>
                    </a:srgbClr>
                  </a:outerShdw>
                </a:effectLst>
              </a:rPr>
              <a:t>characteristics</a:t>
            </a:r>
            <a:endParaRPr lang="en-US" sz="2400" dirty="0">
              <a:solidFill>
                <a:srgbClr val="000000"/>
              </a:solidFill>
              <a:effectLst>
                <a:outerShdw blurRad="38100" dist="38100" dir="2700000" algn="tl">
                  <a:srgbClr val="000000">
                    <a:alpha val="43137"/>
                  </a:srgbClr>
                </a:outerShdw>
              </a:effectLst>
            </a:endParaRPr>
          </a:p>
        </p:txBody>
      </p:sp>
      <p:sp>
        <p:nvSpPr>
          <p:cNvPr id="15" name="TextBox 14"/>
          <p:cNvSpPr txBox="1"/>
          <p:nvPr/>
        </p:nvSpPr>
        <p:spPr>
          <a:xfrm>
            <a:off x="990600" y="4114800"/>
            <a:ext cx="2971800" cy="2308324"/>
          </a:xfrm>
          <a:prstGeom prst="rect">
            <a:avLst/>
          </a:prstGeom>
          <a:noFill/>
        </p:spPr>
        <p:txBody>
          <a:bodyPr wrap="square" rtlCol="0">
            <a:spAutoFit/>
          </a:bodyPr>
          <a:lstStyle/>
          <a:p>
            <a:pPr>
              <a:spcBef>
                <a:spcPts val="0"/>
              </a:spcBef>
            </a:pPr>
            <a:r>
              <a:rPr lang="en-US" dirty="0" smtClean="0">
                <a:solidFill>
                  <a:schemeClr val="tx2"/>
                </a:solidFill>
              </a:rPr>
              <a:t>        Similar characteristics:</a:t>
            </a:r>
          </a:p>
          <a:p>
            <a:pPr lvl="1">
              <a:spcBef>
                <a:spcPts val="0"/>
              </a:spcBef>
              <a:buFont typeface="Arial" pitchFamily="34" charset="0"/>
              <a:buChar char="•"/>
            </a:pPr>
            <a:r>
              <a:rPr lang="en-US" dirty="0" smtClean="0">
                <a:solidFill>
                  <a:schemeClr val="tx2"/>
                </a:solidFill>
              </a:rPr>
              <a:t> Strategy</a:t>
            </a:r>
          </a:p>
          <a:p>
            <a:pPr lvl="1">
              <a:spcBef>
                <a:spcPts val="0"/>
              </a:spcBef>
              <a:buFont typeface="Arial" pitchFamily="34" charset="0"/>
              <a:buChar char="•"/>
            </a:pPr>
            <a:r>
              <a:rPr lang="en-US" dirty="0" smtClean="0">
                <a:solidFill>
                  <a:schemeClr val="tx2"/>
                </a:solidFill>
              </a:rPr>
              <a:t> Managerial styles</a:t>
            </a:r>
          </a:p>
          <a:p>
            <a:pPr lvl="1">
              <a:spcBef>
                <a:spcPts val="0"/>
              </a:spcBef>
              <a:buFont typeface="Arial" pitchFamily="34" charset="0"/>
              <a:buChar char="•"/>
            </a:pPr>
            <a:r>
              <a:rPr lang="en-US" dirty="0" smtClean="0">
                <a:solidFill>
                  <a:schemeClr val="tx2"/>
                </a:solidFill>
              </a:rPr>
              <a:t> Resource allocation patterns</a:t>
            </a:r>
          </a:p>
          <a:p>
            <a:pPr lvl="1">
              <a:spcBef>
                <a:spcPts val="0"/>
              </a:spcBef>
              <a:buFont typeface="Arial" pitchFamily="34" charset="0"/>
              <a:buChar char="•"/>
            </a:pPr>
            <a:r>
              <a:rPr lang="en-US" dirty="0" smtClean="0">
                <a:solidFill>
                  <a:schemeClr val="tx2"/>
                </a:solidFill>
              </a:rPr>
              <a:t> Previous alliance management experience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1000"/>
                            </p:stCondLst>
                            <p:childTnLst>
                              <p:par>
                                <p:cTn id="14" presetID="17" presetClass="entr" presetSubtype="1" fill="hold" grpId="0" nodeType="afterEffect">
                                  <p:stCondLst>
                                    <p:cond delay="0"/>
                                  </p:stCondLst>
                                  <p:childTnLst>
                                    <p:set>
                                      <p:cBhvr>
                                        <p:cTn id="15" dur="1" fill="hold">
                                          <p:stCondLst>
                                            <p:cond delay="0"/>
                                          </p:stCondLst>
                                        </p:cTn>
                                        <p:tgtEl>
                                          <p:spTgt spid="13">
                                            <p:txEl>
                                              <p:pRg st="0" end="0"/>
                                            </p:txEl>
                                          </p:spTgt>
                                        </p:tgtEl>
                                        <p:attrNameLst>
                                          <p:attrName>style.visibility</p:attrName>
                                        </p:attrNameLst>
                                      </p:cBhvr>
                                      <p:to>
                                        <p:strVal val="visible"/>
                                      </p:to>
                                    </p:set>
                                    <p:anim calcmode="lin" valueType="num">
                                      <p:cBhvr>
                                        <p:cTn id="16"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13">
                                            <p:txEl>
                                              <p:pRg st="0" end="0"/>
                                            </p:txEl>
                                          </p:spTgt>
                                        </p:tgtEl>
                                        <p:attrNameLst>
                                          <p:attrName>ppt_y</p:attrName>
                                        </p:attrNameLst>
                                      </p:cBhvr>
                                      <p:tavLst>
                                        <p:tav tm="0">
                                          <p:val>
                                            <p:strVal val="#ppt_y-#ppt_h/2"/>
                                          </p:val>
                                        </p:tav>
                                        <p:tav tm="100000">
                                          <p:val>
                                            <p:strVal val="#ppt_y"/>
                                          </p:val>
                                        </p:tav>
                                      </p:tavLst>
                                    </p:anim>
                                    <p:anim calcmode="lin" valueType="num">
                                      <p:cBhvr>
                                        <p:cTn id="18" dur="500" fill="hold"/>
                                        <p:tgtEl>
                                          <p:spTgt spid="13">
                                            <p:txEl>
                                              <p:pRg st="0" end="0"/>
                                            </p:txEl>
                                          </p:spTgt>
                                        </p:tgtEl>
                                        <p:attrNameLst>
                                          <p:attrName>ppt_w</p:attrName>
                                        </p:attrNameLst>
                                      </p:cBhvr>
                                      <p:tavLst>
                                        <p:tav tm="0">
                                          <p:val>
                                            <p:strVal val="#ppt_w"/>
                                          </p:val>
                                        </p:tav>
                                        <p:tav tm="100000">
                                          <p:val>
                                            <p:strVal val="#ppt_w"/>
                                          </p:val>
                                        </p:tav>
                                      </p:tavLst>
                                    </p:anim>
                                    <p:anim calcmode="lin" valueType="num">
                                      <p:cBhvr>
                                        <p:cTn id="19" dur="500" fill="hold"/>
                                        <p:tgtEl>
                                          <p:spTgt spid="13">
                                            <p:txEl>
                                              <p:pRg st="0" end="0"/>
                                            </p:txEl>
                                          </p:spTgt>
                                        </p:tgtEl>
                                        <p:attrNameLst>
                                          <p:attrName>ppt_h</p:attrName>
                                        </p:attrNameLst>
                                      </p:cBhvr>
                                      <p:tavLst>
                                        <p:tav tm="0">
                                          <p:val>
                                            <p:fltVal val="0"/>
                                          </p:val>
                                        </p:tav>
                                        <p:tav tm="100000">
                                          <p:val>
                                            <p:strVal val="#ppt_h"/>
                                          </p:val>
                                        </p:tav>
                                      </p:tavLst>
                                    </p:anim>
                                  </p:childTnLst>
                                </p:cTn>
                              </p:par>
                            </p:childTnLst>
                          </p:cTn>
                        </p:par>
                        <p:par>
                          <p:cTn id="20" fill="hold">
                            <p:stCondLst>
                              <p:cond delay="1500"/>
                            </p:stCondLst>
                            <p:childTnLst>
                              <p:par>
                                <p:cTn id="21" presetID="17" presetClass="entr" presetSubtype="1" fill="hold" grpId="0" nodeType="afterEffect">
                                  <p:stCondLst>
                                    <p:cond delay="0"/>
                                  </p:stCondLst>
                                  <p:childTnLst>
                                    <p:set>
                                      <p:cBhvr>
                                        <p:cTn id="22" dur="1" fill="hold">
                                          <p:stCondLst>
                                            <p:cond delay="0"/>
                                          </p:stCondLst>
                                        </p:cTn>
                                        <p:tgtEl>
                                          <p:spTgt spid="13">
                                            <p:txEl>
                                              <p:pRg st="1" end="1"/>
                                            </p:txEl>
                                          </p:spTgt>
                                        </p:tgtEl>
                                        <p:attrNameLst>
                                          <p:attrName>style.visibility</p:attrName>
                                        </p:attrNameLst>
                                      </p:cBhvr>
                                      <p:to>
                                        <p:strVal val="visible"/>
                                      </p:to>
                                    </p:set>
                                    <p:anim calcmode="lin" valueType="num">
                                      <p:cBhvr>
                                        <p:cTn id="23"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3">
                                            <p:txEl>
                                              <p:pRg st="1" end="1"/>
                                            </p:txEl>
                                          </p:spTgt>
                                        </p:tgtEl>
                                        <p:attrNameLst>
                                          <p:attrName>ppt_y</p:attrName>
                                        </p:attrNameLst>
                                      </p:cBhvr>
                                      <p:tavLst>
                                        <p:tav tm="0">
                                          <p:val>
                                            <p:strVal val="#ppt_y-#ppt_h/2"/>
                                          </p:val>
                                        </p:tav>
                                        <p:tav tm="100000">
                                          <p:val>
                                            <p:strVal val="#ppt_y"/>
                                          </p:val>
                                        </p:tav>
                                      </p:tavLst>
                                    </p:anim>
                                    <p:anim calcmode="lin" valueType="num">
                                      <p:cBhvr>
                                        <p:cTn id="25" dur="500" fill="hold"/>
                                        <p:tgtEl>
                                          <p:spTgt spid="13">
                                            <p:txEl>
                                              <p:pRg st="1" end="1"/>
                                            </p:txEl>
                                          </p:spTgt>
                                        </p:tgtEl>
                                        <p:attrNameLst>
                                          <p:attrName>ppt_w</p:attrName>
                                        </p:attrNameLst>
                                      </p:cBhvr>
                                      <p:tavLst>
                                        <p:tav tm="0">
                                          <p:val>
                                            <p:strVal val="#ppt_w"/>
                                          </p:val>
                                        </p:tav>
                                        <p:tav tm="100000">
                                          <p:val>
                                            <p:strVal val="#ppt_w"/>
                                          </p:val>
                                        </p:tav>
                                      </p:tavLst>
                                    </p:anim>
                                    <p:anim calcmode="lin" valueType="num">
                                      <p:cBhvr>
                                        <p:cTn id="26" dur="500" fill="hold"/>
                                        <p:tgtEl>
                                          <p:spTgt spid="13">
                                            <p:txEl>
                                              <p:pRg st="1" end="1"/>
                                            </p:txEl>
                                          </p:spTgt>
                                        </p:tgtEl>
                                        <p:attrNameLst>
                                          <p:attrName>ppt_h</p:attrName>
                                        </p:attrNameLst>
                                      </p:cBhvr>
                                      <p:tavLst>
                                        <p:tav tm="0">
                                          <p:val>
                                            <p:fltVal val="0"/>
                                          </p:val>
                                        </p:tav>
                                        <p:tav tm="100000">
                                          <p:val>
                                            <p:strVal val="#ppt_h"/>
                                          </p:val>
                                        </p:tav>
                                      </p:tavLst>
                                    </p:anim>
                                  </p:childTnLst>
                                </p:cTn>
                              </p:par>
                              <p:par>
                                <p:cTn id="27" presetID="17" presetClass="entr" presetSubtype="1" fill="hold" grpId="0" nodeType="withEffect">
                                  <p:stCondLst>
                                    <p:cond delay="0"/>
                                  </p:stCondLst>
                                  <p:childTnLst>
                                    <p:set>
                                      <p:cBhvr>
                                        <p:cTn id="28" dur="1" fill="hold">
                                          <p:stCondLst>
                                            <p:cond delay="0"/>
                                          </p:stCondLst>
                                        </p:cTn>
                                        <p:tgtEl>
                                          <p:spTgt spid="13">
                                            <p:txEl>
                                              <p:pRg st="2" end="2"/>
                                            </p:txEl>
                                          </p:spTgt>
                                        </p:tgtEl>
                                        <p:attrNameLst>
                                          <p:attrName>style.visibility</p:attrName>
                                        </p:attrNameLst>
                                      </p:cBhvr>
                                      <p:to>
                                        <p:strVal val="visible"/>
                                      </p:to>
                                    </p:set>
                                    <p:anim calcmode="lin" valueType="num">
                                      <p:cBhvr>
                                        <p:cTn id="29" dur="5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3">
                                            <p:txEl>
                                              <p:pRg st="2" end="2"/>
                                            </p:txEl>
                                          </p:spTgt>
                                        </p:tgtEl>
                                        <p:attrNameLst>
                                          <p:attrName>ppt_y</p:attrName>
                                        </p:attrNameLst>
                                      </p:cBhvr>
                                      <p:tavLst>
                                        <p:tav tm="0">
                                          <p:val>
                                            <p:strVal val="#ppt_y-#ppt_h/2"/>
                                          </p:val>
                                        </p:tav>
                                        <p:tav tm="100000">
                                          <p:val>
                                            <p:strVal val="#ppt_y"/>
                                          </p:val>
                                        </p:tav>
                                      </p:tavLst>
                                    </p:anim>
                                    <p:anim calcmode="lin" valueType="num">
                                      <p:cBhvr>
                                        <p:cTn id="31" dur="500" fill="hold"/>
                                        <p:tgtEl>
                                          <p:spTgt spid="13">
                                            <p:txEl>
                                              <p:pRg st="2" end="2"/>
                                            </p:txEl>
                                          </p:spTgt>
                                        </p:tgtEl>
                                        <p:attrNameLst>
                                          <p:attrName>ppt_w</p:attrName>
                                        </p:attrNameLst>
                                      </p:cBhvr>
                                      <p:tavLst>
                                        <p:tav tm="0">
                                          <p:val>
                                            <p:strVal val="#ppt_w"/>
                                          </p:val>
                                        </p:tav>
                                        <p:tav tm="100000">
                                          <p:val>
                                            <p:strVal val="#ppt_w"/>
                                          </p:val>
                                        </p:tav>
                                      </p:tavLst>
                                    </p:anim>
                                    <p:anim calcmode="lin" valueType="num">
                                      <p:cBhvr>
                                        <p:cTn id="32" dur="500" fill="hold"/>
                                        <p:tgtEl>
                                          <p:spTgt spid="13">
                                            <p:txEl>
                                              <p:pRg st="2" end="2"/>
                                            </p:txEl>
                                          </p:spTgt>
                                        </p:tgtEl>
                                        <p:attrNameLst>
                                          <p:attrName>ppt_h</p:attrName>
                                        </p:attrNameLst>
                                      </p:cBhvr>
                                      <p:tavLst>
                                        <p:tav tm="0">
                                          <p:val>
                                            <p:fltVal val="0"/>
                                          </p:val>
                                        </p:tav>
                                        <p:tav tm="100000">
                                          <p:val>
                                            <p:strVal val="#ppt_h"/>
                                          </p:val>
                                        </p:tav>
                                      </p:tavLst>
                                    </p:anim>
                                  </p:childTnLst>
                                </p:cTn>
                              </p:par>
                              <p:par>
                                <p:cTn id="33" presetID="17" presetClass="entr" presetSubtype="1" fill="hold" grpId="0" nodeType="with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anim calcmode="lin" valueType="num">
                                      <p:cBhvr>
                                        <p:cTn id="35"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13">
                                            <p:txEl>
                                              <p:pRg st="3" end="3"/>
                                            </p:txEl>
                                          </p:spTgt>
                                        </p:tgtEl>
                                        <p:attrNameLst>
                                          <p:attrName>ppt_y</p:attrName>
                                        </p:attrNameLst>
                                      </p:cBhvr>
                                      <p:tavLst>
                                        <p:tav tm="0">
                                          <p:val>
                                            <p:strVal val="#ppt_y-#ppt_h/2"/>
                                          </p:val>
                                        </p:tav>
                                        <p:tav tm="100000">
                                          <p:val>
                                            <p:strVal val="#ppt_y"/>
                                          </p:val>
                                        </p:tav>
                                      </p:tavLst>
                                    </p:anim>
                                    <p:anim calcmode="lin" valueType="num">
                                      <p:cBhvr>
                                        <p:cTn id="37" dur="500" fill="hold"/>
                                        <p:tgtEl>
                                          <p:spTgt spid="13">
                                            <p:txEl>
                                              <p:pRg st="3" end="3"/>
                                            </p:txEl>
                                          </p:spTgt>
                                        </p:tgtEl>
                                        <p:attrNameLst>
                                          <p:attrName>ppt_w</p:attrName>
                                        </p:attrNameLst>
                                      </p:cBhvr>
                                      <p:tavLst>
                                        <p:tav tm="0">
                                          <p:val>
                                            <p:strVal val="#ppt_w"/>
                                          </p:val>
                                        </p:tav>
                                        <p:tav tm="100000">
                                          <p:val>
                                            <p:strVal val="#ppt_w"/>
                                          </p:val>
                                        </p:tav>
                                      </p:tavLst>
                                    </p:anim>
                                    <p:anim calcmode="lin" valueType="num">
                                      <p:cBhvr>
                                        <p:cTn id="38" dur="500" fill="hold"/>
                                        <p:tgtEl>
                                          <p:spTgt spid="13">
                                            <p:txEl>
                                              <p:pRg st="3" end="3"/>
                                            </p:txEl>
                                          </p:spTgt>
                                        </p:tgtEl>
                                        <p:attrNameLst>
                                          <p:attrName>ppt_h</p:attrName>
                                        </p:attrNameLst>
                                      </p:cBhvr>
                                      <p:tavLst>
                                        <p:tav tm="0">
                                          <p:val>
                                            <p:fltVal val="0"/>
                                          </p:val>
                                        </p:tav>
                                        <p:tav tm="100000">
                                          <p:val>
                                            <p:strVal val="#ppt_h"/>
                                          </p:val>
                                        </p:tav>
                                      </p:tavLst>
                                    </p:anim>
                                  </p:childTnLst>
                                </p:cTn>
                              </p:par>
                            </p:childTnLst>
                          </p:cTn>
                        </p:par>
                        <p:par>
                          <p:cTn id="39" fill="hold">
                            <p:stCondLst>
                              <p:cond delay="2000"/>
                            </p:stCondLst>
                            <p:childTnLst>
                              <p:par>
                                <p:cTn id="40" presetID="17" presetClass="entr" presetSubtype="1" fill="hold" grpId="0" nodeType="afterEffect">
                                  <p:stCondLst>
                                    <p:cond delay="0"/>
                                  </p:stCondLst>
                                  <p:childTnLst>
                                    <p:set>
                                      <p:cBhvr>
                                        <p:cTn id="41" dur="1" fill="hold">
                                          <p:stCondLst>
                                            <p:cond delay="0"/>
                                          </p:stCondLst>
                                        </p:cTn>
                                        <p:tgtEl>
                                          <p:spTgt spid="13">
                                            <p:txEl>
                                              <p:pRg st="4" end="4"/>
                                            </p:txEl>
                                          </p:spTgt>
                                        </p:tgtEl>
                                        <p:attrNameLst>
                                          <p:attrName>style.visibility</p:attrName>
                                        </p:attrNameLst>
                                      </p:cBhvr>
                                      <p:to>
                                        <p:strVal val="visible"/>
                                      </p:to>
                                    </p:set>
                                    <p:anim calcmode="lin" valueType="num">
                                      <p:cBhvr>
                                        <p:cTn id="42" dur="5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13">
                                            <p:txEl>
                                              <p:pRg st="4" end="4"/>
                                            </p:txEl>
                                          </p:spTgt>
                                        </p:tgtEl>
                                        <p:attrNameLst>
                                          <p:attrName>ppt_y</p:attrName>
                                        </p:attrNameLst>
                                      </p:cBhvr>
                                      <p:tavLst>
                                        <p:tav tm="0">
                                          <p:val>
                                            <p:strVal val="#ppt_y-#ppt_h/2"/>
                                          </p:val>
                                        </p:tav>
                                        <p:tav tm="100000">
                                          <p:val>
                                            <p:strVal val="#ppt_y"/>
                                          </p:val>
                                        </p:tav>
                                      </p:tavLst>
                                    </p:anim>
                                    <p:anim calcmode="lin" valueType="num">
                                      <p:cBhvr>
                                        <p:cTn id="44" dur="500" fill="hold"/>
                                        <p:tgtEl>
                                          <p:spTgt spid="13">
                                            <p:txEl>
                                              <p:pRg st="4" end="4"/>
                                            </p:txEl>
                                          </p:spTgt>
                                        </p:tgtEl>
                                        <p:attrNameLst>
                                          <p:attrName>ppt_w</p:attrName>
                                        </p:attrNameLst>
                                      </p:cBhvr>
                                      <p:tavLst>
                                        <p:tav tm="0">
                                          <p:val>
                                            <p:strVal val="#ppt_w"/>
                                          </p:val>
                                        </p:tav>
                                        <p:tav tm="100000">
                                          <p:val>
                                            <p:strVal val="#ppt_w"/>
                                          </p:val>
                                        </p:tav>
                                      </p:tavLst>
                                    </p:anim>
                                    <p:anim calcmode="lin" valueType="num">
                                      <p:cBhvr>
                                        <p:cTn id="45" dur="500" fill="hold"/>
                                        <p:tgtEl>
                                          <p:spTgt spid="13">
                                            <p:txEl>
                                              <p:pRg st="4" end="4"/>
                                            </p:txEl>
                                          </p:spTgt>
                                        </p:tgtEl>
                                        <p:attrNameLst>
                                          <p:attrName>ppt_h</p:attrName>
                                        </p:attrNameLst>
                                      </p:cBhvr>
                                      <p:tavLst>
                                        <p:tav tm="0">
                                          <p:val>
                                            <p:fltVal val="0"/>
                                          </p:val>
                                        </p:tav>
                                        <p:tav tm="100000">
                                          <p:val>
                                            <p:strVal val="#ppt_h"/>
                                          </p:val>
                                        </p:tav>
                                      </p:tavLst>
                                    </p:anim>
                                  </p:childTnLst>
                                </p:cTn>
                              </p:par>
                            </p:childTnLst>
                          </p:cTn>
                        </p:par>
                        <p:par>
                          <p:cTn id="46" fill="hold">
                            <p:stCondLst>
                              <p:cond delay="2500"/>
                            </p:stCondLst>
                            <p:childTnLst>
                              <p:par>
                                <p:cTn id="47" presetID="12" presetClass="entr" presetSubtype="4"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slide(fromBottom)">
                                      <p:cBhvr>
                                        <p:cTn id="4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uiExpand="1" build="p" autoUpdateAnimBg="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7" name="Content Placeholder 46"/>
          <p:cNvSpPr>
            <a:spLocks noGrp="1"/>
          </p:cNvSpPr>
          <p:nvPr>
            <p:ph idx="1"/>
          </p:nvPr>
        </p:nvSpPr>
        <p:spPr>
          <a:xfrm>
            <a:off x="1600200" y="1066800"/>
            <a:ext cx="7391400" cy="5562600"/>
          </a:xfrm>
        </p:spPr>
        <p:txBody>
          <a:bodyPr>
            <a:normAutofit/>
          </a:bodyPr>
          <a:lstStyle/>
          <a:p>
            <a:pPr algn="ctr">
              <a:buNone/>
            </a:pPr>
            <a:r>
              <a:rPr lang="en-US" sz="3800" b="1" dirty="0" smtClean="0">
                <a:latin typeface="+mj-lt"/>
              </a:rPr>
              <a:t>Increased Market Power</a:t>
            </a:r>
          </a:p>
          <a:p>
            <a:pPr algn="ctr">
              <a:buNone/>
            </a:pPr>
            <a:endParaRPr lang="en-US" sz="1000" b="1" dirty="0" smtClean="0">
              <a:latin typeface="+mn-lt"/>
            </a:endParaRPr>
          </a:p>
        </p:txBody>
      </p:sp>
      <p:grpSp>
        <p:nvGrpSpPr>
          <p:cNvPr id="2" name="Group 4"/>
          <p:cNvGrpSpPr>
            <a:grpSpLocks/>
          </p:cNvGrpSpPr>
          <p:nvPr/>
        </p:nvGrpSpPr>
        <p:grpSpPr bwMode="auto">
          <a:xfrm>
            <a:off x="533400" y="1981200"/>
            <a:ext cx="2743200" cy="1524000"/>
            <a:chOff x="292" y="1595"/>
            <a:chExt cx="1379" cy="565"/>
          </a:xfrm>
        </p:grpSpPr>
        <p:sp>
          <p:nvSpPr>
            <p:cNvPr id="10" name="Rectangle 5"/>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1" name="Rectangle 6"/>
            <p:cNvSpPr>
              <a:spLocks noChangeArrowheads="1"/>
            </p:cNvSpPr>
            <p:nvPr/>
          </p:nvSpPr>
          <p:spPr bwMode="blackWhite">
            <a:xfrm>
              <a:off x="351" y="1649"/>
              <a:ext cx="1260" cy="45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Horizontal Acquisitions</a:t>
              </a:r>
            </a:p>
          </p:txBody>
        </p:sp>
      </p:grpSp>
      <p:sp>
        <p:nvSpPr>
          <p:cNvPr id="12" name="AutoShape 7"/>
          <p:cNvSpPr>
            <a:spLocks/>
          </p:cNvSpPr>
          <p:nvPr/>
        </p:nvSpPr>
        <p:spPr bwMode="auto">
          <a:xfrm>
            <a:off x="3276600" y="1905000"/>
            <a:ext cx="1905000" cy="3962400"/>
          </a:xfrm>
          <a:prstGeom prst="leftBrace">
            <a:avLst>
              <a:gd name="adj1" fmla="val 0"/>
              <a:gd name="adj2" fmla="val 53535"/>
            </a:avLst>
          </a:prstGeom>
          <a:noFill/>
          <a:ln w="38100">
            <a:solidFill>
              <a:schemeClr val="tx1"/>
            </a:solidFill>
            <a:round/>
            <a:headEnd/>
            <a:tailEnd/>
          </a:ln>
          <a:effectLst/>
        </p:spPr>
        <p:txBody>
          <a:bodyPr wrap="none" anchor="ctr"/>
          <a:lstStyle/>
          <a:p>
            <a:endParaRPr lang="en-US"/>
          </a:p>
        </p:txBody>
      </p:sp>
      <p:grpSp>
        <p:nvGrpSpPr>
          <p:cNvPr id="14" name="Group 8"/>
          <p:cNvGrpSpPr>
            <a:grpSpLocks/>
          </p:cNvGrpSpPr>
          <p:nvPr/>
        </p:nvGrpSpPr>
        <p:grpSpPr bwMode="auto">
          <a:xfrm>
            <a:off x="533400" y="3505200"/>
            <a:ext cx="2743200" cy="1371600"/>
            <a:chOff x="292" y="1595"/>
            <a:chExt cx="1379" cy="565"/>
          </a:xfrm>
        </p:grpSpPr>
        <p:sp>
          <p:nvSpPr>
            <p:cNvPr id="16" name="Rectangle 9"/>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7" name="Rectangle 10"/>
            <p:cNvSpPr>
              <a:spLocks noChangeArrowheads="1"/>
            </p:cNvSpPr>
            <p:nvPr/>
          </p:nvSpPr>
          <p:spPr bwMode="blackWhite">
            <a:xfrm>
              <a:off x="351" y="1595"/>
              <a:ext cx="1260" cy="51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Vertical Acquisitions</a:t>
              </a:r>
            </a:p>
          </p:txBody>
        </p:sp>
      </p:grpSp>
      <p:sp>
        <p:nvSpPr>
          <p:cNvPr id="18" name="Rectangle 3"/>
          <p:cNvSpPr>
            <a:spLocks noChangeArrowheads="1"/>
          </p:cNvSpPr>
          <p:nvPr/>
        </p:nvSpPr>
        <p:spPr bwMode="auto">
          <a:xfrm>
            <a:off x="4419600" y="2133600"/>
            <a:ext cx="3886200" cy="3854450"/>
          </a:xfrm>
          <a:prstGeom prst="rect">
            <a:avLst/>
          </a:prstGeom>
          <a:noFill/>
          <a:ln w="9525">
            <a:noFill/>
            <a:miter lim="800000"/>
            <a:headEnd/>
            <a:tailEnd/>
          </a:ln>
          <a:effectLst/>
        </p:spPr>
        <p:txBody>
          <a:bodyPr/>
          <a:lstStyle/>
          <a:p>
            <a:pPr marL="342900" indent="-342900">
              <a:spcBef>
                <a:spcPct val="40000"/>
              </a:spcBef>
              <a:buFontTx/>
              <a:buChar char="•"/>
            </a:pPr>
            <a:r>
              <a:rPr lang="en-US" sz="2400" b="1" dirty="0">
                <a:solidFill>
                  <a:srgbClr val="000000"/>
                </a:solidFill>
                <a:effectLst>
                  <a:outerShdw blurRad="38100" dist="38100" dir="2700000" algn="tl">
                    <a:srgbClr val="000000">
                      <a:alpha val="43137"/>
                    </a:srgbClr>
                  </a:outerShdw>
                </a:effectLst>
              </a:rPr>
              <a:t>Acquisition of a supplier or distributor of one or more of the firm’s goods or services</a:t>
            </a:r>
          </a:p>
          <a:p>
            <a:pPr marL="742950" lvl="1" indent="-285750">
              <a:spcBef>
                <a:spcPct val="40000"/>
              </a:spcBef>
              <a:buClr>
                <a:schemeClr val="tx1"/>
              </a:buClr>
              <a:buFont typeface="Wingdings" pitchFamily="2" charset="2"/>
              <a:buChar char="Ø"/>
            </a:pPr>
            <a:r>
              <a:rPr lang="en-US" sz="2400" dirty="0">
                <a:solidFill>
                  <a:srgbClr val="000000"/>
                </a:solidFill>
                <a:effectLst>
                  <a:outerShdw blurRad="38100" dist="38100" dir="2700000" algn="tl">
                    <a:srgbClr val="C0C0C0"/>
                  </a:outerShdw>
                </a:effectLst>
              </a:rPr>
              <a:t>Increases a firm’s market power by </a:t>
            </a:r>
            <a:r>
              <a:rPr lang="en-US" sz="2400" b="1" dirty="0" smtClean="0">
                <a:solidFill>
                  <a:srgbClr val="000000"/>
                </a:solidFill>
                <a:effectLst>
                  <a:outerShdw blurRad="38100" dist="38100" dir="2700000" algn="tl">
                    <a:srgbClr val="C0C0C0"/>
                  </a:outerShdw>
                </a:effectLst>
              </a:rPr>
              <a:t>controlling </a:t>
            </a:r>
            <a:r>
              <a:rPr lang="en-US" sz="2400" dirty="0" smtClean="0">
                <a:solidFill>
                  <a:srgbClr val="000000"/>
                </a:solidFill>
                <a:effectLst>
                  <a:outerShdw blurRad="38100" dist="38100" dir="2700000" algn="tl">
                    <a:srgbClr val="C0C0C0"/>
                  </a:outerShdw>
                </a:effectLst>
              </a:rPr>
              <a:t>additional </a:t>
            </a:r>
            <a:r>
              <a:rPr lang="en-US" sz="2400" dirty="0">
                <a:solidFill>
                  <a:srgbClr val="000000"/>
                </a:solidFill>
                <a:effectLst>
                  <a:outerShdw blurRad="38100" dist="38100" dir="2700000" algn="tl">
                    <a:srgbClr val="C0C0C0"/>
                  </a:outerShdw>
                </a:effectLst>
              </a:rPr>
              <a:t>parts of the value </a:t>
            </a:r>
            <a:r>
              <a:rPr lang="en-US" sz="2400" dirty="0" smtClean="0">
                <a:solidFill>
                  <a:srgbClr val="000000"/>
                </a:solidFill>
                <a:effectLst>
                  <a:outerShdw blurRad="38100" dist="38100" dir="2700000" algn="tl">
                    <a:srgbClr val="C0C0C0"/>
                  </a:outerShdw>
                </a:effectLst>
              </a:rPr>
              <a:t>chain</a:t>
            </a:r>
            <a:endParaRPr lang="en-US" sz="2400" dirty="0">
              <a:solidFill>
                <a:srgbClr val="0000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1000"/>
                            </p:stCondLst>
                            <p:childTnLst>
                              <p:par>
                                <p:cTn id="14" presetID="12" presetClass="entr" presetSubtype="1"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slide(fromTop)">
                                      <p:cBhvr>
                                        <p:cTn id="16" dur="500"/>
                                        <p:tgtEl>
                                          <p:spTgt spid="14"/>
                                        </p:tgtEl>
                                      </p:cBhvr>
                                    </p:animEffect>
                                  </p:childTnLst>
                                </p:cTn>
                              </p:par>
                            </p:childTnLst>
                          </p:cTn>
                        </p:par>
                        <p:par>
                          <p:cTn id="17" fill="hold">
                            <p:stCondLst>
                              <p:cond delay="1500"/>
                            </p:stCondLst>
                            <p:childTnLst>
                              <p:par>
                                <p:cTn id="18" presetID="17" presetClass="entr" presetSubtype="1" fill="hold" grpId="0" nodeType="afterEffect">
                                  <p:stCondLst>
                                    <p:cond delay="0"/>
                                  </p:stCondLst>
                                  <p:childTnLst>
                                    <p:set>
                                      <p:cBhvr>
                                        <p:cTn id="19" dur="1" fill="hold">
                                          <p:stCondLst>
                                            <p:cond delay="0"/>
                                          </p:stCondLst>
                                        </p:cTn>
                                        <p:tgtEl>
                                          <p:spTgt spid="18">
                                            <p:txEl>
                                              <p:pRg st="0" end="0"/>
                                            </p:txEl>
                                          </p:spTgt>
                                        </p:tgtEl>
                                        <p:attrNameLst>
                                          <p:attrName>style.visibility</p:attrName>
                                        </p:attrNameLst>
                                      </p:cBhvr>
                                      <p:to>
                                        <p:strVal val="visible"/>
                                      </p:to>
                                    </p:set>
                                    <p:anim calcmode="lin" valueType="num">
                                      <p:cBhvr>
                                        <p:cTn id="20"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21" dur="500" fill="hold"/>
                                        <p:tgtEl>
                                          <p:spTgt spid="18">
                                            <p:txEl>
                                              <p:pRg st="0" end="0"/>
                                            </p:txEl>
                                          </p:spTgt>
                                        </p:tgtEl>
                                        <p:attrNameLst>
                                          <p:attrName>ppt_y</p:attrName>
                                        </p:attrNameLst>
                                      </p:cBhvr>
                                      <p:tavLst>
                                        <p:tav tm="0">
                                          <p:val>
                                            <p:strVal val="#ppt_y-#ppt_h/2"/>
                                          </p:val>
                                        </p:tav>
                                        <p:tav tm="100000">
                                          <p:val>
                                            <p:strVal val="#ppt_y"/>
                                          </p:val>
                                        </p:tav>
                                      </p:tavLst>
                                    </p:anim>
                                    <p:anim calcmode="lin" valueType="num">
                                      <p:cBhvr>
                                        <p:cTn id="22" dur="500" fill="hold"/>
                                        <p:tgtEl>
                                          <p:spTgt spid="18">
                                            <p:txEl>
                                              <p:pRg st="0" end="0"/>
                                            </p:txEl>
                                          </p:spTgt>
                                        </p:tgtEl>
                                        <p:attrNameLst>
                                          <p:attrName>ppt_w</p:attrName>
                                        </p:attrNameLst>
                                      </p:cBhvr>
                                      <p:tavLst>
                                        <p:tav tm="0">
                                          <p:val>
                                            <p:strVal val="#ppt_w"/>
                                          </p:val>
                                        </p:tav>
                                        <p:tav tm="100000">
                                          <p:val>
                                            <p:strVal val="#ppt_w"/>
                                          </p:val>
                                        </p:tav>
                                      </p:tavLst>
                                    </p:anim>
                                    <p:anim calcmode="lin" valueType="num">
                                      <p:cBhvr>
                                        <p:cTn id="23" dur="500" fill="hold"/>
                                        <p:tgtEl>
                                          <p:spTgt spid="18">
                                            <p:txEl>
                                              <p:pRg st="0" end="0"/>
                                            </p:txEl>
                                          </p:spTgt>
                                        </p:tgtEl>
                                        <p:attrNameLst>
                                          <p:attrName>ppt_h</p:attrName>
                                        </p:attrNameLst>
                                      </p:cBhvr>
                                      <p:tavLst>
                                        <p:tav tm="0">
                                          <p:val>
                                            <p:fltVal val="0"/>
                                          </p:val>
                                        </p:tav>
                                        <p:tav tm="100000">
                                          <p:val>
                                            <p:strVal val="#ppt_h"/>
                                          </p:val>
                                        </p:tav>
                                      </p:tavLst>
                                    </p:anim>
                                  </p:childTnLst>
                                </p:cTn>
                              </p:par>
                              <p:par>
                                <p:cTn id="24" presetID="17" presetClass="entr" presetSubtype="1" fill="hold" grpId="0" nodeType="withEffect">
                                  <p:stCondLst>
                                    <p:cond delay="0"/>
                                  </p:stCondLst>
                                  <p:childTnLst>
                                    <p:set>
                                      <p:cBhvr>
                                        <p:cTn id="25" dur="1" fill="hold">
                                          <p:stCondLst>
                                            <p:cond delay="0"/>
                                          </p:stCondLst>
                                        </p:cTn>
                                        <p:tgtEl>
                                          <p:spTgt spid="18">
                                            <p:txEl>
                                              <p:pRg st="1" end="1"/>
                                            </p:txEl>
                                          </p:spTgt>
                                        </p:tgtEl>
                                        <p:attrNameLst>
                                          <p:attrName>style.visibility</p:attrName>
                                        </p:attrNameLst>
                                      </p:cBhvr>
                                      <p:to>
                                        <p:strVal val="visible"/>
                                      </p:to>
                                    </p:set>
                                    <p:anim calcmode="lin" valueType="num">
                                      <p:cBhvr>
                                        <p:cTn id="26" dur="500" fill="hold"/>
                                        <p:tgtEl>
                                          <p:spTgt spid="18">
                                            <p:txEl>
                                              <p:pRg st="1" end="1"/>
                                            </p:txEl>
                                          </p:spTgt>
                                        </p:tgtEl>
                                        <p:attrNameLst>
                                          <p:attrName>ppt_x</p:attrName>
                                        </p:attrNameLst>
                                      </p:cBhvr>
                                      <p:tavLst>
                                        <p:tav tm="0">
                                          <p:val>
                                            <p:strVal val="#ppt_x"/>
                                          </p:val>
                                        </p:tav>
                                        <p:tav tm="100000">
                                          <p:val>
                                            <p:strVal val="#ppt_x"/>
                                          </p:val>
                                        </p:tav>
                                      </p:tavLst>
                                    </p:anim>
                                    <p:anim calcmode="lin" valueType="num">
                                      <p:cBhvr>
                                        <p:cTn id="27" dur="500" fill="hold"/>
                                        <p:tgtEl>
                                          <p:spTgt spid="18">
                                            <p:txEl>
                                              <p:pRg st="1" end="1"/>
                                            </p:txEl>
                                          </p:spTgt>
                                        </p:tgtEl>
                                        <p:attrNameLst>
                                          <p:attrName>ppt_y</p:attrName>
                                        </p:attrNameLst>
                                      </p:cBhvr>
                                      <p:tavLst>
                                        <p:tav tm="0">
                                          <p:val>
                                            <p:strVal val="#ppt_y-#ppt_h/2"/>
                                          </p:val>
                                        </p:tav>
                                        <p:tav tm="100000">
                                          <p:val>
                                            <p:strVal val="#ppt_y"/>
                                          </p:val>
                                        </p:tav>
                                      </p:tavLst>
                                    </p:anim>
                                    <p:anim calcmode="lin" valueType="num">
                                      <p:cBhvr>
                                        <p:cTn id="28" dur="500" fill="hold"/>
                                        <p:tgtEl>
                                          <p:spTgt spid="18">
                                            <p:txEl>
                                              <p:pRg st="1" end="1"/>
                                            </p:txEl>
                                          </p:spTgt>
                                        </p:tgtEl>
                                        <p:attrNameLst>
                                          <p:attrName>ppt_w</p:attrName>
                                        </p:attrNameLst>
                                      </p:cBhvr>
                                      <p:tavLst>
                                        <p:tav tm="0">
                                          <p:val>
                                            <p:strVal val="#ppt_w"/>
                                          </p:val>
                                        </p:tav>
                                        <p:tav tm="100000">
                                          <p:val>
                                            <p:strVal val="#ppt_w"/>
                                          </p:val>
                                        </p:tav>
                                      </p:tavLst>
                                    </p:anim>
                                    <p:anim calcmode="lin" valueType="num">
                                      <p:cBhvr>
                                        <p:cTn id="29" dur="500" fill="hold"/>
                                        <p:tgtEl>
                                          <p:spTgt spid="18">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8"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7" name="Content Placeholder 46"/>
          <p:cNvSpPr>
            <a:spLocks noGrp="1"/>
          </p:cNvSpPr>
          <p:nvPr>
            <p:ph idx="1"/>
          </p:nvPr>
        </p:nvSpPr>
        <p:spPr>
          <a:xfrm>
            <a:off x="1600200" y="1066800"/>
            <a:ext cx="7391400" cy="5562600"/>
          </a:xfrm>
        </p:spPr>
        <p:txBody>
          <a:bodyPr>
            <a:normAutofit/>
          </a:bodyPr>
          <a:lstStyle/>
          <a:p>
            <a:pPr algn="ctr">
              <a:buNone/>
            </a:pPr>
            <a:r>
              <a:rPr lang="en-US" sz="3800" b="1" dirty="0" smtClean="0">
                <a:latin typeface="+mj-lt"/>
              </a:rPr>
              <a:t>Increased Market Power</a:t>
            </a:r>
          </a:p>
          <a:p>
            <a:pPr algn="ctr">
              <a:buNone/>
            </a:pPr>
            <a:endParaRPr lang="en-US" sz="1000" b="1" dirty="0" smtClean="0">
              <a:latin typeface="+mn-lt"/>
            </a:endParaRPr>
          </a:p>
        </p:txBody>
      </p:sp>
      <p:grpSp>
        <p:nvGrpSpPr>
          <p:cNvPr id="2" name="Group 4"/>
          <p:cNvGrpSpPr>
            <a:grpSpLocks/>
          </p:cNvGrpSpPr>
          <p:nvPr/>
        </p:nvGrpSpPr>
        <p:grpSpPr bwMode="auto">
          <a:xfrm>
            <a:off x="533400" y="1981200"/>
            <a:ext cx="2743200" cy="1524000"/>
            <a:chOff x="292" y="1595"/>
            <a:chExt cx="1379" cy="565"/>
          </a:xfrm>
        </p:grpSpPr>
        <p:sp>
          <p:nvSpPr>
            <p:cNvPr id="10" name="Rectangle 5"/>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1" name="Rectangle 6"/>
            <p:cNvSpPr>
              <a:spLocks noChangeArrowheads="1"/>
            </p:cNvSpPr>
            <p:nvPr/>
          </p:nvSpPr>
          <p:spPr bwMode="blackWhite">
            <a:xfrm>
              <a:off x="351" y="1649"/>
              <a:ext cx="1260" cy="456"/>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Horizontal Acquisitions</a:t>
              </a:r>
            </a:p>
          </p:txBody>
        </p:sp>
      </p:grpSp>
      <p:sp>
        <p:nvSpPr>
          <p:cNvPr id="12" name="AutoShape 7"/>
          <p:cNvSpPr>
            <a:spLocks/>
          </p:cNvSpPr>
          <p:nvPr/>
        </p:nvSpPr>
        <p:spPr bwMode="auto">
          <a:xfrm>
            <a:off x="3276600" y="1828800"/>
            <a:ext cx="1905000" cy="4267200"/>
          </a:xfrm>
          <a:prstGeom prst="leftBrace">
            <a:avLst>
              <a:gd name="adj1" fmla="val 0"/>
              <a:gd name="adj2" fmla="val 84967"/>
            </a:avLst>
          </a:prstGeom>
          <a:noFill/>
          <a:ln w="38100">
            <a:solidFill>
              <a:schemeClr val="tx1"/>
            </a:solidFill>
            <a:round/>
            <a:headEnd/>
            <a:tailEnd/>
          </a:ln>
          <a:effectLst/>
        </p:spPr>
        <p:txBody>
          <a:bodyPr wrap="none" anchor="ctr"/>
          <a:lstStyle/>
          <a:p>
            <a:endParaRPr lang="en-US"/>
          </a:p>
        </p:txBody>
      </p:sp>
      <p:grpSp>
        <p:nvGrpSpPr>
          <p:cNvPr id="3" name="Group 8"/>
          <p:cNvGrpSpPr>
            <a:grpSpLocks/>
          </p:cNvGrpSpPr>
          <p:nvPr/>
        </p:nvGrpSpPr>
        <p:grpSpPr bwMode="auto">
          <a:xfrm>
            <a:off x="533400" y="3505200"/>
            <a:ext cx="2743200" cy="1371600"/>
            <a:chOff x="292" y="1595"/>
            <a:chExt cx="1379" cy="565"/>
          </a:xfrm>
        </p:grpSpPr>
        <p:sp>
          <p:nvSpPr>
            <p:cNvPr id="16" name="Rectangle 9"/>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7" name="Rectangle 10"/>
            <p:cNvSpPr>
              <a:spLocks noChangeArrowheads="1"/>
            </p:cNvSpPr>
            <p:nvPr/>
          </p:nvSpPr>
          <p:spPr bwMode="blackWhite">
            <a:xfrm>
              <a:off x="351" y="1595"/>
              <a:ext cx="1260" cy="51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Vertical Acquisitions</a:t>
              </a:r>
            </a:p>
          </p:txBody>
        </p:sp>
      </p:grpSp>
      <p:grpSp>
        <p:nvGrpSpPr>
          <p:cNvPr id="13" name="Group 11"/>
          <p:cNvGrpSpPr>
            <a:grpSpLocks/>
          </p:cNvGrpSpPr>
          <p:nvPr/>
        </p:nvGrpSpPr>
        <p:grpSpPr bwMode="auto">
          <a:xfrm>
            <a:off x="533400" y="4800600"/>
            <a:ext cx="2743200" cy="1447800"/>
            <a:chOff x="292" y="1595"/>
            <a:chExt cx="1379" cy="565"/>
          </a:xfrm>
        </p:grpSpPr>
        <p:sp>
          <p:nvSpPr>
            <p:cNvPr id="14" name="Rectangle 12"/>
            <p:cNvSpPr>
              <a:spLocks noChangeArrowheads="1"/>
            </p:cNvSpPr>
            <p:nvPr/>
          </p:nvSpPr>
          <p:spPr bwMode="blackWhite">
            <a:xfrm>
              <a:off x="292" y="1595"/>
              <a:ext cx="1379" cy="565"/>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nchor="ctr"/>
            <a:lstStyle/>
            <a:p>
              <a:pPr algn="ctr">
                <a:lnSpc>
                  <a:spcPct val="85000"/>
                </a:lnSpc>
              </a:pPr>
              <a:endParaRPr lang="en-US" sz="2400">
                <a:solidFill>
                  <a:schemeClr val="bg1"/>
                </a:solidFill>
                <a:effectLst>
                  <a:outerShdw blurRad="38100" dist="38100" dir="2700000" algn="tl">
                    <a:srgbClr val="000000"/>
                  </a:outerShdw>
                </a:effectLst>
                <a:latin typeface="Tahoma" pitchFamily="34" charset="0"/>
              </a:endParaRPr>
            </a:p>
          </p:txBody>
        </p:sp>
        <p:sp>
          <p:nvSpPr>
            <p:cNvPr id="15" name="Rectangle 13"/>
            <p:cNvSpPr>
              <a:spLocks noChangeArrowheads="1"/>
            </p:cNvSpPr>
            <p:nvPr/>
          </p:nvSpPr>
          <p:spPr bwMode="blackWhite">
            <a:xfrm>
              <a:off x="351" y="1625"/>
              <a:ext cx="1260" cy="48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nchor="ctr"/>
            <a:lstStyle/>
            <a:p>
              <a:pPr algn="ctr">
                <a:lnSpc>
                  <a:spcPct val="85000"/>
                </a:lnSpc>
              </a:pPr>
              <a:r>
                <a:rPr lang="en-US" sz="2400" dirty="0">
                  <a:solidFill>
                    <a:srgbClr val="FFFFCC"/>
                  </a:solidFill>
                  <a:effectLst>
                    <a:outerShdw blurRad="38100" dist="38100" dir="2700000" algn="tl">
                      <a:srgbClr val="000000"/>
                    </a:outerShdw>
                  </a:effectLst>
                  <a:latin typeface="+mj-lt"/>
                </a:rPr>
                <a:t>Related Acquisitions</a:t>
              </a:r>
            </a:p>
          </p:txBody>
        </p:sp>
      </p:grpSp>
      <p:sp>
        <p:nvSpPr>
          <p:cNvPr id="19" name="Rectangle 3"/>
          <p:cNvSpPr>
            <a:spLocks noChangeArrowheads="1"/>
          </p:cNvSpPr>
          <p:nvPr/>
        </p:nvSpPr>
        <p:spPr bwMode="auto">
          <a:xfrm>
            <a:off x="4343400" y="1905000"/>
            <a:ext cx="4495800" cy="4038600"/>
          </a:xfrm>
          <a:prstGeom prst="rect">
            <a:avLst/>
          </a:prstGeom>
          <a:noFill/>
          <a:ln w="9525">
            <a:noFill/>
            <a:miter lim="800000"/>
            <a:headEnd/>
            <a:tailEnd/>
          </a:ln>
          <a:effectLst/>
        </p:spPr>
        <p:txBody>
          <a:bodyPr/>
          <a:lstStyle/>
          <a:p>
            <a:pPr marL="342900" indent="-342900">
              <a:spcBef>
                <a:spcPct val="40000"/>
              </a:spcBef>
              <a:buFontTx/>
              <a:buChar char="•"/>
            </a:pPr>
            <a:r>
              <a:rPr lang="en-US" sz="2400" b="1" dirty="0">
                <a:solidFill>
                  <a:srgbClr val="000000"/>
                </a:solidFill>
                <a:effectLst>
                  <a:outerShdw blurRad="38100" dist="38100" dir="2700000" algn="tl">
                    <a:srgbClr val="C0C0C0"/>
                  </a:outerShdw>
                </a:effectLst>
              </a:rPr>
              <a:t>Acquisition of a company in a highly related </a:t>
            </a:r>
            <a:r>
              <a:rPr lang="en-US" sz="2400" b="1" dirty="0" smtClean="0">
                <a:solidFill>
                  <a:srgbClr val="000000"/>
                </a:solidFill>
                <a:effectLst>
                  <a:outerShdw blurRad="38100" dist="38100" dir="2700000" algn="tl">
                    <a:srgbClr val="C0C0C0"/>
                  </a:outerShdw>
                </a:effectLst>
              </a:rPr>
              <a:t>industry</a:t>
            </a:r>
          </a:p>
          <a:p>
            <a:pPr marL="342900" indent="-342900">
              <a:spcBef>
                <a:spcPct val="40000"/>
              </a:spcBef>
              <a:buFontTx/>
              <a:buChar char="•"/>
            </a:pPr>
            <a:r>
              <a:rPr lang="en-US" sz="2400" b="1" dirty="0" smtClean="0">
                <a:solidFill>
                  <a:srgbClr val="000000"/>
                </a:solidFill>
                <a:effectLst>
                  <a:outerShdw blurRad="38100" dist="38100" dir="2700000" algn="tl">
                    <a:srgbClr val="C0C0C0"/>
                  </a:outerShdw>
                </a:effectLst>
              </a:rPr>
              <a:t> Value creation takes place through the synergy that is generated by integrating resources and capabilities</a:t>
            </a:r>
          </a:p>
          <a:p>
            <a:pPr marL="742950" lvl="1" indent="-285750">
              <a:spcBef>
                <a:spcPct val="40000"/>
              </a:spcBef>
              <a:buClr>
                <a:schemeClr val="tx1"/>
              </a:buClr>
              <a:buFont typeface="Wingdings" pitchFamily="2" charset="2"/>
              <a:buChar char="Ø"/>
            </a:pPr>
            <a:r>
              <a:rPr lang="en-US" sz="2400" dirty="0" smtClean="0">
                <a:solidFill>
                  <a:srgbClr val="000000"/>
                </a:solidFill>
                <a:effectLst>
                  <a:outerShdw blurRad="38100" dist="38100" dir="2700000" algn="tl">
                    <a:srgbClr val="C0C0C0"/>
                  </a:outerShdw>
                </a:effectLst>
              </a:rPr>
              <a:t>Because </a:t>
            </a:r>
            <a:r>
              <a:rPr lang="en-US" sz="2400" dirty="0">
                <a:solidFill>
                  <a:srgbClr val="000000"/>
                </a:solidFill>
                <a:effectLst>
                  <a:outerShdw blurRad="38100" dist="38100" dir="2700000" algn="tl">
                    <a:srgbClr val="C0C0C0"/>
                  </a:outerShdw>
                </a:effectLst>
              </a:rPr>
              <a:t>of the difficulty in implementing synergy, related acquisitions are often difficult to </a:t>
            </a:r>
            <a:r>
              <a:rPr lang="en-US" sz="2400" dirty="0" smtClean="0">
                <a:solidFill>
                  <a:srgbClr val="000000"/>
                </a:solidFill>
                <a:effectLst>
                  <a:outerShdw blurRad="38100" dist="38100" dir="2700000" algn="tl">
                    <a:srgbClr val="C0C0C0"/>
                  </a:outerShdw>
                </a:effectLst>
              </a:rPr>
              <a:t>implement</a:t>
            </a:r>
            <a:endParaRPr lang="en-US" sz="2800" dirty="0">
              <a:solidFill>
                <a:srgbClr val="000000"/>
              </a:solidFill>
              <a:effectLst>
                <a:outerShdw blurRad="38100" dist="38100" dir="2700000" algn="tl">
                  <a:srgbClr val="C0C0C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par>
                          <p:cTn id="13" fill="hold">
                            <p:stCondLst>
                              <p:cond delay="1000"/>
                            </p:stCondLst>
                            <p:childTnLst>
                              <p:par>
                                <p:cTn id="14" presetID="12" presetClass="entr" presetSubtype="1"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slide(fromTop)">
                                      <p:cBhvr>
                                        <p:cTn id="16" dur="500"/>
                                        <p:tgtEl>
                                          <p:spTgt spid="3"/>
                                        </p:tgtEl>
                                      </p:cBhvr>
                                    </p:animEffect>
                                  </p:childTnLst>
                                </p:cTn>
                              </p:par>
                            </p:childTnLst>
                          </p:cTn>
                        </p:par>
                        <p:par>
                          <p:cTn id="17" fill="hold">
                            <p:stCondLst>
                              <p:cond delay="1500"/>
                            </p:stCondLst>
                            <p:childTnLst>
                              <p:par>
                                <p:cTn id="18" presetID="12" presetClass="entr" presetSubtype="1" fill="hold"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slide(fromTop)">
                                      <p:cBhvr>
                                        <p:cTn id="20" dur="500"/>
                                        <p:tgtEl>
                                          <p:spTgt spid="13"/>
                                        </p:tgtEl>
                                      </p:cBhvr>
                                    </p:animEffect>
                                  </p:childTnLst>
                                </p:cTn>
                              </p:par>
                            </p:childTnLst>
                          </p:cTn>
                        </p:par>
                        <p:par>
                          <p:cTn id="21" fill="hold">
                            <p:stCondLst>
                              <p:cond delay="2000"/>
                            </p:stCondLst>
                            <p:childTnLst>
                              <p:par>
                                <p:cTn id="22" presetID="17" presetClass="entr" presetSubtype="1" fill="hold" grpId="0" nodeType="afterEffect">
                                  <p:stCondLst>
                                    <p:cond delay="0"/>
                                  </p:stCondLst>
                                  <p:childTnLst>
                                    <p:set>
                                      <p:cBhvr>
                                        <p:cTn id="23" dur="1" fill="hold">
                                          <p:stCondLst>
                                            <p:cond delay="0"/>
                                          </p:stCondLst>
                                        </p:cTn>
                                        <p:tgtEl>
                                          <p:spTgt spid="19">
                                            <p:txEl>
                                              <p:pRg st="0" end="0"/>
                                            </p:txEl>
                                          </p:spTgt>
                                        </p:tgtEl>
                                        <p:attrNameLst>
                                          <p:attrName>style.visibility</p:attrName>
                                        </p:attrNameLst>
                                      </p:cBhvr>
                                      <p:to>
                                        <p:strVal val="visible"/>
                                      </p:to>
                                    </p:set>
                                    <p:anim calcmode="lin" valueType="num">
                                      <p:cBhvr>
                                        <p:cTn id="24" dur="5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19">
                                            <p:txEl>
                                              <p:pRg st="0" end="0"/>
                                            </p:txEl>
                                          </p:spTgt>
                                        </p:tgtEl>
                                        <p:attrNameLst>
                                          <p:attrName>ppt_y</p:attrName>
                                        </p:attrNameLst>
                                      </p:cBhvr>
                                      <p:tavLst>
                                        <p:tav tm="0">
                                          <p:val>
                                            <p:strVal val="#ppt_y-#ppt_h/2"/>
                                          </p:val>
                                        </p:tav>
                                        <p:tav tm="100000">
                                          <p:val>
                                            <p:strVal val="#ppt_y"/>
                                          </p:val>
                                        </p:tav>
                                      </p:tavLst>
                                    </p:anim>
                                    <p:anim calcmode="lin" valueType="num">
                                      <p:cBhvr>
                                        <p:cTn id="26" dur="500" fill="hold"/>
                                        <p:tgtEl>
                                          <p:spTgt spid="19">
                                            <p:txEl>
                                              <p:pRg st="0" end="0"/>
                                            </p:txEl>
                                          </p:spTgt>
                                        </p:tgtEl>
                                        <p:attrNameLst>
                                          <p:attrName>ppt_w</p:attrName>
                                        </p:attrNameLst>
                                      </p:cBhvr>
                                      <p:tavLst>
                                        <p:tav tm="0">
                                          <p:val>
                                            <p:strVal val="#ppt_w"/>
                                          </p:val>
                                        </p:tav>
                                        <p:tav tm="100000">
                                          <p:val>
                                            <p:strVal val="#ppt_w"/>
                                          </p:val>
                                        </p:tav>
                                      </p:tavLst>
                                    </p:anim>
                                    <p:anim calcmode="lin" valueType="num">
                                      <p:cBhvr>
                                        <p:cTn id="27" dur="500" fill="hold"/>
                                        <p:tgtEl>
                                          <p:spTgt spid="19">
                                            <p:txEl>
                                              <p:pRg st="0" end="0"/>
                                            </p:txEl>
                                          </p:spTgt>
                                        </p:tgtEl>
                                        <p:attrNameLst>
                                          <p:attrName>ppt_h</p:attrName>
                                        </p:attrNameLst>
                                      </p:cBhvr>
                                      <p:tavLst>
                                        <p:tav tm="0">
                                          <p:val>
                                            <p:fltVal val="0"/>
                                          </p:val>
                                        </p:tav>
                                        <p:tav tm="100000">
                                          <p:val>
                                            <p:strVal val="#ppt_h"/>
                                          </p:val>
                                        </p:tav>
                                      </p:tavLst>
                                    </p:anim>
                                  </p:childTnLst>
                                </p:cTn>
                              </p:par>
                            </p:childTnLst>
                          </p:cTn>
                        </p:par>
                        <p:par>
                          <p:cTn id="28" fill="hold">
                            <p:stCondLst>
                              <p:cond delay="2500"/>
                            </p:stCondLst>
                            <p:childTnLst>
                              <p:par>
                                <p:cTn id="29" presetID="17" presetClass="entr" presetSubtype="1" fill="hold" grpId="0" nodeType="afterEffect">
                                  <p:stCondLst>
                                    <p:cond delay="0"/>
                                  </p:stCondLst>
                                  <p:childTnLst>
                                    <p:set>
                                      <p:cBhvr>
                                        <p:cTn id="30" dur="1" fill="hold">
                                          <p:stCondLst>
                                            <p:cond delay="0"/>
                                          </p:stCondLst>
                                        </p:cTn>
                                        <p:tgtEl>
                                          <p:spTgt spid="19">
                                            <p:txEl>
                                              <p:pRg st="1" end="1"/>
                                            </p:txEl>
                                          </p:spTgt>
                                        </p:tgtEl>
                                        <p:attrNameLst>
                                          <p:attrName>style.visibility</p:attrName>
                                        </p:attrNameLst>
                                      </p:cBhvr>
                                      <p:to>
                                        <p:strVal val="visible"/>
                                      </p:to>
                                    </p:set>
                                    <p:anim calcmode="lin" valueType="num">
                                      <p:cBhvr>
                                        <p:cTn id="31" dur="5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2" dur="500" fill="hold"/>
                                        <p:tgtEl>
                                          <p:spTgt spid="19">
                                            <p:txEl>
                                              <p:pRg st="1" end="1"/>
                                            </p:txEl>
                                          </p:spTgt>
                                        </p:tgtEl>
                                        <p:attrNameLst>
                                          <p:attrName>ppt_y</p:attrName>
                                        </p:attrNameLst>
                                      </p:cBhvr>
                                      <p:tavLst>
                                        <p:tav tm="0">
                                          <p:val>
                                            <p:strVal val="#ppt_y-#ppt_h/2"/>
                                          </p:val>
                                        </p:tav>
                                        <p:tav tm="100000">
                                          <p:val>
                                            <p:strVal val="#ppt_y"/>
                                          </p:val>
                                        </p:tav>
                                      </p:tavLst>
                                    </p:anim>
                                    <p:anim calcmode="lin" valueType="num">
                                      <p:cBhvr>
                                        <p:cTn id="33" dur="500" fill="hold"/>
                                        <p:tgtEl>
                                          <p:spTgt spid="19">
                                            <p:txEl>
                                              <p:pRg st="1" end="1"/>
                                            </p:txEl>
                                          </p:spTgt>
                                        </p:tgtEl>
                                        <p:attrNameLst>
                                          <p:attrName>ppt_w</p:attrName>
                                        </p:attrNameLst>
                                      </p:cBhvr>
                                      <p:tavLst>
                                        <p:tav tm="0">
                                          <p:val>
                                            <p:strVal val="#ppt_w"/>
                                          </p:val>
                                        </p:tav>
                                        <p:tav tm="100000">
                                          <p:val>
                                            <p:strVal val="#ppt_w"/>
                                          </p:val>
                                        </p:tav>
                                      </p:tavLst>
                                    </p:anim>
                                    <p:anim calcmode="lin" valueType="num">
                                      <p:cBhvr>
                                        <p:cTn id="34" dur="500" fill="hold"/>
                                        <p:tgtEl>
                                          <p:spTgt spid="19">
                                            <p:txEl>
                                              <p:pRg st="1" end="1"/>
                                            </p:txEl>
                                          </p:spTgt>
                                        </p:tgtEl>
                                        <p:attrNameLst>
                                          <p:attrName>ppt_h</p:attrName>
                                        </p:attrNameLst>
                                      </p:cBhvr>
                                      <p:tavLst>
                                        <p:tav tm="0">
                                          <p:val>
                                            <p:fltVal val="0"/>
                                          </p:val>
                                        </p:tav>
                                        <p:tav tm="100000">
                                          <p:val>
                                            <p:strVal val="#ppt_h"/>
                                          </p:val>
                                        </p:tav>
                                      </p:tavLst>
                                    </p:anim>
                                  </p:childTnLst>
                                </p:cTn>
                              </p:par>
                              <p:par>
                                <p:cTn id="35" presetID="17" presetClass="entr" presetSubtype="1" fill="hold" grpId="0" nodeType="withEffect">
                                  <p:stCondLst>
                                    <p:cond delay="0"/>
                                  </p:stCondLst>
                                  <p:childTnLst>
                                    <p:set>
                                      <p:cBhvr>
                                        <p:cTn id="36" dur="1" fill="hold">
                                          <p:stCondLst>
                                            <p:cond delay="0"/>
                                          </p:stCondLst>
                                        </p:cTn>
                                        <p:tgtEl>
                                          <p:spTgt spid="19">
                                            <p:txEl>
                                              <p:pRg st="2" end="2"/>
                                            </p:txEl>
                                          </p:spTgt>
                                        </p:tgtEl>
                                        <p:attrNameLst>
                                          <p:attrName>style.visibility</p:attrName>
                                        </p:attrNameLst>
                                      </p:cBhvr>
                                      <p:to>
                                        <p:strVal val="visible"/>
                                      </p:to>
                                    </p:set>
                                    <p:anim calcmode="lin" valueType="num">
                                      <p:cBhvr>
                                        <p:cTn id="37" dur="5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38" dur="500" fill="hold"/>
                                        <p:tgtEl>
                                          <p:spTgt spid="19">
                                            <p:txEl>
                                              <p:pRg st="2" end="2"/>
                                            </p:txEl>
                                          </p:spTgt>
                                        </p:tgtEl>
                                        <p:attrNameLst>
                                          <p:attrName>ppt_y</p:attrName>
                                        </p:attrNameLst>
                                      </p:cBhvr>
                                      <p:tavLst>
                                        <p:tav tm="0">
                                          <p:val>
                                            <p:strVal val="#ppt_y-#ppt_h/2"/>
                                          </p:val>
                                        </p:tav>
                                        <p:tav tm="100000">
                                          <p:val>
                                            <p:strVal val="#ppt_y"/>
                                          </p:val>
                                        </p:tav>
                                      </p:tavLst>
                                    </p:anim>
                                    <p:anim calcmode="lin" valueType="num">
                                      <p:cBhvr>
                                        <p:cTn id="39" dur="500" fill="hold"/>
                                        <p:tgtEl>
                                          <p:spTgt spid="19">
                                            <p:txEl>
                                              <p:pRg st="2" end="2"/>
                                            </p:txEl>
                                          </p:spTgt>
                                        </p:tgtEl>
                                        <p:attrNameLst>
                                          <p:attrName>ppt_w</p:attrName>
                                        </p:attrNameLst>
                                      </p:cBhvr>
                                      <p:tavLst>
                                        <p:tav tm="0">
                                          <p:val>
                                            <p:strVal val="#ppt_w"/>
                                          </p:val>
                                        </p:tav>
                                        <p:tav tm="100000">
                                          <p:val>
                                            <p:strVal val="#ppt_w"/>
                                          </p:val>
                                        </p:tav>
                                      </p:tavLst>
                                    </p:anim>
                                    <p:anim calcmode="lin" valueType="num">
                                      <p:cBhvr>
                                        <p:cTn id="40" dur="500" fill="hold"/>
                                        <p:tgtEl>
                                          <p:spTgt spid="19">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7" name="Content Placeholder 46"/>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Increased Market Power</a:t>
            </a:r>
          </a:p>
          <a:p>
            <a:pPr algn="ctr">
              <a:buNone/>
            </a:pPr>
            <a:r>
              <a:rPr lang="en-US" sz="3600" dirty="0" smtClean="0">
                <a:latin typeface="+mj-lt"/>
              </a:rPr>
              <a:t>Horizontal, Vertical, and Related Acquisitions</a:t>
            </a:r>
          </a:p>
          <a:p>
            <a:pPr algn="ctr">
              <a:buNone/>
            </a:pPr>
            <a:endParaRPr lang="en-US" sz="1200" dirty="0" smtClean="0">
              <a:latin typeface="+mj-lt"/>
            </a:endParaRPr>
          </a:p>
          <a:p>
            <a:pPr lvl="0">
              <a:buNone/>
              <a:defRPr/>
            </a:pPr>
            <a:r>
              <a:rPr lang="en-US" dirty="0" smtClean="0">
                <a:latin typeface="+mj-lt"/>
              </a:rPr>
              <a:t>		Acquisitions intended to increase 	market power are subject to:</a:t>
            </a:r>
          </a:p>
          <a:p>
            <a:pPr lvl="2" indent="465138">
              <a:buClrTx/>
              <a:defRPr/>
            </a:pPr>
            <a:r>
              <a:rPr lang="en-US" sz="2800" dirty="0" smtClean="0">
                <a:latin typeface="+mj-lt"/>
              </a:rPr>
              <a:t>Regulatory review</a:t>
            </a:r>
          </a:p>
          <a:p>
            <a:pPr lvl="2" indent="465138">
              <a:buClrTx/>
              <a:defRPr/>
            </a:pPr>
            <a:r>
              <a:rPr lang="en-US" sz="2800" dirty="0" smtClean="0">
                <a:latin typeface="+mj-lt"/>
              </a:rPr>
              <a:t>Analysis by financial markets</a:t>
            </a:r>
            <a:endParaRPr lang="en-US" sz="28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47">
                                            <p:txEl>
                                              <p:pRg st="3" end="3"/>
                                            </p:txEl>
                                          </p:spTgt>
                                        </p:tgtEl>
                                        <p:attrNameLst>
                                          <p:attrName>style.visibility</p:attrName>
                                        </p:attrNameLst>
                                      </p:cBhvr>
                                      <p:to>
                                        <p:strVal val="visible"/>
                                      </p:to>
                                    </p:set>
                                    <p:animEffect transition="in" filter="dissolve">
                                      <p:cBhvr>
                                        <p:cTn id="7" dur="500"/>
                                        <p:tgtEl>
                                          <p:spTgt spid="47">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7">
                                            <p:txEl>
                                              <p:pRg st="4" end="4"/>
                                            </p:txEl>
                                          </p:spTgt>
                                        </p:tgtEl>
                                        <p:attrNameLst>
                                          <p:attrName>style.visibility</p:attrName>
                                        </p:attrNameLst>
                                      </p:cBhvr>
                                      <p:to>
                                        <p:strVal val="visible"/>
                                      </p:to>
                                    </p:set>
                                    <p:animEffect transition="in" filter="dissolve">
                                      <p:cBhvr>
                                        <p:cTn id="12" dur="500"/>
                                        <p:tgtEl>
                                          <p:spTgt spid="47">
                                            <p:txEl>
                                              <p:pRg st="4" end="4"/>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47">
                                            <p:txEl>
                                              <p:pRg st="5" end="5"/>
                                            </p:txEl>
                                          </p:spTgt>
                                        </p:tgtEl>
                                        <p:attrNameLst>
                                          <p:attrName>style.visibility</p:attrName>
                                        </p:attrNameLst>
                                      </p:cBhvr>
                                      <p:to>
                                        <p:strVal val="visible"/>
                                      </p:to>
                                    </p:set>
                                    <p:animEffect transition="in" filter="dissolve">
                                      <p:cBhvr>
                                        <p:cTn id="15" dur="500"/>
                                        <p:tgtEl>
                                          <p:spTgt spid="4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Overcoming Entry Barriers</a:t>
            </a:r>
            <a:endParaRPr lang="en-US" sz="3800" dirty="0">
              <a:latin typeface="+mj-lt"/>
            </a:endParaRPr>
          </a:p>
        </p:txBody>
      </p:sp>
      <p:sp>
        <p:nvSpPr>
          <p:cNvPr id="5" name="Rectangle 15"/>
          <p:cNvSpPr txBox="1">
            <a:spLocks noChangeArrowheads="1"/>
          </p:cNvSpPr>
          <p:nvPr/>
        </p:nvSpPr>
        <p:spPr>
          <a:xfrm>
            <a:off x="1981200" y="1752600"/>
            <a:ext cx="6934200" cy="4724400"/>
          </a:xfrm>
          <a:prstGeom prst="rect">
            <a:avLst/>
          </a:prstGeom>
        </p:spPr>
        <p:txBody>
          <a:bodyPr vert="horz">
            <a:normAutofit fontScale="85000" lnSpcReduction="20000"/>
          </a:bodyPr>
          <a:lstStyle/>
          <a:p>
            <a:pPr marL="342900" marR="0" lvl="0" indent="-342900" algn="l" defTabSz="914400" rtl="0" eaLnBrk="1" fontAlgn="auto" latinLnBrk="0" hangingPunct="1">
              <a:lnSpc>
                <a:spcPct val="100000"/>
              </a:lnSpc>
              <a:spcBef>
                <a:spcPct val="30000"/>
              </a:spcBef>
              <a:spcAft>
                <a:spcPts val="0"/>
              </a:spcAft>
              <a:buClr>
                <a:schemeClr val="accent1"/>
              </a:buClr>
              <a:buSzPct val="70000"/>
              <a:tabLst/>
              <a:defRPr/>
            </a:pPr>
            <a:r>
              <a:rPr kumimoji="0" lang="en-US" sz="3300" b="0" i="0" u="none" strike="noStrike" kern="1200" cap="none" spc="0" normalizeH="0" baseline="0" noProof="0" dirty="0" smtClean="0">
                <a:ln>
                  <a:noFill/>
                </a:ln>
                <a:solidFill>
                  <a:schemeClr val="tx2"/>
                </a:solidFill>
                <a:effectLst/>
                <a:uLnTx/>
                <a:uFillTx/>
                <a:latin typeface="+mj-lt"/>
                <a:ea typeface="+mn-ea"/>
                <a:cs typeface="Arial" pitchFamily="34" charset="0"/>
              </a:rPr>
              <a:t>Entry Barriers</a:t>
            </a:r>
          </a:p>
          <a:p>
            <a:pPr marL="742950" marR="0" lvl="1" indent="-28575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3100" b="0" i="0" u="none" strike="noStrike" kern="1200" cap="none" spc="0" normalizeH="0" baseline="0" noProof="0" dirty="0" smtClean="0">
                <a:ln>
                  <a:noFill/>
                </a:ln>
                <a:solidFill>
                  <a:schemeClr val="tx2"/>
                </a:solidFill>
                <a:effectLst/>
                <a:uLnTx/>
                <a:uFillTx/>
                <a:latin typeface="+mj-lt"/>
                <a:ea typeface="+mn-ea"/>
                <a:cs typeface="Arial" pitchFamily="34" charset="0"/>
              </a:rPr>
              <a:t>Factors associated with the market or with the firms operating in it that increase the expense and difficulty faced by new ventures trying to enter that market</a:t>
            </a:r>
          </a:p>
          <a:p>
            <a:pPr marL="1143000" marR="0" lvl="2" indent="-22860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500" b="0" i="0" u="none" strike="noStrike" kern="1200" cap="none" spc="0" normalizeH="0" baseline="0" noProof="0" dirty="0" smtClean="0">
                <a:ln>
                  <a:noFill/>
                </a:ln>
                <a:solidFill>
                  <a:schemeClr val="tx2"/>
                </a:solidFill>
                <a:effectLst/>
                <a:uLnTx/>
                <a:uFillTx/>
                <a:latin typeface="+mj-lt"/>
                <a:ea typeface="+mn-ea"/>
                <a:cs typeface="Arial" pitchFamily="34" charset="0"/>
              </a:rPr>
              <a:t>Economies of scale</a:t>
            </a:r>
          </a:p>
          <a:p>
            <a:pPr marL="1143000" marR="0" lvl="2" indent="-22860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500" b="0" i="0" u="none" strike="noStrike" kern="1200" cap="none" spc="0" normalizeH="0" baseline="0" noProof="0" dirty="0" smtClean="0">
                <a:ln>
                  <a:noFill/>
                </a:ln>
                <a:solidFill>
                  <a:schemeClr val="tx2"/>
                </a:solidFill>
                <a:effectLst/>
                <a:uLnTx/>
                <a:uFillTx/>
                <a:latin typeface="+mj-lt"/>
                <a:ea typeface="+mn-ea"/>
                <a:cs typeface="Arial" pitchFamily="34" charset="0"/>
              </a:rPr>
              <a:t>Differentiated products</a:t>
            </a:r>
          </a:p>
          <a:p>
            <a:pPr marL="342900" marR="0" lvl="0" indent="-342900" algn="l" defTabSz="914400" rtl="0" eaLnBrk="1" fontAlgn="auto" latinLnBrk="0" hangingPunct="1">
              <a:lnSpc>
                <a:spcPct val="100000"/>
              </a:lnSpc>
              <a:spcBef>
                <a:spcPct val="30000"/>
              </a:spcBef>
              <a:spcAft>
                <a:spcPts val="0"/>
              </a:spcAft>
              <a:buClr>
                <a:schemeClr val="accent1"/>
              </a:buClr>
              <a:buSzPct val="70000"/>
              <a:tabLst/>
              <a:defRPr/>
            </a:pPr>
            <a:r>
              <a:rPr kumimoji="0" lang="en-US" sz="3300" b="0" i="0" u="none" strike="noStrike" kern="1200" cap="none" spc="0" normalizeH="0" baseline="0" noProof="0" dirty="0" smtClean="0">
                <a:ln>
                  <a:noFill/>
                </a:ln>
                <a:solidFill>
                  <a:schemeClr val="tx2"/>
                </a:solidFill>
                <a:effectLst/>
                <a:uLnTx/>
                <a:uFillTx/>
                <a:latin typeface="+mj-lt"/>
                <a:ea typeface="+mn-ea"/>
                <a:cs typeface="Arial" pitchFamily="34" charset="0"/>
              </a:rPr>
              <a:t>Cross-Border Acquisitions</a:t>
            </a:r>
          </a:p>
          <a:p>
            <a:pPr marL="742950" marR="0" lvl="1" indent="-28575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3100" b="0" i="0" u="none" strike="noStrike" kern="1200" cap="none" spc="0" normalizeH="0" baseline="0" noProof="0" dirty="0" smtClean="0">
                <a:ln>
                  <a:noFill/>
                </a:ln>
                <a:solidFill>
                  <a:schemeClr val="tx2"/>
                </a:solidFill>
                <a:effectLst/>
                <a:uLnTx/>
                <a:uFillTx/>
                <a:latin typeface="+mj-lt"/>
                <a:ea typeface="+mn-ea"/>
                <a:cs typeface="Arial" pitchFamily="34" charset="0"/>
              </a:rPr>
              <a:t>Acquisitions made between companies with headquarters in different countries</a:t>
            </a:r>
          </a:p>
          <a:p>
            <a:pPr marL="1143000" marR="0" lvl="2" indent="-22860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500" b="0" i="0" u="none" strike="noStrike" kern="1200" cap="none" spc="0" normalizeH="0" baseline="0" noProof="0" dirty="0" smtClean="0">
                <a:ln>
                  <a:noFill/>
                </a:ln>
                <a:solidFill>
                  <a:schemeClr val="tx2"/>
                </a:solidFill>
                <a:effectLst/>
                <a:uLnTx/>
                <a:uFillTx/>
                <a:latin typeface="+mj-lt"/>
                <a:ea typeface="+mn-ea"/>
                <a:cs typeface="Arial" pitchFamily="34" charset="0"/>
              </a:rPr>
              <a:t>Are often made to overcome entry barriers</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500" b="0" i="0" u="none" strike="noStrike" kern="1200" cap="none" spc="0" normalizeH="0" baseline="0" noProof="0" dirty="0" smtClean="0">
                <a:ln>
                  <a:noFill/>
                </a:ln>
                <a:solidFill>
                  <a:schemeClr val="tx2"/>
                </a:solidFill>
                <a:effectLst/>
                <a:uLnTx/>
                <a:uFillTx/>
                <a:latin typeface="+mj-lt"/>
                <a:ea typeface="+mn-ea"/>
                <a:cs typeface="Arial" pitchFamily="34" charset="0"/>
              </a:rPr>
              <a:t>Can be difficult to negotiate and operate because of the differences in foreign cultures</a:t>
            </a:r>
            <a:endParaRPr kumimoji="0" lang="en-US" sz="25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left)">
                                      <p:cBhvr>
                                        <p:cTn id="31" dur="500"/>
                                        <p:tgtEl>
                                          <p:spTgt spid="5">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wipe(left)">
                                      <p:cBhvr>
                                        <p:cTn id="3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Cross-Border Acquisitions</a:t>
            </a:r>
            <a:endParaRPr lang="en-US" sz="3800" dirty="0">
              <a:latin typeface="+mj-lt"/>
            </a:endParaRPr>
          </a:p>
        </p:txBody>
      </p:sp>
      <p:sp>
        <p:nvSpPr>
          <p:cNvPr id="5" name="Rectangle 15"/>
          <p:cNvSpPr txBox="1">
            <a:spLocks noChangeArrowheads="1"/>
          </p:cNvSpPr>
          <p:nvPr/>
        </p:nvSpPr>
        <p:spPr>
          <a:xfrm>
            <a:off x="1752600" y="1752600"/>
            <a:ext cx="6781800" cy="4648200"/>
          </a:xfrm>
          <a:prstGeom prst="rect">
            <a:avLst/>
          </a:prstGeom>
        </p:spPr>
        <p:txBody>
          <a:bodyPr vert="horz">
            <a:noAutofit/>
          </a:bodyPr>
          <a:lstStyle/>
          <a:p>
            <a:pPr marL="236538" lvl="0" indent="-236538">
              <a:spcBef>
                <a:spcPct val="30000"/>
              </a:spcBef>
              <a:buSzPct val="70000"/>
              <a:buFont typeface="Arial" pitchFamily="34" charset="0"/>
              <a:buChar char="•"/>
            </a:pPr>
            <a:r>
              <a:rPr lang="en-US" sz="3200" dirty="0" smtClean="0"/>
              <a:t>In the current global competitive   landscape, firms from other nations     may use an acquisition strategy more frequently than firms in North America and Europe.</a:t>
            </a:r>
          </a:p>
          <a:p>
            <a:pPr marL="236538" lvl="0" indent="-236538">
              <a:spcBef>
                <a:spcPct val="30000"/>
              </a:spcBef>
              <a:buClr>
                <a:schemeClr val="accent1"/>
              </a:buClr>
              <a:buSzPct val="70000"/>
              <a:buFont typeface="Arial" pitchFamily="34" charset="0"/>
              <a:buChar char="•"/>
            </a:pPr>
            <a:endParaRPr lang="en-US" sz="400" dirty="0" smtClean="0"/>
          </a:p>
          <a:p>
            <a:pPr marL="236538" lvl="0" indent="-236538">
              <a:spcBef>
                <a:spcPct val="30000"/>
              </a:spcBef>
              <a:buSzPct val="70000"/>
              <a:buFont typeface="Arial" pitchFamily="34" charset="0"/>
              <a:buChar char="•"/>
            </a:pPr>
            <a:r>
              <a:rPr lang="en-US" sz="3200" dirty="0" smtClean="0"/>
              <a:t>The Strategic Focus underscores the different approaches to cross-border acquisitions by Chinese, Indian, and  Brazilian corporations.</a:t>
            </a:r>
            <a:endParaRPr kumimoji="0" lang="en-US" sz="3200" b="0" i="0" u="none" strike="noStrike" kern="1200" cap="none" spc="0" normalizeH="0" baseline="0" noProof="0" dirty="0">
              <a:ln>
                <a:noFill/>
              </a:ln>
              <a:solidFill>
                <a:schemeClr val="tx2"/>
              </a:solidFill>
              <a:effectLst/>
              <a:uLnTx/>
              <a:uFillTx/>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buNone/>
            </a:pPr>
            <a:r>
              <a:rPr lang="en-US" sz="3800" b="1" dirty="0" smtClean="0">
                <a:latin typeface="+mj-lt"/>
              </a:rPr>
              <a:t>Cost of New Product Development and Increased Speed to Market</a:t>
            </a:r>
            <a:endParaRPr lang="en-US" sz="3800" dirty="0">
              <a:latin typeface="+mj-lt"/>
            </a:endParaRPr>
          </a:p>
        </p:txBody>
      </p:sp>
      <p:sp>
        <p:nvSpPr>
          <p:cNvPr id="5" name="Rectangle 17"/>
          <p:cNvSpPr txBox="1">
            <a:spLocks noChangeArrowheads="1"/>
          </p:cNvSpPr>
          <p:nvPr/>
        </p:nvSpPr>
        <p:spPr>
          <a:xfrm>
            <a:off x="1600200" y="2286000"/>
            <a:ext cx="7543800" cy="4114800"/>
          </a:xfrm>
          <a:prstGeom prst="rect">
            <a:avLst/>
          </a:prstGeom>
        </p:spPr>
        <p:txBody>
          <a:bodyPr vert="horz">
            <a:noAutofit/>
          </a:bodyPr>
          <a:lstStyle/>
          <a:p>
            <a:pPr marL="342900" marR="0" lvl="0" indent="-342900" algn="l" defTabSz="914400" rtl="0" eaLnBrk="1" fontAlgn="auto" latinLnBrk="0" hangingPunct="1">
              <a:buSzPct val="70000"/>
              <a:buFont typeface="Arial" pitchFamily="34" charset="0"/>
              <a:buChar char="•"/>
              <a:tabLst/>
              <a:defRPr/>
            </a:pPr>
            <a:r>
              <a:rPr kumimoji="0" lang="en-US" sz="2600" b="0" i="0" u="none" strike="noStrike" kern="1200" cap="none" spc="0" normalizeH="0" baseline="0" noProof="0" dirty="0" smtClean="0">
                <a:ln>
                  <a:noFill/>
                </a:ln>
                <a:solidFill>
                  <a:srgbClr val="000000"/>
                </a:solidFill>
                <a:effectLst/>
                <a:uLnTx/>
                <a:uFillTx/>
                <a:latin typeface="+mj-lt"/>
                <a:ea typeface="+mn-ea"/>
                <a:cs typeface="Arial" pitchFamily="34" charset="0"/>
              </a:rPr>
              <a:t>Internal development of new products is often perceived as high-risk activity.</a:t>
            </a:r>
            <a:endParaRPr kumimoji="0" lang="en-US" sz="800" b="0" i="0" u="none" strike="noStrike" kern="1200" cap="none" spc="0" normalizeH="0" baseline="0" noProof="0" dirty="0" smtClean="0">
              <a:ln>
                <a:noFill/>
              </a:ln>
              <a:solidFill>
                <a:srgbClr val="000000"/>
              </a:solidFill>
              <a:effectLst/>
              <a:uLnTx/>
              <a:uFillTx/>
              <a:latin typeface="+mj-lt"/>
              <a:ea typeface="+mn-ea"/>
              <a:cs typeface="Arial" pitchFamily="34" charset="0"/>
            </a:endParaRPr>
          </a:p>
          <a:p>
            <a:pPr marL="342900" marR="0" lvl="0" indent="-342900" algn="l" defTabSz="914400" rtl="0" eaLnBrk="1" fontAlgn="auto" latinLnBrk="0" hangingPunct="1">
              <a:buSzPct val="70000"/>
              <a:buFont typeface="Arial" pitchFamily="34" charset="0"/>
              <a:buChar char="•"/>
              <a:tabLst/>
              <a:defRPr/>
            </a:pPr>
            <a:endParaRPr kumimoji="0" lang="en-US" sz="600" b="0" i="0" u="none" strike="noStrike" kern="1200" cap="none" spc="0" normalizeH="0" baseline="0" noProof="0" dirty="0" smtClean="0">
              <a:ln>
                <a:noFill/>
              </a:ln>
              <a:solidFill>
                <a:srgbClr val="000000"/>
              </a:solidFill>
              <a:effectLst/>
              <a:uLnTx/>
              <a:uFillTx/>
              <a:latin typeface="+mj-lt"/>
              <a:ea typeface="+mn-ea"/>
              <a:cs typeface="Arial" pitchFamily="34" charset="0"/>
            </a:endParaRPr>
          </a:p>
          <a:p>
            <a:pPr marL="346075" marR="0" lvl="1" indent="-346075" algn="l" defTabSz="914400" rtl="0" eaLnBrk="1" fontAlgn="auto" latinLnBrk="0" hangingPunct="1">
              <a:buSzPct val="70000"/>
              <a:buFont typeface="Arial" pitchFamily="34" charset="0"/>
              <a:buChar char="•"/>
              <a:tabLst/>
              <a:defRPr/>
            </a:pPr>
            <a:r>
              <a:rPr kumimoji="0" lang="en-US" sz="2600" b="0" i="0" u="none" strike="noStrike" kern="1200" cap="none" spc="0" normalizeH="0" baseline="0" noProof="0" dirty="0" smtClean="0">
                <a:ln>
                  <a:noFill/>
                </a:ln>
                <a:solidFill>
                  <a:srgbClr val="000000"/>
                </a:solidFill>
                <a:effectLst/>
                <a:uLnTx/>
                <a:uFillTx/>
                <a:latin typeface="+mj-lt"/>
                <a:ea typeface="+mn-ea"/>
                <a:cs typeface="Arial" pitchFamily="34" charset="0"/>
              </a:rPr>
              <a:t>Acquisitions allow a firm to gain access to new and current products that are new to the firm.</a:t>
            </a:r>
          </a:p>
          <a:p>
            <a:pPr marL="346075" marR="0" lvl="1" indent="-346075" algn="l" defTabSz="914400" rtl="0" eaLnBrk="1" fontAlgn="auto" latinLnBrk="0" hangingPunct="1">
              <a:buSzPct val="70000"/>
              <a:buFont typeface="Arial" pitchFamily="34" charset="0"/>
              <a:buChar char="•"/>
              <a:tabLst/>
              <a:defRPr/>
            </a:pPr>
            <a:endParaRPr kumimoji="0" lang="en-US" sz="600" b="0" i="0" u="none" strike="noStrike" kern="1200" cap="none" spc="0" normalizeH="0" baseline="0" noProof="0" dirty="0" smtClean="0">
              <a:ln>
                <a:noFill/>
              </a:ln>
              <a:solidFill>
                <a:srgbClr val="000000"/>
              </a:solidFill>
              <a:effectLst/>
              <a:uLnTx/>
              <a:uFillTx/>
              <a:latin typeface="+mj-lt"/>
              <a:ea typeface="+mn-ea"/>
              <a:cs typeface="Arial" pitchFamily="34" charset="0"/>
            </a:endParaRPr>
          </a:p>
          <a:p>
            <a:pPr marL="346075" lvl="1" indent="-346075">
              <a:buSzPct val="70000"/>
              <a:buFont typeface="Arial" pitchFamily="34" charset="0"/>
              <a:buChar char="•"/>
            </a:pPr>
            <a:r>
              <a:rPr lang="en-US" sz="2600" dirty="0" smtClean="0">
                <a:solidFill>
                  <a:srgbClr val="000000"/>
                </a:solidFill>
                <a:latin typeface="+mj-lt"/>
              </a:rPr>
              <a:t>Compared </a:t>
            </a:r>
            <a:r>
              <a:rPr lang="en-US" sz="2600" dirty="0" smtClean="0">
                <a:latin typeface="+mj-lt"/>
              </a:rPr>
              <a:t>with internal product development, acquisitions:</a:t>
            </a:r>
          </a:p>
          <a:p>
            <a:pPr marL="803275" lvl="2" indent="-346075">
              <a:buSzPct val="70000"/>
              <a:buFont typeface="Arial" pitchFamily="34" charset="0"/>
              <a:buChar char="•"/>
            </a:pPr>
            <a:r>
              <a:rPr lang="en-US" sz="2600" dirty="0" smtClean="0">
                <a:latin typeface="+mj-lt"/>
              </a:rPr>
              <a:t> Are less costly</a:t>
            </a:r>
          </a:p>
          <a:p>
            <a:pPr marL="803275" lvl="2" indent="-346075">
              <a:buSzPct val="70000"/>
              <a:buFont typeface="Arial" pitchFamily="34" charset="0"/>
              <a:buChar char="•"/>
            </a:pPr>
            <a:r>
              <a:rPr lang="en-US" sz="2600" dirty="0" smtClean="0">
                <a:latin typeface="+mj-lt"/>
              </a:rPr>
              <a:t> Have faster market penetration</a:t>
            </a:r>
          </a:p>
          <a:p>
            <a:pPr marL="803275" lvl="2" indent="-346075">
              <a:buSzPct val="70000"/>
              <a:buFont typeface="Arial" pitchFamily="34" charset="0"/>
              <a:buChar char="•"/>
            </a:pPr>
            <a:r>
              <a:rPr lang="en-US" sz="2600" dirty="0" smtClean="0">
                <a:latin typeface="+mj-lt"/>
              </a:rPr>
              <a:t> Have more predictable returns due to the acquired firms’ experience with the products </a:t>
            </a:r>
            <a:endParaRPr kumimoji="0" lang="en-US" sz="26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500"/>
                                        <p:tgtEl>
                                          <p:spTgt spid="5">
                                            <p:txEl>
                                              <p:pRg st="2" end="2"/>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wipe(left)">
                                      <p:cBhvr>
                                        <p:cTn id="15" dur="500"/>
                                        <p:tgtEl>
                                          <p:spTgt spid="5">
                                            <p:txEl>
                                              <p:pRg st="4" end="4"/>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wipe(left)">
                                      <p:cBhvr>
                                        <p:cTn id="18" dur="500"/>
                                        <p:tgtEl>
                                          <p:spTgt spid="5">
                                            <p:txEl>
                                              <p:pRg st="5" end="5"/>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animEffect transition="in" filter="wipe(left)">
                                      <p:cBhvr>
                                        <p:cTn id="21" dur="500"/>
                                        <p:tgtEl>
                                          <p:spTgt spid="5">
                                            <p:txEl>
                                              <p:pRg st="6" end="6"/>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5">
                                            <p:txEl>
                                              <p:pRg st="7" end="7"/>
                                            </p:txEl>
                                          </p:spTgt>
                                        </p:tgtEl>
                                        <p:attrNameLst>
                                          <p:attrName>style.visibility</p:attrName>
                                        </p:attrNameLst>
                                      </p:cBhvr>
                                      <p:to>
                                        <p:strVal val="visible"/>
                                      </p:to>
                                    </p:set>
                                    <p:animEffect transition="in" filter="wipe(left)">
                                      <p:cBhvr>
                                        <p:cTn id="24"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Lower Risk Compared to Developing New Products</a:t>
            </a:r>
            <a:endParaRPr lang="en-US" sz="3800" dirty="0">
              <a:latin typeface="+mj-lt"/>
            </a:endParaRPr>
          </a:p>
        </p:txBody>
      </p:sp>
      <p:sp>
        <p:nvSpPr>
          <p:cNvPr id="5" name="Rectangle 17"/>
          <p:cNvSpPr txBox="1">
            <a:spLocks noChangeArrowheads="1"/>
          </p:cNvSpPr>
          <p:nvPr/>
        </p:nvSpPr>
        <p:spPr>
          <a:xfrm>
            <a:off x="1676400" y="2286000"/>
            <a:ext cx="7239000" cy="4114800"/>
          </a:xfrm>
          <a:prstGeom prst="rect">
            <a:avLst/>
          </a:prstGeom>
        </p:spPr>
        <p:txBody>
          <a:bodyPr vert="horz">
            <a:noAutofit/>
          </a:bodyPr>
          <a:lstStyle/>
          <a:p>
            <a:pPr marL="342900" marR="0" lvl="0" indent="-342900" algn="l" defTabSz="914400" rtl="0" eaLnBrk="1" fontAlgn="auto" latinLnBrk="0" hangingPunct="1">
              <a:buSzPct val="70000"/>
              <a:buFont typeface="Arial" pitchFamily="34" charset="0"/>
              <a:buChar char="•"/>
              <a:tabLst/>
              <a:defRPr/>
            </a:pPr>
            <a:r>
              <a:rPr kumimoji="0" lang="en-US" sz="2600" b="0" i="0" u="none" strike="noStrike" kern="1200" cap="none" spc="0" normalizeH="0" baseline="0" noProof="0" dirty="0" smtClean="0">
                <a:ln>
                  <a:noFill/>
                </a:ln>
                <a:solidFill>
                  <a:srgbClr val="000000"/>
                </a:solidFill>
                <a:effectLst/>
                <a:uLnTx/>
                <a:uFillTx/>
                <a:latin typeface="+mj-lt"/>
                <a:ea typeface="+mn-ea"/>
                <a:cs typeface="Arial" pitchFamily="34" charset="0"/>
              </a:rPr>
              <a:t>Outcomes for an acquisition can be more easily and accurately estimated than the outcomes of an internal product development process.</a:t>
            </a:r>
          </a:p>
          <a:p>
            <a:pPr marL="342900" marR="0" lvl="0" indent="-342900" algn="l" defTabSz="914400" rtl="0" eaLnBrk="1" fontAlgn="auto" latinLnBrk="0" hangingPunct="1">
              <a:buSzPct val="70000"/>
              <a:buFont typeface="Arial" pitchFamily="34" charset="0"/>
              <a:buChar char="•"/>
              <a:tabLst/>
              <a:defRPr/>
            </a:pPr>
            <a:endParaRPr kumimoji="0" lang="en-US" sz="800" b="0" i="0" u="none" strike="noStrike" kern="1200" cap="none" spc="0" normalizeH="0" baseline="0" noProof="0" dirty="0" smtClean="0">
              <a:ln>
                <a:noFill/>
              </a:ln>
              <a:solidFill>
                <a:srgbClr val="000000"/>
              </a:solidFill>
              <a:effectLst/>
              <a:uLnTx/>
              <a:uFillTx/>
              <a:latin typeface="+mj-lt"/>
              <a:ea typeface="+mn-ea"/>
              <a:cs typeface="Arial" pitchFamily="34" charset="0"/>
            </a:endParaRPr>
          </a:p>
          <a:p>
            <a:pPr marL="346075" lvl="1" indent="-346075">
              <a:buSzPct val="70000"/>
              <a:buFont typeface="Arial" pitchFamily="34" charset="0"/>
              <a:buChar char="•"/>
            </a:pPr>
            <a:r>
              <a:rPr lang="en-US" sz="2600" dirty="0" smtClean="0">
                <a:solidFill>
                  <a:srgbClr val="000000"/>
                </a:solidFill>
                <a:latin typeface="+mj-lt"/>
              </a:rPr>
              <a:t>Acquisition strategies are a common means of avoiding risky internal ventures and risky R&amp;D investments.</a:t>
            </a:r>
          </a:p>
          <a:p>
            <a:pPr marL="346075" lvl="1" indent="-346075">
              <a:buClr>
                <a:schemeClr val="accent1"/>
              </a:buClr>
              <a:buSzPct val="70000"/>
              <a:buFont typeface="Arial" pitchFamily="34" charset="0"/>
              <a:buChar char="•"/>
            </a:pPr>
            <a:endParaRPr lang="en-US" sz="800" dirty="0" smtClean="0">
              <a:latin typeface="+mj-lt"/>
            </a:endParaRPr>
          </a:p>
          <a:p>
            <a:pPr marL="346075" lvl="1" indent="-346075">
              <a:buSzPct val="70000"/>
              <a:buFont typeface="Arial" pitchFamily="34" charset="0"/>
              <a:buChar char="•"/>
            </a:pPr>
            <a:r>
              <a:rPr lang="en-US" sz="2600" dirty="0" smtClean="0">
                <a:latin typeface="+mj-lt"/>
              </a:rPr>
              <a:t>Acquisitions may become a substitute for innovation, and thus should always be strategic rather than defensive in nature. </a:t>
            </a:r>
            <a:endParaRPr kumimoji="0" lang="en-US" sz="26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wipe(left)">
                                      <p:cBhvr>
                                        <p:cTn id="11" dur="500"/>
                                        <p:tgtEl>
                                          <p:spTgt spid="5">
                                            <p:txEl>
                                              <p:pRg st="2" end="2"/>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wipe(left)">
                                      <p:cBhvr>
                                        <p:cTn id="15"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Increased Diversification</a:t>
            </a:r>
            <a:endParaRPr lang="en-US" sz="3800" dirty="0">
              <a:latin typeface="+mj-lt"/>
            </a:endParaRPr>
          </a:p>
        </p:txBody>
      </p:sp>
      <p:sp>
        <p:nvSpPr>
          <p:cNvPr id="5" name="Rectangle 15"/>
          <p:cNvSpPr txBox="1">
            <a:spLocks noChangeArrowheads="1"/>
          </p:cNvSpPr>
          <p:nvPr/>
        </p:nvSpPr>
        <p:spPr>
          <a:xfrm>
            <a:off x="1752600" y="1828800"/>
            <a:ext cx="7162800" cy="4572000"/>
          </a:xfrm>
          <a:prstGeom prst="rect">
            <a:avLst/>
          </a:prstGeom>
        </p:spPr>
        <p:txBody>
          <a:bodyPr vert="horz">
            <a:normAutofit fontScale="92500" lnSpcReduction="20000"/>
          </a:bodyPr>
          <a:lstStyle/>
          <a:p>
            <a:pPr marL="342900" marR="0" lvl="0" indent="-3429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Using acquisitions to diversify a firm is the quickest and easiest way to change its portfolio of businesses.</a:t>
            </a:r>
          </a:p>
          <a:p>
            <a:pPr marL="342900" marR="0" lvl="0" indent="-3429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Both </a:t>
            </a:r>
            <a:r>
              <a:rPr kumimoji="0" lang="en-US" sz="3200" b="0" i="1" u="none" strike="noStrike" kern="1200" cap="none" spc="0" normalizeH="0" baseline="0" noProof="0" dirty="0" smtClean="0">
                <a:ln>
                  <a:noFill/>
                </a:ln>
                <a:solidFill>
                  <a:srgbClr val="CC3300"/>
                </a:solidFill>
                <a:effectLst/>
                <a:uLnTx/>
                <a:uFillTx/>
                <a:latin typeface="+mj-lt"/>
                <a:ea typeface="+mn-ea"/>
                <a:cs typeface="Arial" pitchFamily="34" charset="0"/>
              </a:rPr>
              <a:t>related</a:t>
            </a: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diversification and </a:t>
            </a:r>
            <a:r>
              <a:rPr kumimoji="0" lang="en-US" sz="3200" b="0" i="1" u="none" strike="noStrike" kern="1200" cap="none" spc="0" normalizeH="0" baseline="0" noProof="0" dirty="0" smtClean="0">
                <a:ln>
                  <a:noFill/>
                </a:ln>
                <a:solidFill>
                  <a:srgbClr val="CC3300"/>
                </a:solidFill>
                <a:effectLst/>
                <a:uLnTx/>
                <a:uFillTx/>
                <a:latin typeface="+mj-lt"/>
                <a:ea typeface="+mn-ea"/>
                <a:cs typeface="Arial" pitchFamily="34" charset="0"/>
              </a:rPr>
              <a:t>unrelated</a:t>
            </a:r>
            <a:r>
              <a:rPr kumimoji="0" lang="en-US" sz="3200" b="0" i="0" u="none" strike="noStrike" kern="1200" cap="none" spc="0" normalizeH="0" baseline="0" noProof="0" dirty="0" smtClean="0">
                <a:ln>
                  <a:noFill/>
                </a:ln>
                <a:solidFill>
                  <a:srgbClr val="CC3300"/>
                </a:solidFill>
                <a:effectLst/>
                <a:uLnTx/>
                <a:uFillTx/>
                <a:latin typeface="+mj-lt"/>
                <a:ea typeface="+mn-ea"/>
                <a:cs typeface="Arial" pitchFamily="34" charset="0"/>
              </a:rPr>
              <a:t> </a:t>
            </a: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diversification strategies can be implemented through acquisitions.</a:t>
            </a:r>
          </a:p>
          <a:p>
            <a:pPr marL="342900" marR="0" lvl="0" indent="-3429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The </a:t>
            </a:r>
            <a:r>
              <a:rPr kumimoji="0" lang="en-US" sz="3200" b="0" i="0" u="none" strike="noStrike" kern="1200" cap="none" spc="0" normalizeH="0" baseline="0" noProof="0" dirty="0" smtClean="0">
                <a:ln>
                  <a:noFill/>
                </a:ln>
                <a:solidFill>
                  <a:srgbClr val="CC3300"/>
                </a:solidFill>
                <a:effectLst/>
                <a:uLnTx/>
                <a:uFillTx/>
                <a:latin typeface="+mj-lt"/>
                <a:ea typeface="+mn-ea"/>
                <a:cs typeface="Arial" pitchFamily="34" charset="0"/>
              </a:rPr>
              <a:t>more related</a:t>
            </a: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the acquired firm is to the acquiring firm, </a:t>
            </a:r>
            <a:r>
              <a:rPr kumimoji="0" lang="en-US" sz="3200" b="0" i="0" u="none" strike="noStrike" kern="1200" cap="none" spc="0" normalizeH="0" baseline="0" noProof="0" dirty="0" smtClean="0">
                <a:ln>
                  <a:noFill/>
                </a:ln>
                <a:solidFill>
                  <a:srgbClr val="CC3300"/>
                </a:solidFill>
                <a:effectLst/>
                <a:uLnTx/>
                <a:uFillTx/>
                <a:latin typeface="+mj-lt"/>
                <a:ea typeface="+mn-ea"/>
                <a:cs typeface="Arial" pitchFamily="34" charset="0"/>
              </a:rPr>
              <a:t>the greater</a:t>
            </a: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is the probability that the acquisition will be successful.</a:t>
            </a:r>
            <a:endParaRPr kumimoji="0" lang="en-US" sz="32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dirty="0" smtClean="0">
                <a:latin typeface="+mj-lt"/>
                <a:cs typeface="Arial" pitchFamily="34" charset="0"/>
              </a:rPr>
              <a:t>KNOWLEDGE OBJECTIVES</a:t>
            </a:r>
          </a:p>
        </p:txBody>
      </p:sp>
      <p:graphicFrame>
        <p:nvGraphicFramePr>
          <p:cNvPr id="9"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Reshaping the Firm’s Competitive Scope</a:t>
            </a:r>
            <a:endParaRPr lang="en-US" sz="3800" dirty="0">
              <a:latin typeface="+mj-lt"/>
            </a:endParaRPr>
          </a:p>
        </p:txBody>
      </p:sp>
      <p:sp>
        <p:nvSpPr>
          <p:cNvPr id="5" name="Rectangle 17"/>
          <p:cNvSpPr txBox="1">
            <a:spLocks noChangeArrowheads="1"/>
          </p:cNvSpPr>
          <p:nvPr/>
        </p:nvSpPr>
        <p:spPr>
          <a:xfrm>
            <a:off x="1676400" y="2362200"/>
            <a:ext cx="7162800" cy="4191000"/>
          </a:xfrm>
          <a:prstGeom prst="rect">
            <a:avLst/>
          </a:prstGeom>
        </p:spPr>
        <p:txBody>
          <a:bodyPr vert="horz">
            <a:normAutofit lnSpcReduction="10000"/>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An acquisition can:</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rPr>
              <a:t>Reduce the negative effect of an intense rivalry on a firm’s financial performance.</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rPr>
              <a:t>Reduce a firm’s dependence on one or more products or markets.</a:t>
            </a:r>
          </a:p>
          <a:p>
            <a:pPr marL="342900" marR="0" lvl="0" indent="-342900" algn="ctr" defTabSz="914400" rtl="0" eaLnBrk="1" fontAlgn="auto" latinLnBrk="0" hangingPunct="1">
              <a:lnSpc>
                <a:spcPct val="100000"/>
              </a:lnSpc>
              <a:spcBef>
                <a:spcPct val="50000"/>
              </a:spcBef>
              <a:spcAft>
                <a:spcPts val="0"/>
              </a:spcAft>
              <a:buSzPct val="70000"/>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Reducing a company’s dependence on specific markets alters the firm’s competitive scope</a:t>
            </a:r>
            <a:endParaRPr kumimoji="0" lang="en-US" sz="32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b="1" dirty="0" smtClean="0">
                <a:latin typeface="+mj-lt"/>
              </a:rPr>
              <a:t>REASONS FOR ACQUISITIONS</a:t>
            </a:r>
            <a:endParaRPr lang="en-US" b="1" dirty="0">
              <a:latin typeface="+mj-lt"/>
            </a:endParaRPr>
          </a:p>
        </p:txBody>
      </p:sp>
      <p:sp>
        <p:nvSpPr>
          <p:cNvPr id="4" name="Content Placeholder 3"/>
          <p:cNvSpPr>
            <a:spLocks noGrp="1"/>
          </p:cNvSpPr>
          <p:nvPr>
            <p:ph idx="1"/>
          </p:nvPr>
        </p:nvSpPr>
        <p:spPr>
          <a:xfrm>
            <a:off x="1600200" y="1066800"/>
            <a:ext cx="7391400" cy="5257800"/>
          </a:xfrm>
        </p:spPr>
        <p:txBody>
          <a:bodyPr>
            <a:normAutofit/>
          </a:bodyPr>
          <a:lstStyle/>
          <a:p>
            <a:pPr algn="ctr">
              <a:buNone/>
            </a:pPr>
            <a:r>
              <a:rPr lang="en-US" sz="3800" b="1" dirty="0" smtClean="0">
                <a:latin typeface="+mj-lt"/>
              </a:rPr>
              <a:t>Learning and Developing New Capabilities</a:t>
            </a:r>
            <a:endParaRPr lang="en-US" sz="3800" dirty="0">
              <a:latin typeface="+mj-lt"/>
            </a:endParaRPr>
          </a:p>
        </p:txBody>
      </p:sp>
      <p:sp>
        <p:nvSpPr>
          <p:cNvPr id="5" name="Rectangle 17"/>
          <p:cNvSpPr txBox="1">
            <a:spLocks noChangeArrowheads="1"/>
          </p:cNvSpPr>
          <p:nvPr/>
        </p:nvSpPr>
        <p:spPr>
          <a:xfrm>
            <a:off x="1600200" y="2438400"/>
            <a:ext cx="7239000" cy="4114800"/>
          </a:xfrm>
          <a:prstGeom prst="rect">
            <a:avLst/>
          </a:prstGeom>
        </p:spPr>
        <p:txBody>
          <a:bodyPr vert="horz">
            <a:normAutofit fontScale="92500" lnSpcReduction="20000"/>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An acquiring firm can gain capabilities that the firm does not currently possess:</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rPr>
              <a:t>Special technological capability</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rPr>
              <a:t>A broader knowledge base</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latin typeface="+mj-lt"/>
                <a:ea typeface="+mn-ea"/>
                <a:cs typeface="Arial" pitchFamily="34" charset="0"/>
              </a:rPr>
              <a:t>Reduced inertia</a:t>
            </a:r>
          </a:p>
          <a:p>
            <a:pPr marL="342900" marR="0" lvl="0" indent="-342900" algn="ctr" defTabSz="914400" rtl="0" eaLnBrk="1" fontAlgn="auto" latinLnBrk="0" hangingPunct="1">
              <a:lnSpc>
                <a:spcPct val="100000"/>
              </a:lnSpc>
              <a:spcBef>
                <a:spcPct val="50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latin typeface="+mj-lt"/>
                <a:ea typeface="+mn-ea"/>
                <a:cs typeface="Arial" pitchFamily="34" charset="0"/>
              </a:rPr>
              <a:t>	Firms should acquire other firms with different but related and complementary capabilities in order to build their own knowledge base</a:t>
            </a:r>
            <a:endParaRPr kumimoji="0" lang="en-US" sz="3200" b="0" i="0" u="none" strike="noStrike" kern="1200" cap="none" spc="0" normalizeH="0" baseline="0" noProof="0" dirty="0">
              <a:ln>
                <a:noFill/>
              </a:ln>
              <a:solidFill>
                <a:schemeClr val="tx2"/>
              </a:solidFill>
              <a:effectLst/>
              <a:uLnTx/>
              <a:uFillTx/>
              <a:latin typeface="+mj-lt"/>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grpSp>
        <p:nvGrpSpPr>
          <p:cNvPr id="14" name="Group 27"/>
          <p:cNvGrpSpPr>
            <a:grpSpLocks/>
          </p:cNvGrpSpPr>
          <p:nvPr/>
        </p:nvGrpSpPr>
        <p:grpSpPr bwMode="auto">
          <a:xfrm>
            <a:off x="3276600" y="2782888"/>
            <a:ext cx="2600325" cy="1968500"/>
            <a:chOff x="2272" y="1996"/>
            <a:chExt cx="1223" cy="1240"/>
          </a:xfrm>
        </p:grpSpPr>
        <p:sp>
          <p:nvSpPr>
            <p:cNvPr id="36" name="Oval 28"/>
            <p:cNvSpPr>
              <a:spLocks noChangeArrowheads="1"/>
            </p:cNvSpPr>
            <p:nvPr/>
          </p:nvSpPr>
          <p:spPr bwMode="blackWhite">
            <a:xfrm>
              <a:off x="2272" y="1996"/>
              <a:ext cx="1223" cy="1240"/>
            </a:xfrm>
            <a:prstGeom prst="ellipse">
              <a:avLst/>
            </a:prstGeom>
            <a:gradFill rotWithShape="0">
              <a:gsLst>
                <a:gs pos="0">
                  <a:schemeClr val="accent1"/>
                </a:gs>
                <a:gs pos="100000">
                  <a:schemeClr val="accent1">
                    <a:gamma/>
                    <a:shade val="46275"/>
                    <a:invGamma/>
                  </a:schemeClr>
                </a:gs>
              </a:gsLst>
              <a:lin ang="0" scaled="1"/>
            </a:gradFill>
            <a:ln w="12700" cap="sq">
              <a:noFill/>
              <a:round/>
              <a:headEnd type="none" w="sm" len="sm"/>
              <a:tailEnd type="none" w="sm" len="sm"/>
            </a:ln>
            <a:effectLst/>
          </p:spPr>
          <p:txBody>
            <a:bodyPr wrap="none" anchor="ctr"/>
            <a:lstStyle/>
            <a:p>
              <a:pPr algn="ctr" eaLnBrk="0" hangingPunct="0"/>
              <a:endParaRPr lang="en-US" sz="2000" b="1">
                <a:solidFill>
                  <a:schemeClr val="bg1"/>
                </a:solidFill>
                <a:effectLst>
                  <a:outerShdw blurRad="38100" dist="38100" dir="2700000" algn="tl">
                    <a:srgbClr val="000000"/>
                  </a:outerShdw>
                </a:effectLst>
              </a:endParaRPr>
            </a:p>
          </p:txBody>
        </p:sp>
        <p:sp>
          <p:nvSpPr>
            <p:cNvPr id="37" name="Oval 29"/>
            <p:cNvSpPr>
              <a:spLocks noChangeArrowheads="1"/>
            </p:cNvSpPr>
            <p:nvPr/>
          </p:nvSpPr>
          <p:spPr bwMode="blackWhite">
            <a:xfrm>
              <a:off x="2318" y="2042"/>
              <a:ext cx="1131" cy="1147"/>
            </a:xfrm>
            <a:prstGeom prst="ellipse">
              <a:avLst/>
            </a:prstGeom>
            <a:gradFill rotWithShape="0">
              <a:gsLst>
                <a:gs pos="0">
                  <a:schemeClr val="accent1">
                    <a:gamma/>
                    <a:shade val="46275"/>
                    <a:invGamma/>
                  </a:schemeClr>
                </a:gs>
                <a:gs pos="100000">
                  <a:schemeClr val="accent1"/>
                </a:gs>
              </a:gsLst>
              <a:lin ang="0" scaled="1"/>
            </a:gradFill>
            <a:ln w="12700" cap="sq">
              <a:noFill/>
              <a:round/>
              <a:headEnd type="none" w="sm" len="sm"/>
              <a:tailEnd type="none" w="sm" len="sm"/>
            </a:ln>
            <a:effectLst/>
          </p:spPr>
          <p:txBody>
            <a:bodyPr wrap="none" anchor="ctr"/>
            <a:lstStyle/>
            <a:p>
              <a:pPr algn="ctr" eaLnBrk="0" hangingPunct="0"/>
              <a:r>
                <a:rPr lang="en-US" sz="2000" b="1" dirty="0" smtClean="0">
                  <a:solidFill>
                    <a:srgbClr val="FFFFCC"/>
                  </a:solidFill>
                  <a:effectLst>
                    <a:outerShdw blurRad="38100" dist="38100" dir="2700000" algn="tl">
                      <a:srgbClr val="000000"/>
                    </a:outerShdw>
                  </a:effectLst>
                  <a:latin typeface="+mj-lt"/>
                </a:rPr>
                <a:t>PROBLEMS WITH </a:t>
              </a:r>
            </a:p>
            <a:p>
              <a:pPr algn="ctr" eaLnBrk="0" hangingPunct="0"/>
              <a:r>
                <a:rPr lang="en-US" sz="2000" b="1" dirty="0" smtClean="0">
                  <a:solidFill>
                    <a:srgbClr val="FFFFCC"/>
                  </a:solidFill>
                  <a:effectLst>
                    <a:outerShdw blurRad="38100" dist="38100" dir="2700000" algn="tl">
                      <a:srgbClr val="000000"/>
                    </a:outerShdw>
                  </a:effectLst>
                  <a:latin typeface="+mj-lt"/>
                </a:rPr>
                <a:t>ACQUISITIONS</a:t>
              </a:r>
              <a:endParaRPr lang="en-US" sz="2000" b="1" dirty="0">
                <a:solidFill>
                  <a:srgbClr val="FFFFCC"/>
                </a:solidFill>
                <a:effectLst>
                  <a:outerShdw blurRad="38100" dist="38100" dir="2700000" algn="tl">
                    <a:srgbClr val="000000"/>
                  </a:outerShdw>
                </a:effectLst>
                <a:latin typeface="+mj-lt"/>
              </a:endParaRPr>
            </a:p>
          </p:txBody>
        </p:sp>
      </p:grpSp>
      <p:grpSp>
        <p:nvGrpSpPr>
          <p:cNvPr id="44" name="Group 21"/>
          <p:cNvGrpSpPr>
            <a:grpSpLocks/>
          </p:cNvGrpSpPr>
          <p:nvPr/>
        </p:nvGrpSpPr>
        <p:grpSpPr bwMode="auto">
          <a:xfrm>
            <a:off x="3252788" y="1447800"/>
            <a:ext cx="2587625" cy="898525"/>
            <a:chOff x="2069" y="1107"/>
            <a:chExt cx="1630" cy="688"/>
          </a:xfrm>
        </p:grpSpPr>
        <p:sp>
          <p:nvSpPr>
            <p:cNvPr id="47" name="Oval 22"/>
            <p:cNvSpPr>
              <a:spLocks noChangeArrowheads="1"/>
            </p:cNvSpPr>
            <p:nvPr/>
          </p:nvSpPr>
          <p:spPr bwMode="blackWhite">
            <a:xfrm>
              <a:off x="2069" y="1107"/>
              <a:ext cx="1630" cy="688"/>
            </a:xfrm>
            <a:prstGeom prst="ellipse">
              <a:avLst/>
            </a:prstGeom>
            <a:gradFill rotWithShape="0">
              <a:gsLst>
                <a:gs pos="0">
                  <a:srgbClr val="CC6600"/>
                </a:gs>
                <a:gs pos="100000">
                  <a:srgbClr val="CC6600">
                    <a:gamma/>
                    <a:shade val="46275"/>
                    <a:invGamma/>
                  </a:srgb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50" name="Oval 23"/>
            <p:cNvSpPr>
              <a:spLocks noChangeArrowheads="1"/>
            </p:cNvSpPr>
            <p:nvPr/>
          </p:nvSpPr>
          <p:spPr bwMode="blackWhite">
            <a:xfrm>
              <a:off x="2113" y="1146"/>
              <a:ext cx="1543" cy="610"/>
            </a:xfrm>
            <a:prstGeom prst="ellipse">
              <a:avLst/>
            </a:prstGeom>
            <a:gradFill rotWithShape="0">
              <a:gsLst>
                <a:gs pos="0">
                  <a:srgbClr val="CC6600">
                    <a:gamma/>
                    <a:shade val="46275"/>
                    <a:invGamma/>
                  </a:srgbClr>
                </a:gs>
                <a:gs pos="100000">
                  <a:srgbClr val="CC6600"/>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latin typeface="+mj-lt"/>
                </a:rPr>
                <a:t>Integration</a:t>
              </a:r>
            </a:p>
            <a:p>
              <a:pPr algn="ctr" eaLnBrk="0" hangingPunct="0"/>
              <a:r>
                <a:rPr lang="en-US" b="1" dirty="0" smtClean="0">
                  <a:solidFill>
                    <a:schemeClr val="bg1"/>
                  </a:solidFill>
                  <a:effectLst>
                    <a:outerShdw blurRad="38100" dist="38100" dir="2700000" algn="tl">
                      <a:srgbClr val="000000"/>
                    </a:outerShdw>
                  </a:effectLst>
                  <a:latin typeface="+mj-lt"/>
                </a:rPr>
                <a:t>Difficulties</a:t>
              </a:r>
              <a:endParaRPr lang="en-US" b="1" dirty="0">
                <a:solidFill>
                  <a:schemeClr val="bg1"/>
                </a:solidFill>
                <a:effectLst>
                  <a:outerShdw blurRad="38100" dist="38100" dir="2700000" algn="tl">
                    <a:srgbClr val="000000"/>
                  </a:outerShdw>
                </a:effectLst>
                <a:latin typeface="+mj-lt"/>
              </a:endParaRPr>
            </a:p>
          </p:txBody>
        </p:sp>
      </p:grpSp>
      <p:grpSp>
        <p:nvGrpSpPr>
          <p:cNvPr id="51" name="Group 12"/>
          <p:cNvGrpSpPr>
            <a:grpSpLocks/>
          </p:cNvGrpSpPr>
          <p:nvPr/>
        </p:nvGrpSpPr>
        <p:grpSpPr bwMode="auto">
          <a:xfrm>
            <a:off x="6019800" y="2151063"/>
            <a:ext cx="2587625" cy="898525"/>
            <a:chOff x="3881" y="1451"/>
            <a:chExt cx="1630" cy="688"/>
          </a:xfrm>
        </p:grpSpPr>
        <p:sp>
          <p:nvSpPr>
            <p:cNvPr id="52" name="Oval 13"/>
            <p:cNvSpPr>
              <a:spLocks noChangeArrowheads="1"/>
            </p:cNvSpPr>
            <p:nvPr/>
          </p:nvSpPr>
          <p:spPr bwMode="blackWhite">
            <a:xfrm>
              <a:off x="3881" y="1451"/>
              <a:ext cx="1630" cy="688"/>
            </a:xfrm>
            <a:prstGeom prst="ellipse">
              <a:avLst/>
            </a:prstGeom>
            <a:gradFill rotWithShape="0">
              <a:gsLst>
                <a:gs pos="0">
                  <a:schemeClr val="hlink"/>
                </a:gs>
                <a:gs pos="100000">
                  <a:schemeClr val="hlink">
                    <a:gamma/>
                    <a:shade val="46275"/>
                    <a:invGamma/>
                  </a:scheme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53" name="Oval 14"/>
            <p:cNvSpPr>
              <a:spLocks noChangeArrowheads="1"/>
            </p:cNvSpPr>
            <p:nvPr/>
          </p:nvSpPr>
          <p:spPr bwMode="blackWhite">
            <a:xfrm>
              <a:off x="3925" y="1490"/>
              <a:ext cx="1543" cy="610"/>
            </a:xfrm>
            <a:prstGeom prst="ellipse">
              <a:avLst/>
            </a:prstGeom>
            <a:gradFill rotWithShape="0">
              <a:gsLst>
                <a:gs pos="0">
                  <a:schemeClr val="hlink">
                    <a:gamma/>
                    <a:shade val="46275"/>
                    <a:invGamma/>
                  </a:schemeClr>
                </a:gs>
                <a:gs pos="100000">
                  <a:schemeClr val="hlink"/>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latin typeface="+mj-lt"/>
                </a:rPr>
                <a:t>Inadequate</a:t>
              </a:r>
            </a:p>
            <a:p>
              <a:pPr algn="ctr" eaLnBrk="0" hangingPunct="0"/>
              <a:r>
                <a:rPr lang="en-US" b="1" dirty="0" smtClean="0">
                  <a:solidFill>
                    <a:schemeClr val="bg1"/>
                  </a:solidFill>
                  <a:effectLst>
                    <a:outerShdw blurRad="38100" dist="38100" dir="2700000" algn="tl">
                      <a:srgbClr val="000000"/>
                    </a:outerShdw>
                  </a:effectLst>
                  <a:latin typeface="+mj-lt"/>
                </a:rPr>
                <a:t>Target Evaluation</a:t>
              </a:r>
              <a:endParaRPr lang="en-US" b="1" dirty="0">
                <a:solidFill>
                  <a:schemeClr val="bg1"/>
                </a:solidFill>
                <a:effectLst>
                  <a:outerShdw blurRad="38100" dist="38100" dir="2700000" algn="tl">
                    <a:srgbClr val="000000"/>
                  </a:outerShdw>
                </a:effectLst>
                <a:latin typeface="+mj-lt"/>
              </a:endParaRPr>
            </a:p>
          </p:txBody>
        </p:sp>
      </p:grpSp>
      <p:grpSp>
        <p:nvGrpSpPr>
          <p:cNvPr id="54" name="Group 9"/>
          <p:cNvGrpSpPr>
            <a:grpSpLocks/>
          </p:cNvGrpSpPr>
          <p:nvPr/>
        </p:nvGrpSpPr>
        <p:grpSpPr bwMode="auto">
          <a:xfrm>
            <a:off x="6019800" y="3751263"/>
            <a:ext cx="2587625" cy="898525"/>
            <a:chOff x="3881" y="2321"/>
            <a:chExt cx="1630" cy="688"/>
          </a:xfrm>
        </p:grpSpPr>
        <p:sp>
          <p:nvSpPr>
            <p:cNvPr id="55" name="Oval 10"/>
            <p:cNvSpPr>
              <a:spLocks noChangeArrowheads="1"/>
            </p:cNvSpPr>
            <p:nvPr/>
          </p:nvSpPr>
          <p:spPr bwMode="blackWhite">
            <a:xfrm>
              <a:off x="3881" y="2321"/>
              <a:ext cx="1630" cy="688"/>
            </a:xfrm>
            <a:prstGeom prst="ellipse">
              <a:avLst/>
            </a:prstGeom>
            <a:gradFill rotWithShape="0">
              <a:gsLst>
                <a:gs pos="0">
                  <a:srgbClr val="CC6600"/>
                </a:gs>
                <a:gs pos="100000">
                  <a:srgbClr val="CC6600">
                    <a:gamma/>
                    <a:shade val="46275"/>
                    <a:invGamma/>
                  </a:srgb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56" name="Oval 11"/>
            <p:cNvSpPr>
              <a:spLocks noChangeArrowheads="1"/>
            </p:cNvSpPr>
            <p:nvPr/>
          </p:nvSpPr>
          <p:spPr bwMode="blackWhite">
            <a:xfrm>
              <a:off x="3925" y="2360"/>
              <a:ext cx="1543" cy="610"/>
            </a:xfrm>
            <a:prstGeom prst="ellipse">
              <a:avLst/>
            </a:prstGeom>
            <a:gradFill rotWithShape="0">
              <a:gsLst>
                <a:gs pos="0">
                  <a:srgbClr val="CC6600">
                    <a:gamma/>
                    <a:shade val="46275"/>
                    <a:invGamma/>
                  </a:srgbClr>
                </a:gs>
                <a:gs pos="100000">
                  <a:srgbClr val="CC6600"/>
                </a:gs>
              </a:gsLst>
              <a:lin ang="0" scaled="1"/>
            </a:gradFill>
            <a:ln w="12700" cap="sq">
              <a:noFill/>
              <a:round/>
              <a:headEnd type="none" w="sm" len="sm"/>
              <a:tailEnd type="none" w="sm" len="sm"/>
            </a:ln>
            <a:effectLst/>
          </p:spPr>
          <p:txBody>
            <a:bodyPr wrap="none" anchor="ctr"/>
            <a:lstStyle/>
            <a:p>
              <a:pPr algn="ctr" eaLnBrk="0" hangingPunct="0"/>
              <a:r>
                <a:rPr lang="en-US" b="1" dirty="0" smtClean="0">
                  <a:solidFill>
                    <a:schemeClr val="bg1"/>
                  </a:solidFill>
                  <a:effectLst>
                    <a:outerShdw blurRad="38100" dist="38100" dir="2700000" algn="tl">
                      <a:srgbClr val="000000"/>
                    </a:outerShdw>
                  </a:effectLst>
                  <a:latin typeface="+mj-lt"/>
                </a:rPr>
                <a:t>Large or</a:t>
              </a:r>
            </a:p>
            <a:p>
              <a:pPr algn="ctr" eaLnBrk="0" hangingPunct="0"/>
              <a:r>
                <a:rPr lang="en-US" b="1" dirty="0" smtClean="0">
                  <a:solidFill>
                    <a:schemeClr val="bg1"/>
                  </a:solidFill>
                  <a:effectLst>
                    <a:outerShdw blurRad="38100" dist="38100" dir="2700000" algn="tl">
                      <a:srgbClr val="000000"/>
                    </a:outerShdw>
                  </a:effectLst>
                  <a:latin typeface="+mj-lt"/>
                </a:rPr>
                <a:t>Extraordinary Debt</a:t>
              </a:r>
              <a:endParaRPr lang="en-US" b="1" dirty="0">
                <a:solidFill>
                  <a:schemeClr val="bg1"/>
                </a:solidFill>
                <a:effectLst>
                  <a:outerShdw blurRad="38100" dist="38100" dir="2700000" algn="tl">
                    <a:srgbClr val="000000"/>
                  </a:outerShdw>
                </a:effectLst>
                <a:latin typeface="+mj-lt"/>
              </a:endParaRPr>
            </a:p>
          </p:txBody>
        </p:sp>
      </p:grpSp>
      <p:grpSp>
        <p:nvGrpSpPr>
          <p:cNvPr id="57" name="Group 18"/>
          <p:cNvGrpSpPr>
            <a:grpSpLocks/>
          </p:cNvGrpSpPr>
          <p:nvPr/>
        </p:nvGrpSpPr>
        <p:grpSpPr bwMode="auto">
          <a:xfrm>
            <a:off x="4710113" y="5053013"/>
            <a:ext cx="2782887" cy="952500"/>
            <a:chOff x="3820" y="3204"/>
            <a:chExt cx="1753" cy="730"/>
          </a:xfrm>
        </p:grpSpPr>
        <p:sp>
          <p:nvSpPr>
            <p:cNvPr id="58" name="Oval 19"/>
            <p:cNvSpPr>
              <a:spLocks noChangeArrowheads="1"/>
            </p:cNvSpPr>
            <p:nvPr/>
          </p:nvSpPr>
          <p:spPr bwMode="blackWhite">
            <a:xfrm>
              <a:off x="3820" y="3204"/>
              <a:ext cx="1753" cy="730"/>
            </a:xfrm>
            <a:prstGeom prst="ellipse">
              <a:avLst/>
            </a:prstGeom>
            <a:gradFill rotWithShape="0">
              <a:gsLst>
                <a:gs pos="0">
                  <a:schemeClr val="hlink"/>
                </a:gs>
                <a:gs pos="100000">
                  <a:schemeClr val="hlink">
                    <a:gamma/>
                    <a:shade val="46275"/>
                    <a:invGamma/>
                  </a:scheme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59" name="Oval 20"/>
            <p:cNvSpPr>
              <a:spLocks noChangeArrowheads="1"/>
            </p:cNvSpPr>
            <p:nvPr/>
          </p:nvSpPr>
          <p:spPr bwMode="blackWhite">
            <a:xfrm>
              <a:off x="3867" y="3245"/>
              <a:ext cx="1660" cy="648"/>
            </a:xfrm>
            <a:prstGeom prst="ellipse">
              <a:avLst/>
            </a:prstGeom>
            <a:gradFill rotWithShape="0">
              <a:gsLst>
                <a:gs pos="0">
                  <a:schemeClr val="hlink">
                    <a:gamma/>
                    <a:shade val="46275"/>
                    <a:invGamma/>
                  </a:schemeClr>
                </a:gs>
                <a:gs pos="100000">
                  <a:schemeClr val="hlink"/>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latin typeface="+mj-lt"/>
                </a:rPr>
                <a:t>Inability to</a:t>
              </a:r>
            </a:p>
            <a:p>
              <a:pPr algn="ctr" eaLnBrk="0" hangingPunct="0"/>
              <a:r>
                <a:rPr lang="en-US" b="1" dirty="0" smtClean="0">
                  <a:solidFill>
                    <a:schemeClr val="bg1"/>
                  </a:solidFill>
                  <a:effectLst>
                    <a:outerShdw blurRad="38100" dist="38100" dir="2700000" algn="tl">
                      <a:srgbClr val="000000"/>
                    </a:outerShdw>
                  </a:effectLst>
                  <a:latin typeface="+mj-lt"/>
                </a:rPr>
                <a:t>Achieve Synergy</a:t>
              </a:r>
              <a:endParaRPr lang="en-US" b="1" dirty="0">
                <a:solidFill>
                  <a:schemeClr val="bg1"/>
                </a:solidFill>
                <a:effectLst>
                  <a:outerShdw blurRad="38100" dist="38100" dir="2700000" algn="tl">
                    <a:srgbClr val="000000"/>
                  </a:outerShdw>
                </a:effectLst>
                <a:latin typeface="+mj-lt"/>
              </a:endParaRPr>
            </a:p>
          </p:txBody>
        </p:sp>
      </p:grpSp>
      <p:grpSp>
        <p:nvGrpSpPr>
          <p:cNvPr id="60" name="Group 15"/>
          <p:cNvGrpSpPr>
            <a:grpSpLocks/>
          </p:cNvGrpSpPr>
          <p:nvPr/>
        </p:nvGrpSpPr>
        <p:grpSpPr bwMode="auto">
          <a:xfrm>
            <a:off x="1601788" y="5080000"/>
            <a:ext cx="2587625" cy="898525"/>
            <a:chOff x="289" y="3192"/>
            <a:chExt cx="1630" cy="688"/>
          </a:xfrm>
        </p:grpSpPr>
        <p:sp>
          <p:nvSpPr>
            <p:cNvPr id="61" name="Oval 16"/>
            <p:cNvSpPr>
              <a:spLocks noChangeArrowheads="1"/>
            </p:cNvSpPr>
            <p:nvPr/>
          </p:nvSpPr>
          <p:spPr bwMode="blackWhite">
            <a:xfrm>
              <a:off x="289" y="3192"/>
              <a:ext cx="1630" cy="688"/>
            </a:xfrm>
            <a:prstGeom prst="ellipse">
              <a:avLst/>
            </a:prstGeom>
            <a:gradFill rotWithShape="0">
              <a:gsLst>
                <a:gs pos="0">
                  <a:schemeClr val="hlink"/>
                </a:gs>
                <a:gs pos="100000">
                  <a:schemeClr val="hlink">
                    <a:gamma/>
                    <a:shade val="46275"/>
                    <a:invGamma/>
                  </a:scheme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62" name="Oval 17"/>
            <p:cNvSpPr>
              <a:spLocks noChangeArrowheads="1"/>
            </p:cNvSpPr>
            <p:nvPr/>
          </p:nvSpPr>
          <p:spPr bwMode="blackWhite">
            <a:xfrm>
              <a:off x="333" y="3231"/>
              <a:ext cx="1543" cy="610"/>
            </a:xfrm>
            <a:prstGeom prst="ellipse">
              <a:avLst/>
            </a:prstGeom>
            <a:gradFill rotWithShape="0">
              <a:gsLst>
                <a:gs pos="0">
                  <a:schemeClr val="hlink">
                    <a:gamma/>
                    <a:shade val="46275"/>
                    <a:invGamma/>
                  </a:schemeClr>
                </a:gs>
                <a:gs pos="100000">
                  <a:schemeClr val="hlink"/>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rPr>
                <a:t>Too </a:t>
              </a:r>
              <a:r>
                <a:rPr lang="en-US" b="1" dirty="0" smtClean="0">
                  <a:solidFill>
                    <a:schemeClr val="bg1"/>
                  </a:solidFill>
                  <a:effectLst>
                    <a:outerShdw blurRad="38100" dist="38100" dir="2700000" algn="tl">
                      <a:srgbClr val="000000"/>
                    </a:outerShdw>
                  </a:effectLst>
                </a:rPr>
                <a:t>Much</a:t>
              </a:r>
              <a:endParaRPr lang="en-US" b="1" dirty="0">
                <a:solidFill>
                  <a:schemeClr val="bg1"/>
                </a:solidFill>
                <a:effectLst>
                  <a:outerShdw blurRad="38100" dist="38100" dir="2700000" algn="tl">
                    <a:srgbClr val="000000"/>
                  </a:outerShdw>
                </a:effectLst>
              </a:endParaRPr>
            </a:p>
            <a:p>
              <a:pPr algn="ctr" eaLnBrk="0" hangingPunct="0"/>
              <a:r>
                <a:rPr lang="en-US" b="1" dirty="0" smtClean="0">
                  <a:solidFill>
                    <a:schemeClr val="bg1"/>
                  </a:solidFill>
                  <a:effectLst>
                    <a:outerShdw blurRad="38100" dist="38100" dir="2700000" algn="tl">
                      <a:srgbClr val="000000"/>
                    </a:outerShdw>
                  </a:effectLst>
                </a:rPr>
                <a:t>Diversification</a:t>
              </a:r>
              <a:endParaRPr lang="en-US" b="1" dirty="0">
                <a:solidFill>
                  <a:schemeClr val="bg1"/>
                </a:solidFill>
                <a:effectLst>
                  <a:outerShdw blurRad="38100" dist="38100" dir="2700000" algn="tl">
                    <a:srgbClr val="000000"/>
                  </a:outerShdw>
                </a:effectLst>
              </a:endParaRPr>
            </a:p>
          </p:txBody>
        </p:sp>
      </p:grpSp>
      <p:grpSp>
        <p:nvGrpSpPr>
          <p:cNvPr id="63" name="Group 6"/>
          <p:cNvGrpSpPr>
            <a:grpSpLocks/>
          </p:cNvGrpSpPr>
          <p:nvPr/>
        </p:nvGrpSpPr>
        <p:grpSpPr bwMode="auto">
          <a:xfrm>
            <a:off x="534988" y="3557588"/>
            <a:ext cx="2587625" cy="1092200"/>
            <a:chOff x="288" y="2321"/>
            <a:chExt cx="1630" cy="688"/>
          </a:xfrm>
        </p:grpSpPr>
        <p:sp>
          <p:nvSpPr>
            <p:cNvPr id="64" name="Oval 7"/>
            <p:cNvSpPr>
              <a:spLocks noChangeArrowheads="1"/>
            </p:cNvSpPr>
            <p:nvPr/>
          </p:nvSpPr>
          <p:spPr bwMode="blackWhite">
            <a:xfrm>
              <a:off x="288" y="2321"/>
              <a:ext cx="1630" cy="688"/>
            </a:xfrm>
            <a:prstGeom prst="ellipse">
              <a:avLst/>
            </a:prstGeom>
            <a:gradFill rotWithShape="0">
              <a:gsLst>
                <a:gs pos="0">
                  <a:srgbClr val="CC6600"/>
                </a:gs>
                <a:gs pos="100000">
                  <a:srgbClr val="CC6600">
                    <a:gamma/>
                    <a:shade val="46275"/>
                    <a:invGamma/>
                  </a:srgb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65" name="Oval 8"/>
            <p:cNvSpPr>
              <a:spLocks noChangeArrowheads="1"/>
            </p:cNvSpPr>
            <p:nvPr/>
          </p:nvSpPr>
          <p:spPr bwMode="blackWhite">
            <a:xfrm>
              <a:off x="332" y="2360"/>
              <a:ext cx="1543" cy="610"/>
            </a:xfrm>
            <a:prstGeom prst="ellipse">
              <a:avLst/>
            </a:prstGeom>
            <a:gradFill rotWithShape="0">
              <a:gsLst>
                <a:gs pos="0">
                  <a:srgbClr val="CC6600">
                    <a:gamma/>
                    <a:shade val="46275"/>
                    <a:invGamma/>
                  </a:srgbClr>
                </a:gs>
                <a:gs pos="100000">
                  <a:srgbClr val="CC6600"/>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rPr>
                <a:t>Managers </a:t>
              </a:r>
              <a:br>
                <a:rPr lang="en-US" b="1" dirty="0">
                  <a:solidFill>
                    <a:schemeClr val="bg1"/>
                  </a:solidFill>
                  <a:effectLst>
                    <a:outerShdw blurRad="38100" dist="38100" dir="2700000" algn="tl">
                      <a:srgbClr val="000000"/>
                    </a:outerShdw>
                  </a:effectLst>
                </a:rPr>
              </a:br>
              <a:r>
                <a:rPr lang="en-US" b="1" dirty="0" smtClean="0">
                  <a:solidFill>
                    <a:schemeClr val="bg1"/>
                  </a:solidFill>
                  <a:effectLst>
                    <a:outerShdw blurRad="38100" dist="38100" dir="2700000" algn="tl">
                      <a:srgbClr val="000000"/>
                    </a:outerShdw>
                  </a:effectLst>
                </a:rPr>
                <a:t>Overly Focused </a:t>
              </a:r>
              <a:r>
                <a:rPr lang="en-US" b="1" dirty="0">
                  <a:solidFill>
                    <a:schemeClr val="bg1"/>
                  </a:solidFill>
                  <a:effectLst>
                    <a:outerShdw blurRad="38100" dist="38100" dir="2700000" algn="tl">
                      <a:srgbClr val="000000"/>
                    </a:outerShdw>
                  </a:effectLst>
                </a:rPr>
                <a:t>on</a:t>
              </a:r>
            </a:p>
            <a:p>
              <a:pPr algn="ctr" eaLnBrk="0" hangingPunct="0"/>
              <a:r>
                <a:rPr lang="en-US" b="1" dirty="0" smtClean="0">
                  <a:solidFill>
                    <a:schemeClr val="bg1"/>
                  </a:solidFill>
                  <a:effectLst>
                    <a:outerShdw blurRad="38100" dist="38100" dir="2700000" algn="tl">
                      <a:srgbClr val="000000"/>
                    </a:outerShdw>
                  </a:effectLst>
                </a:rPr>
                <a:t>Acquisitions</a:t>
              </a:r>
              <a:endParaRPr lang="en-US" b="1" dirty="0">
                <a:solidFill>
                  <a:schemeClr val="bg1"/>
                </a:solidFill>
                <a:effectLst>
                  <a:outerShdw blurRad="38100" dist="38100" dir="2700000" algn="tl">
                    <a:srgbClr val="000000"/>
                  </a:outerShdw>
                </a:effectLst>
              </a:endParaRPr>
            </a:p>
          </p:txBody>
        </p:sp>
      </p:grpSp>
      <p:grpSp>
        <p:nvGrpSpPr>
          <p:cNvPr id="66" name="Group 3"/>
          <p:cNvGrpSpPr>
            <a:grpSpLocks/>
          </p:cNvGrpSpPr>
          <p:nvPr/>
        </p:nvGrpSpPr>
        <p:grpSpPr bwMode="auto">
          <a:xfrm>
            <a:off x="536575" y="2149475"/>
            <a:ext cx="2587625" cy="898525"/>
            <a:chOff x="289" y="1450"/>
            <a:chExt cx="1630" cy="688"/>
          </a:xfrm>
        </p:grpSpPr>
        <p:sp>
          <p:nvSpPr>
            <p:cNvPr id="67" name="Oval 4"/>
            <p:cNvSpPr>
              <a:spLocks noChangeArrowheads="1"/>
            </p:cNvSpPr>
            <p:nvPr/>
          </p:nvSpPr>
          <p:spPr bwMode="blackWhite">
            <a:xfrm>
              <a:off x="289" y="1450"/>
              <a:ext cx="1630" cy="688"/>
            </a:xfrm>
            <a:prstGeom prst="ellipse">
              <a:avLst/>
            </a:prstGeom>
            <a:gradFill rotWithShape="0">
              <a:gsLst>
                <a:gs pos="0">
                  <a:schemeClr val="hlink"/>
                </a:gs>
                <a:gs pos="100000">
                  <a:schemeClr val="hlink">
                    <a:gamma/>
                    <a:shade val="46275"/>
                    <a:invGamma/>
                  </a:schemeClr>
                </a:gs>
              </a:gsLst>
              <a:lin ang="0" scaled="1"/>
            </a:gradFill>
            <a:ln w="12700" cap="sq">
              <a:noFill/>
              <a:round/>
              <a:headEnd type="none" w="sm" len="sm"/>
              <a:tailEnd type="none" w="sm" len="sm"/>
            </a:ln>
            <a:effectLst/>
          </p:spPr>
          <p:txBody>
            <a:bodyPr wrap="none" anchor="ctr"/>
            <a:lstStyle/>
            <a:p>
              <a:pPr algn="ctr" eaLnBrk="0" hangingPunct="0"/>
              <a:endParaRPr lang="en-US" b="1">
                <a:solidFill>
                  <a:schemeClr val="bg1"/>
                </a:solidFill>
                <a:effectLst>
                  <a:outerShdw blurRad="38100" dist="38100" dir="2700000" algn="tl">
                    <a:srgbClr val="000000"/>
                  </a:outerShdw>
                </a:effectLst>
              </a:endParaRPr>
            </a:p>
          </p:txBody>
        </p:sp>
        <p:sp>
          <p:nvSpPr>
            <p:cNvPr id="68" name="Oval 5"/>
            <p:cNvSpPr>
              <a:spLocks noChangeArrowheads="1"/>
            </p:cNvSpPr>
            <p:nvPr/>
          </p:nvSpPr>
          <p:spPr bwMode="blackWhite">
            <a:xfrm>
              <a:off x="333" y="1489"/>
              <a:ext cx="1543" cy="610"/>
            </a:xfrm>
            <a:prstGeom prst="ellipse">
              <a:avLst/>
            </a:prstGeom>
            <a:gradFill rotWithShape="0">
              <a:gsLst>
                <a:gs pos="0">
                  <a:schemeClr val="hlink">
                    <a:gamma/>
                    <a:shade val="46275"/>
                    <a:invGamma/>
                  </a:schemeClr>
                </a:gs>
                <a:gs pos="100000">
                  <a:schemeClr val="hlink"/>
                </a:gs>
              </a:gsLst>
              <a:lin ang="0" scaled="1"/>
            </a:gradFill>
            <a:ln w="12700" cap="sq">
              <a:noFill/>
              <a:round/>
              <a:headEnd type="none" w="sm" len="sm"/>
              <a:tailEnd type="none" w="sm" len="sm"/>
            </a:ln>
            <a:effectLst/>
          </p:spPr>
          <p:txBody>
            <a:bodyPr wrap="none" anchor="ctr"/>
            <a:lstStyle/>
            <a:p>
              <a:pPr algn="ctr" eaLnBrk="0" hangingPunct="0"/>
              <a:r>
                <a:rPr lang="en-US" b="1" dirty="0">
                  <a:solidFill>
                    <a:schemeClr val="bg1"/>
                  </a:solidFill>
                  <a:effectLst>
                    <a:outerShdw blurRad="38100" dist="38100" dir="2700000" algn="tl">
                      <a:srgbClr val="000000"/>
                    </a:outerShdw>
                  </a:effectLst>
                  <a:latin typeface="+mj-lt"/>
                </a:rPr>
                <a:t>Too </a:t>
              </a:r>
              <a:r>
                <a:rPr lang="en-US" b="1" dirty="0" smtClean="0">
                  <a:solidFill>
                    <a:schemeClr val="bg1"/>
                  </a:solidFill>
                  <a:effectLst>
                    <a:outerShdw blurRad="38100" dist="38100" dir="2700000" algn="tl">
                      <a:srgbClr val="000000"/>
                    </a:outerShdw>
                  </a:effectLst>
                  <a:latin typeface="+mj-lt"/>
                </a:rPr>
                <a:t>Large</a:t>
              </a:r>
              <a:endParaRPr lang="en-US" b="1" dirty="0">
                <a:solidFill>
                  <a:schemeClr val="bg1"/>
                </a:solidFill>
                <a:effectLst>
                  <a:outerShdw blurRad="38100" dist="38100" dir="2700000" algn="tl">
                    <a:srgbClr val="000000"/>
                  </a:outerShdw>
                </a:effectLst>
                <a:latin typeface="+mj-lt"/>
              </a:endParaRPr>
            </a:p>
          </p:txBody>
        </p:sp>
      </p:grpSp>
      <p:sp>
        <p:nvSpPr>
          <p:cNvPr id="29"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528" fill="hold" nodeType="click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500" fill="hold"/>
                                        <p:tgtEl>
                                          <p:spTgt spid="44"/>
                                        </p:tgtEl>
                                        <p:attrNameLst>
                                          <p:attrName>ppt_w</p:attrName>
                                        </p:attrNameLst>
                                      </p:cBhvr>
                                      <p:tavLst>
                                        <p:tav tm="0">
                                          <p:val>
                                            <p:fltVal val="0"/>
                                          </p:val>
                                        </p:tav>
                                        <p:tav tm="100000">
                                          <p:val>
                                            <p:strVal val="#ppt_w"/>
                                          </p:val>
                                        </p:tav>
                                      </p:tavLst>
                                    </p:anim>
                                    <p:anim calcmode="lin" valueType="num">
                                      <p:cBhvr>
                                        <p:cTn id="14" dur="500" fill="hold"/>
                                        <p:tgtEl>
                                          <p:spTgt spid="44"/>
                                        </p:tgtEl>
                                        <p:attrNameLst>
                                          <p:attrName>ppt_h</p:attrName>
                                        </p:attrNameLst>
                                      </p:cBhvr>
                                      <p:tavLst>
                                        <p:tav tm="0">
                                          <p:val>
                                            <p:fltVal val="0"/>
                                          </p:val>
                                        </p:tav>
                                        <p:tav tm="100000">
                                          <p:val>
                                            <p:strVal val="#ppt_h"/>
                                          </p:val>
                                        </p:tav>
                                      </p:tavLst>
                                    </p:anim>
                                    <p:anim calcmode="lin" valueType="num">
                                      <p:cBhvr>
                                        <p:cTn id="15" dur="500" fill="hold"/>
                                        <p:tgtEl>
                                          <p:spTgt spid="44"/>
                                        </p:tgtEl>
                                        <p:attrNameLst>
                                          <p:attrName>ppt_x</p:attrName>
                                        </p:attrNameLst>
                                      </p:cBhvr>
                                      <p:tavLst>
                                        <p:tav tm="0">
                                          <p:val>
                                            <p:fltVal val="0.5"/>
                                          </p:val>
                                        </p:tav>
                                        <p:tav tm="100000">
                                          <p:val>
                                            <p:strVal val="#ppt_x"/>
                                          </p:val>
                                        </p:tav>
                                      </p:tavLst>
                                    </p:anim>
                                    <p:anim calcmode="lin" valueType="num">
                                      <p:cBhvr>
                                        <p:cTn id="16" dur="500" fill="hold"/>
                                        <p:tgtEl>
                                          <p:spTgt spid="44"/>
                                        </p:tgtEl>
                                        <p:attrNameLst>
                                          <p:attrName>ppt_y</p:attrName>
                                        </p:attrNameLst>
                                      </p:cBhvr>
                                      <p:tavLst>
                                        <p:tav tm="0">
                                          <p:val>
                                            <p:fltVal val="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3" presetClass="entr" presetSubtype="528" fill="hold" nodeType="clickEffect">
                                  <p:stCondLst>
                                    <p:cond delay="0"/>
                                  </p:stCondLst>
                                  <p:childTnLst>
                                    <p:set>
                                      <p:cBhvr>
                                        <p:cTn id="20" dur="1" fill="hold">
                                          <p:stCondLst>
                                            <p:cond delay="0"/>
                                          </p:stCondLst>
                                        </p:cTn>
                                        <p:tgtEl>
                                          <p:spTgt spid="51"/>
                                        </p:tgtEl>
                                        <p:attrNameLst>
                                          <p:attrName>style.visibility</p:attrName>
                                        </p:attrNameLst>
                                      </p:cBhvr>
                                      <p:to>
                                        <p:strVal val="visible"/>
                                      </p:to>
                                    </p:set>
                                    <p:anim calcmode="lin" valueType="num">
                                      <p:cBhvr>
                                        <p:cTn id="21" dur="500" fill="hold"/>
                                        <p:tgtEl>
                                          <p:spTgt spid="51"/>
                                        </p:tgtEl>
                                        <p:attrNameLst>
                                          <p:attrName>ppt_w</p:attrName>
                                        </p:attrNameLst>
                                      </p:cBhvr>
                                      <p:tavLst>
                                        <p:tav tm="0">
                                          <p:val>
                                            <p:fltVal val="0"/>
                                          </p:val>
                                        </p:tav>
                                        <p:tav tm="100000">
                                          <p:val>
                                            <p:strVal val="#ppt_w"/>
                                          </p:val>
                                        </p:tav>
                                      </p:tavLst>
                                    </p:anim>
                                    <p:anim calcmode="lin" valueType="num">
                                      <p:cBhvr>
                                        <p:cTn id="22" dur="500" fill="hold"/>
                                        <p:tgtEl>
                                          <p:spTgt spid="51"/>
                                        </p:tgtEl>
                                        <p:attrNameLst>
                                          <p:attrName>ppt_h</p:attrName>
                                        </p:attrNameLst>
                                      </p:cBhvr>
                                      <p:tavLst>
                                        <p:tav tm="0">
                                          <p:val>
                                            <p:fltVal val="0"/>
                                          </p:val>
                                        </p:tav>
                                        <p:tav tm="100000">
                                          <p:val>
                                            <p:strVal val="#ppt_h"/>
                                          </p:val>
                                        </p:tav>
                                      </p:tavLst>
                                    </p:anim>
                                    <p:anim calcmode="lin" valueType="num">
                                      <p:cBhvr>
                                        <p:cTn id="23" dur="500" fill="hold"/>
                                        <p:tgtEl>
                                          <p:spTgt spid="51"/>
                                        </p:tgtEl>
                                        <p:attrNameLst>
                                          <p:attrName>ppt_x</p:attrName>
                                        </p:attrNameLst>
                                      </p:cBhvr>
                                      <p:tavLst>
                                        <p:tav tm="0">
                                          <p:val>
                                            <p:fltVal val="0.5"/>
                                          </p:val>
                                        </p:tav>
                                        <p:tav tm="100000">
                                          <p:val>
                                            <p:strVal val="#ppt_x"/>
                                          </p:val>
                                        </p:tav>
                                      </p:tavLst>
                                    </p:anim>
                                    <p:anim calcmode="lin" valueType="num">
                                      <p:cBhvr>
                                        <p:cTn id="24" dur="500" fill="hold"/>
                                        <p:tgtEl>
                                          <p:spTgt spid="51"/>
                                        </p:tgtEl>
                                        <p:attrNameLst>
                                          <p:attrName>ppt_y</p:attrName>
                                        </p:attrNameLst>
                                      </p:cBhvr>
                                      <p:tavLst>
                                        <p:tav tm="0">
                                          <p:val>
                                            <p:fltVal val="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528" fill="hold" nodeType="clickEffect">
                                  <p:stCondLst>
                                    <p:cond delay="0"/>
                                  </p:stCondLst>
                                  <p:childTnLst>
                                    <p:set>
                                      <p:cBhvr>
                                        <p:cTn id="28" dur="1" fill="hold">
                                          <p:stCondLst>
                                            <p:cond delay="0"/>
                                          </p:stCondLst>
                                        </p:cTn>
                                        <p:tgtEl>
                                          <p:spTgt spid="54"/>
                                        </p:tgtEl>
                                        <p:attrNameLst>
                                          <p:attrName>style.visibility</p:attrName>
                                        </p:attrNameLst>
                                      </p:cBhvr>
                                      <p:to>
                                        <p:strVal val="visible"/>
                                      </p:to>
                                    </p:set>
                                    <p:anim calcmode="lin" valueType="num">
                                      <p:cBhvr>
                                        <p:cTn id="29" dur="500" fill="hold"/>
                                        <p:tgtEl>
                                          <p:spTgt spid="54"/>
                                        </p:tgtEl>
                                        <p:attrNameLst>
                                          <p:attrName>ppt_w</p:attrName>
                                        </p:attrNameLst>
                                      </p:cBhvr>
                                      <p:tavLst>
                                        <p:tav tm="0">
                                          <p:val>
                                            <p:fltVal val="0"/>
                                          </p:val>
                                        </p:tav>
                                        <p:tav tm="100000">
                                          <p:val>
                                            <p:strVal val="#ppt_w"/>
                                          </p:val>
                                        </p:tav>
                                      </p:tavLst>
                                    </p:anim>
                                    <p:anim calcmode="lin" valueType="num">
                                      <p:cBhvr>
                                        <p:cTn id="30" dur="500" fill="hold"/>
                                        <p:tgtEl>
                                          <p:spTgt spid="54"/>
                                        </p:tgtEl>
                                        <p:attrNameLst>
                                          <p:attrName>ppt_h</p:attrName>
                                        </p:attrNameLst>
                                      </p:cBhvr>
                                      <p:tavLst>
                                        <p:tav tm="0">
                                          <p:val>
                                            <p:fltVal val="0"/>
                                          </p:val>
                                        </p:tav>
                                        <p:tav tm="100000">
                                          <p:val>
                                            <p:strVal val="#ppt_h"/>
                                          </p:val>
                                        </p:tav>
                                      </p:tavLst>
                                    </p:anim>
                                    <p:anim calcmode="lin" valueType="num">
                                      <p:cBhvr>
                                        <p:cTn id="31" dur="500" fill="hold"/>
                                        <p:tgtEl>
                                          <p:spTgt spid="54"/>
                                        </p:tgtEl>
                                        <p:attrNameLst>
                                          <p:attrName>ppt_x</p:attrName>
                                        </p:attrNameLst>
                                      </p:cBhvr>
                                      <p:tavLst>
                                        <p:tav tm="0">
                                          <p:val>
                                            <p:fltVal val="0.5"/>
                                          </p:val>
                                        </p:tav>
                                        <p:tav tm="100000">
                                          <p:val>
                                            <p:strVal val="#ppt_x"/>
                                          </p:val>
                                        </p:tav>
                                      </p:tavLst>
                                    </p:anim>
                                    <p:anim calcmode="lin" valueType="num">
                                      <p:cBhvr>
                                        <p:cTn id="32" dur="500" fill="hold"/>
                                        <p:tgtEl>
                                          <p:spTgt spid="54"/>
                                        </p:tgtEl>
                                        <p:attrNameLst>
                                          <p:attrName>ppt_y</p:attrName>
                                        </p:attrNameLst>
                                      </p:cBhvr>
                                      <p:tavLst>
                                        <p:tav tm="0">
                                          <p:val>
                                            <p:fltVal val="0.5"/>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528" fill="hold" nodeType="clickEffect">
                                  <p:stCondLst>
                                    <p:cond delay="0"/>
                                  </p:stCondLst>
                                  <p:childTnLst>
                                    <p:set>
                                      <p:cBhvr>
                                        <p:cTn id="36" dur="1" fill="hold">
                                          <p:stCondLst>
                                            <p:cond delay="0"/>
                                          </p:stCondLst>
                                        </p:cTn>
                                        <p:tgtEl>
                                          <p:spTgt spid="57"/>
                                        </p:tgtEl>
                                        <p:attrNameLst>
                                          <p:attrName>style.visibility</p:attrName>
                                        </p:attrNameLst>
                                      </p:cBhvr>
                                      <p:to>
                                        <p:strVal val="visible"/>
                                      </p:to>
                                    </p:set>
                                    <p:anim calcmode="lin" valueType="num">
                                      <p:cBhvr>
                                        <p:cTn id="37" dur="500" fill="hold"/>
                                        <p:tgtEl>
                                          <p:spTgt spid="57"/>
                                        </p:tgtEl>
                                        <p:attrNameLst>
                                          <p:attrName>ppt_w</p:attrName>
                                        </p:attrNameLst>
                                      </p:cBhvr>
                                      <p:tavLst>
                                        <p:tav tm="0">
                                          <p:val>
                                            <p:fltVal val="0"/>
                                          </p:val>
                                        </p:tav>
                                        <p:tav tm="100000">
                                          <p:val>
                                            <p:strVal val="#ppt_w"/>
                                          </p:val>
                                        </p:tav>
                                      </p:tavLst>
                                    </p:anim>
                                    <p:anim calcmode="lin" valueType="num">
                                      <p:cBhvr>
                                        <p:cTn id="38" dur="500" fill="hold"/>
                                        <p:tgtEl>
                                          <p:spTgt spid="57"/>
                                        </p:tgtEl>
                                        <p:attrNameLst>
                                          <p:attrName>ppt_h</p:attrName>
                                        </p:attrNameLst>
                                      </p:cBhvr>
                                      <p:tavLst>
                                        <p:tav tm="0">
                                          <p:val>
                                            <p:fltVal val="0"/>
                                          </p:val>
                                        </p:tav>
                                        <p:tav tm="100000">
                                          <p:val>
                                            <p:strVal val="#ppt_h"/>
                                          </p:val>
                                        </p:tav>
                                      </p:tavLst>
                                    </p:anim>
                                    <p:anim calcmode="lin" valueType="num">
                                      <p:cBhvr>
                                        <p:cTn id="39" dur="500" fill="hold"/>
                                        <p:tgtEl>
                                          <p:spTgt spid="57"/>
                                        </p:tgtEl>
                                        <p:attrNameLst>
                                          <p:attrName>ppt_x</p:attrName>
                                        </p:attrNameLst>
                                      </p:cBhvr>
                                      <p:tavLst>
                                        <p:tav tm="0">
                                          <p:val>
                                            <p:fltVal val="0.5"/>
                                          </p:val>
                                        </p:tav>
                                        <p:tav tm="100000">
                                          <p:val>
                                            <p:strVal val="#ppt_x"/>
                                          </p:val>
                                        </p:tav>
                                      </p:tavLst>
                                    </p:anim>
                                    <p:anim calcmode="lin" valueType="num">
                                      <p:cBhvr>
                                        <p:cTn id="40" dur="500" fill="hold"/>
                                        <p:tgtEl>
                                          <p:spTgt spid="57"/>
                                        </p:tgtEl>
                                        <p:attrNameLst>
                                          <p:attrName>ppt_y</p:attrName>
                                        </p:attrNameLst>
                                      </p:cBhvr>
                                      <p:tavLst>
                                        <p:tav tm="0">
                                          <p:val>
                                            <p:fltVal val="0.5"/>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528" fill="hold" nodeType="clickEffect">
                                  <p:stCondLst>
                                    <p:cond delay="0"/>
                                  </p:stCondLst>
                                  <p:childTnLst>
                                    <p:set>
                                      <p:cBhvr>
                                        <p:cTn id="44" dur="1" fill="hold">
                                          <p:stCondLst>
                                            <p:cond delay="0"/>
                                          </p:stCondLst>
                                        </p:cTn>
                                        <p:tgtEl>
                                          <p:spTgt spid="60"/>
                                        </p:tgtEl>
                                        <p:attrNameLst>
                                          <p:attrName>style.visibility</p:attrName>
                                        </p:attrNameLst>
                                      </p:cBhvr>
                                      <p:to>
                                        <p:strVal val="visible"/>
                                      </p:to>
                                    </p:set>
                                    <p:anim calcmode="lin" valueType="num">
                                      <p:cBhvr>
                                        <p:cTn id="45" dur="500" fill="hold"/>
                                        <p:tgtEl>
                                          <p:spTgt spid="60"/>
                                        </p:tgtEl>
                                        <p:attrNameLst>
                                          <p:attrName>ppt_w</p:attrName>
                                        </p:attrNameLst>
                                      </p:cBhvr>
                                      <p:tavLst>
                                        <p:tav tm="0">
                                          <p:val>
                                            <p:fltVal val="0"/>
                                          </p:val>
                                        </p:tav>
                                        <p:tav tm="100000">
                                          <p:val>
                                            <p:strVal val="#ppt_w"/>
                                          </p:val>
                                        </p:tav>
                                      </p:tavLst>
                                    </p:anim>
                                    <p:anim calcmode="lin" valueType="num">
                                      <p:cBhvr>
                                        <p:cTn id="46" dur="500" fill="hold"/>
                                        <p:tgtEl>
                                          <p:spTgt spid="60"/>
                                        </p:tgtEl>
                                        <p:attrNameLst>
                                          <p:attrName>ppt_h</p:attrName>
                                        </p:attrNameLst>
                                      </p:cBhvr>
                                      <p:tavLst>
                                        <p:tav tm="0">
                                          <p:val>
                                            <p:fltVal val="0"/>
                                          </p:val>
                                        </p:tav>
                                        <p:tav tm="100000">
                                          <p:val>
                                            <p:strVal val="#ppt_h"/>
                                          </p:val>
                                        </p:tav>
                                      </p:tavLst>
                                    </p:anim>
                                    <p:anim calcmode="lin" valueType="num">
                                      <p:cBhvr>
                                        <p:cTn id="47" dur="500" fill="hold"/>
                                        <p:tgtEl>
                                          <p:spTgt spid="60"/>
                                        </p:tgtEl>
                                        <p:attrNameLst>
                                          <p:attrName>ppt_x</p:attrName>
                                        </p:attrNameLst>
                                      </p:cBhvr>
                                      <p:tavLst>
                                        <p:tav tm="0">
                                          <p:val>
                                            <p:fltVal val="0.5"/>
                                          </p:val>
                                        </p:tav>
                                        <p:tav tm="100000">
                                          <p:val>
                                            <p:strVal val="#ppt_x"/>
                                          </p:val>
                                        </p:tav>
                                      </p:tavLst>
                                    </p:anim>
                                    <p:anim calcmode="lin" valueType="num">
                                      <p:cBhvr>
                                        <p:cTn id="48" dur="500" fill="hold"/>
                                        <p:tgtEl>
                                          <p:spTgt spid="60"/>
                                        </p:tgtEl>
                                        <p:attrNameLst>
                                          <p:attrName>ppt_y</p:attrName>
                                        </p:attrNameLst>
                                      </p:cBhvr>
                                      <p:tavLst>
                                        <p:tav tm="0">
                                          <p:val>
                                            <p:fltVal val="0.5"/>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3" presetClass="entr" presetSubtype="528" fill="hold" nodeType="clickEffect">
                                  <p:stCondLst>
                                    <p:cond delay="0"/>
                                  </p:stCondLst>
                                  <p:childTnLst>
                                    <p:set>
                                      <p:cBhvr>
                                        <p:cTn id="52" dur="1" fill="hold">
                                          <p:stCondLst>
                                            <p:cond delay="0"/>
                                          </p:stCondLst>
                                        </p:cTn>
                                        <p:tgtEl>
                                          <p:spTgt spid="63"/>
                                        </p:tgtEl>
                                        <p:attrNameLst>
                                          <p:attrName>style.visibility</p:attrName>
                                        </p:attrNameLst>
                                      </p:cBhvr>
                                      <p:to>
                                        <p:strVal val="visible"/>
                                      </p:to>
                                    </p:set>
                                    <p:anim calcmode="lin" valueType="num">
                                      <p:cBhvr>
                                        <p:cTn id="53" dur="500" fill="hold"/>
                                        <p:tgtEl>
                                          <p:spTgt spid="63"/>
                                        </p:tgtEl>
                                        <p:attrNameLst>
                                          <p:attrName>ppt_w</p:attrName>
                                        </p:attrNameLst>
                                      </p:cBhvr>
                                      <p:tavLst>
                                        <p:tav tm="0">
                                          <p:val>
                                            <p:fltVal val="0"/>
                                          </p:val>
                                        </p:tav>
                                        <p:tav tm="100000">
                                          <p:val>
                                            <p:strVal val="#ppt_w"/>
                                          </p:val>
                                        </p:tav>
                                      </p:tavLst>
                                    </p:anim>
                                    <p:anim calcmode="lin" valueType="num">
                                      <p:cBhvr>
                                        <p:cTn id="54" dur="500" fill="hold"/>
                                        <p:tgtEl>
                                          <p:spTgt spid="63"/>
                                        </p:tgtEl>
                                        <p:attrNameLst>
                                          <p:attrName>ppt_h</p:attrName>
                                        </p:attrNameLst>
                                      </p:cBhvr>
                                      <p:tavLst>
                                        <p:tav tm="0">
                                          <p:val>
                                            <p:fltVal val="0"/>
                                          </p:val>
                                        </p:tav>
                                        <p:tav tm="100000">
                                          <p:val>
                                            <p:strVal val="#ppt_h"/>
                                          </p:val>
                                        </p:tav>
                                      </p:tavLst>
                                    </p:anim>
                                    <p:anim calcmode="lin" valueType="num">
                                      <p:cBhvr>
                                        <p:cTn id="55" dur="500" fill="hold"/>
                                        <p:tgtEl>
                                          <p:spTgt spid="63"/>
                                        </p:tgtEl>
                                        <p:attrNameLst>
                                          <p:attrName>ppt_x</p:attrName>
                                        </p:attrNameLst>
                                      </p:cBhvr>
                                      <p:tavLst>
                                        <p:tav tm="0">
                                          <p:val>
                                            <p:fltVal val="0.5"/>
                                          </p:val>
                                        </p:tav>
                                        <p:tav tm="100000">
                                          <p:val>
                                            <p:strVal val="#ppt_x"/>
                                          </p:val>
                                        </p:tav>
                                      </p:tavLst>
                                    </p:anim>
                                    <p:anim calcmode="lin" valueType="num">
                                      <p:cBhvr>
                                        <p:cTn id="56" dur="500" fill="hold"/>
                                        <p:tgtEl>
                                          <p:spTgt spid="63"/>
                                        </p:tgtEl>
                                        <p:attrNameLst>
                                          <p:attrName>ppt_y</p:attrName>
                                        </p:attrNameLst>
                                      </p:cBhvr>
                                      <p:tavLst>
                                        <p:tav tm="0">
                                          <p:val>
                                            <p:fltVal val="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528" fill="hold" nodeType="click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 calcmode="lin" valueType="num">
                                      <p:cBhvr>
                                        <p:cTn id="63" dur="500" fill="hold"/>
                                        <p:tgtEl>
                                          <p:spTgt spid="66"/>
                                        </p:tgtEl>
                                        <p:attrNameLst>
                                          <p:attrName>ppt_x</p:attrName>
                                        </p:attrNameLst>
                                      </p:cBhvr>
                                      <p:tavLst>
                                        <p:tav tm="0">
                                          <p:val>
                                            <p:fltVal val="0.5"/>
                                          </p:val>
                                        </p:tav>
                                        <p:tav tm="100000">
                                          <p:val>
                                            <p:strVal val="#ppt_x"/>
                                          </p:val>
                                        </p:tav>
                                      </p:tavLst>
                                    </p:anim>
                                    <p:anim calcmode="lin" valueType="num">
                                      <p:cBhvr>
                                        <p:cTn id="64" dur="500" fill="hold"/>
                                        <p:tgtEl>
                                          <p:spTgt spid="66"/>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a:xfrm>
            <a:off x="1600200" y="1447800"/>
            <a:ext cx="7391400" cy="4876800"/>
          </a:xfrm>
        </p:spPr>
        <p:txBody>
          <a:bodyPr>
            <a:normAutofit fontScale="77500" lnSpcReduction="20000"/>
          </a:bodyPr>
          <a:lstStyle/>
          <a:p>
            <a:pPr>
              <a:buNone/>
            </a:pPr>
            <a:r>
              <a:rPr lang="en-US" sz="4000" dirty="0" smtClean="0">
                <a:latin typeface="Arial"/>
                <a:cs typeface="Arial"/>
              </a:rPr>
              <a:t>● </a:t>
            </a:r>
            <a:r>
              <a:rPr lang="en-US" sz="4000" dirty="0" smtClean="0">
                <a:latin typeface="+mj-lt"/>
              </a:rPr>
              <a:t>Acquisition strategies are not problem-free, even when pursued for value-creating reasons.</a:t>
            </a:r>
          </a:p>
          <a:p>
            <a:pPr>
              <a:buNone/>
            </a:pPr>
            <a:endParaRPr lang="en-US" sz="2600" dirty="0" smtClean="0">
              <a:latin typeface="+mj-lt"/>
            </a:endParaRPr>
          </a:p>
          <a:p>
            <a:pPr>
              <a:buNone/>
            </a:pPr>
            <a:r>
              <a:rPr lang="en-US" sz="4000" dirty="0" smtClean="0">
                <a:latin typeface="Arial"/>
                <a:cs typeface="Arial"/>
              </a:rPr>
              <a:t>● </a:t>
            </a:r>
            <a:r>
              <a:rPr lang="en-US" sz="4000" dirty="0" smtClean="0">
                <a:latin typeface="+mj-lt"/>
              </a:rPr>
              <a:t>Research suggests:</a:t>
            </a:r>
          </a:p>
          <a:p>
            <a:pPr>
              <a:buNone/>
            </a:pPr>
            <a:r>
              <a:rPr lang="en-US" sz="4000" dirty="0" smtClean="0">
                <a:latin typeface="+mj-lt"/>
              </a:rPr>
              <a:t>		20% of all mergers and acquisitions are successful	</a:t>
            </a:r>
          </a:p>
          <a:p>
            <a:pPr>
              <a:buNone/>
            </a:pPr>
            <a:r>
              <a:rPr lang="en-US" sz="4000" dirty="0" smtClean="0">
                <a:latin typeface="+mj-lt"/>
              </a:rPr>
              <a:t>		60% produce disappointing results</a:t>
            </a:r>
          </a:p>
          <a:p>
            <a:pPr>
              <a:buNone/>
            </a:pPr>
            <a:r>
              <a:rPr lang="en-US" sz="4000" dirty="0" smtClean="0">
                <a:latin typeface="+mj-lt"/>
              </a:rPr>
              <a:t>		20% are clear failures, with technology acquisitions reporting even higher failure rates</a:t>
            </a:r>
            <a:endParaRPr lang="en-US" sz="3800" b="1" dirty="0">
              <a:latin typeface="+mj-lt"/>
            </a:endParaRPr>
          </a:p>
        </p:txBody>
      </p:sp>
      <p:sp>
        <p:nvSpPr>
          <p:cNvPr id="30" name="Rectangle 17"/>
          <p:cNvSpPr txBox="1">
            <a:spLocks noChangeArrowheads="1"/>
          </p:cNvSpPr>
          <p:nvPr/>
        </p:nvSpPr>
        <p:spPr>
          <a:xfrm>
            <a:off x="1752600" y="1981200"/>
            <a:ext cx="6934200" cy="4343400"/>
          </a:xfrm>
          <a:prstGeom prst="rect">
            <a:avLst/>
          </a:prstGeom>
        </p:spPr>
        <p:txBody>
          <a:bodyPr vert="horz">
            <a:normAutofit/>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a:ln>
                <a:noFill/>
              </a:ln>
              <a:solidFill>
                <a:schemeClr val="tx2"/>
              </a:solidFill>
              <a:effectLst/>
              <a:uLnTx/>
              <a:uFillTx/>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ipe(down)">
                                      <p:cBhvr>
                                        <p:cTn id="7" dur="500"/>
                                        <p:tgtEl>
                                          <p:spTgt spid="29">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9">
                                            <p:txEl>
                                              <p:pRg st="2" end="2"/>
                                            </p:txEl>
                                          </p:spTgt>
                                        </p:tgtEl>
                                        <p:attrNameLst>
                                          <p:attrName>style.visibility</p:attrName>
                                        </p:attrNameLst>
                                      </p:cBhvr>
                                      <p:to>
                                        <p:strVal val="visible"/>
                                      </p:to>
                                    </p:set>
                                    <p:animEffect transition="in" filter="wipe(down)">
                                      <p:cBhvr>
                                        <p:cTn id="11" dur="500"/>
                                        <p:tgtEl>
                                          <p:spTgt spid="29">
                                            <p:txEl>
                                              <p:pRg st="2" end="2"/>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9">
                                            <p:txEl>
                                              <p:pRg st="3" end="3"/>
                                            </p:txEl>
                                          </p:spTgt>
                                        </p:tgtEl>
                                        <p:attrNameLst>
                                          <p:attrName>style.visibility</p:attrName>
                                        </p:attrNameLst>
                                      </p:cBhvr>
                                      <p:to>
                                        <p:strVal val="visible"/>
                                      </p:to>
                                    </p:set>
                                    <p:animEffect transition="in" filter="wipe(down)">
                                      <p:cBhvr>
                                        <p:cTn id="15" dur="500"/>
                                        <p:tgtEl>
                                          <p:spTgt spid="29">
                                            <p:txEl>
                                              <p:pRg st="3" end="3"/>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29">
                                            <p:txEl>
                                              <p:pRg st="4" end="4"/>
                                            </p:txEl>
                                          </p:spTgt>
                                        </p:tgtEl>
                                        <p:attrNameLst>
                                          <p:attrName>style.visibility</p:attrName>
                                        </p:attrNameLst>
                                      </p:cBhvr>
                                      <p:to>
                                        <p:strVal val="visible"/>
                                      </p:to>
                                    </p:set>
                                    <p:animEffect transition="in" filter="wipe(down)">
                                      <p:cBhvr>
                                        <p:cTn id="19" dur="500"/>
                                        <p:tgtEl>
                                          <p:spTgt spid="29">
                                            <p:txEl>
                                              <p:pRg st="4" end="4"/>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29">
                                            <p:txEl>
                                              <p:pRg st="5" end="5"/>
                                            </p:txEl>
                                          </p:spTgt>
                                        </p:tgtEl>
                                        <p:attrNameLst>
                                          <p:attrName>style.visibility</p:attrName>
                                        </p:attrNameLst>
                                      </p:cBhvr>
                                      <p:to>
                                        <p:strVal val="visible"/>
                                      </p:to>
                                    </p:set>
                                    <p:animEffect transition="in" filter="wipe(down)">
                                      <p:cBhvr>
                                        <p:cTn id="23" dur="500"/>
                                        <p:tgtEl>
                                          <p:spTgt spid="2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a:xfrm>
            <a:off x="1600200" y="1447800"/>
            <a:ext cx="7391400" cy="4876800"/>
          </a:xfrm>
        </p:spPr>
        <p:txBody>
          <a:bodyPr>
            <a:normAutofit fontScale="85000" lnSpcReduction="10000"/>
          </a:bodyPr>
          <a:lstStyle/>
          <a:p>
            <a:pPr>
              <a:buNone/>
            </a:pPr>
            <a:r>
              <a:rPr lang="en-US" sz="3600" dirty="0" smtClean="0">
                <a:latin typeface="+mj-lt"/>
              </a:rPr>
              <a:t>Greater acquisition success accrues to firms able to:</a:t>
            </a:r>
          </a:p>
          <a:p>
            <a:pPr>
              <a:buNone/>
            </a:pPr>
            <a:r>
              <a:rPr lang="en-US" sz="3600" dirty="0" smtClean="0">
                <a:latin typeface="+mj-lt"/>
              </a:rPr>
              <a:t>		 1. select the “right” target </a:t>
            </a:r>
          </a:p>
          <a:p>
            <a:pPr>
              <a:buNone/>
            </a:pPr>
            <a:r>
              <a:rPr lang="en-US" sz="3600" dirty="0" smtClean="0">
                <a:latin typeface="+mj-lt"/>
              </a:rPr>
              <a:t>		 2. avoid paying too high a premium (by doing appropriate due diligence)</a:t>
            </a:r>
          </a:p>
          <a:p>
            <a:pPr>
              <a:buNone/>
            </a:pPr>
            <a:r>
              <a:rPr lang="en-US" sz="3600" dirty="0" smtClean="0">
                <a:latin typeface="+mj-lt"/>
              </a:rPr>
              <a:t>		 3. integrate the operations of the acquiring and target firm effectively </a:t>
            </a:r>
          </a:p>
          <a:p>
            <a:pPr>
              <a:buNone/>
            </a:pPr>
            <a:r>
              <a:rPr lang="en-US" sz="3600" dirty="0" smtClean="0">
                <a:latin typeface="+mj-lt"/>
              </a:rPr>
              <a:t>		 4. retain the target firm’s human capital, as illustrated by </a:t>
            </a:r>
            <a:r>
              <a:rPr lang="en-US" sz="3600" dirty="0" err="1" smtClean="0">
                <a:latin typeface="+mj-lt"/>
              </a:rPr>
              <a:t>Facebook’s</a:t>
            </a:r>
            <a:r>
              <a:rPr lang="en-US" sz="3600" dirty="0" smtClean="0">
                <a:latin typeface="+mj-lt"/>
              </a:rPr>
              <a:t> approach described in the opening case</a:t>
            </a:r>
          </a:p>
          <a:p>
            <a:pPr>
              <a:buNone/>
            </a:pPr>
            <a:endParaRPr lang="en-US" sz="3800" b="1" dirty="0">
              <a:latin typeface="+mj-lt"/>
            </a:endParaRPr>
          </a:p>
        </p:txBody>
      </p:sp>
      <p:sp>
        <p:nvSpPr>
          <p:cNvPr id="30" name="Rectangle 17"/>
          <p:cNvSpPr txBox="1">
            <a:spLocks noChangeArrowheads="1"/>
          </p:cNvSpPr>
          <p:nvPr/>
        </p:nvSpPr>
        <p:spPr>
          <a:xfrm>
            <a:off x="1752600" y="1981200"/>
            <a:ext cx="6934200" cy="4343400"/>
          </a:xfrm>
          <a:prstGeom prst="rect">
            <a:avLst/>
          </a:prstGeom>
        </p:spPr>
        <p:txBody>
          <a:bodyPr vert="horz">
            <a:normAutofit/>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buFont typeface="Arial" pitchFamily="34" charset="0"/>
              <a:buChar char="•"/>
              <a:tabLst/>
              <a:defRPr/>
            </a:pPr>
            <a:endParaRPr kumimoji="0" lang="en-US" sz="2800" b="0" i="0" u="none" strike="noStrike" kern="1200" cap="none" spc="0" normalizeH="0" baseline="0" noProof="0" dirty="0">
              <a:ln>
                <a:noFill/>
              </a:ln>
              <a:solidFill>
                <a:schemeClr val="tx2"/>
              </a:solidFill>
              <a:effectLst/>
              <a:uLnTx/>
              <a:uFillTx/>
              <a:latin typeface="+mj-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ipe(down)">
                                      <p:cBhvr>
                                        <p:cTn id="7" dur="500"/>
                                        <p:tgtEl>
                                          <p:spTgt spid="29">
                                            <p:txEl>
                                              <p:pRg st="0" end="0"/>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9">
                                            <p:txEl>
                                              <p:pRg st="1" end="1"/>
                                            </p:txEl>
                                          </p:spTgt>
                                        </p:tgtEl>
                                        <p:attrNameLst>
                                          <p:attrName>style.visibility</p:attrName>
                                        </p:attrNameLst>
                                      </p:cBhvr>
                                      <p:to>
                                        <p:strVal val="visible"/>
                                      </p:to>
                                    </p:set>
                                    <p:animEffect transition="in" filter="wipe(down)">
                                      <p:cBhvr>
                                        <p:cTn id="11" dur="500"/>
                                        <p:tgtEl>
                                          <p:spTgt spid="29">
                                            <p:txEl>
                                              <p:pRg st="1" end="1"/>
                                            </p:txEl>
                                          </p:spTgt>
                                        </p:tgtEl>
                                      </p:cBhvr>
                                    </p:animEffect>
                                  </p:childTnLst>
                                </p:cTn>
                              </p:par>
                            </p:childTnLst>
                          </p:cTn>
                        </p:par>
                        <p:par>
                          <p:cTn id="12" fill="hold">
                            <p:stCondLst>
                              <p:cond delay="1000"/>
                            </p:stCondLst>
                            <p:childTnLst>
                              <p:par>
                                <p:cTn id="13" presetID="22" presetClass="entr" presetSubtype="4" fill="hold" nodeType="afterEffect">
                                  <p:stCondLst>
                                    <p:cond delay="0"/>
                                  </p:stCondLst>
                                  <p:childTnLst>
                                    <p:set>
                                      <p:cBhvr>
                                        <p:cTn id="14" dur="1" fill="hold">
                                          <p:stCondLst>
                                            <p:cond delay="0"/>
                                          </p:stCondLst>
                                        </p:cTn>
                                        <p:tgtEl>
                                          <p:spTgt spid="29">
                                            <p:txEl>
                                              <p:pRg st="2" end="2"/>
                                            </p:txEl>
                                          </p:spTgt>
                                        </p:tgtEl>
                                        <p:attrNameLst>
                                          <p:attrName>style.visibility</p:attrName>
                                        </p:attrNameLst>
                                      </p:cBhvr>
                                      <p:to>
                                        <p:strVal val="visible"/>
                                      </p:to>
                                    </p:set>
                                    <p:animEffect transition="in" filter="wipe(down)">
                                      <p:cBhvr>
                                        <p:cTn id="15" dur="500"/>
                                        <p:tgtEl>
                                          <p:spTgt spid="29">
                                            <p:txEl>
                                              <p:pRg st="2" end="2"/>
                                            </p:txEl>
                                          </p:spTgt>
                                        </p:tgtEl>
                                      </p:cBhvr>
                                    </p:animEffect>
                                  </p:childTnLst>
                                </p:cTn>
                              </p:par>
                            </p:childTnLst>
                          </p:cTn>
                        </p:par>
                        <p:par>
                          <p:cTn id="16" fill="hold">
                            <p:stCondLst>
                              <p:cond delay="1500"/>
                            </p:stCondLst>
                            <p:childTnLst>
                              <p:par>
                                <p:cTn id="17" presetID="22" presetClass="entr" presetSubtype="4" fill="hold" nodeType="afterEffect">
                                  <p:stCondLst>
                                    <p:cond delay="0"/>
                                  </p:stCondLst>
                                  <p:childTnLst>
                                    <p:set>
                                      <p:cBhvr>
                                        <p:cTn id="18" dur="1" fill="hold">
                                          <p:stCondLst>
                                            <p:cond delay="0"/>
                                          </p:stCondLst>
                                        </p:cTn>
                                        <p:tgtEl>
                                          <p:spTgt spid="29">
                                            <p:txEl>
                                              <p:pRg st="3" end="3"/>
                                            </p:txEl>
                                          </p:spTgt>
                                        </p:tgtEl>
                                        <p:attrNameLst>
                                          <p:attrName>style.visibility</p:attrName>
                                        </p:attrNameLst>
                                      </p:cBhvr>
                                      <p:to>
                                        <p:strVal val="visible"/>
                                      </p:to>
                                    </p:set>
                                    <p:animEffect transition="in" filter="wipe(down)">
                                      <p:cBhvr>
                                        <p:cTn id="19" dur="500"/>
                                        <p:tgtEl>
                                          <p:spTgt spid="29">
                                            <p:txEl>
                                              <p:pRg st="3" end="3"/>
                                            </p:txEl>
                                          </p:spTgt>
                                        </p:tgtEl>
                                      </p:cBhvr>
                                    </p:animEffect>
                                  </p:childTnLst>
                                </p:cTn>
                              </p:par>
                            </p:childTnLst>
                          </p:cTn>
                        </p:par>
                        <p:par>
                          <p:cTn id="20" fill="hold">
                            <p:stCondLst>
                              <p:cond delay="2000"/>
                            </p:stCondLst>
                            <p:childTnLst>
                              <p:par>
                                <p:cTn id="21" presetID="22" presetClass="entr" presetSubtype="4" fill="hold" nodeType="afterEffect">
                                  <p:stCondLst>
                                    <p:cond delay="0"/>
                                  </p:stCondLst>
                                  <p:childTnLst>
                                    <p:set>
                                      <p:cBhvr>
                                        <p:cTn id="22" dur="1" fill="hold">
                                          <p:stCondLst>
                                            <p:cond delay="0"/>
                                          </p:stCondLst>
                                        </p:cTn>
                                        <p:tgtEl>
                                          <p:spTgt spid="29">
                                            <p:txEl>
                                              <p:pRg st="4" end="4"/>
                                            </p:txEl>
                                          </p:spTgt>
                                        </p:tgtEl>
                                        <p:attrNameLst>
                                          <p:attrName>style.visibility</p:attrName>
                                        </p:attrNameLst>
                                      </p:cBhvr>
                                      <p:to>
                                        <p:strVal val="visible"/>
                                      </p:to>
                                    </p:set>
                                    <p:animEffect transition="in" filter="wipe(down)">
                                      <p:cBhvr>
                                        <p:cTn id="23" dur="500"/>
                                        <p:tgtEl>
                                          <p:spTgt spid="2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Integration Difficulties</a:t>
            </a:r>
            <a:endParaRPr lang="en-US" sz="3800" b="1" dirty="0">
              <a:latin typeface="+mj-lt"/>
            </a:endParaRPr>
          </a:p>
        </p:txBody>
      </p:sp>
      <p:sp>
        <p:nvSpPr>
          <p:cNvPr id="30" name="Rectangle 17"/>
          <p:cNvSpPr txBox="1">
            <a:spLocks noChangeArrowheads="1"/>
          </p:cNvSpPr>
          <p:nvPr/>
        </p:nvSpPr>
        <p:spPr>
          <a:xfrm>
            <a:off x="1447800" y="1905000"/>
            <a:ext cx="7467600" cy="4572000"/>
          </a:xfrm>
          <a:prstGeom prst="rect">
            <a:avLst/>
          </a:prstGeom>
        </p:spPr>
        <p:txBody>
          <a:bodyPr vert="horz">
            <a:noAutofit/>
          </a:bodyPr>
          <a:lstStyle/>
          <a:p>
            <a:pPr marL="342900" marR="0" lvl="0" indent="-342900" algn="l" defTabSz="914400" rtl="0" eaLnBrk="1" fontAlgn="auto" latinLnBrk="0" hangingPunct="1">
              <a:lnSpc>
                <a:spcPct val="100000"/>
              </a:lnSpc>
              <a:spcAft>
                <a:spcPts val="0"/>
              </a:spcAft>
              <a:buClr>
                <a:schemeClr val="accent1"/>
              </a:buClr>
              <a:buSzPct val="70000"/>
              <a:tabLst/>
              <a:defRPr/>
            </a:pPr>
            <a:r>
              <a:rPr kumimoji="0" lang="en-US" sz="3000" b="0" i="0" u="none" strike="noStrike" kern="1200" cap="none" spc="0" normalizeH="0" baseline="0" noProof="0" dirty="0" smtClean="0">
                <a:ln>
                  <a:noFill/>
                </a:ln>
                <a:solidFill>
                  <a:schemeClr val="tx2"/>
                </a:solidFill>
                <a:effectLst/>
                <a:uLnTx/>
                <a:uFillTx/>
                <a:ea typeface="+mn-ea"/>
                <a:cs typeface="Arial" pitchFamily="34" charset="0"/>
              </a:rPr>
              <a:t>	</a:t>
            </a:r>
            <a:r>
              <a:rPr kumimoji="0" lang="en-US" sz="3000" b="1" i="0" u="none" strike="noStrike" kern="1200" cap="none" spc="0" normalizeH="0" baseline="0" noProof="0" dirty="0" smtClean="0">
                <a:ln>
                  <a:noFill/>
                </a:ln>
                <a:solidFill>
                  <a:schemeClr val="tx2"/>
                </a:solidFill>
                <a:effectLst/>
                <a:uLnTx/>
                <a:uFillTx/>
                <a:ea typeface="+mn-ea"/>
                <a:cs typeface="Arial" pitchFamily="34" charset="0"/>
              </a:rPr>
              <a:t>Integration challenges include:</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ea typeface="+mn-ea"/>
                <a:cs typeface="+mn-cs"/>
              </a:rPr>
              <a:t>Melding two disparate corporate cultures</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ea typeface="+mn-ea"/>
                <a:cs typeface="+mn-cs"/>
              </a:rPr>
              <a:t>Linking different financial and control systems</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ea typeface="+mn-ea"/>
                <a:cs typeface="+mn-cs"/>
              </a:rPr>
              <a:t>Building effective working relationships (particularly when management styles differ)</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ea typeface="+mn-ea"/>
                <a:cs typeface="+mn-cs"/>
              </a:rPr>
              <a:t>Resolving problems regarding the status of the newly acquired firm’s executives</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700" b="1" i="0" u="none" strike="noStrike" kern="1200" cap="none" spc="0" normalizeH="0" baseline="0" noProof="0" dirty="0" smtClean="0">
                <a:ln>
                  <a:noFill/>
                </a:ln>
                <a:solidFill>
                  <a:schemeClr val="tx2"/>
                </a:solidFill>
                <a:effectLst/>
                <a:uLnTx/>
                <a:uFillTx/>
                <a:ea typeface="+mn-ea"/>
                <a:cs typeface="+mn-cs"/>
              </a:rPr>
              <a:t>Loss of key personnel weakening the acquired firm’s capabilities and reducing its value</a:t>
            </a:r>
          </a:p>
          <a:p>
            <a:pPr marL="742950" marR="0" lvl="1" indent="-285750" algn="l" defTabSz="914400" rtl="0" eaLnBrk="1" fontAlgn="auto" latinLnBrk="0" hangingPunct="1">
              <a:lnSpc>
                <a:spcPct val="100000"/>
              </a:lnSpc>
              <a:spcAft>
                <a:spcPts val="0"/>
              </a:spcAft>
              <a:buClr>
                <a:schemeClr val="accent1"/>
              </a:buClr>
              <a:buSzPct val="70000"/>
              <a:buFont typeface="Arial" pitchFamily="34" charset="0"/>
              <a:buChar char="•"/>
              <a:tabLst/>
              <a:defRPr/>
            </a:pPr>
            <a:endParaRPr kumimoji="0" lang="en-US" sz="2700"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xEl>
                                              <p:pRg st="0" end="0"/>
                                            </p:txEl>
                                          </p:spTgt>
                                        </p:tgtEl>
                                        <p:attrNameLst>
                                          <p:attrName>style.visibility</p:attrName>
                                        </p:attrNameLst>
                                      </p:cBhvr>
                                      <p:to>
                                        <p:strVal val="visible"/>
                                      </p:to>
                                    </p:set>
                                    <p:animEffect transition="in" filter="wipe(left)">
                                      <p:cBhvr>
                                        <p:cTn id="7" dur="500"/>
                                        <p:tgtEl>
                                          <p:spTgt spid="30">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30">
                                            <p:txEl>
                                              <p:pRg st="1" end="1"/>
                                            </p:txEl>
                                          </p:spTgt>
                                        </p:tgtEl>
                                        <p:attrNameLst>
                                          <p:attrName>style.visibility</p:attrName>
                                        </p:attrNameLst>
                                      </p:cBhvr>
                                      <p:to>
                                        <p:strVal val="visible"/>
                                      </p:to>
                                    </p:set>
                                    <p:animEffect transition="in" filter="wipe(left)">
                                      <p:cBhvr>
                                        <p:cTn id="11" dur="500"/>
                                        <p:tgtEl>
                                          <p:spTgt spid="30">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0">
                                            <p:txEl>
                                              <p:pRg st="2" end="2"/>
                                            </p:txEl>
                                          </p:spTgt>
                                        </p:tgtEl>
                                        <p:attrNameLst>
                                          <p:attrName>style.visibility</p:attrName>
                                        </p:attrNameLst>
                                      </p:cBhvr>
                                      <p:to>
                                        <p:strVal val="visible"/>
                                      </p:to>
                                    </p:set>
                                    <p:animEffect transition="in" filter="wipe(left)">
                                      <p:cBhvr>
                                        <p:cTn id="15" dur="500"/>
                                        <p:tgtEl>
                                          <p:spTgt spid="30">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0">
                                            <p:txEl>
                                              <p:pRg st="3" end="3"/>
                                            </p:txEl>
                                          </p:spTgt>
                                        </p:tgtEl>
                                        <p:attrNameLst>
                                          <p:attrName>style.visibility</p:attrName>
                                        </p:attrNameLst>
                                      </p:cBhvr>
                                      <p:to>
                                        <p:strVal val="visible"/>
                                      </p:to>
                                    </p:set>
                                    <p:animEffect transition="in" filter="wipe(left)">
                                      <p:cBhvr>
                                        <p:cTn id="19" dur="500"/>
                                        <p:tgtEl>
                                          <p:spTgt spid="30">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0">
                                            <p:txEl>
                                              <p:pRg st="4" end="4"/>
                                            </p:txEl>
                                          </p:spTgt>
                                        </p:tgtEl>
                                        <p:attrNameLst>
                                          <p:attrName>style.visibility</p:attrName>
                                        </p:attrNameLst>
                                      </p:cBhvr>
                                      <p:to>
                                        <p:strVal val="visible"/>
                                      </p:to>
                                    </p:set>
                                    <p:animEffect transition="in" filter="wipe(left)">
                                      <p:cBhvr>
                                        <p:cTn id="23" dur="500"/>
                                        <p:tgtEl>
                                          <p:spTgt spid="30">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0">
                                            <p:txEl>
                                              <p:pRg st="5" end="5"/>
                                            </p:txEl>
                                          </p:spTgt>
                                        </p:tgtEl>
                                        <p:attrNameLst>
                                          <p:attrName>style.visibility</p:attrName>
                                        </p:attrNameLst>
                                      </p:cBhvr>
                                      <p:to>
                                        <p:strVal val="visible"/>
                                      </p:to>
                                    </p:set>
                                    <p:animEffect transition="in" filter="wipe(left)">
                                      <p:cBhvr>
                                        <p:cTn id="27" dur="500"/>
                                        <p:tgtEl>
                                          <p:spTgt spid="3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build="p" bldLvl="2"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Inadequate Evaluation of Target</a:t>
            </a:r>
            <a:endParaRPr lang="en-US" sz="3800" b="1" dirty="0">
              <a:latin typeface="+mj-lt"/>
            </a:endParaRPr>
          </a:p>
        </p:txBody>
      </p:sp>
      <p:sp>
        <p:nvSpPr>
          <p:cNvPr id="5" name="Rectangle 17"/>
          <p:cNvSpPr txBox="1">
            <a:spLocks noChangeArrowheads="1"/>
          </p:cNvSpPr>
          <p:nvPr/>
        </p:nvSpPr>
        <p:spPr>
          <a:xfrm>
            <a:off x="1676400" y="1981200"/>
            <a:ext cx="7239000" cy="4495800"/>
          </a:xfrm>
          <a:prstGeom prst="rect">
            <a:avLst/>
          </a:prstGeom>
        </p:spPr>
        <p:txBody>
          <a:bodyPr vert="horz">
            <a:noAutofit/>
          </a:bodyPr>
          <a:lstStyle/>
          <a:p>
            <a:pPr marL="342900" marR="0" lvl="0" indent="-342900" algn="l" defTabSz="914400" rtl="0" eaLnBrk="1" fontAlgn="auto" latinLnBrk="0" hangingPunct="1">
              <a:buClr>
                <a:schemeClr val="accent1"/>
              </a:buClr>
              <a:buSzPct val="70000"/>
              <a:tabLst/>
              <a:defRPr/>
            </a:pPr>
            <a:r>
              <a:rPr kumimoji="0" lang="en-US" sz="2600" b="1" i="0" u="none" strike="noStrike" kern="1200" cap="none" spc="0" normalizeH="0" baseline="0" noProof="0" dirty="0" smtClean="0">
                <a:ln>
                  <a:noFill/>
                </a:ln>
                <a:solidFill>
                  <a:schemeClr val="tx2"/>
                </a:solidFill>
                <a:effectLst/>
                <a:uLnTx/>
                <a:uFillTx/>
                <a:ea typeface="+mn-ea"/>
                <a:cs typeface="Arial" pitchFamily="34" charset="0"/>
              </a:rPr>
              <a:t>	Due Diligence</a:t>
            </a:r>
          </a:p>
          <a:p>
            <a:pPr marL="742950" marR="0" lvl="1" indent="-285750" algn="l" defTabSz="914400" rtl="0" eaLnBrk="1" fontAlgn="auto" latinLnBrk="0" hangingPunct="1">
              <a:buSzPct val="70000"/>
              <a:buFont typeface="Arial" pitchFamily="34" charset="0"/>
              <a:buChar char="•"/>
              <a:tabLst/>
              <a:defRPr/>
            </a:pPr>
            <a:r>
              <a:rPr kumimoji="0" lang="en-US" sz="2100" b="0" i="0" u="none" strike="noStrike" kern="1200" cap="none" spc="0" normalizeH="0" baseline="0" noProof="0" dirty="0" smtClean="0">
                <a:ln>
                  <a:noFill/>
                </a:ln>
                <a:solidFill>
                  <a:schemeClr val="tx2"/>
                </a:solidFill>
                <a:effectLst/>
                <a:uLnTx/>
                <a:uFillTx/>
                <a:ea typeface="+mn-ea"/>
                <a:cs typeface="+mn-cs"/>
              </a:rPr>
              <a:t>The process of evaluating a target firm for acquisition</a:t>
            </a:r>
          </a:p>
          <a:p>
            <a:pPr marL="741363" marR="0" lvl="2" indent="-284163" algn="l" defTabSz="914400" rtl="0" eaLnBrk="1" fontAlgn="auto" latinLnBrk="0" hangingPunct="1">
              <a:buSzPct val="70000"/>
              <a:buFont typeface="Arial" pitchFamily="34" charset="0"/>
              <a:buChar char="•"/>
              <a:tabLst/>
              <a:defRPr/>
            </a:pPr>
            <a:r>
              <a:rPr kumimoji="0" lang="en-US" sz="2100" b="0" i="0" u="none" strike="noStrike" kern="1200" cap="none" spc="0" normalizeH="0" baseline="0" noProof="0" dirty="0" smtClean="0">
                <a:ln>
                  <a:noFill/>
                </a:ln>
                <a:solidFill>
                  <a:schemeClr val="tx2"/>
                </a:solidFill>
                <a:effectLst/>
                <a:uLnTx/>
                <a:uFillTx/>
                <a:ea typeface="+mn-ea"/>
                <a:cs typeface="+mn-cs"/>
              </a:rPr>
              <a:t>Ineffective due diligence may result in paying an excessive premium for the target company</a:t>
            </a:r>
          </a:p>
          <a:p>
            <a:pPr marL="342900" marR="0" lvl="0" indent="-342900" algn="l" defTabSz="914400" rtl="0" eaLnBrk="1" fontAlgn="auto" latinLnBrk="0" hangingPunct="1">
              <a:buClr>
                <a:schemeClr val="accent1"/>
              </a:buClr>
              <a:buSzPct val="70000"/>
              <a:tabLst/>
              <a:defRPr/>
            </a:pPr>
            <a:r>
              <a:rPr kumimoji="0" lang="en-US" sz="2600" b="1" i="0" u="none" strike="noStrike" kern="1200" cap="none" spc="0" normalizeH="0" baseline="0" noProof="0" dirty="0" smtClean="0">
                <a:ln>
                  <a:noFill/>
                </a:ln>
                <a:solidFill>
                  <a:schemeClr val="tx2"/>
                </a:solidFill>
                <a:effectLst/>
                <a:uLnTx/>
                <a:uFillTx/>
                <a:ea typeface="+mn-ea"/>
                <a:cs typeface="Arial" pitchFamily="34" charset="0"/>
              </a:rPr>
              <a:t>	Evaluation requires examining:</a:t>
            </a:r>
          </a:p>
          <a:p>
            <a:pPr marL="742950" marR="0" lvl="1" indent="-285750" algn="l" defTabSz="914400" rtl="0" eaLnBrk="1" fontAlgn="auto" latinLnBrk="0" hangingPunct="1">
              <a:buSzPct val="70000"/>
              <a:buFont typeface="Arial" pitchFamily="34" charset="0"/>
              <a:buChar char="•"/>
              <a:tabLst/>
              <a:defRPr/>
            </a:pPr>
            <a:r>
              <a:rPr lang="en-US" sz="2100" dirty="0" smtClean="0">
                <a:solidFill>
                  <a:schemeClr val="tx2"/>
                </a:solidFill>
              </a:rPr>
              <a:t>The </a:t>
            </a:r>
            <a:r>
              <a:rPr lang="en-US" sz="2100" dirty="0" err="1" smtClean="0">
                <a:solidFill>
                  <a:schemeClr val="tx2"/>
                </a:solidFill>
              </a:rPr>
              <a:t>f</a:t>
            </a:r>
            <a:r>
              <a:rPr kumimoji="0" lang="en-US" sz="2100" b="0" i="0" u="none" strike="noStrike" kern="1200" cap="none" spc="0" normalizeH="0" baseline="0" noProof="0" dirty="0" err="1" smtClean="0">
                <a:ln>
                  <a:noFill/>
                </a:ln>
                <a:solidFill>
                  <a:schemeClr val="tx2"/>
                </a:solidFill>
                <a:effectLst/>
                <a:uLnTx/>
                <a:uFillTx/>
                <a:ea typeface="+mn-ea"/>
                <a:cs typeface="+mn-cs"/>
              </a:rPr>
              <a:t>inancing</a:t>
            </a:r>
            <a:r>
              <a:rPr kumimoji="0" lang="en-US" sz="2100" b="0" i="0" u="none" strike="noStrike" kern="1200" cap="none" spc="0" normalizeH="0" baseline="0" noProof="0" dirty="0" smtClean="0">
                <a:ln>
                  <a:noFill/>
                </a:ln>
                <a:solidFill>
                  <a:schemeClr val="tx2"/>
                </a:solidFill>
                <a:effectLst/>
                <a:uLnTx/>
                <a:uFillTx/>
                <a:ea typeface="+mn-ea"/>
                <a:cs typeface="+mn-cs"/>
              </a:rPr>
              <a:t> of the intended transaction</a:t>
            </a:r>
          </a:p>
          <a:p>
            <a:pPr marL="742950" marR="0" lvl="1" indent="-285750" algn="l" defTabSz="914400" rtl="0" eaLnBrk="1" fontAlgn="auto" latinLnBrk="0" hangingPunct="1">
              <a:buSzPct val="70000"/>
              <a:buFont typeface="Arial" pitchFamily="34" charset="0"/>
              <a:buChar char="•"/>
              <a:tabLst/>
              <a:defRPr/>
            </a:pPr>
            <a:r>
              <a:rPr lang="en-US" sz="2100" dirty="0" smtClean="0">
                <a:solidFill>
                  <a:schemeClr val="tx2"/>
                </a:solidFill>
              </a:rPr>
              <a:t>The </a:t>
            </a:r>
            <a:r>
              <a:rPr lang="en-US" sz="2100" dirty="0" err="1" smtClean="0">
                <a:solidFill>
                  <a:schemeClr val="tx2"/>
                </a:solidFill>
              </a:rPr>
              <a:t>d</a:t>
            </a:r>
            <a:r>
              <a:rPr kumimoji="0" lang="en-US" sz="2100" b="0" i="0" u="none" strike="noStrike" kern="1200" cap="none" spc="0" normalizeH="0" baseline="0" noProof="0" dirty="0" err="1" smtClean="0">
                <a:ln>
                  <a:noFill/>
                </a:ln>
                <a:solidFill>
                  <a:schemeClr val="tx2"/>
                </a:solidFill>
                <a:effectLst/>
                <a:uLnTx/>
                <a:uFillTx/>
                <a:ea typeface="+mn-ea"/>
                <a:cs typeface="+mn-cs"/>
              </a:rPr>
              <a:t>ifferences</a:t>
            </a:r>
            <a:r>
              <a:rPr kumimoji="0" lang="en-US" sz="2100" b="0" i="0" u="none" strike="noStrike" kern="1200" cap="none" spc="0" normalizeH="0" baseline="0" noProof="0" dirty="0" smtClean="0">
                <a:ln>
                  <a:noFill/>
                </a:ln>
                <a:solidFill>
                  <a:schemeClr val="tx2"/>
                </a:solidFill>
                <a:effectLst/>
                <a:uLnTx/>
                <a:uFillTx/>
                <a:ea typeface="+mn-ea"/>
                <a:cs typeface="+mn-cs"/>
              </a:rPr>
              <a:t> in culture between the firms</a:t>
            </a:r>
          </a:p>
          <a:p>
            <a:pPr marL="742950" marR="0" lvl="1" indent="-285750" algn="l" defTabSz="914400" rtl="0" eaLnBrk="1" fontAlgn="auto" latinLnBrk="0" hangingPunct="1">
              <a:buSzPct val="70000"/>
              <a:buFont typeface="Arial" pitchFamily="34" charset="0"/>
              <a:buChar char="•"/>
              <a:tabLst/>
              <a:defRPr/>
            </a:pPr>
            <a:r>
              <a:rPr kumimoji="0" lang="en-US" sz="2100" b="0" i="0" u="none" strike="noStrike" kern="1200" cap="none" spc="0" normalizeH="0" baseline="0" noProof="0" dirty="0" smtClean="0">
                <a:ln>
                  <a:noFill/>
                </a:ln>
                <a:solidFill>
                  <a:schemeClr val="tx2"/>
                </a:solidFill>
                <a:effectLst/>
                <a:uLnTx/>
                <a:uFillTx/>
                <a:ea typeface="+mn-ea"/>
                <a:cs typeface="+mn-cs"/>
              </a:rPr>
              <a:t>The tax consequences of the transaction</a:t>
            </a:r>
          </a:p>
          <a:p>
            <a:pPr marL="742950" lvl="1" indent="-285750">
              <a:buSzPct val="70000"/>
              <a:buFont typeface="Arial" pitchFamily="34" charset="0"/>
              <a:buChar char="•"/>
            </a:pPr>
            <a:r>
              <a:rPr kumimoji="0" lang="en-US" sz="2100" b="0" i="0" u="none" strike="noStrike" kern="1200" cap="none" spc="0" normalizeH="0" baseline="0" noProof="0" dirty="0" smtClean="0">
                <a:ln>
                  <a:noFill/>
                </a:ln>
                <a:solidFill>
                  <a:schemeClr val="tx2"/>
                </a:solidFill>
                <a:effectLst/>
                <a:uLnTx/>
                <a:uFillTx/>
                <a:ea typeface="+mn-ea"/>
                <a:cs typeface="+mn-cs"/>
              </a:rPr>
              <a:t>Actions necessary to meld the two workforces</a:t>
            </a:r>
          </a:p>
          <a:p>
            <a:pPr marL="742950" lvl="1" indent="-285750">
              <a:buSzPct val="70000"/>
              <a:buFont typeface="Arial" pitchFamily="34" charset="0"/>
              <a:buChar char="•"/>
            </a:pPr>
            <a:r>
              <a:rPr lang="en-US" sz="2100" dirty="0" smtClean="0">
                <a:solidFill>
                  <a:schemeClr val="tx2"/>
                </a:solidFill>
              </a:rPr>
              <a:t>BOTH the accuracy of the financial position and accounting standards used AND the quality of the strategic fit and the ability of the acquiring firm to effectively integrate the target</a:t>
            </a:r>
            <a:endParaRPr kumimoji="0" lang="en-US" sz="2100"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left)">
                                      <p:cBhvr>
                                        <p:cTn id="31" dur="500"/>
                                        <p:tgtEl>
                                          <p:spTgt spid="5">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wipe(left)">
                                      <p:cBhvr>
                                        <p:cTn id="35" dur="500"/>
                                        <p:tgtEl>
                                          <p:spTgt spid="5">
                                            <p:txEl>
                                              <p:pRg st="7" end="7"/>
                                            </p:txEl>
                                          </p:spTgt>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animEffect transition="in" filter="wipe(left)">
                                      <p:cBhvr>
                                        <p:cTn id="39" dur="5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a:xfrm>
            <a:off x="1600200" y="1143000"/>
            <a:ext cx="7391400" cy="5181600"/>
          </a:xfrm>
        </p:spPr>
        <p:txBody>
          <a:bodyPr>
            <a:normAutofit/>
          </a:bodyPr>
          <a:lstStyle/>
          <a:p>
            <a:pPr algn="ctr">
              <a:buNone/>
            </a:pPr>
            <a:r>
              <a:rPr lang="en-US" b="1" dirty="0" smtClean="0">
                <a:latin typeface="+mj-lt"/>
              </a:rPr>
              <a:t>Large or Extraordinary Debt</a:t>
            </a:r>
          </a:p>
          <a:p>
            <a:pPr algn="ctr">
              <a:buNone/>
            </a:pPr>
            <a:endParaRPr lang="en-US" sz="3800" b="1" dirty="0">
              <a:latin typeface="+mj-lt"/>
            </a:endParaRPr>
          </a:p>
        </p:txBody>
      </p:sp>
      <p:sp>
        <p:nvSpPr>
          <p:cNvPr id="5" name="Rectangle 17"/>
          <p:cNvSpPr txBox="1">
            <a:spLocks noChangeArrowheads="1"/>
          </p:cNvSpPr>
          <p:nvPr/>
        </p:nvSpPr>
        <p:spPr>
          <a:xfrm>
            <a:off x="1524000" y="1752600"/>
            <a:ext cx="7620000" cy="4648200"/>
          </a:xfrm>
          <a:prstGeom prst="rect">
            <a:avLst/>
          </a:prstGeom>
        </p:spPr>
        <p:txBody>
          <a:bodyPr vert="horz">
            <a:noAutofit/>
          </a:bodyPr>
          <a:lstStyle/>
          <a:p>
            <a:pPr marL="342900" indent="-342900">
              <a:buSzPct val="70000"/>
              <a:buFont typeface="Arial" pitchFamily="34" charset="0"/>
              <a:buChar char="•"/>
              <a:defRPr/>
            </a:pPr>
            <a:r>
              <a:rPr lang="en-US" sz="2400" dirty="0" smtClean="0">
                <a:latin typeface="+mj-lt"/>
              </a:rPr>
              <a:t>Junk bonds: </a:t>
            </a:r>
            <a:r>
              <a:rPr lang="en-US" sz="2400" dirty="0" smtClean="0"/>
              <a:t>Financing option whereby risky acquisitions are financed with money (debt) that provides a large potential return to lenders (bondholders)</a:t>
            </a:r>
          </a:p>
          <a:p>
            <a:pPr marL="342900" marR="0" lvl="0" indent="-34290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Arial" pitchFamily="34" charset="0"/>
              </a:rPr>
              <a:t>High debt (e.g., junk bonds) can:</a:t>
            </a:r>
          </a:p>
          <a:p>
            <a:pPr marL="742950" marR="0" lvl="1" indent="-28575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Increase the likelihood of bankruptcy</a:t>
            </a:r>
          </a:p>
          <a:p>
            <a:pPr marL="742950" marR="0" lvl="1" indent="-28575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Lead to a downgrade of the firm’s credit rating</a:t>
            </a:r>
          </a:p>
          <a:p>
            <a:pPr marL="742950" marR="0" lvl="1" indent="-28575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Preclude investment in activities that contribute to the firm’s long-term success such as:</a:t>
            </a:r>
          </a:p>
          <a:p>
            <a:pPr marL="1143000" marR="0" lvl="2" indent="-22860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Research and development</a:t>
            </a:r>
          </a:p>
          <a:p>
            <a:pPr marL="1143000" marR="0" lvl="2" indent="-22860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Human resource training</a:t>
            </a:r>
          </a:p>
          <a:p>
            <a:pPr marL="1143000" marR="0" lvl="2" indent="-228600" algn="l" defTabSz="914400" rtl="0" eaLnBrk="1" fontAlgn="auto" latinLnBrk="0" hangingPunct="1">
              <a:buSzPct val="70000"/>
              <a:buFont typeface="Arial" pitchFamily="34" charset="0"/>
              <a:buChar char="•"/>
              <a:tabLst/>
              <a:defRPr/>
            </a:pPr>
            <a:r>
              <a:rPr kumimoji="0" lang="en-US" sz="2400" b="0" i="0" u="none" strike="noStrike" kern="1200" cap="none" spc="0" normalizeH="0" baseline="0" noProof="0" dirty="0" smtClean="0">
                <a:ln>
                  <a:noFill/>
                </a:ln>
                <a:solidFill>
                  <a:schemeClr val="tx2"/>
                </a:solidFill>
                <a:effectLst/>
                <a:uLnTx/>
                <a:uFillTx/>
                <a:ea typeface="+mn-ea"/>
                <a:cs typeface="+mn-cs"/>
              </a:rPr>
              <a:t>Marketing</a:t>
            </a:r>
            <a:endParaRPr kumimoji="0" lang="en-US" sz="2400"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animEffect transition="in" filter="wipe(left)">
                                      <p:cBhvr>
                                        <p:cTn id="31" dur="500"/>
                                        <p:tgtEl>
                                          <p:spTgt spid="5">
                                            <p:txEl>
                                              <p:pRg st="6" end="6"/>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animEffect transition="in" filter="wipe(left)">
                                      <p:cBhvr>
                                        <p:cTn id="35"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Inability to Achieve Synergy</a:t>
            </a:r>
            <a:endParaRPr lang="en-US" sz="3800" b="1" dirty="0">
              <a:latin typeface="+mj-lt"/>
            </a:endParaRPr>
          </a:p>
        </p:txBody>
      </p:sp>
      <p:sp>
        <p:nvSpPr>
          <p:cNvPr id="5" name="Rectangle 17"/>
          <p:cNvSpPr txBox="1">
            <a:spLocks noChangeArrowheads="1"/>
          </p:cNvSpPr>
          <p:nvPr/>
        </p:nvSpPr>
        <p:spPr>
          <a:xfrm>
            <a:off x="1676400" y="1981200"/>
            <a:ext cx="7010400" cy="4495800"/>
          </a:xfrm>
          <a:prstGeom prst="rect">
            <a:avLst/>
          </a:prstGeom>
        </p:spPr>
        <p:txBody>
          <a:bodyPr vert="horz">
            <a:normAutofit fontScale="77500" lnSpcReduction="20000"/>
          </a:bodyPr>
          <a:lstStyle/>
          <a:p>
            <a:pPr marL="342900" marR="0" lvl="0" indent="-342900" algn="l" defTabSz="914400" rtl="0" eaLnBrk="1" fontAlgn="auto" latinLnBrk="0" hangingPunct="1">
              <a:lnSpc>
                <a:spcPct val="100000"/>
              </a:lnSpc>
              <a:spcBef>
                <a:spcPct val="50000"/>
              </a:spcBef>
              <a:spcAft>
                <a:spcPts val="0"/>
              </a:spcAft>
              <a:buClr>
                <a:schemeClr val="accent1"/>
              </a:buClr>
              <a:buSzPct val="70000"/>
              <a:tabLst/>
              <a:defRPr/>
            </a:pPr>
            <a:r>
              <a:rPr kumimoji="0" lang="en-US" sz="3097" b="0" u="none" strike="noStrike" kern="1200" cap="none" spc="0" normalizeH="0" baseline="0" noProof="0" dirty="0" smtClean="0">
                <a:ln>
                  <a:noFill/>
                </a:ln>
                <a:solidFill>
                  <a:srgbClr val="CC3300"/>
                </a:solidFill>
                <a:effectLst/>
                <a:uLnTx/>
                <a:uFillTx/>
                <a:latin typeface="+mj-lt"/>
                <a:ea typeface="+mn-ea"/>
                <a:cs typeface="Arial" pitchFamily="34" charset="0"/>
              </a:rPr>
              <a:t>	Synergy</a:t>
            </a:r>
            <a:r>
              <a:rPr lang="en-US" sz="3097" dirty="0" smtClean="0">
                <a:solidFill>
                  <a:srgbClr val="CC3300"/>
                </a:solidFill>
                <a:latin typeface="+mj-lt"/>
                <a:cs typeface="Arial" pitchFamily="34" charset="0"/>
              </a:rPr>
              <a:t>: </a:t>
            </a:r>
            <a:r>
              <a:rPr lang="en-US" sz="3097" dirty="0" err="1" smtClean="0">
                <a:solidFill>
                  <a:srgbClr val="000000"/>
                </a:solidFill>
              </a:rPr>
              <a:t>w</a:t>
            </a:r>
            <a:r>
              <a:rPr kumimoji="0" lang="en-US" sz="3097" b="0" i="0" u="none" strike="noStrike" kern="1200" cap="none" spc="0" normalizeH="0" baseline="0" noProof="0" dirty="0" smtClean="0">
                <a:ln>
                  <a:noFill/>
                </a:ln>
                <a:solidFill>
                  <a:srgbClr val="000000"/>
                </a:solidFill>
                <a:effectLst/>
                <a:uLnTx/>
                <a:uFillTx/>
                <a:ea typeface="+mn-ea"/>
                <a:cs typeface="+mn-cs"/>
              </a:rPr>
              <a:t>hen assets are worth more when used in conjunction with each other than when they are used separately</a:t>
            </a:r>
          </a:p>
          <a:p>
            <a:pPr marL="742950" lvl="1" indent="-285750">
              <a:spcBef>
                <a:spcPct val="50000"/>
              </a:spcBef>
              <a:buSzPct val="70000"/>
              <a:buFont typeface="Arial" pitchFamily="34" charset="0"/>
              <a:buChar char="•"/>
            </a:pPr>
            <a:r>
              <a:rPr lang="en-US" sz="3097" dirty="0" smtClean="0">
                <a:solidFill>
                  <a:srgbClr val="000000"/>
                </a:solidFill>
              </a:rPr>
              <a:t>Synergy is created by the efficiencies derived from economies of scale and economies of scope and by sharing resources (e.g., human capital and knowledge) across the businesses in the merged firm.</a:t>
            </a:r>
            <a:endParaRPr kumimoji="0" lang="en-US" sz="3097" b="0" i="0" u="none" strike="noStrike" kern="1200" cap="none" spc="0" normalizeH="0" baseline="0" noProof="0" dirty="0" smtClean="0">
              <a:ln>
                <a:noFill/>
              </a:ln>
              <a:solidFill>
                <a:srgbClr val="000000"/>
              </a:solidFill>
              <a:effectLst/>
              <a:uLnTx/>
              <a:uFillTx/>
              <a:ea typeface="+mn-ea"/>
              <a:cs typeface="+mn-cs"/>
            </a:endParaRPr>
          </a:p>
          <a:p>
            <a:pPr marL="1143000" marR="0" lvl="2" indent="-2286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968" b="0" i="0" u="none" strike="noStrike" kern="1200" cap="none" spc="0" normalizeH="0" baseline="0" noProof="0" dirty="0" smtClean="0">
                <a:ln>
                  <a:noFill/>
                </a:ln>
                <a:solidFill>
                  <a:srgbClr val="000000"/>
                </a:solidFill>
                <a:effectLst/>
                <a:uLnTx/>
                <a:uFillTx/>
                <a:ea typeface="+mn-ea"/>
                <a:cs typeface="+mn-cs"/>
              </a:rPr>
              <a:t>Firms experience transaction costs when they use acquisition strategies to create synergy</a:t>
            </a:r>
          </a:p>
          <a:p>
            <a:pPr marL="1143000" marR="0" lvl="2" indent="-2286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968" b="0" i="0" u="none" strike="noStrike" kern="1200" cap="none" spc="0" normalizeH="0" baseline="0" noProof="0" dirty="0" smtClean="0">
                <a:ln>
                  <a:noFill/>
                </a:ln>
                <a:solidFill>
                  <a:srgbClr val="000000"/>
                </a:solidFill>
                <a:effectLst/>
                <a:uLnTx/>
                <a:uFillTx/>
                <a:ea typeface="+mn-ea"/>
                <a:cs typeface="+mn-cs"/>
              </a:rPr>
              <a:t>Firms tend to underestimate indirect costs when evaluating a potential acquisition</a:t>
            </a:r>
            <a:endParaRPr kumimoji="0" lang="en-US" sz="2968" b="0" i="0" u="none" strike="noStrike" kern="1200" cap="none" spc="0" normalizeH="0" baseline="0" noProof="0" dirty="0">
              <a:ln>
                <a:noFill/>
              </a:ln>
              <a:solidFill>
                <a:srgbClr val="000000"/>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0668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Inability to Achieve Synergy</a:t>
            </a:r>
            <a:endParaRPr lang="en-US" sz="3800" b="1" dirty="0">
              <a:latin typeface="+mj-lt"/>
            </a:endParaRPr>
          </a:p>
        </p:txBody>
      </p:sp>
      <p:sp>
        <p:nvSpPr>
          <p:cNvPr id="7" name="Rectangle 4"/>
          <p:cNvSpPr txBox="1">
            <a:spLocks noChangeArrowheads="1"/>
          </p:cNvSpPr>
          <p:nvPr/>
        </p:nvSpPr>
        <p:spPr>
          <a:xfrm>
            <a:off x="1600200" y="1981200"/>
            <a:ext cx="7086600" cy="4419600"/>
          </a:xfrm>
          <a:prstGeom prst="rect">
            <a:avLst/>
          </a:prstGeom>
        </p:spPr>
        <p:txBody>
          <a:bodyPr vert="horz">
            <a:normAutofit/>
          </a:bodyPr>
          <a:lstStyle/>
          <a:p>
            <a:pPr marL="342900" marR="0" lvl="0" indent="-342900" algn="l" defTabSz="914400" rtl="0" eaLnBrk="1" fontAlgn="auto" latinLnBrk="0" hangingPunct="1">
              <a:lnSpc>
                <a:spcPct val="100000"/>
              </a:lnSpc>
              <a:spcBef>
                <a:spcPct val="25000"/>
              </a:spcBef>
              <a:spcAft>
                <a:spcPts val="0"/>
              </a:spcAft>
              <a:buClr>
                <a:schemeClr val="accent1"/>
              </a:buClr>
              <a:buSzPct val="70000"/>
              <a:tabLst/>
              <a:defRPr/>
            </a:pPr>
            <a:r>
              <a:rPr kumimoji="0" lang="en-US" sz="3200" b="0" u="none" strike="noStrike" kern="1200" cap="none" spc="0" normalizeH="0" baseline="0" noProof="0" dirty="0" smtClean="0">
                <a:ln>
                  <a:noFill/>
                </a:ln>
                <a:solidFill>
                  <a:srgbClr val="CC3300"/>
                </a:solidFill>
                <a:effectLst/>
                <a:uLnTx/>
                <a:uFillTx/>
                <a:latin typeface="+mj-lt"/>
                <a:ea typeface="+mn-ea"/>
                <a:cs typeface="Arial" pitchFamily="34" charset="0"/>
              </a:rPr>
              <a:t>	Private synergy:</a:t>
            </a:r>
            <a:r>
              <a:rPr kumimoji="0" lang="en-US" sz="3200" b="0" u="none" strike="noStrike" kern="1200" cap="none" spc="0" normalizeH="0" noProof="0" dirty="0" smtClean="0">
                <a:ln>
                  <a:noFill/>
                </a:ln>
                <a:solidFill>
                  <a:srgbClr val="CC3300"/>
                </a:solidFill>
                <a:effectLst/>
                <a:uLnTx/>
                <a:uFillTx/>
                <a:latin typeface="+mj-lt"/>
                <a:ea typeface="+mn-ea"/>
                <a:cs typeface="Arial" pitchFamily="34" charset="0"/>
              </a:rPr>
              <a:t> </a:t>
            </a:r>
            <a:r>
              <a:rPr lang="en-US" sz="2595" dirty="0" err="1" smtClean="0">
                <a:solidFill>
                  <a:schemeClr val="tx2"/>
                </a:solidFill>
              </a:rPr>
              <a:t>w</a:t>
            </a:r>
            <a:r>
              <a:rPr kumimoji="0" lang="en-US" sz="2595" b="0" i="0" u="none" strike="noStrike" kern="1200" cap="none" spc="0" normalizeH="0" baseline="0" noProof="0" dirty="0" smtClean="0">
                <a:ln>
                  <a:noFill/>
                </a:ln>
                <a:solidFill>
                  <a:schemeClr val="tx2"/>
                </a:solidFill>
                <a:effectLst/>
                <a:uLnTx/>
                <a:uFillTx/>
                <a:ea typeface="+mn-ea"/>
                <a:cs typeface="+mn-cs"/>
              </a:rPr>
              <a:t>hen the combination and integration of the acquiring and acquired firms’ assets yields capabilities and core competencies that could not be developed by combining and integrating either firm’s assets with another company</a:t>
            </a:r>
          </a:p>
          <a:p>
            <a:pPr marL="1143000" marR="0" lvl="2" indent="-228600" algn="l" defTabSz="914400" rtl="0" eaLnBrk="1" fontAlgn="auto" latinLnBrk="0" hangingPunct="1">
              <a:lnSpc>
                <a:spcPct val="100000"/>
              </a:lnSpc>
              <a:spcBef>
                <a:spcPct val="25000"/>
              </a:spcBef>
              <a:spcAft>
                <a:spcPts val="0"/>
              </a:spcAft>
              <a:buSzPct val="70000"/>
              <a:buFont typeface="Arial" pitchFamily="34" charset="0"/>
              <a:buChar char="•"/>
              <a:tabLst/>
              <a:defRPr/>
            </a:pPr>
            <a:r>
              <a:rPr kumimoji="0" lang="en-US" sz="2595" b="0" i="0" u="none" strike="noStrike" kern="1200" cap="none" spc="0" normalizeH="0" baseline="0" noProof="0" dirty="0" smtClean="0">
                <a:ln>
                  <a:noFill/>
                </a:ln>
                <a:solidFill>
                  <a:schemeClr val="tx2"/>
                </a:solidFill>
                <a:effectLst/>
                <a:uLnTx/>
                <a:uFillTx/>
                <a:ea typeface="+mn-ea"/>
                <a:cs typeface="+mn-cs"/>
              </a:rPr>
              <a:t>Advantage: It is difficult for competitors to understand and imitate</a:t>
            </a:r>
          </a:p>
          <a:p>
            <a:pPr marL="1143000" marR="0" lvl="2" indent="-228600" algn="l" defTabSz="914400" rtl="0" eaLnBrk="1" fontAlgn="auto" latinLnBrk="0" hangingPunct="1">
              <a:lnSpc>
                <a:spcPct val="100000"/>
              </a:lnSpc>
              <a:spcBef>
                <a:spcPct val="25000"/>
              </a:spcBef>
              <a:spcAft>
                <a:spcPts val="0"/>
              </a:spcAft>
              <a:buSzPct val="70000"/>
              <a:buFont typeface="Arial" pitchFamily="34" charset="0"/>
              <a:buChar char="•"/>
              <a:tabLst/>
              <a:defRPr/>
            </a:pPr>
            <a:r>
              <a:rPr kumimoji="0" lang="en-US" sz="2595" b="0" i="0" u="none" strike="noStrike" kern="1200" cap="none" spc="0" normalizeH="0" baseline="0" noProof="0" dirty="0" smtClean="0">
                <a:ln>
                  <a:noFill/>
                </a:ln>
                <a:solidFill>
                  <a:schemeClr val="tx2"/>
                </a:solidFill>
                <a:effectLst/>
                <a:uLnTx/>
                <a:uFillTx/>
                <a:ea typeface="+mn-ea"/>
                <a:cs typeface="+mn-cs"/>
              </a:rPr>
              <a:t>Disadvantage: It is also difficult to create</a:t>
            </a:r>
            <a:endParaRPr kumimoji="0" lang="en-US" sz="2595" b="0"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Effect transition="in" filter="wipe(left)">
                                      <p:cBhvr>
                                        <p:cTn id="11" dur="500"/>
                                        <p:tgtEl>
                                          <p:spTgt spid="7">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wipe(left)">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620000" cy="707886"/>
          </a:xfrm>
          <a:prstGeom prst="rect">
            <a:avLst/>
          </a:prstGeom>
        </p:spPr>
        <p:txBody>
          <a:bodyPr wrap="square">
            <a:spAutoFit/>
          </a:bodyPr>
          <a:lstStyle/>
          <a:p>
            <a:pPr algn="ctr"/>
            <a:r>
              <a:rPr lang="en-US" sz="4000" b="1" dirty="0" smtClean="0"/>
              <a:t> </a:t>
            </a:r>
          </a:p>
        </p:txBody>
      </p:sp>
      <p:sp>
        <p:nvSpPr>
          <p:cNvPr id="8" name="Rectangle 7"/>
          <p:cNvSpPr/>
          <p:nvPr/>
        </p:nvSpPr>
        <p:spPr>
          <a:xfrm>
            <a:off x="1524000" y="0"/>
            <a:ext cx="7086600" cy="707886"/>
          </a:xfrm>
          <a:prstGeom prst="rect">
            <a:avLst/>
          </a:prstGeom>
        </p:spPr>
        <p:txBody>
          <a:bodyPr wrap="square">
            <a:spAutoFit/>
          </a:bodyPr>
          <a:lstStyle/>
          <a:p>
            <a:pPr algn="ctr"/>
            <a:r>
              <a:rPr lang="en-US" sz="4000" b="1" smtClean="0">
                <a:latin typeface="+mj-lt"/>
                <a:cs typeface="Arial" pitchFamily="34" charset="0"/>
              </a:rPr>
              <a:t>KNOWLEDGE OBJECTIVES</a:t>
            </a:r>
            <a:endParaRPr lang="en-US" sz="4000" b="1" dirty="0" smtClean="0">
              <a:latin typeface="+mj-lt"/>
              <a:cs typeface="Arial" pitchFamily="34" charset="0"/>
            </a:endParaRPr>
          </a:p>
        </p:txBody>
      </p:sp>
      <p:graphicFrame>
        <p:nvGraphicFramePr>
          <p:cNvPr id="9" name="Content Placeholder 6"/>
          <p:cNvGraphicFramePr>
            <a:graphicFrameLocks/>
          </p:cNvGraphicFramePr>
          <p:nvPr/>
        </p:nvGraphicFramePr>
        <p:xfrm>
          <a:off x="2057400" y="1066800"/>
          <a:ext cx="70866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Too Much Diversification</a:t>
            </a:r>
            <a:endParaRPr lang="en-US" sz="3800" b="1" dirty="0">
              <a:latin typeface="+mj-lt"/>
            </a:endParaRPr>
          </a:p>
        </p:txBody>
      </p:sp>
      <p:sp>
        <p:nvSpPr>
          <p:cNvPr id="5" name="Rectangle 17"/>
          <p:cNvSpPr txBox="1">
            <a:spLocks noChangeArrowheads="1"/>
          </p:cNvSpPr>
          <p:nvPr/>
        </p:nvSpPr>
        <p:spPr>
          <a:xfrm>
            <a:off x="1524000" y="2057400"/>
            <a:ext cx="7239000" cy="4343400"/>
          </a:xfrm>
          <a:prstGeom prst="rect">
            <a:avLst/>
          </a:prstGeom>
        </p:spPr>
        <p:txBody>
          <a:bodyPr vert="horz">
            <a:normAutofit fontScale="92500" lnSpcReduction="20000"/>
          </a:bodyPr>
          <a:lstStyle/>
          <a:p>
            <a:pPr marL="342900" marR="0" lvl="0" indent="-342900" algn="l" defTabSz="914400" rtl="0" eaLnBrk="1" fontAlgn="auto" latinLnBrk="0" hangingPunct="1">
              <a:lnSpc>
                <a:spcPct val="100000"/>
              </a:lnSpc>
              <a:spcBef>
                <a:spcPct val="40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	</a:t>
            </a:r>
            <a:r>
              <a:rPr kumimoji="0" lang="en-US" sz="3200" b="1" i="0" u="none" strike="noStrike" kern="1200" cap="none" spc="0" normalizeH="0" baseline="0" noProof="0" dirty="0" smtClean="0">
                <a:ln>
                  <a:noFill/>
                </a:ln>
                <a:solidFill>
                  <a:srgbClr val="000000"/>
                </a:solidFill>
                <a:effectLst/>
                <a:uLnTx/>
                <a:uFillTx/>
                <a:ea typeface="+mn-ea"/>
                <a:cs typeface="Arial" pitchFamily="34" charset="0"/>
              </a:rPr>
              <a:t>Diversified firms must process more information of greater diversity.</a:t>
            </a:r>
          </a:p>
          <a:p>
            <a:pPr marL="742950" marR="0" lvl="1" indent="-285750" algn="l" defTabSz="914400" rtl="0" eaLnBrk="1" fontAlgn="auto" latinLnBrk="0" hangingPunct="1">
              <a:lnSpc>
                <a:spcPct val="100000"/>
              </a:lnSpc>
              <a:spcBef>
                <a:spcPct val="4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rgbClr val="000000"/>
                </a:solidFill>
                <a:effectLst/>
                <a:uLnTx/>
                <a:uFillTx/>
                <a:ea typeface="+mn-ea"/>
                <a:cs typeface="+mn-cs"/>
              </a:rPr>
              <a:t>Increased operational scope created by diversification may cause managers to rely too much on financial rather than strategic controls to evaluate business units’ performances</a:t>
            </a:r>
          </a:p>
          <a:p>
            <a:pPr marL="742950" marR="0" lvl="1" indent="-285750" algn="l" defTabSz="914400" rtl="0" eaLnBrk="1" fontAlgn="auto" latinLnBrk="0" hangingPunct="1">
              <a:lnSpc>
                <a:spcPct val="100000"/>
              </a:lnSpc>
              <a:spcBef>
                <a:spcPct val="4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rgbClr val="000000"/>
                </a:solidFill>
                <a:effectLst/>
                <a:uLnTx/>
                <a:uFillTx/>
                <a:ea typeface="+mn-ea"/>
                <a:cs typeface="+mn-cs"/>
              </a:rPr>
              <a:t>Strategic focus shifts to short-term performance</a:t>
            </a:r>
          </a:p>
          <a:p>
            <a:pPr marL="742950" marR="0" lvl="1" indent="-285750" algn="l" defTabSz="914400" rtl="0" eaLnBrk="1" fontAlgn="auto" latinLnBrk="0" hangingPunct="1">
              <a:lnSpc>
                <a:spcPct val="100000"/>
              </a:lnSpc>
              <a:spcBef>
                <a:spcPct val="4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rgbClr val="000000"/>
                </a:solidFill>
                <a:effectLst/>
                <a:uLnTx/>
                <a:uFillTx/>
                <a:ea typeface="+mn-ea"/>
                <a:cs typeface="+mn-cs"/>
              </a:rPr>
              <a:t>Acquisitions may become substitutes for innovation</a:t>
            </a:r>
            <a:endParaRPr kumimoji="0" lang="en-US" sz="2800" b="1" i="0" u="none" strike="noStrike" kern="1200" cap="none" spc="0" normalizeH="0" baseline="0" noProof="0" dirty="0">
              <a:ln>
                <a:noFill/>
              </a:ln>
              <a:solidFill>
                <a:srgbClr val="000000"/>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81200"/>
            <a:ext cx="7620000" cy="6858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Too Much Diversification</a:t>
            </a:r>
            <a:endParaRPr lang="en-US" sz="3800" b="1" dirty="0">
              <a:latin typeface="+mj-lt"/>
            </a:endParaRPr>
          </a:p>
        </p:txBody>
      </p:sp>
      <p:sp>
        <p:nvSpPr>
          <p:cNvPr id="5" name="Rectangle 17"/>
          <p:cNvSpPr txBox="1">
            <a:spLocks noChangeArrowheads="1"/>
          </p:cNvSpPr>
          <p:nvPr/>
        </p:nvSpPr>
        <p:spPr>
          <a:xfrm>
            <a:off x="1524000" y="2057400"/>
            <a:ext cx="7620000" cy="4495800"/>
          </a:xfrm>
          <a:prstGeom prst="rect">
            <a:avLst/>
          </a:prstGeom>
        </p:spPr>
        <p:txBody>
          <a:bodyPr vert="horz">
            <a:normAutofit fontScale="77500" lnSpcReduction="20000"/>
          </a:bodyPr>
          <a:lstStyle/>
          <a:p>
            <a:pPr marL="342900" marR="0" lvl="0" indent="-342900" algn="ctr" defTabSz="914400" rtl="0" eaLnBrk="1" fontAlgn="auto" latinLnBrk="0" hangingPunct="1">
              <a:lnSpc>
                <a:spcPct val="100000"/>
              </a:lnSpc>
              <a:spcBef>
                <a:spcPct val="40000"/>
              </a:spcBef>
              <a:spcAft>
                <a:spcPts val="0"/>
              </a:spcAft>
              <a:buClr>
                <a:schemeClr val="accent1"/>
              </a:buClr>
              <a:buSzPct val="70000"/>
              <a:tabLst/>
              <a:defRPr/>
            </a:pPr>
            <a:r>
              <a:rPr kumimoji="0" lang="en-US" sz="4600" b="0" i="0" u="none" strike="noStrike" kern="1200" cap="none" spc="0" normalizeH="0" baseline="0" noProof="0" dirty="0" err="1" smtClean="0">
                <a:ln>
                  <a:noFill/>
                </a:ln>
                <a:solidFill>
                  <a:schemeClr val="bg1"/>
                </a:solidFill>
                <a:effectLst/>
                <a:uLnTx/>
                <a:uFillTx/>
                <a:ea typeface="+mn-ea"/>
                <a:cs typeface="Arial" pitchFamily="34" charset="0"/>
              </a:rPr>
              <a:t>Overdiversification</a:t>
            </a:r>
            <a:endParaRPr kumimoji="0" lang="en-US" sz="4600" b="0" i="0" u="none" strike="noStrike" kern="1200" cap="none" spc="0" normalizeH="0" baseline="0" noProof="0" dirty="0" smtClean="0">
              <a:ln>
                <a:noFill/>
              </a:ln>
              <a:solidFill>
                <a:schemeClr val="bg1"/>
              </a:solidFill>
              <a:effectLst/>
              <a:uLnTx/>
              <a:uFillTx/>
              <a:ea typeface="+mn-ea"/>
              <a:cs typeface="Arial" pitchFamily="34" charset="0"/>
            </a:endParaRPr>
          </a:p>
          <a:p>
            <a:pPr marL="342900" lvl="0" indent="-342900">
              <a:spcBef>
                <a:spcPct val="40000"/>
              </a:spcBef>
              <a:buClr>
                <a:schemeClr val="accent1"/>
              </a:buClr>
              <a:buSzPct val="70000"/>
              <a:buFont typeface="Arial" pitchFamily="34" charset="0"/>
              <a:buChar char="•"/>
            </a:pPr>
            <a:endParaRPr lang="en-US" sz="800" dirty="0" smtClean="0">
              <a:solidFill>
                <a:schemeClr val="tx2"/>
              </a:solidFill>
            </a:endParaRPr>
          </a:p>
          <a:p>
            <a:pPr marL="342900" lvl="0" indent="-342900">
              <a:spcBef>
                <a:spcPct val="40000"/>
              </a:spcBef>
              <a:spcAft>
                <a:spcPts val="600"/>
              </a:spcAft>
              <a:buSzPct val="70000"/>
              <a:buFont typeface="Arial" pitchFamily="34" charset="0"/>
              <a:buChar char="•"/>
            </a:pPr>
            <a:r>
              <a:rPr lang="en-US" sz="3100" b="1" dirty="0" smtClean="0">
                <a:solidFill>
                  <a:srgbClr val="000000"/>
                </a:solidFill>
                <a:latin typeface="+mj-lt"/>
              </a:rPr>
              <a:t>Related diversification </a:t>
            </a:r>
            <a:r>
              <a:rPr lang="en-US" sz="3100" b="1" dirty="0" smtClean="0">
                <a:solidFill>
                  <a:srgbClr val="000000"/>
                </a:solidFill>
              </a:rPr>
              <a:t>requires more information processing than does unrelated diversification </a:t>
            </a:r>
          </a:p>
          <a:p>
            <a:pPr marL="342900" lvl="0" indent="-342900">
              <a:spcBef>
                <a:spcPct val="40000"/>
              </a:spcBef>
              <a:spcAft>
                <a:spcPts val="600"/>
              </a:spcAft>
              <a:buSzPct val="70000"/>
              <a:buFont typeface="Arial" pitchFamily="34" charset="0"/>
              <a:buChar char="•"/>
            </a:pPr>
            <a:r>
              <a:rPr lang="en-US" sz="3100" b="1" dirty="0" smtClean="0">
                <a:solidFill>
                  <a:srgbClr val="000000"/>
                </a:solidFill>
              </a:rPr>
              <a:t>Due to the additional information processing, related diversified firms become </a:t>
            </a:r>
            <a:r>
              <a:rPr lang="en-US" sz="3100" b="1" dirty="0" err="1" smtClean="0">
                <a:solidFill>
                  <a:srgbClr val="000000"/>
                </a:solidFill>
                <a:latin typeface="+mj-lt"/>
              </a:rPr>
              <a:t>overdiversified</a:t>
            </a:r>
            <a:r>
              <a:rPr lang="en-US" sz="3100" b="1" dirty="0" smtClean="0">
                <a:solidFill>
                  <a:srgbClr val="000000"/>
                </a:solidFill>
                <a:latin typeface="+mj-lt"/>
              </a:rPr>
              <a:t> </a:t>
            </a:r>
            <a:r>
              <a:rPr lang="en-US" sz="3100" b="1" dirty="0" smtClean="0">
                <a:solidFill>
                  <a:srgbClr val="000000"/>
                </a:solidFill>
              </a:rPr>
              <a:t>with fewer business units than do unrelated diversifiers</a:t>
            </a:r>
          </a:p>
          <a:p>
            <a:pPr marL="342900" lvl="0" indent="-342900">
              <a:spcBef>
                <a:spcPct val="40000"/>
              </a:spcBef>
              <a:spcAft>
                <a:spcPts val="600"/>
              </a:spcAft>
              <a:buSzPct val="70000"/>
              <a:buFont typeface="Arial" pitchFamily="34" charset="0"/>
              <a:buChar char="•"/>
            </a:pPr>
            <a:r>
              <a:rPr lang="en-US" sz="3100" b="1" dirty="0" err="1" smtClean="0">
                <a:solidFill>
                  <a:srgbClr val="000000"/>
                </a:solidFill>
              </a:rPr>
              <a:t>Overdiversification</a:t>
            </a:r>
            <a:r>
              <a:rPr lang="en-US" sz="3100" b="1" dirty="0" smtClean="0">
                <a:solidFill>
                  <a:srgbClr val="000000"/>
                </a:solidFill>
              </a:rPr>
              <a:t> leads to a decline in performance, after which business units are often divested</a:t>
            </a:r>
          </a:p>
          <a:p>
            <a:pPr marL="342900" lvl="0" indent="-342900">
              <a:spcBef>
                <a:spcPct val="40000"/>
              </a:spcBef>
              <a:buSzPct val="70000"/>
              <a:buFont typeface="Arial" pitchFamily="34" charset="0"/>
              <a:buChar char="•"/>
            </a:pPr>
            <a:r>
              <a:rPr lang="en-US" sz="3100" b="1" dirty="0" smtClean="0">
                <a:solidFill>
                  <a:srgbClr val="000000"/>
                </a:solidFill>
              </a:rPr>
              <a:t>Even when a firm is not </a:t>
            </a:r>
            <a:r>
              <a:rPr lang="en-US" sz="3100" b="1" dirty="0" err="1" smtClean="0">
                <a:solidFill>
                  <a:srgbClr val="000000"/>
                </a:solidFill>
              </a:rPr>
              <a:t>overdiversified</a:t>
            </a:r>
            <a:r>
              <a:rPr lang="en-US" sz="3100" b="1" dirty="0" smtClean="0">
                <a:solidFill>
                  <a:srgbClr val="000000"/>
                </a:solidFill>
              </a:rPr>
              <a:t>, a high level of diversification can have a negative effect on its long-term performance</a:t>
            </a:r>
            <a:endParaRPr kumimoji="0" lang="en-US" sz="3100" b="1" i="0" u="none" strike="noStrike" kern="1200" cap="none" spc="0" normalizeH="0" baseline="0" noProof="0" dirty="0">
              <a:ln>
                <a:noFill/>
              </a:ln>
              <a:solidFill>
                <a:srgbClr val="000000"/>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12" presetClass="entr" presetSubtype="8"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slide(fromLeft)">
                                      <p:cBhvr>
                                        <p:cTn id="11" dur="500"/>
                                        <p:tgtEl>
                                          <p:spTgt spid="5">
                                            <p:txEl>
                                              <p:pRg st="2" end="2"/>
                                            </p:txEl>
                                          </p:spTgt>
                                        </p:tgtEl>
                                      </p:cBhvr>
                                    </p:animEffect>
                                  </p:childTnLst>
                                </p:cTn>
                              </p:par>
                            </p:childTnLst>
                          </p:cTn>
                        </p:par>
                        <p:par>
                          <p:cTn id="12" fill="hold">
                            <p:stCondLst>
                              <p:cond delay="1000"/>
                            </p:stCondLst>
                            <p:childTnLst>
                              <p:par>
                                <p:cTn id="13" presetID="12" presetClass="entr" presetSubtype="8" fill="hold"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slide(fromLeft)">
                                      <p:cBhvr>
                                        <p:cTn id="15" dur="500"/>
                                        <p:tgtEl>
                                          <p:spTgt spid="5">
                                            <p:txEl>
                                              <p:pRg st="3" end="3"/>
                                            </p:txEl>
                                          </p:spTgt>
                                        </p:tgtEl>
                                      </p:cBhvr>
                                    </p:animEffect>
                                  </p:childTnLst>
                                </p:cTn>
                              </p:par>
                            </p:childTnLst>
                          </p:cTn>
                        </p:par>
                        <p:par>
                          <p:cTn id="16" fill="hold">
                            <p:stCondLst>
                              <p:cond delay="1500"/>
                            </p:stCondLst>
                            <p:childTnLst>
                              <p:par>
                                <p:cTn id="17" presetID="12" presetClass="entr" presetSubtype="8"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slide(fromLeft)">
                                      <p:cBhvr>
                                        <p:cTn id="19" dur="500"/>
                                        <p:tgtEl>
                                          <p:spTgt spid="5">
                                            <p:txEl>
                                              <p:pRg st="4" end="4"/>
                                            </p:txEl>
                                          </p:spTgt>
                                        </p:tgtEl>
                                      </p:cBhvr>
                                    </p:animEffect>
                                  </p:childTnLst>
                                </p:cTn>
                              </p:par>
                            </p:childTnLst>
                          </p:cTn>
                        </p:par>
                        <p:par>
                          <p:cTn id="20" fill="hold">
                            <p:stCondLst>
                              <p:cond delay="2000"/>
                            </p:stCondLst>
                            <p:childTnLst>
                              <p:par>
                                <p:cTn id="21" presetID="12" presetClass="entr" presetSubtype="8"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slide(fromLeft)">
                                      <p:cBhvr>
                                        <p:cTn id="23"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a:xfrm>
            <a:off x="1600200" y="1219200"/>
            <a:ext cx="7391400" cy="5105400"/>
          </a:xfrm>
        </p:spPr>
        <p:txBody>
          <a:bodyPr>
            <a:normAutofit/>
          </a:bodyPr>
          <a:lstStyle/>
          <a:p>
            <a:pPr algn="ctr">
              <a:buNone/>
            </a:pPr>
            <a:r>
              <a:rPr lang="en-US" sz="3800" b="1" dirty="0" smtClean="0">
                <a:latin typeface="+mj-lt"/>
              </a:rPr>
              <a:t>Managers Overly Focused on Acquisitions</a:t>
            </a:r>
            <a:endParaRPr lang="en-US" sz="3800" b="1" dirty="0">
              <a:latin typeface="+mj-lt"/>
            </a:endParaRPr>
          </a:p>
        </p:txBody>
      </p:sp>
      <p:sp>
        <p:nvSpPr>
          <p:cNvPr id="5" name="Rectangle 17"/>
          <p:cNvSpPr txBox="1">
            <a:spLocks noChangeArrowheads="1"/>
          </p:cNvSpPr>
          <p:nvPr/>
        </p:nvSpPr>
        <p:spPr>
          <a:xfrm>
            <a:off x="1828800" y="2514600"/>
            <a:ext cx="7086600" cy="3962400"/>
          </a:xfrm>
          <a:prstGeom prst="rect">
            <a:avLst/>
          </a:prstGeom>
        </p:spPr>
        <p:txBody>
          <a:bodyPr vert="horz">
            <a:normAutofit fontScale="85000" lnSpcReduction="20000"/>
          </a:bodyPr>
          <a:lstStyle/>
          <a:p>
            <a:pPr marL="1762125" indent="-1762125">
              <a:spcBef>
                <a:spcPct val="50000"/>
              </a:spcBef>
              <a:buClr>
                <a:schemeClr val="accent1"/>
              </a:buClr>
              <a:buSzPct val="70000"/>
            </a:pPr>
            <a:r>
              <a:rPr lang="en-US" sz="3200" b="1" dirty="0" smtClean="0">
                <a:solidFill>
                  <a:schemeClr val="tx2"/>
                </a:solidFill>
              </a:rPr>
              <a:t>WHY: MORE FUN TO MAKE THE DEALS THAN TO    RUN THE COMPANY</a:t>
            </a:r>
          </a:p>
          <a:p>
            <a:pPr marL="342900" marR="0" lvl="0" indent="-34290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3200" b="1" i="0" u="none" strike="noStrike" kern="1200" cap="none" spc="0" normalizeH="0" baseline="0" noProof="0" dirty="0" smtClean="0">
                <a:ln>
                  <a:noFill/>
                </a:ln>
                <a:solidFill>
                  <a:schemeClr val="tx2"/>
                </a:solidFill>
                <a:effectLst/>
                <a:uLnTx/>
                <a:uFillTx/>
                <a:ea typeface="+mn-ea"/>
                <a:cs typeface="Arial" pitchFamily="34" charset="0"/>
              </a:rPr>
              <a:t>Managers invest substantial time and energy in acquisition strategies in:</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Searching for viable acquisition candidates</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Completing effective due-diligence processes</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Preparing for negotiations</a:t>
            </a:r>
          </a:p>
          <a:p>
            <a:pPr marL="742950" marR="0" lvl="1" indent="-285750" algn="l" defTabSz="914400" rtl="0" eaLnBrk="1" fontAlgn="auto" latinLnBrk="0" hangingPunct="1">
              <a:lnSpc>
                <a:spcPct val="100000"/>
              </a:lnSpc>
              <a:spcBef>
                <a:spcPct val="50000"/>
              </a:spcBef>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Managing the integration process after the acquisition is completed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p:txBody>
          <a:bodyPr>
            <a:normAutofit/>
          </a:bodyPr>
          <a:lstStyle/>
          <a:p>
            <a:pPr algn="ctr">
              <a:buNone/>
            </a:pPr>
            <a:r>
              <a:rPr lang="en-US" sz="3800" b="1" dirty="0" smtClean="0">
                <a:latin typeface="+mj-lt"/>
              </a:rPr>
              <a:t>Managers Overly Focused on Acquisitions</a:t>
            </a:r>
            <a:endParaRPr lang="en-US" sz="3800" b="1" dirty="0">
              <a:latin typeface="+mj-lt"/>
            </a:endParaRPr>
          </a:p>
        </p:txBody>
      </p:sp>
      <p:sp>
        <p:nvSpPr>
          <p:cNvPr id="5" name="Rectangle 17"/>
          <p:cNvSpPr txBox="1">
            <a:spLocks noChangeArrowheads="1"/>
          </p:cNvSpPr>
          <p:nvPr/>
        </p:nvSpPr>
        <p:spPr>
          <a:xfrm>
            <a:off x="1828800" y="2590800"/>
            <a:ext cx="7086600" cy="3886200"/>
          </a:xfrm>
          <a:prstGeom prst="rect">
            <a:avLst/>
          </a:prstGeom>
        </p:spPr>
        <p:txBody>
          <a:bodyPr vert="horz">
            <a:normAutofit/>
          </a:bodyPr>
          <a:lstStyle/>
          <a:p>
            <a:pPr marL="1762125" indent="-1762125">
              <a:spcBef>
                <a:spcPct val="50000"/>
              </a:spcBef>
              <a:buClr>
                <a:schemeClr val="accent1"/>
              </a:buClr>
              <a:buSzPct val="70000"/>
            </a:pPr>
            <a:endParaRPr kumimoji="0" lang="en-US" sz="2800" b="0" i="0" u="none" strike="noStrike" kern="1200" cap="none" spc="0" normalizeH="0" baseline="0" noProof="0" dirty="0" smtClean="0">
              <a:ln>
                <a:noFill/>
              </a:ln>
              <a:solidFill>
                <a:schemeClr val="tx2"/>
              </a:solidFill>
              <a:effectLst/>
              <a:uLnTx/>
              <a:uFillTx/>
              <a:ea typeface="+mn-ea"/>
              <a:cs typeface="+mn-cs"/>
            </a:endParaRPr>
          </a:p>
        </p:txBody>
      </p:sp>
      <p:sp>
        <p:nvSpPr>
          <p:cNvPr id="7" name="Rectangle 17"/>
          <p:cNvSpPr txBox="1">
            <a:spLocks noChangeArrowheads="1"/>
          </p:cNvSpPr>
          <p:nvPr/>
        </p:nvSpPr>
        <p:spPr>
          <a:xfrm>
            <a:off x="1905000" y="2590800"/>
            <a:ext cx="6934200" cy="3886200"/>
          </a:xfrm>
          <a:prstGeom prst="rect">
            <a:avLst/>
          </a:prstGeom>
        </p:spPr>
        <p:txBody>
          <a:bodyPr vert="horz">
            <a:noAutofit/>
          </a:bodyPr>
          <a:lstStyle/>
          <a:p>
            <a:pPr marL="342900" marR="0" lvl="0" indent="-3429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ea typeface="+mn-ea"/>
                <a:cs typeface="Arial" pitchFamily="34" charset="0"/>
              </a:rPr>
              <a:t>Managers in target firms operate in a state of virtual suspended animation during an acquisition.</a:t>
            </a:r>
          </a:p>
          <a:p>
            <a:pPr marL="342900" marR="0" lvl="0" indent="-3429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ea typeface="+mn-ea"/>
                <a:cs typeface="+mn-cs"/>
              </a:rPr>
              <a:t>Executives may become hesitant to make decisions with long-term consequences until negotiations have been completed.</a:t>
            </a:r>
          </a:p>
          <a:p>
            <a:pPr marL="342900" marR="0" lvl="0" indent="-3429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2600" b="1" i="0" u="none" strike="noStrike" kern="1200" cap="none" spc="0" normalizeH="0" baseline="0" noProof="0" dirty="0" smtClean="0">
                <a:ln>
                  <a:noFill/>
                </a:ln>
                <a:solidFill>
                  <a:schemeClr val="tx2"/>
                </a:solidFill>
                <a:effectLst/>
                <a:uLnTx/>
                <a:uFillTx/>
                <a:ea typeface="+mn-ea"/>
                <a:cs typeface="+mn-cs"/>
              </a:rPr>
              <a:t>The acquisition process can create a short-term perspective and a greater aversion to risk among executives in the target firm.</a:t>
            </a:r>
            <a:endParaRPr kumimoji="0" lang="en-US" sz="2600" b="1"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wipe(left)">
                                      <p:cBhvr>
                                        <p:cTn id="11" dur="500"/>
                                        <p:tgtEl>
                                          <p:spTgt spid="7">
                                            <p:txEl>
                                              <p:pRg st="0" end="0"/>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wipe(left)">
                                      <p:cBhvr>
                                        <p:cTn id="15" dur="500"/>
                                        <p:tgtEl>
                                          <p:spTgt spid="7">
                                            <p:txEl>
                                              <p:pRg st="1" end="1"/>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wipe(left)">
                                      <p:cBhvr>
                                        <p:cTn id="19"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2" autoUpdateAnimBg="0"/>
      <p:bldP spid="7" grpId="0" uiExpand="1" build="p" bldLvl="2"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1143000"/>
          </a:xfrm>
        </p:spPr>
        <p:txBody>
          <a:bodyPr/>
          <a:lstStyle/>
          <a:p>
            <a:r>
              <a:rPr lang="en-US" sz="3600" b="1" dirty="0" smtClean="0">
                <a:latin typeface="+mj-lt"/>
              </a:rPr>
              <a:t>PROBLEMS IN ACHIEVING ACQUISITION SUCCESS</a:t>
            </a:r>
            <a:endParaRPr lang="en-US" sz="3600" b="1" dirty="0">
              <a:latin typeface="+mj-lt"/>
            </a:endParaRPr>
          </a:p>
        </p:txBody>
      </p:sp>
      <p:sp>
        <p:nvSpPr>
          <p:cNvPr id="29" name="Content Placeholder 28"/>
          <p:cNvSpPr>
            <a:spLocks noGrp="1"/>
          </p:cNvSpPr>
          <p:nvPr>
            <p:ph idx="1"/>
          </p:nvPr>
        </p:nvSpPr>
        <p:spPr>
          <a:xfrm>
            <a:off x="1600200" y="1219200"/>
            <a:ext cx="7391400" cy="5105400"/>
          </a:xfrm>
        </p:spPr>
        <p:txBody>
          <a:bodyPr>
            <a:normAutofit/>
          </a:bodyPr>
          <a:lstStyle/>
          <a:p>
            <a:pPr algn="ctr">
              <a:buNone/>
            </a:pPr>
            <a:r>
              <a:rPr lang="en-US" sz="3800" b="1" dirty="0" smtClean="0">
                <a:latin typeface="+mj-lt"/>
              </a:rPr>
              <a:t>Too Large</a:t>
            </a:r>
            <a:endParaRPr lang="en-US" sz="3800" b="1" dirty="0">
              <a:latin typeface="+mj-lt"/>
            </a:endParaRPr>
          </a:p>
        </p:txBody>
      </p:sp>
      <p:sp>
        <p:nvSpPr>
          <p:cNvPr id="5" name="Rectangle 17"/>
          <p:cNvSpPr txBox="1">
            <a:spLocks noChangeArrowheads="1"/>
          </p:cNvSpPr>
          <p:nvPr/>
        </p:nvSpPr>
        <p:spPr>
          <a:xfrm>
            <a:off x="1600200" y="1981200"/>
            <a:ext cx="7543800" cy="4343400"/>
          </a:xfrm>
          <a:prstGeom prst="rect">
            <a:avLst/>
          </a:prstGeom>
        </p:spPr>
        <p:txBody>
          <a:bodyPr vert="horz">
            <a:noAutofit/>
          </a:bodyPr>
          <a:lstStyle/>
          <a:p>
            <a:pPr marL="342900" lvl="0" indent="-342900">
              <a:buSzPct val="70000"/>
              <a:buFont typeface="Arial" pitchFamily="34" charset="0"/>
              <a:buChar char="•"/>
              <a:defRPr/>
            </a:pP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Additional costs and complexity of management may exceed the benefits of the </a:t>
            </a:r>
            <a:r>
              <a:rPr kumimoji="0" lang="en-US" sz="2700" i="0" u="none" strike="noStrike" kern="1200" cap="none" spc="0" normalizeH="0" baseline="0" noProof="0" dirty="0" smtClean="0">
                <a:ln>
                  <a:noFill/>
                </a:ln>
                <a:solidFill>
                  <a:schemeClr val="tx2"/>
                </a:solidFill>
                <a:effectLst/>
                <a:uLnTx/>
                <a:uFillTx/>
                <a:ea typeface="+mn-ea"/>
                <a:cs typeface="Arial" pitchFamily="34" charset="0"/>
              </a:rPr>
              <a:t>economies of scale </a:t>
            </a: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and additional market power, creating </a:t>
            </a:r>
            <a:r>
              <a:rPr lang="en-US" sz="2700" dirty="0" smtClean="0">
                <a:solidFill>
                  <a:schemeClr val="tx2"/>
                </a:solidFill>
                <a:latin typeface="+mj-lt"/>
              </a:rPr>
              <a:t>diseconomies of scope</a:t>
            </a:r>
            <a:endParaRPr kumimoji="0" lang="en-US" sz="2700" b="1" i="0" u="none" strike="noStrike" kern="1200" cap="none" spc="0" normalizeH="0" baseline="0" noProof="0" dirty="0" smtClean="0">
              <a:ln>
                <a:noFill/>
              </a:ln>
              <a:solidFill>
                <a:schemeClr val="tx2"/>
              </a:solidFill>
              <a:effectLst/>
              <a:uLnTx/>
              <a:uFillTx/>
              <a:ea typeface="+mn-ea"/>
              <a:cs typeface="Arial" pitchFamily="34" charset="0"/>
            </a:endParaRPr>
          </a:p>
          <a:p>
            <a:pPr marL="342900" lvl="0" indent="-342900">
              <a:buSzPct val="70000"/>
              <a:buFont typeface="Arial" pitchFamily="34" charset="0"/>
              <a:buChar char="•"/>
              <a:defRPr/>
            </a:pP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More </a:t>
            </a:r>
            <a:r>
              <a:rPr kumimoji="0" lang="en-US" sz="2700" b="1" i="0" u="none" strike="noStrike" kern="1200" cap="none" spc="0" normalizeH="0" baseline="0" noProof="0" dirty="0" smtClean="0">
                <a:ln>
                  <a:noFill/>
                </a:ln>
                <a:solidFill>
                  <a:schemeClr val="tx2"/>
                </a:solidFill>
                <a:effectLst/>
                <a:uLnTx/>
                <a:uFillTx/>
                <a:ea typeface="+mn-ea"/>
                <a:cs typeface="Arial" pitchFamily="34" charset="0"/>
              </a:rPr>
              <a:t>bureaucratic</a:t>
            </a: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 controls result from size:</a:t>
            </a:r>
          </a:p>
          <a:p>
            <a:pPr marL="800100" lvl="1" indent="-342900">
              <a:buSzPct val="70000"/>
              <a:buFont typeface="Arial" pitchFamily="34" charset="0"/>
              <a:buChar char="•"/>
              <a:defRPr/>
            </a:pPr>
            <a:r>
              <a:rPr lang="en-US" sz="2700" dirty="0" smtClean="0">
                <a:solidFill>
                  <a:schemeClr val="tx2"/>
                </a:solidFill>
              </a:rPr>
              <a:t>Formal rules and policies ensure consistency of decisions and actions</a:t>
            </a:r>
            <a:endParaRPr kumimoji="0" lang="en-US" sz="2700" b="0" i="0" u="none" strike="noStrike" kern="1200" cap="none" spc="0" normalizeH="0" baseline="0" noProof="0" dirty="0" smtClean="0">
              <a:ln>
                <a:noFill/>
              </a:ln>
              <a:solidFill>
                <a:schemeClr val="tx2"/>
              </a:solidFill>
              <a:effectLst/>
              <a:uLnTx/>
              <a:uFillTx/>
              <a:ea typeface="+mn-ea"/>
              <a:cs typeface="Arial" pitchFamily="34" charset="0"/>
            </a:endParaRPr>
          </a:p>
          <a:p>
            <a:pPr marL="800100" lvl="1" indent="-342900">
              <a:buSzPct val="70000"/>
              <a:buFont typeface="Arial" pitchFamily="34" charset="0"/>
              <a:buChar char="•"/>
              <a:defRPr/>
            </a:pP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Formalized controls often lead to relatively rigid and standardized managerial behavior</a:t>
            </a:r>
          </a:p>
          <a:p>
            <a:pPr marL="342900" marR="0" lvl="0" indent="-342900" algn="l" defTabSz="914400" rtl="0" eaLnBrk="1" fontAlgn="auto" latinLnBrk="0" hangingPunct="1">
              <a:buSzPct val="70000"/>
              <a:buFont typeface="Arial" pitchFamily="34" charset="0"/>
              <a:buChar char="•"/>
              <a:tabLst/>
              <a:defRPr/>
            </a:pPr>
            <a:r>
              <a:rPr kumimoji="0" lang="en-US" sz="2700" b="0" i="0" u="none" strike="noStrike" kern="1200" cap="none" spc="0" normalizeH="0" baseline="0" noProof="0" dirty="0" smtClean="0">
                <a:ln>
                  <a:noFill/>
                </a:ln>
                <a:solidFill>
                  <a:schemeClr val="tx2"/>
                </a:solidFill>
                <a:effectLst/>
                <a:uLnTx/>
                <a:uFillTx/>
                <a:ea typeface="+mn-ea"/>
                <a:cs typeface="Arial" pitchFamily="34" charset="0"/>
              </a:rPr>
              <a:t>The firm may produce less innovation</a:t>
            </a:r>
            <a:endParaRPr kumimoji="0" lang="en-US" sz="2700" b="0" i="0" u="none" strike="noStrike" kern="1200" cap="none" spc="0" normalizeH="0" baseline="0" noProof="0" dirty="0">
              <a:ln>
                <a:noFill/>
              </a:ln>
              <a:solidFill>
                <a:schemeClr val="tx2"/>
              </a:solidFill>
              <a:effectLst/>
              <a:uLnTx/>
              <a:uFillTx/>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Effect transition="in" filter="wipe(left)">
                                      <p:cBhvr>
                                        <p:cTn id="11" dur="500"/>
                                        <p:tgtEl>
                                          <p:spTgt spid="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left)">
                                      <p:cBhvr>
                                        <p:cTn id="15" dur="500"/>
                                        <p:tgtEl>
                                          <p:spTgt spid="5">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wipe(left)">
                                      <p:cBhvr>
                                        <p:cTn id="19" dur="500"/>
                                        <p:tgtEl>
                                          <p:spTgt spid="5">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animEffect transition="in" filter="wipe(left)">
                                      <p:cBhvr>
                                        <p:cTn id="23"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bldLvl="2"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0"/>
            <a:ext cx="7086600" cy="762000"/>
          </a:xfrm>
        </p:spPr>
        <p:txBody>
          <a:bodyPr/>
          <a:lstStyle/>
          <a:p>
            <a:r>
              <a:rPr lang="en-US" b="1" dirty="0" smtClean="0">
                <a:latin typeface="+mj-lt"/>
              </a:rPr>
              <a:t>EFFECTIVE ACQUISITIONS</a:t>
            </a:r>
            <a:endParaRPr lang="en-US" b="1" dirty="0">
              <a:latin typeface="+mj-lt"/>
            </a:endParaRPr>
          </a:p>
        </p:txBody>
      </p:sp>
      <p:sp>
        <p:nvSpPr>
          <p:cNvPr id="5" name="Rectangle 2"/>
          <p:cNvSpPr txBox="1">
            <a:spLocks noChangeArrowheads="1"/>
          </p:cNvSpPr>
          <p:nvPr/>
        </p:nvSpPr>
        <p:spPr>
          <a:xfrm>
            <a:off x="0" y="1524000"/>
            <a:ext cx="1524000" cy="15240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TABLE  7</a:t>
            </a:r>
            <a:r>
              <a:rPr kumimoji="0" lang="en-US" sz="1600" u="none" strike="noStrike" kern="1200" cap="none" spc="0" normalizeH="0" baseline="0" noProof="0" dirty="0" smtClean="0">
                <a:ln>
                  <a:noFill/>
                </a:ln>
                <a:solidFill>
                  <a:schemeClr val="bg1"/>
                </a:solidFill>
                <a:effectLst/>
                <a:uLnTx/>
                <a:uFillTx/>
                <a:latin typeface="+mj-lt"/>
                <a:ea typeface="+mj-ea"/>
                <a:cs typeface="+mj-cs"/>
              </a:rPr>
              <a:t>.1</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Attributes of Successful Acquisitions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7" name="Line 5"/>
          <p:cNvSpPr>
            <a:spLocks noChangeShapeType="1"/>
          </p:cNvSpPr>
          <p:nvPr/>
        </p:nvSpPr>
        <p:spPr bwMode="auto">
          <a:xfrm rot="-120000">
            <a:off x="0" y="2011680"/>
            <a:ext cx="1524000" cy="45719"/>
          </a:xfrm>
          <a:prstGeom prst="line">
            <a:avLst/>
          </a:prstGeom>
          <a:noFill/>
          <a:ln w="57150">
            <a:solidFill>
              <a:schemeClr val="bg1"/>
            </a:solidFill>
            <a:round/>
            <a:headEnd/>
            <a:tailEnd/>
          </a:ln>
          <a:effectLst/>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1905000" y="1143000"/>
            <a:ext cx="7007369" cy="520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228600"/>
            <a:ext cx="7467600" cy="1066800"/>
          </a:xfrm>
        </p:spPr>
        <p:txBody>
          <a:bodyPr/>
          <a:lstStyle/>
          <a:p>
            <a:r>
              <a:rPr lang="en-US" sz="3600" b="1" dirty="0" smtClean="0">
                <a:latin typeface="+mj-lt"/>
              </a:rPr>
              <a:t>EFFECTIVE ACQUISITION STRATEGIES</a:t>
            </a:r>
            <a:endParaRPr lang="en-US" sz="3600" b="1" dirty="0">
              <a:latin typeface="+mj-lt"/>
            </a:endParaRPr>
          </a:p>
        </p:txBody>
      </p:sp>
      <p:sp>
        <p:nvSpPr>
          <p:cNvPr id="11" name="Text Box 3"/>
          <p:cNvSpPr txBox="1">
            <a:spLocks noChangeArrowheads="1"/>
          </p:cNvSpPr>
          <p:nvPr/>
        </p:nvSpPr>
        <p:spPr bwMode="auto">
          <a:xfrm>
            <a:off x="762000" y="1447801"/>
            <a:ext cx="2667000" cy="707886"/>
          </a:xfrm>
          <a:prstGeom prst="rect">
            <a:avLst/>
          </a:prstGeom>
          <a:solidFill>
            <a:srgbClr val="754909"/>
          </a:solidFill>
          <a:ln w="12700" cap="sq">
            <a:noFill/>
            <a:miter lim="800000"/>
            <a:headEnd type="none" w="sm" len="sm"/>
            <a:tailEnd type="none" w="sm" len="sm"/>
          </a:ln>
          <a:effectLst/>
        </p:spPr>
        <p:txBody>
          <a:bodyPr wrap="square">
            <a:spAutoFit/>
          </a:bodyPr>
          <a:lstStyle/>
          <a:p>
            <a:pPr eaLnBrk="0" hangingPunct="0"/>
            <a:r>
              <a:rPr kumimoji="1" lang="en-US" sz="2000" b="1" dirty="0">
                <a:solidFill>
                  <a:schemeClr val="bg1"/>
                </a:solidFill>
                <a:effectLst>
                  <a:outerShdw blurRad="38100" dist="38100" dir="2700000" algn="tl">
                    <a:srgbClr val="C0C0C0"/>
                  </a:outerShdw>
                </a:effectLst>
              </a:rPr>
              <a:t>Complementary </a:t>
            </a:r>
            <a:r>
              <a:rPr kumimoji="1" lang="en-US" sz="2000" b="1" dirty="0" smtClean="0">
                <a:solidFill>
                  <a:schemeClr val="bg1"/>
                </a:solidFill>
                <a:effectLst>
                  <a:outerShdw blurRad="38100" dist="38100" dir="2700000" algn="tl">
                    <a:srgbClr val="C0C0C0"/>
                  </a:outerShdw>
                </a:effectLst>
              </a:rPr>
              <a:t>Assets/Resources</a:t>
            </a:r>
            <a:endParaRPr kumimoji="1" lang="en-US" sz="2400" b="1" dirty="0">
              <a:solidFill>
                <a:schemeClr val="bg1"/>
              </a:solidFill>
              <a:effectLst>
                <a:outerShdw blurRad="38100" dist="38100" dir="2700000" algn="tl">
                  <a:srgbClr val="C0C0C0"/>
                </a:outerShdw>
              </a:effectLst>
            </a:endParaRPr>
          </a:p>
        </p:txBody>
      </p:sp>
      <p:sp>
        <p:nvSpPr>
          <p:cNvPr id="12" name="Text Box 4"/>
          <p:cNvSpPr txBox="1">
            <a:spLocks noChangeArrowheads="1"/>
          </p:cNvSpPr>
          <p:nvPr/>
        </p:nvSpPr>
        <p:spPr bwMode="auto">
          <a:xfrm>
            <a:off x="3581400" y="1447799"/>
            <a:ext cx="4876800" cy="769441"/>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kumimoji="1" lang="en-US" sz="2200" b="1" dirty="0">
                <a:solidFill>
                  <a:srgbClr val="996600"/>
                </a:solidFill>
                <a:effectLst>
                  <a:outerShdw blurRad="38100" dist="38100" dir="2700000" algn="tl">
                    <a:srgbClr val="C0C0C0"/>
                  </a:outerShdw>
                </a:effectLst>
                <a:latin typeface="+mj-lt"/>
              </a:rPr>
              <a:t>Buying firms with assets that meet current needs to build </a:t>
            </a:r>
            <a:r>
              <a:rPr kumimoji="1" lang="en-US" sz="2200" b="1" dirty="0" smtClean="0">
                <a:solidFill>
                  <a:srgbClr val="996600"/>
                </a:solidFill>
                <a:effectLst>
                  <a:outerShdw blurRad="38100" dist="38100" dir="2700000" algn="tl">
                    <a:srgbClr val="C0C0C0"/>
                  </a:outerShdw>
                </a:effectLst>
                <a:latin typeface="+mj-lt"/>
              </a:rPr>
              <a:t>competitiveness</a:t>
            </a:r>
            <a:endParaRPr kumimoji="1" lang="en-US" sz="2200" b="1" dirty="0">
              <a:solidFill>
                <a:srgbClr val="996600"/>
              </a:solidFill>
              <a:effectLst>
                <a:outerShdw blurRad="38100" dist="38100" dir="2700000" algn="tl">
                  <a:srgbClr val="C0C0C0"/>
                </a:outerShdw>
              </a:effectLst>
              <a:latin typeface="+mj-lt"/>
            </a:endParaRPr>
          </a:p>
        </p:txBody>
      </p:sp>
      <p:sp>
        <p:nvSpPr>
          <p:cNvPr id="13" name="Text Box 5"/>
          <p:cNvSpPr txBox="1">
            <a:spLocks noChangeArrowheads="1"/>
          </p:cNvSpPr>
          <p:nvPr/>
        </p:nvSpPr>
        <p:spPr bwMode="auto">
          <a:xfrm>
            <a:off x="762000" y="2438400"/>
            <a:ext cx="2667000" cy="707886"/>
          </a:xfrm>
          <a:prstGeom prst="rect">
            <a:avLst/>
          </a:prstGeom>
          <a:solidFill>
            <a:srgbClr val="754909"/>
          </a:solidFill>
          <a:ln w="12700" cap="sq" algn="ctr">
            <a:noFill/>
            <a:miter lim="800000"/>
            <a:headEnd type="none" w="sm" len="sm"/>
            <a:tailEnd type="none" w="sm" len="sm"/>
          </a:ln>
          <a:effectLst/>
        </p:spPr>
        <p:txBody>
          <a:bodyPr wrap="square">
            <a:spAutoFit/>
          </a:bodyPr>
          <a:lstStyle/>
          <a:p>
            <a:pPr eaLnBrk="0" hangingPunct="0"/>
            <a:r>
              <a:rPr kumimoji="1" lang="en-US" sz="2000" b="1" dirty="0">
                <a:solidFill>
                  <a:schemeClr val="bg1"/>
                </a:solidFill>
                <a:effectLst>
                  <a:outerShdw blurRad="38100" dist="38100" dir="2700000" algn="tl">
                    <a:srgbClr val="C0C0C0"/>
                  </a:outerShdw>
                </a:effectLst>
              </a:rPr>
              <a:t>Friendly</a:t>
            </a:r>
            <a:br>
              <a:rPr kumimoji="1" lang="en-US" sz="2000" b="1" dirty="0">
                <a:solidFill>
                  <a:schemeClr val="bg1"/>
                </a:solidFill>
                <a:effectLst>
                  <a:outerShdw blurRad="38100" dist="38100" dir="2700000" algn="tl">
                    <a:srgbClr val="C0C0C0"/>
                  </a:outerShdw>
                </a:effectLst>
              </a:rPr>
            </a:br>
            <a:r>
              <a:rPr kumimoji="1" lang="en-US" sz="2000" b="1" dirty="0">
                <a:solidFill>
                  <a:schemeClr val="bg1"/>
                </a:solidFill>
                <a:effectLst>
                  <a:outerShdw blurRad="38100" dist="38100" dir="2700000" algn="tl">
                    <a:srgbClr val="C0C0C0"/>
                  </a:outerShdw>
                </a:effectLst>
              </a:rPr>
              <a:t>Acquisitions</a:t>
            </a:r>
          </a:p>
        </p:txBody>
      </p:sp>
      <p:sp>
        <p:nvSpPr>
          <p:cNvPr id="14" name="Text Box 6"/>
          <p:cNvSpPr txBox="1">
            <a:spLocks noChangeArrowheads="1"/>
          </p:cNvSpPr>
          <p:nvPr/>
        </p:nvSpPr>
        <p:spPr bwMode="auto">
          <a:xfrm>
            <a:off x="3581400" y="2438400"/>
            <a:ext cx="4876800" cy="769441"/>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200" b="1" dirty="0">
                <a:solidFill>
                  <a:srgbClr val="996600"/>
                </a:solidFill>
                <a:effectLst>
                  <a:outerShdw blurRad="38100" dist="38100" dir="2700000" algn="tl">
                    <a:srgbClr val="C0C0C0"/>
                  </a:outerShdw>
                </a:effectLst>
                <a:latin typeface="+mj-lt"/>
              </a:rPr>
              <a:t>Friendly deals make integration go more </a:t>
            </a:r>
            <a:r>
              <a:rPr kumimoji="1" lang="en-US" sz="2200" b="1" dirty="0" smtClean="0">
                <a:solidFill>
                  <a:srgbClr val="996600"/>
                </a:solidFill>
                <a:effectLst>
                  <a:outerShdw blurRad="38100" dist="38100" dir="2700000" algn="tl">
                    <a:srgbClr val="C0C0C0"/>
                  </a:outerShdw>
                </a:effectLst>
                <a:latin typeface="+mj-lt"/>
              </a:rPr>
              <a:t>smoothly</a:t>
            </a:r>
            <a:endParaRPr kumimoji="1" lang="en-US" sz="2200" b="1" dirty="0">
              <a:solidFill>
                <a:srgbClr val="996600"/>
              </a:solidFill>
              <a:effectLst>
                <a:outerShdw blurRad="38100" dist="38100" dir="2700000" algn="tl">
                  <a:srgbClr val="C0C0C0"/>
                </a:outerShdw>
              </a:effectLst>
              <a:latin typeface="+mj-lt"/>
            </a:endParaRPr>
          </a:p>
        </p:txBody>
      </p:sp>
      <p:sp>
        <p:nvSpPr>
          <p:cNvPr id="15" name="Text Box 7"/>
          <p:cNvSpPr txBox="1">
            <a:spLocks noChangeArrowheads="1"/>
          </p:cNvSpPr>
          <p:nvPr/>
        </p:nvSpPr>
        <p:spPr bwMode="auto">
          <a:xfrm>
            <a:off x="762000" y="3429000"/>
            <a:ext cx="2667000" cy="707886"/>
          </a:xfrm>
          <a:prstGeom prst="rect">
            <a:avLst/>
          </a:prstGeom>
          <a:solidFill>
            <a:srgbClr val="754909"/>
          </a:solidFill>
          <a:ln w="12700" cap="sq" algn="ctr">
            <a:noFill/>
            <a:miter lim="800000"/>
            <a:headEnd type="none" w="sm" len="sm"/>
            <a:tailEnd type="none" w="sm" len="sm"/>
          </a:ln>
          <a:effectLst/>
        </p:spPr>
        <p:txBody>
          <a:bodyPr wrap="square">
            <a:spAutoFit/>
          </a:bodyPr>
          <a:lstStyle/>
          <a:p>
            <a:pPr eaLnBrk="0" hangingPunct="0"/>
            <a:r>
              <a:rPr kumimoji="1" lang="en-US" sz="2000" b="1" dirty="0" smtClean="0">
                <a:solidFill>
                  <a:schemeClr val="bg1"/>
                </a:solidFill>
                <a:effectLst>
                  <a:outerShdw blurRad="38100" dist="38100" dir="2700000" algn="tl">
                    <a:srgbClr val="C0C0C0"/>
                  </a:outerShdw>
                </a:effectLst>
              </a:rPr>
              <a:t>Due Diligence/Careful </a:t>
            </a:r>
            <a:r>
              <a:rPr kumimoji="1" lang="en-US" sz="2000" b="1" dirty="0">
                <a:solidFill>
                  <a:schemeClr val="bg1"/>
                </a:solidFill>
                <a:effectLst>
                  <a:outerShdw blurRad="38100" dist="38100" dir="2700000" algn="tl">
                    <a:srgbClr val="C0C0C0"/>
                  </a:outerShdw>
                </a:effectLst>
              </a:rPr>
              <a:t>Selection Process</a:t>
            </a:r>
          </a:p>
        </p:txBody>
      </p:sp>
      <p:sp>
        <p:nvSpPr>
          <p:cNvPr id="16" name="Text Box 8"/>
          <p:cNvSpPr txBox="1">
            <a:spLocks noChangeArrowheads="1"/>
          </p:cNvSpPr>
          <p:nvPr/>
        </p:nvSpPr>
        <p:spPr bwMode="auto">
          <a:xfrm>
            <a:off x="3581400" y="3276600"/>
            <a:ext cx="4876800" cy="1107996"/>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200" b="1" dirty="0">
                <a:solidFill>
                  <a:srgbClr val="996600"/>
                </a:solidFill>
                <a:effectLst>
                  <a:outerShdw blurRad="38100" dist="38100" dir="2700000" algn="tl">
                    <a:srgbClr val="C0C0C0"/>
                  </a:outerShdw>
                </a:effectLst>
                <a:latin typeface="+mj-lt"/>
              </a:rPr>
              <a:t>Deliberate evaluation and negotiations are more likely to lead to easy integration and building </a:t>
            </a:r>
            <a:r>
              <a:rPr kumimoji="1" lang="en-US" sz="2200" b="1" dirty="0" smtClean="0">
                <a:solidFill>
                  <a:srgbClr val="996600"/>
                </a:solidFill>
                <a:effectLst>
                  <a:outerShdw blurRad="38100" dist="38100" dir="2700000" algn="tl">
                    <a:srgbClr val="C0C0C0"/>
                  </a:outerShdw>
                </a:effectLst>
                <a:latin typeface="+mj-lt"/>
              </a:rPr>
              <a:t>synergies</a:t>
            </a:r>
            <a:endParaRPr kumimoji="1" lang="en-US" sz="2200" b="1" dirty="0">
              <a:solidFill>
                <a:srgbClr val="996600"/>
              </a:solidFill>
              <a:effectLst>
                <a:outerShdw blurRad="38100" dist="38100" dir="2700000" algn="tl">
                  <a:srgbClr val="C0C0C0"/>
                </a:outerShdw>
              </a:effectLst>
              <a:latin typeface="+mj-lt"/>
            </a:endParaRPr>
          </a:p>
        </p:txBody>
      </p:sp>
      <p:sp>
        <p:nvSpPr>
          <p:cNvPr id="17" name="Text Box 9"/>
          <p:cNvSpPr txBox="1">
            <a:spLocks noChangeArrowheads="1"/>
          </p:cNvSpPr>
          <p:nvPr/>
        </p:nvSpPr>
        <p:spPr bwMode="auto">
          <a:xfrm>
            <a:off x="762000" y="4572000"/>
            <a:ext cx="2667000" cy="707886"/>
          </a:xfrm>
          <a:prstGeom prst="rect">
            <a:avLst/>
          </a:prstGeom>
          <a:solidFill>
            <a:srgbClr val="754909"/>
          </a:solidFill>
          <a:ln w="12700" cap="sq" algn="ctr">
            <a:noFill/>
            <a:miter lim="800000"/>
            <a:headEnd type="none" w="sm" len="sm"/>
            <a:tailEnd type="none" w="sm" len="sm"/>
          </a:ln>
          <a:effectLst/>
        </p:spPr>
        <p:txBody>
          <a:bodyPr wrap="square">
            <a:spAutoFit/>
          </a:bodyPr>
          <a:lstStyle/>
          <a:p>
            <a:pPr eaLnBrk="0" hangingPunct="0"/>
            <a:r>
              <a:rPr kumimoji="1" lang="en-US" sz="2000" b="1" dirty="0">
                <a:solidFill>
                  <a:schemeClr val="bg1"/>
                </a:solidFill>
                <a:effectLst>
                  <a:outerShdw blurRad="38100" dist="38100" dir="2700000" algn="tl">
                    <a:srgbClr val="C0C0C0"/>
                  </a:outerShdw>
                </a:effectLst>
              </a:rPr>
              <a:t>Maintain Financial Slack</a:t>
            </a:r>
          </a:p>
        </p:txBody>
      </p:sp>
      <p:sp>
        <p:nvSpPr>
          <p:cNvPr id="18" name="Text Box 10"/>
          <p:cNvSpPr txBox="1">
            <a:spLocks noChangeArrowheads="1"/>
          </p:cNvSpPr>
          <p:nvPr/>
        </p:nvSpPr>
        <p:spPr bwMode="auto">
          <a:xfrm>
            <a:off x="3581400" y="4495800"/>
            <a:ext cx="5181600" cy="1107996"/>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200" b="1" dirty="0">
                <a:solidFill>
                  <a:srgbClr val="996600"/>
                </a:solidFill>
                <a:effectLst>
                  <a:outerShdw blurRad="38100" dist="38100" dir="2700000" algn="tl">
                    <a:srgbClr val="C0C0C0"/>
                  </a:outerShdw>
                </a:effectLst>
                <a:latin typeface="+mj-lt"/>
              </a:rPr>
              <a:t>Provide enough additional financial resources so that profitable projects </a:t>
            </a:r>
            <a:r>
              <a:rPr kumimoji="1" lang="en-US" sz="2200" b="1" dirty="0" smtClean="0">
                <a:solidFill>
                  <a:srgbClr val="996600"/>
                </a:solidFill>
                <a:effectLst>
                  <a:outerShdw blurRad="38100" dist="38100" dir="2700000" algn="tl">
                    <a:srgbClr val="C0C0C0"/>
                  </a:outerShdw>
                </a:effectLst>
                <a:latin typeface="+mj-lt"/>
              </a:rPr>
              <a:t>may be capitalized upon rather than forgone</a:t>
            </a:r>
            <a:endParaRPr kumimoji="1" lang="en-US" sz="2200" b="1" dirty="0">
              <a:solidFill>
                <a:srgbClr val="996600"/>
              </a:solidFill>
              <a:effectLst>
                <a:outerShdw blurRad="38100" dist="38100" dir="2700000" algn="tl">
                  <a:srgbClr val="C0C0C0"/>
                </a:outerShdw>
              </a:effectLst>
              <a:latin typeface="+mj-lt"/>
            </a:endParaRPr>
          </a:p>
        </p:txBody>
      </p:sp>
      <p:sp>
        <p:nvSpPr>
          <p:cNvPr id="19" name="Line 12"/>
          <p:cNvSpPr>
            <a:spLocks noChangeShapeType="1"/>
          </p:cNvSpPr>
          <p:nvPr/>
        </p:nvSpPr>
        <p:spPr bwMode="auto">
          <a:xfrm>
            <a:off x="533400" y="2286000"/>
            <a:ext cx="7772400" cy="0"/>
          </a:xfrm>
          <a:prstGeom prst="line">
            <a:avLst/>
          </a:prstGeom>
          <a:noFill/>
          <a:ln w="28575">
            <a:solidFill>
              <a:schemeClr val="tx1"/>
            </a:solidFill>
            <a:round/>
            <a:headEnd/>
            <a:tailEnd/>
          </a:ln>
          <a:effectLst/>
        </p:spPr>
        <p:txBody>
          <a:bodyPr wrap="none"/>
          <a:lstStyle/>
          <a:p>
            <a:endParaRPr lang="en-US"/>
          </a:p>
        </p:txBody>
      </p:sp>
      <p:sp>
        <p:nvSpPr>
          <p:cNvPr id="20" name="Line 13"/>
          <p:cNvSpPr>
            <a:spLocks noChangeShapeType="1"/>
          </p:cNvSpPr>
          <p:nvPr/>
        </p:nvSpPr>
        <p:spPr bwMode="auto">
          <a:xfrm>
            <a:off x="533400" y="3291840"/>
            <a:ext cx="7772400" cy="0"/>
          </a:xfrm>
          <a:prstGeom prst="line">
            <a:avLst/>
          </a:prstGeom>
          <a:noFill/>
          <a:ln w="28575">
            <a:solidFill>
              <a:schemeClr val="tx1"/>
            </a:solidFill>
            <a:round/>
            <a:headEnd/>
            <a:tailEnd/>
          </a:ln>
          <a:effectLst/>
        </p:spPr>
        <p:txBody>
          <a:bodyPr wrap="none"/>
          <a:lstStyle/>
          <a:p>
            <a:endParaRPr lang="en-US"/>
          </a:p>
        </p:txBody>
      </p:sp>
      <p:sp>
        <p:nvSpPr>
          <p:cNvPr id="21" name="Line 14"/>
          <p:cNvSpPr>
            <a:spLocks noChangeShapeType="1"/>
          </p:cNvSpPr>
          <p:nvPr/>
        </p:nvSpPr>
        <p:spPr bwMode="auto">
          <a:xfrm>
            <a:off x="533400" y="4389120"/>
            <a:ext cx="7772400" cy="0"/>
          </a:xfrm>
          <a:prstGeom prst="line">
            <a:avLst/>
          </a:prstGeom>
          <a:noFill/>
          <a:ln w="2857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lide(fromLeft)">
                                      <p:cBhvr>
                                        <p:cTn id="12" dur="500"/>
                                        <p:tgtEl>
                                          <p:spTgt spid="12"/>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wipe(left)">
                                      <p:cBhvr>
                                        <p:cTn id="16" dur="500"/>
                                        <p:tgtEl>
                                          <p:spTgt spid="19"/>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12" presetClass="entr" presetSubtype="8" fill="hold" grpId="0"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slide(fromLeft)">
                                      <p:cBhvr>
                                        <p:cTn id="26" dur="500"/>
                                        <p:tgtEl>
                                          <p:spTgt spid="14"/>
                                        </p:tgtEl>
                                      </p:cBhvr>
                                    </p:animEffect>
                                  </p:childTnLst>
                                </p:cTn>
                              </p:par>
                            </p:childTnLst>
                          </p:cTn>
                        </p:par>
                        <p:par>
                          <p:cTn id="27" fill="hold">
                            <p:stCondLst>
                              <p:cond delay="10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500"/>
                                        <p:tgtEl>
                                          <p:spTgt spid="20"/>
                                        </p:tgtEl>
                                      </p:cBhvr>
                                    </p:animEffect>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childTnLst>
                                </p:cTn>
                              </p:par>
                            </p:childTnLst>
                          </p:cTn>
                        </p:par>
                        <p:par>
                          <p:cTn id="37" fill="hold">
                            <p:stCondLst>
                              <p:cond delay="500"/>
                            </p:stCondLst>
                            <p:childTnLst>
                              <p:par>
                                <p:cTn id="38" presetID="12" presetClass="entr" presetSubtype="8" fill="hold" grpId="0" nodeType="after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slide(fromLeft)">
                                      <p:cBhvr>
                                        <p:cTn id="40" dur="500"/>
                                        <p:tgtEl>
                                          <p:spTgt spid="16"/>
                                        </p:tgtEl>
                                      </p:cBhvr>
                                    </p:animEffect>
                                  </p:childTnLst>
                                </p:cTn>
                              </p:par>
                            </p:childTnLst>
                          </p:cTn>
                        </p:par>
                        <p:par>
                          <p:cTn id="41" fill="hold">
                            <p:stCondLst>
                              <p:cond delay="1000"/>
                            </p:stCondLst>
                            <p:childTnLst>
                              <p:par>
                                <p:cTn id="42" presetID="22" presetClass="entr" presetSubtype="8"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left)">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p:cTn id="49" dur="500" fill="hold"/>
                                        <p:tgtEl>
                                          <p:spTgt spid="17"/>
                                        </p:tgtEl>
                                        <p:attrNameLst>
                                          <p:attrName>ppt_w</p:attrName>
                                        </p:attrNameLst>
                                      </p:cBhvr>
                                      <p:tavLst>
                                        <p:tav tm="0">
                                          <p:val>
                                            <p:fltVal val="0"/>
                                          </p:val>
                                        </p:tav>
                                        <p:tav tm="100000">
                                          <p:val>
                                            <p:strVal val="#ppt_w"/>
                                          </p:val>
                                        </p:tav>
                                      </p:tavLst>
                                    </p:anim>
                                    <p:anim calcmode="lin" valueType="num">
                                      <p:cBhvr>
                                        <p:cTn id="50" dur="500" fill="hold"/>
                                        <p:tgtEl>
                                          <p:spTgt spid="17"/>
                                        </p:tgtEl>
                                        <p:attrNameLst>
                                          <p:attrName>ppt_h</p:attrName>
                                        </p:attrNameLst>
                                      </p:cBhvr>
                                      <p:tavLst>
                                        <p:tav tm="0">
                                          <p:val>
                                            <p:fltVal val="0"/>
                                          </p:val>
                                        </p:tav>
                                        <p:tav tm="100000">
                                          <p:val>
                                            <p:strVal val="#ppt_h"/>
                                          </p:val>
                                        </p:tav>
                                      </p:tavLst>
                                    </p:anim>
                                  </p:childTnLst>
                                </p:cTn>
                              </p:par>
                            </p:childTnLst>
                          </p:cTn>
                        </p:par>
                        <p:par>
                          <p:cTn id="51" fill="hold">
                            <p:stCondLst>
                              <p:cond delay="500"/>
                            </p:stCondLst>
                            <p:childTnLst>
                              <p:par>
                                <p:cTn id="52" presetID="12" presetClass="entr" presetSubtype="8"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slide(fromLeft)">
                                      <p:cBhvr>
                                        <p:cTn id="5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autoUpdateAnimBg="0"/>
      <p:bldP spid="12" grpId="0" autoUpdateAnimBg="0"/>
      <p:bldP spid="13" grpId="0" animBg="1" autoUpdateAnimBg="0"/>
      <p:bldP spid="14" grpId="0" autoUpdateAnimBg="0"/>
      <p:bldP spid="15" grpId="0" animBg="1" autoUpdateAnimBg="0"/>
      <p:bldP spid="16" grpId="0" autoUpdateAnimBg="0"/>
      <p:bldP spid="17" grpId="0" animBg="1" autoUpdateAnimBg="0"/>
      <p:bldP spid="18" grpId="0" autoUpdateAnimBg="0"/>
      <p:bldP spid="19" grpId="0" animBg="1"/>
      <p:bldP spid="20" grpId="0" animBg="1"/>
      <p:bldP spid="2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0" y="1"/>
            <a:ext cx="8458200" cy="1200329"/>
          </a:xfrm>
          <a:prstGeom prst="rect">
            <a:avLst/>
          </a:prstGeom>
          <a:noFill/>
        </p:spPr>
        <p:txBody>
          <a:bodyPr wrap="square" rtlCol="0">
            <a:spAutoFit/>
          </a:bodyPr>
          <a:lstStyle/>
          <a:p>
            <a:pPr algn="ctr"/>
            <a:r>
              <a:rPr lang="en-US" sz="3600" b="1" dirty="0" smtClean="0"/>
              <a:t>  </a:t>
            </a:r>
          </a:p>
          <a:p>
            <a:pPr algn="ctr"/>
            <a:endParaRPr lang="en-US" sz="3600" b="1" dirty="0"/>
          </a:p>
        </p:txBody>
      </p:sp>
      <p:sp>
        <p:nvSpPr>
          <p:cNvPr id="8" name="Title 7"/>
          <p:cNvSpPr>
            <a:spLocks noGrp="1"/>
          </p:cNvSpPr>
          <p:nvPr>
            <p:ph type="title"/>
          </p:nvPr>
        </p:nvSpPr>
        <p:spPr>
          <a:xfrm>
            <a:off x="1524000" y="228600"/>
            <a:ext cx="7467600" cy="1066800"/>
          </a:xfrm>
        </p:spPr>
        <p:txBody>
          <a:bodyPr/>
          <a:lstStyle/>
          <a:p>
            <a:r>
              <a:rPr lang="en-US" sz="3600" b="1" dirty="0" smtClean="0">
                <a:latin typeface="+mj-lt"/>
              </a:rPr>
              <a:t>EFFECTIVE ACQUISITION STRATEGIES</a:t>
            </a:r>
            <a:endParaRPr lang="en-US" sz="3600" b="1" dirty="0">
              <a:latin typeface="+mj-lt"/>
            </a:endParaRPr>
          </a:p>
        </p:txBody>
      </p:sp>
      <p:sp>
        <p:nvSpPr>
          <p:cNvPr id="22" name="Text Box 3"/>
          <p:cNvSpPr txBox="1">
            <a:spLocks noChangeArrowheads="1"/>
          </p:cNvSpPr>
          <p:nvPr/>
        </p:nvSpPr>
        <p:spPr bwMode="auto">
          <a:xfrm>
            <a:off x="2133600" y="1447800"/>
            <a:ext cx="2133600" cy="523220"/>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2800" b="1" dirty="0">
                <a:solidFill>
                  <a:srgbClr val="CC3300"/>
                </a:solidFill>
                <a:effectLst>
                  <a:outerShdw blurRad="38100" dist="38100" dir="2700000" algn="tl">
                    <a:srgbClr val="C0C0C0"/>
                  </a:outerShdw>
                </a:effectLst>
                <a:latin typeface="+mj-lt"/>
              </a:rPr>
              <a:t>Attributes</a:t>
            </a:r>
          </a:p>
        </p:txBody>
      </p:sp>
      <p:sp>
        <p:nvSpPr>
          <p:cNvPr id="23" name="Text Box 4"/>
          <p:cNvSpPr txBox="1">
            <a:spLocks noChangeArrowheads="1"/>
          </p:cNvSpPr>
          <p:nvPr/>
        </p:nvSpPr>
        <p:spPr bwMode="auto">
          <a:xfrm>
            <a:off x="5105400" y="1447800"/>
            <a:ext cx="1600200" cy="523220"/>
          </a:xfrm>
          <a:prstGeom prst="rect">
            <a:avLst/>
          </a:prstGeom>
          <a:noFill/>
          <a:ln w="12700" cap="sq">
            <a:noFill/>
            <a:miter lim="800000"/>
            <a:headEnd type="none" w="sm" len="sm"/>
            <a:tailEnd type="none" w="sm" len="sm"/>
          </a:ln>
          <a:effectLst/>
        </p:spPr>
        <p:txBody>
          <a:bodyPr wrap="square">
            <a:spAutoFit/>
          </a:bodyPr>
          <a:lstStyle/>
          <a:p>
            <a:pPr eaLnBrk="0" hangingPunct="0">
              <a:spcBef>
                <a:spcPct val="50000"/>
              </a:spcBef>
            </a:pPr>
            <a:r>
              <a:rPr lang="en-US" sz="2800" b="1" dirty="0">
                <a:solidFill>
                  <a:srgbClr val="336600"/>
                </a:solidFill>
                <a:effectLst>
                  <a:outerShdw blurRad="38100" dist="38100" dir="2700000" algn="tl">
                    <a:srgbClr val="C0C0C0"/>
                  </a:outerShdw>
                </a:effectLst>
                <a:latin typeface="+mj-lt"/>
              </a:rPr>
              <a:t>Results</a:t>
            </a:r>
          </a:p>
        </p:txBody>
      </p:sp>
      <p:sp>
        <p:nvSpPr>
          <p:cNvPr id="24" name="Text Box 5"/>
          <p:cNvSpPr txBox="1">
            <a:spLocks noChangeArrowheads="1"/>
          </p:cNvSpPr>
          <p:nvPr/>
        </p:nvSpPr>
        <p:spPr bwMode="auto">
          <a:xfrm>
            <a:off x="2133600" y="2181225"/>
            <a:ext cx="2362200" cy="892552"/>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400" b="1" dirty="0">
                <a:solidFill>
                  <a:schemeClr val="tx2"/>
                </a:solidFill>
                <a:effectLst>
                  <a:outerShdw blurRad="38100" dist="38100" dir="2700000" algn="tl">
                    <a:srgbClr val="C0C0C0"/>
                  </a:outerShdw>
                </a:effectLst>
                <a:latin typeface="+mj-lt"/>
              </a:rPr>
              <a:t>Low-to-Moderate</a:t>
            </a:r>
            <a:r>
              <a:rPr kumimoji="1" lang="en-US" sz="2800" dirty="0">
                <a:solidFill>
                  <a:schemeClr val="tx2"/>
                </a:solidFill>
                <a:effectLst>
                  <a:outerShdw blurRad="38100" dist="38100" dir="2700000" algn="tl">
                    <a:srgbClr val="C0C0C0"/>
                  </a:outerShdw>
                </a:effectLst>
                <a:latin typeface="+mj-lt"/>
              </a:rPr>
              <a:t> </a:t>
            </a:r>
            <a:r>
              <a:rPr kumimoji="1" lang="en-US" sz="2400" b="1" dirty="0">
                <a:solidFill>
                  <a:schemeClr val="tx2"/>
                </a:solidFill>
                <a:effectLst>
                  <a:outerShdw blurRad="38100" dist="38100" dir="2700000" algn="tl">
                    <a:srgbClr val="C0C0C0"/>
                  </a:outerShdw>
                </a:effectLst>
                <a:latin typeface="+mj-lt"/>
              </a:rPr>
              <a:t>Debt</a:t>
            </a:r>
          </a:p>
        </p:txBody>
      </p:sp>
      <p:sp>
        <p:nvSpPr>
          <p:cNvPr id="25" name="Text Box 6"/>
          <p:cNvSpPr txBox="1">
            <a:spLocks noChangeArrowheads="1"/>
          </p:cNvSpPr>
          <p:nvPr/>
        </p:nvSpPr>
        <p:spPr bwMode="auto">
          <a:xfrm>
            <a:off x="4983919" y="2179638"/>
            <a:ext cx="3285268" cy="830997"/>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400" b="1" dirty="0">
                <a:solidFill>
                  <a:srgbClr val="996600"/>
                </a:solidFill>
                <a:effectLst>
                  <a:outerShdw blurRad="38100" dist="38100" dir="2700000" algn="tl">
                    <a:srgbClr val="C0C0C0"/>
                  </a:outerShdw>
                </a:effectLst>
                <a:latin typeface="+mj-lt"/>
              </a:rPr>
              <a:t>Merged firm maintains financial flexibility</a:t>
            </a:r>
          </a:p>
        </p:txBody>
      </p:sp>
      <p:sp>
        <p:nvSpPr>
          <p:cNvPr id="26" name="Text Box 7"/>
          <p:cNvSpPr txBox="1">
            <a:spLocks noChangeArrowheads="1"/>
          </p:cNvSpPr>
          <p:nvPr/>
        </p:nvSpPr>
        <p:spPr bwMode="auto">
          <a:xfrm>
            <a:off x="2209800" y="4603750"/>
            <a:ext cx="2286000" cy="457200"/>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400" b="1" dirty="0">
                <a:solidFill>
                  <a:schemeClr val="tx2"/>
                </a:solidFill>
                <a:effectLst>
                  <a:outerShdw blurRad="38100" dist="38100" dir="2700000" algn="tl">
                    <a:srgbClr val="C0C0C0"/>
                  </a:outerShdw>
                </a:effectLst>
                <a:latin typeface="+mj-lt"/>
              </a:rPr>
              <a:t>Flexibility</a:t>
            </a:r>
          </a:p>
        </p:txBody>
      </p:sp>
      <p:sp>
        <p:nvSpPr>
          <p:cNvPr id="27" name="Text Box 8"/>
          <p:cNvSpPr txBox="1">
            <a:spLocks noChangeArrowheads="1"/>
          </p:cNvSpPr>
          <p:nvPr/>
        </p:nvSpPr>
        <p:spPr bwMode="auto">
          <a:xfrm>
            <a:off x="4983918" y="4603750"/>
            <a:ext cx="3550481" cy="1200329"/>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400" b="1" dirty="0">
                <a:solidFill>
                  <a:srgbClr val="996600"/>
                </a:solidFill>
                <a:effectLst>
                  <a:outerShdw blurRad="38100" dist="38100" dir="2700000" algn="tl">
                    <a:srgbClr val="C0C0C0"/>
                  </a:outerShdw>
                </a:effectLst>
                <a:latin typeface="+mj-lt"/>
              </a:rPr>
              <a:t>Has experience at managing change and </a:t>
            </a:r>
            <a:r>
              <a:rPr kumimoji="1" lang="en-US" sz="2400" b="1" dirty="0" smtClean="0">
                <a:solidFill>
                  <a:srgbClr val="996600"/>
                </a:solidFill>
                <a:effectLst>
                  <a:outerShdw blurRad="38100" dist="38100" dir="2700000" algn="tl">
                    <a:srgbClr val="C0C0C0"/>
                  </a:outerShdw>
                </a:effectLst>
                <a:latin typeface="+mj-lt"/>
              </a:rPr>
              <a:t>   is </a:t>
            </a:r>
            <a:r>
              <a:rPr kumimoji="1" lang="en-US" sz="2400" b="1" dirty="0">
                <a:solidFill>
                  <a:srgbClr val="996600"/>
                </a:solidFill>
                <a:effectLst>
                  <a:outerShdw blurRad="38100" dist="38100" dir="2700000" algn="tl">
                    <a:srgbClr val="C0C0C0"/>
                  </a:outerShdw>
                </a:effectLst>
                <a:latin typeface="+mj-lt"/>
              </a:rPr>
              <a:t>flexible and adaptable</a:t>
            </a:r>
          </a:p>
        </p:txBody>
      </p:sp>
      <p:sp>
        <p:nvSpPr>
          <p:cNvPr id="28" name="Text Box 9"/>
          <p:cNvSpPr txBox="1">
            <a:spLocks noChangeArrowheads="1"/>
          </p:cNvSpPr>
          <p:nvPr/>
        </p:nvSpPr>
        <p:spPr bwMode="auto">
          <a:xfrm>
            <a:off x="2133600" y="3175000"/>
            <a:ext cx="2667000" cy="1200328"/>
          </a:xfrm>
          <a:prstGeom prst="rect">
            <a:avLst/>
          </a:prstGeom>
          <a:noFill/>
          <a:ln w="12700" cap="sq">
            <a:noFill/>
            <a:miter lim="800000"/>
            <a:headEnd type="none" w="sm" len="sm"/>
            <a:tailEnd type="none" w="sm" len="sm"/>
          </a:ln>
          <a:effectLst/>
        </p:spPr>
        <p:txBody>
          <a:bodyPr wrap="square">
            <a:spAutoFit/>
          </a:bodyPr>
          <a:lstStyle/>
          <a:p>
            <a:pPr eaLnBrk="0" hangingPunct="0"/>
            <a:r>
              <a:rPr kumimoji="1" lang="en-US" sz="2400" b="1" dirty="0" smtClean="0">
                <a:solidFill>
                  <a:schemeClr val="tx2"/>
                </a:solidFill>
                <a:effectLst>
                  <a:outerShdw blurRad="38100" dist="38100" dir="2700000" algn="tl">
                    <a:srgbClr val="C0C0C0"/>
                  </a:outerShdw>
                </a:effectLst>
                <a:latin typeface="+mj-lt"/>
              </a:rPr>
              <a:t>Sustained</a:t>
            </a:r>
            <a:br>
              <a:rPr kumimoji="1" lang="en-US" sz="2400" b="1" dirty="0" smtClean="0">
                <a:solidFill>
                  <a:schemeClr val="tx2"/>
                </a:solidFill>
                <a:effectLst>
                  <a:outerShdw blurRad="38100" dist="38100" dir="2700000" algn="tl">
                    <a:srgbClr val="C0C0C0"/>
                  </a:outerShdw>
                </a:effectLst>
                <a:latin typeface="+mj-lt"/>
              </a:rPr>
            </a:br>
            <a:r>
              <a:rPr kumimoji="1" lang="en-US" sz="2400" b="1" dirty="0">
                <a:solidFill>
                  <a:schemeClr val="tx2"/>
                </a:solidFill>
                <a:effectLst>
                  <a:outerShdw blurRad="38100" dist="38100" dir="2700000" algn="tl">
                    <a:srgbClr val="C0C0C0"/>
                  </a:outerShdw>
                </a:effectLst>
                <a:latin typeface="+mj-lt"/>
              </a:rPr>
              <a:t>Emphasis</a:t>
            </a:r>
            <a:br>
              <a:rPr kumimoji="1" lang="en-US" sz="2400" b="1" dirty="0">
                <a:solidFill>
                  <a:schemeClr val="tx2"/>
                </a:solidFill>
                <a:effectLst>
                  <a:outerShdw blurRad="38100" dist="38100" dir="2700000" algn="tl">
                    <a:srgbClr val="C0C0C0"/>
                  </a:outerShdw>
                </a:effectLst>
                <a:latin typeface="+mj-lt"/>
              </a:rPr>
            </a:br>
            <a:r>
              <a:rPr kumimoji="1" lang="en-US" sz="2400" b="1" dirty="0">
                <a:solidFill>
                  <a:schemeClr val="tx2"/>
                </a:solidFill>
                <a:effectLst>
                  <a:outerShdw blurRad="38100" dist="38100" dir="2700000" algn="tl">
                    <a:srgbClr val="C0C0C0"/>
                  </a:outerShdw>
                </a:effectLst>
                <a:latin typeface="+mj-lt"/>
              </a:rPr>
              <a:t>on</a:t>
            </a:r>
            <a:r>
              <a:rPr kumimoji="1" lang="en-US" sz="2400" dirty="0">
                <a:solidFill>
                  <a:schemeClr val="tx2"/>
                </a:solidFill>
                <a:effectLst>
                  <a:outerShdw blurRad="38100" dist="38100" dir="2700000" algn="tl">
                    <a:srgbClr val="C0C0C0"/>
                  </a:outerShdw>
                </a:effectLst>
                <a:latin typeface="+mj-lt"/>
              </a:rPr>
              <a:t> </a:t>
            </a:r>
            <a:r>
              <a:rPr kumimoji="1" lang="en-US" sz="2400" b="1" dirty="0">
                <a:solidFill>
                  <a:schemeClr val="tx2"/>
                </a:solidFill>
                <a:effectLst>
                  <a:outerShdw blurRad="38100" dist="38100" dir="2700000" algn="tl">
                    <a:srgbClr val="C0C0C0"/>
                  </a:outerShdw>
                </a:effectLst>
                <a:latin typeface="+mj-lt"/>
              </a:rPr>
              <a:t>Innovation</a:t>
            </a:r>
            <a:r>
              <a:rPr kumimoji="1" lang="en-US" sz="2400" dirty="0">
                <a:solidFill>
                  <a:schemeClr val="tx2"/>
                </a:solidFill>
                <a:effectLst>
                  <a:outerShdw blurRad="38100" dist="38100" dir="2700000" algn="tl">
                    <a:srgbClr val="C0C0C0"/>
                  </a:outerShdw>
                </a:effectLst>
                <a:latin typeface="+mj-lt"/>
              </a:rPr>
              <a:t> </a:t>
            </a:r>
          </a:p>
        </p:txBody>
      </p:sp>
      <p:sp>
        <p:nvSpPr>
          <p:cNvPr id="29" name="Text Box 10"/>
          <p:cNvSpPr txBox="1">
            <a:spLocks noChangeArrowheads="1"/>
          </p:cNvSpPr>
          <p:nvPr/>
        </p:nvSpPr>
        <p:spPr bwMode="auto">
          <a:xfrm>
            <a:off x="4983919" y="3179763"/>
            <a:ext cx="3285268" cy="1200329"/>
          </a:xfrm>
          <a:prstGeom prst="rect">
            <a:avLst/>
          </a:prstGeom>
          <a:noFill/>
          <a:ln w="12700" cap="sq" algn="ctr">
            <a:noFill/>
            <a:miter lim="800000"/>
            <a:headEnd type="none" w="sm" len="sm"/>
            <a:tailEnd type="none" w="sm" len="sm"/>
          </a:ln>
          <a:effectLst/>
        </p:spPr>
        <p:txBody>
          <a:bodyPr wrap="square">
            <a:spAutoFit/>
          </a:bodyPr>
          <a:lstStyle/>
          <a:p>
            <a:pPr eaLnBrk="0" hangingPunct="0">
              <a:spcBef>
                <a:spcPct val="50000"/>
              </a:spcBef>
            </a:pPr>
            <a:r>
              <a:rPr kumimoji="1" lang="en-US" sz="2400" b="1" dirty="0">
                <a:solidFill>
                  <a:srgbClr val="996600"/>
                </a:solidFill>
                <a:effectLst>
                  <a:outerShdw blurRad="38100" dist="38100" dir="2700000" algn="tl">
                    <a:srgbClr val="C0C0C0"/>
                  </a:outerShdw>
                </a:effectLst>
                <a:latin typeface="+mj-lt"/>
              </a:rPr>
              <a:t>Continue to invest in R&amp;D as part of the firm’s overall strategy</a:t>
            </a:r>
          </a:p>
        </p:txBody>
      </p:sp>
      <p:sp>
        <p:nvSpPr>
          <p:cNvPr id="30" name="Line 11"/>
          <p:cNvSpPr>
            <a:spLocks noChangeShapeType="1"/>
          </p:cNvSpPr>
          <p:nvPr/>
        </p:nvSpPr>
        <p:spPr bwMode="auto">
          <a:xfrm>
            <a:off x="1905001" y="2133600"/>
            <a:ext cx="6235114" cy="17463"/>
          </a:xfrm>
          <a:prstGeom prst="line">
            <a:avLst/>
          </a:prstGeom>
          <a:noFill/>
          <a:ln w="28575">
            <a:solidFill>
              <a:srgbClr val="996600"/>
            </a:solidFill>
            <a:round/>
            <a:headEnd/>
            <a:tailEnd/>
          </a:ln>
          <a:effectLst/>
        </p:spPr>
        <p:txBody>
          <a:bodyPr wrap="none"/>
          <a:lstStyle/>
          <a:p>
            <a:endParaRPr lang="en-US"/>
          </a:p>
        </p:txBody>
      </p:sp>
      <p:sp>
        <p:nvSpPr>
          <p:cNvPr id="31" name="Line 12"/>
          <p:cNvSpPr>
            <a:spLocks noChangeShapeType="1"/>
          </p:cNvSpPr>
          <p:nvPr/>
        </p:nvSpPr>
        <p:spPr bwMode="auto">
          <a:xfrm>
            <a:off x="1905000" y="3108960"/>
            <a:ext cx="6234407" cy="17463"/>
          </a:xfrm>
          <a:prstGeom prst="line">
            <a:avLst/>
          </a:prstGeom>
          <a:noFill/>
          <a:ln w="28575">
            <a:solidFill>
              <a:srgbClr val="996600"/>
            </a:solidFill>
            <a:round/>
            <a:headEnd/>
            <a:tailEnd/>
          </a:ln>
          <a:effectLst/>
        </p:spPr>
        <p:txBody>
          <a:bodyPr wrap="none"/>
          <a:lstStyle/>
          <a:p>
            <a:endParaRPr lang="en-US"/>
          </a:p>
        </p:txBody>
      </p:sp>
      <p:sp>
        <p:nvSpPr>
          <p:cNvPr id="32" name="Line 13"/>
          <p:cNvSpPr>
            <a:spLocks noChangeShapeType="1"/>
          </p:cNvSpPr>
          <p:nvPr/>
        </p:nvSpPr>
        <p:spPr bwMode="auto">
          <a:xfrm>
            <a:off x="1905000" y="4572000"/>
            <a:ext cx="6234407" cy="17463"/>
          </a:xfrm>
          <a:prstGeom prst="line">
            <a:avLst/>
          </a:prstGeom>
          <a:noFill/>
          <a:ln w="28575">
            <a:solidFill>
              <a:srgbClr val="996600"/>
            </a:solidFill>
            <a:round/>
            <a:headEnd/>
            <a:tailEnd/>
          </a:ln>
          <a:effectLst/>
        </p:spPr>
        <p:txBody>
          <a:bodyPr wrap="none"/>
          <a:lstStyle/>
          <a:p>
            <a:endParaRPr lang="en-US"/>
          </a:p>
        </p:txBody>
      </p:sp>
      <p:sp>
        <p:nvSpPr>
          <p:cNvPr id="33" name="Line 14"/>
          <p:cNvSpPr>
            <a:spLocks noChangeShapeType="1"/>
          </p:cNvSpPr>
          <p:nvPr/>
        </p:nvSpPr>
        <p:spPr bwMode="auto">
          <a:xfrm>
            <a:off x="1981200" y="6019800"/>
            <a:ext cx="6553200" cy="0"/>
          </a:xfrm>
          <a:prstGeom prst="line">
            <a:avLst/>
          </a:prstGeom>
          <a:noFill/>
          <a:ln w="28575">
            <a:solidFill>
              <a:srgbClr val="996600"/>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2" presetClass="entr" presetSubtype="8" fill="hold" grpId="0" nodeType="after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slide(fromLeft)">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p:cTn id="17" dur="500" fill="hold"/>
                                        <p:tgtEl>
                                          <p:spTgt spid="28"/>
                                        </p:tgtEl>
                                        <p:attrNameLst>
                                          <p:attrName>ppt_w</p:attrName>
                                        </p:attrNameLst>
                                      </p:cBhvr>
                                      <p:tavLst>
                                        <p:tav tm="0">
                                          <p:val>
                                            <p:fltVal val="0"/>
                                          </p:val>
                                        </p:tav>
                                        <p:tav tm="100000">
                                          <p:val>
                                            <p:strVal val="#ppt_w"/>
                                          </p:val>
                                        </p:tav>
                                      </p:tavLst>
                                    </p:anim>
                                    <p:anim calcmode="lin" valueType="num">
                                      <p:cBhvr>
                                        <p:cTn id="18" dur="500" fill="hold"/>
                                        <p:tgtEl>
                                          <p:spTgt spid="28"/>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12" presetClass="entr" presetSubtype="8"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slide(fromLeft)">
                                      <p:cBhvr>
                                        <p:cTn id="22" dur="500"/>
                                        <p:tgtEl>
                                          <p:spTgt spid="29"/>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500" fill="hold"/>
                                        <p:tgtEl>
                                          <p:spTgt spid="26"/>
                                        </p:tgtEl>
                                        <p:attrNameLst>
                                          <p:attrName>ppt_w</p:attrName>
                                        </p:attrNameLst>
                                      </p:cBhvr>
                                      <p:tavLst>
                                        <p:tav tm="0">
                                          <p:val>
                                            <p:fltVal val="0"/>
                                          </p:val>
                                        </p:tav>
                                        <p:tav tm="100000">
                                          <p:val>
                                            <p:strVal val="#ppt_w"/>
                                          </p:val>
                                        </p:tav>
                                      </p:tavLst>
                                    </p:anim>
                                    <p:anim calcmode="lin" valueType="num">
                                      <p:cBhvr>
                                        <p:cTn id="28" dur="500" fill="hold"/>
                                        <p:tgtEl>
                                          <p:spTgt spid="26"/>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12" presetClass="entr" presetSubtype="8"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slide(fromLeft)">
                                      <p:cBhvr>
                                        <p:cTn id="3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utoUpdateAnimBg="0"/>
      <p:bldP spid="25" grpId="0" autoUpdateAnimBg="0"/>
      <p:bldP spid="26" grpId="0" autoUpdateAnimBg="0"/>
      <p:bldP spid="27" grpId="0" autoUpdateAnimBg="0"/>
      <p:bldP spid="28" grpId="0" autoUpdateAnimBg="0"/>
      <p:bldP spid="29"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4" name="Rectangle 15"/>
          <p:cNvSpPr txBox="1">
            <a:spLocks noChangeArrowheads="1"/>
          </p:cNvSpPr>
          <p:nvPr/>
        </p:nvSpPr>
        <p:spPr>
          <a:xfrm>
            <a:off x="1524000" y="1066800"/>
            <a:ext cx="7620000" cy="5059363"/>
          </a:xfrm>
          <a:prstGeom prst="rect">
            <a:avLst/>
          </a:prstGeom>
        </p:spPr>
        <p:txBody>
          <a:bodyPr/>
          <a:lstStyle/>
          <a:p>
            <a:pPr marL="342900" marR="0" lvl="0" indent="-342900" algn="l" defTabSz="914400" rtl="0" eaLnBrk="1" fontAlgn="auto" latinLnBrk="0" hangingPunct="1">
              <a:lnSpc>
                <a:spcPct val="100000"/>
              </a:lnSpc>
              <a:spcBef>
                <a:spcPct val="35000"/>
              </a:spcBef>
              <a:spcAft>
                <a:spcPts val="0"/>
              </a:spcAft>
              <a:buClr>
                <a:schemeClr val="accent1"/>
              </a:buClr>
              <a:buSzPct val="70000"/>
              <a:tabLst/>
              <a:defRPr/>
            </a:pPr>
            <a:r>
              <a:rPr kumimoji="0" lang="en-US" sz="3200" b="0" i="0" u="none" strike="noStrike" kern="1200" cap="none" spc="0" normalizeH="0" baseline="0" noProof="0" dirty="0" smtClean="0">
                <a:ln>
                  <a:noFill/>
                </a:ln>
                <a:solidFill>
                  <a:schemeClr val="tx2"/>
                </a:solidFill>
                <a:effectLst/>
                <a:uLnTx/>
                <a:uFillTx/>
                <a:ea typeface="+mn-ea"/>
                <a:cs typeface="+mn-cs"/>
              </a:rPr>
              <a:t>	</a:t>
            </a:r>
            <a:r>
              <a:rPr kumimoji="0" lang="en-US" sz="2800" b="1" i="0" u="none" strike="noStrike" kern="1200" cap="none" spc="0" normalizeH="0" baseline="0" noProof="0" dirty="0" smtClean="0">
                <a:ln>
                  <a:noFill/>
                </a:ln>
                <a:solidFill>
                  <a:schemeClr val="tx2"/>
                </a:solidFill>
                <a:effectLst/>
                <a:uLnTx/>
                <a:uFillTx/>
                <a:ea typeface="+mn-ea"/>
                <a:cs typeface="+mn-cs"/>
              </a:rPr>
              <a:t>A strategy through which a firm changes its set of businesses or financial structure</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Failure of an acquisition strategy often precedes a restructuring strategy</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Restructuring may occur because of changes in the external or internal environments</a:t>
            </a:r>
          </a:p>
          <a:p>
            <a:pPr marL="342900" marR="0" lvl="0" indent="-342900" algn="l" defTabSz="914400" rtl="0" eaLnBrk="1" fontAlgn="auto" latinLnBrk="0" hangingPunct="1">
              <a:lnSpc>
                <a:spcPct val="100000"/>
              </a:lnSpc>
              <a:spcBef>
                <a:spcPct val="35000"/>
              </a:spcBef>
              <a:spcAft>
                <a:spcPts val="0"/>
              </a:spcAft>
              <a:buClr>
                <a:schemeClr val="accent1"/>
              </a:buClr>
              <a:buSzPct val="70000"/>
              <a:tabLst/>
              <a:defRPr/>
            </a:pPr>
            <a:r>
              <a:rPr kumimoji="0" lang="en-US" sz="2800" b="1" i="0" u="none" strike="noStrike" kern="1200" cap="none" spc="0" normalizeH="0" baseline="0" noProof="0" dirty="0" smtClean="0">
                <a:ln>
                  <a:noFill/>
                </a:ln>
                <a:solidFill>
                  <a:schemeClr val="tx2"/>
                </a:solidFill>
                <a:effectLst/>
                <a:uLnTx/>
                <a:uFillTx/>
                <a:ea typeface="+mn-ea"/>
                <a:cs typeface="+mn-cs"/>
              </a:rPr>
              <a:t>	Restructuring strategies:</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Downsizing</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Downscoping</a:t>
            </a:r>
          </a:p>
          <a:p>
            <a:pPr marL="742950" marR="0" lvl="1" indent="-285750" algn="l" defTabSz="914400" rtl="0" eaLnBrk="1" fontAlgn="auto" latinLnBrk="0" hangingPunct="1">
              <a:lnSpc>
                <a:spcPct val="100000"/>
              </a:lnSpc>
              <a:spcAft>
                <a:spcPts val="0"/>
              </a:spcAft>
              <a:buSzPct val="70000"/>
              <a:buFont typeface="Arial" pitchFamily="34" charset="0"/>
              <a:buChar char="•"/>
              <a:tabLst/>
              <a:defRPr/>
            </a:pPr>
            <a:r>
              <a:rPr kumimoji="0" lang="en-US" sz="2800" b="1" i="0" u="none" strike="noStrike" kern="1200" cap="none" spc="0" normalizeH="0" baseline="0" noProof="0" dirty="0" smtClean="0">
                <a:ln>
                  <a:noFill/>
                </a:ln>
                <a:solidFill>
                  <a:schemeClr val="tx2"/>
                </a:solidFill>
                <a:effectLst/>
                <a:uLnTx/>
                <a:uFillTx/>
                <a:ea typeface="+mn-ea"/>
                <a:cs typeface="+mn-cs"/>
              </a:rPr>
              <a:t>Leveraged buyouts</a:t>
            </a:r>
            <a:endParaRPr kumimoji="0" lang="en-US" sz="2800" b="1" i="0" u="none" strike="noStrike" kern="1200" cap="none" spc="0" normalizeH="0" baseline="0" noProof="0" dirty="0">
              <a:ln>
                <a:noFill/>
              </a:ln>
              <a:solidFill>
                <a:schemeClr val="tx2"/>
              </a:solidFill>
              <a:effectLst/>
              <a:uLnTx/>
              <a:uFillTx/>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animEffect transition="in" filter="wipe(left)">
                                      <p:cBhvr>
                                        <p:cTn id="11" dur="500"/>
                                        <p:tgtEl>
                                          <p:spTgt spid="4">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left)">
                                      <p:cBhvr>
                                        <p:cTn id="15" dur="500"/>
                                        <p:tgtEl>
                                          <p:spTgt spid="4">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Effect transition="in" filter="wipe(left)">
                                      <p:cBhvr>
                                        <p:cTn id="19" dur="500"/>
                                        <p:tgtEl>
                                          <p:spTgt spid="4">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wipe(left)">
                                      <p:cBhvr>
                                        <p:cTn id="23" dur="500"/>
                                        <p:tgtEl>
                                          <p:spTgt spid="4">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wipe(left)">
                                      <p:cBhvr>
                                        <p:cTn id="27" dur="500"/>
                                        <p:tgtEl>
                                          <p:spTgt spid="4">
                                            <p:txEl>
                                              <p:pRg st="5" end="5"/>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animEffect transition="in" filter="wipe(left)">
                                      <p:cBhvr>
                                        <p:cTn id="3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graphicFrame>
        <p:nvGraphicFramePr>
          <p:cNvPr id="13" name="Diagram 12"/>
          <p:cNvGraphicFramePr/>
          <p:nvPr/>
        </p:nvGraphicFramePr>
        <p:xfrm>
          <a:off x="1143000" y="838200"/>
          <a:ext cx="80010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12" presetClass="entr" presetSubtype="4"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slide(fromBottom)">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Graphic spid="13" grpId="1">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2057400" y="1600200"/>
            <a:ext cx="6858000" cy="4800600"/>
          </a:xfrm>
          <a:solidFill>
            <a:srgbClr val="AEB2BE"/>
          </a:solidFill>
          <a:ln w="76200">
            <a:solidFill>
              <a:schemeClr val="tx1"/>
            </a:solidFill>
          </a:ln>
        </p:spPr>
        <p:txBody>
          <a:bodyPr>
            <a:noAutofit/>
          </a:bodyPr>
          <a:lstStyle/>
          <a:p>
            <a:pPr>
              <a:spcAft>
                <a:spcPts val="1800"/>
              </a:spcAft>
              <a:buNone/>
            </a:pPr>
            <a:r>
              <a:rPr lang="en-US" sz="2400" dirty="0" smtClean="0">
                <a:solidFill>
                  <a:schemeClr val="tx1"/>
                </a:solidFill>
                <a:latin typeface="+mj-lt"/>
                <a:cs typeface="Arial"/>
              </a:rPr>
              <a:t>■</a:t>
            </a:r>
            <a:r>
              <a:rPr lang="en-US" sz="800" dirty="0" smtClean="0">
                <a:solidFill>
                  <a:schemeClr val="tx1"/>
                </a:solidFill>
                <a:latin typeface="+mj-lt"/>
                <a:cs typeface="Arial"/>
              </a:rPr>
              <a:t>     </a:t>
            </a:r>
            <a:r>
              <a:rPr lang="en-US" sz="2400" dirty="0" smtClean="0">
                <a:latin typeface="+mj-lt"/>
              </a:rPr>
              <a:t>Online social networks, such as </a:t>
            </a:r>
            <a:r>
              <a:rPr lang="en-US" sz="2400" dirty="0" err="1" smtClean="0">
                <a:latin typeface="+mj-lt"/>
              </a:rPr>
              <a:t>Facebook</a:t>
            </a:r>
            <a:r>
              <a:rPr lang="en-US" sz="2400" dirty="0" smtClean="0">
                <a:latin typeface="+mj-lt"/>
              </a:rPr>
              <a:t>, have caused Procter &amp; Gamble (P&amp;G) to reallocate their advertising resources away from television to more digital formats.</a:t>
            </a:r>
          </a:p>
          <a:p>
            <a:pPr>
              <a:buNone/>
            </a:pPr>
            <a:r>
              <a:rPr lang="en-US" sz="2400" dirty="0" smtClean="0">
                <a:solidFill>
                  <a:schemeClr val="tx1"/>
                </a:solidFill>
                <a:latin typeface="+mj-lt"/>
                <a:cs typeface="Arial"/>
              </a:rPr>
              <a:t>■</a:t>
            </a:r>
            <a:r>
              <a:rPr lang="en-US" sz="800" dirty="0" smtClean="0">
                <a:solidFill>
                  <a:schemeClr val="tx1"/>
                </a:solidFill>
                <a:latin typeface="+mj-lt"/>
                <a:cs typeface="Arial"/>
              </a:rPr>
              <a:t>     </a:t>
            </a:r>
            <a:r>
              <a:rPr lang="en-US" sz="2400" dirty="0" smtClean="0">
                <a:latin typeface="+mj-lt"/>
              </a:rPr>
              <a:t>When Microsoft announced that it would acquire Skype Global S.A.R.L., the leading Internet telecommunications company for $8.5 billion, there were both positive and negative attributions about the deal in the media.</a:t>
            </a:r>
          </a:p>
          <a:p>
            <a:pPr>
              <a:buNone/>
            </a:pPr>
            <a:endParaRPr lang="en-US" sz="2400" dirty="0" smtClean="0">
              <a:latin typeface="+mj-lt"/>
            </a:endParaRP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 calcmode="lin" valueType="num">
                                      <p:cBhvr additive="base">
                                        <p:cTn id="12"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 calcmode="lin" valueType="num">
                                      <p:cBhvr additive="base">
                                        <p:cTn id="17"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graphicFrame>
        <p:nvGraphicFramePr>
          <p:cNvPr id="13" name="Diagram 12"/>
          <p:cNvGraphicFramePr/>
          <p:nvPr/>
        </p:nvGraphicFramePr>
        <p:xfrm>
          <a:off x="1143000" y="762000"/>
          <a:ext cx="8001000" cy="563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dissolve">
                                      <p:cBhvr>
                                        <p:cTn id="7" dur="500"/>
                                        <p:tgtEl>
                                          <p:spTgt spid="13"/>
                                        </p:tgtEl>
                                      </p:cBhvr>
                                    </p:animEffect>
                                  </p:childTnLst>
                                </p:cTn>
                              </p:par>
                            </p:childTnLst>
                          </p:cTn>
                        </p:par>
                        <p:par>
                          <p:cTn id="8" fill="hold">
                            <p:stCondLst>
                              <p:cond delay="500"/>
                            </p:stCondLst>
                            <p:childTnLst>
                              <p:par>
                                <p:cTn id="9" presetID="12" presetClass="entr" presetSubtype="4" fill="hold" grpId="1"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slide(fromBottom)">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3" grpId="0">
        <p:bldAsOne/>
      </p:bldGraphic>
      <p:bldGraphic spid="13" grpId="1">
        <p:bldAsOne/>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676400" y="1066800"/>
            <a:ext cx="7010400" cy="5257800"/>
          </a:xfrm>
          <a:prstGeom prst="rect">
            <a:avLst/>
          </a:prstGeom>
        </p:spPr>
        <p:txBody>
          <a:bodyPr vert="horz">
            <a:normAutofit/>
          </a:bodyPr>
          <a:lstStyle/>
          <a:p>
            <a:pPr marL="342900" indent="-342900">
              <a:spcBef>
                <a:spcPct val="30000"/>
              </a:spcBef>
              <a:buClr>
                <a:schemeClr val="accent1"/>
              </a:buClr>
              <a:buSzPct val="70000"/>
            </a:pPr>
            <a:r>
              <a:rPr lang="en-US" sz="3200" b="1" dirty="0" smtClean="0">
                <a:solidFill>
                  <a:srgbClr val="DF0F5E"/>
                </a:solidFill>
                <a:latin typeface="+mj-lt"/>
              </a:rPr>
              <a:t>Downsizing: </a:t>
            </a:r>
            <a:r>
              <a:rPr lang="en-US" sz="3000" b="1" dirty="0" smtClean="0">
                <a:solidFill>
                  <a:schemeClr val="tx2"/>
                </a:solidFill>
                <a:cs typeface="Arial" pitchFamily="34" charset="0"/>
              </a:rPr>
              <a:t>a</a:t>
            </a:r>
            <a:r>
              <a:rPr kumimoji="0" lang="en-US" sz="3000" b="1" i="0" u="none" strike="noStrike" kern="1200" cap="none" spc="0" normalizeH="0" baseline="0" noProof="0" dirty="0" smtClean="0">
                <a:ln>
                  <a:noFill/>
                </a:ln>
                <a:solidFill>
                  <a:schemeClr val="tx2"/>
                </a:solidFill>
                <a:effectLst/>
                <a:uLnTx/>
                <a:uFillTx/>
                <a:ea typeface="+mn-ea"/>
                <a:cs typeface="Arial" pitchFamily="34" charset="0"/>
              </a:rPr>
              <a:t> reduction in the number of a firm’s employees and sometimes in the number of its operating units</a:t>
            </a:r>
          </a:p>
          <a:p>
            <a:pPr marL="742950" marR="0" lvl="1" indent="-28575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ea typeface="+mn-ea"/>
                <a:cs typeface="Arial" pitchFamily="34" charset="0"/>
              </a:rPr>
              <a:t>May or may not change the composition of businesses in the company’s portfolio</a:t>
            </a:r>
          </a:p>
          <a:p>
            <a:pPr marL="342900" marR="0" lvl="0" indent="-342900" algn="l" defTabSz="914400" rtl="0" eaLnBrk="1" fontAlgn="auto" latinLnBrk="0" hangingPunct="1">
              <a:lnSpc>
                <a:spcPct val="100000"/>
              </a:lnSpc>
              <a:spcBef>
                <a:spcPct val="30000"/>
              </a:spcBef>
              <a:spcAft>
                <a:spcPts val="0"/>
              </a:spcAft>
              <a:buSzPct val="70000"/>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	Typical reasons for downsizing:</a:t>
            </a:r>
          </a:p>
          <a:p>
            <a:pPr marL="742950" marR="0" lvl="1" indent="-28575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ea typeface="+mn-ea"/>
                <a:cs typeface="Arial" pitchFamily="34" charset="0"/>
              </a:rPr>
              <a:t>Expectation of improved profitability from labor cost reductions</a:t>
            </a:r>
          </a:p>
          <a:p>
            <a:pPr marL="742950" marR="0" lvl="1" indent="-285750" algn="l" defTabSz="914400" rtl="0" eaLnBrk="1" fontAlgn="auto" latinLnBrk="0" hangingPunct="1">
              <a:lnSpc>
                <a:spcPct val="100000"/>
              </a:lnSpc>
              <a:spcBef>
                <a:spcPct val="30000"/>
              </a:spcBef>
              <a:spcAft>
                <a:spcPts val="0"/>
              </a:spcAft>
              <a:buSzPct val="70000"/>
              <a:buFont typeface="Arial" pitchFamily="34" charset="0"/>
              <a:buChar char="•"/>
              <a:tabLst/>
              <a:defRPr/>
            </a:pPr>
            <a:r>
              <a:rPr kumimoji="0" lang="en-US" sz="2800" b="0" i="0" u="none" strike="noStrike" kern="1200" cap="none" spc="0" normalizeH="0" baseline="0" noProof="0" dirty="0" smtClean="0">
                <a:ln>
                  <a:noFill/>
                </a:ln>
                <a:solidFill>
                  <a:schemeClr val="tx2"/>
                </a:solidFill>
                <a:effectLst/>
                <a:uLnTx/>
                <a:uFillTx/>
                <a:ea typeface="+mn-ea"/>
                <a:cs typeface="Arial" pitchFamily="34" charset="0"/>
              </a:rPr>
              <a:t>Desire or necessity for more efficient operations</a:t>
            </a:r>
            <a:endParaRPr kumimoji="0" lang="en-US" sz="2800" b="0" i="0" u="none" strike="noStrike" kern="1200" cap="none" spc="0" normalizeH="0" baseline="0" noProof="0" dirty="0">
              <a:ln>
                <a:noFill/>
              </a:ln>
              <a:solidFill>
                <a:schemeClr val="tx2"/>
              </a:solidFill>
              <a:effectLst/>
              <a:uLnTx/>
              <a:uFillTx/>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left)">
                                      <p:cBhvr>
                                        <p:cTn id="11" dur="500"/>
                                        <p:tgtEl>
                                          <p:spTgt spid="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left)">
                                      <p:cBhvr>
                                        <p:cTn id="19" dur="500"/>
                                        <p:tgtEl>
                                          <p:spTgt spid="9">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left)">
                                      <p:cBhvr>
                                        <p:cTn id="23"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2"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676400" y="1066800"/>
            <a:ext cx="7010400" cy="5562600"/>
          </a:xfrm>
          <a:prstGeom prst="rect">
            <a:avLst/>
          </a:prstGeom>
        </p:spPr>
        <p:txBody>
          <a:bodyPr vert="horz">
            <a:normAutofit fontScale="85000" lnSpcReduction="10000"/>
          </a:bodyPr>
          <a:lstStyle/>
          <a:p>
            <a:pPr marL="342900" indent="-342900">
              <a:spcBef>
                <a:spcPct val="30000"/>
              </a:spcBef>
              <a:spcAft>
                <a:spcPts val="600"/>
              </a:spcAft>
              <a:buClr>
                <a:schemeClr val="accent1"/>
              </a:buClr>
              <a:buSzPct val="70000"/>
            </a:pPr>
            <a:r>
              <a:rPr lang="en-US" sz="3765" b="1" dirty="0" err="1" smtClean="0">
                <a:solidFill>
                  <a:srgbClr val="DF0F5E"/>
                </a:solidFill>
                <a:latin typeface="+mj-lt"/>
              </a:rPr>
              <a:t>Downscoping</a:t>
            </a:r>
            <a:r>
              <a:rPr lang="en-US" sz="3765" b="1" dirty="0" smtClean="0">
                <a:solidFill>
                  <a:srgbClr val="DF0F5E"/>
                </a:solidFill>
                <a:latin typeface="+mj-lt"/>
              </a:rPr>
              <a:t>: </a:t>
            </a:r>
            <a:r>
              <a:rPr lang="en-US" sz="3500" b="1" dirty="0" smtClean="0">
                <a:solidFill>
                  <a:schemeClr val="tx2"/>
                </a:solidFill>
                <a:cs typeface="Arial" pitchFamily="34" charset="0"/>
              </a:rPr>
              <a:t>a divestiture, spin-off or other means of eliminating businesses unrelated to a firm’s core businesses</a:t>
            </a:r>
            <a:endParaRPr kumimoji="0" lang="en-US" sz="3500" b="1" i="0" u="none" strike="noStrike" kern="1200" cap="none" spc="0" normalizeH="0" baseline="0" noProof="0" dirty="0" smtClean="0">
              <a:ln>
                <a:noFill/>
              </a:ln>
              <a:solidFill>
                <a:schemeClr val="tx2"/>
              </a:solidFill>
              <a:effectLst/>
              <a:uLnTx/>
              <a:uFillTx/>
              <a:ea typeface="+mn-ea"/>
              <a:cs typeface="Arial" pitchFamily="34" charset="0"/>
            </a:endParaRPr>
          </a:p>
          <a:p>
            <a:pPr marL="346075" lvl="1" indent="-346075">
              <a:spcBef>
                <a:spcPct val="30000"/>
              </a:spcBef>
              <a:buSzPct val="70000"/>
              <a:buFont typeface="Arial" pitchFamily="34" charset="0"/>
              <a:buChar char="•"/>
            </a:pPr>
            <a:r>
              <a:rPr lang="en-US" sz="3294" dirty="0" smtClean="0">
                <a:solidFill>
                  <a:schemeClr val="tx2"/>
                </a:solidFill>
                <a:cs typeface="Arial" pitchFamily="34" charset="0"/>
              </a:rPr>
              <a:t>A set of actions that causes a firm to strategically refocus on its core businesses and reduce the diversity of its business portfolio</a:t>
            </a:r>
            <a:endParaRPr kumimoji="0" lang="en-US" sz="3294" b="0" i="0" u="none" strike="noStrike" kern="1200" cap="none" spc="0" normalizeH="0" baseline="0" noProof="0" dirty="0" smtClean="0">
              <a:ln>
                <a:noFill/>
              </a:ln>
              <a:solidFill>
                <a:schemeClr val="tx2"/>
              </a:solidFill>
              <a:effectLst/>
              <a:uLnTx/>
              <a:uFillTx/>
              <a:ea typeface="+mn-ea"/>
              <a:cs typeface="Arial" pitchFamily="34" charset="0"/>
            </a:endParaRPr>
          </a:p>
          <a:p>
            <a:pPr marL="800100" lvl="1" indent="-342900">
              <a:spcBef>
                <a:spcPct val="30000"/>
              </a:spcBef>
              <a:buSzPct val="70000"/>
              <a:buFont typeface="Arial" pitchFamily="34" charset="0"/>
              <a:buChar char="•"/>
            </a:pPr>
            <a:r>
              <a:rPr lang="en-US" sz="3294" dirty="0" smtClean="0">
                <a:solidFill>
                  <a:schemeClr val="tx2"/>
                </a:solidFill>
                <a:cs typeface="Arial" pitchFamily="34" charset="0"/>
              </a:rPr>
              <a:t>May be accompanied by downsizing, but must avoid eliminating key employees</a:t>
            </a:r>
            <a:endParaRPr kumimoji="0" lang="en-US" sz="3294" b="0" i="0" u="none" strike="noStrike" kern="1200" cap="none" spc="0" normalizeH="0" baseline="0" noProof="0" dirty="0" smtClean="0">
              <a:ln>
                <a:noFill/>
              </a:ln>
              <a:solidFill>
                <a:schemeClr val="tx2"/>
              </a:solidFill>
              <a:effectLst/>
              <a:uLnTx/>
              <a:uFillTx/>
              <a:ea typeface="+mn-ea"/>
              <a:cs typeface="Arial" pitchFamily="34" charset="0"/>
            </a:endParaRPr>
          </a:p>
          <a:p>
            <a:pPr marL="803275" lvl="2" indent="-346075">
              <a:spcBef>
                <a:spcPct val="30000"/>
              </a:spcBef>
              <a:buSzPct val="70000"/>
              <a:buFont typeface="Arial" pitchFamily="34" charset="0"/>
              <a:buChar char="•"/>
            </a:pPr>
            <a:r>
              <a:rPr lang="en-US" sz="3294" dirty="0" smtClean="0">
                <a:solidFill>
                  <a:schemeClr val="tx2"/>
                </a:solidFill>
                <a:cs typeface="Arial" pitchFamily="34" charset="0"/>
              </a:rPr>
              <a:t>Smaller firm can be more effectively managed by the top management team</a:t>
            </a:r>
            <a:endParaRPr kumimoji="0" lang="en-US" sz="3294" b="0" i="0" u="none" strike="noStrike" kern="1200" cap="none" spc="0" normalizeH="0" baseline="0" noProof="0" dirty="0" smtClean="0">
              <a:ln>
                <a:noFill/>
              </a:ln>
              <a:solidFill>
                <a:schemeClr val="tx2"/>
              </a:solidFill>
              <a:effectLst/>
              <a:uLnTx/>
              <a:uFillTx/>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left)">
                                      <p:cBhvr>
                                        <p:cTn id="11" dur="500"/>
                                        <p:tgtEl>
                                          <p:spTgt spid="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
                                            <p:txEl>
                                              <p:pRg st="3" end="3"/>
                                            </p:txEl>
                                          </p:spTgt>
                                        </p:tgtEl>
                                        <p:attrNameLst>
                                          <p:attrName>style.visibility</p:attrName>
                                        </p:attrNameLst>
                                      </p:cBhvr>
                                      <p:to>
                                        <p:strVal val="visible"/>
                                      </p:to>
                                    </p:set>
                                    <p:animEffect transition="in" filter="wipe(left)">
                                      <p:cBhvr>
                                        <p:cTn id="18"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676400" y="1066800"/>
            <a:ext cx="7467600" cy="5562600"/>
          </a:xfrm>
          <a:prstGeom prst="rect">
            <a:avLst/>
          </a:prstGeom>
        </p:spPr>
        <p:txBody>
          <a:bodyPr vert="horz">
            <a:normAutofit fontScale="77500" lnSpcReduction="20000"/>
          </a:bodyPr>
          <a:lstStyle/>
          <a:p>
            <a:pPr marL="342900" indent="-342900">
              <a:spcBef>
                <a:spcPct val="30000"/>
              </a:spcBef>
              <a:buClr>
                <a:schemeClr val="accent1"/>
              </a:buClr>
              <a:buSzPct val="70000"/>
            </a:pPr>
            <a:r>
              <a:rPr lang="en-US" sz="4129" b="1" dirty="0" smtClean="0">
                <a:solidFill>
                  <a:srgbClr val="DF0F5E"/>
                </a:solidFill>
                <a:latin typeface="+mj-lt"/>
              </a:rPr>
              <a:t>DOWNSCOPING AND GLOBALIZATION</a:t>
            </a:r>
          </a:p>
          <a:p>
            <a:pPr marL="342900" lvl="0" indent="-342900">
              <a:spcBef>
                <a:spcPct val="30000"/>
              </a:spcBef>
              <a:spcAft>
                <a:spcPts val="600"/>
              </a:spcAft>
              <a:buSzPct val="70000"/>
              <a:buFont typeface="Arial" pitchFamily="34" charset="0"/>
              <a:buChar char="•"/>
            </a:pPr>
            <a:r>
              <a:rPr lang="en-US" sz="3700" b="1" dirty="0" smtClean="0"/>
              <a:t>U.S. firms use downscoping more   frequently than do European companies </a:t>
            </a:r>
          </a:p>
          <a:p>
            <a:pPr marL="342900" lvl="0" indent="-342900">
              <a:spcBef>
                <a:spcPct val="30000"/>
              </a:spcBef>
              <a:spcAft>
                <a:spcPts val="600"/>
              </a:spcAft>
              <a:buSzPct val="70000"/>
              <a:buFont typeface="Arial" pitchFamily="34" charset="0"/>
              <a:buChar char="•"/>
            </a:pPr>
            <a:r>
              <a:rPr lang="en-US" sz="3700" b="1" dirty="0" smtClean="0"/>
              <a:t>Conglomerate-building has been the trend  in Europe, Latin America, and Asia</a:t>
            </a:r>
            <a:endParaRPr kumimoji="0" lang="en-US" sz="3700" b="1" i="0" u="none" strike="noStrike" kern="1200" cap="none" spc="0" normalizeH="0" baseline="0" noProof="0" dirty="0" smtClean="0">
              <a:ln>
                <a:noFill/>
              </a:ln>
              <a:solidFill>
                <a:schemeClr val="tx2"/>
              </a:solidFill>
              <a:effectLst/>
              <a:uLnTx/>
              <a:uFillTx/>
              <a:ea typeface="+mn-ea"/>
              <a:cs typeface="Arial" pitchFamily="34" charset="0"/>
            </a:endParaRPr>
          </a:p>
          <a:p>
            <a:pPr marL="346075" lvl="1" indent="-346075">
              <a:spcBef>
                <a:spcPct val="30000"/>
              </a:spcBef>
              <a:spcAft>
                <a:spcPts val="600"/>
              </a:spcAft>
              <a:buSzPct val="70000"/>
              <a:buFont typeface="Arial" pitchFamily="34" charset="0"/>
              <a:buChar char="•"/>
            </a:pPr>
            <a:r>
              <a:rPr lang="en-US" sz="3700" b="1" dirty="0" smtClean="0"/>
              <a:t>Some Asian and Latin American conglomerates have begun to adopt Western corporate strategies, i.e., refocusing on their core businesses </a:t>
            </a:r>
          </a:p>
          <a:p>
            <a:pPr marL="346075" lvl="1" indent="-346075">
              <a:spcBef>
                <a:spcPct val="30000"/>
              </a:spcBef>
              <a:buSzPct val="70000"/>
              <a:buFont typeface="Arial" pitchFamily="34" charset="0"/>
              <a:buChar char="•"/>
            </a:pPr>
            <a:r>
              <a:rPr lang="en-US" sz="3700" b="1" dirty="0" smtClean="0"/>
              <a:t>Downscoping has occurred simultaneously with globalization and market liberalization, which have greatly enhanced competition</a:t>
            </a:r>
            <a:endParaRPr kumimoji="0" lang="en-US" sz="3700" b="1" i="0" u="none" strike="noStrike" kern="1200" cap="none" spc="0" normalizeH="0" baseline="0" noProof="0" dirty="0" smtClean="0">
              <a:ln>
                <a:noFill/>
              </a:ln>
              <a:solidFill>
                <a:schemeClr val="tx2"/>
              </a:solidFill>
              <a:effectLst/>
              <a:uLnTx/>
              <a:uFillTx/>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left)">
                                      <p:cBhvr>
                                        <p:cTn id="11" dur="500"/>
                                        <p:tgtEl>
                                          <p:spTgt spid="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left)">
                                      <p:cBhvr>
                                        <p:cTn id="19" dur="500"/>
                                        <p:tgtEl>
                                          <p:spTgt spid="9">
                                            <p:txEl>
                                              <p:pRg st="3" end="3"/>
                                            </p:txEl>
                                          </p:spTgt>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left)">
                                      <p:cBhvr>
                                        <p:cTn id="23"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752600" y="1066800"/>
            <a:ext cx="6934200" cy="5562600"/>
          </a:xfrm>
          <a:prstGeom prst="rect">
            <a:avLst/>
          </a:prstGeom>
        </p:spPr>
        <p:txBody>
          <a:bodyPr vert="horz">
            <a:normAutofit fontScale="77500" lnSpcReduction="20000"/>
          </a:bodyPr>
          <a:lstStyle/>
          <a:p>
            <a:pPr marL="342900" indent="-342900">
              <a:spcBef>
                <a:spcPct val="30000"/>
              </a:spcBef>
              <a:buClr>
                <a:schemeClr val="accent1"/>
              </a:buClr>
              <a:buSzPct val="70000"/>
            </a:pPr>
            <a:r>
              <a:rPr lang="en-US" sz="4129" b="1" dirty="0" smtClean="0">
                <a:solidFill>
                  <a:srgbClr val="DF0F5E"/>
                </a:solidFill>
                <a:latin typeface="+mj-lt"/>
              </a:rPr>
              <a:t>Leveraged Buyouts (</a:t>
            </a:r>
            <a:r>
              <a:rPr lang="en-US" sz="4129" b="1" dirty="0" err="1" smtClean="0">
                <a:solidFill>
                  <a:srgbClr val="DF0F5E"/>
                </a:solidFill>
                <a:latin typeface="+mj-lt"/>
              </a:rPr>
              <a:t>LBOs</a:t>
            </a:r>
            <a:r>
              <a:rPr lang="en-US" sz="4129" b="1" dirty="0" smtClean="0">
                <a:solidFill>
                  <a:srgbClr val="DF0F5E"/>
                </a:solidFill>
                <a:latin typeface="+mj-lt"/>
              </a:rPr>
              <a:t>): </a:t>
            </a:r>
            <a:r>
              <a:rPr lang="en-US" sz="3871" b="1" dirty="0" smtClean="0"/>
              <a:t>one party buys all of a firm's assets in order to take the firm private (or no longer trade the firm's shares publicly)</a:t>
            </a:r>
          </a:p>
          <a:p>
            <a:pPr marL="342900" indent="-342900">
              <a:spcBef>
                <a:spcPct val="30000"/>
              </a:spcBef>
              <a:buClr>
                <a:schemeClr val="accent1"/>
              </a:buClr>
              <a:buSzPct val="70000"/>
            </a:pPr>
            <a:r>
              <a:rPr lang="en-US" sz="3600" dirty="0" smtClean="0">
                <a:cs typeface="Arial"/>
              </a:rPr>
              <a:t>●</a:t>
            </a:r>
            <a:r>
              <a:rPr lang="en-US" sz="2900" dirty="0" smtClean="0">
                <a:cs typeface="Arial"/>
              </a:rPr>
              <a:t> </a:t>
            </a:r>
            <a:r>
              <a:rPr lang="en-US" sz="3097" dirty="0" smtClean="0">
                <a:latin typeface="+mj-lt"/>
              </a:rPr>
              <a:t>Private equity firm: </a:t>
            </a:r>
            <a:r>
              <a:rPr lang="en-US" sz="3097" dirty="0" smtClean="0"/>
              <a:t>firm that facilitates or engages in taking a public firm private</a:t>
            </a:r>
          </a:p>
          <a:p>
            <a:pPr lvl="1">
              <a:lnSpc>
                <a:spcPct val="120000"/>
              </a:lnSpc>
              <a:spcBef>
                <a:spcPct val="30000"/>
              </a:spcBef>
              <a:buFont typeface="Arial" pitchFamily="34" charset="0"/>
              <a:buChar char="•"/>
            </a:pPr>
            <a:r>
              <a:rPr lang="en-US" sz="3097" dirty="0" smtClean="0"/>
              <a:t> Significant amounts of debt may be incurred to finance the buyout</a:t>
            </a:r>
          </a:p>
          <a:p>
            <a:pPr lvl="1">
              <a:lnSpc>
                <a:spcPct val="120000"/>
              </a:lnSpc>
              <a:spcBef>
                <a:spcPct val="30000"/>
              </a:spcBef>
              <a:buFont typeface="Arial" pitchFamily="34" charset="0"/>
              <a:buChar char="•"/>
            </a:pPr>
            <a:r>
              <a:rPr lang="en-US" sz="3097" dirty="0" smtClean="0"/>
              <a:t> Immediate sale of non-core assets to pare down debt</a:t>
            </a:r>
          </a:p>
          <a:p>
            <a:pPr marL="173038" lvl="1" indent="-173038">
              <a:spcBef>
                <a:spcPct val="30000"/>
              </a:spcBef>
            </a:pPr>
            <a:r>
              <a:rPr lang="en-US" sz="3600" dirty="0" smtClean="0">
                <a:cs typeface="Arial"/>
              </a:rPr>
              <a:t>● </a:t>
            </a:r>
            <a:r>
              <a:rPr lang="en-US" sz="3097" dirty="0" smtClean="0"/>
              <a:t>Can correct for managerial mistakes</a:t>
            </a:r>
          </a:p>
          <a:p>
            <a:pPr lvl="1">
              <a:spcBef>
                <a:spcPts val="600"/>
              </a:spcBef>
              <a:buFont typeface="Arial" pitchFamily="34" charset="0"/>
              <a:buChar char="•"/>
            </a:pPr>
            <a:r>
              <a:rPr lang="en-US" sz="3097" dirty="0" smtClean="0"/>
              <a:t> Managers making decisions that serve their own interests rather than those of shareholders</a:t>
            </a:r>
          </a:p>
          <a:p>
            <a:pPr lvl="1">
              <a:spcBef>
                <a:spcPts val="600"/>
              </a:spcBef>
              <a:buFont typeface="Arial" pitchFamily="34" charset="0"/>
              <a:buChar char="•"/>
            </a:pPr>
            <a:endParaRPr lang="en-US" sz="3000" dirty="0" smtClean="0"/>
          </a:p>
          <a:p>
            <a:pPr lvl="1">
              <a:spcBef>
                <a:spcPts val="600"/>
              </a:spcBef>
              <a:buFont typeface="Arial" pitchFamily="34" charset="0"/>
              <a:buChar char="•"/>
            </a:pPr>
            <a:endParaRPr lang="en-US" sz="800" dirty="0" smtClean="0"/>
          </a:p>
          <a:p>
            <a:pPr>
              <a:spcBef>
                <a:spcPts val="600"/>
              </a:spcBef>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left)">
                                      <p:cBhvr>
                                        <p:cTn id="11" dur="500"/>
                                        <p:tgtEl>
                                          <p:spTgt spid="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left)">
                                      <p:cBhvr>
                                        <p:cTn id="19" dur="500"/>
                                        <p:tgtEl>
                                          <p:spTgt spid="9">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left)">
                                      <p:cBhvr>
                                        <p:cTn id="23" dur="500"/>
                                        <p:tgtEl>
                                          <p:spTgt spid="9">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animEffect transition="in" filter="wipe(left)">
                                      <p:cBhvr>
                                        <p:cTn id="27" dur="500"/>
                                        <p:tgtEl>
                                          <p:spTgt spid="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752600" y="1066800"/>
            <a:ext cx="7391400" cy="5562600"/>
          </a:xfrm>
          <a:prstGeom prst="rect">
            <a:avLst/>
          </a:prstGeom>
        </p:spPr>
        <p:txBody>
          <a:bodyPr vert="horz">
            <a:normAutofit fontScale="77500" lnSpcReduction="20000"/>
          </a:bodyPr>
          <a:lstStyle/>
          <a:p>
            <a:pPr marL="342900" indent="-342900" algn="ctr">
              <a:spcBef>
                <a:spcPct val="30000"/>
              </a:spcBef>
              <a:buClr>
                <a:schemeClr val="accent1"/>
              </a:buClr>
              <a:buSzPct val="70000"/>
            </a:pPr>
            <a:r>
              <a:rPr lang="en-US" sz="4129" b="1" dirty="0" smtClean="0">
                <a:solidFill>
                  <a:srgbClr val="DF0F5E"/>
                </a:solidFill>
                <a:latin typeface="+mj-lt"/>
              </a:rPr>
              <a:t>LEVERAGED BUYOUTS (LBOs)</a:t>
            </a:r>
          </a:p>
          <a:p>
            <a:pPr marL="342900" indent="-342900">
              <a:spcBef>
                <a:spcPct val="30000"/>
              </a:spcBef>
              <a:buClr>
                <a:schemeClr val="accent1"/>
              </a:buClr>
              <a:buSzPct val="70000"/>
            </a:pPr>
            <a:r>
              <a:rPr lang="en-US" sz="3800" b="1" dirty="0" smtClean="0">
                <a:cs typeface="Arial"/>
              </a:rPr>
              <a:t>● </a:t>
            </a:r>
            <a:r>
              <a:rPr lang="en-US" sz="3097" dirty="0" smtClean="0"/>
              <a:t>Three types of LBOs</a:t>
            </a:r>
          </a:p>
          <a:p>
            <a:pPr marL="803275" lvl="3" indent="-346075">
              <a:buFont typeface="+mj-lt"/>
              <a:buAutoNum type="arabicPeriod"/>
              <a:defRPr/>
            </a:pPr>
            <a:r>
              <a:rPr lang="en-US" sz="3097" dirty="0" smtClean="0"/>
              <a:t>Management buyouts (MBOs)</a:t>
            </a:r>
          </a:p>
          <a:p>
            <a:pPr marL="803275" lvl="3" indent="-346075">
              <a:buFont typeface="+mj-lt"/>
              <a:buAutoNum type="arabicPeriod"/>
              <a:defRPr/>
            </a:pPr>
            <a:r>
              <a:rPr lang="en-US" sz="3097" dirty="0" smtClean="0"/>
              <a:t>Employee buyouts (EBOs)</a:t>
            </a:r>
          </a:p>
          <a:p>
            <a:pPr marL="803275" lvl="3" indent="-346075">
              <a:buFont typeface="+mj-lt"/>
              <a:buAutoNum type="arabicPeriod"/>
              <a:defRPr/>
            </a:pPr>
            <a:r>
              <a:rPr lang="en-US" sz="3097" dirty="0" smtClean="0"/>
              <a:t>Whole-firm buyouts </a:t>
            </a:r>
          </a:p>
          <a:p>
            <a:pPr marL="1828800" lvl="3" indent="-457200">
              <a:buFont typeface="+mj-lt"/>
              <a:buAutoNum type="arabicPeriod"/>
              <a:defRPr/>
            </a:pPr>
            <a:endParaRPr lang="en-US" sz="3097" dirty="0" smtClean="0">
              <a:cs typeface="Arial"/>
            </a:endParaRPr>
          </a:p>
          <a:p>
            <a:pPr marL="236538" lvl="3" indent="-236538">
              <a:defRPr/>
            </a:pPr>
            <a:r>
              <a:rPr lang="en-US" sz="3097" dirty="0" smtClean="0">
                <a:cs typeface="Arial"/>
              </a:rPr>
              <a:t>● </a:t>
            </a:r>
            <a:r>
              <a:rPr lang="en-US" sz="3097" dirty="0" smtClean="0"/>
              <a:t>MBOs, </a:t>
            </a:r>
            <a:r>
              <a:rPr lang="en-US" sz="3097" dirty="0" err="1" smtClean="0"/>
              <a:t>moreso</a:t>
            </a:r>
            <a:r>
              <a:rPr lang="en-US" sz="3097" dirty="0" smtClean="0"/>
              <a:t> than EBOs and whole-firm buyouts, lead to downscoping, increased strategic focus, and improved performance</a:t>
            </a:r>
          </a:p>
          <a:p>
            <a:pPr lvl="2">
              <a:defRPr/>
            </a:pPr>
            <a:endParaRPr lang="en-US" sz="3097" dirty="0" smtClean="0"/>
          </a:p>
          <a:p>
            <a:pPr lvl="2" indent="-914400">
              <a:defRPr/>
            </a:pPr>
            <a:r>
              <a:rPr lang="en-US" sz="3097" dirty="0" smtClean="0">
                <a:cs typeface="Arial"/>
              </a:rPr>
              <a:t>● </a:t>
            </a:r>
            <a:r>
              <a:rPr lang="en-US" sz="3097" dirty="0" smtClean="0"/>
              <a:t>Why LBOs?  </a:t>
            </a:r>
          </a:p>
          <a:p>
            <a:pPr lvl="3" indent="-914400">
              <a:defRPr/>
            </a:pPr>
            <a:r>
              <a:rPr lang="en-US" sz="3097" dirty="0" smtClean="0">
                <a:cs typeface="Arial"/>
              </a:rPr>
              <a:t>■  </a:t>
            </a:r>
            <a:r>
              <a:rPr lang="en-US" sz="3097" dirty="0" smtClean="0"/>
              <a:t>Protection against a capricious financial market</a:t>
            </a:r>
          </a:p>
          <a:p>
            <a:pPr marL="803275" lvl="3" indent="-346075">
              <a:defRPr/>
            </a:pPr>
            <a:r>
              <a:rPr lang="en-US" sz="3097" dirty="0" smtClean="0">
                <a:cs typeface="Arial"/>
              </a:rPr>
              <a:t>■  </a:t>
            </a:r>
            <a:r>
              <a:rPr lang="en-US" sz="3097" dirty="0" smtClean="0"/>
              <a:t>Allows owners to focus on developing innovations and bringing them to market</a:t>
            </a:r>
          </a:p>
          <a:p>
            <a:pPr marL="803275" lvl="3" indent="-346075">
              <a:defRPr/>
            </a:pPr>
            <a:r>
              <a:rPr lang="en-US" sz="3097" dirty="0" smtClean="0">
                <a:cs typeface="Arial"/>
              </a:rPr>
              <a:t>■  </a:t>
            </a:r>
            <a:r>
              <a:rPr lang="en-US" sz="3097" dirty="0" smtClean="0"/>
              <a:t>A form of firm rebirth to facilitate entrepreneurial efforts</a:t>
            </a:r>
          </a:p>
          <a:p>
            <a:pPr lvl="1">
              <a:spcBef>
                <a:spcPts val="600"/>
              </a:spcBef>
            </a:pPr>
            <a:endParaRPr lang="en-US" sz="3000" dirty="0" smtClean="0"/>
          </a:p>
          <a:p>
            <a:pPr lvl="1">
              <a:spcBef>
                <a:spcPts val="600"/>
              </a:spcBef>
              <a:buFont typeface="Arial" pitchFamily="34" charset="0"/>
              <a:buChar char="•"/>
            </a:pPr>
            <a:endParaRPr lang="en-US" sz="800" dirty="0" smtClean="0"/>
          </a:p>
          <a:p>
            <a:pPr>
              <a:spcBef>
                <a:spcPts val="600"/>
              </a:spcBef>
              <a:buFont typeface="Arial" pitchFamily="34" charset="0"/>
              <a:buChar char="•"/>
            </a:pPr>
            <a:endParaRPr lang="en-US" sz="3600" dirty="0" smtClean="0"/>
          </a:p>
          <a:p>
            <a:pPr>
              <a:spcBef>
                <a:spcPts val="600"/>
              </a:spcBef>
              <a:buFont typeface="Arial" pitchFamily="34" charset="0"/>
              <a:buChar char="•"/>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animEffect transition="in" filter="wipe(left)">
                                      <p:cBhvr>
                                        <p:cTn id="11" dur="500"/>
                                        <p:tgtEl>
                                          <p:spTgt spid="9">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animEffect transition="in" filter="wipe(left)">
                                      <p:cBhvr>
                                        <p:cTn id="15" dur="500"/>
                                        <p:tgtEl>
                                          <p:spTgt spid="9">
                                            <p:txEl>
                                              <p:pRg st="2" end="2"/>
                                            </p:txEl>
                                          </p:spTgt>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Effect transition="in" filter="wipe(left)">
                                      <p:cBhvr>
                                        <p:cTn id="19" dur="500"/>
                                        <p:tgtEl>
                                          <p:spTgt spid="9">
                                            <p:txEl>
                                              <p:pRg st="3" end="3"/>
                                            </p:txEl>
                                          </p:spTgt>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animEffect transition="in" filter="wipe(left)">
                                      <p:cBhvr>
                                        <p:cTn id="23" dur="500"/>
                                        <p:tgtEl>
                                          <p:spTgt spid="9">
                                            <p:txEl>
                                              <p:pRg st="4" end="4"/>
                                            </p:txEl>
                                          </p:spTgt>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wipe(left)">
                                      <p:cBhvr>
                                        <p:cTn id="27" dur="500"/>
                                        <p:tgtEl>
                                          <p:spTgt spid="9">
                                            <p:txEl>
                                              <p:pRg st="6" end="6"/>
                                            </p:txEl>
                                          </p:spTgt>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9">
                                            <p:txEl>
                                              <p:pRg st="8" end="8"/>
                                            </p:txEl>
                                          </p:spTgt>
                                        </p:tgtEl>
                                        <p:attrNameLst>
                                          <p:attrName>style.visibility</p:attrName>
                                        </p:attrNameLst>
                                      </p:cBhvr>
                                      <p:to>
                                        <p:strVal val="visible"/>
                                      </p:to>
                                    </p:set>
                                    <p:animEffect transition="in" filter="wipe(left)">
                                      <p:cBhvr>
                                        <p:cTn id="31" dur="500"/>
                                        <p:tgtEl>
                                          <p:spTgt spid="9">
                                            <p:txEl>
                                              <p:pRg st="8" end="8"/>
                                            </p:txEl>
                                          </p:spTgt>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9">
                                            <p:txEl>
                                              <p:pRg st="9" end="9"/>
                                            </p:txEl>
                                          </p:spTgt>
                                        </p:tgtEl>
                                        <p:attrNameLst>
                                          <p:attrName>style.visibility</p:attrName>
                                        </p:attrNameLst>
                                      </p:cBhvr>
                                      <p:to>
                                        <p:strVal val="visible"/>
                                      </p:to>
                                    </p:set>
                                    <p:animEffect transition="in" filter="wipe(left)">
                                      <p:cBhvr>
                                        <p:cTn id="35" dur="500"/>
                                        <p:tgtEl>
                                          <p:spTgt spid="9">
                                            <p:txEl>
                                              <p:pRg st="9" end="9"/>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9">
                                            <p:txEl>
                                              <p:pRg st="10" end="10"/>
                                            </p:txEl>
                                          </p:spTgt>
                                        </p:tgtEl>
                                        <p:attrNameLst>
                                          <p:attrName>style.visibility</p:attrName>
                                        </p:attrNameLst>
                                      </p:cBhvr>
                                      <p:to>
                                        <p:strVal val="visible"/>
                                      </p:to>
                                    </p:set>
                                    <p:animEffect transition="in" filter="wipe(left)">
                                      <p:cBhvr>
                                        <p:cTn id="38" dur="500"/>
                                        <p:tgtEl>
                                          <p:spTgt spid="9">
                                            <p:txEl>
                                              <p:pRg st="10" end="10"/>
                                            </p:txEl>
                                          </p:spTgt>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9">
                                            <p:txEl>
                                              <p:pRg st="11" end="11"/>
                                            </p:txEl>
                                          </p:spTgt>
                                        </p:tgtEl>
                                        <p:attrNameLst>
                                          <p:attrName>style.visibility</p:attrName>
                                        </p:attrNameLst>
                                      </p:cBhvr>
                                      <p:to>
                                        <p:strVal val="visible"/>
                                      </p:to>
                                    </p:set>
                                    <p:animEffect transition="in" filter="wipe(left)">
                                      <p:cBhvr>
                                        <p:cTn id="41" dur="500"/>
                                        <p:tgtEl>
                                          <p:spTgt spid="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bldLvl="2"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676400" y="1066800"/>
            <a:ext cx="7467600" cy="5562600"/>
          </a:xfrm>
          <a:prstGeom prst="rect">
            <a:avLst/>
          </a:prstGeom>
        </p:spPr>
        <p:txBody>
          <a:bodyPr vert="horz">
            <a:normAutofit fontScale="70000" lnSpcReduction="20000"/>
          </a:bodyPr>
          <a:lstStyle/>
          <a:p>
            <a:pPr marL="342900" indent="-342900" algn="ctr">
              <a:spcBef>
                <a:spcPct val="30000"/>
              </a:spcBef>
              <a:buClr>
                <a:schemeClr val="accent1"/>
              </a:buClr>
              <a:buSzPct val="70000"/>
            </a:pPr>
            <a:r>
              <a:rPr lang="en-US" sz="4571" b="1" dirty="0" smtClean="0">
                <a:solidFill>
                  <a:srgbClr val="DF0F5E"/>
                </a:solidFill>
                <a:latin typeface="+mj-lt"/>
              </a:rPr>
              <a:t>LEVERAGED BUYOUTS (LBOs)</a:t>
            </a:r>
          </a:p>
          <a:p>
            <a:pPr marL="342900" indent="-342900" algn="ctr">
              <a:spcBef>
                <a:spcPct val="30000"/>
              </a:spcBef>
              <a:buClr>
                <a:schemeClr val="accent1"/>
              </a:buClr>
              <a:buSzPct val="70000"/>
            </a:pPr>
            <a:endParaRPr lang="en-US" sz="1100" b="1" dirty="0" smtClean="0">
              <a:latin typeface="+mj-lt"/>
            </a:endParaRPr>
          </a:p>
          <a:p>
            <a:pPr marL="520700" lvl="2" indent="-284163">
              <a:spcAft>
                <a:spcPts val="1200"/>
              </a:spcAft>
              <a:defRPr/>
            </a:pPr>
            <a:r>
              <a:rPr lang="en-US" sz="4000" dirty="0" smtClean="0"/>
              <a:t>	</a:t>
            </a:r>
            <a:r>
              <a:rPr lang="en-US" sz="3714" dirty="0" smtClean="0"/>
              <a:t>Considered a significant innovation in the financial restructuring of firms, HOWEVER, they can involve negative trade-offs:</a:t>
            </a:r>
          </a:p>
          <a:p>
            <a:pPr marL="520700" lvl="2" indent="-284163">
              <a:spcAft>
                <a:spcPts val="1200"/>
              </a:spcAft>
              <a:defRPr/>
            </a:pPr>
            <a:r>
              <a:rPr lang="en-US" sz="3429" dirty="0" smtClean="0">
                <a:latin typeface="Arial"/>
                <a:cs typeface="Arial"/>
              </a:rPr>
              <a:t>	■ </a:t>
            </a:r>
            <a:r>
              <a:rPr lang="en-US" sz="3429" dirty="0" smtClean="0"/>
              <a:t>First, the resulting large debt increases the firm’s </a:t>
            </a:r>
            <a:r>
              <a:rPr lang="en-US" sz="3429" b="1" dirty="0" smtClean="0"/>
              <a:t>financial risk</a:t>
            </a:r>
            <a:r>
              <a:rPr lang="en-US" sz="3429" dirty="0" smtClean="0"/>
              <a:t>, as is evidenced by the number of companies that filed for bankruptcy in the 1990s after executing a whole-firm LBO</a:t>
            </a:r>
          </a:p>
          <a:p>
            <a:pPr marL="520700" lvl="2" indent="-284163">
              <a:spcAft>
                <a:spcPts val="1800"/>
              </a:spcAft>
              <a:defRPr/>
            </a:pPr>
            <a:r>
              <a:rPr lang="en-US" sz="3429" dirty="0" smtClean="0">
                <a:latin typeface="Arial"/>
                <a:cs typeface="Arial"/>
              </a:rPr>
              <a:t>	■ </a:t>
            </a:r>
            <a:r>
              <a:rPr lang="en-US" sz="3429" dirty="0" smtClean="0">
                <a:cs typeface="Arial"/>
              </a:rPr>
              <a:t>A</a:t>
            </a:r>
            <a:r>
              <a:rPr lang="en-US" sz="3429" dirty="0" smtClean="0"/>
              <a:t> short-term and risk-averse managerial focus results in these firms failing to adequately </a:t>
            </a:r>
            <a:r>
              <a:rPr lang="en-US" sz="3429" b="1" dirty="0" smtClean="0"/>
              <a:t>invest in R&amp;D </a:t>
            </a:r>
            <a:r>
              <a:rPr lang="en-US" sz="3429" dirty="0" smtClean="0"/>
              <a:t>and other core competency drivers</a:t>
            </a:r>
          </a:p>
          <a:p>
            <a:pPr lvl="2">
              <a:defRPr/>
            </a:pPr>
            <a:endParaRPr lang="en-US" sz="1500" dirty="0" smtClean="0"/>
          </a:p>
          <a:p>
            <a:pPr marL="284163" lvl="2" algn="ctr">
              <a:defRPr/>
            </a:pPr>
            <a:r>
              <a:rPr lang="en-US" sz="4000" b="1" dirty="0" smtClean="0"/>
              <a:t>Most LBOs have been completed in mature industries where stable cash flows are possible</a:t>
            </a:r>
          </a:p>
          <a:p>
            <a:pPr lvl="2">
              <a:defRPr/>
            </a:pPr>
            <a:endParaRPr lang="en-US" sz="3600" dirty="0" smtClean="0"/>
          </a:p>
          <a:p>
            <a:pPr lvl="2">
              <a:defRPr/>
            </a:pPr>
            <a:endParaRPr lang="en-US" sz="3600" dirty="0" smtClean="0"/>
          </a:p>
          <a:p>
            <a:pPr lvl="2">
              <a:defRPr/>
            </a:pP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anim calcmode="lin" valueType="num">
                                      <p:cBhvr additive="base">
                                        <p:cTn id="11" dur="500" fill="hold"/>
                                        <p:tgtEl>
                                          <p:spTgt spid="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9">
                                            <p:txEl>
                                              <p:pRg st="2" end="2"/>
                                            </p:txEl>
                                          </p:spTgt>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nodeType="afterEffect">
                                  <p:stCondLst>
                                    <p:cond delay="0"/>
                                  </p:stCondLst>
                                  <p:childTnLst>
                                    <p:set>
                                      <p:cBhvr>
                                        <p:cTn id="15" dur="1" fill="hold">
                                          <p:stCondLst>
                                            <p:cond delay="0"/>
                                          </p:stCondLst>
                                        </p:cTn>
                                        <p:tgtEl>
                                          <p:spTgt spid="9">
                                            <p:txEl>
                                              <p:pRg st="3" end="3"/>
                                            </p:txEl>
                                          </p:spTgt>
                                        </p:tgtEl>
                                        <p:attrNameLst>
                                          <p:attrName>style.visibility</p:attrName>
                                        </p:attrNameLst>
                                      </p:cBhvr>
                                      <p:to>
                                        <p:strVal val="visible"/>
                                      </p:to>
                                    </p:set>
                                    <p:anim calcmode="lin" valueType="num">
                                      <p:cBhvr additive="base">
                                        <p:cTn id="16" dur="500" fill="hold"/>
                                        <p:tgtEl>
                                          <p:spTgt spid="9">
                                            <p:txEl>
                                              <p:pRg st="3" end="3"/>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9">
                                            <p:txEl>
                                              <p:pRg st="3" end="3"/>
                                            </p:txEl>
                                          </p:spTgt>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 presetClass="entr" presetSubtype="8" fill="hold" nodeType="afterEffect">
                                  <p:stCondLst>
                                    <p:cond delay="0"/>
                                  </p:stCondLst>
                                  <p:childTnLst>
                                    <p:set>
                                      <p:cBhvr>
                                        <p:cTn id="20" dur="1" fill="hold">
                                          <p:stCondLst>
                                            <p:cond delay="0"/>
                                          </p:stCondLst>
                                        </p:cTn>
                                        <p:tgtEl>
                                          <p:spTgt spid="9">
                                            <p:txEl>
                                              <p:pRg st="4" end="4"/>
                                            </p:txEl>
                                          </p:spTgt>
                                        </p:tgtEl>
                                        <p:attrNameLst>
                                          <p:attrName>style.visibility</p:attrName>
                                        </p:attrNameLst>
                                      </p:cBhvr>
                                      <p:to>
                                        <p:strVal val="visible"/>
                                      </p:to>
                                    </p:set>
                                    <p:anim calcmode="lin" valueType="num">
                                      <p:cBhvr additive="base">
                                        <p:cTn id="21" dur="500" fill="hold"/>
                                        <p:tgtEl>
                                          <p:spTgt spid="9">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9">
                                            <p:txEl>
                                              <p:pRg st="4" end="4"/>
                                            </p:txEl>
                                          </p:spTgt>
                                        </p:tgtEl>
                                        <p:attrNameLst>
                                          <p:attrName>ppt_y</p:attrName>
                                        </p:attrNameLst>
                                      </p:cBhvr>
                                      <p:tavLst>
                                        <p:tav tm="0">
                                          <p:val>
                                            <p:strVal val="#ppt_y"/>
                                          </p:val>
                                        </p:tav>
                                        <p:tav tm="100000">
                                          <p:val>
                                            <p:strVal val="#ppt_y"/>
                                          </p:val>
                                        </p:tav>
                                      </p:tavLst>
                                    </p:anim>
                                  </p:childTnLst>
                                </p:cTn>
                              </p:par>
                            </p:childTnLst>
                          </p:cTn>
                        </p:par>
                        <p:par>
                          <p:cTn id="23" fill="hold">
                            <p:stCondLst>
                              <p:cond delay="2000"/>
                            </p:stCondLst>
                            <p:childTnLst>
                              <p:par>
                                <p:cTn id="24" presetID="9" presetClass="entr" presetSubtype="0" fill="hold" nodeType="afterEffect">
                                  <p:stCondLst>
                                    <p:cond delay="0"/>
                                  </p:stCondLst>
                                  <p:childTnLst>
                                    <p:set>
                                      <p:cBhvr>
                                        <p:cTn id="25" dur="1" fill="hold">
                                          <p:stCondLst>
                                            <p:cond delay="0"/>
                                          </p:stCondLst>
                                        </p:cTn>
                                        <p:tgtEl>
                                          <p:spTgt spid="9">
                                            <p:txEl>
                                              <p:pRg st="6" end="6"/>
                                            </p:txEl>
                                          </p:spTgt>
                                        </p:tgtEl>
                                        <p:attrNameLst>
                                          <p:attrName>style.visibility</p:attrName>
                                        </p:attrNameLst>
                                      </p:cBhvr>
                                      <p:to>
                                        <p:strVal val="visible"/>
                                      </p:to>
                                    </p:set>
                                    <p:animEffect transition="in" filter="dissolve">
                                      <p:cBhvr>
                                        <p:cTn id="26"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2"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9" name="Rectangle 15"/>
          <p:cNvSpPr txBox="1">
            <a:spLocks noChangeArrowheads="1"/>
          </p:cNvSpPr>
          <p:nvPr/>
        </p:nvSpPr>
        <p:spPr>
          <a:xfrm>
            <a:off x="1752600" y="914400"/>
            <a:ext cx="6934200" cy="5715000"/>
          </a:xfrm>
          <a:prstGeom prst="rect">
            <a:avLst/>
          </a:prstGeom>
        </p:spPr>
        <p:txBody>
          <a:bodyPr vert="horz">
            <a:normAutofit/>
          </a:bodyPr>
          <a:lstStyle/>
          <a:p>
            <a:pPr marL="342900" indent="-342900" algn="ctr">
              <a:spcBef>
                <a:spcPct val="30000"/>
              </a:spcBef>
              <a:buClr>
                <a:schemeClr val="accent1"/>
              </a:buClr>
              <a:buSzPct val="70000"/>
            </a:pPr>
            <a:r>
              <a:rPr lang="en-US" sz="3800" b="1" dirty="0" smtClean="0">
                <a:latin typeface="+mj-lt"/>
              </a:rPr>
              <a:t>RESTRUCTURING OUTCOMES</a:t>
            </a:r>
          </a:p>
          <a:p>
            <a:pPr marL="342900" indent="-342900" algn="ctr">
              <a:spcBef>
                <a:spcPct val="30000"/>
              </a:spcBef>
              <a:buClr>
                <a:schemeClr val="accent1"/>
              </a:buClr>
              <a:buSzPct val="70000"/>
            </a:pPr>
            <a:endParaRPr lang="en-US" sz="3800" b="1" dirty="0" smtClean="0">
              <a:latin typeface="+mj-lt"/>
            </a:endParaRPr>
          </a:p>
        </p:txBody>
      </p:sp>
      <p:sp>
        <p:nvSpPr>
          <p:cNvPr id="7" name="Rectangle 3"/>
          <p:cNvSpPr txBox="1">
            <a:spLocks noChangeArrowheads="1"/>
          </p:cNvSpPr>
          <p:nvPr/>
        </p:nvSpPr>
        <p:spPr>
          <a:xfrm>
            <a:off x="1676399" y="1752601"/>
            <a:ext cx="7467601" cy="4343400"/>
          </a:xfrm>
          <a:prstGeom prst="rect">
            <a:avLst/>
          </a:prstGeom>
        </p:spPr>
        <p:txBody>
          <a:bodyPr vert="horz">
            <a:normAutofit/>
          </a:bodyPr>
          <a:lstStyle/>
          <a:p>
            <a:pPr marL="742950" marR="0" lvl="1" indent="-28575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1" i="0" u="none" strike="noStrike" kern="1200" cap="none" spc="0" normalizeH="0" baseline="0" noProof="0" dirty="0" smtClean="0">
                <a:ln>
                  <a:noFill/>
                </a:ln>
                <a:solidFill>
                  <a:schemeClr val="tx2"/>
                </a:solidFill>
                <a:effectLst/>
                <a:uLnTx/>
                <a:uFillTx/>
                <a:ea typeface="+mn-ea"/>
                <a:cs typeface="Arial" pitchFamily="34" charset="0"/>
              </a:rPr>
              <a:t>Short-term</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Reduced costs: labor and debt</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Emphasis on strategic controls</a:t>
            </a:r>
          </a:p>
          <a:p>
            <a:pPr marL="742950" marR="0" lvl="1" indent="-28575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1" i="0" u="none" strike="noStrike" kern="1200" cap="none" spc="0" normalizeH="0" baseline="0" noProof="0" dirty="0" smtClean="0">
                <a:ln>
                  <a:noFill/>
                </a:ln>
                <a:solidFill>
                  <a:schemeClr val="tx2"/>
                </a:solidFill>
                <a:effectLst/>
                <a:uLnTx/>
                <a:uFillTx/>
                <a:ea typeface="+mn-ea"/>
                <a:cs typeface="Arial" pitchFamily="34" charset="0"/>
              </a:rPr>
              <a:t>Long-term</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Loss of human capital</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Performance: higher/lower</a:t>
            </a:r>
          </a:p>
          <a:p>
            <a:pPr marL="1143000" marR="0" lvl="2" indent="-228600" algn="l" defTabSz="914400" rtl="0" eaLnBrk="1" fontAlgn="auto" latinLnBrk="0" hangingPunct="1">
              <a:lnSpc>
                <a:spcPct val="100000"/>
              </a:lnSpc>
              <a:spcBef>
                <a:spcPct val="20000"/>
              </a:spcBef>
              <a:spcAft>
                <a:spcPts val="0"/>
              </a:spcAft>
              <a:buSzPct val="70000"/>
              <a:buFont typeface="Arial" pitchFamily="34" charset="0"/>
              <a:buChar char="•"/>
              <a:tabLst/>
              <a:defRPr/>
            </a:pPr>
            <a:r>
              <a:rPr kumimoji="0" lang="en-US" sz="3200" b="0" i="0" u="none" strike="noStrike" kern="1200" cap="none" spc="0" normalizeH="0" baseline="0" noProof="0" dirty="0" smtClean="0">
                <a:ln>
                  <a:noFill/>
                </a:ln>
                <a:solidFill>
                  <a:schemeClr val="tx2"/>
                </a:solidFill>
                <a:effectLst/>
                <a:uLnTx/>
                <a:uFillTx/>
                <a:ea typeface="+mn-ea"/>
                <a:cs typeface="Arial" pitchFamily="34" charset="0"/>
              </a:rPr>
              <a:t>Higher risk</a:t>
            </a:r>
          </a:p>
          <a:p>
            <a:pPr marL="1143000" marR="0" lvl="2" indent="-228600" algn="l" defTabSz="914400" rtl="0" eaLnBrk="1" fontAlgn="auto" latinLnBrk="0" hangingPunct="1">
              <a:lnSpc>
                <a:spcPct val="100000"/>
              </a:lnSpc>
              <a:spcBef>
                <a:spcPct val="20000"/>
              </a:spcBef>
              <a:spcAft>
                <a:spcPts val="0"/>
              </a:spcAft>
              <a:buClr>
                <a:schemeClr val="accent1"/>
              </a:buClr>
              <a:buSzPct val="70000"/>
              <a:buFont typeface="Arial" pitchFamily="34" charset="0"/>
              <a:buChar char="•"/>
              <a:tabLst/>
              <a:defRPr/>
            </a:pPr>
            <a:endParaRPr kumimoji="0" lang="en-US" sz="2400" b="0" i="0" u="none" strike="noStrike" kern="1200" cap="none" spc="0" normalizeH="0" baseline="0" noProof="0" dirty="0" smtClean="0">
              <a:ln>
                <a:noFill/>
              </a:ln>
              <a:solidFill>
                <a:schemeClr val="tx2"/>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wipe(left)">
                                      <p:cBhvr>
                                        <p:cTn id="7" dur="500"/>
                                        <p:tgtEl>
                                          <p:spTgt spid="9">
                                            <p:txEl>
                                              <p:pRg st="0" end="0"/>
                                            </p:txEl>
                                          </p:spTgt>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slide(fromBottom)">
                                      <p:cBhvr>
                                        <p:cTn id="11" dur="500"/>
                                        <p:tgtEl>
                                          <p:spTgt spid="7">
                                            <p:txEl>
                                              <p:pRg st="0" end="0"/>
                                            </p:txEl>
                                          </p:spTgt>
                                        </p:tgtEl>
                                      </p:cBhvr>
                                    </p:animEffect>
                                  </p:childTnLst>
                                </p:cTn>
                              </p:par>
                              <p:par>
                                <p:cTn id="12" presetID="12" presetClass="entr" presetSubtype="4" fill="hold" nodeType="with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slide(fromBottom)">
                                      <p:cBhvr>
                                        <p:cTn id="14" dur="500"/>
                                        <p:tgtEl>
                                          <p:spTgt spid="7">
                                            <p:txEl>
                                              <p:pRg st="1" end="1"/>
                                            </p:txEl>
                                          </p:spTgt>
                                        </p:tgtEl>
                                      </p:cBhvr>
                                    </p:animEffect>
                                  </p:childTnLst>
                                </p:cTn>
                              </p:par>
                              <p:par>
                                <p:cTn id="15" presetID="12" presetClass="entr" presetSubtype="4" fill="hold"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slide(fromBottom)">
                                      <p:cBhvr>
                                        <p:cTn id="17" dur="500"/>
                                        <p:tgtEl>
                                          <p:spTgt spid="7">
                                            <p:txEl>
                                              <p:pRg st="2" end="2"/>
                                            </p:txEl>
                                          </p:spTgt>
                                        </p:tgtEl>
                                      </p:cBhvr>
                                    </p:animEffect>
                                  </p:childTnLst>
                                </p:cTn>
                              </p:par>
                            </p:childTnLst>
                          </p:cTn>
                        </p:par>
                        <p:par>
                          <p:cTn id="18" fill="hold">
                            <p:stCondLst>
                              <p:cond delay="1000"/>
                            </p:stCondLst>
                            <p:childTnLst>
                              <p:par>
                                <p:cTn id="19" presetID="12" presetClass="entr" presetSubtype="4" fill="hold" nodeType="after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Effect transition="in" filter="slide(fromBottom)">
                                      <p:cBhvr>
                                        <p:cTn id="21" dur="500"/>
                                        <p:tgtEl>
                                          <p:spTgt spid="7">
                                            <p:txEl>
                                              <p:pRg st="3" end="3"/>
                                            </p:txEl>
                                          </p:spTgt>
                                        </p:tgtEl>
                                      </p:cBhvr>
                                    </p:animEffect>
                                  </p:childTnLst>
                                </p:cTn>
                              </p:par>
                              <p:par>
                                <p:cTn id="22" presetID="12" presetClass="entr" presetSubtype="4" fill="hold" nodeType="with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slide(fromBottom)">
                                      <p:cBhvr>
                                        <p:cTn id="24" dur="500"/>
                                        <p:tgtEl>
                                          <p:spTgt spid="7">
                                            <p:txEl>
                                              <p:pRg st="4" end="4"/>
                                            </p:txEl>
                                          </p:spTgt>
                                        </p:tgtEl>
                                      </p:cBhvr>
                                    </p:animEffect>
                                  </p:childTnLst>
                                </p:cTn>
                              </p:par>
                              <p:par>
                                <p:cTn id="25" presetID="12" presetClass="entr" presetSubtype="4" fill="hold" nodeType="with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Effect transition="in" filter="slide(fromBottom)">
                                      <p:cBhvr>
                                        <p:cTn id="27" dur="500"/>
                                        <p:tgtEl>
                                          <p:spTgt spid="7">
                                            <p:txEl>
                                              <p:pRg st="5" end="5"/>
                                            </p:txEl>
                                          </p:spTgt>
                                        </p:tgtEl>
                                      </p:cBhvr>
                                    </p:animEffect>
                                  </p:childTnLst>
                                </p:cTn>
                              </p:par>
                              <p:par>
                                <p:cTn id="28" presetID="12" presetClass="entr" presetSubtype="4" fill="hold" nodeType="withEffect">
                                  <p:stCondLst>
                                    <p:cond delay="0"/>
                                  </p:stCondLst>
                                  <p:childTnLst>
                                    <p:set>
                                      <p:cBhvr>
                                        <p:cTn id="29" dur="1" fill="hold">
                                          <p:stCondLst>
                                            <p:cond delay="0"/>
                                          </p:stCondLst>
                                        </p:cTn>
                                        <p:tgtEl>
                                          <p:spTgt spid="7">
                                            <p:txEl>
                                              <p:pRg st="6" end="6"/>
                                            </p:txEl>
                                          </p:spTgt>
                                        </p:tgtEl>
                                        <p:attrNameLst>
                                          <p:attrName>style.visibility</p:attrName>
                                        </p:attrNameLst>
                                      </p:cBhvr>
                                      <p:to>
                                        <p:strVal val="visible"/>
                                      </p:to>
                                    </p:set>
                                    <p:animEffect transition="in" filter="slide(fromBottom)">
                                      <p:cBhvr>
                                        <p:cTn id="30"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bldLvl="2"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524000" y="0"/>
            <a:ext cx="7086600" cy="707886"/>
          </a:xfrm>
          <a:prstGeom prst="rect">
            <a:avLst/>
          </a:prstGeom>
        </p:spPr>
        <p:txBody>
          <a:bodyPr wrap="square">
            <a:spAutoFit/>
          </a:bodyPr>
          <a:lstStyle/>
          <a:p>
            <a:pPr algn="ctr"/>
            <a:r>
              <a:rPr lang="en-US" sz="4000" b="1" dirty="0" smtClean="0">
                <a:latin typeface="+mj-lt"/>
              </a:rPr>
              <a:t>RESTRUCTURING</a:t>
            </a:r>
          </a:p>
        </p:txBody>
      </p:sp>
      <p:sp>
        <p:nvSpPr>
          <p:cNvPr id="5" name="Rectangle 2"/>
          <p:cNvSpPr txBox="1">
            <a:spLocks noChangeArrowheads="1"/>
          </p:cNvSpPr>
          <p:nvPr/>
        </p:nvSpPr>
        <p:spPr>
          <a:xfrm>
            <a:off x="0" y="1066800"/>
            <a:ext cx="1524000" cy="1219200"/>
          </a:xfrm>
          <a:prstGeom prst="rect">
            <a:avLst/>
          </a:prstGeom>
          <a:solidFill>
            <a:schemeClr val="tx1"/>
          </a:solidFill>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0" u="none" strike="noStrike" kern="1200" cap="none" spc="0" normalizeH="0" baseline="0" noProof="0" dirty="0" smtClean="0">
                <a:ln>
                  <a:noFill/>
                </a:ln>
                <a:solidFill>
                  <a:schemeClr val="bg1"/>
                </a:solidFill>
                <a:effectLst/>
                <a:uLnTx/>
                <a:uFillTx/>
                <a:latin typeface="+mj-lt"/>
                <a:ea typeface="+mj-ea"/>
                <a:cs typeface="+mj-cs"/>
              </a:rPr>
              <a:t>FIGURE  7</a:t>
            </a:r>
            <a:r>
              <a:rPr kumimoji="0" lang="en-US" sz="1600" u="none" strike="noStrike" kern="1200" cap="none" spc="0" normalizeH="0" baseline="0" noProof="0" dirty="0" smtClean="0">
                <a:ln>
                  <a:noFill/>
                </a:ln>
                <a:solidFill>
                  <a:schemeClr val="bg1"/>
                </a:solidFill>
                <a:effectLst/>
                <a:uLnTx/>
                <a:uFillTx/>
                <a:latin typeface="+mj-lt"/>
                <a:ea typeface="+mj-ea"/>
                <a:cs typeface="+mj-cs"/>
              </a:rPr>
              <a:t>.2</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i="1" u="none" strike="noStrike" kern="1200" cap="none" spc="0" normalizeH="0" baseline="0" noProof="0" dirty="0" smtClean="0">
                <a:ln>
                  <a:noFill/>
                </a:ln>
                <a:solidFill>
                  <a:schemeClr val="bg1"/>
                </a:solidFill>
                <a:effectLst/>
                <a:uLnTx/>
                <a:uFillTx/>
                <a:latin typeface="+mj-lt"/>
                <a:ea typeface="+mj-ea"/>
                <a:cs typeface="+mj-cs"/>
              </a:rPr>
              <a:t> </a:t>
            </a:r>
            <a:endParaRPr kumimoji="0" lang="en-US" sz="1200" i="1" u="none" strike="noStrike" kern="1200" cap="none" spc="0" normalizeH="0" baseline="0" noProof="0" dirty="0" smtClean="0">
              <a:ln>
                <a:noFill/>
              </a:ln>
              <a:solidFill>
                <a:schemeClr val="bg1"/>
              </a:solidFill>
              <a:effectLst/>
              <a:uLnTx/>
              <a:uFillTx/>
              <a:latin typeface="+mj-lt"/>
              <a:ea typeface="+mj-ea"/>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1600" u="none" strike="noStrike" kern="1200" cap="none" spc="0" normalizeH="0" baseline="0" noProof="0" dirty="0" smtClean="0">
                <a:ln>
                  <a:noFill/>
                </a:ln>
                <a:solidFill>
                  <a:schemeClr val="bg1"/>
                </a:solidFill>
                <a:effectLst/>
                <a:uLnTx/>
                <a:uFillTx/>
                <a:latin typeface="+mj-lt"/>
                <a:ea typeface="+mj-ea"/>
                <a:cs typeface="+mj-cs"/>
              </a:rPr>
              <a:t>Restructuring and Outcomes</a:t>
            </a:r>
            <a:endParaRPr kumimoji="0" lang="en-US" sz="1600" u="none" strike="noStrike" kern="1200" cap="none" spc="0" normalizeH="0" baseline="0" noProof="0" dirty="0">
              <a:ln>
                <a:noFill/>
              </a:ln>
              <a:solidFill>
                <a:schemeClr val="bg1"/>
              </a:solidFill>
              <a:effectLst/>
              <a:uLnTx/>
              <a:uFillTx/>
              <a:latin typeface="+mj-lt"/>
              <a:ea typeface="+mj-ea"/>
              <a:cs typeface="+mj-cs"/>
            </a:endParaRPr>
          </a:p>
        </p:txBody>
      </p:sp>
      <p:sp>
        <p:nvSpPr>
          <p:cNvPr id="6" name="Line 5"/>
          <p:cNvSpPr>
            <a:spLocks noChangeShapeType="1"/>
          </p:cNvSpPr>
          <p:nvPr/>
        </p:nvSpPr>
        <p:spPr bwMode="auto">
          <a:xfrm rot="-120000">
            <a:off x="0" y="1554480"/>
            <a:ext cx="1524000" cy="45719"/>
          </a:xfrm>
          <a:prstGeom prst="line">
            <a:avLst/>
          </a:prstGeom>
          <a:noFill/>
          <a:ln w="57150">
            <a:solidFill>
              <a:schemeClr val="bg1"/>
            </a:solidFill>
            <a:round/>
            <a:headEnd/>
            <a:tailEnd/>
          </a:ln>
          <a:effectLst/>
        </p:spPr>
        <p:txBody>
          <a:bodyPr/>
          <a:lstStyle/>
          <a:p>
            <a:endParaRPr lang="en-US"/>
          </a:p>
        </p:txBody>
      </p:sp>
      <p:pic>
        <p:nvPicPr>
          <p:cNvPr id="3074" name="Picture 2"/>
          <p:cNvPicPr>
            <a:picLocks noChangeAspect="1" noChangeArrowheads="1"/>
          </p:cNvPicPr>
          <p:nvPr/>
        </p:nvPicPr>
        <p:blipFill>
          <a:blip r:embed="rId3" cstate="print"/>
          <a:srcRect l="2031" t="5709"/>
          <a:stretch>
            <a:fillRect/>
          </a:stretch>
        </p:blipFill>
        <p:spPr bwMode="auto">
          <a:xfrm>
            <a:off x="1600200" y="1600200"/>
            <a:ext cx="7373828" cy="3967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2057400" y="1524000"/>
            <a:ext cx="6858000" cy="4876800"/>
          </a:xfrm>
          <a:solidFill>
            <a:srgbClr val="AEB2BE"/>
          </a:solidFill>
          <a:ln w="76200">
            <a:solidFill>
              <a:schemeClr val="tx1"/>
            </a:solidFill>
          </a:ln>
        </p:spPr>
        <p:txBody>
          <a:bodyPr>
            <a:noAutofit/>
          </a:bodyPr>
          <a:lstStyle/>
          <a:p>
            <a:pPr>
              <a:spcAft>
                <a:spcPts val="1200"/>
              </a:spcAft>
              <a:buNone/>
            </a:pPr>
            <a:r>
              <a:rPr lang="en-US" sz="2400" dirty="0" smtClean="0">
                <a:solidFill>
                  <a:schemeClr val="tx1"/>
                </a:solidFill>
                <a:latin typeface="+mj-lt"/>
                <a:cs typeface="Arial"/>
              </a:rPr>
              <a:t>■</a:t>
            </a:r>
            <a:r>
              <a:rPr lang="en-US" sz="2400" dirty="0" smtClean="0">
                <a:latin typeface="+mj-lt"/>
              </a:rPr>
              <a:t>  Because Skype was founded and headquartered outside the U.S. (Luxembourg), Microsoft was able to use cash that was not repatriated into the U.S. to pay for the deal, and in so doing, it avoided paying U.S. income tax. </a:t>
            </a:r>
          </a:p>
          <a:p>
            <a:pPr>
              <a:buNone/>
            </a:pPr>
            <a:r>
              <a:rPr lang="en-US" sz="2400" dirty="0" smtClean="0">
                <a:solidFill>
                  <a:schemeClr val="tx1"/>
                </a:solidFill>
                <a:latin typeface="+mj-lt"/>
                <a:cs typeface="Arial"/>
              </a:rPr>
              <a:t>■  </a:t>
            </a:r>
            <a:r>
              <a:rPr lang="en-US" sz="2400" dirty="0" smtClean="0">
                <a:latin typeface="+mj-lt"/>
                <a:cs typeface="Arial"/>
              </a:rPr>
              <a:t>The </a:t>
            </a:r>
            <a:r>
              <a:rPr lang="en-US" sz="2400" dirty="0" smtClean="0">
                <a:latin typeface="+mj-lt"/>
              </a:rPr>
              <a:t>Skype investment seems to be a bargain; the $8.5 billion represents a cost of $14.70 per customer. Comparatively, when Skype was bought by eBay in 2005, it paid $45.60 per user. </a:t>
            </a:r>
          </a:p>
          <a:p>
            <a:pPr>
              <a:buNone/>
            </a:pPr>
            <a:endParaRPr lang="en-US" sz="2400" dirty="0" smtClean="0">
              <a:latin typeface="+mj-lt"/>
            </a:endParaRPr>
          </a:p>
          <a:p>
            <a:pPr>
              <a:buNone/>
            </a:pPr>
            <a:endParaRPr lang="en-US" sz="2400" dirty="0" smtClean="0">
              <a:solidFill>
                <a:schemeClr val="tx1"/>
              </a:solidFill>
              <a:latin typeface="+mj-lt"/>
            </a:endParaRPr>
          </a:p>
        </p:txBody>
      </p:sp>
      <p:sp>
        <p:nvSpPr>
          <p:cNvPr id="6" name="TextBox 5"/>
          <p:cNvSpPr txBox="1"/>
          <p:nvPr/>
        </p:nvSpPr>
        <p:spPr>
          <a:xfrm>
            <a:off x="0" y="1219200"/>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2057400" y="1600200"/>
            <a:ext cx="6858000" cy="4800600"/>
          </a:xfrm>
          <a:solidFill>
            <a:srgbClr val="AEB2BE"/>
          </a:solidFill>
          <a:ln w="76200">
            <a:solidFill>
              <a:schemeClr val="tx1"/>
            </a:solidFill>
          </a:ln>
        </p:spPr>
        <p:txBody>
          <a:bodyPr>
            <a:noAutofit/>
          </a:bodyPr>
          <a:lstStyle/>
          <a:p>
            <a:pPr>
              <a:spcAft>
                <a:spcPts val="600"/>
              </a:spcAft>
              <a:buNone/>
            </a:pPr>
            <a:r>
              <a:rPr lang="en-US" sz="2400" dirty="0" smtClean="0">
                <a:latin typeface="+mj-lt"/>
              </a:rPr>
              <a:t>CHALLENGES:</a:t>
            </a:r>
          </a:p>
          <a:p>
            <a:pPr>
              <a:buNone/>
            </a:pPr>
            <a:r>
              <a:rPr lang="en-US" sz="2400" dirty="0" smtClean="0">
                <a:latin typeface="+mj-lt"/>
              </a:rPr>
              <a:t>		</a:t>
            </a:r>
            <a:r>
              <a:rPr lang="en-US" sz="2400" dirty="0" smtClean="0">
                <a:latin typeface="+mj-lt"/>
                <a:cs typeface="Arial"/>
              </a:rPr>
              <a:t>● </a:t>
            </a:r>
            <a:r>
              <a:rPr lang="en-US" sz="2400" dirty="0" smtClean="0">
                <a:latin typeface="+mj-lt"/>
              </a:rPr>
              <a:t>Whether Microsoft will be able to utilize the service and integrate it into its focus on business customers relative to the consumer focus of Skype</a:t>
            </a:r>
          </a:p>
          <a:p>
            <a:pPr>
              <a:buNone/>
            </a:pPr>
            <a:endParaRPr lang="en-US" sz="800" dirty="0" smtClean="0">
              <a:latin typeface="+mj-lt"/>
            </a:endParaRPr>
          </a:p>
          <a:p>
            <a:pPr>
              <a:buNone/>
            </a:pPr>
            <a:r>
              <a:rPr lang="en-US" sz="2400" dirty="0" smtClean="0">
                <a:latin typeface="+mj-lt"/>
              </a:rPr>
              <a:t>		</a:t>
            </a:r>
            <a:r>
              <a:rPr lang="en-US" sz="2400" dirty="0" smtClean="0">
                <a:latin typeface="+mj-lt"/>
                <a:cs typeface="Arial"/>
              </a:rPr>
              <a:t>● W</a:t>
            </a:r>
            <a:r>
              <a:rPr lang="en-US" sz="2400" dirty="0" smtClean="0">
                <a:latin typeface="+mj-lt"/>
              </a:rPr>
              <a:t>hether Microsoft will be able to incorporate the Skype service into its various devices and software platforms</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1981200" y="1600200"/>
            <a:ext cx="6934200" cy="4800600"/>
          </a:xfrm>
          <a:solidFill>
            <a:srgbClr val="AEB2BE"/>
          </a:solidFill>
          <a:ln w="76200">
            <a:solidFill>
              <a:schemeClr val="tx1"/>
            </a:solidFill>
          </a:ln>
        </p:spPr>
        <p:txBody>
          <a:bodyPr>
            <a:noAutofit/>
          </a:bodyPr>
          <a:lstStyle/>
          <a:p>
            <a:pPr>
              <a:spcAft>
                <a:spcPts val="600"/>
              </a:spcAft>
              <a:buNone/>
            </a:pPr>
            <a:r>
              <a:rPr lang="en-US" sz="2400" dirty="0" smtClean="0">
                <a:latin typeface="+mj-lt"/>
              </a:rPr>
              <a:t>DEFENSIVE RATIONALE</a:t>
            </a:r>
          </a:p>
          <a:p>
            <a:pPr>
              <a:spcBef>
                <a:spcPts val="0"/>
              </a:spcBef>
              <a:spcAft>
                <a:spcPts val="1200"/>
              </a:spcAft>
              <a:buNone/>
            </a:pPr>
            <a:r>
              <a:rPr lang="en-US" sz="2400" dirty="0" smtClean="0">
                <a:latin typeface="+mj-lt"/>
              </a:rPr>
              <a:t>		</a:t>
            </a:r>
            <a:r>
              <a:rPr lang="en-US" sz="2400" dirty="0" smtClean="0">
                <a:latin typeface="+mj-lt"/>
                <a:cs typeface="Arial"/>
              </a:rPr>
              <a:t>● </a:t>
            </a:r>
            <a:r>
              <a:rPr lang="en-US" sz="2400" dirty="0" smtClean="0">
                <a:latin typeface="+mj-lt"/>
              </a:rPr>
              <a:t>If Microsoft did not buy Skype, it may have ended up in the hands of a competitor such as Google, who might be able to use it to strengthen its ecosystem at the expense of Microsoft.</a:t>
            </a:r>
          </a:p>
          <a:p>
            <a:pPr>
              <a:spcAft>
                <a:spcPts val="600"/>
              </a:spcAft>
              <a:buNone/>
            </a:pPr>
            <a:r>
              <a:rPr lang="en-US" sz="2400" dirty="0" smtClean="0">
                <a:latin typeface="+mj-lt"/>
              </a:rPr>
              <a:t>OFFENSIVE STRATEGY	</a:t>
            </a:r>
          </a:p>
          <a:p>
            <a:pPr>
              <a:spcBef>
                <a:spcPts val="0"/>
              </a:spcBef>
              <a:buNone/>
            </a:pPr>
            <a:r>
              <a:rPr lang="en-US" sz="2400" dirty="0" smtClean="0">
                <a:latin typeface="+mj-lt"/>
                <a:cs typeface="Arial"/>
              </a:rPr>
              <a:t>		● </a:t>
            </a:r>
            <a:r>
              <a:rPr lang="en-US" sz="2400" dirty="0" smtClean="0">
                <a:latin typeface="+mj-lt"/>
              </a:rPr>
              <a:t>Google’s acquisition strategy is usually to acquire earlier-stage companies than Microsoft’s deal to acquire Skype. Google purchased YouTube for $1.6 billion in 2006. </a:t>
            </a:r>
          </a:p>
          <a:p>
            <a:pPr>
              <a:buNone/>
            </a:pPr>
            <a:endParaRPr lang="en-US" sz="800" dirty="0" smtClean="0">
              <a:latin typeface="+mj-lt"/>
            </a:endParaRPr>
          </a:p>
          <a:p>
            <a:pPr>
              <a:buNone/>
            </a:pPr>
            <a:r>
              <a:rPr lang="en-US" sz="2400" dirty="0" smtClean="0">
                <a:latin typeface="+mj-lt"/>
              </a:rPr>
              <a:t>		</a:t>
            </a:r>
          </a:p>
          <a:p>
            <a:pPr>
              <a:buNone/>
            </a:pP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a:xfrm>
            <a:off x="1524000" y="685800"/>
            <a:ext cx="7467600" cy="228600"/>
          </a:xfrm>
        </p:spPr>
        <p:txBody>
          <a:bodyPr>
            <a:noAutofit/>
          </a:bodyPr>
          <a:lstStyle/>
          <a:p>
            <a:r>
              <a:rPr lang="en-US" sz="2100" b="1" dirty="0" smtClean="0">
                <a:latin typeface="+mj-lt"/>
              </a:rPr>
              <a:t>TECHNOLOGY GIANTS’ ACQUISITION STRATEGIES AND THEIR OUTCOMES</a:t>
            </a:r>
            <a:endParaRPr lang="en-US" sz="2100" b="1" dirty="0">
              <a:latin typeface="+mj-lt"/>
            </a:endParaRPr>
          </a:p>
        </p:txBody>
      </p:sp>
      <p:sp>
        <p:nvSpPr>
          <p:cNvPr id="15" name="Subtitle 14"/>
          <p:cNvSpPr>
            <a:spLocks noGrp="1"/>
          </p:cNvSpPr>
          <p:nvPr>
            <p:ph idx="1"/>
          </p:nvPr>
        </p:nvSpPr>
        <p:spPr>
          <a:xfrm>
            <a:off x="2057400" y="1600200"/>
            <a:ext cx="6858000" cy="4800600"/>
          </a:xfrm>
          <a:solidFill>
            <a:srgbClr val="AEB2BE"/>
          </a:solidFill>
          <a:ln w="76200">
            <a:solidFill>
              <a:schemeClr val="tx1"/>
            </a:solidFill>
          </a:ln>
        </p:spPr>
        <p:txBody>
          <a:bodyPr>
            <a:noAutofit/>
          </a:bodyPr>
          <a:lstStyle/>
          <a:p>
            <a:pPr>
              <a:spcAft>
                <a:spcPts val="1200"/>
              </a:spcAft>
              <a:buNone/>
            </a:pPr>
            <a:r>
              <a:rPr lang="en-US" sz="2400" dirty="0" smtClean="0">
                <a:latin typeface="+mj-lt"/>
              </a:rPr>
              <a:t>	</a:t>
            </a:r>
            <a:r>
              <a:rPr lang="en-US" sz="2400" dirty="0" smtClean="0">
                <a:latin typeface="+mj-lt"/>
                <a:cs typeface="Arial"/>
              </a:rPr>
              <a:t>■ </a:t>
            </a:r>
            <a:r>
              <a:rPr lang="en-US" sz="2400" dirty="0" err="1" smtClean="0">
                <a:latin typeface="+mj-lt"/>
              </a:rPr>
              <a:t>Facebook</a:t>
            </a:r>
            <a:r>
              <a:rPr lang="en-US" sz="2400" dirty="0" smtClean="0">
                <a:latin typeface="+mj-lt"/>
              </a:rPr>
              <a:t> has a somewhat different approach to acquisitions, having recently purchased </a:t>
            </a:r>
            <a:r>
              <a:rPr lang="en-US" sz="2400" dirty="0" err="1" smtClean="0">
                <a:latin typeface="+mj-lt"/>
              </a:rPr>
              <a:t>Snaptu</a:t>
            </a:r>
            <a:r>
              <a:rPr lang="en-US" sz="2400" dirty="0" smtClean="0">
                <a:latin typeface="+mj-lt"/>
              </a:rPr>
              <a:t>. </a:t>
            </a:r>
            <a:r>
              <a:rPr lang="en-US" sz="2400" dirty="0" err="1" smtClean="0">
                <a:latin typeface="+mj-lt"/>
              </a:rPr>
              <a:t>Snaptu</a:t>
            </a:r>
            <a:r>
              <a:rPr lang="en-US" sz="2400" dirty="0" smtClean="0">
                <a:latin typeface="+mj-lt"/>
              </a:rPr>
              <a:t> provides application software for services such as </a:t>
            </a:r>
            <a:r>
              <a:rPr lang="en-US" sz="2400" dirty="0" err="1" smtClean="0">
                <a:latin typeface="+mj-lt"/>
              </a:rPr>
              <a:t>Facebook</a:t>
            </a:r>
            <a:r>
              <a:rPr lang="en-US" sz="2400" dirty="0" smtClean="0">
                <a:latin typeface="+mj-lt"/>
              </a:rPr>
              <a:t>, Twitter, and LinkedIn, which allows these services to be featured on phones. </a:t>
            </a:r>
          </a:p>
          <a:p>
            <a:pPr>
              <a:buNone/>
            </a:pPr>
            <a:r>
              <a:rPr lang="en-US" sz="2400" dirty="0" smtClean="0">
                <a:latin typeface="+mj-lt"/>
              </a:rPr>
              <a:t>	</a:t>
            </a:r>
            <a:r>
              <a:rPr lang="en-US" sz="2400" dirty="0" smtClean="0">
                <a:latin typeface="+mj-lt"/>
                <a:cs typeface="Arial"/>
              </a:rPr>
              <a:t>■ </a:t>
            </a:r>
            <a:r>
              <a:rPr lang="en-US" sz="2400" dirty="0" err="1" smtClean="0">
                <a:latin typeface="+mj-lt"/>
              </a:rPr>
              <a:t>Facebook</a:t>
            </a:r>
            <a:r>
              <a:rPr lang="en-US" sz="2400" dirty="0" smtClean="0">
                <a:latin typeface="+mj-lt"/>
              </a:rPr>
              <a:t> has made 11 acquisitions since 2007; however, almost none of the acquired companies’ services has survived as independent businesses. </a:t>
            </a:r>
            <a:endParaRPr lang="en-US" sz="2400" dirty="0" smtClean="0">
              <a:solidFill>
                <a:schemeClr val="tx1"/>
              </a:solidFill>
              <a:latin typeface="+mj-lt"/>
            </a:endParaRPr>
          </a:p>
        </p:txBody>
      </p:sp>
      <p:sp>
        <p:nvSpPr>
          <p:cNvPr id="6" name="TextBox 5"/>
          <p:cNvSpPr txBox="1"/>
          <p:nvPr/>
        </p:nvSpPr>
        <p:spPr>
          <a:xfrm>
            <a:off x="0" y="1"/>
            <a:ext cx="8458200" cy="1754326"/>
          </a:xfrm>
          <a:prstGeom prst="rect">
            <a:avLst/>
          </a:prstGeom>
          <a:noFill/>
        </p:spPr>
        <p:txBody>
          <a:bodyPr wrap="square" rtlCol="0">
            <a:spAutoFit/>
          </a:bodyPr>
          <a:lstStyle/>
          <a:p>
            <a:pPr algn="ctr"/>
            <a:endParaRPr lang="en-US" sz="3600" b="1" dirty="0" smtClean="0"/>
          </a:p>
          <a:p>
            <a:pPr algn="ctr"/>
            <a:r>
              <a:rPr lang="en-US" sz="3600" b="1" dirty="0" smtClean="0"/>
              <a:t>   </a:t>
            </a:r>
          </a:p>
          <a:p>
            <a:pPr algn="ctr"/>
            <a:endParaRPr lang="en-US" sz="3600" b="1" dirty="0"/>
          </a:p>
        </p:txBody>
      </p:sp>
      <p:sp>
        <p:nvSpPr>
          <p:cNvPr id="12" name="Rectangle 11"/>
          <p:cNvSpPr/>
          <p:nvPr/>
        </p:nvSpPr>
        <p:spPr>
          <a:xfrm>
            <a:off x="1524000" y="0"/>
            <a:ext cx="7086600" cy="538609"/>
          </a:xfrm>
          <a:prstGeom prst="rect">
            <a:avLst/>
          </a:prstGeom>
        </p:spPr>
        <p:txBody>
          <a:bodyPr wrap="square">
            <a:spAutoFit/>
          </a:bodyPr>
          <a:lstStyle/>
          <a:p>
            <a:pPr algn="ctr"/>
            <a:r>
              <a:rPr lang="en-US" sz="2900" b="1" dirty="0" smtClean="0">
                <a:latin typeface="+mj-lt"/>
              </a:rPr>
              <a:t>OPENING CASE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15">
                                            <p:bg/>
                                          </p:spTgt>
                                        </p:tgtEl>
                                        <p:attrNameLst>
                                          <p:attrName>style.visibility</p:attrName>
                                        </p:attrNameLst>
                                      </p:cBhvr>
                                      <p:to>
                                        <p:strVal val="visible"/>
                                      </p:to>
                                    </p:set>
                                    <p:anim calcmode="lin" valueType="num">
                                      <p:cBhvr additive="base">
                                        <p:cTn id="7" dur="500" fill="hold"/>
                                        <p:tgtEl>
                                          <p:spTgt spid="15">
                                            <p:bg/>
                                          </p:spTgt>
                                        </p:tgtEl>
                                        <p:attrNameLst>
                                          <p:attrName>ppt_x</p:attrName>
                                        </p:attrNameLst>
                                      </p:cBhvr>
                                      <p:tavLst>
                                        <p:tav tm="0">
                                          <p:val>
                                            <p:strVal val="#ppt_x"/>
                                          </p:val>
                                        </p:tav>
                                        <p:tav tm="100000">
                                          <p:val>
                                            <p:strVal val="#ppt_x"/>
                                          </p:val>
                                        </p:tav>
                                      </p:tavLst>
                                    </p:anim>
                                    <p:anim calcmode="lin" valueType="num">
                                      <p:cBhvr additive="base">
                                        <p:cTn id="8" dur="500" fill="hold"/>
                                        <p:tgtEl>
                                          <p:spTgt spid="15">
                                            <p:bg/>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IH">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HIH</Template>
  <TotalTime>12326</TotalTime>
  <Words>2412</Words>
  <Application>Microsoft Office PowerPoint</Application>
  <PresentationFormat>On-screen Show (4:3)</PresentationFormat>
  <Paragraphs>532</Paragraphs>
  <Slides>58</Slides>
  <Notes>58</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HIH</vt:lpstr>
      <vt:lpstr>    </vt:lpstr>
      <vt:lpstr>THE STRATEGIC MANAGEMENT PROCESS</vt:lpstr>
      <vt:lpstr>Slide 3</vt:lpstr>
      <vt:lpstr>Slide 4</vt:lpstr>
      <vt:lpstr>TECHNOLOGY GIANTS’ ACQUISITION STRATEGIES AND THEIR OUTCOMES</vt:lpstr>
      <vt:lpstr>TECHNOLOGY GIANTS’ ACQUISITION STRATEGIES AND THEIR OUTCOMES</vt:lpstr>
      <vt:lpstr>TECHNOLOGY GIANTS’ ACQUISITION STRATEGIES AND THEIR OUTCOMES</vt:lpstr>
      <vt:lpstr>TECHNOLOGY GIANTS’ ACQUISITION STRATEGIES AND THEIR OUTCOMES</vt:lpstr>
      <vt:lpstr>TECHNOLOGY GIANTS’ ACQUISITION STRATEGIES AND THEIR OUTCOMES</vt:lpstr>
      <vt:lpstr>TECHNOLOGY GIANTS’ ACQUISITION STRATEGIES AND THEIR OUTCOMES</vt:lpstr>
      <vt:lpstr>Slide 11</vt:lpstr>
      <vt:lpstr>Slide 12</vt:lpstr>
      <vt:lpstr>Slide 13</vt:lpstr>
      <vt:lpstr>Slide 14</vt:lpstr>
      <vt:lpstr>Slide 15</vt:lpstr>
      <vt:lpstr>Slide 16</vt:lpstr>
      <vt:lpstr>Slide 17</vt:lpstr>
      <vt:lpstr>Slide 18</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REASONS FOR ACQUISITIONS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PROBLEMS IN ACHIEVING ACQUISITION SUCCESS</vt:lpstr>
      <vt:lpstr>EFFECTIVE ACQUISITIONS</vt:lpstr>
      <vt:lpstr>EFFECTIVE ACQUISITION STRATEGIES</vt:lpstr>
      <vt:lpstr>EFFECTIVE ACQUISITION STRATEGIES</vt:lpstr>
      <vt:lpstr>Slide 48</vt:lpstr>
      <vt:lpstr>Slide 49</vt:lpstr>
      <vt:lpstr>Slide 50</vt:lpstr>
      <vt:lpstr>Slide 51</vt:lpstr>
      <vt:lpstr>Slide 52</vt:lpstr>
      <vt:lpstr>Slide 53</vt:lpstr>
      <vt:lpstr>Slide 54</vt:lpstr>
      <vt:lpstr>Slide 55</vt:lpstr>
      <vt:lpstr>Slide 56</vt:lpstr>
      <vt:lpstr>Slide 57</vt:lpstr>
      <vt:lpstr>Slide 58</vt:lpstr>
    </vt:vector>
  </TitlesOfParts>
  <Company>Robinson College of Business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CHAPTER SEVEN</dc:title>
  <dc:creator>marta szabo white</dc:creator>
  <cp:lastModifiedBy>Chris Caire</cp:lastModifiedBy>
  <cp:revision>1142</cp:revision>
  <dcterms:created xsi:type="dcterms:W3CDTF">2011-09-17T12:00:26Z</dcterms:created>
  <dcterms:modified xsi:type="dcterms:W3CDTF">2012-08-24T03:46:35Z</dcterms:modified>
</cp:coreProperties>
</file>