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2"/>
  </p:notesMasterIdLst>
  <p:sldIdLst>
    <p:sldId id="280" r:id="rId2"/>
    <p:sldId id="308" r:id="rId3"/>
    <p:sldId id="309" r:id="rId4"/>
    <p:sldId id="310" r:id="rId5"/>
    <p:sldId id="319" r:id="rId6"/>
    <p:sldId id="331" r:id="rId7"/>
    <p:sldId id="311" r:id="rId8"/>
    <p:sldId id="313" r:id="rId9"/>
    <p:sldId id="314" r:id="rId10"/>
    <p:sldId id="302" r:id="rId11"/>
    <p:sldId id="333" r:id="rId12"/>
    <p:sldId id="316" r:id="rId13"/>
    <p:sldId id="324" r:id="rId14"/>
    <p:sldId id="334" r:id="rId15"/>
    <p:sldId id="335" r:id="rId16"/>
    <p:sldId id="336" r:id="rId17"/>
    <p:sldId id="330" r:id="rId18"/>
    <p:sldId id="326" r:id="rId19"/>
    <p:sldId id="327" r:id="rId20"/>
    <p:sldId id="33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DA38C4-3AFB-4A8F-8445-6F21C774435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7702A8-D68D-4DE3-989E-511CC078793D}" type="slidenum">
              <a:rPr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CD1CBD-4730-4F93-ABEE-9DC6CA24C4E5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5734FE-B1C3-46E2-B2FA-B7DAFFAA1CF2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C928442-AAF1-4C8A-B7D9-B2CC89A12F11}" type="slidenum">
              <a:rPr lang="en-US" altLang="en-US"/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35366E8-9C5C-4992-9C45-7202C5A2AF1E}" type="slidenum">
              <a:rPr lang="en-US" altLang="en-US"/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4042934-823C-4083-8B46-046A95EA11A0}" type="slidenum">
              <a:rPr lang="en-US" altLang="en-US"/>
              <a:pPr algn="r"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3447D44-2E99-4B6D-B435-CB549EDE5643}" type="slidenum">
              <a:rPr lang="en-US" altLang="en-US"/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AABCC1-D172-455D-9E9B-3561A7E8C054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0306D1-530D-4D2F-8308-8C6D1797B585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CF6029-C732-4800-8072-7CAD290832A7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F58B71-EADF-4998-9FA1-729A616D031A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51AC90-382D-4566-ACB2-9EE05FBCCCAE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9A06C1-E32C-41F5-836C-821CC7A0B8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B0ECCA-7C52-4A38-A8D0-0F1B864B1DA1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48F38E5-15BA-45CE-83B9-FE095D31E272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134EA0-DFBA-4A70-B97C-8FFE5876A8DE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500900-7DA1-48BB-940E-202C617089C5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5AB052-08D4-40B3-BEC0-DC6B9B7C5F1F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Tahoma" panose="020B0604030504040204" pitchFamily="34" charset="0"/>
              </a:rPr>
              <a:t>Chem. 133 – 1/24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panose="020B0604030504040204" pitchFamily="34" charset="0"/>
              </a:rPr>
              <a:t>Grading</a:t>
            </a:r>
            <a:br>
              <a:rPr lang="en-US" altLang="en-US" sz="4000" smtClean="0">
                <a:latin typeface="Tahoma" panose="020B0604030504040204" pitchFamily="34" charset="0"/>
              </a:rPr>
            </a:br>
            <a:r>
              <a:rPr lang="en-US" altLang="en-US" sz="3200" smtClean="0">
                <a:latin typeface="Tahoma" panose="020B0604030504040204" pitchFamily="34" charset="0"/>
              </a:rPr>
              <a:t>Lecture Component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Exams (44% of grade)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2 midterms (see syllabus for dates)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Comprehensive Final Exam</a:t>
            </a:r>
          </a:p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Quizzes (7% of grade)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Roughly every 2 weeks unless near exam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First will be next Thursday</a:t>
            </a:r>
          </a:p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Homework (4% of grade)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Only a subset of problems will be turned in (</a:t>
            </a:r>
            <a:r>
              <a:rPr lang="en-US" altLang="en-US" sz="2400" b="1" smtClean="0">
                <a:latin typeface="Tahoma" panose="020B0604030504040204" pitchFamily="34" charset="0"/>
              </a:rPr>
              <a:t>Bold</a:t>
            </a:r>
            <a:r>
              <a:rPr lang="en-US" altLang="en-US" sz="2400" smtClean="0">
                <a:latin typeface="Tahoma" panose="020B0604030504040204" pitchFamily="34" charset="0"/>
              </a:rPr>
              <a:t> problems in first set)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panose="020B0604030504040204" pitchFamily="34" charset="0"/>
              </a:rPr>
              <a:t>Grading</a:t>
            </a:r>
            <a:br>
              <a:rPr lang="en-US" altLang="en-US" sz="4000" smtClean="0">
                <a:latin typeface="Tahoma" panose="020B0604030504040204" pitchFamily="34" charset="0"/>
              </a:rPr>
            </a:br>
            <a:r>
              <a:rPr lang="en-US" altLang="en-US" sz="3200" smtClean="0">
                <a:latin typeface="Tahoma" panose="020B0604030504040204" pitchFamily="34" charset="0"/>
              </a:rPr>
              <a:t>Lab Component 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Details explained by lab instructor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Lab Reports/Lab Practical (35% of grade)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Term Project (10% of grade)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Topics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Electronics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Emphasis on understanding multiple aspects of electronics for instruments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Some topics will be covered qualitatively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Electrochemistry (fundamentals + qualitative understanding of ion selective electrodes)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Spectroscopy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Fundamental sections (theory and spectrometer components)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Specific types (UV-Visible, fluorescence, atomic, and NMR)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Mass Spectrometry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Chromatography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Theory of separations, and main components 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GC and HPLC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Homework Set 1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Three subsets (1.1, 1.2, and 1.3)</a:t>
            </a:r>
          </a:p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Only Subset 1.1 is currently available (others will soon be posted online)</a:t>
            </a:r>
          </a:p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Bold Homework problems are graded; do not turn in other problems</a:t>
            </a:r>
          </a:p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Subsets should be done before quizzes </a:t>
            </a:r>
          </a:p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Solutions will be posted.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Today’s Lecture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 eaLnBrk="1" hangingPunct="1"/>
            <a:r>
              <a:rPr lang="en-US" altLang="en-US" dirty="0" smtClean="0">
                <a:latin typeface="Tahoma" panose="020B0604030504040204" pitchFamily="34" charset="0"/>
              </a:rPr>
              <a:t>Measures of Instrument Performance</a:t>
            </a:r>
          </a:p>
          <a:p>
            <a:pPr marL="381000" indent="-381000" eaLnBrk="1" hangingPunct="1"/>
            <a:r>
              <a:rPr lang="en-US" altLang="en-US" dirty="0" smtClean="0">
                <a:latin typeface="Tahoma" panose="020B0604030504040204" pitchFamily="34" charset="0"/>
              </a:rPr>
              <a:t>Overview of Electronics</a:t>
            </a:r>
          </a:p>
          <a:p>
            <a:pPr marL="381000" indent="-381000" eaLnBrk="1" hangingPunct="1"/>
            <a:r>
              <a:rPr lang="en-US" altLang="en-US" dirty="0" smtClean="0">
                <a:latin typeface="Tahoma" panose="020B0604030504040204" pitchFamily="34" charset="0"/>
              </a:rPr>
              <a:t>Electronic Definitions and Basic </a:t>
            </a:r>
            <a:r>
              <a:rPr lang="en-US" altLang="en-US" dirty="0" smtClean="0">
                <a:latin typeface="Tahoma" panose="020B0604030504040204" pitchFamily="34" charset="0"/>
              </a:rPr>
              <a:t>Laws</a:t>
            </a:r>
            <a:endParaRPr lang="en-US" altLang="en-US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In Lab Today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 eaLnBrk="1" hangingPunct="1"/>
            <a:r>
              <a:rPr lang="en-US" altLang="en-US" smtClean="0">
                <a:latin typeface="Tahoma" panose="020B0604030504040204" pitchFamily="34" charset="0"/>
              </a:rPr>
              <a:t>Data/Excel Basics</a:t>
            </a:r>
          </a:p>
          <a:p>
            <a:pPr marL="800100" lvl="1" indent="-342900" eaLnBrk="1" hangingPunct="1"/>
            <a:r>
              <a:rPr lang="en-US" altLang="en-US" smtClean="0">
                <a:latin typeface="Tahoma" panose="020B0604030504040204" pitchFamily="34" charset="0"/>
              </a:rPr>
              <a:t>covering here</a:t>
            </a:r>
          </a:p>
          <a:p>
            <a:pPr marL="381000" indent="-381000" eaLnBrk="1" hangingPunct="1"/>
            <a:r>
              <a:rPr lang="en-US" altLang="en-US" smtClean="0">
                <a:latin typeface="Tahoma" panose="020B0604030504040204" pitchFamily="34" charset="0"/>
              </a:rPr>
              <a:t>Lab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panose="020B0604030504040204" pitchFamily="34" charset="0"/>
              </a:rPr>
              <a:t>Measures of Instrument or Method Performance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Tahoma" panose="020B0604030504040204" pitchFamily="34" charset="0"/>
                <a:cs typeface="Tahoma" panose="020B0604030504040204" pitchFamily="34" charset="0"/>
              </a:rPr>
              <a:t>What is he talking about?</a:t>
            </a:r>
          </a:p>
          <a:p>
            <a:pPr eaLnBrk="1" hangingPunct="1"/>
            <a:r>
              <a:rPr lang="en-US" altLang="en-US" sz="2800" smtClean="0">
                <a:latin typeface="Tahoma" panose="020B0604030504040204" pitchFamily="34" charset="0"/>
                <a:cs typeface="Tahoma" panose="020B0604030504040204" pitchFamily="34" charset="0"/>
              </a:rPr>
              <a:t>Example: method accuracy</a:t>
            </a:r>
          </a:p>
          <a:p>
            <a:pPr eaLnBrk="1" hangingPunct="1"/>
            <a:r>
              <a:rPr lang="en-US" altLang="en-US" sz="2800" smtClean="0">
                <a:latin typeface="Tahoma" panose="020B0604030504040204" pitchFamily="34" charset="0"/>
                <a:cs typeface="Tahoma" panose="020B0604030504040204" pitchFamily="34" charset="0"/>
              </a:rPr>
              <a:t>Get class to come up with 7+ measures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Electronics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Tahoma" panose="020B0604030504040204" pitchFamily="34" charset="0"/>
                <a:cs typeface="Tahoma" panose="020B0604030504040204" pitchFamily="34" charset="0"/>
              </a:rPr>
              <a:t>Topics Covering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Basic DC Circuits (Ohm’s Law, Power Law, Kirchhoff’s Laws + applications)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Alternating Currents, Other Waveforms, and Fourier Transformation (lecture only)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RC Circuits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Diodes (lecture only)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Signal Digitization (lecture only)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Transducers (lecture only)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Noise</a:t>
            </a:r>
            <a:endParaRPr lang="en-US" altLang="en-US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Electronics - Overview</a:t>
            </a:r>
          </a:p>
        </p:txBody>
      </p:sp>
      <p:sp>
        <p:nvSpPr>
          <p:cNvPr id="37891" name="Rectangle 3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Generic Instrument Block Diagram</a:t>
            </a:r>
          </a:p>
        </p:txBody>
      </p:sp>
      <p:sp>
        <p:nvSpPr>
          <p:cNvPr id="37892" name="Rectangle 3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altLang="en-US" sz="2800" smtClean="0"/>
          </a:p>
        </p:txBody>
      </p:sp>
      <p:sp>
        <p:nvSpPr>
          <p:cNvPr id="222217" name="Rectangle 9"/>
          <p:cNvSpPr>
            <a:spLocks noChangeArrowheads="1"/>
          </p:cNvSpPr>
          <p:nvPr/>
        </p:nvSpPr>
        <p:spPr bwMode="auto">
          <a:xfrm>
            <a:off x="1584325" y="2417763"/>
            <a:ext cx="5349875" cy="3808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2218" name="Rectangle 10"/>
          <p:cNvSpPr>
            <a:spLocks noChangeArrowheads="1"/>
          </p:cNvSpPr>
          <p:nvPr/>
        </p:nvSpPr>
        <p:spPr bwMode="auto">
          <a:xfrm>
            <a:off x="1676400" y="2514600"/>
            <a:ext cx="5119688" cy="1522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2219" name="Text Box 11"/>
          <p:cNvSpPr txBox="1">
            <a:spLocks noChangeArrowheads="1"/>
          </p:cNvSpPr>
          <p:nvPr/>
        </p:nvSpPr>
        <p:spPr bwMode="auto">
          <a:xfrm>
            <a:off x="1720850" y="2554288"/>
            <a:ext cx="1966913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Analog Electronics</a:t>
            </a:r>
            <a:endParaRPr lang="en-US" altLang="en-US" sz="1800"/>
          </a:p>
        </p:txBody>
      </p:sp>
      <p:sp>
        <p:nvSpPr>
          <p:cNvPr id="222220" name="Text Box 12"/>
          <p:cNvSpPr txBox="1">
            <a:spLocks noChangeArrowheads="1"/>
          </p:cNvSpPr>
          <p:nvPr/>
        </p:nvSpPr>
        <p:spPr bwMode="auto">
          <a:xfrm>
            <a:off x="3916363" y="2971800"/>
            <a:ext cx="1279525" cy="366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Transducer</a:t>
            </a:r>
            <a:endParaRPr lang="en-US" altLang="en-US" sz="1800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 flipV="1">
            <a:off x="5195888" y="3109913"/>
            <a:ext cx="274637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5470525" y="2925763"/>
            <a:ext cx="1235075" cy="823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Analog Signal Processing</a:t>
            </a:r>
            <a:endParaRPr lang="en-US" altLang="en-US" sz="1800"/>
          </a:p>
        </p:txBody>
      </p:sp>
      <p:sp>
        <p:nvSpPr>
          <p:cNvPr id="222223" name="Line 15"/>
          <p:cNvSpPr>
            <a:spLocks noChangeShapeType="1"/>
          </p:cNvSpPr>
          <p:nvPr/>
        </p:nvSpPr>
        <p:spPr bwMode="auto">
          <a:xfrm flipH="1">
            <a:off x="5195888" y="3338513"/>
            <a:ext cx="274637" cy="547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24" name="Rectangle 16"/>
          <p:cNvSpPr>
            <a:spLocks noChangeArrowheads="1"/>
          </p:cNvSpPr>
          <p:nvPr/>
        </p:nvSpPr>
        <p:spPr bwMode="auto">
          <a:xfrm>
            <a:off x="1766888" y="4168775"/>
            <a:ext cx="4938712" cy="1782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1812925" y="4206875"/>
            <a:ext cx="1325563" cy="593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Digital Electronics</a:t>
            </a:r>
            <a:endParaRPr lang="en-US" altLang="en-US" sz="1800"/>
          </a:p>
        </p:txBody>
      </p:sp>
      <p:sp>
        <p:nvSpPr>
          <p:cNvPr id="222226" name="Text Box 18"/>
          <p:cNvSpPr txBox="1">
            <a:spLocks noChangeArrowheads="1"/>
          </p:cNvSpPr>
          <p:nvPr/>
        </p:nvSpPr>
        <p:spPr bwMode="auto">
          <a:xfrm>
            <a:off x="4327525" y="3886200"/>
            <a:ext cx="18288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Analog to Digital Conversion Board</a:t>
            </a:r>
            <a:endParaRPr lang="en-US" altLang="en-US" sz="1800"/>
          </a:p>
        </p:txBody>
      </p:sp>
      <p:sp>
        <p:nvSpPr>
          <p:cNvPr id="222227" name="Line 19"/>
          <p:cNvSpPr>
            <a:spLocks noChangeShapeType="1"/>
          </p:cNvSpPr>
          <p:nvPr/>
        </p:nvSpPr>
        <p:spPr bwMode="auto">
          <a:xfrm>
            <a:off x="4602163" y="4435475"/>
            <a:ext cx="0" cy="960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3916363" y="5395913"/>
            <a:ext cx="960437" cy="319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Memory</a:t>
            </a:r>
            <a:endParaRPr lang="en-US" altLang="en-US" sz="1800"/>
          </a:p>
        </p:txBody>
      </p:sp>
      <p:sp>
        <p:nvSpPr>
          <p:cNvPr id="222229" name="Line 21"/>
          <p:cNvSpPr>
            <a:spLocks noChangeShapeType="1"/>
          </p:cNvSpPr>
          <p:nvPr/>
        </p:nvSpPr>
        <p:spPr bwMode="auto">
          <a:xfrm flipV="1">
            <a:off x="4876800" y="4938713"/>
            <a:ext cx="411163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0" name="Text Box 22"/>
          <p:cNvSpPr txBox="1">
            <a:spLocks noChangeArrowheads="1"/>
          </p:cNvSpPr>
          <p:nvPr/>
        </p:nvSpPr>
        <p:spPr bwMode="auto">
          <a:xfrm>
            <a:off x="5241925" y="5303838"/>
            <a:ext cx="1371600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Signal Display</a:t>
            </a:r>
            <a:endParaRPr lang="en-US" altLang="en-US" sz="1800"/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 flipV="1">
            <a:off x="4876800" y="5519738"/>
            <a:ext cx="365125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2" name="Text Box 24"/>
          <p:cNvSpPr txBox="1">
            <a:spLocks noChangeArrowheads="1"/>
          </p:cNvSpPr>
          <p:nvPr/>
        </p:nvSpPr>
        <p:spPr bwMode="auto">
          <a:xfrm>
            <a:off x="5287963" y="4525963"/>
            <a:ext cx="1233487" cy="779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Long-term Storage (Disk)</a:t>
            </a:r>
            <a:endParaRPr lang="en-US" altLang="en-US" sz="1800"/>
          </a:p>
        </p:txBody>
      </p:sp>
      <p:sp>
        <p:nvSpPr>
          <p:cNvPr id="222233" name="Text Box 25"/>
          <p:cNvSpPr txBox="1">
            <a:spLocks noChangeArrowheads="1"/>
          </p:cNvSpPr>
          <p:nvPr/>
        </p:nvSpPr>
        <p:spPr bwMode="auto">
          <a:xfrm>
            <a:off x="1949450" y="4938713"/>
            <a:ext cx="1463675" cy="777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Digital Signal Processing</a:t>
            </a:r>
            <a:endParaRPr lang="en-US" altLang="en-US" sz="1800"/>
          </a:p>
        </p:txBody>
      </p:sp>
      <p:sp>
        <p:nvSpPr>
          <p:cNvPr id="222234" name="Line 26"/>
          <p:cNvSpPr>
            <a:spLocks noChangeShapeType="1"/>
          </p:cNvSpPr>
          <p:nvPr/>
        </p:nvSpPr>
        <p:spPr bwMode="auto">
          <a:xfrm>
            <a:off x="3413125" y="5481638"/>
            <a:ext cx="503238" cy="50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1858963" y="3162300"/>
            <a:ext cx="822325" cy="320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Exciter</a:t>
            </a:r>
            <a:endParaRPr lang="en-US" altLang="en-US" sz="1800"/>
          </a:p>
        </p:txBody>
      </p:sp>
      <p:sp>
        <p:nvSpPr>
          <p:cNvPr id="222236" name="Text Box 28"/>
          <p:cNvSpPr txBox="1">
            <a:spLocks noChangeArrowheads="1"/>
          </p:cNvSpPr>
          <p:nvPr/>
        </p:nvSpPr>
        <p:spPr bwMode="auto">
          <a:xfrm>
            <a:off x="2863850" y="3063875"/>
            <a:ext cx="777875" cy="319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sample</a:t>
            </a:r>
            <a:endParaRPr lang="en-US" altLang="en-US" sz="1800"/>
          </a:p>
        </p:txBody>
      </p:sp>
      <p:sp>
        <p:nvSpPr>
          <p:cNvPr id="222237" name="Line 29"/>
          <p:cNvSpPr>
            <a:spLocks noChangeShapeType="1"/>
          </p:cNvSpPr>
          <p:nvPr/>
        </p:nvSpPr>
        <p:spPr bwMode="auto">
          <a:xfrm flipV="1">
            <a:off x="2681288" y="3154363"/>
            <a:ext cx="1235075" cy="7620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8" name="Text Box 30"/>
          <p:cNvSpPr txBox="1">
            <a:spLocks noChangeArrowheads="1"/>
          </p:cNvSpPr>
          <p:nvPr/>
        </p:nvSpPr>
        <p:spPr bwMode="auto">
          <a:xfrm>
            <a:off x="2863850" y="3749675"/>
            <a:ext cx="1189038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Digital to Analog (control)</a:t>
            </a:r>
            <a:endParaRPr lang="en-US" altLang="en-US" sz="1800"/>
          </a:p>
        </p:txBody>
      </p:sp>
      <p:sp>
        <p:nvSpPr>
          <p:cNvPr id="222239" name="Line 31"/>
          <p:cNvSpPr>
            <a:spLocks noChangeShapeType="1"/>
          </p:cNvSpPr>
          <p:nvPr/>
        </p:nvSpPr>
        <p:spPr bwMode="auto">
          <a:xfrm flipV="1">
            <a:off x="3184525" y="4664075"/>
            <a:ext cx="46038" cy="27463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40" name="Line 32"/>
          <p:cNvSpPr>
            <a:spLocks noChangeShapeType="1"/>
          </p:cNvSpPr>
          <p:nvPr/>
        </p:nvSpPr>
        <p:spPr bwMode="auto">
          <a:xfrm flipH="1" flipV="1">
            <a:off x="2590800" y="3475038"/>
            <a:ext cx="457200" cy="27463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41" name="Line 33"/>
          <p:cNvSpPr>
            <a:spLocks noChangeShapeType="1"/>
          </p:cNvSpPr>
          <p:nvPr/>
        </p:nvSpPr>
        <p:spPr bwMode="auto">
          <a:xfrm flipV="1">
            <a:off x="3733800" y="3338513"/>
            <a:ext cx="365125" cy="411162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7" grpId="0" animBg="1"/>
      <p:bldP spid="222218" grpId="0" animBg="1"/>
      <p:bldP spid="222219" grpId="0" animBg="1"/>
      <p:bldP spid="222220" grpId="0" animBg="1"/>
      <p:bldP spid="222222" grpId="0" animBg="1"/>
      <p:bldP spid="222224" grpId="0" animBg="1"/>
      <p:bldP spid="222225" grpId="0" animBg="1"/>
      <p:bldP spid="222226" grpId="0" animBg="1"/>
      <p:bldP spid="222228" grpId="0" animBg="1"/>
      <p:bldP spid="222230" grpId="0" animBg="1"/>
      <p:bldP spid="222232" grpId="0" animBg="1"/>
      <p:bldP spid="222233" grpId="0" animBg="1"/>
      <p:bldP spid="222235" grpId="0" animBg="1"/>
      <p:bldP spid="222236" grpId="0" animBg="1"/>
      <p:bldP spid="2222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Electronics</a:t>
            </a:r>
          </a:p>
        </p:txBody>
      </p:sp>
      <p:pic>
        <p:nvPicPr>
          <p:cNvPr id="226309" name="Picture 5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6" t="33754" r="28496" b="45943"/>
          <a:stretch>
            <a:fillRect/>
          </a:stretch>
        </p:blipFill>
        <p:spPr>
          <a:xfrm>
            <a:off x="685800" y="2743200"/>
            <a:ext cx="7966075" cy="2068513"/>
          </a:xfrm>
          <a:noFill/>
        </p:spPr>
      </p:pic>
      <p:sp>
        <p:nvSpPr>
          <p:cNvPr id="226310" name="Text Box 6"/>
          <p:cNvSpPr txBox="1">
            <a:spLocks noChangeArrowheads="1"/>
          </p:cNvSpPr>
          <p:nvPr/>
        </p:nvSpPr>
        <p:spPr bwMode="auto">
          <a:xfrm>
            <a:off x="914400" y="5562600"/>
            <a:ext cx="74676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From: David Zellmer, CSU Fresno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http://zimmer.csufresno.edu/~davidz/Chem106/ModZoo/ModZoo.html</a:t>
            </a:r>
          </a:p>
        </p:txBody>
      </p:sp>
      <p:sp>
        <p:nvSpPr>
          <p:cNvPr id="226311" name="Text Box 7"/>
          <p:cNvSpPr txBox="1">
            <a:spLocks noChangeArrowheads="1"/>
          </p:cNvSpPr>
          <p:nvPr/>
        </p:nvSpPr>
        <p:spPr bwMode="auto">
          <a:xfrm>
            <a:off x="914400" y="1828800"/>
            <a:ext cx="746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Example Block Diagram for an Atomic Emission Spectrometer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/>
      <p:bldP spid="226310" grpId="0"/>
      <p:bldP spid="2263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panose="020B0604030504040204" pitchFamily="34" charset="0"/>
              </a:rPr>
              <a:t>Introduction</a:t>
            </a:r>
            <a:endParaRPr lang="en-US" altLang="en-US" sz="3600" smtClean="0">
              <a:latin typeface="Tahoma" panose="020B0604030504040204" pitchFamily="34" charset="0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Char char="•"/>
            </a:pPr>
            <a:r>
              <a:rPr lang="en-US" altLang="en-US" dirty="0" smtClean="0">
                <a:latin typeface="Tahoma" panose="020B0604030504040204" pitchFamily="34" charset="0"/>
              </a:rPr>
              <a:t>Instructors: </a:t>
            </a:r>
          </a:p>
          <a:p>
            <a:pPr lvl="2" eaLnBrk="1" hangingPunct="1"/>
            <a:r>
              <a:rPr lang="en-US" altLang="en-US" dirty="0" smtClean="0">
                <a:latin typeface="Tahoma" panose="020B0604030504040204" pitchFamily="34" charset="0"/>
              </a:rPr>
              <a:t>Roy Dixon (lecture)</a:t>
            </a:r>
          </a:p>
          <a:p>
            <a:pPr lvl="2" eaLnBrk="1" hangingPunct="1"/>
            <a:r>
              <a:rPr lang="en-US" altLang="en-US" dirty="0" smtClean="0">
                <a:latin typeface="Tahoma" panose="020B0604030504040204" pitchFamily="34" charset="0"/>
              </a:rPr>
              <a:t>Justin Miller-Schulze (lab)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  <a:cs typeface="Tahoma" panose="020B0604030504040204" pitchFamily="34" charset="0"/>
              </a:rPr>
              <a:t>Electronics</a:t>
            </a:r>
          </a:p>
        </p:txBody>
      </p:sp>
      <p:sp>
        <p:nvSpPr>
          <p:cNvPr id="4198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Tahoma" panose="020B0604030504040204" pitchFamily="34" charset="0"/>
                <a:cs typeface="Tahoma" panose="020B0604030504040204" pitchFamily="34" charset="0"/>
              </a:rPr>
              <a:t>Go to Board to Cover: Definitions, Ohm’s Law, and Power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panose="020B0604030504040204" pitchFamily="34" charset="0"/>
              </a:rPr>
              <a:t>Class: Chemical Instrumentation</a:t>
            </a:r>
            <a:endParaRPr lang="en-US" altLang="en-US" sz="3600" smtClean="0">
              <a:latin typeface="Tahoma" panose="020B0604030504040204" pitchFamily="34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General Goals of Education (copied roughly from Dean several years ago):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Jobs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Career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Skills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Knowledge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Member of Society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</a:rPr>
              <a:t>Future Life-long Learner</a:t>
            </a:r>
          </a:p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Main focus will be on skills and knowledge, but sometimes it is worth looking at larger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latin typeface="Tahoma" panose="020B0604030504040204" pitchFamily="34" charset="0"/>
              </a:rPr>
              <a:t>Learning Objectives of Class</a:t>
            </a:r>
            <a:br>
              <a:rPr lang="en-US" altLang="en-US" sz="3600" b="1" smtClean="0">
                <a:latin typeface="Tahoma" panose="020B0604030504040204" pitchFamily="34" charset="0"/>
              </a:rPr>
            </a:br>
            <a:r>
              <a:rPr lang="en-US" altLang="en-US" sz="3600" b="1" smtClean="0">
                <a:latin typeface="Tahoma" panose="020B0604030504040204" pitchFamily="34" charset="0"/>
              </a:rPr>
              <a:t>(Skills and Knowledge Set)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Learn how instruments work</a:t>
            </a:r>
          </a:p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Learn measures of instrument performance and what affects performance</a:t>
            </a:r>
          </a:p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Know common applications of instruments (e.g. how can we use an instrument to determine a compound’s concentration, identity or structure)</a:t>
            </a:r>
          </a:p>
          <a:p>
            <a:pPr eaLnBrk="1" hangingPunct="1"/>
            <a:r>
              <a:rPr lang="en-US" altLang="en-US" sz="2800" smtClean="0">
                <a:latin typeface="Tahoma" panose="020B0604030504040204" pitchFamily="34" charset="0"/>
              </a:rPr>
              <a:t>Connect instrument performance with method/sample/analyte demands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Roll Call and Adding Students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panose="020B0604030504040204" pitchFamily="34" charset="0"/>
              </a:rPr>
              <a:t>Class normally has 12 students</a:t>
            </a:r>
          </a:p>
          <a:p>
            <a:pPr eaLnBrk="1" hangingPunct="1"/>
            <a:r>
              <a:rPr lang="en-US" altLang="en-US" sz="2800" dirty="0" smtClean="0">
                <a:latin typeface="Tahoma" panose="020B0604030504040204" pitchFamily="34" charset="0"/>
              </a:rPr>
              <a:t>Currently 6 in class and 14 on waitlist</a:t>
            </a:r>
          </a:p>
          <a:p>
            <a:pPr eaLnBrk="1" hangingPunct="1"/>
            <a:r>
              <a:rPr lang="en-US" altLang="en-US" sz="2800" dirty="0" smtClean="0">
                <a:latin typeface="Tahoma" panose="020B0604030504040204" pitchFamily="34" charset="0"/>
              </a:rPr>
              <a:t>We will add 6 from waitlist</a:t>
            </a:r>
          </a:p>
          <a:p>
            <a:pPr eaLnBrk="1" hangingPunct="1"/>
            <a:r>
              <a:rPr lang="en-US" altLang="en-US" sz="2800" dirty="0" smtClean="0">
                <a:latin typeface="Tahoma" panose="020B0604030504040204" pitchFamily="34" charset="0"/>
              </a:rPr>
              <a:t>Demand </a:t>
            </a:r>
            <a:r>
              <a:rPr lang="en-US" altLang="en-US" sz="2800" dirty="0" smtClean="0">
                <a:latin typeface="Tahoma" panose="020B0604030504040204" pitchFamily="34" charset="0"/>
              </a:rPr>
              <a:t>is such that we would like to add a class </a:t>
            </a:r>
            <a:r>
              <a:rPr lang="en-US" altLang="en-US" sz="2800" dirty="0" smtClean="0">
                <a:latin typeface="Tahoma" panose="020B0604030504040204" pitchFamily="34" charset="0"/>
              </a:rPr>
              <a:t>F17 (but this can’t be guaranteed)</a:t>
            </a:r>
          </a:p>
          <a:p>
            <a:pPr eaLnBrk="1" hangingPunct="1"/>
            <a:r>
              <a:rPr lang="en-US" altLang="en-US" sz="2800" dirty="0" smtClean="0">
                <a:latin typeface="Tahoma" panose="020B0604030504040204" pitchFamily="34" charset="0"/>
              </a:rPr>
              <a:t>Adding </a:t>
            </a:r>
            <a:r>
              <a:rPr lang="en-US" altLang="en-US" sz="2800" dirty="0">
                <a:latin typeface="Tahoma" panose="020B0604030504040204" pitchFamily="34" charset="0"/>
              </a:rPr>
              <a:t>s</a:t>
            </a:r>
            <a:r>
              <a:rPr lang="en-US" altLang="en-US" sz="2800" dirty="0" smtClean="0">
                <a:latin typeface="Tahoma" panose="020B0604030504040204" pitchFamily="34" charset="0"/>
              </a:rPr>
              <a:t>tudents will be based on priority</a:t>
            </a:r>
            <a:endParaRPr lang="en-US" altLang="en-US" sz="28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panose="020B0604030504040204" pitchFamily="34" charset="0"/>
              </a:rPr>
              <a:t>Adding </a:t>
            </a:r>
            <a:r>
              <a:rPr lang="en-US" altLang="en-US" dirty="0" smtClean="0">
                <a:latin typeface="Tahoma" panose="020B0604030504040204" pitchFamily="34" charset="0"/>
              </a:rPr>
              <a:t>Students – cont.</a:t>
            </a:r>
            <a:endParaRPr lang="en-US" altLang="en-US" dirty="0" smtClean="0">
              <a:latin typeface="Tahoma" panose="020B0604030504040204" pitchFamily="34" charset="0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z="2400" dirty="0" smtClean="0">
                <a:latin typeface="Tahoma" panose="020B0604030504040204" pitchFamily="34" charset="0"/>
              </a:rPr>
              <a:t>Priority for Adding Students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 sz="2000" dirty="0" smtClean="0">
                <a:latin typeface="Tahoma" panose="020B0604030504040204" pitchFamily="34" charset="0"/>
              </a:rPr>
              <a:t>Students must have prerequisites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 sz="2000" dirty="0" smtClean="0">
                <a:latin typeface="Tahoma" panose="020B0604030504040204" pitchFamily="34" charset="0"/>
              </a:rPr>
              <a:t>BS </a:t>
            </a:r>
            <a:r>
              <a:rPr lang="en-US" altLang="en-US" sz="2000" dirty="0" err="1" smtClean="0">
                <a:latin typeface="Tahoma" panose="020B0604030504040204" pitchFamily="34" charset="0"/>
              </a:rPr>
              <a:t>Chem</a:t>
            </a:r>
            <a:r>
              <a:rPr lang="en-US" altLang="en-US" sz="2000" dirty="0" smtClean="0">
                <a:latin typeface="Tahoma" panose="020B0604030504040204" pitchFamily="34" charset="0"/>
              </a:rPr>
              <a:t> majors graduating </a:t>
            </a:r>
            <a:r>
              <a:rPr lang="en-US" altLang="en-US" sz="2000" dirty="0" smtClean="0">
                <a:latin typeface="Tahoma" panose="020B0604030504040204" pitchFamily="34" charset="0"/>
              </a:rPr>
              <a:t>S’17</a:t>
            </a:r>
            <a:endParaRPr lang="en-US" altLang="en-US" sz="2000" dirty="0" smtClean="0">
              <a:latin typeface="Tahoma" panose="020B0604030504040204" pitchFamily="34" charset="0"/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 sz="2000" dirty="0" smtClean="0">
                <a:latin typeface="Tahoma" panose="020B0604030504040204" pitchFamily="34" charset="0"/>
              </a:rPr>
              <a:t>BS </a:t>
            </a:r>
            <a:r>
              <a:rPr lang="en-US" altLang="en-US" sz="2000" dirty="0" err="1" smtClean="0">
                <a:latin typeface="Tahoma" panose="020B0604030504040204" pitchFamily="34" charset="0"/>
              </a:rPr>
              <a:t>Chem</a:t>
            </a:r>
            <a:r>
              <a:rPr lang="en-US" altLang="en-US" sz="2000" dirty="0" smtClean="0">
                <a:latin typeface="Tahoma" panose="020B0604030504040204" pitchFamily="34" charset="0"/>
              </a:rPr>
              <a:t> majors graduating </a:t>
            </a:r>
            <a:r>
              <a:rPr lang="en-US" altLang="en-US" sz="2000" dirty="0" smtClean="0">
                <a:latin typeface="Tahoma" panose="020B0604030504040204" pitchFamily="34" charset="0"/>
              </a:rPr>
              <a:t>F’17 </a:t>
            </a:r>
            <a:r>
              <a:rPr lang="en-US" altLang="en-US" sz="2000" dirty="0" smtClean="0">
                <a:latin typeface="Tahoma" panose="020B0604030504040204" pitchFamily="34" charset="0"/>
              </a:rPr>
              <a:t>and </a:t>
            </a:r>
            <a:r>
              <a:rPr lang="en-US" altLang="en-US" sz="2000" dirty="0" smtClean="0">
                <a:latin typeface="Tahoma" panose="020B0604030504040204" pitchFamily="34" charset="0"/>
              </a:rPr>
              <a:t>non-BS </a:t>
            </a:r>
            <a:r>
              <a:rPr lang="en-US" altLang="en-US" sz="2000" dirty="0" err="1" smtClean="0">
                <a:latin typeface="Tahoma" panose="020B0604030504040204" pitchFamily="34" charset="0"/>
              </a:rPr>
              <a:t>Chem</a:t>
            </a:r>
            <a:r>
              <a:rPr lang="en-US" altLang="en-US" sz="2000" dirty="0" smtClean="0">
                <a:latin typeface="Tahoma" panose="020B0604030504040204" pitchFamily="34" charset="0"/>
              </a:rPr>
              <a:t> majors </a:t>
            </a:r>
            <a:r>
              <a:rPr lang="en-US" altLang="en-US" sz="2000" dirty="0" smtClean="0">
                <a:latin typeface="Tahoma" panose="020B0604030504040204" pitchFamily="34" charset="0"/>
              </a:rPr>
              <a:t>graduating </a:t>
            </a:r>
            <a:r>
              <a:rPr lang="en-US" altLang="en-US" sz="2000" dirty="0" smtClean="0">
                <a:latin typeface="Tahoma" panose="020B0604030504040204" pitchFamily="34" charset="0"/>
              </a:rPr>
              <a:t>S’17* and needing class (equal)</a:t>
            </a:r>
            <a:endParaRPr lang="en-US" altLang="en-US" sz="2000" dirty="0" smtClean="0">
              <a:latin typeface="Tahoma" panose="020B0604030504040204" pitchFamily="34" charset="0"/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altLang="en-US" sz="2000" dirty="0" smtClean="0">
                <a:latin typeface="Tahoma" panose="020B0604030504040204" pitchFamily="34" charset="0"/>
              </a:rPr>
              <a:t>Others graduating F’17</a:t>
            </a:r>
            <a:endParaRPr lang="en-US" altLang="en-US" sz="2000" dirty="0">
              <a:latin typeface="Tahoma" panose="020B0604030504040204" pitchFamily="34" charset="0"/>
            </a:endParaRPr>
          </a:p>
          <a:p>
            <a:pPr marL="457200" lvl="1" indent="0" eaLnBrk="1" hangingPunct="1">
              <a:buNone/>
            </a:pPr>
            <a:r>
              <a:rPr lang="en-US" altLang="en-US" sz="2000" dirty="0" smtClean="0">
                <a:latin typeface="Tahoma" panose="020B0604030504040204" pitchFamily="34" charset="0"/>
              </a:rPr>
              <a:t>*Will try to find alternatives to this class to keep grad date from being post-</a:t>
            </a:r>
            <a:r>
              <a:rPr lang="en-US" altLang="en-US" sz="2000" dirty="0" err="1" smtClean="0">
                <a:latin typeface="Tahoma" panose="020B0604030504040204" pitchFamily="34" charset="0"/>
              </a:rPr>
              <a:t>poned</a:t>
            </a:r>
            <a:endParaRPr lang="en-US" altLang="en-US" sz="2000" dirty="0" smtClean="0">
              <a:latin typeface="Tahoma" panose="020B0604030504040204" pitchFamily="34" charset="0"/>
            </a:endParaRPr>
          </a:p>
          <a:p>
            <a:pPr marL="609600" indent="-609600" eaLnBrk="1" hangingPunct="1"/>
            <a:r>
              <a:rPr lang="en-US" altLang="en-US" sz="2400" dirty="0" smtClean="0">
                <a:latin typeface="Tahoma" panose="020B0604030504040204" pitchFamily="34" charset="0"/>
              </a:rPr>
              <a:t>Within </a:t>
            </a:r>
            <a:r>
              <a:rPr lang="en-US" altLang="en-US" sz="2400" dirty="0" smtClean="0">
                <a:latin typeface="Tahoma" panose="020B0604030504040204" pitchFamily="34" charset="0"/>
              </a:rPr>
              <a:t>each category, preference given to those higher on </a:t>
            </a:r>
            <a:r>
              <a:rPr lang="en-US" altLang="en-US" sz="2400" dirty="0" smtClean="0">
                <a:latin typeface="Tahoma" panose="020B0604030504040204" pitchFamily="34" charset="0"/>
              </a:rPr>
              <a:t>waitlist and for those on past waitlists</a:t>
            </a:r>
            <a:endParaRPr lang="en-US" altLang="en-US" sz="2400" dirty="0" smtClean="0">
              <a:latin typeface="Tahoma" panose="020B0604030504040204" pitchFamily="34" charset="0"/>
            </a:endParaRPr>
          </a:p>
          <a:p>
            <a:pPr marL="609600" indent="-609600" eaLnBrk="1" hangingPunct="1"/>
            <a:r>
              <a:rPr lang="en-US" altLang="en-US" sz="2400" dirty="0" smtClean="0">
                <a:latin typeface="Tahoma" panose="020B0604030504040204" pitchFamily="34" charset="0"/>
              </a:rPr>
              <a:t>You may be asked to show evidence for your graduation </a:t>
            </a:r>
            <a:r>
              <a:rPr lang="en-US" altLang="en-US" sz="2400" dirty="0" smtClean="0">
                <a:latin typeface="Tahoma" panose="020B0604030504040204" pitchFamily="34" charset="0"/>
              </a:rPr>
              <a:t>date (I’m going off petitions to graduate)</a:t>
            </a:r>
            <a:endParaRPr lang="en-US" altLang="en-US" sz="24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Handouts</a:t>
            </a:r>
            <a:endParaRPr lang="en-US" altLang="en-US" sz="3600" smtClean="0">
              <a:latin typeface="Tahoma" panose="020B0604030504040204" pitchFamily="34" charset="0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Syllabus</a:t>
            </a:r>
          </a:p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Homework Assignment 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Syllabus</a:t>
            </a:r>
            <a:br>
              <a:rPr lang="en-US" altLang="en-US" smtClean="0">
                <a:latin typeface="Tahoma" panose="020B0604030504040204" pitchFamily="34" charset="0"/>
              </a:rPr>
            </a:br>
            <a:r>
              <a:rPr lang="en-US" altLang="en-US" sz="3600" smtClean="0">
                <a:latin typeface="Tahoma" panose="020B0604030504040204" pitchFamily="34" charset="0"/>
              </a:rPr>
              <a:t>Top 3 Items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Lab Class room = Sequoia 516, but will spend time in other instrument rooms too</a:t>
            </a:r>
          </a:p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Office hours</a:t>
            </a:r>
          </a:p>
          <a:p>
            <a:pPr lvl="1" eaLnBrk="1" hangingPunct="1"/>
            <a:r>
              <a:rPr lang="en-US" altLang="en-US" smtClean="0">
                <a:latin typeface="Tahoma" panose="020B0604030504040204" pitchFamily="34" charset="0"/>
              </a:rPr>
              <a:t>can arrange meetings at other times</a:t>
            </a:r>
          </a:p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Internet Site</a:t>
            </a:r>
          </a:p>
          <a:p>
            <a:pPr lvl="1" eaLnBrk="1" hangingPunct="1"/>
            <a:r>
              <a:rPr lang="en-US" altLang="en-US" smtClean="0">
                <a:latin typeface="Tahoma" panose="020B0604030504040204" pitchFamily="34" charset="0"/>
              </a:rPr>
              <a:t>Site listed is for lecture except grading and quiz keys</a:t>
            </a:r>
          </a:p>
          <a:p>
            <a:pPr lvl="1" eaLnBrk="1" hangingPunct="1"/>
            <a:r>
              <a:rPr lang="en-US" altLang="en-US" smtClean="0">
                <a:latin typeface="Tahoma" panose="020B0604030504040204" pitchFamily="34" charset="0"/>
              </a:rPr>
              <a:t>SacCT (sec 1 and sec 2 sites) for keys, grading, and lab handouts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Syllabus</a:t>
            </a:r>
            <a:endParaRPr lang="en-US" altLang="en-US" sz="3600" smtClean="0">
              <a:latin typeface="Tahoma" panose="020B0604030504040204" pitchFamily="34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anose="020B0604030504040204" pitchFamily="34" charset="0"/>
              </a:rPr>
              <a:t>Text Books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Harris (Quantitative Chemical Analysis)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Main text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We are using the 8</a:t>
            </a:r>
            <a:r>
              <a:rPr lang="en-US" altLang="en-US" sz="2000" baseline="30000" smtClean="0">
                <a:latin typeface="Tahoma" panose="020B0604030504040204" pitchFamily="34" charset="0"/>
              </a:rPr>
              <a:t>th</a:t>
            </a:r>
            <a:r>
              <a:rPr lang="en-US" altLang="en-US" sz="2000" smtClean="0">
                <a:latin typeface="Tahoma" panose="020B0604030504040204" pitchFamily="34" charset="0"/>
              </a:rPr>
              <a:t> Edition (note: Chem 31 is now using 9</a:t>
            </a:r>
            <a:r>
              <a:rPr lang="en-US" altLang="en-US" sz="2000" baseline="30000" smtClean="0">
                <a:latin typeface="Tahoma" panose="020B0604030504040204" pitchFamily="34" charset="0"/>
              </a:rPr>
              <a:t>th</a:t>
            </a:r>
            <a:r>
              <a:rPr lang="en-US" altLang="en-US" sz="2000" smtClean="0">
                <a:latin typeface="Tahoma" panose="020B0604030504040204" pitchFamily="34" charset="0"/>
              </a:rPr>
              <a:t> Edition)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Rubinson and Rubinson (Contemporary Instrumental Analysis)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Supplementary text book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Copy placed in main office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Used for electronics and NMR instruction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anose="020B0604030504040204" pitchFamily="34" charset="0"/>
              </a:rPr>
              <a:t>Skoog et al. (Principles of Instrumental Analysis)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Tahoma" panose="020B0604030504040204" pitchFamily="34" charset="0"/>
              </a:rPr>
              <a:t>Recommended for anyone interested in working as an analytical chemist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2428</TotalTime>
  <Words>770</Words>
  <Application>Microsoft Office PowerPoint</Application>
  <PresentationFormat>On-screen Show (4:3)</PresentationFormat>
  <Paragraphs>147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Tahoma</vt:lpstr>
      <vt:lpstr>Times New Roman</vt:lpstr>
      <vt:lpstr>Default Design</vt:lpstr>
      <vt:lpstr>Chem. 133 – 1/24 Lecture</vt:lpstr>
      <vt:lpstr>Introduction</vt:lpstr>
      <vt:lpstr>Class: Chemical Instrumentation</vt:lpstr>
      <vt:lpstr>Learning Objectives of Class (Skills and Knowledge Set)</vt:lpstr>
      <vt:lpstr>Roll Call and Adding Students</vt:lpstr>
      <vt:lpstr>Adding Students – cont.</vt:lpstr>
      <vt:lpstr>Handouts</vt:lpstr>
      <vt:lpstr>Syllabus Top 3 Items</vt:lpstr>
      <vt:lpstr>Syllabus</vt:lpstr>
      <vt:lpstr>Grading Lecture Component</vt:lpstr>
      <vt:lpstr>Grading Lab Component </vt:lpstr>
      <vt:lpstr>Topics</vt:lpstr>
      <vt:lpstr>Homework Set 1</vt:lpstr>
      <vt:lpstr>Today’s Lecture</vt:lpstr>
      <vt:lpstr>In Lab Today</vt:lpstr>
      <vt:lpstr>Measures of Instrument or Method Performance</vt:lpstr>
      <vt:lpstr>Electronics</vt:lpstr>
      <vt:lpstr>Electronics - Overview</vt:lpstr>
      <vt:lpstr>Electronics</vt:lpstr>
      <vt:lpstr>Electronics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177</cp:revision>
  <dcterms:created xsi:type="dcterms:W3CDTF">2005-09-14T19:27:31Z</dcterms:created>
  <dcterms:modified xsi:type="dcterms:W3CDTF">2017-01-24T20:47:02Z</dcterms:modified>
</cp:coreProperties>
</file>