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9"/>
  </p:notesMasterIdLst>
  <p:sldIdLst>
    <p:sldId id="280" r:id="rId2"/>
    <p:sldId id="338" r:id="rId3"/>
    <p:sldId id="334" r:id="rId4"/>
    <p:sldId id="330" r:id="rId5"/>
    <p:sldId id="326" r:id="rId6"/>
    <p:sldId id="327" r:id="rId7"/>
    <p:sldId id="337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627" autoAdjust="0"/>
  </p:normalViewPr>
  <p:slideViewPr>
    <p:cSldViewPr>
      <p:cViewPr varScale="1">
        <p:scale>
          <a:sx n="102" d="100"/>
          <a:sy n="102" d="100"/>
        </p:scale>
        <p:origin x="2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05E6244-884F-4602-A911-8AACBEB628E3}" type="slidenum">
              <a:rPr lang="en-US" altLang="en-US" sz="1200"/>
              <a:pPr algn="r" eaLnBrk="1" hangingPunct="1"/>
              <a:t>2</a:t>
            </a:fld>
            <a:endParaRPr lang="en-US" alt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3209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C928442-AAF1-4C8A-B7D9-B2CC89A12F11}" type="slidenum">
              <a:rPr lang="en-US" altLang="en-US"/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3447D44-2E99-4B6D-B435-CB549EDE5643}" type="slidenum">
              <a:rPr lang="en-US" altLang="en-US"/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AABCC1-D172-455D-9E9B-3561A7E8C054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0306D1-530D-4D2F-8308-8C6D1797B585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F58B71-EADF-4998-9FA1-729A616D031A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Tahoma" panose="020B0604030504040204" pitchFamily="34" charset="0"/>
              </a:rPr>
              <a:t>Chem. 133 – 1/24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</a:t>
            </a:r>
            <a:endParaRPr lang="en-US" altLang="en-US" dirty="0" smtClean="0">
              <a:latin typeface="Tahoma" charset="0"/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sz="2800" dirty="0" smtClean="0">
                <a:latin typeface="Tahoma" charset="0"/>
              </a:rPr>
              <a:t>Adding - We are planning on adding the second set of students selected last time</a:t>
            </a:r>
          </a:p>
          <a:p>
            <a:pPr marL="609600" indent="-609600" eaLnBrk="1" hangingPunct="1"/>
            <a:r>
              <a:rPr lang="en-US" altLang="en-US" sz="2800" dirty="0" smtClean="0">
                <a:latin typeface="Tahoma" charset="0"/>
              </a:rPr>
              <a:t>Faculty Candidate Teaching and Research Presentation (Dr. Sutherlin – teaching presentation 9-10 – Sequoia 452 or 443; research – Sequoia 316)</a:t>
            </a:r>
          </a:p>
          <a:p>
            <a:pPr marL="609600" indent="-609600" eaLnBrk="1" hangingPunct="1"/>
            <a:r>
              <a:rPr lang="en-US" altLang="en-US" sz="2800" dirty="0" smtClean="0">
                <a:latin typeface="Tahoma" charset="0"/>
              </a:rPr>
              <a:t>First HW and quiz – next Thursday</a:t>
            </a:r>
          </a:p>
          <a:p>
            <a:pPr marL="609600" indent="-609600" eaLnBrk="1" hangingPunct="1"/>
            <a:r>
              <a:rPr lang="en-US" altLang="en-US" sz="2800" dirty="0" smtClean="0">
                <a:latin typeface="Tahoma" charset="0"/>
              </a:rPr>
              <a:t>Website</a:t>
            </a:r>
          </a:p>
          <a:p>
            <a:pPr marL="1009650" lvl="1" indent="-609600" eaLnBrk="1" hangingPunct="1"/>
            <a:r>
              <a:rPr lang="en-US" altLang="en-US" sz="2400" dirty="0" smtClean="0">
                <a:latin typeface="Tahoma" charset="0"/>
              </a:rPr>
              <a:t>Show + link to past two year classes</a:t>
            </a:r>
            <a:endParaRPr lang="en-US" altLang="en-US" sz="2400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72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Today’s Lecture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81000" indent="-381000" eaLnBrk="1" hangingPunct="1"/>
            <a:r>
              <a:rPr lang="en-US" altLang="en-US" dirty="0" smtClean="0">
                <a:latin typeface="Tahoma" panose="020B0604030504040204" pitchFamily="34" charset="0"/>
              </a:rPr>
              <a:t>Overview </a:t>
            </a:r>
            <a:r>
              <a:rPr lang="en-US" altLang="en-US" dirty="0" smtClean="0">
                <a:latin typeface="Tahoma" panose="020B0604030504040204" pitchFamily="34" charset="0"/>
              </a:rPr>
              <a:t>of Electronics</a:t>
            </a:r>
          </a:p>
          <a:p>
            <a:pPr marL="381000" indent="-381000" eaLnBrk="1" hangingPunct="1"/>
            <a:r>
              <a:rPr lang="en-US" altLang="en-US" dirty="0" smtClean="0">
                <a:latin typeface="Tahoma" panose="020B0604030504040204" pitchFamily="34" charset="0"/>
              </a:rPr>
              <a:t>Electronic Definitions and Basic </a:t>
            </a:r>
            <a:r>
              <a:rPr lang="en-US" altLang="en-US" dirty="0" smtClean="0">
                <a:latin typeface="Tahoma" panose="020B0604030504040204" pitchFamily="34" charset="0"/>
              </a:rPr>
              <a:t>Laws (Ohm’s Law + Power Law)</a:t>
            </a:r>
          </a:p>
          <a:p>
            <a:pPr marL="381000" indent="-381000" eaLnBrk="1" hangingPunct="1"/>
            <a:r>
              <a:rPr lang="en-US" altLang="en-US" dirty="0" smtClean="0">
                <a:latin typeface="Tahoma" panose="020B0604030504040204" pitchFamily="34" charset="0"/>
              </a:rPr>
              <a:t>Kirchhoff’s Laws and Applications</a:t>
            </a:r>
            <a:endParaRPr lang="en-US" altLang="en-US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</a:rPr>
              <a:t>Electronics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Tahoma" panose="020B0604030504040204" pitchFamily="34" charset="0"/>
                <a:cs typeface="Tahoma" panose="020B0604030504040204" pitchFamily="34" charset="0"/>
              </a:rPr>
              <a:t>Topics Covering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Basic DC Circuits (Ohm’s Law, Power Law, Kirchhoff’s Laws + applications)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Alternating Currents, Other Waveforms, and Fourier Transformation (lecture only)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RC Circuits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Diodes (lecture only)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Signal Digitization (lecture only)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Transducers (lecture only)</a:t>
            </a:r>
          </a:p>
          <a:p>
            <a:pPr lvl="1" eaLnBrk="1" hangingPunct="1"/>
            <a:r>
              <a:rPr lang="en-US" altLang="en-US" sz="2400" smtClean="0">
                <a:latin typeface="Tahoma" panose="020B0604030504040204" pitchFamily="34" charset="0"/>
                <a:cs typeface="Tahoma" panose="020B0604030504040204" pitchFamily="34" charset="0"/>
              </a:rPr>
              <a:t>Noise</a:t>
            </a:r>
            <a:endParaRPr lang="en-US" altLang="en-US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Electronics - Overview</a:t>
            </a:r>
          </a:p>
        </p:txBody>
      </p:sp>
      <p:sp>
        <p:nvSpPr>
          <p:cNvPr id="37891" name="Rectangle 3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Generic Instrument Block Diagram</a:t>
            </a:r>
          </a:p>
        </p:txBody>
      </p:sp>
      <p:sp>
        <p:nvSpPr>
          <p:cNvPr id="37892" name="Rectangle 3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n-US" altLang="en-US" sz="2800" smtClean="0"/>
          </a:p>
        </p:txBody>
      </p:sp>
      <p:sp>
        <p:nvSpPr>
          <p:cNvPr id="222217" name="Rectangle 9"/>
          <p:cNvSpPr>
            <a:spLocks noChangeArrowheads="1"/>
          </p:cNvSpPr>
          <p:nvPr/>
        </p:nvSpPr>
        <p:spPr bwMode="auto">
          <a:xfrm>
            <a:off x="1584325" y="2417763"/>
            <a:ext cx="5349875" cy="38084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2218" name="Rectangle 10"/>
          <p:cNvSpPr>
            <a:spLocks noChangeArrowheads="1"/>
          </p:cNvSpPr>
          <p:nvPr/>
        </p:nvSpPr>
        <p:spPr bwMode="auto">
          <a:xfrm>
            <a:off x="1676400" y="2514600"/>
            <a:ext cx="5119688" cy="1522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2219" name="Text Box 11"/>
          <p:cNvSpPr txBox="1">
            <a:spLocks noChangeArrowheads="1"/>
          </p:cNvSpPr>
          <p:nvPr/>
        </p:nvSpPr>
        <p:spPr bwMode="auto">
          <a:xfrm>
            <a:off x="1720850" y="2554288"/>
            <a:ext cx="1966913" cy="371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Analog Electronics</a:t>
            </a:r>
            <a:endParaRPr lang="en-US" altLang="en-US" sz="1800"/>
          </a:p>
        </p:txBody>
      </p:sp>
      <p:sp>
        <p:nvSpPr>
          <p:cNvPr id="222220" name="Text Box 12"/>
          <p:cNvSpPr txBox="1">
            <a:spLocks noChangeArrowheads="1"/>
          </p:cNvSpPr>
          <p:nvPr/>
        </p:nvSpPr>
        <p:spPr bwMode="auto">
          <a:xfrm>
            <a:off x="3916363" y="2971800"/>
            <a:ext cx="1279525" cy="366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Transducer</a:t>
            </a:r>
            <a:endParaRPr lang="en-US" altLang="en-US" sz="1800"/>
          </a:p>
        </p:txBody>
      </p:sp>
      <p:sp>
        <p:nvSpPr>
          <p:cNvPr id="222221" name="Line 13"/>
          <p:cNvSpPr>
            <a:spLocks noChangeShapeType="1"/>
          </p:cNvSpPr>
          <p:nvPr/>
        </p:nvSpPr>
        <p:spPr bwMode="auto">
          <a:xfrm flipV="1">
            <a:off x="5195888" y="3109913"/>
            <a:ext cx="274637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22" name="Text Box 14"/>
          <p:cNvSpPr txBox="1">
            <a:spLocks noChangeArrowheads="1"/>
          </p:cNvSpPr>
          <p:nvPr/>
        </p:nvSpPr>
        <p:spPr bwMode="auto">
          <a:xfrm>
            <a:off x="5470525" y="2925763"/>
            <a:ext cx="1235075" cy="823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Analog Signal Processing</a:t>
            </a:r>
            <a:endParaRPr lang="en-US" altLang="en-US" sz="1800"/>
          </a:p>
        </p:txBody>
      </p:sp>
      <p:sp>
        <p:nvSpPr>
          <p:cNvPr id="222223" name="Line 15"/>
          <p:cNvSpPr>
            <a:spLocks noChangeShapeType="1"/>
          </p:cNvSpPr>
          <p:nvPr/>
        </p:nvSpPr>
        <p:spPr bwMode="auto">
          <a:xfrm flipH="1">
            <a:off x="5195888" y="3338513"/>
            <a:ext cx="274637" cy="5476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24" name="Rectangle 16"/>
          <p:cNvSpPr>
            <a:spLocks noChangeArrowheads="1"/>
          </p:cNvSpPr>
          <p:nvPr/>
        </p:nvSpPr>
        <p:spPr bwMode="auto">
          <a:xfrm>
            <a:off x="1766888" y="4168775"/>
            <a:ext cx="4938712" cy="17827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2225" name="Text Box 17"/>
          <p:cNvSpPr txBox="1">
            <a:spLocks noChangeArrowheads="1"/>
          </p:cNvSpPr>
          <p:nvPr/>
        </p:nvSpPr>
        <p:spPr bwMode="auto">
          <a:xfrm>
            <a:off x="1812925" y="4206875"/>
            <a:ext cx="1325563" cy="593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Digital Electronics</a:t>
            </a:r>
            <a:endParaRPr lang="en-US" altLang="en-US" sz="1800"/>
          </a:p>
        </p:txBody>
      </p:sp>
      <p:sp>
        <p:nvSpPr>
          <p:cNvPr id="222226" name="Text Box 18"/>
          <p:cNvSpPr txBox="1">
            <a:spLocks noChangeArrowheads="1"/>
          </p:cNvSpPr>
          <p:nvPr/>
        </p:nvSpPr>
        <p:spPr bwMode="auto">
          <a:xfrm>
            <a:off x="4327525" y="3886200"/>
            <a:ext cx="1828800" cy="549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Analog to Digital Conversion Board</a:t>
            </a:r>
            <a:endParaRPr lang="en-US" altLang="en-US" sz="1800"/>
          </a:p>
        </p:txBody>
      </p:sp>
      <p:sp>
        <p:nvSpPr>
          <p:cNvPr id="222227" name="Line 19"/>
          <p:cNvSpPr>
            <a:spLocks noChangeShapeType="1"/>
          </p:cNvSpPr>
          <p:nvPr/>
        </p:nvSpPr>
        <p:spPr bwMode="auto">
          <a:xfrm>
            <a:off x="4602163" y="4435475"/>
            <a:ext cx="0" cy="9604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28" name="Text Box 20"/>
          <p:cNvSpPr txBox="1">
            <a:spLocks noChangeArrowheads="1"/>
          </p:cNvSpPr>
          <p:nvPr/>
        </p:nvSpPr>
        <p:spPr bwMode="auto">
          <a:xfrm>
            <a:off x="3916363" y="5395913"/>
            <a:ext cx="960437" cy="3190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Memory</a:t>
            </a:r>
            <a:endParaRPr lang="en-US" altLang="en-US" sz="1800"/>
          </a:p>
        </p:txBody>
      </p:sp>
      <p:sp>
        <p:nvSpPr>
          <p:cNvPr id="222229" name="Line 21"/>
          <p:cNvSpPr>
            <a:spLocks noChangeShapeType="1"/>
          </p:cNvSpPr>
          <p:nvPr/>
        </p:nvSpPr>
        <p:spPr bwMode="auto">
          <a:xfrm flipV="1">
            <a:off x="4876800" y="4938713"/>
            <a:ext cx="411163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30" name="Text Box 22"/>
          <p:cNvSpPr txBox="1">
            <a:spLocks noChangeArrowheads="1"/>
          </p:cNvSpPr>
          <p:nvPr/>
        </p:nvSpPr>
        <p:spPr bwMode="auto">
          <a:xfrm>
            <a:off x="5241925" y="5303838"/>
            <a:ext cx="1371600" cy="593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Signal Display</a:t>
            </a:r>
            <a:endParaRPr lang="en-US" altLang="en-US" sz="1800"/>
          </a:p>
        </p:txBody>
      </p:sp>
      <p:sp>
        <p:nvSpPr>
          <p:cNvPr id="222231" name="Line 23"/>
          <p:cNvSpPr>
            <a:spLocks noChangeShapeType="1"/>
          </p:cNvSpPr>
          <p:nvPr/>
        </p:nvSpPr>
        <p:spPr bwMode="auto">
          <a:xfrm flipV="1">
            <a:off x="4876800" y="5519738"/>
            <a:ext cx="365125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32" name="Text Box 24"/>
          <p:cNvSpPr txBox="1">
            <a:spLocks noChangeArrowheads="1"/>
          </p:cNvSpPr>
          <p:nvPr/>
        </p:nvSpPr>
        <p:spPr bwMode="auto">
          <a:xfrm>
            <a:off x="5287963" y="4525963"/>
            <a:ext cx="1233487" cy="779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Long-term Storage (Disk)</a:t>
            </a:r>
            <a:endParaRPr lang="en-US" altLang="en-US" sz="1800"/>
          </a:p>
        </p:txBody>
      </p:sp>
      <p:sp>
        <p:nvSpPr>
          <p:cNvPr id="222233" name="Text Box 25"/>
          <p:cNvSpPr txBox="1">
            <a:spLocks noChangeArrowheads="1"/>
          </p:cNvSpPr>
          <p:nvPr/>
        </p:nvSpPr>
        <p:spPr bwMode="auto">
          <a:xfrm>
            <a:off x="1949450" y="4938713"/>
            <a:ext cx="1463675" cy="777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Digital Signal Processing</a:t>
            </a:r>
            <a:endParaRPr lang="en-US" altLang="en-US" sz="1800"/>
          </a:p>
        </p:txBody>
      </p:sp>
      <p:sp>
        <p:nvSpPr>
          <p:cNvPr id="222234" name="Line 26"/>
          <p:cNvSpPr>
            <a:spLocks noChangeShapeType="1"/>
          </p:cNvSpPr>
          <p:nvPr/>
        </p:nvSpPr>
        <p:spPr bwMode="auto">
          <a:xfrm>
            <a:off x="3413125" y="5481638"/>
            <a:ext cx="503238" cy="50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35" name="Text Box 27"/>
          <p:cNvSpPr txBox="1">
            <a:spLocks noChangeArrowheads="1"/>
          </p:cNvSpPr>
          <p:nvPr/>
        </p:nvSpPr>
        <p:spPr bwMode="auto">
          <a:xfrm>
            <a:off x="1858963" y="3162300"/>
            <a:ext cx="822325" cy="320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Exciter</a:t>
            </a:r>
            <a:endParaRPr lang="en-US" altLang="en-US" sz="1800"/>
          </a:p>
        </p:txBody>
      </p:sp>
      <p:sp>
        <p:nvSpPr>
          <p:cNvPr id="222236" name="Text Box 28"/>
          <p:cNvSpPr txBox="1">
            <a:spLocks noChangeArrowheads="1"/>
          </p:cNvSpPr>
          <p:nvPr/>
        </p:nvSpPr>
        <p:spPr bwMode="auto">
          <a:xfrm>
            <a:off x="2863850" y="3063875"/>
            <a:ext cx="777875" cy="319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sample</a:t>
            </a:r>
            <a:endParaRPr lang="en-US" altLang="en-US" sz="1800"/>
          </a:p>
        </p:txBody>
      </p:sp>
      <p:sp>
        <p:nvSpPr>
          <p:cNvPr id="222237" name="Line 29"/>
          <p:cNvSpPr>
            <a:spLocks noChangeShapeType="1"/>
          </p:cNvSpPr>
          <p:nvPr/>
        </p:nvSpPr>
        <p:spPr bwMode="auto">
          <a:xfrm flipV="1">
            <a:off x="2681288" y="3154363"/>
            <a:ext cx="1235075" cy="7620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38" name="Text Box 30"/>
          <p:cNvSpPr txBox="1">
            <a:spLocks noChangeArrowheads="1"/>
          </p:cNvSpPr>
          <p:nvPr/>
        </p:nvSpPr>
        <p:spPr bwMode="auto">
          <a:xfrm>
            <a:off x="2863850" y="3749675"/>
            <a:ext cx="1189038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Digital to Analog (control)</a:t>
            </a:r>
            <a:endParaRPr lang="en-US" altLang="en-US" sz="1800"/>
          </a:p>
        </p:txBody>
      </p:sp>
      <p:sp>
        <p:nvSpPr>
          <p:cNvPr id="222239" name="Line 31"/>
          <p:cNvSpPr>
            <a:spLocks noChangeShapeType="1"/>
          </p:cNvSpPr>
          <p:nvPr/>
        </p:nvSpPr>
        <p:spPr bwMode="auto">
          <a:xfrm flipV="1">
            <a:off x="3184525" y="4664075"/>
            <a:ext cx="46038" cy="27463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40" name="Line 32"/>
          <p:cNvSpPr>
            <a:spLocks noChangeShapeType="1"/>
          </p:cNvSpPr>
          <p:nvPr/>
        </p:nvSpPr>
        <p:spPr bwMode="auto">
          <a:xfrm flipH="1" flipV="1">
            <a:off x="2590800" y="3475038"/>
            <a:ext cx="457200" cy="274637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41" name="Line 33"/>
          <p:cNvSpPr>
            <a:spLocks noChangeShapeType="1"/>
          </p:cNvSpPr>
          <p:nvPr/>
        </p:nvSpPr>
        <p:spPr bwMode="auto">
          <a:xfrm flipV="1">
            <a:off x="3733800" y="3338513"/>
            <a:ext cx="365125" cy="411162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7" grpId="0" animBg="1"/>
      <p:bldP spid="222218" grpId="0" animBg="1"/>
      <p:bldP spid="222219" grpId="0" animBg="1"/>
      <p:bldP spid="222220" grpId="0" animBg="1"/>
      <p:bldP spid="222222" grpId="0" animBg="1"/>
      <p:bldP spid="222224" grpId="0" animBg="1"/>
      <p:bldP spid="222225" grpId="0" animBg="1"/>
      <p:bldP spid="222226" grpId="0" animBg="1"/>
      <p:bldP spid="222228" grpId="0" animBg="1"/>
      <p:bldP spid="222230" grpId="0" animBg="1"/>
      <p:bldP spid="222232" grpId="0" animBg="1"/>
      <p:bldP spid="222233" grpId="0" animBg="1"/>
      <p:bldP spid="222235" grpId="0" animBg="1"/>
      <p:bldP spid="222236" grpId="0" animBg="1"/>
      <p:bldP spid="2222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Electronics</a:t>
            </a:r>
          </a:p>
        </p:txBody>
      </p:sp>
      <p:pic>
        <p:nvPicPr>
          <p:cNvPr id="22630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96" t="33754" r="28496" b="45943"/>
          <a:stretch>
            <a:fillRect/>
          </a:stretch>
        </p:blipFill>
        <p:spPr>
          <a:xfrm>
            <a:off x="685800" y="2743200"/>
            <a:ext cx="7966075" cy="2068513"/>
          </a:xfrm>
          <a:noFill/>
        </p:spPr>
      </p:pic>
      <p:sp>
        <p:nvSpPr>
          <p:cNvPr id="226310" name="Text Box 6"/>
          <p:cNvSpPr txBox="1">
            <a:spLocks noChangeArrowheads="1"/>
          </p:cNvSpPr>
          <p:nvPr/>
        </p:nvSpPr>
        <p:spPr bwMode="auto">
          <a:xfrm>
            <a:off x="914400" y="5562600"/>
            <a:ext cx="74676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From: David Zellmer, CSU Fresno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http://zimmer.csufresno.edu/~davidz/Chem106/ModZoo/ModZoo.html</a:t>
            </a:r>
          </a:p>
        </p:txBody>
      </p:sp>
      <p:sp>
        <p:nvSpPr>
          <p:cNvPr id="226311" name="Text Box 7"/>
          <p:cNvSpPr txBox="1">
            <a:spLocks noChangeArrowheads="1"/>
          </p:cNvSpPr>
          <p:nvPr/>
        </p:nvSpPr>
        <p:spPr bwMode="auto">
          <a:xfrm>
            <a:off x="914400" y="1828800"/>
            <a:ext cx="7467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Example Block Diagram for an Atomic Emission Spectrometer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/>
      <p:bldP spid="226310" grpId="0"/>
      <p:bldP spid="2263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anose="020B0604030504040204" pitchFamily="34" charset="0"/>
                <a:cs typeface="Tahoma" panose="020B0604030504040204" pitchFamily="34" charset="0"/>
              </a:rPr>
              <a:t>Electronics</a:t>
            </a:r>
          </a:p>
        </p:txBody>
      </p:sp>
      <p:sp>
        <p:nvSpPr>
          <p:cNvPr id="4198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Go to Board to Cover: Definitions, Ohm’s Law, </a:t>
            </a:r>
            <a:r>
              <a:rPr lang="en-US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Power Law, Kirchhoff’s Laws</a:t>
            </a:r>
            <a:endParaRPr lang="en-US" altLang="en-US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2446</TotalTime>
  <Words>218</Words>
  <Application>Microsoft Office PowerPoint</Application>
  <PresentationFormat>On-screen Show (4:3)</PresentationFormat>
  <Paragraphs>47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Tahoma</vt:lpstr>
      <vt:lpstr>Times New Roman</vt:lpstr>
      <vt:lpstr>Default Design</vt:lpstr>
      <vt:lpstr>Chem. 133 – 1/24 Lecture</vt:lpstr>
      <vt:lpstr>Announcements</vt:lpstr>
      <vt:lpstr>Today’s Lecture</vt:lpstr>
      <vt:lpstr>Electronics</vt:lpstr>
      <vt:lpstr>Electronics - Overview</vt:lpstr>
      <vt:lpstr>Electronics</vt:lpstr>
      <vt:lpstr>Electronics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181</cp:revision>
  <dcterms:created xsi:type="dcterms:W3CDTF">2005-09-14T19:27:31Z</dcterms:created>
  <dcterms:modified xsi:type="dcterms:W3CDTF">2017-01-26T18:10:50Z</dcterms:modified>
</cp:coreProperties>
</file>