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5"/>
  </p:notesMasterIdLst>
  <p:sldIdLst>
    <p:sldId id="280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4" autoAdjust="0"/>
    <p:restoredTop sz="94627" autoAdjust="0"/>
  </p:normalViewPr>
  <p:slideViewPr>
    <p:cSldViewPr>
      <p:cViewPr varScale="1">
        <p:scale>
          <a:sx n="88" d="100"/>
          <a:sy n="88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1/31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charset="0"/>
              </a:rPr>
              <a:t>Electronics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Capacitors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676400"/>
            <a:ext cx="4038600" cy="4525963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Tahoma" pitchFamily="34" charset="0"/>
                <a:cs typeface="Tahoma" pitchFamily="34" charset="0"/>
              </a:rPr>
              <a:t>Capacitors are devices to store charge</a:t>
            </a:r>
          </a:p>
          <a:p>
            <a:pPr lvl="1" eaLnBrk="1" hangingPunct="1"/>
            <a:r>
              <a:rPr lang="en-US" sz="2000" dirty="0" smtClean="0">
                <a:latin typeface="Tahoma" pitchFamily="34" charset="0"/>
                <a:cs typeface="Tahoma" pitchFamily="34" charset="0"/>
              </a:rPr>
              <a:t>capacitors are plates with small gap between plates</a:t>
            </a:r>
          </a:p>
          <a:p>
            <a:pPr lvl="1" eaLnBrk="1" hangingPunct="1"/>
            <a:r>
              <a:rPr lang="en-US" sz="2000" dirty="0" smtClean="0">
                <a:latin typeface="Tahoma" pitchFamily="34" charset="0"/>
                <a:cs typeface="Tahoma" pitchFamily="34" charset="0"/>
              </a:rPr>
              <a:t>charge spreads out along plate inducing opposite charge to other plate</a:t>
            </a:r>
          </a:p>
          <a:p>
            <a:pPr lvl="1" eaLnBrk="1" hangingPunct="1"/>
            <a:r>
              <a:rPr lang="en-US" sz="2000" dirty="0" smtClean="0">
                <a:latin typeface="Tahoma" pitchFamily="34" charset="0"/>
                <a:cs typeface="Tahoma" pitchFamily="34" charset="0"/>
              </a:rPr>
              <a:t>no dc current across gap (gap is non-conductive)</a:t>
            </a:r>
          </a:p>
        </p:txBody>
      </p:sp>
      <p:sp>
        <p:nvSpPr>
          <p:cNvPr id="241668" name="Line 4"/>
          <p:cNvSpPr>
            <a:spLocks noChangeShapeType="1"/>
          </p:cNvSpPr>
          <p:nvPr/>
        </p:nvSpPr>
        <p:spPr bwMode="auto">
          <a:xfrm>
            <a:off x="4953000" y="36576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69" name="Line 5"/>
          <p:cNvSpPr>
            <a:spLocks noChangeShapeType="1"/>
          </p:cNvSpPr>
          <p:nvPr/>
        </p:nvSpPr>
        <p:spPr bwMode="auto">
          <a:xfrm>
            <a:off x="5181600" y="38100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70" name="Line 6"/>
          <p:cNvSpPr>
            <a:spLocks noChangeShapeType="1"/>
          </p:cNvSpPr>
          <p:nvPr/>
        </p:nvSpPr>
        <p:spPr bwMode="auto">
          <a:xfrm flipV="1">
            <a:off x="5410200" y="28194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71" name="Line 7"/>
          <p:cNvSpPr>
            <a:spLocks noChangeShapeType="1"/>
          </p:cNvSpPr>
          <p:nvPr/>
        </p:nvSpPr>
        <p:spPr bwMode="auto">
          <a:xfrm>
            <a:off x="5410200" y="2819400"/>
            <a:ext cx="2667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72" name="Line 8"/>
          <p:cNvSpPr>
            <a:spLocks noChangeShapeType="1"/>
          </p:cNvSpPr>
          <p:nvPr/>
        </p:nvSpPr>
        <p:spPr bwMode="auto">
          <a:xfrm>
            <a:off x="8077200" y="2819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73" name="Line 9"/>
          <p:cNvSpPr>
            <a:spLocks noChangeShapeType="1"/>
          </p:cNvSpPr>
          <p:nvPr/>
        </p:nvSpPr>
        <p:spPr bwMode="auto">
          <a:xfrm>
            <a:off x="6934200" y="3429000"/>
            <a:ext cx="2057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74" name="Line 10"/>
          <p:cNvSpPr>
            <a:spLocks noChangeShapeType="1"/>
          </p:cNvSpPr>
          <p:nvPr/>
        </p:nvSpPr>
        <p:spPr bwMode="auto">
          <a:xfrm>
            <a:off x="6934200" y="3505200"/>
            <a:ext cx="2057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75" name="Line 11"/>
          <p:cNvSpPr>
            <a:spLocks noChangeShapeType="1"/>
          </p:cNvSpPr>
          <p:nvPr/>
        </p:nvSpPr>
        <p:spPr bwMode="auto">
          <a:xfrm>
            <a:off x="5410200" y="38100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76" name="Line 12"/>
          <p:cNvSpPr>
            <a:spLocks noChangeShapeType="1"/>
          </p:cNvSpPr>
          <p:nvPr/>
        </p:nvSpPr>
        <p:spPr bwMode="auto">
          <a:xfrm>
            <a:off x="5410200" y="4343400"/>
            <a:ext cx="2667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77" name="Line 13"/>
          <p:cNvSpPr>
            <a:spLocks noChangeShapeType="1"/>
          </p:cNvSpPr>
          <p:nvPr/>
        </p:nvSpPr>
        <p:spPr bwMode="auto">
          <a:xfrm>
            <a:off x="8077200" y="35052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78" name="Text Box 14"/>
          <p:cNvSpPr txBox="1">
            <a:spLocks noChangeArrowheads="1"/>
          </p:cNvSpPr>
          <p:nvPr/>
        </p:nvSpPr>
        <p:spPr bwMode="auto">
          <a:xfrm>
            <a:off x="4419600" y="3200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 V</a:t>
            </a:r>
          </a:p>
        </p:txBody>
      </p:sp>
      <p:sp>
        <p:nvSpPr>
          <p:cNvPr id="241679" name="Line 15"/>
          <p:cNvSpPr>
            <a:spLocks noChangeShapeType="1"/>
          </p:cNvSpPr>
          <p:nvPr/>
        </p:nvSpPr>
        <p:spPr bwMode="auto">
          <a:xfrm>
            <a:off x="5181600" y="3503613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80" name="Line 16"/>
          <p:cNvSpPr>
            <a:spLocks noChangeShapeType="1"/>
          </p:cNvSpPr>
          <p:nvPr/>
        </p:nvSpPr>
        <p:spPr bwMode="auto">
          <a:xfrm>
            <a:off x="5105400" y="357981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81" name="Line 17"/>
          <p:cNvSpPr>
            <a:spLocks noChangeShapeType="1"/>
          </p:cNvSpPr>
          <p:nvPr/>
        </p:nvSpPr>
        <p:spPr bwMode="auto">
          <a:xfrm>
            <a:off x="5562600" y="3505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82" name="Line 18"/>
          <p:cNvSpPr>
            <a:spLocks noChangeShapeType="1"/>
          </p:cNvSpPr>
          <p:nvPr/>
        </p:nvSpPr>
        <p:spPr bwMode="auto">
          <a:xfrm>
            <a:off x="5486400" y="358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83" name="Line 19"/>
          <p:cNvSpPr>
            <a:spLocks noChangeShapeType="1"/>
          </p:cNvSpPr>
          <p:nvPr/>
        </p:nvSpPr>
        <p:spPr bwMode="auto">
          <a:xfrm>
            <a:off x="5334000" y="3505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84" name="Line 20"/>
          <p:cNvSpPr>
            <a:spLocks noChangeShapeType="1"/>
          </p:cNvSpPr>
          <p:nvPr/>
        </p:nvSpPr>
        <p:spPr bwMode="auto">
          <a:xfrm>
            <a:off x="5257800" y="358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85" name="Line 21"/>
          <p:cNvSpPr>
            <a:spLocks noChangeShapeType="1"/>
          </p:cNvSpPr>
          <p:nvPr/>
        </p:nvSpPr>
        <p:spPr bwMode="auto">
          <a:xfrm>
            <a:off x="74676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86" name="Line 22"/>
          <p:cNvSpPr>
            <a:spLocks noChangeShapeType="1"/>
          </p:cNvSpPr>
          <p:nvPr/>
        </p:nvSpPr>
        <p:spPr bwMode="auto">
          <a:xfrm>
            <a:off x="73914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87" name="Line 23"/>
          <p:cNvSpPr>
            <a:spLocks noChangeShapeType="1"/>
          </p:cNvSpPr>
          <p:nvPr/>
        </p:nvSpPr>
        <p:spPr bwMode="auto">
          <a:xfrm>
            <a:off x="84582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88" name="Line 24"/>
          <p:cNvSpPr>
            <a:spLocks noChangeShapeType="1"/>
          </p:cNvSpPr>
          <p:nvPr/>
        </p:nvSpPr>
        <p:spPr bwMode="auto">
          <a:xfrm>
            <a:off x="83820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89" name="Line 25"/>
          <p:cNvSpPr>
            <a:spLocks noChangeShapeType="1"/>
          </p:cNvSpPr>
          <p:nvPr/>
        </p:nvSpPr>
        <p:spPr bwMode="auto">
          <a:xfrm>
            <a:off x="77724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90" name="Line 26"/>
          <p:cNvSpPr>
            <a:spLocks noChangeShapeType="1"/>
          </p:cNvSpPr>
          <p:nvPr/>
        </p:nvSpPr>
        <p:spPr bwMode="auto">
          <a:xfrm>
            <a:off x="76962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91" name="Line 27"/>
          <p:cNvSpPr>
            <a:spLocks noChangeShapeType="1"/>
          </p:cNvSpPr>
          <p:nvPr/>
        </p:nvSpPr>
        <p:spPr bwMode="auto">
          <a:xfrm>
            <a:off x="8763000" y="3200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92" name="Line 28"/>
          <p:cNvSpPr>
            <a:spLocks noChangeShapeType="1"/>
          </p:cNvSpPr>
          <p:nvPr/>
        </p:nvSpPr>
        <p:spPr bwMode="auto">
          <a:xfrm>
            <a:off x="8686800" y="3276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93" name="Line 29"/>
          <p:cNvSpPr>
            <a:spLocks noChangeShapeType="1"/>
          </p:cNvSpPr>
          <p:nvPr/>
        </p:nvSpPr>
        <p:spPr bwMode="auto">
          <a:xfrm>
            <a:off x="5486400" y="3886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94" name="Line 30"/>
          <p:cNvSpPr>
            <a:spLocks noChangeShapeType="1"/>
          </p:cNvSpPr>
          <p:nvPr/>
        </p:nvSpPr>
        <p:spPr bwMode="auto">
          <a:xfrm>
            <a:off x="7620000" y="358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95" name="Line 31"/>
          <p:cNvSpPr>
            <a:spLocks noChangeShapeType="1"/>
          </p:cNvSpPr>
          <p:nvPr/>
        </p:nvSpPr>
        <p:spPr bwMode="auto">
          <a:xfrm>
            <a:off x="8153400" y="358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96" name="Line 32"/>
          <p:cNvSpPr>
            <a:spLocks noChangeShapeType="1"/>
          </p:cNvSpPr>
          <p:nvPr/>
        </p:nvSpPr>
        <p:spPr bwMode="auto">
          <a:xfrm>
            <a:off x="8458200" y="358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697" name="Text Box 33"/>
          <p:cNvSpPr txBox="1">
            <a:spLocks noChangeArrowheads="1"/>
          </p:cNvSpPr>
          <p:nvPr/>
        </p:nvSpPr>
        <p:spPr bwMode="auto">
          <a:xfrm>
            <a:off x="5029200" y="4953000"/>
            <a:ext cx="3200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ahoma" pitchFamily="34" charset="0"/>
                <a:cs typeface="Tahoma" pitchFamily="34" charset="0"/>
              </a:rPr>
              <a:t>Capacitance = C = q/V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ahoma" pitchFamily="34" charset="0"/>
                <a:cs typeface="Tahoma" pitchFamily="34" charset="0"/>
              </a:rPr>
              <a:t>In capacitors, C = constant</a:t>
            </a:r>
          </a:p>
        </p:txBody>
      </p:sp>
    </p:spTree>
    <p:extLst>
      <p:ext uri="{BB962C8B-B14F-4D97-AF65-F5344CB8AC3E}">
        <p14:creationId xmlns:p14="http://schemas.microsoft.com/office/powerpoint/2010/main" val="65312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 -0.01133 -0.00017 -0.00763 -0.00573 -0.01249 C -0.00451 -0.1071 -0.0217 -0.0916 0.03663 -0.09414 C 0.04549 -0.09761 0.05486 -0.09461 0.06354 -0.09877 C 0.07101 -0.09854 0.12153 -0.09183 0.13299 -0.09715 C 0.29097 -0.09507 0.24323 -0.14712 0.26128 -0.07842 C 0.25972 -0.02128 0.26979 -0.03007 0.24132 -0.03446 C 0.23611 -0.03678 0.23212 -0.04002 0.22708 -0.04233 C 0.21059 -0.04187 0.19427 -0.04164 0.17778 -0.04071 C 0.17153 -0.04048 0.16615 -0.0377 0.16007 -0.0377 " pathEditMode="relative" ptsTypes="fffffffffA">
                                      <p:cBhvr>
                                        <p:cTn id="56" dur="2000" fill="hold"/>
                                        <p:tgtEl>
                                          <p:spTgt spid="2416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 -0.01133 -0.00017 -0.00763 -0.00573 -0.01249 C -0.00451 -0.1071 -0.0217 -0.0916 0.03663 -0.09414 C 0.04549 -0.09761 0.05486 -0.09461 0.06354 -0.09877 C 0.07101 -0.09854 0.12153 -0.09183 0.13299 -0.09715 C 0.29097 -0.09507 0.24323 -0.14712 0.26128 -0.07842 C 0.25972 -0.02128 0.26979 -0.03007 0.24132 -0.03446 C 0.23611 -0.03678 0.23212 -0.04002 0.22708 -0.04233 C 0.21059 -0.04187 0.19427 -0.04164 0.17778 -0.04071 C 0.17153 -0.04048 0.16615 -0.0377 0.16007 -0.0377 " pathEditMode="relative" ptsTypes="fffffffffA">
                                      <p:cBhvr>
                                        <p:cTn id="58" dur="2000" fill="hold"/>
                                        <p:tgtEl>
                                          <p:spTgt spid="2416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42124E-6 C 0.00295 0.1307 0.01684 0.0502 0.19289 0.04858 C 0.21615 0.04164 0.24098 0.0539 0.26355 0.04395 C 0.26563 0.03447 0.26598 0.02406 0.26702 0.01411 C 0.26667 -3.42124E-6 0.26736 -0.01434 0.2658 -0.02822 C 0.26563 -0.02984 0.26337 -0.02868 0.26233 -0.02961 C 0.25278 -0.03793 0.25174 -0.04464 0.23993 -0.04695 C 0.22153 -0.05551 0.20521 -0.04996 0.18351 -0.04996 " pathEditMode="relative" rAng="0" ptsTypes="fffffffA">
                                      <p:cBhvr>
                                        <p:cTn id="90" dur="2000" fill="hold"/>
                                        <p:tgtEl>
                                          <p:spTgt spid="2416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00" y="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/>
      <p:bldP spid="241668" grpId="0" animBg="1"/>
      <p:bldP spid="241669" grpId="0" animBg="1"/>
      <p:bldP spid="241670" grpId="0" animBg="1"/>
      <p:bldP spid="241671" grpId="0" animBg="1"/>
      <p:bldP spid="241672" grpId="0" animBg="1"/>
      <p:bldP spid="241673" grpId="0" animBg="1"/>
      <p:bldP spid="241674" grpId="0" animBg="1"/>
      <p:bldP spid="241675" grpId="0" animBg="1"/>
      <p:bldP spid="241676" grpId="0" animBg="1"/>
      <p:bldP spid="241677" grpId="0" animBg="1"/>
      <p:bldP spid="241678" grpId="0"/>
      <p:bldP spid="241679" grpId="0" animBg="1"/>
      <p:bldP spid="241680" grpId="0" animBg="1"/>
      <p:bldP spid="241681" grpId="0" animBg="1"/>
      <p:bldP spid="241681" grpId="1" animBg="1"/>
      <p:bldP spid="241682" grpId="0" animBg="1"/>
      <p:bldP spid="241682" grpId="1" animBg="1"/>
      <p:bldP spid="241683" grpId="0" animBg="1"/>
      <p:bldP spid="241684" grpId="0" animBg="1"/>
      <p:bldP spid="241685" grpId="0" animBg="1"/>
      <p:bldP spid="241686" grpId="0" animBg="1"/>
      <p:bldP spid="241687" grpId="0" animBg="1"/>
      <p:bldP spid="241688" grpId="0" animBg="1"/>
      <p:bldP spid="241689" grpId="0" animBg="1"/>
      <p:bldP spid="241690" grpId="0" animBg="1"/>
      <p:bldP spid="241691" grpId="0" animBg="1"/>
      <p:bldP spid="241692" grpId="0" animBg="1"/>
      <p:bldP spid="241693" grpId="0" animBg="1"/>
      <p:bldP spid="241693" grpId="1" animBg="1"/>
      <p:bldP spid="241694" grpId="0" animBg="1"/>
      <p:bldP spid="241695" grpId="0" animBg="1"/>
      <p:bldP spid="241696" grpId="0" animBg="1"/>
      <p:bldP spid="2416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charset="0"/>
              </a:rPr>
              <a:t>Electronics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Capacitors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pitchFamily="34" charset="0"/>
                <a:cs typeface="Tahoma" pitchFamily="34" charset="0"/>
              </a:rPr>
              <a:t>Uses of Capacitors</a:t>
            </a:r>
          </a:p>
          <a:p>
            <a:pPr lvl="1" eaLnBrk="1" hangingPunct="1"/>
            <a:r>
              <a:rPr lang="en-US" dirty="0" smtClean="0">
                <a:latin typeface="Tahoma" pitchFamily="34" charset="0"/>
                <a:cs typeface="Tahoma" pitchFamily="34" charset="0"/>
              </a:rPr>
              <a:t>Storage of charge to provided needed power</a:t>
            </a:r>
          </a:p>
          <a:p>
            <a:pPr lvl="2" eaLnBrk="1" hangingPunct="1"/>
            <a:r>
              <a:rPr lang="en-US" dirty="0" smtClean="0">
                <a:latin typeface="Tahoma" pitchFamily="34" charset="0"/>
                <a:cs typeface="Tahoma" pitchFamily="34" charset="0"/>
              </a:rPr>
              <a:t>Power supply may not supply enough power to start motor (start up power &gt; running power)</a:t>
            </a:r>
          </a:p>
          <a:p>
            <a:pPr lvl="2" eaLnBrk="1" hangingPunct="1"/>
            <a:r>
              <a:rPr lang="en-US" dirty="0" smtClean="0">
                <a:latin typeface="Tahoma" pitchFamily="34" charset="0"/>
                <a:cs typeface="Tahoma" pitchFamily="34" charset="0"/>
              </a:rPr>
              <a:t>with capacitor, initial available I is high</a:t>
            </a:r>
          </a:p>
          <a:p>
            <a:pPr lvl="2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  <p:sp>
        <p:nvSpPr>
          <p:cNvPr id="242692" name="Line 4"/>
          <p:cNvSpPr>
            <a:spLocks noChangeShapeType="1"/>
          </p:cNvSpPr>
          <p:nvPr/>
        </p:nvSpPr>
        <p:spPr bwMode="auto">
          <a:xfrm>
            <a:off x="2057400" y="45720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693" name="Line 5"/>
          <p:cNvSpPr>
            <a:spLocks noChangeShapeType="1"/>
          </p:cNvSpPr>
          <p:nvPr/>
        </p:nvSpPr>
        <p:spPr bwMode="auto">
          <a:xfrm>
            <a:off x="2286000" y="47244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694" name="Line 6"/>
          <p:cNvSpPr>
            <a:spLocks noChangeShapeType="1"/>
          </p:cNvSpPr>
          <p:nvPr/>
        </p:nvSpPr>
        <p:spPr bwMode="auto">
          <a:xfrm flipV="1">
            <a:off x="2362200" y="41910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695" name="Line 7"/>
          <p:cNvSpPr>
            <a:spLocks noChangeShapeType="1"/>
          </p:cNvSpPr>
          <p:nvPr/>
        </p:nvSpPr>
        <p:spPr bwMode="auto">
          <a:xfrm>
            <a:off x="2362200" y="4191000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696" name="Line 8"/>
          <p:cNvSpPr>
            <a:spLocks noChangeShapeType="1"/>
          </p:cNvSpPr>
          <p:nvPr/>
        </p:nvSpPr>
        <p:spPr bwMode="auto">
          <a:xfrm>
            <a:off x="42672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697" name="Line 9"/>
          <p:cNvSpPr>
            <a:spLocks noChangeShapeType="1"/>
          </p:cNvSpPr>
          <p:nvPr/>
        </p:nvSpPr>
        <p:spPr bwMode="auto">
          <a:xfrm>
            <a:off x="3810000" y="449580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698" name="Line 10"/>
          <p:cNvSpPr>
            <a:spLocks noChangeShapeType="1"/>
          </p:cNvSpPr>
          <p:nvPr/>
        </p:nvSpPr>
        <p:spPr bwMode="auto">
          <a:xfrm>
            <a:off x="3810000" y="457200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699" name="Line 11"/>
          <p:cNvSpPr>
            <a:spLocks noChangeShapeType="1"/>
          </p:cNvSpPr>
          <p:nvPr/>
        </p:nvSpPr>
        <p:spPr bwMode="auto">
          <a:xfrm>
            <a:off x="4267200" y="4572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700" name="Line 12"/>
          <p:cNvSpPr>
            <a:spLocks noChangeShapeType="1"/>
          </p:cNvSpPr>
          <p:nvPr/>
        </p:nvSpPr>
        <p:spPr bwMode="auto">
          <a:xfrm flipV="1">
            <a:off x="2362200" y="4724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701" name="Line 13"/>
          <p:cNvSpPr>
            <a:spLocks noChangeShapeType="1"/>
          </p:cNvSpPr>
          <p:nvPr/>
        </p:nvSpPr>
        <p:spPr bwMode="auto">
          <a:xfrm>
            <a:off x="2362200" y="5105400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702" name="Line 14"/>
          <p:cNvSpPr>
            <a:spLocks noChangeShapeType="1"/>
          </p:cNvSpPr>
          <p:nvPr/>
        </p:nvSpPr>
        <p:spPr bwMode="auto">
          <a:xfrm>
            <a:off x="6172200" y="4191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703" name="Line 15"/>
          <p:cNvSpPr>
            <a:spLocks noChangeShapeType="1"/>
          </p:cNvSpPr>
          <p:nvPr/>
        </p:nvSpPr>
        <p:spPr bwMode="auto">
          <a:xfrm>
            <a:off x="6172200" y="4876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704" name="Oval 16"/>
          <p:cNvSpPr>
            <a:spLocks noChangeArrowheads="1"/>
          </p:cNvSpPr>
          <p:nvPr/>
        </p:nvSpPr>
        <p:spPr bwMode="auto">
          <a:xfrm>
            <a:off x="5943600" y="4419600"/>
            <a:ext cx="457200" cy="457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705" name="Text Box 17"/>
          <p:cNvSpPr txBox="1">
            <a:spLocks noChangeArrowheads="1"/>
          </p:cNvSpPr>
          <p:nvPr/>
        </p:nvSpPr>
        <p:spPr bwMode="auto">
          <a:xfrm>
            <a:off x="6477000" y="4267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motor</a:t>
            </a:r>
          </a:p>
        </p:txBody>
      </p:sp>
    </p:spTree>
    <p:extLst>
      <p:ext uri="{BB962C8B-B14F-4D97-AF65-F5344CB8AC3E}">
        <p14:creationId xmlns:p14="http://schemas.microsoft.com/office/powerpoint/2010/main" val="422384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/>
      <p:bldP spid="242692" grpId="0" animBg="1"/>
      <p:bldP spid="242693" grpId="0" animBg="1"/>
      <p:bldP spid="242694" grpId="0" animBg="1"/>
      <p:bldP spid="242695" grpId="0" animBg="1"/>
      <p:bldP spid="242696" grpId="0" animBg="1"/>
      <p:bldP spid="242697" grpId="0" animBg="1"/>
      <p:bldP spid="242698" grpId="0" animBg="1"/>
      <p:bldP spid="242699" grpId="0" animBg="1"/>
      <p:bldP spid="242700" grpId="0" animBg="1"/>
      <p:bldP spid="242701" grpId="0" animBg="1"/>
      <p:bldP spid="242702" grpId="0" animBg="1"/>
      <p:bldP spid="242703" grpId="0" animBg="1"/>
      <p:bldP spid="242704" grpId="0" animBg="1"/>
      <p:bldP spid="24270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charset="0"/>
              </a:rPr>
              <a:t>Electronics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Capacitors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34" charset="0"/>
                <a:cs typeface="Tahoma" pitchFamily="34" charset="0"/>
              </a:rPr>
              <a:t>Use of Capacitors (continued)</a:t>
            </a:r>
          </a:p>
          <a:p>
            <a:pPr lvl="1" eaLnBrk="1" hangingPunct="1"/>
            <a:r>
              <a:rPr lang="en-US" sz="2400" dirty="0" smtClean="0">
                <a:latin typeface="Tahoma" pitchFamily="34" charset="0"/>
                <a:cs typeface="Tahoma" pitchFamily="34" charset="0"/>
              </a:rPr>
              <a:t>Analog data filter (RC filter – low pass type shown)</a:t>
            </a:r>
          </a:p>
        </p:txBody>
      </p:sp>
      <p:graphicFrame>
        <p:nvGraphicFramePr>
          <p:cNvPr id="243716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762000" y="4332288"/>
          <a:ext cx="563880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3" imgW="6048532" imgH="2600310" progId="Excel.Sheet.8">
                  <p:embed/>
                </p:oleObj>
              </mc:Choice>
              <mc:Fallback>
                <p:oleObj name="Chart" r:id="rId3" imgW="6048532" imgH="260031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332288"/>
                        <a:ext cx="5638800" cy="2424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3717" name="Line 5"/>
          <p:cNvSpPr>
            <a:spLocks noChangeShapeType="1"/>
          </p:cNvSpPr>
          <p:nvPr/>
        </p:nvSpPr>
        <p:spPr bwMode="auto">
          <a:xfrm>
            <a:off x="2286000" y="28194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18" name="Line 6"/>
          <p:cNvSpPr>
            <a:spLocks noChangeShapeType="1"/>
          </p:cNvSpPr>
          <p:nvPr/>
        </p:nvSpPr>
        <p:spPr bwMode="auto">
          <a:xfrm flipV="1">
            <a:off x="3429000" y="2667000"/>
            <a:ext cx="762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19" name="Line 7"/>
          <p:cNvSpPr>
            <a:spLocks noChangeShapeType="1"/>
          </p:cNvSpPr>
          <p:nvPr/>
        </p:nvSpPr>
        <p:spPr bwMode="auto">
          <a:xfrm>
            <a:off x="3505200" y="2667000"/>
            <a:ext cx="152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0" name="Line 8"/>
          <p:cNvSpPr>
            <a:spLocks noChangeShapeType="1"/>
          </p:cNvSpPr>
          <p:nvPr/>
        </p:nvSpPr>
        <p:spPr bwMode="auto">
          <a:xfrm flipV="1">
            <a:off x="3657600" y="2667000"/>
            <a:ext cx="152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1" name="Line 9"/>
          <p:cNvSpPr>
            <a:spLocks noChangeShapeType="1"/>
          </p:cNvSpPr>
          <p:nvPr/>
        </p:nvSpPr>
        <p:spPr bwMode="auto">
          <a:xfrm>
            <a:off x="3810000" y="2667000"/>
            <a:ext cx="762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2" name="Line 10"/>
          <p:cNvSpPr>
            <a:spLocks noChangeShapeType="1"/>
          </p:cNvSpPr>
          <p:nvPr/>
        </p:nvSpPr>
        <p:spPr bwMode="auto">
          <a:xfrm>
            <a:off x="3886200" y="28194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3" name="Line 11"/>
          <p:cNvSpPr>
            <a:spLocks noChangeShapeType="1"/>
          </p:cNvSpPr>
          <p:nvPr/>
        </p:nvSpPr>
        <p:spPr bwMode="auto">
          <a:xfrm>
            <a:off x="4648200" y="2819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4" name="Line 12"/>
          <p:cNvSpPr>
            <a:spLocks noChangeShapeType="1"/>
          </p:cNvSpPr>
          <p:nvPr/>
        </p:nvSpPr>
        <p:spPr bwMode="auto">
          <a:xfrm>
            <a:off x="4343400" y="32004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5" name="Line 13"/>
          <p:cNvSpPr>
            <a:spLocks noChangeShapeType="1"/>
          </p:cNvSpPr>
          <p:nvPr/>
        </p:nvSpPr>
        <p:spPr bwMode="auto">
          <a:xfrm flipH="1">
            <a:off x="4343400" y="32766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6" name="Line 14"/>
          <p:cNvSpPr>
            <a:spLocks noChangeShapeType="1"/>
          </p:cNvSpPr>
          <p:nvPr/>
        </p:nvSpPr>
        <p:spPr bwMode="auto">
          <a:xfrm>
            <a:off x="4648200" y="3276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7" name="Line 15"/>
          <p:cNvSpPr>
            <a:spLocks noChangeShapeType="1"/>
          </p:cNvSpPr>
          <p:nvPr/>
        </p:nvSpPr>
        <p:spPr bwMode="auto">
          <a:xfrm flipH="1">
            <a:off x="2286000" y="3505200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8" name="Text Box 16"/>
          <p:cNvSpPr txBox="1">
            <a:spLocks noChangeArrowheads="1"/>
          </p:cNvSpPr>
          <p:nvPr/>
        </p:nvSpPr>
        <p:spPr bwMode="auto">
          <a:xfrm>
            <a:off x="914400" y="30480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signal in</a:t>
            </a:r>
          </a:p>
        </p:txBody>
      </p:sp>
      <p:sp>
        <p:nvSpPr>
          <p:cNvPr id="243729" name="Line 17"/>
          <p:cNvSpPr>
            <a:spLocks noChangeShapeType="1"/>
          </p:cNvSpPr>
          <p:nvPr/>
        </p:nvSpPr>
        <p:spPr bwMode="auto">
          <a:xfrm>
            <a:off x="4648200" y="28194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30" name="Line 18"/>
          <p:cNvSpPr>
            <a:spLocks noChangeShapeType="1"/>
          </p:cNvSpPr>
          <p:nvPr/>
        </p:nvSpPr>
        <p:spPr bwMode="auto">
          <a:xfrm>
            <a:off x="4648200" y="35052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31" name="Text Box 19"/>
          <p:cNvSpPr txBox="1">
            <a:spLocks noChangeArrowheads="1"/>
          </p:cNvSpPr>
          <p:nvPr/>
        </p:nvSpPr>
        <p:spPr bwMode="auto">
          <a:xfrm>
            <a:off x="5562600" y="2971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signal out</a:t>
            </a:r>
          </a:p>
        </p:txBody>
      </p:sp>
      <p:sp>
        <p:nvSpPr>
          <p:cNvPr id="243732" name="Text Box 20"/>
          <p:cNvSpPr txBox="1">
            <a:spLocks noChangeArrowheads="1"/>
          </p:cNvSpPr>
          <p:nvPr/>
        </p:nvSpPr>
        <p:spPr bwMode="auto">
          <a:xfrm>
            <a:off x="1143000" y="38100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Reduction of high frequency noise (example is numerically done filter)</a:t>
            </a:r>
          </a:p>
        </p:txBody>
      </p:sp>
    </p:spTree>
    <p:extLst>
      <p:ext uri="{BB962C8B-B14F-4D97-AF65-F5344CB8AC3E}">
        <p14:creationId xmlns:p14="http://schemas.microsoft.com/office/powerpoint/2010/main" val="114495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build="p"/>
      <p:bldOleChart spid="243716" grpId="0"/>
      <p:bldP spid="243717" grpId="0" animBg="1"/>
      <p:bldP spid="243718" grpId="0" animBg="1"/>
      <p:bldP spid="243719" grpId="0" animBg="1"/>
      <p:bldP spid="243720" grpId="0" animBg="1"/>
      <p:bldP spid="243721" grpId="0" animBg="1"/>
      <p:bldP spid="243722" grpId="0" animBg="1"/>
      <p:bldP spid="243723" grpId="0" animBg="1"/>
      <p:bldP spid="243724" grpId="0" animBg="1"/>
      <p:bldP spid="243725" grpId="0" animBg="1"/>
      <p:bldP spid="243726" grpId="0" animBg="1"/>
      <p:bldP spid="243727" grpId="0" animBg="1"/>
      <p:bldP spid="243728" grpId="0"/>
      <p:bldP spid="243729" grpId="0" animBg="1"/>
      <p:bldP spid="243730" grpId="0" animBg="1"/>
      <p:bldP spid="243731" grpId="0"/>
      <p:bldP spid="2437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ahoma" charset="0"/>
              </a:rPr>
              <a:t>Electronics</a:t>
            </a:r>
            <a:br>
              <a:rPr lang="en-US" sz="4000" dirty="0" smtClean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RC Circuits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pitchFamily="34" charset="0"/>
                <a:cs typeface="Tahoma" pitchFamily="34" charset="0"/>
              </a:rPr>
              <a:t>An RC circuit consists of a resistor and capacitor in series</a:t>
            </a:r>
          </a:p>
          <a:p>
            <a:pPr lvl="1" eaLnBrk="1" hangingPunct="1"/>
            <a:r>
              <a:rPr lang="en-US" dirty="0" smtClean="0">
                <a:latin typeface="Tahoma" pitchFamily="34" charset="0"/>
                <a:cs typeface="Tahoma" pitchFamily="34" charset="0"/>
              </a:rPr>
              <a:t>You are responsible for quantitative understanding of behavior from step change in voltage (see below</a:t>
            </a:r>
            <a:r>
              <a:rPr lang="en-US" dirty="0" smtClean="0"/>
              <a:t>)</a:t>
            </a:r>
          </a:p>
        </p:txBody>
      </p:sp>
      <p:sp>
        <p:nvSpPr>
          <p:cNvPr id="244740" name="Line 4"/>
          <p:cNvSpPr>
            <a:spLocks noChangeShapeType="1"/>
          </p:cNvSpPr>
          <p:nvPr/>
        </p:nvSpPr>
        <p:spPr bwMode="auto">
          <a:xfrm>
            <a:off x="2438400" y="49530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41" name="Line 5"/>
          <p:cNvSpPr>
            <a:spLocks noChangeShapeType="1"/>
          </p:cNvSpPr>
          <p:nvPr/>
        </p:nvSpPr>
        <p:spPr bwMode="auto">
          <a:xfrm flipV="1">
            <a:off x="4038600" y="4800600"/>
            <a:ext cx="762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42" name="Line 6"/>
          <p:cNvSpPr>
            <a:spLocks noChangeShapeType="1"/>
          </p:cNvSpPr>
          <p:nvPr/>
        </p:nvSpPr>
        <p:spPr bwMode="auto">
          <a:xfrm>
            <a:off x="4114800" y="4800600"/>
            <a:ext cx="152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43" name="Line 7"/>
          <p:cNvSpPr>
            <a:spLocks noChangeShapeType="1"/>
          </p:cNvSpPr>
          <p:nvPr/>
        </p:nvSpPr>
        <p:spPr bwMode="auto">
          <a:xfrm flipV="1">
            <a:off x="4267200" y="4800600"/>
            <a:ext cx="152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44" name="Line 8"/>
          <p:cNvSpPr>
            <a:spLocks noChangeShapeType="1"/>
          </p:cNvSpPr>
          <p:nvPr/>
        </p:nvSpPr>
        <p:spPr bwMode="auto">
          <a:xfrm>
            <a:off x="4419600" y="4800600"/>
            <a:ext cx="762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45" name="Line 9"/>
          <p:cNvSpPr>
            <a:spLocks noChangeShapeType="1"/>
          </p:cNvSpPr>
          <p:nvPr/>
        </p:nvSpPr>
        <p:spPr bwMode="auto">
          <a:xfrm>
            <a:off x="4495800" y="49530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46" name="Line 10"/>
          <p:cNvSpPr>
            <a:spLocks noChangeShapeType="1"/>
          </p:cNvSpPr>
          <p:nvPr/>
        </p:nvSpPr>
        <p:spPr bwMode="auto">
          <a:xfrm>
            <a:off x="5257800" y="49530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47" name="Line 11"/>
          <p:cNvSpPr>
            <a:spLocks noChangeShapeType="1"/>
          </p:cNvSpPr>
          <p:nvPr/>
        </p:nvSpPr>
        <p:spPr bwMode="auto">
          <a:xfrm>
            <a:off x="4953000" y="53340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48" name="Line 12"/>
          <p:cNvSpPr>
            <a:spLocks noChangeShapeType="1"/>
          </p:cNvSpPr>
          <p:nvPr/>
        </p:nvSpPr>
        <p:spPr bwMode="auto">
          <a:xfrm flipH="1">
            <a:off x="4953000" y="5410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49" name="Line 13"/>
          <p:cNvSpPr>
            <a:spLocks noChangeShapeType="1"/>
          </p:cNvSpPr>
          <p:nvPr/>
        </p:nvSpPr>
        <p:spPr bwMode="auto">
          <a:xfrm>
            <a:off x="5257800" y="54102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50" name="Line 14"/>
          <p:cNvSpPr>
            <a:spLocks noChangeShapeType="1"/>
          </p:cNvSpPr>
          <p:nvPr/>
        </p:nvSpPr>
        <p:spPr bwMode="auto">
          <a:xfrm flipH="1">
            <a:off x="2438400" y="5867400"/>
            <a:ext cx="2819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51" name="Line 15"/>
          <p:cNvSpPr>
            <a:spLocks noChangeShapeType="1"/>
          </p:cNvSpPr>
          <p:nvPr/>
        </p:nvSpPr>
        <p:spPr bwMode="auto">
          <a:xfrm>
            <a:off x="2133600" y="53340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52" name="Line 16"/>
          <p:cNvSpPr>
            <a:spLocks noChangeShapeType="1"/>
          </p:cNvSpPr>
          <p:nvPr/>
        </p:nvSpPr>
        <p:spPr bwMode="auto">
          <a:xfrm>
            <a:off x="2286000" y="54864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53" name="Line 17"/>
          <p:cNvSpPr>
            <a:spLocks noChangeShapeType="1"/>
          </p:cNvSpPr>
          <p:nvPr/>
        </p:nvSpPr>
        <p:spPr bwMode="auto">
          <a:xfrm flipV="1">
            <a:off x="2438400" y="49530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54" name="Line 18"/>
          <p:cNvSpPr>
            <a:spLocks noChangeShapeType="1"/>
          </p:cNvSpPr>
          <p:nvPr/>
        </p:nvSpPr>
        <p:spPr bwMode="auto">
          <a:xfrm flipV="1">
            <a:off x="2438400" y="54864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55" name="Line 19"/>
          <p:cNvSpPr>
            <a:spLocks noChangeShapeType="1"/>
          </p:cNvSpPr>
          <p:nvPr/>
        </p:nvSpPr>
        <p:spPr bwMode="auto">
          <a:xfrm flipH="1">
            <a:off x="3581400" y="49530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56" name="Line 20"/>
          <p:cNvSpPr>
            <a:spLocks noChangeShapeType="1"/>
          </p:cNvSpPr>
          <p:nvPr/>
        </p:nvSpPr>
        <p:spPr bwMode="auto">
          <a:xfrm>
            <a:off x="3200400" y="51816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57" name="Line 21"/>
          <p:cNvSpPr>
            <a:spLocks noChangeShapeType="1"/>
          </p:cNvSpPr>
          <p:nvPr/>
        </p:nvSpPr>
        <p:spPr bwMode="auto">
          <a:xfrm flipH="1">
            <a:off x="3200400" y="4953000"/>
            <a:ext cx="381000" cy="228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8" name="Text Box 22"/>
          <p:cNvSpPr txBox="1">
            <a:spLocks noChangeArrowheads="1"/>
          </p:cNvSpPr>
          <p:nvPr/>
        </p:nvSpPr>
        <p:spPr bwMode="auto">
          <a:xfrm>
            <a:off x="2819400" y="4343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Switch</a:t>
            </a:r>
          </a:p>
        </p:txBody>
      </p:sp>
      <p:sp>
        <p:nvSpPr>
          <p:cNvPr id="244759" name="Text Box 23"/>
          <p:cNvSpPr txBox="1">
            <a:spLocks noChangeArrowheads="1"/>
          </p:cNvSpPr>
          <p:nvPr/>
        </p:nvSpPr>
        <p:spPr bwMode="auto">
          <a:xfrm>
            <a:off x="1371600" y="5257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 V</a:t>
            </a:r>
          </a:p>
        </p:txBody>
      </p:sp>
      <p:sp>
        <p:nvSpPr>
          <p:cNvPr id="244760" name="Text Box 24"/>
          <p:cNvSpPr txBox="1">
            <a:spLocks noChangeArrowheads="1"/>
          </p:cNvSpPr>
          <p:nvPr/>
        </p:nvSpPr>
        <p:spPr bwMode="auto">
          <a:xfrm>
            <a:off x="5791200" y="3886200"/>
            <a:ext cx="3124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en-US" sz="1600">
                <a:latin typeface="Tahoma" charset="0"/>
              </a:rPr>
              <a:t>Before t = 0, switch in down position so V = 0 all parts but short segment</a:t>
            </a:r>
          </a:p>
        </p:txBody>
      </p:sp>
      <p:sp>
        <p:nvSpPr>
          <p:cNvPr id="244761" name="Line 25"/>
          <p:cNvSpPr>
            <a:spLocks noChangeShapeType="1"/>
          </p:cNvSpPr>
          <p:nvPr/>
        </p:nvSpPr>
        <p:spPr bwMode="auto">
          <a:xfrm>
            <a:off x="22098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62" name="Line 26"/>
          <p:cNvSpPr>
            <a:spLocks noChangeShapeType="1"/>
          </p:cNvSpPr>
          <p:nvPr/>
        </p:nvSpPr>
        <p:spPr bwMode="auto">
          <a:xfrm>
            <a:off x="2133600" y="5257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63" name="Line 27"/>
          <p:cNvSpPr>
            <a:spLocks noChangeShapeType="1"/>
          </p:cNvSpPr>
          <p:nvPr/>
        </p:nvSpPr>
        <p:spPr bwMode="auto">
          <a:xfrm>
            <a:off x="2590800" y="5105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64" name="Line 28"/>
          <p:cNvSpPr>
            <a:spLocks noChangeShapeType="1"/>
          </p:cNvSpPr>
          <p:nvPr/>
        </p:nvSpPr>
        <p:spPr bwMode="auto">
          <a:xfrm>
            <a:off x="2514600" y="5181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65" name="Line 29"/>
          <p:cNvSpPr>
            <a:spLocks noChangeShapeType="1"/>
          </p:cNvSpPr>
          <p:nvPr/>
        </p:nvSpPr>
        <p:spPr bwMode="auto">
          <a:xfrm>
            <a:off x="29718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66" name="Line 30"/>
          <p:cNvSpPr>
            <a:spLocks noChangeShapeType="1"/>
          </p:cNvSpPr>
          <p:nvPr/>
        </p:nvSpPr>
        <p:spPr bwMode="auto">
          <a:xfrm>
            <a:off x="2895600" y="487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67" name="Line 31"/>
          <p:cNvSpPr>
            <a:spLocks noChangeShapeType="1"/>
          </p:cNvSpPr>
          <p:nvPr/>
        </p:nvSpPr>
        <p:spPr bwMode="auto">
          <a:xfrm>
            <a:off x="27432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68" name="Line 32"/>
          <p:cNvSpPr>
            <a:spLocks noChangeShapeType="1"/>
          </p:cNvSpPr>
          <p:nvPr/>
        </p:nvSpPr>
        <p:spPr bwMode="auto">
          <a:xfrm>
            <a:off x="2667000" y="487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69" name="Text Box 33"/>
          <p:cNvSpPr txBox="1">
            <a:spLocks noChangeArrowheads="1"/>
          </p:cNvSpPr>
          <p:nvPr/>
        </p:nvSpPr>
        <p:spPr bwMode="auto">
          <a:xfrm>
            <a:off x="5791200" y="4724400"/>
            <a:ext cx="31242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600"/>
              <a:t>2)</a:t>
            </a:r>
            <a:r>
              <a:rPr lang="en-US" sz="1600">
                <a:latin typeface="Tahoma" charset="0"/>
              </a:rPr>
              <a:t>	As switch is thrown (t = 0), charge travels through resistor to capacitor, but this takes time</a:t>
            </a:r>
          </a:p>
        </p:txBody>
      </p:sp>
      <p:sp>
        <p:nvSpPr>
          <p:cNvPr id="244770" name="Text Box 34"/>
          <p:cNvSpPr txBox="1">
            <a:spLocks noChangeArrowheads="1"/>
          </p:cNvSpPr>
          <p:nvPr/>
        </p:nvSpPr>
        <p:spPr bwMode="auto">
          <a:xfrm>
            <a:off x="5791200" y="5791200"/>
            <a:ext cx="32004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600"/>
              <a:t>3)	</a:t>
            </a:r>
            <a:r>
              <a:rPr lang="en-US" sz="1600">
                <a:latin typeface="Tahoma" charset="0"/>
              </a:rPr>
              <a:t>After some time, the capacitor is fully charged and current drops to zero</a:t>
            </a:r>
            <a:endParaRPr lang="en-US">
              <a:latin typeface="Tahoma" charset="0"/>
            </a:endParaRPr>
          </a:p>
        </p:txBody>
      </p:sp>
      <p:sp>
        <p:nvSpPr>
          <p:cNvPr id="244771" name="Line 35"/>
          <p:cNvSpPr>
            <a:spLocks noChangeShapeType="1"/>
          </p:cNvSpPr>
          <p:nvPr/>
        </p:nvSpPr>
        <p:spPr bwMode="auto">
          <a:xfrm flipH="1">
            <a:off x="3124200" y="49530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72" name="Line 36"/>
          <p:cNvSpPr>
            <a:spLocks noChangeShapeType="1"/>
          </p:cNvSpPr>
          <p:nvPr/>
        </p:nvSpPr>
        <p:spPr bwMode="auto">
          <a:xfrm>
            <a:off x="4953000" y="563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73" name="Line 37"/>
          <p:cNvSpPr>
            <a:spLocks noChangeShapeType="1"/>
          </p:cNvSpPr>
          <p:nvPr/>
        </p:nvSpPr>
        <p:spPr bwMode="auto">
          <a:xfrm>
            <a:off x="5334000" y="5562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74" name="Freeform 38"/>
          <p:cNvSpPr>
            <a:spLocks/>
          </p:cNvSpPr>
          <p:nvPr/>
        </p:nvSpPr>
        <p:spPr bwMode="auto">
          <a:xfrm>
            <a:off x="4381500" y="5041900"/>
            <a:ext cx="800100" cy="800100"/>
          </a:xfrm>
          <a:custGeom>
            <a:avLst/>
            <a:gdLst>
              <a:gd name="T0" fmla="*/ 907256427 w 504"/>
              <a:gd name="T1" fmla="*/ 100806250 h 504"/>
              <a:gd name="T2" fmla="*/ 181451256 w 504"/>
              <a:gd name="T3" fmla="*/ 100806250 h 504"/>
              <a:gd name="T4" fmla="*/ 181451256 w 504"/>
              <a:gd name="T5" fmla="*/ 705643778 h 504"/>
              <a:gd name="T6" fmla="*/ 181451256 w 504"/>
              <a:gd name="T7" fmla="*/ 1189513859 h 504"/>
              <a:gd name="T8" fmla="*/ 1270158839 w 504"/>
              <a:gd name="T9" fmla="*/ 1189513859 h 5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4"/>
              <a:gd name="T16" fmla="*/ 0 h 504"/>
              <a:gd name="T17" fmla="*/ 504 w 504"/>
              <a:gd name="T18" fmla="*/ 504 h 5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4" h="504">
                <a:moveTo>
                  <a:pt x="360" y="40"/>
                </a:moveTo>
                <a:cubicBezTo>
                  <a:pt x="240" y="20"/>
                  <a:pt x="120" y="0"/>
                  <a:pt x="72" y="40"/>
                </a:cubicBezTo>
                <a:cubicBezTo>
                  <a:pt x="24" y="80"/>
                  <a:pt x="72" y="208"/>
                  <a:pt x="72" y="280"/>
                </a:cubicBezTo>
                <a:cubicBezTo>
                  <a:pt x="72" y="352"/>
                  <a:pt x="0" y="440"/>
                  <a:pt x="72" y="472"/>
                </a:cubicBezTo>
                <a:cubicBezTo>
                  <a:pt x="144" y="504"/>
                  <a:pt x="432" y="472"/>
                  <a:pt x="504" y="4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75" name="Text Box 39"/>
          <p:cNvSpPr txBox="1">
            <a:spLocks noChangeArrowheads="1"/>
          </p:cNvSpPr>
          <p:nvPr/>
        </p:nvSpPr>
        <p:spPr bwMode="auto">
          <a:xfrm>
            <a:off x="3505200" y="52578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charset="0"/>
              </a:rPr>
              <a:t>V = 5V</a:t>
            </a:r>
          </a:p>
        </p:txBody>
      </p:sp>
    </p:spTree>
    <p:extLst>
      <p:ext uri="{BB962C8B-B14F-4D97-AF65-F5344CB8AC3E}">
        <p14:creationId xmlns:p14="http://schemas.microsoft.com/office/powerpoint/2010/main" val="19018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24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4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368 0.00925 0.07829 0.00139 0.11302 0 C 0.1184 -0.00347 0.12274 -0.00671 0.12829 -0.00926 C 0.13697 -0.00625 0.13402 -0.00255 0.13888 0.00162 C 0.14097 0.00347 0.14583 0.00485 0.14583 0.00485 C 0.15277 -0.00902 0.14375 0.00694 0.15173 -0.00139 C 0.16406 -0.01411 0.15416 -0.00856 0.16232 -0.01249 C 0.16319 -0.01411 0.16336 -0.01712 0.16475 -0.01712 C 0.16614 -0.01712 0.16649 -0.01411 0.16701 -0.01249 C 0.171 -0.00023 0.16666 -0.00532 0.17291 0 C 0.1802 -0.00278 0.24427 -0.00139 0.24479 -0.00139 C 0.26979 0.00231 0.25416 -0.00417 0.25416 0.06269 " pathEditMode="relative" ptsTypes="fffffffffffA">
                                      <p:cBhvr>
                                        <p:cTn id="92" dur="2000" fill="hold"/>
                                        <p:tgtEl>
                                          <p:spTgt spid="2447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368 0.00925 0.07829 0.00139 0.11302 0 C 0.1184 -0.00347 0.12274 -0.00671 0.12829 -0.00926 C 0.13697 -0.00625 0.13402 -0.00255 0.13888 0.00162 C 0.14097 0.00347 0.14583 0.00485 0.14583 0.00485 C 0.15277 -0.00902 0.14375 0.00694 0.15173 -0.00139 C 0.16406 -0.01411 0.15416 -0.00856 0.16232 -0.01249 C 0.16319 -0.01411 0.16336 -0.01712 0.16475 -0.01712 C 0.16614 -0.01712 0.16649 -0.01411 0.16701 -0.01249 C 0.171 -0.00023 0.16666 -0.00532 0.17291 0 C 0.1802 -0.00278 0.24427 -0.00139 0.24479 -0.00139 C 0.26979 0.00231 0.25416 -0.00417 0.25416 0.06269 " pathEditMode="relative" ptsTypes="fffffffffffA">
                                      <p:cBhvr>
                                        <p:cTn id="94" dur="2000" fill="hold"/>
                                        <p:tgtEl>
                                          <p:spTgt spid="2447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368 0.00925 0.07829 0.00139 0.11302 0 C 0.1184 -0.00347 0.12274 -0.00671 0.12829 -0.00926 C 0.13697 -0.00625 0.13402 -0.00255 0.13888 0.00162 C 0.14097 0.00347 0.14583 0.00485 0.14583 0.00485 C 0.15277 -0.00902 0.14375 0.00694 0.15173 -0.00139 C 0.16406 -0.01411 0.15416 -0.00856 0.16232 -0.01249 C 0.16319 -0.01411 0.16336 -0.01712 0.16475 -0.01712 C 0.16614 -0.01712 0.16649 -0.01411 0.16701 -0.01249 C 0.171 -0.00023 0.16666 -0.00532 0.17291 0 C 0.1802 -0.00278 0.24427 -0.00139 0.24479 -0.00139 C 0.26979 0.00231 0.25416 -0.00417 0.25416 0.06269 " pathEditMode="relative" ptsTypes="fffffffffffA">
                                      <p:cBhvr>
                                        <p:cTn id="96" dur="2000" fill="hold"/>
                                        <p:tgtEl>
                                          <p:spTgt spid="2447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368 0.00925 0.07829 0.00139 0.11302 0 C 0.1184 -0.00347 0.12274 -0.00671 0.12829 -0.00926 C 0.13697 -0.00625 0.13402 -0.00255 0.13888 0.00162 C 0.14097 0.00347 0.14583 0.00485 0.14583 0.00485 C 0.15277 -0.00902 0.14375 0.00694 0.15173 -0.00139 C 0.16406 -0.01411 0.15416 -0.00856 0.16232 -0.01249 C 0.16319 -0.01411 0.16336 -0.01712 0.16475 -0.01712 C 0.16614 -0.01712 0.16649 -0.01411 0.16701 -0.01249 C 0.171 -0.00023 0.16666 -0.00532 0.17291 0 C 0.1802 -0.00278 0.24427 -0.00139 0.24479 -0.00139 C 0.26979 0.00231 0.25416 -0.00417 0.25416 0.06269 " pathEditMode="relative" ptsTypes="fffffffffffA">
                                      <p:cBhvr>
                                        <p:cTn id="98" dur="2000" fill="hold"/>
                                        <p:tgtEl>
                                          <p:spTgt spid="2447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9" grpId="0" build="p"/>
      <p:bldP spid="244740" grpId="0" animBg="1"/>
      <p:bldP spid="244741" grpId="0" animBg="1"/>
      <p:bldP spid="244742" grpId="0" animBg="1"/>
      <p:bldP spid="244743" grpId="0" animBg="1"/>
      <p:bldP spid="244744" grpId="0" animBg="1"/>
      <p:bldP spid="244745" grpId="0" animBg="1"/>
      <p:bldP spid="244746" grpId="0" animBg="1"/>
      <p:bldP spid="244747" grpId="0" animBg="1"/>
      <p:bldP spid="244748" grpId="0" animBg="1"/>
      <p:bldP spid="244749" grpId="0" animBg="1"/>
      <p:bldP spid="244750" grpId="0" animBg="1"/>
      <p:bldP spid="244751" grpId="0" animBg="1"/>
      <p:bldP spid="244752" grpId="0" animBg="1"/>
      <p:bldP spid="244753" grpId="0" animBg="1"/>
      <p:bldP spid="244754" grpId="0" animBg="1"/>
      <p:bldP spid="244755" grpId="0" animBg="1"/>
      <p:bldP spid="244755" grpId="1" animBg="1"/>
      <p:bldP spid="244756" grpId="0" animBg="1"/>
      <p:bldP spid="244757" grpId="0" animBg="1"/>
      <p:bldP spid="244757" grpId="1" animBg="1"/>
      <p:bldP spid="244758" grpId="0"/>
      <p:bldP spid="244759" grpId="0"/>
      <p:bldP spid="244760" grpId="0"/>
      <p:bldP spid="244761" grpId="0" animBg="1"/>
      <p:bldP spid="244762" grpId="0" animBg="1"/>
      <p:bldP spid="244763" grpId="0" animBg="1"/>
      <p:bldP spid="244764" grpId="0" animBg="1"/>
      <p:bldP spid="244765" grpId="0" animBg="1"/>
      <p:bldP spid="244765" grpId="1" animBg="1"/>
      <p:bldP spid="244766" grpId="0" animBg="1"/>
      <p:bldP spid="244766" grpId="1" animBg="1"/>
      <p:bldP spid="244767" grpId="0" animBg="1"/>
      <p:bldP spid="244767" grpId="1" animBg="1"/>
      <p:bldP spid="244768" grpId="0" animBg="1"/>
      <p:bldP spid="244768" grpId="1" animBg="1"/>
      <p:bldP spid="244769" grpId="0"/>
      <p:bldP spid="244770" grpId="0"/>
      <p:bldP spid="244771" grpId="0" animBg="1"/>
      <p:bldP spid="244772" grpId="0" animBg="1"/>
      <p:bldP spid="244773" grpId="0" animBg="1"/>
      <p:bldP spid="244774" grpId="0" animBg="1"/>
      <p:bldP spid="2447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Website update</a:t>
            </a:r>
          </a:p>
          <a:p>
            <a:pPr lvl="1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Web version of homework  Set 1 (now complete)</a:t>
            </a:r>
          </a:p>
          <a:p>
            <a:pPr lvl="1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I have posted solutions to </a:t>
            </a:r>
            <a:r>
              <a:rPr lang="en-US" altLang="en-US" sz="2000" dirty="0" err="1" smtClean="0">
                <a:latin typeface="Tahoma" charset="0"/>
                <a:cs typeface="Tahoma" charset="0"/>
              </a:rPr>
              <a:t>Rubinson</a:t>
            </a:r>
            <a:r>
              <a:rPr lang="en-US" altLang="en-US" sz="2000" dirty="0" smtClean="0">
                <a:latin typeface="Tahoma" charset="0"/>
                <a:cs typeface="Tahoma" charset="0"/>
              </a:rPr>
              <a:t> &amp; </a:t>
            </a:r>
            <a:r>
              <a:rPr lang="en-US" altLang="en-US" sz="2000" dirty="0" err="1" smtClean="0">
                <a:latin typeface="Tahoma" charset="0"/>
                <a:cs typeface="Tahoma" charset="0"/>
              </a:rPr>
              <a:t>Rubinson</a:t>
            </a:r>
            <a:r>
              <a:rPr lang="en-US" altLang="en-US" sz="2000" dirty="0" smtClean="0">
                <a:latin typeface="Tahoma" charset="0"/>
                <a:cs typeface="Tahoma" charset="0"/>
              </a:rPr>
              <a:t> problems of set 1.1</a:t>
            </a:r>
          </a:p>
          <a:p>
            <a:pPr lvl="1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I will post a data set soon for HW 1.2 problem</a:t>
            </a:r>
          </a:p>
          <a:p>
            <a:pPr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Quiz 1 – on 2/2 (related to lecture and HW 1.1 set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)</a:t>
            </a:r>
          </a:p>
          <a:p>
            <a:pPr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Additional Problems also due 2/2</a:t>
            </a:r>
            <a:endParaRPr lang="en-US" altLang="en-US" sz="2400" dirty="0" smtClean="0">
              <a:latin typeface="Tahoma" charset="0"/>
              <a:cs typeface="Tahoma" charset="0"/>
            </a:endParaRPr>
          </a:p>
          <a:p>
            <a:pPr eaLnBrk="1" hangingPunct="1"/>
            <a:r>
              <a:rPr lang="en-US" altLang="en-US" sz="2400" dirty="0">
                <a:latin typeface="Tahoma" charset="0"/>
                <a:cs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000" dirty="0">
                <a:latin typeface="Tahoma" charset="0"/>
                <a:cs typeface="Tahoma" charset="0"/>
              </a:rPr>
              <a:t>Continued application of Kirchhoff’s laws</a:t>
            </a:r>
          </a:p>
          <a:p>
            <a:pPr lvl="1" eaLnBrk="1" hangingPunct="1"/>
            <a:r>
              <a:rPr lang="en-US" altLang="en-US" sz="2000" dirty="0">
                <a:latin typeface="Tahoma" charset="0"/>
                <a:cs typeface="Tahoma" charset="0"/>
              </a:rPr>
              <a:t>AC and other time varying circuits</a:t>
            </a:r>
          </a:p>
          <a:p>
            <a:pPr lvl="1" eaLnBrk="1" hangingPunct="1"/>
            <a:r>
              <a:rPr lang="en-US" altLang="en-US" sz="2000" dirty="0">
                <a:latin typeface="Tahoma" charset="0"/>
                <a:cs typeface="Tahoma" charset="0"/>
              </a:rPr>
              <a:t>Capacitors and RC </a:t>
            </a:r>
            <a:r>
              <a:rPr lang="en-US" altLang="en-US" sz="2000" dirty="0" smtClean="0">
                <a:latin typeface="Tahoma" charset="0"/>
                <a:cs typeface="Tahoma" charset="0"/>
              </a:rPr>
              <a:t>circuits</a:t>
            </a:r>
            <a:endParaRPr lang="en-US" altLang="en-US" sz="2000" dirty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Electronics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Applications of Kirchhoff’s Laws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resistors in series and voltage divider (started last time)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resistors in parallel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more complicated circuits</a:t>
            </a:r>
          </a:p>
        </p:txBody>
      </p:sp>
    </p:spTree>
    <p:extLst>
      <p:ext uri="{BB962C8B-B14F-4D97-AF65-F5344CB8AC3E}">
        <p14:creationId xmlns:p14="http://schemas.microsoft.com/office/powerpoint/2010/main" val="255343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charset="0"/>
              </a:rPr>
              <a:t>Electronics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Alternating Current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ahoma" charset="0"/>
              </a:rPr>
              <a:t>DC = direct current (slowly varying voltage with time)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ahoma" charset="0"/>
              </a:rPr>
              <a:t>AC = alternating current (produced by many electric generators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ahoma" charset="0"/>
              </a:rPr>
              <a:t>In US 120V, 60 Hz is most common for AC outlet power</a:t>
            </a:r>
          </a:p>
        </p:txBody>
      </p:sp>
      <p:sp>
        <p:nvSpPr>
          <p:cNvPr id="236548" name="Line 4"/>
          <p:cNvSpPr>
            <a:spLocks noChangeShapeType="1"/>
          </p:cNvSpPr>
          <p:nvPr/>
        </p:nvSpPr>
        <p:spPr bwMode="auto">
          <a:xfrm>
            <a:off x="5029200" y="18288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549" name="Line 5"/>
          <p:cNvSpPr>
            <a:spLocks noChangeShapeType="1"/>
          </p:cNvSpPr>
          <p:nvPr/>
        </p:nvSpPr>
        <p:spPr bwMode="auto">
          <a:xfrm>
            <a:off x="4572000" y="29718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550" name="Text Box 6"/>
          <p:cNvSpPr txBox="1">
            <a:spLocks noChangeArrowheads="1"/>
          </p:cNvSpPr>
          <p:nvPr/>
        </p:nvSpPr>
        <p:spPr bwMode="auto">
          <a:xfrm>
            <a:off x="5105400" y="16002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Voltage (or current)</a:t>
            </a:r>
          </a:p>
        </p:txBody>
      </p:sp>
      <p:sp>
        <p:nvSpPr>
          <p:cNvPr id="236551" name="Text Box 7"/>
          <p:cNvSpPr txBox="1">
            <a:spLocks noChangeArrowheads="1"/>
          </p:cNvSpPr>
          <p:nvPr/>
        </p:nvSpPr>
        <p:spPr bwMode="auto">
          <a:xfrm>
            <a:off x="7696200" y="31242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</a:t>
            </a:r>
          </a:p>
        </p:txBody>
      </p:sp>
      <p:sp>
        <p:nvSpPr>
          <p:cNvPr id="236552" name="Freeform 8"/>
          <p:cNvSpPr>
            <a:spLocks/>
          </p:cNvSpPr>
          <p:nvPr/>
        </p:nvSpPr>
        <p:spPr bwMode="auto">
          <a:xfrm>
            <a:off x="5029200" y="2095500"/>
            <a:ext cx="3048000" cy="1574800"/>
          </a:xfrm>
          <a:custGeom>
            <a:avLst/>
            <a:gdLst>
              <a:gd name="T0" fmla="*/ 0 w 1392"/>
              <a:gd name="T1" fmla="*/ 1391126305 h 992"/>
              <a:gd name="T2" fmla="*/ 690420204 w 1392"/>
              <a:gd name="T3" fmla="*/ 302418775 h 992"/>
              <a:gd name="T4" fmla="*/ 1380842598 w 1392"/>
              <a:gd name="T5" fmla="*/ 181451255 h 992"/>
              <a:gd name="T6" fmla="*/ 2147483647 w 1392"/>
              <a:gd name="T7" fmla="*/ 1391126305 h 992"/>
              <a:gd name="T8" fmla="*/ 2147483647 w 1392"/>
              <a:gd name="T9" fmla="*/ 2116931523 h 992"/>
              <a:gd name="T10" fmla="*/ 2147483647 w 1392"/>
              <a:gd name="T11" fmla="*/ 2147483647 h 992"/>
              <a:gd name="T12" fmla="*/ 2147483647 w 1392"/>
              <a:gd name="T13" fmla="*/ 1995964053 h 992"/>
              <a:gd name="T14" fmla="*/ 2147483647 w 1392"/>
              <a:gd name="T15" fmla="*/ 544353814 h 992"/>
              <a:gd name="T16" fmla="*/ 2147483647 w 1392"/>
              <a:gd name="T17" fmla="*/ 181451255 h 992"/>
              <a:gd name="T18" fmla="*/ 2147483647 w 1392"/>
              <a:gd name="T19" fmla="*/ 1391126305 h 99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2"/>
              <a:gd name="T31" fmla="*/ 0 h 992"/>
              <a:gd name="T32" fmla="*/ 1392 w 1392"/>
              <a:gd name="T33" fmla="*/ 992 h 99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2" h="992">
                <a:moveTo>
                  <a:pt x="0" y="552"/>
                </a:moveTo>
                <a:cubicBezTo>
                  <a:pt x="48" y="376"/>
                  <a:pt x="96" y="200"/>
                  <a:pt x="144" y="120"/>
                </a:cubicBezTo>
                <a:cubicBezTo>
                  <a:pt x="192" y="40"/>
                  <a:pt x="232" y="0"/>
                  <a:pt x="288" y="72"/>
                </a:cubicBezTo>
                <a:cubicBezTo>
                  <a:pt x="344" y="144"/>
                  <a:pt x="432" y="424"/>
                  <a:pt x="480" y="552"/>
                </a:cubicBezTo>
                <a:cubicBezTo>
                  <a:pt x="528" y="680"/>
                  <a:pt x="536" y="768"/>
                  <a:pt x="576" y="840"/>
                </a:cubicBezTo>
                <a:cubicBezTo>
                  <a:pt x="616" y="912"/>
                  <a:pt x="672" y="992"/>
                  <a:pt x="720" y="984"/>
                </a:cubicBezTo>
                <a:cubicBezTo>
                  <a:pt x="768" y="976"/>
                  <a:pt x="808" y="920"/>
                  <a:pt x="864" y="792"/>
                </a:cubicBezTo>
                <a:cubicBezTo>
                  <a:pt x="920" y="664"/>
                  <a:pt x="1000" y="336"/>
                  <a:pt x="1056" y="216"/>
                </a:cubicBezTo>
                <a:cubicBezTo>
                  <a:pt x="1112" y="96"/>
                  <a:pt x="1144" y="16"/>
                  <a:pt x="1200" y="72"/>
                </a:cubicBezTo>
                <a:cubicBezTo>
                  <a:pt x="1256" y="128"/>
                  <a:pt x="1324" y="340"/>
                  <a:pt x="1392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553" name="Text Box 9"/>
          <p:cNvSpPr txBox="1">
            <a:spLocks noChangeArrowheads="1"/>
          </p:cNvSpPr>
          <p:nvPr/>
        </p:nvSpPr>
        <p:spPr bwMode="auto">
          <a:xfrm>
            <a:off x="4495800" y="44196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 = V</a:t>
            </a:r>
            <a:r>
              <a:rPr lang="en-US" baseline="-25000"/>
              <a:t>peak</a:t>
            </a:r>
            <a:r>
              <a:rPr lang="en-US"/>
              <a:t>sin</a:t>
            </a:r>
            <a:r>
              <a:rPr lang="el-GR">
                <a:cs typeface="Arial" charset="0"/>
              </a:rPr>
              <a:t>ω</a:t>
            </a:r>
            <a:r>
              <a:rPr lang="en-US"/>
              <a:t>t</a:t>
            </a:r>
          </a:p>
        </p:txBody>
      </p:sp>
      <p:sp>
        <p:nvSpPr>
          <p:cNvPr id="236554" name="Line 10"/>
          <p:cNvSpPr>
            <a:spLocks noChangeShapeType="1"/>
          </p:cNvSpPr>
          <p:nvPr/>
        </p:nvSpPr>
        <p:spPr bwMode="auto">
          <a:xfrm>
            <a:off x="5562600" y="2133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555" name="Text Box 11"/>
          <p:cNvSpPr txBox="1">
            <a:spLocks noChangeArrowheads="1"/>
          </p:cNvSpPr>
          <p:nvPr/>
        </p:nvSpPr>
        <p:spPr bwMode="auto">
          <a:xfrm>
            <a:off x="5715000" y="2209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 period</a:t>
            </a:r>
          </a:p>
        </p:txBody>
      </p:sp>
      <p:sp>
        <p:nvSpPr>
          <p:cNvPr id="236556" name="Text Box 12"/>
          <p:cNvSpPr txBox="1">
            <a:spLocks noChangeArrowheads="1"/>
          </p:cNvSpPr>
          <p:nvPr/>
        </p:nvSpPr>
        <p:spPr bwMode="auto">
          <a:xfrm>
            <a:off x="4495800" y="50292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frequency = 1/(time period)</a:t>
            </a:r>
          </a:p>
        </p:txBody>
      </p:sp>
    </p:spTree>
    <p:extLst>
      <p:ext uri="{BB962C8B-B14F-4D97-AF65-F5344CB8AC3E}">
        <p14:creationId xmlns:p14="http://schemas.microsoft.com/office/powerpoint/2010/main" val="238050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build="p"/>
      <p:bldP spid="236548" grpId="0" animBg="1"/>
      <p:bldP spid="236549" grpId="0" animBg="1"/>
      <p:bldP spid="236550" grpId="0"/>
      <p:bldP spid="236551" grpId="0"/>
      <p:bldP spid="236552" grpId="0" animBg="1"/>
      <p:bldP spid="236553" grpId="0"/>
      <p:bldP spid="236554" grpId="0" animBg="1"/>
      <p:bldP spid="236555" grpId="0"/>
      <p:bldP spid="2365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charset="0"/>
              </a:rPr>
              <a:t>Electronics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Alternating Current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Related waveforms</a:t>
            </a:r>
          </a:p>
        </p:txBody>
      </p:sp>
      <p:sp>
        <p:nvSpPr>
          <p:cNvPr id="237572" name="Line 4"/>
          <p:cNvSpPr>
            <a:spLocks noChangeShapeType="1"/>
          </p:cNvSpPr>
          <p:nvPr/>
        </p:nvSpPr>
        <p:spPr bwMode="auto">
          <a:xfrm>
            <a:off x="914400" y="3581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73" name="Line 5"/>
          <p:cNvSpPr>
            <a:spLocks noChangeShapeType="1"/>
          </p:cNvSpPr>
          <p:nvPr/>
        </p:nvSpPr>
        <p:spPr bwMode="auto">
          <a:xfrm>
            <a:off x="457200" y="47244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74" name="Text Box 6"/>
          <p:cNvSpPr txBox="1">
            <a:spLocks noChangeArrowheads="1"/>
          </p:cNvSpPr>
          <p:nvPr/>
        </p:nvSpPr>
        <p:spPr bwMode="auto">
          <a:xfrm>
            <a:off x="762000" y="26670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Square wave</a:t>
            </a:r>
          </a:p>
        </p:txBody>
      </p:sp>
      <p:sp>
        <p:nvSpPr>
          <p:cNvPr id="237575" name="Text Box 7"/>
          <p:cNvSpPr txBox="1">
            <a:spLocks noChangeArrowheads="1"/>
          </p:cNvSpPr>
          <p:nvPr/>
        </p:nvSpPr>
        <p:spPr bwMode="auto">
          <a:xfrm>
            <a:off x="4953000" y="26670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Sawtooth wave</a:t>
            </a:r>
          </a:p>
        </p:txBody>
      </p:sp>
      <p:sp>
        <p:nvSpPr>
          <p:cNvPr id="237576" name="Line 8"/>
          <p:cNvSpPr>
            <a:spLocks noChangeShapeType="1"/>
          </p:cNvSpPr>
          <p:nvPr/>
        </p:nvSpPr>
        <p:spPr bwMode="auto">
          <a:xfrm>
            <a:off x="5562600" y="3581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77" name="Line 9"/>
          <p:cNvSpPr>
            <a:spLocks noChangeShapeType="1"/>
          </p:cNvSpPr>
          <p:nvPr/>
        </p:nvSpPr>
        <p:spPr bwMode="auto">
          <a:xfrm>
            <a:off x="4876800" y="47244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78" name="Line 10"/>
          <p:cNvSpPr>
            <a:spLocks noChangeShapeType="1"/>
          </p:cNvSpPr>
          <p:nvPr/>
        </p:nvSpPr>
        <p:spPr bwMode="auto">
          <a:xfrm>
            <a:off x="914400" y="5562600"/>
            <a:ext cx="38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79" name="Line 11"/>
          <p:cNvSpPr>
            <a:spLocks noChangeShapeType="1"/>
          </p:cNvSpPr>
          <p:nvPr/>
        </p:nvSpPr>
        <p:spPr bwMode="auto">
          <a:xfrm flipV="1">
            <a:off x="1295400" y="3886200"/>
            <a:ext cx="0" cy="167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80" name="Line 12"/>
          <p:cNvSpPr>
            <a:spLocks noChangeShapeType="1"/>
          </p:cNvSpPr>
          <p:nvPr/>
        </p:nvSpPr>
        <p:spPr bwMode="auto">
          <a:xfrm>
            <a:off x="1676400" y="5562600"/>
            <a:ext cx="38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81" name="Line 13"/>
          <p:cNvSpPr>
            <a:spLocks noChangeShapeType="1"/>
          </p:cNvSpPr>
          <p:nvPr/>
        </p:nvSpPr>
        <p:spPr bwMode="auto">
          <a:xfrm>
            <a:off x="1295400" y="3886200"/>
            <a:ext cx="38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82" name="Line 14"/>
          <p:cNvSpPr>
            <a:spLocks noChangeShapeType="1"/>
          </p:cNvSpPr>
          <p:nvPr/>
        </p:nvSpPr>
        <p:spPr bwMode="auto">
          <a:xfrm>
            <a:off x="2057400" y="3886200"/>
            <a:ext cx="38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83" name="Line 15"/>
          <p:cNvSpPr>
            <a:spLocks noChangeShapeType="1"/>
          </p:cNvSpPr>
          <p:nvPr/>
        </p:nvSpPr>
        <p:spPr bwMode="auto">
          <a:xfrm flipV="1">
            <a:off x="2057400" y="3886200"/>
            <a:ext cx="0" cy="167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84" name="Line 16"/>
          <p:cNvSpPr>
            <a:spLocks noChangeShapeType="1"/>
          </p:cNvSpPr>
          <p:nvPr/>
        </p:nvSpPr>
        <p:spPr bwMode="auto">
          <a:xfrm flipV="1">
            <a:off x="1676400" y="3886200"/>
            <a:ext cx="0" cy="167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85" name="Line 17"/>
          <p:cNvSpPr>
            <a:spLocks noChangeShapeType="1"/>
          </p:cNvSpPr>
          <p:nvPr/>
        </p:nvSpPr>
        <p:spPr bwMode="auto">
          <a:xfrm flipV="1">
            <a:off x="2438400" y="3886200"/>
            <a:ext cx="0" cy="167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86" name="Line 18"/>
          <p:cNvSpPr>
            <a:spLocks noChangeShapeType="1"/>
          </p:cNvSpPr>
          <p:nvPr/>
        </p:nvSpPr>
        <p:spPr bwMode="auto">
          <a:xfrm>
            <a:off x="2438400" y="5562600"/>
            <a:ext cx="38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87" name="Line 19"/>
          <p:cNvSpPr>
            <a:spLocks noChangeShapeType="1"/>
          </p:cNvSpPr>
          <p:nvPr/>
        </p:nvSpPr>
        <p:spPr bwMode="auto">
          <a:xfrm>
            <a:off x="2819400" y="3886200"/>
            <a:ext cx="38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88" name="Line 20"/>
          <p:cNvSpPr>
            <a:spLocks noChangeShapeType="1"/>
          </p:cNvSpPr>
          <p:nvPr/>
        </p:nvSpPr>
        <p:spPr bwMode="auto">
          <a:xfrm>
            <a:off x="3200400" y="5562600"/>
            <a:ext cx="38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89" name="Line 21"/>
          <p:cNvSpPr>
            <a:spLocks noChangeShapeType="1"/>
          </p:cNvSpPr>
          <p:nvPr/>
        </p:nvSpPr>
        <p:spPr bwMode="auto">
          <a:xfrm flipV="1">
            <a:off x="3200400" y="3886200"/>
            <a:ext cx="0" cy="167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90" name="Line 22"/>
          <p:cNvSpPr>
            <a:spLocks noChangeShapeType="1"/>
          </p:cNvSpPr>
          <p:nvPr/>
        </p:nvSpPr>
        <p:spPr bwMode="auto">
          <a:xfrm flipV="1">
            <a:off x="2819400" y="3886200"/>
            <a:ext cx="0" cy="167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91" name="Text Box 23"/>
          <p:cNvSpPr txBox="1">
            <a:spLocks noChangeArrowheads="1"/>
          </p:cNvSpPr>
          <p:nvPr/>
        </p:nvSpPr>
        <p:spPr bwMode="auto">
          <a:xfrm>
            <a:off x="762000" y="3276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Voltage</a:t>
            </a:r>
          </a:p>
        </p:txBody>
      </p:sp>
      <p:sp>
        <p:nvSpPr>
          <p:cNvPr id="237592" name="Text Box 24"/>
          <p:cNvSpPr txBox="1">
            <a:spLocks noChangeArrowheads="1"/>
          </p:cNvSpPr>
          <p:nvPr/>
        </p:nvSpPr>
        <p:spPr bwMode="auto">
          <a:xfrm>
            <a:off x="5257800" y="32004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Voltage</a:t>
            </a:r>
          </a:p>
        </p:txBody>
      </p:sp>
      <p:sp>
        <p:nvSpPr>
          <p:cNvPr id="237593" name="Text Box 25"/>
          <p:cNvSpPr txBox="1">
            <a:spLocks noChangeArrowheads="1"/>
          </p:cNvSpPr>
          <p:nvPr/>
        </p:nvSpPr>
        <p:spPr bwMode="auto">
          <a:xfrm>
            <a:off x="3505200" y="4800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</a:t>
            </a:r>
          </a:p>
        </p:txBody>
      </p:sp>
      <p:sp>
        <p:nvSpPr>
          <p:cNvPr id="237594" name="Text Box 26"/>
          <p:cNvSpPr txBox="1">
            <a:spLocks noChangeArrowheads="1"/>
          </p:cNvSpPr>
          <p:nvPr/>
        </p:nvSpPr>
        <p:spPr bwMode="auto">
          <a:xfrm>
            <a:off x="8001000" y="4800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</a:t>
            </a:r>
          </a:p>
        </p:txBody>
      </p:sp>
      <p:sp>
        <p:nvSpPr>
          <p:cNvPr id="237595" name="Line 27"/>
          <p:cNvSpPr>
            <a:spLocks noChangeShapeType="1"/>
          </p:cNvSpPr>
          <p:nvPr/>
        </p:nvSpPr>
        <p:spPr bwMode="auto">
          <a:xfrm flipV="1">
            <a:off x="5562600" y="3962400"/>
            <a:ext cx="457200" cy="76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96" name="Line 28"/>
          <p:cNvSpPr>
            <a:spLocks noChangeShapeType="1"/>
          </p:cNvSpPr>
          <p:nvPr/>
        </p:nvSpPr>
        <p:spPr bwMode="auto">
          <a:xfrm>
            <a:off x="6019800" y="3962400"/>
            <a:ext cx="99060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97" name="Line 29"/>
          <p:cNvSpPr>
            <a:spLocks noChangeShapeType="1"/>
          </p:cNvSpPr>
          <p:nvPr/>
        </p:nvSpPr>
        <p:spPr bwMode="auto">
          <a:xfrm flipV="1">
            <a:off x="7010400" y="3962400"/>
            <a:ext cx="76200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598" name="Line 30"/>
          <p:cNvSpPr>
            <a:spLocks noChangeShapeType="1"/>
          </p:cNvSpPr>
          <p:nvPr/>
        </p:nvSpPr>
        <p:spPr bwMode="auto">
          <a:xfrm>
            <a:off x="7772400" y="3962400"/>
            <a:ext cx="533400" cy="76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4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 animBg="1"/>
      <p:bldP spid="237573" grpId="0" animBg="1"/>
      <p:bldP spid="237574" grpId="0"/>
      <p:bldP spid="237575" grpId="0"/>
      <p:bldP spid="237576" grpId="0" animBg="1"/>
      <p:bldP spid="237577" grpId="0" animBg="1"/>
      <p:bldP spid="237578" grpId="0" animBg="1"/>
      <p:bldP spid="237579" grpId="0" animBg="1"/>
      <p:bldP spid="237580" grpId="0" animBg="1"/>
      <p:bldP spid="237581" grpId="0" animBg="1"/>
      <p:bldP spid="237582" grpId="0" animBg="1"/>
      <p:bldP spid="237583" grpId="0" animBg="1"/>
      <p:bldP spid="237584" grpId="0" animBg="1"/>
      <p:bldP spid="237585" grpId="0" animBg="1"/>
      <p:bldP spid="237586" grpId="0" animBg="1"/>
      <p:bldP spid="237587" grpId="0" animBg="1"/>
      <p:bldP spid="237588" grpId="0" animBg="1"/>
      <p:bldP spid="237589" grpId="0" animBg="1"/>
      <p:bldP spid="237590" grpId="0" animBg="1"/>
      <p:bldP spid="237591" grpId="0"/>
      <p:bldP spid="237592" grpId="0"/>
      <p:bldP spid="237593" grpId="0"/>
      <p:bldP spid="237594" grpId="0"/>
      <p:bldP spid="237595" grpId="0" animBg="1"/>
      <p:bldP spid="237596" grpId="0" animBg="1"/>
      <p:bldP spid="237597" grpId="0" animBg="1"/>
      <p:bldP spid="23759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charset="0"/>
              </a:rPr>
              <a:t>Electronics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Alternating Current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382000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latin typeface="Tahoma" charset="0"/>
              </a:rPr>
              <a:t>Superposition and Fourier Transforms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ahoma" charset="0"/>
              </a:rPr>
              <a:t>V</a:t>
            </a:r>
            <a:r>
              <a:rPr lang="en-US" sz="2800" baseline="-25000" smtClean="0">
                <a:latin typeface="Tahoma" charset="0"/>
              </a:rPr>
              <a:t>net</a:t>
            </a:r>
            <a:r>
              <a:rPr lang="en-US" sz="2800" smtClean="0">
                <a:latin typeface="Tahoma" charset="0"/>
              </a:rPr>
              <a:t>(t) = V</a:t>
            </a:r>
            <a:r>
              <a:rPr lang="en-US" sz="2800" baseline="-25000" smtClean="0">
                <a:latin typeface="Tahoma" charset="0"/>
              </a:rPr>
              <a:t>1</a:t>
            </a:r>
            <a:r>
              <a:rPr lang="en-US" sz="2800" smtClean="0">
                <a:latin typeface="Tahoma" charset="0"/>
              </a:rPr>
              <a:t>(t) + V</a:t>
            </a:r>
            <a:r>
              <a:rPr lang="en-US" sz="2800" baseline="-25000" smtClean="0">
                <a:latin typeface="Tahoma" charset="0"/>
              </a:rPr>
              <a:t>2</a:t>
            </a:r>
            <a:r>
              <a:rPr lang="en-US" sz="2800" smtClean="0">
                <a:latin typeface="Tahoma" charset="0"/>
              </a:rPr>
              <a:t>(t)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ahoma" charset="0"/>
              </a:rPr>
              <a:t>Sine wave voltage </a:t>
            </a:r>
            <a:r>
              <a:rPr lang="en-US" sz="2800" smtClean="0">
                <a:latin typeface="Tahoma" charset="0"/>
                <a:cs typeface="Arial" charset="0"/>
              </a:rPr>
              <a:t>→</a:t>
            </a:r>
            <a:r>
              <a:rPr lang="en-US" sz="2800" smtClean="0">
                <a:latin typeface="Tahoma" charset="0"/>
              </a:rPr>
              <a:t> transforms to single frequency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ahoma" charset="0"/>
              </a:rPr>
              <a:t>See example</a:t>
            </a:r>
          </a:p>
        </p:txBody>
      </p:sp>
      <p:graphicFrame>
        <p:nvGraphicFramePr>
          <p:cNvPr id="238596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457200" y="4419600"/>
          <a:ext cx="4038600" cy="18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hart" r:id="rId3" imgW="5343672" imgH="2505050" progId="Excel.Sheet.8">
                  <p:embed/>
                </p:oleObj>
              </mc:Choice>
              <mc:Fallback>
                <p:oleObj name="Chart" r:id="rId3" imgW="5343672" imgH="250505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19600"/>
                        <a:ext cx="4038600" cy="189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597" name="Text Box 5"/>
          <p:cNvSpPr txBox="1">
            <a:spLocks noChangeArrowheads="1"/>
          </p:cNvSpPr>
          <p:nvPr/>
        </p:nvSpPr>
        <p:spPr bwMode="auto">
          <a:xfrm>
            <a:off x="381000" y="3886200"/>
            <a:ext cx="419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High frequency wave</a:t>
            </a:r>
          </a:p>
        </p:txBody>
      </p:sp>
      <p:sp>
        <p:nvSpPr>
          <p:cNvPr id="238598" name="Line 6"/>
          <p:cNvSpPr>
            <a:spLocks noChangeShapeType="1"/>
          </p:cNvSpPr>
          <p:nvPr/>
        </p:nvSpPr>
        <p:spPr bwMode="auto">
          <a:xfrm>
            <a:off x="5410200" y="4510088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599" name="Line 7"/>
          <p:cNvSpPr>
            <a:spLocks noChangeShapeType="1"/>
          </p:cNvSpPr>
          <p:nvPr/>
        </p:nvSpPr>
        <p:spPr bwMode="auto">
          <a:xfrm>
            <a:off x="5410200" y="6338888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00" name="Text Box 8"/>
          <p:cNvSpPr txBox="1">
            <a:spLocks noChangeArrowheads="1"/>
          </p:cNvSpPr>
          <p:nvPr/>
        </p:nvSpPr>
        <p:spPr bwMode="auto">
          <a:xfrm>
            <a:off x="6324600" y="6491288"/>
            <a:ext cx="2286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frequency</a:t>
            </a:r>
          </a:p>
        </p:txBody>
      </p:sp>
      <p:sp>
        <p:nvSpPr>
          <p:cNvPr id="238601" name="Text Box 9"/>
          <p:cNvSpPr txBox="1">
            <a:spLocks noChangeArrowheads="1"/>
          </p:cNvSpPr>
          <p:nvPr/>
        </p:nvSpPr>
        <p:spPr bwMode="auto">
          <a:xfrm>
            <a:off x="5257800" y="4052888"/>
            <a:ext cx="2286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Amplitude</a:t>
            </a:r>
          </a:p>
        </p:txBody>
      </p:sp>
      <p:sp>
        <p:nvSpPr>
          <p:cNvPr id="238602" name="Line 10"/>
          <p:cNvSpPr>
            <a:spLocks noChangeShapeType="1"/>
          </p:cNvSpPr>
          <p:nvPr/>
        </p:nvSpPr>
        <p:spPr bwMode="auto">
          <a:xfrm flipV="1">
            <a:off x="6477000" y="47244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03" name="Text Box 11"/>
          <p:cNvSpPr txBox="1">
            <a:spLocks noChangeArrowheads="1"/>
          </p:cNvSpPr>
          <p:nvPr/>
        </p:nvSpPr>
        <p:spPr bwMode="auto">
          <a:xfrm>
            <a:off x="5257800" y="3657600"/>
            <a:ext cx="3429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Fourier Transform (of infinite wave)</a:t>
            </a:r>
          </a:p>
        </p:txBody>
      </p:sp>
      <p:graphicFrame>
        <p:nvGraphicFramePr>
          <p:cNvPr id="238604" name="Object 12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457200" y="4419600"/>
          <a:ext cx="4038600" cy="192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hart" r:id="rId5" imgW="5353101" imgH="2552842" progId="Excel.Sheet.8">
                  <p:embed/>
                </p:oleObj>
              </mc:Choice>
              <mc:Fallback>
                <p:oleObj name="Chart" r:id="rId5" imgW="5353101" imgH="255284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19600"/>
                        <a:ext cx="4038600" cy="192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605" name="Line 13"/>
          <p:cNvSpPr>
            <a:spLocks noChangeShapeType="1"/>
          </p:cNvSpPr>
          <p:nvPr/>
        </p:nvSpPr>
        <p:spPr bwMode="auto">
          <a:xfrm>
            <a:off x="7239000" y="47244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38606" name="Object 14"/>
          <p:cNvGraphicFramePr>
            <a:graphicFrameLocks noChangeAspect="1"/>
          </p:cNvGraphicFramePr>
          <p:nvPr/>
        </p:nvGraphicFramePr>
        <p:xfrm>
          <a:off x="533400" y="4495800"/>
          <a:ext cx="4114800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art" r:id="rId7" imgW="5362529" imgH="2428972" progId="Excel.Sheet.8">
                  <p:embed/>
                </p:oleObj>
              </mc:Choice>
              <mc:Fallback>
                <p:oleObj name="Chart" r:id="rId7" imgW="5362529" imgH="242897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495800"/>
                        <a:ext cx="4114800" cy="186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607" name="Text Box 15"/>
          <p:cNvSpPr txBox="1">
            <a:spLocks noChangeArrowheads="1"/>
          </p:cNvSpPr>
          <p:nvPr/>
        </p:nvSpPr>
        <p:spPr bwMode="auto">
          <a:xfrm>
            <a:off x="533400" y="38862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low frequency wave</a:t>
            </a:r>
          </a:p>
        </p:txBody>
      </p:sp>
      <p:sp>
        <p:nvSpPr>
          <p:cNvPr id="238608" name="Text Box 16"/>
          <p:cNvSpPr txBox="1">
            <a:spLocks noChangeArrowheads="1"/>
          </p:cNvSpPr>
          <p:nvPr/>
        </p:nvSpPr>
        <p:spPr bwMode="auto">
          <a:xfrm>
            <a:off x="1295400" y="38862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Sum (beat frequency)</a:t>
            </a:r>
          </a:p>
        </p:txBody>
      </p:sp>
    </p:spTree>
    <p:extLst>
      <p:ext uri="{BB962C8B-B14F-4D97-AF65-F5344CB8AC3E}">
        <p14:creationId xmlns:p14="http://schemas.microsoft.com/office/powerpoint/2010/main" val="55251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38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38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38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3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38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38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3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3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3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  <p:bldOleChart spid="238596" grpId="0"/>
      <p:bldOleChart spid="238596" grpId="1"/>
      <p:bldP spid="238597" grpId="0"/>
      <p:bldP spid="238597" grpId="1"/>
      <p:bldP spid="238598" grpId="0" animBg="1"/>
      <p:bldP spid="238599" grpId="0" animBg="1"/>
      <p:bldP spid="238600" grpId="0"/>
      <p:bldP spid="238601" grpId="0"/>
      <p:bldP spid="238602" grpId="0" animBg="1"/>
      <p:bldP spid="238603" grpId="0"/>
      <p:bldOleChart spid="238604" grpId="0"/>
      <p:bldOleChart spid="238604" grpId="1"/>
      <p:bldP spid="238605" grpId="0" animBg="1"/>
      <p:bldP spid="238605" grpId="1" animBg="1"/>
      <p:bldP spid="238605" grpId="2" animBg="1"/>
      <p:bldOleChart spid="238606" grpId="0"/>
      <p:bldP spid="238607" grpId="0"/>
      <p:bldP spid="238607" grpId="1"/>
      <p:bldP spid="2386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charset="0"/>
              </a:rPr>
              <a:t>Electronics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Alternating Current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305800" cy="1905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ahoma" charset="0"/>
              </a:rPr>
              <a:t>Other Fourier Transform Examples</a:t>
            </a:r>
          </a:p>
          <a:p>
            <a:pPr eaLnBrk="1" hangingPunct="1"/>
            <a:r>
              <a:rPr lang="en-US" sz="2800" smtClean="0">
                <a:latin typeface="Tahoma" charset="0"/>
              </a:rPr>
              <a:t>Example seen in NMR</a:t>
            </a:r>
          </a:p>
        </p:txBody>
      </p:sp>
      <p:graphicFrame>
        <p:nvGraphicFramePr>
          <p:cNvPr id="239620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57200" y="4267200"/>
          <a:ext cx="40386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art" r:id="rId3" imgW="5162580" imgH="2467011" progId="Excel.Sheet.8">
                  <p:embed/>
                </p:oleObj>
              </mc:Choice>
              <mc:Fallback>
                <p:oleObj name="Chart" r:id="rId3" imgW="5162580" imgH="246701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4038600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381000" y="37338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Non-infinite decay wave</a:t>
            </a:r>
          </a:p>
        </p:txBody>
      </p:sp>
      <p:sp>
        <p:nvSpPr>
          <p:cNvPr id="239622" name="Line 6"/>
          <p:cNvSpPr>
            <a:spLocks noChangeShapeType="1"/>
          </p:cNvSpPr>
          <p:nvPr/>
        </p:nvSpPr>
        <p:spPr bwMode="auto">
          <a:xfrm>
            <a:off x="5181600" y="39624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9623" name="Line 7"/>
          <p:cNvSpPr>
            <a:spLocks noChangeShapeType="1"/>
          </p:cNvSpPr>
          <p:nvPr/>
        </p:nvSpPr>
        <p:spPr bwMode="auto">
          <a:xfrm>
            <a:off x="5181600" y="6019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9625" name="Line 9"/>
          <p:cNvSpPr>
            <a:spLocks noChangeShapeType="1"/>
          </p:cNvSpPr>
          <p:nvPr/>
        </p:nvSpPr>
        <p:spPr bwMode="auto">
          <a:xfrm>
            <a:off x="6477000" y="5410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9626" name="Text Box 10"/>
          <p:cNvSpPr txBox="1">
            <a:spLocks noChangeArrowheads="1"/>
          </p:cNvSpPr>
          <p:nvPr/>
        </p:nvSpPr>
        <p:spPr bwMode="auto">
          <a:xfrm>
            <a:off x="6705600" y="51054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Finite Width</a:t>
            </a:r>
          </a:p>
        </p:txBody>
      </p:sp>
      <p:sp>
        <p:nvSpPr>
          <p:cNvPr id="239627" name="Text Box 11"/>
          <p:cNvSpPr txBox="1">
            <a:spLocks noChangeArrowheads="1"/>
          </p:cNvSpPr>
          <p:nvPr/>
        </p:nvSpPr>
        <p:spPr bwMode="auto">
          <a:xfrm>
            <a:off x="5029200" y="34290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Fourier Transform</a:t>
            </a:r>
          </a:p>
        </p:txBody>
      </p:sp>
      <p:sp>
        <p:nvSpPr>
          <p:cNvPr id="27659" name="Freeform 12"/>
          <p:cNvSpPr>
            <a:spLocks/>
          </p:cNvSpPr>
          <p:nvPr/>
        </p:nvSpPr>
        <p:spPr bwMode="auto">
          <a:xfrm>
            <a:off x="5686425" y="4191000"/>
            <a:ext cx="2667000" cy="1803400"/>
          </a:xfrm>
          <a:custGeom>
            <a:avLst/>
            <a:gdLst>
              <a:gd name="T0" fmla="*/ 0 w 1584"/>
              <a:gd name="T1" fmla="*/ 2147483647 h 1088"/>
              <a:gd name="T2" fmla="*/ 680372916 w 1584"/>
              <a:gd name="T3" fmla="*/ 2147483647 h 1088"/>
              <a:gd name="T4" fmla="*/ 1224671627 w 1584"/>
              <a:gd name="T5" fmla="*/ 2147483647 h 1088"/>
              <a:gd name="T6" fmla="*/ 1360745831 w 1584"/>
              <a:gd name="T7" fmla="*/ 1582518012 h 1088"/>
              <a:gd name="T8" fmla="*/ 1496820035 w 1584"/>
              <a:gd name="T9" fmla="*/ 0 h 1088"/>
              <a:gd name="T10" fmla="*/ 1632894240 w 1584"/>
              <a:gd name="T11" fmla="*/ 1582518012 h 1088"/>
              <a:gd name="T12" fmla="*/ 1768968865 w 1584"/>
              <a:gd name="T13" fmla="*/ 2147483647 h 1088"/>
              <a:gd name="T14" fmla="*/ 2147483647 w 1584"/>
              <a:gd name="T15" fmla="*/ 2147483647 h 1088"/>
              <a:gd name="T16" fmla="*/ 2147483647 w 1584"/>
              <a:gd name="T17" fmla="*/ 2147483647 h 10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84"/>
              <a:gd name="T28" fmla="*/ 0 h 1088"/>
              <a:gd name="T29" fmla="*/ 1584 w 1584"/>
              <a:gd name="T30" fmla="*/ 1088 h 108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84" h="1088">
                <a:moveTo>
                  <a:pt x="0" y="1056"/>
                </a:moveTo>
                <a:cubicBezTo>
                  <a:pt x="84" y="1060"/>
                  <a:pt x="168" y="1064"/>
                  <a:pt x="240" y="1056"/>
                </a:cubicBezTo>
                <a:cubicBezTo>
                  <a:pt x="312" y="1048"/>
                  <a:pt x="392" y="1088"/>
                  <a:pt x="432" y="1008"/>
                </a:cubicBezTo>
                <a:cubicBezTo>
                  <a:pt x="472" y="928"/>
                  <a:pt x="464" y="744"/>
                  <a:pt x="480" y="576"/>
                </a:cubicBezTo>
                <a:cubicBezTo>
                  <a:pt x="496" y="408"/>
                  <a:pt x="512" y="0"/>
                  <a:pt x="528" y="0"/>
                </a:cubicBezTo>
                <a:cubicBezTo>
                  <a:pt x="544" y="0"/>
                  <a:pt x="560" y="416"/>
                  <a:pt x="576" y="576"/>
                </a:cubicBezTo>
                <a:cubicBezTo>
                  <a:pt x="592" y="736"/>
                  <a:pt x="584" y="880"/>
                  <a:pt x="624" y="960"/>
                </a:cubicBezTo>
                <a:cubicBezTo>
                  <a:pt x="664" y="1040"/>
                  <a:pt x="656" y="1040"/>
                  <a:pt x="816" y="1056"/>
                </a:cubicBezTo>
                <a:cubicBezTo>
                  <a:pt x="976" y="1072"/>
                  <a:pt x="1280" y="1064"/>
                  <a:pt x="1584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3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/>
      <p:bldOleChart spid="239620" grpId="0"/>
      <p:bldP spid="239621" grpId="0"/>
      <p:bldP spid="239622" grpId="0" animBg="1"/>
      <p:bldP spid="239623" grpId="0" animBg="1"/>
      <p:bldP spid="239625" grpId="0" animBg="1"/>
      <p:bldP spid="239626" grpId="0"/>
      <p:bldP spid="239627" grpId="0"/>
      <p:bldP spid="276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charset="0"/>
              </a:rPr>
              <a:t>Electronics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Alternating Current – NMR Example – cont.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3058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latin typeface="Tahoma" charset="0"/>
              </a:rPr>
              <a:t>Most NMR FIDs look messier than shown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latin typeface="Tahoma" charset="0"/>
              </a:rPr>
              <a:t>Due to a) multiple peaks and b) noisy signal which leads to noisier </a:t>
            </a:r>
            <a:r>
              <a:rPr lang="en-US" sz="1800" dirty="0" err="1" smtClean="0">
                <a:latin typeface="Tahoma" charset="0"/>
              </a:rPr>
              <a:t>specra</a:t>
            </a:r>
            <a:endParaRPr lang="en-US" sz="1800" dirty="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latin typeface="Tahoma" charset="0"/>
              </a:rPr>
              <a:t>To reduce the effect of the noise, it is common to increase the decay by multiplying the signal by an exponential decay </a:t>
            </a:r>
            <a:r>
              <a:rPr lang="en-US" sz="1800" dirty="0" smtClean="0">
                <a:latin typeface="Tahoma" charset="0"/>
              </a:rPr>
              <a:t>function (Line Broadening in Bruker </a:t>
            </a:r>
            <a:r>
              <a:rPr lang="en-US" sz="1800" dirty="0" err="1" smtClean="0">
                <a:latin typeface="Tahoma" charset="0"/>
              </a:rPr>
              <a:t>TopSpin</a:t>
            </a:r>
            <a:r>
              <a:rPr lang="en-US" sz="1800" dirty="0" smtClean="0">
                <a:latin typeface="Tahoma" charset="0"/>
              </a:rPr>
              <a:t> software)</a:t>
            </a:r>
            <a:endParaRPr lang="en-US" sz="1800" dirty="0" smtClean="0">
              <a:latin typeface="Tahoma" charset="0"/>
            </a:endParaRPr>
          </a:p>
        </p:txBody>
      </p:sp>
      <p:graphicFrame>
        <p:nvGraphicFramePr>
          <p:cNvPr id="239620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57200" y="4267200"/>
          <a:ext cx="40386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3" imgW="5162580" imgH="2467011" progId="Excel.Sheet.8">
                  <p:embed/>
                </p:oleObj>
              </mc:Choice>
              <mc:Fallback>
                <p:oleObj name="Chart" r:id="rId3" imgW="5162580" imgH="246701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4038600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381000" y="37338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Non-infinite decay wave</a:t>
            </a:r>
          </a:p>
        </p:txBody>
      </p:sp>
      <p:sp>
        <p:nvSpPr>
          <p:cNvPr id="239622" name="Line 6"/>
          <p:cNvSpPr>
            <a:spLocks noChangeShapeType="1"/>
          </p:cNvSpPr>
          <p:nvPr/>
        </p:nvSpPr>
        <p:spPr bwMode="auto">
          <a:xfrm>
            <a:off x="5181600" y="39624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9623" name="Line 7"/>
          <p:cNvSpPr>
            <a:spLocks noChangeShapeType="1"/>
          </p:cNvSpPr>
          <p:nvPr/>
        </p:nvSpPr>
        <p:spPr bwMode="auto">
          <a:xfrm>
            <a:off x="5181600" y="6019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9627" name="Text Box 11"/>
          <p:cNvSpPr txBox="1">
            <a:spLocks noChangeArrowheads="1"/>
          </p:cNvSpPr>
          <p:nvPr/>
        </p:nvSpPr>
        <p:spPr bwMode="auto">
          <a:xfrm>
            <a:off x="5029200" y="34290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Fourier Transform</a:t>
            </a:r>
          </a:p>
        </p:txBody>
      </p:sp>
      <p:pic>
        <p:nvPicPr>
          <p:cNvPr id="34828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3505200"/>
            <a:ext cx="41910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609600" y="2971800"/>
            <a:ext cx="381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 of Noisier FID</a:t>
            </a:r>
          </a:p>
        </p:txBody>
      </p:sp>
      <p:sp>
        <p:nvSpPr>
          <p:cNvPr id="34830" name="Freeform 14"/>
          <p:cNvSpPr>
            <a:spLocks/>
          </p:cNvSpPr>
          <p:nvPr/>
        </p:nvSpPr>
        <p:spPr bwMode="auto">
          <a:xfrm>
            <a:off x="5486400" y="4114800"/>
            <a:ext cx="2665413" cy="1873250"/>
          </a:xfrm>
          <a:custGeom>
            <a:avLst/>
            <a:gdLst>
              <a:gd name="T0" fmla="*/ 55563 w 1679"/>
              <a:gd name="T1" fmla="*/ 1784350 h 1180"/>
              <a:gd name="T2" fmla="*/ 109538 w 1679"/>
              <a:gd name="T3" fmla="*/ 1697038 h 1180"/>
              <a:gd name="T4" fmla="*/ 231775 w 1679"/>
              <a:gd name="T5" fmla="*/ 1728788 h 1180"/>
              <a:gd name="T6" fmla="*/ 319088 w 1679"/>
              <a:gd name="T7" fmla="*/ 1708150 h 1180"/>
              <a:gd name="T8" fmla="*/ 495300 w 1679"/>
              <a:gd name="T9" fmla="*/ 1697038 h 1180"/>
              <a:gd name="T10" fmla="*/ 550863 w 1679"/>
              <a:gd name="T11" fmla="*/ 1697038 h 1180"/>
              <a:gd name="T12" fmla="*/ 617538 w 1679"/>
              <a:gd name="T13" fmla="*/ 1708150 h 1180"/>
              <a:gd name="T14" fmla="*/ 693738 w 1679"/>
              <a:gd name="T15" fmla="*/ 1708150 h 1180"/>
              <a:gd name="T16" fmla="*/ 749300 w 1679"/>
              <a:gd name="T17" fmla="*/ 1574800 h 1180"/>
              <a:gd name="T18" fmla="*/ 804863 w 1679"/>
              <a:gd name="T19" fmla="*/ 1135062 h 1180"/>
              <a:gd name="T20" fmla="*/ 847725 w 1679"/>
              <a:gd name="T21" fmla="*/ 914400 h 1180"/>
              <a:gd name="T22" fmla="*/ 881063 w 1679"/>
              <a:gd name="T23" fmla="*/ 0 h 1180"/>
              <a:gd name="T24" fmla="*/ 947738 w 1679"/>
              <a:gd name="T25" fmla="*/ 461963 h 1180"/>
              <a:gd name="T26" fmla="*/ 947738 w 1679"/>
              <a:gd name="T27" fmla="*/ 858838 h 1180"/>
              <a:gd name="T28" fmla="*/ 981075 w 1679"/>
              <a:gd name="T29" fmla="*/ 1001712 h 1180"/>
              <a:gd name="T30" fmla="*/ 992188 w 1679"/>
              <a:gd name="T31" fmla="*/ 1112837 h 1180"/>
              <a:gd name="T32" fmla="*/ 1079500 w 1679"/>
              <a:gd name="T33" fmla="*/ 1541462 h 1180"/>
              <a:gd name="T34" fmla="*/ 1101725 w 1679"/>
              <a:gd name="T35" fmla="*/ 1641475 h 1180"/>
              <a:gd name="T36" fmla="*/ 1146175 w 1679"/>
              <a:gd name="T37" fmla="*/ 1719263 h 1180"/>
              <a:gd name="T38" fmla="*/ 1244600 w 1679"/>
              <a:gd name="T39" fmla="*/ 1751013 h 1180"/>
              <a:gd name="T40" fmla="*/ 1409700 w 1679"/>
              <a:gd name="T41" fmla="*/ 1719263 h 1180"/>
              <a:gd name="T42" fmla="*/ 1509713 w 1679"/>
              <a:gd name="T43" fmla="*/ 1663700 h 1180"/>
              <a:gd name="T44" fmla="*/ 1552575 w 1679"/>
              <a:gd name="T45" fmla="*/ 1663700 h 1180"/>
              <a:gd name="T46" fmla="*/ 1641476 w 1679"/>
              <a:gd name="T47" fmla="*/ 1728788 h 1180"/>
              <a:gd name="T48" fmla="*/ 1730376 w 1679"/>
              <a:gd name="T49" fmla="*/ 1873250 h 1180"/>
              <a:gd name="T50" fmla="*/ 1762126 w 1679"/>
              <a:gd name="T51" fmla="*/ 1719263 h 1180"/>
              <a:gd name="T52" fmla="*/ 1927226 w 1679"/>
              <a:gd name="T53" fmla="*/ 1663700 h 1180"/>
              <a:gd name="T54" fmla="*/ 2060576 w 1679"/>
              <a:gd name="T55" fmla="*/ 1773238 h 1180"/>
              <a:gd name="T56" fmla="*/ 2192338 w 1679"/>
              <a:gd name="T57" fmla="*/ 1751013 h 1180"/>
              <a:gd name="T58" fmla="*/ 2270126 w 1679"/>
              <a:gd name="T59" fmla="*/ 1828800 h 1180"/>
              <a:gd name="T60" fmla="*/ 2346326 w 1679"/>
              <a:gd name="T61" fmla="*/ 1817688 h 1180"/>
              <a:gd name="T62" fmla="*/ 2489201 w 1679"/>
              <a:gd name="T63" fmla="*/ 1762125 h 1180"/>
              <a:gd name="T64" fmla="*/ 2622551 w 1679"/>
              <a:gd name="T65" fmla="*/ 1685925 h 118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679"/>
              <a:gd name="T100" fmla="*/ 0 h 1180"/>
              <a:gd name="T101" fmla="*/ 1679 w 1679"/>
              <a:gd name="T102" fmla="*/ 1180 h 118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679" h="1180">
                <a:moveTo>
                  <a:pt x="0" y="1089"/>
                </a:moveTo>
                <a:cubicBezTo>
                  <a:pt x="45" y="1061"/>
                  <a:pt x="24" y="1012"/>
                  <a:pt x="35" y="1124"/>
                </a:cubicBezTo>
                <a:cubicBezTo>
                  <a:pt x="43" y="1101"/>
                  <a:pt x="55" y="1055"/>
                  <a:pt x="55" y="1055"/>
                </a:cubicBezTo>
                <a:cubicBezTo>
                  <a:pt x="67" y="1115"/>
                  <a:pt x="56" y="1088"/>
                  <a:pt x="69" y="1069"/>
                </a:cubicBezTo>
                <a:cubicBezTo>
                  <a:pt x="75" y="1061"/>
                  <a:pt x="83" y="1055"/>
                  <a:pt x="90" y="1048"/>
                </a:cubicBezTo>
                <a:cubicBezTo>
                  <a:pt x="114" y="1064"/>
                  <a:pt x="119" y="1081"/>
                  <a:pt x="146" y="1089"/>
                </a:cubicBezTo>
                <a:cubicBezTo>
                  <a:pt x="193" y="1120"/>
                  <a:pt x="192" y="1100"/>
                  <a:pt x="208" y="1055"/>
                </a:cubicBezTo>
                <a:cubicBezTo>
                  <a:pt x="210" y="1048"/>
                  <a:pt x="201" y="1076"/>
                  <a:pt x="201" y="1076"/>
                </a:cubicBezTo>
                <a:cubicBezTo>
                  <a:pt x="233" y="1087"/>
                  <a:pt x="240" y="1074"/>
                  <a:pt x="257" y="1048"/>
                </a:cubicBezTo>
                <a:cubicBezTo>
                  <a:pt x="303" y="1078"/>
                  <a:pt x="262" y="1095"/>
                  <a:pt x="312" y="1069"/>
                </a:cubicBezTo>
                <a:cubicBezTo>
                  <a:pt x="307" y="1082"/>
                  <a:pt x="301" y="1149"/>
                  <a:pt x="319" y="1096"/>
                </a:cubicBezTo>
                <a:cubicBezTo>
                  <a:pt x="367" y="1112"/>
                  <a:pt x="313" y="1102"/>
                  <a:pt x="347" y="1069"/>
                </a:cubicBezTo>
                <a:cubicBezTo>
                  <a:pt x="352" y="1064"/>
                  <a:pt x="361" y="1074"/>
                  <a:pt x="368" y="1076"/>
                </a:cubicBezTo>
                <a:cubicBezTo>
                  <a:pt x="380" y="1111"/>
                  <a:pt x="368" y="1093"/>
                  <a:pt x="389" y="1076"/>
                </a:cubicBezTo>
                <a:cubicBezTo>
                  <a:pt x="395" y="1072"/>
                  <a:pt x="402" y="1071"/>
                  <a:pt x="409" y="1069"/>
                </a:cubicBezTo>
                <a:cubicBezTo>
                  <a:pt x="418" y="1071"/>
                  <a:pt x="429" y="1082"/>
                  <a:pt x="437" y="1076"/>
                </a:cubicBezTo>
                <a:cubicBezTo>
                  <a:pt x="446" y="1069"/>
                  <a:pt x="441" y="1053"/>
                  <a:pt x="444" y="1041"/>
                </a:cubicBezTo>
                <a:cubicBezTo>
                  <a:pt x="451" y="1014"/>
                  <a:pt x="453" y="1017"/>
                  <a:pt x="472" y="992"/>
                </a:cubicBezTo>
                <a:cubicBezTo>
                  <a:pt x="501" y="905"/>
                  <a:pt x="464" y="1022"/>
                  <a:pt x="486" y="777"/>
                </a:cubicBezTo>
                <a:cubicBezTo>
                  <a:pt x="488" y="755"/>
                  <a:pt x="507" y="715"/>
                  <a:pt x="507" y="715"/>
                </a:cubicBezTo>
                <a:cubicBezTo>
                  <a:pt x="509" y="673"/>
                  <a:pt x="506" y="631"/>
                  <a:pt x="514" y="590"/>
                </a:cubicBezTo>
                <a:cubicBezTo>
                  <a:pt x="516" y="582"/>
                  <a:pt x="533" y="584"/>
                  <a:pt x="534" y="576"/>
                </a:cubicBezTo>
                <a:cubicBezTo>
                  <a:pt x="538" y="553"/>
                  <a:pt x="529" y="530"/>
                  <a:pt x="527" y="507"/>
                </a:cubicBezTo>
                <a:cubicBezTo>
                  <a:pt x="531" y="350"/>
                  <a:pt x="528" y="160"/>
                  <a:pt x="555" y="0"/>
                </a:cubicBezTo>
                <a:cubicBezTo>
                  <a:pt x="592" y="55"/>
                  <a:pt x="565" y="7"/>
                  <a:pt x="576" y="139"/>
                </a:cubicBezTo>
                <a:cubicBezTo>
                  <a:pt x="580" y="190"/>
                  <a:pt x="587" y="241"/>
                  <a:pt x="597" y="291"/>
                </a:cubicBezTo>
                <a:cubicBezTo>
                  <a:pt x="599" y="342"/>
                  <a:pt x="604" y="393"/>
                  <a:pt x="604" y="444"/>
                </a:cubicBezTo>
                <a:cubicBezTo>
                  <a:pt x="604" y="476"/>
                  <a:pt x="597" y="509"/>
                  <a:pt x="597" y="541"/>
                </a:cubicBezTo>
                <a:cubicBezTo>
                  <a:pt x="597" y="557"/>
                  <a:pt x="600" y="574"/>
                  <a:pt x="604" y="590"/>
                </a:cubicBezTo>
                <a:cubicBezTo>
                  <a:pt x="607" y="604"/>
                  <a:pt x="618" y="631"/>
                  <a:pt x="618" y="631"/>
                </a:cubicBezTo>
                <a:cubicBezTo>
                  <a:pt x="616" y="640"/>
                  <a:pt x="610" y="649"/>
                  <a:pt x="611" y="659"/>
                </a:cubicBezTo>
                <a:cubicBezTo>
                  <a:pt x="612" y="674"/>
                  <a:pt x="625" y="701"/>
                  <a:pt x="625" y="701"/>
                </a:cubicBezTo>
                <a:cubicBezTo>
                  <a:pt x="635" y="790"/>
                  <a:pt x="574" y="961"/>
                  <a:pt x="666" y="992"/>
                </a:cubicBezTo>
                <a:cubicBezTo>
                  <a:pt x="671" y="985"/>
                  <a:pt x="677" y="979"/>
                  <a:pt x="680" y="971"/>
                </a:cubicBezTo>
                <a:cubicBezTo>
                  <a:pt x="684" y="962"/>
                  <a:pt x="685" y="935"/>
                  <a:pt x="687" y="944"/>
                </a:cubicBezTo>
                <a:cubicBezTo>
                  <a:pt x="694" y="973"/>
                  <a:pt x="690" y="1004"/>
                  <a:pt x="694" y="1034"/>
                </a:cubicBezTo>
                <a:cubicBezTo>
                  <a:pt x="695" y="1041"/>
                  <a:pt x="699" y="1048"/>
                  <a:pt x="701" y="1055"/>
                </a:cubicBezTo>
                <a:cubicBezTo>
                  <a:pt x="718" y="1005"/>
                  <a:pt x="715" y="1063"/>
                  <a:pt x="722" y="1083"/>
                </a:cubicBezTo>
                <a:cubicBezTo>
                  <a:pt x="742" y="1076"/>
                  <a:pt x="755" y="1068"/>
                  <a:pt x="777" y="1083"/>
                </a:cubicBezTo>
                <a:cubicBezTo>
                  <a:pt x="783" y="1087"/>
                  <a:pt x="779" y="1098"/>
                  <a:pt x="784" y="1103"/>
                </a:cubicBezTo>
                <a:cubicBezTo>
                  <a:pt x="793" y="1112"/>
                  <a:pt x="820" y="1120"/>
                  <a:pt x="833" y="1124"/>
                </a:cubicBezTo>
                <a:cubicBezTo>
                  <a:pt x="871" y="1111"/>
                  <a:pt x="850" y="1094"/>
                  <a:pt x="888" y="1083"/>
                </a:cubicBezTo>
                <a:cubicBezTo>
                  <a:pt x="895" y="1076"/>
                  <a:pt x="900" y="1067"/>
                  <a:pt x="909" y="1062"/>
                </a:cubicBezTo>
                <a:cubicBezTo>
                  <a:pt x="922" y="1055"/>
                  <a:pt x="951" y="1048"/>
                  <a:pt x="951" y="1048"/>
                </a:cubicBezTo>
                <a:cubicBezTo>
                  <a:pt x="956" y="1041"/>
                  <a:pt x="957" y="1027"/>
                  <a:pt x="965" y="1027"/>
                </a:cubicBezTo>
                <a:cubicBezTo>
                  <a:pt x="973" y="1027"/>
                  <a:pt x="972" y="1042"/>
                  <a:pt x="978" y="1048"/>
                </a:cubicBezTo>
                <a:cubicBezTo>
                  <a:pt x="991" y="1061"/>
                  <a:pt x="1003" y="1063"/>
                  <a:pt x="1020" y="1069"/>
                </a:cubicBezTo>
                <a:cubicBezTo>
                  <a:pt x="1025" y="1076"/>
                  <a:pt x="1030" y="1082"/>
                  <a:pt x="1034" y="1089"/>
                </a:cubicBezTo>
                <a:cubicBezTo>
                  <a:pt x="1040" y="1100"/>
                  <a:pt x="1041" y="1113"/>
                  <a:pt x="1048" y="1124"/>
                </a:cubicBezTo>
                <a:cubicBezTo>
                  <a:pt x="1060" y="1144"/>
                  <a:pt x="1090" y="1180"/>
                  <a:pt x="1090" y="1180"/>
                </a:cubicBezTo>
                <a:cubicBezTo>
                  <a:pt x="1094" y="1173"/>
                  <a:pt x="1101" y="1167"/>
                  <a:pt x="1103" y="1159"/>
                </a:cubicBezTo>
                <a:cubicBezTo>
                  <a:pt x="1108" y="1134"/>
                  <a:pt x="1100" y="1106"/>
                  <a:pt x="1110" y="1083"/>
                </a:cubicBezTo>
                <a:cubicBezTo>
                  <a:pt x="1119" y="1061"/>
                  <a:pt x="1152" y="1041"/>
                  <a:pt x="1173" y="1027"/>
                </a:cubicBezTo>
                <a:cubicBezTo>
                  <a:pt x="1181" y="1057"/>
                  <a:pt x="1187" y="1092"/>
                  <a:pt x="1214" y="1048"/>
                </a:cubicBezTo>
                <a:cubicBezTo>
                  <a:pt x="1236" y="1077"/>
                  <a:pt x="1255" y="1109"/>
                  <a:pt x="1277" y="1138"/>
                </a:cubicBezTo>
                <a:cubicBezTo>
                  <a:pt x="1284" y="1131"/>
                  <a:pt x="1293" y="1125"/>
                  <a:pt x="1298" y="1117"/>
                </a:cubicBezTo>
                <a:cubicBezTo>
                  <a:pt x="1315" y="1092"/>
                  <a:pt x="1291" y="1091"/>
                  <a:pt x="1325" y="1103"/>
                </a:cubicBezTo>
                <a:cubicBezTo>
                  <a:pt x="1352" y="1065"/>
                  <a:pt x="1353" y="1067"/>
                  <a:pt x="1381" y="1103"/>
                </a:cubicBezTo>
                <a:cubicBezTo>
                  <a:pt x="1383" y="1110"/>
                  <a:pt x="1383" y="1119"/>
                  <a:pt x="1388" y="1124"/>
                </a:cubicBezTo>
                <a:cubicBezTo>
                  <a:pt x="1400" y="1136"/>
                  <a:pt x="1430" y="1152"/>
                  <a:pt x="1430" y="1152"/>
                </a:cubicBezTo>
                <a:cubicBezTo>
                  <a:pt x="1437" y="1150"/>
                  <a:pt x="1445" y="1149"/>
                  <a:pt x="1450" y="1145"/>
                </a:cubicBezTo>
                <a:cubicBezTo>
                  <a:pt x="1474" y="1125"/>
                  <a:pt x="1454" y="1109"/>
                  <a:pt x="1478" y="1145"/>
                </a:cubicBezTo>
                <a:cubicBezTo>
                  <a:pt x="1503" y="1129"/>
                  <a:pt x="1518" y="1117"/>
                  <a:pt x="1527" y="1089"/>
                </a:cubicBezTo>
                <a:cubicBezTo>
                  <a:pt x="1579" y="1169"/>
                  <a:pt x="1535" y="1129"/>
                  <a:pt x="1568" y="1110"/>
                </a:cubicBezTo>
                <a:cubicBezTo>
                  <a:pt x="1578" y="1104"/>
                  <a:pt x="1591" y="1105"/>
                  <a:pt x="1603" y="1103"/>
                </a:cubicBezTo>
                <a:cubicBezTo>
                  <a:pt x="1633" y="1083"/>
                  <a:pt x="1619" y="1073"/>
                  <a:pt x="1652" y="1062"/>
                </a:cubicBezTo>
                <a:cubicBezTo>
                  <a:pt x="1677" y="1071"/>
                  <a:pt x="1669" y="1063"/>
                  <a:pt x="1679" y="108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990600" y="40386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914400" y="365760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signal rich region</a:t>
            </a:r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>
            <a:off x="2971800" y="44196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2667000" y="40386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noise rich region</a:t>
            </a:r>
          </a:p>
        </p:txBody>
      </p:sp>
      <p:pic>
        <p:nvPicPr>
          <p:cNvPr id="34835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3505200"/>
            <a:ext cx="41910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304800" y="2895600"/>
            <a:ext cx="419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FID processed with exponential decay</a:t>
            </a:r>
          </a:p>
        </p:txBody>
      </p:sp>
      <p:sp>
        <p:nvSpPr>
          <p:cNvPr id="34838" name="Freeform 22"/>
          <p:cNvSpPr>
            <a:spLocks/>
          </p:cNvSpPr>
          <p:nvPr/>
        </p:nvSpPr>
        <p:spPr bwMode="auto">
          <a:xfrm>
            <a:off x="5334000" y="4495800"/>
            <a:ext cx="2895600" cy="1333500"/>
          </a:xfrm>
          <a:custGeom>
            <a:avLst/>
            <a:gdLst>
              <a:gd name="T0" fmla="*/ 0 w 1824"/>
              <a:gd name="T1" fmla="*/ 1239212 h 792"/>
              <a:gd name="T2" fmla="*/ 228600 w 1824"/>
              <a:gd name="T3" fmla="*/ 1320030 h 792"/>
              <a:gd name="T4" fmla="*/ 304800 w 1824"/>
              <a:gd name="T5" fmla="*/ 1239212 h 792"/>
              <a:gd name="T6" fmla="*/ 457200 w 1824"/>
              <a:gd name="T7" fmla="*/ 1320030 h 792"/>
              <a:gd name="T8" fmla="*/ 609600 w 1824"/>
              <a:gd name="T9" fmla="*/ 1239212 h 792"/>
              <a:gd name="T10" fmla="*/ 685800 w 1824"/>
              <a:gd name="T11" fmla="*/ 1320030 h 792"/>
              <a:gd name="T12" fmla="*/ 838200 w 1824"/>
              <a:gd name="T13" fmla="*/ 1158394 h 792"/>
              <a:gd name="T14" fmla="*/ 914400 w 1824"/>
              <a:gd name="T15" fmla="*/ 835121 h 792"/>
              <a:gd name="T16" fmla="*/ 990600 w 1824"/>
              <a:gd name="T17" fmla="*/ 269394 h 792"/>
              <a:gd name="T18" fmla="*/ 1066800 w 1824"/>
              <a:gd name="T19" fmla="*/ 26939 h 792"/>
              <a:gd name="T20" fmla="*/ 1143000 w 1824"/>
              <a:gd name="T21" fmla="*/ 107758 h 792"/>
              <a:gd name="T22" fmla="*/ 1219200 w 1824"/>
              <a:gd name="T23" fmla="*/ 511849 h 792"/>
              <a:gd name="T24" fmla="*/ 1295400 w 1824"/>
              <a:gd name="T25" fmla="*/ 915940 h 792"/>
              <a:gd name="T26" fmla="*/ 1447800 w 1824"/>
              <a:gd name="T27" fmla="*/ 1158394 h 792"/>
              <a:gd name="T28" fmla="*/ 1600200 w 1824"/>
              <a:gd name="T29" fmla="*/ 1239212 h 792"/>
              <a:gd name="T30" fmla="*/ 1676400 w 1824"/>
              <a:gd name="T31" fmla="*/ 1239212 h 792"/>
              <a:gd name="T32" fmla="*/ 1828800 w 1824"/>
              <a:gd name="T33" fmla="*/ 1239212 h 792"/>
              <a:gd name="T34" fmla="*/ 1905000 w 1824"/>
              <a:gd name="T35" fmla="*/ 1320030 h 792"/>
              <a:gd name="T36" fmla="*/ 2057400 w 1824"/>
              <a:gd name="T37" fmla="*/ 1239212 h 792"/>
              <a:gd name="T38" fmla="*/ 2209800 w 1824"/>
              <a:gd name="T39" fmla="*/ 1239212 h 792"/>
              <a:gd name="T40" fmla="*/ 2362200 w 1824"/>
              <a:gd name="T41" fmla="*/ 1320030 h 792"/>
              <a:gd name="T42" fmla="*/ 2438400 w 1824"/>
              <a:gd name="T43" fmla="*/ 1239212 h 792"/>
              <a:gd name="T44" fmla="*/ 2514600 w 1824"/>
              <a:gd name="T45" fmla="*/ 1320030 h 792"/>
              <a:gd name="T46" fmla="*/ 2743200 w 1824"/>
              <a:gd name="T47" fmla="*/ 1320030 h 792"/>
              <a:gd name="T48" fmla="*/ 2895600 w 1824"/>
              <a:gd name="T49" fmla="*/ 1320030 h 7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824"/>
              <a:gd name="T76" fmla="*/ 0 h 792"/>
              <a:gd name="T77" fmla="*/ 1824 w 1824"/>
              <a:gd name="T78" fmla="*/ 792 h 79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824" h="792">
                <a:moveTo>
                  <a:pt x="0" y="736"/>
                </a:moveTo>
                <a:cubicBezTo>
                  <a:pt x="56" y="760"/>
                  <a:pt x="112" y="784"/>
                  <a:pt x="144" y="784"/>
                </a:cubicBezTo>
                <a:cubicBezTo>
                  <a:pt x="176" y="784"/>
                  <a:pt x="168" y="736"/>
                  <a:pt x="192" y="736"/>
                </a:cubicBezTo>
                <a:cubicBezTo>
                  <a:pt x="216" y="736"/>
                  <a:pt x="256" y="784"/>
                  <a:pt x="288" y="784"/>
                </a:cubicBezTo>
                <a:cubicBezTo>
                  <a:pt x="320" y="784"/>
                  <a:pt x="360" y="736"/>
                  <a:pt x="384" y="736"/>
                </a:cubicBezTo>
                <a:cubicBezTo>
                  <a:pt x="408" y="736"/>
                  <a:pt x="408" y="792"/>
                  <a:pt x="432" y="784"/>
                </a:cubicBezTo>
                <a:cubicBezTo>
                  <a:pt x="456" y="776"/>
                  <a:pt x="504" y="736"/>
                  <a:pt x="528" y="688"/>
                </a:cubicBezTo>
                <a:cubicBezTo>
                  <a:pt x="552" y="640"/>
                  <a:pt x="560" y="584"/>
                  <a:pt x="576" y="496"/>
                </a:cubicBezTo>
                <a:cubicBezTo>
                  <a:pt x="592" y="408"/>
                  <a:pt x="608" y="240"/>
                  <a:pt x="624" y="160"/>
                </a:cubicBezTo>
                <a:cubicBezTo>
                  <a:pt x="640" y="80"/>
                  <a:pt x="656" y="32"/>
                  <a:pt x="672" y="16"/>
                </a:cubicBezTo>
                <a:cubicBezTo>
                  <a:pt x="688" y="0"/>
                  <a:pt x="704" y="16"/>
                  <a:pt x="720" y="64"/>
                </a:cubicBezTo>
                <a:cubicBezTo>
                  <a:pt x="736" y="112"/>
                  <a:pt x="752" y="224"/>
                  <a:pt x="768" y="304"/>
                </a:cubicBezTo>
                <a:cubicBezTo>
                  <a:pt x="784" y="384"/>
                  <a:pt x="792" y="480"/>
                  <a:pt x="816" y="544"/>
                </a:cubicBezTo>
                <a:cubicBezTo>
                  <a:pt x="840" y="608"/>
                  <a:pt x="880" y="656"/>
                  <a:pt x="912" y="688"/>
                </a:cubicBezTo>
                <a:cubicBezTo>
                  <a:pt x="944" y="720"/>
                  <a:pt x="984" y="728"/>
                  <a:pt x="1008" y="736"/>
                </a:cubicBezTo>
                <a:cubicBezTo>
                  <a:pt x="1032" y="744"/>
                  <a:pt x="1032" y="736"/>
                  <a:pt x="1056" y="736"/>
                </a:cubicBezTo>
                <a:cubicBezTo>
                  <a:pt x="1080" y="736"/>
                  <a:pt x="1128" y="728"/>
                  <a:pt x="1152" y="736"/>
                </a:cubicBezTo>
                <a:cubicBezTo>
                  <a:pt x="1176" y="744"/>
                  <a:pt x="1176" y="784"/>
                  <a:pt x="1200" y="784"/>
                </a:cubicBezTo>
                <a:cubicBezTo>
                  <a:pt x="1224" y="784"/>
                  <a:pt x="1264" y="744"/>
                  <a:pt x="1296" y="736"/>
                </a:cubicBezTo>
                <a:cubicBezTo>
                  <a:pt x="1328" y="728"/>
                  <a:pt x="1360" y="728"/>
                  <a:pt x="1392" y="736"/>
                </a:cubicBezTo>
                <a:cubicBezTo>
                  <a:pt x="1424" y="744"/>
                  <a:pt x="1464" y="784"/>
                  <a:pt x="1488" y="784"/>
                </a:cubicBezTo>
                <a:cubicBezTo>
                  <a:pt x="1512" y="784"/>
                  <a:pt x="1520" y="736"/>
                  <a:pt x="1536" y="736"/>
                </a:cubicBezTo>
                <a:cubicBezTo>
                  <a:pt x="1552" y="736"/>
                  <a:pt x="1552" y="776"/>
                  <a:pt x="1584" y="784"/>
                </a:cubicBezTo>
                <a:cubicBezTo>
                  <a:pt x="1616" y="792"/>
                  <a:pt x="1688" y="784"/>
                  <a:pt x="1728" y="784"/>
                </a:cubicBezTo>
                <a:cubicBezTo>
                  <a:pt x="1768" y="784"/>
                  <a:pt x="1808" y="784"/>
                  <a:pt x="1824" y="7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6705600" y="3886200"/>
            <a:ext cx="2133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New spectrum has reduced noise but broader peak</a:t>
            </a:r>
          </a:p>
        </p:txBody>
      </p:sp>
    </p:spTree>
    <p:extLst>
      <p:ext uri="{BB962C8B-B14F-4D97-AF65-F5344CB8AC3E}">
        <p14:creationId xmlns:p14="http://schemas.microsoft.com/office/powerpoint/2010/main" val="197013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9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/>
      <p:bldOleChart spid="239620" grpId="0"/>
      <p:bldOleChart spid="239620" grpId="1"/>
      <p:bldP spid="239621" grpId="0"/>
      <p:bldP spid="239621" grpId="1"/>
      <p:bldP spid="239622" grpId="0" animBg="1"/>
      <p:bldP spid="239623" grpId="0" animBg="1"/>
      <p:bldP spid="239627" grpId="0"/>
      <p:bldP spid="34829" grpId="0"/>
      <p:bldP spid="34829" grpId="1"/>
      <p:bldP spid="34830" grpId="0" animBg="1"/>
      <p:bldP spid="34830" grpId="1" animBg="1"/>
      <p:bldP spid="34831" grpId="0" animBg="1"/>
      <p:bldP spid="34831" grpId="1" animBg="1"/>
      <p:bldP spid="34832" grpId="0"/>
      <p:bldP spid="34832" grpId="1"/>
      <p:bldP spid="34833" grpId="0" animBg="1"/>
      <p:bldP spid="34833" grpId="1" animBg="1"/>
      <p:bldP spid="34834" grpId="0"/>
      <p:bldP spid="34834" grpId="1"/>
      <p:bldP spid="34836" grpId="0"/>
      <p:bldP spid="34838" grpId="0" animBg="1"/>
      <p:bldP spid="348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charset="0"/>
              </a:rPr>
              <a:t>Electronics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AC/Fourier Transform Question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latin typeface="Tahoma" charset="0"/>
              </a:rPr>
              <a:t>Which of the following signals when Fourier transformed will show the frequency pattern shown to the right?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514600"/>
            <a:ext cx="2438400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475163"/>
            <a:ext cx="24384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514600"/>
            <a:ext cx="243205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096000" y="3962400"/>
            <a:ext cx="2667000" cy="2590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400800" y="4038600"/>
            <a:ext cx="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6400800" y="5791200"/>
            <a:ext cx="2209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7620000" y="48768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7848600" y="48768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8077200" y="48768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6553200" y="59436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frequency</a:t>
            </a:r>
          </a:p>
        </p:txBody>
      </p:sp>
    </p:spTree>
    <p:extLst>
      <p:ext uri="{BB962C8B-B14F-4D97-AF65-F5344CB8AC3E}">
        <p14:creationId xmlns:p14="http://schemas.microsoft.com/office/powerpoint/2010/main" val="215448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2528</TotalTime>
  <Words>511</Words>
  <Application>Microsoft Office PowerPoint</Application>
  <PresentationFormat>On-screen Show (4:3)</PresentationFormat>
  <Paragraphs>98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Tahoma</vt:lpstr>
      <vt:lpstr>Default Design</vt:lpstr>
      <vt:lpstr>Chart</vt:lpstr>
      <vt:lpstr>Chem. 133 – 1/31 Lecture</vt:lpstr>
      <vt:lpstr>Announcements</vt:lpstr>
      <vt:lpstr>Electronics</vt:lpstr>
      <vt:lpstr>Electronics Alternating Current</vt:lpstr>
      <vt:lpstr>Electronics Alternating Current</vt:lpstr>
      <vt:lpstr>Electronics Alternating Current</vt:lpstr>
      <vt:lpstr>Electronics Alternating Current</vt:lpstr>
      <vt:lpstr>Electronics Alternating Current – NMR Example – cont.</vt:lpstr>
      <vt:lpstr>Electronics AC/Fourier Transform Question</vt:lpstr>
      <vt:lpstr>Electronics Capacitors</vt:lpstr>
      <vt:lpstr>Electronics Capacitors</vt:lpstr>
      <vt:lpstr>Electronics Capacitors</vt:lpstr>
      <vt:lpstr>Electronics RC Circuits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187</cp:revision>
  <dcterms:created xsi:type="dcterms:W3CDTF">2005-09-14T19:27:31Z</dcterms:created>
  <dcterms:modified xsi:type="dcterms:W3CDTF">2017-01-31T16:39:31Z</dcterms:modified>
</cp:coreProperties>
</file>