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1"/>
  </p:notesMasterIdLst>
  <p:sldIdLst>
    <p:sldId id="280" r:id="rId2"/>
    <p:sldId id="339" r:id="rId3"/>
    <p:sldId id="347" r:id="rId4"/>
    <p:sldId id="348" r:id="rId5"/>
    <p:sldId id="349" r:id="rId6"/>
    <p:sldId id="350" r:id="rId7"/>
    <p:sldId id="351" r:id="rId8"/>
    <p:sldId id="352" r:id="rId9"/>
    <p:sldId id="360" r:id="rId10"/>
    <p:sldId id="354" r:id="rId11"/>
    <p:sldId id="355" r:id="rId12"/>
    <p:sldId id="356" r:id="rId13"/>
    <p:sldId id="357" r:id="rId14"/>
    <p:sldId id="358" r:id="rId15"/>
    <p:sldId id="359" r:id="rId16"/>
    <p:sldId id="361" r:id="rId17"/>
    <p:sldId id="362" r:id="rId18"/>
    <p:sldId id="363" r:id="rId19"/>
    <p:sldId id="364"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C286A"/>
    <a:srgbClr val="FE5F26"/>
    <a:srgbClr val="FDBB27"/>
    <a:srgbClr val="FF0000"/>
    <a:srgbClr val="F7A7B2"/>
    <a:srgbClr val="CC99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94" autoAdjust="0"/>
    <p:restoredTop sz="94627" autoAdjust="0"/>
  </p:normalViewPr>
  <p:slideViewPr>
    <p:cSldViewPr>
      <p:cViewPr varScale="1">
        <p:scale>
          <a:sx n="88" d="100"/>
          <a:sy n="88" d="100"/>
        </p:scale>
        <p:origin x="108"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User\My%20Documents\C133S14\RCexample.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User\My%20Documents\C133S14\RCexample.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Documents%20and%20Settings\User\My%20Documents\C133S14\RCexample.xls"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1" i="0" u="none" strike="noStrike" baseline="0">
                <a:solidFill>
                  <a:srgbClr val="000000"/>
                </a:solidFill>
                <a:latin typeface="Arial"/>
                <a:ea typeface="Arial"/>
                <a:cs typeface="Arial"/>
              </a:defRPr>
            </a:pPr>
            <a:r>
              <a:rPr lang="en-US"/>
              <a:t>RC Circuit</a:t>
            </a:r>
          </a:p>
        </c:rich>
      </c:tx>
      <c:layout>
        <c:manualLayout>
          <c:xMode val="edge"/>
          <c:yMode val="edge"/>
          <c:x val="0.45234282709814788"/>
          <c:y val="3.7288135593220431E-2"/>
        </c:manualLayout>
      </c:layout>
      <c:overlay val="0"/>
      <c:spPr>
        <a:noFill/>
        <a:ln w="25400">
          <a:noFill/>
        </a:ln>
      </c:spPr>
    </c:title>
    <c:autoTitleDeleted val="0"/>
    <c:plotArea>
      <c:layout>
        <c:manualLayout>
          <c:layoutTarget val="inner"/>
          <c:xMode val="edge"/>
          <c:yMode val="edge"/>
          <c:x val="0.11631673149479647"/>
          <c:y val="0.19661049491938398"/>
          <c:w val="0.74636569375827855"/>
          <c:h val="0.58983148475815161"/>
        </c:manualLayout>
      </c:layout>
      <c:scatterChart>
        <c:scatterStyle val="lineMarker"/>
        <c:varyColors val="0"/>
        <c:ser>
          <c:idx val="0"/>
          <c:order val="0"/>
          <c:tx>
            <c:v>V(C)</c:v>
          </c:tx>
          <c:spPr>
            <a:ln w="25400">
              <a:solidFill>
                <a:srgbClr val="000080"/>
              </a:solidFill>
              <a:prstDash val="solid"/>
            </a:ln>
          </c:spPr>
          <c:marker>
            <c:symbol val="none"/>
          </c:marker>
          <c:xVal>
            <c:numRef>
              <c:f>RC_1ms!$A$6:$A$100</c:f>
              <c:numCache>
                <c:formatCode>General</c:formatCode>
                <c:ptCount val="9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numCache>
            </c:numRef>
          </c:xVal>
          <c:yVal>
            <c:numRef>
              <c:f>RC_1ms!$E$6:$E$100</c:f>
              <c:numCache>
                <c:formatCode>0.00</c:formatCode>
                <c:ptCount val="95"/>
                <c:pt idx="0">
                  <c:v>0</c:v>
                </c:pt>
                <c:pt idx="1">
                  <c:v>3.1606027941427883</c:v>
                </c:pt>
                <c:pt idx="2">
                  <c:v>4.3233235838169364</c:v>
                </c:pt>
                <c:pt idx="3">
                  <c:v>4.7510646581606801</c:v>
                </c:pt>
                <c:pt idx="4">
                  <c:v>4.9084218055563333</c:v>
                </c:pt>
                <c:pt idx="5">
                  <c:v>4.966310265004573</c:v>
                </c:pt>
                <c:pt idx="6">
                  <c:v>4.9876062391166682</c:v>
                </c:pt>
                <c:pt idx="7">
                  <c:v>4.9954405901722314</c:v>
                </c:pt>
                <c:pt idx="8">
                  <c:v>4.9983226868604884</c:v>
                </c:pt>
                <c:pt idx="9">
                  <c:v>4.9993829509795704</c:v>
                </c:pt>
                <c:pt idx="10">
                  <c:v>4.9993829509795704</c:v>
                </c:pt>
                <c:pt idx="11">
                  <c:v>-1.321432587934388</c:v>
                </c:pt>
                <c:pt idx="12">
                  <c:v>-3.6467306761378242</c:v>
                </c:pt>
                <c:pt idx="13">
                  <c:v>-4.5021600373831294</c:v>
                </c:pt>
                <c:pt idx="14">
                  <c:v>-4.8168549127596885</c:v>
                </c:pt>
                <c:pt idx="15">
                  <c:v>-4.9326246876527424</c:v>
                </c:pt>
                <c:pt idx="16">
                  <c:v>-4.9752140077449392</c:v>
                </c:pt>
                <c:pt idx="17">
                  <c:v>-4.9908817430203314</c:v>
                </c:pt>
                <c:pt idx="18">
                  <c:v>-4.9966455807178694</c:v>
                </c:pt>
                <c:pt idx="19">
                  <c:v>-4.9987659781090317</c:v>
                </c:pt>
                <c:pt idx="20">
                  <c:v>-4.9987659781090308</c:v>
                </c:pt>
                <c:pt idx="21">
                  <c:v>1.32165955956922</c:v>
                </c:pt>
                <c:pt idx="22">
                  <c:v>3.6468141743360074</c:v>
                </c:pt>
                <c:pt idx="23">
                  <c:v>4.5021907546536184</c:v>
                </c:pt>
                <c:pt idx="24">
                  <c:v>4.8168662130119895</c:v>
                </c:pt>
                <c:pt idx="25">
                  <c:v>4.9326288447832489</c:v>
                </c:pt>
                <c:pt idx="26">
                  <c:v>4.9752155370677791</c:v>
                </c:pt>
                <c:pt idx="27">
                  <c:v>4.9908823056267622</c:v>
                </c:pt>
                <c:pt idx="28">
                  <c:v>4.9966457876892072</c:v>
                </c:pt>
                <c:pt idx="29">
                  <c:v>4.9987660542495389</c:v>
                </c:pt>
                <c:pt idx="30">
                  <c:v>4.9987660542495389</c:v>
                </c:pt>
                <c:pt idx="31">
                  <c:v>-1.3216595315586943</c:v>
                </c:pt>
                <c:pt idx="32">
                  <c:v>-3.646814164031511</c:v>
                </c:pt>
                <c:pt idx="33">
                  <c:v>-4.502190750862801</c:v>
                </c:pt>
                <c:pt idx="34">
                  <c:v>-4.8168662116174286</c:v>
                </c:pt>
                <c:pt idx="35">
                  <c:v>-4.9326288442702113</c:v>
                </c:pt>
                <c:pt idx="36">
                  <c:v>-4.9752155368790465</c:v>
                </c:pt>
                <c:pt idx="37">
                  <c:v>-4.9908823055573324</c:v>
                </c:pt>
                <c:pt idx="38">
                  <c:v>-4.9966457876636721</c:v>
                </c:pt>
                <c:pt idx="39">
                  <c:v>-4.9987660542401429</c:v>
                </c:pt>
                <c:pt idx="40">
                  <c:v>-4.9987660542401429</c:v>
                </c:pt>
                <c:pt idx="41">
                  <c:v>1.3216595315621515</c:v>
                </c:pt>
                <c:pt idx="42">
                  <c:v>3.6468141640327829</c:v>
                </c:pt>
                <c:pt idx="43">
                  <c:v>4.502190750863269</c:v>
                </c:pt>
                <c:pt idx="44">
                  <c:v>4.8168662116176044</c:v>
                </c:pt>
                <c:pt idx="45">
                  <c:v>4.9326288442702806</c:v>
                </c:pt>
                <c:pt idx="46">
                  <c:v>4.9752155368790749</c:v>
                </c:pt>
                <c:pt idx="47">
                  <c:v>4.9908823055573404</c:v>
                </c:pt>
                <c:pt idx="48">
                  <c:v>4.9966457876636747</c:v>
                </c:pt>
                <c:pt idx="49">
                  <c:v>4.9987660542401438</c:v>
                </c:pt>
                <c:pt idx="50">
                  <c:v>4.9987660542401438</c:v>
                </c:pt>
                <c:pt idx="51">
                  <c:v>-1.3216595315621507</c:v>
                </c:pt>
                <c:pt idx="52">
                  <c:v>-3.6468141640327829</c:v>
                </c:pt>
                <c:pt idx="53">
                  <c:v>-4.502190750863269</c:v>
                </c:pt>
                <c:pt idx="54">
                  <c:v>-4.8168662116176044</c:v>
                </c:pt>
                <c:pt idx="55">
                  <c:v>-4.9326288442702806</c:v>
                </c:pt>
                <c:pt idx="56">
                  <c:v>-4.9752155368790749</c:v>
                </c:pt>
                <c:pt idx="57">
                  <c:v>-4.9908823055573404</c:v>
                </c:pt>
                <c:pt idx="58">
                  <c:v>-4.9966457876636747</c:v>
                </c:pt>
                <c:pt idx="59">
                  <c:v>-4.9987660542401438</c:v>
                </c:pt>
              </c:numCache>
            </c:numRef>
          </c:yVal>
          <c:smooth val="0"/>
          <c:extLst>
            <c:ext xmlns:c16="http://schemas.microsoft.com/office/drawing/2014/chart" uri="{C3380CC4-5D6E-409C-BE32-E72D297353CC}">
              <c16:uniqueId val="{00000000-8BE6-4BC5-B3C6-6442B0CBCF9B}"/>
            </c:ext>
          </c:extLst>
        </c:ser>
        <c:ser>
          <c:idx val="1"/>
          <c:order val="1"/>
          <c:tx>
            <c:v>V(R)</c:v>
          </c:tx>
          <c:spPr>
            <a:ln w="25400">
              <a:solidFill>
                <a:srgbClr val="FF00FF"/>
              </a:solidFill>
              <a:prstDash val="solid"/>
            </a:ln>
          </c:spPr>
          <c:marker>
            <c:symbol val="none"/>
          </c:marker>
          <c:xVal>
            <c:numRef>
              <c:f>RC_1ms!$A$6:$A$100</c:f>
              <c:numCache>
                <c:formatCode>General</c:formatCode>
                <c:ptCount val="9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numCache>
            </c:numRef>
          </c:xVal>
          <c:yVal>
            <c:numRef>
              <c:f>RC_1ms!$C$6:$C$100</c:f>
              <c:numCache>
                <c:formatCode>0.00</c:formatCode>
                <c:ptCount val="95"/>
                <c:pt idx="0">
                  <c:v>5</c:v>
                </c:pt>
                <c:pt idx="1">
                  <c:v>1.8393972058572117</c:v>
                </c:pt>
                <c:pt idx="2">
                  <c:v>0.67667641618306518</c:v>
                </c:pt>
                <c:pt idx="3">
                  <c:v>0.24893534183932009</c:v>
                </c:pt>
                <c:pt idx="4">
                  <c:v>9.1578194443670977E-2</c:v>
                </c:pt>
                <c:pt idx="5">
                  <c:v>3.3689734995427351E-2</c:v>
                </c:pt>
                <c:pt idx="6">
                  <c:v>1.2393760883331793E-2</c:v>
                </c:pt>
                <c:pt idx="7">
                  <c:v>4.5594098277725861E-3</c:v>
                </c:pt>
                <c:pt idx="8">
                  <c:v>1.6773131395125633E-3</c:v>
                </c:pt>
                <c:pt idx="9">
                  <c:v>6.1704902043339884E-4</c:v>
                </c:pt>
                <c:pt idx="10">
                  <c:v>-9.999382950979566</c:v>
                </c:pt>
                <c:pt idx="11">
                  <c:v>-3.6785674120656111</c:v>
                </c:pt>
                <c:pt idx="12">
                  <c:v>-1.3532693238621758</c:v>
                </c:pt>
                <c:pt idx="13">
                  <c:v>-0.49783996261687313</c:v>
                </c:pt>
                <c:pt idx="14">
                  <c:v>-0.18314508724030706</c:v>
                </c:pt>
                <c:pt idx="15">
                  <c:v>-6.7375312347259159E-2</c:v>
                </c:pt>
                <c:pt idx="16">
                  <c:v>-2.4785992255061097E-2</c:v>
                </c:pt>
                <c:pt idx="17">
                  <c:v>-9.118256979671566E-3</c:v>
                </c:pt>
                <c:pt idx="18">
                  <c:v>-3.3544192821391805E-3</c:v>
                </c:pt>
                <c:pt idx="19">
                  <c:v>-1.2340218909680726E-3</c:v>
                </c:pt>
                <c:pt idx="20">
                  <c:v>9.9987659781090308</c:v>
                </c:pt>
                <c:pt idx="21">
                  <c:v>3.6783404404307798</c:v>
                </c:pt>
                <c:pt idx="22">
                  <c:v>1.3531858256639939</c:v>
                </c:pt>
                <c:pt idx="23">
                  <c:v>0.49780924534638632</c:v>
                </c:pt>
                <c:pt idx="24">
                  <c:v>0.183133786988006</c:v>
                </c:pt>
                <c:pt idx="25">
                  <c:v>6.73711552167576E-2</c:v>
                </c:pt>
                <c:pt idx="26">
                  <c:v>2.4784462932215281E-2</c:v>
                </c:pt>
                <c:pt idx="27">
                  <c:v>9.1176943732377055E-3</c:v>
                </c:pt>
                <c:pt idx="28">
                  <c:v>3.3542123107986842E-3</c:v>
                </c:pt>
                <c:pt idx="29">
                  <c:v>1.2339457504669921E-3</c:v>
                </c:pt>
                <c:pt idx="30">
                  <c:v>-9.9987660542495327</c:v>
                </c:pt>
                <c:pt idx="31">
                  <c:v>-3.6783404684413084</c:v>
                </c:pt>
                <c:pt idx="32">
                  <c:v>-1.3531858359684901</c:v>
                </c:pt>
                <c:pt idx="33">
                  <c:v>-0.49780924913719882</c:v>
                </c:pt>
                <c:pt idx="34">
                  <c:v>-0.18313378838256794</c:v>
                </c:pt>
                <c:pt idx="35">
                  <c:v>-6.7371155729788273E-2</c:v>
                </c:pt>
                <c:pt idx="36">
                  <c:v>-2.4784463120948726E-2</c:v>
                </c:pt>
                <c:pt idx="37">
                  <c:v>-9.1176944426688521E-3</c:v>
                </c:pt>
                <c:pt idx="38">
                  <c:v>-3.3542123363409795E-3</c:v>
                </c:pt>
                <c:pt idx="39">
                  <c:v>-1.2339457598634774E-3</c:v>
                </c:pt>
                <c:pt idx="40">
                  <c:v>9.9987660542401358</c:v>
                </c:pt>
                <c:pt idx="41">
                  <c:v>3.6783404684378485</c:v>
                </c:pt>
                <c:pt idx="42">
                  <c:v>1.3531858359672186</c:v>
                </c:pt>
                <c:pt idx="43">
                  <c:v>0.49780924913673086</c:v>
                </c:pt>
                <c:pt idx="44">
                  <c:v>0.18313378838239613</c:v>
                </c:pt>
                <c:pt idx="45">
                  <c:v>6.7371155729724949E-2</c:v>
                </c:pt>
                <c:pt idx="46">
                  <c:v>2.4784463120925432E-2</c:v>
                </c:pt>
                <c:pt idx="47">
                  <c:v>9.1176944426602773E-3</c:v>
                </c:pt>
                <c:pt idx="48">
                  <c:v>3.3542123363378253E-3</c:v>
                </c:pt>
                <c:pt idx="49">
                  <c:v>1.2339457598623171E-3</c:v>
                </c:pt>
                <c:pt idx="50">
                  <c:v>-9.9987660542401375</c:v>
                </c:pt>
                <c:pt idx="51">
                  <c:v>-3.6783404684378493</c:v>
                </c:pt>
                <c:pt idx="52">
                  <c:v>-1.3531858359672189</c:v>
                </c:pt>
                <c:pt idx="53">
                  <c:v>-0.49780924913673091</c:v>
                </c:pt>
                <c:pt idx="54">
                  <c:v>-0.18313378838239613</c:v>
                </c:pt>
                <c:pt idx="55">
                  <c:v>-6.7371155729724977E-2</c:v>
                </c:pt>
                <c:pt idx="56">
                  <c:v>-2.4784463120925446E-2</c:v>
                </c:pt>
                <c:pt idx="57">
                  <c:v>-9.1176944426602791E-3</c:v>
                </c:pt>
                <c:pt idx="58">
                  <c:v>-3.3542123363378257E-3</c:v>
                </c:pt>
                <c:pt idx="59">
                  <c:v>-1.2339457598623173E-3</c:v>
                </c:pt>
              </c:numCache>
            </c:numRef>
          </c:yVal>
          <c:smooth val="0"/>
          <c:extLst>
            <c:ext xmlns:c16="http://schemas.microsoft.com/office/drawing/2014/chart" uri="{C3380CC4-5D6E-409C-BE32-E72D297353CC}">
              <c16:uniqueId val="{00000001-8BE6-4BC5-B3C6-6442B0CBCF9B}"/>
            </c:ext>
          </c:extLst>
        </c:ser>
        <c:ser>
          <c:idx val="2"/>
          <c:order val="2"/>
          <c:tx>
            <c:v>Vin</c:v>
          </c:tx>
          <c:spPr>
            <a:ln w="25400">
              <a:solidFill>
                <a:srgbClr val="339966"/>
              </a:solidFill>
              <a:prstDash val="solid"/>
            </a:ln>
          </c:spPr>
          <c:marker>
            <c:symbol val="none"/>
          </c:marker>
          <c:xVal>
            <c:numRef>
              <c:f>RC_1ms!$A$6:$A$100</c:f>
              <c:numCache>
                <c:formatCode>General</c:formatCode>
                <c:ptCount val="9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numCache>
            </c:numRef>
          </c:xVal>
          <c:yVal>
            <c:numRef>
              <c:f>RC_1ms!$B$6:$B$100</c:f>
              <c:numCache>
                <c:formatCode>General</c:formatCode>
                <c:ptCount val="95"/>
                <c:pt idx="0">
                  <c:v>5</c:v>
                </c:pt>
                <c:pt idx="1">
                  <c:v>5</c:v>
                </c:pt>
                <c:pt idx="2">
                  <c:v>5</c:v>
                </c:pt>
                <c:pt idx="3">
                  <c:v>5</c:v>
                </c:pt>
                <c:pt idx="4">
                  <c:v>5</c:v>
                </c:pt>
                <c:pt idx="5">
                  <c:v>5</c:v>
                </c:pt>
                <c:pt idx="6">
                  <c:v>5</c:v>
                </c:pt>
                <c:pt idx="7">
                  <c:v>5</c:v>
                </c:pt>
                <c:pt idx="8">
                  <c:v>5</c:v>
                </c:pt>
                <c:pt idx="9">
                  <c:v>5</c:v>
                </c:pt>
                <c:pt idx="10">
                  <c:v>-5</c:v>
                </c:pt>
                <c:pt idx="11">
                  <c:v>-5</c:v>
                </c:pt>
                <c:pt idx="12">
                  <c:v>-5</c:v>
                </c:pt>
                <c:pt idx="13">
                  <c:v>-5</c:v>
                </c:pt>
                <c:pt idx="14">
                  <c:v>-5</c:v>
                </c:pt>
                <c:pt idx="15">
                  <c:v>-5</c:v>
                </c:pt>
                <c:pt idx="16">
                  <c:v>-5</c:v>
                </c:pt>
                <c:pt idx="17">
                  <c:v>-5</c:v>
                </c:pt>
                <c:pt idx="18">
                  <c:v>-5</c:v>
                </c:pt>
                <c:pt idx="19">
                  <c:v>-5</c:v>
                </c:pt>
                <c:pt idx="20">
                  <c:v>5</c:v>
                </c:pt>
                <c:pt idx="21">
                  <c:v>5</c:v>
                </c:pt>
                <c:pt idx="22">
                  <c:v>5</c:v>
                </c:pt>
                <c:pt idx="23">
                  <c:v>5</c:v>
                </c:pt>
                <c:pt idx="24">
                  <c:v>5</c:v>
                </c:pt>
                <c:pt idx="25">
                  <c:v>5</c:v>
                </c:pt>
                <c:pt idx="26">
                  <c:v>5</c:v>
                </c:pt>
                <c:pt idx="27">
                  <c:v>5</c:v>
                </c:pt>
                <c:pt idx="28">
                  <c:v>5</c:v>
                </c:pt>
                <c:pt idx="29">
                  <c:v>5</c:v>
                </c:pt>
                <c:pt idx="30">
                  <c:v>-5</c:v>
                </c:pt>
                <c:pt idx="31">
                  <c:v>-5</c:v>
                </c:pt>
                <c:pt idx="32">
                  <c:v>-5</c:v>
                </c:pt>
                <c:pt idx="33">
                  <c:v>-5</c:v>
                </c:pt>
                <c:pt idx="34">
                  <c:v>-5</c:v>
                </c:pt>
                <c:pt idx="35">
                  <c:v>-5</c:v>
                </c:pt>
                <c:pt idx="36">
                  <c:v>-5</c:v>
                </c:pt>
                <c:pt idx="37">
                  <c:v>-5</c:v>
                </c:pt>
                <c:pt idx="38">
                  <c:v>-5</c:v>
                </c:pt>
                <c:pt idx="39">
                  <c:v>-5</c:v>
                </c:pt>
                <c:pt idx="40">
                  <c:v>5</c:v>
                </c:pt>
                <c:pt idx="41">
                  <c:v>5</c:v>
                </c:pt>
                <c:pt idx="42">
                  <c:v>5</c:v>
                </c:pt>
                <c:pt idx="43">
                  <c:v>5</c:v>
                </c:pt>
                <c:pt idx="44">
                  <c:v>5</c:v>
                </c:pt>
                <c:pt idx="45">
                  <c:v>5</c:v>
                </c:pt>
                <c:pt idx="46">
                  <c:v>5</c:v>
                </c:pt>
                <c:pt idx="47">
                  <c:v>5</c:v>
                </c:pt>
                <c:pt idx="48">
                  <c:v>5</c:v>
                </c:pt>
                <c:pt idx="49">
                  <c:v>5</c:v>
                </c:pt>
                <c:pt idx="50">
                  <c:v>-5</c:v>
                </c:pt>
                <c:pt idx="51">
                  <c:v>-5</c:v>
                </c:pt>
                <c:pt idx="52">
                  <c:v>-5</c:v>
                </c:pt>
                <c:pt idx="53">
                  <c:v>-5</c:v>
                </c:pt>
                <c:pt idx="54">
                  <c:v>-5</c:v>
                </c:pt>
                <c:pt idx="55">
                  <c:v>-5</c:v>
                </c:pt>
                <c:pt idx="56">
                  <c:v>-5</c:v>
                </c:pt>
                <c:pt idx="57">
                  <c:v>-5</c:v>
                </c:pt>
                <c:pt idx="58">
                  <c:v>-5</c:v>
                </c:pt>
                <c:pt idx="59">
                  <c:v>-5</c:v>
                </c:pt>
              </c:numCache>
            </c:numRef>
          </c:yVal>
          <c:smooth val="0"/>
          <c:extLst>
            <c:ext xmlns:c16="http://schemas.microsoft.com/office/drawing/2014/chart" uri="{C3380CC4-5D6E-409C-BE32-E72D297353CC}">
              <c16:uniqueId val="{00000002-8BE6-4BC5-B3C6-6442B0CBCF9B}"/>
            </c:ext>
          </c:extLst>
        </c:ser>
        <c:dLbls>
          <c:showLegendKey val="0"/>
          <c:showVal val="0"/>
          <c:showCatName val="0"/>
          <c:showSerName val="0"/>
          <c:showPercent val="0"/>
          <c:showBubbleSize val="0"/>
        </c:dLbls>
        <c:axId val="109251584"/>
        <c:axId val="131838336"/>
      </c:scatterChart>
      <c:valAx>
        <c:axId val="109251584"/>
        <c:scaling>
          <c:orientation val="minMax"/>
          <c:max val="60"/>
        </c:scaling>
        <c:delete val="0"/>
        <c:axPos val="b"/>
        <c:title>
          <c:tx>
            <c:rich>
              <a:bodyPr/>
              <a:lstStyle/>
              <a:p>
                <a:pPr>
                  <a:defRPr sz="800" b="1" i="0" u="none" strike="noStrike" baseline="0">
                    <a:solidFill>
                      <a:srgbClr val="000000"/>
                    </a:solidFill>
                    <a:latin typeface="Arial"/>
                    <a:ea typeface="Arial"/>
                    <a:cs typeface="Arial"/>
                  </a:defRPr>
                </a:pPr>
                <a:r>
                  <a:rPr lang="en-US"/>
                  <a:t>time (ms)</a:t>
                </a:r>
              </a:p>
            </c:rich>
          </c:tx>
          <c:layout>
            <c:manualLayout>
              <c:xMode val="edge"/>
              <c:yMode val="edge"/>
              <c:x val="0.44264977378635451"/>
              <c:y val="0.8779675252457849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31838336"/>
        <c:crossesAt val="-12"/>
        <c:crossBetween val="midCat"/>
      </c:valAx>
      <c:valAx>
        <c:axId val="131838336"/>
        <c:scaling>
          <c:orientation val="minMax"/>
          <c:max val="12"/>
          <c:min val="-12"/>
        </c:scaling>
        <c:delete val="0"/>
        <c:axPos val="l"/>
        <c:majorGridlines>
          <c:spPr>
            <a:ln w="3175">
              <a:solidFill>
                <a:srgbClr val="000000"/>
              </a:solidFill>
              <a:prstDash val="solid"/>
            </a:ln>
          </c:spPr>
        </c:majorGridlines>
        <c:title>
          <c:tx>
            <c:rich>
              <a:bodyPr/>
              <a:lstStyle/>
              <a:p>
                <a:pPr>
                  <a:defRPr sz="800" b="1" i="0" u="none" strike="noStrike" baseline="0">
                    <a:solidFill>
                      <a:srgbClr val="000000"/>
                    </a:solidFill>
                    <a:latin typeface="Arial"/>
                    <a:ea typeface="Arial"/>
                    <a:cs typeface="Arial"/>
                  </a:defRPr>
                </a:pPr>
                <a:r>
                  <a:rPr lang="en-US"/>
                  <a:t>V</a:t>
                </a:r>
              </a:p>
            </c:rich>
          </c:tx>
          <c:layout>
            <c:manualLayout>
              <c:xMode val="edge"/>
              <c:yMode val="edge"/>
              <c:x val="2.584814216478196E-2"/>
              <c:y val="0.47118715245340093"/>
            </c:manualLayout>
          </c:layout>
          <c:overlay val="0"/>
          <c:spPr>
            <a:noFill/>
            <a:ln w="25400">
              <a:noFill/>
            </a:ln>
          </c:spPr>
        </c:title>
        <c:numFmt formatCode="0.00"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09251584"/>
        <c:crosses val="autoZero"/>
        <c:crossBetween val="midCat"/>
        <c:majorUnit val="4"/>
      </c:valAx>
      <c:spPr>
        <a:solidFill>
          <a:srgbClr val="FFFFFF"/>
        </a:solidFill>
        <a:ln w="12700">
          <a:solidFill>
            <a:srgbClr val="808080"/>
          </a:solidFill>
          <a:prstDash val="solid"/>
        </a:ln>
      </c:spPr>
    </c:plotArea>
    <c:legend>
      <c:legendPos val="r"/>
      <c:layout>
        <c:manualLayout>
          <c:xMode val="edge"/>
          <c:yMode val="edge"/>
          <c:x val="0.89337709199920268"/>
          <c:y val="0.39322105075848568"/>
          <c:w val="9.3699515347334672E-2"/>
          <c:h val="0.19661052537924273"/>
        </c:manualLayout>
      </c:layout>
      <c:overlay val="0"/>
      <c:spPr>
        <a:solidFill>
          <a:srgbClr val="FFFFFF"/>
        </a:solidFill>
        <a:ln w="3175">
          <a:solidFill>
            <a:srgbClr val="000000"/>
          </a:solidFill>
          <a:prstDash val="solid"/>
        </a:ln>
      </c:spPr>
      <c:txPr>
        <a:bodyPr/>
        <a:lstStyle/>
        <a:p>
          <a:pPr>
            <a:defRPr sz="735"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800" b="0" i="0" u="none" strike="noStrike" baseline="0">
          <a:solidFill>
            <a:srgbClr val="000000"/>
          </a:solidFill>
          <a:latin typeface="Arial"/>
          <a:ea typeface="Arial"/>
          <a:cs typeface="Aria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1" i="0" u="none" strike="noStrike" baseline="0">
                <a:solidFill>
                  <a:srgbClr val="000000"/>
                </a:solidFill>
                <a:latin typeface="Arial"/>
                <a:ea typeface="Arial"/>
                <a:cs typeface="Arial"/>
              </a:defRPr>
            </a:pPr>
            <a:r>
              <a:rPr lang="en-US"/>
              <a:t>RC Circuit</a:t>
            </a:r>
          </a:p>
        </c:rich>
      </c:tx>
      <c:layout>
        <c:manualLayout>
          <c:xMode val="edge"/>
          <c:yMode val="edge"/>
          <c:x val="0.45234282709814788"/>
          <c:y val="3.7288135593220417E-2"/>
        </c:manualLayout>
      </c:layout>
      <c:overlay val="0"/>
      <c:spPr>
        <a:noFill/>
        <a:ln w="25400">
          <a:noFill/>
        </a:ln>
      </c:spPr>
    </c:title>
    <c:autoTitleDeleted val="0"/>
    <c:plotArea>
      <c:layout>
        <c:manualLayout>
          <c:layoutTarget val="inner"/>
          <c:xMode val="edge"/>
          <c:yMode val="edge"/>
          <c:x val="0.11631673149479645"/>
          <c:y val="0.19661049491938384"/>
          <c:w val="0.74636569375827855"/>
          <c:h val="0.58983148475815139"/>
        </c:manualLayout>
      </c:layout>
      <c:scatterChart>
        <c:scatterStyle val="lineMarker"/>
        <c:varyColors val="0"/>
        <c:ser>
          <c:idx val="0"/>
          <c:order val="0"/>
          <c:tx>
            <c:v>V(C)</c:v>
          </c:tx>
          <c:spPr>
            <a:ln w="25400">
              <a:solidFill>
                <a:srgbClr val="000080"/>
              </a:solidFill>
              <a:prstDash val="solid"/>
            </a:ln>
          </c:spPr>
          <c:marker>
            <c:symbol val="none"/>
          </c:marker>
          <c:xVal>
            <c:numRef>
              <c:f>RC_10ms!$A$6:$A$65</c:f>
              <c:numCache>
                <c:formatCode>General</c:formatCode>
                <c:ptCount val="6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numCache>
            </c:numRef>
          </c:xVal>
          <c:yVal>
            <c:numRef>
              <c:f>RC_10ms!$E$6:$E$65</c:f>
              <c:numCache>
                <c:formatCode>0.00</c:formatCode>
                <c:ptCount val="60"/>
                <c:pt idx="0">
                  <c:v>0</c:v>
                </c:pt>
                <c:pt idx="1">
                  <c:v>0.47581290982020341</c:v>
                </c:pt>
                <c:pt idx="2">
                  <c:v>0.90634623461009134</c:v>
                </c:pt>
                <c:pt idx="3">
                  <c:v>1.2959088965914098</c:v>
                </c:pt>
                <c:pt idx="4">
                  <c:v>1.6483997698218049</c:v>
                </c:pt>
                <c:pt idx="5">
                  <c:v>1.9673467014368347</c:v>
                </c:pt>
                <c:pt idx="6">
                  <c:v>2.2559418195298653</c:v>
                </c:pt>
                <c:pt idx="7">
                  <c:v>2.5170734810429551</c:v>
                </c:pt>
                <c:pt idx="8">
                  <c:v>2.7533551794138895</c:v>
                </c:pt>
                <c:pt idx="9">
                  <c:v>2.9671517012970092</c:v>
                </c:pt>
                <c:pt idx="10">
                  <c:v>2.9671517012970092</c:v>
                </c:pt>
                <c:pt idx="11">
                  <c:v>2.2089769745023862</c:v>
                </c:pt>
                <c:pt idx="12">
                  <c:v>1.5229521122894198</c:v>
                </c:pt>
                <c:pt idx="13">
                  <c:v>0.90221114725616758</c:v>
                </c:pt>
                <c:pt idx="14">
                  <c:v>0.34054149518633015</c:v>
                </c:pt>
                <c:pt idx="15">
                  <c:v>-0.1676782225816984</c:v>
                </c:pt>
                <c:pt idx="16">
                  <c:v>-0.62753443980188561</c:v>
                </c:pt>
                <c:pt idx="17">
                  <c:v>-1.043629552059179</c:v>
                </c:pt>
                <c:pt idx="18">
                  <c:v>-1.420127979091458</c:v>
                </c:pt>
                <c:pt idx="19">
                  <c:v>-1.760797843701942</c:v>
                </c:pt>
                <c:pt idx="20">
                  <c:v>-1.7607978437019423</c:v>
                </c:pt>
                <c:pt idx="21">
                  <c:v>-1.1174228647583493</c:v>
                </c:pt>
                <c:pt idx="22">
                  <c:v>-0.53527310998208599</c:v>
                </c:pt>
                <c:pt idx="23">
                  <c:v>-8.5222289600679346E-3</c:v>
                </c:pt>
                <c:pt idx="24">
                  <c:v>0.46810167817206338</c:v>
                </c:pt>
                <c:pt idx="25">
                  <c:v>0.89936882367571169</c:v>
                </c:pt>
                <c:pt idx="26">
                  <c:v>1.2895954740969713</c:v>
                </c:pt>
                <c:pt idx="27">
                  <c:v>1.642687148912966</c:v>
                </c:pt>
                <c:pt idx="28">
                  <c:v>1.9621777082834626</c:v>
                </c:pt>
                <c:pt idx="29">
                  <c:v>2.251264721111125</c:v>
                </c:pt>
                <c:pt idx="30">
                  <c:v>2.2512647211111254</c:v>
                </c:pt>
                <c:pt idx="31">
                  <c:v>1.5612156477454318</c:v>
                </c:pt>
                <c:pt idx="32">
                  <c:v>0.93683342588311369</c:v>
                </c:pt>
                <c:pt idx="33">
                  <c:v>0.37186902838565739</c:v>
                </c:pt>
                <c:pt idx="34">
                  <c:v>-0.13933189832818282</c:v>
                </c:pt>
                <c:pt idx="35">
                  <c:v>-0.6018856249535256</c:v>
                </c:pt>
                <c:pt idx="36">
                  <c:v>-1.0204215446561093</c:v>
                </c:pt>
                <c:pt idx="37">
                  <c:v>-1.3991285055951015</c:v>
                </c:pt>
                <c:pt idx="38">
                  <c:v>-1.7417967343233838</c:v>
                </c:pt>
                <c:pt idx="39">
                  <c:v>-2.051855769648836</c:v>
                </c:pt>
                <c:pt idx="40">
                  <c:v>-2.051855769648836</c:v>
                </c:pt>
                <c:pt idx="41">
                  <c:v>-1.3807829669710432</c:v>
                </c:pt>
                <c:pt idx="42">
                  <c:v>-0.77357118488190557</c:v>
                </c:pt>
                <c:pt idx="43">
                  <c:v>-0.22414324377535971</c:v>
                </c:pt>
                <c:pt idx="44">
                  <c:v>0.27299971585230148</c:v>
                </c:pt>
                <c:pt idx="45">
                  <c:v>0.722833267836549</c:v>
                </c:pt>
                <c:pt idx="46">
                  <c:v>1.1298594975599188</c:v>
                </c:pt>
                <c:pt idx="47">
                  <c:v>1.498152060335729</c:v>
                </c:pt>
                <c:pt idx="48">
                  <c:v>1.8313969519196338</c:v>
                </c:pt>
                <c:pt idx="49">
                  <c:v>2.1329293991940874</c:v>
                </c:pt>
                <c:pt idx="50">
                  <c:v>2.132929399194087</c:v>
                </c:pt>
                <c:pt idx="51">
                  <c:v>1.4541414205995684</c:v>
                </c:pt>
                <c:pt idx="52">
                  <c:v>0.83994865865425439</c:v>
                </c:pt>
                <c:pt idx="53">
                  <c:v>0.28420406575928103</c:v>
                </c:pt>
                <c:pt idx="54">
                  <c:v>-0.2186544367632523</c:v>
                </c:pt>
                <c:pt idx="55">
                  <c:v>-0.67365962582317263</c:v>
                </c:pt>
                <c:pt idx="56">
                  <c:v>-1.0853653462851098</c:v>
                </c:pt>
                <c:pt idx="57">
                  <c:v>-1.457892087378525</c:v>
                </c:pt>
                <c:pt idx="58">
                  <c:v>-1.7949682219388441</c:v>
                </c:pt>
                <c:pt idx="59">
                  <c:v>-2.0999673212159431</c:v>
                </c:pt>
              </c:numCache>
            </c:numRef>
          </c:yVal>
          <c:smooth val="0"/>
          <c:extLst>
            <c:ext xmlns:c16="http://schemas.microsoft.com/office/drawing/2014/chart" uri="{C3380CC4-5D6E-409C-BE32-E72D297353CC}">
              <c16:uniqueId val="{00000000-6D15-4C2E-862E-CA9A835302DC}"/>
            </c:ext>
          </c:extLst>
        </c:ser>
        <c:ser>
          <c:idx val="1"/>
          <c:order val="1"/>
          <c:tx>
            <c:v>V(R)</c:v>
          </c:tx>
          <c:spPr>
            <a:ln w="25400">
              <a:solidFill>
                <a:srgbClr val="FF00FF"/>
              </a:solidFill>
              <a:prstDash val="solid"/>
            </a:ln>
          </c:spPr>
          <c:marker>
            <c:symbol val="none"/>
          </c:marker>
          <c:xVal>
            <c:numRef>
              <c:f>RC_10ms!$A$6:$A$65</c:f>
              <c:numCache>
                <c:formatCode>General</c:formatCode>
                <c:ptCount val="6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numCache>
            </c:numRef>
          </c:xVal>
          <c:yVal>
            <c:numRef>
              <c:f>RC_10ms!$C$6:$C$65</c:f>
              <c:numCache>
                <c:formatCode>0.00</c:formatCode>
                <c:ptCount val="60"/>
                <c:pt idx="0">
                  <c:v>5</c:v>
                </c:pt>
                <c:pt idx="1">
                  <c:v>4.5241870901797885</c:v>
                </c:pt>
                <c:pt idx="2">
                  <c:v>4.0936537653899094</c:v>
                </c:pt>
                <c:pt idx="3">
                  <c:v>3.7040911034085893</c:v>
                </c:pt>
                <c:pt idx="4">
                  <c:v>3.3516002301781933</c:v>
                </c:pt>
                <c:pt idx="5">
                  <c:v>3.0326532985631633</c:v>
                </c:pt>
                <c:pt idx="6">
                  <c:v>2.7440581804701321</c:v>
                </c:pt>
                <c:pt idx="7">
                  <c:v>2.4829265189570502</c:v>
                </c:pt>
                <c:pt idx="8">
                  <c:v>2.2466448205861078</c:v>
                </c:pt>
                <c:pt idx="9">
                  <c:v>2.0328482987029957</c:v>
                </c:pt>
                <c:pt idx="10">
                  <c:v>-7.9671517012969986</c:v>
                </c:pt>
                <c:pt idx="11">
                  <c:v>-7.2089769745023835</c:v>
                </c:pt>
                <c:pt idx="12">
                  <c:v>-6.5229521122894205</c:v>
                </c:pt>
                <c:pt idx="13">
                  <c:v>-5.9022111472561694</c:v>
                </c:pt>
                <c:pt idx="14">
                  <c:v>-5.3405414951863364</c:v>
                </c:pt>
                <c:pt idx="15">
                  <c:v>-4.8323217774183016</c:v>
                </c:pt>
                <c:pt idx="16">
                  <c:v>-4.3724655601981146</c:v>
                </c:pt>
                <c:pt idx="17">
                  <c:v>-3.9563704479408179</c:v>
                </c:pt>
                <c:pt idx="18">
                  <c:v>-3.5798720209085388</c:v>
                </c:pt>
                <c:pt idx="19">
                  <c:v>-3.2392021562980577</c:v>
                </c:pt>
                <c:pt idx="20">
                  <c:v>6.7607978437019405</c:v>
                </c:pt>
                <c:pt idx="21">
                  <c:v>6.1174228647583426</c:v>
                </c:pt>
                <c:pt idx="22">
                  <c:v>5.5352731099820929</c:v>
                </c:pt>
                <c:pt idx="23">
                  <c:v>5.0085222289600679</c:v>
                </c:pt>
                <c:pt idx="24">
                  <c:v>4.5318983218279394</c:v>
                </c:pt>
                <c:pt idx="25">
                  <c:v>4.1006311763242875</c:v>
                </c:pt>
                <c:pt idx="26">
                  <c:v>3.7104045259030287</c:v>
                </c:pt>
                <c:pt idx="27">
                  <c:v>3.3573128510870385</c:v>
                </c:pt>
                <c:pt idx="28">
                  <c:v>3.0378222917165392</c:v>
                </c:pt>
                <c:pt idx="29">
                  <c:v>2.7487352788888786</c:v>
                </c:pt>
                <c:pt idx="30">
                  <c:v>-7.2512647211111361</c:v>
                </c:pt>
                <c:pt idx="31">
                  <c:v>-6.561215647745426</c:v>
                </c:pt>
                <c:pt idx="32">
                  <c:v>-5.936833425883127</c:v>
                </c:pt>
                <c:pt idx="33">
                  <c:v>-5.3718690283856594</c:v>
                </c:pt>
                <c:pt idx="34">
                  <c:v>-4.8606681016718243</c:v>
                </c:pt>
                <c:pt idx="35">
                  <c:v>-4.3981143750464646</c:v>
                </c:pt>
                <c:pt idx="36">
                  <c:v>-3.9795784553438862</c:v>
                </c:pt>
                <c:pt idx="37">
                  <c:v>-3.6008714944048967</c:v>
                </c:pt>
                <c:pt idx="38">
                  <c:v>-3.2582032656766184</c:v>
                </c:pt>
                <c:pt idx="39">
                  <c:v>-2.9481442303511605</c:v>
                </c:pt>
                <c:pt idx="40">
                  <c:v>7.0518557696488395</c:v>
                </c:pt>
                <c:pt idx="41">
                  <c:v>6.3807829669710365</c:v>
                </c:pt>
                <c:pt idx="42">
                  <c:v>5.7735711848819129</c:v>
                </c:pt>
                <c:pt idx="43">
                  <c:v>5.2241432437753543</c:v>
                </c:pt>
                <c:pt idx="44">
                  <c:v>4.7270002841476986</c:v>
                </c:pt>
                <c:pt idx="45">
                  <c:v>4.277166732163451</c:v>
                </c:pt>
                <c:pt idx="46">
                  <c:v>3.8701405024400795</c:v>
                </c:pt>
                <c:pt idx="47">
                  <c:v>3.5018479396642679</c:v>
                </c:pt>
                <c:pt idx="48">
                  <c:v>3.1686030480803691</c:v>
                </c:pt>
                <c:pt idx="49">
                  <c:v>2.8670706008059095</c:v>
                </c:pt>
                <c:pt idx="50">
                  <c:v>-7.1329293991940901</c:v>
                </c:pt>
                <c:pt idx="51">
                  <c:v>-6.4541414205995684</c:v>
                </c:pt>
                <c:pt idx="52">
                  <c:v>-5.8399486586542535</c:v>
                </c:pt>
                <c:pt idx="53">
                  <c:v>-5.2842040657592806</c:v>
                </c:pt>
                <c:pt idx="54">
                  <c:v>-4.7813455632367479</c:v>
                </c:pt>
                <c:pt idx="55">
                  <c:v>-4.3263403741768292</c:v>
                </c:pt>
                <c:pt idx="56">
                  <c:v>-3.9146346537148866</c:v>
                </c:pt>
                <c:pt idx="57">
                  <c:v>-3.5421079126214763</c:v>
                </c:pt>
                <c:pt idx="58">
                  <c:v>-3.2050317780611617</c:v>
                </c:pt>
                <c:pt idx="59">
                  <c:v>-2.9000326787840582</c:v>
                </c:pt>
              </c:numCache>
            </c:numRef>
          </c:yVal>
          <c:smooth val="0"/>
          <c:extLst>
            <c:ext xmlns:c16="http://schemas.microsoft.com/office/drawing/2014/chart" uri="{C3380CC4-5D6E-409C-BE32-E72D297353CC}">
              <c16:uniqueId val="{00000001-6D15-4C2E-862E-CA9A835302DC}"/>
            </c:ext>
          </c:extLst>
        </c:ser>
        <c:ser>
          <c:idx val="2"/>
          <c:order val="2"/>
          <c:tx>
            <c:v>Vin</c:v>
          </c:tx>
          <c:spPr>
            <a:ln w="25400">
              <a:solidFill>
                <a:srgbClr val="339966"/>
              </a:solidFill>
              <a:prstDash val="solid"/>
            </a:ln>
          </c:spPr>
          <c:marker>
            <c:symbol val="none"/>
          </c:marker>
          <c:xVal>
            <c:numRef>
              <c:f>RC_10ms!$A$6:$A$65</c:f>
              <c:numCache>
                <c:formatCode>General</c:formatCode>
                <c:ptCount val="6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numCache>
            </c:numRef>
          </c:xVal>
          <c:yVal>
            <c:numRef>
              <c:f>RC_10ms!$B$6:$B$65</c:f>
              <c:numCache>
                <c:formatCode>General</c:formatCode>
                <c:ptCount val="60"/>
                <c:pt idx="0">
                  <c:v>5</c:v>
                </c:pt>
                <c:pt idx="1">
                  <c:v>5</c:v>
                </c:pt>
                <c:pt idx="2">
                  <c:v>5</c:v>
                </c:pt>
                <c:pt idx="3">
                  <c:v>5</c:v>
                </c:pt>
                <c:pt idx="4">
                  <c:v>5</c:v>
                </c:pt>
                <c:pt idx="5">
                  <c:v>5</c:v>
                </c:pt>
                <c:pt idx="6">
                  <c:v>5</c:v>
                </c:pt>
                <c:pt idx="7">
                  <c:v>5</c:v>
                </c:pt>
                <c:pt idx="8">
                  <c:v>5</c:v>
                </c:pt>
                <c:pt idx="9">
                  <c:v>5</c:v>
                </c:pt>
                <c:pt idx="10">
                  <c:v>-5</c:v>
                </c:pt>
                <c:pt idx="11">
                  <c:v>-5</c:v>
                </c:pt>
                <c:pt idx="12">
                  <c:v>-5</c:v>
                </c:pt>
                <c:pt idx="13">
                  <c:v>-5</c:v>
                </c:pt>
                <c:pt idx="14">
                  <c:v>-5</c:v>
                </c:pt>
                <c:pt idx="15">
                  <c:v>-5</c:v>
                </c:pt>
                <c:pt idx="16">
                  <c:v>-5</c:v>
                </c:pt>
                <c:pt idx="17">
                  <c:v>-5</c:v>
                </c:pt>
                <c:pt idx="18">
                  <c:v>-5</c:v>
                </c:pt>
                <c:pt idx="19">
                  <c:v>-5</c:v>
                </c:pt>
                <c:pt idx="20">
                  <c:v>5</c:v>
                </c:pt>
                <c:pt idx="21">
                  <c:v>5</c:v>
                </c:pt>
                <c:pt idx="22">
                  <c:v>5</c:v>
                </c:pt>
                <c:pt idx="23">
                  <c:v>5</c:v>
                </c:pt>
                <c:pt idx="24">
                  <c:v>5</c:v>
                </c:pt>
                <c:pt idx="25">
                  <c:v>5</c:v>
                </c:pt>
                <c:pt idx="26">
                  <c:v>5</c:v>
                </c:pt>
                <c:pt idx="27">
                  <c:v>5</c:v>
                </c:pt>
                <c:pt idx="28">
                  <c:v>5</c:v>
                </c:pt>
                <c:pt idx="29">
                  <c:v>5</c:v>
                </c:pt>
                <c:pt idx="30">
                  <c:v>-5</c:v>
                </c:pt>
                <c:pt idx="31">
                  <c:v>-5</c:v>
                </c:pt>
                <c:pt idx="32">
                  <c:v>-5</c:v>
                </c:pt>
                <c:pt idx="33">
                  <c:v>-5</c:v>
                </c:pt>
                <c:pt idx="34">
                  <c:v>-5</c:v>
                </c:pt>
                <c:pt idx="35">
                  <c:v>-5</c:v>
                </c:pt>
                <c:pt idx="36">
                  <c:v>-5</c:v>
                </c:pt>
                <c:pt idx="37">
                  <c:v>-5</c:v>
                </c:pt>
                <c:pt idx="38">
                  <c:v>-5</c:v>
                </c:pt>
                <c:pt idx="39">
                  <c:v>-5</c:v>
                </c:pt>
                <c:pt idx="40">
                  <c:v>5</c:v>
                </c:pt>
                <c:pt idx="41">
                  <c:v>5</c:v>
                </c:pt>
                <c:pt idx="42">
                  <c:v>5</c:v>
                </c:pt>
                <c:pt idx="43">
                  <c:v>5</c:v>
                </c:pt>
                <c:pt idx="44">
                  <c:v>5</c:v>
                </c:pt>
                <c:pt idx="45">
                  <c:v>5</c:v>
                </c:pt>
                <c:pt idx="46">
                  <c:v>5</c:v>
                </c:pt>
                <c:pt idx="47">
                  <c:v>5</c:v>
                </c:pt>
                <c:pt idx="48">
                  <c:v>5</c:v>
                </c:pt>
                <c:pt idx="49">
                  <c:v>5</c:v>
                </c:pt>
                <c:pt idx="50">
                  <c:v>-5</c:v>
                </c:pt>
                <c:pt idx="51">
                  <c:v>-5</c:v>
                </c:pt>
                <c:pt idx="52">
                  <c:v>-5</c:v>
                </c:pt>
                <c:pt idx="53">
                  <c:v>-5</c:v>
                </c:pt>
                <c:pt idx="54">
                  <c:v>-5</c:v>
                </c:pt>
                <c:pt idx="55">
                  <c:v>-5</c:v>
                </c:pt>
                <c:pt idx="56">
                  <c:v>-5</c:v>
                </c:pt>
                <c:pt idx="57">
                  <c:v>-5</c:v>
                </c:pt>
                <c:pt idx="58">
                  <c:v>-5</c:v>
                </c:pt>
                <c:pt idx="59">
                  <c:v>-5</c:v>
                </c:pt>
              </c:numCache>
            </c:numRef>
          </c:yVal>
          <c:smooth val="0"/>
          <c:extLst>
            <c:ext xmlns:c16="http://schemas.microsoft.com/office/drawing/2014/chart" uri="{C3380CC4-5D6E-409C-BE32-E72D297353CC}">
              <c16:uniqueId val="{00000002-6D15-4C2E-862E-CA9A835302DC}"/>
            </c:ext>
          </c:extLst>
        </c:ser>
        <c:dLbls>
          <c:showLegendKey val="0"/>
          <c:showVal val="0"/>
          <c:showCatName val="0"/>
          <c:showSerName val="0"/>
          <c:showPercent val="0"/>
          <c:showBubbleSize val="0"/>
        </c:dLbls>
        <c:axId val="133819008"/>
        <c:axId val="140822400"/>
      </c:scatterChart>
      <c:valAx>
        <c:axId val="133819008"/>
        <c:scaling>
          <c:orientation val="minMax"/>
          <c:max val="60"/>
        </c:scaling>
        <c:delete val="0"/>
        <c:axPos val="b"/>
        <c:title>
          <c:tx>
            <c:rich>
              <a:bodyPr/>
              <a:lstStyle/>
              <a:p>
                <a:pPr>
                  <a:defRPr sz="800" b="1" i="0" u="none" strike="noStrike" baseline="0">
                    <a:solidFill>
                      <a:srgbClr val="000000"/>
                    </a:solidFill>
                    <a:latin typeface="Arial"/>
                    <a:ea typeface="Arial"/>
                    <a:cs typeface="Arial"/>
                  </a:defRPr>
                </a:pPr>
                <a:r>
                  <a:rPr lang="en-US"/>
                  <a:t>time (ms)</a:t>
                </a:r>
              </a:p>
            </c:rich>
          </c:tx>
          <c:layout>
            <c:manualLayout>
              <c:xMode val="edge"/>
              <c:yMode val="edge"/>
              <c:x val="0.44264977378635428"/>
              <c:y val="0.8779675252457849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40822400"/>
        <c:crossesAt val="-8"/>
        <c:crossBetween val="midCat"/>
      </c:valAx>
      <c:valAx>
        <c:axId val="140822400"/>
        <c:scaling>
          <c:orientation val="minMax"/>
          <c:max val="8"/>
          <c:min val="-8"/>
        </c:scaling>
        <c:delete val="0"/>
        <c:axPos val="l"/>
        <c:majorGridlines>
          <c:spPr>
            <a:ln w="3175">
              <a:solidFill>
                <a:srgbClr val="000000"/>
              </a:solidFill>
              <a:prstDash val="solid"/>
            </a:ln>
          </c:spPr>
        </c:majorGridlines>
        <c:title>
          <c:tx>
            <c:rich>
              <a:bodyPr/>
              <a:lstStyle/>
              <a:p>
                <a:pPr>
                  <a:defRPr sz="800" b="1" i="0" u="none" strike="noStrike" baseline="0">
                    <a:solidFill>
                      <a:srgbClr val="000000"/>
                    </a:solidFill>
                    <a:latin typeface="Arial"/>
                    <a:ea typeface="Arial"/>
                    <a:cs typeface="Arial"/>
                  </a:defRPr>
                </a:pPr>
                <a:r>
                  <a:rPr lang="en-US"/>
                  <a:t>V</a:t>
                </a:r>
              </a:p>
            </c:rich>
          </c:tx>
          <c:layout>
            <c:manualLayout>
              <c:xMode val="edge"/>
              <c:yMode val="edge"/>
              <c:x val="2.584814216478195E-2"/>
              <c:y val="0.47118715245340093"/>
            </c:manualLayout>
          </c:layout>
          <c:overlay val="0"/>
          <c:spPr>
            <a:noFill/>
            <a:ln w="25400">
              <a:noFill/>
            </a:ln>
          </c:spPr>
        </c:title>
        <c:numFmt formatCode="0.00"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33819008"/>
        <c:crosses val="autoZero"/>
        <c:crossBetween val="midCat"/>
        <c:majorUnit val="2"/>
      </c:valAx>
      <c:spPr>
        <a:solidFill>
          <a:srgbClr val="FFFFFF"/>
        </a:solidFill>
        <a:ln w="12700">
          <a:solidFill>
            <a:srgbClr val="808080"/>
          </a:solidFill>
          <a:prstDash val="solid"/>
        </a:ln>
      </c:spPr>
    </c:plotArea>
    <c:legend>
      <c:legendPos val="r"/>
      <c:layout>
        <c:manualLayout>
          <c:xMode val="edge"/>
          <c:yMode val="edge"/>
          <c:x val="0.89337709199920257"/>
          <c:y val="0.39322105075848568"/>
          <c:w val="9.3699515347334547E-2"/>
          <c:h val="0.19661052537924267"/>
        </c:manualLayout>
      </c:layout>
      <c:overlay val="0"/>
      <c:spPr>
        <a:solidFill>
          <a:srgbClr val="FFFFFF"/>
        </a:solidFill>
        <a:ln w="3175">
          <a:solidFill>
            <a:srgbClr val="000000"/>
          </a:solidFill>
          <a:prstDash val="solid"/>
        </a:ln>
      </c:spPr>
      <c:txPr>
        <a:bodyPr/>
        <a:lstStyle/>
        <a:p>
          <a:pPr>
            <a:defRPr sz="735"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800" b="0" i="0" u="none" strike="noStrike" baseline="0">
          <a:solidFill>
            <a:srgbClr val="000000"/>
          </a:solidFill>
          <a:latin typeface="Arial"/>
          <a:ea typeface="Arial"/>
          <a:cs typeface="Aria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900" b="1" i="0" u="none" strike="noStrike" baseline="0">
                <a:solidFill>
                  <a:srgbClr val="000000"/>
                </a:solidFill>
                <a:latin typeface="Arial"/>
                <a:ea typeface="Arial"/>
                <a:cs typeface="Arial"/>
              </a:defRPr>
            </a:pPr>
            <a:r>
              <a:rPr lang="en-US"/>
              <a:t>RC Circuit</a:t>
            </a:r>
          </a:p>
        </c:rich>
      </c:tx>
      <c:layout>
        <c:manualLayout>
          <c:xMode val="edge"/>
          <c:yMode val="edge"/>
          <c:x val="0.45234282709814788"/>
          <c:y val="3.7288135593220417E-2"/>
        </c:manualLayout>
      </c:layout>
      <c:overlay val="0"/>
      <c:spPr>
        <a:noFill/>
        <a:ln w="25400">
          <a:noFill/>
        </a:ln>
      </c:spPr>
    </c:title>
    <c:autoTitleDeleted val="0"/>
    <c:plotArea>
      <c:layout>
        <c:manualLayout>
          <c:layoutTarget val="inner"/>
          <c:xMode val="edge"/>
          <c:yMode val="edge"/>
          <c:x val="0.10985469085619672"/>
          <c:y val="0.1966104949193839"/>
          <c:w val="0.74798120391792766"/>
          <c:h val="0.5898314847581515"/>
        </c:manualLayout>
      </c:layout>
      <c:scatterChart>
        <c:scatterStyle val="lineMarker"/>
        <c:varyColors val="0"/>
        <c:ser>
          <c:idx val="0"/>
          <c:order val="0"/>
          <c:tx>
            <c:v>V(C)</c:v>
          </c:tx>
          <c:spPr>
            <a:ln w="25400">
              <a:solidFill>
                <a:srgbClr val="000080"/>
              </a:solidFill>
              <a:prstDash val="solid"/>
            </a:ln>
          </c:spPr>
          <c:marker>
            <c:symbol val="none"/>
          </c:marker>
          <c:xVal>
            <c:numRef>
              <c:f>RC_50ms!$A$6:$A$145</c:f>
              <c:numCache>
                <c:formatCode>General</c:formatCode>
                <c:ptCount val="14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numCache>
            </c:numRef>
          </c:xVal>
          <c:yVal>
            <c:numRef>
              <c:f>RC_50ms!$E$6:$E$145</c:f>
              <c:numCache>
                <c:formatCode>0.00</c:formatCode>
                <c:ptCount val="140"/>
                <c:pt idx="0">
                  <c:v>0</c:v>
                </c:pt>
                <c:pt idx="1">
                  <c:v>9.9006633466223667E-2</c:v>
                </c:pt>
                <c:pt idx="2">
                  <c:v>0.19605280423838417</c:v>
                </c:pt>
                <c:pt idx="3">
                  <c:v>0.29117733207875685</c:v>
                </c:pt>
                <c:pt idx="4">
                  <c:v>0.384418268066822</c:v>
                </c:pt>
                <c:pt idx="5">
                  <c:v>0.47581290982020341</c:v>
                </c:pt>
                <c:pt idx="6">
                  <c:v>0.56539781641421338</c:v>
                </c:pt>
                <c:pt idx="7">
                  <c:v>0.65320882300597116</c:v>
                </c:pt>
                <c:pt idx="8">
                  <c:v>0.7392810551689436</c:v>
                </c:pt>
                <c:pt idx="9">
                  <c:v>0.82364894294364066</c:v>
                </c:pt>
                <c:pt idx="10">
                  <c:v>0.82364894294364066</c:v>
                </c:pt>
                <c:pt idx="11">
                  <c:v>0.70833296767764264</c:v>
                </c:pt>
                <c:pt idx="12">
                  <c:v>0.59530040171083887</c:v>
                </c:pt>
                <c:pt idx="13">
                  <c:v>0.4845060305097208</c:v>
                </c:pt>
                <c:pt idx="14">
                  <c:v>0.37590553484852685</c:v>
                </c:pt>
                <c:pt idx="15">
                  <c:v>0.26945547308096834</c:v>
                </c:pt>
                <c:pt idx="16">
                  <c:v>0.16511326376298568</c:v>
                </c:pt>
                <c:pt idx="17">
                  <c:v>6.2837168619603673E-2</c:v>
                </c:pt>
                <c:pt idx="18">
                  <c:v>-3.7413724150934691E-2</c:v>
                </c:pt>
                <c:pt idx="19">
                  <c:v>-0.13567951624243513</c:v>
                </c:pt>
                <c:pt idx="20">
                  <c:v>-0.13567951624243513</c:v>
                </c:pt>
                <c:pt idx="21">
                  <c:v>-3.3986248349513942E-2</c:v>
                </c:pt>
                <c:pt idx="22">
                  <c:v>6.5693357923356371E-2</c:v>
                </c:pt>
                <c:pt idx="23">
                  <c:v>0.16339917574776325</c:v>
                </c:pt>
                <c:pt idx="24">
                  <c:v>0.25917028875359804</c:v>
                </c:pt>
                <c:pt idx="25">
                  <c:v>0.35304500666302879</c:v>
                </c:pt>
                <c:pt idx="26">
                  <c:v>0.4450608806148994</c:v>
                </c:pt>
                <c:pt idx="27">
                  <c:v>0.5352547181856836</c:v>
                </c:pt>
                <c:pt idx="28">
                  <c:v>0.62366259811301195</c:v>
                </c:pt>
                <c:pt idx="29">
                  <c:v>0.71031988472764163</c:v>
                </c:pt>
                <c:pt idx="30">
                  <c:v>0.71031988472764163</c:v>
                </c:pt>
                <c:pt idx="31">
                  <c:v>0.5972479751672175</c:v>
                </c:pt>
                <c:pt idx="32">
                  <c:v>0.48641503942783026</c:v>
                </c:pt>
                <c:pt idx="33">
                  <c:v>0.37777674285738888</c:v>
                </c:pt>
                <c:pt idx="34">
                  <c:v>0.27128962868873574</c:v>
                </c:pt>
                <c:pt idx="35">
                  <c:v>0.16691110065635789</c:v>
                </c:pt>
                <c:pt idx="36">
                  <c:v>6.4599405957309036E-2</c:v>
                </c:pt>
                <c:pt idx="37">
                  <c:v>-3.5686381450464252E-2</c:v>
                </c:pt>
                <c:pt idx="38">
                  <c:v>-0.13398637721908718</c:v>
                </c:pt>
                <c:pt idx="39">
                  <c:v>-0.23033990265755211</c:v>
                </c:pt>
                <c:pt idx="40">
                  <c:v>-0.23033990265755211</c:v>
                </c:pt>
                <c:pt idx="41">
                  <c:v>-2.5255341650366282E-2</c:v>
                </c:pt>
                <c:pt idx="42">
                  <c:v>7.4251381086625712E-2</c:v>
                </c:pt>
                <c:pt idx="43">
                  <c:v>0.17178773869852826</c:v>
                </c:pt>
                <c:pt idx="44">
                  <c:v>0.26739274702888882</c:v>
                </c:pt>
                <c:pt idx="45">
                  <c:v>0.36110464935578918</c:v>
                </c:pt>
                <c:pt idx="46">
                  <c:v>0.45296093168966922</c:v>
                </c:pt>
                <c:pt idx="47">
                  <c:v>0.5429983377682287</c:v>
                </c:pt>
                <c:pt idx="48">
                  <c:v>0.63125288375441468</c:v>
                </c:pt>
                <c:pt idx="49">
                  <c:v>0.71775987264336527</c:v>
                </c:pt>
                <c:pt idx="50">
                  <c:v>0.71775987264336527</c:v>
                </c:pt>
                <c:pt idx="51">
                  <c:v>0.604540641451627</c:v>
                </c:pt>
                <c:pt idx="52">
                  <c:v>0.49356330124467707</c:v>
                </c:pt>
                <c:pt idx="53">
                  <c:v>0.38478345960671057</c:v>
                </c:pt>
                <c:pt idx="54">
                  <c:v>0.27815760315065807</c:v>
                </c:pt>
                <c:pt idx="55">
                  <c:v>0.17364308011223831</c:v>
                </c:pt>
                <c:pt idx="56">
                  <c:v>7.1198083288691399E-2</c:v>
                </c:pt>
                <c:pt idx="57">
                  <c:v>-2.9218366684664203E-2</c:v>
                </c:pt>
                <c:pt idx="58">
                  <c:v>-0.12764643772672213</c:v>
                </c:pt>
                <c:pt idx="59">
                  <c:v>-0.22412550237828974</c:v>
                </c:pt>
                <c:pt idx="60">
                  <c:v>-0.22412550237828974</c:v>
                </c:pt>
                <c:pt idx="61">
                  <c:v>-0.12068088661918618</c:v>
                </c:pt>
                <c:pt idx="62">
                  <c:v>-1.9284611491385408E-2</c:v>
                </c:pt>
                <c:pt idx="63">
                  <c:v>8.010388286713073E-2</c:v>
                </c:pt>
                <c:pt idx="64">
                  <c:v>0.17752435317930473</c:v>
                </c:pt>
                <c:pt idx="65">
                  <c:v>0.27301576893221874</c:v>
                </c:pt>
                <c:pt idx="66">
                  <c:v>0.36661632796540794</c:v>
                </c:pt>
                <c:pt idx="67">
                  <c:v>0.45836347175051045</c:v>
                </c:pt>
                <c:pt idx="68">
                  <c:v>0.54829390036835168</c:v>
                </c:pt>
                <c:pt idx="69">
                  <c:v>0.6364435871894687</c:v>
                </c:pt>
                <c:pt idx="70">
                  <c:v>0.6364435871894687</c:v>
                </c:pt>
                <c:pt idx="71">
                  <c:v>0.52483452633148564</c:v>
                </c:pt>
                <c:pt idx="72">
                  <c:v>0.41543547294947863</c:v>
                </c:pt>
                <c:pt idx="73">
                  <c:v>0.30820266596341983</c:v>
                </c:pt>
                <c:pt idx="74">
                  <c:v>0.20309321082072551</c:v>
                </c:pt>
                <c:pt idx="75">
                  <c:v>0.10006506233786006</c:v>
                </c:pt>
                <c:pt idx="76">
                  <c:v>-9.2299211829516162E-4</c:v>
                </c:pt>
                <c:pt idx="77">
                  <c:v>-9.991134911604875E-2</c:v>
                </c:pt>
                <c:pt idx="78">
                  <c:v>-0.1969396053180619</c:v>
                </c:pt>
                <c:pt idx="79">
                  <c:v>-0.29204657332054468</c:v>
                </c:pt>
                <c:pt idx="80">
                  <c:v>-0.29204657332054468</c:v>
                </c:pt>
                <c:pt idx="81">
                  <c:v>-0.18725703024635737</c:v>
                </c:pt>
                <c:pt idx="82">
                  <c:v>-8.4542459148619631E-2</c:v>
                </c:pt>
                <c:pt idx="83">
                  <c:v>1.6138227170656272E-2</c:v>
                </c:pt>
                <c:pt idx="84">
                  <c:v>0.11482530232842425</c:v>
                </c:pt>
                <c:pt idx="85">
                  <c:v>0.21155824247059246</c:v>
                </c:pt>
                <c:pt idx="86">
                  <c:v>0.30637574206300688</c:v>
                </c:pt>
                <c:pt idx="87">
                  <c:v>0.39931572936975551</c:v>
                </c:pt>
                <c:pt idx="88">
                  <c:v>0.49041538162497722</c:v>
                </c:pt>
                <c:pt idx="89">
                  <c:v>0.57971113990425138</c:v>
                </c:pt>
                <c:pt idx="90">
                  <c:v>0.57971113990425138</c:v>
                </c:pt>
                <c:pt idx="91">
                  <c:v>0.46922545676907035</c:v>
                </c:pt>
                <c:pt idx="92">
                  <c:v>0.36092753674057582</c:v>
                </c:pt>
                <c:pt idx="93">
                  <c:v>0.25477405920676421</c:v>
                </c:pt>
                <c:pt idx="94">
                  <c:v>0.15072256136122344</c:v>
                </c:pt>
                <c:pt idx="95">
                  <c:v>4.8731421217443359E-2</c:v>
                </c:pt>
                <c:pt idx="96">
                  <c:v>-5.1240159040532696E-2</c:v>
                </c:pt>
                <c:pt idx="97">
                  <c:v>-0.14923216937778089</c:v>
                </c:pt>
                <c:pt idx="98">
                  <c:v>-0.24528380790501281</c:v>
                </c:pt>
                <c:pt idx="99">
                  <c:v>-0.33943349655834631</c:v>
                </c:pt>
                <c:pt idx="100">
                  <c:v>-0.33943349655834631</c:v>
                </c:pt>
                <c:pt idx="101">
                  <c:v>-0.23370562953614021</c:v>
                </c:pt>
                <c:pt idx="102">
                  <c:v>-0.13007131454942139</c:v>
                </c:pt>
                <c:pt idx="103">
                  <c:v>-2.8489096490385002E-2</c:v>
                </c:pt>
                <c:pt idx="104">
                  <c:v>7.1081658882640411E-2</c:v>
                </c:pt>
                <c:pt idx="105">
                  <c:v>0.16868078119943083</c:v>
                </c:pt>
                <c:pt idx="106">
                  <c:v>0.26434731141025231</c:v>
                </c:pt>
                <c:pt idx="107">
                  <c:v>0.35811951740276032</c:v>
                </c:pt>
                <c:pt idx="108">
                  <c:v>0.45003490930966517</c:v>
                </c:pt>
                <c:pt idx="109">
                  <c:v>0.54013025451328356</c:v>
                </c:pt>
                <c:pt idx="110">
                  <c:v>0.54013025451328356</c:v>
                </c:pt>
                <c:pt idx="111">
                  <c:v>0.43042832542053588</c:v>
                </c:pt>
                <c:pt idx="112">
                  <c:v>0.32289864006463503</c:v>
                </c:pt>
                <c:pt idx="113">
                  <c:v>0.21749818513768779</c:v>
                </c:pt>
                <c:pt idx="114">
                  <c:v>0.11418479905236455</c:v>
                </c:pt>
                <c:pt idx="115">
                  <c:v>1.2917155076702441E-2</c:v>
                </c:pt>
                <c:pt idx="116">
                  <c:v>-8.6345255197142243E-2</c:v>
                </c:pt>
                <c:pt idx="117">
                  <c:v>-0.18364213805679547</c:v>
                </c:pt>
                <c:pt idx="118">
                  <c:v>-0.2790124135527105</c:v>
                </c:pt>
                <c:pt idx="119">
                  <c:v>-0.37249423106670587</c:v>
                </c:pt>
                <c:pt idx="120">
                  <c:v>-0.37249423106670587</c:v>
                </c:pt>
                <c:pt idx="121">
                  <c:v>-0.26611171763978092</c:v>
                </c:pt>
                <c:pt idx="122">
                  <c:v>-0.16183571911567185</c:v>
                </c:pt>
                <c:pt idx="123">
                  <c:v>-5.9624523704603583E-2</c:v>
                </c:pt>
                <c:pt idx="124">
                  <c:v>4.0562754434424766E-2</c:v>
                </c:pt>
                <c:pt idx="125">
                  <c:v>0.13876619154851441</c:v>
                </c:pt>
                <c:pt idx="126">
                  <c:v>0.2350250703219077</c:v>
                </c:pt>
                <c:pt idx="127">
                  <c:v>0.32937789558958458</c:v>
                </c:pt>
                <c:pt idx="128">
                  <c:v>0.42186240973970601</c:v>
                </c:pt>
                <c:pt idx="129">
                  <c:v>0.51251560781107308</c:v>
                </c:pt>
                <c:pt idx="130">
                  <c:v>0.51251560781107308</c:v>
                </c:pt>
                <c:pt idx="131">
                  <c:v>0.40336048535919633</c:v>
                </c:pt>
                <c:pt idx="132">
                  <c:v>0.29636677914722925</c:v>
                </c:pt>
                <c:pt idx="133">
                  <c:v>0.1914916902660862</c:v>
                </c:pt>
                <c:pt idx="134">
                  <c:v>8.8693267281862748E-2</c:v>
                </c:pt>
                <c:pt idx="135">
                  <c:v>-1.2069610545300858E-2</c:v>
                </c:pt>
                <c:pt idx="136">
                  <c:v>-0.11083724971005625</c:v>
                </c:pt>
                <c:pt idx="137">
                  <c:v>-0.20764915858498975</c:v>
                </c:pt>
                <c:pt idx="138">
                  <c:v>-0.30254406322449501</c:v>
                </c:pt>
                <c:pt idx="139">
                  <c:v>-0.39555992285570912</c:v>
                </c:pt>
              </c:numCache>
            </c:numRef>
          </c:yVal>
          <c:smooth val="0"/>
          <c:extLst>
            <c:ext xmlns:c16="http://schemas.microsoft.com/office/drawing/2014/chart" uri="{C3380CC4-5D6E-409C-BE32-E72D297353CC}">
              <c16:uniqueId val="{00000000-F857-4F66-A7BE-875B86F5F44E}"/>
            </c:ext>
          </c:extLst>
        </c:ser>
        <c:ser>
          <c:idx val="2"/>
          <c:order val="1"/>
          <c:tx>
            <c:v>Vin</c:v>
          </c:tx>
          <c:spPr>
            <a:ln w="25400">
              <a:solidFill>
                <a:srgbClr val="339966"/>
              </a:solidFill>
              <a:prstDash val="solid"/>
            </a:ln>
          </c:spPr>
          <c:marker>
            <c:symbol val="none"/>
          </c:marker>
          <c:xVal>
            <c:numRef>
              <c:f>RC_50ms!$A$6:$A$145</c:f>
              <c:numCache>
                <c:formatCode>General</c:formatCode>
                <c:ptCount val="14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numCache>
            </c:numRef>
          </c:xVal>
          <c:yVal>
            <c:numRef>
              <c:f>RC_50ms!$B$6:$B$145</c:f>
              <c:numCache>
                <c:formatCode>General</c:formatCode>
                <c:ptCount val="140"/>
                <c:pt idx="0">
                  <c:v>5</c:v>
                </c:pt>
                <c:pt idx="1">
                  <c:v>5</c:v>
                </c:pt>
                <c:pt idx="2">
                  <c:v>5</c:v>
                </c:pt>
                <c:pt idx="3">
                  <c:v>5</c:v>
                </c:pt>
                <c:pt idx="4">
                  <c:v>5</c:v>
                </c:pt>
                <c:pt idx="5">
                  <c:v>5</c:v>
                </c:pt>
                <c:pt idx="6">
                  <c:v>5</c:v>
                </c:pt>
                <c:pt idx="7">
                  <c:v>5</c:v>
                </c:pt>
                <c:pt idx="8">
                  <c:v>5</c:v>
                </c:pt>
                <c:pt idx="9">
                  <c:v>5</c:v>
                </c:pt>
                <c:pt idx="10">
                  <c:v>-5</c:v>
                </c:pt>
                <c:pt idx="11">
                  <c:v>-5</c:v>
                </c:pt>
                <c:pt idx="12">
                  <c:v>-5</c:v>
                </c:pt>
                <c:pt idx="13">
                  <c:v>-5</c:v>
                </c:pt>
                <c:pt idx="14">
                  <c:v>-5</c:v>
                </c:pt>
                <c:pt idx="15">
                  <c:v>-5</c:v>
                </c:pt>
                <c:pt idx="16">
                  <c:v>-5</c:v>
                </c:pt>
                <c:pt idx="17">
                  <c:v>-5</c:v>
                </c:pt>
                <c:pt idx="18">
                  <c:v>-5</c:v>
                </c:pt>
                <c:pt idx="19">
                  <c:v>-5</c:v>
                </c:pt>
                <c:pt idx="20">
                  <c:v>5</c:v>
                </c:pt>
                <c:pt idx="21">
                  <c:v>5</c:v>
                </c:pt>
                <c:pt idx="22">
                  <c:v>5</c:v>
                </c:pt>
                <c:pt idx="23">
                  <c:v>5</c:v>
                </c:pt>
                <c:pt idx="24">
                  <c:v>5</c:v>
                </c:pt>
                <c:pt idx="25">
                  <c:v>5</c:v>
                </c:pt>
                <c:pt idx="26">
                  <c:v>5</c:v>
                </c:pt>
                <c:pt idx="27">
                  <c:v>5</c:v>
                </c:pt>
                <c:pt idx="28">
                  <c:v>5</c:v>
                </c:pt>
                <c:pt idx="29">
                  <c:v>5</c:v>
                </c:pt>
                <c:pt idx="30">
                  <c:v>-5</c:v>
                </c:pt>
                <c:pt idx="31">
                  <c:v>-5</c:v>
                </c:pt>
                <c:pt idx="32">
                  <c:v>-5</c:v>
                </c:pt>
                <c:pt idx="33">
                  <c:v>-5</c:v>
                </c:pt>
                <c:pt idx="34">
                  <c:v>-5</c:v>
                </c:pt>
                <c:pt idx="35">
                  <c:v>-5</c:v>
                </c:pt>
                <c:pt idx="36">
                  <c:v>-5</c:v>
                </c:pt>
                <c:pt idx="37">
                  <c:v>-5</c:v>
                </c:pt>
                <c:pt idx="38">
                  <c:v>-5</c:v>
                </c:pt>
                <c:pt idx="39">
                  <c:v>-5</c:v>
                </c:pt>
                <c:pt idx="40">
                  <c:v>5</c:v>
                </c:pt>
                <c:pt idx="41">
                  <c:v>5</c:v>
                </c:pt>
                <c:pt idx="42">
                  <c:v>5</c:v>
                </c:pt>
                <c:pt idx="43">
                  <c:v>5</c:v>
                </c:pt>
                <c:pt idx="44">
                  <c:v>5</c:v>
                </c:pt>
                <c:pt idx="45">
                  <c:v>5</c:v>
                </c:pt>
                <c:pt idx="46">
                  <c:v>5</c:v>
                </c:pt>
                <c:pt idx="47">
                  <c:v>5</c:v>
                </c:pt>
                <c:pt idx="48">
                  <c:v>5</c:v>
                </c:pt>
                <c:pt idx="49">
                  <c:v>5</c:v>
                </c:pt>
                <c:pt idx="50">
                  <c:v>-5</c:v>
                </c:pt>
                <c:pt idx="51">
                  <c:v>-5</c:v>
                </c:pt>
                <c:pt idx="52">
                  <c:v>-5</c:v>
                </c:pt>
                <c:pt idx="53">
                  <c:v>-5</c:v>
                </c:pt>
                <c:pt idx="54">
                  <c:v>-5</c:v>
                </c:pt>
                <c:pt idx="55">
                  <c:v>-5</c:v>
                </c:pt>
                <c:pt idx="56">
                  <c:v>-5</c:v>
                </c:pt>
                <c:pt idx="57">
                  <c:v>-5</c:v>
                </c:pt>
                <c:pt idx="58">
                  <c:v>-5</c:v>
                </c:pt>
                <c:pt idx="59">
                  <c:v>-5</c:v>
                </c:pt>
                <c:pt idx="60">
                  <c:v>5</c:v>
                </c:pt>
                <c:pt idx="61">
                  <c:v>5</c:v>
                </c:pt>
                <c:pt idx="62">
                  <c:v>5</c:v>
                </c:pt>
                <c:pt idx="63">
                  <c:v>5</c:v>
                </c:pt>
                <c:pt idx="64">
                  <c:v>5</c:v>
                </c:pt>
                <c:pt idx="65">
                  <c:v>5</c:v>
                </c:pt>
                <c:pt idx="66">
                  <c:v>5</c:v>
                </c:pt>
                <c:pt idx="67">
                  <c:v>5</c:v>
                </c:pt>
                <c:pt idx="68">
                  <c:v>5</c:v>
                </c:pt>
                <c:pt idx="69">
                  <c:v>5</c:v>
                </c:pt>
                <c:pt idx="70">
                  <c:v>-5</c:v>
                </c:pt>
                <c:pt idx="71">
                  <c:v>-5</c:v>
                </c:pt>
                <c:pt idx="72">
                  <c:v>-5</c:v>
                </c:pt>
                <c:pt idx="73">
                  <c:v>-5</c:v>
                </c:pt>
                <c:pt idx="74">
                  <c:v>-5</c:v>
                </c:pt>
                <c:pt idx="75">
                  <c:v>-5</c:v>
                </c:pt>
                <c:pt idx="76">
                  <c:v>-5</c:v>
                </c:pt>
                <c:pt idx="77">
                  <c:v>-5</c:v>
                </c:pt>
                <c:pt idx="78">
                  <c:v>-5</c:v>
                </c:pt>
                <c:pt idx="79">
                  <c:v>-5</c:v>
                </c:pt>
                <c:pt idx="80">
                  <c:v>5</c:v>
                </c:pt>
                <c:pt idx="81">
                  <c:v>5</c:v>
                </c:pt>
                <c:pt idx="82">
                  <c:v>5</c:v>
                </c:pt>
                <c:pt idx="83">
                  <c:v>5</c:v>
                </c:pt>
                <c:pt idx="84">
                  <c:v>5</c:v>
                </c:pt>
                <c:pt idx="85">
                  <c:v>5</c:v>
                </c:pt>
                <c:pt idx="86">
                  <c:v>5</c:v>
                </c:pt>
                <c:pt idx="87">
                  <c:v>5</c:v>
                </c:pt>
                <c:pt idx="88">
                  <c:v>5</c:v>
                </c:pt>
                <c:pt idx="89">
                  <c:v>5</c:v>
                </c:pt>
                <c:pt idx="90">
                  <c:v>-5</c:v>
                </c:pt>
                <c:pt idx="91">
                  <c:v>-5</c:v>
                </c:pt>
                <c:pt idx="92">
                  <c:v>-5</c:v>
                </c:pt>
                <c:pt idx="93">
                  <c:v>-5</c:v>
                </c:pt>
                <c:pt idx="94">
                  <c:v>-5</c:v>
                </c:pt>
                <c:pt idx="95">
                  <c:v>-5</c:v>
                </c:pt>
                <c:pt idx="96">
                  <c:v>-5</c:v>
                </c:pt>
                <c:pt idx="97">
                  <c:v>-5</c:v>
                </c:pt>
                <c:pt idx="98">
                  <c:v>-5</c:v>
                </c:pt>
                <c:pt idx="99">
                  <c:v>-5</c:v>
                </c:pt>
                <c:pt idx="100">
                  <c:v>5</c:v>
                </c:pt>
                <c:pt idx="101">
                  <c:v>5</c:v>
                </c:pt>
                <c:pt idx="102">
                  <c:v>5</c:v>
                </c:pt>
                <c:pt idx="103">
                  <c:v>5</c:v>
                </c:pt>
                <c:pt idx="104">
                  <c:v>5</c:v>
                </c:pt>
                <c:pt idx="105">
                  <c:v>5</c:v>
                </c:pt>
                <c:pt idx="106">
                  <c:v>5</c:v>
                </c:pt>
                <c:pt idx="107">
                  <c:v>5</c:v>
                </c:pt>
                <c:pt idx="108">
                  <c:v>5</c:v>
                </c:pt>
                <c:pt idx="109">
                  <c:v>5</c:v>
                </c:pt>
                <c:pt idx="110">
                  <c:v>-5</c:v>
                </c:pt>
                <c:pt idx="111">
                  <c:v>-5</c:v>
                </c:pt>
                <c:pt idx="112">
                  <c:v>-5</c:v>
                </c:pt>
                <c:pt idx="113">
                  <c:v>-5</c:v>
                </c:pt>
                <c:pt idx="114">
                  <c:v>-5</c:v>
                </c:pt>
                <c:pt idx="115">
                  <c:v>-5</c:v>
                </c:pt>
                <c:pt idx="116">
                  <c:v>-5</c:v>
                </c:pt>
                <c:pt idx="117">
                  <c:v>-5</c:v>
                </c:pt>
                <c:pt idx="118">
                  <c:v>-5</c:v>
                </c:pt>
                <c:pt idx="119">
                  <c:v>-5</c:v>
                </c:pt>
                <c:pt idx="120">
                  <c:v>5</c:v>
                </c:pt>
                <c:pt idx="121">
                  <c:v>5</c:v>
                </c:pt>
                <c:pt idx="122">
                  <c:v>5</c:v>
                </c:pt>
                <c:pt idx="123">
                  <c:v>5</c:v>
                </c:pt>
                <c:pt idx="124">
                  <c:v>5</c:v>
                </c:pt>
                <c:pt idx="125">
                  <c:v>5</c:v>
                </c:pt>
                <c:pt idx="126">
                  <c:v>5</c:v>
                </c:pt>
                <c:pt idx="127">
                  <c:v>5</c:v>
                </c:pt>
                <c:pt idx="128">
                  <c:v>5</c:v>
                </c:pt>
                <c:pt idx="129">
                  <c:v>5</c:v>
                </c:pt>
                <c:pt idx="130">
                  <c:v>-5</c:v>
                </c:pt>
                <c:pt idx="131">
                  <c:v>-5</c:v>
                </c:pt>
                <c:pt idx="132">
                  <c:v>-5</c:v>
                </c:pt>
                <c:pt idx="133">
                  <c:v>-5</c:v>
                </c:pt>
                <c:pt idx="134">
                  <c:v>-5</c:v>
                </c:pt>
                <c:pt idx="135">
                  <c:v>-5</c:v>
                </c:pt>
                <c:pt idx="136">
                  <c:v>-5</c:v>
                </c:pt>
                <c:pt idx="137">
                  <c:v>-5</c:v>
                </c:pt>
                <c:pt idx="138">
                  <c:v>-5</c:v>
                </c:pt>
                <c:pt idx="139">
                  <c:v>-5</c:v>
                </c:pt>
              </c:numCache>
            </c:numRef>
          </c:yVal>
          <c:smooth val="0"/>
          <c:extLst>
            <c:ext xmlns:c16="http://schemas.microsoft.com/office/drawing/2014/chart" uri="{C3380CC4-5D6E-409C-BE32-E72D297353CC}">
              <c16:uniqueId val="{00000001-F857-4F66-A7BE-875B86F5F44E}"/>
            </c:ext>
          </c:extLst>
        </c:ser>
        <c:dLbls>
          <c:showLegendKey val="0"/>
          <c:showVal val="0"/>
          <c:showCatName val="0"/>
          <c:showSerName val="0"/>
          <c:showPercent val="0"/>
          <c:showBubbleSize val="0"/>
        </c:dLbls>
        <c:axId val="134707072"/>
        <c:axId val="134901760"/>
      </c:scatterChart>
      <c:valAx>
        <c:axId val="134707072"/>
        <c:scaling>
          <c:orientation val="minMax"/>
        </c:scaling>
        <c:delete val="0"/>
        <c:axPos val="b"/>
        <c:title>
          <c:tx>
            <c:rich>
              <a:bodyPr/>
              <a:lstStyle/>
              <a:p>
                <a:pPr>
                  <a:defRPr sz="800" b="1" i="0" u="none" strike="noStrike" baseline="0">
                    <a:solidFill>
                      <a:srgbClr val="000000"/>
                    </a:solidFill>
                    <a:latin typeface="Arial"/>
                    <a:ea typeface="Arial"/>
                    <a:cs typeface="Arial"/>
                  </a:defRPr>
                </a:pPr>
                <a:r>
                  <a:rPr lang="en-US"/>
                  <a:t>time (ms)</a:t>
                </a:r>
              </a:p>
            </c:rich>
          </c:tx>
          <c:layout>
            <c:manualLayout>
              <c:xMode val="edge"/>
              <c:yMode val="edge"/>
              <c:x val="0.43618773824515888"/>
              <c:y val="0.8779675252457849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34901760"/>
        <c:crossesAt val="-6"/>
        <c:crossBetween val="midCat"/>
      </c:valAx>
      <c:valAx>
        <c:axId val="134901760"/>
        <c:scaling>
          <c:orientation val="minMax"/>
        </c:scaling>
        <c:delete val="0"/>
        <c:axPos val="l"/>
        <c:majorGridlines>
          <c:spPr>
            <a:ln w="3175">
              <a:solidFill>
                <a:srgbClr val="000000"/>
              </a:solidFill>
              <a:prstDash val="solid"/>
            </a:ln>
          </c:spPr>
        </c:majorGridlines>
        <c:title>
          <c:tx>
            <c:rich>
              <a:bodyPr/>
              <a:lstStyle/>
              <a:p>
                <a:pPr>
                  <a:defRPr sz="800" b="1" i="0" u="none" strike="noStrike" baseline="0">
                    <a:solidFill>
                      <a:srgbClr val="000000"/>
                    </a:solidFill>
                    <a:latin typeface="Arial"/>
                    <a:ea typeface="Arial"/>
                    <a:cs typeface="Arial"/>
                  </a:defRPr>
                </a:pPr>
                <a:r>
                  <a:rPr lang="en-US"/>
                  <a:t>V</a:t>
                </a:r>
              </a:p>
            </c:rich>
          </c:tx>
          <c:layout>
            <c:manualLayout>
              <c:xMode val="edge"/>
              <c:yMode val="edge"/>
              <c:x val="2.5848142164781953E-2"/>
              <c:y val="0.47118715245340093"/>
            </c:manualLayout>
          </c:layout>
          <c:overlay val="0"/>
          <c:spPr>
            <a:noFill/>
            <a:ln w="25400">
              <a:noFill/>
            </a:ln>
          </c:spPr>
        </c:title>
        <c:numFmt formatCode="0.00"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34707072"/>
        <c:crosses val="autoZero"/>
        <c:crossBetween val="midCat"/>
      </c:valAx>
      <c:spPr>
        <a:solidFill>
          <a:srgbClr val="FFFFFF"/>
        </a:solidFill>
        <a:ln w="12700">
          <a:solidFill>
            <a:srgbClr val="808080"/>
          </a:solidFill>
          <a:prstDash val="solid"/>
        </a:ln>
      </c:spPr>
    </c:plotArea>
    <c:legend>
      <c:legendPos val="r"/>
      <c:layout>
        <c:manualLayout>
          <c:xMode val="edge"/>
          <c:yMode val="edge"/>
          <c:x val="0.89337709199920257"/>
          <c:y val="0.42711935584323141"/>
          <c:w val="9.3699515347334547E-2"/>
          <c:h val="0.13220374571822591"/>
        </c:manualLayout>
      </c:layout>
      <c:overlay val="0"/>
      <c:spPr>
        <a:solidFill>
          <a:srgbClr val="FFFFFF"/>
        </a:solidFill>
        <a:ln w="3175">
          <a:solidFill>
            <a:srgbClr val="000000"/>
          </a:solidFill>
          <a:prstDash val="solid"/>
        </a:ln>
      </c:spPr>
      <c:txPr>
        <a:bodyPr/>
        <a:lstStyle/>
        <a:p>
          <a:pPr>
            <a:defRPr sz="735"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800" b="0" i="0" u="none" strike="noStrike" baseline="0">
          <a:solidFill>
            <a:srgbClr val="000000"/>
          </a:solidFill>
          <a:latin typeface="Arial"/>
          <a:ea typeface="Arial"/>
          <a:cs typeface="Arial"/>
        </a:defRPr>
      </a:pPr>
      <a:endParaRPr lang="en-US"/>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5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5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5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8DAA529-1C47-41A6-A996-D3A5BA3E8E46}" type="slidenum">
              <a:rPr lang="en-US" altLang="en-US"/>
              <a:pPr>
                <a:defRPr/>
              </a:pPr>
              <a:t>‹#›</a:t>
            </a:fld>
            <a:endParaRPr lang="en-US" altLang="en-US"/>
          </a:p>
        </p:txBody>
      </p:sp>
    </p:spTree>
    <p:extLst>
      <p:ext uri="{BB962C8B-B14F-4D97-AF65-F5344CB8AC3E}">
        <p14:creationId xmlns:p14="http://schemas.microsoft.com/office/powerpoint/2010/main" val="25436531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298800-CAC6-4F58-8EF8-96537F6644BF}" type="slidenum">
              <a:rPr lang="en-US" altLang="en-US"/>
              <a:pPr>
                <a:spcBef>
                  <a:spcPct val="0"/>
                </a:spcBef>
              </a:pPr>
              <a:t>1</a:t>
            </a:fld>
            <a:endParaRPr lang="en-US" alt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705241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16</a:t>
            </a:fld>
            <a:endParaRPr lang="en-US" altLang="en-US" smtClean="0"/>
          </a:p>
        </p:txBody>
      </p:sp>
    </p:spTree>
    <p:extLst>
      <p:ext uri="{BB962C8B-B14F-4D97-AF65-F5344CB8AC3E}">
        <p14:creationId xmlns:p14="http://schemas.microsoft.com/office/powerpoint/2010/main" val="996945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149205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18</a:t>
            </a:fld>
            <a:endParaRPr lang="en-US" altLang="en-US" smtClean="0"/>
          </a:p>
        </p:txBody>
      </p:sp>
    </p:spTree>
    <p:extLst>
      <p:ext uri="{BB962C8B-B14F-4D97-AF65-F5344CB8AC3E}">
        <p14:creationId xmlns:p14="http://schemas.microsoft.com/office/powerpoint/2010/main" val="3009329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19</a:t>
            </a:fld>
            <a:endParaRPr lang="en-US" altLang="en-US" smtClean="0"/>
          </a:p>
        </p:txBody>
      </p:sp>
    </p:spTree>
    <p:extLst>
      <p:ext uri="{BB962C8B-B14F-4D97-AF65-F5344CB8AC3E}">
        <p14:creationId xmlns:p14="http://schemas.microsoft.com/office/powerpoint/2010/main" val="3247967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9</a:t>
            </a:fld>
            <a:endParaRPr lang="en-US" altLang="en-US" smtClean="0"/>
          </a:p>
        </p:txBody>
      </p:sp>
    </p:spTree>
    <p:extLst>
      <p:ext uri="{BB962C8B-B14F-4D97-AF65-F5344CB8AC3E}">
        <p14:creationId xmlns:p14="http://schemas.microsoft.com/office/powerpoint/2010/main" val="223924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10</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AF3893A-27CC-4974-A5E1-1FB99A0B95A5}" type="slidenum">
              <a:rPr lang="en-US" altLang="en-US" sz="1200"/>
              <a:pPr algn="r"/>
              <a:t>11</a:t>
            </a:fld>
            <a:endParaRPr lang="en-US" altLang="en-US" sz="120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12</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13</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C70F290-14F1-42FC-A0EC-762F68F91455}" type="slidenum">
              <a:rPr lang="en-US" altLang="en-US" sz="1200"/>
              <a:pPr algn="r"/>
              <a:t>14</a:t>
            </a:fld>
            <a:endParaRPr lang="en-US" altLang="en-US"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5C8D377-88AF-4DC8-8742-477986561850}" type="slidenum">
              <a:rPr lang="en-US" altLang="en-US" sz="1200"/>
              <a:pPr algn="r"/>
              <a:t>15</a:t>
            </a:fld>
            <a:endParaRPr lang="en-US" altLang="en-US"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2564416-02D3-4446-9343-2A06AA9B97B3}" type="slidenum">
              <a:rPr lang="en-US" altLang="en-US"/>
              <a:pPr>
                <a:defRPr/>
              </a:pPr>
              <a:t>‹#›</a:t>
            </a:fld>
            <a:endParaRPr lang="en-US" altLang="en-US"/>
          </a:p>
        </p:txBody>
      </p:sp>
    </p:spTree>
    <p:extLst>
      <p:ext uri="{BB962C8B-B14F-4D97-AF65-F5344CB8AC3E}">
        <p14:creationId xmlns:p14="http://schemas.microsoft.com/office/powerpoint/2010/main" val="123462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0759DD-B6E0-4FA9-B228-B6F367EE7EA9}" type="slidenum">
              <a:rPr lang="en-US" altLang="en-US"/>
              <a:pPr>
                <a:defRPr/>
              </a:pPr>
              <a:t>‹#›</a:t>
            </a:fld>
            <a:endParaRPr lang="en-US" altLang="en-US"/>
          </a:p>
        </p:txBody>
      </p:sp>
    </p:spTree>
    <p:extLst>
      <p:ext uri="{BB962C8B-B14F-4D97-AF65-F5344CB8AC3E}">
        <p14:creationId xmlns:p14="http://schemas.microsoft.com/office/powerpoint/2010/main" val="1822914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A61280-7729-425E-B882-287A5CB7B87F}" type="slidenum">
              <a:rPr lang="en-US" altLang="en-US"/>
              <a:pPr>
                <a:defRPr/>
              </a:pPr>
              <a:t>‹#›</a:t>
            </a:fld>
            <a:endParaRPr lang="en-US" altLang="en-US"/>
          </a:p>
        </p:txBody>
      </p:sp>
    </p:spTree>
    <p:extLst>
      <p:ext uri="{BB962C8B-B14F-4D97-AF65-F5344CB8AC3E}">
        <p14:creationId xmlns:p14="http://schemas.microsoft.com/office/powerpoint/2010/main" val="356478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0BE599-F2F5-4EA2-866A-BA04646FF5F1}" type="slidenum">
              <a:rPr lang="en-US" altLang="en-US"/>
              <a:pPr>
                <a:defRPr/>
              </a:pPr>
              <a:t>‹#›</a:t>
            </a:fld>
            <a:endParaRPr lang="en-US" altLang="en-US"/>
          </a:p>
        </p:txBody>
      </p:sp>
    </p:spTree>
    <p:extLst>
      <p:ext uri="{BB962C8B-B14F-4D97-AF65-F5344CB8AC3E}">
        <p14:creationId xmlns:p14="http://schemas.microsoft.com/office/powerpoint/2010/main" val="3102054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CE0DC9-92E4-4680-927A-6B6ED6F364E3}" type="slidenum">
              <a:rPr lang="en-US" altLang="en-US"/>
              <a:pPr>
                <a:defRPr/>
              </a:pPr>
              <a:t>‹#›</a:t>
            </a:fld>
            <a:endParaRPr lang="en-US" altLang="en-US"/>
          </a:p>
        </p:txBody>
      </p:sp>
    </p:spTree>
    <p:extLst>
      <p:ext uri="{BB962C8B-B14F-4D97-AF65-F5344CB8AC3E}">
        <p14:creationId xmlns:p14="http://schemas.microsoft.com/office/powerpoint/2010/main" val="183822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1805EB-BA9A-4759-A95F-F99F430A4DA5}" type="slidenum">
              <a:rPr lang="en-US" altLang="en-US"/>
              <a:pPr>
                <a:defRPr/>
              </a:pPr>
              <a:t>‹#›</a:t>
            </a:fld>
            <a:endParaRPr lang="en-US" altLang="en-US"/>
          </a:p>
        </p:txBody>
      </p:sp>
    </p:spTree>
    <p:extLst>
      <p:ext uri="{BB962C8B-B14F-4D97-AF65-F5344CB8AC3E}">
        <p14:creationId xmlns:p14="http://schemas.microsoft.com/office/powerpoint/2010/main" val="1972135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A6C785-6111-4435-8846-88FF74E0A612}" type="slidenum">
              <a:rPr lang="en-US" altLang="en-US"/>
              <a:pPr>
                <a:defRPr/>
              </a:pPr>
              <a:t>‹#›</a:t>
            </a:fld>
            <a:endParaRPr lang="en-US" altLang="en-US"/>
          </a:p>
        </p:txBody>
      </p:sp>
    </p:spTree>
    <p:extLst>
      <p:ext uri="{BB962C8B-B14F-4D97-AF65-F5344CB8AC3E}">
        <p14:creationId xmlns:p14="http://schemas.microsoft.com/office/powerpoint/2010/main" val="1627174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7507D9E-1644-4947-87B1-19594C06979C}" type="slidenum">
              <a:rPr lang="en-US" altLang="en-US"/>
              <a:pPr>
                <a:defRPr/>
              </a:pPr>
              <a:t>‹#›</a:t>
            </a:fld>
            <a:endParaRPr lang="en-US" altLang="en-US"/>
          </a:p>
        </p:txBody>
      </p:sp>
    </p:spTree>
    <p:extLst>
      <p:ext uri="{BB962C8B-B14F-4D97-AF65-F5344CB8AC3E}">
        <p14:creationId xmlns:p14="http://schemas.microsoft.com/office/powerpoint/2010/main" val="2192505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30A5FF5-4A91-4C0D-B54C-2E826ACFED95}" type="slidenum">
              <a:rPr lang="en-US" altLang="en-US"/>
              <a:pPr>
                <a:defRPr/>
              </a:pPr>
              <a:t>‹#›</a:t>
            </a:fld>
            <a:endParaRPr lang="en-US" altLang="en-US"/>
          </a:p>
        </p:txBody>
      </p:sp>
    </p:spTree>
    <p:extLst>
      <p:ext uri="{BB962C8B-B14F-4D97-AF65-F5344CB8AC3E}">
        <p14:creationId xmlns:p14="http://schemas.microsoft.com/office/powerpoint/2010/main" val="1204372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69ECCCD-3230-460C-A103-675BFE65D694}" type="slidenum">
              <a:rPr lang="en-US" altLang="en-US"/>
              <a:pPr>
                <a:defRPr/>
              </a:pPr>
              <a:t>‹#›</a:t>
            </a:fld>
            <a:endParaRPr lang="en-US" altLang="en-US"/>
          </a:p>
        </p:txBody>
      </p:sp>
    </p:spTree>
    <p:extLst>
      <p:ext uri="{BB962C8B-B14F-4D97-AF65-F5344CB8AC3E}">
        <p14:creationId xmlns:p14="http://schemas.microsoft.com/office/powerpoint/2010/main" val="84536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0D864C-84DF-40F6-B18F-77D9B7FEFDFA}" type="slidenum">
              <a:rPr lang="en-US" altLang="en-US"/>
              <a:pPr>
                <a:defRPr/>
              </a:pPr>
              <a:t>‹#›</a:t>
            </a:fld>
            <a:endParaRPr lang="en-US" altLang="en-US"/>
          </a:p>
        </p:txBody>
      </p:sp>
    </p:spTree>
    <p:extLst>
      <p:ext uri="{BB962C8B-B14F-4D97-AF65-F5344CB8AC3E}">
        <p14:creationId xmlns:p14="http://schemas.microsoft.com/office/powerpoint/2010/main" val="373957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E76EE8-AAAF-46ED-9625-4180719E152F}" type="slidenum">
              <a:rPr lang="en-US" altLang="en-US"/>
              <a:pPr>
                <a:defRPr/>
              </a:pPr>
              <a:t>‹#›</a:t>
            </a:fld>
            <a:endParaRPr lang="en-US" altLang="en-US"/>
          </a:p>
        </p:txBody>
      </p:sp>
    </p:spTree>
    <p:extLst>
      <p:ext uri="{BB962C8B-B14F-4D97-AF65-F5344CB8AC3E}">
        <p14:creationId xmlns:p14="http://schemas.microsoft.com/office/powerpoint/2010/main" val="3465126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07CCC94-506D-42AC-A9A9-46E26348BC0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tmplLst>
          <p:tmpl lvl="1">
            <p:tnLst>
              <p:par>
                <p:cTn presetID="1" presetClass="entr" presetSubtype="0" fill="hold" nodeType="click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en-US" b="1" dirty="0" smtClean="0">
                <a:latin typeface="Tahoma" panose="020B0604030504040204" pitchFamily="34" charset="0"/>
              </a:rPr>
              <a:t>Chem. 133 – 2/2 Lecture</a:t>
            </a:r>
          </a:p>
        </p:txBody>
      </p:sp>
      <p:sp>
        <p:nvSpPr>
          <p:cNvPr id="3075" name="Rectangle 3"/>
          <p:cNvSpPr>
            <a:spLocks noGrp="1" noChangeArrowheads="1"/>
          </p:cNvSpPr>
          <p:nvPr>
            <p:ph type="subTitle" idx="1"/>
          </p:nvPr>
        </p:nvSpPr>
        <p:spPr/>
        <p:txBody>
          <a:bodyPr/>
          <a:lstStyle/>
          <a:p>
            <a:pPr eaLnBrk="1" hangingPunct="1"/>
            <a:endParaRPr lang="en-US" altLang="en-US" smtClean="0">
              <a:solidFill>
                <a:srgbClr val="FF0000"/>
              </a:solidFill>
              <a:latin typeface="Tahoma" panose="020B060403050404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sz="4000" dirty="0" smtClean="0">
                <a:latin typeface="Tahoma" charset="0"/>
              </a:rPr>
              <a:t>Electrical Measurement/Digitization</a:t>
            </a:r>
            <a:br>
              <a:rPr lang="en-US" altLang="en-US" sz="4000" dirty="0" smtClean="0">
                <a:latin typeface="Tahoma" charset="0"/>
              </a:rPr>
            </a:br>
            <a:r>
              <a:rPr lang="en-US" altLang="en-US" sz="4000" dirty="0" smtClean="0">
                <a:latin typeface="Tahoma" charset="0"/>
              </a:rPr>
              <a:t>Ch. 17</a:t>
            </a:r>
            <a:endParaRPr lang="en-US" altLang="en-US" sz="4000" dirty="0" smtClean="0">
              <a:latin typeface="Tahoma" charset="0"/>
              <a:cs typeface="Tahoma" charset="0"/>
            </a:endParaRPr>
          </a:p>
        </p:txBody>
      </p:sp>
      <p:sp>
        <p:nvSpPr>
          <p:cNvPr id="7171" name="Content Placeholder 5"/>
          <p:cNvSpPr>
            <a:spLocks noGrp="1"/>
          </p:cNvSpPr>
          <p:nvPr>
            <p:ph idx="1"/>
          </p:nvPr>
        </p:nvSpPr>
        <p:spPr/>
        <p:txBody>
          <a:bodyPr/>
          <a:lstStyle/>
          <a:p>
            <a:pPr eaLnBrk="1" hangingPunct="1"/>
            <a:r>
              <a:rPr lang="en-US" altLang="en-US" sz="2800" dirty="0" smtClean="0">
                <a:latin typeface="Tahoma" charset="0"/>
              </a:rPr>
              <a:t>Note: this seems out of order (but done to match lab)</a:t>
            </a:r>
          </a:p>
          <a:p>
            <a:pPr eaLnBrk="1" hangingPunct="1"/>
            <a:r>
              <a:rPr lang="en-US" altLang="en-US" sz="2800" dirty="0" smtClean="0">
                <a:latin typeface="Tahoma" charset="0"/>
              </a:rPr>
              <a:t>Covers:</a:t>
            </a:r>
          </a:p>
          <a:p>
            <a:pPr lvl="1" eaLnBrk="1" hangingPunct="1"/>
            <a:r>
              <a:rPr lang="en-US" altLang="en-US" sz="2400" dirty="0" smtClean="0">
                <a:latin typeface="Tahoma" charset="0"/>
              </a:rPr>
              <a:t>types of electrical measurements</a:t>
            </a:r>
          </a:p>
          <a:p>
            <a:pPr lvl="1" eaLnBrk="1" hangingPunct="1"/>
            <a:r>
              <a:rPr lang="en-US" altLang="en-US" sz="2400" dirty="0" smtClean="0">
                <a:latin typeface="Tahoma" charset="0"/>
              </a:rPr>
              <a:t>digitization</a:t>
            </a:r>
          </a:p>
          <a:p>
            <a:pPr lvl="1" eaLnBrk="1" hangingPunct="1"/>
            <a:r>
              <a:rPr lang="en-US" altLang="en-US" sz="2400" dirty="0" smtClean="0">
                <a:latin typeface="Tahoma" charset="0"/>
              </a:rPr>
              <a:t>errors in measurements</a:t>
            </a:r>
            <a:endParaRPr lang="en-US" altLang="en-US" sz="2800" dirty="0" smtClean="0">
              <a:latin typeface="Tahoma" charset="0"/>
            </a:endParaRPr>
          </a:p>
          <a:p>
            <a:pPr eaLnBrk="1" hangingPunct="1"/>
            <a:r>
              <a:rPr lang="en-US" altLang="en-US" sz="2800" dirty="0" smtClean="0">
                <a:latin typeface="Tahoma" charset="0"/>
              </a:rPr>
              <a:t>Most Commonly Measured Quantities</a:t>
            </a:r>
          </a:p>
          <a:p>
            <a:pPr lvl="1" eaLnBrk="1" hangingPunct="1"/>
            <a:r>
              <a:rPr lang="en-US" altLang="en-US" sz="2400" dirty="0" smtClean="0">
                <a:latin typeface="Tahoma" charset="0"/>
              </a:rPr>
              <a:t>current</a:t>
            </a:r>
          </a:p>
          <a:p>
            <a:pPr lvl="1" eaLnBrk="1" hangingPunct="1"/>
            <a:r>
              <a:rPr lang="en-US" altLang="en-US" sz="2400" dirty="0" smtClean="0">
                <a:latin typeface="Tahoma" charset="0"/>
              </a:rPr>
              <a:t>voltage</a:t>
            </a:r>
          </a:p>
          <a:p>
            <a:pPr lvl="1" eaLnBrk="1" hangingPunct="1"/>
            <a:r>
              <a:rPr lang="en-US" altLang="en-US" sz="2400" dirty="0" smtClean="0">
                <a:latin typeface="Tahoma" charset="0"/>
              </a:rPr>
              <a:t>resistance</a:t>
            </a:r>
          </a:p>
        </p:txBody>
      </p:sp>
    </p:spTree>
    <p:extLst>
      <p:ext uri="{BB962C8B-B14F-4D97-AF65-F5344CB8AC3E}">
        <p14:creationId xmlns:p14="http://schemas.microsoft.com/office/powerpoint/2010/main" val="3975881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eaLnBrk="1" hangingPunct="1"/>
            <a:r>
              <a:rPr lang="en-US" altLang="en-US" sz="4000" smtClean="0">
                <a:latin typeface="Tahoma" charset="0"/>
              </a:rPr>
              <a:t>Electrical Measurement</a:t>
            </a:r>
            <a:br>
              <a:rPr lang="en-US" altLang="en-US" sz="4000" smtClean="0">
                <a:latin typeface="Tahoma" charset="0"/>
              </a:rPr>
            </a:br>
            <a:r>
              <a:rPr lang="en-US" altLang="en-US" sz="3200" smtClean="0">
                <a:latin typeface="Tahoma" charset="0"/>
              </a:rPr>
              <a:t>The Ammeter</a:t>
            </a:r>
          </a:p>
        </p:txBody>
      </p:sp>
      <p:sp>
        <p:nvSpPr>
          <p:cNvPr id="261123" name="Rectangle 3"/>
          <p:cNvSpPr>
            <a:spLocks noGrp="1" noChangeArrowheads="1"/>
          </p:cNvSpPr>
          <p:nvPr>
            <p:ph type="body" sz="half" idx="4294967295"/>
          </p:nvPr>
        </p:nvSpPr>
        <p:spPr>
          <a:xfrm>
            <a:off x="457200" y="1600200"/>
            <a:ext cx="4038600" cy="4525963"/>
          </a:xfrm>
        </p:spPr>
        <p:txBody>
          <a:bodyPr/>
          <a:lstStyle/>
          <a:p>
            <a:pPr eaLnBrk="1" hangingPunct="1"/>
            <a:r>
              <a:rPr lang="en-US" altLang="en-US" sz="2800" smtClean="0">
                <a:latin typeface="Tahoma" charset="0"/>
              </a:rPr>
              <a:t>An analog measurement</a:t>
            </a:r>
          </a:p>
          <a:p>
            <a:pPr eaLnBrk="1" hangingPunct="1"/>
            <a:r>
              <a:rPr lang="en-US" altLang="en-US" sz="2800" smtClean="0">
                <a:latin typeface="Tahoma" charset="0"/>
              </a:rPr>
              <a:t>Meters respond only to current</a:t>
            </a:r>
          </a:p>
          <a:p>
            <a:pPr eaLnBrk="1" hangingPunct="1"/>
            <a:r>
              <a:rPr lang="en-US" altLang="en-US" sz="2800" smtClean="0">
                <a:latin typeface="Tahoma" charset="0"/>
              </a:rPr>
              <a:t>Now less common than voltmeters</a:t>
            </a:r>
          </a:p>
          <a:p>
            <a:pPr eaLnBrk="1" hangingPunct="1"/>
            <a:r>
              <a:rPr lang="en-US" altLang="en-US" sz="2800" smtClean="0">
                <a:latin typeface="Tahoma" charset="0"/>
              </a:rPr>
              <a:t>Will not cover in detail</a:t>
            </a:r>
          </a:p>
        </p:txBody>
      </p:sp>
      <p:sp>
        <p:nvSpPr>
          <p:cNvPr id="261124" name="Freeform 4"/>
          <p:cNvSpPr>
            <a:spLocks/>
          </p:cNvSpPr>
          <p:nvPr/>
        </p:nvSpPr>
        <p:spPr bwMode="auto">
          <a:xfrm>
            <a:off x="5105400" y="3403600"/>
            <a:ext cx="2743200" cy="1155700"/>
          </a:xfrm>
          <a:custGeom>
            <a:avLst/>
            <a:gdLst>
              <a:gd name="T0" fmla="*/ 0 w 1728"/>
              <a:gd name="T1" fmla="*/ 1733867712 h 728"/>
              <a:gd name="T2" fmla="*/ 2147483647 w 1728"/>
              <a:gd name="T3" fmla="*/ 1733867712 h 728"/>
              <a:gd name="T4" fmla="*/ 2147483647 w 1728"/>
              <a:gd name="T5" fmla="*/ 1129030018 h 728"/>
              <a:gd name="T6" fmla="*/ 2147483647 w 1728"/>
              <a:gd name="T7" fmla="*/ 282257505 h 728"/>
              <a:gd name="T8" fmla="*/ 1935480247 w 1728"/>
              <a:gd name="T9" fmla="*/ 161289996 h 728"/>
              <a:gd name="T10" fmla="*/ 1693545315 w 1728"/>
              <a:gd name="T11" fmla="*/ 1129030018 h 728"/>
              <a:gd name="T12" fmla="*/ 2147483647 w 1728"/>
              <a:gd name="T13" fmla="*/ 1733867712 h 728"/>
              <a:gd name="T14" fmla="*/ 2147483647 w 1728"/>
              <a:gd name="T15" fmla="*/ 1129030018 h 728"/>
              <a:gd name="T16" fmla="*/ 2147483647 w 1728"/>
              <a:gd name="T17" fmla="*/ 161289996 h 728"/>
              <a:gd name="T18" fmla="*/ 1814512781 w 1728"/>
              <a:gd name="T19" fmla="*/ 161289996 h 728"/>
              <a:gd name="T20" fmla="*/ 1693545315 w 1728"/>
              <a:gd name="T21" fmla="*/ 1129030018 h 728"/>
              <a:gd name="T22" fmla="*/ 2147483647 w 1728"/>
              <a:gd name="T23" fmla="*/ 1733867712 h 728"/>
              <a:gd name="T24" fmla="*/ 2147483647 w 1728"/>
              <a:gd name="T25" fmla="*/ 1612899856 h 728"/>
              <a:gd name="T26" fmla="*/ 2147483647 w 1728"/>
              <a:gd name="T27" fmla="*/ 403224964 h 728"/>
              <a:gd name="T28" fmla="*/ 1814512781 w 1728"/>
              <a:gd name="T29" fmla="*/ 161289996 h 728"/>
              <a:gd name="T30" fmla="*/ 1693545315 w 1728"/>
              <a:gd name="T31" fmla="*/ 887095099 h 728"/>
              <a:gd name="T32" fmla="*/ 1935480247 w 1728"/>
              <a:gd name="T33" fmla="*/ 1612899856 h 728"/>
              <a:gd name="T34" fmla="*/ 2147483647 w 1728"/>
              <a:gd name="T35" fmla="*/ 1612899856 h 728"/>
              <a:gd name="T36" fmla="*/ 2147483647 w 1728"/>
              <a:gd name="T37" fmla="*/ 1733867712 h 72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28"/>
              <a:gd name="T58" fmla="*/ 0 h 728"/>
              <a:gd name="T59" fmla="*/ 1728 w 1728"/>
              <a:gd name="T60" fmla="*/ 728 h 72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28" h="728">
                <a:moveTo>
                  <a:pt x="0" y="688"/>
                </a:moveTo>
                <a:cubicBezTo>
                  <a:pt x="424" y="708"/>
                  <a:pt x="848" y="728"/>
                  <a:pt x="1056" y="688"/>
                </a:cubicBezTo>
                <a:cubicBezTo>
                  <a:pt x="1264" y="648"/>
                  <a:pt x="1224" y="544"/>
                  <a:pt x="1248" y="448"/>
                </a:cubicBezTo>
                <a:cubicBezTo>
                  <a:pt x="1272" y="352"/>
                  <a:pt x="1280" y="176"/>
                  <a:pt x="1200" y="112"/>
                </a:cubicBezTo>
                <a:cubicBezTo>
                  <a:pt x="1120" y="48"/>
                  <a:pt x="856" y="8"/>
                  <a:pt x="768" y="64"/>
                </a:cubicBezTo>
                <a:cubicBezTo>
                  <a:pt x="680" y="120"/>
                  <a:pt x="632" y="344"/>
                  <a:pt x="672" y="448"/>
                </a:cubicBezTo>
                <a:cubicBezTo>
                  <a:pt x="712" y="552"/>
                  <a:pt x="904" y="688"/>
                  <a:pt x="1008" y="688"/>
                </a:cubicBezTo>
                <a:cubicBezTo>
                  <a:pt x="1112" y="688"/>
                  <a:pt x="1272" y="552"/>
                  <a:pt x="1296" y="448"/>
                </a:cubicBezTo>
                <a:cubicBezTo>
                  <a:pt x="1320" y="344"/>
                  <a:pt x="1248" y="128"/>
                  <a:pt x="1152" y="64"/>
                </a:cubicBezTo>
                <a:cubicBezTo>
                  <a:pt x="1056" y="0"/>
                  <a:pt x="800" y="0"/>
                  <a:pt x="720" y="64"/>
                </a:cubicBezTo>
                <a:cubicBezTo>
                  <a:pt x="640" y="128"/>
                  <a:pt x="648" y="344"/>
                  <a:pt x="672" y="448"/>
                </a:cubicBezTo>
                <a:cubicBezTo>
                  <a:pt x="696" y="552"/>
                  <a:pt x="776" y="656"/>
                  <a:pt x="864" y="688"/>
                </a:cubicBezTo>
                <a:cubicBezTo>
                  <a:pt x="952" y="720"/>
                  <a:pt x="1136" y="728"/>
                  <a:pt x="1200" y="640"/>
                </a:cubicBezTo>
                <a:cubicBezTo>
                  <a:pt x="1264" y="552"/>
                  <a:pt x="1328" y="256"/>
                  <a:pt x="1248" y="160"/>
                </a:cubicBezTo>
                <a:cubicBezTo>
                  <a:pt x="1168" y="64"/>
                  <a:pt x="816" y="32"/>
                  <a:pt x="720" y="64"/>
                </a:cubicBezTo>
                <a:cubicBezTo>
                  <a:pt x="624" y="96"/>
                  <a:pt x="664" y="256"/>
                  <a:pt x="672" y="352"/>
                </a:cubicBezTo>
                <a:cubicBezTo>
                  <a:pt x="680" y="448"/>
                  <a:pt x="672" y="592"/>
                  <a:pt x="768" y="640"/>
                </a:cubicBezTo>
                <a:cubicBezTo>
                  <a:pt x="864" y="688"/>
                  <a:pt x="1088" y="632"/>
                  <a:pt x="1248" y="640"/>
                </a:cubicBezTo>
                <a:cubicBezTo>
                  <a:pt x="1408" y="648"/>
                  <a:pt x="1648" y="680"/>
                  <a:pt x="1728" y="688"/>
                </a:cubicBezTo>
              </a:path>
            </a:pathLst>
          </a:custGeom>
          <a:noFill/>
          <a:ln w="9525">
            <a:solidFill>
              <a:schemeClr val="tx1"/>
            </a:solidFill>
            <a:round/>
            <a:headEnd/>
            <a:tailEnd/>
          </a:ln>
        </p:spPr>
        <p:txBody>
          <a:bodyPr/>
          <a:lstStyle/>
          <a:p>
            <a:endParaRPr lang="en-US"/>
          </a:p>
        </p:txBody>
      </p:sp>
      <p:sp>
        <p:nvSpPr>
          <p:cNvPr id="261125" name="Text Box 5"/>
          <p:cNvSpPr txBox="1">
            <a:spLocks noChangeArrowheads="1"/>
          </p:cNvSpPr>
          <p:nvPr/>
        </p:nvSpPr>
        <p:spPr bwMode="auto">
          <a:xfrm>
            <a:off x="4876800" y="4953000"/>
            <a:ext cx="3581400" cy="641350"/>
          </a:xfrm>
          <a:prstGeom prst="rect">
            <a:avLst/>
          </a:prstGeom>
          <a:noFill/>
          <a:ln w="9525">
            <a:noFill/>
            <a:miter lim="800000"/>
            <a:headEnd/>
            <a:tailEnd/>
          </a:ln>
        </p:spPr>
        <p:txBody>
          <a:bodyPr>
            <a:spAutoFit/>
          </a:bodyPr>
          <a:lstStyle/>
          <a:p>
            <a:pPr>
              <a:spcBef>
                <a:spcPct val="50000"/>
              </a:spcBef>
            </a:pPr>
            <a:r>
              <a:rPr lang="en-US" altLang="en-US"/>
              <a:t>Current produces magnetic field to deflect needle</a:t>
            </a:r>
          </a:p>
        </p:txBody>
      </p:sp>
      <p:sp>
        <p:nvSpPr>
          <p:cNvPr id="261126" name="Freeform 6"/>
          <p:cNvSpPr>
            <a:spLocks/>
          </p:cNvSpPr>
          <p:nvPr/>
        </p:nvSpPr>
        <p:spPr bwMode="auto">
          <a:xfrm>
            <a:off x="5283200" y="1803400"/>
            <a:ext cx="2959100" cy="1346200"/>
          </a:xfrm>
          <a:custGeom>
            <a:avLst/>
            <a:gdLst>
              <a:gd name="T0" fmla="*/ 685482519 w 1864"/>
              <a:gd name="T1" fmla="*/ 1975802725 h 848"/>
              <a:gd name="T2" fmla="*/ 80645004 w 1864"/>
              <a:gd name="T3" fmla="*/ 1129030072 h 848"/>
              <a:gd name="T4" fmla="*/ 201612497 w 1864"/>
              <a:gd name="T5" fmla="*/ 887095141 h 848"/>
              <a:gd name="T6" fmla="*/ 927417654 w 1864"/>
              <a:gd name="T7" fmla="*/ 282257518 h 848"/>
              <a:gd name="T8" fmla="*/ 2016125266 w 1864"/>
              <a:gd name="T9" fmla="*/ 40322501 h 848"/>
              <a:gd name="T10" fmla="*/ 2147483647 w 1864"/>
              <a:gd name="T11" fmla="*/ 40322501 h 848"/>
              <a:gd name="T12" fmla="*/ 2147483647 w 1864"/>
              <a:gd name="T13" fmla="*/ 282257518 h 848"/>
              <a:gd name="T14" fmla="*/ 2147483647 w 1864"/>
              <a:gd name="T15" fmla="*/ 887095141 h 848"/>
              <a:gd name="T16" fmla="*/ 2147483647 w 1864"/>
              <a:gd name="T17" fmla="*/ 1975802725 h 848"/>
              <a:gd name="T18" fmla="*/ 2147483647 w 1864"/>
              <a:gd name="T19" fmla="*/ 1854835260 h 848"/>
              <a:gd name="T20" fmla="*/ 2147483647 w 1864"/>
              <a:gd name="T21" fmla="*/ 1491932467 h 848"/>
              <a:gd name="T22" fmla="*/ 2147483647 w 1864"/>
              <a:gd name="T23" fmla="*/ 1249997537 h 848"/>
              <a:gd name="T24" fmla="*/ 2147483647 w 1864"/>
              <a:gd name="T25" fmla="*/ 1249997537 h 848"/>
              <a:gd name="T26" fmla="*/ 1774190329 w 1864"/>
              <a:gd name="T27" fmla="*/ 1370965002 h 848"/>
              <a:gd name="T28" fmla="*/ 1169352591 w 1864"/>
              <a:gd name="T29" fmla="*/ 1370965002 h 848"/>
              <a:gd name="T30" fmla="*/ 806449987 w 1864"/>
              <a:gd name="T31" fmla="*/ 1733867795 h 848"/>
              <a:gd name="T32" fmla="*/ 685482519 w 1864"/>
              <a:gd name="T33" fmla="*/ 1975802725 h 8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64"/>
              <a:gd name="T52" fmla="*/ 0 h 848"/>
              <a:gd name="T53" fmla="*/ 1864 w 1864"/>
              <a:gd name="T54" fmla="*/ 848 h 84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64" h="848">
                <a:moveTo>
                  <a:pt x="272" y="784"/>
                </a:moveTo>
                <a:cubicBezTo>
                  <a:pt x="224" y="744"/>
                  <a:pt x="64" y="520"/>
                  <a:pt x="32" y="448"/>
                </a:cubicBezTo>
                <a:cubicBezTo>
                  <a:pt x="0" y="376"/>
                  <a:pt x="24" y="408"/>
                  <a:pt x="80" y="352"/>
                </a:cubicBezTo>
                <a:cubicBezTo>
                  <a:pt x="136" y="296"/>
                  <a:pt x="248" y="168"/>
                  <a:pt x="368" y="112"/>
                </a:cubicBezTo>
                <a:cubicBezTo>
                  <a:pt x="488" y="56"/>
                  <a:pt x="656" y="32"/>
                  <a:pt x="800" y="16"/>
                </a:cubicBezTo>
                <a:cubicBezTo>
                  <a:pt x="944" y="0"/>
                  <a:pt x="1088" y="0"/>
                  <a:pt x="1232" y="16"/>
                </a:cubicBezTo>
                <a:cubicBezTo>
                  <a:pt x="1376" y="32"/>
                  <a:pt x="1560" y="56"/>
                  <a:pt x="1664" y="112"/>
                </a:cubicBezTo>
                <a:cubicBezTo>
                  <a:pt x="1768" y="168"/>
                  <a:pt x="1864" y="240"/>
                  <a:pt x="1856" y="352"/>
                </a:cubicBezTo>
                <a:cubicBezTo>
                  <a:pt x="1848" y="464"/>
                  <a:pt x="1672" y="720"/>
                  <a:pt x="1616" y="784"/>
                </a:cubicBezTo>
                <a:cubicBezTo>
                  <a:pt x="1560" y="848"/>
                  <a:pt x="1552" y="768"/>
                  <a:pt x="1520" y="736"/>
                </a:cubicBezTo>
                <a:cubicBezTo>
                  <a:pt x="1488" y="704"/>
                  <a:pt x="1480" y="632"/>
                  <a:pt x="1424" y="592"/>
                </a:cubicBezTo>
                <a:cubicBezTo>
                  <a:pt x="1368" y="552"/>
                  <a:pt x="1256" y="512"/>
                  <a:pt x="1184" y="496"/>
                </a:cubicBezTo>
                <a:cubicBezTo>
                  <a:pt x="1112" y="480"/>
                  <a:pt x="1072" y="488"/>
                  <a:pt x="992" y="496"/>
                </a:cubicBezTo>
                <a:cubicBezTo>
                  <a:pt x="912" y="504"/>
                  <a:pt x="792" y="536"/>
                  <a:pt x="704" y="544"/>
                </a:cubicBezTo>
                <a:cubicBezTo>
                  <a:pt x="616" y="552"/>
                  <a:pt x="528" y="520"/>
                  <a:pt x="464" y="544"/>
                </a:cubicBezTo>
                <a:cubicBezTo>
                  <a:pt x="400" y="568"/>
                  <a:pt x="352" y="656"/>
                  <a:pt x="320" y="688"/>
                </a:cubicBezTo>
                <a:cubicBezTo>
                  <a:pt x="288" y="720"/>
                  <a:pt x="320" y="824"/>
                  <a:pt x="272" y="784"/>
                </a:cubicBezTo>
                <a:close/>
              </a:path>
            </a:pathLst>
          </a:custGeom>
          <a:noFill/>
          <a:ln w="9525">
            <a:solidFill>
              <a:schemeClr val="tx1"/>
            </a:solidFill>
            <a:round/>
            <a:headEnd/>
            <a:tailEnd/>
          </a:ln>
        </p:spPr>
        <p:txBody>
          <a:bodyPr/>
          <a:lstStyle/>
          <a:p>
            <a:endParaRPr lang="en-US"/>
          </a:p>
        </p:txBody>
      </p:sp>
      <p:sp>
        <p:nvSpPr>
          <p:cNvPr id="261127" name="Line 7"/>
          <p:cNvSpPr>
            <a:spLocks noChangeShapeType="1"/>
          </p:cNvSpPr>
          <p:nvPr/>
        </p:nvSpPr>
        <p:spPr bwMode="auto">
          <a:xfrm flipH="1" flipV="1">
            <a:off x="5486400" y="2514600"/>
            <a:ext cx="1143000" cy="1524000"/>
          </a:xfrm>
          <a:prstGeom prst="line">
            <a:avLst/>
          </a:prstGeom>
          <a:noFill/>
          <a:ln w="38100">
            <a:solidFill>
              <a:schemeClr val="tx1"/>
            </a:solidFill>
            <a:round/>
            <a:headEnd/>
            <a:tailEnd type="triangle" w="med" len="med"/>
          </a:ln>
        </p:spPr>
        <p:txBody>
          <a:bodyPr/>
          <a:lstStyle/>
          <a:p>
            <a:endParaRPr lang="en-US"/>
          </a:p>
        </p:txBody>
      </p:sp>
      <p:sp>
        <p:nvSpPr>
          <p:cNvPr id="261128" name="Line 8"/>
          <p:cNvSpPr>
            <a:spLocks noChangeShapeType="1"/>
          </p:cNvSpPr>
          <p:nvPr/>
        </p:nvSpPr>
        <p:spPr bwMode="auto">
          <a:xfrm>
            <a:off x="5562600" y="2286000"/>
            <a:ext cx="228600" cy="457200"/>
          </a:xfrm>
          <a:prstGeom prst="line">
            <a:avLst/>
          </a:prstGeom>
          <a:noFill/>
          <a:ln w="9525">
            <a:solidFill>
              <a:schemeClr val="tx1"/>
            </a:solidFill>
            <a:round/>
            <a:headEnd/>
            <a:tailEnd/>
          </a:ln>
        </p:spPr>
        <p:txBody>
          <a:bodyPr/>
          <a:lstStyle/>
          <a:p>
            <a:endParaRPr lang="en-US"/>
          </a:p>
        </p:txBody>
      </p:sp>
      <p:sp>
        <p:nvSpPr>
          <p:cNvPr id="261129" name="Line 9"/>
          <p:cNvSpPr>
            <a:spLocks noChangeShapeType="1"/>
          </p:cNvSpPr>
          <p:nvPr/>
        </p:nvSpPr>
        <p:spPr bwMode="auto">
          <a:xfrm>
            <a:off x="6172200" y="1981200"/>
            <a:ext cx="76200" cy="533400"/>
          </a:xfrm>
          <a:prstGeom prst="line">
            <a:avLst/>
          </a:prstGeom>
          <a:noFill/>
          <a:ln w="9525">
            <a:solidFill>
              <a:schemeClr val="tx1"/>
            </a:solidFill>
            <a:round/>
            <a:headEnd/>
            <a:tailEnd/>
          </a:ln>
        </p:spPr>
        <p:txBody>
          <a:bodyPr/>
          <a:lstStyle/>
          <a:p>
            <a:endParaRPr lang="en-US"/>
          </a:p>
        </p:txBody>
      </p:sp>
      <p:sp>
        <p:nvSpPr>
          <p:cNvPr id="261130" name="Line 10"/>
          <p:cNvSpPr>
            <a:spLocks noChangeShapeType="1"/>
          </p:cNvSpPr>
          <p:nvPr/>
        </p:nvSpPr>
        <p:spPr bwMode="auto">
          <a:xfrm>
            <a:off x="6705600" y="1981200"/>
            <a:ext cx="76200" cy="533400"/>
          </a:xfrm>
          <a:prstGeom prst="line">
            <a:avLst/>
          </a:prstGeom>
          <a:noFill/>
          <a:ln w="9525">
            <a:solidFill>
              <a:schemeClr val="tx1"/>
            </a:solidFill>
            <a:round/>
            <a:headEnd/>
            <a:tailEnd/>
          </a:ln>
        </p:spPr>
        <p:txBody>
          <a:bodyPr/>
          <a:lstStyle/>
          <a:p>
            <a:endParaRPr lang="en-US"/>
          </a:p>
        </p:txBody>
      </p:sp>
      <p:sp>
        <p:nvSpPr>
          <p:cNvPr id="261131" name="Line 11"/>
          <p:cNvSpPr>
            <a:spLocks noChangeShapeType="1"/>
          </p:cNvSpPr>
          <p:nvPr/>
        </p:nvSpPr>
        <p:spPr bwMode="auto">
          <a:xfrm flipH="1">
            <a:off x="7315200" y="2057400"/>
            <a:ext cx="76200" cy="457200"/>
          </a:xfrm>
          <a:prstGeom prst="line">
            <a:avLst/>
          </a:prstGeom>
          <a:noFill/>
          <a:ln w="9525">
            <a:solidFill>
              <a:schemeClr val="tx1"/>
            </a:solidFill>
            <a:round/>
            <a:headEnd/>
            <a:tailEnd/>
          </a:ln>
        </p:spPr>
        <p:txBody>
          <a:bodyPr/>
          <a:lstStyle/>
          <a:p>
            <a:endParaRPr lang="en-US"/>
          </a:p>
        </p:txBody>
      </p:sp>
      <p:sp>
        <p:nvSpPr>
          <p:cNvPr id="261132" name="Line 12"/>
          <p:cNvSpPr>
            <a:spLocks noChangeShapeType="1"/>
          </p:cNvSpPr>
          <p:nvPr/>
        </p:nvSpPr>
        <p:spPr bwMode="auto">
          <a:xfrm flipH="1">
            <a:off x="7848600" y="2362200"/>
            <a:ext cx="228600" cy="457200"/>
          </a:xfrm>
          <a:prstGeom prst="line">
            <a:avLst/>
          </a:prstGeom>
          <a:noFill/>
          <a:ln w="9525">
            <a:solidFill>
              <a:schemeClr val="tx1"/>
            </a:solidFill>
            <a:round/>
            <a:headEnd/>
            <a:tailEnd/>
          </a:ln>
        </p:spPr>
        <p:txBody>
          <a:bodyPr/>
          <a:lstStyle/>
          <a:p>
            <a:endParaRPr lang="en-US"/>
          </a:p>
        </p:txBody>
      </p:sp>
      <p:sp>
        <p:nvSpPr>
          <p:cNvPr id="261133" name="Rectangle 13"/>
          <p:cNvSpPr>
            <a:spLocks noChangeArrowheads="1"/>
          </p:cNvSpPr>
          <p:nvPr/>
        </p:nvSpPr>
        <p:spPr bwMode="auto">
          <a:xfrm>
            <a:off x="4800600" y="1524000"/>
            <a:ext cx="3810000" cy="3276600"/>
          </a:xfrm>
          <a:prstGeom prst="rect">
            <a:avLst/>
          </a:prstGeom>
          <a:solidFill>
            <a:schemeClr val="accent1">
              <a:alpha val="30196"/>
            </a:schemeClr>
          </a:solidFill>
          <a:ln w="9525">
            <a:solidFill>
              <a:schemeClr val="tx1"/>
            </a:solidFill>
            <a:miter lim="800000"/>
            <a:headEnd/>
            <a:tailEnd/>
          </a:ln>
        </p:spPr>
        <p:txBody>
          <a:bodyPr wrap="none" anchor="ctr"/>
          <a:lstStyle/>
          <a:p>
            <a:endParaRPr lang="en-US" altLang="en-US"/>
          </a:p>
        </p:txBody>
      </p:sp>
      <p:sp>
        <p:nvSpPr>
          <p:cNvPr id="261134" name="Line 14"/>
          <p:cNvSpPr>
            <a:spLocks noChangeShapeType="1"/>
          </p:cNvSpPr>
          <p:nvPr/>
        </p:nvSpPr>
        <p:spPr bwMode="auto">
          <a:xfrm>
            <a:off x="5105400" y="4495800"/>
            <a:ext cx="457200" cy="0"/>
          </a:xfrm>
          <a:prstGeom prst="line">
            <a:avLst/>
          </a:prstGeom>
          <a:noFill/>
          <a:ln w="25400">
            <a:solidFill>
              <a:schemeClr val="tx1"/>
            </a:solidFill>
            <a:round/>
            <a:headEnd/>
            <a:tailEnd type="triangle" w="med" len="med"/>
          </a:ln>
        </p:spPr>
        <p:txBody>
          <a:bodyPr/>
          <a:lstStyle/>
          <a:p>
            <a:endParaRPr lang="en-US"/>
          </a:p>
        </p:txBody>
      </p:sp>
      <p:sp>
        <p:nvSpPr>
          <p:cNvPr id="261135" name="Line 15"/>
          <p:cNvSpPr>
            <a:spLocks noChangeShapeType="1"/>
          </p:cNvSpPr>
          <p:nvPr/>
        </p:nvSpPr>
        <p:spPr bwMode="auto">
          <a:xfrm>
            <a:off x="5867400" y="4495800"/>
            <a:ext cx="457200" cy="0"/>
          </a:xfrm>
          <a:prstGeom prst="line">
            <a:avLst/>
          </a:prstGeom>
          <a:noFill/>
          <a:ln w="25400">
            <a:solidFill>
              <a:schemeClr val="tx1"/>
            </a:solidFill>
            <a:round/>
            <a:headEnd/>
            <a:tailEnd type="triangle" w="med" len="med"/>
          </a:ln>
        </p:spPr>
        <p:txBody>
          <a:bodyPr/>
          <a:lstStyle/>
          <a:p>
            <a:endParaRPr lang="en-US"/>
          </a:p>
        </p:txBody>
      </p:sp>
      <p:sp>
        <p:nvSpPr>
          <p:cNvPr id="261136" name="Line 16"/>
          <p:cNvSpPr>
            <a:spLocks noChangeShapeType="1"/>
          </p:cNvSpPr>
          <p:nvPr/>
        </p:nvSpPr>
        <p:spPr bwMode="auto">
          <a:xfrm flipV="1">
            <a:off x="6934200" y="4114800"/>
            <a:ext cx="228600" cy="304800"/>
          </a:xfrm>
          <a:prstGeom prst="line">
            <a:avLst/>
          </a:prstGeom>
          <a:noFill/>
          <a:ln w="25400">
            <a:solidFill>
              <a:schemeClr val="tx1"/>
            </a:solidFill>
            <a:round/>
            <a:headEnd/>
            <a:tailEnd type="triangle" w="med" len="med"/>
          </a:ln>
        </p:spPr>
        <p:txBody>
          <a:bodyPr/>
          <a:lstStyle/>
          <a:p>
            <a:endParaRPr lang="en-US"/>
          </a:p>
        </p:txBody>
      </p:sp>
      <p:sp>
        <p:nvSpPr>
          <p:cNvPr id="261137" name="Line 17"/>
          <p:cNvSpPr>
            <a:spLocks noChangeShapeType="1"/>
          </p:cNvSpPr>
          <p:nvPr/>
        </p:nvSpPr>
        <p:spPr bwMode="auto">
          <a:xfrm flipH="1" flipV="1">
            <a:off x="6858000" y="3429000"/>
            <a:ext cx="228600" cy="381000"/>
          </a:xfrm>
          <a:prstGeom prst="line">
            <a:avLst/>
          </a:prstGeom>
          <a:noFill/>
          <a:ln w="25400">
            <a:solidFill>
              <a:schemeClr val="tx1"/>
            </a:solidFill>
            <a:round/>
            <a:headEnd/>
            <a:tailEnd type="triangle" w="med" len="med"/>
          </a:ln>
        </p:spPr>
        <p:txBody>
          <a:bodyPr/>
          <a:lstStyle/>
          <a:p>
            <a:endParaRPr lang="en-US"/>
          </a:p>
        </p:txBody>
      </p:sp>
      <p:sp>
        <p:nvSpPr>
          <p:cNvPr id="261138" name="Line 18"/>
          <p:cNvSpPr>
            <a:spLocks noChangeShapeType="1"/>
          </p:cNvSpPr>
          <p:nvPr/>
        </p:nvSpPr>
        <p:spPr bwMode="auto">
          <a:xfrm flipH="1" flipV="1">
            <a:off x="5791200" y="2362200"/>
            <a:ext cx="838200" cy="1600200"/>
          </a:xfrm>
          <a:prstGeom prst="line">
            <a:avLst/>
          </a:prstGeom>
          <a:noFill/>
          <a:ln w="38100">
            <a:solidFill>
              <a:schemeClr val="tx1"/>
            </a:solidFill>
            <a:round/>
            <a:headEnd/>
            <a:tailEnd type="triangle" w="med" len="med"/>
          </a:ln>
        </p:spPr>
        <p:txBody>
          <a:bodyPr/>
          <a:lstStyle/>
          <a:p>
            <a:endParaRPr lang="en-US"/>
          </a:p>
        </p:txBody>
      </p:sp>
      <p:sp>
        <p:nvSpPr>
          <p:cNvPr id="261139" name="Line 19"/>
          <p:cNvSpPr>
            <a:spLocks noChangeShapeType="1"/>
          </p:cNvSpPr>
          <p:nvPr/>
        </p:nvSpPr>
        <p:spPr bwMode="auto">
          <a:xfrm flipH="1">
            <a:off x="6096000" y="3505200"/>
            <a:ext cx="152400" cy="381000"/>
          </a:xfrm>
          <a:prstGeom prst="line">
            <a:avLst/>
          </a:prstGeom>
          <a:noFill/>
          <a:ln w="25400">
            <a:solidFill>
              <a:schemeClr val="tx1"/>
            </a:solidFill>
            <a:round/>
            <a:headEnd/>
            <a:tailEnd type="triangle" w="med" len="med"/>
          </a:ln>
        </p:spPr>
        <p:txBody>
          <a:bodyPr/>
          <a:lstStyle/>
          <a:p>
            <a:endParaRPr lang="en-US"/>
          </a:p>
        </p:txBody>
      </p:sp>
      <p:sp>
        <p:nvSpPr>
          <p:cNvPr id="261140" name="Line 20"/>
          <p:cNvSpPr>
            <a:spLocks noChangeShapeType="1"/>
          </p:cNvSpPr>
          <p:nvPr/>
        </p:nvSpPr>
        <p:spPr bwMode="auto">
          <a:xfrm flipH="1" flipV="1">
            <a:off x="6172200" y="2286000"/>
            <a:ext cx="457200" cy="1752600"/>
          </a:xfrm>
          <a:prstGeom prst="line">
            <a:avLst/>
          </a:prstGeom>
          <a:noFill/>
          <a:ln w="38100">
            <a:solidFill>
              <a:schemeClr val="tx1"/>
            </a:solidFill>
            <a:round/>
            <a:headEnd/>
            <a:tailEnd type="triangle" w="med" len="med"/>
          </a:ln>
        </p:spPr>
        <p:txBody>
          <a:bodyPr/>
          <a:lstStyle/>
          <a:p>
            <a:endParaRPr lang="en-US"/>
          </a:p>
        </p:txBody>
      </p:sp>
      <p:sp>
        <p:nvSpPr>
          <p:cNvPr id="261141" name="Line 21"/>
          <p:cNvSpPr>
            <a:spLocks noChangeShapeType="1"/>
          </p:cNvSpPr>
          <p:nvPr/>
        </p:nvSpPr>
        <p:spPr bwMode="auto">
          <a:xfrm>
            <a:off x="6248400" y="4419600"/>
            <a:ext cx="457200" cy="0"/>
          </a:xfrm>
          <a:prstGeom prst="line">
            <a:avLst/>
          </a:prstGeom>
          <a:noFill/>
          <a:ln w="25400">
            <a:solidFill>
              <a:schemeClr val="tx1"/>
            </a:solidFill>
            <a:round/>
            <a:headEnd/>
            <a:tailEnd type="triangle" w="med" len="med"/>
          </a:ln>
        </p:spPr>
        <p:txBody>
          <a:bodyPr/>
          <a:lstStyle/>
          <a:p>
            <a:endParaRPr lang="en-US"/>
          </a:p>
        </p:txBody>
      </p:sp>
    </p:spTree>
    <p:extLst>
      <p:ext uri="{BB962C8B-B14F-4D97-AF65-F5344CB8AC3E}">
        <p14:creationId xmlns:p14="http://schemas.microsoft.com/office/powerpoint/2010/main" val="15404112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1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1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11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11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11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11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611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113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113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113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112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1125"/>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113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261134"/>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261135"/>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261135"/>
                                        </p:tgtEl>
                                        <p:attrNameLst>
                                          <p:attrName>style.visibility</p:attrName>
                                        </p:attrNameLst>
                                      </p:cBhvr>
                                      <p:to>
                                        <p:strVal val="hidden"/>
                                      </p:to>
                                    </p:set>
                                  </p:childTnLst>
                                </p:cTn>
                              </p:par>
                              <p:par>
                                <p:cTn id="49" presetID="1" presetClass="entr" presetSubtype="0" fill="hold" grpId="0" nodeType="withEffect">
                                  <p:stCondLst>
                                    <p:cond delay="0"/>
                                  </p:stCondLst>
                                  <p:childTnLst>
                                    <p:set>
                                      <p:cBhvr>
                                        <p:cTn id="50" dur="1" fill="hold">
                                          <p:stCondLst>
                                            <p:cond delay="0"/>
                                          </p:stCondLst>
                                        </p:cTn>
                                        <p:tgtEl>
                                          <p:spTgt spid="261136"/>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261127"/>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261136"/>
                                        </p:tgtEl>
                                        <p:attrNameLst>
                                          <p:attrName>style.visibility</p:attrName>
                                        </p:attrNameLst>
                                      </p:cBhvr>
                                      <p:to>
                                        <p:strVal val="hidden"/>
                                      </p:to>
                                    </p:set>
                                  </p:childTnLst>
                                </p:cTn>
                              </p:par>
                              <p:par>
                                <p:cTn id="57" presetID="1" presetClass="entr" presetSubtype="0" fill="hold" grpId="0" nodeType="withEffect">
                                  <p:stCondLst>
                                    <p:cond delay="0"/>
                                  </p:stCondLst>
                                  <p:childTnLst>
                                    <p:set>
                                      <p:cBhvr>
                                        <p:cTn id="58" dur="1" fill="hold">
                                          <p:stCondLst>
                                            <p:cond delay="0"/>
                                          </p:stCondLst>
                                        </p:cTn>
                                        <p:tgtEl>
                                          <p:spTgt spid="26113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61138"/>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261137"/>
                                        </p:tgtEl>
                                        <p:attrNameLst>
                                          <p:attrName>style.visibility</p:attrName>
                                        </p:attrNameLst>
                                      </p:cBhvr>
                                      <p:to>
                                        <p:strVal val="hidden"/>
                                      </p:to>
                                    </p:set>
                                  </p:childTnLst>
                                </p:cTn>
                              </p:par>
                              <p:par>
                                <p:cTn id="65" presetID="1" presetClass="entr" presetSubtype="0" fill="hold" grpId="0" nodeType="withEffect">
                                  <p:stCondLst>
                                    <p:cond delay="0"/>
                                  </p:stCondLst>
                                  <p:childTnLst>
                                    <p:set>
                                      <p:cBhvr>
                                        <p:cTn id="66" dur="1" fill="hold">
                                          <p:stCondLst>
                                            <p:cond delay="0"/>
                                          </p:stCondLst>
                                        </p:cTn>
                                        <p:tgtEl>
                                          <p:spTgt spid="261139"/>
                                        </p:tgtEl>
                                        <p:attrNameLst>
                                          <p:attrName>style.visibility</p:attrName>
                                        </p:attrNameLst>
                                      </p:cBhvr>
                                      <p:to>
                                        <p:strVal val="visible"/>
                                      </p:to>
                                    </p:set>
                                  </p:childTnLst>
                                </p:cTn>
                              </p:par>
                              <p:par>
                                <p:cTn id="67" presetID="1" presetClass="exit" presetSubtype="0" fill="hold" grpId="1" nodeType="withEffect">
                                  <p:stCondLst>
                                    <p:cond delay="0"/>
                                  </p:stCondLst>
                                  <p:childTnLst>
                                    <p:set>
                                      <p:cBhvr>
                                        <p:cTn id="68" dur="1" fill="hold">
                                          <p:stCondLst>
                                            <p:cond delay="0"/>
                                          </p:stCondLst>
                                        </p:cTn>
                                        <p:tgtEl>
                                          <p:spTgt spid="261138"/>
                                        </p:tgtEl>
                                        <p:attrNameLst>
                                          <p:attrName>style.visibility</p:attrName>
                                        </p:attrNameLst>
                                      </p:cBhvr>
                                      <p:to>
                                        <p:strVal val="hidden"/>
                                      </p:to>
                                    </p:set>
                                  </p:childTnLst>
                                </p:cTn>
                              </p:par>
                              <p:par>
                                <p:cTn id="69" presetID="1" presetClass="entr" presetSubtype="0" fill="hold" grpId="0" nodeType="withEffect">
                                  <p:stCondLst>
                                    <p:cond delay="0"/>
                                  </p:stCondLst>
                                  <p:childTnLst>
                                    <p:set>
                                      <p:cBhvr>
                                        <p:cTn id="70" dur="1" fill="hold">
                                          <p:stCondLst>
                                            <p:cond delay="0"/>
                                          </p:stCondLst>
                                        </p:cTn>
                                        <p:tgtEl>
                                          <p:spTgt spid="261140"/>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xit" presetSubtype="0" fill="hold" grpId="1" nodeType="clickEffect">
                                  <p:stCondLst>
                                    <p:cond delay="0"/>
                                  </p:stCondLst>
                                  <p:childTnLst>
                                    <p:set>
                                      <p:cBhvr>
                                        <p:cTn id="74" dur="1" fill="hold">
                                          <p:stCondLst>
                                            <p:cond delay="0"/>
                                          </p:stCondLst>
                                        </p:cTn>
                                        <p:tgtEl>
                                          <p:spTgt spid="261139"/>
                                        </p:tgtEl>
                                        <p:attrNameLst>
                                          <p:attrName>style.visibility</p:attrName>
                                        </p:attrNameLst>
                                      </p:cBhvr>
                                      <p:to>
                                        <p:strVal val="hidden"/>
                                      </p:to>
                                    </p:set>
                                  </p:childTnLst>
                                </p:cTn>
                              </p:par>
                              <p:par>
                                <p:cTn id="75" presetID="1" presetClass="entr" presetSubtype="0" fill="hold" grpId="0" nodeType="withEffect">
                                  <p:stCondLst>
                                    <p:cond delay="0"/>
                                  </p:stCondLst>
                                  <p:childTnLst>
                                    <p:set>
                                      <p:cBhvr>
                                        <p:cTn id="76" dur="1" fill="hold">
                                          <p:stCondLst>
                                            <p:cond delay="0"/>
                                          </p:stCondLst>
                                        </p:cTn>
                                        <p:tgtEl>
                                          <p:spTgt spid="261141"/>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xit" presetSubtype="0" fill="hold" grpId="1" nodeType="clickEffect">
                                  <p:stCondLst>
                                    <p:cond delay="0"/>
                                  </p:stCondLst>
                                  <p:childTnLst>
                                    <p:set>
                                      <p:cBhvr>
                                        <p:cTn id="80" dur="1" fill="hold">
                                          <p:stCondLst>
                                            <p:cond delay="0"/>
                                          </p:stCondLst>
                                        </p:cTn>
                                        <p:tgtEl>
                                          <p:spTgt spid="261141"/>
                                        </p:tgtEl>
                                        <p:attrNameLst>
                                          <p:attrName>style.visibility</p:attrName>
                                        </p:attrNameLst>
                                      </p:cBhvr>
                                      <p:to>
                                        <p:strVal val="hidden"/>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61123">
                                            <p:txEl>
                                              <p:pRg st="2" end="2"/>
                                            </p:txEl>
                                          </p:spTgt>
                                        </p:tgtEl>
                                        <p:attrNameLst>
                                          <p:attrName>style.visibility</p:attrName>
                                        </p:attrNameLst>
                                      </p:cBhvr>
                                      <p:to>
                                        <p:strVal val="visible"/>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611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3" grpId="0" build="p"/>
      <p:bldP spid="261124" grpId="0" animBg="1"/>
      <p:bldP spid="261125" grpId="0"/>
      <p:bldP spid="261126" grpId="0" animBg="1"/>
      <p:bldP spid="261127" grpId="0" animBg="1"/>
      <p:bldP spid="261127" grpId="1" animBg="1"/>
      <p:bldP spid="261128" grpId="0" animBg="1"/>
      <p:bldP spid="261129" grpId="0" animBg="1"/>
      <p:bldP spid="261130" grpId="0" animBg="1"/>
      <p:bldP spid="261131" grpId="0" animBg="1"/>
      <p:bldP spid="261132" grpId="0" animBg="1"/>
      <p:bldP spid="261133" grpId="0" animBg="1"/>
      <p:bldP spid="261134" grpId="0" animBg="1"/>
      <p:bldP spid="261134" grpId="1" animBg="1"/>
      <p:bldP spid="261135" grpId="0" animBg="1"/>
      <p:bldP spid="261135" grpId="1" animBg="1"/>
      <p:bldP spid="261136" grpId="0" animBg="1"/>
      <p:bldP spid="261136" grpId="1" animBg="1"/>
      <p:bldP spid="261137" grpId="0" animBg="1"/>
      <p:bldP spid="261137" grpId="1" animBg="1"/>
      <p:bldP spid="261138" grpId="0" animBg="1"/>
      <p:bldP spid="261138" grpId="1" animBg="1"/>
      <p:bldP spid="261139" grpId="0" animBg="1"/>
      <p:bldP spid="261139" grpId="1" animBg="1"/>
      <p:bldP spid="261140" grpId="0" animBg="1"/>
      <p:bldP spid="261141" grpId="0" animBg="1"/>
      <p:bldP spid="261141" grpId="1"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Electrical Measurements</a:t>
            </a:r>
            <a:br>
              <a:rPr lang="en-US" altLang="en-US" dirty="0" smtClean="0">
                <a:latin typeface="Tahoma" charset="0"/>
                <a:cs typeface="Tahoma" charset="0"/>
              </a:rPr>
            </a:br>
            <a:r>
              <a:rPr lang="en-US" altLang="en-US" sz="3600" dirty="0" smtClean="0">
                <a:latin typeface="Tahoma" charset="0"/>
                <a:cs typeface="Tahoma" charset="0"/>
              </a:rPr>
              <a:t>Digital Voltmeter</a:t>
            </a:r>
          </a:p>
        </p:txBody>
      </p:sp>
      <p:sp>
        <p:nvSpPr>
          <p:cNvPr id="7171" name="Content Placeholder 5"/>
          <p:cNvSpPr>
            <a:spLocks noGrp="1"/>
          </p:cNvSpPr>
          <p:nvPr>
            <p:ph idx="1"/>
          </p:nvPr>
        </p:nvSpPr>
        <p:spPr>
          <a:xfrm>
            <a:off x="457200" y="1600200"/>
            <a:ext cx="8229600" cy="4525963"/>
          </a:xfrm>
        </p:spPr>
        <p:txBody>
          <a:bodyPr/>
          <a:lstStyle/>
          <a:p>
            <a:pPr eaLnBrk="1" hangingPunct="1"/>
            <a:r>
              <a:rPr lang="en-US" altLang="en-US" sz="2800" dirty="0" smtClean="0">
                <a:latin typeface="Tahoma" charset="0"/>
                <a:cs typeface="Tahoma" charset="0"/>
              </a:rPr>
              <a:t>Main Components</a:t>
            </a:r>
          </a:p>
          <a:p>
            <a:pPr lvl="1" eaLnBrk="1" hangingPunct="1"/>
            <a:r>
              <a:rPr lang="en-US" altLang="en-US" sz="2400" dirty="0" smtClean="0">
                <a:latin typeface="Tahoma" charset="0"/>
                <a:cs typeface="Tahoma" charset="0"/>
              </a:rPr>
              <a:t>Analog to digital convertor</a:t>
            </a:r>
          </a:p>
          <a:p>
            <a:pPr lvl="1" eaLnBrk="1" hangingPunct="1"/>
            <a:r>
              <a:rPr lang="en-US" altLang="en-US" sz="2400" dirty="0" smtClean="0">
                <a:latin typeface="Tahoma" charset="0"/>
                <a:cs typeface="Tahoma" charset="0"/>
              </a:rPr>
              <a:t>Memory for data storage</a:t>
            </a:r>
          </a:p>
          <a:p>
            <a:pPr lvl="1" eaLnBrk="1" hangingPunct="1"/>
            <a:r>
              <a:rPr lang="en-US" altLang="en-US" sz="2400" dirty="0" smtClean="0">
                <a:latin typeface="Tahoma" charset="0"/>
                <a:cs typeface="Tahoma" charset="0"/>
              </a:rPr>
              <a:t>Data Display (decimal readout)</a:t>
            </a:r>
          </a:p>
          <a:p>
            <a:pPr lvl="1" eaLnBrk="1" hangingPunct="1"/>
            <a:r>
              <a:rPr lang="en-US" altLang="en-US" sz="2400" dirty="0" smtClean="0">
                <a:latin typeface="Tahoma" charset="0"/>
                <a:cs typeface="Tahoma" charset="0"/>
              </a:rPr>
              <a:t>Circuits for converting R, I measurements to V measurements</a:t>
            </a:r>
          </a:p>
          <a:p>
            <a:pPr eaLnBrk="1" hangingPunct="1"/>
            <a:r>
              <a:rPr lang="en-US" altLang="en-US" sz="2800" dirty="0" smtClean="0">
                <a:latin typeface="Tahoma" charset="0"/>
                <a:cs typeface="Tahoma" charset="0"/>
              </a:rPr>
              <a:t>Analog vs. Digital</a:t>
            </a:r>
          </a:p>
          <a:p>
            <a:pPr lvl="1" eaLnBrk="1" hangingPunct="1"/>
            <a:r>
              <a:rPr lang="en-US" altLang="en-US" sz="2400" dirty="0" smtClean="0">
                <a:latin typeface="Tahoma" charset="0"/>
                <a:cs typeface="Tahoma" charset="0"/>
              </a:rPr>
              <a:t>Analog has continuously varying</a:t>
            </a:r>
          </a:p>
          <a:p>
            <a:pPr lvl="1" eaLnBrk="1" hangingPunct="1">
              <a:buNone/>
            </a:pPr>
            <a:r>
              <a:rPr lang="en-US" altLang="en-US" sz="2400" dirty="0" smtClean="0">
                <a:latin typeface="Tahoma" charset="0"/>
                <a:cs typeface="Tahoma" charset="0"/>
              </a:rPr>
              <a:t>values vs. discrete values for digital</a:t>
            </a:r>
          </a:p>
          <a:p>
            <a:pPr lvl="1" eaLnBrk="1" hangingPunct="1"/>
            <a:r>
              <a:rPr lang="en-US" altLang="en-US" sz="2400" dirty="0" smtClean="0">
                <a:latin typeface="Tahoma" charset="0"/>
                <a:cs typeface="Tahoma" charset="0"/>
              </a:rPr>
              <a:t>Analog resolution depends on needle</a:t>
            </a:r>
          </a:p>
          <a:p>
            <a:pPr lvl="1" eaLnBrk="1" hangingPunct="1">
              <a:buNone/>
            </a:pPr>
            <a:r>
              <a:rPr lang="en-US" altLang="en-US" sz="2400" dirty="0" smtClean="0">
                <a:latin typeface="Tahoma" charset="0"/>
                <a:cs typeface="Tahoma" charset="0"/>
              </a:rPr>
              <a:t>and markings vs. number of digits displayed with digital</a:t>
            </a:r>
          </a:p>
        </p:txBody>
      </p:sp>
      <p:sp>
        <p:nvSpPr>
          <p:cNvPr id="4" name="Rectangle 4"/>
          <p:cNvSpPr>
            <a:spLocks noChangeArrowheads="1"/>
          </p:cNvSpPr>
          <p:nvPr/>
        </p:nvSpPr>
        <p:spPr bwMode="auto">
          <a:xfrm>
            <a:off x="6858000" y="2362200"/>
            <a:ext cx="1447800" cy="685800"/>
          </a:xfrm>
          <a:prstGeom prst="rect">
            <a:avLst/>
          </a:prstGeom>
          <a:solidFill>
            <a:schemeClr val="accent1"/>
          </a:solidFill>
          <a:ln w="9525">
            <a:solidFill>
              <a:schemeClr val="tx1"/>
            </a:solidFill>
            <a:miter lim="800000"/>
            <a:headEnd/>
            <a:tailEnd/>
          </a:ln>
        </p:spPr>
        <p:txBody>
          <a:bodyPr wrap="none" anchor="ctr"/>
          <a:lstStyle/>
          <a:p>
            <a:endParaRPr lang="en-US" altLang="en-US"/>
          </a:p>
        </p:txBody>
      </p:sp>
      <p:sp>
        <p:nvSpPr>
          <p:cNvPr id="5" name="Line 5"/>
          <p:cNvSpPr>
            <a:spLocks noChangeShapeType="1"/>
          </p:cNvSpPr>
          <p:nvPr/>
        </p:nvSpPr>
        <p:spPr bwMode="auto">
          <a:xfrm flipH="1" flipV="1">
            <a:off x="7315200" y="2514600"/>
            <a:ext cx="304800" cy="457200"/>
          </a:xfrm>
          <a:prstGeom prst="line">
            <a:avLst/>
          </a:prstGeom>
          <a:noFill/>
          <a:ln w="25400">
            <a:solidFill>
              <a:schemeClr val="tx1"/>
            </a:solidFill>
            <a:round/>
            <a:headEnd/>
            <a:tailEnd type="triangle" w="med" len="med"/>
          </a:ln>
        </p:spPr>
        <p:txBody>
          <a:bodyPr/>
          <a:lstStyle/>
          <a:p>
            <a:endParaRPr lang="en-US"/>
          </a:p>
        </p:txBody>
      </p:sp>
      <p:sp>
        <p:nvSpPr>
          <p:cNvPr id="6" name="Line 6"/>
          <p:cNvSpPr>
            <a:spLocks noChangeShapeType="1"/>
          </p:cNvSpPr>
          <p:nvPr/>
        </p:nvSpPr>
        <p:spPr bwMode="auto">
          <a:xfrm>
            <a:off x="6934200" y="2590800"/>
            <a:ext cx="228600" cy="304800"/>
          </a:xfrm>
          <a:prstGeom prst="line">
            <a:avLst/>
          </a:prstGeom>
          <a:noFill/>
          <a:ln w="9525">
            <a:solidFill>
              <a:schemeClr val="tx1"/>
            </a:solidFill>
            <a:round/>
            <a:headEnd/>
            <a:tailEnd/>
          </a:ln>
        </p:spPr>
        <p:txBody>
          <a:bodyPr/>
          <a:lstStyle/>
          <a:p>
            <a:endParaRPr lang="en-US"/>
          </a:p>
        </p:txBody>
      </p:sp>
      <p:sp>
        <p:nvSpPr>
          <p:cNvPr id="7" name="Line 7"/>
          <p:cNvSpPr>
            <a:spLocks noChangeShapeType="1"/>
          </p:cNvSpPr>
          <p:nvPr/>
        </p:nvSpPr>
        <p:spPr bwMode="auto">
          <a:xfrm flipH="1">
            <a:off x="8001000" y="2590800"/>
            <a:ext cx="228600" cy="304800"/>
          </a:xfrm>
          <a:prstGeom prst="line">
            <a:avLst/>
          </a:prstGeom>
          <a:noFill/>
          <a:ln w="9525">
            <a:solidFill>
              <a:schemeClr val="tx1"/>
            </a:solidFill>
            <a:round/>
            <a:headEnd/>
            <a:tailEnd/>
          </a:ln>
        </p:spPr>
        <p:txBody>
          <a:bodyPr/>
          <a:lstStyle/>
          <a:p>
            <a:endParaRPr lang="en-US"/>
          </a:p>
        </p:txBody>
      </p:sp>
      <p:sp>
        <p:nvSpPr>
          <p:cNvPr id="8" name="Line 8"/>
          <p:cNvSpPr>
            <a:spLocks noChangeShapeType="1"/>
          </p:cNvSpPr>
          <p:nvPr/>
        </p:nvSpPr>
        <p:spPr bwMode="auto">
          <a:xfrm>
            <a:off x="7239000" y="2514600"/>
            <a:ext cx="152400" cy="304800"/>
          </a:xfrm>
          <a:prstGeom prst="line">
            <a:avLst/>
          </a:prstGeom>
          <a:noFill/>
          <a:ln w="9525">
            <a:solidFill>
              <a:schemeClr val="tx1"/>
            </a:solidFill>
            <a:round/>
            <a:headEnd/>
            <a:tailEnd/>
          </a:ln>
        </p:spPr>
        <p:txBody>
          <a:bodyPr/>
          <a:lstStyle/>
          <a:p>
            <a:endParaRPr lang="en-US"/>
          </a:p>
        </p:txBody>
      </p:sp>
      <p:sp>
        <p:nvSpPr>
          <p:cNvPr id="9" name="Line 9"/>
          <p:cNvSpPr>
            <a:spLocks noChangeShapeType="1"/>
          </p:cNvSpPr>
          <p:nvPr/>
        </p:nvSpPr>
        <p:spPr bwMode="auto">
          <a:xfrm>
            <a:off x="7620000" y="2514600"/>
            <a:ext cx="0" cy="304800"/>
          </a:xfrm>
          <a:prstGeom prst="line">
            <a:avLst/>
          </a:prstGeom>
          <a:noFill/>
          <a:ln w="9525">
            <a:solidFill>
              <a:schemeClr val="tx1"/>
            </a:solidFill>
            <a:round/>
            <a:headEnd/>
            <a:tailEnd/>
          </a:ln>
        </p:spPr>
        <p:txBody>
          <a:bodyPr/>
          <a:lstStyle/>
          <a:p>
            <a:endParaRPr lang="en-US"/>
          </a:p>
        </p:txBody>
      </p:sp>
      <p:sp>
        <p:nvSpPr>
          <p:cNvPr id="10" name="Line 10"/>
          <p:cNvSpPr>
            <a:spLocks noChangeShapeType="1"/>
          </p:cNvSpPr>
          <p:nvPr/>
        </p:nvSpPr>
        <p:spPr bwMode="auto">
          <a:xfrm flipH="1">
            <a:off x="7772400" y="2514600"/>
            <a:ext cx="228600" cy="304800"/>
          </a:xfrm>
          <a:prstGeom prst="line">
            <a:avLst/>
          </a:prstGeom>
          <a:noFill/>
          <a:ln w="9525">
            <a:solidFill>
              <a:schemeClr val="tx1"/>
            </a:solidFill>
            <a:round/>
            <a:headEnd/>
            <a:tailEnd/>
          </a:ln>
        </p:spPr>
        <p:txBody>
          <a:bodyPr/>
          <a:lstStyle/>
          <a:p>
            <a:endParaRPr lang="en-US"/>
          </a:p>
        </p:txBody>
      </p:sp>
      <p:sp>
        <p:nvSpPr>
          <p:cNvPr id="11" name="Rectangle 11"/>
          <p:cNvSpPr>
            <a:spLocks noChangeArrowheads="1"/>
          </p:cNvSpPr>
          <p:nvPr/>
        </p:nvSpPr>
        <p:spPr bwMode="auto">
          <a:xfrm>
            <a:off x="6781800" y="4800600"/>
            <a:ext cx="1295400" cy="533400"/>
          </a:xfrm>
          <a:prstGeom prst="rect">
            <a:avLst/>
          </a:prstGeom>
          <a:solidFill>
            <a:schemeClr val="accent1"/>
          </a:solidFill>
          <a:ln w="9525">
            <a:solidFill>
              <a:schemeClr val="tx1"/>
            </a:solidFill>
            <a:miter lim="800000"/>
            <a:headEnd/>
            <a:tailEnd/>
          </a:ln>
        </p:spPr>
        <p:txBody>
          <a:bodyPr wrap="none" anchor="ctr"/>
          <a:lstStyle/>
          <a:p>
            <a:endParaRPr lang="en-US" altLang="en-US"/>
          </a:p>
        </p:txBody>
      </p:sp>
      <p:sp>
        <p:nvSpPr>
          <p:cNvPr id="12" name="Line 12"/>
          <p:cNvSpPr>
            <a:spLocks noChangeShapeType="1"/>
          </p:cNvSpPr>
          <p:nvPr/>
        </p:nvSpPr>
        <p:spPr bwMode="auto">
          <a:xfrm>
            <a:off x="7162800" y="4800600"/>
            <a:ext cx="0" cy="533400"/>
          </a:xfrm>
          <a:prstGeom prst="line">
            <a:avLst/>
          </a:prstGeom>
          <a:noFill/>
          <a:ln w="9525">
            <a:solidFill>
              <a:schemeClr val="tx1"/>
            </a:solidFill>
            <a:round/>
            <a:headEnd/>
            <a:tailEnd/>
          </a:ln>
        </p:spPr>
        <p:txBody>
          <a:bodyPr/>
          <a:lstStyle/>
          <a:p>
            <a:endParaRPr lang="en-US"/>
          </a:p>
        </p:txBody>
      </p:sp>
      <p:sp>
        <p:nvSpPr>
          <p:cNvPr id="13" name="Line 13"/>
          <p:cNvSpPr>
            <a:spLocks noChangeShapeType="1"/>
          </p:cNvSpPr>
          <p:nvPr/>
        </p:nvSpPr>
        <p:spPr bwMode="auto">
          <a:xfrm>
            <a:off x="7620000" y="4800600"/>
            <a:ext cx="0" cy="533400"/>
          </a:xfrm>
          <a:prstGeom prst="line">
            <a:avLst/>
          </a:prstGeom>
          <a:noFill/>
          <a:ln w="9525">
            <a:solidFill>
              <a:schemeClr val="tx1"/>
            </a:solidFill>
            <a:round/>
            <a:headEnd/>
            <a:tailEnd/>
          </a:ln>
        </p:spPr>
        <p:txBody>
          <a:bodyPr/>
          <a:lstStyle/>
          <a:p>
            <a:endParaRPr lang="en-US"/>
          </a:p>
        </p:txBody>
      </p:sp>
      <p:sp>
        <p:nvSpPr>
          <p:cNvPr id="14" name="Text Box 14"/>
          <p:cNvSpPr txBox="1">
            <a:spLocks noChangeArrowheads="1"/>
          </p:cNvSpPr>
          <p:nvPr/>
        </p:nvSpPr>
        <p:spPr bwMode="auto">
          <a:xfrm>
            <a:off x="6781800" y="4800600"/>
            <a:ext cx="1600200" cy="457200"/>
          </a:xfrm>
          <a:prstGeom prst="rect">
            <a:avLst/>
          </a:prstGeom>
          <a:noFill/>
          <a:ln w="9525">
            <a:noFill/>
            <a:miter lim="800000"/>
            <a:headEnd/>
            <a:tailEnd/>
          </a:ln>
        </p:spPr>
        <p:txBody>
          <a:bodyPr>
            <a:spAutoFit/>
          </a:bodyPr>
          <a:lstStyle/>
          <a:p>
            <a:pPr>
              <a:spcBef>
                <a:spcPct val="50000"/>
              </a:spcBef>
            </a:pPr>
            <a:r>
              <a:rPr lang="en-US" altLang="en-US" sz="2400"/>
              <a:t>4   3   7</a:t>
            </a:r>
          </a:p>
        </p:txBody>
      </p:sp>
    </p:spTree>
    <p:extLst>
      <p:ext uri="{BB962C8B-B14F-4D97-AF65-F5344CB8AC3E}">
        <p14:creationId xmlns:p14="http://schemas.microsoft.com/office/powerpoint/2010/main" val="3001158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171">
                                            <p:txEl>
                                              <p:pRg st="8" end="8"/>
                                            </p:tx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Electrical Measurements</a:t>
            </a:r>
            <a:br>
              <a:rPr lang="en-US" altLang="en-US" dirty="0" smtClean="0">
                <a:latin typeface="Tahoma" charset="0"/>
                <a:cs typeface="Tahoma" charset="0"/>
              </a:rPr>
            </a:br>
            <a:r>
              <a:rPr lang="en-US" altLang="en-US" sz="3600" dirty="0" smtClean="0">
                <a:latin typeface="Tahoma" charset="0"/>
                <a:cs typeface="Tahoma" charset="0"/>
              </a:rPr>
              <a:t>Digital Voltmeter – Binary Math</a:t>
            </a:r>
          </a:p>
        </p:txBody>
      </p:sp>
      <p:sp>
        <p:nvSpPr>
          <p:cNvPr id="7171" name="Content Placeholder 5"/>
          <p:cNvSpPr>
            <a:spLocks noGrp="1"/>
          </p:cNvSpPr>
          <p:nvPr>
            <p:ph idx="1"/>
          </p:nvPr>
        </p:nvSpPr>
        <p:spPr/>
        <p:txBody>
          <a:bodyPr/>
          <a:lstStyle/>
          <a:p>
            <a:pPr eaLnBrk="1" hangingPunct="1"/>
            <a:r>
              <a:rPr lang="en-US" altLang="en-US" sz="2800" dirty="0" smtClean="0">
                <a:latin typeface="Tahoma" charset="0"/>
                <a:cs typeface="Tahoma" charset="0"/>
              </a:rPr>
              <a:t>While the displays in digital voltmeters are decimal (0 </a:t>
            </a:r>
            <a:r>
              <a:rPr lang="en-US" altLang="en-US" sz="2800" dirty="0" smtClean="0">
                <a:latin typeface="Arial"/>
                <a:cs typeface="Arial"/>
              </a:rPr>
              <a:t>→</a:t>
            </a:r>
            <a:r>
              <a:rPr lang="en-US" altLang="en-US" sz="2800" dirty="0" smtClean="0">
                <a:latin typeface="Tahoma" charset="0"/>
                <a:cs typeface="Tahoma" charset="0"/>
              </a:rPr>
              <a:t> 9 values for each digit), actual electronics function is closely related to binary math</a:t>
            </a:r>
          </a:p>
          <a:p>
            <a:pPr eaLnBrk="1" hangingPunct="1"/>
            <a:r>
              <a:rPr lang="en-US" altLang="en-US" sz="2800" dirty="0" smtClean="0">
                <a:latin typeface="Tahoma" charset="0"/>
                <a:cs typeface="Tahoma" charset="0"/>
              </a:rPr>
              <a:t>In binary, two possible states exist, 0 or 1</a:t>
            </a:r>
          </a:p>
          <a:p>
            <a:pPr eaLnBrk="1" hangingPunct="1"/>
            <a:endParaRPr lang="en-US" altLang="en-US" sz="2800" dirty="0" smtClean="0">
              <a:latin typeface="Tahoma" charset="0"/>
              <a:cs typeface="Tahoma" charset="0"/>
            </a:endParaRPr>
          </a:p>
        </p:txBody>
      </p:sp>
      <p:graphicFrame>
        <p:nvGraphicFramePr>
          <p:cNvPr id="4" name="Group 4"/>
          <p:cNvGraphicFramePr>
            <a:graphicFrameLocks/>
          </p:cNvGraphicFramePr>
          <p:nvPr/>
        </p:nvGraphicFramePr>
        <p:xfrm>
          <a:off x="1600200" y="4267200"/>
          <a:ext cx="5410200" cy="2286000"/>
        </p:xfrm>
        <a:graphic>
          <a:graphicData uri="http://schemas.openxmlformats.org/drawingml/2006/table">
            <a:tbl>
              <a:tblPr/>
              <a:tblGrid>
                <a:gridCol w="1803400">
                  <a:extLst>
                    <a:ext uri="{9D8B030D-6E8A-4147-A177-3AD203B41FA5}">
                      <a16:colId xmlns:a16="http://schemas.microsoft.com/office/drawing/2014/main" val="20000"/>
                    </a:ext>
                  </a:extLst>
                </a:gridCol>
                <a:gridCol w="1803400">
                  <a:extLst>
                    <a:ext uri="{9D8B030D-6E8A-4147-A177-3AD203B41FA5}">
                      <a16:colId xmlns:a16="http://schemas.microsoft.com/office/drawing/2014/main" val="20001"/>
                    </a:ext>
                  </a:extLst>
                </a:gridCol>
                <a:gridCol w="1803400">
                  <a:extLst>
                    <a:ext uri="{9D8B030D-6E8A-4147-A177-3AD203B41FA5}">
                      <a16:colId xmlns:a16="http://schemas.microsoft.com/office/drawing/2014/main" val="20002"/>
                    </a:ext>
                  </a:extLst>
                </a:gridCol>
              </a:tblGrid>
              <a:tr h="762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Binary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Nominal Voltage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6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rPr>
                        <a:t>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rPr>
                        <a:t>0 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6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rPr>
                        <a:t>High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ahoma" pitchFamily="34" charset="0"/>
                        </a:rPr>
                        <a:t>5 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0994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pPr eaLnBrk="1" hangingPunct="1"/>
            <a:r>
              <a:rPr lang="en-US" altLang="en-US" sz="4000" smtClean="0">
                <a:latin typeface="Tahoma" charset="0"/>
              </a:rPr>
              <a:t>Electrical Measurement</a:t>
            </a:r>
            <a:br>
              <a:rPr lang="en-US" altLang="en-US" sz="4000" smtClean="0">
                <a:latin typeface="Tahoma" charset="0"/>
              </a:rPr>
            </a:br>
            <a:r>
              <a:rPr lang="en-US" altLang="en-US" sz="3200" smtClean="0">
                <a:latin typeface="Tahoma" charset="0"/>
              </a:rPr>
              <a:t>Binary and Bits</a:t>
            </a:r>
          </a:p>
        </p:txBody>
      </p:sp>
      <p:sp>
        <p:nvSpPr>
          <p:cNvPr id="267267" name="Rectangle 3"/>
          <p:cNvSpPr>
            <a:spLocks noGrp="1" noChangeArrowheads="1"/>
          </p:cNvSpPr>
          <p:nvPr>
            <p:ph type="body" sz="half" idx="4294967295"/>
          </p:nvPr>
        </p:nvSpPr>
        <p:spPr>
          <a:xfrm>
            <a:off x="457200" y="1600200"/>
            <a:ext cx="7010400" cy="1905000"/>
          </a:xfrm>
        </p:spPr>
        <p:txBody>
          <a:bodyPr/>
          <a:lstStyle/>
          <a:p>
            <a:pPr eaLnBrk="1" hangingPunct="1"/>
            <a:r>
              <a:rPr lang="en-US" altLang="en-US" sz="2800" smtClean="0">
                <a:latin typeface="Tahoma" charset="0"/>
              </a:rPr>
              <a:t>Counting in binary</a:t>
            </a:r>
          </a:p>
          <a:p>
            <a:pPr lvl="1" eaLnBrk="1" hangingPunct="1"/>
            <a:r>
              <a:rPr lang="en-US" altLang="en-US" sz="2400" smtClean="0">
                <a:latin typeface="Tahoma" charset="0"/>
              </a:rPr>
              <a:t>Number of digits = # bits = # parallel wires</a:t>
            </a:r>
          </a:p>
        </p:txBody>
      </p:sp>
      <p:graphicFrame>
        <p:nvGraphicFramePr>
          <p:cNvPr id="267314" name="Group 50"/>
          <p:cNvGraphicFramePr>
            <a:graphicFrameLocks noGrp="1"/>
          </p:cNvGraphicFramePr>
          <p:nvPr>
            <p:ph sz="quarter" idx="4294967295"/>
          </p:nvPr>
        </p:nvGraphicFramePr>
        <p:xfrm>
          <a:off x="838200" y="2895600"/>
          <a:ext cx="7848600" cy="3678240"/>
        </p:xfrm>
        <a:graphic>
          <a:graphicData uri="http://schemas.openxmlformats.org/drawingml/2006/table">
            <a:tbl>
              <a:tblPr/>
              <a:tblGrid>
                <a:gridCol w="1350963">
                  <a:extLst>
                    <a:ext uri="{9D8B030D-6E8A-4147-A177-3AD203B41FA5}">
                      <a16:colId xmlns:a16="http://schemas.microsoft.com/office/drawing/2014/main" val="20000"/>
                    </a:ext>
                  </a:extLst>
                </a:gridCol>
                <a:gridCol w="2687637">
                  <a:extLst>
                    <a:ext uri="{9D8B030D-6E8A-4147-A177-3AD203B41FA5}">
                      <a16:colId xmlns:a16="http://schemas.microsoft.com/office/drawing/2014/main" val="20001"/>
                    </a:ext>
                  </a:extLst>
                </a:gridCol>
                <a:gridCol w="1868488">
                  <a:extLst>
                    <a:ext uri="{9D8B030D-6E8A-4147-A177-3AD203B41FA5}">
                      <a16:colId xmlns:a16="http://schemas.microsoft.com/office/drawing/2014/main" val="20002"/>
                    </a:ext>
                  </a:extLst>
                </a:gridCol>
                <a:gridCol w="1941512">
                  <a:extLst>
                    <a:ext uri="{9D8B030D-6E8A-4147-A177-3AD203B41FA5}">
                      <a16:colId xmlns:a16="http://schemas.microsoft.com/office/drawing/2014/main" val="20003"/>
                    </a:ext>
                  </a:extLst>
                </a:gridCol>
              </a:tblGrid>
              <a:tr h="99068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tx1"/>
                          </a:solidFill>
                          <a:effectLst/>
                          <a:latin typeface="Tahoma" pitchFamily="34" charset="0"/>
                        </a:rPr>
                        <a:t># Bits</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tx1"/>
                          </a:solidFill>
                          <a:effectLst/>
                          <a:latin typeface="Tahoma" pitchFamily="34" charset="0"/>
                        </a:rPr>
                        <a:t>Possibilities</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tx1"/>
                          </a:solidFill>
                          <a:effectLst/>
                          <a:latin typeface="Tahoma" pitchFamily="34" charset="0"/>
                        </a:rPr>
                        <a:t>Circuit Values (V)</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tx1"/>
                          </a:solidFill>
                          <a:effectLst/>
                          <a:latin typeface="Tahoma" pitchFamily="34" charset="0"/>
                        </a:rPr>
                        <a:t># posibilities</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8425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1</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0 or 1</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0 or 5</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2</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0110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2</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00, 01, 10, or 11</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0|0, 0|5, 5|0, 5|5</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4</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10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3</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000, 001, 010, 011, 100, 101, 110, 111</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0|0|0, 0|0|5, etc.</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8</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110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n</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All 0s to all 1s</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0|...|0 to 5|...|5</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ahoma" pitchFamily="34" charset="0"/>
                        </a:rPr>
                        <a:t>2</a:t>
                      </a:r>
                      <a:r>
                        <a:rPr kumimoji="0" lang="en-US" sz="2000" b="0" i="0" u="none" strike="noStrike" cap="none" normalizeH="0" baseline="30000" smtClean="0">
                          <a:ln>
                            <a:noFill/>
                          </a:ln>
                          <a:solidFill>
                            <a:schemeClr val="tx1"/>
                          </a:solidFill>
                          <a:effectLst/>
                          <a:latin typeface="Tahoma" pitchFamily="34" charset="0"/>
                        </a:rPr>
                        <a:t>n</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627672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673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pPr eaLnBrk="1" hangingPunct="1"/>
            <a:r>
              <a:rPr lang="en-US" altLang="en-US" sz="4000" smtClean="0">
                <a:latin typeface="Tahoma" charset="0"/>
              </a:rPr>
              <a:t>Electrical Measurement</a:t>
            </a:r>
            <a:br>
              <a:rPr lang="en-US" altLang="en-US" sz="4000" smtClean="0">
                <a:latin typeface="Tahoma" charset="0"/>
              </a:rPr>
            </a:br>
            <a:r>
              <a:rPr lang="en-US" altLang="en-US" sz="2800" smtClean="0">
                <a:latin typeface="Tahoma" charset="0"/>
              </a:rPr>
              <a:t>Binary to Decimal Conversion (and visa versa)</a:t>
            </a:r>
          </a:p>
        </p:txBody>
      </p:sp>
      <p:sp>
        <p:nvSpPr>
          <p:cNvPr id="8195" name="Rectangle 3"/>
          <p:cNvSpPr>
            <a:spLocks noGrp="1" noChangeArrowheads="1"/>
          </p:cNvSpPr>
          <p:nvPr>
            <p:ph type="body" idx="4294967295"/>
          </p:nvPr>
        </p:nvSpPr>
        <p:spPr/>
        <p:txBody>
          <a:bodyPr/>
          <a:lstStyle/>
          <a:p>
            <a:pPr eaLnBrk="1" hangingPunct="1">
              <a:buFontTx/>
              <a:buNone/>
            </a:pPr>
            <a:r>
              <a:rPr lang="en-US" altLang="en-US" smtClean="0"/>
              <a:t>Go to blackboard</a:t>
            </a:r>
          </a:p>
        </p:txBody>
      </p:sp>
    </p:spTree>
    <p:extLst>
      <p:ext uri="{BB962C8B-B14F-4D97-AF65-F5344CB8AC3E}">
        <p14:creationId xmlns:p14="http://schemas.microsoft.com/office/powerpoint/2010/main" val="15199695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Electrical Measurements</a:t>
            </a:r>
            <a:br>
              <a:rPr lang="en-US" altLang="en-US" dirty="0" smtClean="0">
                <a:latin typeface="Tahoma" charset="0"/>
                <a:cs typeface="Tahoma" charset="0"/>
              </a:rPr>
            </a:br>
            <a:r>
              <a:rPr lang="en-US" altLang="en-US" sz="3600" dirty="0" smtClean="0">
                <a:latin typeface="Tahoma" charset="0"/>
                <a:cs typeface="Tahoma" charset="0"/>
              </a:rPr>
              <a:t>Analog to Digital Conversion</a:t>
            </a:r>
          </a:p>
        </p:txBody>
      </p:sp>
      <p:sp>
        <p:nvSpPr>
          <p:cNvPr id="7171" name="Content Placeholder 5"/>
          <p:cNvSpPr>
            <a:spLocks noGrp="1"/>
          </p:cNvSpPr>
          <p:nvPr>
            <p:ph idx="1"/>
          </p:nvPr>
        </p:nvSpPr>
        <p:spPr>
          <a:xfrm>
            <a:off x="457200" y="1600200"/>
            <a:ext cx="8229600" cy="4525963"/>
          </a:xfrm>
        </p:spPr>
        <p:txBody>
          <a:bodyPr/>
          <a:lstStyle/>
          <a:p>
            <a:pPr eaLnBrk="1" hangingPunct="1"/>
            <a:r>
              <a:rPr lang="en-US" altLang="en-US" sz="2400" dirty="0" smtClean="0">
                <a:latin typeface="Tahoma" charset="0"/>
                <a:cs typeface="Tahoma" charset="0"/>
              </a:rPr>
              <a:t>Camera Example</a:t>
            </a:r>
          </a:p>
          <a:p>
            <a:pPr lvl="1" eaLnBrk="1" hangingPunct="1"/>
            <a:r>
              <a:rPr lang="en-US" sz="2000" dirty="0" smtClean="0">
                <a:latin typeface="Tahoma" pitchFamily="34" charset="0"/>
                <a:cs typeface="Tahoma" pitchFamily="34" charset="0"/>
              </a:rPr>
              <a:t>3 bit digitizer (= analog to digital convertor)</a:t>
            </a:r>
          </a:p>
          <a:p>
            <a:pPr lvl="1" eaLnBrk="1" hangingPunct="1"/>
            <a:r>
              <a:rPr lang="en-US" sz="2000" dirty="0" smtClean="0">
                <a:latin typeface="Tahoma" pitchFamily="34" charset="0"/>
                <a:cs typeface="Tahoma" pitchFamily="34" charset="0"/>
              </a:rPr>
              <a:t>Light meter reads 5 V under intense light and 0 V in total darkness</a:t>
            </a:r>
          </a:p>
          <a:p>
            <a:pPr lvl="1" eaLnBrk="1" hangingPunct="1"/>
            <a:r>
              <a:rPr lang="en-US" sz="2000" dirty="0" smtClean="0">
                <a:latin typeface="Tahoma" pitchFamily="34" charset="0"/>
                <a:cs typeface="Tahoma" pitchFamily="34" charset="0"/>
              </a:rPr>
              <a:t>This will allow 2</a:t>
            </a:r>
            <a:r>
              <a:rPr lang="en-US" sz="2000" baseline="30000" dirty="0" smtClean="0">
                <a:latin typeface="Tahoma" pitchFamily="34" charset="0"/>
                <a:cs typeface="Tahoma" pitchFamily="34" charset="0"/>
              </a:rPr>
              <a:t>3</a:t>
            </a:r>
            <a:r>
              <a:rPr lang="en-US" sz="2000" dirty="0" smtClean="0">
                <a:latin typeface="Tahoma" pitchFamily="34" charset="0"/>
                <a:cs typeface="Tahoma" pitchFamily="34" charset="0"/>
              </a:rPr>
              <a:t> = 8 aperture or shutter speed settings.</a:t>
            </a:r>
          </a:p>
          <a:p>
            <a:pPr lvl="1" eaLnBrk="1" hangingPunct="1"/>
            <a:r>
              <a:rPr lang="en-US" sz="2000" dirty="0" smtClean="0">
                <a:latin typeface="Tahoma" pitchFamily="34" charset="0"/>
                <a:cs typeface="Tahoma" pitchFamily="34" charset="0"/>
              </a:rPr>
              <a:t>The aperture and shutter speed controls light levels for film exposure (analog cameras) or for CCD electronics (digital cameras).  The idea is to decrease aperture or exposure time for bright conditions.</a:t>
            </a:r>
          </a:p>
          <a:p>
            <a:pPr lvl="1" eaLnBrk="1" hangingPunct="1"/>
            <a:r>
              <a:rPr lang="en-US" sz="2000" dirty="0" smtClean="0">
                <a:latin typeface="Tahoma" pitchFamily="34" charset="0"/>
                <a:cs typeface="Tahoma" pitchFamily="34" charset="0"/>
              </a:rPr>
              <a:t>PROBLEM: If the camera is pointed at an object under partly cloudy skies and the light meter reads 2.9 V, what binary # does this correspond to, what decimal # does this correspond to.  What is the voltage “read” by the camera?</a:t>
            </a:r>
          </a:p>
        </p:txBody>
      </p:sp>
    </p:spTree>
    <p:extLst>
      <p:ext uri="{BB962C8B-B14F-4D97-AF65-F5344CB8AC3E}">
        <p14:creationId xmlns:p14="http://schemas.microsoft.com/office/powerpoint/2010/main" val="4000932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4000" smtClean="0">
                <a:latin typeface="Tahoma" charset="0"/>
              </a:rPr>
              <a:t>Electronics</a:t>
            </a:r>
            <a:br>
              <a:rPr lang="en-US" sz="4000" smtClean="0">
                <a:latin typeface="Tahoma" charset="0"/>
              </a:rPr>
            </a:br>
            <a:r>
              <a:rPr lang="en-US" sz="3200" smtClean="0">
                <a:latin typeface="Tahoma" charset="0"/>
              </a:rPr>
              <a:t>Analog to Digital Conversion</a:t>
            </a:r>
          </a:p>
        </p:txBody>
      </p:sp>
      <p:sp>
        <p:nvSpPr>
          <p:cNvPr id="58371" name="Rectangle 3"/>
          <p:cNvSpPr>
            <a:spLocks noGrp="1" noChangeArrowheads="1"/>
          </p:cNvSpPr>
          <p:nvPr>
            <p:ph type="body" idx="1"/>
          </p:nvPr>
        </p:nvSpPr>
        <p:spPr/>
        <p:txBody>
          <a:bodyPr/>
          <a:lstStyle/>
          <a:p>
            <a:r>
              <a:rPr lang="en-US" sz="2800" smtClean="0">
                <a:latin typeface="Tahoma" charset="0"/>
              </a:rPr>
              <a:t>Camera Example (continued)</a:t>
            </a:r>
          </a:p>
          <a:p>
            <a:pPr lvl="1"/>
            <a:r>
              <a:rPr lang="en-US" sz="2400" smtClean="0">
                <a:latin typeface="Tahoma" charset="0"/>
              </a:rPr>
              <a:t>How is signal split?</a:t>
            </a:r>
          </a:p>
          <a:p>
            <a:pPr lvl="1">
              <a:buFontTx/>
              <a:buNone/>
            </a:pPr>
            <a:endParaRPr lang="en-US" sz="2400" smtClean="0">
              <a:latin typeface="Tahoma" charset="0"/>
            </a:endParaRPr>
          </a:p>
        </p:txBody>
      </p:sp>
      <p:sp>
        <p:nvSpPr>
          <p:cNvPr id="58372" name="Line 4"/>
          <p:cNvSpPr>
            <a:spLocks noChangeShapeType="1"/>
          </p:cNvSpPr>
          <p:nvPr/>
        </p:nvSpPr>
        <p:spPr bwMode="auto">
          <a:xfrm>
            <a:off x="990600" y="3124200"/>
            <a:ext cx="1219200" cy="0"/>
          </a:xfrm>
          <a:prstGeom prst="line">
            <a:avLst/>
          </a:prstGeom>
          <a:noFill/>
          <a:ln w="38100">
            <a:solidFill>
              <a:schemeClr val="tx1"/>
            </a:solidFill>
            <a:round/>
            <a:headEnd/>
            <a:tailEnd/>
          </a:ln>
        </p:spPr>
        <p:txBody>
          <a:bodyPr/>
          <a:lstStyle/>
          <a:p>
            <a:endParaRPr lang="en-US"/>
          </a:p>
        </p:txBody>
      </p:sp>
      <p:sp>
        <p:nvSpPr>
          <p:cNvPr id="58373" name="Line 5"/>
          <p:cNvSpPr>
            <a:spLocks noChangeShapeType="1"/>
          </p:cNvSpPr>
          <p:nvPr/>
        </p:nvSpPr>
        <p:spPr bwMode="auto">
          <a:xfrm>
            <a:off x="2209800" y="4572000"/>
            <a:ext cx="1219200" cy="0"/>
          </a:xfrm>
          <a:prstGeom prst="line">
            <a:avLst/>
          </a:prstGeom>
          <a:noFill/>
          <a:ln w="19050">
            <a:solidFill>
              <a:schemeClr val="tx1"/>
            </a:solidFill>
            <a:round/>
            <a:headEnd/>
            <a:tailEnd/>
          </a:ln>
        </p:spPr>
        <p:txBody>
          <a:bodyPr/>
          <a:lstStyle/>
          <a:p>
            <a:endParaRPr lang="en-US"/>
          </a:p>
        </p:txBody>
      </p:sp>
      <p:sp>
        <p:nvSpPr>
          <p:cNvPr id="58374" name="Line 6"/>
          <p:cNvSpPr>
            <a:spLocks noChangeShapeType="1"/>
          </p:cNvSpPr>
          <p:nvPr/>
        </p:nvSpPr>
        <p:spPr bwMode="auto">
          <a:xfrm>
            <a:off x="1066800" y="5943600"/>
            <a:ext cx="1219200" cy="0"/>
          </a:xfrm>
          <a:prstGeom prst="line">
            <a:avLst/>
          </a:prstGeom>
          <a:noFill/>
          <a:ln w="38100">
            <a:solidFill>
              <a:schemeClr val="tx1"/>
            </a:solidFill>
            <a:round/>
            <a:headEnd/>
            <a:tailEnd/>
          </a:ln>
        </p:spPr>
        <p:txBody>
          <a:bodyPr/>
          <a:lstStyle/>
          <a:p>
            <a:endParaRPr lang="en-US"/>
          </a:p>
        </p:txBody>
      </p:sp>
      <p:sp>
        <p:nvSpPr>
          <p:cNvPr id="58375" name="Text Box 7"/>
          <p:cNvSpPr txBox="1">
            <a:spLocks noChangeArrowheads="1"/>
          </p:cNvSpPr>
          <p:nvPr/>
        </p:nvSpPr>
        <p:spPr bwMode="auto">
          <a:xfrm>
            <a:off x="152400" y="2971800"/>
            <a:ext cx="762000" cy="366713"/>
          </a:xfrm>
          <a:prstGeom prst="rect">
            <a:avLst/>
          </a:prstGeom>
          <a:noFill/>
          <a:ln w="9525">
            <a:noFill/>
            <a:miter lim="800000"/>
            <a:headEnd/>
            <a:tailEnd/>
          </a:ln>
        </p:spPr>
        <p:txBody>
          <a:bodyPr>
            <a:spAutoFit/>
          </a:bodyPr>
          <a:lstStyle/>
          <a:p>
            <a:pPr>
              <a:spcBef>
                <a:spcPct val="50000"/>
              </a:spcBef>
            </a:pPr>
            <a:r>
              <a:rPr lang="en-US"/>
              <a:t>5.0 V</a:t>
            </a:r>
          </a:p>
        </p:txBody>
      </p:sp>
      <p:sp>
        <p:nvSpPr>
          <p:cNvPr id="58376" name="Text Box 8"/>
          <p:cNvSpPr txBox="1">
            <a:spLocks noChangeArrowheads="1"/>
          </p:cNvSpPr>
          <p:nvPr/>
        </p:nvSpPr>
        <p:spPr bwMode="auto">
          <a:xfrm>
            <a:off x="152400" y="5791200"/>
            <a:ext cx="762000" cy="366713"/>
          </a:xfrm>
          <a:prstGeom prst="rect">
            <a:avLst/>
          </a:prstGeom>
          <a:noFill/>
          <a:ln w="9525">
            <a:noFill/>
            <a:miter lim="800000"/>
            <a:headEnd/>
            <a:tailEnd/>
          </a:ln>
        </p:spPr>
        <p:txBody>
          <a:bodyPr>
            <a:spAutoFit/>
          </a:bodyPr>
          <a:lstStyle/>
          <a:p>
            <a:pPr>
              <a:spcBef>
                <a:spcPct val="50000"/>
              </a:spcBef>
            </a:pPr>
            <a:r>
              <a:rPr lang="en-US"/>
              <a:t>0.0 V</a:t>
            </a:r>
          </a:p>
        </p:txBody>
      </p:sp>
      <p:sp>
        <p:nvSpPr>
          <p:cNvPr id="58377" name="Line 9"/>
          <p:cNvSpPr>
            <a:spLocks noChangeShapeType="1"/>
          </p:cNvSpPr>
          <p:nvPr/>
        </p:nvSpPr>
        <p:spPr bwMode="auto">
          <a:xfrm>
            <a:off x="1066800" y="4343400"/>
            <a:ext cx="990600" cy="0"/>
          </a:xfrm>
          <a:prstGeom prst="line">
            <a:avLst/>
          </a:prstGeom>
          <a:noFill/>
          <a:ln w="19050">
            <a:solidFill>
              <a:schemeClr val="tx1"/>
            </a:solidFill>
            <a:round/>
            <a:headEnd/>
            <a:tailEnd type="triangle" w="med" len="med"/>
          </a:ln>
        </p:spPr>
        <p:txBody>
          <a:bodyPr/>
          <a:lstStyle/>
          <a:p>
            <a:endParaRPr lang="en-US"/>
          </a:p>
        </p:txBody>
      </p:sp>
      <p:sp>
        <p:nvSpPr>
          <p:cNvPr id="58378" name="Text Box 10"/>
          <p:cNvSpPr txBox="1">
            <a:spLocks noChangeArrowheads="1"/>
          </p:cNvSpPr>
          <p:nvPr/>
        </p:nvSpPr>
        <p:spPr bwMode="auto">
          <a:xfrm>
            <a:off x="152400" y="4114800"/>
            <a:ext cx="914400" cy="611188"/>
          </a:xfrm>
          <a:prstGeom prst="rect">
            <a:avLst/>
          </a:prstGeom>
          <a:noFill/>
          <a:ln w="9525">
            <a:noFill/>
            <a:miter lim="800000"/>
            <a:headEnd/>
            <a:tailEnd/>
          </a:ln>
        </p:spPr>
        <p:txBody>
          <a:bodyPr>
            <a:spAutoFit/>
          </a:bodyPr>
          <a:lstStyle/>
          <a:p>
            <a:pPr>
              <a:spcBef>
                <a:spcPct val="50000"/>
              </a:spcBef>
            </a:pPr>
            <a:r>
              <a:rPr lang="en-US"/>
              <a:t>2.9 V </a:t>
            </a:r>
            <a:r>
              <a:rPr lang="en-US" sz="1600"/>
              <a:t>= signal</a:t>
            </a:r>
          </a:p>
        </p:txBody>
      </p:sp>
      <p:sp>
        <p:nvSpPr>
          <p:cNvPr id="58379" name="Text Box 11"/>
          <p:cNvSpPr txBox="1">
            <a:spLocks noChangeArrowheads="1"/>
          </p:cNvSpPr>
          <p:nvPr/>
        </p:nvSpPr>
        <p:spPr bwMode="auto">
          <a:xfrm>
            <a:off x="2362200" y="2590800"/>
            <a:ext cx="990600" cy="366713"/>
          </a:xfrm>
          <a:prstGeom prst="rect">
            <a:avLst/>
          </a:prstGeom>
          <a:noFill/>
          <a:ln w="9525">
            <a:noFill/>
            <a:miter lim="800000"/>
            <a:headEnd/>
            <a:tailEnd/>
          </a:ln>
        </p:spPr>
        <p:txBody>
          <a:bodyPr>
            <a:spAutoFit/>
          </a:bodyPr>
          <a:lstStyle/>
          <a:p>
            <a:pPr>
              <a:spcBef>
                <a:spcPct val="50000"/>
              </a:spcBef>
            </a:pPr>
            <a:r>
              <a:rPr lang="en-US"/>
              <a:t>1</a:t>
            </a:r>
            <a:r>
              <a:rPr lang="en-US" baseline="30000"/>
              <a:t>st</a:t>
            </a:r>
            <a:r>
              <a:rPr lang="en-US"/>
              <a:t> Bit</a:t>
            </a:r>
          </a:p>
        </p:txBody>
      </p:sp>
      <p:sp>
        <p:nvSpPr>
          <p:cNvPr id="58380" name="Line 12"/>
          <p:cNvSpPr>
            <a:spLocks noChangeShapeType="1"/>
          </p:cNvSpPr>
          <p:nvPr/>
        </p:nvSpPr>
        <p:spPr bwMode="auto">
          <a:xfrm>
            <a:off x="2209800" y="3124200"/>
            <a:ext cx="1219200" cy="0"/>
          </a:xfrm>
          <a:prstGeom prst="line">
            <a:avLst/>
          </a:prstGeom>
          <a:noFill/>
          <a:ln w="38100">
            <a:solidFill>
              <a:schemeClr val="tx1"/>
            </a:solidFill>
            <a:round/>
            <a:headEnd/>
            <a:tailEnd/>
          </a:ln>
        </p:spPr>
        <p:txBody>
          <a:bodyPr/>
          <a:lstStyle/>
          <a:p>
            <a:endParaRPr lang="en-US"/>
          </a:p>
        </p:txBody>
      </p:sp>
      <p:sp>
        <p:nvSpPr>
          <p:cNvPr id="58381" name="Line 13"/>
          <p:cNvSpPr>
            <a:spLocks noChangeShapeType="1"/>
          </p:cNvSpPr>
          <p:nvPr/>
        </p:nvSpPr>
        <p:spPr bwMode="auto">
          <a:xfrm>
            <a:off x="2286000" y="5943600"/>
            <a:ext cx="1219200" cy="0"/>
          </a:xfrm>
          <a:prstGeom prst="line">
            <a:avLst/>
          </a:prstGeom>
          <a:noFill/>
          <a:ln w="38100">
            <a:solidFill>
              <a:schemeClr val="tx1"/>
            </a:solidFill>
            <a:round/>
            <a:headEnd/>
            <a:tailEnd/>
          </a:ln>
        </p:spPr>
        <p:txBody>
          <a:bodyPr/>
          <a:lstStyle/>
          <a:p>
            <a:endParaRPr lang="en-US"/>
          </a:p>
        </p:txBody>
      </p:sp>
      <p:sp>
        <p:nvSpPr>
          <p:cNvPr id="58382" name="Text Box 14"/>
          <p:cNvSpPr txBox="1">
            <a:spLocks noChangeArrowheads="1"/>
          </p:cNvSpPr>
          <p:nvPr/>
        </p:nvSpPr>
        <p:spPr bwMode="auto">
          <a:xfrm>
            <a:off x="3429000" y="4343400"/>
            <a:ext cx="685800" cy="336550"/>
          </a:xfrm>
          <a:prstGeom prst="rect">
            <a:avLst/>
          </a:prstGeom>
          <a:noFill/>
          <a:ln w="9525">
            <a:noFill/>
            <a:miter lim="800000"/>
            <a:headEnd/>
            <a:tailEnd/>
          </a:ln>
        </p:spPr>
        <p:txBody>
          <a:bodyPr>
            <a:spAutoFit/>
          </a:bodyPr>
          <a:lstStyle/>
          <a:p>
            <a:pPr>
              <a:spcBef>
                <a:spcPct val="50000"/>
              </a:spcBef>
            </a:pPr>
            <a:r>
              <a:rPr lang="en-US" sz="1600"/>
              <a:t>2.5 V</a:t>
            </a:r>
          </a:p>
        </p:txBody>
      </p:sp>
      <p:sp>
        <p:nvSpPr>
          <p:cNvPr id="58383" name="Text Box 15"/>
          <p:cNvSpPr txBox="1">
            <a:spLocks noChangeArrowheads="1"/>
          </p:cNvSpPr>
          <p:nvPr/>
        </p:nvSpPr>
        <p:spPr bwMode="auto">
          <a:xfrm>
            <a:off x="2362200" y="3429000"/>
            <a:ext cx="685800" cy="457200"/>
          </a:xfrm>
          <a:prstGeom prst="rect">
            <a:avLst/>
          </a:prstGeom>
          <a:noFill/>
          <a:ln w="9525">
            <a:noFill/>
            <a:miter lim="800000"/>
            <a:headEnd/>
            <a:tailEnd/>
          </a:ln>
        </p:spPr>
        <p:txBody>
          <a:bodyPr>
            <a:spAutoFit/>
          </a:bodyPr>
          <a:lstStyle/>
          <a:p>
            <a:pPr>
              <a:spcBef>
                <a:spcPct val="50000"/>
              </a:spcBef>
            </a:pPr>
            <a:r>
              <a:rPr lang="en-US" sz="2400"/>
              <a:t>1</a:t>
            </a:r>
          </a:p>
        </p:txBody>
      </p:sp>
      <p:sp>
        <p:nvSpPr>
          <p:cNvPr id="58384" name="Text Box 16"/>
          <p:cNvSpPr txBox="1">
            <a:spLocks noChangeArrowheads="1"/>
          </p:cNvSpPr>
          <p:nvPr/>
        </p:nvSpPr>
        <p:spPr bwMode="auto">
          <a:xfrm>
            <a:off x="2362200" y="5029200"/>
            <a:ext cx="990600" cy="457200"/>
          </a:xfrm>
          <a:prstGeom prst="rect">
            <a:avLst/>
          </a:prstGeom>
          <a:noFill/>
          <a:ln w="9525">
            <a:noFill/>
            <a:miter lim="800000"/>
            <a:headEnd/>
            <a:tailEnd/>
          </a:ln>
        </p:spPr>
        <p:txBody>
          <a:bodyPr>
            <a:spAutoFit/>
          </a:bodyPr>
          <a:lstStyle/>
          <a:p>
            <a:pPr>
              <a:spcBef>
                <a:spcPct val="50000"/>
              </a:spcBef>
            </a:pPr>
            <a:r>
              <a:rPr lang="en-US" sz="2400"/>
              <a:t>0</a:t>
            </a:r>
          </a:p>
        </p:txBody>
      </p:sp>
      <p:sp>
        <p:nvSpPr>
          <p:cNvPr id="58385" name="Text Box 17"/>
          <p:cNvSpPr txBox="1">
            <a:spLocks noChangeArrowheads="1"/>
          </p:cNvSpPr>
          <p:nvPr/>
        </p:nvSpPr>
        <p:spPr bwMode="auto">
          <a:xfrm>
            <a:off x="990600" y="6324600"/>
            <a:ext cx="1905000" cy="366713"/>
          </a:xfrm>
          <a:prstGeom prst="rect">
            <a:avLst/>
          </a:prstGeom>
          <a:noFill/>
          <a:ln w="9525">
            <a:noFill/>
            <a:miter lim="800000"/>
            <a:headEnd/>
            <a:tailEnd/>
          </a:ln>
        </p:spPr>
        <p:txBody>
          <a:bodyPr>
            <a:spAutoFit/>
          </a:bodyPr>
          <a:lstStyle/>
          <a:p>
            <a:pPr>
              <a:spcBef>
                <a:spcPct val="50000"/>
              </a:spcBef>
            </a:pPr>
            <a:r>
              <a:rPr lang="en-US"/>
              <a:t>So first digit is 1</a:t>
            </a:r>
          </a:p>
        </p:txBody>
      </p:sp>
      <p:sp>
        <p:nvSpPr>
          <p:cNvPr id="58386" name="Text Box 18"/>
          <p:cNvSpPr txBox="1">
            <a:spLocks noChangeArrowheads="1"/>
          </p:cNvSpPr>
          <p:nvPr/>
        </p:nvSpPr>
        <p:spPr bwMode="auto">
          <a:xfrm>
            <a:off x="3886200" y="2667000"/>
            <a:ext cx="990600" cy="366713"/>
          </a:xfrm>
          <a:prstGeom prst="rect">
            <a:avLst/>
          </a:prstGeom>
          <a:noFill/>
          <a:ln w="9525">
            <a:noFill/>
            <a:miter lim="800000"/>
            <a:headEnd/>
            <a:tailEnd/>
          </a:ln>
        </p:spPr>
        <p:txBody>
          <a:bodyPr>
            <a:spAutoFit/>
          </a:bodyPr>
          <a:lstStyle/>
          <a:p>
            <a:pPr>
              <a:spcBef>
                <a:spcPct val="50000"/>
              </a:spcBef>
            </a:pPr>
            <a:r>
              <a:rPr lang="en-US"/>
              <a:t>2</a:t>
            </a:r>
            <a:r>
              <a:rPr lang="en-US" baseline="30000"/>
              <a:t>nd</a:t>
            </a:r>
            <a:r>
              <a:rPr lang="en-US"/>
              <a:t> Bit</a:t>
            </a:r>
          </a:p>
        </p:txBody>
      </p:sp>
      <p:sp>
        <p:nvSpPr>
          <p:cNvPr id="58387" name="Line 19"/>
          <p:cNvSpPr>
            <a:spLocks noChangeShapeType="1"/>
          </p:cNvSpPr>
          <p:nvPr/>
        </p:nvSpPr>
        <p:spPr bwMode="auto">
          <a:xfrm>
            <a:off x="3429000" y="4572000"/>
            <a:ext cx="1219200" cy="0"/>
          </a:xfrm>
          <a:prstGeom prst="line">
            <a:avLst/>
          </a:prstGeom>
          <a:noFill/>
          <a:ln w="19050">
            <a:solidFill>
              <a:schemeClr val="tx1"/>
            </a:solidFill>
            <a:round/>
            <a:headEnd/>
            <a:tailEnd/>
          </a:ln>
        </p:spPr>
        <p:txBody>
          <a:bodyPr/>
          <a:lstStyle/>
          <a:p>
            <a:endParaRPr lang="en-US"/>
          </a:p>
        </p:txBody>
      </p:sp>
      <p:sp>
        <p:nvSpPr>
          <p:cNvPr id="58388" name="Line 20"/>
          <p:cNvSpPr>
            <a:spLocks noChangeShapeType="1"/>
          </p:cNvSpPr>
          <p:nvPr/>
        </p:nvSpPr>
        <p:spPr bwMode="auto">
          <a:xfrm>
            <a:off x="3429000" y="3124200"/>
            <a:ext cx="1219200" cy="0"/>
          </a:xfrm>
          <a:prstGeom prst="line">
            <a:avLst/>
          </a:prstGeom>
          <a:noFill/>
          <a:ln w="38100">
            <a:solidFill>
              <a:schemeClr val="tx1"/>
            </a:solidFill>
            <a:round/>
            <a:headEnd/>
            <a:tailEnd/>
          </a:ln>
        </p:spPr>
        <p:txBody>
          <a:bodyPr/>
          <a:lstStyle/>
          <a:p>
            <a:endParaRPr lang="en-US"/>
          </a:p>
        </p:txBody>
      </p:sp>
      <p:sp>
        <p:nvSpPr>
          <p:cNvPr id="58389" name="Line 21"/>
          <p:cNvSpPr>
            <a:spLocks noChangeShapeType="1"/>
          </p:cNvSpPr>
          <p:nvPr/>
        </p:nvSpPr>
        <p:spPr bwMode="auto">
          <a:xfrm>
            <a:off x="3505200" y="5943600"/>
            <a:ext cx="1219200" cy="0"/>
          </a:xfrm>
          <a:prstGeom prst="line">
            <a:avLst/>
          </a:prstGeom>
          <a:noFill/>
          <a:ln w="38100">
            <a:solidFill>
              <a:schemeClr val="tx1"/>
            </a:solidFill>
            <a:round/>
            <a:headEnd/>
            <a:tailEnd/>
          </a:ln>
        </p:spPr>
        <p:txBody>
          <a:bodyPr/>
          <a:lstStyle/>
          <a:p>
            <a:endParaRPr lang="en-US"/>
          </a:p>
        </p:txBody>
      </p:sp>
      <p:sp>
        <p:nvSpPr>
          <p:cNvPr id="58390" name="Line 22"/>
          <p:cNvSpPr>
            <a:spLocks noChangeShapeType="1"/>
          </p:cNvSpPr>
          <p:nvPr/>
        </p:nvSpPr>
        <p:spPr bwMode="auto">
          <a:xfrm>
            <a:off x="3429000" y="3886200"/>
            <a:ext cx="1219200" cy="0"/>
          </a:xfrm>
          <a:prstGeom prst="line">
            <a:avLst/>
          </a:prstGeom>
          <a:noFill/>
          <a:ln w="19050">
            <a:solidFill>
              <a:schemeClr val="tx1"/>
            </a:solidFill>
            <a:round/>
            <a:headEnd/>
            <a:tailEnd/>
          </a:ln>
        </p:spPr>
        <p:txBody>
          <a:bodyPr/>
          <a:lstStyle/>
          <a:p>
            <a:endParaRPr lang="en-US"/>
          </a:p>
        </p:txBody>
      </p:sp>
      <p:sp>
        <p:nvSpPr>
          <p:cNvPr id="58391" name="Line 23"/>
          <p:cNvSpPr>
            <a:spLocks noChangeShapeType="1"/>
          </p:cNvSpPr>
          <p:nvPr/>
        </p:nvSpPr>
        <p:spPr bwMode="auto">
          <a:xfrm>
            <a:off x="3429000" y="5257800"/>
            <a:ext cx="1219200" cy="0"/>
          </a:xfrm>
          <a:prstGeom prst="line">
            <a:avLst/>
          </a:prstGeom>
          <a:noFill/>
          <a:ln w="19050">
            <a:solidFill>
              <a:schemeClr val="tx1"/>
            </a:solidFill>
            <a:round/>
            <a:headEnd/>
            <a:tailEnd/>
          </a:ln>
        </p:spPr>
        <p:txBody>
          <a:bodyPr/>
          <a:lstStyle/>
          <a:p>
            <a:endParaRPr lang="en-US"/>
          </a:p>
        </p:txBody>
      </p:sp>
      <p:sp>
        <p:nvSpPr>
          <p:cNvPr id="58392" name="Text Box 24"/>
          <p:cNvSpPr txBox="1">
            <a:spLocks noChangeArrowheads="1"/>
          </p:cNvSpPr>
          <p:nvPr/>
        </p:nvSpPr>
        <p:spPr bwMode="auto">
          <a:xfrm>
            <a:off x="4648200" y="5029200"/>
            <a:ext cx="762000" cy="304800"/>
          </a:xfrm>
          <a:prstGeom prst="rect">
            <a:avLst/>
          </a:prstGeom>
          <a:noFill/>
          <a:ln w="9525">
            <a:noFill/>
            <a:miter lim="800000"/>
            <a:headEnd/>
            <a:tailEnd/>
          </a:ln>
        </p:spPr>
        <p:txBody>
          <a:bodyPr>
            <a:spAutoFit/>
          </a:bodyPr>
          <a:lstStyle/>
          <a:p>
            <a:pPr>
              <a:spcBef>
                <a:spcPct val="50000"/>
              </a:spcBef>
            </a:pPr>
            <a:r>
              <a:rPr lang="en-US" sz="1400"/>
              <a:t>1.25 V</a:t>
            </a:r>
          </a:p>
        </p:txBody>
      </p:sp>
      <p:sp>
        <p:nvSpPr>
          <p:cNvPr id="58393" name="Text Box 25"/>
          <p:cNvSpPr txBox="1">
            <a:spLocks noChangeArrowheads="1"/>
          </p:cNvSpPr>
          <p:nvPr/>
        </p:nvSpPr>
        <p:spPr bwMode="auto">
          <a:xfrm>
            <a:off x="4724400" y="3657600"/>
            <a:ext cx="762000" cy="304800"/>
          </a:xfrm>
          <a:prstGeom prst="rect">
            <a:avLst/>
          </a:prstGeom>
          <a:noFill/>
          <a:ln w="9525">
            <a:noFill/>
            <a:miter lim="800000"/>
            <a:headEnd/>
            <a:tailEnd/>
          </a:ln>
        </p:spPr>
        <p:txBody>
          <a:bodyPr>
            <a:spAutoFit/>
          </a:bodyPr>
          <a:lstStyle/>
          <a:p>
            <a:pPr>
              <a:spcBef>
                <a:spcPct val="50000"/>
              </a:spcBef>
            </a:pPr>
            <a:r>
              <a:rPr lang="en-US" sz="1400"/>
              <a:t>3.75 V</a:t>
            </a:r>
          </a:p>
        </p:txBody>
      </p:sp>
      <p:sp>
        <p:nvSpPr>
          <p:cNvPr id="58394" name="Line 26"/>
          <p:cNvSpPr>
            <a:spLocks noChangeShapeType="1"/>
          </p:cNvSpPr>
          <p:nvPr/>
        </p:nvSpPr>
        <p:spPr bwMode="auto">
          <a:xfrm>
            <a:off x="2057400" y="4343400"/>
            <a:ext cx="990600" cy="0"/>
          </a:xfrm>
          <a:prstGeom prst="line">
            <a:avLst/>
          </a:prstGeom>
          <a:noFill/>
          <a:ln w="19050">
            <a:solidFill>
              <a:schemeClr val="tx1"/>
            </a:solidFill>
            <a:round/>
            <a:headEnd/>
            <a:tailEnd type="triangle" w="med" len="med"/>
          </a:ln>
        </p:spPr>
        <p:txBody>
          <a:bodyPr/>
          <a:lstStyle/>
          <a:p>
            <a:endParaRPr lang="en-US"/>
          </a:p>
        </p:txBody>
      </p:sp>
      <p:sp>
        <p:nvSpPr>
          <p:cNvPr id="58395" name="Line 27"/>
          <p:cNvSpPr>
            <a:spLocks noChangeShapeType="1"/>
          </p:cNvSpPr>
          <p:nvPr/>
        </p:nvSpPr>
        <p:spPr bwMode="auto">
          <a:xfrm>
            <a:off x="3048000" y="4343400"/>
            <a:ext cx="1295400" cy="0"/>
          </a:xfrm>
          <a:prstGeom prst="line">
            <a:avLst/>
          </a:prstGeom>
          <a:noFill/>
          <a:ln w="19050">
            <a:solidFill>
              <a:schemeClr val="tx1"/>
            </a:solidFill>
            <a:round/>
            <a:headEnd/>
            <a:tailEnd type="triangle" w="med" len="med"/>
          </a:ln>
        </p:spPr>
        <p:txBody>
          <a:bodyPr/>
          <a:lstStyle/>
          <a:p>
            <a:endParaRPr lang="en-US"/>
          </a:p>
        </p:txBody>
      </p:sp>
      <p:sp>
        <p:nvSpPr>
          <p:cNvPr id="58396" name="Text Box 28"/>
          <p:cNvSpPr txBox="1">
            <a:spLocks noChangeArrowheads="1"/>
          </p:cNvSpPr>
          <p:nvPr/>
        </p:nvSpPr>
        <p:spPr bwMode="auto">
          <a:xfrm>
            <a:off x="3505200" y="3276600"/>
            <a:ext cx="609600" cy="366713"/>
          </a:xfrm>
          <a:prstGeom prst="rect">
            <a:avLst/>
          </a:prstGeom>
          <a:noFill/>
          <a:ln w="9525">
            <a:noFill/>
            <a:miter lim="800000"/>
            <a:headEnd/>
            <a:tailEnd/>
          </a:ln>
        </p:spPr>
        <p:txBody>
          <a:bodyPr>
            <a:spAutoFit/>
          </a:bodyPr>
          <a:lstStyle/>
          <a:p>
            <a:pPr>
              <a:spcBef>
                <a:spcPct val="50000"/>
              </a:spcBef>
            </a:pPr>
            <a:r>
              <a:rPr lang="en-US"/>
              <a:t>11</a:t>
            </a:r>
          </a:p>
        </p:txBody>
      </p:sp>
      <p:sp>
        <p:nvSpPr>
          <p:cNvPr id="58397" name="Line 29"/>
          <p:cNvSpPr>
            <a:spLocks noChangeShapeType="1"/>
          </p:cNvSpPr>
          <p:nvPr/>
        </p:nvSpPr>
        <p:spPr bwMode="auto">
          <a:xfrm flipH="1">
            <a:off x="3962400" y="2590800"/>
            <a:ext cx="1371600" cy="838200"/>
          </a:xfrm>
          <a:prstGeom prst="line">
            <a:avLst/>
          </a:prstGeom>
          <a:noFill/>
          <a:ln w="9525">
            <a:solidFill>
              <a:schemeClr val="tx1"/>
            </a:solidFill>
            <a:round/>
            <a:headEnd/>
            <a:tailEnd type="triangle" w="med" len="med"/>
          </a:ln>
        </p:spPr>
        <p:txBody>
          <a:bodyPr/>
          <a:lstStyle/>
          <a:p>
            <a:endParaRPr lang="en-US"/>
          </a:p>
        </p:txBody>
      </p:sp>
      <p:sp>
        <p:nvSpPr>
          <p:cNvPr id="58398" name="Text Box 30"/>
          <p:cNvSpPr txBox="1">
            <a:spLocks noChangeArrowheads="1"/>
          </p:cNvSpPr>
          <p:nvPr/>
        </p:nvSpPr>
        <p:spPr bwMode="auto">
          <a:xfrm>
            <a:off x="5410200" y="2286000"/>
            <a:ext cx="838200" cy="366713"/>
          </a:xfrm>
          <a:prstGeom prst="rect">
            <a:avLst/>
          </a:prstGeom>
          <a:noFill/>
          <a:ln w="9525">
            <a:noFill/>
            <a:miter lim="800000"/>
            <a:headEnd/>
            <a:tailEnd/>
          </a:ln>
        </p:spPr>
        <p:txBody>
          <a:bodyPr>
            <a:spAutoFit/>
          </a:bodyPr>
          <a:lstStyle/>
          <a:p>
            <a:pPr>
              <a:spcBef>
                <a:spcPct val="50000"/>
              </a:spcBef>
            </a:pPr>
            <a:r>
              <a:rPr lang="en-US"/>
              <a:t>2 bit #</a:t>
            </a:r>
          </a:p>
        </p:txBody>
      </p:sp>
      <p:sp>
        <p:nvSpPr>
          <p:cNvPr id="58399" name="Text Box 31"/>
          <p:cNvSpPr txBox="1">
            <a:spLocks noChangeArrowheads="1"/>
          </p:cNvSpPr>
          <p:nvPr/>
        </p:nvSpPr>
        <p:spPr bwMode="auto">
          <a:xfrm>
            <a:off x="3505200" y="3962400"/>
            <a:ext cx="609600" cy="366713"/>
          </a:xfrm>
          <a:prstGeom prst="rect">
            <a:avLst/>
          </a:prstGeom>
          <a:noFill/>
          <a:ln w="9525">
            <a:noFill/>
            <a:miter lim="800000"/>
            <a:headEnd/>
            <a:tailEnd/>
          </a:ln>
        </p:spPr>
        <p:txBody>
          <a:bodyPr>
            <a:spAutoFit/>
          </a:bodyPr>
          <a:lstStyle/>
          <a:p>
            <a:pPr>
              <a:spcBef>
                <a:spcPct val="50000"/>
              </a:spcBef>
            </a:pPr>
            <a:r>
              <a:rPr lang="en-US"/>
              <a:t>10</a:t>
            </a:r>
          </a:p>
        </p:txBody>
      </p:sp>
      <p:sp>
        <p:nvSpPr>
          <p:cNvPr id="58400" name="Text Box 32"/>
          <p:cNvSpPr txBox="1">
            <a:spLocks noChangeArrowheads="1"/>
          </p:cNvSpPr>
          <p:nvPr/>
        </p:nvSpPr>
        <p:spPr bwMode="auto">
          <a:xfrm>
            <a:off x="3581400" y="4724400"/>
            <a:ext cx="609600" cy="366713"/>
          </a:xfrm>
          <a:prstGeom prst="rect">
            <a:avLst/>
          </a:prstGeom>
          <a:noFill/>
          <a:ln w="9525">
            <a:noFill/>
            <a:miter lim="800000"/>
            <a:headEnd/>
            <a:tailEnd/>
          </a:ln>
        </p:spPr>
        <p:txBody>
          <a:bodyPr>
            <a:spAutoFit/>
          </a:bodyPr>
          <a:lstStyle/>
          <a:p>
            <a:pPr>
              <a:spcBef>
                <a:spcPct val="50000"/>
              </a:spcBef>
            </a:pPr>
            <a:r>
              <a:rPr lang="en-US"/>
              <a:t>01</a:t>
            </a:r>
          </a:p>
        </p:txBody>
      </p:sp>
      <p:sp>
        <p:nvSpPr>
          <p:cNvPr id="58401" name="Text Box 33"/>
          <p:cNvSpPr txBox="1">
            <a:spLocks noChangeArrowheads="1"/>
          </p:cNvSpPr>
          <p:nvPr/>
        </p:nvSpPr>
        <p:spPr bwMode="auto">
          <a:xfrm>
            <a:off x="3581400" y="5334000"/>
            <a:ext cx="609600" cy="366713"/>
          </a:xfrm>
          <a:prstGeom prst="rect">
            <a:avLst/>
          </a:prstGeom>
          <a:noFill/>
          <a:ln w="9525">
            <a:noFill/>
            <a:miter lim="800000"/>
            <a:headEnd/>
            <a:tailEnd/>
          </a:ln>
        </p:spPr>
        <p:txBody>
          <a:bodyPr>
            <a:spAutoFit/>
          </a:bodyPr>
          <a:lstStyle/>
          <a:p>
            <a:pPr>
              <a:spcBef>
                <a:spcPct val="50000"/>
              </a:spcBef>
            </a:pPr>
            <a:r>
              <a:rPr lang="en-US"/>
              <a:t>00</a:t>
            </a:r>
          </a:p>
        </p:txBody>
      </p:sp>
      <p:sp>
        <p:nvSpPr>
          <p:cNvPr id="58402" name="Text Box 34"/>
          <p:cNvSpPr txBox="1">
            <a:spLocks noChangeArrowheads="1"/>
          </p:cNvSpPr>
          <p:nvPr/>
        </p:nvSpPr>
        <p:spPr bwMode="auto">
          <a:xfrm>
            <a:off x="3200400" y="6248400"/>
            <a:ext cx="1600200" cy="366713"/>
          </a:xfrm>
          <a:prstGeom prst="rect">
            <a:avLst/>
          </a:prstGeom>
          <a:noFill/>
          <a:ln w="9525">
            <a:noFill/>
            <a:miter lim="800000"/>
            <a:headEnd/>
            <a:tailEnd/>
          </a:ln>
        </p:spPr>
        <p:txBody>
          <a:bodyPr>
            <a:spAutoFit/>
          </a:bodyPr>
          <a:lstStyle/>
          <a:p>
            <a:pPr>
              <a:spcBef>
                <a:spcPct val="50000"/>
              </a:spcBef>
            </a:pPr>
            <a:r>
              <a:rPr lang="en-US"/>
              <a:t>2 bit # is 10</a:t>
            </a:r>
          </a:p>
        </p:txBody>
      </p:sp>
      <p:sp>
        <p:nvSpPr>
          <p:cNvPr id="58403" name="Text Box 35"/>
          <p:cNvSpPr txBox="1">
            <a:spLocks noChangeArrowheads="1"/>
          </p:cNvSpPr>
          <p:nvPr/>
        </p:nvSpPr>
        <p:spPr bwMode="auto">
          <a:xfrm>
            <a:off x="5486400" y="2667000"/>
            <a:ext cx="990600" cy="366713"/>
          </a:xfrm>
          <a:prstGeom prst="rect">
            <a:avLst/>
          </a:prstGeom>
          <a:noFill/>
          <a:ln w="9525">
            <a:noFill/>
            <a:miter lim="800000"/>
            <a:headEnd/>
            <a:tailEnd/>
          </a:ln>
        </p:spPr>
        <p:txBody>
          <a:bodyPr>
            <a:spAutoFit/>
          </a:bodyPr>
          <a:lstStyle/>
          <a:p>
            <a:pPr>
              <a:spcBef>
                <a:spcPct val="50000"/>
              </a:spcBef>
            </a:pPr>
            <a:r>
              <a:rPr lang="en-US"/>
              <a:t>3</a:t>
            </a:r>
            <a:r>
              <a:rPr lang="en-US" baseline="30000"/>
              <a:t>rd</a:t>
            </a:r>
            <a:r>
              <a:rPr lang="en-US"/>
              <a:t> Bit</a:t>
            </a:r>
          </a:p>
        </p:txBody>
      </p:sp>
      <p:sp>
        <p:nvSpPr>
          <p:cNvPr id="58404" name="Line 36"/>
          <p:cNvSpPr>
            <a:spLocks noChangeShapeType="1"/>
          </p:cNvSpPr>
          <p:nvPr/>
        </p:nvSpPr>
        <p:spPr bwMode="auto">
          <a:xfrm>
            <a:off x="5029200" y="3124200"/>
            <a:ext cx="1219200" cy="0"/>
          </a:xfrm>
          <a:prstGeom prst="line">
            <a:avLst/>
          </a:prstGeom>
          <a:noFill/>
          <a:ln w="38100">
            <a:solidFill>
              <a:schemeClr val="tx1"/>
            </a:solidFill>
            <a:round/>
            <a:headEnd/>
            <a:tailEnd/>
          </a:ln>
        </p:spPr>
        <p:txBody>
          <a:bodyPr/>
          <a:lstStyle/>
          <a:p>
            <a:endParaRPr lang="en-US"/>
          </a:p>
        </p:txBody>
      </p:sp>
      <p:sp>
        <p:nvSpPr>
          <p:cNvPr id="58405" name="Line 37"/>
          <p:cNvSpPr>
            <a:spLocks noChangeShapeType="1"/>
          </p:cNvSpPr>
          <p:nvPr/>
        </p:nvSpPr>
        <p:spPr bwMode="auto">
          <a:xfrm>
            <a:off x="5029200" y="3886200"/>
            <a:ext cx="1219200" cy="0"/>
          </a:xfrm>
          <a:prstGeom prst="line">
            <a:avLst/>
          </a:prstGeom>
          <a:noFill/>
          <a:ln w="38100">
            <a:solidFill>
              <a:schemeClr val="tx1"/>
            </a:solidFill>
            <a:round/>
            <a:headEnd/>
            <a:tailEnd/>
          </a:ln>
        </p:spPr>
        <p:txBody>
          <a:bodyPr/>
          <a:lstStyle/>
          <a:p>
            <a:endParaRPr lang="en-US"/>
          </a:p>
        </p:txBody>
      </p:sp>
      <p:sp>
        <p:nvSpPr>
          <p:cNvPr id="58406" name="Line 38"/>
          <p:cNvSpPr>
            <a:spLocks noChangeShapeType="1"/>
          </p:cNvSpPr>
          <p:nvPr/>
        </p:nvSpPr>
        <p:spPr bwMode="auto">
          <a:xfrm>
            <a:off x="5029200" y="4572000"/>
            <a:ext cx="1219200" cy="0"/>
          </a:xfrm>
          <a:prstGeom prst="line">
            <a:avLst/>
          </a:prstGeom>
          <a:noFill/>
          <a:ln w="38100">
            <a:solidFill>
              <a:schemeClr val="tx1"/>
            </a:solidFill>
            <a:round/>
            <a:headEnd/>
            <a:tailEnd/>
          </a:ln>
        </p:spPr>
        <p:txBody>
          <a:bodyPr/>
          <a:lstStyle/>
          <a:p>
            <a:endParaRPr lang="en-US"/>
          </a:p>
        </p:txBody>
      </p:sp>
      <p:sp>
        <p:nvSpPr>
          <p:cNvPr id="58407" name="Line 39"/>
          <p:cNvSpPr>
            <a:spLocks noChangeShapeType="1"/>
          </p:cNvSpPr>
          <p:nvPr/>
        </p:nvSpPr>
        <p:spPr bwMode="auto">
          <a:xfrm>
            <a:off x="5029200" y="5257800"/>
            <a:ext cx="1219200" cy="0"/>
          </a:xfrm>
          <a:prstGeom prst="line">
            <a:avLst/>
          </a:prstGeom>
          <a:noFill/>
          <a:ln w="38100">
            <a:solidFill>
              <a:schemeClr val="tx1"/>
            </a:solidFill>
            <a:round/>
            <a:headEnd/>
            <a:tailEnd/>
          </a:ln>
        </p:spPr>
        <p:txBody>
          <a:bodyPr/>
          <a:lstStyle/>
          <a:p>
            <a:endParaRPr lang="en-US"/>
          </a:p>
        </p:txBody>
      </p:sp>
      <p:sp>
        <p:nvSpPr>
          <p:cNvPr id="58408" name="Line 40"/>
          <p:cNvSpPr>
            <a:spLocks noChangeShapeType="1"/>
          </p:cNvSpPr>
          <p:nvPr/>
        </p:nvSpPr>
        <p:spPr bwMode="auto">
          <a:xfrm>
            <a:off x="5029200" y="5943600"/>
            <a:ext cx="1219200" cy="0"/>
          </a:xfrm>
          <a:prstGeom prst="line">
            <a:avLst/>
          </a:prstGeom>
          <a:noFill/>
          <a:ln w="38100">
            <a:solidFill>
              <a:schemeClr val="tx1"/>
            </a:solidFill>
            <a:round/>
            <a:headEnd/>
            <a:tailEnd/>
          </a:ln>
        </p:spPr>
        <p:txBody>
          <a:bodyPr/>
          <a:lstStyle/>
          <a:p>
            <a:endParaRPr lang="en-US"/>
          </a:p>
        </p:txBody>
      </p:sp>
      <p:sp>
        <p:nvSpPr>
          <p:cNvPr id="58409" name="Line 41"/>
          <p:cNvSpPr>
            <a:spLocks noChangeShapeType="1"/>
          </p:cNvSpPr>
          <p:nvPr/>
        </p:nvSpPr>
        <p:spPr bwMode="auto">
          <a:xfrm>
            <a:off x="4495800" y="4343400"/>
            <a:ext cx="1295400" cy="0"/>
          </a:xfrm>
          <a:prstGeom prst="line">
            <a:avLst/>
          </a:prstGeom>
          <a:noFill/>
          <a:ln w="19050">
            <a:solidFill>
              <a:srgbClr val="00FF00"/>
            </a:solidFill>
            <a:round/>
            <a:headEnd/>
            <a:tailEnd type="triangle" w="med" len="med"/>
          </a:ln>
        </p:spPr>
        <p:txBody>
          <a:bodyPr/>
          <a:lstStyle/>
          <a:p>
            <a:endParaRPr lang="en-US"/>
          </a:p>
        </p:txBody>
      </p:sp>
      <p:sp>
        <p:nvSpPr>
          <p:cNvPr id="58410" name="Line 42"/>
          <p:cNvSpPr>
            <a:spLocks noChangeShapeType="1"/>
          </p:cNvSpPr>
          <p:nvPr/>
        </p:nvSpPr>
        <p:spPr bwMode="auto">
          <a:xfrm>
            <a:off x="5029200" y="3505200"/>
            <a:ext cx="1219200" cy="0"/>
          </a:xfrm>
          <a:prstGeom prst="line">
            <a:avLst/>
          </a:prstGeom>
          <a:noFill/>
          <a:ln w="19050">
            <a:solidFill>
              <a:schemeClr val="tx1"/>
            </a:solidFill>
            <a:round/>
            <a:headEnd/>
            <a:tailEnd/>
          </a:ln>
        </p:spPr>
        <p:txBody>
          <a:bodyPr/>
          <a:lstStyle/>
          <a:p>
            <a:endParaRPr lang="en-US"/>
          </a:p>
        </p:txBody>
      </p:sp>
      <p:sp>
        <p:nvSpPr>
          <p:cNvPr id="58411" name="Line 43"/>
          <p:cNvSpPr>
            <a:spLocks noChangeShapeType="1"/>
          </p:cNvSpPr>
          <p:nvPr/>
        </p:nvSpPr>
        <p:spPr bwMode="auto">
          <a:xfrm>
            <a:off x="5029200" y="4191000"/>
            <a:ext cx="1219200" cy="0"/>
          </a:xfrm>
          <a:prstGeom prst="line">
            <a:avLst/>
          </a:prstGeom>
          <a:noFill/>
          <a:ln w="19050">
            <a:solidFill>
              <a:schemeClr val="tx1"/>
            </a:solidFill>
            <a:round/>
            <a:headEnd/>
            <a:tailEnd/>
          </a:ln>
        </p:spPr>
        <p:txBody>
          <a:bodyPr/>
          <a:lstStyle/>
          <a:p>
            <a:endParaRPr lang="en-US"/>
          </a:p>
        </p:txBody>
      </p:sp>
      <p:sp>
        <p:nvSpPr>
          <p:cNvPr id="58412" name="Line 44"/>
          <p:cNvSpPr>
            <a:spLocks noChangeShapeType="1"/>
          </p:cNvSpPr>
          <p:nvPr/>
        </p:nvSpPr>
        <p:spPr bwMode="auto">
          <a:xfrm>
            <a:off x="5029200" y="4876800"/>
            <a:ext cx="1219200" cy="0"/>
          </a:xfrm>
          <a:prstGeom prst="line">
            <a:avLst/>
          </a:prstGeom>
          <a:noFill/>
          <a:ln w="19050">
            <a:solidFill>
              <a:schemeClr val="tx1"/>
            </a:solidFill>
            <a:round/>
            <a:headEnd/>
            <a:tailEnd/>
          </a:ln>
        </p:spPr>
        <p:txBody>
          <a:bodyPr/>
          <a:lstStyle/>
          <a:p>
            <a:endParaRPr lang="en-US"/>
          </a:p>
        </p:txBody>
      </p:sp>
      <p:sp>
        <p:nvSpPr>
          <p:cNvPr id="58413" name="Line 45"/>
          <p:cNvSpPr>
            <a:spLocks noChangeShapeType="1"/>
          </p:cNvSpPr>
          <p:nvPr/>
        </p:nvSpPr>
        <p:spPr bwMode="auto">
          <a:xfrm>
            <a:off x="5029200" y="5562600"/>
            <a:ext cx="1219200" cy="0"/>
          </a:xfrm>
          <a:prstGeom prst="line">
            <a:avLst/>
          </a:prstGeom>
          <a:noFill/>
          <a:ln w="19050">
            <a:solidFill>
              <a:schemeClr val="tx1"/>
            </a:solidFill>
            <a:round/>
            <a:headEnd/>
            <a:tailEnd/>
          </a:ln>
        </p:spPr>
        <p:txBody>
          <a:bodyPr/>
          <a:lstStyle/>
          <a:p>
            <a:endParaRPr lang="en-US"/>
          </a:p>
        </p:txBody>
      </p:sp>
      <p:sp>
        <p:nvSpPr>
          <p:cNvPr id="58414" name="Text Box 46"/>
          <p:cNvSpPr txBox="1">
            <a:spLocks noChangeArrowheads="1"/>
          </p:cNvSpPr>
          <p:nvPr/>
        </p:nvSpPr>
        <p:spPr bwMode="auto">
          <a:xfrm>
            <a:off x="6400800" y="4038600"/>
            <a:ext cx="914400" cy="304800"/>
          </a:xfrm>
          <a:prstGeom prst="rect">
            <a:avLst/>
          </a:prstGeom>
          <a:noFill/>
          <a:ln w="9525">
            <a:noFill/>
            <a:miter lim="800000"/>
            <a:headEnd/>
            <a:tailEnd/>
          </a:ln>
        </p:spPr>
        <p:txBody>
          <a:bodyPr>
            <a:spAutoFit/>
          </a:bodyPr>
          <a:lstStyle/>
          <a:p>
            <a:pPr>
              <a:spcBef>
                <a:spcPct val="50000"/>
              </a:spcBef>
            </a:pPr>
            <a:r>
              <a:rPr lang="en-US" sz="1400"/>
              <a:t>3.125 V</a:t>
            </a:r>
          </a:p>
        </p:txBody>
      </p:sp>
      <p:sp>
        <p:nvSpPr>
          <p:cNvPr id="58415" name="Text Box 47"/>
          <p:cNvSpPr txBox="1">
            <a:spLocks noChangeArrowheads="1"/>
          </p:cNvSpPr>
          <p:nvPr/>
        </p:nvSpPr>
        <p:spPr bwMode="auto">
          <a:xfrm>
            <a:off x="6477000" y="5410200"/>
            <a:ext cx="914400" cy="304800"/>
          </a:xfrm>
          <a:prstGeom prst="rect">
            <a:avLst/>
          </a:prstGeom>
          <a:noFill/>
          <a:ln w="9525">
            <a:noFill/>
            <a:miter lim="800000"/>
            <a:headEnd/>
            <a:tailEnd/>
          </a:ln>
        </p:spPr>
        <p:txBody>
          <a:bodyPr>
            <a:spAutoFit/>
          </a:bodyPr>
          <a:lstStyle/>
          <a:p>
            <a:pPr>
              <a:spcBef>
                <a:spcPct val="50000"/>
              </a:spcBef>
            </a:pPr>
            <a:r>
              <a:rPr lang="en-US" sz="1400"/>
              <a:t>0.625 V</a:t>
            </a:r>
          </a:p>
        </p:txBody>
      </p:sp>
      <p:sp>
        <p:nvSpPr>
          <p:cNvPr id="58416" name="Text Box 48"/>
          <p:cNvSpPr txBox="1">
            <a:spLocks noChangeArrowheads="1"/>
          </p:cNvSpPr>
          <p:nvPr/>
        </p:nvSpPr>
        <p:spPr bwMode="auto">
          <a:xfrm>
            <a:off x="6400800" y="4724400"/>
            <a:ext cx="914400" cy="304800"/>
          </a:xfrm>
          <a:prstGeom prst="rect">
            <a:avLst/>
          </a:prstGeom>
          <a:noFill/>
          <a:ln w="9525">
            <a:noFill/>
            <a:miter lim="800000"/>
            <a:headEnd/>
            <a:tailEnd/>
          </a:ln>
        </p:spPr>
        <p:txBody>
          <a:bodyPr>
            <a:spAutoFit/>
          </a:bodyPr>
          <a:lstStyle/>
          <a:p>
            <a:pPr>
              <a:spcBef>
                <a:spcPct val="50000"/>
              </a:spcBef>
            </a:pPr>
            <a:r>
              <a:rPr lang="en-US" sz="1400"/>
              <a:t>1.875 V</a:t>
            </a:r>
          </a:p>
        </p:txBody>
      </p:sp>
      <p:sp>
        <p:nvSpPr>
          <p:cNvPr id="58417" name="Text Box 49"/>
          <p:cNvSpPr txBox="1">
            <a:spLocks noChangeArrowheads="1"/>
          </p:cNvSpPr>
          <p:nvPr/>
        </p:nvSpPr>
        <p:spPr bwMode="auto">
          <a:xfrm>
            <a:off x="6400800" y="3352800"/>
            <a:ext cx="914400" cy="304800"/>
          </a:xfrm>
          <a:prstGeom prst="rect">
            <a:avLst/>
          </a:prstGeom>
          <a:noFill/>
          <a:ln w="9525">
            <a:noFill/>
            <a:miter lim="800000"/>
            <a:headEnd/>
            <a:tailEnd/>
          </a:ln>
        </p:spPr>
        <p:txBody>
          <a:bodyPr>
            <a:spAutoFit/>
          </a:bodyPr>
          <a:lstStyle/>
          <a:p>
            <a:pPr>
              <a:spcBef>
                <a:spcPct val="50000"/>
              </a:spcBef>
            </a:pPr>
            <a:r>
              <a:rPr lang="en-US" sz="1400"/>
              <a:t>4.375 V</a:t>
            </a:r>
          </a:p>
        </p:txBody>
      </p:sp>
      <p:sp>
        <p:nvSpPr>
          <p:cNvPr id="58418" name="Text Box 50"/>
          <p:cNvSpPr txBox="1">
            <a:spLocks noChangeArrowheads="1"/>
          </p:cNvSpPr>
          <p:nvPr/>
        </p:nvSpPr>
        <p:spPr bwMode="auto">
          <a:xfrm>
            <a:off x="5334000" y="3200400"/>
            <a:ext cx="914400" cy="304800"/>
          </a:xfrm>
          <a:prstGeom prst="rect">
            <a:avLst/>
          </a:prstGeom>
          <a:noFill/>
          <a:ln w="9525">
            <a:noFill/>
            <a:miter lim="800000"/>
            <a:headEnd/>
            <a:tailEnd/>
          </a:ln>
        </p:spPr>
        <p:txBody>
          <a:bodyPr>
            <a:spAutoFit/>
          </a:bodyPr>
          <a:lstStyle/>
          <a:p>
            <a:pPr>
              <a:spcBef>
                <a:spcPct val="50000"/>
              </a:spcBef>
            </a:pPr>
            <a:r>
              <a:rPr lang="en-US" sz="1400" b="1"/>
              <a:t>111</a:t>
            </a:r>
          </a:p>
        </p:txBody>
      </p:sp>
      <p:sp>
        <p:nvSpPr>
          <p:cNvPr id="58419" name="Text Box 51"/>
          <p:cNvSpPr txBox="1">
            <a:spLocks noChangeArrowheads="1"/>
          </p:cNvSpPr>
          <p:nvPr/>
        </p:nvSpPr>
        <p:spPr bwMode="auto">
          <a:xfrm>
            <a:off x="5334000" y="3505200"/>
            <a:ext cx="914400" cy="304800"/>
          </a:xfrm>
          <a:prstGeom prst="rect">
            <a:avLst/>
          </a:prstGeom>
          <a:noFill/>
          <a:ln w="9525">
            <a:noFill/>
            <a:miter lim="800000"/>
            <a:headEnd/>
            <a:tailEnd/>
          </a:ln>
        </p:spPr>
        <p:txBody>
          <a:bodyPr>
            <a:spAutoFit/>
          </a:bodyPr>
          <a:lstStyle/>
          <a:p>
            <a:pPr>
              <a:spcBef>
                <a:spcPct val="50000"/>
              </a:spcBef>
            </a:pPr>
            <a:r>
              <a:rPr lang="en-US" sz="1400" b="1"/>
              <a:t>110</a:t>
            </a:r>
          </a:p>
        </p:txBody>
      </p:sp>
      <p:sp>
        <p:nvSpPr>
          <p:cNvPr id="58420" name="Text Box 52"/>
          <p:cNvSpPr txBox="1">
            <a:spLocks noChangeArrowheads="1"/>
          </p:cNvSpPr>
          <p:nvPr/>
        </p:nvSpPr>
        <p:spPr bwMode="auto">
          <a:xfrm>
            <a:off x="5334000" y="3886200"/>
            <a:ext cx="914400" cy="304800"/>
          </a:xfrm>
          <a:prstGeom prst="rect">
            <a:avLst/>
          </a:prstGeom>
          <a:noFill/>
          <a:ln w="9525">
            <a:noFill/>
            <a:miter lim="800000"/>
            <a:headEnd/>
            <a:tailEnd/>
          </a:ln>
        </p:spPr>
        <p:txBody>
          <a:bodyPr>
            <a:spAutoFit/>
          </a:bodyPr>
          <a:lstStyle/>
          <a:p>
            <a:pPr>
              <a:spcBef>
                <a:spcPct val="50000"/>
              </a:spcBef>
            </a:pPr>
            <a:r>
              <a:rPr lang="en-US" sz="1400" b="1"/>
              <a:t>101</a:t>
            </a:r>
          </a:p>
        </p:txBody>
      </p:sp>
      <p:sp>
        <p:nvSpPr>
          <p:cNvPr id="58421" name="Text Box 53"/>
          <p:cNvSpPr txBox="1">
            <a:spLocks noChangeArrowheads="1"/>
          </p:cNvSpPr>
          <p:nvPr/>
        </p:nvSpPr>
        <p:spPr bwMode="auto">
          <a:xfrm>
            <a:off x="5334000" y="4191000"/>
            <a:ext cx="914400" cy="304800"/>
          </a:xfrm>
          <a:prstGeom prst="rect">
            <a:avLst/>
          </a:prstGeom>
          <a:noFill/>
          <a:ln w="9525">
            <a:noFill/>
            <a:miter lim="800000"/>
            <a:headEnd/>
            <a:tailEnd/>
          </a:ln>
        </p:spPr>
        <p:txBody>
          <a:bodyPr>
            <a:spAutoFit/>
          </a:bodyPr>
          <a:lstStyle/>
          <a:p>
            <a:pPr>
              <a:spcBef>
                <a:spcPct val="50000"/>
              </a:spcBef>
            </a:pPr>
            <a:r>
              <a:rPr lang="en-US" sz="1400" b="1"/>
              <a:t>100</a:t>
            </a:r>
          </a:p>
        </p:txBody>
      </p:sp>
      <p:sp>
        <p:nvSpPr>
          <p:cNvPr id="58422" name="Text Box 54"/>
          <p:cNvSpPr txBox="1">
            <a:spLocks noChangeArrowheads="1"/>
          </p:cNvSpPr>
          <p:nvPr/>
        </p:nvSpPr>
        <p:spPr bwMode="auto">
          <a:xfrm>
            <a:off x="5334000" y="4572000"/>
            <a:ext cx="914400" cy="304800"/>
          </a:xfrm>
          <a:prstGeom prst="rect">
            <a:avLst/>
          </a:prstGeom>
          <a:noFill/>
          <a:ln w="9525">
            <a:noFill/>
            <a:miter lim="800000"/>
            <a:headEnd/>
            <a:tailEnd/>
          </a:ln>
        </p:spPr>
        <p:txBody>
          <a:bodyPr>
            <a:spAutoFit/>
          </a:bodyPr>
          <a:lstStyle/>
          <a:p>
            <a:pPr>
              <a:spcBef>
                <a:spcPct val="50000"/>
              </a:spcBef>
            </a:pPr>
            <a:r>
              <a:rPr lang="en-US" sz="1400" b="1"/>
              <a:t>011</a:t>
            </a:r>
          </a:p>
        </p:txBody>
      </p:sp>
      <p:sp>
        <p:nvSpPr>
          <p:cNvPr id="58423" name="Text Box 55"/>
          <p:cNvSpPr txBox="1">
            <a:spLocks noChangeArrowheads="1"/>
          </p:cNvSpPr>
          <p:nvPr/>
        </p:nvSpPr>
        <p:spPr bwMode="auto">
          <a:xfrm>
            <a:off x="5334000" y="4876800"/>
            <a:ext cx="914400" cy="304800"/>
          </a:xfrm>
          <a:prstGeom prst="rect">
            <a:avLst/>
          </a:prstGeom>
          <a:noFill/>
          <a:ln w="9525">
            <a:noFill/>
            <a:miter lim="800000"/>
            <a:headEnd/>
            <a:tailEnd/>
          </a:ln>
        </p:spPr>
        <p:txBody>
          <a:bodyPr>
            <a:spAutoFit/>
          </a:bodyPr>
          <a:lstStyle/>
          <a:p>
            <a:pPr>
              <a:spcBef>
                <a:spcPct val="50000"/>
              </a:spcBef>
            </a:pPr>
            <a:r>
              <a:rPr lang="en-US" sz="1400" b="1"/>
              <a:t>010</a:t>
            </a:r>
          </a:p>
        </p:txBody>
      </p:sp>
      <p:sp>
        <p:nvSpPr>
          <p:cNvPr id="58424" name="Text Box 56"/>
          <p:cNvSpPr txBox="1">
            <a:spLocks noChangeArrowheads="1"/>
          </p:cNvSpPr>
          <p:nvPr/>
        </p:nvSpPr>
        <p:spPr bwMode="auto">
          <a:xfrm>
            <a:off x="5334000" y="5257800"/>
            <a:ext cx="914400" cy="304800"/>
          </a:xfrm>
          <a:prstGeom prst="rect">
            <a:avLst/>
          </a:prstGeom>
          <a:noFill/>
          <a:ln w="9525">
            <a:noFill/>
            <a:miter lim="800000"/>
            <a:headEnd/>
            <a:tailEnd/>
          </a:ln>
        </p:spPr>
        <p:txBody>
          <a:bodyPr>
            <a:spAutoFit/>
          </a:bodyPr>
          <a:lstStyle/>
          <a:p>
            <a:pPr>
              <a:spcBef>
                <a:spcPct val="50000"/>
              </a:spcBef>
            </a:pPr>
            <a:r>
              <a:rPr lang="en-US" sz="1400" b="1"/>
              <a:t>001</a:t>
            </a:r>
          </a:p>
        </p:txBody>
      </p:sp>
      <p:sp>
        <p:nvSpPr>
          <p:cNvPr id="58425" name="Text Box 57"/>
          <p:cNvSpPr txBox="1">
            <a:spLocks noChangeArrowheads="1"/>
          </p:cNvSpPr>
          <p:nvPr/>
        </p:nvSpPr>
        <p:spPr bwMode="auto">
          <a:xfrm>
            <a:off x="5334000" y="5562600"/>
            <a:ext cx="914400" cy="304800"/>
          </a:xfrm>
          <a:prstGeom prst="rect">
            <a:avLst/>
          </a:prstGeom>
          <a:noFill/>
          <a:ln w="9525">
            <a:noFill/>
            <a:miter lim="800000"/>
            <a:headEnd/>
            <a:tailEnd/>
          </a:ln>
        </p:spPr>
        <p:txBody>
          <a:bodyPr>
            <a:spAutoFit/>
          </a:bodyPr>
          <a:lstStyle/>
          <a:p>
            <a:pPr>
              <a:spcBef>
                <a:spcPct val="50000"/>
              </a:spcBef>
            </a:pPr>
            <a:r>
              <a:rPr lang="en-US" sz="1400" b="1"/>
              <a:t>000</a:t>
            </a:r>
          </a:p>
        </p:txBody>
      </p:sp>
      <p:sp>
        <p:nvSpPr>
          <p:cNvPr id="58426" name="Text Box 58"/>
          <p:cNvSpPr txBox="1">
            <a:spLocks noChangeArrowheads="1"/>
          </p:cNvSpPr>
          <p:nvPr/>
        </p:nvSpPr>
        <p:spPr bwMode="auto">
          <a:xfrm>
            <a:off x="5410200" y="6172200"/>
            <a:ext cx="3352800" cy="457200"/>
          </a:xfrm>
          <a:prstGeom prst="rect">
            <a:avLst/>
          </a:prstGeom>
          <a:noFill/>
          <a:ln w="9525">
            <a:noFill/>
            <a:miter lim="800000"/>
            <a:headEnd/>
            <a:tailEnd/>
          </a:ln>
        </p:spPr>
        <p:txBody>
          <a:bodyPr>
            <a:spAutoFit/>
          </a:bodyPr>
          <a:lstStyle/>
          <a:p>
            <a:pPr>
              <a:spcBef>
                <a:spcPct val="50000"/>
              </a:spcBef>
            </a:pPr>
            <a:r>
              <a:rPr lang="en-US" sz="2400" b="1"/>
              <a:t>3 bit binary # is 100</a:t>
            </a:r>
          </a:p>
        </p:txBody>
      </p:sp>
      <p:sp>
        <p:nvSpPr>
          <p:cNvPr id="58427" name="Text Box 59"/>
          <p:cNvSpPr txBox="1">
            <a:spLocks noChangeArrowheads="1"/>
          </p:cNvSpPr>
          <p:nvPr/>
        </p:nvSpPr>
        <p:spPr bwMode="auto">
          <a:xfrm>
            <a:off x="7239000" y="2667000"/>
            <a:ext cx="1676400" cy="366713"/>
          </a:xfrm>
          <a:prstGeom prst="rect">
            <a:avLst/>
          </a:prstGeom>
          <a:noFill/>
          <a:ln w="9525">
            <a:noFill/>
            <a:miter lim="800000"/>
            <a:headEnd/>
            <a:tailEnd/>
          </a:ln>
        </p:spPr>
        <p:txBody>
          <a:bodyPr>
            <a:spAutoFit/>
          </a:bodyPr>
          <a:lstStyle/>
          <a:p>
            <a:pPr>
              <a:spcBef>
                <a:spcPct val="50000"/>
              </a:spcBef>
            </a:pPr>
            <a:r>
              <a:rPr lang="en-US"/>
              <a:t>decimal level</a:t>
            </a:r>
          </a:p>
        </p:txBody>
      </p:sp>
      <p:sp>
        <p:nvSpPr>
          <p:cNvPr id="58428" name="Line 60"/>
          <p:cNvSpPr>
            <a:spLocks noChangeShapeType="1"/>
          </p:cNvSpPr>
          <p:nvPr/>
        </p:nvSpPr>
        <p:spPr bwMode="auto">
          <a:xfrm>
            <a:off x="5943600" y="3352800"/>
            <a:ext cx="1371600" cy="0"/>
          </a:xfrm>
          <a:prstGeom prst="line">
            <a:avLst/>
          </a:prstGeom>
          <a:noFill/>
          <a:ln w="19050">
            <a:solidFill>
              <a:schemeClr val="tx1"/>
            </a:solidFill>
            <a:round/>
            <a:headEnd/>
            <a:tailEnd type="triangle" w="med" len="med"/>
          </a:ln>
        </p:spPr>
        <p:txBody>
          <a:bodyPr/>
          <a:lstStyle/>
          <a:p>
            <a:endParaRPr lang="en-US"/>
          </a:p>
        </p:txBody>
      </p:sp>
      <p:sp>
        <p:nvSpPr>
          <p:cNvPr id="58429" name="Line 61"/>
          <p:cNvSpPr>
            <a:spLocks noChangeShapeType="1"/>
          </p:cNvSpPr>
          <p:nvPr/>
        </p:nvSpPr>
        <p:spPr bwMode="auto">
          <a:xfrm>
            <a:off x="5943600" y="4038600"/>
            <a:ext cx="1371600" cy="0"/>
          </a:xfrm>
          <a:prstGeom prst="line">
            <a:avLst/>
          </a:prstGeom>
          <a:noFill/>
          <a:ln w="19050">
            <a:solidFill>
              <a:schemeClr val="tx1"/>
            </a:solidFill>
            <a:round/>
            <a:headEnd/>
            <a:tailEnd type="triangle" w="med" len="med"/>
          </a:ln>
        </p:spPr>
        <p:txBody>
          <a:bodyPr/>
          <a:lstStyle/>
          <a:p>
            <a:endParaRPr lang="en-US"/>
          </a:p>
        </p:txBody>
      </p:sp>
      <p:sp>
        <p:nvSpPr>
          <p:cNvPr id="58430" name="Line 62"/>
          <p:cNvSpPr>
            <a:spLocks noChangeShapeType="1"/>
          </p:cNvSpPr>
          <p:nvPr/>
        </p:nvSpPr>
        <p:spPr bwMode="auto">
          <a:xfrm>
            <a:off x="5943600" y="4724400"/>
            <a:ext cx="1371600" cy="0"/>
          </a:xfrm>
          <a:prstGeom prst="line">
            <a:avLst/>
          </a:prstGeom>
          <a:noFill/>
          <a:ln w="19050">
            <a:solidFill>
              <a:schemeClr val="tx1"/>
            </a:solidFill>
            <a:round/>
            <a:headEnd/>
            <a:tailEnd type="triangle" w="med" len="med"/>
          </a:ln>
        </p:spPr>
        <p:txBody>
          <a:bodyPr/>
          <a:lstStyle/>
          <a:p>
            <a:endParaRPr lang="en-US"/>
          </a:p>
        </p:txBody>
      </p:sp>
      <p:sp>
        <p:nvSpPr>
          <p:cNvPr id="58431" name="Line 63"/>
          <p:cNvSpPr>
            <a:spLocks noChangeShapeType="1"/>
          </p:cNvSpPr>
          <p:nvPr/>
        </p:nvSpPr>
        <p:spPr bwMode="auto">
          <a:xfrm>
            <a:off x="5943600" y="5029200"/>
            <a:ext cx="1371600" cy="0"/>
          </a:xfrm>
          <a:prstGeom prst="line">
            <a:avLst/>
          </a:prstGeom>
          <a:noFill/>
          <a:ln w="19050">
            <a:solidFill>
              <a:schemeClr val="tx1"/>
            </a:solidFill>
            <a:round/>
            <a:headEnd/>
            <a:tailEnd type="triangle" w="med" len="med"/>
          </a:ln>
        </p:spPr>
        <p:txBody>
          <a:bodyPr/>
          <a:lstStyle/>
          <a:p>
            <a:endParaRPr lang="en-US"/>
          </a:p>
        </p:txBody>
      </p:sp>
      <p:sp>
        <p:nvSpPr>
          <p:cNvPr id="58432" name="Line 64"/>
          <p:cNvSpPr>
            <a:spLocks noChangeShapeType="1"/>
          </p:cNvSpPr>
          <p:nvPr/>
        </p:nvSpPr>
        <p:spPr bwMode="auto">
          <a:xfrm>
            <a:off x="5943600" y="5410200"/>
            <a:ext cx="1371600" cy="0"/>
          </a:xfrm>
          <a:prstGeom prst="line">
            <a:avLst/>
          </a:prstGeom>
          <a:noFill/>
          <a:ln w="19050">
            <a:solidFill>
              <a:schemeClr val="tx1"/>
            </a:solidFill>
            <a:round/>
            <a:headEnd/>
            <a:tailEnd type="triangle" w="med" len="med"/>
          </a:ln>
        </p:spPr>
        <p:txBody>
          <a:bodyPr/>
          <a:lstStyle/>
          <a:p>
            <a:endParaRPr lang="en-US"/>
          </a:p>
        </p:txBody>
      </p:sp>
      <p:sp>
        <p:nvSpPr>
          <p:cNvPr id="58433" name="Line 65"/>
          <p:cNvSpPr>
            <a:spLocks noChangeShapeType="1"/>
          </p:cNvSpPr>
          <p:nvPr/>
        </p:nvSpPr>
        <p:spPr bwMode="auto">
          <a:xfrm>
            <a:off x="5943600" y="5715000"/>
            <a:ext cx="1371600" cy="0"/>
          </a:xfrm>
          <a:prstGeom prst="line">
            <a:avLst/>
          </a:prstGeom>
          <a:noFill/>
          <a:ln w="19050">
            <a:solidFill>
              <a:schemeClr val="tx1"/>
            </a:solidFill>
            <a:round/>
            <a:headEnd/>
            <a:tailEnd type="triangle" w="med" len="med"/>
          </a:ln>
        </p:spPr>
        <p:txBody>
          <a:bodyPr/>
          <a:lstStyle/>
          <a:p>
            <a:endParaRPr lang="en-US"/>
          </a:p>
        </p:txBody>
      </p:sp>
      <p:sp>
        <p:nvSpPr>
          <p:cNvPr id="58434" name="Line 66"/>
          <p:cNvSpPr>
            <a:spLocks noChangeShapeType="1"/>
          </p:cNvSpPr>
          <p:nvPr/>
        </p:nvSpPr>
        <p:spPr bwMode="auto">
          <a:xfrm>
            <a:off x="5943600" y="4343400"/>
            <a:ext cx="1371600" cy="0"/>
          </a:xfrm>
          <a:prstGeom prst="line">
            <a:avLst/>
          </a:prstGeom>
          <a:noFill/>
          <a:ln w="19050">
            <a:solidFill>
              <a:schemeClr val="tx1"/>
            </a:solidFill>
            <a:round/>
            <a:headEnd/>
            <a:tailEnd type="triangle" w="med" len="med"/>
          </a:ln>
        </p:spPr>
        <p:txBody>
          <a:bodyPr/>
          <a:lstStyle/>
          <a:p>
            <a:endParaRPr lang="en-US"/>
          </a:p>
        </p:txBody>
      </p:sp>
      <p:sp>
        <p:nvSpPr>
          <p:cNvPr id="58435" name="Line 67"/>
          <p:cNvSpPr>
            <a:spLocks noChangeShapeType="1"/>
          </p:cNvSpPr>
          <p:nvPr/>
        </p:nvSpPr>
        <p:spPr bwMode="auto">
          <a:xfrm>
            <a:off x="5943600" y="3657600"/>
            <a:ext cx="1371600" cy="0"/>
          </a:xfrm>
          <a:prstGeom prst="line">
            <a:avLst/>
          </a:prstGeom>
          <a:noFill/>
          <a:ln w="19050">
            <a:solidFill>
              <a:schemeClr val="tx1"/>
            </a:solidFill>
            <a:round/>
            <a:headEnd/>
            <a:tailEnd type="triangle" w="med" len="med"/>
          </a:ln>
        </p:spPr>
        <p:txBody>
          <a:bodyPr/>
          <a:lstStyle/>
          <a:p>
            <a:endParaRPr lang="en-US"/>
          </a:p>
        </p:txBody>
      </p:sp>
      <p:sp>
        <p:nvSpPr>
          <p:cNvPr id="58436" name="Text Box 68"/>
          <p:cNvSpPr txBox="1">
            <a:spLocks noChangeArrowheads="1"/>
          </p:cNvSpPr>
          <p:nvPr/>
        </p:nvSpPr>
        <p:spPr bwMode="auto">
          <a:xfrm>
            <a:off x="7543800" y="5562600"/>
            <a:ext cx="609600" cy="366713"/>
          </a:xfrm>
          <a:prstGeom prst="rect">
            <a:avLst/>
          </a:prstGeom>
          <a:noFill/>
          <a:ln w="9525">
            <a:noFill/>
            <a:miter lim="800000"/>
            <a:headEnd/>
            <a:tailEnd/>
          </a:ln>
        </p:spPr>
        <p:txBody>
          <a:bodyPr>
            <a:spAutoFit/>
          </a:bodyPr>
          <a:lstStyle/>
          <a:p>
            <a:pPr>
              <a:spcBef>
                <a:spcPct val="50000"/>
              </a:spcBef>
            </a:pPr>
            <a:r>
              <a:rPr lang="en-US"/>
              <a:t>0</a:t>
            </a:r>
          </a:p>
        </p:txBody>
      </p:sp>
      <p:sp>
        <p:nvSpPr>
          <p:cNvPr id="58437" name="Text Box 69"/>
          <p:cNvSpPr txBox="1">
            <a:spLocks noChangeArrowheads="1"/>
          </p:cNvSpPr>
          <p:nvPr/>
        </p:nvSpPr>
        <p:spPr bwMode="auto">
          <a:xfrm>
            <a:off x="7543800" y="4572000"/>
            <a:ext cx="609600" cy="366713"/>
          </a:xfrm>
          <a:prstGeom prst="rect">
            <a:avLst/>
          </a:prstGeom>
          <a:noFill/>
          <a:ln w="9525">
            <a:noFill/>
            <a:miter lim="800000"/>
            <a:headEnd/>
            <a:tailEnd/>
          </a:ln>
        </p:spPr>
        <p:txBody>
          <a:bodyPr>
            <a:spAutoFit/>
          </a:bodyPr>
          <a:lstStyle/>
          <a:p>
            <a:pPr>
              <a:spcBef>
                <a:spcPct val="50000"/>
              </a:spcBef>
            </a:pPr>
            <a:r>
              <a:rPr lang="en-US"/>
              <a:t>3</a:t>
            </a:r>
          </a:p>
        </p:txBody>
      </p:sp>
      <p:sp>
        <p:nvSpPr>
          <p:cNvPr id="58438" name="Text Box 70"/>
          <p:cNvSpPr txBox="1">
            <a:spLocks noChangeArrowheads="1"/>
          </p:cNvSpPr>
          <p:nvPr/>
        </p:nvSpPr>
        <p:spPr bwMode="auto">
          <a:xfrm>
            <a:off x="7543800" y="4876800"/>
            <a:ext cx="609600" cy="366713"/>
          </a:xfrm>
          <a:prstGeom prst="rect">
            <a:avLst/>
          </a:prstGeom>
          <a:noFill/>
          <a:ln w="9525">
            <a:noFill/>
            <a:miter lim="800000"/>
            <a:headEnd/>
            <a:tailEnd/>
          </a:ln>
        </p:spPr>
        <p:txBody>
          <a:bodyPr>
            <a:spAutoFit/>
          </a:bodyPr>
          <a:lstStyle/>
          <a:p>
            <a:pPr>
              <a:spcBef>
                <a:spcPct val="50000"/>
              </a:spcBef>
            </a:pPr>
            <a:r>
              <a:rPr lang="en-US"/>
              <a:t>2</a:t>
            </a:r>
          </a:p>
        </p:txBody>
      </p:sp>
      <p:sp>
        <p:nvSpPr>
          <p:cNvPr id="58439" name="Text Box 71"/>
          <p:cNvSpPr txBox="1">
            <a:spLocks noChangeArrowheads="1"/>
          </p:cNvSpPr>
          <p:nvPr/>
        </p:nvSpPr>
        <p:spPr bwMode="auto">
          <a:xfrm>
            <a:off x="7543800" y="5181600"/>
            <a:ext cx="609600" cy="366713"/>
          </a:xfrm>
          <a:prstGeom prst="rect">
            <a:avLst/>
          </a:prstGeom>
          <a:noFill/>
          <a:ln w="9525">
            <a:noFill/>
            <a:miter lim="800000"/>
            <a:headEnd/>
            <a:tailEnd/>
          </a:ln>
        </p:spPr>
        <p:txBody>
          <a:bodyPr>
            <a:spAutoFit/>
          </a:bodyPr>
          <a:lstStyle/>
          <a:p>
            <a:pPr>
              <a:spcBef>
                <a:spcPct val="50000"/>
              </a:spcBef>
            </a:pPr>
            <a:r>
              <a:rPr lang="en-US"/>
              <a:t>1</a:t>
            </a:r>
          </a:p>
        </p:txBody>
      </p:sp>
      <p:sp>
        <p:nvSpPr>
          <p:cNvPr id="58440" name="Text Box 72"/>
          <p:cNvSpPr txBox="1">
            <a:spLocks noChangeArrowheads="1"/>
          </p:cNvSpPr>
          <p:nvPr/>
        </p:nvSpPr>
        <p:spPr bwMode="auto">
          <a:xfrm>
            <a:off x="7543800" y="4191000"/>
            <a:ext cx="609600" cy="366713"/>
          </a:xfrm>
          <a:prstGeom prst="rect">
            <a:avLst/>
          </a:prstGeom>
          <a:noFill/>
          <a:ln w="9525">
            <a:noFill/>
            <a:miter lim="800000"/>
            <a:headEnd/>
            <a:tailEnd/>
          </a:ln>
        </p:spPr>
        <p:txBody>
          <a:bodyPr>
            <a:spAutoFit/>
          </a:bodyPr>
          <a:lstStyle/>
          <a:p>
            <a:pPr>
              <a:spcBef>
                <a:spcPct val="50000"/>
              </a:spcBef>
            </a:pPr>
            <a:r>
              <a:rPr lang="en-US">
                <a:solidFill>
                  <a:srgbClr val="00FF00"/>
                </a:solidFill>
              </a:rPr>
              <a:t>4</a:t>
            </a:r>
          </a:p>
        </p:txBody>
      </p:sp>
      <p:sp>
        <p:nvSpPr>
          <p:cNvPr id="58441" name="Text Box 73"/>
          <p:cNvSpPr txBox="1">
            <a:spLocks noChangeArrowheads="1"/>
          </p:cNvSpPr>
          <p:nvPr/>
        </p:nvSpPr>
        <p:spPr bwMode="auto">
          <a:xfrm>
            <a:off x="7543800" y="3886200"/>
            <a:ext cx="609600" cy="366713"/>
          </a:xfrm>
          <a:prstGeom prst="rect">
            <a:avLst/>
          </a:prstGeom>
          <a:noFill/>
          <a:ln w="9525">
            <a:noFill/>
            <a:miter lim="800000"/>
            <a:headEnd/>
            <a:tailEnd/>
          </a:ln>
        </p:spPr>
        <p:txBody>
          <a:bodyPr>
            <a:spAutoFit/>
          </a:bodyPr>
          <a:lstStyle/>
          <a:p>
            <a:pPr>
              <a:spcBef>
                <a:spcPct val="50000"/>
              </a:spcBef>
            </a:pPr>
            <a:r>
              <a:rPr lang="en-US"/>
              <a:t>5</a:t>
            </a:r>
          </a:p>
        </p:txBody>
      </p:sp>
      <p:sp>
        <p:nvSpPr>
          <p:cNvPr id="58442" name="Text Box 74"/>
          <p:cNvSpPr txBox="1">
            <a:spLocks noChangeArrowheads="1"/>
          </p:cNvSpPr>
          <p:nvPr/>
        </p:nvSpPr>
        <p:spPr bwMode="auto">
          <a:xfrm>
            <a:off x="7543800" y="3505200"/>
            <a:ext cx="609600" cy="366713"/>
          </a:xfrm>
          <a:prstGeom prst="rect">
            <a:avLst/>
          </a:prstGeom>
          <a:noFill/>
          <a:ln w="9525">
            <a:noFill/>
            <a:miter lim="800000"/>
            <a:headEnd/>
            <a:tailEnd/>
          </a:ln>
        </p:spPr>
        <p:txBody>
          <a:bodyPr>
            <a:spAutoFit/>
          </a:bodyPr>
          <a:lstStyle/>
          <a:p>
            <a:pPr>
              <a:spcBef>
                <a:spcPct val="50000"/>
              </a:spcBef>
            </a:pPr>
            <a:r>
              <a:rPr lang="en-US"/>
              <a:t>6</a:t>
            </a:r>
          </a:p>
        </p:txBody>
      </p:sp>
      <p:sp>
        <p:nvSpPr>
          <p:cNvPr id="58443" name="Text Box 75"/>
          <p:cNvSpPr txBox="1">
            <a:spLocks noChangeArrowheads="1"/>
          </p:cNvSpPr>
          <p:nvPr/>
        </p:nvSpPr>
        <p:spPr bwMode="auto">
          <a:xfrm>
            <a:off x="7543800" y="3124200"/>
            <a:ext cx="609600" cy="366713"/>
          </a:xfrm>
          <a:prstGeom prst="rect">
            <a:avLst/>
          </a:prstGeom>
          <a:noFill/>
          <a:ln w="9525">
            <a:noFill/>
            <a:miter lim="800000"/>
            <a:headEnd/>
            <a:tailEnd/>
          </a:ln>
        </p:spPr>
        <p:txBody>
          <a:bodyPr>
            <a:spAutoFit/>
          </a:bodyPr>
          <a:lstStyle/>
          <a:p>
            <a:pPr>
              <a:spcBef>
                <a:spcPct val="50000"/>
              </a:spcBef>
            </a:pPr>
            <a:r>
              <a:rPr lang="en-US"/>
              <a:t>7</a:t>
            </a:r>
          </a:p>
        </p:txBody>
      </p:sp>
    </p:spTree>
    <p:extLst>
      <p:ext uri="{BB962C8B-B14F-4D97-AF65-F5344CB8AC3E}">
        <p14:creationId xmlns:p14="http://schemas.microsoft.com/office/powerpoint/2010/main" val="163048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3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837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837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37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837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837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837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838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838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837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837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838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838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838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839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838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838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838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838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838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839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839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839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839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5839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58396"/>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58397"/>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5839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58399"/>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58400"/>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5840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58402"/>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58403"/>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58404"/>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58405"/>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58406"/>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58407"/>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58408"/>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58410"/>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58411"/>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58412"/>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58413"/>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58415"/>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58416"/>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58414"/>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58417"/>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58418"/>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58419"/>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58420"/>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58421"/>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58422"/>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58423"/>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58424"/>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58425"/>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58409"/>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58426"/>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58427"/>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58435"/>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58428"/>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58429"/>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58434"/>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58430"/>
                                        </p:tgtEl>
                                        <p:attrNameLst>
                                          <p:attrName>style.visibility</p:attrName>
                                        </p:attrNameLst>
                                      </p:cBhvr>
                                      <p:to>
                                        <p:strVal val="visible"/>
                                      </p:to>
                                    </p:set>
                                  </p:childTnLst>
                                </p:cTn>
                              </p:par>
                              <p:par>
                                <p:cTn id="183" presetID="1" presetClass="entr" presetSubtype="0" fill="hold" grpId="0" nodeType="withEffect">
                                  <p:stCondLst>
                                    <p:cond delay="0"/>
                                  </p:stCondLst>
                                  <p:childTnLst>
                                    <p:set>
                                      <p:cBhvr>
                                        <p:cTn id="184" dur="1" fill="hold">
                                          <p:stCondLst>
                                            <p:cond delay="0"/>
                                          </p:stCondLst>
                                        </p:cTn>
                                        <p:tgtEl>
                                          <p:spTgt spid="58431"/>
                                        </p:tgtEl>
                                        <p:attrNameLst>
                                          <p:attrName>style.visibility</p:attrName>
                                        </p:attrNameLst>
                                      </p:cBhvr>
                                      <p:to>
                                        <p:strVal val="visible"/>
                                      </p:to>
                                    </p:set>
                                  </p:childTnLst>
                                </p:cTn>
                              </p:par>
                              <p:par>
                                <p:cTn id="185" presetID="1" presetClass="entr" presetSubtype="0" fill="hold" grpId="0" nodeType="withEffect">
                                  <p:stCondLst>
                                    <p:cond delay="0"/>
                                  </p:stCondLst>
                                  <p:childTnLst>
                                    <p:set>
                                      <p:cBhvr>
                                        <p:cTn id="186" dur="1" fill="hold">
                                          <p:stCondLst>
                                            <p:cond delay="0"/>
                                          </p:stCondLst>
                                        </p:cTn>
                                        <p:tgtEl>
                                          <p:spTgt spid="58432"/>
                                        </p:tgtEl>
                                        <p:attrNameLst>
                                          <p:attrName>style.visibility</p:attrName>
                                        </p:attrNameLst>
                                      </p:cBhvr>
                                      <p:to>
                                        <p:strVal val="visible"/>
                                      </p:to>
                                    </p:set>
                                  </p:childTnLst>
                                </p:cTn>
                              </p:par>
                              <p:par>
                                <p:cTn id="187" presetID="1" presetClass="entr" presetSubtype="0" fill="hold" grpId="0" nodeType="withEffect">
                                  <p:stCondLst>
                                    <p:cond delay="0"/>
                                  </p:stCondLst>
                                  <p:childTnLst>
                                    <p:set>
                                      <p:cBhvr>
                                        <p:cTn id="188" dur="1" fill="hold">
                                          <p:stCondLst>
                                            <p:cond delay="0"/>
                                          </p:stCondLst>
                                        </p:cTn>
                                        <p:tgtEl>
                                          <p:spTgt spid="58433"/>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grpId="0" nodeType="clickEffect">
                                  <p:stCondLst>
                                    <p:cond delay="0"/>
                                  </p:stCondLst>
                                  <p:childTnLst>
                                    <p:set>
                                      <p:cBhvr>
                                        <p:cTn id="192" dur="1" fill="hold">
                                          <p:stCondLst>
                                            <p:cond delay="0"/>
                                          </p:stCondLst>
                                        </p:cTn>
                                        <p:tgtEl>
                                          <p:spTgt spid="58443"/>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58442"/>
                                        </p:tgtEl>
                                        <p:attrNameLst>
                                          <p:attrName>style.visibility</p:attrName>
                                        </p:attrNameLst>
                                      </p:cBhvr>
                                      <p:to>
                                        <p:strVal val="visible"/>
                                      </p:to>
                                    </p:set>
                                  </p:childTnLst>
                                </p:cTn>
                              </p:par>
                              <p:par>
                                <p:cTn id="195" presetID="1" presetClass="entr" presetSubtype="0" fill="hold" grpId="0" nodeType="withEffect">
                                  <p:stCondLst>
                                    <p:cond delay="0"/>
                                  </p:stCondLst>
                                  <p:childTnLst>
                                    <p:set>
                                      <p:cBhvr>
                                        <p:cTn id="196" dur="1" fill="hold">
                                          <p:stCondLst>
                                            <p:cond delay="0"/>
                                          </p:stCondLst>
                                        </p:cTn>
                                        <p:tgtEl>
                                          <p:spTgt spid="58441"/>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58440"/>
                                        </p:tgtEl>
                                        <p:attrNameLst>
                                          <p:attrName>style.visibility</p:attrName>
                                        </p:attrNameLst>
                                      </p:cBhvr>
                                      <p:to>
                                        <p:strVal val="visible"/>
                                      </p:to>
                                    </p:set>
                                  </p:childTnLst>
                                </p:cTn>
                              </p:par>
                              <p:par>
                                <p:cTn id="199" presetID="1" presetClass="entr" presetSubtype="0" fill="hold" grpId="0" nodeType="withEffect">
                                  <p:stCondLst>
                                    <p:cond delay="0"/>
                                  </p:stCondLst>
                                  <p:childTnLst>
                                    <p:set>
                                      <p:cBhvr>
                                        <p:cTn id="200" dur="1" fill="hold">
                                          <p:stCondLst>
                                            <p:cond delay="0"/>
                                          </p:stCondLst>
                                        </p:cTn>
                                        <p:tgtEl>
                                          <p:spTgt spid="58437"/>
                                        </p:tgtEl>
                                        <p:attrNameLst>
                                          <p:attrName>style.visibility</p:attrName>
                                        </p:attrNameLst>
                                      </p:cBhvr>
                                      <p:to>
                                        <p:strVal val="visible"/>
                                      </p:to>
                                    </p:set>
                                  </p:childTnLst>
                                </p:cTn>
                              </p:par>
                              <p:par>
                                <p:cTn id="201" presetID="1" presetClass="entr" presetSubtype="0" fill="hold" grpId="0" nodeType="withEffect">
                                  <p:stCondLst>
                                    <p:cond delay="0"/>
                                  </p:stCondLst>
                                  <p:childTnLst>
                                    <p:set>
                                      <p:cBhvr>
                                        <p:cTn id="202" dur="1" fill="hold">
                                          <p:stCondLst>
                                            <p:cond delay="0"/>
                                          </p:stCondLst>
                                        </p:cTn>
                                        <p:tgtEl>
                                          <p:spTgt spid="58438"/>
                                        </p:tgtEl>
                                        <p:attrNameLst>
                                          <p:attrName>style.visibility</p:attrName>
                                        </p:attrNameLst>
                                      </p:cBhvr>
                                      <p:to>
                                        <p:strVal val="visible"/>
                                      </p:to>
                                    </p:set>
                                  </p:childTnLst>
                                </p:cTn>
                              </p:par>
                              <p:par>
                                <p:cTn id="203" presetID="1" presetClass="entr" presetSubtype="0" fill="hold" grpId="0" nodeType="withEffect">
                                  <p:stCondLst>
                                    <p:cond delay="0"/>
                                  </p:stCondLst>
                                  <p:childTnLst>
                                    <p:set>
                                      <p:cBhvr>
                                        <p:cTn id="204" dur="1" fill="hold">
                                          <p:stCondLst>
                                            <p:cond delay="0"/>
                                          </p:stCondLst>
                                        </p:cTn>
                                        <p:tgtEl>
                                          <p:spTgt spid="58439"/>
                                        </p:tgtEl>
                                        <p:attrNameLst>
                                          <p:attrName>style.visibility</p:attrName>
                                        </p:attrNameLst>
                                      </p:cBhvr>
                                      <p:to>
                                        <p:strVal val="visible"/>
                                      </p:to>
                                    </p:set>
                                  </p:childTnLst>
                                </p:cTn>
                              </p:par>
                              <p:par>
                                <p:cTn id="205" presetID="1" presetClass="entr" presetSubtype="0" fill="hold" grpId="0" nodeType="withEffect">
                                  <p:stCondLst>
                                    <p:cond delay="0"/>
                                  </p:stCondLst>
                                  <p:childTnLst>
                                    <p:set>
                                      <p:cBhvr>
                                        <p:cTn id="206" dur="1" fill="hold">
                                          <p:stCondLst>
                                            <p:cond delay="0"/>
                                          </p:stCondLst>
                                        </p:cTn>
                                        <p:tgtEl>
                                          <p:spTgt spid="584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P spid="58372" grpId="0" animBg="1"/>
      <p:bldP spid="58373" grpId="0" animBg="1"/>
      <p:bldP spid="58374" grpId="0" animBg="1"/>
      <p:bldP spid="58375" grpId="0"/>
      <p:bldP spid="58376" grpId="0"/>
      <p:bldP spid="58377" grpId="0" animBg="1"/>
      <p:bldP spid="58378" grpId="0"/>
      <p:bldP spid="58379" grpId="0"/>
      <p:bldP spid="58380" grpId="0" animBg="1"/>
      <p:bldP spid="58381" grpId="0" animBg="1"/>
      <p:bldP spid="58382" grpId="0"/>
      <p:bldP spid="58383" grpId="0"/>
      <p:bldP spid="58384" grpId="0"/>
      <p:bldP spid="58385" grpId="0"/>
      <p:bldP spid="58386" grpId="0"/>
      <p:bldP spid="58387" grpId="0" animBg="1"/>
      <p:bldP spid="58388" grpId="0" animBg="1"/>
      <p:bldP spid="58389" grpId="0" animBg="1"/>
      <p:bldP spid="58390" grpId="0" animBg="1"/>
      <p:bldP spid="58391" grpId="0" animBg="1"/>
      <p:bldP spid="58392" grpId="0"/>
      <p:bldP spid="58393" grpId="0"/>
      <p:bldP spid="58394" grpId="0" animBg="1"/>
      <p:bldP spid="58395" grpId="0" animBg="1"/>
      <p:bldP spid="58396" grpId="0"/>
      <p:bldP spid="58397" grpId="0" animBg="1"/>
      <p:bldP spid="58398" grpId="0"/>
      <p:bldP spid="58399" grpId="0"/>
      <p:bldP spid="58400" grpId="0"/>
      <p:bldP spid="58401" grpId="0"/>
      <p:bldP spid="58402" grpId="0"/>
      <p:bldP spid="58403" grpId="0"/>
      <p:bldP spid="58404" grpId="0" animBg="1"/>
      <p:bldP spid="58405" grpId="0" animBg="1"/>
      <p:bldP spid="58406" grpId="0" animBg="1"/>
      <p:bldP spid="58407" grpId="0" animBg="1"/>
      <p:bldP spid="58408" grpId="0" animBg="1"/>
      <p:bldP spid="58409" grpId="0" animBg="1"/>
      <p:bldP spid="58410" grpId="0" animBg="1"/>
      <p:bldP spid="58411" grpId="0" animBg="1"/>
      <p:bldP spid="58412" grpId="0" animBg="1"/>
      <p:bldP spid="58413" grpId="0" animBg="1"/>
      <p:bldP spid="58414" grpId="0"/>
      <p:bldP spid="58415" grpId="0"/>
      <p:bldP spid="58416" grpId="0"/>
      <p:bldP spid="58417" grpId="0"/>
      <p:bldP spid="58418" grpId="0"/>
      <p:bldP spid="58419" grpId="0"/>
      <p:bldP spid="58420" grpId="0"/>
      <p:bldP spid="58421" grpId="0"/>
      <p:bldP spid="58422" grpId="0"/>
      <p:bldP spid="58423" grpId="0"/>
      <p:bldP spid="58424" grpId="0"/>
      <p:bldP spid="58425" grpId="0"/>
      <p:bldP spid="58426" grpId="0"/>
      <p:bldP spid="58427" grpId="0"/>
      <p:bldP spid="58428" grpId="0" animBg="1"/>
      <p:bldP spid="58429" grpId="0" animBg="1"/>
      <p:bldP spid="58430" grpId="0" animBg="1"/>
      <p:bldP spid="58431" grpId="0" animBg="1"/>
      <p:bldP spid="58432" grpId="0" animBg="1"/>
      <p:bldP spid="58433" grpId="0" animBg="1"/>
      <p:bldP spid="58434" grpId="0" animBg="1"/>
      <p:bldP spid="58435" grpId="0" animBg="1"/>
      <p:bldP spid="58436" grpId="0"/>
      <p:bldP spid="58437" grpId="0"/>
      <p:bldP spid="58438" grpId="0"/>
      <p:bldP spid="58439" grpId="0"/>
      <p:bldP spid="58440" grpId="0"/>
      <p:bldP spid="58441" grpId="0"/>
      <p:bldP spid="58442" grpId="0"/>
      <p:bldP spid="58443"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Electrical Measurements</a:t>
            </a:r>
            <a:br>
              <a:rPr lang="en-US" altLang="en-US" dirty="0" smtClean="0">
                <a:latin typeface="Tahoma" charset="0"/>
                <a:cs typeface="Tahoma" charset="0"/>
              </a:rPr>
            </a:br>
            <a:r>
              <a:rPr lang="en-US" altLang="en-US" sz="3600" dirty="0" smtClean="0">
                <a:latin typeface="Tahoma" charset="0"/>
                <a:cs typeface="Tahoma" charset="0"/>
              </a:rPr>
              <a:t>Analog to Digital Conversion</a:t>
            </a:r>
          </a:p>
        </p:txBody>
      </p:sp>
      <p:sp>
        <p:nvSpPr>
          <p:cNvPr id="7171" name="Content Placeholder 5"/>
          <p:cNvSpPr>
            <a:spLocks noGrp="1"/>
          </p:cNvSpPr>
          <p:nvPr>
            <p:ph idx="1"/>
          </p:nvPr>
        </p:nvSpPr>
        <p:spPr>
          <a:xfrm>
            <a:off x="457200" y="1600200"/>
            <a:ext cx="8229600" cy="4525963"/>
          </a:xfrm>
        </p:spPr>
        <p:txBody>
          <a:bodyPr/>
          <a:lstStyle/>
          <a:p>
            <a:pPr eaLnBrk="1" hangingPunct="1"/>
            <a:r>
              <a:rPr lang="en-US" altLang="en-US" sz="2400" dirty="0" smtClean="0">
                <a:latin typeface="Tahoma" charset="0"/>
                <a:cs typeface="Tahoma" charset="0"/>
              </a:rPr>
              <a:t>More on Digital Camera</a:t>
            </a:r>
          </a:p>
          <a:p>
            <a:pPr lvl="1">
              <a:lnSpc>
                <a:spcPct val="80000"/>
              </a:lnSpc>
            </a:pPr>
            <a:r>
              <a:rPr lang="en-US" sz="2000" dirty="0" smtClean="0">
                <a:latin typeface="Tahoma" charset="0"/>
              </a:rPr>
              <a:t>So what would the light meter read?</a:t>
            </a:r>
          </a:p>
          <a:p>
            <a:pPr lvl="2">
              <a:lnSpc>
                <a:spcPct val="80000"/>
              </a:lnSpc>
            </a:pPr>
            <a:r>
              <a:rPr lang="en-US" sz="1800" dirty="0" smtClean="0">
                <a:latin typeface="Tahoma" charset="0"/>
              </a:rPr>
              <a:t>100 corresponds to any voltage between 2.5 and 3.125 V</a:t>
            </a:r>
          </a:p>
          <a:p>
            <a:pPr lvl="2">
              <a:lnSpc>
                <a:spcPct val="80000"/>
              </a:lnSpc>
            </a:pPr>
            <a:r>
              <a:rPr lang="en-US" sz="1800" dirty="0" smtClean="0">
                <a:latin typeface="Tahoma" charset="0"/>
              </a:rPr>
              <a:t>or 4 corresponds to the 5th reading out of 8 possible (0 to 7)</a:t>
            </a:r>
          </a:p>
          <a:p>
            <a:pPr lvl="2">
              <a:lnSpc>
                <a:spcPct val="80000"/>
              </a:lnSpc>
            </a:pPr>
            <a:r>
              <a:rPr lang="en-US" sz="1800" dirty="0" smtClean="0">
                <a:latin typeface="Tahoma" charset="0"/>
              </a:rPr>
              <a:t>or </a:t>
            </a:r>
            <a:r>
              <a:rPr lang="en-US" sz="1800" dirty="0" smtClean="0"/>
              <a:t>“</a:t>
            </a:r>
            <a:r>
              <a:rPr lang="en-US" sz="1800" dirty="0" smtClean="0">
                <a:latin typeface="Tahoma" charset="0"/>
              </a:rPr>
              <a:t>dumb</a:t>
            </a:r>
            <a:r>
              <a:rPr lang="en-US" sz="1800" dirty="0" smtClean="0"/>
              <a:t>”</a:t>
            </a:r>
            <a:r>
              <a:rPr lang="en-US" sz="1800" dirty="0" smtClean="0">
                <a:latin typeface="Tahoma" charset="0"/>
              </a:rPr>
              <a:t> translation to voltage:  (4/8)*5.0 V + 0 V</a:t>
            </a:r>
          </a:p>
          <a:p>
            <a:pPr lvl="2">
              <a:lnSpc>
                <a:spcPct val="80000"/>
              </a:lnSpc>
              <a:buFontTx/>
              <a:buNone/>
            </a:pPr>
            <a:r>
              <a:rPr lang="en-US" sz="1800" dirty="0" smtClean="0">
                <a:latin typeface="Tahoma" charset="0"/>
              </a:rPr>
              <a:t> = (bin level/# levels)*(range) + min. voltage = 2.5 V</a:t>
            </a:r>
          </a:p>
          <a:p>
            <a:pPr lvl="2">
              <a:lnSpc>
                <a:spcPct val="80000"/>
              </a:lnSpc>
            </a:pPr>
            <a:r>
              <a:rPr lang="en-US" sz="1800" dirty="0" smtClean="0">
                <a:latin typeface="Tahoma" charset="0"/>
              </a:rPr>
              <a:t>smarter translation to voltage: 2.5 V(to bottom of 100 level) + </a:t>
            </a:r>
            <a:r>
              <a:rPr lang="en-US" sz="1800" dirty="0" smtClean="0"/>
              <a:t>½</a:t>
            </a:r>
            <a:r>
              <a:rPr lang="en-US" sz="1800" dirty="0" smtClean="0">
                <a:latin typeface="Tahoma" charset="0"/>
              </a:rPr>
              <a:t>(bin</a:t>
            </a:r>
            <a:r>
              <a:rPr lang="en-US" sz="1800" dirty="0" smtClean="0"/>
              <a:t>’</a:t>
            </a:r>
            <a:r>
              <a:rPr lang="en-US" sz="1800" dirty="0" smtClean="0">
                <a:latin typeface="Tahoma" charset="0"/>
              </a:rPr>
              <a:t>s voltage) = 2.5 + 0.3125 = 2.81 V</a:t>
            </a:r>
          </a:p>
          <a:p>
            <a:pPr lvl="1">
              <a:lnSpc>
                <a:spcPct val="80000"/>
              </a:lnSpc>
            </a:pPr>
            <a:r>
              <a:rPr lang="en-US" sz="2000" dirty="0" smtClean="0">
                <a:latin typeface="Tahoma" charset="0"/>
              </a:rPr>
              <a:t>Measurement error = 2.81 </a:t>
            </a:r>
            <a:r>
              <a:rPr lang="en-US" sz="2000" dirty="0" smtClean="0"/>
              <a:t>–</a:t>
            </a:r>
            <a:r>
              <a:rPr lang="en-US" sz="2000" dirty="0" smtClean="0">
                <a:latin typeface="Tahoma" charset="0"/>
              </a:rPr>
              <a:t> 2.90 V = -0.09 V (due to digitization)</a:t>
            </a:r>
          </a:p>
          <a:p>
            <a:pPr lvl="1">
              <a:lnSpc>
                <a:spcPct val="80000"/>
              </a:lnSpc>
            </a:pPr>
            <a:r>
              <a:rPr lang="en-US" sz="2000" dirty="0" smtClean="0">
                <a:latin typeface="Tahoma" charset="0"/>
              </a:rPr>
              <a:t>Average error ~ uncertainty ~ 1/2(bin voltage)</a:t>
            </a:r>
          </a:p>
          <a:p>
            <a:pPr lvl="1">
              <a:lnSpc>
                <a:spcPct val="80000"/>
              </a:lnSpc>
              <a:buFontTx/>
              <a:buNone/>
            </a:pPr>
            <a:r>
              <a:rPr lang="en-US" sz="2000" dirty="0" smtClean="0">
                <a:latin typeface="Tahoma" charset="0"/>
              </a:rPr>
              <a:t>	= 0.5(input range/2</a:t>
            </a:r>
            <a:r>
              <a:rPr lang="en-US" sz="2000" baseline="30000" dirty="0" smtClean="0">
                <a:latin typeface="Tahoma" charset="0"/>
              </a:rPr>
              <a:t>n</a:t>
            </a:r>
            <a:r>
              <a:rPr lang="en-US" sz="2000" dirty="0" smtClean="0">
                <a:latin typeface="Tahoma" charset="0"/>
              </a:rPr>
              <a:t>) = 0.5(5 V/8) = 0.3125 V</a:t>
            </a:r>
          </a:p>
          <a:p>
            <a:pPr lvl="1">
              <a:lnSpc>
                <a:spcPct val="80000"/>
              </a:lnSpc>
            </a:pPr>
            <a:r>
              <a:rPr lang="en-US" sz="2000" dirty="0" smtClean="0">
                <a:latin typeface="Tahoma" charset="0"/>
              </a:rPr>
              <a:t>with lots of bits, figuring how to </a:t>
            </a:r>
            <a:r>
              <a:rPr lang="en-US" sz="2000" dirty="0" smtClean="0"/>
              <a:t>“</a:t>
            </a:r>
            <a:r>
              <a:rPr lang="en-US" sz="2000" dirty="0" smtClean="0">
                <a:latin typeface="Tahoma" charset="0"/>
              </a:rPr>
              <a:t>read</a:t>
            </a:r>
            <a:r>
              <a:rPr lang="en-US" sz="2000" dirty="0" smtClean="0"/>
              <a:t>”</a:t>
            </a:r>
            <a:r>
              <a:rPr lang="en-US" sz="2000" dirty="0" smtClean="0">
                <a:latin typeface="Tahoma" charset="0"/>
              </a:rPr>
              <a:t> bin is not important (e.g. if noise &gt; bin</a:t>
            </a:r>
            <a:r>
              <a:rPr lang="en-US" sz="2000" dirty="0" smtClean="0"/>
              <a:t>’</a:t>
            </a:r>
            <a:r>
              <a:rPr lang="en-US" sz="2000" dirty="0" smtClean="0">
                <a:latin typeface="Tahoma" charset="0"/>
              </a:rPr>
              <a:t>s voltage), whether you read from the bottom, or 2.50 V, middle, or 2.81 V, or top, 3.125 of the bin won</a:t>
            </a:r>
            <a:r>
              <a:rPr lang="en-US" sz="2000" dirty="0" smtClean="0"/>
              <a:t>’</a:t>
            </a:r>
            <a:r>
              <a:rPr lang="en-US" sz="2000" dirty="0" smtClean="0">
                <a:latin typeface="Tahoma" charset="0"/>
              </a:rPr>
              <a:t>t matter)</a:t>
            </a:r>
          </a:p>
          <a:p>
            <a:pPr eaLnBrk="1" hangingPunct="1"/>
            <a:endParaRPr lang="en-US" altLang="en-US" sz="2400" dirty="0" smtClean="0">
              <a:latin typeface="Tahoma" charset="0"/>
              <a:cs typeface="Tahoma" charset="0"/>
            </a:endParaRPr>
          </a:p>
        </p:txBody>
      </p:sp>
    </p:spTree>
    <p:extLst>
      <p:ext uri="{BB962C8B-B14F-4D97-AF65-F5344CB8AC3E}">
        <p14:creationId xmlns:p14="http://schemas.microsoft.com/office/powerpoint/2010/main" val="4534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17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Electrical Measurements</a:t>
            </a:r>
            <a:br>
              <a:rPr lang="en-US" altLang="en-US" dirty="0" smtClean="0">
                <a:latin typeface="Tahoma" charset="0"/>
                <a:cs typeface="Tahoma" charset="0"/>
              </a:rPr>
            </a:br>
            <a:r>
              <a:rPr lang="en-US" altLang="en-US" sz="3600" dirty="0" smtClean="0">
                <a:latin typeface="Tahoma" charset="0"/>
                <a:cs typeface="Tahoma" charset="0"/>
              </a:rPr>
              <a:t>Analog to Digital Conversion</a:t>
            </a:r>
          </a:p>
        </p:txBody>
      </p:sp>
      <p:sp>
        <p:nvSpPr>
          <p:cNvPr id="7171" name="Content Placeholder 5"/>
          <p:cNvSpPr>
            <a:spLocks noGrp="1"/>
          </p:cNvSpPr>
          <p:nvPr>
            <p:ph idx="1"/>
          </p:nvPr>
        </p:nvSpPr>
        <p:spPr>
          <a:xfrm>
            <a:off x="457200" y="1600200"/>
            <a:ext cx="8229600" cy="4525963"/>
          </a:xfrm>
        </p:spPr>
        <p:txBody>
          <a:bodyPr/>
          <a:lstStyle/>
          <a:p>
            <a:pPr eaLnBrk="1" hangingPunct="1"/>
            <a:r>
              <a:rPr lang="en-US" altLang="en-US" sz="2400" dirty="0" smtClean="0">
                <a:latin typeface="Tahoma" charset="0"/>
                <a:cs typeface="Tahoma" charset="0"/>
              </a:rPr>
              <a:t>Equation for Conversion (use this method instead of bit by bit method in graphic slide)</a:t>
            </a:r>
          </a:p>
          <a:p>
            <a:pPr lvl="1">
              <a:lnSpc>
                <a:spcPct val="90000"/>
              </a:lnSpc>
            </a:pPr>
            <a:r>
              <a:rPr lang="en-US" sz="2400" dirty="0" smtClean="0">
                <a:latin typeface="Tahoma" charset="0"/>
              </a:rPr>
              <a:t>decimal # = (meas. V </a:t>
            </a:r>
            <a:r>
              <a:rPr lang="en-US" sz="2400" dirty="0" smtClean="0"/>
              <a:t>–</a:t>
            </a:r>
            <a:r>
              <a:rPr lang="en-US" sz="2400" dirty="0" smtClean="0">
                <a:latin typeface="Tahoma" charset="0"/>
              </a:rPr>
              <a:t> min. V)*2</a:t>
            </a:r>
            <a:r>
              <a:rPr lang="en-US" sz="2400" baseline="30000" dirty="0" smtClean="0">
                <a:latin typeface="Tahoma" charset="0"/>
              </a:rPr>
              <a:t>n</a:t>
            </a:r>
            <a:r>
              <a:rPr lang="en-US" sz="2400" dirty="0" smtClean="0">
                <a:latin typeface="Tahoma" charset="0"/>
              </a:rPr>
              <a:t>/(input range)</a:t>
            </a:r>
          </a:p>
          <a:p>
            <a:pPr lvl="1">
              <a:lnSpc>
                <a:spcPct val="90000"/>
              </a:lnSpc>
              <a:buFontTx/>
              <a:buNone/>
            </a:pPr>
            <a:r>
              <a:rPr lang="en-US" sz="2400" dirty="0" smtClean="0">
                <a:latin typeface="Tahoma" charset="0"/>
              </a:rPr>
              <a:t>		(n = # bits)</a:t>
            </a:r>
          </a:p>
          <a:p>
            <a:pPr lvl="1">
              <a:lnSpc>
                <a:spcPct val="90000"/>
              </a:lnSpc>
            </a:pPr>
            <a:r>
              <a:rPr lang="en-US" sz="2400" dirty="0" smtClean="0">
                <a:latin typeface="Tahoma" charset="0"/>
              </a:rPr>
              <a:t>camera example: </a:t>
            </a:r>
          </a:p>
          <a:p>
            <a:pPr lvl="2">
              <a:lnSpc>
                <a:spcPct val="90000"/>
              </a:lnSpc>
              <a:buFontTx/>
              <a:buNone/>
            </a:pPr>
            <a:r>
              <a:rPr lang="en-US" dirty="0" smtClean="0">
                <a:latin typeface="Tahoma" charset="0"/>
              </a:rPr>
              <a:t>	decimal #= (2.90 </a:t>
            </a:r>
            <a:r>
              <a:rPr lang="en-US" dirty="0" smtClean="0"/>
              <a:t>–</a:t>
            </a:r>
            <a:r>
              <a:rPr lang="en-US" dirty="0" smtClean="0">
                <a:latin typeface="Tahoma" charset="0"/>
              </a:rPr>
              <a:t> 0 V)*2</a:t>
            </a:r>
            <a:r>
              <a:rPr lang="en-US" baseline="30000" dirty="0" smtClean="0">
                <a:latin typeface="Tahoma" charset="0"/>
              </a:rPr>
              <a:t>3</a:t>
            </a:r>
            <a:r>
              <a:rPr lang="en-US" dirty="0" smtClean="0">
                <a:latin typeface="Tahoma" charset="0"/>
              </a:rPr>
              <a:t>/5 V = 4.6</a:t>
            </a:r>
          </a:p>
          <a:p>
            <a:pPr lvl="2">
              <a:lnSpc>
                <a:spcPct val="90000"/>
              </a:lnSpc>
              <a:buFontTx/>
              <a:buNone/>
            </a:pPr>
            <a:r>
              <a:rPr lang="en-US" dirty="0" smtClean="0">
                <a:latin typeface="Tahoma" charset="0"/>
              </a:rPr>
              <a:t>	round</a:t>
            </a:r>
            <a:r>
              <a:rPr lang="en-US" dirty="0" smtClean="0">
                <a:solidFill>
                  <a:srgbClr val="FF0000"/>
                </a:solidFill>
                <a:latin typeface="Tahoma" charset="0"/>
              </a:rPr>
              <a:t> </a:t>
            </a:r>
            <a:r>
              <a:rPr lang="en-US" dirty="0" smtClean="0">
                <a:latin typeface="Tahoma" charset="0"/>
              </a:rPr>
              <a:t>down to 1 integer so 4</a:t>
            </a:r>
            <a:r>
              <a:rPr lang="en-US" dirty="0" smtClean="0">
                <a:solidFill>
                  <a:srgbClr val="FF0000"/>
                </a:solidFill>
                <a:latin typeface="Tahoma" charset="0"/>
              </a:rPr>
              <a:t>  </a:t>
            </a:r>
            <a:r>
              <a:rPr lang="en-US" dirty="0" smtClean="0">
                <a:latin typeface="Tahoma" charset="0"/>
              </a:rPr>
              <a:t>(then can convert to binary = 100)</a:t>
            </a:r>
          </a:p>
          <a:p>
            <a:pPr eaLnBrk="1" hangingPunct="1">
              <a:buNone/>
            </a:pPr>
            <a:endParaRPr lang="en-US" altLang="en-US" sz="2400" dirty="0" smtClean="0">
              <a:latin typeface="Tahoma" charset="0"/>
              <a:cs typeface="Tahoma" charset="0"/>
            </a:endParaRPr>
          </a:p>
        </p:txBody>
      </p:sp>
    </p:spTree>
    <p:extLst>
      <p:ext uri="{BB962C8B-B14F-4D97-AF65-F5344CB8AC3E}">
        <p14:creationId xmlns:p14="http://schemas.microsoft.com/office/powerpoint/2010/main" val="2671748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Announcements</a:t>
            </a:r>
          </a:p>
        </p:txBody>
      </p:sp>
      <p:sp>
        <p:nvSpPr>
          <p:cNvPr id="7171" name="Content Placeholder 5"/>
          <p:cNvSpPr>
            <a:spLocks noGrp="1"/>
          </p:cNvSpPr>
          <p:nvPr>
            <p:ph idx="1"/>
          </p:nvPr>
        </p:nvSpPr>
        <p:spPr/>
        <p:txBody>
          <a:bodyPr/>
          <a:lstStyle/>
          <a:p>
            <a:pPr eaLnBrk="1" hangingPunct="1"/>
            <a:r>
              <a:rPr lang="en-US" altLang="en-US" sz="2400" dirty="0" smtClean="0">
                <a:latin typeface="Tahoma" charset="0"/>
                <a:cs typeface="Tahoma" charset="0"/>
              </a:rPr>
              <a:t>Turn in Additional Problems (1.1.1 + 1.1.2)</a:t>
            </a:r>
          </a:p>
          <a:p>
            <a:pPr eaLnBrk="1" hangingPunct="1"/>
            <a:r>
              <a:rPr lang="en-US" altLang="en-US" sz="2400" dirty="0" smtClean="0">
                <a:latin typeface="Tahoma" charset="0"/>
                <a:cs typeface="Tahoma" charset="0"/>
              </a:rPr>
              <a:t>Quiz Today – after announcements</a:t>
            </a:r>
          </a:p>
          <a:p>
            <a:pPr eaLnBrk="1" hangingPunct="1"/>
            <a:r>
              <a:rPr lang="en-US" altLang="en-US" sz="2400" dirty="0">
                <a:latin typeface="Tahoma" charset="0"/>
                <a:cs typeface="Tahoma" charset="0"/>
              </a:rPr>
              <a:t>Today’s Lecture</a:t>
            </a:r>
          </a:p>
          <a:p>
            <a:pPr lvl="1" eaLnBrk="1" hangingPunct="1"/>
            <a:r>
              <a:rPr lang="en-US" altLang="en-US" sz="2000" dirty="0" smtClean="0">
                <a:latin typeface="Tahoma" charset="0"/>
                <a:cs typeface="Tahoma" charset="0"/>
              </a:rPr>
              <a:t>Capacitors </a:t>
            </a:r>
            <a:r>
              <a:rPr lang="en-US" altLang="en-US" sz="2000" dirty="0">
                <a:latin typeface="Tahoma" charset="0"/>
                <a:cs typeface="Tahoma" charset="0"/>
              </a:rPr>
              <a:t>and RC </a:t>
            </a:r>
            <a:r>
              <a:rPr lang="en-US" altLang="en-US" sz="2000" dirty="0" smtClean="0">
                <a:latin typeface="Tahoma" charset="0"/>
                <a:cs typeface="Tahoma" charset="0"/>
              </a:rPr>
              <a:t>circuits</a:t>
            </a:r>
          </a:p>
          <a:p>
            <a:pPr lvl="1" eaLnBrk="1" hangingPunct="1"/>
            <a:r>
              <a:rPr lang="en-US" altLang="en-US" sz="2000" dirty="0" smtClean="0">
                <a:latin typeface="Tahoma" charset="0"/>
                <a:cs typeface="Tahoma" charset="0"/>
              </a:rPr>
              <a:t>Electrical Measurements</a:t>
            </a:r>
          </a:p>
          <a:p>
            <a:pPr lvl="2" eaLnBrk="1" hangingPunct="1"/>
            <a:r>
              <a:rPr lang="en-US" altLang="en-US" sz="1600" dirty="0" smtClean="0">
                <a:latin typeface="Tahoma" charset="0"/>
                <a:cs typeface="Tahoma" charset="0"/>
              </a:rPr>
              <a:t>Analog measurement</a:t>
            </a:r>
          </a:p>
          <a:p>
            <a:pPr lvl="2" eaLnBrk="1" hangingPunct="1"/>
            <a:r>
              <a:rPr lang="en-US" altLang="en-US" sz="1600" dirty="0" smtClean="0">
                <a:latin typeface="Tahoma" charset="0"/>
                <a:cs typeface="Tahoma" charset="0"/>
              </a:rPr>
              <a:t>Digital voltmeters</a:t>
            </a:r>
            <a:endParaRPr lang="en-US" altLang="en-US" sz="1600" dirty="0">
              <a:latin typeface="Tahoma" charset="0"/>
              <a:cs typeface="Tahoma" charset="0"/>
            </a:endParaRPr>
          </a:p>
        </p:txBody>
      </p:sp>
    </p:spTree>
    <p:extLst>
      <p:ext uri="{BB962C8B-B14F-4D97-AF65-F5344CB8AC3E}">
        <p14:creationId xmlns:p14="http://schemas.microsoft.com/office/powerpoint/2010/main" val="217797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eaLnBrk="1" hangingPunct="1"/>
            <a:r>
              <a:rPr lang="en-US" sz="4000" smtClean="0">
                <a:latin typeface="Tahoma" charset="0"/>
              </a:rPr>
              <a:t>Electronics</a:t>
            </a:r>
            <a:br>
              <a:rPr lang="en-US" sz="4000" smtClean="0">
                <a:latin typeface="Tahoma" charset="0"/>
              </a:rPr>
            </a:br>
            <a:r>
              <a:rPr lang="en-US" sz="3200" smtClean="0">
                <a:latin typeface="Tahoma" charset="0"/>
              </a:rPr>
              <a:t>Capacitors</a:t>
            </a:r>
          </a:p>
        </p:txBody>
      </p:sp>
      <p:sp>
        <p:nvSpPr>
          <p:cNvPr id="241667" name="Rectangle 3"/>
          <p:cNvSpPr>
            <a:spLocks noGrp="1" noChangeArrowheads="1"/>
          </p:cNvSpPr>
          <p:nvPr>
            <p:ph type="body" sz="half" idx="4294967295"/>
          </p:nvPr>
        </p:nvSpPr>
        <p:spPr>
          <a:xfrm>
            <a:off x="533400" y="1676400"/>
            <a:ext cx="4038600" cy="4525963"/>
          </a:xfrm>
        </p:spPr>
        <p:txBody>
          <a:bodyPr/>
          <a:lstStyle/>
          <a:p>
            <a:pPr eaLnBrk="1" hangingPunct="1"/>
            <a:r>
              <a:rPr lang="en-US" sz="2400" dirty="0" smtClean="0">
                <a:latin typeface="Tahoma" pitchFamily="34" charset="0"/>
                <a:cs typeface="Tahoma" pitchFamily="34" charset="0"/>
              </a:rPr>
              <a:t>Capacitors are devices to store charge</a:t>
            </a:r>
          </a:p>
          <a:p>
            <a:pPr lvl="1" eaLnBrk="1" hangingPunct="1"/>
            <a:r>
              <a:rPr lang="en-US" sz="2000" dirty="0" smtClean="0">
                <a:latin typeface="Tahoma" pitchFamily="34" charset="0"/>
                <a:cs typeface="Tahoma" pitchFamily="34" charset="0"/>
              </a:rPr>
              <a:t>capacitors are plates with small gap between plates</a:t>
            </a:r>
          </a:p>
          <a:p>
            <a:pPr lvl="1" eaLnBrk="1" hangingPunct="1"/>
            <a:r>
              <a:rPr lang="en-US" sz="2000" dirty="0" smtClean="0">
                <a:latin typeface="Tahoma" pitchFamily="34" charset="0"/>
                <a:cs typeface="Tahoma" pitchFamily="34" charset="0"/>
              </a:rPr>
              <a:t>charge spreads out along plate inducing opposite charge to other plate</a:t>
            </a:r>
          </a:p>
          <a:p>
            <a:pPr lvl="1" eaLnBrk="1" hangingPunct="1"/>
            <a:r>
              <a:rPr lang="en-US" sz="2000" dirty="0" smtClean="0">
                <a:latin typeface="Tahoma" pitchFamily="34" charset="0"/>
                <a:cs typeface="Tahoma" pitchFamily="34" charset="0"/>
              </a:rPr>
              <a:t>no dc current across gap (gap is non-conductive)</a:t>
            </a:r>
          </a:p>
        </p:txBody>
      </p:sp>
      <p:sp>
        <p:nvSpPr>
          <p:cNvPr id="241668" name="Line 4"/>
          <p:cNvSpPr>
            <a:spLocks noChangeShapeType="1"/>
          </p:cNvSpPr>
          <p:nvPr/>
        </p:nvSpPr>
        <p:spPr bwMode="auto">
          <a:xfrm>
            <a:off x="4953000" y="3657600"/>
            <a:ext cx="838200" cy="0"/>
          </a:xfrm>
          <a:prstGeom prst="line">
            <a:avLst/>
          </a:prstGeom>
          <a:noFill/>
          <a:ln w="19050">
            <a:solidFill>
              <a:schemeClr val="tx1"/>
            </a:solidFill>
            <a:round/>
            <a:headEnd/>
            <a:tailEnd/>
          </a:ln>
        </p:spPr>
        <p:txBody>
          <a:bodyPr/>
          <a:lstStyle/>
          <a:p>
            <a:endParaRPr lang="en-US"/>
          </a:p>
        </p:txBody>
      </p:sp>
      <p:sp>
        <p:nvSpPr>
          <p:cNvPr id="241669" name="Line 5"/>
          <p:cNvSpPr>
            <a:spLocks noChangeShapeType="1"/>
          </p:cNvSpPr>
          <p:nvPr/>
        </p:nvSpPr>
        <p:spPr bwMode="auto">
          <a:xfrm>
            <a:off x="5181600" y="3810000"/>
            <a:ext cx="457200" cy="0"/>
          </a:xfrm>
          <a:prstGeom prst="line">
            <a:avLst/>
          </a:prstGeom>
          <a:noFill/>
          <a:ln w="19050">
            <a:solidFill>
              <a:schemeClr val="tx1"/>
            </a:solidFill>
            <a:round/>
            <a:headEnd/>
            <a:tailEnd/>
          </a:ln>
        </p:spPr>
        <p:txBody>
          <a:bodyPr/>
          <a:lstStyle/>
          <a:p>
            <a:endParaRPr lang="en-US"/>
          </a:p>
        </p:txBody>
      </p:sp>
      <p:sp>
        <p:nvSpPr>
          <p:cNvPr id="241670" name="Line 6"/>
          <p:cNvSpPr>
            <a:spLocks noChangeShapeType="1"/>
          </p:cNvSpPr>
          <p:nvPr/>
        </p:nvSpPr>
        <p:spPr bwMode="auto">
          <a:xfrm flipV="1">
            <a:off x="5410200" y="2819400"/>
            <a:ext cx="0" cy="838200"/>
          </a:xfrm>
          <a:prstGeom prst="line">
            <a:avLst/>
          </a:prstGeom>
          <a:noFill/>
          <a:ln w="19050">
            <a:solidFill>
              <a:schemeClr val="tx1"/>
            </a:solidFill>
            <a:round/>
            <a:headEnd/>
            <a:tailEnd/>
          </a:ln>
        </p:spPr>
        <p:txBody>
          <a:bodyPr/>
          <a:lstStyle/>
          <a:p>
            <a:endParaRPr lang="en-US"/>
          </a:p>
        </p:txBody>
      </p:sp>
      <p:sp>
        <p:nvSpPr>
          <p:cNvPr id="241671" name="Line 7"/>
          <p:cNvSpPr>
            <a:spLocks noChangeShapeType="1"/>
          </p:cNvSpPr>
          <p:nvPr/>
        </p:nvSpPr>
        <p:spPr bwMode="auto">
          <a:xfrm>
            <a:off x="5410200" y="2819400"/>
            <a:ext cx="2667000" cy="0"/>
          </a:xfrm>
          <a:prstGeom prst="line">
            <a:avLst/>
          </a:prstGeom>
          <a:noFill/>
          <a:ln w="19050">
            <a:solidFill>
              <a:schemeClr val="tx1"/>
            </a:solidFill>
            <a:round/>
            <a:headEnd/>
            <a:tailEnd/>
          </a:ln>
        </p:spPr>
        <p:txBody>
          <a:bodyPr/>
          <a:lstStyle/>
          <a:p>
            <a:endParaRPr lang="en-US"/>
          </a:p>
        </p:txBody>
      </p:sp>
      <p:sp>
        <p:nvSpPr>
          <p:cNvPr id="241672" name="Line 8"/>
          <p:cNvSpPr>
            <a:spLocks noChangeShapeType="1"/>
          </p:cNvSpPr>
          <p:nvPr/>
        </p:nvSpPr>
        <p:spPr bwMode="auto">
          <a:xfrm>
            <a:off x="8077200" y="2819400"/>
            <a:ext cx="0" cy="609600"/>
          </a:xfrm>
          <a:prstGeom prst="line">
            <a:avLst/>
          </a:prstGeom>
          <a:noFill/>
          <a:ln w="19050">
            <a:solidFill>
              <a:schemeClr val="tx1"/>
            </a:solidFill>
            <a:round/>
            <a:headEnd/>
            <a:tailEnd/>
          </a:ln>
        </p:spPr>
        <p:txBody>
          <a:bodyPr/>
          <a:lstStyle/>
          <a:p>
            <a:endParaRPr lang="en-US"/>
          </a:p>
        </p:txBody>
      </p:sp>
      <p:sp>
        <p:nvSpPr>
          <p:cNvPr id="241673" name="Line 9"/>
          <p:cNvSpPr>
            <a:spLocks noChangeShapeType="1"/>
          </p:cNvSpPr>
          <p:nvPr/>
        </p:nvSpPr>
        <p:spPr bwMode="auto">
          <a:xfrm>
            <a:off x="6934200" y="3429000"/>
            <a:ext cx="2057400" cy="0"/>
          </a:xfrm>
          <a:prstGeom prst="line">
            <a:avLst/>
          </a:prstGeom>
          <a:noFill/>
          <a:ln w="19050">
            <a:solidFill>
              <a:schemeClr val="tx1"/>
            </a:solidFill>
            <a:round/>
            <a:headEnd/>
            <a:tailEnd/>
          </a:ln>
        </p:spPr>
        <p:txBody>
          <a:bodyPr/>
          <a:lstStyle/>
          <a:p>
            <a:endParaRPr lang="en-US"/>
          </a:p>
        </p:txBody>
      </p:sp>
      <p:sp>
        <p:nvSpPr>
          <p:cNvPr id="241674" name="Line 10"/>
          <p:cNvSpPr>
            <a:spLocks noChangeShapeType="1"/>
          </p:cNvSpPr>
          <p:nvPr/>
        </p:nvSpPr>
        <p:spPr bwMode="auto">
          <a:xfrm>
            <a:off x="6934200" y="3505200"/>
            <a:ext cx="2057400" cy="0"/>
          </a:xfrm>
          <a:prstGeom prst="line">
            <a:avLst/>
          </a:prstGeom>
          <a:noFill/>
          <a:ln w="19050">
            <a:solidFill>
              <a:schemeClr val="tx1"/>
            </a:solidFill>
            <a:round/>
            <a:headEnd/>
            <a:tailEnd/>
          </a:ln>
        </p:spPr>
        <p:txBody>
          <a:bodyPr/>
          <a:lstStyle/>
          <a:p>
            <a:endParaRPr lang="en-US"/>
          </a:p>
        </p:txBody>
      </p:sp>
      <p:sp>
        <p:nvSpPr>
          <p:cNvPr id="241675" name="Line 11"/>
          <p:cNvSpPr>
            <a:spLocks noChangeShapeType="1"/>
          </p:cNvSpPr>
          <p:nvPr/>
        </p:nvSpPr>
        <p:spPr bwMode="auto">
          <a:xfrm>
            <a:off x="5410200" y="3810000"/>
            <a:ext cx="0" cy="533400"/>
          </a:xfrm>
          <a:prstGeom prst="line">
            <a:avLst/>
          </a:prstGeom>
          <a:noFill/>
          <a:ln w="19050">
            <a:solidFill>
              <a:schemeClr val="tx1"/>
            </a:solidFill>
            <a:round/>
            <a:headEnd/>
            <a:tailEnd/>
          </a:ln>
        </p:spPr>
        <p:txBody>
          <a:bodyPr/>
          <a:lstStyle/>
          <a:p>
            <a:endParaRPr lang="en-US"/>
          </a:p>
        </p:txBody>
      </p:sp>
      <p:sp>
        <p:nvSpPr>
          <p:cNvPr id="241676" name="Line 12"/>
          <p:cNvSpPr>
            <a:spLocks noChangeShapeType="1"/>
          </p:cNvSpPr>
          <p:nvPr/>
        </p:nvSpPr>
        <p:spPr bwMode="auto">
          <a:xfrm>
            <a:off x="5410200" y="4343400"/>
            <a:ext cx="2667000" cy="0"/>
          </a:xfrm>
          <a:prstGeom prst="line">
            <a:avLst/>
          </a:prstGeom>
          <a:noFill/>
          <a:ln w="19050">
            <a:solidFill>
              <a:schemeClr val="tx1"/>
            </a:solidFill>
            <a:round/>
            <a:headEnd/>
            <a:tailEnd/>
          </a:ln>
        </p:spPr>
        <p:txBody>
          <a:bodyPr/>
          <a:lstStyle/>
          <a:p>
            <a:endParaRPr lang="en-US"/>
          </a:p>
        </p:txBody>
      </p:sp>
      <p:sp>
        <p:nvSpPr>
          <p:cNvPr id="241677" name="Line 13"/>
          <p:cNvSpPr>
            <a:spLocks noChangeShapeType="1"/>
          </p:cNvSpPr>
          <p:nvPr/>
        </p:nvSpPr>
        <p:spPr bwMode="auto">
          <a:xfrm>
            <a:off x="8077200" y="3505200"/>
            <a:ext cx="0" cy="838200"/>
          </a:xfrm>
          <a:prstGeom prst="line">
            <a:avLst/>
          </a:prstGeom>
          <a:noFill/>
          <a:ln w="19050">
            <a:solidFill>
              <a:schemeClr val="tx1"/>
            </a:solidFill>
            <a:round/>
            <a:headEnd/>
            <a:tailEnd/>
          </a:ln>
        </p:spPr>
        <p:txBody>
          <a:bodyPr/>
          <a:lstStyle/>
          <a:p>
            <a:endParaRPr lang="en-US"/>
          </a:p>
        </p:txBody>
      </p:sp>
      <p:sp>
        <p:nvSpPr>
          <p:cNvPr id="241678" name="Text Box 14"/>
          <p:cNvSpPr txBox="1">
            <a:spLocks noChangeArrowheads="1"/>
          </p:cNvSpPr>
          <p:nvPr/>
        </p:nvSpPr>
        <p:spPr bwMode="auto">
          <a:xfrm>
            <a:off x="4419600" y="3200400"/>
            <a:ext cx="838200" cy="366713"/>
          </a:xfrm>
          <a:prstGeom prst="rect">
            <a:avLst/>
          </a:prstGeom>
          <a:noFill/>
          <a:ln w="9525">
            <a:noFill/>
            <a:miter lim="800000"/>
            <a:headEnd/>
            <a:tailEnd/>
          </a:ln>
        </p:spPr>
        <p:txBody>
          <a:bodyPr>
            <a:spAutoFit/>
          </a:bodyPr>
          <a:lstStyle/>
          <a:p>
            <a:pPr>
              <a:spcBef>
                <a:spcPct val="50000"/>
              </a:spcBef>
            </a:pPr>
            <a:r>
              <a:rPr lang="en-US"/>
              <a:t>5 V</a:t>
            </a:r>
          </a:p>
        </p:txBody>
      </p:sp>
      <p:sp>
        <p:nvSpPr>
          <p:cNvPr id="241679" name="Line 15"/>
          <p:cNvSpPr>
            <a:spLocks noChangeShapeType="1"/>
          </p:cNvSpPr>
          <p:nvPr/>
        </p:nvSpPr>
        <p:spPr bwMode="auto">
          <a:xfrm>
            <a:off x="5181600" y="3503613"/>
            <a:ext cx="0" cy="152400"/>
          </a:xfrm>
          <a:prstGeom prst="line">
            <a:avLst/>
          </a:prstGeom>
          <a:noFill/>
          <a:ln w="9525">
            <a:solidFill>
              <a:schemeClr val="tx1"/>
            </a:solidFill>
            <a:round/>
            <a:headEnd/>
            <a:tailEnd/>
          </a:ln>
        </p:spPr>
        <p:txBody>
          <a:bodyPr/>
          <a:lstStyle/>
          <a:p>
            <a:endParaRPr lang="en-US"/>
          </a:p>
        </p:txBody>
      </p:sp>
      <p:sp>
        <p:nvSpPr>
          <p:cNvPr id="241680" name="Line 16"/>
          <p:cNvSpPr>
            <a:spLocks noChangeShapeType="1"/>
          </p:cNvSpPr>
          <p:nvPr/>
        </p:nvSpPr>
        <p:spPr bwMode="auto">
          <a:xfrm>
            <a:off x="5105400" y="3579813"/>
            <a:ext cx="152400" cy="0"/>
          </a:xfrm>
          <a:prstGeom prst="line">
            <a:avLst/>
          </a:prstGeom>
          <a:noFill/>
          <a:ln w="9525">
            <a:solidFill>
              <a:schemeClr val="tx1"/>
            </a:solidFill>
            <a:round/>
            <a:headEnd/>
            <a:tailEnd/>
          </a:ln>
        </p:spPr>
        <p:txBody>
          <a:bodyPr/>
          <a:lstStyle/>
          <a:p>
            <a:endParaRPr lang="en-US"/>
          </a:p>
        </p:txBody>
      </p:sp>
      <p:sp>
        <p:nvSpPr>
          <p:cNvPr id="241681" name="Line 17"/>
          <p:cNvSpPr>
            <a:spLocks noChangeShapeType="1"/>
          </p:cNvSpPr>
          <p:nvPr/>
        </p:nvSpPr>
        <p:spPr bwMode="auto">
          <a:xfrm>
            <a:off x="5562600" y="3505200"/>
            <a:ext cx="0" cy="152400"/>
          </a:xfrm>
          <a:prstGeom prst="line">
            <a:avLst/>
          </a:prstGeom>
          <a:noFill/>
          <a:ln w="9525">
            <a:solidFill>
              <a:schemeClr val="tx1"/>
            </a:solidFill>
            <a:round/>
            <a:headEnd/>
            <a:tailEnd/>
          </a:ln>
        </p:spPr>
        <p:txBody>
          <a:bodyPr/>
          <a:lstStyle/>
          <a:p>
            <a:endParaRPr lang="en-US"/>
          </a:p>
        </p:txBody>
      </p:sp>
      <p:sp>
        <p:nvSpPr>
          <p:cNvPr id="241682" name="Line 18"/>
          <p:cNvSpPr>
            <a:spLocks noChangeShapeType="1"/>
          </p:cNvSpPr>
          <p:nvPr/>
        </p:nvSpPr>
        <p:spPr bwMode="auto">
          <a:xfrm>
            <a:off x="5486400" y="3581400"/>
            <a:ext cx="152400" cy="0"/>
          </a:xfrm>
          <a:prstGeom prst="line">
            <a:avLst/>
          </a:prstGeom>
          <a:noFill/>
          <a:ln w="9525">
            <a:solidFill>
              <a:schemeClr val="tx1"/>
            </a:solidFill>
            <a:round/>
            <a:headEnd/>
            <a:tailEnd/>
          </a:ln>
        </p:spPr>
        <p:txBody>
          <a:bodyPr/>
          <a:lstStyle/>
          <a:p>
            <a:endParaRPr lang="en-US"/>
          </a:p>
        </p:txBody>
      </p:sp>
      <p:sp>
        <p:nvSpPr>
          <p:cNvPr id="241683" name="Line 19"/>
          <p:cNvSpPr>
            <a:spLocks noChangeShapeType="1"/>
          </p:cNvSpPr>
          <p:nvPr/>
        </p:nvSpPr>
        <p:spPr bwMode="auto">
          <a:xfrm>
            <a:off x="5334000" y="3505200"/>
            <a:ext cx="0" cy="152400"/>
          </a:xfrm>
          <a:prstGeom prst="line">
            <a:avLst/>
          </a:prstGeom>
          <a:noFill/>
          <a:ln w="9525">
            <a:solidFill>
              <a:schemeClr val="tx1"/>
            </a:solidFill>
            <a:round/>
            <a:headEnd/>
            <a:tailEnd/>
          </a:ln>
        </p:spPr>
        <p:txBody>
          <a:bodyPr/>
          <a:lstStyle/>
          <a:p>
            <a:endParaRPr lang="en-US"/>
          </a:p>
        </p:txBody>
      </p:sp>
      <p:sp>
        <p:nvSpPr>
          <p:cNvPr id="241684" name="Line 20"/>
          <p:cNvSpPr>
            <a:spLocks noChangeShapeType="1"/>
          </p:cNvSpPr>
          <p:nvPr/>
        </p:nvSpPr>
        <p:spPr bwMode="auto">
          <a:xfrm>
            <a:off x="5257800" y="3581400"/>
            <a:ext cx="152400" cy="0"/>
          </a:xfrm>
          <a:prstGeom prst="line">
            <a:avLst/>
          </a:prstGeom>
          <a:noFill/>
          <a:ln w="9525">
            <a:solidFill>
              <a:schemeClr val="tx1"/>
            </a:solidFill>
            <a:round/>
            <a:headEnd/>
            <a:tailEnd/>
          </a:ln>
        </p:spPr>
        <p:txBody>
          <a:bodyPr/>
          <a:lstStyle/>
          <a:p>
            <a:endParaRPr lang="en-US"/>
          </a:p>
        </p:txBody>
      </p:sp>
      <p:sp>
        <p:nvSpPr>
          <p:cNvPr id="241685" name="Line 21"/>
          <p:cNvSpPr>
            <a:spLocks noChangeShapeType="1"/>
          </p:cNvSpPr>
          <p:nvPr/>
        </p:nvSpPr>
        <p:spPr bwMode="auto">
          <a:xfrm>
            <a:off x="7467600" y="3276600"/>
            <a:ext cx="0" cy="152400"/>
          </a:xfrm>
          <a:prstGeom prst="line">
            <a:avLst/>
          </a:prstGeom>
          <a:noFill/>
          <a:ln w="9525">
            <a:solidFill>
              <a:schemeClr val="tx1"/>
            </a:solidFill>
            <a:round/>
            <a:headEnd/>
            <a:tailEnd/>
          </a:ln>
        </p:spPr>
        <p:txBody>
          <a:bodyPr/>
          <a:lstStyle/>
          <a:p>
            <a:endParaRPr lang="en-US"/>
          </a:p>
        </p:txBody>
      </p:sp>
      <p:sp>
        <p:nvSpPr>
          <p:cNvPr id="241686" name="Line 22"/>
          <p:cNvSpPr>
            <a:spLocks noChangeShapeType="1"/>
          </p:cNvSpPr>
          <p:nvPr/>
        </p:nvSpPr>
        <p:spPr bwMode="auto">
          <a:xfrm>
            <a:off x="7391400" y="3352800"/>
            <a:ext cx="152400" cy="0"/>
          </a:xfrm>
          <a:prstGeom prst="line">
            <a:avLst/>
          </a:prstGeom>
          <a:noFill/>
          <a:ln w="9525">
            <a:solidFill>
              <a:schemeClr val="tx1"/>
            </a:solidFill>
            <a:round/>
            <a:headEnd/>
            <a:tailEnd/>
          </a:ln>
        </p:spPr>
        <p:txBody>
          <a:bodyPr/>
          <a:lstStyle/>
          <a:p>
            <a:endParaRPr lang="en-US"/>
          </a:p>
        </p:txBody>
      </p:sp>
      <p:sp>
        <p:nvSpPr>
          <p:cNvPr id="241687" name="Line 23"/>
          <p:cNvSpPr>
            <a:spLocks noChangeShapeType="1"/>
          </p:cNvSpPr>
          <p:nvPr/>
        </p:nvSpPr>
        <p:spPr bwMode="auto">
          <a:xfrm>
            <a:off x="8458200" y="3276600"/>
            <a:ext cx="0" cy="152400"/>
          </a:xfrm>
          <a:prstGeom prst="line">
            <a:avLst/>
          </a:prstGeom>
          <a:noFill/>
          <a:ln w="9525">
            <a:solidFill>
              <a:schemeClr val="tx1"/>
            </a:solidFill>
            <a:round/>
            <a:headEnd/>
            <a:tailEnd/>
          </a:ln>
        </p:spPr>
        <p:txBody>
          <a:bodyPr/>
          <a:lstStyle/>
          <a:p>
            <a:endParaRPr lang="en-US"/>
          </a:p>
        </p:txBody>
      </p:sp>
      <p:sp>
        <p:nvSpPr>
          <p:cNvPr id="241688" name="Line 24"/>
          <p:cNvSpPr>
            <a:spLocks noChangeShapeType="1"/>
          </p:cNvSpPr>
          <p:nvPr/>
        </p:nvSpPr>
        <p:spPr bwMode="auto">
          <a:xfrm>
            <a:off x="8382000" y="3352800"/>
            <a:ext cx="152400" cy="0"/>
          </a:xfrm>
          <a:prstGeom prst="line">
            <a:avLst/>
          </a:prstGeom>
          <a:noFill/>
          <a:ln w="9525">
            <a:solidFill>
              <a:schemeClr val="tx1"/>
            </a:solidFill>
            <a:round/>
            <a:headEnd/>
            <a:tailEnd/>
          </a:ln>
        </p:spPr>
        <p:txBody>
          <a:bodyPr/>
          <a:lstStyle/>
          <a:p>
            <a:endParaRPr lang="en-US"/>
          </a:p>
        </p:txBody>
      </p:sp>
      <p:sp>
        <p:nvSpPr>
          <p:cNvPr id="241689" name="Line 25"/>
          <p:cNvSpPr>
            <a:spLocks noChangeShapeType="1"/>
          </p:cNvSpPr>
          <p:nvPr/>
        </p:nvSpPr>
        <p:spPr bwMode="auto">
          <a:xfrm>
            <a:off x="7772400" y="3276600"/>
            <a:ext cx="0" cy="152400"/>
          </a:xfrm>
          <a:prstGeom prst="line">
            <a:avLst/>
          </a:prstGeom>
          <a:noFill/>
          <a:ln w="9525">
            <a:solidFill>
              <a:schemeClr val="tx1"/>
            </a:solidFill>
            <a:round/>
            <a:headEnd/>
            <a:tailEnd/>
          </a:ln>
        </p:spPr>
        <p:txBody>
          <a:bodyPr/>
          <a:lstStyle/>
          <a:p>
            <a:endParaRPr lang="en-US"/>
          </a:p>
        </p:txBody>
      </p:sp>
      <p:sp>
        <p:nvSpPr>
          <p:cNvPr id="241690" name="Line 26"/>
          <p:cNvSpPr>
            <a:spLocks noChangeShapeType="1"/>
          </p:cNvSpPr>
          <p:nvPr/>
        </p:nvSpPr>
        <p:spPr bwMode="auto">
          <a:xfrm>
            <a:off x="7696200" y="3352800"/>
            <a:ext cx="152400" cy="0"/>
          </a:xfrm>
          <a:prstGeom prst="line">
            <a:avLst/>
          </a:prstGeom>
          <a:noFill/>
          <a:ln w="9525">
            <a:solidFill>
              <a:schemeClr val="tx1"/>
            </a:solidFill>
            <a:round/>
            <a:headEnd/>
            <a:tailEnd/>
          </a:ln>
        </p:spPr>
        <p:txBody>
          <a:bodyPr/>
          <a:lstStyle/>
          <a:p>
            <a:endParaRPr lang="en-US"/>
          </a:p>
        </p:txBody>
      </p:sp>
      <p:sp>
        <p:nvSpPr>
          <p:cNvPr id="241691" name="Line 27"/>
          <p:cNvSpPr>
            <a:spLocks noChangeShapeType="1"/>
          </p:cNvSpPr>
          <p:nvPr/>
        </p:nvSpPr>
        <p:spPr bwMode="auto">
          <a:xfrm>
            <a:off x="8763000" y="3200400"/>
            <a:ext cx="0" cy="152400"/>
          </a:xfrm>
          <a:prstGeom prst="line">
            <a:avLst/>
          </a:prstGeom>
          <a:noFill/>
          <a:ln w="9525">
            <a:solidFill>
              <a:schemeClr val="tx1"/>
            </a:solidFill>
            <a:round/>
            <a:headEnd/>
            <a:tailEnd/>
          </a:ln>
        </p:spPr>
        <p:txBody>
          <a:bodyPr/>
          <a:lstStyle/>
          <a:p>
            <a:endParaRPr lang="en-US"/>
          </a:p>
        </p:txBody>
      </p:sp>
      <p:sp>
        <p:nvSpPr>
          <p:cNvPr id="241692" name="Line 28"/>
          <p:cNvSpPr>
            <a:spLocks noChangeShapeType="1"/>
          </p:cNvSpPr>
          <p:nvPr/>
        </p:nvSpPr>
        <p:spPr bwMode="auto">
          <a:xfrm>
            <a:off x="8686800" y="3276600"/>
            <a:ext cx="152400" cy="0"/>
          </a:xfrm>
          <a:prstGeom prst="line">
            <a:avLst/>
          </a:prstGeom>
          <a:noFill/>
          <a:ln w="9525">
            <a:solidFill>
              <a:schemeClr val="tx1"/>
            </a:solidFill>
            <a:round/>
            <a:headEnd/>
            <a:tailEnd/>
          </a:ln>
        </p:spPr>
        <p:txBody>
          <a:bodyPr/>
          <a:lstStyle/>
          <a:p>
            <a:endParaRPr lang="en-US"/>
          </a:p>
        </p:txBody>
      </p:sp>
      <p:sp>
        <p:nvSpPr>
          <p:cNvPr id="241693" name="Line 29"/>
          <p:cNvSpPr>
            <a:spLocks noChangeShapeType="1"/>
          </p:cNvSpPr>
          <p:nvPr/>
        </p:nvSpPr>
        <p:spPr bwMode="auto">
          <a:xfrm>
            <a:off x="5486400" y="3886200"/>
            <a:ext cx="152400" cy="0"/>
          </a:xfrm>
          <a:prstGeom prst="line">
            <a:avLst/>
          </a:prstGeom>
          <a:noFill/>
          <a:ln w="9525">
            <a:solidFill>
              <a:schemeClr val="tx1"/>
            </a:solidFill>
            <a:round/>
            <a:headEnd/>
            <a:tailEnd/>
          </a:ln>
        </p:spPr>
        <p:txBody>
          <a:bodyPr/>
          <a:lstStyle/>
          <a:p>
            <a:endParaRPr lang="en-US"/>
          </a:p>
        </p:txBody>
      </p:sp>
      <p:sp>
        <p:nvSpPr>
          <p:cNvPr id="241694" name="Line 30"/>
          <p:cNvSpPr>
            <a:spLocks noChangeShapeType="1"/>
          </p:cNvSpPr>
          <p:nvPr/>
        </p:nvSpPr>
        <p:spPr bwMode="auto">
          <a:xfrm>
            <a:off x="7620000" y="3581400"/>
            <a:ext cx="152400" cy="0"/>
          </a:xfrm>
          <a:prstGeom prst="line">
            <a:avLst/>
          </a:prstGeom>
          <a:noFill/>
          <a:ln w="9525">
            <a:solidFill>
              <a:schemeClr val="tx1"/>
            </a:solidFill>
            <a:round/>
            <a:headEnd/>
            <a:tailEnd/>
          </a:ln>
        </p:spPr>
        <p:txBody>
          <a:bodyPr/>
          <a:lstStyle/>
          <a:p>
            <a:endParaRPr lang="en-US"/>
          </a:p>
        </p:txBody>
      </p:sp>
      <p:sp>
        <p:nvSpPr>
          <p:cNvPr id="241695" name="Line 31"/>
          <p:cNvSpPr>
            <a:spLocks noChangeShapeType="1"/>
          </p:cNvSpPr>
          <p:nvPr/>
        </p:nvSpPr>
        <p:spPr bwMode="auto">
          <a:xfrm>
            <a:off x="8153400" y="3581400"/>
            <a:ext cx="152400" cy="0"/>
          </a:xfrm>
          <a:prstGeom prst="line">
            <a:avLst/>
          </a:prstGeom>
          <a:noFill/>
          <a:ln w="9525">
            <a:solidFill>
              <a:schemeClr val="tx1"/>
            </a:solidFill>
            <a:round/>
            <a:headEnd/>
            <a:tailEnd/>
          </a:ln>
        </p:spPr>
        <p:txBody>
          <a:bodyPr/>
          <a:lstStyle/>
          <a:p>
            <a:endParaRPr lang="en-US"/>
          </a:p>
        </p:txBody>
      </p:sp>
      <p:sp>
        <p:nvSpPr>
          <p:cNvPr id="241696" name="Line 32"/>
          <p:cNvSpPr>
            <a:spLocks noChangeShapeType="1"/>
          </p:cNvSpPr>
          <p:nvPr/>
        </p:nvSpPr>
        <p:spPr bwMode="auto">
          <a:xfrm>
            <a:off x="8458200" y="3581400"/>
            <a:ext cx="152400" cy="0"/>
          </a:xfrm>
          <a:prstGeom prst="line">
            <a:avLst/>
          </a:prstGeom>
          <a:noFill/>
          <a:ln w="9525">
            <a:solidFill>
              <a:schemeClr val="tx1"/>
            </a:solidFill>
            <a:round/>
            <a:headEnd/>
            <a:tailEnd/>
          </a:ln>
        </p:spPr>
        <p:txBody>
          <a:bodyPr/>
          <a:lstStyle/>
          <a:p>
            <a:endParaRPr lang="en-US"/>
          </a:p>
        </p:txBody>
      </p:sp>
      <p:sp>
        <p:nvSpPr>
          <p:cNvPr id="241697" name="Text Box 33"/>
          <p:cNvSpPr txBox="1">
            <a:spLocks noChangeArrowheads="1"/>
          </p:cNvSpPr>
          <p:nvPr/>
        </p:nvSpPr>
        <p:spPr bwMode="auto">
          <a:xfrm>
            <a:off x="5029200" y="4953000"/>
            <a:ext cx="3200400" cy="779463"/>
          </a:xfrm>
          <a:prstGeom prst="rect">
            <a:avLst/>
          </a:prstGeom>
          <a:noFill/>
          <a:ln w="9525">
            <a:noFill/>
            <a:miter lim="800000"/>
            <a:headEnd/>
            <a:tailEnd/>
          </a:ln>
        </p:spPr>
        <p:txBody>
          <a:bodyPr>
            <a:spAutoFit/>
          </a:bodyPr>
          <a:lstStyle/>
          <a:p>
            <a:pPr>
              <a:spcBef>
                <a:spcPct val="50000"/>
              </a:spcBef>
            </a:pPr>
            <a:r>
              <a:rPr lang="en-US" dirty="0">
                <a:latin typeface="Tahoma" pitchFamily="34" charset="0"/>
                <a:cs typeface="Tahoma" pitchFamily="34" charset="0"/>
              </a:rPr>
              <a:t>Capacitance = C = q/V</a:t>
            </a:r>
          </a:p>
          <a:p>
            <a:pPr>
              <a:spcBef>
                <a:spcPct val="50000"/>
              </a:spcBef>
            </a:pPr>
            <a:r>
              <a:rPr lang="en-US" dirty="0">
                <a:latin typeface="Tahoma" pitchFamily="34" charset="0"/>
                <a:cs typeface="Tahoma" pitchFamily="34" charset="0"/>
              </a:rPr>
              <a:t>In capacitors, C = constant</a:t>
            </a:r>
          </a:p>
        </p:txBody>
      </p:sp>
    </p:spTree>
    <p:extLst>
      <p:ext uri="{BB962C8B-B14F-4D97-AF65-F5344CB8AC3E}">
        <p14:creationId xmlns:p14="http://schemas.microsoft.com/office/powerpoint/2010/main" val="65312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16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16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167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166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167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167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166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167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167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167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167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167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167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1667">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167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168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168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4168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168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4168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0" presetClass="path" presetSubtype="0" accel="50000" decel="50000" fill="hold" grpId="1" nodeType="clickEffect">
                                  <p:stCondLst>
                                    <p:cond delay="0"/>
                                  </p:stCondLst>
                                  <p:childTnLst>
                                    <p:animMotion origin="layout" path="M 0 0 C -0.0026 -0.01133 -0.00017 -0.00763 -0.00573 -0.01249 C -0.00451 -0.1071 -0.0217 -0.0916 0.03663 -0.09414 C 0.04549 -0.09761 0.05486 -0.09461 0.06354 -0.09877 C 0.07101 -0.09854 0.12153 -0.09183 0.13299 -0.09715 C 0.29097 -0.09507 0.24323 -0.14712 0.26128 -0.07842 C 0.25972 -0.02128 0.26979 -0.03007 0.24132 -0.03446 C 0.23611 -0.03678 0.23212 -0.04002 0.22708 -0.04233 C 0.21059 -0.04187 0.19427 -0.04164 0.17778 -0.04071 C 0.17153 -0.04048 0.16615 -0.0377 0.16007 -0.0377 " pathEditMode="relative" ptsTypes="fffffffffA">
                                      <p:cBhvr>
                                        <p:cTn id="56" dur="2000" fill="hold"/>
                                        <p:tgtEl>
                                          <p:spTgt spid="241681"/>
                                        </p:tgtEl>
                                        <p:attrNameLst>
                                          <p:attrName>ppt_x</p:attrName>
                                          <p:attrName>ppt_y</p:attrName>
                                        </p:attrNameLst>
                                      </p:cBhvr>
                                    </p:animMotion>
                                  </p:childTnLst>
                                </p:cTn>
                              </p:par>
                              <p:par>
                                <p:cTn id="57" presetID="0" presetClass="path" presetSubtype="0" accel="50000" decel="50000" fill="hold" grpId="1" nodeType="withEffect">
                                  <p:stCondLst>
                                    <p:cond delay="0"/>
                                  </p:stCondLst>
                                  <p:childTnLst>
                                    <p:animMotion origin="layout" path="M 0 0 C -0.0026 -0.01133 -0.00017 -0.00763 -0.00573 -0.01249 C -0.00451 -0.1071 -0.0217 -0.0916 0.03663 -0.09414 C 0.04549 -0.09761 0.05486 -0.09461 0.06354 -0.09877 C 0.07101 -0.09854 0.12153 -0.09183 0.13299 -0.09715 C 0.29097 -0.09507 0.24323 -0.14712 0.26128 -0.07842 C 0.25972 -0.02128 0.26979 -0.03007 0.24132 -0.03446 C 0.23611 -0.03678 0.23212 -0.04002 0.22708 -0.04233 C 0.21059 -0.04187 0.19427 -0.04164 0.17778 -0.04071 C 0.17153 -0.04048 0.16615 -0.0377 0.16007 -0.0377 " pathEditMode="relative" ptsTypes="fffffffffA">
                                      <p:cBhvr>
                                        <p:cTn id="58" dur="2000" fill="hold"/>
                                        <p:tgtEl>
                                          <p:spTgt spid="241682"/>
                                        </p:tgtEl>
                                        <p:attrNameLst>
                                          <p:attrName>ppt_x</p:attrName>
                                          <p:attrName>ppt_y</p:attrName>
                                        </p:attrNameLst>
                                      </p:cBhvr>
                                    </p:animMotion>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4168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4168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4168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4168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4169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4169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4168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4169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4169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0" presetClass="path" presetSubtype="0" accel="50000" decel="50000" fill="hold" grpId="1" nodeType="clickEffect">
                                  <p:stCondLst>
                                    <p:cond delay="0"/>
                                  </p:stCondLst>
                                  <p:childTnLst>
                                    <p:animMotion origin="layout" path="M -3.33333E-6 -3.42124E-6 C 0.00295 0.1307 0.01684 0.0502 0.19289 0.04858 C 0.21615 0.04164 0.24098 0.0539 0.26355 0.04395 C 0.26563 0.03447 0.26598 0.02406 0.26702 0.01411 C 0.26667 -3.42124E-6 0.26736 -0.01434 0.2658 -0.02822 C 0.26563 -0.02984 0.26337 -0.02868 0.26233 -0.02961 C 0.25278 -0.03793 0.25174 -0.04464 0.23993 -0.04695 C 0.22153 -0.05551 0.20521 -0.04996 0.18351 -0.04996 " pathEditMode="relative" rAng="0" ptsTypes="fffffffA">
                                      <p:cBhvr>
                                        <p:cTn id="90" dur="2000" fill="hold"/>
                                        <p:tgtEl>
                                          <p:spTgt spid="241693"/>
                                        </p:tgtEl>
                                        <p:attrNameLst>
                                          <p:attrName>ppt_x</p:attrName>
                                          <p:attrName>ppt_y</p:attrName>
                                        </p:attrNameLst>
                                      </p:cBhvr>
                                      <p:rCtr x="13400" y="3700"/>
                                    </p:animMotion>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4169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241695"/>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241694"/>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241697"/>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2416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7" grpId="0" build="p"/>
      <p:bldP spid="241668" grpId="0" animBg="1"/>
      <p:bldP spid="241669" grpId="0" animBg="1"/>
      <p:bldP spid="241670" grpId="0" animBg="1"/>
      <p:bldP spid="241671" grpId="0" animBg="1"/>
      <p:bldP spid="241672" grpId="0" animBg="1"/>
      <p:bldP spid="241673" grpId="0" animBg="1"/>
      <p:bldP spid="241674" grpId="0" animBg="1"/>
      <p:bldP spid="241675" grpId="0" animBg="1"/>
      <p:bldP spid="241676" grpId="0" animBg="1"/>
      <p:bldP spid="241677" grpId="0" animBg="1"/>
      <p:bldP spid="241678" grpId="0"/>
      <p:bldP spid="241679" grpId="0" animBg="1"/>
      <p:bldP spid="241680" grpId="0" animBg="1"/>
      <p:bldP spid="241681" grpId="0" animBg="1"/>
      <p:bldP spid="241681" grpId="1" animBg="1"/>
      <p:bldP spid="241682" grpId="0" animBg="1"/>
      <p:bldP spid="241682" grpId="1" animBg="1"/>
      <p:bldP spid="241683" grpId="0" animBg="1"/>
      <p:bldP spid="241684" grpId="0" animBg="1"/>
      <p:bldP spid="241685" grpId="0" animBg="1"/>
      <p:bldP spid="241686" grpId="0" animBg="1"/>
      <p:bldP spid="241687" grpId="0" animBg="1"/>
      <p:bldP spid="241688" grpId="0" animBg="1"/>
      <p:bldP spid="241689" grpId="0" animBg="1"/>
      <p:bldP spid="241690" grpId="0" animBg="1"/>
      <p:bldP spid="241691" grpId="0" animBg="1"/>
      <p:bldP spid="241692" grpId="0" animBg="1"/>
      <p:bldP spid="241693" grpId="0" animBg="1"/>
      <p:bldP spid="241693" grpId="1" animBg="1"/>
      <p:bldP spid="241694" grpId="0" animBg="1"/>
      <p:bldP spid="241695" grpId="0" animBg="1"/>
      <p:bldP spid="241696" grpId="0" animBg="1"/>
      <p:bldP spid="241697"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eaLnBrk="1" hangingPunct="1"/>
            <a:r>
              <a:rPr lang="en-US" sz="4000" smtClean="0">
                <a:latin typeface="Tahoma" charset="0"/>
              </a:rPr>
              <a:t>Electronics</a:t>
            </a:r>
            <a:br>
              <a:rPr lang="en-US" sz="4000" smtClean="0">
                <a:latin typeface="Tahoma" charset="0"/>
              </a:rPr>
            </a:br>
            <a:r>
              <a:rPr lang="en-US" sz="3200" smtClean="0">
                <a:latin typeface="Tahoma" charset="0"/>
              </a:rPr>
              <a:t>Capacitors</a:t>
            </a:r>
          </a:p>
        </p:txBody>
      </p:sp>
      <p:sp>
        <p:nvSpPr>
          <p:cNvPr id="242691" name="Rectangle 3"/>
          <p:cNvSpPr>
            <a:spLocks noGrp="1" noChangeArrowheads="1"/>
          </p:cNvSpPr>
          <p:nvPr>
            <p:ph type="body" idx="4294967295"/>
          </p:nvPr>
        </p:nvSpPr>
        <p:spPr/>
        <p:txBody>
          <a:bodyPr/>
          <a:lstStyle/>
          <a:p>
            <a:pPr eaLnBrk="1" hangingPunct="1"/>
            <a:r>
              <a:rPr lang="en-US" dirty="0" smtClean="0">
                <a:latin typeface="Tahoma" pitchFamily="34" charset="0"/>
                <a:cs typeface="Tahoma" pitchFamily="34" charset="0"/>
              </a:rPr>
              <a:t>Uses of Capacitors</a:t>
            </a:r>
          </a:p>
          <a:p>
            <a:pPr lvl="1" eaLnBrk="1" hangingPunct="1"/>
            <a:r>
              <a:rPr lang="en-US" dirty="0" smtClean="0">
                <a:latin typeface="Tahoma" pitchFamily="34" charset="0"/>
                <a:cs typeface="Tahoma" pitchFamily="34" charset="0"/>
              </a:rPr>
              <a:t>Storage of charge to provided needed power</a:t>
            </a:r>
          </a:p>
          <a:p>
            <a:pPr lvl="2" eaLnBrk="1" hangingPunct="1"/>
            <a:r>
              <a:rPr lang="en-US" dirty="0" smtClean="0">
                <a:latin typeface="Tahoma" pitchFamily="34" charset="0"/>
                <a:cs typeface="Tahoma" pitchFamily="34" charset="0"/>
              </a:rPr>
              <a:t>Power supply may not supply enough power to start motor (start up power &gt; running power)</a:t>
            </a:r>
          </a:p>
          <a:p>
            <a:pPr lvl="2" eaLnBrk="1" hangingPunct="1"/>
            <a:r>
              <a:rPr lang="en-US" dirty="0" smtClean="0">
                <a:latin typeface="Tahoma" pitchFamily="34" charset="0"/>
                <a:cs typeface="Tahoma" pitchFamily="34" charset="0"/>
              </a:rPr>
              <a:t>with capacitor, initial available I is high</a:t>
            </a:r>
          </a:p>
          <a:p>
            <a:pPr lvl="2" eaLnBrk="1" hangingPunct="1"/>
            <a:endParaRPr lang="en-US" dirty="0" smtClean="0"/>
          </a:p>
          <a:p>
            <a:pPr lvl="1" eaLnBrk="1" hangingPunct="1"/>
            <a:endParaRPr lang="en-US" dirty="0" smtClean="0"/>
          </a:p>
          <a:p>
            <a:pPr lvl="1" eaLnBrk="1" hangingPunct="1">
              <a:buFontTx/>
              <a:buNone/>
            </a:pPr>
            <a:endParaRPr lang="en-US" dirty="0" smtClean="0"/>
          </a:p>
        </p:txBody>
      </p:sp>
      <p:sp>
        <p:nvSpPr>
          <p:cNvPr id="242692" name="Line 4"/>
          <p:cNvSpPr>
            <a:spLocks noChangeShapeType="1"/>
          </p:cNvSpPr>
          <p:nvPr/>
        </p:nvSpPr>
        <p:spPr bwMode="auto">
          <a:xfrm>
            <a:off x="2057400" y="4572000"/>
            <a:ext cx="609600" cy="0"/>
          </a:xfrm>
          <a:prstGeom prst="line">
            <a:avLst/>
          </a:prstGeom>
          <a:noFill/>
          <a:ln w="25400">
            <a:solidFill>
              <a:schemeClr val="tx1"/>
            </a:solidFill>
            <a:round/>
            <a:headEnd/>
            <a:tailEnd/>
          </a:ln>
        </p:spPr>
        <p:txBody>
          <a:bodyPr/>
          <a:lstStyle/>
          <a:p>
            <a:endParaRPr lang="en-US"/>
          </a:p>
        </p:txBody>
      </p:sp>
      <p:sp>
        <p:nvSpPr>
          <p:cNvPr id="242693" name="Line 5"/>
          <p:cNvSpPr>
            <a:spLocks noChangeShapeType="1"/>
          </p:cNvSpPr>
          <p:nvPr/>
        </p:nvSpPr>
        <p:spPr bwMode="auto">
          <a:xfrm>
            <a:off x="2286000" y="4724400"/>
            <a:ext cx="228600" cy="0"/>
          </a:xfrm>
          <a:prstGeom prst="line">
            <a:avLst/>
          </a:prstGeom>
          <a:noFill/>
          <a:ln w="25400">
            <a:solidFill>
              <a:schemeClr val="tx1"/>
            </a:solidFill>
            <a:round/>
            <a:headEnd/>
            <a:tailEnd/>
          </a:ln>
        </p:spPr>
        <p:txBody>
          <a:bodyPr/>
          <a:lstStyle/>
          <a:p>
            <a:endParaRPr lang="en-US"/>
          </a:p>
        </p:txBody>
      </p:sp>
      <p:sp>
        <p:nvSpPr>
          <p:cNvPr id="242694" name="Line 6"/>
          <p:cNvSpPr>
            <a:spLocks noChangeShapeType="1"/>
          </p:cNvSpPr>
          <p:nvPr/>
        </p:nvSpPr>
        <p:spPr bwMode="auto">
          <a:xfrm flipV="1">
            <a:off x="2362200" y="4191000"/>
            <a:ext cx="0" cy="381000"/>
          </a:xfrm>
          <a:prstGeom prst="line">
            <a:avLst/>
          </a:prstGeom>
          <a:noFill/>
          <a:ln w="25400">
            <a:solidFill>
              <a:schemeClr val="tx1"/>
            </a:solidFill>
            <a:round/>
            <a:headEnd/>
            <a:tailEnd/>
          </a:ln>
        </p:spPr>
        <p:txBody>
          <a:bodyPr/>
          <a:lstStyle/>
          <a:p>
            <a:endParaRPr lang="en-US"/>
          </a:p>
        </p:txBody>
      </p:sp>
      <p:sp>
        <p:nvSpPr>
          <p:cNvPr id="242695" name="Line 7"/>
          <p:cNvSpPr>
            <a:spLocks noChangeShapeType="1"/>
          </p:cNvSpPr>
          <p:nvPr/>
        </p:nvSpPr>
        <p:spPr bwMode="auto">
          <a:xfrm>
            <a:off x="2362200" y="4191000"/>
            <a:ext cx="3810000" cy="0"/>
          </a:xfrm>
          <a:prstGeom prst="line">
            <a:avLst/>
          </a:prstGeom>
          <a:noFill/>
          <a:ln w="25400">
            <a:solidFill>
              <a:schemeClr val="tx1"/>
            </a:solidFill>
            <a:round/>
            <a:headEnd/>
            <a:tailEnd/>
          </a:ln>
        </p:spPr>
        <p:txBody>
          <a:bodyPr/>
          <a:lstStyle/>
          <a:p>
            <a:endParaRPr lang="en-US"/>
          </a:p>
        </p:txBody>
      </p:sp>
      <p:sp>
        <p:nvSpPr>
          <p:cNvPr id="242696" name="Line 8"/>
          <p:cNvSpPr>
            <a:spLocks noChangeShapeType="1"/>
          </p:cNvSpPr>
          <p:nvPr/>
        </p:nvSpPr>
        <p:spPr bwMode="auto">
          <a:xfrm>
            <a:off x="4267200" y="4191000"/>
            <a:ext cx="0" cy="304800"/>
          </a:xfrm>
          <a:prstGeom prst="line">
            <a:avLst/>
          </a:prstGeom>
          <a:noFill/>
          <a:ln w="25400">
            <a:solidFill>
              <a:schemeClr val="tx1"/>
            </a:solidFill>
            <a:round/>
            <a:headEnd/>
            <a:tailEnd/>
          </a:ln>
        </p:spPr>
        <p:txBody>
          <a:bodyPr/>
          <a:lstStyle/>
          <a:p>
            <a:endParaRPr lang="en-US"/>
          </a:p>
        </p:txBody>
      </p:sp>
      <p:sp>
        <p:nvSpPr>
          <p:cNvPr id="242697" name="Line 9"/>
          <p:cNvSpPr>
            <a:spLocks noChangeShapeType="1"/>
          </p:cNvSpPr>
          <p:nvPr/>
        </p:nvSpPr>
        <p:spPr bwMode="auto">
          <a:xfrm>
            <a:off x="3810000" y="4495800"/>
            <a:ext cx="914400" cy="0"/>
          </a:xfrm>
          <a:prstGeom prst="line">
            <a:avLst/>
          </a:prstGeom>
          <a:noFill/>
          <a:ln w="25400">
            <a:solidFill>
              <a:schemeClr val="tx1"/>
            </a:solidFill>
            <a:round/>
            <a:headEnd/>
            <a:tailEnd/>
          </a:ln>
        </p:spPr>
        <p:txBody>
          <a:bodyPr/>
          <a:lstStyle/>
          <a:p>
            <a:endParaRPr lang="en-US"/>
          </a:p>
        </p:txBody>
      </p:sp>
      <p:sp>
        <p:nvSpPr>
          <p:cNvPr id="242698" name="Line 10"/>
          <p:cNvSpPr>
            <a:spLocks noChangeShapeType="1"/>
          </p:cNvSpPr>
          <p:nvPr/>
        </p:nvSpPr>
        <p:spPr bwMode="auto">
          <a:xfrm>
            <a:off x="3810000" y="4572000"/>
            <a:ext cx="914400" cy="0"/>
          </a:xfrm>
          <a:prstGeom prst="line">
            <a:avLst/>
          </a:prstGeom>
          <a:noFill/>
          <a:ln w="25400">
            <a:solidFill>
              <a:schemeClr val="tx1"/>
            </a:solidFill>
            <a:round/>
            <a:headEnd/>
            <a:tailEnd/>
          </a:ln>
        </p:spPr>
        <p:txBody>
          <a:bodyPr/>
          <a:lstStyle/>
          <a:p>
            <a:endParaRPr lang="en-US"/>
          </a:p>
        </p:txBody>
      </p:sp>
      <p:sp>
        <p:nvSpPr>
          <p:cNvPr id="242699" name="Line 11"/>
          <p:cNvSpPr>
            <a:spLocks noChangeShapeType="1"/>
          </p:cNvSpPr>
          <p:nvPr/>
        </p:nvSpPr>
        <p:spPr bwMode="auto">
          <a:xfrm>
            <a:off x="4267200" y="4572000"/>
            <a:ext cx="0" cy="533400"/>
          </a:xfrm>
          <a:prstGeom prst="line">
            <a:avLst/>
          </a:prstGeom>
          <a:noFill/>
          <a:ln w="25400">
            <a:solidFill>
              <a:schemeClr val="tx1"/>
            </a:solidFill>
            <a:round/>
            <a:headEnd/>
            <a:tailEnd/>
          </a:ln>
        </p:spPr>
        <p:txBody>
          <a:bodyPr/>
          <a:lstStyle/>
          <a:p>
            <a:endParaRPr lang="en-US"/>
          </a:p>
        </p:txBody>
      </p:sp>
      <p:sp>
        <p:nvSpPr>
          <p:cNvPr id="242700" name="Line 12"/>
          <p:cNvSpPr>
            <a:spLocks noChangeShapeType="1"/>
          </p:cNvSpPr>
          <p:nvPr/>
        </p:nvSpPr>
        <p:spPr bwMode="auto">
          <a:xfrm flipV="1">
            <a:off x="2362200" y="4724400"/>
            <a:ext cx="0" cy="381000"/>
          </a:xfrm>
          <a:prstGeom prst="line">
            <a:avLst/>
          </a:prstGeom>
          <a:noFill/>
          <a:ln w="25400">
            <a:solidFill>
              <a:schemeClr val="tx1"/>
            </a:solidFill>
            <a:round/>
            <a:headEnd/>
            <a:tailEnd/>
          </a:ln>
        </p:spPr>
        <p:txBody>
          <a:bodyPr/>
          <a:lstStyle/>
          <a:p>
            <a:endParaRPr lang="en-US"/>
          </a:p>
        </p:txBody>
      </p:sp>
      <p:sp>
        <p:nvSpPr>
          <p:cNvPr id="242701" name="Line 13"/>
          <p:cNvSpPr>
            <a:spLocks noChangeShapeType="1"/>
          </p:cNvSpPr>
          <p:nvPr/>
        </p:nvSpPr>
        <p:spPr bwMode="auto">
          <a:xfrm>
            <a:off x="2362200" y="5105400"/>
            <a:ext cx="3810000" cy="0"/>
          </a:xfrm>
          <a:prstGeom prst="line">
            <a:avLst/>
          </a:prstGeom>
          <a:noFill/>
          <a:ln w="25400">
            <a:solidFill>
              <a:schemeClr val="tx1"/>
            </a:solidFill>
            <a:round/>
            <a:headEnd/>
            <a:tailEnd/>
          </a:ln>
        </p:spPr>
        <p:txBody>
          <a:bodyPr/>
          <a:lstStyle/>
          <a:p>
            <a:endParaRPr lang="en-US"/>
          </a:p>
        </p:txBody>
      </p:sp>
      <p:sp>
        <p:nvSpPr>
          <p:cNvPr id="242702" name="Line 14"/>
          <p:cNvSpPr>
            <a:spLocks noChangeShapeType="1"/>
          </p:cNvSpPr>
          <p:nvPr/>
        </p:nvSpPr>
        <p:spPr bwMode="auto">
          <a:xfrm>
            <a:off x="6172200" y="4191000"/>
            <a:ext cx="0" cy="228600"/>
          </a:xfrm>
          <a:prstGeom prst="line">
            <a:avLst/>
          </a:prstGeom>
          <a:noFill/>
          <a:ln w="25400">
            <a:solidFill>
              <a:schemeClr val="tx1"/>
            </a:solidFill>
            <a:round/>
            <a:headEnd/>
            <a:tailEnd/>
          </a:ln>
        </p:spPr>
        <p:txBody>
          <a:bodyPr/>
          <a:lstStyle/>
          <a:p>
            <a:endParaRPr lang="en-US"/>
          </a:p>
        </p:txBody>
      </p:sp>
      <p:sp>
        <p:nvSpPr>
          <p:cNvPr id="242703" name="Line 15"/>
          <p:cNvSpPr>
            <a:spLocks noChangeShapeType="1"/>
          </p:cNvSpPr>
          <p:nvPr/>
        </p:nvSpPr>
        <p:spPr bwMode="auto">
          <a:xfrm>
            <a:off x="6172200" y="4876800"/>
            <a:ext cx="0" cy="228600"/>
          </a:xfrm>
          <a:prstGeom prst="line">
            <a:avLst/>
          </a:prstGeom>
          <a:noFill/>
          <a:ln w="25400">
            <a:solidFill>
              <a:schemeClr val="tx1"/>
            </a:solidFill>
            <a:round/>
            <a:headEnd/>
            <a:tailEnd/>
          </a:ln>
        </p:spPr>
        <p:txBody>
          <a:bodyPr/>
          <a:lstStyle/>
          <a:p>
            <a:endParaRPr lang="en-US"/>
          </a:p>
        </p:txBody>
      </p:sp>
      <p:sp>
        <p:nvSpPr>
          <p:cNvPr id="242704" name="Oval 16"/>
          <p:cNvSpPr>
            <a:spLocks noChangeArrowheads="1"/>
          </p:cNvSpPr>
          <p:nvPr/>
        </p:nvSpPr>
        <p:spPr bwMode="auto">
          <a:xfrm>
            <a:off x="5943600" y="4419600"/>
            <a:ext cx="457200" cy="457200"/>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242705" name="Text Box 17"/>
          <p:cNvSpPr txBox="1">
            <a:spLocks noChangeArrowheads="1"/>
          </p:cNvSpPr>
          <p:nvPr/>
        </p:nvSpPr>
        <p:spPr bwMode="auto">
          <a:xfrm>
            <a:off x="6477000" y="4267200"/>
            <a:ext cx="1752600" cy="366713"/>
          </a:xfrm>
          <a:prstGeom prst="rect">
            <a:avLst/>
          </a:prstGeom>
          <a:noFill/>
          <a:ln w="9525">
            <a:noFill/>
            <a:miter lim="800000"/>
            <a:headEnd/>
            <a:tailEnd/>
          </a:ln>
        </p:spPr>
        <p:txBody>
          <a:bodyPr>
            <a:spAutoFit/>
          </a:bodyPr>
          <a:lstStyle/>
          <a:p>
            <a:pPr>
              <a:spcBef>
                <a:spcPct val="50000"/>
              </a:spcBef>
            </a:pPr>
            <a:r>
              <a:rPr lang="en-US"/>
              <a:t>motor</a:t>
            </a:r>
          </a:p>
        </p:txBody>
      </p:sp>
    </p:spTree>
    <p:extLst>
      <p:ext uri="{BB962C8B-B14F-4D97-AF65-F5344CB8AC3E}">
        <p14:creationId xmlns:p14="http://schemas.microsoft.com/office/powerpoint/2010/main" val="422384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26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26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269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269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269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269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269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269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269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269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270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270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270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4270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270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270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42691">
                                            <p:txEl>
                                              <p:pRg st="2" end="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426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1" grpId="0" build="p"/>
      <p:bldP spid="242692" grpId="0" animBg="1"/>
      <p:bldP spid="242693" grpId="0" animBg="1"/>
      <p:bldP spid="242694" grpId="0" animBg="1"/>
      <p:bldP spid="242695" grpId="0" animBg="1"/>
      <p:bldP spid="242696" grpId="0" animBg="1"/>
      <p:bldP spid="242697" grpId="0" animBg="1"/>
      <p:bldP spid="242698" grpId="0" animBg="1"/>
      <p:bldP spid="242699" grpId="0" animBg="1"/>
      <p:bldP spid="242700" grpId="0" animBg="1"/>
      <p:bldP spid="242701" grpId="0" animBg="1"/>
      <p:bldP spid="242702" grpId="0" animBg="1"/>
      <p:bldP spid="242703" grpId="0" animBg="1"/>
      <p:bldP spid="242704" grpId="0" animBg="1"/>
      <p:bldP spid="242705"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2"/>
          <p:cNvSpPr>
            <a:spLocks noGrp="1" noChangeArrowheads="1"/>
          </p:cNvSpPr>
          <p:nvPr>
            <p:ph type="title" idx="4294967295"/>
          </p:nvPr>
        </p:nvSpPr>
        <p:spPr/>
        <p:txBody>
          <a:bodyPr/>
          <a:lstStyle/>
          <a:p>
            <a:pPr eaLnBrk="1" hangingPunct="1"/>
            <a:r>
              <a:rPr lang="en-US" sz="4000" smtClean="0">
                <a:latin typeface="Tahoma" charset="0"/>
              </a:rPr>
              <a:t>Electronics</a:t>
            </a:r>
            <a:br>
              <a:rPr lang="en-US" sz="4000" smtClean="0">
                <a:latin typeface="Tahoma" charset="0"/>
              </a:rPr>
            </a:br>
            <a:r>
              <a:rPr lang="en-US" sz="3200" smtClean="0">
                <a:latin typeface="Tahoma" charset="0"/>
              </a:rPr>
              <a:t>Capacitors</a:t>
            </a:r>
          </a:p>
        </p:txBody>
      </p:sp>
      <p:sp>
        <p:nvSpPr>
          <p:cNvPr id="243715" name="Rectangle 3"/>
          <p:cNvSpPr>
            <a:spLocks noGrp="1" noChangeArrowheads="1"/>
          </p:cNvSpPr>
          <p:nvPr>
            <p:ph type="body" sz="half" idx="4294967295"/>
          </p:nvPr>
        </p:nvSpPr>
        <p:spPr>
          <a:xfrm>
            <a:off x="457200" y="1600200"/>
            <a:ext cx="8229600" cy="2185988"/>
          </a:xfrm>
        </p:spPr>
        <p:txBody>
          <a:bodyPr/>
          <a:lstStyle/>
          <a:p>
            <a:pPr eaLnBrk="1" hangingPunct="1"/>
            <a:r>
              <a:rPr lang="en-US" sz="2800" dirty="0" smtClean="0">
                <a:latin typeface="Tahoma" pitchFamily="34" charset="0"/>
                <a:cs typeface="Tahoma" pitchFamily="34" charset="0"/>
              </a:rPr>
              <a:t>Use of Capacitors (continued)</a:t>
            </a:r>
          </a:p>
          <a:p>
            <a:pPr lvl="1" eaLnBrk="1" hangingPunct="1"/>
            <a:r>
              <a:rPr lang="en-US" sz="2400" dirty="0" smtClean="0">
                <a:latin typeface="Tahoma" pitchFamily="34" charset="0"/>
                <a:cs typeface="Tahoma" pitchFamily="34" charset="0"/>
              </a:rPr>
              <a:t>Analog data filter (RC filter – low pass type shown)</a:t>
            </a:r>
          </a:p>
        </p:txBody>
      </p:sp>
      <p:graphicFrame>
        <p:nvGraphicFramePr>
          <p:cNvPr id="243716" name="Object 4"/>
          <p:cNvGraphicFramePr>
            <a:graphicFrameLocks noGrp="1" noChangeAspect="1"/>
          </p:cNvGraphicFramePr>
          <p:nvPr>
            <p:ph sz="half" idx="4294967295"/>
          </p:nvPr>
        </p:nvGraphicFramePr>
        <p:xfrm>
          <a:off x="762000" y="4332288"/>
          <a:ext cx="5638800" cy="2424112"/>
        </p:xfrm>
        <a:graphic>
          <a:graphicData uri="http://schemas.openxmlformats.org/presentationml/2006/ole">
            <mc:AlternateContent xmlns:mc="http://schemas.openxmlformats.org/markup-compatibility/2006">
              <mc:Choice xmlns:v="urn:schemas-microsoft-com:vml" Requires="v">
                <p:oleObj spid="_x0000_s4107" name="Chart" r:id="rId3" imgW="6048532" imgH="2600310" progId="Excel.Sheet.8">
                  <p:embed/>
                </p:oleObj>
              </mc:Choice>
              <mc:Fallback>
                <p:oleObj name="Chart" r:id="rId3" imgW="6048532" imgH="2600310"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332288"/>
                        <a:ext cx="5638800" cy="2424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3717" name="Line 5"/>
          <p:cNvSpPr>
            <a:spLocks noChangeShapeType="1"/>
          </p:cNvSpPr>
          <p:nvPr/>
        </p:nvSpPr>
        <p:spPr bwMode="auto">
          <a:xfrm>
            <a:off x="2286000" y="2819400"/>
            <a:ext cx="1143000" cy="0"/>
          </a:xfrm>
          <a:prstGeom prst="line">
            <a:avLst/>
          </a:prstGeom>
          <a:noFill/>
          <a:ln w="25400">
            <a:solidFill>
              <a:schemeClr val="tx1"/>
            </a:solidFill>
            <a:round/>
            <a:headEnd/>
            <a:tailEnd/>
          </a:ln>
        </p:spPr>
        <p:txBody>
          <a:bodyPr/>
          <a:lstStyle/>
          <a:p>
            <a:endParaRPr lang="en-US"/>
          </a:p>
        </p:txBody>
      </p:sp>
      <p:sp>
        <p:nvSpPr>
          <p:cNvPr id="243718" name="Line 6"/>
          <p:cNvSpPr>
            <a:spLocks noChangeShapeType="1"/>
          </p:cNvSpPr>
          <p:nvPr/>
        </p:nvSpPr>
        <p:spPr bwMode="auto">
          <a:xfrm flipV="1">
            <a:off x="3429000" y="2667000"/>
            <a:ext cx="76200" cy="152400"/>
          </a:xfrm>
          <a:prstGeom prst="line">
            <a:avLst/>
          </a:prstGeom>
          <a:noFill/>
          <a:ln w="25400">
            <a:solidFill>
              <a:schemeClr val="tx1"/>
            </a:solidFill>
            <a:round/>
            <a:headEnd/>
            <a:tailEnd/>
          </a:ln>
        </p:spPr>
        <p:txBody>
          <a:bodyPr/>
          <a:lstStyle/>
          <a:p>
            <a:endParaRPr lang="en-US"/>
          </a:p>
        </p:txBody>
      </p:sp>
      <p:sp>
        <p:nvSpPr>
          <p:cNvPr id="243719" name="Line 7"/>
          <p:cNvSpPr>
            <a:spLocks noChangeShapeType="1"/>
          </p:cNvSpPr>
          <p:nvPr/>
        </p:nvSpPr>
        <p:spPr bwMode="auto">
          <a:xfrm>
            <a:off x="3505200" y="2667000"/>
            <a:ext cx="152400" cy="304800"/>
          </a:xfrm>
          <a:prstGeom prst="line">
            <a:avLst/>
          </a:prstGeom>
          <a:noFill/>
          <a:ln w="25400">
            <a:solidFill>
              <a:schemeClr val="tx1"/>
            </a:solidFill>
            <a:round/>
            <a:headEnd/>
            <a:tailEnd/>
          </a:ln>
        </p:spPr>
        <p:txBody>
          <a:bodyPr/>
          <a:lstStyle/>
          <a:p>
            <a:endParaRPr lang="en-US"/>
          </a:p>
        </p:txBody>
      </p:sp>
      <p:sp>
        <p:nvSpPr>
          <p:cNvPr id="243720" name="Line 8"/>
          <p:cNvSpPr>
            <a:spLocks noChangeShapeType="1"/>
          </p:cNvSpPr>
          <p:nvPr/>
        </p:nvSpPr>
        <p:spPr bwMode="auto">
          <a:xfrm flipV="1">
            <a:off x="3657600" y="2667000"/>
            <a:ext cx="152400" cy="304800"/>
          </a:xfrm>
          <a:prstGeom prst="line">
            <a:avLst/>
          </a:prstGeom>
          <a:noFill/>
          <a:ln w="25400">
            <a:solidFill>
              <a:schemeClr val="tx1"/>
            </a:solidFill>
            <a:round/>
            <a:headEnd/>
            <a:tailEnd/>
          </a:ln>
        </p:spPr>
        <p:txBody>
          <a:bodyPr/>
          <a:lstStyle/>
          <a:p>
            <a:endParaRPr lang="en-US"/>
          </a:p>
        </p:txBody>
      </p:sp>
      <p:sp>
        <p:nvSpPr>
          <p:cNvPr id="243721" name="Line 9"/>
          <p:cNvSpPr>
            <a:spLocks noChangeShapeType="1"/>
          </p:cNvSpPr>
          <p:nvPr/>
        </p:nvSpPr>
        <p:spPr bwMode="auto">
          <a:xfrm>
            <a:off x="3810000" y="2667000"/>
            <a:ext cx="76200" cy="152400"/>
          </a:xfrm>
          <a:prstGeom prst="line">
            <a:avLst/>
          </a:prstGeom>
          <a:noFill/>
          <a:ln w="25400">
            <a:solidFill>
              <a:schemeClr val="tx1"/>
            </a:solidFill>
            <a:round/>
            <a:headEnd/>
            <a:tailEnd/>
          </a:ln>
        </p:spPr>
        <p:txBody>
          <a:bodyPr/>
          <a:lstStyle/>
          <a:p>
            <a:endParaRPr lang="en-US"/>
          </a:p>
        </p:txBody>
      </p:sp>
      <p:sp>
        <p:nvSpPr>
          <p:cNvPr id="243722" name="Line 10"/>
          <p:cNvSpPr>
            <a:spLocks noChangeShapeType="1"/>
          </p:cNvSpPr>
          <p:nvPr/>
        </p:nvSpPr>
        <p:spPr bwMode="auto">
          <a:xfrm>
            <a:off x="3886200" y="2819400"/>
            <a:ext cx="762000" cy="0"/>
          </a:xfrm>
          <a:prstGeom prst="line">
            <a:avLst/>
          </a:prstGeom>
          <a:noFill/>
          <a:ln w="25400">
            <a:solidFill>
              <a:schemeClr val="tx1"/>
            </a:solidFill>
            <a:round/>
            <a:headEnd/>
            <a:tailEnd/>
          </a:ln>
        </p:spPr>
        <p:txBody>
          <a:bodyPr/>
          <a:lstStyle/>
          <a:p>
            <a:endParaRPr lang="en-US"/>
          </a:p>
        </p:txBody>
      </p:sp>
      <p:sp>
        <p:nvSpPr>
          <p:cNvPr id="243723" name="Line 11"/>
          <p:cNvSpPr>
            <a:spLocks noChangeShapeType="1"/>
          </p:cNvSpPr>
          <p:nvPr/>
        </p:nvSpPr>
        <p:spPr bwMode="auto">
          <a:xfrm>
            <a:off x="4648200" y="2819400"/>
            <a:ext cx="0" cy="381000"/>
          </a:xfrm>
          <a:prstGeom prst="line">
            <a:avLst/>
          </a:prstGeom>
          <a:noFill/>
          <a:ln w="25400">
            <a:solidFill>
              <a:schemeClr val="tx1"/>
            </a:solidFill>
            <a:round/>
            <a:headEnd/>
            <a:tailEnd/>
          </a:ln>
        </p:spPr>
        <p:txBody>
          <a:bodyPr/>
          <a:lstStyle/>
          <a:p>
            <a:endParaRPr lang="en-US"/>
          </a:p>
        </p:txBody>
      </p:sp>
      <p:sp>
        <p:nvSpPr>
          <p:cNvPr id="243724" name="Line 12"/>
          <p:cNvSpPr>
            <a:spLocks noChangeShapeType="1"/>
          </p:cNvSpPr>
          <p:nvPr/>
        </p:nvSpPr>
        <p:spPr bwMode="auto">
          <a:xfrm>
            <a:off x="4343400" y="3200400"/>
            <a:ext cx="609600" cy="0"/>
          </a:xfrm>
          <a:prstGeom prst="line">
            <a:avLst/>
          </a:prstGeom>
          <a:noFill/>
          <a:ln w="25400">
            <a:solidFill>
              <a:schemeClr val="tx1"/>
            </a:solidFill>
            <a:round/>
            <a:headEnd/>
            <a:tailEnd/>
          </a:ln>
        </p:spPr>
        <p:txBody>
          <a:bodyPr/>
          <a:lstStyle/>
          <a:p>
            <a:endParaRPr lang="en-US"/>
          </a:p>
        </p:txBody>
      </p:sp>
      <p:sp>
        <p:nvSpPr>
          <p:cNvPr id="243725" name="Line 13"/>
          <p:cNvSpPr>
            <a:spLocks noChangeShapeType="1"/>
          </p:cNvSpPr>
          <p:nvPr/>
        </p:nvSpPr>
        <p:spPr bwMode="auto">
          <a:xfrm flipH="1">
            <a:off x="4343400" y="3276600"/>
            <a:ext cx="609600" cy="0"/>
          </a:xfrm>
          <a:prstGeom prst="line">
            <a:avLst/>
          </a:prstGeom>
          <a:noFill/>
          <a:ln w="25400">
            <a:solidFill>
              <a:schemeClr val="tx1"/>
            </a:solidFill>
            <a:round/>
            <a:headEnd/>
            <a:tailEnd/>
          </a:ln>
        </p:spPr>
        <p:txBody>
          <a:bodyPr/>
          <a:lstStyle/>
          <a:p>
            <a:endParaRPr lang="en-US"/>
          </a:p>
        </p:txBody>
      </p:sp>
      <p:sp>
        <p:nvSpPr>
          <p:cNvPr id="243726" name="Line 14"/>
          <p:cNvSpPr>
            <a:spLocks noChangeShapeType="1"/>
          </p:cNvSpPr>
          <p:nvPr/>
        </p:nvSpPr>
        <p:spPr bwMode="auto">
          <a:xfrm>
            <a:off x="4648200" y="3276600"/>
            <a:ext cx="0" cy="228600"/>
          </a:xfrm>
          <a:prstGeom prst="line">
            <a:avLst/>
          </a:prstGeom>
          <a:noFill/>
          <a:ln w="25400">
            <a:solidFill>
              <a:schemeClr val="tx1"/>
            </a:solidFill>
            <a:round/>
            <a:headEnd/>
            <a:tailEnd/>
          </a:ln>
        </p:spPr>
        <p:txBody>
          <a:bodyPr/>
          <a:lstStyle/>
          <a:p>
            <a:endParaRPr lang="en-US"/>
          </a:p>
        </p:txBody>
      </p:sp>
      <p:sp>
        <p:nvSpPr>
          <p:cNvPr id="243727" name="Line 15"/>
          <p:cNvSpPr>
            <a:spLocks noChangeShapeType="1"/>
          </p:cNvSpPr>
          <p:nvPr/>
        </p:nvSpPr>
        <p:spPr bwMode="auto">
          <a:xfrm flipH="1">
            <a:off x="2286000" y="3505200"/>
            <a:ext cx="2362200" cy="0"/>
          </a:xfrm>
          <a:prstGeom prst="line">
            <a:avLst/>
          </a:prstGeom>
          <a:noFill/>
          <a:ln w="25400">
            <a:solidFill>
              <a:schemeClr val="tx1"/>
            </a:solidFill>
            <a:round/>
            <a:headEnd/>
            <a:tailEnd/>
          </a:ln>
        </p:spPr>
        <p:txBody>
          <a:bodyPr/>
          <a:lstStyle/>
          <a:p>
            <a:endParaRPr lang="en-US"/>
          </a:p>
        </p:txBody>
      </p:sp>
      <p:sp>
        <p:nvSpPr>
          <p:cNvPr id="243728" name="Text Box 16"/>
          <p:cNvSpPr txBox="1">
            <a:spLocks noChangeArrowheads="1"/>
          </p:cNvSpPr>
          <p:nvPr/>
        </p:nvSpPr>
        <p:spPr bwMode="auto">
          <a:xfrm>
            <a:off x="914400" y="3048000"/>
            <a:ext cx="1219200" cy="366713"/>
          </a:xfrm>
          <a:prstGeom prst="rect">
            <a:avLst/>
          </a:prstGeom>
          <a:noFill/>
          <a:ln w="9525">
            <a:noFill/>
            <a:miter lim="800000"/>
            <a:headEnd/>
            <a:tailEnd/>
          </a:ln>
        </p:spPr>
        <p:txBody>
          <a:bodyPr>
            <a:spAutoFit/>
          </a:bodyPr>
          <a:lstStyle/>
          <a:p>
            <a:pPr>
              <a:spcBef>
                <a:spcPct val="50000"/>
              </a:spcBef>
            </a:pPr>
            <a:r>
              <a:rPr lang="en-US"/>
              <a:t>signal in</a:t>
            </a:r>
          </a:p>
        </p:txBody>
      </p:sp>
      <p:sp>
        <p:nvSpPr>
          <p:cNvPr id="243729" name="Line 17"/>
          <p:cNvSpPr>
            <a:spLocks noChangeShapeType="1"/>
          </p:cNvSpPr>
          <p:nvPr/>
        </p:nvSpPr>
        <p:spPr bwMode="auto">
          <a:xfrm>
            <a:off x="4648200" y="2819400"/>
            <a:ext cx="838200" cy="0"/>
          </a:xfrm>
          <a:prstGeom prst="line">
            <a:avLst/>
          </a:prstGeom>
          <a:noFill/>
          <a:ln w="25400">
            <a:solidFill>
              <a:schemeClr val="tx1"/>
            </a:solidFill>
            <a:round/>
            <a:headEnd/>
            <a:tailEnd/>
          </a:ln>
        </p:spPr>
        <p:txBody>
          <a:bodyPr/>
          <a:lstStyle/>
          <a:p>
            <a:endParaRPr lang="en-US"/>
          </a:p>
        </p:txBody>
      </p:sp>
      <p:sp>
        <p:nvSpPr>
          <p:cNvPr id="243730" name="Line 18"/>
          <p:cNvSpPr>
            <a:spLocks noChangeShapeType="1"/>
          </p:cNvSpPr>
          <p:nvPr/>
        </p:nvSpPr>
        <p:spPr bwMode="auto">
          <a:xfrm>
            <a:off x="4648200" y="3505200"/>
            <a:ext cx="838200" cy="0"/>
          </a:xfrm>
          <a:prstGeom prst="line">
            <a:avLst/>
          </a:prstGeom>
          <a:noFill/>
          <a:ln w="25400">
            <a:solidFill>
              <a:schemeClr val="tx1"/>
            </a:solidFill>
            <a:round/>
            <a:headEnd/>
            <a:tailEnd/>
          </a:ln>
        </p:spPr>
        <p:txBody>
          <a:bodyPr/>
          <a:lstStyle/>
          <a:p>
            <a:endParaRPr lang="en-US"/>
          </a:p>
        </p:txBody>
      </p:sp>
      <p:sp>
        <p:nvSpPr>
          <p:cNvPr id="243731" name="Text Box 19"/>
          <p:cNvSpPr txBox="1">
            <a:spLocks noChangeArrowheads="1"/>
          </p:cNvSpPr>
          <p:nvPr/>
        </p:nvSpPr>
        <p:spPr bwMode="auto">
          <a:xfrm>
            <a:off x="5562600" y="2971800"/>
            <a:ext cx="1219200" cy="366713"/>
          </a:xfrm>
          <a:prstGeom prst="rect">
            <a:avLst/>
          </a:prstGeom>
          <a:noFill/>
          <a:ln w="9525">
            <a:noFill/>
            <a:miter lim="800000"/>
            <a:headEnd/>
            <a:tailEnd/>
          </a:ln>
        </p:spPr>
        <p:txBody>
          <a:bodyPr>
            <a:spAutoFit/>
          </a:bodyPr>
          <a:lstStyle/>
          <a:p>
            <a:pPr>
              <a:spcBef>
                <a:spcPct val="50000"/>
              </a:spcBef>
            </a:pPr>
            <a:r>
              <a:rPr lang="en-US"/>
              <a:t>signal out</a:t>
            </a:r>
          </a:p>
        </p:txBody>
      </p:sp>
      <p:sp>
        <p:nvSpPr>
          <p:cNvPr id="243732" name="Text Box 20"/>
          <p:cNvSpPr txBox="1">
            <a:spLocks noChangeArrowheads="1"/>
          </p:cNvSpPr>
          <p:nvPr/>
        </p:nvSpPr>
        <p:spPr bwMode="auto">
          <a:xfrm>
            <a:off x="1143000" y="3810000"/>
            <a:ext cx="7620000" cy="366713"/>
          </a:xfrm>
          <a:prstGeom prst="rect">
            <a:avLst/>
          </a:prstGeom>
          <a:noFill/>
          <a:ln w="9525">
            <a:noFill/>
            <a:miter lim="800000"/>
            <a:headEnd/>
            <a:tailEnd/>
          </a:ln>
        </p:spPr>
        <p:txBody>
          <a:bodyPr>
            <a:spAutoFit/>
          </a:bodyPr>
          <a:lstStyle/>
          <a:p>
            <a:pPr>
              <a:spcBef>
                <a:spcPct val="50000"/>
              </a:spcBef>
            </a:pPr>
            <a:r>
              <a:rPr lang="en-US"/>
              <a:t>Reduction of high frequency noise (example is numerically done filter)</a:t>
            </a:r>
          </a:p>
        </p:txBody>
      </p:sp>
    </p:spTree>
    <p:extLst>
      <p:ext uri="{BB962C8B-B14F-4D97-AF65-F5344CB8AC3E}">
        <p14:creationId xmlns:p14="http://schemas.microsoft.com/office/powerpoint/2010/main" val="1144954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371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37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37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37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37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37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37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37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37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37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37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37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372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4373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4372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437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4373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37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build="p"/>
      <p:bldOleChart spid="243716" grpId="0"/>
      <p:bldP spid="243717" grpId="0" animBg="1"/>
      <p:bldP spid="243718" grpId="0" animBg="1"/>
      <p:bldP spid="243719" grpId="0" animBg="1"/>
      <p:bldP spid="243720" grpId="0" animBg="1"/>
      <p:bldP spid="243721" grpId="0" animBg="1"/>
      <p:bldP spid="243722" grpId="0" animBg="1"/>
      <p:bldP spid="243723" grpId="0" animBg="1"/>
      <p:bldP spid="243724" grpId="0" animBg="1"/>
      <p:bldP spid="243725" grpId="0" animBg="1"/>
      <p:bldP spid="243726" grpId="0" animBg="1"/>
      <p:bldP spid="243727" grpId="0" animBg="1"/>
      <p:bldP spid="243728" grpId="0"/>
      <p:bldP spid="243729" grpId="0" animBg="1"/>
      <p:bldP spid="243730" grpId="0" animBg="1"/>
      <p:bldP spid="243731" grpId="0"/>
      <p:bldP spid="243732"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eaLnBrk="1" hangingPunct="1"/>
            <a:r>
              <a:rPr lang="en-US" sz="4000" dirty="0" smtClean="0">
                <a:latin typeface="Tahoma" charset="0"/>
              </a:rPr>
              <a:t>Electronics</a:t>
            </a:r>
            <a:br>
              <a:rPr lang="en-US" sz="4000" dirty="0" smtClean="0">
                <a:latin typeface="Tahoma" charset="0"/>
              </a:rPr>
            </a:br>
            <a:r>
              <a:rPr lang="en-US" sz="3200" dirty="0" smtClean="0">
                <a:latin typeface="Tahoma" charset="0"/>
              </a:rPr>
              <a:t>RC Circuits</a:t>
            </a:r>
          </a:p>
        </p:txBody>
      </p:sp>
      <p:sp>
        <p:nvSpPr>
          <p:cNvPr id="244739" name="Rectangle 3"/>
          <p:cNvSpPr>
            <a:spLocks noGrp="1" noChangeArrowheads="1"/>
          </p:cNvSpPr>
          <p:nvPr>
            <p:ph type="body" idx="4294967295"/>
          </p:nvPr>
        </p:nvSpPr>
        <p:spPr/>
        <p:txBody>
          <a:bodyPr/>
          <a:lstStyle/>
          <a:p>
            <a:pPr eaLnBrk="1" hangingPunct="1"/>
            <a:r>
              <a:rPr lang="en-US" dirty="0" smtClean="0">
                <a:latin typeface="Tahoma" pitchFamily="34" charset="0"/>
                <a:cs typeface="Tahoma" pitchFamily="34" charset="0"/>
              </a:rPr>
              <a:t>An RC circuit consists of a resistor and capacitor in series</a:t>
            </a:r>
          </a:p>
          <a:p>
            <a:pPr lvl="1" eaLnBrk="1" hangingPunct="1"/>
            <a:r>
              <a:rPr lang="en-US" dirty="0" smtClean="0">
                <a:latin typeface="Tahoma" pitchFamily="34" charset="0"/>
                <a:cs typeface="Tahoma" pitchFamily="34" charset="0"/>
              </a:rPr>
              <a:t>You are responsible for quantitative understanding of behavior from step change in voltage (see below</a:t>
            </a:r>
            <a:r>
              <a:rPr lang="en-US" dirty="0" smtClean="0"/>
              <a:t>)</a:t>
            </a:r>
          </a:p>
        </p:txBody>
      </p:sp>
      <p:sp>
        <p:nvSpPr>
          <p:cNvPr id="244740" name="Line 4"/>
          <p:cNvSpPr>
            <a:spLocks noChangeShapeType="1"/>
          </p:cNvSpPr>
          <p:nvPr/>
        </p:nvSpPr>
        <p:spPr bwMode="auto">
          <a:xfrm>
            <a:off x="2438400" y="4953000"/>
            <a:ext cx="685800" cy="0"/>
          </a:xfrm>
          <a:prstGeom prst="line">
            <a:avLst/>
          </a:prstGeom>
          <a:noFill/>
          <a:ln w="19050">
            <a:solidFill>
              <a:schemeClr val="tx1"/>
            </a:solidFill>
            <a:round/>
            <a:headEnd/>
            <a:tailEnd/>
          </a:ln>
        </p:spPr>
        <p:txBody>
          <a:bodyPr/>
          <a:lstStyle/>
          <a:p>
            <a:endParaRPr lang="en-US"/>
          </a:p>
        </p:txBody>
      </p:sp>
      <p:sp>
        <p:nvSpPr>
          <p:cNvPr id="244741" name="Line 5"/>
          <p:cNvSpPr>
            <a:spLocks noChangeShapeType="1"/>
          </p:cNvSpPr>
          <p:nvPr/>
        </p:nvSpPr>
        <p:spPr bwMode="auto">
          <a:xfrm flipV="1">
            <a:off x="4038600" y="4800600"/>
            <a:ext cx="76200" cy="152400"/>
          </a:xfrm>
          <a:prstGeom prst="line">
            <a:avLst/>
          </a:prstGeom>
          <a:noFill/>
          <a:ln w="19050">
            <a:solidFill>
              <a:schemeClr val="tx1"/>
            </a:solidFill>
            <a:round/>
            <a:headEnd/>
            <a:tailEnd/>
          </a:ln>
        </p:spPr>
        <p:txBody>
          <a:bodyPr/>
          <a:lstStyle/>
          <a:p>
            <a:endParaRPr lang="en-US"/>
          </a:p>
        </p:txBody>
      </p:sp>
      <p:sp>
        <p:nvSpPr>
          <p:cNvPr id="244742" name="Line 6"/>
          <p:cNvSpPr>
            <a:spLocks noChangeShapeType="1"/>
          </p:cNvSpPr>
          <p:nvPr/>
        </p:nvSpPr>
        <p:spPr bwMode="auto">
          <a:xfrm>
            <a:off x="4114800" y="4800600"/>
            <a:ext cx="152400" cy="304800"/>
          </a:xfrm>
          <a:prstGeom prst="line">
            <a:avLst/>
          </a:prstGeom>
          <a:noFill/>
          <a:ln w="19050">
            <a:solidFill>
              <a:schemeClr val="tx1"/>
            </a:solidFill>
            <a:round/>
            <a:headEnd/>
            <a:tailEnd/>
          </a:ln>
        </p:spPr>
        <p:txBody>
          <a:bodyPr/>
          <a:lstStyle/>
          <a:p>
            <a:endParaRPr lang="en-US"/>
          </a:p>
        </p:txBody>
      </p:sp>
      <p:sp>
        <p:nvSpPr>
          <p:cNvPr id="244743" name="Line 7"/>
          <p:cNvSpPr>
            <a:spLocks noChangeShapeType="1"/>
          </p:cNvSpPr>
          <p:nvPr/>
        </p:nvSpPr>
        <p:spPr bwMode="auto">
          <a:xfrm flipV="1">
            <a:off x="4267200" y="4800600"/>
            <a:ext cx="152400" cy="304800"/>
          </a:xfrm>
          <a:prstGeom prst="line">
            <a:avLst/>
          </a:prstGeom>
          <a:noFill/>
          <a:ln w="19050">
            <a:solidFill>
              <a:schemeClr val="tx1"/>
            </a:solidFill>
            <a:round/>
            <a:headEnd/>
            <a:tailEnd/>
          </a:ln>
        </p:spPr>
        <p:txBody>
          <a:bodyPr/>
          <a:lstStyle/>
          <a:p>
            <a:endParaRPr lang="en-US"/>
          </a:p>
        </p:txBody>
      </p:sp>
      <p:sp>
        <p:nvSpPr>
          <p:cNvPr id="244744" name="Line 8"/>
          <p:cNvSpPr>
            <a:spLocks noChangeShapeType="1"/>
          </p:cNvSpPr>
          <p:nvPr/>
        </p:nvSpPr>
        <p:spPr bwMode="auto">
          <a:xfrm>
            <a:off x="4419600" y="4800600"/>
            <a:ext cx="76200" cy="152400"/>
          </a:xfrm>
          <a:prstGeom prst="line">
            <a:avLst/>
          </a:prstGeom>
          <a:noFill/>
          <a:ln w="19050">
            <a:solidFill>
              <a:schemeClr val="tx1"/>
            </a:solidFill>
            <a:round/>
            <a:headEnd/>
            <a:tailEnd/>
          </a:ln>
        </p:spPr>
        <p:txBody>
          <a:bodyPr/>
          <a:lstStyle/>
          <a:p>
            <a:endParaRPr lang="en-US"/>
          </a:p>
        </p:txBody>
      </p:sp>
      <p:sp>
        <p:nvSpPr>
          <p:cNvPr id="244745" name="Line 9"/>
          <p:cNvSpPr>
            <a:spLocks noChangeShapeType="1"/>
          </p:cNvSpPr>
          <p:nvPr/>
        </p:nvSpPr>
        <p:spPr bwMode="auto">
          <a:xfrm>
            <a:off x="4495800" y="4953000"/>
            <a:ext cx="762000" cy="0"/>
          </a:xfrm>
          <a:prstGeom prst="line">
            <a:avLst/>
          </a:prstGeom>
          <a:noFill/>
          <a:ln w="19050">
            <a:solidFill>
              <a:schemeClr val="tx1"/>
            </a:solidFill>
            <a:round/>
            <a:headEnd/>
            <a:tailEnd/>
          </a:ln>
        </p:spPr>
        <p:txBody>
          <a:bodyPr/>
          <a:lstStyle/>
          <a:p>
            <a:endParaRPr lang="en-US"/>
          </a:p>
        </p:txBody>
      </p:sp>
      <p:sp>
        <p:nvSpPr>
          <p:cNvPr id="244746" name="Line 10"/>
          <p:cNvSpPr>
            <a:spLocks noChangeShapeType="1"/>
          </p:cNvSpPr>
          <p:nvPr/>
        </p:nvSpPr>
        <p:spPr bwMode="auto">
          <a:xfrm>
            <a:off x="5257800" y="4953000"/>
            <a:ext cx="0" cy="381000"/>
          </a:xfrm>
          <a:prstGeom prst="line">
            <a:avLst/>
          </a:prstGeom>
          <a:noFill/>
          <a:ln w="19050">
            <a:solidFill>
              <a:schemeClr val="tx1"/>
            </a:solidFill>
            <a:round/>
            <a:headEnd/>
            <a:tailEnd/>
          </a:ln>
        </p:spPr>
        <p:txBody>
          <a:bodyPr/>
          <a:lstStyle/>
          <a:p>
            <a:endParaRPr lang="en-US"/>
          </a:p>
        </p:txBody>
      </p:sp>
      <p:sp>
        <p:nvSpPr>
          <p:cNvPr id="244747" name="Line 11"/>
          <p:cNvSpPr>
            <a:spLocks noChangeShapeType="1"/>
          </p:cNvSpPr>
          <p:nvPr/>
        </p:nvSpPr>
        <p:spPr bwMode="auto">
          <a:xfrm>
            <a:off x="4953000" y="5334000"/>
            <a:ext cx="609600" cy="0"/>
          </a:xfrm>
          <a:prstGeom prst="line">
            <a:avLst/>
          </a:prstGeom>
          <a:noFill/>
          <a:ln w="19050">
            <a:solidFill>
              <a:schemeClr val="tx1"/>
            </a:solidFill>
            <a:round/>
            <a:headEnd/>
            <a:tailEnd/>
          </a:ln>
        </p:spPr>
        <p:txBody>
          <a:bodyPr/>
          <a:lstStyle/>
          <a:p>
            <a:endParaRPr lang="en-US"/>
          </a:p>
        </p:txBody>
      </p:sp>
      <p:sp>
        <p:nvSpPr>
          <p:cNvPr id="244748" name="Line 12"/>
          <p:cNvSpPr>
            <a:spLocks noChangeShapeType="1"/>
          </p:cNvSpPr>
          <p:nvPr/>
        </p:nvSpPr>
        <p:spPr bwMode="auto">
          <a:xfrm flipH="1">
            <a:off x="4953000" y="5410200"/>
            <a:ext cx="609600" cy="0"/>
          </a:xfrm>
          <a:prstGeom prst="line">
            <a:avLst/>
          </a:prstGeom>
          <a:noFill/>
          <a:ln w="19050">
            <a:solidFill>
              <a:schemeClr val="tx1"/>
            </a:solidFill>
            <a:round/>
            <a:headEnd/>
            <a:tailEnd/>
          </a:ln>
        </p:spPr>
        <p:txBody>
          <a:bodyPr/>
          <a:lstStyle/>
          <a:p>
            <a:endParaRPr lang="en-US"/>
          </a:p>
        </p:txBody>
      </p:sp>
      <p:sp>
        <p:nvSpPr>
          <p:cNvPr id="244749" name="Line 13"/>
          <p:cNvSpPr>
            <a:spLocks noChangeShapeType="1"/>
          </p:cNvSpPr>
          <p:nvPr/>
        </p:nvSpPr>
        <p:spPr bwMode="auto">
          <a:xfrm>
            <a:off x="5257800" y="5410200"/>
            <a:ext cx="0" cy="457200"/>
          </a:xfrm>
          <a:prstGeom prst="line">
            <a:avLst/>
          </a:prstGeom>
          <a:noFill/>
          <a:ln w="19050">
            <a:solidFill>
              <a:schemeClr val="tx1"/>
            </a:solidFill>
            <a:round/>
            <a:headEnd/>
            <a:tailEnd/>
          </a:ln>
        </p:spPr>
        <p:txBody>
          <a:bodyPr/>
          <a:lstStyle/>
          <a:p>
            <a:endParaRPr lang="en-US"/>
          </a:p>
        </p:txBody>
      </p:sp>
      <p:sp>
        <p:nvSpPr>
          <p:cNvPr id="244750" name="Line 14"/>
          <p:cNvSpPr>
            <a:spLocks noChangeShapeType="1"/>
          </p:cNvSpPr>
          <p:nvPr/>
        </p:nvSpPr>
        <p:spPr bwMode="auto">
          <a:xfrm flipH="1">
            <a:off x="2438400" y="5867400"/>
            <a:ext cx="2819400" cy="0"/>
          </a:xfrm>
          <a:prstGeom prst="line">
            <a:avLst/>
          </a:prstGeom>
          <a:noFill/>
          <a:ln w="19050">
            <a:solidFill>
              <a:schemeClr val="tx1"/>
            </a:solidFill>
            <a:round/>
            <a:headEnd/>
            <a:tailEnd/>
          </a:ln>
        </p:spPr>
        <p:txBody>
          <a:bodyPr/>
          <a:lstStyle/>
          <a:p>
            <a:endParaRPr lang="en-US"/>
          </a:p>
        </p:txBody>
      </p:sp>
      <p:sp>
        <p:nvSpPr>
          <p:cNvPr id="244751" name="Line 15"/>
          <p:cNvSpPr>
            <a:spLocks noChangeShapeType="1"/>
          </p:cNvSpPr>
          <p:nvPr/>
        </p:nvSpPr>
        <p:spPr bwMode="auto">
          <a:xfrm>
            <a:off x="2133600" y="5334000"/>
            <a:ext cx="609600" cy="0"/>
          </a:xfrm>
          <a:prstGeom prst="line">
            <a:avLst/>
          </a:prstGeom>
          <a:noFill/>
          <a:ln w="19050">
            <a:solidFill>
              <a:schemeClr val="tx1"/>
            </a:solidFill>
            <a:round/>
            <a:headEnd/>
            <a:tailEnd/>
          </a:ln>
        </p:spPr>
        <p:txBody>
          <a:bodyPr/>
          <a:lstStyle/>
          <a:p>
            <a:endParaRPr lang="en-US"/>
          </a:p>
        </p:txBody>
      </p:sp>
      <p:sp>
        <p:nvSpPr>
          <p:cNvPr id="244752" name="Line 16"/>
          <p:cNvSpPr>
            <a:spLocks noChangeShapeType="1"/>
          </p:cNvSpPr>
          <p:nvPr/>
        </p:nvSpPr>
        <p:spPr bwMode="auto">
          <a:xfrm>
            <a:off x="2286000" y="5486400"/>
            <a:ext cx="304800" cy="0"/>
          </a:xfrm>
          <a:prstGeom prst="line">
            <a:avLst/>
          </a:prstGeom>
          <a:noFill/>
          <a:ln w="19050">
            <a:solidFill>
              <a:schemeClr val="tx1"/>
            </a:solidFill>
            <a:round/>
            <a:headEnd/>
            <a:tailEnd/>
          </a:ln>
        </p:spPr>
        <p:txBody>
          <a:bodyPr/>
          <a:lstStyle/>
          <a:p>
            <a:endParaRPr lang="en-US"/>
          </a:p>
        </p:txBody>
      </p:sp>
      <p:sp>
        <p:nvSpPr>
          <p:cNvPr id="244753" name="Line 17"/>
          <p:cNvSpPr>
            <a:spLocks noChangeShapeType="1"/>
          </p:cNvSpPr>
          <p:nvPr/>
        </p:nvSpPr>
        <p:spPr bwMode="auto">
          <a:xfrm flipV="1">
            <a:off x="2438400" y="4953000"/>
            <a:ext cx="0" cy="381000"/>
          </a:xfrm>
          <a:prstGeom prst="line">
            <a:avLst/>
          </a:prstGeom>
          <a:noFill/>
          <a:ln w="19050">
            <a:solidFill>
              <a:schemeClr val="tx1"/>
            </a:solidFill>
            <a:round/>
            <a:headEnd/>
            <a:tailEnd/>
          </a:ln>
        </p:spPr>
        <p:txBody>
          <a:bodyPr/>
          <a:lstStyle/>
          <a:p>
            <a:endParaRPr lang="en-US"/>
          </a:p>
        </p:txBody>
      </p:sp>
      <p:sp>
        <p:nvSpPr>
          <p:cNvPr id="244754" name="Line 18"/>
          <p:cNvSpPr>
            <a:spLocks noChangeShapeType="1"/>
          </p:cNvSpPr>
          <p:nvPr/>
        </p:nvSpPr>
        <p:spPr bwMode="auto">
          <a:xfrm flipV="1">
            <a:off x="2438400" y="5486400"/>
            <a:ext cx="0" cy="381000"/>
          </a:xfrm>
          <a:prstGeom prst="line">
            <a:avLst/>
          </a:prstGeom>
          <a:noFill/>
          <a:ln w="19050">
            <a:solidFill>
              <a:schemeClr val="tx1"/>
            </a:solidFill>
            <a:round/>
            <a:headEnd/>
            <a:tailEnd/>
          </a:ln>
        </p:spPr>
        <p:txBody>
          <a:bodyPr/>
          <a:lstStyle/>
          <a:p>
            <a:endParaRPr lang="en-US"/>
          </a:p>
        </p:txBody>
      </p:sp>
      <p:sp>
        <p:nvSpPr>
          <p:cNvPr id="244755" name="Line 19"/>
          <p:cNvSpPr>
            <a:spLocks noChangeShapeType="1"/>
          </p:cNvSpPr>
          <p:nvPr/>
        </p:nvSpPr>
        <p:spPr bwMode="auto">
          <a:xfrm flipH="1">
            <a:off x="3581400" y="4953000"/>
            <a:ext cx="457200" cy="0"/>
          </a:xfrm>
          <a:prstGeom prst="line">
            <a:avLst/>
          </a:prstGeom>
          <a:noFill/>
          <a:ln w="19050">
            <a:solidFill>
              <a:schemeClr val="tx1"/>
            </a:solidFill>
            <a:round/>
            <a:headEnd/>
            <a:tailEnd/>
          </a:ln>
        </p:spPr>
        <p:txBody>
          <a:bodyPr/>
          <a:lstStyle/>
          <a:p>
            <a:endParaRPr lang="en-US"/>
          </a:p>
        </p:txBody>
      </p:sp>
      <p:sp>
        <p:nvSpPr>
          <p:cNvPr id="244756" name="Line 20"/>
          <p:cNvSpPr>
            <a:spLocks noChangeShapeType="1"/>
          </p:cNvSpPr>
          <p:nvPr/>
        </p:nvSpPr>
        <p:spPr bwMode="auto">
          <a:xfrm>
            <a:off x="3200400" y="5181600"/>
            <a:ext cx="0" cy="685800"/>
          </a:xfrm>
          <a:prstGeom prst="line">
            <a:avLst/>
          </a:prstGeom>
          <a:noFill/>
          <a:ln w="19050">
            <a:solidFill>
              <a:schemeClr val="tx1"/>
            </a:solidFill>
            <a:round/>
            <a:headEnd/>
            <a:tailEnd/>
          </a:ln>
        </p:spPr>
        <p:txBody>
          <a:bodyPr/>
          <a:lstStyle/>
          <a:p>
            <a:endParaRPr lang="en-US"/>
          </a:p>
        </p:txBody>
      </p:sp>
      <p:sp>
        <p:nvSpPr>
          <p:cNvPr id="244757" name="Line 21"/>
          <p:cNvSpPr>
            <a:spLocks noChangeShapeType="1"/>
          </p:cNvSpPr>
          <p:nvPr/>
        </p:nvSpPr>
        <p:spPr bwMode="auto">
          <a:xfrm flipH="1">
            <a:off x="3200400" y="4953000"/>
            <a:ext cx="381000" cy="228600"/>
          </a:xfrm>
          <a:prstGeom prst="line">
            <a:avLst/>
          </a:prstGeom>
          <a:noFill/>
          <a:ln w="19050" cap="rnd">
            <a:solidFill>
              <a:schemeClr val="tx1"/>
            </a:solidFill>
            <a:prstDash val="sysDot"/>
            <a:round/>
            <a:headEnd/>
            <a:tailEnd type="triangle" w="med" len="med"/>
          </a:ln>
        </p:spPr>
        <p:txBody>
          <a:bodyPr/>
          <a:lstStyle/>
          <a:p>
            <a:endParaRPr lang="en-US"/>
          </a:p>
        </p:txBody>
      </p:sp>
      <p:sp>
        <p:nvSpPr>
          <p:cNvPr id="244758" name="Text Box 22"/>
          <p:cNvSpPr txBox="1">
            <a:spLocks noChangeArrowheads="1"/>
          </p:cNvSpPr>
          <p:nvPr/>
        </p:nvSpPr>
        <p:spPr bwMode="auto">
          <a:xfrm>
            <a:off x="2819400" y="4343400"/>
            <a:ext cx="1905000" cy="366713"/>
          </a:xfrm>
          <a:prstGeom prst="rect">
            <a:avLst/>
          </a:prstGeom>
          <a:noFill/>
          <a:ln w="9525">
            <a:noFill/>
            <a:miter lim="800000"/>
            <a:headEnd/>
            <a:tailEnd/>
          </a:ln>
        </p:spPr>
        <p:txBody>
          <a:bodyPr>
            <a:spAutoFit/>
          </a:bodyPr>
          <a:lstStyle/>
          <a:p>
            <a:pPr>
              <a:spcBef>
                <a:spcPct val="50000"/>
              </a:spcBef>
            </a:pPr>
            <a:r>
              <a:rPr lang="en-US"/>
              <a:t>Switch</a:t>
            </a:r>
          </a:p>
        </p:txBody>
      </p:sp>
      <p:sp>
        <p:nvSpPr>
          <p:cNvPr id="244759" name="Text Box 23"/>
          <p:cNvSpPr txBox="1">
            <a:spLocks noChangeArrowheads="1"/>
          </p:cNvSpPr>
          <p:nvPr/>
        </p:nvSpPr>
        <p:spPr bwMode="auto">
          <a:xfrm>
            <a:off x="1371600" y="5257800"/>
            <a:ext cx="762000" cy="366713"/>
          </a:xfrm>
          <a:prstGeom prst="rect">
            <a:avLst/>
          </a:prstGeom>
          <a:noFill/>
          <a:ln w="9525">
            <a:noFill/>
            <a:miter lim="800000"/>
            <a:headEnd/>
            <a:tailEnd/>
          </a:ln>
        </p:spPr>
        <p:txBody>
          <a:bodyPr>
            <a:spAutoFit/>
          </a:bodyPr>
          <a:lstStyle/>
          <a:p>
            <a:pPr>
              <a:spcBef>
                <a:spcPct val="50000"/>
              </a:spcBef>
            </a:pPr>
            <a:r>
              <a:rPr lang="en-US"/>
              <a:t>5 V</a:t>
            </a:r>
          </a:p>
        </p:txBody>
      </p:sp>
      <p:sp>
        <p:nvSpPr>
          <p:cNvPr id="244760" name="Text Box 24"/>
          <p:cNvSpPr txBox="1">
            <a:spLocks noChangeArrowheads="1"/>
          </p:cNvSpPr>
          <p:nvPr/>
        </p:nvSpPr>
        <p:spPr bwMode="auto">
          <a:xfrm>
            <a:off x="5791200" y="3886200"/>
            <a:ext cx="3124200" cy="825500"/>
          </a:xfrm>
          <a:prstGeom prst="rect">
            <a:avLst/>
          </a:prstGeom>
          <a:noFill/>
          <a:ln w="9525">
            <a:noFill/>
            <a:miter lim="800000"/>
            <a:headEnd/>
            <a:tailEnd/>
          </a:ln>
        </p:spPr>
        <p:txBody>
          <a:bodyPr>
            <a:spAutoFit/>
          </a:bodyPr>
          <a:lstStyle/>
          <a:p>
            <a:pPr marL="342900" indent="-342900">
              <a:spcBef>
                <a:spcPct val="50000"/>
              </a:spcBef>
              <a:buFontTx/>
              <a:buAutoNum type="arabicParenR"/>
            </a:pPr>
            <a:r>
              <a:rPr lang="en-US" sz="1600">
                <a:latin typeface="Tahoma" charset="0"/>
              </a:rPr>
              <a:t>Before t = 0, switch in down position so V = 0 all parts but short segment</a:t>
            </a:r>
          </a:p>
        </p:txBody>
      </p:sp>
      <p:sp>
        <p:nvSpPr>
          <p:cNvPr id="244761" name="Line 25"/>
          <p:cNvSpPr>
            <a:spLocks noChangeShapeType="1"/>
          </p:cNvSpPr>
          <p:nvPr/>
        </p:nvSpPr>
        <p:spPr bwMode="auto">
          <a:xfrm>
            <a:off x="2209800" y="5181600"/>
            <a:ext cx="0" cy="152400"/>
          </a:xfrm>
          <a:prstGeom prst="line">
            <a:avLst/>
          </a:prstGeom>
          <a:noFill/>
          <a:ln w="9525">
            <a:solidFill>
              <a:schemeClr val="tx1"/>
            </a:solidFill>
            <a:round/>
            <a:headEnd/>
            <a:tailEnd/>
          </a:ln>
        </p:spPr>
        <p:txBody>
          <a:bodyPr/>
          <a:lstStyle/>
          <a:p>
            <a:endParaRPr lang="en-US"/>
          </a:p>
        </p:txBody>
      </p:sp>
      <p:sp>
        <p:nvSpPr>
          <p:cNvPr id="244762" name="Line 26"/>
          <p:cNvSpPr>
            <a:spLocks noChangeShapeType="1"/>
          </p:cNvSpPr>
          <p:nvPr/>
        </p:nvSpPr>
        <p:spPr bwMode="auto">
          <a:xfrm>
            <a:off x="2133600" y="5257800"/>
            <a:ext cx="152400" cy="0"/>
          </a:xfrm>
          <a:prstGeom prst="line">
            <a:avLst/>
          </a:prstGeom>
          <a:noFill/>
          <a:ln w="9525">
            <a:solidFill>
              <a:schemeClr val="tx1"/>
            </a:solidFill>
            <a:round/>
            <a:headEnd/>
            <a:tailEnd/>
          </a:ln>
        </p:spPr>
        <p:txBody>
          <a:bodyPr/>
          <a:lstStyle/>
          <a:p>
            <a:endParaRPr lang="en-US"/>
          </a:p>
        </p:txBody>
      </p:sp>
      <p:sp>
        <p:nvSpPr>
          <p:cNvPr id="244763" name="Line 27"/>
          <p:cNvSpPr>
            <a:spLocks noChangeShapeType="1"/>
          </p:cNvSpPr>
          <p:nvPr/>
        </p:nvSpPr>
        <p:spPr bwMode="auto">
          <a:xfrm>
            <a:off x="2590800" y="5105400"/>
            <a:ext cx="0" cy="152400"/>
          </a:xfrm>
          <a:prstGeom prst="line">
            <a:avLst/>
          </a:prstGeom>
          <a:noFill/>
          <a:ln w="9525">
            <a:solidFill>
              <a:schemeClr val="tx1"/>
            </a:solidFill>
            <a:round/>
            <a:headEnd/>
            <a:tailEnd/>
          </a:ln>
        </p:spPr>
        <p:txBody>
          <a:bodyPr/>
          <a:lstStyle/>
          <a:p>
            <a:endParaRPr lang="en-US"/>
          </a:p>
        </p:txBody>
      </p:sp>
      <p:sp>
        <p:nvSpPr>
          <p:cNvPr id="244764" name="Line 28"/>
          <p:cNvSpPr>
            <a:spLocks noChangeShapeType="1"/>
          </p:cNvSpPr>
          <p:nvPr/>
        </p:nvSpPr>
        <p:spPr bwMode="auto">
          <a:xfrm>
            <a:off x="2514600" y="5181600"/>
            <a:ext cx="152400" cy="0"/>
          </a:xfrm>
          <a:prstGeom prst="line">
            <a:avLst/>
          </a:prstGeom>
          <a:noFill/>
          <a:ln w="9525">
            <a:solidFill>
              <a:schemeClr val="tx1"/>
            </a:solidFill>
            <a:round/>
            <a:headEnd/>
            <a:tailEnd/>
          </a:ln>
        </p:spPr>
        <p:txBody>
          <a:bodyPr/>
          <a:lstStyle/>
          <a:p>
            <a:endParaRPr lang="en-US"/>
          </a:p>
        </p:txBody>
      </p:sp>
      <p:sp>
        <p:nvSpPr>
          <p:cNvPr id="244765" name="Line 29"/>
          <p:cNvSpPr>
            <a:spLocks noChangeShapeType="1"/>
          </p:cNvSpPr>
          <p:nvPr/>
        </p:nvSpPr>
        <p:spPr bwMode="auto">
          <a:xfrm>
            <a:off x="2971800" y="4800600"/>
            <a:ext cx="0" cy="152400"/>
          </a:xfrm>
          <a:prstGeom prst="line">
            <a:avLst/>
          </a:prstGeom>
          <a:noFill/>
          <a:ln w="9525">
            <a:solidFill>
              <a:schemeClr val="tx1"/>
            </a:solidFill>
            <a:round/>
            <a:headEnd/>
            <a:tailEnd/>
          </a:ln>
        </p:spPr>
        <p:txBody>
          <a:bodyPr/>
          <a:lstStyle/>
          <a:p>
            <a:endParaRPr lang="en-US"/>
          </a:p>
        </p:txBody>
      </p:sp>
      <p:sp>
        <p:nvSpPr>
          <p:cNvPr id="244766" name="Line 30"/>
          <p:cNvSpPr>
            <a:spLocks noChangeShapeType="1"/>
          </p:cNvSpPr>
          <p:nvPr/>
        </p:nvSpPr>
        <p:spPr bwMode="auto">
          <a:xfrm>
            <a:off x="2895600" y="4876800"/>
            <a:ext cx="152400" cy="0"/>
          </a:xfrm>
          <a:prstGeom prst="line">
            <a:avLst/>
          </a:prstGeom>
          <a:noFill/>
          <a:ln w="9525">
            <a:solidFill>
              <a:schemeClr val="tx1"/>
            </a:solidFill>
            <a:round/>
            <a:headEnd/>
            <a:tailEnd/>
          </a:ln>
        </p:spPr>
        <p:txBody>
          <a:bodyPr/>
          <a:lstStyle/>
          <a:p>
            <a:endParaRPr lang="en-US"/>
          </a:p>
        </p:txBody>
      </p:sp>
      <p:sp>
        <p:nvSpPr>
          <p:cNvPr id="244767" name="Line 31"/>
          <p:cNvSpPr>
            <a:spLocks noChangeShapeType="1"/>
          </p:cNvSpPr>
          <p:nvPr/>
        </p:nvSpPr>
        <p:spPr bwMode="auto">
          <a:xfrm>
            <a:off x="2743200" y="4800600"/>
            <a:ext cx="0" cy="152400"/>
          </a:xfrm>
          <a:prstGeom prst="line">
            <a:avLst/>
          </a:prstGeom>
          <a:noFill/>
          <a:ln w="9525">
            <a:solidFill>
              <a:schemeClr val="tx1"/>
            </a:solidFill>
            <a:round/>
            <a:headEnd/>
            <a:tailEnd/>
          </a:ln>
        </p:spPr>
        <p:txBody>
          <a:bodyPr/>
          <a:lstStyle/>
          <a:p>
            <a:endParaRPr lang="en-US"/>
          </a:p>
        </p:txBody>
      </p:sp>
      <p:sp>
        <p:nvSpPr>
          <p:cNvPr id="244768" name="Line 32"/>
          <p:cNvSpPr>
            <a:spLocks noChangeShapeType="1"/>
          </p:cNvSpPr>
          <p:nvPr/>
        </p:nvSpPr>
        <p:spPr bwMode="auto">
          <a:xfrm>
            <a:off x="2667000" y="4876800"/>
            <a:ext cx="152400" cy="0"/>
          </a:xfrm>
          <a:prstGeom prst="line">
            <a:avLst/>
          </a:prstGeom>
          <a:noFill/>
          <a:ln w="9525">
            <a:solidFill>
              <a:schemeClr val="tx1"/>
            </a:solidFill>
            <a:round/>
            <a:headEnd/>
            <a:tailEnd/>
          </a:ln>
        </p:spPr>
        <p:txBody>
          <a:bodyPr/>
          <a:lstStyle/>
          <a:p>
            <a:endParaRPr lang="en-US"/>
          </a:p>
        </p:txBody>
      </p:sp>
      <p:sp>
        <p:nvSpPr>
          <p:cNvPr id="244769" name="Text Box 33"/>
          <p:cNvSpPr txBox="1">
            <a:spLocks noChangeArrowheads="1"/>
          </p:cNvSpPr>
          <p:nvPr/>
        </p:nvSpPr>
        <p:spPr bwMode="auto">
          <a:xfrm>
            <a:off x="5791200" y="4724400"/>
            <a:ext cx="3124200" cy="1069975"/>
          </a:xfrm>
          <a:prstGeom prst="rect">
            <a:avLst/>
          </a:prstGeom>
          <a:noFill/>
          <a:ln w="9525">
            <a:noFill/>
            <a:miter lim="800000"/>
            <a:headEnd/>
            <a:tailEnd/>
          </a:ln>
        </p:spPr>
        <p:txBody>
          <a:bodyPr>
            <a:spAutoFit/>
          </a:bodyPr>
          <a:lstStyle/>
          <a:p>
            <a:pPr marL="342900" indent="-342900">
              <a:spcBef>
                <a:spcPct val="50000"/>
              </a:spcBef>
            </a:pPr>
            <a:r>
              <a:rPr lang="en-US" sz="1600"/>
              <a:t>2)</a:t>
            </a:r>
            <a:r>
              <a:rPr lang="en-US" sz="1600">
                <a:latin typeface="Tahoma" charset="0"/>
              </a:rPr>
              <a:t>	As switch is thrown (t = 0), charge travels through resistor to capacitor, but this takes time</a:t>
            </a:r>
          </a:p>
        </p:txBody>
      </p:sp>
      <p:sp>
        <p:nvSpPr>
          <p:cNvPr id="244770" name="Text Box 34"/>
          <p:cNvSpPr txBox="1">
            <a:spLocks noChangeArrowheads="1"/>
          </p:cNvSpPr>
          <p:nvPr/>
        </p:nvSpPr>
        <p:spPr bwMode="auto">
          <a:xfrm>
            <a:off x="5791200" y="5791200"/>
            <a:ext cx="3200400" cy="825500"/>
          </a:xfrm>
          <a:prstGeom prst="rect">
            <a:avLst/>
          </a:prstGeom>
          <a:noFill/>
          <a:ln w="9525">
            <a:noFill/>
            <a:miter lim="800000"/>
            <a:headEnd/>
            <a:tailEnd/>
          </a:ln>
        </p:spPr>
        <p:txBody>
          <a:bodyPr>
            <a:spAutoFit/>
          </a:bodyPr>
          <a:lstStyle/>
          <a:p>
            <a:pPr marL="342900" indent="-342900">
              <a:spcBef>
                <a:spcPct val="50000"/>
              </a:spcBef>
            </a:pPr>
            <a:r>
              <a:rPr lang="en-US" sz="1600"/>
              <a:t>3)	</a:t>
            </a:r>
            <a:r>
              <a:rPr lang="en-US" sz="1600">
                <a:latin typeface="Tahoma" charset="0"/>
              </a:rPr>
              <a:t>After some time, the capacitor is fully charged and current drops to zero</a:t>
            </a:r>
            <a:endParaRPr lang="en-US">
              <a:latin typeface="Tahoma" charset="0"/>
            </a:endParaRPr>
          </a:p>
        </p:txBody>
      </p:sp>
      <p:sp>
        <p:nvSpPr>
          <p:cNvPr id="244771" name="Line 35"/>
          <p:cNvSpPr>
            <a:spLocks noChangeShapeType="1"/>
          </p:cNvSpPr>
          <p:nvPr/>
        </p:nvSpPr>
        <p:spPr bwMode="auto">
          <a:xfrm flipH="1">
            <a:off x="3124200" y="4953000"/>
            <a:ext cx="457200" cy="0"/>
          </a:xfrm>
          <a:prstGeom prst="line">
            <a:avLst/>
          </a:prstGeom>
          <a:noFill/>
          <a:ln w="19050">
            <a:solidFill>
              <a:schemeClr val="tx1"/>
            </a:solidFill>
            <a:prstDash val="sysDot"/>
            <a:round/>
            <a:headEnd/>
            <a:tailEnd type="triangle" w="med" len="med"/>
          </a:ln>
        </p:spPr>
        <p:txBody>
          <a:bodyPr/>
          <a:lstStyle/>
          <a:p>
            <a:endParaRPr lang="en-US"/>
          </a:p>
        </p:txBody>
      </p:sp>
      <p:sp>
        <p:nvSpPr>
          <p:cNvPr id="244772" name="Line 36"/>
          <p:cNvSpPr>
            <a:spLocks noChangeShapeType="1"/>
          </p:cNvSpPr>
          <p:nvPr/>
        </p:nvSpPr>
        <p:spPr bwMode="auto">
          <a:xfrm>
            <a:off x="4953000" y="5638800"/>
            <a:ext cx="152400" cy="0"/>
          </a:xfrm>
          <a:prstGeom prst="line">
            <a:avLst/>
          </a:prstGeom>
          <a:noFill/>
          <a:ln w="9525">
            <a:solidFill>
              <a:schemeClr val="tx1"/>
            </a:solidFill>
            <a:round/>
            <a:headEnd/>
            <a:tailEnd/>
          </a:ln>
        </p:spPr>
        <p:txBody>
          <a:bodyPr/>
          <a:lstStyle/>
          <a:p>
            <a:endParaRPr lang="en-US"/>
          </a:p>
        </p:txBody>
      </p:sp>
      <p:sp>
        <p:nvSpPr>
          <p:cNvPr id="244773" name="Line 37"/>
          <p:cNvSpPr>
            <a:spLocks noChangeShapeType="1"/>
          </p:cNvSpPr>
          <p:nvPr/>
        </p:nvSpPr>
        <p:spPr bwMode="auto">
          <a:xfrm>
            <a:off x="5334000" y="5562600"/>
            <a:ext cx="152400" cy="0"/>
          </a:xfrm>
          <a:prstGeom prst="line">
            <a:avLst/>
          </a:prstGeom>
          <a:noFill/>
          <a:ln w="9525">
            <a:solidFill>
              <a:schemeClr val="tx1"/>
            </a:solidFill>
            <a:round/>
            <a:headEnd/>
            <a:tailEnd/>
          </a:ln>
        </p:spPr>
        <p:txBody>
          <a:bodyPr/>
          <a:lstStyle/>
          <a:p>
            <a:endParaRPr lang="en-US"/>
          </a:p>
        </p:txBody>
      </p:sp>
      <p:sp>
        <p:nvSpPr>
          <p:cNvPr id="244774" name="Freeform 38"/>
          <p:cNvSpPr>
            <a:spLocks/>
          </p:cNvSpPr>
          <p:nvPr/>
        </p:nvSpPr>
        <p:spPr bwMode="auto">
          <a:xfrm>
            <a:off x="4381500" y="5041900"/>
            <a:ext cx="800100" cy="800100"/>
          </a:xfrm>
          <a:custGeom>
            <a:avLst/>
            <a:gdLst>
              <a:gd name="T0" fmla="*/ 907256427 w 504"/>
              <a:gd name="T1" fmla="*/ 100806250 h 504"/>
              <a:gd name="T2" fmla="*/ 181451256 w 504"/>
              <a:gd name="T3" fmla="*/ 100806250 h 504"/>
              <a:gd name="T4" fmla="*/ 181451256 w 504"/>
              <a:gd name="T5" fmla="*/ 705643778 h 504"/>
              <a:gd name="T6" fmla="*/ 181451256 w 504"/>
              <a:gd name="T7" fmla="*/ 1189513859 h 504"/>
              <a:gd name="T8" fmla="*/ 1270158839 w 504"/>
              <a:gd name="T9" fmla="*/ 1189513859 h 504"/>
              <a:gd name="T10" fmla="*/ 0 60000 65536"/>
              <a:gd name="T11" fmla="*/ 0 60000 65536"/>
              <a:gd name="T12" fmla="*/ 0 60000 65536"/>
              <a:gd name="T13" fmla="*/ 0 60000 65536"/>
              <a:gd name="T14" fmla="*/ 0 60000 65536"/>
              <a:gd name="T15" fmla="*/ 0 w 504"/>
              <a:gd name="T16" fmla="*/ 0 h 504"/>
              <a:gd name="T17" fmla="*/ 504 w 504"/>
              <a:gd name="T18" fmla="*/ 504 h 504"/>
            </a:gdLst>
            <a:ahLst/>
            <a:cxnLst>
              <a:cxn ang="T10">
                <a:pos x="T0" y="T1"/>
              </a:cxn>
              <a:cxn ang="T11">
                <a:pos x="T2" y="T3"/>
              </a:cxn>
              <a:cxn ang="T12">
                <a:pos x="T4" y="T5"/>
              </a:cxn>
              <a:cxn ang="T13">
                <a:pos x="T6" y="T7"/>
              </a:cxn>
              <a:cxn ang="T14">
                <a:pos x="T8" y="T9"/>
              </a:cxn>
            </a:cxnLst>
            <a:rect l="T15" t="T16" r="T17" b="T18"/>
            <a:pathLst>
              <a:path w="504" h="504">
                <a:moveTo>
                  <a:pt x="360" y="40"/>
                </a:moveTo>
                <a:cubicBezTo>
                  <a:pt x="240" y="20"/>
                  <a:pt x="120" y="0"/>
                  <a:pt x="72" y="40"/>
                </a:cubicBezTo>
                <a:cubicBezTo>
                  <a:pt x="24" y="80"/>
                  <a:pt x="72" y="208"/>
                  <a:pt x="72" y="280"/>
                </a:cubicBezTo>
                <a:cubicBezTo>
                  <a:pt x="72" y="352"/>
                  <a:pt x="0" y="440"/>
                  <a:pt x="72" y="472"/>
                </a:cubicBezTo>
                <a:cubicBezTo>
                  <a:pt x="144" y="504"/>
                  <a:pt x="432" y="472"/>
                  <a:pt x="504" y="472"/>
                </a:cubicBezTo>
              </a:path>
            </a:pathLst>
          </a:custGeom>
          <a:noFill/>
          <a:ln w="9525">
            <a:solidFill>
              <a:schemeClr val="tx1"/>
            </a:solidFill>
            <a:round/>
            <a:headEnd/>
            <a:tailEnd/>
          </a:ln>
        </p:spPr>
        <p:txBody>
          <a:bodyPr/>
          <a:lstStyle/>
          <a:p>
            <a:endParaRPr lang="en-US"/>
          </a:p>
        </p:txBody>
      </p:sp>
      <p:sp>
        <p:nvSpPr>
          <p:cNvPr id="244775" name="Text Box 39"/>
          <p:cNvSpPr txBox="1">
            <a:spLocks noChangeArrowheads="1"/>
          </p:cNvSpPr>
          <p:nvPr/>
        </p:nvSpPr>
        <p:spPr bwMode="auto">
          <a:xfrm>
            <a:off x="3505200" y="5257800"/>
            <a:ext cx="838200" cy="336550"/>
          </a:xfrm>
          <a:prstGeom prst="rect">
            <a:avLst/>
          </a:prstGeom>
          <a:noFill/>
          <a:ln w="9525">
            <a:noFill/>
            <a:miter lim="800000"/>
            <a:headEnd/>
            <a:tailEnd/>
          </a:ln>
        </p:spPr>
        <p:txBody>
          <a:bodyPr>
            <a:spAutoFit/>
          </a:bodyPr>
          <a:lstStyle/>
          <a:p>
            <a:pPr>
              <a:spcBef>
                <a:spcPct val="50000"/>
              </a:spcBef>
            </a:pPr>
            <a:r>
              <a:rPr lang="en-US" sz="1600">
                <a:latin typeface="Tahoma" charset="0"/>
              </a:rPr>
              <a:t>V = 5V</a:t>
            </a:r>
          </a:p>
        </p:txBody>
      </p:sp>
    </p:spTree>
    <p:extLst>
      <p:ext uri="{BB962C8B-B14F-4D97-AF65-F5344CB8AC3E}">
        <p14:creationId xmlns:p14="http://schemas.microsoft.com/office/powerpoint/2010/main" val="190181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47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47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475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474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475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475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475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475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475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475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475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475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475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4474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474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474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474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474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474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4474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474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44749"/>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24475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4476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4476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4476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4476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4476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4476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44768"/>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4476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4476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44769"/>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9" presetClass="exit" presetSubtype="0" fill="hold" grpId="1" nodeType="clickEffect">
                                  <p:stCondLst>
                                    <p:cond delay="0"/>
                                  </p:stCondLst>
                                  <p:childTnLst>
                                    <p:animEffect transition="out" filter="dissolve">
                                      <p:cBhvr>
                                        <p:cTn id="84" dur="500"/>
                                        <p:tgtEl>
                                          <p:spTgt spid="244757"/>
                                        </p:tgtEl>
                                      </p:cBhvr>
                                    </p:animEffect>
                                    <p:set>
                                      <p:cBhvr>
                                        <p:cTn id="85" dur="1" fill="hold">
                                          <p:stCondLst>
                                            <p:cond delay="499"/>
                                          </p:stCondLst>
                                        </p:cTn>
                                        <p:tgtEl>
                                          <p:spTgt spid="244757"/>
                                        </p:tgtEl>
                                        <p:attrNameLst>
                                          <p:attrName>style.visibility</p:attrName>
                                        </p:attrNameLst>
                                      </p:cBhvr>
                                      <p:to>
                                        <p:strVal val="hidden"/>
                                      </p:to>
                                    </p:set>
                                  </p:childTnLst>
                                </p:cTn>
                              </p:par>
                              <p:par>
                                <p:cTn id="86" presetID="9" presetClass="entr" presetSubtype="0" fill="hold" grpId="0" nodeType="withEffect">
                                  <p:stCondLst>
                                    <p:cond delay="0"/>
                                  </p:stCondLst>
                                  <p:childTnLst>
                                    <p:set>
                                      <p:cBhvr>
                                        <p:cTn id="87" dur="1" fill="hold">
                                          <p:stCondLst>
                                            <p:cond delay="0"/>
                                          </p:stCondLst>
                                        </p:cTn>
                                        <p:tgtEl>
                                          <p:spTgt spid="244771"/>
                                        </p:tgtEl>
                                        <p:attrNameLst>
                                          <p:attrName>style.visibility</p:attrName>
                                        </p:attrNameLst>
                                      </p:cBhvr>
                                      <p:to>
                                        <p:strVal val="visible"/>
                                      </p:to>
                                    </p:set>
                                    <p:animEffect transition="in" filter="dissolve">
                                      <p:cBhvr>
                                        <p:cTn id="88" dur="500"/>
                                        <p:tgtEl>
                                          <p:spTgt spid="244771"/>
                                        </p:tgtEl>
                                      </p:cBhvr>
                                    </p:animEffect>
                                  </p:childTnLst>
                                </p:cTn>
                              </p:par>
                            </p:childTnLst>
                          </p:cTn>
                        </p:par>
                      </p:childTnLst>
                    </p:cTn>
                  </p:par>
                  <p:par>
                    <p:cTn id="89" fill="hold">
                      <p:stCondLst>
                        <p:cond delay="indefinite"/>
                      </p:stCondLst>
                      <p:childTnLst>
                        <p:par>
                          <p:cTn id="90" fill="hold">
                            <p:stCondLst>
                              <p:cond delay="0"/>
                            </p:stCondLst>
                            <p:childTnLst>
                              <p:par>
                                <p:cTn id="91" presetID="0" presetClass="path" presetSubtype="0" accel="50000" decel="50000" fill="hold" grpId="1" nodeType="clickEffect">
                                  <p:stCondLst>
                                    <p:cond delay="0"/>
                                  </p:stCondLst>
                                  <p:childTnLst>
                                    <p:animMotion origin="layout" path="M 0 0 C 0.03368 0.00925 0.07829 0.00139 0.11302 0 C 0.1184 -0.00347 0.12274 -0.00671 0.12829 -0.00926 C 0.13697 -0.00625 0.13402 -0.00255 0.13888 0.00162 C 0.14097 0.00347 0.14583 0.00485 0.14583 0.00485 C 0.15277 -0.00902 0.14375 0.00694 0.15173 -0.00139 C 0.16406 -0.01411 0.15416 -0.00856 0.16232 -0.01249 C 0.16319 -0.01411 0.16336 -0.01712 0.16475 -0.01712 C 0.16614 -0.01712 0.16649 -0.01411 0.16701 -0.01249 C 0.171 -0.00023 0.16666 -0.00532 0.17291 0 C 0.1802 -0.00278 0.24427 -0.00139 0.24479 -0.00139 C 0.26979 0.00231 0.25416 -0.00417 0.25416 0.06269 " pathEditMode="relative" ptsTypes="fffffffffffA">
                                      <p:cBhvr>
                                        <p:cTn id="92" dur="2000" fill="hold"/>
                                        <p:tgtEl>
                                          <p:spTgt spid="244765"/>
                                        </p:tgtEl>
                                        <p:attrNameLst>
                                          <p:attrName>ppt_x</p:attrName>
                                          <p:attrName>ppt_y</p:attrName>
                                        </p:attrNameLst>
                                      </p:cBhvr>
                                    </p:animMotion>
                                  </p:childTnLst>
                                </p:cTn>
                              </p:par>
                              <p:par>
                                <p:cTn id="93" presetID="0" presetClass="path" presetSubtype="0" accel="50000" decel="50000" fill="hold" grpId="1" nodeType="withEffect">
                                  <p:stCondLst>
                                    <p:cond delay="0"/>
                                  </p:stCondLst>
                                  <p:childTnLst>
                                    <p:animMotion origin="layout" path="M 0 0 C 0.03368 0.00925 0.07829 0.00139 0.11302 0 C 0.1184 -0.00347 0.12274 -0.00671 0.12829 -0.00926 C 0.13697 -0.00625 0.13402 -0.00255 0.13888 0.00162 C 0.14097 0.00347 0.14583 0.00485 0.14583 0.00485 C 0.15277 -0.00902 0.14375 0.00694 0.15173 -0.00139 C 0.16406 -0.01411 0.15416 -0.00856 0.16232 -0.01249 C 0.16319 -0.01411 0.16336 -0.01712 0.16475 -0.01712 C 0.16614 -0.01712 0.16649 -0.01411 0.16701 -0.01249 C 0.171 -0.00023 0.16666 -0.00532 0.17291 0 C 0.1802 -0.00278 0.24427 -0.00139 0.24479 -0.00139 C 0.26979 0.00231 0.25416 -0.00417 0.25416 0.06269 " pathEditMode="relative" ptsTypes="fffffffffffA">
                                      <p:cBhvr>
                                        <p:cTn id="94" dur="2000" fill="hold"/>
                                        <p:tgtEl>
                                          <p:spTgt spid="244766"/>
                                        </p:tgtEl>
                                        <p:attrNameLst>
                                          <p:attrName>ppt_x</p:attrName>
                                          <p:attrName>ppt_y</p:attrName>
                                        </p:attrNameLst>
                                      </p:cBhvr>
                                    </p:animMotion>
                                  </p:childTnLst>
                                </p:cTn>
                              </p:par>
                              <p:par>
                                <p:cTn id="95" presetID="0" presetClass="path" presetSubtype="0" accel="50000" decel="50000" fill="hold" grpId="1" nodeType="withEffect">
                                  <p:stCondLst>
                                    <p:cond delay="0"/>
                                  </p:stCondLst>
                                  <p:childTnLst>
                                    <p:animMotion origin="layout" path="M 0 0 C 0.03368 0.00925 0.07829 0.00139 0.11302 0 C 0.1184 -0.00347 0.12274 -0.00671 0.12829 -0.00926 C 0.13697 -0.00625 0.13402 -0.00255 0.13888 0.00162 C 0.14097 0.00347 0.14583 0.00485 0.14583 0.00485 C 0.15277 -0.00902 0.14375 0.00694 0.15173 -0.00139 C 0.16406 -0.01411 0.15416 -0.00856 0.16232 -0.01249 C 0.16319 -0.01411 0.16336 -0.01712 0.16475 -0.01712 C 0.16614 -0.01712 0.16649 -0.01411 0.16701 -0.01249 C 0.171 -0.00023 0.16666 -0.00532 0.17291 0 C 0.1802 -0.00278 0.24427 -0.00139 0.24479 -0.00139 C 0.26979 0.00231 0.25416 -0.00417 0.25416 0.06269 " pathEditMode="relative" ptsTypes="fffffffffffA">
                                      <p:cBhvr>
                                        <p:cTn id="96" dur="2000" fill="hold"/>
                                        <p:tgtEl>
                                          <p:spTgt spid="244767"/>
                                        </p:tgtEl>
                                        <p:attrNameLst>
                                          <p:attrName>ppt_x</p:attrName>
                                          <p:attrName>ppt_y</p:attrName>
                                        </p:attrNameLst>
                                      </p:cBhvr>
                                    </p:animMotion>
                                  </p:childTnLst>
                                </p:cTn>
                              </p:par>
                              <p:par>
                                <p:cTn id="97" presetID="0" presetClass="path" presetSubtype="0" accel="50000" decel="50000" fill="hold" grpId="1" nodeType="withEffect">
                                  <p:stCondLst>
                                    <p:cond delay="0"/>
                                  </p:stCondLst>
                                  <p:childTnLst>
                                    <p:animMotion origin="layout" path="M 0 0 C 0.03368 0.00925 0.07829 0.00139 0.11302 0 C 0.1184 -0.00347 0.12274 -0.00671 0.12829 -0.00926 C 0.13697 -0.00625 0.13402 -0.00255 0.13888 0.00162 C 0.14097 0.00347 0.14583 0.00485 0.14583 0.00485 C 0.15277 -0.00902 0.14375 0.00694 0.15173 -0.00139 C 0.16406 -0.01411 0.15416 -0.00856 0.16232 -0.01249 C 0.16319 -0.01411 0.16336 -0.01712 0.16475 -0.01712 C 0.16614 -0.01712 0.16649 -0.01411 0.16701 -0.01249 C 0.171 -0.00023 0.16666 -0.00532 0.17291 0 C 0.1802 -0.00278 0.24427 -0.00139 0.24479 -0.00139 C 0.26979 0.00231 0.25416 -0.00417 0.25416 0.06269 " pathEditMode="relative" ptsTypes="fffffffffffA">
                                      <p:cBhvr>
                                        <p:cTn id="98" dur="2000" fill="hold"/>
                                        <p:tgtEl>
                                          <p:spTgt spid="244768"/>
                                        </p:tgtEl>
                                        <p:attrNameLst>
                                          <p:attrName>ppt_x</p:attrName>
                                          <p:attrName>ppt_y</p:attrName>
                                        </p:attrNameLst>
                                      </p:cBhvr>
                                    </p:animMotion>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44770"/>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244772"/>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244773"/>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244775"/>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2447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39" grpId="0" build="p"/>
      <p:bldP spid="244740" grpId="0" animBg="1"/>
      <p:bldP spid="244741" grpId="0" animBg="1"/>
      <p:bldP spid="244742" grpId="0" animBg="1"/>
      <p:bldP spid="244743" grpId="0" animBg="1"/>
      <p:bldP spid="244744" grpId="0" animBg="1"/>
      <p:bldP spid="244745" grpId="0" animBg="1"/>
      <p:bldP spid="244746" grpId="0" animBg="1"/>
      <p:bldP spid="244747" grpId="0" animBg="1"/>
      <p:bldP spid="244748" grpId="0" animBg="1"/>
      <p:bldP spid="244749" grpId="0" animBg="1"/>
      <p:bldP spid="244750" grpId="0" animBg="1"/>
      <p:bldP spid="244751" grpId="0" animBg="1"/>
      <p:bldP spid="244752" grpId="0" animBg="1"/>
      <p:bldP spid="244753" grpId="0" animBg="1"/>
      <p:bldP spid="244754" grpId="0" animBg="1"/>
      <p:bldP spid="244755" grpId="0" animBg="1"/>
      <p:bldP spid="244755" grpId="1" animBg="1"/>
      <p:bldP spid="244756" grpId="0" animBg="1"/>
      <p:bldP spid="244757" grpId="0" animBg="1"/>
      <p:bldP spid="244757" grpId="1" animBg="1"/>
      <p:bldP spid="244758" grpId="0"/>
      <p:bldP spid="244759" grpId="0"/>
      <p:bldP spid="244760" grpId="0"/>
      <p:bldP spid="244761" grpId="0" animBg="1"/>
      <p:bldP spid="244762" grpId="0" animBg="1"/>
      <p:bldP spid="244763" grpId="0" animBg="1"/>
      <p:bldP spid="244764" grpId="0" animBg="1"/>
      <p:bldP spid="244765" grpId="0" animBg="1"/>
      <p:bldP spid="244765" grpId="1" animBg="1"/>
      <p:bldP spid="244766" grpId="0" animBg="1"/>
      <p:bldP spid="244766" grpId="1" animBg="1"/>
      <p:bldP spid="244767" grpId="0" animBg="1"/>
      <p:bldP spid="244767" grpId="1" animBg="1"/>
      <p:bldP spid="244768" grpId="0" animBg="1"/>
      <p:bldP spid="244768" grpId="1" animBg="1"/>
      <p:bldP spid="244769" grpId="0"/>
      <p:bldP spid="244770" grpId="0"/>
      <p:bldP spid="244771" grpId="0" animBg="1"/>
      <p:bldP spid="244772" grpId="0" animBg="1"/>
      <p:bldP spid="244773" grpId="0" animBg="1"/>
      <p:bldP spid="244774" grpId="0" animBg="1"/>
      <p:bldP spid="24477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pPr eaLnBrk="1" hangingPunct="1"/>
            <a:r>
              <a:rPr lang="en-US" sz="4000" dirty="0" smtClean="0">
                <a:latin typeface="Tahoma" charset="0"/>
              </a:rPr>
              <a:t>Electronics</a:t>
            </a:r>
            <a:br>
              <a:rPr lang="en-US" sz="4000" dirty="0" smtClean="0">
                <a:latin typeface="Tahoma" charset="0"/>
              </a:rPr>
            </a:br>
            <a:r>
              <a:rPr lang="en-US" sz="3200" dirty="0" smtClean="0">
                <a:latin typeface="Tahoma" charset="0"/>
              </a:rPr>
              <a:t>RC Circuits</a:t>
            </a:r>
          </a:p>
        </p:txBody>
      </p:sp>
      <p:sp>
        <p:nvSpPr>
          <p:cNvPr id="15363" name="Rectangle 3"/>
          <p:cNvSpPr>
            <a:spLocks noGrp="1" noChangeArrowheads="1"/>
          </p:cNvSpPr>
          <p:nvPr>
            <p:ph type="body" idx="4294967295"/>
          </p:nvPr>
        </p:nvSpPr>
        <p:spPr/>
        <p:txBody>
          <a:bodyPr/>
          <a:lstStyle/>
          <a:p>
            <a:pPr eaLnBrk="1" hangingPunct="1"/>
            <a:r>
              <a:rPr lang="en-US" dirty="0" smtClean="0">
                <a:latin typeface="Tahoma" pitchFamily="34" charset="0"/>
                <a:cs typeface="Tahoma" pitchFamily="34" charset="0"/>
              </a:rPr>
              <a:t>Go to blackboard for more details of step change</a:t>
            </a:r>
          </a:p>
        </p:txBody>
      </p:sp>
    </p:spTree>
    <p:extLst>
      <p:ext uri="{BB962C8B-B14F-4D97-AF65-F5344CB8AC3E}">
        <p14:creationId xmlns:p14="http://schemas.microsoft.com/office/powerpoint/2010/main" val="1462367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z="4000" smtClean="0">
                <a:latin typeface="Tahoma" charset="0"/>
              </a:rPr>
              <a:t>Electronics</a:t>
            </a:r>
            <a:br>
              <a:rPr lang="en-US" altLang="en-US" sz="4000" smtClean="0">
                <a:latin typeface="Tahoma" charset="0"/>
              </a:rPr>
            </a:br>
            <a:r>
              <a:rPr lang="en-US" altLang="en-US" sz="3200" smtClean="0">
                <a:latin typeface="Tahoma" charset="0"/>
              </a:rPr>
              <a:t>More on RC Circuits</a:t>
            </a:r>
          </a:p>
        </p:txBody>
      </p:sp>
      <p:sp>
        <p:nvSpPr>
          <p:cNvPr id="243715" name="Rectangle 3"/>
          <p:cNvSpPr>
            <a:spLocks noGrp="1" noChangeArrowheads="1"/>
          </p:cNvSpPr>
          <p:nvPr>
            <p:ph type="body" sz="half" idx="1"/>
          </p:nvPr>
        </p:nvSpPr>
        <p:spPr/>
        <p:txBody>
          <a:bodyPr/>
          <a:lstStyle/>
          <a:p>
            <a:pPr eaLnBrk="1" hangingPunct="1">
              <a:lnSpc>
                <a:spcPct val="80000"/>
              </a:lnSpc>
              <a:tabLst>
                <a:tab pos="2862263" algn="l"/>
              </a:tabLst>
            </a:pPr>
            <a:r>
              <a:rPr lang="en-US" altLang="en-US" sz="2400" smtClean="0">
                <a:latin typeface="Tahoma" charset="0"/>
              </a:rPr>
              <a:t>Application in Lab</a:t>
            </a:r>
          </a:p>
          <a:p>
            <a:pPr lvl="1" eaLnBrk="1" hangingPunct="1">
              <a:lnSpc>
                <a:spcPct val="80000"/>
              </a:lnSpc>
              <a:tabLst>
                <a:tab pos="2862263" algn="l"/>
              </a:tabLst>
            </a:pPr>
            <a:r>
              <a:rPr lang="en-US" altLang="en-US" sz="2000" smtClean="0">
                <a:latin typeface="Tahoma" charset="0"/>
              </a:rPr>
              <a:t>when t(pulse period) &gt;&gt; RC, can treat as isolated step changes</a:t>
            </a:r>
          </a:p>
          <a:p>
            <a:pPr lvl="1" eaLnBrk="1" hangingPunct="1">
              <a:lnSpc>
                <a:spcPct val="80000"/>
              </a:lnSpc>
              <a:tabLst>
                <a:tab pos="2862263" algn="l"/>
              </a:tabLst>
            </a:pPr>
            <a:r>
              <a:rPr lang="en-US" altLang="en-US" sz="2000" smtClean="0">
                <a:latin typeface="Tahoma" charset="0"/>
              </a:rPr>
              <a:t>V</a:t>
            </a:r>
            <a:r>
              <a:rPr lang="en-US" altLang="en-US" sz="2000" baseline="-25000" smtClean="0">
                <a:latin typeface="Tahoma" charset="0"/>
              </a:rPr>
              <a:t>R</a:t>
            </a:r>
            <a:r>
              <a:rPr lang="en-US" altLang="en-US" sz="2000" smtClean="0">
                <a:latin typeface="Tahoma" charset="0"/>
              </a:rPr>
              <a:t> quickly returns back to 0 and V</a:t>
            </a:r>
            <a:r>
              <a:rPr lang="en-US" altLang="en-US" sz="2000" baseline="-25000" smtClean="0">
                <a:latin typeface="Tahoma" charset="0"/>
              </a:rPr>
              <a:t>C</a:t>
            </a:r>
            <a:r>
              <a:rPr lang="en-US" altLang="en-US" sz="2000" smtClean="0">
                <a:latin typeface="Tahoma" charset="0"/>
              </a:rPr>
              <a:t> to V</a:t>
            </a:r>
            <a:r>
              <a:rPr lang="en-US" altLang="en-US" sz="2000" baseline="-25000" smtClean="0">
                <a:latin typeface="Tahoma" charset="0"/>
              </a:rPr>
              <a:t>In</a:t>
            </a:r>
            <a:endParaRPr lang="en-US" altLang="en-US" sz="2000" smtClean="0">
              <a:latin typeface="Tahoma" charset="0"/>
            </a:endParaRPr>
          </a:p>
          <a:p>
            <a:pPr lvl="1" eaLnBrk="1" hangingPunct="1">
              <a:lnSpc>
                <a:spcPct val="80000"/>
              </a:lnSpc>
              <a:tabLst>
                <a:tab pos="2862263" algn="l"/>
              </a:tabLst>
            </a:pPr>
            <a:r>
              <a:rPr lang="en-US" altLang="en-US" sz="2000" smtClean="0">
                <a:latin typeface="Tahoma" charset="0"/>
              </a:rPr>
              <a:t>when t(pulse period) ~ or &lt; RC, can not treat as isolated step changes, and need to consider that V</a:t>
            </a:r>
            <a:r>
              <a:rPr lang="en-US" altLang="en-US" sz="2000" baseline="-25000" smtClean="0">
                <a:latin typeface="Tahoma" charset="0"/>
              </a:rPr>
              <a:t>C</a:t>
            </a:r>
            <a:r>
              <a:rPr lang="en-US" altLang="en-US" sz="2000" smtClean="0">
                <a:latin typeface="Tahoma" charset="0"/>
              </a:rPr>
              <a:t> changes slowly so will not reach V</a:t>
            </a:r>
            <a:r>
              <a:rPr lang="en-US" altLang="en-US" sz="2000" baseline="-25000" smtClean="0">
                <a:latin typeface="Tahoma" charset="0"/>
              </a:rPr>
              <a:t>in</a:t>
            </a:r>
            <a:r>
              <a:rPr lang="en-US" altLang="en-US" sz="2000" smtClean="0">
                <a:latin typeface="Tahoma" charset="0"/>
              </a:rPr>
              <a:t>.</a:t>
            </a:r>
          </a:p>
          <a:p>
            <a:pPr lvl="1" eaLnBrk="1" hangingPunct="1">
              <a:lnSpc>
                <a:spcPct val="80000"/>
              </a:lnSpc>
              <a:tabLst>
                <a:tab pos="2862263" algn="l"/>
              </a:tabLst>
            </a:pPr>
            <a:r>
              <a:rPr lang="en-US" altLang="en-US" sz="2000" smtClean="0">
                <a:latin typeface="Tahoma" charset="0"/>
              </a:rPr>
              <a:t>at the time of a step change t</a:t>
            </a:r>
            <a:r>
              <a:rPr lang="en-US" altLang="en-US" sz="2000" baseline="-25000" smtClean="0">
                <a:latin typeface="Tahoma" charset="0"/>
              </a:rPr>
              <a:t>o</a:t>
            </a:r>
            <a:r>
              <a:rPr lang="en-US" altLang="en-US" sz="2000" smtClean="0">
                <a:latin typeface="Tahoma" charset="0"/>
              </a:rPr>
              <a:t>, V</a:t>
            </a:r>
            <a:r>
              <a:rPr lang="en-US" altLang="en-US" sz="2000" baseline="-25000" smtClean="0">
                <a:latin typeface="Tahoma" charset="0"/>
              </a:rPr>
              <a:t>Ro</a:t>
            </a:r>
            <a:r>
              <a:rPr lang="en-US" altLang="en-US" sz="2000" smtClean="0">
                <a:latin typeface="Tahoma" charset="0"/>
              </a:rPr>
              <a:t> = V</a:t>
            </a:r>
            <a:r>
              <a:rPr lang="en-US" altLang="en-US" sz="2000" baseline="-25000" smtClean="0">
                <a:latin typeface="Tahoma" charset="0"/>
              </a:rPr>
              <a:t>in</a:t>
            </a:r>
            <a:r>
              <a:rPr lang="en-US" altLang="en-US" sz="2000" smtClean="0">
                <a:latin typeface="Tahoma" charset="0"/>
              </a:rPr>
              <a:t> - V</a:t>
            </a:r>
            <a:r>
              <a:rPr lang="en-US" altLang="en-US" sz="2000" baseline="-25000" smtClean="0">
                <a:latin typeface="Tahoma" charset="0"/>
              </a:rPr>
              <a:t>C </a:t>
            </a:r>
            <a:r>
              <a:rPr lang="en-US" altLang="en-US" sz="2000" smtClean="0">
                <a:latin typeface="Tahoma" charset="0"/>
              </a:rPr>
              <a:t>and then later V</a:t>
            </a:r>
            <a:r>
              <a:rPr lang="en-US" altLang="en-US" sz="2000" baseline="-25000" smtClean="0">
                <a:latin typeface="Tahoma" charset="0"/>
              </a:rPr>
              <a:t>R</a:t>
            </a:r>
            <a:r>
              <a:rPr lang="en-US" altLang="en-US" sz="2000" smtClean="0">
                <a:latin typeface="Tahoma" charset="0"/>
              </a:rPr>
              <a:t> = (V</a:t>
            </a:r>
            <a:r>
              <a:rPr lang="en-US" altLang="en-US" sz="2000" baseline="-25000" smtClean="0">
                <a:latin typeface="Tahoma" charset="0"/>
              </a:rPr>
              <a:t>in</a:t>
            </a:r>
            <a:r>
              <a:rPr lang="en-US" altLang="en-US" sz="2000" smtClean="0">
                <a:latin typeface="Tahoma" charset="0"/>
              </a:rPr>
              <a:t> - V</a:t>
            </a:r>
            <a:r>
              <a:rPr lang="en-US" altLang="en-US" sz="2000" baseline="-25000" smtClean="0">
                <a:latin typeface="Tahoma" charset="0"/>
              </a:rPr>
              <a:t>C</a:t>
            </a:r>
            <a:r>
              <a:rPr lang="en-US" altLang="en-US" sz="2000" smtClean="0">
                <a:latin typeface="Tahoma" charset="0"/>
              </a:rPr>
              <a:t>)e</a:t>
            </a:r>
            <a:r>
              <a:rPr lang="en-US" altLang="en-US" sz="2000" baseline="30000" smtClean="0">
                <a:latin typeface="Tahoma" charset="0"/>
              </a:rPr>
              <a:t>-t/RC</a:t>
            </a:r>
          </a:p>
        </p:txBody>
      </p:sp>
      <p:graphicFrame>
        <p:nvGraphicFramePr>
          <p:cNvPr id="21" name="Content Placeholder 20"/>
          <p:cNvGraphicFramePr>
            <a:graphicFrameLocks noGrp="1"/>
          </p:cNvGraphicFramePr>
          <p:nvPr>
            <p:ph sz="half" idx="2"/>
          </p:nvPr>
        </p:nvGraphicFramePr>
        <p:xfrm>
          <a:off x="457200" y="3938588"/>
          <a:ext cx="8229600" cy="21875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3" name="Chart 22"/>
          <p:cNvGraphicFramePr>
            <a:graphicFrameLocks/>
          </p:cNvGraphicFramePr>
          <p:nvPr/>
        </p:nvGraphicFramePr>
        <p:xfrm>
          <a:off x="381000" y="4038600"/>
          <a:ext cx="8382000" cy="2286000"/>
        </p:xfrm>
        <a:graphic>
          <a:graphicData uri="http://schemas.openxmlformats.org/drawingml/2006/chart">
            <c:chart xmlns:c="http://schemas.openxmlformats.org/drawingml/2006/chart" xmlns:r="http://schemas.openxmlformats.org/officeDocument/2006/relationships" r:id="rId3"/>
          </a:graphicData>
        </a:graphic>
      </p:graphicFrame>
      <p:sp>
        <p:nvSpPr>
          <p:cNvPr id="24" name="TextBox 23"/>
          <p:cNvSpPr txBox="1">
            <a:spLocks noChangeArrowheads="1"/>
          </p:cNvSpPr>
          <p:nvPr/>
        </p:nvSpPr>
        <p:spPr bwMode="auto">
          <a:xfrm>
            <a:off x="1676400" y="6248400"/>
            <a:ext cx="6019800" cy="307975"/>
          </a:xfrm>
          <a:prstGeom prst="rect">
            <a:avLst/>
          </a:prstGeom>
          <a:noFill/>
          <a:ln w="9525">
            <a:noFill/>
            <a:miter lim="800000"/>
            <a:headEnd/>
            <a:tailEnd/>
          </a:ln>
        </p:spPr>
        <p:txBody>
          <a:bodyPr>
            <a:spAutoFit/>
          </a:bodyPr>
          <a:lstStyle/>
          <a:p>
            <a:r>
              <a:rPr lang="en-US" sz="1400"/>
              <a:t>at 10 ms, V</a:t>
            </a:r>
            <a:r>
              <a:rPr lang="en-US" sz="1400" baseline="-25000"/>
              <a:t>in</a:t>
            </a:r>
            <a:r>
              <a:rPr lang="en-US" sz="1400"/>
              <a:t> -&gt; -5V; V</a:t>
            </a:r>
            <a:r>
              <a:rPr lang="en-US" sz="1400" baseline="-25000"/>
              <a:t>C</a:t>
            </a:r>
            <a:r>
              <a:rPr lang="en-US" sz="1400"/>
              <a:t> = 3 V (not yet fully charged); V</a:t>
            </a:r>
            <a:r>
              <a:rPr lang="en-US" sz="1400" baseline="-25000"/>
              <a:t>R</a:t>
            </a:r>
            <a:r>
              <a:rPr lang="en-US" sz="1400"/>
              <a:t> = - 5V – 3V = -8V  </a:t>
            </a:r>
          </a:p>
        </p:txBody>
      </p:sp>
      <p:sp>
        <p:nvSpPr>
          <p:cNvPr id="25" name="Oval 24"/>
          <p:cNvSpPr/>
          <p:nvPr/>
        </p:nvSpPr>
        <p:spPr>
          <a:xfrm>
            <a:off x="2286000" y="4343400"/>
            <a:ext cx="228600" cy="1447800"/>
          </a:xfrm>
          <a:prstGeom prst="ellipse">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Freeform 30"/>
          <p:cNvSpPr/>
          <p:nvPr/>
        </p:nvSpPr>
        <p:spPr>
          <a:xfrm>
            <a:off x="1025525" y="5765800"/>
            <a:ext cx="1249363" cy="744538"/>
          </a:xfrm>
          <a:custGeom>
            <a:avLst/>
            <a:gdLst>
              <a:gd name="connsiteX0" fmla="*/ 1248937 w 1248937"/>
              <a:gd name="connsiteY0" fmla="*/ 0 h 745274"/>
              <a:gd name="connsiteX1" fmla="*/ 1025912 w 1248937"/>
              <a:gd name="connsiteY1" fmla="*/ 66908 h 745274"/>
              <a:gd name="connsiteX2" fmla="*/ 457200 w 1248937"/>
              <a:gd name="connsiteY2" fmla="*/ 78059 h 745274"/>
              <a:gd name="connsiteX3" fmla="*/ 78059 w 1248937"/>
              <a:gd name="connsiteY3" fmla="*/ 211874 h 745274"/>
              <a:gd name="connsiteX4" fmla="*/ 55756 w 1248937"/>
              <a:gd name="connsiteY4" fmla="*/ 557561 h 745274"/>
              <a:gd name="connsiteX5" fmla="*/ 412595 w 1248937"/>
              <a:gd name="connsiteY5" fmla="*/ 724830 h 745274"/>
              <a:gd name="connsiteX6" fmla="*/ 657922 w 1248937"/>
              <a:gd name="connsiteY6" fmla="*/ 680225 h 745274"/>
              <a:gd name="connsiteX7" fmla="*/ 657922 w 1248937"/>
              <a:gd name="connsiteY7" fmla="*/ 680225 h 745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8937" h="745274">
                <a:moveTo>
                  <a:pt x="1248937" y="0"/>
                </a:moveTo>
                <a:cubicBezTo>
                  <a:pt x="1203402" y="26949"/>
                  <a:pt x="1157868" y="53898"/>
                  <a:pt x="1025912" y="66908"/>
                </a:cubicBezTo>
                <a:cubicBezTo>
                  <a:pt x="893956" y="79918"/>
                  <a:pt x="615175" y="53898"/>
                  <a:pt x="457200" y="78059"/>
                </a:cubicBezTo>
                <a:cubicBezTo>
                  <a:pt x="299225" y="102220"/>
                  <a:pt x="144966" y="131957"/>
                  <a:pt x="78059" y="211874"/>
                </a:cubicBezTo>
                <a:cubicBezTo>
                  <a:pt x="11152" y="291791"/>
                  <a:pt x="0" y="472068"/>
                  <a:pt x="55756" y="557561"/>
                </a:cubicBezTo>
                <a:cubicBezTo>
                  <a:pt x="111512" y="643054"/>
                  <a:pt x="312234" y="704386"/>
                  <a:pt x="412595" y="724830"/>
                </a:cubicBezTo>
                <a:cubicBezTo>
                  <a:pt x="512956" y="745274"/>
                  <a:pt x="657922" y="680225"/>
                  <a:pt x="657922" y="680225"/>
                </a:cubicBezTo>
                <a:lnTo>
                  <a:pt x="657922" y="680225"/>
                </a:lnTo>
              </a:path>
            </a:pathLst>
          </a:custGeom>
          <a:ln>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Tree>
    <p:extLst>
      <p:ext uri="{BB962C8B-B14F-4D97-AF65-F5344CB8AC3E}">
        <p14:creationId xmlns:p14="http://schemas.microsoft.com/office/powerpoint/2010/main" val="1617361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37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dissolve">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43715">
                                            <p:txEl>
                                              <p:pRg st="2" end="2"/>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43715">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9" presetClass="exit" presetSubtype="0" fill="hold" nodeType="clickEffect">
                                  <p:stCondLst>
                                    <p:cond delay="0"/>
                                  </p:stCondLst>
                                  <p:childTnLst>
                                    <p:animEffect transition="out" filter="dissolve">
                                      <p:cBhvr>
                                        <p:cTn id="27" dur="500"/>
                                        <p:tgtEl>
                                          <p:spTgt spid="21"/>
                                        </p:tgtEl>
                                      </p:cBhvr>
                                    </p:animEffect>
                                    <p:set>
                                      <p:cBhvr>
                                        <p:cTn id="28" dur="1" fill="hold">
                                          <p:stCondLst>
                                            <p:cond delay="499"/>
                                          </p:stCondLst>
                                        </p:cTn>
                                        <p:tgtEl>
                                          <p:spTgt spid="21"/>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nodeType="click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dissolve">
                                      <p:cBhvr>
                                        <p:cTn id="33" dur="500"/>
                                        <p:tgtEl>
                                          <p:spTgt spid="23"/>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43715">
                                            <p:txEl>
                                              <p:pRg st="4" end="4"/>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dissolve">
                                      <p:cBhvr>
                                        <p:cTn id="42" dur="500"/>
                                        <p:tgtEl>
                                          <p:spTgt spid="25"/>
                                        </p:tgtEl>
                                      </p:cBhvr>
                                    </p:animEffect>
                                  </p:childTnLst>
                                </p:cTn>
                              </p:par>
                              <p:par>
                                <p:cTn id="43" presetID="9"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dissolve">
                                      <p:cBhvr>
                                        <p:cTn id="45" dur="500"/>
                                        <p:tgtEl>
                                          <p:spTgt spid="31"/>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dissolve">
                                      <p:cBhvr>
                                        <p:cTn id="4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build="p"/>
      <p:bldP spid="24" grpId="0"/>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a:latin typeface="Tahoma" charset="0"/>
              </a:rPr>
              <a:t>Electronics</a:t>
            </a:r>
            <a:r>
              <a:rPr lang="en-US" altLang="en-US" sz="5400" dirty="0">
                <a:latin typeface="Tahoma" charset="0"/>
              </a:rPr>
              <a:t/>
            </a:r>
            <a:br>
              <a:rPr lang="en-US" altLang="en-US" sz="5400" dirty="0">
                <a:latin typeface="Tahoma" charset="0"/>
              </a:rPr>
            </a:br>
            <a:r>
              <a:rPr lang="en-US" altLang="en-US" sz="3600" dirty="0">
                <a:latin typeface="Tahoma" charset="0"/>
              </a:rPr>
              <a:t>More on RC Circuits</a:t>
            </a:r>
            <a:endParaRPr lang="en-US" altLang="en-US" sz="3600" dirty="0" smtClean="0">
              <a:latin typeface="Tahoma" charset="0"/>
              <a:cs typeface="Tahoma" charset="0"/>
            </a:endParaRPr>
          </a:p>
        </p:txBody>
      </p:sp>
      <p:sp>
        <p:nvSpPr>
          <p:cNvPr id="7171" name="Content Placeholder 5"/>
          <p:cNvSpPr>
            <a:spLocks noGrp="1"/>
          </p:cNvSpPr>
          <p:nvPr>
            <p:ph idx="1"/>
          </p:nvPr>
        </p:nvSpPr>
        <p:spPr>
          <a:xfrm>
            <a:off x="457200" y="1600201"/>
            <a:ext cx="8229600" cy="2362200"/>
          </a:xfrm>
        </p:spPr>
        <p:txBody>
          <a:bodyPr/>
          <a:lstStyle/>
          <a:p>
            <a:pPr eaLnBrk="1" hangingPunct="1"/>
            <a:r>
              <a:rPr lang="en-US" altLang="en-US" sz="2400" dirty="0">
                <a:latin typeface="Tahoma" charset="0"/>
                <a:cs typeface="Tahoma" charset="0"/>
              </a:rPr>
              <a:t>For RC &gt;&gt; pulse time, it takes time for V</a:t>
            </a:r>
            <a:r>
              <a:rPr lang="en-US" altLang="en-US" sz="2400" baseline="-25000" dirty="0">
                <a:latin typeface="Tahoma" charset="0"/>
                <a:cs typeface="Tahoma" charset="0"/>
              </a:rPr>
              <a:t>C</a:t>
            </a:r>
            <a:r>
              <a:rPr lang="en-US" altLang="en-US" sz="2400" dirty="0">
                <a:latin typeface="Tahoma" charset="0"/>
                <a:cs typeface="Tahoma" charset="0"/>
              </a:rPr>
              <a:t> to become repetitive and a </a:t>
            </a:r>
            <a:r>
              <a:rPr lang="en-US" altLang="en-US" sz="2400" dirty="0" err="1">
                <a:latin typeface="Tahoma" charset="0"/>
                <a:cs typeface="Tahoma" charset="0"/>
              </a:rPr>
              <a:t>sawtooth</a:t>
            </a:r>
            <a:r>
              <a:rPr lang="en-US" altLang="en-US" sz="2400" dirty="0">
                <a:latin typeface="Tahoma" charset="0"/>
                <a:cs typeface="Tahoma" charset="0"/>
              </a:rPr>
              <a:t> wave results</a:t>
            </a:r>
          </a:p>
          <a:p>
            <a:pPr eaLnBrk="1" hangingPunct="1"/>
            <a:r>
              <a:rPr lang="en-US" altLang="en-US" sz="2400" dirty="0">
                <a:latin typeface="Tahoma" charset="0"/>
                <a:cs typeface="Tahoma" charset="0"/>
              </a:rPr>
              <a:t>Calculation of </a:t>
            </a:r>
            <a:r>
              <a:rPr lang="en-US" altLang="en-US" sz="2400" dirty="0">
                <a:latin typeface="Symbol" pitchFamily="18" charset="2"/>
                <a:cs typeface="Tahoma" charset="0"/>
              </a:rPr>
              <a:t>t</a:t>
            </a:r>
            <a:r>
              <a:rPr lang="en-US" altLang="en-US" sz="2400" dirty="0">
                <a:latin typeface="Tahoma" charset="0"/>
                <a:cs typeface="Tahoma" charset="0"/>
              </a:rPr>
              <a:t>: </a:t>
            </a:r>
            <a:r>
              <a:rPr lang="en-US" altLang="en-US" sz="2400" dirty="0">
                <a:latin typeface="Symbol" pitchFamily="18" charset="2"/>
                <a:cs typeface="Tahoma" charset="0"/>
              </a:rPr>
              <a:t>D</a:t>
            </a:r>
            <a:r>
              <a:rPr lang="en-US" altLang="en-US" sz="2400" dirty="0">
                <a:latin typeface="Tahoma" charset="0"/>
                <a:cs typeface="Tahoma" charset="0"/>
              </a:rPr>
              <a:t>V</a:t>
            </a:r>
            <a:r>
              <a:rPr lang="en-US" altLang="en-US" sz="2400" baseline="-25000" dirty="0">
                <a:latin typeface="Tahoma" charset="0"/>
                <a:cs typeface="Tahoma" charset="0"/>
              </a:rPr>
              <a:t>C</a:t>
            </a:r>
            <a:r>
              <a:rPr lang="en-US" altLang="en-US" sz="2400" dirty="0">
                <a:latin typeface="Tahoma" charset="0"/>
                <a:cs typeface="Tahoma" charset="0"/>
              </a:rPr>
              <a:t>/</a:t>
            </a:r>
            <a:r>
              <a:rPr lang="en-US" altLang="en-US" sz="2400" dirty="0">
                <a:latin typeface="Symbol" pitchFamily="18" charset="2"/>
                <a:cs typeface="Tahoma" charset="0"/>
              </a:rPr>
              <a:t>D</a:t>
            </a:r>
            <a:r>
              <a:rPr lang="en-US" altLang="en-US" sz="2400" dirty="0">
                <a:latin typeface="Tahoma" charset="0"/>
                <a:cs typeface="Tahoma" charset="0"/>
              </a:rPr>
              <a:t>t = (V</a:t>
            </a:r>
            <a:r>
              <a:rPr lang="en-US" altLang="en-US" sz="2400" baseline="-25000" dirty="0">
                <a:latin typeface="Tahoma" charset="0"/>
                <a:cs typeface="Tahoma" charset="0"/>
              </a:rPr>
              <a:t>in</a:t>
            </a:r>
            <a:r>
              <a:rPr lang="en-US" altLang="en-US" sz="2400" dirty="0">
                <a:latin typeface="Tahoma" charset="0"/>
                <a:cs typeface="Tahoma" charset="0"/>
              </a:rPr>
              <a:t> – V</a:t>
            </a:r>
            <a:r>
              <a:rPr lang="en-US" altLang="en-US" sz="2400" baseline="-25000" dirty="0">
                <a:latin typeface="Tahoma" charset="0"/>
                <a:cs typeface="Tahoma" charset="0"/>
              </a:rPr>
              <a:t>C</a:t>
            </a:r>
            <a:r>
              <a:rPr lang="en-US" altLang="en-US" sz="2400" dirty="0">
                <a:latin typeface="Tahoma" charset="0"/>
                <a:cs typeface="Tahoma" charset="0"/>
              </a:rPr>
              <a:t>)/</a:t>
            </a:r>
            <a:r>
              <a:rPr lang="en-US" altLang="en-US" sz="2400" dirty="0">
                <a:latin typeface="Symbol" pitchFamily="18" charset="2"/>
                <a:cs typeface="Tahoma" charset="0"/>
              </a:rPr>
              <a:t>t</a:t>
            </a:r>
            <a:r>
              <a:rPr lang="en-US" altLang="en-US" sz="2400" dirty="0">
                <a:latin typeface="Tahoma" charset="0"/>
                <a:cs typeface="Tahoma" charset="0"/>
              </a:rPr>
              <a:t> </a:t>
            </a:r>
          </a:p>
          <a:p>
            <a:pPr eaLnBrk="1" hangingPunct="1">
              <a:buFontTx/>
              <a:buNone/>
            </a:pPr>
            <a:r>
              <a:rPr lang="en-US" altLang="en-US" sz="2400" dirty="0">
                <a:latin typeface="Tahoma" charset="0"/>
                <a:cs typeface="Tahoma" charset="0"/>
              </a:rPr>
              <a:t>	or </a:t>
            </a:r>
            <a:r>
              <a:rPr lang="en-US" altLang="en-US" sz="2400" dirty="0">
                <a:latin typeface="Symbol" pitchFamily="18" charset="2"/>
                <a:cs typeface="Tahoma" charset="0"/>
              </a:rPr>
              <a:t>t</a:t>
            </a:r>
            <a:r>
              <a:rPr lang="en-US" altLang="en-US" sz="2400" dirty="0">
                <a:latin typeface="Tahoma" charset="0"/>
                <a:cs typeface="Tahoma" charset="0"/>
              </a:rPr>
              <a:t> = (V</a:t>
            </a:r>
            <a:r>
              <a:rPr lang="en-US" altLang="en-US" sz="2400" baseline="-25000" dirty="0">
                <a:latin typeface="Tahoma" charset="0"/>
                <a:cs typeface="Tahoma" charset="0"/>
              </a:rPr>
              <a:t>in</a:t>
            </a:r>
            <a:r>
              <a:rPr lang="en-US" altLang="en-US" sz="2400" dirty="0">
                <a:latin typeface="Tahoma" charset="0"/>
                <a:cs typeface="Tahoma" charset="0"/>
              </a:rPr>
              <a:t> – V</a:t>
            </a:r>
            <a:r>
              <a:rPr lang="en-US" altLang="en-US" sz="2400" baseline="-25000" dirty="0">
                <a:latin typeface="Tahoma" charset="0"/>
                <a:cs typeface="Tahoma" charset="0"/>
              </a:rPr>
              <a:t>C</a:t>
            </a:r>
            <a:r>
              <a:rPr lang="en-US" altLang="en-US" sz="2400" dirty="0">
                <a:latin typeface="Tahoma" charset="0"/>
                <a:cs typeface="Tahoma" charset="0"/>
              </a:rPr>
              <a:t>)</a:t>
            </a:r>
            <a:r>
              <a:rPr lang="en-US" altLang="en-US" sz="2400" dirty="0">
                <a:latin typeface="Symbol" pitchFamily="18" charset="2"/>
                <a:cs typeface="Tahoma" charset="0"/>
              </a:rPr>
              <a:t>D</a:t>
            </a:r>
            <a:r>
              <a:rPr lang="en-US" altLang="en-US" sz="2400" dirty="0">
                <a:latin typeface="Tahoma" charset="0"/>
                <a:cs typeface="Tahoma" charset="0"/>
              </a:rPr>
              <a:t>t/</a:t>
            </a:r>
            <a:r>
              <a:rPr lang="en-US" altLang="en-US" sz="2400" dirty="0">
                <a:latin typeface="Symbol" pitchFamily="18" charset="2"/>
                <a:cs typeface="Tahoma" charset="0"/>
              </a:rPr>
              <a:t>D</a:t>
            </a:r>
            <a:r>
              <a:rPr lang="en-US" altLang="en-US" sz="2400" dirty="0">
                <a:latin typeface="Tahoma" charset="0"/>
                <a:cs typeface="Tahoma" charset="0"/>
              </a:rPr>
              <a:t>V</a:t>
            </a:r>
            <a:r>
              <a:rPr lang="en-US" altLang="en-US" sz="2400" baseline="-25000" dirty="0">
                <a:latin typeface="Tahoma" charset="0"/>
                <a:cs typeface="Tahoma" charset="0"/>
              </a:rPr>
              <a:t>C</a:t>
            </a:r>
            <a:r>
              <a:rPr lang="en-US" altLang="en-US" sz="2400" dirty="0">
                <a:latin typeface="Tahoma" charset="0"/>
                <a:cs typeface="Tahoma" charset="0"/>
              </a:rPr>
              <a:t> </a:t>
            </a:r>
          </a:p>
          <a:p>
            <a:pPr eaLnBrk="1" hangingPunct="1">
              <a:buFontTx/>
              <a:buNone/>
            </a:pPr>
            <a:r>
              <a:rPr lang="en-US" altLang="en-US" sz="2400" dirty="0">
                <a:latin typeface="Tahoma" charset="0"/>
                <a:cs typeface="Tahoma" charset="0"/>
              </a:rPr>
              <a:t>= (-5 – 0.5V)(10 </a:t>
            </a:r>
            <a:r>
              <a:rPr lang="en-US" altLang="en-US" sz="2400" dirty="0" err="1">
                <a:latin typeface="Tahoma" charset="0"/>
                <a:cs typeface="Tahoma" charset="0"/>
              </a:rPr>
              <a:t>ms</a:t>
            </a:r>
            <a:r>
              <a:rPr lang="en-US" altLang="en-US" sz="2400" dirty="0">
                <a:latin typeface="Tahoma" charset="0"/>
                <a:cs typeface="Tahoma" charset="0"/>
              </a:rPr>
              <a:t>)/-0.91V = 60 </a:t>
            </a:r>
            <a:r>
              <a:rPr lang="en-US" altLang="en-US" sz="2400" dirty="0" err="1">
                <a:latin typeface="Tahoma" charset="0"/>
                <a:cs typeface="Tahoma" charset="0"/>
              </a:rPr>
              <a:t>ms</a:t>
            </a:r>
            <a:r>
              <a:rPr lang="en-US" altLang="en-US" sz="2400" dirty="0">
                <a:latin typeface="Tahoma" charset="0"/>
                <a:cs typeface="Tahoma" charset="0"/>
              </a:rPr>
              <a:t> (at 130 </a:t>
            </a:r>
            <a:r>
              <a:rPr lang="en-US" altLang="en-US" sz="2400" dirty="0" err="1">
                <a:latin typeface="Tahoma" charset="0"/>
                <a:cs typeface="Tahoma" charset="0"/>
              </a:rPr>
              <a:t>ms</a:t>
            </a:r>
            <a:r>
              <a:rPr lang="en-US" altLang="en-US" sz="2400" dirty="0">
                <a:latin typeface="Tahoma" charset="0"/>
                <a:cs typeface="Tahoma" charset="0"/>
              </a:rPr>
              <a:t>)</a:t>
            </a:r>
          </a:p>
        </p:txBody>
      </p:sp>
      <p:graphicFrame>
        <p:nvGraphicFramePr>
          <p:cNvPr id="4" name="Chart 3"/>
          <p:cNvGraphicFramePr>
            <a:graphicFrameLocks/>
          </p:cNvGraphicFramePr>
          <p:nvPr/>
        </p:nvGraphicFramePr>
        <p:xfrm>
          <a:off x="228600" y="4048125"/>
          <a:ext cx="8458200" cy="2428875"/>
        </p:xfrm>
        <a:graphic>
          <a:graphicData uri="http://schemas.openxmlformats.org/drawingml/2006/chart">
            <c:chart xmlns:c="http://schemas.openxmlformats.org/drawingml/2006/chart" xmlns:r="http://schemas.openxmlformats.org/officeDocument/2006/relationships" r:id="rId3"/>
          </a:graphicData>
        </a:graphic>
      </p:graphicFrame>
      <p:sp>
        <p:nvSpPr>
          <p:cNvPr id="5" name="Oval 4"/>
          <p:cNvSpPr/>
          <p:nvPr/>
        </p:nvSpPr>
        <p:spPr>
          <a:xfrm>
            <a:off x="6172200" y="5105400"/>
            <a:ext cx="457200" cy="304800"/>
          </a:xfrm>
          <a:prstGeom prst="ellipse">
            <a:avLst/>
          </a:prstGeom>
          <a:solidFill>
            <a:schemeClr val="accent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527076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Graphic spid="4" grpId="0">
        <p:bldAsOne/>
      </p:bldGraphic>
      <p:bldP spid="5"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2557</TotalTime>
  <Words>1025</Words>
  <Application>Microsoft Office PowerPoint</Application>
  <PresentationFormat>On-screen Show (4:3)</PresentationFormat>
  <Paragraphs>209</Paragraphs>
  <Slides>19</Slides>
  <Notes>13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4" baseType="lpstr">
      <vt:lpstr>Arial</vt:lpstr>
      <vt:lpstr>Symbol</vt:lpstr>
      <vt:lpstr>Tahoma</vt:lpstr>
      <vt:lpstr>Default Design</vt:lpstr>
      <vt:lpstr>Chart</vt:lpstr>
      <vt:lpstr>Chem. 133 – 2/2 Lecture</vt:lpstr>
      <vt:lpstr>Announcements</vt:lpstr>
      <vt:lpstr>Electronics Capacitors</vt:lpstr>
      <vt:lpstr>Electronics Capacitors</vt:lpstr>
      <vt:lpstr>Electronics Capacitors</vt:lpstr>
      <vt:lpstr>Electronics RC Circuits</vt:lpstr>
      <vt:lpstr>Electronics RC Circuits</vt:lpstr>
      <vt:lpstr>Electronics More on RC Circuits</vt:lpstr>
      <vt:lpstr>Electronics More on RC Circuits</vt:lpstr>
      <vt:lpstr>Electrical Measurement/Digitization Ch. 17</vt:lpstr>
      <vt:lpstr>Electrical Measurement The Ammeter</vt:lpstr>
      <vt:lpstr>Electrical Measurements Digital Voltmeter</vt:lpstr>
      <vt:lpstr>Electrical Measurements Digital Voltmeter – Binary Math</vt:lpstr>
      <vt:lpstr>Electrical Measurement Binary and Bits</vt:lpstr>
      <vt:lpstr>Electrical Measurement Binary to Decimal Conversion (and visa versa)</vt:lpstr>
      <vt:lpstr>Electrical Measurements Analog to Digital Conversion</vt:lpstr>
      <vt:lpstr>Electronics Analog to Digital Conversion</vt:lpstr>
      <vt:lpstr>Electrical Measurements Analog to Digital Conversion</vt:lpstr>
      <vt:lpstr>Electrical Measurements Analog to Digital Conversion</vt:lpstr>
    </vt:vector>
  </TitlesOfParts>
  <Company>CSUS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31 – 9/15 Lecture</dc:title>
  <dc:creator>RDixon</dc:creator>
  <cp:lastModifiedBy>Dixon, Roy W</cp:lastModifiedBy>
  <cp:revision>192</cp:revision>
  <dcterms:created xsi:type="dcterms:W3CDTF">2005-09-14T19:27:31Z</dcterms:created>
  <dcterms:modified xsi:type="dcterms:W3CDTF">2017-02-02T18:06:01Z</dcterms:modified>
</cp:coreProperties>
</file>