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sldIdLst>
    <p:sldId id="280" r:id="rId2"/>
    <p:sldId id="339" r:id="rId3"/>
    <p:sldId id="354" r:id="rId4"/>
    <p:sldId id="355" r:id="rId5"/>
    <p:sldId id="356" r:id="rId6"/>
    <p:sldId id="357" r:id="rId7"/>
    <p:sldId id="358" r:id="rId8"/>
    <p:sldId id="359" r:id="rId9"/>
    <p:sldId id="361" r:id="rId10"/>
    <p:sldId id="362" r:id="rId11"/>
    <p:sldId id="363" r:id="rId12"/>
    <p:sldId id="364" r:id="rId13"/>
    <p:sldId id="365" r:id="rId14"/>
    <p:sldId id="366" r:id="rId15"/>
    <p:sldId id="367" r:id="rId16"/>
    <p:sldId id="368" r:id="rId17"/>
    <p:sldId id="369" r:id="rId18"/>
    <p:sldId id="370"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0000"/>
    <a:srgbClr val="F7A7B2"/>
    <a:srgbClr val="CC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627" autoAdjust="0"/>
  </p:normalViewPr>
  <p:slideViewPr>
    <p:cSldViewPr>
      <p:cViewPr varScale="1">
        <p:scale>
          <a:sx n="88" d="100"/>
          <a:sy n="88" d="100"/>
        </p:scale>
        <p:origin x="108"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ser\My%20Documents\C133S16\HW&amp;Quizzes\StatHW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User\My%20Documents\C133S16\HW&amp;Quizzes\StatHW1.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"Analog" flurescence</a:t>
            </a:r>
            <a:r>
              <a:rPr lang="en-US" baseline="0"/>
              <a:t> signal</a:t>
            </a:r>
            <a:endParaRPr lang="en-US"/>
          </a:p>
        </c:rich>
      </c:tx>
      <c:layout/>
      <c:overlay val="0"/>
    </c:title>
    <c:autoTitleDeleted val="0"/>
    <c:plotArea>
      <c:layout>
        <c:manualLayout>
          <c:layoutTarget val="inner"/>
          <c:xMode val="edge"/>
          <c:yMode val="edge"/>
          <c:x val="0.12641907261592311"/>
          <c:y val="0.19480351414406541"/>
          <c:w val="0.82544203849518871"/>
          <c:h val="0.57347586759988434"/>
        </c:manualLayout>
      </c:layout>
      <c:scatterChart>
        <c:scatterStyle val="lineMarker"/>
        <c:varyColors val="0"/>
        <c:ser>
          <c:idx val="0"/>
          <c:order val="0"/>
          <c:tx>
            <c:v>"Analog"</c:v>
          </c:tx>
          <c:marker>
            <c:symbol val="none"/>
          </c:marker>
          <c:xVal>
            <c:numRef>
              <c:f>digitization!$A$5:$A$192</c:f>
              <c:numCache>
                <c:formatCode>General</c:formatCode>
                <c:ptCount val="188"/>
                <c:pt idx="0">
                  <c:v>0</c:v>
                </c:pt>
                <c:pt idx="1">
                  <c:v>6.666666666669931E-3</c:v>
                </c:pt>
                <c:pt idx="2">
                  <c:v>1.3333333333330094E-2</c:v>
                </c:pt>
                <c:pt idx="3">
                  <c:v>2.0000000000000025E-2</c:v>
                </c:pt>
                <c:pt idx="4">
                  <c:v>2.6666666666669964E-2</c:v>
                </c:pt>
                <c:pt idx="5">
                  <c:v>3.3333333333330106E-2</c:v>
                </c:pt>
                <c:pt idx="6">
                  <c:v>4.0000000000000049E-2</c:v>
                </c:pt>
                <c:pt idx="7">
                  <c:v>4.6666666666669965E-2</c:v>
                </c:pt>
                <c:pt idx="8">
                  <c:v>5.3333333333330145E-2</c:v>
                </c:pt>
                <c:pt idx="9">
                  <c:v>6.0000000000000081E-2</c:v>
                </c:pt>
                <c:pt idx="10">
                  <c:v>6.6666666666669983E-2</c:v>
                </c:pt>
                <c:pt idx="11">
                  <c:v>7.3333333333330197E-2</c:v>
                </c:pt>
                <c:pt idx="12">
                  <c:v>8.0000000000000099E-2</c:v>
                </c:pt>
                <c:pt idx="13">
                  <c:v>8.6666666666670056E-2</c:v>
                </c:pt>
                <c:pt idx="14">
                  <c:v>9.3333333333330201E-2</c:v>
                </c:pt>
                <c:pt idx="15">
                  <c:v>0.10000000000000009</c:v>
                </c:pt>
                <c:pt idx="16">
                  <c:v>0.10666666666667009</c:v>
                </c:pt>
                <c:pt idx="17">
                  <c:v>0.11333333333333019</c:v>
                </c:pt>
                <c:pt idx="18">
                  <c:v>0.12000000000000012</c:v>
                </c:pt>
                <c:pt idx="19">
                  <c:v>0.12666666666666998</c:v>
                </c:pt>
                <c:pt idx="20">
                  <c:v>0.13333333333333025</c:v>
                </c:pt>
                <c:pt idx="21">
                  <c:v>0.14000000000000018</c:v>
                </c:pt>
                <c:pt idx="22">
                  <c:v>0.14666666666667005</c:v>
                </c:pt>
                <c:pt idx="23">
                  <c:v>0.15333333333333027</c:v>
                </c:pt>
                <c:pt idx="24">
                  <c:v>0.16000000000000023</c:v>
                </c:pt>
                <c:pt idx="25">
                  <c:v>0.16666666666667013</c:v>
                </c:pt>
                <c:pt idx="26">
                  <c:v>0.17333333333332984</c:v>
                </c:pt>
                <c:pt idx="27">
                  <c:v>0.18000000000000022</c:v>
                </c:pt>
                <c:pt idx="28">
                  <c:v>0.18666666666667009</c:v>
                </c:pt>
                <c:pt idx="29">
                  <c:v>0.19333333333332992</c:v>
                </c:pt>
                <c:pt idx="30">
                  <c:v>0.20000000000000021</c:v>
                </c:pt>
                <c:pt idx="31">
                  <c:v>0.20666666666667011</c:v>
                </c:pt>
                <c:pt idx="32">
                  <c:v>0.21333333333332993</c:v>
                </c:pt>
                <c:pt idx="33">
                  <c:v>0.22000000000000025</c:v>
                </c:pt>
                <c:pt idx="34">
                  <c:v>0.22666666666667018</c:v>
                </c:pt>
                <c:pt idx="35">
                  <c:v>0.23333333333332992</c:v>
                </c:pt>
                <c:pt idx="36">
                  <c:v>0.24000000000000021</c:v>
                </c:pt>
                <c:pt idx="37">
                  <c:v>0.24666666666667014</c:v>
                </c:pt>
                <c:pt idx="38">
                  <c:v>0.25333333333332975</c:v>
                </c:pt>
                <c:pt idx="39">
                  <c:v>0.25999999999999995</c:v>
                </c:pt>
                <c:pt idx="40">
                  <c:v>0.26666666666667027</c:v>
                </c:pt>
                <c:pt idx="41">
                  <c:v>0.27333333333332976</c:v>
                </c:pt>
                <c:pt idx="42">
                  <c:v>0.27999999999999992</c:v>
                </c:pt>
                <c:pt idx="43">
                  <c:v>0.28666666666667034</c:v>
                </c:pt>
                <c:pt idx="44">
                  <c:v>0.29333333333332989</c:v>
                </c:pt>
                <c:pt idx="45">
                  <c:v>0.29999999999999993</c:v>
                </c:pt>
                <c:pt idx="46">
                  <c:v>0.30666666666667036</c:v>
                </c:pt>
                <c:pt idx="47">
                  <c:v>0.31333333333332991</c:v>
                </c:pt>
                <c:pt idx="48">
                  <c:v>0.32000000000000006</c:v>
                </c:pt>
                <c:pt idx="49">
                  <c:v>0.32666666666667038</c:v>
                </c:pt>
                <c:pt idx="50">
                  <c:v>0.33333333333332998</c:v>
                </c:pt>
                <c:pt idx="51">
                  <c:v>0.34000000000000008</c:v>
                </c:pt>
                <c:pt idx="52">
                  <c:v>0.34666666666667006</c:v>
                </c:pt>
                <c:pt idx="53">
                  <c:v>0.35333333333332995</c:v>
                </c:pt>
                <c:pt idx="54">
                  <c:v>0.36000000000000004</c:v>
                </c:pt>
                <c:pt idx="55">
                  <c:v>0.36666666666666992</c:v>
                </c:pt>
                <c:pt idx="56">
                  <c:v>0.37333333333332996</c:v>
                </c:pt>
                <c:pt idx="57">
                  <c:v>0.38000000000000006</c:v>
                </c:pt>
                <c:pt idx="58">
                  <c:v>0.38666666666666993</c:v>
                </c:pt>
                <c:pt idx="59">
                  <c:v>0.39333333333332998</c:v>
                </c:pt>
                <c:pt idx="60">
                  <c:v>0.4</c:v>
                </c:pt>
                <c:pt idx="61">
                  <c:v>0.40666666666666995</c:v>
                </c:pt>
                <c:pt idx="62">
                  <c:v>0.41333333333333</c:v>
                </c:pt>
                <c:pt idx="63">
                  <c:v>0.4200000000000001</c:v>
                </c:pt>
                <c:pt idx="64">
                  <c:v>0.42666666666666997</c:v>
                </c:pt>
                <c:pt idx="65">
                  <c:v>0.43333333333333002</c:v>
                </c:pt>
                <c:pt idx="66">
                  <c:v>0.44000000000000011</c:v>
                </c:pt>
                <c:pt idx="67">
                  <c:v>0.44666666666667004</c:v>
                </c:pt>
                <c:pt idx="68">
                  <c:v>0.45333333333333004</c:v>
                </c:pt>
                <c:pt idx="69">
                  <c:v>0.46</c:v>
                </c:pt>
                <c:pt idx="70">
                  <c:v>0.46666666666667</c:v>
                </c:pt>
                <c:pt idx="71">
                  <c:v>0.47333333333333005</c:v>
                </c:pt>
                <c:pt idx="72">
                  <c:v>0.48000000000000009</c:v>
                </c:pt>
                <c:pt idx="73">
                  <c:v>0.48666666666667002</c:v>
                </c:pt>
                <c:pt idx="74">
                  <c:v>0.49333333333333007</c:v>
                </c:pt>
                <c:pt idx="75">
                  <c:v>0.5</c:v>
                </c:pt>
                <c:pt idx="76">
                  <c:v>0.50666666666666971</c:v>
                </c:pt>
                <c:pt idx="77">
                  <c:v>0.51333333333333009</c:v>
                </c:pt>
                <c:pt idx="78">
                  <c:v>0.52</c:v>
                </c:pt>
                <c:pt idx="79">
                  <c:v>0.52666666666666972</c:v>
                </c:pt>
                <c:pt idx="80">
                  <c:v>0.53333333333333011</c:v>
                </c:pt>
                <c:pt idx="81">
                  <c:v>0.54</c:v>
                </c:pt>
                <c:pt idx="82">
                  <c:v>0.54666666666666996</c:v>
                </c:pt>
                <c:pt idx="83">
                  <c:v>0.55333333333333012</c:v>
                </c:pt>
                <c:pt idx="84">
                  <c:v>0.56000000000000005</c:v>
                </c:pt>
                <c:pt idx="85">
                  <c:v>0.56666666666666998</c:v>
                </c:pt>
                <c:pt idx="86">
                  <c:v>0.57333333333333014</c:v>
                </c:pt>
                <c:pt idx="87">
                  <c:v>0.58000000000000029</c:v>
                </c:pt>
                <c:pt idx="88">
                  <c:v>0.58666666666667022</c:v>
                </c:pt>
                <c:pt idx="89">
                  <c:v>0.59333333333333038</c:v>
                </c:pt>
                <c:pt idx="90">
                  <c:v>0.60000000000000031</c:v>
                </c:pt>
                <c:pt idx="91">
                  <c:v>0.60666666666667024</c:v>
                </c:pt>
                <c:pt idx="92">
                  <c:v>0.6133333333333304</c:v>
                </c:pt>
                <c:pt idx="93">
                  <c:v>0.62000000000000033</c:v>
                </c:pt>
                <c:pt idx="94">
                  <c:v>0.62666666666667026</c:v>
                </c:pt>
                <c:pt idx="95">
                  <c:v>0.63333333333333042</c:v>
                </c:pt>
                <c:pt idx="96">
                  <c:v>0.64000000000000035</c:v>
                </c:pt>
                <c:pt idx="97">
                  <c:v>0.64666666666667039</c:v>
                </c:pt>
                <c:pt idx="98">
                  <c:v>0.65333333333333043</c:v>
                </c:pt>
                <c:pt idx="99">
                  <c:v>0.66000000000000036</c:v>
                </c:pt>
                <c:pt idx="100">
                  <c:v>0.66666666666667052</c:v>
                </c:pt>
                <c:pt idx="101">
                  <c:v>0.67333333333333001</c:v>
                </c:pt>
                <c:pt idx="102">
                  <c:v>0.6800000000000006</c:v>
                </c:pt>
                <c:pt idx="103">
                  <c:v>0.68666666666667053</c:v>
                </c:pt>
                <c:pt idx="104">
                  <c:v>0.69333333333333003</c:v>
                </c:pt>
                <c:pt idx="105">
                  <c:v>0.7000000000000004</c:v>
                </c:pt>
                <c:pt idx="106">
                  <c:v>0.70666666666667033</c:v>
                </c:pt>
                <c:pt idx="107">
                  <c:v>0.71333333333332982</c:v>
                </c:pt>
                <c:pt idx="108">
                  <c:v>0.72000000000000042</c:v>
                </c:pt>
                <c:pt idx="109">
                  <c:v>0.72666666666667035</c:v>
                </c:pt>
                <c:pt idx="110">
                  <c:v>0.73333333333332984</c:v>
                </c:pt>
                <c:pt idx="111">
                  <c:v>0.74000000000000044</c:v>
                </c:pt>
                <c:pt idx="112">
                  <c:v>0.74666666666667036</c:v>
                </c:pt>
                <c:pt idx="113">
                  <c:v>0.75333333333333008</c:v>
                </c:pt>
                <c:pt idx="114">
                  <c:v>0.76</c:v>
                </c:pt>
                <c:pt idx="115">
                  <c:v>0.7666666666666706</c:v>
                </c:pt>
                <c:pt idx="116">
                  <c:v>0.77333333333332988</c:v>
                </c:pt>
                <c:pt idx="117">
                  <c:v>0.7799999999999998</c:v>
                </c:pt>
                <c:pt idx="118">
                  <c:v>0.7866666666666704</c:v>
                </c:pt>
                <c:pt idx="119">
                  <c:v>0.79333333333332989</c:v>
                </c:pt>
                <c:pt idx="120">
                  <c:v>0.79999999999999982</c:v>
                </c:pt>
                <c:pt idx="121">
                  <c:v>0.80666666666667042</c:v>
                </c:pt>
                <c:pt idx="122">
                  <c:v>0.81333333333332991</c:v>
                </c:pt>
                <c:pt idx="123">
                  <c:v>0.81999999999999984</c:v>
                </c:pt>
                <c:pt idx="124">
                  <c:v>0.82666666666667044</c:v>
                </c:pt>
                <c:pt idx="125">
                  <c:v>0.83333333333332993</c:v>
                </c:pt>
                <c:pt idx="126">
                  <c:v>0.84000000000000008</c:v>
                </c:pt>
                <c:pt idx="127">
                  <c:v>0.84666666666666979</c:v>
                </c:pt>
                <c:pt idx="128">
                  <c:v>0.85333333333332995</c:v>
                </c:pt>
                <c:pt idx="129">
                  <c:v>0.8600000000000001</c:v>
                </c:pt>
                <c:pt idx="130">
                  <c:v>0.8666666666666698</c:v>
                </c:pt>
                <c:pt idx="131">
                  <c:v>0.87333333333333019</c:v>
                </c:pt>
                <c:pt idx="132">
                  <c:v>0.88000000000000012</c:v>
                </c:pt>
                <c:pt idx="133">
                  <c:v>0.88666666666666982</c:v>
                </c:pt>
                <c:pt idx="134">
                  <c:v>0.8933333333333302</c:v>
                </c:pt>
                <c:pt idx="135">
                  <c:v>0.9</c:v>
                </c:pt>
                <c:pt idx="136">
                  <c:v>0.90666666666666962</c:v>
                </c:pt>
                <c:pt idx="137">
                  <c:v>0.91333333333333</c:v>
                </c:pt>
                <c:pt idx="138">
                  <c:v>0.91999999999999993</c:v>
                </c:pt>
                <c:pt idx="139">
                  <c:v>0.92666666666666986</c:v>
                </c:pt>
                <c:pt idx="140">
                  <c:v>0.93333333333333002</c:v>
                </c:pt>
                <c:pt idx="141">
                  <c:v>0.94000000000000017</c:v>
                </c:pt>
                <c:pt idx="142">
                  <c:v>0.94666666666666988</c:v>
                </c:pt>
                <c:pt idx="143">
                  <c:v>0.95333333333333004</c:v>
                </c:pt>
                <c:pt idx="144">
                  <c:v>0.96000000000000019</c:v>
                </c:pt>
                <c:pt idx="145">
                  <c:v>0.96666666666666989</c:v>
                </c:pt>
                <c:pt idx="146">
                  <c:v>0.97333333333332983</c:v>
                </c:pt>
                <c:pt idx="147">
                  <c:v>0.98</c:v>
                </c:pt>
                <c:pt idx="148">
                  <c:v>0.98666666666666969</c:v>
                </c:pt>
                <c:pt idx="149">
                  <c:v>0.99333333333333007</c:v>
                </c:pt>
                <c:pt idx="150">
                  <c:v>1</c:v>
                </c:pt>
                <c:pt idx="151">
                  <c:v>1.0066666666666699</c:v>
                </c:pt>
                <c:pt idx="152">
                  <c:v>1.0133333333333299</c:v>
                </c:pt>
                <c:pt idx="153">
                  <c:v>1.02</c:v>
                </c:pt>
                <c:pt idx="154">
                  <c:v>1.0266666666666699</c:v>
                </c:pt>
                <c:pt idx="155">
                  <c:v>1.0333333333333299</c:v>
                </c:pt>
                <c:pt idx="156">
                  <c:v>1.04</c:v>
                </c:pt>
                <c:pt idx="157">
                  <c:v>1.04666666666667</c:v>
                </c:pt>
                <c:pt idx="158">
                  <c:v>1.0533333333333299</c:v>
                </c:pt>
                <c:pt idx="159">
                  <c:v>1.06</c:v>
                </c:pt>
                <c:pt idx="160">
                  <c:v>1.06666666666667</c:v>
                </c:pt>
                <c:pt idx="161">
                  <c:v>1.0733333333333299</c:v>
                </c:pt>
                <c:pt idx="162">
                  <c:v>1.08</c:v>
                </c:pt>
                <c:pt idx="163">
                  <c:v>1.08666666666667</c:v>
                </c:pt>
                <c:pt idx="164">
                  <c:v>1.0933333333333302</c:v>
                </c:pt>
                <c:pt idx="165">
                  <c:v>1.1000000000000001</c:v>
                </c:pt>
                <c:pt idx="166">
                  <c:v>1.10666666666667</c:v>
                </c:pt>
                <c:pt idx="167">
                  <c:v>1.1133333333333302</c:v>
                </c:pt>
                <c:pt idx="168">
                  <c:v>1.1200000000000001</c:v>
                </c:pt>
                <c:pt idx="169">
                  <c:v>1.12666666666667</c:v>
                </c:pt>
                <c:pt idx="170">
                  <c:v>1.1333333333333302</c:v>
                </c:pt>
                <c:pt idx="171">
                  <c:v>1.1400000000000001</c:v>
                </c:pt>
                <c:pt idx="172">
                  <c:v>1.1466666666666701</c:v>
                </c:pt>
                <c:pt idx="173">
                  <c:v>1.1533333333333302</c:v>
                </c:pt>
                <c:pt idx="174">
                  <c:v>1.1600000000000001</c:v>
                </c:pt>
                <c:pt idx="175">
                  <c:v>1.1666666666666701</c:v>
                </c:pt>
                <c:pt idx="176">
                  <c:v>1.17333333333333</c:v>
                </c:pt>
                <c:pt idx="177">
                  <c:v>1.1800000000000006</c:v>
                </c:pt>
                <c:pt idx="178">
                  <c:v>1.1866666666666701</c:v>
                </c:pt>
                <c:pt idx="179">
                  <c:v>1.19333333333333</c:v>
                </c:pt>
                <c:pt idx="180">
                  <c:v>1.2000000000000002</c:v>
                </c:pt>
                <c:pt idx="181">
                  <c:v>1.2066666666666699</c:v>
                </c:pt>
                <c:pt idx="182">
                  <c:v>1.2133333333333298</c:v>
                </c:pt>
                <c:pt idx="183">
                  <c:v>1.2200000000000002</c:v>
                </c:pt>
                <c:pt idx="184">
                  <c:v>1.2266666666666699</c:v>
                </c:pt>
                <c:pt idx="185">
                  <c:v>1.2333333333333298</c:v>
                </c:pt>
                <c:pt idx="186">
                  <c:v>1.2400000000000002</c:v>
                </c:pt>
                <c:pt idx="187">
                  <c:v>1.2466666666666699</c:v>
                </c:pt>
              </c:numCache>
            </c:numRef>
          </c:xVal>
          <c:yVal>
            <c:numRef>
              <c:f>digitization!$C$5:$C$192</c:f>
              <c:numCache>
                <c:formatCode>General</c:formatCode>
                <c:ptCount val="188"/>
                <c:pt idx="0">
                  <c:v>1.0505818927981698</c:v>
                </c:pt>
                <c:pt idx="1">
                  <c:v>1.0500097453605799</c:v>
                </c:pt>
                <c:pt idx="2">
                  <c:v>1.0514520336928401</c:v>
                </c:pt>
                <c:pt idx="3">
                  <c:v>1.0536095063220898</c:v>
                </c:pt>
                <c:pt idx="4">
                  <c:v>1.05445580774019</c:v>
                </c:pt>
                <c:pt idx="5">
                  <c:v>1.05459884459959</c:v>
                </c:pt>
                <c:pt idx="6">
                  <c:v>1.0551709920371795</c:v>
                </c:pt>
                <c:pt idx="7">
                  <c:v>1.0549683564863599</c:v>
                </c:pt>
                <c:pt idx="8">
                  <c:v>1.0547776406738301</c:v>
                </c:pt>
                <c:pt idx="9">
                  <c:v>1.0553617078497095</c:v>
                </c:pt>
                <c:pt idx="10">
                  <c:v>1.0567205580139798</c:v>
                </c:pt>
                <c:pt idx="11">
                  <c:v>1.0585919569244298</c:v>
                </c:pt>
                <c:pt idx="12">
                  <c:v>1.06077326903025</c:v>
                </c:pt>
                <c:pt idx="13">
                  <c:v>1.0610235835341895</c:v>
                </c:pt>
                <c:pt idx="14">
                  <c:v>1.0581151673931104</c:v>
                </c:pt>
                <c:pt idx="15">
                  <c:v>1.05554050392395</c:v>
                </c:pt>
                <c:pt idx="16">
                  <c:v>1.05747150152582</c:v>
                </c:pt>
                <c:pt idx="17">
                  <c:v>1.0600700044715405</c:v>
                </c:pt>
                <c:pt idx="18">
                  <c:v>1.0578886923657298</c:v>
                </c:pt>
                <c:pt idx="19">
                  <c:v>1.05403861690028</c:v>
                </c:pt>
                <c:pt idx="20">
                  <c:v>1.0539909379471495</c:v>
                </c:pt>
                <c:pt idx="21">
                  <c:v>1.0580794081782601</c:v>
                </c:pt>
                <c:pt idx="22">
                  <c:v>1.0613334967295498</c:v>
                </c:pt>
                <c:pt idx="23">
                  <c:v>1.0600700044715405</c:v>
                </c:pt>
                <c:pt idx="24">
                  <c:v>1.0571735080687401</c:v>
                </c:pt>
                <c:pt idx="25">
                  <c:v>1.0564940829865999</c:v>
                </c:pt>
                <c:pt idx="26">
                  <c:v>1.0561364908381099</c:v>
                </c:pt>
                <c:pt idx="27">
                  <c:v>1.0561841697912409</c:v>
                </c:pt>
                <c:pt idx="28">
                  <c:v>1.0562914474357898</c:v>
                </c:pt>
                <c:pt idx="29">
                  <c:v>1.05561202235365</c:v>
                </c:pt>
                <c:pt idx="30">
                  <c:v>1.0539194195174495</c:v>
                </c:pt>
                <c:pt idx="31">
                  <c:v>1.05370486422835</c:v>
                </c:pt>
                <c:pt idx="32">
                  <c:v>1.0553021091582901</c:v>
                </c:pt>
                <c:pt idx="33">
                  <c:v>1.0569947119944894</c:v>
                </c:pt>
                <c:pt idx="34">
                  <c:v>1.0569112738265101</c:v>
                </c:pt>
                <c:pt idx="35">
                  <c:v>1.0555881828770899</c:v>
                </c:pt>
                <c:pt idx="36">
                  <c:v>1.0553974670645598</c:v>
                </c:pt>
                <c:pt idx="37">
                  <c:v>1.0555643434005195</c:v>
                </c:pt>
                <c:pt idx="38">
                  <c:v>1.0548968380566599</c:v>
                </c:pt>
                <c:pt idx="39">
                  <c:v>1.05370486422835</c:v>
                </c:pt>
                <c:pt idx="40">
                  <c:v>1.0545034866933201</c:v>
                </c:pt>
                <c:pt idx="41">
                  <c:v>1.0557073802599195</c:v>
                </c:pt>
                <c:pt idx="42">
                  <c:v>1.0561007316232605</c:v>
                </c:pt>
                <c:pt idx="43">
                  <c:v>1.0557431394747701</c:v>
                </c:pt>
                <c:pt idx="44">
                  <c:v>1.0567443974905495</c:v>
                </c:pt>
                <c:pt idx="45">
                  <c:v>1.05735230414299</c:v>
                </c:pt>
                <c:pt idx="46">
                  <c:v>1.0571019896390399</c:v>
                </c:pt>
                <c:pt idx="47">
                  <c:v>1.0564583237717509</c:v>
                </c:pt>
                <c:pt idx="48">
                  <c:v>1.0564702435100399</c:v>
                </c:pt>
                <c:pt idx="49">
                  <c:v>1.0561841697912409</c:v>
                </c:pt>
                <c:pt idx="50">
                  <c:v>1.05493259727151</c:v>
                </c:pt>
                <c:pt idx="51">
                  <c:v>1.0535141484158199</c:v>
                </c:pt>
                <c:pt idx="52">
                  <c:v>1.0528824022868204</c:v>
                </c:pt>
                <c:pt idx="53">
                  <c:v>1.0523579338023605</c:v>
                </c:pt>
                <c:pt idx="54">
                  <c:v>1.0538479010877504</c:v>
                </c:pt>
                <c:pt idx="55">
                  <c:v>1.0553974670645598</c:v>
                </c:pt>
                <c:pt idx="56">
                  <c:v>1.0541339748065408</c:v>
                </c:pt>
                <c:pt idx="57">
                  <c:v>1.0514520336928401</c:v>
                </c:pt>
                <c:pt idx="58">
                  <c:v>1.0513209165717301</c:v>
                </c:pt>
                <c:pt idx="59">
                  <c:v>1.0515831508139499</c:v>
                </c:pt>
                <c:pt idx="60">
                  <c:v>1.0522864153726599</c:v>
                </c:pt>
                <c:pt idx="61">
                  <c:v>1.0536691050134996</c:v>
                </c:pt>
                <c:pt idx="62">
                  <c:v>1.0542412524510898</c:v>
                </c:pt>
                <c:pt idx="63">
                  <c:v>1.05308503783763</c:v>
                </c:pt>
                <c:pt idx="64">
                  <c:v>1.05238177327892</c:v>
                </c:pt>
                <c:pt idx="65">
                  <c:v>1.0525486496148899</c:v>
                </c:pt>
                <c:pt idx="66">
                  <c:v>1.0525486496148899</c:v>
                </c:pt>
                <c:pt idx="67">
                  <c:v>1.0536214260603698</c:v>
                </c:pt>
                <c:pt idx="68">
                  <c:v>1.0570900699007604</c:v>
                </c:pt>
                <c:pt idx="69">
                  <c:v>1.0618698849522898</c:v>
                </c:pt>
                <c:pt idx="70">
                  <c:v>1.0658510775388599</c:v>
                </c:pt>
                <c:pt idx="71">
                  <c:v>1.0716440703444594</c:v>
                </c:pt>
                <c:pt idx="72">
                  <c:v>1.0794514989198998</c:v>
                </c:pt>
                <c:pt idx="73">
                  <c:v>1.0894283198628798</c:v>
                </c:pt>
                <c:pt idx="74">
                  <c:v>1.1004302382982101</c:v>
                </c:pt>
                <c:pt idx="75">
                  <c:v>1.1122188594602205</c:v>
                </c:pt>
                <c:pt idx="76">
                  <c:v>1.1284416232635501</c:v>
                </c:pt>
                <c:pt idx="77">
                  <c:v>1.14914620866134</c:v>
                </c:pt>
                <c:pt idx="78">
                  <c:v>1.1675026056173599</c:v>
                </c:pt>
                <c:pt idx="79">
                  <c:v>1.17977993604898</c:v>
                </c:pt>
                <c:pt idx="80">
                  <c:v>1.1886720608081904</c:v>
                </c:pt>
                <c:pt idx="81">
                  <c:v>1.19533519450846</c:v>
                </c:pt>
                <c:pt idx="82">
                  <c:v>1.1972423526337601</c:v>
                </c:pt>
                <c:pt idx="83">
                  <c:v>1.19886343704026</c:v>
                </c:pt>
                <c:pt idx="84">
                  <c:v>1.2047041087989898</c:v>
                </c:pt>
                <c:pt idx="85">
                  <c:v>1.2108785332296499</c:v>
                </c:pt>
                <c:pt idx="86">
                  <c:v>1.20864954217071</c:v>
                </c:pt>
                <c:pt idx="87">
                  <c:v>1.2003295648490899</c:v>
                </c:pt>
                <c:pt idx="88">
                  <c:v>1.1915447177344194</c:v>
                </c:pt>
                <c:pt idx="89">
                  <c:v>1.1814606191468999</c:v>
                </c:pt>
                <c:pt idx="90">
                  <c:v>1.16918328871528</c:v>
                </c:pt>
                <c:pt idx="91">
                  <c:v>1.15802641368227</c:v>
                </c:pt>
                <c:pt idx="92">
                  <c:v>1.149456121856701</c:v>
                </c:pt>
                <c:pt idx="93">
                  <c:v>1.1406831944803204</c:v>
                </c:pt>
                <c:pt idx="94">
                  <c:v>1.1305394972013798</c:v>
                </c:pt>
                <c:pt idx="95">
                  <c:v>1.1224579146454206</c:v>
                </c:pt>
                <c:pt idx="96">
                  <c:v>1.1182979259846104</c:v>
                </c:pt>
                <c:pt idx="97">
                  <c:v>1.1164622862890099</c:v>
                </c:pt>
                <c:pt idx="98">
                  <c:v>1.1129936424486198</c:v>
                </c:pt>
                <c:pt idx="99">
                  <c:v>1.1083211050416399</c:v>
                </c:pt>
                <c:pt idx="100">
                  <c:v>1.1033028952244395</c:v>
                </c:pt>
                <c:pt idx="101">
                  <c:v>1.0995600974035398</c:v>
                </c:pt>
                <c:pt idx="102">
                  <c:v>1.0966397615241699</c:v>
                </c:pt>
                <c:pt idx="103">
                  <c:v>1.09451804810978</c:v>
                </c:pt>
                <c:pt idx="104">
                  <c:v>1.0911924411287801</c:v>
                </c:pt>
                <c:pt idx="105">
                  <c:v>1.0859119970693594</c:v>
                </c:pt>
                <c:pt idx="106">
                  <c:v>1.0809295464670099</c:v>
                </c:pt>
                <c:pt idx="107">
                  <c:v>1.0798090910683995</c:v>
                </c:pt>
                <c:pt idx="108">
                  <c:v>1.0802382016465901</c:v>
                </c:pt>
                <c:pt idx="109">
                  <c:v>1.0780330500642099</c:v>
                </c:pt>
                <c:pt idx="110">
                  <c:v>1.0746120851769601</c:v>
                </c:pt>
                <c:pt idx="111">
                  <c:v>1.0736346666377399</c:v>
                </c:pt>
                <c:pt idx="112">
                  <c:v>1.07525575104424</c:v>
                </c:pt>
                <c:pt idx="113">
                  <c:v>1.0752795905208099</c:v>
                </c:pt>
                <c:pt idx="114">
                  <c:v>1.0720970203992204</c:v>
                </c:pt>
                <c:pt idx="115">
                  <c:v>1.0702256214887604</c:v>
                </c:pt>
                <c:pt idx="116">
                  <c:v>1.0716083111296095</c:v>
                </c:pt>
                <c:pt idx="117">
                  <c:v>1.0722400572586099</c:v>
                </c:pt>
                <c:pt idx="118">
                  <c:v>1.0701064241059304</c:v>
                </c:pt>
                <c:pt idx="119">
                  <c:v>1.0684138212697305</c:v>
                </c:pt>
                <c:pt idx="120">
                  <c:v>1.0690932463518699</c:v>
                </c:pt>
                <c:pt idx="121">
                  <c:v>1.0698322701254195</c:v>
                </c:pt>
                <c:pt idx="122">
                  <c:v>1.0705832136372599</c:v>
                </c:pt>
                <c:pt idx="123">
                  <c:v>1.0728479639110509</c:v>
                </c:pt>
                <c:pt idx="124">
                  <c:v>1.0766265209468004</c:v>
                </c:pt>
                <c:pt idx="125">
                  <c:v>1.0796541344707205</c:v>
                </c:pt>
                <c:pt idx="126">
                  <c:v>1.08502993643641</c:v>
                </c:pt>
                <c:pt idx="127">
                  <c:v>1.0942558138675504</c:v>
                </c:pt>
                <c:pt idx="128">
                  <c:v>1.1035293702518199</c:v>
                </c:pt>
                <c:pt idx="129">
                  <c:v>1.1117182304523299</c:v>
                </c:pt>
                <c:pt idx="130">
                  <c:v>1.1248657017786101</c:v>
                </c:pt>
                <c:pt idx="131">
                  <c:v>1.1439492027698994</c:v>
                </c:pt>
                <c:pt idx="132">
                  <c:v>1.1637717275347399</c:v>
                </c:pt>
                <c:pt idx="133">
                  <c:v>1.17793237661509</c:v>
                </c:pt>
                <c:pt idx="134">
                  <c:v>1.18515573801467</c:v>
                </c:pt>
                <c:pt idx="135">
                  <c:v>1.1889938937418301</c:v>
                </c:pt>
                <c:pt idx="136">
                  <c:v>1.1934518758597201</c:v>
                </c:pt>
                <c:pt idx="137">
                  <c:v>1.1930823639729504</c:v>
                </c:pt>
                <c:pt idx="138">
                  <c:v>1.1924625375822204</c:v>
                </c:pt>
                <c:pt idx="139">
                  <c:v>1.1934637955980099</c:v>
                </c:pt>
                <c:pt idx="140">
                  <c:v>1.1922479822931304</c:v>
                </c:pt>
                <c:pt idx="141">
                  <c:v>1.18433327607313</c:v>
                </c:pt>
                <c:pt idx="142">
                  <c:v>1.1766331251422304</c:v>
                </c:pt>
                <c:pt idx="143">
                  <c:v>1.1671211739923</c:v>
                </c:pt>
                <c:pt idx="144">
                  <c:v>1.1576211425806495</c:v>
                </c:pt>
                <c:pt idx="145">
                  <c:v>1.1473344084423098</c:v>
                </c:pt>
                <c:pt idx="146">
                  <c:v>1.1365708847726401</c:v>
                </c:pt>
                <c:pt idx="147">
                  <c:v>1.1249133807317504</c:v>
                </c:pt>
                <c:pt idx="148">
                  <c:v>1.1179999325275298</c:v>
                </c:pt>
                <c:pt idx="149">
                  <c:v>1.11125336065928</c:v>
                </c:pt>
                <c:pt idx="150">
                  <c:v>1.1034816912986898</c:v>
                </c:pt>
                <c:pt idx="151">
                  <c:v>1.0978078958759199</c:v>
                </c:pt>
                <c:pt idx="152">
                  <c:v>1.0952809113599</c:v>
                </c:pt>
                <c:pt idx="153">
                  <c:v>1.0915381135389899</c:v>
                </c:pt>
                <c:pt idx="154">
                  <c:v>1.08785491440951</c:v>
                </c:pt>
                <c:pt idx="155">
                  <c:v>1.0864126260772504</c:v>
                </c:pt>
                <c:pt idx="156">
                  <c:v>1.0854948062294494</c:v>
                </c:pt>
                <c:pt idx="157">
                  <c:v>1.0828128651157505</c:v>
                </c:pt>
                <c:pt idx="158">
                  <c:v>1.0790343080799893</c:v>
                </c:pt>
                <c:pt idx="159">
                  <c:v>1.0756133431927399</c:v>
                </c:pt>
                <c:pt idx="160">
                  <c:v>1.0727883652196399</c:v>
                </c:pt>
                <c:pt idx="161">
                  <c:v>1.0718228664186999</c:v>
                </c:pt>
                <c:pt idx="162">
                  <c:v>1.0717155887741598</c:v>
                </c:pt>
                <c:pt idx="163">
                  <c:v>1.07106000316858</c:v>
                </c:pt>
                <c:pt idx="164">
                  <c:v>1.0696892332660199</c:v>
                </c:pt>
                <c:pt idx="165">
                  <c:v>1.0696296345746095</c:v>
                </c:pt>
                <c:pt idx="166">
                  <c:v>1.0701064241059304</c:v>
                </c:pt>
                <c:pt idx="167">
                  <c:v>1.07001106619967</c:v>
                </c:pt>
                <c:pt idx="168">
                  <c:v>1.0677701554024395</c:v>
                </c:pt>
                <c:pt idx="169">
                  <c:v>1.0635863272650599</c:v>
                </c:pt>
                <c:pt idx="170">
                  <c:v>1.0615003730655199</c:v>
                </c:pt>
                <c:pt idx="171">
                  <c:v>1.0623585942219005</c:v>
                </c:pt>
                <c:pt idx="172">
                  <c:v>1.0634313706673795</c:v>
                </c:pt>
                <c:pt idx="173">
                  <c:v>1.0624658718664501</c:v>
                </c:pt>
                <c:pt idx="174">
                  <c:v>1.0632048956399995</c:v>
                </c:pt>
                <c:pt idx="175">
                  <c:v>1.06512397350359</c:v>
                </c:pt>
                <c:pt idx="176">
                  <c:v>1.0660179538748205</c:v>
                </c:pt>
                <c:pt idx="177">
                  <c:v>1.0650882142887401</c:v>
                </c:pt>
                <c:pt idx="178">
                  <c:v>1.0624777916047301</c:v>
                </c:pt>
                <c:pt idx="179">
                  <c:v>1.0592237030534395</c:v>
                </c:pt>
                <c:pt idx="180">
                  <c:v>1.05955745572537</c:v>
                </c:pt>
                <c:pt idx="181">
                  <c:v>1.0624777916047301</c:v>
                </c:pt>
                <c:pt idx="182">
                  <c:v>1.0628711429680799</c:v>
                </c:pt>
                <c:pt idx="183">
                  <c:v>1.0610235835341895</c:v>
                </c:pt>
                <c:pt idx="184">
                  <c:v>1.0595336162487998</c:v>
                </c:pt>
                <c:pt idx="185">
                  <c:v>1.0590329872409099</c:v>
                </c:pt>
                <c:pt idx="186">
                  <c:v>1.0600461649949704</c:v>
                </c:pt>
                <c:pt idx="187">
                  <c:v>1.0626089087258501</c:v>
                </c:pt>
              </c:numCache>
            </c:numRef>
          </c:yVal>
          <c:smooth val="0"/>
          <c:extLst>
            <c:ext xmlns:c16="http://schemas.microsoft.com/office/drawing/2014/chart" uri="{C3380CC4-5D6E-409C-BE32-E72D297353CC}">
              <c16:uniqueId val="{00000000-8D76-43E1-A126-4E11EA2A29F1}"/>
            </c:ext>
          </c:extLst>
        </c:ser>
        <c:dLbls>
          <c:showLegendKey val="0"/>
          <c:showVal val="0"/>
          <c:showCatName val="0"/>
          <c:showSerName val="0"/>
          <c:showPercent val="0"/>
          <c:showBubbleSize val="0"/>
        </c:dLbls>
        <c:axId val="47322624"/>
        <c:axId val="47477888"/>
      </c:scatterChart>
      <c:valAx>
        <c:axId val="47322624"/>
        <c:scaling>
          <c:orientation val="minMax"/>
        </c:scaling>
        <c:delete val="0"/>
        <c:axPos val="b"/>
        <c:title>
          <c:tx>
            <c:rich>
              <a:bodyPr/>
              <a:lstStyle/>
              <a:p>
                <a:pPr>
                  <a:defRPr/>
                </a:pPr>
                <a:r>
                  <a:rPr lang="en-US"/>
                  <a:t>Time (min)</a:t>
                </a:r>
              </a:p>
            </c:rich>
          </c:tx>
          <c:layout/>
          <c:overlay val="0"/>
        </c:title>
        <c:numFmt formatCode="General" sourceLinked="1"/>
        <c:majorTickMark val="out"/>
        <c:minorTickMark val="none"/>
        <c:tickLblPos val="nextTo"/>
        <c:crossAx val="47477888"/>
        <c:crosses val="autoZero"/>
        <c:crossBetween val="midCat"/>
      </c:valAx>
      <c:valAx>
        <c:axId val="47477888"/>
        <c:scaling>
          <c:orientation val="minMax"/>
        </c:scaling>
        <c:delete val="0"/>
        <c:axPos val="l"/>
        <c:majorGridlines/>
        <c:title>
          <c:tx>
            <c:rich>
              <a:bodyPr rot="-5400000" vert="horz"/>
              <a:lstStyle/>
              <a:p>
                <a:pPr>
                  <a:defRPr/>
                </a:pPr>
                <a:r>
                  <a:rPr lang="en-US"/>
                  <a:t>Signal (FUs)</a:t>
                </a:r>
              </a:p>
            </c:rich>
          </c:tx>
          <c:layout/>
          <c:overlay val="0"/>
        </c:title>
        <c:numFmt formatCode="General" sourceLinked="1"/>
        <c:majorTickMark val="out"/>
        <c:minorTickMark val="none"/>
        <c:tickLblPos val="nextTo"/>
        <c:crossAx val="47322624"/>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smtClean="0"/>
              <a:t>Flurescence</a:t>
            </a:r>
            <a:r>
              <a:rPr lang="en-US" baseline="0" dirty="0" smtClean="0"/>
              <a:t> </a:t>
            </a:r>
            <a:r>
              <a:rPr lang="en-US" baseline="0" dirty="0"/>
              <a:t>signal</a:t>
            </a:r>
            <a:endParaRPr lang="en-US" dirty="0"/>
          </a:p>
        </c:rich>
      </c:tx>
      <c:layout/>
      <c:overlay val="0"/>
    </c:title>
    <c:autoTitleDeleted val="0"/>
    <c:plotArea>
      <c:layout>
        <c:manualLayout>
          <c:layoutTarget val="inner"/>
          <c:xMode val="edge"/>
          <c:yMode val="edge"/>
          <c:x val="0.12641907261592317"/>
          <c:y val="0.19480351414406535"/>
          <c:w val="0.68099759405074378"/>
          <c:h val="0.57347586759988489"/>
        </c:manualLayout>
      </c:layout>
      <c:scatterChart>
        <c:scatterStyle val="lineMarker"/>
        <c:varyColors val="0"/>
        <c:ser>
          <c:idx val="0"/>
          <c:order val="0"/>
          <c:tx>
            <c:v>"Analog"</c:v>
          </c:tx>
          <c:marker>
            <c:symbol val="none"/>
          </c:marker>
          <c:xVal>
            <c:numRef>
              <c:f>digitization!$A$5:$A$192</c:f>
              <c:numCache>
                <c:formatCode>General</c:formatCode>
                <c:ptCount val="188"/>
                <c:pt idx="0">
                  <c:v>0</c:v>
                </c:pt>
                <c:pt idx="1">
                  <c:v>6.6666666666699292E-3</c:v>
                </c:pt>
                <c:pt idx="2">
                  <c:v>1.3333333333330092E-2</c:v>
                </c:pt>
                <c:pt idx="3">
                  <c:v>2.0000000000000025E-2</c:v>
                </c:pt>
                <c:pt idx="4">
                  <c:v>2.6666666666669957E-2</c:v>
                </c:pt>
                <c:pt idx="5">
                  <c:v>3.3333333333330106E-2</c:v>
                </c:pt>
                <c:pt idx="6">
                  <c:v>4.0000000000000049E-2</c:v>
                </c:pt>
                <c:pt idx="7">
                  <c:v>4.6666666666669951E-2</c:v>
                </c:pt>
                <c:pt idx="8">
                  <c:v>5.3333333333330138E-2</c:v>
                </c:pt>
                <c:pt idx="9">
                  <c:v>6.0000000000000067E-2</c:v>
                </c:pt>
                <c:pt idx="10">
                  <c:v>6.6666666666669969E-2</c:v>
                </c:pt>
                <c:pt idx="11">
                  <c:v>7.3333333333330183E-2</c:v>
                </c:pt>
                <c:pt idx="12">
                  <c:v>8.0000000000000099E-2</c:v>
                </c:pt>
                <c:pt idx="13">
                  <c:v>8.6666666666670042E-2</c:v>
                </c:pt>
                <c:pt idx="14">
                  <c:v>9.3333333333330187E-2</c:v>
                </c:pt>
                <c:pt idx="15">
                  <c:v>0.10000000000000009</c:v>
                </c:pt>
                <c:pt idx="16">
                  <c:v>0.10666666666667009</c:v>
                </c:pt>
                <c:pt idx="17">
                  <c:v>0.11333333333333018</c:v>
                </c:pt>
                <c:pt idx="18">
                  <c:v>0.12000000000000012</c:v>
                </c:pt>
                <c:pt idx="19">
                  <c:v>0.12666666666666998</c:v>
                </c:pt>
                <c:pt idx="20">
                  <c:v>0.13333333333333025</c:v>
                </c:pt>
                <c:pt idx="21">
                  <c:v>0.14000000000000018</c:v>
                </c:pt>
                <c:pt idx="22">
                  <c:v>0.14666666666667005</c:v>
                </c:pt>
                <c:pt idx="23">
                  <c:v>0.15333333333333027</c:v>
                </c:pt>
                <c:pt idx="24">
                  <c:v>0.16000000000000014</c:v>
                </c:pt>
                <c:pt idx="25">
                  <c:v>0.16666666666667007</c:v>
                </c:pt>
                <c:pt idx="26">
                  <c:v>0.17333333333332984</c:v>
                </c:pt>
                <c:pt idx="27">
                  <c:v>0.18000000000000022</c:v>
                </c:pt>
                <c:pt idx="28">
                  <c:v>0.18666666666667009</c:v>
                </c:pt>
                <c:pt idx="29">
                  <c:v>0.19333333333332986</c:v>
                </c:pt>
                <c:pt idx="30">
                  <c:v>0.20000000000000021</c:v>
                </c:pt>
                <c:pt idx="31">
                  <c:v>0.20666666666667011</c:v>
                </c:pt>
                <c:pt idx="32">
                  <c:v>0.21333333333332993</c:v>
                </c:pt>
                <c:pt idx="33">
                  <c:v>0.2200000000000002</c:v>
                </c:pt>
                <c:pt idx="34">
                  <c:v>0.22666666666667012</c:v>
                </c:pt>
                <c:pt idx="35">
                  <c:v>0.23333333333332992</c:v>
                </c:pt>
                <c:pt idx="36">
                  <c:v>0.24000000000000021</c:v>
                </c:pt>
                <c:pt idx="37">
                  <c:v>0.24666666666667014</c:v>
                </c:pt>
                <c:pt idx="38">
                  <c:v>0.25333333333332975</c:v>
                </c:pt>
                <c:pt idx="39">
                  <c:v>0.25999999999999995</c:v>
                </c:pt>
                <c:pt idx="40">
                  <c:v>0.26666666666667027</c:v>
                </c:pt>
                <c:pt idx="41">
                  <c:v>0.27333333333332976</c:v>
                </c:pt>
                <c:pt idx="42">
                  <c:v>0.27999999999999992</c:v>
                </c:pt>
                <c:pt idx="43">
                  <c:v>0.28666666666667034</c:v>
                </c:pt>
                <c:pt idx="44">
                  <c:v>0.29333333333332989</c:v>
                </c:pt>
                <c:pt idx="45">
                  <c:v>0.29999999999999993</c:v>
                </c:pt>
                <c:pt idx="46">
                  <c:v>0.30666666666667036</c:v>
                </c:pt>
                <c:pt idx="47">
                  <c:v>0.31333333333332991</c:v>
                </c:pt>
                <c:pt idx="48">
                  <c:v>0.32000000000000006</c:v>
                </c:pt>
                <c:pt idx="49">
                  <c:v>0.32666666666667038</c:v>
                </c:pt>
                <c:pt idx="50">
                  <c:v>0.33333333333332998</c:v>
                </c:pt>
                <c:pt idx="51">
                  <c:v>0.34000000000000008</c:v>
                </c:pt>
                <c:pt idx="52">
                  <c:v>0.34666666666666995</c:v>
                </c:pt>
                <c:pt idx="53">
                  <c:v>0.35333333333332995</c:v>
                </c:pt>
                <c:pt idx="54">
                  <c:v>0.36000000000000004</c:v>
                </c:pt>
                <c:pt idx="55">
                  <c:v>0.36666666666666992</c:v>
                </c:pt>
                <c:pt idx="56">
                  <c:v>0.37333333333332996</c:v>
                </c:pt>
                <c:pt idx="57">
                  <c:v>0.38000000000000006</c:v>
                </c:pt>
                <c:pt idx="58">
                  <c:v>0.38666666666666993</c:v>
                </c:pt>
                <c:pt idx="59">
                  <c:v>0.39333333333332998</c:v>
                </c:pt>
                <c:pt idx="60">
                  <c:v>0.4</c:v>
                </c:pt>
                <c:pt idx="61">
                  <c:v>0.40666666666666995</c:v>
                </c:pt>
                <c:pt idx="62">
                  <c:v>0.41333333333333</c:v>
                </c:pt>
                <c:pt idx="63">
                  <c:v>0.4200000000000001</c:v>
                </c:pt>
                <c:pt idx="64">
                  <c:v>0.42666666666666997</c:v>
                </c:pt>
                <c:pt idx="65">
                  <c:v>0.43333333333333002</c:v>
                </c:pt>
                <c:pt idx="66">
                  <c:v>0.44000000000000006</c:v>
                </c:pt>
                <c:pt idx="67">
                  <c:v>0.44666666666666988</c:v>
                </c:pt>
                <c:pt idx="68">
                  <c:v>0.45333333333333004</c:v>
                </c:pt>
                <c:pt idx="69">
                  <c:v>0.46</c:v>
                </c:pt>
                <c:pt idx="70">
                  <c:v>0.46666666666667</c:v>
                </c:pt>
                <c:pt idx="71">
                  <c:v>0.47333333333333005</c:v>
                </c:pt>
                <c:pt idx="72">
                  <c:v>0.48000000000000009</c:v>
                </c:pt>
                <c:pt idx="73">
                  <c:v>0.48666666666667002</c:v>
                </c:pt>
                <c:pt idx="74">
                  <c:v>0.49333333333333007</c:v>
                </c:pt>
                <c:pt idx="75">
                  <c:v>0.5</c:v>
                </c:pt>
                <c:pt idx="76">
                  <c:v>0.50666666666666971</c:v>
                </c:pt>
                <c:pt idx="77">
                  <c:v>0.51333333333333009</c:v>
                </c:pt>
                <c:pt idx="78">
                  <c:v>0.52</c:v>
                </c:pt>
                <c:pt idx="79">
                  <c:v>0.52666666666666972</c:v>
                </c:pt>
                <c:pt idx="80">
                  <c:v>0.53333333333333011</c:v>
                </c:pt>
                <c:pt idx="81">
                  <c:v>0.54</c:v>
                </c:pt>
                <c:pt idx="82">
                  <c:v>0.54666666666666996</c:v>
                </c:pt>
                <c:pt idx="83">
                  <c:v>0.55333333333333012</c:v>
                </c:pt>
                <c:pt idx="84">
                  <c:v>0.56000000000000005</c:v>
                </c:pt>
                <c:pt idx="85">
                  <c:v>0.56666666666666998</c:v>
                </c:pt>
                <c:pt idx="86">
                  <c:v>0.57333333333333014</c:v>
                </c:pt>
                <c:pt idx="87">
                  <c:v>0.58000000000000007</c:v>
                </c:pt>
                <c:pt idx="88">
                  <c:v>0.58666666666667</c:v>
                </c:pt>
                <c:pt idx="89">
                  <c:v>0.59333333333333016</c:v>
                </c:pt>
                <c:pt idx="90">
                  <c:v>0.60000000000000031</c:v>
                </c:pt>
                <c:pt idx="91">
                  <c:v>0.60666666666667024</c:v>
                </c:pt>
                <c:pt idx="92">
                  <c:v>0.6133333333333304</c:v>
                </c:pt>
                <c:pt idx="93">
                  <c:v>0.62000000000000033</c:v>
                </c:pt>
                <c:pt idx="94">
                  <c:v>0.62666666666667026</c:v>
                </c:pt>
                <c:pt idx="95">
                  <c:v>0.63333333333333042</c:v>
                </c:pt>
                <c:pt idx="96">
                  <c:v>0.64000000000000035</c:v>
                </c:pt>
                <c:pt idx="97">
                  <c:v>0.64666666666667039</c:v>
                </c:pt>
                <c:pt idx="98">
                  <c:v>0.65333333333333043</c:v>
                </c:pt>
                <c:pt idx="99">
                  <c:v>0.66000000000000036</c:v>
                </c:pt>
                <c:pt idx="100">
                  <c:v>0.66666666666667052</c:v>
                </c:pt>
                <c:pt idx="101">
                  <c:v>0.67333333333333001</c:v>
                </c:pt>
                <c:pt idx="102">
                  <c:v>0.68000000000000038</c:v>
                </c:pt>
                <c:pt idx="103">
                  <c:v>0.68666666666667031</c:v>
                </c:pt>
                <c:pt idx="104">
                  <c:v>0.6933333333333298</c:v>
                </c:pt>
                <c:pt idx="105">
                  <c:v>0.7000000000000004</c:v>
                </c:pt>
                <c:pt idx="106">
                  <c:v>0.70666666666667033</c:v>
                </c:pt>
                <c:pt idx="107">
                  <c:v>0.71333333333332982</c:v>
                </c:pt>
                <c:pt idx="108">
                  <c:v>0.72000000000000042</c:v>
                </c:pt>
                <c:pt idx="109">
                  <c:v>0.72666666666667035</c:v>
                </c:pt>
                <c:pt idx="110">
                  <c:v>0.73333333333332984</c:v>
                </c:pt>
                <c:pt idx="111">
                  <c:v>0.74000000000000044</c:v>
                </c:pt>
                <c:pt idx="112">
                  <c:v>0.74666666666667036</c:v>
                </c:pt>
                <c:pt idx="113">
                  <c:v>0.75333333333333008</c:v>
                </c:pt>
                <c:pt idx="114">
                  <c:v>0.76</c:v>
                </c:pt>
                <c:pt idx="115">
                  <c:v>0.7666666666666706</c:v>
                </c:pt>
                <c:pt idx="116">
                  <c:v>0.7733333333333301</c:v>
                </c:pt>
                <c:pt idx="117">
                  <c:v>0.78</c:v>
                </c:pt>
                <c:pt idx="118">
                  <c:v>0.7866666666666704</c:v>
                </c:pt>
                <c:pt idx="119">
                  <c:v>0.79333333333332989</c:v>
                </c:pt>
                <c:pt idx="120">
                  <c:v>0.79999999999999982</c:v>
                </c:pt>
                <c:pt idx="121">
                  <c:v>0.80666666666667042</c:v>
                </c:pt>
                <c:pt idx="122">
                  <c:v>0.81333333333332991</c:v>
                </c:pt>
                <c:pt idx="123">
                  <c:v>0.81999999999999984</c:v>
                </c:pt>
                <c:pt idx="124">
                  <c:v>0.82666666666667044</c:v>
                </c:pt>
                <c:pt idx="125">
                  <c:v>0.83333333333332993</c:v>
                </c:pt>
                <c:pt idx="126">
                  <c:v>0.84000000000000008</c:v>
                </c:pt>
                <c:pt idx="127">
                  <c:v>0.84666666666666979</c:v>
                </c:pt>
                <c:pt idx="128">
                  <c:v>0.85333333333332995</c:v>
                </c:pt>
                <c:pt idx="129">
                  <c:v>0.8600000000000001</c:v>
                </c:pt>
                <c:pt idx="130">
                  <c:v>0.8666666666666698</c:v>
                </c:pt>
                <c:pt idx="131">
                  <c:v>0.87333333333333019</c:v>
                </c:pt>
                <c:pt idx="132">
                  <c:v>0.88</c:v>
                </c:pt>
                <c:pt idx="133">
                  <c:v>0.8866666666666696</c:v>
                </c:pt>
                <c:pt idx="134">
                  <c:v>0.89333333333332998</c:v>
                </c:pt>
                <c:pt idx="135">
                  <c:v>0.89999999999999991</c:v>
                </c:pt>
                <c:pt idx="136">
                  <c:v>0.90666666666666962</c:v>
                </c:pt>
                <c:pt idx="137">
                  <c:v>0.91333333333333</c:v>
                </c:pt>
                <c:pt idx="138">
                  <c:v>0.91999999999999993</c:v>
                </c:pt>
                <c:pt idx="139">
                  <c:v>0.92666666666666986</c:v>
                </c:pt>
                <c:pt idx="140">
                  <c:v>0.93333333333333002</c:v>
                </c:pt>
                <c:pt idx="141">
                  <c:v>0.94000000000000017</c:v>
                </c:pt>
                <c:pt idx="142">
                  <c:v>0.94666666666666988</c:v>
                </c:pt>
                <c:pt idx="143">
                  <c:v>0.95333333333333004</c:v>
                </c:pt>
                <c:pt idx="144">
                  <c:v>0.96000000000000019</c:v>
                </c:pt>
                <c:pt idx="145">
                  <c:v>0.96666666666666989</c:v>
                </c:pt>
                <c:pt idx="146">
                  <c:v>0.97333333333333005</c:v>
                </c:pt>
                <c:pt idx="147">
                  <c:v>0.98</c:v>
                </c:pt>
                <c:pt idx="148">
                  <c:v>0.98666666666666969</c:v>
                </c:pt>
                <c:pt idx="149">
                  <c:v>0.99333333333333007</c:v>
                </c:pt>
                <c:pt idx="150">
                  <c:v>1</c:v>
                </c:pt>
                <c:pt idx="151">
                  <c:v>1.0066666666666699</c:v>
                </c:pt>
                <c:pt idx="152">
                  <c:v>1.0133333333333299</c:v>
                </c:pt>
                <c:pt idx="153">
                  <c:v>1.02</c:v>
                </c:pt>
                <c:pt idx="154">
                  <c:v>1.0266666666666699</c:v>
                </c:pt>
                <c:pt idx="155">
                  <c:v>1.0333333333333299</c:v>
                </c:pt>
                <c:pt idx="156">
                  <c:v>1.04</c:v>
                </c:pt>
                <c:pt idx="157">
                  <c:v>1.04666666666667</c:v>
                </c:pt>
                <c:pt idx="158">
                  <c:v>1.0533333333333299</c:v>
                </c:pt>
                <c:pt idx="159">
                  <c:v>1.06</c:v>
                </c:pt>
                <c:pt idx="160">
                  <c:v>1.06666666666667</c:v>
                </c:pt>
                <c:pt idx="161">
                  <c:v>1.0733333333333299</c:v>
                </c:pt>
                <c:pt idx="162">
                  <c:v>1.08</c:v>
                </c:pt>
                <c:pt idx="163">
                  <c:v>1.08666666666667</c:v>
                </c:pt>
                <c:pt idx="164">
                  <c:v>1.0933333333333302</c:v>
                </c:pt>
                <c:pt idx="165">
                  <c:v>1.1000000000000001</c:v>
                </c:pt>
                <c:pt idx="166">
                  <c:v>1.10666666666667</c:v>
                </c:pt>
                <c:pt idx="167">
                  <c:v>1.1133333333333302</c:v>
                </c:pt>
                <c:pt idx="168">
                  <c:v>1.1200000000000001</c:v>
                </c:pt>
                <c:pt idx="169">
                  <c:v>1.12666666666667</c:v>
                </c:pt>
                <c:pt idx="170">
                  <c:v>1.1333333333333302</c:v>
                </c:pt>
                <c:pt idx="171">
                  <c:v>1.1400000000000001</c:v>
                </c:pt>
                <c:pt idx="172">
                  <c:v>1.1466666666666701</c:v>
                </c:pt>
                <c:pt idx="173">
                  <c:v>1.1533333333333302</c:v>
                </c:pt>
                <c:pt idx="174">
                  <c:v>1.1600000000000001</c:v>
                </c:pt>
                <c:pt idx="175">
                  <c:v>1.1666666666666701</c:v>
                </c:pt>
                <c:pt idx="176">
                  <c:v>1.17333333333333</c:v>
                </c:pt>
                <c:pt idx="177">
                  <c:v>1.1800000000000006</c:v>
                </c:pt>
                <c:pt idx="178">
                  <c:v>1.1866666666666701</c:v>
                </c:pt>
                <c:pt idx="179">
                  <c:v>1.19333333333333</c:v>
                </c:pt>
                <c:pt idx="180">
                  <c:v>1.2000000000000002</c:v>
                </c:pt>
                <c:pt idx="181">
                  <c:v>1.2066666666666699</c:v>
                </c:pt>
                <c:pt idx="182">
                  <c:v>1.2133333333333298</c:v>
                </c:pt>
                <c:pt idx="183">
                  <c:v>1.2200000000000002</c:v>
                </c:pt>
                <c:pt idx="184">
                  <c:v>1.2266666666666699</c:v>
                </c:pt>
                <c:pt idx="185">
                  <c:v>1.2333333333333298</c:v>
                </c:pt>
                <c:pt idx="186">
                  <c:v>1.2400000000000002</c:v>
                </c:pt>
                <c:pt idx="187">
                  <c:v>1.2466666666666699</c:v>
                </c:pt>
              </c:numCache>
            </c:numRef>
          </c:xVal>
          <c:yVal>
            <c:numRef>
              <c:f>digitization!$C$5:$C$192</c:f>
              <c:numCache>
                <c:formatCode>General</c:formatCode>
                <c:ptCount val="188"/>
                <c:pt idx="0">
                  <c:v>1.0505818927981698</c:v>
                </c:pt>
                <c:pt idx="1">
                  <c:v>1.0500097453605799</c:v>
                </c:pt>
                <c:pt idx="2">
                  <c:v>1.0514520336928401</c:v>
                </c:pt>
                <c:pt idx="3">
                  <c:v>1.0536095063220898</c:v>
                </c:pt>
                <c:pt idx="4">
                  <c:v>1.05445580774019</c:v>
                </c:pt>
                <c:pt idx="5">
                  <c:v>1.05459884459959</c:v>
                </c:pt>
                <c:pt idx="6">
                  <c:v>1.0551709920371795</c:v>
                </c:pt>
                <c:pt idx="7">
                  <c:v>1.0549683564863599</c:v>
                </c:pt>
                <c:pt idx="8">
                  <c:v>1.0547776406738301</c:v>
                </c:pt>
                <c:pt idx="9">
                  <c:v>1.0553617078497095</c:v>
                </c:pt>
                <c:pt idx="10">
                  <c:v>1.0567205580139798</c:v>
                </c:pt>
                <c:pt idx="11">
                  <c:v>1.0585919569244298</c:v>
                </c:pt>
                <c:pt idx="12">
                  <c:v>1.06077326903025</c:v>
                </c:pt>
                <c:pt idx="13">
                  <c:v>1.0610235835341895</c:v>
                </c:pt>
                <c:pt idx="14">
                  <c:v>1.0581151673931104</c:v>
                </c:pt>
                <c:pt idx="15">
                  <c:v>1.05554050392395</c:v>
                </c:pt>
                <c:pt idx="16">
                  <c:v>1.05747150152582</c:v>
                </c:pt>
                <c:pt idx="17">
                  <c:v>1.0600700044715405</c:v>
                </c:pt>
                <c:pt idx="18">
                  <c:v>1.0578886923657298</c:v>
                </c:pt>
                <c:pt idx="19">
                  <c:v>1.05403861690028</c:v>
                </c:pt>
                <c:pt idx="20">
                  <c:v>1.0539909379471495</c:v>
                </c:pt>
                <c:pt idx="21">
                  <c:v>1.0580794081782601</c:v>
                </c:pt>
                <c:pt idx="22">
                  <c:v>1.0613334967295498</c:v>
                </c:pt>
                <c:pt idx="23">
                  <c:v>1.0600700044715405</c:v>
                </c:pt>
                <c:pt idx="24">
                  <c:v>1.0571735080687401</c:v>
                </c:pt>
                <c:pt idx="25">
                  <c:v>1.0564940829865999</c:v>
                </c:pt>
                <c:pt idx="26">
                  <c:v>1.0561364908381099</c:v>
                </c:pt>
                <c:pt idx="27">
                  <c:v>1.0561841697912409</c:v>
                </c:pt>
                <c:pt idx="28">
                  <c:v>1.0562914474357898</c:v>
                </c:pt>
                <c:pt idx="29">
                  <c:v>1.05561202235365</c:v>
                </c:pt>
                <c:pt idx="30">
                  <c:v>1.0539194195174495</c:v>
                </c:pt>
                <c:pt idx="31">
                  <c:v>1.05370486422835</c:v>
                </c:pt>
                <c:pt idx="32">
                  <c:v>1.0553021091582901</c:v>
                </c:pt>
                <c:pt idx="33">
                  <c:v>1.0569947119944894</c:v>
                </c:pt>
                <c:pt idx="34">
                  <c:v>1.0569112738265101</c:v>
                </c:pt>
                <c:pt idx="35">
                  <c:v>1.0555881828770899</c:v>
                </c:pt>
                <c:pt idx="36">
                  <c:v>1.0553974670645598</c:v>
                </c:pt>
                <c:pt idx="37">
                  <c:v>1.0555643434005195</c:v>
                </c:pt>
                <c:pt idx="38">
                  <c:v>1.0548968380566599</c:v>
                </c:pt>
                <c:pt idx="39">
                  <c:v>1.05370486422835</c:v>
                </c:pt>
                <c:pt idx="40">
                  <c:v>1.0545034866933201</c:v>
                </c:pt>
                <c:pt idx="41">
                  <c:v>1.0557073802599195</c:v>
                </c:pt>
                <c:pt idx="42">
                  <c:v>1.0561007316232605</c:v>
                </c:pt>
                <c:pt idx="43">
                  <c:v>1.0557431394747701</c:v>
                </c:pt>
                <c:pt idx="44">
                  <c:v>1.0567443974905495</c:v>
                </c:pt>
                <c:pt idx="45">
                  <c:v>1.05735230414299</c:v>
                </c:pt>
                <c:pt idx="46">
                  <c:v>1.0571019896390399</c:v>
                </c:pt>
                <c:pt idx="47">
                  <c:v>1.0564583237717509</c:v>
                </c:pt>
                <c:pt idx="48">
                  <c:v>1.0564702435100399</c:v>
                </c:pt>
                <c:pt idx="49">
                  <c:v>1.0561841697912409</c:v>
                </c:pt>
                <c:pt idx="50">
                  <c:v>1.05493259727151</c:v>
                </c:pt>
                <c:pt idx="51">
                  <c:v>1.0535141484158199</c:v>
                </c:pt>
                <c:pt idx="52">
                  <c:v>1.0528824022868204</c:v>
                </c:pt>
                <c:pt idx="53">
                  <c:v>1.0523579338023605</c:v>
                </c:pt>
                <c:pt idx="54">
                  <c:v>1.0538479010877504</c:v>
                </c:pt>
                <c:pt idx="55">
                  <c:v>1.0553974670645598</c:v>
                </c:pt>
                <c:pt idx="56">
                  <c:v>1.0541339748065408</c:v>
                </c:pt>
                <c:pt idx="57">
                  <c:v>1.0514520336928401</c:v>
                </c:pt>
                <c:pt idx="58">
                  <c:v>1.0513209165717301</c:v>
                </c:pt>
                <c:pt idx="59">
                  <c:v>1.0515831508139499</c:v>
                </c:pt>
                <c:pt idx="60">
                  <c:v>1.0522864153726599</c:v>
                </c:pt>
                <c:pt idx="61">
                  <c:v>1.0536691050134996</c:v>
                </c:pt>
                <c:pt idx="62">
                  <c:v>1.0542412524510898</c:v>
                </c:pt>
                <c:pt idx="63">
                  <c:v>1.05308503783763</c:v>
                </c:pt>
                <c:pt idx="64">
                  <c:v>1.05238177327892</c:v>
                </c:pt>
                <c:pt idx="65">
                  <c:v>1.0525486496148899</c:v>
                </c:pt>
                <c:pt idx="66">
                  <c:v>1.0525486496148899</c:v>
                </c:pt>
                <c:pt idx="67">
                  <c:v>1.0536214260603698</c:v>
                </c:pt>
                <c:pt idx="68">
                  <c:v>1.0570900699007604</c:v>
                </c:pt>
                <c:pt idx="69">
                  <c:v>1.0618698849522898</c:v>
                </c:pt>
                <c:pt idx="70">
                  <c:v>1.0658510775388599</c:v>
                </c:pt>
                <c:pt idx="71">
                  <c:v>1.0716440703444594</c:v>
                </c:pt>
                <c:pt idx="72">
                  <c:v>1.0794514989198998</c:v>
                </c:pt>
                <c:pt idx="73">
                  <c:v>1.0894283198628798</c:v>
                </c:pt>
                <c:pt idx="74">
                  <c:v>1.1004302382982101</c:v>
                </c:pt>
                <c:pt idx="75">
                  <c:v>1.1122188594602205</c:v>
                </c:pt>
                <c:pt idx="76">
                  <c:v>1.1284416232635501</c:v>
                </c:pt>
                <c:pt idx="77">
                  <c:v>1.14914620866134</c:v>
                </c:pt>
                <c:pt idx="78">
                  <c:v>1.1675026056173599</c:v>
                </c:pt>
                <c:pt idx="79">
                  <c:v>1.17977993604898</c:v>
                </c:pt>
                <c:pt idx="80">
                  <c:v>1.1886720608081904</c:v>
                </c:pt>
                <c:pt idx="81">
                  <c:v>1.19533519450846</c:v>
                </c:pt>
                <c:pt idx="82">
                  <c:v>1.1972423526337601</c:v>
                </c:pt>
                <c:pt idx="83">
                  <c:v>1.19886343704026</c:v>
                </c:pt>
                <c:pt idx="84">
                  <c:v>1.2047041087989898</c:v>
                </c:pt>
                <c:pt idx="85">
                  <c:v>1.2108785332296499</c:v>
                </c:pt>
                <c:pt idx="86">
                  <c:v>1.20864954217071</c:v>
                </c:pt>
                <c:pt idx="87">
                  <c:v>1.2003295648490899</c:v>
                </c:pt>
                <c:pt idx="88">
                  <c:v>1.1915447177344194</c:v>
                </c:pt>
                <c:pt idx="89">
                  <c:v>1.1814606191468999</c:v>
                </c:pt>
                <c:pt idx="90">
                  <c:v>1.16918328871528</c:v>
                </c:pt>
                <c:pt idx="91">
                  <c:v>1.15802641368227</c:v>
                </c:pt>
                <c:pt idx="92">
                  <c:v>1.149456121856701</c:v>
                </c:pt>
                <c:pt idx="93">
                  <c:v>1.1406831944803204</c:v>
                </c:pt>
                <c:pt idx="94">
                  <c:v>1.1305394972013798</c:v>
                </c:pt>
                <c:pt idx="95">
                  <c:v>1.1224579146454206</c:v>
                </c:pt>
                <c:pt idx="96">
                  <c:v>1.1182979259846104</c:v>
                </c:pt>
                <c:pt idx="97">
                  <c:v>1.1164622862890099</c:v>
                </c:pt>
                <c:pt idx="98">
                  <c:v>1.1129936424486198</c:v>
                </c:pt>
                <c:pt idx="99">
                  <c:v>1.1083211050416399</c:v>
                </c:pt>
                <c:pt idx="100">
                  <c:v>1.1033028952244395</c:v>
                </c:pt>
                <c:pt idx="101">
                  <c:v>1.0995600974035398</c:v>
                </c:pt>
                <c:pt idx="102">
                  <c:v>1.0966397615241699</c:v>
                </c:pt>
                <c:pt idx="103">
                  <c:v>1.09451804810978</c:v>
                </c:pt>
                <c:pt idx="104">
                  <c:v>1.0911924411287801</c:v>
                </c:pt>
                <c:pt idx="105">
                  <c:v>1.0859119970693594</c:v>
                </c:pt>
                <c:pt idx="106">
                  <c:v>1.0809295464670099</c:v>
                </c:pt>
                <c:pt idx="107">
                  <c:v>1.0798090910683995</c:v>
                </c:pt>
                <c:pt idx="108">
                  <c:v>1.0802382016465901</c:v>
                </c:pt>
                <c:pt idx="109">
                  <c:v>1.0780330500642099</c:v>
                </c:pt>
                <c:pt idx="110">
                  <c:v>1.0746120851769601</c:v>
                </c:pt>
                <c:pt idx="111">
                  <c:v>1.0736346666377399</c:v>
                </c:pt>
                <c:pt idx="112">
                  <c:v>1.07525575104424</c:v>
                </c:pt>
                <c:pt idx="113">
                  <c:v>1.0752795905208099</c:v>
                </c:pt>
                <c:pt idx="114">
                  <c:v>1.0720970203992204</c:v>
                </c:pt>
                <c:pt idx="115">
                  <c:v>1.0702256214887604</c:v>
                </c:pt>
                <c:pt idx="116">
                  <c:v>1.0716083111296095</c:v>
                </c:pt>
                <c:pt idx="117">
                  <c:v>1.0722400572586099</c:v>
                </c:pt>
                <c:pt idx="118">
                  <c:v>1.0701064241059304</c:v>
                </c:pt>
                <c:pt idx="119">
                  <c:v>1.0684138212697305</c:v>
                </c:pt>
                <c:pt idx="120">
                  <c:v>1.0690932463518699</c:v>
                </c:pt>
                <c:pt idx="121">
                  <c:v>1.0698322701254195</c:v>
                </c:pt>
                <c:pt idx="122">
                  <c:v>1.0705832136372599</c:v>
                </c:pt>
                <c:pt idx="123">
                  <c:v>1.0728479639110509</c:v>
                </c:pt>
                <c:pt idx="124">
                  <c:v>1.0766265209468004</c:v>
                </c:pt>
                <c:pt idx="125">
                  <c:v>1.0796541344707205</c:v>
                </c:pt>
                <c:pt idx="126">
                  <c:v>1.08502993643641</c:v>
                </c:pt>
                <c:pt idx="127">
                  <c:v>1.0942558138675504</c:v>
                </c:pt>
                <c:pt idx="128">
                  <c:v>1.1035293702518199</c:v>
                </c:pt>
                <c:pt idx="129">
                  <c:v>1.1117182304523299</c:v>
                </c:pt>
                <c:pt idx="130">
                  <c:v>1.1248657017786101</c:v>
                </c:pt>
                <c:pt idx="131">
                  <c:v>1.1439492027698994</c:v>
                </c:pt>
                <c:pt idx="132">
                  <c:v>1.1637717275347399</c:v>
                </c:pt>
                <c:pt idx="133">
                  <c:v>1.17793237661509</c:v>
                </c:pt>
                <c:pt idx="134">
                  <c:v>1.18515573801467</c:v>
                </c:pt>
                <c:pt idx="135">
                  <c:v>1.1889938937418301</c:v>
                </c:pt>
                <c:pt idx="136">
                  <c:v>1.1934518758597201</c:v>
                </c:pt>
                <c:pt idx="137">
                  <c:v>1.1930823639729504</c:v>
                </c:pt>
                <c:pt idx="138">
                  <c:v>1.1924625375822204</c:v>
                </c:pt>
                <c:pt idx="139">
                  <c:v>1.1934637955980099</c:v>
                </c:pt>
                <c:pt idx="140">
                  <c:v>1.1922479822931304</c:v>
                </c:pt>
                <c:pt idx="141">
                  <c:v>1.18433327607313</c:v>
                </c:pt>
                <c:pt idx="142">
                  <c:v>1.1766331251422304</c:v>
                </c:pt>
                <c:pt idx="143">
                  <c:v>1.1671211739923</c:v>
                </c:pt>
                <c:pt idx="144">
                  <c:v>1.1576211425806495</c:v>
                </c:pt>
                <c:pt idx="145">
                  <c:v>1.1473344084423098</c:v>
                </c:pt>
                <c:pt idx="146">
                  <c:v>1.1365708847726401</c:v>
                </c:pt>
                <c:pt idx="147">
                  <c:v>1.1249133807317504</c:v>
                </c:pt>
                <c:pt idx="148">
                  <c:v>1.1179999325275298</c:v>
                </c:pt>
                <c:pt idx="149">
                  <c:v>1.11125336065928</c:v>
                </c:pt>
                <c:pt idx="150">
                  <c:v>1.1034816912986898</c:v>
                </c:pt>
                <c:pt idx="151">
                  <c:v>1.0978078958759199</c:v>
                </c:pt>
                <c:pt idx="152">
                  <c:v>1.0952809113599</c:v>
                </c:pt>
                <c:pt idx="153">
                  <c:v>1.0915381135389899</c:v>
                </c:pt>
                <c:pt idx="154">
                  <c:v>1.08785491440951</c:v>
                </c:pt>
                <c:pt idx="155">
                  <c:v>1.0864126260772504</c:v>
                </c:pt>
                <c:pt idx="156">
                  <c:v>1.0854948062294494</c:v>
                </c:pt>
                <c:pt idx="157">
                  <c:v>1.0828128651157505</c:v>
                </c:pt>
                <c:pt idx="158">
                  <c:v>1.0790343080799893</c:v>
                </c:pt>
                <c:pt idx="159">
                  <c:v>1.0756133431927399</c:v>
                </c:pt>
                <c:pt idx="160">
                  <c:v>1.0727883652196399</c:v>
                </c:pt>
                <c:pt idx="161">
                  <c:v>1.0718228664186999</c:v>
                </c:pt>
                <c:pt idx="162">
                  <c:v>1.0717155887741598</c:v>
                </c:pt>
                <c:pt idx="163">
                  <c:v>1.07106000316858</c:v>
                </c:pt>
                <c:pt idx="164">
                  <c:v>1.0696892332660199</c:v>
                </c:pt>
                <c:pt idx="165">
                  <c:v>1.0696296345746095</c:v>
                </c:pt>
                <c:pt idx="166">
                  <c:v>1.0701064241059304</c:v>
                </c:pt>
                <c:pt idx="167">
                  <c:v>1.07001106619967</c:v>
                </c:pt>
                <c:pt idx="168">
                  <c:v>1.0677701554024395</c:v>
                </c:pt>
                <c:pt idx="169">
                  <c:v>1.0635863272650599</c:v>
                </c:pt>
                <c:pt idx="170">
                  <c:v>1.0615003730655199</c:v>
                </c:pt>
                <c:pt idx="171">
                  <c:v>1.0623585942219005</c:v>
                </c:pt>
                <c:pt idx="172">
                  <c:v>1.0634313706673795</c:v>
                </c:pt>
                <c:pt idx="173">
                  <c:v>1.0624658718664501</c:v>
                </c:pt>
                <c:pt idx="174">
                  <c:v>1.0632048956399995</c:v>
                </c:pt>
                <c:pt idx="175">
                  <c:v>1.06512397350359</c:v>
                </c:pt>
                <c:pt idx="176">
                  <c:v>1.0660179538748205</c:v>
                </c:pt>
                <c:pt idx="177">
                  <c:v>1.0650882142887401</c:v>
                </c:pt>
                <c:pt idx="178">
                  <c:v>1.0624777916047301</c:v>
                </c:pt>
                <c:pt idx="179">
                  <c:v>1.0592237030534395</c:v>
                </c:pt>
                <c:pt idx="180">
                  <c:v>1.05955745572537</c:v>
                </c:pt>
                <c:pt idx="181">
                  <c:v>1.0624777916047301</c:v>
                </c:pt>
                <c:pt idx="182">
                  <c:v>1.0628711429680799</c:v>
                </c:pt>
                <c:pt idx="183">
                  <c:v>1.0610235835341895</c:v>
                </c:pt>
                <c:pt idx="184">
                  <c:v>1.0595336162487998</c:v>
                </c:pt>
                <c:pt idx="185">
                  <c:v>1.0590329872409099</c:v>
                </c:pt>
                <c:pt idx="186">
                  <c:v>1.0600461649949704</c:v>
                </c:pt>
                <c:pt idx="187">
                  <c:v>1.0626089087258501</c:v>
                </c:pt>
              </c:numCache>
            </c:numRef>
          </c:yVal>
          <c:smooth val="0"/>
          <c:extLst>
            <c:ext xmlns:c16="http://schemas.microsoft.com/office/drawing/2014/chart" uri="{C3380CC4-5D6E-409C-BE32-E72D297353CC}">
              <c16:uniqueId val="{00000000-3B3E-4826-B5D0-61B1ADF4293A}"/>
            </c:ext>
          </c:extLst>
        </c:ser>
        <c:ser>
          <c:idx val="1"/>
          <c:order val="1"/>
          <c:tx>
            <c:v>Digitized</c:v>
          </c:tx>
          <c:marker>
            <c:symbol val="none"/>
          </c:marker>
          <c:xVal>
            <c:numRef>
              <c:f>digitization!$A$5:$A$192</c:f>
              <c:numCache>
                <c:formatCode>General</c:formatCode>
                <c:ptCount val="188"/>
                <c:pt idx="0">
                  <c:v>0</c:v>
                </c:pt>
                <c:pt idx="1">
                  <c:v>6.6666666666699292E-3</c:v>
                </c:pt>
                <c:pt idx="2">
                  <c:v>1.3333333333330092E-2</c:v>
                </c:pt>
                <c:pt idx="3">
                  <c:v>2.0000000000000025E-2</c:v>
                </c:pt>
                <c:pt idx="4">
                  <c:v>2.6666666666669957E-2</c:v>
                </c:pt>
                <c:pt idx="5">
                  <c:v>3.3333333333330106E-2</c:v>
                </c:pt>
                <c:pt idx="6">
                  <c:v>4.0000000000000049E-2</c:v>
                </c:pt>
                <c:pt idx="7">
                  <c:v>4.6666666666669951E-2</c:v>
                </c:pt>
                <c:pt idx="8">
                  <c:v>5.3333333333330138E-2</c:v>
                </c:pt>
                <c:pt idx="9">
                  <c:v>6.0000000000000067E-2</c:v>
                </c:pt>
                <c:pt idx="10">
                  <c:v>6.6666666666669969E-2</c:v>
                </c:pt>
                <c:pt idx="11">
                  <c:v>7.3333333333330183E-2</c:v>
                </c:pt>
                <c:pt idx="12">
                  <c:v>8.0000000000000099E-2</c:v>
                </c:pt>
                <c:pt idx="13">
                  <c:v>8.6666666666670042E-2</c:v>
                </c:pt>
                <c:pt idx="14">
                  <c:v>9.3333333333330187E-2</c:v>
                </c:pt>
                <c:pt idx="15">
                  <c:v>0.10000000000000009</c:v>
                </c:pt>
                <c:pt idx="16">
                  <c:v>0.10666666666667009</c:v>
                </c:pt>
                <c:pt idx="17">
                  <c:v>0.11333333333333018</c:v>
                </c:pt>
                <c:pt idx="18">
                  <c:v>0.12000000000000012</c:v>
                </c:pt>
                <c:pt idx="19">
                  <c:v>0.12666666666666998</c:v>
                </c:pt>
                <c:pt idx="20">
                  <c:v>0.13333333333333025</c:v>
                </c:pt>
                <c:pt idx="21">
                  <c:v>0.14000000000000018</c:v>
                </c:pt>
                <c:pt idx="22">
                  <c:v>0.14666666666667005</c:v>
                </c:pt>
                <c:pt idx="23">
                  <c:v>0.15333333333333027</c:v>
                </c:pt>
                <c:pt idx="24">
                  <c:v>0.16000000000000014</c:v>
                </c:pt>
                <c:pt idx="25">
                  <c:v>0.16666666666667007</c:v>
                </c:pt>
                <c:pt idx="26">
                  <c:v>0.17333333333332984</c:v>
                </c:pt>
                <c:pt idx="27">
                  <c:v>0.18000000000000022</c:v>
                </c:pt>
                <c:pt idx="28">
                  <c:v>0.18666666666667009</c:v>
                </c:pt>
                <c:pt idx="29">
                  <c:v>0.19333333333332986</c:v>
                </c:pt>
                <c:pt idx="30">
                  <c:v>0.20000000000000021</c:v>
                </c:pt>
                <c:pt idx="31">
                  <c:v>0.20666666666667011</c:v>
                </c:pt>
                <c:pt idx="32">
                  <c:v>0.21333333333332993</c:v>
                </c:pt>
                <c:pt idx="33">
                  <c:v>0.2200000000000002</c:v>
                </c:pt>
                <c:pt idx="34">
                  <c:v>0.22666666666667012</c:v>
                </c:pt>
                <c:pt idx="35">
                  <c:v>0.23333333333332992</c:v>
                </c:pt>
                <c:pt idx="36">
                  <c:v>0.24000000000000021</c:v>
                </c:pt>
                <c:pt idx="37">
                  <c:v>0.24666666666667014</c:v>
                </c:pt>
                <c:pt idx="38">
                  <c:v>0.25333333333332975</c:v>
                </c:pt>
                <c:pt idx="39">
                  <c:v>0.25999999999999995</c:v>
                </c:pt>
                <c:pt idx="40">
                  <c:v>0.26666666666667027</c:v>
                </c:pt>
                <c:pt idx="41">
                  <c:v>0.27333333333332976</c:v>
                </c:pt>
                <c:pt idx="42">
                  <c:v>0.27999999999999992</c:v>
                </c:pt>
                <c:pt idx="43">
                  <c:v>0.28666666666667034</c:v>
                </c:pt>
                <c:pt idx="44">
                  <c:v>0.29333333333332989</c:v>
                </c:pt>
                <c:pt idx="45">
                  <c:v>0.29999999999999993</c:v>
                </c:pt>
                <c:pt idx="46">
                  <c:v>0.30666666666667036</c:v>
                </c:pt>
                <c:pt idx="47">
                  <c:v>0.31333333333332991</c:v>
                </c:pt>
                <c:pt idx="48">
                  <c:v>0.32000000000000006</c:v>
                </c:pt>
                <c:pt idx="49">
                  <c:v>0.32666666666667038</c:v>
                </c:pt>
                <c:pt idx="50">
                  <c:v>0.33333333333332998</c:v>
                </c:pt>
                <c:pt idx="51">
                  <c:v>0.34000000000000008</c:v>
                </c:pt>
                <c:pt idx="52">
                  <c:v>0.34666666666666995</c:v>
                </c:pt>
                <c:pt idx="53">
                  <c:v>0.35333333333332995</c:v>
                </c:pt>
                <c:pt idx="54">
                  <c:v>0.36000000000000004</c:v>
                </c:pt>
                <c:pt idx="55">
                  <c:v>0.36666666666666992</c:v>
                </c:pt>
                <c:pt idx="56">
                  <c:v>0.37333333333332996</c:v>
                </c:pt>
                <c:pt idx="57">
                  <c:v>0.38000000000000006</c:v>
                </c:pt>
                <c:pt idx="58">
                  <c:v>0.38666666666666993</c:v>
                </c:pt>
                <c:pt idx="59">
                  <c:v>0.39333333333332998</c:v>
                </c:pt>
                <c:pt idx="60">
                  <c:v>0.4</c:v>
                </c:pt>
                <c:pt idx="61">
                  <c:v>0.40666666666666995</c:v>
                </c:pt>
                <c:pt idx="62">
                  <c:v>0.41333333333333</c:v>
                </c:pt>
                <c:pt idx="63">
                  <c:v>0.4200000000000001</c:v>
                </c:pt>
                <c:pt idx="64">
                  <c:v>0.42666666666666997</c:v>
                </c:pt>
                <c:pt idx="65">
                  <c:v>0.43333333333333002</c:v>
                </c:pt>
                <c:pt idx="66">
                  <c:v>0.44000000000000006</c:v>
                </c:pt>
                <c:pt idx="67">
                  <c:v>0.44666666666666988</c:v>
                </c:pt>
                <c:pt idx="68">
                  <c:v>0.45333333333333004</c:v>
                </c:pt>
                <c:pt idx="69">
                  <c:v>0.46</c:v>
                </c:pt>
                <c:pt idx="70">
                  <c:v>0.46666666666667</c:v>
                </c:pt>
                <c:pt idx="71">
                  <c:v>0.47333333333333005</c:v>
                </c:pt>
                <c:pt idx="72">
                  <c:v>0.48000000000000009</c:v>
                </c:pt>
                <c:pt idx="73">
                  <c:v>0.48666666666667002</c:v>
                </c:pt>
                <c:pt idx="74">
                  <c:v>0.49333333333333007</c:v>
                </c:pt>
                <c:pt idx="75">
                  <c:v>0.5</c:v>
                </c:pt>
                <c:pt idx="76">
                  <c:v>0.50666666666666971</c:v>
                </c:pt>
                <c:pt idx="77">
                  <c:v>0.51333333333333009</c:v>
                </c:pt>
                <c:pt idx="78">
                  <c:v>0.52</c:v>
                </c:pt>
                <c:pt idx="79">
                  <c:v>0.52666666666666972</c:v>
                </c:pt>
                <c:pt idx="80">
                  <c:v>0.53333333333333011</c:v>
                </c:pt>
                <c:pt idx="81">
                  <c:v>0.54</c:v>
                </c:pt>
                <c:pt idx="82">
                  <c:v>0.54666666666666996</c:v>
                </c:pt>
                <c:pt idx="83">
                  <c:v>0.55333333333333012</c:v>
                </c:pt>
                <c:pt idx="84">
                  <c:v>0.56000000000000005</c:v>
                </c:pt>
                <c:pt idx="85">
                  <c:v>0.56666666666666998</c:v>
                </c:pt>
                <c:pt idx="86">
                  <c:v>0.57333333333333014</c:v>
                </c:pt>
                <c:pt idx="87">
                  <c:v>0.58000000000000007</c:v>
                </c:pt>
                <c:pt idx="88">
                  <c:v>0.58666666666667</c:v>
                </c:pt>
                <c:pt idx="89">
                  <c:v>0.59333333333333016</c:v>
                </c:pt>
                <c:pt idx="90">
                  <c:v>0.60000000000000031</c:v>
                </c:pt>
                <c:pt idx="91">
                  <c:v>0.60666666666667024</c:v>
                </c:pt>
                <c:pt idx="92">
                  <c:v>0.6133333333333304</c:v>
                </c:pt>
                <c:pt idx="93">
                  <c:v>0.62000000000000033</c:v>
                </c:pt>
                <c:pt idx="94">
                  <c:v>0.62666666666667026</c:v>
                </c:pt>
                <c:pt idx="95">
                  <c:v>0.63333333333333042</c:v>
                </c:pt>
                <c:pt idx="96">
                  <c:v>0.64000000000000035</c:v>
                </c:pt>
                <c:pt idx="97">
                  <c:v>0.64666666666667039</c:v>
                </c:pt>
                <c:pt idx="98">
                  <c:v>0.65333333333333043</c:v>
                </c:pt>
                <c:pt idx="99">
                  <c:v>0.66000000000000036</c:v>
                </c:pt>
                <c:pt idx="100">
                  <c:v>0.66666666666667052</c:v>
                </c:pt>
                <c:pt idx="101">
                  <c:v>0.67333333333333001</c:v>
                </c:pt>
                <c:pt idx="102">
                  <c:v>0.68000000000000038</c:v>
                </c:pt>
                <c:pt idx="103">
                  <c:v>0.68666666666667031</c:v>
                </c:pt>
                <c:pt idx="104">
                  <c:v>0.6933333333333298</c:v>
                </c:pt>
                <c:pt idx="105">
                  <c:v>0.7000000000000004</c:v>
                </c:pt>
                <c:pt idx="106">
                  <c:v>0.70666666666667033</c:v>
                </c:pt>
                <c:pt idx="107">
                  <c:v>0.71333333333332982</c:v>
                </c:pt>
                <c:pt idx="108">
                  <c:v>0.72000000000000042</c:v>
                </c:pt>
                <c:pt idx="109">
                  <c:v>0.72666666666667035</c:v>
                </c:pt>
                <c:pt idx="110">
                  <c:v>0.73333333333332984</c:v>
                </c:pt>
                <c:pt idx="111">
                  <c:v>0.74000000000000044</c:v>
                </c:pt>
                <c:pt idx="112">
                  <c:v>0.74666666666667036</c:v>
                </c:pt>
                <c:pt idx="113">
                  <c:v>0.75333333333333008</c:v>
                </c:pt>
                <c:pt idx="114">
                  <c:v>0.76</c:v>
                </c:pt>
                <c:pt idx="115">
                  <c:v>0.7666666666666706</c:v>
                </c:pt>
                <c:pt idx="116">
                  <c:v>0.7733333333333301</c:v>
                </c:pt>
                <c:pt idx="117">
                  <c:v>0.78</c:v>
                </c:pt>
                <c:pt idx="118">
                  <c:v>0.7866666666666704</c:v>
                </c:pt>
                <c:pt idx="119">
                  <c:v>0.79333333333332989</c:v>
                </c:pt>
                <c:pt idx="120">
                  <c:v>0.79999999999999982</c:v>
                </c:pt>
                <c:pt idx="121">
                  <c:v>0.80666666666667042</c:v>
                </c:pt>
                <c:pt idx="122">
                  <c:v>0.81333333333332991</c:v>
                </c:pt>
                <c:pt idx="123">
                  <c:v>0.81999999999999984</c:v>
                </c:pt>
                <c:pt idx="124">
                  <c:v>0.82666666666667044</c:v>
                </c:pt>
                <c:pt idx="125">
                  <c:v>0.83333333333332993</c:v>
                </c:pt>
                <c:pt idx="126">
                  <c:v>0.84000000000000008</c:v>
                </c:pt>
                <c:pt idx="127">
                  <c:v>0.84666666666666979</c:v>
                </c:pt>
                <c:pt idx="128">
                  <c:v>0.85333333333332995</c:v>
                </c:pt>
                <c:pt idx="129">
                  <c:v>0.8600000000000001</c:v>
                </c:pt>
                <c:pt idx="130">
                  <c:v>0.8666666666666698</c:v>
                </c:pt>
                <c:pt idx="131">
                  <c:v>0.87333333333333019</c:v>
                </c:pt>
                <c:pt idx="132">
                  <c:v>0.88</c:v>
                </c:pt>
                <c:pt idx="133">
                  <c:v>0.8866666666666696</c:v>
                </c:pt>
                <c:pt idx="134">
                  <c:v>0.89333333333332998</c:v>
                </c:pt>
                <c:pt idx="135">
                  <c:v>0.89999999999999991</c:v>
                </c:pt>
                <c:pt idx="136">
                  <c:v>0.90666666666666962</c:v>
                </c:pt>
                <c:pt idx="137">
                  <c:v>0.91333333333333</c:v>
                </c:pt>
                <c:pt idx="138">
                  <c:v>0.91999999999999993</c:v>
                </c:pt>
                <c:pt idx="139">
                  <c:v>0.92666666666666986</c:v>
                </c:pt>
                <c:pt idx="140">
                  <c:v>0.93333333333333002</c:v>
                </c:pt>
                <c:pt idx="141">
                  <c:v>0.94000000000000017</c:v>
                </c:pt>
                <c:pt idx="142">
                  <c:v>0.94666666666666988</c:v>
                </c:pt>
                <c:pt idx="143">
                  <c:v>0.95333333333333004</c:v>
                </c:pt>
                <c:pt idx="144">
                  <c:v>0.96000000000000019</c:v>
                </c:pt>
                <c:pt idx="145">
                  <c:v>0.96666666666666989</c:v>
                </c:pt>
                <c:pt idx="146">
                  <c:v>0.97333333333333005</c:v>
                </c:pt>
                <c:pt idx="147">
                  <c:v>0.98</c:v>
                </c:pt>
                <c:pt idx="148">
                  <c:v>0.98666666666666969</c:v>
                </c:pt>
                <c:pt idx="149">
                  <c:v>0.99333333333333007</c:v>
                </c:pt>
                <c:pt idx="150">
                  <c:v>1</c:v>
                </c:pt>
                <c:pt idx="151">
                  <c:v>1.0066666666666699</c:v>
                </c:pt>
                <c:pt idx="152">
                  <c:v>1.0133333333333299</c:v>
                </c:pt>
                <c:pt idx="153">
                  <c:v>1.02</c:v>
                </c:pt>
                <c:pt idx="154">
                  <c:v>1.0266666666666699</c:v>
                </c:pt>
                <c:pt idx="155">
                  <c:v>1.0333333333333299</c:v>
                </c:pt>
                <c:pt idx="156">
                  <c:v>1.04</c:v>
                </c:pt>
                <c:pt idx="157">
                  <c:v>1.04666666666667</c:v>
                </c:pt>
                <c:pt idx="158">
                  <c:v>1.0533333333333299</c:v>
                </c:pt>
                <c:pt idx="159">
                  <c:v>1.06</c:v>
                </c:pt>
                <c:pt idx="160">
                  <c:v>1.06666666666667</c:v>
                </c:pt>
                <c:pt idx="161">
                  <c:v>1.0733333333333299</c:v>
                </c:pt>
                <c:pt idx="162">
                  <c:v>1.08</c:v>
                </c:pt>
                <c:pt idx="163">
                  <c:v>1.08666666666667</c:v>
                </c:pt>
                <c:pt idx="164">
                  <c:v>1.0933333333333302</c:v>
                </c:pt>
                <c:pt idx="165">
                  <c:v>1.1000000000000001</c:v>
                </c:pt>
                <c:pt idx="166">
                  <c:v>1.10666666666667</c:v>
                </c:pt>
                <c:pt idx="167">
                  <c:v>1.1133333333333302</c:v>
                </c:pt>
                <c:pt idx="168">
                  <c:v>1.1200000000000001</c:v>
                </c:pt>
                <c:pt idx="169">
                  <c:v>1.12666666666667</c:v>
                </c:pt>
                <c:pt idx="170">
                  <c:v>1.1333333333333302</c:v>
                </c:pt>
                <c:pt idx="171">
                  <c:v>1.1400000000000001</c:v>
                </c:pt>
                <c:pt idx="172">
                  <c:v>1.1466666666666701</c:v>
                </c:pt>
                <c:pt idx="173">
                  <c:v>1.1533333333333302</c:v>
                </c:pt>
                <c:pt idx="174">
                  <c:v>1.1600000000000001</c:v>
                </c:pt>
                <c:pt idx="175">
                  <c:v>1.1666666666666701</c:v>
                </c:pt>
                <c:pt idx="176">
                  <c:v>1.17333333333333</c:v>
                </c:pt>
                <c:pt idx="177">
                  <c:v>1.1800000000000006</c:v>
                </c:pt>
                <c:pt idx="178">
                  <c:v>1.1866666666666701</c:v>
                </c:pt>
                <c:pt idx="179">
                  <c:v>1.19333333333333</c:v>
                </c:pt>
                <c:pt idx="180">
                  <c:v>1.2000000000000002</c:v>
                </c:pt>
                <c:pt idx="181">
                  <c:v>1.2066666666666699</c:v>
                </c:pt>
                <c:pt idx="182">
                  <c:v>1.2133333333333298</c:v>
                </c:pt>
                <c:pt idx="183">
                  <c:v>1.2200000000000002</c:v>
                </c:pt>
                <c:pt idx="184">
                  <c:v>1.2266666666666699</c:v>
                </c:pt>
                <c:pt idx="185">
                  <c:v>1.2333333333333298</c:v>
                </c:pt>
                <c:pt idx="186">
                  <c:v>1.2400000000000002</c:v>
                </c:pt>
                <c:pt idx="187">
                  <c:v>1.2466666666666699</c:v>
                </c:pt>
              </c:numCache>
            </c:numRef>
          </c:xVal>
          <c:yVal>
            <c:numRef>
              <c:f>digitization!$D$5:$D$192</c:f>
              <c:numCache>
                <c:formatCode>General</c:formatCode>
                <c:ptCount val="188"/>
                <c:pt idx="0">
                  <c:v>1.06</c:v>
                </c:pt>
                <c:pt idx="1">
                  <c:v>1.06</c:v>
                </c:pt>
                <c:pt idx="2">
                  <c:v>1.06</c:v>
                </c:pt>
                <c:pt idx="3">
                  <c:v>1.06</c:v>
                </c:pt>
                <c:pt idx="4">
                  <c:v>1.06</c:v>
                </c:pt>
                <c:pt idx="5">
                  <c:v>1.06</c:v>
                </c:pt>
                <c:pt idx="6">
                  <c:v>1.06</c:v>
                </c:pt>
                <c:pt idx="7">
                  <c:v>1.06</c:v>
                </c:pt>
                <c:pt idx="8">
                  <c:v>1.06</c:v>
                </c:pt>
                <c:pt idx="9">
                  <c:v>1.06</c:v>
                </c:pt>
                <c:pt idx="10">
                  <c:v>1.06</c:v>
                </c:pt>
                <c:pt idx="11">
                  <c:v>1.06</c:v>
                </c:pt>
                <c:pt idx="12">
                  <c:v>1.07</c:v>
                </c:pt>
                <c:pt idx="13">
                  <c:v>1.07</c:v>
                </c:pt>
                <c:pt idx="14">
                  <c:v>1.06</c:v>
                </c:pt>
                <c:pt idx="15">
                  <c:v>1.06</c:v>
                </c:pt>
                <c:pt idx="16">
                  <c:v>1.06</c:v>
                </c:pt>
                <c:pt idx="17">
                  <c:v>1.07</c:v>
                </c:pt>
                <c:pt idx="18">
                  <c:v>1.06</c:v>
                </c:pt>
                <c:pt idx="19">
                  <c:v>1.06</c:v>
                </c:pt>
                <c:pt idx="20">
                  <c:v>1.06</c:v>
                </c:pt>
                <c:pt idx="21">
                  <c:v>1.06</c:v>
                </c:pt>
                <c:pt idx="22">
                  <c:v>1.07</c:v>
                </c:pt>
                <c:pt idx="23">
                  <c:v>1.07</c:v>
                </c:pt>
                <c:pt idx="24">
                  <c:v>1.06</c:v>
                </c:pt>
                <c:pt idx="25">
                  <c:v>1.06</c:v>
                </c:pt>
                <c:pt idx="26">
                  <c:v>1.06</c:v>
                </c:pt>
                <c:pt idx="27">
                  <c:v>1.06</c:v>
                </c:pt>
                <c:pt idx="28">
                  <c:v>1.06</c:v>
                </c:pt>
                <c:pt idx="29">
                  <c:v>1.06</c:v>
                </c:pt>
                <c:pt idx="30">
                  <c:v>1.06</c:v>
                </c:pt>
                <c:pt idx="31">
                  <c:v>1.06</c:v>
                </c:pt>
                <c:pt idx="32">
                  <c:v>1.06</c:v>
                </c:pt>
                <c:pt idx="33">
                  <c:v>1.06</c:v>
                </c:pt>
                <c:pt idx="34">
                  <c:v>1.06</c:v>
                </c:pt>
                <c:pt idx="35">
                  <c:v>1.06</c:v>
                </c:pt>
                <c:pt idx="36">
                  <c:v>1.06</c:v>
                </c:pt>
                <c:pt idx="37">
                  <c:v>1.06</c:v>
                </c:pt>
                <c:pt idx="38">
                  <c:v>1.06</c:v>
                </c:pt>
                <c:pt idx="39">
                  <c:v>1.06</c:v>
                </c:pt>
                <c:pt idx="40">
                  <c:v>1.06</c:v>
                </c:pt>
                <c:pt idx="41">
                  <c:v>1.06</c:v>
                </c:pt>
                <c:pt idx="42">
                  <c:v>1.06</c:v>
                </c:pt>
                <c:pt idx="43">
                  <c:v>1.06</c:v>
                </c:pt>
                <c:pt idx="44">
                  <c:v>1.06</c:v>
                </c:pt>
                <c:pt idx="45">
                  <c:v>1.06</c:v>
                </c:pt>
                <c:pt idx="46">
                  <c:v>1.06</c:v>
                </c:pt>
                <c:pt idx="47">
                  <c:v>1.06</c:v>
                </c:pt>
                <c:pt idx="48">
                  <c:v>1.06</c:v>
                </c:pt>
                <c:pt idx="49">
                  <c:v>1.06</c:v>
                </c:pt>
                <c:pt idx="50">
                  <c:v>1.06</c:v>
                </c:pt>
                <c:pt idx="51">
                  <c:v>1.06</c:v>
                </c:pt>
                <c:pt idx="52">
                  <c:v>1.06</c:v>
                </c:pt>
                <c:pt idx="53">
                  <c:v>1.06</c:v>
                </c:pt>
                <c:pt idx="54">
                  <c:v>1.06</c:v>
                </c:pt>
                <c:pt idx="55">
                  <c:v>1.06</c:v>
                </c:pt>
                <c:pt idx="56">
                  <c:v>1.06</c:v>
                </c:pt>
                <c:pt idx="57">
                  <c:v>1.06</c:v>
                </c:pt>
                <c:pt idx="58">
                  <c:v>1.06</c:v>
                </c:pt>
                <c:pt idx="59">
                  <c:v>1.06</c:v>
                </c:pt>
                <c:pt idx="60">
                  <c:v>1.06</c:v>
                </c:pt>
                <c:pt idx="61">
                  <c:v>1.06</c:v>
                </c:pt>
                <c:pt idx="62">
                  <c:v>1.06</c:v>
                </c:pt>
                <c:pt idx="63">
                  <c:v>1.06</c:v>
                </c:pt>
                <c:pt idx="64">
                  <c:v>1.06</c:v>
                </c:pt>
                <c:pt idx="65">
                  <c:v>1.06</c:v>
                </c:pt>
                <c:pt idx="66">
                  <c:v>1.06</c:v>
                </c:pt>
                <c:pt idx="67">
                  <c:v>1.06</c:v>
                </c:pt>
                <c:pt idx="68">
                  <c:v>1.06</c:v>
                </c:pt>
                <c:pt idx="69">
                  <c:v>1.07</c:v>
                </c:pt>
                <c:pt idx="70">
                  <c:v>1.07</c:v>
                </c:pt>
                <c:pt idx="71">
                  <c:v>1.08</c:v>
                </c:pt>
                <c:pt idx="72">
                  <c:v>1.08</c:v>
                </c:pt>
                <c:pt idx="73">
                  <c:v>1.0900000000000001</c:v>
                </c:pt>
                <c:pt idx="74">
                  <c:v>1.1100000000000001</c:v>
                </c:pt>
                <c:pt idx="75">
                  <c:v>1.1200000000000001</c:v>
                </c:pt>
                <c:pt idx="76">
                  <c:v>1.1300000000000001</c:v>
                </c:pt>
                <c:pt idx="77">
                  <c:v>1.1499999999999995</c:v>
                </c:pt>
                <c:pt idx="78">
                  <c:v>1.1700000000000004</c:v>
                </c:pt>
                <c:pt idx="79">
                  <c:v>1.1800000000000004</c:v>
                </c:pt>
                <c:pt idx="80">
                  <c:v>1.1900000000000004</c:v>
                </c:pt>
                <c:pt idx="81">
                  <c:v>1.2</c:v>
                </c:pt>
                <c:pt idx="82">
                  <c:v>1.2</c:v>
                </c:pt>
                <c:pt idx="83">
                  <c:v>1.2</c:v>
                </c:pt>
                <c:pt idx="84">
                  <c:v>1.21</c:v>
                </c:pt>
                <c:pt idx="85">
                  <c:v>1.22</c:v>
                </c:pt>
                <c:pt idx="86">
                  <c:v>1.21</c:v>
                </c:pt>
                <c:pt idx="87">
                  <c:v>1.21</c:v>
                </c:pt>
                <c:pt idx="88">
                  <c:v>1.2</c:v>
                </c:pt>
                <c:pt idx="89">
                  <c:v>1.1900000000000004</c:v>
                </c:pt>
                <c:pt idx="90">
                  <c:v>1.1700000000000004</c:v>
                </c:pt>
                <c:pt idx="91">
                  <c:v>1.1599999999999995</c:v>
                </c:pt>
                <c:pt idx="92">
                  <c:v>1.1499999999999995</c:v>
                </c:pt>
                <c:pt idx="93">
                  <c:v>1.1499999999999995</c:v>
                </c:pt>
                <c:pt idx="94">
                  <c:v>1.1399999999999995</c:v>
                </c:pt>
                <c:pt idx="95">
                  <c:v>1.1300000000000001</c:v>
                </c:pt>
                <c:pt idx="96">
                  <c:v>1.1200000000000001</c:v>
                </c:pt>
                <c:pt idx="97">
                  <c:v>1.1200000000000001</c:v>
                </c:pt>
                <c:pt idx="98">
                  <c:v>1.1200000000000001</c:v>
                </c:pt>
                <c:pt idx="99">
                  <c:v>1.1100000000000001</c:v>
                </c:pt>
                <c:pt idx="100">
                  <c:v>1.1100000000000001</c:v>
                </c:pt>
                <c:pt idx="101">
                  <c:v>1.1000000000000001</c:v>
                </c:pt>
                <c:pt idx="102">
                  <c:v>1.1000000000000001</c:v>
                </c:pt>
                <c:pt idx="103">
                  <c:v>1.1000000000000001</c:v>
                </c:pt>
                <c:pt idx="104">
                  <c:v>1.1000000000000001</c:v>
                </c:pt>
                <c:pt idx="105">
                  <c:v>1.0900000000000001</c:v>
                </c:pt>
                <c:pt idx="106">
                  <c:v>1.0900000000000001</c:v>
                </c:pt>
                <c:pt idx="107">
                  <c:v>1.08</c:v>
                </c:pt>
                <c:pt idx="108">
                  <c:v>1.0900000000000001</c:v>
                </c:pt>
                <c:pt idx="109">
                  <c:v>1.08</c:v>
                </c:pt>
                <c:pt idx="110">
                  <c:v>1.08</c:v>
                </c:pt>
                <c:pt idx="111">
                  <c:v>1.08</c:v>
                </c:pt>
                <c:pt idx="112">
                  <c:v>1.08</c:v>
                </c:pt>
                <c:pt idx="113">
                  <c:v>1.08</c:v>
                </c:pt>
                <c:pt idx="114">
                  <c:v>1.08</c:v>
                </c:pt>
                <c:pt idx="115">
                  <c:v>1.08</c:v>
                </c:pt>
                <c:pt idx="116">
                  <c:v>1.08</c:v>
                </c:pt>
                <c:pt idx="117">
                  <c:v>1.08</c:v>
                </c:pt>
                <c:pt idx="118">
                  <c:v>1.08</c:v>
                </c:pt>
                <c:pt idx="119">
                  <c:v>1.07</c:v>
                </c:pt>
                <c:pt idx="120">
                  <c:v>1.07</c:v>
                </c:pt>
                <c:pt idx="121">
                  <c:v>1.07</c:v>
                </c:pt>
                <c:pt idx="122">
                  <c:v>1.08</c:v>
                </c:pt>
                <c:pt idx="123">
                  <c:v>1.08</c:v>
                </c:pt>
                <c:pt idx="124">
                  <c:v>1.08</c:v>
                </c:pt>
                <c:pt idx="125">
                  <c:v>1.08</c:v>
                </c:pt>
                <c:pt idx="126">
                  <c:v>1.0900000000000001</c:v>
                </c:pt>
                <c:pt idx="127">
                  <c:v>1.1000000000000001</c:v>
                </c:pt>
                <c:pt idx="128">
                  <c:v>1.1100000000000001</c:v>
                </c:pt>
                <c:pt idx="129">
                  <c:v>1.1200000000000001</c:v>
                </c:pt>
                <c:pt idx="130">
                  <c:v>1.1300000000000001</c:v>
                </c:pt>
                <c:pt idx="131">
                  <c:v>1.1499999999999995</c:v>
                </c:pt>
                <c:pt idx="132">
                  <c:v>1.1700000000000004</c:v>
                </c:pt>
                <c:pt idx="133">
                  <c:v>1.1800000000000004</c:v>
                </c:pt>
                <c:pt idx="134">
                  <c:v>1.1900000000000004</c:v>
                </c:pt>
                <c:pt idx="135">
                  <c:v>1.1900000000000004</c:v>
                </c:pt>
                <c:pt idx="136">
                  <c:v>1.2</c:v>
                </c:pt>
                <c:pt idx="137">
                  <c:v>1.2</c:v>
                </c:pt>
                <c:pt idx="138">
                  <c:v>1.2</c:v>
                </c:pt>
                <c:pt idx="139">
                  <c:v>1.2</c:v>
                </c:pt>
                <c:pt idx="140">
                  <c:v>1.2</c:v>
                </c:pt>
                <c:pt idx="141">
                  <c:v>1.1900000000000004</c:v>
                </c:pt>
                <c:pt idx="142">
                  <c:v>1.1800000000000004</c:v>
                </c:pt>
                <c:pt idx="143">
                  <c:v>1.1700000000000004</c:v>
                </c:pt>
                <c:pt idx="144">
                  <c:v>1.1599999999999995</c:v>
                </c:pt>
                <c:pt idx="145">
                  <c:v>1.1499999999999995</c:v>
                </c:pt>
                <c:pt idx="146">
                  <c:v>1.1399999999999995</c:v>
                </c:pt>
                <c:pt idx="147">
                  <c:v>1.1300000000000001</c:v>
                </c:pt>
                <c:pt idx="148">
                  <c:v>1.1200000000000001</c:v>
                </c:pt>
                <c:pt idx="149">
                  <c:v>1.1200000000000001</c:v>
                </c:pt>
                <c:pt idx="150">
                  <c:v>1.1100000000000001</c:v>
                </c:pt>
                <c:pt idx="151">
                  <c:v>1.1000000000000001</c:v>
                </c:pt>
                <c:pt idx="152">
                  <c:v>1.1000000000000001</c:v>
                </c:pt>
                <c:pt idx="153">
                  <c:v>1.1000000000000001</c:v>
                </c:pt>
                <c:pt idx="154">
                  <c:v>1.0900000000000001</c:v>
                </c:pt>
                <c:pt idx="155">
                  <c:v>1.0900000000000001</c:v>
                </c:pt>
                <c:pt idx="156">
                  <c:v>1.0900000000000001</c:v>
                </c:pt>
                <c:pt idx="157">
                  <c:v>1.0900000000000001</c:v>
                </c:pt>
                <c:pt idx="158">
                  <c:v>1.08</c:v>
                </c:pt>
                <c:pt idx="159">
                  <c:v>1.08</c:v>
                </c:pt>
                <c:pt idx="160">
                  <c:v>1.08</c:v>
                </c:pt>
                <c:pt idx="161">
                  <c:v>1.08</c:v>
                </c:pt>
                <c:pt idx="162">
                  <c:v>1.08</c:v>
                </c:pt>
                <c:pt idx="163">
                  <c:v>1.08</c:v>
                </c:pt>
                <c:pt idx="164">
                  <c:v>1.07</c:v>
                </c:pt>
                <c:pt idx="165">
                  <c:v>1.07</c:v>
                </c:pt>
                <c:pt idx="166">
                  <c:v>1.08</c:v>
                </c:pt>
                <c:pt idx="167">
                  <c:v>1.08</c:v>
                </c:pt>
                <c:pt idx="168">
                  <c:v>1.07</c:v>
                </c:pt>
                <c:pt idx="169">
                  <c:v>1.07</c:v>
                </c:pt>
                <c:pt idx="170">
                  <c:v>1.07</c:v>
                </c:pt>
                <c:pt idx="171">
                  <c:v>1.07</c:v>
                </c:pt>
                <c:pt idx="172">
                  <c:v>1.07</c:v>
                </c:pt>
                <c:pt idx="173">
                  <c:v>1.07</c:v>
                </c:pt>
                <c:pt idx="174">
                  <c:v>1.07</c:v>
                </c:pt>
                <c:pt idx="175">
                  <c:v>1.07</c:v>
                </c:pt>
                <c:pt idx="176">
                  <c:v>1.07</c:v>
                </c:pt>
                <c:pt idx="177">
                  <c:v>1.07</c:v>
                </c:pt>
                <c:pt idx="178">
                  <c:v>1.07</c:v>
                </c:pt>
                <c:pt idx="179">
                  <c:v>1.06</c:v>
                </c:pt>
                <c:pt idx="180">
                  <c:v>1.06</c:v>
                </c:pt>
                <c:pt idx="181">
                  <c:v>1.07</c:v>
                </c:pt>
                <c:pt idx="182">
                  <c:v>1.07</c:v>
                </c:pt>
                <c:pt idx="183">
                  <c:v>1.07</c:v>
                </c:pt>
                <c:pt idx="184">
                  <c:v>1.06</c:v>
                </c:pt>
                <c:pt idx="185">
                  <c:v>1.06</c:v>
                </c:pt>
                <c:pt idx="186">
                  <c:v>1.07</c:v>
                </c:pt>
                <c:pt idx="187">
                  <c:v>1.07</c:v>
                </c:pt>
              </c:numCache>
            </c:numRef>
          </c:yVal>
          <c:smooth val="0"/>
          <c:extLst>
            <c:ext xmlns:c16="http://schemas.microsoft.com/office/drawing/2014/chart" uri="{C3380CC4-5D6E-409C-BE32-E72D297353CC}">
              <c16:uniqueId val="{00000001-3B3E-4826-B5D0-61B1ADF4293A}"/>
            </c:ext>
          </c:extLst>
        </c:ser>
        <c:dLbls>
          <c:showLegendKey val="0"/>
          <c:showVal val="0"/>
          <c:showCatName val="0"/>
          <c:showSerName val="0"/>
          <c:showPercent val="0"/>
          <c:showBubbleSize val="0"/>
        </c:dLbls>
        <c:axId val="61298176"/>
        <c:axId val="61300096"/>
      </c:scatterChart>
      <c:valAx>
        <c:axId val="61298176"/>
        <c:scaling>
          <c:orientation val="minMax"/>
        </c:scaling>
        <c:delete val="0"/>
        <c:axPos val="b"/>
        <c:title>
          <c:tx>
            <c:rich>
              <a:bodyPr/>
              <a:lstStyle/>
              <a:p>
                <a:pPr>
                  <a:defRPr/>
                </a:pPr>
                <a:r>
                  <a:rPr lang="en-US"/>
                  <a:t>Time (min)</a:t>
                </a:r>
              </a:p>
            </c:rich>
          </c:tx>
          <c:layout/>
          <c:overlay val="0"/>
        </c:title>
        <c:numFmt formatCode="General" sourceLinked="1"/>
        <c:majorTickMark val="out"/>
        <c:minorTickMark val="none"/>
        <c:tickLblPos val="nextTo"/>
        <c:crossAx val="61300096"/>
        <c:crosses val="autoZero"/>
        <c:crossBetween val="midCat"/>
      </c:valAx>
      <c:valAx>
        <c:axId val="61300096"/>
        <c:scaling>
          <c:orientation val="minMax"/>
        </c:scaling>
        <c:delete val="0"/>
        <c:axPos val="l"/>
        <c:majorGridlines/>
        <c:title>
          <c:tx>
            <c:rich>
              <a:bodyPr rot="-5400000" vert="horz"/>
              <a:lstStyle/>
              <a:p>
                <a:pPr>
                  <a:defRPr/>
                </a:pPr>
                <a:r>
                  <a:rPr lang="en-US"/>
                  <a:t>Signal (FUs)</a:t>
                </a:r>
              </a:p>
            </c:rich>
          </c:tx>
          <c:layout/>
          <c:overlay val="0"/>
        </c:title>
        <c:numFmt formatCode="General" sourceLinked="1"/>
        <c:majorTickMark val="out"/>
        <c:minorTickMark val="none"/>
        <c:tickLblPos val="nextTo"/>
        <c:crossAx val="61298176"/>
        <c:crosses val="autoZero"/>
        <c:crossBetween val="midCat"/>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8DAA529-1C47-41A6-A996-D3A5BA3E8E46}" type="slidenum">
              <a:rPr lang="en-US" altLang="en-US"/>
              <a:pPr>
                <a:defRPr/>
              </a:pPr>
              <a:t>‹#›</a:t>
            </a:fld>
            <a:endParaRPr lang="en-US" altLang="en-US"/>
          </a:p>
        </p:txBody>
      </p:sp>
    </p:spTree>
    <p:extLst>
      <p:ext uri="{BB962C8B-B14F-4D97-AF65-F5344CB8AC3E}">
        <p14:creationId xmlns:p14="http://schemas.microsoft.com/office/powerpoint/2010/main" val="2543653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298800-CAC6-4F58-8EF8-96537F6644BF}"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524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49205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11</a:t>
            </a:fld>
            <a:endParaRPr lang="en-US" altLang="en-US" smtClean="0"/>
          </a:p>
        </p:txBody>
      </p:sp>
    </p:spTree>
    <p:extLst>
      <p:ext uri="{BB962C8B-B14F-4D97-AF65-F5344CB8AC3E}">
        <p14:creationId xmlns:p14="http://schemas.microsoft.com/office/powerpoint/2010/main" val="3009329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12</a:t>
            </a:fld>
            <a:endParaRPr lang="en-US" altLang="en-US" smtClean="0"/>
          </a:p>
        </p:txBody>
      </p:sp>
    </p:spTree>
    <p:extLst>
      <p:ext uri="{BB962C8B-B14F-4D97-AF65-F5344CB8AC3E}">
        <p14:creationId xmlns:p14="http://schemas.microsoft.com/office/powerpoint/2010/main" val="3247967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13</a:t>
            </a:fld>
            <a:endParaRPr lang="en-US" altLang="en-US" smtClean="0"/>
          </a:p>
        </p:txBody>
      </p:sp>
    </p:spTree>
    <p:extLst>
      <p:ext uri="{BB962C8B-B14F-4D97-AF65-F5344CB8AC3E}">
        <p14:creationId xmlns:p14="http://schemas.microsoft.com/office/powerpoint/2010/main" val="826353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14</a:t>
            </a:fld>
            <a:endParaRPr lang="en-US" altLang="en-US" smtClean="0"/>
          </a:p>
        </p:txBody>
      </p:sp>
    </p:spTree>
    <p:extLst>
      <p:ext uri="{BB962C8B-B14F-4D97-AF65-F5344CB8AC3E}">
        <p14:creationId xmlns:p14="http://schemas.microsoft.com/office/powerpoint/2010/main" val="3604347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15</a:t>
            </a:fld>
            <a:endParaRPr lang="en-US" altLang="en-US" smtClean="0"/>
          </a:p>
        </p:txBody>
      </p:sp>
    </p:spTree>
    <p:extLst>
      <p:ext uri="{BB962C8B-B14F-4D97-AF65-F5344CB8AC3E}">
        <p14:creationId xmlns:p14="http://schemas.microsoft.com/office/powerpoint/2010/main" val="4102429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63437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39398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18</a:t>
            </a:fld>
            <a:endParaRPr lang="en-US" altLang="en-US" smtClean="0"/>
          </a:p>
        </p:txBody>
      </p:sp>
    </p:spTree>
    <p:extLst>
      <p:ext uri="{BB962C8B-B14F-4D97-AF65-F5344CB8AC3E}">
        <p14:creationId xmlns:p14="http://schemas.microsoft.com/office/powerpoint/2010/main" val="1072245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AF3893A-27CC-4974-A5E1-1FB99A0B95A5}" type="slidenum">
              <a:rPr lang="en-US" altLang="en-US" sz="1200"/>
              <a:pPr algn="r"/>
              <a:t>4</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C70F290-14F1-42FC-A0EC-762F68F91455}" type="slidenum">
              <a:rPr lang="en-US" altLang="en-US" sz="1200"/>
              <a:pPr algn="r"/>
              <a:t>7</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5C8D377-88AF-4DC8-8742-477986561850}" type="slidenum">
              <a:rPr lang="en-US" altLang="en-US" sz="1200"/>
              <a:pPr algn="r"/>
              <a:t>8</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9</a:t>
            </a:fld>
            <a:endParaRPr lang="en-US" altLang="en-US" smtClean="0"/>
          </a:p>
        </p:txBody>
      </p:sp>
    </p:spTree>
    <p:extLst>
      <p:ext uri="{BB962C8B-B14F-4D97-AF65-F5344CB8AC3E}">
        <p14:creationId xmlns:p14="http://schemas.microsoft.com/office/powerpoint/2010/main" val="99694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564416-02D3-4446-9343-2A06AA9B97B3}" type="slidenum">
              <a:rPr lang="en-US" altLang="en-US"/>
              <a:pPr>
                <a:defRPr/>
              </a:pPr>
              <a:t>‹#›</a:t>
            </a:fld>
            <a:endParaRPr lang="en-US" altLang="en-US"/>
          </a:p>
        </p:txBody>
      </p:sp>
    </p:spTree>
    <p:extLst>
      <p:ext uri="{BB962C8B-B14F-4D97-AF65-F5344CB8AC3E}">
        <p14:creationId xmlns:p14="http://schemas.microsoft.com/office/powerpoint/2010/main" val="123462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759DD-B6E0-4FA9-B228-B6F367EE7EA9}" type="slidenum">
              <a:rPr lang="en-US" altLang="en-US"/>
              <a:pPr>
                <a:defRPr/>
              </a:pPr>
              <a:t>‹#›</a:t>
            </a:fld>
            <a:endParaRPr lang="en-US" altLang="en-US"/>
          </a:p>
        </p:txBody>
      </p:sp>
    </p:spTree>
    <p:extLst>
      <p:ext uri="{BB962C8B-B14F-4D97-AF65-F5344CB8AC3E}">
        <p14:creationId xmlns:p14="http://schemas.microsoft.com/office/powerpoint/2010/main" val="18229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61280-7729-425E-B882-287A5CB7B87F}" type="slidenum">
              <a:rPr lang="en-US" altLang="en-US"/>
              <a:pPr>
                <a:defRPr/>
              </a:pPr>
              <a:t>‹#›</a:t>
            </a:fld>
            <a:endParaRPr lang="en-US" altLang="en-US"/>
          </a:p>
        </p:txBody>
      </p:sp>
    </p:spTree>
    <p:extLst>
      <p:ext uri="{BB962C8B-B14F-4D97-AF65-F5344CB8AC3E}">
        <p14:creationId xmlns:p14="http://schemas.microsoft.com/office/powerpoint/2010/main" val="3564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BE599-F2F5-4EA2-866A-BA04646FF5F1}" type="slidenum">
              <a:rPr lang="en-US" altLang="en-US"/>
              <a:pPr>
                <a:defRPr/>
              </a:pPr>
              <a:t>‹#›</a:t>
            </a:fld>
            <a:endParaRPr lang="en-US" altLang="en-US"/>
          </a:p>
        </p:txBody>
      </p:sp>
    </p:spTree>
    <p:extLst>
      <p:ext uri="{BB962C8B-B14F-4D97-AF65-F5344CB8AC3E}">
        <p14:creationId xmlns:p14="http://schemas.microsoft.com/office/powerpoint/2010/main" val="310205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CE0DC9-92E4-4680-927A-6B6ED6F364E3}" type="slidenum">
              <a:rPr lang="en-US" altLang="en-US"/>
              <a:pPr>
                <a:defRPr/>
              </a:pPr>
              <a:t>‹#›</a:t>
            </a:fld>
            <a:endParaRPr lang="en-US" altLang="en-US"/>
          </a:p>
        </p:txBody>
      </p:sp>
    </p:spTree>
    <p:extLst>
      <p:ext uri="{BB962C8B-B14F-4D97-AF65-F5344CB8AC3E}">
        <p14:creationId xmlns:p14="http://schemas.microsoft.com/office/powerpoint/2010/main" val="183822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805EB-BA9A-4759-A95F-F99F430A4DA5}" type="slidenum">
              <a:rPr lang="en-US" altLang="en-US"/>
              <a:pPr>
                <a:defRPr/>
              </a:pPr>
              <a:t>‹#›</a:t>
            </a:fld>
            <a:endParaRPr lang="en-US" altLang="en-US"/>
          </a:p>
        </p:txBody>
      </p:sp>
    </p:spTree>
    <p:extLst>
      <p:ext uri="{BB962C8B-B14F-4D97-AF65-F5344CB8AC3E}">
        <p14:creationId xmlns:p14="http://schemas.microsoft.com/office/powerpoint/2010/main" val="19721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6C785-6111-4435-8846-88FF74E0A612}" type="slidenum">
              <a:rPr lang="en-US" altLang="en-US"/>
              <a:pPr>
                <a:defRPr/>
              </a:pPr>
              <a:t>‹#›</a:t>
            </a:fld>
            <a:endParaRPr lang="en-US" altLang="en-US"/>
          </a:p>
        </p:txBody>
      </p:sp>
    </p:spTree>
    <p:extLst>
      <p:ext uri="{BB962C8B-B14F-4D97-AF65-F5344CB8AC3E}">
        <p14:creationId xmlns:p14="http://schemas.microsoft.com/office/powerpoint/2010/main" val="162717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507D9E-1644-4947-87B1-19594C06979C}" type="slidenum">
              <a:rPr lang="en-US" altLang="en-US"/>
              <a:pPr>
                <a:defRPr/>
              </a:pPr>
              <a:t>‹#›</a:t>
            </a:fld>
            <a:endParaRPr lang="en-US" altLang="en-US"/>
          </a:p>
        </p:txBody>
      </p:sp>
    </p:spTree>
    <p:extLst>
      <p:ext uri="{BB962C8B-B14F-4D97-AF65-F5344CB8AC3E}">
        <p14:creationId xmlns:p14="http://schemas.microsoft.com/office/powerpoint/2010/main" val="21925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A5FF5-4A91-4C0D-B54C-2E826ACFED95}" type="slidenum">
              <a:rPr lang="en-US" altLang="en-US"/>
              <a:pPr>
                <a:defRPr/>
              </a:pPr>
              <a:t>‹#›</a:t>
            </a:fld>
            <a:endParaRPr lang="en-US" altLang="en-US"/>
          </a:p>
        </p:txBody>
      </p:sp>
    </p:spTree>
    <p:extLst>
      <p:ext uri="{BB962C8B-B14F-4D97-AF65-F5344CB8AC3E}">
        <p14:creationId xmlns:p14="http://schemas.microsoft.com/office/powerpoint/2010/main" val="120437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9ECCCD-3230-460C-A103-675BFE65D694}" type="slidenum">
              <a:rPr lang="en-US" altLang="en-US"/>
              <a:pPr>
                <a:defRPr/>
              </a:pPr>
              <a:t>‹#›</a:t>
            </a:fld>
            <a:endParaRPr lang="en-US" altLang="en-US"/>
          </a:p>
        </p:txBody>
      </p:sp>
    </p:spTree>
    <p:extLst>
      <p:ext uri="{BB962C8B-B14F-4D97-AF65-F5344CB8AC3E}">
        <p14:creationId xmlns:p14="http://schemas.microsoft.com/office/powerpoint/2010/main" val="8453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D864C-84DF-40F6-B18F-77D9B7FEFDFA}" type="slidenum">
              <a:rPr lang="en-US" altLang="en-US"/>
              <a:pPr>
                <a:defRPr/>
              </a:pPr>
              <a:t>‹#›</a:t>
            </a:fld>
            <a:endParaRPr lang="en-US" altLang="en-US"/>
          </a:p>
        </p:txBody>
      </p:sp>
    </p:spTree>
    <p:extLst>
      <p:ext uri="{BB962C8B-B14F-4D97-AF65-F5344CB8AC3E}">
        <p14:creationId xmlns:p14="http://schemas.microsoft.com/office/powerpoint/2010/main" val="37395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E76EE8-AAAF-46ED-9625-4180719E152F}" type="slidenum">
              <a:rPr lang="en-US" altLang="en-US"/>
              <a:pPr>
                <a:defRPr/>
              </a:pPr>
              <a:t>‹#›</a:t>
            </a:fld>
            <a:endParaRPr lang="en-US" altLang="en-US"/>
          </a:p>
        </p:txBody>
      </p:sp>
    </p:spTree>
    <p:extLst>
      <p:ext uri="{BB962C8B-B14F-4D97-AF65-F5344CB8AC3E}">
        <p14:creationId xmlns:p14="http://schemas.microsoft.com/office/powerpoint/2010/main" val="34651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07CCC94-506D-42AC-A9A9-46E26348BC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tmplLst>
          <p:tmpl lvl="1">
            <p:tnLst>
              <p:par>
                <p:cTn presetID="1" presetClass="entr" presetSubtype="0" fill="hold" nodeType="click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b="1" dirty="0" smtClean="0">
                <a:latin typeface="Tahoma" panose="020B0604030504040204" pitchFamily="34" charset="0"/>
              </a:rPr>
              <a:t>Chem. 133 – </a:t>
            </a:r>
            <a:r>
              <a:rPr lang="en-US" altLang="en-US" b="1" dirty="0" smtClean="0">
                <a:latin typeface="Tahoma" panose="020B0604030504040204" pitchFamily="34" charset="0"/>
              </a:rPr>
              <a:t>2/7 </a:t>
            </a:r>
            <a:r>
              <a:rPr lang="en-US" altLang="en-US" b="1" dirty="0" smtClean="0">
                <a:latin typeface="Tahoma" panose="020B0604030504040204" pitchFamily="34" charset="0"/>
              </a:rPr>
              <a:t>Lecture</a:t>
            </a:r>
          </a:p>
        </p:txBody>
      </p:sp>
      <p:sp>
        <p:nvSpPr>
          <p:cNvPr id="3075" name="Rectangle 3"/>
          <p:cNvSpPr>
            <a:spLocks noGrp="1" noChangeArrowheads="1"/>
          </p:cNvSpPr>
          <p:nvPr>
            <p:ph type="subTitle" idx="1"/>
          </p:nvPr>
        </p:nvSpPr>
        <p:spPr/>
        <p:txBody>
          <a:bodyPr/>
          <a:lstStyle/>
          <a:p>
            <a:pPr eaLnBrk="1" hangingPunct="1"/>
            <a:endParaRPr lang="en-US" altLang="en-US" smtClean="0">
              <a:solidFill>
                <a:srgbClr val="FF00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latin typeface="Tahoma" charset="0"/>
              </a:rPr>
              <a:t>Electronics</a:t>
            </a:r>
            <a:br>
              <a:rPr lang="en-US" sz="4000" smtClean="0">
                <a:latin typeface="Tahoma" charset="0"/>
              </a:rPr>
            </a:br>
            <a:r>
              <a:rPr lang="en-US" sz="3200" smtClean="0">
                <a:latin typeface="Tahoma" charset="0"/>
              </a:rPr>
              <a:t>Analog to Digital Conversion</a:t>
            </a:r>
          </a:p>
        </p:txBody>
      </p:sp>
      <p:sp>
        <p:nvSpPr>
          <p:cNvPr id="58371" name="Rectangle 3"/>
          <p:cNvSpPr>
            <a:spLocks noGrp="1" noChangeArrowheads="1"/>
          </p:cNvSpPr>
          <p:nvPr>
            <p:ph type="body" idx="1"/>
          </p:nvPr>
        </p:nvSpPr>
        <p:spPr/>
        <p:txBody>
          <a:bodyPr/>
          <a:lstStyle/>
          <a:p>
            <a:r>
              <a:rPr lang="en-US" sz="2800" smtClean="0">
                <a:latin typeface="Tahoma" charset="0"/>
              </a:rPr>
              <a:t>Camera Example (continued)</a:t>
            </a:r>
          </a:p>
          <a:p>
            <a:pPr lvl="1"/>
            <a:r>
              <a:rPr lang="en-US" sz="2400" smtClean="0">
                <a:latin typeface="Tahoma" charset="0"/>
              </a:rPr>
              <a:t>How is signal split?</a:t>
            </a:r>
          </a:p>
          <a:p>
            <a:pPr lvl="1">
              <a:buFontTx/>
              <a:buNone/>
            </a:pPr>
            <a:endParaRPr lang="en-US" sz="2400" smtClean="0">
              <a:latin typeface="Tahoma" charset="0"/>
            </a:endParaRPr>
          </a:p>
        </p:txBody>
      </p:sp>
      <p:sp>
        <p:nvSpPr>
          <p:cNvPr id="58372" name="Line 4"/>
          <p:cNvSpPr>
            <a:spLocks noChangeShapeType="1"/>
          </p:cNvSpPr>
          <p:nvPr/>
        </p:nvSpPr>
        <p:spPr bwMode="auto">
          <a:xfrm>
            <a:off x="990600" y="3124200"/>
            <a:ext cx="1219200" cy="0"/>
          </a:xfrm>
          <a:prstGeom prst="line">
            <a:avLst/>
          </a:prstGeom>
          <a:noFill/>
          <a:ln w="38100">
            <a:solidFill>
              <a:schemeClr val="tx1"/>
            </a:solidFill>
            <a:round/>
            <a:headEnd/>
            <a:tailEnd/>
          </a:ln>
        </p:spPr>
        <p:txBody>
          <a:bodyPr/>
          <a:lstStyle/>
          <a:p>
            <a:endParaRPr lang="en-US"/>
          </a:p>
        </p:txBody>
      </p:sp>
      <p:sp>
        <p:nvSpPr>
          <p:cNvPr id="58373" name="Line 5"/>
          <p:cNvSpPr>
            <a:spLocks noChangeShapeType="1"/>
          </p:cNvSpPr>
          <p:nvPr/>
        </p:nvSpPr>
        <p:spPr bwMode="auto">
          <a:xfrm>
            <a:off x="2209800" y="4572000"/>
            <a:ext cx="1219200" cy="0"/>
          </a:xfrm>
          <a:prstGeom prst="line">
            <a:avLst/>
          </a:prstGeom>
          <a:noFill/>
          <a:ln w="19050">
            <a:solidFill>
              <a:schemeClr val="tx1"/>
            </a:solidFill>
            <a:round/>
            <a:headEnd/>
            <a:tailEnd/>
          </a:ln>
        </p:spPr>
        <p:txBody>
          <a:bodyPr/>
          <a:lstStyle/>
          <a:p>
            <a:endParaRPr lang="en-US"/>
          </a:p>
        </p:txBody>
      </p:sp>
      <p:sp>
        <p:nvSpPr>
          <p:cNvPr id="58374" name="Line 6"/>
          <p:cNvSpPr>
            <a:spLocks noChangeShapeType="1"/>
          </p:cNvSpPr>
          <p:nvPr/>
        </p:nvSpPr>
        <p:spPr bwMode="auto">
          <a:xfrm>
            <a:off x="1066800" y="5943600"/>
            <a:ext cx="1219200" cy="0"/>
          </a:xfrm>
          <a:prstGeom prst="line">
            <a:avLst/>
          </a:prstGeom>
          <a:noFill/>
          <a:ln w="38100">
            <a:solidFill>
              <a:schemeClr val="tx1"/>
            </a:solidFill>
            <a:round/>
            <a:headEnd/>
            <a:tailEnd/>
          </a:ln>
        </p:spPr>
        <p:txBody>
          <a:bodyPr/>
          <a:lstStyle/>
          <a:p>
            <a:endParaRPr lang="en-US"/>
          </a:p>
        </p:txBody>
      </p:sp>
      <p:sp>
        <p:nvSpPr>
          <p:cNvPr id="58375" name="Text Box 7"/>
          <p:cNvSpPr txBox="1">
            <a:spLocks noChangeArrowheads="1"/>
          </p:cNvSpPr>
          <p:nvPr/>
        </p:nvSpPr>
        <p:spPr bwMode="auto">
          <a:xfrm>
            <a:off x="152400" y="2971800"/>
            <a:ext cx="762000" cy="366713"/>
          </a:xfrm>
          <a:prstGeom prst="rect">
            <a:avLst/>
          </a:prstGeom>
          <a:noFill/>
          <a:ln w="9525">
            <a:noFill/>
            <a:miter lim="800000"/>
            <a:headEnd/>
            <a:tailEnd/>
          </a:ln>
        </p:spPr>
        <p:txBody>
          <a:bodyPr>
            <a:spAutoFit/>
          </a:bodyPr>
          <a:lstStyle/>
          <a:p>
            <a:pPr>
              <a:spcBef>
                <a:spcPct val="50000"/>
              </a:spcBef>
            </a:pPr>
            <a:r>
              <a:rPr lang="en-US"/>
              <a:t>5.0 V</a:t>
            </a:r>
          </a:p>
        </p:txBody>
      </p:sp>
      <p:sp>
        <p:nvSpPr>
          <p:cNvPr id="58376" name="Text Box 8"/>
          <p:cNvSpPr txBox="1">
            <a:spLocks noChangeArrowheads="1"/>
          </p:cNvSpPr>
          <p:nvPr/>
        </p:nvSpPr>
        <p:spPr bwMode="auto">
          <a:xfrm>
            <a:off x="152400" y="5791200"/>
            <a:ext cx="762000" cy="366713"/>
          </a:xfrm>
          <a:prstGeom prst="rect">
            <a:avLst/>
          </a:prstGeom>
          <a:noFill/>
          <a:ln w="9525">
            <a:noFill/>
            <a:miter lim="800000"/>
            <a:headEnd/>
            <a:tailEnd/>
          </a:ln>
        </p:spPr>
        <p:txBody>
          <a:bodyPr>
            <a:spAutoFit/>
          </a:bodyPr>
          <a:lstStyle/>
          <a:p>
            <a:pPr>
              <a:spcBef>
                <a:spcPct val="50000"/>
              </a:spcBef>
            </a:pPr>
            <a:r>
              <a:rPr lang="en-US"/>
              <a:t>0.0 V</a:t>
            </a:r>
          </a:p>
        </p:txBody>
      </p:sp>
      <p:sp>
        <p:nvSpPr>
          <p:cNvPr id="58377" name="Line 9"/>
          <p:cNvSpPr>
            <a:spLocks noChangeShapeType="1"/>
          </p:cNvSpPr>
          <p:nvPr/>
        </p:nvSpPr>
        <p:spPr bwMode="auto">
          <a:xfrm>
            <a:off x="1066800" y="4343400"/>
            <a:ext cx="990600" cy="0"/>
          </a:xfrm>
          <a:prstGeom prst="line">
            <a:avLst/>
          </a:prstGeom>
          <a:noFill/>
          <a:ln w="19050">
            <a:solidFill>
              <a:schemeClr val="tx1"/>
            </a:solidFill>
            <a:round/>
            <a:headEnd/>
            <a:tailEnd type="triangle" w="med" len="med"/>
          </a:ln>
        </p:spPr>
        <p:txBody>
          <a:bodyPr/>
          <a:lstStyle/>
          <a:p>
            <a:endParaRPr lang="en-US"/>
          </a:p>
        </p:txBody>
      </p:sp>
      <p:sp>
        <p:nvSpPr>
          <p:cNvPr id="58378" name="Text Box 10"/>
          <p:cNvSpPr txBox="1">
            <a:spLocks noChangeArrowheads="1"/>
          </p:cNvSpPr>
          <p:nvPr/>
        </p:nvSpPr>
        <p:spPr bwMode="auto">
          <a:xfrm>
            <a:off x="152400" y="4114800"/>
            <a:ext cx="914400" cy="611188"/>
          </a:xfrm>
          <a:prstGeom prst="rect">
            <a:avLst/>
          </a:prstGeom>
          <a:noFill/>
          <a:ln w="9525">
            <a:noFill/>
            <a:miter lim="800000"/>
            <a:headEnd/>
            <a:tailEnd/>
          </a:ln>
        </p:spPr>
        <p:txBody>
          <a:bodyPr>
            <a:spAutoFit/>
          </a:bodyPr>
          <a:lstStyle/>
          <a:p>
            <a:pPr>
              <a:spcBef>
                <a:spcPct val="50000"/>
              </a:spcBef>
            </a:pPr>
            <a:r>
              <a:rPr lang="en-US"/>
              <a:t>2.9 V </a:t>
            </a:r>
            <a:r>
              <a:rPr lang="en-US" sz="1600"/>
              <a:t>= signal</a:t>
            </a:r>
          </a:p>
        </p:txBody>
      </p:sp>
      <p:sp>
        <p:nvSpPr>
          <p:cNvPr id="58379" name="Text Box 11"/>
          <p:cNvSpPr txBox="1">
            <a:spLocks noChangeArrowheads="1"/>
          </p:cNvSpPr>
          <p:nvPr/>
        </p:nvSpPr>
        <p:spPr bwMode="auto">
          <a:xfrm>
            <a:off x="2362200" y="2590800"/>
            <a:ext cx="990600" cy="366713"/>
          </a:xfrm>
          <a:prstGeom prst="rect">
            <a:avLst/>
          </a:prstGeom>
          <a:noFill/>
          <a:ln w="9525">
            <a:noFill/>
            <a:miter lim="800000"/>
            <a:headEnd/>
            <a:tailEnd/>
          </a:ln>
        </p:spPr>
        <p:txBody>
          <a:bodyPr>
            <a:spAutoFit/>
          </a:bodyPr>
          <a:lstStyle/>
          <a:p>
            <a:pPr>
              <a:spcBef>
                <a:spcPct val="50000"/>
              </a:spcBef>
            </a:pPr>
            <a:r>
              <a:rPr lang="en-US"/>
              <a:t>1</a:t>
            </a:r>
            <a:r>
              <a:rPr lang="en-US" baseline="30000"/>
              <a:t>st</a:t>
            </a:r>
            <a:r>
              <a:rPr lang="en-US"/>
              <a:t> Bit</a:t>
            </a:r>
          </a:p>
        </p:txBody>
      </p:sp>
      <p:sp>
        <p:nvSpPr>
          <p:cNvPr id="58380" name="Line 12"/>
          <p:cNvSpPr>
            <a:spLocks noChangeShapeType="1"/>
          </p:cNvSpPr>
          <p:nvPr/>
        </p:nvSpPr>
        <p:spPr bwMode="auto">
          <a:xfrm>
            <a:off x="2209800" y="3124200"/>
            <a:ext cx="1219200" cy="0"/>
          </a:xfrm>
          <a:prstGeom prst="line">
            <a:avLst/>
          </a:prstGeom>
          <a:noFill/>
          <a:ln w="38100">
            <a:solidFill>
              <a:schemeClr val="tx1"/>
            </a:solidFill>
            <a:round/>
            <a:headEnd/>
            <a:tailEnd/>
          </a:ln>
        </p:spPr>
        <p:txBody>
          <a:bodyPr/>
          <a:lstStyle/>
          <a:p>
            <a:endParaRPr lang="en-US"/>
          </a:p>
        </p:txBody>
      </p:sp>
      <p:sp>
        <p:nvSpPr>
          <p:cNvPr id="58381" name="Line 13"/>
          <p:cNvSpPr>
            <a:spLocks noChangeShapeType="1"/>
          </p:cNvSpPr>
          <p:nvPr/>
        </p:nvSpPr>
        <p:spPr bwMode="auto">
          <a:xfrm>
            <a:off x="2286000" y="5943600"/>
            <a:ext cx="1219200" cy="0"/>
          </a:xfrm>
          <a:prstGeom prst="line">
            <a:avLst/>
          </a:prstGeom>
          <a:noFill/>
          <a:ln w="38100">
            <a:solidFill>
              <a:schemeClr val="tx1"/>
            </a:solidFill>
            <a:round/>
            <a:headEnd/>
            <a:tailEnd/>
          </a:ln>
        </p:spPr>
        <p:txBody>
          <a:bodyPr/>
          <a:lstStyle/>
          <a:p>
            <a:endParaRPr lang="en-US"/>
          </a:p>
        </p:txBody>
      </p:sp>
      <p:sp>
        <p:nvSpPr>
          <p:cNvPr id="58382" name="Text Box 14"/>
          <p:cNvSpPr txBox="1">
            <a:spLocks noChangeArrowheads="1"/>
          </p:cNvSpPr>
          <p:nvPr/>
        </p:nvSpPr>
        <p:spPr bwMode="auto">
          <a:xfrm>
            <a:off x="3429000" y="4343400"/>
            <a:ext cx="685800" cy="336550"/>
          </a:xfrm>
          <a:prstGeom prst="rect">
            <a:avLst/>
          </a:prstGeom>
          <a:noFill/>
          <a:ln w="9525">
            <a:noFill/>
            <a:miter lim="800000"/>
            <a:headEnd/>
            <a:tailEnd/>
          </a:ln>
        </p:spPr>
        <p:txBody>
          <a:bodyPr>
            <a:spAutoFit/>
          </a:bodyPr>
          <a:lstStyle/>
          <a:p>
            <a:pPr>
              <a:spcBef>
                <a:spcPct val="50000"/>
              </a:spcBef>
            </a:pPr>
            <a:r>
              <a:rPr lang="en-US" sz="1600"/>
              <a:t>2.5 V</a:t>
            </a:r>
          </a:p>
        </p:txBody>
      </p:sp>
      <p:sp>
        <p:nvSpPr>
          <p:cNvPr id="58383" name="Text Box 15"/>
          <p:cNvSpPr txBox="1">
            <a:spLocks noChangeArrowheads="1"/>
          </p:cNvSpPr>
          <p:nvPr/>
        </p:nvSpPr>
        <p:spPr bwMode="auto">
          <a:xfrm>
            <a:off x="2362200" y="3429000"/>
            <a:ext cx="685800" cy="457200"/>
          </a:xfrm>
          <a:prstGeom prst="rect">
            <a:avLst/>
          </a:prstGeom>
          <a:noFill/>
          <a:ln w="9525">
            <a:noFill/>
            <a:miter lim="800000"/>
            <a:headEnd/>
            <a:tailEnd/>
          </a:ln>
        </p:spPr>
        <p:txBody>
          <a:bodyPr>
            <a:spAutoFit/>
          </a:bodyPr>
          <a:lstStyle/>
          <a:p>
            <a:pPr>
              <a:spcBef>
                <a:spcPct val="50000"/>
              </a:spcBef>
            </a:pPr>
            <a:r>
              <a:rPr lang="en-US" sz="2400"/>
              <a:t>1</a:t>
            </a:r>
          </a:p>
        </p:txBody>
      </p:sp>
      <p:sp>
        <p:nvSpPr>
          <p:cNvPr id="58384" name="Text Box 16"/>
          <p:cNvSpPr txBox="1">
            <a:spLocks noChangeArrowheads="1"/>
          </p:cNvSpPr>
          <p:nvPr/>
        </p:nvSpPr>
        <p:spPr bwMode="auto">
          <a:xfrm>
            <a:off x="2362200" y="5029200"/>
            <a:ext cx="990600" cy="457200"/>
          </a:xfrm>
          <a:prstGeom prst="rect">
            <a:avLst/>
          </a:prstGeom>
          <a:noFill/>
          <a:ln w="9525">
            <a:noFill/>
            <a:miter lim="800000"/>
            <a:headEnd/>
            <a:tailEnd/>
          </a:ln>
        </p:spPr>
        <p:txBody>
          <a:bodyPr>
            <a:spAutoFit/>
          </a:bodyPr>
          <a:lstStyle/>
          <a:p>
            <a:pPr>
              <a:spcBef>
                <a:spcPct val="50000"/>
              </a:spcBef>
            </a:pPr>
            <a:r>
              <a:rPr lang="en-US" sz="2400"/>
              <a:t>0</a:t>
            </a:r>
          </a:p>
        </p:txBody>
      </p:sp>
      <p:sp>
        <p:nvSpPr>
          <p:cNvPr id="58385" name="Text Box 17"/>
          <p:cNvSpPr txBox="1">
            <a:spLocks noChangeArrowheads="1"/>
          </p:cNvSpPr>
          <p:nvPr/>
        </p:nvSpPr>
        <p:spPr bwMode="auto">
          <a:xfrm>
            <a:off x="990600" y="6324600"/>
            <a:ext cx="1905000" cy="366713"/>
          </a:xfrm>
          <a:prstGeom prst="rect">
            <a:avLst/>
          </a:prstGeom>
          <a:noFill/>
          <a:ln w="9525">
            <a:noFill/>
            <a:miter lim="800000"/>
            <a:headEnd/>
            <a:tailEnd/>
          </a:ln>
        </p:spPr>
        <p:txBody>
          <a:bodyPr>
            <a:spAutoFit/>
          </a:bodyPr>
          <a:lstStyle/>
          <a:p>
            <a:pPr>
              <a:spcBef>
                <a:spcPct val="50000"/>
              </a:spcBef>
            </a:pPr>
            <a:r>
              <a:rPr lang="en-US"/>
              <a:t>So first digit is 1</a:t>
            </a:r>
          </a:p>
        </p:txBody>
      </p:sp>
      <p:sp>
        <p:nvSpPr>
          <p:cNvPr id="58386" name="Text Box 18"/>
          <p:cNvSpPr txBox="1">
            <a:spLocks noChangeArrowheads="1"/>
          </p:cNvSpPr>
          <p:nvPr/>
        </p:nvSpPr>
        <p:spPr bwMode="auto">
          <a:xfrm>
            <a:off x="3886200" y="2667000"/>
            <a:ext cx="990600" cy="366713"/>
          </a:xfrm>
          <a:prstGeom prst="rect">
            <a:avLst/>
          </a:prstGeom>
          <a:noFill/>
          <a:ln w="9525">
            <a:noFill/>
            <a:miter lim="800000"/>
            <a:headEnd/>
            <a:tailEnd/>
          </a:ln>
        </p:spPr>
        <p:txBody>
          <a:bodyPr>
            <a:spAutoFit/>
          </a:bodyPr>
          <a:lstStyle/>
          <a:p>
            <a:pPr>
              <a:spcBef>
                <a:spcPct val="50000"/>
              </a:spcBef>
            </a:pPr>
            <a:r>
              <a:rPr lang="en-US"/>
              <a:t>2</a:t>
            </a:r>
            <a:r>
              <a:rPr lang="en-US" baseline="30000"/>
              <a:t>nd</a:t>
            </a:r>
            <a:r>
              <a:rPr lang="en-US"/>
              <a:t> Bit</a:t>
            </a:r>
          </a:p>
        </p:txBody>
      </p:sp>
      <p:sp>
        <p:nvSpPr>
          <p:cNvPr id="58387" name="Line 19"/>
          <p:cNvSpPr>
            <a:spLocks noChangeShapeType="1"/>
          </p:cNvSpPr>
          <p:nvPr/>
        </p:nvSpPr>
        <p:spPr bwMode="auto">
          <a:xfrm>
            <a:off x="3429000" y="4572000"/>
            <a:ext cx="1219200" cy="0"/>
          </a:xfrm>
          <a:prstGeom prst="line">
            <a:avLst/>
          </a:prstGeom>
          <a:noFill/>
          <a:ln w="19050">
            <a:solidFill>
              <a:schemeClr val="tx1"/>
            </a:solidFill>
            <a:round/>
            <a:headEnd/>
            <a:tailEnd/>
          </a:ln>
        </p:spPr>
        <p:txBody>
          <a:bodyPr/>
          <a:lstStyle/>
          <a:p>
            <a:endParaRPr lang="en-US"/>
          </a:p>
        </p:txBody>
      </p:sp>
      <p:sp>
        <p:nvSpPr>
          <p:cNvPr id="58388" name="Line 20"/>
          <p:cNvSpPr>
            <a:spLocks noChangeShapeType="1"/>
          </p:cNvSpPr>
          <p:nvPr/>
        </p:nvSpPr>
        <p:spPr bwMode="auto">
          <a:xfrm>
            <a:off x="3429000" y="3124200"/>
            <a:ext cx="1219200" cy="0"/>
          </a:xfrm>
          <a:prstGeom prst="line">
            <a:avLst/>
          </a:prstGeom>
          <a:noFill/>
          <a:ln w="38100">
            <a:solidFill>
              <a:schemeClr val="tx1"/>
            </a:solidFill>
            <a:round/>
            <a:headEnd/>
            <a:tailEnd/>
          </a:ln>
        </p:spPr>
        <p:txBody>
          <a:bodyPr/>
          <a:lstStyle/>
          <a:p>
            <a:endParaRPr lang="en-US"/>
          </a:p>
        </p:txBody>
      </p:sp>
      <p:sp>
        <p:nvSpPr>
          <p:cNvPr id="58389" name="Line 21"/>
          <p:cNvSpPr>
            <a:spLocks noChangeShapeType="1"/>
          </p:cNvSpPr>
          <p:nvPr/>
        </p:nvSpPr>
        <p:spPr bwMode="auto">
          <a:xfrm>
            <a:off x="3505200" y="5943600"/>
            <a:ext cx="1219200" cy="0"/>
          </a:xfrm>
          <a:prstGeom prst="line">
            <a:avLst/>
          </a:prstGeom>
          <a:noFill/>
          <a:ln w="38100">
            <a:solidFill>
              <a:schemeClr val="tx1"/>
            </a:solidFill>
            <a:round/>
            <a:headEnd/>
            <a:tailEnd/>
          </a:ln>
        </p:spPr>
        <p:txBody>
          <a:bodyPr/>
          <a:lstStyle/>
          <a:p>
            <a:endParaRPr lang="en-US"/>
          </a:p>
        </p:txBody>
      </p:sp>
      <p:sp>
        <p:nvSpPr>
          <p:cNvPr id="58390" name="Line 22"/>
          <p:cNvSpPr>
            <a:spLocks noChangeShapeType="1"/>
          </p:cNvSpPr>
          <p:nvPr/>
        </p:nvSpPr>
        <p:spPr bwMode="auto">
          <a:xfrm>
            <a:off x="3429000" y="3886200"/>
            <a:ext cx="1219200" cy="0"/>
          </a:xfrm>
          <a:prstGeom prst="line">
            <a:avLst/>
          </a:prstGeom>
          <a:noFill/>
          <a:ln w="19050">
            <a:solidFill>
              <a:schemeClr val="tx1"/>
            </a:solidFill>
            <a:round/>
            <a:headEnd/>
            <a:tailEnd/>
          </a:ln>
        </p:spPr>
        <p:txBody>
          <a:bodyPr/>
          <a:lstStyle/>
          <a:p>
            <a:endParaRPr lang="en-US"/>
          </a:p>
        </p:txBody>
      </p:sp>
      <p:sp>
        <p:nvSpPr>
          <p:cNvPr id="58391" name="Line 23"/>
          <p:cNvSpPr>
            <a:spLocks noChangeShapeType="1"/>
          </p:cNvSpPr>
          <p:nvPr/>
        </p:nvSpPr>
        <p:spPr bwMode="auto">
          <a:xfrm>
            <a:off x="3429000" y="5257800"/>
            <a:ext cx="1219200" cy="0"/>
          </a:xfrm>
          <a:prstGeom prst="line">
            <a:avLst/>
          </a:prstGeom>
          <a:noFill/>
          <a:ln w="19050">
            <a:solidFill>
              <a:schemeClr val="tx1"/>
            </a:solidFill>
            <a:round/>
            <a:headEnd/>
            <a:tailEnd/>
          </a:ln>
        </p:spPr>
        <p:txBody>
          <a:bodyPr/>
          <a:lstStyle/>
          <a:p>
            <a:endParaRPr lang="en-US"/>
          </a:p>
        </p:txBody>
      </p:sp>
      <p:sp>
        <p:nvSpPr>
          <p:cNvPr id="58392" name="Text Box 24"/>
          <p:cNvSpPr txBox="1">
            <a:spLocks noChangeArrowheads="1"/>
          </p:cNvSpPr>
          <p:nvPr/>
        </p:nvSpPr>
        <p:spPr bwMode="auto">
          <a:xfrm>
            <a:off x="4648200" y="5029200"/>
            <a:ext cx="762000" cy="304800"/>
          </a:xfrm>
          <a:prstGeom prst="rect">
            <a:avLst/>
          </a:prstGeom>
          <a:noFill/>
          <a:ln w="9525">
            <a:noFill/>
            <a:miter lim="800000"/>
            <a:headEnd/>
            <a:tailEnd/>
          </a:ln>
        </p:spPr>
        <p:txBody>
          <a:bodyPr>
            <a:spAutoFit/>
          </a:bodyPr>
          <a:lstStyle/>
          <a:p>
            <a:pPr>
              <a:spcBef>
                <a:spcPct val="50000"/>
              </a:spcBef>
            </a:pPr>
            <a:r>
              <a:rPr lang="en-US" sz="1400"/>
              <a:t>1.25 V</a:t>
            </a:r>
          </a:p>
        </p:txBody>
      </p:sp>
      <p:sp>
        <p:nvSpPr>
          <p:cNvPr id="58393" name="Text Box 25"/>
          <p:cNvSpPr txBox="1">
            <a:spLocks noChangeArrowheads="1"/>
          </p:cNvSpPr>
          <p:nvPr/>
        </p:nvSpPr>
        <p:spPr bwMode="auto">
          <a:xfrm>
            <a:off x="4724400" y="3657600"/>
            <a:ext cx="762000" cy="304800"/>
          </a:xfrm>
          <a:prstGeom prst="rect">
            <a:avLst/>
          </a:prstGeom>
          <a:noFill/>
          <a:ln w="9525">
            <a:noFill/>
            <a:miter lim="800000"/>
            <a:headEnd/>
            <a:tailEnd/>
          </a:ln>
        </p:spPr>
        <p:txBody>
          <a:bodyPr>
            <a:spAutoFit/>
          </a:bodyPr>
          <a:lstStyle/>
          <a:p>
            <a:pPr>
              <a:spcBef>
                <a:spcPct val="50000"/>
              </a:spcBef>
            </a:pPr>
            <a:r>
              <a:rPr lang="en-US" sz="1400"/>
              <a:t>3.75 V</a:t>
            </a:r>
          </a:p>
        </p:txBody>
      </p:sp>
      <p:sp>
        <p:nvSpPr>
          <p:cNvPr id="58394" name="Line 26"/>
          <p:cNvSpPr>
            <a:spLocks noChangeShapeType="1"/>
          </p:cNvSpPr>
          <p:nvPr/>
        </p:nvSpPr>
        <p:spPr bwMode="auto">
          <a:xfrm>
            <a:off x="2057400" y="4343400"/>
            <a:ext cx="990600" cy="0"/>
          </a:xfrm>
          <a:prstGeom prst="line">
            <a:avLst/>
          </a:prstGeom>
          <a:noFill/>
          <a:ln w="19050">
            <a:solidFill>
              <a:schemeClr val="tx1"/>
            </a:solidFill>
            <a:round/>
            <a:headEnd/>
            <a:tailEnd type="triangle" w="med" len="med"/>
          </a:ln>
        </p:spPr>
        <p:txBody>
          <a:bodyPr/>
          <a:lstStyle/>
          <a:p>
            <a:endParaRPr lang="en-US"/>
          </a:p>
        </p:txBody>
      </p:sp>
      <p:sp>
        <p:nvSpPr>
          <p:cNvPr id="58395" name="Line 27"/>
          <p:cNvSpPr>
            <a:spLocks noChangeShapeType="1"/>
          </p:cNvSpPr>
          <p:nvPr/>
        </p:nvSpPr>
        <p:spPr bwMode="auto">
          <a:xfrm>
            <a:off x="3048000" y="4343400"/>
            <a:ext cx="1295400" cy="0"/>
          </a:xfrm>
          <a:prstGeom prst="line">
            <a:avLst/>
          </a:prstGeom>
          <a:noFill/>
          <a:ln w="19050">
            <a:solidFill>
              <a:schemeClr val="tx1"/>
            </a:solidFill>
            <a:round/>
            <a:headEnd/>
            <a:tailEnd type="triangle" w="med" len="med"/>
          </a:ln>
        </p:spPr>
        <p:txBody>
          <a:bodyPr/>
          <a:lstStyle/>
          <a:p>
            <a:endParaRPr lang="en-US"/>
          </a:p>
        </p:txBody>
      </p:sp>
      <p:sp>
        <p:nvSpPr>
          <p:cNvPr id="58396" name="Text Box 28"/>
          <p:cNvSpPr txBox="1">
            <a:spLocks noChangeArrowheads="1"/>
          </p:cNvSpPr>
          <p:nvPr/>
        </p:nvSpPr>
        <p:spPr bwMode="auto">
          <a:xfrm>
            <a:off x="3505200" y="3276600"/>
            <a:ext cx="609600" cy="366713"/>
          </a:xfrm>
          <a:prstGeom prst="rect">
            <a:avLst/>
          </a:prstGeom>
          <a:noFill/>
          <a:ln w="9525">
            <a:noFill/>
            <a:miter lim="800000"/>
            <a:headEnd/>
            <a:tailEnd/>
          </a:ln>
        </p:spPr>
        <p:txBody>
          <a:bodyPr>
            <a:spAutoFit/>
          </a:bodyPr>
          <a:lstStyle/>
          <a:p>
            <a:pPr>
              <a:spcBef>
                <a:spcPct val="50000"/>
              </a:spcBef>
            </a:pPr>
            <a:r>
              <a:rPr lang="en-US"/>
              <a:t>11</a:t>
            </a:r>
          </a:p>
        </p:txBody>
      </p:sp>
      <p:sp>
        <p:nvSpPr>
          <p:cNvPr id="58397" name="Line 29"/>
          <p:cNvSpPr>
            <a:spLocks noChangeShapeType="1"/>
          </p:cNvSpPr>
          <p:nvPr/>
        </p:nvSpPr>
        <p:spPr bwMode="auto">
          <a:xfrm flipH="1">
            <a:off x="3962400" y="2590800"/>
            <a:ext cx="1371600" cy="838200"/>
          </a:xfrm>
          <a:prstGeom prst="line">
            <a:avLst/>
          </a:prstGeom>
          <a:noFill/>
          <a:ln w="9525">
            <a:solidFill>
              <a:schemeClr val="tx1"/>
            </a:solidFill>
            <a:round/>
            <a:headEnd/>
            <a:tailEnd type="triangle" w="med" len="med"/>
          </a:ln>
        </p:spPr>
        <p:txBody>
          <a:bodyPr/>
          <a:lstStyle/>
          <a:p>
            <a:endParaRPr lang="en-US"/>
          </a:p>
        </p:txBody>
      </p:sp>
      <p:sp>
        <p:nvSpPr>
          <p:cNvPr id="58398" name="Text Box 30"/>
          <p:cNvSpPr txBox="1">
            <a:spLocks noChangeArrowheads="1"/>
          </p:cNvSpPr>
          <p:nvPr/>
        </p:nvSpPr>
        <p:spPr bwMode="auto">
          <a:xfrm>
            <a:off x="5410200" y="2286000"/>
            <a:ext cx="838200" cy="366713"/>
          </a:xfrm>
          <a:prstGeom prst="rect">
            <a:avLst/>
          </a:prstGeom>
          <a:noFill/>
          <a:ln w="9525">
            <a:noFill/>
            <a:miter lim="800000"/>
            <a:headEnd/>
            <a:tailEnd/>
          </a:ln>
        </p:spPr>
        <p:txBody>
          <a:bodyPr>
            <a:spAutoFit/>
          </a:bodyPr>
          <a:lstStyle/>
          <a:p>
            <a:pPr>
              <a:spcBef>
                <a:spcPct val="50000"/>
              </a:spcBef>
            </a:pPr>
            <a:r>
              <a:rPr lang="en-US"/>
              <a:t>2 bit #</a:t>
            </a:r>
          </a:p>
        </p:txBody>
      </p:sp>
      <p:sp>
        <p:nvSpPr>
          <p:cNvPr id="58399" name="Text Box 31"/>
          <p:cNvSpPr txBox="1">
            <a:spLocks noChangeArrowheads="1"/>
          </p:cNvSpPr>
          <p:nvPr/>
        </p:nvSpPr>
        <p:spPr bwMode="auto">
          <a:xfrm>
            <a:off x="3505200" y="3962400"/>
            <a:ext cx="609600" cy="366713"/>
          </a:xfrm>
          <a:prstGeom prst="rect">
            <a:avLst/>
          </a:prstGeom>
          <a:noFill/>
          <a:ln w="9525">
            <a:noFill/>
            <a:miter lim="800000"/>
            <a:headEnd/>
            <a:tailEnd/>
          </a:ln>
        </p:spPr>
        <p:txBody>
          <a:bodyPr>
            <a:spAutoFit/>
          </a:bodyPr>
          <a:lstStyle/>
          <a:p>
            <a:pPr>
              <a:spcBef>
                <a:spcPct val="50000"/>
              </a:spcBef>
            </a:pPr>
            <a:r>
              <a:rPr lang="en-US"/>
              <a:t>10</a:t>
            </a:r>
          </a:p>
        </p:txBody>
      </p:sp>
      <p:sp>
        <p:nvSpPr>
          <p:cNvPr id="58400" name="Text Box 32"/>
          <p:cNvSpPr txBox="1">
            <a:spLocks noChangeArrowheads="1"/>
          </p:cNvSpPr>
          <p:nvPr/>
        </p:nvSpPr>
        <p:spPr bwMode="auto">
          <a:xfrm>
            <a:off x="3581400" y="4724400"/>
            <a:ext cx="609600" cy="366713"/>
          </a:xfrm>
          <a:prstGeom prst="rect">
            <a:avLst/>
          </a:prstGeom>
          <a:noFill/>
          <a:ln w="9525">
            <a:noFill/>
            <a:miter lim="800000"/>
            <a:headEnd/>
            <a:tailEnd/>
          </a:ln>
        </p:spPr>
        <p:txBody>
          <a:bodyPr>
            <a:spAutoFit/>
          </a:bodyPr>
          <a:lstStyle/>
          <a:p>
            <a:pPr>
              <a:spcBef>
                <a:spcPct val="50000"/>
              </a:spcBef>
            </a:pPr>
            <a:r>
              <a:rPr lang="en-US"/>
              <a:t>01</a:t>
            </a:r>
          </a:p>
        </p:txBody>
      </p:sp>
      <p:sp>
        <p:nvSpPr>
          <p:cNvPr id="58401" name="Text Box 33"/>
          <p:cNvSpPr txBox="1">
            <a:spLocks noChangeArrowheads="1"/>
          </p:cNvSpPr>
          <p:nvPr/>
        </p:nvSpPr>
        <p:spPr bwMode="auto">
          <a:xfrm>
            <a:off x="3581400" y="5334000"/>
            <a:ext cx="609600" cy="366713"/>
          </a:xfrm>
          <a:prstGeom prst="rect">
            <a:avLst/>
          </a:prstGeom>
          <a:noFill/>
          <a:ln w="9525">
            <a:noFill/>
            <a:miter lim="800000"/>
            <a:headEnd/>
            <a:tailEnd/>
          </a:ln>
        </p:spPr>
        <p:txBody>
          <a:bodyPr>
            <a:spAutoFit/>
          </a:bodyPr>
          <a:lstStyle/>
          <a:p>
            <a:pPr>
              <a:spcBef>
                <a:spcPct val="50000"/>
              </a:spcBef>
            </a:pPr>
            <a:r>
              <a:rPr lang="en-US"/>
              <a:t>00</a:t>
            </a:r>
          </a:p>
        </p:txBody>
      </p:sp>
      <p:sp>
        <p:nvSpPr>
          <p:cNvPr id="58402" name="Text Box 34"/>
          <p:cNvSpPr txBox="1">
            <a:spLocks noChangeArrowheads="1"/>
          </p:cNvSpPr>
          <p:nvPr/>
        </p:nvSpPr>
        <p:spPr bwMode="auto">
          <a:xfrm>
            <a:off x="3200400" y="6248400"/>
            <a:ext cx="1600200" cy="366713"/>
          </a:xfrm>
          <a:prstGeom prst="rect">
            <a:avLst/>
          </a:prstGeom>
          <a:noFill/>
          <a:ln w="9525">
            <a:noFill/>
            <a:miter lim="800000"/>
            <a:headEnd/>
            <a:tailEnd/>
          </a:ln>
        </p:spPr>
        <p:txBody>
          <a:bodyPr>
            <a:spAutoFit/>
          </a:bodyPr>
          <a:lstStyle/>
          <a:p>
            <a:pPr>
              <a:spcBef>
                <a:spcPct val="50000"/>
              </a:spcBef>
            </a:pPr>
            <a:r>
              <a:rPr lang="en-US"/>
              <a:t>2 bit # is 10</a:t>
            </a:r>
          </a:p>
        </p:txBody>
      </p:sp>
      <p:sp>
        <p:nvSpPr>
          <p:cNvPr id="58403" name="Text Box 35"/>
          <p:cNvSpPr txBox="1">
            <a:spLocks noChangeArrowheads="1"/>
          </p:cNvSpPr>
          <p:nvPr/>
        </p:nvSpPr>
        <p:spPr bwMode="auto">
          <a:xfrm>
            <a:off x="5486400" y="2667000"/>
            <a:ext cx="990600" cy="366713"/>
          </a:xfrm>
          <a:prstGeom prst="rect">
            <a:avLst/>
          </a:prstGeom>
          <a:noFill/>
          <a:ln w="9525">
            <a:noFill/>
            <a:miter lim="800000"/>
            <a:headEnd/>
            <a:tailEnd/>
          </a:ln>
        </p:spPr>
        <p:txBody>
          <a:bodyPr>
            <a:spAutoFit/>
          </a:bodyPr>
          <a:lstStyle/>
          <a:p>
            <a:pPr>
              <a:spcBef>
                <a:spcPct val="50000"/>
              </a:spcBef>
            </a:pPr>
            <a:r>
              <a:rPr lang="en-US"/>
              <a:t>3</a:t>
            </a:r>
            <a:r>
              <a:rPr lang="en-US" baseline="30000"/>
              <a:t>rd</a:t>
            </a:r>
            <a:r>
              <a:rPr lang="en-US"/>
              <a:t> Bit</a:t>
            </a:r>
          </a:p>
        </p:txBody>
      </p:sp>
      <p:sp>
        <p:nvSpPr>
          <p:cNvPr id="58404" name="Line 36"/>
          <p:cNvSpPr>
            <a:spLocks noChangeShapeType="1"/>
          </p:cNvSpPr>
          <p:nvPr/>
        </p:nvSpPr>
        <p:spPr bwMode="auto">
          <a:xfrm>
            <a:off x="5029200" y="3124200"/>
            <a:ext cx="1219200" cy="0"/>
          </a:xfrm>
          <a:prstGeom prst="line">
            <a:avLst/>
          </a:prstGeom>
          <a:noFill/>
          <a:ln w="38100">
            <a:solidFill>
              <a:schemeClr val="tx1"/>
            </a:solidFill>
            <a:round/>
            <a:headEnd/>
            <a:tailEnd/>
          </a:ln>
        </p:spPr>
        <p:txBody>
          <a:bodyPr/>
          <a:lstStyle/>
          <a:p>
            <a:endParaRPr lang="en-US"/>
          </a:p>
        </p:txBody>
      </p:sp>
      <p:sp>
        <p:nvSpPr>
          <p:cNvPr id="58405" name="Line 37"/>
          <p:cNvSpPr>
            <a:spLocks noChangeShapeType="1"/>
          </p:cNvSpPr>
          <p:nvPr/>
        </p:nvSpPr>
        <p:spPr bwMode="auto">
          <a:xfrm>
            <a:off x="5029200" y="3886200"/>
            <a:ext cx="1219200" cy="0"/>
          </a:xfrm>
          <a:prstGeom prst="line">
            <a:avLst/>
          </a:prstGeom>
          <a:noFill/>
          <a:ln w="38100">
            <a:solidFill>
              <a:schemeClr val="tx1"/>
            </a:solidFill>
            <a:round/>
            <a:headEnd/>
            <a:tailEnd/>
          </a:ln>
        </p:spPr>
        <p:txBody>
          <a:bodyPr/>
          <a:lstStyle/>
          <a:p>
            <a:endParaRPr lang="en-US"/>
          </a:p>
        </p:txBody>
      </p:sp>
      <p:sp>
        <p:nvSpPr>
          <p:cNvPr id="58406" name="Line 38"/>
          <p:cNvSpPr>
            <a:spLocks noChangeShapeType="1"/>
          </p:cNvSpPr>
          <p:nvPr/>
        </p:nvSpPr>
        <p:spPr bwMode="auto">
          <a:xfrm>
            <a:off x="5029200" y="4572000"/>
            <a:ext cx="1219200" cy="0"/>
          </a:xfrm>
          <a:prstGeom prst="line">
            <a:avLst/>
          </a:prstGeom>
          <a:noFill/>
          <a:ln w="38100">
            <a:solidFill>
              <a:schemeClr val="tx1"/>
            </a:solidFill>
            <a:round/>
            <a:headEnd/>
            <a:tailEnd/>
          </a:ln>
        </p:spPr>
        <p:txBody>
          <a:bodyPr/>
          <a:lstStyle/>
          <a:p>
            <a:endParaRPr lang="en-US"/>
          </a:p>
        </p:txBody>
      </p:sp>
      <p:sp>
        <p:nvSpPr>
          <p:cNvPr id="58407" name="Line 39"/>
          <p:cNvSpPr>
            <a:spLocks noChangeShapeType="1"/>
          </p:cNvSpPr>
          <p:nvPr/>
        </p:nvSpPr>
        <p:spPr bwMode="auto">
          <a:xfrm>
            <a:off x="5029200" y="5257800"/>
            <a:ext cx="1219200" cy="0"/>
          </a:xfrm>
          <a:prstGeom prst="line">
            <a:avLst/>
          </a:prstGeom>
          <a:noFill/>
          <a:ln w="38100">
            <a:solidFill>
              <a:schemeClr val="tx1"/>
            </a:solidFill>
            <a:round/>
            <a:headEnd/>
            <a:tailEnd/>
          </a:ln>
        </p:spPr>
        <p:txBody>
          <a:bodyPr/>
          <a:lstStyle/>
          <a:p>
            <a:endParaRPr lang="en-US"/>
          </a:p>
        </p:txBody>
      </p:sp>
      <p:sp>
        <p:nvSpPr>
          <p:cNvPr id="58408" name="Line 40"/>
          <p:cNvSpPr>
            <a:spLocks noChangeShapeType="1"/>
          </p:cNvSpPr>
          <p:nvPr/>
        </p:nvSpPr>
        <p:spPr bwMode="auto">
          <a:xfrm>
            <a:off x="5029200" y="5943600"/>
            <a:ext cx="1219200" cy="0"/>
          </a:xfrm>
          <a:prstGeom prst="line">
            <a:avLst/>
          </a:prstGeom>
          <a:noFill/>
          <a:ln w="38100">
            <a:solidFill>
              <a:schemeClr val="tx1"/>
            </a:solidFill>
            <a:round/>
            <a:headEnd/>
            <a:tailEnd/>
          </a:ln>
        </p:spPr>
        <p:txBody>
          <a:bodyPr/>
          <a:lstStyle/>
          <a:p>
            <a:endParaRPr lang="en-US"/>
          </a:p>
        </p:txBody>
      </p:sp>
      <p:sp>
        <p:nvSpPr>
          <p:cNvPr id="58409" name="Line 41"/>
          <p:cNvSpPr>
            <a:spLocks noChangeShapeType="1"/>
          </p:cNvSpPr>
          <p:nvPr/>
        </p:nvSpPr>
        <p:spPr bwMode="auto">
          <a:xfrm>
            <a:off x="4495800" y="4343400"/>
            <a:ext cx="1295400" cy="0"/>
          </a:xfrm>
          <a:prstGeom prst="line">
            <a:avLst/>
          </a:prstGeom>
          <a:noFill/>
          <a:ln w="19050">
            <a:solidFill>
              <a:srgbClr val="00FF00"/>
            </a:solidFill>
            <a:round/>
            <a:headEnd/>
            <a:tailEnd type="triangle" w="med" len="med"/>
          </a:ln>
        </p:spPr>
        <p:txBody>
          <a:bodyPr/>
          <a:lstStyle/>
          <a:p>
            <a:endParaRPr lang="en-US"/>
          </a:p>
        </p:txBody>
      </p:sp>
      <p:sp>
        <p:nvSpPr>
          <p:cNvPr id="58410" name="Line 42"/>
          <p:cNvSpPr>
            <a:spLocks noChangeShapeType="1"/>
          </p:cNvSpPr>
          <p:nvPr/>
        </p:nvSpPr>
        <p:spPr bwMode="auto">
          <a:xfrm>
            <a:off x="5029200" y="3505200"/>
            <a:ext cx="1219200" cy="0"/>
          </a:xfrm>
          <a:prstGeom prst="line">
            <a:avLst/>
          </a:prstGeom>
          <a:noFill/>
          <a:ln w="19050">
            <a:solidFill>
              <a:schemeClr val="tx1"/>
            </a:solidFill>
            <a:round/>
            <a:headEnd/>
            <a:tailEnd/>
          </a:ln>
        </p:spPr>
        <p:txBody>
          <a:bodyPr/>
          <a:lstStyle/>
          <a:p>
            <a:endParaRPr lang="en-US"/>
          </a:p>
        </p:txBody>
      </p:sp>
      <p:sp>
        <p:nvSpPr>
          <p:cNvPr id="58411" name="Line 43"/>
          <p:cNvSpPr>
            <a:spLocks noChangeShapeType="1"/>
          </p:cNvSpPr>
          <p:nvPr/>
        </p:nvSpPr>
        <p:spPr bwMode="auto">
          <a:xfrm>
            <a:off x="5029200" y="4191000"/>
            <a:ext cx="1219200" cy="0"/>
          </a:xfrm>
          <a:prstGeom prst="line">
            <a:avLst/>
          </a:prstGeom>
          <a:noFill/>
          <a:ln w="19050">
            <a:solidFill>
              <a:schemeClr val="tx1"/>
            </a:solidFill>
            <a:round/>
            <a:headEnd/>
            <a:tailEnd/>
          </a:ln>
        </p:spPr>
        <p:txBody>
          <a:bodyPr/>
          <a:lstStyle/>
          <a:p>
            <a:endParaRPr lang="en-US"/>
          </a:p>
        </p:txBody>
      </p:sp>
      <p:sp>
        <p:nvSpPr>
          <p:cNvPr id="58412" name="Line 44"/>
          <p:cNvSpPr>
            <a:spLocks noChangeShapeType="1"/>
          </p:cNvSpPr>
          <p:nvPr/>
        </p:nvSpPr>
        <p:spPr bwMode="auto">
          <a:xfrm>
            <a:off x="5029200" y="4876800"/>
            <a:ext cx="1219200" cy="0"/>
          </a:xfrm>
          <a:prstGeom prst="line">
            <a:avLst/>
          </a:prstGeom>
          <a:noFill/>
          <a:ln w="19050">
            <a:solidFill>
              <a:schemeClr val="tx1"/>
            </a:solidFill>
            <a:round/>
            <a:headEnd/>
            <a:tailEnd/>
          </a:ln>
        </p:spPr>
        <p:txBody>
          <a:bodyPr/>
          <a:lstStyle/>
          <a:p>
            <a:endParaRPr lang="en-US"/>
          </a:p>
        </p:txBody>
      </p:sp>
      <p:sp>
        <p:nvSpPr>
          <p:cNvPr id="58413" name="Line 45"/>
          <p:cNvSpPr>
            <a:spLocks noChangeShapeType="1"/>
          </p:cNvSpPr>
          <p:nvPr/>
        </p:nvSpPr>
        <p:spPr bwMode="auto">
          <a:xfrm>
            <a:off x="5029200" y="5562600"/>
            <a:ext cx="1219200" cy="0"/>
          </a:xfrm>
          <a:prstGeom prst="line">
            <a:avLst/>
          </a:prstGeom>
          <a:noFill/>
          <a:ln w="19050">
            <a:solidFill>
              <a:schemeClr val="tx1"/>
            </a:solidFill>
            <a:round/>
            <a:headEnd/>
            <a:tailEnd/>
          </a:ln>
        </p:spPr>
        <p:txBody>
          <a:bodyPr/>
          <a:lstStyle/>
          <a:p>
            <a:endParaRPr lang="en-US"/>
          </a:p>
        </p:txBody>
      </p:sp>
      <p:sp>
        <p:nvSpPr>
          <p:cNvPr id="58414" name="Text Box 46"/>
          <p:cNvSpPr txBox="1">
            <a:spLocks noChangeArrowheads="1"/>
          </p:cNvSpPr>
          <p:nvPr/>
        </p:nvSpPr>
        <p:spPr bwMode="auto">
          <a:xfrm>
            <a:off x="6400800" y="4038600"/>
            <a:ext cx="914400" cy="304800"/>
          </a:xfrm>
          <a:prstGeom prst="rect">
            <a:avLst/>
          </a:prstGeom>
          <a:noFill/>
          <a:ln w="9525">
            <a:noFill/>
            <a:miter lim="800000"/>
            <a:headEnd/>
            <a:tailEnd/>
          </a:ln>
        </p:spPr>
        <p:txBody>
          <a:bodyPr>
            <a:spAutoFit/>
          </a:bodyPr>
          <a:lstStyle/>
          <a:p>
            <a:pPr>
              <a:spcBef>
                <a:spcPct val="50000"/>
              </a:spcBef>
            </a:pPr>
            <a:r>
              <a:rPr lang="en-US" sz="1400"/>
              <a:t>3.125 V</a:t>
            </a:r>
          </a:p>
        </p:txBody>
      </p:sp>
      <p:sp>
        <p:nvSpPr>
          <p:cNvPr id="58415" name="Text Box 47"/>
          <p:cNvSpPr txBox="1">
            <a:spLocks noChangeArrowheads="1"/>
          </p:cNvSpPr>
          <p:nvPr/>
        </p:nvSpPr>
        <p:spPr bwMode="auto">
          <a:xfrm>
            <a:off x="6477000" y="5410200"/>
            <a:ext cx="914400" cy="304800"/>
          </a:xfrm>
          <a:prstGeom prst="rect">
            <a:avLst/>
          </a:prstGeom>
          <a:noFill/>
          <a:ln w="9525">
            <a:noFill/>
            <a:miter lim="800000"/>
            <a:headEnd/>
            <a:tailEnd/>
          </a:ln>
        </p:spPr>
        <p:txBody>
          <a:bodyPr>
            <a:spAutoFit/>
          </a:bodyPr>
          <a:lstStyle/>
          <a:p>
            <a:pPr>
              <a:spcBef>
                <a:spcPct val="50000"/>
              </a:spcBef>
            </a:pPr>
            <a:r>
              <a:rPr lang="en-US" sz="1400"/>
              <a:t>0.625 V</a:t>
            </a:r>
          </a:p>
        </p:txBody>
      </p:sp>
      <p:sp>
        <p:nvSpPr>
          <p:cNvPr id="58416" name="Text Box 48"/>
          <p:cNvSpPr txBox="1">
            <a:spLocks noChangeArrowheads="1"/>
          </p:cNvSpPr>
          <p:nvPr/>
        </p:nvSpPr>
        <p:spPr bwMode="auto">
          <a:xfrm>
            <a:off x="6400800" y="4724400"/>
            <a:ext cx="914400" cy="304800"/>
          </a:xfrm>
          <a:prstGeom prst="rect">
            <a:avLst/>
          </a:prstGeom>
          <a:noFill/>
          <a:ln w="9525">
            <a:noFill/>
            <a:miter lim="800000"/>
            <a:headEnd/>
            <a:tailEnd/>
          </a:ln>
        </p:spPr>
        <p:txBody>
          <a:bodyPr>
            <a:spAutoFit/>
          </a:bodyPr>
          <a:lstStyle/>
          <a:p>
            <a:pPr>
              <a:spcBef>
                <a:spcPct val="50000"/>
              </a:spcBef>
            </a:pPr>
            <a:r>
              <a:rPr lang="en-US" sz="1400"/>
              <a:t>1.875 V</a:t>
            </a:r>
          </a:p>
        </p:txBody>
      </p:sp>
      <p:sp>
        <p:nvSpPr>
          <p:cNvPr id="58417" name="Text Box 49"/>
          <p:cNvSpPr txBox="1">
            <a:spLocks noChangeArrowheads="1"/>
          </p:cNvSpPr>
          <p:nvPr/>
        </p:nvSpPr>
        <p:spPr bwMode="auto">
          <a:xfrm>
            <a:off x="6400800" y="3352800"/>
            <a:ext cx="914400" cy="304800"/>
          </a:xfrm>
          <a:prstGeom prst="rect">
            <a:avLst/>
          </a:prstGeom>
          <a:noFill/>
          <a:ln w="9525">
            <a:noFill/>
            <a:miter lim="800000"/>
            <a:headEnd/>
            <a:tailEnd/>
          </a:ln>
        </p:spPr>
        <p:txBody>
          <a:bodyPr>
            <a:spAutoFit/>
          </a:bodyPr>
          <a:lstStyle/>
          <a:p>
            <a:pPr>
              <a:spcBef>
                <a:spcPct val="50000"/>
              </a:spcBef>
            </a:pPr>
            <a:r>
              <a:rPr lang="en-US" sz="1400"/>
              <a:t>4.375 V</a:t>
            </a:r>
          </a:p>
        </p:txBody>
      </p:sp>
      <p:sp>
        <p:nvSpPr>
          <p:cNvPr id="58418" name="Text Box 50"/>
          <p:cNvSpPr txBox="1">
            <a:spLocks noChangeArrowheads="1"/>
          </p:cNvSpPr>
          <p:nvPr/>
        </p:nvSpPr>
        <p:spPr bwMode="auto">
          <a:xfrm>
            <a:off x="5334000" y="3200400"/>
            <a:ext cx="914400" cy="304800"/>
          </a:xfrm>
          <a:prstGeom prst="rect">
            <a:avLst/>
          </a:prstGeom>
          <a:noFill/>
          <a:ln w="9525">
            <a:noFill/>
            <a:miter lim="800000"/>
            <a:headEnd/>
            <a:tailEnd/>
          </a:ln>
        </p:spPr>
        <p:txBody>
          <a:bodyPr>
            <a:spAutoFit/>
          </a:bodyPr>
          <a:lstStyle/>
          <a:p>
            <a:pPr>
              <a:spcBef>
                <a:spcPct val="50000"/>
              </a:spcBef>
            </a:pPr>
            <a:r>
              <a:rPr lang="en-US" sz="1400" b="1"/>
              <a:t>111</a:t>
            </a:r>
          </a:p>
        </p:txBody>
      </p:sp>
      <p:sp>
        <p:nvSpPr>
          <p:cNvPr id="58419" name="Text Box 51"/>
          <p:cNvSpPr txBox="1">
            <a:spLocks noChangeArrowheads="1"/>
          </p:cNvSpPr>
          <p:nvPr/>
        </p:nvSpPr>
        <p:spPr bwMode="auto">
          <a:xfrm>
            <a:off x="5334000" y="3505200"/>
            <a:ext cx="914400" cy="304800"/>
          </a:xfrm>
          <a:prstGeom prst="rect">
            <a:avLst/>
          </a:prstGeom>
          <a:noFill/>
          <a:ln w="9525">
            <a:noFill/>
            <a:miter lim="800000"/>
            <a:headEnd/>
            <a:tailEnd/>
          </a:ln>
        </p:spPr>
        <p:txBody>
          <a:bodyPr>
            <a:spAutoFit/>
          </a:bodyPr>
          <a:lstStyle/>
          <a:p>
            <a:pPr>
              <a:spcBef>
                <a:spcPct val="50000"/>
              </a:spcBef>
            </a:pPr>
            <a:r>
              <a:rPr lang="en-US" sz="1400" b="1"/>
              <a:t>110</a:t>
            </a:r>
          </a:p>
        </p:txBody>
      </p:sp>
      <p:sp>
        <p:nvSpPr>
          <p:cNvPr id="58420" name="Text Box 52"/>
          <p:cNvSpPr txBox="1">
            <a:spLocks noChangeArrowheads="1"/>
          </p:cNvSpPr>
          <p:nvPr/>
        </p:nvSpPr>
        <p:spPr bwMode="auto">
          <a:xfrm>
            <a:off x="5334000" y="3886200"/>
            <a:ext cx="914400" cy="304800"/>
          </a:xfrm>
          <a:prstGeom prst="rect">
            <a:avLst/>
          </a:prstGeom>
          <a:noFill/>
          <a:ln w="9525">
            <a:noFill/>
            <a:miter lim="800000"/>
            <a:headEnd/>
            <a:tailEnd/>
          </a:ln>
        </p:spPr>
        <p:txBody>
          <a:bodyPr>
            <a:spAutoFit/>
          </a:bodyPr>
          <a:lstStyle/>
          <a:p>
            <a:pPr>
              <a:spcBef>
                <a:spcPct val="50000"/>
              </a:spcBef>
            </a:pPr>
            <a:r>
              <a:rPr lang="en-US" sz="1400" b="1"/>
              <a:t>101</a:t>
            </a:r>
          </a:p>
        </p:txBody>
      </p:sp>
      <p:sp>
        <p:nvSpPr>
          <p:cNvPr id="58421" name="Text Box 53"/>
          <p:cNvSpPr txBox="1">
            <a:spLocks noChangeArrowheads="1"/>
          </p:cNvSpPr>
          <p:nvPr/>
        </p:nvSpPr>
        <p:spPr bwMode="auto">
          <a:xfrm>
            <a:off x="5334000" y="4191000"/>
            <a:ext cx="914400" cy="304800"/>
          </a:xfrm>
          <a:prstGeom prst="rect">
            <a:avLst/>
          </a:prstGeom>
          <a:noFill/>
          <a:ln w="9525">
            <a:noFill/>
            <a:miter lim="800000"/>
            <a:headEnd/>
            <a:tailEnd/>
          </a:ln>
        </p:spPr>
        <p:txBody>
          <a:bodyPr>
            <a:spAutoFit/>
          </a:bodyPr>
          <a:lstStyle/>
          <a:p>
            <a:pPr>
              <a:spcBef>
                <a:spcPct val="50000"/>
              </a:spcBef>
            </a:pPr>
            <a:r>
              <a:rPr lang="en-US" sz="1400" b="1"/>
              <a:t>100</a:t>
            </a:r>
          </a:p>
        </p:txBody>
      </p:sp>
      <p:sp>
        <p:nvSpPr>
          <p:cNvPr id="58422" name="Text Box 54"/>
          <p:cNvSpPr txBox="1">
            <a:spLocks noChangeArrowheads="1"/>
          </p:cNvSpPr>
          <p:nvPr/>
        </p:nvSpPr>
        <p:spPr bwMode="auto">
          <a:xfrm>
            <a:off x="5334000" y="4572000"/>
            <a:ext cx="914400" cy="304800"/>
          </a:xfrm>
          <a:prstGeom prst="rect">
            <a:avLst/>
          </a:prstGeom>
          <a:noFill/>
          <a:ln w="9525">
            <a:noFill/>
            <a:miter lim="800000"/>
            <a:headEnd/>
            <a:tailEnd/>
          </a:ln>
        </p:spPr>
        <p:txBody>
          <a:bodyPr>
            <a:spAutoFit/>
          </a:bodyPr>
          <a:lstStyle/>
          <a:p>
            <a:pPr>
              <a:spcBef>
                <a:spcPct val="50000"/>
              </a:spcBef>
            </a:pPr>
            <a:r>
              <a:rPr lang="en-US" sz="1400" b="1"/>
              <a:t>011</a:t>
            </a:r>
          </a:p>
        </p:txBody>
      </p:sp>
      <p:sp>
        <p:nvSpPr>
          <p:cNvPr id="58423" name="Text Box 55"/>
          <p:cNvSpPr txBox="1">
            <a:spLocks noChangeArrowheads="1"/>
          </p:cNvSpPr>
          <p:nvPr/>
        </p:nvSpPr>
        <p:spPr bwMode="auto">
          <a:xfrm>
            <a:off x="5334000" y="4876800"/>
            <a:ext cx="914400" cy="304800"/>
          </a:xfrm>
          <a:prstGeom prst="rect">
            <a:avLst/>
          </a:prstGeom>
          <a:noFill/>
          <a:ln w="9525">
            <a:noFill/>
            <a:miter lim="800000"/>
            <a:headEnd/>
            <a:tailEnd/>
          </a:ln>
        </p:spPr>
        <p:txBody>
          <a:bodyPr>
            <a:spAutoFit/>
          </a:bodyPr>
          <a:lstStyle/>
          <a:p>
            <a:pPr>
              <a:spcBef>
                <a:spcPct val="50000"/>
              </a:spcBef>
            </a:pPr>
            <a:r>
              <a:rPr lang="en-US" sz="1400" b="1"/>
              <a:t>010</a:t>
            </a:r>
          </a:p>
        </p:txBody>
      </p:sp>
      <p:sp>
        <p:nvSpPr>
          <p:cNvPr id="58424" name="Text Box 56"/>
          <p:cNvSpPr txBox="1">
            <a:spLocks noChangeArrowheads="1"/>
          </p:cNvSpPr>
          <p:nvPr/>
        </p:nvSpPr>
        <p:spPr bwMode="auto">
          <a:xfrm>
            <a:off x="5334000" y="5257800"/>
            <a:ext cx="914400" cy="304800"/>
          </a:xfrm>
          <a:prstGeom prst="rect">
            <a:avLst/>
          </a:prstGeom>
          <a:noFill/>
          <a:ln w="9525">
            <a:noFill/>
            <a:miter lim="800000"/>
            <a:headEnd/>
            <a:tailEnd/>
          </a:ln>
        </p:spPr>
        <p:txBody>
          <a:bodyPr>
            <a:spAutoFit/>
          </a:bodyPr>
          <a:lstStyle/>
          <a:p>
            <a:pPr>
              <a:spcBef>
                <a:spcPct val="50000"/>
              </a:spcBef>
            </a:pPr>
            <a:r>
              <a:rPr lang="en-US" sz="1400" b="1"/>
              <a:t>001</a:t>
            </a:r>
          </a:p>
        </p:txBody>
      </p:sp>
      <p:sp>
        <p:nvSpPr>
          <p:cNvPr id="58425" name="Text Box 57"/>
          <p:cNvSpPr txBox="1">
            <a:spLocks noChangeArrowheads="1"/>
          </p:cNvSpPr>
          <p:nvPr/>
        </p:nvSpPr>
        <p:spPr bwMode="auto">
          <a:xfrm>
            <a:off x="5334000" y="5562600"/>
            <a:ext cx="914400" cy="304800"/>
          </a:xfrm>
          <a:prstGeom prst="rect">
            <a:avLst/>
          </a:prstGeom>
          <a:noFill/>
          <a:ln w="9525">
            <a:noFill/>
            <a:miter lim="800000"/>
            <a:headEnd/>
            <a:tailEnd/>
          </a:ln>
        </p:spPr>
        <p:txBody>
          <a:bodyPr>
            <a:spAutoFit/>
          </a:bodyPr>
          <a:lstStyle/>
          <a:p>
            <a:pPr>
              <a:spcBef>
                <a:spcPct val="50000"/>
              </a:spcBef>
            </a:pPr>
            <a:r>
              <a:rPr lang="en-US" sz="1400" b="1"/>
              <a:t>000</a:t>
            </a:r>
          </a:p>
        </p:txBody>
      </p:sp>
      <p:sp>
        <p:nvSpPr>
          <p:cNvPr id="58426" name="Text Box 58"/>
          <p:cNvSpPr txBox="1">
            <a:spLocks noChangeArrowheads="1"/>
          </p:cNvSpPr>
          <p:nvPr/>
        </p:nvSpPr>
        <p:spPr bwMode="auto">
          <a:xfrm>
            <a:off x="5410200" y="6172200"/>
            <a:ext cx="3352800" cy="457200"/>
          </a:xfrm>
          <a:prstGeom prst="rect">
            <a:avLst/>
          </a:prstGeom>
          <a:noFill/>
          <a:ln w="9525">
            <a:noFill/>
            <a:miter lim="800000"/>
            <a:headEnd/>
            <a:tailEnd/>
          </a:ln>
        </p:spPr>
        <p:txBody>
          <a:bodyPr>
            <a:spAutoFit/>
          </a:bodyPr>
          <a:lstStyle/>
          <a:p>
            <a:pPr>
              <a:spcBef>
                <a:spcPct val="50000"/>
              </a:spcBef>
            </a:pPr>
            <a:r>
              <a:rPr lang="en-US" sz="2400" b="1"/>
              <a:t>3 bit binary # is 100</a:t>
            </a:r>
          </a:p>
        </p:txBody>
      </p:sp>
      <p:sp>
        <p:nvSpPr>
          <p:cNvPr id="58427" name="Text Box 59"/>
          <p:cNvSpPr txBox="1">
            <a:spLocks noChangeArrowheads="1"/>
          </p:cNvSpPr>
          <p:nvPr/>
        </p:nvSpPr>
        <p:spPr bwMode="auto">
          <a:xfrm>
            <a:off x="7239000" y="2667000"/>
            <a:ext cx="1676400" cy="366713"/>
          </a:xfrm>
          <a:prstGeom prst="rect">
            <a:avLst/>
          </a:prstGeom>
          <a:noFill/>
          <a:ln w="9525">
            <a:noFill/>
            <a:miter lim="800000"/>
            <a:headEnd/>
            <a:tailEnd/>
          </a:ln>
        </p:spPr>
        <p:txBody>
          <a:bodyPr>
            <a:spAutoFit/>
          </a:bodyPr>
          <a:lstStyle/>
          <a:p>
            <a:pPr>
              <a:spcBef>
                <a:spcPct val="50000"/>
              </a:spcBef>
            </a:pPr>
            <a:r>
              <a:rPr lang="en-US"/>
              <a:t>decimal level</a:t>
            </a:r>
          </a:p>
        </p:txBody>
      </p:sp>
      <p:sp>
        <p:nvSpPr>
          <p:cNvPr id="58428" name="Line 60"/>
          <p:cNvSpPr>
            <a:spLocks noChangeShapeType="1"/>
          </p:cNvSpPr>
          <p:nvPr/>
        </p:nvSpPr>
        <p:spPr bwMode="auto">
          <a:xfrm>
            <a:off x="5943600" y="3352800"/>
            <a:ext cx="1371600" cy="0"/>
          </a:xfrm>
          <a:prstGeom prst="line">
            <a:avLst/>
          </a:prstGeom>
          <a:noFill/>
          <a:ln w="19050">
            <a:solidFill>
              <a:schemeClr val="tx1"/>
            </a:solidFill>
            <a:round/>
            <a:headEnd/>
            <a:tailEnd type="triangle" w="med" len="med"/>
          </a:ln>
        </p:spPr>
        <p:txBody>
          <a:bodyPr/>
          <a:lstStyle/>
          <a:p>
            <a:endParaRPr lang="en-US"/>
          </a:p>
        </p:txBody>
      </p:sp>
      <p:sp>
        <p:nvSpPr>
          <p:cNvPr id="58429" name="Line 61"/>
          <p:cNvSpPr>
            <a:spLocks noChangeShapeType="1"/>
          </p:cNvSpPr>
          <p:nvPr/>
        </p:nvSpPr>
        <p:spPr bwMode="auto">
          <a:xfrm>
            <a:off x="5943600" y="4038600"/>
            <a:ext cx="1371600" cy="0"/>
          </a:xfrm>
          <a:prstGeom prst="line">
            <a:avLst/>
          </a:prstGeom>
          <a:noFill/>
          <a:ln w="19050">
            <a:solidFill>
              <a:schemeClr val="tx1"/>
            </a:solidFill>
            <a:round/>
            <a:headEnd/>
            <a:tailEnd type="triangle" w="med" len="med"/>
          </a:ln>
        </p:spPr>
        <p:txBody>
          <a:bodyPr/>
          <a:lstStyle/>
          <a:p>
            <a:endParaRPr lang="en-US"/>
          </a:p>
        </p:txBody>
      </p:sp>
      <p:sp>
        <p:nvSpPr>
          <p:cNvPr id="58430" name="Line 62"/>
          <p:cNvSpPr>
            <a:spLocks noChangeShapeType="1"/>
          </p:cNvSpPr>
          <p:nvPr/>
        </p:nvSpPr>
        <p:spPr bwMode="auto">
          <a:xfrm>
            <a:off x="5943600" y="4724400"/>
            <a:ext cx="1371600" cy="0"/>
          </a:xfrm>
          <a:prstGeom prst="line">
            <a:avLst/>
          </a:prstGeom>
          <a:noFill/>
          <a:ln w="19050">
            <a:solidFill>
              <a:schemeClr val="tx1"/>
            </a:solidFill>
            <a:round/>
            <a:headEnd/>
            <a:tailEnd type="triangle" w="med" len="med"/>
          </a:ln>
        </p:spPr>
        <p:txBody>
          <a:bodyPr/>
          <a:lstStyle/>
          <a:p>
            <a:endParaRPr lang="en-US"/>
          </a:p>
        </p:txBody>
      </p:sp>
      <p:sp>
        <p:nvSpPr>
          <p:cNvPr id="58431" name="Line 63"/>
          <p:cNvSpPr>
            <a:spLocks noChangeShapeType="1"/>
          </p:cNvSpPr>
          <p:nvPr/>
        </p:nvSpPr>
        <p:spPr bwMode="auto">
          <a:xfrm>
            <a:off x="5943600" y="5029200"/>
            <a:ext cx="1371600" cy="0"/>
          </a:xfrm>
          <a:prstGeom prst="line">
            <a:avLst/>
          </a:prstGeom>
          <a:noFill/>
          <a:ln w="19050">
            <a:solidFill>
              <a:schemeClr val="tx1"/>
            </a:solidFill>
            <a:round/>
            <a:headEnd/>
            <a:tailEnd type="triangle" w="med" len="med"/>
          </a:ln>
        </p:spPr>
        <p:txBody>
          <a:bodyPr/>
          <a:lstStyle/>
          <a:p>
            <a:endParaRPr lang="en-US"/>
          </a:p>
        </p:txBody>
      </p:sp>
      <p:sp>
        <p:nvSpPr>
          <p:cNvPr id="58432" name="Line 64"/>
          <p:cNvSpPr>
            <a:spLocks noChangeShapeType="1"/>
          </p:cNvSpPr>
          <p:nvPr/>
        </p:nvSpPr>
        <p:spPr bwMode="auto">
          <a:xfrm>
            <a:off x="5943600" y="5410200"/>
            <a:ext cx="1371600" cy="0"/>
          </a:xfrm>
          <a:prstGeom prst="line">
            <a:avLst/>
          </a:prstGeom>
          <a:noFill/>
          <a:ln w="19050">
            <a:solidFill>
              <a:schemeClr val="tx1"/>
            </a:solidFill>
            <a:round/>
            <a:headEnd/>
            <a:tailEnd type="triangle" w="med" len="med"/>
          </a:ln>
        </p:spPr>
        <p:txBody>
          <a:bodyPr/>
          <a:lstStyle/>
          <a:p>
            <a:endParaRPr lang="en-US"/>
          </a:p>
        </p:txBody>
      </p:sp>
      <p:sp>
        <p:nvSpPr>
          <p:cNvPr id="58433" name="Line 65"/>
          <p:cNvSpPr>
            <a:spLocks noChangeShapeType="1"/>
          </p:cNvSpPr>
          <p:nvPr/>
        </p:nvSpPr>
        <p:spPr bwMode="auto">
          <a:xfrm>
            <a:off x="5943600" y="5715000"/>
            <a:ext cx="1371600" cy="0"/>
          </a:xfrm>
          <a:prstGeom prst="line">
            <a:avLst/>
          </a:prstGeom>
          <a:noFill/>
          <a:ln w="19050">
            <a:solidFill>
              <a:schemeClr val="tx1"/>
            </a:solidFill>
            <a:round/>
            <a:headEnd/>
            <a:tailEnd type="triangle" w="med" len="med"/>
          </a:ln>
        </p:spPr>
        <p:txBody>
          <a:bodyPr/>
          <a:lstStyle/>
          <a:p>
            <a:endParaRPr lang="en-US"/>
          </a:p>
        </p:txBody>
      </p:sp>
      <p:sp>
        <p:nvSpPr>
          <p:cNvPr id="58434" name="Line 66"/>
          <p:cNvSpPr>
            <a:spLocks noChangeShapeType="1"/>
          </p:cNvSpPr>
          <p:nvPr/>
        </p:nvSpPr>
        <p:spPr bwMode="auto">
          <a:xfrm>
            <a:off x="5943600" y="4343400"/>
            <a:ext cx="1371600" cy="0"/>
          </a:xfrm>
          <a:prstGeom prst="line">
            <a:avLst/>
          </a:prstGeom>
          <a:noFill/>
          <a:ln w="19050">
            <a:solidFill>
              <a:schemeClr val="tx1"/>
            </a:solidFill>
            <a:round/>
            <a:headEnd/>
            <a:tailEnd type="triangle" w="med" len="med"/>
          </a:ln>
        </p:spPr>
        <p:txBody>
          <a:bodyPr/>
          <a:lstStyle/>
          <a:p>
            <a:endParaRPr lang="en-US"/>
          </a:p>
        </p:txBody>
      </p:sp>
      <p:sp>
        <p:nvSpPr>
          <p:cNvPr id="58435" name="Line 67"/>
          <p:cNvSpPr>
            <a:spLocks noChangeShapeType="1"/>
          </p:cNvSpPr>
          <p:nvPr/>
        </p:nvSpPr>
        <p:spPr bwMode="auto">
          <a:xfrm>
            <a:off x="5943600" y="3657600"/>
            <a:ext cx="1371600" cy="0"/>
          </a:xfrm>
          <a:prstGeom prst="line">
            <a:avLst/>
          </a:prstGeom>
          <a:noFill/>
          <a:ln w="19050">
            <a:solidFill>
              <a:schemeClr val="tx1"/>
            </a:solidFill>
            <a:round/>
            <a:headEnd/>
            <a:tailEnd type="triangle" w="med" len="med"/>
          </a:ln>
        </p:spPr>
        <p:txBody>
          <a:bodyPr/>
          <a:lstStyle/>
          <a:p>
            <a:endParaRPr lang="en-US"/>
          </a:p>
        </p:txBody>
      </p:sp>
      <p:sp>
        <p:nvSpPr>
          <p:cNvPr id="58436" name="Text Box 68"/>
          <p:cNvSpPr txBox="1">
            <a:spLocks noChangeArrowheads="1"/>
          </p:cNvSpPr>
          <p:nvPr/>
        </p:nvSpPr>
        <p:spPr bwMode="auto">
          <a:xfrm>
            <a:off x="7543800" y="5562600"/>
            <a:ext cx="609600" cy="366713"/>
          </a:xfrm>
          <a:prstGeom prst="rect">
            <a:avLst/>
          </a:prstGeom>
          <a:noFill/>
          <a:ln w="9525">
            <a:noFill/>
            <a:miter lim="800000"/>
            <a:headEnd/>
            <a:tailEnd/>
          </a:ln>
        </p:spPr>
        <p:txBody>
          <a:bodyPr>
            <a:spAutoFit/>
          </a:bodyPr>
          <a:lstStyle/>
          <a:p>
            <a:pPr>
              <a:spcBef>
                <a:spcPct val="50000"/>
              </a:spcBef>
            </a:pPr>
            <a:r>
              <a:rPr lang="en-US"/>
              <a:t>0</a:t>
            </a:r>
          </a:p>
        </p:txBody>
      </p:sp>
      <p:sp>
        <p:nvSpPr>
          <p:cNvPr id="58437" name="Text Box 69"/>
          <p:cNvSpPr txBox="1">
            <a:spLocks noChangeArrowheads="1"/>
          </p:cNvSpPr>
          <p:nvPr/>
        </p:nvSpPr>
        <p:spPr bwMode="auto">
          <a:xfrm>
            <a:off x="7543800" y="4572000"/>
            <a:ext cx="609600" cy="366713"/>
          </a:xfrm>
          <a:prstGeom prst="rect">
            <a:avLst/>
          </a:prstGeom>
          <a:noFill/>
          <a:ln w="9525">
            <a:noFill/>
            <a:miter lim="800000"/>
            <a:headEnd/>
            <a:tailEnd/>
          </a:ln>
        </p:spPr>
        <p:txBody>
          <a:bodyPr>
            <a:spAutoFit/>
          </a:bodyPr>
          <a:lstStyle/>
          <a:p>
            <a:pPr>
              <a:spcBef>
                <a:spcPct val="50000"/>
              </a:spcBef>
            </a:pPr>
            <a:r>
              <a:rPr lang="en-US"/>
              <a:t>3</a:t>
            </a:r>
          </a:p>
        </p:txBody>
      </p:sp>
      <p:sp>
        <p:nvSpPr>
          <p:cNvPr id="58438" name="Text Box 70"/>
          <p:cNvSpPr txBox="1">
            <a:spLocks noChangeArrowheads="1"/>
          </p:cNvSpPr>
          <p:nvPr/>
        </p:nvSpPr>
        <p:spPr bwMode="auto">
          <a:xfrm>
            <a:off x="7543800" y="4876800"/>
            <a:ext cx="609600" cy="366713"/>
          </a:xfrm>
          <a:prstGeom prst="rect">
            <a:avLst/>
          </a:prstGeom>
          <a:noFill/>
          <a:ln w="9525">
            <a:noFill/>
            <a:miter lim="800000"/>
            <a:headEnd/>
            <a:tailEnd/>
          </a:ln>
        </p:spPr>
        <p:txBody>
          <a:bodyPr>
            <a:spAutoFit/>
          </a:bodyPr>
          <a:lstStyle/>
          <a:p>
            <a:pPr>
              <a:spcBef>
                <a:spcPct val="50000"/>
              </a:spcBef>
            </a:pPr>
            <a:r>
              <a:rPr lang="en-US"/>
              <a:t>2</a:t>
            </a:r>
          </a:p>
        </p:txBody>
      </p:sp>
      <p:sp>
        <p:nvSpPr>
          <p:cNvPr id="58439" name="Text Box 71"/>
          <p:cNvSpPr txBox="1">
            <a:spLocks noChangeArrowheads="1"/>
          </p:cNvSpPr>
          <p:nvPr/>
        </p:nvSpPr>
        <p:spPr bwMode="auto">
          <a:xfrm>
            <a:off x="7543800" y="5181600"/>
            <a:ext cx="609600" cy="366713"/>
          </a:xfrm>
          <a:prstGeom prst="rect">
            <a:avLst/>
          </a:prstGeom>
          <a:noFill/>
          <a:ln w="9525">
            <a:noFill/>
            <a:miter lim="800000"/>
            <a:headEnd/>
            <a:tailEnd/>
          </a:ln>
        </p:spPr>
        <p:txBody>
          <a:bodyPr>
            <a:spAutoFit/>
          </a:bodyPr>
          <a:lstStyle/>
          <a:p>
            <a:pPr>
              <a:spcBef>
                <a:spcPct val="50000"/>
              </a:spcBef>
            </a:pPr>
            <a:r>
              <a:rPr lang="en-US"/>
              <a:t>1</a:t>
            </a:r>
          </a:p>
        </p:txBody>
      </p:sp>
      <p:sp>
        <p:nvSpPr>
          <p:cNvPr id="58440" name="Text Box 72"/>
          <p:cNvSpPr txBox="1">
            <a:spLocks noChangeArrowheads="1"/>
          </p:cNvSpPr>
          <p:nvPr/>
        </p:nvSpPr>
        <p:spPr bwMode="auto">
          <a:xfrm>
            <a:off x="7543800" y="4191000"/>
            <a:ext cx="609600" cy="366713"/>
          </a:xfrm>
          <a:prstGeom prst="rect">
            <a:avLst/>
          </a:prstGeom>
          <a:noFill/>
          <a:ln w="9525">
            <a:noFill/>
            <a:miter lim="800000"/>
            <a:headEnd/>
            <a:tailEnd/>
          </a:ln>
        </p:spPr>
        <p:txBody>
          <a:bodyPr>
            <a:spAutoFit/>
          </a:bodyPr>
          <a:lstStyle/>
          <a:p>
            <a:pPr>
              <a:spcBef>
                <a:spcPct val="50000"/>
              </a:spcBef>
            </a:pPr>
            <a:r>
              <a:rPr lang="en-US">
                <a:solidFill>
                  <a:srgbClr val="00FF00"/>
                </a:solidFill>
              </a:rPr>
              <a:t>4</a:t>
            </a:r>
          </a:p>
        </p:txBody>
      </p:sp>
      <p:sp>
        <p:nvSpPr>
          <p:cNvPr id="58441" name="Text Box 73"/>
          <p:cNvSpPr txBox="1">
            <a:spLocks noChangeArrowheads="1"/>
          </p:cNvSpPr>
          <p:nvPr/>
        </p:nvSpPr>
        <p:spPr bwMode="auto">
          <a:xfrm>
            <a:off x="7543800" y="3886200"/>
            <a:ext cx="609600" cy="366713"/>
          </a:xfrm>
          <a:prstGeom prst="rect">
            <a:avLst/>
          </a:prstGeom>
          <a:noFill/>
          <a:ln w="9525">
            <a:noFill/>
            <a:miter lim="800000"/>
            <a:headEnd/>
            <a:tailEnd/>
          </a:ln>
        </p:spPr>
        <p:txBody>
          <a:bodyPr>
            <a:spAutoFit/>
          </a:bodyPr>
          <a:lstStyle/>
          <a:p>
            <a:pPr>
              <a:spcBef>
                <a:spcPct val="50000"/>
              </a:spcBef>
            </a:pPr>
            <a:r>
              <a:rPr lang="en-US"/>
              <a:t>5</a:t>
            </a:r>
          </a:p>
        </p:txBody>
      </p:sp>
      <p:sp>
        <p:nvSpPr>
          <p:cNvPr id="58442" name="Text Box 74"/>
          <p:cNvSpPr txBox="1">
            <a:spLocks noChangeArrowheads="1"/>
          </p:cNvSpPr>
          <p:nvPr/>
        </p:nvSpPr>
        <p:spPr bwMode="auto">
          <a:xfrm>
            <a:off x="7543800" y="3505200"/>
            <a:ext cx="609600" cy="366713"/>
          </a:xfrm>
          <a:prstGeom prst="rect">
            <a:avLst/>
          </a:prstGeom>
          <a:noFill/>
          <a:ln w="9525">
            <a:noFill/>
            <a:miter lim="800000"/>
            <a:headEnd/>
            <a:tailEnd/>
          </a:ln>
        </p:spPr>
        <p:txBody>
          <a:bodyPr>
            <a:spAutoFit/>
          </a:bodyPr>
          <a:lstStyle/>
          <a:p>
            <a:pPr>
              <a:spcBef>
                <a:spcPct val="50000"/>
              </a:spcBef>
            </a:pPr>
            <a:r>
              <a:rPr lang="en-US"/>
              <a:t>6</a:t>
            </a:r>
          </a:p>
        </p:txBody>
      </p:sp>
      <p:sp>
        <p:nvSpPr>
          <p:cNvPr id="58443" name="Text Box 75"/>
          <p:cNvSpPr txBox="1">
            <a:spLocks noChangeArrowheads="1"/>
          </p:cNvSpPr>
          <p:nvPr/>
        </p:nvSpPr>
        <p:spPr bwMode="auto">
          <a:xfrm>
            <a:off x="7543800" y="3124200"/>
            <a:ext cx="609600" cy="366713"/>
          </a:xfrm>
          <a:prstGeom prst="rect">
            <a:avLst/>
          </a:prstGeom>
          <a:noFill/>
          <a:ln w="9525">
            <a:noFill/>
            <a:miter lim="800000"/>
            <a:headEnd/>
            <a:tailEnd/>
          </a:ln>
        </p:spPr>
        <p:txBody>
          <a:bodyPr>
            <a:spAutoFit/>
          </a:bodyPr>
          <a:lstStyle/>
          <a:p>
            <a:pPr>
              <a:spcBef>
                <a:spcPct val="50000"/>
              </a:spcBef>
            </a:pPr>
            <a:r>
              <a:rPr lang="en-US"/>
              <a:t>7</a:t>
            </a:r>
          </a:p>
        </p:txBody>
      </p:sp>
    </p:spTree>
    <p:extLst>
      <p:ext uri="{BB962C8B-B14F-4D97-AF65-F5344CB8AC3E}">
        <p14:creationId xmlns:p14="http://schemas.microsoft.com/office/powerpoint/2010/main" val="163048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3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3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37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83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3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38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838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837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37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838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38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38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839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83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838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838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838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83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839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839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839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839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839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839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839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839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8399"/>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5840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5840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840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840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840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840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840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840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5840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8410"/>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5841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8412"/>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8413"/>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841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5841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58414"/>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5841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8418"/>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58419"/>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5842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58421"/>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58422"/>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58423"/>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58424"/>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584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58409"/>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5842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58427"/>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58435"/>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58428"/>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58429"/>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58434"/>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58430"/>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58431"/>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58432"/>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58433"/>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58443"/>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58442"/>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5844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58440"/>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58437"/>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58438"/>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58439"/>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P spid="58372" grpId="0" animBg="1"/>
      <p:bldP spid="58373" grpId="0" animBg="1"/>
      <p:bldP spid="58374" grpId="0" animBg="1"/>
      <p:bldP spid="58375" grpId="0"/>
      <p:bldP spid="58376" grpId="0"/>
      <p:bldP spid="58377" grpId="0" animBg="1"/>
      <p:bldP spid="58378" grpId="0"/>
      <p:bldP spid="58379" grpId="0"/>
      <p:bldP spid="58380" grpId="0" animBg="1"/>
      <p:bldP spid="58381" grpId="0" animBg="1"/>
      <p:bldP spid="58382" grpId="0"/>
      <p:bldP spid="58383" grpId="0"/>
      <p:bldP spid="58384" grpId="0"/>
      <p:bldP spid="58385" grpId="0"/>
      <p:bldP spid="58386" grpId="0"/>
      <p:bldP spid="58387" grpId="0" animBg="1"/>
      <p:bldP spid="58388" grpId="0" animBg="1"/>
      <p:bldP spid="58389" grpId="0" animBg="1"/>
      <p:bldP spid="58390" grpId="0" animBg="1"/>
      <p:bldP spid="58391" grpId="0" animBg="1"/>
      <p:bldP spid="58392" grpId="0"/>
      <p:bldP spid="58393" grpId="0"/>
      <p:bldP spid="58394" grpId="0" animBg="1"/>
      <p:bldP spid="58395" grpId="0" animBg="1"/>
      <p:bldP spid="58396" grpId="0"/>
      <p:bldP spid="58397" grpId="0" animBg="1"/>
      <p:bldP spid="58398" grpId="0"/>
      <p:bldP spid="58399" grpId="0"/>
      <p:bldP spid="58400" grpId="0"/>
      <p:bldP spid="58401" grpId="0"/>
      <p:bldP spid="58402" grpId="0"/>
      <p:bldP spid="58403" grpId="0"/>
      <p:bldP spid="58404" grpId="0" animBg="1"/>
      <p:bldP spid="58405" grpId="0" animBg="1"/>
      <p:bldP spid="58406" grpId="0" animBg="1"/>
      <p:bldP spid="58407" grpId="0" animBg="1"/>
      <p:bldP spid="58408" grpId="0" animBg="1"/>
      <p:bldP spid="58409" grpId="0" animBg="1"/>
      <p:bldP spid="58410" grpId="0" animBg="1"/>
      <p:bldP spid="58411" grpId="0" animBg="1"/>
      <p:bldP spid="58412" grpId="0" animBg="1"/>
      <p:bldP spid="58413" grpId="0" animBg="1"/>
      <p:bldP spid="58414" grpId="0"/>
      <p:bldP spid="58415" grpId="0"/>
      <p:bldP spid="58416" grpId="0"/>
      <p:bldP spid="58417" grpId="0"/>
      <p:bldP spid="58418" grpId="0"/>
      <p:bldP spid="58419" grpId="0"/>
      <p:bldP spid="58420" grpId="0"/>
      <p:bldP spid="58421" grpId="0"/>
      <p:bldP spid="58422" grpId="0"/>
      <p:bldP spid="58423" grpId="0"/>
      <p:bldP spid="58424" grpId="0"/>
      <p:bldP spid="58425" grpId="0"/>
      <p:bldP spid="58426" grpId="0"/>
      <p:bldP spid="58427" grpId="0"/>
      <p:bldP spid="58428" grpId="0" animBg="1"/>
      <p:bldP spid="58429" grpId="0" animBg="1"/>
      <p:bldP spid="58430" grpId="0" animBg="1"/>
      <p:bldP spid="58431" grpId="0" animBg="1"/>
      <p:bldP spid="58432" grpId="0" animBg="1"/>
      <p:bldP spid="58433" grpId="0" animBg="1"/>
      <p:bldP spid="58434" grpId="0" animBg="1"/>
      <p:bldP spid="58435" grpId="0" animBg="1"/>
      <p:bldP spid="58436" grpId="0"/>
      <p:bldP spid="58437" grpId="0"/>
      <p:bldP spid="58438" grpId="0"/>
      <p:bldP spid="58439" grpId="0"/>
      <p:bldP spid="58440" grpId="0"/>
      <p:bldP spid="58441" grpId="0"/>
      <p:bldP spid="58442" grpId="0"/>
      <p:bldP spid="5844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More on Digital Camera</a:t>
            </a:r>
          </a:p>
          <a:p>
            <a:pPr lvl="1">
              <a:lnSpc>
                <a:spcPct val="80000"/>
              </a:lnSpc>
            </a:pPr>
            <a:r>
              <a:rPr lang="en-US" sz="2000" dirty="0" smtClean="0">
                <a:latin typeface="Tahoma" charset="0"/>
              </a:rPr>
              <a:t>So what would the light meter read?</a:t>
            </a:r>
          </a:p>
          <a:p>
            <a:pPr lvl="2">
              <a:lnSpc>
                <a:spcPct val="80000"/>
              </a:lnSpc>
            </a:pPr>
            <a:r>
              <a:rPr lang="en-US" sz="1800" dirty="0" smtClean="0">
                <a:latin typeface="Tahoma" charset="0"/>
              </a:rPr>
              <a:t>100 corresponds to any voltage between 2.5 and 3.125 V</a:t>
            </a:r>
          </a:p>
          <a:p>
            <a:pPr lvl="2">
              <a:lnSpc>
                <a:spcPct val="80000"/>
              </a:lnSpc>
            </a:pPr>
            <a:r>
              <a:rPr lang="en-US" sz="1800" dirty="0" smtClean="0">
                <a:latin typeface="Tahoma" charset="0"/>
              </a:rPr>
              <a:t>or 4 corresponds to the 5th reading out of 8 possible (0 to 7)</a:t>
            </a:r>
          </a:p>
          <a:p>
            <a:pPr lvl="2">
              <a:lnSpc>
                <a:spcPct val="80000"/>
              </a:lnSpc>
            </a:pPr>
            <a:r>
              <a:rPr lang="en-US" sz="1800" dirty="0" smtClean="0">
                <a:latin typeface="Tahoma" charset="0"/>
              </a:rPr>
              <a:t>or </a:t>
            </a:r>
            <a:r>
              <a:rPr lang="en-US" sz="1800" dirty="0" smtClean="0"/>
              <a:t>“</a:t>
            </a:r>
            <a:r>
              <a:rPr lang="en-US" sz="1800" dirty="0" smtClean="0">
                <a:latin typeface="Tahoma" charset="0"/>
              </a:rPr>
              <a:t>dumb</a:t>
            </a:r>
            <a:r>
              <a:rPr lang="en-US" sz="1800" dirty="0" smtClean="0"/>
              <a:t>”</a:t>
            </a:r>
            <a:r>
              <a:rPr lang="en-US" sz="1800" dirty="0" smtClean="0">
                <a:latin typeface="Tahoma" charset="0"/>
              </a:rPr>
              <a:t> translation to voltage:  (4/8)*5.0 V + 0 V</a:t>
            </a:r>
          </a:p>
          <a:p>
            <a:pPr lvl="2">
              <a:lnSpc>
                <a:spcPct val="80000"/>
              </a:lnSpc>
              <a:buFontTx/>
              <a:buNone/>
            </a:pPr>
            <a:r>
              <a:rPr lang="en-US" sz="1800" dirty="0" smtClean="0">
                <a:latin typeface="Tahoma" charset="0"/>
              </a:rPr>
              <a:t> = (bin level/# levels)*(range) + min. voltage = 2.5 V</a:t>
            </a:r>
          </a:p>
          <a:p>
            <a:pPr lvl="2">
              <a:lnSpc>
                <a:spcPct val="80000"/>
              </a:lnSpc>
            </a:pPr>
            <a:r>
              <a:rPr lang="en-US" sz="1800" dirty="0" smtClean="0">
                <a:latin typeface="Tahoma" charset="0"/>
              </a:rPr>
              <a:t>smarter translation to voltage: 2.5 V(to bottom of 100 level) + </a:t>
            </a:r>
            <a:r>
              <a:rPr lang="en-US" sz="1800" dirty="0" smtClean="0"/>
              <a:t>½</a:t>
            </a:r>
            <a:r>
              <a:rPr lang="en-US" sz="1800" dirty="0" smtClean="0">
                <a:latin typeface="Tahoma" charset="0"/>
              </a:rPr>
              <a:t>(bin</a:t>
            </a:r>
            <a:r>
              <a:rPr lang="en-US" sz="1800" dirty="0" smtClean="0"/>
              <a:t>’</a:t>
            </a:r>
            <a:r>
              <a:rPr lang="en-US" sz="1800" dirty="0" smtClean="0">
                <a:latin typeface="Tahoma" charset="0"/>
              </a:rPr>
              <a:t>s voltage) = 2.5 + 0.3125 = 2.81 V</a:t>
            </a:r>
          </a:p>
          <a:p>
            <a:pPr lvl="1">
              <a:lnSpc>
                <a:spcPct val="80000"/>
              </a:lnSpc>
            </a:pPr>
            <a:r>
              <a:rPr lang="en-US" sz="2000" dirty="0" smtClean="0">
                <a:latin typeface="Tahoma" charset="0"/>
              </a:rPr>
              <a:t>Measurement error = 2.81 </a:t>
            </a:r>
            <a:r>
              <a:rPr lang="en-US" sz="2000" dirty="0" smtClean="0"/>
              <a:t>–</a:t>
            </a:r>
            <a:r>
              <a:rPr lang="en-US" sz="2000" dirty="0" smtClean="0">
                <a:latin typeface="Tahoma" charset="0"/>
              </a:rPr>
              <a:t> 2.90 V = -0.09 V (due to digitization)</a:t>
            </a:r>
          </a:p>
          <a:p>
            <a:pPr lvl="1">
              <a:lnSpc>
                <a:spcPct val="80000"/>
              </a:lnSpc>
            </a:pPr>
            <a:r>
              <a:rPr lang="en-US" sz="2000" dirty="0" smtClean="0">
                <a:latin typeface="Tahoma" charset="0"/>
              </a:rPr>
              <a:t>Average error ~ uncertainty ~ 1/2(bin voltage)</a:t>
            </a:r>
          </a:p>
          <a:p>
            <a:pPr lvl="1">
              <a:lnSpc>
                <a:spcPct val="80000"/>
              </a:lnSpc>
              <a:buFontTx/>
              <a:buNone/>
            </a:pPr>
            <a:r>
              <a:rPr lang="en-US" sz="2000" dirty="0" smtClean="0">
                <a:latin typeface="Tahoma" charset="0"/>
              </a:rPr>
              <a:t>	= 0.5(input range/2</a:t>
            </a:r>
            <a:r>
              <a:rPr lang="en-US" sz="2000" baseline="30000" dirty="0" smtClean="0">
                <a:latin typeface="Tahoma" charset="0"/>
              </a:rPr>
              <a:t>n</a:t>
            </a:r>
            <a:r>
              <a:rPr lang="en-US" sz="2000" dirty="0" smtClean="0">
                <a:latin typeface="Tahoma" charset="0"/>
              </a:rPr>
              <a:t>) = 0.5(5 V/8) = 0.3125 V</a:t>
            </a:r>
          </a:p>
          <a:p>
            <a:pPr lvl="1">
              <a:lnSpc>
                <a:spcPct val="80000"/>
              </a:lnSpc>
            </a:pPr>
            <a:r>
              <a:rPr lang="en-US" sz="2000" dirty="0" smtClean="0">
                <a:latin typeface="Tahoma" charset="0"/>
              </a:rPr>
              <a:t>with lots of bits, figuring how to </a:t>
            </a:r>
            <a:r>
              <a:rPr lang="en-US" sz="2000" dirty="0" smtClean="0"/>
              <a:t>“</a:t>
            </a:r>
            <a:r>
              <a:rPr lang="en-US" sz="2000" dirty="0" smtClean="0">
                <a:latin typeface="Tahoma" charset="0"/>
              </a:rPr>
              <a:t>read</a:t>
            </a:r>
            <a:r>
              <a:rPr lang="en-US" sz="2000" dirty="0" smtClean="0"/>
              <a:t>”</a:t>
            </a:r>
            <a:r>
              <a:rPr lang="en-US" sz="2000" dirty="0" smtClean="0">
                <a:latin typeface="Tahoma" charset="0"/>
              </a:rPr>
              <a:t> bin is not important (e.g. if noise &gt; bin</a:t>
            </a:r>
            <a:r>
              <a:rPr lang="en-US" sz="2000" dirty="0" smtClean="0"/>
              <a:t>’</a:t>
            </a:r>
            <a:r>
              <a:rPr lang="en-US" sz="2000" dirty="0" smtClean="0">
                <a:latin typeface="Tahoma" charset="0"/>
              </a:rPr>
              <a:t>s voltage), whether you read from the bottom, or 2.50 V, middle, or 2.81 V, or top, 3.125 of the bin won</a:t>
            </a:r>
            <a:r>
              <a:rPr lang="en-US" sz="2000" dirty="0" smtClean="0"/>
              <a:t>’</a:t>
            </a:r>
            <a:r>
              <a:rPr lang="en-US" sz="2000" dirty="0" smtClean="0">
                <a:latin typeface="Tahoma" charset="0"/>
              </a:rPr>
              <a:t>t matter)</a:t>
            </a:r>
          </a:p>
          <a:p>
            <a:pPr eaLnBrk="1" hangingPunct="1"/>
            <a:endParaRPr lang="en-US" altLang="en-US" sz="2400" dirty="0" smtClean="0">
              <a:latin typeface="Tahoma" charset="0"/>
              <a:cs typeface="Tahoma" charset="0"/>
            </a:endParaRPr>
          </a:p>
        </p:txBody>
      </p:sp>
    </p:spTree>
    <p:extLst>
      <p:ext uri="{BB962C8B-B14F-4D97-AF65-F5344CB8AC3E}">
        <p14:creationId xmlns:p14="http://schemas.microsoft.com/office/powerpoint/2010/main" val="4534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Equation for Conversion (use this method instead of bit by bit method in graphic slide)</a:t>
            </a:r>
          </a:p>
          <a:p>
            <a:pPr lvl="1">
              <a:lnSpc>
                <a:spcPct val="90000"/>
              </a:lnSpc>
            </a:pPr>
            <a:r>
              <a:rPr lang="en-US" sz="2400" dirty="0" smtClean="0">
                <a:latin typeface="Tahoma" charset="0"/>
              </a:rPr>
              <a:t>decimal # = (meas. V </a:t>
            </a:r>
            <a:r>
              <a:rPr lang="en-US" sz="2400" dirty="0" smtClean="0"/>
              <a:t>–</a:t>
            </a:r>
            <a:r>
              <a:rPr lang="en-US" sz="2400" dirty="0" smtClean="0">
                <a:latin typeface="Tahoma" charset="0"/>
              </a:rPr>
              <a:t> min. V)*2</a:t>
            </a:r>
            <a:r>
              <a:rPr lang="en-US" sz="2400" baseline="30000" dirty="0" smtClean="0">
                <a:latin typeface="Tahoma" charset="0"/>
              </a:rPr>
              <a:t>n</a:t>
            </a:r>
            <a:r>
              <a:rPr lang="en-US" sz="2400" dirty="0" smtClean="0">
                <a:latin typeface="Tahoma" charset="0"/>
              </a:rPr>
              <a:t>/(input range)</a:t>
            </a:r>
          </a:p>
          <a:p>
            <a:pPr lvl="1">
              <a:lnSpc>
                <a:spcPct val="90000"/>
              </a:lnSpc>
              <a:buFontTx/>
              <a:buNone/>
            </a:pPr>
            <a:r>
              <a:rPr lang="en-US" sz="2400" dirty="0" smtClean="0">
                <a:latin typeface="Tahoma" charset="0"/>
              </a:rPr>
              <a:t>		(n = # bits)</a:t>
            </a:r>
          </a:p>
          <a:p>
            <a:pPr lvl="1">
              <a:lnSpc>
                <a:spcPct val="90000"/>
              </a:lnSpc>
            </a:pPr>
            <a:r>
              <a:rPr lang="en-US" sz="2400" dirty="0" smtClean="0">
                <a:latin typeface="Tahoma" charset="0"/>
              </a:rPr>
              <a:t>camera example: </a:t>
            </a:r>
          </a:p>
          <a:p>
            <a:pPr lvl="2">
              <a:lnSpc>
                <a:spcPct val="90000"/>
              </a:lnSpc>
              <a:buFontTx/>
              <a:buNone/>
            </a:pPr>
            <a:r>
              <a:rPr lang="en-US" dirty="0" smtClean="0">
                <a:latin typeface="Tahoma" charset="0"/>
              </a:rPr>
              <a:t>	decimal #= (2.90 </a:t>
            </a:r>
            <a:r>
              <a:rPr lang="en-US" dirty="0" smtClean="0"/>
              <a:t>–</a:t>
            </a:r>
            <a:r>
              <a:rPr lang="en-US" dirty="0" smtClean="0">
                <a:latin typeface="Tahoma" charset="0"/>
              </a:rPr>
              <a:t> 0 V)*2</a:t>
            </a:r>
            <a:r>
              <a:rPr lang="en-US" baseline="30000" dirty="0" smtClean="0">
                <a:latin typeface="Tahoma" charset="0"/>
              </a:rPr>
              <a:t>3</a:t>
            </a:r>
            <a:r>
              <a:rPr lang="en-US" dirty="0" smtClean="0">
                <a:latin typeface="Tahoma" charset="0"/>
              </a:rPr>
              <a:t>/5 V = 4.6</a:t>
            </a:r>
          </a:p>
          <a:p>
            <a:pPr lvl="2">
              <a:lnSpc>
                <a:spcPct val="90000"/>
              </a:lnSpc>
              <a:buFontTx/>
              <a:buNone/>
            </a:pPr>
            <a:r>
              <a:rPr lang="en-US" dirty="0" smtClean="0">
                <a:latin typeface="Tahoma" charset="0"/>
              </a:rPr>
              <a:t>	round</a:t>
            </a:r>
            <a:r>
              <a:rPr lang="en-US" dirty="0" smtClean="0">
                <a:solidFill>
                  <a:srgbClr val="FF0000"/>
                </a:solidFill>
                <a:latin typeface="Tahoma" charset="0"/>
              </a:rPr>
              <a:t> </a:t>
            </a:r>
            <a:r>
              <a:rPr lang="en-US" dirty="0" smtClean="0">
                <a:latin typeface="Tahoma" charset="0"/>
              </a:rPr>
              <a:t>down to 1 integer so 4</a:t>
            </a:r>
            <a:r>
              <a:rPr lang="en-US" dirty="0" smtClean="0">
                <a:solidFill>
                  <a:srgbClr val="FF0000"/>
                </a:solidFill>
                <a:latin typeface="Tahoma" charset="0"/>
              </a:rPr>
              <a:t>  </a:t>
            </a:r>
            <a:r>
              <a:rPr lang="en-US" dirty="0" smtClean="0">
                <a:latin typeface="Tahoma" charset="0"/>
              </a:rPr>
              <a:t>(then can convert to binary = 100)</a:t>
            </a:r>
          </a:p>
          <a:p>
            <a:pPr eaLnBrk="1" hangingPunct="1">
              <a:buNone/>
            </a:pPr>
            <a:endParaRPr lang="en-US" altLang="en-US" sz="2400" dirty="0" smtClean="0">
              <a:latin typeface="Tahoma" charset="0"/>
              <a:cs typeface="Tahoma" charset="0"/>
            </a:endParaRPr>
          </a:p>
        </p:txBody>
      </p:sp>
    </p:spTree>
    <p:extLst>
      <p:ext uri="{BB962C8B-B14F-4D97-AF65-F5344CB8AC3E}">
        <p14:creationId xmlns:p14="http://schemas.microsoft.com/office/powerpoint/2010/main" val="267174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r>
              <a:rPr lang="en-US" sz="2400" dirty="0" smtClean="0">
                <a:latin typeface="Tahoma" charset="0"/>
              </a:rPr>
              <a:t>Performance Measures:</a:t>
            </a:r>
          </a:p>
          <a:p>
            <a:pPr lvl="1"/>
            <a:r>
              <a:rPr lang="en-US" sz="2400" dirty="0" smtClean="0">
                <a:latin typeface="Tahoma" charset="0"/>
              </a:rPr>
              <a:t> Number of bits (more bits means analog signal is converted to more precisely known digital signal)</a:t>
            </a:r>
          </a:p>
          <a:p>
            <a:pPr lvl="1"/>
            <a:r>
              <a:rPr lang="en-US" sz="2400" dirty="0" smtClean="0">
                <a:latin typeface="Tahoma" charset="0"/>
              </a:rPr>
              <a:t>To ensure that digitization is NOT the limiting factor to sensitivity, noise should be seen following digitization</a:t>
            </a:r>
          </a:p>
          <a:p>
            <a:pPr lvl="1"/>
            <a:r>
              <a:rPr lang="en-US" sz="2400" dirty="0" smtClean="0">
                <a:latin typeface="Tahoma" charset="0"/>
              </a:rPr>
              <a:t>Speed (frequency):  boards used in class could operate at up to ~100kHz.  High speeds are needed for fast measurements.  </a:t>
            </a:r>
          </a:p>
          <a:p>
            <a:pPr lvl="1"/>
            <a:r>
              <a:rPr lang="en-US" sz="2400" dirty="0" smtClean="0">
                <a:latin typeface="Tahoma" charset="0"/>
              </a:rPr>
              <a:t>Input range:  the minimum voltage will correspond to all 0s and the maximum voltage will correspond to all 1s.  Voltages greater than the maximum will be read as the maximum.</a:t>
            </a:r>
          </a:p>
          <a:p>
            <a:pPr eaLnBrk="1" hangingPunct="1">
              <a:buNone/>
            </a:pPr>
            <a:endParaRPr lang="en-US" altLang="en-US" sz="2400" dirty="0" smtClean="0">
              <a:latin typeface="Tahoma" charset="0"/>
              <a:cs typeface="Tahoma" charset="0"/>
            </a:endParaRPr>
          </a:p>
        </p:txBody>
      </p:sp>
    </p:spTree>
    <p:extLst>
      <p:ext uri="{BB962C8B-B14F-4D97-AF65-F5344CB8AC3E}">
        <p14:creationId xmlns:p14="http://schemas.microsoft.com/office/powerpoint/2010/main" val="75693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1"/>
            <a:ext cx="8229600" cy="1447800"/>
          </a:xfrm>
        </p:spPr>
        <p:txBody>
          <a:bodyPr/>
          <a:lstStyle/>
          <a:p>
            <a:pPr eaLnBrk="1" hangingPunct="1"/>
            <a:r>
              <a:rPr lang="en-US" altLang="en-US" sz="2400" dirty="0" smtClean="0">
                <a:latin typeface="Tahoma" charset="0"/>
                <a:cs typeface="Tahoma" charset="0"/>
              </a:rPr>
              <a:t>Example of digitization of data (HPLC with fluorescence detector)</a:t>
            </a:r>
          </a:p>
          <a:p>
            <a:pPr eaLnBrk="1" hangingPunct="1">
              <a:buNone/>
            </a:pPr>
            <a:endParaRPr lang="en-US" altLang="en-US" sz="2400" dirty="0" smtClean="0">
              <a:latin typeface="Tahoma" charset="0"/>
              <a:cs typeface="Tahoma" charset="0"/>
            </a:endParaRPr>
          </a:p>
        </p:txBody>
      </p:sp>
      <p:graphicFrame>
        <p:nvGraphicFramePr>
          <p:cNvPr id="4" name="Chart 3"/>
          <p:cNvGraphicFramePr/>
          <p:nvPr/>
        </p:nvGraphicFramePr>
        <p:xfrm>
          <a:off x="1447800" y="2895600"/>
          <a:ext cx="56388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1143000" y="2819400"/>
          <a:ext cx="6096000"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838200" y="6019800"/>
            <a:ext cx="6248400" cy="369332"/>
          </a:xfrm>
          <a:prstGeom prst="rect">
            <a:avLst/>
          </a:prstGeom>
          <a:noFill/>
        </p:spPr>
        <p:txBody>
          <a:bodyPr wrap="square" rtlCol="0">
            <a:spAutoFit/>
          </a:bodyPr>
          <a:lstStyle/>
          <a:p>
            <a:r>
              <a:rPr lang="en-US" dirty="0" smtClean="0"/>
              <a:t>Was digitization o.k.?</a:t>
            </a:r>
            <a:endParaRPr lang="en-US" dirty="0"/>
          </a:p>
        </p:txBody>
      </p:sp>
      <p:sp>
        <p:nvSpPr>
          <p:cNvPr id="7" name="TextBox 6"/>
          <p:cNvSpPr txBox="1"/>
          <p:nvPr/>
        </p:nvSpPr>
        <p:spPr>
          <a:xfrm>
            <a:off x="3505200" y="2362200"/>
            <a:ext cx="3962400" cy="369332"/>
          </a:xfrm>
          <a:prstGeom prst="rect">
            <a:avLst/>
          </a:prstGeom>
          <a:noFill/>
        </p:spPr>
        <p:txBody>
          <a:bodyPr wrap="square" rtlCol="0">
            <a:spAutoFit/>
          </a:bodyPr>
          <a:lstStyle/>
          <a:p>
            <a:r>
              <a:rPr lang="en-US" dirty="0" smtClean="0"/>
              <a:t>digitization at 0.01 level shown</a:t>
            </a:r>
            <a:endParaRPr lang="en-US" dirty="0"/>
          </a:p>
        </p:txBody>
      </p:sp>
    </p:spTree>
    <p:extLst>
      <p:ext uri="{BB962C8B-B14F-4D97-AF65-F5344CB8AC3E}">
        <p14:creationId xmlns:p14="http://schemas.microsoft.com/office/powerpoint/2010/main" val="149295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1" nodeType="clickEffect">
                                  <p:stCondLst>
                                    <p:cond delay="0"/>
                                  </p:stCondLst>
                                  <p:childTnLst>
                                    <p:animEffect transition="out" filter="dissolv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par>
                                <p:cTn id="17" presetID="9"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Graphic spid="4" grpId="0">
        <p:bldAsOne/>
      </p:bldGraphic>
      <p:bldGraphic spid="4" grpId="1">
        <p:bldAsOne/>
      </p:bldGraphic>
      <p:bldGraphic spid="5" grpId="0">
        <p:bldAsOne/>
      </p:bldGraphic>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r>
              <a:rPr lang="en-US" sz="2400" dirty="0" smtClean="0">
                <a:latin typeface="Tahoma" charset="0"/>
              </a:rPr>
              <a:t>Second Example:</a:t>
            </a:r>
          </a:p>
          <a:p>
            <a:pPr lvl="1"/>
            <a:r>
              <a:rPr lang="en-US" sz="2000" dirty="0" smtClean="0">
                <a:latin typeface="Tahoma" charset="0"/>
              </a:rPr>
              <a:t>A pH meter is used to monitor a process where a solution is acidified and then neutralized.  The pH range that is desired to measure is 1 to 8.</a:t>
            </a:r>
          </a:p>
          <a:p>
            <a:pPr lvl="1"/>
            <a:r>
              <a:rPr lang="en-US" sz="2000" dirty="0" smtClean="0">
                <a:latin typeface="Tahoma" charset="0"/>
              </a:rPr>
              <a:t>The equation for the relationship between voltage and pH is found to be Voltage (in mV) = 231 </a:t>
            </a:r>
            <a:r>
              <a:rPr lang="en-US" sz="2000" dirty="0" smtClean="0"/>
              <a:t>–</a:t>
            </a:r>
            <a:r>
              <a:rPr lang="en-US" sz="2000" dirty="0" smtClean="0">
                <a:latin typeface="Tahoma" charset="0"/>
              </a:rPr>
              <a:t> 60.1</a:t>
            </a:r>
            <a:r>
              <a:rPr lang="en-US" sz="2000" dirty="0" smtClean="0">
                <a:latin typeface="Tahoma" charset="0"/>
                <a:cs typeface="Tahoma" charset="0"/>
              </a:rPr>
              <a:t>∙</a:t>
            </a:r>
            <a:r>
              <a:rPr lang="en-US" sz="2000" dirty="0" smtClean="0">
                <a:latin typeface="Tahoma" charset="0"/>
              </a:rPr>
              <a:t>pH</a:t>
            </a:r>
          </a:p>
          <a:p>
            <a:pPr lvl="1"/>
            <a:r>
              <a:rPr lang="en-US" sz="2000" dirty="0" smtClean="0">
                <a:latin typeface="Tahoma" charset="0"/>
              </a:rPr>
              <a:t>The analog to digital convertor is a 12 bit convertor with the useful input range from -250 to 250 mV.</a:t>
            </a:r>
          </a:p>
          <a:p>
            <a:pPr lvl="1"/>
            <a:r>
              <a:rPr lang="en-US" sz="2000" dirty="0" smtClean="0">
                <a:latin typeface="Tahoma" charset="0"/>
              </a:rPr>
              <a:t>Answer the following questions:</a:t>
            </a:r>
          </a:p>
          <a:p>
            <a:pPr lvl="2"/>
            <a:r>
              <a:rPr lang="en-US" sz="1800" dirty="0" smtClean="0">
                <a:latin typeface="Tahoma" charset="0"/>
              </a:rPr>
              <a:t>Before the solution is acidified, the binary # = 010 001 011 111.  What is the voltage and the pH?</a:t>
            </a:r>
          </a:p>
          <a:p>
            <a:pPr lvl="2"/>
            <a:r>
              <a:rPr lang="en-US" sz="1800" dirty="0" smtClean="0">
                <a:latin typeface="Tahoma" charset="0"/>
              </a:rPr>
              <a:t>After acidification, the voltage = 172 mV, what is the decimal # and pH corresponding to this?</a:t>
            </a:r>
          </a:p>
          <a:p>
            <a:pPr lvl="2"/>
            <a:r>
              <a:rPr lang="en-US" sz="1800" dirty="0" smtClean="0">
                <a:latin typeface="Tahoma" charset="0"/>
              </a:rPr>
              <a:t>What is the maximum pH that can be read?</a:t>
            </a:r>
          </a:p>
          <a:p>
            <a:pPr lvl="2"/>
            <a:r>
              <a:rPr lang="en-US" sz="1800" dirty="0" smtClean="0">
                <a:latin typeface="Tahoma" charset="0"/>
              </a:rPr>
              <a:t>Can a difference between pH = 7.00 and 7.05 be discerned?</a:t>
            </a:r>
            <a:endParaRPr lang="en-US" sz="2400" dirty="0" smtClean="0">
              <a:latin typeface="Tahoma" charset="0"/>
            </a:endParaRPr>
          </a:p>
          <a:p>
            <a:pPr eaLnBrk="1" hangingPunct="1">
              <a:buNone/>
            </a:pPr>
            <a:endParaRPr lang="en-US" altLang="en-US" sz="2400" dirty="0" smtClean="0">
              <a:latin typeface="Tahoma" charset="0"/>
              <a:cs typeface="Tahoma" charset="0"/>
            </a:endParaRPr>
          </a:p>
        </p:txBody>
      </p:sp>
    </p:spTree>
    <p:extLst>
      <p:ext uri="{BB962C8B-B14F-4D97-AF65-F5344CB8AC3E}">
        <p14:creationId xmlns:p14="http://schemas.microsoft.com/office/powerpoint/2010/main" val="8368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sz="4000" smtClean="0">
                <a:latin typeface="Tahoma" charset="0"/>
              </a:rPr>
              <a:t>Electronics</a:t>
            </a:r>
            <a:br>
              <a:rPr lang="en-US" sz="4000" smtClean="0">
                <a:latin typeface="Tahoma" charset="0"/>
              </a:rPr>
            </a:br>
            <a:r>
              <a:rPr lang="en-US" sz="3200" smtClean="0">
                <a:latin typeface="Tahoma" charset="0"/>
              </a:rPr>
              <a:t>Digital Volt Meter (DVM) Measurement</a:t>
            </a:r>
          </a:p>
        </p:txBody>
      </p:sp>
      <p:sp>
        <p:nvSpPr>
          <p:cNvPr id="57347" name="Rectangle 3"/>
          <p:cNvSpPr>
            <a:spLocks noGrp="1" noChangeArrowheads="1"/>
          </p:cNvSpPr>
          <p:nvPr>
            <p:ph type="body" idx="4294967295"/>
          </p:nvPr>
        </p:nvSpPr>
        <p:spPr/>
        <p:txBody>
          <a:bodyPr/>
          <a:lstStyle/>
          <a:p>
            <a:r>
              <a:rPr lang="en-US" smtClean="0">
                <a:latin typeface="Tahoma" charset="0"/>
              </a:rPr>
              <a:t>Use of DVM for V, I, and R measurements</a:t>
            </a:r>
          </a:p>
        </p:txBody>
      </p:sp>
      <p:sp>
        <p:nvSpPr>
          <p:cNvPr id="57348" name="Text Box 4"/>
          <p:cNvSpPr txBox="1">
            <a:spLocks noChangeArrowheads="1"/>
          </p:cNvSpPr>
          <p:nvPr/>
        </p:nvSpPr>
        <p:spPr bwMode="auto">
          <a:xfrm>
            <a:off x="990600" y="2362200"/>
            <a:ext cx="1752600" cy="366713"/>
          </a:xfrm>
          <a:prstGeom prst="rect">
            <a:avLst/>
          </a:prstGeom>
          <a:noFill/>
          <a:ln w="9525">
            <a:noFill/>
            <a:miter lim="800000"/>
            <a:headEnd/>
            <a:tailEnd/>
          </a:ln>
        </p:spPr>
        <p:txBody>
          <a:bodyPr>
            <a:spAutoFit/>
          </a:bodyPr>
          <a:lstStyle/>
          <a:p>
            <a:pPr>
              <a:spcBef>
                <a:spcPct val="50000"/>
              </a:spcBef>
            </a:pPr>
            <a:r>
              <a:rPr lang="en-US" b="1"/>
              <a:t>voltage</a:t>
            </a:r>
          </a:p>
        </p:txBody>
      </p:sp>
      <p:sp>
        <p:nvSpPr>
          <p:cNvPr id="57349" name="Oval 5"/>
          <p:cNvSpPr>
            <a:spLocks noChangeArrowheads="1"/>
          </p:cNvSpPr>
          <p:nvPr/>
        </p:nvSpPr>
        <p:spPr bwMode="auto">
          <a:xfrm>
            <a:off x="762000" y="2895600"/>
            <a:ext cx="152400" cy="152400"/>
          </a:xfrm>
          <a:prstGeom prst="ellipse">
            <a:avLst/>
          </a:prstGeom>
          <a:solidFill>
            <a:schemeClr val="bg2"/>
          </a:solidFill>
          <a:ln w="9525">
            <a:solidFill>
              <a:schemeClr val="tx1"/>
            </a:solidFill>
            <a:round/>
            <a:headEnd/>
            <a:tailEnd/>
          </a:ln>
        </p:spPr>
        <p:txBody>
          <a:bodyPr wrap="none" anchor="ctr"/>
          <a:lstStyle/>
          <a:p>
            <a:endParaRPr lang="en-US"/>
          </a:p>
        </p:txBody>
      </p:sp>
      <p:sp>
        <p:nvSpPr>
          <p:cNvPr id="57350" name="Text Box 6"/>
          <p:cNvSpPr txBox="1">
            <a:spLocks noChangeArrowheads="1"/>
          </p:cNvSpPr>
          <p:nvPr/>
        </p:nvSpPr>
        <p:spPr bwMode="auto">
          <a:xfrm>
            <a:off x="1676400" y="2971800"/>
            <a:ext cx="1905000" cy="703263"/>
          </a:xfrm>
          <a:prstGeom prst="rect">
            <a:avLst/>
          </a:prstGeom>
          <a:noFill/>
          <a:ln w="9525">
            <a:noFill/>
            <a:miter lim="800000"/>
            <a:headEnd/>
            <a:tailEnd/>
          </a:ln>
        </p:spPr>
        <p:txBody>
          <a:bodyPr>
            <a:spAutoFit/>
          </a:bodyPr>
          <a:lstStyle/>
          <a:p>
            <a:pPr>
              <a:spcBef>
                <a:spcPct val="50000"/>
              </a:spcBef>
            </a:pPr>
            <a:r>
              <a:rPr lang="en-US" sz="1600"/>
              <a:t>Thermocouple</a:t>
            </a:r>
          </a:p>
          <a:p>
            <a:pPr>
              <a:spcBef>
                <a:spcPct val="50000"/>
              </a:spcBef>
            </a:pPr>
            <a:r>
              <a:rPr lang="en-US" sz="1600"/>
              <a:t>Pair (generates V)</a:t>
            </a:r>
          </a:p>
        </p:txBody>
      </p:sp>
      <p:sp>
        <p:nvSpPr>
          <p:cNvPr id="57351" name="Freeform 7"/>
          <p:cNvSpPr>
            <a:spLocks/>
          </p:cNvSpPr>
          <p:nvPr/>
        </p:nvSpPr>
        <p:spPr bwMode="auto">
          <a:xfrm>
            <a:off x="381000" y="2971800"/>
            <a:ext cx="1346200" cy="1003300"/>
          </a:xfrm>
          <a:custGeom>
            <a:avLst/>
            <a:gdLst>
              <a:gd name="T0" fmla="*/ 2147483647 w 848"/>
              <a:gd name="T1" fmla="*/ 2147483647 h 632"/>
              <a:gd name="T2" fmla="*/ 2147483647 w 848"/>
              <a:gd name="T3" fmla="*/ 2147483647 h 632"/>
              <a:gd name="T4" fmla="*/ 2147483647 w 848"/>
              <a:gd name="T5" fmla="*/ 2147483647 h 632"/>
              <a:gd name="T6" fmla="*/ 2147483647 w 848"/>
              <a:gd name="T7" fmla="*/ 2147483647 h 632"/>
              <a:gd name="T8" fmla="*/ 2147483647 w 848"/>
              <a:gd name="T9" fmla="*/ 2147483647 h 632"/>
              <a:gd name="T10" fmla="*/ 2147483647 w 848"/>
              <a:gd name="T11" fmla="*/ 2147483647 h 632"/>
              <a:gd name="T12" fmla="*/ 2147483647 w 848"/>
              <a:gd name="T13" fmla="*/ 2147483647 h 632"/>
              <a:gd name="T14" fmla="*/ 2147483647 w 848"/>
              <a:gd name="T15" fmla="*/ 2147483647 h 632"/>
              <a:gd name="T16" fmla="*/ 2147483647 w 848"/>
              <a:gd name="T17" fmla="*/ 2147483647 h 632"/>
              <a:gd name="T18" fmla="*/ 2147483647 w 848"/>
              <a:gd name="T19" fmla="*/ 2147483647 h 632"/>
              <a:gd name="T20" fmla="*/ 2147483647 w 848"/>
              <a:gd name="T21" fmla="*/ 2147483647 h 632"/>
              <a:gd name="T22" fmla="*/ 2147483647 w 848"/>
              <a:gd name="T23" fmla="*/ 2147483647 h 6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8"/>
              <a:gd name="T37" fmla="*/ 0 h 632"/>
              <a:gd name="T38" fmla="*/ 848 w 848"/>
              <a:gd name="T39" fmla="*/ 632 h 6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8" h="632">
                <a:moveTo>
                  <a:pt x="8" y="632"/>
                </a:moveTo>
                <a:cubicBezTo>
                  <a:pt x="4" y="548"/>
                  <a:pt x="0" y="464"/>
                  <a:pt x="8" y="392"/>
                </a:cubicBezTo>
                <a:cubicBezTo>
                  <a:pt x="16" y="320"/>
                  <a:pt x="16" y="232"/>
                  <a:pt x="56" y="200"/>
                </a:cubicBezTo>
                <a:cubicBezTo>
                  <a:pt x="96" y="168"/>
                  <a:pt x="208" y="224"/>
                  <a:pt x="248" y="200"/>
                </a:cubicBezTo>
                <a:cubicBezTo>
                  <a:pt x="288" y="176"/>
                  <a:pt x="280" y="56"/>
                  <a:pt x="296" y="56"/>
                </a:cubicBezTo>
                <a:cubicBezTo>
                  <a:pt x="312" y="56"/>
                  <a:pt x="304" y="176"/>
                  <a:pt x="344" y="200"/>
                </a:cubicBezTo>
                <a:cubicBezTo>
                  <a:pt x="384" y="224"/>
                  <a:pt x="488" y="216"/>
                  <a:pt x="536" y="200"/>
                </a:cubicBezTo>
                <a:cubicBezTo>
                  <a:pt x="584" y="184"/>
                  <a:pt x="616" y="136"/>
                  <a:pt x="632" y="104"/>
                </a:cubicBezTo>
                <a:cubicBezTo>
                  <a:pt x="648" y="72"/>
                  <a:pt x="624" y="0"/>
                  <a:pt x="632" y="8"/>
                </a:cubicBezTo>
                <a:cubicBezTo>
                  <a:pt x="640" y="16"/>
                  <a:pt x="648" y="120"/>
                  <a:pt x="680" y="152"/>
                </a:cubicBezTo>
                <a:cubicBezTo>
                  <a:pt x="712" y="184"/>
                  <a:pt x="800" y="136"/>
                  <a:pt x="824" y="200"/>
                </a:cubicBezTo>
                <a:cubicBezTo>
                  <a:pt x="848" y="264"/>
                  <a:pt x="824" y="480"/>
                  <a:pt x="824" y="536"/>
                </a:cubicBezTo>
              </a:path>
            </a:pathLst>
          </a:custGeom>
          <a:noFill/>
          <a:ln w="19050">
            <a:solidFill>
              <a:schemeClr val="tx1"/>
            </a:solidFill>
            <a:round/>
            <a:headEnd/>
            <a:tailEnd/>
          </a:ln>
        </p:spPr>
        <p:txBody>
          <a:bodyPr/>
          <a:lstStyle/>
          <a:p>
            <a:endParaRPr lang="en-US"/>
          </a:p>
        </p:txBody>
      </p:sp>
      <p:sp>
        <p:nvSpPr>
          <p:cNvPr id="57352" name="Oval 8"/>
          <p:cNvSpPr>
            <a:spLocks noChangeArrowheads="1"/>
          </p:cNvSpPr>
          <p:nvPr/>
        </p:nvSpPr>
        <p:spPr bwMode="auto">
          <a:xfrm>
            <a:off x="1295400" y="2895600"/>
            <a:ext cx="152400" cy="152400"/>
          </a:xfrm>
          <a:prstGeom prst="ellipse">
            <a:avLst/>
          </a:prstGeom>
          <a:solidFill>
            <a:schemeClr val="bg2"/>
          </a:solidFill>
          <a:ln w="9525">
            <a:solidFill>
              <a:schemeClr val="tx1"/>
            </a:solidFill>
            <a:round/>
            <a:headEnd/>
            <a:tailEnd/>
          </a:ln>
        </p:spPr>
        <p:txBody>
          <a:bodyPr wrap="none" anchor="ctr"/>
          <a:lstStyle/>
          <a:p>
            <a:endParaRPr lang="en-US"/>
          </a:p>
        </p:txBody>
      </p:sp>
      <p:sp>
        <p:nvSpPr>
          <p:cNvPr id="57353" name="Rectangle 9"/>
          <p:cNvSpPr>
            <a:spLocks noChangeArrowheads="1"/>
          </p:cNvSpPr>
          <p:nvPr/>
        </p:nvSpPr>
        <p:spPr bwMode="auto">
          <a:xfrm>
            <a:off x="304800" y="3810000"/>
            <a:ext cx="1600200" cy="1981200"/>
          </a:xfrm>
          <a:prstGeom prst="rect">
            <a:avLst/>
          </a:prstGeom>
          <a:solidFill>
            <a:schemeClr val="bg2">
              <a:alpha val="30196"/>
            </a:schemeClr>
          </a:solidFill>
          <a:ln w="19050">
            <a:solidFill>
              <a:schemeClr val="tx1"/>
            </a:solidFill>
            <a:miter lim="800000"/>
            <a:headEnd/>
            <a:tailEnd/>
          </a:ln>
        </p:spPr>
        <p:txBody>
          <a:bodyPr wrap="none" anchor="ctr"/>
          <a:lstStyle/>
          <a:p>
            <a:endParaRPr lang="en-US"/>
          </a:p>
        </p:txBody>
      </p:sp>
      <p:sp>
        <p:nvSpPr>
          <p:cNvPr id="57354" name="Rectangle 10"/>
          <p:cNvSpPr>
            <a:spLocks noChangeArrowheads="1"/>
          </p:cNvSpPr>
          <p:nvPr/>
        </p:nvSpPr>
        <p:spPr bwMode="auto">
          <a:xfrm>
            <a:off x="533400" y="4038600"/>
            <a:ext cx="1066800" cy="381000"/>
          </a:xfrm>
          <a:prstGeom prst="rect">
            <a:avLst/>
          </a:prstGeom>
          <a:solidFill>
            <a:schemeClr val="bg1"/>
          </a:solidFill>
          <a:ln w="19050">
            <a:solidFill>
              <a:schemeClr val="tx1"/>
            </a:solidFill>
            <a:miter lim="800000"/>
            <a:headEnd/>
            <a:tailEnd/>
          </a:ln>
        </p:spPr>
        <p:txBody>
          <a:bodyPr wrap="none" anchor="ctr"/>
          <a:lstStyle/>
          <a:p>
            <a:endParaRPr lang="en-US"/>
          </a:p>
        </p:txBody>
      </p:sp>
      <p:sp>
        <p:nvSpPr>
          <p:cNvPr id="57355" name="Text Box 11"/>
          <p:cNvSpPr txBox="1">
            <a:spLocks noChangeArrowheads="1"/>
          </p:cNvSpPr>
          <p:nvPr/>
        </p:nvSpPr>
        <p:spPr bwMode="auto">
          <a:xfrm>
            <a:off x="533400" y="4953000"/>
            <a:ext cx="1295400" cy="366713"/>
          </a:xfrm>
          <a:prstGeom prst="rect">
            <a:avLst/>
          </a:prstGeom>
          <a:noFill/>
          <a:ln w="9525">
            <a:noFill/>
            <a:miter lim="800000"/>
            <a:headEnd/>
            <a:tailEnd/>
          </a:ln>
        </p:spPr>
        <p:txBody>
          <a:bodyPr>
            <a:spAutoFit/>
          </a:bodyPr>
          <a:lstStyle/>
          <a:p>
            <a:pPr>
              <a:spcBef>
                <a:spcPct val="50000"/>
              </a:spcBef>
            </a:pPr>
            <a:r>
              <a:rPr lang="en-US"/>
              <a:t>DVM</a:t>
            </a:r>
          </a:p>
        </p:txBody>
      </p:sp>
      <p:sp>
        <p:nvSpPr>
          <p:cNvPr id="57356" name="Text Box 12"/>
          <p:cNvSpPr txBox="1">
            <a:spLocks noChangeArrowheads="1"/>
          </p:cNvSpPr>
          <p:nvPr/>
        </p:nvSpPr>
        <p:spPr bwMode="auto">
          <a:xfrm>
            <a:off x="5791200" y="2438400"/>
            <a:ext cx="1752600" cy="366713"/>
          </a:xfrm>
          <a:prstGeom prst="rect">
            <a:avLst/>
          </a:prstGeom>
          <a:noFill/>
          <a:ln w="9525">
            <a:noFill/>
            <a:miter lim="800000"/>
            <a:headEnd/>
            <a:tailEnd/>
          </a:ln>
        </p:spPr>
        <p:txBody>
          <a:bodyPr>
            <a:spAutoFit/>
          </a:bodyPr>
          <a:lstStyle/>
          <a:p>
            <a:pPr>
              <a:spcBef>
                <a:spcPct val="50000"/>
              </a:spcBef>
            </a:pPr>
            <a:r>
              <a:rPr lang="en-US" b="1"/>
              <a:t>Current</a:t>
            </a:r>
          </a:p>
        </p:txBody>
      </p:sp>
      <p:sp>
        <p:nvSpPr>
          <p:cNvPr id="57357" name="Rectangle 13"/>
          <p:cNvSpPr>
            <a:spLocks noChangeArrowheads="1"/>
          </p:cNvSpPr>
          <p:nvPr/>
        </p:nvSpPr>
        <p:spPr bwMode="auto">
          <a:xfrm>
            <a:off x="4343400" y="3352800"/>
            <a:ext cx="1066800" cy="304800"/>
          </a:xfrm>
          <a:prstGeom prst="rect">
            <a:avLst/>
          </a:prstGeom>
          <a:solidFill>
            <a:schemeClr val="bg2"/>
          </a:solidFill>
          <a:ln w="19050">
            <a:solidFill>
              <a:schemeClr val="tx1"/>
            </a:solidFill>
            <a:miter lim="800000"/>
            <a:headEnd/>
            <a:tailEnd/>
          </a:ln>
        </p:spPr>
        <p:txBody>
          <a:bodyPr wrap="none" anchor="ctr"/>
          <a:lstStyle/>
          <a:p>
            <a:endParaRPr lang="en-US"/>
          </a:p>
        </p:txBody>
      </p:sp>
      <p:sp>
        <p:nvSpPr>
          <p:cNvPr id="57358" name="Text Box 14"/>
          <p:cNvSpPr txBox="1">
            <a:spLocks noChangeArrowheads="1"/>
          </p:cNvSpPr>
          <p:nvPr/>
        </p:nvSpPr>
        <p:spPr bwMode="auto">
          <a:xfrm>
            <a:off x="4038600" y="3962400"/>
            <a:ext cx="1371600" cy="366713"/>
          </a:xfrm>
          <a:prstGeom prst="rect">
            <a:avLst/>
          </a:prstGeom>
          <a:noFill/>
          <a:ln w="9525">
            <a:noFill/>
            <a:miter lim="800000"/>
            <a:headEnd/>
            <a:tailEnd/>
          </a:ln>
        </p:spPr>
        <p:txBody>
          <a:bodyPr>
            <a:spAutoFit/>
          </a:bodyPr>
          <a:lstStyle/>
          <a:p>
            <a:pPr>
              <a:spcBef>
                <a:spcPct val="50000"/>
              </a:spcBef>
            </a:pPr>
            <a:r>
              <a:rPr lang="en-US"/>
              <a:t>transducer</a:t>
            </a:r>
          </a:p>
        </p:txBody>
      </p:sp>
      <p:sp>
        <p:nvSpPr>
          <p:cNvPr id="57359" name="Line 15"/>
          <p:cNvSpPr>
            <a:spLocks noChangeShapeType="1"/>
          </p:cNvSpPr>
          <p:nvPr/>
        </p:nvSpPr>
        <p:spPr bwMode="auto">
          <a:xfrm>
            <a:off x="5410200" y="3505200"/>
            <a:ext cx="685800" cy="0"/>
          </a:xfrm>
          <a:prstGeom prst="line">
            <a:avLst/>
          </a:prstGeom>
          <a:noFill/>
          <a:ln w="9525">
            <a:solidFill>
              <a:schemeClr val="tx1"/>
            </a:solidFill>
            <a:round/>
            <a:headEnd/>
            <a:tailEnd type="triangle" w="med" len="med"/>
          </a:ln>
        </p:spPr>
        <p:txBody>
          <a:bodyPr/>
          <a:lstStyle/>
          <a:p>
            <a:endParaRPr lang="en-US"/>
          </a:p>
        </p:txBody>
      </p:sp>
      <p:sp>
        <p:nvSpPr>
          <p:cNvPr id="57360" name="Text Box 16"/>
          <p:cNvSpPr txBox="1">
            <a:spLocks noChangeArrowheads="1"/>
          </p:cNvSpPr>
          <p:nvPr/>
        </p:nvSpPr>
        <p:spPr bwMode="auto">
          <a:xfrm>
            <a:off x="5486400" y="3581400"/>
            <a:ext cx="762000" cy="366713"/>
          </a:xfrm>
          <a:prstGeom prst="rect">
            <a:avLst/>
          </a:prstGeom>
          <a:noFill/>
          <a:ln w="9525">
            <a:noFill/>
            <a:miter lim="800000"/>
            <a:headEnd/>
            <a:tailEnd/>
          </a:ln>
        </p:spPr>
        <p:txBody>
          <a:bodyPr>
            <a:spAutoFit/>
          </a:bodyPr>
          <a:lstStyle/>
          <a:p>
            <a:pPr>
              <a:spcBef>
                <a:spcPct val="50000"/>
              </a:spcBef>
            </a:pPr>
            <a:r>
              <a:rPr lang="en-US"/>
              <a:t>I</a:t>
            </a:r>
            <a:r>
              <a:rPr lang="en-US" baseline="-25000"/>
              <a:t>out</a:t>
            </a:r>
          </a:p>
        </p:txBody>
      </p:sp>
      <p:sp>
        <p:nvSpPr>
          <p:cNvPr id="57361" name="Rectangle 17"/>
          <p:cNvSpPr>
            <a:spLocks noChangeArrowheads="1"/>
          </p:cNvSpPr>
          <p:nvPr/>
        </p:nvSpPr>
        <p:spPr bwMode="auto">
          <a:xfrm>
            <a:off x="6096000" y="3048000"/>
            <a:ext cx="2209800" cy="3200400"/>
          </a:xfrm>
          <a:prstGeom prst="rect">
            <a:avLst/>
          </a:prstGeom>
          <a:noFill/>
          <a:ln w="19050">
            <a:solidFill>
              <a:schemeClr val="tx1"/>
            </a:solidFill>
            <a:miter lim="800000"/>
            <a:headEnd/>
            <a:tailEnd/>
          </a:ln>
        </p:spPr>
        <p:txBody>
          <a:bodyPr wrap="none" anchor="ctr"/>
          <a:lstStyle/>
          <a:p>
            <a:endParaRPr lang="en-US"/>
          </a:p>
        </p:txBody>
      </p:sp>
      <p:sp>
        <p:nvSpPr>
          <p:cNvPr id="57362" name="Text Box 18"/>
          <p:cNvSpPr txBox="1">
            <a:spLocks noChangeArrowheads="1"/>
          </p:cNvSpPr>
          <p:nvPr/>
        </p:nvSpPr>
        <p:spPr bwMode="auto">
          <a:xfrm>
            <a:off x="6248400" y="5638800"/>
            <a:ext cx="1295400" cy="366713"/>
          </a:xfrm>
          <a:prstGeom prst="rect">
            <a:avLst/>
          </a:prstGeom>
          <a:noFill/>
          <a:ln w="9525">
            <a:noFill/>
            <a:miter lim="800000"/>
            <a:headEnd/>
            <a:tailEnd/>
          </a:ln>
        </p:spPr>
        <p:txBody>
          <a:bodyPr>
            <a:spAutoFit/>
          </a:bodyPr>
          <a:lstStyle/>
          <a:p>
            <a:pPr>
              <a:spcBef>
                <a:spcPct val="50000"/>
              </a:spcBef>
            </a:pPr>
            <a:r>
              <a:rPr lang="en-US"/>
              <a:t>Multimeter</a:t>
            </a:r>
          </a:p>
        </p:txBody>
      </p:sp>
      <p:sp>
        <p:nvSpPr>
          <p:cNvPr id="57363" name="Line 19"/>
          <p:cNvSpPr>
            <a:spLocks noChangeShapeType="1"/>
          </p:cNvSpPr>
          <p:nvPr/>
        </p:nvSpPr>
        <p:spPr bwMode="auto">
          <a:xfrm>
            <a:off x="8305800" y="3505200"/>
            <a:ext cx="304800" cy="0"/>
          </a:xfrm>
          <a:prstGeom prst="line">
            <a:avLst/>
          </a:prstGeom>
          <a:noFill/>
          <a:ln w="9525">
            <a:solidFill>
              <a:schemeClr val="tx1"/>
            </a:solidFill>
            <a:round/>
            <a:headEnd/>
            <a:tailEnd/>
          </a:ln>
        </p:spPr>
        <p:txBody>
          <a:bodyPr/>
          <a:lstStyle/>
          <a:p>
            <a:endParaRPr lang="en-US"/>
          </a:p>
        </p:txBody>
      </p:sp>
      <p:sp>
        <p:nvSpPr>
          <p:cNvPr id="57364" name="AutoShape 20"/>
          <p:cNvSpPr>
            <a:spLocks noChangeArrowheads="1"/>
          </p:cNvSpPr>
          <p:nvPr/>
        </p:nvSpPr>
        <p:spPr bwMode="auto">
          <a:xfrm rot="5198013">
            <a:off x="8572500" y="3314700"/>
            <a:ext cx="457200" cy="3810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p>
        </p:txBody>
      </p:sp>
      <p:sp>
        <p:nvSpPr>
          <p:cNvPr id="57365" name="Line 21"/>
          <p:cNvSpPr>
            <a:spLocks noChangeShapeType="1"/>
          </p:cNvSpPr>
          <p:nvPr/>
        </p:nvSpPr>
        <p:spPr bwMode="auto">
          <a:xfrm>
            <a:off x="6096000" y="3505200"/>
            <a:ext cx="762000" cy="0"/>
          </a:xfrm>
          <a:prstGeom prst="line">
            <a:avLst/>
          </a:prstGeom>
          <a:noFill/>
          <a:ln w="9525">
            <a:solidFill>
              <a:schemeClr val="tx1"/>
            </a:solidFill>
            <a:round/>
            <a:headEnd/>
            <a:tailEnd/>
          </a:ln>
        </p:spPr>
        <p:txBody>
          <a:bodyPr/>
          <a:lstStyle/>
          <a:p>
            <a:endParaRPr lang="en-US"/>
          </a:p>
        </p:txBody>
      </p:sp>
      <p:sp>
        <p:nvSpPr>
          <p:cNvPr id="57366" name="Line 22"/>
          <p:cNvSpPr>
            <a:spLocks noChangeShapeType="1"/>
          </p:cNvSpPr>
          <p:nvPr/>
        </p:nvSpPr>
        <p:spPr bwMode="auto">
          <a:xfrm flipV="1">
            <a:off x="6858000" y="3276600"/>
            <a:ext cx="76200" cy="228600"/>
          </a:xfrm>
          <a:prstGeom prst="line">
            <a:avLst/>
          </a:prstGeom>
          <a:noFill/>
          <a:ln w="9525">
            <a:solidFill>
              <a:schemeClr val="tx1"/>
            </a:solidFill>
            <a:round/>
            <a:headEnd/>
            <a:tailEnd/>
          </a:ln>
        </p:spPr>
        <p:txBody>
          <a:bodyPr/>
          <a:lstStyle/>
          <a:p>
            <a:endParaRPr lang="en-US"/>
          </a:p>
        </p:txBody>
      </p:sp>
      <p:sp>
        <p:nvSpPr>
          <p:cNvPr id="57367" name="Line 23"/>
          <p:cNvSpPr>
            <a:spLocks noChangeShapeType="1"/>
          </p:cNvSpPr>
          <p:nvPr/>
        </p:nvSpPr>
        <p:spPr bwMode="auto">
          <a:xfrm>
            <a:off x="6934200" y="3276600"/>
            <a:ext cx="152400" cy="457200"/>
          </a:xfrm>
          <a:prstGeom prst="line">
            <a:avLst/>
          </a:prstGeom>
          <a:noFill/>
          <a:ln w="9525">
            <a:solidFill>
              <a:schemeClr val="tx1"/>
            </a:solidFill>
            <a:round/>
            <a:headEnd/>
            <a:tailEnd/>
          </a:ln>
        </p:spPr>
        <p:txBody>
          <a:bodyPr/>
          <a:lstStyle/>
          <a:p>
            <a:endParaRPr lang="en-US"/>
          </a:p>
        </p:txBody>
      </p:sp>
      <p:sp>
        <p:nvSpPr>
          <p:cNvPr id="57368" name="Line 24"/>
          <p:cNvSpPr>
            <a:spLocks noChangeShapeType="1"/>
          </p:cNvSpPr>
          <p:nvPr/>
        </p:nvSpPr>
        <p:spPr bwMode="auto">
          <a:xfrm flipV="1">
            <a:off x="7086600" y="3276600"/>
            <a:ext cx="76200" cy="457200"/>
          </a:xfrm>
          <a:prstGeom prst="line">
            <a:avLst/>
          </a:prstGeom>
          <a:noFill/>
          <a:ln w="9525">
            <a:solidFill>
              <a:schemeClr val="tx1"/>
            </a:solidFill>
            <a:round/>
            <a:headEnd/>
            <a:tailEnd/>
          </a:ln>
        </p:spPr>
        <p:txBody>
          <a:bodyPr/>
          <a:lstStyle/>
          <a:p>
            <a:endParaRPr lang="en-US"/>
          </a:p>
        </p:txBody>
      </p:sp>
      <p:sp>
        <p:nvSpPr>
          <p:cNvPr id="57369" name="Line 25"/>
          <p:cNvSpPr>
            <a:spLocks noChangeShapeType="1"/>
          </p:cNvSpPr>
          <p:nvPr/>
        </p:nvSpPr>
        <p:spPr bwMode="auto">
          <a:xfrm>
            <a:off x="7162800" y="3276600"/>
            <a:ext cx="152400" cy="381000"/>
          </a:xfrm>
          <a:prstGeom prst="line">
            <a:avLst/>
          </a:prstGeom>
          <a:noFill/>
          <a:ln w="9525">
            <a:solidFill>
              <a:schemeClr val="tx1"/>
            </a:solidFill>
            <a:round/>
            <a:headEnd/>
            <a:tailEnd/>
          </a:ln>
        </p:spPr>
        <p:txBody>
          <a:bodyPr/>
          <a:lstStyle/>
          <a:p>
            <a:endParaRPr lang="en-US"/>
          </a:p>
        </p:txBody>
      </p:sp>
      <p:sp>
        <p:nvSpPr>
          <p:cNvPr id="57370" name="Line 26"/>
          <p:cNvSpPr>
            <a:spLocks noChangeShapeType="1"/>
          </p:cNvSpPr>
          <p:nvPr/>
        </p:nvSpPr>
        <p:spPr bwMode="auto">
          <a:xfrm flipV="1">
            <a:off x="7315200" y="3276600"/>
            <a:ext cx="152400" cy="381000"/>
          </a:xfrm>
          <a:prstGeom prst="line">
            <a:avLst/>
          </a:prstGeom>
          <a:noFill/>
          <a:ln w="9525">
            <a:solidFill>
              <a:schemeClr val="tx1"/>
            </a:solidFill>
            <a:round/>
            <a:headEnd/>
            <a:tailEnd/>
          </a:ln>
        </p:spPr>
        <p:txBody>
          <a:bodyPr/>
          <a:lstStyle/>
          <a:p>
            <a:endParaRPr lang="en-US"/>
          </a:p>
        </p:txBody>
      </p:sp>
      <p:sp>
        <p:nvSpPr>
          <p:cNvPr id="57371" name="Line 27"/>
          <p:cNvSpPr>
            <a:spLocks noChangeShapeType="1"/>
          </p:cNvSpPr>
          <p:nvPr/>
        </p:nvSpPr>
        <p:spPr bwMode="auto">
          <a:xfrm>
            <a:off x="7467600" y="3276600"/>
            <a:ext cx="76200" cy="228600"/>
          </a:xfrm>
          <a:prstGeom prst="line">
            <a:avLst/>
          </a:prstGeom>
          <a:noFill/>
          <a:ln w="9525">
            <a:solidFill>
              <a:schemeClr val="tx1"/>
            </a:solidFill>
            <a:round/>
            <a:headEnd/>
            <a:tailEnd/>
          </a:ln>
        </p:spPr>
        <p:txBody>
          <a:bodyPr/>
          <a:lstStyle/>
          <a:p>
            <a:endParaRPr lang="en-US"/>
          </a:p>
        </p:txBody>
      </p:sp>
      <p:sp>
        <p:nvSpPr>
          <p:cNvPr id="57372" name="Line 28"/>
          <p:cNvSpPr>
            <a:spLocks noChangeShapeType="1"/>
          </p:cNvSpPr>
          <p:nvPr/>
        </p:nvSpPr>
        <p:spPr bwMode="auto">
          <a:xfrm>
            <a:off x="7543800" y="3505200"/>
            <a:ext cx="762000" cy="0"/>
          </a:xfrm>
          <a:prstGeom prst="line">
            <a:avLst/>
          </a:prstGeom>
          <a:noFill/>
          <a:ln w="9525">
            <a:solidFill>
              <a:schemeClr val="tx1"/>
            </a:solidFill>
            <a:round/>
            <a:headEnd/>
            <a:tailEnd/>
          </a:ln>
        </p:spPr>
        <p:txBody>
          <a:bodyPr/>
          <a:lstStyle/>
          <a:p>
            <a:endParaRPr lang="en-US"/>
          </a:p>
        </p:txBody>
      </p:sp>
      <p:sp>
        <p:nvSpPr>
          <p:cNvPr id="57373" name="Line 29"/>
          <p:cNvSpPr>
            <a:spLocks noChangeShapeType="1"/>
          </p:cNvSpPr>
          <p:nvPr/>
        </p:nvSpPr>
        <p:spPr bwMode="auto">
          <a:xfrm flipH="1">
            <a:off x="7239000" y="2590800"/>
            <a:ext cx="228600" cy="609600"/>
          </a:xfrm>
          <a:prstGeom prst="line">
            <a:avLst/>
          </a:prstGeom>
          <a:noFill/>
          <a:ln w="9525">
            <a:solidFill>
              <a:schemeClr val="tx1"/>
            </a:solidFill>
            <a:round/>
            <a:headEnd/>
            <a:tailEnd type="triangle" w="med" len="med"/>
          </a:ln>
        </p:spPr>
        <p:txBody>
          <a:bodyPr/>
          <a:lstStyle/>
          <a:p>
            <a:endParaRPr lang="en-US"/>
          </a:p>
        </p:txBody>
      </p:sp>
      <p:sp>
        <p:nvSpPr>
          <p:cNvPr id="57374" name="Text Box 30"/>
          <p:cNvSpPr txBox="1">
            <a:spLocks noChangeArrowheads="1"/>
          </p:cNvSpPr>
          <p:nvPr/>
        </p:nvSpPr>
        <p:spPr bwMode="auto">
          <a:xfrm>
            <a:off x="7543800" y="2362200"/>
            <a:ext cx="1219200" cy="641350"/>
          </a:xfrm>
          <a:prstGeom prst="rect">
            <a:avLst/>
          </a:prstGeom>
          <a:noFill/>
          <a:ln w="9525">
            <a:noFill/>
            <a:miter lim="800000"/>
            <a:headEnd/>
            <a:tailEnd/>
          </a:ln>
        </p:spPr>
        <p:txBody>
          <a:bodyPr>
            <a:spAutoFit/>
          </a:bodyPr>
          <a:lstStyle/>
          <a:p>
            <a:pPr>
              <a:spcBef>
                <a:spcPct val="50000"/>
              </a:spcBef>
            </a:pPr>
            <a:r>
              <a:rPr lang="en-US"/>
              <a:t>Shunt resistor</a:t>
            </a:r>
          </a:p>
        </p:txBody>
      </p:sp>
      <p:sp>
        <p:nvSpPr>
          <p:cNvPr id="57375" name="Rectangle 31"/>
          <p:cNvSpPr>
            <a:spLocks noChangeArrowheads="1"/>
          </p:cNvSpPr>
          <p:nvPr/>
        </p:nvSpPr>
        <p:spPr bwMode="auto">
          <a:xfrm>
            <a:off x="6477000" y="3810000"/>
            <a:ext cx="1600200" cy="1676400"/>
          </a:xfrm>
          <a:prstGeom prst="rect">
            <a:avLst/>
          </a:prstGeom>
          <a:solidFill>
            <a:schemeClr val="bg2">
              <a:alpha val="30196"/>
            </a:schemeClr>
          </a:solidFill>
          <a:ln w="19050">
            <a:solidFill>
              <a:schemeClr val="tx1"/>
            </a:solidFill>
            <a:miter lim="800000"/>
            <a:headEnd/>
            <a:tailEnd/>
          </a:ln>
        </p:spPr>
        <p:txBody>
          <a:bodyPr wrap="none" anchor="ctr"/>
          <a:lstStyle/>
          <a:p>
            <a:endParaRPr lang="en-US"/>
          </a:p>
        </p:txBody>
      </p:sp>
      <p:sp>
        <p:nvSpPr>
          <p:cNvPr id="57376" name="Rectangle 32"/>
          <p:cNvSpPr>
            <a:spLocks noChangeArrowheads="1"/>
          </p:cNvSpPr>
          <p:nvPr/>
        </p:nvSpPr>
        <p:spPr bwMode="auto">
          <a:xfrm>
            <a:off x="6705600" y="4038600"/>
            <a:ext cx="1066800" cy="381000"/>
          </a:xfrm>
          <a:prstGeom prst="rect">
            <a:avLst/>
          </a:prstGeom>
          <a:solidFill>
            <a:schemeClr val="bg1"/>
          </a:solidFill>
          <a:ln w="19050">
            <a:solidFill>
              <a:schemeClr val="tx1"/>
            </a:solidFill>
            <a:miter lim="800000"/>
            <a:headEnd/>
            <a:tailEnd/>
          </a:ln>
        </p:spPr>
        <p:txBody>
          <a:bodyPr wrap="none" anchor="ctr"/>
          <a:lstStyle/>
          <a:p>
            <a:endParaRPr lang="en-US"/>
          </a:p>
        </p:txBody>
      </p:sp>
      <p:sp>
        <p:nvSpPr>
          <p:cNvPr id="57377" name="Text Box 33"/>
          <p:cNvSpPr txBox="1">
            <a:spLocks noChangeArrowheads="1"/>
          </p:cNvSpPr>
          <p:nvPr/>
        </p:nvSpPr>
        <p:spPr bwMode="auto">
          <a:xfrm>
            <a:off x="6705600" y="4953000"/>
            <a:ext cx="1295400" cy="366713"/>
          </a:xfrm>
          <a:prstGeom prst="rect">
            <a:avLst/>
          </a:prstGeom>
          <a:noFill/>
          <a:ln w="9525">
            <a:noFill/>
            <a:miter lim="800000"/>
            <a:headEnd/>
            <a:tailEnd/>
          </a:ln>
        </p:spPr>
        <p:txBody>
          <a:bodyPr>
            <a:spAutoFit/>
          </a:bodyPr>
          <a:lstStyle/>
          <a:p>
            <a:pPr>
              <a:spcBef>
                <a:spcPct val="50000"/>
              </a:spcBef>
            </a:pPr>
            <a:r>
              <a:rPr lang="en-US"/>
              <a:t>DVM</a:t>
            </a:r>
          </a:p>
        </p:txBody>
      </p:sp>
      <p:sp>
        <p:nvSpPr>
          <p:cNvPr id="57378" name="Line 34"/>
          <p:cNvSpPr>
            <a:spLocks noChangeShapeType="1"/>
          </p:cNvSpPr>
          <p:nvPr/>
        </p:nvSpPr>
        <p:spPr bwMode="auto">
          <a:xfrm>
            <a:off x="6629400" y="3505200"/>
            <a:ext cx="0" cy="304800"/>
          </a:xfrm>
          <a:prstGeom prst="line">
            <a:avLst/>
          </a:prstGeom>
          <a:noFill/>
          <a:ln w="9525">
            <a:solidFill>
              <a:schemeClr val="tx1"/>
            </a:solidFill>
            <a:round/>
            <a:headEnd/>
            <a:tailEnd/>
          </a:ln>
        </p:spPr>
        <p:txBody>
          <a:bodyPr/>
          <a:lstStyle/>
          <a:p>
            <a:endParaRPr lang="en-US"/>
          </a:p>
        </p:txBody>
      </p:sp>
      <p:sp>
        <p:nvSpPr>
          <p:cNvPr id="57379" name="Line 35"/>
          <p:cNvSpPr>
            <a:spLocks noChangeShapeType="1"/>
          </p:cNvSpPr>
          <p:nvPr/>
        </p:nvSpPr>
        <p:spPr bwMode="auto">
          <a:xfrm>
            <a:off x="7848600" y="3505200"/>
            <a:ext cx="0" cy="304800"/>
          </a:xfrm>
          <a:prstGeom prst="line">
            <a:avLst/>
          </a:prstGeom>
          <a:noFill/>
          <a:ln w="9525">
            <a:solidFill>
              <a:schemeClr val="tx1"/>
            </a:solidFill>
            <a:round/>
            <a:headEnd/>
            <a:tailEnd/>
          </a:ln>
        </p:spPr>
        <p:txBody>
          <a:bodyPr/>
          <a:lstStyle/>
          <a:p>
            <a:endParaRPr lang="en-US"/>
          </a:p>
        </p:txBody>
      </p:sp>
      <p:sp>
        <p:nvSpPr>
          <p:cNvPr id="57380" name="Text Box 36"/>
          <p:cNvSpPr txBox="1">
            <a:spLocks noChangeArrowheads="1"/>
          </p:cNvSpPr>
          <p:nvPr/>
        </p:nvSpPr>
        <p:spPr bwMode="auto">
          <a:xfrm>
            <a:off x="1371600" y="3505200"/>
            <a:ext cx="381000" cy="366713"/>
          </a:xfrm>
          <a:prstGeom prst="rect">
            <a:avLst/>
          </a:prstGeom>
          <a:noFill/>
          <a:ln w="9525">
            <a:noFill/>
            <a:miter lim="800000"/>
            <a:headEnd/>
            <a:tailEnd/>
          </a:ln>
        </p:spPr>
        <p:txBody>
          <a:bodyPr>
            <a:spAutoFit/>
          </a:bodyPr>
          <a:lstStyle/>
          <a:p>
            <a:pPr>
              <a:spcBef>
                <a:spcPct val="50000"/>
              </a:spcBef>
            </a:pPr>
            <a:r>
              <a:rPr lang="en-US"/>
              <a:t>-</a:t>
            </a:r>
          </a:p>
        </p:txBody>
      </p:sp>
      <p:sp>
        <p:nvSpPr>
          <p:cNvPr id="57381" name="Text Box 37"/>
          <p:cNvSpPr txBox="1">
            <a:spLocks noChangeArrowheads="1"/>
          </p:cNvSpPr>
          <p:nvPr/>
        </p:nvSpPr>
        <p:spPr bwMode="auto">
          <a:xfrm>
            <a:off x="381000" y="3505200"/>
            <a:ext cx="533400" cy="366713"/>
          </a:xfrm>
          <a:prstGeom prst="rect">
            <a:avLst/>
          </a:prstGeom>
          <a:noFill/>
          <a:ln w="9525">
            <a:noFill/>
            <a:miter lim="800000"/>
            <a:headEnd/>
            <a:tailEnd/>
          </a:ln>
        </p:spPr>
        <p:txBody>
          <a:bodyPr>
            <a:spAutoFit/>
          </a:bodyPr>
          <a:lstStyle/>
          <a:p>
            <a:pPr>
              <a:spcBef>
                <a:spcPct val="50000"/>
              </a:spcBef>
            </a:pPr>
            <a:r>
              <a:rPr lang="en-US"/>
              <a:t>+</a:t>
            </a:r>
          </a:p>
        </p:txBody>
      </p:sp>
      <p:sp>
        <p:nvSpPr>
          <p:cNvPr id="57382" name="Text Box 38"/>
          <p:cNvSpPr txBox="1">
            <a:spLocks noChangeArrowheads="1"/>
          </p:cNvSpPr>
          <p:nvPr/>
        </p:nvSpPr>
        <p:spPr bwMode="auto">
          <a:xfrm>
            <a:off x="6553200" y="3505200"/>
            <a:ext cx="533400" cy="366713"/>
          </a:xfrm>
          <a:prstGeom prst="rect">
            <a:avLst/>
          </a:prstGeom>
          <a:noFill/>
          <a:ln w="9525">
            <a:noFill/>
            <a:miter lim="800000"/>
            <a:headEnd/>
            <a:tailEnd/>
          </a:ln>
        </p:spPr>
        <p:txBody>
          <a:bodyPr>
            <a:spAutoFit/>
          </a:bodyPr>
          <a:lstStyle/>
          <a:p>
            <a:pPr>
              <a:spcBef>
                <a:spcPct val="50000"/>
              </a:spcBef>
            </a:pPr>
            <a:r>
              <a:rPr lang="en-US"/>
              <a:t>+</a:t>
            </a:r>
          </a:p>
        </p:txBody>
      </p:sp>
      <p:sp>
        <p:nvSpPr>
          <p:cNvPr id="57383" name="Text Box 39"/>
          <p:cNvSpPr txBox="1">
            <a:spLocks noChangeArrowheads="1"/>
          </p:cNvSpPr>
          <p:nvPr/>
        </p:nvSpPr>
        <p:spPr bwMode="auto">
          <a:xfrm>
            <a:off x="7543800" y="3505200"/>
            <a:ext cx="381000" cy="366713"/>
          </a:xfrm>
          <a:prstGeom prst="rect">
            <a:avLst/>
          </a:prstGeom>
          <a:noFill/>
          <a:ln w="9525">
            <a:noFill/>
            <a:miter lim="800000"/>
            <a:headEnd/>
            <a:tailEnd/>
          </a:ln>
        </p:spPr>
        <p:txBody>
          <a:bodyPr>
            <a:spAutoFit/>
          </a:bodyPr>
          <a:lstStyle/>
          <a:p>
            <a:pPr>
              <a:spcBef>
                <a:spcPct val="50000"/>
              </a:spcBef>
            </a:pPr>
            <a:r>
              <a:rPr lang="en-US"/>
              <a:t>-</a:t>
            </a:r>
          </a:p>
        </p:txBody>
      </p:sp>
      <p:sp>
        <p:nvSpPr>
          <p:cNvPr id="57384" name="Text Box 40"/>
          <p:cNvSpPr txBox="1">
            <a:spLocks noChangeArrowheads="1"/>
          </p:cNvSpPr>
          <p:nvPr/>
        </p:nvSpPr>
        <p:spPr bwMode="auto">
          <a:xfrm>
            <a:off x="3810000" y="4953000"/>
            <a:ext cx="1828800" cy="366713"/>
          </a:xfrm>
          <a:prstGeom prst="rect">
            <a:avLst/>
          </a:prstGeom>
          <a:noFill/>
          <a:ln w="9525">
            <a:noFill/>
            <a:miter lim="800000"/>
            <a:headEnd/>
            <a:tailEnd/>
          </a:ln>
        </p:spPr>
        <p:txBody>
          <a:bodyPr>
            <a:spAutoFit/>
          </a:bodyPr>
          <a:lstStyle/>
          <a:p>
            <a:pPr>
              <a:spcBef>
                <a:spcPct val="50000"/>
              </a:spcBef>
            </a:pPr>
            <a:r>
              <a:rPr lang="en-US"/>
              <a:t>I = V</a:t>
            </a:r>
            <a:r>
              <a:rPr lang="en-US" baseline="-25000"/>
              <a:t>meter</a:t>
            </a:r>
            <a:r>
              <a:rPr lang="en-US"/>
              <a:t>/R</a:t>
            </a:r>
            <a:r>
              <a:rPr lang="en-US" baseline="-25000"/>
              <a:t>shunt</a:t>
            </a:r>
          </a:p>
        </p:txBody>
      </p:sp>
    </p:spTree>
    <p:extLst>
      <p:ext uri="{BB962C8B-B14F-4D97-AF65-F5344CB8AC3E}">
        <p14:creationId xmlns:p14="http://schemas.microsoft.com/office/powerpoint/2010/main" val="231564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35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73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73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738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738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735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735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735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735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735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735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73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73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736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73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736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736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736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737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737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737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36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737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737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736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736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736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737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737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738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738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5737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737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737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7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P spid="57348" grpId="0"/>
      <p:bldP spid="57349" grpId="0" animBg="1"/>
      <p:bldP spid="57350" grpId="0"/>
      <p:bldP spid="57351" grpId="0" animBg="1"/>
      <p:bldP spid="57352" grpId="0" animBg="1"/>
      <p:bldP spid="57353" grpId="0" animBg="1"/>
      <p:bldP spid="57354" grpId="0" animBg="1"/>
      <p:bldP spid="57355" grpId="0"/>
      <p:bldP spid="57356" grpId="0"/>
      <p:bldP spid="57357" grpId="0" animBg="1"/>
      <p:bldP spid="57358" grpId="0"/>
      <p:bldP spid="57359" grpId="0" animBg="1"/>
      <p:bldP spid="57360" grpId="0"/>
      <p:bldP spid="57361" grpId="0" animBg="1"/>
      <p:bldP spid="57362" grpId="0"/>
      <p:bldP spid="57363" grpId="0" animBg="1"/>
      <p:bldP spid="57364" grpId="0" animBg="1"/>
      <p:bldP spid="57365" grpId="0" animBg="1"/>
      <p:bldP spid="57366" grpId="0" animBg="1"/>
      <p:bldP spid="57367" grpId="0" animBg="1"/>
      <p:bldP spid="57368" grpId="0" animBg="1"/>
      <p:bldP spid="57369" grpId="0" animBg="1"/>
      <p:bldP spid="57370" grpId="0" animBg="1"/>
      <p:bldP spid="57371" grpId="0" animBg="1"/>
      <p:bldP spid="57372" grpId="0" animBg="1"/>
      <p:bldP spid="57373" grpId="0" animBg="1"/>
      <p:bldP spid="57374" grpId="0"/>
      <p:bldP spid="57375" grpId="0" animBg="1"/>
      <p:bldP spid="57376" grpId="0" animBg="1"/>
      <p:bldP spid="57377" grpId="0"/>
      <p:bldP spid="57378" grpId="0" animBg="1"/>
      <p:bldP spid="57379" grpId="0" animBg="1"/>
      <p:bldP spid="57380" grpId="0"/>
      <p:bldP spid="57381" grpId="0"/>
      <p:bldP spid="57382" grpId="0"/>
      <p:bldP spid="57383" grpId="0"/>
      <p:bldP spid="5738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US" sz="4000" smtClean="0">
                <a:latin typeface="Tahoma" charset="0"/>
              </a:rPr>
              <a:t>Electronics</a:t>
            </a:r>
            <a:br>
              <a:rPr lang="en-US" sz="4000" smtClean="0">
                <a:latin typeface="Tahoma" charset="0"/>
              </a:rPr>
            </a:br>
            <a:r>
              <a:rPr lang="en-US" sz="3200" smtClean="0">
                <a:latin typeface="Tahoma" charset="0"/>
              </a:rPr>
              <a:t>Digital Volt Meter (DVM) Measurement</a:t>
            </a:r>
          </a:p>
        </p:txBody>
      </p:sp>
      <p:sp>
        <p:nvSpPr>
          <p:cNvPr id="59395" name="Rectangle 3"/>
          <p:cNvSpPr>
            <a:spLocks noGrp="1" noChangeArrowheads="1"/>
          </p:cNvSpPr>
          <p:nvPr>
            <p:ph type="body" idx="4294967295"/>
          </p:nvPr>
        </p:nvSpPr>
        <p:spPr/>
        <p:txBody>
          <a:bodyPr/>
          <a:lstStyle/>
          <a:p>
            <a:r>
              <a:rPr lang="en-US" smtClean="0">
                <a:latin typeface="Tahoma" charset="0"/>
              </a:rPr>
              <a:t>Resistance Measurement</a:t>
            </a:r>
          </a:p>
        </p:txBody>
      </p:sp>
      <p:grpSp>
        <p:nvGrpSpPr>
          <p:cNvPr id="2" name="Group 4"/>
          <p:cNvGrpSpPr>
            <a:grpSpLocks/>
          </p:cNvGrpSpPr>
          <p:nvPr/>
        </p:nvGrpSpPr>
        <p:grpSpPr bwMode="auto">
          <a:xfrm rot="5400000">
            <a:off x="571500" y="3695700"/>
            <a:ext cx="685800" cy="457200"/>
            <a:chOff x="960" y="2160"/>
            <a:chExt cx="432" cy="288"/>
          </a:xfrm>
        </p:grpSpPr>
        <p:sp>
          <p:nvSpPr>
            <p:cNvPr id="16409" name="Line 5"/>
            <p:cNvSpPr>
              <a:spLocks noChangeShapeType="1"/>
            </p:cNvSpPr>
            <p:nvPr/>
          </p:nvSpPr>
          <p:spPr bwMode="auto">
            <a:xfrm flipV="1">
              <a:off x="960" y="2160"/>
              <a:ext cx="48" cy="144"/>
            </a:xfrm>
            <a:prstGeom prst="line">
              <a:avLst/>
            </a:prstGeom>
            <a:noFill/>
            <a:ln w="9525">
              <a:solidFill>
                <a:schemeClr val="tx1"/>
              </a:solidFill>
              <a:round/>
              <a:headEnd/>
              <a:tailEnd/>
            </a:ln>
          </p:spPr>
          <p:txBody>
            <a:bodyPr/>
            <a:lstStyle/>
            <a:p>
              <a:endParaRPr lang="en-US"/>
            </a:p>
          </p:txBody>
        </p:sp>
        <p:sp>
          <p:nvSpPr>
            <p:cNvPr id="16410" name="Line 6"/>
            <p:cNvSpPr>
              <a:spLocks noChangeShapeType="1"/>
            </p:cNvSpPr>
            <p:nvPr/>
          </p:nvSpPr>
          <p:spPr bwMode="auto">
            <a:xfrm>
              <a:off x="1008" y="2160"/>
              <a:ext cx="96" cy="288"/>
            </a:xfrm>
            <a:prstGeom prst="line">
              <a:avLst/>
            </a:prstGeom>
            <a:noFill/>
            <a:ln w="9525">
              <a:solidFill>
                <a:schemeClr val="tx1"/>
              </a:solidFill>
              <a:round/>
              <a:headEnd/>
              <a:tailEnd/>
            </a:ln>
          </p:spPr>
          <p:txBody>
            <a:bodyPr/>
            <a:lstStyle/>
            <a:p>
              <a:endParaRPr lang="en-US"/>
            </a:p>
          </p:txBody>
        </p:sp>
        <p:sp>
          <p:nvSpPr>
            <p:cNvPr id="16411" name="Line 7"/>
            <p:cNvSpPr>
              <a:spLocks noChangeShapeType="1"/>
            </p:cNvSpPr>
            <p:nvPr/>
          </p:nvSpPr>
          <p:spPr bwMode="auto">
            <a:xfrm flipV="1">
              <a:off x="1104" y="2160"/>
              <a:ext cx="48" cy="288"/>
            </a:xfrm>
            <a:prstGeom prst="line">
              <a:avLst/>
            </a:prstGeom>
            <a:noFill/>
            <a:ln w="9525">
              <a:solidFill>
                <a:schemeClr val="tx1"/>
              </a:solidFill>
              <a:round/>
              <a:headEnd/>
              <a:tailEnd/>
            </a:ln>
          </p:spPr>
          <p:txBody>
            <a:bodyPr/>
            <a:lstStyle/>
            <a:p>
              <a:endParaRPr lang="en-US"/>
            </a:p>
          </p:txBody>
        </p:sp>
        <p:sp>
          <p:nvSpPr>
            <p:cNvPr id="16412" name="Line 8"/>
            <p:cNvSpPr>
              <a:spLocks noChangeShapeType="1"/>
            </p:cNvSpPr>
            <p:nvPr/>
          </p:nvSpPr>
          <p:spPr bwMode="auto">
            <a:xfrm>
              <a:off x="1152" y="2160"/>
              <a:ext cx="96" cy="240"/>
            </a:xfrm>
            <a:prstGeom prst="line">
              <a:avLst/>
            </a:prstGeom>
            <a:noFill/>
            <a:ln w="9525">
              <a:solidFill>
                <a:schemeClr val="tx1"/>
              </a:solidFill>
              <a:round/>
              <a:headEnd/>
              <a:tailEnd/>
            </a:ln>
          </p:spPr>
          <p:txBody>
            <a:bodyPr/>
            <a:lstStyle/>
            <a:p>
              <a:endParaRPr lang="en-US"/>
            </a:p>
          </p:txBody>
        </p:sp>
        <p:sp>
          <p:nvSpPr>
            <p:cNvPr id="16413" name="Line 9"/>
            <p:cNvSpPr>
              <a:spLocks noChangeShapeType="1"/>
            </p:cNvSpPr>
            <p:nvPr/>
          </p:nvSpPr>
          <p:spPr bwMode="auto">
            <a:xfrm flipV="1">
              <a:off x="1248" y="2160"/>
              <a:ext cx="96" cy="240"/>
            </a:xfrm>
            <a:prstGeom prst="line">
              <a:avLst/>
            </a:prstGeom>
            <a:noFill/>
            <a:ln w="9525">
              <a:solidFill>
                <a:schemeClr val="tx1"/>
              </a:solidFill>
              <a:round/>
              <a:headEnd/>
              <a:tailEnd/>
            </a:ln>
          </p:spPr>
          <p:txBody>
            <a:bodyPr/>
            <a:lstStyle/>
            <a:p>
              <a:endParaRPr lang="en-US"/>
            </a:p>
          </p:txBody>
        </p:sp>
        <p:sp>
          <p:nvSpPr>
            <p:cNvPr id="16414" name="Line 10"/>
            <p:cNvSpPr>
              <a:spLocks noChangeShapeType="1"/>
            </p:cNvSpPr>
            <p:nvPr/>
          </p:nvSpPr>
          <p:spPr bwMode="auto">
            <a:xfrm>
              <a:off x="1344" y="2160"/>
              <a:ext cx="48" cy="144"/>
            </a:xfrm>
            <a:prstGeom prst="line">
              <a:avLst/>
            </a:prstGeom>
            <a:noFill/>
            <a:ln w="9525">
              <a:solidFill>
                <a:schemeClr val="tx1"/>
              </a:solidFill>
              <a:round/>
              <a:headEnd/>
              <a:tailEnd/>
            </a:ln>
          </p:spPr>
          <p:txBody>
            <a:bodyPr/>
            <a:lstStyle/>
            <a:p>
              <a:endParaRPr lang="en-US"/>
            </a:p>
          </p:txBody>
        </p:sp>
      </p:grpSp>
      <p:sp>
        <p:nvSpPr>
          <p:cNvPr id="59403" name="Oval 11"/>
          <p:cNvSpPr>
            <a:spLocks noChangeArrowheads="1"/>
          </p:cNvSpPr>
          <p:nvPr/>
        </p:nvSpPr>
        <p:spPr bwMode="auto">
          <a:xfrm>
            <a:off x="685800" y="3505200"/>
            <a:ext cx="609600" cy="914400"/>
          </a:xfrm>
          <a:prstGeom prst="ellipse">
            <a:avLst/>
          </a:prstGeom>
          <a:solidFill>
            <a:schemeClr val="tx2">
              <a:alpha val="32941"/>
            </a:schemeClr>
          </a:solidFill>
          <a:ln w="9525">
            <a:solidFill>
              <a:schemeClr val="tx1"/>
            </a:solidFill>
            <a:round/>
            <a:headEnd/>
            <a:tailEnd/>
          </a:ln>
        </p:spPr>
        <p:txBody>
          <a:bodyPr wrap="none" anchor="ctr"/>
          <a:lstStyle/>
          <a:p>
            <a:endParaRPr lang="en-US"/>
          </a:p>
        </p:txBody>
      </p:sp>
      <p:sp>
        <p:nvSpPr>
          <p:cNvPr id="59404" name="Text Box 12"/>
          <p:cNvSpPr txBox="1">
            <a:spLocks noChangeArrowheads="1"/>
          </p:cNvSpPr>
          <p:nvPr/>
        </p:nvSpPr>
        <p:spPr bwMode="auto">
          <a:xfrm>
            <a:off x="381000" y="2514600"/>
            <a:ext cx="1828800" cy="366713"/>
          </a:xfrm>
          <a:prstGeom prst="rect">
            <a:avLst/>
          </a:prstGeom>
          <a:noFill/>
          <a:ln w="9525">
            <a:noFill/>
            <a:miter lim="800000"/>
            <a:headEnd/>
            <a:tailEnd/>
          </a:ln>
        </p:spPr>
        <p:txBody>
          <a:bodyPr>
            <a:spAutoFit/>
          </a:bodyPr>
          <a:lstStyle/>
          <a:p>
            <a:pPr>
              <a:spcBef>
                <a:spcPct val="50000"/>
              </a:spcBef>
            </a:pPr>
            <a:r>
              <a:rPr lang="en-US"/>
              <a:t>thermistor</a:t>
            </a:r>
          </a:p>
        </p:txBody>
      </p:sp>
      <p:sp>
        <p:nvSpPr>
          <p:cNvPr id="59405" name="Line 13"/>
          <p:cNvSpPr>
            <a:spLocks noChangeShapeType="1"/>
          </p:cNvSpPr>
          <p:nvPr/>
        </p:nvSpPr>
        <p:spPr bwMode="auto">
          <a:xfrm>
            <a:off x="914400" y="4267200"/>
            <a:ext cx="0" cy="609600"/>
          </a:xfrm>
          <a:prstGeom prst="line">
            <a:avLst/>
          </a:prstGeom>
          <a:noFill/>
          <a:ln w="9525">
            <a:solidFill>
              <a:schemeClr val="tx1"/>
            </a:solidFill>
            <a:round/>
            <a:headEnd/>
            <a:tailEnd/>
          </a:ln>
        </p:spPr>
        <p:txBody>
          <a:bodyPr/>
          <a:lstStyle/>
          <a:p>
            <a:endParaRPr lang="en-US"/>
          </a:p>
        </p:txBody>
      </p:sp>
      <p:sp>
        <p:nvSpPr>
          <p:cNvPr id="59406" name="Line 14"/>
          <p:cNvSpPr>
            <a:spLocks noChangeShapeType="1"/>
          </p:cNvSpPr>
          <p:nvPr/>
        </p:nvSpPr>
        <p:spPr bwMode="auto">
          <a:xfrm flipV="1">
            <a:off x="914400" y="3200400"/>
            <a:ext cx="0" cy="381000"/>
          </a:xfrm>
          <a:prstGeom prst="line">
            <a:avLst/>
          </a:prstGeom>
          <a:noFill/>
          <a:ln w="9525">
            <a:solidFill>
              <a:schemeClr val="tx1"/>
            </a:solidFill>
            <a:round/>
            <a:headEnd/>
            <a:tailEnd/>
          </a:ln>
        </p:spPr>
        <p:txBody>
          <a:bodyPr/>
          <a:lstStyle/>
          <a:p>
            <a:endParaRPr lang="en-US"/>
          </a:p>
        </p:txBody>
      </p:sp>
      <p:sp>
        <p:nvSpPr>
          <p:cNvPr id="59407" name="Rectangle 15"/>
          <p:cNvSpPr>
            <a:spLocks noChangeArrowheads="1"/>
          </p:cNvSpPr>
          <p:nvPr/>
        </p:nvSpPr>
        <p:spPr bwMode="auto">
          <a:xfrm>
            <a:off x="1752600" y="2895600"/>
            <a:ext cx="5334000" cy="2743200"/>
          </a:xfrm>
          <a:prstGeom prst="rect">
            <a:avLst/>
          </a:prstGeom>
          <a:noFill/>
          <a:ln w="19050">
            <a:solidFill>
              <a:schemeClr val="tx1"/>
            </a:solidFill>
            <a:miter lim="800000"/>
            <a:headEnd/>
            <a:tailEnd/>
          </a:ln>
        </p:spPr>
        <p:txBody>
          <a:bodyPr wrap="none" anchor="ctr"/>
          <a:lstStyle/>
          <a:p>
            <a:endParaRPr lang="en-US"/>
          </a:p>
        </p:txBody>
      </p:sp>
      <p:sp>
        <p:nvSpPr>
          <p:cNvPr id="59408" name="Text Box 16"/>
          <p:cNvSpPr txBox="1">
            <a:spLocks noChangeArrowheads="1"/>
          </p:cNvSpPr>
          <p:nvPr/>
        </p:nvSpPr>
        <p:spPr bwMode="auto">
          <a:xfrm>
            <a:off x="5029200" y="5181600"/>
            <a:ext cx="1752600" cy="366713"/>
          </a:xfrm>
          <a:prstGeom prst="rect">
            <a:avLst/>
          </a:prstGeom>
          <a:noFill/>
          <a:ln w="9525">
            <a:noFill/>
            <a:miter lim="800000"/>
            <a:headEnd/>
            <a:tailEnd/>
          </a:ln>
        </p:spPr>
        <p:txBody>
          <a:bodyPr>
            <a:spAutoFit/>
          </a:bodyPr>
          <a:lstStyle/>
          <a:p>
            <a:pPr>
              <a:spcBef>
                <a:spcPct val="50000"/>
              </a:spcBef>
            </a:pPr>
            <a:r>
              <a:rPr lang="en-US"/>
              <a:t>multimeter</a:t>
            </a:r>
          </a:p>
        </p:txBody>
      </p:sp>
      <p:sp>
        <p:nvSpPr>
          <p:cNvPr id="59409" name="Line 17"/>
          <p:cNvSpPr>
            <a:spLocks noChangeShapeType="1"/>
          </p:cNvSpPr>
          <p:nvPr/>
        </p:nvSpPr>
        <p:spPr bwMode="auto">
          <a:xfrm>
            <a:off x="2209800" y="4114800"/>
            <a:ext cx="685800" cy="0"/>
          </a:xfrm>
          <a:prstGeom prst="line">
            <a:avLst/>
          </a:prstGeom>
          <a:noFill/>
          <a:ln w="9525">
            <a:solidFill>
              <a:schemeClr val="tx1"/>
            </a:solidFill>
            <a:round/>
            <a:headEnd/>
            <a:tailEnd/>
          </a:ln>
        </p:spPr>
        <p:txBody>
          <a:bodyPr/>
          <a:lstStyle/>
          <a:p>
            <a:endParaRPr lang="en-US"/>
          </a:p>
        </p:txBody>
      </p:sp>
      <p:sp>
        <p:nvSpPr>
          <p:cNvPr id="59410" name="Line 18"/>
          <p:cNvSpPr>
            <a:spLocks noChangeShapeType="1"/>
          </p:cNvSpPr>
          <p:nvPr/>
        </p:nvSpPr>
        <p:spPr bwMode="auto">
          <a:xfrm>
            <a:off x="2362200" y="4191000"/>
            <a:ext cx="381000" cy="0"/>
          </a:xfrm>
          <a:prstGeom prst="line">
            <a:avLst/>
          </a:prstGeom>
          <a:noFill/>
          <a:ln w="9525">
            <a:solidFill>
              <a:schemeClr val="tx1"/>
            </a:solidFill>
            <a:round/>
            <a:headEnd/>
            <a:tailEnd/>
          </a:ln>
        </p:spPr>
        <p:txBody>
          <a:bodyPr/>
          <a:lstStyle/>
          <a:p>
            <a:endParaRPr lang="en-US"/>
          </a:p>
        </p:txBody>
      </p:sp>
      <p:sp>
        <p:nvSpPr>
          <p:cNvPr id="59411" name="Line 19"/>
          <p:cNvSpPr>
            <a:spLocks noChangeShapeType="1"/>
          </p:cNvSpPr>
          <p:nvPr/>
        </p:nvSpPr>
        <p:spPr bwMode="auto">
          <a:xfrm flipV="1">
            <a:off x="2362200" y="3962400"/>
            <a:ext cx="533400" cy="304800"/>
          </a:xfrm>
          <a:prstGeom prst="line">
            <a:avLst/>
          </a:prstGeom>
          <a:noFill/>
          <a:ln w="9525">
            <a:solidFill>
              <a:schemeClr val="tx1"/>
            </a:solidFill>
            <a:round/>
            <a:headEnd/>
            <a:tailEnd type="triangle" w="med" len="med"/>
          </a:ln>
        </p:spPr>
        <p:txBody>
          <a:bodyPr/>
          <a:lstStyle/>
          <a:p>
            <a:endParaRPr lang="en-US"/>
          </a:p>
        </p:txBody>
      </p:sp>
      <p:sp>
        <p:nvSpPr>
          <p:cNvPr id="59412" name="Text Box 20"/>
          <p:cNvSpPr txBox="1">
            <a:spLocks noChangeArrowheads="1"/>
          </p:cNvSpPr>
          <p:nvPr/>
        </p:nvSpPr>
        <p:spPr bwMode="auto">
          <a:xfrm>
            <a:off x="3048000" y="4038600"/>
            <a:ext cx="1143000" cy="641350"/>
          </a:xfrm>
          <a:prstGeom prst="rect">
            <a:avLst/>
          </a:prstGeom>
          <a:noFill/>
          <a:ln w="9525">
            <a:noFill/>
            <a:miter lim="800000"/>
            <a:headEnd/>
            <a:tailEnd/>
          </a:ln>
        </p:spPr>
        <p:txBody>
          <a:bodyPr>
            <a:spAutoFit/>
          </a:bodyPr>
          <a:lstStyle/>
          <a:p>
            <a:pPr>
              <a:spcBef>
                <a:spcPct val="50000"/>
              </a:spcBef>
            </a:pPr>
            <a:r>
              <a:rPr lang="en-US"/>
              <a:t>Constant I source</a:t>
            </a:r>
          </a:p>
        </p:txBody>
      </p:sp>
      <p:sp>
        <p:nvSpPr>
          <p:cNvPr id="59413" name="Line 21"/>
          <p:cNvSpPr>
            <a:spLocks noChangeShapeType="1"/>
          </p:cNvSpPr>
          <p:nvPr/>
        </p:nvSpPr>
        <p:spPr bwMode="auto">
          <a:xfrm>
            <a:off x="2590800" y="4191000"/>
            <a:ext cx="0" cy="685800"/>
          </a:xfrm>
          <a:prstGeom prst="line">
            <a:avLst/>
          </a:prstGeom>
          <a:noFill/>
          <a:ln w="9525">
            <a:solidFill>
              <a:schemeClr val="tx1"/>
            </a:solidFill>
            <a:round/>
            <a:headEnd/>
            <a:tailEnd/>
          </a:ln>
        </p:spPr>
        <p:txBody>
          <a:bodyPr/>
          <a:lstStyle/>
          <a:p>
            <a:endParaRPr lang="en-US"/>
          </a:p>
        </p:txBody>
      </p:sp>
      <p:sp>
        <p:nvSpPr>
          <p:cNvPr id="59414" name="Line 22"/>
          <p:cNvSpPr>
            <a:spLocks noChangeShapeType="1"/>
          </p:cNvSpPr>
          <p:nvPr/>
        </p:nvSpPr>
        <p:spPr bwMode="auto">
          <a:xfrm flipV="1">
            <a:off x="2590800" y="3200400"/>
            <a:ext cx="0" cy="914400"/>
          </a:xfrm>
          <a:prstGeom prst="line">
            <a:avLst/>
          </a:prstGeom>
          <a:noFill/>
          <a:ln w="9525">
            <a:solidFill>
              <a:schemeClr val="tx1"/>
            </a:solidFill>
            <a:round/>
            <a:headEnd/>
            <a:tailEnd/>
          </a:ln>
        </p:spPr>
        <p:txBody>
          <a:bodyPr/>
          <a:lstStyle/>
          <a:p>
            <a:endParaRPr lang="en-US"/>
          </a:p>
        </p:txBody>
      </p:sp>
      <p:sp>
        <p:nvSpPr>
          <p:cNvPr id="59415" name="Line 23"/>
          <p:cNvSpPr>
            <a:spLocks noChangeShapeType="1"/>
          </p:cNvSpPr>
          <p:nvPr/>
        </p:nvSpPr>
        <p:spPr bwMode="auto">
          <a:xfrm flipH="1" flipV="1">
            <a:off x="914400" y="3200400"/>
            <a:ext cx="1676400" cy="0"/>
          </a:xfrm>
          <a:prstGeom prst="line">
            <a:avLst/>
          </a:prstGeom>
          <a:noFill/>
          <a:ln w="9525">
            <a:solidFill>
              <a:schemeClr val="tx1"/>
            </a:solidFill>
            <a:round/>
            <a:headEnd/>
            <a:tailEnd/>
          </a:ln>
        </p:spPr>
        <p:txBody>
          <a:bodyPr/>
          <a:lstStyle/>
          <a:p>
            <a:endParaRPr lang="en-US"/>
          </a:p>
        </p:txBody>
      </p:sp>
      <p:sp>
        <p:nvSpPr>
          <p:cNvPr id="59416" name="Line 24"/>
          <p:cNvSpPr>
            <a:spLocks noChangeShapeType="1"/>
          </p:cNvSpPr>
          <p:nvPr/>
        </p:nvSpPr>
        <p:spPr bwMode="auto">
          <a:xfrm>
            <a:off x="914400" y="4876800"/>
            <a:ext cx="1676400" cy="0"/>
          </a:xfrm>
          <a:prstGeom prst="line">
            <a:avLst/>
          </a:prstGeom>
          <a:noFill/>
          <a:ln w="9525">
            <a:solidFill>
              <a:schemeClr val="tx1"/>
            </a:solidFill>
            <a:round/>
            <a:headEnd/>
            <a:tailEnd/>
          </a:ln>
        </p:spPr>
        <p:txBody>
          <a:bodyPr/>
          <a:lstStyle/>
          <a:p>
            <a:endParaRPr lang="en-US"/>
          </a:p>
        </p:txBody>
      </p:sp>
      <p:sp>
        <p:nvSpPr>
          <p:cNvPr id="59417" name="Rectangle 25"/>
          <p:cNvSpPr>
            <a:spLocks noChangeArrowheads="1"/>
          </p:cNvSpPr>
          <p:nvPr/>
        </p:nvSpPr>
        <p:spPr bwMode="auto">
          <a:xfrm>
            <a:off x="4114800" y="3200400"/>
            <a:ext cx="2743200" cy="1752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9418" name="Text Box 26"/>
          <p:cNvSpPr txBox="1">
            <a:spLocks noChangeArrowheads="1"/>
          </p:cNvSpPr>
          <p:nvPr/>
        </p:nvSpPr>
        <p:spPr bwMode="auto">
          <a:xfrm>
            <a:off x="5181600" y="3810000"/>
            <a:ext cx="1219200" cy="366713"/>
          </a:xfrm>
          <a:prstGeom prst="rect">
            <a:avLst/>
          </a:prstGeom>
          <a:noFill/>
          <a:ln w="9525">
            <a:noFill/>
            <a:miter lim="800000"/>
            <a:headEnd/>
            <a:tailEnd/>
          </a:ln>
        </p:spPr>
        <p:txBody>
          <a:bodyPr>
            <a:spAutoFit/>
          </a:bodyPr>
          <a:lstStyle/>
          <a:p>
            <a:pPr>
              <a:spcBef>
                <a:spcPct val="50000"/>
              </a:spcBef>
            </a:pPr>
            <a:r>
              <a:rPr lang="en-US"/>
              <a:t>DVM</a:t>
            </a:r>
          </a:p>
        </p:txBody>
      </p:sp>
      <p:sp>
        <p:nvSpPr>
          <p:cNvPr id="59419" name="Rectangle 27"/>
          <p:cNvSpPr>
            <a:spLocks noChangeArrowheads="1"/>
          </p:cNvSpPr>
          <p:nvPr/>
        </p:nvSpPr>
        <p:spPr bwMode="auto">
          <a:xfrm>
            <a:off x="4343400" y="3429000"/>
            <a:ext cx="457200" cy="1295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9420" name="Line 28"/>
          <p:cNvSpPr>
            <a:spLocks noChangeShapeType="1"/>
          </p:cNvSpPr>
          <p:nvPr/>
        </p:nvSpPr>
        <p:spPr bwMode="auto">
          <a:xfrm>
            <a:off x="2590800" y="3352800"/>
            <a:ext cx="1524000" cy="0"/>
          </a:xfrm>
          <a:prstGeom prst="line">
            <a:avLst/>
          </a:prstGeom>
          <a:noFill/>
          <a:ln w="9525">
            <a:solidFill>
              <a:schemeClr val="tx1"/>
            </a:solidFill>
            <a:round/>
            <a:headEnd/>
            <a:tailEnd/>
          </a:ln>
        </p:spPr>
        <p:txBody>
          <a:bodyPr/>
          <a:lstStyle/>
          <a:p>
            <a:endParaRPr lang="en-US"/>
          </a:p>
        </p:txBody>
      </p:sp>
      <p:sp>
        <p:nvSpPr>
          <p:cNvPr id="59421" name="Line 29"/>
          <p:cNvSpPr>
            <a:spLocks noChangeShapeType="1"/>
          </p:cNvSpPr>
          <p:nvPr/>
        </p:nvSpPr>
        <p:spPr bwMode="auto">
          <a:xfrm>
            <a:off x="2590800" y="4724400"/>
            <a:ext cx="1524000" cy="0"/>
          </a:xfrm>
          <a:prstGeom prst="line">
            <a:avLst/>
          </a:prstGeom>
          <a:noFill/>
          <a:ln w="9525">
            <a:solidFill>
              <a:schemeClr val="tx1"/>
            </a:solidFill>
            <a:round/>
            <a:headEnd/>
            <a:tailEnd/>
          </a:ln>
        </p:spPr>
        <p:txBody>
          <a:bodyPr/>
          <a:lstStyle/>
          <a:p>
            <a:endParaRPr lang="en-US"/>
          </a:p>
        </p:txBody>
      </p:sp>
      <p:sp>
        <p:nvSpPr>
          <p:cNvPr id="59422" name="Text Box 30"/>
          <p:cNvSpPr txBox="1">
            <a:spLocks noChangeArrowheads="1"/>
          </p:cNvSpPr>
          <p:nvPr/>
        </p:nvSpPr>
        <p:spPr bwMode="auto">
          <a:xfrm>
            <a:off x="1066800" y="5867400"/>
            <a:ext cx="6781800" cy="646331"/>
          </a:xfrm>
          <a:prstGeom prst="rect">
            <a:avLst/>
          </a:prstGeom>
          <a:noFill/>
          <a:ln w="9525">
            <a:noFill/>
            <a:miter lim="800000"/>
            <a:headEnd/>
            <a:tailEnd/>
          </a:ln>
        </p:spPr>
        <p:txBody>
          <a:bodyPr wrap="square">
            <a:spAutoFit/>
          </a:bodyPr>
          <a:lstStyle/>
          <a:p>
            <a:pPr>
              <a:spcBef>
                <a:spcPct val="50000"/>
              </a:spcBef>
            </a:pPr>
            <a:r>
              <a:rPr lang="en-US" dirty="0" smtClean="0"/>
              <a:t>example problem:  The power source puts out 1.00 </a:t>
            </a:r>
            <a:r>
              <a:rPr lang="en-US" dirty="0" err="1" smtClean="0"/>
              <a:t>mA</a:t>
            </a:r>
            <a:r>
              <a:rPr lang="en-US" dirty="0" smtClean="0"/>
              <a:t> and the voltage read is 0.722 V, calculate the resistance</a:t>
            </a:r>
            <a:endParaRPr lang="en-US" dirty="0"/>
          </a:p>
        </p:txBody>
      </p:sp>
    </p:spTree>
    <p:extLst>
      <p:ext uri="{BB962C8B-B14F-4D97-AF65-F5344CB8AC3E}">
        <p14:creationId xmlns:p14="http://schemas.microsoft.com/office/powerpoint/2010/main" val="344634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40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4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940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40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4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940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940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94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94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94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94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4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94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94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94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94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94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94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94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94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P spid="59403" grpId="0" animBg="1"/>
      <p:bldP spid="59404" grpId="0"/>
      <p:bldP spid="59405" grpId="0" animBg="1"/>
      <p:bldP spid="59406" grpId="0" animBg="1"/>
      <p:bldP spid="59407" grpId="0" animBg="1"/>
      <p:bldP spid="59408" grpId="0"/>
      <p:bldP spid="59409" grpId="0" animBg="1"/>
      <p:bldP spid="59410" grpId="0" animBg="1"/>
      <p:bldP spid="59411" grpId="0" animBg="1"/>
      <p:bldP spid="59412" grpId="0"/>
      <p:bldP spid="59413" grpId="0" animBg="1"/>
      <p:bldP spid="59414" grpId="0" animBg="1"/>
      <p:bldP spid="59415" grpId="0" animBg="1"/>
      <p:bldP spid="59416" grpId="0" animBg="1"/>
      <p:bldP spid="59417" grpId="0" animBg="1"/>
      <p:bldP spid="59418" grpId="0"/>
      <p:bldP spid="59419" grpId="0" animBg="1"/>
      <p:bldP spid="59420" grpId="0" animBg="1"/>
      <p:bldP spid="59421" grpId="0" animBg="1"/>
      <p:bldP spid="5942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Electronics</a:t>
            </a:r>
            <a:br>
              <a:rPr lang="en-US" altLang="en-US" dirty="0" smtClean="0">
                <a:latin typeface="Tahoma" charset="0"/>
                <a:cs typeface="Tahoma" charset="0"/>
              </a:rPr>
            </a:br>
            <a:r>
              <a:rPr lang="en-US" altLang="en-US" sz="3200" dirty="0" smtClean="0">
                <a:latin typeface="Tahoma" charset="0"/>
                <a:cs typeface="Tahoma" charset="0"/>
              </a:rPr>
              <a:t>DVM Measurements</a:t>
            </a:r>
          </a:p>
        </p:txBody>
      </p:sp>
      <p:sp>
        <p:nvSpPr>
          <p:cNvPr id="7171" name="Content Placeholder 5"/>
          <p:cNvSpPr>
            <a:spLocks noGrp="1"/>
          </p:cNvSpPr>
          <p:nvPr>
            <p:ph idx="1"/>
          </p:nvPr>
        </p:nvSpPr>
        <p:spPr>
          <a:xfrm>
            <a:off x="457200" y="1600200"/>
            <a:ext cx="4267200" cy="4525963"/>
          </a:xfrm>
        </p:spPr>
        <p:txBody>
          <a:bodyPr/>
          <a:lstStyle/>
          <a:p>
            <a:pPr eaLnBrk="1" hangingPunct="1"/>
            <a:r>
              <a:rPr lang="en-US" altLang="en-US" sz="2400" dirty="0" smtClean="0">
                <a:latin typeface="Tahoma" charset="0"/>
                <a:cs typeface="Tahoma" charset="0"/>
              </a:rPr>
              <a:t>Errors in Measurements</a:t>
            </a:r>
          </a:p>
          <a:p>
            <a:pPr lvl="1"/>
            <a:r>
              <a:rPr lang="en-US" sz="1600" dirty="0" smtClean="0">
                <a:latin typeface="Tahoma" charset="0"/>
              </a:rPr>
              <a:t>Errors in voltage measurements:</a:t>
            </a:r>
          </a:p>
          <a:p>
            <a:pPr lvl="2"/>
            <a:r>
              <a:rPr lang="en-US" sz="1400" dirty="0" smtClean="0">
                <a:latin typeface="Tahoma" charset="0"/>
              </a:rPr>
              <a:t> can occur if a device also has "internal resistance"</a:t>
            </a:r>
          </a:p>
          <a:p>
            <a:pPr lvl="2"/>
            <a:r>
              <a:rPr lang="en-US" sz="1400" dirty="0" smtClean="0">
                <a:latin typeface="Tahoma" charset="0"/>
              </a:rPr>
              <a:t> in combination with less than infinite resistance in DVM</a:t>
            </a:r>
          </a:p>
          <a:p>
            <a:pPr lvl="1"/>
            <a:r>
              <a:rPr lang="en-US" sz="1600" dirty="0" smtClean="0">
                <a:latin typeface="Tahoma" charset="0"/>
              </a:rPr>
              <a:t>Example:  measurement of voltage from an ion selective electrode or pH electrode.  Calculate the error in voltage if a pH electrode reads 0.721 V and has an internal resistance of 830 k</a:t>
            </a:r>
            <a:r>
              <a:rPr lang="el-GR" sz="1600" dirty="0" smtClean="0">
                <a:latin typeface="Tahoma" charset="0"/>
                <a:cs typeface="Tahoma" charset="0"/>
              </a:rPr>
              <a:t>Ω</a:t>
            </a:r>
            <a:r>
              <a:rPr lang="en-US" sz="1600" dirty="0" smtClean="0">
                <a:latin typeface="Tahoma" charset="0"/>
              </a:rPr>
              <a:t> if the DVM has a meter resistance of 10.0 M</a:t>
            </a:r>
            <a:r>
              <a:rPr lang="el-GR" sz="1600" dirty="0" smtClean="0">
                <a:latin typeface="Tahoma" charset="0"/>
                <a:cs typeface="Tahoma" charset="0"/>
              </a:rPr>
              <a:t>Ω</a:t>
            </a:r>
            <a:r>
              <a:rPr lang="en-US" sz="1600" dirty="0" smtClean="0">
                <a:latin typeface="Tahoma" charset="0"/>
              </a:rPr>
              <a:t>.</a:t>
            </a:r>
          </a:p>
          <a:p>
            <a:pPr lvl="1"/>
            <a:r>
              <a:rPr lang="en-US" sz="1600" dirty="0" smtClean="0">
                <a:latin typeface="Tahoma" charset="0"/>
              </a:rPr>
              <a:t>(go to blackboard)</a:t>
            </a:r>
          </a:p>
        </p:txBody>
      </p:sp>
      <p:sp>
        <p:nvSpPr>
          <p:cNvPr id="4" name="Line 4"/>
          <p:cNvSpPr>
            <a:spLocks noChangeShapeType="1"/>
          </p:cNvSpPr>
          <p:nvPr/>
        </p:nvSpPr>
        <p:spPr bwMode="auto">
          <a:xfrm>
            <a:off x="5029200" y="3962400"/>
            <a:ext cx="457200" cy="0"/>
          </a:xfrm>
          <a:prstGeom prst="line">
            <a:avLst/>
          </a:prstGeom>
          <a:noFill/>
          <a:ln w="15875">
            <a:solidFill>
              <a:schemeClr val="tx1"/>
            </a:solidFill>
            <a:round/>
            <a:headEnd/>
            <a:tailEnd/>
          </a:ln>
        </p:spPr>
        <p:txBody>
          <a:bodyPr/>
          <a:lstStyle/>
          <a:p>
            <a:endParaRPr lang="en-US"/>
          </a:p>
        </p:txBody>
      </p:sp>
      <p:sp>
        <p:nvSpPr>
          <p:cNvPr id="5" name="Line 5"/>
          <p:cNvSpPr>
            <a:spLocks noChangeShapeType="1"/>
          </p:cNvSpPr>
          <p:nvPr/>
        </p:nvSpPr>
        <p:spPr bwMode="auto">
          <a:xfrm>
            <a:off x="5105400" y="4038600"/>
            <a:ext cx="304800" cy="0"/>
          </a:xfrm>
          <a:prstGeom prst="line">
            <a:avLst/>
          </a:prstGeom>
          <a:noFill/>
          <a:ln w="15875">
            <a:solidFill>
              <a:schemeClr val="tx1"/>
            </a:solidFill>
            <a:round/>
            <a:headEnd/>
            <a:tailEnd/>
          </a:ln>
        </p:spPr>
        <p:txBody>
          <a:bodyPr/>
          <a:lstStyle/>
          <a:p>
            <a:endParaRPr lang="en-US"/>
          </a:p>
        </p:txBody>
      </p:sp>
      <p:sp>
        <p:nvSpPr>
          <p:cNvPr id="6" name="Line 6"/>
          <p:cNvSpPr>
            <a:spLocks noChangeShapeType="1"/>
          </p:cNvSpPr>
          <p:nvPr/>
        </p:nvSpPr>
        <p:spPr bwMode="auto">
          <a:xfrm flipH="1" flipV="1">
            <a:off x="5257800" y="3810000"/>
            <a:ext cx="0" cy="152400"/>
          </a:xfrm>
          <a:prstGeom prst="line">
            <a:avLst/>
          </a:prstGeom>
          <a:noFill/>
          <a:ln w="15875">
            <a:solidFill>
              <a:schemeClr val="tx1"/>
            </a:solidFill>
            <a:round/>
            <a:headEnd/>
            <a:tailEnd/>
          </a:ln>
        </p:spPr>
        <p:txBody>
          <a:bodyPr/>
          <a:lstStyle/>
          <a:p>
            <a:endParaRPr lang="en-US"/>
          </a:p>
        </p:txBody>
      </p:sp>
      <p:sp>
        <p:nvSpPr>
          <p:cNvPr id="7" name="Line 7"/>
          <p:cNvSpPr>
            <a:spLocks noChangeShapeType="1"/>
          </p:cNvSpPr>
          <p:nvPr/>
        </p:nvSpPr>
        <p:spPr bwMode="auto">
          <a:xfrm flipV="1">
            <a:off x="5257800" y="3733800"/>
            <a:ext cx="76200" cy="76200"/>
          </a:xfrm>
          <a:prstGeom prst="line">
            <a:avLst/>
          </a:prstGeom>
          <a:noFill/>
          <a:ln w="15875">
            <a:solidFill>
              <a:schemeClr val="tx1"/>
            </a:solidFill>
            <a:round/>
            <a:headEnd/>
            <a:tailEnd/>
          </a:ln>
        </p:spPr>
        <p:txBody>
          <a:bodyPr/>
          <a:lstStyle/>
          <a:p>
            <a:endParaRPr lang="en-US"/>
          </a:p>
        </p:txBody>
      </p:sp>
      <p:sp>
        <p:nvSpPr>
          <p:cNvPr id="8" name="Line 8"/>
          <p:cNvSpPr>
            <a:spLocks noChangeShapeType="1"/>
          </p:cNvSpPr>
          <p:nvPr/>
        </p:nvSpPr>
        <p:spPr bwMode="auto">
          <a:xfrm flipH="1" flipV="1">
            <a:off x="5181600" y="3581400"/>
            <a:ext cx="152400" cy="152400"/>
          </a:xfrm>
          <a:prstGeom prst="line">
            <a:avLst/>
          </a:prstGeom>
          <a:noFill/>
          <a:ln w="15875">
            <a:solidFill>
              <a:schemeClr val="tx1"/>
            </a:solidFill>
            <a:round/>
            <a:headEnd/>
            <a:tailEnd/>
          </a:ln>
        </p:spPr>
        <p:txBody>
          <a:bodyPr/>
          <a:lstStyle/>
          <a:p>
            <a:endParaRPr lang="en-US"/>
          </a:p>
        </p:txBody>
      </p:sp>
      <p:sp>
        <p:nvSpPr>
          <p:cNvPr id="9" name="Line 9"/>
          <p:cNvSpPr>
            <a:spLocks noChangeShapeType="1"/>
          </p:cNvSpPr>
          <p:nvPr/>
        </p:nvSpPr>
        <p:spPr bwMode="auto">
          <a:xfrm flipV="1">
            <a:off x="5181600" y="3429000"/>
            <a:ext cx="228600" cy="152400"/>
          </a:xfrm>
          <a:prstGeom prst="line">
            <a:avLst/>
          </a:prstGeom>
          <a:noFill/>
          <a:ln w="15875">
            <a:solidFill>
              <a:schemeClr val="tx1"/>
            </a:solidFill>
            <a:round/>
            <a:headEnd/>
            <a:tailEnd/>
          </a:ln>
        </p:spPr>
        <p:txBody>
          <a:bodyPr/>
          <a:lstStyle/>
          <a:p>
            <a:endParaRPr lang="en-US"/>
          </a:p>
        </p:txBody>
      </p:sp>
      <p:sp>
        <p:nvSpPr>
          <p:cNvPr id="10" name="Line 10"/>
          <p:cNvSpPr>
            <a:spLocks noChangeShapeType="1"/>
          </p:cNvSpPr>
          <p:nvPr/>
        </p:nvSpPr>
        <p:spPr bwMode="auto">
          <a:xfrm flipH="1" flipV="1">
            <a:off x="5257800" y="3352800"/>
            <a:ext cx="152400" cy="76200"/>
          </a:xfrm>
          <a:prstGeom prst="line">
            <a:avLst/>
          </a:prstGeom>
          <a:noFill/>
          <a:ln w="15875">
            <a:solidFill>
              <a:schemeClr val="tx1"/>
            </a:solidFill>
            <a:round/>
            <a:headEnd/>
            <a:tailEnd/>
          </a:ln>
        </p:spPr>
        <p:txBody>
          <a:bodyPr/>
          <a:lstStyle/>
          <a:p>
            <a:endParaRPr lang="en-US"/>
          </a:p>
        </p:txBody>
      </p:sp>
      <p:sp>
        <p:nvSpPr>
          <p:cNvPr id="11" name="Line 11"/>
          <p:cNvSpPr>
            <a:spLocks noChangeShapeType="1"/>
          </p:cNvSpPr>
          <p:nvPr/>
        </p:nvSpPr>
        <p:spPr bwMode="auto">
          <a:xfrm flipV="1">
            <a:off x="5257800" y="2895600"/>
            <a:ext cx="0" cy="457200"/>
          </a:xfrm>
          <a:prstGeom prst="line">
            <a:avLst/>
          </a:prstGeom>
          <a:noFill/>
          <a:ln w="15875">
            <a:solidFill>
              <a:schemeClr val="tx1"/>
            </a:solidFill>
            <a:round/>
            <a:headEnd/>
            <a:tailEnd/>
          </a:ln>
        </p:spPr>
        <p:txBody>
          <a:bodyPr/>
          <a:lstStyle/>
          <a:p>
            <a:endParaRPr lang="en-US"/>
          </a:p>
        </p:txBody>
      </p:sp>
      <p:sp>
        <p:nvSpPr>
          <p:cNvPr id="12" name="Rectangle 12"/>
          <p:cNvSpPr>
            <a:spLocks noChangeArrowheads="1"/>
          </p:cNvSpPr>
          <p:nvPr/>
        </p:nvSpPr>
        <p:spPr bwMode="auto">
          <a:xfrm>
            <a:off x="4724400" y="3200400"/>
            <a:ext cx="1219200" cy="1371600"/>
          </a:xfrm>
          <a:prstGeom prst="rect">
            <a:avLst/>
          </a:prstGeom>
          <a:noFill/>
          <a:ln w="15875">
            <a:solidFill>
              <a:schemeClr val="tx1"/>
            </a:solidFill>
            <a:miter lim="800000"/>
            <a:headEnd/>
            <a:tailEnd/>
          </a:ln>
        </p:spPr>
        <p:txBody>
          <a:bodyPr wrap="none" anchor="ctr"/>
          <a:lstStyle/>
          <a:p>
            <a:endParaRPr lang="en-US"/>
          </a:p>
        </p:txBody>
      </p:sp>
      <p:sp>
        <p:nvSpPr>
          <p:cNvPr id="13" name="Line 13"/>
          <p:cNvSpPr>
            <a:spLocks noChangeShapeType="1"/>
          </p:cNvSpPr>
          <p:nvPr/>
        </p:nvSpPr>
        <p:spPr bwMode="auto">
          <a:xfrm>
            <a:off x="5257800" y="4038600"/>
            <a:ext cx="0" cy="838200"/>
          </a:xfrm>
          <a:prstGeom prst="line">
            <a:avLst/>
          </a:prstGeom>
          <a:noFill/>
          <a:ln w="15875">
            <a:solidFill>
              <a:schemeClr val="tx1"/>
            </a:solidFill>
            <a:round/>
            <a:headEnd/>
            <a:tailEnd/>
          </a:ln>
        </p:spPr>
        <p:txBody>
          <a:bodyPr/>
          <a:lstStyle/>
          <a:p>
            <a:endParaRPr lang="en-US"/>
          </a:p>
        </p:txBody>
      </p:sp>
      <p:sp>
        <p:nvSpPr>
          <p:cNvPr id="14" name="Text Box 14"/>
          <p:cNvSpPr txBox="1">
            <a:spLocks noChangeArrowheads="1"/>
          </p:cNvSpPr>
          <p:nvPr/>
        </p:nvSpPr>
        <p:spPr bwMode="auto">
          <a:xfrm>
            <a:off x="5334000" y="4191000"/>
            <a:ext cx="533400" cy="304800"/>
          </a:xfrm>
          <a:prstGeom prst="rect">
            <a:avLst/>
          </a:prstGeom>
          <a:noFill/>
          <a:ln w="15875">
            <a:noFill/>
            <a:miter lim="800000"/>
            <a:headEnd/>
            <a:tailEnd/>
          </a:ln>
        </p:spPr>
        <p:txBody>
          <a:bodyPr>
            <a:spAutoFit/>
          </a:bodyPr>
          <a:lstStyle/>
          <a:p>
            <a:pPr>
              <a:spcBef>
                <a:spcPct val="50000"/>
              </a:spcBef>
            </a:pPr>
            <a:r>
              <a:rPr lang="en-US" sz="1400"/>
              <a:t>Cell</a:t>
            </a:r>
          </a:p>
        </p:txBody>
      </p:sp>
      <p:sp>
        <p:nvSpPr>
          <p:cNvPr id="15" name="Line 15"/>
          <p:cNvSpPr>
            <a:spLocks noChangeShapeType="1"/>
          </p:cNvSpPr>
          <p:nvPr/>
        </p:nvSpPr>
        <p:spPr bwMode="auto">
          <a:xfrm>
            <a:off x="5257800" y="2895600"/>
            <a:ext cx="1752600" cy="0"/>
          </a:xfrm>
          <a:prstGeom prst="line">
            <a:avLst/>
          </a:prstGeom>
          <a:noFill/>
          <a:ln w="15875">
            <a:solidFill>
              <a:schemeClr val="tx1"/>
            </a:solidFill>
            <a:round/>
            <a:headEnd/>
            <a:tailEnd/>
          </a:ln>
        </p:spPr>
        <p:txBody>
          <a:bodyPr/>
          <a:lstStyle/>
          <a:p>
            <a:endParaRPr lang="en-US"/>
          </a:p>
        </p:txBody>
      </p:sp>
      <p:sp>
        <p:nvSpPr>
          <p:cNvPr id="16" name="Line 16"/>
          <p:cNvSpPr>
            <a:spLocks noChangeShapeType="1"/>
          </p:cNvSpPr>
          <p:nvPr/>
        </p:nvSpPr>
        <p:spPr bwMode="auto">
          <a:xfrm>
            <a:off x="5257800" y="4876800"/>
            <a:ext cx="1752600" cy="0"/>
          </a:xfrm>
          <a:prstGeom prst="line">
            <a:avLst/>
          </a:prstGeom>
          <a:noFill/>
          <a:ln w="15875">
            <a:solidFill>
              <a:schemeClr val="tx1"/>
            </a:solidFill>
            <a:round/>
            <a:headEnd/>
            <a:tailEnd/>
          </a:ln>
        </p:spPr>
        <p:txBody>
          <a:bodyPr/>
          <a:lstStyle/>
          <a:p>
            <a:endParaRPr lang="en-US"/>
          </a:p>
        </p:txBody>
      </p:sp>
      <p:sp>
        <p:nvSpPr>
          <p:cNvPr id="17" name="Line 17"/>
          <p:cNvSpPr>
            <a:spLocks noChangeShapeType="1"/>
          </p:cNvSpPr>
          <p:nvPr/>
        </p:nvSpPr>
        <p:spPr bwMode="auto">
          <a:xfrm>
            <a:off x="7010400" y="2895600"/>
            <a:ext cx="0" cy="1524000"/>
          </a:xfrm>
          <a:prstGeom prst="line">
            <a:avLst/>
          </a:prstGeom>
          <a:noFill/>
          <a:ln w="15875">
            <a:solidFill>
              <a:schemeClr val="tx1"/>
            </a:solidFill>
            <a:round/>
            <a:headEnd/>
            <a:tailEnd/>
          </a:ln>
        </p:spPr>
        <p:txBody>
          <a:bodyPr/>
          <a:lstStyle/>
          <a:p>
            <a:endParaRPr lang="en-US"/>
          </a:p>
        </p:txBody>
      </p:sp>
      <p:sp>
        <p:nvSpPr>
          <p:cNvPr id="18" name="Line 18"/>
          <p:cNvSpPr>
            <a:spLocks noChangeShapeType="1"/>
          </p:cNvSpPr>
          <p:nvPr/>
        </p:nvSpPr>
        <p:spPr bwMode="auto">
          <a:xfrm>
            <a:off x="7010400" y="4419600"/>
            <a:ext cx="533400" cy="0"/>
          </a:xfrm>
          <a:prstGeom prst="line">
            <a:avLst/>
          </a:prstGeom>
          <a:noFill/>
          <a:ln w="15875">
            <a:solidFill>
              <a:schemeClr val="tx1"/>
            </a:solidFill>
            <a:round/>
            <a:headEnd/>
            <a:tailEnd/>
          </a:ln>
        </p:spPr>
        <p:txBody>
          <a:bodyPr/>
          <a:lstStyle/>
          <a:p>
            <a:endParaRPr lang="en-US"/>
          </a:p>
        </p:txBody>
      </p:sp>
      <p:sp>
        <p:nvSpPr>
          <p:cNvPr id="19" name="Line 19"/>
          <p:cNvSpPr>
            <a:spLocks noChangeShapeType="1"/>
          </p:cNvSpPr>
          <p:nvPr/>
        </p:nvSpPr>
        <p:spPr bwMode="auto">
          <a:xfrm>
            <a:off x="7010400" y="4876800"/>
            <a:ext cx="533400" cy="0"/>
          </a:xfrm>
          <a:prstGeom prst="line">
            <a:avLst/>
          </a:prstGeom>
          <a:noFill/>
          <a:ln w="15875">
            <a:solidFill>
              <a:schemeClr val="tx1"/>
            </a:solidFill>
            <a:round/>
            <a:headEnd/>
            <a:tailEnd/>
          </a:ln>
        </p:spPr>
        <p:txBody>
          <a:bodyPr/>
          <a:lstStyle/>
          <a:p>
            <a:endParaRPr lang="en-US"/>
          </a:p>
        </p:txBody>
      </p:sp>
      <p:sp>
        <p:nvSpPr>
          <p:cNvPr id="20" name="Rectangle 20"/>
          <p:cNvSpPr>
            <a:spLocks noChangeArrowheads="1"/>
          </p:cNvSpPr>
          <p:nvPr/>
        </p:nvSpPr>
        <p:spPr bwMode="auto">
          <a:xfrm>
            <a:off x="7467600" y="4191000"/>
            <a:ext cx="1371600" cy="990600"/>
          </a:xfrm>
          <a:prstGeom prst="rect">
            <a:avLst/>
          </a:prstGeom>
          <a:noFill/>
          <a:ln w="15875">
            <a:solidFill>
              <a:schemeClr val="tx1"/>
            </a:solidFill>
            <a:miter lim="800000"/>
            <a:headEnd/>
            <a:tailEnd/>
          </a:ln>
        </p:spPr>
        <p:txBody>
          <a:bodyPr wrap="none" anchor="ctr"/>
          <a:lstStyle/>
          <a:p>
            <a:endParaRPr lang="en-US"/>
          </a:p>
        </p:txBody>
      </p:sp>
      <p:sp>
        <p:nvSpPr>
          <p:cNvPr id="21" name="Rectangle 21"/>
          <p:cNvSpPr>
            <a:spLocks noChangeArrowheads="1"/>
          </p:cNvSpPr>
          <p:nvPr/>
        </p:nvSpPr>
        <p:spPr bwMode="auto">
          <a:xfrm>
            <a:off x="7772400" y="4343400"/>
            <a:ext cx="381000" cy="685800"/>
          </a:xfrm>
          <a:prstGeom prst="rect">
            <a:avLst/>
          </a:prstGeom>
          <a:noFill/>
          <a:ln w="15875">
            <a:solidFill>
              <a:schemeClr val="tx1"/>
            </a:solidFill>
            <a:miter lim="800000"/>
            <a:headEnd/>
            <a:tailEnd/>
          </a:ln>
        </p:spPr>
        <p:txBody>
          <a:bodyPr wrap="none" anchor="ctr"/>
          <a:lstStyle/>
          <a:p>
            <a:endParaRPr lang="en-US"/>
          </a:p>
        </p:txBody>
      </p:sp>
      <p:sp>
        <p:nvSpPr>
          <p:cNvPr id="22" name="Line 22"/>
          <p:cNvSpPr>
            <a:spLocks noChangeShapeType="1"/>
          </p:cNvSpPr>
          <p:nvPr/>
        </p:nvSpPr>
        <p:spPr bwMode="auto">
          <a:xfrm>
            <a:off x="7543800" y="4419600"/>
            <a:ext cx="76200" cy="0"/>
          </a:xfrm>
          <a:prstGeom prst="line">
            <a:avLst/>
          </a:prstGeom>
          <a:noFill/>
          <a:ln w="15875">
            <a:solidFill>
              <a:schemeClr val="tx1"/>
            </a:solidFill>
            <a:prstDash val="sysDot"/>
            <a:round/>
            <a:headEnd/>
            <a:tailEnd/>
          </a:ln>
        </p:spPr>
        <p:txBody>
          <a:bodyPr/>
          <a:lstStyle/>
          <a:p>
            <a:endParaRPr lang="en-US"/>
          </a:p>
        </p:txBody>
      </p:sp>
      <p:sp>
        <p:nvSpPr>
          <p:cNvPr id="23" name="Line 23"/>
          <p:cNvSpPr>
            <a:spLocks noChangeShapeType="1"/>
          </p:cNvSpPr>
          <p:nvPr/>
        </p:nvSpPr>
        <p:spPr bwMode="auto">
          <a:xfrm>
            <a:off x="7620000" y="4419600"/>
            <a:ext cx="0" cy="76200"/>
          </a:xfrm>
          <a:prstGeom prst="line">
            <a:avLst/>
          </a:prstGeom>
          <a:noFill/>
          <a:ln w="15875">
            <a:solidFill>
              <a:schemeClr val="tx1"/>
            </a:solidFill>
            <a:prstDash val="sysDot"/>
            <a:round/>
            <a:headEnd/>
            <a:tailEnd/>
          </a:ln>
        </p:spPr>
        <p:txBody>
          <a:bodyPr/>
          <a:lstStyle/>
          <a:p>
            <a:endParaRPr lang="en-US"/>
          </a:p>
        </p:txBody>
      </p:sp>
      <p:sp>
        <p:nvSpPr>
          <p:cNvPr id="24" name="Line 24"/>
          <p:cNvSpPr>
            <a:spLocks noChangeShapeType="1"/>
          </p:cNvSpPr>
          <p:nvPr/>
        </p:nvSpPr>
        <p:spPr bwMode="auto">
          <a:xfrm>
            <a:off x="7620000" y="4495800"/>
            <a:ext cx="76200" cy="76200"/>
          </a:xfrm>
          <a:prstGeom prst="line">
            <a:avLst/>
          </a:prstGeom>
          <a:noFill/>
          <a:ln w="15875">
            <a:solidFill>
              <a:schemeClr val="tx1"/>
            </a:solidFill>
            <a:prstDash val="sysDot"/>
            <a:round/>
            <a:headEnd/>
            <a:tailEnd/>
          </a:ln>
        </p:spPr>
        <p:txBody>
          <a:bodyPr/>
          <a:lstStyle/>
          <a:p>
            <a:endParaRPr lang="en-US"/>
          </a:p>
        </p:txBody>
      </p:sp>
      <p:sp>
        <p:nvSpPr>
          <p:cNvPr id="25" name="Line 25"/>
          <p:cNvSpPr>
            <a:spLocks noChangeShapeType="1"/>
          </p:cNvSpPr>
          <p:nvPr/>
        </p:nvSpPr>
        <p:spPr bwMode="auto">
          <a:xfrm flipH="1">
            <a:off x="7543800" y="4572000"/>
            <a:ext cx="152400" cy="76200"/>
          </a:xfrm>
          <a:prstGeom prst="line">
            <a:avLst/>
          </a:prstGeom>
          <a:noFill/>
          <a:ln w="15875">
            <a:solidFill>
              <a:schemeClr val="tx1"/>
            </a:solidFill>
            <a:prstDash val="sysDot"/>
            <a:round/>
            <a:headEnd/>
            <a:tailEnd/>
          </a:ln>
        </p:spPr>
        <p:txBody>
          <a:bodyPr/>
          <a:lstStyle/>
          <a:p>
            <a:endParaRPr lang="en-US"/>
          </a:p>
        </p:txBody>
      </p:sp>
      <p:sp>
        <p:nvSpPr>
          <p:cNvPr id="26" name="Line 26"/>
          <p:cNvSpPr>
            <a:spLocks noChangeShapeType="1"/>
          </p:cNvSpPr>
          <p:nvPr/>
        </p:nvSpPr>
        <p:spPr bwMode="auto">
          <a:xfrm>
            <a:off x="7543800" y="4648200"/>
            <a:ext cx="152400" cy="76200"/>
          </a:xfrm>
          <a:prstGeom prst="line">
            <a:avLst/>
          </a:prstGeom>
          <a:noFill/>
          <a:ln w="15875">
            <a:solidFill>
              <a:schemeClr val="tx1"/>
            </a:solidFill>
            <a:prstDash val="sysDot"/>
            <a:round/>
            <a:headEnd/>
            <a:tailEnd/>
          </a:ln>
        </p:spPr>
        <p:txBody>
          <a:bodyPr/>
          <a:lstStyle/>
          <a:p>
            <a:endParaRPr lang="en-US"/>
          </a:p>
        </p:txBody>
      </p:sp>
      <p:sp>
        <p:nvSpPr>
          <p:cNvPr id="27" name="Line 27"/>
          <p:cNvSpPr>
            <a:spLocks noChangeShapeType="1"/>
          </p:cNvSpPr>
          <p:nvPr/>
        </p:nvSpPr>
        <p:spPr bwMode="auto">
          <a:xfrm flipH="1">
            <a:off x="7620000" y="4724400"/>
            <a:ext cx="76200" cy="76200"/>
          </a:xfrm>
          <a:prstGeom prst="line">
            <a:avLst/>
          </a:prstGeom>
          <a:noFill/>
          <a:ln w="15875">
            <a:solidFill>
              <a:schemeClr val="tx1"/>
            </a:solidFill>
            <a:prstDash val="sysDot"/>
            <a:round/>
            <a:headEnd/>
            <a:tailEnd/>
          </a:ln>
        </p:spPr>
        <p:txBody>
          <a:bodyPr/>
          <a:lstStyle/>
          <a:p>
            <a:endParaRPr lang="en-US"/>
          </a:p>
        </p:txBody>
      </p:sp>
      <p:sp>
        <p:nvSpPr>
          <p:cNvPr id="28" name="Line 28"/>
          <p:cNvSpPr>
            <a:spLocks noChangeShapeType="1"/>
          </p:cNvSpPr>
          <p:nvPr/>
        </p:nvSpPr>
        <p:spPr bwMode="auto">
          <a:xfrm>
            <a:off x="7620000" y="4800600"/>
            <a:ext cx="0" cy="76200"/>
          </a:xfrm>
          <a:prstGeom prst="line">
            <a:avLst/>
          </a:prstGeom>
          <a:noFill/>
          <a:ln w="15875">
            <a:solidFill>
              <a:schemeClr val="tx1"/>
            </a:solidFill>
            <a:prstDash val="sysDot"/>
            <a:round/>
            <a:headEnd/>
            <a:tailEnd/>
          </a:ln>
        </p:spPr>
        <p:txBody>
          <a:bodyPr/>
          <a:lstStyle/>
          <a:p>
            <a:endParaRPr lang="en-US"/>
          </a:p>
        </p:txBody>
      </p:sp>
      <p:sp>
        <p:nvSpPr>
          <p:cNvPr id="29" name="Line 29"/>
          <p:cNvSpPr>
            <a:spLocks noChangeShapeType="1"/>
          </p:cNvSpPr>
          <p:nvPr/>
        </p:nvSpPr>
        <p:spPr bwMode="auto">
          <a:xfrm flipH="1">
            <a:off x="7543800" y="4876800"/>
            <a:ext cx="76200" cy="0"/>
          </a:xfrm>
          <a:prstGeom prst="line">
            <a:avLst/>
          </a:prstGeom>
          <a:noFill/>
          <a:ln w="15875">
            <a:solidFill>
              <a:schemeClr val="tx1"/>
            </a:solidFill>
            <a:prstDash val="sysDot"/>
            <a:round/>
            <a:headEnd/>
            <a:tailEnd/>
          </a:ln>
        </p:spPr>
        <p:txBody>
          <a:bodyPr/>
          <a:lstStyle/>
          <a:p>
            <a:endParaRPr lang="en-US"/>
          </a:p>
        </p:txBody>
      </p:sp>
      <p:sp>
        <p:nvSpPr>
          <p:cNvPr id="30" name="Text Box 30"/>
          <p:cNvSpPr txBox="1">
            <a:spLocks noChangeArrowheads="1"/>
          </p:cNvSpPr>
          <p:nvPr/>
        </p:nvSpPr>
        <p:spPr bwMode="auto">
          <a:xfrm>
            <a:off x="7620000" y="3733800"/>
            <a:ext cx="914400" cy="366713"/>
          </a:xfrm>
          <a:prstGeom prst="rect">
            <a:avLst/>
          </a:prstGeom>
          <a:noFill/>
          <a:ln w="15875">
            <a:noFill/>
            <a:miter lim="800000"/>
            <a:headEnd/>
            <a:tailEnd/>
          </a:ln>
        </p:spPr>
        <p:txBody>
          <a:bodyPr>
            <a:spAutoFit/>
          </a:bodyPr>
          <a:lstStyle/>
          <a:p>
            <a:pPr>
              <a:spcBef>
                <a:spcPct val="50000"/>
              </a:spcBef>
            </a:pPr>
            <a:r>
              <a:rPr lang="en-US"/>
              <a:t>DVM</a:t>
            </a:r>
          </a:p>
        </p:txBody>
      </p:sp>
      <p:sp>
        <p:nvSpPr>
          <p:cNvPr id="31" name="Text Box 31"/>
          <p:cNvSpPr txBox="1">
            <a:spLocks noChangeArrowheads="1"/>
          </p:cNvSpPr>
          <p:nvPr/>
        </p:nvSpPr>
        <p:spPr bwMode="auto">
          <a:xfrm>
            <a:off x="4724400" y="2133600"/>
            <a:ext cx="1219200" cy="304800"/>
          </a:xfrm>
          <a:prstGeom prst="rect">
            <a:avLst/>
          </a:prstGeom>
          <a:noFill/>
          <a:ln w="9525">
            <a:noFill/>
            <a:miter lim="800000"/>
            <a:headEnd/>
            <a:tailEnd/>
          </a:ln>
        </p:spPr>
        <p:txBody>
          <a:bodyPr>
            <a:spAutoFit/>
          </a:bodyPr>
          <a:lstStyle/>
          <a:p>
            <a:pPr>
              <a:spcBef>
                <a:spcPct val="50000"/>
              </a:spcBef>
            </a:pPr>
            <a:r>
              <a:rPr lang="en-US" sz="1400"/>
              <a:t>R(cell)</a:t>
            </a:r>
          </a:p>
        </p:txBody>
      </p:sp>
      <p:sp>
        <p:nvSpPr>
          <p:cNvPr id="32" name="Line 32"/>
          <p:cNvSpPr>
            <a:spLocks noChangeShapeType="1"/>
          </p:cNvSpPr>
          <p:nvPr/>
        </p:nvSpPr>
        <p:spPr bwMode="auto">
          <a:xfrm>
            <a:off x="4953000" y="2438400"/>
            <a:ext cx="228600" cy="990600"/>
          </a:xfrm>
          <a:prstGeom prst="line">
            <a:avLst/>
          </a:prstGeom>
          <a:noFill/>
          <a:ln w="15875">
            <a:solidFill>
              <a:schemeClr val="tx1"/>
            </a:solidFill>
            <a:round/>
            <a:headEnd/>
            <a:tailEnd type="triangle" w="med" len="med"/>
          </a:ln>
        </p:spPr>
        <p:txBody>
          <a:bodyPr/>
          <a:lstStyle/>
          <a:p>
            <a:endParaRPr lang="en-US"/>
          </a:p>
        </p:txBody>
      </p:sp>
      <p:sp>
        <p:nvSpPr>
          <p:cNvPr id="33" name="Text Box 33"/>
          <p:cNvSpPr txBox="1">
            <a:spLocks noChangeArrowheads="1"/>
          </p:cNvSpPr>
          <p:nvPr/>
        </p:nvSpPr>
        <p:spPr bwMode="auto">
          <a:xfrm>
            <a:off x="7086600" y="3048000"/>
            <a:ext cx="1219200" cy="304800"/>
          </a:xfrm>
          <a:prstGeom prst="rect">
            <a:avLst/>
          </a:prstGeom>
          <a:noFill/>
          <a:ln w="15875">
            <a:noFill/>
            <a:miter lim="800000"/>
            <a:headEnd/>
            <a:tailEnd/>
          </a:ln>
        </p:spPr>
        <p:txBody>
          <a:bodyPr>
            <a:spAutoFit/>
          </a:bodyPr>
          <a:lstStyle/>
          <a:p>
            <a:pPr>
              <a:spcBef>
                <a:spcPct val="50000"/>
              </a:spcBef>
            </a:pPr>
            <a:r>
              <a:rPr lang="en-US" sz="1400"/>
              <a:t>R(meter)</a:t>
            </a:r>
          </a:p>
        </p:txBody>
      </p:sp>
      <p:sp>
        <p:nvSpPr>
          <p:cNvPr id="34" name="Line 34"/>
          <p:cNvSpPr>
            <a:spLocks noChangeShapeType="1"/>
          </p:cNvSpPr>
          <p:nvPr/>
        </p:nvSpPr>
        <p:spPr bwMode="auto">
          <a:xfrm>
            <a:off x="7315200" y="3352800"/>
            <a:ext cx="228600" cy="990600"/>
          </a:xfrm>
          <a:prstGeom prst="line">
            <a:avLst/>
          </a:prstGeom>
          <a:noFill/>
          <a:ln w="15875">
            <a:solidFill>
              <a:schemeClr val="tx1"/>
            </a:solidFill>
            <a:round/>
            <a:headEnd/>
            <a:tailEnd type="triangle" w="med" len="med"/>
          </a:ln>
        </p:spPr>
        <p:txBody>
          <a:bodyPr/>
          <a:lstStyle/>
          <a:p>
            <a:endParaRPr lang="en-US"/>
          </a:p>
        </p:txBody>
      </p:sp>
      <p:sp>
        <p:nvSpPr>
          <p:cNvPr id="35" name="Text Box 35"/>
          <p:cNvSpPr txBox="1">
            <a:spLocks noChangeArrowheads="1"/>
          </p:cNvSpPr>
          <p:nvPr/>
        </p:nvSpPr>
        <p:spPr bwMode="auto">
          <a:xfrm>
            <a:off x="4800600" y="5486400"/>
            <a:ext cx="2362200" cy="366713"/>
          </a:xfrm>
          <a:prstGeom prst="rect">
            <a:avLst/>
          </a:prstGeom>
          <a:noFill/>
          <a:ln w="9525">
            <a:noFill/>
            <a:miter lim="800000"/>
            <a:headEnd/>
            <a:tailEnd/>
          </a:ln>
        </p:spPr>
        <p:txBody>
          <a:bodyPr>
            <a:spAutoFit/>
          </a:bodyPr>
          <a:lstStyle/>
          <a:p>
            <a:pPr>
              <a:spcBef>
                <a:spcPct val="50000"/>
              </a:spcBef>
            </a:pPr>
            <a:r>
              <a:rPr lang="en-US"/>
              <a:t>Cell = pH electrode</a:t>
            </a:r>
          </a:p>
        </p:txBody>
      </p:sp>
    </p:spTree>
    <p:extLst>
      <p:ext uri="{BB962C8B-B14F-4D97-AF65-F5344CB8AC3E}">
        <p14:creationId xmlns:p14="http://schemas.microsoft.com/office/powerpoint/2010/main" val="348116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p:bldP spid="31" grpId="0"/>
      <p:bldP spid="32" grpId="0" animBg="1"/>
      <p:bldP spid="33" grpId="0"/>
      <p:bldP spid="34" grpId="0" animBg="1"/>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a:t>
            </a: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Return Graded </a:t>
            </a:r>
            <a:r>
              <a:rPr lang="en-US" altLang="en-US" sz="2800" dirty="0" smtClean="0">
                <a:latin typeface="Tahoma" charset="0"/>
                <a:cs typeface="Tahoma" charset="0"/>
              </a:rPr>
              <a:t>Materials</a:t>
            </a:r>
          </a:p>
          <a:p>
            <a:pPr eaLnBrk="1" hangingPunct="1"/>
            <a:r>
              <a:rPr lang="en-US" altLang="en-US" sz="2800" dirty="0" smtClean="0">
                <a:latin typeface="Tahoma" charset="0"/>
                <a:cs typeface="Tahoma" charset="0"/>
              </a:rPr>
              <a:t>Sac CT updated (quiz + turn in homework solutions posted + scores)</a:t>
            </a:r>
            <a:endParaRPr lang="en-US" altLang="en-US" sz="2800" dirty="0" smtClean="0">
              <a:latin typeface="Tahoma" charset="0"/>
              <a:cs typeface="Tahoma" charset="0"/>
            </a:endParaRPr>
          </a:p>
          <a:p>
            <a:pPr eaLnBrk="1" hangingPunct="1"/>
            <a:r>
              <a:rPr lang="en-US" altLang="en-US" sz="2800" dirty="0" smtClean="0">
                <a:latin typeface="Tahoma" charset="0"/>
                <a:cs typeface="Tahoma" charset="0"/>
              </a:rPr>
              <a:t>Today’s </a:t>
            </a:r>
            <a:r>
              <a:rPr lang="en-US" altLang="en-US" sz="2800" dirty="0">
                <a:latin typeface="Tahoma" charset="0"/>
                <a:cs typeface="Tahoma" charset="0"/>
              </a:rPr>
              <a:t>Lecture</a:t>
            </a:r>
          </a:p>
          <a:p>
            <a:pPr lvl="1" eaLnBrk="1" hangingPunct="1"/>
            <a:r>
              <a:rPr lang="en-US" altLang="en-US" sz="2400" dirty="0" smtClean="0">
                <a:latin typeface="Tahoma" charset="0"/>
                <a:cs typeface="Tahoma" charset="0"/>
              </a:rPr>
              <a:t>Electrical Measurements</a:t>
            </a:r>
          </a:p>
          <a:p>
            <a:pPr lvl="2" eaLnBrk="1" hangingPunct="1"/>
            <a:r>
              <a:rPr lang="en-US" altLang="en-US" sz="2000" dirty="0">
                <a:latin typeface="Tahoma" charset="0"/>
                <a:cs typeface="Tahoma" charset="0"/>
              </a:rPr>
              <a:t>Analog measurement</a:t>
            </a:r>
          </a:p>
          <a:p>
            <a:pPr lvl="2" eaLnBrk="1" hangingPunct="1"/>
            <a:r>
              <a:rPr lang="en-US" altLang="en-US" sz="2000" dirty="0">
                <a:latin typeface="Tahoma" charset="0"/>
                <a:cs typeface="Tahoma" charset="0"/>
              </a:rPr>
              <a:t>Digital voltmeters</a:t>
            </a:r>
          </a:p>
          <a:p>
            <a:pPr lvl="2" eaLnBrk="1" hangingPunct="1"/>
            <a:r>
              <a:rPr lang="en-US" altLang="en-US" sz="2000" dirty="0">
                <a:latin typeface="Tahoma" charset="0"/>
                <a:cs typeface="Tahoma" charset="0"/>
              </a:rPr>
              <a:t>Digitization</a:t>
            </a:r>
          </a:p>
          <a:p>
            <a:pPr lvl="2" eaLnBrk="1" hangingPunct="1"/>
            <a:r>
              <a:rPr lang="en-US" altLang="en-US" sz="2000" dirty="0" smtClean="0">
                <a:latin typeface="Tahoma" charset="0"/>
                <a:cs typeface="Tahoma" charset="0"/>
              </a:rPr>
              <a:t>DVM measurement of I and R</a:t>
            </a:r>
          </a:p>
          <a:p>
            <a:pPr lvl="2" eaLnBrk="1" hangingPunct="1"/>
            <a:r>
              <a:rPr lang="en-US" altLang="en-US" sz="2000" dirty="0" smtClean="0">
                <a:latin typeface="Tahoma" charset="0"/>
                <a:cs typeface="Tahoma" charset="0"/>
              </a:rPr>
              <a:t>Errors in measurements</a:t>
            </a:r>
          </a:p>
        </p:txBody>
      </p:sp>
    </p:spTree>
    <p:extLst>
      <p:ext uri="{BB962C8B-B14F-4D97-AF65-F5344CB8AC3E}">
        <p14:creationId xmlns:p14="http://schemas.microsoft.com/office/powerpoint/2010/main" val="217797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sz="4000" dirty="0" smtClean="0">
                <a:latin typeface="Tahoma" charset="0"/>
              </a:rPr>
              <a:t>Electrical Measurement/Digitization</a:t>
            </a:r>
            <a:br>
              <a:rPr lang="en-US" altLang="en-US" sz="4000" dirty="0" smtClean="0">
                <a:latin typeface="Tahoma" charset="0"/>
              </a:rPr>
            </a:br>
            <a:r>
              <a:rPr lang="en-US" altLang="en-US" sz="4000" dirty="0" smtClean="0">
                <a:latin typeface="Tahoma" charset="0"/>
              </a:rPr>
              <a:t>Ch. 17</a:t>
            </a:r>
            <a:endParaRPr lang="en-US" altLang="en-US" sz="4000"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rPr>
              <a:t>Note: this seems out of order (but done to match lab)</a:t>
            </a:r>
          </a:p>
          <a:p>
            <a:pPr eaLnBrk="1" hangingPunct="1"/>
            <a:r>
              <a:rPr lang="en-US" altLang="en-US" sz="2800" dirty="0" smtClean="0">
                <a:latin typeface="Tahoma" charset="0"/>
              </a:rPr>
              <a:t>Covers:</a:t>
            </a:r>
          </a:p>
          <a:p>
            <a:pPr lvl="1" eaLnBrk="1" hangingPunct="1"/>
            <a:r>
              <a:rPr lang="en-US" altLang="en-US" sz="2400" dirty="0" smtClean="0">
                <a:latin typeface="Tahoma" charset="0"/>
              </a:rPr>
              <a:t>types of electrical measurements</a:t>
            </a:r>
          </a:p>
          <a:p>
            <a:pPr lvl="1" eaLnBrk="1" hangingPunct="1"/>
            <a:r>
              <a:rPr lang="en-US" altLang="en-US" sz="2400" dirty="0" smtClean="0">
                <a:latin typeface="Tahoma" charset="0"/>
              </a:rPr>
              <a:t>digitization</a:t>
            </a:r>
          </a:p>
          <a:p>
            <a:pPr lvl="1" eaLnBrk="1" hangingPunct="1"/>
            <a:r>
              <a:rPr lang="en-US" altLang="en-US" sz="2400" dirty="0" smtClean="0">
                <a:latin typeface="Tahoma" charset="0"/>
              </a:rPr>
              <a:t>errors in measurements</a:t>
            </a:r>
            <a:endParaRPr lang="en-US" altLang="en-US" sz="2800" dirty="0" smtClean="0">
              <a:latin typeface="Tahoma" charset="0"/>
            </a:endParaRPr>
          </a:p>
          <a:p>
            <a:pPr eaLnBrk="1" hangingPunct="1"/>
            <a:r>
              <a:rPr lang="en-US" altLang="en-US" sz="2800" dirty="0" smtClean="0">
                <a:latin typeface="Tahoma" charset="0"/>
              </a:rPr>
              <a:t>Most Commonly Measured Quantities</a:t>
            </a:r>
          </a:p>
          <a:p>
            <a:pPr lvl="1" eaLnBrk="1" hangingPunct="1"/>
            <a:r>
              <a:rPr lang="en-US" altLang="en-US" sz="2400" dirty="0" smtClean="0">
                <a:latin typeface="Tahoma" charset="0"/>
              </a:rPr>
              <a:t>current</a:t>
            </a:r>
          </a:p>
          <a:p>
            <a:pPr lvl="1" eaLnBrk="1" hangingPunct="1"/>
            <a:r>
              <a:rPr lang="en-US" altLang="en-US" sz="2400" dirty="0" smtClean="0">
                <a:latin typeface="Tahoma" charset="0"/>
              </a:rPr>
              <a:t>voltage</a:t>
            </a:r>
          </a:p>
          <a:p>
            <a:pPr lvl="1" eaLnBrk="1" hangingPunct="1"/>
            <a:r>
              <a:rPr lang="en-US" altLang="en-US" sz="2400" dirty="0" smtClean="0">
                <a:latin typeface="Tahoma" charset="0"/>
              </a:rPr>
              <a:t>resistance</a:t>
            </a:r>
          </a:p>
        </p:txBody>
      </p:sp>
    </p:spTree>
    <p:extLst>
      <p:ext uri="{BB962C8B-B14F-4D97-AF65-F5344CB8AC3E}">
        <p14:creationId xmlns:p14="http://schemas.microsoft.com/office/powerpoint/2010/main" val="397588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3200" smtClean="0">
                <a:latin typeface="Tahoma" charset="0"/>
              </a:rPr>
              <a:t>The Ammeter</a:t>
            </a:r>
          </a:p>
        </p:txBody>
      </p:sp>
      <p:sp>
        <p:nvSpPr>
          <p:cNvPr id="261123" name="Rectangle 3"/>
          <p:cNvSpPr>
            <a:spLocks noGrp="1" noChangeArrowheads="1"/>
          </p:cNvSpPr>
          <p:nvPr>
            <p:ph type="body" sz="half" idx="4294967295"/>
          </p:nvPr>
        </p:nvSpPr>
        <p:spPr>
          <a:xfrm>
            <a:off x="457200" y="1600200"/>
            <a:ext cx="4038600" cy="4525963"/>
          </a:xfrm>
        </p:spPr>
        <p:txBody>
          <a:bodyPr/>
          <a:lstStyle/>
          <a:p>
            <a:pPr eaLnBrk="1" hangingPunct="1"/>
            <a:r>
              <a:rPr lang="en-US" altLang="en-US" sz="2800" smtClean="0">
                <a:latin typeface="Tahoma" charset="0"/>
              </a:rPr>
              <a:t>An analog measurement</a:t>
            </a:r>
          </a:p>
          <a:p>
            <a:pPr eaLnBrk="1" hangingPunct="1"/>
            <a:r>
              <a:rPr lang="en-US" altLang="en-US" sz="2800" smtClean="0">
                <a:latin typeface="Tahoma" charset="0"/>
              </a:rPr>
              <a:t>Meters respond only to current</a:t>
            </a:r>
          </a:p>
          <a:p>
            <a:pPr eaLnBrk="1" hangingPunct="1"/>
            <a:r>
              <a:rPr lang="en-US" altLang="en-US" sz="2800" smtClean="0">
                <a:latin typeface="Tahoma" charset="0"/>
              </a:rPr>
              <a:t>Now less common than voltmeters</a:t>
            </a:r>
          </a:p>
          <a:p>
            <a:pPr eaLnBrk="1" hangingPunct="1"/>
            <a:r>
              <a:rPr lang="en-US" altLang="en-US" sz="2800" smtClean="0">
                <a:latin typeface="Tahoma" charset="0"/>
              </a:rPr>
              <a:t>Will not cover in detail</a:t>
            </a:r>
          </a:p>
        </p:txBody>
      </p:sp>
      <p:sp>
        <p:nvSpPr>
          <p:cNvPr id="261124" name="Freeform 4"/>
          <p:cNvSpPr>
            <a:spLocks/>
          </p:cNvSpPr>
          <p:nvPr/>
        </p:nvSpPr>
        <p:spPr bwMode="auto">
          <a:xfrm>
            <a:off x="5105400" y="3403600"/>
            <a:ext cx="2743200" cy="1155700"/>
          </a:xfrm>
          <a:custGeom>
            <a:avLst/>
            <a:gdLst>
              <a:gd name="T0" fmla="*/ 0 w 1728"/>
              <a:gd name="T1" fmla="*/ 1733867712 h 728"/>
              <a:gd name="T2" fmla="*/ 2147483647 w 1728"/>
              <a:gd name="T3" fmla="*/ 1733867712 h 728"/>
              <a:gd name="T4" fmla="*/ 2147483647 w 1728"/>
              <a:gd name="T5" fmla="*/ 1129030018 h 728"/>
              <a:gd name="T6" fmla="*/ 2147483647 w 1728"/>
              <a:gd name="T7" fmla="*/ 282257505 h 728"/>
              <a:gd name="T8" fmla="*/ 1935480247 w 1728"/>
              <a:gd name="T9" fmla="*/ 161289996 h 728"/>
              <a:gd name="T10" fmla="*/ 1693545315 w 1728"/>
              <a:gd name="T11" fmla="*/ 1129030018 h 728"/>
              <a:gd name="T12" fmla="*/ 2147483647 w 1728"/>
              <a:gd name="T13" fmla="*/ 1733867712 h 728"/>
              <a:gd name="T14" fmla="*/ 2147483647 w 1728"/>
              <a:gd name="T15" fmla="*/ 1129030018 h 728"/>
              <a:gd name="T16" fmla="*/ 2147483647 w 1728"/>
              <a:gd name="T17" fmla="*/ 161289996 h 728"/>
              <a:gd name="T18" fmla="*/ 1814512781 w 1728"/>
              <a:gd name="T19" fmla="*/ 161289996 h 728"/>
              <a:gd name="T20" fmla="*/ 1693545315 w 1728"/>
              <a:gd name="T21" fmla="*/ 1129030018 h 728"/>
              <a:gd name="T22" fmla="*/ 2147483647 w 1728"/>
              <a:gd name="T23" fmla="*/ 1733867712 h 728"/>
              <a:gd name="T24" fmla="*/ 2147483647 w 1728"/>
              <a:gd name="T25" fmla="*/ 1612899856 h 728"/>
              <a:gd name="T26" fmla="*/ 2147483647 w 1728"/>
              <a:gd name="T27" fmla="*/ 403224964 h 728"/>
              <a:gd name="T28" fmla="*/ 1814512781 w 1728"/>
              <a:gd name="T29" fmla="*/ 161289996 h 728"/>
              <a:gd name="T30" fmla="*/ 1693545315 w 1728"/>
              <a:gd name="T31" fmla="*/ 887095099 h 728"/>
              <a:gd name="T32" fmla="*/ 1935480247 w 1728"/>
              <a:gd name="T33" fmla="*/ 1612899856 h 728"/>
              <a:gd name="T34" fmla="*/ 2147483647 w 1728"/>
              <a:gd name="T35" fmla="*/ 1612899856 h 728"/>
              <a:gd name="T36" fmla="*/ 2147483647 w 1728"/>
              <a:gd name="T37" fmla="*/ 1733867712 h 7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28"/>
              <a:gd name="T58" fmla="*/ 0 h 728"/>
              <a:gd name="T59" fmla="*/ 1728 w 1728"/>
              <a:gd name="T60" fmla="*/ 728 h 7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28" h="728">
                <a:moveTo>
                  <a:pt x="0" y="688"/>
                </a:moveTo>
                <a:cubicBezTo>
                  <a:pt x="424" y="708"/>
                  <a:pt x="848" y="728"/>
                  <a:pt x="1056" y="688"/>
                </a:cubicBezTo>
                <a:cubicBezTo>
                  <a:pt x="1264" y="648"/>
                  <a:pt x="1224" y="544"/>
                  <a:pt x="1248" y="448"/>
                </a:cubicBezTo>
                <a:cubicBezTo>
                  <a:pt x="1272" y="352"/>
                  <a:pt x="1280" y="176"/>
                  <a:pt x="1200" y="112"/>
                </a:cubicBezTo>
                <a:cubicBezTo>
                  <a:pt x="1120" y="48"/>
                  <a:pt x="856" y="8"/>
                  <a:pt x="768" y="64"/>
                </a:cubicBezTo>
                <a:cubicBezTo>
                  <a:pt x="680" y="120"/>
                  <a:pt x="632" y="344"/>
                  <a:pt x="672" y="448"/>
                </a:cubicBezTo>
                <a:cubicBezTo>
                  <a:pt x="712" y="552"/>
                  <a:pt x="904" y="688"/>
                  <a:pt x="1008" y="688"/>
                </a:cubicBezTo>
                <a:cubicBezTo>
                  <a:pt x="1112" y="688"/>
                  <a:pt x="1272" y="552"/>
                  <a:pt x="1296" y="448"/>
                </a:cubicBezTo>
                <a:cubicBezTo>
                  <a:pt x="1320" y="344"/>
                  <a:pt x="1248" y="128"/>
                  <a:pt x="1152" y="64"/>
                </a:cubicBezTo>
                <a:cubicBezTo>
                  <a:pt x="1056" y="0"/>
                  <a:pt x="800" y="0"/>
                  <a:pt x="720" y="64"/>
                </a:cubicBezTo>
                <a:cubicBezTo>
                  <a:pt x="640" y="128"/>
                  <a:pt x="648" y="344"/>
                  <a:pt x="672" y="448"/>
                </a:cubicBezTo>
                <a:cubicBezTo>
                  <a:pt x="696" y="552"/>
                  <a:pt x="776" y="656"/>
                  <a:pt x="864" y="688"/>
                </a:cubicBezTo>
                <a:cubicBezTo>
                  <a:pt x="952" y="720"/>
                  <a:pt x="1136" y="728"/>
                  <a:pt x="1200" y="640"/>
                </a:cubicBezTo>
                <a:cubicBezTo>
                  <a:pt x="1264" y="552"/>
                  <a:pt x="1328" y="256"/>
                  <a:pt x="1248" y="160"/>
                </a:cubicBezTo>
                <a:cubicBezTo>
                  <a:pt x="1168" y="64"/>
                  <a:pt x="816" y="32"/>
                  <a:pt x="720" y="64"/>
                </a:cubicBezTo>
                <a:cubicBezTo>
                  <a:pt x="624" y="96"/>
                  <a:pt x="664" y="256"/>
                  <a:pt x="672" y="352"/>
                </a:cubicBezTo>
                <a:cubicBezTo>
                  <a:pt x="680" y="448"/>
                  <a:pt x="672" y="592"/>
                  <a:pt x="768" y="640"/>
                </a:cubicBezTo>
                <a:cubicBezTo>
                  <a:pt x="864" y="688"/>
                  <a:pt x="1088" y="632"/>
                  <a:pt x="1248" y="640"/>
                </a:cubicBezTo>
                <a:cubicBezTo>
                  <a:pt x="1408" y="648"/>
                  <a:pt x="1648" y="680"/>
                  <a:pt x="1728" y="688"/>
                </a:cubicBezTo>
              </a:path>
            </a:pathLst>
          </a:custGeom>
          <a:noFill/>
          <a:ln w="9525">
            <a:solidFill>
              <a:schemeClr val="tx1"/>
            </a:solidFill>
            <a:round/>
            <a:headEnd/>
            <a:tailEnd/>
          </a:ln>
        </p:spPr>
        <p:txBody>
          <a:bodyPr/>
          <a:lstStyle/>
          <a:p>
            <a:endParaRPr lang="en-US"/>
          </a:p>
        </p:txBody>
      </p:sp>
      <p:sp>
        <p:nvSpPr>
          <p:cNvPr id="261125" name="Text Box 5"/>
          <p:cNvSpPr txBox="1">
            <a:spLocks noChangeArrowheads="1"/>
          </p:cNvSpPr>
          <p:nvPr/>
        </p:nvSpPr>
        <p:spPr bwMode="auto">
          <a:xfrm>
            <a:off x="4876800" y="4953000"/>
            <a:ext cx="3581400" cy="641350"/>
          </a:xfrm>
          <a:prstGeom prst="rect">
            <a:avLst/>
          </a:prstGeom>
          <a:noFill/>
          <a:ln w="9525">
            <a:noFill/>
            <a:miter lim="800000"/>
            <a:headEnd/>
            <a:tailEnd/>
          </a:ln>
        </p:spPr>
        <p:txBody>
          <a:bodyPr>
            <a:spAutoFit/>
          </a:bodyPr>
          <a:lstStyle/>
          <a:p>
            <a:pPr>
              <a:spcBef>
                <a:spcPct val="50000"/>
              </a:spcBef>
            </a:pPr>
            <a:r>
              <a:rPr lang="en-US" altLang="en-US"/>
              <a:t>Current produces magnetic field to deflect needle</a:t>
            </a:r>
          </a:p>
        </p:txBody>
      </p:sp>
      <p:sp>
        <p:nvSpPr>
          <p:cNvPr id="261126" name="Freeform 6"/>
          <p:cNvSpPr>
            <a:spLocks/>
          </p:cNvSpPr>
          <p:nvPr/>
        </p:nvSpPr>
        <p:spPr bwMode="auto">
          <a:xfrm>
            <a:off x="5283200" y="1803400"/>
            <a:ext cx="2959100" cy="1346200"/>
          </a:xfrm>
          <a:custGeom>
            <a:avLst/>
            <a:gdLst>
              <a:gd name="T0" fmla="*/ 685482519 w 1864"/>
              <a:gd name="T1" fmla="*/ 1975802725 h 848"/>
              <a:gd name="T2" fmla="*/ 80645004 w 1864"/>
              <a:gd name="T3" fmla="*/ 1129030072 h 848"/>
              <a:gd name="T4" fmla="*/ 201612497 w 1864"/>
              <a:gd name="T5" fmla="*/ 887095141 h 848"/>
              <a:gd name="T6" fmla="*/ 927417654 w 1864"/>
              <a:gd name="T7" fmla="*/ 282257518 h 848"/>
              <a:gd name="T8" fmla="*/ 2016125266 w 1864"/>
              <a:gd name="T9" fmla="*/ 40322501 h 848"/>
              <a:gd name="T10" fmla="*/ 2147483647 w 1864"/>
              <a:gd name="T11" fmla="*/ 40322501 h 848"/>
              <a:gd name="T12" fmla="*/ 2147483647 w 1864"/>
              <a:gd name="T13" fmla="*/ 282257518 h 848"/>
              <a:gd name="T14" fmla="*/ 2147483647 w 1864"/>
              <a:gd name="T15" fmla="*/ 887095141 h 848"/>
              <a:gd name="T16" fmla="*/ 2147483647 w 1864"/>
              <a:gd name="T17" fmla="*/ 1975802725 h 848"/>
              <a:gd name="T18" fmla="*/ 2147483647 w 1864"/>
              <a:gd name="T19" fmla="*/ 1854835260 h 848"/>
              <a:gd name="T20" fmla="*/ 2147483647 w 1864"/>
              <a:gd name="T21" fmla="*/ 1491932467 h 848"/>
              <a:gd name="T22" fmla="*/ 2147483647 w 1864"/>
              <a:gd name="T23" fmla="*/ 1249997537 h 848"/>
              <a:gd name="T24" fmla="*/ 2147483647 w 1864"/>
              <a:gd name="T25" fmla="*/ 1249997537 h 848"/>
              <a:gd name="T26" fmla="*/ 1774190329 w 1864"/>
              <a:gd name="T27" fmla="*/ 1370965002 h 848"/>
              <a:gd name="T28" fmla="*/ 1169352591 w 1864"/>
              <a:gd name="T29" fmla="*/ 1370965002 h 848"/>
              <a:gd name="T30" fmla="*/ 806449987 w 1864"/>
              <a:gd name="T31" fmla="*/ 1733867795 h 848"/>
              <a:gd name="T32" fmla="*/ 685482519 w 1864"/>
              <a:gd name="T33" fmla="*/ 1975802725 h 8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64"/>
              <a:gd name="T52" fmla="*/ 0 h 848"/>
              <a:gd name="T53" fmla="*/ 1864 w 1864"/>
              <a:gd name="T54" fmla="*/ 848 h 8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64" h="848">
                <a:moveTo>
                  <a:pt x="272" y="784"/>
                </a:moveTo>
                <a:cubicBezTo>
                  <a:pt x="224" y="744"/>
                  <a:pt x="64" y="520"/>
                  <a:pt x="32" y="448"/>
                </a:cubicBezTo>
                <a:cubicBezTo>
                  <a:pt x="0" y="376"/>
                  <a:pt x="24" y="408"/>
                  <a:pt x="80" y="352"/>
                </a:cubicBezTo>
                <a:cubicBezTo>
                  <a:pt x="136" y="296"/>
                  <a:pt x="248" y="168"/>
                  <a:pt x="368" y="112"/>
                </a:cubicBezTo>
                <a:cubicBezTo>
                  <a:pt x="488" y="56"/>
                  <a:pt x="656" y="32"/>
                  <a:pt x="800" y="16"/>
                </a:cubicBezTo>
                <a:cubicBezTo>
                  <a:pt x="944" y="0"/>
                  <a:pt x="1088" y="0"/>
                  <a:pt x="1232" y="16"/>
                </a:cubicBezTo>
                <a:cubicBezTo>
                  <a:pt x="1376" y="32"/>
                  <a:pt x="1560" y="56"/>
                  <a:pt x="1664" y="112"/>
                </a:cubicBezTo>
                <a:cubicBezTo>
                  <a:pt x="1768" y="168"/>
                  <a:pt x="1864" y="240"/>
                  <a:pt x="1856" y="352"/>
                </a:cubicBezTo>
                <a:cubicBezTo>
                  <a:pt x="1848" y="464"/>
                  <a:pt x="1672" y="720"/>
                  <a:pt x="1616" y="784"/>
                </a:cubicBezTo>
                <a:cubicBezTo>
                  <a:pt x="1560" y="848"/>
                  <a:pt x="1552" y="768"/>
                  <a:pt x="1520" y="736"/>
                </a:cubicBezTo>
                <a:cubicBezTo>
                  <a:pt x="1488" y="704"/>
                  <a:pt x="1480" y="632"/>
                  <a:pt x="1424" y="592"/>
                </a:cubicBezTo>
                <a:cubicBezTo>
                  <a:pt x="1368" y="552"/>
                  <a:pt x="1256" y="512"/>
                  <a:pt x="1184" y="496"/>
                </a:cubicBezTo>
                <a:cubicBezTo>
                  <a:pt x="1112" y="480"/>
                  <a:pt x="1072" y="488"/>
                  <a:pt x="992" y="496"/>
                </a:cubicBezTo>
                <a:cubicBezTo>
                  <a:pt x="912" y="504"/>
                  <a:pt x="792" y="536"/>
                  <a:pt x="704" y="544"/>
                </a:cubicBezTo>
                <a:cubicBezTo>
                  <a:pt x="616" y="552"/>
                  <a:pt x="528" y="520"/>
                  <a:pt x="464" y="544"/>
                </a:cubicBezTo>
                <a:cubicBezTo>
                  <a:pt x="400" y="568"/>
                  <a:pt x="352" y="656"/>
                  <a:pt x="320" y="688"/>
                </a:cubicBezTo>
                <a:cubicBezTo>
                  <a:pt x="288" y="720"/>
                  <a:pt x="320" y="824"/>
                  <a:pt x="272" y="784"/>
                </a:cubicBezTo>
                <a:close/>
              </a:path>
            </a:pathLst>
          </a:custGeom>
          <a:noFill/>
          <a:ln w="9525">
            <a:solidFill>
              <a:schemeClr val="tx1"/>
            </a:solidFill>
            <a:round/>
            <a:headEnd/>
            <a:tailEnd/>
          </a:ln>
        </p:spPr>
        <p:txBody>
          <a:bodyPr/>
          <a:lstStyle/>
          <a:p>
            <a:endParaRPr lang="en-US"/>
          </a:p>
        </p:txBody>
      </p:sp>
      <p:sp>
        <p:nvSpPr>
          <p:cNvPr id="261127" name="Line 7"/>
          <p:cNvSpPr>
            <a:spLocks noChangeShapeType="1"/>
          </p:cNvSpPr>
          <p:nvPr/>
        </p:nvSpPr>
        <p:spPr bwMode="auto">
          <a:xfrm flipH="1" flipV="1">
            <a:off x="5486400" y="2514600"/>
            <a:ext cx="1143000" cy="1524000"/>
          </a:xfrm>
          <a:prstGeom prst="line">
            <a:avLst/>
          </a:prstGeom>
          <a:noFill/>
          <a:ln w="38100">
            <a:solidFill>
              <a:schemeClr val="tx1"/>
            </a:solidFill>
            <a:round/>
            <a:headEnd/>
            <a:tailEnd type="triangle" w="med" len="med"/>
          </a:ln>
        </p:spPr>
        <p:txBody>
          <a:bodyPr/>
          <a:lstStyle/>
          <a:p>
            <a:endParaRPr lang="en-US"/>
          </a:p>
        </p:txBody>
      </p:sp>
      <p:sp>
        <p:nvSpPr>
          <p:cNvPr id="261128" name="Line 8"/>
          <p:cNvSpPr>
            <a:spLocks noChangeShapeType="1"/>
          </p:cNvSpPr>
          <p:nvPr/>
        </p:nvSpPr>
        <p:spPr bwMode="auto">
          <a:xfrm>
            <a:off x="5562600" y="2286000"/>
            <a:ext cx="228600" cy="457200"/>
          </a:xfrm>
          <a:prstGeom prst="line">
            <a:avLst/>
          </a:prstGeom>
          <a:noFill/>
          <a:ln w="9525">
            <a:solidFill>
              <a:schemeClr val="tx1"/>
            </a:solidFill>
            <a:round/>
            <a:headEnd/>
            <a:tailEnd/>
          </a:ln>
        </p:spPr>
        <p:txBody>
          <a:bodyPr/>
          <a:lstStyle/>
          <a:p>
            <a:endParaRPr lang="en-US"/>
          </a:p>
        </p:txBody>
      </p:sp>
      <p:sp>
        <p:nvSpPr>
          <p:cNvPr id="261129" name="Line 9"/>
          <p:cNvSpPr>
            <a:spLocks noChangeShapeType="1"/>
          </p:cNvSpPr>
          <p:nvPr/>
        </p:nvSpPr>
        <p:spPr bwMode="auto">
          <a:xfrm>
            <a:off x="6172200" y="1981200"/>
            <a:ext cx="76200" cy="533400"/>
          </a:xfrm>
          <a:prstGeom prst="line">
            <a:avLst/>
          </a:prstGeom>
          <a:noFill/>
          <a:ln w="9525">
            <a:solidFill>
              <a:schemeClr val="tx1"/>
            </a:solidFill>
            <a:round/>
            <a:headEnd/>
            <a:tailEnd/>
          </a:ln>
        </p:spPr>
        <p:txBody>
          <a:bodyPr/>
          <a:lstStyle/>
          <a:p>
            <a:endParaRPr lang="en-US"/>
          </a:p>
        </p:txBody>
      </p:sp>
      <p:sp>
        <p:nvSpPr>
          <p:cNvPr id="261130" name="Line 10"/>
          <p:cNvSpPr>
            <a:spLocks noChangeShapeType="1"/>
          </p:cNvSpPr>
          <p:nvPr/>
        </p:nvSpPr>
        <p:spPr bwMode="auto">
          <a:xfrm>
            <a:off x="6705600" y="1981200"/>
            <a:ext cx="76200" cy="533400"/>
          </a:xfrm>
          <a:prstGeom prst="line">
            <a:avLst/>
          </a:prstGeom>
          <a:noFill/>
          <a:ln w="9525">
            <a:solidFill>
              <a:schemeClr val="tx1"/>
            </a:solidFill>
            <a:round/>
            <a:headEnd/>
            <a:tailEnd/>
          </a:ln>
        </p:spPr>
        <p:txBody>
          <a:bodyPr/>
          <a:lstStyle/>
          <a:p>
            <a:endParaRPr lang="en-US"/>
          </a:p>
        </p:txBody>
      </p:sp>
      <p:sp>
        <p:nvSpPr>
          <p:cNvPr id="261131" name="Line 11"/>
          <p:cNvSpPr>
            <a:spLocks noChangeShapeType="1"/>
          </p:cNvSpPr>
          <p:nvPr/>
        </p:nvSpPr>
        <p:spPr bwMode="auto">
          <a:xfrm flipH="1">
            <a:off x="7315200" y="2057400"/>
            <a:ext cx="76200" cy="457200"/>
          </a:xfrm>
          <a:prstGeom prst="line">
            <a:avLst/>
          </a:prstGeom>
          <a:noFill/>
          <a:ln w="9525">
            <a:solidFill>
              <a:schemeClr val="tx1"/>
            </a:solidFill>
            <a:round/>
            <a:headEnd/>
            <a:tailEnd/>
          </a:ln>
        </p:spPr>
        <p:txBody>
          <a:bodyPr/>
          <a:lstStyle/>
          <a:p>
            <a:endParaRPr lang="en-US"/>
          </a:p>
        </p:txBody>
      </p:sp>
      <p:sp>
        <p:nvSpPr>
          <p:cNvPr id="261132" name="Line 12"/>
          <p:cNvSpPr>
            <a:spLocks noChangeShapeType="1"/>
          </p:cNvSpPr>
          <p:nvPr/>
        </p:nvSpPr>
        <p:spPr bwMode="auto">
          <a:xfrm flipH="1">
            <a:off x="7848600" y="2362200"/>
            <a:ext cx="228600" cy="457200"/>
          </a:xfrm>
          <a:prstGeom prst="line">
            <a:avLst/>
          </a:prstGeom>
          <a:noFill/>
          <a:ln w="9525">
            <a:solidFill>
              <a:schemeClr val="tx1"/>
            </a:solidFill>
            <a:round/>
            <a:headEnd/>
            <a:tailEnd/>
          </a:ln>
        </p:spPr>
        <p:txBody>
          <a:bodyPr/>
          <a:lstStyle/>
          <a:p>
            <a:endParaRPr lang="en-US"/>
          </a:p>
        </p:txBody>
      </p:sp>
      <p:sp>
        <p:nvSpPr>
          <p:cNvPr id="261133" name="Rectangle 13"/>
          <p:cNvSpPr>
            <a:spLocks noChangeArrowheads="1"/>
          </p:cNvSpPr>
          <p:nvPr/>
        </p:nvSpPr>
        <p:spPr bwMode="auto">
          <a:xfrm>
            <a:off x="4800600" y="1524000"/>
            <a:ext cx="3810000" cy="3276600"/>
          </a:xfrm>
          <a:prstGeom prst="rect">
            <a:avLst/>
          </a:prstGeom>
          <a:solidFill>
            <a:schemeClr val="accent1">
              <a:alpha val="30196"/>
            </a:schemeClr>
          </a:solidFill>
          <a:ln w="9525">
            <a:solidFill>
              <a:schemeClr val="tx1"/>
            </a:solidFill>
            <a:miter lim="800000"/>
            <a:headEnd/>
            <a:tailEnd/>
          </a:ln>
        </p:spPr>
        <p:txBody>
          <a:bodyPr wrap="none" anchor="ctr"/>
          <a:lstStyle/>
          <a:p>
            <a:endParaRPr lang="en-US" altLang="en-US"/>
          </a:p>
        </p:txBody>
      </p:sp>
      <p:sp>
        <p:nvSpPr>
          <p:cNvPr id="261134" name="Line 14"/>
          <p:cNvSpPr>
            <a:spLocks noChangeShapeType="1"/>
          </p:cNvSpPr>
          <p:nvPr/>
        </p:nvSpPr>
        <p:spPr bwMode="auto">
          <a:xfrm>
            <a:off x="5105400" y="4495800"/>
            <a:ext cx="457200" cy="0"/>
          </a:xfrm>
          <a:prstGeom prst="line">
            <a:avLst/>
          </a:prstGeom>
          <a:noFill/>
          <a:ln w="25400">
            <a:solidFill>
              <a:schemeClr val="tx1"/>
            </a:solidFill>
            <a:round/>
            <a:headEnd/>
            <a:tailEnd type="triangle" w="med" len="med"/>
          </a:ln>
        </p:spPr>
        <p:txBody>
          <a:bodyPr/>
          <a:lstStyle/>
          <a:p>
            <a:endParaRPr lang="en-US"/>
          </a:p>
        </p:txBody>
      </p:sp>
      <p:sp>
        <p:nvSpPr>
          <p:cNvPr id="261135" name="Line 15"/>
          <p:cNvSpPr>
            <a:spLocks noChangeShapeType="1"/>
          </p:cNvSpPr>
          <p:nvPr/>
        </p:nvSpPr>
        <p:spPr bwMode="auto">
          <a:xfrm>
            <a:off x="5867400" y="4495800"/>
            <a:ext cx="457200" cy="0"/>
          </a:xfrm>
          <a:prstGeom prst="line">
            <a:avLst/>
          </a:prstGeom>
          <a:noFill/>
          <a:ln w="25400">
            <a:solidFill>
              <a:schemeClr val="tx1"/>
            </a:solidFill>
            <a:round/>
            <a:headEnd/>
            <a:tailEnd type="triangle" w="med" len="med"/>
          </a:ln>
        </p:spPr>
        <p:txBody>
          <a:bodyPr/>
          <a:lstStyle/>
          <a:p>
            <a:endParaRPr lang="en-US"/>
          </a:p>
        </p:txBody>
      </p:sp>
      <p:sp>
        <p:nvSpPr>
          <p:cNvPr id="261136" name="Line 16"/>
          <p:cNvSpPr>
            <a:spLocks noChangeShapeType="1"/>
          </p:cNvSpPr>
          <p:nvPr/>
        </p:nvSpPr>
        <p:spPr bwMode="auto">
          <a:xfrm flipV="1">
            <a:off x="6934200" y="4114800"/>
            <a:ext cx="228600" cy="304800"/>
          </a:xfrm>
          <a:prstGeom prst="line">
            <a:avLst/>
          </a:prstGeom>
          <a:noFill/>
          <a:ln w="25400">
            <a:solidFill>
              <a:schemeClr val="tx1"/>
            </a:solidFill>
            <a:round/>
            <a:headEnd/>
            <a:tailEnd type="triangle" w="med" len="med"/>
          </a:ln>
        </p:spPr>
        <p:txBody>
          <a:bodyPr/>
          <a:lstStyle/>
          <a:p>
            <a:endParaRPr lang="en-US"/>
          </a:p>
        </p:txBody>
      </p:sp>
      <p:sp>
        <p:nvSpPr>
          <p:cNvPr id="261137" name="Line 17"/>
          <p:cNvSpPr>
            <a:spLocks noChangeShapeType="1"/>
          </p:cNvSpPr>
          <p:nvPr/>
        </p:nvSpPr>
        <p:spPr bwMode="auto">
          <a:xfrm flipH="1" flipV="1">
            <a:off x="6858000" y="3429000"/>
            <a:ext cx="228600" cy="381000"/>
          </a:xfrm>
          <a:prstGeom prst="line">
            <a:avLst/>
          </a:prstGeom>
          <a:noFill/>
          <a:ln w="25400">
            <a:solidFill>
              <a:schemeClr val="tx1"/>
            </a:solidFill>
            <a:round/>
            <a:headEnd/>
            <a:tailEnd type="triangle" w="med" len="med"/>
          </a:ln>
        </p:spPr>
        <p:txBody>
          <a:bodyPr/>
          <a:lstStyle/>
          <a:p>
            <a:endParaRPr lang="en-US"/>
          </a:p>
        </p:txBody>
      </p:sp>
      <p:sp>
        <p:nvSpPr>
          <p:cNvPr id="261138" name="Line 18"/>
          <p:cNvSpPr>
            <a:spLocks noChangeShapeType="1"/>
          </p:cNvSpPr>
          <p:nvPr/>
        </p:nvSpPr>
        <p:spPr bwMode="auto">
          <a:xfrm flipH="1" flipV="1">
            <a:off x="5791200" y="2362200"/>
            <a:ext cx="838200" cy="1600200"/>
          </a:xfrm>
          <a:prstGeom prst="line">
            <a:avLst/>
          </a:prstGeom>
          <a:noFill/>
          <a:ln w="38100">
            <a:solidFill>
              <a:schemeClr val="tx1"/>
            </a:solidFill>
            <a:round/>
            <a:headEnd/>
            <a:tailEnd type="triangle" w="med" len="med"/>
          </a:ln>
        </p:spPr>
        <p:txBody>
          <a:bodyPr/>
          <a:lstStyle/>
          <a:p>
            <a:endParaRPr lang="en-US"/>
          </a:p>
        </p:txBody>
      </p:sp>
      <p:sp>
        <p:nvSpPr>
          <p:cNvPr id="261139" name="Line 19"/>
          <p:cNvSpPr>
            <a:spLocks noChangeShapeType="1"/>
          </p:cNvSpPr>
          <p:nvPr/>
        </p:nvSpPr>
        <p:spPr bwMode="auto">
          <a:xfrm flipH="1">
            <a:off x="6096000" y="3505200"/>
            <a:ext cx="152400" cy="381000"/>
          </a:xfrm>
          <a:prstGeom prst="line">
            <a:avLst/>
          </a:prstGeom>
          <a:noFill/>
          <a:ln w="25400">
            <a:solidFill>
              <a:schemeClr val="tx1"/>
            </a:solidFill>
            <a:round/>
            <a:headEnd/>
            <a:tailEnd type="triangle" w="med" len="med"/>
          </a:ln>
        </p:spPr>
        <p:txBody>
          <a:bodyPr/>
          <a:lstStyle/>
          <a:p>
            <a:endParaRPr lang="en-US"/>
          </a:p>
        </p:txBody>
      </p:sp>
      <p:sp>
        <p:nvSpPr>
          <p:cNvPr id="261140" name="Line 20"/>
          <p:cNvSpPr>
            <a:spLocks noChangeShapeType="1"/>
          </p:cNvSpPr>
          <p:nvPr/>
        </p:nvSpPr>
        <p:spPr bwMode="auto">
          <a:xfrm flipH="1" flipV="1">
            <a:off x="6172200" y="2286000"/>
            <a:ext cx="457200" cy="1752600"/>
          </a:xfrm>
          <a:prstGeom prst="line">
            <a:avLst/>
          </a:prstGeom>
          <a:noFill/>
          <a:ln w="38100">
            <a:solidFill>
              <a:schemeClr val="tx1"/>
            </a:solidFill>
            <a:round/>
            <a:headEnd/>
            <a:tailEnd type="triangle" w="med" len="med"/>
          </a:ln>
        </p:spPr>
        <p:txBody>
          <a:bodyPr/>
          <a:lstStyle/>
          <a:p>
            <a:endParaRPr lang="en-US"/>
          </a:p>
        </p:txBody>
      </p:sp>
      <p:sp>
        <p:nvSpPr>
          <p:cNvPr id="261141" name="Line 21"/>
          <p:cNvSpPr>
            <a:spLocks noChangeShapeType="1"/>
          </p:cNvSpPr>
          <p:nvPr/>
        </p:nvSpPr>
        <p:spPr bwMode="auto">
          <a:xfrm>
            <a:off x="6248400" y="4419600"/>
            <a:ext cx="457200" cy="0"/>
          </a:xfrm>
          <a:prstGeom prst="line">
            <a:avLst/>
          </a:prstGeom>
          <a:noFill/>
          <a:ln w="25400">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1540411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1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11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11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11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11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11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11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11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11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11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112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113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61134"/>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26113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261135"/>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6113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61127"/>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61136"/>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26113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61138"/>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261137"/>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261139"/>
                                        </p:tgtEl>
                                        <p:attrNameLst>
                                          <p:attrName>style.visibility</p:attrName>
                                        </p:attrNameLst>
                                      </p:cBhvr>
                                      <p:to>
                                        <p:strVal val="visible"/>
                                      </p:to>
                                    </p:set>
                                  </p:childTnLst>
                                </p:cTn>
                              </p:par>
                              <p:par>
                                <p:cTn id="67" presetID="1" presetClass="exit" presetSubtype="0" fill="hold" grpId="1" nodeType="withEffect">
                                  <p:stCondLst>
                                    <p:cond delay="0"/>
                                  </p:stCondLst>
                                  <p:childTnLst>
                                    <p:set>
                                      <p:cBhvr>
                                        <p:cTn id="68" dur="1" fill="hold">
                                          <p:stCondLst>
                                            <p:cond delay="0"/>
                                          </p:stCondLst>
                                        </p:cTn>
                                        <p:tgtEl>
                                          <p:spTgt spid="261138"/>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261140"/>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261139"/>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261141"/>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xit" presetSubtype="0" fill="hold" grpId="1" nodeType="clickEffect">
                                  <p:stCondLst>
                                    <p:cond delay="0"/>
                                  </p:stCondLst>
                                  <p:childTnLst>
                                    <p:set>
                                      <p:cBhvr>
                                        <p:cTn id="80" dur="1" fill="hold">
                                          <p:stCondLst>
                                            <p:cond delay="0"/>
                                          </p:stCondLst>
                                        </p:cTn>
                                        <p:tgtEl>
                                          <p:spTgt spid="261141"/>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61123">
                                            <p:txEl>
                                              <p:pRg st="2" end="2"/>
                                            </p:txEl>
                                          </p:spTgt>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61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p:bldP spid="261124" grpId="0" animBg="1"/>
      <p:bldP spid="261125" grpId="0"/>
      <p:bldP spid="261126" grpId="0" animBg="1"/>
      <p:bldP spid="261127" grpId="0" animBg="1"/>
      <p:bldP spid="261127" grpId="1" animBg="1"/>
      <p:bldP spid="261128" grpId="0" animBg="1"/>
      <p:bldP spid="261129" grpId="0" animBg="1"/>
      <p:bldP spid="261130" grpId="0" animBg="1"/>
      <p:bldP spid="261131" grpId="0" animBg="1"/>
      <p:bldP spid="261132" grpId="0" animBg="1"/>
      <p:bldP spid="261133" grpId="0" animBg="1"/>
      <p:bldP spid="261134" grpId="0" animBg="1"/>
      <p:bldP spid="261134" grpId="1" animBg="1"/>
      <p:bldP spid="261135" grpId="0" animBg="1"/>
      <p:bldP spid="261135" grpId="1" animBg="1"/>
      <p:bldP spid="261136" grpId="0" animBg="1"/>
      <p:bldP spid="261136" grpId="1" animBg="1"/>
      <p:bldP spid="261137" grpId="0" animBg="1"/>
      <p:bldP spid="261137" grpId="1" animBg="1"/>
      <p:bldP spid="261138" grpId="0" animBg="1"/>
      <p:bldP spid="261138" grpId="1" animBg="1"/>
      <p:bldP spid="261139" grpId="0" animBg="1"/>
      <p:bldP spid="261139" grpId="1" animBg="1"/>
      <p:bldP spid="261140" grpId="0" animBg="1"/>
      <p:bldP spid="261141" grpId="0" animBg="1"/>
      <p:bldP spid="261141" grpId="1"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Digital Voltmeter</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800" dirty="0" smtClean="0">
                <a:latin typeface="Tahoma" charset="0"/>
                <a:cs typeface="Tahoma" charset="0"/>
              </a:rPr>
              <a:t>Main Components</a:t>
            </a:r>
          </a:p>
          <a:p>
            <a:pPr lvl="1" eaLnBrk="1" hangingPunct="1"/>
            <a:r>
              <a:rPr lang="en-US" altLang="en-US" sz="2400" dirty="0" smtClean="0">
                <a:latin typeface="Tahoma" charset="0"/>
                <a:cs typeface="Tahoma" charset="0"/>
              </a:rPr>
              <a:t>Analog to digital convertor</a:t>
            </a:r>
          </a:p>
          <a:p>
            <a:pPr lvl="1" eaLnBrk="1" hangingPunct="1"/>
            <a:r>
              <a:rPr lang="en-US" altLang="en-US" sz="2400" dirty="0" smtClean="0">
                <a:latin typeface="Tahoma" charset="0"/>
                <a:cs typeface="Tahoma" charset="0"/>
              </a:rPr>
              <a:t>Memory for data storage</a:t>
            </a:r>
          </a:p>
          <a:p>
            <a:pPr lvl="1" eaLnBrk="1" hangingPunct="1"/>
            <a:r>
              <a:rPr lang="en-US" altLang="en-US" sz="2400" dirty="0" smtClean="0">
                <a:latin typeface="Tahoma" charset="0"/>
                <a:cs typeface="Tahoma" charset="0"/>
              </a:rPr>
              <a:t>Data Display (decimal readout)</a:t>
            </a:r>
          </a:p>
          <a:p>
            <a:pPr lvl="1" eaLnBrk="1" hangingPunct="1"/>
            <a:r>
              <a:rPr lang="en-US" altLang="en-US" sz="2400" dirty="0" smtClean="0">
                <a:latin typeface="Tahoma" charset="0"/>
                <a:cs typeface="Tahoma" charset="0"/>
              </a:rPr>
              <a:t>Circuits for converting R, I measurements to V measurements</a:t>
            </a:r>
          </a:p>
          <a:p>
            <a:pPr eaLnBrk="1" hangingPunct="1"/>
            <a:r>
              <a:rPr lang="en-US" altLang="en-US" sz="2800" dirty="0" smtClean="0">
                <a:latin typeface="Tahoma" charset="0"/>
                <a:cs typeface="Tahoma" charset="0"/>
              </a:rPr>
              <a:t>Analog vs. Digital</a:t>
            </a:r>
          </a:p>
          <a:p>
            <a:pPr lvl="1" eaLnBrk="1" hangingPunct="1"/>
            <a:r>
              <a:rPr lang="en-US" altLang="en-US" sz="2400" dirty="0" smtClean="0">
                <a:latin typeface="Tahoma" charset="0"/>
                <a:cs typeface="Tahoma" charset="0"/>
              </a:rPr>
              <a:t>Analog has continuously varying</a:t>
            </a:r>
          </a:p>
          <a:p>
            <a:pPr lvl="1" eaLnBrk="1" hangingPunct="1">
              <a:buNone/>
            </a:pPr>
            <a:r>
              <a:rPr lang="en-US" altLang="en-US" sz="2400" dirty="0" smtClean="0">
                <a:latin typeface="Tahoma" charset="0"/>
                <a:cs typeface="Tahoma" charset="0"/>
              </a:rPr>
              <a:t>values vs. discrete values for digital</a:t>
            </a:r>
          </a:p>
          <a:p>
            <a:pPr lvl="1" eaLnBrk="1" hangingPunct="1"/>
            <a:r>
              <a:rPr lang="en-US" altLang="en-US" sz="2400" dirty="0" smtClean="0">
                <a:latin typeface="Tahoma" charset="0"/>
                <a:cs typeface="Tahoma" charset="0"/>
              </a:rPr>
              <a:t>Analog resolution depends on needle</a:t>
            </a:r>
          </a:p>
          <a:p>
            <a:pPr lvl="1" eaLnBrk="1" hangingPunct="1">
              <a:buNone/>
            </a:pPr>
            <a:r>
              <a:rPr lang="en-US" altLang="en-US" sz="2400" dirty="0" smtClean="0">
                <a:latin typeface="Tahoma" charset="0"/>
                <a:cs typeface="Tahoma" charset="0"/>
              </a:rPr>
              <a:t>and markings vs. number of digits displayed with digital</a:t>
            </a:r>
          </a:p>
        </p:txBody>
      </p:sp>
      <p:sp>
        <p:nvSpPr>
          <p:cNvPr id="4" name="Rectangle 4"/>
          <p:cNvSpPr>
            <a:spLocks noChangeArrowheads="1"/>
          </p:cNvSpPr>
          <p:nvPr/>
        </p:nvSpPr>
        <p:spPr bwMode="auto">
          <a:xfrm>
            <a:off x="6858000" y="2362200"/>
            <a:ext cx="1447800" cy="6858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5" name="Line 5"/>
          <p:cNvSpPr>
            <a:spLocks noChangeShapeType="1"/>
          </p:cNvSpPr>
          <p:nvPr/>
        </p:nvSpPr>
        <p:spPr bwMode="auto">
          <a:xfrm flipH="1" flipV="1">
            <a:off x="7315200" y="2514600"/>
            <a:ext cx="304800" cy="457200"/>
          </a:xfrm>
          <a:prstGeom prst="line">
            <a:avLst/>
          </a:prstGeom>
          <a:noFill/>
          <a:ln w="25400">
            <a:solidFill>
              <a:schemeClr val="tx1"/>
            </a:solidFill>
            <a:round/>
            <a:headEnd/>
            <a:tailEnd type="triangle" w="med" len="med"/>
          </a:ln>
        </p:spPr>
        <p:txBody>
          <a:bodyPr/>
          <a:lstStyle/>
          <a:p>
            <a:endParaRPr lang="en-US"/>
          </a:p>
        </p:txBody>
      </p:sp>
      <p:sp>
        <p:nvSpPr>
          <p:cNvPr id="6" name="Line 6"/>
          <p:cNvSpPr>
            <a:spLocks noChangeShapeType="1"/>
          </p:cNvSpPr>
          <p:nvPr/>
        </p:nvSpPr>
        <p:spPr bwMode="auto">
          <a:xfrm>
            <a:off x="6934200" y="2590800"/>
            <a:ext cx="228600" cy="304800"/>
          </a:xfrm>
          <a:prstGeom prst="line">
            <a:avLst/>
          </a:prstGeom>
          <a:noFill/>
          <a:ln w="9525">
            <a:solidFill>
              <a:schemeClr val="tx1"/>
            </a:solidFill>
            <a:round/>
            <a:headEnd/>
            <a:tailEnd/>
          </a:ln>
        </p:spPr>
        <p:txBody>
          <a:bodyPr/>
          <a:lstStyle/>
          <a:p>
            <a:endParaRPr lang="en-US"/>
          </a:p>
        </p:txBody>
      </p:sp>
      <p:sp>
        <p:nvSpPr>
          <p:cNvPr id="7" name="Line 7"/>
          <p:cNvSpPr>
            <a:spLocks noChangeShapeType="1"/>
          </p:cNvSpPr>
          <p:nvPr/>
        </p:nvSpPr>
        <p:spPr bwMode="auto">
          <a:xfrm flipH="1">
            <a:off x="8001000" y="2590800"/>
            <a:ext cx="228600" cy="304800"/>
          </a:xfrm>
          <a:prstGeom prst="line">
            <a:avLst/>
          </a:prstGeom>
          <a:noFill/>
          <a:ln w="9525">
            <a:solidFill>
              <a:schemeClr val="tx1"/>
            </a:solidFill>
            <a:round/>
            <a:headEnd/>
            <a:tailEnd/>
          </a:ln>
        </p:spPr>
        <p:txBody>
          <a:bodyPr/>
          <a:lstStyle/>
          <a:p>
            <a:endParaRPr lang="en-US"/>
          </a:p>
        </p:txBody>
      </p:sp>
      <p:sp>
        <p:nvSpPr>
          <p:cNvPr id="8" name="Line 8"/>
          <p:cNvSpPr>
            <a:spLocks noChangeShapeType="1"/>
          </p:cNvSpPr>
          <p:nvPr/>
        </p:nvSpPr>
        <p:spPr bwMode="auto">
          <a:xfrm>
            <a:off x="7239000" y="2514600"/>
            <a:ext cx="152400" cy="304800"/>
          </a:xfrm>
          <a:prstGeom prst="line">
            <a:avLst/>
          </a:prstGeom>
          <a:noFill/>
          <a:ln w="9525">
            <a:solidFill>
              <a:schemeClr val="tx1"/>
            </a:solidFill>
            <a:round/>
            <a:headEnd/>
            <a:tailEnd/>
          </a:ln>
        </p:spPr>
        <p:txBody>
          <a:bodyPr/>
          <a:lstStyle/>
          <a:p>
            <a:endParaRPr lang="en-US"/>
          </a:p>
        </p:txBody>
      </p:sp>
      <p:sp>
        <p:nvSpPr>
          <p:cNvPr id="9" name="Line 9"/>
          <p:cNvSpPr>
            <a:spLocks noChangeShapeType="1"/>
          </p:cNvSpPr>
          <p:nvPr/>
        </p:nvSpPr>
        <p:spPr bwMode="auto">
          <a:xfrm>
            <a:off x="7620000" y="2514600"/>
            <a:ext cx="0" cy="304800"/>
          </a:xfrm>
          <a:prstGeom prst="line">
            <a:avLst/>
          </a:prstGeom>
          <a:noFill/>
          <a:ln w="9525">
            <a:solidFill>
              <a:schemeClr val="tx1"/>
            </a:solidFill>
            <a:round/>
            <a:headEnd/>
            <a:tailEnd/>
          </a:ln>
        </p:spPr>
        <p:txBody>
          <a:bodyPr/>
          <a:lstStyle/>
          <a:p>
            <a:endParaRPr lang="en-US"/>
          </a:p>
        </p:txBody>
      </p:sp>
      <p:sp>
        <p:nvSpPr>
          <p:cNvPr id="10" name="Line 10"/>
          <p:cNvSpPr>
            <a:spLocks noChangeShapeType="1"/>
          </p:cNvSpPr>
          <p:nvPr/>
        </p:nvSpPr>
        <p:spPr bwMode="auto">
          <a:xfrm flipH="1">
            <a:off x="7772400" y="2514600"/>
            <a:ext cx="228600" cy="304800"/>
          </a:xfrm>
          <a:prstGeom prst="line">
            <a:avLst/>
          </a:prstGeom>
          <a:noFill/>
          <a:ln w="9525">
            <a:solidFill>
              <a:schemeClr val="tx1"/>
            </a:solidFill>
            <a:round/>
            <a:headEnd/>
            <a:tailEnd/>
          </a:ln>
        </p:spPr>
        <p:txBody>
          <a:bodyPr/>
          <a:lstStyle/>
          <a:p>
            <a:endParaRPr lang="en-US"/>
          </a:p>
        </p:txBody>
      </p:sp>
      <p:sp>
        <p:nvSpPr>
          <p:cNvPr id="11" name="Rectangle 11"/>
          <p:cNvSpPr>
            <a:spLocks noChangeArrowheads="1"/>
          </p:cNvSpPr>
          <p:nvPr/>
        </p:nvSpPr>
        <p:spPr bwMode="auto">
          <a:xfrm>
            <a:off x="6781800" y="4800600"/>
            <a:ext cx="1295400" cy="5334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2" name="Line 12"/>
          <p:cNvSpPr>
            <a:spLocks noChangeShapeType="1"/>
          </p:cNvSpPr>
          <p:nvPr/>
        </p:nvSpPr>
        <p:spPr bwMode="auto">
          <a:xfrm>
            <a:off x="7162800" y="4800600"/>
            <a:ext cx="0" cy="533400"/>
          </a:xfrm>
          <a:prstGeom prst="line">
            <a:avLst/>
          </a:prstGeom>
          <a:noFill/>
          <a:ln w="9525">
            <a:solidFill>
              <a:schemeClr val="tx1"/>
            </a:solidFill>
            <a:round/>
            <a:headEnd/>
            <a:tailEnd/>
          </a:ln>
        </p:spPr>
        <p:txBody>
          <a:bodyPr/>
          <a:lstStyle/>
          <a:p>
            <a:endParaRPr lang="en-US"/>
          </a:p>
        </p:txBody>
      </p:sp>
      <p:sp>
        <p:nvSpPr>
          <p:cNvPr id="13" name="Line 13"/>
          <p:cNvSpPr>
            <a:spLocks noChangeShapeType="1"/>
          </p:cNvSpPr>
          <p:nvPr/>
        </p:nvSpPr>
        <p:spPr bwMode="auto">
          <a:xfrm>
            <a:off x="7620000" y="4800600"/>
            <a:ext cx="0" cy="533400"/>
          </a:xfrm>
          <a:prstGeom prst="line">
            <a:avLst/>
          </a:prstGeom>
          <a:noFill/>
          <a:ln w="9525">
            <a:solidFill>
              <a:schemeClr val="tx1"/>
            </a:solidFill>
            <a:round/>
            <a:headEnd/>
            <a:tailEnd/>
          </a:ln>
        </p:spPr>
        <p:txBody>
          <a:bodyPr/>
          <a:lstStyle/>
          <a:p>
            <a:endParaRPr lang="en-US"/>
          </a:p>
        </p:txBody>
      </p:sp>
      <p:sp>
        <p:nvSpPr>
          <p:cNvPr id="14" name="Text Box 14"/>
          <p:cNvSpPr txBox="1">
            <a:spLocks noChangeArrowheads="1"/>
          </p:cNvSpPr>
          <p:nvPr/>
        </p:nvSpPr>
        <p:spPr bwMode="auto">
          <a:xfrm>
            <a:off x="6781800" y="4800600"/>
            <a:ext cx="1600200" cy="457200"/>
          </a:xfrm>
          <a:prstGeom prst="rect">
            <a:avLst/>
          </a:prstGeom>
          <a:noFill/>
          <a:ln w="9525">
            <a:noFill/>
            <a:miter lim="800000"/>
            <a:headEnd/>
            <a:tailEnd/>
          </a:ln>
        </p:spPr>
        <p:txBody>
          <a:bodyPr>
            <a:spAutoFit/>
          </a:bodyPr>
          <a:lstStyle/>
          <a:p>
            <a:pPr>
              <a:spcBef>
                <a:spcPct val="50000"/>
              </a:spcBef>
            </a:pPr>
            <a:r>
              <a:rPr lang="en-US" altLang="en-US" sz="2400"/>
              <a:t>4   3   7</a:t>
            </a:r>
          </a:p>
        </p:txBody>
      </p:sp>
    </p:spTree>
    <p:extLst>
      <p:ext uri="{BB962C8B-B14F-4D97-AF65-F5344CB8AC3E}">
        <p14:creationId xmlns:p14="http://schemas.microsoft.com/office/powerpoint/2010/main" val="300115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171">
                                            <p:txEl>
                                              <p:pRg st="8" end="8"/>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Digital Voltmeter – Binary Math</a:t>
            </a: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While the displays in digital voltmeters are decimal (0 </a:t>
            </a:r>
            <a:r>
              <a:rPr lang="en-US" altLang="en-US" sz="2800" dirty="0" smtClean="0">
                <a:latin typeface="Arial"/>
                <a:cs typeface="Arial"/>
              </a:rPr>
              <a:t>→</a:t>
            </a:r>
            <a:r>
              <a:rPr lang="en-US" altLang="en-US" sz="2800" dirty="0" smtClean="0">
                <a:latin typeface="Tahoma" charset="0"/>
                <a:cs typeface="Tahoma" charset="0"/>
              </a:rPr>
              <a:t> 9 values for each digit), actual electronics function is closely related to binary math</a:t>
            </a:r>
          </a:p>
          <a:p>
            <a:pPr eaLnBrk="1" hangingPunct="1"/>
            <a:r>
              <a:rPr lang="en-US" altLang="en-US" sz="2800" dirty="0" smtClean="0">
                <a:latin typeface="Tahoma" charset="0"/>
                <a:cs typeface="Tahoma" charset="0"/>
              </a:rPr>
              <a:t>In binary, two possible states exist, 0 or 1</a:t>
            </a:r>
          </a:p>
          <a:p>
            <a:pPr eaLnBrk="1" hangingPunct="1"/>
            <a:endParaRPr lang="en-US" altLang="en-US" sz="2800" dirty="0" smtClean="0">
              <a:latin typeface="Tahoma" charset="0"/>
              <a:cs typeface="Tahoma" charset="0"/>
            </a:endParaRPr>
          </a:p>
        </p:txBody>
      </p:sp>
      <p:graphicFrame>
        <p:nvGraphicFramePr>
          <p:cNvPr id="4" name="Group 4"/>
          <p:cNvGraphicFramePr>
            <a:graphicFrameLocks/>
          </p:cNvGraphicFramePr>
          <p:nvPr/>
        </p:nvGraphicFramePr>
        <p:xfrm>
          <a:off x="1600200" y="4267200"/>
          <a:ext cx="5410200" cy="2286000"/>
        </p:xfrm>
        <a:graphic>
          <a:graphicData uri="http://schemas.openxmlformats.org/drawingml/2006/table">
            <a:tbl>
              <a:tblPr/>
              <a:tblGrid>
                <a:gridCol w="1803400">
                  <a:extLst>
                    <a:ext uri="{9D8B030D-6E8A-4147-A177-3AD203B41FA5}">
                      <a16:colId xmlns:a16="http://schemas.microsoft.com/office/drawing/2014/main" val="20000"/>
                    </a:ext>
                  </a:extLst>
                </a:gridCol>
                <a:gridCol w="1803400">
                  <a:extLst>
                    <a:ext uri="{9D8B030D-6E8A-4147-A177-3AD203B41FA5}">
                      <a16:colId xmlns:a16="http://schemas.microsoft.com/office/drawing/2014/main" val="20001"/>
                    </a:ext>
                  </a:extLst>
                </a:gridCol>
                <a:gridCol w="1803400">
                  <a:extLst>
                    <a:ext uri="{9D8B030D-6E8A-4147-A177-3AD203B41FA5}">
                      <a16:colId xmlns:a16="http://schemas.microsoft.com/office/drawing/2014/main" val="20002"/>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Binary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Nominal Voltage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0 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rPr>
                        <a:t>5 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099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3200" smtClean="0">
                <a:latin typeface="Tahoma" charset="0"/>
              </a:rPr>
              <a:t>Binary and Bits</a:t>
            </a:r>
          </a:p>
        </p:txBody>
      </p:sp>
      <p:sp>
        <p:nvSpPr>
          <p:cNvPr id="267267" name="Rectangle 3"/>
          <p:cNvSpPr>
            <a:spLocks noGrp="1" noChangeArrowheads="1"/>
          </p:cNvSpPr>
          <p:nvPr>
            <p:ph type="body" sz="half" idx="4294967295"/>
          </p:nvPr>
        </p:nvSpPr>
        <p:spPr>
          <a:xfrm>
            <a:off x="457200" y="1600200"/>
            <a:ext cx="7010400" cy="1905000"/>
          </a:xfrm>
        </p:spPr>
        <p:txBody>
          <a:bodyPr/>
          <a:lstStyle/>
          <a:p>
            <a:pPr eaLnBrk="1" hangingPunct="1"/>
            <a:r>
              <a:rPr lang="en-US" altLang="en-US" sz="2800" smtClean="0">
                <a:latin typeface="Tahoma" charset="0"/>
              </a:rPr>
              <a:t>Counting in binary</a:t>
            </a:r>
          </a:p>
          <a:p>
            <a:pPr lvl="1" eaLnBrk="1" hangingPunct="1"/>
            <a:r>
              <a:rPr lang="en-US" altLang="en-US" sz="2400" smtClean="0">
                <a:latin typeface="Tahoma" charset="0"/>
              </a:rPr>
              <a:t>Number of digits = # bits = # parallel wires</a:t>
            </a:r>
          </a:p>
        </p:txBody>
      </p:sp>
      <p:graphicFrame>
        <p:nvGraphicFramePr>
          <p:cNvPr id="267314" name="Group 50"/>
          <p:cNvGraphicFramePr>
            <a:graphicFrameLocks noGrp="1"/>
          </p:cNvGraphicFramePr>
          <p:nvPr>
            <p:ph sz="quarter" idx="4294967295"/>
          </p:nvPr>
        </p:nvGraphicFramePr>
        <p:xfrm>
          <a:off x="838200" y="2895600"/>
          <a:ext cx="7848600" cy="3678240"/>
        </p:xfrm>
        <a:graphic>
          <a:graphicData uri="http://schemas.openxmlformats.org/drawingml/2006/table">
            <a:tbl>
              <a:tblPr/>
              <a:tblGrid>
                <a:gridCol w="1350963">
                  <a:extLst>
                    <a:ext uri="{9D8B030D-6E8A-4147-A177-3AD203B41FA5}">
                      <a16:colId xmlns:a16="http://schemas.microsoft.com/office/drawing/2014/main" val="20000"/>
                    </a:ext>
                  </a:extLst>
                </a:gridCol>
                <a:gridCol w="2687637">
                  <a:extLst>
                    <a:ext uri="{9D8B030D-6E8A-4147-A177-3AD203B41FA5}">
                      <a16:colId xmlns:a16="http://schemas.microsoft.com/office/drawing/2014/main" val="20001"/>
                    </a:ext>
                  </a:extLst>
                </a:gridCol>
                <a:gridCol w="1868488">
                  <a:extLst>
                    <a:ext uri="{9D8B030D-6E8A-4147-A177-3AD203B41FA5}">
                      <a16:colId xmlns:a16="http://schemas.microsoft.com/office/drawing/2014/main" val="20002"/>
                    </a:ext>
                  </a:extLst>
                </a:gridCol>
                <a:gridCol w="1941512">
                  <a:extLst>
                    <a:ext uri="{9D8B030D-6E8A-4147-A177-3AD203B41FA5}">
                      <a16:colId xmlns:a16="http://schemas.microsoft.com/office/drawing/2014/main" val="20003"/>
                    </a:ext>
                  </a:extLst>
                </a:gridCol>
              </a:tblGrid>
              <a:tr h="9906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 Bits</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Possibilities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Circuit Values (V)</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 posibilities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42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1</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 or 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 or 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01, 10, or 11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0|5, 5|0, 5|5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4</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3</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000, 001, 010, 011, 100, 101, 110, 111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0|0|0, 0|0|5, etc.</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8</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All 0s to all 1s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to 5|...|5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r>
                        <a:rPr kumimoji="0" lang="en-US" sz="2000" b="0" i="0" u="none" strike="noStrike" cap="none" normalizeH="0" baseline="30000" smtClean="0">
                          <a:ln>
                            <a:noFill/>
                          </a:ln>
                          <a:solidFill>
                            <a:schemeClr val="tx1"/>
                          </a:solidFill>
                          <a:effectLst/>
                          <a:latin typeface="Tahoma" pitchFamily="34" charset="0"/>
                        </a:rPr>
                        <a:t>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62767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7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2800" smtClean="0">
                <a:latin typeface="Tahoma" charset="0"/>
              </a:rPr>
              <a:t>Binary to Decimal Conversion (and visa versa)</a:t>
            </a:r>
          </a:p>
        </p:txBody>
      </p:sp>
      <p:sp>
        <p:nvSpPr>
          <p:cNvPr id="8195" name="Rectangle 3"/>
          <p:cNvSpPr>
            <a:spLocks noGrp="1" noChangeArrowheads="1"/>
          </p:cNvSpPr>
          <p:nvPr>
            <p:ph type="body" idx="4294967295"/>
          </p:nvPr>
        </p:nvSpPr>
        <p:spPr/>
        <p:txBody>
          <a:bodyPr/>
          <a:lstStyle/>
          <a:p>
            <a:pPr eaLnBrk="1" hangingPunct="1">
              <a:buFontTx/>
              <a:buNone/>
            </a:pPr>
            <a:r>
              <a:rPr lang="en-US" altLang="en-US" smtClean="0"/>
              <a:t>Go to blackboard</a:t>
            </a:r>
          </a:p>
        </p:txBody>
      </p:sp>
    </p:spTree>
    <p:extLst>
      <p:ext uri="{BB962C8B-B14F-4D97-AF65-F5344CB8AC3E}">
        <p14:creationId xmlns:p14="http://schemas.microsoft.com/office/powerpoint/2010/main" val="1519969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Camera Example</a:t>
            </a:r>
          </a:p>
          <a:p>
            <a:pPr lvl="1" eaLnBrk="1" hangingPunct="1"/>
            <a:r>
              <a:rPr lang="en-US" sz="2000" dirty="0" smtClean="0">
                <a:latin typeface="Tahoma" pitchFamily="34" charset="0"/>
                <a:cs typeface="Tahoma" pitchFamily="34" charset="0"/>
              </a:rPr>
              <a:t>3 bit digitizer (= analog to digital convertor)</a:t>
            </a:r>
          </a:p>
          <a:p>
            <a:pPr lvl="1" eaLnBrk="1" hangingPunct="1"/>
            <a:r>
              <a:rPr lang="en-US" sz="2000" dirty="0" smtClean="0">
                <a:latin typeface="Tahoma" pitchFamily="34" charset="0"/>
                <a:cs typeface="Tahoma" pitchFamily="34" charset="0"/>
              </a:rPr>
              <a:t>Light meter reads 5 V under intense light and 0 V in total darkness</a:t>
            </a:r>
          </a:p>
          <a:p>
            <a:pPr lvl="1" eaLnBrk="1" hangingPunct="1"/>
            <a:r>
              <a:rPr lang="en-US" sz="2000" dirty="0" smtClean="0">
                <a:latin typeface="Tahoma" pitchFamily="34" charset="0"/>
                <a:cs typeface="Tahoma" pitchFamily="34" charset="0"/>
              </a:rPr>
              <a:t>This will allow 2</a:t>
            </a:r>
            <a:r>
              <a:rPr lang="en-US" sz="2000" baseline="30000" dirty="0" smtClean="0">
                <a:latin typeface="Tahoma" pitchFamily="34" charset="0"/>
                <a:cs typeface="Tahoma" pitchFamily="34" charset="0"/>
              </a:rPr>
              <a:t>3</a:t>
            </a:r>
            <a:r>
              <a:rPr lang="en-US" sz="2000" dirty="0" smtClean="0">
                <a:latin typeface="Tahoma" pitchFamily="34" charset="0"/>
                <a:cs typeface="Tahoma" pitchFamily="34" charset="0"/>
              </a:rPr>
              <a:t> = 8 aperture or shutter speed settings.</a:t>
            </a:r>
          </a:p>
          <a:p>
            <a:pPr lvl="1" eaLnBrk="1" hangingPunct="1"/>
            <a:r>
              <a:rPr lang="en-US" sz="2000" dirty="0" smtClean="0">
                <a:latin typeface="Tahoma" pitchFamily="34" charset="0"/>
                <a:cs typeface="Tahoma" pitchFamily="34" charset="0"/>
              </a:rPr>
              <a:t>The aperture and shutter speed controls light levels for film exposure (analog cameras) or for CCD electronics (digital cameras).  The idea is to decrease aperture or exposure time for bright conditions.</a:t>
            </a:r>
          </a:p>
          <a:p>
            <a:pPr lvl="1" eaLnBrk="1" hangingPunct="1"/>
            <a:r>
              <a:rPr lang="en-US" sz="2000" dirty="0" smtClean="0">
                <a:latin typeface="Tahoma" pitchFamily="34" charset="0"/>
                <a:cs typeface="Tahoma" pitchFamily="34" charset="0"/>
              </a:rPr>
              <a:t>PROBLEM: If the camera is pointed at an object under partly cloudy skies and the light meter reads 2.9 V, what binary # does this correspond to, what decimal # does this correspond to.  What is the voltage “read” by the camera?</a:t>
            </a:r>
          </a:p>
        </p:txBody>
      </p:sp>
    </p:spTree>
    <p:extLst>
      <p:ext uri="{BB962C8B-B14F-4D97-AF65-F5344CB8AC3E}">
        <p14:creationId xmlns:p14="http://schemas.microsoft.com/office/powerpoint/2010/main" val="400093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2740</TotalTime>
  <Words>1139</Words>
  <Application>Microsoft Office PowerPoint</Application>
  <PresentationFormat>On-screen Show (4:3)</PresentationFormat>
  <Paragraphs>223</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Tahoma</vt:lpstr>
      <vt:lpstr>Default Design</vt:lpstr>
      <vt:lpstr>Chem. 133 – 2/7 Lecture</vt:lpstr>
      <vt:lpstr>Announcements</vt:lpstr>
      <vt:lpstr>Electrical Measurement/Digitization Ch. 17</vt:lpstr>
      <vt:lpstr>Electrical Measurement The Ammeter</vt:lpstr>
      <vt:lpstr>Electrical Measurements Digital Voltmeter</vt:lpstr>
      <vt:lpstr>Electrical Measurements Digital Voltmeter – Binary Math</vt:lpstr>
      <vt:lpstr>Electrical Measurement Binary and Bits</vt:lpstr>
      <vt:lpstr>Electrical Measurement Binary to Decimal Conversion (and visa versa)</vt:lpstr>
      <vt:lpstr>Electrical Measurements Analog to Digital Conversion</vt:lpstr>
      <vt:lpstr>Electronics Analog to Digital Conversion</vt:lpstr>
      <vt:lpstr>Electrical Measurements Analog to Digital Conversion</vt:lpstr>
      <vt:lpstr>Electrical Measurements Analog to Digital Conversion</vt:lpstr>
      <vt:lpstr>Electrical Measurements Analog to Digital Conversion</vt:lpstr>
      <vt:lpstr>Electrical Measurements Analog to Digital Conversion</vt:lpstr>
      <vt:lpstr>Electrical Measurements Analog to Digital Conversion</vt:lpstr>
      <vt:lpstr>Electronics Digital Volt Meter (DVM) Measurement</vt:lpstr>
      <vt:lpstr>Electronics Digital Volt Meter (DVM) Measurement</vt:lpstr>
      <vt:lpstr>Electronics DVM Measurements</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197</cp:revision>
  <dcterms:created xsi:type="dcterms:W3CDTF">2005-09-14T19:27:31Z</dcterms:created>
  <dcterms:modified xsi:type="dcterms:W3CDTF">2017-02-07T01:17:47Z</dcterms:modified>
</cp:coreProperties>
</file>