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80" r:id="rId2"/>
    <p:sldId id="339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1" r:id="rId17"/>
    <p:sldId id="382" r:id="rId18"/>
    <p:sldId id="38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7021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80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48693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94534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94EEAEF-1884-4100-A80E-8425754834BC}" type="slidenum">
              <a:rPr lang="en-US" altLang="en-US" sz="1200"/>
              <a:pPr algn="r" eaLnBrk="1" hangingPunct="1"/>
              <a:t>18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70917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2429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3437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9398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224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2/9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Transducers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Measurement of Temperature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ahoma" charset="0"/>
              </a:rPr>
              <a:t>Applications: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ahoma" charset="0"/>
              </a:rPr>
              <a:t>Temperature control (e.g. GC ovens)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ahoma" charset="0"/>
              </a:rPr>
              <a:t>Infrared light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ahoma" charset="0"/>
              </a:rPr>
              <a:t>Resistance based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latin typeface="Tahoma" charset="0"/>
              </a:rPr>
              <a:t>Thermistors</a:t>
            </a:r>
            <a:r>
              <a:rPr lang="en-US" dirty="0" smtClean="0">
                <a:latin typeface="Tahoma" charset="0"/>
              </a:rPr>
              <a:t> and platinum resistance thermometers (both have R = f(T))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Tahoma" charset="0"/>
              </a:rPr>
              <a:t>Voltage based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ahoma" charset="0"/>
              </a:rPr>
              <a:t>Thermocouples (voltage generated by metal junction which depends on T)</a:t>
            </a:r>
          </a:p>
        </p:txBody>
      </p:sp>
    </p:spTree>
    <p:extLst>
      <p:ext uri="{BB962C8B-B14F-4D97-AF65-F5344CB8AC3E}">
        <p14:creationId xmlns:p14="http://schemas.microsoft.com/office/powerpoint/2010/main" val="35190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>
                <a:latin typeface="Tahoma" charset="0"/>
              </a:rPr>
              <a:t>Transducers</a:t>
            </a:r>
            <a:r>
              <a:rPr lang="en-US" sz="5400" dirty="0" smtClean="0">
                <a:latin typeface="Tahoma" charset="0"/>
              </a:rPr>
              <a:t/>
            </a:r>
            <a:br>
              <a:rPr lang="en-US" sz="5400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Detection of Light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4525963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dirty="0" smtClean="0">
                <a:latin typeface="Tahoma" charset="0"/>
              </a:rPr>
              <a:t>Vacuum tube types</a:t>
            </a:r>
          </a:p>
          <a:p>
            <a:pPr marL="990600" lvl="1" indent="-533400">
              <a:buFontTx/>
              <a:buChar char="-"/>
            </a:pPr>
            <a:r>
              <a:rPr lang="en-US" sz="2000" dirty="0" smtClean="0">
                <a:latin typeface="Tahoma" charset="0"/>
              </a:rPr>
              <a:t>Based on photoelectron effect</a:t>
            </a:r>
          </a:p>
          <a:p>
            <a:pPr marL="990600" lvl="1" indent="-533400">
              <a:buFontTx/>
              <a:buChar char="-"/>
            </a:pPr>
            <a:r>
              <a:rPr lang="en-US" sz="2000" dirty="0" smtClean="0">
                <a:latin typeface="Tahoma" charset="0"/>
              </a:rPr>
              <a:t>Current based detectors</a:t>
            </a:r>
          </a:p>
          <a:p>
            <a:pPr marL="990600" lvl="1" indent="-533400">
              <a:buFontTx/>
              <a:buChar char="-"/>
            </a:pPr>
            <a:r>
              <a:rPr lang="en-US" sz="2000" dirty="0" smtClean="0">
                <a:latin typeface="Tahoma" charset="0"/>
              </a:rPr>
              <a:t>Photocells (see diagram)</a:t>
            </a:r>
          </a:p>
          <a:p>
            <a:pPr marL="990600" lvl="1" indent="-533400">
              <a:buFontTx/>
              <a:buChar char="-"/>
            </a:pPr>
            <a:r>
              <a:rPr lang="en-US" sz="2000" dirty="0" smtClean="0">
                <a:latin typeface="Tahoma" charset="0"/>
              </a:rPr>
              <a:t>All have minimum energy (maximum wavelength) where electron ejection just occurs</a:t>
            </a:r>
          </a:p>
          <a:p>
            <a:pPr marL="990600" lvl="1" indent="-533400">
              <a:buFontTx/>
              <a:buChar char="-"/>
            </a:pPr>
            <a:r>
              <a:rPr lang="en-US" sz="2000" dirty="0" smtClean="0">
                <a:latin typeface="Tahoma" charset="0"/>
              </a:rPr>
              <a:t>Photomultiplier tube (combination of photocell and electron multiplier)</a:t>
            </a:r>
          </a:p>
          <a:p>
            <a:pPr marL="990600" lvl="1" indent="-533400">
              <a:buFontTx/>
              <a:buChar char="-"/>
            </a:pPr>
            <a:r>
              <a:rPr lang="en-US" sz="2000" dirty="0" smtClean="0">
                <a:latin typeface="Tahoma" charset="0"/>
              </a:rPr>
              <a:t>Photomultiplier tube allows detection of single photons</a:t>
            </a:r>
            <a:endParaRPr lang="en-US" sz="2400" dirty="0" smtClean="0">
              <a:latin typeface="Tahoma" charset="0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400800" y="2438400"/>
            <a:ext cx="685800" cy="3048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6400800" y="3276600"/>
            <a:ext cx="685800" cy="2286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400800" y="25908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086600" y="26670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553200" y="28194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6753225" y="2803525"/>
            <a:ext cx="285750" cy="538163"/>
          </a:xfrm>
          <a:custGeom>
            <a:avLst/>
            <a:gdLst>
              <a:gd name="T0" fmla="*/ 0 w 180"/>
              <a:gd name="T1" fmla="*/ 2147483647 h 339"/>
              <a:gd name="T2" fmla="*/ 2147483647 w 180"/>
              <a:gd name="T3" fmla="*/ 2147483647 h 339"/>
              <a:gd name="T4" fmla="*/ 2147483647 w 180"/>
              <a:gd name="T5" fmla="*/ 2147483647 h 339"/>
              <a:gd name="T6" fmla="*/ 2147483647 w 180"/>
              <a:gd name="T7" fmla="*/ 2147483647 h 339"/>
              <a:gd name="T8" fmla="*/ 2147483647 w 180"/>
              <a:gd name="T9" fmla="*/ 2147483647 h 339"/>
              <a:gd name="T10" fmla="*/ 2147483647 w 180"/>
              <a:gd name="T11" fmla="*/ 2147483647 h 339"/>
              <a:gd name="T12" fmla="*/ 0 w 180"/>
              <a:gd name="T13" fmla="*/ 2147483647 h 3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0"/>
              <a:gd name="T22" fmla="*/ 0 h 339"/>
              <a:gd name="T23" fmla="*/ 180 w 180"/>
              <a:gd name="T24" fmla="*/ 339 h 33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0" h="339">
                <a:moveTo>
                  <a:pt x="0" y="14"/>
                </a:moveTo>
                <a:cubicBezTo>
                  <a:pt x="37" y="0"/>
                  <a:pt x="73" y="9"/>
                  <a:pt x="110" y="21"/>
                </a:cubicBezTo>
                <a:cubicBezTo>
                  <a:pt x="127" y="33"/>
                  <a:pt x="180" y="45"/>
                  <a:pt x="155" y="73"/>
                </a:cubicBezTo>
                <a:cubicBezTo>
                  <a:pt x="165" y="163"/>
                  <a:pt x="155" y="248"/>
                  <a:pt x="155" y="339"/>
                </a:cubicBezTo>
                <a:cubicBezTo>
                  <a:pt x="137" y="311"/>
                  <a:pt x="106" y="297"/>
                  <a:pt x="73" y="287"/>
                </a:cubicBezTo>
                <a:cubicBezTo>
                  <a:pt x="27" y="294"/>
                  <a:pt x="44" y="294"/>
                  <a:pt x="22" y="294"/>
                </a:cubicBezTo>
                <a:cubicBezTo>
                  <a:pt x="13" y="68"/>
                  <a:pt x="25" y="160"/>
                  <a:pt x="0" y="14"/>
                </a:cubicBezTo>
                <a:close/>
              </a:path>
            </a:pathLst>
          </a:custGeom>
          <a:solidFill>
            <a:schemeClr val="bg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858000" y="327660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410200" y="3886200"/>
            <a:ext cx="762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410200" y="4038600"/>
            <a:ext cx="762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638800" y="3962400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5638800" y="4114800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5740400" y="3505200"/>
            <a:ext cx="812800" cy="381000"/>
          </a:xfrm>
          <a:custGeom>
            <a:avLst/>
            <a:gdLst>
              <a:gd name="T0" fmla="*/ 2147483647 w 624"/>
              <a:gd name="T1" fmla="*/ 2147483647 h 240"/>
              <a:gd name="T2" fmla="*/ 2147483647 w 624"/>
              <a:gd name="T3" fmla="*/ 2147483647 h 240"/>
              <a:gd name="T4" fmla="*/ 2147483647 w 624"/>
              <a:gd name="T5" fmla="*/ 2147483647 h 240"/>
              <a:gd name="T6" fmla="*/ 2147483647 w 624"/>
              <a:gd name="T7" fmla="*/ 2147483647 h 240"/>
              <a:gd name="T8" fmla="*/ 2147483647 w 624"/>
              <a:gd name="T9" fmla="*/ 0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240"/>
              <a:gd name="T17" fmla="*/ 624 w 624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240">
                <a:moveTo>
                  <a:pt x="32" y="240"/>
                </a:moveTo>
                <a:cubicBezTo>
                  <a:pt x="16" y="184"/>
                  <a:pt x="0" y="128"/>
                  <a:pt x="32" y="96"/>
                </a:cubicBezTo>
                <a:cubicBezTo>
                  <a:pt x="64" y="64"/>
                  <a:pt x="136" y="40"/>
                  <a:pt x="224" y="48"/>
                </a:cubicBezTo>
                <a:cubicBezTo>
                  <a:pt x="312" y="56"/>
                  <a:pt x="496" y="152"/>
                  <a:pt x="560" y="144"/>
                </a:cubicBezTo>
                <a:cubicBezTo>
                  <a:pt x="624" y="136"/>
                  <a:pt x="600" y="24"/>
                  <a:pt x="608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5740400" y="4114800"/>
            <a:ext cx="1447800" cy="660400"/>
          </a:xfrm>
          <a:custGeom>
            <a:avLst/>
            <a:gdLst>
              <a:gd name="T0" fmla="*/ 2147483647 w 912"/>
              <a:gd name="T1" fmla="*/ 0 h 416"/>
              <a:gd name="T2" fmla="*/ 2147483647 w 912"/>
              <a:gd name="T3" fmla="*/ 2147483647 h 416"/>
              <a:gd name="T4" fmla="*/ 2147483647 w 912"/>
              <a:gd name="T5" fmla="*/ 2147483647 h 416"/>
              <a:gd name="T6" fmla="*/ 2147483647 w 912"/>
              <a:gd name="T7" fmla="*/ 2147483647 h 416"/>
              <a:gd name="T8" fmla="*/ 2147483647 w 912"/>
              <a:gd name="T9" fmla="*/ 2147483647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416"/>
              <a:gd name="T17" fmla="*/ 912 w 912"/>
              <a:gd name="T18" fmla="*/ 416 h 4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416">
                <a:moveTo>
                  <a:pt x="32" y="0"/>
                </a:moveTo>
                <a:cubicBezTo>
                  <a:pt x="16" y="92"/>
                  <a:pt x="0" y="184"/>
                  <a:pt x="32" y="240"/>
                </a:cubicBezTo>
                <a:cubicBezTo>
                  <a:pt x="64" y="296"/>
                  <a:pt x="96" y="312"/>
                  <a:pt x="224" y="336"/>
                </a:cubicBezTo>
                <a:cubicBezTo>
                  <a:pt x="352" y="360"/>
                  <a:pt x="688" y="416"/>
                  <a:pt x="800" y="384"/>
                </a:cubicBezTo>
                <a:cubicBezTo>
                  <a:pt x="912" y="352"/>
                  <a:pt x="880" y="184"/>
                  <a:pt x="896" y="144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6858000" y="3733800"/>
            <a:ext cx="609600" cy="6096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010400" y="3810000"/>
            <a:ext cx="685800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</a:t>
            </a: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6845300" y="3505200"/>
            <a:ext cx="342900" cy="228600"/>
          </a:xfrm>
          <a:custGeom>
            <a:avLst/>
            <a:gdLst>
              <a:gd name="T0" fmla="*/ 2147483647 w 216"/>
              <a:gd name="T1" fmla="*/ 2147483647 h 144"/>
              <a:gd name="T2" fmla="*/ 2147483647 w 216"/>
              <a:gd name="T3" fmla="*/ 2147483647 h 144"/>
              <a:gd name="T4" fmla="*/ 2147483647 w 216"/>
              <a:gd name="T5" fmla="*/ 2147483647 h 144"/>
              <a:gd name="T6" fmla="*/ 2147483647 w 216"/>
              <a:gd name="T7" fmla="*/ 2147483647 h 144"/>
              <a:gd name="T8" fmla="*/ 2147483647 w 216"/>
              <a:gd name="T9" fmla="*/ 2147483647 h 144"/>
              <a:gd name="T10" fmla="*/ 2147483647 w 216"/>
              <a:gd name="T11" fmla="*/ 0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6"/>
              <a:gd name="T19" fmla="*/ 0 h 144"/>
              <a:gd name="T20" fmla="*/ 216 w 216"/>
              <a:gd name="T21" fmla="*/ 144 h 1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" h="144">
                <a:moveTo>
                  <a:pt x="200" y="144"/>
                </a:moveTo>
                <a:cubicBezTo>
                  <a:pt x="208" y="128"/>
                  <a:pt x="216" y="112"/>
                  <a:pt x="200" y="96"/>
                </a:cubicBezTo>
                <a:cubicBezTo>
                  <a:pt x="184" y="80"/>
                  <a:pt x="128" y="48"/>
                  <a:pt x="104" y="48"/>
                </a:cubicBezTo>
                <a:cubicBezTo>
                  <a:pt x="80" y="48"/>
                  <a:pt x="72" y="96"/>
                  <a:pt x="56" y="96"/>
                </a:cubicBezTo>
                <a:cubicBezTo>
                  <a:pt x="40" y="96"/>
                  <a:pt x="16" y="64"/>
                  <a:pt x="8" y="48"/>
                </a:cubicBezTo>
                <a:cubicBezTo>
                  <a:pt x="0" y="32"/>
                  <a:pt x="8" y="8"/>
                  <a:pt x="8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 rot="7397319">
            <a:off x="7258050" y="2114550"/>
            <a:ext cx="1371600" cy="1257300"/>
          </a:xfrm>
          <a:custGeom>
            <a:avLst/>
            <a:gdLst>
              <a:gd name="T0" fmla="*/ 0 w 864"/>
              <a:gd name="T1" fmla="*/ 2147483647 h 792"/>
              <a:gd name="T2" fmla="*/ 2147483647 w 864"/>
              <a:gd name="T3" fmla="*/ 2147483647 h 792"/>
              <a:gd name="T4" fmla="*/ 2147483647 w 864"/>
              <a:gd name="T5" fmla="*/ 2147483647 h 792"/>
              <a:gd name="T6" fmla="*/ 2147483647 w 864"/>
              <a:gd name="T7" fmla="*/ 2147483647 h 792"/>
              <a:gd name="T8" fmla="*/ 2147483647 w 864"/>
              <a:gd name="T9" fmla="*/ 2147483647 h 792"/>
              <a:gd name="T10" fmla="*/ 2147483647 w 864"/>
              <a:gd name="T11" fmla="*/ 2147483647 h 792"/>
              <a:gd name="T12" fmla="*/ 2147483647 w 864"/>
              <a:gd name="T13" fmla="*/ 2147483647 h 792"/>
              <a:gd name="T14" fmla="*/ 2147483647 w 864"/>
              <a:gd name="T15" fmla="*/ 2147483647 h 792"/>
              <a:gd name="T16" fmla="*/ 2147483647 w 864"/>
              <a:gd name="T17" fmla="*/ 2147483647 h 792"/>
              <a:gd name="T18" fmla="*/ 2147483647 w 864"/>
              <a:gd name="T19" fmla="*/ 2147483647 h 792"/>
              <a:gd name="T20" fmla="*/ 2147483647 w 864"/>
              <a:gd name="T21" fmla="*/ 2147483647 h 792"/>
              <a:gd name="T22" fmla="*/ 2147483647 w 864"/>
              <a:gd name="T23" fmla="*/ 2147483647 h 792"/>
              <a:gd name="T24" fmla="*/ 2147483647 w 864"/>
              <a:gd name="T25" fmla="*/ 2147483647 h 79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64"/>
              <a:gd name="T40" fmla="*/ 0 h 792"/>
              <a:gd name="T41" fmla="*/ 864 w 864"/>
              <a:gd name="T42" fmla="*/ 792 h 79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64" h="792">
                <a:moveTo>
                  <a:pt x="0" y="120"/>
                </a:moveTo>
                <a:cubicBezTo>
                  <a:pt x="64" y="60"/>
                  <a:pt x="128" y="0"/>
                  <a:pt x="144" y="24"/>
                </a:cubicBezTo>
                <a:cubicBezTo>
                  <a:pt x="160" y="48"/>
                  <a:pt x="80" y="240"/>
                  <a:pt x="96" y="264"/>
                </a:cubicBezTo>
                <a:cubicBezTo>
                  <a:pt x="112" y="288"/>
                  <a:pt x="224" y="152"/>
                  <a:pt x="240" y="168"/>
                </a:cubicBezTo>
                <a:cubicBezTo>
                  <a:pt x="256" y="184"/>
                  <a:pt x="168" y="344"/>
                  <a:pt x="192" y="360"/>
                </a:cubicBezTo>
                <a:cubicBezTo>
                  <a:pt x="216" y="376"/>
                  <a:pt x="360" y="248"/>
                  <a:pt x="384" y="264"/>
                </a:cubicBezTo>
                <a:cubicBezTo>
                  <a:pt x="408" y="280"/>
                  <a:pt x="312" y="448"/>
                  <a:pt x="336" y="456"/>
                </a:cubicBezTo>
                <a:cubicBezTo>
                  <a:pt x="360" y="464"/>
                  <a:pt x="504" y="296"/>
                  <a:pt x="528" y="312"/>
                </a:cubicBezTo>
                <a:cubicBezTo>
                  <a:pt x="552" y="328"/>
                  <a:pt x="456" y="536"/>
                  <a:pt x="480" y="552"/>
                </a:cubicBezTo>
                <a:cubicBezTo>
                  <a:pt x="504" y="568"/>
                  <a:pt x="640" y="416"/>
                  <a:pt x="672" y="408"/>
                </a:cubicBezTo>
                <a:cubicBezTo>
                  <a:pt x="704" y="400"/>
                  <a:pt x="672" y="472"/>
                  <a:pt x="672" y="504"/>
                </a:cubicBezTo>
                <a:cubicBezTo>
                  <a:pt x="672" y="536"/>
                  <a:pt x="640" y="552"/>
                  <a:pt x="672" y="600"/>
                </a:cubicBezTo>
                <a:cubicBezTo>
                  <a:pt x="704" y="648"/>
                  <a:pt x="832" y="760"/>
                  <a:pt x="864" y="792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 rot="-1560278">
            <a:off x="7715250" y="299085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l-GR">
                <a:cs typeface="Arial" charset="0"/>
              </a:rPr>
              <a:t>ν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6781800" y="28956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e</a:t>
            </a:r>
            <a:r>
              <a:rPr lang="en-US" sz="1400" baseline="30000"/>
              <a:t>-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H="1">
            <a:off x="6553200" y="3048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9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 animBg="1"/>
      <p:bldP spid="20" grpId="0" animBg="1"/>
      <p:bldP spid="21" grpId="0"/>
      <p:bldP spid="22" grpId="0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>
                <a:latin typeface="Tahoma" charset="0"/>
              </a:rPr>
              <a:t>Transducers</a:t>
            </a:r>
            <a:r>
              <a:rPr lang="en-US" sz="5400" dirty="0" smtClean="0">
                <a:latin typeface="Tahoma" charset="0"/>
              </a:rPr>
              <a:t/>
            </a:r>
            <a:br>
              <a:rPr lang="en-US" sz="5400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Detection of Light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525963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sz="2800" dirty="0" smtClean="0">
                <a:latin typeface="Tahoma" charset="0"/>
              </a:rPr>
              <a:t>Solid state types</a:t>
            </a:r>
          </a:p>
          <a:p>
            <a:pPr marL="457200" lvl="1" indent="-222250">
              <a:buFontTx/>
              <a:buChar char="-"/>
            </a:pPr>
            <a:r>
              <a:rPr lang="en-US" sz="1800" dirty="0" smtClean="0">
                <a:latin typeface="Tahoma" charset="0"/>
              </a:rPr>
              <a:t>Typically less expensive than vacuum tube types</a:t>
            </a:r>
          </a:p>
          <a:p>
            <a:pPr marL="457200" lvl="1" indent="-222250">
              <a:buFontTx/>
              <a:buChar char="-"/>
            </a:pPr>
            <a:r>
              <a:rPr lang="en-US" sz="1800" dirty="0" smtClean="0">
                <a:latin typeface="Tahoma" charset="0"/>
              </a:rPr>
              <a:t>Tend to operate better at longer wavelengths</a:t>
            </a:r>
          </a:p>
          <a:p>
            <a:pPr marL="457200" lvl="1" indent="-222250">
              <a:buFontTx/>
              <a:buChar char="-"/>
            </a:pPr>
            <a:r>
              <a:rPr lang="en-US" sz="1800" dirty="0" smtClean="0">
                <a:latin typeface="Tahoma" charset="0"/>
              </a:rPr>
              <a:t>Based on promotion of electrons to conducting bands</a:t>
            </a:r>
          </a:p>
          <a:p>
            <a:pPr marL="457200" lvl="1" indent="-222250">
              <a:buFontTx/>
              <a:buChar char="-"/>
            </a:pPr>
            <a:r>
              <a:rPr lang="en-US" sz="1800" dirty="0" smtClean="0">
                <a:latin typeface="Tahoma" charset="0"/>
              </a:rPr>
              <a:t>Photodiodes (I proportional to intensity)</a:t>
            </a:r>
          </a:p>
          <a:p>
            <a:pPr marL="457200" lvl="1" indent="-222250">
              <a:buFontTx/>
              <a:buChar char="-"/>
            </a:pPr>
            <a:r>
              <a:rPr lang="en-US" sz="1800" dirty="0" smtClean="0">
                <a:latin typeface="Tahoma" charset="0"/>
              </a:rPr>
              <a:t>Photoconductivity cells (R dependent on intensity)</a:t>
            </a:r>
          </a:p>
          <a:p>
            <a:pPr marL="457200" lvl="1" indent="-222250">
              <a:buFontTx/>
              <a:buChar char="-"/>
            </a:pPr>
            <a:r>
              <a:rPr lang="en-US" sz="1800" dirty="0" smtClean="0">
                <a:latin typeface="Tahoma" charset="0"/>
              </a:rPr>
              <a:t>Photovoltaic cells (V dependent on intensity)</a:t>
            </a:r>
          </a:p>
          <a:p>
            <a:pPr marL="457200" lvl="1" indent="-222250">
              <a:buFontTx/>
              <a:buChar char="-"/>
            </a:pPr>
            <a:r>
              <a:rPr lang="en-US" sz="1800" dirty="0" smtClean="0">
                <a:latin typeface="Tahoma" charset="0"/>
              </a:rPr>
              <a:t>Advanced devices (discussed in spectroscopy section)</a:t>
            </a:r>
          </a:p>
          <a:p>
            <a:pPr marL="457200" lvl="1" indent="-222250">
              <a:buFontTx/>
              <a:buChar char="-"/>
            </a:pPr>
            <a:r>
              <a:rPr lang="en-US" sz="1800" dirty="0" smtClean="0">
                <a:latin typeface="Tahoma" charset="0"/>
              </a:rPr>
              <a:t>Arrays (1D or 2D sets of detectors)</a:t>
            </a:r>
          </a:p>
          <a:p>
            <a:pPr marL="609600" indent="-609600">
              <a:buFontTx/>
              <a:buAutoNum type="arabicPeriod"/>
            </a:pPr>
            <a:endParaRPr lang="en-US" sz="2400" dirty="0" smtClean="0">
              <a:latin typeface="Tahoma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43800" y="2667000"/>
            <a:ext cx="533400" cy="685800"/>
          </a:xfrm>
          <a:prstGeom prst="rect">
            <a:avLst/>
          </a:prstGeom>
          <a:solidFill>
            <a:srgbClr val="BABF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543800" y="3352800"/>
            <a:ext cx="533400" cy="685800"/>
          </a:xfrm>
          <a:prstGeom prst="rect">
            <a:avLst/>
          </a:prstGeom>
          <a:solidFill>
            <a:srgbClr val="D60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D60093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7391400" y="4495800"/>
            <a:ext cx="914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924800" y="16764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+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01000" y="41910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-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229600" y="28194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229600" y="35052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934200" y="5105400"/>
            <a:ext cx="1981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Reversed-bias photodiode:</a:t>
            </a:r>
          </a:p>
          <a:p>
            <a:r>
              <a:rPr lang="en-US" dirty="0"/>
              <a:t>High impedance until photons arrive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 flipH="1" flipV="1">
            <a:off x="7391400" y="2209800"/>
            <a:ext cx="914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620000" y="27432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</a:t>
            </a:r>
            <a:r>
              <a:rPr lang="en-US" baseline="30000"/>
              <a:t>-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772400" y="28956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</a:t>
            </a:r>
            <a:r>
              <a:rPr lang="en-US" baseline="30000"/>
              <a:t>-</a:t>
            </a:r>
          </a:p>
        </p:txBody>
      </p:sp>
      <p:sp>
        <p:nvSpPr>
          <p:cNvPr id="35" name="Freeform 34"/>
          <p:cNvSpPr/>
          <p:nvPr/>
        </p:nvSpPr>
        <p:spPr>
          <a:xfrm rot="19482616">
            <a:off x="6530975" y="2820988"/>
            <a:ext cx="939800" cy="1277937"/>
          </a:xfrm>
          <a:custGeom>
            <a:avLst/>
            <a:gdLst>
              <a:gd name="connsiteX0" fmla="*/ 38100 w 939800"/>
              <a:gd name="connsiteY0" fmla="*/ 165100 h 1277620"/>
              <a:gd name="connsiteX1" fmla="*/ 388620 w 939800"/>
              <a:gd name="connsiteY1" fmla="*/ 88900 h 1277620"/>
              <a:gd name="connsiteX2" fmla="*/ 22860 w 939800"/>
              <a:gd name="connsiteY2" fmla="*/ 698500 h 1277620"/>
              <a:gd name="connsiteX3" fmla="*/ 525780 w 939800"/>
              <a:gd name="connsiteY3" fmla="*/ 469900 h 1277620"/>
              <a:gd name="connsiteX4" fmla="*/ 647700 w 939800"/>
              <a:gd name="connsiteY4" fmla="*/ 469900 h 1277620"/>
              <a:gd name="connsiteX5" fmla="*/ 327660 w 939800"/>
              <a:gd name="connsiteY5" fmla="*/ 1003300 h 1277620"/>
              <a:gd name="connsiteX6" fmla="*/ 861060 w 939800"/>
              <a:gd name="connsiteY6" fmla="*/ 774700 h 1277620"/>
              <a:gd name="connsiteX7" fmla="*/ 800100 w 939800"/>
              <a:gd name="connsiteY7" fmla="*/ 1109980 h 1277620"/>
              <a:gd name="connsiteX8" fmla="*/ 830580 w 939800"/>
              <a:gd name="connsiteY8" fmla="*/ 1277620 h 1277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800" h="1277620">
                <a:moveTo>
                  <a:pt x="38100" y="165100"/>
                </a:moveTo>
                <a:cubicBezTo>
                  <a:pt x="214630" y="82550"/>
                  <a:pt x="391160" y="0"/>
                  <a:pt x="388620" y="88900"/>
                </a:cubicBezTo>
                <a:cubicBezTo>
                  <a:pt x="386080" y="177800"/>
                  <a:pt x="0" y="635000"/>
                  <a:pt x="22860" y="698500"/>
                </a:cubicBezTo>
                <a:cubicBezTo>
                  <a:pt x="45720" y="762000"/>
                  <a:pt x="421640" y="508000"/>
                  <a:pt x="525780" y="469900"/>
                </a:cubicBezTo>
                <a:cubicBezTo>
                  <a:pt x="629920" y="431800"/>
                  <a:pt x="680720" y="381000"/>
                  <a:pt x="647700" y="469900"/>
                </a:cubicBezTo>
                <a:cubicBezTo>
                  <a:pt x="614680" y="558800"/>
                  <a:pt x="292100" y="952500"/>
                  <a:pt x="327660" y="1003300"/>
                </a:cubicBezTo>
                <a:cubicBezTo>
                  <a:pt x="363220" y="1054100"/>
                  <a:pt x="782320" y="756920"/>
                  <a:pt x="861060" y="774700"/>
                </a:cubicBezTo>
                <a:cubicBezTo>
                  <a:pt x="939800" y="792480"/>
                  <a:pt x="805180" y="1026160"/>
                  <a:pt x="800100" y="1109980"/>
                </a:cubicBezTo>
                <a:cubicBezTo>
                  <a:pt x="795020" y="1193800"/>
                  <a:pt x="830580" y="1277620"/>
                  <a:pt x="830580" y="1277620"/>
                </a:cubicBezTo>
              </a:path>
            </a:pathLst>
          </a:custGeom>
          <a:ln w="19050">
            <a:solidFill>
              <a:srgbClr val="66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620000" y="35814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660033"/>
                </a:solidFill>
              </a:rPr>
              <a:t>e</a:t>
            </a:r>
            <a:r>
              <a:rPr lang="en-US" baseline="30000">
                <a:solidFill>
                  <a:srgbClr val="660033"/>
                </a:solidFill>
              </a:rPr>
              <a:t>-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3209925" y="6210300"/>
            <a:ext cx="1752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19"/>
          <p:cNvSpPr>
            <a:spLocks noChangeArrowheads="1"/>
          </p:cNvSpPr>
          <p:nvPr/>
        </p:nvSpPr>
        <p:spPr bwMode="auto">
          <a:xfrm>
            <a:off x="3228975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20"/>
          <p:cNvSpPr>
            <a:spLocks noChangeArrowheads="1"/>
          </p:cNvSpPr>
          <p:nvPr/>
        </p:nvSpPr>
        <p:spPr bwMode="auto">
          <a:xfrm>
            <a:off x="3333750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3438525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22"/>
          <p:cNvSpPr>
            <a:spLocks noChangeArrowheads="1"/>
          </p:cNvSpPr>
          <p:nvPr/>
        </p:nvSpPr>
        <p:spPr bwMode="auto">
          <a:xfrm>
            <a:off x="3543300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23"/>
          <p:cNvSpPr>
            <a:spLocks noChangeArrowheads="1"/>
          </p:cNvSpPr>
          <p:nvPr/>
        </p:nvSpPr>
        <p:spPr bwMode="auto">
          <a:xfrm>
            <a:off x="3648075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3752850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25"/>
          <p:cNvSpPr>
            <a:spLocks noChangeArrowheads="1"/>
          </p:cNvSpPr>
          <p:nvPr/>
        </p:nvSpPr>
        <p:spPr bwMode="auto">
          <a:xfrm>
            <a:off x="3857625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26"/>
          <p:cNvSpPr>
            <a:spLocks noChangeArrowheads="1"/>
          </p:cNvSpPr>
          <p:nvPr/>
        </p:nvSpPr>
        <p:spPr bwMode="auto">
          <a:xfrm>
            <a:off x="3962400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4076700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28"/>
          <p:cNvSpPr>
            <a:spLocks noChangeArrowheads="1"/>
          </p:cNvSpPr>
          <p:nvPr/>
        </p:nvSpPr>
        <p:spPr bwMode="auto">
          <a:xfrm>
            <a:off x="4181475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29"/>
          <p:cNvSpPr>
            <a:spLocks noChangeArrowheads="1"/>
          </p:cNvSpPr>
          <p:nvPr/>
        </p:nvSpPr>
        <p:spPr bwMode="auto">
          <a:xfrm>
            <a:off x="4286250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30"/>
          <p:cNvSpPr>
            <a:spLocks noChangeArrowheads="1"/>
          </p:cNvSpPr>
          <p:nvPr/>
        </p:nvSpPr>
        <p:spPr bwMode="auto">
          <a:xfrm>
            <a:off x="4391025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31"/>
          <p:cNvSpPr>
            <a:spLocks noChangeArrowheads="1"/>
          </p:cNvSpPr>
          <p:nvPr/>
        </p:nvSpPr>
        <p:spPr bwMode="auto">
          <a:xfrm>
            <a:off x="4495800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32"/>
          <p:cNvSpPr>
            <a:spLocks noChangeArrowheads="1"/>
          </p:cNvSpPr>
          <p:nvPr/>
        </p:nvSpPr>
        <p:spPr bwMode="auto">
          <a:xfrm>
            <a:off x="4600575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3"/>
          <p:cNvSpPr>
            <a:spLocks noChangeArrowheads="1"/>
          </p:cNvSpPr>
          <p:nvPr/>
        </p:nvSpPr>
        <p:spPr bwMode="auto">
          <a:xfrm>
            <a:off x="4705350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4"/>
          <p:cNvSpPr>
            <a:spLocks noChangeArrowheads="1"/>
          </p:cNvSpPr>
          <p:nvPr/>
        </p:nvSpPr>
        <p:spPr bwMode="auto">
          <a:xfrm>
            <a:off x="4810125" y="6248400"/>
            <a:ext cx="76200" cy="228600"/>
          </a:xfrm>
          <a:prstGeom prst="rect">
            <a:avLst/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Text Box 35"/>
          <p:cNvSpPr txBox="1">
            <a:spLocks noChangeArrowheads="1"/>
          </p:cNvSpPr>
          <p:nvPr/>
        </p:nvSpPr>
        <p:spPr bwMode="auto">
          <a:xfrm>
            <a:off x="1295400" y="60960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1D Photodiode Array</a:t>
            </a:r>
          </a:p>
        </p:txBody>
      </p:sp>
    </p:spTree>
    <p:extLst>
      <p:ext uri="{BB962C8B-B14F-4D97-AF65-F5344CB8AC3E}">
        <p14:creationId xmlns:p14="http://schemas.microsoft.com/office/powerpoint/2010/main" val="309608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24" grpId="0" animBg="1"/>
      <p:bldP spid="25" grpId="0" animBg="1"/>
      <p:bldP spid="27" grpId="0"/>
      <p:bldP spid="28" grpId="0"/>
      <p:bldP spid="29" grpId="0"/>
      <p:bldP spid="30" grpId="0"/>
      <p:bldP spid="31" grpId="0"/>
      <p:bldP spid="33" grpId="0"/>
      <p:bldP spid="34" grpId="0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Some Questions on Transducers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dirty="0" smtClean="0">
                <a:latin typeface="Tahoma" charset="0"/>
              </a:rPr>
              <a:t>List a transducer with a (primary) current signal.</a:t>
            </a:r>
          </a:p>
          <a:p>
            <a:pPr marL="609600" indent="-609600">
              <a:buFontTx/>
              <a:buAutoNum type="arabicPeriod"/>
            </a:pPr>
            <a:r>
              <a:rPr lang="en-US" sz="2400" dirty="0" smtClean="0">
                <a:latin typeface="Tahoma" charset="0"/>
              </a:rPr>
              <a:t>List a transducer with a (primary) resistance signal.</a:t>
            </a:r>
          </a:p>
          <a:p>
            <a:pPr marL="609600" indent="-609600">
              <a:buFontTx/>
              <a:buAutoNum type="arabicPeriod"/>
            </a:pPr>
            <a:r>
              <a:rPr lang="en-US" sz="2400" dirty="0" smtClean="0">
                <a:latin typeface="Tahoma" charset="0"/>
              </a:rPr>
              <a:t>List a transducer that can be used to measure charged particles.</a:t>
            </a:r>
          </a:p>
          <a:p>
            <a:pPr marL="609600" indent="-609600">
              <a:buFontTx/>
              <a:buAutoNum type="arabicPeriod"/>
            </a:pPr>
            <a:r>
              <a:rPr lang="en-US" sz="2400" dirty="0" smtClean="0">
                <a:latin typeface="Tahoma" charset="0"/>
              </a:rPr>
              <a:t>What is the main reason that a photomultiplier tube is more sensitive than a photocell?</a:t>
            </a:r>
          </a:p>
          <a:p>
            <a:pPr marL="609600" indent="-609600">
              <a:buFontTx/>
              <a:buAutoNum type="arabicPeriod"/>
            </a:pPr>
            <a:r>
              <a:rPr lang="en-US" sz="2400" dirty="0" smtClean="0">
                <a:latin typeface="Tahoma" charset="0"/>
              </a:rPr>
              <a:t>Give an example of a transducer that is readily available in an array form.</a:t>
            </a:r>
          </a:p>
          <a:p>
            <a:pPr eaLnBrk="1" hangingPunct="1">
              <a:buNone/>
            </a:pPr>
            <a:endParaRPr lang="en-US" altLang="en-US" sz="22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4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Operational Amplifiers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Tahoma" charset="0"/>
              </a:rPr>
              <a:t>General Use: Analog Signal Processing</a:t>
            </a:r>
          </a:p>
          <a:p>
            <a:r>
              <a:rPr lang="en-US" altLang="en-US" dirty="0" smtClean="0">
                <a:latin typeface="Tahoma" charset="0"/>
              </a:rPr>
              <a:t>Common Uses</a:t>
            </a:r>
          </a:p>
          <a:p>
            <a:pPr lvl="1"/>
            <a:r>
              <a:rPr lang="en-US" altLang="en-US" dirty="0" smtClean="0">
                <a:latin typeface="Tahoma" charset="0"/>
              </a:rPr>
              <a:t>voltage amplification</a:t>
            </a:r>
          </a:p>
          <a:p>
            <a:pPr lvl="1"/>
            <a:r>
              <a:rPr lang="en-US" altLang="en-US" dirty="0" smtClean="0">
                <a:latin typeface="Tahoma" charset="0"/>
              </a:rPr>
              <a:t>current amplification (removal of effect of internal resistance)</a:t>
            </a:r>
          </a:p>
          <a:p>
            <a:pPr lvl="1"/>
            <a:r>
              <a:rPr lang="en-US" altLang="en-US" dirty="0" smtClean="0">
                <a:latin typeface="Tahoma" charset="0"/>
              </a:rPr>
              <a:t>current to voltage conversion</a:t>
            </a:r>
          </a:p>
          <a:p>
            <a:pPr lvl="1"/>
            <a:r>
              <a:rPr lang="en-US" altLang="en-US" dirty="0" smtClean="0">
                <a:latin typeface="Tahoma" charset="0"/>
              </a:rPr>
              <a:t>differential amplifier to remove common noise</a:t>
            </a:r>
          </a:p>
          <a:p>
            <a:r>
              <a:rPr lang="en-US" altLang="en-US" dirty="0" smtClean="0">
                <a:latin typeface="Tahoma" charset="0"/>
              </a:rPr>
              <a:t>This time – only covering qualitatively (no calculations problems)</a:t>
            </a:r>
          </a:p>
          <a:p>
            <a:pPr eaLnBrk="1" hangingPunct="1">
              <a:buNone/>
            </a:pPr>
            <a:endParaRPr lang="en-US" altLang="en-US" sz="22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90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Operational Amplifiers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 smtClean="0">
                <a:latin typeface="Tahoma" charset="0"/>
              </a:rPr>
              <a:t>Function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Requires power (+15 V/     -15 V)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Has inverting and </a:t>
            </a:r>
            <a:r>
              <a:rPr lang="en-US" altLang="en-US" sz="2400" dirty="0" err="1" smtClean="0">
                <a:latin typeface="Tahoma" charset="0"/>
              </a:rPr>
              <a:t>noninverting</a:t>
            </a:r>
            <a:r>
              <a:rPr lang="en-US" altLang="en-US" sz="2400" dirty="0" smtClean="0">
                <a:latin typeface="Tahoma" charset="0"/>
              </a:rPr>
              <a:t> inputs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Output voltage is equal to (gain)x(V</a:t>
            </a:r>
            <a:r>
              <a:rPr lang="en-US" altLang="en-US" sz="2400" baseline="-25000" dirty="0" smtClean="0">
                <a:latin typeface="Tahoma" charset="0"/>
              </a:rPr>
              <a:t>+</a:t>
            </a:r>
            <a:r>
              <a:rPr lang="en-US" altLang="en-US" sz="2400" dirty="0" smtClean="0">
                <a:latin typeface="Tahoma" charset="0"/>
              </a:rPr>
              <a:t> – V</a:t>
            </a:r>
            <a:r>
              <a:rPr lang="en-US" altLang="en-US" sz="2400" baseline="-25000" dirty="0" smtClean="0">
                <a:latin typeface="Tahoma" charset="0"/>
              </a:rPr>
              <a:t>-</a:t>
            </a:r>
            <a:r>
              <a:rPr lang="en-US" altLang="en-US" sz="2400" dirty="0" smtClean="0">
                <a:latin typeface="Tahoma" charset="0"/>
              </a:rPr>
              <a:t>) (“real” op amp)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Tahoma" charset="0"/>
              </a:rPr>
              <a:t>Main thing to know about real op amp is you can not connect the two input wires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 rot="5400000">
            <a:off x="6286500" y="3314700"/>
            <a:ext cx="9906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V="1">
            <a:off x="6705600" y="23622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6705600" y="39624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477000" y="1752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+15 V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477000" y="5181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-15 V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5486400" y="34290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5486400" y="38862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7162800" y="368935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6400800" y="37036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+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400800" y="3276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-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4953000" y="25908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inverting input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5715000" y="3048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239000" y="28194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output</a:t>
            </a: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75438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4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 animBg="1"/>
      <p:bldP spid="5" grpId="0" animBg="1"/>
      <p:bldP spid="6" grpId="0" animBg="1"/>
      <p:bldP spid="7" grpId="0"/>
      <p:bldP spid="8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Operational Amplifiers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altLang="en-US" sz="2800" dirty="0" smtClean="0">
                <a:latin typeface="Tahoma" charset="0"/>
              </a:rPr>
              <a:t>“Ideal” Op Amp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V</a:t>
            </a:r>
            <a:r>
              <a:rPr lang="en-US" altLang="en-US" sz="2400" baseline="-25000" dirty="0" smtClean="0">
                <a:latin typeface="Tahoma" charset="0"/>
              </a:rPr>
              <a:t>+</a:t>
            </a:r>
            <a:r>
              <a:rPr lang="en-US" altLang="en-US" sz="2400" dirty="0" smtClean="0">
                <a:latin typeface="Tahoma" charset="0"/>
              </a:rPr>
              <a:t> = V</a:t>
            </a:r>
            <a:r>
              <a:rPr lang="en-US" altLang="en-US" sz="2400" baseline="-25000" dirty="0" smtClean="0">
                <a:latin typeface="Tahoma" charset="0"/>
              </a:rPr>
              <a:t>- </a:t>
            </a:r>
            <a:r>
              <a:rPr lang="en-US" altLang="en-US" sz="2400" dirty="0" smtClean="0">
                <a:latin typeface="Tahoma" charset="0"/>
              </a:rPr>
              <a:t>(infinite gain)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I</a:t>
            </a:r>
            <a:r>
              <a:rPr lang="en-US" altLang="en-US" sz="2400" baseline="-25000" dirty="0" smtClean="0">
                <a:latin typeface="Tahoma" charset="0"/>
              </a:rPr>
              <a:t>+</a:t>
            </a:r>
            <a:r>
              <a:rPr lang="en-US" altLang="en-US" sz="2400" dirty="0" smtClean="0">
                <a:latin typeface="Tahoma" charset="0"/>
              </a:rPr>
              <a:t> = I</a:t>
            </a:r>
            <a:r>
              <a:rPr lang="en-US" altLang="en-US" sz="2400" baseline="-25000" dirty="0" smtClean="0">
                <a:latin typeface="Tahoma" charset="0"/>
              </a:rPr>
              <a:t>-</a:t>
            </a:r>
            <a:r>
              <a:rPr lang="en-US" altLang="en-US" sz="2400" dirty="0" smtClean="0">
                <a:latin typeface="Tahoma" charset="0"/>
              </a:rPr>
              <a:t> = 0 (infinite input resistance)</a:t>
            </a:r>
          </a:p>
          <a:p>
            <a:r>
              <a:rPr lang="en-US" altLang="en-US" sz="2800" dirty="0" smtClean="0">
                <a:latin typeface="Tahoma" charset="0"/>
              </a:rPr>
              <a:t>Useful Circuits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All use feedback circuits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Example: voltage follower (current amplifier)</a:t>
            </a:r>
          </a:p>
          <a:p>
            <a:pPr lvl="1"/>
            <a:r>
              <a:rPr lang="en-US" altLang="en-US" sz="2400" dirty="0" smtClean="0">
                <a:latin typeface="Tahoma" charset="0"/>
              </a:rPr>
              <a:t>V(output) </a:t>
            </a:r>
            <a:r>
              <a:rPr lang="en-US" altLang="en-US" sz="2400" smtClean="0">
                <a:latin typeface="Tahoma" charset="0"/>
              </a:rPr>
              <a:t>= -V(electrode</a:t>
            </a:r>
            <a:r>
              <a:rPr lang="en-US" altLang="en-US" sz="2400" dirty="0" smtClean="0">
                <a:latin typeface="Tahoma" charset="0"/>
              </a:rPr>
              <a:t>)</a:t>
            </a:r>
          </a:p>
          <a:p>
            <a:pPr>
              <a:lnSpc>
                <a:spcPct val="90000"/>
              </a:lnSpc>
              <a:buNone/>
            </a:pPr>
            <a:endParaRPr lang="en-US" altLang="en-US" sz="2400" dirty="0" smtClean="0">
              <a:latin typeface="Tahoma" charset="0"/>
            </a:endParaRP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 rot="5400000">
            <a:off x="6286500" y="2552700"/>
            <a:ext cx="9906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>
            <a:off x="5486400" y="26670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5486400" y="31242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>
            <a:off x="7162800" y="292735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6400800" y="29416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+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6400800" y="2514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-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7239000" y="20574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output</a:t>
            </a:r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7543800" y="2438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 flipV="1">
            <a:off x="6248400" y="21336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6248400" y="21336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6477000" y="2057400"/>
            <a:ext cx="381000" cy="1524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>
            <a:off x="6858000" y="2133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22"/>
          <p:cNvSpPr>
            <a:spLocks noChangeShapeType="1"/>
          </p:cNvSpPr>
          <p:nvPr/>
        </p:nvSpPr>
        <p:spPr bwMode="auto">
          <a:xfrm flipV="1">
            <a:off x="7239000" y="2133600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6324600" y="15240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feedback circuit</a:t>
            </a:r>
          </a:p>
        </p:txBody>
      </p:sp>
      <p:sp>
        <p:nvSpPr>
          <p:cNvPr id="32" name="AutoShape 24"/>
          <p:cNvSpPr>
            <a:spLocks noChangeArrowheads="1"/>
          </p:cNvSpPr>
          <p:nvPr/>
        </p:nvSpPr>
        <p:spPr bwMode="auto">
          <a:xfrm rot="5400000">
            <a:off x="6286500" y="4305300"/>
            <a:ext cx="9906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3" name="Line 28"/>
          <p:cNvSpPr>
            <a:spLocks noChangeShapeType="1"/>
          </p:cNvSpPr>
          <p:nvPr/>
        </p:nvSpPr>
        <p:spPr bwMode="auto">
          <a:xfrm>
            <a:off x="5943600" y="44196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9"/>
          <p:cNvSpPr>
            <a:spLocks noChangeShapeType="1"/>
          </p:cNvSpPr>
          <p:nvPr/>
        </p:nvSpPr>
        <p:spPr bwMode="auto">
          <a:xfrm>
            <a:off x="5486400" y="48768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30"/>
          <p:cNvSpPr>
            <a:spLocks noChangeShapeType="1"/>
          </p:cNvSpPr>
          <p:nvPr/>
        </p:nvSpPr>
        <p:spPr bwMode="auto">
          <a:xfrm>
            <a:off x="7162800" y="467995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6400800" y="46942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+</a:t>
            </a:r>
          </a:p>
        </p:txBody>
      </p: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6400800" y="4267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-</a:t>
            </a:r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5105400" y="57912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>
            <a:off x="5334000" y="56388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5486400" y="48768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5486400" y="57912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5943600" y="5562600"/>
            <a:ext cx="1143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electrode with V</a:t>
            </a:r>
            <a:r>
              <a:rPr lang="en-US" altLang="en-US" baseline="-25000"/>
              <a:t>electrode</a:t>
            </a:r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V="1">
            <a:off x="5943600" y="39624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5943600" y="3962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V="1">
            <a:off x="7391400" y="3962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 flipV="1">
            <a:off x="7543800" y="46482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Line 46"/>
          <p:cNvSpPr>
            <a:spLocks noChangeShapeType="1"/>
          </p:cNvSpPr>
          <p:nvPr/>
        </p:nvSpPr>
        <p:spPr bwMode="auto">
          <a:xfrm>
            <a:off x="7543800" y="50292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Line 47"/>
          <p:cNvSpPr>
            <a:spLocks noChangeShapeType="1"/>
          </p:cNvSpPr>
          <p:nvPr/>
        </p:nvSpPr>
        <p:spPr bwMode="auto">
          <a:xfrm flipH="1">
            <a:off x="7391400" y="5181600"/>
            <a:ext cx="3048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>
            <a:off x="7391400" y="5334000"/>
            <a:ext cx="3048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 flipH="1">
            <a:off x="7543800" y="5486400"/>
            <a:ext cx="1524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>
            <a:off x="7543800" y="5638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Operational Amplifiers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altLang="en-US" sz="2400" dirty="0">
                <a:latin typeface="Tahoma" charset="0"/>
              </a:rPr>
              <a:t>Other Useful Circuits</a:t>
            </a:r>
          </a:p>
          <a:p>
            <a:pPr lvl="1"/>
            <a:r>
              <a:rPr lang="en-US" altLang="en-US" sz="2000" dirty="0">
                <a:latin typeface="Tahoma" charset="0"/>
              </a:rPr>
              <a:t>Inverting amplifier</a:t>
            </a:r>
          </a:p>
          <a:p>
            <a:pPr lvl="2"/>
            <a:r>
              <a:rPr lang="en-US" altLang="en-US" sz="1800" dirty="0">
                <a:latin typeface="Tahoma" charset="0"/>
              </a:rPr>
              <a:t>in text</a:t>
            </a:r>
          </a:p>
          <a:p>
            <a:pPr lvl="2"/>
            <a:r>
              <a:rPr lang="en-US" altLang="en-US" sz="1800" dirty="0" err="1">
                <a:latin typeface="Tahoma" charset="0"/>
              </a:rPr>
              <a:t>V</a:t>
            </a:r>
            <a:r>
              <a:rPr lang="en-US" altLang="en-US" sz="1800" baseline="-25000" dirty="0" err="1">
                <a:latin typeface="Tahoma" charset="0"/>
              </a:rPr>
              <a:t>out</a:t>
            </a:r>
            <a:r>
              <a:rPr lang="en-US" altLang="en-US" sz="1800" dirty="0">
                <a:latin typeface="Tahoma" charset="0"/>
              </a:rPr>
              <a:t> = -</a:t>
            </a:r>
            <a:r>
              <a:rPr lang="en-US" altLang="en-US" sz="1800" dirty="0" err="1">
                <a:latin typeface="Tahoma" charset="0"/>
              </a:rPr>
              <a:t>R</a:t>
            </a:r>
            <a:r>
              <a:rPr lang="en-US" altLang="en-US" sz="1800" baseline="-25000" dirty="0" err="1">
                <a:latin typeface="Tahoma" charset="0"/>
              </a:rPr>
              <a:t>f</a:t>
            </a:r>
            <a:r>
              <a:rPr lang="en-US" altLang="en-US" sz="1800" dirty="0" err="1">
                <a:latin typeface="Tahoma" charset="0"/>
              </a:rPr>
              <a:t>V</a:t>
            </a:r>
            <a:r>
              <a:rPr lang="en-US" altLang="en-US" sz="1800" baseline="-25000" dirty="0" err="1">
                <a:latin typeface="Tahoma" charset="0"/>
              </a:rPr>
              <a:t>in</a:t>
            </a:r>
            <a:r>
              <a:rPr lang="en-US" altLang="en-US" sz="1800" dirty="0">
                <a:latin typeface="Tahoma" charset="0"/>
              </a:rPr>
              <a:t>/</a:t>
            </a:r>
            <a:r>
              <a:rPr lang="en-US" altLang="en-US" sz="1800" dirty="0" err="1">
                <a:latin typeface="Tahoma" charset="0"/>
              </a:rPr>
              <a:t>R</a:t>
            </a:r>
            <a:r>
              <a:rPr lang="en-US" altLang="en-US" sz="1800" baseline="-25000" dirty="0" err="1">
                <a:latin typeface="Tahoma" charset="0"/>
              </a:rPr>
              <a:t>in</a:t>
            </a:r>
            <a:endParaRPr lang="en-US" altLang="en-US" sz="1800" dirty="0">
              <a:latin typeface="Tahoma" charset="0"/>
            </a:endParaRPr>
          </a:p>
          <a:p>
            <a:pPr lvl="2"/>
            <a:r>
              <a:rPr lang="en-US" altLang="en-US" sz="1800" dirty="0">
                <a:latin typeface="Tahoma" charset="0"/>
              </a:rPr>
              <a:t>useful for amplifying voltage signals</a:t>
            </a:r>
          </a:p>
          <a:p>
            <a:pPr lvl="1"/>
            <a:r>
              <a:rPr lang="en-US" altLang="en-US" sz="2000" dirty="0">
                <a:latin typeface="Tahoma" charset="0"/>
              </a:rPr>
              <a:t>Differential amplifier</a:t>
            </a:r>
          </a:p>
          <a:p>
            <a:pPr lvl="2"/>
            <a:r>
              <a:rPr lang="en-US" altLang="en-US" sz="1800" dirty="0">
                <a:latin typeface="Tahoma" charset="0"/>
              </a:rPr>
              <a:t>in text</a:t>
            </a:r>
          </a:p>
          <a:p>
            <a:pPr lvl="2"/>
            <a:r>
              <a:rPr lang="en-US" altLang="en-US" sz="1800" dirty="0" err="1">
                <a:latin typeface="Tahoma" charset="0"/>
              </a:rPr>
              <a:t>V</a:t>
            </a:r>
            <a:r>
              <a:rPr lang="en-US" altLang="en-US" sz="1800" baseline="-25000" dirty="0" err="1">
                <a:latin typeface="Tahoma" charset="0"/>
              </a:rPr>
              <a:t>out</a:t>
            </a:r>
            <a:r>
              <a:rPr lang="en-US" altLang="en-US" sz="1800" dirty="0">
                <a:latin typeface="Tahoma" charset="0"/>
              </a:rPr>
              <a:t> = (</a:t>
            </a:r>
            <a:r>
              <a:rPr lang="en-US" altLang="en-US" sz="1800" dirty="0" err="1">
                <a:latin typeface="Tahoma" charset="0"/>
              </a:rPr>
              <a:t>R</a:t>
            </a:r>
            <a:r>
              <a:rPr lang="en-US" altLang="en-US" sz="1800" baseline="-25000" dirty="0" err="1">
                <a:latin typeface="Tahoma" charset="0"/>
              </a:rPr>
              <a:t>f</a:t>
            </a:r>
            <a:r>
              <a:rPr lang="en-US" altLang="en-US" sz="1800" dirty="0">
                <a:latin typeface="Tahoma" charset="0"/>
              </a:rPr>
              <a:t>/</a:t>
            </a:r>
            <a:r>
              <a:rPr lang="en-US" altLang="en-US" sz="1800" dirty="0" err="1">
                <a:latin typeface="Tahoma" charset="0"/>
              </a:rPr>
              <a:t>R</a:t>
            </a:r>
            <a:r>
              <a:rPr lang="en-US" altLang="en-US" sz="1800" baseline="-25000" dirty="0" err="1">
                <a:latin typeface="Tahoma" charset="0"/>
              </a:rPr>
              <a:t>in</a:t>
            </a:r>
            <a:r>
              <a:rPr lang="en-US" altLang="en-US" sz="1800" dirty="0">
                <a:latin typeface="Tahoma" charset="0"/>
              </a:rPr>
              <a:t>)(V</a:t>
            </a:r>
            <a:r>
              <a:rPr lang="en-US" altLang="en-US" sz="1800" baseline="-25000" dirty="0">
                <a:latin typeface="Tahoma" charset="0"/>
              </a:rPr>
              <a:t>1</a:t>
            </a:r>
            <a:r>
              <a:rPr lang="en-US" altLang="en-US" sz="1800" dirty="0">
                <a:latin typeface="Tahoma" charset="0"/>
              </a:rPr>
              <a:t> -  V</a:t>
            </a:r>
            <a:r>
              <a:rPr lang="en-US" altLang="en-US" sz="1800" baseline="-25000" dirty="0">
                <a:latin typeface="Tahoma" charset="0"/>
              </a:rPr>
              <a:t>2</a:t>
            </a:r>
            <a:r>
              <a:rPr lang="en-US" altLang="en-US" sz="1800" dirty="0">
                <a:latin typeface="Tahoma" charset="0"/>
              </a:rPr>
              <a:t>)</a:t>
            </a:r>
            <a:endParaRPr lang="en-US" altLang="en-US" sz="1800" baseline="-25000" dirty="0">
              <a:latin typeface="Tahoma" charset="0"/>
            </a:endParaRPr>
          </a:p>
          <a:p>
            <a:pPr lvl="2"/>
            <a:r>
              <a:rPr lang="en-US" altLang="en-US" sz="1800" dirty="0">
                <a:latin typeface="Tahoma" charset="0"/>
              </a:rPr>
              <a:t>allows removal of noise common to V</a:t>
            </a:r>
            <a:r>
              <a:rPr lang="en-US" altLang="en-US" sz="1800" baseline="-25000" dirty="0">
                <a:latin typeface="Tahoma" charset="0"/>
              </a:rPr>
              <a:t>1</a:t>
            </a:r>
            <a:r>
              <a:rPr lang="en-US" altLang="en-US" sz="1800" dirty="0">
                <a:latin typeface="Tahoma" charset="0"/>
              </a:rPr>
              <a:t>/V</a:t>
            </a:r>
            <a:r>
              <a:rPr lang="en-US" altLang="en-US" sz="1800" baseline="-25000" dirty="0">
                <a:latin typeface="Tahoma" charset="0"/>
              </a:rPr>
              <a:t>2</a:t>
            </a:r>
            <a:endParaRPr lang="en-US" altLang="en-US" sz="1800" dirty="0">
              <a:latin typeface="Tahoma" charset="0"/>
            </a:endParaRPr>
          </a:p>
          <a:p>
            <a:pPr lvl="1"/>
            <a:r>
              <a:rPr lang="en-US" altLang="en-US" sz="2000" dirty="0">
                <a:latin typeface="Tahoma" charset="0"/>
              </a:rPr>
              <a:t>Current to voltage convertor</a:t>
            </a:r>
          </a:p>
          <a:p>
            <a:pPr lvl="2"/>
            <a:r>
              <a:rPr lang="en-US" altLang="en-US" sz="1800" dirty="0" smtClean="0">
                <a:latin typeface="Tahoma" charset="0"/>
              </a:rPr>
              <a:t>Typically uses large </a:t>
            </a:r>
            <a:r>
              <a:rPr lang="en-US" altLang="en-US" sz="1800" dirty="0" err="1" smtClean="0">
                <a:latin typeface="Tahoma" charset="0"/>
              </a:rPr>
              <a:t>R</a:t>
            </a:r>
            <a:r>
              <a:rPr lang="en-US" altLang="en-US" sz="1800" baseline="-25000" dirty="0" err="1">
                <a:latin typeface="Tahoma" charset="0"/>
              </a:rPr>
              <a:t>f</a:t>
            </a:r>
            <a:r>
              <a:rPr lang="en-US" altLang="en-US" sz="1800" dirty="0" smtClean="0">
                <a:latin typeface="Tahoma" charset="0"/>
              </a:rPr>
              <a:t> for high sensitivity</a:t>
            </a:r>
            <a:endParaRPr lang="en-US" altLang="en-US" sz="1800" baseline="-25000" dirty="0">
              <a:latin typeface="Tahoma" charset="0"/>
            </a:endParaRPr>
          </a:p>
          <a:p>
            <a:pPr marL="0" indent="0">
              <a:buNone/>
            </a:pPr>
            <a:endParaRPr lang="en-US" altLang="en-US" sz="2400" dirty="0" smtClean="0">
              <a:latin typeface="Tahoma" charset="0"/>
            </a:endParaRPr>
          </a:p>
          <a:p>
            <a:pPr>
              <a:lnSpc>
                <a:spcPct val="90000"/>
              </a:lnSpc>
              <a:buNone/>
            </a:pPr>
            <a:endParaRPr lang="en-US" altLang="en-US" sz="2400" dirty="0" smtClean="0">
              <a:latin typeface="Tahoma" charset="0"/>
            </a:endParaRPr>
          </a:p>
        </p:txBody>
      </p:sp>
      <p:sp>
        <p:nvSpPr>
          <p:cNvPr id="52" name="AutoShape 4"/>
          <p:cNvSpPr>
            <a:spLocks noChangeArrowheads="1"/>
          </p:cNvSpPr>
          <p:nvPr/>
        </p:nvSpPr>
        <p:spPr bwMode="auto">
          <a:xfrm rot="5400000">
            <a:off x="6515100" y="3281363"/>
            <a:ext cx="9906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Line 9"/>
          <p:cNvSpPr>
            <a:spLocks noChangeShapeType="1"/>
          </p:cNvSpPr>
          <p:nvPr/>
        </p:nvSpPr>
        <p:spPr bwMode="auto">
          <a:xfrm>
            <a:off x="6096000" y="34290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10"/>
          <p:cNvSpPr>
            <a:spLocks noChangeShapeType="1"/>
          </p:cNvSpPr>
          <p:nvPr/>
        </p:nvSpPr>
        <p:spPr bwMode="auto">
          <a:xfrm>
            <a:off x="6248400" y="38862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11"/>
          <p:cNvSpPr>
            <a:spLocks noChangeShapeType="1"/>
          </p:cNvSpPr>
          <p:nvPr/>
        </p:nvSpPr>
        <p:spPr bwMode="auto">
          <a:xfrm>
            <a:off x="7391400" y="36576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6629400" y="370363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+</a:t>
            </a:r>
          </a:p>
        </p:txBody>
      </p:sp>
      <p:sp>
        <p:nvSpPr>
          <p:cNvPr id="57" name="Text Box 13"/>
          <p:cNvSpPr txBox="1">
            <a:spLocks noChangeArrowheads="1"/>
          </p:cNvSpPr>
          <p:nvPr/>
        </p:nvSpPr>
        <p:spPr bwMode="auto">
          <a:xfrm>
            <a:off x="6629400" y="3276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-</a:t>
            </a:r>
          </a:p>
        </p:txBody>
      </p:sp>
      <p:sp>
        <p:nvSpPr>
          <p:cNvPr id="58" name="Line 19"/>
          <p:cNvSpPr>
            <a:spLocks noChangeShapeType="1"/>
          </p:cNvSpPr>
          <p:nvPr/>
        </p:nvSpPr>
        <p:spPr bwMode="auto">
          <a:xfrm>
            <a:off x="6248400" y="3886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Rectangle 20"/>
          <p:cNvSpPr>
            <a:spLocks noChangeArrowheads="1"/>
          </p:cNvSpPr>
          <p:nvPr/>
        </p:nvSpPr>
        <p:spPr bwMode="auto">
          <a:xfrm>
            <a:off x="5410200" y="3124200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auto">
          <a:xfrm>
            <a:off x="5029200" y="2362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transducer with current I</a:t>
            </a:r>
          </a:p>
        </p:txBody>
      </p:sp>
      <p:sp>
        <p:nvSpPr>
          <p:cNvPr id="61" name="Line 22"/>
          <p:cNvSpPr>
            <a:spLocks noChangeShapeType="1"/>
          </p:cNvSpPr>
          <p:nvPr/>
        </p:nvSpPr>
        <p:spPr bwMode="auto">
          <a:xfrm flipH="1" flipV="1">
            <a:off x="6324600" y="2971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2"/>
          <p:cNvSpPr>
            <a:spLocks noChangeShapeType="1"/>
          </p:cNvSpPr>
          <p:nvPr/>
        </p:nvSpPr>
        <p:spPr bwMode="auto">
          <a:xfrm>
            <a:off x="6324600" y="2971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3"/>
          <p:cNvSpPr>
            <a:spLocks noChangeShapeType="1"/>
          </p:cNvSpPr>
          <p:nvPr/>
        </p:nvSpPr>
        <p:spPr bwMode="auto">
          <a:xfrm flipH="1">
            <a:off x="6629400" y="28194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4"/>
          <p:cNvSpPr>
            <a:spLocks noChangeShapeType="1"/>
          </p:cNvSpPr>
          <p:nvPr/>
        </p:nvSpPr>
        <p:spPr bwMode="auto">
          <a:xfrm flipH="1">
            <a:off x="6934200" y="29718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5"/>
          <p:cNvSpPr>
            <a:spLocks noChangeShapeType="1"/>
          </p:cNvSpPr>
          <p:nvPr/>
        </p:nvSpPr>
        <p:spPr bwMode="auto">
          <a:xfrm flipH="1" flipV="1">
            <a:off x="6781800" y="2819400"/>
            <a:ext cx="152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6"/>
          <p:cNvSpPr>
            <a:spLocks noChangeShapeType="1"/>
          </p:cNvSpPr>
          <p:nvPr/>
        </p:nvSpPr>
        <p:spPr bwMode="auto">
          <a:xfrm flipH="1" flipV="1">
            <a:off x="7086600" y="29718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7"/>
          <p:cNvSpPr>
            <a:spLocks noChangeShapeType="1"/>
          </p:cNvSpPr>
          <p:nvPr/>
        </p:nvSpPr>
        <p:spPr bwMode="auto">
          <a:xfrm>
            <a:off x="7467600" y="29718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086600" y="20574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</a:t>
            </a:r>
            <a:r>
              <a:rPr lang="en-US" altLang="en-US" baseline="-25000"/>
              <a:t>f</a:t>
            </a:r>
          </a:p>
        </p:txBody>
      </p:sp>
      <p:sp>
        <p:nvSpPr>
          <p:cNvPr id="69" name="Line 39"/>
          <p:cNvSpPr>
            <a:spLocks noChangeShapeType="1"/>
          </p:cNvSpPr>
          <p:nvPr/>
        </p:nvSpPr>
        <p:spPr bwMode="auto">
          <a:xfrm flipH="1">
            <a:off x="6934200" y="2438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3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52" grpId="0" animBg="1"/>
      <p:bldP spid="53" grpId="0" animBg="1"/>
      <p:bldP spid="54" grpId="0" animBg="1"/>
      <p:bldP spid="55" grpId="0" animBg="1"/>
      <p:bldP spid="56" grpId="0"/>
      <p:bldP spid="57" grpId="0"/>
      <p:bldP spid="58" grpId="0" animBg="1"/>
      <p:bldP spid="59" grpId="0" animBg="1"/>
      <p:bldP spid="60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 smtClean="0">
              <a:latin typeface="Tahoma" charset="0"/>
            </a:endParaRPr>
          </a:p>
        </p:txBody>
      </p:sp>
      <p:pic>
        <p:nvPicPr>
          <p:cNvPr id="13315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1638"/>
            <a:ext cx="8305800" cy="622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9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Seminars on Friday</a:t>
            </a:r>
          </a:p>
          <a:p>
            <a:pPr lvl="1" eaLnBrk="1" hangingPunct="1"/>
            <a:r>
              <a:rPr lang="en-US" altLang="en-US" sz="2400" dirty="0" err="1" smtClean="0">
                <a:latin typeface="Tahoma" charset="0"/>
                <a:cs typeface="Tahoma" charset="0"/>
              </a:rPr>
              <a:t>Biochem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. Position + Regular seminar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</a:t>
            </a:r>
            <a:r>
              <a:rPr lang="en-US" altLang="en-US" sz="2800" dirty="0">
                <a:latin typeface="Tahoma" charset="0"/>
                <a:cs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Electrical Measurements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DVM measurement of I and R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Errors in measurements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Transducers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Operational Amplifiers (qualitatively – if we get to today)</a:t>
            </a:r>
            <a:endParaRPr lang="en-US" altLang="en-US" sz="24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Electrical Measurements</a:t>
            </a:r>
            <a:br>
              <a:rPr lang="en-US" altLang="en-US" dirty="0" smtClean="0">
                <a:latin typeface="Tahoma" charset="0"/>
                <a:cs typeface="Tahoma" charset="0"/>
              </a:rPr>
            </a:br>
            <a:r>
              <a:rPr lang="en-US" altLang="en-US" sz="3600" dirty="0" smtClean="0">
                <a:latin typeface="Tahoma" charset="0"/>
                <a:cs typeface="Tahoma" charset="0"/>
              </a:rPr>
              <a:t>Analog to Digital Conversion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400" dirty="0" smtClean="0">
                <a:latin typeface="Tahoma" charset="0"/>
              </a:rPr>
              <a:t>How signal can be “lost”:</a:t>
            </a:r>
          </a:p>
          <a:p>
            <a:pPr lvl="1"/>
            <a:r>
              <a:rPr lang="en-US" sz="2000" dirty="0">
                <a:latin typeface="Tahoma" charset="0"/>
              </a:rPr>
              <a:t>Exceed maximum voltage</a:t>
            </a:r>
          </a:p>
          <a:p>
            <a:pPr lvl="1"/>
            <a:r>
              <a:rPr lang="en-US" sz="2000" dirty="0">
                <a:latin typeface="Tahoma" charset="0"/>
              </a:rPr>
              <a:t>Below minimum voltage</a:t>
            </a:r>
          </a:p>
          <a:p>
            <a:pPr lvl="1"/>
            <a:r>
              <a:rPr lang="en-US" sz="2000" dirty="0">
                <a:latin typeface="Tahoma" charset="0"/>
              </a:rPr>
              <a:t>Insufficient resolution (bits) to pick up signal</a:t>
            </a:r>
          </a:p>
          <a:p>
            <a:pPr lvl="1"/>
            <a:r>
              <a:rPr lang="en-US" sz="2000" dirty="0">
                <a:latin typeface="Tahoma" charset="0"/>
              </a:rPr>
              <a:t>Insufficient speed to see fast </a:t>
            </a:r>
            <a:r>
              <a:rPr lang="en-US" sz="2000" dirty="0" smtClean="0">
                <a:latin typeface="Tahoma" charset="0"/>
              </a:rPr>
              <a:t>processes</a:t>
            </a:r>
          </a:p>
          <a:p>
            <a:r>
              <a:rPr lang="en-US" sz="1800" dirty="0" smtClean="0">
                <a:latin typeface="Tahoma" charset="0"/>
              </a:rPr>
              <a:t>Example question -</a:t>
            </a:r>
            <a:r>
              <a:rPr lang="en-US" sz="1800" dirty="0" smtClean="0"/>
              <a:t> </a:t>
            </a:r>
            <a:r>
              <a:rPr lang="en-US" sz="1800" dirty="0"/>
              <a:t>A portion of a signal is collected from a GC detector and digitized (through an analog to digital converter).  A peak comes out where marked.  What is a clear problem with the digitization</a:t>
            </a:r>
            <a:r>
              <a:rPr lang="en-US" sz="1800" dirty="0" smtClean="0"/>
              <a:t>?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a</a:t>
            </a:r>
            <a:r>
              <a:rPr lang="en-US" sz="1800" dirty="0"/>
              <a:t>) sampling at too high of a </a:t>
            </a:r>
            <a:r>
              <a:rPr lang="en-US" sz="1800" dirty="0" smtClean="0"/>
              <a:t>frequency  b</a:t>
            </a:r>
            <a:r>
              <a:rPr lang="en-US" sz="1800" dirty="0"/>
              <a:t>) input voltage exceeding input range</a:t>
            </a:r>
          </a:p>
          <a:p>
            <a:pPr marL="0" indent="0">
              <a:buNone/>
            </a:pPr>
            <a:r>
              <a:rPr lang="en-US" sz="1800" dirty="0"/>
              <a:t>c) not enough bits in digitizer	</a:t>
            </a:r>
            <a:r>
              <a:rPr lang="en-US" sz="1800" dirty="0" smtClean="0"/>
              <a:t>     d</a:t>
            </a:r>
            <a:r>
              <a:rPr lang="en-US" sz="1800" dirty="0"/>
              <a:t>) it is missing the Minecraft people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2400" dirty="0" smtClean="0">
              <a:latin typeface="Tahoma" charset="0"/>
            </a:endParaRPr>
          </a:p>
        </p:txBody>
      </p:sp>
      <p:sp>
        <p:nvSpPr>
          <p:cNvPr id="2" name="Rectangle 26"/>
          <p:cNvSpPr>
            <a:spLocks noChangeArrowheads="1"/>
          </p:cNvSpPr>
          <p:nvPr/>
        </p:nvSpPr>
        <p:spPr bwMode="auto">
          <a:xfrm>
            <a:off x="1752600" y="4510229"/>
            <a:ext cx="3705225" cy="742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 Box 27"/>
          <p:cNvSpPr txBox="1">
            <a:spLocks noChangeArrowheads="1"/>
          </p:cNvSpPr>
          <p:nvPr/>
        </p:nvSpPr>
        <p:spPr bwMode="auto">
          <a:xfrm>
            <a:off x="814388" y="4657867"/>
            <a:ext cx="804862" cy="3873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Digitized Signal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5"/>
          <p:cNvSpPr>
            <a:spLocks noChangeShapeType="1"/>
          </p:cNvSpPr>
          <p:nvPr/>
        </p:nvSpPr>
        <p:spPr bwMode="auto">
          <a:xfrm>
            <a:off x="1752600" y="5067442"/>
            <a:ext cx="161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24"/>
          <p:cNvSpPr>
            <a:spLocks noChangeShapeType="1"/>
          </p:cNvSpPr>
          <p:nvPr/>
        </p:nvSpPr>
        <p:spPr bwMode="auto">
          <a:xfrm>
            <a:off x="1914525" y="4992829"/>
            <a:ext cx="0" cy="74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23"/>
          <p:cNvSpPr>
            <a:spLocks noChangeShapeType="1"/>
          </p:cNvSpPr>
          <p:nvPr/>
        </p:nvSpPr>
        <p:spPr bwMode="auto">
          <a:xfrm>
            <a:off x="1914525" y="4992829"/>
            <a:ext cx="161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22"/>
          <p:cNvSpPr>
            <a:spLocks noChangeShapeType="1"/>
          </p:cNvSpPr>
          <p:nvPr/>
        </p:nvSpPr>
        <p:spPr bwMode="auto">
          <a:xfrm>
            <a:off x="3162300" y="4992829"/>
            <a:ext cx="161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1"/>
          <p:cNvSpPr>
            <a:spLocks noChangeShapeType="1"/>
          </p:cNvSpPr>
          <p:nvPr/>
        </p:nvSpPr>
        <p:spPr bwMode="auto">
          <a:xfrm>
            <a:off x="2076450" y="5067442"/>
            <a:ext cx="41751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20"/>
          <p:cNvSpPr>
            <a:spLocks noChangeShapeType="1"/>
          </p:cNvSpPr>
          <p:nvPr/>
        </p:nvSpPr>
        <p:spPr bwMode="auto">
          <a:xfrm>
            <a:off x="3324225" y="4930917"/>
            <a:ext cx="762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9"/>
          <p:cNvSpPr>
            <a:spLocks noChangeShapeType="1"/>
          </p:cNvSpPr>
          <p:nvPr/>
        </p:nvSpPr>
        <p:spPr bwMode="auto">
          <a:xfrm flipV="1">
            <a:off x="2493963" y="5148404"/>
            <a:ext cx="334962" cy="3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8"/>
          <p:cNvSpPr>
            <a:spLocks noChangeShapeType="1"/>
          </p:cNvSpPr>
          <p:nvPr/>
        </p:nvSpPr>
        <p:spPr bwMode="auto">
          <a:xfrm>
            <a:off x="2076450" y="4992829"/>
            <a:ext cx="0" cy="74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7"/>
          <p:cNvSpPr>
            <a:spLocks noChangeShapeType="1"/>
          </p:cNvSpPr>
          <p:nvPr/>
        </p:nvSpPr>
        <p:spPr bwMode="auto">
          <a:xfrm>
            <a:off x="2493963" y="5072204"/>
            <a:ext cx="0" cy="74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6"/>
          <p:cNvSpPr>
            <a:spLocks noChangeShapeType="1"/>
          </p:cNvSpPr>
          <p:nvPr/>
        </p:nvSpPr>
        <p:spPr bwMode="auto">
          <a:xfrm>
            <a:off x="2828925" y="5067442"/>
            <a:ext cx="0" cy="746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5"/>
          <p:cNvSpPr>
            <a:spLocks noChangeShapeType="1"/>
          </p:cNvSpPr>
          <p:nvPr/>
        </p:nvSpPr>
        <p:spPr bwMode="auto">
          <a:xfrm>
            <a:off x="2828925" y="5067442"/>
            <a:ext cx="3333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4"/>
          <p:cNvSpPr>
            <a:spLocks noChangeShapeType="1"/>
          </p:cNvSpPr>
          <p:nvPr/>
        </p:nvSpPr>
        <p:spPr bwMode="auto">
          <a:xfrm>
            <a:off x="3400425" y="4856304"/>
            <a:ext cx="666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3"/>
          <p:cNvSpPr>
            <a:spLocks noChangeShapeType="1"/>
          </p:cNvSpPr>
          <p:nvPr/>
        </p:nvSpPr>
        <p:spPr bwMode="auto">
          <a:xfrm>
            <a:off x="3162300" y="4992829"/>
            <a:ext cx="0" cy="74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2"/>
          <p:cNvSpPr>
            <a:spLocks noChangeShapeType="1"/>
          </p:cNvSpPr>
          <p:nvPr/>
        </p:nvSpPr>
        <p:spPr bwMode="auto">
          <a:xfrm>
            <a:off x="3324225" y="4930917"/>
            <a:ext cx="0" cy="571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1"/>
          <p:cNvSpPr>
            <a:spLocks noChangeShapeType="1"/>
          </p:cNvSpPr>
          <p:nvPr/>
        </p:nvSpPr>
        <p:spPr bwMode="auto">
          <a:xfrm>
            <a:off x="3400425" y="4856304"/>
            <a:ext cx="0" cy="74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0"/>
          <p:cNvSpPr>
            <a:spLocks noChangeShapeType="1"/>
          </p:cNvSpPr>
          <p:nvPr/>
        </p:nvSpPr>
        <p:spPr bwMode="auto">
          <a:xfrm>
            <a:off x="3467100" y="4856304"/>
            <a:ext cx="0" cy="74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9"/>
          <p:cNvSpPr>
            <a:spLocks noChangeShapeType="1"/>
          </p:cNvSpPr>
          <p:nvPr/>
        </p:nvSpPr>
        <p:spPr bwMode="auto">
          <a:xfrm>
            <a:off x="3562350" y="4934092"/>
            <a:ext cx="0" cy="746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8"/>
          <p:cNvSpPr>
            <a:spLocks noChangeShapeType="1"/>
          </p:cNvSpPr>
          <p:nvPr/>
        </p:nvSpPr>
        <p:spPr bwMode="auto">
          <a:xfrm>
            <a:off x="3467100" y="4930917"/>
            <a:ext cx="95250" cy="47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7"/>
          <p:cNvSpPr>
            <a:spLocks noChangeShapeType="1"/>
          </p:cNvSpPr>
          <p:nvPr/>
        </p:nvSpPr>
        <p:spPr bwMode="auto">
          <a:xfrm>
            <a:off x="3562350" y="5015054"/>
            <a:ext cx="161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6"/>
          <p:cNvSpPr>
            <a:spLocks noChangeShapeType="1"/>
          </p:cNvSpPr>
          <p:nvPr/>
        </p:nvSpPr>
        <p:spPr bwMode="auto">
          <a:xfrm>
            <a:off x="3724275" y="5075379"/>
            <a:ext cx="7239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5"/>
          <p:cNvSpPr>
            <a:spLocks noChangeShapeType="1"/>
          </p:cNvSpPr>
          <p:nvPr/>
        </p:nvSpPr>
        <p:spPr bwMode="auto">
          <a:xfrm>
            <a:off x="3724275" y="5015054"/>
            <a:ext cx="0" cy="603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4"/>
          <p:cNvSpPr>
            <a:spLocks noChangeShapeType="1"/>
          </p:cNvSpPr>
          <p:nvPr/>
        </p:nvSpPr>
        <p:spPr bwMode="auto">
          <a:xfrm>
            <a:off x="4448175" y="4992829"/>
            <a:ext cx="0" cy="74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AutoShape 3"/>
          <p:cNvSpPr>
            <a:spLocks noChangeShapeType="1"/>
          </p:cNvSpPr>
          <p:nvPr/>
        </p:nvSpPr>
        <p:spPr bwMode="auto">
          <a:xfrm>
            <a:off x="4448175" y="4992829"/>
            <a:ext cx="1009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3562350" y="4526104"/>
            <a:ext cx="568325" cy="2444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peak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1"/>
          <p:cNvSpPr>
            <a:spLocks noChangeShapeType="1"/>
          </p:cNvSpPr>
          <p:nvPr/>
        </p:nvSpPr>
        <p:spPr bwMode="auto">
          <a:xfrm>
            <a:off x="3467100" y="4608654"/>
            <a:ext cx="0" cy="169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  <a:tab pos="1143000" algn="l"/>
                <a:tab pos="2514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1143000" algn="l"/>
                <a:tab pos="2514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182144" y="5271495"/>
            <a:ext cx="56991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time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Digital Volt Meter (DVM) Measurement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Use of DVM for V, I, and R measurements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990600" y="2362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voltage</a:t>
            </a:r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762000" y="2895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676400" y="2971800"/>
            <a:ext cx="19050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Thermocouple</a:t>
            </a:r>
          </a:p>
          <a:p>
            <a:pPr>
              <a:spcBef>
                <a:spcPct val="50000"/>
              </a:spcBef>
            </a:pPr>
            <a:r>
              <a:rPr lang="en-US" sz="1600"/>
              <a:t>Pair (generates V)</a:t>
            </a:r>
          </a:p>
        </p:txBody>
      </p:sp>
      <p:sp>
        <p:nvSpPr>
          <p:cNvPr id="57351" name="Freeform 7"/>
          <p:cNvSpPr>
            <a:spLocks/>
          </p:cNvSpPr>
          <p:nvPr/>
        </p:nvSpPr>
        <p:spPr bwMode="auto">
          <a:xfrm>
            <a:off x="381000" y="2971800"/>
            <a:ext cx="1346200" cy="1003300"/>
          </a:xfrm>
          <a:custGeom>
            <a:avLst/>
            <a:gdLst>
              <a:gd name="T0" fmla="*/ 2147483647 w 848"/>
              <a:gd name="T1" fmla="*/ 2147483647 h 632"/>
              <a:gd name="T2" fmla="*/ 2147483647 w 848"/>
              <a:gd name="T3" fmla="*/ 2147483647 h 632"/>
              <a:gd name="T4" fmla="*/ 2147483647 w 848"/>
              <a:gd name="T5" fmla="*/ 2147483647 h 632"/>
              <a:gd name="T6" fmla="*/ 2147483647 w 848"/>
              <a:gd name="T7" fmla="*/ 2147483647 h 632"/>
              <a:gd name="T8" fmla="*/ 2147483647 w 848"/>
              <a:gd name="T9" fmla="*/ 2147483647 h 632"/>
              <a:gd name="T10" fmla="*/ 2147483647 w 848"/>
              <a:gd name="T11" fmla="*/ 2147483647 h 632"/>
              <a:gd name="T12" fmla="*/ 2147483647 w 848"/>
              <a:gd name="T13" fmla="*/ 2147483647 h 632"/>
              <a:gd name="T14" fmla="*/ 2147483647 w 848"/>
              <a:gd name="T15" fmla="*/ 2147483647 h 632"/>
              <a:gd name="T16" fmla="*/ 2147483647 w 848"/>
              <a:gd name="T17" fmla="*/ 2147483647 h 632"/>
              <a:gd name="T18" fmla="*/ 2147483647 w 848"/>
              <a:gd name="T19" fmla="*/ 2147483647 h 632"/>
              <a:gd name="T20" fmla="*/ 2147483647 w 848"/>
              <a:gd name="T21" fmla="*/ 2147483647 h 632"/>
              <a:gd name="T22" fmla="*/ 2147483647 w 848"/>
              <a:gd name="T23" fmla="*/ 2147483647 h 63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48"/>
              <a:gd name="T37" fmla="*/ 0 h 632"/>
              <a:gd name="T38" fmla="*/ 848 w 848"/>
              <a:gd name="T39" fmla="*/ 632 h 63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48" h="632">
                <a:moveTo>
                  <a:pt x="8" y="632"/>
                </a:moveTo>
                <a:cubicBezTo>
                  <a:pt x="4" y="548"/>
                  <a:pt x="0" y="464"/>
                  <a:pt x="8" y="392"/>
                </a:cubicBezTo>
                <a:cubicBezTo>
                  <a:pt x="16" y="320"/>
                  <a:pt x="16" y="232"/>
                  <a:pt x="56" y="200"/>
                </a:cubicBezTo>
                <a:cubicBezTo>
                  <a:pt x="96" y="168"/>
                  <a:pt x="208" y="224"/>
                  <a:pt x="248" y="200"/>
                </a:cubicBezTo>
                <a:cubicBezTo>
                  <a:pt x="288" y="176"/>
                  <a:pt x="280" y="56"/>
                  <a:pt x="296" y="56"/>
                </a:cubicBezTo>
                <a:cubicBezTo>
                  <a:pt x="312" y="56"/>
                  <a:pt x="304" y="176"/>
                  <a:pt x="344" y="200"/>
                </a:cubicBezTo>
                <a:cubicBezTo>
                  <a:pt x="384" y="224"/>
                  <a:pt x="488" y="216"/>
                  <a:pt x="536" y="200"/>
                </a:cubicBezTo>
                <a:cubicBezTo>
                  <a:pt x="584" y="184"/>
                  <a:pt x="616" y="136"/>
                  <a:pt x="632" y="104"/>
                </a:cubicBezTo>
                <a:cubicBezTo>
                  <a:pt x="648" y="72"/>
                  <a:pt x="624" y="0"/>
                  <a:pt x="632" y="8"/>
                </a:cubicBezTo>
                <a:cubicBezTo>
                  <a:pt x="640" y="16"/>
                  <a:pt x="648" y="120"/>
                  <a:pt x="680" y="152"/>
                </a:cubicBezTo>
                <a:cubicBezTo>
                  <a:pt x="712" y="184"/>
                  <a:pt x="800" y="136"/>
                  <a:pt x="824" y="200"/>
                </a:cubicBezTo>
                <a:cubicBezTo>
                  <a:pt x="848" y="264"/>
                  <a:pt x="824" y="480"/>
                  <a:pt x="824" y="53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2" name="Oval 8"/>
          <p:cNvSpPr>
            <a:spLocks noChangeArrowheads="1"/>
          </p:cNvSpPr>
          <p:nvPr/>
        </p:nvSpPr>
        <p:spPr bwMode="auto">
          <a:xfrm>
            <a:off x="1295400" y="2895600"/>
            <a:ext cx="152400" cy="152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304800" y="3810000"/>
            <a:ext cx="1600200" cy="1981200"/>
          </a:xfrm>
          <a:prstGeom prst="rect">
            <a:avLst/>
          </a:prstGeom>
          <a:solidFill>
            <a:schemeClr val="bg2">
              <a:alpha val="30196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533400" y="4038600"/>
            <a:ext cx="10668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533400" y="4953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DVM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5791200" y="24384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Current</a:t>
            </a:r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4343400" y="3352800"/>
            <a:ext cx="1066800" cy="3048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4038600" y="3962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transducer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54102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5486400" y="3581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</a:t>
            </a:r>
            <a:r>
              <a:rPr lang="en-US" baseline="-25000"/>
              <a:t>out</a:t>
            </a: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6096000" y="3048000"/>
            <a:ext cx="2209800" cy="320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6248400" y="5638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Multimeter</a:t>
            </a:r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>
            <a:off x="8305800" y="3505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4" name="AutoShape 20"/>
          <p:cNvSpPr>
            <a:spLocks noChangeArrowheads="1"/>
          </p:cNvSpPr>
          <p:nvPr/>
        </p:nvSpPr>
        <p:spPr bwMode="auto">
          <a:xfrm rot="5198013">
            <a:off x="8572500" y="3314700"/>
            <a:ext cx="4572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>
            <a:off x="6096000" y="3505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 flipV="1">
            <a:off x="6858000" y="3276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6934200" y="3276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 flipV="1">
            <a:off x="7086600" y="3276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7162800" y="3276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 flipV="1">
            <a:off x="7315200" y="3276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>
            <a:off x="7467600" y="3276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2" name="Line 28"/>
          <p:cNvSpPr>
            <a:spLocks noChangeShapeType="1"/>
          </p:cNvSpPr>
          <p:nvPr/>
        </p:nvSpPr>
        <p:spPr bwMode="auto">
          <a:xfrm>
            <a:off x="7543800" y="3505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 flipH="1">
            <a:off x="7239000" y="2590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7543800" y="23622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Shunt resistor</a:t>
            </a:r>
          </a:p>
        </p:txBody>
      </p:sp>
      <p:sp>
        <p:nvSpPr>
          <p:cNvPr id="57375" name="Rectangle 31"/>
          <p:cNvSpPr>
            <a:spLocks noChangeArrowheads="1"/>
          </p:cNvSpPr>
          <p:nvPr/>
        </p:nvSpPr>
        <p:spPr bwMode="auto">
          <a:xfrm>
            <a:off x="6477000" y="3810000"/>
            <a:ext cx="1600200" cy="1676400"/>
          </a:xfrm>
          <a:prstGeom prst="rect">
            <a:avLst/>
          </a:prstGeom>
          <a:solidFill>
            <a:schemeClr val="bg2">
              <a:alpha val="30196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6" name="Rectangle 32"/>
          <p:cNvSpPr>
            <a:spLocks noChangeArrowheads="1"/>
          </p:cNvSpPr>
          <p:nvPr/>
        </p:nvSpPr>
        <p:spPr bwMode="auto">
          <a:xfrm>
            <a:off x="6705600" y="4038600"/>
            <a:ext cx="1066800" cy="3810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Text Box 33"/>
          <p:cNvSpPr txBox="1">
            <a:spLocks noChangeArrowheads="1"/>
          </p:cNvSpPr>
          <p:nvPr/>
        </p:nvSpPr>
        <p:spPr bwMode="auto">
          <a:xfrm>
            <a:off x="6705600" y="4953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DVM</a:t>
            </a:r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66294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78486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13716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</a:t>
            </a:r>
          </a:p>
        </p:txBody>
      </p: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381000" y="3505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</a:t>
            </a: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6553200" y="3505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</a:t>
            </a: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7543800" y="3505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</a:t>
            </a:r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3810000" y="4953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 = V</a:t>
            </a:r>
            <a:r>
              <a:rPr lang="en-US" baseline="-25000"/>
              <a:t>meter</a:t>
            </a:r>
            <a:r>
              <a:rPr lang="en-US"/>
              <a:t>/R</a:t>
            </a:r>
            <a:r>
              <a:rPr lang="en-US" baseline="-25000"/>
              <a:t>shunt</a:t>
            </a:r>
          </a:p>
        </p:txBody>
      </p:sp>
    </p:spTree>
    <p:extLst>
      <p:ext uri="{BB962C8B-B14F-4D97-AF65-F5344CB8AC3E}">
        <p14:creationId xmlns:p14="http://schemas.microsoft.com/office/powerpoint/2010/main" val="231564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  <p:bldP spid="57348" grpId="0"/>
      <p:bldP spid="57349" grpId="0" animBg="1"/>
      <p:bldP spid="57350" grpId="0"/>
      <p:bldP spid="57351" grpId="0" animBg="1"/>
      <p:bldP spid="57352" grpId="0" animBg="1"/>
      <p:bldP spid="57353" grpId="0" animBg="1"/>
      <p:bldP spid="57354" grpId="0" animBg="1"/>
      <p:bldP spid="57355" grpId="0"/>
      <p:bldP spid="57356" grpId="0"/>
      <p:bldP spid="57357" grpId="0" animBg="1"/>
      <p:bldP spid="57358" grpId="0"/>
      <p:bldP spid="57359" grpId="0" animBg="1"/>
      <p:bldP spid="57360" grpId="0"/>
      <p:bldP spid="57361" grpId="0" animBg="1"/>
      <p:bldP spid="57362" grpId="0"/>
      <p:bldP spid="57363" grpId="0" animBg="1"/>
      <p:bldP spid="57364" grpId="0" animBg="1"/>
      <p:bldP spid="57365" grpId="0" animBg="1"/>
      <p:bldP spid="57366" grpId="0" animBg="1"/>
      <p:bldP spid="57367" grpId="0" animBg="1"/>
      <p:bldP spid="57368" grpId="0" animBg="1"/>
      <p:bldP spid="57369" grpId="0" animBg="1"/>
      <p:bldP spid="57370" grpId="0" animBg="1"/>
      <p:bldP spid="57371" grpId="0" animBg="1"/>
      <p:bldP spid="57372" grpId="0" animBg="1"/>
      <p:bldP spid="57373" grpId="0" animBg="1"/>
      <p:bldP spid="57374" grpId="0"/>
      <p:bldP spid="57375" grpId="0" animBg="1"/>
      <p:bldP spid="57376" grpId="0" animBg="1"/>
      <p:bldP spid="57377" grpId="0"/>
      <p:bldP spid="57378" grpId="0" animBg="1"/>
      <p:bldP spid="57379" grpId="0" animBg="1"/>
      <p:bldP spid="57380" grpId="0"/>
      <p:bldP spid="57381" grpId="0"/>
      <p:bldP spid="57382" grpId="0"/>
      <p:bldP spid="57383" grpId="0"/>
      <p:bldP spid="573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Digital Volt Meter (DVM) Measurement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Resistance Measurement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5400000">
            <a:off x="571500" y="3695700"/>
            <a:ext cx="685800" cy="457200"/>
            <a:chOff x="960" y="2160"/>
            <a:chExt cx="432" cy="288"/>
          </a:xfrm>
        </p:grpSpPr>
        <p:sp>
          <p:nvSpPr>
            <p:cNvPr id="16409" name="Line 5"/>
            <p:cNvSpPr>
              <a:spLocks noChangeShapeType="1"/>
            </p:cNvSpPr>
            <p:nvPr/>
          </p:nvSpPr>
          <p:spPr bwMode="auto">
            <a:xfrm flipV="1">
              <a:off x="960" y="2160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Line 6"/>
            <p:cNvSpPr>
              <a:spLocks noChangeShapeType="1"/>
            </p:cNvSpPr>
            <p:nvPr/>
          </p:nvSpPr>
          <p:spPr bwMode="auto">
            <a:xfrm>
              <a:off x="1008" y="2160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Line 7"/>
            <p:cNvSpPr>
              <a:spLocks noChangeShapeType="1"/>
            </p:cNvSpPr>
            <p:nvPr/>
          </p:nvSpPr>
          <p:spPr bwMode="auto">
            <a:xfrm flipV="1">
              <a:off x="1104" y="2160"/>
              <a:ext cx="4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8"/>
            <p:cNvSpPr>
              <a:spLocks noChangeShapeType="1"/>
            </p:cNvSpPr>
            <p:nvPr/>
          </p:nvSpPr>
          <p:spPr bwMode="auto">
            <a:xfrm>
              <a:off x="1152" y="216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9"/>
            <p:cNvSpPr>
              <a:spLocks noChangeShapeType="1"/>
            </p:cNvSpPr>
            <p:nvPr/>
          </p:nvSpPr>
          <p:spPr bwMode="auto">
            <a:xfrm flipV="1">
              <a:off x="1248" y="2160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10"/>
            <p:cNvSpPr>
              <a:spLocks noChangeShapeType="1"/>
            </p:cNvSpPr>
            <p:nvPr/>
          </p:nvSpPr>
          <p:spPr bwMode="auto">
            <a:xfrm>
              <a:off x="1344" y="2160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03" name="Oval 11"/>
          <p:cNvSpPr>
            <a:spLocks noChangeArrowheads="1"/>
          </p:cNvSpPr>
          <p:nvPr/>
        </p:nvSpPr>
        <p:spPr bwMode="auto">
          <a:xfrm>
            <a:off x="685800" y="3505200"/>
            <a:ext cx="609600" cy="914400"/>
          </a:xfrm>
          <a:prstGeom prst="ellipse">
            <a:avLst/>
          </a:prstGeom>
          <a:solidFill>
            <a:schemeClr val="tx2">
              <a:alpha val="32941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381000" y="2514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thermistor</a:t>
            </a:r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914400" y="4267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 flipV="1">
            <a:off x="9144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1752600" y="2895600"/>
            <a:ext cx="5334000" cy="2743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029200" y="5181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multimeter</a:t>
            </a:r>
          </a:p>
        </p:txBody>
      </p:sp>
      <p:sp>
        <p:nvSpPr>
          <p:cNvPr id="59409" name="Line 17"/>
          <p:cNvSpPr>
            <a:spLocks noChangeShapeType="1"/>
          </p:cNvSpPr>
          <p:nvPr/>
        </p:nvSpPr>
        <p:spPr bwMode="auto">
          <a:xfrm>
            <a:off x="2209800" y="4114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>
            <a:off x="23622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 flipV="1">
            <a:off x="2362200" y="3962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3048000" y="40386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Constant I source</a:t>
            </a:r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>
            <a:off x="2590800" y="4191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4" name="Line 22"/>
          <p:cNvSpPr>
            <a:spLocks noChangeShapeType="1"/>
          </p:cNvSpPr>
          <p:nvPr/>
        </p:nvSpPr>
        <p:spPr bwMode="auto">
          <a:xfrm flipV="1">
            <a:off x="2590800" y="3200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 flipH="1" flipV="1">
            <a:off x="914400" y="3200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914400" y="4876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7" name="Rectangle 25"/>
          <p:cNvSpPr>
            <a:spLocks noChangeArrowheads="1"/>
          </p:cNvSpPr>
          <p:nvPr/>
        </p:nvSpPr>
        <p:spPr bwMode="auto">
          <a:xfrm>
            <a:off x="4114800" y="3200400"/>
            <a:ext cx="27432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5181600" y="38100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DVM</a:t>
            </a:r>
          </a:p>
        </p:txBody>
      </p:sp>
      <p:sp>
        <p:nvSpPr>
          <p:cNvPr id="59419" name="Rectangle 27"/>
          <p:cNvSpPr>
            <a:spLocks noChangeArrowheads="1"/>
          </p:cNvSpPr>
          <p:nvPr/>
        </p:nvSpPr>
        <p:spPr bwMode="auto">
          <a:xfrm>
            <a:off x="4343400" y="34290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2590800" y="3352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2590800" y="4724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2" name="Text Box 30"/>
          <p:cNvSpPr txBox="1">
            <a:spLocks noChangeArrowheads="1"/>
          </p:cNvSpPr>
          <p:nvPr/>
        </p:nvSpPr>
        <p:spPr bwMode="auto">
          <a:xfrm>
            <a:off x="1066800" y="5867400"/>
            <a:ext cx="678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example problem:  The power source puts out 1.00 </a:t>
            </a:r>
            <a:r>
              <a:rPr lang="en-US" dirty="0" err="1" smtClean="0"/>
              <a:t>mA</a:t>
            </a:r>
            <a:r>
              <a:rPr lang="en-US" dirty="0" smtClean="0"/>
              <a:t> and the voltage read is 0.722 V, calculate the resistance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4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  <p:bldP spid="59403" grpId="0" animBg="1"/>
      <p:bldP spid="59404" grpId="0"/>
      <p:bldP spid="59405" grpId="0" animBg="1"/>
      <p:bldP spid="59406" grpId="0" animBg="1"/>
      <p:bldP spid="59407" grpId="0" animBg="1"/>
      <p:bldP spid="59408" grpId="0"/>
      <p:bldP spid="59409" grpId="0" animBg="1"/>
      <p:bldP spid="59410" grpId="0" animBg="1"/>
      <p:bldP spid="59411" grpId="0" animBg="1"/>
      <p:bldP spid="59412" grpId="0"/>
      <p:bldP spid="59413" grpId="0" animBg="1"/>
      <p:bldP spid="59414" grpId="0" animBg="1"/>
      <p:bldP spid="59415" grpId="0" animBg="1"/>
      <p:bldP spid="59416" grpId="0" animBg="1"/>
      <p:bldP spid="59417" grpId="0" animBg="1"/>
      <p:bldP spid="59418" grpId="0"/>
      <p:bldP spid="59419" grpId="0" animBg="1"/>
      <p:bldP spid="59420" grpId="0" animBg="1"/>
      <p:bldP spid="59421" grpId="0" animBg="1"/>
      <p:bldP spid="594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Electronics</a:t>
            </a:r>
            <a:br>
              <a:rPr lang="en-US" altLang="en-US" dirty="0" smtClean="0">
                <a:latin typeface="Tahoma" charset="0"/>
                <a:cs typeface="Tahoma" charset="0"/>
              </a:rPr>
            </a:br>
            <a:r>
              <a:rPr lang="en-US" altLang="en-US" sz="3200" dirty="0" smtClean="0">
                <a:latin typeface="Tahoma" charset="0"/>
                <a:cs typeface="Tahoma" charset="0"/>
              </a:rPr>
              <a:t>DVM Measurements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Errors in Measurements</a:t>
            </a:r>
          </a:p>
          <a:p>
            <a:pPr lvl="1"/>
            <a:r>
              <a:rPr lang="en-US" sz="1600" dirty="0" smtClean="0">
                <a:latin typeface="Tahoma" charset="0"/>
              </a:rPr>
              <a:t>Errors in voltage measurements:</a:t>
            </a:r>
          </a:p>
          <a:p>
            <a:pPr lvl="2"/>
            <a:r>
              <a:rPr lang="en-US" sz="1400" dirty="0" smtClean="0">
                <a:latin typeface="Tahoma" charset="0"/>
              </a:rPr>
              <a:t> can occur if a device also has "internal resistance"</a:t>
            </a:r>
          </a:p>
          <a:p>
            <a:pPr lvl="2"/>
            <a:r>
              <a:rPr lang="en-US" sz="1400" dirty="0" smtClean="0">
                <a:latin typeface="Tahoma" charset="0"/>
              </a:rPr>
              <a:t> in combination with less than infinite resistance in DVM</a:t>
            </a:r>
          </a:p>
          <a:p>
            <a:pPr lvl="1"/>
            <a:r>
              <a:rPr lang="en-US" sz="1600" dirty="0" smtClean="0">
                <a:latin typeface="Tahoma" charset="0"/>
              </a:rPr>
              <a:t>Example:  measurement of voltage from an ion selective electrode or pH electrode.  Calculate the error in voltage if a pH electrode reads 0.721 V and has an internal resistance of 830 k</a:t>
            </a:r>
            <a:r>
              <a:rPr lang="el-GR" sz="1600" dirty="0" smtClean="0">
                <a:latin typeface="Tahoma" charset="0"/>
                <a:cs typeface="Tahoma" charset="0"/>
              </a:rPr>
              <a:t>Ω</a:t>
            </a:r>
            <a:r>
              <a:rPr lang="en-US" sz="1600" dirty="0" smtClean="0">
                <a:latin typeface="Tahoma" charset="0"/>
              </a:rPr>
              <a:t> if the DVM has a meter resistance of 10.0 M</a:t>
            </a:r>
            <a:r>
              <a:rPr lang="el-GR" sz="1600" dirty="0" smtClean="0">
                <a:latin typeface="Tahoma" charset="0"/>
                <a:cs typeface="Tahoma" charset="0"/>
              </a:rPr>
              <a:t>Ω</a:t>
            </a:r>
            <a:r>
              <a:rPr lang="en-US" sz="1600" dirty="0" smtClean="0">
                <a:latin typeface="Tahoma" charset="0"/>
              </a:rPr>
              <a:t>.</a:t>
            </a:r>
          </a:p>
          <a:p>
            <a:pPr lvl="1"/>
            <a:r>
              <a:rPr lang="en-US" sz="1600" dirty="0" smtClean="0">
                <a:latin typeface="Tahoma" charset="0"/>
              </a:rPr>
              <a:t>(go to blackboard)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029200" y="39624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05400" y="4038600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5257800" y="3810000"/>
            <a:ext cx="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5257800" y="3733800"/>
            <a:ext cx="76200" cy="76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 flipV="1">
            <a:off x="5181600" y="3581400"/>
            <a:ext cx="1524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5181600" y="3429000"/>
            <a:ext cx="2286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 flipV="1">
            <a:off x="5257800" y="3352800"/>
            <a:ext cx="152400" cy="76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5257800" y="2895600"/>
            <a:ext cx="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724400" y="3200400"/>
            <a:ext cx="1219200" cy="13716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257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5334000" y="4191000"/>
            <a:ext cx="53340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Cell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5257800" y="28956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257800" y="48768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7010400" y="2895600"/>
            <a:ext cx="0" cy="1524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010400" y="4419600"/>
            <a:ext cx="533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7010400" y="4876800"/>
            <a:ext cx="533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467600" y="4191000"/>
            <a:ext cx="1371600" cy="9906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772400" y="4343400"/>
            <a:ext cx="381000" cy="6858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7543800" y="4419600"/>
            <a:ext cx="762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7620000" y="4419600"/>
            <a:ext cx="0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7620000" y="4495800"/>
            <a:ext cx="76200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H="1">
            <a:off x="7543800" y="4572000"/>
            <a:ext cx="152400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7543800" y="4648200"/>
            <a:ext cx="152400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 flipH="1">
            <a:off x="7620000" y="4724400"/>
            <a:ext cx="76200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7620000" y="4800600"/>
            <a:ext cx="0" cy="7620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7543800" y="4876800"/>
            <a:ext cx="762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7620000" y="3733800"/>
            <a:ext cx="914400" cy="36671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DVM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4724400" y="21336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R(cell)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4953000" y="2438400"/>
            <a:ext cx="228600" cy="990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7086600" y="3048000"/>
            <a:ext cx="121920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R(meter)</a:t>
            </a:r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7315200" y="3352800"/>
            <a:ext cx="228600" cy="990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4800600" y="54864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Cell = pH electrode</a:t>
            </a:r>
          </a:p>
        </p:txBody>
      </p:sp>
    </p:spTree>
    <p:extLst>
      <p:ext uri="{BB962C8B-B14F-4D97-AF65-F5344CB8AC3E}">
        <p14:creationId xmlns:p14="http://schemas.microsoft.com/office/powerpoint/2010/main" val="348116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 animBg="1"/>
      <p:bldP spid="33" grpId="0"/>
      <p:bldP spid="34" grpId="0" animBg="1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Electronics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Transducers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 smtClean="0">
                <a:latin typeface="Tahoma" charset="0"/>
              </a:rPr>
              <a:t>Definition:</a:t>
            </a:r>
          </a:p>
          <a:p>
            <a:pPr marL="609600" indent="-609600">
              <a:buFontTx/>
              <a:buNone/>
            </a:pPr>
            <a:r>
              <a:rPr lang="en-US" sz="2800" smtClean="0">
                <a:latin typeface="Tahoma" charset="0"/>
              </a:rPr>
              <a:t>	</a:t>
            </a:r>
            <a:r>
              <a:rPr lang="en-US" sz="2400" smtClean="0">
                <a:latin typeface="Tahoma" charset="0"/>
              </a:rPr>
              <a:t>A transducer is a device that converts a physical (or chemical) property into an electrical signal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sz="2800" smtClean="0">
                <a:latin typeface="Tahoma" charset="0"/>
              </a:rPr>
              <a:t>Classifications:</a:t>
            </a:r>
          </a:p>
          <a:p>
            <a:pPr marL="533400" indent="-533400"/>
            <a:r>
              <a:rPr lang="en-US" sz="2400" smtClean="0">
                <a:latin typeface="Tahoma" charset="0"/>
              </a:rPr>
              <a:t>By output measure (V, I, R, frequency)</a:t>
            </a:r>
          </a:p>
          <a:p>
            <a:pPr marL="533400" indent="-533400"/>
            <a:r>
              <a:rPr lang="en-US" sz="2400" smtClean="0">
                <a:latin typeface="Tahoma" charset="0"/>
              </a:rPr>
              <a:t>By phenomenon measured (charged particle flux, temperature, light intensity, surface modification)</a:t>
            </a:r>
          </a:p>
          <a:p>
            <a:pPr marL="533400" indent="-533400"/>
            <a:r>
              <a:rPr lang="en-US" sz="2400" smtClean="0">
                <a:latin typeface="Tahoma" charset="0"/>
              </a:rPr>
              <a:t>Internally vs. Externally Amplified</a:t>
            </a:r>
          </a:p>
        </p:txBody>
      </p:sp>
    </p:spTree>
    <p:extLst>
      <p:ext uri="{BB962C8B-B14F-4D97-AF65-F5344CB8AC3E}">
        <p14:creationId xmlns:p14="http://schemas.microsoft.com/office/powerpoint/2010/main" val="236218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  <p:bldP spid="645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/>
              <a:t>Transducers</a:t>
            </a:r>
            <a:br>
              <a:rPr lang="en-US" sz="4000" smtClean="0"/>
            </a:br>
            <a:r>
              <a:rPr lang="en-US" sz="3200" smtClean="0"/>
              <a:t>Charge Particle Detectors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sz="2800" smtClean="0"/>
              <a:t>Measurement of electrons, molecular ions and charged aerosol particles</a:t>
            </a:r>
          </a:p>
          <a:p>
            <a:r>
              <a:rPr lang="en-US" sz="2800" smtClean="0"/>
              <a:t>Most common type for GC and MS detectors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5029200" y="1905000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Charge Collector or Faraday Cup</a:t>
            </a:r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>
            <a:off x="5334000" y="3581400"/>
            <a:ext cx="228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>
            <a:off x="5562600" y="3581400"/>
            <a:ext cx="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 flipH="1">
            <a:off x="5334000" y="4648200"/>
            <a:ext cx="228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5562600" y="4038600"/>
            <a:ext cx="609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9" name="Oval 9"/>
          <p:cNvSpPr>
            <a:spLocks noChangeArrowheads="1"/>
          </p:cNvSpPr>
          <p:nvPr/>
        </p:nvSpPr>
        <p:spPr bwMode="auto">
          <a:xfrm>
            <a:off x="6172200" y="3733800"/>
            <a:ext cx="609600" cy="6096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324600" y="3810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</a:t>
            </a:r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>
            <a:off x="6781800" y="40386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>
            <a:off x="7162800" y="40386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3810000" y="4038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r>
              <a:rPr lang="en-US" baseline="30000"/>
              <a:t>-</a:t>
            </a:r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>
            <a:off x="4267200" y="42672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5" name="Freeform 15"/>
          <p:cNvSpPr>
            <a:spLocks/>
          </p:cNvSpPr>
          <p:nvPr/>
        </p:nvSpPr>
        <p:spPr bwMode="auto">
          <a:xfrm>
            <a:off x="5715000" y="3873500"/>
            <a:ext cx="1701800" cy="622300"/>
          </a:xfrm>
          <a:custGeom>
            <a:avLst/>
            <a:gdLst>
              <a:gd name="T0" fmla="*/ 2147483647 w 1072"/>
              <a:gd name="T1" fmla="*/ 2147483647 h 392"/>
              <a:gd name="T2" fmla="*/ 2147483647 w 1072"/>
              <a:gd name="T3" fmla="*/ 2147483647 h 392"/>
              <a:gd name="T4" fmla="*/ 2147483647 w 1072"/>
              <a:gd name="T5" fmla="*/ 2147483647 h 392"/>
              <a:gd name="T6" fmla="*/ 0 w 1072"/>
              <a:gd name="T7" fmla="*/ 2147483647 h 392"/>
              <a:gd name="T8" fmla="*/ 0 60000 65536"/>
              <a:gd name="T9" fmla="*/ 0 60000 65536"/>
              <a:gd name="T10" fmla="*/ 0 60000 65536"/>
              <a:gd name="T11" fmla="*/ 0 60000 65536"/>
              <a:gd name="T12" fmla="*/ 0 w 1072"/>
              <a:gd name="T13" fmla="*/ 0 h 392"/>
              <a:gd name="T14" fmla="*/ 1072 w 1072"/>
              <a:gd name="T15" fmla="*/ 392 h 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72" h="392">
                <a:moveTo>
                  <a:pt x="960" y="392"/>
                </a:moveTo>
                <a:cubicBezTo>
                  <a:pt x="964" y="252"/>
                  <a:pt x="968" y="112"/>
                  <a:pt x="960" y="56"/>
                </a:cubicBezTo>
                <a:cubicBezTo>
                  <a:pt x="952" y="0"/>
                  <a:pt x="1072" y="56"/>
                  <a:pt x="912" y="56"/>
                </a:cubicBezTo>
                <a:cubicBezTo>
                  <a:pt x="752" y="56"/>
                  <a:pt x="152" y="56"/>
                  <a:pt x="0" y="56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ot"/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1524000" y="53340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Can detect currents &gt; 10</a:t>
            </a:r>
            <a:r>
              <a:rPr lang="en-US" sz="2400" baseline="30000"/>
              <a:t>-15</a:t>
            </a:r>
            <a:r>
              <a:rPr lang="en-US" sz="2400"/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147799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  <p:bldP spid="66564" grpId="0"/>
      <p:bldP spid="66565" grpId="0" animBg="1"/>
      <p:bldP spid="66566" grpId="0" animBg="1"/>
      <p:bldP spid="66567" grpId="0" animBg="1"/>
      <p:bldP spid="66568" grpId="0" animBg="1"/>
      <p:bldP spid="66569" grpId="0" animBg="1"/>
      <p:bldP spid="66570" grpId="0"/>
      <p:bldP spid="66571" grpId="0" animBg="1"/>
      <p:bldP spid="66572" grpId="0" animBg="1"/>
      <p:bldP spid="66573" grpId="0"/>
      <p:bldP spid="66574" grpId="0" animBg="1"/>
      <p:bldP spid="66575" grpId="0" animBg="1"/>
      <p:bldP spid="665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ahoma" charset="0"/>
              </a:rPr>
              <a:t>Transducers</a:t>
            </a:r>
            <a:r>
              <a:rPr lang="en-US" sz="5400" dirty="0" smtClean="0">
                <a:latin typeface="Tahoma" charset="0"/>
              </a:rPr>
              <a:t/>
            </a:r>
            <a:br>
              <a:rPr lang="en-US" sz="5400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Charged Particle Detectors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5029200" y="1524000"/>
            <a:ext cx="3962400" cy="4525963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Detection Process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Charged particle hits cathode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Electrons emitted from collision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Amplificaion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occurs with each stage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Current (electron flux) increases before anode</a:t>
            </a:r>
          </a:p>
          <a:p>
            <a:pPr eaLnBrk="1" hangingPunct="1">
              <a:buNone/>
            </a:pPr>
            <a:endParaRPr lang="en-US" altLang="en-US" sz="2200" dirty="0" smtClean="0">
              <a:latin typeface="Tahoma" charset="0"/>
              <a:cs typeface="Tahoma" charset="0"/>
            </a:endParaRPr>
          </a:p>
        </p:txBody>
      </p:sp>
      <p:sp>
        <p:nvSpPr>
          <p:cNvPr id="18" name="Freeform 5"/>
          <p:cNvSpPr>
            <a:spLocks/>
          </p:cNvSpPr>
          <p:nvPr/>
        </p:nvSpPr>
        <p:spPr bwMode="auto">
          <a:xfrm>
            <a:off x="1219200" y="2819400"/>
            <a:ext cx="1371600" cy="698500"/>
          </a:xfrm>
          <a:custGeom>
            <a:avLst/>
            <a:gdLst>
              <a:gd name="T0" fmla="*/ 0 w 864"/>
              <a:gd name="T1" fmla="*/ 2147483647 h 440"/>
              <a:gd name="T2" fmla="*/ 2147483647 w 864"/>
              <a:gd name="T3" fmla="*/ 2147483647 h 440"/>
              <a:gd name="T4" fmla="*/ 2147483647 w 864"/>
              <a:gd name="T5" fmla="*/ 2147483647 h 440"/>
              <a:gd name="T6" fmla="*/ 2147483647 w 864"/>
              <a:gd name="T7" fmla="*/ 2147483647 h 440"/>
              <a:gd name="T8" fmla="*/ 2147483647 w 864"/>
              <a:gd name="T9" fmla="*/ 2147483647 h 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"/>
              <a:gd name="T16" fmla="*/ 0 h 440"/>
              <a:gd name="T17" fmla="*/ 864 w 864"/>
              <a:gd name="T18" fmla="*/ 440 h 4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" h="440">
                <a:moveTo>
                  <a:pt x="0" y="440"/>
                </a:moveTo>
                <a:cubicBezTo>
                  <a:pt x="4" y="400"/>
                  <a:pt x="8" y="360"/>
                  <a:pt x="48" y="296"/>
                </a:cubicBezTo>
                <a:cubicBezTo>
                  <a:pt x="88" y="232"/>
                  <a:pt x="128" y="104"/>
                  <a:pt x="240" y="56"/>
                </a:cubicBezTo>
                <a:cubicBezTo>
                  <a:pt x="352" y="8"/>
                  <a:pt x="616" y="0"/>
                  <a:pt x="720" y="8"/>
                </a:cubicBezTo>
                <a:cubicBezTo>
                  <a:pt x="824" y="16"/>
                  <a:pt x="840" y="88"/>
                  <a:pt x="864" y="104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1828800" y="3581400"/>
            <a:ext cx="1422400" cy="330200"/>
          </a:xfrm>
          <a:custGeom>
            <a:avLst/>
            <a:gdLst>
              <a:gd name="T0" fmla="*/ 0 w 896"/>
              <a:gd name="T1" fmla="*/ 2147483647 h 208"/>
              <a:gd name="T2" fmla="*/ 2147483647 w 896"/>
              <a:gd name="T3" fmla="*/ 2147483647 h 208"/>
              <a:gd name="T4" fmla="*/ 2147483647 w 896"/>
              <a:gd name="T5" fmla="*/ 2147483647 h 208"/>
              <a:gd name="T6" fmla="*/ 2147483647 w 896"/>
              <a:gd name="T7" fmla="*/ 2147483647 h 208"/>
              <a:gd name="T8" fmla="*/ 2147483647 w 896"/>
              <a:gd name="T9" fmla="*/ 0 h 2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6"/>
              <a:gd name="T16" fmla="*/ 0 h 208"/>
              <a:gd name="T17" fmla="*/ 896 w 896"/>
              <a:gd name="T18" fmla="*/ 208 h 2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6" h="208">
                <a:moveTo>
                  <a:pt x="0" y="48"/>
                </a:moveTo>
                <a:cubicBezTo>
                  <a:pt x="40" y="112"/>
                  <a:pt x="80" y="176"/>
                  <a:pt x="192" y="192"/>
                </a:cubicBezTo>
                <a:cubicBezTo>
                  <a:pt x="304" y="208"/>
                  <a:pt x="560" y="168"/>
                  <a:pt x="672" y="144"/>
                </a:cubicBezTo>
                <a:cubicBezTo>
                  <a:pt x="784" y="120"/>
                  <a:pt x="832" y="72"/>
                  <a:pt x="864" y="48"/>
                </a:cubicBezTo>
                <a:cubicBezTo>
                  <a:pt x="896" y="24"/>
                  <a:pt x="880" y="12"/>
                  <a:pt x="864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7"/>
          <p:cNvSpPr>
            <a:spLocks/>
          </p:cNvSpPr>
          <p:nvPr/>
        </p:nvSpPr>
        <p:spPr bwMode="auto">
          <a:xfrm>
            <a:off x="2743200" y="2590800"/>
            <a:ext cx="1066800" cy="254000"/>
          </a:xfrm>
          <a:custGeom>
            <a:avLst/>
            <a:gdLst>
              <a:gd name="T0" fmla="*/ 0 w 672"/>
              <a:gd name="T1" fmla="*/ 2147483647 h 160"/>
              <a:gd name="T2" fmla="*/ 2147483647 w 672"/>
              <a:gd name="T3" fmla="*/ 2147483647 h 160"/>
              <a:gd name="T4" fmla="*/ 2147483647 w 672"/>
              <a:gd name="T5" fmla="*/ 2147483647 h 160"/>
              <a:gd name="T6" fmla="*/ 2147483647 w 672"/>
              <a:gd name="T7" fmla="*/ 2147483647 h 160"/>
              <a:gd name="T8" fmla="*/ 2147483647 w 672"/>
              <a:gd name="T9" fmla="*/ 2147483647 h 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160"/>
              <a:gd name="T17" fmla="*/ 672 w 672"/>
              <a:gd name="T18" fmla="*/ 160 h 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160">
                <a:moveTo>
                  <a:pt x="0" y="160"/>
                </a:moveTo>
                <a:cubicBezTo>
                  <a:pt x="4" y="148"/>
                  <a:pt x="8" y="136"/>
                  <a:pt x="48" y="112"/>
                </a:cubicBezTo>
                <a:cubicBezTo>
                  <a:pt x="88" y="88"/>
                  <a:pt x="152" y="32"/>
                  <a:pt x="240" y="16"/>
                </a:cubicBezTo>
                <a:cubicBezTo>
                  <a:pt x="328" y="0"/>
                  <a:pt x="504" y="0"/>
                  <a:pt x="576" y="16"/>
                </a:cubicBezTo>
                <a:cubicBezTo>
                  <a:pt x="648" y="32"/>
                  <a:pt x="656" y="96"/>
                  <a:pt x="672" y="112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3352800" y="2743200"/>
            <a:ext cx="1092200" cy="1028700"/>
          </a:xfrm>
          <a:custGeom>
            <a:avLst/>
            <a:gdLst>
              <a:gd name="T0" fmla="*/ 0 w 688"/>
              <a:gd name="T1" fmla="*/ 2147483647 h 648"/>
              <a:gd name="T2" fmla="*/ 2147483647 w 688"/>
              <a:gd name="T3" fmla="*/ 2147483647 h 648"/>
              <a:gd name="T4" fmla="*/ 2147483647 w 688"/>
              <a:gd name="T5" fmla="*/ 2147483647 h 648"/>
              <a:gd name="T6" fmla="*/ 2147483647 w 688"/>
              <a:gd name="T7" fmla="*/ 2147483647 h 648"/>
              <a:gd name="T8" fmla="*/ 2147483647 w 688"/>
              <a:gd name="T9" fmla="*/ 2147483647 h 648"/>
              <a:gd name="T10" fmla="*/ 2147483647 w 688"/>
              <a:gd name="T11" fmla="*/ 0 h 6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88"/>
              <a:gd name="T19" fmla="*/ 0 h 648"/>
              <a:gd name="T20" fmla="*/ 688 w 688"/>
              <a:gd name="T21" fmla="*/ 648 h 6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88" h="648">
                <a:moveTo>
                  <a:pt x="0" y="480"/>
                </a:moveTo>
                <a:cubicBezTo>
                  <a:pt x="4" y="540"/>
                  <a:pt x="8" y="600"/>
                  <a:pt x="48" y="624"/>
                </a:cubicBezTo>
                <a:cubicBezTo>
                  <a:pt x="88" y="648"/>
                  <a:pt x="144" y="640"/>
                  <a:pt x="240" y="624"/>
                </a:cubicBezTo>
                <a:cubicBezTo>
                  <a:pt x="336" y="608"/>
                  <a:pt x="560" y="616"/>
                  <a:pt x="624" y="528"/>
                </a:cubicBezTo>
                <a:cubicBezTo>
                  <a:pt x="688" y="440"/>
                  <a:pt x="656" y="184"/>
                  <a:pt x="624" y="96"/>
                </a:cubicBezTo>
                <a:cubicBezTo>
                  <a:pt x="592" y="8"/>
                  <a:pt x="464" y="16"/>
                  <a:pt x="432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838200" y="4419600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838200" y="4572000"/>
            <a:ext cx="304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609600" y="4495800"/>
            <a:ext cx="762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 flipV="1">
            <a:off x="990600" y="2286000"/>
            <a:ext cx="0" cy="2133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>
            <a:off x="990600" y="22860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V="1">
            <a:off x="1905000" y="2133600"/>
            <a:ext cx="76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16"/>
          <p:cNvSpPr>
            <a:spLocks noChangeShapeType="1"/>
          </p:cNvSpPr>
          <p:nvPr/>
        </p:nvSpPr>
        <p:spPr bwMode="auto">
          <a:xfrm>
            <a:off x="1981200" y="2133600"/>
            <a:ext cx="76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 flipV="1">
            <a:off x="2057400" y="2133600"/>
            <a:ext cx="1524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18"/>
          <p:cNvSpPr>
            <a:spLocks noChangeShapeType="1"/>
          </p:cNvSpPr>
          <p:nvPr/>
        </p:nvSpPr>
        <p:spPr bwMode="auto">
          <a:xfrm>
            <a:off x="2209800" y="2133600"/>
            <a:ext cx="76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19"/>
          <p:cNvSpPr>
            <a:spLocks noChangeShapeType="1"/>
          </p:cNvSpPr>
          <p:nvPr/>
        </p:nvSpPr>
        <p:spPr bwMode="auto">
          <a:xfrm flipV="1">
            <a:off x="2286000" y="2286000"/>
            <a:ext cx="76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20"/>
          <p:cNvSpPr>
            <a:spLocks noChangeShapeType="1"/>
          </p:cNvSpPr>
          <p:nvPr/>
        </p:nvSpPr>
        <p:spPr bwMode="auto">
          <a:xfrm>
            <a:off x="2362200" y="22860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21"/>
          <p:cNvSpPr>
            <a:spLocks noChangeShapeType="1"/>
          </p:cNvSpPr>
          <p:nvPr/>
        </p:nvSpPr>
        <p:spPr bwMode="auto">
          <a:xfrm flipV="1">
            <a:off x="2819400" y="2133600"/>
            <a:ext cx="76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2"/>
          <p:cNvSpPr>
            <a:spLocks noChangeShapeType="1"/>
          </p:cNvSpPr>
          <p:nvPr/>
        </p:nvSpPr>
        <p:spPr bwMode="auto">
          <a:xfrm>
            <a:off x="2895600" y="2133600"/>
            <a:ext cx="76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23"/>
          <p:cNvSpPr>
            <a:spLocks noChangeShapeType="1"/>
          </p:cNvSpPr>
          <p:nvPr/>
        </p:nvSpPr>
        <p:spPr bwMode="auto">
          <a:xfrm flipV="1">
            <a:off x="2971800" y="2133600"/>
            <a:ext cx="1524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3124200" y="2133600"/>
            <a:ext cx="76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25"/>
          <p:cNvSpPr>
            <a:spLocks noChangeShapeType="1"/>
          </p:cNvSpPr>
          <p:nvPr/>
        </p:nvSpPr>
        <p:spPr bwMode="auto">
          <a:xfrm flipV="1">
            <a:off x="3200400" y="2286000"/>
            <a:ext cx="76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26"/>
          <p:cNvSpPr>
            <a:spLocks noChangeShapeType="1"/>
          </p:cNvSpPr>
          <p:nvPr/>
        </p:nvSpPr>
        <p:spPr bwMode="auto">
          <a:xfrm>
            <a:off x="3276600" y="22860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auto">
          <a:xfrm>
            <a:off x="2667000" y="2286000"/>
            <a:ext cx="0" cy="1600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28"/>
          <p:cNvSpPr>
            <a:spLocks noChangeShapeType="1"/>
          </p:cNvSpPr>
          <p:nvPr/>
        </p:nvSpPr>
        <p:spPr bwMode="auto">
          <a:xfrm>
            <a:off x="1524000" y="2286000"/>
            <a:ext cx="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>
            <a:off x="3352800" y="22860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0"/>
          <p:cNvSpPr>
            <a:spLocks noChangeShapeType="1"/>
          </p:cNvSpPr>
          <p:nvPr/>
        </p:nvSpPr>
        <p:spPr bwMode="auto">
          <a:xfrm flipV="1">
            <a:off x="3657600" y="2133600"/>
            <a:ext cx="76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1"/>
          <p:cNvSpPr>
            <a:spLocks noChangeShapeType="1"/>
          </p:cNvSpPr>
          <p:nvPr/>
        </p:nvSpPr>
        <p:spPr bwMode="auto">
          <a:xfrm>
            <a:off x="3733800" y="2133600"/>
            <a:ext cx="76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32"/>
          <p:cNvSpPr>
            <a:spLocks noChangeShapeType="1"/>
          </p:cNvSpPr>
          <p:nvPr/>
        </p:nvSpPr>
        <p:spPr bwMode="auto">
          <a:xfrm flipV="1">
            <a:off x="3810000" y="2133600"/>
            <a:ext cx="1524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33"/>
          <p:cNvSpPr>
            <a:spLocks noChangeShapeType="1"/>
          </p:cNvSpPr>
          <p:nvPr/>
        </p:nvSpPr>
        <p:spPr bwMode="auto">
          <a:xfrm>
            <a:off x="3962400" y="2133600"/>
            <a:ext cx="76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34"/>
          <p:cNvSpPr>
            <a:spLocks noChangeShapeType="1"/>
          </p:cNvSpPr>
          <p:nvPr/>
        </p:nvSpPr>
        <p:spPr bwMode="auto">
          <a:xfrm flipV="1">
            <a:off x="4038600" y="2286000"/>
            <a:ext cx="76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Line 35"/>
          <p:cNvSpPr>
            <a:spLocks noChangeShapeType="1"/>
          </p:cNvSpPr>
          <p:nvPr/>
        </p:nvSpPr>
        <p:spPr bwMode="auto">
          <a:xfrm>
            <a:off x="4114800" y="2286000"/>
            <a:ext cx="609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non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>
            <a:off x="4343400" y="2286000"/>
            <a:ext cx="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>
            <a:off x="4724400" y="3962400"/>
            <a:ext cx="0" cy="990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38"/>
          <p:cNvSpPr>
            <a:spLocks noChangeShapeType="1"/>
          </p:cNvSpPr>
          <p:nvPr/>
        </p:nvSpPr>
        <p:spPr bwMode="auto">
          <a:xfrm flipH="1" flipV="1">
            <a:off x="990600" y="4953000"/>
            <a:ext cx="3733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>
            <a:off x="990600" y="4648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Line 41"/>
          <p:cNvSpPr>
            <a:spLocks noChangeShapeType="1"/>
          </p:cNvSpPr>
          <p:nvPr/>
        </p:nvSpPr>
        <p:spPr bwMode="auto">
          <a:xfrm flipH="1" flipV="1">
            <a:off x="1447800" y="3200400"/>
            <a:ext cx="152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" name="Text Box 42"/>
          <p:cNvSpPr txBox="1">
            <a:spLocks noChangeArrowheads="1"/>
          </p:cNvSpPr>
          <p:nvPr/>
        </p:nvSpPr>
        <p:spPr bwMode="auto">
          <a:xfrm>
            <a:off x="1143000" y="5715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Cathode</a:t>
            </a:r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 flipH="1" flipV="1">
            <a:off x="2514600" y="4114800"/>
            <a:ext cx="304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Text Box 44"/>
          <p:cNvSpPr txBox="1">
            <a:spLocks noChangeArrowheads="1"/>
          </p:cNvSpPr>
          <p:nvPr/>
        </p:nvSpPr>
        <p:spPr bwMode="auto">
          <a:xfrm>
            <a:off x="2590800" y="60198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Dynodes</a:t>
            </a:r>
          </a:p>
        </p:txBody>
      </p:sp>
      <p:sp>
        <p:nvSpPr>
          <p:cNvPr id="56" name="Line 45"/>
          <p:cNvSpPr>
            <a:spLocks noChangeShapeType="1"/>
          </p:cNvSpPr>
          <p:nvPr/>
        </p:nvSpPr>
        <p:spPr bwMode="auto">
          <a:xfrm flipH="1" flipV="1">
            <a:off x="4038600" y="3733800"/>
            <a:ext cx="228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46"/>
          <p:cNvSpPr>
            <a:spLocks noChangeShapeType="1"/>
          </p:cNvSpPr>
          <p:nvPr/>
        </p:nvSpPr>
        <p:spPr bwMode="auto">
          <a:xfrm flipV="1">
            <a:off x="3200400" y="2667000"/>
            <a:ext cx="2286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Text Box 47"/>
          <p:cNvSpPr txBox="1">
            <a:spLocks noChangeArrowheads="1"/>
          </p:cNvSpPr>
          <p:nvPr/>
        </p:nvSpPr>
        <p:spPr bwMode="auto">
          <a:xfrm>
            <a:off x="228600" y="2819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</a:t>
            </a:r>
            <a:r>
              <a:rPr lang="en-US" baseline="30000"/>
              <a:t>-</a:t>
            </a:r>
          </a:p>
        </p:txBody>
      </p:sp>
      <p:sp>
        <p:nvSpPr>
          <p:cNvPr id="59" name="Line 48"/>
          <p:cNvSpPr>
            <a:spLocks noChangeShapeType="1"/>
          </p:cNvSpPr>
          <p:nvPr/>
        </p:nvSpPr>
        <p:spPr bwMode="auto">
          <a:xfrm>
            <a:off x="685800" y="30480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Text Box 49"/>
          <p:cNvSpPr txBox="1">
            <a:spLocks noChangeArrowheads="1"/>
          </p:cNvSpPr>
          <p:nvPr/>
        </p:nvSpPr>
        <p:spPr bwMode="auto">
          <a:xfrm>
            <a:off x="1905000" y="2971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r>
              <a:rPr lang="en-US" baseline="30000"/>
              <a:t>-</a:t>
            </a:r>
          </a:p>
        </p:txBody>
      </p:sp>
      <p:sp>
        <p:nvSpPr>
          <p:cNvPr id="61" name="Text Box 50"/>
          <p:cNvSpPr txBox="1">
            <a:spLocks noChangeArrowheads="1"/>
          </p:cNvSpPr>
          <p:nvPr/>
        </p:nvSpPr>
        <p:spPr bwMode="auto">
          <a:xfrm>
            <a:off x="1600200" y="3048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</a:t>
            </a:r>
            <a:r>
              <a:rPr lang="en-US" baseline="30000"/>
              <a:t>-</a:t>
            </a:r>
          </a:p>
        </p:txBody>
      </p:sp>
      <p:sp>
        <p:nvSpPr>
          <p:cNvPr id="62" name="Line 51"/>
          <p:cNvSpPr>
            <a:spLocks noChangeShapeType="1"/>
          </p:cNvSpPr>
          <p:nvPr/>
        </p:nvSpPr>
        <p:spPr bwMode="auto">
          <a:xfrm>
            <a:off x="1828800" y="3352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" name="Line 52"/>
          <p:cNvSpPr>
            <a:spLocks noChangeShapeType="1"/>
          </p:cNvSpPr>
          <p:nvPr/>
        </p:nvSpPr>
        <p:spPr bwMode="auto">
          <a:xfrm>
            <a:off x="2133600" y="32766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" name="Line 53"/>
          <p:cNvSpPr>
            <a:spLocks noChangeShapeType="1"/>
          </p:cNvSpPr>
          <p:nvPr/>
        </p:nvSpPr>
        <p:spPr bwMode="auto">
          <a:xfrm flipH="1" flipV="1">
            <a:off x="2743200" y="30480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" name="Line 54"/>
          <p:cNvSpPr>
            <a:spLocks noChangeShapeType="1"/>
          </p:cNvSpPr>
          <p:nvPr/>
        </p:nvSpPr>
        <p:spPr bwMode="auto">
          <a:xfrm flipV="1">
            <a:off x="2819400" y="29718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Line 55"/>
          <p:cNvSpPr>
            <a:spLocks noChangeShapeType="1"/>
          </p:cNvSpPr>
          <p:nvPr/>
        </p:nvSpPr>
        <p:spPr bwMode="auto">
          <a:xfrm flipV="1">
            <a:off x="2819400" y="29718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56"/>
          <p:cNvSpPr>
            <a:spLocks noChangeShapeType="1"/>
          </p:cNvSpPr>
          <p:nvPr/>
        </p:nvSpPr>
        <p:spPr bwMode="auto">
          <a:xfrm>
            <a:off x="4724400" y="2286000"/>
            <a:ext cx="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Oval 57"/>
          <p:cNvSpPr>
            <a:spLocks noChangeArrowheads="1"/>
          </p:cNvSpPr>
          <p:nvPr/>
        </p:nvSpPr>
        <p:spPr bwMode="auto">
          <a:xfrm>
            <a:off x="4419600" y="3352800"/>
            <a:ext cx="609600" cy="6096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Text Box 58"/>
          <p:cNvSpPr txBox="1">
            <a:spLocks noChangeArrowheads="1"/>
          </p:cNvSpPr>
          <p:nvPr/>
        </p:nvSpPr>
        <p:spPr bwMode="auto">
          <a:xfrm>
            <a:off x="4572000" y="3429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</a:t>
            </a:r>
          </a:p>
        </p:txBody>
      </p:sp>
      <p:sp>
        <p:nvSpPr>
          <p:cNvPr id="70" name="Line 60"/>
          <p:cNvSpPr>
            <a:spLocks noChangeShapeType="1"/>
          </p:cNvSpPr>
          <p:nvPr/>
        </p:nvSpPr>
        <p:spPr bwMode="auto">
          <a:xfrm>
            <a:off x="609600" y="4648200"/>
            <a:ext cx="762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Line 61"/>
          <p:cNvSpPr>
            <a:spLocks noChangeShapeType="1"/>
          </p:cNvSpPr>
          <p:nvPr/>
        </p:nvSpPr>
        <p:spPr bwMode="auto">
          <a:xfrm>
            <a:off x="1066800" y="4953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381000" y="14478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Electron Multiplier (MS detector)</a:t>
            </a:r>
            <a:endParaRPr lang="en-US" sz="2000" dirty="0"/>
          </a:p>
        </p:txBody>
      </p:sp>
      <p:sp>
        <p:nvSpPr>
          <p:cNvPr id="73" name="Text Box 59"/>
          <p:cNvSpPr txBox="1">
            <a:spLocks noChangeArrowheads="1"/>
          </p:cNvSpPr>
          <p:nvPr/>
        </p:nvSpPr>
        <p:spPr bwMode="auto">
          <a:xfrm>
            <a:off x="4876800" y="5181600"/>
            <a:ext cx="3962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Example: if each stage produces 6 useful electrons out per ion in, amplification in current would be x6</a:t>
            </a:r>
            <a:r>
              <a:rPr lang="en-US" baseline="30000" dirty="0"/>
              <a:t>3</a:t>
            </a:r>
            <a:r>
              <a:rPr lang="en-US" dirty="0"/>
              <a:t> or x216.  With greater amplification, single particle detection is possible</a:t>
            </a:r>
          </a:p>
        </p:txBody>
      </p:sp>
    </p:spTree>
    <p:extLst>
      <p:ext uri="{BB962C8B-B14F-4D97-AF65-F5344CB8AC3E}">
        <p14:creationId xmlns:p14="http://schemas.microsoft.com/office/powerpoint/2010/main" val="296038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 animBg="1"/>
      <p:bldP spid="55" grpId="0"/>
      <p:bldP spid="56" grpId="0" animBg="1"/>
      <p:bldP spid="57" grpId="0" animBg="1"/>
      <p:bldP spid="58" grpId="0"/>
      <p:bldP spid="59" grpId="0" animBg="1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/>
      <p:bldP spid="70" grpId="0" animBg="1"/>
      <p:bldP spid="71" grpId="0" animBg="1"/>
      <p:bldP spid="72" grpId="0"/>
      <p:bldP spid="7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2771</TotalTime>
  <Words>908</Words>
  <Application>Microsoft Office PowerPoint</Application>
  <PresentationFormat>On-screen Show (4:3)</PresentationFormat>
  <Paragraphs>200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Default Design</vt:lpstr>
      <vt:lpstr>Chem. 133 – 2/9 Lecture</vt:lpstr>
      <vt:lpstr>Announcements</vt:lpstr>
      <vt:lpstr>Electrical Measurements Analog to Digital Conversion</vt:lpstr>
      <vt:lpstr>Electronics Digital Volt Meter (DVM) Measurement</vt:lpstr>
      <vt:lpstr>Electronics Digital Volt Meter (DVM) Measurement</vt:lpstr>
      <vt:lpstr>Electronics DVM Measurements</vt:lpstr>
      <vt:lpstr>Electronics Transducers</vt:lpstr>
      <vt:lpstr>Transducers Charge Particle Detectors</vt:lpstr>
      <vt:lpstr>Transducers Charged Particle Detectors</vt:lpstr>
      <vt:lpstr>Transducers Measurement of Temperature</vt:lpstr>
      <vt:lpstr>Transducers Detection of Light</vt:lpstr>
      <vt:lpstr>Transducers Detection of Light</vt:lpstr>
      <vt:lpstr>Some Questions on Transducers</vt:lpstr>
      <vt:lpstr>Operational Amplifiers</vt:lpstr>
      <vt:lpstr>Operational Amplifiers</vt:lpstr>
      <vt:lpstr>Operational Amplifiers</vt:lpstr>
      <vt:lpstr>Operational Amplifiers</vt:lpstr>
      <vt:lpstr>PowerPoint Presentation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202</cp:revision>
  <dcterms:created xsi:type="dcterms:W3CDTF">2005-09-14T19:27:31Z</dcterms:created>
  <dcterms:modified xsi:type="dcterms:W3CDTF">2017-02-09T03:50:04Z</dcterms:modified>
</cp:coreProperties>
</file>