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80" r:id="rId2"/>
    <p:sldId id="339" r:id="rId3"/>
    <p:sldId id="378" r:id="rId4"/>
    <p:sldId id="379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286A"/>
    <a:srgbClr val="FE5F26"/>
    <a:srgbClr val="FDBB27"/>
    <a:srgbClr val="FF0000"/>
    <a:srgbClr val="F7A7B2"/>
    <a:srgbClr val="CC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27" autoAdjust="0"/>
  </p:normalViewPr>
  <p:slideViewPr>
    <p:cSldViewPr>
      <p:cViewPr varScale="1">
        <p:scale>
          <a:sx n="88" d="100"/>
          <a:sy n="88" d="100"/>
        </p:scale>
        <p:origin x="108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8DAA529-1C47-41A6-A996-D3A5BA3E8E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653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298800-CAC6-4F58-8EF8-96537F6644BF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24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447667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2920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376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390107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532903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5994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672358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2FDD2-F205-4899-9AD0-23A27DDFFAEF}" type="slidenum">
              <a:rPr lang="en-US" altLang="en-US" sz="1200"/>
              <a:pPr algn="r" eaLnBrk="1" hangingPunct="1"/>
              <a:t>18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66731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0C2FDD2-F205-4899-9AD0-23A27DDFFAEF}" type="slidenum">
              <a:rPr lang="en-US" altLang="en-US" sz="1200"/>
              <a:pPr algn="r" eaLnBrk="1" hangingPunct="1"/>
              <a:t>19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0365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70214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8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948693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99453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86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94EEAEF-1884-4100-A80E-8425754834BC}" type="slidenum">
              <a:rPr lang="en-US" altLang="en-US" sz="1200"/>
              <a:pPr algn="r"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0917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22505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5AA55-8B92-4FBC-9E1E-2D7B02B38319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93214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64416-02D3-4446-9343-2A06AA9B9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62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759DD-B6E0-4FA9-B228-B6F367EE7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91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61280-7729-425E-B882-287A5CB7B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78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BE599-F2F5-4EA2-866A-BA04646FF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05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E0DC9-92E4-4680-927A-6B6ED6F364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227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805EB-BA9A-4759-A95F-F99F430A4D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213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6C785-6111-4435-8846-88FF74E0A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717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507D9E-1644-4947-87B1-19594C0697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250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A5FF5-4A91-4C0D-B54C-2E826ACFE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37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CCCD-3230-460C-A103-675BFE65D6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36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D864C-84DF-40F6-B18F-77D9B7FEF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57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76EE8-AAAF-46ED-9625-4180719E15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12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07CCC94-506D-42AC-A9A9-46E26348BC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0.e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latin typeface="Tahoma" panose="020B0604030504040204" pitchFamily="34" charset="0"/>
              </a:rPr>
              <a:t>Chem. 133 – 2/14 Lecture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>
                <a:latin typeface="Tahoma" charset="0"/>
              </a:rPr>
              <a:t>Definitions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en-US" sz="2800" dirty="0">
                <a:latin typeface="Tahoma" charset="0"/>
              </a:rPr>
              <a:t>Limit of Detection (also see handout)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en-US" sz="2400" dirty="0">
                <a:latin typeface="Tahoma" charset="0"/>
              </a:rPr>
              <a:t>	- Minimum detectable signal (</a:t>
            </a:r>
            <a:r>
              <a:rPr lang="en-US" altLang="en-US" sz="2400" dirty="0" err="1">
                <a:latin typeface="Tahoma" charset="0"/>
              </a:rPr>
              <a:t>S</a:t>
            </a:r>
            <a:r>
              <a:rPr lang="en-US" altLang="en-US" sz="2400" baseline="-25000" dirty="0" err="1">
                <a:latin typeface="Tahoma" charset="0"/>
              </a:rPr>
              <a:t>min</a:t>
            </a:r>
            <a:r>
              <a:rPr lang="en-US" altLang="en-US" sz="2400" dirty="0">
                <a:latin typeface="Tahoma" charset="0"/>
              </a:rPr>
              <a:t>/N = 3 – may be defined alternatively)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en-US" sz="2400" dirty="0">
                <a:latin typeface="Tahoma" charset="0"/>
              </a:rPr>
              <a:t>	- Concentration Detection Limit = concentration that gives minimum detectable signal</a:t>
            </a:r>
          </a:p>
          <a:p>
            <a:pPr marL="609600" indent="-609600">
              <a:lnSpc>
                <a:spcPct val="120000"/>
              </a:lnSpc>
              <a:buFontTx/>
              <a:buNone/>
            </a:pPr>
            <a:r>
              <a:rPr lang="en-US" altLang="en-US" sz="2400" dirty="0">
                <a:latin typeface="Tahoma" charset="0"/>
              </a:rPr>
              <a:t>	- Mass/Mole Detection Limit = mass or amount of sample that gives minimum detectable signal</a:t>
            </a:r>
          </a:p>
        </p:txBody>
      </p:sp>
    </p:spTree>
    <p:extLst>
      <p:ext uri="{BB962C8B-B14F-4D97-AF65-F5344CB8AC3E}">
        <p14:creationId xmlns:p14="http://schemas.microsoft.com/office/powerpoint/2010/main" val="242191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>
                <a:latin typeface="Tahoma" charset="0"/>
              </a:rPr>
              <a:t>Noise</a:t>
            </a:r>
            <a:r>
              <a:rPr lang="en-US" altLang="en-US" smtClean="0">
                <a:latin typeface="Tahoma" charset="0"/>
              </a:rPr>
              <a:t/>
            </a:r>
            <a:br>
              <a:rPr lang="en-US" altLang="en-US" smtClean="0">
                <a:latin typeface="Tahoma" charset="0"/>
              </a:rPr>
            </a:br>
            <a:r>
              <a:rPr lang="en-US" altLang="en-US" sz="3600" smtClean="0">
                <a:latin typeface="Tahoma" charset="0"/>
              </a:rPr>
              <a:t>Example Calculations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1828800"/>
            <a:ext cx="82296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smtClean="0">
                <a:latin typeface="Tahoma" charset="0"/>
              </a:rPr>
              <a:t>Data Set:</a:t>
            </a:r>
          </a:p>
          <a:p>
            <a:pPr>
              <a:buFontTx/>
              <a:buNone/>
            </a:pPr>
            <a:r>
              <a:rPr lang="en-US" altLang="en-US" sz="2800" smtClean="0">
                <a:latin typeface="Tahoma" charset="0"/>
              </a:rPr>
              <a:t>Measurement of Absorbance of 1.00 mM Benzoic Acid</a:t>
            </a:r>
          </a:p>
          <a:p>
            <a:pPr>
              <a:buFontTx/>
              <a:buNone/>
            </a:pPr>
            <a:endParaRPr lang="en-US" altLang="en-US" sz="2800" smtClean="0">
              <a:latin typeface="Tahoma" charset="0"/>
            </a:endParaRPr>
          </a:p>
        </p:txBody>
      </p:sp>
      <p:graphicFrame>
        <p:nvGraphicFramePr>
          <p:cNvPr id="17439" name="Group 31"/>
          <p:cNvGraphicFramePr>
            <a:graphicFrameLocks noGrp="1"/>
          </p:cNvGraphicFramePr>
          <p:nvPr>
            <p:ph sz="half" idx="4294967295"/>
          </p:nvPr>
        </p:nvGraphicFramePr>
        <p:xfrm>
          <a:off x="457200" y="3938588"/>
          <a:ext cx="8229600" cy="259080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Trial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Blank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Sample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0.0251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0.0231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0.0227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0.0095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</a:rPr>
                        <a:t>0.0244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27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Example Calculation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Tahoma" charset="0"/>
              </a:rPr>
              <a:t>Determine:</a:t>
            </a:r>
          </a:p>
          <a:p>
            <a:pPr lvl="1"/>
            <a:r>
              <a:rPr lang="en-US" altLang="en-US" dirty="0">
                <a:latin typeface="Tahoma" charset="0"/>
              </a:rPr>
              <a:t>S/N (both for single measurement and in average)</a:t>
            </a:r>
          </a:p>
          <a:p>
            <a:pPr lvl="1"/>
            <a:r>
              <a:rPr lang="en-US" altLang="en-US" dirty="0">
                <a:latin typeface="Tahoma" charset="0"/>
              </a:rPr>
              <a:t>Relative standard deviation (%RSD)</a:t>
            </a:r>
          </a:p>
          <a:p>
            <a:pPr lvl="1"/>
            <a:r>
              <a:rPr lang="en-US" altLang="en-US" dirty="0">
                <a:latin typeface="Tahoma" charset="0"/>
              </a:rPr>
              <a:t>Detection Limit</a:t>
            </a:r>
          </a:p>
          <a:p>
            <a:endParaRPr lang="en-US" altLang="en-US" dirty="0">
              <a:latin typeface="Tahoma" charset="0"/>
            </a:endParaRPr>
          </a:p>
          <a:p>
            <a:r>
              <a:rPr lang="en-US" altLang="en-US" dirty="0">
                <a:latin typeface="Tahoma" charset="0"/>
              </a:rPr>
              <a:t>(do calculations on board</a:t>
            </a:r>
            <a:r>
              <a:rPr lang="en-US" altLang="en-US" dirty="0" smtClean="0">
                <a:latin typeface="Tahoma" charset="0"/>
              </a:rPr>
              <a:t>)</a:t>
            </a:r>
            <a:endParaRPr lang="en-US" alt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Signal Averaging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>
                <a:latin typeface="Tahoma" charset="0"/>
              </a:rPr>
              <a:t>If the noise is random and well known, repeat measurements improve S/N because signal is additive while noise adds as (n)</a:t>
            </a:r>
            <a:r>
              <a:rPr lang="en-US" altLang="en-US" sz="2800" baseline="30000" dirty="0">
                <a:latin typeface="Tahoma" charset="0"/>
              </a:rPr>
              <a:t>0.5</a:t>
            </a:r>
            <a:r>
              <a:rPr lang="en-US" altLang="en-US" sz="2800" dirty="0">
                <a:latin typeface="Tahoma" charset="0"/>
              </a:rPr>
              <a:t> (based on propagation of uncertainty rules</a:t>
            </a:r>
            <a:r>
              <a:rPr lang="en-US" altLang="en-US" sz="2800" dirty="0" smtClean="0">
                <a:latin typeface="Tahoma" charset="0"/>
              </a:rPr>
              <a:t>)</a:t>
            </a:r>
          </a:p>
          <a:p>
            <a:r>
              <a:rPr lang="en-US" altLang="en-US" sz="2800" dirty="0" smtClean="0">
                <a:latin typeface="Tahoma" charset="0"/>
              </a:rPr>
              <a:t>Note: in some cases, averaging can affect qualitative information as well as quantitative information (e.g. mass spectrometer </a:t>
            </a:r>
            <a:r>
              <a:rPr lang="en-US" altLang="en-US" sz="2800" dirty="0" smtClean="0">
                <a:latin typeface="Tahoma" charset="0"/>
              </a:rPr>
              <a:t>measured </a:t>
            </a:r>
            <a:r>
              <a:rPr lang="en-US" altLang="en-US" sz="2800" dirty="0" smtClean="0">
                <a:latin typeface="Tahoma" charset="0"/>
              </a:rPr>
              <a:t>mass)</a:t>
            </a:r>
            <a:endParaRPr lang="en-US" altLang="en-US" sz="2800" dirty="0">
              <a:latin typeface="Tahoma" charset="0"/>
            </a:endParaRPr>
          </a:p>
          <a:p>
            <a:r>
              <a:rPr lang="en-US" altLang="en-US" sz="2800" dirty="0">
                <a:latin typeface="Tahoma" charset="0"/>
              </a:rPr>
              <a:t>(S/N)</a:t>
            </a:r>
            <a:r>
              <a:rPr lang="en-US" altLang="en-US" sz="2800" baseline="-25000" dirty="0">
                <a:latin typeface="Tahoma" charset="0"/>
              </a:rPr>
              <a:t>n</a:t>
            </a:r>
            <a:r>
              <a:rPr lang="en-US" altLang="en-US" sz="2800" dirty="0">
                <a:latin typeface="Tahoma" charset="0"/>
              </a:rPr>
              <a:t> = [(S/N)</a:t>
            </a:r>
            <a:r>
              <a:rPr lang="en-US" altLang="en-US" sz="2800" baseline="-25000" dirty="0">
                <a:latin typeface="Tahoma" charset="0"/>
              </a:rPr>
              <a:t>n=1</a:t>
            </a:r>
            <a:r>
              <a:rPr lang="en-US" altLang="en-US" sz="2800" dirty="0">
                <a:latin typeface="Tahoma" charset="0"/>
              </a:rPr>
              <a:t>]n/(n)</a:t>
            </a:r>
            <a:r>
              <a:rPr lang="en-US" altLang="en-US" sz="2800" baseline="30000" dirty="0">
                <a:latin typeface="Tahoma" charset="0"/>
              </a:rPr>
              <a:t>0.5</a:t>
            </a:r>
            <a:r>
              <a:rPr lang="en-US" altLang="en-US" sz="2800" dirty="0">
                <a:latin typeface="Tahoma" charset="0"/>
              </a:rPr>
              <a:t> = [(S/N)</a:t>
            </a:r>
            <a:r>
              <a:rPr lang="en-US" altLang="en-US" sz="2800" baseline="-25000" dirty="0">
                <a:latin typeface="Tahoma" charset="0"/>
              </a:rPr>
              <a:t>n=1</a:t>
            </a:r>
            <a:r>
              <a:rPr lang="en-US" altLang="en-US" sz="2800" dirty="0">
                <a:latin typeface="Tahoma" charset="0"/>
              </a:rPr>
              <a:t>](n)</a:t>
            </a:r>
            <a:r>
              <a:rPr lang="en-US" altLang="en-US" sz="2800" baseline="30000" dirty="0">
                <a:latin typeface="Tahoma" charset="0"/>
              </a:rPr>
              <a:t>0.5</a:t>
            </a:r>
            <a:r>
              <a:rPr lang="en-US" altLang="en-US" sz="2800" dirty="0"/>
              <a:t> </a:t>
            </a:r>
          </a:p>
          <a:p>
            <a:pPr marL="0" indent="0">
              <a:buNone/>
            </a:pPr>
            <a:endParaRPr lang="en-US" alt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Signal Averaging - Question</a:t>
            </a:r>
            <a:endParaRPr lang="en-US" altLang="en-US" sz="3600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r>
              <a:rPr lang="en-US" altLang="en-US" sz="2400" dirty="0">
                <a:latin typeface="Tahoma" charset="0"/>
              </a:rPr>
              <a:t>A </a:t>
            </a:r>
            <a:r>
              <a:rPr lang="en-US" altLang="en-US" sz="2400" baseline="30000" dirty="0">
                <a:latin typeface="Tahoma" charset="0"/>
              </a:rPr>
              <a:t>1</a:t>
            </a:r>
            <a:r>
              <a:rPr lang="en-US" altLang="en-US" sz="2400" dirty="0">
                <a:latin typeface="Tahoma" charset="0"/>
              </a:rPr>
              <a:t>H NMR is performed on a small amount of sample expected to be the compound at right:</a:t>
            </a:r>
          </a:p>
          <a:p>
            <a:r>
              <a:rPr lang="en-US" altLang="en-US" sz="2400" dirty="0">
                <a:latin typeface="Tahoma" charset="0"/>
              </a:rPr>
              <a:t>With 16 scans the S/N observed for the c </a:t>
            </a:r>
            <a:r>
              <a:rPr lang="en-US" altLang="en-US" sz="2400" baseline="30000" dirty="0">
                <a:latin typeface="Tahoma" charset="0"/>
              </a:rPr>
              <a:t>1</a:t>
            </a:r>
            <a:r>
              <a:rPr lang="en-US" altLang="en-US" sz="2400" dirty="0">
                <a:latin typeface="Tahoma" charset="0"/>
              </a:rPr>
              <a:t>H peak is 17.</a:t>
            </a:r>
          </a:p>
          <a:p>
            <a:r>
              <a:rPr lang="en-US" altLang="en-US" sz="2400" dirty="0">
                <a:latin typeface="Tahoma" charset="0"/>
              </a:rPr>
              <a:t>How many scans are needed so that the minimum peak has a S/N of 3?  (Assume all peaks have the same width</a:t>
            </a:r>
            <a:r>
              <a:rPr lang="en-US" altLang="en-US" sz="2400" dirty="0" smtClean="0">
                <a:latin typeface="Tahoma" charset="0"/>
              </a:rPr>
              <a:t>)</a:t>
            </a:r>
            <a:endParaRPr lang="en-US" altLang="en-US" sz="2400" dirty="0">
              <a:latin typeface="Tahoma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5181600" y="1981200"/>
          <a:ext cx="289560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ChemSketch" r:id="rId4" imgW="1618488" imgH="725424" progId="ACD.ChemSketch.20">
                  <p:embed/>
                </p:oleObj>
              </mc:Choice>
              <mc:Fallback>
                <p:oleObj name="ChemSketch" r:id="rId4" imgW="1618488" imgH="725424" progId="ACD.ChemSketch.20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981200"/>
                        <a:ext cx="2895600" cy="1296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105400" y="32766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638800" y="2209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467600" y="3124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0865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 smtClean="0">
                <a:latin typeface="Tahoma" charset="0"/>
              </a:rPr>
              <a:t>Signal Averaging </a:t>
            </a:r>
            <a:br>
              <a:rPr lang="en-US" altLang="en-US" sz="4000" dirty="0" smtClean="0">
                <a:latin typeface="Tahoma" charset="0"/>
              </a:rPr>
            </a:br>
            <a:r>
              <a:rPr lang="en-US" altLang="en-US" sz="3200" dirty="0" smtClean="0">
                <a:latin typeface="Tahoma" charset="0"/>
              </a:rPr>
              <a:t>Another Example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876800" cy="4114800"/>
          </a:xfrm>
        </p:spPr>
        <p:txBody>
          <a:bodyPr/>
          <a:lstStyle/>
          <a:p>
            <a:r>
              <a:rPr lang="en-US" altLang="en-US" sz="2000" dirty="0" smtClean="0">
                <a:latin typeface="Tahoma" charset="0"/>
              </a:rPr>
              <a:t>In mass spectrometry, and in particular with time-of-flight mass spectrometers, mass measurement is measured on many ions</a:t>
            </a:r>
          </a:p>
          <a:p>
            <a:r>
              <a:rPr lang="en-US" altLang="en-US" sz="2000" dirty="0" smtClean="0">
                <a:latin typeface="Tahoma" charset="0"/>
              </a:rPr>
              <a:t>Instrument resolution is good, but insufficient for high resolution on single measurements (resolution of 15,000 gives </a:t>
            </a:r>
            <a:r>
              <a:rPr lang="en-US" altLang="en-US" sz="2000" dirty="0" smtClean="0">
                <a:latin typeface="Symbol" pitchFamily="18" charset="2"/>
              </a:rPr>
              <a:t>s</a:t>
            </a:r>
            <a:r>
              <a:rPr lang="en-US" altLang="en-US" sz="2000" dirty="0" smtClean="0">
                <a:latin typeface="Tahoma" charset="0"/>
              </a:rPr>
              <a:t> ~ 0.1 </a:t>
            </a:r>
            <a:r>
              <a:rPr lang="en-US" altLang="en-US" sz="2000" dirty="0" err="1" smtClean="0">
                <a:latin typeface="Tahoma" charset="0"/>
              </a:rPr>
              <a:t>amu</a:t>
            </a:r>
            <a:r>
              <a:rPr lang="en-US" altLang="en-US" sz="2000" dirty="0" smtClean="0">
                <a:latin typeface="Tahoma" charset="0"/>
              </a:rPr>
              <a:t> for 1344 peak)</a:t>
            </a:r>
          </a:p>
          <a:p>
            <a:r>
              <a:rPr lang="en-US" altLang="en-US" sz="2000" dirty="0" smtClean="0">
                <a:latin typeface="Tahoma" charset="0"/>
              </a:rPr>
              <a:t>To meet “accurate mass” requirement, errors less than 5 </a:t>
            </a:r>
            <a:r>
              <a:rPr lang="en-US" altLang="en-US" sz="2000" dirty="0" err="1" smtClean="0">
                <a:latin typeface="Tahoma" charset="0"/>
              </a:rPr>
              <a:t>ppm</a:t>
            </a:r>
            <a:r>
              <a:rPr lang="en-US" altLang="en-US" sz="2000" dirty="0" smtClean="0">
                <a:latin typeface="Tahoma" charset="0"/>
              </a:rPr>
              <a:t> (0.007 </a:t>
            </a:r>
            <a:r>
              <a:rPr lang="en-US" altLang="en-US" sz="2000" dirty="0" err="1" smtClean="0">
                <a:latin typeface="Tahoma" charset="0"/>
              </a:rPr>
              <a:t>amu</a:t>
            </a:r>
            <a:r>
              <a:rPr lang="en-US" altLang="en-US" sz="2000" dirty="0" smtClean="0">
                <a:latin typeface="Tahoma" charset="0"/>
              </a:rPr>
              <a:t>) are required.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 r="44604"/>
          <a:stretch>
            <a:fillRect/>
          </a:stretch>
        </p:blipFill>
        <p:spPr bwMode="auto">
          <a:xfrm>
            <a:off x="5181600" y="1981200"/>
            <a:ext cx="37687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6705600" y="3733800"/>
            <a:ext cx="304800" cy="0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86600" y="3048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2</a:t>
            </a:r>
            <a:r>
              <a:rPr lang="en-US" altLang="en-US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altLang="en-US">
                <a:solidFill>
                  <a:srgbClr val="FF0000"/>
                </a:solidFill>
              </a:rPr>
              <a:t> ~ 0.2 amu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410200" y="5257800"/>
            <a:ext cx="3200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/>
              <a:t>x axis is mass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56388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single measurement will never meet high resolution requirement, but averaging will </a:t>
            </a:r>
            <a:r>
              <a:rPr lang="en-US" smtClean="0"/>
              <a:t>result in an </a:t>
            </a:r>
            <a:r>
              <a:rPr lang="en-US" dirty="0" smtClean="0"/>
              <a:t>improved average value.</a:t>
            </a:r>
          </a:p>
          <a:p>
            <a:r>
              <a:rPr lang="en-US" dirty="0" smtClean="0"/>
              <a:t>For n &gt; 50, 95% CI becomes mean </a:t>
            </a:r>
            <a:r>
              <a:rPr lang="en-US" u="sng" dirty="0" smtClean="0"/>
              <a:t>+</a:t>
            </a:r>
            <a:r>
              <a:rPr lang="en-US" dirty="0" smtClean="0"/>
              <a:t> 1.96</a:t>
            </a:r>
            <a:r>
              <a:rPr lang="en-US" altLang="en-US" dirty="0" smtClean="0">
                <a:latin typeface="Symbol" pitchFamily="18" charset="2"/>
              </a:rPr>
              <a:t>s</a:t>
            </a:r>
            <a:r>
              <a:rPr lang="en-US" dirty="0" smtClean="0"/>
              <a:t>/(n)</a:t>
            </a:r>
            <a:r>
              <a:rPr lang="en-US" baseline="30000" dirty="0" smtClean="0"/>
              <a:t>0.5</a:t>
            </a:r>
            <a:r>
              <a:rPr lang="en-US" dirty="0" smtClean="0"/>
              <a:t> or to reach 0.007 </a:t>
            </a:r>
            <a:r>
              <a:rPr lang="en-US" dirty="0" err="1" smtClean="0"/>
              <a:t>amu</a:t>
            </a:r>
            <a:r>
              <a:rPr lang="en-US" dirty="0" smtClean="0"/>
              <a:t>, would require roughly 784 “counts” or individual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3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uiExpand="1" build="p"/>
      <p:bldP spid="13" grpId="0"/>
      <p:bldP spid="1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Fundamental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400" dirty="0">
                <a:latin typeface="Tahoma" charset="0"/>
              </a:rPr>
              <a:t>Thermal Noise = Johnson Noise (voltage associated)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</a:t>
            </a:r>
            <a:endParaRPr lang="en-US" altLang="en-US" sz="2000" dirty="0" smtClean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</a:t>
            </a:r>
            <a:r>
              <a:rPr lang="en-US" altLang="en-US" sz="2000" dirty="0" smtClean="0">
                <a:latin typeface="Tahoma" charset="0"/>
              </a:rPr>
              <a:t>- </a:t>
            </a:r>
            <a:r>
              <a:rPr lang="en-US" altLang="en-US" sz="2000" dirty="0">
                <a:latin typeface="Tahoma" charset="0"/>
              </a:rPr>
              <a:t>where: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	k</a:t>
            </a:r>
            <a:r>
              <a:rPr lang="en-US" altLang="en-US" sz="2000" baseline="-25000" dirty="0">
                <a:latin typeface="Tahoma" charset="0"/>
              </a:rPr>
              <a:t>B</a:t>
            </a:r>
            <a:r>
              <a:rPr lang="en-US" altLang="en-US" sz="2000" dirty="0">
                <a:latin typeface="Tahoma" charset="0"/>
              </a:rPr>
              <a:t> = Boltzmann’s constant, T = temp. (K), R = resistance (</a:t>
            </a:r>
            <a:r>
              <a:rPr lang="en-US" altLang="en-US" sz="2000" dirty="0">
                <a:latin typeface="Symbol" pitchFamily="18" charset="2"/>
              </a:rPr>
              <a:t>W</a:t>
            </a:r>
            <a:r>
              <a:rPr lang="en-US" altLang="en-US" sz="2000" dirty="0">
                <a:latin typeface="Tahoma" charset="0"/>
              </a:rPr>
              <a:t>), 	and B = bandwidth (Hz) = range of frequencies accepted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	- Solutions:  cool devices, use lower R values, reduce 	bandwidth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1600" dirty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800" dirty="0">
                <a:latin typeface="Tahoma" charset="0"/>
              </a:rPr>
              <a:t>B.  </a:t>
            </a:r>
            <a:r>
              <a:rPr lang="en-US" altLang="en-US" sz="2400" dirty="0">
                <a:latin typeface="Tahoma" charset="0"/>
              </a:rPr>
              <a:t>Shot noise (current associated)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000" dirty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altLang="en-US" sz="2000" dirty="0">
              <a:latin typeface="Tahoma" charset="0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en-US" sz="2000" dirty="0">
                <a:latin typeface="Tahoma" charset="0"/>
              </a:rPr>
              <a:t>		- Solutions:  reduce bandwidth, use internally amplified 	</a:t>
            </a:r>
            <a:r>
              <a:rPr lang="en-US" altLang="en-US" sz="2000" dirty="0" smtClean="0">
                <a:latin typeface="Tahoma" charset="0"/>
              </a:rPr>
              <a:t>transducers</a:t>
            </a:r>
            <a:endParaRPr lang="en-US" altLang="en-US" sz="2000" dirty="0">
              <a:latin typeface="Tahoma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2057400"/>
          <a:ext cx="212248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4" imgW="1155199" imgH="266584" progId="Equation.3">
                  <p:embed/>
                </p:oleObj>
              </mc:Choice>
              <mc:Fallback>
                <p:oleObj name="Equation" r:id="rId4" imgW="1155199" imgH="266584" progId="Equation.3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57400"/>
                        <a:ext cx="2122488" cy="490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81163" y="5138738"/>
          <a:ext cx="197008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6" imgW="964781" imgH="266584" progId="Equation.3">
                  <p:embed/>
                </p:oleObj>
              </mc:Choice>
              <mc:Fallback>
                <p:oleObj name="Equation" r:id="rId6" imgW="964781" imgH="26658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163" y="5138738"/>
                        <a:ext cx="1970087" cy="544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24400" y="5105400"/>
            <a:ext cx="3886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latin typeface="Tahoma" charset="0"/>
              </a:rPr>
              <a:t>where q= fundamental charge = 1.6 x 10</a:t>
            </a:r>
            <a:r>
              <a:rPr lang="en-US" altLang="en-US" baseline="30000" dirty="0">
                <a:latin typeface="Tahoma" charset="0"/>
              </a:rPr>
              <a:t>-19</a:t>
            </a:r>
            <a:r>
              <a:rPr lang="en-US" altLang="en-US" dirty="0">
                <a:latin typeface="Tahoma" charset="0"/>
              </a:rPr>
              <a:t> C and I = current</a:t>
            </a:r>
          </a:p>
        </p:txBody>
      </p:sp>
    </p:spTree>
    <p:extLst>
      <p:ext uri="{BB962C8B-B14F-4D97-AF65-F5344CB8AC3E}">
        <p14:creationId xmlns:p14="http://schemas.microsoft.com/office/powerpoint/2010/main" val="180201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Sources – Other Types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altLang="en-US" sz="2800" dirty="0" smtClean="0">
                <a:latin typeface="Tahoma" charset="0"/>
              </a:rPr>
              <a:t>Flicker Noise (or 1/f noise or pink noise)</a:t>
            </a:r>
            <a:endParaRPr lang="en-US" altLang="en-US" sz="2800" dirty="0">
              <a:latin typeface="Tahoma" charset="0"/>
            </a:endParaRPr>
          </a:p>
          <a:p>
            <a:pPr lvl="1">
              <a:buFontTx/>
              <a:buChar char="-"/>
            </a:pPr>
            <a:r>
              <a:rPr lang="en-US" altLang="en-US" sz="2400" dirty="0" smtClean="0">
                <a:latin typeface="Tahoma" charset="0"/>
              </a:rPr>
              <a:t>Occurs </a:t>
            </a:r>
            <a:r>
              <a:rPr lang="en-US" altLang="en-US" sz="2400" dirty="0">
                <a:latin typeface="Tahoma" charset="0"/>
              </a:rPr>
              <a:t>at low frequencies</a:t>
            </a:r>
          </a:p>
          <a:p>
            <a:pPr lvl="1">
              <a:buFontTx/>
              <a:buChar char="-"/>
            </a:pPr>
            <a:r>
              <a:rPr lang="en-US" altLang="en-US" sz="2400" dirty="0">
                <a:latin typeface="Tahoma" charset="0"/>
              </a:rPr>
              <a:t>Can result from environmental changes (e.g. change in light intensity over time, change in temperature)</a:t>
            </a:r>
          </a:p>
          <a:p>
            <a:pPr lvl="1">
              <a:buFontTx/>
              <a:buChar char="-"/>
            </a:pPr>
            <a:r>
              <a:rPr lang="en-US" altLang="en-US" sz="2400" dirty="0">
                <a:latin typeface="Tahoma" charset="0"/>
              </a:rPr>
              <a:t>Can be reduced through modulating </a:t>
            </a:r>
            <a:r>
              <a:rPr lang="en-US" altLang="en-US" sz="2400" dirty="0" smtClean="0">
                <a:latin typeface="Tahoma" charset="0"/>
              </a:rPr>
              <a:t>source</a:t>
            </a:r>
            <a:endParaRPr lang="en-US" altLang="en-US" sz="24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smtClean="0"/>
              <a:t>Noise</a:t>
            </a:r>
            <a:br>
              <a:rPr lang="en-US" altLang="en-US" b="1" smtClean="0"/>
            </a:br>
            <a:r>
              <a:rPr lang="en-US" altLang="en-US" sz="3600" smtClean="0"/>
              <a:t>Flicker Noise Example</a:t>
            </a:r>
          </a:p>
        </p:txBody>
      </p:sp>
      <p:sp>
        <p:nvSpPr>
          <p:cNvPr id="354308" name="Oval 4"/>
          <p:cNvSpPr>
            <a:spLocks noChangeArrowheads="1"/>
          </p:cNvSpPr>
          <p:nvPr/>
        </p:nvSpPr>
        <p:spPr bwMode="auto">
          <a:xfrm>
            <a:off x="19050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514600" y="4724400"/>
            <a:ext cx="114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lamp</a:t>
            </a:r>
          </a:p>
        </p:txBody>
      </p:sp>
      <p:sp>
        <p:nvSpPr>
          <p:cNvPr id="354313" name="AutoShape 9"/>
          <p:cNvSpPr>
            <a:spLocks noChangeArrowheads="1"/>
          </p:cNvSpPr>
          <p:nvPr/>
        </p:nvSpPr>
        <p:spPr bwMode="auto">
          <a:xfrm rot="5255641">
            <a:off x="1905000" y="3430588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4" name="Line 10"/>
          <p:cNvSpPr>
            <a:spLocks noChangeShapeType="1"/>
          </p:cNvSpPr>
          <p:nvPr/>
        </p:nvSpPr>
        <p:spPr bwMode="auto">
          <a:xfrm flipV="1">
            <a:off x="2057400" y="42672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6" name="Line 12"/>
          <p:cNvSpPr>
            <a:spLocks noChangeShapeType="1"/>
          </p:cNvSpPr>
          <p:nvPr/>
        </p:nvSpPr>
        <p:spPr bwMode="auto">
          <a:xfrm>
            <a:off x="2057400" y="35814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17" name="Rectangle 13"/>
          <p:cNvSpPr>
            <a:spLocks noChangeArrowheads="1"/>
          </p:cNvSpPr>
          <p:nvPr/>
        </p:nvSpPr>
        <p:spPr bwMode="auto">
          <a:xfrm>
            <a:off x="3581400" y="3352800"/>
            <a:ext cx="533400" cy="457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8" name="Rectangle 14"/>
          <p:cNvSpPr>
            <a:spLocks noChangeArrowheads="1"/>
          </p:cNvSpPr>
          <p:nvPr/>
        </p:nvSpPr>
        <p:spPr bwMode="auto">
          <a:xfrm rot="-2406054">
            <a:off x="1143000" y="4419600"/>
            <a:ext cx="1219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19" name="Text Box 15"/>
          <p:cNvSpPr txBox="1">
            <a:spLocks noChangeArrowheads="1"/>
          </p:cNvSpPr>
          <p:nvPr/>
        </p:nvSpPr>
        <p:spPr bwMode="auto">
          <a:xfrm>
            <a:off x="838200" y="2438400"/>
            <a:ext cx="2057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chopper (alternatively reflects light or lets light through)</a:t>
            </a:r>
          </a:p>
        </p:txBody>
      </p:sp>
      <p:sp>
        <p:nvSpPr>
          <p:cNvPr id="354320" name="Line 16"/>
          <p:cNvSpPr>
            <a:spLocks noChangeShapeType="1"/>
          </p:cNvSpPr>
          <p:nvPr/>
        </p:nvSpPr>
        <p:spPr bwMode="auto">
          <a:xfrm>
            <a:off x="1371600" y="3200400"/>
            <a:ext cx="533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1" name="Rectangle 17"/>
          <p:cNvSpPr>
            <a:spLocks noChangeArrowheads="1"/>
          </p:cNvSpPr>
          <p:nvPr/>
        </p:nvSpPr>
        <p:spPr bwMode="auto">
          <a:xfrm>
            <a:off x="3581400" y="3962400"/>
            <a:ext cx="533400" cy="457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2" name="AutoShape 18"/>
          <p:cNvSpPr>
            <a:spLocks noChangeArrowheads="1"/>
          </p:cNvSpPr>
          <p:nvPr/>
        </p:nvSpPr>
        <p:spPr bwMode="auto">
          <a:xfrm rot="-5400000">
            <a:off x="4495800" y="4114800"/>
            <a:ext cx="304800" cy="3048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3" name="AutoShape 19"/>
          <p:cNvSpPr>
            <a:spLocks noChangeArrowheads="1"/>
          </p:cNvSpPr>
          <p:nvPr/>
        </p:nvSpPr>
        <p:spPr bwMode="auto">
          <a:xfrm rot="10800000">
            <a:off x="4495800" y="3429000"/>
            <a:ext cx="304800" cy="2667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4" name="Line 20"/>
          <p:cNvSpPr>
            <a:spLocks noChangeShapeType="1"/>
          </p:cNvSpPr>
          <p:nvPr/>
        </p:nvSpPr>
        <p:spPr bwMode="auto">
          <a:xfrm>
            <a:off x="2057400" y="4267200"/>
            <a:ext cx="259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5" name="AutoShape 21"/>
          <p:cNvSpPr>
            <a:spLocks noChangeArrowheads="1"/>
          </p:cNvSpPr>
          <p:nvPr/>
        </p:nvSpPr>
        <p:spPr bwMode="auto">
          <a:xfrm rot="-8272289">
            <a:off x="4348163" y="3738563"/>
            <a:ext cx="322262" cy="368300"/>
          </a:xfrm>
          <a:prstGeom prst="rtTriangl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6" name="Rectangle 22"/>
          <p:cNvSpPr>
            <a:spLocks noChangeArrowheads="1"/>
          </p:cNvSpPr>
          <p:nvPr/>
        </p:nvSpPr>
        <p:spPr bwMode="auto">
          <a:xfrm>
            <a:off x="5181600" y="3657600"/>
            <a:ext cx="13716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4327" name="Text Box 23"/>
          <p:cNvSpPr txBox="1">
            <a:spLocks noChangeArrowheads="1"/>
          </p:cNvSpPr>
          <p:nvPr/>
        </p:nvSpPr>
        <p:spPr bwMode="auto">
          <a:xfrm>
            <a:off x="5105400" y="30480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light detector</a:t>
            </a:r>
          </a:p>
        </p:txBody>
      </p:sp>
      <p:sp>
        <p:nvSpPr>
          <p:cNvPr id="354328" name="Line 24"/>
          <p:cNvSpPr>
            <a:spLocks noChangeShapeType="1"/>
          </p:cNvSpPr>
          <p:nvPr/>
        </p:nvSpPr>
        <p:spPr bwMode="auto">
          <a:xfrm flipV="1">
            <a:off x="2057400" y="3581400"/>
            <a:ext cx="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29" name="Line 25"/>
          <p:cNvSpPr>
            <a:spLocks noChangeShapeType="1"/>
          </p:cNvSpPr>
          <p:nvPr/>
        </p:nvSpPr>
        <p:spPr bwMode="auto">
          <a:xfrm>
            <a:off x="4648200" y="3581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0" name="Line 26"/>
          <p:cNvSpPr>
            <a:spLocks noChangeShapeType="1"/>
          </p:cNvSpPr>
          <p:nvPr/>
        </p:nvSpPr>
        <p:spPr bwMode="auto">
          <a:xfrm flipH="1" flipV="1">
            <a:off x="4648200" y="4038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1" name="Line 27"/>
          <p:cNvSpPr>
            <a:spLocks noChangeShapeType="1"/>
          </p:cNvSpPr>
          <p:nvPr/>
        </p:nvSpPr>
        <p:spPr bwMode="auto">
          <a:xfrm>
            <a:off x="4648200" y="38100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2" name="Line 28"/>
          <p:cNvSpPr>
            <a:spLocks noChangeShapeType="1"/>
          </p:cNvSpPr>
          <p:nvPr/>
        </p:nvSpPr>
        <p:spPr bwMode="auto">
          <a:xfrm>
            <a:off x="4648200" y="4038600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3" name="Text Box 29"/>
          <p:cNvSpPr txBox="1">
            <a:spLocks noChangeArrowheads="1"/>
          </p:cNvSpPr>
          <p:nvPr/>
        </p:nvSpPr>
        <p:spPr bwMode="auto">
          <a:xfrm>
            <a:off x="3505200" y="2895600"/>
            <a:ext cx="2819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sample cell</a:t>
            </a:r>
          </a:p>
        </p:txBody>
      </p:sp>
      <p:sp>
        <p:nvSpPr>
          <p:cNvPr id="354334" name="Text Box 30"/>
          <p:cNvSpPr txBox="1">
            <a:spLocks noChangeArrowheads="1"/>
          </p:cNvSpPr>
          <p:nvPr/>
        </p:nvSpPr>
        <p:spPr bwMode="auto">
          <a:xfrm>
            <a:off x="3429000" y="4495800"/>
            <a:ext cx="1447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blank cell</a:t>
            </a:r>
          </a:p>
        </p:txBody>
      </p:sp>
      <p:sp>
        <p:nvSpPr>
          <p:cNvPr id="354335" name="Text Box 31"/>
          <p:cNvSpPr txBox="1">
            <a:spLocks noChangeArrowheads="1"/>
          </p:cNvSpPr>
          <p:nvPr/>
        </p:nvSpPr>
        <p:spPr bwMode="auto">
          <a:xfrm>
            <a:off x="4343400" y="52578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mirrors</a:t>
            </a:r>
          </a:p>
        </p:txBody>
      </p:sp>
      <p:sp>
        <p:nvSpPr>
          <p:cNvPr id="354336" name="Line 32"/>
          <p:cNvSpPr>
            <a:spLocks noChangeShapeType="1"/>
          </p:cNvSpPr>
          <p:nvPr/>
        </p:nvSpPr>
        <p:spPr bwMode="auto">
          <a:xfrm flipH="1" flipV="1">
            <a:off x="4724400" y="42672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7" name="Line 33"/>
          <p:cNvSpPr>
            <a:spLocks noChangeShapeType="1"/>
          </p:cNvSpPr>
          <p:nvPr/>
        </p:nvSpPr>
        <p:spPr bwMode="auto">
          <a:xfrm flipH="1" flipV="1">
            <a:off x="4572000" y="4038600"/>
            <a:ext cx="228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38" name="Rectangle 34"/>
          <p:cNvSpPr>
            <a:spLocks noChangeArrowheads="1"/>
          </p:cNvSpPr>
          <p:nvPr/>
        </p:nvSpPr>
        <p:spPr bwMode="auto">
          <a:xfrm rot="-2406054">
            <a:off x="1676400" y="4222750"/>
            <a:ext cx="609600" cy="762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 rot="2945376">
            <a:off x="1100138" y="3940175"/>
            <a:ext cx="762000" cy="381000"/>
            <a:chOff x="336" y="2544"/>
            <a:chExt cx="480" cy="240"/>
          </a:xfrm>
        </p:grpSpPr>
        <p:sp>
          <p:nvSpPr>
            <p:cNvPr id="12341" name="Rectangle 35"/>
            <p:cNvSpPr>
              <a:spLocks noChangeArrowheads="1"/>
            </p:cNvSpPr>
            <p:nvPr/>
          </p:nvSpPr>
          <p:spPr bwMode="auto">
            <a:xfrm>
              <a:off x="336" y="2544"/>
              <a:ext cx="336" cy="24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42" name="Line 36"/>
            <p:cNvSpPr>
              <a:spLocks noChangeShapeType="1"/>
            </p:cNvSpPr>
            <p:nvPr/>
          </p:nvSpPr>
          <p:spPr bwMode="auto">
            <a:xfrm>
              <a:off x="672" y="2674"/>
              <a:ext cx="14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9" name="Text Box 38"/>
          <p:cNvSpPr txBox="1">
            <a:spLocks noChangeArrowheads="1"/>
          </p:cNvSpPr>
          <p:nvPr/>
        </p:nvSpPr>
        <p:spPr bwMode="auto">
          <a:xfrm>
            <a:off x="1447800" y="16002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Tahoma" charset="0"/>
              </a:rPr>
              <a:t>Example of equipment for noise reduction</a:t>
            </a:r>
          </a:p>
        </p:txBody>
      </p:sp>
      <p:sp>
        <p:nvSpPr>
          <p:cNvPr id="354343" name="Freeform 39"/>
          <p:cNvSpPr>
            <a:spLocks/>
          </p:cNvSpPr>
          <p:nvPr/>
        </p:nvSpPr>
        <p:spPr bwMode="auto">
          <a:xfrm>
            <a:off x="5397500" y="4025900"/>
            <a:ext cx="1536700" cy="1117600"/>
          </a:xfrm>
          <a:custGeom>
            <a:avLst/>
            <a:gdLst>
              <a:gd name="T0" fmla="*/ 2147483647 w 968"/>
              <a:gd name="T1" fmla="*/ 2147483647 h 704"/>
              <a:gd name="T2" fmla="*/ 2147483647 w 968"/>
              <a:gd name="T3" fmla="*/ 2147483647 h 704"/>
              <a:gd name="T4" fmla="*/ 2147483647 w 968"/>
              <a:gd name="T5" fmla="*/ 2147483647 h 704"/>
              <a:gd name="T6" fmla="*/ 2147483647 w 968"/>
              <a:gd name="T7" fmla="*/ 2147483647 h 704"/>
              <a:gd name="T8" fmla="*/ 2147483647 w 968"/>
              <a:gd name="T9" fmla="*/ 2147483647 h 704"/>
              <a:gd name="T10" fmla="*/ 2147483647 w 968"/>
              <a:gd name="T11" fmla="*/ 2147483647 h 704"/>
              <a:gd name="T12" fmla="*/ 2147483647 w 968"/>
              <a:gd name="T13" fmla="*/ 2147483647 h 704"/>
              <a:gd name="T14" fmla="*/ 2147483647 w 968"/>
              <a:gd name="T15" fmla="*/ 2147483647 h 7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8"/>
              <a:gd name="T25" fmla="*/ 0 h 704"/>
              <a:gd name="T26" fmla="*/ 968 w 968"/>
              <a:gd name="T27" fmla="*/ 704 h 7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8" h="704">
                <a:moveTo>
                  <a:pt x="728" y="8"/>
                </a:moveTo>
                <a:cubicBezTo>
                  <a:pt x="736" y="4"/>
                  <a:pt x="744" y="0"/>
                  <a:pt x="776" y="8"/>
                </a:cubicBezTo>
                <a:cubicBezTo>
                  <a:pt x="808" y="16"/>
                  <a:pt x="896" y="16"/>
                  <a:pt x="920" y="56"/>
                </a:cubicBezTo>
                <a:cubicBezTo>
                  <a:pt x="944" y="96"/>
                  <a:pt x="968" y="200"/>
                  <a:pt x="920" y="248"/>
                </a:cubicBezTo>
                <a:cubicBezTo>
                  <a:pt x="872" y="296"/>
                  <a:pt x="776" y="304"/>
                  <a:pt x="632" y="344"/>
                </a:cubicBezTo>
                <a:cubicBezTo>
                  <a:pt x="488" y="384"/>
                  <a:pt x="112" y="432"/>
                  <a:pt x="56" y="488"/>
                </a:cubicBezTo>
                <a:cubicBezTo>
                  <a:pt x="0" y="544"/>
                  <a:pt x="200" y="656"/>
                  <a:pt x="296" y="680"/>
                </a:cubicBezTo>
                <a:cubicBezTo>
                  <a:pt x="392" y="704"/>
                  <a:pt x="576" y="640"/>
                  <a:pt x="632" y="63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4" name="Line 40"/>
          <p:cNvSpPr>
            <a:spLocks noChangeShapeType="1"/>
          </p:cNvSpPr>
          <p:nvPr/>
        </p:nvSpPr>
        <p:spPr bwMode="auto">
          <a:xfrm>
            <a:off x="64008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5" name="Line 41"/>
          <p:cNvSpPr>
            <a:spLocks noChangeShapeType="1"/>
          </p:cNvSpPr>
          <p:nvPr/>
        </p:nvSpPr>
        <p:spPr bwMode="auto">
          <a:xfrm>
            <a:off x="6400800" y="52578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6" name="Line 42"/>
          <p:cNvSpPr>
            <a:spLocks noChangeShapeType="1"/>
          </p:cNvSpPr>
          <p:nvPr/>
        </p:nvSpPr>
        <p:spPr bwMode="auto">
          <a:xfrm flipH="1">
            <a:off x="6248400" y="53340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7" name="Line 43"/>
          <p:cNvSpPr>
            <a:spLocks noChangeShapeType="1"/>
          </p:cNvSpPr>
          <p:nvPr/>
        </p:nvSpPr>
        <p:spPr bwMode="auto">
          <a:xfrm>
            <a:off x="6248400" y="5410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8" name="Line 44"/>
          <p:cNvSpPr>
            <a:spLocks noChangeShapeType="1"/>
          </p:cNvSpPr>
          <p:nvPr/>
        </p:nvSpPr>
        <p:spPr bwMode="auto">
          <a:xfrm flipH="1">
            <a:off x="6400800" y="5486400"/>
            <a:ext cx="1524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49" name="Line 45"/>
          <p:cNvSpPr>
            <a:spLocks noChangeShapeType="1"/>
          </p:cNvSpPr>
          <p:nvPr/>
        </p:nvSpPr>
        <p:spPr bwMode="auto">
          <a:xfrm>
            <a:off x="6400800" y="5562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0" name="Line 46"/>
          <p:cNvSpPr>
            <a:spLocks noChangeShapeType="1"/>
          </p:cNvSpPr>
          <p:nvPr/>
        </p:nvSpPr>
        <p:spPr bwMode="auto">
          <a:xfrm>
            <a:off x="6248400" y="5791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1" name="Line 47"/>
          <p:cNvSpPr>
            <a:spLocks noChangeShapeType="1"/>
          </p:cNvSpPr>
          <p:nvPr/>
        </p:nvSpPr>
        <p:spPr bwMode="auto">
          <a:xfrm>
            <a:off x="6248400" y="5867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2" name="Line 48"/>
          <p:cNvSpPr>
            <a:spLocks noChangeShapeType="1"/>
          </p:cNvSpPr>
          <p:nvPr/>
        </p:nvSpPr>
        <p:spPr bwMode="auto">
          <a:xfrm>
            <a:off x="6400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3" name="Line 49"/>
          <p:cNvSpPr>
            <a:spLocks noChangeShapeType="1"/>
          </p:cNvSpPr>
          <p:nvPr/>
        </p:nvSpPr>
        <p:spPr bwMode="auto">
          <a:xfrm>
            <a:off x="62484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4" name="Line 50"/>
          <p:cNvSpPr>
            <a:spLocks noChangeShapeType="1"/>
          </p:cNvSpPr>
          <p:nvPr/>
        </p:nvSpPr>
        <p:spPr bwMode="auto">
          <a:xfrm>
            <a:off x="6324600" y="61722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6" name="Line 52"/>
          <p:cNvSpPr>
            <a:spLocks noChangeShapeType="1"/>
          </p:cNvSpPr>
          <p:nvPr/>
        </p:nvSpPr>
        <p:spPr bwMode="auto">
          <a:xfrm>
            <a:off x="6400800" y="5105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7" name="Line 53"/>
          <p:cNvSpPr>
            <a:spLocks noChangeShapeType="1"/>
          </p:cNvSpPr>
          <p:nvPr/>
        </p:nvSpPr>
        <p:spPr bwMode="auto">
          <a:xfrm>
            <a:off x="6400800" y="56388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8" name="Line 54"/>
          <p:cNvSpPr>
            <a:spLocks noChangeShapeType="1"/>
          </p:cNvSpPr>
          <p:nvPr/>
        </p:nvSpPr>
        <p:spPr bwMode="auto">
          <a:xfrm flipV="1">
            <a:off x="6858000" y="5334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59" name="Line 55"/>
          <p:cNvSpPr>
            <a:spLocks noChangeShapeType="1"/>
          </p:cNvSpPr>
          <p:nvPr/>
        </p:nvSpPr>
        <p:spPr bwMode="auto">
          <a:xfrm>
            <a:off x="6858000" y="5105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60" name="Text Box 56"/>
          <p:cNvSpPr txBox="1">
            <a:spLocks noChangeArrowheads="1"/>
          </p:cNvSpPr>
          <p:nvPr/>
        </p:nvSpPr>
        <p:spPr bwMode="auto">
          <a:xfrm>
            <a:off x="7162800" y="4953000"/>
            <a:ext cx="1752600" cy="78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To Digitizer</a:t>
            </a:r>
          </a:p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354361" name="Text Box 57"/>
          <p:cNvSpPr txBox="1">
            <a:spLocks noChangeArrowheads="1"/>
          </p:cNvSpPr>
          <p:nvPr/>
        </p:nvSpPr>
        <p:spPr bwMode="auto">
          <a:xfrm>
            <a:off x="7010400" y="34290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high pass filter</a:t>
            </a:r>
          </a:p>
        </p:txBody>
      </p:sp>
      <p:sp>
        <p:nvSpPr>
          <p:cNvPr id="354362" name="Line 58"/>
          <p:cNvSpPr>
            <a:spLocks noChangeShapeType="1"/>
          </p:cNvSpPr>
          <p:nvPr/>
        </p:nvSpPr>
        <p:spPr bwMode="auto">
          <a:xfrm flipH="1">
            <a:off x="6629400" y="3810000"/>
            <a:ext cx="7620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4363" name="Text Box 59"/>
          <p:cNvSpPr txBox="1">
            <a:spLocks noChangeArrowheads="1"/>
          </p:cNvSpPr>
          <p:nvPr/>
        </p:nvSpPr>
        <p:spPr bwMode="auto">
          <a:xfrm>
            <a:off x="7239000" y="44196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rectifier</a:t>
            </a:r>
          </a:p>
        </p:txBody>
      </p:sp>
      <p:sp>
        <p:nvSpPr>
          <p:cNvPr id="354364" name="Line 60"/>
          <p:cNvSpPr>
            <a:spLocks noChangeShapeType="1"/>
          </p:cNvSpPr>
          <p:nvPr/>
        </p:nvSpPr>
        <p:spPr bwMode="auto">
          <a:xfrm flipH="1">
            <a:off x="6934200" y="4648200"/>
            <a:ext cx="3810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54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54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093 L -0.05 0.05644 " pathEditMode="relative" ptsTypes="AA">
                                      <p:cBhvr>
                                        <p:cTn id="67" dur="2000" fill="hold"/>
                                        <p:tgtEl>
                                          <p:spTgt spid="35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8" grpId="0" animBg="1"/>
      <p:bldP spid="354309" grpId="0"/>
      <p:bldP spid="354313" grpId="0" animBg="1"/>
      <p:bldP spid="354314" grpId="0" animBg="1"/>
      <p:bldP spid="354314" grpId="1" animBg="1"/>
      <p:bldP spid="354314" grpId="2" animBg="1"/>
      <p:bldP spid="354316" grpId="0" animBg="1"/>
      <p:bldP spid="354317" grpId="0" animBg="1"/>
      <p:bldP spid="354318" grpId="0" animBg="1"/>
      <p:bldP spid="354319" grpId="0"/>
      <p:bldP spid="354320" grpId="0" animBg="1"/>
      <p:bldP spid="354321" grpId="0" animBg="1"/>
      <p:bldP spid="354322" grpId="0" animBg="1"/>
      <p:bldP spid="354323" grpId="0" animBg="1"/>
      <p:bldP spid="354324" grpId="0" animBg="1"/>
      <p:bldP spid="354324" grpId="1" animBg="1"/>
      <p:bldP spid="354325" grpId="0" animBg="1"/>
      <p:bldP spid="354326" grpId="0" animBg="1"/>
      <p:bldP spid="354327" grpId="0"/>
      <p:bldP spid="354328" grpId="0" animBg="1"/>
      <p:bldP spid="354329" grpId="0" animBg="1"/>
      <p:bldP spid="354330" grpId="0" animBg="1"/>
      <p:bldP spid="354330" grpId="1" animBg="1"/>
      <p:bldP spid="354331" grpId="0" animBg="1"/>
      <p:bldP spid="354332" grpId="0" animBg="1"/>
      <p:bldP spid="354332" grpId="1" animBg="1"/>
      <p:bldP spid="354333" grpId="0"/>
      <p:bldP spid="354334" grpId="0"/>
      <p:bldP spid="354335" grpId="0"/>
      <p:bldP spid="354336" grpId="0" animBg="1"/>
      <p:bldP spid="354337" grpId="0" animBg="1"/>
      <p:bldP spid="354338" grpId="0" animBg="1"/>
      <p:bldP spid="354338" grpId="1" animBg="1"/>
      <p:bldP spid="354343" grpId="0" animBg="1"/>
      <p:bldP spid="354344" grpId="0" animBg="1"/>
      <p:bldP spid="354345" grpId="0" animBg="1"/>
      <p:bldP spid="354346" grpId="0" animBg="1"/>
      <p:bldP spid="354347" grpId="0" animBg="1"/>
      <p:bldP spid="354348" grpId="0" animBg="1"/>
      <p:bldP spid="354349" grpId="0" animBg="1"/>
      <p:bldP spid="354350" grpId="0" animBg="1"/>
      <p:bldP spid="354351" grpId="0" animBg="1"/>
      <p:bldP spid="354352" grpId="0" animBg="1"/>
      <p:bldP spid="354353" grpId="0" animBg="1"/>
      <p:bldP spid="354354" grpId="0" animBg="1"/>
      <p:bldP spid="354356" grpId="0" animBg="1"/>
      <p:bldP spid="354357" grpId="0" animBg="1"/>
      <p:bldP spid="354358" grpId="0" animBg="1"/>
      <p:bldP spid="354359" grpId="0" animBg="1"/>
      <p:bldP spid="354360" grpId="0" animBg="1"/>
      <p:bldP spid="354361" grpId="0"/>
      <p:bldP spid="354361" grpId="1"/>
      <p:bldP spid="354362" grpId="0" animBg="1"/>
      <p:bldP spid="354362" grpId="1" animBg="1"/>
      <p:bldP spid="354363" grpId="0"/>
      <p:bldP spid="3543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b="1" dirty="0" smtClean="0"/>
              <a:t>Noise</a:t>
            </a:r>
            <a:br>
              <a:rPr lang="en-US" altLang="en-US" b="1" dirty="0" smtClean="0"/>
            </a:br>
            <a:r>
              <a:rPr lang="en-US" altLang="en-US" sz="3600" dirty="0" smtClean="0"/>
              <a:t>Flicker Noise Example: Signals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533400" y="2133600"/>
          <a:ext cx="6934200" cy="402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Chart" r:id="rId4" imgW="6248400" imgH="3627039" progId="Excel.Sheet.8">
                  <p:embed/>
                </p:oleObj>
              </mc:Choice>
              <mc:Fallback>
                <p:oleObj name="Chart" r:id="rId4" imgW="6248400" imgH="3627039" progId="Excel.Sheet.8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6934200" cy="402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838200" y="1600199"/>
            <a:ext cx="449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light detector signal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533400" y="2133600"/>
          <a:ext cx="7696200" cy="390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Chart" r:id="rId6" imgW="6202680" imgH="3147162" progId="Excel.Sheet.8">
                  <p:embed/>
                </p:oleObj>
              </mc:Choice>
              <mc:Fallback>
                <p:oleObj name="Chart" r:id="rId6" imgW="6202680" imgH="3147162" progId="Excel.Sheet.8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133600"/>
                        <a:ext cx="7696200" cy="390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Line 13"/>
          <p:cNvSpPr>
            <a:spLocks noChangeShapeType="1"/>
          </p:cNvSpPr>
          <p:nvPr/>
        </p:nvSpPr>
        <p:spPr bwMode="auto">
          <a:xfrm flipH="1" flipV="1">
            <a:off x="3200400" y="4602162"/>
            <a:ext cx="19050" cy="57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14"/>
          <p:cNvSpPr txBox="1">
            <a:spLocks noChangeArrowheads="1"/>
          </p:cNvSpPr>
          <p:nvPr/>
        </p:nvSpPr>
        <p:spPr bwMode="auto">
          <a:xfrm>
            <a:off x="3295650" y="471805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slow increase in noise over 1</a:t>
            </a:r>
            <a:r>
              <a:rPr lang="en-US" altLang="en-US" sz="1400" baseline="30000"/>
              <a:t>st</a:t>
            </a:r>
            <a:r>
              <a:rPr lang="en-US" altLang="en-US" sz="1400"/>
              <a:t> ~100 s</a:t>
            </a:r>
          </a:p>
        </p:txBody>
      </p:sp>
      <p:sp>
        <p:nvSpPr>
          <p:cNvPr id="61" name="Text Box 9"/>
          <p:cNvSpPr txBox="1">
            <a:spLocks noChangeArrowheads="1"/>
          </p:cNvSpPr>
          <p:nvPr/>
        </p:nvSpPr>
        <p:spPr bwMode="auto">
          <a:xfrm>
            <a:off x="609600" y="1635954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RC Filter only</a:t>
            </a:r>
          </a:p>
        </p:txBody>
      </p:sp>
      <p:sp>
        <p:nvSpPr>
          <p:cNvPr id="62" name="Text Box 15"/>
          <p:cNvSpPr txBox="1">
            <a:spLocks noChangeArrowheads="1"/>
          </p:cNvSpPr>
          <p:nvPr/>
        </p:nvSpPr>
        <p:spPr bwMode="auto">
          <a:xfrm>
            <a:off x="1524000" y="2362199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low f noise removed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2133600"/>
          <a:ext cx="8077200" cy="3973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Chart" r:id="rId8" imgW="6179820" imgH="3040522" progId="Excel.Sheet.8">
                  <p:embed/>
                </p:oleObj>
              </mc:Choice>
              <mc:Fallback>
                <p:oleObj name="Chart" r:id="rId8" imgW="6179820" imgH="3040522" progId="Excel.Sheet.8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133600"/>
                        <a:ext cx="8077200" cy="3973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609600" y="1635954"/>
            <a:ext cx="480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RC Filter + diode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457200" y="2002667"/>
          <a:ext cx="8382000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Chart" r:id="rId10" imgW="6187440" imgH="2964180" progId="Excel.Sheet.8">
                  <p:embed/>
                </p:oleObj>
              </mc:Choice>
              <mc:Fallback>
                <p:oleObj name="Chart" r:id="rId10" imgW="6187440" imgH="2964180" progId="Excel.Sheet.8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02667"/>
                        <a:ext cx="8382000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 Box 11"/>
          <p:cNvSpPr txBox="1">
            <a:spLocks noChangeArrowheads="1"/>
          </p:cNvSpPr>
          <p:nvPr/>
        </p:nvSpPr>
        <p:spPr bwMode="auto">
          <a:xfrm>
            <a:off x="2209800" y="1626464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/>
              <a:t>Signal following digital filtration</a:t>
            </a:r>
          </a:p>
        </p:txBody>
      </p:sp>
    </p:spTree>
    <p:extLst>
      <p:ext uri="{BB962C8B-B14F-4D97-AF65-F5344CB8AC3E}">
        <p14:creationId xmlns:p14="http://schemas.microsoft.com/office/powerpoint/2010/main" val="7991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" grpId="0" animBg="0"/>
      <p:bldP spid="56" grpId="0"/>
      <p:bldP spid="56" grpId="1"/>
      <p:bldOleChart spid="4" grpId="0" animBg="0"/>
      <p:bldP spid="59" grpId="0" animBg="1"/>
      <p:bldP spid="59" grpId="1" animBg="1"/>
      <p:bldP spid="60" grpId="0"/>
      <p:bldP spid="60" grpId="1"/>
      <p:bldP spid="61" grpId="0"/>
      <p:bldP spid="61" grpId="1"/>
      <p:bldP spid="62" grpId="0"/>
      <p:bldP spid="62" grpId="1"/>
      <p:bldOleChart spid="5" grpId="0" animBg="0"/>
      <p:bldP spid="64" grpId="0"/>
      <p:bldP spid="64" grpId="1"/>
      <p:bldOleChart spid="6" grpId="0" animBg="0"/>
      <p:bldP spid="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Announcements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On Thursday</a:t>
            </a:r>
          </a:p>
          <a:p>
            <a:pPr lvl="1" eaLnBrk="1" hangingPunct="1"/>
            <a:r>
              <a:rPr lang="en-US" altLang="en-US" sz="2000" dirty="0" smtClean="0">
                <a:latin typeface="Tahoma" charset="0"/>
                <a:cs typeface="Tahoma" charset="0"/>
              </a:rPr>
              <a:t>HW1.2 problems due (1.2.1 to 1.2.5)</a:t>
            </a:r>
          </a:p>
          <a:p>
            <a:pPr lvl="1" eaLnBrk="1" hangingPunct="1"/>
            <a:r>
              <a:rPr lang="en-US" altLang="en-US" sz="2000" dirty="0" smtClean="0">
                <a:latin typeface="Tahoma" charset="0"/>
                <a:cs typeface="Tahoma" charset="0"/>
              </a:rPr>
              <a:t>Quiz 2</a:t>
            </a:r>
            <a:endParaRPr lang="en-US" altLang="en-US" sz="2000" dirty="0" smtClean="0">
              <a:latin typeface="Tahoma" charset="0"/>
              <a:cs typeface="Tahoma" charset="0"/>
            </a:endParaRPr>
          </a:p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Today’s </a:t>
            </a:r>
            <a:r>
              <a:rPr lang="en-US" altLang="en-US" sz="2800" dirty="0">
                <a:latin typeface="Tahoma" charset="0"/>
                <a:cs typeface="Tahoma" charset="0"/>
              </a:rPr>
              <a:t>Lecture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Operational Amplifiers (</a:t>
            </a:r>
            <a:r>
              <a:rPr lang="en-US" altLang="en-US" sz="2400" dirty="0" smtClean="0">
                <a:latin typeface="Tahoma" charset="0"/>
                <a:cs typeface="Tahoma" charset="0"/>
              </a:rPr>
              <a:t>qualitatively)</a:t>
            </a:r>
            <a:endParaRPr lang="en-US" altLang="en-US" sz="2400" dirty="0" smtClean="0">
              <a:latin typeface="Tahoma" charset="0"/>
              <a:cs typeface="Tahoma" charset="0"/>
            </a:endParaRPr>
          </a:p>
          <a:p>
            <a:pPr lvl="1" eaLnBrk="1" hangingPunct="1"/>
            <a:r>
              <a:rPr lang="en-US" altLang="en-US" sz="2400" dirty="0" smtClean="0">
                <a:latin typeface="Tahoma" charset="0"/>
                <a:cs typeface="Tahoma" charset="0"/>
              </a:rPr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17797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</a:rPr>
              <a:t>Operational Amplifiers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latin typeface="Tahoma" charset="0"/>
              </a:rPr>
              <a:t>General Use: Analog Signal Processing</a:t>
            </a:r>
          </a:p>
          <a:p>
            <a:r>
              <a:rPr lang="en-US" altLang="en-US" dirty="0" smtClean="0">
                <a:latin typeface="Tahoma" charset="0"/>
              </a:rPr>
              <a:t>Common Uses</a:t>
            </a:r>
          </a:p>
          <a:p>
            <a:pPr lvl="1"/>
            <a:r>
              <a:rPr lang="en-US" altLang="en-US" dirty="0" smtClean="0">
                <a:latin typeface="Tahoma" charset="0"/>
              </a:rPr>
              <a:t>voltage amplification</a:t>
            </a:r>
          </a:p>
          <a:p>
            <a:pPr lvl="1"/>
            <a:r>
              <a:rPr lang="en-US" altLang="en-US" dirty="0" smtClean="0">
                <a:latin typeface="Tahoma" charset="0"/>
              </a:rPr>
              <a:t>current amplification (removal of effect of internal resistance)</a:t>
            </a:r>
          </a:p>
          <a:p>
            <a:pPr lvl="1"/>
            <a:r>
              <a:rPr lang="en-US" altLang="en-US" dirty="0" smtClean="0">
                <a:latin typeface="Tahoma" charset="0"/>
              </a:rPr>
              <a:t>current to voltage conversion</a:t>
            </a:r>
          </a:p>
          <a:p>
            <a:pPr lvl="1"/>
            <a:r>
              <a:rPr lang="en-US" altLang="en-US" dirty="0" smtClean="0">
                <a:latin typeface="Tahoma" charset="0"/>
              </a:rPr>
              <a:t>differential amplifier to remove common noise</a:t>
            </a:r>
          </a:p>
          <a:p>
            <a:r>
              <a:rPr lang="en-US" altLang="en-US" dirty="0" smtClean="0">
                <a:latin typeface="Tahoma" charset="0"/>
              </a:rPr>
              <a:t>This time – only covering qualitatively (no calculations problems)</a:t>
            </a:r>
          </a:p>
          <a:p>
            <a:pPr eaLnBrk="1" hangingPunct="1">
              <a:buNone/>
            </a:pPr>
            <a:endParaRPr lang="en-US" altLang="en-US" sz="2200" dirty="0" smtClean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90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</a:rPr>
              <a:t>Operational Amplifiers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latin typeface="Tahoma" charset="0"/>
              </a:rPr>
              <a:t>Function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Requires power (+15 V/     -15 V)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Has inverting and </a:t>
            </a:r>
            <a:r>
              <a:rPr lang="en-US" altLang="en-US" sz="2400" dirty="0" err="1" smtClean="0">
                <a:latin typeface="Tahoma" charset="0"/>
              </a:rPr>
              <a:t>noninverting</a:t>
            </a:r>
            <a:r>
              <a:rPr lang="en-US" altLang="en-US" sz="2400" dirty="0" smtClean="0">
                <a:latin typeface="Tahoma" charset="0"/>
              </a:rPr>
              <a:t> inputs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Output voltage is equal to (gain)x(V</a:t>
            </a:r>
            <a:r>
              <a:rPr lang="en-US" altLang="en-US" sz="2400" baseline="-25000" dirty="0" smtClean="0">
                <a:latin typeface="Tahoma" charset="0"/>
              </a:rPr>
              <a:t>+</a:t>
            </a:r>
            <a:r>
              <a:rPr lang="en-US" altLang="en-US" sz="2400" dirty="0" smtClean="0">
                <a:latin typeface="Tahoma" charset="0"/>
              </a:rPr>
              <a:t> – V</a:t>
            </a:r>
            <a:r>
              <a:rPr lang="en-US" altLang="en-US" sz="2400" baseline="-25000" dirty="0" smtClean="0">
                <a:latin typeface="Tahoma" charset="0"/>
              </a:rPr>
              <a:t>-</a:t>
            </a:r>
            <a:r>
              <a:rPr lang="en-US" altLang="en-US" sz="2400" dirty="0" smtClean="0">
                <a:latin typeface="Tahoma" charset="0"/>
              </a:rPr>
              <a:t>) (“real” op amp)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 smtClean="0">
                <a:latin typeface="Tahoma" charset="0"/>
              </a:rPr>
              <a:t>Main thing to know about real op amp is you can not connect the two input wires</a:t>
            </a:r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 rot="5400000">
            <a:off x="6286500" y="3314700"/>
            <a:ext cx="990600" cy="762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V="1">
            <a:off x="6705600" y="23622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6705600" y="3962400"/>
            <a:ext cx="0" cy="1066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477000" y="1752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+15 V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477000" y="51816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-15 V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5486400" y="3429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5486400" y="3886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>
            <a:off x="7162800" y="36893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400800" y="37036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400800" y="3276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4953000" y="2590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inverting input</a:t>
            </a:r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5715000" y="30480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7239000" y="2819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output</a:t>
            </a:r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5438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4" grpId="0" animBg="1"/>
      <p:bldP spid="5" grpId="0" animBg="1"/>
      <p:bldP spid="6" grpId="0" animBg="1"/>
      <p:bldP spid="7" grpId="0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 animBg="1"/>
      <p:bldP spid="16" grpId="0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</a:rPr>
              <a:t>Operational Amplifiers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altLang="en-US" sz="2800" dirty="0" smtClean="0">
                <a:latin typeface="Tahoma" charset="0"/>
              </a:rPr>
              <a:t>“Ideal” Op Amp</a:t>
            </a:r>
          </a:p>
          <a:p>
            <a:pPr lvl="1"/>
            <a:r>
              <a:rPr lang="en-US" altLang="en-US" sz="2400" dirty="0" smtClean="0">
                <a:latin typeface="Tahoma" charset="0"/>
              </a:rPr>
              <a:t>V</a:t>
            </a:r>
            <a:r>
              <a:rPr lang="en-US" altLang="en-US" sz="2400" baseline="-25000" dirty="0" smtClean="0">
                <a:latin typeface="Tahoma" charset="0"/>
              </a:rPr>
              <a:t>+</a:t>
            </a:r>
            <a:r>
              <a:rPr lang="en-US" altLang="en-US" sz="2400" dirty="0" smtClean="0">
                <a:latin typeface="Tahoma" charset="0"/>
              </a:rPr>
              <a:t> = V</a:t>
            </a:r>
            <a:r>
              <a:rPr lang="en-US" altLang="en-US" sz="2400" baseline="-25000" dirty="0" smtClean="0">
                <a:latin typeface="Tahoma" charset="0"/>
              </a:rPr>
              <a:t>- </a:t>
            </a:r>
            <a:r>
              <a:rPr lang="en-US" altLang="en-US" sz="2400" dirty="0" smtClean="0">
                <a:latin typeface="Tahoma" charset="0"/>
              </a:rPr>
              <a:t>(infinite gain)</a:t>
            </a:r>
          </a:p>
          <a:p>
            <a:pPr lvl="1"/>
            <a:r>
              <a:rPr lang="en-US" altLang="en-US" sz="2400" dirty="0" smtClean="0">
                <a:latin typeface="Tahoma" charset="0"/>
              </a:rPr>
              <a:t>I</a:t>
            </a:r>
            <a:r>
              <a:rPr lang="en-US" altLang="en-US" sz="2400" baseline="-25000" dirty="0" smtClean="0">
                <a:latin typeface="Tahoma" charset="0"/>
              </a:rPr>
              <a:t>+</a:t>
            </a:r>
            <a:r>
              <a:rPr lang="en-US" altLang="en-US" sz="2400" dirty="0" smtClean="0">
                <a:latin typeface="Tahoma" charset="0"/>
              </a:rPr>
              <a:t> = I</a:t>
            </a:r>
            <a:r>
              <a:rPr lang="en-US" altLang="en-US" sz="2400" baseline="-25000" dirty="0" smtClean="0">
                <a:latin typeface="Tahoma" charset="0"/>
              </a:rPr>
              <a:t>-</a:t>
            </a:r>
            <a:r>
              <a:rPr lang="en-US" altLang="en-US" sz="2400" dirty="0" smtClean="0">
                <a:latin typeface="Tahoma" charset="0"/>
              </a:rPr>
              <a:t> = 0 (infinite input resistance)</a:t>
            </a:r>
          </a:p>
          <a:p>
            <a:r>
              <a:rPr lang="en-US" altLang="en-US" sz="2800" dirty="0" smtClean="0">
                <a:latin typeface="Tahoma" charset="0"/>
              </a:rPr>
              <a:t>Useful Circuits</a:t>
            </a:r>
          </a:p>
          <a:p>
            <a:pPr lvl="1"/>
            <a:r>
              <a:rPr lang="en-US" altLang="en-US" sz="2400" dirty="0" smtClean="0">
                <a:latin typeface="Tahoma" charset="0"/>
              </a:rPr>
              <a:t>All use feedback circuits</a:t>
            </a:r>
          </a:p>
          <a:p>
            <a:pPr lvl="1"/>
            <a:r>
              <a:rPr lang="en-US" altLang="en-US" sz="2400" dirty="0" smtClean="0">
                <a:latin typeface="Tahoma" charset="0"/>
              </a:rPr>
              <a:t>Example: voltage follower (current amplifier)</a:t>
            </a:r>
          </a:p>
          <a:p>
            <a:pPr lvl="1"/>
            <a:r>
              <a:rPr lang="en-US" altLang="en-US" sz="2400" dirty="0" smtClean="0">
                <a:latin typeface="Tahoma" charset="0"/>
              </a:rPr>
              <a:t>V(output) </a:t>
            </a:r>
            <a:r>
              <a:rPr lang="en-US" altLang="en-US" sz="2400" smtClean="0">
                <a:latin typeface="Tahoma" charset="0"/>
              </a:rPr>
              <a:t>= -V(electrode</a:t>
            </a:r>
            <a:r>
              <a:rPr lang="en-US" altLang="en-US" sz="2400" dirty="0" smtClean="0">
                <a:latin typeface="Tahoma" charset="0"/>
              </a:rPr>
              <a:t>)</a:t>
            </a:r>
          </a:p>
          <a:p>
            <a:pPr>
              <a:lnSpc>
                <a:spcPct val="90000"/>
              </a:lnSpc>
              <a:buNone/>
            </a:pPr>
            <a:endParaRPr lang="en-US" altLang="en-US" sz="2400" dirty="0" smtClean="0">
              <a:latin typeface="Tahoma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 rot="5400000">
            <a:off x="6286500" y="2552700"/>
            <a:ext cx="990600" cy="762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486400" y="2667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5486400" y="3124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7162800" y="29273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400800" y="29416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400800" y="25146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7239000" y="20574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output</a:t>
            </a:r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7543800" y="2438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18"/>
          <p:cNvSpPr>
            <a:spLocks noChangeShapeType="1"/>
          </p:cNvSpPr>
          <p:nvPr/>
        </p:nvSpPr>
        <p:spPr bwMode="auto">
          <a:xfrm flipV="1">
            <a:off x="6248400" y="2133600"/>
            <a:ext cx="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9"/>
          <p:cNvSpPr>
            <a:spLocks noChangeShapeType="1"/>
          </p:cNvSpPr>
          <p:nvPr/>
        </p:nvSpPr>
        <p:spPr bwMode="auto">
          <a:xfrm>
            <a:off x="6248400" y="213360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6477000" y="2057400"/>
            <a:ext cx="381000" cy="152400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29" name="Line 21"/>
          <p:cNvSpPr>
            <a:spLocks noChangeShapeType="1"/>
          </p:cNvSpPr>
          <p:nvPr/>
        </p:nvSpPr>
        <p:spPr bwMode="auto">
          <a:xfrm>
            <a:off x="6858000" y="2133600"/>
            <a:ext cx="38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2"/>
          <p:cNvSpPr>
            <a:spLocks noChangeShapeType="1"/>
          </p:cNvSpPr>
          <p:nvPr/>
        </p:nvSpPr>
        <p:spPr bwMode="auto">
          <a:xfrm flipV="1">
            <a:off x="7239000" y="21336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6324600" y="15240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feedback circuit</a:t>
            </a:r>
          </a:p>
        </p:txBody>
      </p:sp>
      <p:sp>
        <p:nvSpPr>
          <p:cNvPr id="32" name="AutoShape 24"/>
          <p:cNvSpPr>
            <a:spLocks noChangeArrowheads="1"/>
          </p:cNvSpPr>
          <p:nvPr/>
        </p:nvSpPr>
        <p:spPr bwMode="auto">
          <a:xfrm rot="5400000">
            <a:off x="6286500" y="4305300"/>
            <a:ext cx="990600" cy="762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3" name="Line 28"/>
          <p:cNvSpPr>
            <a:spLocks noChangeShapeType="1"/>
          </p:cNvSpPr>
          <p:nvPr/>
        </p:nvSpPr>
        <p:spPr bwMode="auto">
          <a:xfrm>
            <a:off x="5943600" y="4419600"/>
            <a:ext cx="457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29"/>
          <p:cNvSpPr>
            <a:spLocks noChangeShapeType="1"/>
          </p:cNvSpPr>
          <p:nvPr/>
        </p:nvSpPr>
        <p:spPr bwMode="auto">
          <a:xfrm>
            <a:off x="5486400" y="4876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30"/>
          <p:cNvSpPr>
            <a:spLocks noChangeShapeType="1"/>
          </p:cNvSpPr>
          <p:nvPr/>
        </p:nvSpPr>
        <p:spPr bwMode="auto">
          <a:xfrm>
            <a:off x="7162800" y="467995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6400800" y="4694238"/>
            <a:ext cx="45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6400800" y="4267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>
            <a:off x="5105400" y="5791200"/>
            <a:ext cx="76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>
            <a:off x="5334000" y="563880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5486400" y="4876800"/>
            <a:ext cx="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40"/>
          <p:cNvSpPr>
            <a:spLocks noChangeShapeType="1"/>
          </p:cNvSpPr>
          <p:nvPr/>
        </p:nvSpPr>
        <p:spPr bwMode="auto">
          <a:xfrm>
            <a:off x="5486400" y="5791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5943600" y="5562600"/>
            <a:ext cx="114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electrode with V</a:t>
            </a:r>
            <a:r>
              <a:rPr lang="en-US" altLang="en-US" baseline="-25000"/>
              <a:t>electrode</a:t>
            </a:r>
          </a:p>
        </p:txBody>
      </p:sp>
      <p:sp>
        <p:nvSpPr>
          <p:cNvPr id="43" name="Line 42"/>
          <p:cNvSpPr>
            <a:spLocks noChangeShapeType="1"/>
          </p:cNvSpPr>
          <p:nvPr/>
        </p:nvSpPr>
        <p:spPr bwMode="auto">
          <a:xfrm flipV="1">
            <a:off x="5943600" y="39624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43"/>
          <p:cNvSpPr>
            <a:spLocks noChangeShapeType="1"/>
          </p:cNvSpPr>
          <p:nvPr/>
        </p:nvSpPr>
        <p:spPr bwMode="auto">
          <a:xfrm>
            <a:off x="5943600" y="39624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44"/>
          <p:cNvSpPr>
            <a:spLocks noChangeShapeType="1"/>
          </p:cNvSpPr>
          <p:nvPr/>
        </p:nvSpPr>
        <p:spPr bwMode="auto">
          <a:xfrm flipV="1">
            <a:off x="7391400" y="3962400"/>
            <a:ext cx="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45"/>
          <p:cNvSpPr>
            <a:spLocks noChangeShapeType="1"/>
          </p:cNvSpPr>
          <p:nvPr/>
        </p:nvSpPr>
        <p:spPr bwMode="auto">
          <a:xfrm flipV="1">
            <a:off x="7543800" y="4648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" name="Line 46"/>
          <p:cNvSpPr>
            <a:spLocks noChangeShapeType="1"/>
          </p:cNvSpPr>
          <p:nvPr/>
        </p:nvSpPr>
        <p:spPr bwMode="auto">
          <a:xfrm>
            <a:off x="7543800" y="50292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" name="Line 47"/>
          <p:cNvSpPr>
            <a:spLocks noChangeShapeType="1"/>
          </p:cNvSpPr>
          <p:nvPr/>
        </p:nvSpPr>
        <p:spPr bwMode="auto">
          <a:xfrm flipH="1">
            <a:off x="7391400" y="5181600"/>
            <a:ext cx="304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Line 48"/>
          <p:cNvSpPr>
            <a:spLocks noChangeShapeType="1"/>
          </p:cNvSpPr>
          <p:nvPr/>
        </p:nvSpPr>
        <p:spPr bwMode="auto">
          <a:xfrm>
            <a:off x="7391400" y="5334000"/>
            <a:ext cx="304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9"/>
          <p:cNvSpPr>
            <a:spLocks noChangeShapeType="1"/>
          </p:cNvSpPr>
          <p:nvPr/>
        </p:nvSpPr>
        <p:spPr bwMode="auto">
          <a:xfrm flipH="1">
            <a:off x="7543800" y="5486400"/>
            <a:ext cx="1524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" name="Line 52"/>
          <p:cNvSpPr>
            <a:spLocks noChangeShapeType="1"/>
          </p:cNvSpPr>
          <p:nvPr/>
        </p:nvSpPr>
        <p:spPr bwMode="auto">
          <a:xfrm>
            <a:off x="7543800" y="5638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</a:rPr>
              <a:t>Operational Amplifiers</a:t>
            </a:r>
            <a:endParaRPr lang="en-US" altLang="en-US" dirty="0" smtClean="0">
              <a:latin typeface="Tahoma" charset="0"/>
              <a:cs typeface="Tahoma" charset="0"/>
            </a:endParaRP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altLang="en-US" sz="2400" dirty="0">
                <a:latin typeface="Tahoma" charset="0"/>
              </a:rPr>
              <a:t>Other Useful Circuits</a:t>
            </a:r>
          </a:p>
          <a:p>
            <a:pPr lvl="1"/>
            <a:r>
              <a:rPr lang="en-US" altLang="en-US" sz="2000" dirty="0">
                <a:latin typeface="Tahoma" charset="0"/>
              </a:rPr>
              <a:t>Inverting amplifier</a:t>
            </a:r>
          </a:p>
          <a:p>
            <a:pPr lvl="2"/>
            <a:r>
              <a:rPr lang="en-US" altLang="en-US" sz="1800" dirty="0">
                <a:latin typeface="Tahoma" charset="0"/>
              </a:rPr>
              <a:t>in text</a:t>
            </a:r>
          </a:p>
          <a:p>
            <a:pPr lvl="2"/>
            <a:r>
              <a:rPr lang="en-US" altLang="en-US" sz="1800" dirty="0" err="1">
                <a:latin typeface="Tahoma" charset="0"/>
              </a:rPr>
              <a:t>V</a:t>
            </a:r>
            <a:r>
              <a:rPr lang="en-US" altLang="en-US" sz="1800" baseline="-25000" dirty="0" err="1">
                <a:latin typeface="Tahoma" charset="0"/>
              </a:rPr>
              <a:t>out</a:t>
            </a:r>
            <a:r>
              <a:rPr lang="en-US" altLang="en-US" sz="1800" dirty="0">
                <a:latin typeface="Tahoma" charset="0"/>
              </a:rPr>
              <a:t> = -</a:t>
            </a:r>
            <a:r>
              <a:rPr lang="en-US" altLang="en-US" sz="1800" dirty="0" err="1">
                <a:latin typeface="Tahoma" charset="0"/>
              </a:rPr>
              <a:t>R</a:t>
            </a:r>
            <a:r>
              <a:rPr lang="en-US" altLang="en-US" sz="1800" baseline="-25000" dirty="0" err="1">
                <a:latin typeface="Tahoma" charset="0"/>
              </a:rPr>
              <a:t>f</a:t>
            </a:r>
            <a:r>
              <a:rPr lang="en-US" altLang="en-US" sz="1800" dirty="0" err="1">
                <a:latin typeface="Tahoma" charset="0"/>
              </a:rPr>
              <a:t>V</a:t>
            </a:r>
            <a:r>
              <a:rPr lang="en-US" altLang="en-US" sz="1800" baseline="-25000" dirty="0" err="1">
                <a:latin typeface="Tahoma" charset="0"/>
              </a:rPr>
              <a:t>in</a:t>
            </a:r>
            <a:r>
              <a:rPr lang="en-US" altLang="en-US" sz="1800" dirty="0">
                <a:latin typeface="Tahoma" charset="0"/>
              </a:rPr>
              <a:t>/</a:t>
            </a:r>
            <a:r>
              <a:rPr lang="en-US" altLang="en-US" sz="1800" dirty="0" err="1">
                <a:latin typeface="Tahoma" charset="0"/>
              </a:rPr>
              <a:t>R</a:t>
            </a:r>
            <a:r>
              <a:rPr lang="en-US" altLang="en-US" sz="1800" baseline="-25000" dirty="0" err="1">
                <a:latin typeface="Tahoma" charset="0"/>
              </a:rPr>
              <a:t>in</a:t>
            </a:r>
            <a:endParaRPr lang="en-US" altLang="en-US" sz="1800" dirty="0">
              <a:latin typeface="Tahoma" charset="0"/>
            </a:endParaRPr>
          </a:p>
          <a:p>
            <a:pPr lvl="2"/>
            <a:r>
              <a:rPr lang="en-US" altLang="en-US" sz="1800" dirty="0">
                <a:latin typeface="Tahoma" charset="0"/>
              </a:rPr>
              <a:t>useful for amplifying voltage signals</a:t>
            </a:r>
          </a:p>
          <a:p>
            <a:pPr lvl="1"/>
            <a:r>
              <a:rPr lang="en-US" altLang="en-US" sz="2000" dirty="0">
                <a:latin typeface="Tahoma" charset="0"/>
              </a:rPr>
              <a:t>Differential amplifier</a:t>
            </a:r>
          </a:p>
          <a:p>
            <a:pPr lvl="2"/>
            <a:r>
              <a:rPr lang="en-US" altLang="en-US" sz="1800" dirty="0">
                <a:latin typeface="Tahoma" charset="0"/>
              </a:rPr>
              <a:t>in text</a:t>
            </a:r>
          </a:p>
          <a:p>
            <a:pPr lvl="2"/>
            <a:r>
              <a:rPr lang="en-US" altLang="en-US" sz="1800" dirty="0" err="1">
                <a:latin typeface="Tahoma" charset="0"/>
              </a:rPr>
              <a:t>V</a:t>
            </a:r>
            <a:r>
              <a:rPr lang="en-US" altLang="en-US" sz="1800" baseline="-25000" dirty="0" err="1">
                <a:latin typeface="Tahoma" charset="0"/>
              </a:rPr>
              <a:t>out</a:t>
            </a:r>
            <a:r>
              <a:rPr lang="en-US" altLang="en-US" sz="1800" dirty="0">
                <a:latin typeface="Tahoma" charset="0"/>
              </a:rPr>
              <a:t> = (</a:t>
            </a:r>
            <a:r>
              <a:rPr lang="en-US" altLang="en-US" sz="1800" dirty="0" err="1">
                <a:latin typeface="Tahoma" charset="0"/>
              </a:rPr>
              <a:t>R</a:t>
            </a:r>
            <a:r>
              <a:rPr lang="en-US" altLang="en-US" sz="1800" baseline="-25000" dirty="0" err="1">
                <a:latin typeface="Tahoma" charset="0"/>
              </a:rPr>
              <a:t>f</a:t>
            </a:r>
            <a:r>
              <a:rPr lang="en-US" altLang="en-US" sz="1800" dirty="0">
                <a:latin typeface="Tahoma" charset="0"/>
              </a:rPr>
              <a:t>/</a:t>
            </a:r>
            <a:r>
              <a:rPr lang="en-US" altLang="en-US" sz="1800" dirty="0" err="1">
                <a:latin typeface="Tahoma" charset="0"/>
              </a:rPr>
              <a:t>R</a:t>
            </a:r>
            <a:r>
              <a:rPr lang="en-US" altLang="en-US" sz="1800" baseline="-25000" dirty="0" err="1">
                <a:latin typeface="Tahoma" charset="0"/>
              </a:rPr>
              <a:t>in</a:t>
            </a:r>
            <a:r>
              <a:rPr lang="en-US" altLang="en-US" sz="1800" dirty="0">
                <a:latin typeface="Tahoma" charset="0"/>
              </a:rPr>
              <a:t>)(V</a:t>
            </a:r>
            <a:r>
              <a:rPr lang="en-US" altLang="en-US" sz="1800" baseline="-25000" dirty="0">
                <a:latin typeface="Tahoma" charset="0"/>
              </a:rPr>
              <a:t>1</a:t>
            </a:r>
            <a:r>
              <a:rPr lang="en-US" altLang="en-US" sz="1800" dirty="0">
                <a:latin typeface="Tahoma" charset="0"/>
              </a:rPr>
              <a:t> -  V</a:t>
            </a:r>
            <a:r>
              <a:rPr lang="en-US" altLang="en-US" sz="1800" baseline="-25000" dirty="0">
                <a:latin typeface="Tahoma" charset="0"/>
              </a:rPr>
              <a:t>2</a:t>
            </a:r>
            <a:r>
              <a:rPr lang="en-US" altLang="en-US" sz="1800" dirty="0">
                <a:latin typeface="Tahoma" charset="0"/>
              </a:rPr>
              <a:t>)</a:t>
            </a:r>
            <a:endParaRPr lang="en-US" altLang="en-US" sz="1800" baseline="-25000" dirty="0">
              <a:latin typeface="Tahoma" charset="0"/>
            </a:endParaRPr>
          </a:p>
          <a:p>
            <a:pPr lvl="2"/>
            <a:r>
              <a:rPr lang="en-US" altLang="en-US" sz="1800" dirty="0">
                <a:latin typeface="Tahoma" charset="0"/>
              </a:rPr>
              <a:t>allows removal of noise common to V</a:t>
            </a:r>
            <a:r>
              <a:rPr lang="en-US" altLang="en-US" sz="1800" baseline="-25000" dirty="0">
                <a:latin typeface="Tahoma" charset="0"/>
              </a:rPr>
              <a:t>1</a:t>
            </a:r>
            <a:r>
              <a:rPr lang="en-US" altLang="en-US" sz="1800" dirty="0">
                <a:latin typeface="Tahoma" charset="0"/>
              </a:rPr>
              <a:t>/V</a:t>
            </a:r>
            <a:r>
              <a:rPr lang="en-US" altLang="en-US" sz="1800" baseline="-25000" dirty="0">
                <a:latin typeface="Tahoma" charset="0"/>
              </a:rPr>
              <a:t>2</a:t>
            </a:r>
            <a:endParaRPr lang="en-US" altLang="en-US" sz="1800" dirty="0">
              <a:latin typeface="Tahoma" charset="0"/>
            </a:endParaRPr>
          </a:p>
          <a:p>
            <a:pPr lvl="1"/>
            <a:r>
              <a:rPr lang="en-US" altLang="en-US" sz="2000" dirty="0">
                <a:latin typeface="Tahoma" charset="0"/>
              </a:rPr>
              <a:t>Current to voltage convertor</a:t>
            </a:r>
          </a:p>
          <a:p>
            <a:pPr lvl="2"/>
            <a:r>
              <a:rPr lang="en-US" altLang="en-US" sz="1800" dirty="0" smtClean="0">
                <a:latin typeface="Tahoma" charset="0"/>
              </a:rPr>
              <a:t>Typically uses large </a:t>
            </a:r>
            <a:r>
              <a:rPr lang="en-US" altLang="en-US" sz="1800" dirty="0" err="1" smtClean="0">
                <a:latin typeface="Tahoma" charset="0"/>
              </a:rPr>
              <a:t>R</a:t>
            </a:r>
            <a:r>
              <a:rPr lang="en-US" altLang="en-US" sz="1800" baseline="-25000" dirty="0" err="1">
                <a:latin typeface="Tahoma" charset="0"/>
              </a:rPr>
              <a:t>f</a:t>
            </a:r>
            <a:r>
              <a:rPr lang="en-US" altLang="en-US" sz="1800" dirty="0" smtClean="0">
                <a:latin typeface="Tahoma" charset="0"/>
              </a:rPr>
              <a:t> for high sensitivity</a:t>
            </a:r>
            <a:endParaRPr lang="en-US" altLang="en-US" sz="1800" baseline="-25000" dirty="0">
              <a:latin typeface="Tahoma" charset="0"/>
            </a:endParaRPr>
          </a:p>
          <a:p>
            <a:pPr marL="0" indent="0">
              <a:buNone/>
            </a:pPr>
            <a:endParaRPr lang="en-US" altLang="en-US" sz="2400" dirty="0" smtClean="0">
              <a:latin typeface="Tahoma" charset="0"/>
            </a:endParaRPr>
          </a:p>
          <a:p>
            <a:pPr>
              <a:lnSpc>
                <a:spcPct val="90000"/>
              </a:lnSpc>
              <a:buNone/>
            </a:pPr>
            <a:endParaRPr lang="en-US" altLang="en-US" sz="2400" dirty="0" smtClean="0">
              <a:latin typeface="Tahoma" charset="0"/>
            </a:endParaRPr>
          </a:p>
        </p:txBody>
      </p:sp>
      <p:sp>
        <p:nvSpPr>
          <p:cNvPr id="52" name="AutoShape 4"/>
          <p:cNvSpPr>
            <a:spLocks noChangeArrowheads="1"/>
          </p:cNvSpPr>
          <p:nvPr/>
        </p:nvSpPr>
        <p:spPr bwMode="auto">
          <a:xfrm rot="5400000">
            <a:off x="6515100" y="3281363"/>
            <a:ext cx="990600" cy="762000"/>
          </a:xfrm>
          <a:prstGeom prst="triangle">
            <a:avLst>
              <a:gd name="adj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3" name="Line 9"/>
          <p:cNvSpPr>
            <a:spLocks noChangeShapeType="1"/>
          </p:cNvSpPr>
          <p:nvPr/>
        </p:nvSpPr>
        <p:spPr bwMode="auto">
          <a:xfrm>
            <a:off x="6096000" y="34290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6248400" y="38862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11"/>
          <p:cNvSpPr>
            <a:spLocks noChangeShapeType="1"/>
          </p:cNvSpPr>
          <p:nvPr/>
        </p:nvSpPr>
        <p:spPr bwMode="auto">
          <a:xfrm>
            <a:off x="7391400" y="3657600"/>
            <a:ext cx="533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629400" y="370363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+</a:t>
            </a:r>
          </a:p>
        </p:txBody>
      </p:sp>
      <p:sp>
        <p:nvSpPr>
          <p:cNvPr id="57" name="Text Box 13"/>
          <p:cNvSpPr txBox="1">
            <a:spLocks noChangeArrowheads="1"/>
          </p:cNvSpPr>
          <p:nvPr/>
        </p:nvSpPr>
        <p:spPr bwMode="auto">
          <a:xfrm>
            <a:off x="6629400" y="32766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-</a:t>
            </a:r>
          </a:p>
        </p:txBody>
      </p:sp>
      <p:sp>
        <p:nvSpPr>
          <p:cNvPr id="58" name="Line 19"/>
          <p:cNvSpPr>
            <a:spLocks noChangeShapeType="1"/>
          </p:cNvSpPr>
          <p:nvPr/>
        </p:nvSpPr>
        <p:spPr bwMode="auto">
          <a:xfrm>
            <a:off x="6248400" y="3886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5410200" y="31242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0" name="Text Box 21"/>
          <p:cNvSpPr txBox="1">
            <a:spLocks noChangeArrowheads="1"/>
          </p:cNvSpPr>
          <p:nvPr/>
        </p:nvSpPr>
        <p:spPr bwMode="auto">
          <a:xfrm>
            <a:off x="5029200" y="2362200"/>
            <a:ext cx="175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transducer with current I</a:t>
            </a:r>
          </a:p>
        </p:txBody>
      </p:sp>
      <p:sp>
        <p:nvSpPr>
          <p:cNvPr id="61" name="Line 22"/>
          <p:cNvSpPr>
            <a:spLocks noChangeShapeType="1"/>
          </p:cNvSpPr>
          <p:nvPr/>
        </p:nvSpPr>
        <p:spPr bwMode="auto">
          <a:xfrm flipH="1" flipV="1">
            <a:off x="6324600" y="2971800"/>
            <a:ext cx="304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2"/>
          <p:cNvSpPr>
            <a:spLocks noChangeShapeType="1"/>
          </p:cNvSpPr>
          <p:nvPr/>
        </p:nvSpPr>
        <p:spPr bwMode="auto">
          <a:xfrm>
            <a:off x="6324600" y="2971800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3"/>
          <p:cNvSpPr>
            <a:spLocks noChangeShapeType="1"/>
          </p:cNvSpPr>
          <p:nvPr/>
        </p:nvSpPr>
        <p:spPr bwMode="auto">
          <a:xfrm flipH="1">
            <a:off x="6629400" y="28194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 flipH="1">
            <a:off x="6934200" y="2971800"/>
            <a:ext cx="1524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5"/>
          <p:cNvSpPr>
            <a:spLocks noChangeShapeType="1"/>
          </p:cNvSpPr>
          <p:nvPr/>
        </p:nvSpPr>
        <p:spPr bwMode="auto">
          <a:xfrm flipH="1" flipV="1">
            <a:off x="6781800" y="2819400"/>
            <a:ext cx="15240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Line 36"/>
          <p:cNvSpPr>
            <a:spLocks noChangeShapeType="1"/>
          </p:cNvSpPr>
          <p:nvPr/>
        </p:nvSpPr>
        <p:spPr bwMode="auto">
          <a:xfrm flipH="1" flipV="1">
            <a:off x="7086600" y="2971800"/>
            <a:ext cx="381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Line 37"/>
          <p:cNvSpPr>
            <a:spLocks noChangeShapeType="1"/>
          </p:cNvSpPr>
          <p:nvPr/>
        </p:nvSpPr>
        <p:spPr bwMode="auto">
          <a:xfrm>
            <a:off x="7467600" y="2971800"/>
            <a:ext cx="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7086600" y="2057400"/>
            <a:ext cx="914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-25000"/>
              <a:t>f</a:t>
            </a:r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 flipH="1">
            <a:off x="6934200" y="2438400"/>
            <a:ext cx="381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59" grpId="0" animBg="1"/>
      <p:bldP spid="60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>
              <a:latin typeface="Tahoma" charset="0"/>
            </a:endParaRPr>
          </a:p>
        </p:txBody>
      </p:sp>
      <p:pic>
        <p:nvPicPr>
          <p:cNvPr id="13315" name="Picture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638"/>
            <a:ext cx="83058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9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Introduction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latin typeface="Tahoma" charset="0"/>
                <a:cs typeface="Tahoma" charset="0"/>
              </a:rPr>
              <a:t>Why worry about noise?</a:t>
            </a:r>
            <a:endParaRPr lang="en-US" altLang="en-US" sz="2800" dirty="0">
              <a:latin typeface="Tahoma" charset="0"/>
              <a:cs typeface="Tahoma" charset="0"/>
            </a:endParaRPr>
          </a:p>
          <a:p>
            <a:pPr lvl="1" eaLnBrk="1" hangingPunct="1"/>
            <a:r>
              <a:rPr lang="en-US" altLang="en-US" sz="2400" dirty="0" smtClean="0">
                <a:latin typeface="Tahoma" charset="0"/>
              </a:rPr>
              <a:t>Both </a:t>
            </a:r>
            <a:r>
              <a:rPr lang="en-US" altLang="en-US" sz="2400" dirty="0">
                <a:latin typeface="Tahoma" charset="0"/>
              </a:rPr>
              <a:t>noise and signal affect sensitivity (the ability to detect low </a:t>
            </a:r>
            <a:r>
              <a:rPr lang="en-US" altLang="en-US" sz="2400" dirty="0" smtClean="0">
                <a:latin typeface="Tahoma" charset="0"/>
              </a:rPr>
              <a:t>concentrations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</a:rPr>
              <a:t>While it is easy to increase the signal, noise often will also increase (e.g. inverting op amp amplifier circuit)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</a:rPr>
              <a:t>It </a:t>
            </a:r>
            <a:r>
              <a:rPr lang="en-US" altLang="en-US" sz="2400" dirty="0">
                <a:latin typeface="Tahoma" charset="0"/>
              </a:rPr>
              <a:t>is possible to reduce noise without also reducing the signal (e.g. differential op amp amplifier circuit or transducers with internal </a:t>
            </a:r>
            <a:r>
              <a:rPr lang="en-US" altLang="en-US" sz="2400" dirty="0" smtClean="0">
                <a:latin typeface="Tahoma" charset="0"/>
              </a:rPr>
              <a:t>amplification)</a:t>
            </a:r>
          </a:p>
          <a:p>
            <a:pPr lvl="1" eaLnBrk="1" hangingPunct="1"/>
            <a:r>
              <a:rPr lang="en-US" altLang="en-US" sz="2400" dirty="0" smtClean="0">
                <a:latin typeface="Tahoma" charset="0"/>
              </a:rPr>
              <a:t>If </a:t>
            </a:r>
            <a:r>
              <a:rPr lang="en-US" altLang="en-US" sz="2400" dirty="0">
                <a:latin typeface="Tahoma" charset="0"/>
              </a:rPr>
              <a:t>we know the source of the noise we can make improvements more easily</a:t>
            </a:r>
          </a:p>
        </p:txBody>
      </p:sp>
    </p:spTree>
    <p:extLst>
      <p:ext uri="{BB962C8B-B14F-4D97-AF65-F5344CB8AC3E}">
        <p14:creationId xmlns:p14="http://schemas.microsoft.com/office/powerpoint/2010/main" val="172145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charset="0"/>
                <a:cs typeface="Tahoma" charset="0"/>
              </a:rPr>
              <a:t>Noise</a:t>
            </a:r>
            <a:br>
              <a:rPr lang="en-US" altLang="en-US" dirty="0" smtClean="0">
                <a:latin typeface="Tahoma" charset="0"/>
                <a:cs typeface="Tahoma" charset="0"/>
              </a:rPr>
            </a:br>
            <a:r>
              <a:rPr lang="en-US" altLang="en-US" sz="3600" dirty="0" smtClean="0">
                <a:latin typeface="Tahoma" charset="0"/>
                <a:cs typeface="Tahoma" charset="0"/>
              </a:rPr>
              <a:t>Definitions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ts val="200"/>
              </a:spcBef>
              <a:buFontTx/>
              <a:buNone/>
            </a:pPr>
            <a:r>
              <a:rPr lang="en-US" altLang="en-US" sz="2800" b="1" dirty="0">
                <a:latin typeface="Tahoma" charset="0"/>
              </a:rPr>
              <a:t>Noise</a:t>
            </a:r>
          </a:p>
          <a:p>
            <a:pPr marL="457200" indent="-457200">
              <a:lnSpc>
                <a:spcPct val="140000"/>
              </a:lnSpc>
              <a:spcBef>
                <a:spcPts val="200"/>
              </a:spcBef>
              <a:buFontTx/>
              <a:buAutoNum type="arabicParenR"/>
            </a:pPr>
            <a:r>
              <a:rPr lang="en-US" altLang="en-US" sz="1800" dirty="0">
                <a:latin typeface="Tahoma" charset="0"/>
              </a:rPr>
              <a:t>“variability in a measurement due to (random) errors” (textual)</a:t>
            </a:r>
          </a:p>
          <a:p>
            <a:pPr marL="457200" indent="-457200">
              <a:lnSpc>
                <a:spcPct val="140000"/>
              </a:lnSpc>
              <a:spcBef>
                <a:spcPts val="200"/>
              </a:spcBef>
              <a:buFontTx/>
              <a:buNone/>
            </a:pPr>
            <a:r>
              <a:rPr lang="en-US" altLang="en-US" sz="1800" b="1" dirty="0">
                <a:latin typeface="Tahoma" charset="0"/>
              </a:rPr>
              <a:t>2)  the standard deviation in the values (</a:t>
            </a:r>
            <a:r>
              <a:rPr lang="el-GR" altLang="en-US" sz="1800" b="1" dirty="0">
                <a:latin typeface="Tahoma" charset="0"/>
                <a:cs typeface="Arial" charset="0"/>
              </a:rPr>
              <a:t>σ</a:t>
            </a:r>
            <a:r>
              <a:rPr lang="en-US" altLang="en-US" sz="1800" b="1" dirty="0">
                <a:latin typeface="Tahoma" charset="0"/>
              </a:rPr>
              <a:t>) (mathematical) or </a:t>
            </a:r>
            <a:r>
              <a:rPr lang="en-US" altLang="en-US" sz="1800" dirty="0">
                <a:latin typeface="Tahoma" charset="0"/>
              </a:rPr>
              <a:t>the root mean square value (more common in </a:t>
            </a:r>
            <a:r>
              <a:rPr lang="en-US" altLang="en-US" sz="1800" dirty="0" smtClean="0">
                <a:latin typeface="Tahoma" charset="0"/>
              </a:rPr>
              <a:t>electronics – based on assumption of sine wave form of noise)</a:t>
            </a:r>
            <a:endParaRPr lang="en-US" altLang="en-US" sz="1800" dirty="0">
              <a:latin typeface="Tahoma" charset="0"/>
            </a:endParaRPr>
          </a:p>
          <a:p>
            <a:pPr marL="457200" indent="-457200">
              <a:lnSpc>
                <a:spcPct val="140000"/>
              </a:lnSpc>
              <a:spcBef>
                <a:spcPts val="200"/>
              </a:spcBef>
              <a:buFontTx/>
              <a:buNone/>
            </a:pPr>
            <a:r>
              <a:rPr lang="en-US" altLang="en-US" sz="1800" dirty="0">
                <a:latin typeface="Tahoma" charset="0"/>
              </a:rPr>
              <a:t>3)  peak to peak noise (graphical and roughly 6</a:t>
            </a:r>
            <a:r>
              <a:rPr lang="el-GR" altLang="en-US" sz="1800" dirty="0">
                <a:latin typeface="Tahoma" charset="0"/>
                <a:cs typeface="Arial" charset="0"/>
              </a:rPr>
              <a:t>σ</a:t>
            </a:r>
            <a:r>
              <a:rPr lang="en-US" altLang="en-US" sz="1800" dirty="0">
                <a:latin typeface="Tahoma" charset="0"/>
              </a:rPr>
              <a:t>)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524000" y="3962400"/>
          <a:ext cx="5867400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hart" r:id="rId4" imgW="4663440" imgH="2110679" progId="Excel.Sheet.8">
                  <p:embed/>
                </p:oleObj>
              </mc:Choice>
              <mc:Fallback>
                <p:oleObj name="Chart" r:id="rId4" imgW="4663440" imgH="2110679" progId="Excel.Sheet.8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5867400" cy="2655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2438400" y="5105400"/>
            <a:ext cx="403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2438400" y="5638800"/>
            <a:ext cx="40386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6400800" y="51054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705600" y="5257800"/>
            <a:ext cx="2209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Peak to peak</a:t>
            </a:r>
          </a:p>
        </p:txBody>
      </p:sp>
    </p:spTree>
    <p:extLst>
      <p:ext uri="{BB962C8B-B14F-4D97-AF65-F5344CB8AC3E}">
        <p14:creationId xmlns:p14="http://schemas.microsoft.com/office/powerpoint/2010/main" val="36968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OleChart spid="4" grpId="0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2784</TotalTime>
  <Words>857</Words>
  <Application>Microsoft Office PowerPoint</Application>
  <PresentationFormat>On-screen Show (4:3)</PresentationFormat>
  <Paragraphs>173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Symbol</vt:lpstr>
      <vt:lpstr>Tahoma</vt:lpstr>
      <vt:lpstr>Default Design</vt:lpstr>
      <vt:lpstr>Chart</vt:lpstr>
      <vt:lpstr>ChemSketch</vt:lpstr>
      <vt:lpstr>Equation</vt:lpstr>
      <vt:lpstr>Chem. 133 – 2/14 Lecture</vt:lpstr>
      <vt:lpstr>Announcements</vt:lpstr>
      <vt:lpstr>Operational Amplifiers</vt:lpstr>
      <vt:lpstr>Operational Amplifiers</vt:lpstr>
      <vt:lpstr>Operational Amplifiers</vt:lpstr>
      <vt:lpstr>Operational Amplifiers</vt:lpstr>
      <vt:lpstr>PowerPoint Presentation</vt:lpstr>
      <vt:lpstr>Noise Introduction</vt:lpstr>
      <vt:lpstr>Noise Definitions</vt:lpstr>
      <vt:lpstr>Noise Definitions</vt:lpstr>
      <vt:lpstr>Noise Example Calculations</vt:lpstr>
      <vt:lpstr>Noise Example Calculation</vt:lpstr>
      <vt:lpstr>Signal Averaging</vt:lpstr>
      <vt:lpstr>Signal Averaging - Question</vt:lpstr>
      <vt:lpstr>Signal Averaging  Another Example</vt:lpstr>
      <vt:lpstr>Noise Sources – Fundamental Types</vt:lpstr>
      <vt:lpstr>Noise Sources – Other Types</vt:lpstr>
      <vt:lpstr>Noise Flicker Noise Example</vt:lpstr>
      <vt:lpstr>Noise Flicker Noise Example: Signals</vt:lpstr>
    </vt:vector>
  </TitlesOfParts>
  <Company>CSUS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Chem. 31 – 9/15 Lecture</dc:title>
  <dc:creator>RDixon</dc:creator>
  <cp:lastModifiedBy>Dixon, Roy W</cp:lastModifiedBy>
  <cp:revision>207</cp:revision>
  <dcterms:created xsi:type="dcterms:W3CDTF">2005-09-14T19:27:31Z</dcterms:created>
  <dcterms:modified xsi:type="dcterms:W3CDTF">2017-02-14T01:26:14Z</dcterms:modified>
</cp:coreProperties>
</file>