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7"/>
  </p:notesMasterIdLst>
  <p:sldIdLst>
    <p:sldId id="280" r:id="rId2"/>
    <p:sldId id="339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286A"/>
    <a:srgbClr val="FE5F26"/>
    <a:srgbClr val="FDBB27"/>
    <a:srgbClr val="FF0000"/>
    <a:srgbClr val="F7A7B2"/>
    <a:srgbClr val="CC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DAA529-1C47-41A6-A996-D3A5BA3E8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298800-CAC6-4F58-8EF8-96537F6644B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933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052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10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8033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69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01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2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599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23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2FDD2-F205-4899-9AD0-23A27DDFFAEF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667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2FDD2-F205-4899-9AD0-23A27DDFFAEF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36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639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4416-02D3-4446-9343-2A06AA9B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2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59DD-B6E0-4FA9-B228-B6F367EE7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61280-7729-425E-B882-287A5CB7B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7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E599-F2F5-4EA2-866A-BA04646FF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0DC9-92E4-4680-927A-6B6ED6F36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05EB-BA9A-4759-A95F-F99F430A4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3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C785-6111-4435-8846-88FF74E0A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1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7D9E-1644-4947-87B1-19594C069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0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5FF5-4A91-4C0D-B54C-2E826ACFE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CCCD-3230-460C-A103-675BFE65D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6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864C-84DF-40F6-B18F-77D9B7FEF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6EE8-AAAF-46ED-9625-4180719E1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07CCC94-506D-42AC-A9A9-46E26348B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</a:rPr>
              <a:t>Chem. 133 – 2/16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Other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latin typeface="Tahoma" charset="0"/>
              </a:rPr>
              <a:t>B.	Interference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Tahoma" charset="0"/>
              </a:rPr>
              <a:t>Noise originating from other electrical signals (especially ones that use more power)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Tahoma" charset="0"/>
              </a:rPr>
              <a:t>Examples: 60 Hz from power lines, spikes from solenoids, turning heaters on/off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Tahoma" charset="0"/>
              </a:rPr>
              <a:t>Solution to problems: 1) use shielded cables, 2) shield major power sources, 3) use differential amplifiers</a:t>
            </a:r>
          </a:p>
        </p:txBody>
      </p:sp>
    </p:spTree>
    <p:extLst>
      <p:ext uri="{BB962C8B-B14F-4D97-AF65-F5344CB8AC3E}">
        <p14:creationId xmlns:p14="http://schemas.microsoft.com/office/powerpoint/2010/main" val="33773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sz="3600" dirty="0" smtClean="0">
                <a:latin typeface="Tahoma" charset="0"/>
              </a:rPr>
              <a:t> Processing to Reduce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Both analog and digital means can be used to reduce noise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Band width reduction can reduce noise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Low pass filters (e.g. RC filters) reduce high frequency noise but lose high frequency signals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Similar methods (e.g. moving averages) for removing high frequency noise can easily be done on digital data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A separate way to reduce noise is to signal average (e.g. collection and averaging spectra), provided experiment can be replicated closely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sz="3600" dirty="0" smtClean="0">
                <a:latin typeface="Tahoma" charset="0"/>
              </a:rPr>
              <a:t> Processing to Reduce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2057399"/>
          </a:xfrm>
        </p:spPr>
        <p:txBody>
          <a:bodyPr/>
          <a:lstStyle/>
          <a:p>
            <a:r>
              <a:rPr lang="en-US" sz="2400" dirty="0" smtClean="0">
                <a:latin typeface="Tahoma" charset="0"/>
              </a:rPr>
              <a:t>Example of moving average (0.5, 2, 10, and 30 s) to remove high frequency noise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81000" y="3524250"/>
          <a:ext cx="55626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hart" r:id="rId4" imgW="4676851" imgH="2590881" progId="Excel.Sheet.8">
                  <p:embed/>
                </p:oleObj>
              </mc:Choice>
              <mc:Fallback>
                <p:oleObj name="Chart" r:id="rId4" imgW="4676851" imgH="2590881" progId="Excel.Sheet.8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24250"/>
                        <a:ext cx="5562600" cy="308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7000" y="2667000"/>
            <a:ext cx="2057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Data </a:t>
            </a:r>
            <a:r>
              <a:rPr lang="en-US" sz="1600" dirty="0"/>
              <a:t>(collected at 10 Hz)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381000" y="3505200"/>
          <a:ext cx="55626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hart" r:id="rId6" imgW="4676851" imgH="2590881" progId="Excel.Sheet.8">
                  <p:embed/>
                </p:oleObj>
              </mc:Choice>
              <mc:Fallback>
                <p:oleObj name="Chart" r:id="rId6" imgW="4676851" imgH="2590881" progId="Excel.Sheet.8">
                  <p:embed/>
                  <p:pic>
                    <p:nvPicPr>
                      <p:cNvPr id="62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55626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72200" y="2895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+ 0.5 s data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019800" y="358140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Tahoma" charset="0"/>
              </a:rPr>
              <a:t>5  0.1 s points averaged to make 0.5 s point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48400" y="4114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Only slight reduction of noise observed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81000" y="3429000"/>
          <a:ext cx="5638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hart" r:id="rId8" imgW="4676851" imgH="2590881" progId="Excel.Sheet.8">
                  <p:embed/>
                </p:oleObj>
              </mc:Choice>
              <mc:Fallback>
                <p:oleObj name="Chart" r:id="rId8" imgW="4676851" imgH="2590881" progId="Excel.Sheet.8">
                  <p:embed/>
                  <p:pic>
                    <p:nvPicPr>
                      <p:cNvPr id="62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5638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0" y="2286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+ 2 s data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67400" y="2819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Definite reduction of noise observed</a:t>
            </a:r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381000" y="3429000"/>
          <a:ext cx="56388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hart" r:id="rId10" imgW="4705462" imgH="2609738" progId="Excel.Sheet.8">
                  <p:embed/>
                </p:oleObj>
              </mc:Choice>
              <mc:Fallback>
                <p:oleObj name="Chart" r:id="rId10" imgW="4705462" imgH="2609738" progId="Excel.Sheet.8">
                  <p:embed/>
                  <p:pic>
                    <p:nvPicPr>
                      <p:cNvPr id="62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5638800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96000" y="4800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+ 10 s data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96000" y="51816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Even more noise reduction observed, but peak starting to broaden and flatten</a:t>
            </a:r>
          </a:p>
        </p:txBody>
      </p:sp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381000" y="3429000"/>
          <a:ext cx="56388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hart" r:id="rId12" imgW="4714890" imgH="2619492" progId="Excel.Sheet.8">
                  <p:embed/>
                </p:oleObj>
              </mc:Choice>
              <mc:Fallback>
                <p:oleObj name="Chart" r:id="rId12" imgW="4714890" imgH="2619492" progId="Excel.Sheet.8">
                  <p:embed/>
                  <p:pic>
                    <p:nvPicPr>
                      <p:cNvPr id="62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56388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19800" y="2590800"/>
            <a:ext cx="2743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+ 30 s data</a:t>
            </a:r>
          </a:p>
          <a:p>
            <a:pPr>
              <a:spcBef>
                <a:spcPct val="50000"/>
              </a:spcBef>
            </a:pPr>
            <a:r>
              <a:rPr lang="en-US" dirty="0"/>
              <a:t>Clearly over filtered (resolution lost by broadening)</a:t>
            </a:r>
          </a:p>
        </p:txBody>
      </p:sp>
    </p:spTree>
    <p:extLst>
      <p:ext uri="{BB962C8B-B14F-4D97-AF65-F5344CB8AC3E}">
        <p14:creationId xmlns:p14="http://schemas.microsoft.com/office/powerpoint/2010/main" val="11688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latin typeface="Tahoma" charset="0"/>
              </a:rPr>
              <a:t>Noise</a:t>
            </a:r>
            <a:br>
              <a:rPr lang="en-US" b="1" smtClean="0">
                <a:latin typeface="Tahoma" charset="0"/>
              </a:rPr>
            </a:br>
            <a:r>
              <a:rPr lang="en-US" sz="3600" smtClean="0">
                <a:latin typeface="Tahoma" charset="0"/>
              </a:rPr>
              <a:t>HPLC Example</a:t>
            </a:r>
          </a:p>
        </p:txBody>
      </p:sp>
      <p:graphicFrame>
        <p:nvGraphicFramePr>
          <p:cNvPr id="64884" name="Group 372"/>
          <p:cNvGraphicFramePr>
            <a:graphicFrameLocks noGrp="1"/>
          </p:cNvGraphicFramePr>
          <p:nvPr>
            <p:ph idx="4294967295"/>
          </p:nvPr>
        </p:nvGraphicFramePr>
        <p:xfrm>
          <a:off x="381000" y="1752600"/>
          <a:ext cx="8458201" cy="3868739"/>
        </p:xfrm>
        <a:graphic>
          <a:graphicData uri="http://schemas.openxmlformats.org/drawingml/2006/table">
            <a:tbl>
              <a:tblPr/>
              <a:tblGrid>
                <a:gridCol w="1129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Type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Noise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Baseline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Signal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Baseline corrected signal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S/N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Peak Width at half height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Unfiltered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0.002891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1.0519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0.052470125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0.5 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0.002166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1.0489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0.049437891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 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0.001232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1.0458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0.046335795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0.2282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 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0.000535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1.0414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0.041971743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0.255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0.00047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0.999512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1.0221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0.022616734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0.507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477000" y="4572000"/>
            <a:ext cx="990600" cy="533400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S/N with 10 s filter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43800" y="3429000"/>
            <a:ext cx="1219200" cy="5334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Minimal increase in peak width until 2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Questions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type of noise is likely to be present when using thermocouples to measure temperature?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Why is modulation normally required to reduce 1/f noise?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is the percent noise on a current producing transducer which generates signal over a 1000 Hz band if the signal is 10 </a:t>
            </a:r>
            <a:r>
              <a:rPr lang="en-US" sz="2400" dirty="0" err="1" smtClean="0">
                <a:latin typeface="Tahoma" charset="0"/>
              </a:rPr>
              <a:t>nA</a:t>
            </a:r>
            <a:r>
              <a:rPr lang="en-US" sz="2400" dirty="0" smtClean="0">
                <a:latin typeface="Tahoma" charset="0"/>
              </a:rPr>
              <a:t>? if the signal is 2.0 </a:t>
            </a:r>
            <a:r>
              <a:rPr lang="en-US" sz="2400" dirty="0" err="1" smtClean="0">
                <a:latin typeface="Tahoma" charset="0"/>
              </a:rPr>
              <a:t>pA</a:t>
            </a:r>
            <a:r>
              <a:rPr lang="en-US" sz="2400" dirty="0" smtClean="0">
                <a:latin typeface="Tahoma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specific type of noise is reduced best by shielding electronics?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How would use of a low pass filter reduce shot noise?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Suggest one method for reducing thermal noise.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type of noise is not effectively reduced by using a low pass filter?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Electronics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Additional Questions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Answer the questions 1-3 from the following plots which were obtained from background measurements (instrument noise):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Which plot is most likely shows 1/f noise: ______________________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Which plot when Fourier transformed will produce a plot with a peak at 55 Hz: ______________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If plot c) shows noise from a GC signal in which peaks typically are on the order of 2 s (2000 ms) wide, what can be done to reduce the noise?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latin typeface="Tahoma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514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362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105400"/>
            <a:ext cx="2362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05400" y="2133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518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2743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Announcements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ahoma" charset="0"/>
                <a:cs typeface="Tahoma" charset="0"/>
              </a:rPr>
              <a:t>HW1.2 problems </a:t>
            </a:r>
            <a:r>
              <a:rPr lang="en-US" altLang="en-US" sz="2800" dirty="0" smtClean="0">
                <a:latin typeface="Tahoma" charset="0"/>
                <a:cs typeface="Tahoma" charset="0"/>
              </a:rPr>
              <a:t>due</a:t>
            </a:r>
          </a:p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Quiz 2 today</a:t>
            </a:r>
          </a:p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Today’s </a:t>
            </a:r>
            <a:r>
              <a:rPr lang="en-US" altLang="en-US" sz="2800" dirty="0">
                <a:latin typeface="Tahoma" charset="0"/>
                <a:cs typeface="Tahoma" charset="0"/>
              </a:rPr>
              <a:t>Lecture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1779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Signal Averaging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ahoma" charset="0"/>
              </a:rPr>
              <a:t>If the noise is random and well known, repeat measurements improve S/N because signal is additive while noise adds as (n)</a:t>
            </a:r>
            <a:r>
              <a:rPr lang="en-US" altLang="en-US" sz="2800" baseline="30000" dirty="0">
                <a:latin typeface="Tahoma" charset="0"/>
              </a:rPr>
              <a:t>0.5</a:t>
            </a:r>
            <a:r>
              <a:rPr lang="en-US" altLang="en-US" sz="2800" dirty="0">
                <a:latin typeface="Tahoma" charset="0"/>
              </a:rPr>
              <a:t> (based on propagation of uncertainty rules</a:t>
            </a:r>
            <a:r>
              <a:rPr lang="en-US" altLang="en-US" sz="2800" dirty="0" smtClean="0">
                <a:latin typeface="Tahoma" charset="0"/>
              </a:rPr>
              <a:t>)</a:t>
            </a:r>
          </a:p>
          <a:p>
            <a:r>
              <a:rPr lang="en-US" altLang="en-US" sz="2800" dirty="0" smtClean="0">
                <a:latin typeface="Tahoma" charset="0"/>
              </a:rPr>
              <a:t>Note: in some cases, averaging can affect qualitative information as well as quantitative information (e.g. mass spectrometer measured mass)</a:t>
            </a:r>
            <a:endParaRPr lang="en-US" altLang="en-US" sz="2800" dirty="0">
              <a:latin typeface="Tahoma" charset="0"/>
            </a:endParaRPr>
          </a:p>
          <a:p>
            <a:r>
              <a:rPr lang="en-US" altLang="en-US" sz="2800" dirty="0">
                <a:latin typeface="Tahoma" charset="0"/>
              </a:rPr>
              <a:t>(S/N)</a:t>
            </a:r>
            <a:r>
              <a:rPr lang="en-US" altLang="en-US" sz="2800" baseline="-25000" dirty="0">
                <a:latin typeface="Tahoma" charset="0"/>
              </a:rPr>
              <a:t>n</a:t>
            </a:r>
            <a:r>
              <a:rPr lang="en-US" altLang="en-US" sz="2800" dirty="0">
                <a:latin typeface="Tahoma" charset="0"/>
              </a:rPr>
              <a:t> = [(S/N)</a:t>
            </a:r>
            <a:r>
              <a:rPr lang="en-US" altLang="en-US" sz="2800" baseline="-25000" dirty="0">
                <a:latin typeface="Tahoma" charset="0"/>
              </a:rPr>
              <a:t>n=1</a:t>
            </a:r>
            <a:r>
              <a:rPr lang="en-US" altLang="en-US" sz="2800" dirty="0">
                <a:latin typeface="Tahoma" charset="0"/>
              </a:rPr>
              <a:t>]n/(n)</a:t>
            </a:r>
            <a:r>
              <a:rPr lang="en-US" altLang="en-US" sz="2800" baseline="30000" dirty="0">
                <a:latin typeface="Tahoma" charset="0"/>
              </a:rPr>
              <a:t>0.5</a:t>
            </a:r>
            <a:r>
              <a:rPr lang="en-US" altLang="en-US" sz="2800" dirty="0">
                <a:latin typeface="Tahoma" charset="0"/>
              </a:rPr>
              <a:t> = [(S/N)</a:t>
            </a:r>
            <a:r>
              <a:rPr lang="en-US" altLang="en-US" sz="2800" baseline="-25000" dirty="0">
                <a:latin typeface="Tahoma" charset="0"/>
              </a:rPr>
              <a:t>n=1</a:t>
            </a:r>
            <a:r>
              <a:rPr lang="en-US" altLang="en-US" sz="2800" dirty="0">
                <a:latin typeface="Tahoma" charset="0"/>
              </a:rPr>
              <a:t>](n)</a:t>
            </a:r>
            <a:r>
              <a:rPr lang="en-US" altLang="en-US" sz="2800" baseline="30000" dirty="0">
                <a:latin typeface="Tahoma" charset="0"/>
              </a:rPr>
              <a:t>0.5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endParaRPr lang="en-US" alt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Signal Averaging - Question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altLang="en-US" sz="2400" dirty="0">
                <a:latin typeface="Tahoma" charset="0"/>
              </a:rPr>
              <a:t>A </a:t>
            </a:r>
            <a:r>
              <a:rPr lang="en-US" altLang="en-US" sz="2400" baseline="30000" dirty="0">
                <a:latin typeface="Tahoma" charset="0"/>
              </a:rPr>
              <a:t>1</a:t>
            </a:r>
            <a:r>
              <a:rPr lang="en-US" altLang="en-US" sz="2400" dirty="0">
                <a:latin typeface="Tahoma" charset="0"/>
              </a:rPr>
              <a:t>H NMR is performed on a small amount of sample expected to be the compound at right:</a:t>
            </a:r>
          </a:p>
          <a:p>
            <a:r>
              <a:rPr lang="en-US" altLang="en-US" sz="2400" dirty="0">
                <a:latin typeface="Tahoma" charset="0"/>
              </a:rPr>
              <a:t>With 16 scans the S/N observed for the c </a:t>
            </a:r>
            <a:r>
              <a:rPr lang="en-US" altLang="en-US" sz="2400" baseline="30000" dirty="0">
                <a:latin typeface="Tahoma" charset="0"/>
              </a:rPr>
              <a:t>1</a:t>
            </a:r>
            <a:r>
              <a:rPr lang="en-US" altLang="en-US" sz="2400" dirty="0">
                <a:latin typeface="Tahoma" charset="0"/>
              </a:rPr>
              <a:t>H peak is 17.</a:t>
            </a:r>
          </a:p>
          <a:p>
            <a:r>
              <a:rPr lang="en-US" altLang="en-US" sz="2400" dirty="0">
                <a:latin typeface="Tahoma" charset="0"/>
              </a:rPr>
              <a:t>How many scans are needed so that the minimum peak has a S/N of 3?  (Assume all peaks have the same width</a:t>
            </a:r>
            <a:r>
              <a:rPr lang="en-US" altLang="en-US" sz="2400" dirty="0" smtClean="0">
                <a:latin typeface="Tahoma" charset="0"/>
              </a:rPr>
              <a:t>)</a:t>
            </a:r>
            <a:endParaRPr lang="en-US" altLang="en-US" sz="2400" dirty="0">
              <a:latin typeface="Tahoma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1981200"/>
          <a:ext cx="28956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emSketch" r:id="rId4" imgW="1618488" imgH="725424" progId="ACD.ChemSketch.20">
                  <p:embed/>
                </p:oleObj>
              </mc:Choice>
              <mc:Fallback>
                <p:oleObj name="ChemSketch" r:id="rId4" imgW="1618488" imgH="725424" progId="ACD.ChemSketch.20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2895600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054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38800" y="220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7600" y="3124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086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Tahoma" charset="0"/>
              </a:rPr>
              <a:t>Signal Averaging </a:t>
            </a:r>
            <a:br>
              <a:rPr lang="en-US" altLang="en-US" sz="4000" dirty="0" smtClean="0">
                <a:latin typeface="Tahoma" charset="0"/>
              </a:rPr>
            </a:br>
            <a:r>
              <a:rPr lang="en-US" altLang="en-US" sz="3200" dirty="0" smtClean="0">
                <a:latin typeface="Tahoma" charset="0"/>
              </a:rPr>
              <a:t>Another Example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76800" cy="4114800"/>
          </a:xfrm>
        </p:spPr>
        <p:txBody>
          <a:bodyPr/>
          <a:lstStyle/>
          <a:p>
            <a:r>
              <a:rPr lang="en-US" altLang="en-US" sz="2000" dirty="0" smtClean="0">
                <a:latin typeface="Tahoma" charset="0"/>
              </a:rPr>
              <a:t>In mass spectrometry, and in particular with time-of-flight mass spectrometers, mass measurement is measured on many ions</a:t>
            </a:r>
          </a:p>
          <a:p>
            <a:r>
              <a:rPr lang="en-US" altLang="en-US" sz="2000" dirty="0" smtClean="0">
                <a:latin typeface="Tahoma" charset="0"/>
              </a:rPr>
              <a:t>Instrument resolution is good, but insufficient for high resolution on single measurements (resolution of 15,000 gives </a:t>
            </a:r>
            <a:r>
              <a:rPr lang="en-US" altLang="en-US" sz="2000" dirty="0" smtClean="0">
                <a:latin typeface="Symbol" pitchFamily="18" charset="2"/>
              </a:rPr>
              <a:t>s</a:t>
            </a:r>
            <a:r>
              <a:rPr lang="en-US" altLang="en-US" sz="2000" dirty="0" smtClean="0">
                <a:latin typeface="Tahoma" charset="0"/>
              </a:rPr>
              <a:t> ~ 0.1 </a:t>
            </a:r>
            <a:r>
              <a:rPr lang="en-US" altLang="en-US" sz="2000" dirty="0" err="1" smtClean="0">
                <a:latin typeface="Tahoma" charset="0"/>
              </a:rPr>
              <a:t>amu</a:t>
            </a:r>
            <a:r>
              <a:rPr lang="en-US" altLang="en-US" sz="2000" dirty="0" smtClean="0">
                <a:latin typeface="Tahoma" charset="0"/>
              </a:rPr>
              <a:t> for 1344 peak)</a:t>
            </a:r>
          </a:p>
          <a:p>
            <a:r>
              <a:rPr lang="en-US" altLang="en-US" sz="2000" dirty="0" smtClean="0">
                <a:latin typeface="Tahoma" charset="0"/>
              </a:rPr>
              <a:t>To meet “accurate mass” requirement, errors less than 5 </a:t>
            </a:r>
            <a:r>
              <a:rPr lang="en-US" altLang="en-US" sz="2000" dirty="0" err="1" smtClean="0">
                <a:latin typeface="Tahoma" charset="0"/>
              </a:rPr>
              <a:t>ppm</a:t>
            </a:r>
            <a:r>
              <a:rPr lang="en-US" altLang="en-US" sz="2000" dirty="0" smtClean="0">
                <a:latin typeface="Tahoma" charset="0"/>
              </a:rPr>
              <a:t> (0.007 </a:t>
            </a:r>
            <a:r>
              <a:rPr lang="en-US" altLang="en-US" sz="2000" dirty="0" err="1" smtClean="0">
                <a:latin typeface="Tahoma" charset="0"/>
              </a:rPr>
              <a:t>amu</a:t>
            </a:r>
            <a:r>
              <a:rPr lang="en-US" altLang="en-US" sz="2000" dirty="0" smtClean="0">
                <a:latin typeface="Tahoma" charset="0"/>
              </a:rPr>
              <a:t>) are required.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 r="44604"/>
          <a:stretch>
            <a:fillRect/>
          </a:stretch>
        </p:blipFill>
        <p:spPr bwMode="auto">
          <a:xfrm>
            <a:off x="5181600" y="1981200"/>
            <a:ext cx="3768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705600" y="3733800"/>
            <a:ext cx="3048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86600" y="3048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~ 0.2 amu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10200" y="52578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x axis is 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638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measurement will never meet high resolution requirement, but averaging will result in an improved average </a:t>
            </a:r>
            <a:r>
              <a:rPr lang="en-US" dirty="0" smtClean="0"/>
              <a:t>value (mean mass).</a:t>
            </a:r>
            <a:endParaRPr lang="en-US" dirty="0" smtClean="0"/>
          </a:p>
          <a:p>
            <a:r>
              <a:rPr lang="en-US" dirty="0" smtClean="0"/>
              <a:t>For n &gt; 50, 95% CI becomes mean </a:t>
            </a:r>
            <a:r>
              <a:rPr lang="en-US" u="sng" dirty="0" smtClean="0"/>
              <a:t>+</a:t>
            </a:r>
            <a:r>
              <a:rPr lang="en-US" dirty="0" smtClean="0"/>
              <a:t> 1.96</a:t>
            </a:r>
            <a:r>
              <a:rPr lang="en-US" altLang="en-US" dirty="0" smtClean="0">
                <a:latin typeface="Symbol" pitchFamily="18" charset="2"/>
              </a:rPr>
              <a:t>s</a:t>
            </a:r>
            <a:r>
              <a:rPr lang="en-US" dirty="0" smtClean="0"/>
              <a:t>/(n)</a:t>
            </a:r>
            <a:r>
              <a:rPr lang="en-US" baseline="30000" dirty="0" smtClean="0"/>
              <a:t>0.5</a:t>
            </a:r>
            <a:r>
              <a:rPr lang="en-US" dirty="0" smtClean="0"/>
              <a:t> or to reach 0.007 </a:t>
            </a:r>
            <a:r>
              <a:rPr lang="en-US" dirty="0" err="1" smtClean="0"/>
              <a:t>amu</a:t>
            </a:r>
            <a:r>
              <a:rPr lang="en-US" dirty="0" smtClean="0"/>
              <a:t>, would require roughly 784 “counts” or individual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uiExpand="1" build="p"/>
      <p:bldP spid="13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Fundamental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400" dirty="0">
                <a:latin typeface="Tahoma" charset="0"/>
              </a:rPr>
              <a:t>Thermal Noise = Johnson Noise (voltage associated)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</a:t>
            </a:r>
            <a:endParaRPr lang="en-US" altLang="en-US" sz="2000" dirty="0" smtClean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</a:t>
            </a:r>
            <a:r>
              <a:rPr lang="en-US" altLang="en-US" sz="2000" dirty="0" smtClean="0">
                <a:latin typeface="Tahoma" charset="0"/>
              </a:rPr>
              <a:t>- </a:t>
            </a:r>
            <a:r>
              <a:rPr lang="en-US" altLang="en-US" sz="2000" dirty="0">
                <a:latin typeface="Tahoma" charset="0"/>
              </a:rPr>
              <a:t>where: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	k</a:t>
            </a:r>
            <a:r>
              <a:rPr lang="en-US" altLang="en-US" sz="2000" baseline="-25000" dirty="0">
                <a:latin typeface="Tahoma" charset="0"/>
              </a:rPr>
              <a:t>B</a:t>
            </a:r>
            <a:r>
              <a:rPr lang="en-US" altLang="en-US" sz="2000" dirty="0">
                <a:latin typeface="Tahoma" charset="0"/>
              </a:rPr>
              <a:t> = Boltzmann’s constant, T = temp. (K), R = resistance (</a:t>
            </a:r>
            <a:r>
              <a:rPr lang="en-US" altLang="en-US" sz="2000" dirty="0">
                <a:latin typeface="Symbol" pitchFamily="18" charset="2"/>
              </a:rPr>
              <a:t>W</a:t>
            </a:r>
            <a:r>
              <a:rPr lang="en-US" altLang="en-US" sz="2000" dirty="0">
                <a:latin typeface="Tahoma" charset="0"/>
              </a:rPr>
              <a:t>), 	and B = bandwidth (Hz) = range of frequencies accepted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	- Solutions:  cool devices, use lower R values, reduce 	bandwidth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dirty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ahoma" charset="0"/>
              </a:rPr>
              <a:t>B.  </a:t>
            </a:r>
            <a:r>
              <a:rPr lang="en-US" altLang="en-US" sz="2400" dirty="0">
                <a:latin typeface="Tahoma" charset="0"/>
              </a:rPr>
              <a:t>Shot noise (current associated)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000" dirty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000" dirty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	- Solutions:  reduce bandwidth, use internally amplified 	</a:t>
            </a:r>
            <a:r>
              <a:rPr lang="en-US" altLang="en-US" sz="2000" dirty="0" smtClean="0">
                <a:latin typeface="Tahoma" charset="0"/>
              </a:rPr>
              <a:t>transducers</a:t>
            </a:r>
            <a:endParaRPr lang="en-US" altLang="en-US" sz="2000" dirty="0">
              <a:latin typeface="Tahoma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2057400"/>
          <a:ext cx="21224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155199" imgH="266584" progId="Equation.3">
                  <p:embed/>
                </p:oleObj>
              </mc:Choice>
              <mc:Fallback>
                <p:oleObj name="Equation" r:id="rId4" imgW="1155199" imgH="266584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212248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81163" y="5138738"/>
          <a:ext cx="19700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964781" imgH="266584" progId="Equation.3">
                  <p:embed/>
                </p:oleObj>
              </mc:Choice>
              <mc:Fallback>
                <p:oleObj name="Equation" r:id="rId6" imgW="964781" imgH="26658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138738"/>
                        <a:ext cx="1970087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24400" y="51054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ahoma" charset="0"/>
              </a:rPr>
              <a:t>where q= fundamental charge = 1.6 x 10</a:t>
            </a:r>
            <a:r>
              <a:rPr lang="en-US" altLang="en-US" baseline="30000" dirty="0">
                <a:latin typeface="Tahoma" charset="0"/>
              </a:rPr>
              <a:t>-19</a:t>
            </a:r>
            <a:r>
              <a:rPr lang="en-US" altLang="en-US" dirty="0">
                <a:latin typeface="Tahoma" charset="0"/>
              </a:rPr>
              <a:t> C and I = current</a:t>
            </a:r>
          </a:p>
        </p:txBody>
      </p:sp>
    </p:spTree>
    <p:extLst>
      <p:ext uri="{BB962C8B-B14F-4D97-AF65-F5344CB8AC3E}">
        <p14:creationId xmlns:p14="http://schemas.microsoft.com/office/powerpoint/2010/main" val="18020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Other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ahoma" charset="0"/>
              </a:rPr>
              <a:t>Flicker Noise (or 1/f noise or pink noise)</a:t>
            </a:r>
            <a:endParaRPr lang="en-US" altLang="en-US" sz="2800" dirty="0">
              <a:latin typeface="Tahoma" charset="0"/>
            </a:endParaRP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Tahoma" charset="0"/>
              </a:rPr>
              <a:t>Occurs </a:t>
            </a:r>
            <a:r>
              <a:rPr lang="en-US" altLang="en-US" sz="2400" dirty="0">
                <a:latin typeface="Tahoma" charset="0"/>
              </a:rPr>
              <a:t>at low frequencies</a:t>
            </a:r>
          </a:p>
          <a:p>
            <a:pPr lvl="1">
              <a:buFontTx/>
              <a:buChar char="-"/>
            </a:pPr>
            <a:r>
              <a:rPr lang="en-US" altLang="en-US" sz="2400" dirty="0">
                <a:latin typeface="Tahoma" charset="0"/>
              </a:rPr>
              <a:t>Can result from environmental changes (e.g. change in light intensity over time, change in temperature)</a:t>
            </a:r>
          </a:p>
          <a:p>
            <a:pPr lvl="1">
              <a:buFontTx/>
              <a:buChar char="-"/>
            </a:pPr>
            <a:r>
              <a:rPr lang="en-US" altLang="en-US" sz="2400" dirty="0">
                <a:latin typeface="Tahoma" charset="0"/>
              </a:rPr>
              <a:t>Can be reduced through modulating </a:t>
            </a:r>
            <a:r>
              <a:rPr lang="en-US" altLang="en-US" sz="2400" dirty="0" smtClean="0">
                <a:latin typeface="Tahoma" charset="0"/>
              </a:rPr>
              <a:t>source</a:t>
            </a:r>
            <a:endParaRPr lang="en-US" alt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Noise</a:t>
            </a:r>
            <a:br>
              <a:rPr lang="en-US" altLang="en-US" b="1" smtClean="0"/>
            </a:br>
            <a:r>
              <a:rPr lang="en-US" altLang="en-US" sz="3600" smtClean="0"/>
              <a:t>Flicker Noise Example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lamp</a:t>
            </a:r>
          </a:p>
        </p:txBody>
      </p:sp>
      <p:sp>
        <p:nvSpPr>
          <p:cNvPr id="354313" name="AutoShape 9"/>
          <p:cNvSpPr>
            <a:spLocks noChangeArrowheads="1"/>
          </p:cNvSpPr>
          <p:nvPr/>
        </p:nvSpPr>
        <p:spPr bwMode="auto">
          <a:xfrm rot="5255641">
            <a:off x="1905000" y="3430588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 flipV="1">
            <a:off x="2057400" y="4267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>
            <a:off x="2057400" y="35814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7" name="Rectangle 13"/>
          <p:cNvSpPr>
            <a:spLocks noChangeArrowheads="1"/>
          </p:cNvSpPr>
          <p:nvPr/>
        </p:nvSpPr>
        <p:spPr bwMode="auto">
          <a:xfrm>
            <a:off x="3581400" y="3352800"/>
            <a:ext cx="533400" cy="457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8" name="Rectangle 14"/>
          <p:cNvSpPr>
            <a:spLocks noChangeArrowheads="1"/>
          </p:cNvSpPr>
          <p:nvPr/>
        </p:nvSpPr>
        <p:spPr bwMode="auto">
          <a:xfrm rot="-2406054">
            <a:off x="1143000" y="4419600"/>
            <a:ext cx="1219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838200" y="2438400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chopper (alternatively reflects light or lets light through)</a:t>
            </a:r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>
            <a:off x="1371600" y="3200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1" name="Rectangle 17"/>
          <p:cNvSpPr>
            <a:spLocks noChangeArrowheads="1"/>
          </p:cNvSpPr>
          <p:nvPr/>
        </p:nvSpPr>
        <p:spPr bwMode="auto">
          <a:xfrm>
            <a:off x="3581400" y="3962400"/>
            <a:ext cx="533400" cy="457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2" name="AutoShape 18"/>
          <p:cNvSpPr>
            <a:spLocks noChangeArrowheads="1"/>
          </p:cNvSpPr>
          <p:nvPr/>
        </p:nvSpPr>
        <p:spPr bwMode="auto">
          <a:xfrm rot="-5400000">
            <a:off x="4495800" y="4114800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3" name="AutoShape 19"/>
          <p:cNvSpPr>
            <a:spLocks noChangeArrowheads="1"/>
          </p:cNvSpPr>
          <p:nvPr/>
        </p:nvSpPr>
        <p:spPr bwMode="auto">
          <a:xfrm rot="10800000">
            <a:off x="4495800" y="3429000"/>
            <a:ext cx="304800" cy="2667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2057400" y="42672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5" name="AutoShape 21"/>
          <p:cNvSpPr>
            <a:spLocks noChangeArrowheads="1"/>
          </p:cNvSpPr>
          <p:nvPr/>
        </p:nvSpPr>
        <p:spPr bwMode="auto">
          <a:xfrm rot="-8272289">
            <a:off x="4348163" y="3738563"/>
            <a:ext cx="322262" cy="368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6" name="Rectangle 22"/>
          <p:cNvSpPr>
            <a:spLocks noChangeArrowheads="1"/>
          </p:cNvSpPr>
          <p:nvPr/>
        </p:nvSpPr>
        <p:spPr bwMode="auto">
          <a:xfrm>
            <a:off x="5181600" y="36576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5105400" y="3048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light detector</a:t>
            </a:r>
          </a:p>
        </p:txBody>
      </p:sp>
      <p:sp>
        <p:nvSpPr>
          <p:cNvPr id="354328" name="Line 24"/>
          <p:cNvSpPr>
            <a:spLocks noChangeShapeType="1"/>
          </p:cNvSpPr>
          <p:nvPr/>
        </p:nvSpPr>
        <p:spPr bwMode="auto">
          <a:xfrm flipV="1">
            <a:off x="2057400" y="3581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>
            <a:off x="46482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0" name="Line 26"/>
          <p:cNvSpPr>
            <a:spLocks noChangeShapeType="1"/>
          </p:cNvSpPr>
          <p:nvPr/>
        </p:nvSpPr>
        <p:spPr bwMode="auto">
          <a:xfrm flipH="1" flipV="1">
            <a:off x="46482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1" name="Line 27"/>
          <p:cNvSpPr>
            <a:spLocks noChangeShapeType="1"/>
          </p:cNvSpPr>
          <p:nvPr/>
        </p:nvSpPr>
        <p:spPr bwMode="auto">
          <a:xfrm>
            <a:off x="4648200" y="3810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2" name="Line 28"/>
          <p:cNvSpPr>
            <a:spLocks noChangeShapeType="1"/>
          </p:cNvSpPr>
          <p:nvPr/>
        </p:nvSpPr>
        <p:spPr bwMode="auto">
          <a:xfrm>
            <a:off x="4648200" y="4038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35052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sample cell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3429000" y="4495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blank cell</a:t>
            </a:r>
          </a:p>
        </p:txBody>
      </p:sp>
      <p:sp>
        <p:nvSpPr>
          <p:cNvPr id="354335" name="Text Box 31"/>
          <p:cNvSpPr txBox="1">
            <a:spLocks noChangeArrowheads="1"/>
          </p:cNvSpPr>
          <p:nvPr/>
        </p:nvSpPr>
        <p:spPr bwMode="auto">
          <a:xfrm>
            <a:off x="4343400" y="5257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mirrors</a:t>
            </a:r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 flipH="1" flipV="1">
            <a:off x="4724400" y="4267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7" name="Line 33"/>
          <p:cNvSpPr>
            <a:spLocks noChangeShapeType="1"/>
          </p:cNvSpPr>
          <p:nvPr/>
        </p:nvSpPr>
        <p:spPr bwMode="auto">
          <a:xfrm flipH="1" flipV="1">
            <a:off x="4572000" y="4038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8" name="Rectangle 34"/>
          <p:cNvSpPr>
            <a:spLocks noChangeArrowheads="1"/>
          </p:cNvSpPr>
          <p:nvPr/>
        </p:nvSpPr>
        <p:spPr bwMode="auto">
          <a:xfrm rot="-2406054">
            <a:off x="1676400" y="4222750"/>
            <a:ext cx="609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2945376">
            <a:off x="1100138" y="3940175"/>
            <a:ext cx="762000" cy="381000"/>
            <a:chOff x="336" y="2544"/>
            <a:chExt cx="480" cy="240"/>
          </a:xfrm>
        </p:grpSpPr>
        <p:sp>
          <p:nvSpPr>
            <p:cNvPr id="12341" name="Rectangle 35"/>
            <p:cNvSpPr>
              <a:spLocks noChangeArrowheads="1"/>
            </p:cNvSpPr>
            <p:nvPr/>
          </p:nvSpPr>
          <p:spPr bwMode="auto">
            <a:xfrm>
              <a:off x="336" y="2544"/>
              <a:ext cx="336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2" name="Line 36"/>
            <p:cNvSpPr>
              <a:spLocks noChangeShapeType="1"/>
            </p:cNvSpPr>
            <p:nvPr/>
          </p:nvSpPr>
          <p:spPr bwMode="auto">
            <a:xfrm>
              <a:off x="672" y="267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9" name="Text Box 38"/>
          <p:cNvSpPr txBox="1">
            <a:spLocks noChangeArrowheads="1"/>
          </p:cNvSpPr>
          <p:nvPr/>
        </p:nvSpPr>
        <p:spPr bwMode="auto">
          <a:xfrm>
            <a:off x="1447800" y="1600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charset="0"/>
              </a:rPr>
              <a:t>Example of equipment for noise reduction</a:t>
            </a:r>
          </a:p>
        </p:txBody>
      </p:sp>
      <p:sp>
        <p:nvSpPr>
          <p:cNvPr id="354343" name="Freeform 39"/>
          <p:cNvSpPr>
            <a:spLocks/>
          </p:cNvSpPr>
          <p:nvPr/>
        </p:nvSpPr>
        <p:spPr bwMode="auto">
          <a:xfrm>
            <a:off x="5397500" y="4025900"/>
            <a:ext cx="1536700" cy="1117600"/>
          </a:xfrm>
          <a:custGeom>
            <a:avLst/>
            <a:gdLst>
              <a:gd name="T0" fmla="*/ 2147483647 w 968"/>
              <a:gd name="T1" fmla="*/ 2147483647 h 704"/>
              <a:gd name="T2" fmla="*/ 2147483647 w 968"/>
              <a:gd name="T3" fmla="*/ 2147483647 h 704"/>
              <a:gd name="T4" fmla="*/ 2147483647 w 968"/>
              <a:gd name="T5" fmla="*/ 2147483647 h 704"/>
              <a:gd name="T6" fmla="*/ 2147483647 w 968"/>
              <a:gd name="T7" fmla="*/ 2147483647 h 704"/>
              <a:gd name="T8" fmla="*/ 2147483647 w 968"/>
              <a:gd name="T9" fmla="*/ 2147483647 h 704"/>
              <a:gd name="T10" fmla="*/ 2147483647 w 968"/>
              <a:gd name="T11" fmla="*/ 2147483647 h 704"/>
              <a:gd name="T12" fmla="*/ 2147483647 w 968"/>
              <a:gd name="T13" fmla="*/ 2147483647 h 704"/>
              <a:gd name="T14" fmla="*/ 2147483647 w 968"/>
              <a:gd name="T15" fmla="*/ 2147483647 h 7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8"/>
              <a:gd name="T25" fmla="*/ 0 h 704"/>
              <a:gd name="T26" fmla="*/ 968 w 968"/>
              <a:gd name="T27" fmla="*/ 704 h 7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8" h="704">
                <a:moveTo>
                  <a:pt x="728" y="8"/>
                </a:moveTo>
                <a:cubicBezTo>
                  <a:pt x="736" y="4"/>
                  <a:pt x="744" y="0"/>
                  <a:pt x="776" y="8"/>
                </a:cubicBezTo>
                <a:cubicBezTo>
                  <a:pt x="808" y="16"/>
                  <a:pt x="896" y="16"/>
                  <a:pt x="920" y="56"/>
                </a:cubicBezTo>
                <a:cubicBezTo>
                  <a:pt x="944" y="96"/>
                  <a:pt x="968" y="200"/>
                  <a:pt x="920" y="248"/>
                </a:cubicBezTo>
                <a:cubicBezTo>
                  <a:pt x="872" y="296"/>
                  <a:pt x="776" y="304"/>
                  <a:pt x="632" y="344"/>
                </a:cubicBezTo>
                <a:cubicBezTo>
                  <a:pt x="488" y="384"/>
                  <a:pt x="112" y="432"/>
                  <a:pt x="56" y="488"/>
                </a:cubicBezTo>
                <a:cubicBezTo>
                  <a:pt x="0" y="544"/>
                  <a:pt x="200" y="656"/>
                  <a:pt x="296" y="680"/>
                </a:cubicBezTo>
                <a:cubicBezTo>
                  <a:pt x="392" y="704"/>
                  <a:pt x="576" y="640"/>
                  <a:pt x="632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4" name="Line 40"/>
          <p:cNvSpPr>
            <a:spLocks noChangeShapeType="1"/>
          </p:cNvSpPr>
          <p:nvPr/>
        </p:nvSpPr>
        <p:spPr bwMode="auto">
          <a:xfrm>
            <a:off x="64008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5" name="Line 41"/>
          <p:cNvSpPr>
            <a:spLocks noChangeShapeType="1"/>
          </p:cNvSpPr>
          <p:nvPr/>
        </p:nvSpPr>
        <p:spPr bwMode="auto">
          <a:xfrm>
            <a:off x="6400800" y="5257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6" name="Line 42"/>
          <p:cNvSpPr>
            <a:spLocks noChangeShapeType="1"/>
          </p:cNvSpPr>
          <p:nvPr/>
        </p:nvSpPr>
        <p:spPr bwMode="auto">
          <a:xfrm flipH="1">
            <a:off x="6248400" y="5334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7" name="Line 43"/>
          <p:cNvSpPr>
            <a:spLocks noChangeShapeType="1"/>
          </p:cNvSpPr>
          <p:nvPr/>
        </p:nvSpPr>
        <p:spPr bwMode="auto">
          <a:xfrm>
            <a:off x="6248400" y="5410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8" name="Line 44"/>
          <p:cNvSpPr>
            <a:spLocks noChangeShapeType="1"/>
          </p:cNvSpPr>
          <p:nvPr/>
        </p:nvSpPr>
        <p:spPr bwMode="auto">
          <a:xfrm flipH="1">
            <a:off x="6400800" y="5486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9" name="Line 45"/>
          <p:cNvSpPr>
            <a:spLocks noChangeShapeType="1"/>
          </p:cNvSpPr>
          <p:nvPr/>
        </p:nvSpPr>
        <p:spPr bwMode="auto">
          <a:xfrm>
            <a:off x="64008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0" name="Line 46"/>
          <p:cNvSpPr>
            <a:spLocks noChangeShapeType="1"/>
          </p:cNvSpPr>
          <p:nvPr/>
        </p:nvSpPr>
        <p:spPr bwMode="auto">
          <a:xfrm>
            <a:off x="6248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1" name="Line 47"/>
          <p:cNvSpPr>
            <a:spLocks noChangeShapeType="1"/>
          </p:cNvSpPr>
          <p:nvPr/>
        </p:nvSpPr>
        <p:spPr bwMode="auto">
          <a:xfrm>
            <a:off x="62484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2" name="Line 48"/>
          <p:cNvSpPr>
            <a:spLocks noChangeShapeType="1"/>
          </p:cNvSpPr>
          <p:nvPr/>
        </p:nvSpPr>
        <p:spPr bwMode="auto">
          <a:xfrm>
            <a:off x="6400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3" name="Line 49"/>
          <p:cNvSpPr>
            <a:spLocks noChangeShapeType="1"/>
          </p:cNvSpPr>
          <p:nvPr/>
        </p:nvSpPr>
        <p:spPr bwMode="auto">
          <a:xfrm>
            <a:off x="62484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4" name="Line 50"/>
          <p:cNvSpPr>
            <a:spLocks noChangeShapeType="1"/>
          </p:cNvSpPr>
          <p:nvPr/>
        </p:nvSpPr>
        <p:spPr bwMode="auto">
          <a:xfrm>
            <a:off x="63246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6" name="Line 52"/>
          <p:cNvSpPr>
            <a:spLocks noChangeShapeType="1"/>
          </p:cNvSpPr>
          <p:nvPr/>
        </p:nvSpPr>
        <p:spPr bwMode="auto">
          <a:xfrm>
            <a:off x="6400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7" name="Line 53"/>
          <p:cNvSpPr>
            <a:spLocks noChangeShapeType="1"/>
          </p:cNvSpPr>
          <p:nvPr/>
        </p:nvSpPr>
        <p:spPr bwMode="auto">
          <a:xfrm>
            <a:off x="6400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8" name="Line 54"/>
          <p:cNvSpPr>
            <a:spLocks noChangeShapeType="1"/>
          </p:cNvSpPr>
          <p:nvPr/>
        </p:nvSpPr>
        <p:spPr bwMode="auto">
          <a:xfrm flipV="1">
            <a:off x="68580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9" name="Line 55"/>
          <p:cNvSpPr>
            <a:spLocks noChangeShapeType="1"/>
          </p:cNvSpPr>
          <p:nvPr/>
        </p:nvSpPr>
        <p:spPr bwMode="auto">
          <a:xfrm>
            <a:off x="68580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60" name="Text Box 56"/>
          <p:cNvSpPr txBox="1">
            <a:spLocks noChangeArrowheads="1"/>
          </p:cNvSpPr>
          <p:nvPr/>
        </p:nvSpPr>
        <p:spPr bwMode="auto">
          <a:xfrm>
            <a:off x="7162800" y="4953000"/>
            <a:ext cx="1752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Digitizer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4361" name="Text Box 57"/>
          <p:cNvSpPr txBox="1">
            <a:spLocks noChangeArrowheads="1"/>
          </p:cNvSpPr>
          <p:nvPr/>
        </p:nvSpPr>
        <p:spPr bwMode="auto">
          <a:xfrm>
            <a:off x="7010400" y="3429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high pass filter</a:t>
            </a:r>
          </a:p>
        </p:txBody>
      </p:sp>
      <p:sp>
        <p:nvSpPr>
          <p:cNvPr id="354362" name="Line 58"/>
          <p:cNvSpPr>
            <a:spLocks noChangeShapeType="1"/>
          </p:cNvSpPr>
          <p:nvPr/>
        </p:nvSpPr>
        <p:spPr bwMode="auto">
          <a:xfrm flipH="1">
            <a:off x="6629400" y="38100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63" name="Text Box 59"/>
          <p:cNvSpPr txBox="1">
            <a:spLocks noChangeArrowheads="1"/>
          </p:cNvSpPr>
          <p:nvPr/>
        </p:nvSpPr>
        <p:spPr bwMode="auto">
          <a:xfrm>
            <a:off x="7239000" y="4419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rectifier</a:t>
            </a:r>
          </a:p>
        </p:txBody>
      </p:sp>
      <p:sp>
        <p:nvSpPr>
          <p:cNvPr id="354364" name="Line 60"/>
          <p:cNvSpPr>
            <a:spLocks noChangeShapeType="1"/>
          </p:cNvSpPr>
          <p:nvPr/>
        </p:nvSpPr>
        <p:spPr bwMode="auto">
          <a:xfrm flipH="1">
            <a:off x="6934200" y="4648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4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-0.05 0.05644 " pathEditMode="relative" ptsTypes="AA">
                                      <p:cBhvr>
                                        <p:cTn id="67" dur="2000" fill="hold"/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  <p:bldP spid="354309" grpId="0"/>
      <p:bldP spid="354313" grpId="0" animBg="1"/>
      <p:bldP spid="354314" grpId="0" animBg="1"/>
      <p:bldP spid="354314" grpId="1" animBg="1"/>
      <p:bldP spid="354314" grpId="2" animBg="1"/>
      <p:bldP spid="354316" grpId="0" animBg="1"/>
      <p:bldP spid="354317" grpId="0" animBg="1"/>
      <p:bldP spid="354318" grpId="0" animBg="1"/>
      <p:bldP spid="354319" grpId="0"/>
      <p:bldP spid="354320" grpId="0" animBg="1"/>
      <p:bldP spid="354321" grpId="0" animBg="1"/>
      <p:bldP spid="354322" grpId="0" animBg="1"/>
      <p:bldP spid="354323" grpId="0" animBg="1"/>
      <p:bldP spid="354324" grpId="0" animBg="1"/>
      <p:bldP spid="354324" grpId="1" animBg="1"/>
      <p:bldP spid="354325" grpId="0" animBg="1"/>
      <p:bldP spid="354326" grpId="0" animBg="1"/>
      <p:bldP spid="354327" grpId="0"/>
      <p:bldP spid="354328" grpId="0" animBg="1"/>
      <p:bldP spid="354329" grpId="0" animBg="1"/>
      <p:bldP spid="354330" grpId="0" animBg="1"/>
      <p:bldP spid="354330" grpId="1" animBg="1"/>
      <p:bldP spid="354331" grpId="0" animBg="1"/>
      <p:bldP spid="354332" grpId="0" animBg="1"/>
      <p:bldP spid="354332" grpId="1" animBg="1"/>
      <p:bldP spid="354333" grpId="0"/>
      <p:bldP spid="354334" grpId="0"/>
      <p:bldP spid="354335" grpId="0"/>
      <p:bldP spid="354336" grpId="0" animBg="1"/>
      <p:bldP spid="354337" grpId="0" animBg="1"/>
      <p:bldP spid="354338" grpId="0" animBg="1"/>
      <p:bldP spid="354338" grpId="1" animBg="1"/>
      <p:bldP spid="354343" grpId="0" animBg="1"/>
      <p:bldP spid="354344" grpId="0" animBg="1"/>
      <p:bldP spid="354345" grpId="0" animBg="1"/>
      <p:bldP spid="354346" grpId="0" animBg="1"/>
      <p:bldP spid="354347" grpId="0" animBg="1"/>
      <p:bldP spid="354348" grpId="0" animBg="1"/>
      <p:bldP spid="354349" grpId="0" animBg="1"/>
      <p:bldP spid="354350" grpId="0" animBg="1"/>
      <p:bldP spid="354351" grpId="0" animBg="1"/>
      <p:bldP spid="354352" grpId="0" animBg="1"/>
      <p:bldP spid="354353" grpId="0" animBg="1"/>
      <p:bldP spid="354354" grpId="0" animBg="1"/>
      <p:bldP spid="354356" grpId="0" animBg="1"/>
      <p:bldP spid="354357" grpId="0" animBg="1"/>
      <p:bldP spid="354358" grpId="0" animBg="1"/>
      <p:bldP spid="354359" grpId="0" animBg="1"/>
      <p:bldP spid="354360" grpId="0" animBg="1"/>
      <p:bldP spid="354361" grpId="0"/>
      <p:bldP spid="354361" grpId="1"/>
      <p:bldP spid="354362" grpId="0" animBg="1"/>
      <p:bldP spid="354362" grpId="1" animBg="1"/>
      <p:bldP spid="354363" grpId="0"/>
      <p:bldP spid="3543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dirty="0" smtClean="0"/>
              <a:t>Noise</a:t>
            </a:r>
            <a:br>
              <a:rPr lang="en-US" altLang="en-US" b="1" dirty="0" smtClean="0"/>
            </a:br>
            <a:r>
              <a:rPr lang="en-US" altLang="en-US" sz="3600" dirty="0" smtClean="0"/>
              <a:t>Flicker Noise Example: Signals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" y="2133600"/>
          <a:ext cx="6934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hart" r:id="rId4" imgW="6248400" imgH="3627039" progId="Excel.Sheet.8">
                  <p:embed/>
                </p:oleObj>
              </mc:Choice>
              <mc:Fallback>
                <p:oleObj name="Chart" r:id="rId4" imgW="6248400" imgH="3627039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934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838200" y="1600199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light detector signal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2133600"/>
          <a:ext cx="76962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hart" r:id="rId6" imgW="6202680" imgH="3147162" progId="Excel.Sheet.8">
                  <p:embed/>
                </p:oleObj>
              </mc:Choice>
              <mc:Fallback>
                <p:oleObj name="Chart" r:id="rId6" imgW="6202680" imgH="3147162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6962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13"/>
          <p:cNvSpPr>
            <a:spLocks noChangeShapeType="1"/>
          </p:cNvSpPr>
          <p:nvPr/>
        </p:nvSpPr>
        <p:spPr bwMode="auto">
          <a:xfrm flipH="1" flipV="1">
            <a:off x="3200400" y="4602162"/>
            <a:ext cx="19050" cy="57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295650" y="471805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slow increase in noise over 1</a:t>
            </a:r>
            <a:r>
              <a:rPr lang="en-US" altLang="en-US" sz="1400" baseline="30000"/>
              <a:t>st</a:t>
            </a:r>
            <a:r>
              <a:rPr lang="en-US" altLang="en-US" sz="1400"/>
              <a:t> ~100 s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609600" y="1635954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RC Filter only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524000" y="2362199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low f noise removed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2133600"/>
          <a:ext cx="80772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hart" r:id="rId8" imgW="6179820" imgH="3040522" progId="Excel.Sheet.8">
                  <p:embed/>
                </p:oleObj>
              </mc:Choice>
              <mc:Fallback>
                <p:oleObj name="Chart" r:id="rId8" imgW="6179820" imgH="3040522" progId="Excel.Shee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807720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09600" y="1635954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RC Filter + diode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2002667"/>
          <a:ext cx="8382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hart" r:id="rId10" imgW="6187440" imgH="2964180" progId="Excel.Sheet.8">
                  <p:embed/>
                </p:oleObj>
              </mc:Choice>
              <mc:Fallback>
                <p:oleObj name="Chart" r:id="rId10" imgW="6187440" imgH="2964180" progId="Excel.Sheet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2667"/>
                        <a:ext cx="8382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2209800" y="1626464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Signal following digital filtration</a:t>
            </a:r>
          </a:p>
        </p:txBody>
      </p:sp>
    </p:spTree>
    <p:extLst>
      <p:ext uri="{BB962C8B-B14F-4D97-AF65-F5344CB8AC3E}">
        <p14:creationId xmlns:p14="http://schemas.microsoft.com/office/powerpoint/2010/main" val="7991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 animBg="0"/>
      <p:bldP spid="56" grpId="0"/>
      <p:bldP spid="56" grpId="1"/>
      <p:bldOleChart spid="4" grpId="0" animBg="0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2" grpId="1"/>
      <p:bldOleChart spid="5" grpId="0" animBg="0"/>
      <p:bldP spid="64" grpId="0"/>
      <p:bldP spid="64" grpId="1"/>
      <p:bldOleChart spid="6" grpId="0" animBg="0"/>
      <p:bldP spid="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854</Words>
  <Application>Microsoft Office PowerPoint</Application>
  <PresentationFormat>On-screen Show (4:3)</PresentationFormat>
  <Paragraphs>161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Default Design</vt:lpstr>
      <vt:lpstr>ChemSketch</vt:lpstr>
      <vt:lpstr>Equation</vt:lpstr>
      <vt:lpstr>Chart</vt:lpstr>
      <vt:lpstr>Chem. 133 – 2/16 Lecture</vt:lpstr>
      <vt:lpstr>Announcements</vt:lpstr>
      <vt:lpstr>Signal Averaging</vt:lpstr>
      <vt:lpstr>Signal Averaging - Question</vt:lpstr>
      <vt:lpstr>Signal Averaging  Another Example</vt:lpstr>
      <vt:lpstr>Noise Sources – Fundamental Types</vt:lpstr>
      <vt:lpstr>Noise Sources – Other Types</vt:lpstr>
      <vt:lpstr>Noise Flicker Noise Example</vt:lpstr>
      <vt:lpstr>Noise Flicker Noise Example: Signals</vt:lpstr>
      <vt:lpstr>Noise Sources – Other Types</vt:lpstr>
      <vt:lpstr>Noise  Processing to Reduce</vt:lpstr>
      <vt:lpstr>Noise  Processing to Reduce</vt:lpstr>
      <vt:lpstr>Noise HPLC Example</vt:lpstr>
      <vt:lpstr>Noise Questions</vt:lpstr>
      <vt:lpstr>Electronics Additional Questions</vt:lpstr>
    </vt:vector>
  </TitlesOfParts>
  <Company>CSUS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Chem. 31 – 9/15 Lecture</dc:title>
  <dc:creator>RDixon</dc:creator>
  <cp:lastModifiedBy>Roy Dixon</cp:lastModifiedBy>
  <cp:revision>212</cp:revision>
  <dcterms:created xsi:type="dcterms:W3CDTF">2005-09-14T19:27:31Z</dcterms:created>
  <dcterms:modified xsi:type="dcterms:W3CDTF">2017-02-16T03:15:39Z</dcterms:modified>
</cp:coreProperties>
</file>