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1"/>
  </p:notesMasterIdLst>
  <p:sldIdLst>
    <p:sldId id="280" r:id="rId2"/>
    <p:sldId id="339" r:id="rId3"/>
    <p:sldId id="393" r:id="rId4"/>
    <p:sldId id="394" r:id="rId5"/>
    <p:sldId id="395" r:id="rId6"/>
    <p:sldId id="396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04" r:id="rId15"/>
    <p:sldId id="405" r:id="rId16"/>
    <p:sldId id="406" r:id="rId17"/>
    <p:sldId id="407" r:id="rId18"/>
    <p:sldId id="408" r:id="rId19"/>
    <p:sldId id="409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C286A"/>
    <a:srgbClr val="FE5F26"/>
    <a:srgbClr val="FDBB27"/>
    <a:srgbClr val="FF0000"/>
    <a:srgbClr val="F7A7B2"/>
    <a:srgbClr val="CC99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4" autoAdjust="0"/>
    <p:restoredTop sz="94627" autoAdjust="0"/>
  </p:normalViewPr>
  <p:slideViewPr>
    <p:cSldViewPr>
      <p:cViewPr varScale="1">
        <p:scale>
          <a:sx n="102" d="100"/>
          <a:sy n="102" d="100"/>
        </p:scale>
        <p:origin x="27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4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5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5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8DAA529-1C47-41A6-A996-D3A5BA3E8E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36531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298800-CAC6-4F58-8EF8-96537F6644BF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524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65AA55-8B92-4FBC-9E1E-2D7B02B38319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78033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65AA55-8B92-4FBC-9E1E-2D7B02B38319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11692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65AA55-8B92-4FBC-9E1E-2D7B02B38319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43086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65AA55-8B92-4FBC-9E1E-2D7B02B38319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103004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65AA55-8B92-4FBC-9E1E-2D7B02B38319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819118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65AA55-8B92-4FBC-9E1E-2D7B02B38319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571919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65AA55-8B92-4FBC-9E1E-2D7B02B38319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750746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65AA55-8B92-4FBC-9E1E-2D7B02B38319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388572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65AA55-8B92-4FBC-9E1E-2D7B02B38319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81719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65AA55-8B92-4FBC-9E1E-2D7B02B38319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65AA55-8B92-4FBC-9E1E-2D7B02B38319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67235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0C2FDD2-F205-4899-9AD0-23A27DDFFAEF}" type="slidenum">
              <a:rPr lang="en-US" altLang="en-US" sz="1200"/>
              <a:pPr algn="r" eaLnBrk="1" hangingPunct="1"/>
              <a:t>4</a:t>
            </a:fld>
            <a:endParaRPr lang="en-US" alt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96673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0C2FDD2-F205-4899-9AD0-23A27DDFFAEF}" type="slidenum">
              <a:rPr lang="en-US" altLang="en-US" sz="1200"/>
              <a:pPr algn="r" eaLnBrk="1" hangingPunct="1"/>
              <a:t>5</a:t>
            </a:fld>
            <a:endParaRPr lang="en-US" alt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00365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65AA55-8B92-4FBC-9E1E-2D7B02B38319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96393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65AA55-8B92-4FBC-9E1E-2D7B02B38319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29337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65AA55-8B92-4FBC-9E1E-2D7B02B38319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20529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99101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64416-02D3-4446-9343-2A06AA9B97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626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759DD-B6E0-4FA9-B228-B6F367EE7E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914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61280-7729-425E-B882-287A5CB7B8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478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BE599-F2F5-4EA2-866A-BA04646FF5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054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E0DC9-92E4-4680-927A-6B6ED6F364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8227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805EB-BA9A-4759-A95F-F99F430A4D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2135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6C785-6111-4435-8846-88FF74E0A6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7174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07D9E-1644-4947-87B1-19594C0697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250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A5FF5-4A91-4C0D-B54C-2E826ACFED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4372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ECCCD-3230-460C-A103-675BFE65D6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368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D864C-84DF-40F6-B18F-77D9B7FEFD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957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76EE8-AAAF-46ED-9625-4180719E15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126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407CCC94-506D-42AC-A9A9-46E26348BC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emf"/><Relationship Id="rId5" Type="http://schemas.openxmlformats.org/officeDocument/2006/relationships/image" Target="../media/image1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9.e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.e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8.emf"/><Relationship Id="rId5" Type="http://schemas.openxmlformats.org/officeDocument/2006/relationships/image" Target="../media/image5.e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latin typeface="Tahoma" panose="020B0604030504040204" pitchFamily="34" charset="0"/>
              </a:rPr>
              <a:t>Chem. 133 – 2/21 Lecture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ahoma" charset="0"/>
                <a:cs typeface="Tahoma" charset="0"/>
              </a:rPr>
              <a:t>Noise</a:t>
            </a:r>
            <a:br>
              <a:rPr lang="en-US" altLang="en-US" dirty="0" smtClean="0">
                <a:latin typeface="Tahoma" charset="0"/>
                <a:cs typeface="Tahoma" charset="0"/>
              </a:rPr>
            </a:br>
            <a:r>
              <a:rPr lang="en-US" altLang="en-US" sz="3600" dirty="0" smtClean="0">
                <a:latin typeface="Tahoma" charset="0"/>
                <a:cs typeface="Tahoma" charset="0"/>
              </a:rPr>
              <a:t>Questions</a:t>
            </a:r>
          </a:p>
        </p:txBody>
      </p:sp>
      <p:sp>
        <p:nvSpPr>
          <p:cNvPr id="717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400" dirty="0" smtClean="0">
                <a:latin typeface="Tahoma" charset="0"/>
              </a:rPr>
              <a:t>What type of noise is likely to be present when using thermocouples to measure temperature?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400" dirty="0" smtClean="0">
                <a:latin typeface="Tahoma" charset="0"/>
              </a:rPr>
              <a:t>Why is modulation normally required to reduce 1/f noise?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400" dirty="0" smtClean="0">
                <a:latin typeface="Tahoma" charset="0"/>
              </a:rPr>
              <a:t>What is the percent noise on a current producing transducer which generates signal over a 1000 Hz band if the signal is 10 </a:t>
            </a:r>
            <a:r>
              <a:rPr lang="en-US" sz="2400" dirty="0" err="1" smtClean="0">
                <a:latin typeface="Tahoma" charset="0"/>
              </a:rPr>
              <a:t>nA</a:t>
            </a:r>
            <a:r>
              <a:rPr lang="en-US" sz="2400" dirty="0" smtClean="0">
                <a:latin typeface="Tahoma" charset="0"/>
              </a:rPr>
              <a:t>? if the signal is 2.0 </a:t>
            </a:r>
            <a:r>
              <a:rPr lang="en-US" sz="2400" dirty="0" err="1" smtClean="0">
                <a:latin typeface="Tahoma" charset="0"/>
              </a:rPr>
              <a:t>pA</a:t>
            </a:r>
            <a:r>
              <a:rPr lang="en-US" sz="2400" dirty="0" smtClean="0">
                <a:latin typeface="Tahoma" charset="0"/>
              </a:rPr>
              <a:t>?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400" dirty="0" smtClean="0">
                <a:latin typeface="Tahoma" charset="0"/>
              </a:rPr>
              <a:t>What specific type of noise is reduced best by shielding electronics?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400" dirty="0" smtClean="0">
                <a:latin typeface="Tahoma" charset="0"/>
              </a:rPr>
              <a:t>How would use of a low pass filter reduce shot noise?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400" dirty="0" smtClean="0">
                <a:latin typeface="Tahoma" charset="0"/>
              </a:rPr>
              <a:t>Suggest one method for reducing thermal noise.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400" dirty="0" smtClean="0">
                <a:latin typeface="Tahoma" charset="0"/>
              </a:rPr>
              <a:t>What type of noise is not effectively reduced by using a low pass filter?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dirty="0" smtClean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57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ahoma" charset="0"/>
                <a:cs typeface="Tahoma" charset="0"/>
              </a:rPr>
              <a:t>Electronics</a:t>
            </a:r>
            <a:br>
              <a:rPr lang="en-US" altLang="en-US" dirty="0" smtClean="0">
                <a:latin typeface="Tahoma" charset="0"/>
                <a:cs typeface="Tahoma" charset="0"/>
              </a:rPr>
            </a:br>
            <a:r>
              <a:rPr lang="en-US" altLang="en-US" sz="3600" dirty="0" smtClean="0">
                <a:latin typeface="Tahoma" charset="0"/>
                <a:cs typeface="Tahoma" charset="0"/>
              </a:rPr>
              <a:t>Additional Questions</a:t>
            </a:r>
          </a:p>
        </p:txBody>
      </p:sp>
      <p:sp>
        <p:nvSpPr>
          <p:cNvPr id="7171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/>
              <a:t>Answer the questions 1-3 from the following plots which were obtained from background measurements (instrument noise):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/>
              <a:t>  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en-US" sz="2000" dirty="0" smtClean="0"/>
              <a:t>Which plot is most likely shows 1/f noise: ______________________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endParaRPr lang="en-US" sz="2000" dirty="0" smtClean="0"/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en-US" sz="2000" dirty="0" smtClean="0"/>
              <a:t>Which plot when Fourier transformed will produce a plot with a peak at 55 Hz: ______________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endParaRPr lang="en-US" sz="2000" dirty="0" smtClean="0"/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en-US" sz="2000" dirty="0" smtClean="0"/>
              <a:t>If plot c) shows noise from a GC signal in which peaks typically are on the order of 2 s (2000 ms) wide, what can be done to reduce the noise?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dirty="0" smtClean="0">
              <a:latin typeface="Tahoma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676400"/>
            <a:ext cx="2514600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429000"/>
            <a:ext cx="236220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5105400"/>
            <a:ext cx="23622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105400" y="2133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a)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181600" y="3733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b)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57800" y="5181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127438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</a:rPr>
              <a:t>Electrochemistry</a:t>
            </a:r>
            <a:br>
              <a:rPr lang="en-US" dirty="0" smtClean="0">
                <a:latin typeface="Tahoma" charset="0"/>
              </a:rPr>
            </a:br>
            <a:r>
              <a:rPr lang="en-US" sz="3600" dirty="0" smtClean="0">
                <a:latin typeface="Tahoma" charset="0"/>
              </a:rPr>
              <a:t>Overview</a:t>
            </a:r>
            <a:endParaRPr lang="en-US" altLang="en-US" dirty="0" smtClean="0">
              <a:latin typeface="Tahoma" charset="0"/>
              <a:cs typeface="Tahoma" charset="0"/>
            </a:endParaRPr>
          </a:p>
        </p:txBody>
      </p:sp>
      <p:sp>
        <p:nvSpPr>
          <p:cNvPr id="717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latin typeface="Tahoma" charset="0"/>
              </a:rPr>
              <a:t>Applications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Tahoma" charset="0"/>
              </a:rPr>
              <a:t>quantitative analysis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ahoma" charset="0"/>
              </a:rPr>
              <a:t>potential measurement methods (e.g. pH electrode)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latin typeface="Tahoma" charset="0"/>
              </a:rPr>
              <a:t>current based measurements (</a:t>
            </a:r>
            <a:r>
              <a:rPr lang="en-US" sz="2000" dirty="0" err="1" smtClean="0">
                <a:latin typeface="Tahoma" charset="0"/>
              </a:rPr>
              <a:t>amperometry</a:t>
            </a:r>
            <a:r>
              <a:rPr lang="en-US" sz="2000" dirty="0" smtClean="0">
                <a:latin typeface="Tahoma" charset="0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Tahoma" charset="0"/>
              </a:rPr>
              <a:t>qualitative analysis (</a:t>
            </a:r>
            <a:r>
              <a:rPr lang="en-US" sz="2400" dirty="0" err="1" smtClean="0">
                <a:latin typeface="Tahoma" charset="0"/>
              </a:rPr>
              <a:t>voltammetry</a:t>
            </a:r>
            <a:r>
              <a:rPr lang="en-US" sz="2400" dirty="0" smtClean="0">
                <a:latin typeface="Tahoma" charset="0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Tahoma" charset="0"/>
              </a:rPr>
              <a:t>note: potential normally gives qualitative information and current quantitative measurements (except with ion selective electrodes/pH meters)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Tahoma" charset="0"/>
              </a:rPr>
              <a:t>HPLC/IC detectors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Tahoma" charset="0"/>
              </a:rPr>
              <a:t>Why Use?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Tahoma" charset="0"/>
              </a:rPr>
              <a:t>lower cost (both for instruments and supplies)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Tahoma" charset="0"/>
              </a:rPr>
              <a:t>high sensitivity possible (particularly mass sensitivity)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Tahoma" charset="0"/>
              </a:rPr>
              <a:t>simpler equipment, more useful for field, in-situ type measurements</a:t>
            </a:r>
          </a:p>
          <a:p>
            <a:pPr eaLnBrk="1" hangingPunct="1">
              <a:buNone/>
            </a:pPr>
            <a:endParaRPr lang="en-US" altLang="en-US" sz="2000" dirty="0" smtClean="0"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93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</a:rPr>
              <a:t>Electrochemistry</a:t>
            </a:r>
            <a:br>
              <a:rPr lang="en-US" dirty="0" smtClean="0">
                <a:latin typeface="Tahoma" charset="0"/>
              </a:rPr>
            </a:br>
            <a:r>
              <a:rPr lang="en-US" sz="3600" dirty="0" smtClean="0">
                <a:latin typeface="Tahoma" charset="0"/>
              </a:rPr>
              <a:t> </a:t>
            </a:r>
            <a:r>
              <a:rPr lang="en-US" sz="3600" dirty="0" err="1" smtClean="0">
                <a:latin typeface="Tahoma" charset="0"/>
              </a:rPr>
              <a:t>Redox</a:t>
            </a:r>
            <a:r>
              <a:rPr lang="en-US" sz="3600" dirty="0" smtClean="0">
                <a:latin typeface="Tahoma" charset="0"/>
              </a:rPr>
              <a:t> Reactions</a:t>
            </a:r>
            <a:endParaRPr lang="en-US" altLang="en-US" dirty="0" smtClean="0">
              <a:latin typeface="Tahoma" charset="0"/>
              <a:cs typeface="Tahoma" charset="0"/>
            </a:endParaRPr>
          </a:p>
        </p:txBody>
      </p:sp>
      <p:sp>
        <p:nvSpPr>
          <p:cNvPr id="7171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sz="2800" dirty="0" smtClean="0">
                <a:latin typeface="Tahoma" charset="0"/>
              </a:rPr>
              <a:t>Reduction = loss of charge</a:t>
            </a:r>
          </a:p>
          <a:p>
            <a:pPr lvl="1"/>
            <a:r>
              <a:rPr lang="en-US" sz="2400" dirty="0" smtClean="0">
                <a:latin typeface="Tahoma" charset="0"/>
              </a:rPr>
              <a:t>e.g. Fe</a:t>
            </a:r>
            <a:r>
              <a:rPr lang="en-US" sz="2400" baseline="30000" dirty="0" smtClean="0">
                <a:latin typeface="Tahoma" charset="0"/>
              </a:rPr>
              <a:t>3+</a:t>
            </a:r>
            <a:r>
              <a:rPr lang="en-US" sz="2400" dirty="0" smtClean="0">
                <a:latin typeface="Tahoma" charset="0"/>
              </a:rPr>
              <a:t> + e</a:t>
            </a:r>
            <a:r>
              <a:rPr lang="en-US" sz="2400" baseline="30000" dirty="0" smtClean="0">
                <a:latin typeface="Tahoma" charset="0"/>
              </a:rPr>
              <a:t>-</a:t>
            </a:r>
            <a:r>
              <a:rPr lang="en-US" sz="2400" dirty="0" smtClean="0">
                <a:latin typeface="Tahoma" charset="0"/>
              </a:rPr>
              <a:t> </a:t>
            </a:r>
            <a:r>
              <a:rPr lang="en-US" sz="2400" dirty="0" smtClean="0">
                <a:latin typeface="Tahoma" charset="0"/>
                <a:cs typeface="Arial" charset="0"/>
              </a:rPr>
              <a:t>→ Fe</a:t>
            </a:r>
            <a:r>
              <a:rPr lang="en-US" sz="2400" baseline="30000" dirty="0" smtClean="0">
                <a:latin typeface="Tahoma" charset="0"/>
              </a:rPr>
              <a:t>2+</a:t>
            </a:r>
            <a:endParaRPr lang="en-US" sz="2400" dirty="0" smtClean="0">
              <a:latin typeface="Tahoma" charset="0"/>
              <a:cs typeface="Arial" charset="0"/>
            </a:endParaRPr>
          </a:p>
          <a:p>
            <a:r>
              <a:rPr lang="en-US" sz="2800" dirty="0" smtClean="0">
                <a:latin typeface="Tahoma" charset="0"/>
              </a:rPr>
              <a:t>Oxidation = gain in charge</a:t>
            </a:r>
          </a:p>
          <a:p>
            <a:pPr lvl="1"/>
            <a:r>
              <a:rPr lang="en-US" sz="2400" dirty="0" smtClean="0">
                <a:latin typeface="Tahoma" charset="0"/>
              </a:rPr>
              <a:t>e.g. Pb</a:t>
            </a:r>
            <a:r>
              <a:rPr lang="en-US" sz="2400" baseline="30000" dirty="0" smtClean="0">
                <a:latin typeface="Tahoma" charset="0"/>
              </a:rPr>
              <a:t>2+</a:t>
            </a:r>
            <a:r>
              <a:rPr lang="en-US" sz="2400" dirty="0" smtClean="0">
                <a:latin typeface="Tahoma" charset="0"/>
              </a:rPr>
              <a:t> + 2H</a:t>
            </a:r>
            <a:r>
              <a:rPr lang="en-US" sz="2400" baseline="-25000" dirty="0" smtClean="0">
                <a:latin typeface="Tahoma" charset="0"/>
              </a:rPr>
              <a:t>2</a:t>
            </a:r>
            <a:r>
              <a:rPr lang="en-US" sz="2400" dirty="0" smtClean="0">
                <a:latin typeface="Tahoma" charset="0"/>
              </a:rPr>
              <a:t>O </a:t>
            </a:r>
            <a:r>
              <a:rPr lang="en-US" sz="2400" dirty="0" smtClean="0">
                <a:latin typeface="Tahoma" charset="0"/>
                <a:cs typeface="Arial" charset="0"/>
              </a:rPr>
              <a:t>→</a:t>
            </a:r>
            <a:r>
              <a:rPr lang="en-US" sz="2400" dirty="0" smtClean="0">
                <a:latin typeface="Tahoma" charset="0"/>
              </a:rPr>
              <a:t> PbO</a:t>
            </a:r>
            <a:r>
              <a:rPr lang="en-US" sz="2400" baseline="-25000" dirty="0" smtClean="0">
                <a:latin typeface="Tahoma" charset="0"/>
              </a:rPr>
              <a:t>2</a:t>
            </a:r>
            <a:r>
              <a:rPr lang="en-US" sz="2400" dirty="0" smtClean="0">
                <a:latin typeface="Tahoma" charset="0"/>
              </a:rPr>
              <a:t>(s) + 4H</a:t>
            </a:r>
            <a:r>
              <a:rPr lang="en-US" sz="2400" baseline="30000" dirty="0" smtClean="0">
                <a:latin typeface="Tahoma" charset="0"/>
              </a:rPr>
              <a:t>+</a:t>
            </a:r>
            <a:r>
              <a:rPr lang="en-US" sz="2400" dirty="0" smtClean="0">
                <a:latin typeface="Tahoma" charset="0"/>
                <a:cs typeface="Arial" charset="0"/>
              </a:rPr>
              <a:t> + 2e</a:t>
            </a:r>
            <a:r>
              <a:rPr lang="en-US" sz="2400" baseline="30000" dirty="0" smtClean="0">
                <a:latin typeface="Tahoma" charset="0"/>
              </a:rPr>
              <a:t>-</a:t>
            </a:r>
            <a:r>
              <a:rPr lang="en-US" sz="2400" dirty="0" smtClean="0">
                <a:latin typeface="Tahoma" charset="0"/>
                <a:cs typeface="Arial" charset="0"/>
              </a:rPr>
              <a:t> (</a:t>
            </a:r>
            <a:r>
              <a:rPr lang="en-US" sz="2400" dirty="0" err="1" smtClean="0">
                <a:latin typeface="Tahoma" charset="0"/>
                <a:cs typeface="Arial" charset="0"/>
              </a:rPr>
              <a:t>Pb</a:t>
            </a:r>
            <a:r>
              <a:rPr lang="en-US" sz="2400" dirty="0" smtClean="0">
                <a:latin typeface="Tahoma" charset="0"/>
                <a:cs typeface="Arial" charset="0"/>
              </a:rPr>
              <a:t> goes from +2 to +4)</a:t>
            </a:r>
            <a:endParaRPr lang="en-US" sz="2400" dirty="0" smtClean="0">
              <a:latin typeface="Tahoma" charset="0"/>
            </a:endParaRPr>
          </a:p>
          <a:p>
            <a:r>
              <a:rPr lang="en-US" sz="2800" dirty="0" smtClean="0">
                <a:latin typeface="Tahoma" charset="0"/>
              </a:rPr>
              <a:t>Balancing reactions</a:t>
            </a:r>
          </a:p>
          <a:p>
            <a:pPr lvl="1"/>
            <a:r>
              <a:rPr lang="en-US" sz="2400" dirty="0" smtClean="0">
                <a:latin typeface="Tahoma" charset="0"/>
              </a:rPr>
              <a:t>review steps in general chemistry book</a:t>
            </a:r>
          </a:p>
          <a:p>
            <a:pPr lvl="1"/>
            <a:r>
              <a:rPr lang="en-US" sz="2400" dirty="0" smtClean="0">
                <a:latin typeface="Tahoma" charset="0"/>
              </a:rPr>
              <a:t>example: Zn(s) + Cr</a:t>
            </a:r>
            <a:r>
              <a:rPr lang="en-US" sz="2400" baseline="-25000" dirty="0" smtClean="0">
                <a:latin typeface="Tahoma" charset="0"/>
              </a:rPr>
              <a:t>2</a:t>
            </a:r>
            <a:r>
              <a:rPr lang="en-US" sz="2400" dirty="0" smtClean="0">
                <a:latin typeface="Tahoma" charset="0"/>
              </a:rPr>
              <a:t>O</a:t>
            </a:r>
            <a:r>
              <a:rPr lang="en-US" sz="2400" baseline="-25000" dirty="0" smtClean="0">
                <a:latin typeface="Tahoma" charset="0"/>
              </a:rPr>
              <a:t>7</a:t>
            </a:r>
            <a:r>
              <a:rPr lang="en-US" sz="2400" baseline="30000" dirty="0" smtClean="0">
                <a:latin typeface="Tahoma" charset="0"/>
              </a:rPr>
              <a:t>2-</a:t>
            </a:r>
            <a:r>
              <a:rPr lang="en-US" sz="2400" dirty="0" smtClean="0">
                <a:latin typeface="Tahoma" charset="0"/>
              </a:rPr>
              <a:t>  </a:t>
            </a:r>
            <a:r>
              <a:rPr lang="en-US" sz="2400" dirty="0" smtClean="0">
                <a:latin typeface="Tahoma" charset="0"/>
                <a:cs typeface="Arial" charset="0"/>
              </a:rPr>
              <a:t>→ Zn</a:t>
            </a:r>
            <a:r>
              <a:rPr lang="en-US" sz="2400" baseline="30000" dirty="0" smtClean="0">
                <a:latin typeface="Tahoma" charset="0"/>
              </a:rPr>
              <a:t>2+</a:t>
            </a:r>
            <a:r>
              <a:rPr lang="en-US" sz="2400" dirty="0" smtClean="0">
                <a:latin typeface="Tahoma" charset="0"/>
                <a:cs typeface="Arial" charset="0"/>
              </a:rPr>
              <a:t> + Cr</a:t>
            </a:r>
            <a:r>
              <a:rPr lang="en-US" sz="2400" baseline="30000" dirty="0" smtClean="0">
                <a:latin typeface="Tahoma" charset="0"/>
              </a:rPr>
              <a:t>3+</a:t>
            </a:r>
          </a:p>
          <a:p>
            <a:pPr lvl="1"/>
            <a:r>
              <a:rPr lang="en-US" sz="2400" dirty="0" smtClean="0">
                <a:latin typeface="Tahoma" charset="0"/>
              </a:rPr>
              <a:t>note: based on methods used for problems in this book, full cell balancing may not be needed</a:t>
            </a:r>
            <a:endParaRPr lang="en-US" sz="2400" baseline="30000" dirty="0" smtClean="0">
              <a:latin typeface="Tahoma" charset="0"/>
            </a:endParaRPr>
          </a:p>
          <a:p>
            <a:pPr eaLnBrk="1" hangingPunct="1">
              <a:buNone/>
            </a:pPr>
            <a:endParaRPr lang="en-US" altLang="en-US" sz="2000" dirty="0" smtClean="0"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59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</a:rPr>
              <a:t>Electrochemistry</a:t>
            </a:r>
            <a:br>
              <a:rPr lang="en-US" dirty="0" smtClean="0">
                <a:latin typeface="Tahoma" charset="0"/>
              </a:rPr>
            </a:br>
            <a:r>
              <a:rPr lang="en-US" sz="3600" dirty="0" smtClean="0">
                <a:latin typeface="Tahoma" charset="0"/>
              </a:rPr>
              <a:t> Fundamental Equations</a:t>
            </a:r>
            <a:endParaRPr lang="en-US" altLang="en-US" dirty="0" smtClean="0">
              <a:latin typeface="Tahoma" charset="0"/>
              <a:cs typeface="Tahoma" charset="0"/>
            </a:endParaRPr>
          </a:p>
        </p:txBody>
      </p:sp>
      <p:sp>
        <p:nvSpPr>
          <p:cNvPr id="717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Tahoma" charset="0"/>
              </a:rPr>
              <a:t>Relationship between charge, energy and current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>
                <a:latin typeface="Tahoma" charset="0"/>
              </a:rPr>
              <a:t>redox</a:t>
            </a:r>
            <a:r>
              <a:rPr lang="en-US" sz="2400" dirty="0" smtClean="0">
                <a:latin typeface="Tahoma" charset="0"/>
              </a:rPr>
              <a:t> reactions involve the exchange of electrons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Tahoma" charset="0"/>
              </a:rPr>
              <a:t>when the exchange occurs on an electrode surface, current can be measured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Tahoma" charset="0"/>
              </a:rPr>
              <a:t>Total charge transfer = q = </a:t>
            </a:r>
            <a:r>
              <a:rPr lang="en-US" sz="2400" dirty="0" err="1" smtClean="0">
                <a:latin typeface="Tahoma" charset="0"/>
              </a:rPr>
              <a:t>nF</a:t>
            </a:r>
            <a:r>
              <a:rPr lang="en-US" sz="2400" dirty="0" smtClean="0">
                <a:latin typeface="Tahoma" charset="0"/>
              </a:rPr>
              <a:t>, where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latin typeface="Tahoma" charset="0"/>
              </a:rPr>
              <a:t>n = moles of electrons in reaction and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latin typeface="Tahoma" charset="0"/>
              </a:rPr>
              <a:t>F = Faraday</a:t>
            </a:r>
            <a:r>
              <a:rPr lang="en-US" sz="2000" dirty="0" smtClean="0"/>
              <a:t>’</a:t>
            </a:r>
            <a:r>
              <a:rPr lang="en-US" sz="2000" dirty="0" smtClean="0">
                <a:latin typeface="Tahoma" charset="0"/>
              </a:rPr>
              <a:t>s constant = 96500 C/moles e</a:t>
            </a:r>
            <a:r>
              <a:rPr lang="en-US" sz="2000" baseline="30000" dirty="0" smtClean="0">
                <a:latin typeface="Tahoma" charset="0"/>
              </a:rPr>
              <a:t>-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latin typeface="Tahoma" charset="0"/>
              </a:rPr>
              <a:t>F = </a:t>
            </a:r>
            <a:r>
              <a:rPr lang="en-US" sz="2000" dirty="0" err="1" smtClean="0">
                <a:latin typeface="Tahoma" charset="0"/>
              </a:rPr>
              <a:t>N</a:t>
            </a:r>
            <a:r>
              <a:rPr lang="en-US" sz="2000" baseline="-25000" dirty="0" err="1" smtClean="0">
                <a:latin typeface="Tahoma" charset="0"/>
              </a:rPr>
              <a:t>Avogadro</a:t>
            </a:r>
            <a:r>
              <a:rPr lang="en-US" sz="2000" dirty="0" err="1" smtClean="0">
                <a:cs typeface="Tahoma" charset="0"/>
              </a:rPr>
              <a:t>·</a:t>
            </a:r>
            <a:r>
              <a:rPr lang="en-US" sz="2000" dirty="0" err="1" smtClean="0">
                <a:latin typeface="Tahoma" charset="0"/>
                <a:cs typeface="Tahoma" charset="0"/>
              </a:rPr>
              <a:t>e</a:t>
            </a:r>
            <a:r>
              <a:rPr lang="en-US" sz="2000" dirty="0" smtClean="0">
                <a:latin typeface="Tahoma" charset="0"/>
              </a:rPr>
              <a:t> (e = elementary charge = 1.6 x 10</a:t>
            </a:r>
            <a:r>
              <a:rPr lang="en-US" sz="2000" baseline="30000" dirty="0" smtClean="0">
                <a:latin typeface="Tahoma" charset="0"/>
              </a:rPr>
              <a:t>-19</a:t>
            </a:r>
            <a:r>
              <a:rPr lang="en-US" sz="2000" dirty="0" smtClean="0">
                <a:latin typeface="Tahoma" charset="0"/>
              </a:rPr>
              <a:t> C)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Tahoma" charset="0"/>
              </a:rPr>
              <a:t>Current Produced = I = </a:t>
            </a:r>
            <a:r>
              <a:rPr lang="en-US" sz="2400" dirty="0" err="1" smtClean="0">
                <a:latin typeface="Tahoma" charset="0"/>
              </a:rPr>
              <a:t>dq</a:t>
            </a:r>
            <a:r>
              <a:rPr lang="en-US" sz="2400" dirty="0" smtClean="0">
                <a:latin typeface="Tahoma" charset="0"/>
              </a:rPr>
              <a:t>/</a:t>
            </a:r>
            <a:r>
              <a:rPr lang="en-US" sz="2400" dirty="0" err="1" smtClean="0">
                <a:latin typeface="Tahoma" charset="0"/>
              </a:rPr>
              <a:t>dt</a:t>
            </a:r>
            <a:endParaRPr lang="en-US" sz="2400" dirty="0" smtClean="0">
              <a:latin typeface="Tahoma" charset="0"/>
            </a:endParaRPr>
          </a:p>
          <a:p>
            <a:pPr lvl="2">
              <a:lnSpc>
                <a:spcPct val="90000"/>
              </a:lnSpc>
            </a:pPr>
            <a:r>
              <a:rPr lang="en-US" sz="2000" dirty="0" smtClean="0">
                <a:latin typeface="Tahoma" charset="0"/>
              </a:rPr>
              <a:t>or q = </a:t>
            </a:r>
            <a:r>
              <a:rPr lang="en-US" sz="2000" dirty="0" smtClean="0">
                <a:latin typeface="Tahoma" charset="0"/>
                <a:cs typeface="Tahoma" charset="0"/>
              </a:rPr>
              <a:t>∫</a:t>
            </a:r>
            <a:r>
              <a:rPr lang="en-US" sz="2000" dirty="0" err="1" smtClean="0">
                <a:latin typeface="Tahoma" charset="0"/>
                <a:cs typeface="Tahoma" charset="0"/>
              </a:rPr>
              <a:t>I</a:t>
            </a:r>
            <a:r>
              <a:rPr lang="en-US" sz="2000" dirty="0" err="1" smtClean="0">
                <a:cs typeface="Tahoma" charset="0"/>
              </a:rPr>
              <a:t>·</a:t>
            </a:r>
            <a:r>
              <a:rPr lang="en-US" sz="2000" dirty="0" err="1" smtClean="0">
                <a:latin typeface="Tahoma" charset="0"/>
                <a:cs typeface="Tahoma" charset="0"/>
              </a:rPr>
              <a:t>dt</a:t>
            </a:r>
            <a:r>
              <a:rPr lang="en-US" sz="2000" dirty="0" smtClean="0">
                <a:latin typeface="Tahoma" charset="0"/>
                <a:cs typeface="Tahoma" charset="0"/>
              </a:rPr>
              <a:t> (or = </a:t>
            </a:r>
            <a:r>
              <a:rPr lang="en-US" sz="2000" dirty="0" err="1" smtClean="0">
                <a:latin typeface="Tahoma" charset="0"/>
                <a:cs typeface="Tahoma" charset="0"/>
              </a:rPr>
              <a:t>I</a:t>
            </a:r>
            <a:r>
              <a:rPr lang="en-US" sz="2000" dirty="0" err="1" smtClean="0">
                <a:cs typeface="Tahoma" charset="0"/>
              </a:rPr>
              <a:t>·</a:t>
            </a:r>
            <a:r>
              <a:rPr lang="en-US" sz="2000" dirty="0" err="1" smtClean="0">
                <a:latin typeface="Tahoma" charset="0"/>
                <a:cs typeface="Tahoma" charset="0"/>
              </a:rPr>
              <a:t>t</a:t>
            </a:r>
            <a:r>
              <a:rPr lang="en-US" sz="2000" dirty="0" smtClean="0">
                <a:latin typeface="Tahoma" charset="0"/>
                <a:cs typeface="Tahoma" charset="0"/>
              </a:rPr>
              <a:t> under constant current conditions)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latin typeface="Tahoma" charset="0"/>
                <a:cs typeface="Tahoma" charset="0"/>
              </a:rPr>
              <a:t>can be used to determine battery lifetime</a:t>
            </a:r>
          </a:p>
        </p:txBody>
      </p:sp>
    </p:spTree>
    <p:extLst>
      <p:ext uri="{BB962C8B-B14F-4D97-AF65-F5344CB8AC3E}">
        <p14:creationId xmlns:p14="http://schemas.microsoft.com/office/powerpoint/2010/main" val="119388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</a:rPr>
              <a:t>Electrochemistry</a:t>
            </a:r>
            <a:br>
              <a:rPr lang="en-US" dirty="0" smtClean="0">
                <a:latin typeface="Tahoma" charset="0"/>
              </a:rPr>
            </a:br>
            <a:r>
              <a:rPr lang="en-US" sz="3600" dirty="0" smtClean="0">
                <a:latin typeface="Tahoma" charset="0"/>
              </a:rPr>
              <a:t> Fundamental Equations</a:t>
            </a:r>
            <a:endParaRPr lang="en-US" altLang="en-US" dirty="0" smtClean="0">
              <a:latin typeface="Tahoma" charset="0"/>
              <a:cs typeface="Tahoma" charset="0"/>
            </a:endParaRPr>
          </a:p>
        </p:txBody>
      </p:sp>
      <p:sp>
        <p:nvSpPr>
          <p:cNvPr id="717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Tahoma" charset="0"/>
              </a:rPr>
              <a:t>Relationship between charge, energy and current (continued)</a:t>
            </a:r>
          </a:p>
          <a:p>
            <a:pPr lvl="1"/>
            <a:r>
              <a:rPr lang="en-US" sz="2400" dirty="0" smtClean="0">
                <a:latin typeface="Tahoma" charset="0"/>
              </a:rPr>
              <a:t>Electrical work (units = J) = </a:t>
            </a:r>
            <a:r>
              <a:rPr lang="en-US" sz="2400" dirty="0" err="1" smtClean="0">
                <a:latin typeface="Tahoma" charset="0"/>
              </a:rPr>
              <a:t>E</a:t>
            </a:r>
            <a:r>
              <a:rPr lang="en-US" sz="2400" dirty="0" err="1" smtClean="0">
                <a:latin typeface="Tahoma" charset="0"/>
                <a:cs typeface="Tahoma" charset="0"/>
              </a:rPr>
              <a:t>·q</a:t>
            </a:r>
            <a:r>
              <a:rPr lang="en-US" sz="2400" dirty="0" smtClean="0">
                <a:latin typeface="Tahoma" charset="0"/>
              </a:rPr>
              <a:t> (E = potential in volts and q in C)</a:t>
            </a:r>
          </a:p>
          <a:p>
            <a:pPr lvl="1"/>
            <a:r>
              <a:rPr lang="en-US" sz="2400" dirty="0" smtClean="0">
                <a:latin typeface="Tahoma" charset="0"/>
              </a:rPr>
              <a:t>and </a:t>
            </a:r>
            <a:r>
              <a:rPr lang="el-GR" sz="2400" dirty="0" smtClean="0">
                <a:latin typeface="Tahoma" charset="0"/>
                <a:cs typeface="Arial" charset="0"/>
              </a:rPr>
              <a:t>Δ</a:t>
            </a:r>
            <a:r>
              <a:rPr lang="en-US" sz="2400" dirty="0" smtClean="0">
                <a:latin typeface="Tahoma" charset="0"/>
              </a:rPr>
              <a:t>G = -</a:t>
            </a:r>
            <a:r>
              <a:rPr lang="en-US" sz="2400" dirty="0" err="1" smtClean="0">
                <a:latin typeface="Tahoma" charset="0"/>
              </a:rPr>
              <a:t>E</a:t>
            </a:r>
            <a:r>
              <a:rPr lang="en-US" sz="2400" dirty="0" err="1" smtClean="0">
                <a:latin typeface="Tahoma" charset="0"/>
                <a:cs typeface="Tahoma" charset="0"/>
              </a:rPr>
              <a:t>·q</a:t>
            </a:r>
            <a:r>
              <a:rPr lang="en-US" sz="2400" dirty="0" smtClean="0">
                <a:latin typeface="Tahoma" charset="0"/>
              </a:rPr>
              <a:t> = -</a:t>
            </a:r>
            <a:r>
              <a:rPr lang="en-US" sz="2400" dirty="0" err="1" smtClean="0">
                <a:latin typeface="Tahoma" charset="0"/>
              </a:rPr>
              <a:t>nFE</a:t>
            </a:r>
            <a:endParaRPr lang="en-US" sz="2400" dirty="0" smtClean="0">
              <a:latin typeface="Tahoma" charset="0"/>
            </a:endParaRPr>
          </a:p>
          <a:p>
            <a:pPr lvl="1"/>
            <a:r>
              <a:rPr lang="en-US" sz="2400" dirty="0" smtClean="0">
                <a:latin typeface="Tahoma" charset="0"/>
              </a:rPr>
              <a:t>under standard conditions (1 M reactant/product conc., 298K, etc.), </a:t>
            </a:r>
            <a:r>
              <a:rPr lang="el-GR" sz="2400" dirty="0" smtClean="0">
                <a:latin typeface="Tahoma" charset="0"/>
                <a:cs typeface="Arial" charset="0"/>
              </a:rPr>
              <a:t>Δ</a:t>
            </a:r>
            <a:r>
              <a:rPr lang="en-US" sz="2400" dirty="0" smtClean="0">
                <a:latin typeface="Tahoma" charset="0"/>
              </a:rPr>
              <a:t>G</a:t>
            </a:r>
            <a:r>
              <a:rPr lang="en-US" sz="2400" dirty="0" smtClean="0">
                <a:latin typeface="Tahoma" charset="0"/>
                <a:cs typeface="Arial" charset="0"/>
              </a:rPr>
              <a:t>º</a:t>
            </a:r>
            <a:r>
              <a:rPr lang="en-US" sz="2400" dirty="0" smtClean="0">
                <a:latin typeface="Tahoma" charset="0"/>
              </a:rPr>
              <a:t> = -</a:t>
            </a:r>
            <a:r>
              <a:rPr lang="en-US" sz="2400" dirty="0" err="1" smtClean="0">
                <a:latin typeface="Tahoma" charset="0"/>
              </a:rPr>
              <a:t>nFE</a:t>
            </a:r>
            <a:r>
              <a:rPr lang="en-US" sz="2400" dirty="0" smtClean="0">
                <a:latin typeface="Tahoma" charset="0"/>
                <a:cs typeface="Arial" charset="0"/>
              </a:rPr>
              <a:t>º</a:t>
            </a:r>
          </a:p>
          <a:p>
            <a:pPr lvl="1"/>
            <a:r>
              <a:rPr lang="el-GR" sz="2400" dirty="0" smtClean="0">
                <a:latin typeface="Tahoma" charset="0"/>
                <a:cs typeface="Arial" charset="0"/>
              </a:rPr>
              <a:t>Δ</a:t>
            </a:r>
            <a:r>
              <a:rPr lang="en-US" sz="2400" dirty="0" smtClean="0">
                <a:latin typeface="Tahoma" charset="0"/>
              </a:rPr>
              <a:t>G</a:t>
            </a:r>
            <a:r>
              <a:rPr lang="en-US" sz="2400" dirty="0" smtClean="0">
                <a:latin typeface="Tahoma" charset="0"/>
                <a:cs typeface="Arial" charset="0"/>
              </a:rPr>
              <a:t>º are given in Tables and allows calculation of K values</a:t>
            </a:r>
          </a:p>
          <a:p>
            <a:pPr lvl="1"/>
            <a:r>
              <a:rPr lang="en-US" sz="2400" dirty="0" smtClean="0">
                <a:latin typeface="Tahoma" charset="0"/>
              </a:rPr>
              <a:t>E</a:t>
            </a:r>
            <a:r>
              <a:rPr lang="en-US" sz="2400" dirty="0" smtClean="0">
                <a:latin typeface="Tahoma" charset="0"/>
                <a:cs typeface="Arial" charset="0"/>
              </a:rPr>
              <a:t>º, standard reduction potential, also given in Tables (see Appendix H), but for “half-reactions”</a:t>
            </a:r>
            <a:endParaRPr lang="en-US" sz="2000" dirty="0" smtClean="0"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buNone/>
            </a:pPr>
            <a:endParaRPr lang="en-US" sz="2000" dirty="0" smtClean="0"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67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</a:rPr>
              <a:t>Electrochemistry</a:t>
            </a:r>
            <a:br>
              <a:rPr lang="en-US" dirty="0" smtClean="0">
                <a:latin typeface="Tahoma" charset="0"/>
              </a:rPr>
            </a:br>
            <a:r>
              <a:rPr lang="en-US" sz="3600" dirty="0" smtClean="0">
                <a:latin typeface="Tahoma" charset="0"/>
              </a:rPr>
              <a:t> Fundamental Equations</a:t>
            </a:r>
            <a:endParaRPr lang="en-US" altLang="en-US" dirty="0" smtClean="0">
              <a:latin typeface="Tahoma" charset="0"/>
              <a:cs typeface="Tahoma" charset="0"/>
            </a:endParaRPr>
          </a:p>
        </p:txBody>
      </p:sp>
      <p:sp>
        <p:nvSpPr>
          <p:cNvPr id="717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ahoma" charset="0"/>
              </a:rPr>
              <a:t>Example problem:</a:t>
            </a:r>
          </a:p>
          <a:p>
            <a:pPr lvl="1">
              <a:buFontTx/>
              <a:buNone/>
            </a:pPr>
            <a:r>
              <a:rPr lang="en-US" dirty="0" smtClean="0">
                <a:latin typeface="Tahoma" charset="0"/>
              </a:rPr>
              <a:t>A NiCad battery contains 12.0 g of </a:t>
            </a:r>
            <a:r>
              <a:rPr lang="en-US" dirty="0" err="1" smtClean="0">
                <a:latin typeface="Tahoma" charset="0"/>
              </a:rPr>
              <a:t>Cd</a:t>
            </a:r>
            <a:r>
              <a:rPr lang="en-US" dirty="0" smtClean="0">
                <a:latin typeface="Tahoma" charset="0"/>
              </a:rPr>
              <a:t> that is oxidized to </a:t>
            </a:r>
            <a:r>
              <a:rPr lang="en-US" dirty="0" err="1" smtClean="0">
                <a:latin typeface="Tahoma" charset="0"/>
              </a:rPr>
              <a:t>Cd</a:t>
            </a:r>
            <a:r>
              <a:rPr lang="en-US" dirty="0" smtClean="0">
                <a:latin typeface="Tahoma" charset="0"/>
              </a:rPr>
              <a:t>(OH)</a:t>
            </a:r>
            <a:r>
              <a:rPr lang="en-US" baseline="-25000" dirty="0" smtClean="0">
                <a:latin typeface="Tahoma" charset="0"/>
              </a:rPr>
              <a:t>2</a:t>
            </a:r>
            <a:r>
              <a:rPr lang="en-US" dirty="0" smtClean="0">
                <a:latin typeface="Tahoma" charset="0"/>
              </a:rPr>
              <a:t>.  How long should the battery last if a motor is drawing 421 </a:t>
            </a:r>
            <a:r>
              <a:rPr lang="en-US" dirty="0" err="1" smtClean="0">
                <a:latin typeface="Tahoma" charset="0"/>
              </a:rPr>
              <a:t>mA</a:t>
            </a:r>
            <a:r>
              <a:rPr lang="en-US" dirty="0" smtClean="0">
                <a:latin typeface="Tahoma" charset="0"/>
              </a:rPr>
              <a:t>?  Assume 100% efficiency.</a:t>
            </a:r>
          </a:p>
        </p:txBody>
      </p:sp>
    </p:spTree>
    <p:extLst>
      <p:ext uri="{BB962C8B-B14F-4D97-AF65-F5344CB8AC3E}">
        <p14:creationId xmlns:p14="http://schemas.microsoft.com/office/powerpoint/2010/main" val="32723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</a:rPr>
              <a:t>Electrochemistry</a:t>
            </a:r>
            <a:br>
              <a:rPr lang="en-US" dirty="0" smtClean="0">
                <a:latin typeface="Tahoma" charset="0"/>
              </a:rPr>
            </a:br>
            <a:r>
              <a:rPr lang="en-US" sz="3600" dirty="0" smtClean="0">
                <a:latin typeface="Tahoma" charset="0"/>
              </a:rPr>
              <a:t> Galvanic Cells</a:t>
            </a:r>
            <a:endParaRPr lang="en-US" altLang="en-US" dirty="0" smtClean="0">
              <a:latin typeface="Tahoma" charset="0"/>
              <a:cs typeface="Tahoma" charset="0"/>
            </a:endParaRPr>
          </a:p>
        </p:txBody>
      </p:sp>
      <p:sp>
        <p:nvSpPr>
          <p:cNvPr id="7171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What are galvanic cells?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Cells that use chemical reactions to generate electrical energy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Batteries are examples of useful galvanic cells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Example reaction</a:t>
            </a:r>
          </a:p>
          <a:p>
            <a:pPr lvl="1">
              <a:lnSpc>
                <a:spcPct val="80000"/>
              </a:lnSpc>
            </a:pPr>
            <a:endParaRPr lang="en-US" sz="2000" dirty="0" smtClean="0"/>
          </a:p>
          <a:p>
            <a:pPr lvl="1">
              <a:lnSpc>
                <a:spcPct val="80000"/>
              </a:lnSpc>
            </a:pPr>
            <a:endParaRPr lang="en-US" sz="2000" dirty="0" smtClean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If reactants are placed in a beaker, only products + heat are produced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When half reactions are isolated on electrodes, electrical work can be produced</a:t>
            </a: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762000" y="37338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ahoma" charset="0"/>
              </a:rPr>
              <a:t>Zn(s) + 2Ag</a:t>
            </a:r>
            <a:r>
              <a:rPr lang="en-US" baseline="30000" dirty="0">
                <a:latin typeface="Tahoma" charset="0"/>
              </a:rPr>
              <a:t>+</a:t>
            </a:r>
            <a:r>
              <a:rPr lang="en-US" dirty="0">
                <a:latin typeface="Tahoma" charset="0"/>
              </a:rPr>
              <a:t> </a:t>
            </a:r>
            <a:r>
              <a:rPr lang="en-US" dirty="0">
                <a:cs typeface="Arial" charset="0"/>
              </a:rPr>
              <a:t>→ Zn</a:t>
            </a:r>
            <a:r>
              <a:rPr lang="en-US" baseline="30000" dirty="0">
                <a:cs typeface="Arial" charset="0"/>
              </a:rPr>
              <a:t>2+</a:t>
            </a:r>
            <a:r>
              <a:rPr lang="en-US" dirty="0">
                <a:cs typeface="Arial" charset="0"/>
              </a:rPr>
              <a:t> + 2Ag(s)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5486400" y="3962400"/>
            <a:ext cx="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6553200" y="39624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6172200" y="39624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7239000" y="3962400"/>
            <a:ext cx="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6172200" y="47244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6172200" y="49530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172200" y="4724400"/>
            <a:ext cx="381000" cy="2286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867400" y="58674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charset="0"/>
              </a:rPr>
              <a:t>Salt Bridge</a:t>
            </a: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 flipV="1">
            <a:off x="6400800" y="4876800"/>
            <a:ext cx="76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5486400" y="4800600"/>
            <a:ext cx="685800" cy="304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6553200" y="4800600"/>
            <a:ext cx="685800" cy="304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>
            <a:off x="5486400" y="3810000"/>
            <a:ext cx="685800" cy="152400"/>
          </a:xfrm>
          <a:custGeom>
            <a:avLst/>
            <a:gdLst>
              <a:gd name="T0" fmla="*/ 0 w 1344"/>
              <a:gd name="T1" fmla="*/ 46826137 h 496"/>
              <a:gd name="T2" fmla="*/ 24995980 w 1344"/>
              <a:gd name="T3" fmla="*/ 24168308 h 496"/>
              <a:gd name="T4" fmla="*/ 74987438 w 1344"/>
              <a:gd name="T5" fmla="*/ 10573674 h 496"/>
              <a:gd name="T6" fmla="*/ 149974876 w 1344"/>
              <a:gd name="T7" fmla="*/ 1510481 h 496"/>
              <a:gd name="T8" fmla="*/ 199966821 w 1344"/>
              <a:gd name="T9" fmla="*/ 1510481 h 496"/>
              <a:gd name="T10" fmla="*/ 274954291 w 1344"/>
              <a:gd name="T11" fmla="*/ 10573674 h 496"/>
              <a:gd name="T12" fmla="*/ 324945725 w 1344"/>
              <a:gd name="T13" fmla="*/ 19636863 h 496"/>
              <a:gd name="T14" fmla="*/ 349941697 w 1344"/>
              <a:gd name="T15" fmla="*/ 42294696 h 4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44"/>
              <a:gd name="T25" fmla="*/ 0 h 496"/>
              <a:gd name="T26" fmla="*/ 1344 w 1344"/>
              <a:gd name="T27" fmla="*/ 496 h 49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44" h="496">
                <a:moveTo>
                  <a:pt x="0" y="496"/>
                </a:moveTo>
                <a:cubicBezTo>
                  <a:pt x="24" y="408"/>
                  <a:pt x="48" y="320"/>
                  <a:pt x="96" y="256"/>
                </a:cubicBezTo>
                <a:cubicBezTo>
                  <a:pt x="144" y="192"/>
                  <a:pt x="208" y="152"/>
                  <a:pt x="288" y="112"/>
                </a:cubicBezTo>
                <a:cubicBezTo>
                  <a:pt x="368" y="72"/>
                  <a:pt x="496" y="32"/>
                  <a:pt x="576" y="16"/>
                </a:cubicBezTo>
                <a:cubicBezTo>
                  <a:pt x="656" y="0"/>
                  <a:pt x="688" y="0"/>
                  <a:pt x="768" y="16"/>
                </a:cubicBezTo>
                <a:cubicBezTo>
                  <a:pt x="848" y="32"/>
                  <a:pt x="976" y="80"/>
                  <a:pt x="1056" y="112"/>
                </a:cubicBezTo>
                <a:cubicBezTo>
                  <a:pt x="1136" y="144"/>
                  <a:pt x="1200" y="152"/>
                  <a:pt x="1248" y="208"/>
                </a:cubicBezTo>
                <a:cubicBezTo>
                  <a:pt x="1296" y="264"/>
                  <a:pt x="1328" y="408"/>
                  <a:pt x="1344" y="448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>
            <a:off x="5486400" y="4191000"/>
            <a:ext cx="685800" cy="152400"/>
          </a:xfrm>
          <a:custGeom>
            <a:avLst/>
            <a:gdLst>
              <a:gd name="T0" fmla="*/ 0 w 1344"/>
              <a:gd name="T1" fmla="*/ 46826137 h 496"/>
              <a:gd name="T2" fmla="*/ 24995980 w 1344"/>
              <a:gd name="T3" fmla="*/ 24168308 h 496"/>
              <a:gd name="T4" fmla="*/ 74987438 w 1344"/>
              <a:gd name="T5" fmla="*/ 10573674 h 496"/>
              <a:gd name="T6" fmla="*/ 149974876 w 1344"/>
              <a:gd name="T7" fmla="*/ 1510481 h 496"/>
              <a:gd name="T8" fmla="*/ 199966821 w 1344"/>
              <a:gd name="T9" fmla="*/ 1510481 h 496"/>
              <a:gd name="T10" fmla="*/ 274954291 w 1344"/>
              <a:gd name="T11" fmla="*/ 10573674 h 496"/>
              <a:gd name="T12" fmla="*/ 324945725 w 1344"/>
              <a:gd name="T13" fmla="*/ 19636863 h 496"/>
              <a:gd name="T14" fmla="*/ 349941697 w 1344"/>
              <a:gd name="T15" fmla="*/ 42294696 h 4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44"/>
              <a:gd name="T25" fmla="*/ 0 h 496"/>
              <a:gd name="T26" fmla="*/ 1344 w 1344"/>
              <a:gd name="T27" fmla="*/ 496 h 49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44" h="496">
                <a:moveTo>
                  <a:pt x="0" y="496"/>
                </a:moveTo>
                <a:cubicBezTo>
                  <a:pt x="24" y="408"/>
                  <a:pt x="48" y="320"/>
                  <a:pt x="96" y="256"/>
                </a:cubicBezTo>
                <a:cubicBezTo>
                  <a:pt x="144" y="192"/>
                  <a:pt x="208" y="152"/>
                  <a:pt x="288" y="112"/>
                </a:cubicBezTo>
                <a:cubicBezTo>
                  <a:pt x="368" y="72"/>
                  <a:pt x="496" y="32"/>
                  <a:pt x="576" y="16"/>
                </a:cubicBezTo>
                <a:cubicBezTo>
                  <a:pt x="656" y="0"/>
                  <a:pt x="688" y="0"/>
                  <a:pt x="768" y="16"/>
                </a:cubicBezTo>
                <a:cubicBezTo>
                  <a:pt x="848" y="32"/>
                  <a:pt x="976" y="80"/>
                  <a:pt x="1056" y="112"/>
                </a:cubicBezTo>
                <a:cubicBezTo>
                  <a:pt x="1136" y="144"/>
                  <a:pt x="1200" y="152"/>
                  <a:pt x="1248" y="208"/>
                </a:cubicBezTo>
                <a:cubicBezTo>
                  <a:pt x="1296" y="264"/>
                  <a:pt x="1328" y="408"/>
                  <a:pt x="1344" y="44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5715000" y="3581400"/>
            <a:ext cx="76200" cy="1219200"/>
          </a:xfrm>
          <a:prstGeom prst="rect">
            <a:avLst/>
          </a:prstGeom>
          <a:solidFill>
            <a:srgbClr val="969696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Freeform 19"/>
          <p:cNvSpPr>
            <a:spLocks/>
          </p:cNvSpPr>
          <p:nvPr/>
        </p:nvSpPr>
        <p:spPr bwMode="auto">
          <a:xfrm>
            <a:off x="5486400" y="3962400"/>
            <a:ext cx="685800" cy="228600"/>
          </a:xfrm>
          <a:custGeom>
            <a:avLst/>
            <a:gdLst>
              <a:gd name="T0" fmla="*/ 0 w 1368"/>
              <a:gd name="T1" fmla="*/ 12497991 h 448"/>
              <a:gd name="T2" fmla="*/ 12063161 w 1368"/>
              <a:gd name="T3" fmla="*/ 49991455 h 448"/>
              <a:gd name="T4" fmla="*/ 36189488 w 1368"/>
              <a:gd name="T5" fmla="*/ 74987445 h 448"/>
              <a:gd name="T6" fmla="*/ 72379478 w 1368"/>
              <a:gd name="T7" fmla="*/ 99983419 h 448"/>
              <a:gd name="T8" fmla="*/ 144758956 w 1368"/>
              <a:gd name="T9" fmla="*/ 112481407 h 448"/>
              <a:gd name="T10" fmla="*/ 217138402 w 1368"/>
              <a:gd name="T11" fmla="*/ 112481407 h 448"/>
              <a:gd name="T12" fmla="*/ 301581069 w 1368"/>
              <a:gd name="T13" fmla="*/ 87485432 h 448"/>
              <a:gd name="T14" fmla="*/ 337770542 w 1368"/>
              <a:gd name="T15" fmla="*/ 37493978 h 448"/>
              <a:gd name="T16" fmla="*/ 337770542 w 1368"/>
              <a:gd name="T17" fmla="*/ 0 h 4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68"/>
              <a:gd name="T28" fmla="*/ 0 h 448"/>
              <a:gd name="T29" fmla="*/ 1368 w 1368"/>
              <a:gd name="T30" fmla="*/ 448 h 4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68" h="448">
                <a:moveTo>
                  <a:pt x="0" y="48"/>
                </a:moveTo>
                <a:cubicBezTo>
                  <a:pt x="12" y="100"/>
                  <a:pt x="24" y="152"/>
                  <a:pt x="48" y="192"/>
                </a:cubicBezTo>
                <a:cubicBezTo>
                  <a:pt x="72" y="232"/>
                  <a:pt x="104" y="256"/>
                  <a:pt x="144" y="288"/>
                </a:cubicBezTo>
                <a:cubicBezTo>
                  <a:pt x="184" y="320"/>
                  <a:pt x="216" y="360"/>
                  <a:pt x="288" y="384"/>
                </a:cubicBezTo>
                <a:cubicBezTo>
                  <a:pt x="360" y="408"/>
                  <a:pt x="480" y="424"/>
                  <a:pt x="576" y="432"/>
                </a:cubicBezTo>
                <a:cubicBezTo>
                  <a:pt x="672" y="440"/>
                  <a:pt x="760" y="448"/>
                  <a:pt x="864" y="432"/>
                </a:cubicBezTo>
                <a:cubicBezTo>
                  <a:pt x="968" y="416"/>
                  <a:pt x="1120" y="384"/>
                  <a:pt x="1200" y="336"/>
                </a:cubicBezTo>
                <a:cubicBezTo>
                  <a:pt x="1280" y="288"/>
                  <a:pt x="1320" y="200"/>
                  <a:pt x="1344" y="144"/>
                </a:cubicBezTo>
                <a:cubicBezTo>
                  <a:pt x="1368" y="88"/>
                  <a:pt x="1344" y="24"/>
                  <a:pt x="1344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5486400" y="4343400"/>
            <a:ext cx="685800" cy="228600"/>
          </a:xfrm>
          <a:custGeom>
            <a:avLst/>
            <a:gdLst>
              <a:gd name="T0" fmla="*/ 0 w 1368"/>
              <a:gd name="T1" fmla="*/ 12497991 h 448"/>
              <a:gd name="T2" fmla="*/ 12063161 w 1368"/>
              <a:gd name="T3" fmla="*/ 49991455 h 448"/>
              <a:gd name="T4" fmla="*/ 36189488 w 1368"/>
              <a:gd name="T5" fmla="*/ 74987445 h 448"/>
              <a:gd name="T6" fmla="*/ 72379478 w 1368"/>
              <a:gd name="T7" fmla="*/ 99983419 h 448"/>
              <a:gd name="T8" fmla="*/ 144758956 w 1368"/>
              <a:gd name="T9" fmla="*/ 112481407 h 448"/>
              <a:gd name="T10" fmla="*/ 217138402 w 1368"/>
              <a:gd name="T11" fmla="*/ 112481407 h 448"/>
              <a:gd name="T12" fmla="*/ 301581069 w 1368"/>
              <a:gd name="T13" fmla="*/ 87485432 h 448"/>
              <a:gd name="T14" fmla="*/ 337770542 w 1368"/>
              <a:gd name="T15" fmla="*/ 37493978 h 448"/>
              <a:gd name="T16" fmla="*/ 337770542 w 1368"/>
              <a:gd name="T17" fmla="*/ 0 h 4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68"/>
              <a:gd name="T28" fmla="*/ 0 h 448"/>
              <a:gd name="T29" fmla="*/ 1368 w 1368"/>
              <a:gd name="T30" fmla="*/ 448 h 4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68" h="448">
                <a:moveTo>
                  <a:pt x="0" y="48"/>
                </a:moveTo>
                <a:cubicBezTo>
                  <a:pt x="12" y="100"/>
                  <a:pt x="24" y="152"/>
                  <a:pt x="48" y="192"/>
                </a:cubicBezTo>
                <a:cubicBezTo>
                  <a:pt x="72" y="232"/>
                  <a:pt x="104" y="256"/>
                  <a:pt x="144" y="288"/>
                </a:cubicBezTo>
                <a:cubicBezTo>
                  <a:pt x="184" y="320"/>
                  <a:pt x="216" y="360"/>
                  <a:pt x="288" y="384"/>
                </a:cubicBezTo>
                <a:cubicBezTo>
                  <a:pt x="360" y="408"/>
                  <a:pt x="480" y="424"/>
                  <a:pt x="576" y="432"/>
                </a:cubicBezTo>
                <a:cubicBezTo>
                  <a:pt x="672" y="440"/>
                  <a:pt x="760" y="448"/>
                  <a:pt x="864" y="432"/>
                </a:cubicBezTo>
                <a:cubicBezTo>
                  <a:pt x="968" y="416"/>
                  <a:pt x="1120" y="384"/>
                  <a:pt x="1200" y="336"/>
                </a:cubicBezTo>
                <a:cubicBezTo>
                  <a:pt x="1280" y="288"/>
                  <a:pt x="1320" y="200"/>
                  <a:pt x="1344" y="144"/>
                </a:cubicBezTo>
                <a:cubicBezTo>
                  <a:pt x="1368" y="88"/>
                  <a:pt x="1344" y="24"/>
                  <a:pt x="1344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>
            <a:spLocks/>
          </p:cNvSpPr>
          <p:nvPr/>
        </p:nvSpPr>
        <p:spPr bwMode="auto">
          <a:xfrm>
            <a:off x="6553200" y="4191000"/>
            <a:ext cx="685800" cy="152400"/>
          </a:xfrm>
          <a:custGeom>
            <a:avLst/>
            <a:gdLst>
              <a:gd name="T0" fmla="*/ 0 w 1344"/>
              <a:gd name="T1" fmla="*/ 46826137 h 496"/>
              <a:gd name="T2" fmla="*/ 24995980 w 1344"/>
              <a:gd name="T3" fmla="*/ 24168308 h 496"/>
              <a:gd name="T4" fmla="*/ 74987438 w 1344"/>
              <a:gd name="T5" fmla="*/ 10573674 h 496"/>
              <a:gd name="T6" fmla="*/ 149974876 w 1344"/>
              <a:gd name="T7" fmla="*/ 1510481 h 496"/>
              <a:gd name="T8" fmla="*/ 199966821 w 1344"/>
              <a:gd name="T9" fmla="*/ 1510481 h 496"/>
              <a:gd name="T10" fmla="*/ 274954291 w 1344"/>
              <a:gd name="T11" fmla="*/ 10573674 h 496"/>
              <a:gd name="T12" fmla="*/ 324945725 w 1344"/>
              <a:gd name="T13" fmla="*/ 19636863 h 496"/>
              <a:gd name="T14" fmla="*/ 349941697 w 1344"/>
              <a:gd name="T15" fmla="*/ 42294696 h 4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44"/>
              <a:gd name="T25" fmla="*/ 0 h 496"/>
              <a:gd name="T26" fmla="*/ 1344 w 1344"/>
              <a:gd name="T27" fmla="*/ 496 h 49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44" h="496">
                <a:moveTo>
                  <a:pt x="0" y="496"/>
                </a:moveTo>
                <a:cubicBezTo>
                  <a:pt x="24" y="408"/>
                  <a:pt x="48" y="320"/>
                  <a:pt x="96" y="256"/>
                </a:cubicBezTo>
                <a:cubicBezTo>
                  <a:pt x="144" y="192"/>
                  <a:pt x="208" y="152"/>
                  <a:pt x="288" y="112"/>
                </a:cubicBezTo>
                <a:cubicBezTo>
                  <a:pt x="368" y="72"/>
                  <a:pt x="496" y="32"/>
                  <a:pt x="576" y="16"/>
                </a:cubicBezTo>
                <a:cubicBezTo>
                  <a:pt x="656" y="0"/>
                  <a:pt x="688" y="0"/>
                  <a:pt x="768" y="16"/>
                </a:cubicBezTo>
                <a:cubicBezTo>
                  <a:pt x="848" y="32"/>
                  <a:pt x="976" y="80"/>
                  <a:pt x="1056" y="112"/>
                </a:cubicBezTo>
                <a:cubicBezTo>
                  <a:pt x="1136" y="144"/>
                  <a:pt x="1200" y="152"/>
                  <a:pt x="1248" y="208"/>
                </a:cubicBezTo>
                <a:cubicBezTo>
                  <a:pt x="1296" y="264"/>
                  <a:pt x="1328" y="408"/>
                  <a:pt x="1344" y="44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6553200" y="3810000"/>
            <a:ext cx="685800" cy="152400"/>
          </a:xfrm>
          <a:custGeom>
            <a:avLst/>
            <a:gdLst>
              <a:gd name="T0" fmla="*/ 0 w 1344"/>
              <a:gd name="T1" fmla="*/ 46826137 h 496"/>
              <a:gd name="T2" fmla="*/ 24995980 w 1344"/>
              <a:gd name="T3" fmla="*/ 24168308 h 496"/>
              <a:gd name="T4" fmla="*/ 74987438 w 1344"/>
              <a:gd name="T5" fmla="*/ 10573674 h 496"/>
              <a:gd name="T6" fmla="*/ 149974876 w 1344"/>
              <a:gd name="T7" fmla="*/ 1510481 h 496"/>
              <a:gd name="T8" fmla="*/ 199966821 w 1344"/>
              <a:gd name="T9" fmla="*/ 1510481 h 496"/>
              <a:gd name="T10" fmla="*/ 274954291 w 1344"/>
              <a:gd name="T11" fmla="*/ 10573674 h 496"/>
              <a:gd name="T12" fmla="*/ 324945725 w 1344"/>
              <a:gd name="T13" fmla="*/ 19636863 h 496"/>
              <a:gd name="T14" fmla="*/ 349941697 w 1344"/>
              <a:gd name="T15" fmla="*/ 42294696 h 4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44"/>
              <a:gd name="T25" fmla="*/ 0 h 496"/>
              <a:gd name="T26" fmla="*/ 1344 w 1344"/>
              <a:gd name="T27" fmla="*/ 496 h 49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44" h="496">
                <a:moveTo>
                  <a:pt x="0" y="496"/>
                </a:moveTo>
                <a:cubicBezTo>
                  <a:pt x="24" y="408"/>
                  <a:pt x="48" y="320"/>
                  <a:pt x="96" y="256"/>
                </a:cubicBezTo>
                <a:cubicBezTo>
                  <a:pt x="144" y="192"/>
                  <a:pt x="208" y="152"/>
                  <a:pt x="288" y="112"/>
                </a:cubicBezTo>
                <a:cubicBezTo>
                  <a:pt x="368" y="72"/>
                  <a:pt x="496" y="32"/>
                  <a:pt x="576" y="16"/>
                </a:cubicBezTo>
                <a:cubicBezTo>
                  <a:pt x="656" y="0"/>
                  <a:pt x="688" y="0"/>
                  <a:pt x="768" y="16"/>
                </a:cubicBezTo>
                <a:cubicBezTo>
                  <a:pt x="848" y="32"/>
                  <a:pt x="976" y="80"/>
                  <a:pt x="1056" y="112"/>
                </a:cubicBezTo>
                <a:cubicBezTo>
                  <a:pt x="1136" y="144"/>
                  <a:pt x="1200" y="152"/>
                  <a:pt x="1248" y="208"/>
                </a:cubicBezTo>
                <a:cubicBezTo>
                  <a:pt x="1296" y="264"/>
                  <a:pt x="1328" y="408"/>
                  <a:pt x="1344" y="448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6781800" y="3505200"/>
            <a:ext cx="76200" cy="1219200"/>
          </a:xfrm>
          <a:prstGeom prst="rect">
            <a:avLst/>
          </a:prstGeom>
          <a:solidFill>
            <a:srgbClr val="EAEAE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Freeform 24"/>
          <p:cNvSpPr>
            <a:spLocks/>
          </p:cNvSpPr>
          <p:nvPr/>
        </p:nvSpPr>
        <p:spPr bwMode="auto">
          <a:xfrm>
            <a:off x="6553200" y="4343400"/>
            <a:ext cx="685800" cy="228600"/>
          </a:xfrm>
          <a:custGeom>
            <a:avLst/>
            <a:gdLst>
              <a:gd name="T0" fmla="*/ 0 w 1368"/>
              <a:gd name="T1" fmla="*/ 12497991 h 448"/>
              <a:gd name="T2" fmla="*/ 12063161 w 1368"/>
              <a:gd name="T3" fmla="*/ 49991455 h 448"/>
              <a:gd name="T4" fmla="*/ 36189488 w 1368"/>
              <a:gd name="T5" fmla="*/ 74987445 h 448"/>
              <a:gd name="T6" fmla="*/ 72379478 w 1368"/>
              <a:gd name="T7" fmla="*/ 99983419 h 448"/>
              <a:gd name="T8" fmla="*/ 144758956 w 1368"/>
              <a:gd name="T9" fmla="*/ 112481407 h 448"/>
              <a:gd name="T10" fmla="*/ 217138402 w 1368"/>
              <a:gd name="T11" fmla="*/ 112481407 h 448"/>
              <a:gd name="T12" fmla="*/ 301581069 w 1368"/>
              <a:gd name="T13" fmla="*/ 87485432 h 448"/>
              <a:gd name="T14" fmla="*/ 337770542 w 1368"/>
              <a:gd name="T15" fmla="*/ 37493978 h 448"/>
              <a:gd name="T16" fmla="*/ 337770542 w 1368"/>
              <a:gd name="T17" fmla="*/ 0 h 4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68"/>
              <a:gd name="T28" fmla="*/ 0 h 448"/>
              <a:gd name="T29" fmla="*/ 1368 w 1368"/>
              <a:gd name="T30" fmla="*/ 448 h 4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68" h="448">
                <a:moveTo>
                  <a:pt x="0" y="48"/>
                </a:moveTo>
                <a:cubicBezTo>
                  <a:pt x="12" y="100"/>
                  <a:pt x="24" y="152"/>
                  <a:pt x="48" y="192"/>
                </a:cubicBezTo>
                <a:cubicBezTo>
                  <a:pt x="72" y="232"/>
                  <a:pt x="104" y="256"/>
                  <a:pt x="144" y="288"/>
                </a:cubicBezTo>
                <a:cubicBezTo>
                  <a:pt x="184" y="320"/>
                  <a:pt x="216" y="360"/>
                  <a:pt x="288" y="384"/>
                </a:cubicBezTo>
                <a:cubicBezTo>
                  <a:pt x="360" y="408"/>
                  <a:pt x="480" y="424"/>
                  <a:pt x="576" y="432"/>
                </a:cubicBezTo>
                <a:cubicBezTo>
                  <a:pt x="672" y="440"/>
                  <a:pt x="760" y="448"/>
                  <a:pt x="864" y="432"/>
                </a:cubicBezTo>
                <a:cubicBezTo>
                  <a:pt x="968" y="416"/>
                  <a:pt x="1120" y="384"/>
                  <a:pt x="1200" y="336"/>
                </a:cubicBezTo>
                <a:cubicBezTo>
                  <a:pt x="1280" y="288"/>
                  <a:pt x="1320" y="200"/>
                  <a:pt x="1344" y="144"/>
                </a:cubicBezTo>
                <a:cubicBezTo>
                  <a:pt x="1368" y="88"/>
                  <a:pt x="1344" y="24"/>
                  <a:pt x="1344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>
            <a:spLocks/>
          </p:cNvSpPr>
          <p:nvPr/>
        </p:nvSpPr>
        <p:spPr bwMode="auto">
          <a:xfrm>
            <a:off x="6553200" y="3962400"/>
            <a:ext cx="685800" cy="228600"/>
          </a:xfrm>
          <a:custGeom>
            <a:avLst/>
            <a:gdLst>
              <a:gd name="T0" fmla="*/ 0 w 1368"/>
              <a:gd name="T1" fmla="*/ 12497991 h 448"/>
              <a:gd name="T2" fmla="*/ 12063161 w 1368"/>
              <a:gd name="T3" fmla="*/ 49991455 h 448"/>
              <a:gd name="T4" fmla="*/ 36189488 w 1368"/>
              <a:gd name="T5" fmla="*/ 74987445 h 448"/>
              <a:gd name="T6" fmla="*/ 72379478 w 1368"/>
              <a:gd name="T7" fmla="*/ 99983419 h 448"/>
              <a:gd name="T8" fmla="*/ 144758956 w 1368"/>
              <a:gd name="T9" fmla="*/ 112481407 h 448"/>
              <a:gd name="T10" fmla="*/ 217138402 w 1368"/>
              <a:gd name="T11" fmla="*/ 112481407 h 448"/>
              <a:gd name="T12" fmla="*/ 301581069 w 1368"/>
              <a:gd name="T13" fmla="*/ 87485432 h 448"/>
              <a:gd name="T14" fmla="*/ 337770542 w 1368"/>
              <a:gd name="T15" fmla="*/ 37493978 h 448"/>
              <a:gd name="T16" fmla="*/ 337770542 w 1368"/>
              <a:gd name="T17" fmla="*/ 0 h 4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68"/>
              <a:gd name="T28" fmla="*/ 0 h 448"/>
              <a:gd name="T29" fmla="*/ 1368 w 1368"/>
              <a:gd name="T30" fmla="*/ 448 h 4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68" h="448">
                <a:moveTo>
                  <a:pt x="0" y="48"/>
                </a:moveTo>
                <a:cubicBezTo>
                  <a:pt x="12" y="100"/>
                  <a:pt x="24" y="152"/>
                  <a:pt x="48" y="192"/>
                </a:cubicBezTo>
                <a:cubicBezTo>
                  <a:pt x="72" y="232"/>
                  <a:pt x="104" y="256"/>
                  <a:pt x="144" y="288"/>
                </a:cubicBezTo>
                <a:cubicBezTo>
                  <a:pt x="184" y="320"/>
                  <a:pt x="216" y="360"/>
                  <a:pt x="288" y="384"/>
                </a:cubicBezTo>
                <a:cubicBezTo>
                  <a:pt x="360" y="408"/>
                  <a:pt x="480" y="424"/>
                  <a:pt x="576" y="432"/>
                </a:cubicBezTo>
                <a:cubicBezTo>
                  <a:pt x="672" y="440"/>
                  <a:pt x="760" y="448"/>
                  <a:pt x="864" y="432"/>
                </a:cubicBezTo>
                <a:cubicBezTo>
                  <a:pt x="968" y="416"/>
                  <a:pt x="1120" y="384"/>
                  <a:pt x="1200" y="336"/>
                </a:cubicBezTo>
                <a:cubicBezTo>
                  <a:pt x="1280" y="288"/>
                  <a:pt x="1320" y="200"/>
                  <a:pt x="1344" y="144"/>
                </a:cubicBezTo>
                <a:cubicBezTo>
                  <a:pt x="1368" y="88"/>
                  <a:pt x="1344" y="24"/>
                  <a:pt x="1344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>
            <a:spLocks/>
          </p:cNvSpPr>
          <p:nvPr/>
        </p:nvSpPr>
        <p:spPr bwMode="auto">
          <a:xfrm>
            <a:off x="5745163" y="3006725"/>
            <a:ext cx="322262" cy="612775"/>
          </a:xfrm>
          <a:custGeom>
            <a:avLst/>
            <a:gdLst>
              <a:gd name="T0" fmla="*/ 0 w 203"/>
              <a:gd name="T1" fmla="*/ 972780402 h 386"/>
              <a:gd name="T2" fmla="*/ 15120916 w 203"/>
              <a:gd name="T3" fmla="*/ 289817183 h 386"/>
              <a:gd name="T4" fmla="*/ 100806088 w 203"/>
              <a:gd name="T5" fmla="*/ 189012502 h 386"/>
              <a:gd name="T6" fmla="*/ 511590176 w 203"/>
              <a:gd name="T7" fmla="*/ 0 h 386"/>
              <a:gd name="T8" fmla="*/ 0 60000 65536"/>
              <a:gd name="T9" fmla="*/ 0 60000 65536"/>
              <a:gd name="T10" fmla="*/ 0 60000 65536"/>
              <a:gd name="T11" fmla="*/ 0 60000 65536"/>
              <a:gd name="T12" fmla="*/ 0 w 203"/>
              <a:gd name="T13" fmla="*/ 0 h 386"/>
              <a:gd name="T14" fmla="*/ 203 w 203"/>
              <a:gd name="T15" fmla="*/ 386 h 3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3" h="386">
                <a:moveTo>
                  <a:pt x="0" y="386"/>
                </a:moveTo>
                <a:cubicBezTo>
                  <a:pt x="2" y="296"/>
                  <a:pt x="0" y="205"/>
                  <a:pt x="6" y="115"/>
                </a:cubicBezTo>
                <a:cubicBezTo>
                  <a:pt x="7" y="107"/>
                  <a:pt x="36" y="78"/>
                  <a:pt x="40" y="75"/>
                </a:cubicBezTo>
                <a:cubicBezTo>
                  <a:pt x="79" y="47"/>
                  <a:pt x="152" y="0"/>
                  <a:pt x="203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096000" y="2819400"/>
            <a:ext cx="381000" cy="3810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H="1" flipV="1">
            <a:off x="6248400" y="28956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5715000" y="2209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charset="0"/>
              </a:rPr>
              <a:t>voltmeter</a:t>
            </a:r>
          </a:p>
        </p:txBody>
      </p:sp>
      <p:sp>
        <p:nvSpPr>
          <p:cNvPr id="30" name="Freeform 30"/>
          <p:cNvSpPr>
            <a:spLocks/>
          </p:cNvSpPr>
          <p:nvPr/>
        </p:nvSpPr>
        <p:spPr bwMode="auto">
          <a:xfrm>
            <a:off x="6486525" y="3006725"/>
            <a:ext cx="342900" cy="515938"/>
          </a:xfrm>
          <a:custGeom>
            <a:avLst/>
            <a:gdLst>
              <a:gd name="T0" fmla="*/ 0 w 216"/>
              <a:gd name="T1" fmla="*/ 0 h 325"/>
              <a:gd name="T2" fmla="*/ 375504068 w 216"/>
              <a:gd name="T3" fmla="*/ 35282221 h 325"/>
              <a:gd name="T4" fmla="*/ 443547573 w 216"/>
              <a:gd name="T5" fmla="*/ 204133621 h 325"/>
              <a:gd name="T6" fmla="*/ 514111928 w 216"/>
              <a:gd name="T7" fmla="*/ 597278378 h 325"/>
              <a:gd name="T8" fmla="*/ 529232861 w 216"/>
              <a:gd name="T9" fmla="*/ 819052260 h 3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"/>
              <a:gd name="T16" fmla="*/ 0 h 325"/>
              <a:gd name="T17" fmla="*/ 216 w 216"/>
              <a:gd name="T18" fmla="*/ 325 h 3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" h="325">
                <a:moveTo>
                  <a:pt x="0" y="0"/>
                </a:moveTo>
                <a:cubicBezTo>
                  <a:pt x="50" y="6"/>
                  <a:pt x="101" y="0"/>
                  <a:pt x="149" y="14"/>
                </a:cubicBezTo>
                <a:cubicBezTo>
                  <a:pt x="151" y="15"/>
                  <a:pt x="166" y="65"/>
                  <a:pt x="176" y="81"/>
                </a:cubicBezTo>
                <a:cubicBezTo>
                  <a:pt x="180" y="135"/>
                  <a:pt x="172" y="192"/>
                  <a:pt x="204" y="237"/>
                </a:cubicBezTo>
                <a:cubicBezTo>
                  <a:pt x="216" y="279"/>
                  <a:pt x="210" y="251"/>
                  <a:pt x="210" y="325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4572000" y="28194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charset="0"/>
              </a:rPr>
              <a:t>Zn(s)</a:t>
            </a:r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5257800" y="3048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4648200" y="53340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charset="0"/>
              </a:rPr>
              <a:t>ZnSO</a:t>
            </a:r>
            <a:r>
              <a:rPr lang="en-US" baseline="-25000">
                <a:latin typeface="Tahoma" charset="0"/>
              </a:rPr>
              <a:t>4</a:t>
            </a:r>
            <a:r>
              <a:rPr lang="en-US">
                <a:latin typeface="Tahoma" charset="0"/>
              </a:rPr>
              <a:t>(aq)</a:t>
            </a:r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 flipV="1">
            <a:off x="5410200" y="48768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>
            <a:spLocks/>
          </p:cNvSpPr>
          <p:nvPr/>
        </p:nvSpPr>
        <p:spPr bwMode="auto">
          <a:xfrm>
            <a:off x="5486400" y="4127500"/>
            <a:ext cx="698500" cy="998538"/>
          </a:xfrm>
          <a:custGeom>
            <a:avLst/>
            <a:gdLst>
              <a:gd name="T0" fmla="*/ 58632746 w 474"/>
              <a:gd name="T1" fmla="*/ 355342964 h 629"/>
              <a:gd name="T2" fmla="*/ 30402437 w 474"/>
              <a:gd name="T3" fmla="*/ 1038304889 h 629"/>
              <a:gd name="T4" fmla="*/ 43432259 w 474"/>
              <a:gd name="T5" fmla="*/ 1313002745 h 629"/>
              <a:gd name="T6" fmla="*/ 104235671 w 474"/>
              <a:gd name="T7" fmla="*/ 1413809006 h 629"/>
              <a:gd name="T8" fmla="*/ 117265493 w 474"/>
              <a:gd name="T9" fmla="*/ 1466731500 h 629"/>
              <a:gd name="T10" fmla="*/ 221501164 w 474"/>
              <a:gd name="T11" fmla="*/ 1481852439 h 629"/>
              <a:gd name="T12" fmla="*/ 440831673 w 474"/>
              <a:gd name="T13" fmla="*/ 1549897459 h 629"/>
              <a:gd name="T14" fmla="*/ 942466724 w 474"/>
              <a:gd name="T15" fmla="*/ 1449091198 h 629"/>
              <a:gd name="T16" fmla="*/ 1029329745 w 474"/>
              <a:gd name="T17" fmla="*/ 1242438362 h 629"/>
              <a:gd name="T18" fmla="*/ 1029329745 w 474"/>
              <a:gd name="T19" fmla="*/ 698084352 h 629"/>
              <a:gd name="T20" fmla="*/ 1016299923 w 474"/>
              <a:gd name="T21" fmla="*/ 355342964 h 629"/>
              <a:gd name="T22" fmla="*/ 985897497 w 474"/>
              <a:gd name="T23" fmla="*/ 236894813 h 629"/>
              <a:gd name="T24" fmla="*/ 896863822 w 474"/>
              <a:gd name="T25" fmla="*/ 201612572 h 629"/>
              <a:gd name="T26" fmla="*/ 764396242 w 474"/>
              <a:gd name="T27" fmla="*/ 133569140 h 629"/>
              <a:gd name="T28" fmla="*/ 206300688 w 474"/>
              <a:gd name="T29" fmla="*/ 151209442 h 629"/>
              <a:gd name="T30" fmla="*/ 30402437 w 474"/>
              <a:gd name="T31" fmla="*/ 252015753 h 629"/>
              <a:gd name="T32" fmla="*/ 58632746 w 474"/>
              <a:gd name="T33" fmla="*/ 355342964 h 6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4"/>
              <a:gd name="T52" fmla="*/ 0 h 629"/>
              <a:gd name="T53" fmla="*/ 474 w 474"/>
              <a:gd name="T54" fmla="*/ 629 h 6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4" h="629">
                <a:moveTo>
                  <a:pt x="27" y="141"/>
                </a:moveTo>
                <a:cubicBezTo>
                  <a:pt x="24" y="231"/>
                  <a:pt x="14" y="322"/>
                  <a:pt x="14" y="412"/>
                </a:cubicBezTo>
                <a:cubicBezTo>
                  <a:pt x="14" y="448"/>
                  <a:pt x="12" y="486"/>
                  <a:pt x="20" y="521"/>
                </a:cubicBezTo>
                <a:cubicBezTo>
                  <a:pt x="24" y="537"/>
                  <a:pt x="48" y="561"/>
                  <a:pt x="48" y="561"/>
                </a:cubicBezTo>
                <a:cubicBezTo>
                  <a:pt x="50" y="568"/>
                  <a:pt x="47" y="579"/>
                  <a:pt x="54" y="582"/>
                </a:cubicBezTo>
                <a:cubicBezTo>
                  <a:pt x="68" y="589"/>
                  <a:pt x="86" y="584"/>
                  <a:pt x="102" y="588"/>
                </a:cubicBezTo>
                <a:cubicBezTo>
                  <a:pt x="135" y="595"/>
                  <a:pt x="171" y="605"/>
                  <a:pt x="203" y="615"/>
                </a:cubicBezTo>
                <a:cubicBezTo>
                  <a:pt x="353" y="610"/>
                  <a:pt x="347" y="629"/>
                  <a:pt x="434" y="575"/>
                </a:cubicBezTo>
                <a:cubicBezTo>
                  <a:pt x="450" y="548"/>
                  <a:pt x="458" y="520"/>
                  <a:pt x="474" y="493"/>
                </a:cubicBezTo>
                <a:cubicBezTo>
                  <a:pt x="454" y="426"/>
                  <a:pt x="454" y="343"/>
                  <a:pt x="474" y="277"/>
                </a:cubicBezTo>
                <a:cubicBezTo>
                  <a:pt x="472" y="232"/>
                  <a:pt x="472" y="186"/>
                  <a:pt x="468" y="141"/>
                </a:cubicBezTo>
                <a:cubicBezTo>
                  <a:pt x="467" y="125"/>
                  <a:pt x="466" y="105"/>
                  <a:pt x="454" y="94"/>
                </a:cubicBezTo>
                <a:cubicBezTo>
                  <a:pt x="443" y="85"/>
                  <a:pt x="427" y="85"/>
                  <a:pt x="413" y="80"/>
                </a:cubicBezTo>
                <a:cubicBezTo>
                  <a:pt x="391" y="72"/>
                  <a:pt x="374" y="60"/>
                  <a:pt x="352" y="53"/>
                </a:cubicBezTo>
                <a:cubicBezTo>
                  <a:pt x="277" y="0"/>
                  <a:pt x="178" y="43"/>
                  <a:pt x="95" y="60"/>
                </a:cubicBezTo>
                <a:cubicBezTo>
                  <a:pt x="69" y="77"/>
                  <a:pt x="40" y="83"/>
                  <a:pt x="14" y="100"/>
                </a:cubicBezTo>
                <a:cubicBezTo>
                  <a:pt x="9" y="115"/>
                  <a:pt x="0" y="141"/>
                  <a:pt x="27" y="141"/>
                </a:cubicBezTo>
                <a:close/>
              </a:path>
            </a:pathLst>
          </a:cu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>
            <a:spLocks/>
          </p:cNvSpPr>
          <p:nvPr/>
        </p:nvSpPr>
        <p:spPr bwMode="auto">
          <a:xfrm>
            <a:off x="6553200" y="4114800"/>
            <a:ext cx="676275" cy="998538"/>
          </a:xfrm>
          <a:custGeom>
            <a:avLst/>
            <a:gdLst>
              <a:gd name="T0" fmla="*/ 54960906 w 474"/>
              <a:gd name="T1" fmla="*/ 355342964 h 629"/>
              <a:gd name="T2" fmla="*/ 28497719 w 474"/>
              <a:gd name="T3" fmla="*/ 1038304889 h 629"/>
              <a:gd name="T4" fmla="*/ 40712041 w 474"/>
              <a:gd name="T5" fmla="*/ 1313002745 h 629"/>
              <a:gd name="T6" fmla="*/ 97708916 w 474"/>
              <a:gd name="T7" fmla="*/ 1413809006 h 629"/>
              <a:gd name="T8" fmla="*/ 109921812 w 474"/>
              <a:gd name="T9" fmla="*/ 1466731500 h 629"/>
              <a:gd name="T10" fmla="*/ 207630728 w 474"/>
              <a:gd name="T11" fmla="*/ 1481852439 h 629"/>
              <a:gd name="T12" fmla="*/ 413224071 w 474"/>
              <a:gd name="T13" fmla="*/ 1549897459 h 629"/>
              <a:gd name="T14" fmla="*/ 883444984 w 474"/>
              <a:gd name="T15" fmla="*/ 1449091198 h 629"/>
              <a:gd name="T16" fmla="*/ 964869044 w 474"/>
              <a:gd name="T17" fmla="*/ 1242438362 h 629"/>
              <a:gd name="T18" fmla="*/ 964869044 w 474"/>
              <a:gd name="T19" fmla="*/ 698084352 h 629"/>
              <a:gd name="T20" fmla="*/ 952656149 w 474"/>
              <a:gd name="T21" fmla="*/ 355342964 h 629"/>
              <a:gd name="T22" fmla="*/ 924157014 w 474"/>
              <a:gd name="T23" fmla="*/ 236894813 h 629"/>
              <a:gd name="T24" fmla="*/ 840698423 w 474"/>
              <a:gd name="T25" fmla="*/ 201612572 h 629"/>
              <a:gd name="T26" fmla="*/ 716527624 w 474"/>
              <a:gd name="T27" fmla="*/ 133569140 h 629"/>
              <a:gd name="T28" fmla="*/ 193380448 w 474"/>
              <a:gd name="T29" fmla="*/ 151209442 h 629"/>
              <a:gd name="T30" fmla="*/ 28497719 w 474"/>
              <a:gd name="T31" fmla="*/ 252015753 h 629"/>
              <a:gd name="T32" fmla="*/ 54960906 w 474"/>
              <a:gd name="T33" fmla="*/ 355342964 h 6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4"/>
              <a:gd name="T52" fmla="*/ 0 h 629"/>
              <a:gd name="T53" fmla="*/ 474 w 474"/>
              <a:gd name="T54" fmla="*/ 629 h 6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4" h="629">
                <a:moveTo>
                  <a:pt x="27" y="141"/>
                </a:moveTo>
                <a:cubicBezTo>
                  <a:pt x="24" y="231"/>
                  <a:pt x="14" y="322"/>
                  <a:pt x="14" y="412"/>
                </a:cubicBezTo>
                <a:cubicBezTo>
                  <a:pt x="14" y="448"/>
                  <a:pt x="12" y="486"/>
                  <a:pt x="20" y="521"/>
                </a:cubicBezTo>
                <a:cubicBezTo>
                  <a:pt x="24" y="537"/>
                  <a:pt x="48" y="561"/>
                  <a:pt x="48" y="561"/>
                </a:cubicBezTo>
                <a:cubicBezTo>
                  <a:pt x="50" y="568"/>
                  <a:pt x="47" y="579"/>
                  <a:pt x="54" y="582"/>
                </a:cubicBezTo>
                <a:cubicBezTo>
                  <a:pt x="68" y="589"/>
                  <a:pt x="86" y="584"/>
                  <a:pt x="102" y="588"/>
                </a:cubicBezTo>
                <a:cubicBezTo>
                  <a:pt x="135" y="595"/>
                  <a:pt x="171" y="605"/>
                  <a:pt x="203" y="615"/>
                </a:cubicBezTo>
                <a:cubicBezTo>
                  <a:pt x="353" y="610"/>
                  <a:pt x="347" y="629"/>
                  <a:pt x="434" y="575"/>
                </a:cubicBezTo>
                <a:cubicBezTo>
                  <a:pt x="450" y="548"/>
                  <a:pt x="458" y="520"/>
                  <a:pt x="474" y="493"/>
                </a:cubicBezTo>
                <a:cubicBezTo>
                  <a:pt x="454" y="426"/>
                  <a:pt x="454" y="343"/>
                  <a:pt x="474" y="277"/>
                </a:cubicBezTo>
                <a:cubicBezTo>
                  <a:pt x="472" y="232"/>
                  <a:pt x="472" y="186"/>
                  <a:pt x="468" y="141"/>
                </a:cubicBezTo>
                <a:cubicBezTo>
                  <a:pt x="467" y="125"/>
                  <a:pt x="466" y="105"/>
                  <a:pt x="454" y="94"/>
                </a:cubicBezTo>
                <a:cubicBezTo>
                  <a:pt x="443" y="85"/>
                  <a:pt x="427" y="85"/>
                  <a:pt x="413" y="80"/>
                </a:cubicBezTo>
                <a:cubicBezTo>
                  <a:pt x="391" y="72"/>
                  <a:pt x="374" y="60"/>
                  <a:pt x="352" y="53"/>
                </a:cubicBezTo>
                <a:cubicBezTo>
                  <a:pt x="277" y="0"/>
                  <a:pt x="178" y="43"/>
                  <a:pt x="95" y="60"/>
                </a:cubicBezTo>
                <a:cubicBezTo>
                  <a:pt x="69" y="77"/>
                  <a:pt x="40" y="83"/>
                  <a:pt x="14" y="100"/>
                </a:cubicBezTo>
                <a:cubicBezTo>
                  <a:pt x="9" y="115"/>
                  <a:pt x="0" y="141"/>
                  <a:pt x="27" y="141"/>
                </a:cubicBezTo>
                <a:close/>
              </a:path>
            </a:pathLst>
          </a:cu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Text Box 37"/>
          <p:cNvSpPr txBox="1">
            <a:spLocks noChangeArrowheads="1"/>
          </p:cNvSpPr>
          <p:nvPr/>
        </p:nvSpPr>
        <p:spPr bwMode="auto">
          <a:xfrm>
            <a:off x="7696200" y="29718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charset="0"/>
              </a:rPr>
              <a:t>Ag(s)</a:t>
            </a:r>
          </a:p>
        </p:txBody>
      </p:sp>
      <p:sp>
        <p:nvSpPr>
          <p:cNvPr id="38" name="Text Box 38"/>
          <p:cNvSpPr txBox="1">
            <a:spLocks noChangeArrowheads="1"/>
          </p:cNvSpPr>
          <p:nvPr/>
        </p:nvSpPr>
        <p:spPr bwMode="auto">
          <a:xfrm>
            <a:off x="7467600" y="51054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charset="0"/>
              </a:rPr>
              <a:t>AgNO</a:t>
            </a:r>
            <a:r>
              <a:rPr lang="en-US" baseline="-25000">
                <a:latin typeface="Tahoma" charset="0"/>
              </a:rPr>
              <a:t>3</a:t>
            </a:r>
            <a:r>
              <a:rPr lang="en-US">
                <a:latin typeface="Tahoma" charset="0"/>
              </a:rPr>
              <a:t>(aq)</a:t>
            </a:r>
          </a:p>
        </p:txBody>
      </p:sp>
      <p:sp>
        <p:nvSpPr>
          <p:cNvPr id="39" name="Line 39"/>
          <p:cNvSpPr>
            <a:spLocks noChangeShapeType="1"/>
          </p:cNvSpPr>
          <p:nvPr/>
        </p:nvSpPr>
        <p:spPr bwMode="auto">
          <a:xfrm flipH="1">
            <a:off x="6858000" y="3200400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" name="Line 40"/>
          <p:cNvSpPr>
            <a:spLocks noChangeShapeType="1"/>
          </p:cNvSpPr>
          <p:nvPr/>
        </p:nvSpPr>
        <p:spPr bwMode="auto">
          <a:xfrm flipH="1" flipV="1">
            <a:off x="7086600" y="48768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" name="Text Box 41"/>
          <p:cNvSpPr txBox="1">
            <a:spLocks noChangeArrowheads="1"/>
          </p:cNvSpPr>
          <p:nvPr/>
        </p:nvSpPr>
        <p:spPr bwMode="auto">
          <a:xfrm>
            <a:off x="5181600" y="16002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charset="0"/>
              </a:rPr>
              <a:t>GALVANIC CELL</a:t>
            </a:r>
          </a:p>
        </p:txBody>
      </p:sp>
    </p:spTree>
    <p:extLst>
      <p:ext uri="{BB962C8B-B14F-4D97-AF65-F5344CB8AC3E}">
        <p14:creationId xmlns:p14="http://schemas.microsoft.com/office/powerpoint/2010/main" val="64541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 animBg="1"/>
      <p:bldP spid="31" grpId="0"/>
      <p:bldP spid="32" grpId="0" animBg="1"/>
      <p:bldP spid="33" grpId="0"/>
      <p:bldP spid="34" grpId="0" animBg="1"/>
      <p:bldP spid="35" grpId="0" animBg="1"/>
      <p:bldP spid="36" grpId="0" animBg="1"/>
      <p:bldP spid="37" grpId="0"/>
      <p:bldP spid="38" grpId="0"/>
      <p:bldP spid="39" grpId="0" animBg="1"/>
      <p:bldP spid="40" grpId="0" animBg="1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</a:rPr>
              <a:t>Electrochemistry</a:t>
            </a:r>
            <a:br>
              <a:rPr lang="en-US" dirty="0" smtClean="0">
                <a:latin typeface="Tahoma" charset="0"/>
              </a:rPr>
            </a:br>
            <a:r>
              <a:rPr lang="en-US" sz="3600" dirty="0" smtClean="0">
                <a:latin typeface="Tahoma" charset="0"/>
              </a:rPr>
              <a:t> Galvanic Cells</a:t>
            </a:r>
            <a:endParaRPr lang="en-US" altLang="en-US" dirty="0" smtClean="0">
              <a:latin typeface="Tahoma" charset="0"/>
              <a:cs typeface="Tahoma" charset="0"/>
            </a:endParaRPr>
          </a:p>
        </p:txBody>
      </p:sp>
      <p:sp>
        <p:nvSpPr>
          <p:cNvPr id="7171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>
                <a:latin typeface="Tahoma" charset="0"/>
              </a:rPr>
              <a:t>Description of how example cell works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latin typeface="Tahoma" charset="0"/>
              </a:rPr>
              <a:t>Reaction on anode =  oxidation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solidFill>
                  <a:srgbClr val="499AE3"/>
                </a:solidFill>
                <a:latin typeface="Tahoma" charset="0"/>
              </a:rPr>
              <a:t>Anode = Zn electrode (as the E</a:t>
            </a:r>
            <a:r>
              <a:rPr lang="en-US" sz="1800" dirty="0" smtClean="0">
                <a:solidFill>
                  <a:srgbClr val="499AE3"/>
                </a:solidFill>
                <a:cs typeface="Tahoma" charset="0"/>
              </a:rPr>
              <a:t>º</a:t>
            </a:r>
            <a:r>
              <a:rPr lang="en-US" sz="1800" dirty="0" smtClean="0">
                <a:solidFill>
                  <a:srgbClr val="499AE3"/>
                </a:solidFill>
                <a:latin typeface="Tahoma" charset="0"/>
              </a:rPr>
              <a:t> for Zn</a:t>
            </a:r>
            <a:r>
              <a:rPr lang="en-US" sz="1800" baseline="30000" dirty="0" smtClean="0">
                <a:solidFill>
                  <a:srgbClr val="499AE3"/>
                </a:solidFill>
                <a:latin typeface="Tahoma" charset="0"/>
              </a:rPr>
              <a:t>2+</a:t>
            </a:r>
            <a:r>
              <a:rPr lang="en-US" sz="1800" dirty="0" smtClean="0">
                <a:solidFill>
                  <a:srgbClr val="499AE3"/>
                </a:solidFill>
                <a:latin typeface="Tahoma" charset="0"/>
              </a:rPr>
              <a:t> is less than for that for Ag</a:t>
            </a:r>
            <a:r>
              <a:rPr lang="en-US" sz="1800" baseline="30000" dirty="0" smtClean="0">
                <a:solidFill>
                  <a:srgbClr val="499AE3"/>
                </a:solidFill>
                <a:latin typeface="Tahoma" charset="0"/>
              </a:rPr>
              <a:t>+</a:t>
            </a:r>
            <a:r>
              <a:rPr lang="en-US" sz="1800" dirty="0" smtClean="0">
                <a:solidFill>
                  <a:srgbClr val="499AE3"/>
                </a:solidFill>
                <a:latin typeface="Tahoma" charset="0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solidFill>
                  <a:srgbClr val="FDBB27"/>
                </a:solidFill>
                <a:latin typeface="Tahoma" charset="0"/>
              </a:rPr>
              <a:t>So, reaction on cathode must be reduction and involve Ag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latin typeface="Tahoma" charset="0"/>
              </a:rPr>
              <a:t>Oxidation produces e</a:t>
            </a:r>
            <a:r>
              <a:rPr lang="en-US" sz="1800" baseline="30000" dirty="0" smtClean="0">
                <a:latin typeface="Tahoma" charset="0"/>
              </a:rPr>
              <a:t>-</a:t>
            </a:r>
            <a:r>
              <a:rPr lang="en-US" sz="1800" dirty="0" smtClean="0">
                <a:latin typeface="Tahoma" charset="0"/>
              </a:rPr>
              <a:t>, so anode has (</a:t>
            </a:r>
            <a:r>
              <a:rPr lang="en-US" sz="1800" dirty="0" smtClean="0"/>
              <a:t>–</a:t>
            </a:r>
            <a:r>
              <a:rPr lang="en-US" sz="1800" dirty="0" smtClean="0">
                <a:latin typeface="Tahoma" charset="0"/>
              </a:rPr>
              <a:t>) charge (galvanic cells only); current runs from cathode to anode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latin typeface="Tahoma" charset="0"/>
              </a:rPr>
              <a:t>Salt bridge allows replenishment of ions as </a:t>
            </a:r>
            <a:r>
              <a:rPr lang="en-US" sz="1800" dirty="0" err="1" smtClean="0">
                <a:latin typeface="Tahoma" charset="0"/>
              </a:rPr>
              <a:t>cations</a:t>
            </a:r>
            <a:r>
              <a:rPr lang="en-US" sz="1800" dirty="0" smtClean="0">
                <a:latin typeface="Tahoma" charset="0"/>
              </a:rPr>
              <a:t> migrate to cathode and anions toward anodes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5486400" y="3962400"/>
            <a:ext cx="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6553200" y="39624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6172200" y="39624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7239000" y="3962400"/>
            <a:ext cx="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6172200" y="47244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6172200" y="49530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172200" y="4724400"/>
            <a:ext cx="381000" cy="2286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248400" y="58674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ahoma" charset="0"/>
              </a:rPr>
              <a:t>Salt Bridge</a:t>
            </a: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 flipV="1">
            <a:off x="6400800" y="4876800"/>
            <a:ext cx="228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5486400" y="4800600"/>
            <a:ext cx="685800" cy="304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6553200" y="4800600"/>
            <a:ext cx="685800" cy="304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>
            <a:off x="5486400" y="3810000"/>
            <a:ext cx="685800" cy="152400"/>
          </a:xfrm>
          <a:custGeom>
            <a:avLst/>
            <a:gdLst>
              <a:gd name="T0" fmla="*/ 0 w 1344"/>
              <a:gd name="T1" fmla="*/ 46826137 h 496"/>
              <a:gd name="T2" fmla="*/ 24995980 w 1344"/>
              <a:gd name="T3" fmla="*/ 24168308 h 496"/>
              <a:gd name="T4" fmla="*/ 74987438 w 1344"/>
              <a:gd name="T5" fmla="*/ 10573674 h 496"/>
              <a:gd name="T6" fmla="*/ 149974876 w 1344"/>
              <a:gd name="T7" fmla="*/ 1510481 h 496"/>
              <a:gd name="T8" fmla="*/ 199966821 w 1344"/>
              <a:gd name="T9" fmla="*/ 1510481 h 496"/>
              <a:gd name="T10" fmla="*/ 274954291 w 1344"/>
              <a:gd name="T11" fmla="*/ 10573674 h 496"/>
              <a:gd name="T12" fmla="*/ 324945725 w 1344"/>
              <a:gd name="T13" fmla="*/ 19636863 h 496"/>
              <a:gd name="T14" fmla="*/ 349941697 w 1344"/>
              <a:gd name="T15" fmla="*/ 42294696 h 4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44"/>
              <a:gd name="T25" fmla="*/ 0 h 496"/>
              <a:gd name="T26" fmla="*/ 1344 w 1344"/>
              <a:gd name="T27" fmla="*/ 496 h 49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44" h="496">
                <a:moveTo>
                  <a:pt x="0" y="496"/>
                </a:moveTo>
                <a:cubicBezTo>
                  <a:pt x="24" y="408"/>
                  <a:pt x="48" y="320"/>
                  <a:pt x="96" y="256"/>
                </a:cubicBezTo>
                <a:cubicBezTo>
                  <a:pt x="144" y="192"/>
                  <a:pt x="208" y="152"/>
                  <a:pt x="288" y="112"/>
                </a:cubicBezTo>
                <a:cubicBezTo>
                  <a:pt x="368" y="72"/>
                  <a:pt x="496" y="32"/>
                  <a:pt x="576" y="16"/>
                </a:cubicBezTo>
                <a:cubicBezTo>
                  <a:pt x="656" y="0"/>
                  <a:pt x="688" y="0"/>
                  <a:pt x="768" y="16"/>
                </a:cubicBezTo>
                <a:cubicBezTo>
                  <a:pt x="848" y="32"/>
                  <a:pt x="976" y="80"/>
                  <a:pt x="1056" y="112"/>
                </a:cubicBezTo>
                <a:cubicBezTo>
                  <a:pt x="1136" y="144"/>
                  <a:pt x="1200" y="152"/>
                  <a:pt x="1248" y="208"/>
                </a:cubicBezTo>
                <a:cubicBezTo>
                  <a:pt x="1296" y="264"/>
                  <a:pt x="1328" y="408"/>
                  <a:pt x="1344" y="448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>
            <a:off x="5486400" y="4191000"/>
            <a:ext cx="685800" cy="152400"/>
          </a:xfrm>
          <a:custGeom>
            <a:avLst/>
            <a:gdLst>
              <a:gd name="T0" fmla="*/ 0 w 1344"/>
              <a:gd name="T1" fmla="*/ 46826137 h 496"/>
              <a:gd name="T2" fmla="*/ 24995980 w 1344"/>
              <a:gd name="T3" fmla="*/ 24168308 h 496"/>
              <a:gd name="T4" fmla="*/ 74987438 w 1344"/>
              <a:gd name="T5" fmla="*/ 10573674 h 496"/>
              <a:gd name="T6" fmla="*/ 149974876 w 1344"/>
              <a:gd name="T7" fmla="*/ 1510481 h 496"/>
              <a:gd name="T8" fmla="*/ 199966821 w 1344"/>
              <a:gd name="T9" fmla="*/ 1510481 h 496"/>
              <a:gd name="T10" fmla="*/ 274954291 w 1344"/>
              <a:gd name="T11" fmla="*/ 10573674 h 496"/>
              <a:gd name="T12" fmla="*/ 324945725 w 1344"/>
              <a:gd name="T13" fmla="*/ 19636863 h 496"/>
              <a:gd name="T14" fmla="*/ 349941697 w 1344"/>
              <a:gd name="T15" fmla="*/ 42294696 h 4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44"/>
              <a:gd name="T25" fmla="*/ 0 h 496"/>
              <a:gd name="T26" fmla="*/ 1344 w 1344"/>
              <a:gd name="T27" fmla="*/ 496 h 49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44" h="496">
                <a:moveTo>
                  <a:pt x="0" y="496"/>
                </a:moveTo>
                <a:cubicBezTo>
                  <a:pt x="24" y="408"/>
                  <a:pt x="48" y="320"/>
                  <a:pt x="96" y="256"/>
                </a:cubicBezTo>
                <a:cubicBezTo>
                  <a:pt x="144" y="192"/>
                  <a:pt x="208" y="152"/>
                  <a:pt x="288" y="112"/>
                </a:cubicBezTo>
                <a:cubicBezTo>
                  <a:pt x="368" y="72"/>
                  <a:pt x="496" y="32"/>
                  <a:pt x="576" y="16"/>
                </a:cubicBezTo>
                <a:cubicBezTo>
                  <a:pt x="656" y="0"/>
                  <a:pt x="688" y="0"/>
                  <a:pt x="768" y="16"/>
                </a:cubicBezTo>
                <a:cubicBezTo>
                  <a:pt x="848" y="32"/>
                  <a:pt x="976" y="80"/>
                  <a:pt x="1056" y="112"/>
                </a:cubicBezTo>
                <a:cubicBezTo>
                  <a:pt x="1136" y="144"/>
                  <a:pt x="1200" y="152"/>
                  <a:pt x="1248" y="208"/>
                </a:cubicBezTo>
                <a:cubicBezTo>
                  <a:pt x="1296" y="264"/>
                  <a:pt x="1328" y="408"/>
                  <a:pt x="1344" y="44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5715000" y="3581400"/>
            <a:ext cx="76200" cy="1219200"/>
          </a:xfrm>
          <a:prstGeom prst="rect">
            <a:avLst/>
          </a:prstGeom>
          <a:solidFill>
            <a:srgbClr val="969696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Freeform 19"/>
          <p:cNvSpPr>
            <a:spLocks/>
          </p:cNvSpPr>
          <p:nvPr/>
        </p:nvSpPr>
        <p:spPr bwMode="auto">
          <a:xfrm>
            <a:off x="5486400" y="3962400"/>
            <a:ext cx="685800" cy="228600"/>
          </a:xfrm>
          <a:custGeom>
            <a:avLst/>
            <a:gdLst>
              <a:gd name="T0" fmla="*/ 0 w 1368"/>
              <a:gd name="T1" fmla="*/ 12497991 h 448"/>
              <a:gd name="T2" fmla="*/ 12063161 w 1368"/>
              <a:gd name="T3" fmla="*/ 49991455 h 448"/>
              <a:gd name="T4" fmla="*/ 36189488 w 1368"/>
              <a:gd name="T5" fmla="*/ 74987445 h 448"/>
              <a:gd name="T6" fmla="*/ 72379478 w 1368"/>
              <a:gd name="T7" fmla="*/ 99983419 h 448"/>
              <a:gd name="T8" fmla="*/ 144758956 w 1368"/>
              <a:gd name="T9" fmla="*/ 112481407 h 448"/>
              <a:gd name="T10" fmla="*/ 217138402 w 1368"/>
              <a:gd name="T11" fmla="*/ 112481407 h 448"/>
              <a:gd name="T12" fmla="*/ 301581069 w 1368"/>
              <a:gd name="T13" fmla="*/ 87485432 h 448"/>
              <a:gd name="T14" fmla="*/ 337770542 w 1368"/>
              <a:gd name="T15" fmla="*/ 37493978 h 448"/>
              <a:gd name="T16" fmla="*/ 337770542 w 1368"/>
              <a:gd name="T17" fmla="*/ 0 h 4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68"/>
              <a:gd name="T28" fmla="*/ 0 h 448"/>
              <a:gd name="T29" fmla="*/ 1368 w 1368"/>
              <a:gd name="T30" fmla="*/ 448 h 4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68" h="448">
                <a:moveTo>
                  <a:pt x="0" y="48"/>
                </a:moveTo>
                <a:cubicBezTo>
                  <a:pt x="12" y="100"/>
                  <a:pt x="24" y="152"/>
                  <a:pt x="48" y="192"/>
                </a:cubicBezTo>
                <a:cubicBezTo>
                  <a:pt x="72" y="232"/>
                  <a:pt x="104" y="256"/>
                  <a:pt x="144" y="288"/>
                </a:cubicBezTo>
                <a:cubicBezTo>
                  <a:pt x="184" y="320"/>
                  <a:pt x="216" y="360"/>
                  <a:pt x="288" y="384"/>
                </a:cubicBezTo>
                <a:cubicBezTo>
                  <a:pt x="360" y="408"/>
                  <a:pt x="480" y="424"/>
                  <a:pt x="576" y="432"/>
                </a:cubicBezTo>
                <a:cubicBezTo>
                  <a:pt x="672" y="440"/>
                  <a:pt x="760" y="448"/>
                  <a:pt x="864" y="432"/>
                </a:cubicBezTo>
                <a:cubicBezTo>
                  <a:pt x="968" y="416"/>
                  <a:pt x="1120" y="384"/>
                  <a:pt x="1200" y="336"/>
                </a:cubicBezTo>
                <a:cubicBezTo>
                  <a:pt x="1280" y="288"/>
                  <a:pt x="1320" y="200"/>
                  <a:pt x="1344" y="144"/>
                </a:cubicBezTo>
                <a:cubicBezTo>
                  <a:pt x="1368" y="88"/>
                  <a:pt x="1344" y="24"/>
                  <a:pt x="1344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5486400" y="4343400"/>
            <a:ext cx="685800" cy="228600"/>
          </a:xfrm>
          <a:custGeom>
            <a:avLst/>
            <a:gdLst>
              <a:gd name="T0" fmla="*/ 0 w 1368"/>
              <a:gd name="T1" fmla="*/ 12497991 h 448"/>
              <a:gd name="T2" fmla="*/ 12063161 w 1368"/>
              <a:gd name="T3" fmla="*/ 49991455 h 448"/>
              <a:gd name="T4" fmla="*/ 36189488 w 1368"/>
              <a:gd name="T5" fmla="*/ 74987445 h 448"/>
              <a:gd name="T6" fmla="*/ 72379478 w 1368"/>
              <a:gd name="T7" fmla="*/ 99983419 h 448"/>
              <a:gd name="T8" fmla="*/ 144758956 w 1368"/>
              <a:gd name="T9" fmla="*/ 112481407 h 448"/>
              <a:gd name="T10" fmla="*/ 217138402 w 1368"/>
              <a:gd name="T11" fmla="*/ 112481407 h 448"/>
              <a:gd name="T12" fmla="*/ 301581069 w 1368"/>
              <a:gd name="T13" fmla="*/ 87485432 h 448"/>
              <a:gd name="T14" fmla="*/ 337770542 w 1368"/>
              <a:gd name="T15" fmla="*/ 37493978 h 448"/>
              <a:gd name="T16" fmla="*/ 337770542 w 1368"/>
              <a:gd name="T17" fmla="*/ 0 h 4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68"/>
              <a:gd name="T28" fmla="*/ 0 h 448"/>
              <a:gd name="T29" fmla="*/ 1368 w 1368"/>
              <a:gd name="T30" fmla="*/ 448 h 4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68" h="448">
                <a:moveTo>
                  <a:pt x="0" y="48"/>
                </a:moveTo>
                <a:cubicBezTo>
                  <a:pt x="12" y="100"/>
                  <a:pt x="24" y="152"/>
                  <a:pt x="48" y="192"/>
                </a:cubicBezTo>
                <a:cubicBezTo>
                  <a:pt x="72" y="232"/>
                  <a:pt x="104" y="256"/>
                  <a:pt x="144" y="288"/>
                </a:cubicBezTo>
                <a:cubicBezTo>
                  <a:pt x="184" y="320"/>
                  <a:pt x="216" y="360"/>
                  <a:pt x="288" y="384"/>
                </a:cubicBezTo>
                <a:cubicBezTo>
                  <a:pt x="360" y="408"/>
                  <a:pt x="480" y="424"/>
                  <a:pt x="576" y="432"/>
                </a:cubicBezTo>
                <a:cubicBezTo>
                  <a:pt x="672" y="440"/>
                  <a:pt x="760" y="448"/>
                  <a:pt x="864" y="432"/>
                </a:cubicBezTo>
                <a:cubicBezTo>
                  <a:pt x="968" y="416"/>
                  <a:pt x="1120" y="384"/>
                  <a:pt x="1200" y="336"/>
                </a:cubicBezTo>
                <a:cubicBezTo>
                  <a:pt x="1280" y="288"/>
                  <a:pt x="1320" y="200"/>
                  <a:pt x="1344" y="144"/>
                </a:cubicBezTo>
                <a:cubicBezTo>
                  <a:pt x="1368" y="88"/>
                  <a:pt x="1344" y="24"/>
                  <a:pt x="1344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>
            <a:spLocks/>
          </p:cNvSpPr>
          <p:nvPr/>
        </p:nvSpPr>
        <p:spPr bwMode="auto">
          <a:xfrm>
            <a:off x="6553200" y="4191000"/>
            <a:ext cx="685800" cy="152400"/>
          </a:xfrm>
          <a:custGeom>
            <a:avLst/>
            <a:gdLst>
              <a:gd name="T0" fmla="*/ 0 w 1344"/>
              <a:gd name="T1" fmla="*/ 46826137 h 496"/>
              <a:gd name="T2" fmla="*/ 24995980 w 1344"/>
              <a:gd name="T3" fmla="*/ 24168308 h 496"/>
              <a:gd name="T4" fmla="*/ 74987438 w 1344"/>
              <a:gd name="T5" fmla="*/ 10573674 h 496"/>
              <a:gd name="T6" fmla="*/ 149974876 w 1344"/>
              <a:gd name="T7" fmla="*/ 1510481 h 496"/>
              <a:gd name="T8" fmla="*/ 199966821 w 1344"/>
              <a:gd name="T9" fmla="*/ 1510481 h 496"/>
              <a:gd name="T10" fmla="*/ 274954291 w 1344"/>
              <a:gd name="T11" fmla="*/ 10573674 h 496"/>
              <a:gd name="T12" fmla="*/ 324945725 w 1344"/>
              <a:gd name="T13" fmla="*/ 19636863 h 496"/>
              <a:gd name="T14" fmla="*/ 349941697 w 1344"/>
              <a:gd name="T15" fmla="*/ 42294696 h 4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44"/>
              <a:gd name="T25" fmla="*/ 0 h 496"/>
              <a:gd name="T26" fmla="*/ 1344 w 1344"/>
              <a:gd name="T27" fmla="*/ 496 h 49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44" h="496">
                <a:moveTo>
                  <a:pt x="0" y="496"/>
                </a:moveTo>
                <a:cubicBezTo>
                  <a:pt x="24" y="408"/>
                  <a:pt x="48" y="320"/>
                  <a:pt x="96" y="256"/>
                </a:cubicBezTo>
                <a:cubicBezTo>
                  <a:pt x="144" y="192"/>
                  <a:pt x="208" y="152"/>
                  <a:pt x="288" y="112"/>
                </a:cubicBezTo>
                <a:cubicBezTo>
                  <a:pt x="368" y="72"/>
                  <a:pt x="496" y="32"/>
                  <a:pt x="576" y="16"/>
                </a:cubicBezTo>
                <a:cubicBezTo>
                  <a:pt x="656" y="0"/>
                  <a:pt x="688" y="0"/>
                  <a:pt x="768" y="16"/>
                </a:cubicBezTo>
                <a:cubicBezTo>
                  <a:pt x="848" y="32"/>
                  <a:pt x="976" y="80"/>
                  <a:pt x="1056" y="112"/>
                </a:cubicBezTo>
                <a:cubicBezTo>
                  <a:pt x="1136" y="144"/>
                  <a:pt x="1200" y="152"/>
                  <a:pt x="1248" y="208"/>
                </a:cubicBezTo>
                <a:cubicBezTo>
                  <a:pt x="1296" y="264"/>
                  <a:pt x="1328" y="408"/>
                  <a:pt x="1344" y="44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6553200" y="3810000"/>
            <a:ext cx="685800" cy="152400"/>
          </a:xfrm>
          <a:custGeom>
            <a:avLst/>
            <a:gdLst>
              <a:gd name="T0" fmla="*/ 0 w 1344"/>
              <a:gd name="T1" fmla="*/ 46826137 h 496"/>
              <a:gd name="T2" fmla="*/ 24995980 w 1344"/>
              <a:gd name="T3" fmla="*/ 24168308 h 496"/>
              <a:gd name="T4" fmla="*/ 74987438 w 1344"/>
              <a:gd name="T5" fmla="*/ 10573674 h 496"/>
              <a:gd name="T6" fmla="*/ 149974876 w 1344"/>
              <a:gd name="T7" fmla="*/ 1510481 h 496"/>
              <a:gd name="T8" fmla="*/ 199966821 w 1344"/>
              <a:gd name="T9" fmla="*/ 1510481 h 496"/>
              <a:gd name="T10" fmla="*/ 274954291 w 1344"/>
              <a:gd name="T11" fmla="*/ 10573674 h 496"/>
              <a:gd name="T12" fmla="*/ 324945725 w 1344"/>
              <a:gd name="T13" fmla="*/ 19636863 h 496"/>
              <a:gd name="T14" fmla="*/ 349941697 w 1344"/>
              <a:gd name="T15" fmla="*/ 42294696 h 4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44"/>
              <a:gd name="T25" fmla="*/ 0 h 496"/>
              <a:gd name="T26" fmla="*/ 1344 w 1344"/>
              <a:gd name="T27" fmla="*/ 496 h 49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44" h="496">
                <a:moveTo>
                  <a:pt x="0" y="496"/>
                </a:moveTo>
                <a:cubicBezTo>
                  <a:pt x="24" y="408"/>
                  <a:pt x="48" y="320"/>
                  <a:pt x="96" y="256"/>
                </a:cubicBezTo>
                <a:cubicBezTo>
                  <a:pt x="144" y="192"/>
                  <a:pt x="208" y="152"/>
                  <a:pt x="288" y="112"/>
                </a:cubicBezTo>
                <a:cubicBezTo>
                  <a:pt x="368" y="72"/>
                  <a:pt x="496" y="32"/>
                  <a:pt x="576" y="16"/>
                </a:cubicBezTo>
                <a:cubicBezTo>
                  <a:pt x="656" y="0"/>
                  <a:pt x="688" y="0"/>
                  <a:pt x="768" y="16"/>
                </a:cubicBezTo>
                <a:cubicBezTo>
                  <a:pt x="848" y="32"/>
                  <a:pt x="976" y="80"/>
                  <a:pt x="1056" y="112"/>
                </a:cubicBezTo>
                <a:cubicBezTo>
                  <a:pt x="1136" y="144"/>
                  <a:pt x="1200" y="152"/>
                  <a:pt x="1248" y="208"/>
                </a:cubicBezTo>
                <a:cubicBezTo>
                  <a:pt x="1296" y="264"/>
                  <a:pt x="1328" y="408"/>
                  <a:pt x="1344" y="448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6781800" y="3505200"/>
            <a:ext cx="76200" cy="1219200"/>
          </a:xfrm>
          <a:prstGeom prst="rect">
            <a:avLst/>
          </a:prstGeom>
          <a:solidFill>
            <a:srgbClr val="EAEAE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Freeform 24"/>
          <p:cNvSpPr>
            <a:spLocks/>
          </p:cNvSpPr>
          <p:nvPr/>
        </p:nvSpPr>
        <p:spPr bwMode="auto">
          <a:xfrm>
            <a:off x="6553200" y="4343400"/>
            <a:ext cx="685800" cy="228600"/>
          </a:xfrm>
          <a:custGeom>
            <a:avLst/>
            <a:gdLst>
              <a:gd name="T0" fmla="*/ 0 w 1368"/>
              <a:gd name="T1" fmla="*/ 12497991 h 448"/>
              <a:gd name="T2" fmla="*/ 12063161 w 1368"/>
              <a:gd name="T3" fmla="*/ 49991455 h 448"/>
              <a:gd name="T4" fmla="*/ 36189488 w 1368"/>
              <a:gd name="T5" fmla="*/ 74987445 h 448"/>
              <a:gd name="T6" fmla="*/ 72379478 w 1368"/>
              <a:gd name="T7" fmla="*/ 99983419 h 448"/>
              <a:gd name="T8" fmla="*/ 144758956 w 1368"/>
              <a:gd name="T9" fmla="*/ 112481407 h 448"/>
              <a:gd name="T10" fmla="*/ 217138402 w 1368"/>
              <a:gd name="T11" fmla="*/ 112481407 h 448"/>
              <a:gd name="T12" fmla="*/ 301581069 w 1368"/>
              <a:gd name="T13" fmla="*/ 87485432 h 448"/>
              <a:gd name="T14" fmla="*/ 337770542 w 1368"/>
              <a:gd name="T15" fmla="*/ 37493978 h 448"/>
              <a:gd name="T16" fmla="*/ 337770542 w 1368"/>
              <a:gd name="T17" fmla="*/ 0 h 4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68"/>
              <a:gd name="T28" fmla="*/ 0 h 448"/>
              <a:gd name="T29" fmla="*/ 1368 w 1368"/>
              <a:gd name="T30" fmla="*/ 448 h 4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68" h="448">
                <a:moveTo>
                  <a:pt x="0" y="48"/>
                </a:moveTo>
                <a:cubicBezTo>
                  <a:pt x="12" y="100"/>
                  <a:pt x="24" y="152"/>
                  <a:pt x="48" y="192"/>
                </a:cubicBezTo>
                <a:cubicBezTo>
                  <a:pt x="72" y="232"/>
                  <a:pt x="104" y="256"/>
                  <a:pt x="144" y="288"/>
                </a:cubicBezTo>
                <a:cubicBezTo>
                  <a:pt x="184" y="320"/>
                  <a:pt x="216" y="360"/>
                  <a:pt x="288" y="384"/>
                </a:cubicBezTo>
                <a:cubicBezTo>
                  <a:pt x="360" y="408"/>
                  <a:pt x="480" y="424"/>
                  <a:pt x="576" y="432"/>
                </a:cubicBezTo>
                <a:cubicBezTo>
                  <a:pt x="672" y="440"/>
                  <a:pt x="760" y="448"/>
                  <a:pt x="864" y="432"/>
                </a:cubicBezTo>
                <a:cubicBezTo>
                  <a:pt x="968" y="416"/>
                  <a:pt x="1120" y="384"/>
                  <a:pt x="1200" y="336"/>
                </a:cubicBezTo>
                <a:cubicBezTo>
                  <a:pt x="1280" y="288"/>
                  <a:pt x="1320" y="200"/>
                  <a:pt x="1344" y="144"/>
                </a:cubicBezTo>
                <a:cubicBezTo>
                  <a:pt x="1368" y="88"/>
                  <a:pt x="1344" y="24"/>
                  <a:pt x="1344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>
            <a:spLocks/>
          </p:cNvSpPr>
          <p:nvPr/>
        </p:nvSpPr>
        <p:spPr bwMode="auto">
          <a:xfrm>
            <a:off x="6553200" y="3962400"/>
            <a:ext cx="685800" cy="228600"/>
          </a:xfrm>
          <a:custGeom>
            <a:avLst/>
            <a:gdLst>
              <a:gd name="T0" fmla="*/ 0 w 1368"/>
              <a:gd name="T1" fmla="*/ 12497991 h 448"/>
              <a:gd name="T2" fmla="*/ 12063161 w 1368"/>
              <a:gd name="T3" fmla="*/ 49991455 h 448"/>
              <a:gd name="T4" fmla="*/ 36189488 w 1368"/>
              <a:gd name="T5" fmla="*/ 74987445 h 448"/>
              <a:gd name="T6" fmla="*/ 72379478 w 1368"/>
              <a:gd name="T7" fmla="*/ 99983419 h 448"/>
              <a:gd name="T8" fmla="*/ 144758956 w 1368"/>
              <a:gd name="T9" fmla="*/ 112481407 h 448"/>
              <a:gd name="T10" fmla="*/ 217138402 w 1368"/>
              <a:gd name="T11" fmla="*/ 112481407 h 448"/>
              <a:gd name="T12" fmla="*/ 301581069 w 1368"/>
              <a:gd name="T13" fmla="*/ 87485432 h 448"/>
              <a:gd name="T14" fmla="*/ 337770542 w 1368"/>
              <a:gd name="T15" fmla="*/ 37493978 h 448"/>
              <a:gd name="T16" fmla="*/ 337770542 w 1368"/>
              <a:gd name="T17" fmla="*/ 0 h 4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68"/>
              <a:gd name="T28" fmla="*/ 0 h 448"/>
              <a:gd name="T29" fmla="*/ 1368 w 1368"/>
              <a:gd name="T30" fmla="*/ 448 h 4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68" h="448">
                <a:moveTo>
                  <a:pt x="0" y="48"/>
                </a:moveTo>
                <a:cubicBezTo>
                  <a:pt x="12" y="100"/>
                  <a:pt x="24" y="152"/>
                  <a:pt x="48" y="192"/>
                </a:cubicBezTo>
                <a:cubicBezTo>
                  <a:pt x="72" y="232"/>
                  <a:pt x="104" y="256"/>
                  <a:pt x="144" y="288"/>
                </a:cubicBezTo>
                <a:cubicBezTo>
                  <a:pt x="184" y="320"/>
                  <a:pt x="216" y="360"/>
                  <a:pt x="288" y="384"/>
                </a:cubicBezTo>
                <a:cubicBezTo>
                  <a:pt x="360" y="408"/>
                  <a:pt x="480" y="424"/>
                  <a:pt x="576" y="432"/>
                </a:cubicBezTo>
                <a:cubicBezTo>
                  <a:pt x="672" y="440"/>
                  <a:pt x="760" y="448"/>
                  <a:pt x="864" y="432"/>
                </a:cubicBezTo>
                <a:cubicBezTo>
                  <a:pt x="968" y="416"/>
                  <a:pt x="1120" y="384"/>
                  <a:pt x="1200" y="336"/>
                </a:cubicBezTo>
                <a:cubicBezTo>
                  <a:pt x="1280" y="288"/>
                  <a:pt x="1320" y="200"/>
                  <a:pt x="1344" y="144"/>
                </a:cubicBezTo>
                <a:cubicBezTo>
                  <a:pt x="1368" y="88"/>
                  <a:pt x="1344" y="24"/>
                  <a:pt x="1344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>
            <a:spLocks/>
          </p:cNvSpPr>
          <p:nvPr/>
        </p:nvSpPr>
        <p:spPr bwMode="auto">
          <a:xfrm>
            <a:off x="5745163" y="3006725"/>
            <a:ext cx="322262" cy="612775"/>
          </a:xfrm>
          <a:custGeom>
            <a:avLst/>
            <a:gdLst>
              <a:gd name="T0" fmla="*/ 0 w 203"/>
              <a:gd name="T1" fmla="*/ 972780402 h 386"/>
              <a:gd name="T2" fmla="*/ 15120916 w 203"/>
              <a:gd name="T3" fmla="*/ 289817183 h 386"/>
              <a:gd name="T4" fmla="*/ 100806088 w 203"/>
              <a:gd name="T5" fmla="*/ 189012502 h 386"/>
              <a:gd name="T6" fmla="*/ 511590176 w 203"/>
              <a:gd name="T7" fmla="*/ 0 h 386"/>
              <a:gd name="T8" fmla="*/ 0 60000 65536"/>
              <a:gd name="T9" fmla="*/ 0 60000 65536"/>
              <a:gd name="T10" fmla="*/ 0 60000 65536"/>
              <a:gd name="T11" fmla="*/ 0 60000 65536"/>
              <a:gd name="T12" fmla="*/ 0 w 203"/>
              <a:gd name="T13" fmla="*/ 0 h 386"/>
              <a:gd name="T14" fmla="*/ 203 w 203"/>
              <a:gd name="T15" fmla="*/ 386 h 3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3" h="386">
                <a:moveTo>
                  <a:pt x="0" y="386"/>
                </a:moveTo>
                <a:cubicBezTo>
                  <a:pt x="2" y="296"/>
                  <a:pt x="0" y="205"/>
                  <a:pt x="6" y="115"/>
                </a:cubicBezTo>
                <a:cubicBezTo>
                  <a:pt x="7" y="107"/>
                  <a:pt x="36" y="78"/>
                  <a:pt x="40" y="75"/>
                </a:cubicBezTo>
                <a:cubicBezTo>
                  <a:pt x="79" y="47"/>
                  <a:pt x="152" y="0"/>
                  <a:pt x="203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096000" y="2819400"/>
            <a:ext cx="381000" cy="3810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H="1" flipV="1">
            <a:off x="6248400" y="28956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5715000" y="2209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charset="0"/>
              </a:rPr>
              <a:t>voltmeter</a:t>
            </a:r>
          </a:p>
        </p:txBody>
      </p:sp>
      <p:sp>
        <p:nvSpPr>
          <p:cNvPr id="30" name="Freeform 30"/>
          <p:cNvSpPr>
            <a:spLocks/>
          </p:cNvSpPr>
          <p:nvPr/>
        </p:nvSpPr>
        <p:spPr bwMode="auto">
          <a:xfrm>
            <a:off x="6486525" y="3006725"/>
            <a:ext cx="342900" cy="515938"/>
          </a:xfrm>
          <a:custGeom>
            <a:avLst/>
            <a:gdLst>
              <a:gd name="T0" fmla="*/ 0 w 216"/>
              <a:gd name="T1" fmla="*/ 0 h 325"/>
              <a:gd name="T2" fmla="*/ 375504068 w 216"/>
              <a:gd name="T3" fmla="*/ 35282221 h 325"/>
              <a:gd name="T4" fmla="*/ 443547573 w 216"/>
              <a:gd name="T5" fmla="*/ 204133621 h 325"/>
              <a:gd name="T6" fmla="*/ 514111928 w 216"/>
              <a:gd name="T7" fmla="*/ 597278378 h 325"/>
              <a:gd name="T8" fmla="*/ 529232861 w 216"/>
              <a:gd name="T9" fmla="*/ 819052260 h 3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"/>
              <a:gd name="T16" fmla="*/ 0 h 325"/>
              <a:gd name="T17" fmla="*/ 216 w 216"/>
              <a:gd name="T18" fmla="*/ 325 h 3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" h="325">
                <a:moveTo>
                  <a:pt x="0" y="0"/>
                </a:moveTo>
                <a:cubicBezTo>
                  <a:pt x="50" y="6"/>
                  <a:pt x="101" y="0"/>
                  <a:pt x="149" y="14"/>
                </a:cubicBezTo>
                <a:cubicBezTo>
                  <a:pt x="151" y="15"/>
                  <a:pt x="166" y="65"/>
                  <a:pt x="176" y="81"/>
                </a:cubicBezTo>
                <a:cubicBezTo>
                  <a:pt x="180" y="135"/>
                  <a:pt x="172" y="192"/>
                  <a:pt x="204" y="237"/>
                </a:cubicBezTo>
                <a:cubicBezTo>
                  <a:pt x="216" y="279"/>
                  <a:pt x="210" y="251"/>
                  <a:pt x="210" y="325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4572000" y="28194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charset="0"/>
              </a:rPr>
              <a:t>Zn(s)</a:t>
            </a:r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5257800" y="3048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4648200" y="53340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charset="0"/>
              </a:rPr>
              <a:t>ZnSO</a:t>
            </a:r>
            <a:r>
              <a:rPr lang="en-US" baseline="-25000">
                <a:latin typeface="Tahoma" charset="0"/>
              </a:rPr>
              <a:t>4</a:t>
            </a:r>
            <a:r>
              <a:rPr lang="en-US">
                <a:latin typeface="Tahoma" charset="0"/>
              </a:rPr>
              <a:t>(aq)</a:t>
            </a:r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 flipV="1">
            <a:off x="5410200" y="48768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>
            <a:spLocks/>
          </p:cNvSpPr>
          <p:nvPr/>
        </p:nvSpPr>
        <p:spPr bwMode="auto">
          <a:xfrm>
            <a:off x="5486400" y="4127500"/>
            <a:ext cx="698500" cy="998538"/>
          </a:xfrm>
          <a:custGeom>
            <a:avLst/>
            <a:gdLst>
              <a:gd name="T0" fmla="*/ 58632746 w 474"/>
              <a:gd name="T1" fmla="*/ 355342964 h 629"/>
              <a:gd name="T2" fmla="*/ 30402437 w 474"/>
              <a:gd name="T3" fmla="*/ 1038304889 h 629"/>
              <a:gd name="T4" fmla="*/ 43432259 w 474"/>
              <a:gd name="T5" fmla="*/ 1313002745 h 629"/>
              <a:gd name="T6" fmla="*/ 104235671 w 474"/>
              <a:gd name="T7" fmla="*/ 1413809006 h 629"/>
              <a:gd name="T8" fmla="*/ 117265493 w 474"/>
              <a:gd name="T9" fmla="*/ 1466731500 h 629"/>
              <a:gd name="T10" fmla="*/ 221501164 w 474"/>
              <a:gd name="T11" fmla="*/ 1481852439 h 629"/>
              <a:gd name="T12" fmla="*/ 440831673 w 474"/>
              <a:gd name="T13" fmla="*/ 1549897459 h 629"/>
              <a:gd name="T14" fmla="*/ 942466724 w 474"/>
              <a:gd name="T15" fmla="*/ 1449091198 h 629"/>
              <a:gd name="T16" fmla="*/ 1029329745 w 474"/>
              <a:gd name="T17" fmla="*/ 1242438362 h 629"/>
              <a:gd name="T18" fmla="*/ 1029329745 w 474"/>
              <a:gd name="T19" fmla="*/ 698084352 h 629"/>
              <a:gd name="T20" fmla="*/ 1016299923 w 474"/>
              <a:gd name="T21" fmla="*/ 355342964 h 629"/>
              <a:gd name="T22" fmla="*/ 985897497 w 474"/>
              <a:gd name="T23" fmla="*/ 236894813 h 629"/>
              <a:gd name="T24" fmla="*/ 896863822 w 474"/>
              <a:gd name="T25" fmla="*/ 201612572 h 629"/>
              <a:gd name="T26" fmla="*/ 764396242 w 474"/>
              <a:gd name="T27" fmla="*/ 133569140 h 629"/>
              <a:gd name="T28" fmla="*/ 206300688 w 474"/>
              <a:gd name="T29" fmla="*/ 151209442 h 629"/>
              <a:gd name="T30" fmla="*/ 30402437 w 474"/>
              <a:gd name="T31" fmla="*/ 252015753 h 629"/>
              <a:gd name="T32" fmla="*/ 58632746 w 474"/>
              <a:gd name="T33" fmla="*/ 355342964 h 6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4"/>
              <a:gd name="T52" fmla="*/ 0 h 629"/>
              <a:gd name="T53" fmla="*/ 474 w 474"/>
              <a:gd name="T54" fmla="*/ 629 h 6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4" h="629">
                <a:moveTo>
                  <a:pt x="27" y="141"/>
                </a:moveTo>
                <a:cubicBezTo>
                  <a:pt x="24" y="231"/>
                  <a:pt x="14" y="322"/>
                  <a:pt x="14" y="412"/>
                </a:cubicBezTo>
                <a:cubicBezTo>
                  <a:pt x="14" y="448"/>
                  <a:pt x="12" y="486"/>
                  <a:pt x="20" y="521"/>
                </a:cubicBezTo>
                <a:cubicBezTo>
                  <a:pt x="24" y="537"/>
                  <a:pt x="48" y="561"/>
                  <a:pt x="48" y="561"/>
                </a:cubicBezTo>
                <a:cubicBezTo>
                  <a:pt x="50" y="568"/>
                  <a:pt x="47" y="579"/>
                  <a:pt x="54" y="582"/>
                </a:cubicBezTo>
                <a:cubicBezTo>
                  <a:pt x="68" y="589"/>
                  <a:pt x="86" y="584"/>
                  <a:pt x="102" y="588"/>
                </a:cubicBezTo>
                <a:cubicBezTo>
                  <a:pt x="135" y="595"/>
                  <a:pt x="171" y="605"/>
                  <a:pt x="203" y="615"/>
                </a:cubicBezTo>
                <a:cubicBezTo>
                  <a:pt x="353" y="610"/>
                  <a:pt x="347" y="629"/>
                  <a:pt x="434" y="575"/>
                </a:cubicBezTo>
                <a:cubicBezTo>
                  <a:pt x="450" y="548"/>
                  <a:pt x="458" y="520"/>
                  <a:pt x="474" y="493"/>
                </a:cubicBezTo>
                <a:cubicBezTo>
                  <a:pt x="454" y="426"/>
                  <a:pt x="454" y="343"/>
                  <a:pt x="474" y="277"/>
                </a:cubicBezTo>
                <a:cubicBezTo>
                  <a:pt x="472" y="232"/>
                  <a:pt x="472" y="186"/>
                  <a:pt x="468" y="141"/>
                </a:cubicBezTo>
                <a:cubicBezTo>
                  <a:pt x="467" y="125"/>
                  <a:pt x="466" y="105"/>
                  <a:pt x="454" y="94"/>
                </a:cubicBezTo>
                <a:cubicBezTo>
                  <a:pt x="443" y="85"/>
                  <a:pt x="427" y="85"/>
                  <a:pt x="413" y="80"/>
                </a:cubicBezTo>
                <a:cubicBezTo>
                  <a:pt x="391" y="72"/>
                  <a:pt x="374" y="60"/>
                  <a:pt x="352" y="53"/>
                </a:cubicBezTo>
                <a:cubicBezTo>
                  <a:pt x="277" y="0"/>
                  <a:pt x="178" y="43"/>
                  <a:pt x="95" y="60"/>
                </a:cubicBezTo>
                <a:cubicBezTo>
                  <a:pt x="69" y="77"/>
                  <a:pt x="40" y="83"/>
                  <a:pt x="14" y="100"/>
                </a:cubicBezTo>
                <a:cubicBezTo>
                  <a:pt x="9" y="115"/>
                  <a:pt x="0" y="141"/>
                  <a:pt x="27" y="141"/>
                </a:cubicBezTo>
                <a:close/>
              </a:path>
            </a:pathLst>
          </a:cu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>
            <a:spLocks/>
          </p:cNvSpPr>
          <p:nvPr/>
        </p:nvSpPr>
        <p:spPr bwMode="auto">
          <a:xfrm>
            <a:off x="6553200" y="4114800"/>
            <a:ext cx="676275" cy="998538"/>
          </a:xfrm>
          <a:custGeom>
            <a:avLst/>
            <a:gdLst>
              <a:gd name="T0" fmla="*/ 54960906 w 474"/>
              <a:gd name="T1" fmla="*/ 355342964 h 629"/>
              <a:gd name="T2" fmla="*/ 28497719 w 474"/>
              <a:gd name="T3" fmla="*/ 1038304889 h 629"/>
              <a:gd name="T4" fmla="*/ 40712041 w 474"/>
              <a:gd name="T5" fmla="*/ 1313002745 h 629"/>
              <a:gd name="T6" fmla="*/ 97708916 w 474"/>
              <a:gd name="T7" fmla="*/ 1413809006 h 629"/>
              <a:gd name="T8" fmla="*/ 109921812 w 474"/>
              <a:gd name="T9" fmla="*/ 1466731500 h 629"/>
              <a:gd name="T10" fmla="*/ 207630728 w 474"/>
              <a:gd name="T11" fmla="*/ 1481852439 h 629"/>
              <a:gd name="T12" fmla="*/ 413224071 w 474"/>
              <a:gd name="T13" fmla="*/ 1549897459 h 629"/>
              <a:gd name="T14" fmla="*/ 883444984 w 474"/>
              <a:gd name="T15" fmla="*/ 1449091198 h 629"/>
              <a:gd name="T16" fmla="*/ 964869044 w 474"/>
              <a:gd name="T17" fmla="*/ 1242438362 h 629"/>
              <a:gd name="T18" fmla="*/ 964869044 w 474"/>
              <a:gd name="T19" fmla="*/ 698084352 h 629"/>
              <a:gd name="T20" fmla="*/ 952656149 w 474"/>
              <a:gd name="T21" fmla="*/ 355342964 h 629"/>
              <a:gd name="T22" fmla="*/ 924157014 w 474"/>
              <a:gd name="T23" fmla="*/ 236894813 h 629"/>
              <a:gd name="T24" fmla="*/ 840698423 w 474"/>
              <a:gd name="T25" fmla="*/ 201612572 h 629"/>
              <a:gd name="T26" fmla="*/ 716527624 w 474"/>
              <a:gd name="T27" fmla="*/ 133569140 h 629"/>
              <a:gd name="T28" fmla="*/ 193380448 w 474"/>
              <a:gd name="T29" fmla="*/ 151209442 h 629"/>
              <a:gd name="T30" fmla="*/ 28497719 w 474"/>
              <a:gd name="T31" fmla="*/ 252015753 h 629"/>
              <a:gd name="T32" fmla="*/ 54960906 w 474"/>
              <a:gd name="T33" fmla="*/ 355342964 h 6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4"/>
              <a:gd name="T52" fmla="*/ 0 h 629"/>
              <a:gd name="T53" fmla="*/ 474 w 474"/>
              <a:gd name="T54" fmla="*/ 629 h 6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4" h="629">
                <a:moveTo>
                  <a:pt x="27" y="141"/>
                </a:moveTo>
                <a:cubicBezTo>
                  <a:pt x="24" y="231"/>
                  <a:pt x="14" y="322"/>
                  <a:pt x="14" y="412"/>
                </a:cubicBezTo>
                <a:cubicBezTo>
                  <a:pt x="14" y="448"/>
                  <a:pt x="12" y="486"/>
                  <a:pt x="20" y="521"/>
                </a:cubicBezTo>
                <a:cubicBezTo>
                  <a:pt x="24" y="537"/>
                  <a:pt x="48" y="561"/>
                  <a:pt x="48" y="561"/>
                </a:cubicBezTo>
                <a:cubicBezTo>
                  <a:pt x="50" y="568"/>
                  <a:pt x="47" y="579"/>
                  <a:pt x="54" y="582"/>
                </a:cubicBezTo>
                <a:cubicBezTo>
                  <a:pt x="68" y="589"/>
                  <a:pt x="86" y="584"/>
                  <a:pt x="102" y="588"/>
                </a:cubicBezTo>
                <a:cubicBezTo>
                  <a:pt x="135" y="595"/>
                  <a:pt x="171" y="605"/>
                  <a:pt x="203" y="615"/>
                </a:cubicBezTo>
                <a:cubicBezTo>
                  <a:pt x="353" y="610"/>
                  <a:pt x="347" y="629"/>
                  <a:pt x="434" y="575"/>
                </a:cubicBezTo>
                <a:cubicBezTo>
                  <a:pt x="450" y="548"/>
                  <a:pt x="458" y="520"/>
                  <a:pt x="474" y="493"/>
                </a:cubicBezTo>
                <a:cubicBezTo>
                  <a:pt x="454" y="426"/>
                  <a:pt x="454" y="343"/>
                  <a:pt x="474" y="277"/>
                </a:cubicBezTo>
                <a:cubicBezTo>
                  <a:pt x="472" y="232"/>
                  <a:pt x="472" y="186"/>
                  <a:pt x="468" y="141"/>
                </a:cubicBezTo>
                <a:cubicBezTo>
                  <a:pt x="467" y="125"/>
                  <a:pt x="466" y="105"/>
                  <a:pt x="454" y="94"/>
                </a:cubicBezTo>
                <a:cubicBezTo>
                  <a:pt x="443" y="85"/>
                  <a:pt x="427" y="85"/>
                  <a:pt x="413" y="80"/>
                </a:cubicBezTo>
                <a:cubicBezTo>
                  <a:pt x="391" y="72"/>
                  <a:pt x="374" y="60"/>
                  <a:pt x="352" y="53"/>
                </a:cubicBezTo>
                <a:cubicBezTo>
                  <a:pt x="277" y="0"/>
                  <a:pt x="178" y="43"/>
                  <a:pt x="95" y="60"/>
                </a:cubicBezTo>
                <a:cubicBezTo>
                  <a:pt x="69" y="77"/>
                  <a:pt x="40" y="83"/>
                  <a:pt x="14" y="100"/>
                </a:cubicBezTo>
                <a:cubicBezTo>
                  <a:pt x="9" y="115"/>
                  <a:pt x="0" y="141"/>
                  <a:pt x="27" y="141"/>
                </a:cubicBezTo>
                <a:close/>
              </a:path>
            </a:pathLst>
          </a:cu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Text Box 37"/>
          <p:cNvSpPr txBox="1">
            <a:spLocks noChangeArrowheads="1"/>
          </p:cNvSpPr>
          <p:nvPr/>
        </p:nvSpPr>
        <p:spPr bwMode="auto">
          <a:xfrm>
            <a:off x="7696200" y="29718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charset="0"/>
              </a:rPr>
              <a:t>Ag(s)</a:t>
            </a:r>
          </a:p>
        </p:txBody>
      </p:sp>
      <p:sp>
        <p:nvSpPr>
          <p:cNvPr id="38" name="Text Box 38"/>
          <p:cNvSpPr txBox="1">
            <a:spLocks noChangeArrowheads="1"/>
          </p:cNvSpPr>
          <p:nvPr/>
        </p:nvSpPr>
        <p:spPr bwMode="auto">
          <a:xfrm>
            <a:off x="7467600" y="51054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charset="0"/>
              </a:rPr>
              <a:t>AgNO</a:t>
            </a:r>
            <a:r>
              <a:rPr lang="en-US" baseline="-25000">
                <a:latin typeface="Tahoma" charset="0"/>
              </a:rPr>
              <a:t>3</a:t>
            </a:r>
            <a:r>
              <a:rPr lang="en-US">
                <a:latin typeface="Tahoma" charset="0"/>
              </a:rPr>
              <a:t>(aq)</a:t>
            </a:r>
          </a:p>
        </p:txBody>
      </p:sp>
      <p:sp>
        <p:nvSpPr>
          <p:cNvPr id="39" name="Line 39"/>
          <p:cNvSpPr>
            <a:spLocks noChangeShapeType="1"/>
          </p:cNvSpPr>
          <p:nvPr/>
        </p:nvSpPr>
        <p:spPr bwMode="auto">
          <a:xfrm flipH="1">
            <a:off x="6858000" y="3200400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" name="Line 40"/>
          <p:cNvSpPr>
            <a:spLocks noChangeShapeType="1"/>
          </p:cNvSpPr>
          <p:nvPr/>
        </p:nvSpPr>
        <p:spPr bwMode="auto">
          <a:xfrm flipH="1" flipV="1">
            <a:off x="7086600" y="48768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" name="Text Box 41"/>
          <p:cNvSpPr txBox="1">
            <a:spLocks noChangeArrowheads="1"/>
          </p:cNvSpPr>
          <p:nvPr/>
        </p:nvSpPr>
        <p:spPr bwMode="auto">
          <a:xfrm>
            <a:off x="5181600" y="16002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charset="0"/>
              </a:rPr>
              <a:t>GALVANIC CELL</a:t>
            </a:r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4114800" y="57912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499AE3"/>
                </a:solidFill>
                <a:latin typeface="Tahoma" charset="0"/>
              </a:rPr>
              <a:t>Zn(s) </a:t>
            </a:r>
            <a:r>
              <a:rPr lang="en-US">
                <a:solidFill>
                  <a:srgbClr val="499AE3"/>
                </a:solidFill>
                <a:cs typeface="Arial" charset="0"/>
              </a:rPr>
              <a:t>→ Zn</a:t>
            </a:r>
            <a:r>
              <a:rPr lang="en-US" baseline="30000">
                <a:solidFill>
                  <a:srgbClr val="499AE3"/>
                </a:solidFill>
                <a:cs typeface="Arial" charset="0"/>
              </a:rPr>
              <a:t>2+</a:t>
            </a:r>
            <a:r>
              <a:rPr lang="en-US">
                <a:solidFill>
                  <a:srgbClr val="499AE3"/>
                </a:solidFill>
                <a:cs typeface="Arial" charset="0"/>
              </a:rPr>
              <a:t> + 2e</a:t>
            </a:r>
            <a:r>
              <a:rPr lang="en-US" baseline="30000">
                <a:solidFill>
                  <a:srgbClr val="499AE3"/>
                </a:solidFill>
                <a:cs typeface="Arial" charset="0"/>
              </a:rPr>
              <a:t>-</a:t>
            </a:r>
          </a:p>
        </p:txBody>
      </p:sp>
      <p:sp>
        <p:nvSpPr>
          <p:cNvPr id="43" name="Text Box 42"/>
          <p:cNvSpPr txBox="1">
            <a:spLocks noChangeArrowheads="1"/>
          </p:cNvSpPr>
          <p:nvPr/>
        </p:nvSpPr>
        <p:spPr bwMode="auto">
          <a:xfrm>
            <a:off x="7010400" y="25146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DBB27"/>
                </a:solidFill>
                <a:latin typeface="Tahoma" charset="0"/>
              </a:rPr>
              <a:t>Ag</a:t>
            </a:r>
            <a:r>
              <a:rPr lang="en-US" baseline="30000" dirty="0">
                <a:solidFill>
                  <a:srgbClr val="FDBB27"/>
                </a:solidFill>
                <a:latin typeface="Tahoma" charset="0"/>
              </a:rPr>
              <a:t>+</a:t>
            </a:r>
            <a:r>
              <a:rPr lang="en-US" dirty="0">
                <a:solidFill>
                  <a:srgbClr val="FDBB27"/>
                </a:solidFill>
                <a:latin typeface="Tahoma" charset="0"/>
              </a:rPr>
              <a:t> + e</a:t>
            </a:r>
            <a:r>
              <a:rPr lang="en-US" baseline="30000" dirty="0">
                <a:solidFill>
                  <a:srgbClr val="FDBB27"/>
                </a:solidFill>
                <a:latin typeface="Tahoma" charset="0"/>
              </a:rPr>
              <a:t>-</a:t>
            </a:r>
            <a:r>
              <a:rPr lang="en-US" dirty="0">
                <a:solidFill>
                  <a:srgbClr val="FDBB27"/>
                </a:solidFill>
                <a:latin typeface="Tahoma" charset="0"/>
              </a:rPr>
              <a:t> → Ag(s)</a:t>
            </a:r>
          </a:p>
        </p:txBody>
      </p:sp>
      <p:sp>
        <p:nvSpPr>
          <p:cNvPr id="44" name="Text Box 43"/>
          <p:cNvSpPr txBox="1">
            <a:spLocks noChangeArrowheads="1"/>
          </p:cNvSpPr>
          <p:nvPr/>
        </p:nvSpPr>
        <p:spPr bwMode="auto">
          <a:xfrm>
            <a:off x="5715000" y="3276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499AE3"/>
                </a:solidFill>
                <a:latin typeface="Tahoma" charset="0"/>
              </a:rPr>
              <a:t>–</a:t>
            </a:r>
          </a:p>
        </p:txBody>
      </p:sp>
      <p:sp>
        <p:nvSpPr>
          <p:cNvPr id="45" name="Text Box 44"/>
          <p:cNvSpPr txBox="1">
            <a:spLocks noChangeArrowheads="1"/>
          </p:cNvSpPr>
          <p:nvPr/>
        </p:nvSpPr>
        <p:spPr bwMode="auto">
          <a:xfrm>
            <a:off x="6858000" y="3124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DBB27"/>
                </a:solidFill>
                <a:latin typeface="Tahoma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0374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 animBg="1"/>
      <p:bldP spid="31" grpId="0"/>
      <p:bldP spid="32" grpId="0" animBg="1"/>
      <p:bldP spid="33" grpId="0"/>
      <p:bldP spid="34" grpId="0" animBg="1"/>
      <p:bldP spid="35" grpId="0" animBg="1"/>
      <p:bldP spid="36" grpId="0" animBg="1"/>
      <p:bldP spid="37" grpId="0"/>
      <p:bldP spid="38" grpId="0"/>
      <p:bldP spid="39" grpId="0" animBg="1"/>
      <p:bldP spid="40" grpId="0" animBg="1"/>
      <p:bldP spid="41" grpId="0"/>
      <p:bldP spid="42" grpId="0"/>
      <p:bldP spid="43" grpId="0"/>
      <p:bldP spid="44" grpId="0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smtClean="0">
                <a:latin typeface="Tahoma" charset="0"/>
              </a:rPr>
              <a:t>Electrochemistry</a:t>
            </a:r>
            <a:br>
              <a:rPr lang="en-US" sz="4000" smtClean="0">
                <a:latin typeface="Tahoma" charset="0"/>
              </a:rPr>
            </a:br>
            <a:r>
              <a:rPr lang="en-US" sz="3200" smtClean="0">
                <a:latin typeface="Tahoma" charset="0"/>
              </a:rPr>
              <a:t>Galvanic Cells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sz="2800" smtClean="0">
                <a:latin typeface="Tahoma" charset="0"/>
              </a:rPr>
              <a:t>Cell notation</a:t>
            </a:r>
          </a:p>
          <a:p>
            <a:pPr lvl="1"/>
            <a:r>
              <a:rPr lang="en-US" sz="2400" smtClean="0">
                <a:latin typeface="Tahoma" charset="0"/>
              </a:rPr>
              <a:t>Example Cell:</a:t>
            </a:r>
          </a:p>
          <a:p>
            <a:pPr lvl="1">
              <a:buFontTx/>
              <a:buNone/>
            </a:pPr>
            <a:r>
              <a:rPr lang="en-US" sz="1600" smtClean="0">
                <a:latin typeface="Tahoma" charset="0"/>
              </a:rPr>
              <a:t>Zn(s)</a:t>
            </a:r>
            <a:r>
              <a:rPr lang="en-US" sz="1600" smtClean="0">
                <a:latin typeface="Tahoma" charset="0"/>
                <a:cs typeface="Tahoma" charset="0"/>
              </a:rPr>
              <a:t>|ZnSO</a:t>
            </a:r>
            <a:r>
              <a:rPr lang="en-US" sz="1600" baseline="-25000" smtClean="0">
                <a:latin typeface="Tahoma" charset="0"/>
                <a:cs typeface="Tahoma" charset="0"/>
              </a:rPr>
              <a:t>4</a:t>
            </a:r>
            <a:r>
              <a:rPr lang="en-US" sz="1600" smtClean="0">
                <a:latin typeface="Tahoma" charset="0"/>
                <a:cs typeface="Tahoma" charset="0"/>
              </a:rPr>
              <a:t>(aq)||AgNO</a:t>
            </a:r>
            <a:r>
              <a:rPr lang="en-US" sz="1600" baseline="-25000" smtClean="0">
                <a:latin typeface="Tahoma" charset="0"/>
                <a:cs typeface="Tahoma" charset="0"/>
              </a:rPr>
              <a:t>3</a:t>
            </a:r>
            <a:r>
              <a:rPr lang="en-US" sz="1600" smtClean="0">
                <a:latin typeface="Tahoma" charset="0"/>
                <a:cs typeface="Tahoma" charset="0"/>
              </a:rPr>
              <a:t>(aq)|Ag(s)</a:t>
            </a:r>
          </a:p>
        </p:txBody>
      </p:sp>
      <p:sp>
        <p:nvSpPr>
          <p:cNvPr id="104452" name="Line 4"/>
          <p:cNvSpPr>
            <a:spLocks noChangeShapeType="1"/>
          </p:cNvSpPr>
          <p:nvPr/>
        </p:nvSpPr>
        <p:spPr bwMode="auto">
          <a:xfrm>
            <a:off x="5486400" y="3962400"/>
            <a:ext cx="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53" name="Line 5"/>
          <p:cNvSpPr>
            <a:spLocks noChangeShapeType="1"/>
          </p:cNvSpPr>
          <p:nvPr/>
        </p:nvSpPr>
        <p:spPr bwMode="auto">
          <a:xfrm>
            <a:off x="6553200" y="39624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54" name="Line 6"/>
          <p:cNvSpPr>
            <a:spLocks noChangeShapeType="1"/>
          </p:cNvSpPr>
          <p:nvPr/>
        </p:nvSpPr>
        <p:spPr bwMode="auto">
          <a:xfrm>
            <a:off x="6172200" y="39624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55" name="Line 7"/>
          <p:cNvSpPr>
            <a:spLocks noChangeShapeType="1"/>
          </p:cNvSpPr>
          <p:nvPr/>
        </p:nvSpPr>
        <p:spPr bwMode="auto">
          <a:xfrm>
            <a:off x="7239000" y="3962400"/>
            <a:ext cx="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56" name="Line 8"/>
          <p:cNvSpPr>
            <a:spLocks noChangeShapeType="1"/>
          </p:cNvSpPr>
          <p:nvPr/>
        </p:nvSpPr>
        <p:spPr bwMode="auto">
          <a:xfrm>
            <a:off x="6172200" y="47244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57" name="Line 9"/>
          <p:cNvSpPr>
            <a:spLocks noChangeShapeType="1"/>
          </p:cNvSpPr>
          <p:nvPr/>
        </p:nvSpPr>
        <p:spPr bwMode="auto">
          <a:xfrm>
            <a:off x="6172200" y="49530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58" name="Rectangle 10"/>
          <p:cNvSpPr>
            <a:spLocks noChangeArrowheads="1"/>
          </p:cNvSpPr>
          <p:nvPr/>
        </p:nvSpPr>
        <p:spPr bwMode="auto">
          <a:xfrm>
            <a:off x="6172200" y="4724400"/>
            <a:ext cx="381000" cy="2286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9" name="Text Box 11"/>
          <p:cNvSpPr txBox="1">
            <a:spLocks noChangeArrowheads="1"/>
          </p:cNvSpPr>
          <p:nvPr/>
        </p:nvSpPr>
        <p:spPr bwMode="auto">
          <a:xfrm>
            <a:off x="5867400" y="58674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charset="0"/>
              </a:rPr>
              <a:t>Salt Bridge</a:t>
            </a:r>
          </a:p>
        </p:txBody>
      </p:sp>
      <p:sp>
        <p:nvSpPr>
          <p:cNvPr id="104460" name="Line 12"/>
          <p:cNvSpPr>
            <a:spLocks noChangeShapeType="1"/>
          </p:cNvSpPr>
          <p:nvPr/>
        </p:nvSpPr>
        <p:spPr bwMode="auto">
          <a:xfrm flipH="1" flipV="1">
            <a:off x="6400800" y="4876800"/>
            <a:ext cx="76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461" name="Oval 13"/>
          <p:cNvSpPr>
            <a:spLocks noChangeArrowheads="1"/>
          </p:cNvSpPr>
          <p:nvPr/>
        </p:nvSpPr>
        <p:spPr bwMode="auto">
          <a:xfrm>
            <a:off x="5486400" y="4800600"/>
            <a:ext cx="685800" cy="304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2" name="Oval 14"/>
          <p:cNvSpPr>
            <a:spLocks noChangeArrowheads="1"/>
          </p:cNvSpPr>
          <p:nvPr/>
        </p:nvSpPr>
        <p:spPr bwMode="auto">
          <a:xfrm>
            <a:off x="6553200" y="4800600"/>
            <a:ext cx="685800" cy="304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3" name="Freeform 15"/>
          <p:cNvSpPr>
            <a:spLocks/>
          </p:cNvSpPr>
          <p:nvPr/>
        </p:nvSpPr>
        <p:spPr bwMode="auto">
          <a:xfrm>
            <a:off x="5486400" y="3810000"/>
            <a:ext cx="685800" cy="152400"/>
          </a:xfrm>
          <a:custGeom>
            <a:avLst/>
            <a:gdLst>
              <a:gd name="T0" fmla="*/ 0 w 1344"/>
              <a:gd name="T1" fmla="*/ 46826137 h 496"/>
              <a:gd name="T2" fmla="*/ 24995980 w 1344"/>
              <a:gd name="T3" fmla="*/ 24168308 h 496"/>
              <a:gd name="T4" fmla="*/ 74987438 w 1344"/>
              <a:gd name="T5" fmla="*/ 10573674 h 496"/>
              <a:gd name="T6" fmla="*/ 149974876 w 1344"/>
              <a:gd name="T7" fmla="*/ 1510481 h 496"/>
              <a:gd name="T8" fmla="*/ 199966821 w 1344"/>
              <a:gd name="T9" fmla="*/ 1510481 h 496"/>
              <a:gd name="T10" fmla="*/ 274954291 w 1344"/>
              <a:gd name="T11" fmla="*/ 10573674 h 496"/>
              <a:gd name="T12" fmla="*/ 324945725 w 1344"/>
              <a:gd name="T13" fmla="*/ 19636863 h 496"/>
              <a:gd name="T14" fmla="*/ 349941697 w 1344"/>
              <a:gd name="T15" fmla="*/ 42294696 h 4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44"/>
              <a:gd name="T25" fmla="*/ 0 h 496"/>
              <a:gd name="T26" fmla="*/ 1344 w 1344"/>
              <a:gd name="T27" fmla="*/ 496 h 49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44" h="496">
                <a:moveTo>
                  <a:pt x="0" y="496"/>
                </a:moveTo>
                <a:cubicBezTo>
                  <a:pt x="24" y="408"/>
                  <a:pt x="48" y="320"/>
                  <a:pt x="96" y="256"/>
                </a:cubicBezTo>
                <a:cubicBezTo>
                  <a:pt x="144" y="192"/>
                  <a:pt x="208" y="152"/>
                  <a:pt x="288" y="112"/>
                </a:cubicBezTo>
                <a:cubicBezTo>
                  <a:pt x="368" y="72"/>
                  <a:pt x="496" y="32"/>
                  <a:pt x="576" y="16"/>
                </a:cubicBezTo>
                <a:cubicBezTo>
                  <a:pt x="656" y="0"/>
                  <a:pt x="688" y="0"/>
                  <a:pt x="768" y="16"/>
                </a:cubicBezTo>
                <a:cubicBezTo>
                  <a:pt x="848" y="32"/>
                  <a:pt x="976" y="80"/>
                  <a:pt x="1056" y="112"/>
                </a:cubicBezTo>
                <a:cubicBezTo>
                  <a:pt x="1136" y="144"/>
                  <a:pt x="1200" y="152"/>
                  <a:pt x="1248" y="208"/>
                </a:cubicBezTo>
                <a:cubicBezTo>
                  <a:pt x="1296" y="264"/>
                  <a:pt x="1328" y="408"/>
                  <a:pt x="1344" y="448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64" name="Freeform 16"/>
          <p:cNvSpPr>
            <a:spLocks/>
          </p:cNvSpPr>
          <p:nvPr/>
        </p:nvSpPr>
        <p:spPr bwMode="auto">
          <a:xfrm>
            <a:off x="5486400" y="4191000"/>
            <a:ext cx="685800" cy="152400"/>
          </a:xfrm>
          <a:custGeom>
            <a:avLst/>
            <a:gdLst>
              <a:gd name="T0" fmla="*/ 0 w 1344"/>
              <a:gd name="T1" fmla="*/ 46826137 h 496"/>
              <a:gd name="T2" fmla="*/ 24995980 w 1344"/>
              <a:gd name="T3" fmla="*/ 24168308 h 496"/>
              <a:gd name="T4" fmla="*/ 74987438 w 1344"/>
              <a:gd name="T5" fmla="*/ 10573674 h 496"/>
              <a:gd name="T6" fmla="*/ 149974876 w 1344"/>
              <a:gd name="T7" fmla="*/ 1510481 h 496"/>
              <a:gd name="T8" fmla="*/ 199966821 w 1344"/>
              <a:gd name="T9" fmla="*/ 1510481 h 496"/>
              <a:gd name="T10" fmla="*/ 274954291 w 1344"/>
              <a:gd name="T11" fmla="*/ 10573674 h 496"/>
              <a:gd name="T12" fmla="*/ 324945725 w 1344"/>
              <a:gd name="T13" fmla="*/ 19636863 h 496"/>
              <a:gd name="T14" fmla="*/ 349941697 w 1344"/>
              <a:gd name="T15" fmla="*/ 42294696 h 4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44"/>
              <a:gd name="T25" fmla="*/ 0 h 496"/>
              <a:gd name="T26" fmla="*/ 1344 w 1344"/>
              <a:gd name="T27" fmla="*/ 496 h 49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44" h="496">
                <a:moveTo>
                  <a:pt x="0" y="496"/>
                </a:moveTo>
                <a:cubicBezTo>
                  <a:pt x="24" y="408"/>
                  <a:pt x="48" y="320"/>
                  <a:pt x="96" y="256"/>
                </a:cubicBezTo>
                <a:cubicBezTo>
                  <a:pt x="144" y="192"/>
                  <a:pt x="208" y="152"/>
                  <a:pt x="288" y="112"/>
                </a:cubicBezTo>
                <a:cubicBezTo>
                  <a:pt x="368" y="72"/>
                  <a:pt x="496" y="32"/>
                  <a:pt x="576" y="16"/>
                </a:cubicBezTo>
                <a:cubicBezTo>
                  <a:pt x="656" y="0"/>
                  <a:pt x="688" y="0"/>
                  <a:pt x="768" y="16"/>
                </a:cubicBezTo>
                <a:cubicBezTo>
                  <a:pt x="848" y="32"/>
                  <a:pt x="976" y="80"/>
                  <a:pt x="1056" y="112"/>
                </a:cubicBezTo>
                <a:cubicBezTo>
                  <a:pt x="1136" y="144"/>
                  <a:pt x="1200" y="152"/>
                  <a:pt x="1248" y="208"/>
                </a:cubicBezTo>
                <a:cubicBezTo>
                  <a:pt x="1296" y="264"/>
                  <a:pt x="1328" y="408"/>
                  <a:pt x="1344" y="44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65" name="Rectangle 17"/>
          <p:cNvSpPr>
            <a:spLocks noChangeArrowheads="1"/>
          </p:cNvSpPr>
          <p:nvPr/>
        </p:nvSpPr>
        <p:spPr bwMode="auto">
          <a:xfrm>
            <a:off x="5715000" y="3581400"/>
            <a:ext cx="76200" cy="1219200"/>
          </a:xfrm>
          <a:prstGeom prst="rect">
            <a:avLst/>
          </a:prstGeom>
          <a:solidFill>
            <a:srgbClr val="969696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6" name="Freeform 18"/>
          <p:cNvSpPr>
            <a:spLocks/>
          </p:cNvSpPr>
          <p:nvPr/>
        </p:nvSpPr>
        <p:spPr bwMode="auto">
          <a:xfrm>
            <a:off x="5486400" y="3962400"/>
            <a:ext cx="685800" cy="228600"/>
          </a:xfrm>
          <a:custGeom>
            <a:avLst/>
            <a:gdLst>
              <a:gd name="T0" fmla="*/ 0 w 1368"/>
              <a:gd name="T1" fmla="*/ 12497991 h 448"/>
              <a:gd name="T2" fmla="*/ 12063161 w 1368"/>
              <a:gd name="T3" fmla="*/ 49991455 h 448"/>
              <a:gd name="T4" fmla="*/ 36189488 w 1368"/>
              <a:gd name="T5" fmla="*/ 74987445 h 448"/>
              <a:gd name="T6" fmla="*/ 72379478 w 1368"/>
              <a:gd name="T7" fmla="*/ 99983419 h 448"/>
              <a:gd name="T8" fmla="*/ 144758956 w 1368"/>
              <a:gd name="T9" fmla="*/ 112481407 h 448"/>
              <a:gd name="T10" fmla="*/ 217138402 w 1368"/>
              <a:gd name="T11" fmla="*/ 112481407 h 448"/>
              <a:gd name="T12" fmla="*/ 301581069 w 1368"/>
              <a:gd name="T13" fmla="*/ 87485432 h 448"/>
              <a:gd name="T14" fmla="*/ 337770542 w 1368"/>
              <a:gd name="T15" fmla="*/ 37493978 h 448"/>
              <a:gd name="T16" fmla="*/ 337770542 w 1368"/>
              <a:gd name="T17" fmla="*/ 0 h 4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68"/>
              <a:gd name="T28" fmla="*/ 0 h 448"/>
              <a:gd name="T29" fmla="*/ 1368 w 1368"/>
              <a:gd name="T30" fmla="*/ 448 h 4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68" h="448">
                <a:moveTo>
                  <a:pt x="0" y="48"/>
                </a:moveTo>
                <a:cubicBezTo>
                  <a:pt x="12" y="100"/>
                  <a:pt x="24" y="152"/>
                  <a:pt x="48" y="192"/>
                </a:cubicBezTo>
                <a:cubicBezTo>
                  <a:pt x="72" y="232"/>
                  <a:pt x="104" y="256"/>
                  <a:pt x="144" y="288"/>
                </a:cubicBezTo>
                <a:cubicBezTo>
                  <a:pt x="184" y="320"/>
                  <a:pt x="216" y="360"/>
                  <a:pt x="288" y="384"/>
                </a:cubicBezTo>
                <a:cubicBezTo>
                  <a:pt x="360" y="408"/>
                  <a:pt x="480" y="424"/>
                  <a:pt x="576" y="432"/>
                </a:cubicBezTo>
                <a:cubicBezTo>
                  <a:pt x="672" y="440"/>
                  <a:pt x="760" y="448"/>
                  <a:pt x="864" y="432"/>
                </a:cubicBezTo>
                <a:cubicBezTo>
                  <a:pt x="968" y="416"/>
                  <a:pt x="1120" y="384"/>
                  <a:pt x="1200" y="336"/>
                </a:cubicBezTo>
                <a:cubicBezTo>
                  <a:pt x="1280" y="288"/>
                  <a:pt x="1320" y="200"/>
                  <a:pt x="1344" y="144"/>
                </a:cubicBezTo>
                <a:cubicBezTo>
                  <a:pt x="1368" y="88"/>
                  <a:pt x="1344" y="24"/>
                  <a:pt x="1344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67" name="Freeform 19"/>
          <p:cNvSpPr>
            <a:spLocks/>
          </p:cNvSpPr>
          <p:nvPr/>
        </p:nvSpPr>
        <p:spPr bwMode="auto">
          <a:xfrm>
            <a:off x="5486400" y="4343400"/>
            <a:ext cx="685800" cy="228600"/>
          </a:xfrm>
          <a:custGeom>
            <a:avLst/>
            <a:gdLst>
              <a:gd name="T0" fmla="*/ 0 w 1368"/>
              <a:gd name="T1" fmla="*/ 12497991 h 448"/>
              <a:gd name="T2" fmla="*/ 12063161 w 1368"/>
              <a:gd name="T3" fmla="*/ 49991455 h 448"/>
              <a:gd name="T4" fmla="*/ 36189488 w 1368"/>
              <a:gd name="T5" fmla="*/ 74987445 h 448"/>
              <a:gd name="T6" fmla="*/ 72379478 w 1368"/>
              <a:gd name="T7" fmla="*/ 99983419 h 448"/>
              <a:gd name="T8" fmla="*/ 144758956 w 1368"/>
              <a:gd name="T9" fmla="*/ 112481407 h 448"/>
              <a:gd name="T10" fmla="*/ 217138402 w 1368"/>
              <a:gd name="T11" fmla="*/ 112481407 h 448"/>
              <a:gd name="T12" fmla="*/ 301581069 w 1368"/>
              <a:gd name="T13" fmla="*/ 87485432 h 448"/>
              <a:gd name="T14" fmla="*/ 337770542 w 1368"/>
              <a:gd name="T15" fmla="*/ 37493978 h 448"/>
              <a:gd name="T16" fmla="*/ 337770542 w 1368"/>
              <a:gd name="T17" fmla="*/ 0 h 4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68"/>
              <a:gd name="T28" fmla="*/ 0 h 448"/>
              <a:gd name="T29" fmla="*/ 1368 w 1368"/>
              <a:gd name="T30" fmla="*/ 448 h 4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68" h="448">
                <a:moveTo>
                  <a:pt x="0" y="48"/>
                </a:moveTo>
                <a:cubicBezTo>
                  <a:pt x="12" y="100"/>
                  <a:pt x="24" y="152"/>
                  <a:pt x="48" y="192"/>
                </a:cubicBezTo>
                <a:cubicBezTo>
                  <a:pt x="72" y="232"/>
                  <a:pt x="104" y="256"/>
                  <a:pt x="144" y="288"/>
                </a:cubicBezTo>
                <a:cubicBezTo>
                  <a:pt x="184" y="320"/>
                  <a:pt x="216" y="360"/>
                  <a:pt x="288" y="384"/>
                </a:cubicBezTo>
                <a:cubicBezTo>
                  <a:pt x="360" y="408"/>
                  <a:pt x="480" y="424"/>
                  <a:pt x="576" y="432"/>
                </a:cubicBezTo>
                <a:cubicBezTo>
                  <a:pt x="672" y="440"/>
                  <a:pt x="760" y="448"/>
                  <a:pt x="864" y="432"/>
                </a:cubicBezTo>
                <a:cubicBezTo>
                  <a:pt x="968" y="416"/>
                  <a:pt x="1120" y="384"/>
                  <a:pt x="1200" y="336"/>
                </a:cubicBezTo>
                <a:cubicBezTo>
                  <a:pt x="1280" y="288"/>
                  <a:pt x="1320" y="200"/>
                  <a:pt x="1344" y="144"/>
                </a:cubicBezTo>
                <a:cubicBezTo>
                  <a:pt x="1368" y="88"/>
                  <a:pt x="1344" y="24"/>
                  <a:pt x="1344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68" name="Freeform 20"/>
          <p:cNvSpPr>
            <a:spLocks/>
          </p:cNvSpPr>
          <p:nvPr/>
        </p:nvSpPr>
        <p:spPr bwMode="auto">
          <a:xfrm>
            <a:off x="6553200" y="4191000"/>
            <a:ext cx="685800" cy="152400"/>
          </a:xfrm>
          <a:custGeom>
            <a:avLst/>
            <a:gdLst>
              <a:gd name="T0" fmla="*/ 0 w 1344"/>
              <a:gd name="T1" fmla="*/ 46826137 h 496"/>
              <a:gd name="T2" fmla="*/ 24995980 w 1344"/>
              <a:gd name="T3" fmla="*/ 24168308 h 496"/>
              <a:gd name="T4" fmla="*/ 74987438 w 1344"/>
              <a:gd name="T5" fmla="*/ 10573674 h 496"/>
              <a:gd name="T6" fmla="*/ 149974876 w 1344"/>
              <a:gd name="T7" fmla="*/ 1510481 h 496"/>
              <a:gd name="T8" fmla="*/ 199966821 w 1344"/>
              <a:gd name="T9" fmla="*/ 1510481 h 496"/>
              <a:gd name="T10" fmla="*/ 274954291 w 1344"/>
              <a:gd name="T11" fmla="*/ 10573674 h 496"/>
              <a:gd name="T12" fmla="*/ 324945725 w 1344"/>
              <a:gd name="T13" fmla="*/ 19636863 h 496"/>
              <a:gd name="T14" fmla="*/ 349941697 w 1344"/>
              <a:gd name="T15" fmla="*/ 42294696 h 4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44"/>
              <a:gd name="T25" fmla="*/ 0 h 496"/>
              <a:gd name="T26" fmla="*/ 1344 w 1344"/>
              <a:gd name="T27" fmla="*/ 496 h 49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44" h="496">
                <a:moveTo>
                  <a:pt x="0" y="496"/>
                </a:moveTo>
                <a:cubicBezTo>
                  <a:pt x="24" y="408"/>
                  <a:pt x="48" y="320"/>
                  <a:pt x="96" y="256"/>
                </a:cubicBezTo>
                <a:cubicBezTo>
                  <a:pt x="144" y="192"/>
                  <a:pt x="208" y="152"/>
                  <a:pt x="288" y="112"/>
                </a:cubicBezTo>
                <a:cubicBezTo>
                  <a:pt x="368" y="72"/>
                  <a:pt x="496" y="32"/>
                  <a:pt x="576" y="16"/>
                </a:cubicBezTo>
                <a:cubicBezTo>
                  <a:pt x="656" y="0"/>
                  <a:pt x="688" y="0"/>
                  <a:pt x="768" y="16"/>
                </a:cubicBezTo>
                <a:cubicBezTo>
                  <a:pt x="848" y="32"/>
                  <a:pt x="976" y="80"/>
                  <a:pt x="1056" y="112"/>
                </a:cubicBezTo>
                <a:cubicBezTo>
                  <a:pt x="1136" y="144"/>
                  <a:pt x="1200" y="152"/>
                  <a:pt x="1248" y="208"/>
                </a:cubicBezTo>
                <a:cubicBezTo>
                  <a:pt x="1296" y="264"/>
                  <a:pt x="1328" y="408"/>
                  <a:pt x="1344" y="44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69" name="Freeform 21"/>
          <p:cNvSpPr>
            <a:spLocks/>
          </p:cNvSpPr>
          <p:nvPr/>
        </p:nvSpPr>
        <p:spPr bwMode="auto">
          <a:xfrm>
            <a:off x="6553200" y="3810000"/>
            <a:ext cx="685800" cy="152400"/>
          </a:xfrm>
          <a:custGeom>
            <a:avLst/>
            <a:gdLst>
              <a:gd name="T0" fmla="*/ 0 w 1344"/>
              <a:gd name="T1" fmla="*/ 46826137 h 496"/>
              <a:gd name="T2" fmla="*/ 24995980 w 1344"/>
              <a:gd name="T3" fmla="*/ 24168308 h 496"/>
              <a:gd name="T4" fmla="*/ 74987438 w 1344"/>
              <a:gd name="T5" fmla="*/ 10573674 h 496"/>
              <a:gd name="T6" fmla="*/ 149974876 w 1344"/>
              <a:gd name="T7" fmla="*/ 1510481 h 496"/>
              <a:gd name="T8" fmla="*/ 199966821 w 1344"/>
              <a:gd name="T9" fmla="*/ 1510481 h 496"/>
              <a:gd name="T10" fmla="*/ 274954291 w 1344"/>
              <a:gd name="T11" fmla="*/ 10573674 h 496"/>
              <a:gd name="T12" fmla="*/ 324945725 w 1344"/>
              <a:gd name="T13" fmla="*/ 19636863 h 496"/>
              <a:gd name="T14" fmla="*/ 349941697 w 1344"/>
              <a:gd name="T15" fmla="*/ 42294696 h 4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44"/>
              <a:gd name="T25" fmla="*/ 0 h 496"/>
              <a:gd name="T26" fmla="*/ 1344 w 1344"/>
              <a:gd name="T27" fmla="*/ 496 h 49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44" h="496">
                <a:moveTo>
                  <a:pt x="0" y="496"/>
                </a:moveTo>
                <a:cubicBezTo>
                  <a:pt x="24" y="408"/>
                  <a:pt x="48" y="320"/>
                  <a:pt x="96" y="256"/>
                </a:cubicBezTo>
                <a:cubicBezTo>
                  <a:pt x="144" y="192"/>
                  <a:pt x="208" y="152"/>
                  <a:pt x="288" y="112"/>
                </a:cubicBezTo>
                <a:cubicBezTo>
                  <a:pt x="368" y="72"/>
                  <a:pt x="496" y="32"/>
                  <a:pt x="576" y="16"/>
                </a:cubicBezTo>
                <a:cubicBezTo>
                  <a:pt x="656" y="0"/>
                  <a:pt x="688" y="0"/>
                  <a:pt x="768" y="16"/>
                </a:cubicBezTo>
                <a:cubicBezTo>
                  <a:pt x="848" y="32"/>
                  <a:pt x="976" y="80"/>
                  <a:pt x="1056" y="112"/>
                </a:cubicBezTo>
                <a:cubicBezTo>
                  <a:pt x="1136" y="144"/>
                  <a:pt x="1200" y="152"/>
                  <a:pt x="1248" y="208"/>
                </a:cubicBezTo>
                <a:cubicBezTo>
                  <a:pt x="1296" y="264"/>
                  <a:pt x="1328" y="408"/>
                  <a:pt x="1344" y="448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70" name="Rectangle 22"/>
          <p:cNvSpPr>
            <a:spLocks noChangeArrowheads="1"/>
          </p:cNvSpPr>
          <p:nvPr/>
        </p:nvSpPr>
        <p:spPr bwMode="auto">
          <a:xfrm>
            <a:off x="6781800" y="3505200"/>
            <a:ext cx="76200" cy="1219200"/>
          </a:xfrm>
          <a:prstGeom prst="rect">
            <a:avLst/>
          </a:prstGeom>
          <a:solidFill>
            <a:srgbClr val="EAEAEA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1" name="Freeform 23"/>
          <p:cNvSpPr>
            <a:spLocks/>
          </p:cNvSpPr>
          <p:nvPr/>
        </p:nvSpPr>
        <p:spPr bwMode="auto">
          <a:xfrm>
            <a:off x="6553200" y="4343400"/>
            <a:ext cx="685800" cy="228600"/>
          </a:xfrm>
          <a:custGeom>
            <a:avLst/>
            <a:gdLst>
              <a:gd name="T0" fmla="*/ 0 w 1368"/>
              <a:gd name="T1" fmla="*/ 12497991 h 448"/>
              <a:gd name="T2" fmla="*/ 12063161 w 1368"/>
              <a:gd name="T3" fmla="*/ 49991455 h 448"/>
              <a:gd name="T4" fmla="*/ 36189488 w 1368"/>
              <a:gd name="T5" fmla="*/ 74987445 h 448"/>
              <a:gd name="T6" fmla="*/ 72379478 w 1368"/>
              <a:gd name="T7" fmla="*/ 99983419 h 448"/>
              <a:gd name="T8" fmla="*/ 144758956 w 1368"/>
              <a:gd name="T9" fmla="*/ 112481407 h 448"/>
              <a:gd name="T10" fmla="*/ 217138402 w 1368"/>
              <a:gd name="T11" fmla="*/ 112481407 h 448"/>
              <a:gd name="T12" fmla="*/ 301581069 w 1368"/>
              <a:gd name="T13" fmla="*/ 87485432 h 448"/>
              <a:gd name="T14" fmla="*/ 337770542 w 1368"/>
              <a:gd name="T15" fmla="*/ 37493978 h 448"/>
              <a:gd name="T16" fmla="*/ 337770542 w 1368"/>
              <a:gd name="T17" fmla="*/ 0 h 4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68"/>
              <a:gd name="T28" fmla="*/ 0 h 448"/>
              <a:gd name="T29" fmla="*/ 1368 w 1368"/>
              <a:gd name="T30" fmla="*/ 448 h 4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68" h="448">
                <a:moveTo>
                  <a:pt x="0" y="48"/>
                </a:moveTo>
                <a:cubicBezTo>
                  <a:pt x="12" y="100"/>
                  <a:pt x="24" y="152"/>
                  <a:pt x="48" y="192"/>
                </a:cubicBezTo>
                <a:cubicBezTo>
                  <a:pt x="72" y="232"/>
                  <a:pt x="104" y="256"/>
                  <a:pt x="144" y="288"/>
                </a:cubicBezTo>
                <a:cubicBezTo>
                  <a:pt x="184" y="320"/>
                  <a:pt x="216" y="360"/>
                  <a:pt x="288" y="384"/>
                </a:cubicBezTo>
                <a:cubicBezTo>
                  <a:pt x="360" y="408"/>
                  <a:pt x="480" y="424"/>
                  <a:pt x="576" y="432"/>
                </a:cubicBezTo>
                <a:cubicBezTo>
                  <a:pt x="672" y="440"/>
                  <a:pt x="760" y="448"/>
                  <a:pt x="864" y="432"/>
                </a:cubicBezTo>
                <a:cubicBezTo>
                  <a:pt x="968" y="416"/>
                  <a:pt x="1120" y="384"/>
                  <a:pt x="1200" y="336"/>
                </a:cubicBezTo>
                <a:cubicBezTo>
                  <a:pt x="1280" y="288"/>
                  <a:pt x="1320" y="200"/>
                  <a:pt x="1344" y="144"/>
                </a:cubicBezTo>
                <a:cubicBezTo>
                  <a:pt x="1368" y="88"/>
                  <a:pt x="1344" y="24"/>
                  <a:pt x="1344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72" name="Freeform 24"/>
          <p:cNvSpPr>
            <a:spLocks/>
          </p:cNvSpPr>
          <p:nvPr/>
        </p:nvSpPr>
        <p:spPr bwMode="auto">
          <a:xfrm>
            <a:off x="6553200" y="3962400"/>
            <a:ext cx="685800" cy="228600"/>
          </a:xfrm>
          <a:custGeom>
            <a:avLst/>
            <a:gdLst>
              <a:gd name="T0" fmla="*/ 0 w 1368"/>
              <a:gd name="T1" fmla="*/ 12497991 h 448"/>
              <a:gd name="T2" fmla="*/ 12063161 w 1368"/>
              <a:gd name="T3" fmla="*/ 49991455 h 448"/>
              <a:gd name="T4" fmla="*/ 36189488 w 1368"/>
              <a:gd name="T5" fmla="*/ 74987445 h 448"/>
              <a:gd name="T6" fmla="*/ 72379478 w 1368"/>
              <a:gd name="T7" fmla="*/ 99983419 h 448"/>
              <a:gd name="T8" fmla="*/ 144758956 w 1368"/>
              <a:gd name="T9" fmla="*/ 112481407 h 448"/>
              <a:gd name="T10" fmla="*/ 217138402 w 1368"/>
              <a:gd name="T11" fmla="*/ 112481407 h 448"/>
              <a:gd name="T12" fmla="*/ 301581069 w 1368"/>
              <a:gd name="T13" fmla="*/ 87485432 h 448"/>
              <a:gd name="T14" fmla="*/ 337770542 w 1368"/>
              <a:gd name="T15" fmla="*/ 37493978 h 448"/>
              <a:gd name="T16" fmla="*/ 337770542 w 1368"/>
              <a:gd name="T17" fmla="*/ 0 h 4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68"/>
              <a:gd name="T28" fmla="*/ 0 h 448"/>
              <a:gd name="T29" fmla="*/ 1368 w 1368"/>
              <a:gd name="T30" fmla="*/ 448 h 4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68" h="448">
                <a:moveTo>
                  <a:pt x="0" y="48"/>
                </a:moveTo>
                <a:cubicBezTo>
                  <a:pt x="12" y="100"/>
                  <a:pt x="24" y="152"/>
                  <a:pt x="48" y="192"/>
                </a:cubicBezTo>
                <a:cubicBezTo>
                  <a:pt x="72" y="232"/>
                  <a:pt x="104" y="256"/>
                  <a:pt x="144" y="288"/>
                </a:cubicBezTo>
                <a:cubicBezTo>
                  <a:pt x="184" y="320"/>
                  <a:pt x="216" y="360"/>
                  <a:pt x="288" y="384"/>
                </a:cubicBezTo>
                <a:cubicBezTo>
                  <a:pt x="360" y="408"/>
                  <a:pt x="480" y="424"/>
                  <a:pt x="576" y="432"/>
                </a:cubicBezTo>
                <a:cubicBezTo>
                  <a:pt x="672" y="440"/>
                  <a:pt x="760" y="448"/>
                  <a:pt x="864" y="432"/>
                </a:cubicBezTo>
                <a:cubicBezTo>
                  <a:pt x="968" y="416"/>
                  <a:pt x="1120" y="384"/>
                  <a:pt x="1200" y="336"/>
                </a:cubicBezTo>
                <a:cubicBezTo>
                  <a:pt x="1280" y="288"/>
                  <a:pt x="1320" y="200"/>
                  <a:pt x="1344" y="144"/>
                </a:cubicBezTo>
                <a:cubicBezTo>
                  <a:pt x="1368" y="88"/>
                  <a:pt x="1344" y="24"/>
                  <a:pt x="1344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73" name="Freeform 25"/>
          <p:cNvSpPr>
            <a:spLocks/>
          </p:cNvSpPr>
          <p:nvPr/>
        </p:nvSpPr>
        <p:spPr bwMode="auto">
          <a:xfrm>
            <a:off x="5745163" y="3006725"/>
            <a:ext cx="322262" cy="612775"/>
          </a:xfrm>
          <a:custGeom>
            <a:avLst/>
            <a:gdLst>
              <a:gd name="T0" fmla="*/ 0 w 203"/>
              <a:gd name="T1" fmla="*/ 972780402 h 386"/>
              <a:gd name="T2" fmla="*/ 15120916 w 203"/>
              <a:gd name="T3" fmla="*/ 289817183 h 386"/>
              <a:gd name="T4" fmla="*/ 100806088 w 203"/>
              <a:gd name="T5" fmla="*/ 189012502 h 386"/>
              <a:gd name="T6" fmla="*/ 511590176 w 203"/>
              <a:gd name="T7" fmla="*/ 0 h 386"/>
              <a:gd name="T8" fmla="*/ 0 60000 65536"/>
              <a:gd name="T9" fmla="*/ 0 60000 65536"/>
              <a:gd name="T10" fmla="*/ 0 60000 65536"/>
              <a:gd name="T11" fmla="*/ 0 60000 65536"/>
              <a:gd name="T12" fmla="*/ 0 w 203"/>
              <a:gd name="T13" fmla="*/ 0 h 386"/>
              <a:gd name="T14" fmla="*/ 203 w 203"/>
              <a:gd name="T15" fmla="*/ 386 h 3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3" h="386">
                <a:moveTo>
                  <a:pt x="0" y="386"/>
                </a:moveTo>
                <a:cubicBezTo>
                  <a:pt x="2" y="296"/>
                  <a:pt x="0" y="205"/>
                  <a:pt x="6" y="115"/>
                </a:cubicBezTo>
                <a:cubicBezTo>
                  <a:pt x="7" y="107"/>
                  <a:pt x="36" y="78"/>
                  <a:pt x="40" y="75"/>
                </a:cubicBezTo>
                <a:cubicBezTo>
                  <a:pt x="79" y="47"/>
                  <a:pt x="152" y="0"/>
                  <a:pt x="203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74" name="Oval 26"/>
          <p:cNvSpPr>
            <a:spLocks noChangeArrowheads="1"/>
          </p:cNvSpPr>
          <p:nvPr/>
        </p:nvSpPr>
        <p:spPr bwMode="auto">
          <a:xfrm>
            <a:off x="6096000" y="2819400"/>
            <a:ext cx="381000" cy="3810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5" name="Line 27"/>
          <p:cNvSpPr>
            <a:spLocks noChangeShapeType="1"/>
          </p:cNvSpPr>
          <p:nvPr/>
        </p:nvSpPr>
        <p:spPr bwMode="auto">
          <a:xfrm flipH="1" flipV="1">
            <a:off x="6248400" y="28956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476" name="Text Box 28"/>
          <p:cNvSpPr txBox="1">
            <a:spLocks noChangeArrowheads="1"/>
          </p:cNvSpPr>
          <p:nvPr/>
        </p:nvSpPr>
        <p:spPr bwMode="auto">
          <a:xfrm>
            <a:off x="5715000" y="2209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charset="0"/>
              </a:rPr>
              <a:t>voltmeter</a:t>
            </a:r>
          </a:p>
        </p:txBody>
      </p:sp>
      <p:sp>
        <p:nvSpPr>
          <p:cNvPr id="104477" name="Freeform 29"/>
          <p:cNvSpPr>
            <a:spLocks/>
          </p:cNvSpPr>
          <p:nvPr/>
        </p:nvSpPr>
        <p:spPr bwMode="auto">
          <a:xfrm>
            <a:off x="6486525" y="3006725"/>
            <a:ext cx="342900" cy="515938"/>
          </a:xfrm>
          <a:custGeom>
            <a:avLst/>
            <a:gdLst>
              <a:gd name="T0" fmla="*/ 0 w 216"/>
              <a:gd name="T1" fmla="*/ 0 h 325"/>
              <a:gd name="T2" fmla="*/ 375504068 w 216"/>
              <a:gd name="T3" fmla="*/ 35282221 h 325"/>
              <a:gd name="T4" fmla="*/ 443547573 w 216"/>
              <a:gd name="T5" fmla="*/ 204133621 h 325"/>
              <a:gd name="T6" fmla="*/ 514111928 w 216"/>
              <a:gd name="T7" fmla="*/ 597278378 h 325"/>
              <a:gd name="T8" fmla="*/ 529232861 w 216"/>
              <a:gd name="T9" fmla="*/ 819052260 h 3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"/>
              <a:gd name="T16" fmla="*/ 0 h 325"/>
              <a:gd name="T17" fmla="*/ 216 w 216"/>
              <a:gd name="T18" fmla="*/ 325 h 3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" h="325">
                <a:moveTo>
                  <a:pt x="0" y="0"/>
                </a:moveTo>
                <a:cubicBezTo>
                  <a:pt x="50" y="6"/>
                  <a:pt x="101" y="0"/>
                  <a:pt x="149" y="14"/>
                </a:cubicBezTo>
                <a:cubicBezTo>
                  <a:pt x="151" y="15"/>
                  <a:pt x="166" y="65"/>
                  <a:pt x="176" y="81"/>
                </a:cubicBezTo>
                <a:cubicBezTo>
                  <a:pt x="180" y="135"/>
                  <a:pt x="172" y="192"/>
                  <a:pt x="204" y="237"/>
                </a:cubicBezTo>
                <a:cubicBezTo>
                  <a:pt x="216" y="279"/>
                  <a:pt x="210" y="251"/>
                  <a:pt x="210" y="325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78" name="Text Box 30"/>
          <p:cNvSpPr txBox="1">
            <a:spLocks noChangeArrowheads="1"/>
          </p:cNvSpPr>
          <p:nvPr/>
        </p:nvSpPr>
        <p:spPr bwMode="auto">
          <a:xfrm>
            <a:off x="4572000" y="28194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charset="0"/>
              </a:rPr>
              <a:t>Zn(s)</a:t>
            </a:r>
          </a:p>
        </p:txBody>
      </p:sp>
      <p:sp>
        <p:nvSpPr>
          <p:cNvPr id="104479" name="Line 31"/>
          <p:cNvSpPr>
            <a:spLocks noChangeShapeType="1"/>
          </p:cNvSpPr>
          <p:nvPr/>
        </p:nvSpPr>
        <p:spPr bwMode="auto">
          <a:xfrm>
            <a:off x="5257800" y="30480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480" name="Text Box 32"/>
          <p:cNvSpPr txBox="1">
            <a:spLocks noChangeArrowheads="1"/>
          </p:cNvSpPr>
          <p:nvPr/>
        </p:nvSpPr>
        <p:spPr bwMode="auto">
          <a:xfrm>
            <a:off x="4648200" y="53340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charset="0"/>
              </a:rPr>
              <a:t>ZnSO</a:t>
            </a:r>
            <a:r>
              <a:rPr lang="en-US" baseline="-25000">
                <a:latin typeface="Tahoma" charset="0"/>
              </a:rPr>
              <a:t>4</a:t>
            </a:r>
            <a:r>
              <a:rPr lang="en-US">
                <a:latin typeface="Tahoma" charset="0"/>
              </a:rPr>
              <a:t>(aq)</a:t>
            </a:r>
          </a:p>
        </p:txBody>
      </p:sp>
      <p:sp>
        <p:nvSpPr>
          <p:cNvPr id="104481" name="Line 33"/>
          <p:cNvSpPr>
            <a:spLocks noChangeShapeType="1"/>
          </p:cNvSpPr>
          <p:nvPr/>
        </p:nvSpPr>
        <p:spPr bwMode="auto">
          <a:xfrm flipV="1">
            <a:off x="5410200" y="48768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482" name="Freeform 34"/>
          <p:cNvSpPr>
            <a:spLocks/>
          </p:cNvSpPr>
          <p:nvPr/>
        </p:nvSpPr>
        <p:spPr bwMode="auto">
          <a:xfrm>
            <a:off x="5486400" y="4127500"/>
            <a:ext cx="698500" cy="998538"/>
          </a:xfrm>
          <a:custGeom>
            <a:avLst/>
            <a:gdLst>
              <a:gd name="T0" fmla="*/ 58632746 w 474"/>
              <a:gd name="T1" fmla="*/ 355342964 h 629"/>
              <a:gd name="T2" fmla="*/ 30402437 w 474"/>
              <a:gd name="T3" fmla="*/ 1038304889 h 629"/>
              <a:gd name="T4" fmla="*/ 43432259 w 474"/>
              <a:gd name="T5" fmla="*/ 1313002745 h 629"/>
              <a:gd name="T6" fmla="*/ 104235671 w 474"/>
              <a:gd name="T7" fmla="*/ 1413809006 h 629"/>
              <a:gd name="T8" fmla="*/ 117265493 w 474"/>
              <a:gd name="T9" fmla="*/ 1466731500 h 629"/>
              <a:gd name="T10" fmla="*/ 221501164 w 474"/>
              <a:gd name="T11" fmla="*/ 1481852439 h 629"/>
              <a:gd name="T12" fmla="*/ 440831673 w 474"/>
              <a:gd name="T13" fmla="*/ 1549897459 h 629"/>
              <a:gd name="T14" fmla="*/ 942466724 w 474"/>
              <a:gd name="T15" fmla="*/ 1449091198 h 629"/>
              <a:gd name="T16" fmla="*/ 1029329745 w 474"/>
              <a:gd name="T17" fmla="*/ 1242438362 h 629"/>
              <a:gd name="T18" fmla="*/ 1029329745 w 474"/>
              <a:gd name="T19" fmla="*/ 698084352 h 629"/>
              <a:gd name="T20" fmla="*/ 1016299923 w 474"/>
              <a:gd name="T21" fmla="*/ 355342964 h 629"/>
              <a:gd name="T22" fmla="*/ 985897497 w 474"/>
              <a:gd name="T23" fmla="*/ 236894813 h 629"/>
              <a:gd name="T24" fmla="*/ 896863822 w 474"/>
              <a:gd name="T25" fmla="*/ 201612572 h 629"/>
              <a:gd name="T26" fmla="*/ 764396242 w 474"/>
              <a:gd name="T27" fmla="*/ 133569140 h 629"/>
              <a:gd name="T28" fmla="*/ 206300688 w 474"/>
              <a:gd name="T29" fmla="*/ 151209442 h 629"/>
              <a:gd name="T30" fmla="*/ 30402437 w 474"/>
              <a:gd name="T31" fmla="*/ 252015753 h 629"/>
              <a:gd name="T32" fmla="*/ 58632746 w 474"/>
              <a:gd name="T33" fmla="*/ 355342964 h 6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4"/>
              <a:gd name="T52" fmla="*/ 0 h 629"/>
              <a:gd name="T53" fmla="*/ 474 w 474"/>
              <a:gd name="T54" fmla="*/ 629 h 6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4" h="629">
                <a:moveTo>
                  <a:pt x="27" y="141"/>
                </a:moveTo>
                <a:cubicBezTo>
                  <a:pt x="24" y="231"/>
                  <a:pt x="14" y="322"/>
                  <a:pt x="14" y="412"/>
                </a:cubicBezTo>
                <a:cubicBezTo>
                  <a:pt x="14" y="448"/>
                  <a:pt x="12" y="486"/>
                  <a:pt x="20" y="521"/>
                </a:cubicBezTo>
                <a:cubicBezTo>
                  <a:pt x="24" y="537"/>
                  <a:pt x="48" y="561"/>
                  <a:pt x="48" y="561"/>
                </a:cubicBezTo>
                <a:cubicBezTo>
                  <a:pt x="50" y="568"/>
                  <a:pt x="47" y="579"/>
                  <a:pt x="54" y="582"/>
                </a:cubicBezTo>
                <a:cubicBezTo>
                  <a:pt x="68" y="589"/>
                  <a:pt x="86" y="584"/>
                  <a:pt x="102" y="588"/>
                </a:cubicBezTo>
                <a:cubicBezTo>
                  <a:pt x="135" y="595"/>
                  <a:pt x="171" y="605"/>
                  <a:pt x="203" y="615"/>
                </a:cubicBezTo>
                <a:cubicBezTo>
                  <a:pt x="353" y="610"/>
                  <a:pt x="347" y="629"/>
                  <a:pt x="434" y="575"/>
                </a:cubicBezTo>
                <a:cubicBezTo>
                  <a:pt x="450" y="548"/>
                  <a:pt x="458" y="520"/>
                  <a:pt x="474" y="493"/>
                </a:cubicBezTo>
                <a:cubicBezTo>
                  <a:pt x="454" y="426"/>
                  <a:pt x="454" y="343"/>
                  <a:pt x="474" y="277"/>
                </a:cubicBezTo>
                <a:cubicBezTo>
                  <a:pt x="472" y="232"/>
                  <a:pt x="472" y="186"/>
                  <a:pt x="468" y="141"/>
                </a:cubicBezTo>
                <a:cubicBezTo>
                  <a:pt x="467" y="125"/>
                  <a:pt x="466" y="105"/>
                  <a:pt x="454" y="94"/>
                </a:cubicBezTo>
                <a:cubicBezTo>
                  <a:pt x="443" y="85"/>
                  <a:pt x="427" y="85"/>
                  <a:pt x="413" y="80"/>
                </a:cubicBezTo>
                <a:cubicBezTo>
                  <a:pt x="391" y="72"/>
                  <a:pt x="374" y="60"/>
                  <a:pt x="352" y="53"/>
                </a:cubicBezTo>
                <a:cubicBezTo>
                  <a:pt x="277" y="0"/>
                  <a:pt x="178" y="43"/>
                  <a:pt x="95" y="60"/>
                </a:cubicBezTo>
                <a:cubicBezTo>
                  <a:pt x="69" y="77"/>
                  <a:pt x="40" y="83"/>
                  <a:pt x="14" y="100"/>
                </a:cubicBezTo>
                <a:cubicBezTo>
                  <a:pt x="9" y="115"/>
                  <a:pt x="0" y="141"/>
                  <a:pt x="27" y="141"/>
                </a:cubicBezTo>
                <a:close/>
              </a:path>
            </a:pathLst>
          </a:cu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83" name="Freeform 35"/>
          <p:cNvSpPr>
            <a:spLocks/>
          </p:cNvSpPr>
          <p:nvPr/>
        </p:nvSpPr>
        <p:spPr bwMode="auto">
          <a:xfrm>
            <a:off x="6553200" y="4114800"/>
            <a:ext cx="676275" cy="998538"/>
          </a:xfrm>
          <a:custGeom>
            <a:avLst/>
            <a:gdLst>
              <a:gd name="T0" fmla="*/ 54960906 w 474"/>
              <a:gd name="T1" fmla="*/ 355342964 h 629"/>
              <a:gd name="T2" fmla="*/ 28497719 w 474"/>
              <a:gd name="T3" fmla="*/ 1038304889 h 629"/>
              <a:gd name="T4" fmla="*/ 40712041 w 474"/>
              <a:gd name="T5" fmla="*/ 1313002745 h 629"/>
              <a:gd name="T6" fmla="*/ 97708916 w 474"/>
              <a:gd name="T7" fmla="*/ 1413809006 h 629"/>
              <a:gd name="T8" fmla="*/ 109921812 w 474"/>
              <a:gd name="T9" fmla="*/ 1466731500 h 629"/>
              <a:gd name="T10" fmla="*/ 207630728 w 474"/>
              <a:gd name="T11" fmla="*/ 1481852439 h 629"/>
              <a:gd name="T12" fmla="*/ 413224071 w 474"/>
              <a:gd name="T13" fmla="*/ 1549897459 h 629"/>
              <a:gd name="T14" fmla="*/ 883444984 w 474"/>
              <a:gd name="T15" fmla="*/ 1449091198 h 629"/>
              <a:gd name="T16" fmla="*/ 964869044 w 474"/>
              <a:gd name="T17" fmla="*/ 1242438362 h 629"/>
              <a:gd name="T18" fmla="*/ 964869044 w 474"/>
              <a:gd name="T19" fmla="*/ 698084352 h 629"/>
              <a:gd name="T20" fmla="*/ 952656149 w 474"/>
              <a:gd name="T21" fmla="*/ 355342964 h 629"/>
              <a:gd name="T22" fmla="*/ 924157014 w 474"/>
              <a:gd name="T23" fmla="*/ 236894813 h 629"/>
              <a:gd name="T24" fmla="*/ 840698423 w 474"/>
              <a:gd name="T25" fmla="*/ 201612572 h 629"/>
              <a:gd name="T26" fmla="*/ 716527624 w 474"/>
              <a:gd name="T27" fmla="*/ 133569140 h 629"/>
              <a:gd name="T28" fmla="*/ 193380448 w 474"/>
              <a:gd name="T29" fmla="*/ 151209442 h 629"/>
              <a:gd name="T30" fmla="*/ 28497719 w 474"/>
              <a:gd name="T31" fmla="*/ 252015753 h 629"/>
              <a:gd name="T32" fmla="*/ 54960906 w 474"/>
              <a:gd name="T33" fmla="*/ 355342964 h 6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4"/>
              <a:gd name="T52" fmla="*/ 0 h 629"/>
              <a:gd name="T53" fmla="*/ 474 w 474"/>
              <a:gd name="T54" fmla="*/ 629 h 6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4" h="629">
                <a:moveTo>
                  <a:pt x="27" y="141"/>
                </a:moveTo>
                <a:cubicBezTo>
                  <a:pt x="24" y="231"/>
                  <a:pt x="14" y="322"/>
                  <a:pt x="14" y="412"/>
                </a:cubicBezTo>
                <a:cubicBezTo>
                  <a:pt x="14" y="448"/>
                  <a:pt x="12" y="486"/>
                  <a:pt x="20" y="521"/>
                </a:cubicBezTo>
                <a:cubicBezTo>
                  <a:pt x="24" y="537"/>
                  <a:pt x="48" y="561"/>
                  <a:pt x="48" y="561"/>
                </a:cubicBezTo>
                <a:cubicBezTo>
                  <a:pt x="50" y="568"/>
                  <a:pt x="47" y="579"/>
                  <a:pt x="54" y="582"/>
                </a:cubicBezTo>
                <a:cubicBezTo>
                  <a:pt x="68" y="589"/>
                  <a:pt x="86" y="584"/>
                  <a:pt x="102" y="588"/>
                </a:cubicBezTo>
                <a:cubicBezTo>
                  <a:pt x="135" y="595"/>
                  <a:pt x="171" y="605"/>
                  <a:pt x="203" y="615"/>
                </a:cubicBezTo>
                <a:cubicBezTo>
                  <a:pt x="353" y="610"/>
                  <a:pt x="347" y="629"/>
                  <a:pt x="434" y="575"/>
                </a:cubicBezTo>
                <a:cubicBezTo>
                  <a:pt x="450" y="548"/>
                  <a:pt x="458" y="520"/>
                  <a:pt x="474" y="493"/>
                </a:cubicBezTo>
                <a:cubicBezTo>
                  <a:pt x="454" y="426"/>
                  <a:pt x="454" y="343"/>
                  <a:pt x="474" y="277"/>
                </a:cubicBezTo>
                <a:cubicBezTo>
                  <a:pt x="472" y="232"/>
                  <a:pt x="472" y="186"/>
                  <a:pt x="468" y="141"/>
                </a:cubicBezTo>
                <a:cubicBezTo>
                  <a:pt x="467" y="125"/>
                  <a:pt x="466" y="105"/>
                  <a:pt x="454" y="94"/>
                </a:cubicBezTo>
                <a:cubicBezTo>
                  <a:pt x="443" y="85"/>
                  <a:pt x="427" y="85"/>
                  <a:pt x="413" y="80"/>
                </a:cubicBezTo>
                <a:cubicBezTo>
                  <a:pt x="391" y="72"/>
                  <a:pt x="374" y="60"/>
                  <a:pt x="352" y="53"/>
                </a:cubicBezTo>
                <a:cubicBezTo>
                  <a:pt x="277" y="0"/>
                  <a:pt x="178" y="43"/>
                  <a:pt x="95" y="60"/>
                </a:cubicBezTo>
                <a:cubicBezTo>
                  <a:pt x="69" y="77"/>
                  <a:pt x="40" y="83"/>
                  <a:pt x="14" y="100"/>
                </a:cubicBezTo>
                <a:cubicBezTo>
                  <a:pt x="9" y="115"/>
                  <a:pt x="0" y="141"/>
                  <a:pt x="27" y="141"/>
                </a:cubicBezTo>
                <a:close/>
              </a:path>
            </a:pathLst>
          </a:cu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84" name="Text Box 36"/>
          <p:cNvSpPr txBox="1">
            <a:spLocks noChangeArrowheads="1"/>
          </p:cNvSpPr>
          <p:nvPr/>
        </p:nvSpPr>
        <p:spPr bwMode="auto">
          <a:xfrm>
            <a:off x="7696200" y="29718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charset="0"/>
              </a:rPr>
              <a:t>Ag(s)</a:t>
            </a:r>
          </a:p>
        </p:txBody>
      </p:sp>
      <p:sp>
        <p:nvSpPr>
          <p:cNvPr id="104485" name="Text Box 37"/>
          <p:cNvSpPr txBox="1">
            <a:spLocks noChangeArrowheads="1"/>
          </p:cNvSpPr>
          <p:nvPr/>
        </p:nvSpPr>
        <p:spPr bwMode="auto">
          <a:xfrm>
            <a:off x="7467600" y="51054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charset="0"/>
              </a:rPr>
              <a:t>AgNO</a:t>
            </a:r>
            <a:r>
              <a:rPr lang="en-US" baseline="-25000">
                <a:latin typeface="Tahoma" charset="0"/>
              </a:rPr>
              <a:t>3</a:t>
            </a:r>
            <a:r>
              <a:rPr lang="en-US">
                <a:latin typeface="Tahoma" charset="0"/>
              </a:rPr>
              <a:t>(aq)</a:t>
            </a:r>
          </a:p>
        </p:txBody>
      </p:sp>
      <p:sp>
        <p:nvSpPr>
          <p:cNvPr id="104486" name="Line 38"/>
          <p:cNvSpPr>
            <a:spLocks noChangeShapeType="1"/>
          </p:cNvSpPr>
          <p:nvPr/>
        </p:nvSpPr>
        <p:spPr bwMode="auto">
          <a:xfrm flipH="1">
            <a:off x="6858000" y="3200400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487" name="Line 39"/>
          <p:cNvSpPr>
            <a:spLocks noChangeShapeType="1"/>
          </p:cNvSpPr>
          <p:nvPr/>
        </p:nvSpPr>
        <p:spPr bwMode="auto">
          <a:xfrm flipH="1" flipV="1">
            <a:off x="7086600" y="48768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488" name="Text Box 40"/>
          <p:cNvSpPr txBox="1">
            <a:spLocks noChangeArrowheads="1"/>
          </p:cNvSpPr>
          <p:nvPr/>
        </p:nvSpPr>
        <p:spPr bwMode="auto">
          <a:xfrm>
            <a:off x="5181600" y="16002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charset="0"/>
              </a:rPr>
              <a:t>GALVANIC CELL</a:t>
            </a:r>
          </a:p>
        </p:txBody>
      </p:sp>
      <p:sp>
        <p:nvSpPr>
          <p:cNvPr id="104489" name="Text Box 41"/>
          <p:cNvSpPr txBox="1">
            <a:spLocks noChangeArrowheads="1"/>
          </p:cNvSpPr>
          <p:nvPr/>
        </p:nvSpPr>
        <p:spPr bwMode="auto">
          <a:xfrm>
            <a:off x="381000" y="3657600"/>
            <a:ext cx="152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charset="0"/>
              </a:rPr>
              <a:t>left side for anode (right side for cathode)</a:t>
            </a:r>
          </a:p>
        </p:txBody>
      </p:sp>
      <p:sp>
        <p:nvSpPr>
          <p:cNvPr id="104490" name="Line 42"/>
          <p:cNvSpPr>
            <a:spLocks noChangeShapeType="1"/>
          </p:cNvSpPr>
          <p:nvPr/>
        </p:nvSpPr>
        <p:spPr bwMode="auto">
          <a:xfrm flipV="1">
            <a:off x="1143000" y="2895600"/>
            <a:ext cx="304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491" name="Text Box 43"/>
          <p:cNvSpPr txBox="1">
            <a:spLocks noChangeArrowheads="1"/>
          </p:cNvSpPr>
          <p:nvPr/>
        </p:nvSpPr>
        <p:spPr bwMode="auto">
          <a:xfrm>
            <a:off x="2667000" y="3352800"/>
            <a:ext cx="213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charset="0"/>
                <a:cs typeface="Tahoma" charset="0"/>
              </a:rPr>
              <a:t>“|”</a:t>
            </a:r>
            <a:r>
              <a:rPr lang="en-US">
                <a:latin typeface="Tahoma" charset="0"/>
              </a:rPr>
              <a:t> means phase boundary</a:t>
            </a:r>
          </a:p>
        </p:txBody>
      </p:sp>
      <p:sp>
        <p:nvSpPr>
          <p:cNvPr id="104492" name="Line 44"/>
          <p:cNvSpPr>
            <a:spLocks noChangeShapeType="1"/>
          </p:cNvSpPr>
          <p:nvPr/>
        </p:nvSpPr>
        <p:spPr bwMode="auto">
          <a:xfrm flipV="1">
            <a:off x="3429000" y="28956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493" name="Text Box 45"/>
          <p:cNvSpPr txBox="1">
            <a:spLocks noChangeArrowheads="1"/>
          </p:cNvSpPr>
          <p:nvPr/>
        </p:nvSpPr>
        <p:spPr bwMode="auto">
          <a:xfrm>
            <a:off x="1828800" y="44196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charset="0"/>
              </a:rPr>
              <a:t>“||” means salt bridge</a:t>
            </a:r>
          </a:p>
        </p:txBody>
      </p:sp>
      <p:sp>
        <p:nvSpPr>
          <p:cNvPr id="104494" name="Line 46"/>
          <p:cNvSpPr>
            <a:spLocks noChangeShapeType="1"/>
          </p:cNvSpPr>
          <p:nvPr/>
        </p:nvSpPr>
        <p:spPr bwMode="auto">
          <a:xfrm flipV="1">
            <a:off x="2286000" y="2895600"/>
            <a:ext cx="304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4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/>
      <p:bldP spid="104452" grpId="0" animBg="1"/>
      <p:bldP spid="104453" grpId="0" animBg="1"/>
      <p:bldP spid="104454" grpId="0" animBg="1"/>
      <p:bldP spid="104455" grpId="0" animBg="1"/>
      <p:bldP spid="104456" grpId="0" animBg="1"/>
      <p:bldP spid="104457" grpId="0" animBg="1"/>
      <p:bldP spid="104458" grpId="0" animBg="1"/>
      <p:bldP spid="104459" grpId="0"/>
      <p:bldP spid="104460" grpId="0" animBg="1"/>
      <p:bldP spid="104461" grpId="0" animBg="1"/>
      <p:bldP spid="104462" grpId="0" animBg="1"/>
      <p:bldP spid="104463" grpId="0" animBg="1"/>
      <p:bldP spid="104464" grpId="0" animBg="1"/>
      <p:bldP spid="104465" grpId="0" animBg="1"/>
      <p:bldP spid="104466" grpId="0" animBg="1"/>
      <p:bldP spid="104467" grpId="0" animBg="1"/>
      <p:bldP spid="104468" grpId="0" animBg="1"/>
      <p:bldP spid="104469" grpId="0" animBg="1"/>
      <p:bldP spid="104470" grpId="0" animBg="1"/>
      <p:bldP spid="104471" grpId="0" animBg="1"/>
      <p:bldP spid="104472" grpId="0" animBg="1"/>
      <p:bldP spid="104473" grpId="0" animBg="1"/>
      <p:bldP spid="104474" grpId="0" animBg="1"/>
      <p:bldP spid="104475" grpId="0" animBg="1"/>
      <p:bldP spid="104476" grpId="0"/>
      <p:bldP spid="104477" grpId="0" animBg="1"/>
      <p:bldP spid="104478" grpId="0"/>
      <p:bldP spid="104479" grpId="0" animBg="1"/>
      <p:bldP spid="104480" grpId="0"/>
      <p:bldP spid="104481" grpId="0" animBg="1"/>
      <p:bldP spid="104482" grpId="0" animBg="1"/>
      <p:bldP spid="104483" grpId="0" animBg="1"/>
      <p:bldP spid="104484" grpId="0"/>
      <p:bldP spid="104485" grpId="0"/>
      <p:bldP spid="104486" grpId="0" animBg="1"/>
      <p:bldP spid="104487" grpId="0" animBg="1"/>
      <p:bldP spid="104488" grpId="0"/>
      <p:bldP spid="104489" grpId="0"/>
      <p:bldP spid="104490" grpId="0" animBg="1"/>
      <p:bldP spid="104491" grpId="0"/>
      <p:bldP spid="104492" grpId="0" animBg="1"/>
      <p:bldP spid="104493" grpId="0"/>
      <p:bldP spid="10449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ahoma" charset="0"/>
                <a:cs typeface="Tahoma" charset="0"/>
              </a:rPr>
              <a:t>Announcements</a:t>
            </a:r>
          </a:p>
        </p:txBody>
      </p:sp>
      <p:sp>
        <p:nvSpPr>
          <p:cNvPr id="717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>
                <a:latin typeface="Tahoma" charset="0"/>
                <a:cs typeface="Tahoma" charset="0"/>
              </a:rPr>
              <a:t>Return Q2 and HW1.2</a:t>
            </a:r>
          </a:p>
          <a:p>
            <a:pPr lvl="1" eaLnBrk="1" hangingPunct="1"/>
            <a:r>
              <a:rPr lang="en-US" altLang="en-US" sz="2400" dirty="0" smtClean="0">
                <a:latin typeface="Tahoma" charset="0"/>
                <a:cs typeface="Tahoma" charset="0"/>
              </a:rPr>
              <a:t>I thought Q2 was reasonable – scores were o.k., but not great</a:t>
            </a:r>
          </a:p>
          <a:p>
            <a:pPr lvl="1" eaLnBrk="1" hangingPunct="1"/>
            <a:r>
              <a:rPr lang="en-US" altLang="en-US" sz="2400" dirty="0" smtClean="0">
                <a:latin typeface="Tahoma" charset="0"/>
                <a:cs typeface="Tahoma" charset="0"/>
              </a:rPr>
              <a:t>Some parts of homework (e.g. I wanted you to use Excel to solve 1.2.3 and to calculate </a:t>
            </a:r>
            <a:r>
              <a:rPr lang="en-US" altLang="en-US" sz="2400" dirty="0" err="1" smtClean="0">
                <a:latin typeface="Tahoma" charset="0"/>
                <a:cs typeface="Tahoma" charset="0"/>
              </a:rPr>
              <a:t>Sx</a:t>
            </a:r>
            <a:r>
              <a:rPr lang="en-US" altLang="en-US" sz="2400" dirty="0" smtClean="0">
                <a:latin typeface="Tahoma" charset="0"/>
                <a:cs typeface="Tahoma" charset="0"/>
              </a:rPr>
              <a:t> – the standard uncertainty in the conc. – for each sample) were not clear so will make 2 points bonus (out of 6 points)</a:t>
            </a:r>
          </a:p>
          <a:p>
            <a:pPr eaLnBrk="1" hangingPunct="1"/>
            <a:r>
              <a:rPr lang="en-US" altLang="en-US" sz="2800" dirty="0" smtClean="0">
                <a:latin typeface="Tahoma" charset="0"/>
                <a:cs typeface="Tahoma" charset="0"/>
              </a:rPr>
              <a:t>Missing Office Hours on Friday</a:t>
            </a:r>
          </a:p>
          <a:p>
            <a:pPr eaLnBrk="1" hangingPunct="1"/>
            <a:r>
              <a:rPr lang="en-US" altLang="en-US" sz="2800" dirty="0" smtClean="0">
                <a:latin typeface="Tahoma" charset="0"/>
                <a:cs typeface="Tahoma" charset="0"/>
              </a:rPr>
              <a:t>Today’s </a:t>
            </a:r>
            <a:r>
              <a:rPr lang="en-US" altLang="en-US" sz="2800" dirty="0">
                <a:latin typeface="Tahoma" charset="0"/>
                <a:cs typeface="Tahoma" charset="0"/>
              </a:rPr>
              <a:t>Lecture</a:t>
            </a:r>
          </a:p>
          <a:p>
            <a:pPr lvl="1" eaLnBrk="1" hangingPunct="1"/>
            <a:r>
              <a:rPr lang="en-US" altLang="en-US" sz="2400" dirty="0" smtClean="0">
                <a:latin typeface="Tahoma" charset="0"/>
                <a:cs typeface="Tahoma" charset="0"/>
              </a:rPr>
              <a:t>Noise</a:t>
            </a:r>
          </a:p>
          <a:p>
            <a:pPr lvl="1" eaLnBrk="1" hangingPunct="1"/>
            <a:r>
              <a:rPr lang="en-US" altLang="en-US" sz="2400" dirty="0" smtClean="0">
                <a:latin typeface="Tahoma" charset="0"/>
                <a:cs typeface="Tahoma" charset="0"/>
              </a:rPr>
              <a:t>Electrochemistry</a:t>
            </a:r>
          </a:p>
        </p:txBody>
      </p:sp>
    </p:spTree>
    <p:extLst>
      <p:ext uri="{BB962C8B-B14F-4D97-AF65-F5344CB8AC3E}">
        <p14:creationId xmlns:p14="http://schemas.microsoft.com/office/powerpoint/2010/main" val="217797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ahoma" charset="0"/>
                <a:cs typeface="Tahoma" charset="0"/>
              </a:rPr>
              <a:t>Noise</a:t>
            </a:r>
            <a:br>
              <a:rPr lang="en-US" altLang="en-US" dirty="0" smtClean="0">
                <a:latin typeface="Tahoma" charset="0"/>
                <a:cs typeface="Tahoma" charset="0"/>
              </a:rPr>
            </a:br>
            <a:r>
              <a:rPr lang="en-US" altLang="en-US" sz="3600" dirty="0" smtClean="0">
                <a:latin typeface="Tahoma" charset="0"/>
                <a:cs typeface="Tahoma" charset="0"/>
              </a:rPr>
              <a:t>Sources – Other Types</a:t>
            </a:r>
          </a:p>
        </p:txBody>
      </p:sp>
      <p:sp>
        <p:nvSpPr>
          <p:cNvPr id="717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 altLang="en-US" sz="2800" dirty="0" smtClean="0">
                <a:latin typeface="Tahoma" charset="0"/>
              </a:rPr>
              <a:t>Flicker Noise (or 1/f noise or pink noise)</a:t>
            </a:r>
            <a:endParaRPr lang="en-US" altLang="en-US" sz="2800" dirty="0">
              <a:latin typeface="Tahoma" charset="0"/>
            </a:endParaRPr>
          </a:p>
          <a:p>
            <a:pPr lvl="1">
              <a:buFontTx/>
              <a:buChar char="-"/>
            </a:pPr>
            <a:r>
              <a:rPr lang="en-US" altLang="en-US" sz="2400" dirty="0" smtClean="0">
                <a:latin typeface="Tahoma" charset="0"/>
              </a:rPr>
              <a:t>Occurs </a:t>
            </a:r>
            <a:r>
              <a:rPr lang="en-US" altLang="en-US" sz="2400" dirty="0">
                <a:latin typeface="Tahoma" charset="0"/>
              </a:rPr>
              <a:t>at low frequencies</a:t>
            </a:r>
          </a:p>
          <a:p>
            <a:pPr lvl="1">
              <a:buFontTx/>
              <a:buChar char="-"/>
            </a:pPr>
            <a:r>
              <a:rPr lang="en-US" altLang="en-US" sz="2400" dirty="0">
                <a:latin typeface="Tahoma" charset="0"/>
              </a:rPr>
              <a:t>Can result from environmental changes (e.g. change in light intensity over time, change in temperature)</a:t>
            </a:r>
          </a:p>
          <a:p>
            <a:pPr lvl="1">
              <a:buFontTx/>
              <a:buChar char="-"/>
            </a:pPr>
            <a:r>
              <a:rPr lang="en-US" altLang="en-US" sz="2400" dirty="0">
                <a:latin typeface="Tahoma" charset="0"/>
              </a:rPr>
              <a:t>Can be reduced through </a:t>
            </a:r>
            <a:r>
              <a:rPr lang="en-US" altLang="en-US" sz="2400" dirty="0" smtClean="0">
                <a:latin typeface="Tahoma" charset="0"/>
              </a:rPr>
              <a:t>“modulation” – see next slide</a:t>
            </a:r>
            <a:endParaRPr lang="en-US" altLang="en-US" sz="24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21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b="1" smtClean="0"/>
              <a:t>Noise</a:t>
            </a:r>
            <a:br>
              <a:rPr lang="en-US" altLang="en-US" b="1" smtClean="0"/>
            </a:br>
            <a:r>
              <a:rPr lang="en-US" altLang="en-US" sz="3600" smtClean="0"/>
              <a:t>Flicker Noise Example</a:t>
            </a:r>
          </a:p>
        </p:txBody>
      </p:sp>
      <p:sp>
        <p:nvSpPr>
          <p:cNvPr id="354308" name="Oval 4"/>
          <p:cNvSpPr>
            <a:spLocks noChangeArrowheads="1"/>
          </p:cNvSpPr>
          <p:nvPr/>
        </p:nvSpPr>
        <p:spPr bwMode="auto">
          <a:xfrm>
            <a:off x="1905000" y="4724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4309" name="Text Box 5"/>
          <p:cNvSpPr txBox="1">
            <a:spLocks noChangeArrowheads="1"/>
          </p:cNvSpPr>
          <p:nvPr/>
        </p:nvSpPr>
        <p:spPr bwMode="auto">
          <a:xfrm>
            <a:off x="2514600" y="47244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lamp</a:t>
            </a:r>
          </a:p>
        </p:txBody>
      </p:sp>
      <p:sp>
        <p:nvSpPr>
          <p:cNvPr id="354313" name="AutoShape 9"/>
          <p:cNvSpPr>
            <a:spLocks noChangeArrowheads="1"/>
          </p:cNvSpPr>
          <p:nvPr/>
        </p:nvSpPr>
        <p:spPr bwMode="auto">
          <a:xfrm rot="5255641">
            <a:off x="1905000" y="3430588"/>
            <a:ext cx="304800" cy="3048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4314" name="Line 10"/>
          <p:cNvSpPr>
            <a:spLocks noChangeShapeType="1"/>
          </p:cNvSpPr>
          <p:nvPr/>
        </p:nvSpPr>
        <p:spPr bwMode="auto">
          <a:xfrm flipV="1">
            <a:off x="2057400" y="42672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16" name="Line 12"/>
          <p:cNvSpPr>
            <a:spLocks noChangeShapeType="1"/>
          </p:cNvSpPr>
          <p:nvPr/>
        </p:nvSpPr>
        <p:spPr bwMode="auto">
          <a:xfrm>
            <a:off x="2057400" y="3581400"/>
            <a:ext cx="2590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17" name="Rectangle 13"/>
          <p:cNvSpPr>
            <a:spLocks noChangeArrowheads="1"/>
          </p:cNvSpPr>
          <p:nvPr/>
        </p:nvSpPr>
        <p:spPr bwMode="auto">
          <a:xfrm>
            <a:off x="3581400" y="3352800"/>
            <a:ext cx="533400" cy="457200"/>
          </a:xfrm>
          <a:prstGeom prst="rect">
            <a:avLst/>
          </a:prstGeom>
          <a:solidFill>
            <a:schemeClr val="accent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4318" name="Rectangle 14"/>
          <p:cNvSpPr>
            <a:spLocks noChangeArrowheads="1"/>
          </p:cNvSpPr>
          <p:nvPr/>
        </p:nvSpPr>
        <p:spPr bwMode="auto">
          <a:xfrm rot="-2406054">
            <a:off x="1143000" y="4419600"/>
            <a:ext cx="1219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4319" name="Text Box 15"/>
          <p:cNvSpPr txBox="1">
            <a:spLocks noChangeArrowheads="1"/>
          </p:cNvSpPr>
          <p:nvPr/>
        </p:nvSpPr>
        <p:spPr bwMode="auto">
          <a:xfrm>
            <a:off x="838200" y="2438400"/>
            <a:ext cx="20574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/>
              <a:t>chopper (alternatively reflects light or lets light through)</a:t>
            </a:r>
          </a:p>
        </p:txBody>
      </p:sp>
      <p:sp>
        <p:nvSpPr>
          <p:cNvPr id="354320" name="Line 16"/>
          <p:cNvSpPr>
            <a:spLocks noChangeShapeType="1"/>
          </p:cNvSpPr>
          <p:nvPr/>
        </p:nvSpPr>
        <p:spPr bwMode="auto">
          <a:xfrm>
            <a:off x="1371600" y="3200400"/>
            <a:ext cx="533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21" name="Rectangle 17"/>
          <p:cNvSpPr>
            <a:spLocks noChangeArrowheads="1"/>
          </p:cNvSpPr>
          <p:nvPr/>
        </p:nvSpPr>
        <p:spPr bwMode="auto">
          <a:xfrm>
            <a:off x="3581400" y="3962400"/>
            <a:ext cx="533400" cy="457200"/>
          </a:xfrm>
          <a:prstGeom prst="rect">
            <a:avLst/>
          </a:prstGeom>
          <a:solidFill>
            <a:schemeClr val="accent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4322" name="AutoShape 18"/>
          <p:cNvSpPr>
            <a:spLocks noChangeArrowheads="1"/>
          </p:cNvSpPr>
          <p:nvPr/>
        </p:nvSpPr>
        <p:spPr bwMode="auto">
          <a:xfrm rot="-5400000">
            <a:off x="4495800" y="4114800"/>
            <a:ext cx="304800" cy="3048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4323" name="AutoShape 19"/>
          <p:cNvSpPr>
            <a:spLocks noChangeArrowheads="1"/>
          </p:cNvSpPr>
          <p:nvPr/>
        </p:nvSpPr>
        <p:spPr bwMode="auto">
          <a:xfrm rot="10800000">
            <a:off x="4495800" y="3429000"/>
            <a:ext cx="304800" cy="2667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4324" name="Line 20"/>
          <p:cNvSpPr>
            <a:spLocks noChangeShapeType="1"/>
          </p:cNvSpPr>
          <p:nvPr/>
        </p:nvSpPr>
        <p:spPr bwMode="auto">
          <a:xfrm>
            <a:off x="2057400" y="4267200"/>
            <a:ext cx="2590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25" name="AutoShape 21"/>
          <p:cNvSpPr>
            <a:spLocks noChangeArrowheads="1"/>
          </p:cNvSpPr>
          <p:nvPr/>
        </p:nvSpPr>
        <p:spPr bwMode="auto">
          <a:xfrm rot="-8272289">
            <a:off x="4348163" y="3738563"/>
            <a:ext cx="322262" cy="3683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4326" name="Rectangle 22"/>
          <p:cNvSpPr>
            <a:spLocks noChangeArrowheads="1"/>
          </p:cNvSpPr>
          <p:nvPr/>
        </p:nvSpPr>
        <p:spPr bwMode="auto">
          <a:xfrm>
            <a:off x="5181600" y="3657600"/>
            <a:ext cx="1371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4327" name="Text Box 23"/>
          <p:cNvSpPr txBox="1">
            <a:spLocks noChangeArrowheads="1"/>
          </p:cNvSpPr>
          <p:nvPr/>
        </p:nvSpPr>
        <p:spPr bwMode="auto">
          <a:xfrm>
            <a:off x="5105400" y="30480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light detector</a:t>
            </a:r>
          </a:p>
        </p:txBody>
      </p:sp>
      <p:sp>
        <p:nvSpPr>
          <p:cNvPr id="354328" name="Line 24"/>
          <p:cNvSpPr>
            <a:spLocks noChangeShapeType="1"/>
          </p:cNvSpPr>
          <p:nvPr/>
        </p:nvSpPr>
        <p:spPr bwMode="auto">
          <a:xfrm flipV="1">
            <a:off x="2057400" y="3581400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29" name="Line 25"/>
          <p:cNvSpPr>
            <a:spLocks noChangeShapeType="1"/>
          </p:cNvSpPr>
          <p:nvPr/>
        </p:nvSpPr>
        <p:spPr bwMode="auto">
          <a:xfrm>
            <a:off x="4648200" y="3581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30" name="Line 26"/>
          <p:cNvSpPr>
            <a:spLocks noChangeShapeType="1"/>
          </p:cNvSpPr>
          <p:nvPr/>
        </p:nvSpPr>
        <p:spPr bwMode="auto">
          <a:xfrm flipH="1" flipV="1">
            <a:off x="4648200" y="4038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31" name="Line 27"/>
          <p:cNvSpPr>
            <a:spLocks noChangeShapeType="1"/>
          </p:cNvSpPr>
          <p:nvPr/>
        </p:nvSpPr>
        <p:spPr bwMode="auto">
          <a:xfrm>
            <a:off x="4648200" y="3810000"/>
            <a:ext cx="60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32" name="Line 28"/>
          <p:cNvSpPr>
            <a:spLocks noChangeShapeType="1"/>
          </p:cNvSpPr>
          <p:nvPr/>
        </p:nvSpPr>
        <p:spPr bwMode="auto">
          <a:xfrm>
            <a:off x="4648200" y="4038600"/>
            <a:ext cx="60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33" name="Text Box 29"/>
          <p:cNvSpPr txBox="1">
            <a:spLocks noChangeArrowheads="1"/>
          </p:cNvSpPr>
          <p:nvPr/>
        </p:nvSpPr>
        <p:spPr bwMode="auto">
          <a:xfrm>
            <a:off x="3505200" y="2895600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sample cell</a:t>
            </a:r>
          </a:p>
        </p:txBody>
      </p:sp>
      <p:sp>
        <p:nvSpPr>
          <p:cNvPr id="354334" name="Text Box 30"/>
          <p:cNvSpPr txBox="1">
            <a:spLocks noChangeArrowheads="1"/>
          </p:cNvSpPr>
          <p:nvPr/>
        </p:nvSpPr>
        <p:spPr bwMode="auto">
          <a:xfrm>
            <a:off x="3429000" y="44958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blank cell</a:t>
            </a:r>
          </a:p>
        </p:txBody>
      </p:sp>
      <p:sp>
        <p:nvSpPr>
          <p:cNvPr id="354335" name="Text Box 31"/>
          <p:cNvSpPr txBox="1">
            <a:spLocks noChangeArrowheads="1"/>
          </p:cNvSpPr>
          <p:nvPr/>
        </p:nvSpPr>
        <p:spPr bwMode="auto">
          <a:xfrm>
            <a:off x="4343400" y="52578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mirrors</a:t>
            </a:r>
          </a:p>
        </p:txBody>
      </p:sp>
      <p:sp>
        <p:nvSpPr>
          <p:cNvPr id="354336" name="Line 32"/>
          <p:cNvSpPr>
            <a:spLocks noChangeShapeType="1"/>
          </p:cNvSpPr>
          <p:nvPr/>
        </p:nvSpPr>
        <p:spPr bwMode="auto">
          <a:xfrm flipH="1" flipV="1">
            <a:off x="4724400" y="4267200"/>
            <a:ext cx="152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37" name="Line 33"/>
          <p:cNvSpPr>
            <a:spLocks noChangeShapeType="1"/>
          </p:cNvSpPr>
          <p:nvPr/>
        </p:nvSpPr>
        <p:spPr bwMode="auto">
          <a:xfrm flipH="1" flipV="1">
            <a:off x="4572000" y="4038600"/>
            <a:ext cx="228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38" name="Rectangle 34"/>
          <p:cNvSpPr>
            <a:spLocks noChangeArrowheads="1"/>
          </p:cNvSpPr>
          <p:nvPr/>
        </p:nvSpPr>
        <p:spPr bwMode="auto">
          <a:xfrm rot="-2406054">
            <a:off x="1676400" y="4222750"/>
            <a:ext cx="609600" cy="76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 rot="2945376">
            <a:off x="1100138" y="3940175"/>
            <a:ext cx="762000" cy="381000"/>
            <a:chOff x="336" y="2544"/>
            <a:chExt cx="480" cy="240"/>
          </a:xfrm>
        </p:grpSpPr>
        <p:sp>
          <p:nvSpPr>
            <p:cNvPr id="12341" name="Rectangle 35"/>
            <p:cNvSpPr>
              <a:spLocks noChangeArrowheads="1"/>
            </p:cNvSpPr>
            <p:nvPr/>
          </p:nvSpPr>
          <p:spPr bwMode="auto">
            <a:xfrm>
              <a:off x="336" y="2544"/>
              <a:ext cx="336" cy="24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42" name="Line 36"/>
            <p:cNvSpPr>
              <a:spLocks noChangeShapeType="1"/>
            </p:cNvSpPr>
            <p:nvPr/>
          </p:nvSpPr>
          <p:spPr bwMode="auto">
            <a:xfrm>
              <a:off x="672" y="267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19" name="Text Box 38"/>
          <p:cNvSpPr txBox="1">
            <a:spLocks noChangeArrowheads="1"/>
          </p:cNvSpPr>
          <p:nvPr/>
        </p:nvSpPr>
        <p:spPr bwMode="auto">
          <a:xfrm>
            <a:off x="1447800" y="1600200"/>
            <a:ext cx="5943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ahoma" charset="0"/>
              </a:rPr>
              <a:t>Example of </a:t>
            </a:r>
            <a:r>
              <a:rPr lang="en-US" altLang="en-US" sz="2400" dirty="0" smtClean="0">
                <a:latin typeface="Tahoma" charset="0"/>
              </a:rPr>
              <a:t>equipment (including modulation) </a:t>
            </a:r>
            <a:r>
              <a:rPr lang="en-US" altLang="en-US" sz="2400" dirty="0">
                <a:latin typeface="Tahoma" charset="0"/>
              </a:rPr>
              <a:t>for noise reduction</a:t>
            </a:r>
          </a:p>
        </p:txBody>
      </p:sp>
      <p:sp>
        <p:nvSpPr>
          <p:cNvPr id="354343" name="Freeform 39"/>
          <p:cNvSpPr>
            <a:spLocks/>
          </p:cNvSpPr>
          <p:nvPr/>
        </p:nvSpPr>
        <p:spPr bwMode="auto">
          <a:xfrm>
            <a:off x="5397500" y="4025900"/>
            <a:ext cx="1536700" cy="1117600"/>
          </a:xfrm>
          <a:custGeom>
            <a:avLst/>
            <a:gdLst>
              <a:gd name="T0" fmla="*/ 2147483647 w 968"/>
              <a:gd name="T1" fmla="*/ 2147483647 h 704"/>
              <a:gd name="T2" fmla="*/ 2147483647 w 968"/>
              <a:gd name="T3" fmla="*/ 2147483647 h 704"/>
              <a:gd name="T4" fmla="*/ 2147483647 w 968"/>
              <a:gd name="T5" fmla="*/ 2147483647 h 704"/>
              <a:gd name="T6" fmla="*/ 2147483647 w 968"/>
              <a:gd name="T7" fmla="*/ 2147483647 h 704"/>
              <a:gd name="T8" fmla="*/ 2147483647 w 968"/>
              <a:gd name="T9" fmla="*/ 2147483647 h 704"/>
              <a:gd name="T10" fmla="*/ 2147483647 w 968"/>
              <a:gd name="T11" fmla="*/ 2147483647 h 704"/>
              <a:gd name="T12" fmla="*/ 2147483647 w 968"/>
              <a:gd name="T13" fmla="*/ 2147483647 h 704"/>
              <a:gd name="T14" fmla="*/ 2147483647 w 968"/>
              <a:gd name="T15" fmla="*/ 2147483647 h 7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68"/>
              <a:gd name="T25" fmla="*/ 0 h 704"/>
              <a:gd name="T26" fmla="*/ 968 w 968"/>
              <a:gd name="T27" fmla="*/ 704 h 7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68" h="704">
                <a:moveTo>
                  <a:pt x="728" y="8"/>
                </a:moveTo>
                <a:cubicBezTo>
                  <a:pt x="736" y="4"/>
                  <a:pt x="744" y="0"/>
                  <a:pt x="776" y="8"/>
                </a:cubicBezTo>
                <a:cubicBezTo>
                  <a:pt x="808" y="16"/>
                  <a:pt x="896" y="16"/>
                  <a:pt x="920" y="56"/>
                </a:cubicBezTo>
                <a:cubicBezTo>
                  <a:pt x="944" y="96"/>
                  <a:pt x="968" y="200"/>
                  <a:pt x="920" y="248"/>
                </a:cubicBezTo>
                <a:cubicBezTo>
                  <a:pt x="872" y="296"/>
                  <a:pt x="776" y="304"/>
                  <a:pt x="632" y="344"/>
                </a:cubicBezTo>
                <a:cubicBezTo>
                  <a:pt x="488" y="384"/>
                  <a:pt x="112" y="432"/>
                  <a:pt x="56" y="488"/>
                </a:cubicBezTo>
                <a:cubicBezTo>
                  <a:pt x="0" y="544"/>
                  <a:pt x="200" y="656"/>
                  <a:pt x="296" y="680"/>
                </a:cubicBezTo>
                <a:cubicBezTo>
                  <a:pt x="392" y="704"/>
                  <a:pt x="576" y="640"/>
                  <a:pt x="632" y="6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44" name="Line 40"/>
          <p:cNvSpPr>
            <a:spLocks noChangeShapeType="1"/>
          </p:cNvSpPr>
          <p:nvPr/>
        </p:nvSpPr>
        <p:spPr bwMode="auto">
          <a:xfrm>
            <a:off x="6400800" y="5029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45" name="Line 41"/>
          <p:cNvSpPr>
            <a:spLocks noChangeShapeType="1"/>
          </p:cNvSpPr>
          <p:nvPr/>
        </p:nvSpPr>
        <p:spPr bwMode="auto">
          <a:xfrm>
            <a:off x="6400800" y="52578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46" name="Line 42"/>
          <p:cNvSpPr>
            <a:spLocks noChangeShapeType="1"/>
          </p:cNvSpPr>
          <p:nvPr/>
        </p:nvSpPr>
        <p:spPr bwMode="auto">
          <a:xfrm flipH="1">
            <a:off x="6248400" y="53340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47" name="Line 43"/>
          <p:cNvSpPr>
            <a:spLocks noChangeShapeType="1"/>
          </p:cNvSpPr>
          <p:nvPr/>
        </p:nvSpPr>
        <p:spPr bwMode="auto">
          <a:xfrm>
            <a:off x="6248400" y="54102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48" name="Line 44"/>
          <p:cNvSpPr>
            <a:spLocks noChangeShapeType="1"/>
          </p:cNvSpPr>
          <p:nvPr/>
        </p:nvSpPr>
        <p:spPr bwMode="auto">
          <a:xfrm flipH="1">
            <a:off x="6400800" y="54864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49" name="Line 45"/>
          <p:cNvSpPr>
            <a:spLocks noChangeShapeType="1"/>
          </p:cNvSpPr>
          <p:nvPr/>
        </p:nvSpPr>
        <p:spPr bwMode="auto">
          <a:xfrm>
            <a:off x="6400800" y="5562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50" name="Line 46"/>
          <p:cNvSpPr>
            <a:spLocks noChangeShapeType="1"/>
          </p:cNvSpPr>
          <p:nvPr/>
        </p:nvSpPr>
        <p:spPr bwMode="auto">
          <a:xfrm>
            <a:off x="6248400" y="5791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51" name="Line 47"/>
          <p:cNvSpPr>
            <a:spLocks noChangeShapeType="1"/>
          </p:cNvSpPr>
          <p:nvPr/>
        </p:nvSpPr>
        <p:spPr bwMode="auto">
          <a:xfrm>
            <a:off x="6248400" y="5867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52" name="Line 48"/>
          <p:cNvSpPr>
            <a:spLocks noChangeShapeType="1"/>
          </p:cNvSpPr>
          <p:nvPr/>
        </p:nvSpPr>
        <p:spPr bwMode="auto">
          <a:xfrm>
            <a:off x="6400800" y="5867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53" name="Line 49"/>
          <p:cNvSpPr>
            <a:spLocks noChangeShapeType="1"/>
          </p:cNvSpPr>
          <p:nvPr/>
        </p:nvSpPr>
        <p:spPr bwMode="auto">
          <a:xfrm>
            <a:off x="6248400" y="6096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54" name="Line 50"/>
          <p:cNvSpPr>
            <a:spLocks noChangeShapeType="1"/>
          </p:cNvSpPr>
          <p:nvPr/>
        </p:nvSpPr>
        <p:spPr bwMode="auto">
          <a:xfrm>
            <a:off x="6324600" y="6172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56" name="Line 52"/>
          <p:cNvSpPr>
            <a:spLocks noChangeShapeType="1"/>
          </p:cNvSpPr>
          <p:nvPr/>
        </p:nvSpPr>
        <p:spPr bwMode="auto">
          <a:xfrm>
            <a:off x="6400800" y="5105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57" name="Line 53"/>
          <p:cNvSpPr>
            <a:spLocks noChangeShapeType="1"/>
          </p:cNvSpPr>
          <p:nvPr/>
        </p:nvSpPr>
        <p:spPr bwMode="auto">
          <a:xfrm>
            <a:off x="6400800" y="5638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58" name="Line 54"/>
          <p:cNvSpPr>
            <a:spLocks noChangeShapeType="1"/>
          </p:cNvSpPr>
          <p:nvPr/>
        </p:nvSpPr>
        <p:spPr bwMode="auto">
          <a:xfrm flipV="1">
            <a:off x="6858000" y="5334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59" name="Line 55"/>
          <p:cNvSpPr>
            <a:spLocks noChangeShapeType="1"/>
          </p:cNvSpPr>
          <p:nvPr/>
        </p:nvSpPr>
        <p:spPr bwMode="auto">
          <a:xfrm>
            <a:off x="6858000" y="5105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60" name="Text Box 56"/>
          <p:cNvSpPr txBox="1">
            <a:spLocks noChangeArrowheads="1"/>
          </p:cNvSpPr>
          <p:nvPr/>
        </p:nvSpPr>
        <p:spPr bwMode="auto">
          <a:xfrm>
            <a:off x="7162800" y="4953000"/>
            <a:ext cx="1752600" cy="788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To Digitizer</a:t>
            </a:r>
          </a:p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354361" name="Text Box 57"/>
          <p:cNvSpPr txBox="1">
            <a:spLocks noChangeArrowheads="1"/>
          </p:cNvSpPr>
          <p:nvPr/>
        </p:nvSpPr>
        <p:spPr bwMode="auto">
          <a:xfrm>
            <a:off x="7010400" y="34290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high pass filter</a:t>
            </a:r>
          </a:p>
        </p:txBody>
      </p:sp>
      <p:sp>
        <p:nvSpPr>
          <p:cNvPr id="354362" name="Line 58"/>
          <p:cNvSpPr>
            <a:spLocks noChangeShapeType="1"/>
          </p:cNvSpPr>
          <p:nvPr/>
        </p:nvSpPr>
        <p:spPr bwMode="auto">
          <a:xfrm flipH="1">
            <a:off x="6629400" y="3810000"/>
            <a:ext cx="762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63" name="Text Box 59"/>
          <p:cNvSpPr txBox="1">
            <a:spLocks noChangeArrowheads="1"/>
          </p:cNvSpPr>
          <p:nvPr/>
        </p:nvSpPr>
        <p:spPr bwMode="auto">
          <a:xfrm>
            <a:off x="7239000" y="44196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rectifier</a:t>
            </a:r>
          </a:p>
        </p:txBody>
      </p:sp>
      <p:sp>
        <p:nvSpPr>
          <p:cNvPr id="354364" name="Line 60"/>
          <p:cNvSpPr>
            <a:spLocks noChangeShapeType="1"/>
          </p:cNvSpPr>
          <p:nvPr/>
        </p:nvSpPr>
        <p:spPr bwMode="auto">
          <a:xfrm flipH="1">
            <a:off x="6934200" y="46482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0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354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54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354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093 L -0.05 0.05644 " pathEditMode="relative" ptsTypes="AA">
                                      <p:cBhvr>
                                        <p:cTn id="67" dur="2000" fill="hold"/>
                                        <p:tgtEl>
                                          <p:spTgt spid="35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8" grpId="0" animBg="1"/>
      <p:bldP spid="354309" grpId="0"/>
      <p:bldP spid="354313" grpId="0" animBg="1"/>
      <p:bldP spid="354314" grpId="0" animBg="1"/>
      <p:bldP spid="354314" grpId="1" animBg="1"/>
      <p:bldP spid="354314" grpId="2" animBg="1"/>
      <p:bldP spid="354316" grpId="0" animBg="1"/>
      <p:bldP spid="354317" grpId="0" animBg="1"/>
      <p:bldP spid="354318" grpId="0" animBg="1"/>
      <p:bldP spid="354319" grpId="0"/>
      <p:bldP spid="354320" grpId="0" animBg="1"/>
      <p:bldP spid="354321" grpId="0" animBg="1"/>
      <p:bldP spid="354322" grpId="0" animBg="1"/>
      <p:bldP spid="354323" grpId="0" animBg="1"/>
      <p:bldP spid="354324" grpId="0" animBg="1"/>
      <p:bldP spid="354324" grpId="1" animBg="1"/>
      <p:bldP spid="354325" grpId="0" animBg="1"/>
      <p:bldP spid="354326" grpId="0" animBg="1"/>
      <p:bldP spid="354327" grpId="0"/>
      <p:bldP spid="354328" grpId="0" animBg="1"/>
      <p:bldP spid="354329" grpId="0" animBg="1"/>
      <p:bldP spid="354330" grpId="0" animBg="1"/>
      <p:bldP spid="354330" grpId="1" animBg="1"/>
      <p:bldP spid="354331" grpId="0" animBg="1"/>
      <p:bldP spid="354332" grpId="0" animBg="1"/>
      <p:bldP spid="354332" grpId="1" animBg="1"/>
      <p:bldP spid="354333" grpId="0"/>
      <p:bldP spid="354334" grpId="0"/>
      <p:bldP spid="354335" grpId="0"/>
      <p:bldP spid="354336" grpId="0" animBg="1"/>
      <p:bldP spid="354337" grpId="0" animBg="1"/>
      <p:bldP spid="354338" grpId="0" animBg="1"/>
      <p:bldP spid="354338" grpId="1" animBg="1"/>
      <p:bldP spid="354343" grpId="0" animBg="1"/>
      <p:bldP spid="354344" grpId="0" animBg="1"/>
      <p:bldP spid="354345" grpId="0" animBg="1"/>
      <p:bldP spid="354346" grpId="0" animBg="1"/>
      <p:bldP spid="354347" grpId="0" animBg="1"/>
      <p:bldP spid="354348" grpId="0" animBg="1"/>
      <p:bldP spid="354349" grpId="0" animBg="1"/>
      <p:bldP spid="354350" grpId="0" animBg="1"/>
      <p:bldP spid="354351" grpId="0" animBg="1"/>
      <p:bldP spid="354352" grpId="0" animBg="1"/>
      <p:bldP spid="354353" grpId="0" animBg="1"/>
      <p:bldP spid="354354" grpId="0" animBg="1"/>
      <p:bldP spid="354356" grpId="0" animBg="1"/>
      <p:bldP spid="354357" grpId="0" animBg="1"/>
      <p:bldP spid="354358" grpId="0" animBg="1"/>
      <p:bldP spid="354359" grpId="0" animBg="1"/>
      <p:bldP spid="354360" grpId="0" animBg="1"/>
      <p:bldP spid="354361" grpId="0"/>
      <p:bldP spid="354361" grpId="1"/>
      <p:bldP spid="354362" grpId="0" animBg="1"/>
      <p:bldP spid="354362" grpId="1" animBg="1"/>
      <p:bldP spid="354363" grpId="0"/>
      <p:bldP spid="3543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b="1" dirty="0" smtClean="0"/>
              <a:t>Noise</a:t>
            </a:r>
            <a:br>
              <a:rPr lang="en-US" altLang="en-US" b="1" dirty="0" smtClean="0"/>
            </a:br>
            <a:r>
              <a:rPr lang="en-US" altLang="en-US" sz="3600" dirty="0" smtClean="0"/>
              <a:t>Flicker Noise Example: Signals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533400" y="2133600"/>
          <a:ext cx="6934200" cy="402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4" name="Chart" r:id="rId4" imgW="6248400" imgH="3627039" progId="Excel.Sheet.8">
                  <p:embed/>
                </p:oleObj>
              </mc:Choice>
              <mc:Fallback>
                <p:oleObj name="Chart" r:id="rId4" imgW="6248400" imgH="3627039" progId="Excel.Sheet.8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33600"/>
                        <a:ext cx="6934200" cy="402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 Box 8"/>
          <p:cNvSpPr txBox="1">
            <a:spLocks noChangeArrowheads="1"/>
          </p:cNvSpPr>
          <p:nvPr/>
        </p:nvSpPr>
        <p:spPr bwMode="auto">
          <a:xfrm>
            <a:off x="838200" y="1600199"/>
            <a:ext cx="449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light detector signal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533400" y="2133600"/>
          <a:ext cx="7696200" cy="390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5" name="Chart" r:id="rId6" imgW="6202680" imgH="3147162" progId="Excel.Sheet.8">
                  <p:embed/>
                </p:oleObj>
              </mc:Choice>
              <mc:Fallback>
                <p:oleObj name="Chart" r:id="rId6" imgW="6202680" imgH="3147162" progId="Excel.Sheet.8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33600"/>
                        <a:ext cx="7696200" cy="390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Line 13"/>
          <p:cNvSpPr>
            <a:spLocks noChangeShapeType="1"/>
          </p:cNvSpPr>
          <p:nvPr/>
        </p:nvSpPr>
        <p:spPr bwMode="auto">
          <a:xfrm flipH="1" flipV="1">
            <a:off x="3200400" y="4602162"/>
            <a:ext cx="19050" cy="5730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Text Box 14"/>
          <p:cNvSpPr txBox="1">
            <a:spLocks noChangeArrowheads="1"/>
          </p:cNvSpPr>
          <p:nvPr/>
        </p:nvSpPr>
        <p:spPr bwMode="auto">
          <a:xfrm>
            <a:off x="3295650" y="4718050"/>
            <a:ext cx="1905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/>
              <a:t>slow increase in noise over 1</a:t>
            </a:r>
            <a:r>
              <a:rPr lang="en-US" altLang="en-US" sz="1400" baseline="30000"/>
              <a:t>st</a:t>
            </a:r>
            <a:r>
              <a:rPr lang="en-US" altLang="en-US" sz="1400"/>
              <a:t> ~100 s</a:t>
            </a:r>
          </a:p>
        </p:txBody>
      </p:sp>
      <p:sp>
        <p:nvSpPr>
          <p:cNvPr id="61" name="Text Box 9"/>
          <p:cNvSpPr txBox="1">
            <a:spLocks noChangeArrowheads="1"/>
          </p:cNvSpPr>
          <p:nvPr/>
        </p:nvSpPr>
        <p:spPr bwMode="auto">
          <a:xfrm>
            <a:off x="609600" y="1635954"/>
            <a:ext cx="419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RC Filter only</a:t>
            </a:r>
          </a:p>
        </p:txBody>
      </p:sp>
      <p:sp>
        <p:nvSpPr>
          <p:cNvPr id="62" name="Text Box 15"/>
          <p:cNvSpPr txBox="1">
            <a:spLocks noChangeArrowheads="1"/>
          </p:cNvSpPr>
          <p:nvPr/>
        </p:nvSpPr>
        <p:spPr bwMode="auto">
          <a:xfrm>
            <a:off x="1524000" y="2362199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low f noise removed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457200" y="2133600"/>
          <a:ext cx="8077200" cy="397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6" name="Chart" r:id="rId8" imgW="6179820" imgH="3040522" progId="Excel.Sheet.8">
                  <p:embed/>
                </p:oleObj>
              </mc:Choice>
              <mc:Fallback>
                <p:oleObj name="Chart" r:id="rId8" imgW="6179820" imgH="3040522" progId="Excel.Sheet.8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133600"/>
                        <a:ext cx="8077200" cy="3973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609600" y="1635954"/>
            <a:ext cx="480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RC Filter + diode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457200" y="2002667"/>
          <a:ext cx="8382000" cy="401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7" name="Chart" r:id="rId10" imgW="6187440" imgH="2964180" progId="Excel.Sheet.8">
                  <p:embed/>
                </p:oleObj>
              </mc:Choice>
              <mc:Fallback>
                <p:oleObj name="Chart" r:id="rId10" imgW="6187440" imgH="2964180" progId="Excel.Sheet.8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002667"/>
                        <a:ext cx="8382000" cy="401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 Box 11"/>
          <p:cNvSpPr txBox="1">
            <a:spLocks noChangeArrowheads="1"/>
          </p:cNvSpPr>
          <p:nvPr/>
        </p:nvSpPr>
        <p:spPr bwMode="auto">
          <a:xfrm>
            <a:off x="2209800" y="1626464"/>
            <a:ext cx="518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Signal following digital filtration</a:t>
            </a:r>
          </a:p>
        </p:txBody>
      </p:sp>
    </p:spTree>
    <p:extLst>
      <p:ext uri="{BB962C8B-B14F-4D97-AF65-F5344CB8AC3E}">
        <p14:creationId xmlns:p14="http://schemas.microsoft.com/office/powerpoint/2010/main" val="79917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" grpId="0" animBg="0"/>
      <p:bldP spid="56" grpId="0"/>
      <p:bldP spid="56" grpId="1"/>
      <p:bldOleChart spid="4" grpId="0" animBg="0"/>
      <p:bldP spid="59" grpId="0" animBg="1"/>
      <p:bldP spid="59" grpId="1" animBg="1"/>
      <p:bldP spid="60" grpId="0"/>
      <p:bldP spid="60" grpId="1"/>
      <p:bldP spid="61" grpId="0"/>
      <p:bldP spid="61" grpId="1"/>
      <p:bldP spid="62" grpId="0"/>
      <p:bldP spid="62" grpId="1"/>
      <p:bldOleChart spid="5" grpId="0" animBg="0"/>
      <p:bldP spid="64" grpId="0"/>
      <p:bldP spid="64" grpId="1"/>
      <p:bldOleChart spid="6" grpId="0" animBg="0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ahoma" charset="0"/>
                <a:cs typeface="Tahoma" charset="0"/>
              </a:rPr>
              <a:t>Noise</a:t>
            </a:r>
            <a:br>
              <a:rPr lang="en-US" altLang="en-US" dirty="0" smtClean="0">
                <a:latin typeface="Tahoma" charset="0"/>
                <a:cs typeface="Tahoma" charset="0"/>
              </a:rPr>
            </a:br>
            <a:r>
              <a:rPr lang="en-US" altLang="en-US" sz="3600" dirty="0" smtClean="0">
                <a:latin typeface="Tahoma" charset="0"/>
                <a:cs typeface="Tahoma" charset="0"/>
              </a:rPr>
              <a:t>Sources – Other Types</a:t>
            </a:r>
          </a:p>
        </p:txBody>
      </p:sp>
      <p:sp>
        <p:nvSpPr>
          <p:cNvPr id="717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dirty="0" smtClean="0">
                <a:latin typeface="Tahoma" charset="0"/>
              </a:rPr>
              <a:t>B.	Interference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dirty="0" smtClean="0">
                <a:latin typeface="Tahoma" charset="0"/>
              </a:rPr>
              <a:t>Noise originating from other electrical signals (especially ones that use more power)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dirty="0" smtClean="0">
                <a:latin typeface="Tahoma" charset="0"/>
              </a:rPr>
              <a:t>Examples: 60 Hz from power lines, spikes from solenoids, turning heaters on/off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dirty="0" smtClean="0">
                <a:latin typeface="Tahoma" charset="0"/>
              </a:rPr>
              <a:t>Solution to problems: 1) use shielded cables, 2) shield major power sources, 3) use differential amplifiers</a:t>
            </a:r>
          </a:p>
        </p:txBody>
      </p:sp>
    </p:spTree>
    <p:extLst>
      <p:ext uri="{BB962C8B-B14F-4D97-AF65-F5344CB8AC3E}">
        <p14:creationId xmlns:p14="http://schemas.microsoft.com/office/powerpoint/2010/main" val="337739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ahoma" charset="0"/>
                <a:cs typeface="Tahoma" charset="0"/>
              </a:rPr>
              <a:t>Noise</a:t>
            </a:r>
            <a:br>
              <a:rPr lang="en-US" altLang="en-US" dirty="0" smtClean="0">
                <a:latin typeface="Tahoma" charset="0"/>
                <a:cs typeface="Tahoma" charset="0"/>
              </a:rPr>
            </a:br>
            <a:r>
              <a:rPr lang="en-US" sz="3600" dirty="0" smtClean="0">
                <a:latin typeface="Tahoma" charset="0"/>
              </a:rPr>
              <a:t> Processing to Reduce</a:t>
            </a:r>
            <a:endParaRPr lang="en-US" altLang="en-US" sz="3600" dirty="0" smtClean="0">
              <a:latin typeface="Tahoma" charset="0"/>
              <a:cs typeface="Tahoma" charset="0"/>
            </a:endParaRPr>
          </a:p>
        </p:txBody>
      </p:sp>
      <p:sp>
        <p:nvSpPr>
          <p:cNvPr id="717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latin typeface="Tahoma" charset="0"/>
              </a:rPr>
              <a:t>Both analog and digital means can be used to reduce noise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Tahoma" charset="0"/>
              </a:rPr>
              <a:t>Band width reduction can reduce noise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Tahoma" charset="0"/>
              </a:rPr>
              <a:t>Low pass filters (e.g. RC filters) reduce high frequency noise but lose high frequency signals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Tahoma" charset="0"/>
              </a:rPr>
              <a:t>Similar methods (e.g. moving averages) for removing high frequency noise can easily be done on digital data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Tahoma" charset="0"/>
              </a:rPr>
              <a:t>A separate way to reduce noise is to signal average (e.g. collection and averaging spectra), provided experiment can be replicated closely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dirty="0" smtClean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03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ahoma" charset="0"/>
                <a:cs typeface="Tahoma" charset="0"/>
              </a:rPr>
              <a:t>Noise</a:t>
            </a:r>
            <a:br>
              <a:rPr lang="en-US" altLang="en-US" dirty="0" smtClean="0">
                <a:latin typeface="Tahoma" charset="0"/>
                <a:cs typeface="Tahoma" charset="0"/>
              </a:rPr>
            </a:br>
            <a:r>
              <a:rPr lang="en-US" sz="3600" dirty="0" smtClean="0">
                <a:latin typeface="Tahoma" charset="0"/>
              </a:rPr>
              <a:t> Processing to Reduce</a:t>
            </a:r>
            <a:endParaRPr lang="en-US" altLang="en-US" sz="3600" dirty="0" smtClean="0">
              <a:latin typeface="Tahoma" charset="0"/>
              <a:cs typeface="Tahoma" charset="0"/>
            </a:endParaRPr>
          </a:p>
        </p:txBody>
      </p:sp>
      <p:sp>
        <p:nvSpPr>
          <p:cNvPr id="7171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3581400" cy="2057399"/>
          </a:xfrm>
        </p:spPr>
        <p:txBody>
          <a:bodyPr/>
          <a:lstStyle/>
          <a:p>
            <a:r>
              <a:rPr lang="en-US" sz="2400" dirty="0" smtClean="0">
                <a:latin typeface="Tahoma" charset="0"/>
              </a:rPr>
              <a:t>Example of moving average (0.5, 2, 10, and 30 s) to remove high frequency noise</a:t>
            </a:r>
          </a:p>
        </p:txBody>
      </p:sp>
      <p:graphicFrame>
        <p:nvGraphicFramePr>
          <p:cNvPr id="62468" name="Object 4"/>
          <p:cNvGraphicFramePr>
            <a:graphicFrameLocks noChangeAspect="1"/>
          </p:cNvGraphicFramePr>
          <p:nvPr/>
        </p:nvGraphicFramePr>
        <p:xfrm>
          <a:off x="381000" y="3524250"/>
          <a:ext cx="5562600" cy="308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" name="Chart" r:id="rId4" imgW="4676851" imgH="2590881" progId="Excel.Sheet.8">
                  <p:embed/>
                </p:oleObj>
              </mc:Choice>
              <mc:Fallback>
                <p:oleObj name="Chart" r:id="rId4" imgW="4676851" imgH="2590881" progId="Excel.Sheet.8">
                  <p:embed/>
                  <p:pic>
                    <p:nvPicPr>
                      <p:cNvPr id="624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524250"/>
                        <a:ext cx="5562600" cy="308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477000" y="2667000"/>
            <a:ext cx="20574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Raw Data </a:t>
            </a:r>
            <a:r>
              <a:rPr lang="en-US" sz="1600" dirty="0"/>
              <a:t>(collected at 10 Hz)</a:t>
            </a:r>
          </a:p>
        </p:txBody>
      </p:sp>
      <p:graphicFrame>
        <p:nvGraphicFramePr>
          <p:cNvPr id="62470" name="Object 6"/>
          <p:cNvGraphicFramePr>
            <a:graphicFrameLocks noChangeAspect="1"/>
          </p:cNvGraphicFramePr>
          <p:nvPr/>
        </p:nvGraphicFramePr>
        <p:xfrm>
          <a:off x="381000" y="3505200"/>
          <a:ext cx="5562600" cy="308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" name="Chart" r:id="rId6" imgW="4676851" imgH="2590881" progId="Excel.Sheet.8">
                  <p:embed/>
                </p:oleObj>
              </mc:Choice>
              <mc:Fallback>
                <p:oleObj name="Chart" r:id="rId6" imgW="4676851" imgH="2590881" progId="Excel.Sheet.8">
                  <p:embed/>
                  <p:pic>
                    <p:nvPicPr>
                      <p:cNvPr id="624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505200"/>
                        <a:ext cx="5562600" cy="308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172200" y="28956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Raw + 0.5 s data</a:t>
            </a: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6019800" y="3581400"/>
            <a:ext cx="2590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Tahoma" charset="0"/>
              </a:rPr>
              <a:t>5  0.1 s points averaged to make 0.5 s point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248400" y="411480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Only slight reduction of noise observed</a:t>
            </a:r>
          </a:p>
        </p:txBody>
      </p:sp>
      <p:graphicFrame>
        <p:nvGraphicFramePr>
          <p:cNvPr id="62472" name="Object 8"/>
          <p:cNvGraphicFramePr>
            <a:graphicFrameLocks noChangeAspect="1"/>
          </p:cNvGraphicFramePr>
          <p:nvPr/>
        </p:nvGraphicFramePr>
        <p:xfrm>
          <a:off x="381000" y="3429000"/>
          <a:ext cx="56388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9" name="Chart" r:id="rId8" imgW="4676851" imgH="2590881" progId="Excel.Sheet.8">
                  <p:embed/>
                </p:oleObj>
              </mc:Choice>
              <mc:Fallback>
                <p:oleObj name="Chart" r:id="rId8" imgW="4676851" imgH="2590881" progId="Excel.Sheet.8">
                  <p:embed/>
                  <p:pic>
                    <p:nvPicPr>
                      <p:cNvPr id="624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429000"/>
                        <a:ext cx="563880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096000" y="22860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Raw + 2 s data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867400" y="2819400"/>
            <a:ext cx="266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Definite reduction of noise observed</a:t>
            </a:r>
          </a:p>
        </p:txBody>
      </p:sp>
      <p:graphicFrame>
        <p:nvGraphicFramePr>
          <p:cNvPr id="62476" name="Object 12"/>
          <p:cNvGraphicFramePr>
            <a:graphicFrameLocks noChangeAspect="1"/>
          </p:cNvGraphicFramePr>
          <p:nvPr/>
        </p:nvGraphicFramePr>
        <p:xfrm>
          <a:off x="381000" y="3429000"/>
          <a:ext cx="5638800" cy="312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0" name="Chart" r:id="rId10" imgW="4705462" imgH="2609738" progId="Excel.Sheet.8">
                  <p:embed/>
                </p:oleObj>
              </mc:Choice>
              <mc:Fallback>
                <p:oleObj name="Chart" r:id="rId10" imgW="4705462" imgH="2609738" progId="Excel.Sheet.8">
                  <p:embed/>
                  <p:pic>
                    <p:nvPicPr>
                      <p:cNvPr id="6247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429000"/>
                        <a:ext cx="5638800" cy="312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096000" y="48006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Raw + 10 s data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096000" y="5181600"/>
            <a:ext cx="2743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Even more noise reduction observed, but peak starting to broaden and flatten</a:t>
            </a:r>
          </a:p>
        </p:txBody>
      </p:sp>
      <p:graphicFrame>
        <p:nvGraphicFramePr>
          <p:cNvPr id="62479" name="Object 15"/>
          <p:cNvGraphicFramePr>
            <a:graphicFrameLocks noChangeAspect="1"/>
          </p:cNvGraphicFramePr>
          <p:nvPr/>
        </p:nvGraphicFramePr>
        <p:xfrm>
          <a:off x="381000" y="3429000"/>
          <a:ext cx="5638800" cy="313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" name="Chart" r:id="rId12" imgW="4714890" imgH="2619492" progId="Excel.Sheet.8">
                  <p:embed/>
                </p:oleObj>
              </mc:Choice>
              <mc:Fallback>
                <p:oleObj name="Chart" r:id="rId12" imgW="4714890" imgH="2619492" progId="Excel.Sheet.8">
                  <p:embed/>
                  <p:pic>
                    <p:nvPicPr>
                      <p:cNvPr id="6247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429000"/>
                        <a:ext cx="5638800" cy="313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6019800" y="2590800"/>
            <a:ext cx="27432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Raw + 30 s data</a:t>
            </a:r>
          </a:p>
          <a:p>
            <a:pPr>
              <a:spcBef>
                <a:spcPct val="50000"/>
              </a:spcBef>
            </a:pPr>
            <a:r>
              <a:rPr lang="en-US" dirty="0"/>
              <a:t>Clearly over filtered (resolution lost by broadening)</a:t>
            </a:r>
          </a:p>
        </p:txBody>
      </p:sp>
    </p:spTree>
    <p:extLst>
      <p:ext uri="{BB962C8B-B14F-4D97-AF65-F5344CB8AC3E}">
        <p14:creationId xmlns:p14="http://schemas.microsoft.com/office/powerpoint/2010/main" val="116888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1" grpId="0"/>
      <p:bldP spid="11" grpId="1"/>
      <p:bldP spid="12" grpId="0"/>
      <p:bldP spid="12" grpId="1"/>
      <p:bldP spid="14" grpId="0"/>
      <p:bldP spid="14" grpId="1"/>
      <p:bldP spid="15" grpId="0"/>
      <p:bldP spid="15" grpId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smtClean="0">
                <a:latin typeface="Tahoma" charset="0"/>
              </a:rPr>
              <a:t>Noise</a:t>
            </a:r>
            <a:br>
              <a:rPr lang="en-US" b="1" smtClean="0">
                <a:latin typeface="Tahoma" charset="0"/>
              </a:rPr>
            </a:br>
            <a:r>
              <a:rPr lang="en-US" sz="3600" smtClean="0">
                <a:latin typeface="Tahoma" charset="0"/>
              </a:rPr>
              <a:t>HPLC Example</a:t>
            </a:r>
          </a:p>
        </p:txBody>
      </p:sp>
      <p:graphicFrame>
        <p:nvGraphicFramePr>
          <p:cNvPr id="64884" name="Group 372"/>
          <p:cNvGraphicFramePr>
            <a:graphicFrameLocks noGrp="1"/>
          </p:cNvGraphicFramePr>
          <p:nvPr>
            <p:ph idx="4294967295"/>
          </p:nvPr>
        </p:nvGraphicFramePr>
        <p:xfrm>
          <a:off x="381000" y="1752600"/>
          <a:ext cx="8458201" cy="3868739"/>
        </p:xfrm>
        <a:graphic>
          <a:graphicData uri="http://schemas.openxmlformats.org/drawingml/2006/table">
            <a:tbl>
              <a:tblPr/>
              <a:tblGrid>
                <a:gridCol w="1129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1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13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92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16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Type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Noise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Baseline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Signal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Baseline corrected signal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S/N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Peak Width at half height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Unfiltered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0.002891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0.999447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1.0519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0.052470125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18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0.202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67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0.5 s MA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0.002166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0.999461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1.0489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0.049437891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23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0.202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 s MA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0.001232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0.99946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1.0458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0.046335795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38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0.2282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675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 s MA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0.000535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0.999457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1.0414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0.041971743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79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0.255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30s MA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0.00047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0.999512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1.0221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0.022616734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48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0.507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6477000" y="4572000"/>
            <a:ext cx="990600" cy="533400"/>
          </a:xfrm>
          <a:prstGeom prst="ellipse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5791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Best S/N with 10 s filter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543800" y="3429000"/>
            <a:ext cx="1219200" cy="533400"/>
          </a:xfrm>
          <a:prstGeom prst="ellipse">
            <a:avLst/>
          </a:prstGeom>
          <a:solidFill>
            <a:srgbClr val="FF0000">
              <a:alpha val="5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62400" y="5867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Minimal increase in peak width until 2 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00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2869</TotalTime>
  <Words>1252</Words>
  <Application>Microsoft Office PowerPoint</Application>
  <PresentationFormat>On-screen Show (4:3)</PresentationFormat>
  <Paragraphs>227</Paragraphs>
  <Slides>19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Tahoma</vt:lpstr>
      <vt:lpstr>Default Design</vt:lpstr>
      <vt:lpstr>Chart</vt:lpstr>
      <vt:lpstr>Chem. 133 – 2/21 Lecture</vt:lpstr>
      <vt:lpstr>Announcements</vt:lpstr>
      <vt:lpstr>Noise Sources – Other Types</vt:lpstr>
      <vt:lpstr>Noise Flicker Noise Example</vt:lpstr>
      <vt:lpstr>Noise Flicker Noise Example: Signals</vt:lpstr>
      <vt:lpstr>Noise Sources – Other Types</vt:lpstr>
      <vt:lpstr>Noise  Processing to Reduce</vt:lpstr>
      <vt:lpstr>Noise  Processing to Reduce</vt:lpstr>
      <vt:lpstr>Noise HPLC Example</vt:lpstr>
      <vt:lpstr>Noise Questions</vt:lpstr>
      <vt:lpstr>Electronics Additional Questions</vt:lpstr>
      <vt:lpstr>Electrochemistry Overview</vt:lpstr>
      <vt:lpstr>Electrochemistry  Redox Reactions</vt:lpstr>
      <vt:lpstr>Electrochemistry  Fundamental Equations</vt:lpstr>
      <vt:lpstr>Electrochemistry  Fundamental Equations</vt:lpstr>
      <vt:lpstr>Electrochemistry  Fundamental Equations</vt:lpstr>
      <vt:lpstr>Electrochemistry  Galvanic Cells</vt:lpstr>
      <vt:lpstr>Electrochemistry  Galvanic Cells</vt:lpstr>
      <vt:lpstr>Electrochemistry Galvanic Cells</vt:lpstr>
    </vt:vector>
  </TitlesOfParts>
  <Company>CSUS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Chem. 31 – 9/15 Lecture</dc:title>
  <dc:creator>RDixon</dc:creator>
  <cp:lastModifiedBy>Dixon, Roy W</cp:lastModifiedBy>
  <cp:revision>219</cp:revision>
  <dcterms:created xsi:type="dcterms:W3CDTF">2005-09-14T19:27:31Z</dcterms:created>
  <dcterms:modified xsi:type="dcterms:W3CDTF">2017-02-21T19:21:09Z</dcterms:modified>
</cp:coreProperties>
</file>