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7"/>
  </p:notesMasterIdLst>
  <p:sldIdLst>
    <p:sldId id="280" r:id="rId2"/>
    <p:sldId id="339" r:id="rId3"/>
    <p:sldId id="403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411" r:id="rId12"/>
    <p:sldId id="412" r:id="rId13"/>
    <p:sldId id="416" r:id="rId14"/>
    <p:sldId id="414" r:id="rId15"/>
    <p:sldId id="41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792DB14-D5E1-45B1-9DF7-17B881F9F469}" type="slidenum">
              <a:rPr lang="en-US" sz="1200"/>
              <a:pPr algn="r"/>
              <a:t>11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809940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1101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BFADEE8-0F74-4617-8C14-D9BA3C64F5BF}" type="slidenum">
              <a:rPr lang="en-US" sz="1200"/>
              <a:pPr algn="r"/>
              <a:t>14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95657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5026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0300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1911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7191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5074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57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1719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218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2/23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dirty="0" smtClean="0">
                <a:latin typeface="Tahoma" charset="0"/>
              </a:rPr>
              <a:t>Galvanic Cells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Tahoma" pitchFamily="34" charset="0"/>
              </a:rPr>
              <a:t>Example Questions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Tahoma" pitchFamily="34" charset="0"/>
              </a:rPr>
              <a:t>Given the following cell, answer the following question: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altLang="en-US" sz="2400" dirty="0" smtClean="0">
                <a:latin typeface="Tahoma" pitchFamily="34" charset="0"/>
              </a:rPr>
              <a:t>MnO</a:t>
            </a:r>
            <a:r>
              <a:rPr lang="en-US" sz="2400" baseline="-25000" dirty="0" smtClean="0">
                <a:latin typeface="Tahoma" charset="0"/>
              </a:rPr>
              <a:t>2</a:t>
            </a:r>
            <a:r>
              <a:rPr lang="en-US" altLang="en-US" sz="2400" dirty="0" smtClean="0">
                <a:latin typeface="Tahoma" pitchFamily="34" charset="0"/>
              </a:rPr>
              <a:t>(s)|Mn</a:t>
            </a:r>
            <a:r>
              <a:rPr lang="en-US" altLang="en-US" sz="2400" baseline="30000" dirty="0" smtClean="0">
                <a:latin typeface="Tahoma" pitchFamily="34" charset="0"/>
              </a:rPr>
              <a:t>2+</a:t>
            </a:r>
            <a:r>
              <a:rPr lang="en-US" altLang="en-US" sz="2400" dirty="0" smtClean="0">
                <a:latin typeface="Tahoma" pitchFamily="34" charset="0"/>
              </a:rPr>
              <a:t>(</a:t>
            </a:r>
            <a:r>
              <a:rPr lang="en-US" altLang="en-US" sz="2400" dirty="0" err="1" smtClean="0">
                <a:latin typeface="Tahoma" pitchFamily="34" charset="0"/>
              </a:rPr>
              <a:t>aq</a:t>
            </a:r>
            <a:r>
              <a:rPr lang="en-US" altLang="en-US" sz="2400" dirty="0" smtClean="0">
                <a:latin typeface="Tahoma" pitchFamily="34" charset="0"/>
              </a:rPr>
              <a:t>)||Cr</a:t>
            </a:r>
            <a:r>
              <a:rPr lang="en-US" altLang="en-US" sz="2400" baseline="30000" dirty="0" smtClean="0">
                <a:latin typeface="Tahoma" pitchFamily="34" charset="0"/>
              </a:rPr>
              <a:t>3+</a:t>
            </a:r>
            <a:r>
              <a:rPr lang="en-US" altLang="en-US" sz="2400" dirty="0" smtClean="0">
                <a:latin typeface="Tahoma" pitchFamily="34" charset="0"/>
              </a:rPr>
              <a:t>(</a:t>
            </a:r>
            <a:r>
              <a:rPr lang="en-US" altLang="en-US" sz="2400" dirty="0" err="1" smtClean="0">
                <a:latin typeface="Tahoma" pitchFamily="34" charset="0"/>
              </a:rPr>
              <a:t>aq</a:t>
            </a:r>
            <a:r>
              <a:rPr lang="en-US" altLang="en-US" sz="2400" dirty="0" smtClean="0">
                <a:latin typeface="Tahoma" pitchFamily="34" charset="0"/>
              </a:rPr>
              <a:t>)|Cr(s)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Tahoma" pitchFamily="34" charset="0"/>
              </a:rPr>
              <a:t>What compound is used for the anode?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Tahoma" pitchFamily="34" charset="0"/>
              </a:rPr>
              <a:t>What compound is used for the cathode?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Tahoma" pitchFamily="34" charset="0"/>
              </a:rPr>
              <a:t>Write out both half-cell reactions and a net reaction</a:t>
            </a:r>
          </a:p>
        </p:txBody>
      </p:sp>
    </p:spTree>
    <p:extLst>
      <p:ext uri="{BB962C8B-B14F-4D97-AF65-F5344CB8AC3E}">
        <p14:creationId xmlns:p14="http://schemas.microsoft.com/office/powerpoint/2010/main" val="406512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Electrochemistry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Standard Reduction Potential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A half cell or electrode, is half of a galvanic cell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A standard electrode is one under standard conditions (e.g. 1 M AgNO</a:t>
            </a:r>
            <a:r>
              <a:rPr lang="en-US" sz="2000" baseline="-25000" smtClean="0">
                <a:latin typeface="Tahoma" charset="0"/>
              </a:rPr>
              <a:t>3</a:t>
            </a:r>
            <a:r>
              <a:rPr lang="en-US" sz="2000" smtClean="0">
                <a:latin typeface="Tahoma" charset="0"/>
              </a:rPr>
              <a:t>(aq))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Standard reduction potential (E</a:t>
            </a:r>
            <a:r>
              <a:rPr lang="en-US" sz="2000" smtClean="0">
                <a:cs typeface="Tahoma" charset="0"/>
              </a:rPr>
              <a:t>º</a:t>
            </a:r>
            <a:r>
              <a:rPr lang="en-US" sz="2000" smtClean="0">
                <a:latin typeface="Tahoma" charset="0"/>
              </a:rPr>
              <a:t>) is cell potential when reducing electrode is coupled to standard hydrogen electrode (oxidation electrode)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Large + E</a:t>
            </a:r>
            <a:r>
              <a:rPr lang="en-US" sz="2000" smtClean="0">
                <a:cs typeface="Tahoma" charset="0"/>
              </a:rPr>
              <a:t>º</a:t>
            </a:r>
            <a:r>
              <a:rPr lang="en-US" sz="2000" smtClean="0">
                <a:latin typeface="Tahoma" charset="0"/>
              </a:rPr>
              <a:t> means easily reduced compounds on electrode</a:t>
            </a:r>
          </a:p>
          <a:p>
            <a:pPr>
              <a:lnSpc>
                <a:spcPct val="90000"/>
              </a:lnSpc>
            </a:pPr>
            <a:r>
              <a:rPr lang="en-US" sz="2000" smtClean="0">
                <a:latin typeface="Tahoma" charset="0"/>
              </a:rPr>
              <a:t>Large </a:t>
            </a:r>
            <a:r>
              <a:rPr lang="en-US" sz="2000" smtClean="0"/>
              <a:t>–</a:t>
            </a:r>
            <a:r>
              <a:rPr lang="en-US" sz="2000" smtClean="0">
                <a:latin typeface="Tahoma" charset="0"/>
              </a:rPr>
              <a:t> E</a:t>
            </a:r>
            <a:r>
              <a:rPr lang="en-US" sz="2000" smtClean="0">
                <a:cs typeface="Tahoma" charset="0"/>
              </a:rPr>
              <a:t>º</a:t>
            </a:r>
            <a:r>
              <a:rPr lang="en-US" sz="2000" smtClean="0">
                <a:latin typeface="Tahoma" charset="0"/>
              </a:rPr>
              <a:t> means easily oxidized compounds on anode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smtClean="0">
              <a:latin typeface="Tahoma" charset="0"/>
            </a:endParaRPr>
          </a:p>
        </p:txBody>
      </p:sp>
      <p:sp>
        <p:nvSpPr>
          <p:cNvPr id="111620" name="Line 4"/>
          <p:cNvSpPr>
            <a:spLocks noChangeShapeType="1"/>
          </p:cNvSpPr>
          <p:nvPr/>
        </p:nvSpPr>
        <p:spPr bwMode="auto">
          <a:xfrm>
            <a:off x="6934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76200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2" name="Oval 6"/>
          <p:cNvSpPr>
            <a:spLocks noChangeArrowheads="1"/>
          </p:cNvSpPr>
          <p:nvPr/>
        </p:nvSpPr>
        <p:spPr bwMode="auto">
          <a:xfrm>
            <a:off x="69342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Freeform 7"/>
          <p:cNvSpPr>
            <a:spLocks/>
          </p:cNvSpPr>
          <p:nvPr/>
        </p:nvSpPr>
        <p:spPr bwMode="auto">
          <a:xfrm>
            <a:off x="6934200" y="4191000"/>
            <a:ext cx="685800" cy="152400"/>
          </a:xfrm>
          <a:custGeom>
            <a:avLst/>
            <a:gdLst>
              <a:gd name="T0" fmla="*/ 0 w 1344"/>
              <a:gd name="T1" fmla="*/ 2147483647 h 496"/>
              <a:gd name="T2" fmla="*/ 2147483647 w 1344"/>
              <a:gd name="T3" fmla="*/ 2147483647 h 496"/>
              <a:gd name="T4" fmla="*/ 2147483647 w 1344"/>
              <a:gd name="T5" fmla="*/ 2147483647 h 496"/>
              <a:gd name="T6" fmla="*/ 2147483647 w 1344"/>
              <a:gd name="T7" fmla="*/ 2147483647 h 496"/>
              <a:gd name="T8" fmla="*/ 2147483647 w 1344"/>
              <a:gd name="T9" fmla="*/ 2147483647 h 496"/>
              <a:gd name="T10" fmla="*/ 2147483647 w 1344"/>
              <a:gd name="T11" fmla="*/ 2147483647 h 496"/>
              <a:gd name="T12" fmla="*/ 2147483647 w 1344"/>
              <a:gd name="T13" fmla="*/ 2147483647 h 496"/>
              <a:gd name="T14" fmla="*/ 2147483647 w 1344"/>
              <a:gd name="T15" fmla="*/ 2147483647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4" name="Freeform 8"/>
          <p:cNvSpPr>
            <a:spLocks/>
          </p:cNvSpPr>
          <p:nvPr/>
        </p:nvSpPr>
        <p:spPr bwMode="auto">
          <a:xfrm>
            <a:off x="6934200" y="3810000"/>
            <a:ext cx="685800" cy="152400"/>
          </a:xfrm>
          <a:custGeom>
            <a:avLst/>
            <a:gdLst>
              <a:gd name="T0" fmla="*/ 0 w 1344"/>
              <a:gd name="T1" fmla="*/ 2147483647 h 496"/>
              <a:gd name="T2" fmla="*/ 2147483647 w 1344"/>
              <a:gd name="T3" fmla="*/ 2147483647 h 496"/>
              <a:gd name="T4" fmla="*/ 2147483647 w 1344"/>
              <a:gd name="T5" fmla="*/ 2147483647 h 496"/>
              <a:gd name="T6" fmla="*/ 2147483647 w 1344"/>
              <a:gd name="T7" fmla="*/ 2147483647 h 496"/>
              <a:gd name="T8" fmla="*/ 2147483647 w 1344"/>
              <a:gd name="T9" fmla="*/ 2147483647 h 496"/>
              <a:gd name="T10" fmla="*/ 2147483647 w 1344"/>
              <a:gd name="T11" fmla="*/ 2147483647 h 496"/>
              <a:gd name="T12" fmla="*/ 2147483647 w 1344"/>
              <a:gd name="T13" fmla="*/ 2147483647 h 496"/>
              <a:gd name="T14" fmla="*/ 2147483647 w 1344"/>
              <a:gd name="T15" fmla="*/ 2147483647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7162800" y="3505200"/>
            <a:ext cx="76200" cy="12192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26" name="Freeform 10"/>
          <p:cNvSpPr>
            <a:spLocks/>
          </p:cNvSpPr>
          <p:nvPr/>
        </p:nvSpPr>
        <p:spPr bwMode="auto">
          <a:xfrm>
            <a:off x="6934200" y="4343400"/>
            <a:ext cx="685800" cy="228600"/>
          </a:xfrm>
          <a:custGeom>
            <a:avLst/>
            <a:gdLst>
              <a:gd name="T0" fmla="*/ 0 w 1368"/>
              <a:gd name="T1" fmla="*/ 2147483647 h 448"/>
              <a:gd name="T2" fmla="*/ 2147483647 w 1368"/>
              <a:gd name="T3" fmla="*/ 2147483647 h 448"/>
              <a:gd name="T4" fmla="*/ 2147483647 w 1368"/>
              <a:gd name="T5" fmla="*/ 2147483647 h 448"/>
              <a:gd name="T6" fmla="*/ 2147483647 w 1368"/>
              <a:gd name="T7" fmla="*/ 2147483647 h 448"/>
              <a:gd name="T8" fmla="*/ 2147483647 w 1368"/>
              <a:gd name="T9" fmla="*/ 2147483647 h 448"/>
              <a:gd name="T10" fmla="*/ 2147483647 w 1368"/>
              <a:gd name="T11" fmla="*/ 2147483647 h 448"/>
              <a:gd name="T12" fmla="*/ 2147483647 w 1368"/>
              <a:gd name="T13" fmla="*/ 2147483647 h 448"/>
              <a:gd name="T14" fmla="*/ 2147483647 w 1368"/>
              <a:gd name="T15" fmla="*/ 2147483647 h 448"/>
              <a:gd name="T16" fmla="*/ 2147483647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7" name="Freeform 11"/>
          <p:cNvSpPr>
            <a:spLocks/>
          </p:cNvSpPr>
          <p:nvPr/>
        </p:nvSpPr>
        <p:spPr bwMode="auto">
          <a:xfrm>
            <a:off x="6934200" y="3962400"/>
            <a:ext cx="685800" cy="228600"/>
          </a:xfrm>
          <a:custGeom>
            <a:avLst/>
            <a:gdLst>
              <a:gd name="T0" fmla="*/ 0 w 1368"/>
              <a:gd name="T1" fmla="*/ 2147483647 h 448"/>
              <a:gd name="T2" fmla="*/ 2147483647 w 1368"/>
              <a:gd name="T3" fmla="*/ 2147483647 h 448"/>
              <a:gd name="T4" fmla="*/ 2147483647 w 1368"/>
              <a:gd name="T5" fmla="*/ 2147483647 h 448"/>
              <a:gd name="T6" fmla="*/ 2147483647 w 1368"/>
              <a:gd name="T7" fmla="*/ 2147483647 h 448"/>
              <a:gd name="T8" fmla="*/ 2147483647 w 1368"/>
              <a:gd name="T9" fmla="*/ 2147483647 h 448"/>
              <a:gd name="T10" fmla="*/ 2147483647 w 1368"/>
              <a:gd name="T11" fmla="*/ 2147483647 h 448"/>
              <a:gd name="T12" fmla="*/ 2147483647 w 1368"/>
              <a:gd name="T13" fmla="*/ 2147483647 h 448"/>
              <a:gd name="T14" fmla="*/ 2147483647 w 1368"/>
              <a:gd name="T15" fmla="*/ 2147483647 h 448"/>
              <a:gd name="T16" fmla="*/ 2147483647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8" name="Freeform 12"/>
          <p:cNvSpPr>
            <a:spLocks/>
          </p:cNvSpPr>
          <p:nvPr/>
        </p:nvSpPr>
        <p:spPr bwMode="auto">
          <a:xfrm>
            <a:off x="6867525" y="3006725"/>
            <a:ext cx="342900" cy="515938"/>
          </a:xfrm>
          <a:custGeom>
            <a:avLst/>
            <a:gdLst>
              <a:gd name="T0" fmla="*/ 0 w 216"/>
              <a:gd name="T1" fmla="*/ 0 h 325"/>
              <a:gd name="T2" fmla="*/ 2147483647 w 216"/>
              <a:gd name="T3" fmla="*/ 2147483647 h 325"/>
              <a:gd name="T4" fmla="*/ 2147483647 w 216"/>
              <a:gd name="T5" fmla="*/ 2147483647 h 325"/>
              <a:gd name="T6" fmla="*/ 2147483647 w 216"/>
              <a:gd name="T7" fmla="*/ 2147483647 h 325"/>
              <a:gd name="T8" fmla="*/ 2147483647 w 216"/>
              <a:gd name="T9" fmla="*/ 2147483647 h 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325"/>
              <a:gd name="T17" fmla="*/ 216 w 216"/>
              <a:gd name="T18" fmla="*/ 325 h 3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325">
                <a:moveTo>
                  <a:pt x="0" y="0"/>
                </a:moveTo>
                <a:cubicBezTo>
                  <a:pt x="50" y="6"/>
                  <a:pt x="101" y="0"/>
                  <a:pt x="149" y="14"/>
                </a:cubicBezTo>
                <a:cubicBezTo>
                  <a:pt x="151" y="15"/>
                  <a:pt x="166" y="65"/>
                  <a:pt x="176" y="81"/>
                </a:cubicBezTo>
                <a:cubicBezTo>
                  <a:pt x="180" y="135"/>
                  <a:pt x="172" y="192"/>
                  <a:pt x="204" y="237"/>
                </a:cubicBezTo>
                <a:cubicBezTo>
                  <a:pt x="216" y="279"/>
                  <a:pt x="210" y="251"/>
                  <a:pt x="210" y="325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29" name="Freeform 13"/>
          <p:cNvSpPr>
            <a:spLocks/>
          </p:cNvSpPr>
          <p:nvPr/>
        </p:nvSpPr>
        <p:spPr bwMode="auto">
          <a:xfrm>
            <a:off x="6934200" y="4114800"/>
            <a:ext cx="676275" cy="998538"/>
          </a:xfrm>
          <a:custGeom>
            <a:avLst/>
            <a:gdLst>
              <a:gd name="T0" fmla="*/ 2147483647 w 474"/>
              <a:gd name="T1" fmla="*/ 2147483647 h 629"/>
              <a:gd name="T2" fmla="*/ 2147483647 w 474"/>
              <a:gd name="T3" fmla="*/ 2147483647 h 629"/>
              <a:gd name="T4" fmla="*/ 2147483647 w 474"/>
              <a:gd name="T5" fmla="*/ 2147483647 h 629"/>
              <a:gd name="T6" fmla="*/ 2147483647 w 474"/>
              <a:gd name="T7" fmla="*/ 2147483647 h 629"/>
              <a:gd name="T8" fmla="*/ 2147483647 w 474"/>
              <a:gd name="T9" fmla="*/ 2147483647 h 629"/>
              <a:gd name="T10" fmla="*/ 2147483647 w 474"/>
              <a:gd name="T11" fmla="*/ 2147483647 h 629"/>
              <a:gd name="T12" fmla="*/ 2147483647 w 474"/>
              <a:gd name="T13" fmla="*/ 2147483647 h 629"/>
              <a:gd name="T14" fmla="*/ 2147483647 w 474"/>
              <a:gd name="T15" fmla="*/ 2147483647 h 629"/>
              <a:gd name="T16" fmla="*/ 2147483647 w 474"/>
              <a:gd name="T17" fmla="*/ 2147483647 h 629"/>
              <a:gd name="T18" fmla="*/ 2147483647 w 474"/>
              <a:gd name="T19" fmla="*/ 2147483647 h 629"/>
              <a:gd name="T20" fmla="*/ 2147483647 w 474"/>
              <a:gd name="T21" fmla="*/ 2147483647 h 629"/>
              <a:gd name="T22" fmla="*/ 2147483647 w 474"/>
              <a:gd name="T23" fmla="*/ 2147483647 h 629"/>
              <a:gd name="T24" fmla="*/ 2147483647 w 474"/>
              <a:gd name="T25" fmla="*/ 2147483647 h 629"/>
              <a:gd name="T26" fmla="*/ 2147483647 w 474"/>
              <a:gd name="T27" fmla="*/ 2147483647 h 629"/>
              <a:gd name="T28" fmla="*/ 2147483647 w 474"/>
              <a:gd name="T29" fmla="*/ 2147483647 h 629"/>
              <a:gd name="T30" fmla="*/ 2147483647 w 474"/>
              <a:gd name="T31" fmla="*/ 2147483647 h 629"/>
              <a:gd name="T32" fmla="*/ 2147483647 w 474"/>
              <a:gd name="T33" fmla="*/ 2147483647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8077200" y="2971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Ag(s)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7848600" y="5105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AgNO</a:t>
            </a:r>
            <a:r>
              <a:rPr lang="en-US" baseline="-25000">
                <a:latin typeface="Tahoma" charset="0"/>
              </a:rPr>
              <a:t>3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 flipH="1">
            <a:off x="7239000" y="3200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 flipH="1" flipV="1">
            <a:off x="7467600" y="487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>
            <a:off x="5867400" y="39497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6553200" y="39497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>
            <a:off x="6553200" y="47117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6553200" y="49403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6553200" y="4711700"/>
            <a:ext cx="381000" cy="228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39" name="Oval 23"/>
          <p:cNvSpPr>
            <a:spLocks noChangeArrowheads="1"/>
          </p:cNvSpPr>
          <p:nvPr/>
        </p:nvSpPr>
        <p:spPr bwMode="auto">
          <a:xfrm>
            <a:off x="5867400" y="47879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40" name="Freeform 24"/>
          <p:cNvSpPr>
            <a:spLocks/>
          </p:cNvSpPr>
          <p:nvPr/>
        </p:nvSpPr>
        <p:spPr bwMode="auto">
          <a:xfrm>
            <a:off x="5867400" y="3797300"/>
            <a:ext cx="685800" cy="152400"/>
          </a:xfrm>
          <a:custGeom>
            <a:avLst/>
            <a:gdLst>
              <a:gd name="T0" fmla="*/ 0 w 1344"/>
              <a:gd name="T1" fmla="*/ 2147483647 h 496"/>
              <a:gd name="T2" fmla="*/ 2147483647 w 1344"/>
              <a:gd name="T3" fmla="*/ 2147483647 h 496"/>
              <a:gd name="T4" fmla="*/ 2147483647 w 1344"/>
              <a:gd name="T5" fmla="*/ 2147483647 h 496"/>
              <a:gd name="T6" fmla="*/ 2147483647 w 1344"/>
              <a:gd name="T7" fmla="*/ 2147483647 h 496"/>
              <a:gd name="T8" fmla="*/ 2147483647 w 1344"/>
              <a:gd name="T9" fmla="*/ 2147483647 h 496"/>
              <a:gd name="T10" fmla="*/ 2147483647 w 1344"/>
              <a:gd name="T11" fmla="*/ 2147483647 h 496"/>
              <a:gd name="T12" fmla="*/ 2147483647 w 1344"/>
              <a:gd name="T13" fmla="*/ 2147483647 h 496"/>
              <a:gd name="T14" fmla="*/ 2147483647 w 1344"/>
              <a:gd name="T15" fmla="*/ 2147483647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1" name="Freeform 25"/>
          <p:cNvSpPr>
            <a:spLocks/>
          </p:cNvSpPr>
          <p:nvPr/>
        </p:nvSpPr>
        <p:spPr bwMode="auto">
          <a:xfrm>
            <a:off x="5867400" y="4178300"/>
            <a:ext cx="685800" cy="152400"/>
          </a:xfrm>
          <a:custGeom>
            <a:avLst/>
            <a:gdLst>
              <a:gd name="T0" fmla="*/ 0 w 1344"/>
              <a:gd name="T1" fmla="*/ 2147483647 h 496"/>
              <a:gd name="T2" fmla="*/ 2147483647 w 1344"/>
              <a:gd name="T3" fmla="*/ 2147483647 h 496"/>
              <a:gd name="T4" fmla="*/ 2147483647 w 1344"/>
              <a:gd name="T5" fmla="*/ 2147483647 h 496"/>
              <a:gd name="T6" fmla="*/ 2147483647 w 1344"/>
              <a:gd name="T7" fmla="*/ 2147483647 h 496"/>
              <a:gd name="T8" fmla="*/ 2147483647 w 1344"/>
              <a:gd name="T9" fmla="*/ 2147483647 h 496"/>
              <a:gd name="T10" fmla="*/ 2147483647 w 1344"/>
              <a:gd name="T11" fmla="*/ 2147483647 h 496"/>
              <a:gd name="T12" fmla="*/ 2147483647 w 1344"/>
              <a:gd name="T13" fmla="*/ 2147483647 h 496"/>
              <a:gd name="T14" fmla="*/ 2147483647 w 1344"/>
              <a:gd name="T15" fmla="*/ 2147483647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2" name="Rectangle 26"/>
          <p:cNvSpPr>
            <a:spLocks noChangeArrowheads="1"/>
          </p:cNvSpPr>
          <p:nvPr/>
        </p:nvSpPr>
        <p:spPr bwMode="auto">
          <a:xfrm>
            <a:off x="6096000" y="3568700"/>
            <a:ext cx="76200" cy="1219200"/>
          </a:xfrm>
          <a:prstGeom prst="rect">
            <a:avLst/>
          </a:prstGeom>
          <a:solidFill>
            <a:srgbClr val="96969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43" name="Freeform 27"/>
          <p:cNvSpPr>
            <a:spLocks/>
          </p:cNvSpPr>
          <p:nvPr/>
        </p:nvSpPr>
        <p:spPr bwMode="auto">
          <a:xfrm>
            <a:off x="5867400" y="3949700"/>
            <a:ext cx="685800" cy="228600"/>
          </a:xfrm>
          <a:custGeom>
            <a:avLst/>
            <a:gdLst>
              <a:gd name="T0" fmla="*/ 0 w 1368"/>
              <a:gd name="T1" fmla="*/ 2147483647 h 448"/>
              <a:gd name="T2" fmla="*/ 2147483647 w 1368"/>
              <a:gd name="T3" fmla="*/ 2147483647 h 448"/>
              <a:gd name="T4" fmla="*/ 2147483647 w 1368"/>
              <a:gd name="T5" fmla="*/ 2147483647 h 448"/>
              <a:gd name="T6" fmla="*/ 2147483647 w 1368"/>
              <a:gd name="T7" fmla="*/ 2147483647 h 448"/>
              <a:gd name="T8" fmla="*/ 2147483647 w 1368"/>
              <a:gd name="T9" fmla="*/ 2147483647 h 448"/>
              <a:gd name="T10" fmla="*/ 2147483647 w 1368"/>
              <a:gd name="T11" fmla="*/ 2147483647 h 448"/>
              <a:gd name="T12" fmla="*/ 2147483647 w 1368"/>
              <a:gd name="T13" fmla="*/ 2147483647 h 448"/>
              <a:gd name="T14" fmla="*/ 2147483647 w 1368"/>
              <a:gd name="T15" fmla="*/ 2147483647 h 448"/>
              <a:gd name="T16" fmla="*/ 2147483647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4" name="Freeform 28"/>
          <p:cNvSpPr>
            <a:spLocks/>
          </p:cNvSpPr>
          <p:nvPr/>
        </p:nvSpPr>
        <p:spPr bwMode="auto">
          <a:xfrm>
            <a:off x="5867400" y="4330700"/>
            <a:ext cx="685800" cy="228600"/>
          </a:xfrm>
          <a:custGeom>
            <a:avLst/>
            <a:gdLst>
              <a:gd name="T0" fmla="*/ 0 w 1368"/>
              <a:gd name="T1" fmla="*/ 2147483647 h 448"/>
              <a:gd name="T2" fmla="*/ 2147483647 w 1368"/>
              <a:gd name="T3" fmla="*/ 2147483647 h 448"/>
              <a:gd name="T4" fmla="*/ 2147483647 w 1368"/>
              <a:gd name="T5" fmla="*/ 2147483647 h 448"/>
              <a:gd name="T6" fmla="*/ 2147483647 w 1368"/>
              <a:gd name="T7" fmla="*/ 2147483647 h 448"/>
              <a:gd name="T8" fmla="*/ 2147483647 w 1368"/>
              <a:gd name="T9" fmla="*/ 2147483647 h 448"/>
              <a:gd name="T10" fmla="*/ 2147483647 w 1368"/>
              <a:gd name="T11" fmla="*/ 2147483647 h 448"/>
              <a:gd name="T12" fmla="*/ 2147483647 w 1368"/>
              <a:gd name="T13" fmla="*/ 2147483647 h 448"/>
              <a:gd name="T14" fmla="*/ 2147483647 w 1368"/>
              <a:gd name="T15" fmla="*/ 2147483647 h 448"/>
              <a:gd name="T16" fmla="*/ 2147483647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5" name="Freeform 29"/>
          <p:cNvSpPr>
            <a:spLocks/>
          </p:cNvSpPr>
          <p:nvPr/>
        </p:nvSpPr>
        <p:spPr bwMode="auto">
          <a:xfrm>
            <a:off x="6126163" y="2994025"/>
            <a:ext cx="322262" cy="612775"/>
          </a:xfrm>
          <a:custGeom>
            <a:avLst/>
            <a:gdLst>
              <a:gd name="T0" fmla="*/ 0 w 203"/>
              <a:gd name="T1" fmla="*/ 2147483647 h 386"/>
              <a:gd name="T2" fmla="*/ 2147483647 w 203"/>
              <a:gd name="T3" fmla="*/ 2147483647 h 386"/>
              <a:gd name="T4" fmla="*/ 2147483647 w 203"/>
              <a:gd name="T5" fmla="*/ 2147483647 h 386"/>
              <a:gd name="T6" fmla="*/ 2147483647 w 203"/>
              <a:gd name="T7" fmla="*/ 0 h 386"/>
              <a:gd name="T8" fmla="*/ 0 60000 65536"/>
              <a:gd name="T9" fmla="*/ 0 60000 65536"/>
              <a:gd name="T10" fmla="*/ 0 60000 65536"/>
              <a:gd name="T11" fmla="*/ 0 60000 65536"/>
              <a:gd name="T12" fmla="*/ 0 w 203"/>
              <a:gd name="T13" fmla="*/ 0 h 386"/>
              <a:gd name="T14" fmla="*/ 203 w 203"/>
              <a:gd name="T15" fmla="*/ 386 h 3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3" h="386">
                <a:moveTo>
                  <a:pt x="0" y="386"/>
                </a:moveTo>
                <a:cubicBezTo>
                  <a:pt x="2" y="296"/>
                  <a:pt x="0" y="205"/>
                  <a:pt x="6" y="115"/>
                </a:cubicBezTo>
                <a:cubicBezTo>
                  <a:pt x="7" y="107"/>
                  <a:pt x="36" y="78"/>
                  <a:pt x="40" y="75"/>
                </a:cubicBezTo>
                <a:cubicBezTo>
                  <a:pt x="79" y="47"/>
                  <a:pt x="152" y="0"/>
                  <a:pt x="203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46" name="Oval 30"/>
          <p:cNvSpPr>
            <a:spLocks noChangeArrowheads="1"/>
          </p:cNvSpPr>
          <p:nvPr/>
        </p:nvSpPr>
        <p:spPr bwMode="auto">
          <a:xfrm>
            <a:off x="6477000" y="28067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 flipH="1" flipV="1">
            <a:off x="6629400" y="28829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48" name="Text Box 32"/>
          <p:cNvSpPr txBox="1">
            <a:spLocks noChangeArrowheads="1"/>
          </p:cNvSpPr>
          <p:nvPr/>
        </p:nvSpPr>
        <p:spPr bwMode="auto">
          <a:xfrm>
            <a:off x="4953000" y="28067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Pt(s)</a:t>
            </a:r>
          </a:p>
        </p:txBody>
      </p:sp>
      <p:sp>
        <p:nvSpPr>
          <p:cNvPr id="111649" name="Line 33"/>
          <p:cNvSpPr>
            <a:spLocks noChangeShapeType="1"/>
          </p:cNvSpPr>
          <p:nvPr/>
        </p:nvSpPr>
        <p:spPr bwMode="auto">
          <a:xfrm>
            <a:off x="5638800" y="30353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50" name="Text Box 34"/>
          <p:cNvSpPr txBox="1">
            <a:spLocks noChangeArrowheads="1"/>
          </p:cNvSpPr>
          <p:nvPr/>
        </p:nvSpPr>
        <p:spPr bwMode="auto">
          <a:xfrm>
            <a:off x="5029200" y="53213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H</a:t>
            </a:r>
            <a:r>
              <a:rPr lang="en-US" baseline="30000">
                <a:latin typeface="Tahoma" charset="0"/>
              </a:rPr>
              <a:t>+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 flipV="1">
            <a:off x="5791200" y="48641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1652" name="Freeform 36"/>
          <p:cNvSpPr>
            <a:spLocks/>
          </p:cNvSpPr>
          <p:nvPr/>
        </p:nvSpPr>
        <p:spPr bwMode="auto">
          <a:xfrm>
            <a:off x="5867400" y="4114800"/>
            <a:ext cx="698500" cy="998538"/>
          </a:xfrm>
          <a:custGeom>
            <a:avLst/>
            <a:gdLst>
              <a:gd name="T0" fmla="*/ 2147483647 w 474"/>
              <a:gd name="T1" fmla="*/ 2147483647 h 629"/>
              <a:gd name="T2" fmla="*/ 2147483647 w 474"/>
              <a:gd name="T3" fmla="*/ 2147483647 h 629"/>
              <a:gd name="T4" fmla="*/ 2147483647 w 474"/>
              <a:gd name="T5" fmla="*/ 2147483647 h 629"/>
              <a:gd name="T6" fmla="*/ 2147483647 w 474"/>
              <a:gd name="T7" fmla="*/ 2147483647 h 629"/>
              <a:gd name="T8" fmla="*/ 2147483647 w 474"/>
              <a:gd name="T9" fmla="*/ 2147483647 h 629"/>
              <a:gd name="T10" fmla="*/ 2147483647 w 474"/>
              <a:gd name="T11" fmla="*/ 2147483647 h 629"/>
              <a:gd name="T12" fmla="*/ 2147483647 w 474"/>
              <a:gd name="T13" fmla="*/ 2147483647 h 629"/>
              <a:gd name="T14" fmla="*/ 2147483647 w 474"/>
              <a:gd name="T15" fmla="*/ 2147483647 h 629"/>
              <a:gd name="T16" fmla="*/ 2147483647 w 474"/>
              <a:gd name="T17" fmla="*/ 2147483647 h 629"/>
              <a:gd name="T18" fmla="*/ 2147483647 w 474"/>
              <a:gd name="T19" fmla="*/ 2147483647 h 629"/>
              <a:gd name="T20" fmla="*/ 2147483647 w 474"/>
              <a:gd name="T21" fmla="*/ 2147483647 h 629"/>
              <a:gd name="T22" fmla="*/ 2147483647 w 474"/>
              <a:gd name="T23" fmla="*/ 2147483647 h 629"/>
              <a:gd name="T24" fmla="*/ 2147483647 w 474"/>
              <a:gd name="T25" fmla="*/ 2147483647 h 629"/>
              <a:gd name="T26" fmla="*/ 2147483647 w 474"/>
              <a:gd name="T27" fmla="*/ 2147483647 h 629"/>
              <a:gd name="T28" fmla="*/ 2147483647 w 474"/>
              <a:gd name="T29" fmla="*/ 2147483647 h 629"/>
              <a:gd name="T30" fmla="*/ 2147483647 w 474"/>
              <a:gd name="T31" fmla="*/ 2147483647 h 629"/>
              <a:gd name="T32" fmla="*/ 2147483647 w 474"/>
              <a:gd name="T33" fmla="*/ 2147483647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3" name="Freeform 37"/>
          <p:cNvSpPr>
            <a:spLocks/>
          </p:cNvSpPr>
          <p:nvPr/>
        </p:nvSpPr>
        <p:spPr bwMode="auto">
          <a:xfrm>
            <a:off x="5280025" y="3689350"/>
            <a:ext cx="698500" cy="1079500"/>
          </a:xfrm>
          <a:custGeom>
            <a:avLst/>
            <a:gdLst>
              <a:gd name="T0" fmla="*/ 0 w 440"/>
              <a:gd name="T1" fmla="*/ 2147483647 h 680"/>
              <a:gd name="T2" fmla="*/ 2147483647 w 440"/>
              <a:gd name="T3" fmla="*/ 2147483647 h 680"/>
              <a:gd name="T4" fmla="*/ 2147483647 w 440"/>
              <a:gd name="T5" fmla="*/ 2147483647 h 680"/>
              <a:gd name="T6" fmla="*/ 2147483647 w 440"/>
              <a:gd name="T7" fmla="*/ 2147483647 h 680"/>
              <a:gd name="T8" fmla="*/ 2147483647 w 440"/>
              <a:gd name="T9" fmla="*/ 2147483647 h 680"/>
              <a:gd name="T10" fmla="*/ 2147483647 w 440"/>
              <a:gd name="T11" fmla="*/ 2147483647 h 680"/>
              <a:gd name="T12" fmla="*/ 2147483647 w 440"/>
              <a:gd name="T13" fmla="*/ 2147483647 h 6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0"/>
              <a:gd name="T22" fmla="*/ 0 h 680"/>
              <a:gd name="T23" fmla="*/ 440 w 440"/>
              <a:gd name="T24" fmla="*/ 680 h 6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0" h="680">
                <a:moveTo>
                  <a:pt x="0" y="488"/>
                </a:moveTo>
                <a:cubicBezTo>
                  <a:pt x="12" y="356"/>
                  <a:pt x="24" y="224"/>
                  <a:pt x="48" y="152"/>
                </a:cubicBezTo>
                <a:cubicBezTo>
                  <a:pt x="72" y="80"/>
                  <a:pt x="88" y="80"/>
                  <a:pt x="144" y="56"/>
                </a:cubicBezTo>
                <a:cubicBezTo>
                  <a:pt x="200" y="32"/>
                  <a:pt x="336" y="8"/>
                  <a:pt x="384" y="8"/>
                </a:cubicBezTo>
                <a:cubicBezTo>
                  <a:pt x="432" y="8"/>
                  <a:pt x="424" y="40"/>
                  <a:pt x="432" y="56"/>
                </a:cubicBezTo>
                <a:cubicBezTo>
                  <a:pt x="440" y="72"/>
                  <a:pt x="432" y="0"/>
                  <a:pt x="432" y="104"/>
                </a:cubicBezTo>
                <a:cubicBezTo>
                  <a:pt x="432" y="208"/>
                  <a:pt x="432" y="444"/>
                  <a:pt x="432" y="6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4" name="Freeform 38"/>
          <p:cNvSpPr>
            <a:spLocks/>
          </p:cNvSpPr>
          <p:nvPr/>
        </p:nvSpPr>
        <p:spPr bwMode="auto">
          <a:xfrm>
            <a:off x="5246688" y="3644900"/>
            <a:ext cx="762000" cy="1079500"/>
          </a:xfrm>
          <a:custGeom>
            <a:avLst/>
            <a:gdLst>
              <a:gd name="T0" fmla="*/ 0 w 440"/>
              <a:gd name="T1" fmla="*/ 2147483647 h 680"/>
              <a:gd name="T2" fmla="*/ 2147483647 w 440"/>
              <a:gd name="T3" fmla="*/ 2147483647 h 680"/>
              <a:gd name="T4" fmla="*/ 2147483647 w 440"/>
              <a:gd name="T5" fmla="*/ 2147483647 h 680"/>
              <a:gd name="T6" fmla="*/ 2147483647 w 440"/>
              <a:gd name="T7" fmla="*/ 2147483647 h 680"/>
              <a:gd name="T8" fmla="*/ 2147483647 w 440"/>
              <a:gd name="T9" fmla="*/ 2147483647 h 680"/>
              <a:gd name="T10" fmla="*/ 2147483647 w 440"/>
              <a:gd name="T11" fmla="*/ 2147483647 h 680"/>
              <a:gd name="T12" fmla="*/ 2147483647 w 440"/>
              <a:gd name="T13" fmla="*/ 2147483647 h 6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0"/>
              <a:gd name="T22" fmla="*/ 0 h 680"/>
              <a:gd name="T23" fmla="*/ 440 w 440"/>
              <a:gd name="T24" fmla="*/ 680 h 6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0" h="680">
                <a:moveTo>
                  <a:pt x="0" y="488"/>
                </a:moveTo>
                <a:cubicBezTo>
                  <a:pt x="12" y="356"/>
                  <a:pt x="24" y="224"/>
                  <a:pt x="48" y="152"/>
                </a:cubicBezTo>
                <a:cubicBezTo>
                  <a:pt x="72" y="80"/>
                  <a:pt x="88" y="80"/>
                  <a:pt x="144" y="56"/>
                </a:cubicBezTo>
                <a:cubicBezTo>
                  <a:pt x="200" y="32"/>
                  <a:pt x="336" y="8"/>
                  <a:pt x="384" y="8"/>
                </a:cubicBezTo>
                <a:cubicBezTo>
                  <a:pt x="432" y="8"/>
                  <a:pt x="424" y="40"/>
                  <a:pt x="432" y="56"/>
                </a:cubicBezTo>
                <a:cubicBezTo>
                  <a:pt x="440" y="72"/>
                  <a:pt x="432" y="0"/>
                  <a:pt x="432" y="104"/>
                </a:cubicBezTo>
                <a:cubicBezTo>
                  <a:pt x="432" y="208"/>
                  <a:pt x="432" y="444"/>
                  <a:pt x="432" y="68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55" name="Text Box 39"/>
          <p:cNvSpPr txBox="1">
            <a:spLocks noChangeArrowheads="1"/>
          </p:cNvSpPr>
          <p:nvPr/>
        </p:nvSpPr>
        <p:spPr bwMode="auto">
          <a:xfrm>
            <a:off x="4876800" y="4876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H</a:t>
            </a:r>
            <a:r>
              <a:rPr lang="en-US" baseline="-25000">
                <a:latin typeface="Tahoma" charset="0"/>
              </a:rPr>
              <a:t>2</a:t>
            </a:r>
            <a:r>
              <a:rPr lang="en-US">
                <a:latin typeface="Tahoma" charset="0"/>
              </a:rPr>
              <a:t>(g)</a:t>
            </a:r>
          </a:p>
        </p:txBody>
      </p:sp>
      <p:sp>
        <p:nvSpPr>
          <p:cNvPr id="111656" name="Line 40"/>
          <p:cNvSpPr>
            <a:spLocks noChangeShapeType="1"/>
          </p:cNvSpPr>
          <p:nvPr/>
        </p:nvSpPr>
        <p:spPr bwMode="auto">
          <a:xfrm flipV="1">
            <a:off x="5257800" y="4495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  <p:bldP spid="111620" grpId="0" animBg="1"/>
      <p:bldP spid="111621" grpId="0" animBg="1"/>
      <p:bldP spid="111622" grpId="0" animBg="1"/>
      <p:bldP spid="111623" grpId="0" animBg="1"/>
      <p:bldP spid="111624" grpId="0" animBg="1"/>
      <p:bldP spid="111625" grpId="0" animBg="1"/>
      <p:bldP spid="111626" grpId="0" animBg="1"/>
      <p:bldP spid="111627" grpId="0" animBg="1"/>
      <p:bldP spid="111628" grpId="0" animBg="1"/>
      <p:bldP spid="111629" grpId="0" animBg="1"/>
      <p:bldP spid="111630" grpId="0"/>
      <p:bldP spid="111631" grpId="0"/>
      <p:bldP spid="111632" grpId="0" animBg="1"/>
      <p:bldP spid="111633" grpId="0" animBg="1"/>
      <p:bldP spid="111634" grpId="0" animBg="1"/>
      <p:bldP spid="111635" grpId="0" animBg="1"/>
      <p:bldP spid="111636" grpId="0" animBg="1"/>
      <p:bldP spid="111637" grpId="0" animBg="1"/>
      <p:bldP spid="111638" grpId="0" animBg="1"/>
      <p:bldP spid="111639" grpId="0" animBg="1"/>
      <p:bldP spid="111640" grpId="0" animBg="1"/>
      <p:bldP spid="111641" grpId="0" animBg="1"/>
      <p:bldP spid="111642" grpId="0" animBg="1"/>
      <p:bldP spid="111643" grpId="0" animBg="1"/>
      <p:bldP spid="111644" grpId="0" animBg="1"/>
      <p:bldP spid="111645" grpId="0" animBg="1"/>
      <p:bldP spid="111646" grpId="0" animBg="1"/>
      <p:bldP spid="111647" grpId="0" animBg="1"/>
      <p:bldP spid="111648" grpId="0"/>
      <p:bldP spid="111649" grpId="0" animBg="1"/>
      <p:bldP spid="111650" grpId="0"/>
      <p:bldP spid="111651" grpId="0" animBg="1"/>
      <p:bldP spid="111652" grpId="0" animBg="1"/>
      <p:bldP spid="111653" grpId="0" animBg="1"/>
      <p:bldP spid="111654" grpId="0" animBg="1"/>
      <p:bldP spid="111655" grpId="0"/>
      <p:bldP spid="1116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Electrochemistry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Electrolytic Cells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7162800" cy="3276600"/>
          </a:xfrm>
        </p:spPr>
        <p:txBody>
          <a:bodyPr/>
          <a:lstStyle/>
          <a:p>
            <a:r>
              <a:rPr lang="en-US" sz="2800" smtClean="0">
                <a:latin typeface="Tahoma" charset="0"/>
              </a:rPr>
              <a:t>Used in more advanced electrochemical analysis (not covered in detail)</a:t>
            </a:r>
          </a:p>
          <a:p>
            <a:r>
              <a:rPr lang="en-US" sz="2800" smtClean="0">
                <a:latin typeface="Tahoma" charset="0"/>
              </a:rPr>
              <a:t>Uses voltage to drive (unfavorable) chemical reactions</a:t>
            </a:r>
          </a:p>
          <a:p>
            <a:r>
              <a:rPr lang="en-US" sz="2800" smtClean="0">
                <a:latin typeface="Tahoma" charset="0"/>
              </a:rPr>
              <a:t>Example: use of voltage to oxidize phenol in an HPLC electrochemical detector (E° of 0 to 0.5 V needed)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1447800" y="5638800"/>
            <a:ext cx="609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600200" y="5791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1752600" y="4953000"/>
            <a:ext cx="0" cy="685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1752600" y="5791200"/>
            <a:ext cx="0" cy="45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752600" y="4953000"/>
            <a:ext cx="3352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105400" y="4953000"/>
            <a:ext cx="0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638800" y="48006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anode (note: oxidation driven by voltage, but now + charge)</a:t>
            </a:r>
          </a:p>
        </p:txBody>
      </p:sp>
      <p:sp>
        <p:nvSpPr>
          <p:cNvPr id="68" name="Freeform 67"/>
          <p:cNvSpPr/>
          <p:nvPr/>
        </p:nvSpPr>
        <p:spPr>
          <a:xfrm>
            <a:off x="1746250" y="5268913"/>
            <a:ext cx="2979738" cy="1003300"/>
          </a:xfrm>
          <a:custGeom>
            <a:avLst/>
            <a:gdLst>
              <a:gd name="connsiteX0" fmla="*/ 0 w 2979420"/>
              <a:gd name="connsiteY0" fmla="*/ 958596 h 1004316"/>
              <a:gd name="connsiteX1" fmla="*/ 548640 w 2979420"/>
              <a:gd name="connsiteY1" fmla="*/ 967740 h 1004316"/>
              <a:gd name="connsiteX2" fmla="*/ 1353312 w 2979420"/>
              <a:gd name="connsiteY2" fmla="*/ 976884 h 1004316"/>
              <a:gd name="connsiteX3" fmla="*/ 1975104 w 2979420"/>
              <a:gd name="connsiteY3" fmla="*/ 949452 h 1004316"/>
              <a:gd name="connsiteX4" fmla="*/ 2276856 w 2979420"/>
              <a:gd name="connsiteY4" fmla="*/ 647700 h 1004316"/>
              <a:gd name="connsiteX5" fmla="*/ 2295144 w 2979420"/>
              <a:gd name="connsiteY5" fmla="*/ 208788 h 1004316"/>
              <a:gd name="connsiteX6" fmla="*/ 2587752 w 2979420"/>
              <a:gd name="connsiteY6" fmla="*/ 80772 h 1004316"/>
              <a:gd name="connsiteX7" fmla="*/ 2916936 w 2979420"/>
              <a:gd name="connsiteY7" fmla="*/ 117348 h 1004316"/>
              <a:gd name="connsiteX8" fmla="*/ 2962656 w 2979420"/>
              <a:gd name="connsiteY8" fmla="*/ 784860 h 1004316"/>
              <a:gd name="connsiteX9" fmla="*/ 2962656 w 2979420"/>
              <a:gd name="connsiteY9" fmla="*/ 784860 h 100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79420" h="1004316">
                <a:moveTo>
                  <a:pt x="0" y="958596"/>
                </a:moveTo>
                <a:lnTo>
                  <a:pt x="548640" y="967740"/>
                </a:lnTo>
                <a:cubicBezTo>
                  <a:pt x="774192" y="970788"/>
                  <a:pt x="1115568" y="979932"/>
                  <a:pt x="1353312" y="976884"/>
                </a:cubicBezTo>
                <a:cubicBezTo>
                  <a:pt x="1591056" y="973836"/>
                  <a:pt x="1821180" y="1004316"/>
                  <a:pt x="1975104" y="949452"/>
                </a:cubicBezTo>
                <a:cubicBezTo>
                  <a:pt x="2129028" y="894588"/>
                  <a:pt x="2223516" y="771144"/>
                  <a:pt x="2276856" y="647700"/>
                </a:cubicBezTo>
                <a:cubicBezTo>
                  <a:pt x="2330196" y="524256"/>
                  <a:pt x="2243328" y="303276"/>
                  <a:pt x="2295144" y="208788"/>
                </a:cubicBezTo>
                <a:cubicBezTo>
                  <a:pt x="2346960" y="114300"/>
                  <a:pt x="2484120" y="96012"/>
                  <a:pt x="2587752" y="80772"/>
                </a:cubicBezTo>
                <a:cubicBezTo>
                  <a:pt x="2691384" y="65532"/>
                  <a:pt x="2854452" y="0"/>
                  <a:pt x="2916936" y="117348"/>
                </a:cubicBezTo>
                <a:cubicBezTo>
                  <a:pt x="2979420" y="234696"/>
                  <a:pt x="2962656" y="784860"/>
                  <a:pt x="2962656" y="784860"/>
                </a:cubicBezTo>
                <a:lnTo>
                  <a:pt x="2962656" y="78486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0" name="Straight Arrow Connector 69"/>
          <p:cNvCxnSpPr>
            <a:stCxn id="66" idx="1"/>
          </p:cNvCxnSpPr>
          <p:nvPr/>
        </p:nvCxnSpPr>
        <p:spPr>
          <a:xfrm flipH="1">
            <a:off x="5181600" y="5062538"/>
            <a:ext cx="457200" cy="6524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562600" y="6324600"/>
            <a:ext cx="3048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cathode (reduction, - charge)</a:t>
            </a:r>
          </a:p>
        </p:txBody>
      </p:sp>
      <p:cxnSp>
        <p:nvCxnSpPr>
          <p:cNvPr id="72" name="Straight Arrow Connector 71"/>
          <p:cNvCxnSpPr>
            <a:stCxn id="71" idx="1"/>
          </p:cNvCxnSpPr>
          <p:nvPr/>
        </p:nvCxnSpPr>
        <p:spPr>
          <a:xfrm flipH="1" flipV="1">
            <a:off x="4800600" y="6138863"/>
            <a:ext cx="76200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Magnetic Disk 60"/>
          <p:cNvSpPr/>
          <p:nvPr/>
        </p:nvSpPr>
        <p:spPr>
          <a:xfrm>
            <a:off x="4495800" y="5562600"/>
            <a:ext cx="914400" cy="914400"/>
          </a:xfrm>
          <a:prstGeom prst="flowChartMagneticDisk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3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  <p:bldP spid="66" grpId="0"/>
      <p:bldP spid="71" grpId="0"/>
      <p:bldP spid="6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ahoma" charset="0"/>
              </a:rPr>
              <a:t>Electrochemistry</a:t>
            </a:r>
            <a:r>
              <a:rPr lang="en-US" sz="5400" dirty="0">
                <a:latin typeface="Tahoma" charset="0"/>
              </a:rPr>
              <a:t/>
            </a:r>
            <a:br>
              <a:rPr lang="en-US" sz="5400" dirty="0">
                <a:latin typeface="Tahoma" charset="0"/>
              </a:rPr>
            </a:br>
            <a:r>
              <a:rPr lang="en-US" sz="3200" dirty="0">
                <a:latin typeface="Tahoma" charset="0"/>
              </a:rPr>
              <a:t>The Nernst Equation</a:t>
            </a:r>
            <a:endParaRPr lang="en-US" altLang="en-US" sz="32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The Nernst Equation relates thermodynamic quantities to electrical quantities for a cell reaction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ahoma" charset="0"/>
              </a:rPr>
              <a:t>Thermodynamics:</a:t>
            </a:r>
          </a:p>
          <a:p>
            <a:pPr lvl="1">
              <a:lnSpc>
                <a:spcPct val="90000"/>
              </a:lnSpc>
            </a:pP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G = 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G</a:t>
            </a:r>
            <a:r>
              <a:rPr lang="en-US" sz="2000" dirty="0">
                <a:cs typeface="Tahoma" charset="0"/>
              </a:rPr>
              <a:t>º</a:t>
            </a:r>
            <a:r>
              <a:rPr lang="en-US" sz="2000" dirty="0">
                <a:latin typeface="Tahoma" charset="0"/>
                <a:cs typeface="Tahoma" charset="0"/>
              </a:rPr>
              <a:t> + </a:t>
            </a:r>
            <a:r>
              <a:rPr lang="en-US" sz="2000" dirty="0" err="1">
                <a:latin typeface="Tahoma" charset="0"/>
                <a:cs typeface="Tahoma" charset="0"/>
              </a:rPr>
              <a:t>RTlnQ</a:t>
            </a:r>
            <a:r>
              <a:rPr lang="en-US" sz="2000" dirty="0">
                <a:latin typeface="Tahoma" charset="0"/>
                <a:cs typeface="Tahoma" charset="0"/>
              </a:rPr>
              <a:t>   </a:t>
            </a:r>
            <a:r>
              <a:rPr lang="el-GR" sz="2000" dirty="0">
                <a:latin typeface="Tahoma" charset="0"/>
                <a:cs typeface="Tahoma" charset="0"/>
              </a:rPr>
              <a:t>Δ</a:t>
            </a:r>
            <a:r>
              <a:rPr lang="en-US" sz="2000" dirty="0">
                <a:latin typeface="Tahoma" charset="0"/>
                <a:cs typeface="Tahoma" charset="0"/>
              </a:rPr>
              <a:t>G = free energy, Q = reaction quotient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so, -</a:t>
            </a:r>
            <a:r>
              <a:rPr lang="en-US" sz="2000" dirty="0" err="1">
                <a:latin typeface="Tahoma" charset="0"/>
                <a:cs typeface="Tahoma" charset="0"/>
              </a:rPr>
              <a:t>nFE</a:t>
            </a:r>
            <a:r>
              <a:rPr lang="en-US" sz="2000" dirty="0">
                <a:latin typeface="Tahoma" charset="0"/>
                <a:cs typeface="Tahoma" charset="0"/>
              </a:rPr>
              <a:t> = -</a:t>
            </a:r>
            <a:r>
              <a:rPr lang="en-US" sz="2000" dirty="0" err="1">
                <a:latin typeface="Tahoma" charset="0"/>
                <a:cs typeface="Tahoma" charset="0"/>
              </a:rPr>
              <a:t>nFE</a:t>
            </a:r>
            <a:r>
              <a:rPr lang="en-US" sz="2000" dirty="0">
                <a:cs typeface="Tahoma" charset="0"/>
              </a:rPr>
              <a:t>º</a:t>
            </a:r>
            <a:r>
              <a:rPr lang="en-US" sz="2000" dirty="0">
                <a:latin typeface="Tahoma" charset="0"/>
                <a:cs typeface="Tahoma" charset="0"/>
              </a:rPr>
              <a:t> + </a:t>
            </a:r>
            <a:r>
              <a:rPr lang="en-US" sz="2000" dirty="0" err="1">
                <a:latin typeface="Tahoma" charset="0"/>
                <a:cs typeface="Tahoma" charset="0"/>
              </a:rPr>
              <a:t>RTlnQ</a:t>
            </a:r>
            <a:r>
              <a:rPr lang="en-US" sz="2000" dirty="0">
                <a:latin typeface="Tahoma" charset="0"/>
                <a:cs typeface="Tahoma" charset="0"/>
              </a:rPr>
              <a:t>, or E = E</a:t>
            </a:r>
            <a:r>
              <a:rPr lang="en-US" sz="2000" dirty="0">
                <a:cs typeface="Tahoma" charset="0"/>
              </a:rPr>
              <a:t>º</a:t>
            </a:r>
            <a:r>
              <a:rPr lang="en-US" sz="2000" dirty="0">
                <a:latin typeface="Tahoma" charset="0"/>
                <a:cs typeface="Tahoma" charset="0"/>
              </a:rPr>
              <a:t> </a:t>
            </a:r>
            <a:r>
              <a:rPr lang="en-US" sz="2000" dirty="0">
                <a:cs typeface="Tahoma" charset="0"/>
              </a:rPr>
              <a:t>–</a:t>
            </a:r>
            <a:r>
              <a:rPr lang="en-US" sz="2000" dirty="0">
                <a:latin typeface="Tahoma" charset="0"/>
                <a:cs typeface="Tahoma" charset="0"/>
              </a:rPr>
              <a:t> (</a:t>
            </a:r>
            <a:r>
              <a:rPr lang="en-US" sz="2000" dirty="0" smtClean="0">
                <a:latin typeface="Tahoma" charset="0"/>
                <a:cs typeface="Tahoma" charset="0"/>
              </a:rPr>
              <a:t>RT/</a:t>
            </a:r>
            <a:r>
              <a:rPr lang="en-US" sz="2000" dirty="0" err="1" smtClean="0">
                <a:latin typeface="Tahoma" charset="0"/>
                <a:cs typeface="Tahoma" charset="0"/>
              </a:rPr>
              <a:t>nF</a:t>
            </a:r>
            <a:r>
              <a:rPr lang="en-US" sz="2000" dirty="0" smtClean="0">
                <a:latin typeface="Tahoma" charset="0"/>
                <a:cs typeface="Tahoma" charset="0"/>
              </a:rPr>
              <a:t>)</a:t>
            </a:r>
            <a:r>
              <a:rPr lang="en-US" sz="2000" dirty="0" err="1" smtClean="0">
                <a:latin typeface="Tahoma" charset="0"/>
                <a:cs typeface="Tahoma" charset="0"/>
              </a:rPr>
              <a:t>lnQ</a:t>
            </a:r>
            <a:endParaRPr lang="en-US" sz="2000" dirty="0" smtClean="0">
              <a:latin typeface="Tahoma" charset="0"/>
              <a:cs typeface="Tahoma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more often seen as: E = E</a:t>
            </a:r>
            <a:r>
              <a:rPr lang="en-US" sz="2000" dirty="0">
                <a:cs typeface="Tahoma" charset="0"/>
              </a:rPr>
              <a:t>º</a:t>
            </a:r>
            <a:r>
              <a:rPr lang="en-US" sz="2000" dirty="0">
                <a:latin typeface="Tahoma" charset="0"/>
                <a:cs typeface="Tahoma" charset="0"/>
              </a:rPr>
              <a:t> </a:t>
            </a:r>
            <a:r>
              <a:rPr lang="en-US" sz="2000" dirty="0">
                <a:cs typeface="Tahoma" charset="0"/>
              </a:rPr>
              <a:t>–</a:t>
            </a:r>
            <a:r>
              <a:rPr lang="en-US" sz="2000" dirty="0">
                <a:latin typeface="Tahoma" charset="0"/>
                <a:cs typeface="Tahoma" charset="0"/>
              </a:rPr>
              <a:t> (0.05916/n)</a:t>
            </a:r>
            <a:r>
              <a:rPr lang="en-US" sz="2000" dirty="0" err="1">
                <a:latin typeface="Tahoma" charset="0"/>
                <a:cs typeface="Tahoma" charset="0"/>
              </a:rPr>
              <a:t>logQ</a:t>
            </a:r>
            <a:r>
              <a:rPr lang="en-US" sz="2000" dirty="0">
                <a:latin typeface="Tahoma" charset="0"/>
                <a:cs typeface="Tahoma" charset="0"/>
              </a:rPr>
              <a:t> (although only valid at T = 298K)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Note: in calculations, E is for reductions (even if oxidation actually occurs at that electrode)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Equation for electrodes or full cells, although text uses </a:t>
            </a:r>
            <a:r>
              <a:rPr lang="en-US" sz="2000" dirty="0" err="1">
                <a:latin typeface="Tahoma" charset="0"/>
                <a:cs typeface="Tahoma" charset="0"/>
              </a:rPr>
              <a:t>E</a:t>
            </a:r>
            <a:r>
              <a:rPr lang="en-US" sz="2000" baseline="-25000" dirty="0" err="1">
                <a:latin typeface="Tahoma" charset="0"/>
                <a:cs typeface="Tahoma" charset="0"/>
              </a:rPr>
              <a:t>cell</a:t>
            </a:r>
            <a:r>
              <a:rPr lang="en-US" sz="2000" dirty="0">
                <a:latin typeface="Tahoma" charset="0"/>
                <a:cs typeface="Tahoma" charset="0"/>
              </a:rPr>
              <a:t> = E</a:t>
            </a:r>
            <a:r>
              <a:rPr lang="en-US" sz="2000" baseline="-25000" dirty="0">
                <a:latin typeface="Tahoma" charset="0"/>
                <a:cs typeface="Tahoma" charset="0"/>
              </a:rPr>
              <a:t>+</a:t>
            </a:r>
            <a:r>
              <a:rPr lang="en-US" sz="2000" dirty="0">
                <a:latin typeface="Tahoma" charset="0"/>
                <a:cs typeface="Tahoma" charset="0"/>
              </a:rPr>
              <a:t> </a:t>
            </a:r>
            <a:r>
              <a:rPr lang="en-US" sz="2000" dirty="0">
                <a:cs typeface="Tahoma" charset="0"/>
              </a:rPr>
              <a:t>–</a:t>
            </a:r>
            <a:r>
              <a:rPr lang="en-US" sz="2000" dirty="0">
                <a:latin typeface="Tahoma" charset="0"/>
                <a:cs typeface="Tahoma" charset="0"/>
              </a:rPr>
              <a:t> E</a:t>
            </a:r>
            <a:r>
              <a:rPr lang="en-US" sz="2000" baseline="-25000" dirty="0">
                <a:latin typeface="Tahoma" charset="0"/>
                <a:cs typeface="Tahoma" charset="0"/>
              </a:rPr>
              <a:t>-</a:t>
            </a:r>
            <a:r>
              <a:rPr lang="en-US" sz="2000" dirty="0">
                <a:latin typeface="Tahoma" charset="0"/>
                <a:cs typeface="Tahoma" charset="0"/>
              </a:rPr>
              <a:t> where + and </a:t>
            </a:r>
            <a:r>
              <a:rPr lang="en-US" sz="2000" dirty="0">
                <a:cs typeface="Tahoma" charset="0"/>
              </a:rPr>
              <a:t>–</a:t>
            </a:r>
            <a:r>
              <a:rPr lang="en-US" sz="2000" dirty="0">
                <a:latin typeface="Tahoma" charset="0"/>
                <a:cs typeface="Tahoma" charset="0"/>
              </a:rPr>
              <a:t> refer to voltmeter leads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Tahoma" charset="0"/>
                <a:cs typeface="Tahoma" charset="0"/>
              </a:rPr>
              <a:t>Best to use activities in Q (even though we will just use concentrations</a:t>
            </a:r>
            <a:r>
              <a:rPr lang="en-US" sz="2000" dirty="0" smtClean="0">
                <a:latin typeface="Tahoma" charset="0"/>
                <a:cs typeface="Tahoma" charset="0"/>
              </a:rPr>
              <a:t>)</a:t>
            </a:r>
            <a:endParaRPr lang="el-GR" sz="2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9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Electrochemistry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The Nernst Equation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Example: Determine the voltage for a</a:t>
            </a:r>
            <a:r>
              <a:rPr lang="en-US" smtClean="0"/>
              <a:t> </a:t>
            </a:r>
            <a:r>
              <a:rPr lang="en-US" smtClean="0">
                <a:latin typeface="Tahoma" charset="0"/>
              </a:rPr>
              <a:t>Ag/AgCl electrode when [Cl</a:t>
            </a:r>
            <a:r>
              <a:rPr lang="en-US" baseline="30000" smtClean="0">
                <a:latin typeface="Tahoma" charset="0"/>
              </a:rPr>
              <a:t>-</a:t>
            </a:r>
            <a:r>
              <a:rPr lang="en-US" smtClean="0">
                <a:latin typeface="Tahoma" charset="0"/>
              </a:rPr>
              <a:t>] = 0.010 M if E</a:t>
            </a:r>
            <a:r>
              <a:rPr lang="en-US" smtClean="0">
                <a:latin typeface="Tahoma" charset="0"/>
                <a:cs typeface="Arial" charset="0"/>
              </a:rPr>
              <a:t>º</a:t>
            </a:r>
            <a:r>
              <a:rPr lang="en-US" smtClean="0">
                <a:latin typeface="Tahoma" charset="0"/>
              </a:rPr>
              <a:t> = 0.222 V (at T = 25</a:t>
            </a:r>
            <a:r>
              <a:rPr lang="en-US" smtClean="0">
                <a:latin typeface="Tahoma" charset="0"/>
                <a:cs typeface="Arial" charset="0"/>
              </a:rPr>
              <a:t>°</a:t>
            </a:r>
            <a:r>
              <a:rPr lang="en-US" smtClean="0">
                <a:latin typeface="Tahoma" charset="0"/>
              </a:rPr>
              <a:t>C)?</a:t>
            </a:r>
          </a:p>
        </p:txBody>
      </p:sp>
    </p:spTree>
    <p:extLst>
      <p:ext uri="{BB962C8B-B14F-4D97-AF65-F5344CB8AC3E}">
        <p14:creationId xmlns:p14="http://schemas.microsoft.com/office/powerpoint/2010/main" val="297495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Applications of The Nernst Equation</a:t>
            </a:r>
            <a:endParaRPr lang="en-US" altLang="en-US" sz="3600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Examples:</a:t>
            </a:r>
          </a:p>
          <a:p>
            <a:pPr lvl="1" eaLnBrk="1" hangingPunct="1"/>
            <a:r>
              <a:rPr lang="en-US" dirty="0" smtClean="0">
                <a:latin typeface="Tahoma" charset="0"/>
              </a:rPr>
              <a:t>The following electrode, </a:t>
            </a:r>
            <a:r>
              <a:rPr lang="en-US" dirty="0" err="1" smtClean="0">
                <a:latin typeface="Tahoma" charset="0"/>
              </a:rPr>
              <a:t>Cd</a:t>
            </a:r>
            <a:r>
              <a:rPr lang="en-US" dirty="0" smtClean="0">
                <a:latin typeface="Tahoma" charset="0"/>
              </a:rPr>
              <a:t>(s)</a:t>
            </a:r>
            <a:r>
              <a:rPr lang="en-US" dirty="0" smtClean="0">
                <a:latin typeface="Tahoma" charset="0"/>
                <a:cs typeface="Arial" charset="0"/>
              </a:rPr>
              <a:t>|CdC</a:t>
            </a:r>
            <a:r>
              <a:rPr lang="en-US" baseline="-25000" dirty="0" smtClean="0">
                <a:latin typeface="Tahoma" charset="0"/>
                <a:cs typeface="Arial" charset="0"/>
              </a:rPr>
              <a:t>2</a:t>
            </a:r>
            <a:r>
              <a:rPr lang="en-US" dirty="0" smtClean="0">
                <a:latin typeface="Tahoma" charset="0"/>
              </a:rPr>
              <a:t>O</a:t>
            </a:r>
            <a:r>
              <a:rPr lang="en-US" baseline="-25000" dirty="0" smtClean="0">
                <a:latin typeface="Tahoma" charset="0"/>
                <a:cs typeface="Arial" charset="0"/>
              </a:rPr>
              <a:t>4</a:t>
            </a:r>
            <a:r>
              <a:rPr lang="en-US" dirty="0" smtClean="0">
                <a:latin typeface="Tahoma" charset="0"/>
              </a:rPr>
              <a:t>(s)</a:t>
            </a:r>
            <a:r>
              <a:rPr lang="en-US" dirty="0" smtClean="0">
                <a:latin typeface="Tahoma" charset="0"/>
                <a:cs typeface="Arial" charset="0"/>
              </a:rPr>
              <a:t>|C</a:t>
            </a:r>
            <a:r>
              <a:rPr lang="en-US" baseline="-25000" dirty="0" smtClean="0">
                <a:latin typeface="Tahoma" charset="0"/>
                <a:cs typeface="Arial" charset="0"/>
              </a:rPr>
              <a:t>2</a:t>
            </a:r>
            <a:r>
              <a:rPr lang="en-US" dirty="0" smtClean="0">
                <a:latin typeface="Tahoma" charset="0"/>
              </a:rPr>
              <a:t>O</a:t>
            </a:r>
            <a:r>
              <a:rPr lang="en-US" baseline="-25000" dirty="0" smtClean="0">
                <a:latin typeface="Tahoma" charset="0"/>
                <a:cs typeface="Arial" charset="0"/>
              </a:rPr>
              <a:t>4</a:t>
            </a:r>
            <a:r>
              <a:rPr lang="en-US" baseline="30000" dirty="0" smtClean="0">
                <a:latin typeface="Tahoma" charset="0"/>
                <a:cs typeface="Arial" charset="0"/>
              </a:rPr>
              <a:t>2-</a:t>
            </a:r>
            <a:r>
              <a:rPr lang="en-US" dirty="0" smtClean="0">
                <a:latin typeface="Tahoma" charset="0"/>
              </a:rPr>
              <a:t> is used to determine [</a:t>
            </a:r>
            <a:r>
              <a:rPr lang="en-US" dirty="0" smtClean="0">
                <a:latin typeface="Tahoma" charset="0"/>
                <a:cs typeface="Arial" charset="0"/>
              </a:rPr>
              <a:t>C</a:t>
            </a:r>
            <a:r>
              <a:rPr lang="en-US" baseline="-25000" dirty="0" smtClean="0">
                <a:latin typeface="Tahoma" charset="0"/>
                <a:cs typeface="Arial" charset="0"/>
              </a:rPr>
              <a:t>2</a:t>
            </a:r>
            <a:r>
              <a:rPr lang="en-US" dirty="0" smtClean="0">
                <a:latin typeface="Tahoma" charset="0"/>
              </a:rPr>
              <a:t>O</a:t>
            </a:r>
            <a:r>
              <a:rPr lang="en-US" baseline="-25000" dirty="0" smtClean="0">
                <a:latin typeface="Tahoma" charset="0"/>
                <a:cs typeface="Arial" charset="0"/>
              </a:rPr>
              <a:t>4</a:t>
            </a:r>
            <a:r>
              <a:rPr lang="en-US" baseline="30000" dirty="0" smtClean="0">
                <a:latin typeface="Tahoma" charset="0"/>
                <a:cs typeface="Arial" charset="0"/>
              </a:rPr>
              <a:t>2-</a:t>
            </a:r>
            <a:r>
              <a:rPr lang="en-US" dirty="0" smtClean="0">
                <a:latin typeface="Tahoma" charset="0"/>
              </a:rPr>
              <a:t>].  It is paired with a reference electrode that has an E value of 0.197 V (vs. the S.H.E.) with the reference electrode connected to the + end of the voltmeter.  If E</a:t>
            </a:r>
            <a:r>
              <a:rPr lang="en-US" dirty="0" smtClean="0">
                <a:latin typeface="Tahoma" charset="0"/>
                <a:cs typeface="Arial" charset="0"/>
              </a:rPr>
              <a:t>º</a:t>
            </a:r>
            <a:r>
              <a:rPr lang="en-US" dirty="0" smtClean="0">
                <a:latin typeface="Tahoma" charset="0"/>
              </a:rPr>
              <a:t> for the above reduction reaction is -0.522 V, and the measured voltage is 0.647 V, what is [</a:t>
            </a:r>
            <a:r>
              <a:rPr lang="en-US" dirty="0" smtClean="0">
                <a:latin typeface="Tahoma" charset="0"/>
                <a:cs typeface="Arial" charset="0"/>
              </a:rPr>
              <a:t>C</a:t>
            </a:r>
            <a:r>
              <a:rPr lang="en-US" baseline="-25000" dirty="0" smtClean="0">
                <a:latin typeface="Tahoma" charset="0"/>
                <a:cs typeface="Arial" charset="0"/>
              </a:rPr>
              <a:t>2</a:t>
            </a:r>
            <a:r>
              <a:rPr lang="en-US" dirty="0" smtClean="0">
                <a:latin typeface="Tahoma" charset="0"/>
              </a:rPr>
              <a:t>O</a:t>
            </a:r>
            <a:r>
              <a:rPr lang="en-US" baseline="-25000" dirty="0" smtClean="0">
                <a:latin typeface="Tahoma" charset="0"/>
                <a:cs typeface="Arial" charset="0"/>
              </a:rPr>
              <a:t>4</a:t>
            </a:r>
            <a:r>
              <a:rPr lang="en-US" baseline="30000" dirty="0" smtClean="0">
                <a:latin typeface="Tahoma" charset="0"/>
                <a:cs typeface="Arial" charset="0"/>
              </a:rPr>
              <a:t>2-</a:t>
            </a:r>
            <a:r>
              <a:rPr lang="en-US" dirty="0" smtClean="0">
                <a:latin typeface="Tahoma" charset="0"/>
              </a:rPr>
              <a:t>]?</a:t>
            </a:r>
          </a:p>
          <a:p>
            <a:pPr lvl="1" eaLnBrk="1" hangingPunct="1">
              <a:buNone/>
            </a:pPr>
            <a:endParaRPr lang="en-US" altLang="en-US" sz="20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9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Exam 1 coming up (Mar. 7</a:t>
            </a:r>
            <a:r>
              <a:rPr lang="en-US" altLang="en-US" sz="2800" baseline="30000" dirty="0" smtClean="0">
                <a:latin typeface="Tahoma" charset="0"/>
                <a:cs typeface="Tahoma" charset="0"/>
              </a:rPr>
              <a:t>th</a:t>
            </a:r>
            <a:r>
              <a:rPr lang="en-US" altLang="en-US" sz="2800" dirty="0" smtClean="0">
                <a:latin typeface="Tahoma" charset="0"/>
                <a:cs typeface="Tahoma" charset="0"/>
              </a:rPr>
              <a:t>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Friday’s Seminar – Gallo Winery (Internship opportunity)</a:t>
            </a:r>
            <a:endParaRPr lang="en-US" altLang="en-US" sz="2800" dirty="0" smtClean="0"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 - Electrochemistry</a:t>
            </a:r>
            <a:endParaRPr lang="en-US" altLang="en-US" sz="2800" dirty="0">
              <a:latin typeface="Tahoma" charset="0"/>
              <a:cs typeface="Tahoma" charset="0"/>
            </a:endParaRP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Redox Reactions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Fundamental Equations (relating moles of electrons to charge and </a:t>
            </a:r>
            <a:r>
              <a:rPr lang="en-US" altLang="en-US" sz="2400" dirty="0" smtClean="0">
                <a:latin typeface="Symbol" panose="05050102010706020507" pitchFamily="18" charset="2"/>
                <a:cs typeface="Tahoma" charset="0"/>
              </a:rPr>
              <a:t>D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G to electrical energy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Galvanic </a:t>
            </a:r>
            <a:r>
              <a:rPr lang="en-US" altLang="en-US" sz="2400" dirty="0" smtClean="0">
                <a:latin typeface="Tahoma" charset="0"/>
                <a:cs typeface="Tahoma" charset="0"/>
              </a:rPr>
              <a:t>Cells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Standard Potential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Nernst Equation (if time)</a:t>
            </a:r>
            <a:endParaRPr lang="en-US" altLang="en-US" sz="24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</a:t>
            </a:r>
            <a:r>
              <a:rPr lang="en-US" sz="3600" dirty="0" err="1" smtClean="0">
                <a:latin typeface="Tahoma" charset="0"/>
              </a:rPr>
              <a:t>Redox</a:t>
            </a:r>
            <a:r>
              <a:rPr lang="en-US" sz="3600" dirty="0" smtClean="0">
                <a:latin typeface="Tahoma" charset="0"/>
              </a:rPr>
              <a:t> Reactions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800" dirty="0" smtClean="0">
                <a:latin typeface="Tahoma" charset="0"/>
              </a:rPr>
              <a:t>Reduction = loss of charge</a:t>
            </a:r>
          </a:p>
          <a:p>
            <a:pPr lvl="1"/>
            <a:r>
              <a:rPr lang="en-US" sz="2400" dirty="0" smtClean="0">
                <a:latin typeface="Tahoma" charset="0"/>
              </a:rPr>
              <a:t>e.g. Fe</a:t>
            </a:r>
            <a:r>
              <a:rPr lang="en-US" sz="2400" baseline="30000" dirty="0" smtClean="0">
                <a:latin typeface="Tahoma" charset="0"/>
              </a:rPr>
              <a:t>3+</a:t>
            </a:r>
            <a:r>
              <a:rPr lang="en-US" sz="2400" dirty="0" smtClean="0">
                <a:latin typeface="Tahoma" charset="0"/>
              </a:rPr>
              <a:t> + e</a:t>
            </a:r>
            <a:r>
              <a:rPr lang="en-US" sz="2400" baseline="30000" dirty="0" smtClean="0">
                <a:latin typeface="Tahoma" charset="0"/>
              </a:rPr>
              <a:t>-</a:t>
            </a:r>
            <a:r>
              <a:rPr lang="en-US" sz="2400" dirty="0" smtClean="0">
                <a:latin typeface="Tahoma" charset="0"/>
              </a:rPr>
              <a:t> </a:t>
            </a:r>
            <a:r>
              <a:rPr lang="en-US" sz="2400" dirty="0" smtClean="0">
                <a:latin typeface="Tahoma" charset="0"/>
                <a:cs typeface="Arial" charset="0"/>
              </a:rPr>
              <a:t>→ Fe</a:t>
            </a:r>
            <a:r>
              <a:rPr lang="en-US" sz="2400" baseline="30000" dirty="0" smtClean="0">
                <a:latin typeface="Tahoma" charset="0"/>
              </a:rPr>
              <a:t>2+</a:t>
            </a:r>
            <a:endParaRPr lang="en-US" sz="2400" dirty="0" smtClean="0">
              <a:latin typeface="Tahoma" charset="0"/>
              <a:cs typeface="Arial" charset="0"/>
            </a:endParaRPr>
          </a:p>
          <a:p>
            <a:r>
              <a:rPr lang="en-US" sz="2800" dirty="0" smtClean="0">
                <a:latin typeface="Tahoma" charset="0"/>
              </a:rPr>
              <a:t>Oxidation = gain in charge</a:t>
            </a:r>
          </a:p>
          <a:p>
            <a:pPr lvl="1"/>
            <a:r>
              <a:rPr lang="en-US" sz="2400" dirty="0" smtClean="0">
                <a:latin typeface="Tahoma" charset="0"/>
              </a:rPr>
              <a:t>e.g. Pb</a:t>
            </a:r>
            <a:r>
              <a:rPr lang="en-US" sz="2400" baseline="30000" dirty="0" smtClean="0">
                <a:latin typeface="Tahoma" charset="0"/>
              </a:rPr>
              <a:t>2+</a:t>
            </a:r>
            <a:r>
              <a:rPr lang="en-US" sz="2400" dirty="0" smtClean="0">
                <a:latin typeface="Tahoma" charset="0"/>
              </a:rPr>
              <a:t> + 2H</a:t>
            </a:r>
            <a:r>
              <a:rPr lang="en-US" sz="2400" baseline="-25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O </a:t>
            </a:r>
            <a:r>
              <a:rPr lang="en-US" sz="2400" dirty="0" smtClean="0">
                <a:latin typeface="Tahoma" charset="0"/>
                <a:cs typeface="Arial" charset="0"/>
              </a:rPr>
              <a:t>→</a:t>
            </a:r>
            <a:r>
              <a:rPr lang="en-US" sz="2400" dirty="0" smtClean="0">
                <a:latin typeface="Tahoma" charset="0"/>
              </a:rPr>
              <a:t> PbO</a:t>
            </a:r>
            <a:r>
              <a:rPr lang="en-US" sz="2400" baseline="-25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(s) + 4H</a:t>
            </a:r>
            <a:r>
              <a:rPr lang="en-US" sz="2400" baseline="30000" dirty="0" smtClean="0">
                <a:latin typeface="Tahoma" charset="0"/>
              </a:rPr>
              <a:t>+</a:t>
            </a:r>
            <a:r>
              <a:rPr lang="en-US" sz="2400" dirty="0" smtClean="0">
                <a:latin typeface="Tahoma" charset="0"/>
                <a:cs typeface="Arial" charset="0"/>
              </a:rPr>
              <a:t> + 2e</a:t>
            </a:r>
            <a:r>
              <a:rPr lang="en-US" sz="2400" baseline="30000" dirty="0" smtClean="0">
                <a:latin typeface="Tahoma" charset="0"/>
              </a:rPr>
              <a:t>-</a:t>
            </a:r>
            <a:r>
              <a:rPr lang="en-US" sz="2400" dirty="0" smtClean="0">
                <a:latin typeface="Tahoma" charset="0"/>
                <a:cs typeface="Arial" charset="0"/>
              </a:rPr>
              <a:t> (</a:t>
            </a:r>
            <a:r>
              <a:rPr lang="en-US" sz="2400" dirty="0" err="1" smtClean="0">
                <a:latin typeface="Tahoma" charset="0"/>
                <a:cs typeface="Arial" charset="0"/>
              </a:rPr>
              <a:t>Pb</a:t>
            </a:r>
            <a:r>
              <a:rPr lang="en-US" sz="2400" dirty="0" smtClean="0">
                <a:latin typeface="Tahoma" charset="0"/>
                <a:cs typeface="Arial" charset="0"/>
              </a:rPr>
              <a:t> goes from +2 to +4)</a:t>
            </a:r>
            <a:endParaRPr lang="en-US" sz="2400" dirty="0" smtClean="0">
              <a:latin typeface="Tahoma" charset="0"/>
            </a:endParaRPr>
          </a:p>
          <a:p>
            <a:r>
              <a:rPr lang="en-US" sz="2800" dirty="0" smtClean="0">
                <a:latin typeface="Tahoma" charset="0"/>
              </a:rPr>
              <a:t>Balancing reactions</a:t>
            </a:r>
          </a:p>
          <a:p>
            <a:pPr lvl="1"/>
            <a:r>
              <a:rPr lang="en-US" sz="2400" dirty="0" smtClean="0">
                <a:latin typeface="Tahoma" charset="0"/>
              </a:rPr>
              <a:t>review steps in general chemistry book</a:t>
            </a:r>
          </a:p>
          <a:p>
            <a:pPr lvl="1"/>
            <a:r>
              <a:rPr lang="en-US" sz="2400" dirty="0" smtClean="0">
                <a:latin typeface="Tahoma" charset="0"/>
              </a:rPr>
              <a:t>example: Zn(s) + Cr</a:t>
            </a:r>
            <a:r>
              <a:rPr lang="en-US" sz="2400" baseline="-25000" dirty="0" smtClean="0">
                <a:latin typeface="Tahoma" charset="0"/>
              </a:rPr>
              <a:t>2</a:t>
            </a:r>
            <a:r>
              <a:rPr lang="en-US" sz="2400" dirty="0" smtClean="0">
                <a:latin typeface="Tahoma" charset="0"/>
              </a:rPr>
              <a:t>O</a:t>
            </a:r>
            <a:r>
              <a:rPr lang="en-US" sz="2400" baseline="-25000" dirty="0" smtClean="0">
                <a:latin typeface="Tahoma" charset="0"/>
              </a:rPr>
              <a:t>7</a:t>
            </a:r>
            <a:r>
              <a:rPr lang="en-US" sz="2400" baseline="30000" dirty="0" smtClean="0">
                <a:latin typeface="Tahoma" charset="0"/>
              </a:rPr>
              <a:t>2-</a:t>
            </a:r>
            <a:r>
              <a:rPr lang="en-US" sz="2400" dirty="0" smtClean="0">
                <a:latin typeface="Tahoma" charset="0"/>
              </a:rPr>
              <a:t>  </a:t>
            </a:r>
            <a:r>
              <a:rPr lang="en-US" sz="2400" dirty="0" smtClean="0">
                <a:latin typeface="Tahoma" charset="0"/>
                <a:cs typeface="Arial" charset="0"/>
              </a:rPr>
              <a:t>→ Zn</a:t>
            </a:r>
            <a:r>
              <a:rPr lang="en-US" sz="2400" baseline="30000" dirty="0" smtClean="0">
                <a:latin typeface="Tahoma" charset="0"/>
              </a:rPr>
              <a:t>2+</a:t>
            </a:r>
            <a:r>
              <a:rPr lang="en-US" sz="2400" dirty="0" smtClean="0">
                <a:latin typeface="Tahoma" charset="0"/>
                <a:cs typeface="Arial" charset="0"/>
              </a:rPr>
              <a:t> + Cr</a:t>
            </a:r>
            <a:r>
              <a:rPr lang="en-US" sz="2400" baseline="30000" dirty="0" smtClean="0">
                <a:latin typeface="Tahoma" charset="0"/>
              </a:rPr>
              <a:t>3+</a:t>
            </a:r>
          </a:p>
          <a:p>
            <a:pPr lvl="1"/>
            <a:r>
              <a:rPr lang="en-US" sz="2400" dirty="0" smtClean="0">
                <a:latin typeface="Tahoma" charset="0"/>
              </a:rPr>
              <a:t>note: based on methods used for problems in this book, full cell balancing may not be needed</a:t>
            </a:r>
            <a:endParaRPr lang="en-US" sz="2400" baseline="30000" dirty="0" smtClean="0">
              <a:latin typeface="Tahoma" charset="0"/>
            </a:endParaRPr>
          </a:p>
          <a:p>
            <a:pPr eaLnBrk="1" hangingPunct="1">
              <a:buNone/>
            </a:pPr>
            <a:endParaRPr lang="en-US" altLang="en-US" sz="20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59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Fundamental Equations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ahoma" charset="0"/>
              </a:rPr>
              <a:t>Relationship between charge, energy and current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>
                <a:latin typeface="Tahoma" charset="0"/>
              </a:rPr>
              <a:t>redox</a:t>
            </a:r>
            <a:r>
              <a:rPr lang="en-US" sz="2400" dirty="0" smtClean="0">
                <a:latin typeface="Tahoma" charset="0"/>
              </a:rPr>
              <a:t> reactions involve the exchange of electrons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charset="0"/>
              </a:rPr>
              <a:t>when the exchange occurs on an electrode surface, current can be measured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charset="0"/>
              </a:rPr>
              <a:t>Total charge transfer = q = </a:t>
            </a:r>
            <a:r>
              <a:rPr lang="en-US" sz="2400" dirty="0" err="1" smtClean="0">
                <a:latin typeface="Tahoma" charset="0"/>
              </a:rPr>
              <a:t>nF</a:t>
            </a:r>
            <a:r>
              <a:rPr lang="en-US" sz="2400" dirty="0" smtClean="0">
                <a:latin typeface="Tahoma" charset="0"/>
              </a:rPr>
              <a:t>, where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n = moles of electrons in reaction and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F = Faraday</a:t>
            </a:r>
            <a:r>
              <a:rPr lang="en-US" sz="2000" dirty="0" smtClean="0"/>
              <a:t>’</a:t>
            </a:r>
            <a:r>
              <a:rPr lang="en-US" sz="2000" dirty="0" smtClean="0">
                <a:latin typeface="Tahoma" charset="0"/>
              </a:rPr>
              <a:t>s constant = 96500 C/moles e</a:t>
            </a:r>
            <a:r>
              <a:rPr lang="en-US" sz="2000" baseline="30000" dirty="0" smtClean="0">
                <a:latin typeface="Tahoma" charset="0"/>
              </a:rPr>
              <a:t>-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F = </a:t>
            </a:r>
            <a:r>
              <a:rPr lang="en-US" sz="2000" dirty="0" err="1" smtClean="0">
                <a:latin typeface="Tahoma" charset="0"/>
              </a:rPr>
              <a:t>N</a:t>
            </a:r>
            <a:r>
              <a:rPr lang="en-US" sz="2000" baseline="-25000" dirty="0" err="1" smtClean="0">
                <a:latin typeface="Tahoma" charset="0"/>
              </a:rPr>
              <a:t>Avogadro</a:t>
            </a:r>
            <a:r>
              <a:rPr lang="en-US" sz="2000" dirty="0" err="1" smtClean="0">
                <a:cs typeface="Tahoma" charset="0"/>
              </a:rPr>
              <a:t>·</a:t>
            </a:r>
            <a:r>
              <a:rPr lang="en-US" sz="2000" dirty="0" err="1" smtClean="0">
                <a:latin typeface="Tahoma" charset="0"/>
                <a:cs typeface="Tahoma" charset="0"/>
              </a:rPr>
              <a:t>e</a:t>
            </a:r>
            <a:r>
              <a:rPr lang="en-US" sz="2000" dirty="0" smtClean="0">
                <a:latin typeface="Tahoma" charset="0"/>
              </a:rPr>
              <a:t> (e = elementary charge = 1.6 x 10</a:t>
            </a:r>
            <a:r>
              <a:rPr lang="en-US" sz="2000" baseline="30000" dirty="0" smtClean="0">
                <a:latin typeface="Tahoma" charset="0"/>
              </a:rPr>
              <a:t>-19</a:t>
            </a:r>
            <a:r>
              <a:rPr lang="en-US" sz="2000" dirty="0" smtClean="0">
                <a:latin typeface="Tahoma" charset="0"/>
              </a:rPr>
              <a:t> C)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latin typeface="Tahoma" charset="0"/>
              </a:rPr>
              <a:t>Current Produced = I = </a:t>
            </a:r>
            <a:r>
              <a:rPr lang="en-US" sz="2400" dirty="0" err="1" smtClean="0">
                <a:latin typeface="Tahoma" charset="0"/>
              </a:rPr>
              <a:t>dq</a:t>
            </a:r>
            <a:r>
              <a:rPr lang="en-US" sz="2400" dirty="0" smtClean="0">
                <a:latin typeface="Tahoma" charset="0"/>
              </a:rPr>
              <a:t>/</a:t>
            </a:r>
            <a:r>
              <a:rPr lang="en-US" sz="2400" dirty="0" err="1" smtClean="0">
                <a:latin typeface="Tahoma" charset="0"/>
              </a:rPr>
              <a:t>dt</a:t>
            </a:r>
            <a:endParaRPr lang="en-US" sz="2400" dirty="0" smtClean="0">
              <a:latin typeface="Tahoma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charset="0"/>
              </a:rPr>
              <a:t>or q = </a:t>
            </a:r>
            <a:r>
              <a:rPr lang="en-US" sz="2000" dirty="0" smtClean="0">
                <a:latin typeface="Tahoma" charset="0"/>
                <a:cs typeface="Tahoma" charset="0"/>
              </a:rPr>
              <a:t>∫</a:t>
            </a:r>
            <a:r>
              <a:rPr lang="en-US" sz="2000" dirty="0" err="1" smtClean="0">
                <a:latin typeface="Tahoma" charset="0"/>
                <a:cs typeface="Tahoma" charset="0"/>
              </a:rPr>
              <a:t>I</a:t>
            </a:r>
            <a:r>
              <a:rPr lang="en-US" sz="2000" dirty="0" err="1" smtClean="0">
                <a:cs typeface="Tahoma" charset="0"/>
              </a:rPr>
              <a:t>·</a:t>
            </a:r>
            <a:r>
              <a:rPr lang="en-US" sz="2000" dirty="0" err="1" smtClean="0">
                <a:latin typeface="Tahoma" charset="0"/>
                <a:cs typeface="Tahoma" charset="0"/>
              </a:rPr>
              <a:t>dt</a:t>
            </a:r>
            <a:r>
              <a:rPr lang="en-US" sz="2000" dirty="0" smtClean="0">
                <a:latin typeface="Tahoma" charset="0"/>
                <a:cs typeface="Tahoma" charset="0"/>
              </a:rPr>
              <a:t> (or = </a:t>
            </a:r>
            <a:r>
              <a:rPr lang="en-US" sz="2000" dirty="0" err="1" smtClean="0">
                <a:latin typeface="Tahoma" charset="0"/>
                <a:cs typeface="Tahoma" charset="0"/>
              </a:rPr>
              <a:t>I</a:t>
            </a:r>
            <a:r>
              <a:rPr lang="en-US" sz="2000" dirty="0" err="1" smtClean="0">
                <a:cs typeface="Tahoma" charset="0"/>
              </a:rPr>
              <a:t>·</a:t>
            </a:r>
            <a:r>
              <a:rPr lang="en-US" sz="2000" dirty="0" err="1" smtClean="0">
                <a:latin typeface="Tahoma" charset="0"/>
                <a:cs typeface="Tahoma" charset="0"/>
              </a:rPr>
              <a:t>t</a:t>
            </a:r>
            <a:r>
              <a:rPr lang="en-US" sz="2000" dirty="0" smtClean="0">
                <a:latin typeface="Tahoma" charset="0"/>
                <a:cs typeface="Tahoma" charset="0"/>
              </a:rPr>
              <a:t> under constant current conditions)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Tahoma" charset="0"/>
                <a:cs typeface="Tahoma" charset="0"/>
              </a:rPr>
              <a:t>can be used to determine battery lifetime</a:t>
            </a:r>
          </a:p>
        </p:txBody>
      </p:sp>
    </p:spTree>
    <p:extLst>
      <p:ext uri="{BB962C8B-B14F-4D97-AF65-F5344CB8AC3E}">
        <p14:creationId xmlns:p14="http://schemas.microsoft.com/office/powerpoint/2010/main" val="11938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Fundamental Equations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ahoma" charset="0"/>
              </a:rPr>
              <a:t>Relationship between charge, energy and current (continued)</a:t>
            </a:r>
          </a:p>
          <a:p>
            <a:pPr lvl="1"/>
            <a:r>
              <a:rPr lang="en-US" sz="2400" dirty="0" smtClean="0">
                <a:latin typeface="Tahoma" charset="0"/>
              </a:rPr>
              <a:t>Electrical work (units = J) = </a:t>
            </a:r>
            <a:r>
              <a:rPr lang="en-US" sz="2400" dirty="0" err="1" smtClean="0">
                <a:latin typeface="Tahoma" charset="0"/>
              </a:rPr>
              <a:t>E</a:t>
            </a:r>
            <a:r>
              <a:rPr lang="en-US" sz="2400" dirty="0" err="1" smtClean="0">
                <a:latin typeface="Tahoma" charset="0"/>
                <a:cs typeface="Tahoma" charset="0"/>
              </a:rPr>
              <a:t>·q</a:t>
            </a:r>
            <a:r>
              <a:rPr lang="en-US" sz="2400" dirty="0" smtClean="0">
                <a:latin typeface="Tahoma" charset="0"/>
              </a:rPr>
              <a:t> (E = potential in volts and q in C)</a:t>
            </a:r>
          </a:p>
          <a:p>
            <a:pPr lvl="1"/>
            <a:r>
              <a:rPr lang="en-US" sz="2400" dirty="0" smtClean="0">
                <a:latin typeface="Tahoma" charset="0"/>
              </a:rPr>
              <a:t>and </a:t>
            </a:r>
            <a:r>
              <a:rPr lang="el-GR" sz="2400" dirty="0" smtClean="0">
                <a:latin typeface="Tahoma" charset="0"/>
                <a:cs typeface="Arial" charset="0"/>
              </a:rPr>
              <a:t>Δ</a:t>
            </a:r>
            <a:r>
              <a:rPr lang="en-US" sz="2400" dirty="0" smtClean="0">
                <a:latin typeface="Tahoma" charset="0"/>
              </a:rPr>
              <a:t>G = -</a:t>
            </a:r>
            <a:r>
              <a:rPr lang="en-US" sz="2400" dirty="0" err="1" smtClean="0">
                <a:latin typeface="Tahoma" charset="0"/>
              </a:rPr>
              <a:t>E</a:t>
            </a:r>
            <a:r>
              <a:rPr lang="en-US" sz="2400" dirty="0" err="1" smtClean="0">
                <a:latin typeface="Tahoma" charset="0"/>
                <a:cs typeface="Tahoma" charset="0"/>
              </a:rPr>
              <a:t>·q</a:t>
            </a:r>
            <a:r>
              <a:rPr lang="en-US" sz="2400" dirty="0" smtClean="0">
                <a:latin typeface="Tahoma" charset="0"/>
              </a:rPr>
              <a:t> = -</a:t>
            </a:r>
            <a:r>
              <a:rPr lang="en-US" sz="2400" dirty="0" err="1" smtClean="0">
                <a:latin typeface="Tahoma" charset="0"/>
              </a:rPr>
              <a:t>nFE</a:t>
            </a:r>
            <a:endParaRPr lang="en-US" sz="2400" dirty="0" smtClean="0">
              <a:latin typeface="Tahoma" charset="0"/>
            </a:endParaRPr>
          </a:p>
          <a:p>
            <a:pPr lvl="1"/>
            <a:r>
              <a:rPr lang="en-US" sz="2400" dirty="0" smtClean="0">
                <a:latin typeface="Tahoma" charset="0"/>
              </a:rPr>
              <a:t>under standard conditions (1 M reactant/product conc., 298K, etc.), </a:t>
            </a:r>
            <a:r>
              <a:rPr lang="el-GR" sz="2400" dirty="0" smtClean="0">
                <a:latin typeface="Tahoma" charset="0"/>
                <a:cs typeface="Arial" charset="0"/>
              </a:rPr>
              <a:t>Δ</a:t>
            </a:r>
            <a:r>
              <a:rPr lang="en-US" sz="2400" dirty="0" smtClean="0">
                <a:latin typeface="Tahoma" charset="0"/>
              </a:rPr>
              <a:t>G</a:t>
            </a:r>
            <a:r>
              <a:rPr lang="en-US" sz="2400" dirty="0" smtClean="0">
                <a:latin typeface="Tahoma" charset="0"/>
                <a:cs typeface="Arial" charset="0"/>
              </a:rPr>
              <a:t>º</a:t>
            </a:r>
            <a:r>
              <a:rPr lang="en-US" sz="2400" dirty="0" smtClean="0">
                <a:latin typeface="Tahoma" charset="0"/>
              </a:rPr>
              <a:t> = -</a:t>
            </a:r>
            <a:r>
              <a:rPr lang="en-US" sz="2400" dirty="0" err="1" smtClean="0">
                <a:latin typeface="Tahoma" charset="0"/>
              </a:rPr>
              <a:t>nFE</a:t>
            </a:r>
            <a:r>
              <a:rPr lang="en-US" sz="2400" dirty="0" smtClean="0">
                <a:latin typeface="Tahoma" charset="0"/>
                <a:cs typeface="Arial" charset="0"/>
              </a:rPr>
              <a:t>º</a:t>
            </a:r>
          </a:p>
          <a:p>
            <a:pPr lvl="1"/>
            <a:r>
              <a:rPr lang="el-GR" sz="2400" dirty="0" smtClean="0">
                <a:latin typeface="Tahoma" charset="0"/>
                <a:cs typeface="Arial" charset="0"/>
              </a:rPr>
              <a:t>Δ</a:t>
            </a:r>
            <a:r>
              <a:rPr lang="en-US" sz="2400" dirty="0" smtClean="0">
                <a:latin typeface="Tahoma" charset="0"/>
              </a:rPr>
              <a:t>G</a:t>
            </a:r>
            <a:r>
              <a:rPr lang="en-US" sz="2400" dirty="0" smtClean="0">
                <a:latin typeface="Tahoma" charset="0"/>
                <a:cs typeface="Arial" charset="0"/>
              </a:rPr>
              <a:t>º are given in Tables and allows calculation of K values</a:t>
            </a:r>
          </a:p>
          <a:p>
            <a:pPr lvl="1"/>
            <a:r>
              <a:rPr lang="en-US" sz="2400" dirty="0" smtClean="0">
                <a:latin typeface="Tahoma" charset="0"/>
              </a:rPr>
              <a:t>E</a:t>
            </a:r>
            <a:r>
              <a:rPr lang="en-US" sz="2400" dirty="0" smtClean="0">
                <a:latin typeface="Tahoma" charset="0"/>
                <a:cs typeface="Arial" charset="0"/>
              </a:rPr>
              <a:t>º, standard reduction potential, also given in Tables (see Appendix H), but for “half-reactions”</a:t>
            </a:r>
            <a:endParaRPr lang="en-US" sz="2000" dirty="0" smtClean="0">
              <a:latin typeface="Tahoma" charset="0"/>
              <a:cs typeface="Tahoma" charset="0"/>
            </a:endParaRP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67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Fundamental Equations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Example problem:</a:t>
            </a:r>
          </a:p>
          <a:p>
            <a:pPr lvl="1">
              <a:buFontTx/>
              <a:buNone/>
            </a:pPr>
            <a:r>
              <a:rPr lang="en-US" dirty="0" smtClean="0">
                <a:latin typeface="Tahoma" charset="0"/>
              </a:rPr>
              <a:t>A NiCad battery contains 12.0 g of </a:t>
            </a:r>
            <a:r>
              <a:rPr lang="en-US" dirty="0" err="1" smtClean="0">
                <a:latin typeface="Tahoma" charset="0"/>
              </a:rPr>
              <a:t>Cd</a:t>
            </a:r>
            <a:r>
              <a:rPr lang="en-US" dirty="0" smtClean="0">
                <a:latin typeface="Tahoma" charset="0"/>
              </a:rPr>
              <a:t> that is oxidized to </a:t>
            </a:r>
            <a:r>
              <a:rPr lang="en-US" dirty="0" err="1" smtClean="0">
                <a:latin typeface="Tahoma" charset="0"/>
              </a:rPr>
              <a:t>Cd</a:t>
            </a:r>
            <a:r>
              <a:rPr lang="en-US" dirty="0" smtClean="0">
                <a:latin typeface="Tahoma" charset="0"/>
              </a:rPr>
              <a:t>(OH)</a:t>
            </a:r>
            <a:r>
              <a:rPr lang="en-US" baseline="-25000" dirty="0" smtClean="0">
                <a:latin typeface="Tahoma" charset="0"/>
              </a:rPr>
              <a:t>2</a:t>
            </a:r>
            <a:r>
              <a:rPr lang="en-US" dirty="0" smtClean="0">
                <a:latin typeface="Tahoma" charset="0"/>
              </a:rPr>
              <a:t>.  How long should the battery last if a motor is drawing 421 </a:t>
            </a:r>
            <a:r>
              <a:rPr lang="en-US" dirty="0" err="1" smtClean="0">
                <a:latin typeface="Tahoma" charset="0"/>
              </a:rPr>
              <a:t>mA</a:t>
            </a:r>
            <a:r>
              <a:rPr lang="en-US" dirty="0" smtClean="0">
                <a:latin typeface="Tahoma" charset="0"/>
              </a:rPr>
              <a:t>?  Assume 100% efficiency.</a:t>
            </a:r>
          </a:p>
        </p:txBody>
      </p:sp>
    </p:spTree>
    <p:extLst>
      <p:ext uri="{BB962C8B-B14F-4D97-AF65-F5344CB8AC3E}">
        <p14:creationId xmlns:p14="http://schemas.microsoft.com/office/powerpoint/2010/main" val="32723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Galvanic Cells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What are galvanic cells?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Cells that use chemical reactions to generate electrical energy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Batteries are examples of useful galvanic cells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Example reaction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If reactants are placed in a beaker, only products + heat are produced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When half reactions are isolated on electrodes, electrical work can be produced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762000" y="37338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ahoma" charset="0"/>
              </a:rPr>
              <a:t>Zn(s) + 2Ag</a:t>
            </a:r>
            <a:r>
              <a:rPr lang="en-US" baseline="30000" dirty="0">
                <a:latin typeface="Tahoma" charset="0"/>
              </a:rPr>
              <a:t>+</a:t>
            </a:r>
            <a:r>
              <a:rPr lang="en-US" dirty="0">
                <a:latin typeface="Tahoma" charset="0"/>
              </a:rPr>
              <a:t> </a:t>
            </a:r>
            <a:r>
              <a:rPr lang="en-US" dirty="0">
                <a:cs typeface="Arial" charset="0"/>
              </a:rPr>
              <a:t>→ Zn</a:t>
            </a:r>
            <a:r>
              <a:rPr lang="en-US" baseline="30000" dirty="0">
                <a:cs typeface="Arial" charset="0"/>
              </a:rPr>
              <a:t>2+</a:t>
            </a:r>
            <a:r>
              <a:rPr lang="en-US" dirty="0">
                <a:cs typeface="Arial" charset="0"/>
              </a:rPr>
              <a:t> + 2Ag(s)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4864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553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6172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2390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1722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6172200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172200" y="4724400"/>
            <a:ext cx="381000" cy="228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867400" y="5867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Salt Bridge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6400800" y="48768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4864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5532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5486400" y="3810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5486400" y="4191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715000" y="3581400"/>
            <a:ext cx="76200" cy="1219200"/>
          </a:xfrm>
          <a:prstGeom prst="rect">
            <a:avLst/>
          </a:prstGeom>
          <a:solidFill>
            <a:srgbClr val="96969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5486400" y="3962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5486400" y="4343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6553200" y="4191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6553200" y="3810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781800" y="3505200"/>
            <a:ext cx="76200" cy="12192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6553200" y="4343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6553200" y="3962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5745163" y="3006725"/>
            <a:ext cx="322262" cy="612775"/>
          </a:xfrm>
          <a:custGeom>
            <a:avLst/>
            <a:gdLst>
              <a:gd name="T0" fmla="*/ 0 w 203"/>
              <a:gd name="T1" fmla="*/ 972780402 h 386"/>
              <a:gd name="T2" fmla="*/ 15120916 w 203"/>
              <a:gd name="T3" fmla="*/ 289817183 h 386"/>
              <a:gd name="T4" fmla="*/ 100806088 w 203"/>
              <a:gd name="T5" fmla="*/ 189012502 h 386"/>
              <a:gd name="T6" fmla="*/ 511590176 w 203"/>
              <a:gd name="T7" fmla="*/ 0 h 386"/>
              <a:gd name="T8" fmla="*/ 0 60000 65536"/>
              <a:gd name="T9" fmla="*/ 0 60000 65536"/>
              <a:gd name="T10" fmla="*/ 0 60000 65536"/>
              <a:gd name="T11" fmla="*/ 0 60000 65536"/>
              <a:gd name="T12" fmla="*/ 0 w 203"/>
              <a:gd name="T13" fmla="*/ 0 h 386"/>
              <a:gd name="T14" fmla="*/ 203 w 203"/>
              <a:gd name="T15" fmla="*/ 386 h 3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3" h="386">
                <a:moveTo>
                  <a:pt x="0" y="386"/>
                </a:moveTo>
                <a:cubicBezTo>
                  <a:pt x="2" y="296"/>
                  <a:pt x="0" y="205"/>
                  <a:pt x="6" y="115"/>
                </a:cubicBezTo>
                <a:cubicBezTo>
                  <a:pt x="7" y="107"/>
                  <a:pt x="36" y="78"/>
                  <a:pt x="40" y="75"/>
                </a:cubicBezTo>
                <a:cubicBezTo>
                  <a:pt x="79" y="47"/>
                  <a:pt x="152" y="0"/>
                  <a:pt x="203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6096000" y="28194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 flipV="1">
            <a:off x="6248400" y="2895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5715000" y="220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voltmeter</a:t>
            </a:r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6486525" y="3006725"/>
            <a:ext cx="342900" cy="515938"/>
          </a:xfrm>
          <a:custGeom>
            <a:avLst/>
            <a:gdLst>
              <a:gd name="T0" fmla="*/ 0 w 216"/>
              <a:gd name="T1" fmla="*/ 0 h 325"/>
              <a:gd name="T2" fmla="*/ 375504068 w 216"/>
              <a:gd name="T3" fmla="*/ 35282221 h 325"/>
              <a:gd name="T4" fmla="*/ 443547573 w 216"/>
              <a:gd name="T5" fmla="*/ 204133621 h 325"/>
              <a:gd name="T6" fmla="*/ 514111928 w 216"/>
              <a:gd name="T7" fmla="*/ 597278378 h 325"/>
              <a:gd name="T8" fmla="*/ 529232861 w 216"/>
              <a:gd name="T9" fmla="*/ 819052260 h 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325"/>
              <a:gd name="T17" fmla="*/ 216 w 216"/>
              <a:gd name="T18" fmla="*/ 325 h 3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325">
                <a:moveTo>
                  <a:pt x="0" y="0"/>
                </a:moveTo>
                <a:cubicBezTo>
                  <a:pt x="50" y="6"/>
                  <a:pt x="101" y="0"/>
                  <a:pt x="149" y="14"/>
                </a:cubicBezTo>
                <a:cubicBezTo>
                  <a:pt x="151" y="15"/>
                  <a:pt x="166" y="65"/>
                  <a:pt x="176" y="81"/>
                </a:cubicBezTo>
                <a:cubicBezTo>
                  <a:pt x="180" y="135"/>
                  <a:pt x="172" y="192"/>
                  <a:pt x="204" y="237"/>
                </a:cubicBezTo>
                <a:cubicBezTo>
                  <a:pt x="216" y="279"/>
                  <a:pt x="210" y="251"/>
                  <a:pt x="210" y="325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4572000" y="2819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Zn(s)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257800" y="3048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648200" y="5334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ZnSO</a:t>
            </a:r>
            <a:r>
              <a:rPr lang="en-US" baseline="-25000">
                <a:latin typeface="Tahoma" charset="0"/>
              </a:rPr>
              <a:t>4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V="1">
            <a:off x="5410200" y="4876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5486400" y="4127500"/>
            <a:ext cx="698500" cy="998538"/>
          </a:xfrm>
          <a:custGeom>
            <a:avLst/>
            <a:gdLst>
              <a:gd name="T0" fmla="*/ 58632746 w 474"/>
              <a:gd name="T1" fmla="*/ 355342964 h 629"/>
              <a:gd name="T2" fmla="*/ 30402437 w 474"/>
              <a:gd name="T3" fmla="*/ 1038304889 h 629"/>
              <a:gd name="T4" fmla="*/ 43432259 w 474"/>
              <a:gd name="T5" fmla="*/ 1313002745 h 629"/>
              <a:gd name="T6" fmla="*/ 104235671 w 474"/>
              <a:gd name="T7" fmla="*/ 1413809006 h 629"/>
              <a:gd name="T8" fmla="*/ 117265493 w 474"/>
              <a:gd name="T9" fmla="*/ 1466731500 h 629"/>
              <a:gd name="T10" fmla="*/ 221501164 w 474"/>
              <a:gd name="T11" fmla="*/ 1481852439 h 629"/>
              <a:gd name="T12" fmla="*/ 440831673 w 474"/>
              <a:gd name="T13" fmla="*/ 1549897459 h 629"/>
              <a:gd name="T14" fmla="*/ 942466724 w 474"/>
              <a:gd name="T15" fmla="*/ 1449091198 h 629"/>
              <a:gd name="T16" fmla="*/ 1029329745 w 474"/>
              <a:gd name="T17" fmla="*/ 1242438362 h 629"/>
              <a:gd name="T18" fmla="*/ 1029329745 w 474"/>
              <a:gd name="T19" fmla="*/ 698084352 h 629"/>
              <a:gd name="T20" fmla="*/ 1016299923 w 474"/>
              <a:gd name="T21" fmla="*/ 355342964 h 629"/>
              <a:gd name="T22" fmla="*/ 985897497 w 474"/>
              <a:gd name="T23" fmla="*/ 236894813 h 629"/>
              <a:gd name="T24" fmla="*/ 896863822 w 474"/>
              <a:gd name="T25" fmla="*/ 201612572 h 629"/>
              <a:gd name="T26" fmla="*/ 764396242 w 474"/>
              <a:gd name="T27" fmla="*/ 133569140 h 629"/>
              <a:gd name="T28" fmla="*/ 206300688 w 474"/>
              <a:gd name="T29" fmla="*/ 151209442 h 629"/>
              <a:gd name="T30" fmla="*/ 30402437 w 474"/>
              <a:gd name="T31" fmla="*/ 252015753 h 629"/>
              <a:gd name="T32" fmla="*/ 58632746 w 474"/>
              <a:gd name="T33" fmla="*/ 355342964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6553200" y="4114800"/>
            <a:ext cx="676275" cy="998538"/>
          </a:xfrm>
          <a:custGeom>
            <a:avLst/>
            <a:gdLst>
              <a:gd name="T0" fmla="*/ 54960906 w 474"/>
              <a:gd name="T1" fmla="*/ 355342964 h 629"/>
              <a:gd name="T2" fmla="*/ 28497719 w 474"/>
              <a:gd name="T3" fmla="*/ 1038304889 h 629"/>
              <a:gd name="T4" fmla="*/ 40712041 w 474"/>
              <a:gd name="T5" fmla="*/ 1313002745 h 629"/>
              <a:gd name="T6" fmla="*/ 97708916 w 474"/>
              <a:gd name="T7" fmla="*/ 1413809006 h 629"/>
              <a:gd name="T8" fmla="*/ 109921812 w 474"/>
              <a:gd name="T9" fmla="*/ 1466731500 h 629"/>
              <a:gd name="T10" fmla="*/ 207630728 w 474"/>
              <a:gd name="T11" fmla="*/ 1481852439 h 629"/>
              <a:gd name="T12" fmla="*/ 413224071 w 474"/>
              <a:gd name="T13" fmla="*/ 1549897459 h 629"/>
              <a:gd name="T14" fmla="*/ 883444984 w 474"/>
              <a:gd name="T15" fmla="*/ 1449091198 h 629"/>
              <a:gd name="T16" fmla="*/ 964869044 w 474"/>
              <a:gd name="T17" fmla="*/ 1242438362 h 629"/>
              <a:gd name="T18" fmla="*/ 964869044 w 474"/>
              <a:gd name="T19" fmla="*/ 698084352 h 629"/>
              <a:gd name="T20" fmla="*/ 952656149 w 474"/>
              <a:gd name="T21" fmla="*/ 355342964 h 629"/>
              <a:gd name="T22" fmla="*/ 924157014 w 474"/>
              <a:gd name="T23" fmla="*/ 236894813 h 629"/>
              <a:gd name="T24" fmla="*/ 840698423 w 474"/>
              <a:gd name="T25" fmla="*/ 201612572 h 629"/>
              <a:gd name="T26" fmla="*/ 716527624 w 474"/>
              <a:gd name="T27" fmla="*/ 133569140 h 629"/>
              <a:gd name="T28" fmla="*/ 193380448 w 474"/>
              <a:gd name="T29" fmla="*/ 151209442 h 629"/>
              <a:gd name="T30" fmla="*/ 28497719 w 474"/>
              <a:gd name="T31" fmla="*/ 252015753 h 629"/>
              <a:gd name="T32" fmla="*/ 54960906 w 474"/>
              <a:gd name="T33" fmla="*/ 355342964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7696200" y="2971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Ag(s)</a:t>
            </a: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7467600" y="5105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AgNO</a:t>
            </a:r>
            <a:r>
              <a:rPr lang="en-US" baseline="-25000">
                <a:latin typeface="Tahoma" charset="0"/>
              </a:rPr>
              <a:t>3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 flipH="1">
            <a:off x="6858000" y="3200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flipH="1" flipV="1">
            <a:off x="7086600" y="487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5181600" y="1600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GALVANIC CELL</a:t>
            </a:r>
          </a:p>
        </p:txBody>
      </p:sp>
    </p:spTree>
    <p:extLst>
      <p:ext uri="{BB962C8B-B14F-4D97-AF65-F5344CB8AC3E}">
        <p14:creationId xmlns:p14="http://schemas.microsoft.com/office/powerpoint/2010/main" val="64541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 animBg="1"/>
      <p:bldP spid="40" grpId="0" animBg="1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ahoma" charset="0"/>
              </a:rPr>
              <a:t>Electrochemistry</a:t>
            </a:r>
            <a:br>
              <a:rPr lang="en-US" dirty="0" smtClean="0">
                <a:latin typeface="Tahoma" charset="0"/>
              </a:rPr>
            </a:br>
            <a:r>
              <a:rPr lang="en-US" sz="3600" dirty="0" smtClean="0">
                <a:latin typeface="Tahoma" charset="0"/>
              </a:rPr>
              <a:t> Galvanic Cells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Tahoma" charset="0"/>
              </a:rPr>
              <a:t>Description of how example cell works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Reaction on anode =  oxidation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rgbClr val="499AE3"/>
                </a:solidFill>
                <a:latin typeface="Tahoma" charset="0"/>
              </a:rPr>
              <a:t>Anode = Zn electrode (as the E</a:t>
            </a:r>
            <a:r>
              <a:rPr lang="en-US" sz="1800" dirty="0" smtClean="0">
                <a:solidFill>
                  <a:srgbClr val="499AE3"/>
                </a:solidFill>
                <a:cs typeface="Tahoma" charset="0"/>
              </a:rPr>
              <a:t>º</a:t>
            </a:r>
            <a:r>
              <a:rPr lang="en-US" sz="1800" dirty="0" smtClean="0">
                <a:solidFill>
                  <a:srgbClr val="499AE3"/>
                </a:solidFill>
                <a:latin typeface="Tahoma" charset="0"/>
              </a:rPr>
              <a:t> for Zn</a:t>
            </a:r>
            <a:r>
              <a:rPr lang="en-US" sz="1800" baseline="30000" dirty="0" smtClean="0">
                <a:solidFill>
                  <a:srgbClr val="499AE3"/>
                </a:solidFill>
                <a:latin typeface="Tahoma" charset="0"/>
              </a:rPr>
              <a:t>2+</a:t>
            </a:r>
            <a:r>
              <a:rPr lang="en-US" sz="1800" dirty="0" smtClean="0">
                <a:solidFill>
                  <a:srgbClr val="499AE3"/>
                </a:solidFill>
                <a:latin typeface="Tahoma" charset="0"/>
              </a:rPr>
              <a:t> is less than for that for Ag</a:t>
            </a:r>
            <a:r>
              <a:rPr lang="en-US" sz="1800" baseline="30000" dirty="0" smtClean="0">
                <a:solidFill>
                  <a:srgbClr val="499AE3"/>
                </a:solidFill>
                <a:latin typeface="Tahoma" charset="0"/>
              </a:rPr>
              <a:t>+</a:t>
            </a:r>
            <a:r>
              <a:rPr lang="en-US" sz="1800" dirty="0" smtClean="0">
                <a:solidFill>
                  <a:srgbClr val="499AE3"/>
                </a:solidFill>
                <a:latin typeface="Tahoma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solidFill>
                  <a:srgbClr val="FDBB27"/>
                </a:solidFill>
                <a:latin typeface="Tahoma" charset="0"/>
              </a:rPr>
              <a:t>So, reaction on cathode must be reduction and involve Ag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Oxidation produces e</a:t>
            </a:r>
            <a:r>
              <a:rPr lang="en-US" sz="1800" baseline="30000" dirty="0" smtClean="0">
                <a:latin typeface="Tahoma" charset="0"/>
              </a:rPr>
              <a:t>-</a:t>
            </a:r>
            <a:r>
              <a:rPr lang="en-US" sz="1800" dirty="0" smtClean="0">
                <a:latin typeface="Tahoma" charset="0"/>
              </a:rPr>
              <a:t>, so anode has (</a:t>
            </a:r>
            <a:r>
              <a:rPr lang="en-US" sz="1800" dirty="0" smtClean="0"/>
              <a:t>–</a:t>
            </a:r>
            <a:r>
              <a:rPr lang="en-US" sz="1800" dirty="0" smtClean="0">
                <a:latin typeface="Tahoma" charset="0"/>
              </a:rPr>
              <a:t>) charge (galvanic cells only); current runs from cathode to anode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Tahoma" charset="0"/>
              </a:rPr>
              <a:t>Salt bridge allows replenishment of ions as </a:t>
            </a:r>
            <a:r>
              <a:rPr lang="en-US" sz="1800" dirty="0" err="1" smtClean="0">
                <a:latin typeface="Tahoma" charset="0"/>
              </a:rPr>
              <a:t>cations</a:t>
            </a:r>
            <a:r>
              <a:rPr lang="en-US" sz="1800" dirty="0" smtClean="0">
                <a:latin typeface="Tahoma" charset="0"/>
              </a:rPr>
              <a:t> migrate to cathode and anions toward anodes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4864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553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6172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72390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61722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6172200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172200" y="4724400"/>
            <a:ext cx="381000" cy="228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6248400" y="5867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ahoma" charset="0"/>
              </a:rPr>
              <a:t>Salt Bridge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 flipH="1" flipV="1">
            <a:off x="6400800" y="48768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54864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5532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5486400" y="3810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7"/>
          <p:cNvSpPr>
            <a:spLocks/>
          </p:cNvSpPr>
          <p:nvPr/>
        </p:nvSpPr>
        <p:spPr bwMode="auto">
          <a:xfrm>
            <a:off x="5486400" y="4191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715000" y="3581400"/>
            <a:ext cx="76200" cy="1219200"/>
          </a:xfrm>
          <a:prstGeom prst="rect">
            <a:avLst/>
          </a:prstGeom>
          <a:solidFill>
            <a:srgbClr val="96969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5486400" y="3962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5486400" y="4343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21"/>
          <p:cNvSpPr>
            <a:spLocks/>
          </p:cNvSpPr>
          <p:nvPr/>
        </p:nvSpPr>
        <p:spPr bwMode="auto">
          <a:xfrm>
            <a:off x="6553200" y="4191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2"/>
          <p:cNvSpPr>
            <a:spLocks/>
          </p:cNvSpPr>
          <p:nvPr/>
        </p:nvSpPr>
        <p:spPr bwMode="auto">
          <a:xfrm>
            <a:off x="6553200" y="3810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781800" y="3505200"/>
            <a:ext cx="76200" cy="12192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Freeform 24"/>
          <p:cNvSpPr>
            <a:spLocks/>
          </p:cNvSpPr>
          <p:nvPr/>
        </p:nvSpPr>
        <p:spPr bwMode="auto">
          <a:xfrm>
            <a:off x="6553200" y="4343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5"/>
          <p:cNvSpPr>
            <a:spLocks/>
          </p:cNvSpPr>
          <p:nvPr/>
        </p:nvSpPr>
        <p:spPr bwMode="auto">
          <a:xfrm>
            <a:off x="6553200" y="3962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6"/>
          <p:cNvSpPr>
            <a:spLocks/>
          </p:cNvSpPr>
          <p:nvPr/>
        </p:nvSpPr>
        <p:spPr bwMode="auto">
          <a:xfrm>
            <a:off x="5745163" y="3006725"/>
            <a:ext cx="322262" cy="612775"/>
          </a:xfrm>
          <a:custGeom>
            <a:avLst/>
            <a:gdLst>
              <a:gd name="T0" fmla="*/ 0 w 203"/>
              <a:gd name="T1" fmla="*/ 972780402 h 386"/>
              <a:gd name="T2" fmla="*/ 15120916 w 203"/>
              <a:gd name="T3" fmla="*/ 289817183 h 386"/>
              <a:gd name="T4" fmla="*/ 100806088 w 203"/>
              <a:gd name="T5" fmla="*/ 189012502 h 386"/>
              <a:gd name="T6" fmla="*/ 511590176 w 203"/>
              <a:gd name="T7" fmla="*/ 0 h 386"/>
              <a:gd name="T8" fmla="*/ 0 60000 65536"/>
              <a:gd name="T9" fmla="*/ 0 60000 65536"/>
              <a:gd name="T10" fmla="*/ 0 60000 65536"/>
              <a:gd name="T11" fmla="*/ 0 60000 65536"/>
              <a:gd name="T12" fmla="*/ 0 w 203"/>
              <a:gd name="T13" fmla="*/ 0 h 386"/>
              <a:gd name="T14" fmla="*/ 203 w 203"/>
              <a:gd name="T15" fmla="*/ 386 h 3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3" h="386">
                <a:moveTo>
                  <a:pt x="0" y="386"/>
                </a:moveTo>
                <a:cubicBezTo>
                  <a:pt x="2" y="296"/>
                  <a:pt x="0" y="205"/>
                  <a:pt x="6" y="115"/>
                </a:cubicBezTo>
                <a:cubicBezTo>
                  <a:pt x="7" y="107"/>
                  <a:pt x="36" y="78"/>
                  <a:pt x="40" y="75"/>
                </a:cubicBezTo>
                <a:cubicBezTo>
                  <a:pt x="79" y="47"/>
                  <a:pt x="152" y="0"/>
                  <a:pt x="203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6096000" y="28194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 flipV="1">
            <a:off x="6248400" y="2895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5715000" y="220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voltmeter</a:t>
            </a:r>
          </a:p>
        </p:txBody>
      </p:sp>
      <p:sp>
        <p:nvSpPr>
          <p:cNvPr id="30" name="Freeform 30"/>
          <p:cNvSpPr>
            <a:spLocks/>
          </p:cNvSpPr>
          <p:nvPr/>
        </p:nvSpPr>
        <p:spPr bwMode="auto">
          <a:xfrm>
            <a:off x="6486525" y="3006725"/>
            <a:ext cx="342900" cy="515938"/>
          </a:xfrm>
          <a:custGeom>
            <a:avLst/>
            <a:gdLst>
              <a:gd name="T0" fmla="*/ 0 w 216"/>
              <a:gd name="T1" fmla="*/ 0 h 325"/>
              <a:gd name="T2" fmla="*/ 375504068 w 216"/>
              <a:gd name="T3" fmla="*/ 35282221 h 325"/>
              <a:gd name="T4" fmla="*/ 443547573 w 216"/>
              <a:gd name="T5" fmla="*/ 204133621 h 325"/>
              <a:gd name="T6" fmla="*/ 514111928 w 216"/>
              <a:gd name="T7" fmla="*/ 597278378 h 325"/>
              <a:gd name="T8" fmla="*/ 529232861 w 216"/>
              <a:gd name="T9" fmla="*/ 819052260 h 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325"/>
              <a:gd name="T17" fmla="*/ 216 w 216"/>
              <a:gd name="T18" fmla="*/ 325 h 3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325">
                <a:moveTo>
                  <a:pt x="0" y="0"/>
                </a:moveTo>
                <a:cubicBezTo>
                  <a:pt x="50" y="6"/>
                  <a:pt x="101" y="0"/>
                  <a:pt x="149" y="14"/>
                </a:cubicBezTo>
                <a:cubicBezTo>
                  <a:pt x="151" y="15"/>
                  <a:pt x="166" y="65"/>
                  <a:pt x="176" y="81"/>
                </a:cubicBezTo>
                <a:cubicBezTo>
                  <a:pt x="180" y="135"/>
                  <a:pt x="172" y="192"/>
                  <a:pt x="204" y="237"/>
                </a:cubicBezTo>
                <a:cubicBezTo>
                  <a:pt x="216" y="279"/>
                  <a:pt x="210" y="251"/>
                  <a:pt x="210" y="325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4572000" y="2819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Zn(s)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257800" y="3048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648200" y="5334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ZnSO</a:t>
            </a:r>
            <a:r>
              <a:rPr lang="en-US" baseline="-25000">
                <a:latin typeface="Tahoma" charset="0"/>
              </a:rPr>
              <a:t>4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V="1">
            <a:off x="5410200" y="4876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5"/>
          <p:cNvSpPr>
            <a:spLocks/>
          </p:cNvSpPr>
          <p:nvPr/>
        </p:nvSpPr>
        <p:spPr bwMode="auto">
          <a:xfrm>
            <a:off x="5486400" y="4127500"/>
            <a:ext cx="698500" cy="998538"/>
          </a:xfrm>
          <a:custGeom>
            <a:avLst/>
            <a:gdLst>
              <a:gd name="T0" fmla="*/ 58632746 w 474"/>
              <a:gd name="T1" fmla="*/ 355342964 h 629"/>
              <a:gd name="T2" fmla="*/ 30402437 w 474"/>
              <a:gd name="T3" fmla="*/ 1038304889 h 629"/>
              <a:gd name="T4" fmla="*/ 43432259 w 474"/>
              <a:gd name="T5" fmla="*/ 1313002745 h 629"/>
              <a:gd name="T6" fmla="*/ 104235671 w 474"/>
              <a:gd name="T7" fmla="*/ 1413809006 h 629"/>
              <a:gd name="T8" fmla="*/ 117265493 w 474"/>
              <a:gd name="T9" fmla="*/ 1466731500 h 629"/>
              <a:gd name="T10" fmla="*/ 221501164 w 474"/>
              <a:gd name="T11" fmla="*/ 1481852439 h 629"/>
              <a:gd name="T12" fmla="*/ 440831673 w 474"/>
              <a:gd name="T13" fmla="*/ 1549897459 h 629"/>
              <a:gd name="T14" fmla="*/ 942466724 w 474"/>
              <a:gd name="T15" fmla="*/ 1449091198 h 629"/>
              <a:gd name="T16" fmla="*/ 1029329745 w 474"/>
              <a:gd name="T17" fmla="*/ 1242438362 h 629"/>
              <a:gd name="T18" fmla="*/ 1029329745 w 474"/>
              <a:gd name="T19" fmla="*/ 698084352 h 629"/>
              <a:gd name="T20" fmla="*/ 1016299923 w 474"/>
              <a:gd name="T21" fmla="*/ 355342964 h 629"/>
              <a:gd name="T22" fmla="*/ 985897497 w 474"/>
              <a:gd name="T23" fmla="*/ 236894813 h 629"/>
              <a:gd name="T24" fmla="*/ 896863822 w 474"/>
              <a:gd name="T25" fmla="*/ 201612572 h 629"/>
              <a:gd name="T26" fmla="*/ 764396242 w 474"/>
              <a:gd name="T27" fmla="*/ 133569140 h 629"/>
              <a:gd name="T28" fmla="*/ 206300688 w 474"/>
              <a:gd name="T29" fmla="*/ 151209442 h 629"/>
              <a:gd name="T30" fmla="*/ 30402437 w 474"/>
              <a:gd name="T31" fmla="*/ 252015753 h 629"/>
              <a:gd name="T32" fmla="*/ 58632746 w 474"/>
              <a:gd name="T33" fmla="*/ 355342964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6553200" y="4114800"/>
            <a:ext cx="676275" cy="998538"/>
          </a:xfrm>
          <a:custGeom>
            <a:avLst/>
            <a:gdLst>
              <a:gd name="T0" fmla="*/ 54960906 w 474"/>
              <a:gd name="T1" fmla="*/ 355342964 h 629"/>
              <a:gd name="T2" fmla="*/ 28497719 w 474"/>
              <a:gd name="T3" fmla="*/ 1038304889 h 629"/>
              <a:gd name="T4" fmla="*/ 40712041 w 474"/>
              <a:gd name="T5" fmla="*/ 1313002745 h 629"/>
              <a:gd name="T6" fmla="*/ 97708916 w 474"/>
              <a:gd name="T7" fmla="*/ 1413809006 h 629"/>
              <a:gd name="T8" fmla="*/ 109921812 w 474"/>
              <a:gd name="T9" fmla="*/ 1466731500 h 629"/>
              <a:gd name="T10" fmla="*/ 207630728 w 474"/>
              <a:gd name="T11" fmla="*/ 1481852439 h 629"/>
              <a:gd name="T12" fmla="*/ 413224071 w 474"/>
              <a:gd name="T13" fmla="*/ 1549897459 h 629"/>
              <a:gd name="T14" fmla="*/ 883444984 w 474"/>
              <a:gd name="T15" fmla="*/ 1449091198 h 629"/>
              <a:gd name="T16" fmla="*/ 964869044 w 474"/>
              <a:gd name="T17" fmla="*/ 1242438362 h 629"/>
              <a:gd name="T18" fmla="*/ 964869044 w 474"/>
              <a:gd name="T19" fmla="*/ 698084352 h 629"/>
              <a:gd name="T20" fmla="*/ 952656149 w 474"/>
              <a:gd name="T21" fmla="*/ 355342964 h 629"/>
              <a:gd name="T22" fmla="*/ 924157014 w 474"/>
              <a:gd name="T23" fmla="*/ 236894813 h 629"/>
              <a:gd name="T24" fmla="*/ 840698423 w 474"/>
              <a:gd name="T25" fmla="*/ 201612572 h 629"/>
              <a:gd name="T26" fmla="*/ 716527624 w 474"/>
              <a:gd name="T27" fmla="*/ 133569140 h 629"/>
              <a:gd name="T28" fmla="*/ 193380448 w 474"/>
              <a:gd name="T29" fmla="*/ 151209442 h 629"/>
              <a:gd name="T30" fmla="*/ 28497719 w 474"/>
              <a:gd name="T31" fmla="*/ 252015753 h 629"/>
              <a:gd name="T32" fmla="*/ 54960906 w 474"/>
              <a:gd name="T33" fmla="*/ 355342964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 Box 37"/>
          <p:cNvSpPr txBox="1">
            <a:spLocks noChangeArrowheads="1"/>
          </p:cNvSpPr>
          <p:nvPr/>
        </p:nvSpPr>
        <p:spPr bwMode="auto">
          <a:xfrm>
            <a:off x="7696200" y="2971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Ag(s)</a:t>
            </a:r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7467600" y="5105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AgNO</a:t>
            </a:r>
            <a:r>
              <a:rPr lang="en-US" baseline="-25000">
                <a:latin typeface="Tahoma" charset="0"/>
              </a:rPr>
              <a:t>3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 flipH="1">
            <a:off x="6858000" y="3200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flipH="1" flipV="1">
            <a:off x="7086600" y="487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5181600" y="1600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GALVANIC CELL</a:t>
            </a:r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4114800" y="57912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499AE3"/>
                </a:solidFill>
                <a:latin typeface="Tahoma" charset="0"/>
              </a:rPr>
              <a:t>Zn(s) </a:t>
            </a:r>
            <a:r>
              <a:rPr lang="en-US">
                <a:solidFill>
                  <a:srgbClr val="499AE3"/>
                </a:solidFill>
                <a:cs typeface="Arial" charset="0"/>
              </a:rPr>
              <a:t>→ Zn</a:t>
            </a:r>
            <a:r>
              <a:rPr lang="en-US" baseline="30000">
                <a:solidFill>
                  <a:srgbClr val="499AE3"/>
                </a:solidFill>
                <a:cs typeface="Arial" charset="0"/>
              </a:rPr>
              <a:t>2+</a:t>
            </a:r>
            <a:r>
              <a:rPr lang="en-US">
                <a:solidFill>
                  <a:srgbClr val="499AE3"/>
                </a:solidFill>
                <a:cs typeface="Arial" charset="0"/>
              </a:rPr>
              <a:t> + 2e</a:t>
            </a:r>
            <a:r>
              <a:rPr lang="en-US" baseline="30000">
                <a:solidFill>
                  <a:srgbClr val="499AE3"/>
                </a:solidFill>
                <a:cs typeface="Arial" charset="0"/>
              </a:rPr>
              <a:t>-</a:t>
            </a: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7010400" y="25146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DBB27"/>
                </a:solidFill>
                <a:latin typeface="Tahoma" charset="0"/>
              </a:rPr>
              <a:t>Ag</a:t>
            </a:r>
            <a:r>
              <a:rPr lang="en-US" baseline="30000" dirty="0">
                <a:solidFill>
                  <a:srgbClr val="FDBB27"/>
                </a:solidFill>
                <a:latin typeface="Tahoma" charset="0"/>
              </a:rPr>
              <a:t>+</a:t>
            </a:r>
            <a:r>
              <a:rPr lang="en-US" dirty="0">
                <a:solidFill>
                  <a:srgbClr val="FDBB27"/>
                </a:solidFill>
                <a:latin typeface="Tahoma" charset="0"/>
              </a:rPr>
              <a:t> + e</a:t>
            </a:r>
            <a:r>
              <a:rPr lang="en-US" baseline="30000" dirty="0">
                <a:solidFill>
                  <a:srgbClr val="FDBB27"/>
                </a:solidFill>
                <a:latin typeface="Tahoma" charset="0"/>
              </a:rPr>
              <a:t>-</a:t>
            </a:r>
            <a:r>
              <a:rPr lang="en-US" dirty="0">
                <a:solidFill>
                  <a:srgbClr val="FDBB27"/>
                </a:solidFill>
                <a:latin typeface="Tahoma" charset="0"/>
              </a:rPr>
              <a:t> → Ag(s)</a:t>
            </a: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5715000" y="3276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499AE3"/>
                </a:solidFill>
                <a:latin typeface="Tahoma" charset="0"/>
              </a:rPr>
              <a:t>–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>
            <a:off x="68580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DBB27"/>
                </a:solidFill>
                <a:latin typeface="Tahoma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0374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 animBg="1"/>
      <p:bldP spid="40" grpId="0" animBg="1"/>
      <p:bldP spid="41" grpId="0"/>
      <p:bldP spid="42" grpId="0"/>
      <p:bldP spid="43" grpId="0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>
                <a:latin typeface="Tahoma" charset="0"/>
              </a:rPr>
              <a:t>Electrochemistry</a:t>
            </a:r>
            <a:br>
              <a:rPr lang="en-US" sz="4000" smtClean="0">
                <a:latin typeface="Tahoma" charset="0"/>
              </a:rPr>
            </a:br>
            <a:r>
              <a:rPr lang="en-US" sz="3200" smtClean="0">
                <a:latin typeface="Tahoma" charset="0"/>
              </a:rPr>
              <a:t>Galvanic Cells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sz="2800" smtClean="0">
                <a:latin typeface="Tahoma" charset="0"/>
              </a:rPr>
              <a:t>Cell notation</a:t>
            </a:r>
          </a:p>
          <a:p>
            <a:pPr lvl="1"/>
            <a:r>
              <a:rPr lang="en-US" sz="2400" smtClean="0">
                <a:latin typeface="Tahoma" charset="0"/>
              </a:rPr>
              <a:t>Example Cell:</a:t>
            </a:r>
          </a:p>
          <a:p>
            <a:pPr lvl="1">
              <a:buFontTx/>
              <a:buNone/>
            </a:pPr>
            <a:r>
              <a:rPr lang="en-US" sz="1600" smtClean="0">
                <a:latin typeface="Tahoma" charset="0"/>
              </a:rPr>
              <a:t>Zn(s)</a:t>
            </a:r>
            <a:r>
              <a:rPr lang="en-US" sz="1600" smtClean="0">
                <a:latin typeface="Tahoma" charset="0"/>
                <a:cs typeface="Tahoma" charset="0"/>
              </a:rPr>
              <a:t>|ZnSO</a:t>
            </a:r>
            <a:r>
              <a:rPr lang="en-US" sz="1600" baseline="-25000" smtClean="0">
                <a:latin typeface="Tahoma" charset="0"/>
                <a:cs typeface="Tahoma" charset="0"/>
              </a:rPr>
              <a:t>4</a:t>
            </a:r>
            <a:r>
              <a:rPr lang="en-US" sz="1600" smtClean="0">
                <a:latin typeface="Tahoma" charset="0"/>
                <a:cs typeface="Tahoma" charset="0"/>
              </a:rPr>
              <a:t>(aq)||AgNO</a:t>
            </a:r>
            <a:r>
              <a:rPr lang="en-US" sz="1600" baseline="-25000" smtClean="0">
                <a:latin typeface="Tahoma" charset="0"/>
                <a:cs typeface="Tahoma" charset="0"/>
              </a:rPr>
              <a:t>3</a:t>
            </a:r>
            <a:r>
              <a:rPr lang="en-US" sz="1600" smtClean="0">
                <a:latin typeface="Tahoma" charset="0"/>
                <a:cs typeface="Tahoma" charset="0"/>
              </a:rPr>
              <a:t>(aq)|Ag(s)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>
            <a:off x="54864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3" name="Line 5"/>
          <p:cNvSpPr>
            <a:spLocks noChangeShapeType="1"/>
          </p:cNvSpPr>
          <p:nvPr/>
        </p:nvSpPr>
        <p:spPr bwMode="auto">
          <a:xfrm>
            <a:off x="6553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4" name="Line 6"/>
          <p:cNvSpPr>
            <a:spLocks noChangeShapeType="1"/>
          </p:cNvSpPr>
          <p:nvPr/>
        </p:nvSpPr>
        <p:spPr bwMode="auto">
          <a:xfrm>
            <a:off x="6172200" y="3962400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>
            <a:off x="7239000" y="39624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>
            <a:off x="61722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7" name="Line 9"/>
          <p:cNvSpPr>
            <a:spLocks noChangeShapeType="1"/>
          </p:cNvSpPr>
          <p:nvPr/>
        </p:nvSpPr>
        <p:spPr bwMode="auto">
          <a:xfrm>
            <a:off x="6172200" y="4953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6172200" y="4724400"/>
            <a:ext cx="381000" cy="2286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5867400" y="5867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Salt Bridge</a:t>
            </a:r>
          </a:p>
        </p:txBody>
      </p:sp>
      <p:sp>
        <p:nvSpPr>
          <p:cNvPr id="104460" name="Line 12"/>
          <p:cNvSpPr>
            <a:spLocks noChangeShapeType="1"/>
          </p:cNvSpPr>
          <p:nvPr/>
        </p:nvSpPr>
        <p:spPr bwMode="auto">
          <a:xfrm flipH="1" flipV="1">
            <a:off x="6400800" y="4876800"/>
            <a:ext cx="76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61" name="Oval 13"/>
          <p:cNvSpPr>
            <a:spLocks noChangeArrowheads="1"/>
          </p:cNvSpPr>
          <p:nvPr/>
        </p:nvSpPr>
        <p:spPr bwMode="auto">
          <a:xfrm>
            <a:off x="54864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2" name="Oval 14"/>
          <p:cNvSpPr>
            <a:spLocks noChangeArrowheads="1"/>
          </p:cNvSpPr>
          <p:nvPr/>
        </p:nvSpPr>
        <p:spPr bwMode="auto">
          <a:xfrm>
            <a:off x="6553200" y="4800600"/>
            <a:ext cx="685800" cy="304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3" name="Freeform 15"/>
          <p:cNvSpPr>
            <a:spLocks/>
          </p:cNvSpPr>
          <p:nvPr/>
        </p:nvSpPr>
        <p:spPr bwMode="auto">
          <a:xfrm>
            <a:off x="5486400" y="3810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64" name="Freeform 16"/>
          <p:cNvSpPr>
            <a:spLocks/>
          </p:cNvSpPr>
          <p:nvPr/>
        </p:nvSpPr>
        <p:spPr bwMode="auto">
          <a:xfrm>
            <a:off x="5486400" y="4191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65" name="Rectangle 17"/>
          <p:cNvSpPr>
            <a:spLocks noChangeArrowheads="1"/>
          </p:cNvSpPr>
          <p:nvPr/>
        </p:nvSpPr>
        <p:spPr bwMode="auto">
          <a:xfrm>
            <a:off x="5715000" y="3581400"/>
            <a:ext cx="76200" cy="1219200"/>
          </a:xfrm>
          <a:prstGeom prst="rect">
            <a:avLst/>
          </a:prstGeom>
          <a:solidFill>
            <a:srgbClr val="969696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Freeform 18"/>
          <p:cNvSpPr>
            <a:spLocks/>
          </p:cNvSpPr>
          <p:nvPr/>
        </p:nvSpPr>
        <p:spPr bwMode="auto">
          <a:xfrm>
            <a:off x="5486400" y="3962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67" name="Freeform 19"/>
          <p:cNvSpPr>
            <a:spLocks/>
          </p:cNvSpPr>
          <p:nvPr/>
        </p:nvSpPr>
        <p:spPr bwMode="auto">
          <a:xfrm>
            <a:off x="5486400" y="4343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68" name="Freeform 20"/>
          <p:cNvSpPr>
            <a:spLocks/>
          </p:cNvSpPr>
          <p:nvPr/>
        </p:nvSpPr>
        <p:spPr bwMode="auto">
          <a:xfrm>
            <a:off x="6553200" y="4191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69" name="Freeform 21"/>
          <p:cNvSpPr>
            <a:spLocks/>
          </p:cNvSpPr>
          <p:nvPr/>
        </p:nvSpPr>
        <p:spPr bwMode="auto">
          <a:xfrm>
            <a:off x="6553200" y="3810000"/>
            <a:ext cx="685800" cy="152400"/>
          </a:xfrm>
          <a:custGeom>
            <a:avLst/>
            <a:gdLst>
              <a:gd name="T0" fmla="*/ 0 w 1344"/>
              <a:gd name="T1" fmla="*/ 46826137 h 496"/>
              <a:gd name="T2" fmla="*/ 24995980 w 1344"/>
              <a:gd name="T3" fmla="*/ 24168308 h 496"/>
              <a:gd name="T4" fmla="*/ 74987438 w 1344"/>
              <a:gd name="T5" fmla="*/ 10573674 h 496"/>
              <a:gd name="T6" fmla="*/ 149974876 w 1344"/>
              <a:gd name="T7" fmla="*/ 1510481 h 496"/>
              <a:gd name="T8" fmla="*/ 199966821 w 1344"/>
              <a:gd name="T9" fmla="*/ 1510481 h 496"/>
              <a:gd name="T10" fmla="*/ 274954291 w 1344"/>
              <a:gd name="T11" fmla="*/ 10573674 h 496"/>
              <a:gd name="T12" fmla="*/ 324945725 w 1344"/>
              <a:gd name="T13" fmla="*/ 19636863 h 496"/>
              <a:gd name="T14" fmla="*/ 349941697 w 1344"/>
              <a:gd name="T15" fmla="*/ 42294696 h 4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344"/>
              <a:gd name="T25" fmla="*/ 0 h 496"/>
              <a:gd name="T26" fmla="*/ 1344 w 1344"/>
              <a:gd name="T27" fmla="*/ 496 h 4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344" h="496">
                <a:moveTo>
                  <a:pt x="0" y="496"/>
                </a:moveTo>
                <a:cubicBezTo>
                  <a:pt x="24" y="408"/>
                  <a:pt x="48" y="320"/>
                  <a:pt x="96" y="256"/>
                </a:cubicBezTo>
                <a:cubicBezTo>
                  <a:pt x="144" y="192"/>
                  <a:pt x="208" y="152"/>
                  <a:pt x="288" y="112"/>
                </a:cubicBezTo>
                <a:cubicBezTo>
                  <a:pt x="368" y="72"/>
                  <a:pt x="496" y="32"/>
                  <a:pt x="576" y="16"/>
                </a:cubicBezTo>
                <a:cubicBezTo>
                  <a:pt x="656" y="0"/>
                  <a:pt x="688" y="0"/>
                  <a:pt x="768" y="16"/>
                </a:cubicBezTo>
                <a:cubicBezTo>
                  <a:pt x="848" y="32"/>
                  <a:pt x="976" y="80"/>
                  <a:pt x="1056" y="112"/>
                </a:cubicBezTo>
                <a:cubicBezTo>
                  <a:pt x="1136" y="144"/>
                  <a:pt x="1200" y="152"/>
                  <a:pt x="1248" y="208"/>
                </a:cubicBezTo>
                <a:cubicBezTo>
                  <a:pt x="1296" y="264"/>
                  <a:pt x="1328" y="408"/>
                  <a:pt x="1344" y="44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0" name="Rectangle 22"/>
          <p:cNvSpPr>
            <a:spLocks noChangeArrowheads="1"/>
          </p:cNvSpPr>
          <p:nvPr/>
        </p:nvSpPr>
        <p:spPr bwMode="auto">
          <a:xfrm>
            <a:off x="6781800" y="3505200"/>
            <a:ext cx="76200" cy="12192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1" name="Freeform 23"/>
          <p:cNvSpPr>
            <a:spLocks/>
          </p:cNvSpPr>
          <p:nvPr/>
        </p:nvSpPr>
        <p:spPr bwMode="auto">
          <a:xfrm>
            <a:off x="6553200" y="4343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2" name="Freeform 24"/>
          <p:cNvSpPr>
            <a:spLocks/>
          </p:cNvSpPr>
          <p:nvPr/>
        </p:nvSpPr>
        <p:spPr bwMode="auto">
          <a:xfrm>
            <a:off x="6553200" y="3962400"/>
            <a:ext cx="685800" cy="228600"/>
          </a:xfrm>
          <a:custGeom>
            <a:avLst/>
            <a:gdLst>
              <a:gd name="T0" fmla="*/ 0 w 1368"/>
              <a:gd name="T1" fmla="*/ 12497991 h 448"/>
              <a:gd name="T2" fmla="*/ 12063161 w 1368"/>
              <a:gd name="T3" fmla="*/ 49991455 h 448"/>
              <a:gd name="T4" fmla="*/ 36189488 w 1368"/>
              <a:gd name="T5" fmla="*/ 74987445 h 448"/>
              <a:gd name="T6" fmla="*/ 72379478 w 1368"/>
              <a:gd name="T7" fmla="*/ 99983419 h 448"/>
              <a:gd name="T8" fmla="*/ 144758956 w 1368"/>
              <a:gd name="T9" fmla="*/ 112481407 h 448"/>
              <a:gd name="T10" fmla="*/ 217138402 w 1368"/>
              <a:gd name="T11" fmla="*/ 112481407 h 448"/>
              <a:gd name="T12" fmla="*/ 301581069 w 1368"/>
              <a:gd name="T13" fmla="*/ 87485432 h 448"/>
              <a:gd name="T14" fmla="*/ 337770542 w 1368"/>
              <a:gd name="T15" fmla="*/ 37493978 h 448"/>
              <a:gd name="T16" fmla="*/ 337770542 w 1368"/>
              <a:gd name="T17" fmla="*/ 0 h 4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368"/>
              <a:gd name="T28" fmla="*/ 0 h 448"/>
              <a:gd name="T29" fmla="*/ 1368 w 1368"/>
              <a:gd name="T30" fmla="*/ 448 h 44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368" h="448">
                <a:moveTo>
                  <a:pt x="0" y="48"/>
                </a:moveTo>
                <a:cubicBezTo>
                  <a:pt x="12" y="100"/>
                  <a:pt x="24" y="152"/>
                  <a:pt x="48" y="192"/>
                </a:cubicBezTo>
                <a:cubicBezTo>
                  <a:pt x="72" y="232"/>
                  <a:pt x="104" y="256"/>
                  <a:pt x="144" y="288"/>
                </a:cubicBezTo>
                <a:cubicBezTo>
                  <a:pt x="184" y="320"/>
                  <a:pt x="216" y="360"/>
                  <a:pt x="288" y="384"/>
                </a:cubicBezTo>
                <a:cubicBezTo>
                  <a:pt x="360" y="408"/>
                  <a:pt x="480" y="424"/>
                  <a:pt x="576" y="432"/>
                </a:cubicBezTo>
                <a:cubicBezTo>
                  <a:pt x="672" y="440"/>
                  <a:pt x="760" y="448"/>
                  <a:pt x="864" y="432"/>
                </a:cubicBezTo>
                <a:cubicBezTo>
                  <a:pt x="968" y="416"/>
                  <a:pt x="1120" y="384"/>
                  <a:pt x="1200" y="336"/>
                </a:cubicBezTo>
                <a:cubicBezTo>
                  <a:pt x="1280" y="288"/>
                  <a:pt x="1320" y="200"/>
                  <a:pt x="1344" y="144"/>
                </a:cubicBezTo>
                <a:cubicBezTo>
                  <a:pt x="1368" y="88"/>
                  <a:pt x="1344" y="24"/>
                  <a:pt x="1344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3" name="Freeform 25"/>
          <p:cNvSpPr>
            <a:spLocks/>
          </p:cNvSpPr>
          <p:nvPr/>
        </p:nvSpPr>
        <p:spPr bwMode="auto">
          <a:xfrm>
            <a:off x="5745163" y="3006725"/>
            <a:ext cx="322262" cy="612775"/>
          </a:xfrm>
          <a:custGeom>
            <a:avLst/>
            <a:gdLst>
              <a:gd name="T0" fmla="*/ 0 w 203"/>
              <a:gd name="T1" fmla="*/ 972780402 h 386"/>
              <a:gd name="T2" fmla="*/ 15120916 w 203"/>
              <a:gd name="T3" fmla="*/ 289817183 h 386"/>
              <a:gd name="T4" fmla="*/ 100806088 w 203"/>
              <a:gd name="T5" fmla="*/ 189012502 h 386"/>
              <a:gd name="T6" fmla="*/ 511590176 w 203"/>
              <a:gd name="T7" fmla="*/ 0 h 386"/>
              <a:gd name="T8" fmla="*/ 0 60000 65536"/>
              <a:gd name="T9" fmla="*/ 0 60000 65536"/>
              <a:gd name="T10" fmla="*/ 0 60000 65536"/>
              <a:gd name="T11" fmla="*/ 0 60000 65536"/>
              <a:gd name="T12" fmla="*/ 0 w 203"/>
              <a:gd name="T13" fmla="*/ 0 h 386"/>
              <a:gd name="T14" fmla="*/ 203 w 203"/>
              <a:gd name="T15" fmla="*/ 386 h 3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3" h="386">
                <a:moveTo>
                  <a:pt x="0" y="386"/>
                </a:moveTo>
                <a:cubicBezTo>
                  <a:pt x="2" y="296"/>
                  <a:pt x="0" y="205"/>
                  <a:pt x="6" y="115"/>
                </a:cubicBezTo>
                <a:cubicBezTo>
                  <a:pt x="7" y="107"/>
                  <a:pt x="36" y="78"/>
                  <a:pt x="40" y="75"/>
                </a:cubicBezTo>
                <a:cubicBezTo>
                  <a:pt x="79" y="47"/>
                  <a:pt x="152" y="0"/>
                  <a:pt x="203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4" name="Oval 26"/>
          <p:cNvSpPr>
            <a:spLocks noChangeArrowheads="1"/>
          </p:cNvSpPr>
          <p:nvPr/>
        </p:nvSpPr>
        <p:spPr bwMode="auto">
          <a:xfrm>
            <a:off x="6096000" y="2819400"/>
            <a:ext cx="381000" cy="381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75" name="Line 27"/>
          <p:cNvSpPr>
            <a:spLocks noChangeShapeType="1"/>
          </p:cNvSpPr>
          <p:nvPr/>
        </p:nvSpPr>
        <p:spPr bwMode="auto">
          <a:xfrm flipH="1" flipV="1">
            <a:off x="6248400" y="28956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76" name="Text Box 28"/>
          <p:cNvSpPr txBox="1">
            <a:spLocks noChangeArrowheads="1"/>
          </p:cNvSpPr>
          <p:nvPr/>
        </p:nvSpPr>
        <p:spPr bwMode="auto">
          <a:xfrm>
            <a:off x="5715000" y="22098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voltmeter</a:t>
            </a:r>
          </a:p>
        </p:txBody>
      </p:sp>
      <p:sp>
        <p:nvSpPr>
          <p:cNvPr id="104477" name="Freeform 29"/>
          <p:cNvSpPr>
            <a:spLocks/>
          </p:cNvSpPr>
          <p:nvPr/>
        </p:nvSpPr>
        <p:spPr bwMode="auto">
          <a:xfrm>
            <a:off x="6486525" y="3006725"/>
            <a:ext cx="342900" cy="515938"/>
          </a:xfrm>
          <a:custGeom>
            <a:avLst/>
            <a:gdLst>
              <a:gd name="T0" fmla="*/ 0 w 216"/>
              <a:gd name="T1" fmla="*/ 0 h 325"/>
              <a:gd name="T2" fmla="*/ 375504068 w 216"/>
              <a:gd name="T3" fmla="*/ 35282221 h 325"/>
              <a:gd name="T4" fmla="*/ 443547573 w 216"/>
              <a:gd name="T5" fmla="*/ 204133621 h 325"/>
              <a:gd name="T6" fmla="*/ 514111928 w 216"/>
              <a:gd name="T7" fmla="*/ 597278378 h 325"/>
              <a:gd name="T8" fmla="*/ 529232861 w 216"/>
              <a:gd name="T9" fmla="*/ 819052260 h 3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"/>
              <a:gd name="T16" fmla="*/ 0 h 325"/>
              <a:gd name="T17" fmla="*/ 216 w 216"/>
              <a:gd name="T18" fmla="*/ 325 h 32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" h="325">
                <a:moveTo>
                  <a:pt x="0" y="0"/>
                </a:moveTo>
                <a:cubicBezTo>
                  <a:pt x="50" y="6"/>
                  <a:pt x="101" y="0"/>
                  <a:pt x="149" y="14"/>
                </a:cubicBezTo>
                <a:cubicBezTo>
                  <a:pt x="151" y="15"/>
                  <a:pt x="166" y="65"/>
                  <a:pt x="176" y="81"/>
                </a:cubicBezTo>
                <a:cubicBezTo>
                  <a:pt x="180" y="135"/>
                  <a:pt x="172" y="192"/>
                  <a:pt x="204" y="237"/>
                </a:cubicBezTo>
                <a:cubicBezTo>
                  <a:pt x="216" y="279"/>
                  <a:pt x="210" y="251"/>
                  <a:pt x="210" y="325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78" name="Text Box 30"/>
          <p:cNvSpPr txBox="1">
            <a:spLocks noChangeArrowheads="1"/>
          </p:cNvSpPr>
          <p:nvPr/>
        </p:nvSpPr>
        <p:spPr bwMode="auto">
          <a:xfrm>
            <a:off x="4572000" y="2819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Zn(s)</a:t>
            </a:r>
          </a:p>
        </p:txBody>
      </p:sp>
      <p:sp>
        <p:nvSpPr>
          <p:cNvPr id="104479" name="Line 31"/>
          <p:cNvSpPr>
            <a:spLocks noChangeShapeType="1"/>
          </p:cNvSpPr>
          <p:nvPr/>
        </p:nvSpPr>
        <p:spPr bwMode="auto">
          <a:xfrm>
            <a:off x="5257800" y="3048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80" name="Text Box 32"/>
          <p:cNvSpPr txBox="1">
            <a:spLocks noChangeArrowheads="1"/>
          </p:cNvSpPr>
          <p:nvPr/>
        </p:nvSpPr>
        <p:spPr bwMode="auto">
          <a:xfrm>
            <a:off x="4648200" y="5334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ZnSO</a:t>
            </a:r>
            <a:r>
              <a:rPr lang="en-US" baseline="-25000">
                <a:latin typeface="Tahoma" charset="0"/>
              </a:rPr>
              <a:t>4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104481" name="Line 33"/>
          <p:cNvSpPr>
            <a:spLocks noChangeShapeType="1"/>
          </p:cNvSpPr>
          <p:nvPr/>
        </p:nvSpPr>
        <p:spPr bwMode="auto">
          <a:xfrm flipV="1">
            <a:off x="5410200" y="4876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82" name="Freeform 34"/>
          <p:cNvSpPr>
            <a:spLocks/>
          </p:cNvSpPr>
          <p:nvPr/>
        </p:nvSpPr>
        <p:spPr bwMode="auto">
          <a:xfrm>
            <a:off x="5486400" y="4127500"/>
            <a:ext cx="698500" cy="998538"/>
          </a:xfrm>
          <a:custGeom>
            <a:avLst/>
            <a:gdLst>
              <a:gd name="T0" fmla="*/ 58632746 w 474"/>
              <a:gd name="T1" fmla="*/ 355342964 h 629"/>
              <a:gd name="T2" fmla="*/ 30402437 w 474"/>
              <a:gd name="T3" fmla="*/ 1038304889 h 629"/>
              <a:gd name="T4" fmla="*/ 43432259 w 474"/>
              <a:gd name="T5" fmla="*/ 1313002745 h 629"/>
              <a:gd name="T6" fmla="*/ 104235671 w 474"/>
              <a:gd name="T7" fmla="*/ 1413809006 h 629"/>
              <a:gd name="T8" fmla="*/ 117265493 w 474"/>
              <a:gd name="T9" fmla="*/ 1466731500 h 629"/>
              <a:gd name="T10" fmla="*/ 221501164 w 474"/>
              <a:gd name="T11" fmla="*/ 1481852439 h 629"/>
              <a:gd name="T12" fmla="*/ 440831673 w 474"/>
              <a:gd name="T13" fmla="*/ 1549897459 h 629"/>
              <a:gd name="T14" fmla="*/ 942466724 w 474"/>
              <a:gd name="T15" fmla="*/ 1449091198 h 629"/>
              <a:gd name="T16" fmla="*/ 1029329745 w 474"/>
              <a:gd name="T17" fmla="*/ 1242438362 h 629"/>
              <a:gd name="T18" fmla="*/ 1029329745 w 474"/>
              <a:gd name="T19" fmla="*/ 698084352 h 629"/>
              <a:gd name="T20" fmla="*/ 1016299923 w 474"/>
              <a:gd name="T21" fmla="*/ 355342964 h 629"/>
              <a:gd name="T22" fmla="*/ 985897497 w 474"/>
              <a:gd name="T23" fmla="*/ 236894813 h 629"/>
              <a:gd name="T24" fmla="*/ 896863822 w 474"/>
              <a:gd name="T25" fmla="*/ 201612572 h 629"/>
              <a:gd name="T26" fmla="*/ 764396242 w 474"/>
              <a:gd name="T27" fmla="*/ 133569140 h 629"/>
              <a:gd name="T28" fmla="*/ 206300688 w 474"/>
              <a:gd name="T29" fmla="*/ 151209442 h 629"/>
              <a:gd name="T30" fmla="*/ 30402437 w 474"/>
              <a:gd name="T31" fmla="*/ 252015753 h 629"/>
              <a:gd name="T32" fmla="*/ 58632746 w 474"/>
              <a:gd name="T33" fmla="*/ 355342964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83" name="Freeform 35"/>
          <p:cNvSpPr>
            <a:spLocks/>
          </p:cNvSpPr>
          <p:nvPr/>
        </p:nvSpPr>
        <p:spPr bwMode="auto">
          <a:xfrm>
            <a:off x="6553200" y="4114800"/>
            <a:ext cx="676275" cy="998538"/>
          </a:xfrm>
          <a:custGeom>
            <a:avLst/>
            <a:gdLst>
              <a:gd name="T0" fmla="*/ 54960906 w 474"/>
              <a:gd name="T1" fmla="*/ 355342964 h 629"/>
              <a:gd name="T2" fmla="*/ 28497719 w 474"/>
              <a:gd name="T3" fmla="*/ 1038304889 h 629"/>
              <a:gd name="T4" fmla="*/ 40712041 w 474"/>
              <a:gd name="T5" fmla="*/ 1313002745 h 629"/>
              <a:gd name="T6" fmla="*/ 97708916 w 474"/>
              <a:gd name="T7" fmla="*/ 1413809006 h 629"/>
              <a:gd name="T8" fmla="*/ 109921812 w 474"/>
              <a:gd name="T9" fmla="*/ 1466731500 h 629"/>
              <a:gd name="T10" fmla="*/ 207630728 w 474"/>
              <a:gd name="T11" fmla="*/ 1481852439 h 629"/>
              <a:gd name="T12" fmla="*/ 413224071 w 474"/>
              <a:gd name="T13" fmla="*/ 1549897459 h 629"/>
              <a:gd name="T14" fmla="*/ 883444984 w 474"/>
              <a:gd name="T15" fmla="*/ 1449091198 h 629"/>
              <a:gd name="T16" fmla="*/ 964869044 w 474"/>
              <a:gd name="T17" fmla="*/ 1242438362 h 629"/>
              <a:gd name="T18" fmla="*/ 964869044 w 474"/>
              <a:gd name="T19" fmla="*/ 698084352 h 629"/>
              <a:gd name="T20" fmla="*/ 952656149 w 474"/>
              <a:gd name="T21" fmla="*/ 355342964 h 629"/>
              <a:gd name="T22" fmla="*/ 924157014 w 474"/>
              <a:gd name="T23" fmla="*/ 236894813 h 629"/>
              <a:gd name="T24" fmla="*/ 840698423 w 474"/>
              <a:gd name="T25" fmla="*/ 201612572 h 629"/>
              <a:gd name="T26" fmla="*/ 716527624 w 474"/>
              <a:gd name="T27" fmla="*/ 133569140 h 629"/>
              <a:gd name="T28" fmla="*/ 193380448 w 474"/>
              <a:gd name="T29" fmla="*/ 151209442 h 629"/>
              <a:gd name="T30" fmla="*/ 28497719 w 474"/>
              <a:gd name="T31" fmla="*/ 252015753 h 629"/>
              <a:gd name="T32" fmla="*/ 54960906 w 474"/>
              <a:gd name="T33" fmla="*/ 355342964 h 6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74"/>
              <a:gd name="T52" fmla="*/ 0 h 629"/>
              <a:gd name="T53" fmla="*/ 474 w 474"/>
              <a:gd name="T54" fmla="*/ 629 h 6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74" h="629">
                <a:moveTo>
                  <a:pt x="27" y="141"/>
                </a:moveTo>
                <a:cubicBezTo>
                  <a:pt x="24" y="231"/>
                  <a:pt x="14" y="322"/>
                  <a:pt x="14" y="412"/>
                </a:cubicBezTo>
                <a:cubicBezTo>
                  <a:pt x="14" y="448"/>
                  <a:pt x="12" y="486"/>
                  <a:pt x="20" y="521"/>
                </a:cubicBezTo>
                <a:cubicBezTo>
                  <a:pt x="24" y="537"/>
                  <a:pt x="48" y="561"/>
                  <a:pt x="48" y="561"/>
                </a:cubicBezTo>
                <a:cubicBezTo>
                  <a:pt x="50" y="568"/>
                  <a:pt x="47" y="579"/>
                  <a:pt x="54" y="582"/>
                </a:cubicBezTo>
                <a:cubicBezTo>
                  <a:pt x="68" y="589"/>
                  <a:pt x="86" y="584"/>
                  <a:pt x="102" y="588"/>
                </a:cubicBezTo>
                <a:cubicBezTo>
                  <a:pt x="135" y="595"/>
                  <a:pt x="171" y="605"/>
                  <a:pt x="203" y="615"/>
                </a:cubicBezTo>
                <a:cubicBezTo>
                  <a:pt x="353" y="610"/>
                  <a:pt x="347" y="629"/>
                  <a:pt x="434" y="575"/>
                </a:cubicBezTo>
                <a:cubicBezTo>
                  <a:pt x="450" y="548"/>
                  <a:pt x="458" y="520"/>
                  <a:pt x="474" y="493"/>
                </a:cubicBezTo>
                <a:cubicBezTo>
                  <a:pt x="454" y="426"/>
                  <a:pt x="454" y="343"/>
                  <a:pt x="474" y="277"/>
                </a:cubicBezTo>
                <a:cubicBezTo>
                  <a:pt x="472" y="232"/>
                  <a:pt x="472" y="186"/>
                  <a:pt x="468" y="141"/>
                </a:cubicBezTo>
                <a:cubicBezTo>
                  <a:pt x="467" y="125"/>
                  <a:pt x="466" y="105"/>
                  <a:pt x="454" y="94"/>
                </a:cubicBezTo>
                <a:cubicBezTo>
                  <a:pt x="443" y="85"/>
                  <a:pt x="427" y="85"/>
                  <a:pt x="413" y="80"/>
                </a:cubicBezTo>
                <a:cubicBezTo>
                  <a:pt x="391" y="72"/>
                  <a:pt x="374" y="60"/>
                  <a:pt x="352" y="53"/>
                </a:cubicBezTo>
                <a:cubicBezTo>
                  <a:pt x="277" y="0"/>
                  <a:pt x="178" y="43"/>
                  <a:pt x="95" y="60"/>
                </a:cubicBezTo>
                <a:cubicBezTo>
                  <a:pt x="69" y="77"/>
                  <a:pt x="40" y="83"/>
                  <a:pt x="14" y="100"/>
                </a:cubicBezTo>
                <a:cubicBezTo>
                  <a:pt x="9" y="115"/>
                  <a:pt x="0" y="141"/>
                  <a:pt x="27" y="141"/>
                </a:cubicBezTo>
                <a:close/>
              </a:path>
            </a:pathLst>
          </a:cu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84" name="Text Box 36"/>
          <p:cNvSpPr txBox="1">
            <a:spLocks noChangeArrowheads="1"/>
          </p:cNvSpPr>
          <p:nvPr/>
        </p:nvSpPr>
        <p:spPr bwMode="auto">
          <a:xfrm>
            <a:off x="7696200" y="29718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Ag(s)</a:t>
            </a:r>
          </a:p>
        </p:txBody>
      </p:sp>
      <p:sp>
        <p:nvSpPr>
          <p:cNvPr id="104485" name="Text Box 37"/>
          <p:cNvSpPr txBox="1">
            <a:spLocks noChangeArrowheads="1"/>
          </p:cNvSpPr>
          <p:nvPr/>
        </p:nvSpPr>
        <p:spPr bwMode="auto">
          <a:xfrm>
            <a:off x="7467600" y="5105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AgNO</a:t>
            </a:r>
            <a:r>
              <a:rPr lang="en-US" baseline="-25000">
                <a:latin typeface="Tahoma" charset="0"/>
              </a:rPr>
              <a:t>3</a:t>
            </a:r>
            <a:r>
              <a:rPr lang="en-US">
                <a:latin typeface="Tahoma" charset="0"/>
              </a:rPr>
              <a:t>(aq)</a:t>
            </a:r>
          </a:p>
        </p:txBody>
      </p:sp>
      <p:sp>
        <p:nvSpPr>
          <p:cNvPr id="104486" name="Line 38"/>
          <p:cNvSpPr>
            <a:spLocks noChangeShapeType="1"/>
          </p:cNvSpPr>
          <p:nvPr/>
        </p:nvSpPr>
        <p:spPr bwMode="auto">
          <a:xfrm flipH="1">
            <a:off x="6858000" y="32004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87" name="Line 39"/>
          <p:cNvSpPr>
            <a:spLocks noChangeShapeType="1"/>
          </p:cNvSpPr>
          <p:nvPr/>
        </p:nvSpPr>
        <p:spPr bwMode="auto">
          <a:xfrm flipH="1" flipV="1">
            <a:off x="7086600" y="487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88" name="Text Box 40"/>
          <p:cNvSpPr txBox="1">
            <a:spLocks noChangeArrowheads="1"/>
          </p:cNvSpPr>
          <p:nvPr/>
        </p:nvSpPr>
        <p:spPr bwMode="auto">
          <a:xfrm>
            <a:off x="5181600" y="16002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GALVANIC CELL</a:t>
            </a:r>
          </a:p>
        </p:txBody>
      </p:sp>
      <p:sp>
        <p:nvSpPr>
          <p:cNvPr id="104489" name="Text Box 41"/>
          <p:cNvSpPr txBox="1">
            <a:spLocks noChangeArrowheads="1"/>
          </p:cNvSpPr>
          <p:nvPr/>
        </p:nvSpPr>
        <p:spPr bwMode="auto">
          <a:xfrm>
            <a:off x="381000" y="3657600"/>
            <a:ext cx="152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left side for anode (right side for cathode)</a:t>
            </a:r>
          </a:p>
        </p:txBody>
      </p:sp>
      <p:sp>
        <p:nvSpPr>
          <p:cNvPr id="104490" name="Line 42"/>
          <p:cNvSpPr>
            <a:spLocks noChangeShapeType="1"/>
          </p:cNvSpPr>
          <p:nvPr/>
        </p:nvSpPr>
        <p:spPr bwMode="auto">
          <a:xfrm flipV="1">
            <a:off x="1143000" y="2895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91" name="Text Box 43"/>
          <p:cNvSpPr txBox="1">
            <a:spLocks noChangeArrowheads="1"/>
          </p:cNvSpPr>
          <p:nvPr/>
        </p:nvSpPr>
        <p:spPr bwMode="auto">
          <a:xfrm>
            <a:off x="2667000" y="3352800"/>
            <a:ext cx="213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  <a:cs typeface="Tahoma" charset="0"/>
              </a:rPr>
              <a:t>“|”</a:t>
            </a:r>
            <a:r>
              <a:rPr lang="en-US">
                <a:latin typeface="Tahoma" charset="0"/>
              </a:rPr>
              <a:t> means phase boundary</a:t>
            </a:r>
          </a:p>
        </p:txBody>
      </p:sp>
      <p:sp>
        <p:nvSpPr>
          <p:cNvPr id="104492" name="Line 44"/>
          <p:cNvSpPr>
            <a:spLocks noChangeShapeType="1"/>
          </p:cNvSpPr>
          <p:nvPr/>
        </p:nvSpPr>
        <p:spPr bwMode="auto">
          <a:xfrm flipV="1">
            <a:off x="3429000" y="2895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93" name="Text Box 45"/>
          <p:cNvSpPr txBox="1">
            <a:spLocks noChangeArrowheads="1"/>
          </p:cNvSpPr>
          <p:nvPr/>
        </p:nvSpPr>
        <p:spPr bwMode="auto">
          <a:xfrm>
            <a:off x="1828800" y="44196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ahoma" charset="0"/>
              </a:rPr>
              <a:t>“||” means salt bridge</a:t>
            </a:r>
          </a:p>
        </p:txBody>
      </p:sp>
      <p:sp>
        <p:nvSpPr>
          <p:cNvPr id="104494" name="Line 46"/>
          <p:cNvSpPr>
            <a:spLocks noChangeShapeType="1"/>
          </p:cNvSpPr>
          <p:nvPr/>
        </p:nvSpPr>
        <p:spPr bwMode="auto">
          <a:xfrm flipV="1">
            <a:off x="2286000" y="2895600"/>
            <a:ext cx="304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4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/>
      <p:bldP spid="104452" grpId="0" animBg="1"/>
      <p:bldP spid="104453" grpId="0" animBg="1"/>
      <p:bldP spid="104454" grpId="0" animBg="1"/>
      <p:bldP spid="104455" grpId="0" animBg="1"/>
      <p:bldP spid="104456" grpId="0" animBg="1"/>
      <p:bldP spid="104457" grpId="0" animBg="1"/>
      <p:bldP spid="104458" grpId="0" animBg="1"/>
      <p:bldP spid="104459" grpId="0"/>
      <p:bldP spid="104460" grpId="0" animBg="1"/>
      <p:bldP spid="104461" grpId="0" animBg="1"/>
      <p:bldP spid="104462" grpId="0" animBg="1"/>
      <p:bldP spid="104463" grpId="0" animBg="1"/>
      <p:bldP spid="104464" grpId="0" animBg="1"/>
      <p:bldP spid="104465" grpId="0" animBg="1"/>
      <p:bldP spid="104466" grpId="0" animBg="1"/>
      <p:bldP spid="104467" grpId="0" animBg="1"/>
      <p:bldP spid="104468" grpId="0" animBg="1"/>
      <p:bldP spid="104469" grpId="0" animBg="1"/>
      <p:bldP spid="104470" grpId="0" animBg="1"/>
      <p:bldP spid="104471" grpId="0" animBg="1"/>
      <p:bldP spid="104472" grpId="0" animBg="1"/>
      <p:bldP spid="104473" grpId="0" animBg="1"/>
      <p:bldP spid="104474" grpId="0" animBg="1"/>
      <p:bldP spid="104475" grpId="0" animBg="1"/>
      <p:bldP spid="104476" grpId="0"/>
      <p:bldP spid="104477" grpId="0" animBg="1"/>
      <p:bldP spid="104478" grpId="0"/>
      <p:bldP spid="104479" grpId="0" animBg="1"/>
      <p:bldP spid="104480" grpId="0"/>
      <p:bldP spid="104481" grpId="0" animBg="1"/>
      <p:bldP spid="104482" grpId="0" animBg="1"/>
      <p:bldP spid="104483" grpId="0" animBg="1"/>
      <p:bldP spid="104484" grpId="0"/>
      <p:bldP spid="104485" grpId="0"/>
      <p:bldP spid="104486" grpId="0" animBg="1"/>
      <p:bldP spid="104487" grpId="0" animBg="1"/>
      <p:bldP spid="104488" grpId="0"/>
      <p:bldP spid="104489" grpId="0"/>
      <p:bldP spid="104490" grpId="0" animBg="1"/>
      <p:bldP spid="104491" grpId="0"/>
      <p:bldP spid="104492" grpId="0" animBg="1"/>
      <p:bldP spid="104493" grpId="0"/>
      <p:bldP spid="1044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2973</TotalTime>
  <Words>1028</Words>
  <Application>Microsoft Office PowerPoint</Application>
  <PresentationFormat>On-screen Show (4:3)</PresentationFormat>
  <Paragraphs>140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Symbol</vt:lpstr>
      <vt:lpstr>Tahoma</vt:lpstr>
      <vt:lpstr>Default Design</vt:lpstr>
      <vt:lpstr>Chem. 133 – 2/23 Lecture</vt:lpstr>
      <vt:lpstr>Announcements</vt:lpstr>
      <vt:lpstr>Electrochemistry  Redox Reactions</vt:lpstr>
      <vt:lpstr>Electrochemistry  Fundamental Equations</vt:lpstr>
      <vt:lpstr>Electrochemistry  Fundamental Equations</vt:lpstr>
      <vt:lpstr>Electrochemistry  Fundamental Equations</vt:lpstr>
      <vt:lpstr>Electrochemistry  Galvanic Cells</vt:lpstr>
      <vt:lpstr>Electrochemistry  Galvanic Cells</vt:lpstr>
      <vt:lpstr>Electrochemistry Galvanic Cells</vt:lpstr>
      <vt:lpstr>Electrochemistry Galvanic Cells</vt:lpstr>
      <vt:lpstr>Electrochemistry Standard Reduction Potential</vt:lpstr>
      <vt:lpstr>Electrochemistry Electrolytic Cells</vt:lpstr>
      <vt:lpstr>Electrochemistry The Nernst Equation</vt:lpstr>
      <vt:lpstr>Electrochemistry The Nernst Equation</vt:lpstr>
      <vt:lpstr>Electrochemistry  Applications of The Nernst Equation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224</cp:revision>
  <dcterms:created xsi:type="dcterms:W3CDTF">2005-09-14T19:27:31Z</dcterms:created>
  <dcterms:modified xsi:type="dcterms:W3CDTF">2017-02-23T18:50:40Z</dcterms:modified>
</cp:coreProperties>
</file>