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8"/>
  </p:notesMasterIdLst>
  <p:sldIdLst>
    <p:sldId id="280" r:id="rId2"/>
    <p:sldId id="339" r:id="rId3"/>
    <p:sldId id="427" r:id="rId4"/>
    <p:sldId id="416" r:id="rId5"/>
    <p:sldId id="414" r:id="rId6"/>
    <p:sldId id="415" r:id="rId7"/>
    <p:sldId id="417" r:id="rId8"/>
    <p:sldId id="418" r:id="rId9"/>
    <p:sldId id="419" r:id="rId10"/>
    <p:sldId id="420" r:id="rId11"/>
    <p:sldId id="421" r:id="rId12"/>
    <p:sldId id="422" r:id="rId13"/>
    <p:sldId id="423" r:id="rId14"/>
    <p:sldId id="424" r:id="rId15"/>
    <p:sldId id="425" r:id="rId16"/>
    <p:sldId id="426"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C286A"/>
    <a:srgbClr val="FE5F26"/>
    <a:srgbClr val="FDBB27"/>
    <a:srgbClr val="FF0000"/>
    <a:srgbClr val="F7A7B2"/>
    <a:srgbClr val="CC99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94" autoAdjust="0"/>
    <p:restoredTop sz="94627" autoAdjust="0"/>
  </p:normalViewPr>
  <p:slideViewPr>
    <p:cSldViewPr>
      <p:cViewPr varScale="1">
        <p:scale>
          <a:sx n="88" d="100"/>
          <a:sy n="88" d="100"/>
        </p:scale>
        <p:origin x="120"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45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5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5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45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78DAA529-1C47-41A6-A996-D3A5BA3E8E46}" type="slidenum">
              <a:rPr lang="en-US" altLang="en-US"/>
              <a:pPr>
                <a:defRPr/>
              </a:pPr>
              <a:t>‹#›</a:t>
            </a:fld>
            <a:endParaRPr lang="en-US" altLang="en-US"/>
          </a:p>
        </p:txBody>
      </p:sp>
    </p:spTree>
    <p:extLst>
      <p:ext uri="{BB962C8B-B14F-4D97-AF65-F5344CB8AC3E}">
        <p14:creationId xmlns:p14="http://schemas.microsoft.com/office/powerpoint/2010/main" val="25436531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A298800-CAC6-4F58-8EF8-96537F6644BF}" type="slidenum">
              <a:rPr lang="en-US" altLang="en-US"/>
              <a:pPr>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0705241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10</a:t>
            </a:fld>
            <a:endParaRPr lang="en-US" altLang="en-US" smtClean="0"/>
          </a:p>
        </p:txBody>
      </p:sp>
    </p:spTree>
    <p:extLst>
      <p:ext uri="{BB962C8B-B14F-4D97-AF65-F5344CB8AC3E}">
        <p14:creationId xmlns:p14="http://schemas.microsoft.com/office/powerpoint/2010/main" val="2313136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11</a:t>
            </a:fld>
            <a:endParaRPr lang="en-US" altLang="en-US" smtClean="0"/>
          </a:p>
        </p:txBody>
      </p:sp>
    </p:spTree>
    <p:extLst>
      <p:ext uri="{BB962C8B-B14F-4D97-AF65-F5344CB8AC3E}">
        <p14:creationId xmlns:p14="http://schemas.microsoft.com/office/powerpoint/2010/main" val="40463888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12</a:t>
            </a:fld>
            <a:endParaRPr lang="en-US" altLang="en-US" smtClean="0"/>
          </a:p>
        </p:txBody>
      </p:sp>
    </p:spTree>
    <p:extLst>
      <p:ext uri="{BB962C8B-B14F-4D97-AF65-F5344CB8AC3E}">
        <p14:creationId xmlns:p14="http://schemas.microsoft.com/office/powerpoint/2010/main" val="10156949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13</a:t>
            </a:fld>
            <a:endParaRPr lang="en-US" altLang="en-US" smtClean="0"/>
          </a:p>
        </p:txBody>
      </p:sp>
    </p:spTree>
    <p:extLst>
      <p:ext uri="{BB962C8B-B14F-4D97-AF65-F5344CB8AC3E}">
        <p14:creationId xmlns:p14="http://schemas.microsoft.com/office/powerpoint/2010/main" val="30905944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14</a:t>
            </a:fld>
            <a:endParaRPr lang="en-US" altLang="en-US" smtClean="0"/>
          </a:p>
        </p:txBody>
      </p:sp>
    </p:spTree>
    <p:extLst>
      <p:ext uri="{BB962C8B-B14F-4D97-AF65-F5344CB8AC3E}">
        <p14:creationId xmlns:p14="http://schemas.microsoft.com/office/powerpoint/2010/main" val="27496400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15</a:t>
            </a:fld>
            <a:endParaRPr lang="en-US" altLang="en-US" smtClean="0"/>
          </a:p>
        </p:txBody>
      </p:sp>
    </p:spTree>
    <p:extLst>
      <p:ext uri="{BB962C8B-B14F-4D97-AF65-F5344CB8AC3E}">
        <p14:creationId xmlns:p14="http://schemas.microsoft.com/office/powerpoint/2010/main" val="3634841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16</a:t>
            </a:fld>
            <a:endParaRPr lang="en-US" altLang="en-US" smtClean="0"/>
          </a:p>
        </p:txBody>
      </p:sp>
    </p:spTree>
    <p:extLst>
      <p:ext uri="{BB962C8B-B14F-4D97-AF65-F5344CB8AC3E}">
        <p14:creationId xmlns:p14="http://schemas.microsoft.com/office/powerpoint/2010/main" val="1101463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2</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3</a:t>
            </a:fld>
            <a:endParaRPr lang="en-US" altLang="en-US" smtClean="0"/>
          </a:p>
        </p:txBody>
      </p:sp>
    </p:spTree>
    <p:extLst>
      <p:ext uri="{BB962C8B-B14F-4D97-AF65-F5344CB8AC3E}">
        <p14:creationId xmlns:p14="http://schemas.microsoft.com/office/powerpoint/2010/main" val="1318430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4</a:t>
            </a:fld>
            <a:endParaRPr lang="en-US" altLang="en-US" smtClean="0"/>
          </a:p>
        </p:txBody>
      </p:sp>
    </p:spTree>
    <p:extLst>
      <p:ext uri="{BB962C8B-B14F-4D97-AF65-F5344CB8AC3E}">
        <p14:creationId xmlns:p14="http://schemas.microsoft.com/office/powerpoint/2010/main" val="1711101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p>
        </p:txBody>
      </p:sp>
      <p:sp>
        <p:nvSpPr>
          <p:cNvPr id="26628"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3BFADEE8-0F74-4617-8C14-D9BA3C64F5BF}" type="slidenum">
              <a:rPr lang="en-US" sz="1200"/>
              <a:pPr algn="r"/>
              <a:t>5</a:t>
            </a:fld>
            <a:endParaRPr lang="en-US" sz="1200"/>
          </a:p>
        </p:txBody>
      </p:sp>
    </p:spTree>
    <p:extLst>
      <p:ext uri="{BB962C8B-B14F-4D97-AF65-F5344CB8AC3E}">
        <p14:creationId xmlns:p14="http://schemas.microsoft.com/office/powerpoint/2010/main" val="795657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6</a:t>
            </a:fld>
            <a:endParaRPr lang="en-US" altLang="en-US" smtClean="0"/>
          </a:p>
        </p:txBody>
      </p:sp>
    </p:spTree>
    <p:extLst>
      <p:ext uri="{BB962C8B-B14F-4D97-AF65-F5344CB8AC3E}">
        <p14:creationId xmlns:p14="http://schemas.microsoft.com/office/powerpoint/2010/main" val="42350267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7</a:t>
            </a:fld>
            <a:endParaRPr lang="en-US" altLang="en-US" smtClean="0"/>
          </a:p>
        </p:txBody>
      </p:sp>
    </p:spTree>
    <p:extLst>
      <p:ext uri="{BB962C8B-B14F-4D97-AF65-F5344CB8AC3E}">
        <p14:creationId xmlns:p14="http://schemas.microsoft.com/office/powerpoint/2010/main" val="669557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8</a:t>
            </a:fld>
            <a:endParaRPr lang="en-US" altLang="en-US" smtClean="0"/>
          </a:p>
        </p:txBody>
      </p:sp>
    </p:spTree>
    <p:extLst>
      <p:ext uri="{BB962C8B-B14F-4D97-AF65-F5344CB8AC3E}">
        <p14:creationId xmlns:p14="http://schemas.microsoft.com/office/powerpoint/2010/main" val="65286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a:ln/>
        </p:spPr>
        <p:txBody>
          <a:bodyPr/>
          <a:lstStyle/>
          <a:p>
            <a:pPr eaLnBrk="1" hangingPunct="1"/>
            <a:endParaRPr lang="en-US" altLang="en-US" smtClean="0"/>
          </a:p>
        </p:txBody>
      </p:sp>
      <p:sp>
        <p:nvSpPr>
          <p:cNvPr id="14340" name="Slide Number Placeholder 3"/>
          <p:cNvSpPr>
            <a:spLocks noGrp="1"/>
          </p:cNvSpPr>
          <p:nvPr>
            <p:ph type="sldNum" sz="quarter" idx="5"/>
          </p:nvPr>
        </p:nvSpPr>
        <p:spPr>
          <a:noFill/>
        </p:spPr>
        <p:txBody>
          <a:bodyPr/>
          <a:lstStyle/>
          <a:p>
            <a:fld id="{5B65AA55-8B92-4FBC-9E1E-2D7B02B38319}" type="slidenum">
              <a:rPr lang="en-US" altLang="en-US" smtClean="0"/>
              <a:pPr/>
              <a:t>9</a:t>
            </a:fld>
            <a:endParaRPr lang="en-US" altLang="en-US" smtClean="0"/>
          </a:p>
        </p:txBody>
      </p:sp>
    </p:spTree>
    <p:extLst>
      <p:ext uri="{BB962C8B-B14F-4D97-AF65-F5344CB8AC3E}">
        <p14:creationId xmlns:p14="http://schemas.microsoft.com/office/powerpoint/2010/main" val="1031267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564416-02D3-4446-9343-2A06AA9B97B3}" type="slidenum">
              <a:rPr lang="en-US" altLang="en-US"/>
              <a:pPr>
                <a:defRPr/>
              </a:pPr>
              <a:t>‹#›</a:t>
            </a:fld>
            <a:endParaRPr lang="en-US" altLang="en-US"/>
          </a:p>
        </p:txBody>
      </p:sp>
    </p:spTree>
    <p:extLst>
      <p:ext uri="{BB962C8B-B14F-4D97-AF65-F5344CB8AC3E}">
        <p14:creationId xmlns:p14="http://schemas.microsoft.com/office/powerpoint/2010/main" val="1234626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0759DD-B6E0-4FA9-B228-B6F367EE7EA9}" type="slidenum">
              <a:rPr lang="en-US" altLang="en-US"/>
              <a:pPr>
                <a:defRPr/>
              </a:pPr>
              <a:t>‹#›</a:t>
            </a:fld>
            <a:endParaRPr lang="en-US" altLang="en-US"/>
          </a:p>
        </p:txBody>
      </p:sp>
    </p:spTree>
    <p:extLst>
      <p:ext uri="{BB962C8B-B14F-4D97-AF65-F5344CB8AC3E}">
        <p14:creationId xmlns:p14="http://schemas.microsoft.com/office/powerpoint/2010/main" val="1822914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A61280-7729-425E-B882-287A5CB7B87F}" type="slidenum">
              <a:rPr lang="en-US" altLang="en-US"/>
              <a:pPr>
                <a:defRPr/>
              </a:pPr>
              <a:t>‹#›</a:t>
            </a:fld>
            <a:endParaRPr lang="en-US" altLang="en-US"/>
          </a:p>
        </p:txBody>
      </p:sp>
    </p:spTree>
    <p:extLst>
      <p:ext uri="{BB962C8B-B14F-4D97-AF65-F5344CB8AC3E}">
        <p14:creationId xmlns:p14="http://schemas.microsoft.com/office/powerpoint/2010/main" val="356478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BE599-F2F5-4EA2-866A-BA04646FF5F1}" type="slidenum">
              <a:rPr lang="en-US" altLang="en-US"/>
              <a:pPr>
                <a:defRPr/>
              </a:pPr>
              <a:t>‹#›</a:t>
            </a:fld>
            <a:endParaRPr lang="en-US" altLang="en-US"/>
          </a:p>
        </p:txBody>
      </p:sp>
    </p:spTree>
    <p:extLst>
      <p:ext uri="{BB962C8B-B14F-4D97-AF65-F5344CB8AC3E}">
        <p14:creationId xmlns:p14="http://schemas.microsoft.com/office/powerpoint/2010/main" val="310205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4CE0DC9-92E4-4680-927A-6B6ED6F364E3}" type="slidenum">
              <a:rPr lang="en-US" altLang="en-US"/>
              <a:pPr>
                <a:defRPr/>
              </a:pPr>
              <a:t>‹#›</a:t>
            </a:fld>
            <a:endParaRPr lang="en-US" altLang="en-US"/>
          </a:p>
        </p:txBody>
      </p:sp>
    </p:spTree>
    <p:extLst>
      <p:ext uri="{BB962C8B-B14F-4D97-AF65-F5344CB8AC3E}">
        <p14:creationId xmlns:p14="http://schemas.microsoft.com/office/powerpoint/2010/main" val="1838227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1805EB-BA9A-4759-A95F-F99F430A4DA5}" type="slidenum">
              <a:rPr lang="en-US" altLang="en-US"/>
              <a:pPr>
                <a:defRPr/>
              </a:pPr>
              <a:t>‹#›</a:t>
            </a:fld>
            <a:endParaRPr lang="en-US" altLang="en-US"/>
          </a:p>
        </p:txBody>
      </p:sp>
    </p:spTree>
    <p:extLst>
      <p:ext uri="{BB962C8B-B14F-4D97-AF65-F5344CB8AC3E}">
        <p14:creationId xmlns:p14="http://schemas.microsoft.com/office/powerpoint/2010/main" val="197213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A6C785-6111-4435-8846-88FF74E0A612}" type="slidenum">
              <a:rPr lang="en-US" altLang="en-US"/>
              <a:pPr>
                <a:defRPr/>
              </a:pPr>
              <a:t>‹#›</a:t>
            </a:fld>
            <a:endParaRPr lang="en-US" altLang="en-US"/>
          </a:p>
        </p:txBody>
      </p:sp>
    </p:spTree>
    <p:extLst>
      <p:ext uri="{BB962C8B-B14F-4D97-AF65-F5344CB8AC3E}">
        <p14:creationId xmlns:p14="http://schemas.microsoft.com/office/powerpoint/2010/main" val="162717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507D9E-1644-4947-87B1-19594C06979C}" type="slidenum">
              <a:rPr lang="en-US" altLang="en-US"/>
              <a:pPr>
                <a:defRPr/>
              </a:pPr>
              <a:t>‹#›</a:t>
            </a:fld>
            <a:endParaRPr lang="en-US" altLang="en-US"/>
          </a:p>
        </p:txBody>
      </p:sp>
    </p:spTree>
    <p:extLst>
      <p:ext uri="{BB962C8B-B14F-4D97-AF65-F5344CB8AC3E}">
        <p14:creationId xmlns:p14="http://schemas.microsoft.com/office/powerpoint/2010/main" val="2192505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30A5FF5-4A91-4C0D-B54C-2E826ACFED95}" type="slidenum">
              <a:rPr lang="en-US" altLang="en-US"/>
              <a:pPr>
                <a:defRPr/>
              </a:pPr>
              <a:t>‹#›</a:t>
            </a:fld>
            <a:endParaRPr lang="en-US" altLang="en-US"/>
          </a:p>
        </p:txBody>
      </p:sp>
    </p:spTree>
    <p:extLst>
      <p:ext uri="{BB962C8B-B14F-4D97-AF65-F5344CB8AC3E}">
        <p14:creationId xmlns:p14="http://schemas.microsoft.com/office/powerpoint/2010/main" val="1204372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D69ECCCD-3230-460C-A103-675BFE65D694}" type="slidenum">
              <a:rPr lang="en-US" altLang="en-US"/>
              <a:pPr>
                <a:defRPr/>
              </a:pPr>
              <a:t>‹#›</a:t>
            </a:fld>
            <a:endParaRPr lang="en-US" altLang="en-US"/>
          </a:p>
        </p:txBody>
      </p:sp>
    </p:spTree>
    <p:extLst>
      <p:ext uri="{BB962C8B-B14F-4D97-AF65-F5344CB8AC3E}">
        <p14:creationId xmlns:p14="http://schemas.microsoft.com/office/powerpoint/2010/main" val="84536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0D864C-84DF-40F6-B18F-77D9B7FEFDFA}" type="slidenum">
              <a:rPr lang="en-US" altLang="en-US"/>
              <a:pPr>
                <a:defRPr/>
              </a:pPr>
              <a:t>‹#›</a:t>
            </a:fld>
            <a:endParaRPr lang="en-US" altLang="en-US"/>
          </a:p>
        </p:txBody>
      </p:sp>
    </p:spTree>
    <p:extLst>
      <p:ext uri="{BB962C8B-B14F-4D97-AF65-F5344CB8AC3E}">
        <p14:creationId xmlns:p14="http://schemas.microsoft.com/office/powerpoint/2010/main" val="37395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0E76EE8-AAAF-46ED-9625-4180719E152F}" type="slidenum">
              <a:rPr lang="en-US" altLang="en-US"/>
              <a:pPr>
                <a:defRPr/>
              </a:pPr>
              <a:t>‹#›</a:t>
            </a:fld>
            <a:endParaRPr lang="en-US" altLang="en-US"/>
          </a:p>
        </p:txBody>
      </p:sp>
    </p:spTree>
    <p:extLst>
      <p:ext uri="{BB962C8B-B14F-4D97-AF65-F5344CB8AC3E}">
        <p14:creationId xmlns:p14="http://schemas.microsoft.com/office/powerpoint/2010/main" val="3465126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407CCC94-506D-42AC-A9A9-46E26348BC0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tmplLst>
          <p:tmpl lvl="1">
            <p:tnLst>
              <p:par>
                <p:cTn presetID="1" presetClass="entr" presetSubtype="0" fill="hold" nodeType="click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5"/>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b="1" dirty="0" smtClean="0">
                <a:latin typeface="Tahoma" panose="020B0604030504040204" pitchFamily="34" charset="0"/>
              </a:rPr>
              <a:t>Chem. 133 – </a:t>
            </a:r>
            <a:r>
              <a:rPr lang="en-US" altLang="en-US" b="1" dirty="0" smtClean="0">
                <a:latin typeface="Tahoma" panose="020B0604030504040204" pitchFamily="34" charset="0"/>
              </a:rPr>
              <a:t>2/28 </a:t>
            </a:r>
            <a:r>
              <a:rPr lang="en-US" altLang="en-US" b="1" dirty="0" smtClean="0">
                <a:latin typeface="Tahoma" panose="020B0604030504040204" pitchFamily="34" charset="0"/>
              </a:rPr>
              <a:t>Lecture</a:t>
            </a:r>
          </a:p>
        </p:txBody>
      </p:sp>
      <p:sp>
        <p:nvSpPr>
          <p:cNvPr id="3075" name="Rectangle 3"/>
          <p:cNvSpPr>
            <a:spLocks noGrp="1" noChangeArrowheads="1"/>
          </p:cNvSpPr>
          <p:nvPr>
            <p:ph type="subTitle" idx="1"/>
          </p:nvPr>
        </p:nvSpPr>
        <p:spPr/>
        <p:txBody>
          <a:bodyPr/>
          <a:lstStyle/>
          <a:p>
            <a:pPr eaLnBrk="1" hangingPunct="1"/>
            <a:endParaRPr lang="en-US" altLang="en-US" smtClean="0">
              <a:solidFill>
                <a:srgbClr val="FF0000"/>
              </a:solidFill>
              <a:latin typeface="Tahom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br>
              <a:rPr lang="en-US" sz="4000" dirty="0" smtClean="0">
                <a:latin typeface="Tahoma" charset="0"/>
              </a:rPr>
            </a:br>
            <a:r>
              <a:rPr lang="en-US" sz="3200" dirty="0" err="1" smtClean="0">
                <a:latin typeface="Tahoma" charset="0"/>
              </a:rPr>
              <a:t>Potentiometry</a:t>
            </a:r>
            <a:r>
              <a:rPr lang="en-US" sz="3200" dirty="0" smtClean="0">
                <a:latin typeface="Tahoma" charset="0"/>
              </a:rPr>
              <a:t> – Reference Electrodes</a:t>
            </a:r>
            <a:endParaRPr lang="en-US" altLang="en-US" sz="3200" dirty="0" smtClean="0">
              <a:latin typeface="Tahoma" charset="0"/>
              <a:cs typeface="Tahoma" charset="0"/>
            </a:endParaRPr>
          </a:p>
        </p:txBody>
      </p:sp>
      <p:sp>
        <p:nvSpPr>
          <p:cNvPr id="7171" name="Content Placeholder 5"/>
          <p:cNvSpPr>
            <a:spLocks noGrp="1"/>
          </p:cNvSpPr>
          <p:nvPr>
            <p:ph idx="1"/>
          </p:nvPr>
        </p:nvSpPr>
        <p:spPr/>
        <p:txBody>
          <a:bodyPr/>
          <a:lstStyle/>
          <a:p>
            <a:r>
              <a:rPr lang="en-US" sz="2800" dirty="0" smtClean="0">
                <a:latin typeface="Tahoma" charset="0"/>
              </a:rPr>
              <a:t>Role of Reference Electrodes</a:t>
            </a:r>
          </a:p>
          <a:p>
            <a:pPr lvl="1"/>
            <a:r>
              <a:rPr lang="en-US" sz="2400" dirty="0" smtClean="0">
                <a:latin typeface="Tahoma" charset="0"/>
              </a:rPr>
              <a:t>Provide other half-cell to complete circuit</a:t>
            </a:r>
          </a:p>
          <a:p>
            <a:pPr lvl="1"/>
            <a:r>
              <a:rPr lang="en-US" sz="2400" dirty="0" smtClean="0">
                <a:latin typeface="Tahoma" charset="0"/>
              </a:rPr>
              <a:t>Designed so that the voltage is near constant (even when conditions change or when current occurs)</a:t>
            </a:r>
          </a:p>
          <a:p>
            <a:r>
              <a:rPr lang="en-US" sz="2800" dirty="0" smtClean="0">
                <a:latin typeface="Tahoma" charset="0"/>
              </a:rPr>
              <a:t>Common Reference Electrodes</a:t>
            </a:r>
          </a:p>
          <a:p>
            <a:pPr lvl="1"/>
            <a:r>
              <a:rPr lang="en-US" sz="2400" dirty="0" smtClean="0">
                <a:latin typeface="Tahoma" charset="0"/>
              </a:rPr>
              <a:t>silver/silver chloride: </a:t>
            </a:r>
            <a:r>
              <a:rPr lang="en-US" sz="2400" dirty="0" err="1" smtClean="0">
                <a:latin typeface="Tahoma" charset="0"/>
              </a:rPr>
              <a:t>AgCl</a:t>
            </a:r>
            <a:r>
              <a:rPr lang="en-US" sz="2400" dirty="0" smtClean="0">
                <a:latin typeface="Tahoma" charset="0"/>
              </a:rPr>
              <a:t>(s) + e</a:t>
            </a:r>
            <a:r>
              <a:rPr lang="en-US" sz="2400" baseline="30000" dirty="0" smtClean="0">
                <a:latin typeface="Tahoma" charset="0"/>
              </a:rPr>
              <a:t>-</a:t>
            </a:r>
            <a:r>
              <a:rPr lang="en-US" sz="2400" dirty="0" smtClean="0">
                <a:latin typeface="Tahoma" charset="0"/>
              </a:rPr>
              <a:t> </a:t>
            </a:r>
            <a:r>
              <a:rPr lang="en-US" sz="2400" dirty="0" smtClean="0">
                <a:latin typeface="Tahoma" charset="0"/>
                <a:cs typeface="Arial" charset="0"/>
              </a:rPr>
              <a:t>↔ Ag(s) + </a:t>
            </a:r>
            <a:r>
              <a:rPr lang="en-US" sz="2400" dirty="0" err="1" smtClean="0">
                <a:latin typeface="Tahoma" charset="0"/>
                <a:cs typeface="Arial" charset="0"/>
              </a:rPr>
              <a:t>Cl</a:t>
            </a:r>
            <a:r>
              <a:rPr lang="en-US" sz="2400" baseline="30000" dirty="0" smtClean="0">
                <a:latin typeface="Tahoma" charset="0"/>
              </a:rPr>
              <a:t>-</a:t>
            </a:r>
            <a:endParaRPr lang="en-US" sz="2400" baseline="30000" dirty="0" smtClean="0">
              <a:latin typeface="Tahoma" charset="0"/>
              <a:cs typeface="Arial" charset="0"/>
            </a:endParaRPr>
          </a:p>
          <a:p>
            <a:pPr lvl="1"/>
            <a:r>
              <a:rPr lang="en-US" sz="2400" dirty="0" smtClean="0">
                <a:latin typeface="Tahoma" charset="0"/>
              </a:rPr>
              <a:t>calomel (Hg</a:t>
            </a:r>
            <a:r>
              <a:rPr lang="en-US" sz="2400" baseline="-25000" dirty="0" smtClean="0">
                <a:latin typeface="Tahoma" charset="0"/>
              </a:rPr>
              <a:t>2</a:t>
            </a:r>
            <a:r>
              <a:rPr lang="en-US" sz="2400" dirty="0" smtClean="0">
                <a:latin typeface="Tahoma" charset="0"/>
              </a:rPr>
              <a:t>Cl</a:t>
            </a:r>
            <a:r>
              <a:rPr lang="en-US" sz="2400" baseline="-25000" dirty="0" smtClean="0">
                <a:latin typeface="Tahoma" charset="0"/>
              </a:rPr>
              <a:t>2</a:t>
            </a:r>
            <a:r>
              <a:rPr lang="en-US" sz="2400" dirty="0" smtClean="0">
                <a:latin typeface="Tahoma" charset="0"/>
              </a:rPr>
              <a:t>): Hg</a:t>
            </a:r>
            <a:r>
              <a:rPr lang="en-US" sz="2400" baseline="-25000" dirty="0" smtClean="0">
                <a:latin typeface="Tahoma" charset="0"/>
              </a:rPr>
              <a:t>2</a:t>
            </a:r>
            <a:r>
              <a:rPr lang="en-US" sz="2400" dirty="0" smtClean="0">
                <a:latin typeface="Tahoma" charset="0"/>
              </a:rPr>
              <a:t>Cl</a:t>
            </a:r>
            <a:r>
              <a:rPr lang="en-US" sz="2400" baseline="-25000" dirty="0" smtClean="0">
                <a:latin typeface="Tahoma" charset="0"/>
              </a:rPr>
              <a:t>2</a:t>
            </a:r>
            <a:r>
              <a:rPr lang="en-US" sz="2400" dirty="0" smtClean="0">
                <a:latin typeface="Tahoma" charset="0"/>
              </a:rPr>
              <a:t>(s) + 2e</a:t>
            </a:r>
            <a:r>
              <a:rPr lang="en-US" sz="2400" baseline="30000" dirty="0" smtClean="0">
                <a:latin typeface="Tahoma" charset="0"/>
              </a:rPr>
              <a:t>-</a:t>
            </a:r>
            <a:r>
              <a:rPr lang="en-US" sz="2400" dirty="0" smtClean="0">
                <a:latin typeface="Tahoma" charset="0"/>
              </a:rPr>
              <a:t> </a:t>
            </a:r>
            <a:r>
              <a:rPr lang="en-US" sz="2400" dirty="0" smtClean="0">
                <a:latin typeface="Tahoma" charset="0"/>
                <a:cs typeface="Arial" charset="0"/>
              </a:rPr>
              <a:t>↔ Hg(l) + 2Cl</a:t>
            </a:r>
            <a:r>
              <a:rPr lang="en-US" sz="2400" baseline="30000" dirty="0" smtClean="0">
                <a:latin typeface="Tahoma" charset="0"/>
              </a:rPr>
              <a:t>-</a:t>
            </a:r>
            <a:endParaRPr lang="en-US" sz="2400" dirty="0" smtClean="0">
              <a:latin typeface="Tahoma" charset="0"/>
            </a:endParaRPr>
          </a:p>
          <a:p>
            <a:r>
              <a:rPr lang="en-US" sz="2800" dirty="0" smtClean="0">
                <a:latin typeface="Tahoma" charset="0"/>
              </a:rPr>
              <a:t>Purpose of saturated </a:t>
            </a:r>
            <a:r>
              <a:rPr lang="en-US" sz="2800" dirty="0" err="1" smtClean="0">
                <a:latin typeface="Tahoma" charset="0"/>
              </a:rPr>
              <a:t>Cl</a:t>
            </a:r>
            <a:r>
              <a:rPr lang="en-US" sz="2800" baseline="30000" dirty="0" smtClean="0">
                <a:latin typeface="Tahoma" charset="0"/>
              </a:rPr>
              <a:t>-</a:t>
            </a:r>
            <a:r>
              <a:rPr lang="en-US" sz="2800" dirty="0" smtClean="0">
                <a:latin typeface="Tahoma" charset="0"/>
              </a:rPr>
              <a:t> conditions:</a:t>
            </a:r>
          </a:p>
          <a:p>
            <a:pPr lvl="1"/>
            <a:r>
              <a:rPr lang="en-US" sz="2400" dirty="0" smtClean="0">
                <a:latin typeface="Tahoma" charset="0"/>
              </a:rPr>
              <a:t>less variability in [</a:t>
            </a:r>
            <a:r>
              <a:rPr lang="en-US" sz="2400" dirty="0" err="1" smtClean="0">
                <a:latin typeface="Tahoma" charset="0"/>
              </a:rPr>
              <a:t>Cl</a:t>
            </a:r>
            <a:r>
              <a:rPr lang="en-US" sz="2400" baseline="30000" dirty="0" smtClean="0">
                <a:latin typeface="Tahoma" charset="0"/>
              </a:rPr>
              <a:t>-</a:t>
            </a:r>
            <a:r>
              <a:rPr lang="en-US" sz="2400" dirty="0" smtClean="0">
                <a:latin typeface="Tahoma" charset="0"/>
              </a:rPr>
              <a:t>] as current forces reaction</a:t>
            </a:r>
          </a:p>
        </p:txBody>
      </p:sp>
    </p:spTree>
    <p:extLst>
      <p:ext uri="{BB962C8B-B14F-4D97-AF65-F5344CB8AC3E}">
        <p14:creationId xmlns:p14="http://schemas.microsoft.com/office/powerpoint/2010/main" val="1166302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br>
              <a:rPr lang="en-US" sz="4000" dirty="0" smtClean="0">
                <a:latin typeface="Tahoma" charset="0"/>
              </a:rPr>
            </a:br>
            <a:r>
              <a:rPr lang="en-US" sz="3200" dirty="0" err="1" smtClean="0">
                <a:latin typeface="Tahoma" charset="0"/>
              </a:rPr>
              <a:t>Potentiometry</a:t>
            </a:r>
            <a:r>
              <a:rPr lang="en-US" sz="3200" dirty="0" smtClean="0">
                <a:latin typeface="Tahoma" charset="0"/>
              </a:rPr>
              <a:t> – Indicator Electrodes</a:t>
            </a:r>
            <a:endParaRPr lang="en-US" altLang="en-US" sz="3200" dirty="0" smtClean="0">
              <a:latin typeface="Tahoma" charset="0"/>
              <a:cs typeface="Tahoma" charset="0"/>
            </a:endParaRPr>
          </a:p>
        </p:txBody>
      </p:sp>
      <p:sp>
        <p:nvSpPr>
          <p:cNvPr id="7171" name="Content Placeholder 5"/>
          <p:cNvSpPr>
            <a:spLocks noGrp="1"/>
          </p:cNvSpPr>
          <p:nvPr>
            <p:ph idx="1"/>
          </p:nvPr>
        </p:nvSpPr>
        <p:spPr>
          <a:xfrm>
            <a:off x="457200" y="1600200"/>
            <a:ext cx="7696200" cy="4525963"/>
          </a:xfrm>
        </p:spPr>
        <p:txBody>
          <a:bodyPr/>
          <a:lstStyle/>
          <a:p>
            <a:pPr>
              <a:lnSpc>
                <a:spcPct val="90000"/>
              </a:lnSpc>
            </a:pPr>
            <a:r>
              <a:rPr lang="en-US" sz="2400" dirty="0" smtClean="0">
                <a:latin typeface="Tahoma" charset="0"/>
              </a:rPr>
              <a:t>Metal (Reactive) Electrodes</a:t>
            </a:r>
          </a:p>
          <a:p>
            <a:pPr lvl="1">
              <a:lnSpc>
                <a:spcPct val="90000"/>
              </a:lnSpc>
            </a:pPr>
            <a:r>
              <a:rPr lang="en-US" sz="2000" dirty="0" smtClean="0">
                <a:latin typeface="Tahoma" charset="0"/>
              </a:rPr>
              <a:t>simple electrodes to measure dissolved metal</a:t>
            </a:r>
            <a:endParaRPr lang="en-US" sz="2000" dirty="0" smtClean="0">
              <a:latin typeface="Tahoma" charset="0"/>
              <a:cs typeface="Arial" charset="0"/>
            </a:endParaRPr>
          </a:p>
          <a:p>
            <a:pPr lvl="1">
              <a:lnSpc>
                <a:spcPct val="90000"/>
              </a:lnSpc>
            </a:pPr>
            <a:r>
              <a:rPr lang="en-US" sz="2000" dirty="0" smtClean="0">
                <a:latin typeface="Tahoma" charset="0"/>
              </a:rPr>
              <a:t>use can be extended to anions (e.g. </a:t>
            </a:r>
            <a:r>
              <a:rPr lang="en-US" sz="2000" dirty="0" err="1" smtClean="0">
                <a:latin typeface="Tahoma" charset="0"/>
              </a:rPr>
              <a:t>Cl</a:t>
            </a:r>
            <a:r>
              <a:rPr lang="en-US" sz="2000" baseline="30000" dirty="0" smtClean="0">
                <a:latin typeface="Tahoma" charset="0"/>
              </a:rPr>
              <a:t>-</a:t>
            </a:r>
            <a:r>
              <a:rPr lang="en-US" sz="2000" dirty="0" smtClean="0">
                <a:latin typeface="Tahoma" charset="0"/>
              </a:rPr>
              <a:t> in Ag/</a:t>
            </a:r>
            <a:r>
              <a:rPr lang="en-US" sz="2000" dirty="0" err="1" smtClean="0">
                <a:latin typeface="Tahoma" charset="0"/>
              </a:rPr>
              <a:t>AgCl</a:t>
            </a:r>
            <a:r>
              <a:rPr lang="en-US" sz="2000" dirty="0" smtClean="0">
                <a:latin typeface="Tahoma" charset="0"/>
              </a:rPr>
              <a:t> electrode)</a:t>
            </a:r>
          </a:p>
          <a:p>
            <a:pPr lvl="1">
              <a:lnSpc>
                <a:spcPct val="90000"/>
              </a:lnSpc>
            </a:pPr>
            <a:r>
              <a:rPr lang="en-US" sz="2000" dirty="0" smtClean="0">
                <a:latin typeface="Tahoma" charset="0"/>
              </a:rPr>
              <a:t>fairly limited use</a:t>
            </a:r>
          </a:p>
          <a:p>
            <a:pPr>
              <a:lnSpc>
                <a:spcPct val="90000"/>
              </a:lnSpc>
            </a:pPr>
            <a:r>
              <a:rPr lang="en-US" sz="2400" dirty="0" smtClean="0">
                <a:latin typeface="Tahoma" charset="0"/>
              </a:rPr>
              <a:t>Inert Electrodes</a:t>
            </a:r>
          </a:p>
          <a:p>
            <a:pPr lvl="1">
              <a:lnSpc>
                <a:spcPct val="90000"/>
              </a:lnSpc>
            </a:pPr>
            <a:r>
              <a:rPr lang="en-US" sz="2000" dirty="0" smtClean="0">
                <a:latin typeface="Tahoma" charset="0"/>
              </a:rPr>
              <a:t>e.g. Pt or graphite electrodes</a:t>
            </a:r>
            <a:endParaRPr lang="en-US" sz="2000" baseline="30000" dirty="0" smtClean="0">
              <a:latin typeface="Tahoma" charset="0"/>
              <a:cs typeface="Arial" charset="0"/>
            </a:endParaRPr>
          </a:p>
          <a:p>
            <a:pPr lvl="1">
              <a:lnSpc>
                <a:spcPct val="90000"/>
              </a:lnSpc>
            </a:pPr>
            <a:r>
              <a:rPr lang="en-US" sz="2000" dirty="0" smtClean="0">
                <a:latin typeface="Tahoma" charset="0"/>
              </a:rPr>
              <a:t>serve as an electron conduit to solution without electrode material participating in reaction</a:t>
            </a:r>
          </a:p>
          <a:p>
            <a:pPr lvl="1">
              <a:lnSpc>
                <a:spcPct val="90000"/>
              </a:lnSpc>
            </a:pPr>
            <a:r>
              <a:rPr lang="en-US" sz="2000" dirty="0" smtClean="0">
                <a:latin typeface="Tahoma" charset="0"/>
              </a:rPr>
              <a:t>used commonly in </a:t>
            </a:r>
            <a:r>
              <a:rPr lang="en-US" sz="2000" dirty="0" err="1" smtClean="0">
                <a:latin typeface="Tahoma" charset="0"/>
              </a:rPr>
              <a:t>redox</a:t>
            </a:r>
            <a:r>
              <a:rPr lang="en-US" sz="2000" dirty="0" smtClean="0">
                <a:latin typeface="Tahoma" charset="0"/>
              </a:rPr>
              <a:t> titrations described in Ch. 15 and in the types of electrolysis methods described in Ch. 16</a:t>
            </a:r>
          </a:p>
          <a:p>
            <a:pPr>
              <a:lnSpc>
                <a:spcPct val="90000"/>
              </a:lnSpc>
            </a:pPr>
            <a:r>
              <a:rPr lang="en-US" sz="2400" dirty="0" smtClean="0">
                <a:latin typeface="Tahoma" charset="0"/>
              </a:rPr>
              <a:t>Ion Selective Electrodes</a:t>
            </a:r>
          </a:p>
          <a:p>
            <a:pPr lvl="1">
              <a:lnSpc>
                <a:spcPct val="90000"/>
              </a:lnSpc>
            </a:pPr>
            <a:r>
              <a:rPr lang="en-US" sz="2000" dirty="0" smtClean="0">
                <a:latin typeface="Tahoma" charset="0"/>
              </a:rPr>
              <a:t>membrane based electrode to be described later</a:t>
            </a:r>
            <a:endParaRPr lang="en-US" sz="2400" dirty="0" smtClean="0">
              <a:latin typeface="Tahoma" charset="0"/>
            </a:endParaRPr>
          </a:p>
        </p:txBody>
      </p:sp>
      <p:grpSp>
        <p:nvGrpSpPr>
          <p:cNvPr id="2" name="Group 6"/>
          <p:cNvGrpSpPr>
            <a:grpSpLocks/>
          </p:cNvGrpSpPr>
          <p:nvPr/>
        </p:nvGrpSpPr>
        <p:grpSpPr bwMode="auto">
          <a:xfrm>
            <a:off x="8610600" y="838200"/>
            <a:ext cx="457200" cy="2514600"/>
            <a:chOff x="5328" y="528"/>
            <a:chExt cx="389" cy="1584"/>
          </a:xfrm>
        </p:grpSpPr>
        <p:sp>
          <p:nvSpPr>
            <p:cNvPr id="5" name="Rectangle 4"/>
            <p:cNvSpPr>
              <a:spLocks noChangeArrowheads="1"/>
            </p:cNvSpPr>
            <p:nvPr/>
          </p:nvSpPr>
          <p:spPr bwMode="auto">
            <a:xfrm>
              <a:off x="5328" y="1104"/>
              <a:ext cx="48" cy="1008"/>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6" name="Freeform 5"/>
            <p:cNvSpPr>
              <a:spLocks/>
            </p:cNvSpPr>
            <p:nvPr/>
          </p:nvSpPr>
          <p:spPr bwMode="auto">
            <a:xfrm>
              <a:off x="5333" y="528"/>
              <a:ext cx="384" cy="576"/>
            </a:xfrm>
            <a:custGeom>
              <a:avLst/>
              <a:gdLst>
                <a:gd name="T0" fmla="*/ 16 w 384"/>
                <a:gd name="T1" fmla="*/ 576 h 576"/>
                <a:gd name="T2" fmla="*/ 16 w 384"/>
                <a:gd name="T3" fmla="*/ 432 h 576"/>
                <a:gd name="T4" fmla="*/ 112 w 384"/>
                <a:gd name="T5" fmla="*/ 384 h 576"/>
                <a:gd name="T6" fmla="*/ 352 w 384"/>
                <a:gd name="T7" fmla="*/ 240 h 576"/>
                <a:gd name="T8" fmla="*/ 304 w 384"/>
                <a:gd name="T9" fmla="*/ 0 h 576"/>
                <a:gd name="T10" fmla="*/ 0 60000 65536"/>
                <a:gd name="T11" fmla="*/ 0 60000 65536"/>
                <a:gd name="T12" fmla="*/ 0 60000 65536"/>
                <a:gd name="T13" fmla="*/ 0 60000 65536"/>
                <a:gd name="T14" fmla="*/ 0 60000 65536"/>
                <a:gd name="T15" fmla="*/ 0 w 384"/>
                <a:gd name="T16" fmla="*/ 0 h 576"/>
                <a:gd name="T17" fmla="*/ 384 w 384"/>
                <a:gd name="T18" fmla="*/ 576 h 576"/>
              </a:gdLst>
              <a:ahLst/>
              <a:cxnLst>
                <a:cxn ang="T10">
                  <a:pos x="T0" y="T1"/>
                </a:cxn>
                <a:cxn ang="T11">
                  <a:pos x="T2" y="T3"/>
                </a:cxn>
                <a:cxn ang="T12">
                  <a:pos x="T4" y="T5"/>
                </a:cxn>
                <a:cxn ang="T13">
                  <a:pos x="T6" y="T7"/>
                </a:cxn>
                <a:cxn ang="T14">
                  <a:pos x="T8" y="T9"/>
                </a:cxn>
              </a:cxnLst>
              <a:rect l="T15" t="T16" r="T17" b="T18"/>
              <a:pathLst>
                <a:path w="384" h="576">
                  <a:moveTo>
                    <a:pt x="16" y="576"/>
                  </a:moveTo>
                  <a:cubicBezTo>
                    <a:pt x="8" y="520"/>
                    <a:pt x="0" y="464"/>
                    <a:pt x="16" y="432"/>
                  </a:cubicBezTo>
                  <a:cubicBezTo>
                    <a:pt x="32" y="400"/>
                    <a:pt x="56" y="416"/>
                    <a:pt x="112" y="384"/>
                  </a:cubicBezTo>
                  <a:cubicBezTo>
                    <a:pt x="168" y="352"/>
                    <a:pt x="320" y="304"/>
                    <a:pt x="352" y="240"/>
                  </a:cubicBezTo>
                  <a:cubicBezTo>
                    <a:pt x="384" y="176"/>
                    <a:pt x="312" y="40"/>
                    <a:pt x="304" y="0"/>
                  </a:cubicBezTo>
                </a:path>
              </a:pathLst>
            </a:custGeom>
            <a:noFill/>
            <a:ln w="19050">
              <a:solidFill>
                <a:schemeClr val="tx1"/>
              </a:solidFill>
              <a:round/>
              <a:headEnd/>
              <a:tailEnd/>
            </a:ln>
          </p:spPr>
          <p:txBody>
            <a:bodyPr/>
            <a:lstStyle/>
            <a:p>
              <a:endParaRPr lang="en-US"/>
            </a:p>
          </p:txBody>
        </p:sp>
      </p:grpSp>
      <p:sp>
        <p:nvSpPr>
          <p:cNvPr id="7" name="Text Box 7"/>
          <p:cNvSpPr txBox="1">
            <a:spLocks noChangeArrowheads="1"/>
          </p:cNvSpPr>
          <p:nvPr/>
        </p:nvSpPr>
        <p:spPr bwMode="auto">
          <a:xfrm>
            <a:off x="8153400" y="3733800"/>
            <a:ext cx="762000" cy="366713"/>
          </a:xfrm>
          <a:prstGeom prst="rect">
            <a:avLst/>
          </a:prstGeom>
          <a:noFill/>
          <a:ln w="9525">
            <a:noFill/>
            <a:miter lim="800000"/>
            <a:headEnd/>
            <a:tailEnd/>
          </a:ln>
        </p:spPr>
        <p:txBody>
          <a:bodyPr>
            <a:spAutoFit/>
          </a:bodyPr>
          <a:lstStyle/>
          <a:p>
            <a:pPr>
              <a:spcBef>
                <a:spcPct val="50000"/>
              </a:spcBef>
            </a:pPr>
            <a:r>
              <a:rPr lang="en-US"/>
              <a:t>Ag(s)</a:t>
            </a:r>
          </a:p>
        </p:txBody>
      </p:sp>
      <p:sp>
        <p:nvSpPr>
          <p:cNvPr id="8" name="Line 8"/>
          <p:cNvSpPr>
            <a:spLocks noChangeShapeType="1"/>
          </p:cNvSpPr>
          <p:nvPr/>
        </p:nvSpPr>
        <p:spPr bwMode="auto">
          <a:xfrm flipV="1">
            <a:off x="8534400" y="3276600"/>
            <a:ext cx="76200" cy="533400"/>
          </a:xfrm>
          <a:prstGeom prst="line">
            <a:avLst/>
          </a:prstGeom>
          <a:noFill/>
          <a:ln w="9525">
            <a:solidFill>
              <a:schemeClr val="tx1"/>
            </a:solidFill>
            <a:round/>
            <a:headEnd/>
            <a:tailEnd type="triangle" w="med" len="med"/>
          </a:ln>
        </p:spPr>
        <p:txBody>
          <a:bodyPr/>
          <a:lstStyle/>
          <a:p>
            <a:endParaRPr lang="en-US"/>
          </a:p>
        </p:txBody>
      </p:sp>
      <p:grpSp>
        <p:nvGrpSpPr>
          <p:cNvPr id="3" name="Group 11"/>
          <p:cNvGrpSpPr>
            <a:grpSpLocks/>
          </p:cNvGrpSpPr>
          <p:nvPr/>
        </p:nvGrpSpPr>
        <p:grpSpPr bwMode="auto">
          <a:xfrm>
            <a:off x="7620000" y="2362200"/>
            <a:ext cx="685800" cy="533400"/>
            <a:chOff x="4800" y="1488"/>
            <a:chExt cx="432" cy="336"/>
          </a:xfrm>
        </p:grpSpPr>
        <p:sp>
          <p:nvSpPr>
            <p:cNvPr id="10" name="Text Box 9"/>
            <p:cNvSpPr txBox="1">
              <a:spLocks noChangeArrowheads="1"/>
            </p:cNvSpPr>
            <p:nvPr/>
          </p:nvSpPr>
          <p:spPr bwMode="auto">
            <a:xfrm>
              <a:off x="4800" y="1536"/>
              <a:ext cx="432" cy="231"/>
            </a:xfrm>
            <a:prstGeom prst="rect">
              <a:avLst/>
            </a:prstGeom>
            <a:noFill/>
            <a:ln w="9525">
              <a:noFill/>
              <a:miter lim="800000"/>
              <a:headEnd/>
              <a:tailEnd/>
            </a:ln>
          </p:spPr>
          <p:txBody>
            <a:bodyPr>
              <a:spAutoFit/>
            </a:bodyPr>
            <a:lstStyle/>
            <a:p>
              <a:pPr>
                <a:spcBef>
                  <a:spcPct val="50000"/>
                </a:spcBef>
              </a:pPr>
              <a:r>
                <a:rPr lang="en-US"/>
                <a:t>Ag</a:t>
              </a:r>
              <a:r>
                <a:rPr lang="en-US" baseline="30000"/>
                <a:t>+</a:t>
              </a:r>
            </a:p>
          </p:txBody>
        </p:sp>
        <p:sp>
          <p:nvSpPr>
            <p:cNvPr id="11" name="Oval 10"/>
            <p:cNvSpPr>
              <a:spLocks noChangeArrowheads="1"/>
            </p:cNvSpPr>
            <p:nvPr/>
          </p:nvSpPr>
          <p:spPr bwMode="auto">
            <a:xfrm>
              <a:off x="4800" y="1488"/>
              <a:ext cx="336" cy="336"/>
            </a:xfrm>
            <a:prstGeom prst="ellipse">
              <a:avLst/>
            </a:prstGeom>
            <a:solidFill>
              <a:schemeClr val="accent1">
                <a:alpha val="14117"/>
              </a:schemeClr>
            </a:solidFill>
            <a:ln w="9525">
              <a:solidFill>
                <a:schemeClr val="tx1"/>
              </a:solidFill>
              <a:round/>
              <a:headEnd/>
              <a:tailEnd/>
            </a:ln>
          </p:spPr>
          <p:txBody>
            <a:bodyPr wrap="none" anchor="ctr"/>
            <a:lstStyle/>
            <a:p>
              <a:endParaRPr lang="en-US"/>
            </a:p>
          </p:txBody>
        </p:sp>
      </p:grpSp>
      <p:sp>
        <p:nvSpPr>
          <p:cNvPr id="12" name="Text Box 12"/>
          <p:cNvSpPr txBox="1">
            <a:spLocks noChangeArrowheads="1"/>
          </p:cNvSpPr>
          <p:nvPr/>
        </p:nvSpPr>
        <p:spPr bwMode="auto">
          <a:xfrm>
            <a:off x="8610600" y="914400"/>
            <a:ext cx="533400" cy="366713"/>
          </a:xfrm>
          <a:prstGeom prst="rect">
            <a:avLst/>
          </a:prstGeom>
          <a:noFill/>
          <a:ln w="9525">
            <a:noFill/>
            <a:miter lim="800000"/>
            <a:headEnd/>
            <a:tailEnd/>
          </a:ln>
        </p:spPr>
        <p:txBody>
          <a:bodyPr>
            <a:spAutoFit/>
          </a:bodyPr>
          <a:lstStyle/>
          <a:p>
            <a:pPr>
              <a:spcBef>
                <a:spcPct val="50000"/>
              </a:spcBef>
            </a:pPr>
            <a:r>
              <a:rPr lang="en-US"/>
              <a:t>e</a:t>
            </a:r>
            <a:r>
              <a:rPr lang="en-US" baseline="30000"/>
              <a:t>-</a:t>
            </a:r>
          </a:p>
        </p:txBody>
      </p:sp>
      <p:sp>
        <p:nvSpPr>
          <p:cNvPr id="13" name="Text Box 13"/>
          <p:cNvSpPr txBox="1">
            <a:spLocks noChangeArrowheads="1"/>
          </p:cNvSpPr>
          <p:nvPr/>
        </p:nvSpPr>
        <p:spPr bwMode="auto">
          <a:xfrm>
            <a:off x="8153400" y="2438400"/>
            <a:ext cx="838200" cy="366713"/>
          </a:xfrm>
          <a:prstGeom prst="rect">
            <a:avLst/>
          </a:prstGeom>
          <a:noFill/>
          <a:ln w="9525">
            <a:noFill/>
            <a:miter lim="800000"/>
            <a:headEnd/>
            <a:tailEnd/>
          </a:ln>
        </p:spPr>
        <p:txBody>
          <a:bodyPr>
            <a:spAutoFit/>
          </a:bodyPr>
          <a:lstStyle/>
          <a:p>
            <a:pPr>
              <a:spcBef>
                <a:spcPct val="50000"/>
              </a:spcBef>
            </a:pPr>
            <a:r>
              <a:rPr lang="en-US"/>
              <a:t>Ag(s)</a:t>
            </a:r>
          </a:p>
        </p:txBody>
      </p:sp>
      <p:sp>
        <p:nvSpPr>
          <p:cNvPr id="14" name="Rectangle 14"/>
          <p:cNvSpPr>
            <a:spLocks noChangeArrowheads="1"/>
          </p:cNvSpPr>
          <p:nvPr/>
        </p:nvSpPr>
        <p:spPr bwMode="auto">
          <a:xfrm>
            <a:off x="8382000" y="5029200"/>
            <a:ext cx="76200" cy="10668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5" name="Text Box 15"/>
          <p:cNvSpPr txBox="1">
            <a:spLocks noChangeArrowheads="1"/>
          </p:cNvSpPr>
          <p:nvPr/>
        </p:nvSpPr>
        <p:spPr bwMode="auto">
          <a:xfrm>
            <a:off x="7239000" y="6324600"/>
            <a:ext cx="838200" cy="366713"/>
          </a:xfrm>
          <a:prstGeom prst="rect">
            <a:avLst/>
          </a:prstGeom>
          <a:noFill/>
          <a:ln w="9525">
            <a:noFill/>
            <a:miter lim="800000"/>
            <a:headEnd/>
            <a:tailEnd/>
          </a:ln>
        </p:spPr>
        <p:txBody>
          <a:bodyPr>
            <a:spAutoFit/>
          </a:bodyPr>
          <a:lstStyle/>
          <a:p>
            <a:pPr>
              <a:spcBef>
                <a:spcPct val="50000"/>
              </a:spcBef>
            </a:pPr>
            <a:r>
              <a:rPr lang="en-US"/>
              <a:t>Pt(s)</a:t>
            </a:r>
          </a:p>
        </p:txBody>
      </p:sp>
      <p:sp>
        <p:nvSpPr>
          <p:cNvPr id="16" name="Line 16"/>
          <p:cNvSpPr>
            <a:spLocks noChangeShapeType="1"/>
          </p:cNvSpPr>
          <p:nvPr/>
        </p:nvSpPr>
        <p:spPr bwMode="auto">
          <a:xfrm flipV="1">
            <a:off x="7924800" y="6019800"/>
            <a:ext cx="381000" cy="457200"/>
          </a:xfrm>
          <a:prstGeom prst="line">
            <a:avLst/>
          </a:prstGeom>
          <a:noFill/>
          <a:ln w="9525">
            <a:solidFill>
              <a:schemeClr val="tx1"/>
            </a:solidFill>
            <a:round/>
            <a:headEnd/>
            <a:tailEnd type="triangle" w="med" len="med"/>
          </a:ln>
        </p:spPr>
        <p:txBody>
          <a:bodyPr/>
          <a:lstStyle/>
          <a:p>
            <a:endParaRPr lang="en-US"/>
          </a:p>
        </p:txBody>
      </p:sp>
      <p:sp>
        <p:nvSpPr>
          <p:cNvPr id="17" name="Freeform 17"/>
          <p:cNvSpPr>
            <a:spLocks/>
          </p:cNvSpPr>
          <p:nvPr/>
        </p:nvSpPr>
        <p:spPr bwMode="auto">
          <a:xfrm>
            <a:off x="8366125" y="4495800"/>
            <a:ext cx="622300" cy="533400"/>
          </a:xfrm>
          <a:custGeom>
            <a:avLst/>
            <a:gdLst>
              <a:gd name="T0" fmla="*/ 2147483647 w 392"/>
              <a:gd name="T1" fmla="*/ 2147483647 h 336"/>
              <a:gd name="T2" fmla="*/ 2147483647 w 392"/>
              <a:gd name="T3" fmla="*/ 2147483647 h 336"/>
              <a:gd name="T4" fmla="*/ 2147483647 w 392"/>
              <a:gd name="T5" fmla="*/ 2147483647 h 336"/>
              <a:gd name="T6" fmla="*/ 2147483647 w 392"/>
              <a:gd name="T7" fmla="*/ 2147483647 h 336"/>
              <a:gd name="T8" fmla="*/ 2147483647 w 392"/>
              <a:gd name="T9" fmla="*/ 0 h 336"/>
              <a:gd name="T10" fmla="*/ 0 60000 65536"/>
              <a:gd name="T11" fmla="*/ 0 60000 65536"/>
              <a:gd name="T12" fmla="*/ 0 60000 65536"/>
              <a:gd name="T13" fmla="*/ 0 60000 65536"/>
              <a:gd name="T14" fmla="*/ 0 60000 65536"/>
              <a:gd name="T15" fmla="*/ 0 w 392"/>
              <a:gd name="T16" fmla="*/ 0 h 336"/>
              <a:gd name="T17" fmla="*/ 392 w 392"/>
              <a:gd name="T18" fmla="*/ 336 h 336"/>
            </a:gdLst>
            <a:ahLst/>
            <a:cxnLst>
              <a:cxn ang="T10">
                <a:pos x="T0" y="T1"/>
              </a:cxn>
              <a:cxn ang="T11">
                <a:pos x="T2" y="T3"/>
              </a:cxn>
              <a:cxn ang="T12">
                <a:pos x="T4" y="T5"/>
              </a:cxn>
              <a:cxn ang="T13">
                <a:pos x="T6" y="T7"/>
              </a:cxn>
              <a:cxn ang="T14">
                <a:pos x="T8" y="T9"/>
              </a:cxn>
            </a:cxnLst>
            <a:rect l="T15" t="T16" r="T17" b="T18"/>
            <a:pathLst>
              <a:path w="392" h="336">
                <a:moveTo>
                  <a:pt x="24" y="336"/>
                </a:moveTo>
                <a:cubicBezTo>
                  <a:pt x="12" y="300"/>
                  <a:pt x="0" y="264"/>
                  <a:pt x="24" y="240"/>
                </a:cubicBezTo>
                <a:cubicBezTo>
                  <a:pt x="48" y="216"/>
                  <a:pt x="112" y="192"/>
                  <a:pt x="168" y="192"/>
                </a:cubicBezTo>
                <a:cubicBezTo>
                  <a:pt x="224" y="192"/>
                  <a:pt x="328" y="272"/>
                  <a:pt x="360" y="240"/>
                </a:cubicBezTo>
                <a:cubicBezTo>
                  <a:pt x="392" y="208"/>
                  <a:pt x="360" y="40"/>
                  <a:pt x="360" y="0"/>
                </a:cubicBezTo>
              </a:path>
            </a:pathLst>
          </a:custGeom>
          <a:noFill/>
          <a:ln w="19050">
            <a:solidFill>
              <a:schemeClr val="tx1"/>
            </a:solidFill>
            <a:round/>
            <a:headEnd/>
            <a:tailEnd/>
          </a:ln>
        </p:spPr>
        <p:txBody>
          <a:bodyPr/>
          <a:lstStyle/>
          <a:p>
            <a:endParaRPr lang="en-US"/>
          </a:p>
        </p:txBody>
      </p:sp>
      <p:grpSp>
        <p:nvGrpSpPr>
          <p:cNvPr id="4" name="Group 20"/>
          <p:cNvGrpSpPr>
            <a:grpSpLocks/>
          </p:cNvGrpSpPr>
          <p:nvPr/>
        </p:nvGrpSpPr>
        <p:grpSpPr bwMode="auto">
          <a:xfrm>
            <a:off x="7010400" y="5334000"/>
            <a:ext cx="762000" cy="533400"/>
            <a:chOff x="4416" y="3360"/>
            <a:chExt cx="480" cy="336"/>
          </a:xfrm>
        </p:grpSpPr>
        <p:sp>
          <p:nvSpPr>
            <p:cNvPr id="19" name="Text Box 18"/>
            <p:cNvSpPr txBox="1">
              <a:spLocks noChangeArrowheads="1"/>
            </p:cNvSpPr>
            <p:nvPr/>
          </p:nvSpPr>
          <p:spPr bwMode="auto">
            <a:xfrm>
              <a:off x="4416" y="3408"/>
              <a:ext cx="480" cy="231"/>
            </a:xfrm>
            <a:prstGeom prst="rect">
              <a:avLst/>
            </a:prstGeom>
            <a:noFill/>
            <a:ln w="9525">
              <a:noFill/>
              <a:miter lim="800000"/>
              <a:headEnd/>
              <a:tailEnd/>
            </a:ln>
          </p:spPr>
          <p:txBody>
            <a:bodyPr>
              <a:spAutoFit/>
            </a:bodyPr>
            <a:lstStyle/>
            <a:p>
              <a:pPr>
                <a:spcBef>
                  <a:spcPct val="50000"/>
                </a:spcBef>
              </a:pPr>
              <a:r>
                <a:rPr lang="en-US"/>
                <a:t>Fe</a:t>
              </a:r>
              <a:r>
                <a:rPr lang="en-US" baseline="30000"/>
                <a:t>3+</a:t>
              </a:r>
              <a:endParaRPr lang="en-US"/>
            </a:p>
          </p:txBody>
        </p:sp>
        <p:sp>
          <p:nvSpPr>
            <p:cNvPr id="20" name="Oval 19"/>
            <p:cNvSpPr>
              <a:spLocks noChangeArrowheads="1"/>
            </p:cNvSpPr>
            <p:nvPr/>
          </p:nvSpPr>
          <p:spPr bwMode="auto">
            <a:xfrm>
              <a:off x="4416" y="3360"/>
              <a:ext cx="384" cy="336"/>
            </a:xfrm>
            <a:prstGeom prst="ellipse">
              <a:avLst/>
            </a:prstGeom>
            <a:solidFill>
              <a:schemeClr val="accent1">
                <a:alpha val="14902"/>
              </a:schemeClr>
            </a:solidFill>
            <a:ln w="9525">
              <a:solidFill>
                <a:schemeClr val="tx1"/>
              </a:solidFill>
              <a:round/>
              <a:headEnd/>
              <a:tailEnd/>
            </a:ln>
          </p:spPr>
          <p:txBody>
            <a:bodyPr wrap="none" anchor="ctr"/>
            <a:lstStyle/>
            <a:p>
              <a:endParaRPr lang="en-US"/>
            </a:p>
          </p:txBody>
        </p:sp>
      </p:grpSp>
      <p:sp>
        <p:nvSpPr>
          <p:cNvPr id="21" name="Text Box 21"/>
          <p:cNvSpPr txBox="1">
            <a:spLocks noChangeArrowheads="1"/>
          </p:cNvSpPr>
          <p:nvPr/>
        </p:nvSpPr>
        <p:spPr bwMode="auto">
          <a:xfrm>
            <a:off x="8534400" y="4419600"/>
            <a:ext cx="457200" cy="366713"/>
          </a:xfrm>
          <a:prstGeom prst="rect">
            <a:avLst/>
          </a:prstGeom>
          <a:noFill/>
          <a:ln w="9525">
            <a:noFill/>
            <a:miter lim="800000"/>
            <a:headEnd/>
            <a:tailEnd/>
          </a:ln>
        </p:spPr>
        <p:txBody>
          <a:bodyPr>
            <a:spAutoFit/>
          </a:bodyPr>
          <a:lstStyle/>
          <a:p>
            <a:pPr>
              <a:spcBef>
                <a:spcPct val="50000"/>
              </a:spcBef>
            </a:pPr>
            <a:r>
              <a:rPr lang="en-US"/>
              <a:t>e</a:t>
            </a:r>
            <a:r>
              <a:rPr lang="en-US" baseline="30000"/>
              <a:t>-</a:t>
            </a:r>
          </a:p>
        </p:txBody>
      </p:sp>
      <p:grpSp>
        <p:nvGrpSpPr>
          <p:cNvPr id="9" name="Group 25"/>
          <p:cNvGrpSpPr>
            <a:grpSpLocks/>
          </p:cNvGrpSpPr>
          <p:nvPr/>
        </p:nvGrpSpPr>
        <p:grpSpPr bwMode="auto">
          <a:xfrm>
            <a:off x="7848600" y="5334000"/>
            <a:ext cx="685800" cy="533400"/>
            <a:chOff x="2736" y="3888"/>
            <a:chExt cx="432" cy="336"/>
          </a:xfrm>
        </p:grpSpPr>
        <p:sp>
          <p:nvSpPr>
            <p:cNvPr id="23" name="Oval 22"/>
            <p:cNvSpPr>
              <a:spLocks noChangeArrowheads="1"/>
            </p:cNvSpPr>
            <p:nvPr/>
          </p:nvSpPr>
          <p:spPr bwMode="auto">
            <a:xfrm>
              <a:off x="2784" y="3888"/>
              <a:ext cx="336" cy="336"/>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 name="Text Box 23"/>
            <p:cNvSpPr txBox="1">
              <a:spLocks noChangeArrowheads="1"/>
            </p:cNvSpPr>
            <p:nvPr/>
          </p:nvSpPr>
          <p:spPr bwMode="auto">
            <a:xfrm>
              <a:off x="2736" y="3936"/>
              <a:ext cx="432" cy="231"/>
            </a:xfrm>
            <a:prstGeom prst="rect">
              <a:avLst/>
            </a:prstGeom>
            <a:noFill/>
            <a:ln w="9525">
              <a:noFill/>
              <a:miter lim="800000"/>
              <a:headEnd/>
              <a:tailEnd/>
            </a:ln>
          </p:spPr>
          <p:txBody>
            <a:bodyPr>
              <a:spAutoFit/>
            </a:bodyPr>
            <a:lstStyle/>
            <a:p>
              <a:pPr>
                <a:spcBef>
                  <a:spcPct val="50000"/>
                </a:spcBef>
              </a:pPr>
              <a:r>
                <a:rPr lang="en-US"/>
                <a:t>Fe</a:t>
              </a:r>
              <a:r>
                <a:rPr lang="en-US" baseline="30000"/>
                <a:t>2+</a:t>
              </a:r>
              <a:endParaRPr lang="en-US"/>
            </a:p>
          </p:txBody>
        </p:sp>
      </p:grpSp>
    </p:spTree>
    <p:extLst>
      <p:ext uri="{BB962C8B-B14F-4D97-AF65-F5344CB8AC3E}">
        <p14:creationId xmlns:p14="http://schemas.microsoft.com/office/powerpoint/2010/main" val="414283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63" presetClass="path" presetSubtype="0" accel="50000" decel="50000" fill="hold" nodeType="clickEffect">
                                  <p:stCondLst>
                                    <p:cond delay="0"/>
                                  </p:stCondLst>
                                  <p:childTnLst>
                                    <p:animMotion origin="layout" path="M 0.00417 -0.00555 L 0.05417 -0.00555 " pathEditMode="relative" rAng="0" ptsTypes="AA">
                                      <p:cBhvr>
                                        <p:cTn id="34" dur="1000" fill="hold"/>
                                        <p:tgtEl>
                                          <p:spTgt spid="3"/>
                                        </p:tgtEl>
                                        <p:attrNameLst>
                                          <p:attrName>ppt_x</p:attrName>
                                          <p:attrName>ppt_y</p:attrName>
                                        </p:attrNameLst>
                                      </p:cBhvr>
                                      <p:rCtr x="25" y="0"/>
                                    </p:animMotion>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0" presetClass="path" presetSubtype="0" accel="50000" decel="50000" fill="hold" grpId="1" nodeType="withEffect">
                                  <p:stCondLst>
                                    <p:cond delay="0"/>
                                  </p:stCondLst>
                                  <p:childTnLst>
                                    <p:animMotion origin="layout" path="M 0 0 C -0.00312 0.00625 -0.00243 0.01273 -0.00486 0.0192 C -0.00711 0.02499 -0.01059 0.02869 -0.01458 0.03216 C -0.02048 0.04419 -0.01267 0.02961 -0.02048 0.04002 C -0.02343 0.04396 -0.02413 0.04974 -0.02534 0.0546 C -0.02621 0.0583 -0.0302 0.06408 -0.0302 0.06408 C -0.04236 0.11243 -0.02882 0.05691 -0.03263 0.20542 C -0.03281 0.21074 -0.0342 0.21028 -0.03611 0.21028 " pathEditMode="relative" ptsTypes="fffffffA">
                                      <p:cBhvr>
                                        <p:cTn id="38" dur="1000" fill="hold"/>
                                        <p:tgtEl>
                                          <p:spTgt spid="12"/>
                                        </p:tgtEl>
                                        <p:attrNameLst>
                                          <p:attrName>ppt_x</p:attrName>
                                          <p:attrName>ppt_y</p:attrName>
                                        </p:attrNameLst>
                                      </p:cBhvr>
                                    </p:animMotion>
                                  </p:childTnLst>
                                </p:cTn>
                              </p:par>
                            </p:childTnLst>
                          </p:cTn>
                        </p:par>
                      </p:childTnLst>
                    </p:cTn>
                  </p:par>
                  <p:par>
                    <p:cTn id="39" fill="hold">
                      <p:stCondLst>
                        <p:cond delay="indefinite"/>
                      </p:stCondLst>
                      <p:childTnLst>
                        <p:par>
                          <p:cTn id="40" fill="hold">
                            <p:stCondLst>
                              <p:cond delay="0"/>
                            </p:stCondLst>
                            <p:childTnLst>
                              <p:par>
                                <p:cTn id="41" presetID="9" presetClass="exit" presetSubtype="0" fill="hold" grpId="2" nodeType="clickEffect">
                                  <p:stCondLst>
                                    <p:cond delay="0"/>
                                  </p:stCondLst>
                                  <p:childTnLst>
                                    <p:animEffect transition="out" filter="dissolv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par>
                                <p:cTn id="44" presetID="9" presetClass="exit" presetSubtype="0" fill="hold" nodeType="withEffect">
                                  <p:stCondLst>
                                    <p:cond delay="0"/>
                                  </p:stCondLst>
                                  <p:childTnLst>
                                    <p:animEffect transition="out" filter="dissolve">
                                      <p:cBhvr>
                                        <p:cTn id="45" dur="500"/>
                                        <p:tgtEl>
                                          <p:spTgt spid="3"/>
                                        </p:tgtEl>
                                      </p:cBhvr>
                                    </p:animEffect>
                                    <p:set>
                                      <p:cBhvr>
                                        <p:cTn id="46" dur="1" fill="hold">
                                          <p:stCondLst>
                                            <p:cond delay="499"/>
                                          </p:stCondLst>
                                        </p:cTn>
                                        <p:tgtEl>
                                          <p:spTgt spid="3"/>
                                        </p:tgtEl>
                                        <p:attrNameLst>
                                          <p:attrName>style.visibility</p:attrName>
                                        </p:attrNameLst>
                                      </p:cBhvr>
                                      <p:to>
                                        <p:strVal val="hidden"/>
                                      </p:to>
                                    </p:set>
                                  </p:childTnLst>
                                </p:cTn>
                              </p:par>
                              <p:par>
                                <p:cTn id="47" presetID="9"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dissolve">
                                      <p:cBhvr>
                                        <p:cTn id="49" dur="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dissolve">
                                      <p:cBhvr>
                                        <p:cTn id="62" dur="500"/>
                                        <p:tgtEl>
                                          <p:spTgt spid="16"/>
                                        </p:tgtEl>
                                      </p:cBhvr>
                                    </p:animEffect>
                                  </p:childTnLst>
                                </p:cTn>
                              </p:par>
                              <p:par>
                                <p:cTn id="63" presetID="9" presetClass="entr" presetSubtype="0" fill="hold" grpId="0" nodeType="withEffect">
                                  <p:stCondLst>
                                    <p:cond delay="0"/>
                                  </p:stCondLst>
                                  <p:childTnLst>
                                    <p:set>
                                      <p:cBhvr>
                                        <p:cTn id="64" dur="1" fill="hold">
                                          <p:stCondLst>
                                            <p:cond delay="0"/>
                                          </p:stCondLst>
                                        </p:cTn>
                                        <p:tgtEl>
                                          <p:spTgt spid="15"/>
                                        </p:tgtEl>
                                        <p:attrNameLst>
                                          <p:attrName>style.visibility</p:attrName>
                                        </p:attrNameLst>
                                      </p:cBhvr>
                                      <p:to>
                                        <p:strVal val="visible"/>
                                      </p:to>
                                    </p:set>
                                    <p:animEffect transition="in" filter="dissolve">
                                      <p:cBhvr>
                                        <p:cTn id="65" dur="500"/>
                                        <p:tgtEl>
                                          <p:spTgt spid="15"/>
                                        </p:tgtEl>
                                      </p:cBhvr>
                                    </p:animEffect>
                                  </p:childTnLst>
                                </p:cTn>
                              </p:par>
                              <p:par>
                                <p:cTn id="66" presetID="9" presetClass="entr" presetSubtype="0" fill="hold" grpId="0" nodeType="withEffect">
                                  <p:stCondLst>
                                    <p:cond delay="0"/>
                                  </p:stCondLst>
                                  <p:childTnLst>
                                    <p:set>
                                      <p:cBhvr>
                                        <p:cTn id="67" dur="1" fill="hold">
                                          <p:stCondLst>
                                            <p:cond delay="0"/>
                                          </p:stCondLst>
                                        </p:cTn>
                                        <p:tgtEl>
                                          <p:spTgt spid="17"/>
                                        </p:tgtEl>
                                        <p:attrNameLst>
                                          <p:attrName>style.visibility</p:attrName>
                                        </p:attrNameLst>
                                      </p:cBhvr>
                                      <p:to>
                                        <p:strVal val="visible"/>
                                      </p:to>
                                    </p:set>
                                    <p:animEffect transition="in" filter="dissolve">
                                      <p:cBhvr>
                                        <p:cTn id="68" dur="500"/>
                                        <p:tgtEl>
                                          <p:spTgt spid="17"/>
                                        </p:tgtEl>
                                      </p:cBhvr>
                                    </p:animEffect>
                                  </p:childTnLst>
                                </p:cTn>
                              </p:par>
                              <p:par>
                                <p:cTn id="69" presetID="9" presetClass="entr" presetSubtype="0" fill="hold" grpId="0" nodeType="with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dissolve">
                                      <p:cBhvr>
                                        <p:cTn id="71" dur="500"/>
                                        <p:tgtEl>
                                          <p:spTgt spid="14"/>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4"/>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21"/>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63" presetClass="path" presetSubtype="0" accel="50000" decel="50000" fill="hold" nodeType="clickEffect">
                                  <p:stCondLst>
                                    <p:cond delay="0"/>
                                  </p:stCondLst>
                                  <p:childTnLst>
                                    <p:animMotion origin="layout" path="M -3.33333E-6 6.93963E-8 L 0.1 0.00555 " pathEditMode="relative" rAng="0" ptsTypes="AA">
                                      <p:cBhvr>
                                        <p:cTn id="89" dur="1000" fill="hold"/>
                                        <p:tgtEl>
                                          <p:spTgt spid="4"/>
                                        </p:tgtEl>
                                        <p:attrNameLst>
                                          <p:attrName>ppt_x</p:attrName>
                                          <p:attrName>ppt_y</p:attrName>
                                        </p:attrNameLst>
                                      </p:cBhvr>
                                      <p:rCtr x="50" y="3"/>
                                    </p:animMotion>
                                  </p:childTnLst>
                                </p:cTn>
                              </p:par>
                              <p:par>
                                <p:cTn id="90" presetID="0" presetClass="path" presetSubtype="0" accel="50000" decel="50000" fill="hold" grpId="1" nodeType="withEffect">
                                  <p:stCondLst>
                                    <p:cond delay="0"/>
                                  </p:stCondLst>
                                  <p:childTnLst>
                                    <p:animMotion origin="layout" path="M 0 0 C -0.01007 0.00138 -0.01893 0.00485 -0.02882 0.00647 C -0.03438 0.00902 -0.03785 0.00879 -0.04219 0.01457 C -0.04375 0.02105 -0.04618 0.02058 -0.05052 0.02428 C -0.054 0.0377 -0.05087 0.02359 -0.05052 0.05459 C -0.05018 0.0835 -0.05052 0.11242 -0.05052 0.14133 " pathEditMode="relative" ptsTypes="fffffA">
                                      <p:cBhvr>
                                        <p:cTn id="91" dur="1000" fill="hold"/>
                                        <p:tgtEl>
                                          <p:spTgt spid="21"/>
                                        </p:tgtEl>
                                        <p:attrNameLst>
                                          <p:attrName>ppt_x</p:attrName>
                                          <p:attrName>ppt_y</p:attrName>
                                        </p:attrNameLst>
                                      </p:cBhvr>
                                    </p:animMotion>
                                  </p:childTnLst>
                                </p:cTn>
                              </p:par>
                            </p:childTnLst>
                          </p:cTn>
                        </p:par>
                      </p:childTnLst>
                    </p:cTn>
                  </p:par>
                  <p:par>
                    <p:cTn id="92" fill="hold">
                      <p:stCondLst>
                        <p:cond delay="indefinite"/>
                      </p:stCondLst>
                      <p:childTnLst>
                        <p:par>
                          <p:cTn id="93" fill="hold">
                            <p:stCondLst>
                              <p:cond delay="0"/>
                            </p:stCondLst>
                            <p:childTnLst>
                              <p:par>
                                <p:cTn id="94" presetID="9" presetClass="exit" presetSubtype="0" fill="hold" grpId="2" nodeType="clickEffect">
                                  <p:stCondLst>
                                    <p:cond delay="0"/>
                                  </p:stCondLst>
                                  <p:childTnLst>
                                    <p:animEffect transition="out" filter="dissolve">
                                      <p:cBhvr>
                                        <p:cTn id="95" dur="500"/>
                                        <p:tgtEl>
                                          <p:spTgt spid="21"/>
                                        </p:tgtEl>
                                      </p:cBhvr>
                                    </p:animEffect>
                                    <p:set>
                                      <p:cBhvr>
                                        <p:cTn id="96" dur="1" fill="hold">
                                          <p:stCondLst>
                                            <p:cond delay="499"/>
                                          </p:stCondLst>
                                        </p:cTn>
                                        <p:tgtEl>
                                          <p:spTgt spid="21"/>
                                        </p:tgtEl>
                                        <p:attrNameLst>
                                          <p:attrName>style.visibility</p:attrName>
                                        </p:attrNameLst>
                                      </p:cBhvr>
                                      <p:to>
                                        <p:strVal val="hidden"/>
                                      </p:to>
                                    </p:set>
                                  </p:childTnLst>
                                </p:cTn>
                              </p:par>
                              <p:par>
                                <p:cTn id="97" presetID="9" presetClass="exit" presetSubtype="0" fill="hold" nodeType="withEffect">
                                  <p:stCondLst>
                                    <p:cond delay="0"/>
                                  </p:stCondLst>
                                  <p:childTnLst>
                                    <p:animEffect transition="out" filter="dissolve">
                                      <p:cBhvr>
                                        <p:cTn id="98" dur="500"/>
                                        <p:tgtEl>
                                          <p:spTgt spid="4"/>
                                        </p:tgtEl>
                                      </p:cBhvr>
                                    </p:animEffect>
                                    <p:set>
                                      <p:cBhvr>
                                        <p:cTn id="99" dur="1" fill="hold">
                                          <p:stCondLst>
                                            <p:cond delay="499"/>
                                          </p:stCondLst>
                                        </p:cTn>
                                        <p:tgtEl>
                                          <p:spTgt spid="4"/>
                                        </p:tgtEl>
                                        <p:attrNameLst>
                                          <p:attrName>style.visibility</p:attrName>
                                        </p:attrNameLst>
                                      </p:cBhvr>
                                      <p:to>
                                        <p:strVal val="hidden"/>
                                      </p:to>
                                    </p:set>
                                  </p:childTnLst>
                                </p:cTn>
                              </p:par>
                              <p:par>
                                <p:cTn id="100" presetID="9" presetClass="entr" presetSubtype="0" fill="hold" nodeType="withEffect">
                                  <p:stCondLst>
                                    <p:cond delay="0"/>
                                  </p:stCondLst>
                                  <p:childTnLst>
                                    <p:set>
                                      <p:cBhvr>
                                        <p:cTn id="101" dur="1" fill="hold">
                                          <p:stCondLst>
                                            <p:cond delay="0"/>
                                          </p:stCondLst>
                                        </p:cTn>
                                        <p:tgtEl>
                                          <p:spTgt spid="9"/>
                                        </p:tgtEl>
                                        <p:attrNameLst>
                                          <p:attrName>style.visibility</p:attrName>
                                        </p:attrNameLst>
                                      </p:cBhvr>
                                      <p:to>
                                        <p:strVal val="visible"/>
                                      </p:to>
                                    </p:set>
                                    <p:animEffect transition="in" filter="dissolve">
                                      <p:cBhvr>
                                        <p:cTn id="102" dur="500"/>
                                        <p:tgtEl>
                                          <p:spTgt spid="9"/>
                                        </p:tgtEl>
                                      </p:cBhvr>
                                    </p:animEffec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7171">
                                            <p:txEl>
                                              <p:pRg st="8" end="8"/>
                                            </p:txEl>
                                          </p:spTgt>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71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 grpId="0"/>
      <p:bldP spid="8" grpId="0" animBg="1"/>
      <p:bldP spid="12" grpId="0"/>
      <p:bldP spid="12" grpId="1"/>
      <p:bldP spid="12" grpId="2"/>
      <p:bldP spid="13" grpId="0"/>
      <p:bldP spid="14" grpId="0" animBg="1"/>
      <p:bldP spid="15" grpId="0"/>
      <p:bldP spid="16" grpId="0" animBg="1"/>
      <p:bldP spid="17" grpId="0" animBg="1"/>
      <p:bldP spid="21" grpId="0"/>
      <p:bldP spid="21" grpId="1"/>
      <p:bldP spid="21" grpId="2"/>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r>
              <a:rPr lang="en-US" sz="4800" dirty="0" smtClean="0">
                <a:latin typeface="Tahoma" charset="0"/>
              </a:rPr>
              <a:t/>
            </a:r>
            <a:br>
              <a:rPr lang="en-US" sz="4800" dirty="0" smtClean="0">
                <a:latin typeface="Tahoma" charset="0"/>
              </a:rPr>
            </a:br>
            <a:r>
              <a:rPr lang="en-US" sz="3200" dirty="0" err="1" smtClean="0">
                <a:latin typeface="Tahoma" charset="0"/>
              </a:rPr>
              <a:t>Potentiometry</a:t>
            </a:r>
            <a:r>
              <a:rPr lang="en-US" sz="3200" dirty="0" smtClean="0">
                <a:latin typeface="Tahoma" charset="0"/>
              </a:rPr>
              <a:t> – Other sources of potential</a:t>
            </a:r>
            <a:endParaRPr lang="en-US" altLang="en-US" sz="3200" dirty="0" smtClean="0">
              <a:latin typeface="Tahoma" charset="0"/>
              <a:cs typeface="Tahoma" charset="0"/>
            </a:endParaRPr>
          </a:p>
        </p:txBody>
      </p:sp>
      <p:sp>
        <p:nvSpPr>
          <p:cNvPr id="7171" name="Content Placeholder 5"/>
          <p:cNvSpPr>
            <a:spLocks noGrp="1"/>
          </p:cNvSpPr>
          <p:nvPr>
            <p:ph idx="1"/>
          </p:nvPr>
        </p:nvSpPr>
        <p:spPr/>
        <p:txBody>
          <a:bodyPr/>
          <a:lstStyle/>
          <a:p>
            <a:pPr>
              <a:lnSpc>
                <a:spcPct val="90000"/>
              </a:lnSpc>
            </a:pPr>
            <a:r>
              <a:rPr lang="en-US" sz="2800" dirty="0" smtClean="0">
                <a:latin typeface="Tahoma" charset="0"/>
              </a:rPr>
              <a:t>In </a:t>
            </a:r>
            <a:r>
              <a:rPr lang="en-US" sz="2800" dirty="0" err="1" smtClean="0">
                <a:latin typeface="Tahoma" charset="0"/>
              </a:rPr>
              <a:t>Potentiometry</a:t>
            </a:r>
            <a:r>
              <a:rPr lang="en-US" sz="2800" dirty="0" smtClean="0">
                <a:latin typeface="Tahoma" charset="0"/>
              </a:rPr>
              <a:t>, ideally,</a:t>
            </a:r>
          </a:p>
          <a:p>
            <a:pPr>
              <a:lnSpc>
                <a:spcPct val="90000"/>
              </a:lnSpc>
              <a:buFontTx/>
              <a:buNone/>
            </a:pPr>
            <a:r>
              <a:rPr lang="en-US" sz="2800" dirty="0" smtClean="0">
                <a:latin typeface="Tahoma" charset="0"/>
              </a:rPr>
              <a:t>	</a:t>
            </a:r>
            <a:r>
              <a:rPr lang="en-US" sz="2800" dirty="0" err="1" smtClean="0">
                <a:latin typeface="Tahoma" charset="0"/>
              </a:rPr>
              <a:t>E</a:t>
            </a:r>
            <a:r>
              <a:rPr lang="en-US" sz="2800" baseline="-25000" dirty="0" err="1" smtClean="0">
                <a:latin typeface="Tahoma" charset="0"/>
              </a:rPr>
              <a:t>measured</a:t>
            </a:r>
            <a:r>
              <a:rPr lang="en-US" sz="2800" dirty="0" smtClean="0">
                <a:latin typeface="Tahoma" charset="0"/>
              </a:rPr>
              <a:t> = </a:t>
            </a:r>
            <a:r>
              <a:rPr lang="en-US" sz="2800" dirty="0" err="1" smtClean="0">
                <a:latin typeface="Tahoma" charset="0"/>
              </a:rPr>
              <a:t>E</a:t>
            </a:r>
            <a:r>
              <a:rPr lang="en-US" sz="2800" baseline="-25000" dirty="0" err="1" smtClean="0">
                <a:latin typeface="Tahoma" charset="0"/>
              </a:rPr>
              <a:t>indicator</a:t>
            </a:r>
            <a:r>
              <a:rPr lang="en-US" sz="2800" baseline="-25000" dirty="0" smtClean="0">
                <a:latin typeface="Tahoma" charset="0"/>
              </a:rPr>
              <a:t> electrode</a:t>
            </a:r>
            <a:r>
              <a:rPr lang="en-US" sz="2800" dirty="0" smtClean="0">
                <a:latin typeface="Tahoma" charset="0"/>
              </a:rPr>
              <a:t> – </a:t>
            </a:r>
            <a:r>
              <a:rPr lang="en-US" sz="2800" dirty="0" err="1" smtClean="0">
                <a:latin typeface="Tahoma" charset="0"/>
              </a:rPr>
              <a:t>E</a:t>
            </a:r>
            <a:r>
              <a:rPr lang="en-US" sz="2800" baseline="-25000" dirty="0" err="1" smtClean="0">
                <a:latin typeface="Tahoma" charset="0"/>
              </a:rPr>
              <a:t>reference</a:t>
            </a:r>
            <a:r>
              <a:rPr lang="en-US" sz="2800" baseline="-25000" dirty="0" smtClean="0">
                <a:latin typeface="Tahoma" charset="0"/>
              </a:rPr>
              <a:t> electrode</a:t>
            </a:r>
            <a:endParaRPr lang="en-US" sz="2800" dirty="0" smtClean="0">
              <a:latin typeface="Tahoma" charset="0"/>
            </a:endParaRPr>
          </a:p>
          <a:p>
            <a:pPr>
              <a:lnSpc>
                <a:spcPct val="90000"/>
              </a:lnSpc>
              <a:buNone/>
            </a:pPr>
            <a:r>
              <a:rPr lang="en-US" sz="2800" dirty="0" smtClean="0">
                <a:latin typeface="Tahoma" charset="0"/>
              </a:rPr>
              <a:t>	</a:t>
            </a:r>
            <a:r>
              <a:rPr lang="en-US" sz="2400" dirty="0" smtClean="0">
                <a:latin typeface="Tahoma" charset="0"/>
              </a:rPr>
              <a:t>(can be reversed if reference electrode is cathode)</a:t>
            </a:r>
          </a:p>
          <a:p>
            <a:pPr>
              <a:lnSpc>
                <a:spcPct val="90000"/>
              </a:lnSpc>
            </a:pPr>
            <a:r>
              <a:rPr lang="en-US" sz="2800" dirty="0" smtClean="0">
                <a:latin typeface="Tahoma" charset="0"/>
              </a:rPr>
              <a:t>However, other sources of potential exist:</a:t>
            </a:r>
          </a:p>
          <a:p>
            <a:pPr lvl="1">
              <a:lnSpc>
                <a:spcPct val="90000"/>
              </a:lnSpc>
              <a:buFontTx/>
              <a:buNone/>
            </a:pPr>
            <a:r>
              <a:rPr lang="en-US" sz="2400" dirty="0" err="1" smtClean="0">
                <a:latin typeface="Tahoma" charset="0"/>
              </a:rPr>
              <a:t>E</a:t>
            </a:r>
            <a:r>
              <a:rPr lang="en-US" sz="2400" baseline="-25000" dirty="0" err="1" smtClean="0">
                <a:latin typeface="Tahoma" charset="0"/>
              </a:rPr>
              <a:t>measured</a:t>
            </a:r>
            <a:r>
              <a:rPr lang="en-US" sz="2400" dirty="0" smtClean="0">
                <a:latin typeface="Tahoma" charset="0"/>
              </a:rPr>
              <a:t> = </a:t>
            </a:r>
            <a:r>
              <a:rPr lang="en-US" sz="2400" dirty="0" err="1" smtClean="0">
                <a:latin typeface="Tahoma" charset="0"/>
              </a:rPr>
              <a:t>E</a:t>
            </a:r>
            <a:r>
              <a:rPr lang="en-US" sz="2400" baseline="-25000" dirty="0" err="1" smtClean="0">
                <a:latin typeface="Tahoma" charset="0"/>
              </a:rPr>
              <a:t>ind</a:t>
            </a:r>
            <a:r>
              <a:rPr lang="en-US" sz="2400" dirty="0" smtClean="0">
                <a:latin typeface="Tahoma" charset="0"/>
              </a:rPr>
              <a:t> – </a:t>
            </a:r>
            <a:r>
              <a:rPr lang="en-US" sz="2400" dirty="0" err="1" smtClean="0">
                <a:latin typeface="Tahoma" charset="0"/>
              </a:rPr>
              <a:t>E</a:t>
            </a:r>
            <a:r>
              <a:rPr lang="en-US" sz="2400" baseline="-25000" dirty="0" err="1" smtClean="0">
                <a:latin typeface="Tahoma" charset="0"/>
              </a:rPr>
              <a:t>ref</a:t>
            </a:r>
            <a:r>
              <a:rPr lang="en-US" sz="2400" baseline="-25000" dirty="0" smtClean="0">
                <a:latin typeface="Tahoma" charset="0"/>
              </a:rPr>
              <a:t> </a:t>
            </a:r>
            <a:r>
              <a:rPr lang="en-US" sz="2400" dirty="0" smtClean="0">
                <a:latin typeface="Tahoma" charset="0"/>
              </a:rPr>
              <a:t>– IR + </a:t>
            </a:r>
            <a:r>
              <a:rPr lang="en-US" sz="2400" dirty="0" err="1" smtClean="0">
                <a:latin typeface="Tahoma" charset="0"/>
              </a:rPr>
              <a:t>E</a:t>
            </a:r>
            <a:r>
              <a:rPr lang="en-US" sz="2400" baseline="-25000" dirty="0" err="1" smtClean="0">
                <a:latin typeface="Tahoma" charset="0"/>
              </a:rPr>
              <a:t>junction</a:t>
            </a:r>
            <a:endParaRPr lang="en-US" sz="2400" dirty="0" smtClean="0">
              <a:latin typeface="Tahoma" charset="0"/>
            </a:endParaRPr>
          </a:p>
          <a:p>
            <a:pPr lvl="1">
              <a:lnSpc>
                <a:spcPct val="90000"/>
              </a:lnSpc>
              <a:buFontTx/>
              <a:buNone/>
            </a:pPr>
            <a:r>
              <a:rPr lang="en-US" sz="2400" dirty="0" smtClean="0">
                <a:latin typeface="Tahoma" charset="0"/>
              </a:rPr>
              <a:t>where: IR is due to non-zero current and resistance  (this can be minimized by using voltmeter with very high resistance)</a:t>
            </a:r>
          </a:p>
          <a:p>
            <a:pPr lvl="1">
              <a:lnSpc>
                <a:spcPct val="90000"/>
              </a:lnSpc>
              <a:buFontTx/>
              <a:buNone/>
            </a:pPr>
            <a:r>
              <a:rPr lang="en-US" sz="2400" dirty="0" smtClean="0">
                <a:latin typeface="Tahoma" charset="0"/>
              </a:rPr>
              <a:t>and </a:t>
            </a:r>
            <a:r>
              <a:rPr lang="en-US" sz="2400" dirty="0" err="1" smtClean="0">
                <a:latin typeface="Tahoma" charset="0"/>
              </a:rPr>
              <a:t>E</a:t>
            </a:r>
            <a:r>
              <a:rPr lang="en-US" sz="2400" baseline="-25000" dirty="0" err="1" smtClean="0">
                <a:latin typeface="Tahoma" charset="0"/>
              </a:rPr>
              <a:t>junction</a:t>
            </a:r>
            <a:r>
              <a:rPr lang="en-US" sz="2400" dirty="0" smtClean="0">
                <a:latin typeface="Tahoma" charset="0"/>
              </a:rPr>
              <a:t> is due to difference in ion concentrations across salt bridges (see text for details)</a:t>
            </a:r>
          </a:p>
          <a:p>
            <a:pPr lvl="1">
              <a:lnSpc>
                <a:spcPct val="90000"/>
              </a:lnSpc>
              <a:buFontTx/>
              <a:buNone/>
            </a:pPr>
            <a:r>
              <a:rPr lang="en-US" sz="2400" dirty="0" smtClean="0">
                <a:latin typeface="Tahoma" charset="0"/>
              </a:rPr>
              <a:t>because </a:t>
            </a:r>
            <a:r>
              <a:rPr lang="en-US" sz="2400" dirty="0" err="1" smtClean="0">
                <a:latin typeface="Tahoma" charset="0"/>
              </a:rPr>
              <a:t>E</a:t>
            </a:r>
            <a:r>
              <a:rPr lang="en-US" sz="2400" baseline="-25000" dirty="0" err="1" smtClean="0">
                <a:latin typeface="Tahoma" charset="0"/>
              </a:rPr>
              <a:t>junction</a:t>
            </a:r>
            <a:r>
              <a:rPr lang="en-US" sz="2400" dirty="0" smtClean="0">
                <a:latin typeface="Tahoma" charset="0"/>
              </a:rPr>
              <a:t> depends on sample matrix, constant systematic errors can occur</a:t>
            </a:r>
          </a:p>
        </p:txBody>
      </p:sp>
    </p:spTree>
    <p:extLst>
      <p:ext uri="{BB962C8B-B14F-4D97-AF65-F5344CB8AC3E}">
        <p14:creationId xmlns:p14="http://schemas.microsoft.com/office/powerpoint/2010/main" val="509288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br>
              <a:rPr lang="en-US" sz="4000" dirty="0" smtClean="0">
                <a:latin typeface="Tahoma" charset="0"/>
              </a:rPr>
            </a:br>
            <a:r>
              <a:rPr lang="en-US" sz="3200" dirty="0" err="1" smtClean="0">
                <a:latin typeface="Tahoma" charset="0"/>
              </a:rPr>
              <a:t>Potentiometry</a:t>
            </a:r>
            <a:r>
              <a:rPr lang="en-US" sz="3200" dirty="0" smtClean="0">
                <a:latin typeface="Tahoma" charset="0"/>
              </a:rPr>
              <a:t> – Ion Selective Electrodes</a:t>
            </a:r>
            <a:endParaRPr lang="en-US" altLang="en-US" sz="3200" dirty="0" smtClean="0">
              <a:latin typeface="Tahoma" charset="0"/>
              <a:cs typeface="Tahoma" charset="0"/>
            </a:endParaRPr>
          </a:p>
        </p:txBody>
      </p:sp>
      <p:sp>
        <p:nvSpPr>
          <p:cNvPr id="7171" name="Content Placeholder 5"/>
          <p:cNvSpPr>
            <a:spLocks noGrp="1"/>
          </p:cNvSpPr>
          <p:nvPr>
            <p:ph idx="1"/>
          </p:nvPr>
        </p:nvSpPr>
        <p:spPr>
          <a:xfrm>
            <a:off x="457200" y="1600201"/>
            <a:ext cx="4191000" cy="3657600"/>
          </a:xfrm>
        </p:spPr>
        <p:txBody>
          <a:bodyPr/>
          <a:lstStyle/>
          <a:p>
            <a:pPr>
              <a:lnSpc>
                <a:spcPct val="80000"/>
              </a:lnSpc>
            </a:pPr>
            <a:r>
              <a:rPr lang="en-US" sz="2000" dirty="0" smtClean="0">
                <a:latin typeface="Tahoma" charset="0"/>
              </a:rPr>
              <a:t>Common and low cost method to measure single ion</a:t>
            </a:r>
          </a:p>
          <a:p>
            <a:pPr>
              <a:lnSpc>
                <a:spcPct val="80000"/>
              </a:lnSpc>
            </a:pPr>
            <a:r>
              <a:rPr lang="en-US" sz="2000" dirty="0" smtClean="0">
                <a:latin typeface="Tahoma" charset="0"/>
              </a:rPr>
              <a:t>Most commonly used is pH electrode</a:t>
            </a:r>
          </a:p>
          <a:p>
            <a:pPr>
              <a:lnSpc>
                <a:spcPct val="80000"/>
              </a:lnSpc>
            </a:pPr>
            <a:r>
              <a:rPr lang="en-US" sz="2000" dirty="0" smtClean="0">
                <a:latin typeface="Tahoma" charset="0"/>
              </a:rPr>
              <a:t>Ion selective electrodes contain an internal solution and reference electrode</a:t>
            </a:r>
          </a:p>
          <a:p>
            <a:pPr>
              <a:lnSpc>
                <a:spcPct val="80000"/>
              </a:lnSpc>
            </a:pPr>
            <a:r>
              <a:rPr lang="en-US" sz="2000" dirty="0" smtClean="0">
                <a:latin typeface="Tahoma" charset="0"/>
              </a:rPr>
              <a:t>A membrane is responsible for potential generation</a:t>
            </a:r>
          </a:p>
          <a:p>
            <a:pPr>
              <a:lnSpc>
                <a:spcPct val="80000"/>
              </a:lnSpc>
            </a:pPr>
            <a:r>
              <a:rPr lang="en-US" sz="2000" dirty="0" smtClean="0">
                <a:latin typeface="Tahoma" charset="0"/>
              </a:rPr>
              <a:t>Potential is generated as ions diffuse out of or into membrane and complexes break apart or form</a:t>
            </a:r>
          </a:p>
          <a:p>
            <a:pPr>
              <a:lnSpc>
                <a:spcPct val="90000"/>
              </a:lnSpc>
            </a:pPr>
            <a:endParaRPr lang="en-US" sz="2400" dirty="0" smtClean="0">
              <a:latin typeface="Tahoma" charset="0"/>
            </a:endParaRPr>
          </a:p>
        </p:txBody>
      </p:sp>
      <p:sp>
        <p:nvSpPr>
          <p:cNvPr id="4" name="Rectangle 4"/>
          <p:cNvSpPr>
            <a:spLocks noChangeArrowheads="1"/>
          </p:cNvSpPr>
          <p:nvPr/>
        </p:nvSpPr>
        <p:spPr bwMode="auto">
          <a:xfrm>
            <a:off x="7162800" y="2133600"/>
            <a:ext cx="304800" cy="1752600"/>
          </a:xfrm>
          <a:prstGeom prst="rect">
            <a:avLst/>
          </a:prstGeom>
          <a:noFill/>
          <a:ln w="19050">
            <a:solidFill>
              <a:schemeClr val="tx1"/>
            </a:solidFill>
            <a:miter lim="800000"/>
            <a:headEnd/>
            <a:tailEnd/>
          </a:ln>
        </p:spPr>
        <p:txBody>
          <a:bodyPr wrap="none" anchor="ctr"/>
          <a:lstStyle/>
          <a:p>
            <a:endParaRPr lang="en-US"/>
          </a:p>
        </p:txBody>
      </p:sp>
      <p:sp>
        <p:nvSpPr>
          <p:cNvPr id="5" name="Rectangle 6"/>
          <p:cNvSpPr>
            <a:spLocks noChangeArrowheads="1"/>
          </p:cNvSpPr>
          <p:nvPr/>
        </p:nvSpPr>
        <p:spPr bwMode="auto">
          <a:xfrm>
            <a:off x="6629400" y="3048000"/>
            <a:ext cx="1905000" cy="1143000"/>
          </a:xfrm>
          <a:prstGeom prst="rect">
            <a:avLst/>
          </a:prstGeom>
          <a:solidFill>
            <a:schemeClr val="accent1">
              <a:alpha val="52156"/>
            </a:schemeClr>
          </a:solidFill>
          <a:ln w="9525">
            <a:solidFill>
              <a:schemeClr val="tx1"/>
            </a:solidFill>
            <a:miter lim="800000"/>
            <a:headEnd/>
            <a:tailEnd/>
          </a:ln>
        </p:spPr>
        <p:txBody>
          <a:bodyPr wrap="none" anchor="ctr"/>
          <a:lstStyle/>
          <a:p>
            <a:endParaRPr lang="en-US"/>
          </a:p>
        </p:txBody>
      </p:sp>
      <p:sp>
        <p:nvSpPr>
          <p:cNvPr id="6" name="Line 7"/>
          <p:cNvSpPr>
            <a:spLocks noChangeShapeType="1"/>
          </p:cNvSpPr>
          <p:nvPr/>
        </p:nvSpPr>
        <p:spPr bwMode="auto">
          <a:xfrm>
            <a:off x="6629400" y="2057400"/>
            <a:ext cx="0" cy="2133600"/>
          </a:xfrm>
          <a:prstGeom prst="line">
            <a:avLst/>
          </a:prstGeom>
          <a:noFill/>
          <a:ln w="25400">
            <a:solidFill>
              <a:schemeClr val="tx1"/>
            </a:solidFill>
            <a:round/>
            <a:headEnd/>
            <a:tailEnd/>
          </a:ln>
        </p:spPr>
        <p:txBody>
          <a:bodyPr/>
          <a:lstStyle/>
          <a:p>
            <a:endParaRPr lang="en-US"/>
          </a:p>
        </p:txBody>
      </p:sp>
      <p:sp>
        <p:nvSpPr>
          <p:cNvPr id="7" name="Line 8"/>
          <p:cNvSpPr>
            <a:spLocks noChangeShapeType="1"/>
          </p:cNvSpPr>
          <p:nvPr/>
        </p:nvSpPr>
        <p:spPr bwMode="auto">
          <a:xfrm flipH="1">
            <a:off x="6629400" y="4191000"/>
            <a:ext cx="1905000" cy="0"/>
          </a:xfrm>
          <a:prstGeom prst="line">
            <a:avLst/>
          </a:prstGeom>
          <a:noFill/>
          <a:ln w="25400">
            <a:solidFill>
              <a:schemeClr val="tx1"/>
            </a:solidFill>
            <a:round/>
            <a:headEnd/>
            <a:tailEnd/>
          </a:ln>
        </p:spPr>
        <p:txBody>
          <a:bodyPr/>
          <a:lstStyle/>
          <a:p>
            <a:endParaRPr lang="en-US"/>
          </a:p>
        </p:txBody>
      </p:sp>
      <p:sp>
        <p:nvSpPr>
          <p:cNvPr id="8" name="Line 9"/>
          <p:cNvSpPr>
            <a:spLocks noChangeShapeType="1"/>
          </p:cNvSpPr>
          <p:nvPr/>
        </p:nvSpPr>
        <p:spPr bwMode="auto">
          <a:xfrm flipV="1">
            <a:off x="8534400" y="1981200"/>
            <a:ext cx="0" cy="2209800"/>
          </a:xfrm>
          <a:prstGeom prst="line">
            <a:avLst/>
          </a:prstGeom>
          <a:noFill/>
          <a:ln w="25400">
            <a:solidFill>
              <a:schemeClr val="tx1"/>
            </a:solidFill>
            <a:round/>
            <a:headEnd/>
            <a:tailEnd/>
          </a:ln>
        </p:spPr>
        <p:txBody>
          <a:bodyPr/>
          <a:lstStyle/>
          <a:p>
            <a:endParaRPr lang="en-US"/>
          </a:p>
        </p:txBody>
      </p:sp>
      <p:sp>
        <p:nvSpPr>
          <p:cNvPr id="9" name="Rectangle 10"/>
          <p:cNvSpPr>
            <a:spLocks noChangeArrowheads="1"/>
          </p:cNvSpPr>
          <p:nvPr/>
        </p:nvSpPr>
        <p:spPr bwMode="auto">
          <a:xfrm>
            <a:off x="7239000" y="2286000"/>
            <a:ext cx="76200" cy="1143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0" name="Rectangle 11"/>
          <p:cNvSpPr>
            <a:spLocks noChangeArrowheads="1"/>
          </p:cNvSpPr>
          <p:nvPr/>
        </p:nvSpPr>
        <p:spPr bwMode="auto">
          <a:xfrm>
            <a:off x="7924800" y="2362200"/>
            <a:ext cx="76200" cy="1143000"/>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1" name="Oval 12"/>
          <p:cNvSpPr>
            <a:spLocks noChangeArrowheads="1"/>
          </p:cNvSpPr>
          <p:nvPr/>
        </p:nvSpPr>
        <p:spPr bwMode="auto">
          <a:xfrm>
            <a:off x="7391400" y="1447800"/>
            <a:ext cx="457200" cy="4572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 name="Text Box 13"/>
          <p:cNvSpPr txBox="1">
            <a:spLocks noChangeArrowheads="1"/>
          </p:cNvSpPr>
          <p:nvPr/>
        </p:nvSpPr>
        <p:spPr bwMode="auto">
          <a:xfrm>
            <a:off x="7467600" y="1524000"/>
            <a:ext cx="304800" cy="366713"/>
          </a:xfrm>
          <a:prstGeom prst="rect">
            <a:avLst/>
          </a:prstGeom>
          <a:noFill/>
          <a:ln w="9525">
            <a:noFill/>
            <a:miter lim="800000"/>
            <a:headEnd/>
            <a:tailEnd/>
          </a:ln>
        </p:spPr>
        <p:txBody>
          <a:bodyPr>
            <a:spAutoFit/>
          </a:bodyPr>
          <a:lstStyle/>
          <a:p>
            <a:pPr>
              <a:spcBef>
                <a:spcPct val="50000"/>
              </a:spcBef>
            </a:pPr>
            <a:r>
              <a:rPr lang="en-US">
                <a:latin typeface="Tahoma" charset="0"/>
              </a:rPr>
              <a:t>V</a:t>
            </a:r>
          </a:p>
        </p:txBody>
      </p:sp>
      <p:sp>
        <p:nvSpPr>
          <p:cNvPr id="13" name="Freeform 14"/>
          <p:cNvSpPr>
            <a:spLocks/>
          </p:cNvSpPr>
          <p:nvPr/>
        </p:nvSpPr>
        <p:spPr bwMode="auto">
          <a:xfrm>
            <a:off x="7162800" y="1651000"/>
            <a:ext cx="228600" cy="635000"/>
          </a:xfrm>
          <a:custGeom>
            <a:avLst/>
            <a:gdLst>
              <a:gd name="T0" fmla="*/ 56 w 104"/>
              <a:gd name="T1" fmla="*/ 400 h 400"/>
              <a:gd name="T2" fmla="*/ 8 w 104"/>
              <a:gd name="T3" fmla="*/ 256 h 400"/>
              <a:gd name="T4" fmla="*/ 8 w 104"/>
              <a:gd name="T5" fmla="*/ 112 h 400"/>
              <a:gd name="T6" fmla="*/ 56 w 104"/>
              <a:gd name="T7" fmla="*/ 16 h 400"/>
              <a:gd name="T8" fmla="*/ 104 w 104"/>
              <a:gd name="T9" fmla="*/ 16 h 400"/>
              <a:gd name="T10" fmla="*/ 0 60000 65536"/>
              <a:gd name="T11" fmla="*/ 0 60000 65536"/>
              <a:gd name="T12" fmla="*/ 0 60000 65536"/>
              <a:gd name="T13" fmla="*/ 0 60000 65536"/>
              <a:gd name="T14" fmla="*/ 0 60000 65536"/>
              <a:gd name="T15" fmla="*/ 0 w 104"/>
              <a:gd name="T16" fmla="*/ 0 h 400"/>
              <a:gd name="T17" fmla="*/ 104 w 104"/>
              <a:gd name="T18" fmla="*/ 400 h 400"/>
            </a:gdLst>
            <a:ahLst/>
            <a:cxnLst>
              <a:cxn ang="T10">
                <a:pos x="T0" y="T1"/>
              </a:cxn>
              <a:cxn ang="T11">
                <a:pos x="T2" y="T3"/>
              </a:cxn>
              <a:cxn ang="T12">
                <a:pos x="T4" y="T5"/>
              </a:cxn>
              <a:cxn ang="T13">
                <a:pos x="T6" y="T7"/>
              </a:cxn>
              <a:cxn ang="T14">
                <a:pos x="T8" y="T9"/>
              </a:cxn>
            </a:cxnLst>
            <a:rect l="T15" t="T16" r="T17" b="T18"/>
            <a:pathLst>
              <a:path w="104" h="400">
                <a:moveTo>
                  <a:pt x="56" y="400"/>
                </a:moveTo>
                <a:cubicBezTo>
                  <a:pt x="36" y="352"/>
                  <a:pt x="16" y="304"/>
                  <a:pt x="8" y="256"/>
                </a:cubicBezTo>
                <a:cubicBezTo>
                  <a:pt x="0" y="208"/>
                  <a:pt x="0" y="152"/>
                  <a:pt x="8" y="112"/>
                </a:cubicBezTo>
                <a:cubicBezTo>
                  <a:pt x="16" y="72"/>
                  <a:pt x="40" y="32"/>
                  <a:pt x="56" y="16"/>
                </a:cubicBezTo>
                <a:cubicBezTo>
                  <a:pt x="72" y="0"/>
                  <a:pt x="88" y="8"/>
                  <a:pt x="104" y="16"/>
                </a:cubicBezTo>
              </a:path>
            </a:pathLst>
          </a:custGeom>
          <a:noFill/>
          <a:ln w="19050">
            <a:solidFill>
              <a:schemeClr val="tx1"/>
            </a:solidFill>
            <a:round/>
            <a:headEnd/>
            <a:tailEnd/>
          </a:ln>
        </p:spPr>
        <p:txBody>
          <a:bodyPr/>
          <a:lstStyle/>
          <a:p>
            <a:endParaRPr lang="en-US"/>
          </a:p>
        </p:txBody>
      </p:sp>
      <p:sp>
        <p:nvSpPr>
          <p:cNvPr id="14" name="Freeform 15"/>
          <p:cNvSpPr>
            <a:spLocks/>
          </p:cNvSpPr>
          <p:nvPr/>
        </p:nvSpPr>
        <p:spPr bwMode="auto">
          <a:xfrm>
            <a:off x="7848600" y="1651000"/>
            <a:ext cx="152400" cy="774700"/>
          </a:xfrm>
          <a:custGeom>
            <a:avLst/>
            <a:gdLst>
              <a:gd name="T0" fmla="*/ 0 w 104"/>
              <a:gd name="T1" fmla="*/ 16 h 488"/>
              <a:gd name="T2" fmla="*/ 48 w 104"/>
              <a:gd name="T3" fmla="*/ 16 h 488"/>
              <a:gd name="T4" fmla="*/ 96 w 104"/>
              <a:gd name="T5" fmla="*/ 112 h 488"/>
              <a:gd name="T6" fmla="*/ 96 w 104"/>
              <a:gd name="T7" fmla="*/ 448 h 488"/>
              <a:gd name="T8" fmla="*/ 96 w 104"/>
              <a:gd name="T9" fmla="*/ 352 h 488"/>
              <a:gd name="T10" fmla="*/ 0 60000 65536"/>
              <a:gd name="T11" fmla="*/ 0 60000 65536"/>
              <a:gd name="T12" fmla="*/ 0 60000 65536"/>
              <a:gd name="T13" fmla="*/ 0 60000 65536"/>
              <a:gd name="T14" fmla="*/ 0 60000 65536"/>
              <a:gd name="T15" fmla="*/ 0 w 104"/>
              <a:gd name="T16" fmla="*/ 0 h 488"/>
              <a:gd name="T17" fmla="*/ 104 w 104"/>
              <a:gd name="T18" fmla="*/ 488 h 488"/>
            </a:gdLst>
            <a:ahLst/>
            <a:cxnLst>
              <a:cxn ang="T10">
                <a:pos x="T0" y="T1"/>
              </a:cxn>
              <a:cxn ang="T11">
                <a:pos x="T2" y="T3"/>
              </a:cxn>
              <a:cxn ang="T12">
                <a:pos x="T4" y="T5"/>
              </a:cxn>
              <a:cxn ang="T13">
                <a:pos x="T6" y="T7"/>
              </a:cxn>
              <a:cxn ang="T14">
                <a:pos x="T8" y="T9"/>
              </a:cxn>
            </a:cxnLst>
            <a:rect l="T15" t="T16" r="T17" b="T18"/>
            <a:pathLst>
              <a:path w="104" h="488">
                <a:moveTo>
                  <a:pt x="0" y="16"/>
                </a:moveTo>
                <a:cubicBezTo>
                  <a:pt x="16" y="8"/>
                  <a:pt x="32" y="0"/>
                  <a:pt x="48" y="16"/>
                </a:cubicBezTo>
                <a:cubicBezTo>
                  <a:pt x="64" y="32"/>
                  <a:pt x="88" y="40"/>
                  <a:pt x="96" y="112"/>
                </a:cubicBezTo>
                <a:cubicBezTo>
                  <a:pt x="104" y="184"/>
                  <a:pt x="96" y="408"/>
                  <a:pt x="96" y="448"/>
                </a:cubicBezTo>
                <a:cubicBezTo>
                  <a:pt x="96" y="488"/>
                  <a:pt x="96" y="420"/>
                  <a:pt x="96" y="352"/>
                </a:cubicBezTo>
              </a:path>
            </a:pathLst>
          </a:custGeom>
          <a:noFill/>
          <a:ln w="19050">
            <a:solidFill>
              <a:schemeClr val="tx1"/>
            </a:solidFill>
            <a:round/>
            <a:headEnd/>
            <a:tailEnd/>
          </a:ln>
        </p:spPr>
        <p:txBody>
          <a:bodyPr/>
          <a:lstStyle/>
          <a:p>
            <a:endParaRPr lang="en-US"/>
          </a:p>
        </p:txBody>
      </p:sp>
      <p:sp>
        <p:nvSpPr>
          <p:cNvPr id="15" name="Line 17"/>
          <p:cNvSpPr>
            <a:spLocks noChangeShapeType="1"/>
          </p:cNvSpPr>
          <p:nvPr/>
        </p:nvSpPr>
        <p:spPr bwMode="auto">
          <a:xfrm flipH="1" flipV="1">
            <a:off x="7924800" y="3581400"/>
            <a:ext cx="76200" cy="838200"/>
          </a:xfrm>
          <a:prstGeom prst="line">
            <a:avLst/>
          </a:prstGeom>
          <a:noFill/>
          <a:ln w="9525">
            <a:solidFill>
              <a:schemeClr val="tx1"/>
            </a:solidFill>
            <a:round/>
            <a:headEnd/>
            <a:tailEnd type="triangle" w="med" len="med"/>
          </a:ln>
        </p:spPr>
        <p:txBody>
          <a:bodyPr/>
          <a:lstStyle/>
          <a:p>
            <a:endParaRPr lang="en-US"/>
          </a:p>
        </p:txBody>
      </p:sp>
      <p:sp>
        <p:nvSpPr>
          <p:cNvPr id="16" name="Text Box 18"/>
          <p:cNvSpPr txBox="1">
            <a:spLocks noChangeArrowheads="1"/>
          </p:cNvSpPr>
          <p:nvPr/>
        </p:nvSpPr>
        <p:spPr bwMode="auto">
          <a:xfrm>
            <a:off x="7010400" y="5181600"/>
            <a:ext cx="1371600" cy="366713"/>
          </a:xfrm>
          <a:prstGeom prst="rect">
            <a:avLst/>
          </a:prstGeom>
          <a:noFill/>
          <a:ln w="9525">
            <a:noFill/>
            <a:miter lim="800000"/>
            <a:headEnd/>
            <a:tailEnd/>
          </a:ln>
        </p:spPr>
        <p:txBody>
          <a:bodyPr>
            <a:spAutoFit/>
          </a:bodyPr>
          <a:lstStyle/>
          <a:p>
            <a:pPr>
              <a:spcBef>
                <a:spcPct val="50000"/>
              </a:spcBef>
            </a:pPr>
            <a:r>
              <a:rPr lang="en-US"/>
              <a:t>sample</a:t>
            </a:r>
          </a:p>
        </p:txBody>
      </p:sp>
      <p:sp>
        <p:nvSpPr>
          <p:cNvPr id="17" name="Line 19"/>
          <p:cNvSpPr>
            <a:spLocks noChangeShapeType="1"/>
          </p:cNvSpPr>
          <p:nvPr/>
        </p:nvSpPr>
        <p:spPr bwMode="auto">
          <a:xfrm flipV="1">
            <a:off x="7239000" y="3962400"/>
            <a:ext cx="457200" cy="1219200"/>
          </a:xfrm>
          <a:prstGeom prst="line">
            <a:avLst/>
          </a:prstGeom>
          <a:noFill/>
          <a:ln w="9525">
            <a:solidFill>
              <a:schemeClr val="tx1"/>
            </a:solidFill>
            <a:round/>
            <a:headEnd/>
            <a:tailEnd type="triangle" w="med" len="med"/>
          </a:ln>
        </p:spPr>
        <p:txBody>
          <a:bodyPr/>
          <a:lstStyle/>
          <a:p>
            <a:endParaRPr lang="en-US"/>
          </a:p>
        </p:txBody>
      </p:sp>
      <p:sp>
        <p:nvSpPr>
          <p:cNvPr id="18" name="Text Box 20"/>
          <p:cNvSpPr txBox="1">
            <a:spLocks noChangeArrowheads="1"/>
          </p:cNvSpPr>
          <p:nvPr/>
        </p:nvSpPr>
        <p:spPr bwMode="auto">
          <a:xfrm>
            <a:off x="5410200" y="4419600"/>
            <a:ext cx="1676400" cy="517525"/>
          </a:xfrm>
          <a:prstGeom prst="rect">
            <a:avLst/>
          </a:prstGeom>
          <a:noFill/>
          <a:ln w="9525">
            <a:noFill/>
            <a:miter lim="800000"/>
            <a:headEnd/>
            <a:tailEnd/>
          </a:ln>
        </p:spPr>
        <p:txBody>
          <a:bodyPr>
            <a:spAutoFit/>
          </a:bodyPr>
          <a:lstStyle/>
          <a:p>
            <a:pPr>
              <a:spcBef>
                <a:spcPct val="50000"/>
              </a:spcBef>
            </a:pPr>
            <a:r>
              <a:rPr lang="en-US" sz="1400"/>
              <a:t>internal reference electrode</a:t>
            </a:r>
          </a:p>
        </p:txBody>
      </p:sp>
      <p:sp>
        <p:nvSpPr>
          <p:cNvPr id="19" name="Line 21"/>
          <p:cNvSpPr>
            <a:spLocks noChangeShapeType="1"/>
          </p:cNvSpPr>
          <p:nvPr/>
        </p:nvSpPr>
        <p:spPr bwMode="auto">
          <a:xfrm flipV="1">
            <a:off x="6477000" y="3276600"/>
            <a:ext cx="762000" cy="1143000"/>
          </a:xfrm>
          <a:prstGeom prst="line">
            <a:avLst/>
          </a:prstGeom>
          <a:noFill/>
          <a:ln w="9525">
            <a:solidFill>
              <a:schemeClr val="tx1"/>
            </a:solidFill>
            <a:round/>
            <a:headEnd/>
            <a:tailEnd type="triangle" w="med" len="med"/>
          </a:ln>
        </p:spPr>
        <p:txBody>
          <a:bodyPr/>
          <a:lstStyle/>
          <a:p>
            <a:endParaRPr lang="en-US"/>
          </a:p>
        </p:txBody>
      </p:sp>
      <p:sp>
        <p:nvSpPr>
          <p:cNvPr id="20" name="Rectangle 22"/>
          <p:cNvSpPr>
            <a:spLocks noChangeArrowheads="1"/>
          </p:cNvSpPr>
          <p:nvPr/>
        </p:nvSpPr>
        <p:spPr bwMode="auto">
          <a:xfrm>
            <a:off x="7162800" y="3810000"/>
            <a:ext cx="304800" cy="76200"/>
          </a:xfrm>
          <a:prstGeom prst="rect">
            <a:avLst/>
          </a:prstGeom>
          <a:solidFill>
            <a:srgbClr val="FF9900"/>
          </a:solidFill>
          <a:ln w="9525">
            <a:solidFill>
              <a:schemeClr val="tx1"/>
            </a:solidFill>
            <a:miter lim="800000"/>
            <a:headEnd/>
            <a:tailEnd/>
          </a:ln>
        </p:spPr>
        <p:txBody>
          <a:bodyPr wrap="none" anchor="ctr"/>
          <a:lstStyle/>
          <a:p>
            <a:endParaRPr lang="en-US"/>
          </a:p>
        </p:txBody>
      </p:sp>
      <p:sp>
        <p:nvSpPr>
          <p:cNvPr id="21" name="Rectangle 23"/>
          <p:cNvSpPr>
            <a:spLocks noChangeArrowheads="1"/>
          </p:cNvSpPr>
          <p:nvPr/>
        </p:nvSpPr>
        <p:spPr bwMode="auto">
          <a:xfrm>
            <a:off x="7162800" y="2514600"/>
            <a:ext cx="304800" cy="1295400"/>
          </a:xfrm>
          <a:prstGeom prst="rect">
            <a:avLst/>
          </a:prstGeom>
          <a:solidFill>
            <a:schemeClr val="accent1">
              <a:alpha val="32941"/>
            </a:schemeClr>
          </a:solidFill>
          <a:ln w="9525">
            <a:solidFill>
              <a:schemeClr val="tx1"/>
            </a:solidFill>
            <a:miter lim="800000"/>
            <a:headEnd/>
            <a:tailEnd/>
          </a:ln>
        </p:spPr>
        <p:txBody>
          <a:bodyPr wrap="none" anchor="ctr"/>
          <a:lstStyle/>
          <a:p>
            <a:endParaRPr lang="en-US"/>
          </a:p>
        </p:txBody>
      </p:sp>
      <p:sp>
        <p:nvSpPr>
          <p:cNvPr id="22" name="Text Box 24"/>
          <p:cNvSpPr txBox="1">
            <a:spLocks noChangeArrowheads="1"/>
          </p:cNvSpPr>
          <p:nvPr/>
        </p:nvSpPr>
        <p:spPr bwMode="auto">
          <a:xfrm>
            <a:off x="5181600" y="2209800"/>
            <a:ext cx="1371600" cy="581025"/>
          </a:xfrm>
          <a:prstGeom prst="rect">
            <a:avLst/>
          </a:prstGeom>
          <a:noFill/>
          <a:ln w="9525">
            <a:noFill/>
            <a:miter lim="800000"/>
            <a:headEnd/>
            <a:tailEnd/>
          </a:ln>
        </p:spPr>
        <p:txBody>
          <a:bodyPr>
            <a:spAutoFit/>
          </a:bodyPr>
          <a:lstStyle/>
          <a:p>
            <a:pPr>
              <a:spcBef>
                <a:spcPct val="50000"/>
              </a:spcBef>
            </a:pPr>
            <a:r>
              <a:rPr lang="en-US" sz="1600"/>
              <a:t>reference solution</a:t>
            </a:r>
          </a:p>
        </p:txBody>
      </p:sp>
      <p:sp>
        <p:nvSpPr>
          <p:cNvPr id="23" name="Line 25"/>
          <p:cNvSpPr>
            <a:spLocks noChangeShapeType="1"/>
          </p:cNvSpPr>
          <p:nvPr/>
        </p:nvSpPr>
        <p:spPr bwMode="auto">
          <a:xfrm>
            <a:off x="6248400" y="2514600"/>
            <a:ext cx="1143000" cy="304800"/>
          </a:xfrm>
          <a:prstGeom prst="line">
            <a:avLst/>
          </a:prstGeom>
          <a:noFill/>
          <a:ln w="9525">
            <a:solidFill>
              <a:schemeClr val="tx1"/>
            </a:solidFill>
            <a:round/>
            <a:headEnd/>
            <a:tailEnd type="triangle" w="med" len="med"/>
          </a:ln>
        </p:spPr>
        <p:txBody>
          <a:bodyPr/>
          <a:lstStyle/>
          <a:p>
            <a:endParaRPr lang="en-US"/>
          </a:p>
        </p:txBody>
      </p:sp>
      <p:sp>
        <p:nvSpPr>
          <p:cNvPr id="24" name="Text Box 26"/>
          <p:cNvSpPr txBox="1">
            <a:spLocks noChangeArrowheads="1"/>
          </p:cNvSpPr>
          <p:nvPr/>
        </p:nvSpPr>
        <p:spPr bwMode="auto">
          <a:xfrm>
            <a:off x="5257800" y="5562600"/>
            <a:ext cx="2743200" cy="641350"/>
          </a:xfrm>
          <a:prstGeom prst="rect">
            <a:avLst/>
          </a:prstGeom>
          <a:noFill/>
          <a:ln w="9525">
            <a:noFill/>
            <a:miter lim="800000"/>
            <a:headEnd/>
            <a:tailEnd/>
          </a:ln>
        </p:spPr>
        <p:txBody>
          <a:bodyPr>
            <a:spAutoFit/>
          </a:bodyPr>
          <a:lstStyle/>
          <a:p>
            <a:pPr>
              <a:spcBef>
                <a:spcPct val="50000"/>
              </a:spcBef>
            </a:pPr>
            <a:r>
              <a:rPr lang="en-US" dirty="0"/>
              <a:t>liquid containing double membrane</a:t>
            </a:r>
          </a:p>
        </p:txBody>
      </p:sp>
      <p:sp>
        <p:nvSpPr>
          <p:cNvPr id="25" name="Line 27"/>
          <p:cNvSpPr>
            <a:spLocks noChangeShapeType="1"/>
          </p:cNvSpPr>
          <p:nvPr/>
        </p:nvSpPr>
        <p:spPr bwMode="auto">
          <a:xfrm flipV="1">
            <a:off x="6400800" y="3962400"/>
            <a:ext cx="838200" cy="1447800"/>
          </a:xfrm>
          <a:prstGeom prst="line">
            <a:avLst/>
          </a:prstGeom>
          <a:noFill/>
          <a:ln w="9525">
            <a:solidFill>
              <a:schemeClr val="tx1"/>
            </a:solidFill>
            <a:round/>
            <a:headEnd/>
            <a:tailEnd type="triangle" w="med" len="med"/>
          </a:ln>
        </p:spPr>
        <p:txBody>
          <a:bodyPr/>
          <a:lstStyle/>
          <a:p>
            <a:endParaRPr lang="en-US"/>
          </a:p>
        </p:txBody>
      </p:sp>
      <p:sp>
        <p:nvSpPr>
          <p:cNvPr id="26" name="Rectangle 28"/>
          <p:cNvSpPr>
            <a:spLocks noChangeArrowheads="1"/>
          </p:cNvSpPr>
          <p:nvPr/>
        </p:nvSpPr>
        <p:spPr bwMode="auto">
          <a:xfrm>
            <a:off x="685800" y="5410200"/>
            <a:ext cx="3581400" cy="762000"/>
          </a:xfrm>
          <a:prstGeom prst="rect">
            <a:avLst/>
          </a:prstGeom>
          <a:solidFill>
            <a:srgbClr val="D6ECEE"/>
          </a:solidFill>
          <a:ln w="38100" cmpd="dbl">
            <a:solidFill>
              <a:schemeClr val="tx1"/>
            </a:solidFill>
            <a:miter lim="800000"/>
            <a:headEnd/>
            <a:tailEnd/>
          </a:ln>
        </p:spPr>
        <p:txBody>
          <a:bodyPr wrap="none" anchor="ctr"/>
          <a:lstStyle/>
          <a:p>
            <a:endParaRPr lang="en-US"/>
          </a:p>
        </p:txBody>
      </p:sp>
      <p:sp>
        <p:nvSpPr>
          <p:cNvPr id="27" name="Text Box 31"/>
          <p:cNvSpPr txBox="1">
            <a:spLocks noChangeArrowheads="1"/>
          </p:cNvSpPr>
          <p:nvPr/>
        </p:nvSpPr>
        <p:spPr bwMode="auto">
          <a:xfrm>
            <a:off x="990600" y="5791200"/>
            <a:ext cx="381000" cy="304800"/>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endParaRPr lang="en-US" sz="1400"/>
          </a:p>
        </p:txBody>
      </p:sp>
      <p:sp>
        <p:nvSpPr>
          <p:cNvPr id="28" name="Oval 32"/>
          <p:cNvSpPr>
            <a:spLocks noChangeArrowheads="1"/>
          </p:cNvSpPr>
          <p:nvPr/>
        </p:nvSpPr>
        <p:spPr bwMode="auto">
          <a:xfrm>
            <a:off x="914400" y="5791200"/>
            <a:ext cx="609600" cy="304800"/>
          </a:xfrm>
          <a:prstGeom prst="ellipse">
            <a:avLst/>
          </a:prstGeom>
          <a:solidFill>
            <a:srgbClr val="FFFF00">
              <a:alpha val="21176"/>
            </a:srgbClr>
          </a:solidFill>
          <a:ln w="9525">
            <a:solidFill>
              <a:schemeClr val="tx1"/>
            </a:solidFill>
            <a:round/>
            <a:headEnd/>
            <a:tailEnd/>
          </a:ln>
        </p:spPr>
        <p:txBody>
          <a:bodyPr wrap="none" anchor="ctr"/>
          <a:lstStyle/>
          <a:p>
            <a:endParaRPr lang="en-US"/>
          </a:p>
        </p:txBody>
      </p:sp>
      <p:grpSp>
        <p:nvGrpSpPr>
          <p:cNvPr id="2" name="Group 53"/>
          <p:cNvGrpSpPr>
            <a:grpSpLocks/>
          </p:cNvGrpSpPr>
          <p:nvPr/>
        </p:nvGrpSpPr>
        <p:grpSpPr bwMode="auto">
          <a:xfrm>
            <a:off x="2590800" y="5791200"/>
            <a:ext cx="685800" cy="304800"/>
            <a:chOff x="1632" y="3648"/>
            <a:chExt cx="432" cy="192"/>
          </a:xfrm>
        </p:grpSpPr>
        <p:sp>
          <p:nvSpPr>
            <p:cNvPr id="30" name="Text Box 36"/>
            <p:cNvSpPr txBox="1">
              <a:spLocks noChangeArrowheads="1"/>
            </p:cNvSpPr>
            <p:nvPr/>
          </p:nvSpPr>
          <p:spPr bwMode="auto">
            <a:xfrm>
              <a:off x="1680" y="3648"/>
              <a:ext cx="384" cy="192"/>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L</a:t>
              </a:r>
            </a:p>
          </p:txBody>
        </p:sp>
        <p:sp>
          <p:nvSpPr>
            <p:cNvPr id="31" name="Oval 37"/>
            <p:cNvSpPr>
              <a:spLocks noChangeArrowheads="1"/>
            </p:cNvSpPr>
            <p:nvPr/>
          </p:nvSpPr>
          <p:spPr bwMode="auto">
            <a:xfrm>
              <a:off x="1632" y="3648"/>
              <a:ext cx="384" cy="192"/>
            </a:xfrm>
            <a:prstGeom prst="ellipse">
              <a:avLst/>
            </a:prstGeom>
            <a:solidFill>
              <a:srgbClr val="FFFF00">
                <a:alpha val="21176"/>
              </a:srgbClr>
            </a:solidFill>
            <a:ln w="9525">
              <a:solidFill>
                <a:schemeClr val="tx1"/>
              </a:solidFill>
              <a:round/>
              <a:headEnd/>
              <a:tailEnd/>
            </a:ln>
          </p:spPr>
          <p:txBody>
            <a:bodyPr wrap="none" anchor="ctr"/>
            <a:lstStyle/>
            <a:p>
              <a:endParaRPr lang="en-US"/>
            </a:p>
          </p:txBody>
        </p:sp>
      </p:grpSp>
      <p:sp>
        <p:nvSpPr>
          <p:cNvPr id="32" name="Text Box 44"/>
          <p:cNvSpPr txBox="1">
            <a:spLocks noChangeArrowheads="1"/>
          </p:cNvSpPr>
          <p:nvPr/>
        </p:nvSpPr>
        <p:spPr bwMode="auto">
          <a:xfrm>
            <a:off x="1066800" y="4953000"/>
            <a:ext cx="685800" cy="304800"/>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A</a:t>
            </a:r>
            <a:r>
              <a:rPr lang="en-US" sz="1400" baseline="30000"/>
              <a:t>-</a:t>
            </a:r>
          </a:p>
        </p:txBody>
      </p:sp>
      <p:sp>
        <p:nvSpPr>
          <p:cNvPr id="33" name="Text Box 45"/>
          <p:cNvSpPr txBox="1">
            <a:spLocks noChangeArrowheads="1"/>
          </p:cNvSpPr>
          <p:nvPr/>
        </p:nvSpPr>
        <p:spPr bwMode="auto">
          <a:xfrm>
            <a:off x="1828800" y="5105400"/>
            <a:ext cx="685800" cy="304800"/>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A</a:t>
            </a:r>
            <a:r>
              <a:rPr lang="en-US" sz="1400" baseline="30000"/>
              <a:t>-</a:t>
            </a:r>
          </a:p>
        </p:txBody>
      </p:sp>
      <p:sp>
        <p:nvSpPr>
          <p:cNvPr id="34" name="Text Box 46"/>
          <p:cNvSpPr txBox="1">
            <a:spLocks noChangeArrowheads="1"/>
          </p:cNvSpPr>
          <p:nvPr/>
        </p:nvSpPr>
        <p:spPr bwMode="auto">
          <a:xfrm>
            <a:off x="2819400" y="4876800"/>
            <a:ext cx="685800" cy="304800"/>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A</a:t>
            </a:r>
            <a:r>
              <a:rPr lang="en-US" sz="1400" baseline="30000"/>
              <a:t>-</a:t>
            </a:r>
          </a:p>
        </p:txBody>
      </p:sp>
      <p:sp>
        <p:nvSpPr>
          <p:cNvPr id="35" name="Oval 47"/>
          <p:cNvSpPr>
            <a:spLocks noChangeArrowheads="1"/>
          </p:cNvSpPr>
          <p:nvPr/>
        </p:nvSpPr>
        <p:spPr bwMode="auto">
          <a:xfrm>
            <a:off x="1295400" y="5486400"/>
            <a:ext cx="609600" cy="304800"/>
          </a:xfrm>
          <a:prstGeom prst="ellipse">
            <a:avLst/>
          </a:prstGeom>
          <a:solidFill>
            <a:srgbClr val="FFFF00">
              <a:alpha val="21176"/>
            </a:srgbClr>
          </a:solidFill>
          <a:ln w="9525">
            <a:solidFill>
              <a:schemeClr val="tx1"/>
            </a:solidFill>
            <a:round/>
            <a:headEnd/>
            <a:tailEnd/>
          </a:ln>
        </p:spPr>
        <p:txBody>
          <a:bodyPr wrap="none" anchor="ctr"/>
          <a:lstStyle/>
          <a:p>
            <a:endParaRPr lang="en-US"/>
          </a:p>
        </p:txBody>
      </p:sp>
      <p:sp>
        <p:nvSpPr>
          <p:cNvPr id="36" name="Text Box 48"/>
          <p:cNvSpPr txBox="1">
            <a:spLocks noChangeArrowheads="1"/>
          </p:cNvSpPr>
          <p:nvPr/>
        </p:nvSpPr>
        <p:spPr bwMode="auto">
          <a:xfrm>
            <a:off x="2057400" y="6400800"/>
            <a:ext cx="609600" cy="304800"/>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A</a:t>
            </a:r>
            <a:r>
              <a:rPr lang="en-US" sz="1400" baseline="30000"/>
              <a:t>-</a:t>
            </a:r>
          </a:p>
        </p:txBody>
      </p:sp>
      <p:sp>
        <p:nvSpPr>
          <p:cNvPr id="37" name="Text Box 49"/>
          <p:cNvSpPr txBox="1">
            <a:spLocks noChangeArrowheads="1"/>
          </p:cNvSpPr>
          <p:nvPr/>
        </p:nvSpPr>
        <p:spPr bwMode="auto">
          <a:xfrm>
            <a:off x="1447800" y="5486400"/>
            <a:ext cx="304800" cy="304800"/>
          </a:xfrm>
          <a:prstGeom prst="rect">
            <a:avLst/>
          </a:prstGeom>
          <a:noFill/>
          <a:ln w="9525">
            <a:noFill/>
            <a:miter lim="800000"/>
            <a:headEnd/>
            <a:tailEnd/>
          </a:ln>
        </p:spPr>
        <p:txBody>
          <a:bodyPr>
            <a:spAutoFit/>
          </a:bodyPr>
          <a:lstStyle/>
          <a:p>
            <a:pPr>
              <a:spcBef>
                <a:spcPct val="50000"/>
              </a:spcBef>
            </a:pPr>
            <a:r>
              <a:rPr lang="en-US" sz="1400"/>
              <a:t>L</a:t>
            </a:r>
          </a:p>
        </p:txBody>
      </p:sp>
      <p:sp>
        <p:nvSpPr>
          <p:cNvPr id="38" name="Oval 50"/>
          <p:cNvSpPr>
            <a:spLocks noChangeArrowheads="1"/>
          </p:cNvSpPr>
          <p:nvPr/>
        </p:nvSpPr>
        <p:spPr bwMode="auto">
          <a:xfrm>
            <a:off x="3429000" y="5638800"/>
            <a:ext cx="609600" cy="304800"/>
          </a:xfrm>
          <a:prstGeom prst="ellipse">
            <a:avLst/>
          </a:prstGeom>
          <a:solidFill>
            <a:srgbClr val="FFFF00">
              <a:alpha val="21176"/>
            </a:srgbClr>
          </a:solidFill>
          <a:ln w="9525">
            <a:solidFill>
              <a:schemeClr val="tx1"/>
            </a:solidFill>
            <a:round/>
            <a:headEnd/>
            <a:tailEnd/>
          </a:ln>
        </p:spPr>
        <p:txBody>
          <a:bodyPr wrap="none" anchor="ctr"/>
          <a:lstStyle/>
          <a:p>
            <a:endParaRPr lang="en-US"/>
          </a:p>
        </p:txBody>
      </p:sp>
      <p:sp>
        <p:nvSpPr>
          <p:cNvPr id="39" name="Text Box 51"/>
          <p:cNvSpPr txBox="1">
            <a:spLocks noChangeArrowheads="1"/>
          </p:cNvSpPr>
          <p:nvPr/>
        </p:nvSpPr>
        <p:spPr bwMode="auto">
          <a:xfrm>
            <a:off x="3581400" y="5638800"/>
            <a:ext cx="304800" cy="304800"/>
          </a:xfrm>
          <a:prstGeom prst="rect">
            <a:avLst/>
          </a:prstGeom>
          <a:noFill/>
          <a:ln w="9525">
            <a:noFill/>
            <a:miter lim="800000"/>
            <a:headEnd/>
            <a:tailEnd/>
          </a:ln>
        </p:spPr>
        <p:txBody>
          <a:bodyPr>
            <a:spAutoFit/>
          </a:bodyPr>
          <a:lstStyle/>
          <a:p>
            <a:pPr>
              <a:spcBef>
                <a:spcPct val="50000"/>
              </a:spcBef>
            </a:pPr>
            <a:r>
              <a:rPr lang="en-US" sz="1400"/>
              <a:t>L</a:t>
            </a:r>
          </a:p>
        </p:txBody>
      </p:sp>
      <p:grpSp>
        <p:nvGrpSpPr>
          <p:cNvPr id="3" name="Group 54"/>
          <p:cNvGrpSpPr>
            <a:grpSpLocks/>
          </p:cNvGrpSpPr>
          <p:nvPr/>
        </p:nvGrpSpPr>
        <p:grpSpPr bwMode="auto">
          <a:xfrm>
            <a:off x="1981200" y="5562600"/>
            <a:ext cx="685800" cy="304800"/>
            <a:chOff x="1632" y="3648"/>
            <a:chExt cx="432" cy="192"/>
          </a:xfrm>
        </p:grpSpPr>
        <p:sp>
          <p:nvSpPr>
            <p:cNvPr id="41" name="Text Box 55"/>
            <p:cNvSpPr txBox="1">
              <a:spLocks noChangeArrowheads="1"/>
            </p:cNvSpPr>
            <p:nvPr/>
          </p:nvSpPr>
          <p:spPr bwMode="auto">
            <a:xfrm>
              <a:off x="1680" y="3648"/>
              <a:ext cx="384" cy="192"/>
            </a:xfrm>
            <a:prstGeom prst="rect">
              <a:avLst/>
            </a:prstGeom>
            <a:noFill/>
            <a:ln w="9525">
              <a:noFill/>
              <a:miter lim="800000"/>
              <a:headEnd/>
              <a:tailEnd/>
            </a:ln>
          </p:spPr>
          <p:txBody>
            <a:bodyPr>
              <a:spAutoFit/>
            </a:bodyPr>
            <a:lstStyle/>
            <a:p>
              <a:pPr>
                <a:spcBef>
                  <a:spcPct val="50000"/>
                </a:spcBef>
              </a:pPr>
              <a:r>
                <a:rPr lang="en-US" sz="1400"/>
                <a:t>K</a:t>
              </a:r>
              <a:r>
                <a:rPr lang="en-US" sz="1400" baseline="30000"/>
                <a:t>+</a:t>
              </a:r>
              <a:r>
                <a:rPr lang="en-US" sz="1400"/>
                <a:t>L</a:t>
              </a:r>
            </a:p>
          </p:txBody>
        </p:sp>
        <p:sp>
          <p:nvSpPr>
            <p:cNvPr id="42" name="Oval 56"/>
            <p:cNvSpPr>
              <a:spLocks noChangeArrowheads="1"/>
            </p:cNvSpPr>
            <p:nvPr/>
          </p:nvSpPr>
          <p:spPr bwMode="auto">
            <a:xfrm>
              <a:off x="1632" y="3648"/>
              <a:ext cx="384" cy="192"/>
            </a:xfrm>
            <a:prstGeom prst="ellipse">
              <a:avLst/>
            </a:prstGeom>
            <a:solidFill>
              <a:srgbClr val="FFFF00">
                <a:alpha val="21176"/>
              </a:srgbClr>
            </a:solidFill>
            <a:ln w="9525">
              <a:solidFill>
                <a:schemeClr val="tx1"/>
              </a:solidFill>
              <a:round/>
              <a:headEnd/>
              <a:tailEnd/>
            </a:ln>
          </p:spPr>
          <p:txBody>
            <a:bodyPr wrap="none" anchor="ctr"/>
            <a:lstStyle/>
            <a:p>
              <a:endParaRPr lang="en-US"/>
            </a:p>
          </p:txBody>
        </p:sp>
      </p:grpSp>
      <p:grpSp>
        <p:nvGrpSpPr>
          <p:cNvPr id="29" name="Group 58"/>
          <p:cNvGrpSpPr>
            <a:grpSpLocks/>
          </p:cNvGrpSpPr>
          <p:nvPr/>
        </p:nvGrpSpPr>
        <p:grpSpPr bwMode="auto">
          <a:xfrm>
            <a:off x="1828800" y="5715000"/>
            <a:ext cx="381000" cy="304800"/>
            <a:chOff x="528" y="3984"/>
            <a:chExt cx="240" cy="192"/>
          </a:xfrm>
        </p:grpSpPr>
        <p:sp>
          <p:nvSpPr>
            <p:cNvPr id="44" name="Text Box 52"/>
            <p:cNvSpPr txBox="1">
              <a:spLocks noChangeArrowheads="1"/>
            </p:cNvSpPr>
            <p:nvPr/>
          </p:nvSpPr>
          <p:spPr bwMode="auto">
            <a:xfrm>
              <a:off x="528" y="3984"/>
              <a:ext cx="240" cy="192"/>
            </a:xfrm>
            <a:prstGeom prst="rect">
              <a:avLst/>
            </a:prstGeom>
            <a:noFill/>
            <a:ln w="9525">
              <a:noFill/>
              <a:miter lim="800000"/>
              <a:headEnd/>
              <a:tailEnd/>
            </a:ln>
          </p:spPr>
          <p:txBody>
            <a:bodyPr>
              <a:spAutoFit/>
            </a:bodyPr>
            <a:lstStyle/>
            <a:p>
              <a:pPr>
                <a:spcBef>
                  <a:spcPct val="50000"/>
                </a:spcBef>
              </a:pPr>
              <a:r>
                <a:rPr lang="en-US" sz="1400"/>
                <a:t>B</a:t>
              </a:r>
              <a:r>
                <a:rPr lang="en-US" sz="1400" baseline="30000"/>
                <a:t>-</a:t>
              </a:r>
            </a:p>
          </p:txBody>
        </p:sp>
        <p:sp>
          <p:nvSpPr>
            <p:cNvPr id="45" name="Oval 57"/>
            <p:cNvSpPr>
              <a:spLocks noChangeArrowheads="1"/>
            </p:cNvSpPr>
            <p:nvPr/>
          </p:nvSpPr>
          <p:spPr bwMode="auto">
            <a:xfrm>
              <a:off x="528" y="3984"/>
              <a:ext cx="192" cy="192"/>
            </a:xfrm>
            <a:prstGeom prst="ellipse">
              <a:avLst/>
            </a:prstGeom>
            <a:solidFill>
              <a:srgbClr val="33CCCC">
                <a:alpha val="30196"/>
              </a:srgbClr>
            </a:solidFill>
            <a:ln w="9525">
              <a:solidFill>
                <a:schemeClr val="tx1"/>
              </a:solidFill>
              <a:round/>
              <a:headEnd/>
              <a:tailEnd/>
            </a:ln>
          </p:spPr>
          <p:txBody>
            <a:bodyPr wrap="none" anchor="ctr"/>
            <a:lstStyle/>
            <a:p>
              <a:endParaRPr lang="en-US"/>
            </a:p>
          </p:txBody>
        </p:sp>
      </p:grpSp>
      <p:grpSp>
        <p:nvGrpSpPr>
          <p:cNvPr id="7168" name="Group 59"/>
          <p:cNvGrpSpPr>
            <a:grpSpLocks/>
          </p:cNvGrpSpPr>
          <p:nvPr/>
        </p:nvGrpSpPr>
        <p:grpSpPr bwMode="auto">
          <a:xfrm>
            <a:off x="762000" y="5638800"/>
            <a:ext cx="381000" cy="304800"/>
            <a:chOff x="528" y="3984"/>
            <a:chExt cx="240" cy="192"/>
          </a:xfrm>
        </p:grpSpPr>
        <p:sp>
          <p:nvSpPr>
            <p:cNvPr id="47" name="Text Box 60"/>
            <p:cNvSpPr txBox="1">
              <a:spLocks noChangeArrowheads="1"/>
            </p:cNvSpPr>
            <p:nvPr/>
          </p:nvSpPr>
          <p:spPr bwMode="auto">
            <a:xfrm>
              <a:off x="528" y="3984"/>
              <a:ext cx="240" cy="192"/>
            </a:xfrm>
            <a:prstGeom prst="rect">
              <a:avLst/>
            </a:prstGeom>
            <a:noFill/>
            <a:ln w="9525">
              <a:noFill/>
              <a:miter lim="800000"/>
              <a:headEnd/>
              <a:tailEnd/>
            </a:ln>
          </p:spPr>
          <p:txBody>
            <a:bodyPr>
              <a:spAutoFit/>
            </a:bodyPr>
            <a:lstStyle/>
            <a:p>
              <a:pPr>
                <a:spcBef>
                  <a:spcPct val="50000"/>
                </a:spcBef>
              </a:pPr>
              <a:r>
                <a:rPr lang="en-US" sz="1400"/>
                <a:t>B</a:t>
              </a:r>
              <a:r>
                <a:rPr lang="en-US" sz="1400" baseline="30000"/>
                <a:t>-</a:t>
              </a:r>
            </a:p>
          </p:txBody>
        </p:sp>
        <p:sp>
          <p:nvSpPr>
            <p:cNvPr id="48" name="Oval 61"/>
            <p:cNvSpPr>
              <a:spLocks noChangeArrowheads="1"/>
            </p:cNvSpPr>
            <p:nvPr/>
          </p:nvSpPr>
          <p:spPr bwMode="auto">
            <a:xfrm>
              <a:off x="528" y="3984"/>
              <a:ext cx="192" cy="192"/>
            </a:xfrm>
            <a:prstGeom prst="ellipse">
              <a:avLst/>
            </a:prstGeom>
            <a:solidFill>
              <a:srgbClr val="33CCCC">
                <a:alpha val="30196"/>
              </a:srgbClr>
            </a:solidFill>
            <a:ln w="9525">
              <a:solidFill>
                <a:schemeClr val="tx1"/>
              </a:solidFill>
              <a:round/>
              <a:headEnd/>
              <a:tailEnd/>
            </a:ln>
          </p:spPr>
          <p:txBody>
            <a:bodyPr wrap="none" anchor="ctr"/>
            <a:lstStyle/>
            <a:p>
              <a:endParaRPr lang="en-US"/>
            </a:p>
          </p:txBody>
        </p:sp>
      </p:grpSp>
      <p:grpSp>
        <p:nvGrpSpPr>
          <p:cNvPr id="7169" name="Group 62"/>
          <p:cNvGrpSpPr>
            <a:grpSpLocks/>
          </p:cNvGrpSpPr>
          <p:nvPr/>
        </p:nvGrpSpPr>
        <p:grpSpPr bwMode="auto">
          <a:xfrm>
            <a:off x="2743200" y="5562600"/>
            <a:ext cx="381000" cy="304800"/>
            <a:chOff x="528" y="3984"/>
            <a:chExt cx="240" cy="192"/>
          </a:xfrm>
        </p:grpSpPr>
        <p:sp>
          <p:nvSpPr>
            <p:cNvPr id="50" name="Text Box 63"/>
            <p:cNvSpPr txBox="1">
              <a:spLocks noChangeArrowheads="1"/>
            </p:cNvSpPr>
            <p:nvPr/>
          </p:nvSpPr>
          <p:spPr bwMode="auto">
            <a:xfrm>
              <a:off x="528" y="3984"/>
              <a:ext cx="240" cy="192"/>
            </a:xfrm>
            <a:prstGeom prst="rect">
              <a:avLst/>
            </a:prstGeom>
            <a:noFill/>
            <a:ln w="9525">
              <a:noFill/>
              <a:miter lim="800000"/>
              <a:headEnd/>
              <a:tailEnd/>
            </a:ln>
          </p:spPr>
          <p:txBody>
            <a:bodyPr>
              <a:spAutoFit/>
            </a:bodyPr>
            <a:lstStyle/>
            <a:p>
              <a:pPr>
                <a:spcBef>
                  <a:spcPct val="50000"/>
                </a:spcBef>
              </a:pPr>
              <a:r>
                <a:rPr lang="en-US" sz="1400"/>
                <a:t>B</a:t>
              </a:r>
              <a:r>
                <a:rPr lang="en-US" sz="1400" baseline="30000"/>
                <a:t>-</a:t>
              </a:r>
            </a:p>
          </p:txBody>
        </p:sp>
        <p:sp>
          <p:nvSpPr>
            <p:cNvPr id="51" name="Oval 64"/>
            <p:cNvSpPr>
              <a:spLocks noChangeArrowheads="1"/>
            </p:cNvSpPr>
            <p:nvPr/>
          </p:nvSpPr>
          <p:spPr bwMode="auto">
            <a:xfrm>
              <a:off x="528" y="3984"/>
              <a:ext cx="192" cy="192"/>
            </a:xfrm>
            <a:prstGeom prst="ellipse">
              <a:avLst/>
            </a:prstGeom>
            <a:solidFill>
              <a:srgbClr val="33CCCC">
                <a:alpha val="30196"/>
              </a:srgbClr>
            </a:solidFill>
            <a:ln w="9525">
              <a:solidFill>
                <a:schemeClr val="tx1"/>
              </a:solidFill>
              <a:round/>
              <a:headEnd/>
              <a:tailEnd/>
            </a:ln>
          </p:spPr>
          <p:txBody>
            <a:bodyPr wrap="none" anchor="ctr"/>
            <a:lstStyle/>
            <a:p>
              <a:endParaRPr lang="en-US"/>
            </a:p>
          </p:txBody>
        </p:sp>
      </p:grpSp>
      <p:sp>
        <p:nvSpPr>
          <p:cNvPr id="52" name="Text Box 65"/>
          <p:cNvSpPr txBox="1">
            <a:spLocks noChangeArrowheads="1"/>
          </p:cNvSpPr>
          <p:nvPr/>
        </p:nvSpPr>
        <p:spPr bwMode="auto">
          <a:xfrm>
            <a:off x="1219200" y="5791200"/>
            <a:ext cx="304800" cy="304800"/>
          </a:xfrm>
          <a:prstGeom prst="rect">
            <a:avLst/>
          </a:prstGeom>
          <a:noFill/>
          <a:ln w="9525">
            <a:noFill/>
            <a:miter lim="800000"/>
            <a:headEnd/>
            <a:tailEnd/>
          </a:ln>
        </p:spPr>
        <p:txBody>
          <a:bodyPr>
            <a:spAutoFit/>
          </a:bodyPr>
          <a:lstStyle/>
          <a:p>
            <a:pPr>
              <a:spcBef>
                <a:spcPct val="50000"/>
              </a:spcBef>
            </a:pPr>
            <a:r>
              <a:rPr lang="en-US" sz="1400"/>
              <a:t>L</a:t>
            </a:r>
          </a:p>
        </p:txBody>
      </p:sp>
      <p:sp>
        <p:nvSpPr>
          <p:cNvPr id="53" name="Line 66"/>
          <p:cNvSpPr>
            <a:spLocks noChangeShapeType="1"/>
          </p:cNvSpPr>
          <p:nvPr/>
        </p:nvSpPr>
        <p:spPr bwMode="auto">
          <a:xfrm flipH="1">
            <a:off x="4419600" y="5791200"/>
            <a:ext cx="762000" cy="0"/>
          </a:xfrm>
          <a:prstGeom prst="line">
            <a:avLst/>
          </a:prstGeom>
          <a:noFill/>
          <a:ln w="9525">
            <a:solidFill>
              <a:schemeClr val="tx1"/>
            </a:solidFill>
            <a:round/>
            <a:headEnd/>
            <a:tailEnd type="triangle" w="med" len="med"/>
          </a:ln>
        </p:spPr>
        <p:txBody>
          <a:bodyPr/>
          <a:lstStyle/>
          <a:p>
            <a:endParaRPr lang="en-US"/>
          </a:p>
        </p:txBody>
      </p:sp>
      <p:sp>
        <p:nvSpPr>
          <p:cNvPr id="54" name="Text Box 67"/>
          <p:cNvSpPr txBox="1">
            <a:spLocks noChangeArrowheads="1"/>
          </p:cNvSpPr>
          <p:nvPr/>
        </p:nvSpPr>
        <p:spPr bwMode="auto">
          <a:xfrm>
            <a:off x="4495800" y="6096000"/>
            <a:ext cx="2819400" cy="581025"/>
          </a:xfrm>
          <a:prstGeom prst="rect">
            <a:avLst/>
          </a:prstGeom>
          <a:noFill/>
          <a:ln w="9525">
            <a:noFill/>
            <a:miter lim="800000"/>
            <a:headEnd/>
            <a:tailEnd/>
          </a:ln>
        </p:spPr>
        <p:txBody>
          <a:bodyPr>
            <a:spAutoFit/>
          </a:bodyPr>
          <a:lstStyle/>
          <a:p>
            <a:pPr>
              <a:spcBef>
                <a:spcPct val="50000"/>
              </a:spcBef>
            </a:pPr>
            <a:r>
              <a:rPr lang="en-US" sz="1600" dirty="0"/>
              <a:t>net effect of migration is generation of potential</a:t>
            </a:r>
          </a:p>
        </p:txBody>
      </p:sp>
      <p:sp>
        <p:nvSpPr>
          <p:cNvPr id="55" name="Line 68"/>
          <p:cNvSpPr>
            <a:spLocks noChangeShapeType="1"/>
          </p:cNvSpPr>
          <p:nvPr/>
        </p:nvSpPr>
        <p:spPr bwMode="auto">
          <a:xfrm flipH="1" flipV="1">
            <a:off x="1524000" y="6248400"/>
            <a:ext cx="2743200" cy="76200"/>
          </a:xfrm>
          <a:prstGeom prst="line">
            <a:avLst/>
          </a:prstGeom>
          <a:noFill/>
          <a:ln w="9525">
            <a:solidFill>
              <a:schemeClr val="tx1"/>
            </a:solidFill>
            <a:round/>
            <a:headEnd/>
            <a:tailEnd type="triangle" w="med" len="med"/>
          </a:ln>
        </p:spPr>
        <p:txBody>
          <a:bodyPr/>
          <a:lstStyle/>
          <a:p>
            <a:endParaRPr lang="en-US"/>
          </a:p>
        </p:txBody>
      </p:sp>
      <p:sp>
        <p:nvSpPr>
          <p:cNvPr id="56" name="Text Box 16"/>
          <p:cNvSpPr txBox="1">
            <a:spLocks noChangeArrowheads="1"/>
          </p:cNvSpPr>
          <p:nvPr/>
        </p:nvSpPr>
        <p:spPr bwMode="auto">
          <a:xfrm>
            <a:off x="7467600" y="4419600"/>
            <a:ext cx="1676400" cy="517525"/>
          </a:xfrm>
          <a:prstGeom prst="rect">
            <a:avLst/>
          </a:prstGeom>
          <a:noFill/>
          <a:ln w="9525">
            <a:noFill/>
            <a:miter lim="800000"/>
            <a:headEnd/>
            <a:tailEnd/>
          </a:ln>
        </p:spPr>
        <p:txBody>
          <a:bodyPr>
            <a:spAutoFit/>
          </a:bodyPr>
          <a:lstStyle/>
          <a:p>
            <a:pPr>
              <a:spcBef>
                <a:spcPct val="50000"/>
              </a:spcBef>
            </a:pPr>
            <a:r>
              <a:rPr lang="en-US" sz="1400" dirty="0"/>
              <a:t>external reference electrode</a:t>
            </a:r>
          </a:p>
        </p:txBody>
      </p:sp>
    </p:spTree>
    <p:extLst>
      <p:ext uri="{BB962C8B-B14F-4D97-AF65-F5344CB8AC3E}">
        <p14:creationId xmlns:p14="http://schemas.microsoft.com/office/powerpoint/2010/main" val="4252654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5"/>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6"/>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7171">
                                            <p:txEl>
                                              <p:pRg st="3" end="3"/>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5"/>
                                        </p:tgtEl>
                                        <p:attrNameLst>
                                          <p:attrName>style.visibility</p:attrName>
                                        </p:attrNameLst>
                                      </p:cBhvr>
                                      <p:to>
                                        <p:strVal val="visible"/>
                                      </p:to>
                                    </p:set>
                                  </p:childTnLst>
                                </p:cTn>
                              </p:par>
                              <p:par>
                                <p:cTn id="69" presetID="9" presetClass="entr" presetSubtype="0" fill="hold" grpId="0" nodeType="withEffect">
                                  <p:stCondLst>
                                    <p:cond delay="0"/>
                                  </p:stCondLst>
                                  <p:childTnLst>
                                    <p:set>
                                      <p:cBhvr>
                                        <p:cTn id="70" dur="1" fill="hold">
                                          <p:stCondLst>
                                            <p:cond delay="0"/>
                                          </p:stCondLst>
                                        </p:cTn>
                                        <p:tgtEl>
                                          <p:spTgt spid="24"/>
                                        </p:tgtEl>
                                        <p:attrNameLst>
                                          <p:attrName>style.visibility</p:attrName>
                                        </p:attrNameLst>
                                      </p:cBhvr>
                                      <p:to>
                                        <p:strVal val="visible"/>
                                      </p:to>
                                    </p:set>
                                    <p:animEffect transition="in" filter="dissolve">
                                      <p:cBhvr>
                                        <p:cTn id="71" dur="500"/>
                                        <p:tgtEl>
                                          <p:spTgt spid="24"/>
                                        </p:tgtEl>
                                      </p:cBhvr>
                                    </p:animEffec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childTnLst>
                                </p:cTn>
                              </p:par>
                              <p:par>
                                <p:cTn id="80" presetID="1" presetClass="entr" presetSubtype="0" fill="hold" grpId="0" nodeType="withEffect">
                                  <p:stCondLst>
                                    <p:cond delay="0"/>
                                  </p:stCondLst>
                                  <p:childTnLst>
                                    <p:set>
                                      <p:cBhvr>
                                        <p:cTn id="81" dur="1" fill="hold">
                                          <p:stCondLst>
                                            <p:cond delay="0"/>
                                          </p:stCondLst>
                                        </p:cTn>
                                        <p:tgtEl>
                                          <p:spTgt spid="27"/>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28"/>
                                        </p:tgtEl>
                                        <p:attrNameLst>
                                          <p:attrName>style.visibility</p:attrName>
                                        </p:attrNameLst>
                                      </p:cBhvr>
                                      <p:to>
                                        <p:strVal val="visible"/>
                                      </p:to>
                                    </p:set>
                                  </p:childTnLst>
                                </p:cTn>
                              </p:par>
                              <p:par>
                                <p:cTn id="84" presetID="1" presetClass="entr" presetSubtype="0" fill="hold" nodeType="withEffect">
                                  <p:stCondLst>
                                    <p:cond delay="0"/>
                                  </p:stCondLst>
                                  <p:childTnLst>
                                    <p:set>
                                      <p:cBhvr>
                                        <p:cTn id="85" dur="1" fill="hold">
                                          <p:stCondLst>
                                            <p:cond delay="0"/>
                                          </p:stCondLst>
                                        </p:cTn>
                                        <p:tgtEl>
                                          <p:spTgt spid="2"/>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32"/>
                                        </p:tgtEl>
                                        <p:attrNameLst>
                                          <p:attrName>style.visibility</p:attrName>
                                        </p:attrNameLst>
                                      </p:cBhvr>
                                      <p:to>
                                        <p:strVal val="visible"/>
                                      </p:to>
                                    </p:set>
                                  </p:childTnLst>
                                </p:cTn>
                              </p:par>
                              <p:par>
                                <p:cTn id="88" presetID="1" presetClass="entr" presetSubtype="0" fill="hold" grpId="0" nodeType="withEffect">
                                  <p:stCondLst>
                                    <p:cond delay="0"/>
                                  </p:stCondLst>
                                  <p:childTnLst>
                                    <p:set>
                                      <p:cBhvr>
                                        <p:cTn id="89" dur="1" fill="hold">
                                          <p:stCondLst>
                                            <p:cond delay="0"/>
                                          </p:stCondLst>
                                        </p:cTn>
                                        <p:tgtEl>
                                          <p:spTgt spid="33"/>
                                        </p:tgtEl>
                                        <p:attrNameLst>
                                          <p:attrName>style.visibility</p:attrName>
                                        </p:attrNameLst>
                                      </p:cBhvr>
                                      <p:to>
                                        <p:strVal val="visible"/>
                                      </p:to>
                                    </p:set>
                                  </p:childTnLst>
                                </p:cTn>
                              </p:par>
                              <p:par>
                                <p:cTn id="90" presetID="1" presetClass="entr" presetSubtype="0" fill="hold" grpId="0" nodeType="withEffect">
                                  <p:stCondLst>
                                    <p:cond delay="0"/>
                                  </p:stCondLst>
                                  <p:childTnLst>
                                    <p:set>
                                      <p:cBhvr>
                                        <p:cTn id="91" dur="1" fill="hold">
                                          <p:stCondLst>
                                            <p:cond delay="0"/>
                                          </p:stCondLst>
                                        </p:cTn>
                                        <p:tgtEl>
                                          <p:spTgt spid="34"/>
                                        </p:tgtEl>
                                        <p:attrNameLst>
                                          <p:attrName>style.visibility</p:attrName>
                                        </p:attrNameLst>
                                      </p:cBhvr>
                                      <p:to>
                                        <p:strVal val="visible"/>
                                      </p:to>
                                    </p:set>
                                  </p:childTnLst>
                                </p:cTn>
                              </p:par>
                              <p:par>
                                <p:cTn id="92" presetID="1" presetClass="entr" presetSubtype="0" fill="hold" grpId="0" nodeType="withEffect">
                                  <p:stCondLst>
                                    <p:cond delay="0"/>
                                  </p:stCondLst>
                                  <p:childTnLst>
                                    <p:set>
                                      <p:cBhvr>
                                        <p:cTn id="93" dur="1" fill="hold">
                                          <p:stCondLst>
                                            <p:cond delay="0"/>
                                          </p:stCondLst>
                                        </p:cTn>
                                        <p:tgtEl>
                                          <p:spTgt spid="35"/>
                                        </p:tgtEl>
                                        <p:attrNameLst>
                                          <p:attrName>style.visibility</p:attrName>
                                        </p:attrNameLst>
                                      </p:cBhvr>
                                      <p:to>
                                        <p:strVal val="visible"/>
                                      </p:to>
                                    </p:set>
                                  </p:childTnLst>
                                </p:cTn>
                              </p:par>
                              <p:par>
                                <p:cTn id="94" presetID="1" presetClass="entr" presetSubtype="0" fill="hold" grpId="0" nodeType="withEffect">
                                  <p:stCondLst>
                                    <p:cond delay="0"/>
                                  </p:stCondLst>
                                  <p:childTnLst>
                                    <p:set>
                                      <p:cBhvr>
                                        <p:cTn id="95" dur="1" fill="hold">
                                          <p:stCondLst>
                                            <p:cond delay="0"/>
                                          </p:stCondLst>
                                        </p:cTn>
                                        <p:tgtEl>
                                          <p:spTgt spid="36"/>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37"/>
                                        </p:tgtEl>
                                        <p:attrNameLst>
                                          <p:attrName>style.visibility</p:attrName>
                                        </p:attrNameLst>
                                      </p:cBhvr>
                                      <p:to>
                                        <p:strVal val="visible"/>
                                      </p:to>
                                    </p:set>
                                  </p:childTnLst>
                                </p:cTn>
                              </p:par>
                              <p:par>
                                <p:cTn id="98" presetID="1" presetClass="entr" presetSubtype="0" fill="hold" grpId="0" nodeType="withEffect">
                                  <p:stCondLst>
                                    <p:cond delay="0"/>
                                  </p:stCondLst>
                                  <p:childTnLst>
                                    <p:set>
                                      <p:cBhvr>
                                        <p:cTn id="99" dur="1" fill="hold">
                                          <p:stCondLst>
                                            <p:cond delay="0"/>
                                          </p:stCondLst>
                                        </p:cTn>
                                        <p:tgtEl>
                                          <p:spTgt spid="38"/>
                                        </p:tgtEl>
                                        <p:attrNameLst>
                                          <p:attrName>style.visibility</p:attrName>
                                        </p:attrNameLst>
                                      </p:cBhvr>
                                      <p:to>
                                        <p:strVal val="visible"/>
                                      </p:to>
                                    </p:set>
                                  </p:childTnLst>
                                </p:cTn>
                              </p:par>
                              <p:par>
                                <p:cTn id="100" presetID="1" presetClass="entr" presetSubtype="0" fill="hold" grpId="0" nodeType="withEffect">
                                  <p:stCondLst>
                                    <p:cond delay="0"/>
                                  </p:stCondLst>
                                  <p:childTnLst>
                                    <p:set>
                                      <p:cBhvr>
                                        <p:cTn id="101" dur="1" fill="hold">
                                          <p:stCondLst>
                                            <p:cond delay="0"/>
                                          </p:stCondLst>
                                        </p:cTn>
                                        <p:tgtEl>
                                          <p:spTgt spid="39"/>
                                        </p:tgtEl>
                                        <p:attrNameLst>
                                          <p:attrName>style.visibility</p:attrName>
                                        </p:attrNameLst>
                                      </p:cBhvr>
                                      <p:to>
                                        <p:strVal val="visible"/>
                                      </p:to>
                                    </p:set>
                                  </p:childTnLst>
                                </p:cTn>
                              </p:par>
                              <p:par>
                                <p:cTn id="102" presetID="1" presetClass="entr" presetSubtype="0" fill="hold" nodeType="withEffect">
                                  <p:stCondLst>
                                    <p:cond delay="0"/>
                                  </p:stCondLst>
                                  <p:childTnLst>
                                    <p:set>
                                      <p:cBhvr>
                                        <p:cTn id="103" dur="1" fill="hold">
                                          <p:stCondLst>
                                            <p:cond delay="0"/>
                                          </p:stCondLst>
                                        </p:cTn>
                                        <p:tgtEl>
                                          <p:spTgt spid="3"/>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29"/>
                                        </p:tgtEl>
                                        <p:attrNameLst>
                                          <p:attrName>style.visibility</p:attrName>
                                        </p:attrNameLst>
                                      </p:cBhvr>
                                      <p:to>
                                        <p:strVal val="visible"/>
                                      </p:to>
                                    </p:set>
                                  </p:childTnLst>
                                </p:cTn>
                              </p:par>
                              <p:par>
                                <p:cTn id="106" presetID="1" presetClass="entr" presetSubtype="0" fill="hold" nodeType="withEffect">
                                  <p:stCondLst>
                                    <p:cond delay="0"/>
                                  </p:stCondLst>
                                  <p:childTnLst>
                                    <p:set>
                                      <p:cBhvr>
                                        <p:cTn id="107" dur="1" fill="hold">
                                          <p:stCondLst>
                                            <p:cond delay="0"/>
                                          </p:stCondLst>
                                        </p:cTn>
                                        <p:tgtEl>
                                          <p:spTgt spid="7168"/>
                                        </p:tgtEl>
                                        <p:attrNameLst>
                                          <p:attrName>style.visibility</p:attrName>
                                        </p:attrNameLst>
                                      </p:cBhvr>
                                      <p:to>
                                        <p:strVal val="visible"/>
                                      </p:to>
                                    </p:set>
                                  </p:childTnLst>
                                </p:cTn>
                              </p:par>
                              <p:par>
                                <p:cTn id="108" presetID="1" presetClass="entr" presetSubtype="0" fill="hold" nodeType="withEffect">
                                  <p:stCondLst>
                                    <p:cond delay="0"/>
                                  </p:stCondLst>
                                  <p:childTnLst>
                                    <p:set>
                                      <p:cBhvr>
                                        <p:cTn id="109" dur="1" fill="hold">
                                          <p:stCondLst>
                                            <p:cond delay="0"/>
                                          </p:stCondLst>
                                        </p:cTn>
                                        <p:tgtEl>
                                          <p:spTgt spid="7169"/>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52"/>
                                        </p:tgtEl>
                                        <p:attrNameLst>
                                          <p:attrName>style.visibility</p:attrName>
                                        </p:attrNameLst>
                                      </p:cBhvr>
                                      <p:to>
                                        <p:strVal val="visible"/>
                                      </p:to>
                                    </p:set>
                                  </p:childTnLst>
                                </p:cTn>
                              </p:par>
                              <p:par>
                                <p:cTn id="112" presetID="1" presetClass="entr" presetSubtype="0" fill="hold" grpId="0" nodeType="withEffect">
                                  <p:stCondLst>
                                    <p:cond delay="0"/>
                                  </p:stCondLst>
                                  <p:childTnLst>
                                    <p:set>
                                      <p:cBhvr>
                                        <p:cTn id="113" dur="1" fill="hold">
                                          <p:stCondLst>
                                            <p:cond delay="0"/>
                                          </p:stCondLst>
                                        </p:cTn>
                                        <p:tgtEl>
                                          <p:spTgt spid="53"/>
                                        </p:tgtEl>
                                        <p:attrNameLst>
                                          <p:attrName>style.visibility</p:attrName>
                                        </p:attrNameLst>
                                      </p:cBhvr>
                                      <p:to>
                                        <p:strVal val="visible"/>
                                      </p:to>
                                    </p:set>
                                  </p:childTnLst>
                                </p:cTn>
                              </p:par>
                            </p:childTnLst>
                          </p:cTn>
                        </p:par>
                      </p:childTnLst>
                    </p:cTn>
                  </p:par>
                  <p:par>
                    <p:cTn id="114" fill="hold">
                      <p:stCondLst>
                        <p:cond delay="indefinite"/>
                      </p:stCondLst>
                      <p:childTnLst>
                        <p:par>
                          <p:cTn id="115" fill="hold">
                            <p:stCondLst>
                              <p:cond delay="0"/>
                            </p:stCondLst>
                            <p:childTnLst>
                              <p:par>
                                <p:cTn id="116" presetID="42" presetClass="path" presetSubtype="0" accel="50000" decel="50000" fill="hold" grpId="1" nodeType="clickEffect">
                                  <p:stCondLst>
                                    <p:cond delay="0"/>
                                  </p:stCondLst>
                                  <p:childTnLst>
                                    <p:animMotion origin="layout" path="M 3.33333E-6 4.76752E-6 L 0.00416 0.05551 " pathEditMode="relative" rAng="0" ptsTypes="AA">
                                      <p:cBhvr>
                                        <p:cTn id="117" dur="1000" fill="hold"/>
                                        <p:tgtEl>
                                          <p:spTgt spid="27"/>
                                        </p:tgtEl>
                                        <p:attrNameLst>
                                          <p:attrName>ppt_x</p:attrName>
                                          <p:attrName>ppt_y</p:attrName>
                                        </p:attrNameLst>
                                      </p:cBhvr>
                                      <p:rCtr x="200" y="2800"/>
                                    </p:animMotion>
                                  </p:childTnLst>
                                </p:cTn>
                              </p:par>
                            </p:childTnLst>
                          </p:cTn>
                        </p:par>
                      </p:childTnLst>
                    </p:cTn>
                  </p:par>
                  <p:par>
                    <p:cTn id="118" fill="hold">
                      <p:stCondLst>
                        <p:cond delay="indefinite"/>
                      </p:stCondLst>
                      <p:childTnLst>
                        <p:par>
                          <p:cTn id="119" fill="hold">
                            <p:stCondLst>
                              <p:cond delay="0"/>
                            </p:stCondLst>
                            <p:childTnLst>
                              <p:par>
                                <p:cTn id="120" presetID="9" presetClass="entr" presetSubtype="0" fill="hold" grpId="0" nodeType="clickEffect">
                                  <p:stCondLst>
                                    <p:cond delay="0"/>
                                  </p:stCondLst>
                                  <p:childTnLst>
                                    <p:set>
                                      <p:cBhvr>
                                        <p:cTn id="121" dur="1" fill="hold">
                                          <p:stCondLst>
                                            <p:cond delay="0"/>
                                          </p:stCondLst>
                                        </p:cTn>
                                        <p:tgtEl>
                                          <p:spTgt spid="55"/>
                                        </p:tgtEl>
                                        <p:attrNameLst>
                                          <p:attrName>style.visibility</p:attrName>
                                        </p:attrNameLst>
                                      </p:cBhvr>
                                      <p:to>
                                        <p:strVal val="visible"/>
                                      </p:to>
                                    </p:set>
                                    <p:animEffect transition="in" filter="dissolve">
                                      <p:cBhvr>
                                        <p:cTn id="122" dur="500"/>
                                        <p:tgtEl>
                                          <p:spTgt spid="55"/>
                                        </p:tgtEl>
                                      </p:cBhvr>
                                    </p:animEffect>
                                  </p:childTnLst>
                                </p:cTn>
                              </p:par>
                              <p:par>
                                <p:cTn id="123" presetID="9" presetClass="entr" presetSubtype="0" fill="hold" grpId="0" nodeType="withEffect">
                                  <p:stCondLst>
                                    <p:cond delay="0"/>
                                  </p:stCondLst>
                                  <p:childTnLst>
                                    <p:set>
                                      <p:cBhvr>
                                        <p:cTn id="124" dur="1" fill="hold">
                                          <p:stCondLst>
                                            <p:cond delay="0"/>
                                          </p:stCondLst>
                                        </p:cTn>
                                        <p:tgtEl>
                                          <p:spTgt spid="54"/>
                                        </p:tgtEl>
                                        <p:attrNameLst>
                                          <p:attrName>style.visibility</p:attrName>
                                        </p:attrNameLst>
                                      </p:cBhvr>
                                      <p:to>
                                        <p:strVal val="visible"/>
                                      </p:to>
                                    </p:set>
                                    <p:animEffect transition="in" filter="dissolve">
                                      <p:cBhvr>
                                        <p:cTn id="125"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4" grpId="0" animBg="1"/>
      <p:bldP spid="5" grpId="0" animBg="1"/>
      <p:bldP spid="6" grpId="0" animBg="1"/>
      <p:bldP spid="7" grpId="0" animBg="1"/>
      <p:bldP spid="8" grpId="0" animBg="1"/>
      <p:bldP spid="9" grpId="0" animBg="1"/>
      <p:bldP spid="10" grpId="0" animBg="1"/>
      <p:bldP spid="11" grpId="0" animBg="1"/>
      <p:bldP spid="12" grpId="0"/>
      <p:bldP spid="13" grpId="0" animBg="1"/>
      <p:bldP spid="14" grpId="0" animBg="1"/>
      <p:bldP spid="15" grpId="0" animBg="1"/>
      <p:bldP spid="16" grpId="0"/>
      <p:bldP spid="17" grpId="0" animBg="1"/>
      <p:bldP spid="18" grpId="0"/>
      <p:bldP spid="19" grpId="0" animBg="1"/>
      <p:bldP spid="20" grpId="0" animBg="1"/>
      <p:bldP spid="21" grpId="0" animBg="1"/>
      <p:bldP spid="22" grpId="0"/>
      <p:bldP spid="23" grpId="0" animBg="1"/>
      <p:bldP spid="24" grpId="0"/>
      <p:bldP spid="25" grpId="0" animBg="1"/>
      <p:bldP spid="26" grpId="0" animBg="1"/>
      <p:bldP spid="27" grpId="0"/>
      <p:bldP spid="27" grpId="1"/>
      <p:bldP spid="28" grpId="0" animBg="1"/>
      <p:bldP spid="32" grpId="0"/>
      <p:bldP spid="33" grpId="0"/>
      <p:bldP spid="34" grpId="0"/>
      <p:bldP spid="35" grpId="0" animBg="1"/>
      <p:bldP spid="36" grpId="0"/>
      <p:bldP spid="37" grpId="0"/>
      <p:bldP spid="38" grpId="0" animBg="1"/>
      <p:bldP spid="39" grpId="0"/>
      <p:bldP spid="52" grpId="0"/>
      <p:bldP spid="53" grpId="0" animBg="1"/>
      <p:bldP spid="54" grpId="0"/>
      <p:bldP spid="55" grpId="0" animBg="1"/>
      <p:bldP spid="56"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r>
              <a:rPr lang="en-US" sz="4800" dirty="0" smtClean="0">
                <a:latin typeface="Tahoma" charset="0"/>
              </a:rPr>
              <a:t/>
            </a:r>
            <a:br>
              <a:rPr lang="en-US" sz="4800" dirty="0" smtClean="0">
                <a:latin typeface="Tahoma" charset="0"/>
              </a:rPr>
            </a:br>
            <a:r>
              <a:rPr lang="en-US" sz="3200" dirty="0" err="1" smtClean="0">
                <a:latin typeface="Tahoma" charset="0"/>
              </a:rPr>
              <a:t>Potentiometry</a:t>
            </a:r>
            <a:r>
              <a:rPr lang="en-US" sz="3200" dirty="0" smtClean="0">
                <a:latin typeface="Tahoma" charset="0"/>
              </a:rPr>
              <a:t> – Ion Selective Electrodes</a:t>
            </a:r>
            <a:endParaRPr lang="en-US" altLang="en-US" sz="3200" dirty="0" smtClean="0">
              <a:latin typeface="Tahoma" charset="0"/>
              <a:cs typeface="Tahoma" charset="0"/>
            </a:endParaRPr>
          </a:p>
        </p:txBody>
      </p:sp>
      <p:sp>
        <p:nvSpPr>
          <p:cNvPr id="7171" name="Content Placeholder 5"/>
          <p:cNvSpPr>
            <a:spLocks noGrp="1"/>
          </p:cNvSpPr>
          <p:nvPr>
            <p:ph idx="1"/>
          </p:nvPr>
        </p:nvSpPr>
        <p:spPr/>
        <p:txBody>
          <a:bodyPr/>
          <a:lstStyle/>
          <a:p>
            <a:pPr>
              <a:lnSpc>
                <a:spcPct val="90000"/>
              </a:lnSpc>
            </a:pPr>
            <a:r>
              <a:rPr lang="en-US" sz="2800" dirty="0" smtClean="0">
                <a:latin typeface="Tahoma" charset="0"/>
              </a:rPr>
              <a:t>Other types of ion selective membranes will involve:</a:t>
            </a:r>
          </a:p>
          <a:p>
            <a:pPr lvl="1">
              <a:lnSpc>
                <a:spcPct val="90000"/>
              </a:lnSpc>
            </a:pPr>
            <a:r>
              <a:rPr lang="en-US" sz="2400" dirty="0" smtClean="0">
                <a:latin typeface="Tahoma" charset="0"/>
              </a:rPr>
              <a:t>glass with ion sites</a:t>
            </a:r>
          </a:p>
          <a:p>
            <a:pPr lvl="1">
              <a:lnSpc>
                <a:spcPct val="90000"/>
              </a:lnSpc>
            </a:pPr>
            <a:r>
              <a:rPr lang="en-US" sz="2400" dirty="0" smtClean="0">
                <a:latin typeface="Tahoma" charset="0"/>
              </a:rPr>
              <a:t>solid state elements with ion sites</a:t>
            </a:r>
          </a:p>
          <a:p>
            <a:pPr>
              <a:lnSpc>
                <a:spcPct val="90000"/>
              </a:lnSpc>
            </a:pPr>
            <a:r>
              <a:rPr lang="en-US" sz="2800" dirty="0" smtClean="0">
                <a:latin typeface="Tahoma" charset="0"/>
              </a:rPr>
              <a:t>All ion selective electrodes function by difference in potential at surface between sample and reference solution ion concentrations</a:t>
            </a:r>
          </a:p>
          <a:p>
            <a:pPr>
              <a:lnSpc>
                <a:spcPct val="90000"/>
              </a:lnSpc>
            </a:pPr>
            <a:r>
              <a:rPr lang="en-US" sz="2800" dirty="0" smtClean="0">
                <a:latin typeface="Tahoma" charset="0"/>
              </a:rPr>
              <a:t>Potential depends on the log of the ion activity (concentration): E = const. </a:t>
            </a:r>
            <a:r>
              <a:rPr lang="en-US" sz="2800" u="sng" dirty="0" smtClean="0">
                <a:latin typeface="Tahoma" charset="0"/>
              </a:rPr>
              <a:t>+</a:t>
            </a:r>
            <a:r>
              <a:rPr lang="en-US" sz="2800" dirty="0" smtClean="0">
                <a:latin typeface="Tahoma" charset="0"/>
              </a:rPr>
              <a:t> </a:t>
            </a:r>
            <a:r>
              <a:rPr lang="en-US" sz="2800" dirty="0" err="1" smtClean="0">
                <a:latin typeface="Symbol" pitchFamily="18" charset="2"/>
              </a:rPr>
              <a:t>b</a:t>
            </a:r>
            <a:r>
              <a:rPr lang="en-US" sz="2800" dirty="0" err="1" smtClean="0">
                <a:latin typeface="Tahoma" charset="0"/>
              </a:rPr>
              <a:t>pX</a:t>
            </a:r>
            <a:r>
              <a:rPr lang="en-US" sz="2800" dirty="0" smtClean="0">
                <a:latin typeface="Tahoma" charset="0"/>
              </a:rPr>
              <a:t> where </a:t>
            </a:r>
            <a:r>
              <a:rPr lang="en-US" sz="2800" dirty="0" err="1" smtClean="0">
                <a:latin typeface="Tahoma" charset="0"/>
              </a:rPr>
              <a:t>pX</a:t>
            </a:r>
            <a:r>
              <a:rPr lang="en-US" sz="2800" dirty="0" smtClean="0">
                <a:latin typeface="Tahoma" charset="0"/>
              </a:rPr>
              <a:t> is negative log of the </a:t>
            </a:r>
            <a:r>
              <a:rPr lang="en-US" sz="2800" dirty="0" err="1" smtClean="0">
                <a:latin typeface="Tahoma" charset="0"/>
              </a:rPr>
              <a:t>analyte</a:t>
            </a:r>
            <a:r>
              <a:rPr lang="en-US" sz="2800" dirty="0" smtClean="0">
                <a:latin typeface="Tahoma" charset="0"/>
              </a:rPr>
              <a:t> ion activity and slope  is positive for anions</a:t>
            </a:r>
          </a:p>
          <a:p>
            <a:pPr>
              <a:lnSpc>
                <a:spcPct val="90000"/>
              </a:lnSpc>
              <a:buNone/>
            </a:pPr>
            <a:endParaRPr lang="en-US" sz="2400" dirty="0" smtClean="0">
              <a:latin typeface="Tahoma" charset="0"/>
            </a:endParaRPr>
          </a:p>
        </p:txBody>
      </p:sp>
    </p:spTree>
    <p:extLst>
      <p:ext uri="{BB962C8B-B14F-4D97-AF65-F5344CB8AC3E}">
        <p14:creationId xmlns:p14="http://schemas.microsoft.com/office/powerpoint/2010/main" val="112092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r>
              <a:rPr lang="en-US" sz="4800" dirty="0" smtClean="0">
                <a:latin typeface="Tahoma" charset="0"/>
              </a:rPr>
              <a:t/>
            </a:r>
            <a:br>
              <a:rPr lang="en-US" sz="4800" dirty="0" smtClean="0">
                <a:latin typeface="Tahoma" charset="0"/>
              </a:rPr>
            </a:br>
            <a:r>
              <a:rPr lang="en-US" sz="3200" dirty="0" err="1" smtClean="0">
                <a:latin typeface="Tahoma" charset="0"/>
              </a:rPr>
              <a:t>Potentiometry</a:t>
            </a:r>
            <a:r>
              <a:rPr lang="en-US" sz="3200" dirty="0" smtClean="0">
                <a:latin typeface="Tahoma" charset="0"/>
              </a:rPr>
              <a:t> – Ion Selective Electrodes</a:t>
            </a:r>
            <a:endParaRPr lang="en-US" altLang="en-US" sz="3200" dirty="0" smtClean="0">
              <a:latin typeface="Tahoma" charset="0"/>
              <a:cs typeface="Tahoma" charset="0"/>
            </a:endParaRPr>
          </a:p>
        </p:txBody>
      </p:sp>
      <p:sp>
        <p:nvSpPr>
          <p:cNvPr id="7171" name="Content Placeholder 5"/>
          <p:cNvSpPr>
            <a:spLocks noGrp="1"/>
          </p:cNvSpPr>
          <p:nvPr>
            <p:ph idx="1"/>
          </p:nvPr>
        </p:nvSpPr>
        <p:spPr>
          <a:xfrm>
            <a:off x="457200" y="1600201"/>
            <a:ext cx="8229600" cy="3124200"/>
          </a:xfrm>
        </p:spPr>
        <p:txBody>
          <a:bodyPr/>
          <a:lstStyle/>
          <a:p>
            <a:pPr>
              <a:lnSpc>
                <a:spcPct val="80000"/>
              </a:lnSpc>
            </a:pPr>
            <a:r>
              <a:rPr lang="en-US" sz="2800" dirty="0" smtClean="0">
                <a:latin typeface="Tahoma" charset="0"/>
              </a:rPr>
              <a:t>Ion selective electrodes have:</a:t>
            </a:r>
          </a:p>
          <a:p>
            <a:pPr lvl="1">
              <a:lnSpc>
                <a:spcPct val="80000"/>
              </a:lnSpc>
            </a:pPr>
            <a:r>
              <a:rPr lang="en-US" sz="2400" dirty="0" smtClean="0">
                <a:latin typeface="Tahoma" charset="0"/>
              </a:rPr>
              <a:t>imperfect selectivity (this affects low concentration measurements and in presence of similar ions)</a:t>
            </a:r>
          </a:p>
          <a:p>
            <a:pPr lvl="1">
              <a:lnSpc>
                <a:spcPct val="80000"/>
              </a:lnSpc>
            </a:pPr>
            <a:r>
              <a:rPr lang="en-US" sz="2400" dirty="0" smtClean="0">
                <a:latin typeface="Tahoma" charset="0"/>
              </a:rPr>
              <a:t>For example, in a 0.010 M </a:t>
            </a:r>
            <a:r>
              <a:rPr lang="en-US" sz="2400" dirty="0" err="1" smtClean="0">
                <a:latin typeface="Tahoma" charset="0"/>
              </a:rPr>
              <a:t>NaOH</a:t>
            </a:r>
            <a:r>
              <a:rPr lang="en-US" sz="2400" dirty="0" smtClean="0">
                <a:latin typeface="Tahoma" charset="0"/>
              </a:rPr>
              <a:t> solution, [Na</a:t>
            </a:r>
            <a:r>
              <a:rPr lang="en-US" sz="2400" baseline="30000" dirty="0" smtClean="0">
                <a:latin typeface="Tahoma" charset="0"/>
              </a:rPr>
              <a:t>+</a:t>
            </a:r>
            <a:r>
              <a:rPr lang="en-US" sz="2400" dirty="0" smtClean="0">
                <a:latin typeface="Tahoma" charset="0"/>
              </a:rPr>
              <a:t>] = 0.01 M and [H</a:t>
            </a:r>
            <a:r>
              <a:rPr lang="en-US" sz="2400" baseline="30000" dirty="0" smtClean="0">
                <a:latin typeface="Tahoma" charset="0"/>
              </a:rPr>
              <a:t>+</a:t>
            </a:r>
            <a:r>
              <a:rPr lang="en-US" sz="2400" dirty="0" smtClean="0">
                <a:latin typeface="Tahoma" charset="0"/>
              </a:rPr>
              <a:t>] = 1.0 x 10</a:t>
            </a:r>
            <a:r>
              <a:rPr lang="en-US" sz="2400" baseline="30000" dirty="0" smtClean="0">
                <a:latin typeface="Tahoma" charset="0"/>
              </a:rPr>
              <a:t>-12</a:t>
            </a:r>
            <a:r>
              <a:rPr lang="en-US" sz="2400" dirty="0" smtClean="0">
                <a:latin typeface="Tahoma" charset="0"/>
              </a:rPr>
              <a:t> M.  If glass membrane is 10</a:t>
            </a:r>
            <a:r>
              <a:rPr lang="en-US" sz="2400" baseline="30000" dirty="0" smtClean="0">
                <a:latin typeface="Tahoma" charset="0"/>
              </a:rPr>
              <a:t>10</a:t>
            </a:r>
            <a:r>
              <a:rPr lang="en-US" sz="2400" dirty="0" smtClean="0">
                <a:latin typeface="Tahoma" charset="0"/>
              </a:rPr>
              <a:t> more selective for H</a:t>
            </a:r>
            <a:r>
              <a:rPr lang="en-US" sz="2400" baseline="30000" dirty="0" smtClean="0">
                <a:latin typeface="Tahoma" charset="0"/>
              </a:rPr>
              <a:t>+</a:t>
            </a:r>
            <a:r>
              <a:rPr lang="en-US" sz="2400" dirty="0" smtClean="0">
                <a:latin typeface="Tahoma" charset="0"/>
              </a:rPr>
              <a:t> than Na</a:t>
            </a:r>
            <a:r>
              <a:rPr lang="en-US" sz="2400" baseline="30000" dirty="0" smtClean="0">
                <a:latin typeface="Tahoma" charset="0"/>
              </a:rPr>
              <a:t>+</a:t>
            </a:r>
            <a:r>
              <a:rPr lang="en-US" sz="2400" dirty="0" smtClean="0">
                <a:latin typeface="Tahoma" charset="0"/>
              </a:rPr>
              <a:t>, 100% error will occur.</a:t>
            </a:r>
          </a:p>
          <a:p>
            <a:pPr lvl="1">
              <a:lnSpc>
                <a:spcPct val="80000"/>
              </a:lnSpc>
            </a:pPr>
            <a:r>
              <a:rPr lang="en-US" sz="2400" dirty="0" smtClean="0">
                <a:latin typeface="Tahoma" charset="0"/>
              </a:rPr>
              <a:t>and can reach saturation at high concentration (only so many sites for H</a:t>
            </a:r>
            <a:r>
              <a:rPr lang="en-US" sz="2400" baseline="30000" dirty="0" smtClean="0">
                <a:latin typeface="Tahoma" charset="0"/>
              </a:rPr>
              <a:t>+</a:t>
            </a:r>
            <a:r>
              <a:rPr lang="en-US" sz="2400" dirty="0" smtClean="0">
                <a:latin typeface="Tahoma" charset="0"/>
              </a:rPr>
              <a:t> ions)</a:t>
            </a:r>
          </a:p>
        </p:txBody>
      </p:sp>
      <p:sp>
        <p:nvSpPr>
          <p:cNvPr id="4" name="Line 4"/>
          <p:cNvSpPr>
            <a:spLocks noChangeShapeType="1"/>
          </p:cNvSpPr>
          <p:nvPr/>
        </p:nvSpPr>
        <p:spPr bwMode="auto">
          <a:xfrm>
            <a:off x="1752600" y="4800600"/>
            <a:ext cx="0" cy="1828800"/>
          </a:xfrm>
          <a:prstGeom prst="line">
            <a:avLst/>
          </a:prstGeom>
          <a:noFill/>
          <a:ln w="25400">
            <a:solidFill>
              <a:schemeClr val="tx1"/>
            </a:solidFill>
            <a:round/>
            <a:headEnd/>
            <a:tailEnd/>
          </a:ln>
        </p:spPr>
        <p:txBody>
          <a:bodyPr/>
          <a:lstStyle/>
          <a:p>
            <a:endParaRPr lang="en-US"/>
          </a:p>
        </p:txBody>
      </p:sp>
      <p:sp>
        <p:nvSpPr>
          <p:cNvPr id="5" name="Line 5"/>
          <p:cNvSpPr>
            <a:spLocks noChangeShapeType="1"/>
          </p:cNvSpPr>
          <p:nvPr/>
        </p:nvSpPr>
        <p:spPr bwMode="auto">
          <a:xfrm>
            <a:off x="1752600" y="5638800"/>
            <a:ext cx="4953000" cy="0"/>
          </a:xfrm>
          <a:prstGeom prst="line">
            <a:avLst/>
          </a:prstGeom>
          <a:noFill/>
          <a:ln w="25400">
            <a:solidFill>
              <a:schemeClr val="tx1"/>
            </a:solidFill>
            <a:round/>
            <a:headEnd/>
            <a:tailEnd/>
          </a:ln>
        </p:spPr>
        <p:txBody>
          <a:bodyPr/>
          <a:lstStyle/>
          <a:p>
            <a:endParaRPr lang="en-US"/>
          </a:p>
        </p:txBody>
      </p:sp>
      <p:sp>
        <p:nvSpPr>
          <p:cNvPr id="6" name="Text Box 6"/>
          <p:cNvSpPr txBox="1">
            <a:spLocks noChangeArrowheads="1"/>
          </p:cNvSpPr>
          <p:nvPr/>
        </p:nvSpPr>
        <p:spPr bwMode="auto">
          <a:xfrm>
            <a:off x="228600" y="4953000"/>
            <a:ext cx="1143000" cy="366713"/>
          </a:xfrm>
          <a:prstGeom prst="rect">
            <a:avLst/>
          </a:prstGeom>
          <a:noFill/>
          <a:ln w="9525">
            <a:noFill/>
            <a:miter lim="800000"/>
            <a:headEnd/>
            <a:tailEnd/>
          </a:ln>
        </p:spPr>
        <p:txBody>
          <a:bodyPr>
            <a:spAutoFit/>
          </a:bodyPr>
          <a:lstStyle/>
          <a:p>
            <a:pPr>
              <a:spcBef>
                <a:spcPct val="50000"/>
              </a:spcBef>
            </a:pPr>
            <a:r>
              <a:rPr lang="en-US"/>
              <a:t>% Error</a:t>
            </a:r>
          </a:p>
        </p:txBody>
      </p:sp>
      <p:sp>
        <p:nvSpPr>
          <p:cNvPr id="7" name="Text Box 7"/>
          <p:cNvSpPr txBox="1">
            <a:spLocks noChangeArrowheads="1"/>
          </p:cNvSpPr>
          <p:nvPr/>
        </p:nvSpPr>
        <p:spPr bwMode="auto">
          <a:xfrm>
            <a:off x="4876800" y="5943600"/>
            <a:ext cx="1066800" cy="366713"/>
          </a:xfrm>
          <a:prstGeom prst="rect">
            <a:avLst/>
          </a:prstGeom>
          <a:noFill/>
          <a:ln w="9525">
            <a:noFill/>
            <a:miter lim="800000"/>
            <a:headEnd/>
            <a:tailEnd/>
          </a:ln>
        </p:spPr>
        <p:txBody>
          <a:bodyPr>
            <a:spAutoFit/>
          </a:bodyPr>
          <a:lstStyle/>
          <a:p>
            <a:pPr>
              <a:spcBef>
                <a:spcPct val="50000"/>
              </a:spcBef>
            </a:pPr>
            <a:r>
              <a:rPr lang="en-US"/>
              <a:t>pH</a:t>
            </a:r>
          </a:p>
        </p:txBody>
      </p:sp>
      <p:sp>
        <p:nvSpPr>
          <p:cNvPr id="8" name="Line 9"/>
          <p:cNvSpPr>
            <a:spLocks noChangeShapeType="1"/>
          </p:cNvSpPr>
          <p:nvPr/>
        </p:nvSpPr>
        <p:spPr bwMode="auto">
          <a:xfrm>
            <a:off x="4343400" y="5334000"/>
            <a:ext cx="0" cy="609600"/>
          </a:xfrm>
          <a:prstGeom prst="line">
            <a:avLst/>
          </a:prstGeom>
          <a:noFill/>
          <a:ln w="9525">
            <a:solidFill>
              <a:schemeClr val="tx1"/>
            </a:solidFill>
            <a:round/>
            <a:headEnd/>
            <a:tailEnd/>
          </a:ln>
        </p:spPr>
        <p:txBody>
          <a:bodyPr/>
          <a:lstStyle/>
          <a:p>
            <a:endParaRPr lang="en-US"/>
          </a:p>
        </p:txBody>
      </p:sp>
      <p:sp>
        <p:nvSpPr>
          <p:cNvPr id="9" name="Text Box 10"/>
          <p:cNvSpPr txBox="1">
            <a:spLocks noChangeArrowheads="1"/>
          </p:cNvSpPr>
          <p:nvPr/>
        </p:nvSpPr>
        <p:spPr bwMode="auto">
          <a:xfrm>
            <a:off x="4191000" y="6019800"/>
            <a:ext cx="609600" cy="366713"/>
          </a:xfrm>
          <a:prstGeom prst="rect">
            <a:avLst/>
          </a:prstGeom>
          <a:noFill/>
          <a:ln w="9525">
            <a:noFill/>
            <a:miter lim="800000"/>
            <a:headEnd/>
            <a:tailEnd/>
          </a:ln>
        </p:spPr>
        <p:txBody>
          <a:bodyPr>
            <a:spAutoFit/>
          </a:bodyPr>
          <a:lstStyle/>
          <a:p>
            <a:pPr>
              <a:spcBef>
                <a:spcPct val="50000"/>
              </a:spcBef>
            </a:pPr>
            <a:r>
              <a:rPr lang="en-US"/>
              <a:t>7</a:t>
            </a:r>
          </a:p>
        </p:txBody>
      </p:sp>
      <p:sp>
        <p:nvSpPr>
          <p:cNvPr id="10" name="Text Box 11"/>
          <p:cNvSpPr txBox="1">
            <a:spLocks noChangeArrowheads="1"/>
          </p:cNvSpPr>
          <p:nvPr/>
        </p:nvSpPr>
        <p:spPr bwMode="auto">
          <a:xfrm>
            <a:off x="6934200" y="5410200"/>
            <a:ext cx="1828800" cy="336550"/>
          </a:xfrm>
          <a:prstGeom prst="rect">
            <a:avLst/>
          </a:prstGeom>
          <a:noFill/>
          <a:ln w="9525">
            <a:noFill/>
            <a:miter lim="800000"/>
            <a:headEnd/>
            <a:tailEnd/>
          </a:ln>
        </p:spPr>
        <p:txBody>
          <a:bodyPr>
            <a:spAutoFit/>
          </a:bodyPr>
          <a:lstStyle/>
          <a:p>
            <a:pPr>
              <a:spcBef>
                <a:spcPct val="50000"/>
              </a:spcBef>
            </a:pPr>
            <a:r>
              <a:rPr lang="en-US" sz="1600"/>
              <a:t>Na</a:t>
            </a:r>
            <a:r>
              <a:rPr lang="en-US" sz="1600" baseline="30000"/>
              <a:t>+</a:t>
            </a:r>
            <a:r>
              <a:rPr lang="en-US" sz="1600"/>
              <a:t> interference</a:t>
            </a:r>
          </a:p>
        </p:txBody>
      </p:sp>
      <p:sp>
        <p:nvSpPr>
          <p:cNvPr id="11" name="Line 15"/>
          <p:cNvSpPr>
            <a:spLocks noChangeShapeType="1"/>
          </p:cNvSpPr>
          <p:nvPr/>
        </p:nvSpPr>
        <p:spPr bwMode="auto">
          <a:xfrm flipH="1">
            <a:off x="6477000" y="5715000"/>
            <a:ext cx="533400" cy="228600"/>
          </a:xfrm>
          <a:prstGeom prst="line">
            <a:avLst/>
          </a:prstGeom>
          <a:noFill/>
          <a:ln w="9525">
            <a:solidFill>
              <a:schemeClr val="tx1"/>
            </a:solidFill>
            <a:round/>
            <a:headEnd/>
            <a:tailEnd type="triangle" w="med" len="med"/>
          </a:ln>
        </p:spPr>
        <p:txBody>
          <a:bodyPr/>
          <a:lstStyle/>
          <a:p>
            <a:endParaRPr lang="en-US"/>
          </a:p>
        </p:txBody>
      </p:sp>
      <p:sp>
        <p:nvSpPr>
          <p:cNvPr id="12" name="Freeform 16"/>
          <p:cNvSpPr>
            <a:spLocks/>
          </p:cNvSpPr>
          <p:nvPr/>
        </p:nvSpPr>
        <p:spPr bwMode="auto">
          <a:xfrm>
            <a:off x="1752600" y="4953000"/>
            <a:ext cx="4876800" cy="1524000"/>
          </a:xfrm>
          <a:custGeom>
            <a:avLst/>
            <a:gdLst>
              <a:gd name="T0" fmla="*/ 0 w 3072"/>
              <a:gd name="T1" fmla="*/ 0 h 960"/>
              <a:gd name="T2" fmla="*/ 48 w 3072"/>
              <a:gd name="T3" fmla="*/ 192 h 960"/>
              <a:gd name="T4" fmla="*/ 144 w 3072"/>
              <a:gd name="T5" fmla="*/ 384 h 960"/>
              <a:gd name="T6" fmla="*/ 336 w 3072"/>
              <a:gd name="T7" fmla="*/ 432 h 960"/>
              <a:gd name="T8" fmla="*/ 1152 w 3072"/>
              <a:gd name="T9" fmla="*/ 432 h 960"/>
              <a:gd name="T10" fmla="*/ 2160 w 3072"/>
              <a:gd name="T11" fmla="*/ 432 h 960"/>
              <a:gd name="T12" fmla="*/ 2544 w 3072"/>
              <a:gd name="T13" fmla="*/ 480 h 960"/>
              <a:gd name="T14" fmla="*/ 2688 w 3072"/>
              <a:gd name="T15" fmla="*/ 528 h 960"/>
              <a:gd name="T16" fmla="*/ 2880 w 3072"/>
              <a:gd name="T17" fmla="*/ 624 h 960"/>
              <a:gd name="T18" fmla="*/ 3024 w 3072"/>
              <a:gd name="T19" fmla="*/ 816 h 960"/>
              <a:gd name="T20" fmla="*/ 3072 w 3072"/>
              <a:gd name="T21" fmla="*/ 960 h 96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72"/>
              <a:gd name="T34" fmla="*/ 0 h 960"/>
              <a:gd name="T35" fmla="*/ 3072 w 3072"/>
              <a:gd name="T36" fmla="*/ 960 h 960"/>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72" h="960">
                <a:moveTo>
                  <a:pt x="0" y="0"/>
                </a:moveTo>
                <a:cubicBezTo>
                  <a:pt x="12" y="64"/>
                  <a:pt x="24" y="128"/>
                  <a:pt x="48" y="192"/>
                </a:cubicBezTo>
                <a:cubicBezTo>
                  <a:pt x="72" y="256"/>
                  <a:pt x="96" y="344"/>
                  <a:pt x="144" y="384"/>
                </a:cubicBezTo>
                <a:cubicBezTo>
                  <a:pt x="192" y="424"/>
                  <a:pt x="168" y="424"/>
                  <a:pt x="336" y="432"/>
                </a:cubicBezTo>
                <a:cubicBezTo>
                  <a:pt x="504" y="440"/>
                  <a:pt x="848" y="432"/>
                  <a:pt x="1152" y="432"/>
                </a:cubicBezTo>
                <a:cubicBezTo>
                  <a:pt x="1456" y="432"/>
                  <a:pt x="1928" y="424"/>
                  <a:pt x="2160" y="432"/>
                </a:cubicBezTo>
                <a:cubicBezTo>
                  <a:pt x="2392" y="440"/>
                  <a:pt x="2456" y="464"/>
                  <a:pt x="2544" y="480"/>
                </a:cubicBezTo>
                <a:cubicBezTo>
                  <a:pt x="2632" y="496"/>
                  <a:pt x="2632" y="504"/>
                  <a:pt x="2688" y="528"/>
                </a:cubicBezTo>
                <a:cubicBezTo>
                  <a:pt x="2744" y="552"/>
                  <a:pt x="2824" y="576"/>
                  <a:pt x="2880" y="624"/>
                </a:cubicBezTo>
                <a:cubicBezTo>
                  <a:pt x="2936" y="672"/>
                  <a:pt x="2992" y="760"/>
                  <a:pt x="3024" y="816"/>
                </a:cubicBezTo>
                <a:cubicBezTo>
                  <a:pt x="3056" y="872"/>
                  <a:pt x="3064" y="916"/>
                  <a:pt x="3072" y="960"/>
                </a:cubicBezTo>
              </a:path>
            </a:pathLst>
          </a:custGeom>
          <a:noFill/>
          <a:ln w="9525">
            <a:solidFill>
              <a:schemeClr val="tx1"/>
            </a:solidFill>
            <a:round/>
            <a:headEnd/>
            <a:tailEnd/>
          </a:ln>
        </p:spPr>
        <p:txBody>
          <a:bodyPr/>
          <a:lstStyle/>
          <a:p>
            <a:endParaRPr lang="en-US"/>
          </a:p>
        </p:txBody>
      </p:sp>
      <p:sp>
        <p:nvSpPr>
          <p:cNvPr id="13" name="Text Box 17"/>
          <p:cNvSpPr txBox="1">
            <a:spLocks noChangeArrowheads="1"/>
          </p:cNvSpPr>
          <p:nvPr/>
        </p:nvSpPr>
        <p:spPr bwMode="auto">
          <a:xfrm>
            <a:off x="2133600" y="4724400"/>
            <a:ext cx="1524000" cy="366713"/>
          </a:xfrm>
          <a:prstGeom prst="rect">
            <a:avLst/>
          </a:prstGeom>
          <a:noFill/>
          <a:ln w="9525">
            <a:noFill/>
            <a:miter lim="800000"/>
            <a:headEnd/>
            <a:tailEnd/>
          </a:ln>
        </p:spPr>
        <p:txBody>
          <a:bodyPr>
            <a:spAutoFit/>
          </a:bodyPr>
          <a:lstStyle/>
          <a:p>
            <a:pPr>
              <a:spcBef>
                <a:spcPct val="50000"/>
              </a:spcBef>
            </a:pPr>
            <a:r>
              <a:rPr lang="en-US"/>
              <a:t>saturation</a:t>
            </a:r>
          </a:p>
        </p:txBody>
      </p:sp>
      <p:sp>
        <p:nvSpPr>
          <p:cNvPr id="14" name="Line 18"/>
          <p:cNvSpPr>
            <a:spLocks noChangeShapeType="1"/>
          </p:cNvSpPr>
          <p:nvPr/>
        </p:nvSpPr>
        <p:spPr bwMode="auto">
          <a:xfrm flipH="1">
            <a:off x="1905000" y="4953000"/>
            <a:ext cx="228600" cy="457200"/>
          </a:xfrm>
          <a:prstGeom prst="line">
            <a:avLst/>
          </a:prstGeom>
          <a:noFill/>
          <a:ln w="9525">
            <a:solidFill>
              <a:schemeClr val="tx1"/>
            </a:solidFill>
            <a:round/>
            <a:headEnd/>
            <a:tailEnd type="triangle" w="med" len="med"/>
          </a:ln>
        </p:spPr>
        <p:txBody>
          <a:bodyPr/>
          <a:lstStyle/>
          <a:p>
            <a:endParaRPr lang="en-US"/>
          </a:p>
        </p:txBody>
      </p:sp>
    </p:spTree>
    <p:extLst>
      <p:ext uri="{BB962C8B-B14F-4D97-AF65-F5344CB8AC3E}">
        <p14:creationId xmlns:p14="http://schemas.microsoft.com/office/powerpoint/2010/main" val="2512367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4" grpId="0" animBg="1"/>
      <p:bldP spid="5" grpId="0" animBg="1"/>
      <p:bldP spid="6" grpId="0"/>
      <p:bldP spid="7" grpId="0"/>
      <p:bldP spid="8" grpId="0" animBg="1"/>
      <p:bldP spid="9" grpId="0"/>
      <p:bldP spid="10" grpId="0"/>
      <p:bldP spid="11" grpId="0" animBg="1"/>
      <p:bldP spid="12" grpId="0" animBg="1"/>
      <p:bldP spid="13" grpId="0"/>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r>
              <a:rPr lang="en-US" sz="4800" dirty="0" smtClean="0">
                <a:latin typeface="Tahoma" charset="0"/>
              </a:rPr>
              <a:t/>
            </a:r>
            <a:br>
              <a:rPr lang="en-US" sz="4800" dirty="0" smtClean="0">
                <a:latin typeface="Tahoma" charset="0"/>
              </a:rPr>
            </a:br>
            <a:r>
              <a:rPr lang="en-US" sz="3200" dirty="0" err="1" smtClean="0">
                <a:latin typeface="Tahoma" charset="0"/>
              </a:rPr>
              <a:t>Potentiometry</a:t>
            </a:r>
            <a:r>
              <a:rPr lang="en-US" sz="3200" dirty="0" smtClean="0">
                <a:latin typeface="Tahoma" charset="0"/>
              </a:rPr>
              <a:t> – Questions</a:t>
            </a:r>
            <a:endParaRPr lang="en-US" altLang="en-US" sz="3200" dirty="0" smtClean="0">
              <a:latin typeface="Tahoma" charset="0"/>
              <a:cs typeface="Tahoma" charset="0"/>
            </a:endParaRPr>
          </a:p>
        </p:txBody>
      </p:sp>
      <p:sp>
        <p:nvSpPr>
          <p:cNvPr id="7171" name="Content Placeholder 5"/>
          <p:cNvSpPr>
            <a:spLocks noGrp="1"/>
          </p:cNvSpPr>
          <p:nvPr>
            <p:ph idx="1"/>
          </p:nvPr>
        </p:nvSpPr>
        <p:spPr/>
        <p:txBody>
          <a:bodyPr/>
          <a:lstStyle/>
          <a:p>
            <a:pPr marL="609600" indent="-609600">
              <a:lnSpc>
                <a:spcPct val="80000"/>
              </a:lnSpc>
              <a:buFontTx/>
              <a:buAutoNum type="arabicPeriod"/>
            </a:pPr>
            <a:r>
              <a:rPr lang="en-US" sz="2000" dirty="0" smtClean="0">
                <a:latin typeface="Tahoma" charset="0"/>
              </a:rPr>
              <a:t>The purpose of a reference electrode is to:</a:t>
            </a:r>
          </a:p>
          <a:p>
            <a:pPr marL="990600" lvl="1" indent="-533400">
              <a:lnSpc>
                <a:spcPct val="80000"/>
              </a:lnSpc>
              <a:buFontTx/>
              <a:buAutoNum type="alphaLcParenR"/>
            </a:pPr>
            <a:r>
              <a:rPr lang="en-US" sz="1800" dirty="0" smtClean="0">
                <a:latin typeface="Tahoma" charset="0"/>
              </a:rPr>
              <a:t>provide a stable voltage	b) complete the circuit</a:t>
            </a:r>
          </a:p>
          <a:p>
            <a:pPr marL="990600" lvl="1" indent="-533400">
              <a:lnSpc>
                <a:spcPct val="80000"/>
              </a:lnSpc>
              <a:buFontTx/>
              <a:buAutoNum type="alphaLcParenR" startAt="3"/>
            </a:pPr>
            <a:r>
              <a:rPr lang="en-US" sz="1800" dirty="0" smtClean="0">
                <a:latin typeface="Tahoma" charset="0"/>
              </a:rPr>
              <a:t>provide a source of electrons or positive charges needed by the </a:t>
            </a:r>
            <a:r>
              <a:rPr lang="en-US" sz="1800" dirty="0" err="1" smtClean="0">
                <a:latin typeface="Tahoma" charset="0"/>
              </a:rPr>
              <a:t>analyte</a:t>
            </a:r>
            <a:r>
              <a:rPr lang="en-US" sz="1800" dirty="0" smtClean="0">
                <a:latin typeface="Tahoma" charset="0"/>
              </a:rPr>
              <a:t> electrode</a:t>
            </a:r>
          </a:p>
          <a:p>
            <a:pPr marL="990600" lvl="1" indent="-533400">
              <a:lnSpc>
                <a:spcPct val="80000"/>
              </a:lnSpc>
              <a:buFontTx/>
              <a:buAutoNum type="alphaLcParenR" startAt="3"/>
            </a:pPr>
            <a:r>
              <a:rPr lang="en-US" sz="1800" dirty="0" smtClean="0">
                <a:latin typeface="Tahoma" charset="0"/>
              </a:rPr>
              <a:t>all of the above</a:t>
            </a:r>
          </a:p>
          <a:p>
            <a:pPr marL="609600" indent="-609600">
              <a:lnSpc>
                <a:spcPct val="80000"/>
              </a:lnSpc>
              <a:buFontTx/>
              <a:buAutoNum type="arabicPeriod"/>
            </a:pPr>
            <a:r>
              <a:rPr lang="en-US" sz="2000" dirty="0" smtClean="0">
                <a:latin typeface="Tahoma" charset="0"/>
              </a:rPr>
              <a:t>For modern pH measurement, one probe will go into solution.  How many reference electrodes exist in in this probe?</a:t>
            </a:r>
          </a:p>
          <a:p>
            <a:pPr marL="609600" indent="-609600">
              <a:lnSpc>
                <a:spcPct val="80000"/>
              </a:lnSpc>
              <a:buFontTx/>
              <a:buAutoNum type="arabicPeriod"/>
            </a:pPr>
            <a:r>
              <a:rPr lang="en-US" sz="2000" dirty="0" smtClean="0">
                <a:latin typeface="Tahoma" charset="0"/>
              </a:rPr>
              <a:t>An F</a:t>
            </a:r>
            <a:r>
              <a:rPr lang="en-US" sz="2000" baseline="30000" dirty="0" smtClean="0">
                <a:latin typeface="Tahoma" charset="0"/>
              </a:rPr>
              <a:t>-</a:t>
            </a:r>
            <a:r>
              <a:rPr lang="en-US" sz="2000" dirty="0" smtClean="0">
                <a:latin typeface="Tahoma" charset="0"/>
              </a:rPr>
              <a:t> ion selective electrode is to be used to check that water is properly fluoridated.  It is found to work well in most cases, but gives errors in water samples at higher </a:t>
            </a:r>
            <a:r>
              <a:rPr lang="en-US" sz="2000" dirty="0" err="1" smtClean="0">
                <a:latin typeface="Tahoma" charset="0"/>
              </a:rPr>
              <a:t>pH.</a:t>
            </a:r>
            <a:r>
              <a:rPr lang="en-US" sz="2000" dirty="0" smtClean="0">
                <a:latin typeface="Tahoma" charset="0"/>
              </a:rPr>
              <a:t>  Give a possible explanation for the error, and a possible solution to decrease the error.</a:t>
            </a:r>
          </a:p>
          <a:p>
            <a:pPr marL="609600" indent="-609600">
              <a:lnSpc>
                <a:spcPct val="80000"/>
              </a:lnSpc>
              <a:buFontTx/>
              <a:buAutoNum type="arabicPeriod"/>
            </a:pPr>
            <a:r>
              <a:rPr lang="en-US" sz="2000" dirty="0" smtClean="0">
                <a:latin typeface="Tahoma" charset="0"/>
              </a:rPr>
              <a:t>A platinum electrode is used as:</a:t>
            </a:r>
          </a:p>
          <a:p>
            <a:pPr marL="609600" indent="-609600">
              <a:lnSpc>
                <a:spcPct val="80000"/>
              </a:lnSpc>
              <a:buFontTx/>
              <a:buNone/>
            </a:pPr>
            <a:r>
              <a:rPr lang="en-US" sz="2000" dirty="0" smtClean="0">
                <a:latin typeface="Tahoma" charset="0"/>
              </a:rPr>
              <a:t>	a) reference electrode</a:t>
            </a:r>
          </a:p>
          <a:p>
            <a:pPr marL="609600" indent="-609600">
              <a:lnSpc>
                <a:spcPct val="80000"/>
              </a:lnSpc>
              <a:buFontTx/>
              <a:buNone/>
            </a:pPr>
            <a:r>
              <a:rPr lang="en-US" sz="2000" dirty="0" smtClean="0">
                <a:latin typeface="Tahoma" charset="0"/>
              </a:rPr>
              <a:t>	b) an electrode for determining dissolved Pt</a:t>
            </a:r>
          </a:p>
          <a:p>
            <a:pPr marL="609600" indent="-609600">
              <a:lnSpc>
                <a:spcPct val="80000"/>
              </a:lnSpc>
              <a:buFontTx/>
              <a:buNone/>
            </a:pPr>
            <a:r>
              <a:rPr lang="en-US" sz="2000" dirty="0" smtClean="0">
                <a:latin typeface="Tahoma" charset="0"/>
              </a:rPr>
              <a:t>	c) an inert electrode for following </a:t>
            </a:r>
            <a:r>
              <a:rPr lang="en-US" sz="2000" dirty="0" err="1" smtClean="0">
                <a:latin typeface="Tahoma" charset="0"/>
              </a:rPr>
              <a:t>redox</a:t>
            </a:r>
            <a:r>
              <a:rPr lang="en-US" sz="2000" dirty="0" smtClean="0">
                <a:latin typeface="Tahoma" charset="0"/>
              </a:rPr>
              <a:t> reactions</a:t>
            </a:r>
          </a:p>
          <a:p>
            <a:pPr marL="609600" indent="-609600">
              <a:lnSpc>
                <a:spcPct val="80000"/>
              </a:lnSpc>
              <a:buFontTx/>
              <a:buNone/>
            </a:pPr>
            <a:r>
              <a:rPr lang="en-US" sz="2000" dirty="0" smtClean="0">
                <a:latin typeface="Tahoma" charset="0"/>
              </a:rPr>
              <a:t>	d) ion selective electrode</a:t>
            </a:r>
          </a:p>
        </p:txBody>
      </p:sp>
    </p:spTree>
    <p:extLst>
      <p:ext uri="{BB962C8B-B14F-4D97-AF65-F5344CB8AC3E}">
        <p14:creationId xmlns:p14="http://schemas.microsoft.com/office/powerpoint/2010/main" val="9061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1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171">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171">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171">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171">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171">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Announcements I</a:t>
            </a:r>
            <a:endParaRPr lang="en-US" altLang="en-US" dirty="0" smtClean="0">
              <a:latin typeface="Tahoma" charset="0"/>
              <a:cs typeface="Tahoma" charset="0"/>
            </a:endParaRPr>
          </a:p>
        </p:txBody>
      </p:sp>
      <p:sp>
        <p:nvSpPr>
          <p:cNvPr id="7171" name="Content Placeholder 5"/>
          <p:cNvSpPr>
            <a:spLocks noGrp="1"/>
          </p:cNvSpPr>
          <p:nvPr>
            <p:ph idx="1"/>
          </p:nvPr>
        </p:nvSpPr>
        <p:spPr/>
        <p:txBody>
          <a:bodyPr/>
          <a:lstStyle/>
          <a:p>
            <a:pPr eaLnBrk="1" hangingPunct="1"/>
            <a:r>
              <a:rPr lang="en-US" altLang="en-US" sz="2800" dirty="0" smtClean="0">
                <a:latin typeface="Tahoma" charset="0"/>
                <a:cs typeface="Tahoma" charset="0"/>
              </a:rPr>
              <a:t>Homework Set 1.3 Solutions Posted (no problems will be collected)</a:t>
            </a:r>
          </a:p>
          <a:p>
            <a:pPr eaLnBrk="1" hangingPunct="1"/>
            <a:r>
              <a:rPr lang="en-US" altLang="en-US" sz="2800" dirty="0" smtClean="0">
                <a:latin typeface="Tahoma" charset="0"/>
                <a:cs typeface="Tahoma" charset="0"/>
              </a:rPr>
              <a:t>Exam 1</a:t>
            </a:r>
          </a:p>
          <a:p>
            <a:pPr lvl="1" eaLnBrk="1" hangingPunct="1"/>
            <a:r>
              <a:rPr lang="en-US" altLang="en-US" sz="2400" dirty="0" smtClean="0">
                <a:latin typeface="Tahoma" charset="0"/>
                <a:cs typeface="Tahoma" charset="0"/>
              </a:rPr>
              <a:t>Mar</a:t>
            </a:r>
            <a:r>
              <a:rPr lang="en-US" altLang="en-US" sz="2400" dirty="0" smtClean="0">
                <a:latin typeface="Tahoma" charset="0"/>
                <a:cs typeface="Tahoma" charset="0"/>
              </a:rPr>
              <a:t>. </a:t>
            </a:r>
            <a:r>
              <a:rPr lang="en-US" altLang="en-US" sz="2400" dirty="0" smtClean="0">
                <a:latin typeface="Tahoma" charset="0"/>
                <a:cs typeface="Tahoma" charset="0"/>
              </a:rPr>
              <a:t>7</a:t>
            </a:r>
            <a:r>
              <a:rPr lang="en-US" altLang="en-US" sz="2400" baseline="30000" dirty="0" smtClean="0">
                <a:latin typeface="Tahoma" charset="0"/>
                <a:cs typeface="Tahoma" charset="0"/>
              </a:rPr>
              <a:t>th</a:t>
            </a:r>
            <a:endParaRPr lang="en-US" altLang="en-US" sz="2400" dirty="0" smtClean="0">
              <a:latin typeface="Tahoma" charset="0"/>
              <a:cs typeface="Tahoma" charset="0"/>
            </a:endParaRPr>
          </a:p>
          <a:p>
            <a:pPr lvl="1" eaLnBrk="1" hangingPunct="1"/>
            <a:r>
              <a:rPr lang="en-US" altLang="en-US" sz="2400" dirty="0" smtClean="0">
                <a:latin typeface="Tahoma" charset="0"/>
                <a:cs typeface="Tahoma" charset="0"/>
              </a:rPr>
              <a:t>Will review topics on Thursday</a:t>
            </a:r>
          </a:p>
          <a:p>
            <a:pPr lvl="1" eaLnBrk="1" hangingPunct="1"/>
            <a:r>
              <a:rPr lang="en-US" altLang="en-US" sz="2400" dirty="0" smtClean="0">
                <a:latin typeface="Tahoma" charset="0"/>
                <a:cs typeface="Tahoma" charset="0"/>
              </a:rPr>
              <a:t>Will cover all electronics topics and electrochemistry (Ch. 13 + most or all of Ch. 14)</a:t>
            </a:r>
          </a:p>
          <a:p>
            <a:pPr eaLnBrk="1" hangingPunct="1"/>
            <a:r>
              <a:rPr lang="en-US" altLang="en-US" sz="2800" dirty="0" smtClean="0">
                <a:latin typeface="Tahoma" charset="0"/>
                <a:cs typeface="Tahoma" charset="0"/>
              </a:rPr>
              <a:t>Today’s Lecture - Electrochemistry</a:t>
            </a:r>
          </a:p>
          <a:p>
            <a:pPr lvl="1" eaLnBrk="1" hangingPunct="1"/>
            <a:r>
              <a:rPr lang="en-US" altLang="en-US" sz="2400" dirty="0" smtClean="0">
                <a:latin typeface="Tahoma" charset="0"/>
                <a:cs typeface="Tahoma" charset="0"/>
              </a:rPr>
              <a:t>Nernst Equation + Applications</a:t>
            </a:r>
          </a:p>
          <a:p>
            <a:pPr lvl="1" eaLnBrk="1" hangingPunct="1"/>
            <a:r>
              <a:rPr lang="en-US" altLang="en-US" sz="2400" dirty="0" smtClean="0">
                <a:latin typeface="Tahoma" charset="0"/>
                <a:cs typeface="Tahoma" charset="0"/>
              </a:rPr>
              <a:t>Relating K to E°</a:t>
            </a:r>
          </a:p>
        </p:txBody>
      </p:sp>
    </p:spTree>
    <p:extLst>
      <p:ext uri="{BB962C8B-B14F-4D97-AF65-F5344CB8AC3E}">
        <p14:creationId xmlns:p14="http://schemas.microsoft.com/office/powerpoint/2010/main" val="217797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altLang="en-US" dirty="0" smtClean="0">
                <a:latin typeface="Tahoma" charset="0"/>
                <a:cs typeface="Tahoma" charset="0"/>
              </a:rPr>
              <a:t>Announcements II</a:t>
            </a:r>
            <a:endParaRPr lang="en-US" altLang="en-US" dirty="0" smtClean="0">
              <a:latin typeface="Tahoma" charset="0"/>
              <a:cs typeface="Tahoma" charset="0"/>
            </a:endParaRPr>
          </a:p>
        </p:txBody>
      </p:sp>
      <p:sp>
        <p:nvSpPr>
          <p:cNvPr id="7171" name="Content Placeholder 5"/>
          <p:cNvSpPr>
            <a:spLocks noGrp="1"/>
          </p:cNvSpPr>
          <p:nvPr>
            <p:ph idx="1"/>
          </p:nvPr>
        </p:nvSpPr>
        <p:spPr/>
        <p:txBody>
          <a:bodyPr/>
          <a:lstStyle/>
          <a:p>
            <a:pPr eaLnBrk="1" hangingPunct="1"/>
            <a:r>
              <a:rPr lang="en-US" altLang="en-US" sz="2800" dirty="0" smtClean="0">
                <a:latin typeface="Tahoma" charset="0"/>
                <a:cs typeface="Tahoma" charset="0"/>
              </a:rPr>
              <a:t>Today’s Lecture – Electrochemistry – Cont.</a:t>
            </a:r>
          </a:p>
          <a:p>
            <a:pPr lvl="1" eaLnBrk="1" hangingPunct="1"/>
            <a:r>
              <a:rPr lang="en-US" altLang="en-US" sz="2400" dirty="0" smtClean="0">
                <a:latin typeface="Tahoma" charset="0"/>
                <a:cs typeface="Tahoma" charset="0"/>
              </a:rPr>
              <a:t>Reference Electrodes</a:t>
            </a:r>
          </a:p>
          <a:p>
            <a:pPr lvl="1" eaLnBrk="1" hangingPunct="1"/>
            <a:r>
              <a:rPr lang="en-US" altLang="en-US" sz="2400" dirty="0" smtClean="0">
                <a:latin typeface="Tahoma" charset="0"/>
                <a:cs typeface="Tahoma" charset="0"/>
              </a:rPr>
              <a:t>Types of Indicator Electrodes</a:t>
            </a:r>
          </a:p>
          <a:p>
            <a:pPr lvl="1" eaLnBrk="1" hangingPunct="1"/>
            <a:r>
              <a:rPr lang="en-US" altLang="en-US" sz="2400" dirty="0" smtClean="0">
                <a:latin typeface="Tahoma" charset="0"/>
                <a:cs typeface="Tahoma" charset="0"/>
              </a:rPr>
              <a:t>Junction Potentials and Current Effects</a:t>
            </a:r>
          </a:p>
          <a:p>
            <a:pPr lvl="1" eaLnBrk="1" hangingPunct="1"/>
            <a:r>
              <a:rPr lang="en-US" altLang="en-US" sz="2400" dirty="0" smtClean="0">
                <a:latin typeface="Tahoma" charset="0"/>
                <a:cs typeface="Tahoma" charset="0"/>
              </a:rPr>
              <a:t>Ion Selective Electrodes (last topic if time)</a:t>
            </a:r>
          </a:p>
        </p:txBody>
      </p:sp>
    </p:spTree>
    <p:extLst>
      <p:ext uri="{BB962C8B-B14F-4D97-AF65-F5344CB8AC3E}">
        <p14:creationId xmlns:p14="http://schemas.microsoft.com/office/powerpoint/2010/main" val="387134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dirty="0">
                <a:latin typeface="Tahoma" charset="0"/>
              </a:rPr>
              <a:t>Electrochemistry</a:t>
            </a:r>
            <a:r>
              <a:rPr lang="en-US" sz="5400" dirty="0">
                <a:latin typeface="Tahoma" charset="0"/>
              </a:rPr>
              <a:t/>
            </a:r>
            <a:br>
              <a:rPr lang="en-US" sz="5400" dirty="0">
                <a:latin typeface="Tahoma" charset="0"/>
              </a:rPr>
            </a:br>
            <a:r>
              <a:rPr lang="en-US" sz="3200" dirty="0">
                <a:latin typeface="Tahoma" charset="0"/>
              </a:rPr>
              <a:t>The Nernst Equation</a:t>
            </a:r>
            <a:endParaRPr lang="en-US" altLang="en-US" sz="3200" dirty="0" smtClean="0">
              <a:latin typeface="Tahoma" charset="0"/>
              <a:cs typeface="Tahoma" charset="0"/>
            </a:endParaRPr>
          </a:p>
        </p:txBody>
      </p:sp>
      <p:sp>
        <p:nvSpPr>
          <p:cNvPr id="7171" name="Content Placeholder 5"/>
          <p:cNvSpPr>
            <a:spLocks noGrp="1"/>
          </p:cNvSpPr>
          <p:nvPr>
            <p:ph idx="1"/>
          </p:nvPr>
        </p:nvSpPr>
        <p:spPr/>
        <p:txBody>
          <a:bodyPr/>
          <a:lstStyle/>
          <a:p>
            <a:pPr>
              <a:lnSpc>
                <a:spcPct val="90000"/>
              </a:lnSpc>
            </a:pPr>
            <a:r>
              <a:rPr lang="en-US" sz="2400" dirty="0">
                <a:latin typeface="Tahoma" charset="0"/>
              </a:rPr>
              <a:t>The Nernst Equation relates thermodynamic quantities to electrical quantities for a cell reaction</a:t>
            </a:r>
          </a:p>
          <a:p>
            <a:pPr>
              <a:lnSpc>
                <a:spcPct val="90000"/>
              </a:lnSpc>
            </a:pPr>
            <a:r>
              <a:rPr lang="en-US" sz="2400" dirty="0">
                <a:latin typeface="Tahoma" charset="0"/>
              </a:rPr>
              <a:t>Thermodynamics:</a:t>
            </a:r>
          </a:p>
          <a:p>
            <a:pPr lvl="1">
              <a:lnSpc>
                <a:spcPct val="90000"/>
              </a:lnSpc>
            </a:pPr>
            <a:r>
              <a:rPr lang="el-GR" sz="2000" dirty="0">
                <a:latin typeface="Tahoma" charset="0"/>
                <a:cs typeface="Tahoma" charset="0"/>
              </a:rPr>
              <a:t>Δ</a:t>
            </a:r>
            <a:r>
              <a:rPr lang="en-US" sz="2000" dirty="0">
                <a:latin typeface="Tahoma" charset="0"/>
                <a:cs typeface="Tahoma" charset="0"/>
              </a:rPr>
              <a:t>G = </a:t>
            </a:r>
            <a:r>
              <a:rPr lang="el-GR" sz="2000" dirty="0">
                <a:latin typeface="Tahoma" charset="0"/>
                <a:cs typeface="Tahoma" charset="0"/>
              </a:rPr>
              <a:t>Δ</a:t>
            </a:r>
            <a:r>
              <a:rPr lang="en-US" sz="2000" dirty="0">
                <a:latin typeface="Tahoma" charset="0"/>
                <a:cs typeface="Tahoma" charset="0"/>
              </a:rPr>
              <a:t>G</a:t>
            </a:r>
            <a:r>
              <a:rPr lang="en-US" sz="2000" dirty="0">
                <a:cs typeface="Tahoma" charset="0"/>
              </a:rPr>
              <a:t>º</a:t>
            </a:r>
            <a:r>
              <a:rPr lang="en-US" sz="2000" dirty="0">
                <a:latin typeface="Tahoma" charset="0"/>
                <a:cs typeface="Tahoma" charset="0"/>
              </a:rPr>
              <a:t> + </a:t>
            </a:r>
            <a:r>
              <a:rPr lang="en-US" sz="2000" dirty="0" err="1">
                <a:latin typeface="Tahoma" charset="0"/>
                <a:cs typeface="Tahoma" charset="0"/>
              </a:rPr>
              <a:t>RTlnQ</a:t>
            </a:r>
            <a:r>
              <a:rPr lang="en-US" sz="2000" dirty="0">
                <a:latin typeface="Tahoma" charset="0"/>
                <a:cs typeface="Tahoma" charset="0"/>
              </a:rPr>
              <a:t>   </a:t>
            </a:r>
            <a:r>
              <a:rPr lang="el-GR" sz="2000" dirty="0">
                <a:latin typeface="Tahoma" charset="0"/>
                <a:cs typeface="Tahoma" charset="0"/>
              </a:rPr>
              <a:t>Δ</a:t>
            </a:r>
            <a:r>
              <a:rPr lang="en-US" sz="2000" dirty="0">
                <a:latin typeface="Tahoma" charset="0"/>
                <a:cs typeface="Tahoma" charset="0"/>
              </a:rPr>
              <a:t>G = free energy, Q = reaction quotient</a:t>
            </a:r>
          </a:p>
          <a:p>
            <a:pPr lvl="1">
              <a:lnSpc>
                <a:spcPct val="90000"/>
              </a:lnSpc>
            </a:pPr>
            <a:r>
              <a:rPr lang="en-US" sz="2000" dirty="0">
                <a:latin typeface="Tahoma" charset="0"/>
                <a:cs typeface="Tahoma" charset="0"/>
              </a:rPr>
              <a:t>so, -</a:t>
            </a:r>
            <a:r>
              <a:rPr lang="en-US" sz="2000" dirty="0" err="1">
                <a:latin typeface="Tahoma" charset="0"/>
                <a:cs typeface="Tahoma" charset="0"/>
              </a:rPr>
              <a:t>nFE</a:t>
            </a:r>
            <a:r>
              <a:rPr lang="en-US" sz="2000" dirty="0">
                <a:latin typeface="Tahoma" charset="0"/>
                <a:cs typeface="Tahoma" charset="0"/>
              </a:rPr>
              <a:t> = -</a:t>
            </a:r>
            <a:r>
              <a:rPr lang="en-US" sz="2000" dirty="0" err="1">
                <a:latin typeface="Tahoma" charset="0"/>
                <a:cs typeface="Tahoma" charset="0"/>
              </a:rPr>
              <a:t>nFE</a:t>
            </a:r>
            <a:r>
              <a:rPr lang="en-US" sz="2000" dirty="0">
                <a:cs typeface="Tahoma" charset="0"/>
              </a:rPr>
              <a:t>º</a:t>
            </a:r>
            <a:r>
              <a:rPr lang="en-US" sz="2000" dirty="0">
                <a:latin typeface="Tahoma" charset="0"/>
                <a:cs typeface="Tahoma" charset="0"/>
              </a:rPr>
              <a:t> + </a:t>
            </a:r>
            <a:r>
              <a:rPr lang="en-US" sz="2000" dirty="0" err="1">
                <a:latin typeface="Tahoma" charset="0"/>
                <a:cs typeface="Tahoma" charset="0"/>
              </a:rPr>
              <a:t>RTlnQ</a:t>
            </a:r>
            <a:r>
              <a:rPr lang="en-US" sz="2000" dirty="0">
                <a:latin typeface="Tahoma" charset="0"/>
                <a:cs typeface="Tahoma" charset="0"/>
              </a:rPr>
              <a:t>, or E = E</a:t>
            </a:r>
            <a:r>
              <a:rPr lang="en-US" sz="2000" dirty="0">
                <a:cs typeface="Tahoma" charset="0"/>
              </a:rPr>
              <a:t>º</a:t>
            </a:r>
            <a:r>
              <a:rPr lang="en-US" sz="2000" dirty="0">
                <a:latin typeface="Tahoma" charset="0"/>
                <a:cs typeface="Tahoma" charset="0"/>
              </a:rPr>
              <a:t> </a:t>
            </a:r>
            <a:r>
              <a:rPr lang="en-US" sz="2000" dirty="0">
                <a:cs typeface="Tahoma" charset="0"/>
              </a:rPr>
              <a:t>–</a:t>
            </a:r>
            <a:r>
              <a:rPr lang="en-US" sz="2000" dirty="0">
                <a:latin typeface="Tahoma" charset="0"/>
                <a:cs typeface="Tahoma" charset="0"/>
              </a:rPr>
              <a:t> (</a:t>
            </a:r>
            <a:r>
              <a:rPr lang="en-US" sz="2000" dirty="0" smtClean="0">
                <a:latin typeface="Tahoma" charset="0"/>
                <a:cs typeface="Tahoma" charset="0"/>
              </a:rPr>
              <a:t>RT/</a:t>
            </a:r>
            <a:r>
              <a:rPr lang="en-US" sz="2000" dirty="0" err="1" smtClean="0">
                <a:latin typeface="Tahoma" charset="0"/>
                <a:cs typeface="Tahoma" charset="0"/>
              </a:rPr>
              <a:t>nF</a:t>
            </a:r>
            <a:r>
              <a:rPr lang="en-US" sz="2000" dirty="0" smtClean="0">
                <a:latin typeface="Tahoma" charset="0"/>
                <a:cs typeface="Tahoma" charset="0"/>
              </a:rPr>
              <a:t>)</a:t>
            </a:r>
            <a:r>
              <a:rPr lang="en-US" sz="2000" dirty="0" err="1" smtClean="0">
                <a:latin typeface="Tahoma" charset="0"/>
                <a:cs typeface="Tahoma" charset="0"/>
              </a:rPr>
              <a:t>lnQ</a:t>
            </a:r>
            <a:endParaRPr lang="en-US" sz="2000" dirty="0" smtClean="0">
              <a:latin typeface="Tahoma" charset="0"/>
              <a:cs typeface="Tahoma" charset="0"/>
            </a:endParaRPr>
          </a:p>
          <a:p>
            <a:pPr lvl="1">
              <a:lnSpc>
                <a:spcPct val="90000"/>
              </a:lnSpc>
            </a:pPr>
            <a:r>
              <a:rPr lang="en-US" sz="2000" dirty="0">
                <a:latin typeface="Tahoma" charset="0"/>
                <a:cs typeface="Tahoma" charset="0"/>
              </a:rPr>
              <a:t>more often seen as: E = E</a:t>
            </a:r>
            <a:r>
              <a:rPr lang="en-US" sz="2000" dirty="0">
                <a:cs typeface="Tahoma" charset="0"/>
              </a:rPr>
              <a:t>º</a:t>
            </a:r>
            <a:r>
              <a:rPr lang="en-US" sz="2000" dirty="0">
                <a:latin typeface="Tahoma" charset="0"/>
                <a:cs typeface="Tahoma" charset="0"/>
              </a:rPr>
              <a:t> </a:t>
            </a:r>
            <a:r>
              <a:rPr lang="en-US" sz="2000" dirty="0">
                <a:cs typeface="Tahoma" charset="0"/>
              </a:rPr>
              <a:t>–</a:t>
            </a:r>
            <a:r>
              <a:rPr lang="en-US" sz="2000" dirty="0">
                <a:latin typeface="Tahoma" charset="0"/>
                <a:cs typeface="Tahoma" charset="0"/>
              </a:rPr>
              <a:t> (0.05916/n)</a:t>
            </a:r>
            <a:r>
              <a:rPr lang="en-US" sz="2000" dirty="0" err="1">
                <a:latin typeface="Tahoma" charset="0"/>
                <a:cs typeface="Tahoma" charset="0"/>
              </a:rPr>
              <a:t>logQ</a:t>
            </a:r>
            <a:r>
              <a:rPr lang="en-US" sz="2000" dirty="0">
                <a:latin typeface="Tahoma" charset="0"/>
                <a:cs typeface="Tahoma" charset="0"/>
              </a:rPr>
              <a:t> (although only valid at T = 298K)</a:t>
            </a:r>
          </a:p>
          <a:p>
            <a:pPr lvl="1">
              <a:lnSpc>
                <a:spcPct val="90000"/>
              </a:lnSpc>
            </a:pPr>
            <a:r>
              <a:rPr lang="en-US" sz="2000" dirty="0">
                <a:latin typeface="Tahoma" charset="0"/>
                <a:cs typeface="Tahoma" charset="0"/>
              </a:rPr>
              <a:t>Note: in calculations, E is for reductions (even if oxidation actually occurs at that electrode)</a:t>
            </a:r>
          </a:p>
          <a:p>
            <a:pPr lvl="1">
              <a:lnSpc>
                <a:spcPct val="90000"/>
              </a:lnSpc>
            </a:pPr>
            <a:r>
              <a:rPr lang="en-US" sz="2000" dirty="0">
                <a:latin typeface="Tahoma" charset="0"/>
                <a:cs typeface="Tahoma" charset="0"/>
              </a:rPr>
              <a:t>Equation for electrodes or full cells, although text uses </a:t>
            </a:r>
            <a:r>
              <a:rPr lang="en-US" sz="2000" dirty="0" err="1">
                <a:latin typeface="Tahoma" charset="0"/>
                <a:cs typeface="Tahoma" charset="0"/>
              </a:rPr>
              <a:t>E</a:t>
            </a:r>
            <a:r>
              <a:rPr lang="en-US" sz="2000" baseline="-25000" dirty="0" err="1">
                <a:latin typeface="Tahoma" charset="0"/>
                <a:cs typeface="Tahoma" charset="0"/>
              </a:rPr>
              <a:t>cell</a:t>
            </a:r>
            <a:r>
              <a:rPr lang="en-US" sz="2000" dirty="0">
                <a:latin typeface="Tahoma" charset="0"/>
                <a:cs typeface="Tahoma" charset="0"/>
              </a:rPr>
              <a:t> = E</a:t>
            </a:r>
            <a:r>
              <a:rPr lang="en-US" sz="2000" baseline="-25000" dirty="0">
                <a:latin typeface="Tahoma" charset="0"/>
                <a:cs typeface="Tahoma" charset="0"/>
              </a:rPr>
              <a:t>+</a:t>
            </a:r>
            <a:r>
              <a:rPr lang="en-US" sz="2000" dirty="0">
                <a:latin typeface="Tahoma" charset="0"/>
                <a:cs typeface="Tahoma" charset="0"/>
              </a:rPr>
              <a:t> </a:t>
            </a:r>
            <a:r>
              <a:rPr lang="en-US" sz="2000" dirty="0">
                <a:cs typeface="Tahoma" charset="0"/>
              </a:rPr>
              <a:t>–</a:t>
            </a:r>
            <a:r>
              <a:rPr lang="en-US" sz="2000" dirty="0">
                <a:latin typeface="Tahoma" charset="0"/>
                <a:cs typeface="Tahoma" charset="0"/>
              </a:rPr>
              <a:t> E</a:t>
            </a:r>
            <a:r>
              <a:rPr lang="en-US" sz="2000" baseline="-25000" dirty="0">
                <a:latin typeface="Tahoma" charset="0"/>
                <a:cs typeface="Tahoma" charset="0"/>
              </a:rPr>
              <a:t>-</a:t>
            </a:r>
            <a:r>
              <a:rPr lang="en-US" sz="2000" dirty="0">
                <a:latin typeface="Tahoma" charset="0"/>
                <a:cs typeface="Tahoma" charset="0"/>
              </a:rPr>
              <a:t> where + and </a:t>
            </a:r>
            <a:r>
              <a:rPr lang="en-US" sz="2000" dirty="0">
                <a:cs typeface="Tahoma" charset="0"/>
              </a:rPr>
              <a:t>–</a:t>
            </a:r>
            <a:r>
              <a:rPr lang="en-US" sz="2000" dirty="0">
                <a:latin typeface="Tahoma" charset="0"/>
                <a:cs typeface="Tahoma" charset="0"/>
              </a:rPr>
              <a:t> refer to voltmeter leads</a:t>
            </a:r>
          </a:p>
          <a:p>
            <a:pPr lvl="1">
              <a:lnSpc>
                <a:spcPct val="90000"/>
              </a:lnSpc>
            </a:pPr>
            <a:r>
              <a:rPr lang="en-US" sz="2000" dirty="0">
                <a:latin typeface="Tahoma" charset="0"/>
                <a:cs typeface="Tahoma" charset="0"/>
              </a:rPr>
              <a:t>Best to use activities in Q (even though we will just use concentrations</a:t>
            </a:r>
            <a:r>
              <a:rPr lang="en-US" sz="2000" dirty="0" smtClean="0">
                <a:latin typeface="Tahoma" charset="0"/>
                <a:cs typeface="Tahoma" charset="0"/>
              </a:rPr>
              <a:t>)</a:t>
            </a:r>
            <a:endParaRPr lang="el-GR" sz="2000" dirty="0">
              <a:latin typeface="Tahoma" charset="0"/>
              <a:cs typeface="Tahoma" charset="0"/>
            </a:endParaRPr>
          </a:p>
        </p:txBody>
      </p:sp>
    </p:spTree>
    <p:extLst>
      <p:ext uri="{BB962C8B-B14F-4D97-AF65-F5344CB8AC3E}">
        <p14:creationId xmlns:p14="http://schemas.microsoft.com/office/powerpoint/2010/main" val="589890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a:lstStyle/>
          <a:p>
            <a:r>
              <a:rPr lang="en-US" sz="4000" smtClean="0">
                <a:latin typeface="Tahoma" charset="0"/>
              </a:rPr>
              <a:t>Electrochemistry</a:t>
            </a:r>
            <a:br>
              <a:rPr lang="en-US" sz="4000" smtClean="0">
                <a:latin typeface="Tahoma" charset="0"/>
              </a:rPr>
            </a:br>
            <a:r>
              <a:rPr lang="en-US" sz="3200" smtClean="0">
                <a:latin typeface="Tahoma" charset="0"/>
              </a:rPr>
              <a:t>The Nernst Equation</a:t>
            </a:r>
          </a:p>
        </p:txBody>
      </p:sp>
      <p:sp>
        <p:nvSpPr>
          <p:cNvPr id="11267" name="Rectangle 3"/>
          <p:cNvSpPr>
            <a:spLocks noGrp="1" noChangeArrowheads="1"/>
          </p:cNvSpPr>
          <p:nvPr>
            <p:ph type="body" idx="4294967295"/>
          </p:nvPr>
        </p:nvSpPr>
        <p:spPr/>
        <p:txBody>
          <a:bodyPr/>
          <a:lstStyle/>
          <a:p>
            <a:r>
              <a:rPr lang="en-US" smtClean="0">
                <a:latin typeface="Tahoma" charset="0"/>
              </a:rPr>
              <a:t>Example: Determine the voltage for a</a:t>
            </a:r>
            <a:r>
              <a:rPr lang="en-US" smtClean="0"/>
              <a:t> </a:t>
            </a:r>
            <a:r>
              <a:rPr lang="en-US" smtClean="0">
                <a:latin typeface="Tahoma" charset="0"/>
              </a:rPr>
              <a:t>Ag/AgCl electrode when [Cl</a:t>
            </a:r>
            <a:r>
              <a:rPr lang="en-US" baseline="30000" smtClean="0">
                <a:latin typeface="Tahoma" charset="0"/>
              </a:rPr>
              <a:t>-</a:t>
            </a:r>
            <a:r>
              <a:rPr lang="en-US" smtClean="0">
                <a:latin typeface="Tahoma" charset="0"/>
              </a:rPr>
              <a:t>] = 0.010 M if E</a:t>
            </a:r>
            <a:r>
              <a:rPr lang="en-US" smtClean="0">
                <a:latin typeface="Tahoma" charset="0"/>
                <a:cs typeface="Arial" charset="0"/>
              </a:rPr>
              <a:t>º</a:t>
            </a:r>
            <a:r>
              <a:rPr lang="en-US" smtClean="0">
                <a:latin typeface="Tahoma" charset="0"/>
              </a:rPr>
              <a:t> = 0.222 V (at T = 25</a:t>
            </a:r>
            <a:r>
              <a:rPr lang="en-US" smtClean="0">
                <a:latin typeface="Tahoma" charset="0"/>
                <a:cs typeface="Arial" charset="0"/>
              </a:rPr>
              <a:t>°</a:t>
            </a:r>
            <a:r>
              <a:rPr lang="en-US" smtClean="0">
                <a:latin typeface="Tahoma" charset="0"/>
              </a:rPr>
              <a:t>C)?</a:t>
            </a:r>
          </a:p>
        </p:txBody>
      </p:sp>
    </p:spTree>
    <p:extLst>
      <p:ext uri="{BB962C8B-B14F-4D97-AF65-F5344CB8AC3E}">
        <p14:creationId xmlns:p14="http://schemas.microsoft.com/office/powerpoint/2010/main" val="29749581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dirty="0" smtClean="0">
                <a:latin typeface="Tahoma" charset="0"/>
              </a:rPr>
              <a:t>Electrochemistry</a:t>
            </a:r>
            <a:br>
              <a:rPr lang="en-US" dirty="0" smtClean="0">
                <a:latin typeface="Tahoma" charset="0"/>
              </a:rPr>
            </a:br>
            <a:r>
              <a:rPr lang="en-US" sz="3600" dirty="0" smtClean="0">
                <a:latin typeface="Tahoma" charset="0"/>
              </a:rPr>
              <a:t> Applications of The Nernst Equation</a:t>
            </a:r>
            <a:endParaRPr lang="en-US" altLang="en-US" sz="3600" dirty="0" smtClean="0">
              <a:latin typeface="Tahoma" charset="0"/>
              <a:cs typeface="Tahoma" charset="0"/>
            </a:endParaRPr>
          </a:p>
        </p:txBody>
      </p:sp>
      <p:sp>
        <p:nvSpPr>
          <p:cNvPr id="7171" name="Content Placeholder 5"/>
          <p:cNvSpPr>
            <a:spLocks noGrp="1"/>
          </p:cNvSpPr>
          <p:nvPr>
            <p:ph idx="1"/>
          </p:nvPr>
        </p:nvSpPr>
        <p:spPr/>
        <p:txBody>
          <a:bodyPr/>
          <a:lstStyle/>
          <a:p>
            <a:pPr eaLnBrk="1" hangingPunct="1"/>
            <a:r>
              <a:rPr lang="en-US" dirty="0" smtClean="0">
                <a:latin typeface="Tahoma" charset="0"/>
              </a:rPr>
              <a:t>Examples:</a:t>
            </a:r>
          </a:p>
          <a:p>
            <a:pPr lvl="1" eaLnBrk="1" hangingPunct="1"/>
            <a:r>
              <a:rPr lang="en-US" dirty="0" smtClean="0">
                <a:latin typeface="Tahoma" charset="0"/>
              </a:rPr>
              <a:t>The following electrode, </a:t>
            </a:r>
            <a:r>
              <a:rPr lang="en-US" dirty="0" err="1" smtClean="0">
                <a:latin typeface="Tahoma" charset="0"/>
              </a:rPr>
              <a:t>Cd</a:t>
            </a:r>
            <a:r>
              <a:rPr lang="en-US" dirty="0" smtClean="0">
                <a:latin typeface="Tahoma" charset="0"/>
              </a:rPr>
              <a:t>(s)</a:t>
            </a:r>
            <a:r>
              <a:rPr lang="en-US" dirty="0" smtClean="0">
                <a:latin typeface="Tahoma" charset="0"/>
                <a:cs typeface="Arial" charset="0"/>
              </a:rPr>
              <a:t>|CdC</a:t>
            </a:r>
            <a:r>
              <a:rPr lang="en-US" baseline="-25000" dirty="0" smtClean="0">
                <a:latin typeface="Tahoma" charset="0"/>
                <a:cs typeface="Arial" charset="0"/>
              </a:rPr>
              <a:t>2</a:t>
            </a:r>
            <a:r>
              <a:rPr lang="en-US" dirty="0" smtClean="0">
                <a:latin typeface="Tahoma" charset="0"/>
              </a:rPr>
              <a:t>O</a:t>
            </a:r>
            <a:r>
              <a:rPr lang="en-US" baseline="-25000" dirty="0" smtClean="0">
                <a:latin typeface="Tahoma" charset="0"/>
                <a:cs typeface="Arial" charset="0"/>
              </a:rPr>
              <a:t>4</a:t>
            </a:r>
            <a:r>
              <a:rPr lang="en-US" dirty="0" smtClean="0">
                <a:latin typeface="Tahoma" charset="0"/>
              </a:rPr>
              <a:t>(s)</a:t>
            </a:r>
            <a:r>
              <a:rPr lang="en-US" dirty="0" smtClean="0">
                <a:latin typeface="Tahoma" charset="0"/>
                <a:cs typeface="Arial" charset="0"/>
              </a:rPr>
              <a:t>|C</a:t>
            </a:r>
            <a:r>
              <a:rPr lang="en-US" baseline="-25000" dirty="0" smtClean="0">
                <a:latin typeface="Tahoma" charset="0"/>
                <a:cs typeface="Arial" charset="0"/>
              </a:rPr>
              <a:t>2</a:t>
            </a:r>
            <a:r>
              <a:rPr lang="en-US" dirty="0" smtClean="0">
                <a:latin typeface="Tahoma" charset="0"/>
              </a:rPr>
              <a:t>O</a:t>
            </a:r>
            <a:r>
              <a:rPr lang="en-US" baseline="-25000" dirty="0" smtClean="0">
                <a:latin typeface="Tahoma" charset="0"/>
                <a:cs typeface="Arial" charset="0"/>
              </a:rPr>
              <a:t>4</a:t>
            </a:r>
            <a:r>
              <a:rPr lang="en-US" baseline="30000" dirty="0" smtClean="0">
                <a:latin typeface="Tahoma" charset="0"/>
                <a:cs typeface="Arial" charset="0"/>
              </a:rPr>
              <a:t>2-</a:t>
            </a:r>
            <a:r>
              <a:rPr lang="en-US" dirty="0" smtClean="0">
                <a:latin typeface="Tahoma" charset="0"/>
              </a:rPr>
              <a:t> is used to determine [</a:t>
            </a:r>
            <a:r>
              <a:rPr lang="en-US" dirty="0" smtClean="0">
                <a:latin typeface="Tahoma" charset="0"/>
                <a:cs typeface="Arial" charset="0"/>
              </a:rPr>
              <a:t>C</a:t>
            </a:r>
            <a:r>
              <a:rPr lang="en-US" baseline="-25000" dirty="0" smtClean="0">
                <a:latin typeface="Tahoma" charset="0"/>
                <a:cs typeface="Arial" charset="0"/>
              </a:rPr>
              <a:t>2</a:t>
            </a:r>
            <a:r>
              <a:rPr lang="en-US" dirty="0" smtClean="0">
                <a:latin typeface="Tahoma" charset="0"/>
              </a:rPr>
              <a:t>O</a:t>
            </a:r>
            <a:r>
              <a:rPr lang="en-US" baseline="-25000" dirty="0" smtClean="0">
                <a:latin typeface="Tahoma" charset="0"/>
                <a:cs typeface="Arial" charset="0"/>
              </a:rPr>
              <a:t>4</a:t>
            </a:r>
            <a:r>
              <a:rPr lang="en-US" baseline="30000" dirty="0" smtClean="0">
                <a:latin typeface="Tahoma" charset="0"/>
                <a:cs typeface="Arial" charset="0"/>
              </a:rPr>
              <a:t>2-</a:t>
            </a:r>
            <a:r>
              <a:rPr lang="en-US" dirty="0" smtClean="0">
                <a:latin typeface="Tahoma" charset="0"/>
              </a:rPr>
              <a:t>].  It is paired with a reference electrode that has an E value of 0.197 V (vs. the S.H.E.) with the reference electrode connected to the + end of the voltmeter.  If E</a:t>
            </a:r>
            <a:r>
              <a:rPr lang="en-US" dirty="0" smtClean="0">
                <a:latin typeface="Tahoma" charset="0"/>
                <a:cs typeface="Arial" charset="0"/>
              </a:rPr>
              <a:t>º</a:t>
            </a:r>
            <a:r>
              <a:rPr lang="en-US" dirty="0" smtClean="0">
                <a:latin typeface="Tahoma" charset="0"/>
              </a:rPr>
              <a:t> for the above reduction reaction is -0.522 V, and the measured voltage is 0.647 V, what is [</a:t>
            </a:r>
            <a:r>
              <a:rPr lang="en-US" dirty="0" smtClean="0">
                <a:latin typeface="Tahoma" charset="0"/>
                <a:cs typeface="Arial" charset="0"/>
              </a:rPr>
              <a:t>C</a:t>
            </a:r>
            <a:r>
              <a:rPr lang="en-US" baseline="-25000" dirty="0" smtClean="0">
                <a:latin typeface="Tahoma" charset="0"/>
                <a:cs typeface="Arial" charset="0"/>
              </a:rPr>
              <a:t>2</a:t>
            </a:r>
            <a:r>
              <a:rPr lang="en-US" dirty="0" smtClean="0">
                <a:latin typeface="Tahoma" charset="0"/>
              </a:rPr>
              <a:t>O</a:t>
            </a:r>
            <a:r>
              <a:rPr lang="en-US" baseline="-25000" dirty="0" smtClean="0">
                <a:latin typeface="Tahoma" charset="0"/>
                <a:cs typeface="Arial" charset="0"/>
              </a:rPr>
              <a:t>4</a:t>
            </a:r>
            <a:r>
              <a:rPr lang="en-US" baseline="30000" dirty="0" smtClean="0">
                <a:latin typeface="Tahoma" charset="0"/>
                <a:cs typeface="Arial" charset="0"/>
              </a:rPr>
              <a:t>2-</a:t>
            </a:r>
            <a:r>
              <a:rPr lang="en-US" dirty="0" smtClean="0">
                <a:latin typeface="Tahoma" charset="0"/>
              </a:rPr>
              <a:t>]?</a:t>
            </a:r>
          </a:p>
          <a:p>
            <a:pPr lvl="1" eaLnBrk="1" hangingPunct="1">
              <a:buNone/>
            </a:pPr>
            <a:endParaRPr lang="en-US" altLang="en-US" sz="2000" dirty="0" smtClean="0">
              <a:latin typeface="Tahoma" charset="0"/>
              <a:cs typeface="Tahoma" charset="0"/>
            </a:endParaRPr>
          </a:p>
        </p:txBody>
      </p:sp>
    </p:spTree>
    <p:extLst>
      <p:ext uri="{BB962C8B-B14F-4D97-AF65-F5344CB8AC3E}">
        <p14:creationId xmlns:p14="http://schemas.microsoft.com/office/powerpoint/2010/main" val="324219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dirty="0" smtClean="0">
                <a:latin typeface="Tahoma" charset="0"/>
              </a:rPr>
              <a:t>Electrochemistry</a:t>
            </a:r>
            <a:br>
              <a:rPr lang="en-US" dirty="0" smtClean="0">
                <a:latin typeface="Tahoma" charset="0"/>
              </a:rPr>
            </a:br>
            <a:r>
              <a:rPr lang="en-US" sz="3600" dirty="0" smtClean="0">
                <a:latin typeface="Tahoma" charset="0"/>
              </a:rPr>
              <a:t> Applications of The Nernst Equation</a:t>
            </a:r>
            <a:endParaRPr lang="en-US" altLang="en-US" sz="3600" dirty="0" smtClean="0">
              <a:latin typeface="Tahoma" charset="0"/>
              <a:cs typeface="Tahoma" charset="0"/>
            </a:endParaRPr>
          </a:p>
        </p:txBody>
      </p:sp>
      <p:sp>
        <p:nvSpPr>
          <p:cNvPr id="7171" name="Content Placeholder 5"/>
          <p:cNvSpPr>
            <a:spLocks noGrp="1"/>
          </p:cNvSpPr>
          <p:nvPr>
            <p:ph idx="1"/>
          </p:nvPr>
        </p:nvSpPr>
        <p:spPr/>
        <p:txBody>
          <a:bodyPr/>
          <a:lstStyle/>
          <a:p>
            <a:pPr eaLnBrk="1" hangingPunct="1"/>
            <a:r>
              <a:rPr lang="en-US" dirty="0" smtClean="0">
                <a:latin typeface="Tahoma" charset="0"/>
              </a:rPr>
              <a:t>Application of Nernst Equation is most common in </a:t>
            </a:r>
            <a:r>
              <a:rPr lang="en-US" dirty="0" err="1" smtClean="0">
                <a:latin typeface="Tahoma" charset="0"/>
              </a:rPr>
              <a:t>potentiometry</a:t>
            </a:r>
            <a:endParaRPr lang="en-US" dirty="0" smtClean="0">
              <a:latin typeface="Tahoma" charset="0"/>
            </a:endParaRPr>
          </a:p>
          <a:p>
            <a:pPr eaLnBrk="1" hangingPunct="1"/>
            <a:r>
              <a:rPr lang="en-US" dirty="0" smtClean="0">
                <a:latin typeface="Tahoma" charset="0"/>
              </a:rPr>
              <a:t>In </a:t>
            </a:r>
            <a:r>
              <a:rPr lang="en-US" dirty="0" err="1" smtClean="0">
                <a:latin typeface="Tahoma" charset="0"/>
              </a:rPr>
              <a:t>potentiometry</a:t>
            </a:r>
            <a:endParaRPr lang="en-US" dirty="0" smtClean="0">
              <a:latin typeface="Tahoma" charset="0"/>
            </a:endParaRPr>
          </a:p>
          <a:p>
            <a:pPr lvl="1" eaLnBrk="1" hangingPunct="1"/>
            <a:r>
              <a:rPr lang="en-US" dirty="0" smtClean="0">
                <a:latin typeface="Tahoma" charset="0"/>
              </a:rPr>
              <a:t>measured voltage is related to log[x] (where x is the </a:t>
            </a:r>
            <a:r>
              <a:rPr lang="en-US" dirty="0" err="1" smtClean="0">
                <a:latin typeface="Tahoma" charset="0"/>
              </a:rPr>
              <a:t>analyte</a:t>
            </a:r>
            <a:r>
              <a:rPr lang="en-US" dirty="0" smtClean="0">
                <a:latin typeface="Tahoma" charset="0"/>
              </a:rPr>
              <a:t>)</a:t>
            </a:r>
          </a:p>
          <a:p>
            <a:pPr lvl="1" eaLnBrk="1" hangingPunct="1"/>
            <a:r>
              <a:rPr lang="en-US" dirty="0" smtClean="0">
                <a:latin typeface="Tahoma" charset="0"/>
              </a:rPr>
              <a:t>this provides a method to analyze </a:t>
            </a:r>
            <a:r>
              <a:rPr lang="en-US" dirty="0" err="1" smtClean="0">
                <a:latin typeface="Tahoma" charset="0"/>
              </a:rPr>
              <a:t>analytes</a:t>
            </a:r>
            <a:r>
              <a:rPr lang="en-US" dirty="0" smtClean="0">
                <a:latin typeface="Tahoma" charset="0"/>
              </a:rPr>
              <a:t> over a broad concentration range (e.g. pH electrodes function well from about pH 1 to pH 11 or over 10 orders of magnitude)</a:t>
            </a:r>
          </a:p>
        </p:txBody>
      </p:sp>
    </p:spTree>
    <p:extLst>
      <p:ext uri="{BB962C8B-B14F-4D97-AF65-F5344CB8AC3E}">
        <p14:creationId xmlns:p14="http://schemas.microsoft.com/office/powerpoint/2010/main" val="348395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dirty="0" smtClean="0">
                <a:latin typeface="Tahoma" charset="0"/>
              </a:rPr>
              <a:t>Electrochemistry</a:t>
            </a:r>
            <a:br>
              <a:rPr lang="en-US" dirty="0" smtClean="0">
                <a:latin typeface="Tahoma" charset="0"/>
              </a:rPr>
            </a:br>
            <a:r>
              <a:rPr lang="en-US" sz="3600" dirty="0" smtClean="0">
                <a:latin typeface="Tahoma" charset="0"/>
              </a:rPr>
              <a:t> Applications of The Nernst Equation</a:t>
            </a:r>
            <a:endParaRPr lang="en-US" altLang="en-US" sz="3600" dirty="0" smtClean="0">
              <a:latin typeface="Tahoma" charset="0"/>
              <a:cs typeface="Tahoma" charset="0"/>
            </a:endParaRPr>
          </a:p>
        </p:txBody>
      </p:sp>
      <p:sp>
        <p:nvSpPr>
          <p:cNvPr id="7171" name="Content Placeholder 5"/>
          <p:cNvSpPr>
            <a:spLocks noGrp="1"/>
          </p:cNvSpPr>
          <p:nvPr>
            <p:ph idx="1"/>
          </p:nvPr>
        </p:nvSpPr>
        <p:spPr/>
        <p:txBody>
          <a:bodyPr/>
          <a:lstStyle/>
          <a:p>
            <a:pPr eaLnBrk="1" hangingPunct="1"/>
            <a:r>
              <a:rPr lang="en-US" dirty="0" smtClean="0">
                <a:latin typeface="Tahoma" charset="0"/>
              </a:rPr>
              <a:t>Relating the Nernst Equation to Equilibrium Equations</a:t>
            </a:r>
          </a:p>
          <a:p>
            <a:pPr lvl="1" eaLnBrk="1" hangingPunct="1"/>
            <a:r>
              <a:rPr lang="en-US" dirty="0" smtClean="0">
                <a:latin typeface="Tahoma" charset="0"/>
              </a:rPr>
              <a:t>Example problem:  It is desired to use the reaction Zn(CN)</a:t>
            </a:r>
            <a:r>
              <a:rPr lang="en-US" baseline="-25000" dirty="0" smtClean="0">
                <a:latin typeface="Tahoma" charset="0"/>
              </a:rPr>
              <a:t>2</a:t>
            </a:r>
            <a:r>
              <a:rPr lang="en-US" dirty="0" smtClean="0">
                <a:latin typeface="Tahoma" charset="0"/>
              </a:rPr>
              <a:t>(s) + 2e</a:t>
            </a:r>
            <a:r>
              <a:rPr lang="en-US" baseline="30000" dirty="0" smtClean="0">
                <a:latin typeface="Tahoma" charset="0"/>
              </a:rPr>
              <a:t>-</a:t>
            </a:r>
            <a:r>
              <a:rPr lang="en-US" dirty="0" smtClean="0">
                <a:latin typeface="Tahoma" charset="0"/>
              </a:rPr>
              <a:t> </a:t>
            </a:r>
            <a:r>
              <a:rPr lang="en-US" dirty="0" smtClean="0">
                <a:latin typeface="Tahoma" charset="0"/>
                <a:cs typeface="Arial" charset="0"/>
              </a:rPr>
              <a:t>↔ Zn(s) + 2CN</a:t>
            </a:r>
            <a:r>
              <a:rPr lang="en-US" baseline="30000" dirty="0" smtClean="0">
                <a:latin typeface="Tahoma" charset="0"/>
              </a:rPr>
              <a:t>-</a:t>
            </a:r>
            <a:r>
              <a:rPr lang="en-US" dirty="0" smtClean="0">
                <a:latin typeface="Tahoma" charset="0"/>
              </a:rPr>
              <a:t> to measure [CN</a:t>
            </a:r>
            <a:r>
              <a:rPr lang="en-US" baseline="30000" dirty="0" smtClean="0">
                <a:latin typeface="Tahoma" charset="0"/>
              </a:rPr>
              <a:t>-</a:t>
            </a:r>
            <a:r>
              <a:rPr lang="en-US" dirty="0" smtClean="0">
                <a:latin typeface="Tahoma" charset="0"/>
              </a:rPr>
              <a:t>] in suspected poisoned drinks.  However, the E</a:t>
            </a:r>
            <a:r>
              <a:rPr lang="en-US" dirty="0" smtClean="0">
                <a:latin typeface="Tahoma" charset="0"/>
                <a:cs typeface="Arial" charset="0"/>
              </a:rPr>
              <a:t>º</a:t>
            </a:r>
            <a:r>
              <a:rPr lang="en-US" dirty="0" smtClean="0">
                <a:latin typeface="Tahoma" charset="0"/>
              </a:rPr>
              <a:t> value is not available.  Given that E</a:t>
            </a:r>
            <a:r>
              <a:rPr lang="en-US" dirty="0" smtClean="0">
                <a:latin typeface="Tahoma" charset="0"/>
                <a:cs typeface="Arial" charset="0"/>
              </a:rPr>
              <a:t>º = -0.762 V</a:t>
            </a:r>
            <a:r>
              <a:rPr lang="en-US" dirty="0" smtClean="0">
                <a:latin typeface="Tahoma" charset="0"/>
              </a:rPr>
              <a:t> for Zn</a:t>
            </a:r>
            <a:r>
              <a:rPr lang="en-US" baseline="30000" dirty="0" smtClean="0">
                <a:latin typeface="Tahoma" charset="0"/>
              </a:rPr>
              <a:t>2+</a:t>
            </a:r>
            <a:r>
              <a:rPr lang="en-US" dirty="0" smtClean="0">
                <a:latin typeface="Tahoma" charset="0"/>
              </a:rPr>
              <a:t> + 2e</a:t>
            </a:r>
            <a:r>
              <a:rPr lang="en-US" baseline="30000" dirty="0" smtClean="0">
                <a:latin typeface="Tahoma" charset="0"/>
              </a:rPr>
              <a:t>-</a:t>
            </a:r>
            <a:r>
              <a:rPr lang="en-US" dirty="0" smtClean="0">
                <a:latin typeface="Tahoma" charset="0"/>
              </a:rPr>
              <a:t> </a:t>
            </a:r>
            <a:r>
              <a:rPr lang="en-US" dirty="0" smtClean="0">
                <a:latin typeface="Tahoma" charset="0"/>
                <a:cs typeface="Arial" charset="0"/>
              </a:rPr>
              <a:t>↔ Zn(s), and </a:t>
            </a:r>
            <a:r>
              <a:rPr lang="en-US" dirty="0" err="1" smtClean="0">
                <a:latin typeface="Tahoma" charset="0"/>
                <a:cs typeface="Arial" charset="0"/>
              </a:rPr>
              <a:t>K</a:t>
            </a:r>
            <a:r>
              <a:rPr lang="en-US" baseline="-25000" dirty="0" err="1" smtClean="0">
                <a:latin typeface="Tahoma" charset="0"/>
                <a:cs typeface="Arial" charset="0"/>
              </a:rPr>
              <a:t>sp</a:t>
            </a:r>
            <a:r>
              <a:rPr lang="en-US" dirty="0" smtClean="0">
                <a:latin typeface="Tahoma" charset="0"/>
                <a:cs typeface="Arial" charset="0"/>
              </a:rPr>
              <a:t> = 3.0 x 10</a:t>
            </a:r>
            <a:r>
              <a:rPr lang="en-US" baseline="30000" dirty="0" smtClean="0">
                <a:latin typeface="Tahoma" charset="0"/>
                <a:cs typeface="Arial" charset="0"/>
              </a:rPr>
              <a:t>-16</a:t>
            </a:r>
            <a:r>
              <a:rPr lang="en-US" dirty="0" smtClean="0">
                <a:latin typeface="Tahoma" charset="0"/>
                <a:cs typeface="Arial" charset="0"/>
              </a:rPr>
              <a:t> for Zn(CN</a:t>
            </a:r>
            <a:r>
              <a:rPr lang="en-US" dirty="0" smtClean="0">
                <a:latin typeface="Tahoma" charset="0"/>
              </a:rPr>
              <a:t>)</a:t>
            </a:r>
            <a:r>
              <a:rPr lang="en-US" baseline="-25000" dirty="0" smtClean="0">
                <a:latin typeface="Tahoma" charset="0"/>
              </a:rPr>
              <a:t>2</a:t>
            </a:r>
            <a:r>
              <a:rPr lang="en-US" dirty="0" smtClean="0">
                <a:latin typeface="Tahoma" charset="0"/>
                <a:cs typeface="Arial" charset="0"/>
              </a:rPr>
              <a:t>(s) ↔ </a:t>
            </a:r>
            <a:r>
              <a:rPr lang="en-US" dirty="0" smtClean="0">
                <a:latin typeface="Tahoma" charset="0"/>
              </a:rPr>
              <a:t>Zn</a:t>
            </a:r>
            <a:r>
              <a:rPr lang="en-US" baseline="30000" dirty="0" smtClean="0">
                <a:latin typeface="Tahoma" charset="0"/>
              </a:rPr>
              <a:t>2+</a:t>
            </a:r>
            <a:r>
              <a:rPr lang="en-US" dirty="0" smtClean="0">
                <a:latin typeface="Tahoma" charset="0"/>
              </a:rPr>
              <a:t> + 2</a:t>
            </a:r>
            <a:r>
              <a:rPr lang="en-US" dirty="0" smtClean="0">
                <a:latin typeface="Tahoma" charset="0"/>
                <a:cs typeface="Arial" charset="0"/>
              </a:rPr>
              <a:t>CN</a:t>
            </a:r>
            <a:r>
              <a:rPr lang="en-US" baseline="30000" dirty="0" smtClean="0">
                <a:latin typeface="Tahoma" charset="0"/>
              </a:rPr>
              <a:t>-</a:t>
            </a:r>
            <a:r>
              <a:rPr lang="en-US" dirty="0" smtClean="0">
                <a:latin typeface="Tahoma" charset="0"/>
              </a:rPr>
              <a:t>, calculate E</a:t>
            </a:r>
            <a:r>
              <a:rPr lang="en-US" dirty="0" smtClean="0">
                <a:latin typeface="Tahoma" charset="0"/>
                <a:cs typeface="Arial" charset="0"/>
              </a:rPr>
              <a:t>º</a:t>
            </a:r>
            <a:r>
              <a:rPr lang="en-US" dirty="0" smtClean="0">
                <a:latin typeface="Tahoma" charset="0"/>
              </a:rPr>
              <a:t> for the first reaction.</a:t>
            </a:r>
          </a:p>
          <a:p>
            <a:pPr eaLnBrk="1" hangingPunct="1">
              <a:buNone/>
            </a:pPr>
            <a:endParaRPr lang="en-US" dirty="0" smtClean="0">
              <a:latin typeface="Tahoma" charset="0"/>
            </a:endParaRPr>
          </a:p>
        </p:txBody>
      </p:sp>
    </p:spTree>
    <p:extLst>
      <p:ext uri="{BB962C8B-B14F-4D97-AF65-F5344CB8AC3E}">
        <p14:creationId xmlns:p14="http://schemas.microsoft.com/office/powerpoint/2010/main" val="2749649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en-US" sz="4000" dirty="0" smtClean="0">
                <a:latin typeface="Tahoma" charset="0"/>
              </a:rPr>
              <a:t>Electrochemistry</a:t>
            </a:r>
            <a:r>
              <a:rPr lang="en-US" sz="5400" dirty="0" smtClean="0">
                <a:latin typeface="Tahoma" charset="0"/>
              </a:rPr>
              <a:t/>
            </a:r>
            <a:br>
              <a:rPr lang="en-US" sz="5400" dirty="0" smtClean="0">
                <a:latin typeface="Tahoma" charset="0"/>
              </a:rPr>
            </a:br>
            <a:r>
              <a:rPr lang="en-US" sz="3200" dirty="0" err="1" smtClean="0">
                <a:latin typeface="Tahoma" charset="0"/>
              </a:rPr>
              <a:t>Potentiometry</a:t>
            </a:r>
            <a:r>
              <a:rPr lang="en-US" sz="3200" dirty="0" smtClean="0">
                <a:latin typeface="Tahoma" charset="0"/>
              </a:rPr>
              <a:t> Overview (Chapter 14)</a:t>
            </a:r>
            <a:endParaRPr lang="en-US" altLang="en-US" sz="3200" dirty="0" smtClean="0">
              <a:latin typeface="Tahoma" charset="0"/>
              <a:cs typeface="Tahoma" charset="0"/>
            </a:endParaRPr>
          </a:p>
        </p:txBody>
      </p:sp>
      <p:sp>
        <p:nvSpPr>
          <p:cNvPr id="7171" name="Content Placeholder 5"/>
          <p:cNvSpPr>
            <a:spLocks noGrp="1"/>
          </p:cNvSpPr>
          <p:nvPr>
            <p:ph idx="1"/>
          </p:nvPr>
        </p:nvSpPr>
        <p:spPr/>
        <p:txBody>
          <a:bodyPr/>
          <a:lstStyle/>
          <a:p>
            <a:pPr>
              <a:lnSpc>
                <a:spcPct val="90000"/>
              </a:lnSpc>
            </a:pPr>
            <a:r>
              <a:rPr lang="en-US" sz="2800" dirty="0" err="1" smtClean="0">
                <a:latin typeface="Tahoma" charset="0"/>
              </a:rPr>
              <a:t>Potentiometry</a:t>
            </a:r>
            <a:r>
              <a:rPr lang="en-US" sz="2800" dirty="0" smtClean="0">
                <a:latin typeface="Tahoma" charset="0"/>
              </a:rPr>
              <a:t> is the use of measured voltages to provide chemical information</a:t>
            </a:r>
          </a:p>
          <a:p>
            <a:pPr>
              <a:lnSpc>
                <a:spcPct val="90000"/>
              </a:lnSpc>
            </a:pPr>
            <a:r>
              <a:rPr lang="en-US" sz="2800" dirty="0" smtClean="0">
                <a:latin typeface="Tahoma" charset="0"/>
              </a:rPr>
              <a:t>Equipment</a:t>
            </a:r>
          </a:p>
          <a:p>
            <a:pPr lvl="1">
              <a:lnSpc>
                <a:spcPct val="90000"/>
              </a:lnSpc>
            </a:pPr>
            <a:r>
              <a:rPr lang="en-US" sz="2400" dirty="0" smtClean="0">
                <a:latin typeface="Tahoma" charset="0"/>
              </a:rPr>
              <a:t>Reference Electrode</a:t>
            </a:r>
          </a:p>
          <a:p>
            <a:pPr lvl="1">
              <a:lnSpc>
                <a:spcPct val="90000"/>
              </a:lnSpc>
            </a:pPr>
            <a:r>
              <a:rPr lang="en-US" sz="2400" dirty="0" smtClean="0">
                <a:latin typeface="Tahoma" charset="0"/>
              </a:rPr>
              <a:t>Indicator Electrode or ion-selective electrode</a:t>
            </a:r>
          </a:p>
          <a:p>
            <a:pPr lvl="1">
              <a:lnSpc>
                <a:spcPct val="90000"/>
              </a:lnSpc>
            </a:pPr>
            <a:r>
              <a:rPr lang="en-US" sz="2400" dirty="0" smtClean="0">
                <a:latin typeface="Tahoma" charset="0"/>
              </a:rPr>
              <a:t>Voltmeter</a:t>
            </a:r>
          </a:p>
          <a:p>
            <a:pPr>
              <a:lnSpc>
                <a:spcPct val="90000"/>
              </a:lnSpc>
            </a:pPr>
            <a:r>
              <a:rPr lang="en-US" sz="2800" dirty="0" smtClean="0">
                <a:latin typeface="Tahoma" charset="0"/>
              </a:rPr>
              <a:t>Most Common Applications</a:t>
            </a:r>
          </a:p>
          <a:p>
            <a:pPr lvl="1">
              <a:lnSpc>
                <a:spcPct val="90000"/>
              </a:lnSpc>
            </a:pPr>
            <a:r>
              <a:rPr lang="en-US" sz="2400" dirty="0" smtClean="0">
                <a:latin typeface="Tahoma" charset="0"/>
              </a:rPr>
              <a:t>Measurement of specific ions (usually with ion-selective electrodes)</a:t>
            </a:r>
          </a:p>
          <a:p>
            <a:pPr lvl="1">
              <a:lnSpc>
                <a:spcPct val="90000"/>
              </a:lnSpc>
            </a:pPr>
            <a:r>
              <a:rPr lang="en-US" sz="2400" dirty="0" err="1" smtClean="0">
                <a:latin typeface="Tahoma" charset="0"/>
              </a:rPr>
              <a:t>Redox</a:t>
            </a:r>
            <a:r>
              <a:rPr lang="en-US" sz="2400" dirty="0" smtClean="0">
                <a:latin typeface="Tahoma" charset="0"/>
              </a:rPr>
              <a:t> titrations (to keep track of the extent of a reaction)</a:t>
            </a:r>
          </a:p>
          <a:p>
            <a:pPr>
              <a:lnSpc>
                <a:spcPct val="90000"/>
              </a:lnSpc>
              <a:buNone/>
            </a:pPr>
            <a:endParaRPr lang="en-US" sz="2400" dirty="0" smtClean="0">
              <a:latin typeface="Tahoma" charset="0"/>
            </a:endParaRPr>
          </a:p>
        </p:txBody>
      </p:sp>
    </p:spTree>
    <p:extLst>
      <p:ext uri="{BB962C8B-B14F-4D97-AF65-F5344CB8AC3E}">
        <p14:creationId xmlns:p14="http://schemas.microsoft.com/office/powerpoint/2010/main" val="187702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1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1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17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3023</TotalTime>
  <Words>969</Words>
  <Application>Microsoft Office PowerPoint</Application>
  <PresentationFormat>On-screen Show (4:3)</PresentationFormat>
  <Paragraphs>154</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Symbol</vt:lpstr>
      <vt:lpstr>Tahoma</vt:lpstr>
      <vt:lpstr>Default Design</vt:lpstr>
      <vt:lpstr>Chem. 133 – 2/28 Lecture</vt:lpstr>
      <vt:lpstr>Announcements I</vt:lpstr>
      <vt:lpstr>Announcements II</vt:lpstr>
      <vt:lpstr>Electrochemistry The Nernst Equation</vt:lpstr>
      <vt:lpstr>Electrochemistry The Nernst Equation</vt:lpstr>
      <vt:lpstr>Electrochemistry  Applications of The Nernst Equation</vt:lpstr>
      <vt:lpstr>Electrochemistry  Applications of The Nernst Equation</vt:lpstr>
      <vt:lpstr>Electrochemistry  Applications of The Nernst Equation</vt:lpstr>
      <vt:lpstr>Electrochemistry Potentiometry Overview (Chapter 14)</vt:lpstr>
      <vt:lpstr>Electrochemistry Potentiometry – Reference Electrodes</vt:lpstr>
      <vt:lpstr>Electrochemistry Potentiometry – Indicator Electrodes</vt:lpstr>
      <vt:lpstr>Electrochemistry Potentiometry – Other sources of potential</vt:lpstr>
      <vt:lpstr>Electrochemistry Potentiometry – Ion Selective Electrodes</vt:lpstr>
      <vt:lpstr>Electrochemistry Potentiometry – Ion Selective Electrodes</vt:lpstr>
      <vt:lpstr>Electrochemistry Potentiometry – Ion Selective Electrodes</vt:lpstr>
      <vt:lpstr>Electrochemistry Potentiometry – Questions</vt:lpstr>
    </vt:vector>
  </TitlesOfParts>
  <Company>CSUS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 31 – 9/15 Lecture</dc:title>
  <dc:creator>RDixon</dc:creator>
  <cp:lastModifiedBy>Dixon, Roy W</cp:lastModifiedBy>
  <cp:revision>229</cp:revision>
  <dcterms:created xsi:type="dcterms:W3CDTF">2005-09-14T19:27:31Z</dcterms:created>
  <dcterms:modified xsi:type="dcterms:W3CDTF">2017-02-28T18:30:25Z</dcterms:modified>
</cp:coreProperties>
</file>