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5" r:id="rId1"/>
  </p:sldMasterIdLst>
  <p:notesMasterIdLst>
    <p:notesMasterId r:id="rId18"/>
  </p:notesMasterIdLst>
  <p:sldIdLst>
    <p:sldId id="280" r:id="rId2"/>
    <p:sldId id="339" r:id="rId3"/>
    <p:sldId id="427" r:id="rId4"/>
    <p:sldId id="416" r:id="rId5"/>
    <p:sldId id="414" r:id="rId6"/>
    <p:sldId id="415" r:id="rId7"/>
    <p:sldId id="417" r:id="rId8"/>
    <p:sldId id="418" r:id="rId9"/>
    <p:sldId id="419" r:id="rId10"/>
    <p:sldId id="420" r:id="rId11"/>
    <p:sldId id="421" r:id="rId12"/>
    <p:sldId id="422" r:id="rId13"/>
    <p:sldId id="423" r:id="rId14"/>
    <p:sldId id="424" r:id="rId15"/>
    <p:sldId id="425" r:id="rId16"/>
    <p:sldId id="426" r:id="rId17"/>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C286A"/>
    <a:srgbClr val="FE5F26"/>
    <a:srgbClr val="FDBB27"/>
    <a:srgbClr val="FF0000"/>
    <a:srgbClr val="F7A7B2"/>
    <a:srgbClr val="CC9900"/>
    <a:srgbClr val="00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394" autoAdjust="0"/>
    <p:restoredTop sz="94627" autoAdjust="0"/>
  </p:normalViewPr>
  <p:slideViewPr>
    <p:cSldViewPr>
      <p:cViewPr varScale="1">
        <p:scale>
          <a:sx n="88" d="100"/>
          <a:sy n="88" d="100"/>
        </p:scale>
        <p:origin x="120" y="3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541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latin typeface="Arial" charset="0"/>
              </a:defRPr>
            </a:lvl1pPr>
          </a:lstStyle>
          <a:p>
            <a:pPr>
              <a:defRPr/>
            </a:pPr>
            <a:endParaRPr lang="en-US"/>
          </a:p>
        </p:txBody>
      </p:sp>
      <p:sp>
        <p:nvSpPr>
          <p:cNvPr id="145411"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atin typeface="Arial" charset="0"/>
              </a:defRPr>
            </a:lvl1pPr>
          </a:lstStyle>
          <a:p>
            <a:pPr>
              <a:defRPr/>
            </a:pPr>
            <a:endParaRPr lang="en-US"/>
          </a:p>
        </p:txBody>
      </p:sp>
      <p:sp>
        <p:nvSpPr>
          <p:cNvPr id="2052"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45413"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145414"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atin typeface="Arial" charset="0"/>
              </a:defRPr>
            </a:lvl1pPr>
          </a:lstStyle>
          <a:p>
            <a:pPr>
              <a:defRPr/>
            </a:pPr>
            <a:endParaRPr lang="en-US"/>
          </a:p>
        </p:txBody>
      </p:sp>
      <p:sp>
        <p:nvSpPr>
          <p:cNvPr id="145415"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78DAA529-1C47-41A6-A996-D3A5BA3E8E46}" type="slidenum">
              <a:rPr lang="en-US" altLang="en-US"/>
              <a:pPr>
                <a:defRPr/>
              </a:pPr>
              <a:t>‹#›</a:t>
            </a:fld>
            <a:endParaRPr lang="en-US" altLang="en-US"/>
          </a:p>
        </p:txBody>
      </p:sp>
    </p:spTree>
    <p:extLst>
      <p:ext uri="{BB962C8B-B14F-4D97-AF65-F5344CB8AC3E}">
        <p14:creationId xmlns:p14="http://schemas.microsoft.com/office/powerpoint/2010/main" val="254365315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7A298800-CAC6-4F58-8EF8-96537F6644BF}" type="slidenum">
              <a:rPr lang="en-US" altLang="en-US"/>
              <a:pPr>
                <a:spcBef>
                  <a:spcPct val="0"/>
                </a:spcBef>
              </a:pPr>
              <a:t>1</a:t>
            </a:fld>
            <a:endParaRPr lang="en-US" altLang="en-US"/>
          </a:p>
        </p:txBody>
      </p:sp>
      <p:sp>
        <p:nvSpPr>
          <p:cNvPr id="4099" name="Rectangle 2"/>
          <p:cNvSpPr>
            <a:spLocks noGrp="1" noRot="1" noChangeAspect="1" noChangeArrowheads="1" noTextEdit="1"/>
          </p:cNvSpPr>
          <p:nvPr>
            <p:ph type="sldImg"/>
          </p:nvPr>
        </p:nvSpPr>
        <p:spPr>
          <a:ln/>
        </p:spPr>
      </p:sp>
      <p:sp>
        <p:nvSpPr>
          <p:cNvPr id="410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407052417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Image Placeholder 1"/>
          <p:cNvSpPr>
            <a:spLocks noGrp="1" noRot="1" noChangeAspect="1" noTextEdit="1"/>
          </p:cNvSpPr>
          <p:nvPr>
            <p:ph type="sldImg"/>
          </p:nvPr>
        </p:nvSpPr>
        <p:spPr>
          <a:ln/>
        </p:spPr>
      </p:sp>
      <p:sp>
        <p:nvSpPr>
          <p:cNvPr id="14339" name="Notes Placeholder 2"/>
          <p:cNvSpPr>
            <a:spLocks noGrp="1"/>
          </p:cNvSpPr>
          <p:nvPr>
            <p:ph type="body" idx="1"/>
          </p:nvPr>
        </p:nvSpPr>
        <p:spPr>
          <a:noFill/>
          <a:ln/>
        </p:spPr>
        <p:txBody>
          <a:bodyPr/>
          <a:lstStyle/>
          <a:p>
            <a:pPr eaLnBrk="1" hangingPunct="1"/>
            <a:endParaRPr lang="en-US" altLang="en-US" smtClean="0"/>
          </a:p>
        </p:txBody>
      </p:sp>
      <p:sp>
        <p:nvSpPr>
          <p:cNvPr id="14340" name="Slide Number Placeholder 3"/>
          <p:cNvSpPr>
            <a:spLocks noGrp="1"/>
          </p:cNvSpPr>
          <p:nvPr>
            <p:ph type="sldNum" sz="quarter" idx="5"/>
          </p:nvPr>
        </p:nvSpPr>
        <p:spPr>
          <a:noFill/>
        </p:spPr>
        <p:txBody>
          <a:bodyPr/>
          <a:lstStyle/>
          <a:p>
            <a:fld id="{5B65AA55-8B92-4FBC-9E1E-2D7B02B38319}" type="slidenum">
              <a:rPr lang="en-US" altLang="en-US" smtClean="0"/>
              <a:pPr/>
              <a:t>10</a:t>
            </a:fld>
            <a:endParaRPr lang="en-US" altLang="en-US" smtClean="0"/>
          </a:p>
        </p:txBody>
      </p:sp>
    </p:spTree>
    <p:extLst>
      <p:ext uri="{BB962C8B-B14F-4D97-AF65-F5344CB8AC3E}">
        <p14:creationId xmlns:p14="http://schemas.microsoft.com/office/powerpoint/2010/main" val="231313678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Image Placeholder 1"/>
          <p:cNvSpPr>
            <a:spLocks noGrp="1" noRot="1" noChangeAspect="1" noTextEdit="1"/>
          </p:cNvSpPr>
          <p:nvPr>
            <p:ph type="sldImg"/>
          </p:nvPr>
        </p:nvSpPr>
        <p:spPr>
          <a:ln/>
        </p:spPr>
      </p:sp>
      <p:sp>
        <p:nvSpPr>
          <p:cNvPr id="14339" name="Notes Placeholder 2"/>
          <p:cNvSpPr>
            <a:spLocks noGrp="1"/>
          </p:cNvSpPr>
          <p:nvPr>
            <p:ph type="body" idx="1"/>
          </p:nvPr>
        </p:nvSpPr>
        <p:spPr>
          <a:noFill/>
          <a:ln/>
        </p:spPr>
        <p:txBody>
          <a:bodyPr/>
          <a:lstStyle/>
          <a:p>
            <a:pPr eaLnBrk="1" hangingPunct="1"/>
            <a:endParaRPr lang="en-US" altLang="en-US" smtClean="0"/>
          </a:p>
        </p:txBody>
      </p:sp>
      <p:sp>
        <p:nvSpPr>
          <p:cNvPr id="14340" name="Slide Number Placeholder 3"/>
          <p:cNvSpPr>
            <a:spLocks noGrp="1"/>
          </p:cNvSpPr>
          <p:nvPr>
            <p:ph type="sldNum" sz="quarter" idx="5"/>
          </p:nvPr>
        </p:nvSpPr>
        <p:spPr>
          <a:noFill/>
        </p:spPr>
        <p:txBody>
          <a:bodyPr/>
          <a:lstStyle/>
          <a:p>
            <a:fld id="{5B65AA55-8B92-4FBC-9E1E-2D7B02B38319}" type="slidenum">
              <a:rPr lang="en-US" altLang="en-US" smtClean="0"/>
              <a:pPr/>
              <a:t>11</a:t>
            </a:fld>
            <a:endParaRPr lang="en-US" altLang="en-US" smtClean="0"/>
          </a:p>
        </p:txBody>
      </p:sp>
    </p:spTree>
    <p:extLst>
      <p:ext uri="{BB962C8B-B14F-4D97-AF65-F5344CB8AC3E}">
        <p14:creationId xmlns:p14="http://schemas.microsoft.com/office/powerpoint/2010/main" val="404638889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Image Placeholder 1"/>
          <p:cNvSpPr>
            <a:spLocks noGrp="1" noRot="1" noChangeAspect="1" noTextEdit="1"/>
          </p:cNvSpPr>
          <p:nvPr>
            <p:ph type="sldImg"/>
          </p:nvPr>
        </p:nvSpPr>
        <p:spPr>
          <a:ln/>
        </p:spPr>
      </p:sp>
      <p:sp>
        <p:nvSpPr>
          <p:cNvPr id="14339" name="Notes Placeholder 2"/>
          <p:cNvSpPr>
            <a:spLocks noGrp="1"/>
          </p:cNvSpPr>
          <p:nvPr>
            <p:ph type="body" idx="1"/>
          </p:nvPr>
        </p:nvSpPr>
        <p:spPr>
          <a:noFill/>
          <a:ln/>
        </p:spPr>
        <p:txBody>
          <a:bodyPr/>
          <a:lstStyle/>
          <a:p>
            <a:pPr eaLnBrk="1" hangingPunct="1"/>
            <a:endParaRPr lang="en-US" altLang="en-US" smtClean="0"/>
          </a:p>
        </p:txBody>
      </p:sp>
      <p:sp>
        <p:nvSpPr>
          <p:cNvPr id="14340" name="Slide Number Placeholder 3"/>
          <p:cNvSpPr>
            <a:spLocks noGrp="1"/>
          </p:cNvSpPr>
          <p:nvPr>
            <p:ph type="sldNum" sz="quarter" idx="5"/>
          </p:nvPr>
        </p:nvSpPr>
        <p:spPr>
          <a:noFill/>
        </p:spPr>
        <p:txBody>
          <a:bodyPr/>
          <a:lstStyle/>
          <a:p>
            <a:fld id="{5B65AA55-8B92-4FBC-9E1E-2D7B02B38319}" type="slidenum">
              <a:rPr lang="en-US" altLang="en-US" smtClean="0"/>
              <a:pPr/>
              <a:t>12</a:t>
            </a:fld>
            <a:endParaRPr lang="en-US" altLang="en-US" smtClean="0"/>
          </a:p>
        </p:txBody>
      </p:sp>
    </p:spTree>
    <p:extLst>
      <p:ext uri="{BB962C8B-B14F-4D97-AF65-F5344CB8AC3E}">
        <p14:creationId xmlns:p14="http://schemas.microsoft.com/office/powerpoint/2010/main" val="101569495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Image Placeholder 1"/>
          <p:cNvSpPr>
            <a:spLocks noGrp="1" noRot="1" noChangeAspect="1" noTextEdit="1"/>
          </p:cNvSpPr>
          <p:nvPr>
            <p:ph type="sldImg"/>
          </p:nvPr>
        </p:nvSpPr>
        <p:spPr>
          <a:ln/>
        </p:spPr>
      </p:sp>
      <p:sp>
        <p:nvSpPr>
          <p:cNvPr id="14339" name="Notes Placeholder 2"/>
          <p:cNvSpPr>
            <a:spLocks noGrp="1"/>
          </p:cNvSpPr>
          <p:nvPr>
            <p:ph type="body" idx="1"/>
          </p:nvPr>
        </p:nvSpPr>
        <p:spPr>
          <a:noFill/>
          <a:ln/>
        </p:spPr>
        <p:txBody>
          <a:bodyPr/>
          <a:lstStyle/>
          <a:p>
            <a:pPr eaLnBrk="1" hangingPunct="1"/>
            <a:endParaRPr lang="en-US" altLang="en-US" smtClean="0"/>
          </a:p>
        </p:txBody>
      </p:sp>
      <p:sp>
        <p:nvSpPr>
          <p:cNvPr id="14340" name="Slide Number Placeholder 3"/>
          <p:cNvSpPr>
            <a:spLocks noGrp="1"/>
          </p:cNvSpPr>
          <p:nvPr>
            <p:ph type="sldNum" sz="quarter" idx="5"/>
          </p:nvPr>
        </p:nvSpPr>
        <p:spPr>
          <a:noFill/>
        </p:spPr>
        <p:txBody>
          <a:bodyPr/>
          <a:lstStyle/>
          <a:p>
            <a:fld id="{5B65AA55-8B92-4FBC-9E1E-2D7B02B38319}" type="slidenum">
              <a:rPr lang="en-US" altLang="en-US" smtClean="0"/>
              <a:pPr/>
              <a:t>13</a:t>
            </a:fld>
            <a:endParaRPr lang="en-US" altLang="en-US" smtClean="0"/>
          </a:p>
        </p:txBody>
      </p:sp>
    </p:spTree>
    <p:extLst>
      <p:ext uri="{BB962C8B-B14F-4D97-AF65-F5344CB8AC3E}">
        <p14:creationId xmlns:p14="http://schemas.microsoft.com/office/powerpoint/2010/main" val="309059445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Image Placeholder 1"/>
          <p:cNvSpPr>
            <a:spLocks noGrp="1" noRot="1" noChangeAspect="1" noTextEdit="1"/>
          </p:cNvSpPr>
          <p:nvPr>
            <p:ph type="sldImg"/>
          </p:nvPr>
        </p:nvSpPr>
        <p:spPr>
          <a:ln/>
        </p:spPr>
      </p:sp>
      <p:sp>
        <p:nvSpPr>
          <p:cNvPr id="14339" name="Notes Placeholder 2"/>
          <p:cNvSpPr>
            <a:spLocks noGrp="1"/>
          </p:cNvSpPr>
          <p:nvPr>
            <p:ph type="body" idx="1"/>
          </p:nvPr>
        </p:nvSpPr>
        <p:spPr>
          <a:noFill/>
          <a:ln/>
        </p:spPr>
        <p:txBody>
          <a:bodyPr/>
          <a:lstStyle/>
          <a:p>
            <a:pPr eaLnBrk="1" hangingPunct="1"/>
            <a:endParaRPr lang="en-US" altLang="en-US" smtClean="0"/>
          </a:p>
        </p:txBody>
      </p:sp>
      <p:sp>
        <p:nvSpPr>
          <p:cNvPr id="14340" name="Slide Number Placeholder 3"/>
          <p:cNvSpPr>
            <a:spLocks noGrp="1"/>
          </p:cNvSpPr>
          <p:nvPr>
            <p:ph type="sldNum" sz="quarter" idx="5"/>
          </p:nvPr>
        </p:nvSpPr>
        <p:spPr>
          <a:noFill/>
        </p:spPr>
        <p:txBody>
          <a:bodyPr/>
          <a:lstStyle/>
          <a:p>
            <a:fld id="{5B65AA55-8B92-4FBC-9E1E-2D7B02B38319}" type="slidenum">
              <a:rPr lang="en-US" altLang="en-US" smtClean="0"/>
              <a:pPr/>
              <a:t>14</a:t>
            </a:fld>
            <a:endParaRPr lang="en-US" altLang="en-US" smtClean="0"/>
          </a:p>
        </p:txBody>
      </p:sp>
    </p:spTree>
    <p:extLst>
      <p:ext uri="{BB962C8B-B14F-4D97-AF65-F5344CB8AC3E}">
        <p14:creationId xmlns:p14="http://schemas.microsoft.com/office/powerpoint/2010/main" val="274964005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Image Placeholder 1"/>
          <p:cNvSpPr>
            <a:spLocks noGrp="1" noRot="1" noChangeAspect="1" noTextEdit="1"/>
          </p:cNvSpPr>
          <p:nvPr>
            <p:ph type="sldImg"/>
          </p:nvPr>
        </p:nvSpPr>
        <p:spPr>
          <a:ln/>
        </p:spPr>
      </p:sp>
      <p:sp>
        <p:nvSpPr>
          <p:cNvPr id="14339" name="Notes Placeholder 2"/>
          <p:cNvSpPr>
            <a:spLocks noGrp="1"/>
          </p:cNvSpPr>
          <p:nvPr>
            <p:ph type="body" idx="1"/>
          </p:nvPr>
        </p:nvSpPr>
        <p:spPr>
          <a:noFill/>
          <a:ln/>
        </p:spPr>
        <p:txBody>
          <a:bodyPr/>
          <a:lstStyle/>
          <a:p>
            <a:pPr eaLnBrk="1" hangingPunct="1"/>
            <a:endParaRPr lang="en-US" altLang="en-US" smtClean="0"/>
          </a:p>
        </p:txBody>
      </p:sp>
      <p:sp>
        <p:nvSpPr>
          <p:cNvPr id="14340" name="Slide Number Placeholder 3"/>
          <p:cNvSpPr>
            <a:spLocks noGrp="1"/>
          </p:cNvSpPr>
          <p:nvPr>
            <p:ph type="sldNum" sz="quarter" idx="5"/>
          </p:nvPr>
        </p:nvSpPr>
        <p:spPr>
          <a:noFill/>
        </p:spPr>
        <p:txBody>
          <a:bodyPr/>
          <a:lstStyle/>
          <a:p>
            <a:fld id="{5B65AA55-8B92-4FBC-9E1E-2D7B02B38319}" type="slidenum">
              <a:rPr lang="en-US" altLang="en-US" smtClean="0"/>
              <a:pPr/>
              <a:t>15</a:t>
            </a:fld>
            <a:endParaRPr lang="en-US" altLang="en-US" smtClean="0"/>
          </a:p>
        </p:txBody>
      </p:sp>
    </p:spTree>
    <p:extLst>
      <p:ext uri="{BB962C8B-B14F-4D97-AF65-F5344CB8AC3E}">
        <p14:creationId xmlns:p14="http://schemas.microsoft.com/office/powerpoint/2010/main" val="363484163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Image Placeholder 1"/>
          <p:cNvSpPr>
            <a:spLocks noGrp="1" noRot="1" noChangeAspect="1" noTextEdit="1"/>
          </p:cNvSpPr>
          <p:nvPr>
            <p:ph type="sldImg"/>
          </p:nvPr>
        </p:nvSpPr>
        <p:spPr>
          <a:ln/>
        </p:spPr>
      </p:sp>
      <p:sp>
        <p:nvSpPr>
          <p:cNvPr id="14339" name="Notes Placeholder 2"/>
          <p:cNvSpPr>
            <a:spLocks noGrp="1"/>
          </p:cNvSpPr>
          <p:nvPr>
            <p:ph type="body" idx="1"/>
          </p:nvPr>
        </p:nvSpPr>
        <p:spPr>
          <a:noFill/>
          <a:ln/>
        </p:spPr>
        <p:txBody>
          <a:bodyPr/>
          <a:lstStyle/>
          <a:p>
            <a:pPr eaLnBrk="1" hangingPunct="1"/>
            <a:endParaRPr lang="en-US" altLang="en-US" smtClean="0"/>
          </a:p>
        </p:txBody>
      </p:sp>
      <p:sp>
        <p:nvSpPr>
          <p:cNvPr id="14340" name="Slide Number Placeholder 3"/>
          <p:cNvSpPr>
            <a:spLocks noGrp="1"/>
          </p:cNvSpPr>
          <p:nvPr>
            <p:ph type="sldNum" sz="quarter" idx="5"/>
          </p:nvPr>
        </p:nvSpPr>
        <p:spPr>
          <a:noFill/>
        </p:spPr>
        <p:txBody>
          <a:bodyPr/>
          <a:lstStyle/>
          <a:p>
            <a:fld id="{5B65AA55-8B92-4FBC-9E1E-2D7B02B38319}" type="slidenum">
              <a:rPr lang="en-US" altLang="en-US" smtClean="0"/>
              <a:pPr/>
              <a:t>16</a:t>
            </a:fld>
            <a:endParaRPr lang="en-US" altLang="en-US" smtClean="0"/>
          </a:p>
        </p:txBody>
      </p:sp>
    </p:spTree>
    <p:extLst>
      <p:ext uri="{BB962C8B-B14F-4D97-AF65-F5344CB8AC3E}">
        <p14:creationId xmlns:p14="http://schemas.microsoft.com/office/powerpoint/2010/main" val="110146319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Image Placeholder 1"/>
          <p:cNvSpPr>
            <a:spLocks noGrp="1" noRot="1" noChangeAspect="1" noTextEdit="1"/>
          </p:cNvSpPr>
          <p:nvPr>
            <p:ph type="sldImg"/>
          </p:nvPr>
        </p:nvSpPr>
        <p:spPr>
          <a:ln/>
        </p:spPr>
      </p:sp>
      <p:sp>
        <p:nvSpPr>
          <p:cNvPr id="14339" name="Notes Placeholder 2"/>
          <p:cNvSpPr>
            <a:spLocks noGrp="1"/>
          </p:cNvSpPr>
          <p:nvPr>
            <p:ph type="body" idx="1"/>
          </p:nvPr>
        </p:nvSpPr>
        <p:spPr>
          <a:noFill/>
          <a:ln/>
        </p:spPr>
        <p:txBody>
          <a:bodyPr/>
          <a:lstStyle/>
          <a:p>
            <a:pPr eaLnBrk="1" hangingPunct="1"/>
            <a:endParaRPr lang="en-US" altLang="en-US" smtClean="0"/>
          </a:p>
        </p:txBody>
      </p:sp>
      <p:sp>
        <p:nvSpPr>
          <p:cNvPr id="14340" name="Slide Number Placeholder 3"/>
          <p:cNvSpPr>
            <a:spLocks noGrp="1"/>
          </p:cNvSpPr>
          <p:nvPr>
            <p:ph type="sldNum" sz="quarter" idx="5"/>
          </p:nvPr>
        </p:nvSpPr>
        <p:spPr>
          <a:noFill/>
        </p:spPr>
        <p:txBody>
          <a:bodyPr/>
          <a:lstStyle/>
          <a:p>
            <a:fld id="{5B65AA55-8B92-4FBC-9E1E-2D7B02B38319}" type="slidenum">
              <a:rPr lang="en-US" altLang="en-US" smtClean="0"/>
              <a:pPr/>
              <a:t>2</a:t>
            </a:fld>
            <a:endParaRPr lang="en-US" alt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Image Placeholder 1"/>
          <p:cNvSpPr>
            <a:spLocks noGrp="1" noRot="1" noChangeAspect="1" noTextEdit="1"/>
          </p:cNvSpPr>
          <p:nvPr>
            <p:ph type="sldImg"/>
          </p:nvPr>
        </p:nvSpPr>
        <p:spPr>
          <a:ln/>
        </p:spPr>
      </p:sp>
      <p:sp>
        <p:nvSpPr>
          <p:cNvPr id="14339" name="Notes Placeholder 2"/>
          <p:cNvSpPr>
            <a:spLocks noGrp="1"/>
          </p:cNvSpPr>
          <p:nvPr>
            <p:ph type="body" idx="1"/>
          </p:nvPr>
        </p:nvSpPr>
        <p:spPr>
          <a:noFill/>
          <a:ln/>
        </p:spPr>
        <p:txBody>
          <a:bodyPr/>
          <a:lstStyle/>
          <a:p>
            <a:pPr eaLnBrk="1" hangingPunct="1"/>
            <a:endParaRPr lang="en-US" altLang="en-US" smtClean="0"/>
          </a:p>
        </p:txBody>
      </p:sp>
      <p:sp>
        <p:nvSpPr>
          <p:cNvPr id="14340" name="Slide Number Placeholder 3"/>
          <p:cNvSpPr>
            <a:spLocks noGrp="1"/>
          </p:cNvSpPr>
          <p:nvPr>
            <p:ph type="sldNum" sz="quarter" idx="5"/>
          </p:nvPr>
        </p:nvSpPr>
        <p:spPr>
          <a:noFill/>
        </p:spPr>
        <p:txBody>
          <a:bodyPr/>
          <a:lstStyle/>
          <a:p>
            <a:fld id="{5B65AA55-8B92-4FBC-9E1E-2D7B02B38319}" type="slidenum">
              <a:rPr lang="en-US" altLang="en-US" smtClean="0"/>
              <a:pPr/>
              <a:t>3</a:t>
            </a:fld>
            <a:endParaRPr lang="en-US" altLang="en-US" smtClean="0"/>
          </a:p>
        </p:txBody>
      </p:sp>
    </p:spTree>
    <p:extLst>
      <p:ext uri="{BB962C8B-B14F-4D97-AF65-F5344CB8AC3E}">
        <p14:creationId xmlns:p14="http://schemas.microsoft.com/office/powerpoint/2010/main" val="131843035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Image Placeholder 1"/>
          <p:cNvSpPr>
            <a:spLocks noGrp="1" noRot="1" noChangeAspect="1" noTextEdit="1"/>
          </p:cNvSpPr>
          <p:nvPr>
            <p:ph type="sldImg"/>
          </p:nvPr>
        </p:nvSpPr>
        <p:spPr>
          <a:ln/>
        </p:spPr>
      </p:sp>
      <p:sp>
        <p:nvSpPr>
          <p:cNvPr id="14339" name="Notes Placeholder 2"/>
          <p:cNvSpPr>
            <a:spLocks noGrp="1"/>
          </p:cNvSpPr>
          <p:nvPr>
            <p:ph type="body" idx="1"/>
          </p:nvPr>
        </p:nvSpPr>
        <p:spPr>
          <a:noFill/>
          <a:ln/>
        </p:spPr>
        <p:txBody>
          <a:bodyPr/>
          <a:lstStyle/>
          <a:p>
            <a:pPr eaLnBrk="1" hangingPunct="1"/>
            <a:endParaRPr lang="en-US" altLang="en-US" smtClean="0"/>
          </a:p>
        </p:txBody>
      </p:sp>
      <p:sp>
        <p:nvSpPr>
          <p:cNvPr id="14340" name="Slide Number Placeholder 3"/>
          <p:cNvSpPr>
            <a:spLocks noGrp="1"/>
          </p:cNvSpPr>
          <p:nvPr>
            <p:ph type="sldNum" sz="quarter" idx="5"/>
          </p:nvPr>
        </p:nvSpPr>
        <p:spPr>
          <a:noFill/>
        </p:spPr>
        <p:txBody>
          <a:bodyPr/>
          <a:lstStyle/>
          <a:p>
            <a:fld id="{5B65AA55-8B92-4FBC-9E1E-2D7B02B38319}" type="slidenum">
              <a:rPr lang="en-US" altLang="en-US" smtClean="0"/>
              <a:pPr/>
              <a:t>4</a:t>
            </a:fld>
            <a:endParaRPr lang="en-US" altLang="en-US" smtClean="0"/>
          </a:p>
        </p:txBody>
      </p:sp>
    </p:spTree>
    <p:extLst>
      <p:ext uri="{BB962C8B-B14F-4D97-AF65-F5344CB8AC3E}">
        <p14:creationId xmlns:p14="http://schemas.microsoft.com/office/powerpoint/2010/main" val="171110114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TextEdit="1"/>
          </p:cNvSpPr>
          <p:nvPr>
            <p:ph type="sldImg"/>
          </p:nvPr>
        </p:nvSpPr>
        <p:spPr>
          <a:ln/>
        </p:spPr>
      </p:sp>
      <p:sp>
        <p:nvSpPr>
          <p:cNvPr id="26627" name="Notes Placeholder 2"/>
          <p:cNvSpPr>
            <a:spLocks noGrp="1"/>
          </p:cNvSpPr>
          <p:nvPr>
            <p:ph type="body" idx="1"/>
          </p:nvPr>
        </p:nvSpPr>
        <p:spPr>
          <a:noFill/>
          <a:ln/>
        </p:spPr>
        <p:txBody>
          <a:bodyPr/>
          <a:lstStyle/>
          <a:p>
            <a:endParaRPr lang="en-US" smtClean="0"/>
          </a:p>
        </p:txBody>
      </p:sp>
      <p:sp>
        <p:nvSpPr>
          <p:cNvPr id="26628" name="Slide Number Placeholder 3"/>
          <p:cNvSpPr txBox="1">
            <a:spLocks noGrp="1"/>
          </p:cNvSpPr>
          <p:nvPr/>
        </p:nvSpPr>
        <p:spPr bwMode="auto">
          <a:xfrm>
            <a:off x="3884613" y="8685213"/>
            <a:ext cx="2971800" cy="457200"/>
          </a:xfrm>
          <a:prstGeom prst="rect">
            <a:avLst/>
          </a:prstGeom>
          <a:noFill/>
          <a:ln w="9525">
            <a:noFill/>
            <a:miter lim="800000"/>
            <a:headEnd/>
            <a:tailEnd/>
          </a:ln>
        </p:spPr>
        <p:txBody>
          <a:bodyPr anchor="b"/>
          <a:lstStyle/>
          <a:p>
            <a:pPr algn="r"/>
            <a:fld id="{3BFADEE8-0F74-4617-8C14-D9BA3C64F5BF}" type="slidenum">
              <a:rPr lang="en-US" sz="1200"/>
              <a:pPr algn="r"/>
              <a:t>5</a:t>
            </a:fld>
            <a:endParaRPr lang="en-US" sz="1200"/>
          </a:p>
        </p:txBody>
      </p:sp>
    </p:spTree>
    <p:extLst>
      <p:ext uri="{BB962C8B-B14F-4D97-AF65-F5344CB8AC3E}">
        <p14:creationId xmlns:p14="http://schemas.microsoft.com/office/powerpoint/2010/main" val="79565789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Image Placeholder 1"/>
          <p:cNvSpPr>
            <a:spLocks noGrp="1" noRot="1" noChangeAspect="1" noTextEdit="1"/>
          </p:cNvSpPr>
          <p:nvPr>
            <p:ph type="sldImg"/>
          </p:nvPr>
        </p:nvSpPr>
        <p:spPr>
          <a:ln/>
        </p:spPr>
      </p:sp>
      <p:sp>
        <p:nvSpPr>
          <p:cNvPr id="14339" name="Notes Placeholder 2"/>
          <p:cNvSpPr>
            <a:spLocks noGrp="1"/>
          </p:cNvSpPr>
          <p:nvPr>
            <p:ph type="body" idx="1"/>
          </p:nvPr>
        </p:nvSpPr>
        <p:spPr>
          <a:noFill/>
          <a:ln/>
        </p:spPr>
        <p:txBody>
          <a:bodyPr/>
          <a:lstStyle/>
          <a:p>
            <a:pPr eaLnBrk="1" hangingPunct="1"/>
            <a:endParaRPr lang="en-US" altLang="en-US" smtClean="0"/>
          </a:p>
        </p:txBody>
      </p:sp>
      <p:sp>
        <p:nvSpPr>
          <p:cNvPr id="14340" name="Slide Number Placeholder 3"/>
          <p:cNvSpPr>
            <a:spLocks noGrp="1"/>
          </p:cNvSpPr>
          <p:nvPr>
            <p:ph type="sldNum" sz="quarter" idx="5"/>
          </p:nvPr>
        </p:nvSpPr>
        <p:spPr>
          <a:noFill/>
        </p:spPr>
        <p:txBody>
          <a:bodyPr/>
          <a:lstStyle/>
          <a:p>
            <a:fld id="{5B65AA55-8B92-4FBC-9E1E-2D7B02B38319}" type="slidenum">
              <a:rPr lang="en-US" altLang="en-US" smtClean="0"/>
              <a:pPr/>
              <a:t>6</a:t>
            </a:fld>
            <a:endParaRPr lang="en-US" altLang="en-US" smtClean="0"/>
          </a:p>
        </p:txBody>
      </p:sp>
    </p:spTree>
    <p:extLst>
      <p:ext uri="{BB962C8B-B14F-4D97-AF65-F5344CB8AC3E}">
        <p14:creationId xmlns:p14="http://schemas.microsoft.com/office/powerpoint/2010/main" val="423502675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Image Placeholder 1"/>
          <p:cNvSpPr>
            <a:spLocks noGrp="1" noRot="1" noChangeAspect="1" noTextEdit="1"/>
          </p:cNvSpPr>
          <p:nvPr>
            <p:ph type="sldImg"/>
          </p:nvPr>
        </p:nvSpPr>
        <p:spPr>
          <a:ln/>
        </p:spPr>
      </p:sp>
      <p:sp>
        <p:nvSpPr>
          <p:cNvPr id="14339" name="Notes Placeholder 2"/>
          <p:cNvSpPr>
            <a:spLocks noGrp="1"/>
          </p:cNvSpPr>
          <p:nvPr>
            <p:ph type="body" idx="1"/>
          </p:nvPr>
        </p:nvSpPr>
        <p:spPr>
          <a:noFill/>
          <a:ln/>
        </p:spPr>
        <p:txBody>
          <a:bodyPr/>
          <a:lstStyle/>
          <a:p>
            <a:pPr eaLnBrk="1" hangingPunct="1"/>
            <a:endParaRPr lang="en-US" altLang="en-US" smtClean="0"/>
          </a:p>
        </p:txBody>
      </p:sp>
      <p:sp>
        <p:nvSpPr>
          <p:cNvPr id="14340" name="Slide Number Placeholder 3"/>
          <p:cNvSpPr>
            <a:spLocks noGrp="1"/>
          </p:cNvSpPr>
          <p:nvPr>
            <p:ph type="sldNum" sz="quarter" idx="5"/>
          </p:nvPr>
        </p:nvSpPr>
        <p:spPr>
          <a:noFill/>
        </p:spPr>
        <p:txBody>
          <a:bodyPr/>
          <a:lstStyle/>
          <a:p>
            <a:fld id="{5B65AA55-8B92-4FBC-9E1E-2D7B02B38319}" type="slidenum">
              <a:rPr lang="en-US" altLang="en-US" smtClean="0"/>
              <a:pPr/>
              <a:t>7</a:t>
            </a:fld>
            <a:endParaRPr lang="en-US" altLang="en-US" smtClean="0"/>
          </a:p>
        </p:txBody>
      </p:sp>
    </p:spTree>
    <p:extLst>
      <p:ext uri="{BB962C8B-B14F-4D97-AF65-F5344CB8AC3E}">
        <p14:creationId xmlns:p14="http://schemas.microsoft.com/office/powerpoint/2010/main" val="66955747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Image Placeholder 1"/>
          <p:cNvSpPr>
            <a:spLocks noGrp="1" noRot="1" noChangeAspect="1" noTextEdit="1"/>
          </p:cNvSpPr>
          <p:nvPr>
            <p:ph type="sldImg"/>
          </p:nvPr>
        </p:nvSpPr>
        <p:spPr>
          <a:ln/>
        </p:spPr>
      </p:sp>
      <p:sp>
        <p:nvSpPr>
          <p:cNvPr id="14339" name="Notes Placeholder 2"/>
          <p:cNvSpPr>
            <a:spLocks noGrp="1"/>
          </p:cNvSpPr>
          <p:nvPr>
            <p:ph type="body" idx="1"/>
          </p:nvPr>
        </p:nvSpPr>
        <p:spPr>
          <a:noFill/>
          <a:ln/>
        </p:spPr>
        <p:txBody>
          <a:bodyPr/>
          <a:lstStyle/>
          <a:p>
            <a:pPr eaLnBrk="1" hangingPunct="1"/>
            <a:endParaRPr lang="en-US" altLang="en-US" smtClean="0"/>
          </a:p>
        </p:txBody>
      </p:sp>
      <p:sp>
        <p:nvSpPr>
          <p:cNvPr id="14340" name="Slide Number Placeholder 3"/>
          <p:cNvSpPr>
            <a:spLocks noGrp="1"/>
          </p:cNvSpPr>
          <p:nvPr>
            <p:ph type="sldNum" sz="quarter" idx="5"/>
          </p:nvPr>
        </p:nvSpPr>
        <p:spPr>
          <a:noFill/>
        </p:spPr>
        <p:txBody>
          <a:bodyPr/>
          <a:lstStyle/>
          <a:p>
            <a:fld id="{5B65AA55-8B92-4FBC-9E1E-2D7B02B38319}" type="slidenum">
              <a:rPr lang="en-US" altLang="en-US" smtClean="0"/>
              <a:pPr/>
              <a:t>8</a:t>
            </a:fld>
            <a:endParaRPr lang="en-US" altLang="en-US" smtClean="0"/>
          </a:p>
        </p:txBody>
      </p:sp>
    </p:spTree>
    <p:extLst>
      <p:ext uri="{BB962C8B-B14F-4D97-AF65-F5344CB8AC3E}">
        <p14:creationId xmlns:p14="http://schemas.microsoft.com/office/powerpoint/2010/main" val="6528639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Image Placeholder 1"/>
          <p:cNvSpPr>
            <a:spLocks noGrp="1" noRot="1" noChangeAspect="1" noTextEdit="1"/>
          </p:cNvSpPr>
          <p:nvPr>
            <p:ph type="sldImg"/>
          </p:nvPr>
        </p:nvSpPr>
        <p:spPr>
          <a:ln/>
        </p:spPr>
      </p:sp>
      <p:sp>
        <p:nvSpPr>
          <p:cNvPr id="14339" name="Notes Placeholder 2"/>
          <p:cNvSpPr>
            <a:spLocks noGrp="1"/>
          </p:cNvSpPr>
          <p:nvPr>
            <p:ph type="body" idx="1"/>
          </p:nvPr>
        </p:nvSpPr>
        <p:spPr>
          <a:noFill/>
          <a:ln/>
        </p:spPr>
        <p:txBody>
          <a:bodyPr/>
          <a:lstStyle/>
          <a:p>
            <a:pPr eaLnBrk="1" hangingPunct="1"/>
            <a:endParaRPr lang="en-US" altLang="en-US" smtClean="0"/>
          </a:p>
        </p:txBody>
      </p:sp>
      <p:sp>
        <p:nvSpPr>
          <p:cNvPr id="14340" name="Slide Number Placeholder 3"/>
          <p:cNvSpPr>
            <a:spLocks noGrp="1"/>
          </p:cNvSpPr>
          <p:nvPr>
            <p:ph type="sldNum" sz="quarter" idx="5"/>
          </p:nvPr>
        </p:nvSpPr>
        <p:spPr>
          <a:noFill/>
        </p:spPr>
        <p:txBody>
          <a:bodyPr/>
          <a:lstStyle/>
          <a:p>
            <a:fld id="{5B65AA55-8B92-4FBC-9E1E-2D7B02B38319}" type="slidenum">
              <a:rPr lang="en-US" altLang="en-US" smtClean="0"/>
              <a:pPr/>
              <a:t>9</a:t>
            </a:fld>
            <a:endParaRPr lang="en-US" altLang="en-US" smtClean="0"/>
          </a:p>
        </p:txBody>
      </p:sp>
    </p:spTree>
    <p:extLst>
      <p:ext uri="{BB962C8B-B14F-4D97-AF65-F5344CB8AC3E}">
        <p14:creationId xmlns:p14="http://schemas.microsoft.com/office/powerpoint/2010/main" val="103126769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22564416-02D3-4446-9343-2A06AA9B97B3}" type="slidenum">
              <a:rPr lang="en-US" altLang="en-US"/>
              <a:pPr>
                <a:defRPr/>
              </a:pPr>
              <a:t>‹#›</a:t>
            </a:fld>
            <a:endParaRPr lang="en-US" altLang="en-US"/>
          </a:p>
        </p:txBody>
      </p:sp>
    </p:spTree>
    <p:extLst>
      <p:ext uri="{BB962C8B-B14F-4D97-AF65-F5344CB8AC3E}">
        <p14:creationId xmlns:p14="http://schemas.microsoft.com/office/powerpoint/2010/main" val="12346262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E30759DD-B6E0-4FA9-B228-B6F367EE7EA9}" type="slidenum">
              <a:rPr lang="en-US" altLang="en-US"/>
              <a:pPr>
                <a:defRPr/>
              </a:pPr>
              <a:t>‹#›</a:t>
            </a:fld>
            <a:endParaRPr lang="en-US" altLang="en-US"/>
          </a:p>
        </p:txBody>
      </p:sp>
    </p:spTree>
    <p:extLst>
      <p:ext uri="{BB962C8B-B14F-4D97-AF65-F5344CB8AC3E}">
        <p14:creationId xmlns:p14="http://schemas.microsoft.com/office/powerpoint/2010/main" val="18229140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FCA61280-7729-425E-B882-287A5CB7B87F}" type="slidenum">
              <a:rPr lang="en-US" altLang="en-US"/>
              <a:pPr>
                <a:defRPr/>
              </a:pPr>
              <a:t>‹#›</a:t>
            </a:fld>
            <a:endParaRPr lang="en-US" altLang="en-US"/>
          </a:p>
        </p:txBody>
      </p:sp>
    </p:spTree>
    <p:extLst>
      <p:ext uri="{BB962C8B-B14F-4D97-AF65-F5344CB8AC3E}">
        <p14:creationId xmlns:p14="http://schemas.microsoft.com/office/powerpoint/2010/main" val="35647829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OverObj" preserve="1">
  <p:cSld name="Title and Text over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8229600" cy="21859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57200" y="3938588"/>
            <a:ext cx="8229600" cy="21875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350BE599-F2F5-4EA2-866A-BA04646FF5F1}" type="slidenum">
              <a:rPr lang="en-US" altLang="en-US"/>
              <a:pPr>
                <a:defRPr/>
              </a:pPr>
              <a:t>‹#›</a:t>
            </a:fld>
            <a:endParaRPr lang="en-US" altLang="en-US"/>
          </a:p>
        </p:txBody>
      </p:sp>
    </p:spTree>
    <p:extLst>
      <p:ext uri="{BB962C8B-B14F-4D97-AF65-F5344CB8AC3E}">
        <p14:creationId xmlns:p14="http://schemas.microsoft.com/office/powerpoint/2010/main" val="31020544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F4CE0DC9-92E4-4680-927A-6B6ED6F364E3}" type="slidenum">
              <a:rPr lang="en-US" altLang="en-US"/>
              <a:pPr>
                <a:defRPr/>
              </a:pPr>
              <a:t>‹#›</a:t>
            </a:fld>
            <a:endParaRPr lang="en-US" altLang="en-US"/>
          </a:p>
        </p:txBody>
      </p:sp>
    </p:spTree>
    <p:extLst>
      <p:ext uri="{BB962C8B-B14F-4D97-AF65-F5344CB8AC3E}">
        <p14:creationId xmlns:p14="http://schemas.microsoft.com/office/powerpoint/2010/main" val="18382270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141805EB-BA9A-4759-A95F-F99F430A4DA5}" type="slidenum">
              <a:rPr lang="en-US" altLang="en-US"/>
              <a:pPr>
                <a:defRPr/>
              </a:pPr>
              <a:t>‹#›</a:t>
            </a:fld>
            <a:endParaRPr lang="en-US" altLang="en-US"/>
          </a:p>
        </p:txBody>
      </p:sp>
    </p:spTree>
    <p:extLst>
      <p:ext uri="{BB962C8B-B14F-4D97-AF65-F5344CB8AC3E}">
        <p14:creationId xmlns:p14="http://schemas.microsoft.com/office/powerpoint/2010/main" val="19721356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1FA6C785-6111-4435-8846-88FF74E0A612}" type="slidenum">
              <a:rPr lang="en-US" altLang="en-US"/>
              <a:pPr>
                <a:defRPr/>
              </a:pPr>
              <a:t>‹#›</a:t>
            </a:fld>
            <a:endParaRPr lang="en-US" altLang="en-US"/>
          </a:p>
        </p:txBody>
      </p:sp>
    </p:spTree>
    <p:extLst>
      <p:ext uri="{BB962C8B-B14F-4D97-AF65-F5344CB8AC3E}">
        <p14:creationId xmlns:p14="http://schemas.microsoft.com/office/powerpoint/2010/main" val="16271744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87507D9E-1644-4947-87B1-19594C06979C}" type="slidenum">
              <a:rPr lang="en-US" altLang="en-US"/>
              <a:pPr>
                <a:defRPr/>
              </a:pPr>
              <a:t>‹#›</a:t>
            </a:fld>
            <a:endParaRPr lang="en-US" altLang="en-US"/>
          </a:p>
        </p:txBody>
      </p:sp>
    </p:spTree>
    <p:extLst>
      <p:ext uri="{BB962C8B-B14F-4D97-AF65-F5344CB8AC3E}">
        <p14:creationId xmlns:p14="http://schemas.microsoft.com/office/powerpoint/2010/main" val="21925052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C30A5FF5-4A91-4C0D-B54C-2E826ACFED95}" type="slidenum">
              <a:rPr lang="en-US" altLang="en-US"/>
              <a:pPr>
                <a:defRPr/>
              </a:pPr>
              <a:t>‹#›</a:t>
            </a:fld>
            <a:endParaRPr lang="en-US" altLang="en-US"/>
          </a:p>
        </p:txBody>
      </p:sp>
    </p:spTree>
    <p:extLst>
      <p:ext uri="{BB962C8B-B14F-4D97-AF65-F5344CB8AC3E}">
        <p14:creationId xmlns:p14="http://schemas.microsoft.com/office/powerpoint/2010/main" val="12043724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D69ECCCD-3230-460C-A103-675BFE65D694}" type="slidenum">
              <a:rPr lang="en-US" altLang="en-US"/>
              <a:pPr>
                <a:defRPr/>
              </a:pPr>
              <a:t>‹#›</a:t>
            </a:fld>
            <a:endParaRPr lang="en-US" altLang="en-US"/>
          </a:p>
        </p:txBody>
      </p:sp>
    </p:spTree>
    <p:extLst>
      <p:ext uri="{BB962C8B-B14F-4D97-AF65-F5344CB8AC3E}">
        <p14:creationId xmlns:p14="http://schemas.microsoft.com/office/powerpoint/2010/main" val="8453681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160D864C-84DF-40F6-B18F-77D9B7FEFDFA}" type="slidenum">
              <a:rPr lang="en-US" altLang="en-US"/>
              <a:pPr>
                <a:defRPr/>
              </a:pPr>
              <a:t>‹#›</a:t>
            </a:fld>
            <a:endParaRPr lang="en-US" altLang="en-US"/>
          </a:p>
        </p:txBody>
      </p:sp>
    </p:spTree>
    <p:extLst>
      <p:ext uri="{BB962C8B-B14F-4D97-AF65-F5344CB8AC3E}">
        <p14:creationId xmlns:p14="http://schemas.microsoft.com/office/powerpoint/2010/main" val="3739577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90E76EE8-AAAF-46ED-9625-4180719E152F}" type="slidenum">
              <a:rPr lang="en-US" altLang="en-US"/>
              <a:pPr>
                <a:defRPr/>
              </a:pPr>
              <a:t>‹#›</a:t>
            </a:fld>
            <a:endParaRPr lang="en-US" altLang="en-US"/>
          </a:p>
        </p:txBody>
      </p:sp>
    </p:spTree>
    <p:extLst>
      <p:ext uri="{BB962C8B-B14F-4D97-AF65-F5344CB8AC3E}">
        <p14:creationId xmlns:p14="http://schemas.microsoft.com/office/powerpoint/2010/main" val="34651268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3315" name="Rectangle 3"/>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3316"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400">
                <a:latin typeface="Arial" charset="0"/>
              </a:defRPr>
            </a:lvl1pPr>
          </a:lstStyle>
          <a:p>
            <a:pPr>
              <a:defRPr/>
            </a:pPr>
            <a:endParaRPr lang="en-US"/>
          </a:p>
        </p:txBody>
      </p:sp>
      <p:sp>
        <p:nvSpPr>
          <p:cNvPr id="13317"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a:latin typeface="Arial" charset="0"/>
              </a:defRPr>
            </a:lvl1pPr>
          </a:lstStyle>
          <a:p>
            <a:pPr>
              <a:defRPr/>
            </a:pPr>
            <a:endParaRPr lang="en-US"/>
          </a:p>
        </p:txBody>
      </p:sp>
      <p:sp>
        <p:nvSpPr>
          <p:cNvPr id="13318"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smtClean="0"/>
            </a:lvl1pPr>
          </a:lstStyle>
          <a:p>
            <a:pPr>
              <a:defRPr/>
            </a:pPr>
            <a:fld id="{407CCC94-506D-42AC-A9A9-46E26348BC0C}"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656" r:id="rId1"/>
    <p:sldLayoutId id="2147483657" r:id="rId2"/>
    <p:sldLayoutId id="2147483658" r:id="rId3"/>
    <p:sldLayoutId id="2147483659" r:id="rId4"/>
    <p:sldLayoutId id="2147483660" r:id="rId5"/>
    <p:sldLayoutId id="2147483661" r:id="rId6"/>
    <p:sldLayoutId id="2147483662" r:id="rId7"/>
    <p:sldLayoutId id="2147483663" r:id="rId8"/>
    <p:sldLayoutId id="2147483664" r:id="rId9"/>
    <p:sldLayoutId id="2147483665" r:id="rId10"/>
    <p:sldLayoutId id="2147483666" r:id="rId11"/>
    <p:sldLayoutId id="2147483667" r:id="rId12"/>
  </p:sldLayoutIdLs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315">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3315">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3315">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3315">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3315">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5" grpId="0" build="p">
        <p:tmplLst>
          <p:tmpl lvl="1">
            <p:tnLst>
              <p:par>
                <p:cTn presetID="1" presetClass="entr" presetSubtype="0" fill="hold" nodeType="clickEffect">
                  <p:stCondLst>
                    <p:cond delay="0"/>
                  </p:stCondLst>
                  <p:childTnLst>
                    <p:set>
                      <p:cBhvr>
                        <p:cTn dur="1" fill="hold">
                          <p:stCondLst>
                            <p:cond delay="0"/>
                          </p:stCondLst>
                        </p:cTn>
                        <p:tgtEl>
                          <p:spTgt spid="13315"/>
                        </p:tgtEl>
                        <p:attrNameLst>
                          <p:attrName>style.visibility</p:attrName>
                        </p:attrNameLst>
                      </p:cBhvr>
                      <p:to>
                        <p:strVal val="visible"/>
                      </p:to>
                    </p:set>
                  </p:childTnLst>
                </p:cTn>
              </p:par>
            </p:tnLst>
          </p:tmpl>
          <p:tmpl lvl="2">
            <p:tnLst>
              <p:par>
                <p:cTn presetID="1" presetClass="entr" presetSubtype="0" fill="hold" nodeType="withEffect">
                  <p:stCondLst>
                    <p:cond delay="0"/>
                  </p:stCondLst>
                  <p:childTnLst>
                    <p:set>
                      <p:cBhvr>
                        <p:cTn dur="1" fill="hold">
                          <p:stCondLst>
                            <p:cond delay="0"/>
                          </p:stCondLst>
                        </p:cTn>
                        <p:tgtEl>
                          <p:spTgt spid="13315"/>
                        </p:tgtEl>
                        <p:attrNameLst>
                          <p:attrName>style.visibility</p:attrName>
                        </p:attrNameLst>
                      </p:cBhvr>
                      <p:to>
                        <p:strVal val="visible"/>
                      </p:to>
                    </p:set>
                  </p:childTnLst>
                </p:cTn>
              </p:par>
            </p:tnLst>
          </p:tmpl>
          <p:tmpl lvl="3">
            <p:tnLst>
              <p:par>
                <p:cTn presetID="1" presetClass="entr" presetSubtype="0" fill="hold" nodeType="withEffect">
                  <p:stCondLst>
                    <p:cond delay="0"/>
                  </p:stCondLst>
                  <p:childTnLst>
                    <p:set>
                      <p:cBhvr>
                        <p:cTn dur="1" fill="hold">
                          <p:stCondLst>
                            <p:cond delay="0"/>
                          </p:stCondLst>
                        </p:cTn>
                        <p:tgtEl>
                          <p:spTgt spid="13315"/>
                        </p:tgtEl>
                        <p:attrNameLst>
                          <p:attrName>style.visibility</p:attrName>
                        </p:attrNameLst>
                      </p:cBhvr>
                      <p:to>
                        <p:strVal val="visible"/>
                      </p:to>
                    </p:set>
                  </p:childTnLst>
                </p:cTn>
              </p:par>
            </p:tnLst>
          </p:tmpl>
          <p:tmpl lvl="4">
            <p:tnLst>
              <p:par>
                <p:cTn presetID="1" presetClass="entr" presetSubtype="0" fill="hold" nodeType="withEffect">
                  <p:stCondLst>
                    <p:cond delay="0"/>
                  </p:stCondLst>
                  <p:childTnLst>
                    <p:set>
                      <p:cBhvr>
                        <p:cTn dur="1" fill="hold">
                          <p:stCondLst>
                            <p:cond delay="0"/>
                          </p:stCondLst>
                        </p:cTn>
                        <p:tgtEl>
                          <p:spTgt spid="13315"/>
                        </p:tgtEl>
                        <p:attrNameLst>
                          <p:attrName>style.visibility</p:attrName>
                        </p:attrNameLst>
                      </p:cBhvr>
                      <p:to>
                        <p:strVal val="visible"/>
                      </p:to>
                    </p:set>
                  </p:childTnLst>
                </p:cTn>
              </p:par>
            </p:tnLst>
          </p:tmpl>
          <p:tmpl lvl="5">
            <p:tnLst>
              <p:par>
                <p:cTn presetID="1" presetClass="entr" presetSubtype="0" fill="hold" nodeType="withEffect">
                  <p:stCondLst>
                    <p:cond delay="0"/>
                  </p:stCondLst>
                  <p:childTnLst>
                    <p:set>
                      <p:cBhvr>
                        <p:cTn dur="1" fill="hold">
                          <p:stCondLst>
                            <p:cond delay="0"/>
                          </p:stCondLst>
                        </p:cTn>
                        <p:tgtEl>
                          <p:spTgt spid="13315"/>
                        </p:tgtEl>
                        <p:attrNameLst>
                          <p:attrName>style.visibility</p:attrName>
                        </p:attrNameLst>
                      </p:cBhvr>
                      <p:to>
                        <p:strVal val="visible"/>
                      </p:to>
                    </p:set>
                  </p:childTnLst>
                </p:cTn>
              </p:par>
            </p:tnLst>
          </p:tmpl>
        </p:tmplLst>
      </p:bldP>
    </p:bldLst>
  </p:timing>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p:txBody>
          <a:bodyPr/>
          <a:lstStyle/>
          <a:p>
            <a:pPr eaLnBrk="1" hangingPunct="1"/>
            <a:r>
              <a:rPr lang="en-US" altLang="en-US" b="1" dirty="0" smtClean="0">
                <a:latin typeface="Tahoma" panose="020B0604030504040204" pitchFamily="34" charset="0"/>
              </a:rPr>
              <a:t>Chem. 133 – </a:t>
            </a:r>
            <a:r>
              <a:rPr lang="en-US" altLang="en-US" b="1" dirty="0" smtClean="0">
                <a:latin typeface="Tahoma" panose="020B0604030504040204" pitchFamily="34" charset="0"/>
              </a:rPr>
              <a:t>2/28 </a:t>
            </a:r>
            <a:r>
              <a:rPr lang="en-US" altLang="en-US" b="1" dirty="0" smtClean="0">
                <a:latin typeface="Tahoma" panose="020B0604030504040204" pitchFamily="34" charset="0"/>
              </a:rPr>
              <a:t>Lecture</a:t>
            </a:r>
          </a:p>
        </p:txBody>
      </p:sp>
      <p:sp>
        <p:nvSpPr>
          <p:cNvPr id="3075" name="Rectangle 3"/>
          <p:cNvSpPr>
            <a:spLocks noGrp="1" noChangeArrowheads="1"/>
          </p:cNvSpPr>
          <p:nvPr>
            <p:ph type="subTitle" idx="1"/>
          </p:nvPr>
        </p:nvSpPr>
        <p:spPr/>
        <p:txBody>
          <a:bodyPr/>
          <a:lstStyle/>
          <a:p>
            <a:pPr eaLnBrk="1" hangingPunct="1"/>
            <a:endParaRPr lang="en-US" altLang="en-US" smtClean="0">
              <a:solidFill>
                <a:srgbClr val="FF0000"/>
              </a:solidFill>
              <a:latin typeface="Tahoma" panose="020B0604030504040204" pitchFamily="34"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170" name="Rectangle 4"/>
          <p:cNvSpPr>
            <a:spLocks noGrp="1" noChangeArrowheads="1"/>
          </p:cNvSpPr>
          <p:nvPr>
            <p:ph type="title"/>
          </p:nvPr>
        </p:nvSpPr>
        <p:spPr/>
        <p:txBody>
          <a:bodyPr/>
          <a:lstStyle/>
          <a:p>
            <a:pPr eaLnBrk="1" hangingPunct="1"/>
            <a:r>
              <a:rPr lang="en-US" sz="4000" dirty="0" smtClean="0">
                <a:latin typeface="Tahoma" charset="0"/>
              </a:rPr>
              <a:t>Electrochemistry</a:t>
            </a:r>
            <a:br>
              <a:rPr lang="en-US" sz="4000" dirty="0" smtClean="0">
                <a:latin typeface="Tahoma" charset="0"/>
              </a:rPr>
            </a:br>
            <a:r>
              <a:rPr lang="en-US" sz="3200" dirty="0" err="1" smtClean="0">
                <a:latin typeface="Tahoma" charset="0"/>
              </a:rPr>
              <a:t>Potentiometry</a:t>
            </a:r>
            <a:r>
              <a:rPr lang="en-US" sz="3200" dirty="0" smtClean="0">
                <a:latin typeface="Tahoma" charset="0"/>
              </a:rPr>
              <a:t> – Reference Electrodes</a:t>
            </a:r>
            <a:endParaRPr lang="en-US" altLang="en-US" sz="3200" dirty="0" smtClean="0">
              <a:latin typeface="Tahoma" charset="0"/>
              <a:cs typeface="Tahoma" charset="0"/>
            </a:endParaRPr>
          </a:p>
        </p:txBody>
      </p:sp>
      <p:sp>
        <p:nvSpPr>
          <p:cNvPr id="7171" name="Content Placeholder 5"/>
          <p:cNvSpPr>
            <a:spLocks noGrp="1"/>
          </p:cNvSpPr>
          <p:nvPr>
            <p:ph idx="1"/>
          </p:nvPr>
        </p:nvSpPr>
        <p:spPr/>
        <p:txBody>
          <a:bodyPr/>
          <a:lstStyle/>
          <a:p>
            <a:r>
              <a:rPr lang="en-US" sz="2800" dirty="0" smtClean="0">
                <a:latin typeface="Tahoma" charset="0"/>
              </a:rPr>
              <a:t>Role of Reference Electrodes</a:t>
            </a:r>
          </a:p>
          <a:p>
            <a:pPr lvl="1"/>
            <a:r>
              <a:rPr lang="en-US" sz="2400" dirty="0" smtClean="0">
                <a:latin typeface="Tahoma" charset="0"/>
              </a:rPr>
              <a:t>Provide other half-cell to complete circuit</a:t>
            </a:r>
          </a:p>
          <a:p>
            <a:pPr lvl="1"/>
            <a:r>
              <a:rPr lang="en-US" sz="2400" dirty="0" smtClean="0">
                <a:latin typeface="Tahoma" charset="0"/>
              </a:rPr>
              <a:t>Designed so that the voltage is near constant (even when conditions change or when current occurs)</a:t>
            </a:r>
          </a:p>
          <a:p>
            <a:r>
              <a:rPr lang="en-US" sz="2800" dirty="0" smtClean="0">
                <a:latin typeface="Tahoma" charset="0"/>
              </a:rPr>
              <a:t>Common Reference Electrodes</a:t>
            </a:r>
          </a:p>
          <a:p>
            <a:pPr lvl="1"/>
            <a:r>
              <a:rPr lang="en-US" sz="2400" dirty="0" smtClean="0">
                <a:latin typeface="Tahoma" charset="0"/>
              </a:rPr>
              <a:t>silver/silver chloride: </a:t>
            </a:r>
            <a:r>
              <a:rPr lang="en-US" sz="2400" dirty="0" err="1" smtClean="0">
                <a:latin typeface="Tahoma" charset="0"/>
              </a:rPr>
              <a:t>AgCl</a:t>
            </a:r>
            <a:r>
              <a:rPr lang="en-US" sz="2400" dirty="0" smtClean="0">
                <a:latin typeface="Tahoma" charset="0"/>
              </a:rPr>
              <a:t>(s) + e</a:t>
            </a:r>
            <a:r>
              <a:rPr lang="en-US" sz="2400" baseline="30000" dirty="0" smtClean="0">
                <a:latin typeface="Tahoma" charset="0"/>
              </a:rPr>
              <a:t>-</a:t>
            </a:r>
            <a:r>
              <a:rPr lang="en-US" sz="2400" dirty="0" smtClean="0">
                <a:latin typeface="Tahoma" charset="0"/>
              </a:rPr>
              <a:t> </a:t>
            </a:r>
            <a:r>
              <a:rPr lang="en-US" sz="2400" dirty="0" smtClean="0">
                <a:latin typeface="Tahoma" charset="0"/>
                <a:cs typeface="Arial" charset="0"/>
              </a:rPr>
              <a:t>↔ Ag(s) + </a:t>
            </a:r>
            <a:r>
              <a:rPr lang="en-US" sz="2400" dirty="0" err="1" smtClean="0">
                <a:latin typeface="Tahoma" charset="0"/>
                <a:cs typeface="Arial" charset="0"/>
              </a:rPr>
              <a:t>Cl</a:t>
            </a:r>
            <a:r>
              <a:rPr lang="en-US" sz="2400" baseline="30000" dirty="0" smtClean="0">
                <a:latin typeface="Tahoma" charset="0"/>
              </a:rPr>
              <a:t>-</a:t>
            </a:r>
            <a:endParaRPr lang="en-US" sz="2400" baseline="30000" dirty="0" smtClean="0">
              <a:latin typeface="Tahoma" charset="0"/>
              <a:cs typeface="Arial" charset="0"/>
            </a:endParaRPr>
          </a:p>
          <a:p>
            <a:pPr lvl="1"/>
            <a:r>
              <a:rPr lang="en-US" sz="2400" dirty="0" smtClean="0">
                <a:latin typeface="Tahoma" charset="0"/>
              </a:rPr>
              <a:t>calomel (Hg</a:t>
            </a:r>
            <a:r>
              <a:rPr lang="en-US" sz="2400" baseline="-25000" dirty="0" smtClean="0">
                <a:latin typeface="Tahoma" charset="0"/>
              </a:rPr>
              <a:t>2</a:t>
            </a:r>
            <a:r>
              <a:rPr lang="en-US" sz="2400" dirty="0" smtClean="0">
                <a:latin typeface="Tahoma" charset="0"/>
              </a:rPr>
              <a:t>Cl</a:t>
            </a:r>
            <a:r>
              <a:rPr lang="en-US" sz="2400" baseline="-25000" dirty="0" smtClean="0">
                <a:latin typeface="Tahoma" charset="0"/>
              </a:rPr>
              <a:t>2</a:t>
            </a:r>
            <a:r>
              <a:rPr lang="en-US" sz="2400" dirty="0" smtClean="0">
                <a:latin typeface="Tahoma" charset="0"/>
              </a:rPr>
              <a:t>): Hg</a:t>
            </a:r>
            <a:r>
              <a:rPr lang="en-US" sz="2400" baseline="-25000" dirty="0" smtClean="0">
                <a:latin typeface="Tahoma" charset="0"/>
              </a:rPr>
              <a:t>2</a:t>
            </a:r>
            <a:r>
              <a:rPr lang="en-US" sz="2400" dirty="0" smtClean="0">
                <a:latin typeface="Tahoma" charset="0"/>
              </a:rPr>
              <a:t>Cl</a:t>
            </a:r>
            <a:r>
              <a:rPr lang="en-US" sz="2400" baseline="-25000" dirty="0" smtClean="0">
                <a:latin typeface="Tahoma" charset="0"/>
              </a:rPr>
              <a:t>2</a:t>
            </a:r>
            <a:r>
              <a:rPr lang="en-US" sz="2400" dirty="0" smtClean="0">
                <a:latin typeface="Tahoma" charset="0"/>
              </a:rPr>
              <a:t>(s) + 2e</a:t>
            </a:r>
            <a:r>
              <a:rPr lang="en-US" sz="2400" baseline="30000" dirty="0" smtClean="0">
                <a:latin typeface="Tahoma" charset="0"/>
              </a:rPr>
              <a:t>-</a:t>
            </a:r>
            <a:r>
              <a:rPr lang="en-US" sz="2400" dirty="0" smtClean="0">
                <a:latin typeface="Tahoma" charset="0"/>
              </a:rPr>
              <a:t> </a:t>
            </a:r>
            <a:r>
              <a:rPr lang="en-US" sz="2400" dirty="0" smtClean="0">
                <a:latin typeface="Tahoma" charset="0"/>
                <a:cs typeface="Arial" charset="0"/>
              </a:rPr>
              <a:t>↔ Hg(l) + 2Cl</a:t>
            </a:r>
            <a:r>
              <a:rPr lang="en-US" sz="2400" baseline="30000" dirty="0" smtClean="0">
                <a:latin typeface="Tahoma" charset="0"/>
              </a:rPr>
              <a:t>-</a:t>
            </a:r>
            <a:endParaRPr lang="en-US" sz="2400" dirty="0" smtClean="0">
              <a:latin typeface="Tahoma" charset="0"/>
            </a:endParaRPr>
          </a:p>
          <a:p>
            <a:r>
              <a:rPr lang="en-US" sz="2800" dirty="0" smtClean="0">
                <a:latin typeface="Tahoma" charset="0"/>
              </a:rPr>
              <a:t>Purpose of saturated </a:t>
            </a:r>
            <a:r>
              <a:rPr lang="en-US" sz="2800" dirty="0" err="1" smtClean="0">
                <a:latin typeface="Tahoma" charset="0"/>
              </a:rPr>
              <a:t>Cl</a:t>
            </a:r>
            <a:r>
              <a:rPr lang="en-US" sz="2800" baseline="30000" dirty="0" smtClean="0">
                <a:latin typeface="Tahoma" charset="0"/>
              </a:rPr>
              <a:t>-</a:t>
            </a:r>
            <a:r>
              <a:rPr lang="en-US" sz="2800" dirty="0" smtClean="0">
                <a:latin typeface="Tahoma" charset="0"/>
              </a:rPr>
              <a:t> conditions:</a:t>
            </a:r>
          </a:p>
          <a:p>
            <a:pPr lvl="1"/>
            <a:r>
              <a:rPr lang="en-US" sz="2400" dirty="0" smtClean="0">
                <a:latin typeface="Tahoma" charset="0"/>
              </a:rPr>
              <a:t>less variability in [</a:t>
            </a:r>
            <a:r>
              <a:rPr lang="en-US" sz="2400" dirty="0" err="1" smtClean="0">
                <a:latin typeface="Tahoma" charset="0"/>
              </a:rPr>
              <a:t>Cl</a:t>
            </a:r>
            <a:r>
              <a:rPr lang="en-US" sz="2400" baseline="30000" dirty="0" smtClean="0">
                <a:latin typeface="Tahoma" charset="0"/>
              </a:rPr>
              <a:t>-</a:t>
            </a:r>
            <a:r>
              <a:rPr lang="en-US" sz="2400" dirty="0" smtClean="0">
                <a:latin typeface="Tahoma" charset="0"/>
              </a:rPr>
              <a:t>] as current forces reaction</a:t>
            </a:r>
          </a:p>
        </p:txBody>
      </p:sp>
    </p:spTree>
    <p:extLst>
      <p:ext uri="{BB962C8B-B14F-4D97-AF65-F5344CB8AC3E}">
        <p14:creationId xmlns:p14="http://schemas.microsoft.com/office/powerpoint/2010/main" val="11663021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17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17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171">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171">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7171">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7171">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7171">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7171">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1" grpId="0" build="p"/>
    </p:bld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170" name="Rectangle 4"/>
          <p:cNvSpPr>
            <a:spLocks noGrp="1" noChangeArrowheads="1"/>
          </p:cNvSpPr>
          <p:nvPr>
            <p:ph type="title"/>
          </p:nvPr>
        </p:nvSpPr>
        <p:spPr/>
        <p:txBody>
          <a:bodyPr/>
          <a:lstStyle/>
          <a:p>
            <a:pPr eaLnBrk="1" hangingPunct="1"/>
            <a:r>
              <a:rPr lang="en-US" sz="4000" dirty="0" smtClean="0">
                <a:latin typeface="Tahoma" charset="0"/>
              </a:rPr>
              <a:t>Electrochemistry</a:t>
            </a:r>
            <a:br>
              <a:rPr lang="en-US" sz="4000" dirty="0" smtClean="0">
                <a:latin typeface="Tahoma" charset="0"/>
              </a:rPr>
            </a:br>
            <a:r>
              <a:rPr lang="en-US" sz="3200" dirty="0" err="1" smtClean="0">
                <a:latin typeface="Tahoma" charset="0"/>
              </a:rPr>
              <a:t>Potentiometry</a:t>
            </a:r>
            <a:r>
              <a:rPr lang="en-US" sz="3200" dirty="0" smtClean="0">
                <a:latin typeface="Tahoma" charset="0"/>
              </a:rPr>
              <a:t> – Indicator Electrodes</a:t>
            </a:r>
            <a:endParaRPr lang="en-US" altLang="en-US" sz="3200" dirty="0" smtClean="0">
              <a:latin typeface="Tahoma" charset="0"/>
              <a:cs typeface="Tahoma" charset="0"/>
            </a:endParaRPr>
          </a:p>
        </p:txBody>
      </p:sp>
      <p:sp>
        <p:nvSpPr>
          <p:cNvPr id="7171" name="Content Placeholder 5"/>
          <p:cNvSpPr>
            <a:spLocks noGrp="1"/>
          </p:cNvSpPr>
          <p:nvPr>
            <p:ph idx="1"/>
          </p:nvPr>
        </p:nvSpPr>
        <p:spPr>
          <a:xfrm>
            <a:off x="457200" y="1600200"/>
            <a:ext cx="7696200" cy="4525963"/>
          </a:xfrm>
        </p:spPr>
        <p:txBody>
          <a:bodyPr/>
          <a:lstStyle/>
          <a:p>
            <a:pPr>
              <a:lnSpc>
                <a:spcPct val="90000"/>
              </a:lnSpc>
            </a:pPr>
            <a:r>
              <a:rPr lang="en-US" sz="2400" dirty="0" smtClean="0">
                <a:latin typeface="Tahoma" charset="0"/>
              </a:rPr>
              <a:t>Metal (Reactive) Electrodes</a:t>
            </a:r>
          </a:p>
          <a:p>
            <a:pPr lvl="1">
              <a:lnSpc>
                <a:spcPct val="90000"/>
              </a:lnSpc>
            </a:pPr>
            <a:r>
              <a:rPr lang="en-US" sz="2000" dirty="0" smtClean="0">
                <a:latin typeface="Tahoma" charset="0"/>
              </a:rPr>
              <a:t>simple electrodes to measure dissolved metal</a:t>
            </a:r>
            <a:endParaRPr lang="en-US" sz="2000" dirty="0" smtClean="0">
              <a:latin typeface="Tahoma" charset="0"/>
              <a:cs typeface="Arial" charset="0"/>
            </a:endParaRPr>
          </a:p>
          <a:p>
            <a:pPr lvl="1">
              <a:lnSpc>
                <a:spcPct val="90000"/>
              </a:lnSpc>
            </a:pPr>
            <a:r>
              <a:rPr lang="en-US" sz="2000" dirty="0" smtClean="0">
                <a:latin typeface="Tahoma" charset="0"/>
              </a:rPr>
              <a:t>use can be extended to anions (e.g. </a:t>
            </a:r>
            <a:r>
              <a:rPr lang="en-US" sz="2000" dirty="0" err="1" smtClean="0">
                <a:latin typeface="Tahoma" charset="0"/>
              </a:rPr>
              <a:t>Cl</a:t>
            </a:r>
            <a:r>
              <a:rPr lang="en-US" sz="2000" baseline="30000" dirty="0" smtClean="0">
                <a:latin typeface="Tahoma" charset="0"/>
              </a:rPr>
              <a:t>-</a:t>
            </a:r>
            <a:r>
              <a:rPr lang="en-US" sz="2000" dirty="0" smtClean="0">
                <a:latin typeface="Tahoma" charset="0"/>
              </a:rPr>
              <a:t> in Ag/</a:t>
            </a:r>
            <a:r>
              <a:rPr lang="en-US" sz="2000" dirty="0" err="1" smtClean="0">
                <a:latin typeface="Tahoma" charset="0"/>
              </a:rPr>
              <a:t>AgCl</a:t>
            </a:r>
            <a:r>
              <a:rPr lang="en-US" sz="2000" dirty="0" smtClean="0">
                <a:latin typeface="Tahoma" charset="0"/>
              </a:rPr>
              <a:t> electrode)</a:t>
            </a:r>
          </a:p>
          <a:p>
            <a:pPr lvl="1">
              <a:lnSpc>
                <a:spcPct val="90000"/>
              </a:lnSpc>
            </a:pPr>
            <a:r>
              <a:rPr lang="en-US" sz="2000" dirty="0" smtClean="0">
                <a:latin typeface="Tahoma" charset="0"/>
              </a:rPr>
              <a:t>fairly limited use</a:t>
            </a:r>
          </a:p>
          <a:p>
            <a:pPr>
              <a:lnSpc>
                <a:spcPct val="90000"/>
              </a:lnSpc>
            </a:pPr>
            <a:r>
              <a:rPr lang="en-US" sz="2400" dirty="0" smtClean="0">
                <a:latin typeface="Tahoma" charset="0"/>
              </a:rPr>
              <a:t>Inert Electrodes</a:t>
            </a:r>
          </a:p>
          <a:p>
            <a:pPr lvl="1">
              <a:lnSpc>
                <a:spcPct val="90000"/>
              </a:lnSpc>
            </a:pPr>
            <a:r>
              <a:rPr lang="en-US" sz="2000" dirty="0" smtClean="0">
                <a:latin typeface="Tahoma" charset="0"/>
              </a:rPr>
              <a:t>e.g. Pt or graphite electrodes</a:t>
            </a:r>
            <a:endParaRPr lang="en-US" sz="2000" baseline="30000" dirty="0" smtClean="0">
              <a:latin typeface="Tahoma" charset="0"/>
              <a:cs typeface="Arial" charset="0"/>
            </a:endParaRPr>
          </a:p>
          <a:p>
            <a:pPr lvl="1">
              <a:lnSpc>
                <a:spcPct val="90000"/>
              </a:lnSpc>
            </a:pPr>
            <a:r>
              <a:rPr lang="en-US" sz="2000" dirty="0" smtClean="0">
                <a:latin typeface="Tahoma" charset="0"/>
              </a:rPr>
              <a:t>serve as an electron conduit to solution without electrode material participating in reaction</a:t>
            </a:r>
          </a:p>
          <a:p>
            <a:pPr lvl="1">
              <a:lnSpc>
                <a:spcPct val="90000"/>
              </a:lnSpc>
            </a:pPr>
            <a:r>
              <a:rPr lang="en-US" sz="2000" dirty="0" smtClean="0">
                <a:latin typeface="Tahoma" charset="0"/>
              </a:rPr>
              <a:t>used commonly in </a:t>
            </a:r>
            <a:r>
              <a:rPr lang="en-US" sz="2000" dirty="0" err="1" smtClean="0">
                <a:latin typeface="Tahoma" charset="0"/>
              </a:rPr>
              <a:t>redox</a:t>
            </a:r>
            <a:r>
              <a:rPr lang="en-US" sz="2000" dirty="0" smtClean="0">
                <a:latin typeface="Tahoma" charset="0"/>
              </a:rPr>
              <a:t> titrations described in Ch. 15 and in the types of electrolysis methods described in Ch. 16</a:t>
            </a:r>
          </a:p>
          <a:p>
            <a:pPr>
              <a:lnSpc>
                <a:spcPct val="90000"/>
              </a:lnSpc>
            </a:pPr>
            <a:r>
              <a:rPr lang="en-US" sz="2400" dirty="0" smtClean="0">
                <a:latin typeface="Tahoma" charset="0"/>
              </a:rPr>
              <a:t>Ion Selective Electrodes</a:t>
            </a:r>
          </a:p>
          <a:p>
            <a:pPr lvl="1">
              <a:lnSpc>
                <a:spcPct val="90000"/>
              </a:lnSpc>
            </a:pPr>
            <a:r>
              <a:rPr lang="en-US" sz="2000" dirty="0" smtClean="0">
                <a:latin typeface="Tahoma" charset="0"/>
              </a:rPr>
              <a:t>membrane based electrode to be described later</a:t>
            </a:r>
            <a:endParaRPr lang="en-US" sz="2400" dirty="0" smtClean="0">
              <a:latin typeface="Tahoma" charset="0"/>
            </a:endParaRPr>
          </a:p>
        </p:txBody>
      </p:sp>
      <p:grpSp>
        <p:nvGrpSpPr>
          <p:cNvPr id="2" name="Group 6"/>
          <p:cNvGrpSpPr>
            <a:grpSpLocks/>
          </p:cNvGrpSpPr>
          <p:nvPr/>
        </p:nvGrpSpPr>
        <p:grpSpPr bwMode="auto">
          <a:xfrm>
            <a:off x="8610600" y="838200"/>
            <a:ext cx="457200" cy="2514600"/>
            <a:chOff x="5328" y="528"/>
            <a:chExt cx="389" cy="1584"/>
          </a:xfrm>
        </p:grpSpPr>
        <p:sp>
          <p:nvSpPr>
            <p:cNvPr id="5" name="Rectangle 4"/>
            <p:cNvSpPr>
              <a:spLocks noChangeArrowheads="1"/>
            </p:cNvSpPr>
            <p:nvPr/>
          </p:nvSpPr>
          <p:spPr bwMode="auto">
            <a:xfrm>
              <a:off x="5328" y="1104"/>
              <a:ext cx="48" cy="1008"/>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6" name="Freeform 5"/>
            <p:cNvSpPr>
              <a:spLocks/>
            </p:cNvSpPr>
            <p:nvPr/>
          </p:nvSpPr>
          <p:spPr bwMode="auto">
            <a:xfrm>
              <a:off x="5333" y="528"/>
              <a:ext cx="384" cy="576"/>
            </a:xfrm>
            <a:custGeom>
              <a:avLst/>
              <a:gdLst>
                <a:gd name="T0" fmla="*/ 16 w 384"/>
                <a:gd name="T1" fmla="*/ 576 h 576"/>
                <a:gd name="T2" fmla="*/ 16 w 384"/>
                <a:gd name="T3" fmla="*/ 432 h 576"/>
                <a:gd name="T4" fmla="*/ 112 w 384"/>
                <a:gd name="T5" fmla="*/ 384 h 576"/>
                <a:gd name="T6" fmla="*/ 352 w 384"/>
                <a:gd name="T7" fmla="*/ 240 h 576"/>
                <a:gd name="T8" fmla="*/ 304 w 384"/>
                <a:gd name="T9" fmla="*/ 0 h 576"/>
                <a:gd name="T10" fmla="*/ 0 60000 65536"/>
                <a:gd name="T11" fmla="*/ 0 60000 65536"/>
                <a:gd name="T12" fmla="*/ 0 60000 65536"/>
                <a:gd name="T13" fmla="*/ 0 60000 65536"/>
                <a:gd name="T14" fmla="*/ 0 60000 65536"/>
                <a:gd name="T15" fmla="*/ 0 w 384"/>
                <a:gd name="T16" fmla="*/ 0 h 576"/>
                <a:gd name="T17" fmla="*/ 384 w 384"/>
                <a:gd name="T18" fmla="*/ 576 h 576"/>
              </a:gdLst>
              <a:ahLst/>
              <a:cxnLst>
                <a:cxn ang="T10">
                  <a:pos x="T0" y="T1"/>
                </a:cxn>
                <a:cxn ang="T11">
                  <a:pos x="T2" y="T3"/>
                </a:cxn>
                <a:cxn ang="T12">
                  <a:pos x="T4" y="T5"/>
                </a:cxn>
                <a:cxn ang="T13">
                  <a:pos x="T6" y="T7"/>
                </a:cxn>
                <a:cxn ang="T14">
                  <a:pos x="T8" y="T9"/>
                </a:cxn>
              </a:cxnLst>
              <a:rect l="T15" t="T16" r="T17" b="T18"/>
              <a:pathLst>
                <a:path w="384" h="576">
                  <a:moveTo>
                    <a:pt x="16" y="576"/>
                  </a:moveTo>
                  <a:cubicBezTo>
                    <a:pt x="8" y="520"/>
                    <a:pt x="0" y="464"/>
                    <a:pt x="16" y="432"/>
                  </a:cubicBezTo>
                  <a:cubicBezTo>
                    <a:pt x="32" y="400"/>
                    <a:pt x="56" y="416"/>
                    <a:pt x="112" y="384"/>
                  </a:cubicBezTo>
                  <a:cubicBezTo>
                    <a:pt x="168" y="352"/>
                    <a:pt x="320" y="304"/>
                    <a:pt x="352" y="240"/>
                  </a:cubicBezTo>
                  <a:cubicBezTo>
                    <a:pt x="384" y="176"/>
                    <a:pt x="312" y="40"/>
                    <a:pt x="304" y="0"/>
                  </a:cubicBezTo>
                </a:path>
              </a:pathLst>
            </a:custGeom>
            <a:noFill/>
            <a:ln w="19050">
              <a:solidFill>
                <a:schemeClr val="tx1"/>
              </a:solidFill>
              <a:round/>
              <a:headEnd/>
              <a:tailEnd/>
            </a:ln>
          </p:spPr>
          <p:txBody>
            <a:bodyPr/>
            <a:lstStyle/>
            <a:p>
              <a:endParaRPr lang="en-US"/>
            </a:p>
          </p:txBody>
        </p:sp>
      </p:grpSp>
      <p:sp>
        <p:nvSpPr>
          <p:cNvPr id="7" name="Text Box 7"/>
          <p:cNvSpPr txBox="1">
            <a:spLocks noChangeArrowheads="1"/>
          </p:cNvSpPr>
          <p:nvPr/>
        </p:nvSpPr>
        <p:spPr bwMode="auto">
          <a:xfrm>
            <a:off x="8153400" y="3733800"/>
            <a:ext cx="762000" cy="366713"/>
          </a:xfrm>
          <a:prstGeom prst="rect">
            <a:avLst/>
          </a:prstGeom>
          <a:noFill/>
          <a:ln w="9525">
            <a:noFill/>
            <a:miter lim="800000"/>
            <a:headEnd/>
            <a:tailEnd/>
          </a:ln>
        </p:spPr>
        <p:txBody>
          <a:bodyPr>
            <a:spAutoFit/>
          </a:bodyPr>
          <a:lstStyle/>
          <a:p>
            <a:pPr>
              <a:spcBef>
                <a:spcPct val="50000"/>
              </a:spcBef>
            </a:pPr>
            <a:r>
              <a:rPr lang="en-US"/>
              <a:t>Ag(s)</a:t>
            </a:r>
          </a:p>
        </p:txBody>
      </p:sp>
      <p:sp>
        <p:nvSpPr>
          <p:cNvPr id="8" name="Line 8"/>
          <p:cNvSpPr>
            <a:spLocks noChangeShapeType="1"/>
          </p:cNvSpPr>
          <p:nvPr/>
        </p:nvSpPr>
        <p:spPr bwMode="auto">
          <a:xfrm flipV="1">
            <a:off x="8534400" y="3276600"/>
            <a:ext cx="76200" cy="533400"/>
          </a:xfrm>
          <a:prstGeom prst="line">
            <a:avLst/>
          </a:prstGeom>
          <a:noFill/>
          <a:ln w="9525">
            <a:solidFill>
              <a:schemeClr val="tx1"/>
            </a:solidFill>
            <a:round/>
            <a:headEnd/>
            <a:tailEnd type="triangle" w="med" len="med"/>
          </a:ln>
        </p:spPr>
        <p:txBody>
          <a:bodyPr/>
          <a:lstStyle/>
          <a:p>
            <a:endParaRPr lang="en-US"/>
          </a:p>
        </p:txBody>
      </p:sp>
      <p:grpSp>
        <p:nvGrpSpPr>
          <p:cNvPr id="3" name="Group 11"/>
          <p:cNvGrpSpPr>
            <a:grpSpLocks/>
          </p:cNvGrpSpPr>
          <p:nvPr/>
        </p:nvGrpSpPr>
        <p:grpSpPr bwMode="auto">
          <a:xfrm>
            <a:off x="7620000" y="2362200"/>
            <a:ext cx="685800" cy="533400"/>
            <a:chOff x="4800" y="1488"/>
            <a:chExt cx="432" cy="336"/>
          </a:xfrm>
        </p:grpSpPr>
        <p:sp>
          <p:nvSpPr>
            <p:cNvPr id="10" name="Text Box 9"/>
            <p:cNvSpPr txBox="1">
              <a:spLocks noChangeArrowheads="1"/>
            </p:cNvSpPr>
            <p:nvPr/>
          </p:nvSpPr>
          <p:spPr bwMode="auto">
            <a:xfrm>
              <a:off x="4800" y="1536"/>
              <a:ext cx="432" cy="231"/>
            </a:xfrm>
            <a:prstGeom prst="rect">
              <a:avLst/>
            </a:prstGeom>
            <a:noFill/>
            <a:ln w="9525">
              <a:noFill/>
              <a:miter lim="800000"/>
              <a:headEnd/>
              <a:tailEnd/>
            </a:ln>
          </p:spPr>
          <p:txBody>
            <a:bodyPr>
              <a:spAutoFit/>
            </a:bodyPr>
            <a:lstStyle/>
            <a:p>
              <a:pPr>
                <a:spcBef>
                  <a:spcPct val="50000"/>
                </a:spcBef>
              </a:pPr>
              <a:r>
                <a:rPr lang="en-US"/>
                <a:t>Ag</a:t>
              </a:r>
              <a:r>
                <a:rPr lang="en-US" baseline="30000"/>
                <a:t>+</a:t>
              </a:r>
            </a:p>
          </p:txBody>
        </p:sp>
        <p:sp>
          <p:nvSpPr>
            <p:cNvPr id="11" name="Oval 10"/>
            <p:cNvSpPr>
              <a:spLocks noChangeArrowheads="1"/>
            </p:cNvSpPr>
            <p:nvPr/>
          </p:nvSpPr>
          <p:spPr bwMode="auto">
            <a:xfrm>
              <a:off x="4800" y="1488"/>
              <a:ext cx="336" cy="336"/>
            </a:xfrm>
            <a:prstGeom prst="ellipse">
              <a:avLst/>
            </a:prstGeom>
            <a:solidFill>
              <a:schemeClr val="accent1">
                <a:alpha val="14117"/>
              </a:schemeClr>
            </a:solidFill>
            <a:ln w="9525">
              <a:solidFill>
                <a:schemeClr val="tx1"/>
              </a:solidFill>
              <a:round/>
              <a:headEnd/>
              <a:tailEnd/>
            </a:ln>
          </p:spPr>
          <p:txBody>
            <a:bodyPr wrap="none" anchor="ctr"/>
            <a:lstStyle/>
            <a:p>
              <a:endParaRPr lang="en-US"/>
            </a:p>
          </p:txBody>
        </p:sp>
      </p:grpSp>
      <p:sp>
        <p:nvSpPr>
          <p:cNvPr id="12" name="Text Box 12"/>
          <p:cNvSpPr txBox="1">
            <a:spLocks noChangeArrowheads="1"/>
          </p:cNvSpPr>
          <p:nvPr/>
        </p:nvSpPr>
        <p:spPr bwMode="auto">
          <a:xfrm>
            <a:off x="8610600" y="914400"/>
            <a:ext cx="533400" cy="366713"/>
          </a:xfrm>
          <a:prstGeom prst="rect">
            <a:avLst/>
          </a:prstGeom>
          <a:noFill/>
          <a:ln w="9525">
            <a:noFill/>
            <a:miter lim="800000"/>
            <a:headEnd/>
            <a:tailEnd/>
          </a:ln>
        </p:spPr>
        <p:txBody>
          <a:bodyPr>
            <a:spAutoFit/>
          </a:bodyPr>
          <a:lstStyle/>
          <a:p>
            <a:pPr>
              <a:spcBef>
                <a:spcPct val="50000"/>
              </a:spcBef>
            </a:pPr>
            <a:r>
              <a:rPr lang="en-US"/>
              <a:t>e</a:t>
            </a:r>
            <a:r>
              <a:rPr lang="en-US" baseline="30000"/>
              <a:t>-</a:t>
            </a:r>
          </a:p>
        </p:txBody>
      </p:sp>
      <p:sp>
        <p:nvSpPr>
          <p:cNvPr id="13" name="Text Box 13"/>
          <p:cNvSpPr txBox="1">
            <a:spLocks noChangeArrowheads="1"/>
          </p:cNvSpPr>
          <p:nvPr/>
        </p:nvSpPr>
        <p:spPr bwMode="auto">
          <a:xfrm>
            <a:off x="8153400" y="2438400"/>
            <a:ext cx="838200" cy="366713"/>
          </a:xfrm>
          <a:prstGeom prst="rect">
            <a:avLst/>
          </a:prstGeom>
          <a:noFill/>
          <a:ln w="9525">
            <a:noFill/>
            <a:miter lim="800000"/>
            <a:headEnd/>
            <a:tailEnd/>
          </a:ln>
        </p:spPr>
        <p:txBody>
          <a:bodyPr>
            <a:spAutoFit/>
          </a:bodyPr>
          <a:lstStyle/>
          <a:p>
            <a:pPr>
              <a:spcBef>
                <a:spcPct val="50000"/>
              </a:spcBef>
            </a:pPr>
            <a:r>
              <a:rPr lang="en-US"/>
              <a:t>Ag(s)</a:t>
            </a:r>
          </a:p>
        </p:txBody>
      </p:sp>
      <p:sp>
        <p:nvSpPr>
          <p:cNvPr id="14" name="Rectangle 14"/>
          <p:cNvSpPr>
            <a:spLocks noChangeArrowheads="1"/>
          </p:cNvSpPr>
          <p:nvPr/>
        </p:nvSpPr>
        <p:spPr bwMode="auto">
          <a:xfrm>
            <a:off x="8382000" y="5029200"/>
            <a:ext cx="76200" cy="1066800"/>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15" name="Text Box 15"/>
          <p:cNvSpPr txBox="1">
            <a:spLocks noChangeArrowheads="1"/>
          </p:cNvSpPr>
          <p:nvPr/>
        </p:nvSpPr>
        <p:spPr bwMode="auto">
          <a:xfrm>
            <a:off x="7239000" y="6324600"/>
            <a:ext cx="838200" cy="366713"/>
          </a:xfrm>
          <a:prstGeom prst="rect">
            <a:avLst/>
          </a:prstGeom>
          <a:noFill/>
          <a:ln w="9525">
            <a:noFill/>
            <a:miter lim="800000"/>
            <a:headEnd/>
            <a:tailEnd/>
          </a:ln>
        </p:spPr>
        <p:txBody>
          <a:bodyPr>
            <a:spAutoFit/>
          </a:bodyPr>
          <a:lstStyle/>
          <a:p>
            <a:pPr>
              <a:spcBef>
                <a:spcPct val="50000"/>
              </a:spcBef>
            </a:pPr>
            <a:r>
              <a:rPr lang="en-US"/>
              <a:t>Pt(s)</a:t>
            </a:r>
          </a:p>
        </p:txBody>
      </p:sp>
      <p:sp>
        <p:nvSpPr>
          <p:cNvPr id="16" name="Line 16"/>
          <p:cNvSpPr>
            <a:spLocks noChangeShapeType="1"/>
          </p:cNvSpPr>
          <p:nvPr/>
        </p:nvSpPr>
        <p:spPr bwMode="auto">
          <a:xfrm flipV="1">
            <a:off x="7924800" y="6019800"/>
            <a:ext cx="381000" cy="457200"/>
          </a:xfrm>
          <a:prstGeom prst="line">
            <a:avLst/>
          </a:prstGeom>
          <a:noFill/>
          <a:ln w="9525">
            <a:solidFill>
              <a:schemeClr val="tx1"/>
            </a:solidFill>
            <a:round/>
            <a:headEnd/>
            <a:tailEnd type="triangle" w="med" len="med"/>
          </a:ln>
        </p:spPr>
        <p:txBody>
          <a:bodyPr/>
          <a:lstStyle/>
          <a:p>
            <a:endParaRPr lang="en-US"/>
          </a:p>
        </p:txBody>
      </p:sp>
      <p:sp>
        <p:nvSpPr>
          <p:cNvPr id="17" name="Freeform 17"/>
          <p:cNvSpPr>
            <a:spLocks/>
          </p:cNvSpPr>
          <p:nvPr/>
        </p:nvSpPr>
        <p:spPr bwMode="auto">
          <a:xfrm>
            <a:off x="8366125" y="4495800"/>
            <a:ext cx="622300" cy="533400"/>
          </a:xfrm>
          <a:custGeom>
            <a:avLst/>
            <a:gdLst>
              <a:gd name="T0" fmla="*/ 2147483647 w 392"/>
              <a:gd name="T1" fmla="*/ 2147483647 h 336"/>
              <a:gd name="T2" fmla="*/ 2147483647 w 392"/>
              <a:gd name="T3" fmla="*/ 2147483647 h 336"/>
              <a:gd name="T4" fmla="*/ 2147483647 w 392"/>
              <a:gd name="T5" fmla="*/ 2147483647 h 336"/>
              <a:gd name="T6" fmla="*/ 2147483647 w 392"/>
              <a:gd name="T7" fmla="*/ 2147483647 h 336"/>
              <a:gd name="T8" fmla="*/ 2147483647 w 392"/>
              <a:gd name="T9" fmla="*/ 0 h 336"/>
              <a:gd name="T10" fmla="*/ 0 60000 65536"/>
              <a:gd name="T11" fmla="*/ 0 60000 65536"/>
              <a:gd name="T12" fmla="*/ 0 60000 65536"/>
              <a:gd name="T13" fmla="*/ 0 60000 65536"/>
              <a:gd name="T14" fmla="*/ 0 60000 65536"/>
              <a:gd name="T15" fmla="*/ 0 w 392"/>
              <a:gd name="T16" fmla="*/ 0 h 336"/>
              <a:gd name="T17" fmla="*/ 392 w 392"/>
              <a:gd name="T18" fmla="*/ 336 h 336"/>
            </a:gdLst>
            <a:ahLst/>
            <a:cxnLst>
              <a:cxn ang="T10">
                <a:pos x="T0" y="T1"/>
              </a:cxn>
              <a:cxn ang="T11">
                <a:pos x="T2" y="T3"/>
              </a:cxn>
              <a:cxn ang="T12">
                <a:pos x="T4" y="T5"/>
              </a:cxn>
              <a:cxn ang="T13">
                <a:pos x="T6" y="T7"/>
              </a:cxn>
              <a:cxn ang="T14">
                <a:pos x="T8" y="T9"/>
              </a:cxn>
            </a:cxnLst>
            <a:rect l="T15" t="T16" r="T17" b="T18"/>
            <a:pathLst>
              <a:path w="392" h="336">
                <a:moveTo>
                  <a:pt x="24" y="336"/>
                </a:moveTo>
                <a:cubicBezTo>
                  <a:pt x="12" y="300"/>
                  <a:pt x="0" y="264"/>
                  <a:pt x="24" y="240"/>
                </a:cubicBezTo>
                <a:cubicBezTo>
                  <a:pt x="48" y="216"/>
                  <a:pt x="112" y="192"/>
                  <a:pt x="168" y="192"/>
                </a:cubicBezTo>
                <a:cubicBezTo>
                  <a:pt x="224" y="192"/>
                  <a:pt x="328" y="272"/>
                  <a:pt x="360" y="240"/>
                </a:cubicBezTo>
                <a:cubicBezTo>
                  <a:pt x="392" y="208"/>
                  <a:pt x="360" y="40"/>
                  <a:pt x="360" y="0"/>
                </a:cubicBezTo>
              </a:path>
            </a:pathLst>
          </a:custGeom>
          <a:noFill/>
          <a:ln w="19050">
            <a:solidFill>
              <a:schemeClr val="tx1"/>
            </a:solidFill>
            <a:round/>
            <a:headEnd/>
            <a:tailEnd/>
          </a:ln>
        </p:spPr>
        <p:txBody>
          <a:bodyPr/>
          <a:lstStyle/>
          <a:p>
            <a:endParaRPr lang="en-US"/>
          </a:p>
        </p:txBody>
      </p:sp>
      <p:grpSp>
        <p:nvGrpSpPr>
          <p:cNvPr id="4" name="Group 20"/>
          <p:cNvGrpSpPr>
            <a:grpSpLocks/>
          </p:cNvGrpSpPr>
          <p:nvPr/>
        </p:nvGrpSpPr>
        <p:grpSpPr bwMode="auto">
          <a:xfrm>
            <a:off x="7010400" y="5334000"/>
            <a:ext cx="762000" cy="533400"/>
            <a:chOff x="4416" y="3360"/>
            <a:chExt cx="480" cy="336"/>
          </a:xfrm>
        </p:grpSpPr>
        <p:sp>
          <p:nvSpPr>
            <p:cNvPr id="19" name="Text Box 18"/>
            <p:cNvSpPr txBox="1">
              <a:spLocks noChangeArrowheads="1"/>
            </p:cNvSpPr>
            <p:nvPr/>
          </p:nvSpPr>
          <p:spPr bwMode="auto">
            <a:xfrm>
              <a:off x="4416" y="3408"/>
              <a:ext cx="480" cy="231"/>
            </a:xfrm>
            <a:prstGeom prst="rect">
              <a:avLst/>
            </a:prstGeom>
            <a:noFill/>
            <a:ln w="9525">
              <a:noFill/>
              <a:miter lim="800000"/>
              <a:headEnd/>
              <a:tailEnd/>
            </a:ln>
          </p:spPr>
          <p:txBody>
            <a:bodyPr>
              <a:spAutoFit/>
            </a:bodyPr>
            <a:lstStyle/>
            <a:p>
              <a:pPr>
                <a:spcBef>
                  <a:spcPct val="50000"/>
                </a:spcBef>
              </a:pPr>
              <a:r>
                <a:rPr lang="en-US"/>
                <a:t>Fe</a:t>
              </a:r>
              <a:r>
                <a:rPr lang="en-US" baseline="30000"/>
                <a:t>3+</a:t>
              </a:r>
              <a:endParaRPr lang="en-US"/>
            </a:p>
          </p:txBody>
        </p:sp>
        <p:sp>
          <p:nvSpPr>
            <p:cNvPr id="20" name="Oval 19"/>
            <p:cNvSpPr>
              <a:spLocks noChangeArrowheads="1"/>
            </p:cNvSpPr>
            <p:nvPr/>
          </p:nvSpPr>
          <p:spPr bwMode="auto">
            <a:xfrm>
              <a:off x="4416" y="3360"/>
              <a:ext cx="384" cy="336"/>
            </a:xfrm>
            <a:prstGeom prst="ellipse">
              <a:avLst/>
            </a:prstGeom>
            <a:solidFill>
              <a:schemeClr val="accent1">
                <a:alpha val="14902"/>
              </a:schemeClr>
            </a:solidFill>
            <a:ln w="9525">
              <a:solidFill>
                <a:schemeClr val="tx1"/>
              </a:solidFill>
              <a:round/>
              <a:headEnd/>
              <a:tailEnd/>
            </a:ln>
          </p:spPr>
          <p:txBody>
            <a:bodyPr wrap="none" anchor="ctr"/>
            <a:lstStyle/>
            <a:p>
              <a:endParaRPr lang="en-US"/>
            </a:p>
          </p:txBody>
        </p:sp>
      </p:grpSp>
      <p:sp>
        <p:nvSpPr>
          <p:cNvPr id="21" name="Text Box 21"/>
          <p:cNvSpPr txBox="1">
            <a:spLocks noChangeArrowheads="1"/>
          </p:cNvSpPr>
          <p:nvPr/>
        </p:nvSpPr>
        <p:spPr bwMode="auto">
          <a:xfrm>
            <a:off x="8534400" y="4419600"/>
            <a:ext cx="457200" cy="366713"/>
          </a:xfrm>
          <a:prstGeom prst="rect">
            <a:avLst/>
          </a:prstGeom>
          <a:noFill/>
          <a:ln w="9525">
            <a:noFill/>
            <a:miter lim="800000"/>
            <a:headEnd/>
            <a:tailEnd/>
          </a:ln>
        </p:spPr>
        <p:txBody>
          <a:bodyPr>
            <a:spAutoFit/>
          </a:bodyPr>
          <a:lstStyle/>
          <a:p>
            <a:pPr>
              <a:spcBef>
                <a:spcPct val="50000"/>
              </a:spcBef>
            </a:pPr>
            <a:r>
              <a:rPr lang="en-US"/>
              <a:t>e</a:t>
            </a:r>
            <a:r>
              <a:rPr lang="en-US" baseline="30000"/>
              <a:t>-</a:t>
            </a:r>
          </a:p>
        </p:txBody>
      </p:sp>
      <p:grpSp>
        <p:nvGrpSpPr>
          <p:cNvPr id="9" name="Group 25"/>
          <p:cNvGrpSpPr>
            <a:grpSpLocks/>
          </p:cNvGrpSpPr>
          <p:nvPr/>
        </p:nvGrpSpPr>
        <p:grpSpPr bwMode="auto">
          <a:xfrm>
            <a:off x="7848600" y="5334000"/>
            <a:ext cx="685800" cy="533400"/>
            <a:chOff x="2736" y="3888"/>
            <a:chExt cx="432" cy="336"/>
          </a:xfrm>
        </p:grpSpPr>
        <p:sp>
          <p:nvSpPr>
            <p:cNvPr id="23" name="Oval 22"/>
            <p:cNvSpPr>
              <a:spLocks noChangeArrowheads="1"/>
            </p:cNvSpPr>
            <p:nvPr/>
          </p:nvSpPr>
          <p:spPr bwMode="auto">
            <a:xfrm>
              <a:off x="2784" y="3888"/>
              <a:ext cx="336" cy="336"/>
            </a:xfrm>
            <a:prstGeom prst="ellipse">
              <a:avLst/>
            </a:prstGeom>
            <a:solidFill>
              <a:schemeClr val="accent1"/>
            </a:solidFill>
            <a:ln w="9525">
              <a:solidFill>
                <a:schemeClr val="tx1"/>
              </a:solidFill>
              <a:round/>
              <a:headEnd/>
              <a:tailEnd/>
            </a:ln>
          </p:spPr>
          <p:txBody>
            <a:bodyPr wrap="none" anchor="ctr"/>
            <a:lstStyle/>
            <a:p>
              <a:endParaRPr lang="en-US"/>
            </a:p>
          </p:txBody>
        </p:sp>
        <p:sp>
          <p:nvSpPr>
            <p:cNvPr id="24" name="Text Box 23"/>
            <p:cNvSpPr txBox="1">
              <a:spLocks noChangeArrowheads="1"/>
            </p:cNvSpPr>
            <p:nvPr/>
          </p:nvSpPr>
          <p:spPr bwMode="auto">
            <a:xfrm>
              <a:off x="2736" y="3936"/>
              <a:ext cx="432" cy="231"/>
            </a:xfrm>
            <a:prstGeom prst="rect">
              <a:avLst/>
            </a:prstGeom>
            <a:noFill/>
            <a:ln w="9525">
              <a:noFill/>
              <a:miter lim="800000"/>
              <a:headEnd/>
              <a:tailEnd/>
            </a:ln>
          </p:spPr>
          <p:txBody>
            <a:bodyPr>
              <a:spAutoFit/>
            </a:bodyPr>
            <a:lstStyle/>
            <a:p>
              <a:pPr>
                <a:spcBef>
                  <a:spcPct val="50000"/>
                </a:spcBef>
              </a:pPr>
              <a:r>
                <a:rPr lang="en-US"/>
                <a:t>Fe</a:t>
              </a:r>
              <a:r>
                <a:rPr lang="en-US" baseline="30000"/>
                <a:t>2+</a:t>
              </a:r>
              <a:endParaRPr lang="en-US"/>
            </a:p>
          </p:txBody>
        </p:sp>
      </p:grpSp>
    </p:spTree>
    <p:extLst>
      <p:ext uri="{BB962C8B-B14F-4D97-AF65-F5344CB8AC3E}">
        <p14:creationId xmlns:p14="http://schemas.microsoft.com/office/powerpoint/2010/main" val="4142838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17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17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171">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171">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8"/>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7"/>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2"/>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63" presetClass="path" presetSubtype="0" accel="50000" decel="50000" fill="hold" nodeType="clickEffect">
                                  <p:stCondLst>
                                    <p:cond delay="0"/>
                                  </p:stCondLst>
                                  <p:childTnLst>
                                    <p:animMotion origin="layout" path="M 0.00417 -0.00555 L 0.05417 -0.00555 " pathEditMode="relative" rAng="0" ptsTypes="AA">
                                      <p:cBhvr>
                                        <p:cTn id="34" dur="1000" fill="hold"/>
                                        <p:tgtEl>
                                          <p:spTgt spid="3"/>
                                        </p:tgtEl>
                                        <p:attrNameLst>
                                          <p:attrName>ppt_x</p:attrName>
                                          <p:attrName>ppt_y</p:attrName>
                                        </p:attrNameLst>
                                      </p:cBhvr>
                                      <p:rCtr x="25" y="0"/>
                                    </p:animMotion>
                                  </p:childTnLst>
                                </p:cTn>
                              </p:par>
                              <p:par>
                                <p:cTn id="35" presetID="1" presetClass="entr" presetSubtype="0" fill="hold" grpId="0" nodeType="withEffect">
                                  <p:stCondLst>
                                    <p:cond delay="0"/>
                                  </p:stCondLst>
                                  <p:childTnLst>
                                    <p:set>
                                      <p:cBhvr>
                                        <p:cTn id="36" dur="1" fill="hold">
                                          <p:stCondLst>
                                            <p:cond delay="0"/>
                                          </p:stCondLst>
                                        </p:cTn>
                                        <p:tgtEl>
                                          <p:spTgt spid="12"/>
                                        </p:tgtEl>
                                        <p:attrNameLst>
                                          <p:attrName>style.visibility</p:attrName>
                                        </p:attrNameLst>
                                      </p:cBhvr>
                                      <p:to>
                                        <p:strVal val="visible"/>
                                      </p:to>
                                    </p:set>
                                  </p:childTnLst>
                                </p:cTn>
                              </p:par>
                              <p:par>
                                <p:cTn id="37" presetID="0" presetClass="path" presetSubtype="0" accel="50000" decel="50000" fill="hold" grpId="1" nodeType="withEffect">
                                  <p:stCondLst>
                                    <p:cond delay="0"/>
                                  </p:stCondLst>
                                  <p:childTnLst>
                                    <p:animMotion origin="layout" path="M 0 0 C -0.00312 0.00625 -0.00243 0.01273 -0.00486 0.0192 C -0.00711 0.02499 -0.01059 0.02869 -0.01458 0.03216 C -0.02048 0.04419 -0.01267 0.02961 -0.02048 0.04002 C -0.02343 0.04396 -0.02413 0.04974 -0.02534 0.0546 C -0.02621 0.0583 -0.0302 0.06408 -0.0302 0.06408 C -0.04236 0.11243 -0.02882 0.05691 -0.03263 0.20542 C -0.03281 0.21074 -0.0342 0.21028 -0.03611 0.21028 " pathEditMode="relative" ptsTypes="fffffffA">
                                      <p:cBhvr>
                                        <p:cTn id="38" dur="1000" fill="hold"/>
                                        <p:tgtEl>
                                          <p:spTgt spid="12"/>
                                        </p:tgtEl>
                                        <p:attrNameLst>
                                          <p:attrName>ppt_x</p:attrName>
                                          <p:attrName>ppt_y</p:attrName>
                                        </p:attrNameLst>
                                      </p:cBhvr>
                                    </p:animMotion>
                                  </p:childTnLst>
                                </p:cTn>
                              </p:par>
                            </p:childTnLst>
                          </p:cTn>
                        </p:par>
                      </p:childTnLst>
                    </p:cTn>
                  </p:par>
                  <p:par>
                    <p:cTn id="39" fill="hold">
                      <p:stCondLst>
                        <p:cond delay="indefinite"/>
                      </p:stCondLst>
                      <p:childTnLst>
                        <p:par>
                          <p:cTn id="40" fill="hold">
                            <p:stCondLst>
                              <p:cond delay="0"/>
                            </p:stCondLst>
                            <p:childTnLst>
                              <p:par>
                                <p:cTn id="41" presetID="9" presetClass="exit" presetSubtype="0" fill="hold" grpId="2" nodeType="clickEffect">
                                  <p:stCondLst>
                                    <p:cond delay="0"/>
                                  </p:stCondLst>
                                  <p:childTnLst>
                                    <p:animEffect transition="out" filter="dissolve">
                                      <p:cBhvr>
                                        <p:cTn id="42" dur="500"/>
                                        <p:tgtEl>
                                          <p:spTgt spid="12"/>
                                        </p:tgtEl>
                                      </p:cBhvr>
                                    </p:animEffect>
                                    <p:set>
                                      <p:cBhvr>
                                        <p:cTn id="43" dur="1" fill="hold">
                                          <p:stCondLst>
                                            <p:cond delay="499"/>
                                          </p:stCondLst>
                                        </p:cTn>
                                        <p:tgtEl>
                                          <p:spTgt spid="12"/>
                                        </p:tgtEl>
                                        <p:attrNameLst>
                                          <p:attrName>style.visibility</p:attrName>
                                        </p:attrNameLst>
                                      </p:cBhvr>
                                      <p:to>
                                        <p:strVal val="hidden"/>
                                      </p:to>
                                    </p:set>
                                  </p:childTnLst>
                                </p:cTn>
                              </p:par>
                              <p:par>
                                <p:cTn id="44" presetID="9" presetClass="exit" presetSubtype="0" fill="hold" nodeType="withEffect">
                                  <p:stCondLst>
                                    <p:cond delay="0"/>
                                  </p:stCondLst>
                                  <p:childTnLst>
                                    <p:animEffect transition="out" filter="dissolve">
                                      <p:cBhvr>
                                        <p:cTn id="45" dur="500"/>
                                        <p:tgtEl>
                                          <p:spTgt spid="3"/>
                                        </p:tgtEl>
                                      </p:cBhvr>
                                    </p:animEffect>
                                    <p:set>
                                      <p:cBhvr>
                                        <p:cTn id="46" dur="1" fill="hold">
                                          <p:stCondLst>
                                            <p:cond delay="499"/>
                                          </p:stCondLst>
                                        </p:cTn>
                                        <p:tgtEl>
                                          <p:spTgt spid="3"/>
                                        </p:tgtEl>
                                        <p:attrNameLst>
                                          <p:attrName>style.visibility</p:attrName>
                                        </p:attrNameLst>
                                      </p:cBhvr>
                                      <p:to>
                                        <p:strVal val="hidden"/>
                                      </p:to>
                                    </p:set>
                                  </p:childTnLst>
                                </p:cTn>
                              </p:par>
                              <p:par>
                                <p:cTn id="47" presetID="9" presetClass="entr" presetSubtype="0" fill="hold" grpId="0" nodeType="withEffect">
                                  <p:stCondLst>
                                    <p:cond delay="0"/>
                                  </p:stCondLst>
                                  <p:childTnLst>
                                    <p:set>
                                      <p:cBhvr>
                                        <p:cTn id="48" dur="1" fill="hold">
                                          <p:stCondLst>
                                            <p:cond delay="0"/>
                                          </p:stCondLst>
                                        </p:cTn>
                                        <p:tgtEl>
                                          <p:spTgt spid="13"/>
                                        </p:tgtEl>
                                        <p:attrNameLst>
                                          <p:attrName>style.visibility</p:attrName>
                                        </p:attrNameLst>
                                      </p:cBhvr>
                                      <p:to>
                                        <p:strVal val="visible"/>
                                      </p:to>
                                    </p:set>
                                    <p:animEffect transition="in" filter="dissolve">
                                      <p:cBhvr>
                                        <p:cTn id="49" dur="500"/>
                                        <p:tgtEl>
                                          <p:spTgt spid="13"/>
                                        </p:tgtEl>
                                      </p:cBhvr>
                                    </p:animEffect>
                                  </p:childTnLst>
                                </p:cTn>
                              </p:par>
                            </p:childTnLst>
                          </p:cTn>
                        </p:par>
                      </p:childTnLst>
                    </p:cTn>
                  </p:par>
                  <p:par>
                    <p:cTn id="50" fill="hold">
                      <p:stCondLst>
                        <p:cond delay="indefinite"/>
                      </p:stCondLst>
                      <p:childTnLst>
                        <p:par>
                          <p:cTn id="51" fill="hold">
                            <p:stCondLst>
                              <p:cond delay="0"/>
                            </p:stCondLst>
                            <p:childTnLst>
                              <p:par>
                                <p:cTn id="52" presetID="1" presetClass="entr" presetSubtype="0" fill="hold" grpId="0" nodeType="clickEffect">
                                  <p:stCondLst>
                                    <p:cond delay="0"/>
                                  </p:stCondLst>
                                  <p:childTnLst>
                                    <p:set>
                                      <p:cBhvr>
                                        <p:cTn id="53" dur="1" fill="hold">
                                          <p:stCondLst>
                                            <p:cond delay="0"/>
                                          </p:stCondLst>
                                        </p:cTn>
                                        <p:tgtEl>
                                          <p:spTgt spid="7171">
                                            <p:txEl>
                                              <p:pRg st="4" end="4"/>
                                            </p:txEl>
                                          </p:spTgt>
                                        </p:tgtEl>
                                        <p:attrNameLst>
                                          <p:attrName>style.visibility</p:attrName>
                                        </p:attrNameLst>
                                      </p:cBhvr>
                                      <p:to>
                                        <p:strVal val="visible"/>
                                      </p:to>
                                    </p:set>
                                  </p:childTnLst>
                                </p:cTn>
                              </p:par>
                            </p:childTnLst>
                          </p:cTn>
                        </p:par>
                      </p:childTnLst>
                    </p:cTn>
                  </p:par>
                  <p:par>
                    <p:cTn id="54" fill="hold">
                      <p:stCondLst>
                        <p:cond delay="indefinite"/>
                      </p:stCondLst>
                      <p:childTnLst>
                        <p:par>
                          <p:cTn id="55" fill="hold">
                            <p:stCondLst>
                              <p:cond delay="0"/>
                            </p:stCondLst>
                            <p:childTnLst>
                              <p:par>
                                <p:cTn id="56" presetID="1" presetClass="entr" presetSubtype="0" fill="hold" grpId="0" nodeType="clickEffect">
                                  <p:stCondLst>
                                    <p:cond delay="0"/>
                                  </p:stCondLst>
                                  <p:childTnLst>
                                    <p:set>
                                      <p:cBhvr>
                                        <p:cTn id="57" dur="1" fill="hold">
                                          <p:stCondLst>
                                            <p:cond delay="0"/>
                                          </p:stCondLst>
                                        </p:cTn>
                                        <p:tgtEl>
                                          <p:spTgt spid="7171">
                                            <p:txEl>
                                              <p:pRg st="5" end="5"/>
                                            </p:txEl>
                                          </p:spTgt>
                                        </p:tgtEl>
                                        <p:attrNameLst>
                                          <p:attrName>style.visibility</p:attrName>
                                        </p:attrNameLst>
                                      </p:cBhvr>
                                      <p:to>
                                        <p:strVal val="visible"/>
                                      </p:to>
                                    </p:set>
                                  </p:childTnLst>
                                </p:cTn>
                              </p:par>
                            </p:childTnLst>
                          </p:cTn>
                        </p:par>
                      </p:childTnLst>
                    </p:cTn>
                  </p:par>
                  <p:par>
                    <p:cTn id="58" fill="hold">
                      <p:stCondLst>
                        <p:cond delay="indefinite"/>
                      </p:stCondLst>
                      <p:childTnLst>
                        <p:par>
                          <p:cTn id="59" fill="hold">
                            <p:stCondLst>
                              <p:cond delay="0"/>
                            </p:stCondLst>
                            <p:childTnLst>
                              <p:par>
                                <p:cTn id="60" presetID="9" presetClass="entr" presetSubtype="0" fill="hold" grpId="0" nodeType="clickEffect">
                                  <p:stCondLst>
                                    <p:cond delay="0"/>
                                  </p:stCondLst>
                                  <p:childTnLst>
                                    <p:set>
                                      <p:cBhvr>
                                        <p:cTn id="61" dur="1" fill="hold">
                                          <p:stCondLst>
                                            <p:cond delay="0"/>
                                          </p:stCondLst>
                                        </p:cTn>
                                        <p:tgtEl>
                                          <p:spTgt spid="16"/>
                                        </p:tgtEl>
                                        <p:attrNameLst>
                                          <p:attrName>style.visibility</p:attrName>
                                        </p:attrNameLst>
                                      </p:cBhvr>
                                      <p:to>
                                        <p:strVal val="visible"/>
                                      </p:to>
                                    </p:set>
                                    <p:animEffect transition="in" filter="dissolve">
                                      <p:cBhvr>
                                        <p:cTn id="62" dur="500"/>
                                        <p:tgtEl>
                                          <p:spTgt spid="16"/>
                                        </p:tgtEl>
                                      </p:cBhvr>
                                    </p:animEffect>
                                  </p:childTnLst>
                                </p:cTn>
                              </p:par>
                              <p:par>
                                <p:cTn id="63" presetID="9" presetClass="entr" presetSubtype="0" fill="hold" grpId="0" nodeType="withEffect">
                                  <p:stCondLst>
                                    <p:cond delay="0"/>
                                  </p:stCondLst>
                                  <p:childTnLst>
                                    <p:set>
                                      <p:cBhvr>
                                        <p:cTn id="64" dur="1" fill="hold">
                                          <p:stCondLst>
                                            <p:cond delay="0"/>
                                          </p:stCondLst>
                                        </p:cTn>
                                        <p:tgtEl>
                                          <p:spTgt spid="15"/>
                                        </p:tgtEl>
                                        <p:attrNameLst>
                                          <p:attrName>style.visibility</p:attrName>
                                        </p:attrNameLst>
                                      </p:cBhvr>
                                      <p:to>
                                        <p:strVal val="visible"/>
                                      </p:to>
                                    </p:set>
                                    <p:animEffect transition="in" filter="dissolve">
                                      <p:cBhvr>
                                        <p:cTn id="65" dur="500"/>
                                        <p:tgtEl>
                                          <p:spTgt spid="15"/>
                                        </p:tgtEl>
                                      </p:cBhvr>
                                    </p:animEffect>
                                  </p:childTnLst>
                                </p:cTn>
                              </p:par>
                              <p:par>
                                <p:cTn id="66" presetID="9" presetClass="entr" presetSubtype="0" fill="hold" grpId="0" nodeType="withEffect">
                                  <p:stCondLst>
                                    <p:cond delay="0"/>
                                  </p:stCondLst>
                                  <p:childTnLst>
                                    <p:set>
                                      <p:cBhvr>
                                        <p:cTn id="67" dur="1" fill="hold">
                                          <p:stCondLst>
                                            <p:cond delay="0"/>
                                          </p:stCondLst>
                                        </p:cTn>
                                        <p:tgtEl>
                                          <p:spTgt spid="17"/>
                                        </p:tgtEl>
                                        <p:attrNameLst>
                                          <p:attrName>style.visibility</p:attrName>
                                        </p:attrNameLst>
                                      </p:cBhvr>
                                      <p:to>
                                        <p:strVal val="visible"/>
                                      </p:to>
                                    </p:set>
                                    <p:animEffect transition="in" filter="dissolve">
                                      <p:cBhvr>
                                        <p:cTn id="68" dur="500"/>
                                        <p:tgtEl>
                                          <p:spTgt spid="17"/>
                                        </p:tgtEl>
                                      </p:cBhvr>
                                    </p:animEffect>
                                  </p:childTnLst>
                                </p:cTn>
                              </p:par>
                              <p:par>
                                <p:cTn id="69" presetID="9" presetClass="entr" presetSubtype="0" fill="hold" grpId="0" nodeType="withEffect">
                                  <p:stCondLst>
                                    <p:cond delay="0"/>
                                  </p:stCondLst>
                                  <p:childTnLst>
                                    <p:set>
                                      <p:cBhvr>
                                        <p:cTn id="70" dur="1" fill="hold">
                                          <p:stCondLst>
                                            <p:cond delay="0"/>
                                          </p:stCondLst>
                                        </p:cTn>
                                        <p:tgtEl>
                                          <p:spTgt spid="14"/>
                                        </p:tgtEl>
                                        <p:attrNameLst>
                                          <p:attrName>style.visibility</p:attrName>
                                        </p:attrNameLst>
                                      </p:cBhvr>
                                      <p:to>
                                        <p:strVal val="visible"/>
                                      </p:to>
                                    </p:set>
                                    <p:animEffect transition="in" filter="dissolve">
                                      <p:cBhvr>
                                        <p:cTn id="71" dur="500"/>
                                        <p:tgtEl>
                                          <p:spTgt spid="14"/>
                                        </p:tgtEl>
                                      </p:cBhvr>
                                    </p:animEffect>
                                  </p:childTnLst>
                                </p:cTn>
                              </p:par>
                            </p:childTnLst>
                          </p:cTn>
                        </p:par>
                      </p:childTnLst>
                    </p:cTn>
                  </p:par>
                  <p:par>
                    <p:cTn id="72" fill="hold">
                      <p:stCondLst>
                        <p:cond delay="indefinite"/>
                      </p:stCondLst>
                      <p:childTnLst>
                        <p:par>
                          <p:cTn id="73" fill="hold">
                            <p:stCondLst>
                              <p:cond delay="0"/>
                            </p:stCondLst>
                            <p:childTnLst>
                              <p:par>
                                <p:cTn id="74" presetID="1" presetClass="entr" presetSubtype="0" fill="hold" grpId="0" nodeType="clickEffect">
                                  <p:stCondLst>
                                    <p:cond delay="0"/>
                                  </p:stCondLst>
                                  <p:childTnLst>
                                    <p:set>
                                      <p:cBhvr>
                                        <p:cTn id="75" dur="1" fill="hold">
                                          <p:stCondLst>
                                            <p:cond delay="0"/>
                                          </p:stCondLst>
                                        </p:cTn>
                                        <p:tgtEl>
                                          <p:spTgt spid="7171">
                                            <p:txEl>
                                              <p:pRg st="6" end="6"/>
                                            </p:txEl>
                                          </p:spTgt>
                                        </p:tgtEl>
                                        <p:attrNameLst>
                                          <p:attrName>style.visibility</p:attrName>
                                        </p:attrNameLst>
                                      </p:cBhvr>
                                      <p:to>
                                        <p:strVal val="visible"/>
                                      </p:to>
                                    </p:set>
                                  </p:childTnLst>
                                </p:cTn>
                              </p:par>
                            </p:childTnLst>
                          </p:cTn>
                        </p:par>
                      </p:childTnLst>
                    </p:cTn>
                  </p:par>
                  <p:par>
                    <p:cTn id="76" fill="hold">
                      <p:stCondLst>
                        <p:cond delay="indefinite"/>
                      </p:stCondLst>
                      <p:childTnLst>
                        <p:par>
                          <p:cTn id="77" fill="hold">
                            <p:stCondLst>
                              <p:cond delay="0"/>
                            </p:stCondLst>
                            <p:childTnLst>
                              <p:par>
                                <p:cTn id="78" presetID="1" presetClass="entr" presetSubtype="0" fill="hold" grpId="0" nodeType="clickEffect">
                                  <p:stCondLst>
                                    <p:cond delay="0"/>
                                  </p:stCondLst>
                                  <p:childTnLst>
                                    <p:set>
                                      <p:cBhvr>
                                        <p:cTn id="79" dur="1" fill="hold">
                                          <p:stCondLst>
                                            <p:cond delay="0"/>
                                          </p:stCondLst>
                                        </p:cTn>
                                        <p:tgtEl>
                                          <p:spTgt spid="7171">
                                            <p:txEl>
                                              <p:pRg st="7" end="7"/>
                                            </p:txEl>
                                          </p:spTgt>
                                        </p:tgtEl>
                                        <p:attrNameLst>
                                          <p:attrName>style.visibility</p:attrName>
                                        </p:attrNameLst>
                                      </p:cBhvr>
                                      <p:to>
                                        <p:strVal val="visible"/>
                                      </p:to>
                                    </p:set>
                                  </p:childTnLst>
                                </p:cTn>
                              </p:par>
                            </p:childTnLst>
                          </p:cTn>
                        </p:par>
                      </p:childTnLst>
                    </p:cTn>
                  </p:par>
                  <p:par>
                    <p:cTn id="80" fill="hold">
                      <p:stCondLst>
                        <p:cond delay="indefinite"/>
                      </p:stCondLst>
                      <p:childTnLst>
                        <p:par>
                          <p:cTn id="81" fill="hold">
                            <p:stCondLst>
                              <p:cond delay="0"/>
                            </p:stCondLst>
                            <p:childTnLst>
                              <p:par>
                                <p:cTn id="82" presetID="1" presetClass="entr" presetSubtype="0" fill="hold" nodeType="clickEffect">
                                  <p:stCondLst>
                                    <p:cond delay="0"/>
                                  </p:stCondLst>
                                  <p:childTnLst>
                                    <p:set>
                                      <p:cBhvr>
                                        <p:cTn id="83" dur="1" fill="hold">
                                          <p:stCondLst>
                                            <p:cond delay="0"/>
                                          </p:stCondLst>
                                        </p:cTn>
                                        <p:tgtEl>
                                          <p:spTgt spid="4"/>
                                        </p:tgtEl>
                                        <p:attrNameLst>
                                          <p:attrName>style.visibility</p:attrName>
                                        </p:attrNameLst>
                                      </p:cBhvr>
                                      <p:to>
                                        <p:strVal val="visible"/>
                                      </p:to>
                                    </p:set>
                                  </p:childTnLst>
                                </p:cTn>
                              </p:par>
                              <p:par>
                                <p:cTn id="84" presetID="1" presetClass="entr" presetSubtype="0" fill="hold" grpId="0" nodeType="withEffect">
                                  <p:stCondLst>
                                    <p:cond delay="0"/>
                                  </p:stCondLst>
                                  <p:childTnLst>
                                    <p:set>
                                      <p:cBhvr>
                                        <p:cTn id="85" dur="1" fill="hold">
                                          <p:stCondLst>
                                            <p:cond delay="0"/>
                                          </p:stCondLst>
                                        </p:cTn>
                                        <p:tgtEl>
                                          <p:spTgt spid="21"/>
                                        </p:tgtEl>
                                        <p:attrNameLst>
                                          <p:attrName>style.visibility</p:attrName>
                                        </p:attrNameLst>
                                      </p:cBhvr>
                                      <p:to>
                                        <p:strVal val="visible"/>
                                      </p:to>
                                    </p:set>
                                  </p:childTnLst>
                                </p:cTn>
                              </p:par>
                            </p:childTnLst>
                          </p:cTn>
                        </p:par>
                      </p:childTnLst>
                    </p:cTn>
                  </p:par>
                  <p:par>
                    <p:cTn id="86" fill="hold">
                      <p:stCondLst>
                        <p:cond delay="indefinite"/>
                      </p:stCondLst>
                      <p:childTnLst>
                        <p:par>
                          <p:cTn id="87" fill="hold">
                            <p:stCondLst>
                              <p:cond delay="0"/>
                            </p:stCondLst>
                            <p:childTnLst>
                              <p:par>
                                <p:cTn id="88" presetID="63" presetClass="path" presetSubtype="0" accel="50000" decel="50000" fill="hold" nodeType="clickEffect">
                                  <p:stCondLst>
                                    <p:cond delay="0"/>
                                  </p:stCondLst>
                                  <p:childTnLst>
                                    <p:animMotion origin="layout" path="M -3.33333E-6 6.93963E-8 L 0.1 0.00555 " pathEditMode="relative" rAng="0" ptsTypes="AA">
                                      <p:cBhvr>
                                        <p:cTn id="89" dur="1000" fill="hold"/>
                                        <p:tgtEl>
                                          <p:spTgt spid="4"/>
                                        </p:tgtEl>
                                        <p:attrNameLst>
                                          <p:attrName>ppt_x</p:attrName>
                                          <p:attrName>ppt_y</p:attrName>
                                        </p:attrNameLst>
                                      </p:cBhvr>
                                      <p:rCtr x="50" y="3"/>
                                    </p:animMotion>
                                  </p:childTnLst>
                                </p:cTn>
                              </p:par>
                              <p:par>
                                <p:cTn id="90" presetID="0" presetClass="path" presetSubtype="0" accel="50000" decel="50000" fill="hold" grpId="1" nodeType="withEffect">
                                  <p:stCondLst>
                                    <p:cond delay="0"/>
                                  </p:stCondLst>
                                  <p:childTnLst>
                                    <p:animMotion origin="layout" path="M 0 0 C -0.01007 0.00138 -0.01893 0.00485 -0.02882 0.00647 C -0.03438 0.00902 -0.03785 0.00879 -0.04219 0.01457 C -0.04375 0.02105 -0.04618 0.02058 -0.05052 0.02428 C -0.054 0.0377 -0.05087 0.02359 -0.05052 0.05459 C -0.05018 0.0835 -0.05052 0.11242 -0.05052 0.14133 " pathEditMode="relative" ptsTypes="fffffA">
                                      <p:cBhvr>
                                        <p:cTn id="91" dur="1000" fill="hold"/>
                                        <p:tgtEl>
                                          <p:spTgt spid="21"/>
                                        </p:tgtEl>
                                        <p:attrNameLst>
                                          <p:attrName>ppt_x</p:attrName>
                                          <p:attrName>ppt_y</p:attrName>
                                        </p:attrNameLst>
                                      </p:cBhvr>
                                    </p:animMotion>
                                  </p:childTnLst>
                                </p:cTn>
                              </p:par>
                            </p:childTnLst>
                          </p:cTn>
                        </p:par>
                      </p:childTnLst>
                    </p:cTn>
                  </p:par>
                  <p:par>
                    <p:cTn id="92" fill="hold">
                      <p:stCondLst>
                        <p:cond delay="indefinite"/>
                      </p:stCondLst>
                      <p:childTnLst>
                        <p:par>
                          <p:cTn id="93" fill="hold">
                            <p:stCondLst>
                              <p:cond delay="0"/>
                            </p:stCondLst>
                            <p:childTnLst>
                              <p:par>
                                <p:cTn id="94" presetID="9" presetClass="exit" presetSubtype="0" fill="hold" grpId="2" nodeType="clickEffect">
                                  <p:stCondLst>
                                    <p:cond delay="0"/>
                                  </p:stCondLst>
                                  <p:childTnLst>
                                    <p:animEffect transition="out" filter="dissolve">
                                      <p:cBhvr>
                                        <p:cTn id="95" dur="500"/>
                                        <p:tgtEl>
                                          <p:spTgt spid="21"/>
                                        </p:tgtEl>
                                      </p:cBhvr>
                                    </p:animEffect>
                                    <p:set>
                                      <p:cBhvr>
                                        <p:cTn id="96" dur="1" fill="hold">
                                          <p:stCondLst>
                                            <p:cond delay="499"/>
                                          </p:stCondLst>
                                        </p:cTn>
                                        <p:tgtEl>
                                          <p:spTgt spid="21"/>
                                        </p:tgtEl>
                                        <p:attrNameLst>
                                          <p:attrName>style.visibility</p:attrName>
                                        </p:attrNameLst>
                                      </p:cBhvr>
                                      <p:to>
                                        <p:strVal val="hidden"/>
                                      </p:to>
                                    </p:set>
                                  </p:childTnLst>
                                </p:cTn>
                              </p:par>
                              <p:par>
                                <p:cTn id="97" presetID="9" presetClass="exit" presetSubtype="0" fill="hold" nodeType="withEffect">
                                  <p:stCondLst>
                                    <p:cond delay="0"/>
                                  </p:stCondLst>
                                  <p:childTnLst>
                                    <p:animEffect transition="out" filter="dissolve">
                                      <p:cBhvr>
                                        <p:cTn id="98" dur="500"/>
                                        <p:tgtEl>
                                          <p:spTgt spid="4"/>
                                        </p:tgtEl>
                                      </p:cBhvr>
                                    </p:animEffect>
                                    <p:set>
                                      <p:cBhvr>
                                        <p:cTn id="99" dur="1" fill="hold">
                                          <p:stCondLst>
                                            <p:cond delay="499"/>
                                          </p:stCondLst>
                                        </p:cTn>
                                        <p:tgtEl>
                                          <p:spTgt spid="4"/>
                                        </p:tgtEl>
                                        <p:attrNameLst>
                                          <p:attrName>style.visibility</p:attrName>
                                        </p:attrNameLst>
                                      </p:cBhvr>
                                      <p:to>
                                        <p:strVal val="hidden"/>
                                      </p:to>
                                    </p:set>
                                  </p:childTnLst>
                                </p:cTn>
                              </p:par>
                              <p:par>
                                <p:cTn id="100" presetID="9" presetClass="entr" presetSubtype="0" fill="hold" nodeType="withEffect">
                                  <p:stCondLst>
                                    <p:cond delay="0"/>
                                  </p:stCondLst>
                                  <p:childTnLst>
                                    <p:set>
                                      <p:cBhvr>
                                        <p:cTn id="101" dur="1" fill="hold">
                                          <p:stCondLst>
                                            <p:cond delay="0"/>
                                          </p:stCondLst>
                                        </p:cTn>
                                        <p:tgtEl>
                                          <p:spTgt spid="9"/>
                                        </p:tgtEl>
                                        <p:attrNameLst>
                                          <p:attrName>style.visibility</p:attrName>
                                        </p:attrNameLst>
                                      </p:cBhvr>
                                      <p:to>
                                        <p:strVal val="visible"/>
                                      </p:to>
                                    </p:set>
                                    <p:animEffect transition="in" filter="dissolve">
                                      <p:cBhvr>
                                        <p:cTn id="102" dur="500"/>
                                        <p:tgtEl>
                                          <p:spTgt spid="9"/>
                                        </p:tgtEl>
                                      </p:cBhvr>
                                    </p:animEffect>
                                  </p:childTnLst>
                                </p:cTn>
                              </p:par>
                            </p:childTnLst>
                          </p:cTn>
                        </p:par>
                      </p:childTnLst>
                    </p:cTn>
                  </p:par>
                  <p:par>
                    <p:cTn id="103" fill="hold">
                      <p:stCondLst>
                        <p:cond delay="indefinite"/>
                      </p:stCondLst>
                      <p:childTnLst>
                        <p:par>
                          <p:cTn id="104" fill="hold">
                            <p:stCondLst>
                              <p:cond delay="0"/>
                            </p:stCondLst>
                            <p:childTnLst>
                              <p:par>
                                <p:cTn id="105" presetID="1" presetClass="entr" presetSubtype="0" fill="hold" grpId="0" nodeType="clickEffect">
                                  <p:stCondLst>
                                    <p:cond delay="0"/>
                                  </p:stCondLst>
                                  <p:childTnLst>
                                    <p:set>
                                      <p:cBhvr>
                                        <p:cTn id="106" dur="1" fill="hold">
                                          <p:stCondLst>
                                            <p:cond delay="0"/>
                                          </p:stCondLst>
                                        </p:cTn>
                                        <p:tgtEl>
                                          <p:spTgt spid="7171">
                                            <p:txEl>
                                              <p:pRg st="8" end="8"/>
                                            </p:txEl>
                                          </p:spTgt>
                                        </p:tgtEl>
                                        <p:attrNameLst>
                                          <p:attrName>style.visibility</p:attrName>
                                        </p:attrNameLst>
                                      </p:cBhvr>
                                      <p:to>
                                        <p:strVal val="visible"/>
                                      </p:to>
                                    </p:set>
                                  </p:childTnLst>
                                </p:cTn>
                              </p:par>
                              <p:par>
                                <p:cTn id="107" presetID="1" presetClass="entr" presetSubtype="0" fill="hold" grpId="0" nodeType="withEffect">
                                  <p:stCondLst>
                                    <p:cond delay="0"/>
                                  </p:stCondLst>
                                  <p:childTnLst>
                                    <p:set>
                                      <p:cBhvr>
                                        <p:cTn id="108" dur="1" fill="hold">
                                          <p:stCondLst>
                                            <p:cond delay="0"/>
                                          </p:stCondLst>
                                        </p:cTn>
                                        <p:tgtEl>
                                          <p:spTgt spid="7171">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1" grpId="0" build="p"/>
      <p:bldP spid="7" grpId="0"/>
      <p:bldP spid="8" grpId="0" animBg="1"/>
      <p:bldP spid="12" grpId="0"/>
      <p:bldP spid="12" grpId="1"/>
      <p:bldP spid="12" grpId="2"/>
      <p:bldP spid="13" grpId="0"/>
      <p:bldP spid="14" grpId="0" animBg="1"/>
      <p:bldP spid="15" grpId="0"/>
      <p:bldP spid="16" grpId="0" animBg="1"/>
      <p:bldP spid="17" grpId="0" animBg="1"/>
      <p:bldP spid="21" grpId="0"/>
      <p:bldP spid="21" grpId="1"/>
      <p:bldP spid="21" grpId="2"/>
    </p:bldLst>
  </p:timing>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170" name="Rectangle 4"/>
          <p:cNvSpPr>
            <a:spLocks noGrp="1" noChangeArrowheads="1"/>
          </p:cNvSpPr>
          <p:nvPr>
            <p:ph type="title"/>
          </p:nvPr>
        </p:nvSpPr>
        <p:spPr/>
        <p:txBody>
          <a:bodyPr/>
          <a:lstStyle/>
          <a:p>
            <a:pPr eaLnBrk="1" hangingPunct="1"/>
            <a:r>
              <a:rPr lang="en-US" sz="4000" dirty="0" smtClean="0">
                <a:latin typeface="Tahoma" charset="0"/>
              </a:rPr>
              <a:t>Electrochemistry</a:t>
            </a:r>
            <a:r>
              <a:rPr lang="en-US" sz="4800" dirty="0" smtClean="0">
                <a:latin typeface="Tahoma" charset="0"/>
              </a:rPr>
              <a:t/>
            </a:r>
            <a:br>
              <a:rPr lang="en-US" sz="4800" dirty="0" smtClean="0">
                <a:latin typeface="Tahoma" charset="0"/>
              </a:rPr>
            </a:br>
            <a:r>
              <a:rPr lang="en-US" sz="3200" dirty="0" err="1" smtClean="0">
                <a:latin typeface="Tahoma" charset="0"/>
              </a:rPr>
              <a:t>Potentiometry</a:t>
            </a:r>
            <a:r>
              <a:rPr lang="en-US" sz="3200" dirty="0" smtClean="0">
                <a:latin typeface="Tahoma" charset="0"/>
              </a:rPr>
              <a:t> – Other sources of potential</a:t>
            </a:r>
            <a:endParaRPr lang="en-US" altLang="en-US" sz="3200" dirty="0" smtClean="0">
              <a:latin typeface="Tahoma" charset="0"/>
              <a:cs typeface="Tahoma" charset="0"/>
            </a:endParaRPr>
          </a:p>
        </p:txBody>
      </p:sp>
      <p:sp>
        <p:nvSpPr>
          <p:cNvPr id="7171" name="Content Placeholder 5"/>
          <p:cNvSpPr>
            <a:spLocks noGrp="1"/>
          </p:cNvSpPr>
          <p:nvPr>
            <p:ph idx="1"/>
          </p:nvPr>
        </p:nvSpPr>
        <p:spPr/>
        <p:txBody>
          <a:bodyPr/>
          <a:lstStyle/>
          <a:p>
            <a:pPr>
              <a:lnSpc>
                <a:spcPct val="90000"/>
              </a:lnSpc>
            </a:pPr>
            <a:r>
              <a:rPr lang="en-US" sz="2800" dirty="0" smtClean="0">
                <a:latin typeface="Tahoma" charset="0"/>
              </a:rPr>
              <a:t>In </a:t>
            </a:r>
            <a:r>
              <a:rPr lang="en-US" sz="2800" dirty="0" err="1" smtClean="0">
                <a:latin typeface="Tahoma" charset="0"/>
              </a:rPr>
              <a:t>Potentiometry</a:t>
            </a:r>
            <a:r>
              <a:rPr lang="en-US" sz="2800" dirty="0" smtClean="0">
                <a:latin typeface="Tahoma" charset="0"/>
              </a:rPr>
              <a:t>, ideally,</a:t>
            </a:r>
          </a:p>
          <a:p>
            <a:pPr>
              <a:lnSpc>
                <a:spcPct val="90000"/>
              </a:lnSpc>
              <a:buFontTx/>
              <a:buNone/>
            </a:pPr>
            <a:r>
              <a:rPr lang="en-US" sz="2800" dirty="0" smtClean="0">
                <a:latin typeface="Tahoma" charset="0"/>
              </a:rPr>
              <a:t>	</a:t>
            </a:r>
            <a:r>
              <a:rPr lang="en-US" sz="2800" dirty="0" err="1" smtClean="0">
                <a:latin typeface="Tahoma" charset="0"/>
              </a:rPr>
              <a:t>E</a:t>
            </a:r>
            <a:r>
              <a:rPr lang="en-US" sz="2800" baseline="-25000" dirty="0" err="1" smtClean="0">
                <a:latin typeface="Tahoma" charset="0"/>
              </a:rPr>
              <a:t>measured</a:t>
            </a:r>
            <a:r>
              <a:rPr lang="en-US" sz="2800" dirty="0" smtClean="0">
                <a:latin typeface="Tahoma" charset="0"/>
              </a:rPr>
              <a:t> = </a:t>
            </a:r>
            <a:r>
              <a:rPr lang="en-US" sz="2800" dirty="0" err="1" smtClean="0">
                <a:latin typeface="Tahoma" charset="0"/>
              </a:rPr>
              <a:t>E</a:t>
            </a:r>
            <a:r>
              <a:rPr lang="en-US" sz="2800" baseline="-25000" dirty="0" err="1" smtClean="0">
                <a:latin typeface="Tahoma" charset="0"/>
              </a:rPr>
              <a:t>indicator</a:t>
            </a:r>
            <a:r>
              <a:rPr lang="en-US" sz="2800" baseline="-25000" dirty="0" smtClean="0">
                <a:latin typeface="Tahoma" charset="0"/>
              </a:rPr>
              <a:t> electrode</a:t>
            </a:r>
            <a:r>
              <a:rPr lang="en-US" sz="2800" dirty="0" smtClean="0">
                <a:latin typeface="Tahoma" charset="0"/>
              </a:rPr>
              <a:t> – </a:t>
            </a:r>
            <a:r>
              <a:rPr lang="en-US" sz="2800" dirty="0" err="1" smtClean="0">
                <a:latin typeface="Tahoma" charset="0"/>
              </a:rPr>
              <a:t>E</a:t>
            </a:r>
            <a:r>
              <a:rPr lang="en-US" sz="2800" baseline="-25000" dirty="0" err="1" smtClean="0">
                <a:latin typeface="Tahoma" charset="0"/>
              </a:rPr>
              <a:t>reference</a:t>
            </a:r>
            <a:r>
              <a:rPr lang="en-US" sz="2800" baseline="-25000" dirty="0" smtClean="0">
                <a:latin typeface="Tahoma" charset="0"/>
              </a:rPr>
              <a:t> electrode</a:t>
            </a:r>
            <a:endParaRPr lang="en-US" sz="2800" dirty="0" smtClean="0">
              <a:latin typeface="Tahoma" charset="0"/>
            </a:endParaRPr>
          </a:p>
          <a:p>
            <a:pPr>
              <a:lnSpc>
                <a:spcPct val="90000"/>
              </a:lnSpc>
              <a:buNone/>
            </a:pPr>
            <a:r>
              <a:rPr lang="en-US" sz="2800" dirty="0" smtClean="0">
                <a:latin typeface="Tahoma" charset="0"/>
              </a:rPr>
              <a:t>	</a:t>
            </a:r>
            <a:r>
              <a:rPr lang="en-US" sz="2400" dirty="0" smtClean="0">
                <a:latin typeface="Tahoma" charset="0"/>
              </a:rPr>
              <a:t>(can be reversed if reference electrode is cathode)</a:t>
            </a:r>
          </a:p>
          <a:p>
            <a:pPr>
              <a:lnSpc>
                <a:spcPct val="90000"/>
              </a:lnSpc>
            </a:pPr>
            <a:r>
              <a:rPr lang="en-US" sz="2800" dirty="0" smtClean="0">
                <a:latin typeface="Tahoma" charset="0"/>
              </a:rPr>
              <a:t>However, other sources of potential exist:</a:t>
            </a:r>
          </a:p>
          <a:p>
            <a:pPr lvl="1">
              <a:lnSpc>
                <a:spcPct val="90000"/>
              </a:lnSpc>
              <a:buFontTx/>
              <a:buNone/>
            </a:pPr>
            <a:r>
              <a:rPr lang="en-US" sz="2400" dirty="0" err="1" smtClean="0">
                <a:latin typeface="Tahoma" charset="0"/>
              </a:rPr>
              <a:t>E</a:t>
            </a:r>
            <a:r>
              <a:rPr lang="en-US" sz="2400" baseline="-25000" dirty="0" err="1" smtClean="0">
                <a:latin typeface="Tahoma" charset="0"/>
              </a:rPr>
              <a:t>measured</a:t>
            </a:r>
            <a:r>
              <a:rPr lang="en-US" sz="2400" dirty="0" smtClean="0">
                <a:latin typeface="Tahoma" charset="0"/>
              </a:rPr>
              <a:t> = </a:t>
            </a:r>
            <a:r>
              <a:rPr lang="en-US" sz="2400" dirty="0" err="1" smtClean="0">
                <a:latin typeface="Tahoma" charset="0"/>
              </a:rPr>
              <a:t>E</a:t>
            </a:r>
            <a:r>
              <a:rPr lang="en-US" sz="2400" baseline="-25000" dirty="0" err="1" smtClean="0">
                <a:latin typeface="Tahoma" charset="0"/>
              </a:rPr>
              <a:t>ind</a:t>
            </a:r>
            <a:r>
              <a:rPr lang="en-US" sz="2400" dirty="0" smtClean="0">
                <a:latin typeface="Tahoma" charset="0"/>
              </a:rPr>
              <a:t> – </a:t>
            </a:r>
            <a:r>
              <a:rPr lang="en-US" sz="2400" dirty="0" err="1" smtClean="0">
                <a:latin typeface="Tahoma" charset="0"/>
              </a:rPr>
              <a:t>E</a:t>
            </a:r>
            <a:r>
              <a:rPr lang="en-US" sz="2400" baseline="-25000" dirty="0" err="1" smtClean="0">
                <a:latin typeface="Tahoma" charset="0"/>
              </a:rPr>
              <a:t>ref</a:t>
            </a:r>
            <a:r>
              <a:rPr lang="en-US" sz="2400" baseline="-25000" dirty="0" smtClean="0">
                <a:latin typeface="Tahoma" charset="0"/>
              </a:rPr>
              <a:t> </a:t>
            </a:r>
            <a:r>
              <a:rPr lang="en-US" sz="2400" dirty="0" smtClean="0">
                <a:latin typeface="Tahoma" charset="0"/>
              </a:rPr>
              <a:t>– IR + </a:t>
            </a:r>
            <a:r>
              <a:rPr lang="en-US" sz="2400" dirty="0" err="1" smtClean="0">
                <a:latin typeface="Tahoma" charset="0"/>
              </a:rPr>
              <a:t>E</a:t>
            </a:r>
            <a:r>
              <a:rPr lang="en-US" sz="2400" baseline="-25000" dirty="0" err="1" smtClean="0">
                <a:latin typeface="Tahoma" charset="0"/>
              </a:rPr>
              <a:t>junction</a:t>
            </a:r>
            <a:endParaRPr lang="en-US" sz="2400" dirty="0" smtClean="0">
              <a:latin typeface="Tahoma" charset="0"/>
            </a:endParaRPr>
          </a:p>
          <a:p>
            <a:pPr lvl="1">
              <a:lnSpc>
                <a:spcPct val="90000"/>
              </a:lnSpc>
              <a:buFontTx/>
              <a:buNone/>
            </a:pPr>
            <a:r>
              <a:rPr lang="en-US" sz="2400" dirty="0" smtClean="0">
                <a:latin typeface="Tahoma" charset="0"/>
              </a:rPr>
              <a:t>where: IR is due to non-zero current and resistance  (this can be minimized by using voltmeter with very high resistance)</a:t>
            </a:r>
          </a:p>
          <a:p>
            <a:pPr lvl="1">
              <a:lnSpc>
                <a:spcPct val="90000"/>
              </a:lnSpc>
              <a:buFontTx/>
              <a:buNone/>
            </a:pPr>
            <a:r>
              <a:rPr lang="en-US" sz="2400" dirty="0" smtClean="0">
                <a:latin typeface="Tahoma" charset="0"/>
              </a:rPr>
              <a:t>and </a:t>
            </a:r>
            <a:r>
              <a:rPr lang="en-US" sz="2400" dirty="0" err="1" smtClean="0">
                <a:latin typeface="Tahoma" charset="0"/>
              </a:rPr>
              <a:t>E</a:t>
            </a:r>
            <a:r>
              <a:rPr lang="en-US" sz="2400" baseline="-25000" dirty="0" err="1" smtClean="0">
                <a:latin typeface="Tahoma" charset="0"/>
              </a:rPr>
              <a:t>junction</a:t>
            </a:r>
            <a:r>
              <a:rPr lang="en-US" sz="2400" dirty="0" smtClean="0">
                <a:latin typeface="Tahoma" charset="0"/>
              </a:rPr>
              <a:t> is due to difference in ion concentrations across salt bridges (see text for details)</a:t>
            </a:r>
          </a:p>
          <a:p>
            <a:pPr lvl="1">
              <a:lnSpc>
                <a:spcPct val="90000"/>
              </a:lnSpc>
              <a:buFontTx/>
              <a:buNone/>
            </a:pPr>
            <a:r>
              <a:rPr lang="en-US" sz="2400" dirty="0" smtClean="0">
                <a:latin typeface="Tahoma" charset="0"/>
              </a:rPr>
              <a:t>because </a:t>
            </a:r>
            <a:r>
              <a:rPr lang="en-US" sz="2400" dirty="0" err="1" smtClean="0">
                <a:latin typeface="Tahoma" charset="0"/>
              </a:rPr>
              <a:t>E</a:t>
            </a:r>
            <a:r>
              <a:rPr lang="en-US" sz="2400" baseline="-25000" dirty="0" err="1" smtClean="0">
                <a:latin typeface="Tahoma" charset="0"/>
              </a:rPr>
              <a:t>junction</a:t>
            </a:r>
            <a:r>
              <a:rPr lang="en-US" sz="2400" dirty="0" smtClean="0">
                <a:latin typeface="Tahoma" charset="0"/>
              </a:rPr>
              <a:t> depends on sample matrix, constant systematic errors can occur</a:t>
            </a:r>
          </a:p>
        </p:txBody>
      </p:sp>
    </p:spTree>
    <p:extLst>
      <p:ext uri="{BB962C8B-B14F-4D97-AF65-F5344CB8AC3E}">
        <p14:creationId xmlns:p14="http://schemas.microsoft.com/office/powerpoint/2010/main" val="5092889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17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171">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7171">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7171">
                                            <p:txEl>
                                              <p:pRg st="3" end="3"/>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7171">
                                            <p:txEl>
                                              <p:pRg st="4" end="4"/>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7171">
                                            <p:txEl>
                                              <p:pRg st="5" end="5"/>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7171">
                                            <p:txEl>
                                              <p:pRg st="6" end="6"/>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7171">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1" grpId="0" uiExpand="1" build="p"/>
    </p:bldLst>
  </p:timing>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170" name="Rectangle 4"/>
          <p:cNvSpPr>
            <a:spLocks noGrp="1" noChangeArrowheads="1"/>
          </p:cNvSpPr>
          <p:nvPr>
            <p:ph type="title"/>
          </p:nvPr>
        </p:nvSpPr>
        <p:spPr/>
        <p:txBody>
          <a:bodyPr/>
          <a:lstStyle/>
          <a:p>
            <a:pPr eaLnBrk="1" hangingPunct="1"/>
            <a:r>
              <a:rPr lang="en-US" sz="4000" dirty="0" smtClean="0">
                <a:latin typeface="Tahoma" charset="0"/>
              </a:rPr>
              <a:t>Electrochemistry</a:t>
            </a:r>
            <a:br>
              <a:rPr lang="en-US" sz="4000" dirty="0" smtClean="0">
                <a:latin typeface="Tahoma" charset="0"/>
              </a:rPr>
            </a:br>
            <a:r>
              <a:rPr lang="en-US" sz="3200" dirty="0" err="1" smtClean="0">
                <a:latin typeface="Tahoma" charset="0"/>
              </a:rPr>
              <a:t>Potentiometry</a:t>
            </a:r>
            <a:r>
              <a:rPr lang="en-US" sz="3200" dirty="0" smtClean="0">
                <a:latin typeface="Tahoma" charset="0"/>
              </a:rPr>
              <a:t> – Ion Selective Electrodes</a:t>
            </a:r>
            <a:endParaRPr lang="en-US" altLang="en-US" sz="3200" dirty="0" smtClean="0">
              <a:latin typeface="Tahoma" charset="0"/>
              <a:cs typeface="Tahoma" charset="0"/>
            </a:endParaRPr>
          </a:p>
        </p:txBody>
      </p:sp>
      <p:sp>
        <p:nvSpPr>
          <p:cNvPr id="7171" name="Content Placeholder 5"/>
          <p:cNvSpPr>
            <a:spLocks noGrp="1"/>
          </p:cNvSpPr>
          <p:nvPr>
            <p:ph idx="1"/>
          </p:nvPr>
        </p:nvSpPr>
        <p:spPr>
          <a:xfrm>
            <a:off x="457200" y="1600201"/>
            <a:ext cx="4191000" cy="3657600"/>
          </a:xfrm>
        </p:spPr>
        <p:txBody>
          <a:bodyPr/>
          <a:lstStyle/>
          <a:p>
            <a:pPr>
              <a:lnSpc>
                <a:spcPct val="80000"/>
              </a:lnSpc>
            </a:pPr>
            <a:r>
              <a:rPr lang="en-US" sz="2000" dirty="0" smtClean="0">
                <a:latin typeface="Tahoma" charset="0"/>
              </a:rPr>
              <a:t>Common and low cost method to measure single ion</a:t>
            </a:r>
          </a:p>
          <a:p>
            <a:pPr>
              <a:lnSpc>
                <a:spcPct val="80000"/>
              </a:lnSpc>
            </a:pPr>
            <a:r>
              <a:rPr lang="en-US" sz="2000" dirty="0" smtClean="0">
                <a:latin typeface="Tahoma" charset="0"/>
              </a:rPr>
              <a:t>Most commonly used is pH electrode</a:t>
            </a:r>
          </a:p>
          <a:p>
            <a:pPr>
              <a:lnSpc>
                <a:spcPct val="80000"/>
              </a:lnSpc>
            </a:pPr>
            <a:r>
              <a:rPr lang="en-US" sz="2000" dirty="0" smtClean="0">
                <a:latin typeface="Tahoma" charset="0"/>
              </a:rPr>
              <a:t>Ion selective electrodes contain an internal solution and reference electrode</a:t>
            </a:r>
          </a:p>
          <a:p>
            <a:pPr>
              <a:lnSpc>
                <a:spcPct val="80000"/>
              </a:lnSpc>
            </a:pPr>
            <a:r>
              <a:rPr lang="en-US" sz="2000" dirty="0" smtClean="0">
                <a:latin typeface="Tahoma" charset="0"/>
              </a:rPr>
              <a:t>A membrane is responsible for potential generation</a:t>
            </a:r>
          </a:p>
          <a:p>
            <a:pPr>
              <a:lnSpc>
                <a:spcPct val="80000"/>
              </a:lnSpc>
            </a:pPr>
            <a:r>
              <a:rPr lang="en-US" sz="2000" dirty="0" smtClean="0">
                <a:latin typeface="Tahoma" charset="0"/>
              </a:rPr>
              <a:t>Potential is generated as ions diffuse out of or into membrane and complexes break apart or form</a:t>
            </a:r>
          </a:p>
          <a:p>
            <a:pPr>
              <a:lnSpc>
                <a:spcPct val="90000"/>
              </a:lnSpc>
            </a:pPr>
            <a:endParaRPr lang="en-US" sz="2400" dirty="0" smtClean="0">
              <a:latin typeface="Tahoma" charset="0"/>
            </a:endParaRPr>
          </a:p>
        </p:txBody>
      </p:sp>
      <p:sp>
        <p:nvSpPr>
          <p:cNvPr id="4" name="Rectangle 4"/>
          <p:cNvSpPr>
            <a:spLocks noChangeArrowheads="1"/>
          </p:cNvSpPr>
          <p:nvPr/>
        </p:nvSpPr>
        <p:spPr bwMode="auto">
          <a:xfrm>
            <a:off x="7162800" y="2133600"/>
            <a:ext cx="304800" cy="1752600"/>
          </a:xfrm>
          <a:prstGeom prst="rect">
            <a:avLst/>
          </a:prstGeom>
          <a:noFill/>
          <a:ln w="19050">
            <a:solidFill>
              <a:schemeClr val="tx1"/>
            </a:solidFill>
            <a:miter lim="800000"/>
            <a:headEnd/>
            <a:tailEnd/>
          </a:ln>
        </p:spPr>
        <p:txBody>
          <a:bodyPr wrap="none" anchor="ctr"/>
          <a:lstStyle/>
          <a:p>
            <a:endParaRPr lang="en-US"/>
          </a:p>
        </p:txBody>
      </p:sp>
      <p:sp>
        <p:nvSpPr>
          <p:cNvPr id="5" name="Rectangle 6"/>
          <p:cNvSpPr>
            <a:spLocks noChangeArrowheads="1"/>
          </p:cNvSpPr>
          <p:nvPr/>
        </p:nvSpPr>
        <p:spPr bwMode="auto">
          <a:xfrm>
            <a:off x="6629400" y="3048000"/>
            <a:ext cx="1905000" cy="1143000"/>
          </a:xfrm>
          <a:prstGeom prst="rect">
            <a:avLst/>
          </a:prstGeom>
          <a:solidFill>
            <a:schemeClr val="accent1">
              <a:alpha val="52156"/>
            </a:schemeClr>
          </a:solidFill>
          <a:ln w="9525">
            <a:solidFill>
              <a:schemeClr val="tx1"/>
            </a:solidFill>
            <a:miter lim="800000"/>
            <a:headEnd/>
            <a:tailEnd/>
          </a:ln>
        </p:spPr>
        <p:txBody>
          <a:bodyPr wrap="none" anchor="ctr"/>
          <a:lstStyle/>
          <a:p>
            <a:endParaRPr lang="en-US"/>
          </a:p>
        </p:txBody>
      </p:sp>
      <p:sp>
        <p:nvSpPr>
          <p:cNvPr id="6" name="Line 7"/>
          <p:cNvSpPr>
            <a:spLocks noChangeShapeType="1"/>
          </p:cNvSpPr>
          <p:nvPr/>
        </p:nvSpPr>
        <p:spPr bwMode="auto">
          <a:xfrm>
            <a:off x="6629400" y="2057400"/>
            <a:ext cx="0" cy="2133600"/>
          </a:xfrm>
          <a:prstGeom prst="line">
            <a:avLst/>
          </a:prstGeom>
          <a:noFill/>
          <a:ln w="25400">
            <a:solidFill>
              <a:schemeClr val="tx1"/>
            </a:solidFill>
            <a:round/>
            <a:headEnd/>
            <a:tailEnd/>
          </a:ln>
        </p:spPr>
        <p:txBody>
          <a:bodyPr/>
          <a:lstStyle/>
          <a:p>
            <a:endParaRPr lang="en-US"/>
          </a:p>
        </p:txBody>
      </p:sp>
      <p:sp>
        <p:nvSpPr>
          <p:cNvPr id="7" name="Line 8"/>
          <p:cNvSpPr>
            <a:spLocks noChangeShapeType="1"/>
          </p:cNvSpPr>
          <p:nvPr/>
        </p:nvSpPr>
        <p:spPr bwMode="auto">
          <a:xfrm flipH="1">
            <a:off x="6629400" y="4191000"/>
            <a:ext cx="1905000" cy="0"/>
          </a:xfrm>
          <a:prstGeom prst="line">
            <a:avLst/>
          </a:prstGeom>
          <a:noFill/>
          <a:ln w="25400">
            <a:solidFill>
              <a:schemeClr val="tx1"/>
            </a:solidFill>
            <a:round/>
            <a:headEnd/>
            <a:tailEnd/>
          </a:ln>
        </p:spPr>
        <p:txBody>
          <a:bodyPr/>
          <a:lstStyle/>
          <a:p>
            <a:endParaRPr lang="en-US"/>
          </a:p>
        </p:txBody>
      </p:sp>
      <p:sp>
        <p:nvSpPr>
          <p:cNvPr id="8" name="Line 9"/>
          <p:cNvSpPr>
            <a:spLocks noChangeShapeType="1"/>
          </p:cNvSpPr>
          <p:nvPr/>
        </p:nvSpPr>
        <p:spPr bwMode="auto">
          <a:xfrm flipV="1">
            <a:off x="8534400" y="1981200"/>
            <a:ext cx="0" cy="2209800"/>
          </a:xfrm>
          <a:prstGeom prst="line">
            <a:avLst/>
          </a:prstGeom>
          <a:noFill/>
          <a:ln w="25400">
            <a:solidFill>
              <a:schemeClr val="tx1"/>
            </a:solidFill>
            <a:round/>
            <a:headEnd/>
            <a:tailEnd/>
          </a:ln>
        </p:spPr>
        <p:txBody>
          <a:bodyPr/>
          <a:lstStyle/>
          <a:p>
            <a:endParaRPr lang="en-US"/>
          </a:p>
        </p:txBody>
      </p:sp>
      <p:sp>
        <p:nvSpPr>
          <p:cNvPr id="9" name="Rectangle 10"/>
          <p:cNvSpPr>
            <a:spLocks noChangeArrowheads="1"/>
          </p:cNvSpPr>
          <p:nvPr/>
        </p:nvSpPr>
        <p:spPr bwMode="auto">
          <a:xfrm>
            <a:off x="7239000" y="2286000"/>
            <a:ext cx="76200" cy="1143000"/>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10" name="Rectangle 11"/>
          <p:cNvSpPr>
            <a:spLocks noChangeArrowheads="1"/>
          </p:cNvSpPr>
          <p:nvPr/>
        </p:nvSpPr>
        <p:spPr bwMode="auto">
          <a:xfrm>
            <a:off x="7924800" y="2362200"/>
            <a:ext cx="76200" cy="1143000"/>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11" name="Oval 12"/>
          <p:cNvSpPr>
            <a:spLocks noChangeArrowheads="1"/>
          </p:cNvSpPr>
          <p:nvPr/>
        </p:nvSpPr>
        <p:spPr bwMode="auto">
          <a:xfrm>
            <a:off x="7391400" y="1447800"/>
            <a:ext cx="457200" cy="457200"/>
          </a:xfrm>
          <a:prstGeom prst="ellipse">
            <a:avLst/>
          </a:prstGeom>
          <a:solidFill>
            <a:schemeClr val="accent1"/>
          </a:solidFill>
          <a:ln w="9525">
            <a:solidFill>
              <a:schemeClr val="tx1"/>
            </a:solidFill>
            <a:round/>
            <a:headEnd/>
            <a:tailEnd/>
          </a:ln>
        </p:spPr>
        <p:txBody>
          <a:bodyPr wrap="none" anchor="ctr"/>
          <a:lstStyle/>
          <a:p>
            <a:endParaRPr lang="en-US"/>
          </a:p>
        </p:txBody>
      </p:sp>
      <p:sp>
        <p:nvSpPr>
          <p:cNvPr id="12" name="Text Box 13"/>
          <p:cNvSpPr txBox="1">
            <a:spLocks noChangeArrowheads="1"/>
          </p:cNvSpPr>
          <p:nvPr/>
        </p:nvSpPr>
        <p:spPr bwMode="auto">
          <a:xfrm>
            <a:off x="7467600" y="1524000"/>
            <a:ext cx="304800" cy="366713"/>
          </a:xfrm>
          <a:prstGeom prst="rect">
            <a:avLst/>
          </a:prstGeom>
          <a:noFill/>
          <a:ln w="9525">
            <a:noFill/>
            <a:miter lim="800000"/>
            <a:headEnd/>
            <a:tailEnd/>
          </a:ln>
        </p:spPr>
        <p:txBody>
          <a:bodyPr>
            <a:spAutoFit/>
          </a:bodyPr>
          <a:lstStyle/>
          <a:p>
            <a:pPr>
              <a:spcBef>
                <a:spcPct val="50000"/>
              </a:spcBef>
            </a:pPr>
            <a:r>
              <a:rPr lang="en-US">
                <a:latin typeface="Tahoma" charset="0"/>
              </a:rPr>
              <a:t>V</a:t>
            </a:r>
          </a:p>
        </p:txBody>
      </p:sp>
      <p:sp>
        <p:nvSpPr>
          <p:cNvPr id="13" name="Freeform 14"/>
          <p:cNvSpPr>
            <a:spLocks/>
          </p:cNvSpPr>
          <p:nvPr/>
        </p:nvSpPr>
        <p:spPr bwMode="auto">
          <a:xfrm>
            <a:off x="7162800" y="1651000"/>
            <a:ext cx="228600" cy="635000"/>
          </a:xfrm>
          <a:custGeom>
            <a:avLst/>
            <a:gdLst>
              <a:gd name="T0" fmla="*/ 56 w 104"/>
              <a:gd name="T1" fmla="*/ 400 h 400"/>
              <a:gd name="T2" fmla="*/ 8 w 104"/>
              <a:gd name="T3" fmla="*/ 256 h 400"/>
              <a:gd name="T4" fmla="*/ 8 w 104"/>
              <a:gd name="T5" fmla="*/ 112 h 400"/>
              <a:gd name="T6" fmla="*/ 56 w 104"/>
              <a:gd name="T7" fmla="*/ 16 h 400"/>
              <a:gd name="T8" fmla="*/ 104 w 104"/>
              <a:gd name="T9" fmla="*/ 16 h 400"/>
              <a:gd name="T10" fmla="*/ 0 60000 65536"/>
              <a:gd name="T11" fmla="*/ 0 60000 65536"/>
              <a:gd name="T12" fmla="*/ 0 60000 65536"/>
              <a:gd name="T13" fmla="*/ 0 60000 65536"/>
              <a:gd name="T14" fmla="*/ 0 60000 65536"/>
              <a:gd name="T15" fmla="*/ 0 w 104"/>
              <a:gd name="T16" fmla="*/ 0 h 400"/>
              <a:gd name="T17" fmla="*/ 104 w 104"/>
              <a:gd name="T18" fmla="*/ 400 h 400"/>
            </a:gdLst>
            <a:ahLst/>
            <a:cxnLst>
              <a:cxn ang="T10">
                <a:pos x="T0" y="T1"/>
              </a:cxn>
              <a:cxn ang="T11">
                <a:pos x="T2" y="T3"/>
              </a:cxn>
              <a:cxn ang="T12">
                <a:pos x="T4" y="T5"/>
              </a:cxn>
              <a:cxn ang="T13">
                <a:pos x="T6" y="T7"/>
              </a:cxn>
              <a:cxn ang="T14">
                <a:pos x="T8" y="T9"/>
              </a:cxn>
            </a:cxnLst>
            <a:rect l="T15" t="T16" r="T17" b="T18"/>
            <a:pathLst>
              <a:path w="104" h="400">
                <a:moveTo>
                  <a:pt x="56" y="400"/>
                </a:moveTo>
                <a:cubicBezTo>
                  <a:pt x="36" y="352"/>
                  <a:pt x="16" y="304"/>
                  <a:pt x="8" y="256"/>
                </a:cubicBezTo>
                <a:cubicBezTo>
                  <a:pt x="0" y="208"/>
                  <a:pt x="0" y="152"/>
                  <a:pt x="8" y="112"/>
                </a:cubicBezTo>
                <a:cubicBezTo>
                  <a:pt x="16" y="72"/>
                  <a:pt x="40" y="32"/>
                  <a:pt x="56" y="16"/>
                </a:cubicBezTo>
                <a:cubicBezTo>
                  <a:pt x="72" y="0"/>
                  <a:pt x="88" y="8"/>
                  <a:pt x="104" y="16"/>
                </a:cubicBezTo>
              </a:path>
            </a:pathLst>
          </a:custGeom>
          <a:noFill/>
          <a:ln w="19050">
            <a:solidFill>
              <a:schemeClr val="tx1"/>
            </a:solidFill>
            <a:round/>
            <a:headEnd/>
            <a:tailEnd/>
          </a:ln>
        </p:spPr>
        <p:txBody>
          <a:bodyPr/>
          <a:lstStyle/>
          <a:p>
            <a:endParaRPr lang="en-US"/>
          </a:p>
        </p:txBody>
      </p:sp>
      <p:sp>
        <p:nvSpPr>
          <p:cNvPr id="14" name="Freeform 15"/>
          <p:cNvSpPr>
            <a:spLocks/>
          </p:cNvSpPr>
          <p:nvPr/>
        </p:nvSpPr>
        <p:spPr bwMode="auto">
          <a:xfrm>
            <a:off x="7848600" y="1651000"/>
            <a:ext cx="152400" cy="774700"/>
          </a:xfrm>
          <a:custGeom>
            <a:avLst/>
            <a:gdLst>
              <a:gd name="T0" fmla="*/ 0 w 104"/>
              <a:gd name="T1" fmla="*/ 16 h 488"/>
              <a:gd name="T2" fmla="*/ 48 w 104"/>
              <a:gd name="T3" fmla="*/ 16 h 488"/>
              <a:gd name="T4" fmla="*/ 96 w 104"/>
              <a:gd name="T5" fmla="*/ 112 h 488"/>
              <a:gd name="T6" fmla="*/ 96 w 104"/>
              <a:gd name="T7" fmla="*/ 448 h 488"/>
              <a:gd name="T8" fmla="*/ 96 w 104"/>
              <a:gd name="T9" fmla="*/ 352 h 488"/>
              <a:gd name="T10" fmla="*/ 0 60000 65536"/>
              <a:gd name="T11" fmla="*/ 0 60000 65536"/>
              <a:gd name="T12" fmla="*/ 0 60000 65536"/>
              <a:gd name="T13" fmla="*/ 0 60000 65536"/>
              <a:gd name="T14" fmla="*/ 0 60000 65536"/>
              <a:gd name="T15" fmla="*/ 0 w 104"/>
              <a:gd name="T16" fmla="*/ 0 h 488"/>
              <a:gd name="T17" fmla="*/ 104 w 104"/>
              <a:gd name="T18" fmla="*/ 488 h 488"/>
            </a:gdLst>
            <a:ahLst/>
            <a:cxnLst>
              <a:cxn ang="T10">
                <a:pos x="T0" y="T1"/>
              </a:cxn>
              <a:cxn ang="T11">
                <a:pos x="T2" y="T3"/>
              </a:cxn>
              <a:cxn ang="T12">
                <a:pos x="T4" y="T5"/>
              </a:cxn>
              <a:cxn ang="T13">
                <a:pos x="T6" y="T7"/>
              </a:cxn>
              <a:cxn ang="T14">
                <a:pos x="T8" y="T9"/>
              </a:cxn>
            </a:cxnLst>
            <a:rect l="T15" t="T16" r="T17" b="T18"/>
            <a:pathLst>
              <a:path w="104" h="488">
                <a:moveTo>
                  <a:pt x="0" y="16"/>
                </a:moveTo>
                <a:cubicBezTo>
                  <a:pt x="16" y="8"/>
                  <a:pt x="32" y="0"/>
                  <a:pt x="48" y="16"/>
                </a:cubicBezTo>
                <a:cubicBezTo>
                  <a:pt x="64" y="32"/>
                  <a:pt x="88" y="40"/>
                  <a:pt x="96" y="112"/>
                </a:cubicBezTo>
                <a:cubicBezTo>
                  <a:pt x="104" y="184"/>
                  <a:pt x="96" y="408"/>
                  <a:pt x="96" y="448"/>
                </a:cubicBezTo>
                <a:cubicBezTo>
                  <a:pt x="96" y="488"/>
                  <a:pt x="96" y="420"/>
                  <a:pt x="96" y="352"/>
                </a:cubicBezTo>
              </a:path>
            </a:pathLst>
          </a:custGeom>
          <a:noFill/>
          <a:ln w="19050">
            <a:solidFill>
              <a:schemeClr val="tx1"/>
            </a:solidFill>
            <a:round/>
            <a:headEnd/>
            <a:tailEnd/>
          </a:ln>
        </p:spPr>
        <p:txBody>
          <a:bodyPr/>
          <a:lstStyle/>
          <a:p>
            <a:endParaRPr lang="en-US"/>
          </a:p>
        </p:txBody>
      </p:sp>
      <p:sp>
        <p:nvSpPr>
          <p:cNvPr id="15" name="Line 17"/>
          <p:cNvSpPr>
            <a:spLocks noChangeShapeType="1"/>
          </p:cNvSpPr>
          <p:nvPr/>
        </p:nvSpPr>
        <p:spPr bwMode="auto">
          <a:xfrm flipH="1" flipV="1">
            <a:off x="7924800" y="3581400"/>
            <a:ext cx="76200" cy="838200"/>
          </a:xfrm>
          <a:prstGeom prst="line">
            <a:avLst/>
          </a:prstGeom>
          <a:noFill/>
          <a:ln w="9525">
            <a:solidFill>
              <a:schemeClr val="tx1"/>
            </a:solidFill>
            <a:round/>
            <a:headEnd/>
            <a:tailEnd type="triangle" w="med" len="med"/>
          </a:ln>
        </p:spPr>
        <p:txBody>
          <a:bodyPr/>
          <a:lstStyle/>
          <a:p>
            <a:endParaRPr lang="en-US"/>
          </a:p>
        </p:txBody>
      </p:sp>
      <p:sp>
        <p:nvSpPr>
          <p:cNvPr id="16" name="Text Box 18"/>
          <p:cNvSpPr txBox="1">
            <a:spLocks noChangeArrowheads="1"/>
          </p:cNvSpPr>
          <p:nvPr/>
        </p:nvSpPr>
        <p:spPr bwMode="auto">
          <a:xfrm>
            <a:off x="7010400" y="5181600"/>
            <a:ext cx="1371600" cy="366713"/>
          </a:xfrm>
          <a:prstGeom prst="rect">
            <a:avLst/>
          </a:prstGeom>
          <a:noFill/>
          <a:ln w="9525">
            <a:noFill/>
            <a:miter lim="800000"/>
            <a:headEnd/>
            <a:tailEnd/>
          </a:ln>
        </p:spPr>
        <p:txBody>
          <a:bodyPr>
            <a:spAutoFit/>
          </a:bodyPr>
          <a:lstStyle/>
          <a:p>
            <a:pPr>
              <a:spcBef>
                <a:spcPct val="50000"/>
              </a:spcBef>
            </a:pPr>
            <a:r>
              <a:rPr lang="en-US"/>
              <a:t>sample</a:t>
            </a:r>
          </a:p>
        </p:txBody>
      </p:sp>
      <p:sp>
        <p:nvSpPr>
          <p:cNvPr id="17" name="Line 19"/>
          <p:cNvSpPr>
            <a:spLocks noChangeShapeType="1"/>
          </p:cNvSpPr>
          <p:nvPr/>
        </p:nvSpPr>
        <p:spPr bwMode="auto">
          <a:xfrm flipV="1">
            <a:off x="7239000" y="3962400"/>
            <a:ext cx="457200" cy="1219200"/>
          </a:xfrm>
          <a:prstGeom prst="line">
            <a:avLst/>
          </a:prstGeom>
          <a:noFill/>
          <a:ln w="9525">
            <a:solidFill>
              <a:schemeClr val="tx1"/>
            </a:solidFill>
            <a:round/>
            <a:headEnd/>
            <a:tailEnd type="triangle" w="med" len="med"/>
          </a:ln>
        </p:spPr>
        <p:txBody>
          <a:bodyPr/>
          <a:lstStyle/>
          <a:p>
            <a:endParaRPr lang="en-US"/>
          </a:p>
        </p:txBody>
      </p:sp>
      <p:sp>
        <p:nvSpPr>
          <p:cNvPr id="18" name="Text Box 20"/>
          <p:cNvSpPr txBox="1">
            <a:spLocks noChangeArrowheads="1"/>
          </p:cNvSpPr>
          <p:nvPr/>
        </p:nvSpPr>
        <p:spPr bwMode="auto">
          <a:xfrm>
            <a:off x="5410200" y="4419600"/>
            <a:ext cx="1676400" cy="517525"/>
          </a:xfrm>
          <a:prstGeom prst="rect">
            <a:avLst/>
          </a:prstGeom>
          <a:noFill/>
          <a:ln w="9525">
            <a:noFill/>
            <a:miter lim="800000"/>
            <a:headEnd/>
            <a:tailEnd/>
          </a:ln>
        </p:spPr>
        <p:txBody>
          <a:bodyPr>
            <a:spAutoFit/>
          </a:bodyPr>
          <a:lstStyle/>
          <a:p>
            <a:pPr>
              <a:spcBef>
                <a:spcPct val="50000"/>
              </a:spcBef>
            </a:pPr>
            <a:r>
              <a:rPr lang="en-US" sz="1400"/>
              <a:t>internal reference electrode</a:t>
            </a:r>
          </a:p>
        </p:txBody>
      </p:sp>
      <p:sp>
        <p:nvSpPr>
          <p:cNvPr id="19" name="Line 21"/>
          <p:cNvSpPr>
            <a:spLocks noChangeShapeType="1"/>
          </p:cNvSpPr>
          <p:nvPr/>
        </p:nvSpPr>
        <p:spPr bwMode="auto">
          <a:xfrm flipV="1">
            <a:off x="6477000" y="3276600"/>
            <a:ext cx="762000" cy="1143000"/>
          </a:xfrm>
          <a:prstGeom prst="line">
            <a:avLst/>
          </a:prstGeom>
          <a:noFill/>
          <a:ln w="9525">
            <a:solidFill>
              <a:schemeClr val="tx1"/>
            </a:solidFill>
            <a:round/>
            <a:headEnd/>
            <a:tailEnd type="triangle" w="med" len="med"/>
          </a:ln>
        </p:spPr>
        <p:txBody>
          <a:bodyPr/>
          <a:lstStyle/>
          <a:p>
            <a:endParaRPr lang="en-US"/>
          </a:p>
        </p:txBody>
      </p:sp>
      <p:sp>
        <p:nvSpPr>
          <p:cNvPr id="20" name="Rectangle 22"/>
          <p:cNvSpPr>
            <a:spLocks noChangeArrowheads="1"/>
          </p:cNvSpPr>
          <p:nvPr/>
        </p:nvSpPr>
        <p:spPr bwMode="auto">
          <a:xfrm>
            <a:off x="7162800" y="3810000"/>
            <a:ext cx="304800" cy="76200"/>
          </a:xfrm>
          <a:prstGeom prst="rect">
            <a:avLst/>
          </a:prstGeom>
          <a:solidFill>
            <a:srgbClr val="FF9900"/>
          </a:solidFill>
          <a:ln w="9525">
            <a:solidFill>
              <a:schemeClr val="tx1"/>
            </a:solidFill>
            <a:miter lim="800000"/>
            <a:headEnd/>
            <a:tailEnd/>
          </a:ln>
        </p:spPr>
        <p:txBody>
          <a:bodyPr wrap="none" anchor="ctr"/>
          <a:lstStyle/>
          <a:p>
            <a:endParaRPr lang="en-US"/>
          </a:p>
        </p:txBody>
      </p:sp>
      <p:sp>
        <p:nvSpPr>
          <p:cNvPr id="21" name="Rectangle 23"/>
          <p:cNvSpPr>
            <a:spLocks noChangeArrowheads="1"/>
          </p:cNvSpPr>
          <p:nvPr/>
        </p:nvSpPr>
        <p:spPr bwMode="auto">
          <a:xfrm>
            <a:off x="7162800" y="2514600"/>
            <a:ext cx="304800" cy="1295400"/>
          </a:xfrm>
          <a:prstGeom prst="rect">
            <a:avLst/>
          </a:prstGeom>
          <a:solidFill>
            <a:schemeClr val="accent1">
              <a:alpha val="32941"/>
            </a:schemeClr>
          </a:solidFill>
          <a:ln w="9525">
            <a:solidFill>
              <a:schemeClr val="tx1"/>
            </a:solidFill>
            <a:miter lim="800000"/>
            <a:headEnd/>
            <a:tailEnd/>
          </a:ln>
        </p:spPr>
        <p:txBody>
          <a:bodyPr wrap="none" anchor="ctr"/>
          <a:lstStyle/>
          <a:p>
            <a:endParaRPr lang="en-US"/>
          </a:p>
        </p:txBody>
      </p:sp>
      <p:sp>
        <p:nvSpPr>
          <p:cNvPr id="22" name="Text Box 24"/>
          <p:cNvSpPr txBox="1">
            <a:spLocks noChangeArrowheads="1"/>
          </p:cNvSpPr>
          <p:nvPr/>
        </p:nvSpPr>
        <p:spPr bwMode="auto">
          <a:xfrm>
            <a:off x="5181600" y="2209800"/>
            <a:ext cx="1371600" cy="581025"/>
          </a:xfrm>
          <a:prstGeom prst="rect">
            <a:avLst/>
          </a:prstGeom>
          <a:noFill/>
          <a:ln w="9525">
            <a:noFill/>
            <a:miter lim="800000"/>
            <a:headEnd/>
            <a:tailEnd/>
          </a:ln>
        </p:spPr>
        <p:txBody>
          <a:bodyPr>
            <a:spAutoFit/>
          </a:bodyPr>
          <a:lstStyle/>
          <a:p>
            <a:pPr>
              <a:spcBef>
                <a:spcPct val="50000"/>
              </a:spcBef>
            </a:pPr>
            <a:r>
              <a:rPr lang="en-US" sz="1600"/>
              <a:t>reference solution</a:t>
            </a:r>
          </a:p>
        </p:txBody>
      </p:sp>
      <p:sp>
        <p:nvSpPr>
          <p:cNvPr id="23" name="Line 25"/>
          <p:cNvSpPr>
            <a:spLocks noChangeShapeType="1"/>
          </p:cNvSpPr>
          <p:nvPr/>
        </p:nvSpPr>
        <p:spPr bwMode="auto">
          <a:xfrm>
            <a:off x="6248400" y="2514600"/>
            <a:ext cx="1143000" cy="304800"/>
          </a:xfrm>
          <a:prstGeom prst="line">
            <a:avLst/>
          </a:prstGeom>
          <a:noFill/>
          <a:ln w="9525">
            <a:solidFill>
              <a:schemeClr val="tx1"/>
            </a:solidFill>
            <a:round/>
            <a:headEnd/>
            <a:tailEnd type="triangle" w="med" len="med"/>
          </a:ln>
        </p:spPr>
        <p:txBody>
          <a:bodyPr/>
          <a:lstStyle/>
          <a:p>
            <a:endParaRPr lang="en-US"/>
          </a:p>
        </p:txBody>
      </p:sp>
      <p:sp>
        <p:nvSpPr>
          <p:cNvPr id="24" name="Text Box 26"/>
          <p:cNvSpPr txBox="1">
            <a:spLocks noChangeArrowheads="1"/>
          </p:cNvSpPr>
          <p:nvPr/>
        </p:nvSpPr>
        <p:spPr bwMode="auto">
          <a:xfrm>
            <a:off x="5257800" y="5562600"/>
            <a:ext cx="2743200" cy="641350"/>
          </a:xfrm>
          <a:prstGeom prst="rect">
            <a:avLst/>
          </a:prstGeom>
          <a:noFill/>
          <a:ln w="9525">
            <a:noFill/>
            <a:miter lim="800000"/>
            <a:headEnd/>
            <a:tailEnd/>
          </a:ln>
        </p:spPr>
        <p:txBody>
          <a:bodyPr>
            <a:spAutoFit/>
          </a:bodyPr>
          <a:lstStyle/>
          <a:p>
            <a:pPr>
              <a:spcBef>
                <a:spcPct val="50000"/>
              </a:spcBef>
            </a:pPr>
            <a:r>
              <a:rPr lang="en-US" dirty="0"/>
              <a:t>liquid containing double membrane</a:t>
            </a:r>
          </a:p>
        </p:txBody>
      </p:sp>
      <p:sp>
        <p:nvSpPr>
          <p:cNvPr id="25" name="Line 27"/>
          <p:cNvSpPr>
            <a:spLocks noChangeShapeType="1"/>
          </p:cNvSpPr>
          <p:nvPr/>
        </p:nvSpPr>
        <p:spPr bwMode="auto">
          <a:xfrm flipV="1">
            <a:off x="6400800" y="3962400"/>
            <a:ext cx="838200" cy="1447800"/>
          </a:xfrm>
          <a:prstGeom prst="line">
            <a:avLst/>
          </a:prstGeom>
          <a:noFill/>
          <a:ln w="9525">
            <a:solidFill>
              <a:schemeClr val="tx1"/>
            </a:solidFill>
            <a:round/>
            <a:headEnd/>
            <a:tailEnd type="triangle" w="med" len="med"/>
          </a:ln>
        </p:spPr>
        <p:txBody>
          <a:bodyPr/>
          <a:lstStyle/>
          <a:p>
            <a:endParaRPr lang="en-US"/>
          </a:p>
        </p:txBody>
      </p:sp>
      <p:sp>
        <p:nvSpPr>
          <p:cNvPr id="26" name="Rectangle 28"/>
          <p:cNvSpPr>
            <a:spLocks noChangeArrowheads="1"/>
          </p:cNvSpPr>
          <p:nvPr/>
        </p:nvSpPr>
        <p:spPr bwMode="auto">
          <a:xfrm>
            <a:off x="685800" y="5410200"/>
            <a:ext cx="3581400" cy="762000"/>
          </a:xfrm>
          <a:prstGeom prst="rect">
            <a:avLst/>
          </a:prstGeom>
          <a:solidFill>
            <a:srgbClr val="D6ECEE"/>
          </a:solidFill>
          <a:ln w="38100" cmpd="dbl">
            <a:solidFill>
              <a:schemeClr val="tx1"/>
            </a:solidFill>
            <a:miter lim="800000"/>
            <a:headEnd/>
            <a:tailEnd/>
          </a:ln>
        </p:spPr>
        <p:txBody>
          <a:bodyPr wrap="none" anchor="ctr"/>
          <a:lstStyle/>
          <a:p>
            <a:endParaRPr lang="en-US"/>
          </a:p>
        </p:txBody>
      </p:sp>
      <p:sp>
        <p:nvSpPr>
          <p:cNvPr id="27" name="Text Box 31"/>
          <p:cNvSpPr txBox="1">
            <a:spLocks noChangeArrowheads="1"/>
          </p:cNvSpPr>
          <p:nvPr/>
        </p:nvSpPr>
        <p:spPr bwMode="auto">
          <a:xfrm>
            <a:off x="990600" y="5791200"/>
            <a:ext cx="381000" cy="304800"/>
          </a:xfrm>
          <a:prstGeom prst="rect">
            <a:avLst/>
          </a:prstGeom>
          <a:noFill/>
          <a:ln w="9525">
            <a:noFill/>
            <a:miter lim="800000"/>
            <a:headEnd/>
            <a:tailEnd/>
          </a:ln>
        </p:spPr>
        <p:txBody>
          <a:bodyPr>
            <a:spAutoFit/>
          </a:bodyPr>
          <a:lstStyle/>
          <a:p>
            <a:pPr>
              <a:spcBef>
                <a:spcPct val="50000"/>
              </a:spcBef>
            </a:pPr>
            <a:r>
              <a:rPr lang="en-US" sz="1400"/>
              <a:t>K</a:t>
            </a:r>
            <a:r>
              <a:rPr lang="en-US" sz="1400" baseline="30000"/>
              <a:t>+</a:t>
            </a:r>
            <a:endParaRPr lang="en-US" sz="1400"/>
          </a:p>
        </p:txBody>
      </p:sp>
      <p:sp>
        <p:nvSpPr>
          <p:cNvPr id="28" name="Oval 32"/>
          <p:cNvSpPr>
            <a:spLocks noChangeArrowheads="1"/>
          </p:cNvSpPr>
          <p:nvPr/>
        </p:nvSpPr>
        <p:spPr bwMode="auto">
          <a:xfrm>
            <a:off x="914400" y="5791200"/>
            <a:ext cx="609600" cy="304800"/>
          </a:xfrm>
          <a:prstGeom prst="ellipse">
            <a:avLst/>
          </a:prstGeom>
          <a:solidFill>
            <a:srgbClr val="FFFF00">
              <a:alpha val="21176"/>
            </a:srgbClr>
          </a:solidFill>
          <a:ln w="9525">
            <a:solidFill>
              <a:schemeClr val="tx1"/>
            </a:solidFill>
            <a:round/>
            <a:headEnd/>
            <a:tailEnd/>
          </a:ln>
        </p:spPr>
        <p:txBody>
          <a:bodyPr wrap="none" anchor="ctr"/>
          <a:lstStyle/>
          <a:p>
            <a:endParaRPr lang="en-US"/>
          </a:p>
        </p:txBody>
      </p:sp>
      <p:grpSp>
        <p:nvGrpSpPr>
          <p:cNvPr id="2" name="Group 53"/>
          <p:cNvGrpSpPr>
            <a:grpSpLocks/>
          </p:cNvGrpSpPr>
          <p:nvPr/>
        </p:nvGrpSpPr>
        <p:grpSpPr bwMode="auto">
          <a:xfrm>
            <a:off x="2590800" y="5791200"/>
            <a:ext cx="685800" cy="304800"/>
            <a:chOff x="1632" y="3648"/>
            <a:chExt cx="432" cy="192"/>
          </a:xfrm>
        </p:grpSpPr>
        <p:sp>
          <p:nvSpPr>
            <p:cNvPr id="30" name="Text Box 36"/>
            <p:cNvSpPr txBox="1">
              <a:spLocks noChangeArrowheads="1"/>
            </p:cNvSpPr>
            <p:nvPr/>
          </p:nvSpPr>
          <p:spPr bwMode="auto">
            <a:xfrm>
              <a:off x="1680" y="3648"/>
              <a:ext cx="384" cy="192"/>
            </a:xfrm>
            <a:prstGeom prst="rect">
              <a:avLst/>
            </a:prstGeom>
            <a:noFill/>
            <a:ln w="9525">
              <a:noFill/>
              <a:miter lim="800000"/>
              <a:headEnd/>
              <a:tailEnd/>
            </a:ln>
          </p:spPr>
          <p:txBody>
            <a:bodyPr>
              <a:spAutoFit/>
            </a:bodyPr>
            <a:lstStyle/>
            <a:p>
              <a:pPr>
                <a:spcBef>
                  <a:spcPct val="50000"/>
                </a:spcBef>
              </a:pPr>
              <a:r>
                <a:rPr lang="en-US" sz="1400"/>
                <a:t>K</a:t>
              </a:r>
              <a:r>
                <a:rPr lang="en-US" sz="1400" baseline="30000"/>
                <a:t>+</a:t>
              </a:r>
              <a:r>
                <a:rPr lang="en-US" sz="1400"/>
                <a:t>L</a:t>
              </a:r>
            </a:p>
          </p:txBody>
        </p:sp>
        <p:sp>
          <p:nvSpPr>
            <p:cNvPr id="31" name="Oval 37"/>
            <p:cNvSpPr>
              <a:spLocks noChangeArrowheads="1"/>
            </p:cNvSpPr>
            <p:nvPr/>
          </p:nvSpPr>
          <p:spPr bwMode="auto">
            <a:xfrm>
              <a:off x="1632" y="3648"/>
              <a:ext cx="384" cy="192"/>
            </a:xfrm>
            <a:prstGeom prst="ellipse">
              <a:avLst/>
            </a:prstGeom>
            <a:solidFill>
              <a:srgbClr val="FFFF00">
                <a:alpha val="21176"/>
              </a:srgbClr>
            </a:solidFill>
            <a:ln w="9525">
              <a:solidFill>
                <a:schemeClr val="tx1"/>
              </a:solidFill>
              <a:round/>
              <a:headEnd/>
              <a:tailEnd/>
            </a:ln>
          </p:spPr>
          <p:txBody>
            <a:bodyPr wrap="none" anchor="ctr"/>
            <a:lstStyle/>
            <a:p>
              <a:endParaRPr lang="en-US"/>
            </a:p>
          </p:txBody>
        </p:sp>
      </p:grpSp>
      <p:sp>
        <p:nvSpPr>
          <p:cNvPr id="32" name="Text Box 44"/>
          <p:cNvSpPr txBox="1">
            <a:spLocks noChangeArrowheads="1"/>
          </p:cNvSpPr>
          <p:nvPr/>
        </p:nvSpPr>
        <p:spPr bwMode="auto">
          <a:xfrm>
            <a:off x="1066800" y="4953000"/>
            <a:ext cx="685800" cy="304800"/>
          </a:xfrm>
          <a:prstGeom prst="rect">
            <a:avLst/>
          </a:prstGeom>
          <a:noFill/>
          <a:ln w="9525">
            <a:noFill/>
            <a:miter lim="800000"/>
            <a:headEnd/>
            <a:tailEnd/>
          </a:ln>
        </p:spPr>
        <p:txBody>
          <a:bodyPr>
            <a:spAutoFit/>
          </a:bodyPr>
          <a:lstStyle/>
          <a:p>
            <a:pPr>
              <a:spcBef>
                <a:spcPct val="50000"/>
              </a:spcBef>
            </a:pPr>
            <a:r>
              <a:rPr lang="en-US" sz="1400"/>
              <a:t>K</a:t>
            </a:r>
            <a:r>
              <a:rPr lang="en-US" sz="1400" baseline="30000"/>
              <a:t>+</a:t>
            </a:r>
            <a:r>
              <a:rPr lang="en-US" sz="1400"/>
              <a:t>A</a:t>
            </a:r>
            <a:r>
              <a:rPr lang="en-US" sz="1400" baseline="30000"/>
              <a:t>-</a:t>
            </a:r>
          </a:p>
        </p:txBody>
      </p:sp>
      <p:sp>
        <p:nvSpPr>
          <p:cNvPr id="33" name="Text Box 45"/>
          <p:cNvSpPr txBox="1">
            <a:spLocks noChangeArrowheads="1"/>
          </p:cNvSpPr>
          <p:nvPr/>
        </p:nvSpPr>
        <p:spPr bwMode="auto">
          <a:xfrm>
            <a:off x="1828800" y="5105400"/>
            <a:ext cx="685800" cy="304800"/>
          </a:xfrm>
          <a:prstGeom prst="rect">
            <a:avLst/>
          </a:prstGeom>
          <a:noFill/>
          <a:ln w="9525">
            <a:noFill/>
            <a:miter lim="800000"/>
            <a:headEnd/>
            <a:tailEnd/>
          </a:ln>
        </p:spPr>
        <p:txBody>
          <a:bodyPr>
            <a:spAutoFit/>
          </a:bodyPr>
          <a:lstStyle/>
          <a:p>
            <a:pPr>
              <a:spcBef>
                <a:spcPct val="50000"/>
              </a:spcBef>
            </a:pPr>
            <a:r>
              <a:rPr lang="en-US" sz="1400"/>
              <a:t>K</a:t>
            </a:r>
            <a:r>
              <a:rPr lang="en-US" sz="1400" baseline="30000"/>
              <a:t>+</a:t>
            </a:r>
            <a:r>
              <a:rPr lang="en-US" sz="1400"/>
              <a:t>A</a:t>
            </a:r>
            <a:r>
              <a:rPr lang="en-US" sz="1400" baseline="30000"/>
              <a:t>-</a:t>
            </a:r>
          </a:p>
        </p:txBody>
      </p:sp>
      <p:sp>
        <p:nvSpPr>
          <p:cNvPr id="34" name="Text Box 46"/>
          <p:cNvSpPr txBox="1">
            <a:spLocks noChangeArrowheads="1"/>
          </p:cNvSpPr>
          <p:nvPr/>
        </p:nvSpPr>
        <p:spPr bwMode="auto">
          <a:xfrm>
            <a:off x="2819400" y="4876800"/>
            <a:ext cx="685800" cy="304800"/>
          </a:xfrm>
          <a:prstGeom prst="rect">
            <a:avLst/>
          </a:prstGeom>
          <a:noFill/>
          <a:ln w="9525">
            <a:noFill/>
            <a:miter lim="800000"/>
            <a:headEnd/>
            <a:tailEnd/>
          </a:ln>
        </p:spPr>
        <p:txBody>
          <a:bodyPr>
            <a:spAutoFit/>
          </a:bodyPr>
          <a:lstStyle/>
          <a:p>
            <a:pPr>
              <a:spcBef>
                <a:spcPct val="50000"/>
              </a:spcBef>
            </a:pPr>
            <a:r>
              <a:rPr lang="en-US" sz="1400"/>
              <a:t>K</a:t>
            </a:r>
            <a:r>
              <a:rPr lang="en-US" sz="1400" baseline="30000"/>
              <a:t>+</a:t>
            </a:r>
            <a:r>
              <a:rPr lang="en-US" sz="1400"/>
              <a:t>A</a:t>
            </a:r>
            <a:r>
              <a:rPr lang="en-US" sz="1400" baseline="30000"/>
              <a:t>-</a:t>
            </a:r>
          </a:p>
        </p:txBody>
      </p:sp>
      <p:sp>
        <p:nvSpPr>
          <p:cNvPr id="35" name="Oval 47"/>
          <p:cNvSpPr>
            <a:spLocks noChangeArrowheads="1"/>
          </p:cNvSpPr>
          <p:nvPr/>
        </p:nvSpPr>
        <p:spPr bwMode="auto">
          <a:xfrm>
            <a:off x="1295400" y="5486400"/>
            <a:ext cx="609600" cy="304800"/>
          </a:xfrm>
          <a:prstGeom prst="ellipse">
            <a:avLst/>
          </a:prstGeom>
          <a:solidFill>
            <a:srgbClr val="FFFF00">
              <a:alpha val="21176"/>
            </a:srgbClr>
          </a:solidFill>
          <a:ln w="9525">
            <a:solidFill>
              <a:schemeClr val="tx1"/>
            </a:solidFill>
            <a:round/>
            <a:headEnd/>
            <a:tailEnd/>
          </a:ln>
        </p:spPr>
        <p:txBody>
          <a:bodyPr wrap="none" anchor="ctr"/>
          <a:lstStyle/>
          <a:p>
            <a:endParaRPr lang="en-US"/>
          </a:p>
        </p:txBody>
      </p:sp>
      <p:sp>
        <p:nvSpPr>
          <p:cNvPr id="36" name="Text Box 48"/>
          <p:cNvSpPr txBox="1">
            <a:spLocks noChangeArrowheads="1"/>
          </p:cNvSpPr>
          <p:nvPr/>
        </p:nvSpPr>
        <p:spPr bwMode="auto">
          <a:xfrm>
            <a:off x="2057400" y="6400800"/>
            <a:ext cx="609600" cy="304800"/>
          </a:xfrm>
          <a:prstGeom prst="rect">
            <a:avLst/>
          </a:prstGeom>
          <a:noFill/>
          <a:ln w="9525">
            <a:noFill/>
            <a:miter lim="800000"/>
            <a:headEnd/>
            <a:tailEnd/>
          </a:ln>
        </p:spPr>
        <p:txBody>
          <a:bodyPr>
            <a:spAutoFit/>
          </a:bodyPr>
          <a:lstStyle/>
          <a:p>
            <a:pPr>
              <a:spcBef>
                <a:spcPct val="50000"/>
              </a:spcBef>
            </a:pPr>
            <a:r>
              <a:rPr lang="en-US" sz="1400"/>
              <a:t>K</a:t>
            </a:r>
            <a:r>
              <a:rPr lang="en-US" sz="1400" baseline="30000"/>
              <a:t>+</a:t>
            </a:r>
            <a:r>
              <a:rPr lang="en-US" sz="1400"/>
              <a:t>A</a:t>
            </a:r>
            <a:r>
              <a:rPr lang="en-US" sz="1400" baseline="30000"/>
              <a:t>-</a:t>
            </a:r>
          </a:p>
        </p:txBody>
      </p:sp>
      <p:sp>
        <p:nvSpPr>
          <p:cNvPr id="37" name="Text Box 49"/>
          <p:cNvSpPr txBox="1">
            <a:spLocks noChangeArrowheads="1"/>
          </p:cNvSpPr>
          <p:nvPr/>
        </p:nvSpPr>
        <p:spPr bwMode="auto">
          <a:xfrm>
            <a:off x="1447800" y="5486400"/>
            <a:ext cx="304800" cy="304800"/>
          </a:xfrm>
          <a:prstGeom prst="rect">
            <a:avLst/>
          </a:prstGeom>
          <a:noFill/>
          <a:ln w="9525">
            <a:noFill/>
            <a:miter lim="800000"/>
            <a:headEnd/>
            <a:tailEnd/>
          </a:ln>
        </p:spPr>
        <p:txBody>
          <a:bodyPr>
            <a:spAutoFit/>
          </a:bodyPr>
          <a:lstStyle/>
          <a:p>
            <a:pPr>
              <a:spcBef>
                <a:spcPct val="50000"/>
              </a:spcBef>
            </a:pPr>
            <a:r>
              <a:rPr lang="en-US" sz="1400"/>
              <a:t>L</a:t>
            </a:r>
          </a:p>
        </p:txBody>
      </p:sp>
      <p:sp>
        <p:nvSpPr>
          <p:cNvPr id="38" name="Oval 50"/>
          <p:cNvSpPr>
            <a:spLocks noChangeArrowheads="1"/>
          </p:cNvSpPr>
          <p:nvPr/>
        </p:nvSpPr>
        <p:spPr bwMode="auto">
          <a:xfrm>
            <a:off x="3429000" y="5638800"/>
            <a:ext cx="609600" cy="304800"/>
          </a:xfrm>
          <a:prstGeom prst="ellipse">
            <a:avLst/>
          </a:prstGeom>
          <a:solidFill>
            <a:srgbClr val="FFFF00">
              <a:alpha val="21176"/>
            </a:srgbClr>
          </a:solidFill>
          <a:ln w="9525">
            <a:solidFill>
              <a:schemeClr val="tx1"/>
            </a:solidFill>
            <a:round/>
            <a:headEnd/>
            <a:tailEnd/>
          </a:ln>
        </p:spPr>
        <p:txBody>
          <a:bodyPr wrap="none" anchor="ctr"/>
          <a:lstStyle/>
          <a:p>
            <a:endParaRPr lang="en-US"/>
          </a:p>
        </p:txBody>
      </p:sp>
      <p:sp>
        <p:nvSpPr>
          <p:cNvPr id="39" name="Text Box 51"/>
          <p:cNvSpPr txBox="1">
            <a:spLocks noChangeArrowheads="1"/>
          </p:cNvSpPr>
          <p:nvPr/>
        </p:nvSpPr>
        <p:spPr bwMode="auto">
          <a:xfrm>
            <a:off x="3581400" y="5638800"/>
            <a:ext cx="304800" cy="304800"/>
          </a:xfrm>
          <a:prstGeom prst="rect">
            <a:avLst/>
          </a:prstGeom>
          <a:noFill/>
          <a:ln w="9525">
            <a:noFill/>
            <a:miter lim="800000"/>
            <a:headEnd/>
            <a:tailEnd/>
          </a:ln>
        </p:spPr>
        <p:txBody>
          <a:bodyPr>
            <a:spAutoFit/>
          </a:bodyPr>
          <a:lstStyle/>
          <a:p>
            <a:pPr>
              <a:spcBef>
                <a:spcPct val="50000"/>
              </a:spcBef>
            </a:pPr>
            <a:r>
              <a:rPr lang="en-US" sz="1400"/>
              <a:t>L</a:t>
            </a:r>
          </a:p>
        </p:txBody>
      </p:sp>
      <p:grpSp>
        <p:nvGrpSpPr>
          <p:cNvPr id="3" name="Group 54"/>
          <p:cNvGrpSpPr>
            <a:grpSpLocks/>
          </p:cNvGrpSpPr>
          <p:nvPr/>
        </p:nvGrpSpPr>
        <p:grpSpPr bwMode="auto">
          <a:xfrm>
            <a:off x="1981200" y="5562600"/>
            <a:ext cx="685800" cy="304800"/>
            <a:chOff x="1632" y="3648"/>
            <a:chExt cx="432" cy="192"/>
          </a:xfrm>
        </p:grpSpPr>
        <p:sp>
          <p:nvSpPr>
            <p:cNvPr id="41" name="Text Box 55"/>
            <p:cNvSpPr txBox="1">
              <a:spLocks noChangeArrowheads="1"/>
            </p:cNvSpPr>
            <p:nvPr/>
          </p:nvSpPr>
          <p:spPr bwMode="auto">
            <a:xfrm>
              <a:off x="1680" y="3648"/>
              <a:ext cx="384" cy="192"/>
            </a:xfrm>
            <a:prstGeom prst="rect">
              <a:avLst/>
            </a:prstGeom>
            <a:noFill/>
            <a:ln w="9525">
              <a:noFill/>
              <a:miter lim="800000"/>
              <a:headEnd/>
              <a:tailEnd/>
            </a:ln>
          </p:spPr>
          <p:txBody>
            <a:bodyPr>
              <a:spAutoFit/>
            </a:bodyPr>
            <a:lstStyle/>
            <a:p>
              <a:pPr>
                <a:spcBef>
                  <a:spcPct val="50000"/>
                </a:spcBef>
              </a:pPr>
              <a:r>
                <a:rPr lang="en-US" sz="1400"/>
                <a:t>K</a:t>
              </a:r>
              <a:r>
                <a:rPr lang="en-US" sz="1400" baseline="30000"/>
                <a:t>+</a:t>
              </a:r>
              <a:r>
                <a:rPr lang="en-US" sz="1400"/>
                <a:t>L</a:t>
              </a:r>
            </a:p>
          </p:txBody>
        </p:sp>
        <p:sp>
          <p:nvSpPr>
            <p:cNvPr id="42" name="Oval 56"/>
            <p:cNvSpPr>
              <a:spLocks noChangeArrowheads="1"/>
            </p:cNvSpPr>
            <p:nvPr/>
          </p:nvSpPr>
          <p:spPr bwMode="auto">
            <a:xfrm>
              <a:off x="1632" y="3648"/>
              <a:ext cx="384" cy="192"/>
            </a:xfrm>
            <a:prstGeom prst="ellipse">
              <a:avLst/>
            </a:prstGeom>
            <a:solidFill>
              <a:srgbClr val="FFFF00">
                <a:alpha val="21176"/>
              </a:srgbClr>
            </a:solidFill>
            <a:ln w="9525">
              <a:solidFill>
                <a:schemeClr val="tx1"/>
              </a:solidFill>
              <a:round/>
              <a:headEnd/>
              <a:tailEnd/>
            </a:ln>
          </p:spPr>
          <p:txBody>
            <a:bodyPr wrap="none" anchor="ctr"/>
            <a:lstStyle/>
            <a:p>
              <a:endParaRPr lang="en-US"/>
            </a:p>
          </p:txBody>
        </p:sp>
      </p:grpSp>
      <p:grpSp>
        <p:nvGrpSpPr>
          <p:cNvPr id="29" name="Group 58"/>
          <p:cNvGrpSpPr>
            <a:grpSpLocks/>
          </p:cNvGrpSpPr>
          <p:nvPr/>
        </p:nvGrpSpPr>
        <p:grpSpPr bwMode="auto">
          <a:xfrm>
            <a:off x="1828800" y="5715000"/>
            <a:ext cx="381000" cy="304800"/>
            <a:chOff x="528" y="3984"/>
            <a:chExt cx="240" cy="192"/>
          </a:xfrm>
        </p:grpSpPr>
        <p:sp>
          <p:nvSpPr>
            <p:cNvPr id="44" name="Text Box 52"/>
            <p:cNvSpPr txBox="1">
              <a:spLocks noChangeArrowheads="1"/>
            </p:cNvSpPr>
            <p:nvPr/>
          </p:nvSpPr>
          <p:spPr bwMode="auto">
            <a:xfrm>
              <a:off x="528" y="3984"/>
              <a:ext cx="240" cy="192"/>
            </a:xfrm>
            <a:prstGeom prst="rect">
              <a:avLst/>
            </a:prstGeom>
            <a:noFill/>
            <a:ln w="9525">
              <a:noFill/>
              <a:miter lim="800000"/>
              <a:headEnd/>
              <a:tailEnd/>
            </a:ln>
          </p:spPr>
          <p:txBody>
            <a:bodyPr>
              <a:spAutoFit/>
            </a:bodyPr>
            <a:lstStyle/>
            <a:p>
              <a:pPr>
                <a:spcBef>
                  <a:spcPct val="50000"/>
                </a:spcBef>
              </a:pPr>
              <a:r>
                <a:rPr lang="en-US" sz="1400"/>
                <a:t>B</a:t>
              </a:r>
              <a:r>
                <a:rPr lang="en-US" sz="1400" baseline="30000"/>
                <a:t>-</a:t>
              </a:r>
            </a:p>
          </p:txBody>
        </p:sp>
        <p:sp>
          <p:nvSpPr>
            <p:cNvPr id="45" name="Oval 57"/>
            <p:cNvSpPr>
              <a:spLocks noChangeArrowheads="1"/>
            </p:cNvSpPr>
            <p:nvPr/>
          </p:nvSpPr>
          <p:spPr bwMode="auto">
            <a:xfrm>
              <a:off x="528" y="3984"/>
              <a:ext cx="192" cy="192"/>
            </a:xfrm>
            <a:prstGeom prst="ellipse">
              <a:avLst/>
            </a:prstGeom>
            <a:solidFill>
              <a:srgbClr val="33CCCC">
                <a:alpha val="30196"/>
              </a:srgbClr>
            </a:solidFill>
            <a:ln w="9525">
              <a:solidFill>
                <a:schemeClr val="tx1"/>
              </a:solidFill>
              <a:round/>
              <a:headEnd/>
              <a:tailEnd/>
            </a:ln>
          </p:spPr>
          <p:txBody>
            <a:bodyPr wrap="none" anchor="ctr"/>
            <a:lstStyle/>
            <a:p>
              <a:endParaRPr lang="en-US"/>
            </a:p>
          </p:txBody>
        </p:sp>
      </p:grpSp>
      <p:grpSp>
        <p:nvGrpSpPr>
          <p:cNvPr id="7168" name="Group 59"/>
          <p:cNvGrpSpPr>
            <a:grpSpLocks/>
          </p:cNvGrpSpPr>
          <p:nvPr/>
        </p:nvGrpSpPr>
        <p:grpSpPr bwMode="auto">
          <a:xfrm>
            <a:off x="762000" y="5638800"/>
            <a:ext cx="381000" cy="304800"/>
            <a:chOff x="528" y="3984"/>
            <a:chExt cx="240" cy="192"/>
          </a:xfrm>
        </p:grpSpPr>
        <p:sp>
          <p:nvSpPr>
            <p:cNvPr id="47" name="Text Box 60"/>
            <p:cNvSpPr txBox="1">
              <a:spLocks noChangeArrowheads="1"/>
            </p:cNvSpPr>
            <p:nvPr/>
          </p:nvSpPr>
          <p:spPr bwMode="auto">
            <a:xfrm>
              <a:off x="528" y="3984"/>
              <a:ext cx="240" cy="192"/>
            </a:xfrm>
            <a:prstGeom prst="rect">
              <a:avLst/>
            </a:prstGeom>
            <a:noFill/>
            <a:ln w="9525">
              <a:noFill/>
              <a:miter lim="800000"/>
              <a:headEnd/>
              <a:tailEnd/>
            </a:ln>
          </p:spPr>
          <p:txBody>
            <a:bodyPr>
              <a:spAutoFit/>
            </a:bodyPr>
            <a:lstStyle/>
            <a:p>
              <a:pPr>
                <a:spcBef>
                  <a:spcPct val="50000"/>
                </a:spcBef>
              </a:pPr>
              <a:r>
                <a:rPr lang="en-US" sz="1400"/>
                <a:t>B</a:t>
              </a:r>
              <a:r>
                <a:rPr lang="en-US" sz="1400" baseline="30000"/>
                <a:t>-</a:t>
              </a:r>
            </a:p>
          </p:txBody>
        </p:sp>
        <p:sp>
          <p:nvSpPr>
            <p:cNvPr id="48" name="Oval 61"/>
            <p:cNvSpPr>
              <a:spLocks noChangeArrowheads="1"/>
            </p:cNvSpPr>
            <p:nvPr/>
          </p:nvSpPr>
          <p:spPr bwMode="auto">
            <a:xfrm>
              <a:off x="528" y="3984"/>
              <a:ext cx="192" cy="192"/>
            </a:xfrm>
            <a:prstGeom prst="ellipse">
              <a:avLst/>
            </a:prstGeom>
            <a:solidFill>
              <a:srgbClr val="33CCCC">
                <a:alpha val="30196"/>
              </a:srgbClr>
            </a:solidFill>
            <a:ln w="9525">
              <a:solidFill>
                <a:schemeClr val="tx1"/>
              </a:solidFill>
              <a:round/>
              <a:headEnd/>
              <a:tailEnd/>
            </a:ln>
          </p:spPr>
          <p:txBody>
            <a:bodyPr wrap="none" anchor="ctr"/>
            <a:lstStyle/>
            <a:p>
              <a:endParaRPr lang="en-US"/>
            </a:p>
          </p:txBody>
        </p:sp>
      </p:grpSp>
      <p:grpSp>
        <p:nvGrpSpPr>
          <p:cNvPr id="7169" name="Group 62"/>
          <p:cNvGrpSpPr>
            <a:grpSpLocks/>
          </p:cNvGrpSpPr>
          <p:nvPr/>
        </p:nvGrpSpPr>
        <p:grpSpPr bwMode="auto">
          <a:xfrm>
            <a:off x="2743200" y="5562600"/>
            <a:ext cx="381000" cy="304800"/>
            <a:chOff x="528" y="3984"/>
            <a:chExt cx="240" cy="192"/>
          </a:xfrm>
        </p:grpSpPr>
        <p:sp>
          <p:nvSpPr>
            <p:cNvPr id="50" name="Text Box 63"/>
            <p:cNvSpPr txBox="1">
              <a:spLocks noChangeArrowheads="1"/>
            </p:cNvSpPr>
            <p:nvPr/>
          </p:nvSpPr>
          <p:spPr bwMode="auto">
            <a:xfrm>
              <a:off x="528" y="3984"/>
              <a:ext cx="240" cy="192"/>
            </a:xfrm>
            <a:prstGeom prst="rect">
              <a:avLst/>
            </a:prstGeom>
            <a:noFill/>
            <a:ln w="9525">
              <a:noFill/>
              <a:miter lim="800000"/>
              <a:headEnd/>
              <a:tailEnd/>
            </a:ln>
          </p:spPr>
          <p:txBody>
            <a:bodyPr>
              <a:spAutoFit/>
            </a:bodyPr>
            <a:lstStyle/>
            <a:p>
              <a:pPr>
                <a:spcBef>
                  <a:spcPct val="50000"/>
                </a:spcBef>
              </a:pPr>
              <a:r>
                <a:rPr lang="en-US" sz="1400"/>
                <a:t>B</a:t>
              </a:r>
              <a:r>
                <a:rPr lang="en-US" sz="1400" baseline="30000"/>
                <a:t>-</a:t>
              </a:r>
            </a:p>
          </p:txBody>
        </p:sp>
        <p:sp>
          <p:nvSpPr>
            <p:cNvPr id="51" name="Oval 64"/>
            <p:cNvSpPr>
              <a:spLocks noChangeArrowheads="1"/>
            </p:cNvSpPr>
            <p:nvPr/>
          </p:nvSpPr>
          <p:spPr bwMode="auto">
            <a:xfrm>
              <a:off x="528" y="3984"/>
              <a:ext cx="192" cy="192"/>
            </a:xfrm>
            <a:prstGeom prst="ellipse">
              <a:avLst/>
            </a:prstGeom>
            <a:solidFill>
              <a:srgbClr val="33CCCC">
                <a:alpha val="30196"/>
              </a:srgbClr>
            </a:solidFill>
            <a:ln w="9525">
              <a:solidFill>
                <a:schemeClr val="tx1"/>
              </a:solidFill>
              <a:round/>
              <a:headEnd/>
              <a:tailEnd/>
            </a:ln>
          </p:spPr>
          <p:txBody>
            <a:bodyPr wrap="none" anchor="ctr"/>
            <a:lstStyle/>
            <a:p>
              <a:endParaRPr lang="en-US"/>
            </a:p>
          </p:txBody>
        </p:sp>
      </p:grpSp>
      <p:sp>
        <p:nvSpPr>
          <p:cNvPr id="52" name="Text Box 65"/>
          <p:cNvSpPr txBox="1">
            <a:spLocks noChangeArrowheads="1"/>
          </p:cNvSpPr>
          <p:nvPr/>
        </p:nvSpPr>
        <p:spPr bwMode="auto">
          <a:xfrm>
            <a:off x="1219200" y="5791200"/>
            <a:ext cx="304800" cy="304800"/>
          </a:xfrm>
          <a:prstGeom prst="rect">
            <a:avLst/>
          </a:prstGeom>
          <a:noFill/>
          <a:ln w="9525">
            <a:noFill/>
            <a:miter lim="800000"/>
            <a:headEnd/>
            <a:tailEnd/>
          </a:ln>
        </p:spPr>
        <p:txBody>
          <a:bodyPr>
            <a:spAutoFit/>
          </a:bodyPr>
          <a:lstStyle/>
          <a:p>
            <a:pPr>
              <a:spcBef>
                <a:spcPct val="50000"/>
              </a:spcBef>
            </a:pPr>
            <a:r>
              <a:rPr lang="en-US" sz="1400"/>
              <a:t>L</a:t>
            </a:r>
          </a:p>
        </p:txBody>
      </p:sp>
      <p:sp>
        <p:nvSpPr>
          <p:cNvPr id="53" name="Line 66"/>
          <p:cNvSpPr>
            <a:spLocks noChangeShapeType="1"/>
          </p:cNvSpPr>
          <p:nvPr/>
        </p:nvSpPr>
        <p:spPr bwMode="auto">
          <a:xfrm flipH="1">
            <a:off x="4419600" y="5791200"/>
            <a:ext cx="762000" cy="0"/>
          </a:xfrm>
          <a:prstGeom prst="line">
            <a:avLst/>
          </a:prstGeom>
          <a:noFill/>
          <a:ln w="9525">
            <a:solidFill>
              <a:schemeClr val="tx1"/>
            </a:solidFill>
            <a:round/>
            <a:headEnd/>
            <a:tailEnd type="triangle" w="med" len="med"/>
          </a:ln>
        </p:spPr>
        <p:txBody>
          <a:bodyPr/>
          <a:lstStyle/>
          <a:p>
            <a:endParaRPr lang="en-US"/>
          </a:p>
        </p:txBody>
      </p:sp>
      <p:sp>
        <p:nvSpPr>
          <p:cNvPr id="54" name="Text Box 67"/>
          <p:cNvSpPr txBox="1">
            <a:spLocks noChangeArrowheads="1"/>
          </p:cNvSpPr>
          <p:nvPr/>
        </p:nvSpPr>
        <p:spPr bwMode="auto">
          <a:xfrm>
            <a:off x="4495800" y="6096000"/>
            <a:ext cx="2819400" cy="581025"/>
          </a:xfrm>
          <a:prstGeom prst="rect">
            <a:avLst/>
          </a:prstGeom>
          <a:noFill/>
          <a:ln w="9525">
            <a:noFill/>
            <a:miter lim="800000"/>
            <a:headEnd/>
            <a:tailEnd/>
          </a:ln>
        </p:spPr>
        <p:txBody>
          <a:bodyPr>
            <a:spAutoFit/>
          </a:bodyPr>
          <a:lstStyle/>
          <a:p>
            <a:pPr>
              <a:spcBef>
                <a:spcPct val="50000"/>
              </a:spcBef>
            </a:pPr>
            <a:r>
              <a:rPr lang="en-US" sz="1600" dirty="0"/>
              <a:t>net effect of migration is generation of potential</a:t>
            </a:r>
          </a:p>
        </p:txBody>
      </p:sp>
      <p:sp>
        <p:nvSpPr>
          <p:cNvPr id="55" name="Line 68"/>
          <p:cNvSpPr>
            <a:spLocks noChangeShapeType="1"/>
          </p:cNvSpPr>
          <p:nvPr/>
        </p:nvSpPr>
        <p:spPr bwMode="auto">
          <a:xfrm flipH="1" flipV="1">
            <a:off x="1524000" y="6248400"/>
            <a:ext cx="2743200" cy="76200"/>
          </a:xfrm>
          <a:prstGeom prst="line">
            <a:avLst/>
          </a:prstGeom>
          <a:noFill/>
          <a:ln w="9525">
            <a:solidFill>
              <a:schemeClr val="tx1"/>
            </a:solidFill>
            <a:round/>
            <a:headEnd/>
            <a:tailEnd type="triangle" w="med" len="med"/>
          </a:ln>
        </p:spPr>
        <p:txBody>
          <a:bodyPr/>
          <a:lstStyle/>
          <a:p>
            <a:endParaRPr lang="en-US"/>
          </a:p>
        </p:txBody>
      </p:sp>
      <p:sp>
        <p:nvSpPr>
          <p:cNvPr id="56" name="Text Box 16"/>
          <p:cNvSpPr txBox="1">
            <a:spLocks noChangeArrowheads="1"/>
          </p:cNvSpPr>
          <p:nvPr/>
        </p:nvSpPr>
        <p:spPr bwMode="auto">
          <a:xfrm>
            <a:off x="7467600" y="4419600"/>
            <a:ext cx="1676400" cy="517525"/>
          </a:xfrm>
          <a:prstGeom prst="rect">
            <a:avLst/>
          </a:prstGeom>
          <a:noFill/>
          <a:ln w="9525">
            <a:noFill/>
            <a:miter lim="800000"/>
            <a:headEnd/>
            <a:tailEnd/>
          </a:ln>
        </p:spPr>
        <p:txBody>
          <a:bodyPr>
            <a:spAutoFit/>
          </a:bodyPr>
          <a:lstStyle/>
          <a:p>
            <a:pPr>
              <a:spcBef>
                <a:spcPct val="50000"/>
              </a:spcBef>
            </a:pPr>
            <a:r>
              <a:rPr lang="en-US" sz="1400" dirty="0"/>
              <a:t>external reference electrode</a:t>
            </a:r>
          </a:p>
        </p:txBody>
      </p:sp>
    </p:spTree>
    <p:extLst>
      <p:ext uri="{BB962C8B-B14F-4D97-AF65-F5344CB8AC3E}">
        <p14:creationId xmlns:p14="http://schemas.microsoft.com/office/powerpoint/2010/main" val="42526542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17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17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171">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5"/>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6"/>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7"/>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8"/>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9"/>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10"/>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20"/>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21"/>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14"/>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12"/>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11"/>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13"/>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22"/>
                                        </p:tgtEl>
                                        <p:attrNameLst>
                                          <p:attrName>style.visibility</p:attrName>
                                        </p:attrNameLst>
                                      </p:cBhvr>
                                      <p:to>
                                        <p:strVal val="visible"/>
                                      </p:to>
                                    </p:set>
                                  </p:childTnLst>
                                </p:cTn>
                              </p:par>
                              <p:par>
                                <p:cTn id="47" presetID="1" presetClass="entr" presetSubtype="0" fill="hold" grpId="0" nodeType="withEffect">
                                  <p:stCondLst>
                                    <p:cond delay="0"/>
                                  </p:stCondLst>
                                  <p:childTnLst>
                                    <p:set>
                                      <p:cBhvr>
                                        <p:cTn id="48" dur="1" fill="hold">
                                          <p:stCondLst>
                                            <p:cond delay="0"/>
                                          </p:stCondLst>
                                        </p:cTn>
                                        <p:tgtEl>
                                          <p:spTgt spid="23"/>
                                        </p:tgtEl>
                                        <p:attrNameLst>
                                          <p:attrName>style.visibility</p:attrName>
                                        </p:attrNameLst>
                                      </p:cBhvr>
                                      <p:to>
                                        <p:strVal val="visible"/>
                                      </p:to>
                                    </p:set>
                                  </p:childTnLst>
                                </p:cTn>
                              </p:par>
                              <p:par>
                                <p:cTn id="49" presetID="1" presetClass="entr" presetSubtype="0" fill="hold" grpId="0" nodeType="withEffect">
                                  <p:stCondLst>
                                    <p:cond delay="0"/>
                                  </p:stCondLst>
                                  <p:childTnLst>
                                    <p:set>
                                      <p:cBhvr>
                                        <p:cTn id="50" dur="1" fill="hold">
                                          <p:stCondLst>
                                            <p:cond delay="0"/>
                                          </p:stCondLst>
                                        </p:cTn>
                                        <p:tgtEl>
                                          <p:spTgt spid="18"/>
                                        </p:tgtEl>
                                        <p:attrNameLst>
                                          <p:attrName>style.visibility</p:attrName>
                                        </p:attrNameLst>
                                      </p:cBhvr>
                                      <p:to>
                                        <p:strVal val="visible"/>
                                      </p:to>
                                    </p:set>
                                  </p:childTnLst>
                                </p:cTn>
                              </p:par>
                              <p:par>
                                <p:cTn id="51" presetID="1" presetClass="entr" presetSubtype="0" fill="hold" grpId="0" nodeType="withEffect">
                                  <p:stCondLst>
                                    <p:cond delay="0"/>
                                  </p:stCondLst>
                                  <p:childTnLst>
                                    <p:set>
                                      <p:cBhvr>
                                        <p:cTn id="52" dur="1" fill="hold">
                                          <p:stCondLst>
                                            <p:cond delay="0"/>
                                          </p:stCondLst>
                                        </p:cTn>
                                        <p:tgtEl>
                                          <p:spTgt spid="19"/>
                                        </p:tgtEl>
                                        <p:attrNameLst>
                                          <p:attrName>style.visibility</p:attrName>
                                        </p:attrNameLst>
                                      </p:cBhvr>
                                      <p:to>
                                        <p:strVal val="visible"/>
                                      </p:to>
                                    </p:set>
                                  </p:childTnLst>
                                </p:cTn>
                              </p:par>
                            </p:childTnLst>
                          </p:cTn>
                        </p:par>
                      </p:childTnLst>
                    </p:cTn>
                  </p:par>
                  <p:par>
                    <p:cTn id="53" fill="hold">
                      <p:stCondLst>
                        <p:cond delay="indefinite"/>
                      </p:stCondLst>
                      <p:childTnLst>
                        <p:par>
                          <p:cTn id="54" fill="hold">
                            <p:stCondLst>
                              <p:cond delay="0"/>
                            </p:stCondLst>
                            <p:childTnLst>
                              <p:par>
                                <p:cTn id="55" presetID="1" presetClass="entr" presetSubtype="0" fill="hold" grpId="0" nodeType="clickEffect">
                                  <p:stCondLst>
                                    <p:cond delay="0"/>
                                  </p:stCondLst>
                                  <p:childTnLst>
                                    <p:set>
                                      <p:cBhvr>
                                        <p:cTn id="56" dur="1" fill="hold">
                                          <p:stCondLst>
                                            <p:cond delay="0"/>
                                          </p:stCondLst>
                                        </p:cTn>
                                        <p:tgtEl>
                                          <p:spTgt spid="15"/>
                                        </p:tgtEl>
                                        <p:attrNameLst>
                                          <p:attrName>style.visibility</p:attrName>
                                        </p:attrNameLst>
                                      </p:cBhvr>
                                      <p:to>
                                        <p:strVal val="visible"/>
                                      </p:to>
                                    </p:set>
                                  </p:childTnLst>
                                </p:cTn>
                              </p:par>
                              <p:par>
                                <p:cTn id="57" presetID="1" presetClass="entr" presetSubtype="0" fill="hold" grpId="0" nodeType="withEffect">
                                  <p:stCondLst>
                                    <p:cond delay="0"/>
                                  </p:stCondLst>
                                  <p:childTnLst>
                                    <p:set>
                                      <p:cBhvr>
                                        <p:cTn id="58" dur="1" fill="hold">
                                          <p:stCondLst>
                                            <p:cond delay="0"/>
                                          </p:stCondLst>
                                        </p:cTn>
                                        <p:tgtEl>
                                          <p:spTgt spid="17"/>
                                        </p:tgtEl>
                                        <p:attrNameLst>
                                          <p:attrName>style.visibility</p:attrName>
                                        </p:attrNameLst>
                                      </p:cBhvr>
                                      <p:to>
                                        <p:strVal val="visible"/>
                                      </p:to>
                                    </p:set>
                                  </p:childTnLst>
                                </p:cTn>
                              </p:par>
                              <p:par>
                                <p:cTn id="59" presetID="1" presetClass="entr" presetSubtype="0" fill="hold" grpId="0" nodeType="withEffect">
                                  <p:stCondLst>
                                    <p:cond delay="0"/>
                                  </p:stCondLst>
                                  <p:childTnLst>
                                    <p:set>
                                      <p:cBhvr>
                                        <p:cTn id="60" dur="1" fill="hold">
                                          <p:stCondLst>
                                            <p:cond delay="0"/>
                                          </p:stCondLst>
                                        </p:cTn>
                                        <p:tgtEl>
                                          <p:spTgt spid="16"/>
                                        </p:tgtEl>
                                        <p:attrNameLst>
                                          <p:attrName>style.visibility</p:attrName>
                                        </p:attrNameLst>
                                      </p:cBhvr>
                                      <p:to>
                                        <p:strVal val="visible"/>
                                      </p:to>
                                    </p:set>
                                  </p:childTnLst>
                                </p:cTn>
                              </p:par>
                              <p:par>
                                <p:cTn id="61" presetID="1" presetClass="entr" presetSubtype="0" fill="hold" grpId="0" nodeType="withEffect">
                                  <p:stCondLst>
                                    <p:cond delay="0"/>
                                  </p:stCondLst>
                                  <p:childTnLst>
                                    <p:set>
                                      <p:cBhvr>
                                        <p:cTn id="62" dur="1" fill="hold">
                                          <p:stCondLst>
                                            <p:cond delay="0"/>
                                          </p:stCondLst>
                                        </p:cTn>
                                        <p:tgtEl>
                                          <p:spTgt spid="56"/>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ID="1" presetClass="entr" presetSubtype="0" fill="hold" grpId="0" nodeType="clickEffect">
                                  <p:stCondLst>
                                    <p:cond delay="0"/>
                                  </p:stCondLst>
                                  <p:childTnLst>
                                    <p:set>
                                      <p:cBhvr>
                                        <p:cTn id="66" dur="1" fill="hold">
                                          <p:stCondLst>
                                            <p:cond delay="0"/>
                                          </p:stCondLst>
                                        </p:cTn>
                                        <p:tgtEl>
                                          <p:spTgt spid="7171">
                                            <p:txEl>
                                              <p:pRg st="3" end="3"/>
                                            </p:txEl>
                                          </p:spTgt>
                                        </p:tgtEl>
                                        <p:attrNameLst>
                                          <p:attrName>style.visibility</p:attrName>
                                        </p:attrNameLst>
                                      </p:cBhvr>
                                      <p:to>
                                        <p:strVal val="visible"/>
                                      </p:to>
                                    </p:set>
                                  </p:childTnLst>
                                </p:cTn>
                              </p:par>
                              <p:par>
                                <p:cTn id="67" presetID="1" presetClass="entr" presetSubtype="0" fill="hold" grpId="0" nodeType="withEffect">
                                  <p:stCondLst>
                                    <p:cond delay="0"/>
                                  </p:stCondLst>
                                  <p:childTnLst>
                                    <p:set>
                                      <p:cBhvr>
                                        <p:cTn id="68" dur="1" fill="hold">
                                          <p:stCondLst>
                                            <p:cond delay="0"/>
                                          </p:stCondLst>
                                        </p:cTn>
                                        <p:tgtEl>
                                          <p:spTgt spid="25"/>
                                        </p:tgtEl>
                                        <p:attrNameLst>
                                          <p:attrName>style.visibility</p:attrName>
                                        </p:attrNameLst>
                                      </p:cBhvr>
                                      <p:to>
                                        <p:strVal val="visible"/>
                                      </p:to>
                                    </p:set>
                                  </p:childTnLst>
                                </p:cTn>
                              </p:par>
                              <p:par>
                                <p:cTn id="69" presetID="9" presetClass="entr" presetSubtype="0" fill="hold" grpId="0" nodeType="withEffect">
                                  <p:stCondLst>
                                    <p:cond delay="0"/>
                                  </p:stCondLst>
                                  <p:childTnLst>
                                    <p:set>
                                      <p:cBhvr>
                                        <p:cTn id="70" dur="1" fill="hold">
                                          <p:stCondLst>
                                            <p:cond delay="0"/>
                                          </p:stCondLst>
                                        </p:cTn>
                                        <p:tgtEl>
                                          <p:spTgt spid="24"/>
                                        </p:tgtEl>
                                        <p:attrNameLst>
                                          <p:attrName>style.visibility</p:attrName>
                                        </p:attrNameLst>
                                      </p:cBhvr>
                                      <p:to>
                                        <p:strVal val="visible"/>
                                      </p:to>
                                    </p:set>
                                    <p:animEffect transition="in" filter="dissolve">
                                      <p:cBhvr>
                                        <p:cTn id="71" dur="500"/>
                                        <p:tgtEl>
                                          <p:spTgt spid="24"/>
                                        </p:tgtEl>
                                      </p:cBhvr>
                                    </p:animEffect>
                                  </p:childTnLst>
                                </p:cTn>
                              </p:par>
                            </p:childTnLst>
                          </p:cTn>
                        </p:par>
                      </p:childTnLst>
                    </p:cTn>
                  </p:par>
                  <p:par>
                    <p:cTn id="72" fill="hold">
                      <p:stCondLst>
                        <p:cond delay="indefinite"/>
                      </p:stCondLst>
                      <p:childTnLst>
                        <p:par>
                          <p:cTn id="73" fill="hold">
                            <p:stCondLst>
                              <p:cond delay="0"/>
                            </p:stCondLst>
                            <p:childTnLst>
                              <p:par>
                                <p:cTn id="74" presetID="1" presetClass="entr" presetSubtype="0" fill="hold" grpId="0" nodeType="clickEffect">
                                  <p:stCondLst>
                                    <p:cond delay="0"/>
                                  </p:stCondLst>
                                  <p:childTnLst>
                                    <p:set>
                                      <p:cBhvr>
                                        <p:cTn id="75" dur="1" fill="hold">
                                          <p:stCondLst>
                                            <p:cond delay="0"/>
                                          </p:stCondLst>
                                        </p:cTn>
                                        <p:tgtEl>
                                          <p:spTgt spid="7171">
                                            <p:txEl>
                                              <p:pRg st="4" end="4"/>
                                            </p:txEl>
                                          </p:spTgt>
                                        </p:tgtEl>
                                        <p:attrNameLst>
                                          <p:attrName>style.visibility</p:attrName>
                                        </p:attrNameLst>
                                      </p:cBhvr>
                                      <p:to>
                                        <p:strVal val="visible"/>
                                      </p:to>
                                    </p:set>
                                  </p:childTnLst>
                                </p:cTn>
                              </p:par>
                            </p:childTnLst>
                          </p:cTn>
                        </p:par>
                      </p:childTnLst>
                    </p:cTn>
                  </p:par>
                  <p:par>
                    <p:cTn id="76" fill="hold">
                      <p:stCondLst>
                        <p:cond delay="indefinite"/>
                      </p:stCondLst>
                      <p:childTnLst>
                        <p:par>
                          <p:cTn id="77" fill="hold">
                            <p:stCondLst>
                              <p:cond delay="0"/>
                            </p:stCondLst>
                            <p:childTnLst>
                              <p:par>
                                <p:cTn id="78" presetID="1" presetClass="entr" presetSubtype="0" fill="hold" grpId="0" nodeType="clickEffect">
                                  <p:stCondLst>
                                    <p:cond delay="0"/>
                                  </p:stCondLst>
                                  <p:childTnLst>
                                    <p:set>
                                      <p:cBhvr>
                                        <p:cTn id="79" dur="1" fill="hold">
                                          <p:stCondLst>
                                            <p:cond delay="0"/>
                                          </p:stCondLst>
                                        </p:cTn>
                                        <p:tgtEl>
                                          <p:spTgt spid="26"/>
                                        </p:tgtEl>
                                        <p:attrNameLst>
                                          <p:attrName>style.visibility</p:attrName>
                                        </p:attrNameLst>
                                      </p:cBhvr>
                                      <p:to>
                                        <p:strVal val="visible"/>
                                      </p:to>
                                    </p:set>
                                  </p:childTnLst>
                                </p:cTn>
                              </p:par>
                              <p:par>
                                <p:cTn id="80" presetID="1" presetClass="entr" presetSubtype="0" fill="hold" grpId="0" nodeType="withEffect">
                                  <p:stCondLst>
                                    <p:cond delay="0"/>
                                  </p:stCondLst>
                                  <p:childTnLst>
                                    <p:set>
                                      <p:cBhvr>
                                        <p:cTn id="81" dur="1" fill="hold">
                                          <p:stCondLst>
                                            <p:cond delay="0"/>
                                          </p:stCondLst>
                                        </p:cTn>
                                        <p:tgtEl>
                                          <p:spTgt spid="27"/>
                                        </p:tgtEl>
                                        <p:attrNameLst>
                                          <p:attrName>style.visibility</p:attrName>
                                        </p:attrNameLst>
                                      </p:cBhvr>
                                      <p:to>
                                        <p:strVal val="visible"/>
                                      </p:to>
                                    </p:set>
                                  </p:childTnLst>
                                </p:cTn>
                              </p:par>
                              <p:par>
                                <p:cTn id="82" presetID="1" presetClass="entr" presetSubtype="0" fill="hold" grpId="0" nodeType="withEffect">
                                  <p:stCondLst>
                                    <p:cond delay="0"/>
                                  </p:stCondLst>
                                  <p:childTnLst>
                                    <p:set>
                                      <p:cBhvr>
                                        <p:cTn id="83" dur="1" fill="hold">
                                          <p:stCondLst>
                                            <p:cond delay="0"/>
                                          </p:stCondLst>
                                        </p:cTn>
                                        <p:tgtEl>
                                          <p:spTgt spid="28"/>
                                        </p:tgtEl>
                                        <p:attrNameLst>
                                          <p:attrName>style.visibility</p:attrName>
                                        </p:attrNameLst>
                                      </p:cBhvr>
                                      <p:to>
                                        <p:strVal val="visible"/>
                                      </p:to>
                                    </p:set>
                                  </p:childTnLst>
                                </p:cTn>
                              </p:par>
                              <p:par>
                                <p:cTn id="84" presetID="1" presetClass="entr" presetSubtype="0" fill="hold" nodeType="withEffect">
                                  <p:stCondLst>
                                    <p:cond delay="0"/>
                                  </p:stCondLst>
                                  <p:childTnLst>
                                    <p:set>
                                      <p:cBhvr>
                                        <p:cTn id="85" dur="1" fill="hold">
                                          <p:stCondLst>
                                            <p:cond delay="0"/>
                                          </p:stCondLst>
                                        </p:cTn>
                                        <p:tgtEl>
                                          <p:spTgt spid="2"/>
                                        </p:tgtEl>
                                        <p:attrNameLst>
                                          <p:attrName>style.visibility</p:attrName>
                                        </p:attrNameLst>
                                      </p:cBhvr>
                                      <p:to>
                                        <p:strVal val="visible"/>
                                      </p:to>
                                    </p:set>
                                  </p:childTnLst>
                                </p:cTn>
                              </p:par>
                              <p:par>
                                <p:cTn id="86" presetID="1" presetClass="entr" presetSubtype="0" fill="hold" grpId="0" nodeType="withEffect">
                                  <p:stCondLst>
                                    <p:cond delay="0"/>
                                  </p:stCondLst>
                                  <p:childTnLst>
                                    <p:set>
                                      <p:cBhvr>
                                        <p:cTn id="87" dur="1" fill="hold">
                                          <p:stCondLst>
                                            <p:cond delay="0"/>
                                          </p:stCondLst>
                                        </p:cTn>
                                        <p:tgtEl>
                                          <p:spTgt spid="32"/>
                                        </p:tgtEl>
                                        <p:attrNameLst>
                                          <p:attrName>style.visibility</p:attrName>
                                        </p:attrNameLst>
                                      </p:cBhvr>
                                      <p:to>
                                        <p:strVal val="visible"/>
                                      </p:to>
                                    </p:set>
                                  </p:childTnLst>
                                </p:cTn>
                              </p:par>
                              <p:par>
                                <p:cTn id="88" presetID="1" presetClass="entr" presetSubtype="0" fill="hold" grpId="0" nodeType="withEffect">
                                  <p:stCondLst>
                                    <p:cond delay="0"/>
                                  </p:stCondLst>
                                  <p:childTnLst>
                                    <p:set>
                                      <p:cBhvr>
                                        <p:cTn id="89" dur="1" fill="hold">
                                          <p:stCondLst>
                                            <p:cond delay="0"/>
                                          </p:stCondLst>
                                        </p:cTn>
                                        <p:tgtEl>
                                          <p:spTgt spid="33"/>
                                        </p:tgtEl>
                                        <p:attrNameLst>
                                          <p:attrName>style.visibility</p:attrName>
                                        </p:attrNameLst>
                                      </p:cBhvr>
                                      <p:to>
                                        <p:strVal val="visible"/>
                                      </p:to>
                                    </p:set>
                                  </p:childTnLst>
                                </p:cTn>
                              </p:par>
                              <p:par>
                                <p:cTn id="90" presetID="1" presetClass="entr" presetSubtype="0" fill="hold" grpId="0" nodeType="withEffect">
                                  <p:stCondLst>
                                    <p:cond delay="0"/>
                                  </p:stCondLst>
                                  <p:childTnLst>
                                    <p:set>
                                      <p:cBhvr>
                                        <p:cTn id="91" dur="1" fill="hold">
                                          <p:stCondLst>
                                            <p:cond delay="0"/>
                                          </p:stCondLst>
                                        </p:cTn>
                                        <p:tgtEl>
                                          <p:spTgt spid="34"/>
                                        </p:tgtEl>
                                        <p:attrNameLst>
                                          <p:attrName>style.visibility</p:attrName>
                                        </p:attrNameLst>
                                      </p:cBhvr>
                                      <p:to>
                                        <p:strVal val="visible"/>
                                      </p:to>
                                    </p:set>
                                  </p:childTnLst>
                                </p:cTn>
                              </p:par>
                              <p:par>
                                <p:cTn id="92" presetID="1" presetClass="entr" presetSubtype="0" fill="hold" grpId="0" nodeType="withEffect">
                                  <p:stCondLst>
                                    <p:cond delay="0"/>
                                  </p:stCondLst>
                                  <p:childTnLst>
                                    <p:set>
                                      <p:cBhvr>
                                        <p:cTn id="93" dur="1" fill="hold">
                                          <p:stCondLst>
                                            <p:cond delay="0"/>
                                          </p:stCondLst>
                                        </p:cTn>
                                        <p:tgtEl>
                                          <p:spTgt spid="35"/>
                                        </p:tgtEl>
                                        <p:attrNameLst>
                                          <p:attrName>style.visibility</p:attrName>
                                        </p:attrNameLst>
                                      </p:cBhvr>
                                      <p:to>
                                        <p:strVal val="visible"/>
                                      </p:to>
                                    </p:set>
                                  </p:childTnLst>
                                </p:cTn>
                              </p:par>
                              <p:par>
                                <p:cTn id="94" presetID="1" presetClass="entr" presetSubtype="0" fill="hold" grpId="0" nodeType="withEffect">
                                  <p:stCondLst>
                                    <p:cond delay="0"/>
                                  </p:stCondLst>
                                  <p:childTnLst>
                                    <p:set>
                                      <p:cBhvr>
                                        <p:cTn id="95" dur="1" fill="hold">
                                          <p:stCondLst>
                                            <p:cond delay="0"/>
                                          </p:stCondLst>
                                        </p:cTn>
                                        <p:tgtEl>
                                          <p:spTgt spid="36"/>
                                        </p:tgtEl>
                                        <p:attrNameLst>
                                          <p:attrName>style.visibility</p:attrName>
                                        </p:attrNameLst>
                                      </p:cBhvr>
                                      <p:to>
                                        <p:strVal val="visible"/>
                                      </p:to>
                                    </p:set>
                                  </p:childTnLst>
                                </p:cTn>
                              </p:par>
                              <p:par>
                                <p:cTn id="96" presetID="1" presetClass="entr" presetSubtype="0" fill="hold" grpId="0" nodeType="withEffect">
                                  <p:stCondLst>
                                    <p:cond delay="0"/>
                                  </p:stCondLst>
                                  <p:childTnLst>
                                    <p:set>
                                      <p:cBhvr>
                                        <p:cTn id="97" dur="1" fill="hold">
                                          <p:stCondLst>
                                            <p:cond delay="0"/>
                                          </p:stCondLst>
                                        </p:cTn>
                                        <p:tgtEl>
                                          <p:spTgt spid="37"/>
                                        </p:tgtEl>
                                        <p:attrNameLst>
                                          <p:attrName>style.visibility</p:attrName>
                                        </p:attrNameLst>
                                      </p:cBhvr>
                                      <p:to>
                                        <p:strVal val="visible"/>
                                      </p:to>
                                    </p:set>
                                  </p:childTnLst>
                                </p:cTn>
                              </p:par>
                              <p:par>
                                <p:cTn id="98" presetID="1" presetClass="entr" presetSubtype="0" fill="hold" grpId="0" nodeType="withEffect">
                                  <p:stCondLst>
                                    <p:cond delay="0"/>
                                  </p:stCondLst>
                                  <p:childTnLst>
                                    <p:set>
                                      <p:cBhvr>
                                        <p:cTn id="99" dur="1" fill="hold">
                                          <p:stCondLst>
                                            <p:cond delay="0"/>
                                          </p:stCondLst>
                                        </p:cTn>
                                        <p:tgtEl>
                                          <p:spTgt spid="38"/>
                                        </p:tgtEl>
                                        <p:attrNameLst>
                                          <p:attrName>style.visibility</p:attrName>
                                        </p:attrNameLst>
                                      </p:cBhvr>
                                      <p:to>
                                        <p:strVal val="visible"/>
                                      </p:to>
                                    </p:set>
                                  </p:childTnLst>
                                </p:cTn>
                              </p:par>
                              <p:par>
                                <p:cTn id="100" presetID="1" presetClass="entr" presetSubtype="0" fill="hold" grpId="0" nodeType="withEffect">
                                  <p:stCondLst>
                                    <p:cond delay="0"/>
                                  </p:stCondLst>
                                  <p:childTnLst>
                                    <p:set>
                                      <p:cBhvr>
                                        <p:cTn id="101" dur="1" fill="hold">
                                          <p:stCondLst>
                                            <p:cond delay="0"/>
                                          </p:stCondLst>
                                        </p:cTn>
                                        <p:tgtEl>
                                          <p:spTgt spid="39"/>
                                        </p:tgtEl>
                                        <p:attrNameLst>
                                          <p:attrName>style.visibility</p:attrName>
                                        </p:attrNameLst>
                                      </p:cBhvr>
                                      <p:to>
                                        <p:strVal val="visible"/>
                                      </p:to>
                                    </p:set>
                                  </p:childTnLst>
                                </p:cTn>
                              </p:par>
                              <p:par>
                                <p:cTn id="102" presetID="1" presetClass="entr" presetSubtype="0" fill="hold" nodeType="withEffect">
                                  <p:stCondLst>
                                    <p:cond delay="0"/>
                                  </p:stCondLst>
                                  <p:childTnLst>
                                    <p:set>
                                      <p:cBhvr>
                                        <p:cTn id="103" dur="1" fill="hold">
                                          <p:stCondLst>
                                            <p:cond delay="0"/>
                                          </p:stCondLst>
                                        </p:cTn>
                                        <p:tgtEl>
                                          <p:spTgt spid="3"/>
                                        </p:tgtEl>
                                        <p:attrNameLst>
                                          <p:attrName>style.visibility</p:attrName>
                                        </p:attrNameLst>
                                      </p:cBhvr>
                                      <p:to>
                                        <p:strVal val="visible"/>
                                      </p:to>
                                    </p:set>
                                  </p:childTnLst>
                                </p:cTn>
                              </p:par>
                              <p:par>
                                <p:cTn id="104" presetID="1" presetClass="entr" presetSubtype="0" fill="hold" nodeType="withEffect">
                                  <p:stCondLst>
                                    <p:cond delay="0"/>
                                  </p:stCondLst>
                                  <p:childTnLst>
                                    <p:set>
                                      <p:cBhvr>
                                        <p:cTn id="105" dur="1" fill="hold">
                                          <p:stCondLst>
                                            <p:cond delay="0"/>
                                          </p:stCondLst>
                                        </p:cTn>
                                        <p:tgtEl>
                                          <p:spTgt spid="29"/>
                                        </p:tgtEl>
                                        <p:attrNameLst>
                                          <p:attrName>style.visibility</p:attrName>
                                        </p:attrNameLst>
                                      </p:cBhvr>
                                      <p:to>
                                        <p:strVal val="visible"/>
                                      </p:to>
                                    </p:set>
                                  </p:childTnLst>
                                </p:cTn>
                              </p:par>
                              <p:par>
                                <p:cTn id="106" presetID="1" presetClass="entr" presetSubtype="0" fill="hold" nodeType="withEffect">
                                  <p:stCondLst>
                                    <p:cond delay="0"/>
                                  </p:stCondLst>
                                  <p:childTnLst>
                                    <p:set>
                                      <p:cBhvr>
                                        <p:cTn id="107" dur="1" fill="hold">
                                          <p:stCondLst>
                                            <p:cond delay="0"/>
                                          </p:stCondLst>
                                        </p:cTn>
                                        <p:tgtEl>
                                          <p:spTgt spid="7168"/>
                                        </p:tgtEl>
                                        <p:attrNameLst>
                                          <p:attrName>style.visibility</p:attrName>
                                        </p:attrNameLst>
                                      </p:cBhvr>
                                      <p:to>
                                        <p:strVal val="visible"/>
                                      </p:to>
                                    </p:set>
                                  </p:childTnLst>
                                </p:cTn>
                              </p:par>
                              <p:par>
                                <p:cTn id="108" presetID="1" presetClass="entr" presetSubtype="0" fill="hold" nodeType="withEffect">
                                  <p:stCondLst>
                                    <p:cond delay="0"/>
                                  </p:stCondLst>
                                  <p:childTnLst>
                                    <p:set>
                                      <p:cBhvr>
                                        <p:cTn id="109" dur="1" fill="hold">
                                          <p:stCondLst>
                                            <p:cond delay="0"/>
                                          </p:stCondLst>
                                        </p:cTn>
                                        <p:tgtEl>
                                          <p:spTgt spid="7169"/>
                                        </p:tgtEl>
                                        <p:attrNameLst>
                                          <p:attrName>style.visibility</p:attrName>
                                        </p:attrNameLst>
                                      </p:cBhvr>
                                      <p:to>
                                        <p:strVal val="visible"/>
                                      </p:to>
                                    </p:set>
                                  </p:childTnLst>
                                </p:cTn>
                              </p:par>
                              <p:par>
                                <p:cTn id="110" presetID="1" presetClass="entr" presetSubtype="0" fill="hold" grpId="0" nodeType="withEffect">
                                  <p:stCondLst>
                                    <p:cond delay="0"/>
                                  </p:stCondLst>
                                  <p:childTnLst>
                                    <p:set>
                                      <p:cBhvr>
                                        <p:cTn id="111" dur="1" fill="hold">
                                          <p:stCondLst>
                                            <p:cond delay="0"/>
                                          </p:stCondLst>
                                        </p:cTn>
                                        <p:tgtEl>
                                          <p:spTgt spid="52"/>
                                        </p:tgtEl>
                                        <p:attrNameLst>
                                          <p:attrName>style.visibility</p:attrName>
                                        </p:attrNameLst>
                                      </p:cBhvr>
                                      <p:to>
                                        <p:strVal val="visible"/>
                                      </p:to>
                                    </p:set>
                                  </p:childTnLst>
                                </p:cTn>
                              </p:par>
                              <p:par>
                                <p:cTn id="112" presetID="1" presetClass="entr" presetSubtype="0" fill="hold" grpId="0" nodeType="withEffect">
                                  <p:stCondLst>
                                    <p:cond delay="0"/>
                                  </p:stCondLst>
                                  <p:childTnLst>
                                    <p:set>
                                      <p:cBhvr>
                                        <p:cTn id="113" dur="1" fill="hold">
                                          <p:stCondLst>
                                            <p:cond delay="0"/>
                                          </p:stCondLst>
                                        </p:cTn>
                                        <p:tgtEl>
                                          <p:spTgt spid="53"/>
                                        </p:tgtEl>
                                        <p:attrNameLst>
                                          <p:attrName>style.visibility</p:attrName>
                                        </p:attrNameLst>
                                      </p:cBhvr>
                                      <p:to>
                                        <p:strVal val="visible"/>
                                      </p:to>
                                    </p:set>
                                  </p:childTnLst>
                                </p:cTn>
                              </p:par>
                            </p:childTnLst>
                          </p:cTn>
                        </p:par>
                      </p:childTnLst>
                    </p:cTn>
                  </p:par>
                  <p:par>
                    <p:cTn id="114" fill="hold">
                      <p:stCondLst>
                        <p:cond delay="indefinite"/>
                      </p:stCondLst>
                      <p:childTnLst>
                        <p:par>
                          <p:cTn id="115" fill="hold">
                            <p:stCondLst>
                              <p:cond delay="0"/>
                            </p:stCondLst>
                            <p:childTnLst>
                              <p:par>
                                <p:cTn id="116" presetID="42" presetClass="path" presetSubtype="0" accel="50000" decel="50000" fill="hold" grpId="1" nodeType="clickEffect">
                                  <p:stCondLst>
                                    <p:cond delay="0"/>
                                  </p:stCondLst>
                                  <p:childTnLst>
                                    <p:animMotion origin="layout" path="M 3.33333E-6 4.76752E-6 L 0.00416 0.05551 " pathEditMode="relative" rAng="0" ptsTypes="AA">
                                      <p:cBhvr>
                                        <p:cTn id="117" dur="1000" fill="hold"/>
                                        <p:tgtEl>
                                          <p:spTgt spid="27"/>
                                        </p:tgtEl>
                                        <p:attrNameLst>
                                          <p:attrName>ppt_x</p:attrName>
                                          <p:attrName>ppt_y</p:attrName>
                                        </p:attrNameLst>
                                      </p:cBhvr>
                                      <p:rCtr x="200" y="2800"/>
                                    </p:animMotion>
                                  </p:childTnLst>
                                </p:cTn>
                              </p:par>
                            </p:childTnLst>
                          </p:cTn>
                        </p:par>
                      </p:childTnLst>
                    </p:cTn>
                  </p:par>
                  <p:par>
                    <p:cTn id="118" fill="hold">
                      <p:stCondLst>
                        <p:cond delay="indefinite"/>
                      </p:stCondLst>
                      <p:childTnLst>
                        <p:par>
                          <p:cTn id="119" fill="hold">
                            <p:stCondLst>
                              <p:cond delay="0"/>
                            </p:stCondLst>
                            <p:childTnLst>
                              <p:par>
                                <p:cTn id="120" presetID="9" presetClass="entr" presetSubtype="0" fill="hold" grpId="0" nodeType="clickEffect">
                                  <p:stCondLst>
                                    <p:cond delay="0"/>
                                  </p:stCondLst>
                                  <p:childTnLst>
                                    <p:set>
                                      <p:cBhvr>
                                        <p:cTn id="121" dur="1" fill="hold">
                                          <p:stCondLst>
                                            <p:cond delay="0"/>
                                          </p:stCondLst>
                                        </p:cTn>
                                        <p:tgtEl>
                                          <p:spTgt spid="55"/>
                                        </p:tgtEl>
                                        <p:attrNameLst>
                                          <p:attrName>style.visibility</p:attrName>
                                        </p:attrNameLst>
                                      </p:cBhvr>
                                      <p:to>
                                        <p:strVal val="visible"/>
                                      </p:to>
                                    </p:set>
                                    <p:animEffect transition="in" filter="dissolve">
                                      <p:cBhvr>
                                        <p:cTn id="122" dur="500"/>
                                        <p:tgtEl>
                                          <p:spTgt spid="55"/>
                                        </p:tgtEl>
                                      </p:cBhvr>
                                    </p:animEffect>
                                  </p:childTnLst>
                                </p:cTn>
                              </p:par>
                              <p:par>
                                <p:cTn id="123" presetID="9" presetClass="entr" presetSubtype="0" fill="hold" grpId="0" nodeType="withEffect">
                                  <p:stCondLst>
                                    <p:cond delay="0"/>
                                  </p:stCondLst>
                                  <p:childTnLst>
                                    <p:set>
                                      <p:cBhvr>
                                        <p:cTn id="124" dur="1" fill="hold">
                                          <p:stCondLst>
                                            <p:cond delay="0"/>
                                          </p:stCondLst>
                                        </p:cTn>
                                        <p:tgtEl>
                                          <p:spTgt spid="54"/>
                                        </p:tgtEl>
                                        <p:attrNameLst>
                                          <p:attrName>style.visibility</p:attrName>
                                        </p:attrNameLst>
                                      </p:cBhvr>
                                      <p:to>
                                        <p:strVal val="visible"/>
                                      </p:to>
                                    </p:set>
                                    <p:animEffect transition="in" filter="dissolve">
                                      <p:cBhvr>
                                        <p:cTn id="125" dur="500"/>
                                        <p:tgtEl>
                                          <p:spTgt spid="5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1" grpId="0" build="p"/>
      <p:bldP spid="4" grpId="0" animBg="1"/>
      <p:bldP spid="5" grpId="0" animBg="1"/>
      <p:bldP spid="6" grpId="0" animBg="1"/>
      <p:bldP spid="7" grpId="0" animBg="1"/>
      <p:bldP spid="8" grpId="0" animBg="1"/>
      <p:bldP spid="9" grpId="0" animBg="1"/>
      <p:bldP spid="10" grpId="0" animBg="1"/>
      <p:bldP spid="11" grpId="0" animBg="1"/>
      <p:bldP spid="12" grpId="0"/>
      <p:bldP spid="13" grpId="0" animBg="1"/>
      <p:bldP spid="14" grpId="0" animBg="1"/>
      <p:bldP spid="15" grpId="0" animBg="1"/>
      <p:bldP spid="16" grpId="0"/>
      <p:bldP spid="17" grpId="0" animBg="1"/>
      <p:bldP spid="18" grpId="0"/>
      <p:bldP spid="19" grpId="0" animBg="1"/>
      <p:bldP spid="20" grpId="0" animBg="1"/>
      <p:bldP spid="21" grpId="0" animBg="1"/>
      <p:bldP spid="22" grpId="0"/>
      <p:bldP spid="23" grpId="0" animBg="1"/>
      <p:bldP spid="24" grpId="0"/>
      <p:bldP spid="25" grpId="0" animBg="1"/>
      <p:bldP spid="26" grpId="0" animBg="1"/>
      <p:bldP spid="27" grpId="0"/>
      <p:bldP spid="27" grpId="1"/>
      <p:bldP spid="28" grpId="0" animBg="1"/>
      <p:bldP spid="32" grpId="0"/>
      <p:bldP spid="33" grpId="0"/>
      <p:bldP spid="34" grpId="0"/>
      <p:bldP spid="35" grpId="0" animBg="1"/>
      <p:bldP spid="36" grpId="0"/>
      <p:bldP spid="37" grpId="0"/>
      <p:bldP spid="38" grpId="0" animBg="1"/>
      <p:bldP spid="39" grpId="0"/>
      <p:bldP spid="52" grpId="0"/>
      <p:bldP spid="53" grpId="0" animBg="1"/>
      <p:bldP spid="54" grpId="0"/>
      <p:bldP spid="55" grpId="0" animBg="1"/>
      <p:bldP spid="56" grpId="0"/>
    </p:bldLst>
  </p:timing>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170" name="Rectangle 4"/>
          <p:cNvSpPr>
            <a:spLocks noGrp="1" noChangeArrowheads="1"/>
          </p:cNvSpPr>
          <p:nvPr>
            <p:ph type="title"/>
          </p:nvPr>
        </p:nvSpPr>
        <p:spPr/>
        <p:txBody>
          <a:bodyPr/>
          <a:lstStyle/>
          <a:p>
            <a:pPr eaLnBrk="1" hangingPunct="1"/>
            <a:r>
              <a:rPr lang="en-US" sz="4000" dirty="0" smtClean="0">
                <a:latin typeface="Tahoma" charset="0"/>
              </a:rPr>
              <a:t>Electrochemistry</a:t>
            </a:r>
            <a:r>
              <a:rPr lang="en-US" sz="4800" dirty="0" smtClean="0">
                <a:latin typeface="Tahoma" charset="0"/>
              </a:rPr>
              <a:t/>
            </a:r>
            <a:br>
              <a:rPr lang="en-US" sz="4800" dirty="0" smtClean="0">
                <a:latin typeface="Tahoma" charset="0"/>
              </a:rPr>
            </a:br>
            <a:r>
              <a:rPr lang="en-US" sz="3200" dirty="0" err="1" smtClean="0">
                <a:latin typeface="Tahoma" charset="0"/>
              </a:rPr>
              <a:t>Potentiometry</a:t>
            </a:r>
            <a:r>
              <a:rPr lang="en-US" sz="3200" dirty="0" smtClean="0">
                <a:latin typeface="Tahoma" charset="0"/>
              </a:rPr>
              <a:t> – Ion Selective Electrodes</a:t>
            </a:r>
            <a:endParaRPr lang="en-US" altLang="en-US" sz="3200" dirty="0" smtClean="0">
              <a:latin typeface="Tahoma" charset="0"/>
              <a:cs typeface="Tahoma" charset="0"/>
            </a:endParaRPr>
          </a:p>
        </p:txBody>
      </p:sp>
      <p:sp>
        <p:nvSpPr>
          <p:cNvPr id="7171" name="Content Placeholder 5"/>
          <p:cNvSpPr>
            <a:spLocks noGrp="1"/>
          </p:cNvSpPr>
          <p:nvPr>
            <p:ph idx="1"/>
          </p:nvPr>
        </p:nvSpPr>
        <p:spPr/>
        <p:txBody>
          <a:bodyPr/>
          <a:lstStyle/>
          <a:p>
            <a:pPr>
              <a:lnSpc>
                <a:spcPct val="90000"/>
              </a:lnSpc>
            </a:pPr>
            <a:r>
              <a:rPr lang="en-US" sz="2800" dirty="0" smtClean="0">
                <a:latin typeface="Tahoma" charset="0"/>
              </a:rPr>
              <a:t>Other types of ion selective membranes will involve:</a:t>
            </a:r>
          </a:p>
          <a:p>
            <a:pPr lvl="1">
              <a:lnSpc>
                <a:spcPct val="90000"/>
              </a:lnSpc>
            </a:pPr>
            <a:r>
              <a:rPr lang="en-US" sz="2400" dirty="0" smtClean="0">
                <a:latin typeface="Tahoma" charset="0"/>
              </a:rPr>
              <a:t>glass with ion sites</a:t>
            </a:r>
          </a:p>
          <a:p>
            <a:pPr lvl="1">
              <a:lnSpc>
                <a:spcPct val="90000"/>
              </a:lnSpc>
            </a:pPr>
            <a:r>
              <a:rPr lang="en-US" sz="2400" dirty="0" smtClean="0">
                <a:latin typeface="Tahoma" charset="0"/>
              </a:rPr>
              <a:t>solid state elements with ion sites</a:t>
            </a:r>
          </a:p>
          <a:p>
            <a:pPr>
              <a:lnSpc>
                <a:spcPct val="90000"/>
              </a:lnSpc>
            </a:pPr>
            <a:r>
              <a:rPr lang="en-US" sz="2800" dirty="0" smtClean="0">
                <a:latin typeface="Tahoma" charset="0"/>
              </a:rPr>
              <a:t>All ion selective electrodes function by difference in potential at surface between sample and reference solution ion concentrations</a:t>
            </a:r>
          </a:p>
          <a:p>
            <a:pPr>
              <a:lnSpc>
                <a:spcPct val="90000"/>
              </a:lnSpc>
            </a:pPr>
            <a:r>
              <a:rPr lang="en-US" sz="2800" dirty="0" smtClean="0">
                <a:latin typeface="Tahoma" charset="0"/>
              </a:rPr>
              <a:t>Potential depends on the log of the ion activity (concentration): E = const. </a:t>
            </a:r>
            <a:r>
              <a:rPr lang="en-US" sz="2800" u="sng" dirty="0" smtClean="0">
                <a:latin typeface="Tahoma" charset="0"/>
              </a:rPr>
              <a:t>+</a:t>
            </a:r>
            <a:r>
              <a:rPr lang="en-US" sz="2800" dirty="0" smtClean="0">
                <a:latin typeface="Tahoma" charset="0"/>
              </a:rPr>
              <a:t> </a:t>
            </a:r>
            <a:r>
              <a:rPr lang="en-US" sz="2800" dirty="0" err="1" smtClean="0">
                <a:latin typeface="Symbol" pitchFamily="18" charset="2"/>
              </a:rPr>
              <a:t>b</a:t>
            </a:r>
            <a:r>
              <a:rPr lang="en-US" sz="2800" dirty="0" err="1" smtClean="0">
                <a:latin typeface="Tahoma" charset="0"/>
              </a:rPr>
              <a:t>pX</a:t>
            </a:r>
            <a:r>
              <a:rPr lang="en-US" sz="2800" dirty="0" smtClean="0">
                <a:latin typeface="Tahoma" charset="0"/>
              </a:rPr>
              <a:t> where </a:t>
            </a:r>
            <a:r>
              <a:rPr lang="en-US" sz="2800" dirty="0" err="1" smtClean="0">
                <a:latin typeface="Tahoma" charset="0"/>
              </a:rPr>
              <a:t>pX</a:t>
            </a:r>
            <a:r>
              <a:rPr lang="en-US" sz="2800" dirty="0" smtClean="0">
                <a:latin typeface="Tahoma" charset="0"/>
              </a:rPr>
              <a:t> is negative log of the </a:t>
            </a:r>
            <a:r>
              <a:rPr lang="en-US" sz="2800" dirty="0" err="1" smtClean="0">
                <a:latin typeface="Tahoma" charset="0"/>
              </a:rPr>
              <a:t>analyte</a:t>
            </a:r>
            <a:r>
              <a:rPr lang="en-US" sz="2800" dirty="0" smtClean="0">
                <a:latin typeface="Tahoma" charset="0"/>
              </a:rPr>
              <a:t> ion activity and slope  is positive for anions</a:t>
            </a:r>
          </a:p>
          <a:p>
            <a:pPr>
              <a:lnSpc>
                <a:spcPct val="90000"/>
              </a:lnSpc>
              <a:buNone/>
            </a:pPr>
            <a:endParaRPr lang="en-US" sz="2400" dirty="0" smtClean="0">
              <a:latin typeface="Tahoma" charset="0"/>
            </a:endParaRPr>
          </a:p>
        </p:txBody>
      </p:sp>
    </p:spTree>
    <p:extLst>
      <p:ext uri="{BB962C8B-B14F-4D97-AF65-F5344CB8AC3E}">
        <p14:creationId xmlns:p14="http://schemas.microsoft.com/office/powerpoint/2010/main" val="11209232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17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17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171">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171">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7171">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1" grpId="0" build="p"/>
    </p:bldLst>
  </p:timing>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170" name="Rectangle 4"/>
          <p:cNvSpPr>
            <a:spLocks noGrp="1" noChangeArrowheads="1"/>
          </p:cNvSpPr>
          <p:nvPr>
            <p:ph type="title"/>
          </p:nvPr>
        </p:nvSpPr>
        <p:spPr/>
        <p:txBody>
          <a:bodyPr/>
          <a:lstStyle/>
          <a:p>
            <a:pPr eaLnBrk="1" hangingPunct="1"/>
            <a:r>
              <a:rPr lang="en-US" sz="4000" dirty="0" smtClean="0">
                <a:latin typeface="Tahoma" charset="0"/>
              </a:rPr>
              <a:t>Electrochemistry</a:t>
            </a:r>
            <a:r>
              <a:rPr lang="en-US" sz="4800" dirty="0" smtClean="0">
                <a:latin typeface="Tahoma" charset="0"/>
              </a:rPr>
              <a:t/>
            </a:r>
            <a:br>
              <a:rPr lang="en-US" sz="4800" dirty="0" smtClean="0">
                <a:latin typeface="Tahoma" charset="0"/>
              </a:rPr>
            </a:br>
            <a:r>
              <a:rPr lang="en-US" sz="3200" dirty="0" err="1" smtClean="0">
                <a:latin typeface="Tahoma" charset="0"/>
              </a:rPr>
              <a:t>Potentiometry</a:t>
            </a:r>
            <a:r>
              <a:rPr lang="en-US" sz="3200" dirty="0" smtClean="0">
                <a:latin typeface="Tahoma" charset="0"/>
              </a:rPr>
              <a:t> – Ion Selective Electrodes</a:t>
            </a:r>
            <a:endParaRPr lang="en-US" altLang="en-US" sz="3200" dirty="0" smtClean="0">
              <a:latin typeface="Tahoma" charset="0"/>
              <a:cs typeface="Tahoma" charset="0"/>
            </a:endParaRPr>
          </a:p>
        </p:txBody>
      </p:sp>
      <p:sp>
        <p:nvSpPr>
          <p:cNvPr id="7171" name="Content Placeholder 5"/>
          <p:cNvSpPr>
            <a:spLocks noGrp="1"/>
          </p:cNvSpPr>
          <p:nvPr>
            <p:ph idx="1"/>
          </p:nvPr>
        </p:nvSpPr>
        <p:spPr>
          <a:xfrm>
            <a:off x="457200" y="1600201"/>
            <a:ext cx="8229600" cy="3124200"/>
          </a:xfrm>
        </p:spPr>
        <p:txBody>
          <a:bodyPr/>
          <a:lstStyle/>
          <a:p>
            <a:pPr>
              <a:lnSpc>
                <a:spcPct val="80000"/>
              </a:lnSpc>
            </a:pPr>
            <a:r>
              <a:rPr lang="en-US" sz="2800" dirty="0" smtClean="0">
                <a:latin typeface="Tahoma" charset="0"/>
              </a:rPr>
              <a:t>Ion selective electrodes have:</a:t>
            </a:r>
          </a:p>
          <a:p>
            <a:pPr lvl="1">
              <a:lnSpc>
                <a:spcPct val="80000"/>
              </a:lnSpc>
            </a:pPr>
            <a:r>
              <a:rPr lang="en-US" sz="2400" dirty="0" smtClean="0">
                <a:latin typeface="Tahoma" charset="0"/>
              </a:rPr>
              <a:t>imperfect selectivity (this affects low concentration measurements and in presence of similar ions)</a:t>
            </a:r>
          </a:p>
          <a:p>
            <a:pPr lvl="1">
              <a:lnSpc>
                <a:spcPct val="80000"/>
              </a:lnSpc>
            </a:pPr>
            <a:r>
              <a:rPr lang="en-US" sz="2400" dirty="0" smtClean="0">
                <a:latin typeface="Tahoma" charset="0"/>
              </a:rPr>
              <a:t>For example, in a 0.010 M </a:t>
            </a:r>
            <a:r>
              <a:rPr lang="en-US" sz="2400" dirty="0" err="1" smtClean="0">
                <a:latin typeface="Tahoma" charset="0"/>
              </a:rPr>
              <a:t>NaOH</a:t>
            </a:r>
            <a:r>
              <a:rPr lang="en-US" sz="2400" dirty="0" smtClean="0">
                <a:latin typeface="Tahoma" charset="0"/>
              </a:rPr>
              <a:t> solution, [Na</a:t>
            </a:r>
            <a:r>
              <a:rPr lang="en-US" sz="2400" baseline="30000" dirty="0" smtClean="0">
                <a:latin typeface="Tahoma" charset="0"/>
              </a:rPr>
              <a:t>+</a:t>
            </a:r>
            <a:r>
              <a:rPr lang="en-US" sz="2400" dirty="0" smtClean="0">
                <a:latin typeface="Tahoma" charset="0"/>
              </a:rPr>
              <a:t>] = 0.01 M and [H</a:t>
            </a:r>
            <a:r>
              <a:rPr lang="en-US" sz="2400" baseline="30000" dirty="0" smtClean="0">
                <a:latin typeface="Tahoma" charset="0"/>
              </a:rPr>
              <a:t>+</a:t>
            </a:r>
            <a:r>
              <a:rPr lang="en-US" sz="2400" dirty="0" smtClean="0">
                <a:latin typeface="Tahoma" charset="0"/>
              </a:rPr>
              <a:t>] = 1.0 x 10</a:t>
            </a:r>
            <a:r>
              <a:rPr lang="en-US" sz="2400" baseline="30000" dirty="0" smtClean="0">
                <a:latin typeface="Tahoma" charset="0"/>
              </a:rPr>
              <a:t>-12</a:t>
            </a:r>
            <a:r>
              <a:rPr lang="en-US" sz="2400" dirty="0" smtClean="0">
                <a:latin typeface="Tahoma" charset="0"/>
              </a:rPr>
              <a:t> M.  If glass membrane is 10</a:t>
            </a:r>
            <a:r>
              <a:rPr lang="en-US" sz="2400" baseline="30000" dirty="0" smtClean="0">
                <a:latin typeface="Tahoma" charset="0"/>
              </a:rPr>
              <a:t>10</a:t>
            </a:r>
            <a:r>
              <a:rPr lang="en-US" sz="2400" dirty="0" smtClean="0">
                <a:latin typeface="Tahoma" charset="0"/>
              </a:rPr>
              <a:t> more selective for H</a:t>
            </a:r>
            <a:r>
              <a:rPr lang="en-US" sz="2400" baseline="30000" dirty="0" smtClean="0">
                <a:latin typeface="Tahoma" charset="0"/>
              </a:rPr>
              <a:t>+</a:t>
            </a:r>
            <a:r>
              <a:rPr lang="en-US" sz="2400" dirty="0" smtClean="0">
                <a:latin typeface="Tahoma" charset="0"/>
              </a:rPr>
              <a:t> than Na</a:t>
            </a:r>
            <a:r>
              <a:rPr lang="en-US" sz="2400" baseline="30000" dirty="0" smtClean="0">
                <a:latin typeface="Tahoma" charset="0"/>
              </a:rPr>
              <a:t>+</a:t>
            </a:r>
            <a:r>
              <a:rPr lang="en-US" sz="2400" dirty="0" smtClean="0">
                <a:latin typeface="Tahoma" charset="0"/>
              </a:rPr>
              <a:t>, 100% error will occur.</a:t>
            </a:r>
          </a:p>
          <a:p>
            <a:pPr lvl="1">
              <a:lnSpc>
                <a:spcPct val="80000"/>
              </a:lnSpc>
            </a:pPr>
            <a:r>
              <a:rPr lang="en-US" sz="2400" dirty="0" smtClean="0">
                <a:latin typeface="Tahoma" charset="0"/>
              </a:rPr>
              <a:t>and can reach saturation at high concentration (only so many sites for H</a:t>
            </a:r>
            <a:r>
              <a:rPr lang="en-US" sz="2400" baseline="30000" dirty="0" smtClean="0">
                <a:latin typeface="Tahoma" charset="0"/>
              </a:rPr>
              <a:t>+</a:t>
            </a:r>
            <a:r>
              <a:rPr lang="en-US" sz="2400" dirty="0" smtClean="0">
                <a:latin typeface="Tahoma" charset="0"/>
              </a:rPr>
              <a:t> ions)</a:t>
            </a:r>
          </a:p>
        </p:txBody>
      </p:sp>
      <p:sp>
        <p:nvSpPr>
          <p:cNvPr id="4" name="Line 4"/>
          <p:cNvSpPr>
            <a:spLocks noChangeShapeType="1"/>
          </p:cNvSpPr>
          <p:nvPr/>
        </p:nvSpPr>
        <p:spPr bwMode="auto">
          <a:xfrm>
            <a:off x="1752600" y="4800600"/>
            <a:ext cx="0" cy="1828800"/>
          </a:xfrm>
          <a:prstGeom prst="line">
            <a:avLst/>
          </a:prstGeom>
          <a:noFill/>
          <a:ln w="25400">
            <a:solidFill>
              <a:schemeClr val="tx1"/>
            </a:solidFill>
            <a:round/>
            <a:headEnd/>
            <a:tailEnd/>
          </a:ln>
        </p:spPr>
        <p:txBody>
          <a:bodyPr/>
          <a:lstStyle/>
          <a:p>
            <a:endParaRPr lang="en-US"/>
          </a:p>
        </p:txBody>
      </p:sp>
      <p:sp>
        <p:nvSpPr>
          <p:cNvPr id="5" name="Line 5"/>
          <p:cNvSpPr>
            <a:spLocks noChangeShapeType="1"/>
          </p:cNvSpPr>
          <p:nvPr/>
        </p:nvSpPr>
        <p:spPr bwMode="auto">
          <a:xfrm>
            <a:off x="1752600" y="5638800"/>
            <a:ext cx="4953000" cy="0"/>
          </a:xfrm>
          <a:prstGeom prst="line">
            <a:avLst/>
          </a:prstGeom>
          <a:noFill/>
          <a:ln w="25400">
            <a:solidFill>
              <a:schemeClr val="tx1"/>
            </a:solidFill>
            <a:round/>
            <a:headEnd/>
            <a:tailEnd/>
          </a:ln>
        </p:spPr>
        <p:txBody>
          <a:bodyPr/>
          <a:lstStyle/>
          <a:p>
            <a:endParaRPr lang="en-US"/>
          </a:p>
        </p:txBody>
      </p:sp>
      <p:sp>
        <p:nvSpPr>
          <p:cNvPr id="6" name="Text Box 6"/>
          <p:cNvSpPr txBox="1">
            <a:spLocks noChangeArrowheads="1"/>
          </p:cNvSpPr>
          <p:nvPr/>
        </p:nvSpPr>
        <p:spPr bwMode="auto">
          <a:xfrm>
            <a:off x="228600" y="4953000"/>
            <a:ext cx="1143000" cy="366713"/>
          </a:xfrm>
          <a:prstGeom prst="rect">
            <a:avLst/>
          </a:prstGeom>
          <a:noFill/>
          <a:ln w="9525">
            <a:noFill/>
            <a:miter lim="800000"/>
            <a:headEnd/>
            <a:tailEnd/>
          </a:ln>
        </p:spPr>
        <p:txBody>
          <a:bodyPr>
            <a:spAutoFit/>
          </a:bodyPr>
          <a:lstStyle/>
          <a:p>
            <a:pPr>
              <a:spcBef>
                <a:spcPct val="50000"/>
              </a:spcBef>
            </a:pPr>
            <a:r>
              <a:rPr lang="en-US"/>
              <a:t>% Error</a:t>
            </a:r>
          </a:p>
        </p:txBody>
      </p:sp>
      <p:sp>
        <p:nvSpPr>
          <p:cNvPr id="7" name="Text Box 7"/>
          <p:cNvSpPr txBox="1">
            <a:spLocks noChangeArrowheads="1"/>
          </p:cNvSpPr>
          <p:nvPr/>
        </p:nvSpPr>
        <p:spPr bwMode="auto">
          <a:xfrm>
            <a:off x="4876800" y="5943600"/>
            <a:ext cx="1066800" cy="366713"/>
          </a:xfrm>
          <a:prstGeom prst="rect">
            <a:avLst/>
          </a:prstGeom>
          <a:noFill/>
          <a:ln w="9525">
            <a:noFill/>
            <a:miter lim="800000"/>
            <a:headEnd/>
            <a:tailEnd/>
          </a:ln>
        </p:spPr>
        <p:txBody>
          <a:bodyPr>
            <a:spAutoFit/>
          </a:bodyPr>
          <a:lstStyle/>
          <a:p>
            <a:pPr>
              <a:spcBef>
                <a:spcPct val="50000"/>
              </a:spcBef>
            </a:pPr>
            <a:r>
              <a:rPr lang="en-US"/>
              <a:t>pH</a:t>
            </a:r>
          </a:p>
        </p:txBody>
      </p:sp>
      <p:sp>
        <p:nvSpPr>
          <p:cNvPr id="8" name="Line 9"/>
          <p:cNvSpPr>
            <a:spLocks noChangeShapeType="1"/>
          </p:cNvSpPr>
          <p:nvPr/>
        </p:nvSpPr>
        <p:spPr bwMode="auto">
          <a:xfrm>
            <a:off x="4343400" y="5334000"/>
            <a:ext cx="0" cy="609600"/>
          </a:xfrm>
          <a:prstGeom prst="line">
            <a:avLst/>
          </a:prstGeom>
          <a:noFill/>
          <a:ln w="9525">
            <a:solidFill>
              <a:schemeClr val="tx1"/>
            </a:solidFill>
            <a:round/>
            <a:headEnd/>
            <a:tailEnd/>
          </a:ln>
        </p:spPr>
        <p:txBody>
          <a:bodyPr/>
          <a:lstStyle/>
          <a:p>
            <a:endParaRPr lang="en-US"/>
          </a:p>
        </p:txBody>
      </p:sp>
      <p:sp>
        <p:nvSpPr>
          <p:cNvPr id="9" name="Text Box 10"/>
          <p:cNvSpPr txBox="1">
            <a:spLocks noChangeArrowheads="1"/>
          </p:cNvSpPr>
          <p:nvPr/>
        </p:nvSpPr>
        <p:spPr bwMode="auto">
          <a:xfrm>
            <a:off x="4191000" y="6019800"/>
            <a:ext cx="609600" cy="366713"/>
          </a:xfrm>
          <a:prstGeom prst="rect">
            <a:avLst/>
          </a:prstGeom>
          <a:noFill/>
          <a:ln w="9525">
            <a:noFill/>
            <a:miter lim="800000"/>
            <a:headEnd/>
            <a:tailEnd/>
          </a:ln>
        </p:spPr>
        <p:txBody>
          <a:bodyPr>
            <a:spAutoFit/>
          </a:bodyPr>
          <a:lstStyle/>
          <a:p>
            <a:pPr>
              <a:spcBef>
                <a:spcPct val="50000"/>
              </a:spcBef>
            </a:pPr>
            <a:r>
              <a:rPr lang="en-US"/>
              <a:t>7</a:t>
            </a:r>
          </a:p>
        </p:txBody>
      </p:sp>
      <p:sp>
        <p:nvSpPr>
          <p:cNvPr id="10" name="Text Box 11"/>
          <p:cNvSpPr txBox="1">
            <a:spLocks noChangeArrowheads="1"/>
          </p:cNvSpPr>
          <p:nvPr/>
        </p:nvSpPr>
        <p:spPr bwMode="auto">
          <a:xfrm>
            <a:off x="6934200" y="5410200"/>
            <a:ext cx="1828800" cy="336550"/>
          </a:xfrm>
          <a:prstGeom prst="rect">
            <a:avLst/>
          </a:prstGeom>
          <a:noFill/>
          <a:ln w="9525">
            <a:noFill/>
            <a:miter lim="800000"/>
            <a:headEnd/>
            <a:tailEnd/>
          </a:ln>
        </p:spPr>
        <p:txBody>
          <a:bodyPr>
            <a:spAutoFit/>
          </a:bodyPr>
          <a:lstStyle/>
          <a:p>
            <a:pPr>
              <a:spcBef>
                <a:spcPct val="50000"/>
              </a:spcBef>
            </a:pPr>
            <a:r>
              <a:rPr lang="en-US" sz="1600"/>
              <a:t>Na</a:t>
            </a:r>
            <a:r>
              <a:rPr lang="en-US" sz="1600" baseline="30000"/>
              <a:t>+</a:t>
            </a:r>
            <a:r>
              <a:rPr lang="en-US" sz="1600"/>
              <a:t> interference</a:t>
            </a:r>
          </a:p>
        </p:txBody>
      </p:sp>
      <p:sp>
        <p:nvSpPr>
          <p:cNvPr id="11" name="Line 15"/>
          <p:cNvSpPr>
            <a:spLocks noChangeShapeType="1"/>
          </p:cNvSpPr>
          <p:nvPr/>
        </p:nvSpPr>
        <p:spPr bwMode="auto">
          <a:xfrm flipH="1">
            <a:off x="6477000" y="5715000"/>
            <a:ext cx="533400" cy="228600"/>
          </a:xfrm>
          <a:prstGeom prst="line">
            <a:avLst/>
          </a:prstGeom>
          <a:noFill/>
          <a:ln w="9525">
            <a:solidFill>
              <a:schemeClr val="tx1"/>
            </a:solidFill>
            <a:round/>
            <a:headEnd/>
            <a:tailEnd type="triangle" w="med" len="med"/>
          </a:ln>
        </p:spPr>
        <p:txBody>
          <a:bodyPr/>
          <a:lstStyle/>
          <a:p>
            <a:endParaRPr lang="en-US"/>
          </a:p>
        </p:txBody>
      </p:sp>
      <p:sp>
        <p:nvSpPr>
          <p:cNvPr id="12" name="Freeform 16"/>
          <p:cNvSpPr>
            <a:spLocks/>
          </p:cNvSpPr>
          <p:nvPr/>
        </p:nvSpPr>
        <p:spPr bwMode="auto">
          <a:xfrm>
            <a:off x="1752600" y="4953000"/>
            <a:ext cx="4876800" cy="1524000"/>
          </a:xfrm>
          <a:custGeom>
            <a:avLst/>
            <a:gdLst>
              <a:gd name="T0" fmla="*/ 0 w 3072"/>
              <a:gd name="T1" fmla="*/ 0 h 960"/>
              <a:gd name="T2" fmla="*/ 48 w 3072"/>
              <a:gd name="T3" fmla="*/ 192 h 960"/>
              <a:gd name="T4" fmla="*/ 144 w 3072"/>
              <a:gd name="T5" fmla="*/ 384 h 960"/>
              <a:gd name="T6" fmla="*/ 336 w 3072"/>
              <a:gd name="T7" fmla="*/ 432 h 960"/>
              <a:gd name="T8" fmla="*/ 1152 w 3072"/>
              <a:gd name="T9" fmla="*/ 432 h 960"/>
              <a:gd name="T10" fmla="*/ 2160 w 3072"/>
              <a:gd name="T11" fmla="*/ 432 h 960"/>
              <a:gd name="T12" fmla="*/ 2544 w 3072"/>
              <a:gd name="T13" fmla="*/ 480 h 960"/>
              <a:gd name="T14" fmla="*/ 2688 w 3072"/>
              <a:gd name="T15" fmla="*/ 528 h 960"/>
              <a:gd name="T16" fmla="*/ 2880 w 3072"/>
              <a:gd name="T17" fmla="*/ 624 h 960"/>
              <a:gd name="T18" fmla="*/ 3024 w 3072"/>
              <a:gd name="T19" fmla="*/ 816 h 960"/>
              <a:gd name="T20" fmla="*/ 3072 w 3072"/>
              <a:gd name="T21" fmla="*/ 960 h 960"/>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3072"/>
              <a:gd name="T34" fmla="*/ 0 h 960"/>
              <a:gd name="T35" fmla="*/ 3072 w 3072"/>
              <a:gd name="T36" fmla="*/ 960 h 960"/>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3072" h="960">
                <a:moveTo>
                  <a:pt x="0" y="0"/>
                </a:moveTo>
                <a:cubicBezTo>
                  <a:pt x="12" y="64"/>
                  <a:pt x="24" y="128"/>
                  <a:pt x="48" y="192"/>
                </a:cubicBezTo>
                <a:cubicBezTo>
                  <a:pt x="72" y="256"/>
                  <a:pt x="96" y="344"/>
                  <a:pt x="144" y="384"/>
                </a:cubicBezTo>
                <a:cubicBezTo>
                  <a:pt x="192" y="424"/>
                  <a:pt x="168" y="424"/>
                  <a:pt x="336" y="432"/>
                </a:cubicBezTo>
                <a:cubicBezTo>
                  <a:pt x="504" y="440"/>
                  <a:pt x="848" y="432"/>
                  <a:pt x="1152" y="432"/>
                </a:cubicBezTo>
                <a:cubicBezTo>
                  <a:pt x="1456" y="432"/>
                  <a:pt x="1928" y="424"/>
                  <a:pt x="2160" y="432"/>
                </a:cubicBezTo>
                <a:cubicBezTo>
                  <a:pt x="2392" y="440"/>
                  <a:pt x="2456" y="464"/>
                  <a:pt x="2544" y="480"/>
                </a:cubicBezTo>
                <a:cubicBezTo>
                  <a:pt x="2632" y="496"/>
                  <a:pt x="2632" y="504"/>
                  <a:pt x="2688" y="528"/>
                </a:cubicBezTo>
                <a:cubicBezTo>
                  <a:pt x="2744" y="552"/>
                  <a:pt x="2824" y="576"/>
                  <a:pt x="2880" y="624"/>
                </a:cubicBezTo>
                <a:cubicBezTo>
                  <a:pt x="2936" y="672"/>
                  <a:pt x="2992" y="760"/>
                  <a:pt x="3024" y="816"/>
                </a:cubicBezTo>
                <a:cubicBezTo>
                  <a:pt x="3056" y="872"/>
                  <a:pt x="3064" y="916"/>
                  <a:pt x="3072" y="960"/>
                </a:cubicBezTo>
              </a:path>
            </a:pathLst>
          </a:custGeom>
          <a:noFill/>
          <a:ln w="9525">
            <a:solidFill>
              <a:schemeClr val="tx1"/>
            </a:solidFill>
            <a:round/>
            <a:headEnd/>
            <a:tailEnd/>
          </a:ln>
        </p:spPr>
        <p:txBody>
          <a:bodyPr/>
          <a:lstStyle/>
          <a:p>
            <a:endParaRPr lang="en-US"/>
          </a:p>
        </p:txBody>
      </p:sp>
      <p:sp>
        <p:nvSpPr>
          <p:cNvPr id="13" name="Text Box 17"/>
          <p:cNvSpPr txBox="1">
            <a:spLocks noChangeArrowheads="1"/>
          </p:cNvSpPr>
          <p:nvPr/>
        </p:nvSpPr>
        <p:spPr bwMode="auto">
          <a:xfrm>
            <a:off x="2133600" y="4724400"/>
            <a:ext cx="1524000" cy="366713"/>
          </a:xfrm>
          <a:prstGeom prst="rect">
            <a:avLst/>
          </a:prstGeom>
          <a:noFill/>
          <a:ln w="9525">
            <a:noFill/>
            <a:miter lim="800000"/>
            <a:headEnd/>
            <a:tailEnd/>
          </a:ln>
        </p:spPr>
        <p:txBody>
          <a:bodyPr>
            <a:spAutoFit/>
          </a:bodyPr>
          <a:lstStyle/>
          <a:p>
            <a:pPr>
              <a:spcBef>
                <a:spcPct val="50000"/>
              </a:spcBef>
            </a:pPr>
            <a:r>
              <a:rPr lang="en-US"/>
              <a:t>saturation</a:t>
            </a:r>
          </a:p>
        </p:txBody>
      </p:sp>
      <p:sp>
        <p:nvSpPr>
          <p:cNvPr id="14" name="Line 18"/>
          <p:cNvSpPr>
            <a:spLocks noChangeShapeType="1"/>
          </p:cNvSpPr>
          <p:nvPr/>
        </p:nvSpPr>
        <p:spPr bwMode="auto">
          <a:xfrm flipH="1">
            <a:off x="1905000" y="4953000"/>
            <a:ext cx="228600" cy="457200"/>
          </a:xfrm>
          <a:prstGeom prst="line">
            <a:avLst/>
          </a:prstGeom>
          <a:noFill/>
          <a:ln w="9525">
            <a:solidFill>
              <a:schemeClr val="tx1"/>
            </a:solidFill>
            <a:round/>
            <a:headEnd/>
            <a:tailEnd type="triangle" w="med" len="med"/>
          </a:ln>
        </p:spPr>
        <p:txBody>
          <a:bodyPr/>
          <a:lstStyle/>
          <a:p>
            <a:endParaRPr lang="en-US"/>
          </a:p>
        </p:txBody>
      </p:sp>
    </p:spTree>
    <p:extLst>
      <p:ext uri="{BB962C8B-B14F-4D97-AF65-F5344CB8AC3E}">
        <p14:creationId xmlns:p14="http://schemas.microsoft.com/office/powerpoint/2010/main" val="25123671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17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17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171">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4"/>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5"/>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8"/>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9"/>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7"/>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12"/>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0"/>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11"/>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7171">
                                            <p:txEl>
                                              <p:pRg st="3" end="3"/>
                                            </p:txEl>
                                          </p:spTgt>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grpId="0" nodeType="clickEffect">
                                  <p:stCondLst>
                                    <p:cond delay="0"/>
                                  </p:stCondLst>
                                  <p:childTnLst>
                                    <p:set>
                                      <p:cBhvr>
                                        <p:cTn id="44" dur="1" fill="hold">
                                          <p:stCondLst>
                                            <p:cond delay="0"/>
                                          </p:stCondLst>
                                        </p:cTn>
                                        <p:tgtEl>
                                          <p:spTgt spid="14"/>
                                        </p:tgtEl>
                                        <p:attrNameLst>
                                          <p:attrName>style.visibility</p:attrName>
                                        </p:attrNameLst>
                                      </p:cBhvr>
                                      <p:to>
                                        <p:strVal val="visible"/>
                                      </p:to>
                                    </p:set>
                                  </p:childTnLst>
                                </p:cTn>
                              </p:par>
                              <p:par>
                                <p:cTn id="45" presetID="1" presetClass="entr" presetSubtype="0" fill="hold" grpId="0" nodeType="withEffect">
                                  <p:stCondLst>
                                    <p:cond delay="0"/>
                                  </p:stCondLst>
                                  <p:childTnLst>
                                    <p:set>
                                      <p:cBhvr>
                                        <p:cTn id="46"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1" grpId="0" build="p"/>
      <p:bldP spid="4" grpId="0" animBg="1"/>
      <p:bldP spid="5" grpId="0" animBg="1"/>
      <p:bldP spid="6" grpId="0"/>
      <p:bldP spid="7" grpId="0"/>
      <p:bldP spid="8" grpId="0" animBg="1"/>
      <p:bldP spid="9" grpId="0"/>
      <p:bldP spid="10" grpId="0"/>
      <p:bldP spid="11" grpId="0" animBg="1"/>
      <p:bldP spid="12" grpId="0" animBg="1"/>
      <p:bldP spid="13" grpId="0"/>
      <p:bldP spid="14" grpId="0" animBg="1"/>
    </p:bldLst>
  </p:timing>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170" name="Rectangle 4"/>
          <p:cNvSpPr>
            <a:spLocks noGrp="1" noChangeArrowheads="1"/>
          </p:cNvSpPr>
          <p:nvPr>
            <p:ph type="title"/>
          </p:nvPr>
        </p:nvSpPr>
        <p:spPr/>
        <p:txBody>
          <a:bodyPr/>
          <a:lstStyle/>
          <a:p>
            <a:pPr eaLnBrk="1" hangingPunct="1"/>
            <a:r>
              <a:rPr lang="en-US" sz="4000" dirty="0" smtClean="0">
                <a:latin typeface="Tahoma" charset="0"/>
              </a:rPr>
              <a:t>Electrochemistry</a:t>
            </a:r>
            <a:r>
              <a:rPr lang="en-US" sz="4800" dirty="0" smtClean="0">
                <a:latin typeface="Tahoma" charset="0"/>
              </a:rPr>
              <a:t/>
            </a:r>
            <a:br>
              <a:rPr lang="en-US" sz="4800" dirty="0" smtClean="0">
                <a:latin typeface="Tahoma" charset="0"/>
              </a:rPr>
            </a:br>
            <a:r>
              <a:rPr lang="en-US" sz="3200" dirty="0" err="1" smtClean="0">
                <a:latin typeface="Tahoma" charset="0"/>
              </a:rPr>
              <a:t>Potentiometry</a:t>
            </a:r>
            <a:r>
              <a:rPr lang="en-US" sz="3200" dirty="0" smtClean="0">
                <a:latin typeface="Tahoma" charset="0"/>
              </a:rPr>
              <a:t> – Questions</a:t>
            </a:r>
            <a:endParaRPr lang="en-US" altLang="en-US" sz="3200" dirty="0" smtClean="0">
              <a:latin typeface="Tahoma" charset="0"/>
              <a:cs typeface="Tahoma" charset="0"/>
            </a:endParaRPr>
          </a:p>
        </p:txBody>
      </p:sp>
      <p:sp>
        <p:nvSpPr>
          <p:cNvPr id="7171" name="Content Placeholder 5"/>
          <p:cNvSpPr>
            <a:spLocks noGrp="1"/>
          </p:cNvSpPr>
          <p:nvPr>
            <p:ph idx="1"/>
          </p:nvPr>
        </p:nvSpPr>
        <p:spPr/>
        <p:txBody>
          <a:bodyPr/>
          <a:lstStyle/>
          <a:p>
            <a:pPr marL="609600" indent="-609600">
              <a:lnSpc>
                <a:spcPct val="80000"/>
              </a:lnSpc>
              <a:buFontTx/>
              <a:buAutoNum type="arabicPeriod"/>
            </a:pPr>
            <a:r>
              <a:rPr lang="en-US" sz="2000" dirty="0" smtClean="0">
                <a:latin typeface="Tahoma" charset="0"/>
              </a:rPr>
              <a:t>The purpose of a reference electrode is to:</a:t>
            </a:r>
          </a:p>
          <a:p>
            <a:pPr marL="990600" lvl="1" indent="-533400">
              <a:lnSpc>
                <a:spcPct val="80000"/>
              </a:lnSpc>
              <a:buFontTx/>
              <a:buAutoNum type="alphaLcParenR"/>
            </a:pPr>
            <a:r>
              <a:rPr lang="en-US" sz="1800" dirty="0" smtClean="0">
                <a:latin typeface="Tahoma" charset="0"/>
              </a:rPr>
              <a:t>provide a stable voltage	b) complete the circuit</a:t>
            </a:r>
          </a:p>
          <a:p>
            <a:pPr marL="990600" lvl="1" indent="-533400">
              <a:lnSpc>
                <a:spcPct val="80000"/>
              </a:lnSpc>
              <a:buFontTx/>
              <a:buAutoNum type="alphaLcParenR" startAt="3"/>
            </a:pPr>
            <a:r>
              <a:rPr lang="en-US" sz="1800" dirty="0" smtClean="0">
                <a:latin typeface="Tahoma" charset="0"/>
              </a:rPr>
              <a:t>provide a source of electrons or positive charges needed by the </a:t>
            </a:r>
            <a:r>
              <a:rPr lang="en-US" sz="1800" dirty="0" err="1" smtClean="0">
                <a:latin typeface="Tahoma" charset="0"/>
              </a:rPr>
              <a:t>analyte</a:t>
            </a:r>
            <a:r>
              <a:rPr lang="en-US" sz="1800" dirty="0" smtClean="0">
                <a:latin typeface="Tahoma" charset="0"/>
              </a:rPr>
              <a:t> electrode</a:t>
            </a:r>
          </a:p>
          <a:p>
            <a:pPr marL="990600" lvl="1" indent="-533400">
              <a:lnSpc>
                <a:spcPct val="80000"/>
              </a:lnSpc>
              <a:buFontTx/>
              <a:buAutoNum type="alphaLcParenR" startAt="3"/>
            </a:pPr>
            <a:r>
              <a:rPr lang="en-US" sz="1800" dirty="0" smtClean="0">
                <a:latin typeface="Tahoma" charset="0"/>
              </a:rPr>
              <a:t>all of the above</a:t>
            </a:r>
          </a:p>
          <a:p>
            <a:pPr marL="609600" indent="-609600">
              <a:lnSpc>
                <a:spcPct val="80000"/>
              </a:lnSpc>
              <a:buFontTx/>
              <a:buAutoNum type="arabicPeriod"/>
            </a:pPr>
            <a:r>
              <a:rPr lang="en-US" sz="2000" dirty="0" smtClean="0">
                <a:latin typeface="Tahoma" charset="0"/>
              </a:rPr>
              <a:t>For modern pH measurement, one probe will go into solution.  How many reference electrodes exist in in this probe?</a:t>
            </a:r>
          </a:p>
          <a:p>
            <a:pPr marL="609600" indent="-609600">
              <a:lnSpc>
                <a:spcPct val="80000"/>
              </a:lnSpc>
              <a:buFontTx/>
              <a:buAutoNum type="arabicPeriod"/>
            </a:pPr>
            <a:r>
              <a:rPr lang="en-US" sz="2000" dirty="0" smtClean="0">
                <a:latin typeface="Tahoma" charset="0"/>
              </a:rPr>
              <a:t>An F</a:t>
            </a:r>
            <a:r>
              <a:rPr lang="en-US" sz="2000" baseline="30000" dirty="0" smtClean="0">
                <a:latin typeface="Tahoma" charset="0"/>
              </a:rPr>
              <a:t>-</a:t>
            </a:r>
            <a:r>
              <a:rPr lang="en-US" sz="2000" dirty="0" smtClean="0">
                <a:latin typeface="Tahoma" charset="0"/>
              </a:rPr>
              <a:t> ion selective electrode is to be used to check that water is properly fluoridated.  It is found to work well in most cases, but gives errors in water samples at higher </a:t>
            </a:r>
            <a:r>
              <a:rPr lang="en-US" sz="2000" dirty="0" err="1" smtClean="0">
                <a:latin typeface="Tahoma" charset="0"/>
              </a:rPr>
              <a:t>pH.</a:t>
            </a:r>
            <a:r>
              <a:rPr lang="en-US" sz="2000" dirty="0" smtClean="0">
                <a:latin typeface="Tahoma" charset="0"/>
              </a:rPr>
              <a:t>  Give a possible explanation for the error, and a possible solution to decrease the error.</a:t>
            </a:r>
          </a:p>
          <a:p>
            <a:pPr marL="609600" indent="-609600">
              <a:lnSpc>
                <a:spcPct val="80000"/>
              </a:lnSpc>
              <a:buFontTx/>
              <a:buAutoNum type="arabicPeriod"/>
            </a:pPr>
            <a:r>
              <a:rPr lang="en-US" sz="2000" dirty="0" smtClean="0">
                <a:latin typeface="Tahoma" charset="0"/>
              </a:rPr>
              <a:t>A platinum electrode is used as:</a:t>
            </a:r>
          </a:p>
          <a:p>
            <a:pPr marL="609600" indent="-609600">
              <a:lnSpc>
                <a:spcPct val="80000"/>
              </a:lnSpc>
              <a:buFontTx/>
              <a:buNone/>
            </a:pPr>
            <a:r>
              <a:rPr lang="en-US" sz="2000" dirty="0" smtClean="0">
                <a:latin typeface="Tahoma" charset="0"/>
              </a:rPr>
              <a:t>	a) reference electrode</a:t>
            </a:r>
          </a:p>
          <a:p>
            <a:pPr marL="609600" indent="-609600">
              <a:lnSpc>
                <a:spcPct val="80000"/>
              </a:lnSpc>
              <a:buFontTx/>
              <a:buNone/>
            </a:pPr>
            <a:r>
              <a:rPr lang="en-US" sz="2000" dirty="0" smtClean="0">
                <a:latin typeface="Tahoma" charset="0"/>
              </a:rPr>
              <a:t>	b) an electrode for determining dissolved Pt</a:t>
            </a:r>
          </a:p>
          <a:p>
            <a:pPr marL="609600" indent="-609600">
              <a:lnSpc>
                <a:spcPct val="80000"/>
              </a:lnSpc>
              <a:buFontTx/>
              <a:buNone/>
            </a:pPr>
            <a:r>
              <a:rPr lang="en-US" sz="2000" dirty="0" smtClean="0">
                <a:latin typeface="Tahoma" charset="0"/>
              </a:rPr>
              <a:t>	c) an inert electrode for following </a:t>
            </a:r>
            <a:r>
              <a:rPr lang="en-US" sz="2000" dirty="0" err="1" smtClean="0">
                <a:latin typeface="Tahoma" charset="0"/>
              </a:rPr>
              <a:t>redox</a:t>
            </a:r>
            <a:r>
              <a:rPr lang="en-US" sz="2000" dirty="0" smtClean="0">
                <a:latin typeface="Tahoma" charset="0"/>
              </a:rPr>
              <a:t> reactions</a:t>
            </a:r>
          </a:p>
          <a:p>
            <a:pPr marL="609600" indent="-609600">
              <a:lnSpc>
                <a:spcPct val="80000"/>
              </a:lnSpc>
              <a:buFontTx/>
              <a:buNone/>
            </a:pPr>
            <a:r>
              <a:rPr lang="en-US" sz="2000" dirty="0" smtClean="0">
                <a:latin typeface="Tahoma" charset="0"/>
              </a:rPr>
              <a:t>	d) ion selective electrode</a:t>
            </a:r>
          </a:p>
        </p:txBody>
      </p:sp>
    </p:spTree>
    <p:extLst>
      <p:ext uri="{BB962C8B-B14F-4D97-AF65-F5344CB8AC3E}">
        <p14:creationId xmlns:p14="http://schemas.microsoft.com/office/powerpoint/2010/main" val="906192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171">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7171">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7171">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7171">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7171">
                                            <p:txEl>
                                              <p:pRg st="4" end="4"/>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7171">
                                            <p:txEl>
                                              <p:pRg st="5" end="5"/>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7171">
                                            <p:txEl>
                                              <p:pRg st="6" end="6"/>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7171">
                                            <p:txEl>
                                              <p:pRg st="7" end="7"/>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7171">
                                            <p:txEl>
                                              <p:pRg st="8" end="8"/>
                                            </p:tx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7171">
                                            <p:txEl>
                                              <p:pRg st="9" end="9"/>
                                            </p:txEl>
                                          </p:spTgt>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7171">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1" grpId="0" build="p"/>
    </p:bld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170" name="Rectangle 4"/>
          <p:cNvSpPr>
            <a:spLocks noGrp="1" noChangeArrowheads="1"/>
          </p:cNvSpPr>
          <p:nvPr>
            <p:ph type="title"/>
          </p:nvPr>
        </p:nvSpPr>
        <p:spPr/>
        <p:txBody>
          <a:bodyPr/>
          <a:lstStyle/>
          <a:p>
            <a:pPr eaLnBrk="1" hangingPunct="1"/>
            <a:r>
              <a:rPr lang="en-US" altLang="en-US" dirty="0" smtClean="0">
                <a:latin typeface="Tahoma" charset="0"/>
                <a:cs typeface="Tahoma" charset="0"/>
              </a:rPr>
              <a:t>Announcements I</a:t>
            </a:r>
            <a:endParaRPr lang="en-US" altLang="en-US" dirty="0" smtClean="0">
              <a:latin typeface="Tahoma" charset="0"/>
              <a:cs typeface="Tahoma" charset="0"/>
            </a:endParaRPr>
          </a:p>
        </p:txBody>
      </p:sp>
      <p:sp>
        <p:nvSpPr>
          <p:cNvPr id="7171" name="Content Placeholder 5"/>
          <p:cNvSpPr>
            <a:spLocks noGrp="1"/>
          </p:cNvSpPr>
          <p:nvPr>
            <p:ph idx="1"/>
          </p:nvPr>
        </p:nvSpPr>
        <p:spPr/>
        <p:txBody>
          <a:bodyPr/>
          <a:lstStyle/>
          <a:p>
            <a:pPr eaLnBrk="1" hangingPunct="1"/>
            <a:r>
              <a:rPr lang="en-US" altLang="en-US" sz="2800" dirty="0" smtClean="0">
                <a:latin typeface="Tahoma" charset="0"/>
                <a:cs typeface="Tahoma" charset="0"/>
              </a:rPr>
              <a:t>Homework Set 1.3 Solutions Posted (no problems will be collected)</a:t>
            </a:r>
          </a:p>
          <a:p>
            <a:pPr eaLnBrk="1" hangingPunct="1"/>
            <a:r>
              <a:rPr lang="en-US" altLang="en-US" sz="2800" dirty="0" smtClean="0">
                <a:latin typeface="Tahoma" charset="0"/>
                <a:cs typeface="Tahoma" charset="0"/>
              </a:rPr>
              <a:t>Exam 1</a:t>
            </a:r>
          </a:p>
          <a:p>
            <a:pPr lvl="1" eaLnBrk="1" hangingPunct="1"/>
            <a:r>
              <a:rPr lang="en-US" altLang="en-US" sz="2400" dirty="0" smtClean="0">
                <a:latin typeface="Tahoma" charset="0"/>
                <a:cs typeface="Tahoma" charset="0"/>
              </a:rPr>
              <a:t>Mar</a:t>
            </a:r>
            <a:r>
              <a:rPr lang="en-US" altLang="en-US" sz="2400" dirty="0" smtClean="0">
                <a:latin typeface="Tahoma" charset="0"/>
                <a:cs typeface="Tahoma" charset="0"/>
              </a:rPr>
              <a:t>. </a:t>
            </a:r>
            <a:r>
              <a:rPr lang="en-US" altLang="en-US" sz="2400" dirty="0" smtClean="0">
                <a:latin typeface="Tahoma" charset="0"/>
                <a:cs typeface="Tahoma" charset="0"/>
              </a:rPr>
              <a:t>7</a:t>
            </a:r>
            <a:r>
              <a:rPr lang="en-US" altLang="en-US" sz="2400" baseline="30000" dirty="0" smtClean="0">
                <a:latin typeface="Tahoma" charset="0"/>
                <a:cs typeface="Tahoma" charset="0"/>
              </a:rPr>
              <a:t>th</a:t>
            </a:r>
            <a:endParaRPr lang="en-US" altLang="en-US" sz="2400" dirty="0" smtClean="0">
              <a:latin typeface="Tahoma" charset="0"/>
              <a:cs typeface="Tahoma" charset="0"/>
            </a:endParaRPr>
          </a:p>
          <a:p>
            <a:pPr lvl="1" eaLnBrk="1" hangingPunct="1"/>
            <a:r>
              <a:rPr lang="en-US" altLang="en-US" sz="2400" dirty="0" smtClean="0">
                <a:latin typeface="Tahoma" charset="0"/>
                <a:cs typeface="Tahoma" charset="0"/>
              </a:rPr>
              <a:t>Will review topics on Thursday</a:t>
            </a:r>
          </a:p>
          <a:p>
            <a:pPr lvl="1" eaLnBrk="1" hangingPunct="1"/>
            <a:r>
              <a:rPr lang="en-US" altLang="en-US" sz="2400" dirty="0" smtClean="0">
                <a:latin typeface="Tahoma" charset="0"/>
                <a:cs typeface="Tahoma" charset="0"/>
              </a:rPr>
              <a:t>Will cover all electronics topics and electrochemistry (Ch. 13 + most or all of Ch. 14)</a:t>
            </a:r>
          </a:p>
          <a:p>
            <a:pPr eaLnBrk="1" hangingPunct="1"/>
            <a:r>
              <a:rPr lang="en-US" altLang="en-US" sz="2800" dirty="0" smtClean="0">
                <a:latin typeface="Tahoma" charset="0"/>
                <a:cs typeface="Tahoma" charset="0"/>
              </a:rPr>
              <a:t>Today’s Lecture - Electrochemistry</a:t>
            </a:r>
          </a:p>
          <a:p>
            <a:pPr lvl="1" eaLnBrk="1" hangingPunct="1"/>
            <a:r>
              <a:rPr lang="en-US" altLang="en-US" sz="2400" dirty="0" smtClean="0">
                <a:latin typeface="Tahoma" charset="0"/>
                <a:cs typeface="Tahoma" charset="0"/>
              </a:rPr>
              <a:t>Nernst Equation + Applications</a:t>
            </a:r>
          </a:p>
          <a:p>
            <a:pPr lvl="1" eaLnBrk="1" hangingPunct="1"/>
            <a:r>
              <a:rPr lang="en-US" altLang="en-US" sz="2400" dirty="0" smtClean="0">
                <a:latin typeface="Tahoma" charset="0"/>
                <a:cs typeface="Tahoma" charset="0"/>
              </a:rPr>
              <a:t>Relating K to E°</a:t>
            </a:r>
          </a:p>
        </p:txBody>
      </p:sp>
    </p:spTree>
    <p:extLst>
      <p:ext uri="{BB962C8B-B14F-4D97-AF65-F5344CB8AC3E}">
        <p14:creationId xmlns:p14="http://schemas.microsoft.com/office/powerpoint/2010/main" val="21779749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17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17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171">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171">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7171">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7171">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7171">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7171">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1" grpId="0" build="p"/>
    </p:bld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170" name="Rectangle 4"/>
          <p:cNvSpPr>
            <a:spLocks noGrp="1" noChangeArrowheads="1"/>
          </p:cNvSpPr>
          <p:nvPr>
            <p:ph type="title"/>
          </p:nvPr>
        </p:nvSpPr>
        <p:spPr/>
        <p:txBody>
          <a:bodyPr/>
          <a:lstStyle/>
          <a:p>
            <a:pPr eaLnBrk="1" hangingPunct="1"/>
            <a:r>
              <a:rPr lang="en-US" altLang="en-US" dirty="0" smtClean="0">
                <a:latin typeface="Tahoma" charset="0"/>
                <a:cs typeface="Tahoma" charset="0"/>
              </a:rPr>
              <a:t>Announcements II</a:t>
            </a:r>
            <a:endParaRPr lang="en-US" altLang="en-US" dirty="0" smtClean="0">
              <a:latin typeface="Tahoma" charset="0"/>
              <a:cs typeface="Tahoma" charset="0"/>
            </a:endParaRPr>
          </a:p>
        </p:txBody>
      </p:sp>
      <p:sp>
        <p:nvSpPr>
          <p:cNvPr id="7171" name="Content Placeholder 5"/>
          <p:cNvSpPr>
            <a:spLocks noGrp="1"/>
          </p:cNvSpPr>
          <p:nvPr>
            <p:ph idx="1"/>
          </p:nvPr>
        </p:nvSpPr>
        <p:spPr/>
        <p:txBody>
          <a:bodyPr/>
          <a:lstStyle/>
          <a:p>
            <a:pPr eaLnBrk="1" hangingPunct="1"/>
            <a:r>
              <a:rPr lang="en-US" altLang="en-US" sz="2800" dirty="0" smtClean="0">
                <a:latin typeface="Tahoma" charset="0"/>
                <a:cs typeface="Tahoma" charset="0"/>
              </a:rPr>
              <a:t>Today’s Lecture – Electrochemistry – Cont.</a:t>
            </a:r>
          </a:p>
          <a:p>
            <a:pPr lvl="1" eaLnBrk="1" hangingPunct="1"/>
            <a:r>
              <a:rPr lang="en-US" altLang="en-US" sz="2400" dirty="0" smtClean="0">
                <a:latin typeface="Tahoma" charset="0"/>
                <a:cs typeface="Tahoma" charset="0"/>
              </a:rPr>
              <a:t>Reference Electrodes</a:t>
            </a:r>
          </a:p>
          <a:p>
            <a:pPr lvl="1" eaLnBrk="1" hangingPunct="1"/>
            <a:r>
              <a:rPr lang="en-US" altLang="en-US" sz="2400" dirty="0" smtClean="0">
                <a:latin typeface="Tahoma" charset="0"/>
                <a:cs typeface="Tahoma" charset="0"/>
              </a:rPr>
              <a:t>Types of Indicator Electrodes</a:t>
            </a:r>
          </a:p>
          <a:p>
            <a:pPr lvl="1" eaLnBrk="1" hangingPunct="1"/>
            <a:r>
              <a:rPr lang="en-US" altLang="en-US" sz="2400" dirty="0" smtClean="0">
                <a:latin typeface="Tahoma" charset="0"/>
                <a:cs typeface="Tahoma" charset="0"/>
              </a:rPr>
              <a:t>Junction Potentials and Current Effects</a:t>
            </a:r>
          </a:p>
          <a:p>
            <a:pPr lvl="1" eaLnBrk="1" hangingPunct="1"/>
            <a:r>
              <a:rPr lang="en-US" altLang="en-US" sz="2400" dirty="0" smtClean="0">
                <a:latin typeface="Tahoma" charset="0"/>
                <a:cs typeface="Tahoma" charset="0"/>
              </a:rPr>
              <a:t>Ion Selective Electrodes (last topic if time)</a:t>
            </a:r>
          </a:p>
        </p:txBody>
      </p:sp>
    </p:spTree>
    <p:extLst>
      <p:ext uri="{BB962C8B-B14F-4D97-AF65-F5344CB8AC3E}">
        <p14:creationId xmlns:p14="http://schemas.microsoft.com/office/powerpoint/2010/main" val="38713446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17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17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171">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171">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7171">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1" grpId="0" build="p"/>
    </p:bld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170" name="Rectangle 4"/>
          <p:cNvSpPr>
            <a:spLocks noGrp="1" noChangeArrowheads="1"/>
          </p:cNvSpPr>
          <p:nvPr>
            <p:ph type="title"/>
          </p:nvPr>
        </p:nvSpPr>
        <p:spPr/>
        <p:txBody>
          <a:bodyPr/>
          <a:lstStyle/>
          <a:p>
            <a:pPr eaLnBrk="1" hangingPunct="1"/>
            <a:r>
              <a:rPr lang="en-US" dirty="0">
                <a:latin typeface="Tahoma" charset="0"/>
              </a:rPr>
              <a:t>Electrochemistry</a:t>
            </a:r>
            <a:r>
              <a:rPr lang="en-US" sz="5400" dirty="0">
                <a:latin typeface="Tahoma" charset="0"/>
              </a:rPr>
              <a:t/>
            </a:r>
            <a:br>
              <a:rPr lang="en-US" sz="5400" dirty="0">
                <a:latin typeface="Tahoma" charset="0"/>
              </a:rPr>
            </a:br>
            <a:r>
              <a:rPr lang="en-US" sz="3200" dirty="0">
                <a:latin typeface="Tahoma" charset="0"/>
              </a:rPr>
              <a:t>The Nernst Equation</a:t>
            </a:r>
            <a:endParaRPr lang="en-US" altLang="en-US" sz="3200" dirty="0" smtClean="0">
              <a:latin typeface="Tahoma" charset="0"/>
              <a:cs typeface="Tahoma" charset="0"/>
            </a:endParaRPr>
          </a:p>
        </p:txBody>
      </p:sp>
      <p:sp>
        <p:nvSpPr>
          <p:cNvPr id="7171" name="Content Placeholder 5"/>
          <p:cNvSpPr>
            <a:spLocks noGrp="1"/>
          </p:cNvSpPr>
          <p:nvPr>
            <p:ph idx="1"/>
          </p:nvPr>
        </p:nvSpPr>
        <p:spPr/>
        <p:txBody>
          <a:bodyPr/>
          <a:lstStyle/>
          <a:p>
            <a:pPr>
              <a:lnSpc>
                <a:spcPct val="90000"/>
              </a:lnSpc>
            </a:pPr>
            <a:r>
              <a:rPr lang="en-US" sz="2400" dirty="0">
                <a:latin typeface="Tahoma" charset="0"/>
              </a:rPr>
              <a:t>The Nernst Equation relates thermodynamic quantities to electrical quantities for a cell reaction</a:t>
            </a:r>
          </a:p>
          <a:p>
            <a:pPr>
              <a:lnSpc>
                <a:spcPct val="90000"/>
              </a:lnSpc>
            </a:pPr>
            <a:r>
              <a:rPr lang="en-US" sz="2400" dirty="0">
                <a:latin typeface="Tahoma" charset="0"/>
              </a:rPr>
              <a:t>Thermodynamics:</a:t>
            </a:r>
          </a:p>
          <a:p>
            <a:pPr lvl="1">
              <a:lnSpc>
                <a:spcPct val="90000"/>
              </a:lnSpc>
            </a:pPr>
            <a:r>
              <a:rPr lang="el-GR" sz="2000" dirty="0">
                <a:latin typeface="Tahoma" charset="0"/>
                <a:cs typeface="Tahoma" charset="0"/>
              </a:rPr>
              <a:t>Δ</a:t>
            </a:r>
            <a:r>
              <a:rPr lang="en-US" sz="2000" dirty="0">
                <a:latin typeface="Tahoma" charset="0"/>
                <a:cs typeface="Tahoma" charset="0"/>
              </a:rPr>
              <a:t>G = </a:t>
            </a:r>
            <a:r>
              <a:rPr lang="el-GR" sz="2000" dirty="0">
                <a:latin typeface="Tahoma" charset="0"/>
                <a:cs typeface="Tahoma" charset="0"/>
              </a:rPr>
              <a:t>Δ</a:t>
            </a:r>
            <a:r>
              <a:rPr lang="en-US" sz="2000" dirty="0">
                <a:latin typeface="Tahoma" charset="0"/>
                <a:cs typeface="Tahoma" charset="0"/>
              </a:rPr>
              <a:t>G</a:t>
            </a:r>
            <a:r>
              <a:rPr lang="en-US" sz="2000" dirty="0">
                <a:cs typeface="Tahoma" charset="0"/>
              </a:rPr>
              <a:t>º</a:t>
            </a:r>
            <a:r>
              <a:rPr lang="en-US" sz="2000" dirty="0">
                <a:latin typeface="Tahoma" charset="0"/>
                <a:cs typeface="Tahoma" charset="0"/>
              </a:rPr>
              <a:t> + </a:t>
            </a:r>
            <a:r>
              <a:rPr lang="en-US" sz="2000" dirty="0" err="1">
                <a:latin typeface="Tahoma" charset="0"/>
                <a:cs typeface="Tahoma" charset="0"/>
              </a:rPr>
              <a:t>RTlnQ</a:t>
            </a:r>
            <a:r>
              <a:rPr lang="en-US" sz="2000" dirty="0">
                <a:latin typeface="Tahoma" charset="0"/>
                <a:cs typeface="Tahoma" charset="0"/>
              </a:rPr>
              <a:t>   </a:t>
            </a:r>
            <a:r>
              <a:rPr lang="el-GR" sz="2000" dirty="0">
                <a:latin typeface="Tahoma" charset="0"/>
                <a:cs typeface="Tahoma" charset="0"/>
              </a:rPr>
              <a:t>Δ</a:t>
            </a:r>
            <a:r>
              <a:rPr lang="en-US" sz="2000" dirty="0">
                <a:latin typeface="Tahoma" charset="0"/>
                <a:cs typeface="Tahoma" charset="0"/>
              </a:rPr>
              <a:t>G = free energy, Q = reaction quotient</a:t>
            </a:r>
          </a:p>
          <a:p>
            <a:pPr lvl="1">
              <a:lnSpc>
                <a:spcPct val="90000"/>
              </a:lnSpc>
            </a:pPr>
            <a:r>
              <a:rPr lang="en-US" sz="2000" dirty="0">
                <a:latin typeface="Tahoma" charset="0"/>
                <a:cs typeface="Tahoma" charset="0"/>
              </a:rPr>
              <a:t>so, -</a:t>
            </a:r>
            <a:r>
              <a:rPr lang="en-US" sz="2000" dirty="0" err="1">
                <a:latin typeface="Tahoma" charset="0"/>
                <a:cs typeface="Tahoma" charset="0"/>
              </a:rPr>
              <a:t>nFE</a:t>
            </a:r>
            <a:r>
              <a:rPr lang="en-US" sz="2000" dirty="0">
                <a:latin typeface="Tahoma" charset="0"/>
                <a:cs typeface="Tahoma" charset="0"/>
              </a:rPr>
              <a:t> = -</a:t>
            </a:r>
            <a:r>
              <a:rPr lang="en-US" sz="2000" dirty="0" err="1">
                <a:latin typeface="Tahoma" charset="0"/>
                <a:cs typeface="Tahoma" charset="0"/>
              </a:rPr>
              <a:t>nFE</a:t>
            </a:r>
            <a:r>
              <a:rPr lang="en-US" sz="2000" dirty="0">
                <a:cs typeface="Tahoma" charset="0"/>
              </a:rPr>
              <a:t>º</a:t>
            </a:r>
            <a:r>
              <a:rPr lang="en-US" sz="2000" dirty="0">
                <a:latin typeface="Tahoma" charset="0"/>
                <a:cs typeface="Tahoma" charset="0"/>
              </a:rPr>
              <a:t> + </a:t>
            </a:r>
            <a:r>
              <a:rPr lang="en-US" sz="2000" dirty="0" err="1">
                <a:latin typeface="Tahoma" charset="0"/>
                <a:cs typeface="Tahoma" charset="0"/>
              </a:rPr>
              <a:t>RTlnQ</a:t>
            </a:r>
            <a:r>
              <a:rPr lang="en-US" sz="2000" dirty="0">
                <a:latin typeface="Tahoma" charset="0"/>
                <a:cs typeface="Tahoma" charset="0"/>
              </a:rPr>
              <a:t>, or E = E</a:t>
            </a:r>
            <a:r>
              <a:rPr lang="en-US" sz="2000" dirty="0">
                <a:cs typeface="Tahoma" charset="0"/>
              </a:rPr>
              <a:t>º</a:t>
            </a:r>
            <a:r>
              <a:rPr lang="en-US" sz="2000" dirty="0">
                <a:latin typeface="Tahoma" charset="0"/>
                <a:cs typeface="Tahoma" charset="0"/>
              </a:rPr>
              <a:t> </a:t>
            </a:r>
            <a:r>
              <a:rPr lang="en-US" sz="2000" dirty="0">
                <a:cs typeface="Tahoma" charset="0"/>
              </a:rPr>
              <a:t>–</a:t>
            </a:r>
            <a:r>
              <a:rPr lang="en-US" sz="2000" dirty="0">
                <a:latin typeface="Tahoma" charset="0"/>
                <a:cs typeface="Tahoma" charset="0"/>
              </a:rPr>
              <a:t> (</a:t>
            </a:r>
            <a:r>
              <a:rPr lang="en-US" sz="2000" dirty="0" smtClean="0">
                <a:latin typeface="Tahoma" charset="0"/>
                <a:cs typeface="Tahoma" charset="0"/>
              </a:rPr>
              <a:t>RT/</a:t>
            </a:r>
            <a:r>
              <a:rPr lang="en-US" sz="2000" dirty="0" err="1" smtClean="0">
                <a:latin typeface="Tahoma" charset="0"/>
                <a:cs typeface="Tahoma" charset="0"/>
              </a:rPr>
              <a:t>nF</a:t>
            </a:r>
            <a:r>
              <a:rPr lang="en-US" sz="2000" dirty="0" smtClean="0">
                <a:latin typeface="Tahoma" charset="0"/>
                <a:cs typeface="Tahoma" charset="0"/>
              </a:rPr>
              <a:t>)</a:t>
            </a:r>
            <a:r>
              <a:rPr lang="en-US" sz="2000" dirty="0" err="1" smtClean="0">
                <a:latin typeface="Tahoma" charset="0"/>
                <a:cs typeface="Tahoma" charset="0"/>
              </a:rPr>
              <a:t>lnQ</a:t>
            </a:r>
            <a:endParaRPr lang="en-US" sz="2000" dirty="0" smtClean="0">
              <a:latin typeface="Tahoma" charset="0"/>
              <a:cs typeface="Tahoma" charset="0"/>
            </a:endParaRPr>
          </a:p>
          <a:p>
            <a:pPr lvl="1">
              <a:lnSpc>
                <a:spcPct val="90000"/>
              </a:lnSpc>
            </a:pPr>
            <a:r>
              <a:rPr lang="en-US" sz="2000" dirty="0">
                <a:latin typeface="Tahoma" charset="0"/>
                <a:cs typeface="Tahoma" charset="0"/>
              </a:rPr>
              <a:t>more often seen as: E = E</a:t>
            </a:r>
            <a:r>
              <a:rPr lang="en-US" sz="2000" dirty="0">
                <a:cs typeface="Tahoma" charset="0"/>
              </a:rPr>
              <a:t>º</a:t>
            </a:r>
            <a:r>
              <a:rPr lang="en-US" sz="2000" dirty="0">
                <a:latin typeface="Tahoma" charset="0"/>
                <a:cs typeface="Tahoma" charset="0"/>
              </a:rPr>
              <a:t> </a:t>
            </a:r>
            <a:r>
              <a:rPr lang="en-US" sz="2000" dirty="0">
                <a:cs typeface="Tahoma" charset="0"/>
              </a:rPr>
              <a:t>–</a:t>
            </a:r>
            <a:r>
              <a:rPr lang="en-US" sz="2000" dirty="0">
                <a:latin typeface="Tahoma" charset="0"/>
                <a:cs typeface="Tahoma" charset="0"/>
              </a:rPr>
              <a:t> (0.05916/n)</a:t>
            </a:r>
            <a:r>
              <a:rPr lang="en-US" sz="2000" dirty="0" err="1">
                <a:latin typeface="Tahoma" charset="0"/>
                <a:cs typeface="Tahoma" charset="0"/>
              </a:rPr>
              <a:t>logQ</a:t>
            </a:r>
            <a:r>
              <a:rPr lang="en-US" sz="2000" dirty="0">
                <a:latin typeface="Tahoma" charset="0"/>
                <a:cs typeface="Tahoma" charset="0"/>
              </a:rPr>
              <a:t> (although only valid at T = 298K)</a:t>
            </a:r>
          </a:p>
          <a:p>
            <a:pPr lvl="1">
              <a:lnSpc>
                <a:spcPct val="90000"/>
              </a:lnSpc>
            </a:pPr>
            <a:r>
              <a:rPr lang="en-US" sz="2000" dirty="0">
                <a:latin typeface="Tahoma" charset="0"/>
                <a:cs typeface="Tahoma" charset="0"/>
              </a:rPr>
              <a:t>Note: in calculations, E is for reductions (even if oxidation actually occurs at that electrode)</a:t>
            </a:r>
          </a:p>
          <a:p>
            <a:pPr lvl="1">
              <a:lnSpc>
                <a:spcPct val="90000"/>
              </a:lnSpc>
            </a:pPr>
            <a:r>
              <a:rPr lang="en-US" sz="2000" dirty="0">
                <a:latin typeface="Tahoma" charset="0"/>
                <a:cs typeface="Tahoma" charset="0"/>
              </a:rPr>
              <a:t>Equation for electrodes or full cells, although text uses </a:t>
            </a:r>
            <a:r>
              <a:rPr lang="en-US" sz="2000" dirty="0" err="1">
                <a:latin typeface="Tahoma" charset="0"/>
                <a:cs typeface="Tahoma" charset="0"/>
              </a:rPr>
              <a:t>E</a:t>
            </a:r>
            <a:r>
              <a:rPr lang="en-US" sz="2000" baseline="-25000" dirty="0" err="1">
                <a:latin typeface="Tahoma" charset="0"/>
                <a:cs typeface="Tahoma" charset="0"/>
              </a:rPr>
              <a:t>cell</a:t>
            </a:r>
            <a:r>
              <a:rPr lang="en-US" sz="2000" dirty="0">
                <a:latin typeface="Tahoma" charset="0"/>
                <a:cs typeface="Tahoma" charset="0"/>
              </a:rPr>
              <a:t> = E</a:t>
            </a:r>
            <a:r>
              <a:rPr lang="en-US" sz="2000" baseline="-25000" dirty="0">
                <a:latin typeface="Tahoma" charset="0"/>
                <a:cs typeface="Tahoma" charset="0"/>
              </a:rPr>
              <a:t>+</a:t>
            </a:r>
            <a:r>
              <a:rPr lang="en-US" sz="2000" dirty="0">
                <a:latin typeface="Tahoma" charset="0"/>
                <a:cs typeface="Tahoma" charset="0"/>
              </a:rPr>
              <a:t> </a:t>
            </a:r>
            <a:r>
              <a:rPr lang="en-US" sz="2000" dirty="0">
                <a:cs typeface="Tahoma" charset="0"/>
              </a:rPr>
              <a:t>–</a:t>
            </a:r>
            <a:r>
              <a:rPr lang="en-US" sz="2000" dirty="0">
                <a:latin typeface="Tahoma" charset="0"/>
                <a:cs typeface="Tahoma" charset="0"/>
              </a:rPr>
              <a:t> E</a:t>
            </a:r>
            <a:r>
              <a:rPr lang="en-US" sz="2000" baseline="-25000" dirty="0">
                <a:latin typeface="Tahoma" charset="0"/>
                <a:cs typeface="Tahoma" charset="0"/>
              </a:rPr>
              <a:t>-</a:t>
            </a:r>
            <a:r>
              <a:rPr lang="en-US" sz="2000" dirty="0">
                <a:latin typeface="Tahoma" charset="0"/>
                <a:cs typeface="Tahoma" charset="0"/>
              </a:rPr>
              <a:t> where + and </a:t>
            </a:r>
            <a:r>
              <a:rPr lang="en-US" sz="2000" dirty="0">
                <a:cs typeface="Tahoma" charset="0"/>
              </a:rPr>
              <a:t>–</a:t>
            </a:r>
            <a:r>
              <a:rPr lang="en-US" sz="2000" dirty="0">
                <a:latin typeface="Tahoma" charset="0"/>
                <a:cs typeface="Tahoma" charset="0"/>
              </a:rPr>
              <a:t> refer to voltmeter leads</a:t>
            </a:r>
          </a:p>
          <a:p>
            <a:pPr lvl="1">
              <a:lnSpc>
                <a:spcPct val="90000"/>
              </a:lnSpc>
            </a:pPr>
            <a:r>
              <a:rPr lang="en-US" sz="2000" dirty="0">
                <a:latin typeface="Tahoma" charset="0"/>
                <a:cs typeface="Tahoma" charset="0"/>
              </a:rPr>
              <a:t>Best to use activities in Q (even though we will just use concentrations</a:t>
            </a:r>
            <a:r>
              <a:rPr lang="en-US" sz="2000" dirty="0" smtClean="0">
                <a:latin typeface="Tahoma" charset="0"/>
                <a:cs typeface="Tahoma" charset="0"/>
              </a:rPr>
              <a:t>)</a:t>
            </a:r>
            <a:endParaRPr lang="el-GR" sz="2000" dirty="0">
              <a:latin typeface="Tahoma" charset="0"/>
              <a:cs typeface="Tahoma" charset="0"/>
            </a:endParaRPr>
          </a:p>
        </p:txBody>
      </p:sp>
    </p:spTree>
    <p:extLst>
      <p:ext uri="{BB962C8B-B14F-4D97-AF65-F5344CB8AC3E}">
        <p14:creationId xmlns:p14="http://schemas.microsoft.com/office/powerpoint/2010/main" val="5898902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17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17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171">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171">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7171">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7171">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7171">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7171">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1"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idx="4294967295"/>
          </p:nvPr>
        </p:nvSpPr>
        <p:spPr/>
        <p:txBody>
          <a:bodyPr/>
          <a:lstStyle/>
          <a:p>
            <a:r>
              <a:rPr lang="en-US" sz="4000" smtClean="0">
                <a:latin typeface="Tahoma" charset="0"/>
              </a:rPr>
              <a:t>Electrochemistry</a:t>
            </a:r>
            <a:br>
              <a:rPr lang="en-US" sz="4000" smtClean="0">
                <a:latin typeface="Tahoma" charset="0"/>
              </a:rPr>
            </a:br>
            <a:r>
              <a:rPr lang="en-US" sz="3200" smtClean="0">
                <a:latin typeface="Tahoma" charset="0"/>
              </a:rPr>
              <a:t>The Nernst Equation</a:t>
            </a:r>
          </a:p>
        </p:txBody>
      </p:sp>
      <p:sp>
        <p:nvSpPr>
          <p:cNvPr id="11267" name="Rectangle 3"/>
          <p:cNvSpPr>
            <a:spLocks noGrp="1" noChangeArrowheads="1"/>
          </p:cNvSpPr>
          <p:nvPr>
            <p:ph type="body" idx="4294967295"/>
          </p:nvPr>
        </p:nvSpPr>
        <p:spPr/>
        <p:txBody>
          <a:bodyPr/>
          <a:lstStyle/>
          <a:p>
            <a:r>
              <a:rPr lang="en-US" smtClean="0">
                <a:latin typeface="Tahoma" charset="0"/>
              </a:rPr>
              <a:t>Example: Determine the voltage for a</a:t>
            </a:r>
            <a:r>
              <a:rPr lang="en-US" smtClean="0"/>
              <a:t> </a:t>
            </a:r>
            <a:r>
              <a:rPr lang="en-US" smtClean="0">
                <a:latin typeface="Tahoma" charset="0"/>
              </a:rPr>
              <a:t>Ag/AgCl electrode when [Cl</a:t>
            </a:r>
            <a:r>
              <a:rPr lang="en-US" baseline="30000" smtClean="0">
                <a:latin typeface="Tahoma" charset="0"/>
              </a:rPr>
              <a:t>-</a:t>
            </a:r>
            <a:r>
              <a:rPr lang="en-US" smtClean="0">
                <a:latin typeface="Tahoma" charset="0"/>
              </a:rPr>
              <a:t>] = 0.010 M if E</a:t>
            </a:r>
            <a:r>
              <a:rPr lang="en-US" smtClean="0">
                <a:latin typeface="Tahoma" charset="0"/>
                <a:cs typeface="Arial" charset="0"/>
              </a:rPr>
              <a:t>º</a:t>
            </a:r>
            <a:r>
              <a:rPr lang="en-US" smtClean="0">
                <a:latin typeface="Tahoma" charset="0"/>
              </a:rPr>
              <a:t> = 0.222 V (at T = 25</a:t>
            </a:r>
            <a:r>
              <a:rPr lang="en-US" smtClean="0">
                <a:latin typeface="Tahoma" charset="0"/>
                <a:cs typeface="Arial" charset="0"/>
              </a:rPr>
              <a:t>°</a:t>
            </a:r>
            <a:r>
              <a:rPr lang="en-US" smtClean="0">
                <a:latin typeface="Tahoma" charset="0"/>
              </a:rPr>
              <a:t>C)?</a:t>
            </a:r>
          </a:p>
        </p:txBody>
      </p:sp>
    </p:spTree>
    <p:extLst>
      <p:ext uri="{BB962C8B-B14F-4D97-AF65-F5344CB8AC3E}">
        <p14:creationId xmlns:p14="http://schemas.microsoft.com/office/powerpoint/2010/main" val="297495815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170" name="Rectangle 4"/>
          <p:cNvSpPr>
            <a:spLocks noGrp="1" noChangeArrowheads="1"/>
          </p:cNvSpPr>
          <p:nvPr>
            <p:ph type="title"/>
          </p:nvPr>
        </p:nvSpPr>
        <p:spPr/>
        <p:txBody>
          <a:bodyPr/>
          <a:lstStyle/>
          <a:p>
            <a:pPr eaLnBrk="1" hangingPunct="1"/>
            <a:r>
              <a:rPr lang="en-US" dirty="0" smtClean="0">
                <a:latin typeface="Tahoma" charset="0"/>
              </a:rPr>
              <a:t>Electrochemistry</a:t>
            </a:r>
            <a:br>
              <a:rPr lang="en-US" dirty="0" smtClean="0">
                <a:latin typeface="Tahoma" charset="0"/>
              </a:rPr>
            </a:br>
            <a:r>
              <a:rPr lang="en-US" sz="3600" dirty="0" smtClean="0">
                <a:latin typeface="Tahoma" charset="0"/>
              </a:rPr>
              <a:t> Applications of The Nernst Equation</a:t>
            </a:r>
            <a:endParaRPr lang="en-US" altLang="en-US" sz="3600" dirty="0" smtClean="0">
              <a:latin typeface="Tahoma" charset="0"/>
              <a:cs typeface="Tahoma" charset="0"/>
            </a:endParaRPr>
          </a:p>
        </p:txBody>
      </p:sp>
      <p:sp>
        <p:nvSpPr>
          <p:cNvPr id="7171" name="Content Placeholder 5"/>
          <p:cNvSpPr>
            <a:spLocks noGrp="1"/>
          </p:cNvSpPr>
          <p:nvPr>
            <p:ph idx="1"/>
          </p:nvPr>
        </p:nvSpPr>
        <p:spPr/>
        <p:txBody>
          <a:bodyPr/>
          <a:lstStyle/>
          <a:p>
            <a:pPr eaLnBrk="1" hangingPunct="1"/>
            <a:r>
              <a:rPr lang="en-US" dirty="0" smtClean="0">
                <a:latin typeface="Tahoma" charset="0"/>
              </a:rPr>
              <a:t>Examples:</a:t>
            </a:r>
          </a:p>
          <a:p>
            <a:pPr lvl="1" eaLnBrk="1" hangingPunct="1"/>
            <a:r>
              <a:rPr lang="en-US" dirty="0" smtClean="0">
                <a:latin typeface="Tahoma" charset="0"/>
              </a:rPr>
              <a:t>The following electrode, </a:t>
            </a:r>
            <a:r>
              <a:rPr lang="en-US" dirty="0" err="1" smtClean="0">
                <a:latin typeface="Tahoma" charset="0"/>
              </a:rPr>
              <a:t>Cd</a:t>
            </a:r>
            <a:r>
              <a:rPr lang="en-US" dirty="0" smtClean="0">
                <a:latin typeface="Tahoma" charset="0"/>
              </a:rPr>
              <a:t>(s)</a:t>
            </a:r>
            <a:r>
              <a:rPr lang="en-US" dirty="0" smtClean="0">
                <a:latin typeface="Tahoma" charset="0"/>
                <a:cs typeface="Arial" charset="0"/>
              </a:rPr>
              <a:t>|CdC</a:t>
            </a:r>
            <a:r>
              <a:rPr lang="en-US" baseline="-25000" dirty="0" smtClean="0">
                <a:latin typeface="Tahoma" charset="0"/>
                <a:cs typeface="Arial" charset="0"/>
              </a:rPr>
              <a:t>2</a:t>
            </a:r>
            <a:r>
              <a:rPr lang="en-US" dirty="0" smtClean="0">
                <a:latin typeface="Tahoma" charset="0"/>
              </a:rPr>
              <a:t>O</a:t>
            </a:r>
            <a:r>
              <a:rPr lang="en-US" baseline="-25000" dirty="0" smtClean="0">
                <a:latin typeface="Tahoma" charset="0"/>
                <a:cs typeface="Arial" charset="0"/>
              </a:rPr>
              <a:t>4</a:t>
            </a:r>
            <a:r>
              <a:rPr lang="en-US" dirty="0" smtClean="0">
                <a:latin typeface="Tahoma" charset="0"/>
              </a:rPr>
              <a:t>(s)</a:t>
            </a:r>
            <a:r>
              <a:rPr lang="en-US" dirty="0" smtClean="0">
                <a:latin typeface="Tahoma" charset="0"/>
                <a:cs typeface="Arial" charset="0"/>
              </a:rPr>
              <a:t>|C</a:t>
            </a:r>
            <a:r>
              <a:rPr lang="en-US" baseline="-25000" dirty="0" smtClean="0">
                <a:latin typeface="Tahoma" charset="0"/>
                <a:cs typeface="Arial" charset="0"/>
              </a:rPr>
              <a:t>2</a:t>
            </a:r>
            <a:r>
              <a:rPr lang="en-US" dirty="0" smtClean="0">
                <a:latin typeface="Tahoma" charset="0"/>
              </a:rPr>
              <a:t>O</a:t>
            </a:r>
            <a:r>
              <a:rPr lang="en-US" baseline="-25000" dirty="0" smtClean="0">
                <a:latin typeface="Tahoma" charset="0"/>
                <a:cs typeface="Arial" charset="0"/>
              </a:rPr>
              <a:t>4</a:t>
            </a:r>
            <a:r>
              <a:rPr lang="en-US" baseline="30000" dirty="0" smtClean="0">
                <a:latin typeface="Tahoma" charset="0"/>
                <a:cs typeface="Arial" charset="0"/>
              </a:rPr>
              <a:t>2-</a:t>
            </a:r>
            <a:r>
              <a:rPr lang="en-US" dirty="0" smtClean="0">
                <a:latin typeface="Tahoma" charset="0"/>
              </a:rPr>
              <a:t> is used to determine [</a:t>
            </a:r>
            <a:r>
              <a:rPr lang="en-US" dirty="0" smtClean="0">
                <a:latin typeface="Tahoma" charset="0"/>
                <a:cs typeface="Arial" charset="0"/>
              </a:rPr>
              <a:t>C</a:t>
            </a:r>
            <a:r>
              <a:rPr lang="en-US" baseline="-25000" dirty="0" smtClean="0">
                <a:latin typeface="Tahoma" charset="0"/>
                <a:cs typeface="Arial" charset="0"/>
              </a:rPr>
              <a:t>2</a:t>
            </a:r>
            <a:r>
              <a:rPr lang="en-US" dirty="0" smtClean="0">
                <a:latin typeface="Tahoma" charset="0"/>
              </a:rPr>
              <a:t>O</a:t>
            </a:r>
            <a:r>
              <a:rPr lang="en-US" baseline="-25000" dirty="0" smtClean="0">
                <a:latin typeface="Tahoma" charset="0"/>
                <a:cs typeface="Arial" charset="0"/>
              </a:rPr>
              <a:t>4</a:t>
            </a:r>
            <a:r>
              <a:rPr lang="en-US" baseline="30000" dirty="0" smtClean="0">
                <a:latin typeface="Tahoma" charset="0"/>
                <a:cs typeface="Arial" charset="0"/>
              </a:rPr>
              <a:t>2-</a:t>
            </a:r>
            <a:r>
              <a:rPr lang="en-US" dirty="0" smtClean="0">
                <a:latin typeface="Tahoma" charset="0"/>
              </a:rPr>
              <a:t>].  It is paired with a reference electrode that has an E value of 0.197 V (vs. the S.H.E.) with the reference electrode connected to the + end of the voltmeter.  If E</a:t>
            </a:r>
            <a:r>
              <a:rPr lang="en-US" dirty="0" smtClean="0">
                <a:latin typeface="Tahoma" charset="0"/>
                <a:cs typeface="Arial" charset="0"/>
              </a:rPr>
              <a:t>º</a:t>
            </a:r>
            <a:r>
              <a:rPr lang="en-US" dirty="0" smtClean="0">
                <a:latin typeface="Tahoma" charset="0"/>
              </a:rPr>
              <a:t> for the above reduction reaction is -0.522 V, and the measured voltage is 0.647 V, what is [</a:t>
            </a:r>
            <a:r>
              <a:rPr lang="en-US" dirty="0" smtClean="0">
                <a:latin typeface="Tahoma" charset="0"/>
                <a:cs typeface="Arial" charset="0"/>
              </a:rPr>
              <a:t>C</a:t>
            </a:r>
            <a:r>
              <a:rPr lang="en-US" baseline="-25000" dirty="0" smtClean="0">
                <a:latin typeface="Tahoma" charset="0"/>
                <a:cs typeface="Arial" charset="0"/>
              </a:rPr>
              <a:t>2</a:t>
            </a:r>
            <a:r>
              <a:rPr lang="en-US" dirty="0" smtClean="0">
                <a:latin typeface="Tahoma" charset="0"/>
              </a:rPr>
              <a:t>O</a:t>
            </a:r>
            <a:r>
              <a:rPr lang="en-US" baseline="-25000" dirty="0" smtClean="0">
                <a:latin typeface="Tahoma" charset="0"/>
                <a:cs typeface="Arial" charset="0"/>
              </a:rPr>
              <a:t>4</a:t>
            </a:r>
            <a:r>
              <a:rPr lang="en-US" baseline="30000" dirty="0" smtClean="0">
                <a:latin typeface="Tahoma" charset="0"/>
                <a:cs typeface="Arial" charset="0"/>
              </a:rPr>
              <a:t>2-</a:t>
            </a:r>
            <a:r>
              <a:rPr lang="en-US" dirty="0" smtClean="0">
                <a:latin typeface="Tahoma" charset="0"/>
              </a:rPr>
              <a:t>]?</a:t>
            </a:r>
          </a:p>
          <a:p>
            <a:pPr lvl="1" eaLnBrk="1" hangingPunct="1">
              <a:buNone/>
            </a:pPr>
            <a:endParaRPr lang="en-US" altLang="en-US" sz="2000" dirty="0" smtClean="0">
              <a:latin typeface="Tahoma" charset="0"/>
              <a:cs typeface="Tahoma" charset="0"/>
            </a:endParaRPr>
          </a:p>
        </p:txBody>
      </p:sp>
    </p:spTree>
    <p:extLst>
      <p:ext uri="{BB962C8B-B14F-4D97-AF65-F5344CB8AC3E}">
        <p14:creationId xmlns:p14="http://schemas.microsoft.com/office/powerpoint/2010/main" val="32421941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17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171">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1" grpId="0" build="p"/>
    </p:bld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170" name="Rectangle 4"/>
          <p:cNvSpPr>
            <a:spLocks noGrp="1" noChangeArrowheads="1"/>
          </p:cNvSpPr>
          <p:nvPr>
            <p:ph type="title"/>
          </p:nvPr>
        </p:nvSpPr>
        <p:spPr/>
        <p:txBody>
          <a:bodyPr/>
          <a:lstStyle/>
          <a:p>
            <a:pPr eaLnBrk="1" hangingPunct="1"/>
            <a:r>
              <a:rPr lang="en-US" dirty="0" smtClean="0">
                <a:latin typeface="Tahoma" charset="0"/>
              </a:rPr>
              <a:t>Electrochemistry</a:t>
            </a:r>
            <a:br>
              <a:rPr lang="en-US" dirty="0" smtClean="0">
                <a:latin typeface="Tahoma" charset="0"/>
              </a:rPr>
            </a:br>
            <a:r>
              <a:rPr lang="en-US" sz="3600" dirty="0" smtClean="0">
                <a:latin typeface="Tahoma" charset="0"/>
              </a:rPr>
              <a:t> Applications of The Nernst Equation</a:t>
            </a:r>
            <a:endParaRPr lang="en-US" altLang="en-US" sz="3600" dirty="0" smtClean="0">
              <a:latin typeface="Tahoma" charset="0"/>
              <a:cs typeface="Tahoma" charset="0"/>
            </a:endParaRPr>
          </a:p>
        </p:txBody>
      </p:sp>
      <p:sp>
        <p:nvSpPr>
          <p:cNvPr id="7171" name="Content Placeholder 5"/>
          <p:cNvSpPr>
            <a:spLocks noGrp="1"/>
          </p:cNvSpPr>
          <p:nvPr>
            <p:ph idx="1"/>
          </p:nvPr>
        </p:nvSpPr>
        <p:spPr/>
        <p:txBody>
          <a:bodyPr/>
          <a:lstStyle/>
          <a:p>
            <a:pPr eaLnBrk="1" hangingPunct="1"/>
            <a:r>
              <a:rPr lang="en-US" dirty="0" smtClean="0">
                <a:latin typeface="Tahoma" charset="0"/>
              </a:rPr>
              <a:t>Application of Nernst Equation is most common in </a:t>
            </a:r>
            <a:r>
              <a:rPr lang="en-US" dirty="0" err="1" smtClean="0">
                <a:latin typeface="Tahoma" charset="0"/>
              </a:rPr>
              <a:t>potentiometry</a:t>
            </a:r>
            <a:endParaRPr lang="en-US" dirty="0" smtClean="0">
              <a:latin typeface="Tahoma" charset="0"/>
            </a:endParaRPr>
          </a:p>
          <a:p>
            <a:pPr eaLnBrk="1" hangingPunct="1"/>
            <a:r>
              <a:rPr lang="en-US" dirty="0" smtClean="0">
                <a:latin typeface="Tahoma" charset="0"/>
              </a:rPr>
              <a:t>In </a:t>
            </a:r>
            <a:r>
              <a:rPr lang="en-US" dirty="0" err="1" smtClean="0">
                <a:latin typeface="Tahoma" charset="0"/>
              </a:rPr>
              <a:t>potentiometry</a:t>
            </a:r>
            <a:endParaRPr lang="en-US" dirty="0" smtClean="0">
              <a:latin typeface="Tahoma" charset="0"/>
            </a:endParaRPr>
          </a:p>
          <a:p>
            <a:pPr lvl="1" eaLnBrk="1" hangingPunct="1"/>
            <a:r>
              <a:rPr lang="en-US" dirty="0" smtClean="0">
                <a:latin typeface="Tahoma" charset="0"/>
              </a:rPr>
              <a:t>measured voltage is related to log[x] (where x is the </a:t>
            </a:r>
            <a:r>
              <a:rPr lang="en-US" dirty="0" err="1" smtClean="0">
                <a:latin typeface="Tahoma" charset="0"/>
              </a:rPr>
              <a:t>analyte</a:t>
            </a:r>
            <a:r>
              <a:rPr lang="en-US" dirty="0" smtClean="0">
                <a:latin typeface="Tahoma" charset="0"/>
              </a:rPr>
              <a:t>)</a:t>
            </a:r>
          </a:p>
          <a:p>
            <a:pPr lvl="1" eaLnBrk="1" hangingPunct="1"/>
            <a:r>
              <a:rPr lang="en-US" dirty="0" smtClean="0">
                <a:latin typeface="Tahoma" charset="0"/>
              </a:rPr>
              <a:t>this provides a method to analyze </a:t>
            </a:r>
            <a:r>
              <a:rPr lang="en-US" dirty="0" err="1" smtClean="0">
                <a:latin typeface="Tahoma" charset="0"/>
              </a:rPr>
              <a:t>analytes</a:t>
            </a:r>
            <a:r>
              <a:rPr lang="en-US" dirty="0" smtClean="0">
                <a:latin typeface="Tahoma" charset="0"/>
              </a:rPr>
              <a:t> over a broad concentration range (e.g. pH electrodes function well from about pH 1 to pH 11 or over 10 orders of magnitude)</a:t>
            </a:r>
          </a:p>
        </p:txBody>
      </p:sp>
    </p:spTree>
    <p:extLst>
      <p:ext uri="{BB962C8B-B14F-4D97-AF65-F5344CB8AC3E}">
        <p14:creationId xmlns:p14="http://schemas.microsoft.com/office/powerpoint/2010/main" val="34839582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17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17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171">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171">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1" grpId="0" build="p"/>
    </p:bld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170" name="Rectangle 4"/>
          <p:cNvSpPr>
            <a:spLocks noGrp="1" noChangeArrowheads="1"/>
          </p:cNvSpPr>
          <p:nvPr>
            <p:ph type="title"/>
          </p:nvPr>
        </p:nvSpPr>
        <p:spPr/>
        <p:txBody>
          <a:bodyPr/>
          <a:lstStyle/>
          <a:p>
            <a:pPr eaLnBrk="1" hangingPunct="1"/>
            <a:r>
              <a:rPr lang="en-US" dirty="0" smtClean="0">
                <a:latin typeface="Tahoma" charset="0"/>
              </a:rPr>
              <a:t>Electrochemistry</a:t>
            </a:r>
            <a:br>
              <a:rPr lang="en-US" dirty="0" smtClean="0">
                <a:latin typeface="Tahoma" charset="0"/>
              </a:rPr>
            </a:br>
            <a:r>
              <a:rPr lang="en-US" sz="3600" dirty="0" smtClean="0">
                <a:latin typeface="Tahoma" charset="0"/>
              </a:rPr>
              <a:t> Applications of The Nernst Equation</a:t>
            </a:r>
            <a:endParaRPr lang="en-US" altLang="en-US" sz="3600" dirty="0" smtClean="0">
              <a:latin typeface="Tahoma" charset="0"/>
              <a:cs typeface="Tahoma" charset="0"/>
            </a:endParaRPr>
          </a:p>
        </p:txBody>
      </p:sp>
      <p:sp>
        <p:nvSpPr>
          <p:cNvPr id="7171" name="Content Placeholder 5"/>
          <p:cNvSpPr>
            <a:spLocks noGrp="1"/>
          </p:cNvSpPr>
          <p:nvPr>
            <p:ph idx="1"/>
          </p:nvPr>
        </p:nvSpPr>
        <p:spPr/>
        <p:txBody>
          <a:bodyPr/>
          <a:lstStyle/>
          <a:p>
            <a:pPr eaLnBrk="1" hangingPunct="1"/>
            <a:r>
              <a:rPr lang="en-US" dirty="0" smtClean="0">
                <a:latin typeface="Tahoma" charset="0"/>
              </a:rPr>
              <a:t>Relating the Nernst Equation to Equilibrium Equations</a:t>
            </a:r>
          </a:p>
          <a:p>
            <a:pPr lvl="1" eaLnBrk="1" hangingPunct="1"/>
            <a:r>
              <a:rPr lang="en-US" dirty="0" smtClean="0">
                <a:latin typeface="Tahoma" charset="0"/>
              </a:rPr>
              <a:t>Example problem:  It is desired to use the reaction Zn(CN)</a:t>
            </a:r>
            <a:r>
              <a:rPr lang="en-US" baseline="-25000" dirty="0" smtClean="0">
                <a:latin typeface="Tahoma" charset="0"/>
              </a:rPr>
              <a:t>2</a:t>
            </a:r>
            <a:r>
              <a:rPr lang="en-US" dirty="0" smtClean="0">
                <a:latin typeface="Tahoma" charset="0"/>
              </a:rPr>
              <a:t>(s) + 2e</a:t>
            </a:r>
            <a:r>
              <a:rPr lang="en-US" baseline="30000" dirty="0" smtClean="0">
                <a:latin typeface="Tahoma" charset="0"/>
              </a:rPr>
              <a:t>-</a:t>
            </a:r>
            <a:r>
              <a:rPr lang="en-US" dirty="0" smtClean="0">
                <a:latin typeface="Tahoma" charset="0"/>
              </a:rPr>
              <a:t> </a:t>
            </a:r>
            <a:r>
              <a:rPr lang="en-US" dirty="0" smtClean="0">
                <a:latin typeface="Tahoma" charset="0"/>
                <a:cs typeface="Arial" charset="0"/>
              </a:rPr>
              <a:t>↔ Zn(s) + 2CN</a:t>
            </a:r>
            <a:r>
              <a:rPr lang="en-US" baseline="30000" dirty="0" smtClean="0">
                <a:latin typeface="Tahoma" charset="0"/>
              </a:rPr>
              <a:t>-</a:t>
            </a:r>
            <a:r>
              <a:rPr lang="en-US" dirty="0" smtClean="0">
                <a:latin typeface="Tahoma" charset="0"/>
              </a:rPr>
              <a:t> to measure [CN</a:t>
            </a:r>
            <a:r>
              <a:rPr lang="en-US" baseline="30000" dirty="0" smtClean="0">
                <a:latin typeface="Tahoma" charset="0"/>
              </a:rPr>
              <a:t>-</a:t>
            </a:r>
            <a:r>
              <a:rPr lang="en-US" dirty="0" smtClean="0">
                <a:latin typeface="Tahoma" charset="0"/>
              </a:rPr>
              <a:t>] in suspected poisoned drinks.  However, the E</a:t>
            </a:r>
            <a:r>
              <a:rPr lang="en-US" dirty="0" smtClean="0">
                <a:latin typeface="Tahoma" charset="0"/>
                <a:cs typeface="Arial" charset="0"/>
              </a:rPr>
              <a:t>º</a:t>
            </a:r>
            <a:r>
              <a:rPr lang="en-US" dirty="0" smtClean="0">
                <a:latin typeface="Tahoma" charset="0"/>
              </a:rPr>
              <a:t> value is not available.  Given that E</a:t>
            </a:r>
            <a:r>
              <a:rPr lang="en-US" dirty="0" smtClean="0">
                <a:latin typeface="Tahoma" charset="0"/>
                <a:cs typeface="Arial" charset="0"/>
              </a:rPr>
              <a:t>º = -0.762 V</a:t>
            </a:r>
            <a:r>
              <a:rPr lang="en-US" dirty="0" smtClean="0">
                <a:latin typeface="Tahoma" charset="0"/>
              </a:rPr>
              <a:t> for Zn</a:t>
            </a:r>
            <a:r>
              <a:rPr lang="en-US" baseline="30000" dirty="0" smtClean="0">
                <a:latin typeface="Tahoma" charset="0"/>
              </a:rPr>
              <a:t>2+</a:t>
            </a:r>
            <a:r>
              <a:rPr lang="en-US" dirty="0" smtClean="0">
                <a:latin typeface="Tahoma" charset="0"/>
              </a:rPr>
              <a:t> + 2e</a:t>
            </a:r>
            <a:r>
              <a:rPr lang="en-US" baseline="30000" dirty="0" smtClean="0">
                <a:latin typeface="Tahoma" charset="0"/>
              </a:rPr>
              <a:t>-</a:t>
            </a:r>
            <a:r>
              <a:rPr lang="en-US" dirty="0" smtClean="0">
                <a:latin typeface="Tahoma" charset="0"/>
              </a:rPr>
              <a:t> </a:t>
            </a:r>
            <a:r>
              <a:rPr lang="en-US" dirty="0" smtClean="0">
                <a:latin typeface="Tahoma" charset="0"/>
                <a:cs typeface="Arial" charset="0"/>
              </a:rPr>
              <a:t>↔ Zn(s), and </a:t>
            </a:r>
            <a:r>
              <a:rPr lang="en-US" dirty="0" err="1" smtClean="0">
                <a:latin typeface="Tahoma" charset="0"/>
                <a:cs typeface="Arial" charset="0"/>
              </a:rPr>
              <a:t>K</a:t>
            </a:r>
            <a:r>
              <a:rPr lang="en-US" baseline="-25000" dirty="0" err="1" smtClean="0">
                <a:latin typeface="Tahoma" charset="0"/>
                <a:cs typeface="Arial" charset="0"/>
              </a:rPr>
              <a:t>sp</a:t>
            </a:r>
            <a:r>
              <a:rPr lang="en-US" dirty="0" smtClean="0">
                <a:latin typeface="Tahoma" charset="0"/>
                <a:cs typeface="Arial" charset="0"/>
              </a:rPr>
              <a:t> = 3.0 x 10</a:t>
            </a:r>
            <a:r>
              <a:rPr lang="en-US" baseline="30000" dirty="0" smtClean="0">
                <a:latin typeface="Tahoma" charset="0"/>
                <a:cs typeface="Arial" charset="0"/>
              </a:rPr>
              <a:t>-16</a:t>
            </a:r>
            <a:r>
              <a:rPr lang="en-US" dirty="0" smtClean="0">
                <a:latin typeface="Tahoma" charset="0"/>
                <a:cs typeface="Arial" charset="0"/>
              </a:rPr>
              <a:t> for Zn(CN</a:t>
            </a:r>
            <a:r>
              <a:rPr lang="en-US" dirty="0" smtClean="0">
                <a:latin typeface="Tahoma" charset="0"/>
              </a:rPr>
              <a:t>)</a:t>
            </a:r>
            <a:r>
              <a:rPr lang="en-US" baseline="-25000" dirty="0" smtClean="0">
                <a:latin typeface="Tahoma" charset="0"/>
              </a:rPr>
              <a:t>2</a:t>
            </a:r>
            <a:r>
              <a:rPr lang="en-US" dirty="0" smtClean="0">
                <a:latin typeface="Tahoma" charset="0"/>
                <a:cs typeface="Arial" charset="0"/>
              </a:rPr>
              <a:t>(s) ↔ </a:t>
            </a:r>
            <a:r>
              <a:rPr lang="en-US" dirty="0" smtClean="0">
                <a:latin typeface="Tahoma" charset="0"/>
              </a:rPr>
              <a:t>Zn</a:t>
            </a:r>
            <a:r>
              <a:rPr lang="en-US" baseline="30000" dirty="0" smtClean="0">
                <a:latin typeface="Tahoma" charset="0"/>
              </a:rPr>
              <a:t>2+</a:t>
            </a:r>
            <a:r>
              <a:rPr lang="en-US" dirty="0" smtClean="0">
                <a:latin typeface="Tahoma" charset="0"/>
              </a:rPr>
              <a:t> + 2</a:t>
            </a:r>
            <a:r>
              <a:rPr lang="en-US" dirty="0" smtClean="0">
                <a:latin typeface="Tahoma" charset="0"/>
                <a:cs typeface="Arial" charset="0"/>
              </a:rPr>
              <a:t>CN</a:t>
            </a:r>
            <a:r>
              <a:rPr lang="en-US" baseline="30000" dirty="0" smtClean="0">
                <a:latin typeface="Tahoma" charset="0"/>
              </a:rPr>
              <a:t>-</a:t>
            </a:r>
            <a:r>
              <a:rPr lang="en-US" dirty="0" smtClean="0">
                <a:latin typeface="Tahoma" charset="0"/>
              </a:rPr>
              <a:t>, calculate E</a:t>
            </a:r>
            <a:r>
              <a:rPr lang="en-US" dirty="0" smtClean="0">
                <a:latin typeface="Tahoma" charset="0"/>
                <a:cs typeface="Arial" charset="0"/>
              </a:rPr>
              <a:t>º</a:t>
            </a:r>
            <a:r>
              <a:rPr lang="en-US" dirty="0" smtClean="0">
                <a:latin typeface="Tahoma" charset="0"/>
              </a:rPr>
              <a:t> for the first reaction.</a:t>
            </a:r>
          </a:p>
          <a:p>
            <a:pPr eaLnBrk="1" hangingPunct="1">
              <a:buNone/>
            </a:pPr>
            <a:endParaRPr lang="en-US" dirty="0" smtClean="0">
              <a:latin typeface="Tahoma" charset="0"/>
            </a:endParaRPr>
          </a:p>
        </p:txBody>
      </p:sp>
    </p:spTree>
    <p:extLst>
      <p:ext uri="{BB962C8B-B14F-4D97-AF65-F5344CB8AC3E}">
        <p14:creationId xmlns:p14="http://schemas.microsoft.com/office/powerpoint/2010/main" val="27496499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17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171">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1" grpId="0" build="p"/>
    </p:bld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170" name="Rectangle 4"/>
          <p:cNvSpPr>
            <a:spLocks noGrp="1" noChangeArrowheads="1"/>
          </p:cNvSpPr>
          <p:nvPr>
            <p:ph type="title"/>
          </p:nvPr>
        </p:nvSpPr>
        <p:spPr/>
        <p:txBody>
          <a:bodyPr/>
          <a:lstStyle/>
          <a:p>
            <a:pPr eaLnBrk="1" hangingPunct="1"/>
            <a:r>
              <a:rPr lang="en-US" sz="4000" dirty="0" smtClean="0">
                <a:latin typeface="Tahoma" charset="0"/>
              </a:rPr>
              <a:t>Electrochemistry</a:t>
            </a:r>
            <a:r>
              <a:rPr lang="en-US" sz="5400" dirty="0" smtClean="0">
                <a:latin typeface="Tahoma" charset="0"/>
              </a:rPr>
              <a:t/>
            </a:r>
            <a:br>
              <a:rPr lang="en-US" sz="5400" dirty="0" smtClean="0">
                <a:latin typeface="Tahoma" charset="0"/>
              </a:rPr>
            </a:br>
            <a:r>
              <a:rPr lang="en-US" sz="3200" dirty="0" err="1" smtClean="0">
                <a:latin typeface="Tahoma" charset="0"/>
              </a:rPr>
              <a:t>Potentiometry</a:t>
            </a:r>
            <a:r>
              <a:rPr lang="en-US" sz="3200" dirty="0" smtClean="0">
                <a:latin typeface="Tahoma" charset="0"/>
              </a:rPr>
              <a:t> Overview (Chapter 14)</a:t>
            </a:r>
            <a:endParaRPr lang="en-US" altLang="en-US" sz="3200" dirty="0" smtClean="0">
              <a:latin typeface="Tahoma" charset="0"/>
              <a:cs typeface="Tahoma" charset="0"/>
            </a:endParaRPr>
          </a:p>
        </p:txBody>
      </p:sp>
      <p:sp>
        <p:nvSpPr>
          <p:cNvPr id="7171" name="Content Placeholder 5"/>
          <p:cNvSpPr>
            <a:spLocks noGrp="1"/>
          </p:cNvSpPr>
          <p:nvPr>
            <p:ph idx="1"/>
          </p:nvPr>
        </p:nvSpPr>
        <p:spPr/>
        <p:txBody>
          <a:bodyPr/>
          <a:lstStyle/>
          <a:p>
            <a:pPr>
              <a:lnSpc>
                <a:spcPct val="90000"/>
              </a:lnSpc>
            </a:pPr>
            <a:r>
              <a:rPr lang="en-US" sz="2800" dirty="0" err="1" smtClean="0">
                <a:latin typeface="Tahoma" charset="0"/>
              </a:rPr>
              <a:t>Potentiometry</a:t>
            </a:r>
            <a:r>
              <a:rPr lang="en-US" sz="2800" dirty="0" smtClean="0">
                <a:latin typeface="Tahoma" charset="0"/>
              </a:rPr>
              <a:t> is the use of measured voltages to provide chemical information</a:t>
            </a:r>
          </a:p>
          <a:p>
            <a:pPr>
              <a:lnSpc>
                <a:spcPct val="90000"/>
              </a:lnSpc>
            </a:pPr>
            <a:r>
              <a:rPr lang="en-US" sz="2800" dirty="0" smtClean="0">
                <a:latin typeface="Tahoma" charset="0"/>
              </a:rPr>
              <a:t>Equipment</a:t>
            </a:r>
          </a:p>
          <a:p>
            <a:pPr lvl="1">
              <a:lnSpc>
                <a:spcPct val="90000"/>
              </a:lnSpc>
            </a:pPr>
            <a:r>
              <a:rPr lang="en-US" sz="2400" dirty="0" smtClean="0">
                <a:latin typeface="Tahoma" charset="0"/>
              </a:rPr>
              <a:t>Reference Electrode</a:t>
            </a:r>
          </a:p>
          <a:p>
            <a:pPr lvl="1">
              <a:lnSpc>
                <a:spcPct val="90000"/>
              </a:lnSpc>
            </a:pPr>
            <a:r>
              <a:rPr lang="en-US" sz="2400" dirty="0" smtClean="0">
                <a:latin typeface="Tahoma" charset="0"/>
              </a:rPr>
              <a:t>Indicator Electrode or ion-selective electrode</a:t>
            </a:r>
          </a:p>
          <a:p>
            <a:pPr lvl="1">
              <a:lnSpc>
                <a:spcPct val="90000"/>
              </a:lnSpc>
            </a:pPr>
            <a:r>
              <a:rPr lang="en-US" sz="2400" dirty="0" smtClean="0">
                <a:latin typeface="Tahoma" charset="0"/>
              </a:rPr>
              <a:t>Voltmeter</a:t>
            </a:r>
          </a:p>
          <a:p>
            <a:pPr>
              <a:lnSpc>
                <a:spcPct val="90000"/>
              </a:lnSpc>
            </a:pPr>
            <a:r>
              <a:rPr lang="en-US" sz="2800" dirty="0" smtClean="0">
                <a:latin typeface="Tahoma" charset="0"/>
              </a:rPr>
              <a:t>Most Common Applications</a:t>
            </a:r>
          </a:p>
          <a:p>
            <a:pPr lvl="1">
              <a:lnSpc>
                <a:spcPct val="90000"/>
              </a:lnSpc>
            </a:pPr>
            <a:r>
              <a:rPr lang="en-US" sz="2400" dirty="0" smtClean="0">
                <a:latin typeface="Tahoma" charset="0"/>
              </a:rPr>
              <a:t>Measurement of specific ions (usually with ion-selective electrodes)</a:t>
            </a:r>
          </a:p>
          <a:p>
            <a:pPr lvl="1">
              <a:lnSpc>
                <a:spcPct val="90000"/>
              </a:lnSpc>
            </a:pPr>
            <a:r>
              <a:rPr lang="en-US" sz="2400" dirty="0" err="1" smtClean="0">
                <a:latin typeface="Tahoma" charset="0"/>
              </a:rPr>
              <a:t>Redox</a:t>
            </a:r>
            <a:r>
              <a:rPr lang="en-US" sz="2400" dirty="0" smtClean="0">
                <a:latin typeface="Tahoma" charset="0"/>
              </a:rPr>
              <a:t> titrations (to keep track of the extent of a reaction)</a:t>
            </a:r>
          </a:p>
          <a:p>
            <a:pPr>
              <a:lnSpc>
                <a:spcPct val="90000"/>
              </a:lnSpc>
              <a:buNone/>
            </a:pPr>
            <a:endParaRPr lang="en-US" sz="2400" dirty="0" smtClean="0">
              <a:latin typeface="Tahoma" charset="0"/>
            </a:endParaRPr>
          </a:p>
        </p:txBody>
      </p:sp>
    </p:spTree>
    <p:extLst>
      <p:ext uri="{BB962C8B-B14F-4D97-AF65-F5344CB8AC3E}">
        <p14:creationId xmlns:p14="http://schemas.microsoft.com/office/powerpoint/2010/main" val="18770235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17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17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171">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171">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7171">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7171">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7171">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7171">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1" grpId="0" build="p"/>
    </p:bld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3023</TotalTime>
  <Words>969</Words>
  <Application>Microsoft Office PowerPoint</Application>
  <PresentationFormat>On-screen Show (4:3)</PresentationFormat>
  <Paragraphs>154</Paragraphs>
  <Slides>16</Slides>
  <Notes>16</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16</vt:i4>
      </vt:variant>
    </vt:vector>
  </HeadingPairs>
  <TitlesOfParts>
    <vt:vector size="20" baseType="lpstr">
      <vt:lpstr>Arial</vt:lpstr>
      <vt:lpstr>Symbol</vt:lpstr>
      <vt:lpstr>Tahoma</vt:lpstr>
      <vt:lpstr>Default Design</vt:lpstr>
      <vt:lpstr>Chem. 133 – 2/28 Lecture</vt:lpstr>
      <vt:lpstr>Announcements I</vt:lpstr>
      <vt:lpstr>Announcements II</vt:lpstr>
      <vt:lpstr>Electrochemistry The Nernst Equation</vt:lpstr>
      <vt:lpstr>Electrochemistry The Nernst Equation</vt:lpstr>
      <vt:lpstr>Electrochemistry  Applications of The Nernst Equation</vt:lpstr>
      <vt:lpstr>Electrochemistry  Applications of The Nernst Equation</vt:lpstr>
      <vt:lpstr>Electrochemistry  Applications of The Nernst Equation</vt:lpstr>
      <vt:lpstr>Electrochemistry Potentiometry Overview (Chapter 14)</vt:lpstr>
      <vt:lpstr>Electrochemistry Potentiometry – Reference Electrodes</vt:lpstr>
      <vt:lpstr>Electrochemistry Potentiometry – Indicator Electrodes</vt:lpstr>
      <vt:lpstr>Electrochemistry Potentiometry – Other sources of potential</vt:lpstr>
      <vt:lpstr>Electrochemistry Potentiometry – Ion Selective Electrodes</vt:lpstr>
      <vt:lpstr>Electrochemistry Potentiometry – Ion Selective Electrodes</vt:lpstr>
      <vt:lpstr>Electrochemistry Potentiometry – Ion Selective Electrodes</vt:lpstr>
      <vt:lpstr>Electrochemistry Potentiometry – Questions</vt:lpstr>
    </vt:vector>
  </TitlesOfParts>
  <Company>CSUS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Chem. 31 – 9/15 Lecture</dc:title>
  <dc:creator>RDixon</dc:creator>
  <cp:lastModifiedBy>Dixon, Roy W</cp:lastModifiedBy>
  <cp:revision>229</cp:revision>
  <dcterms:created xsi:type="dcterms:W3CDTF">2005-09-14T19:27:31Z</dcterms:created>
  <dcterms:modified xsi:type="dcterms:W3CDTF">2017-02-28T18:30:25Z</dcterms:modified>
</cp:coreProperties>
</file>