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sldIdLst>
    <p:sldId id="280" r:id="rId2"/>
    <p:sldId id="339" r:id="rId3"/>
    <p:sldId id="423" r:id="rId4"/>
    <p:sldId id="424" r:id="rId5"/>
    <p:sldId id="425" r:id="rId6"/>
    <p:sldId id="426" r:id="rId7"/>
    <p:sldId id="427" r:id="rId8"/>
    <p:sldId id="428" r:id="rId9"/>
    <p:sldId id="429" r:id="rId10"/>
    <p:sldId id="431" r:id="rId11"/>
    <p:sldId id="430" r:id="rId12"/>
    <p:sldId id="433" r:id="rId13"/>
    <p:sldId id="432" r:id="rId14"/>
    <p:sldId id="434" r:id="rId15"/>
    <p:sldId id="435" r:id="rId16"/>
    <p:sldId id="436" r:id="rId17"/>
    <p:sldId id="437" r:id="rId18"/>
    <p:sldId id="438"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286A"/>
    <a:srgbClr val="FE5F26"/>
    <a:srgbClr val="FDBB27"/>
    <a:srgbClr val="FF0000"/>
    <a:srgbClr val="F7A7B2"/>
    <a:srgbClr val="CC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4" autoAdjust="0"/>
    <p:restoredTop sz="94627" autoAdjust="0"/>
  </p:normalViewPr>
  <p:slideViewPr>
    <p:cSldViewPr>
      <p:cViewPr varScale="1">
        <p:scale>
          <a:sx n="88" d="100"/>
          <a:sy n="88" d="100"/>
        </p:scale>
        <p:origin x="108"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8DAA529-1C47-41A6-A996-D3A5BA3E8E46}" type="slidenum">
              <a:rPr lang="en-US" altLang="en-US"/>
              <a:pPr>
                <a:defRPr/>
              </a:pPr>
              <a:t>‹#›</a:t>
            </a:fld>
            <a:endParaRPr lang="en-US" altLang="en-US"/>
          </a:p>
        </p:txBody>
      </p:sp>
    </p:spTree>
    <p:extLst>
      <p:ext uri="{BB962C8B-B14F-4D97-AF65-F5344CB8AC3E}">
        <p14:creationId xmlns:p14="http://schemas.microsoft.com/office/powerpoint/2010/main" val="2543653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298800-CAC6-4F58-8EF8-96537F6644BF}"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524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10</a:t>
            </a:fld>
            <a:endParaRPr lang="en-US" altLang="en-US" smtClean="0"/>
          </a:p>
        </p:txBody>
      </p:sp>
    </p:spTree>
    <p:extLst>
      <p:ext uri="{BB962C8B-B14F-4D97-AF65-F5344CB8AC3E}">
        <p14:creationId xmlns:p14="http://schemas.microsoft.com/office/powerpoint/2010/main" val="2870120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11</a:t>
            </a:fld>
            <a:endParaRPr lang="en-US" altLang="en-US" smtClean="0"/>
          </a:p>
        </p:txBody>
      </p:sp>
    </p:spTree>
    <p:extLst>
      <p:ext uri="{BB962C8B-B14F-4D97-AF65-F5344CB8AC3E}">
        <p14:creationId xmlns:p14="http://schemas.microsoft.com/office/powerpoint/2010/main" val="1030955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12</a:t>
            </a:fld>
            <a:endParaRPr lang="en-US" altLang="en-US" smtClean="0"/>
          </a:p>
        </p:txBody>
      </p:sp>
    </p:spTree>
    <p:extLst>
      <p:ext uri="{BB962C8B-B14F-4D97-AF65-F5344CB8AC3E}">
        <p14:creationId xmlns:p14="http://schemas.microsoft.com/office/powerpoint/2010/main" val="3585761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0251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03769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879705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16</a:t>
            </a:fld>
            <a:endParaRPr lang="en-US" altLang="en-US" smtClean="0"/>
          </a:p>
        </p:txBody>
      </p:sp>
    </p:spTree>
    <p:extLst>
      <p:ext uri="{BB962C8B-B14F-4D97-AF65-F5344CB8AC3E}">
        <p14:creationId xmlns:p14="http://schemas.microsoft.com/office/powerpoint/2010/main" val="2215119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94771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5894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3</a:t>
            </a:fld>
            <a:endParaRPr lang="en-US" altLang="en-US" smtClean="0"/>
          </a:p>
        </p:txBody>
      </p:sp>
    </p:spTree>
    <p:extLst>
      <p:ext uri="{BB962C8B-B14F-4D97-AF65-F5344CB8AC3E}">
        <p14:creationId xmlns:p14="http://schemas.microsoft.com/office/powerpoint/2010/main" val="309059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4</a:t>
            </a:fld>
            <a:endParaRPr lang="en-US" altLang="en-US" smtClean="0"/>
          </a:p>
        </p:txBody>
      </p:sp>
    </p:spTree>
    <p:extLst>
      <p:ext uri="{BB962C8B-B14F-4D97-AF65-F5344CB8AC3E}">
        <p14:creationId xmlns:p14="http://schemas.microsoft.com/office/powerpoint/2010/main" val="2749640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5</a:t>
            </a:fld>
            <a:endParaRPr lang="en-US" altLang="en-US" smtClean="0"/>
          </a:p>
        </p:txBody>
      </p:sp>
    </p:spTree>
    <p:extLst>
      <p:ext uri="{BB962C8B-B14F-4D97-AF65-F5344CB8AC3E}">
        <p14:creationId xmlns:p14="http://schemas.microsoft.com/office/powerpoint/2010/main" val="363484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6</a:t>
            </a:fld>
            <a:endParaRPr lang="en-US" altLang="en-US" smtClean="0"/>
          </a:p>
        </p:txBody>
      </p:sp>
    </p:spTree>
    <p:extLst>
      <p:ext uri="{BB962C8B-B14F-4D97-AF65-F5344CB8AC3E}">
        <p14:creationId xmlns:p14="http://schemas.microsoft.com/office/powerpoint/2010/main" val="1101463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7</a:t>
            </a:fld>
            <a:endParaRPr lang="en-US" altLang="en-US" smtClean="0"/>
          </a:p>
        </p:txBody>
      </p:sp>
    </p:spTree>
    <p:extLst>
      <p:ext uri="{BB962C8B-B14F-4D97-AF65-F5344CB8AC3E}">
        <p14:creationId xmlns:p14="http://schemas.microsoft.com/office/powerpoint/2010/main" val="563448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8</a:t>
            </a:fld>
            <a:endParaRPr lang="en-US" altLang="en-US" smtClean="0"/>
          </a:p>
        </p:txBody>
      </p:sp>
    </p:spTree>
    <p:extLst>
      <p:ext uri="{BB962C8B-B14F-4D97-AF65-F5344CB8AC3E}">
        <p14:creationId xmlns:p14="http://schemas.microsoft.com/office/powerpoint/2010/main" val="2308408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9</a:t>
            </a:fld>
            <a:endParaRPr lang="en-US" altLang="en-US" smtClean="0"/>
          </a:p>
        </p:txBody>
      </p:sp>
    </p:spTree>
    <p:extLst>
      <p:ext uri="{BB962C8B-B14F-4D97-AF65-F5344CB8AC3E}">
        <p14:creationId xmlns:p14="http://schemas.microsoft.com/office/powerpoint/2010/main" val="2644260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564416-02D3-4446-9343-2A06AA9B97B3}" type="slidenum">
              <a:rPr lang="en-US" altLang="en-US"/>
              <a:pPr>
                <a:defRPr/>
              </a:pPr>
              <a:t>‹#›</a:t>
            </a:fld>
            <a:endParaRPr lang="en-US" altLang="en-US"/>
          </a:p>
        </p:txBody>
      </p:sp>
    </p:spTree>
    <p:extLst>
      <p:ext uri="{BB962C8B-B14F-4D97-AF65-F5344CB8AC3E}">
        <p14:creationId xmlns:p14="http://schemas.microsoft.com/office/powerpoint/2010/main" val="123462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759DD-B6E0-4FA9-B228-B6F367EE7EA9}" type="slidenum">
              <a:rPr lang="en-US" altLang="en-US"/>
              <a:pPr>
                <a:defRPr/>
              </a:pPr>
              <a:t>‹#›</a:t>
            </a:fld>
            <a:endParaRPr lang="en-US" altLang="en-US"/>
          </a:p>
        </p:txBody>
      </p:sp>
    </p:spTree>
    <p:extLst>
      <p:ext uri="{BB962C8B-B14F-4D97-AF65-F5344CB8AC3E}">
        <p14:creationId xmlns:p14="http://schemas.microsoft.com/office/powerpoint/2010/main" val="18229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61280-7729-425E-B882-287A5CB7B87F}" type="slidenum">
              <a:rPr lang="en-US" altLang="en-US"/>
              <a:pPr>
                <a:defRPr/>
              </a:pPr>
              <a:t>‹#›</a:t>
            </a:fld>
            <a:endParaRPr lang="en-US" altLang="en-US"/>
          </a:p>
        </p:txBody>
      </p:sp>
    </p:spTree>
    <p:extLst>
      <p:ext uri="{BB962C8B-B14F-4D97-AF65-F5344CB8AC3E}">
        <p14:creationId xmlns:p14="http://schemas.microsoft.com/office/powerpoint/2010/main" val="3564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BE599-F2F5-4EA2-866A-BA04646FF5F1}" type="slidenum">
              <a:rPr lang="en-US" altLang="en-US"/>
              <a:pPr>
                <a:defRPr/>
              </a:pPr>
              <a:t>‹#›</a:t>
            </a:fld>
            <a:endParaRPr lang="en-US" altLang="en-US"/>
          </a:p>
        </p:txBody>
      </p:sp>
    </p:spTree>
    <p:extLst>
      <p:ext uri="{BB962C8B-B14F-4D97-AF65-F5344CB8AC3E}">
        <p14:creationId xmlns:p14="http://schemas.microsoft.com/office/powerpoint/2010/main" val="310205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CE0DC9-92E4-4680-927A-6B6ED6F364E3}" type="slidenum">
              <a:rPr lang="en-US" altLang="en-US"/>
              <a:pPr>
                <a:defRPr/>
              </a:pPr>
              <a:t>‹#›</a:t>
            </a:fld>
            <a:endParaRPr lang="en-US" altLang="en-US"/>
          </a:p>
        </p:txBody>
      </p:sp>
    </p:spTree>
    <p:extLst>
      <p:ext uri="{BB962C8B-B14F-4D97-AF65-F5344CB8AC3E}">
        <p14:creationId xmlns:p14="http://schemas.microsoft.com/office/powerpoint/2010/main" val="183822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805EB-BA9A-4759-A95F-F99F430A4DA5}" type="slidenum">
              <a:rPr lang="en-US" altLang="en-US"/>
              <a:pPr>
                <a:defRPr/>
              </a:pPr>
              <a:t>‹#›</a:t>
            </a:fld>
            <a:endParaRPr lang="en-US" altLang="en-US"/>
          </a:p>
        </p:txBody>
      </p:sp>
    </p:spTree>
    <p:extLst>
      <p:ext uri="{BB962C8B-B14F-4D97-AF65-F5344CB8AC3E}">
        <p14:creationId xmlns:p14="http://schemas.microsoft.com/office/powerpoint/2010/main" val="19721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6C785-6111-4435-8846-88FF74E0A612}" type="slidenum">
              <a:rPr lang="en-US" altLang="en-US"/>
              <a:pPr>
                <a:defRPr/>
              </a:pPr>
              <a:t>‹#›</a:t>
            </a:fld>
            <a:endParaRPr lang="en-US" altLang="en-US"/>
          </a:p>
        </p:txBody>
      </p:sp>
    </p:spTree>
    <p:extLst>
      <p:ext uri="{BB962C8B-B14F-4D97-AF65-F5344CB8AC3E}">
        <p14:creationId xmlns:p14="http://schemas.microsoft.com/office/powerpoint/2010/main" val="162717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507D9E-1644-4947-87B1-19594C06979C}" type="slidenum">
              <a:rPr lang="en-US" altLang="en-US"/>
              <a:pPr>
                <a:defRPr/>
              </a:pPr>
              <a:t>‹#›</a:t>
            </a:fld>
            <a:endParaRPr lang="en-US" altLang="en-US"/>
          </a:p>
        </p:txBody>
      </p:sp>
    </p:spTree>
    <p:extLst>
      <p:ext uri="{BB962C8B-B14F-4D97-AF65-F5344CB8AC3E}">
        <p14:creationId xmlns:p14="http://schemas.microsoft.com/office/powerpoint/2010/main" val="21925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A5FF5-4A91-4C0D-B54C-2E826ACFED95}" type="slidenum">
              <a:rPr lang="en-US" altLang="en-US"/>
              <a:pPr>
                <a:defRPr/>
              </a:pPr>
              <a:t>‹#›</a:t>
            </a:fld>
            <a:endParaRPr lang="en-US" altLang="en-US"/>
          </a:p>
        </p:txBody>
      </p:sp>
    </p:spTree>
    <p:extLst>
      <p:ext uri="{BB962C8B-B14F-4D97-AF65-F5344CB8AC3E}">
        <p14:creationId xmlns:p14="http://schemas.microsoft.com/office/powerpoint/2010/main" val="120437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9ECCCD-3230-460C-A103-675BFE65D694}" type="slidenum">
              <a:rPr lang="en-US" altLang="en-US"/>
              <a:pPr>
                <a:defRPr/>
              </a:pPr>
              <a:t>‹#›</a:t>
            </a:fld>
            <a:endParaRPr lang="en-US" altLang="en-US"/>
          </a:p>
        </p:txBody>
      </p:sp>
    </p:spTree>
    <p:extLst>
      <p:ext uri="{BB962C8B-B14F-4D97-AF65-F5344CB8AC3E}">
        <p14:creationId xmlns:p14="http://schemas.microsoft.com/office/powerpoint/2010/main" val="8453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D864C-84DF-40F6-B18F-77D9B7FEFDFA}" type="slidenum">
              <a:rPr lang="en-US" altLang="en-US"/>
              <a:pPr>
                <a:defRPr/>
              </a:pPr>
              <a:t>‹#›</a:t>
            </a:fld>
            <a:endParaRPr lang="en-US" altLang="en-US"/>
          </a:p>
        </p:txBody>
      </p:sp>
    </p:spTree>
    <p:extLst>
      <p:ext uri="{BB962C8B-B14F-4D97-AF65-F5344CB8AC3E}">
        <p14:creationId xmlns:p14="http://schemas.microsoft.com/office/powerpoint/2010/main" val="37395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E76EE8-AAAF-46ED-9625-4180719E152F}" type="slidenum">
              <a:rPr lang="en-US" altLang="en-US"/>
              <a:pPr>
                <a:defRPr/>
              </a:pPr>
              <a:t>‹#›</a:t>
            </a:fld>
            <a:endParaRPr lang="en-US" altLang="en-US"/>
          </a:p>
        </p:txBody>
      </p:sp>
    </p:spTree>
    <p:extLst>
      <p:ext uri="{BB962C8B-B14F-4D97-AF65-F5344CB8AC3E}">
        <p14:creationId xmlns:p14="http://schemas.microsoft.com/office/powerpoint/2010/main" val="34651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07CCC94-506D-42AC-A9A9-46E26348BC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tmplLst>
          <p:tmpl lvl="1">
            <p:tnLst>
              <p:par>
                <p:cTn presetID="1" presetClass="entr" presetSubtype="0" fill="hold" nodeType="click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b="1" dirty="0" smtClean="0">
                <a:latin typeface="Tahoma" panose="020B0604030504040204" pitchFamily="34" charset="0"/>
              </a:rPr>
              <a:t>Chem. 133 – </a:t>
            </a:r>
            <a:r>
              <a:rPr lang="en-US" altLang="en-US" b="1" dirty="0" smtClean="0">
                <a:latin typeface="Tahoma" panose="020B0604030504040204" pitchFamily="34" charset="0"/>
              </a:rPr>
              <a:t>3/2 </a:t>
            </a:r>
            <a:r>
              <a:rPr lang="en-US" altLang="en-US" b="1" dirty="0" smtClean="0">
                <a:latin typeface="Tahoma" panose="020B0604030504040204" pitchFamily="34" charset="0"/>
              </a:rPr>
              <a:t>Lecture</a:t>
            </a:r>
          </a:p>
        </p:txBody>
      </p:sp>
      <p:sp>
        <p:nvSpPr>
          <p:cNvPr id="3075" name="Rectangle 3"/>
          <p:cNvSpPr>
            <a:spLocks noGrp="1" noChangeArrowheads="1"/>
          </p:cNvSpPr>
          <p:nvPr>
            <p:ph type="subTitle" idx="1"/>
          </p:nvPr>
        </p:nvSpPr>
        <p:spPr/>
        <p:txBody>
          <a:bodyPr/>
          <a:lstStyle/>
          <a:p>
            <a:pPr eaLnBrk="1" hangingPunct="1"/>
            <a:endParaRPr lang="en-US" altLang="en-US" smtClean="0">
              <a:solidFill>
                <a:srgbClr val="FF00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rPr>
              <a:t>Exam 1</a:t>
            </a:r>
            <a:br>
              <a:rPr lang="en-US" altLang="en-US" dirty="0" smtClean="0">
                <a:latin typeface="Tahoma" charset="0"/>
              </a:rPr>
            </a:br>
            <a:r>
              <a:rPr lang="en-US" altLang="en-US" sz="3600" dirty="0" smtClean="0">
                <a:latin typeface="Tahoma" charset="0"/>
              </a:rPr>
              <a:t> Topics to Know </a:t>
            </a:r>
            <a:r>
              <a:rPr lang="en-US" altLang="en-US" sz="3600" dirty="0" smtClean="0"/>
              <a:t>–</a:t>
            </a:r>
            <a:r>
              <a:rPr lang="en-US" altLang="en-US" sz="3600" dirty="0" smtClean="0">
                <a:latin typeface="Tahoma" charset="0"/>
              </a:rPr>
              <a:t> cont.</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buFontTx/>
              <a:buNone/>
            </a:pPr>
            <a:r>
              <a:rPr lang="en-US" sz="2800" dirty="0" smtClean="0">
                <a:latin typeface="Tahoma" charset="0"/>
                <a:cs typeface="Tahoma" charset="0"/>
              </a:rPr>
              <a:t>C.  Electrochemistry (Ch. </a:t>
            </a:r>
            <a:r>
              <a:rPr lang="en-US" sz="2800" dirty="0" smtClean="0">
                <a:latin typeface="Tahoma" charset="0"/>
                <a:cs typeface="Tahoma" charset="0"/>
              </a:rPr>
              <a:t>13/14) – cont.</a:t>
            </a:r>
            <a:endParaRPr lang="en-US" sz="2800" dirty="0" smtClean="0">
              <a:latin typeface="Tahoma" charset="0"/>
              <a:cs typeface="Tahoma" charset="0"/>
            </a:endParaRPr>
          </a:p>
          <a:p>
            <a:pPr marL="914400" lvl="1" indent="-457200">
              <a:buAutoNum type="arabicPeriod" startAt="6"/>
            </a:pPr>
            <a:r>
              <a:rPr lang="en-US" sz="2400" dirty="0" smtClean="0">
                <a:latin typeface="Tahoma" charset="0"/>
                <a:cs typeface="Tahoma" charset="0"/>
              </a:rPr>
              <a:t>Know how to use Nernst Equation to calculate potential or unknown concentration (for full cells or electrodes)</a:t>
            </a:r>
          </a:p>
          <a:p>
            <a:pPr marL="914400" lvl="1" indent="-457200">
              <a:buAutoNum type="arabicPeriod" startAt="6"/>
            </a:pPr>
            <a:r>
              <a:rPr lang="en-US" sz="2400" dirty="0" smtClean="0">
                <a:latin typeface="Tahoma" charset="0"/>
                <a:cs typeface="Tahoma" charset="0"/>
              </a:rPr>
              <a:t>Know how to use Hess’s law to combine redox reactions with equilibrium reactions (for calculation of K or E</a:t>
            </a:r>
            <a:r>
              <a:rPr lang="en-US" sz="2400" dirty="0" smtClean="0">
                <a:latin typeface="Cambria" panose="02040503050406030204" pitchFamily="18" charset="0"/>
                <a:cs typeface="Tahoma" charset="0"/>
              </a:rPr>
              <a:t>°</a:t>
            </a:r>
            <a:r>
              <a:rPr lang="en-US" sz="2400" dirty="0" smtClean="0">
                <a:latin typeface="Tahoma" charset="0"/>
                <a:cs typeface="Tahoma" charset="0"/>
              </a:rPr>
              <a:t>)</a:t>
            </a:r>
          </a:p>
          <a:p>
            <a:pPr marL="914400" lvl="1" indent="-457200">
              <a:buAutoNum type="arabicPeriod" startAt="6"/>
            </a:pPr>
            <a:r>
              <a:rPr lang="en-US" sz="2400" dirty="0" smtClean="0">
                <a:latin typeface="Tahoma" charset="0"/>
                <a:cs typeface="Tahoma" charset="0"/>
              </a:rPr>
              <a:t>Know </a:t>
            </a:r>
            <a:r>
              <a:rPr lang="en-US" sz="2400" dirty="0">
                <a:latin typeface="Tahoma" charset="0"/>
                <a:cs typeface="Tahoma" charset="0"/>
              </a:rPr>
              <a:t>purpose of reference </a:t>
            </a:r>
            <a:r>
              <a:rPr lang="en-US" sz="2400" dirty="0" smtClean="0">
                <a:latin typeface="Tahoma" charset="0"/>
                <a:cs typeface="Tahoma" charset="0"/>
              </a:rPr>
              <a:t>electrodes</a:t>
            </a:r>
          </a:p>
          <a:p>
            <a:pPr marL="914400" lvl="1" indent="-457200">
              <a:buAutoNum type="arabicPeriod" startAt="6"/>
            </a:pPr>
            <a:r>
              <a:rPr lang="en-US" sz="2400" dirty="0" smtClean="0">
                <a:latin typeface="Tahoma" charset="0"/>
                <a:cs typeface="Tahoma" charset="0"/>
              </a:rPr>
              <a:t>Know </a:t>
            </a:r>
            <a:r>
              <a:rPr lang="en-US" sz="2400" dirty="0">
                <a:latin typeface="Tahoma" charset="0"/>
                <a:cs typeface="Tahoma" charset="0"/>
              </a:rPr>
              <a:t>types and uses of indicator </a:t>
            </a:r>
            <a:r>
              <a:rPr lang="en-US" sz="2400" dirty="0" smtClean="0">
                <a:latin typeface="Tahoma" charset="0"/>
                <a:cs typeface="Tahoma" charset="0"/>
              </a:rPr>
              <a:t>electrodes</a:t>
            </a:r>
          </a:p>
          <a:p>
            <a:pPr marL="914400" lvl="1" indent="-457200">
              <a:buAutoNum type="arabicPeriod" startAt="6"/>
            </a:pPr>
            <a:r>
              <a:rPr lang="en-US" sz="2400" dirty="0" smtClean="0">
                <a:latin typeface="Tahoma" charset="0"/>
                <a:cs typeface="Tahoma" charset="0"/>
              </a:rPr>
              <a:t>Understand </a:t>
            </a:r>
            <a:r>
              <a:rPr lang="en-US" sz="2400" dirty="0">
                <a:latin typeface="Tahoma" charset="0"/>
                <a:cs typeface="Tahoma" charset="0"/>
              </a:rPr>
              <a:t>how ion-selective electrodes </a:t>
            </a:r>
            <a:r>
              <a:rPr lang="en-US" sz="2400" dirty="0" smtClean="0">
                <a:latin typeface="Tahoma" charset="0"/>
                <a:cs typeface="Tahoma" charset="0"/>
              </a:rPr>
              <a:t>work</a:t>
            </a:r>
          </a:p>
          <a:p>
            <a:pPr marL="914400" lvl="1" indent="-457200">
              <a:buAutoNum type="arabicPeriod" startAt="6"/>
            </a:pPr>
            <a:r>
              <a:rPr lang="en-US" sz="2400" dirty="0" smtClean="0">
                <a:latin typeface="Tahoma" charset="0"/>
                <a:cs typeface="Tahoma" charset="0"/>
              </a:rPr>
              <a:t>Some </a:t>
            </a:r>
            <a:r>
              <a:rPr lang="en-US" sz="2400" dirty="0">
                <a:latin typeface="Tahoma" charset="0"/>
                <a:cs typeface="Tahoma" charset="0"/>
              </a:rPr>
              <a:t>failings of ion-selective electrodes under specific conditions</a:t>
            </a:r>
            <a:endParaRPr lang="en-US" sz="2400" dirty="0">
              <a:latin typeface="Tahoma" charset="0"/>
            </a:endParaRPr>
          </a:p>
        </p:txBody>
      </p:sp>
    </p:spTree>
    <p:extLst>
      <p:ext uri="{BB962C8B-B14F-4D97-AF65-F5344CB8AC3E}">
        <p14:creationId xmlns:p14="http://schemas.microsoft.com/office/powerpoint/2010/main" val="53618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rPr>
              <a:t>Exam 1</a:t>
            </a:r>
            <a:br>
              <a:rPr lang="en-US" altLang="en-US" dirty="0" smtClean="0">
                <a:latin typeface="Tahoma" charset="0"/>
              </a:rPr>
            </a:br>
            <a:r>
              <a:rPr lang="en-US" altLang="en-US" sz="3600" dirty="0" smtClean="0">
                <a:latin typeface="Tahoma" charset="0"/>
              </a:rPr>
              <a:t>Equations Given On Exam</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80000"/>
              </a:lnSpc>
              <a:spcBef>
                <a:spcPts val="1000"/>
              </a:spcBef>
              <a:buFont typeface="+mj-lt"/>
              <a:buAutoNum type="arabicPeriod"/>
            </a:pPr>
            <a:r>
              <a:rPr lang="en-US" altLang="en-US" sz="2400" dirty="0" smtClean="0">
                <a:latin typeface="Tahoma" charset="0"/>
              </a:rPr>
              <a:t>V</a:t>
            </a:r>
            <a:r>
              <a:rPr lang="en-US" altLang="en-US" sz="2400" baseline="-25000" dirty="0" smtClean="0">
                <a:latin typeface="Tahoma" charset="0"/>
              </a:rPr>
              <a:t>R</a:t>
            </a:r>
            <a:r>
              <a:rPr lang="en-US" altLang="en-US" sz="2400" dirty="0" smtClean="0">
                <a:latin typeface="Tahoma" charset="0"/>
              </a:rPr>
              <a:t> in response to step change in </a:t>
            </a:r>
            <a:r>
              <a:rPr lang="en-US" altLang="en-US" sz="2400" dirty="0" err="1" smtClean="0">
                <a:latin typeface="Symbol" pitchFamily="18" charset="2"/>
              </a:rPr>
              <a:t>D</a:t>
            </a:r>
            <a:r>
              <a:rPr lang="en-US" altLang="en-US" sz="2400" dirty="0" err="1" smtClean="0">
                <a:latin typeface="Tahoma" charset="0"/>
              </a:rPr>
              <a:t>V</a:t>
            </a:r>
            <a:r>
              <a:rPr lang="en-US" altLang="en-US" sz="2400" baseline="-25000" dirty="0" err="1" smtClean="0">
                <a:latin typeface="Tahoma" charset="0"/>
              </a:rPr>
              <a:t>in</a:t>
            </a:r>
            <a:r>
              <a:rPr lang="en-US" altLang="en-US" sz="2400" dirty="0" smtClean="0">
                <a:latin typeface="Tahoma" charset="0"/>
              </a:rPr>
              <a:t> in RC circuit (V</a:t>
            </a:r>
            <a:r>
              <a:rPr lang="en-US" altLang="en-US" sz="2400" baseline="-25000" dirty="0" smtClean="0">
                <a:latin typeface="Tahoma" charset="0"/>
              </a:rPr>
              <a:t>R</a:t>
            </a:r>
            <a:r>
              <a:rPr lang="en-US" altLang="en-US" sz="2400" dirty="0" smtClean="0">
                <a:latin typeface="Tahoma" charset="0"/>
              </a:rPr>
              <a:t> = </a:t>
            </a:r>
            <a:r>
              <a:rPr lang="en-US" altLang="en-US" sz="2400" dirty="0" err="1" smtClean="0">
                <a:latin typeface="Symbol" pitchFamily="18" charset="2"/>
              </a:rPr>
              <a:t>D</a:t>
            </a:r>
            <a:r>
              <a:rPr lang="en-US" altLang="en-US" sz="2400" dirty="0" err="1" smtClean="0">
                <a:latin typeface="Tahoma" charset="0"/>
              </a:rPr>
              <a:t>V</a:t>
            </a:r>
            <a:r>
              <a:rPr lang="en-US" altLang="en-US" sz="2400" baseline="-25000" dirty="0" err="1" smtClean="0">
                <a:latin typeface="Tahoma" charset="0"/>
              </a:rPr>
              <a:t>in</a:t>
            </a:r>
            <a:r>
              <a:rPr lang="en-US" altLang="en-US" sz="2400" dirty="0" err="1" smtClean="0">
                <a:latin typeface="Tahoma" charset="0"/>
              </a:rPr>
              <a:t>·e</a:t>
            </a:r>
            <a:r>
              <a:rPr lang="en-US" altLang="en-US" sz="2400" baseline="30000" dirty="0" smtClean="0">
                <a:latin typeface="Tahoma" charset="0"/>
              </a:rPr>
              <a:t>-t/RC</a:t>
            </a:r>
          </a:p>
          <a:p>
            <a:pPr marL="609600" indent="-609600">
              <a:lnSpc>
                <a:spcPct val="80000"/>
              </a:lnSpc>
              <a:spcBef>
                <a:spcPts val="1000"/>
              </a:spcBef>
              <a:buFont typeface="+mj-lt"/>
              <a:buAutoNum type="arabicPeriod"/>
            </a:pPr>
            <a:r>
              <a:rPr lang="en-US" altLang="en-US" sz="2400" dirty="0" smtClean="0">
                <a:latin typeface="Tahoma" charset="0"/>
              </a:rPr>
              <a:t>Equation for standard deviation</a:t>
            </a:r>
          </a:p>
          <a:p>
            <a:pPr marL="609600" indent="-609600">
              <a:lnSpc>
                <a:spcPct val="80000"/>
              </a:lnSpc>
              <a:spcBef>
                <a:spcPts val="1000"/>
              </a:spcBef>
              <a:buFont typeface="+mj-lt"/>
              <a:buAutoNum type="arabicPeriod"/>
            </a:pPr>
            <a:r>
              <a:rPr lang="en-US" altLang="en-US" sz="2400" dirty="0" smtClean="0">
                <a:latin typeface="Tahoma" charset="0"/>
              </a:rPr>
              <a:t>Equation for converting between voltage to A/D board and decimal number recorded</a:t>
            </a:r>
          </a:p>
          <a:p>
            <a:pPr marL="609600" indent="-609600">
              <a:lnSpc>
                <a:spcPct val="80000"/>
              </a:lnSpc>
              <a:spcBef>
                <a:spcPts val="1000"/>
              </a:spcBef>
              <a:buNone/>
            </a:pPr>
            <a:r>
              <a:rPr lang="en-US" altLang="en-US" sz="2400" dirty="0" smtClean="0">
                <a:latin typeface="Tahoma" charset="0"/>
              </a:rPr>
              <a:t>	(decimal # = (V – </a:t>
            </a:r>
            <a:r>
              <a:rPr lang="en-US" altLang="en-US" sz="2400" dirty="0" err="1" smtClean="0">
                <a:latin typeface="Tahoma" charset="0"/>
              </a:rPr>
              <a:t>V</a:t>
            </a:r>
            <a:r>
              <a:rPr lang="en-US" altLang="en-US" sz="2400" baseline="-25000" dirty="0" err="1" smtClean="0">
                <a:latin typeface="Tahoma" charset="0"/>
              </a:rPr>
              <a:t>min</a:t>
            </a:r>
            <a:r>
              <a:rPr lang="en-US" altLang="en-US" sz="2400" dirty="0" smtClean="0">
                <a:latin typeface="Tahoma" charset="0"/>
              </a:rPr>
              <a:t>)2</a:t>
            </a:r>
            <a:r>
              <a:rPr lang="en-US" altLang="en-US" sz="2400" baseline="30000" dirty="0" smtClean="0">
                <a:latin typeface="Tahoma" charset="0"/>
              </a:rPr>
              <a:t>n</a:t>
            </a:r>
            <a:r>
              <a:rPr lang="en-US" altLang="en-US" sz="2400" dirty="0" smtClean="0">
                <a:latin typeface="Tahoma" charset="0"/>
              </a:rPr>
              <a:t>/(</a:t>
            </a:r>
            <a:r>
              <a:rPr lang="en-US" altLang="en-US" sz="2400" dirty="0" err="1" smtClean="0">
                <a:latin typeface="Tahoma" charset="0"/>
              </a:rPr>
              <a:t>V</a:t>
            </a:r>
            <a:r>
              <a:rPr lang="en-US" altLang="en-US" sz="2400" baseline="-25000" dirty="0" err="1" smtClean="0">
                <a:latin typeface="Tahoma" charset="0"/>
              </a:rPr>
              <a:t>max</a:t>
            </a:r>
            <a:r>
              <a:rPr lang="en-US" altLang="en-US" sz="2400" dirty="0" smtClean="0">
                <a:latin typeface="Tahoma" charset="0"/>
              </a:rPr>
              <a:t> – </a:t>
            </a:r>
            <a:r>
              <a:rPr lang="en-US" altLang="en-US" sz="2400" dirty="0" err="1" smtClean="0">
                <a:latin typeface="Tahoma" charset="0"/>
              </a:rPr>
              <a:t>V</a:t>
            </a:r>
            <a:r>
              <a:rPr lang="en-US" altLang="en-US" sz="2400" baseline="-25000" dirty="0" err="1" smtClean="0">
                <a:latin typeface="Tahoma" charset="0"/>
              </a:rPr>
              <a:t>min</a:t>
            </a:r>
            <a:r>
              <a:rPr lang="en-US" altLang="en-US" sz="2400" dirty="0" smtClean="0">
                <a:latin typeface="Tahoma" charset="0"/>
              </a:rPr>
              <a:t>)</a:t>
            </a:r>
          </a:p>
          <a:p>
            <a:pPr marL="609600" indent="-609600">
              <a:lnSpc>
                <a:spcPct val="80000"/>
              </a:lnSpc>
              <a:spcBef>
                <a:spcPts val="1000"/>
              </a:spcBef>
              <a:buAutoNum type="arabicPeriod" startAt="4"/>
            </a:pPr>
            <a:r>
              <a:rPr lang="en-US" altLang="en-US" sz="2400" dirty="0" smtClean="0">
                <a:latin typeface="Tahoma" charset="0"/>
              </a:rPr>
              <a:t>Equations for thermal and shot noise</a:t>
            </a:r>
          </a:p>
          <a:p>
            <a:pPr marL="609600" indent="-609600">
              <a:lnSpc>
                <a:spcPct val="80000"/>
              </a:lnSpc>
              <a:spcBef>
                <a:spcPts val="1000"/>
              </a:spcBef>
              <a:buAutoNum type="arabicPeriod" startAt="4"/>
            </a:pPr>
            <a:r>
              <a:rPr lang="en-US" altLang="en-US" sz="2400" dirty="0" smtClean="0">
                <a:latin typeface="Tahoma" charset="0"/>
              </a:rPr>
              <a:t>Definition of minimum observable signal (e.g. 3</a:t>
            </a:r>
            <a:r>
              <a:rPr lang="en-US" altLang="en-US" sz="2400" dirty="0" smtClean="0">
                <a:latin typeface="Symbol" pitchFamily="18" charset="2"/>
              </a:rPr>
              <a:t>s</a:t>
            </a:r>
            <a:r>
              <a:rPr lang="en-US" altLang="en-US" sz="2400" dirty="0" smtClean="0">
                <a:latin typeface="Tahoma" charset="0"/>
              </a:rPr>
              <a:t> for use in calculating limit of detection</a:t>
            </a:r>
            <a:r>
              <a:rPr lang="en-US" altLang="en-US" sz="2400" dirty="0" smtClean="0">
                <a:latin typeface="Tahoma" charset="0"/>
              </a:rPr>
              <a:t>)</a:t>
            </a:r>
          </a:p>
          <a:p>
            <a:pPr marL="609600" indent="-609600">
              <a:lnSpc>
                <a:spcPct val="80000"/>
              </a:lnSpc>
              <a:spcBef>
                <a:spcPts val="1000"/>
              </a:spcBef>
              <a:buAutoNum type="arabicPeriod" startAt="4"/>
            </a:pPr>
            <a:r>
              <a:rPr lang="en-US" altLang="en-US" sz="2400" dirty="0" smtClean="0">
                <a:latin typeface="Tahoma" charset="0"/>
              </a:rPr>
              <a:t>Nernst Equation and </a:t>
            </a:r>
            <a:r>
              <a:rPr lang="en-US" altLang="en-US" sz="2400" dirty="0" smtClean="0">
                <a:latin typeface="Symbol" panose="05050102010706020507" pitchFamily="18" charset="2"/>
              </a:rPr>
              <a:t>D</a:t>
            </a:r>
            <a:r>
              <a:rPr lang="en-US" altLang="en-US" sz="2400" dirty="0" smtClean="0">
                <a:latin typeface="Tahoma" charset="0"/>
              </a:rPr>
              <a:t>G° = -</a:t>
            </a:r>
            <a:r>
              <a:rPr lang="en-US" altLang="en-US" sz="2400" dirty="0" err="1" smtClean="0">
                <a:latin typeface="Tahoma" charset="0"/>
              </a:rPr>
              <a:t>RTlnK</a:t>
            </a:r>
            <a:endParaRPr lang="en-US" altLang="en-US" sz="2400" dirty="0">
              <a:latin typeface="Tahoma" charset="0"/>
            </a:endParaRPr>
          </a:p>
          <a:p>
            <a:pPr marL="609600" indent="-609600">
              <a:lnSpc>
                <a:spcPct val="80000"/>
              </a:lnSpc>
              <a:spcBef>
                <a:spcPts val="1000"/>
              </a:spcBef>
              <a:buAutoNum type="arabicPeriod" startAt="4"/>
            </a:pPr>
            <a:endParaRPr lang="en-US" altLang="en-US" sz="2400" dirty="0" smtClean="0">
              <a:latin typeface="Tahoma" charset="0"/>
            </a:endParaRPr>
          </a:p>
          <a:p>
            <a:pPr marL="609600" indent="-609600">
              <a:lnSpc>
                <a:spcPct val="80000"/>
              </a:lnSpc>
              <a:buNone/>
            </a:pPr>
            <a:r>
              <a:rPr lang="en-US" altLang="en-US" sz="2400" dirty="0" smtClean="0">
                <a:latin typeface="Tahoma" charset="0"/>
              </a:rPr>
              <a:t>You are responsible for all other equations (e.g. V = IR, P = IV, etc</a:t>
            </a:r>
            <a:r>
              <a:rPr lang="en-US" altLang="en-US" sz="2400" dirty="0" smtClean="0">
                <a:latin typeface="Tahoma" charset="0"/>
              </a:rPr>
              <a:t>.).  Constants </a:t>
            </a:r>
            <a:r>
              <a:rPr lang="en-US" altLang="en-US" sz="2400" dirty="0" smtClean="0">
                <a:latin typeface="Tahoma" charset="0"/>
              </a:rPr>
              <a:t>will also be provided</a:t>
            </a:r>
          </a:p>
        </p:txBody>
      </p:sp>
    </p:spTree>
    <p:extLst>
      <p:ext uri="{BB962C8B-B14F-4D97-AF65-F5344CB8AC3E}">
        <p14:creationId xmlns:p14="http://schemas.microsoft.com/office/powerpoint/2010/main" val="118682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smtClean="0">
                <a:latin typeface="Tahoma" charset="0"/>
              </a:rPr>
              <a:t> What we are not covering</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90000"/>
              </a:lnSpc>
              <a:buNone/>
            </a:pPr>
            <a:r>
              <a:rPr lang="en-US" sz="2800" dirty="0" smtClean="0">
                <a:latin typeface="Tahoma" charset="0"/>
              </a:rPr>
              <a:t>A.	</a:t>
            </a:r>
            <a:r>
              <a:rPr lang="en-US" sz="2400" dirty="0" smtClean="0">
                <a:latin typeface="Tahoma" charset="0"/>
              </a:rPr>
              <a:t>Chapter 15 – </a:t>
            </a:r>
            <a:r>
              <a:rPr lang="en-US" sz="2400" dirty="0" err="1" smtClean="0">
                <a:latin typeface="Tahoma" charset="0"/>
              </a:rPr>
              <a:t>Redox</a:t>
            </a:r>
            <a:r>
              <a:rPr lang="en-US" sz="2400" dirty="0" smtClean="0">
                <a:latin typeface="Tahoma" charset="0"/>
              </a:rPr>
              <a:t> Titration (not very instrumental)</a:t>
            </a:r>
          </a:p>
          <a:p>
            <a:pPr marL="609600" indent="-609600">
              <a:lnSpc>
                <a:spcPct val="90000"/>
              </a:lnSpc>
              <a:buFontTx/>
              <a:buAutoNum type="alphaUcPeriod" startAt="2"/>
            </a:pPr>
            <a:r>
              <a:rPr lang="en-US" sz="2400" dirty="0" smtClean="0">
                <a:latin typeface="Tahoma" charset="0"/>
              </a:rPr>
              <a:t>Chapter 16 – Current-based Electrochemical Measurements</a:t>
            </a:r>
          </a:p>
          <a:p>
            <a:pPr marL="990600" lvl="1" indent="-533400">
              <a:lnSpc>
                <a:spcPct val="90000"/>
              </a:lnSpc>
              <a:buFontTx/>
              <a:buChar char="-"/>
            </a:pPr>
            <a:r>
              <a:rPr lang="en-US" sz="2000" dirty="0" smtClean="0">
                <a:latin typeface="Tahoma" charset="0"/>
              </a:rPr>
              <a:t>These tend to be more modern electrochemical measurements</a:t>
            </a:r>
          </a:p>
          <a:p>
            <a:pPr marL="990600" lvl="1" indent="-533400">
              <a:lnSpc>
                <a:spcPct val="90000"/>
              </a:lnSpc>
              <a:buFontTx/>
              <a:buChar char="-"/>
            </a:pPr>
            <a:r>
              <a:rPr lang="en-US" sz="2000" dirty="0" smtClean="0">
                <a:latin typeface="Tahoma" charset="0"/>
              </a:rPr>
              <a:t>Used frequently in electrochemical detectors in chromatography</a:t>
            </a:r>
          </a:p>
          <a:p>
            <a:pPr marL="990600" lvl="1" indent="-533400">
              <a:lnSpc>
                <a:spcPct val="90000"/>
              </a:lnSpc>
              <a:buFontTx/>
              <a:buChar char="-"/>
            </a:pPr>
            <a:r>
              <a:rPr lang="en-US" sz="2000" dirty="0" smtClean="0">
                <a:latin typeface="Tahoma" charset="0"/>
              </a:rPr>
              <a:t>Cells used are electrolytic cells (electrical energy used to drive chemical reactions) </a:t>
            </a:r>
          </a:p>
          <a:p>
            <a:pPr marL="990600" lvl="1" indent="-533400">
              <a:lnSpc>
                <a:spcPct val="90000"/>
              </a:lnSpc>
              <a:buFontTx/>
              <a:buChar char="-"/>
            </a:pPr>
            <a:r>
              <a:rPr lang="en-US" sz="2000" dirty="0" err="1" smtClean="0">
                <a:latin typeface="Tahoma" charset="0"/>
              </a:rPr>
              <a:t>Analyte</a:t>
            </a:r>
            <a:r>
              <a:rPr lang="en-US" sz="2000" dirty="0" smtClean="0">
                <a:latin typeface="Tahoma" charset="0"/>
              </a:rPr>
              <a:t> concentration derived from charge (from current</a:t>
            </a:r>
            <a:r>
              <a:rPr lang="en-US" sz="2000" dirty="0" smtClean="0">
                <a:latin typeface="Tahoma" charset="0"/>
                <a:cs typeface="Tahoma" charset="0"/>
              </a:rPr>
              <a:t>)</a:t>
            </a:r>
            <a:r>
              <a:rPr lang="en-US" sz="2000" dirty="0" smtClean="0">
                <a:latin typeface="Tahoma" charset="0"/>
              </a:rPr>
              <a:t> measured</a:t>
            </a:r>
          </a:p>
          <a:p>
            <a:pPr marL="990600" lvl="1" indent="-533400">
              <a:lnSpc>
                <a:spcPct val="90000"/>
              </a:lnSpc>
              <a:buFontTx/>
              <a:buChar char="-"/>
            </a:pPr>
            <a:r>
              <a:rPr lang="en-US" sz="2000" dirty="0" smtClean="0">
                <a:latin typeface="Tahoma" charset="0"/>
              </a:rPr>
              <a:t>Potential allows for selectivity (</a:t>
            </a:r>
            <a:r>
              <a:rPr lang="en-US" sz="2000" dirty="0" err="1" smtClean="0">
                <a:latin typeface="Tahoma" charset="0"/>
              </a:rPr>
              <a:t>E</a:t>
            </a:r>
            <a:r>
              <a:rPr lang="en-US" sz="2000" baseline="-25000" dirty="0" err="1" smtClean="0">
                <a:latin typeface="Tahoma" charset="0"/>
              </a:rPr>
              <a:t>cell</a:t>
            </a:r>
            <a:r>
              <a:rPr lang="en-US" sz="2000" dirty="0" smtClean="0">
                <a:latin typeface="Tahoma" charset="0"/>
              </a:rPr>
              <a:t> &gt; </a:t>
            </a:r>
            <a:r>
              <a:rPr lang="en-US" sz="2000" dirty="0" err="1" smtClean="0">
                <a:latin typeface="Tahoma" charset="0"/>
              </a:rPr>
              <a:t>E</a:t>
            </a:r>
            <a:r>
              <a:rPr lang="en-US" sz="2000" baseline="-25000" dirty="0" err="1" smtClean="0">
                <a:latin typeface="Tahoma" charset="0"/>
              </a:rPr>
              <a:t>rxn</a:t>
            </a:r>
            <a:r>
              <a:rPr lang="en-US" sz="2000" dirty="0" smtClean="0">
                <a:latin typeface="Tahoma" charset="0"/>
              </a:rPr>
              <a:t> for oxidation or reduction to occur but </a:t>
            </a:r>
            <a:r>
              <a:rPr lang="en-US" sz="2000" dirty="0" err="1" smtClean="0">
                <a:latin typeface="Tahoma" charset="0"/>
              </a:rPr>
              <a:t>E</a:t>
            </a:r>
            <a:r>
              <a:rPr lang="en-US" sz="2000" baseline="-25000" dirty="0" err="1" smtClean="0">
                <a:latin typeface="Tahoma" charset="0"/>
              </a:rPr>
              <a:t>cell</a:t>
            </a:r>
            <a:r>
              <a:rPr lang="en-US" sz="2000" dirty="0" smtClean="0">
                <a:latin typeface="Tahoma" charset="0"/>
              </a:rPr>
              <a:t> &lt; </a:t>
            </a:r>
            <a:r>
              <a:rPr lang="en-US" sz="2000" dirty="0" err="1" smtClean="0">
                <a:latin typeface="Tahoma" charset="0"/>
              </a:rPr>
              <a:t>E</a:t>
            </a:r>
            <a:r>
              <a:rPr lang="en-US" sz="2000" baseline="-25000" dirty="0" err="1" smtClean="0">
                <a:latin typeface="Tahoma" charset="0"/>
              </a:rPr>
              <a:t>interferant</a:t>
            </a:r>
            <a:r>
              <a:rPr lang="en-US" sz="2000" dirty="0" smtClean="0">
                <a:latin typeface="Tahoma" charset="0"/>
              </a:rPr>
              <a:t>)</a:t>
            </a:r>
          </a:p>
          <a:p>
            <a:pPr marL="609600" indent="-609600">
              <a:lnSpc>
                <a:spcPct val="90000"/>
              </a:lnSpc>
              <a:buNone/>
            </a:pPr>
            <a:endParaRPr lang="en-US" sz="2000" dirty="0" smtClean="0">
              <a:latin typeface="Tahoma" charset="0"/>
            </a:endParaRPr>
          </a:p>
        </p:txBody>
      </p:sp>
    </p:spTree>
    <p:extLst>
      <p:ext uri="{BB962C8B-B14F-4D97-AF65-F5344CB8AC3E}">
        <p14:creationId xmlns:p14="http://schemas.microsoft.com/office/powerpoint/2010/main" val="155629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en-US" smtClean="0">
                <a:latin typeface="Tahoma" charset="0"/>
              </a:rPr>
              <a:t>Spectroscopy</a:t>
            </a:r>
          </a:p>
        </p:txBody>
      </p:sp>
      <p:sp>
        <p:nvSpPr>
          <p:cNvPr id="36867" name="Rectangle 3"/>
          <p:cNvSpPr>
            <a:spLocks noGrp="1" noChangeArrowheads="1"/>
          </p:cNvSpPr>
          <p:nvPr>
            <p:ph type="body" idx="4294967295"/>
          </p:nvPr>
        </p:nvSpPr>
        <p:spPr/>
        <p:txBody>
          <a:bodyPr/>
          <a:lstStyle/>
          <a:p>
            <a:pPr marL="633413" indent="-633413">
              <a:buFontTx/>
              <a:buNone/>
            </a:pPr>
            <a:r>
              <a:rPr lang="en-US" sz="2800" smtClean="0"/>
              <a:t>A.  </a:t>
            </a:r>
            <a:r>
              <a:rPr lang="en-US" sz="2800" smtClean="0">
                <a:latin typeface="Tahoma" charset="0"/>
              </a:rPr>
              <a:t>Introduction</a:t>
            </a:r>
          </a:p>
          <a:p>
            <a:pPr marL="633413" indent="-633413">
              <a:buFontTx/>
              <a:buNone/>
            </a:pPr>
            <a:r>
              <a:rPr lang="en-US" sz="2800" smtClean="0">
                <a:latin typeface="Tahoma" charset="0"/>
              </a:rPr>
              <a:t>	</a:t>
            </a:r>
            <a:r>
              <a:rPr lang="en-US" sz="2400" smtClean="0">
                <a:latin typeface="Tahoma" charset="0"/>
              </a:rPr>
              <a:t>1.  One of the main branches of analytical chemistry</a:t>
            </a:r>
          </a:p>
          <a:p>
            <a:pPr marL="633413" indent="-633413">
              <a:buFontTx/>
              <a:buNone/>
            </a:pPr>
            <a:r>
              <a:rPr lang="en-US" sz="2400" smtClean="0">
                <a:latin typeface="Tahoma" charset="0"/>
              </a:rPr>
              <a:t>	2.  The interaction of light and matter (for purposes of quantitative and qualitative analysis)</a:t>
            </a:r>
          </a:p>
          <a:p>
            <a:pPr marL="633413" indent="-633413">
              <a:buFontTx/>
              <a:buNone/>
            </a:pPr>
            <a:r>
              <a:rPr lang="en-US" sz="2400" smtClean="0">
                <a:latin typeface="Tahoma" charset="0"/>
              </a:rPr>
              <a:t>	3.  Topics covered:</a:t>
            </a:r>
          </a:p>
          <a:p>
            <a:pPr marL="633413" indent="-633413">
              <a:buFontTx/>
              <a:buNone/>
            </a:pPr>
            <a:r>
              <a:rPr lang="en-US" sz="2400" smtClean="0">
                <a:latin typeface="Tahoma" charset="0"/>
              </a:rPr>
              <a:t>		</a:t>
            </a:r>
            <a:r>
              <a:rPr lang="en-US" sz="2000" smtClean="0">
                <a:latin typeface="Tahoma" charset="0"/>
              </a:rPr>
              <a:t>- Theory (Ch. 17)</a:t>
            </a:r>
          </a:p>
          <a:p>
            <a:pPr marL="633413" indent="-633413">
              <a:buFontTx/>
              <a:buNone/>
            </a:pPr>
            <a:r>
              <a:rPr lang="en-US" sz="2000" smtClean="0">
                <a:latin typeface="Tahoma" charset="0"/>
              </a:rPr>
              <a:t>		- General Instruments and Components (Ch. 19)</a:t>
            </a:r>
          </a:p>
          <a:p>
            <a:pPr marL="633413" indent="-633413">
              <a:buFontTx/>
              <a:buNone/>
            </a:pPr>
            <a:r>
              <a:rPr lang="en-US" sz="2000" smtClean="0">
                <a:latin typeface="Tahoma" charset="0"/>
              </a:rPr>
              <a:t>		- Atomic Spectroscopy (Ch. 20)</a:t>
            </a:r>
          </a:p>
          <a:p>
            <a:pPr marL="633413" indent="-633413">
              <a:buFontTx/>
              <a:buNone/>
            </a:pPr>
            <a:r>
              <a:rPr lang="en-US" sz="2000" smtClean="0">
                <a:latin typeface="Tahoma" charset="0"/>
              </a:rPr>
              <a:t>		- NMR (Rubinson and Rubinson)</a:t>
            </a:r>
          </a:p>
        </p:txBody>
      </p:sp>
    </p:spTree>
    <p:extLst>
      <p:ext uri="{BB962C8B-B14F-4D97-AF65-F5344CB8AC3E}">
        <p14:creationId xmlns:p14="http://schemas.microsoft.com/office/powerpoint/2010/main" val="16113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idx="4294967295"/>
          </p:nvPr>
        </p:nvSpPr>
        <p:spPr/>
        <p:txBody>
          <a:bodyPr/>
          <a:lstStyle/>
          <a:p>
            <a:r>
              <a:rPr lang="en-US" smtClean="0">
                <a:latin typeface="Tahoma" charset="0"/>
              </a:rPr>
              <a:t>Spectroscopy</a:t>
            </a:r>
          </a:p>
        </p:txBody>
      </p:sp>
      <p:sp>
        <p:nvSpPr>
          <p:cNvPr id="38915" name="Rectangle 3"/>
          <p:cNvSpPr>
            <a:spLocks noGrp="1" noChangeArrowheads="1"/>
          </p:cNvSpPr>
          <p:nvPr>
            <p:ph type="body" sz="half" idx="4294967295"/>
          </p:nvPr>
        </p:nvSpPr>
        <p:spPr>
          <a:xfrm>
            <a:off x="533400" y="1600200"/>
            <a:ext cx="4038600" cy="4525963"/>
          </a:xfrm>
        </p:spPr>
        <p:txBody>
          <a:bodyPr/>
          <a:lstStyle/>
          <a:p>
            <a:pPr marL="609600" indent="-609600">
              <a:buFontTx/>
              <a:buAutoNum type="alphaUcPeriod" startAt="2"/>
            </a:pPr>
            <a:r>
              <a:rPr lang="en-US" sz="2400" smtClean="0">
                <a:latin typeface="Tahoma" charset="0"/>
              </a:rPr>
              <a:t>Fundamental Properties of Light</a:t>
            </a:r>
          </a:p>
          <a:p>
            <a:pPr marL="990600" lvl="1" indent="-533400">
              <a:buFontTx/>
              <a:buAutoNum type="arabicPeriod"/>
            </a:pPr>
            <a:r>
              <a:rPr lang="en-US" sz="2000" smtClean="0">
                <a:latin typeface="Tahoma" charset="0"/>
              </a:rPr>
              <a:t>Wave-like properties:</a:t>
            </a:r>
          </a:p>
          <a:p>
            <a:pPr marL="609600" indent="-609600">
              <a:buFontTx/>
              <a:buNone/>
            </a:pPr>
            <a:endParaRPr lang="en-US" sz="2800" smtClean="0">
              <a:latin typeface="Tahoma" charset="0"/>
            </a:endParaRPr>
          </a:p>
        </p:txBody>
      </p:sp>
      <p:sp>
        <p:nvSpPr>
          <p:cNvPr id="38916" name="Freeform 4"/>
          <p:cNvSpPr>
            <a:spLocks/>
          </p:cNvSpPr>
          <p:nvPr/>
        </p:nvSpPr>
        <p:spPr bwMode="auto">
          <a:xfrm>
            <a:off x="4648200" y="2489200"/>
            <a:ext cx="3352800" cy="1104900"/>
          </a:xfrm>
          <a:custGeom>
            <a:avLst/>
            <a:gdLst>
              <a:gd name="T0" fmla="*/ 0 w 2112"/>
              <a:gd name="T1" fmla="*/ 887095086 h 696"/>
              <a:gd name="T2" fmla="*/ 362902431 w 2112"/>
              <a:gd name="T3" fmla="*/ 403224958 h 696"/>
              <a:gd name="T4" fmla="*/ 846772505 w 2112"/>
              <a:gd name="T5" fmla="*/ 40322498 h 696"/>
              <a:gd name="T6" fmla="*/ 1451609726 w 2112"/>
              <a:gd name="T7" fmla="*/ 282257500 h 696"/>
              <a:gd name="T8" fmla="*/ 2056447343 w 2112"/>
              <a:gd name="T9" fmla="*/ 1370964916 h 696"/>
              <a:gd name="T10" fmla="*/ 2147483647 w 2112"/>
              <a:gd name="T11" fmla="*/ 1733867686 h 696"/>
              <a:gd name="T12" fmla="*/ 2147483647 w 2112"/>
              <a:gd name="T13" fmla="*/ 1249997458 h 696"/>
              <a:gd name="T14" fmla="*/ 2147483647 w 2112"/>
              <a:gd name="T15" fmla="*/ 282257500 h 696"/>
              <a:gd name="T16" fmla="*/ 2147483647 w 2112"/>
              <a:gd name="T17" fmla="*/ 40322498 h 696"/>
              <a:gd name="T18" fmla="*/ 2147483647 w 2112"/>
              <a:gd name="T19" fmla="*/ 524192515 h 696"/>
              <a:gd name="T20" fmla="*/ 2147483647 w 2112"/>
              <a:gd name="T21" fmla="*/ 1008062543 h 6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12"/>
              <a:gd name="T34" fmla="*/ 0 h 696"/>
              <a:gd name="T35" fmla="*/ 2112 w 2112"/>
              <a:gd name="T36" fmla="*/ 696 h 69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12" h="696">
                <a:moveTo>
                  <a:pt x="0" y="352"/>
                </a:moveTo>
                <a:cubicBezTo>
                  <a:pt x="44" y="284"/>
                  <a:pt x="88" y="216"/>
                  <a:pt x="144" y="160"/>
                </a:cubicBezTo>
                <a:cubicBezTo>
                  <a:pt x="200" y="104"/>
                  <a:pt x="264" y="24"/>
                  <a:pt x="336" y="16"/>
                </a:cubicBezTo>
                <a:cubicBezTo>
                  <a:pt x="408" y="8"/>
                  <a:pt x="496" y="24"/>
                  <a:pt x="576" y="112"/>
                </a:cubicBezTo>
                <a:cubicBezTo>
                  <a:pt x="656" y="200"/>
                  <a:pt x="728" y="448"/>
                  <a:pt x="816" y="544"/>
                </a:cubicBezTo>
                <a:cubicBezTo>
                  <a:pt x="904" y="640"/>
                  <a:pt x="1016" y="696"/>
                  <a:pt x="1104" y="688"/>
                </a:cubicBezTo>
                <a:cubicBezTo>
                  <a:pt x="1192" y="680"/>
                  <a:pt x="1264" y="592"/>
                  <a:pt x="1344" y="496"/>
                </a:cubicBezTo>
                <a:cubicBezTo>
                  <a:pt x="1424" y="400"/>
                  <a:pt x="1512" y="192"/>
                  <a:pt x="1584" y="112"/>
                </a:cubicBezTo>
                <a:cubicBezTo>
                  <a:pt x="1656" y="32"/>
                  <a:pt x="1704" y="0"/>
                  <a:pt x="1776" y="16"/>
                </a:cubicBezTo>
                <a:cubicBezTo>
                  <a:pt x="1848" y="32"/>
                  <a:pt x="1960" y="144"/>
                  <a:pt x="2016" y="208"/>
                </a:cubicBezTo>
                <a:cubicBezTo>
                  <a:pt x="2072" y="272"/>
                  <a:pt x="2096" y="368"/>
                  <a:pt x="2112" y="400"/>
                </a:cubicBezTo>
              </a:path>
            </a:pathLst>
          </a:custGeom>
          <a:noFill/>
          <a:ln w="9525">
            <a:solidFill>
              <a:schemeClr val="tx1"/>
            </a:solidFill>
            <a:round/>
            <a:headEnd/>
            <a:tailEnd/>
          </a:ln>
        </p:spPr>
        <p:txBody>
          <a:bodyPr/>
          <a:lstStyle/>
          <a:p>
            <a:endParaRPr lang="en-US"/>
          </a:p>
        </p:txBody>
      </p:sp>
      <p:sp>
        <p:nvSpPr>
          <p:cNvPr id="38917" name="Text Box 5"/>
          <p:cNvSpPr txBox="1">
            <a:spLocks noChangeArrowheads="1"/>
          </p:cNvSpPr>
          <p:nvPr/>
        </p:nvSpPr>
        <p:spPr bwMode="auto">
          <a:xfrm>
            <a:off x="5867400" y="2133600"/>
            <a:ext cx="1066800" cy="366713"/>
          </a:xfrm>
          <a:prstGeom prst="rect">
            <a:avLst/>
          </a:prstGeom>
          <a:noFill/>
          <a:ln w="9525">
            <a:noFill/>
            <a:miter lim="800000"/>
            <a:headEnd/>
            <a:tailEnd/>
          </a:ln>
        </p:spPr>
        <p:txBody>
          <a:bodyPr>
            <a:spAutoFit/>
          </a:bodyPr>
          <a:lstStyle/>
          <a:p>
            <a:pPr>
              <a:spcBef>
                <a:spcPct val="50000"/>
              </a:spcBef>
            </a:pPr>
            <a:r>
              <a:rPr lang="el-GR">
                <a:cs typeface="Arial" charset="0"/>
              </a:rPr>
              <a:t>λ</a:t>
            </a:r>
          </a:p>
        </p:txBody>
      </p:sp>
      <p:sp>
        <p:nvSpPr>
          <p:cNvPr id="38918" name="Line 6"/>
          <p:cNvSpPr>
            <a:spLocks noChangeShapeType="1"/>
          </p:cNvSpPr>
          <p:nvPr/>
        </p:nvSpPr>
        <p:spPr bwMode="auto">
          <a:xfrm>
            <a:off x="5257800" y="2438400"/>
            <a:ext cx="2133600" cy="0"/>
          </a:xfrm>
          <a:prstGeom prst="line">
            <a:avLst/>
          </a:prstGeom>
          <a:noFill/>
          <a:ln w="15875">
            <a:solidFill>
              <a:schemeClr val="tx1"/>
            </a:solidFill>
            <a:round/>
            <a:headEnd type="triangle" w="lg" len="med"/>
            <a:tailEnd type="triangle" w="lg" len="med"/>
          </a:ln>
        </p:spPr>
        <p:txBody>
          <a:bodyPr/>
          <a:lstStyle/>
          <a:p>
            <a:endParaRPr lang="en-US"/>
          </a:p>
        </p:txBody>
      </p:sp>
      <p:sp>
        <p:nvSpPr>
          <p:cNvPr id="38919" name="Text Box 7"/>
          <p:cNvSpPr txBox="1">
            <a:spLocks noChangeArrowheads="1"/>
          </p:cNvSpPr>
          <p:nvPr/>
        </p:nvSpPr>
        <p:spPr bwMode="auto">
          <a:xfrm>
            <a:off x="914400" y="3048000"/>
            <a:ext cx="3505200" cy="641350"/>
          </a:xfrm>
          <a:prstGeom prst="rect">
            <a:avLst/>
          </a:prstGeom>
          <a:noFill/>
          <a:ln w="9525">
            <a:noFill/>
            <a:miter lim="800000"/>
            <a:headEnd/>
            <a:tailEnd/>
          </a:ln>
        </p:spPr>
        <p:txBody>
          <a:bodyPr>
            <a:spAutoFit/>
          </a:bodyPr>
          <a:lstStyle/>
          <a:p>
            <a:pPr>
              <a:spcBef>
                <a:spcPct val="50000"/>
              </a:spcBef>
            </a:pPr>
            <a:r>
              <a:rPr lang="el-GR">
                <a:cs typeface="Arial" charset="0"/>
              </a:rPr>
              <a:t>λ</a:t>
            </a:r>
            <a:r>
              <a:rPr lang="en-US"/>
              <a:t> = wavelength = distance between wave crests</a:t>
            </a:r>
          </a:p>
        </p:txBody>
      </p:sp>
      <p:sp>
        <p:nvSpPr>
          <p:cNvPr id="38920" name="Text Box 8"/>
          <p:cNvSpPr txBox="1">
            <a:spLocks noChangeArrowheads="1"/>
          </p:cNvSpPr>
          <p:nvPr/>
        </p:nvSpPr>
        <p:spPr bwMode="auto">
          <a:xfrm>
            <a:off x="914400" y="3810000"/>
            <a:ext cx="3505200" cy="366713"/>
          </a:xfrm>
          <a:prstGeom prst="rect">
            <a:avLst/>
          </a:prstGeom>
          <a:noFill/>
          <a:ln w="9525">
            <a:noFill/>
            <a:miter lim="800000"/>
            <a:headEnd/>
            <a:tailEnd/>
          </a:ln>
        </p:spPr>
        <p:txBody>
          <a:bodyPr>
            <a:spAutoFit/>
          </a:bodyPr>
          <a:lstStyle/>
          <a:p>
            <a:pPr>
              <a:spcBef>
                <a:spcPct val="50000"/>
              </a:spcBef>
            </a:pPr>
            <a:r>
              <a:rPr lang="en-US">
                <a:latin typeface="Symbol" pitchFamily="18" charset="2"/>
                <a:cs typeface="Arial" charset="0"/>
              </a:rPr>
              <a:t>n</a:t>
            </a:r>
            <a:r>
              <a:rPr lang="en-US"/>
              <a:t> = frequency = # wave crests/s</a:t>
            </a:r>
          </a:p>
        </p:txBody>
      </p:sp>
      <p:sp>
        <p:nvSpPr>
          <p:cNvPr id="38921" name="Text Box 9"/>
          <p:cNvSpPr txBox="1">
            <a:spLocks noChangeArrowheads="1"/>
          </p:cNvSpPr>
          <p:nvPr/>
        </p:nvSpPr>
        <p:spPr bwMode="auto">
          <a:xfrm>
            <a:off x="1143000" y="4191000"/>
            <a:ext cx="3505200" cy="641350"/>
          </a:xfrm>
          <a:prstGeom prst="rect">
            <a:avLst/>
          </a:prstGeom>
          <a:noFill/>
          <a:ln w="9525">
            <a:noFill/>
            <a:miter lim="800000"/>
            <a:headEnd/>
            <a:tailEnd/>
          </a:ln>
        </p:spPr>
        <p:txBody>
          <a:bodyPr>
            <a:spAutoFit/>
          </a:bodyPr>
          <a:lstStyle/>
          <a:p>
            <a:pPr>
              <a:spcBef>
                <a:spcPct val="50000"/>
              </a:spcBef>
            </a:pPr>
            <a:r>
              <a:rPr lang="en-US"/>
              <a:t>= wave number = # wave crests/length unit</a:t>
            </a:r>
          </a:p>
        </p:txBody>
      </p:sp>
      <p:sp>
        <p:nvSpPr>
          <p:cNvPr id="38922" name="Text Box 10"/>
          <p:cNvSpPr txBox="1">
            <a:spLocks noChangeArrowheads="1"/>
          </p:cNvSpPr>
          <p:nvPr/>
        </p:nvSpPr>
        <p:spPr bwMode="auto">
          <a:xfrm>
            <a:off x="990600" y="4876800"/>
            <a:ext cx="4648200" cy="779463"/>
          </a:xfrm>
          <a:prstGeom prst="rect">
            <a:avLst/>
          </a:prstGeom>
          <a:noFill/>
          <a:ln w="9525">
            <a:noFill/>
            <a:miter lim="800000"/>
            <a:headEnd/>
            <a:tailEnd/>
          </a:ln>
        </p:spPr>
        <p:txBody>
          <a:bodyPr>
            <a:spAutoFit/>
          </a:bodyPr>
          <a:lstStyle/>
          <a:p>
            <a:pPr>
              <a:spcBef>
                <a:spcPct val="50000"/>
              </a:spcBef>
            </a:pPr>
            <a:r>
              <a:rPr lang="en-US"/>
              <a:t>v = speed of light</a:t>
            </a:r>
          </a:p>
          <a:p>
            <a:pPr>
              <a:spcBef>
                <a:spcPct val="50000"/>
              </a:spcBef>
            </a:pPr>
            <a:r>
              <a:rPr lang="en-US"/>
              <a:t>Note in vacuum v = c = 3.00 x 10</a:t>
            </a:r>
            <a:r>
              <a:rPr lang="en-US" baseline="30000"/>
              <a:t>8</a:t>
            </a:r>
            <a:r>
              <a:rPr lang="en-US"/>
              <a:t> m/s</a:t>
            </a:r>
          </a:p>
        </p:txBody>
      </p:sp>
      <p:sp>
        <p:nvSpPr>
          <p:cNvPr id="38923" name="Text Box 11"/>
          <p:cNvSpPr txBox="1">
            <a:spLocks noChangeArrowheads="1"/>
          </p:cNvSpPr>
          <p:nvPr/>
        </p:nvSpPr>
        <p:spPr bwMode="auto">
          <a:xfrm>
            <a:off x="1066800" y="5791200"/>
            <a:ext cx="5181600" cy="366713"/>
          </a:xfrm>
          <a:prstGeom prst="rect">
            <a:avLst/>
          </a:prstGeom>
          <a:noFill/>
          <a:ln w="9525">
            <a:noFill/>
            <a:miter lim="800000"/>
            <a:headEnd/>
            <a:tailEnd/>
          </a:ln>
        </p:spPr>
        <p:txBody>
          <a:bodyPr>
            <a:spAutoFit/>
          </a:bodyPr>
          <a:lstStyle/>
          <a:p>
            <a:pPr>
              <a:spcBef>
                <a:spcPct val="50000"/>
              </a:spcBef>
            </a:pPr>
            <a:r>
              <a:rPr lang="en-US"/>
              <a:t>Relationships:  v = </a:t>
            </a:r>
            <a:r>
              <a:rPr lang="el-GR"/>
              <a:t>λ</a:t>
            </a:r>
            <a:r>
              <a:rPr lang="en-US">
                <a:cs typeface="Arial" charset="0"/>
              </a:rPr>
              <a:t>·</a:t>
            </a:r>
            <a:r>
              <a:rPr lang="en-US">
                <a:latin typeface="Symbol" pitchFamily="18" charset="2"/>
              </a:rPr>
              <a:t>n</a:t>
            </a:r>
            <a:r>
              <a:rPr lang="en-US"/>
              <a:t> and      = 1/</a:t>
            </a:r>
            <a:r>
              <a:rPr lang="el-GR"/>
              <a:t>λ</a:t>
            </a:r>
            <a:endParaRPr lang="en-US"/>
          </a:p>
        </p:txBody>
      </p:sp>
      <p:graphicFrame>
        <p:nvGraphicFramePr>
          <p:cNvPr id="38924" name="Object 2"/>
          <p:cNvGraphicFramePr>
            <a:graphicFrameLocks noGrp="1" noChangeAspect="1"/>
          </p:cNvGraphicFramePr>
          <p:nvPr>
            <p:ph sz="quarter" idx="4294967295"/>
          </p:nvPr>
        </p:nvGraphicFramePr>
        <p:xfrm>
          <a:off x="990600" y="4267200"/>
          <a:ext cx="203200" cy="241300"/>
        </p:xfrm>
        <a:graphic>
          <a:graphicData uri="http://schemas.openxmlformats.org/presentationml/2006/ole">
            <mc:AlternateContent xmlns:mc="http://schemas.openxmlformats.org/markup-compatibility/2006">
              <mc:Choice xmlns:v="urn:schemas-microsoft-com:vml" Requires="v">
                <p:oleObj spid="_x0000_s1028" name="Equation" r:id="rId4" imgW="139680" imgH="164880" progId="Equation.3">
                  <p:embed/>
                </p:oleObj>
              </mc:Choice>
              <mc:Fallback>
                <p:oleObj name="Equation" r:id="rId4" imgW="139680" imgH="164880" progId="Equation.3">
                  <p:embed/>
                  <p:pic>
                    <p:nvPicPr>
                      <p:cNvPr id="3892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267200"/>
                        <a:ext cx="2032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25" name="Object 3"/>
          <p:cNvGraphicFramePr>
            <a:graphicFrameLocks noChangeAspect="1"/>
          </p:cNvGraphicFramePr>
          <p:nvPr/>
        </p:nvGraphicFramePr>
        <p:xfrm>
          <a:off x="3962400" y="5867400"/>
          <a:ext cx="198438" cy="234950"/>
        </p:xfrm>
        <a:graphic>
          <a:graphicData uri="http://schemas.openxmlformats.org/presentationml/2006/ole">
            <mc:AlternateContent xmlns:mc="http://schemas.openxmlformats.org/markup-compatibility/2006">
              <mc:Choice xmlns:v="urn:schemas-microsoft-com:vml" Requires="v">
                <p:oleObj spid="_x0000_s1029" name="Equation" r:id="rId6" imgW="139680" imgH="164880" progId="Equation.3">
                  <p:embed/>
                </p:oleObj>
              </mc:Choice>
              <mc:Fallback>
                <p:oleObj name="Equation" r:id="rId6" imgW="139680" imgH="164880" progId="Equation.3">
                  <p:embed/>
                  <p:pic>
                    <p:nvPicPr>
                      <p:cNvPr id="38925"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2400" y="5867400"/>
                        <a:ext cx="198438"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8926" name="Text Box 14"/>
          <p:cNvSpPr txBox="1">
            <a:spLocks noChangeArrowheads="1"/>
          </p:cNvSpPr>
          <p:nvPr/>
        </p:nvSpPr>
        <p:spPr bwMode="auto">
          <a:xfrm>
            <a:off x="5334000" y="4495800"/>
            <a:ext cx="3657600" cy="1054100"/>
          </a:xfrm>
          <a:prstGeom prst="rect">
            <a:avLst/>
          </a:prstGeom>
          <a:noFill/>
          <a:ln w="9525">
            <a:noFill/>
            <a:miter lim="800000"/>
            <a:headEnd/>
            <a:tailEnd/>
          </a:ln>
        </p:spPr>
        <p:txBody>
          <a:bodyPr>
            <a:spAutoFit/>
          </a:bodyPr>
          <a:lstStyle/>
          <a:p>
            <a:pPr>
              <a:spcBef>
                <a:spcPct val="50000"/>
              </a:spcBef>
            </a:pPr>
            <a:r>
              <a:rPr lang="en-US"/>
              <a:t>In other media, v = c/n where n = index of refraction</a:t>
            </a:r>
          </a:p>
          <a:p>
            <a:pPr>
              <a:spcBef>
                <a:spcPct val="50000"/>
              </a:spcBef>
            </a:pPr>
            <a:r>
              <a:rPr lang="en-US"/>
              <a:t>Note: when n &gt; 1, v &lt; c</a:t>
            </a:r>
          </a:p>
        </p:txBody>
      </p:sp>
      <p:sp>
        <p:nvSpPr>
          <p:cNvPr id="38927" name="Text Box 15"/>
          <p:cNvSpPr txBox="1">
            <a:spLocks noChangeArrowheads="1"/>
          </p:cNvSpPr>
          <p:nvPr/>
        </p:nvSpPr>
        <p:spPr bwMode="auto">
          <a:xfrm>
            <a:off x="5334000" y="5562600"/>
            <a:ext cx="3352800" cy="915988"/>
          </a:xfrm>
          <a:prstGeom prst="rect">
            <a:avLst/>
          </a:prstGeom>
          <a:noFill/>
          <a:ln w="9525">
            <a:noFill/>
            <a:miter lim="800000"/>
            <a:headEnd/>
            <a:tailEnd/>
          </a:ln>
        </p:spPr>
        <p:txBody>
          <a:bodyPr>
            <a:spAutoFit/>
          </a:bodyPr>
          <a:lstStyle/>
          <a:p>
            <a:pPr>
              <a:spcBef>
                <a:spcPct val="50000"/>
              </a:spcBef>
            </a:pPr>
            <a:r>
              <a:rPr lang="en-US"/>
              <a:t>Even if light travels through other media, wavelength often is defined by value in vacuum</a:t>
            </a:r>
          </a:p>
        </p:txBody>
      </p:sp>
    </p:spTree>
    <p:extLst>
      <p:ext uri="{BB962C8B-B14F-4D97-AF65-F5344CB8AC3E}">
        <p14:creationId xmlns:p14="http://schemas.microsoft.com/office/powerpoint/2010/main" val="1683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9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9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9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9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9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89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89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89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89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38916" grpId="0" animBg="1"/>
      <p:bldP spid="38917" grpId="0"/>
      <p:bldP spid="38918" grpId="0" animBg="1"/>
      <p:bldP spid="38919" grpId="0"/>
      <p:bldP spid="38920" grpId="0"/>
      <p:bldP spid="38921" grpId="0"/>
      <p:bldP spid="38922" grpId="0"/>
      <p:bldP spid="38923" grpId="0"/>
      <p:bldP spid="38926" grpId="0"/>
      <p:bldP spid="389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en-US" sz="4000" dirty="0" smtClean="0">
                <a:latin typeface="Tahoma" charset="0"/>
              </a:rPr>
              <a:t>Spectroscopy</a:t>
            </a:r>
            <a:br>
              <a:rPr lang="en-US" sz="4000" dirty="0" smtClean="0">
                <a:latin typeface="Tahoma" charset="0"/>
              </a:rPr>
            </a:br>
            <a:r>
              <a:rPr lang="en-US" sz="3200" dirty="0" smtClean="0">
                <a:latin typeface="Tahoma" charset="0"/>
              </a:rPr>
              <a:t>Fundamental Properties of Light</a:t>
            </a:r>
          </a:p>
        </p:txBody>
      </p:sp>
      <p:sp>
        <p:nvSpPr>
          <p:cNvPr id="40963" name="Rectangle 3"/>
          <p:cNvSpPr>
            <a:spLocks noGrp="1" noChangeArrowheads="1"/>
          </p:cNvSpPr>
          <p:nvPr>
            <p:ph type="body" idx="4294967295"/>
          </p:nvPr>
        </p:nvSpPr>
        <p:spPr/>
        <p:txBody>
          <a:bodyPr/>
          <a:lstStyle/>
          <a:p>
            <a:pPr>
              <a:lnSpc>
                <a:spcPct val="90000"/>
              </a:lnSpc>
              <a:buFontTx/>
              <a:buNone/>
            </a:pPr>
            <a:r>
              <a:rPr lang="en-US" sz="2800" smtClean="0">
                <a:latin typeface="Tahoma" charset="0"/>
              </a:rPr>
              <a:t>1.  Wave-like properties</a:t>
            </a:r>
          </a:p>
          <a:p>
            <a:pPr>
              <a:lnSpc>
                <a:spcPct val="90000"/>
              </a:lnSpc>
              <a:buFontTx/>
              <a:buNone/>
            </a:pPr>
            <a:r>
              <a:rPr lang="en-US" sz="2800" smtClean="0">
                <a:latin typeface="Tahoma" charset="0"/>
              </a:rPr>
              <a:t>	- other phenomena:  diffraction, interference (covered in Ch.19)</a:t>
            </a:r>
          </a:p>
          <a:p>
            <a:pPr>
              <a:lnSpc>
                <a:spcPct val="90000"/>
              </a:lnSpc>
              <a:buFontTx/>
              <a:buNone/>
            </a:pPr>
            <a:endParaRPr lang="en-US" sz="2800" smtClean="0">
              <a:latin typeface="Tahoma" charset="0"/>
            </a:endParaRPr>
          </a:p>
          <a:p>
            <a:pPr>
              <a:lnSpc>
                <a:spcPct val="90000"/>
              </a:lnSpc>
              <a:buFontTx/>
              <a:buNone/>
            </a:pPr>
            <a:r>
              <a:rPr lang="en-US" sz="2800" smtClean="0">
                <a:latin typeface="Tahoma" charset="0"/>
              </a:rPr>
              <a:t>2.  Particle-like properties</a:t>
            </a:r>
          </a:p>
          <a:p>
            <a:pPr>
              <a:lnSpc>
                <a:spcPct val="90000"/>
              </a:lnSpc>
              <a:buFontTx/>
              <a:buNone/>
            </a:pPr>
            <a:r>
              <a:rPr lang="en-US" sz="2800" smtClean="0">
                <a:latin typeface="Tahoma" charset="0"/>
              </a:rPr>
              <a:t>	a) Idea of photons (individual entities of light)</a:t>
            </a:r>
          </a:p>
          <a:p>
            <a:pPr>
              <a:lnSpc>
                <a:spcPct val="90000"/>
              </a:lnSpc>
              <a:buFontTx/>
              <a:buNone/>
            </a:pPr>
            <a:r>
              <a:rPr lang="en-US" sz="2800" smtClean="0">
                <a:latin typeface="Tahoma" charset="0"/>
              </a:rPr>
              <a:t>	b) Energy of photons</a:t>
            </a:r>
          </a:p>
          <a:p>
            <a:pPr>
              <a:lnSpc>
                <a:spcPct val="90000"/>
              </a:lnSpc>
              <a:buFontTx/>
              <a:buNone/>
            </a:pPr>
            <a:r>
              <a:rPr lang="en-US" sz="2800" smtClean="0">
                <a:latin typeface="Tahoma" charset="0"/>
              </a:rPr>
              <a:t>		E = h</a:t>
            </a:r>
            <a:r>
              <a:rPr lang="en-US" sz="2800" smtClean="0">
                <a:latin typeface="Symbol" pitchFamily="18" charset="2"/>
              </a:rPr>
              <a:t>n</a:t>
            </a:r>
            <a:r>
              <a:rPr lang="en-US" sz="2800" smtClean="0">
                <a:latin typeface="Tahoma" charset="0"/>
              </a:rPr>
              <a:t> = hv/</a:t>
            </a:r>
            <a:r>
              <a:rPr lang="en-US" sz="2800" smtClean="0">
                <a:latin typeface="Symbol" pitchFamily="18" charset="2"/>
              </a:rPr>
              <a:t>l</a:t>
            </a:r>
          </a:p>
          <a:p>
            <a:pPr>
              <a:lnSpc>
                <a:spcPct val="90000"/>
              </a:lnSpc>
              <a:buFontTx/>
              <a:buNone/>
            </a:pPr>
            <a:r>
              <a:rPr lang="en-US" sz="2800" smtClean="0">
                <a:latin typeface="Tahoma" charset="0"/>
                <a:cs typeface="Arial" charset="0"/>
              </a:rPr>
              <a:t>		</a:t>
            </a:r>
            <a:r>
              <a:rPr lang="en-US" sz="2800" smtClean="0">
                <a:latin typeface="Tahoma" charset="0"/>
              </a:rPr>
              <a:t>E = hc/</a:t>
            </a:r>
            <a:r>
              <a:rPr lang="en-US" sz="2800" smtClean="0">
                <a:latin typeface="Symbol" pitchFamily="18" charset="2"/>
              </a:rPr>
              <a:t>l </a:t>
            </a:r>
            <a:r>
              <a:rPr lang="en-US" sz="2800" smtClean="0">
                <a:latin typeface="Tahoma" charset="0"/>
              </a:rPr>
              <a:t>(if </a:t>
            </a:r>
            <a:r>
              <a:rPr lang="en-US" sz="2800" smtClean="0">
                <a:latin typeface="Symbol" pitchFamily="18" charset="2"/>
              </a:rPr>
              <a:t>l</a:t>
            </a:r>
            <a:r>
              <a:rPr lang="en-US" sz="2800" smtClean="0">
                <a:latin typeface="Tahoma" charset="0"/>
              </a:rPr>
              <a:t> is defined for a vacuum)</a:t>
            </a:r>
          </a:p>
        </p:txBody>
      </p:sp>
    </p:spTree>
    <p:extLst>
      <p:ext uri="{BB962C8B-B14F-4D97-AF65-F5344CB8AC3E}">
        <p14:creationId xmlns:p14="http://schemas.microsoft.com/office/powerpoint/2010/main" val="200568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t>Spectroscopy -  </a:t>
            </a:r>
            <a:r>
              <a:rPr lang="en-US" altLang="en-US" sz="3200" dirty="0" smtClean="0"/>
              <a:t>Interaction with Matter: Absorption vs. Emission</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0"/>
            <a:ext cx="4114800" cy="4525963"/>
          </a:xfrm>
        </p:spPr>
        <p:txBody>
          <a:bodyPr/>
          <a:lstStyle/>
          <a:p>
            <a:pPr eaLnBrk="1" hangingPunct="1"/>
            <a:r>
              <a:rPr lang="en-US" altLang="en-US" sz="2400" dirty="0" smtClean="0">
                <a:latin typeface="Tahoma" charset="0"/>
                <a:cs typeface="Tahoma" charset="0"/>
              </a:rPr>
              <a:t>Absorption</a:t>
            </a:r>
          </a:p>
          <a:p>
            <a:pPr lvl="1" eaLnBrk="1" hangingPunct="1"/>
            <a:r>
              <a:rPr lang="en-US" altLang="en-US" sz="2000" dirty="0" smtClean="0">
                <a:latin typeface="Tahoma" charset="0"/>
                <a:cs typeface="Tahoma" charset="0"/>
              </a:rPr>
              <a:t>Associated with a transition of matter from lower energy to higher energy state</a:t>
            </a:r>
          </a:p>
          <a:p>
            <a:pPr eaLnBrk="1" hangingPunct="1"/>
            <a:r>
              <a:rPr lang="en-US" altLang="en-US" sz="2400" dirty="0" smtClean="0">
                <a:latin typeface="Tahoma" charset="0"/>
                <a:cs typeface="Tahoma" charset="0"/>
              </a:rPr>
              <a:t>Emission</a:t>
            </a:r>
          </a:p>
          <a:p>
            <a:pPr lvl="1" eaLnBrk="1" hangingPunct="1"/>
            <a:r>
              <a:rPr lang="en-US" altLang="en-US" sz="2000" dirty="0" smtClean="0">
                <a:latin typeface="Tahoma" charset="0"/>
                <a:cs typeface="Tahoma" charset="0"/>
              </a:rPr>
              <a:t>Associated with a transition from a higher to a lower energy state</a:t>
            </a:r>
          </a:p>
        </p:txBody>
      </p:sp>
      <p:sp>
        <p:nvSpPr>
          <p:cNvPr id="4" name="TextBox 3"/>
          <p:cNvSpPr txBox="1"/>
          <p:nvPr/>
        </p:nvSpPr>
        <p:spPr>
          <a:xfrm>
            <a:off x="5029200" y="3429000"/>
            <a:ext cx="304800" cy="369332"/>
          </a:xfrm>
          <a:prstGeom prst="rect">
            <a:avLst/>
          </a:prstGeom>
          <a:noFill/>
        </p:spPr>
        <p:txBody>
          <a:bodyPr wrap="square" rtlCol="0">
            <a:spAutoFit/>
          </a:bodyPr>
          <a:lstStyle/>
          <a:p>
            <a:r>
              <a:rPr lang="en-US" dirty="0" smtClean="0"/>
              <a:t>E</a:t>
            </a:r>
            <a:endParaRPr lang="en-US" dirty="0"/>
          </a:p>
        </p:txBody>
      </p:sp>
      <p:cxnSp>
        <p:nvCxnSpPr>
          <p:cNvPr id="6" name="Straight Arrow Connector 5"/>
          <p:cNvCxnSpPr/>
          <p:nvPr/>
        </p:nvCxnSpPr>
        <p:spPr>
          <a:xfrm flipV="1">
            <a:off x="5486400" y="3200400"/>
            <a:ext cx="0" cy="914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248400" y="5257800"/>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62800" y="5029200"/>
            <a:ext cx="609600" cy="369332"/>
          </a:xfrm>
          <a:prstGeom prst="rect">
            <a:avLst/>
          </a:prstGeom>
          <a:noFill/>
        </p:spPr>
        <p:txBody>
          <a:bodyPr wrap="square" rtlCol="0">
            <a:spAutoFit/>
          </a:bodyPr>
          <a:lstStyle/>
          <a:p>
            <a:r>
              <a:rPr lang="en-US" dirty="0" err="1" smtClean="0"/>
              <a:t>A</a:t>
            </a:r>
            <a:r>
              <a:rPr lang="en-US" baseline="-25000" dirty="0" err="1" smtClean="0"/>
              <a:t>o</a:t>
            </a:r>
            <a:endParaRPr lang="en-US" baseline="-25000" dirty="0"/>
          </a:p>
        </p:txBody>
      </p:sp>
      <p:sp>
        <p:nvSpPr>
          <p:cNvPr id="12" name="TextBox 11"/>
          <p:cNvSpPr txBox="1"/>
          <p:nvPr/>
        </p:nvSpPr>
        <p:spPr>
          <a:xfrm>
            <a:off x="7162800" y="3048000"/>
            <a:ext cx="609600" cy="369332"/>
          </a:xfrm>
          <a:prstGeom prst="rect">
            <a:avLst/>
          </a:prstGeom>
          <a:noFill/>
        </p:spPr>
        <p:txBody>
          <a:bodyPr wrap="square" rtlCol="0">
            <a:spAutoFit/>
          </a:bodyPr>
          <a:lstStyle/>
          <a:p>
            <a:r>
              <a:rPr lang="en-US" dirty="0" smtClean="0"/>
              <a:t>A*</a:t>
            </a:r>
            <a:endParaRPr lang="en-US" baseline="-25000" dirty="0"/>
          </a:p>
        </p:txBody>
      </p:sp>
      <p:cxnSp>
        <p:nvCxnSpPr>
          <p:cNvPr id="13" name="Straight Connector 12"/>
          <p:cNvCxnSpPr/>
          <p:nvPr/>
        </p:nvCxnSpPr>
        <p:spPr>
          <a:xfrm>
            <a:off x="6324600" y="3276600"/>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Freeform 10"/>
          <p:cNvSpPr>
            <a:spLocks/>
          </p:cNvSpPr>
          <p:nvPr/>
        </p:nvSpPr>
        <p:spPr bwMode="auto">
          <a:xfrm rot="-1636317">
            <a:off x="5133076" y="4190027"/>
            <a:ext cx="990600" cy="1358900"/>
          </a:xfrm>
          <a:custGeom>
            <a:avLst/>
            <a:gdLst>
              <a:gd name="T0" fmla="*/ 2147483647 w 624"/>
              <a:gd name="T1" fmla="*/ 2147483647 h 856"/>
              <a:gd name="T2" fmla="*/ 2147483647 w 624"/>
              <a:gd name="T3" fmla="*/ 2147483647 h 856"/>
              <a:gd name="T4" fmla="*/ 2147483647 w 624"/>
              <a:gd name="T5" fmla="*/ 2147483647 h 856"/>
              <a:gd name="T6" fmla="*/ 2147483647 w 624"/>
              <a:gd name="T7" fmla="*/ 2147483647 h 856"/>
              <a:gd name="T8" fmla="*/ 2147483647 w 624"/>
              <a:gd name="T9" fmla="*/ 2147483647 h 856"/>
              <a:gd name="T10" fmla="*/ 2147483647 w 624"/>
              <a:gd name="T11" fmla="*/ 2147483647 h 856"/>
              <a:gd name="T12" fmla="*/ 2147483647 w 624"/>
              <a:gd name="T13" fmla="*/ 2147483647 h 856"/>
              <a:gd name="T14" fmla="*/ 2147483647 w 624"/>
              <a:gd name="T15" fmla="*/ 2147483647 h 856"/>
              <a:gd name="T16" fmla="*/ 2147483647 w 624"/>
              <a:gd name="T17" fmla="*/ 2147483647 h 856"/>
              <a:gd name="T18" fmla="*/ 2147483647 w 624"/>
              <a:gd name="T19" fmla="*/ 2147483647 h 856"/>
              <a:gd name="T20" fmla="*/ 2147483647 w 624"/>
              <a:gd name="T21" fmla="*/ 2147483647 h 856"/>
              <a:gd name="T22" fmla="*/ 2147483647 w 624"/>
              <a:gd name="T23" fmla="*/ 2147483647 h 8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4"/>
              <a:gd name="T37" fmla="*/ 0 h 856"/>
              <a:gd name="T38" fmla="*/ 624 w 624"/>
              <a:gd name="T39" fmla="*/ 856 h 8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4" h="856">
                <a:moveTo>
                  <a:pt x="8" y="136"/>
                </a:moveTo>
                <a:cubicBezTo>
                  <a:pt x="104" y="68"/>
                  <a:pt x="200" y="0"/>
                  <a:pt x="200" y="40"/>
                </a:cubicBezTo>
                <a:cubicBezTo>
                  <a:pt x="200" y="80"/>
                  <a:pt x="0" y="344"/>
                  <a:pt x="8" y="376"/>
                </a:cubicBezTo>
                <a:cubicBezTo>
                  <a:pt x="16" y="408"/>
                  <a:pt x="192" y="256"/>
                  <a:pt x="248" y="232"/>
                </a:cubicBezTo>
                <a:cubicBezTo>
                  <a:pt x="304" y="208"/>
                  <a:pt x="352" y="192"/>
                  <a:pt x="344" y="232"/>
                </a:cubicBezTo>
                <a:cubicBezTo>
                  <a:pt x="336" y="272"/>
                  <a:pt x="240" y="408"/>
                  <a:pt x="200" y="472"/>
                </a:cubicBezTo>
                <a:cubicBezTo>
                  <a:pt x="160" y="536"/>
                  <a:pt x="56" y="624"/>
                  <a:pt x="104" y="616"/>
                </a:cubicBezTo>
                <a:cubicBezTo>
                  <a:pt x="152" y="608"/>
                  <a:pt x="456" y="400"/>
                  <a:pt x="488" y="424"/>
                </a:cubicBezTo>
                <a:cubicBezTo>
                  <a:pt x="520" y="448"/>
                  <a:pt x="280" y="728"/>
                  <a:pt x="296" y="760"/>
                </a:cubicBezTo>
                <a:cubicBezTo>
                  <a:pt x="312" y="792"/>
                  <a:pt x="544" y="616"/>
                  <a:pt x="584" y="616"/>
                </a:cubicBezTo>
                <a:cubicBezTo>
                  <a:pt x="624" y="616"/>
                  <a:pt x="536" y="720"/>
                  <a:pt x="536" y="760"/>
                </a:cubicBezTo>
                <a:cubicBezTo>
                  <a:pt x="536" y="800"/>
                  <a:pt x="576" y="840"/>
                  <a:pt x="584" y="856"/>
                </a:cubicBezTo>
              </a:path>
            </a:pathLst>
          </a:custGeom>
          <a:noFill/>
          <a:ln w="9525">
            <a:solidFill>
              <a:schemeClr val="tx1"/>
            </a:solidFill>
            <a:round/>
            <a:headEnd/>
            <a:tailEnd type="triangle" w="med" len="med"/>
          </a:ln>
        </p:spPr>
        <p:txBody>
          <a:bodyPr/>
          <a:lstStyle/>
          <a:p>
            <a:endParaRPr lang="en-US"/>
          </a:p>
        </p:txBody>
      </p:sp>
      <p:cxnSp>
        <p:nvCxnSpPr>
          <p:cNvPr id="15" name="Straight Arrow Connector 14"/>
          <p:cNvCxnSpPr/>
          <p:nvPr/>
        </p:nvCxnSpPr>
        <p:spPr>
          <a:xfrm flipV="1">
            <a:off x="6477000" y="50292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 Box 15"/>
          <p:cNvSpPr txBox="1">
            <a:spLocks noChangeArrowheads="1"/>
          </p:cNvSpPr>
          <p:nvPr/>
        </p:nvSpPr>
        <p:spPr bwMode="auto">
          <a:xfrm>
            <a:off x="5257800" y="1905000"/>
            <a:ext cx="3276600" cy="369332"/>
          </a:xfrm>
          <a:prstGeom prst="rect">
            <a:avLst/>
          </a:prstGeom>
          <a:noFill/>
          <a:ln w="9525">
            <a:noFill/>
            <a:miter lim="800000"/>
            <a:headEnd/>
            <a:tailEnd/>
          </a:ln>
        </p:spPr>
        <p:txBody>
          <a:bodyPr wrap="square">
            <a:spAutoFit/>
          </a:bodyPr>
          <a:lstStyle/>
          <a:p>
            <a:pPr>
              <a:spcBef>
                <a:spcPct val="50000"/>
              </a:spcBef>
            </a:pPr>
            <a:r>
              <a:rPr lang="en-US" altLang="en-US" dirty="0"/>
              <a:t>A + </a:t>
            </a:r>
            <a:r>
              <a:rPr lang="en-US" altLang="en-US" dirty="0" err="1"/>
              <a:t>h</a:t>
            </a:r>
            <a:r>
              <a:rPr lang="en-US" altLang="en-US" dirty="0" err="1">
                <a:latin typeface="Symbol" pitchFamily="18" charset="2"/>
              </a:rPr>
              <a:t>n</a:t>
            </a:r>
            <a:r>
              <a:rPr lang="en-US" altLang="en-US" dirty="0"/>
              <a:t> </a:t>
            </a:r>
            <a:r>
              <a:rPr lang="en-US" altLang="en-US" dirty="0">
                <a:cs typeface="Arial" charset="0"/>
              </a:rPr>
              <a:t>→ A</a:t>
            </a:r>
            <a:r>
              <a:rPr lang="en-US" altLang="en-US" dirty="0" smtClean="0">
                <a:cs typeface="Arial" charset="0"/>
              </a:rPr>
              <a:t>* and</a:t>
            </a:r>
            <a:r>
              <a:rPr lang="en-US" altLang="en-US" dirty="0" smtClean="0"/>
              <a:t> </a:t>
            </a:r>
            <a:r>
              <a:rPr lang="en-US" altLang="en-US" dirty="0" err="1" smtClean="0"/>
              <a:t>h</a:t>
            </a:r>
            <a:r>
              <a:rPr lang="en-US" altLang="en-US" dirty="0" err="1" smtClean="0">
                <a:latin typeface="Symbol" pitchFamily="18" charset="2"/>
              </a:rPr>
              <a:t>n</a:t>
            </a:r>
            <a:r>
              <a:rPr lang="en-US" altLang="en-US" dirty="0" smtClean="0">
                <a:cs typeface="Arial" charset="0"/>
              </a:rPr>
              <a:t> = photon</a:t>
            </a:r>
            <a:r>
              <a:rPr lang="en-US" altLang="en-US" dirty="0" smtClean="0"/>
              <a:t> </a:t>
            </a:r>
            <a:endParaRPr lang="en-US" altLang="en-US" dirty="0">
              <a:cs typeface="Arial" charset="0"/>
            </a:endParaRPr>
          </a:p>
        </p:txBody>
      </p:sp>
      <p:sp>
        <p:nvSpPr>
          <p:cNvPr id="18" name="Text Box 15"/>
          <p:cNvSpPr txBox="1">
            <a:spLocks noChangeArrowheads="1"/>
          </p:cNvSpPr>
          <p:nvPr/>
        </p:nvSpPr>
        <p:spPr bwMode="auto">
          <a:xfrm>
            <a:off x="5257800" y="2514600"/>
            <a:ext cx="2057400" cy="369332"/>
          </a:xfrm>
          <a:prstGeom prst="rect">
            <a:avLst/>
          </a:prstGeom>
          <a:noFill/>
          <a:ln w="9525">
            <a:noFill/>
            <a:miter lim="800000"/>
            <a:headEnd/>
            <a:tailEnd/>
          </a:ln>
        </p:spPr>
        <p:txBody>
          <a:bodyPr wrap="square">
            <a:spAutoFit/>
          </a:bodyPr>
          <a:lstStyle/>
          <a:p>
            <a:pPr>
              <a:spcBef>
                <a:spcPct val="50000"/>
              </a:spcBef>
            </a:pPr>
            <a:r>
              <a:rPr lang="en-US" altLang="en-US" dirty="0" smtClean="0"/>
              <a:t>A</a:t>
            </a:r>
            <a:r>
              <a:rPr lang="en-US" altLang="en-US" dirty="0" smtClean="0">
                <a:cs typeface="Arial" charset="0"/>
              </a:rPr>
              <a:t> *</a:t>
            </a:r>
            <a:r>
              <a:rPr lang="en-US" altLang="en-US" dirty="0" smtClean="0"/>
              <a:t> </a:t>
            </a:r>
            <a:r>
              <a:rPr lang="en-US" altLang="en-US" dirty="0" smtClean="0">
                <a:cs typeface="Arial" charset="0"/>
              </a:rPr>
              <a:t>→ </a:t>
            </a:r>
            <a:r>
              <a:rPr lang="en-US" altLang="en-US" dirty="0">
                <a:cs typeface="Arial" charset="0"/>
              </a:rPr>
              <a:t>A</a:t>
            </a:r>
            <a:r>
              <a:rPr lang="en-US" altLang="en-US" dirty="0" smtClean="0">
                <a:cs typeface="Arial" charset="0"/>
              </a:rPr>
              <a:t>* </a:t>
            </a:r>
            <a:r>
              <a:rPr lang="en-US" altLang="en-US" dirty="0" smtClean="0"/>
              <a:t>+ </a:t>
            </a:r>
            <a:r>
              <a:rPr lang="en-US" altLang="en-US" dirty="0" err="1" smtClean="0"/>
              <a:t>h</a:t>
            </a:r>
            <a:r>
              <a:rPr lang="en-US" altLang="en-US" dirty="0" err="1" smtClean="0">
                <a:latin typeface="Symbol" pitchFamily="18" charset="2"/>
              </a:rPr>
              <a:t>n</a:t>
            </a:r>
            <a:endParaRPr lang="en-US" altLang="en-US" dirty="0">
              <a:cs typeface="Arial" charset="0"/>
            </a:endParaRPr>
          </a:p>
        </p:txBody>
      </p:sp>
      <p:sp>
        <p:nvSpPr>
          <p:cNvPr id="19" name="Freeform 13"/>
          <p:cNvSpPr>
            <a:spLocks/>
          </p:cNvSpPr>
          <p:nvPr/>
        </p:nvSpPr>
        <p:spPr bwMode="auto">
          <a:xfrm>
            <a:off x="6477000" y="3810000"/>
            <a:ext cx="1485900" cy="1447800"/>
          </a:xfrm>
          <a:custGeom>
            <a:avLst/>
            <a:gdLst>
              <a:gd name="T0" fmla="*/ 2147483647 w 936"/>
              <a:gd name="T1" fmla="*/ 2147483647 h 912"/>
              <a:gd name="T2" fmla="*/ 2147483647 w 936"/>
              <a:gd name="T3" fmla="*/ 2147483647 h 912"/>
              <a:gd name="T4" fmla="*/ 2147483647 w 936"/>
              <a:gd name="T5" fmla="*/ 2147483647 h 912"/>
              <a:gd name="T6" fmla="*/ 2147483647 w 936"/>
              <a:gd name="T7" fmla="*/ 2147483647 h 912"/>
              <a:gd name="T8" fmla="*/ 2147483647 w 936"/>
              <a:gd name="T9" fmla="*/ 2147483647 h 912"/>
              <a:gd name="T10" fmla="*/ 2147483647 w 936"/>
              <a:gd name="T11" fmla="*/ 2147483647 h 912"/>
              <a:gd name="T12" fmla="*/ 2147483647 w 936"/>
              <a:gd name="T13" fmla="*/ 2147483647 h 912"/>
              <a:gd name="T14" fmla="*/ 2147483647 w 936"/>
              <a:gd name="T15" fmla="*/ 2147483647 h 912"/>
              <a:gd name="T16" fmla="*/ 2147483647 w 936"/>
              <a:gd name="T17" fmla="*/ 2147483647 h 912"/>
              <a:gd name="T18" fmla="*/ 2147483647 w 936"/>
              <a:gd name="T19" fmla="*/ 2147483647 h 912"/>
              <a:gd name="T20" fmla="*/ 2147483647 w 936"/>
              <a:gd name="T21" fmla="*/ 0 h 9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36"/>
              <a:gd name="T34" fmla="*/ 0 h 912"/>
              <a:gd name="T35" fmla="*/ 936 w 936"/>
              <a:gd name="T36" fmla="*/ 912 h 9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36" h="912">
                <a:moveTo>
                  <a:pt x="24" y="912"/>
                </a:moveTo>
                <a:cubicBezTo>
                  <a:pt x="12" y="808"/>
                  <a:pt x="0" y="704"/>
                  <a:pt x="24" y="672"/>
                </a:cubicBezTo>
                <a:cubicBezTo>
                  <a:pt x="48" y="640"/>
                  <a:pt x="112" y="696"/>
                  <a:pt x="168" y="720"/>
                </a:cubicBezTo>
                <a:cubicBezTo>
                  <a:pt x="224" y="744"/>
                  <a:pt x="336" y="840"/>
                  <a:pt x="360" y="816"/>
                </a:cubicBezTo>
                <a:cubicBezTo>
                  <a:pt x="384" y="792"/>
                  <a:pt x="328" y="640"/>
                  <a:pt x="312" y="576"/>
                </a:cubicBezTo>
                <a:cubicBezTo>
                  <a:pt x="296" y="512"/>
                  <a:pt x="232" y="440"/>
                  <a:pt x="264" y="432"/>
                </a:cubicBezTo>
                <a:cubicBezTo>
                  <a:pt x="296" y="424"/>
                  <a:pt x="432" y="520"/>
                  <a:pt x="504" y="528"/>
                </a:cubicBezTo>
                <a:cubicBezTo>
                  <a:pt x="576" y="536"/>
                  <a:pt x="696" y="536"/>
                  <a:pt x="696" y="480"/>
                </a:cubicBezTo>
                <a:cubicBezTo>
                  <a:pt x="696" y="424"/>
                  <a:pt x="488" y="240"/>
                  <a:pt x="504" y="192"/>
                </a:cubicBezTo>
                <a:cubicBezTo>
                  <a:pt x="520" y="144"/>
                  <a:pt x="720" y="224"/>
                  <a:pt x="792" y="192"/>
                </a:cubicBezTo>
                <a:cubicBezTo>
                  <a:pt x="864" y="160"/>
                  <a:pt x="912" y="32"/>
                  <a:pt x="936" y="0"/>
                </a:cubicBezTo>
              </a:path>
            </a:pathLst>
          </a:custGeom>
          <a:noFill/>
          <a:ln w="9525">
            <a:solidFill>
              <a:schemeClr val="tx1"/>
            </a:solidFill>
            <a:round/>
            <a:headEnd/>
            <a:tailEnd type="triangle" w="med" len="med"/>
          </a:ln>
        </p:spPr>
        <p:txBody>
          <a:bodyPr/>
          <a:lstStyle/>
          <a:p>
            <a:endParaRPr lang="en-US"/>
          </a:p>
        </p:txBody>
      </p:sp>
      <p:sp>
        <p:nvSpPr>
          <p:cNvPr id="20" name="Text Box 14"/>
          <p:cNvSpPr txBox="1">
            <a:spLocks noChangeArrowheads="1"/>
          </p:cNvSpPr>
          <p:nvPr/>
        </p:nvSpPr>
        <p:spPr bwMode="auto">
          <a:xfrm>
            <a:off x="8001000" y="3962400"/>
            <a:ext cx="914400" cy="641350"/>
          </a:xfrm>
          <a:prstGeom prst="rect">
            <a:avLst/>
          </a:prstGeom>
          <a:noFill/>
          <a:ln w="9525">
            <a:noFill/>
            <a:miter lim="800000"/>
            <a:headEnd/>
            <a:tailEnd/>
          </a:ln>
        </p:spPr>
        <p:txBody>
          <a:bodyPr>
            <a:spAutoFit/>
          </a:bodyPr>
          <a:lstStyle/>
          <a:p>
            <a:pPr>
              <a:spcBef>
                <a:spcPct val="50000"/>
              </a:spcBef>
            </a:pPr>
            <a:r>
              <a:rPr lang="en-US" altLang="en-US" dirty="0"/>
              <a:t>Photon out</a:t>
            </a:r>
          </a:p>
        </p:txBody>
      </p:sp>
    </p:spTree>
    <p:extLst>
      <p:ext uri="{BB962C8B-B14F-4D97-AF65-F5344CB8AC3E}">
        <p14:creationId xmlns:p14="http://schemas.microsoft.com/office/powerpoint/2010/main" val="90393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dissolv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64" presetClass="path" presetSubtype="0" accel="50000" decel="50000" fill="hold" nodeType="clickEffect">
                                  <p:stCondLst>
                                    <p:cond delay="0"/>
                                  </p:stCondLst>
                                  <p:childTnLst>
                                    <p:animMotion origin="layout" path="M -3.33333E-6 -2.22222E-6 L -3.33333E-6 -0.31666 " pathEditMode="relative" rAng="0" ptsTypes="AA">
                                      <p:cBhvr>
                                        <p:cTn id="33" dur="2000" fill="hold"/>
                                        <p:tgtEl>
                                          <p:spTgt spid="15"/>
                                        </p:tgtEl>
                                        <p:attrNameLst>
                                          <p:attrName>ppt_x</p:attrName>
                                          <p:attrName>ppt_y</p:attrName>
                                        </p:attrNameLst>
                                      </p:cBhvr>
                                      <p:rCtr x="0" y="-158"/>
                                    </p:animMotion>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ssolv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xit" presetSubtype="0" fill="hold" grpId="1" nodeType="clickEffect">
                                  <p:stCondLst>
                                    <p:cond delay="0"/>
                                  </p:stCondLst>
                                  <p:childTnLst>
                                    <p:animEffect transition="out" filter="dissolv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9" presetClass="exit" presetSubtype="0" fill="hold" grpId="1" nodeType="withEffect">
                                  <p:stCondLst>
                                    <p:cond delay="0"/>
                                  </p:stCondLst>
                                  <p:childTnLst>
                                    <p:animEffect transition="out" filter="dissolve">
                                      <p:cBhvr>
                                        <p:cTn id="49" dur="500"/>
                                        <p:tgtEl>
                                          <p:spTgt spid="17"/>
                                        </p:tgtEl>
                                      </p:cBhvr>
                                    </p:animEffect>
                                    <p:set>
                                      <p:cBhvr>
                                        <p:cTn id="50" dur="1" fill="hold">
                                          <p:stCondLst>
                                            <p:cond delay="499"/>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171">
                                            <p:txEl>
                                              <p:pRg st="2" end="2"/>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dissolve">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nodeType="clickEffect">
                                  <p:stCondLst>
                                    <p:cond delay="0"/>
                                  </p:stCondLst>
                                  <p:childTnLst>
                                    <p:animMotion origin="layout" path="M 3.33333E-6 -0.31666 L 3.33333E-6 0.01667 " pathEditMode="relative" rAng="0" ptsTypes="AA">
                                      <p:cBhvr>
                                        <p:cTn id="65" dur="2000" fill="hold"/>
                                        <p:tgtEl>
                                          <p:spTgt spid="15"/>
                                        </p:tgtEl>
                                        <p:attrNameLst>
                                          <p:attrName>ppt_x</p:attrName>
                                          <p:attrName>ppt_y</p:attrName>
                                        </p:attrNameLst>
                                      </p:cBhvr>
                                      <p:rCtr x="0" y="167"/>
                                    </p:animMotion>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P spid="4" grpId="0"/>
      <p:bldP spid="11" grpId="0"/>
      <p:bldP spid="12" grpId="0"/>
      <p:bldP spid="14" grpId="0" animBg="1"/>
      <p:bldP spid="14" grpId="1" animBg="1"/>
      <p:bldP spid="17" grpId="0"/>
      <p:bldP spid="17" grpId="1"/>
      <p:bldP spid="18" grpId="0"/>
      <p:bldP spid="19" grpId="0" animBg="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en-US" smtClean="0">
                <a:latin typeface="Tahoma" charset="0"/>
              </a:rPr>
              <a:t>Spectroscopy</a:t>
            </a:r>
            <a:br>
              <a:rPr lang="en-US" smtClean="0">
                <a:latin typeface="Tahoma" charset="0"/>
              </a:rPr>
            </a:br>
            <a:r>
              <a:rPr lang="en-US" smtClean="0"/>
              <a:t> </a:t>
            </a:r>
            <a:r>
              <a:rPr lang="en-US" sz="3200" smtClean="0"/>
              <a:t>Regions of the Electromagnetic Spectrum</a:t>
            </a:r>
          </a:p>
        </p:txBody>
      </p:sp>
      <p:sp>
        <p:nvSpPr>
          <p:cNvPr id="45059" name="Rectangle 3"/>
          <p:cNvSpPr>
            <a:spLocks noGrp="1" noChangeArrowheads="1"/>
          </p:cNvSpPr>
          <p:nvPr>
            <p:ph type="body" sz="half" idx="4294967295"/>
          </p:nvPr>
        </p:nvSpPr>
        <p:spPr>
          <a:xfrm>
            <a:off x="457200" y="1600200"/>
            <a:ext cx="8229600" cy="2185988"/>
          </a:xfrm>
        </p:spPr>
        <p:txBody>
          <a:bodyPr/>
          <a:lstStyle/>
          <a:p>
            <a:pPr marL="609600" indent="-609600">
              <a:buFontTx/>
              <a:buAutoNum type="arabicPeriod"/>
            </a:pPr>
            <a:r>
              <a:rPr lang="en-US" sz="2400" smtClean="0">
                <a:latin typeface="Tahoma" charset="0"/>
              </a:rPr>
              <a:t>Many regions are defined as much by the mechanism of the transitions (e.g. outer shell electron) as by the frequency or energy of the transitions</a:t>
            </a:r>
          </a:p>
        </p:txBody>
      </p:sp>
      <p:sp>
        <p:nvSpPr>
          <p:cNvPr id="45060" name="Line 4"/>
          <p:cNvSpPr>
            <a:spLocks noChangeShapeType="1"/>
          </p:cNvSpPr>
          <p:nvPr/>
        </p:nvSpPr>
        <p:spPr bwMode="auto">
          <a:xfrm>
            <a:off x="381000" y="4191000"/>
            <a:ext cx="0" cy="1447800"/>
          </a:xfrm>
          <a:prstGeom prst="line">
            <a:avLst/>
          </a:prstGeom>
          <a:noFill/>
          <a:ln w="9525">
            <a:solidFill>
              <a:schemeClr val="tx1"/>
            </a:solidFill>
            <a:round/>
            <a:headEnd/>
            <a:tailEnd/>
          </a:ln>
        </p:spPr>
        <p:txBody>
          <a:bodyPr/>
          <a:lstStyle/>
          <a:p>
            <a:endParaRPr lang="en-US"/>
          </a:p>
        </p:txBody>
      </p:sp>
      <p:sp>
        <p:nvSpPr>
          <p:cNvPr id="45061" name="Line 5"/>
          <p:cNvSpPr>
            <a:spLocks noChangeShapeType="1"/>
          </p:cNvSpPr>
          <p:nvPr/>
        </p:nvSpPr>
        <p:spPr bwMode="auto">
          <a:xfrm>
            <a:off x="381000" y="4876800"/>
            <a:ext cx="7924800" cy="0"/>
          </a:xfrm>
          <a:prstGeom prst="line">
            <a:avLst/>
          </a:prstGeom>
          <a:noFill/>
          <a:ln w="9525">
            <a:solidFill>
              <a:schemeClr val="tx1"/>
            </a:solidFill>
            <a:round/>
            <a:headEnd/>
            <a:tailEnd/>
          </a:ln>
        </p:spPr>
        <p:txBody>
          <a:bodyPr/>
          <a:lstStyle/>
          <a:p>
            <a:endParaRPr lang="en-US"/>
          </a:p>
        </p:txBody>
      </p:sp>
      <p:sp>
        <p:nvSpPr>
          <p:cNvPr id="45062" name="Line 6"/>
          <p:cNvSpPr>
            <a:spLocks noChangeShapeType="1"/>
          </p:cNvSpPr>
          <p:nvPr/>
        </p:nvSpPr>
        <p:spPr bwMode="auto">
          <a:xfrm>
            <a:off x="8305800" y="4343400"/>
            <a:ext cx="0" cy="1447800"/>
          </a:xfrm>
          <a:prstGeom prst="line">
            <a:avLst/>
          </a:prstGeom>
          <a:noFill/>
          <a:ln w="9525">
            <a:solidFill>
              <a:schemeClr val="tx1"/>
            </a:solidFill>
            <a:round/>
            <a:headEnd/>
            <a:tailEnd/>
          </a:ln>
        </p:spPr>
        <p:txBody>
          <a:bodyPr/>
          <a:lstStyle/>
          <a:p>
            <a:endParaRPr lang="en-US"/>
          </a:p>
        </p:txBody>
      </p:sp>
      <p:sp>
        <p:nvSpPr>
          <p:cNvPr id="45063" name="Text Box 7"/>
          <p:cNvSpPr txBox="1">
            <a:spLocks noChangeArrowheads="1"/>
          </p:cNvSpPr>
          <p:nvPr/>
        </p:nvSpPr>
        <p:spPr bwMode="auto">
          <a:xfrm>
            <a:off x="7315200" y="3505200"/>
            <a:ext cx="1676400" cy="641350"/>
          </a:xfrm>
          <a:prstGeom prst="rect">
            <a:avLst/>
          </a:prstGeom>
          <a:noFill/>
          <a:ln w="9525">
            <a:noFill/>
            <a:miter lim="800000"/>
            <a:headEnd/>
            <a:tailEnd/>
          </a:ln>
        </p:spPr>
        <p:txBody>
          <a:bodyPr>
            <a:spAutoFit/>
          </a:bodyPr>
          <a:lstStyle/>
          <a:p>
            <a:pPr>
              <a:spcBef>
                <a:spcPct val="50000"/>
              </a:spcBef>
            </a:pPr>
            <a:r>
              <a:rPr lang="en-US"/>
              <a:t>Long wavelengths</a:t>
            </a:r>
          </a:p>
        </p:txBody>
      </p:sp>
      <p:sp>
        <p:nvSpPr>
          <p:cNvPr id="45064" name="Text Box 8"/>
          <p:cNvSpPr txBox="1">
            <a:spLocks noChangeArrowheads="1"/>
          </p:cNvSpPr>
          <p:nvPr/>
        </p:nvSpPr>
        <p:spPr bwMode="auto">
          <a:xfrm>
            <a:off x="152400" y="3429000"/>
            <a:ext cx="1676400" cy="641350"/>
          </a:xfrm>
          <a:prstGeom prst="rect">
            <a:avLst/>
          </a:prstGeom>
          <a:noFill/>
          <a:ln w="9525">
            <a:noFill/>
            <a:miter lim="800000"/>
            <a:headEnd/>
            <a:tailEnd/>
          </a:ln>
        </p:spPr>
        <p:txBody>
          <a:bodyPr>
            <a:spAutoFit/>
          </a:bodyPr>
          <a:lstStyle/>
          <a:p>
            <a:pPr>
              <a:spcBef>
                <a:spcPct val="50000"/>
              </a:spcBef>
            </a:pPr>
            <a:r>
              <a:rPr lang="en-US"/>
              <a:t>Short wavelengths</a:t>
            </a:r>
          </a:p>
        </p:txBody>
      </p:sp>
      <p:sp>
        <p:nvSpPr>
          <p:cNvPr id="45065" name="Text Box 9"/>
          <p:cNvSpPr txBox="1">
            <a:spLocks noChangeArrowheads="1"/>
          </p:cNvSpPr>
          <p:nvPr/>
        </p:nvSpPr>
        <p:spPr bwMode="auto">
          <a:xfrm>
            <a:off x="0" y="5943600"/>
            <a:ext cx="1371600" cy="641350"/>
          </a:xfrm>
          <a:prstGeom prst="rect">
            <a:avLst/>
          </a:prstGeom>
          <a:noFill/>
          <a:ln w="9525">
            <a:noFill/>
            <a:miter lim="800000"/>
            <a:headEnd/>
            <a:tailEnd/>
          </a:ln>
        </p:spPr>
        <p:txBody>
          <a:bodyPr>
            <a:spAutoFit/>
          </a:bodyPr>
          <a:lstStyle/>
          <a:p>
            <a:pPr>
              <a:spcBef>
                <a:spcPct val="50000"/>
              </a:spcBef>
            </a:pPr>
            <a:r>
              <a:rPr lang="en-US"/>
              <a:t>High Energies</a:t>
            </a:r>
          </a:p>
        </p:txBody>
      </p:sp>
      <p:sp>
        <p:nvSpPr>
          <p:cNvPr id="45066" name="Text Box 10"/>
          <p:cNvSpPr txBox="1">
            <a:spLocks noChangeArrowheads="1"/>
          </p:cNvSpPr>
          <p:nvPr/>
        </p:nvSpPr>
        <p:spPr bwMode="auto">
          <a:xfrm>
            <a:off x="7620000" y="5943600"/>
            <a:ext cx="1752600" cy="366713"/>
          </a:xfrm>
          <a:prstGeom prst="rect">
            <a:avLst/>
          </a:prstGeom>
          <a:noFill/>
          <a:ln w="9525">
            <a:noFill/>
            <a:miter lim="800000"/>
            <a:headEnd/>
            <a:tailEnd/>
          </a:ln>
        </p:spPr>
        <p:txBody>
          <a:bodyPr>
            <a:spAutoFit/>
          </a:bodyPr>
          <a:lstStyle/>
          <a:p>
            <a:pPr>
              <a:spcBef>
                <a:spcPct val="50000"/>
              </a:spcBef>
            </a:pPr>
            <a:r>
              <a:rPr lang="en-US"/>
              <a:t>Low Energies</a:t>
            </a:r>
          </a:p>
        </p:txBody>
      </p:sp>
      <p:sp>
        <p:nvSpPr>
          <p:cNvPr id="45067" name="Rectangle 11"/>
          <p:cNvSpPr>
            <a:spLocks noChangeArrowheads="1"/>
          </p:cNvSpPr>
          <p:nvPr/>
        </p:nvSpPr>
        <p:spPr bwMode="auto">
          <a:xfrm>
            <a:off x="381000" y="4191000"/>
            <a:ext cx="1066800" cy="1371600"/>
          </a:xfrm>
          <a:prstGeom prst="rect">
            <a:avLst/>
          </a:prstGeom>
          <a:solidFill>
            <a:schemeClr val="accent1">
              <a:alpha val="50980"/>
            </a:schemeClr>
          </a:solidFill>
          <a:ln w="9525">
            <a:solidFill>
              <a:schemeClr val="tx1"/>
            </a:solidFill>
            <a:miter lim="800000"/>
            <a:headEnd/>
            <a:tailEnd/>
          </a:ln>
        </p:spPr>
        <p:txBody>
          <a:bodyPr wrap="none" anchor="ctr"/>
          <a:lstStyle/>
          <a:p>
            <a:endParaRPr lang="en-US"/>
          </a:p>
        </p:txBody>
      </p:sp>
      <p:sp>
        <p:nvSpPr>
          <p:cNvPr id="45068" name="Text Box 12"/>
          <p:cNvSpPr txBox="1">
            <a:spLocks noChangeArrowheads="1"/>
          </p:cNvSpPr>
          <p:nvPr/>
        </p:nvSpPr>
        <p:spPr bwMode="auto">
          <a:xfrm>
            <a:off x="457200" y="4191000"/>
            <a:ext cx="914400" cy="581025"/>
          </a:xfrm>
          <a:prstGeom prst="rect">
            <a:avLst/>
          </a:prstGeom>
          <a:noFill/>
          <a:ln w="9525">
            <a:noFill/>
            <a:miter lim="800000"/>
            <a:headEnd/>
            <a:tailEnd/>
          </a:ln>
        </p:spPr>
        <p:txBody>
          <a:bodyPr>
            <a:spAutoFit/>
          </a:bodyPr>
          <a:lstStyle/>
          <a:p>
            <a:pPr>
              <a:spcBef>
                <a:spcPct val="50000"/>
              </a:spcBef>
            </a:pPr>
            <a:r>
              <a:rPr lang="en-US" sz="1600"/>
              <a:t>Gamma rays</a:t>
            </a:r>
          </a:p>
        </p:txBody>
      </p:sp>
      <p:sp>
        <p:nvSpPr>
          <p:cNvPr id="45069" name="Rectangle 13"/>
          <p:cNvSpPr>
            <a:spLocks noChangeArrowheads="1"/>
          </p:cNvSpPr>
          <p:nvPr/>
        </p:nvSpPr>
        <p:spPr bwMode="auto">
          <a:xfrm>
            <a:off x="1219200" y="4191000"/>
            <a:ext cx="1143000" cy="1371600"/>
          </a:xfrm>
          <a:prstGeom prst="rect">
            <a:avLst/>
          </a:prstGeom>
          <a:solidFill>
            <a:srgbClr val="FF0000">
              <a:alpha val="39999"/>
            </a:srgbClr>
          </a:solidFill>
          <a:ln w="9525">
            <a:solidFill>
              <a:schemeClr val="tx1"/>
            </a:solidFill>
            <a:miter lim="800000"/>
            <a:headEnd/>
            <a:tailEnd/>
          </a:ln>
        </p:spPr>
        <p:txBody>
          <a:bodyPr wrap="none" anchor="ctr"/>
          <a:lstStyle/>
          <a:p>
            <a:endParaRPr lang="en-US"/>
          </a:p>
        </p:txBody>
      </p:sp>
      <p:sp>
        <p:nvSpPr>
          <p:cNvPr id="45070" name="Text Box 14"/>
          <p:cNvSpPr txBox="1">
            <a:spLocks noChangeArrowheads="1"/>
          </p:cNvSpPr>
          <p:nvPr/>
        </p:nvSpPr>
        <p:spPr bwMode="auto">
          <a:xfrm>
            <a:off x="1447800" y="4267200"/>
            <a:ext cx="838200" cy="336550"/>
          </a:xfrm>
          <a:prstGeom prst="rect">
            <a:avLst/>
          </a:prstGeom>
          <a:noFill/>
          <a:ln w="9525">
            <a:noFill/>
            <a:miter lim="800000"/>
            <a:headEnd/>
            <a:tailEnd/>
          </a:ln>
        </p:spPr>
        <p:txBody>
          <a:bodyPr>
            <a:spAutoFit/>
          </a:bodyPr>
          <a:lstStyle/>
          <a:p>
            <a:pPr>
              <a:spcBef>
                <a:spcPct val="50000"/>
              </a:spcBef>
            </a:pPr>
            <a:r>
              <a:rPr lang="en-US" sz="1600"/>
              <a:t>X-rays</a:t>
            </a:r>
          </a:p>
        </p:txBody>
      </p:sp>
      <p:sp>
        <p:nvSpPr>
          <p:cNvPr id="45071" name="Text Box 15"/>
          <p:cNvSpPr txBox="1">
            <a:spLocks noChangeArrowheads="1"/>
          </p:cNvSpPr>
          <p:nvPr/>
        </p:nvSpPr>
        <p:spPr bwMode="auto">
          <a:xfrm>
            <a:off x="1143000" y="5943600"/>
            <a:ext cx="1676400" cy="641350"/>
          </a:xfrm>
          <a:prstGeom prst="rect">
            <a:avLst/>
          </a:prstGeom>
          <a:noFill/>
          <a:ln w="9525">
            <a:noFill/>
            <a:miter lim="800000"/>
            <a:headEnd/>
            <a:tailEnd/>
          </a:ln>
        </p:spPr>
        <p:txBody>
          <a:bodyPr>
            <a:spAutoFit/>
          </a:bodyPr>
          <a:lstStyle/>
          <a:p>
            <a:pPr>
              <a:spcBef>
                <a:spcPct val="50000"/>
              </a:spcBef>
            </a:pPr>
            <a:r>
              <a:rPr lang="en-US"/>
              <a:t>Nuclear transitions</a:t>
            </a:r>
          </a:p>
        </p:txBody>
      </p:sp>
      <p:sp>
        <p:nvSpPr>
          <p:cNvPr id="45072" name="Line 16"/>
          <p:cNvSpPr>
            <a:spLocks noChangeShapeType="1"/>
          </p:cNvSpPr>
          <p:nvPr/>
        </p:nvSpPr>
        <p:spPr bwMode="auto">
          <a:xfrm flipH="1" flipV="1">
            <a:off x="762000" y="5334000"/>
            <a:ext cx="304800" cy="685800"/>
          </a:xfrm>
          <a:prstGeom prst="line">
            <a:avLst/>
          </a:prstGeom>
          <a:noFill/>
          <a:ln w="9525">
            <a:solidFill>
              <a:schemeClr val="tx1"/>
            </a:solidFill>
            <a:round/>
            <a:headEnd/>
            <a:tailEnd type="triangle" w="med" len="med"/>
          </a:ln>
        </p:spPr>
        <p:txBody>
          <a:bodyPr/>
          <a:lstStyle/>
          <a:p>
            <a:endParaRPr lang="en-US"/>
          </a:p>
        </p:txBody>
      </p:sp>
      <p:sp>
        <p:nvSpPr>
          <p:cNvPr id="45073" name="Text Box 17"/>
          <p:cNvSpPr txBox="1">
            <a:spLocks noChangeArrowheads="1"/>
          </p:cNvSpPr>
          <p:nvPr/>
        </p:nvSpPr>
        <p:spPr bwMode="auto">
          <a:xfrm>
            <a:off x="2362200" y="5943600"/>
            <a:ext cx="1295400" cy="641350"/>
          </a:xfrm>
          <a:prstGeom prst="rect">
            <a:avLst/>
          </a:prstGeom>
          <a:noFill/>
          <a:ln w="9525">
            <a:noFill/>
            <a:miter lim="800000"/>
            <a:headEnd/>
            <a:tailEnd/>
          </a:ln>
        </p:spPr>
        <p:txBody>
          <a:bodyPr>
            <a:spAutoFit/>
          </a:bodyPr>
          <a:lstStyle/>
          <a:p>
            <a:pPr>
              <a:spcBef>
                <a:spcPct val="50000"/>
              </a:spcBef>
            </a:pPr>
            <a:r>
              <a:rPr lang="en-US"/>
              <a:t>Inner shell electrons</a:t>
            </a:r>
          </a:p>
        </p:txBody>
      </p:sp>
      <p:sp>
        <p:nvSpPr>
          <p:cNvPr id="45074" name="Line 18"/>
          <p:cNvSpPr>
            <a:spLocks noChangeShapeType="1"/>
          </p:cNvSpPr>
          <p:nvPr/>
        </p:nvSpPr>
        <p:spPr bwMode="auto">
          <a:xfrm flipH="1" flipV="1">
            <a:off x="1828800" y="5334000"/>
            <a:ext cx="533400" cy="762000"/>
          </a:xfrm>
          <a:prstGeom prst="line">
            <a:avLst/>
          </a:prstGeom>
          <a:noFill/>
          <a:ln w="9525">
            <a:solidFill>
              <a:schemeClr val="tx1"/>
            </a:solidFill>
            <a:round/>
            <a:headEnd/>
            <a:tailEnd type="triangle" w="med" len="med"/>
          </a:ln>
        </p:spPr>
        <p:txBody>
          <a:bodyPr/>
          <a:lstStyle/>
          <a:p>
            <a:endParaRPr lang="en-US"/>
          </a:p>
        </p:txBody>
      </p:sp>
      <p:sp>
        <p:nvSpPr>
          <p:cNvPr id="45075" name="Rectangle 19"/>
          <p:cNvSpPr>
            <a:spLocks noChangeArrowheads="1"/>
          </p:cNvSpPr>
          <p:nvPr/>
        </p:nvSpPr>
        <p:spPr bwMode="auto">
          <a:xfrm>
            <a:off x="2286000" y="4191000"/>
            <a:ext cx="1371600" cy="1371600"/>
          </a:xfrm>
          <a:prstGeom prst="rect">
            <a:avLst/>
          </a:prstGeom>
          <a:solidFill>
            <a:srgbClr val="FFCC00">
              <a:alpha val="56078"/>
            </a:srgbClr>
          </a:solidFill>
          <a:ln w="9525">
            <a:solidFill>
              <a:schemeClr val="tx1"/>
            </a:solidFill>
            <a:miter lim="800000"/>
            <a:headEnd/>
            <a:tailEnd/>
          </a:ln>
        </p:spPr>
        <p:txBody>
          <a:bodyPr wrap="none" anchor="ctr"/>
          <a:lstStyle/>
          <a:p>
            <a:endParaRPr lang="en-US"/>
          </a:p>
        </p:txBody>
      </p:sp>
      <p:sp>
        <p:nvSpPr>
          <p:cNvPr id="45076" name="Text Box 20"/>
          <p:cNvSpPr txBox="1">
            <a:spLocks noChangeArrowheads="1"/>
          </p:cNvSpPr>
          <p:nvPr/>
        </p:nvSpPr>
        <p:spPr bwMode="auto">
          <a:xfrm>
            <a:off x="2438400" y="4267200"/>
            <a:ext cx="838200" cy="581025"/>
          </a:xfrm>
          <a:prstGeom prst="rect">
            <a:avLst/>
          </a:prstGeom>
          <a:noFill/>
          <a:ln w="9525">
            <a:noFill/>
            <a:miter lim="800000"/>
            <a:headEnd/>
            <a:tailEnd/>
          </a:ln>
        </p:spPr>
        <p:txBody>
          <a:bodyPr>
            <a:spAutoFit/>
          </a:bodyPr>
          <a:lstStyle/>
          <a:p>
            <a:pPr>
              <a:spcBef>
                <a:spcPct val="50000"/>
              </a:spcBef>
            </a:pPr>
            <a:r>
              <a:rPr lang="en-US" sz="1600"/>
              <a:t>UV + visible</a:t>
            </a:r>
          </a:p>
        </p:txBody>
      </p:sp>
      <p:sp>
        <p:nvSpPr>
          <p:cNvPr id="45077" name="Text Box 21"/>
          <p:cNvSpPr txBox="1">
            <a:spLocks noChangeArrowheads="1"/>
          </p:cNvSpPr>
          <p:nvPr/>
        </p:nvSpPr>
        <p:spPr bwMode="auto">
          <a:xfrm>
            <a:off x="1752600" y="3200400"/>
            <a:ext cx="1295400" cy="641350"/>
          </a:xfrm>
          <a:prstGeom prst="rect">
            <a:avLst/>
          </a:prstGeom>
          <a:noFill/>
          <a:ln w="9525">
            <a:noFill/>
            <a:miter lim="800000"/>
            <a:headEnd/>
            <a:tailEnd/>
          </a:ln>
        </p:spPr>
        <p:txBody>
          <a:bodyPr>
            <a:spAutoFit/>
          </a:bodyPr>
          <a:lstStyle/>
          <a:p>
            <a:pPr>
              <a:spcBef>
                <a:spcPct val="50000"/>
              </a:spcBef>
            </a:pPr>
            <a:r>
              <a:rPr lang="en-US"/>
              <a:t>Outer shell electrons</a:t>
            </a:r>
          </a:p>
        </p:txBody>
      </p:sp>
      <p:sp>
        <p:nvSpPr>
          <p:cNvPr id="45078" name="Line 22"/>
          <p:cNvSpPr>
            <a:spLocks noChangeShapeType="1"/>
          </p:cNvSpPr>
          <p:nvPr/>
        </p:nvSpPr>
        <p:spPr bwMode="auto">
          <a:xfrm>
            <a:off x="2819400" y="3810000"/>
            <a:ext cx="0" cy="533400"/>
          </a:xfrm>
          <a:prstGeom prst="line">
            <a:avLst/>
          </a:prstGeom>
          <a:noFill/>
          <a:ln w="9525">
            <a:solidFill>
              <a:schemeClr val="tx1"/>
            </a:solidFill>
            <a:round/>
            <a:headEnd/>
            <a:tailEnd type="triangle" w="med" len="med"/>
          </a:ln>
        </p:spPr>
        <p:txBody>
          <a:bodyPr/>
          <a:lstStyle/>
          <a:p>
            <a:endParaRPr lang="en-US"/>
          </a:p>
        </p:txBody>
      </p:sp>
      <p:sp>
        <p:nvSpPr>
          <p:cNvPr id="45079" name="Rectangle 23"/>
          <p:cNvSpPr>
            <a:spLocks noChangeArrowheads="1"/>
          </p:cNvSpPr>
          <p:nvPr/>
        </p:nvSpPr>
        <p:spPr bwMode="auto">
          <a:xfrm>
            <a:off x="3505200" y="4191000"/>
            <a:ext cx="1219200" cy="1371600"/>
          </a:xfrm>
          <a:prstGeom prst="rect">
            <a:avLst/>
          </a:prstGeom>
          <a:solidFill>
            <a:srgbClr val="99CC00">
              <a:alpha val="58038"/>
            </a:srgbClr>
          </a:solidFill>
          <a:ln w="9525">
            <a:solidFill>
              <a:schemeClr val="tx1"/>
            </a:solidFill>
            <a:miter lim="800000"/>
            <a:headEnd/>
            <a:tailEnd/>
          </a:ln>
        </p:spPr>
        <p:txBody>
          <a:bodyPr wrap="none" anchor="ctr"/>
          <a:lstStyle/>
          <a:p>
            <a:endParaRPr lang="en-US"/>
          </a:p>
        </p:txBody>
      </p:sp>
      <p:sp>
        <p:nvSpPr>
          <p:cNvPr id="45080" name="Text Box 24"/>
          <p:cNvSpPr txBox="1">
            <a:spLocks noChangeArrowheads="1"/>
          </p:cNvSpPr>
          <p:nvPr/>
        </p:nvSpPr>
        <p:spPr bwMode="auto">
          <a:xfrm>
            <a:off x="3581400" y="4419600"/>
            <a:ext cx="990600" cy="366713"/>
          </a:xfrm>
          <a:prstGeom prst="rect">
            <a:avLst/>
          </a:prstGeom>
          <a:noFill/>
          <a:ln w="9525">
            <a:noFill/>
            <a:miter lim="800000"/>
            <a:headEnd/>
            <a:tailEnd/>
          </a:ln>
        </p:spPr>
        <p:txBody>
          <a:bodyPr>
            <a:spAutoFit/>
          </a:bodyPr>
          <a:lstStyle/>
          <a:p>
            <a:pPr>
              <a:spcBef>
                <a:spcPct val="50000"/>
              </a:spcBef>
            </a:pPr>
            <a:r>
              <a:rPr lang="en-US"/>
              <a:t>Infrared</a:t>
            </a:r>
          </a:p>
        </p:txBody>
      </p:sp>
      <p:sp>
        <p:nvSpPr>
          <p:cNvPr id="45081" name="Text Box 25"/>
          <p:cNvSpPr txBox="1">
            <a:spLocks noChangeArrowheads="1"/>
          </p:cNvSpPr>
          <p:nvPr/>
        </p:nvSpPr>
        <p:spPr bwMode="auto">
          <a:xfrm>
            <a:off x="3505200" y="3200400"/>
            <a:ext cx="1295400" cy="641350"/>
          </a:xfrm>
          <a:prstGeom prst="rect">
            <a:avLst/>
          </a:prstGeom>
          <a:noFill/>
          <a:ln w="9525">
            <a:noFill/>
            <a:miter lim="800000"/>
            <a:headEnd/>
            <a:tailEnd/>
          </a:ln>
        </p:spPr>
        <p:txBody>
          <a:bodyPr>
            <a:spAutoFit/>
          </a:bodyPr>
          <a:lstStyle/>
          <a:p>
            <a:pPr>
              <a:spcBef>
                <a:spcPct val="50000"/>
              </a:spcBef>
            </a:pPr>
            <a:r>
              <a:rPr lang="en-US"/>
              <a:t>Bond vibration</a:t>
            </a:r>
          </a:p>
        </p:txBody>
      </p:sp>
      <p:sp>
        <p:nvSpPr>
          <p:cNvPr id="45082" name="Line 26"/>
          <p:cNvSpPr>
            <a:spLocks noChangeShapeType="1"/>
          </p:cNvSpPr>
          <p:nvPr/>
        </p:nvSpPr>
        <p:spPr bwMode="auto">
          <a:xfrm>
            <a:off x="3962400" y="3886200"/>
            <a:ext cx="0" cy="533400"/>
          </a:xfrm>
          <a:prstGeom prst="line">
            <a:avLst/>
          </a:prstGeom>
          <a:noFill/>
          <a:ln w="9525">
            <a:solidFill>
              <a:schemeClr val="tx1"/>
            </a:solidFill>
            <a:round/>
            <a:headEnd/>
            <a:tailEnd type="triangle" w="med" len="med"/>
          </a:ln>
        </p:spPr>
        <p:txBody>
          <a:bodyPr/>
          <a:lstStyle/>
          <a:p>
            <a:endParaRPr lang="en-US"/>
          </a:p>
        </p:txBody>
      </p:sp>
      <p:sp>
        <p:nvSpPr>
          <p:cNvPr id="45083" name="Rectangle 27"/>
          <p:cNvSpPr>
            <a:spLocks noChangeArrowheads="1"/>
          </p:cNvSpPr>
          <p:nvPr/>
        </p:nvSpPr>
        <p:spPr bwMode="auto">
          <a:xfrm>
            <a:off x="4648200" y="4191000"/>
            <a:ext cx="1981200" cy="1371600"/>
          </a:xfrm>
          <a:prstGeom prst="rect">
            <a:avLst/>
          </a:prstGeom>
          <a:solidFill>
            <a:srgbClr val="FF6600">
              <a:alpha val="49019"/>
            </a:srgbClr>
          </a:solidFill>
          <a:ln w="9525">
            <a:solidFill>
              <a:schemeClr val="tx1"/>
            </a:solidFill>
            <a:miter lim="800000"/>
            <a:headEnd/>
            <a:tailEnd/>
          </a:ln>
        </p:spPr>
        <p:txBody>
          <a:bodyPr wrap="none" anchor="ctr"/>
          <a:lstStyle/>
          <a:p>
            <a:endParaRPr lang="en-US"/>
          </a:p>
        </p:txBody>
      </p:sp>
      <p:sp>
        <p:nvSpPr>
          <p:cNvPr id="45084" name="Text Box 28"/>
          <p:cNvSpPr txBox="1">
            <a:spLocks noChangeArrowheads="1"/>
          </p:cNvSpPr>
          <p:nvPr/>
        </p:nvSpPr>
        <p:spPr bwMode="auto">
          <a:xfrm>
            <a:off x="4343400" y="5943600"/>
            <a:ext cx="1295400" cy="641350"/>
          </a:xfrm>
          <a:prstGeom prst="rect">
            <a:avLst/>
          </a:prstGeom>
          <a:noFill/>
          <a:ln w="9525">
            <a:noFill/>
            <a:miter lim="800000"/>
            <a:headEnd/>
            <a:tailEnd/>
          </a:ln>
        </p:spPr>
        <p:txBody>
          <a:bodyPr>
            <a:spAutoFit/>
          </a:bodyPr>
          <a:lstStyle/>
          <a:p>
            <a:pPr>
              <a:spcBef>
                <a:spcPct val="50000"/>
              </a:spcBef>
            </a:pPr>
            <a:r>
              <a:rPr lang="en-US"/>
              <a:t>Molecular rotations</a:t>
            </a:r>
          </a:p>
        </p:txBody>
      </p:sp>
      <p:sp>
        <p:nvSpPr>
          <p:cNvPr id="45085" name="Line 29"/>
          <p:cNvSpPr>
            <a:spLocks noChangeShapeType="1"/>
          </p:cNvSpPr>
          <p:nvPr/>
        </p:nvSpPr>
        <p:spPr bwMode="auto">
          <a:xfrm flipV="1">
            <a:off x="4953000" y="5257800"/>
            <a:ext cx="228600" cy="609600"/>
          </a:xfrm>
          <a:prstGeom prst="line">
            <a:avLst/>
          </a:prstGeom>
          <a:noFill/>
          <a:ln w="9525">
            <a:solidFill>
              <a:schemeClr val="tx1"/>
            </a:solidFill>
            <a:round/>
            <a:headEnd/>
            <a:tailEnd type="triangle" w="med" len="med"/>
          </a:ln>
        </p:spPr>
        <p:txBody>
          <a:bodyPr/>
          <a:lstStyle/>
          <a:p>
            <a:endParaRPr lang="en-US"/>
          </a:p>
        </p:txBody>
      </p:sp>
      <p:sp>
        <p:nvSpPr>
          <p:cNvPr id="45086" name="Text Box 30"/>
          <p:cNvSpPr txBox="1">
            <a:spLocks noChangeArrowheads="1"/>
          </p:cNvSpPr>
          <p:nvPr/>
        </p:nvSpPr>
        <p:spPr bwMode="auto">
          <a:xfrm>
            <a:off x="4800600" y="4267200"/>
            <a:ext cx="1524000" cy="366713"/>
          </a:xfrm>
          <a:prstGeom prst="rect">
            <a:avLst/>
          </a:prstGeom>
          <a:noFill/>
          <a:ln w="9525">
            <a:noFill/>
            <a:miter lim="800000"/>
            <a:headEnd/>
            <a:tailEnd/>
          </a:ln>
        </p:spPr>
        <p:txBody>
          <a:bodyPr>
            <a:spAutoFit/>
          </a:bodyPr>
          <a:lstStyle/>
          <a:p>
            <a:pPr>
              <a:spcBef>
                <a:spcPct val="50000"/>
              </a:spcBef>
            </a:pPr>
            <a:r>
              <a:rPr lang="en-US"/>
              <a:t>Microwaves</a:t>
            </a:r>
          </a:p>
        </p:txBody>
      </p:sp>
      <p:sp>
        <p:nvSpPr>
          <p:cNvPr id="45087" name="Rectangle 31"/>
          <p:cNvSpPr>
            <a:spLocks noChangeArrowheads="1"/>
          </p:cNvSpPr>
          <p:nvPr/>
        </p:nvSpPr>
        <p:spPr bwMode="auto">
          <a:xfrm>
            <a:off x="6477000" y="4191000"/>
            <a:ext cx="1828800" cy="1371600"/>
          </a:xfrm>
          <a:prstGeom prst="rect">
            <a:avLst/>
          </a:prstGeom>
          <a:solidFill>
            <a:srgbClr val="800080">
              <a:alpha val="47058"/>
            </a:srgbClr>
          </a:solidFill>
          <a:ln w="9525">
            <a:solidFill>
              <a:schemeClr val="tx1"/>
            </a:solidFill>
            <a:miter lim="800000"/>
            <a:headEnd/>
            <a:tailEnd/>
          </a:ln>
        </p:spPr>
        <p:txBody>
          <a:bodyPr wrap="none" anchor="ctr"/>
          <a:lstStyle/>
          <a:p>
            <a:endParaRPr lang="en-US"/>
          </a:p>
        </p:txBody>
      </p:sp>
      <p:sp>
        <p:nvSpPr>
          <p:cNvPr id="45088" name="Text Box 32"/>
          <p:cNvSpPr txBox="1">
            <a:spLocks noChangeArrowheads="1"/>
          </p:cNvSpPr>
          <p:nvPr/>
        </p:nvSpPr>
        <p:spPr bwMode="auto">
          <a:xfrm>
            <a:off x="6705600" y="4343400"/>
            <a:ext cx="1524000" cy="366713"/>
          </a:xfrm>
          <a:prstGeom prst="rect">
            <a:avLst/>
          </a:prstGeom>
          <a:noFill/>
          <a:ln w="9525">
            <a:noFill/>
            <a:miter lim="800000"/>
            <a:headEnd/>
            <a:tailEnd/>
          </a:ln>
        </p:spPr>
        <p:txBody>
          <a:bodyPr>
            <a:spAutoFit/>
          </a:bodyPr>
          <a:lstStyle/>
          <a:p>
            <a:pPr>
              <a:spcBef>
                <a:spcPct val="50000"/>
              </a:spcBef>
            </a:pPr>
            <a:r>
              <a:rPr lang="en-US"/>
              <a:t>Radio waves</a:t>
            </a:r>
          </a:p>
        </p:txBody>
      </p:sp>
      <p:sp>
        <p:nvSpPr>
          <p:cNvPr id="45089" name="Text Box 33"/>
          <p:cNvSpPr txBox="1">
            <a:spLocks noChangeArrowheads="1"/>
          </p:cNvSpPr>
          <p:nvPr/>
        </p:nvSpPr>
        <p:spPr bwMode="auto">
          <a:xfrm>
            <a:off x="5638800" y="6096000"/>
            <a:ext cx="1600200" cy="366713"/>
          </a:xfrm>
          <a:prstGeom prst="rect">
            <a:avLst/>
          </a:prstGeom>
          <a:noFill/>
          <a:ln w="9525">
            <a:noFill/>
            <a:miter lim="800000"/>
            <a:headEnd/>
            <a:tailEnd/>
          </a:ln>
        </p:spPr>
        <p:txBody>
          <a:bodyPr>
            <a:spAutoFit/>
          </a:bodyPr>
          <a:lstStyle/>
          <a:p>
            <a:pPr>
              <a:spcBef>
                <a:spcPct val="50000"/>
              </a:spcBef>
            </a:pPr>
            <a:r>
              <a:rPr lang="en-US"/>
              <a:t>Electron spin</a:t>
            </a:r>
          </a:p>
        </p:txBody>
      </p:sp>
      <p:sp>
        <p:nvSpPr>
          <p:cNvPr id="45090" name="Line 34"/>
          <p:cNvSpPr>
            <a:spLocks noChangeShapeType="1"/>
          </p:cNvSpPr>
          <p:nvPr/>
        </p:nvSpPr>
        <p:spPr bwMode="auto">
          <a:xfrm flipV="1">
            <a:off x="5867400" y="5257800"/>
            <a:ext cx="0" cy="838200"/>
          </a:xfrm>
          <a:prstGeom prst="line">
            <a:avLst/>
          </a:prstGeom>
          <a:noFill/>
          <a:ln w="9525">
            <a:solidFill>
              <a:schemeClr val="tx1"/>
            </a:solidFill>
            <a:round/>
            <a:headEnd/>
            <a:tailEnd type="triangle" w="med" len="med"/>
          </a:ln>
        </p:spPr>
        <p:txBody>
          <a:bodyPr/>
          <a:lstStyle/>
          <a:p>
            <a:endParaRPr lang="en-US"/>
          </a:p>
        </p:txBody>
      </p:sp>
      <p:sp>
        <p:nvSpPr>
          <p:cNvPr id="45091" name="Text Box 35"/>
          <p:cNvSpPr txBox="1">
            <a:spLocks noChangeArrowheads="1"/>
          </p:cNvSpPr>
          <p:nvPr/>
        </p:nvSpPr>
        <p:spPr bwMode="auto">
          <a:xfrm>
            <a:off x="6172200" y="3352800"/>
            <a:ext cx="1066800" cy="641350"/>
          </a:xfrm>
          <a:prstGeom prst="rect">
            <a:avLst/>
          </a:prstGeom>
          <a:noFill/>
          <a:ln w="9525">
            <a:noFill/>
            <a:miter lim="800000"/>
            <a:headEnd/>
            <a:tailEnd/>
          </a:ln>
        </p:spPr>
        <p:txBody>
          <a:bodyPr>
            <a:spAutoFit/>
          </a:bodyPr>
          <a:lstStyle/>
          <a:p>
            <a:pPr>
              <a:spcBef>
                <a:spcPct val="50000"/>
              </a:spcBef>
            </a:pPr>
            <a:r>
              <a:rPr lang="en-US"/>
              <a:t>Nuclear spin</a:t>
            </a:r>
          </a:p>
        </p:txBody>
      </p:sp>
      <p:sp>
        <p:nvSpPr>
          <p:cNvPr id="45092" name="Line 36"/>
          <p:cNvSpPr>
            <a:spLocks noChangeShapeType="1"/>
          </p:cNvSpPr>
          <p:nvPr/>
        </p:nvSpPr>
        <p:spPr bwMode="auto">
          <a:xfrm>
            <a:off x="6858000" y="3810000"/>
            <a:ext cx="228600" cy="5334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98566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0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0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06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0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0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06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06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07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07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506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0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0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0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50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07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507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507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508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508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508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08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508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508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508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508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509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08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508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509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5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P spid="45059" grpId="1" build="p"/>
      <p:bldP spid="45060" grpId="0" animBg="1"/>
      <p:bldP spid="45061" grpId="0" animBg="1"/>
      <p:bldP spid="45062" grpId="0" animBg="1"/>
      <p:bldP spid="45063" grpId="0"/>
      <p:bldP spid="45064" grpId="0"/>
      <p:bldP spid="45065" grpId="0"/>
      <p:bldP spid="45066" grpId="0"/>
      <p:bldP spid="45067" grpId="0" animBg="1"/>
      <p:bldP spid="45068" grpId="0"/>
      <p:bldP spid="45069" grpId="0" animBg="1"/>
      <p:bldP spid="45070" grpId="0"/>
      <p:bldP spid="45071" grpId="0"/>
      <p:bldP spid="45072" grpId="0" animBg="1"/>
      <p:bldP spid="45073" grpId="0"/>
      <p:bldP spid="45074" grpId="0" animBg="1"/>
      <p:bldP spid="45075" grpId="0" animBg="1"/>
      <p:bldP spid="45076" grpId="0"/>
      <p:bldP spid="45077" grpId="0"/>
      <p:bldP spid="45078" grpId="0" animBg="1"/>
      <p:bldP spid="45079" grpId="0" animBg="1"/>
      <p:bldP spid="45080" grpId="0"/>
      <p:bldP spid="45081" grpId="0"/>
      <p:bldP spid="45082" grpId="0" animBg="1"/>
      <p:bldP spid="45083" grpId="0" animBg="1"/>
      <p:bldP spid="45084" grpId="0"/>
      <p:bldP spid="45085" grpId="0" animBg="1"/>
      <p:bldP spid="45086" grpId="0"/>
      <p:bldP spid="45087" grpId="0" animBg="1"/>
      <p:bldP spid="45088" grpId="0"/>
      <p:bldP spid="45089" grpId="0"/>
      <p:bldP spid="45090" grpId="0" animBg="1"/>
      <p:bldP spid="45091" grpId="0"/>
      <p:bldP spid="4509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r>
              <a:rPr lang="en-US" smtClean="0">
                <a:latin typeface="Tahoma" charset="0"/>
              </a:rPr>
              <a:t>Spectroscopy</a:t>
            </a:r>
            <a:br>
              <a:rPr lang="en-US" smtClean="0">
                <a:latin typeface="Tahoma" charset="0"/>
              </a:rPr>
            </a:br>
            <a:r>
              <a:rPr lang="en-US" smtClean="0"/>
              <a:t> </a:t>
            </a:r>
            <a:r>
              <a:rPr lang="en-US" sz="3200" smtClean="0"/>
              <a:t>Regions of the Electromagnetic Spectrum</a:t>
            </a:r>
          </a:p>
        </p:txBody>
      </p:sp>
      <p:sp>
        <p:nvSpPr>
          <p:cNvPr id="47107" name="Rectangle 3"/>
          <p:cNvSpPr>
            <a:spLocks noGrp="1" noChangeArrowheads="1"/>
          </p:cNvSpPr>
          <p:nvPr>
            <p:ph type="body" sz="half" idx="4294967295"/>
          </p:nvPr>
        </p:nvSpPr>
        <p:spPr>
          <a:xfrm>
            <a:off x="457200" y="1600200"/>
            <a:ext cx="4038600" cy="4525963"/>
          </a:xfrm>
        </p:spPr>
        <p:txBody>
          <a:bodyPr/>
          <a:lstStyle/>
          <a:p>
            <a:pPr>
              <a:buFontTx/>
              <a:buNone/>
            </a:pPr>
            <a:r>
              <a:rPr lang="en-US" sz="2800" smtClean="0"/>
              <a:t>Note:  Higher energy transitions are more complex because of the possibility of multiple ground and excited energy levels</a:t>
            </a:r>
          </a:p>
        </p:txBody>
      </p:sp>
      <p:sp>
        <p:nvSpPr>
          <p:cNvPr id="47108" name="Line 4"/>
          <p:cNvSpPr>
            <a:spLocks noChangeShapeType="1"/>
          </p:cNvSpPr>
          <p:nvPr/>
        </p:nvSpPr>
        <p:spPr bwMode="auto">
          <a:xfrm>
            <a:off x="4724400" y="5715000"/>
            <a:ext cx="1219200" cy="0"/>
          </a:xfrm>
          <a:prstGeom prst="line">
            <a:avLst/>
          </a:prstGeom>
          <a:noFill/>
          <a:ln w="9525">
            <a:solidFill>
              <a:schemeClr val="tx1"/>
            </a:solidFill>
            <a:round/>
            <a:headEnd/>
            <a:tailEnd/>
          </a:ln>
        </p:spPr>
        <p:txBody>
          <a:bodyPr/>
          <a:lstStyle/>
          <a:p>
            <a:endParaRPr lang="en-US"/>
          </a:p>
        </p:txBody>
      </p:sp>
      <p:sp>
        <p:nvSpPr>
          <p:cNvPr id="47109" name="Line 5"/>
          <p:cNvSpPr>
            <a:spLocks noChangeShapeType="1"/>
          </p:cNvSpPr>
          <p:nvPr/>
        </p:nvSpPr>
        <p:spPr bwMode="auto">
          <a:xfrm>
            <a:off x="4800600" y="2743200"/>
            <a:ext cx="1219200" cy="0"/>
          </a:xfrm>
          <a:prstGeom prst="line">
            <a:avLst/>
          </a:prstGeom>
          <a:noFill/>
          <a:ln w="9525">
            <a:solidFill>
              <a:schemeClr val="tx1"/>
            </a:solidFill>
            <a:round/>
            <a:headEnd/>
            <a:tailEnd/>
          </a:ln>
        </p:spPr>
        <p:txBody>
          <a:bodyPr/>
          <a:lstStyle/>
          <a:p>
            <a:endParaRPr lang="en-US"/>
          </a:p>
        </p:txBody>
      </p:sp>
      <p:sp>
        <p:nvSpPr>
          <p:cNvPr id="47110" name="Text Box 6"/>
          <p:cNvSpPr txBox="1">
            <a:spLocks noChangeArrowheads="1"/>
          </p:cNvSpPr>
          <p:nvPr/>
        </p:nvSpPr>
        <p:spPr bwMode="auto">
          <a:xfrm>
            <a:off x="4114800" y="5867400"/>
            <a:ext cx="2057400" cy="641350"/>
          </a:xfrm>
          <a:prstGeom prst="rect">
            <a:avLst/>
          </a:prstGeom>
          <a:noFill/>
          <a:ln w="9525">
            <a:noFill/>
            <a:miter lim="800000"/>
            <a:headEnd/>
            <a:tailEnd/>
          </a:ln>
        </p:spPr>
        <p:txBody>
          <a:bodyPr>
            <a:spAutoFit/>
          </a:bodyPr>
          <a:lstStyle/>
          <a:p>
            <a:pPr>
              <a:spcBef>
                <a:spcPct val="50000"/>
              </a:spcBef>
            </a:pPr>
            <a:r>
              <a:rPr lang="en-US"/>
              <a:t>Ground electronic state</a:t>
            </a:r>
          </a:p>
        </p:txBody>
      </p:sp>
      <p:sp>
        <p:nvSpPr>
          <p:cNvPr id="47111" name="Text Box 7"/>
          <p:cNvSpPr txBox="1">
            <a:spLocks noChangeArrowheads="1"/>
          </p:cNvSpPr>
          <p:nvPr/>
        </p:nvSpPr>
        <p:spPr bwMode="auto">
          <a:xfrm>
            <a:off x="4724400" y="1752600"/>
            <a:ext cx="2057400" cy="641350"/>
          </a:xfrm>
          <a:prstGeom prst="rect">
            <a:avLst/>
          </a:prstGeom>
          <a:noFill/>
          <a:ln w="9525">
            <a:noFill/>
            <a:miter lim="800000"/>
            <a:headEnd/>
            <a:tailEnd/>
          </a:ln>
        </p:spPr>
        <p:txBody>
          <a:bodyPr>
            <a:spAutoFit/>
          </a:bodyPr>
          <a:lstStyle/>
          <a:p>
            <a:pPr>
              <a:spcBef>
                <a:spcPct val="50000"/>
              </a:spcBef>
            </a:pPr>
            <a:r>
              <a:rPr lang="en-US"/>
              <a:t>Excited electronic state</a:t>
            </a:r>
          </a:p>
        </p:txBody>
      </p:sp>
      <p:sp>
        <p:nvSpPr>
          <p:cNvPr id="47112" name="Line 8"/>
          <p:cNvSpPr>
            <a:spLocks noChangeShapeType="1"/>
          </p:cNvSpPr>
          <p:nvPr/>
        </p:nvSpPr>
        <p:spPr bwMode="auto">
          <a:xfrm>
            <a:off x="5943600" y="54864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13" name="Line 9"/>
          <p:cNvSpPr>
            <a:spLocks noChangeShapeType="1"/>
          </p:cNvSpPr>
          <p:nvPr/>
        </p:nvSpPr>
        <p:spPr bwMode="auto">
          <a:xfrm flipV="1">
            <a:off x="5943600" y="4876800"/>
            <a:ext cx="762000" cy="609600"/>
          </a:xfrm>
          <a:prstGeom prst="line">
            <a:avLst/>
          </a:prstGeom>
          <a:noFill/>
          <a:ln w="9525">
            <a:solidFill>
              <a:schemeClr val="tx1"/>
            </a:solidFill>
            <a:round/>
            <a:headEnd/>
            <a:tailEnd/>
          </a:ln>
        </p:spPr>
        <p:txBody>
          <a:bodyPr/>
          <a:lstStyle/>
          <a:p>
            <a:endParaRPr lang="en-US"/>
          </a:p>
        </p:txBody>
      </p:sp>
      <p:sp>
        <p:nvSpPr>
          <p:cNvPr id="47114" name="Line 10"/>
          <p:cNvSpPr>
            <a:spLocks noChangeShapeType="1"/>
          </p:cNvSpPr>
          <p:nvPr/>
        </p:nvSpPr>
        <p:spPr bwMode="auto">
          <a:xfrm>
            <a:off x="5943600" y="5715000"/>
            <a:ext cx="685800" cy="609600"/>
          </a:xfrm>
          <a:prstGeom prst="line">
            <a:avLst/>
          </a:prstGeom>
          <a:noFill/>
          <a:ln w="9525">
            <a:solidFill>
              <a:schemeClr val="tx1"/>
            </a:solidFill>
            <a:round/>
            <a:headEnd/>
            <a:tailEnd/>
          </a:ln>
        </p:spPr>
        <p:txBody>
          <a:bodyPr/>
          <a:lstStyle/>
          <a:p>
            <a:endParaRPr lang="en-US"/>
          </a:p>
        </p:txBody>
      </p:sp>
      <p:sp>
        <p:nvSpPr>
          <p:cNvPr id="47115" name="Line 11"/>
          <p:cNvSpPr>
            <a:spLocks noChangeShapeType="1"/>
          </p:cNvSpPr>
          <p:nvPr/>
        </p:nvSpPr>
        <p:spPr bwMode="auto">
          <a:xfrm>
            <a:off x="6629400" y="6324600"/>
            <a:ext cx="838200" cy="0"/>
          </a:xfrm>
          <a:prstGeom prst="line">
            <a:avLst/>
          </a:prstGeom>
          <a:noFill/>
          <a:ln w="9525">
            <a:solidFill>
              <a:schemeClr val="tx1"/>
            </a:solidFill>
            <a:round/>
            <a:headEnd/>
            <a:tailEnd/>
          </a:ln>
        </p:spPr>
        <p:txBody>
          <a:bodyPr/>
          <a:lstStyle/>
          <a:p>
            <a:endParaRPr lang="en-US"/>
          </a:p>
        </p:txBody>
      </p:sp>
      <p:sp>
        <p:nvSpPr>
          <p:cNvPr id="47116" name="Line 12"/>
          <p:cNvSpPr>
            <a:spLocks noChangeShapeType="1"/>
          </p:cNvSpPr>
          <p:nvPr/>
        </p:nvSpPr>
        <p:spPr bwMode="auto">
          <a:xfrm>
            <a:off x="6629400" y="6096000"/>
            <a:ext cx="838200" cy="0"/>
          </a:xfrm>
          <a:prstGeom prst="line">
            <a:avLst/>
          </a:prstGeom>
          <a:noFill/>
          <a:ln w="9525">
            <a:solidFill>
              <a:schemeClr val="tx1"/>
            </a:solidFill>
            <a:round/>
            <a:headEnd/>
            <a:tailEnd/>
          </a:ln>
        </p:spPr>
        <p:txBody>
          <a:bodyPr/>
          <a:lstStyle/>
          <a:p>
            <a:endParaRPr lang="en-US"/>
          </a:p>
        </p:txBody>
      </p:sp>
      <p:sp>
        <p:nvSpPr>
          <p:cNvPr id="47117" name="Line 13"/>
          <p:cNvSpPr>
            <a:spLocks noChangeShapeType="1"/>
          </p:cNvSpPr>
          <p:nvPr/>
        </p:nvSpPr>
        <p:spPr bwMode="auto">
          <a:xfrm>
            <a:off x="6629400" y="5791200"/>
            <a:ext cx="838200" cy="0"/>
          </a:xfrm>
          <a:prstGeom prst="line">
            <a:avLst/>
          </a:prstGeom>
          <a:noFill/>
          <a:ln w="9525">
            <a:solidFill>
              <a:schemeClr val="tx1"/>
            </a:solidFill>
            <a:round/>
            <a:headEnd/>
            <a:tailEnd/>
          </a:ln>
        </p:spPr>
        <p:txBody>
          <a:bodyPr/>
          <a:lstStyle/>
          <a:p>
            <a:endParaRPr lang="en-US"/>
          </a:p>
        </p:txBody>
      </p:sp>
      <p:sp>
        <p:nvSpPr>
          <p:cNvPr id="47118" name="Line 14"/>
          <p:cNvSpPr>
            <a:spLocks noChangeShapeType="1"/>
          </p:cNvSpPr>
          <p:nvPr/>
        </p:nvSpPr>
        <p:spPr bwMode="auto">
          <a:xfrm>
            <a:off x="6629400" y="5486400"/>
            <a:ext cx="838200" cy="0"/>
          </a:xfrm>
          <a:prstGeom prst="line">
            <a:avLst/>
          </a:prstGeom>
          <a:noFill/>
          <a:ln w="9525">
            <a:solidFill>
              <a:schemeClr val="tx1"/>
            </a:solidFill>
            <a:round/>
            <a:headEnd/>
            <a:tailEnd/>
          </a:ln>
        </p:spPr>
        <p:txBody>
          <a:bodyPr/>
          <a:lstStyle/>
          <a:p>
            <a:endParaRPr lang="en-US"/>
          </a:p>
        </p:txBody>
      </p:sp>
      <p:sp>
        <p:nvSpPr>
          <p:cNvPr id="47119" name="Line 15"/>
          <p:cNvSpPr>
            <a:spLocks noChangeShapeType="1"/>
          </p:cNvSpPr>
          <p:nvPr/>
        </p:nvSpPr>
        <p:spPr bwMode="auto">
          <a:xfrm>
            <a:off x="6629400" y="5181600"/>
            <a:ext cx="838200" cy="0"/>
          </a:xfrm>
          <a:prstGeom prst="line">
            <a:avLst/>
          </a:prstGeom>
          <a:noFill/>
          <a:ln w="9525">
            <a:solidFill>
              <a:schemeClr val="tx1"/>
            </a:solidFill>
            <a:round/>
            <a:headEnd/>
            <a:tailEnd/>
          </a:ln>
        </p:spPr>
        <p:txBody>
          <a:bodyPr/>
          <a:lstStyle/>
          <a:p>
            <a:endParaRPr lang="en-US"/>
          </a:p>
        </p:txBody>
      </p:sp>
      <p:sp>
        <p:nvSpPr>
          <p:cNvPr id="47120" name="Line 16"/>
          <p:cNvSpPr>
            <a:spLocks noChangeShapeType="1"/>
          </p:cNvSpPr>
          <p:nvPr/>
        </p:nvSpPr>
        <p:spPr bwMode="auto">
          <a:xfrm>
            <a:off x="6629400" y="4953000"/>
            <a:ext cx="838200" cy="0"/>
          </a:xfrm>
          <a:prstGeom prst="line">
            <a:avLst/>
          </a:prstGeom>
          <a:noFill/>
          <a:ln w="9525">
            <a:solidFill>
              <a:schemeClr val="tx1"/>
            </a:solidFill>
            <a:round/>
            <a:headEnd/>
            <a:tailEnd/>
          </a:ln>
        </p:spPr>
        <p:txBody>
          <a:bodyPr/>
          <a:lstStyle/>
          <a:p>
            <a:endParaRPr lang="en-US"/>
          </a:p>
        </p:txBody>
      </p:sp>
      <p:sp>
        <p:nvSpPr>
          <p:cNvPr id="47121" name="Line 17"/>
          <p:cNvSpPr>
            <a:spLocks noChangeShapeType="1"/>
          </p:cNvSpPr>
          <p:nvPr/>
        </p:nvSpPr>
        <p:spPr bwMode="auto">
          <a:xfrm>
            <a:off x="6019800" y="26670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22" name="Line 18"/>
          <p:cNvSpPr>
            <a:spLocks noChangeShapeType="1"/>
          </p:cNvSpPr>
          <p:nvPr/>
        </p:nvSpPr>
        <p:spPr bwMode="auto">
          <a:xfrm flipV="1">
            <a:off x="6019800" y="2057400"/>
            <a:ext cx="762000" cy="609600"/>
          </a:xfrm>
          <a:prstGeom prst="line">
            <a:avLst/>
          </a:prstGeom>
          <a:noFill/>
          <a:ln w="9525">
            <a:solidFill>
              <a:schemeClr val="tx1"/>
            </a:solidFill>
            <a:round/>
            <a:headEnd/>
            <a:tailEnd/>
          </a:ln>
        </p:spPr>
        <p:txBody>
          <a:bodyPr/>
          <a:lstStyle/>
          <a:p>
            <a:endParaRPr lang="en-US"/>
          </a:p>
        </p:txBody>
      </p:sp>
      <p:sp>
        <p:nvSpPr>
          <p:cNvPr id="47123" name="Line 19"/>
          <p:cNvSpPr>
            <a:spLocks noChangeShapeType="1"/>
          </p:cNvSpPr>
          <p:nvPr/>
        </p:nvSpPr>
        <p:spPr bwMode="auto">
          <a:xfrm>
            <a:off x="6019800" y="2895600"/>
            <a:ext cx="685800" cy="609600"/>
          </a:xfrm>
          <a:prstGeom prst="line">
            <a:avLst/>
          </a:prstGeom>
          <a:noFill/>
          <a:ln w="9525">
            <a:solidFill>
              <a:schemeClr val="tx1"/>
            </a:solidFill>
            <a:round/>
            <a:headEnd/>
            <a:tailEnd/>
          </a:ln>
        </p:spPr>
        <p:txBody>
          <a:bodyPr/>
          <a:lstStyle/>
          <a:p>
            <a:endParaRPr lang="en-US"/>
          </a:p>
        </p:txBody>
      </p:sp>
      <p:sp>
        <p:nvSpPr>
          <p:cNvPr id="47124" name="Line 20"/>
          <p:cNvSpPr>
            <a:spLocks noChangeShapeType="1"/>
          </p:cNvSpPr>
          <p:nvPr/>
        </p:nvSpPr>
        <p:spPr bwMode="auto">
          <a:xfrm>
            <a:off x="6705600" y="3505200"/>
            <a:ext cx="838200" cy="0"/>
          </a:xfrm>
          <a:prstGeom prst="line">
            <a:avLst/>
          </a:prstGeom>
          <a:noFill/>
          <a:ln w="9525">
            <a:solidFill>
              <a:schemeClr val="tx1"/>
            </a:solidFill>
            <a:round/>
            <a:headEnd/>
            <a:tailEnd/>
          </a:ln>
        </p:spPr>
        <p:txBody>
          <a:bodyPr/>
          <a:lstStyle/>
          <a:p>
            <a:endParaRPr lang="en-US"/>
          </a:p>
        </p:txBody>
      </p:sp>
      <p:sp>
        <p:nvSpPr>
          <p:cNvPr id="47125" name="Line 21"/>
          <p:cNvSpPr>
            <a:spLocks noChangeShapeType="1"/>
          </p:cNvSpPr>
          <p:nvPr/>
        </p:nvSpPr>
        <p:spPr bwMode="auto">
          <a:xfrm>
            <a:off x="6705600" y="3200400"/>
            <a:ext cx="838200" cy="0"/>
          </a:xfrm>
          <a:prstGeom prst="line">
            <a:avLst/>
          </a:prstGeom>
          <a:noFill/>
          <a:ln w="9525">
            <a:solidFill>
              <a:schemeClr val="tx1"/>
            </a:solidFill>
            <a:round/>
            <a:headEnd/>
            <a:tailEnd/>
          </a:ln>
        </p:spPr>
        <p:txBody>
          <a:bodyPr/>
          <a:lstStyle/>
          <a:p>
            <a:endParaRPr lang="en-US"/>
          </a:p>
        </p:txBody>
      </p:sp>
      <p:sp>
        <p:nvSpPr>
          <p:cNvPr id="47126" name="Line 22"/>
          <p:cNvSpPr>
            <a:spLocks noChangeShapeType="1"/>
          </p:cNvSpPr>
          <p:nvPr/>
        </p:nvSpPr>
        <p:spPr bwMode="auto">
          <a:xfrm>
            <a:off x="6705600" y="2819400"/>
            <a:ext cx="838200" cy="0"/>
          </a:xfrm>
          <a:prstGeom prst="line">
            <a:avLst/>
          </a:prstGeom>
          <a:noFill/>
          <a:ln w="9525">
            <a:solidFill>
              <a:schemeClr val="tx1"/>
            </a:solidFill>
            <a:round/>
            <a:headEnd/>
            <a:tailEnd/>
          </a:ln>
        </p:spPr>
        <p:txBody>
          <a:bodyPr/>
          <a:lstStyle/>
          <a:p>
            <a:endParaRPr lang="en-US"/>
          </a:p>
        </p:txBody>
      </p:sp>
      <p:sp>
        <p:nvSpPr>
          <p:cNvPr id="47127" name="Line 23"/>
          <p:cNvSpPr>
            <a:spLocks noChangeShapeType="1"/>
          </p:cNvSpPr>
          <p:nvPr/>
        </p:nvSpPr>
        <p:spPr bwMode="auto">
          <a:xfrm>
            <a:off x="6705600" y="2438400"/>
            <a:ext cx="838200" cy="0"/>
          </a:xfrm>
          <a:prstGeom prst="line">
            <a:avLst/>
          </a:prstGeom>
          <a:noFill/>
          <a:ln w="9525">
            <a:solidFill>
              <a:schemeClr val="tx1"/>
            </a:solidFill>
            <a:round/>
            <a:headEnd/>
            <a:tailEnd/>
          </a:ln>
        </p:spPr>
        <p:txBody>
          <a:bodyPr/>
          <a:lstStyle/>
          <a:p>
            <a:endParaRPr lang="en-US"/>
          </a:p>
        </p:txBody>
      </p:sp>
      <p:sp>
        <p:nvSpPr>
          <p:cNvPr id="47128" name="Line 24"/>
          <p:cNvSpPr>
            <a:spLocks noChangeShapeType="1"/>
          </p:cNvSpPr>
          <p:nvPr/>
        </p:nvSpPr>
        <p:spPr bwMode="auto">
          <a:xfrm>
            <a:off x="6705600" y="2133600"/>
            <a:ext cx="838200" cy="0"/>
          </a:xfrm>
          <a:prstGeom prst="line">
            <a:avLst/>
          </a:prstGeom>
          <a:noFill/>
          <a:ln w="9525">
            <a:solidFill>
              <a:schemeClr val="tx1"/>
            </a:solidFill>
            <a:round/>
            <a:headEnd/>
            <a:tailEnd/>
          </a:ln>
        </p:spPr>
        <p:txBody>
          <a:bodyPr/>
          <a:lstStyle/>
          <a:p>
            <a:endParaRPr lang="en-US"/>
          </a:p>
        </p:txBody>
      </p:sp>
      <p:sp>
        <p:nvSpPr>
          <p:cNvPr id="47129" name="Text Box 25"/>
          <p:cNvSpPr txBox="1">
            <a:spLocks noChangeArrowheads="1"/>
          </p:cNvSpPr>
          <p:nvPr/>
        </p:nvSpPr>
        <p:spPr bwMode="auto">
          <a:xfrm>
            <a:off x="5867400" y="4419600"/>
            <a:ext cx="1981200" cy="366713"/>
          </a:xfrm>
          <a:prstGeom prst="rect">
            <a:avLst/>
          </a:prstGeom>
          <a:noFill/>
          <a:ln w="9525">
            <a:noFill/>
            <a:miter lim="800000"/>
            <a:headEnd/>
            <a:tailEnd/>
          </a:ln>
        </p:spPr>
        <p:txBody>
          <a:bodyPr>
            <a:spAutoFit/>
          </a:bodyPr>
          <a:lstStyle/>
          <a:p>
            <a:pPr>
              <a:spcBef>
                <a:spcPct val="50000"/>
              </a:spcBef>
            </a:pPr>
            <a:r>
              <a:rPr lang="en-US"/>
              <a:t>Vibrational levels</a:t>
            </a:r>
          </a:p>
        </p:txBody>
      </p:sp>
      <p:sp>
        <p:nvSpPr>
          <p:cNvPr id="47130" name="Line 26"/>
          <p:cNvSpPr>
            <a:spLocks noChangeShapeType="1"/>
          </p:cNvSpPr>
          <p:nvPr/>
        </p:nvSpPr>
        <p:spPr bwMode="auto">
          <a:xfrm>
            <a:off x="7543800" y="33528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31" name="Line 27"/>
          <p:cNvSpPr>
            <a:spLocks noChangeShapeType="1"/>
          </p:cNvSpPr>
          <p:nvPr/>
        </p:nvSpPr>
        <p:spPr bwMode="auto">
          <a:xfrm flipV="1">
            <a:off x="7620000" y="2743200"/>
            <a:ext cx="762000" cy="609600"/>
          </a:xfrm>
          <a:prstGeom prst="line">
            <a:avLst/>
          </a:prstGeom>
          <a:noFill/>
          <a:ln w="9525">
            <a:solidFill>
              <a:schemeClr val="tx1"/>
            </a:solidFill>
            <a:round/>
            <a:headEnd/>
            <a:tailEnd/>
          </a:ln>
        </p:spPr>
        <p:txBody>
          <a:bodyPr/>
          <a:lstStyle/>
          <a:p>
            <a:endParaRPr lang="en-US"/>
          </a:p>
        </p:txBody>
      </p:sp>
      <p:sp>
        <p:nvSpPr>
          <p:cNvPr id="47132" name="Line 28"/>
          <p:cNvSpPr>
            <a:spLocks noChangeShapeType="1"/>
          </p:cNvSpPr>
          <p:nvPr/>
        </p:nvSpPr>
        <p:spPr bwMode="auto">
          <a:xfrm>
            <a:off x="7620000" y="3581400"/>
            <a:ext cx="685800" cy="609600"/>
          </a:xfrm>
          <a:prstGeom prst="line">
            <a:avLst/>
          </a:prstGeom>
          <a:noFill/>
          <a:ln w="9525">
            <a:solidFill>
              <a:schemeClr val="tx1"/>
            </a:solidFill>
            <a:round/>
            <a:headEnd/>
            <a:tailEnd/>
          </a:ln>
        </p:spPr>
        <p:txBody>
          <a:bodyPr/>
          <a:lstStyle/>
          <a:p>
            <a:endParaRPr lang="en-US"/>
          </a:p>
        </p:txBody>
      </p:sp>
      <p:sp>
        <p:nvSpPr>
          <p:cNvPr id="47133" name="Line 29"/>
          <p:cNvSpPr>
            <a:spLocks noChangeShapeType="1"/>
          </p:cNvSpPr>
          <p:nvPr/>
        </p:nvSpPr>
        <p:spPr bwMode="auto">
          <a:xfrm>
            <a:off x="8305800" y="4191000"/>
            <a:ext cx="609600" cy="0"/>
          </a:xfrm>
          <a:prstGeom prst="line">
            <a:avLst/>
          </a:prstGeom>
          <a:noFill/>
          <a:ln w="9525">
            <a:solidFill>
              <a:schemeClr val="tx1"/>
            </a:solidFill>
            <a:round/>
            <a:headEnd/>
            <a:tailEnd/>
          </a:ln>
        </p:spPr>
        <p:txBody>
          <a:bodyPr/>
          <a:lstStyle/>
          <a:p>
            <a:endParaRPr lang="en-US"/>
          </a:p>
        </p:txBody>
      </p:sp>
      <p:sp>
        <p:nvSpPr>
          <p:cNvPr id="47134" name="Line 30"/>
          <p:cNvSpPr>
            <a:spLocks noChangeShapeType="1"/>
          </p:cNvSpPr>
          <p:nvPr/>
        </p:nvSpPr>
        <p:spPr bwMode="auto">
          <a:xfrm>
            <a:off x="8305800" y="3886200"/>
            <a:ext cx="609600" cy="0"/>
          </a:xfrm>
          <a:prstGeom prst="line">
            <a:avLst/>
          </a:prstGeom>
          <a:noFill/>
          <a:ln w="9525">
            <a:solidFill>
              <a:schemeClr val="tx1"/>
            </a:solidFill>
            <a:round/>
            <a:headEnd/>
            <a:tailEnd/>
          </a:ln>
        </p:spPr>
        <p:txBody>
          <a:bodyPr/>
          <a:lstStyle/>
          <a:p>
            <a:endParaRPr lang="en-US"/>
          </a:p>
        </p:txBody>
      </p:sp>
      <p:sp>
        <p:nvSpPr>
          <p:cNvPr id="47135" name="Line 31"/>
          <p:cNvSpPr>
            <a:spLocks noChangeShapeType="1"/>
          </p:cNvSpPr>
          <p:nvPr/>
        </p:nvSpPr>
        <p:spPr bwMode="auto">
          <a:xfrm>
            <a:off x="8305800" y="3429000"/>
            <a:ext cx="609600" cy="0"/>
          </a:xfrm>
          <a:prstGeom prst="line">
            <a:avLst/>
          </a:prstGeom>
          <a:noFill/>
          <a:ln w="9525">
            <a:solidFill>
              <a:schemeClr val="tx1"/>
            </a:solidFill>
            <a:round/>
            <a:headEnd/>
            <a:tailEnd/>
          </a:ln>
        </p:spPr>
        <p:txBody>
          <a:bodyPr/>
          <a:lstStyle/>
          <a:p>
            <a:endParaRPr lang="en-US"/>
          </a:p>
        </p:txBody>
      </p:sp>
      <p:sp>
        <p:nvSpPr>
          <p:cNvPr id="47136" name="Line 32"/>
          <p:cNvSpPr>
            <a:spLocks noChangeShapeType="1"/>
          </p:cNvSpPr>
          <p:nvPr/>
        </p:nvSpPr>
        <p:spPr bwMode="auto">
          <a:xfrm>
            <a:off x="8305800" y="2743200"/>
            <a:ext cx="609600" cy="0"/>
          </a:xfrm>
          <a:prstGeom prst="line">
            <a:avLst/>
          </a:prstGeom>
          <a:noFill/>
          <a:ln w="9525">
            <a:solidFill>
              <a:schemeClr val="tx1"/>
            </a:solidFill>
            <a:round/>
            <a:headEnd/>
            <a:tailEnd/>
          </a:ln>
        </p:spPr>
        <p:txBody>
          <a:bodyPr/>
          <a:lstStyle/>
          <a:p>
            <a:endParaRPr lang="en-US"/>
          </a:p>
        </p:txBody>
      </p:sp>
      <p:sp>
        <p:nvSpPr>
          <p:cNvPr id="47137" name="Text Box 33"/>
          <p:cNvSpPr txBox="1">
            <a:spLocks noChangeArrowheads="1"/>
          </p:cNvSpPr>
          <p:nvPr/>
        </p:nvSpPr>
        <p:spPr bwMode="auto">
          <a:xfrm>
            <a:off x="7848600" y="1828800"/>
            <a:ext cx="1295400" cy="641350"/>
          </a:xfrm>
          <a:prstGeom prst="rect">
            <a:avLst/>
          </a:prstGeom>
          <a:noFill/>
          <a:ln w="9525">
            <a:noFill/>
            <a:miter lim="800000"/>
            <a:headEnd/>
            <a:tailEnd/>
          </a:ln>
        </p:spPr>
        <p:txBody>
          <a:bodyPr>
            <a:spAutoFit/>
          </a:bodyPr>
          <a:lstStyle/>
          <a:p>
            <a:pPr>
              <a:spcBef>
                <a:spcPct val="50000"/>
              </a:spcBef>
            </a:pPr>
            <a:r>
              <a:rPr lang="en-US"/>
              <a:t>Rotational levels</a:t>
            </a:r>
          </a:p>
        </p:txBody>
      </p:sp>
    </p:spTree>
    <p:extLst>
      <p:ext uri="{BB962C8B-B14F-4D97-AF65-F5344CB8AC3E}">
        <p14:creationId xmlns:p14="http://schemas.microsoft.com/office/powerpoint/2010/main" val="44255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1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1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1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1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1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1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1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1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1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1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71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1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1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71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71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71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1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71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71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1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71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1" nodeType="clickEffect">
                                  <p:stCondLst>
                                    <p:cond delay="0"/>
                                  </p:stCondLst>
                                  <p:childTnLst>
                                    <p:set>
                                      <p:cBhvr>
                                        <p:cTn id="60" dur="1" fill="hold">
                                          <p:stCondLst>
                                            <p:cond delay="0"/>
                                          </p:stCondLst>
                                        </p:cTn>
                                        <p:tgtEl>
                                          <p:spTgt spid="471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1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71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71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71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713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713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7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7108" grpId="0" animBg="1"/>
      <p:bldP spid="47109" grpId="0" animBg="1"/>
      <p:bldP spid="47110" grpId="0"/>
      <p:bldP spid="47111" grpId="0"/>
      <p:bldP spid="47112" grpId="0" animBg="1"/>
      <p:bldP spid="47113" grpId="0" animBg="1"/>
      <p:bldP spid="47114" grpId="0" animBg="1"/>
      <p:bldP spid="47115" grpId="0" animBg="1"/>
      <p:bldP spid="47116" grpId="0" animBg="1"/>
      <p:bldP spid="47117" grpId="0" animBg="1"/>
      <p:bldP spid="47118" grpId="0" animBg="1"/>
      <p:bldP spid="47119" grpId="0" animBg="1"/>
      <p:bldP spid="47120" grpId="0" animBg="1"/>
      <p:bldP spid="47121" grpId="0" animBg="1"/>
      <p:bldP spid="47122" grpId="0" animBg="1"/>
      <p:bldP spid="47123" grpId="0" animBg="1"/>
      <p:bldP spid="47124" grpId="0" animBg="1"/>
      <p:bldP spid="47125" grpId="0" animBg="1"/>
      <p:bldP spid="47126" grpId="0" animBg="1"/>
      <p:bldP spid="47127" grpId="0" animBg="1"/>
      <p:bldP spid="47128" grpId="0" animBg="1"/>
      <p:bldP spid="47129" grpId="0"/>
      <p:bldP spid="47130" grpId="0" animBg="1"/>
      <p:bldP spid="47130" grpId="1" animBg="1"/>
      <p:bldP spid="47131" grpId="0" animBg="1"/>
      <p:bldP spid="47132" grpId="0" animBg="1"/>
      <p:bldP spid="47133" grpId="0" animBg="1"/>
      <p:bldP spid="47134" grpId="0" animBg="1"/>
      <p:bldP spid="47135" grpId="0" animBg="1"/>
      <p:bldP spid="47136" grpId="0" animBg="1"/>
      <p:bldP spid="4713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 I</a:t>
            </a: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Exam 1</a:t>
            </a:r>
          </a:p>
          <a:p>
            <a:pPr lvl="1" eaLnBrk="1" hangingPunct="1"/>
            <a:r>
              <a:rPr lang="en-US" altLang="en-US" sz="2400" dirty="0">
                <a:latin typeface="Tahoma" charset="0"/>
                <a:cs typeface="Tahoma" charset="0"/>
              </a:rPr>
              <a:t>Mar. 7</a:t>
            </a:r>
            <a:r>
              <a:rPr lang="en-US" altLang="en-US" sz="2400" baseline="30000" dirty="0">
                <a:latin typeface="Tahoma" charset="0"/>
                <a:cs typeface="Tahoma" charset="0"/>
              </a:rPr>
              <a:t>th</a:t>
            </a:r>
            <a:endParaRPr lang="en-US" altLang="en-US" sz="2400" dirty="0">
              <a:latin typeface="Tahoma" charset="0"/>
              <a:cs typeface="Tahoma" charset="0"/>
            </a:endParaRPr>
          </a:p>
          <a:p>
            <a:pPr lvl="1" eaLnBrk="1" hangingPunct="1"/>
            <a:r>
              <a:rPr lang="en-US" altLang="en-US" sz="2400" dirty="0">
                <a:latin typeface="Tahoma" charset="0"/>
                <a:cs typeface="Tahoma" charset="0"/>
              </a:rPr>
              <a:t>Reviewing topics today</a:t>
            </a:r>
          </a:p>
          <a:p>
            <a:pPr lvl="1" eaLnBrk="1" hangingPunct="1"/>
            <a:r>
              <a:rPr lang="en-US" altLang="en-US" sz="2400" dirty="0">
                <a:latin typeface="Tahoma" charset="0"/>
                <a:cs typeface="Tahoma" charset="0"/>
              </a:rPr>
              <a:t>Will cover all electronics topics and electrochemistry (Ch. 13 + all of Ch. 14)</a:t>
            </a:r>
          </a:p>
          <a:p>
            <a:pPr eaLnBrk="1" hangingPunct="1"/>
            <a:r>
              <a:rPr lang="en-US" altLang="en-US" sz="2800" dirty="0" smtClean="0">
                <a:latin typeface="Tahoma" charset="0"/>
                <a:cs typeface="Tahoma" charset="0"/>
              </a:rPr>
              <a:t>Today’s Lecture</a:t>
            </a:r>
          </a:p>
          <a:p>
            <a:pPr lvl="1" eaLnBrk="1" hangingPunct="1"/>
            <a:r>
              <a:rPr lang="en-US" altLang="en-US" sz="2400" dirty="0">
                <a:latin typeface="Tahoma" charset="0"/>
                <a:cs typeface="Tahoma" charset="0"/>
              </a:rPr>
              <a:t>Ion Selective Electrodes</a:t>
            </a:r>
          </a:p>
          <a:p>
            <a:pPr lvl="1" eaLnBrk="1" hangingPunct="1"/>
            <a:r>
              <a:rPr lang="en-US" altLang="en-US" sz="2400" dirty="0">
                <a:latin typeface="Tahoma" charset="0"/>
                <a:cs typeface="Tahoma" charset="0"/>
              </a:rPr>
              <a:t>Review of Topics on Exam 1</a:t>
            </a:r>
          </a:p>
          <a:p>
            <a:pPr lvl="1" eaLnBrk="1" hangingPunct="1"/>
            <a:r>
              <a:rPr lang="en-US" altLang="en-US" sz="2400" dirty="0">
                <a:latin typeface="Tahoma" charset="0"/>
                <a:cs typeface="Tahoma" charset="0"/>
              </a:rPr>
              <a:t>Start to Spectroscopy (if time</a:t>
            </a:r>
            <a:r>
              <a:rPr lang="en-US" altLang="en-US" sz="2400" dirty="0" smtClean="0">
                <a:latin typeface="Tahoma" charset="0"/>
                <a:cs typeface="Tahoma" charset="0"/>
              </a:rPr>
              <a:t>)</a:t>
            </a:r>
            <a:endParaRPr lang="en-US" altLang="en-US" sz="2400" dirty="0" smtClean="0">
              <a:latin typeface="Tahoma" charset="0"/>
              <a:cs typeface="Tahoma" charset="0"/>
            </a:endParaRPr>
          </a:p>
        </p:txBody>
      </p:sp>
    </p:spTree>
    <p:extLst>
      <p:ext uri="{BB962C8B-B14F-4D97-AF65-F5344CB8AC3E}">
        <p14:creationId xmlns:p14="http://schemas.microsoft.com/office/powerpoint/2010/main" val="217797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br>
              <a:rPr lang="en-US" sz="40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1"/>
            <a:ext cx="4191000" cy="3657600"/>
          </a:xfrm>
        </p:spPr>
        <p:txBody>
          <a:bodyPr/>
          <a:lstStyle/>
          <a:p>
            <a:pPr>
              <a:lnSpc>
                <a:spcPct val="80000"/>
              </a:lnSpc>
            </a:pPr>
            <a:r>
              <a:rPr lang="en-US" sz="2000" dirty="0" smtClean="0">
                <a:latin typeface="Tahoma" charset="0"/>
              </a:rPr>
              <a:t>Common and low cost method to measure single ion</a:t>
            </a:r>
          </a:p>
          <a:p>
            <a:pPr>
              <a:lnSpc>
                <a:spcPct val="80000"/>
              </a:lnSpc>
            </a:pPr>
            <a:r>
              <a:rPr lang="en-US" sz="2000" dirty="0" smtClean="0">
                <a:latin typeface="Tahoma" charset="0"/>
              </a:rPr>
              <a:t>Most commonly used is pH electrode</a:t>
            </a:r>
          </a:p>
          <a:p>
            <a:pPr>
              <a:lnSpc>
                <a:spcPct val="80000"/>
              </a:lnSpc>
            </a:pPr>
            <a:r>
              <a:rPr lang="en-US" sz="2000" dirty="0" smtClean="0">
                <a:latin typeface="Tahoma" charset="0"/>
              </a:rPr>
              <a:t>Ion selective electrodes contain an internal solution and reference electrode</a:t>
            </a:r>
          </a:p>
          <a:p>
            <a:pPr>
              <a:lnSpc>
                <a:spcPct val="80000"/>
              </a:lnSpc>
            </a:pPr>
            <a:r>
              <a:rPr lang="en-US" sz="2000" dirty="0" smtClean="0">
                <a:latin typeface="Tahoma" charset="0"/>
              </a:rPr>
              <a:t>A membrane is responsible for potential generation</a:t>
            </a:r>
          </a:p>
          <a:p>
            <a:pPr>
              <a:lnSpc>
                <a:spcPct val="80000"/>
              </a:lnSpc>
            </a:pPr>
            <a:r>
              <a:rPr lang="en-US" sz="2000" dirty="0" smtClean="0">
                <a:latin typeface="Tahoma" charset="0"/>
              </a:rPr>
              <a:t>Potential is generated as ions diffuse out of or into membrane and complexes break apart or form</a:t>
            </a:r>
          </a:p>
          <a:p>
            <a:pPr>
              <a:lnSpc>
                <a:spcPct val="90000"/>
              </a:lnSpc>
            </a:pPr>
            <a:endParaRPr lang="en-US" sz="2400" dirty="0" smtClean="0">
              <a:latin typeface="Tahoma" charset="0"/>
            </a:endParaRPr>
          </a:p>
        </p:txBody>
      </p:sp>
      <p:sp>
        <p:nvSpPr>
          <p:cNvPr id="4" name="Rectangle 4"/>
          <p:cNvSpPr>
            <a:spLocks noChangeArrowheads="1"/>
          </p:cNvSpPr>
          <p:nvPr/>
        </p:nvSpPr>
        <p:spPr bwMode="auto">
          <a:xfrm>
            <a:off x="7162800" y="2133600"/>
            <a:ext cx="304800" cy="1752600"/>
          </a:xfrm>
          <a:prstGeom prst="rect">
            <a:avLst/>
          </a:prstGeom>
          <a:noFill/>
          <a:ln w="19050">
            <a:solidFill>
              <a:schemeClr val="tx1"/>
            </a:solidFill>
            <a:miter lim="800000"/>
            <a:headEnd/>
            <a:tailEnd/>
          </a:ln>
        </p:spPr>
        <p:txBody>
          <a:bodyPr wrap="none" anchor="ctr"/>
          <a:lstStyle/>
          <a:p>
            <a:endParaRPr lang="en-US"/>
          </a:p>
        </p:txBody>
      </p:sp>
      <p:sp>
        <p:nvSpPr>
          <p:cNvPr id="5" name="Rectangle 6"/>
          <p:cNvSpPr>
            <a:spLocks noChangeArrowheads="1"/>
          </p:cNvSpPr>
          <p:nvPr/>
        </p:nvSpPr>
        <p:spPr bwMode="auto">
          <a:xfrm>
            <a:off x="6629400" y="3048000"/>
            <a:ext cx="1905000" cy="1143000"/>
          </a:xfrm>
          <a:prstGeom prst="rect">
            <a:avLst/>
          </a:prstGeom>
          <a:solidFill>
            <a:schemeClr val="accent1">
              <a:alpha val="52156"/>
            </a:schemeClr>
          </a:solidFill>
          <a:ln w="9525">
            <a:solidFill>
              <a:schemeClr val="tx1"/>
            </a:solidFill>
            <a:miter lim="800000"/>
            <a:headEnd/>
            <a:tailEnd/>
          </a:ln>
        </p:spPr>
        <p:txBody>
          <a:bodyPr wrap="none" anchor="ctr"/>
          <a:lstStyle/>
          <a:p>
            <a:endParaRPr lang="en-US"/>
          </a:p>
        </p:txBody>
      </p:sp>
      <p:sp>
        <p:nvSpPr>
          <p:cNvPr id="6" name="Line 7"/>
          <p:cNvSpPr>
            <a:spLocks noChangeShapeType="1"/>
          </p:cNvSpPr>
          <p:nvPr/>
        </p:nvSpPr>
        <p:spPr bwMode="auto">
          <a:xfrm>
            <a:off x="6629400" y="2057400"/>
            <a:ext cx="0" cy="2133600"/>
          </a:xfrm>
          <a:prstGeom prst="line">
            <a:avLst/>
          </a:prstGeom>
          <a:noFill/>
          <a:ln w="25400">
            <a:solidFill>
              <a:schemeClr val="tx1"/>
            </a:solidFill>
            <a:round/>
            <a:headEnd/>
            <a:tailEnd/>
          </a:ln>
        </p:spPr>
        <p:txBody>
          <a:bodyPr/>
          <a:lstStyle/>
          <a:p>
            <a:endParaRPr lang="en-US"/>
          </a:p>
        </p:txBody>
      </p:sp>
      <p:sp>
        <p:nvSpPr>
          <p:cNvPr id="7" name="Line 8"/>
          <p:cNvSpPr>
            <a:spLocks noChangeShapeType="1"/>
          </p:cNvSpPr>
          <p:nvPr/>
        </p:nvSpPr>
        <p:spPr bwMode="auto">
          <a:xfrm flipH="1">
            <a:off x="6629400" y="4191000"/>
            <a:ext cx="1905000" cy="0"/>
          </a:xfrm>
          <a:prstGeom prst="line">
            <a:avLst/>
          </a:prstGeom>
          <a:noFill/>
          <a:ln w="25400">
            <a:solidFill>
              <a:schemeClr val="tx1"/>
            </a:solidFill>
            <a:round/>
            <a:headEnd/>
            <a:tailEnd/>
          </a:ln>
        </p:spPr>
        <p:txBody>
          <a:bodyPr/>
          <a:lstStyle/>
          <a:p>
            <a:endParaRPr lang="en-US"/>
          </a:p>
        </p:txBody>
      </p:sp>
      <p:sp>
        <p:nvSpPr>
          <p:cNvPr id="8" name="Line 9"/>
          <p:cNvSpPr>
            <a:spLocks noChangeShapeType="1"/>
          </p:cNvSpPr>
          <p:nvPr/>
        </p:nvSpPr>
        <p:spPr bwMode="auto">
          <a:xfrm flipV="1">
            <a:off x="8534400" y="1981200"/>
            <a:ext cx="0" cy="2209800"/>
          </a:xfrm>
          <a:prstGeom prst="line">
            <a:avLst/>
          </a:prstGeom>
          <a:noFill/>
          <a:ln w="25400">
            <a:solidFill>
              <a:schemeClr val="tx1"/>
            </a:solidFill>
            <a:round/>
            <a:headEnd/>
            <a:tailEnd/>
          </a:ln>
        </p:spPr>
        <p:txBody>
          <a:bodyPr/>
          <a:lstStyle/>
          <a:p>
            <a:endParaRPr lang="en-US"/>
          </a:p>
        </p:txBody>
      </p:sp>
      <p:sp>
        <p:nvSpPr>
          <p:cNvPr id="9" name="Rectangle 10"/>
          <p:cNvSpPr>
            <a:spLocks noChangeArrowheads="1"/>
          </p:cNvSpPr>
          <p:nvPr/>
        </p:nvSpPr>
        <p:spPr bwMode="auto">
          <a:xfrm>
            <a:off x="7239000" y="2286000"/>
            <a:ext cx="762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0" name="Rectangle 11"/>
          <p:cNvSpPr>
            <a:spLocks noChangeArrowheads="1"/>
          </p:cNvSpPr>
          <p:nvPr/>
        </p:nvSpPr>
        <p:spPr bwMode="auto">
          <a:xfrm>
            <a:off x="7924800" y="2362200"/>
            <a:ext cx="762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 name="Oval 12"/>
          <p:cNvSpPr>
            <a:spLocks noChangeArrowheads="1"/>
          </p:cNvSpPr>
          <p:nvPr/>
        </p:nvSpPr>
        <p:spPr bwMode="auto">
          <a:xfrm>
            <a:off x="7391400" y="1447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 name="Text Box 13"/>
          <p:cNvSpPr txBox="1">
            <a:spLocks noChangeArrowheads="1"/>
          </p:cNvSpPr>
          <p:nvPr/>
        </p:nvSpPr>
        <p:spPr bwMode="auto">
          <a:xfrm>
            <a:off x="7467600" y="1524000"/>
            <a:ext cx="304800" cy="366713"/>
          </a:xfrm>
          <a:prstGeom prst="rect">
            <a:avLst/>
          </a:prstGeom>
          <a:noFill/>
          <a:ln w="9525">
            <a:noFill/>
            <a:miter lim="800000"/>
            <a:headEnd/>
            <a:tailEnd/>
          </a:ln>
        </p:spPr>
        <p:txBody>
          <a:bodyPr>
            <a:spAutoFit/>
          </a:bodyPr>
          <a:lstStyle/>
          <a:p>
            <a:pPr>
              <a:spcBef>
                <a:spcPct val="50000"/>
              </a:spcBef>
            </a:pPr>
            <a:r>
              <a:rPr lang="en-US">
                <a:latin typeface="Tahoma" charset="0"/>
              </a:rPr>
              <a:t>V</a:t>
            </a:r>
          </a:p>
        </p:txBody>
      </p:sp>
      <p:sp>
        <p:nvSpPr>
          <p:cNvPr id="13" name="Freeform 14"/>
          <p:cNvSpPr>
            <a:spLocks/>
          </p:cNvSpPr>
          <p:nvPr/>
        </p:nvSpPr>
        <p:spPr bwMode="auto">
          <a:xfrm>
            <a:off x="7162800" y="1651000"/>
            <a:ext cx="228600" cy="635000"/>
          </a:xfrm>
          <a:custGeom>
            <a:avLst/>
            <a:gdLst>
              <a:gd name="T0" fmla="*/ 56 w 104"/>
              <a:gd name="T1" fmla="*/ 400 h 400"/>
              <a:gd name="T2" fmla="*/ 8 w 104"/>
              <a:gd name="T3" fmla="*/ 256 h 400"/>
              <a:gd name="T4" fmla="*/ 8 w 104"/>
              <a:gd name="T5" fmla="*/ 112 h 400"/>
              <a:gd name="T6" fmla="*/ 56 w 104"/>
              <a:gd name="T7" fmla="*/ 16 h 400"/>
              <a:gd name="T8" fmla="*/ 104 w 104"/>
              <a:gd name="T9" fmla="*/ 16 h 400"/>
              <a:gd name="T10" fmla="*/ 0 60000 65536"/>
              <a:gd name="T11" fmla="*/ 0 60000 65536"/>
              <a:gd name="T12" fmla="*/ 0 60000 65536"/>
              <a:gd name="T13" fmla="*/ 0 60000 65536"/>
              <a:gd name="T14" fmla="*/ 0 60000 65536"/>
              <a:gd name="T15" fmla="*/ 0 w 104"/>
              <a:gd name="T16" fmla="*/ 0 h 400"/>
              <a:gd name="T17" fmla="*/ 104 w 104"/>
              <a:gd name="T18" fmla="*/ 400 h 400"/>
            </a:gdLst>
            <a:ahLst/>
            <a:cxnLst>
              <a:cxn ang="T10">
                <a:pos x="T0" y="T1"/>
              </a:cxn>
              <a:cxn ang="T11">
                <a:pos x="T2" y="T3"/>
              </a:cxn>
              <a:cxn ang="T12">
                <a:pos x="T4" y="T5"/>
              </a:cxn>
              <a:cxn ang="T13">
                <a:pos x="T6" y="T7"/>
              </a:cxn>
              <a:cxn ang="T14">
                <a:pos x="T8" y="T9"/>
              </a:cxn>
            </a:cxnLst>
            <a:rect l="T15" t="T16" r="T17" b="T18"/>
            <a:pathLst>
              <a:path w="104" h="400">
                <a:moveTo>
                  <a:pt x="56" y="400"/>
                </a:moveTo>
                <a:cubicBezTo>
                  <a:pt x="36" y="352"/>
                  <a:pt x="16" y="304"/>
                  <a:pt x="8" y="256"/>
                </a:cubicBezTo>
                <a:cubicBezTo>
                  <a:pt x="0" y="208"/>
                  <a:pt x="0" y="152"/>
                  <a:pt x="8" y="112"/>
                </a:cubicBezTo>
                <a:cubicBezTo>
                  <a:pt x="16" y="72"/>
                  <a:pt x="40" y="32"/>
                  <a:pt x="56" y="16"/>
                </a:cubicBezTo>
                <a:cubicBezTo>
                  <a:pt x="72" y="0"/>
                  <a:pt x="88" y="8"/>
                  <a:pt x="104" y="16"/>
                </a:cubicBezTo>
              </a:path>
            </a:pathLst>
          </a:custGeom>
          <a:noFill/>
          <a:ln w="19050">
            <a:solidFill>
              <a:schemeClr val="tx1"/>
            </a:solidFill>
            <a:round/>
            <a:headEnd/>
            <a:tailEnd/>
          </a:ln>
        </p:spPr>
        <p:txBody>
          <a:bodyPr/>
          <a:lstStyle/>
          <a:p>
            <a:endParaRPr lang="en-US"/>
          </a:p>
        </p:txBody>
      </p:sp>
      <p:sp>
        <p:nvSpPr>
          <p:cNvPr id="14" name="Freeform 15"/>
          <p:cNvSpPr>
            <a:spLocks/>
          </p:cNvSpPr>
          <p:nvPr/>
        </p:nvSpPr>
        <p:spPr bwMode="auto">
          <a:xfrm>
            <a:off x="7848600" y="1651000"/>
            <a:ext cx="152400" cy="774700"/>
          </a:xfrm>
          <a:custGeom>
            <a:avLst/>
            <a:gdLst>
              <a:gd name="T0" fmla="*/ 0 w 104"/>
              <a:gd name="T1" fmla="*/ 16 h 488"/>
              <a:gd name="T2" fmla="*/ 48 w 104"/>
              <a:gd name="T3" fmla="*/ 16 h 488"/>
              <a:gd name="T4" fmla="*/ 96 w 104"/>
              <a:gd name="T5" fmla="*/ 112 h 488"/>
              <a:gd name="T6" fmla="*/ 96 w 104"/>
              <a:gd name="T7" fmla="*/ 448 h 488"/>
              <a:gd name="T8" fmla="*/ 96 w 104"/>
              <a:gd name="T9" fmla="*/ 352 h 488"/>
              <a:gd name="T10" fmla="*/ 0 60000 65536"/>
              <a:gd name="T11" fmla="*/ 0 60000 65536"/>
              <a:gd name="T12" fmla="*/ 0 60000 65536"/>
              <a:gd name="T13" fmla="*/ 0 60000 65536"/>
              <a:gd name="T14" fmla="*/ 0 60000 65536"/>
              <a:gd name="T15" fmla="*/ 0 w 104"/>
              <a:gd name="T16" fmla="*/ 0 h 488"/>
              <a:gd name="T17" fmla="*/ 104 w 104"/>
              <a:gd name="T18" fmla="*/ 488 h 488"/>
            </a:gdLst>
            <a:ahLst/>
            <a:cxnLst>
              <a:cxn ang="T10">
                <a:pos x="T0" y="T1"/>
              </a:cxn>
              <a:cxn ang="T11">
                <a:pos x="T2" y="T3"/>
              </a:cxn>
              <a:cxn ang="T12">
                <a:pos x="T4" y="T5"/>
              </a:cxn>
              <a:cxn ang="T13">
                <a:pos x="T6" y="T7"/>
              </a:cxn>
              <a:cxn ang="T14">
                <a:pos x="T8" y="T9"/>
              </a:cxn>
            </a:cxnLst>
            <a:rect l="T15" t="T16" r="T17" b="T18"/>
            <a:pathLst>
              <a:path w="104" h="488">
                <a:moveTo>
                  <a:pt x="0" y="16"/>
                </a:moveTo>
                <a:cubicBezTo>
                  <a:pt x="16" y="8"/>
                  <a:pt x="32" y="0"/>
                  <a:pt x="48" y="16"/>
                </a:cubicBezTo>
                <a:cubicBezTo>
                  <a:pt x="64" y="32"/>
                  <a:pt x="88" y="40"/>
                  <a:pt x="96" y="112"/>
                </a:cubicBezTo>
                <a:cubicBezTo>
                  <a:pt x="104" y="184"/>
                  <a:pt x="96" y="408"/>
                  <a:pt x="96" y="448"/>
                </a:cubicBezTo>
                <a:cubicBezTo>
                  <a:pt x="96" y="488"/>
                  <a:pt x="96" y="420"/>
                  <a:pt x="96" y="352"/>
                </a:cubicBezTo>
              </a:path>
            </a:pathLst>
          </a:custGeom>
          <a:noFill/>
          <a:ln w="19050">
            <a:solidFill>
              <a:schemeClr val="tx1"/>
            </a:solidFill>
            <a:round/>
            <a:headEnd/>
            <a:tailEnd/>
          </a:ln>
        </p:spPr>
        <p:txBody>
          <a:bodyPr/>
          <a:lstStyle/>
          <a:p>
            <a:endParaRPr lang="en-US"/>
          </a:p>
        </p:txBody>
      </p:sp>
      <p:sp>
        <p:nvSpPr>
          <p:cNvPr id="15" name="Line 17"/>
          <p:cNvSpPr>
            <a:spLocks noChangeShapeType="1"/>
          </p:cNvSpPr>
          <p:nvPr/>
        </p:nvSpPr>
        <p:spPr bwMode="auto">
          <a:xfrm flipH="1" flipV="1">
            <a:off x="7924800" y="3581400"/>
            <a:ext cx="76200" cy="838200"/>
          </a:xfrm>
          <a:prstGeom prst="line">
            <a:avLst/>
          </a:prstGeom>
          <a:noFill/>
          <a:ln w="9525">
            <a:solidFill>
              <a:schemeClr val="tx1"/>
            </a:solidFill>
            <a:round/>
            <a:headEnd/>
            <a:tailEnd type="triangle" w="med" len="med"/>
          </a:ln>
        </p:spPr>
        <p:txBody>
          <a:bodyPr/>
          <a:lstStyle/>
          <a:p>
            <a:endParaRPr lang="en-US"/>
          </a:p>
        </p:txBody>
      </p:sp>
      <p:sp>
        <p:nvSpPr>
          <p:cNvPr id="16" name="Text Box 18"/>
          <p:cNvSpPr txBox="1">
            <a:spLocks noChangeArrowheads="1"/>
          </p:cNvSpPr>
          <p:nvPr/>
        </p:nvSpPr>
        <p:spPr bwMode="auto">
          <a:xfrm>
            <a:off x="7010400" y="5181600"/>
            <a:ext cx="1371600" cy="366713"/>
          </a:xfrm>
          <a:prstGeom prst="rect">
            <a:avLst/>
          </a:prstGeom>
          <a:noFill/>
          <a:ln w="9525">
            <a:noFill/>
            <a:miter lim="800000"/>
            <a:headEnd/>
            <a:tailEnd/>
          </a:ln>
        </p:spPr>
        <p:txBody>
          <a:bodyPr>
            <a:spAutoFit/>
          </a:bodyPr>
          <a:lstStyle/>
          <a:p>
            <a:pPr>
              <a:spcBef>
                <a:spcPct val="50000"/>
              </a:spcBef>
            </a:pPr>
            <a:r>
              <a:rPr lang="en-US"/>
              <a:t>sample</a:t>
            </a:r>
          </a:p>
        </p:txBody>
      </p:sp>
      <p:sp>
        <p:nvSpPr>
          <p:cNvPr id="17" name="Line 19"/>
          <p:cNvSpPr>
            <a:spLocks noChangeShapeType="1"/>
          </p:cNvSpPr>
          <p:nvPr/>
        </p:nvSpPr>
        <p:spPr bwMode="auto">
          <a:xfrm flipV="1">
            <a:off x="7239000" y="3962400"/>
            <a:ext cx="457200" cy="1219200"/>
          </a:xfrm>
          <a:prstGeom prst="line">
            <a:avLst/>
          </a:prstGeom>
          <a:noFill/>
          <a:ln w="9525">
            <a:solidFill>
              <a:schemeClr val="tx1"/>
            </a:solidFill>
            <a:round/>
            <a:headEnd/>
            <a:tailEnd type="triangle" w="med" len="med"/>
          </a:ln>
        </p:spPr>
        <p:txBody>
          <a:bodyPr/>
          <a:lstStyle/>
          <a:p>
            <a:endParaRPr lang="en-US"/>
          </a:p>
        </p:txBody>
      </p:sp>
      <p:sp>
        <p:nvSpPr>
          <p:cNvPr id="18" name="Text Box 20"/>
          <p:cNvSpPr txBox="1">
            <a:spLocks noChangeArrowheads="1"/>
          </p:cNvSpPr>
          <p:nvPr/>
        </p:nvSpPr>
        <p:spPr bwMode="auto">
          <a:xfrm>
            <a:off x="5410200" y="4419600"/>
            <a:ext cx="1676400" cy="517525"/>
          </a:xfrm>
          <a:prstGeom prst="rect">
            <a:avLst/>
          </a:prstGeom>
          <a:noFill/>
          <a:ln w="9525">
            <a:noFill/>
            <a:miter lim="800000"/>
            <a:headEnd/>
            <a:tailEnd/>
          </a:ln>
        </p:spPr>
        <p:txBody>
          <a:bodyPr>
            <a:spAutoFit/>
          </a:bodyPr>
          <a:lstStyle/>
          <a:p>
            <a:pPr>
              <a:spcBef>
                <a:spcPct val="50000"/>
              </a:spcBef>
            </a:pPr>
            <a:r>
              <a:rPr lang="en-US" sz="1400"/>
              <a:t>internal reference electrode</a:t>
            </a:r>
          </a:p>
        </p:txBody>
      </p:sp>
      <p:sp>
        <p:nvSpPr>
          <p:cNvPr id="19" name="Line 21"/>
          <p:cNvSpPr>
            <a:spLocks noChangeShapeType="1"/>
          </p:cNvSpPr>
          <p:nvPr/>
        </p:nvSpPr>
        <p:spPr bwMode="auto">
          <a:xfrm flipV="1">
            <a:off x="6477000" y="3276600"/>
            <a:ext cx="762000" cy="1143000"/>
          </a:xfrm>
          <a:prstGeom prst="line">
            <a:avLst/>
          </a:prstGeom>
          <a:noFill/>
          <a:ln w="9525">
            <a:solidFill>
              <a:schemeClr val="tx1"/>
            </a:solidFill>
            <a:round/>
            <a:headEnd/>
            <a:tailEnd type="triangle" w="med" len="med"/>
          </a:ln>
        </p:spPr>
        <p:txBody>
          <a:bodyPr/>
          <a:lstStyle/>
          <a:p>
            <a:endParaRPr lang="en-US"/>
          </a:p>
        </p:txBody>
      </p:sp>
      <p:sp>
        <p:nvSpPr>
          <p:cNvPr id="20" name="Rectangle 22"/>
          <p:cNvSpPr>
            <a:spLocks noChangeArrowheads="1"/>
          </p:cNvSpPr>
          <p:nvPr/>
        </p:nvSpPr>
        <p:spPr bwMode="auto">
          <a:xfrm>
            <a:off x="7162800" y="3810000"/>
            <a:ext cx="304800" cy="76200"/>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21" name="Rectangle 23"/>
          <p:cNvSpPr>
            <a:spLocks noChangeArrowheads="1"/>
          </p:cNvSpPr>
          <p:nvPr/>
        </p:nvSpPr>
        <p:spPr bwMode="auto">
          <a:xfrm>
            <a:off x="7162800" y="2514600"/>
            <a:ext cx="304800" cy="1295400"/>
          </a:xfrm>
          <a:prstGeom prst="rect">
            <a:avLst/>
          </a:prstGeom>
          <a:solidFill>
            <a:schemeClr val="accent1">
              <a:alpha val="32941"/>
            </a:schemeClr>
          </a:solidFill>
          <a:ln w="9525">
            <a:solidFill>
              <a:schemeClr val="tx1"/>
            </a:solidFill>
            <a:miter lim="800000"/>
            <a:headEnd/>
            <a:tailEnd/>
          </a:ln>
        </p:spPr>
        <p:txBody>
          <a:bodyPr wrap="none" anchor="ctr"/>
          <a:lstStyle/>
          <a:p>
            <a:endParaRPr lang="en-US"/>
          </a:p>
        </p:txBody>
      </p:sp>
      <p:sp>
        <p:nvSpPr>
          <p:cNvPr id="22" name="Text Box 24"/>
          <p:cNvSpPr txBox="1">
            <a:spLocks noChangeArrowheads="1"/>
          </p:cNvSpPr>
          <p:nvPr/>
        </p:nvSpPr>
        <p:spPr bwMode="auto">
          <a:xfrm>
            <a:off x="5181600" y="2209800"/>
            <a:ext cx="1371600" cy="581025"/>
          </a:xfrm>
          <a:prstGeom prst="rect">
            <a:avLst/>
          </a:prstGeom>
          <a:noFill/>
          <a:ln w="9525">
            <a:noFill/>
            <a:miter lim="800000"/>
            <a:headEnd/>
            <a:tailEnd/>
          </a:ln>
        </p:spPr>
        <p:txBody>
          <a:bodyPr>
            <a:spAutoFit/>
          </a:bodyPr>
          <a:lstStyle/>
          <a:p>
            <a:pPr>
              <a:spcBef>
                <a:spcPct val="50000"/>
              </a:spcBef>
            </a:pPr>
            <a:r>
              <a:rPr lang="en-US" sz="1600"/>
              <a:t>reference solution</a:t>
            </a:r>
          </a:p>
        </p:txBody>
      </p:sp>
      <p:sp>
        <p:nvSpPr>
          <p:cNvPr id="23" name="Line 25"/>
          <p:cNvSpPr>
            <a:spLocks noChangeShapeType="1"/>
          </p:cNvSpPr>
          <p:nvPr/>
        </p:nvSpPr>
        <p:spPr bwMode="auto">
          <a:xfrm>
            <a:off x="6248400" y="2514600"/>
            <a:ext cx="1143000" cy="304800"/>
          </a:xfrm>
          <a:prstGeom prst="line">
            <a:avLst/>
          </a:prstGeom>
          <a:noFill/>
          <a:ln w="9525">
            <a:solidFill>
              <a:schemeClr val="tx1"/>
            </a:solidFill>
            <a:round/>
            <a:headEnd/>
            <a:tailEnd type="triangle" w="med" len="med"/>
          </a:ln>
        </p:spPr>
        <p:txBody>
          <a:bodyPr/>
          <a:lstStyle/>
          <a:p>
            <a:endParaRPr lang="en-US"/>
          </a:p>
        </p:txBody>
      </p:sp>
      <p:sp>
        <p:nvSpPr>
          <p:cNvPr id="24" name="Text Box 26"/>
          <p:cNvSpPr txBox="1">
            <a:spLocks noChangeArrowheads="1"/>
          </p:cNvSpPr>
          <p:nvPr/>
        </p:nvSpPr>
        <p:spPr bwMode="auto">
          <a:xfrm>
            <a:off x="5257800" y="5562600"/>
            <a:ext cx="2743200" cy="641350"/>
          </a:xfrm>
          <a:prstGeom prst="rect">
            <a:avLst/>
          </a:prstGeom>
          <a:noFill/>
          <a:ln w="9525">
            <a:noFill/>
            <a:miter lim="800000"/>
            <a:headEnd/>
            <a:tailEnd/>
          </a:ln>
        </p:spPr>
        <p:txBody>
          <a:bodyPr>
            <a:spAutoFit/>
          </a:bodyPr>
          <a:lstStyle/>
          <a:p>
            <a:pPr>
              <a:spcBef>
                <a:spcPct val="50000"/>
              </a:spcBef>
            </a:pPr>
            <a:r>
              <a:rPr lang="en-US" dirty="0"/>
              <a:t>liquid containing double membrane</a:t>
            </a:r>
          </a:p>
        </p:txBody>
      </p:sp>
      <p:sp>
        <p:nvSpPr>
          <p:cNvPr id="25" name="Line 27"/>
          <p:cNvSpPr>
            <a:spLocks noChangeShapeType="1"/>
          </p:cNvSpPr>
          <p:nvPr/>
        </p:nvSpPr>
        <p:spPr bwMode="auto">
          <a:xfrm flipV="1">
            <a:off x="6400800" y="3962400"/>
            <a:ext cx="838200" cy="1447800"/>
          </a:xfrm>
          <a:prstGeom prst="line">
            <a:avLst/>
          </a:prstGeom>
          <a:noFill/>
          <a:ln w="9525">
            <a:solidFill>
              <a:schemeClr val="tx1"/>
            </a:solidFill>
            <a:round/>
            <a:headEnd/>
            <a:tailEnd type="triangle" w="med" len="med"/>
          </a:ln>
        </p:spPr>
        <p:txBody>
          <a:bodyPr/>
          <a:lstStyle/>
          <a:p>
            <a:endParaRPr lang="en-US"/>
          </a:p>
        </p:txBody>
      </p:sp>
      <p:sp>
        <p:nvSpPr>
          <p:cNvPr id="26" name="Rectangle 28"/>
          <p:cNvSpPr>
            <a:spLocks noChangeArrowheads="1"/>
          </p:cNvSpPr>
          <p:nvPr/>
        </p:nvSpPr>
        <p:spPr bwMode="auto">
          <a:xfrm>
            <a:off x="685800" y="5410200"/>
            <a:ext cx="3581400" cy="762000"/>
          </a:xfrm>
          <a:prstGeom prst="rect">
            <a:avLst/>
          </a:prstGeom>
          <a:solidFill>
            <a:srgbClr val="D6ECEE"/>
          </a:solidFill>
          <a:ln w="38100" cmpd="dbl">
            <a:solidFill>
              <a:schemeClr val="tx1"/>
            </a:solidFill>
            <a:miter lim="800000"/>
            <a:headEnd/>
            <a:tailEnd/>
          </a:ln>
        </p:spPr>
        <p:txBody>
          <a:bodyPr wrap="none" anchor="ctr"/>
          <a:lstStyle/>
          <a:p>
            <a:endParaRPr lang="en-US"/>
          </a:p>
        </p:txBody>
      </p:sp>
      <p:sp>
        <p:nvSpPr>
          <p:cNvPr id="27" name="Text Box 31"/>
          <p:cNvSpPr txBox="1">
            <a:spLocks noChangeArrowheads="1"/>
          </p:cNvSpPr>
          <p:nvPr/>
        </p:nvSpPr>
        <p:spPr bwMode="auto">
          <a:xfrm>
            <a:off x="990600" y="5791200"/>
            <a:ext cx="3810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endParaRPr lang="en-US" sz="1400"/>
          </a:p>
        </p:txBody>
      </p:sp>
      <p:sp>
        <p:nvSpPr>
          <p:cNvPr id="28" name="Oval 32"/>
          <p:cNvSpPr>
            <a:spLocks noChangeArrowheads="1"/>
          </p:cNvSpPr>
          <p:nvPr/>
        </p:nvSpPr>
        <p:spPr bwMode="auto">
          <a:xfrm>
            <a:off x="914400" y="57912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nvGrpSpPr>
          <p:cNvPr id="2" name="Group 53"/>
          <p:cNvGrpSpPr>
            <a:grpSpLocks/>
          </p:cNvGrpSpPr>
          <p:nvPr/>
        </p:nvGrpSpPr>
        <p:grpSpPr bwMode="auto">
          <a:xfrm>
            <a:off x="2590800" y="5791200"/>
            <a:ext cx="685800" cy="304800"/>
            <a:chOff x="1632" y="3648"/>
            <a:chExt cx="432" cy="192"/>
          </a:xfrm>
        </p:grpSpPr>
        <p:sp>
          <p:nvSpPr>
            <p:cNvPr id="30" name="Text Box 36"/>
            <p:cNvSpPr txBox="1">
              <a:spLocks noChangeArrowheads="1"/>
            </p:cNvSpPr>
            <p:nvPr/>
          </p:nvSpPr>
          <p:spPr bwMode="auto">
            <a:xfrm>
              <a:off x="1680" y="3648"/>
              <a:ext cx="384" cy="192"/>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L</a:t>
              </a:r>
            </a:p>
          </p:txBody>
        </p:sp>
        <p:sp>
          <p:nvSpPr>
            <p:cNvPr id="31" name="Oval 37"/>
            <p:cNvSpPr>
              <a:spLocks noChangeArrowheads="1"/>
            </p:cNvSpPr>
            <p:nvPr/>
          </p:nvSpPr>
          <p:spPr bwMode="auto">
            <a:xfrm>
              <a:off x="1632" y="3648"/>
              <a:ext cx="384" cy="192"/>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sp>
        <p:nvSpPr>
          <p:cNvPr id="32" name="Text Box 44"/>
          <p:cNvSpPr txBox="1">
            <a:spLocks noChangeArrowheads="1"/>
          </p:cNvSpPr>
          <p:nvPr/>
        </p:nvSpPr>
        <p:spPr bwMode="auto">
          <a:xfrm>
            <a:off x="1066800" y="49530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3" name="Text Box 45"/>
          <p:cNvSpPr txBox="1">
            <a:spLocks noChangeArrowheads="1"/>
          </p:cNvSpPr>
          <p:nvPr/>
        </p:nvSpPr>
        <p:spPr bwMode="auto">
          <a:xfrm>
            <a:off x="1828800" y="51054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4" name="Text Box 46"/>
          <p:cNvSpPr txBox="1">
            <a:spLocks noChangeArrowheads="1"/>
          </p:cNvSpPr>
          <p:nvPr/>
        </p:nvSpPr>
        <p:spPr bwMode="auto">
          <a:xfrm>
            <a:off x="2819400" y="4876800"/>
            <a:ext cx="6858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5" name="Oval 47"/>
          <p:cNvSpPr>
            <a:spLocks noChangeArrowheads="1"/>
          </p:cNvSpPr>
          <p:nvPr/>
        </p:nvSpPr>
        <p:spPr bwMode="auto">
          <a:xfrm>
            <a:off x="1295400" y="54864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sp>
        <p:nvSpPr>
          <p:cNvPr id="36" name="Text Box 48"/>
          <p:cNvSpPr txBox="1">
            <a:spLocks noChangeArrowheads="1"/>
          </p:cNvSpPr>
          <p:nvPr/>
        </p:nvSpPr>
        <p:spPr bwMode="auto">
          <a:xfrm>
            <a:off x="2057400" y="6400800"/>
            <a:ext cx="609600" cy="304800"/>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A</a:t>
            </a:r>
            <a:r>
              <a:rPr lang="en-US" sz="1400" baseline="30000"/>
              <a:t>-</a:t>
            </a:r>
          </a:p>
        </p:txBody>
      </p:sp>
      <p:sp>
        <p:nvSpPr>
          <p:cNvPr id="37" name="Text Box 49"/>
          <p:cNvSpPr txBox="1">
            <a:spLocks noChangeArrowheads="1"/>
          </p:cNvSpPr>
          <p:nvPr/>
        </p:nvSpPr>
        <p:spPr bwMode="auto">
          <a:xfrm>
            <a:off x="1447800" y="5486400"/>
            <a:ext cx="304800" cy="304800"/>
          </a:xfrm>
          <a:prstGeom prst="rect">
            <a:avLst/>
          </a:prstGeom>
          <a:noFill/>
          <a:ln w="9525">
            <a:noFill/>
            <a:miter lim="800000"/>
            <a:headEnd/>
            <a:tailEnd/>
          </a:ln>
        </p:spPr>
        <p:txBody>
          <a:bodyPr>
            <a:spAutoFit/>
          </a:bodyPr>
          <a:lstStyle/>
          <a:p>
            <a:pPr>
              <a:spcBef>
                <a:spcPct val="50000"/>
              </a:spcBef>
            </a:pPr>
            <a:r>
              <a:rPr lang="en-US" sz="1400"/>
              <a:t>L</a:t>
            </a:r>
          </a:p>
        </p:txBody>
      </p:sp>
      <p:sp>
        <p:nvSpPr>
          <p:cNvPr id="38" name="Oval 50"/>
          <p:cNvSpPr>
            <a:spLocks noChangeArrowheads="1"/>
          </p:cNvSpPr>
          <p:nvPr/>
        </p:nvSpPr>
        <p:spPr bwMode="auto">
          <a:xfrm>
            <a:off x="3429000" y="5638800"/>
            <a:ext cx="609600" cy="304800"/>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sp>
        <p:nvSpPr>
          <p:cNvPr id="39" name="Text Box 51"/>
          <p:cNvSpPr txBox="1">
            <a:spLocks noChangeArrowheads="1"/>
          </p:cNvSpPr>
          <p:nvPr/>
        </p:nvSpPr>
        <p:spPr bwMode="auto">
          <a:xfrm>
            <a:off x="3581400" y="5638800"/>
            <a:ext cx="304800" cy="304800"/>
          </a:xfrm>
          <a:prstGeom prst="rect">
            <a:avLst/>
          </a:prstGeom>
          <a:noFill/>
          <a:ln w="9525">
            <a:noFill/>
            <a:miter lim="800000"/>
            <a:headEnd/>
            <a:tailEnd/>
          </a:ln>
        </p:spPr>
        <p:txBody>
          <a:bodyPr>
            <a:spAutoFit/>
          </a:bodyPr>
          <a:lstStyle/>
          <a:p>
            <a:pPr>
              <a:spcBef>
                <a:spcPct val="50000"/>
              </a:spcBef>
            </a:pPr>
            <a:r>
              <a:rPr lang="en-US" sz="1400"/>
              <a:t>L</a:t>
            </a:r>
          </a:p>
        </p:txBody>
      </p:sp>
      <p:grpSp>
        <p:nvGrpSpPr>
          <p:cNvPr id="3" name="Group 54"/>
          <p:cNvGrpSpPr>
            <a:grpSpLocks/>
          </p:cNvGrpSpPr>
          <p:nvPr/>
        </p:nvGrpSpPr>
        <p:grpSpPr bwMode="auto">
          <a:xfrm>
            <a:off x="1981200" y="5562600"/>
            <a:ext cx="685800" cy="304800"/>
            <a:chOff x="1632" y="3648"/>
            <a:chExt cx="432" cy="192"/>
          </a:xfrm>
        </p:grpSpPr>
        <p:sp>
          <p:nvSpPr>
            <p:cNvPr id="41" name="Text Box 55"/>
            <p:cNvSpPr txBox="1">
              <a:spLocks noChangeArrowheads="1"/>
            </p:cNvSpPr>
            <p:nvPr/>
          </p:nvSpPr>
          <p:spPr bwMode="auto">
            <a:xfrm>
              <a:off x="1680" y="3648"/>
              <a:ext cx="384" cy="192"/>
            </a:xfrm>
            <a:prstGeom prst="rect">
              <a:avLst/>
            </a:prstGeom>
            <a:noFill/>
            <a:ln w="9525">
              <a:noFill/>
              <a:miter lim="800000"/>
              <a:headEnd/>
              <a:tailEnd/>
            </a:ln>
          </p:spPr>
          <p:txBody>
            <a:bodyPr>
              <a:spAutoFit/>
            </a:bodyPr>
            <a:lstStyle/>
            <a:p>
              <a:pPr>
                <a:spcBef>
                  <a:spcPct val="50000"/>
                </a:spcBef>
              </a:pPr>
              <a:r>
                <a:rPr lang="en-US" sz="1400"/>
                <a:t>K</a:t>
              </a:r>
              <a:r>
                <a:rPr lang="en-US" sz="1400" baseline="30000"/>
                <a:t>+</a:t>
              </a:r>
              <a:r>
                <a:rPr lang="en-US" sz="1400"/>
                <a:t>L</a:t>
              </a:r>
            </a:p>
          </p:txBody>
        </p:sp>
        <p:sp>
          <p:nvSpPr>
            <p:cNvPr id="42" name="Oval 56"/>
            <p:cNvSpPr>
              <a:spLocks noChangeArrowheads="1"/>
            </p:cNvSpPr>
            <p:nvPr/>
          </p:nvSpPr>
          <p:spPr bwMode="auto">
            <a:xfrm>
              <a:off x="1632" y="3648"/>
              <a:ext cx="384" cy="192"/>
            </a:xfrm>
            <a:prstGeom prst="ellipse">
              <a:avLst/>
            </a:prstGeom>
            <a:solidFill>
              <a:srgbClr val="FFFF00">
                <a:alpha val="21176"/>
              </a:srgbClr>
            </a:solidFill>
            <a:ln w="9525">
              <a:solidFill>
                <a:schemeClr val="tx1"/>
              </a:solidFill>
              <a:round/>
              <a:headEnd/>
              <a:tailEnd/>
            </a:ln>
          </p:spPr>
          <p:txBody>
            <a:bodyPr wrap="none" anchor="ctr"/>
            <a:lstStyle/>
            <a:p>
              <a:endParaRPr lang="en-US"/>
            </a:p>
          </p:txBody>
        </p:sp>
      </p:grpSp>
      <p:grpSp>
        <p:nvGrpSpPr>
          <p:cNvPr id="29" name="Group 58"/>
          <p:cNvGrpSpPr>
            <a:grpSpLocks/>
          </p:cNvGrpSpPr>
          <p:nvPr/>
        </p:nvGrpSpPr>
        <p:grpSpPr bwMode="auto">
          <a:xfrm>
            <a:off x="1828800" y="5715000"/>
            <a:ext cx="381000" cy="304800"/>
            <a:chOff x="528" y="3984"/>
            <a:chExt cx="240" cy="192"/>
          </a:xfrm>
        </p:grpSpPr>
        <p:sp>
          <p:nvSpPr>
            <p:cNvPr id="44" name="Text Box 52"/>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45" name="Oval 57"/>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grpSp>
        <p:nvGrpSpPr>
          <p:cNvPr id="7168" name="Group 59"/>
          <p:cNvGrpSpPr>
            <a:grpSpLocks/>
          </p:cNvGrpSpPr>
          <p:nvPr/>
        </p:nvGrpSpPr>
        <p:grpSpPr bwMode="auto">
          <a:xfrm>
            <a:off x="762000" y="5638800"/>
            <a:ext cx="381000" cy="304800"/>
            <a:chOff x="528" y="3984"/>
            <a:chExt cx="240" cy="192"/>
          </a:xfrm>
        </p:grpSpPr>
        <p:sp>
          <p:nvSpPr>
            <p:cNvPr id="47" name="Text Box 60"/>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48" name="Oval 61"/>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grpSp>
        <p:nvGrpSpPr>
          <p:cNvPr id="7169" name="Group 62"/>
          <p:cNvGrpSpPr>
            <a:grpSpLocks/>
          </p:cNvGrpSpPr>
          <p:nvPr/>
        </p:nvGrpSpPr>
        <p:grpSpPr bwMode="auto">
          <a:xfrm>
            <a:off x="2743200" y="5562600"/>
            <a:ext cx="381000" cy="304800"/>
            <a:chOff x="528" y="3984"/>
            <a:chExt cx="240" cy="192"/>
          </a:xfrm>
        </p:grpSpPr>
        <p:sp>
          <p:nvSpPr>
            <p:cNvPr id="50" name="Text Box 63"/>
            <p:cNvSpPr txBox="1">
              <a:spLocks noChangeArrowheads="1"/>
            </p:cNvSpPr>
            <p:nvPr/>
          </p:nvSpPr>
          <p:spPr bwMode="auto">
            <a:xfrm>
              <a:off x="528" y="3984"/>
              <a:ext cx="240" cy="192"/>
            </a:xfrm>
            <a:prstGeom prst="rect">
              <a:avLst/>
            </a:prstGeom>
            <a:noFill/>
            <a:ln w="9525">
              <a:noFill/>
              <a:miter lim="800000"/>
              <a:headEnd/>
              <a:tailEnd/>
            </a:ln>
          </p:spPr>
          <p:txBody>
            <a:bodyPr>
              <a:spAutoFit/>
            </a:bodyPr>
            <a:lstStyle/>
            <a:p>
              <a:pPr>
                <a:spcBef>
                  <a:spcPct val="50000"/>
                </a:spcBef>
              </a:pPr>
              <a:r>
                <a:rPr lang="en-US" sz="1400"/>
                <a:t>B</a:t>
              </a:r>
              <a:r>
                <a:rPr lang="en-US" sz="1400" baseline="30000"/>
                <a:t>-</a:t>
              </a:r>
            </a:p>
          </p:txBody>
        </p:sp>
        <p:sp>
          <p:nvSpPr>
            <p:cNvPr id="51" name="Oval 64"/>
            <p:cNvSpPr>
              <a:spLocks noChangeArrowheads="1"/>
            </p:cNvSpPr>
            <p:nvPr/>
          </p:nvSpPr>
          <p:spPr bwMode="auto">
            <a:xfrm>
              <a:off x="528" y="3984"/>
              <a:ext cx="192" cy="192"/>
            </a:xfrm>
            <a:prstGeom prst="ellipse">
              <a:avLst/>
            </a:prstGeom>
            <a:solidFill>
              <a:srgbClr val="33CCCC">
                <a:alpha val="30196"/>
              </a:srgbClr>
            </a:solidFill>
            <a:ln w="9525">
              <a:solidFill>
                <a:schemeClr val="tx1"/>
              </a:solidFill>
              <a:round/>
              <a:headEnd/>
              <a:tailEnd/>
            </a:ln>
          </p:spPr>
          <p:txBody>
            <a:bodyPr wrap="none" anchor="ctr"/>
            <a:lstStyle/>
            <a:p>
              <a:endParaRPr lang="en-US"/>
            </a:p>
          </p:txBody>
        </p:sp>
      </p:grpSp>
      <p:sp>
        <p:nvSpPr>
          <p:cNvPr id="52" name="Text Box 65"/>
          <p:cNvSpPr txBox="1">
            <a:spLocks noChangeArrowheads="1"/>
          </p:cNvSpPr>
          <p:nvPr/>
        </p:nvSpPr>
        <p:spPr bwMode="auto">
          <a:xfrm>
            <a:off x="1219200" y="5791200"/>
            <a:ext cx="304800" cy="304800"/>
          </a:xfrm>
          <a:prstGeom prst="rect">
            <a:avLst/>
          </a:prstGeom>
          <a:noFill/>
          <a:ln w="9525">
            <a:noFill/>
            <a:miter lim="800000"/>
            <a:headEnd/>
            <a:tailEnd/>
          </a:ln>
        </p:spPr>
        <p:txBody>
          <a:bodyPr>
            <a:spAutoFit/>
          </a:bodyPr>
          <a:lstStyle/>
          <a:p>
            <a:pPr>
              <a:spcBef>
                <a:spcPct val="50000"/>
              </a:spcBef>
            </a:pPr>
            <a:r>
              <a:rPr lang="en-US" sz="1400"/>
              <a:t>L</a:t>
            </a:r>
          </a:p>
        </p:txBody>
      </p:sp>
      <p:sp>
        <p:nvSpPr>
          <p:cNvPr id="53" name="Line 66"/>
          <p:cNvSpPr>
            <a:spLocks noChangeShapeType="1"/>
          </p:cNvSpPr>
          <p:nvPr/>
        </p:nvSpPr>
        <p:spPr bwMode="auto">
          <a:xfrm flipH="1">
            <a:off x="4419600" y="5791200"/>
            <a:ext cx="762000" cy="0"/>
          </a:xfrm>
          <a:prstGeom prst="line">
            <a:avLst/>
          </a:prstGeom>
          <a:noFill/>
          <a:ln w="9525">
            <a:solidFill>
              <a:schemeClr val="tx1"/>
            </a:solidFill>
            <a:round/>
            <a:headEnd/>
            <a:tailEnd type="triangle" w="med" len="med"/>
          </a:ln>
        </p:spPr>
        <p:txBody>
          <a:bodyPr/>
          <a:lstStyle/>
          <a:p>
            <a:endParaRPr lang="en-US"/>
          </a:p>
        </p:txBody>
      </p:sp>
      <p:sp>
        <p:nvSpPr>
          <p:cNvPr id="54" name="Text Box 67"/>
          <p:cNvSpPr txBox="1">
            <a:spLocks noChangeArrowheads="1"/>
          </p:cNvSpPr>
          <p:nvPr/>
        </p:nvSpPr>
        <p:spPr bwMode="auto">
          <a:xfrm>
            <a:off x="4495800" y="6096000"/>
            <a:ext cx="2819400" cy="581025"/>
          </a:xfrm>
          <a:prstGeom prst="rect">
            <a:avLst/>
          </a:prstGeom>
          <a:noFill/>
          <a:ln w="9525">
            <a:noFill/>
            <a:miter lim="800000"/>
            <a:headEnd/>
            <a:tailEnd/>
          </a:ln>
        </p:spPr>
        <p:txBody>
          <a:bodyPr>
            <a:spAutoFit/>
          </a:bodyPr>
          <a:lstStyle/>
          <a:p>
            <a:pPr>
              <a:spcBef>
                <a:spcPct val="50000"/>
              </a:spcBef>
            </a:pPr>
            <a:r>
              <a:rPr lang="en-US" sz="1600" dirty="0"/>
              <a:t>net effect of migration is generation of potential</a:t>
            </a:r>
          </a:p>
        </p:txBody>
      </p:sp>
      <p:sp>
        <p:nvSpPr>
          <p:cNvPr id="55" name="Line 68"/>
          <p:cNvSpPr>
            <a:spLocks noChangeShapeType="1"/>
          </p:cNvSpPr>
          <p:nvPr/>
        </p:nvSpPr>
        <p:spPr bwMode="auto">
          <a:xfrm flipH="1" flipV="1">
            <a:off x="1524000" y="6248400"/>
            <a:ext cx="2743200" cy="76200"/>
          </a:xfrm>
          <a:prstGeom prst="line">
            <a:avLst/>
          </a:prstGeom>
          <a:noFill/>
          <a:ln w="9525">
            <a:solidFill>
              <a:schemeClr val="tx1"/>
            </a:solidFill>
            <a:round/>
            <a:headEnd/>
            <a:tailEnd type="triangle" w="med" len="med"/>
          </a:ln>
        </p:spPr>
        <p:txBody>
          <a:bodyPr/>
          <a:lstStyle/>
          <a:p>
            <a:endParaRPr lang="en-US"/>
          </a:p>
        </p:txBody>
      </p:sp>
      <p:sp>
        <p:nvSpPr>
          <p:cNvPr id="56" name="Text Box 16"/>
          <p:cNvSpPr txBox="1">
            <a:spLocks noChangeArrowheads="1"/>
          </p:cNvSpPr>
          <p:nvPr/>
        </p:nvSpPr>
        <p:spPr bwMode="auto">
          <a:xfrm>
            <a:off x="7467600" y="4419600"/>
            <a:ext cx="1676400" cy="517525"/>
          </a:xfrm>
          <a:prstGeom prst="rect">
            <a:avLst/>
          </a:prstGeom>
          <a:noFill/>
          <a:ln w="9525">
            <a:noFill/>
            <a:miter lim="800000"/>
            <a:headEnd/>
            <a:tailEnd/>
          </a:ln>
        </p:spPr>
        <p:txBody>
          <a:bodyPr>
            <a:spAutoFit/>
          </a:bodyPr>
          <a:lstStyle/>
          <a:p>
            <a:pPr>
              <a:spcBef>
                <a:spcPct val="50000"/>
              </a:spcBef>
            </a:pPr>
            <a:r>
              <a:rPr lang="en-US" sz="1400" dirty="0"/>
              <a:t>external reference electrode</a:t>
            </a:r>
          </a:p>
        </p:txBody>
      </p:sp>
    </p:spTree>
    <p:extLst>
      <p:ext uri="{BB962C8B-B14F-4D97-AF65-F5344CB8AC3E}">
        <p14:creationId xmlns:p14="http://schemas.microsoft.com/office/powerpoint/2010/main" val="425265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171">
                                            <p:txEl>
                                              <p:pRg st="3" end="3"/>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par>
                                <p:cTn id="69" presetID="9"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dissolve">
                                      <p:cBhvr>
                                        <p:cTn id="71" dur="500"/>
                                        <p:tgtEl>
                                          <p:spTgt spid="24"/>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8"/>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2"/>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33"/>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34"/>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37"/>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8"/>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39"/>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3"/>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29"/>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7168"/>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7169"/>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53"/>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42" presetClass="path" presetSubtype="0" accel="50000" decel="50000" fill="hold" grpId="1" nodeType="clickEffect">
                                  <p:stCondLst>
                                    <p:cond delay="0"/>
                                  </p:stCondLst>
                                  <p:childTnLst>
                                    <p:animMotion origin="layout" path="M 3.33333E-6 4.76752E-6 L 0.00416 0.05551 " pathEditMode="relative" rAng="0" ptsTypes="AA">
                                      <p:cBhvr>
                                        <p:cTn id="117" dur="1000" fill="hold"/>
                                        <p:tgtEl>
                                          <p:spTgt spid="27"/>
                                        </p:tgtEl>
                                        <p:attrNameLst>
                                          <p:attrName>ppt_x</p:attrName>
                                          <p:attrName>ppt_y</p:attrName>
                                        </p:attrNameLst>
                                      </p:cBhvr>
                                      <p:rCtr x="200" y="2800"/>
                                    </p:animMotion>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55"/>
                                        </p:tgtEl>
                                        <p:attrNameLst>
                                          <p:attrName>style.visibility</p:attrName>
                                        </p:attrNameLst>
                                      </p:cBhvr>
                                      <p:to>
                                        <p:strVal val="visible"/>
                                      </p:to>
                                    </p:set>
                                    <p:animEffect transition="in" filter="dissolve">
                                      <p:cBhvr>
                                        <p:cTn id="122" dur="500"/>
                                        <p:tgtEl>
                                          <p:spTgt spid="55"/>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dissolve">
                                      <p:cBhvr>
                                        <p:cTn id="12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P spid="7" grpId="0" animBg="1"/>
      <p:bldP spid="8" grpId="0" animBg="1"/>
      <p:bldP spid="9" grpId="0" animBg="1"/>
      <p:bldP spid="10" grpId="0" animBg="1"/>
      <p:bldP spid="11" grpId="0" animBg="1"/>
      <p:bldP spid="12" grpId="0"/>
      <p:bldP spid="13" grpId="0" animBg="1"/>
      <p:bldP spid="14" grpId="0" animBg="1"/>
      <p:bldP spid="15" grpId="0" animBg="1"/>
      <p:bldP spid="16" grpId="0"/>
      <p:bldP spid="17" grpId="0" animBg="1"/>
      <p:bldP spid="18" grpId="0"/>
      <p:bldP spid="19" grpId="0" animBg="1"/>
      <p:bldP spid="20" grpId="0" animBg="1"/>
      <p:bldP spid="21" grpId="0" animBg="1"/>
      <p:bldP spid="22" grpId="0"/>
      <p:bldP spid="23" grpId="0" animBg="1"/>
      <p:bldP spid="24" grpId="0"/>
      <p:bldP spid="25" grpId="0" animBg="1"/>
      <p:bldP spid="26" grpId="0" animBg="1"/>
      <p:bldP spid="27" grpId="0"/>
      <p:bldP spid="27" grpId="1"/>
      <p:bldP spid="28" grpId="0" animBg="1"/>
      <p:bldP spid="32" grpId="0"/>
      <p:bldP spid="33" grpId="0"/>
      <p:bldP spid="34" grpId="0"/>
      <p:bldP spid="35" grpId="0" animBg="1"/>
      <p:bldP spid="36" grpId="0"/>
      <p:bldP spid="37" grpId="0"/>
      <p:bldP spid="38" grpId="0" animBg="1"/>
      <p:bldP spid="39" grpId="0"/>
      <p:bldP spid="52" grpId="0"/>
      <p:bldP spid="53" grpId="0" animBg="1"/>
      <p:bldP spid="54" grpId="0"/>
      <p:bldP spid="55" grpId="0" animBg="1"/>
      <p:bldP spid="5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a:lnSpc>
                <a:spcPct val="90000"/>
              </a:lnSpc>
            </a:pPr>
            <a:r>
              <a:rPr lang="en-US" sz="2800" dirty="0" smtClean="0">
                <a:latin typeface="Tahoma" charset="0"/>
              </a:rPr>
              <a:t>Other types of ion selective membranes will involve:</a:t>
            </a:r>
          </a:p>
          <a:p>
            <a:pPr lvl="1">
              <a:lnSpc>
                <a:spcPct val="90000"/>
              </a:lnSpc>
            </a:pPr>
            <a:r>
              <a:rPr lang="en-US" sz="2400" dirty="0" smtClean="0">
                <a:latin typeface="Tahoma" charset="0"/>
              </a:rPr>
              <a:t>glass with ion sites</a:t>
            </a:r>
          </a:p>
          <a:p>
            <a:pPr lvl="1">
              <a:lnSpc>
                <a:spcPct val="90000"/>
              </a:lnSpc>
            </a:pPr>
            <a:r>
              <a:rPr lang="en-US" sz="2400" dirty="0" smtClean="0">
                <a:latin typeface="Tahoma" charset="0"/>
              </a:rPr>
              <a:t>solid state elements with ion sites</a:t>
            </a:r>
          </a:p>
          <a:p>
            <a:pPr>
              <a:lnSpc>
                <a:spcPct val="90000"/>
              </a:lnSpc>
            </a:pPr>
            <a:r>
              <a:rPr lang="en-US" sz="2800" dirty="0" smtClean="0">
                <a:latin typeface="Tahoma" charset="0"/>
              </a:rPr>
              <a:t>All ion selective electrodes function by difference in potential at surface between sample and reference solution ion concentrations</a:t>
            </a:r>
          </a:p>
          <a:p>
            <a:pPr>
              <a:lnSpc>
                <a:spcPct val="90000"/>
              </a:lnSpc>
            </a:pPr>
            <a:r>
              <a:rPr lang="en-US" sz="2800" dirty="0" smtClean="0">
                <a:latin typeface="Tahoma" charset="0"/>
              </a:rPr>
              <a:t>Potential depends on the log of the ion activity (concentration): E = const. </a:t>
            </a:r>
            <a:r>
              <a:rPr lang="en-US" sz="2800" u="sng" dirty="0" smtClean="0">
                <a:latin typeface="Tahoma" charset="0"/>
              </a:rPr>
              <a:t>+</a:t>
            </a:r>
            <a:r>
              <a:rPr lang="en-US" sz="2800" dirty="0" smtClean="0">
                <a:latin typeface="Tahoma" charset="0"/>
              </a:rPr>
              <a:t> </a:t>
            </a:r>
            <a:r>
              <a:rPr lang="en-US" sz="2800" dirty="0" err="1" smtClean="0">
                <a:latin typeface="Symbol" pitchFamily="18" charset="2"/>
              </a:rPr>
              <a:t>b</a:t>
            </a:r>
            <a:r>
              <a:rPr lang="en-US" sz="2800" dirty="0" err="1" smtClean="0">
                <a:latin typeface="Tahoma" charset="0"/>
              </a:rPr>
              <a:t>pX</a:t>
            </a:r>
            <a:r>
              <a:rPr lang="en-US" sz="2800" dirty="0" smtClean="0">
                <a:latin typeface="Tahoma" charset="0"/>
              </a:rPr>
              <a:t> where </a:t>
            </a:r>
            <a:r>
              <a:rPr lang="en-US" sz="2800" dirty="0" err="1" smtClean="0">
                <a:latin typeface="Tahoma" charset="0"/>
              </a:rPr>
              <a:t>pX</a:t>
            </a:r>
            <a:r>
              <a:rPr lang="en-US" sz="2800" dirty="0" smtClean="0">
                <a:latin typeface="Tahoma" charset="0"/>
              </a:rPr>
              <a:t> is negative log of the </a:t>
            </a:r>
            <a:r>
              <a:rPr lang="en-US" sz="2800" dirty="0" err="1" smtClean="0">
                <a:latin typeface="Tahoma" charset="0"/>
              </a:rPr>
              <a:t>analyte</a:t>
            </a:r>
            <a:r>
              <a:rPr lang="en-US" sz="2800" dirty="0" smtClean="0">
                <a:latin typeface="Tahoma" charset="0"/>
              </a:rPr>
              <a:t> ion activity and slope  is positive for anions</a:t>
            </a:r>
          </a:p>
          <a:p>
            <a:pPr>
              <a:lnSpc>
                <a:spcPct val="90000"/>
              </a:lnSpc>
              <a:buNone/>
            </a:pPr>
            <a:endParaRPr lang="en-US" sz="2400" dirty="0" smtClean="0">
              <a:latin typeface="Tahoma" charset="0"/>
            </a:endParaRPr>
          </a:p>
        </p:txBody>
      </p:sp>
    </p:spTree>
    <p:extLst>
      <p:ext uri="{BB962C8B-B14F-4D97-AF65-F5344CB8AC3E}">
        <p14:creationId xmlns:p14="http://schemas.microsoft.com/office/powerpoint/2010/main" val="11209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Ion Selective Electrodes</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1"/>
            <a:ext cx="8229600" cy="3124200"/>
          </a:xfrm>
        </p:spPr>
        <p:txBody>
          <a:bodyPr/>
          <a:lstStyle/>
          <a:p>
            <a:pPr>
              <a:lnSpc>
                <a:spcPct val="80000"/>
              </a:lnSpc>
            </a:pPr>
            <a:r>
              <a:rPr lang="en-US" sz="2800" dirty="0" smtClean="0">
                <a:latin typeface="Tahoma" charset="0"/>
              </a:rPr>
              <a:t>Ion selective electrodes have:</a:t>
            </a:r>
          </a:p>
          <a:p>
            <a:pPr lvl="1">
              <a:lnSpc>
                <a:spcPct val="80000"/>
              </a:lnSpc>
            </a:pPr>
            <a:r>
              <a:rPr lang="en-US" sz="2400" dirty="0" smtClean="0">
                <a:latin typeface="Tahoma" charset="0"/>
              </a:rPr>
              <a:t>imperfect selectivity (this affects low concentration measurements and in presence of similar ions)</a:t>
            </a:r>
          </a:p>
          <a:p>
            <a:pPr lvl="1">
              <a:lnSpc>
                <a:spcPct val="80000"/>
              </a:lnSpc>
            </a:pPr>
            <a:r>
              <a:rPr lang="en-US" sz="2400" dirty="0" smtClean="0">
                <a:latin typeface="Tahoma" charset="0"/>
              </a:rPr>
              <a:t>For example, in a 0.010 M </a:t>
            </a:r>
            <a:r>
              <a:rPr lang="en-US" sz="2400" dirty="0" err="1" smtClean="0">
                <a:latin typeface="Tahoma" charset="0"/>
              </a:rPr>
              <a:t>NaOH</a:t>
            </a:r>
            <a:r>
              <a:rPr lang="en-US" sz="2400" dirty="0" smtClean="0">
                <a:latin typeface="Tahoma" charset="0"/>
              </a:rPr>
              <a:t> solution, [Na</a:t>
            </a:r>
            <a:r>
              <a:rPr lang="en-US" sz="2400" baseline="30000" dirty="0" smtClean="0">
                <a:latin typeface="Tahoma" charset="0"/>
              </a:rPr>
              <a:t>+</a:t>
            </a:r>
            <a:r>
              <a:rPr lang="en-US" sz="2400" dirty="0" smtClean="0">
                <a:latin typeface="Tahoma" charset="0"/>
              </a:rPr>
              <a:t>] = 0.01 M and [H</a:t>
            </a:r>
            <a:r>
              <a:rPr lang="en-US" sz="2400" baseline="30000" dirty="0" smtClean="0">
                <a:latin typeface="Tahoma" charset="0"/>
              </a:rPr>
              <a:t>+</a:t>
            </a:r>
            <a:r>
              <a:rPr lang="en-US" sz="2400" dirty="0" smtClean="0">
                <a:latin typeface="Tahoma" charset="0"/>
              </a:rPr>
              <a:t>] = 1.0 x 10</a:t>
            </a:r>
            <a:r>
              <a:rPr lang="en-US" sz="2400" baseline="30000" dirty="0" smtClean="0">
                <a:latin typeface="Tahoma" charset="0"/>
              </a:rPr>
              <a:t>-12</a:t>
            </a:r>
            <a:r>
              <a:rPr lang="en-US" sz="2400" dirty="0" smtClean="0">
                <a:latin typeface="Tahoma" charset="0"/>
              </a:rPr>
              <a:t> M.  If glass membrane is 10</a:t>
            </a:r>
            <a:r>
              <a:rPr lang="en-US" sz="2400" baseline="30000" dirty="0" smtClean="0">
                <a:latin typeface="Tahoma" charset="0"/>
              </a:rPr>
              <a:t>10</a:t>
            </a:r>
            <a:r>
              <a:rPr lang="en-US" sz="2400" dirty="0" smtClean="0">
                <a:latin typeface="Tahoma" charset="0"/>
              </a:rPr>
              <a:t> more selective for H</a:t>
            </a:r>
            <a:r>
              <a:rPr lang="en-US" sz="2400" baseline="30000" dirty="0" smtClean="0">
                <a:latin typeface="Tahoma" charset="0"/>
              </a:rPr>
              <a:t>+</a:t>
            </a:r>
            <a:r>
              <a:rPr lang="en-US" sz="2400" dirty="0" smtClean="0">
                <a:latin typeface="Tahoma" charset="0"/>
              </a:rPr>
              <a:t> than Na</a:t>
            </a:r>
            <a:r>
              <a:rPr lang="en-US" sz="2400" baseline="30000" dirty="0" smtClean="0">
                <a:latin typeface="Tahoma" charset="0"/>
              </a:rPr>
              <a:t>+</a:t>
            </a:r>
            <a:r>
              <a:rPr lang="en-US" sz="2400" dirty="0" smtClean="0">
                <a:latin typeface="Tahoma" charset="0"/>
              </a:rPr>
              <a:t>, 100% error will occur.</a:t>
            </a:r>
          </a:p>
          <a:p>
            <a:pPr lvl="1">
              <a:lnSpc>
                <a:spcPct val="80000"/>
              </a:lnSpc>
            </a:pPr>
            <a:r>
              <a:rPr lang="en-US" sz="2400" dirty="0" smtClean="0">
                <a:latin typeface="Tahoma" charset="0"/>
              </a:rPr>
              <a:t>and can reach saturation at high concentration (only so many sites for H</a:t>
            </a:r>
            <a:r>
              <a:rPr lang="en-US" sz="2400" baseline="30000" dirty="0" smtClean="0">
                <a:latin typeface="Tahoma" charset="0"/>
              </a:rPr>
              <a:t>+</a:t>
            </a:r>
            <a:r>
              <a:rPr lang="en-US" sz="2400" dirty="0" smtClean="0">
                <a:latin typeface="Tahoma" charset="0"/>
              </a:rPr>
              <a:t> ions)</a:t>
            </a:r>
          </a:p>
        </p:txBody>
      </p:sp>
      <p:sp>
        <p:nvSpPr>
          <p:cNvPr id="4" name="Line 4"/>
          <p:cNvSpPr>
            <a:spLocks noChangeShapeType="1"/>
          </p:cNvSpPr>
          <p:nvPr/>
        </p:nvSpPr>
        <p:spPr bwMode="auto">
          <a:xfrm>
            <a:off x="1752600" y="4800600"/>
            <a:ext cx="0" cy="1828800"/>
          </a:xfrm>
          <a:prstGeom prst="line">
            <a:avLst/>
          </a:prstGeom>
          <a:noFill/>
          <a:ln w="25400">
            <a:solidFill>
              <a:schemeClr val="tx1"/>
            </a:solidFill>
            <a:round/>
            <a:headEnd/>
            <a:tailEnd/>
          </a:ln>
        </p:spPr>
        <p:txBody>
          <a:bodyPr/>
          <a:lstStyle/>
          <a:p>
            <a:endParaRPr lang="en-US"/>
          </a:p>
        </p:txBody>
      </p:sp>
      <p:sp>
        <p:nvSpPr>
          <p:cNvPr id="5" name="Line 5"/>
          <p:cNvSpPr>
            <a:spLocks noChangeShapeType="1"/>
          </p:cNvSpPr>
          <p:nvPr/>
        </p:nvSpPr>
        <p:spPr bwMode="auto">
          <a:xfrm>
            <a:off x="1752600" y="5638800"/>
            <a:ext cx="4953000" cy="0"/>
          </a:xfrm>
          <a:prstGeom prst="line">
            <a:avLst/>
          </a:prstGeom>
          <a:noFill/>
          <a:ln w="25400">
            <a:solidFill>
              <a:schemeClr val="tx1"/>
            </a:solidFill>
            <a:round/>
            <a:headEnd/>
            <a:tailEnd/>
          </a:ln>
        </p:spPr>
        <p:txBody>
          <a:bodyPr/>
          <a:lstStyle/>
          <a:p>
            <a:endParaRPr lang="en-US"/>
          </a:p>
        </p:txBody>
      </p:sp>
      <p:sp>
        <p:nvSpPr>
          <p:cNvPr id="6" name="Text Box 6"/>
          <p:cNvSpPr txBox="1">
            <a:spLocks noChangeArrowheads="1"/>
          </p:cNvSpPr>
          <p:nvPr/>
        </p:nvSpPr>
        <p:spPr bwMode="auto">
          <a:xfrm>
            <a:off x="228600" y="4953000"/>
            <a:ext cx="1143000" cy="366713"/>
          </a:xfrm>
          <a:prstGeom prst="rect">
            <a:avLst/>
          </a:prstGeom>
          <a:noFill/>
          <a:ln w="9525">
            <a:noFill/>
            <a:miter lim="800000"/>
            <a:headEnd/>
            <a:tailEnd/>
          </a:ln>
        </p:spPr>
        <p:txBody>
          <a:bodyPr>
            <a:spAutoFit/>
          </a:bodyPr>
          <a:lstStyle/>
          <a:p>
            <a:pPr>
              <a:spcBef>
                <a:spcPct val="50000"/>
              </a:spcBef>
            </a:pPr>
            <a:r>
              <a:rPr lang="en-US"/>
              <a:t>% Error</a:t>
            </a:r>
          </a:p>
        </p:txBody>
      </p:sp>
      <p:sp>
        <p:nvSpPr>
          <p:cNvPr id="7" name="Text Box 7"/>
          <p:cNvSpPr txBox="1">
            <a:spLocks noChangeArrowheads="1"/>
          </p:cNvSpPr>
          <p:nvPr/>
        </p:nvSpPr>
        <p:spPr bwMode="auto">
          <a:xfrm>
            <a:off x="4876800" y="5943600"/>
            <a:ext cx="1066800" cy="366713"/>
          </a:xfrm>
          <a:prstGeom prst="rect">
            <a:avLst/>
          </a:prstGeom>
          <a:noFill/>
          <a:ln w="9525">
            <a:noFill/>
            <a:miter lim="800000"/>
            <a:headEnd/>
            <a:tailEnd/>
          </a:ln>
        </p:spPr>
        <p:txBody>
          <a:bodyPr>
            <a:spAutoFit/>
          </a:bodyPr>
          <a:lstStyle/>
          <a:p>
            <a:pPr>
              <a:spcBef>
                <a:spcPct val="50000"/>
              </a:spcBef>
            </a:pPr>
            <a:r>
              <a:rPr lang="en-US"/>
              <a:t>pH</a:t>
            </a:r>
          </a:p>
        </p:txBody>
      </p:sp>
      <p:sp>
        <p:nvSpPr>
          <p:cNvPr id="8" name="Line 9"/>
          <p:cNvSpPr>
            <a:spLocks noChangeShapeType="1"/>
          </p:cNvSpPr>
          <p:nvPr/>
        </p:nvSpPr>
        <p:spPr bwMode="auto">
          <a:xfrm>
            <a:off x="4343400" y="5334000"/>
            <a:ext cx="0" cy="609600"/>
          </a:xfrm>
          <a:prstGeom prst="line">
            <a:avLst/>
          </a:prstGeom>
          <a:noFill/>
          <a:ln w="9525">
            <a:solidFill>
              <a:schemeClr val="tx1"/>
            </a:solidFill>
            <a:round/>
            <a:headEnd/>
            <a:tailEnd/>
          </a:ln>
        </p:spPr>
        <p:txBody>
          <a:bodyPr/>
          <a:lstStyle/>
          <a:p>
            <a:endParaRPr lang="en-US"/>
          </a:p>
        </p:txBody>
      </p:sp>
      <p:sp>
        <p:nvSpPr>
          <p:cNvPr id="9" name="Text Box 10"/>
          <p:cNvSpPr txBox="1">
            <a:spLocks noChangeArrowheads="1"/>
          </p:cNvSpPr>
          <p:nvPr/>
        </p:nvSpPr>
        <p:spPr bwMode="auto">
          <a:xfrm>
            <a:off x="4191000" y="6019800"/>
            <a:ext cx="609600" cy="366713"/>
          </a:xfrm>
          <a:prstGeom prst="rect">
            <a:avLst/>
          </a:prstGeom>
          <a:noFill/>
          <a:ln w="9525">
            <a:noFill/>
            <a:miter lim="800000"/>
            <a:headEnd/>
            <a:tailEnd/>
          </a:ln>
        </p:spPr>
        <p:txBody>
          <a:bodyPr>
            <a:spAutoFit/>
          </a:bodyPr>
          <a:lstStyle/>
          <a:p>
            <a:pPr>
              <a:spcBef>
                <a:spcPct val="50000"/>
              </a:spcBef>
            </a:pPr>
            <a:r>
              <a:rPr lang="en-US"/>
              <a:t>7</a:t>
            </a:r>
          </a:p>
        </p:txBody>
      </p:sp>
      <p:sp>
        <p:nvSpPr>
          <p:cNvPr id="10" name="Text Box 11"/>
          <p:cNvSpPr txBox="1">
            <a:spLocks noChangeArrowheads="1"/>
          </p:cNvSpPr>
          <p:nvPr/>
        </p:nvSpPr>
        <p:spPr bwMode="auto">
          <a:xfrm>
            <a:off x="6934200" y="5410200"/>
            <a:ext cx="1828800" cy="336550"/>
          </a:xfrm>
          <a:prstGeom prst="rect">
            <a:avLst/>
          </a:prstGeom>
          <a:noFill/>
          <a:ln w="9525">
            <a:noFill/>
            <a:miter lim="800000"/>
            <a:headEnd/>
            <a:tailEnd/>
          </a:ln>
        </p:spPr>
        <p:txBody>
          <a:bodyPr>
            <a:spAutoFit/>
          </a:bodyPr>
          <a:lstStyle/>
          <a:p>
            <a:pPr>
              <a:spcBef>
                <a:spcPct val="50000"/>
              </a:spcBef>
            </a:pPr>
            <a:r>
              <a:rPr lang="en-US" sz="1600"/>
              <a:t>Na</a:t>
            </a:r>
            <a:r>
              <a:rPr lang="en-US" sz="1600" baseline="30000"/>
              <a:t>+</a:t>
            </a:r>
            <a:r>
              <a:rPr lang="en-US" sz="1600"/>
              <a:t> interference</a:t>
            </a:r>
          </a:p>
        </p:txBody>
      </p:sp>
      <p:sp>
        <p:nvSpPr>
          <p:cNvPr id="11" name="Line 15"/>
          <p:cNvSpPr>
            <a:spLocks noChangeShapeType="1"/>
          </p:cNvSpPr>
          <p:nvPr/>
        </p:nvSpPr>
        <p:spPr bwMode="auto">
          <a:xfrm flipH="1">
            <a:off x="6477000" y="5715000"/>
            <a:ext cx="533400" cy="228600"/>
          </a:xfrm>
          <a:prstGeom prst="line">
            <a:avLst/>
          </a:prstGeom>
          <a:noFill/>
          <a:ln w="9525">
            <a:solidFill>
              <a:schemeClr val="tx1"/>
            </a:solidFill>
            <a:round/>
            <a:headEnd/>
            <a:tailEnd type="triangle" w="med" len="med"/>
          </a:ln>
        </p:spPr>
        <p:txBody>
          <a:bodyPr/>
          <a:lstStyle/>
          <a:p>
            <a:endParaRPr lang="en-US"/>
          </a:p>
        </p:txBody>
      </p:sp>
      <p:sp>
        <p:nvSpPr>
          <p:cNvPr id="12" name="Freeform 16"/>
          <p:cNvSpPr>
            <a:spLocks/>
          </p:cNvSpPr>
          <p:nvPr/>
        </p:nvSpPr>
        <p:spPr bwMode="auto">
          <a:xfrm>
            <a:off x="1752600" y="4953000"/>
            <a:ext cx="4876800" cy="1524000"/>
          </a:xfrm>
          <a:custGeom>
            <a:avLst/>
            <a:gdLst>
              <a:gd name="T0" fmla="*/ 0 w 3072"/>
              <a:gd name="T1" fmla="*/ 0 h 960"/>
              <a:gd name="T2" fmla="*/ 48 w 3072"/>
              <a:gd name="T3" fmla="*/ 192 h 960"/>
              <a:gd name="T4" fmla="*/ 144 w 3072"/>
              <a:gd name="T5" fmla="*/ 384 h 960"/>
              <a:gd name="T6" fmla="*/ 336 w 3072"/>
              <a:gd name="T7" fmla="*/ 432 h 960"/>
              <a:gd name="T8" fmla="*/ 1152 w 3072"/>
              <a:gd name="T9" fmla="*/ 432 h 960"/>
              <a:gd name="T10" fmla="*/ 2160 w 3072"/>
              <a:gd name="T11" fmla="*/ 432 h 960"/>
              <a:gd name="T12" fmla="*/ 2544 w 3072"/>
              <a:gd name="T13" fmla="*/ 480 h 960"/>
              <a:gd name="T14" fmla="*/ 2688 w 3072"/>
              <a:gd name="T15" fmla="*/ 528 h 960"/>
              <a:gd name="T16" fmla="*/ 2880 w 3072"/>
              <a:gd name="T17" fmla="*/ 624 h 960"/>
              <a:gd name="T18" fmla="*/ 3024 w 3072"/>
              <a:gd name="T19" fmla="*/ 816 h 960"/>
              <a:gd name="T20" fmla="*/ 3072 w 3072"/>
              <a:gd name="T21" fmla="*/ 960 h 9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72"/>
              <a:gd name="T34" fmla="*/ 0 h 960"/>
              <a:gd name="T35" fmla="*/ 3072 w 3072"/>
              <a:gd name="T36" fmla="*/ 960 h 9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72" h="960">
                <a:moveTo>
                  <a:pt x="0" y="0"/>
                </a:moveTo>
                <a:cubicBezTo>
                  <a:pt x="12" y="64"/>
                  <a:pt x="24" y="128"/>
                  <a:pt x="48" y="192"/>
                </a:cubicBezTo>
                <a:cubicBezTo>
                  <a:pt x="72" y="256"/>
                  <a:pt x="96" y="344"/>
                  <a:pt x="144" y="384"/>
                </a:cubicBezTo>
                <a:cubicBezTo>
                  <a:pt x="192" y="424"/>
                  <a:pt x="168" y="424"/>
                  <a:pt x="336" y="432"/>
                </a:cubicBezTo>
                <a:cubicBezTo>
                  <a:pt x="504" y="440"/>
                  <a:pt x="848" y="432"/>
                  <a:pt x="1152" y="432"/>
                </a:cubicBezTo>
                <a:cubicBezTo>
                  <a:pt x="1456" y="432"/>
                  <a:pt x="1928" y="424"/>
                  <a:pt x="2160" y="432"/>
                </a:cubicBezTo>
                <a:cubicBezTo>
                  <a:pt x="2392" y="440"/>
                  <a:pt x="2456" y="464"/>
                  <a:pt x="2544" y="480"/>
                </a:cubicBezTo>
                <a:cubicBezTo>
                  <a:pt x="2632" y="496"/>
                  <a:pt x="2632" y="504"/>
                  <a:pt x="2688" y="528"/>
                </a:cubicBezTo>
                <a:cubicBezTo>
                  <a:pt x="2744" y="552"/>
                  <a:pt x="2824" y="576"/>
                  <a:pt x="2880" y="624"/>
                </a:cubicBezTo>
                <a:cubicBezTo>
                  <a:pt x="2936" y="672"/>
                  <a:pt x="2992" y="760"/>
                  <a:pt x="3024" y="816"/>
                </a:cubicBezTo>
                <a:cubicBezTo>
                  <a:pt x="3056" y="872"/>
                  <a:pt x="3064" y="916"/>
                  <a:pt x="3072" y="960"/>
                </a:cubicBezTo>
              </a:path>
            </a:pathLst>
          </a:custGeom>
          <a:noFill/>
          <a:ln w="9525">
            <a:solidFill>
              <a:schemeClr val="tx1"/>
            </a:solidFill>
            <a:round/>
            <a:headEnd/>
            <a:tailEnd/>
          </a:ln>
        </p:spPr>
        <p:txBody>
          <a:bodyPr/>
          <a:lstStyle/>
          <a:p>
            <a:endParaRPr lang="en-US"/>
          </a:p>
        </p:txBody>
      </p:sp>
      <p:sp>
        <p:nvSpPr>
          <p:cNvPr id="13" name="Text Box 17"/>
          <p:cNvSpPr txBox="1">
            <a:spLocks noChangeArrowheads="1"/>
          </p:cNvSpPr>
          <p:nvPr/>
        </p:nvSpPr>
        <p:spPr bwMode="auto">
          <a:xfrm>
            <a:off x="2133600" y="4724400"/>
            <a:ext cx="1524000" cy="366713"/>
          </a:xfrm>
          <a:prstGeom prst="rect">
            <a:avLst/>
          </a:prstGeom>
          <a:noFill/>
          <a:ln w="9525">
            <a:noFill/>
            <a:miter lim="800000"/>
            <a:headEnd/>
            <a:tailEnd/>
          </a:ln>
        </p:spPr>
        <p:txBody>
          <a:bodyPr>
            <a:spAutoFit/>
          </a:bodyPr>
          <a:lstStyle/>
          <a:p>
            <a:pPr>
              <a:spcBef>
                <a:spcPct val="50000"/>
              </a:spcBef>
            </a:pPr>
            <a:r>
              <a:rPr lang="en-US"/>
              <a:t>saturation</a:t>
            </a:r>
          </a:p>
        </p:txBody>
      </p:sp>
      <p:sp>
        <p:nvSpPr>
          <p:cNvPr id="14" name="Line 18"/>
          <p:cNvSpPr>
            <a:spLocks noChangeShapeType="1"/>
          </p:cNvSpPr>
          <p:nvPr/>
        </p:nvSpPr>
        <p:spPr bwMode="auto">
          <a:xfrm flipH="1">
            <a:off x="1905000" y="4953000"/>
            <a:ext cx="228600" cy="4572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251236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p:bldP spid="7" grpId="0"/>
      <p:bldP spid="8" grpId="0" animBg="1"/>
      <p:bldP spid="9" grpId="0"/>
      <p:bldP spid="10" grpId="0"/>
      <p:bldP spid="11" grpId="0" animBg="1"/>
      <p:bldP spid="12" grpId="0" animBg="1"/>
      <p:bldP spid="13"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sz="4000" dirty="0" smtClean="0">
                <a:latin typeface="Tahoma" charset="0"/>
              </a:rPr>
              <a:t>Electrochemistry</a:t>
            </a:r>
            <a:r>
              <a:rPr lang="en-US" sz="4800" dirty="0" smtClean="0">
                <a:latin typeface="Tahoma" charset="0"/>
              </a:rPr>
              <a:t/>
            </a:r>
            <a:br>
              <a:rPr lang="en-US" sz="4800" dirty="0" smtClean="0">
                <a:latin typeface="Tahoma" charset="0"/>
              </a:rPr>
            </a:br>
            <a:r>
              <a:rPr lang="en-US" sz="3200" dirty="0" err="1" smtClean="0">
                <a:latin typeface="Tahoma" charset="0"/>
              </a:rPr>
              <a:t>Potentiometry</a:t>
            </a:r>
            <a:r>
              <a:rPr lang="en-US" sz="3200" dirty="0" smtClean="0">
                <a:latin typeface="Tahoma" charset="0"/>
              </a:rPr>
              <a:t> – Questions</a:t>
            </a:r>
            <a:endParaRPr lang="en-US" altLang="en-US" sz="32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80000"/>
              </a:lnSpc>
              <a:buFontTx/>
              <a:buAutoNum type="arabicPeriod"/>
            </a:pPr>
            <a:r>
              <a:rPr lang="en-US" sz="2000" dirty="0" smtClean="0">
                <a:latin typeface="Tahoma" charset="0"/>
              </a:rPr>
              <a:t>The purpose of a reference electrode is to:</a:t>
            </a:r>
          </a:p>
          <a:p>
            <a:pPr marL="990600" lvl="1" indent="-533400">
              <a:lnSpc>
                <a:spcPct val="80000"/>
              </a:lnSpc>
              <a:buFontTx/>
              <a:buAutoNum type="alphaLcParenR"/>
            </a:pPr>
            <a:r>
              <a:rPr lang="en-US" sz="1800" dirty="0" smtClean="0">
                <a:latin typeface="Tahoma" charset="0"/>
              </a:rPr>
              <a:t>provide a stable voltage	b) complete the circuit</a:t>
            </a:r>
          </a:p>
          <a:p>
            <a:pPr marL="990600" lvl="1" indent="-533400">
              <a:lnSpc>
                <a:spcPct val="80000"/>
              </a:lnSpc>
              <a:buFontTx/>
              <a:buAutoNum type="alphaLcParenR" startAt="3"/>
            </a:pPr>
            <a:r>
              <a:rPr lang="en-US" sz="1800" dirty="0" smtClean="0">
                <a:latin typeface="Tahoma" charset="0"/>
              </a:rPr>
              <a:t>provide a source of electrons or positive charges needed by the </a:t>
            </a:r>
            <a:r>
              <a:rPr lang="en-US" sz="1800" dirty="0" err="1" smtClean="0">
                <a:latin typeface="Tahoma" charset="0"/>
              </a:rPr>
              <a:t>analyte</a:t>
            </a:r>
            <a:r>
              <a:rPr lang="en-US" sz="1800" dirty="0" smtClean="0">
                <a:latin typeface="Tahoma" charset="0"/>
              </a:rPr>
              <a:t> electrode</a:t>
            </a:r>
          </a:p>
          <a:p>
            <a:pPr marL="990600" lvl="1" indent="-533400">
              <a:lnSpc>
                <a:spcPct val="80000"/>
              </a:lnSpc>
              <a:buFontTx/>
              <a:buAutoNum type="alphaLcParenR" startAt="3"/>
            </a:pPr>
            <a:r>
              <a:rPr lang="en-US" sz="1800" dirty="0" smtClean="0">
                <a:latin typeface="Tahoma" charset="0"/>
              </a:rPr>
              <a:t>all of the above</a:t>
            </a:r>
          </a:p>
          <a:p>
            <a:pPr marL="609600" indent="-609600">
              <a:lnSpc>
                <a:spcPct val="80000"/>
              </a:lnSpc>
              <a:buFontTx/>
              <a:buAutoNum type="arabicPeriod"/>
            </a:pPr>
            <a:r>
              <a:rPr lang="en-US" sz="2000" dirty="0" smtClean="0">
                <a:latin typeface="Tahoma" charset="0"/>
              </a:rPr>
              <a:t>For modern pH measurement, one probe will go into solution.  How many reference electrodes exist in in this probe?</a:t>
            </a:r>
          </a:p>
          <a:p>
            <a:pPr marL="609600" indent="-609600">
              <a:lnSpc>
                <a:spcPct val="80000"/>
              </a:lnSpc>
              <a:buFontTx/>
              <a:buAutoNum type="arabicPeriod"/>
            </a:pPr>
            <a:r>
              <a:rPr lang="en-US" sz="2000" dirty="0" smtClean="0">
                <a:latin typeface="Tahoma" charset="0"/>
              </a:rPr>
              <a:t>An F</a:t>
            </a:r>
            <a:r>
              <a:rPr lang="en-US" sz="2000" baseline="30000" dirty="0" smtClean="0">
                <a:latin typeface="Tahoma" charset="0"/>
              </a:rPr>
              <a:t>-</a:t>
            </a:r>
            <a:r>
              <a:rPr lang="en-US" sz="2000" dirty="0" smtClean="0">
                <a:latin typeface="Tahoma" charset="0"/>
              </a:rPr>
              <a:t> ion selective electrode is to be used to check that water is properly fluoridated.  It is found to work well in most cases, but gives errors in water samples at higher </a:t>
            </a:r>
            <a:r>
              <a:rPr lang="en-US" sz="2000" dirty="0" err="1" smtClean="0">
                <a:latin typeface="Tahoma" charset="0"/>
              </a:rPr>
              <a:t>pH.</a:t>
            </a:r>
            <a:r>
              <a:rPr lang="en-US" sz="2000" dirty="0" smtClean="0">
                <a:latin typeface="Tahoma" charset="0"/>
              </a:rPr>
              <a:t>  Give a possible explanation for the error, and a possible solution to decrease the error.</a:t>
            </a:r>
          </a:p>
          <a:p>
            <a:pPr marL="609600" indent="-609600">
              <a:lnSpc>
                <a:spcPct val="80000"/>
              </a:lnSpc>
              <a:buFontTx/>
              <a:buAutoNum type="arabicPeriod"/>
            </a:pPr>
            <a:r>
              <a:rPr lang="en-US" sz="2000" dirty="0" smtClean="0">
                <a:latin typeface="Tahoma" charset="0"/>
              </a:rPr>
              <a:t>A platinum electrode is used as:</a:t>
            </a:r>
          </a:p>
          <a:p>
            <a:pPr marL="609600" indent="-609600">
              <a:lnSpc>
                <a:spcPct val="80000"/>
              </a:lnSpc>
              <a:buFontTx/>
              <a:buNone/>
            </a:pPr>
            <a:r>
              <a:rPr lang="en-US" sz="2000" dirty="0" smtClean="0">
                <a:latin typeface="Tahoma" charset="0"/>
              </a:rPr>
              <a:t>	a) reference electrode</a:t>
            </a:r>
          </a:p>
          <a:p>
            <a:pPr marL="609600" indent="-609600">
              <a:lnSpc>
                <a:spcPct val="80000"/>
              </a:lnSpc>
              <a:buFontTx/>
              <a:buNone/>
            </a:pPr>
            <a:r>
              <a:rPr lang="en-US" sz="2000" dirty="0" smtClean="0">
                <a:latin typeface="Tahoma" charset="0"/>
              </a:rPr>
              <a:t>	b) an electrode for determining dissolved Pt</a:t>
            </a:r>
          </a:p>
          <a:p>
            <a:pPr marL="609600" indent="-609600">
              <a:lnSpc>
                <a:spcPct val="80000"/>
              </a:lnSpc>
              <a:buFontTx/>
              <a:buNone/>
            </a:pPr>
            <a:r>
              <a:rPr lang="en-US" sz="2000" dirty="0" smtClean="0">
                <a:latin typeface="Tahoma" charset="0"/>
              </a:rPr>
              <a:t>	c) an inert electrode for following </a:t>
            </a:r>
            <a:r>
              <a:rPr lang="en-US" sz="2000" dirty="0" err="1" smtClean="0">
                <a:latin typeface="Tahoma" charset="0"/>
              </a:rPr>
              <a:t>redox</a:t>
            </a:r>
            <a:r>
              <a:rPr lang="en-US" sz="2000" dirty="0" smtClean="0">
                <a:latin typeface="Tahoma" charset="0"/>
              </a:rPr>
              <a:t> reactions</a:t>
            </a:r>
          </a:p>
          <a:p>
            <a:pPr marL="609600" indent="-609600">
              <a:lnSpc>
                <a:spcPct val="80000"/>
              </a:lnSpc>
              <a:buFontTx/>
              <a:buNone/>
            </a:pPr>
            <a:r>
              <a:rPr lang="en-US" sz="2000" dirty="0" smtClean="0">
                <a:latin typeface="Tahoma" charset="0"/>
              </a:rPr>
              <a:t>	d) ion selective electrode</a:t>
            </a:r>
          </a:p>
        </p:txBody>
      </p:sp>
    </p:spTree>
    <p:extLst>
      <p:ext uri="{BB962C8B-B14F-4D97-AF65-F5344CB8AC3E}">
        <p14:creationId xmlns:p14="http://schemas.microsoft.com/office/powerpoint/2010/main" val="9061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171">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171">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rPr>
              <a:t>Exam 1</a:t>
            </a:r>
            <a:br>
              <a:rPr lang="en-US" altLang="en-US" dirty="0" smtClean="0">
                <a:latin typeface="Tahoma" charset="0"/>
              </a:rPr>
            </a:br>
            <a:r>
              <a:rPr lang="en-US" altLang="en-US" sz="3600" dirty="0" smtClean="0">
                <a:latin typeface="Tahoma" charset="0"/>
              </a:rPr>
              <a:t>Topics to Know</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80000"/>
              </a:lnSpc>
              <a:buFontTx/>
              <a:buAutoNum type="alphaUcPeriod"/>
            </a:pPr>
            <a:r>
              <a:rPr lang="en-US" altLang="en-US" sz="2400" dirty="0" smtClean="0">
                <a:latin typeface="Tahoma" charset="0"/>
              </a:rPr>
              <a:t>Instrument Performance Measures</a:t>
            </a:r>
          </a:p>
          <a:p>
            <a:pPr marL="990600" lvl="1" indent="-533400">
              <a:lnSpc>
                <a:spcPct val="80000"/>
              </a:lnSpc>
              <a:buFontTx/>
              <a:buNone/>
            </a:pPr>
            <a:r>
              <a:rPr lang="en-US" altLang="en-US" sz="2000" dirty="0" smtClean="0">
                <a:latin typeface="Tahoma" charset="0"/>
              </a:rPr>
              <a:t>know main measures discussed in class (e.g. sensitivity, selectivity, accuracy, etc.)</a:t>
            </a:r>
          </a:p>
          <a:p>
            <a:pPr marL="609600" indent="-609600">
              <a:lnSpc>
                <a:spcPct val="80000"/>
              </a:lnSpc>
              <a:buFontTx/>
              <a:buAutoNum type="alphaUcPeriod"/>
            </a:pPr>
            <a:r>
              <a:rPr lang="en-US" altLang="en-US" sz="2400" dirty="0" smtClean="0">
                <a:latin typeface="Tahoma" charset="0"/>
              </a:rPr>
              <a:t>Electronics</a:t>
            </a:r>
          </a:p>
          <a:p>
            <a:pPr marL="990600" lvl="1" indent="-533400">
              <a:lnSpc>
                <a:spcPct val="80000"/>
              </a:lnSpc>
              <a:buFontTx/>
              <a:buAutoNum type="arabicPeriod"/>
            </a:pPr>
            <a:r>
              <a:rPr lang="en-US" altLang="en-US" sz="2000" dirty="0" smtClean="0">
                <a:latin typeface="Tahoma" charset="0"/>
              </a:rPr>
              <a:t>DC circuits (know and be able to apply: Kirchhoff</a:t>
            </a:r>
            <a:r>
              <a:rPr lang="en-US" altLang="en-US" sz="2000" dirty="0" smtClean="0"/>
              <a:t>’</a:t>
            </a:r>
            <a:r>
              <a:rPr lang="en-US" altLang="en-US" sz="2000" dirty="0" smtClean="0">
                <a:latin typeface="Tahoma" charset="0"/>
              </a:rPr>
              <a:t>s Laws, Ohm</a:t>
            </a:r>
            <a:r>
              <a:rPr lang="en-US" altLang="en-US" sz="2000" dirty="0" smtClean="0"/>
              <a:t>’</a:t>
            </a:r>
            <a:r>
              <a:rPr lang="en-US" altLang="en-US" sz="2000" dirty="0" smtClean="0">
                <a:latin typeface="Tahoma" charset="0"/>
              </a:rPr>
              <a:t>s Law, Power Law)</a:t>
            </a:r>
          </a:p>
          <a:p>
            <a:pPr marL="990600" lvl="1" indent="-533400">
              <a:lnSpc>
                <a:spcPct val="80000"/>
              </a:lnSpc>
              <a:buFontTx/>
              <a:buAutoNum type="arabicPeriod"/>
            </a:pPr>
            <a:r>
              <a:rPr lang="en-US" altLang="en-US" sz="2000" dirty="0" smtClean="0">
                <a:latin typeface="Tahoma" charset="0"/>
              </a:rPr>
              <a:t>AC Circuits and Fourier Transforms (be able to determine frequency, have qualitative understanding of Fourier </a:t>
            </a:r>
            <a:r>
              <a:rPr lang="en-US" altLang="en-US" sz="2000" dirty="0" smtClean="0">
                <a:latin typeface="Tahoma" charset="0"/>
              </a:rPr>
              <a:t>transformation </a:t>
            </a:r>
            <a:r>
              <a:rPr lang="en-US" altLang="en-US" sz="2000" dirty="0" smtClean="0">
                <a:latin typeface="Tahoma" charset="0"/>
              </a:rPr>
              <a:t>of time dependence to frequency dependence)</a:t>
            </a:r>
          </a:p>
          <a:p>
            <a:pPr marL="990600" lvl="1" indent="-533400">
              <a:lnSpc>
                <a:spcPct val="80000"/>
              </a:lnSpc>
              <a:buFontTx/>
              <a:buAutoNum type="arabicPeriod"/>
            </a:pPr>
            <a:r>
              <a:rPr lang="en-US" altLang="en-US" sz="2000" dirty="0" smtClean="0">
                <a:latin typeface="Tahoma" charset="0"/>
              </a:rPr>
              <a:t>RC Circuits (know quantitatively for </a:t>
            </a:r>
            <a:r>
              <a:rPr lang="en-US" altLang="en-US" sz="2000" dirty="0" smtClean="0">
                <a:latin typeface="Tahoma" charset="0"/>
              </a:rPr>
              <a:t>single step change </a:t>
            </a:r>
            <a:r>
              <a:rPr lang="en-US" altLang="en-US" sz="2000" dirty="0" smtClean="0">
                <a:latin typeface="Tahoma" charset="0"/>
              </a:rPr>
              <a:t>in voltage, know qualitative effects for other changes such as noise)</a:t>
            </a:r>
          </a:p>
          <a:p>
            <a:pPr marL="990600" lvl="1" indent="-533400">
              <a:lnSpc>
                <a:spcPct val="80000"/>
              </a:lnSpc>
              <a:buFontTx/>
              <a:buAutoNum type="arabicPeriod"/>
            </a:pPr>
            <a:r>
              <a:rPr lang="en-US" altLang="en-US" sz="2000" dirty="0" smtClean="0">
                <a:latin typeface="Tahoma" charset="0"/>
              </a:rPr>
              <a:t>Analog to Digital Signal Conversion (know how to convert between decimal and binary, and between digital signal and voltage, be able to estimate uncertainty in digitizer, significance of input range, know A/D performance parameters)</a:t>
            </a:r>
          </a:p>
        </p:txBody>
      </p:sp>
    </p:spTree>
    <p:extLst>
      <p:ext uri="{BB962C8B-B14F-4D97-AF65-F5344CB8AC3E}">
        <p14:creationId xmlns:p14="http://schemas.microsoft.com/office/powerpoint/2010/main" val="176584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rPr>
              <a:t>Exam 1</a:t>
            </a:r>
            <a:br>
              <a:rPr lang="en-US" altLang="en-US" dirty="0" smtClean="0">
                <a:latin typeface="Tahoma" charset="0"/>
              </a:rPr>
            </a:br>
            <a:r>
              <a:rPr lang="en-US" altLang="en-US" sz="3600" dirty="0" smtClean="0">
                <a:latin typeface="Tahoma" charset="0"/>
              </a:rPr>
              <a:t> Topics to Know </a:t>
            </a:r>
            <a:r>
              <a:rPr lang="en-US" altLang="en-US" sz="3600" dirty="0" smtClean="0"/>
              <a:t>–</a:t>
            </a:r>
            <a:r>
              <a:rPr lang="en-US" altLang="en-US" sz="3600" dirty="0" smtClean="0">
                <a:latin typeface="Tahoma" charset="0"/>
              </a:rPr>
              <a:t> cont.</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lnSpc>
                <a:spcPct val="80000"/>
              </a:lnSpc>
              <a:buFontTx/>
              <a:buNone/>
            </a:pPr>
            <a:r>
              <a:rPr lang="en-US" altLang="en-US" sz="2800" dirty="0" smtClean="0">
                <a:latin typeface="Tahoma" charset="0"/>
              </a:rPr>
              <a:t>B.	Electronics </a:t>
            </a:r>
            <a:r>
              <a:rPr lang="en-US" altLang="en-US" sz="2800" dirty="0" smtClean="0"/>
              <a:t>–</a:t>
            </a:r>
            <a:r>
              <a:rPr lang="en-US" altLang="en-US" sz="2800" dirty="0" smtClean="0">
                <a:latin typeface="Tahoma" charset="0"/>
              </a:rPr>
              <a:t> cont.</a:t>
            </a:r>
          </a:p>
          <a:p>
            <a:pPr marL="990600" lvl="1" indent="-533400">
              <a:lnSpc>
                <a:spcPct val="80000"/>
              </a:lnSpc>
              <a:buFontTx/>
              <a:buAutoNum type="arabicPeriod" startAt="5"/>
            </a:pPr>
            <a:r>
              <a:rPr lang="en-US" altLang="en-US" sz="2400" dirty="0" smtClean="0">
                <a:latin typeface="Tahoma" charset="0"/>
              </a:rPr>
              <a:t>Measurements with digital voltmeters (know how these can be used for current and resistance measurements; know errors associated with measurements)</a:t>
            </a:r>
          </a:p>
          <a:p>
            <a:pPr marL="990600" lvl="1" indent="-533400">
              <a:lnSpc>
                <a:spcPct val="80000"/>
              </a:lnSpc>
              <a:buFontTx/>
              <a:buAutoNum type="arabicPeriod" startAt="5"/>
            </a:pPr>
            <a:r>
              <a:rPr lang="en-US" altLang="en-US" sz="2400" dirty="0" smtClean="0">
                <a:latin typeface="Tahoma" charset="0"/>
              </a:rPr>
              <a:t>Transducers (know how a few of each type work + how signal is measured)</a:t>
            </a:r>
          </a:p>
          <a:p>
            <a:pPr marL="990600" lvl="1" indent="-533400">
              <a:lnSpc>
                <a:spcPct val="80000"/>
              </a:lnSpc>
              <a:buFontTx/>
              <a:buAutoNum type="arabicPeriod" startAt="5"/>
            </a:pPr>
            <a:r>
              <a:rPr lang="en-US" altLang="en-US" sz="2400" dirty="0" smtClean="0">
                <a:latin typeface="Tahoma" charset="0"/>
              </a:rPr>
              <a:t>Operational Amplifiers (know general </a:t>
            </a:r>
            <a:r>
              <a:rPr lang="en-US" altLang="en-US" sz="2400" dirty="0" smtClean="0">
                <a:latin typeface="Tahoma" charset="0"/>
              </a:rPr>
              <a:t>use)</a:t>
            </a:r>
            <a:endParaRPr lang="en-US" altLang="en-US" sz="2400" dirty="0" smtClean="0">
              <a:latin typeface="Tahoma" charset="0"/>
            </a:endParaRPr>
          </a:p>
          <a:p>
            <a:pPr marL="990600" lvl="1" indent="-533400">
              <a:lnSpc>
                <a:spcPct val="80000"/>
              </a:lnSpc>
              <a:buFontTx/>
              <a:buAutoNum type="arabicPeriod" startAt="5"/>
            </a:pPr>
            <a:r>
              <a:rPr lang="en-US" altLang="en-US" sz="2400" dirty="0" smtClean="0">
                <a:latin typeface="Tahoma" charset="0"/>
              </a:rPr>
              <a:t>Noise (know how to calculate S/N and limit of detection; know main types of noise; know how to calculate thermal or shot noise; know effect of signal averaging; know ways to reduce noise)</a:t>
            </a:r>
          </a:p>
        </p:txBody>
      </p:sp>
    </p:spTree>
    <p:extLst>
      <p:ext uri="{BB962C8B-B14F-4D97-AF65-F5344CB8AC3E}">
        <p14:creationId xmlns:p14="http://schemas.microsoft.com/office/powerpoint/2010/main" val="324725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rPr>
              <a:t>Exam 1</a:t>
            </a:r>
            <a:br>
              <a:rPr lang="en-US" altLang="en-US" dirty="0" smtClean="0">
                <a:latin typeface="Tahoma" charset="0"/>
              </a:rPr>
            </a:br>
            <a:r>
              <a:rPr lang="en-US" altLang="en-US" sz="3600" dirty="0" smtClean="0">
                <a:latin typeface="Tahoma" charset="0"/>
              </a:rPr>
              <a:t> Topics to Know </a:t>
            </a:r>
            <a:r>
              <a:rPr lang="en-US" altLang="en-US" sz="3600" dirty="0" smtClean="0"/>
              <a:t>–</a:t>
            </a:r>
            <a:r>
              <a:rPr lang="en-US" altLang="en-US" sz="3600" dirty="0" smtClean="0">
                <a:latin typeface="Tahoma" charset="0"/>
              </a:rPr>
              <a:t> cont.</a:t>
            </a:r>
            <a:endParaRPr lang="en-US" altLang="en-US" sz="3600" dirty="0" smtClean="0">
              <a:latin typeface="Tahoma" charset="0"/>
              <a:cs typeface="Tahoma" charset="0"/>
            </a:endParaRPr>
          </a:p>
        </p:txBody>
      </p:sp>
      <p:sp>
        <p:nvSpPr>
          <p:cNvPr id="7171" name="Content Placeholder 5"/>
          <p:cNvSpPr>
            <a:spLocks noGrp="1"/>
          </p:cNvSpPr>
          <p:nvPr>
            <p:ph idx="1"/>
          </p:nvPr>
        </p:nvSpPr>
        <p:spPr/>
        <p:txBody>
          <a:bodyPr/>
          <a:lstStyle/>
          <a:p>
            <a:pPr marL="609600" indent="-609600">
              <a:buFontTx/>
              <a:buNone/>
            </a:pPr>
            <a:r>
              <a:rPr lang="en-US" sz="2800" dirty="0" smtClean="0">
                <a:latin typeface="Tahoma" charset="0"/>
                <a:cs typeface="Tahoma" charset="0"/>
              </a:rPr>
              <a:t>C.  Electrochemistry (Ch. </a:t>
            </a:r>
            <a:r>
              <a:rPr lang="en-US" sz="2800" dirty="0" smtClean="0">
                <a:latin typeface="Tahoma" charset="0"/>
                <a:cs typeface="Tahoma" charset="0"/>
              </a:rPr>
              <a:t>13/14)</a:t>
            </a:r>
            <a:endParaRPr lang="en-US" sz="2800" dirty="0" smtClean="0">
              <a:latin typeface="Tahoma" charset="0"/>
              <a:cs typeface="Tahoma" charset="0"/>
            </a:endParaRPr>
          </a:p>
          <a:p>
            <a:pPr marL="990600" lvl="1" indent="-533400">
              <a:buFontTx/>
              <a:buAutoNum type="arabicPeriod"/>
            </a:pPr>
            <a:r>
              <a:rPr lang="en-US" sz="2400" dirty="0" err="1" smtClean="0">
                <a:latin typeface="Tahoma" charset="0"/>
                <a:cs typeface="Tahoma" charset="0"/>
              </a:rPr>
              <a:t>Redox</a:t>
            </a:r>
            <a:r>
              <a:rPr lang="en-US" sz="2400" dirty="0" smtClean="0">
                <a:latin typeface="Tahoma" charset="0"/>
                <a:cs typeface="Tahoma" charset="0"/>
              </a:rPr>
              <a:t> reaction knowledge (be able to identify elements being oxidized and reduced, be able to balance half and full reactions).</a:t>
            </a:r>
          </a:p>
          <a:p>
            <a:pPr marL="990600" lvl="1" indent="-533400">
              <a:buFontTx/>
              <a:buAutoNum type="arabicPeriod"/>
            </a:pPr>
            <a:r>
              <a:rPr lang="en-US" sz="2400" dirty="0" smtClean="0">
                <a:latin typeface="Tahoma" charset="0"/>
                <a:cs typeface="Tahoma" charset="0"/>
              </a:rPr>
              <a:t>Be able to relate charge to moles of </a:t>
            </a:r>
            <a:r>
              <a:rPr lang="en-US" sz="2400" dirty="0" err="1" smtClean="0">
                <a:latin typeface="Tahoma" charset="0"/>
                <a:cs typeface="Tahoma" charset="0"/>
              </a:rPr>
              <a:t>redox</a:t>
            </a:r>
            <a:r>
              <a:rPr lang="en-US" sz="2400" dirty="0" smtClean="0">
                <a:latin typeface="Tahoma" charset="0"/>
                <a:cs typeface="Tahoma" charset="0"/>
              </a:rPr>
              <a:t> reactants consumed and to current and time.</a:t>
            </a:r>
          </a:p>
          <a:p>
            <a:pPr marL="990600" lvl="1" indent="-533400">
              <a:buFontTx/>
              <a:buAutoNum type="arabicPeriod"/>
            </a:pPr>
            <a:r>
              <a:rPr lang="en-US" sz="2400" dirty="0" smtClean="0">
                <a:latin typeface="Tahoma" charset="0"/>
                <a:cs typeface="Tahoma" charset="0"/>
              </a:rPr>
              <a:t>Know how to calculate electrical energy and relate it to chemical energy.</a:t>
            </a:r>
          </a:p>
          <a:p>
            <a:pPr marL="990600" lvl="1" indent="-533400">
              <a:buFontTx/>
              <a:buAutoNum type="arabicPeriod"/>
            </a:pPr>
            <a:r>
              <a:rPr lang="en-US" sz="2400" dirty="0" smtClean="0">
                <a:latin typeface="Tahoma" charset="0"/>
                <a:cs typeface="Tahoma" charset="0"/>
              </a:rPr>
              <a:t>Be able to identify anodes/cathodes in galvanic or electrolytic cells and their charge.</a:t>
            </a:r>
          </a:p>
          <a:p>
            <a:pPr marL="990600" lvl="1" indent="-533400">
              <a:buFontTx/>
              <a:buAutoNum type="arabicPeriod"/>
            </a:pPr>
            <a:r>
              <a:rPr lang="en-US" sz="2400" dirty="0" smtClean="0">
                <a:latin typeface="Tahoma" charset="0"/>
                <a:cs typeface="Tahoma" charset="0"/>
              </a:rPr>
              <a:t>Know what the standard potential is a measure of.</a:t>
            </a:r>
          </a:p>
          <a:p>
            <a:pPr marL="609600" indent="-609600">
              <a:lnSpc>
                <a:spcPct val="80000"/>
              </a:lnSpc>
              <a:buFontTx/>
              <a:buNone/>
            </a:pPr>
            <a:endParaRPr lang="en-US" altLang="en-US" sz="2400" dirty="0" smtClean="0">
              <a:latin typeface="Tahoma" charset="0"/>
            </a:endParaRPr>
          </a:p>
        </p:txBody>
      </p:sp>
    </p:spTree>
    <p:extLst>
      <p:ext uri="{BB962C8B-B14F-4D97-AF65-F5344CB8AC3E}">
        <p14:creationId xmlns:p14="http://schemas.microsoft.com/office/powerpoint/2010/main" val="19273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3079</TotalTime>
  <Words>921</Words>
  <Application>Microsoft Office PowerPoint</Application>
  <PresentationFormat>On-screen Show (4:3)</PresentationFormat>
  <Paragraphs>191</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Cambria</vt:lpstr>
      <vt:lpstr>Symbol</vt:lpstr>
      <vt:lpstr>Tahoma</vt:lpstr>
      <vt:lpstr>Default Design</vt:lpstr>
      <vt:lpstr>Equation</vt:lpstr>
      <vt:lpstr>Chem. 133 – 3/2 Lecture</vt:lpstr>
      <vt:lpstr>Announcements I</vt:lpstr>
      <vt:lpstr>Electrochemistry Potentiometry – Ion Selective Electrodes</vt:lpstr>
      <vt:lpstr>Electrochemistry Potentiometry – Ion Selective Electrodes</vt:lpstr>
      <vt:lpstr>Electrochemistry Potentiometry – Ion Selective Electrodes</vt:lpstr>
      <vt:lpstr>Electrochemistry Potentiometry – Questions</vt:lpstr>
      <vt:lpstr>Exam 1 Topics to Know</vt:lpstr>
      <vt:lpstr>Exam 1  Topics to Know – cont.</vt:lpstr>
      <vt:lpstr>Exam 1  Topics to Know – cont.</vt:lpstr>
      <vt:lpstr>Exam 1  Topics to Know – cont.</vt:lpstr>
      <vt:lpstr>Exam 1 Equations Given On Exam</vt:lpstr>
      <vt:lpstr>Electrochemistry  What we are not covering</vt:lpstr>
      <vt:lpstr>Spectroscopy</vt:lpstr>
      <vt:lpstr>Spectroscopy</vt:lpstr>
      <vt:lpstr>Spectroscopy Fundamental Properties of Light</vt:lpstr>
      <vt:lpstr>Spectroscopy -  Interaction with Matter: Absorption vs. Emission</vt:lpstr>
      <vt:lpstr>Spectroscopy  Regions of the Electromagnetic Spectrum</vt:lpstr>
      <vt:lpstr>Spectroscopy  Regions of the Electromagnetic Spectrum</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239</cp:revision>
  <dcterms:created xsi:type="dcterms:W3CDTF">2005-09-14T19:27:31Z</dcterms:created>
  <dcterms:modified xsi:type="dcterms:W3CDTF">2017-03-02T00:58:55Z</dcterms:modified>
</cp:coreProperties>
</file>