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sldIdLst>
    <p:sldId id="280" r:id="rId2"/>
    <p:sldId id="339" r:id="rId3"/>
    <p:sldId id="439" r:id="rId4"/>
    <p:sldId id="436" r:id="rId5"/>
    <p:sldId id="437" r:id="rId6"/>
    <p:sldId id="438" r:id="rId7"/>
    <p:sldId id="440" r:id="rId8"/>
    <p:sldId id="441" r:id="rId9"/>
    <p:sldId id="442" r:id="rId10"/>
    <p:sldId id="443" r:id="rId11"/>
    <p:sldId id="445" r:id="rId12"/>
    <p:sldId id="446" r:id="rId13"/>
    <p:sldId id="447" r:id="rId14"/>
    <p:sldId id="448" r:id="rId15"/>
    <p:sldId id="449" r:id="rId16"/>
    <p:sldId id="450"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286A"/>
    <a:srgbClr val="FE5F26"/>
    <a:srgbClr val="FDBB27"/>
    <a:srgbClr val="FF0000"/>
    <a:srgbClr val="F7A7B2"/>
    <a:srgbClr val="CC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4" autoAdjust="0"/>
    <p:restoredTop sz="94627" autoAdjust="0"/>
  </p:normalViewPr>
  <p:slideViewPr>
    <p:cSldViewPr>
      <p:cViewPr varScale="1">
        <p:scale>
          <a:sx n="88" d="100"/>
          <a:sy n="88" d="100"/>
        </p:scale>
        <p:origin x="108"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5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5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5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8DAA529-1C47-41A6-A996-D3A5BA3E8E46}" type="slidenum">
              <a:rPr lang="en-US" altLang="en-US"/>
              <a:pPr>
                <a:defRPr/>
              </a:pPr>
              <a:t>‹#›</a:t>
            </a:fld>
            <a:endParaRPr lang="en-US" altLang="en-US"/>
          </a:p>
        </p:txBody>
      </p:sp>
    </p:spTree>
    <p:extLst>
      <p:ext uri="{BB962C8B-B14F-4D97-AF65-F5344CB8AC3E}">
        <p14:creationId xmlns:p14="http://schemas.microsoft.com/office/powerpoint/2010/main" val="2543653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298800-CAC6-4F58-8EF8-96537F6644BF}" type="slidenum">
              <a:rPr lang="en-US" altLang="en-US"/>
              <a:pPr>
                <a:spcBef>
                  <a:spcPct val="0"/>
                </a:spcBef>
              </a:pPr>
              <a:t>1</a:t>
            </a:fld>
            <a:endParaRPr lang="en-US"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70524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3</a:t>
            </a:fld>
            <a:endParaRPr lang="en-US" altLang="en-US" smtClean="0"/>
          </a:p>
        </p:txBody>
      </p:sp>
    </p:spTree>
    <p:extLst>
      <p:ext uri="{BB962C8B-B14F-4D97-AF65-F5344CB8AC3E}">
        <p14:creationId xmlns:p14="http://schemas.microsoft.com/office/powerpoint/2010/main" val="1807679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4</a:t>
            </a:fld>
            <a:endParaRPr lang="en-US" altLang="en-US" smtClean="0"/>
          </a:p>
        </p:txBody>
      </p:sp>
    </p:spTree>
    <p:extLst>
      <p:ext uri="{BB962C8B-B14F-4D97-AF65-F5344CB8AC3E}">
        <p14:creationId xmlns:p14="http://schemas.microsoft.com/office/powerpoint/2010/main" val="2215119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94771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5894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endParaRPr lang="en-US" smtClean="0"/>
          </a:p>
        </p:txBody>
      </p:sp>
      <p:sp>
        <p:nvSpPr>
          <p:cNvPr id="266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40BFBAF-58A7-4F42-B087-34AB654D4A89}" type="slidenum">
              <a:rPr lang="en-US" sz="1200"/>
              <a:pPr algn="r"/>
              <a:t>7</a:t>
            </a:fld>
            <a:endParaRPr lang="en-US" sz="1200"/>
          </a:p>
        </p:txBody>
      </p:sp>
    </p:spTree>
    <p:extLst>
      <p:ext uri="{BB962C8B-B14F-4D97-AF65-F5344CB8AC3E}">
        <p14:creationId xmlns:p14="http://schemas.microsoft.com/office/powerpoint/2010/main" val="396821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12304D0-1BD3-4F04-8B98-6F98A1AECC59}" type="slidenum">
              <a:rPr lang="en-US" sz="1200"/>
              <a:pPr algn="r"/>
              <a:t>9</a:t>
            </a:fld>
            <a:endParaRPr 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107047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pPr eaLnBrk="1" hangingPunct="1"/>
            <a:endParaRPr lang="en-US" altLang="en-US" smtClean="0"/>
          </a:p>
        </p:txBody>
      </p:sp>
      <p:sp>
        <p:nvSpPr>
          <p:cNvPr id="14340" name="Slide Number Placeholder 3"/>
          <p:cNvSpPr>
            <a:spLocks noGrp="1"/>
          </p:cNvSpPr>
          <p:nvPr>
            <p:ph type="sldNum" sz="quarter" idx="5"/>
          </p:nvPr>
        </p:nvSpPr>
        <p:spPr>
          <a:noFill/>
        </p:spPr>
        <p:txBody>
          <a:bodyPr/>
          <a:lstStyle/>
          <a:p>
            <a:fld id="{5B65AA55-8B92-4FBC-9E1E-2D7B02B38319}" type="slidenum">
              <a:rPr lang="en-US" altLang="en-US" smtClean="0"/>
              <a:pPr/>
              <a:t>11</a:t>
            </a:fld>
            <a:endParaRPr lang="en-US" altLang="en-US" smtClean="0"/>
          </a:p>
        </p:txBody>
      </p:sp>
    </p:spTree>
    <p:extLst>
      <p:ext uri="{BB962C8B-B14F-4D97-AF65-F5344CB8AC3E}">
        <p14:creationId xmlns:p14="http://schemas.microsoft.com/office/powerpoint/2010/main" val="48114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564416-02D3-4446-9343-2A06AA9B97B3}" type="slidenum">
              <a:rPr lang="en-US" altLang="en-US"/>
              <a:pPr>
                <a:defRPr/>
              </a:pPr>
              <a:t>‹#›</a:t>
            </a:fld>
            <a:endParaRPr lang="en-US" altLang="en-US"/>
          </a:p>
        </p:txBody>
      </p:sp>
    </p:spTree>
    <p:extLst>
      <p:ext uri="{BB962C8B-B14F-4D97-AF65-F5344CB8AC3E}">
        <p14:creationId xmlns:p14="http://schemas.microsoft.com/office/powerpoint/2010/main" val="123462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0759DD-B6E0-4FA9-B228-B6F367EE7EA9}" type="slidenum">
              <a:rPr lang="en-US" altLang="en-US"/>
              <a:pPr>
                <a:defRPr/>
              </a:pPr>
              <a:t>‹#›</a:t>
            </a:fld>
            <a:endParaRPr lang="en-US" altLang="en-US"/>
          </a:p>
        </p:txBody>
      </p:sp>
    </p:spTree>
    <p:extLst>
      <p:ext uri="{BB962C8B-B14F-4D97-AF65-F5344CB8AC3E}">
        <p14:creationId xmlns:p14="http://schemas.microsoft.com/office/powerpoint/2010/main" val="182291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A61280-7729-425E-B882-287A5CB7B87F}" type="slidenum">
              <a:rPr lang="en-US" altLang="en-US"/>
              <a:pPr>
                <a:defRPr/>
              </a:pPr>
              <a:t>‹#›</a:t>
            </a:fld>
            <a:endParaRPr lang="en-US" altLang="en-US"/>
          </a:p>
        </p:txBody>
      </p:sp>
    </p:spTree>
    <p:extLst>
      <p:ext uri="{BB962C8B-B14F-4D97-AF65-F5344CB8AC3E}">
        <p14:creationId xmlns:p14="http://schemas.microsoft.com/office/powerpoint/2010/main" val="35647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BE599-F2F5-4EA2-866A-BA04646FF5F1}" type="slidenum">
              <a:rPr lang="en-US" altLang="en-US"/>
              <a:pPr>
                <a:defRPr/>
              </a:pPr>
              <a:t>‹#›</a:t>
            </a:fld>
            <a:endParaRPr lang="en-US" altLang="en-US"/>
          </a:p>
        </p:txBody>
      </p:sp>
    </p:spTree>
    <p:extLst>
      <p:ext uri="{BB962C8B-B14F-4D97-AF65-F5344CB8AC3E}">
        <p14:creationId xmlns:p14="http://schemas.microsoft.com/office/powerpoint/2010/main" val="3102054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CE0DC9-92E4-4680-927A-6B6ED6F364E3}" type="slidenum">
              <a:rPr lang="en-US" altLang="en-US"/>
              <a:pPr>
                <a:defRPr/>
              </a:pPr>
              <a:t>‹#›</a:t>
            </a:fld>
            <a:endParaRPr lang="en-US" altLang="en-US"/>
          </a:p>
        </p:txBody>
      </p:sp>
    </p:spTree>
    <p:extLst>
      <p:ext uri="{BB962C8B-B14F-4D97-AF65-F5344CB8AC3E}">
        <p14:creationId xmlns:p14="http://schemas.microsoft.com/office/powerpoint/2010/main" val="183822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1805EB-BA9A-4759-A95F-F99F430A4DA5}" type="slidenum">
              <a:rPr lang="en-US" altLang="en-US"/>
              <a:pPr>
                <a:defRPr/>
              </a:pPr>
              <a:t>‹#›</a:t>
            </a:fld>
            <a:endParaRPr lang="en-US" altLang="en-US"/>
          </a:p>
        </p:txBody>
      </p:sp>
    </p:spTree>
    <p:extLst>
      <p:ext uri="{BB962C8B-B14F-4D97-AF65-F5344CB8AC3E}">
        <p14:creationId xmlns:p14="http://schemas.microsoft.com/office/powerpoint/2010/main" val="197213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6C785-6111-4435-8846-88FF74E0A612}" type="slidenum">
              <a:rPr lang="en-US" altLang="en-US"/>
              <a:pPr>
                <a:defRPr/>
              </a:pPr>
              <a:t>‹#›</a:t>
            </a:fld>
            <a:endParaRPr lang="en-US" altLang="en-US"/>
          </a:p>
        </p:txBody>
      </p:sp>
    </p:spTree>
    <p:extLst>
      <p:ext uri="{BB962C8B-B14F-4D97-AF65-F5344CB8AC3E}">
        <p14:creationId xmlns:p14="http://schemas.microsoft.com/office/powerpoint/2010/main" val="162717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507D9E-1644-4947-87B1-19594C06979C}" type="slidenum">
              <a:rPr lang="en-US" altLang="en-US"/>
              <a:pPr>
                <a:defRPr/>
              </a:pPr>
              <a:t>‹#›</a:t>
            </a:fld>
            <a:endParaRPr lang="en-US" altLang="en-US"/>
          </a:p>
        </p:txBody>
      </p:sp>
    </p:spTree>
    <p:extLst>
      <p:ext uri="{BB962C8B-B14F-4D97-AF65-F5344CB8AC3E}">
        <p14:creationId xmlns:p14="http://schemas.microsoft.com/office/powerpoint/2010/main" val="219250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30A5FF5-4A91-4C0D-B54C-2E826ACFED95}" type="slidenum">
              <a:rPr lang="en-US" altLang="en-US"/>
              <a:pPr>
                <a:defRPr/>
              </a:pPr>
              <a:t>‹#›</a:t>
            </a:fld>
            <a:endParaRPr lang="en-US" altLang="en-US"/>
          </a:p>
        </p:txBody>
      </p:sp>
    </p:spTree>
    <p:extLst>
      <p:ext uri="{BB962C8B-B14F-4D97-AF65-F5344CB8AC3E}">
        <p14:creationId xmlns:p14="http://schemas.microsoft.com/office/powerpoint/2010/main" val="120437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69ECCCD-3230-460C-A103-675BFE65D694}" type="slidenum">
              <a:rPr lang="en-US" altLang="en-US"/>
              <a:pPr>
                <a:defRPr/>
              </a:pPr>
              <a:t>‹#›</a:t>
            </a:fld>
            <a:endParaRPr lang="en-US" altLang="en-US"/>
          </a:p>
        </p:txBody>
      </p:sp>
    </p:spTree>
    <p:extLst>
      <p:ext uri="{BB962C8B-B14F-4D97-AF65-F5344CB8AC3E}">
        <p14:creationId xmlns:p14="http://schemas.microsoft.com/office/powerpoint/2010/main" val="845368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0D864C-84DF-40F6-B18F-77D9B7FEFDFA}" type="slidenum">
              <a:rPr lang="en-US" altLang="en-US"/>
              <a:pPr>
                <a:defRPr/>
              </a:pPr>
              <a:t>‹#›</a:t>
            </a:fld>
            <a:endParaRPr lang="en-US" altLang="en-US"/>
          </a:p>
        </p:txBody>
      </p:sp>
    </p:spTree>
    <p:extLst>
      <p:ext uri="{BB962C8B-B14F-4D97-AF65-F5344CB8AC3E}">
        <p14:creationId xmlns:p14="http://schemas.microsoft.com/office/powerpoint/2010/main" val="37395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E76EE8-AAAF-46ED-9625-4180719E152F}" type="slidenum">
              <a:rPr lang="en-US" altLang="en-US"/>
              <a:pPr>
                <a:defRPr/>
              </a:pPr>
              <a:t>‹#›</a:t>
            </a:fld>
            <a:endParaRPr lang="en-US" altLang="en-US"/>
          </a:p>
        </p:txBody>
      </p:sp>
    </p:spTree>
    <p:extLst>
      <p:ext uri="{BB962C8B-B14F-4D97-AF65-F5344CB8AC3E}">
        <p14:creationId xmlns:p14="http://schemas.microsoft.com/office/powerpoint/2010/main" val="346512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07CCC94-506D-42AC-A9A9-46E26348BC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tmplLst>
          <p:tmpl lvl="1">
            <p:tnLst>
              <p:par>
                <p:cTn presetID="1" presetClass="entr" presetSubtype="0" fill="hold" nodeType="click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5"/>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b="1" dirty="0" smtClean="0">
                <a:latin typeface="Tahoma" panose="020B0604030504040204" pitchFamily="34" charset="0"/>
              </a:rPr>
              <a:t>Chem. 133 – </a:t>
            </a:r>
            <a:r>
              <a:rPr lang="en-US" altLang="en-US" b="1" dirty="0" smtClean="0">
                <a:latin typeface="Tahoma" panose="020B0604030504040204" pitchFamily="34" charset="0"/>
              </a:rPr>
              <a:t>3/9 </a:t>
            </a:r>
            <a:r>
              <a:rPr lang="en-US" altLang="en-US" b="1" dirty="0" smtClean="0">
                <a:latin typeface="Tahoma" panose="020B0604030504040204" pitchFamily="34" charset="0"/>
              </a:rPr>
              <a:t>Lecture</a:t>
            </a:r>
          </a:p>
        </p:txBody>
      </p:sp>
      <p:sp>
        <p:nvSpPr>
          <p:cNvPr id="3075" name="Rectangle 3"/>
          <p:cNvSpPr>
            <a:spLocks noGrp="1" noChangeArrowheads="1"/>
          </p:cNvSpPr>
          <p:nvPr>
            <p:ph type="subTitle" idx="1"/>
          </p:nvPr>
        </p:nvSpPr>
        <p:spPr/>
        <p:txBody>
          <a:bodyPr/>
          <a:lstStyle/>
          <a:p>
            <a:pPr eaLnBrk="1" hangingPunct="1"/>
            <a:endParaRPr lang="en-US" altLang="en-US" smtClean="0">
              <a:solidFill>
                <a:srgbClr val="FF0000"/>
              </a:solidFill>
              <a:latin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US" sz="4000" smtClean="0">
                <a:latin typeface="Tahoma" charset="0"/>
              </a:rPr>
              <a:t>Spectroscopy</a:t>
            </a:r>
            <a:br>
              <a:rPr lang="en-US" sz="4000" smtClean="0">
                <a:latin typeface="Tahoma" charset="0"/>
              </a:rPr>
            </a:br>
            <a:r>
              <a:rPr lang="en-US" sz="4000" smtClean="0">
                <a:latin typeface="Tahoma" charset="0"/>
              </a:rPr>
              <a:t> </a:t>
            </a:r>
            <a:r>
              <a:rPr lang="en-US" sz="2800" smtClean="0">
                <a:latin typeface="Tahoma" charset="0"/>
              </a:rPr>
              <a:t>Transitions in Fluorescence and Phosphorescence</a:t>
            </a:r>
          </a:p>
        </p:txBody>
      </p:sp>
      <p:sp>
        <p:nvSpPr>
          <p:cNvPr id="60419" name="Rectangle 3"/>
          <p:cNvSpPr>
            <a:spLocks noGrp="1" noChangeArrowheads="1"/>
          </p:cNvSpPr>
          <p:nvPr>
            <p:ph type="body" sz="half" idx="4294967295"/>
          </p:nvPr>
        </p:nvSpPr>
        <p:spPr>
          <a:xfrm>
            <a:off x="457200" y="1600200"/>
            <a:ext cx="4038600" cy="4525963"/>
          </a:xfrm>
        </p:spPr>
        <p:txBody>
          <a:bodyPr/>
          <a:lstStyle/>
          <a:p>
            <a:pPr>
              <a:lnSpc>
                <a:spcPct val="90000"/>
              </a:lnSpc>
            </a:pPr>
            <a:r>
              <a:rPr lang="en-US" sz="2000" dirty="0" smtClean="0">
                <a:latin typeface="Tahoma" charset="0"/>
              </a:rPr>
              <a:t>Absorption of light leads to transition to excited electronic state</a:t>
            </a:r>
          </a:p>
          <a:p>
            <a:pPr>
              <a:lnSpc>
                <a:spcPct val="90000"/>
              </a:lnSpc>
            </a:pPr>
            <a:r>
              <a:rPr lang="en-US" sz="2000" dirty="0" smtClean="0">
                <a:latin typeface="Tahoma" charset="0"/>
              </a:rPr>
              <a:t>Decay to lowest </a:t>
            </a:r>
            <a:r>
              <a:rPr lang="en-US" sz="2000" dirty="0" err="1" smtClean="0">
                <a:latin typeface="Tahoma" charset="0"/>
              </a:rPr>
              <a:t>vibrational</a:t>
            </a:r>
            <a:r>
              <a:rPr lang="en-US" sz="2000" dirty="0" smtClean="0">
                <a:latin typeface="Tahoma" charset="0"/>
              </a:rPr>
              <a:t> state (</a:t>
            </a:r>
            <a:r>
              <a:rPr lang="en-US" sz="2000" dirty="0" err="1" smtClean="0">
                <a:latin typeface="Tahoma" charset="0"/>
              </a:rPr>
              <a:t>collisional</a:t>
            </a:r>
            <a:r>
              <a:rPr lang="en-US" sz="2000" dirty="0" smtClean="0">
                <a:latin typeface="Tahoma" charset="0"/>
              </a:rPr>
              <a:t> deactivation)</a:t>
            </a:r>
          </a:p>
          <a:p>
            <a:pPr>
              <a:lnSpc>
                <a:spcPct val="90000"/>
              </a:lnSpc>
            </a:pPr>
            <a:r>
              <a:rPr lang="en-US" sz="2000" dirty="0" smtClean="0">
                <a:latin typeface="Tahoma" charset="0"/>
              </a:rPr>
              <a:t>Transition to ground electronic state (fluorescence) or</a:t>
            </a:r>
          </a:p>
          <a:p>
            <a:pPr>
              <a:lnSpc>
                <a:spcPct val="90000"/>
              </a:lnSpc>
            </a:pPr>
            <a:r>
              <a:rPr lang="en-US" sz="2000" dirty="0" smtClean="0">
                <a:latin typeface="Tahoma" charset="0"/>
              </a:rPr>
              <a:t>Intersystem crossing (phosphorescence) and then transition to ground state</a:t>
            </a:r>
          </a:p>
          <a:p>
            <a:pPr>
              <a:lnSpc>
                <a:spcPct val="90000"/>
              </a:lnSpc>
            </a:pPr>
            <a:r>
              <a:rPr lang="en-US" sz="2000" dirty="0" smtClean="0">
                <a:latin typeface="Tahoma" charset="0"/>
              </a:rPr>
              <a:t>Phosphorescence is usually at lower energy (due to lower paired spin energy levels) and less probable</a:t>
            </a:r>
          </a:p>
        </p:txBody>
      </p:sp>
      <p:sp>
        <p:nvSpPr>
          <p:cNvPr id="60420" name="Line 4"/>
          <p:cNvSpPr>
            <a:spLocks noChangeShapeType="1"/>
          </p:cNvSpPr>
          <p:nvPr/>
        </p:nvSpPr>
        <p:spPr bwMode="auto">
          <a:xfrm>
            <a:off x="5410200" y="5486400"/>
            <a:ext cx="1295400" cy="0"/>
          </a:xfrm>
          <a:prstGeom prst="line">
            <a:avLst/>
          </a:prstGeom>
          <a:noFill/>
          <a:ln w="19050">
            <a:solidFill>
              <a:schemeClr val="tx1"/>
            </a:solidFill>
            <a:round/>
            <a:headEnd/>
            <a:tailEnd/>
          </a:ln>
        </p:spPr>
        <p:txBody>
          <a:bodyPr/>
          <a:lstStyle/>
          <a:p>
            <a:endParaRPr lang="en-US"/>
          </a:p>
        </p:txBody>
      </p:sp>
      <p:sp>
        <p:nvSpPr>
          <p:cNvPr id="60421" name="Text Box 5"/>
          <p:cNvSpPr txBox="1">
            <a:spLocks noChangeArrowheads="1"/>
          </p:cNvSpPr>
          <p:nvPr/>
        </p:nvSpPr>
        <p:spPr bwMode="auto">
          <a:xfrm>
            <a:off x="5257800" y="5715000"/>
            <a:ext cx="2057400" cy="641350"/>
          </a:xfrm>
          <a:prstGeom prst="rect">
            <a:avLst/>
          </a:prstGeom>
          <a:noFill/>
          <a:ln w="9525">
            <a:noFill/>
            <a:miter lim="800000"/>
            <a:headEnd/>
            <a:tailEnd/>
          </a:ln>
        </p:spPr>
        <p:txBody>
          <a:bodyPr>
            <a:spAutoFit/>
          </a:bodyPr>
          <a:lstStyle/>
          <a:p>
            <a:pPr>
              <a:spcBef>
                <a:spcPct val="50000"/>
              </a:spcBef>
            </a:pPr>
            <a:r>
              <a:rPr lang="en-US"/>
              <a:t>Ground Electronic State</a:t>
            </a:r>
          </a:p>
        </p:txBody>
      </p:sp>
      <p:sp>
        <p:nvSpPr>
          <p:cNvPr id="60422" name="Line 6"/>
          <p:cNvSpPr>
            <a:spLocks noChangeShapeType="1"/>
          </p:cNvSpPr>
          <p:nvPr/>
        </p:nvSpPr>
        <p:spPr bwMode="auto">
          <a:xfrm>
            <a:off x="5410200" y="3352800"/>
            <a:ext cx="1295400" cy="0"/>
          </a:xfrm>
          <a:prstGeom prst="line">
            <a:avLst/>
          </a:prstGeom>
          <a:noFill/>
          <a:ln w="19050">
            <a:solidFill>
              <a:schemeClr val="tx1"/>
            </a:solidFill>
            <a:round/>
            <a:headEnd/>
            <a:tailEnd/>
          </a:ln>
        </p:spPr>
        <p:txBody>
          <a:bodyPr/>
          <a:lstStyle/>
          <a:p>
            <a:endParaRPr lang="en-US"/>
          </a:p>
        </p:txBody>
      </p:sp>
      <p:sp>
        <p:nvSpPr>
          <p:cNvPr id="60423" name="Line 7"/>
          <p:cNvSpPr>
            <a:spLocks noChangeShapeType="1"/>
          </p:cNvSpPr>
          <p:nvPr/>
        </p:nvSpPr>
        <p:spPr bwMode="auto">
          <a:xfrm>
            <a:off x="5410200" y="3276600"/>
            <a:ext cx="1295400" cy="0"/>
          </a:xfrm>
          <a:prstGeom prst="line">
            <a:avLst/>
          </a:prstGeom>
          <a:noFill/>
          <a:ln w="19050">
            <a:solidFill>
              <a:schemeClr val="tx1"/>
            </a:solidFill>
            <a:round/>
            <a:headEnd/>
            <a:tailEnd/>
          </a:ln>
        </p:spPr>
        <p:txBody>
          <a:bodyPr/>
          <a:lstStyle/>
          <a:p>
            <a:endParaRPr lang="en-US"/>
          </a:p>
        </p:txBody>
      </p:sp>
      <p:sp>
        <p:nvSpPr>
          <p:cNvPr id="60424" name="Line 8"/>
          <p:cNvSpPr>
            <a:spLocks noChangeShapeType="1"/>
          </p:cNvSpPr>
          <p:nvPr/>
        </p:nvSpPr>
        <p:spPr bwMode="auto">
          <a:xfrm>
            <a:off x="5410200" y="3200400"/>
            <a:ext cx="1295400" cy="0"/>
          </a:xfrm>
          <a:prstGeom prst="line">
            <a:avLst/>
          </a:prstGeom>
          <a:noFill/>
          <a:ln w="19050">
            <a:solidFill>
              <a:schemeClr val="tx1"/>
            </a:solidFill>
            <a:round/>
            <a:headEnd/>
            <a:tailEnd/>
          </a:ln>
        </p:spPr>
        <p:txBody>
          <a:bodyPr/>
          <a:lstStyle/>
          <a:p>
            <a:endParaRPr lang="en-US"/>
          </a:p>
        </p:txBody>
      </p:sp>
      <p:sp>
        <p:nvSpPr>
          <p:cNvPr id="60425" name="Line 9"/>
          <p:cNvSpPr>
            <a:spLocks noChangeShapeType="1"/>
          </p:cNvSpPr>
          <p:nvPr/>
        </p:nvSpPr>
        <p:spPr bwMode="auto">
          <a:xfrm>
            <a:off x="5410200" y="3124200"/>
            <a:ext cx="1295400" cy="0"/>
          </a:xfrm>
          <a:prstGeom prst="line">
            <a:avLst/>
          </a:prstGeom>
          <a:noFill/>
          <a:ln w="19050">
            <a:solidFill>
              <a:schemeClr val="tx1"/>
            </a:solidFill>
            <a:round/>
            <a:headEnd/>
            <a:tailEnd/>
          </a:ln>
        </p:spPr>
        <p:txBody>
          <a:bodyPr/>
          <a:lstStyle/>
          <a:p>
            <a:endParaRPr lang="en-US"/>
          </a:p>
        </p:txBody>
      </p:sp>
      <p:sp>
        <p:nvSpPr>
          <p:cNvPr id="60426" name="Text Box 10"/>
          <p:cNvSpPr txBox="1">
            <a:spLocks noChangeArrowheads="1"/>
          </p:cNvSpPr>
          <p:nvPr/>
        </p:nvSpPr>
        <p:spPr bwMode="auto">
          <a:xfrm>
            <a:off x="5257800" y="3429000"/>
            <a:ext cx="2057400" cy="641350"/>
          </a:xfrm>
          <a:prstGeom prst="rect">
            <a:avLst/>
          </a:prstGeom>
          <a:noFill/>
          <a:ln w="9525">
            <a:noFill/>
            <a:miter lim="800000"/>
            <a:headEnd/>
            <a:tailEnd/>
          </a:ln>
        </p:spPr>
        <p:txBody>
          <a:bodyPr>
            <a:spAutoFit/>
          </a:bodyPr>
          <a:lstStyle/>
          <a:p>
            <a:pPr>
              <a:spcBef>
                <a:spcPct val="50000"/>
              </a:spcBef>
            </a:pPr>
            <a:r>
              <a:rPr lang="en-US"/>
              <a:t>Excited Electronic State</a:t>
            </a:r>
          </a:p>
        </p:txBody>
      </p:sp>
      <p:sp>
        <p:nvSpPr>
          <p:cNvPr id="60427" name="Text Box 11"/>
          <p:cNvSpPr txBox="1">
            <a:spLocks noChangeArrowheads="1"/>
          </p:cNvSpPr>
          <p:nvPr/>
        </p:nvSpPr>
        <p:spPr bwMode="auto">
          <a:xfrm>
            <a:off x="4267200" y="2362200"/>
            <a:ext cx="1295400" cy="825500"/>
          </a:xfrm>
          <a:prstGeom prst="rect">
            <a:avLst/>
          </a:prstGeom>
          <a:noFill/>
          <a:ln w="9525">
            <a:noFill/>
            <a:miter lim="800000"/>
            <a:headEnd/>
            <a:tailEnd/>
          </a:ln>
        </p:spPr>
        <p:txBody>
          <a:bodyPr>
            <a:spAutoFit/>
          </a:bodyPr>
          <a:lstStyle/>
          <a:p>
            <a:pPr>
              <a:spcBef>
                <a:spcPct val="50000"/>
              </a:spcBef>
            </a:pPr>
            <a:r>
              <a:rPr lang="en-US" sz="1600"/>
              <a:t>higher vibrational states</a:t>
            </a:r>
          </a:p>
        </p:txBody>
      </p:sp>
      <p:sp>
        <p:nvSpPr>
          <p:cNvPr id="60428" name="Line 12"/>
          <p:cNvSpPr>
            <a:spLocks noChangeShapeType="1"/>
          </p:cNvSpPr>
          <p:nvPr/>
        </p:nvSpPr>
        <p:spPr bwMode="auto">
          <a:xfrm>
            <a:off x="5029200" y="2971800"/>
            <a:ext cx="304800" cy="152400"/>
          </a:xfrm>
          <a:prstGeom prst="line">
            <a:avLst/>
          </a:prstGeom>
          <a:noFill/>
          <a:ln w="9525">
            <a:solidFill>
              <a:schemeClr val="tx1"/>
            </a:solidFill>
            <a:round/>
            <a:headEnd/>
            <a:tailEnd type="triangle" w="med" len="med"/>
          </a:ln>
        </p:spPr>
        <p:txBody>
          <a:bodyPr/>
          <a:lstStyle/>
          <a:p>
            <a:endParaRPr lang="en-US"/>
          </a:p>
        </p:txBody>
      </p:sp>
      <p:sp>
        <p:nvSpPr>
          <p:cNvPr id="60429" name="Line 13"/>
          <p:cNvSpPr>
            <a:spLocks noChangeShapeType="1"/>
          </p:cNvSpPr>
          <p:nvPr/>
        </p:nvSpPr>
        <p:spPr bwMode="auto">
          <a:xfrm>
            <a:off x="5029200" y="3048000"/>
            <a:ext cx="304800" cy="152400"/>
          </a:xfrm>
          <a:prstGeom prst="line">
            <a:avLst/>
          </a:prstGeom>
          <a:noFill/>
          <a:ln w="9525">
            <a:solidFill>
              <a:schemeClr val="tx1"/>
            </a:solidFill>
            <a:round/>
            <a:headEnd/>
            <a:tailEnd type="triangle" w="med" len="med"/>
          </a:ln>
        </p:spPr>
        <p:txBody>
          <a:bodyPr/>
          <a:lstStyle/>
          <a:p>
            <a:endParaRPr lang="en-US"/>
          </a:p>
        </p:txBody>
      </p:sp>
      <p:sp>
        <p:nvSpPr>
          <p:cNvPr id="60430" name="Line 14"/>
          <p:cNvSpPr>
            <a:spLocks noChangeShapeType="1"/>
          </p:cNvSpPr>
          <p:nvPr/>
        </p:nvSpPr>
        <p:spPr bwMode="auto">
          <a:xfrm>
            <a:off x="5029200" y="3124200"/>
            <a:ext cx="304800" cy="152400"/>
          </a:xfrm>
          <a:prstGeom prst="line">
            <a:avLst/>
          </a:prstGeom>
          <a:noFill/>
          <a:ln w="9525">
            <a:solidFill>
              <a:schemeClr val="tx1"/>
            </a:solidFill>
            <a:round/>
            <a:headEnd/>
            <a:tailEnd type="triangle" w="med" len="med"/>
          </a:ln>
        </p:spPr>
        <p:txBody>
          <a:bodyPr/>
          <a:lstStyle/>
          <a:p>
            <a:endParaRPr lang="en-US"/>
          </a:p>
        </p:txBody>
      </p:sp>
      <p:sp>
        <p:nvSpPr>
          <p:cNvPr id="60431" name="Line 15"/>
          <p:cNvSpPr>
            <a:spLocks noChangeShapeType="1"/>
          </p:cNvSpPr>
          <p:nvPr/>
        </p:nvSpPr>
        <p:spPr bwMode="auto">
          <a:xfrm>
            <a:off x="7315200" y="3810000"/>
            <a:ext cx="1371600" cy="0"/>
          </a:xfrm>
          <a:prstGeom prst="line">
            <a:avLst/>
          </a:prstGeom>
          <a:noFill/>
          <a:ln w="19050">
            <a:solidFill>
              <a:schemeClr val="tx1"/>
            </a:solidFill>
            <a:round/>
            <a:headEnd/>
            <a:tailEnd/>
          </a:ln>
        </p:spPr>
        <p:txBody>
          <a:bodyPr/>
          <a:lstStyle/>
          <a:p>
            <a:endParaRPr lang="en-US"/>
          </a:p>
        </p:txBody>
      </p:sp>
      <p:sp>
        <p:nvSpPr>
          <p:cNvPr id="60432" name="Text Box 16"/>
          <p:cNvSpPr txBox="1">
            <a:spLocks noChangeArrowheads="1"/>
          </p:cNvSpPr>
          <p:nvPr/>
        </p:nvSpPr>
        <p:spPr bwMode="auto">
          <a:xfrm>
            <a:off x="6934200" y="4114800"/>
            <a:ext cx="2057400" cy="641350"/>
          </a:xfrm>
          <a:prstGeom prst="rect">
            <a:avLst/>
          </a:prstGeom>
          <a:noFill/>
          <a:ln w="9525">
            <a:noFill/>
            <a:miter lim="800000"/>
            <a:headEnd/>
            <a:tailEnd/>
          </a:ln>
        </p:spPr>
        <p:txBody>
          <a:bodyPr>
            <a:spAutoFit/>
          </a:bodyPr>
          <a:lstStyle/>
          <a:p>
            <a:pPr>
              <a:spcBef>
                <a:spcPct val="50000"/>
              </a:spcBef>
            </a:pPr>
            <a:r>
              <a:rPr lang="en-US"/>
              <a:t>Triplet State (paired spin)</a:t>
            </a:r>
          </a:p>
        </p:txBody>
      </p:sp>
      <p:sp>
        <p:nvSpPr>
          <p:cNvPr id="60433" name="Line 17"/>
          <p:cNvSpPr>
            <a:spLocks noChangeShapeType="1"/>
          </p:cNvSpPr>
          <p:nvPr/>
        </p:nvSpPr>
        <p:spPr bwMode="auto">
          <a:xfrm flipV="1">
            <a:off x="5562600" y="5334000"/>
            <a:ext cx="0" cy="228600"/>
          </a:xfrm>
          <a:prstGeom prst="line">
            <a:avLst/>
          </a:prstGeom>
          <a:noFill/>
          <a:ln w="9525">
            <a:solidFill>
              <a:srgbClr val="0000FF"/>
            </a:solidFill>
            <a:round/>
            <a:headEnd/>
            <a:tailEnd type="triangle" w="med" len="med"/>
          </a:ln>
        </p:spPr>
        <p:txBody>
          <a:bodyPr/>
          <a:lstStyle/>
          <a:p>
            <a:endParaRPr lang="en-US"/>
          </a:p>
        </p:txBody>
      </p:sp>
      <p:sp>
        <p:nvSpPr>
          <p:cNvPr id="60434" name="Line 18"/>
          <p:cNvSpPr>
            <a:spLocks noChangeShapeType="1"/>
          </p:cNvSpPr>
          <p:nvPr/>
        </p:nvSpPr>
        <p:spPr bwMode="auto">
          <a:xfrm>
            <a:off x="5867400" y="5410200"/>
            <a:ext cx="0" cy="228600"/>
          </a:xfrm>
          <a:prstGeom prst="line">
            <a:avLst/>
          </a:prstGeom>
          <a:noFill/>
          <a:ln w="9525">
            <a:solidFill>
              <a:schemeClr val="tx1"/>
            </a:solidFill>
            <a:round/>
            <a:headEnd/>
            <a:tailEnd type="triangle" w="med" len="med"/>
          </a:ln>
        </p:spPr>
        <p:txBody>
          <a:bodyPr/>
          <a:lstStyle/>
          <a:p>
            <a:endParaRPr lang="en-US"/>
          </a:p>
        </p:txBody>
      </p:sp>
      <p:sp>
        <p:nvSpPr>
          <p:cNvPr id="60435" name="Freeform 19"/>
          <p:cNvSpPr>
            <a:spLocks/>
          </p:cNvSpPr>
          <p:nvPr/>
        </p:nvSpPr>
        <p:spPr bwMode="auto">
          <a:xfrm rot="2301081">
            <a:off x="4191000" y="4572000"/>
            <a:ext cx="1371600" cy="736600"/>
          </a:xfrm>
          <a:custGeom>
            <a:avLst/>
            <a:gdLst>
              <a:gd name="T0" fmla="*/ 0 w 864"/>
              <a:gd name="T1" fmla="*/ 431800 h 464"/>
              <a:gd name="T2" fmla="*/ 152400 w 864"/>
              <a:gd name="T3" fmla="*/ 50800 h 464"/>
              <a:gd name="T4" fmla="*/ 304800 w 864"/>
              <a:gd name="T5" fmla="*/ 736600 h 464"/>
              <a:gd name="T6" fmla="*/ 457200 w 864"/>
              <a:gd name="T7" fmla="*/ 50800 h 464"/>
              <a:gd name="T8" fmla="*/ 609600 w 864"/>
              <a:gd name="T9" fmla="*/ 736600 h 464"/>
              <a:gd name="T10" fmla="*/ 762000 w 864"/>
              <a:gd name="T11" fmla="*/ 50800 h 464"/>
              <a:gd name="T12" fmla="*/ 838200 w 864"/>
              <a:gd name="T13" fmla="*/ 431800 h 464"/>
              <a:gd name="T14" fmla="*/ 1066800 w 864"/>
              <a:gd name="T15" fmla="*/ 431800 h 464"/>
              <a:gd name="T16" fmla="*/ 1371600 w 864"/>
              <a:gd name="T17" fmla="*/ 431800 h 4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4"/>
              <a:gd name="T28" fmla="*/ 0 h 464"/>
              <a:gd name="T29" fmla="*/ 864 w 864"/>
              <a:gd name="T30" fmla="*/ 464 h 4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4" h="464">
                <a:moveTo>
                  <a:pt x="0" y="272"/>
                </a:moveTo>
                <a:cubicBezTo>
                  <a:pt x="32" y="136"/>
                  <a:pt x="64" y="0"/>
                  <a:pt x="96" y="32"/>
                </a:cubicBezTo>
                <a:cubicBezTo>
                  <a:pt x="128" y="64"/>
                  <a:pt x="160" y="464"/>
                  <a:pt x="192" y="464"/>
                </a:cubicBezTo>
                <a:cubicBezTo>
                  <a:pt x="224" y="464"/>
                  <a:pt x="256" y="32"/>
                  <a:pt x="288" y="32"/>
                </a:cubicBezTo>
                <a:cubicBezTo>
                  <a:pt x="320" y="32"/>
                  <a:pt x="352" y="464"/>
                  <a:pt x="384" y="464"/>
                </a:cubicBezTo>
                <a:cubicBezTo>
                  <a:pt x="416" y="464"/>
                  <a:pt x="456" y="64"/>
                  <a:pt x="480" y="32"/>
                </a:cubicBezTo>
                <a:cubicBezTo>
                  <a:pt x="504" y="0"/>
                  <a:pt x="496" y="232"/>
                  <a:pt x="528" y="272"/>
                </a:cubicBezTo>
                <a:cubicBezTo>
                  <a:pt x="560" y="312"/>
                  <a:pt x="616" y="272"/>
                  <a:pt x="672" y="272"/>
                </a:cubicBezTo>
                <a:cubicBezTo>
                  <a:pt x="728" y="272"/>
                  <a:pt x="832" y="272"/>
                  <a:pt x="864" y="272"/>
                </a:cubicBezTo>
              </a:path>
            </a:pathLst>
          </a:custGeom>
          <a:noFill/>
          <a:ln w="9525">
            <a:solidFill>
              <a:schemeClr val="tx1"/>
            </a:solidFill>
            <a:round/>
            <a:headEnd/>
            <a:tailEnd type="triangle" w="med" len="med"/>
          </a:ln>
        </p:spPr>
        <p:txBody>
          <a:bodyPr/>
          <a:lstStyle/>
          <a:p>
            <a:endParaRPr lang="en-US"/>
          </a:p>
        </p:txBody>
      </p:sp>
      <p:sp>
        <p:nvSpPr>
          <p:cNvPr id="60436" name="Freeform 20"/>
          <p:cNvSpPr>
            <a:spLocks/>
          </p:cNvSpPr>
          <p:nvPr/>
        </p:nvSpPr>
        <p:spPr bwMode="auto">
          <a:xfrm rot="-1007868">
            <a:off x="6324600" y="4724400"/>
            <a:ext cx="1835150" cy="736600"/>
          </a:xfrm>
          <a:custGeom>
            <a:avLst/>
            <a:gdLst>
              <a:gd name="T0" fmla="*/ 0 w 864"/>
              <a:gd name="T1" fmla="*/ 431800 h 464"/>
              <a:gd name="T2" fmla="*/ 203906 w 864"/>
              <a:gd name="T3" fmla="*/ 50800 h 464"/>
              <a:gd name="T4" fmla="*/ 407811 w 864"/>
              <a:gd name="T5" fmla="*/ 736600 h 464"/>
              <a:gd name="T6" fmla="*/ 611717 w 864"/>
              <a:gd name="T7" fmla="*/ 50800 h 464"/>
              <a:gd name="T8" fmla="*/ 815622 w 864"/>
              <a:gd name="T9" fmla="*/ 736600 h 464"/>
              <a:gd name="T10" fmla="*/ 1019528 w 864"/>
              <a:gd name="T11" fmla="*/ 50800 h 464"/>
              <a:gd name="T12" fmla="*/ 1121481 w 864"/>
              <a:gd name="T13" fmla="*/ 431800 h 464"/>
              <a:gd name="T14" fmla="*/ 1427339 w 864"/>
              <a:gd name="T15" fmla="*/ 431800 h 464"/>
              <a:gd name="T16" fmla="*/ 1835150 w 864"/>
              <a:gd name="T17" fmla="*/ 431800 h 4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4"/>
              <a:gd name="T28" fmla="*/ 0 h 464"/>
              <a:gd name="T29" fmla="*/ 864 w 864"/>
              <a:gd name="T30" fmla="*/ 464 h 4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4" h="464">
                <a:moveTo>
                  <a:pt x="0" y="272"/>
                </a:moveTo>
                <a:cubicBezTo>
                  <a:pt x="32" y="136"/>
                  <a:pt x="64" y="0"/>
                  <a:pt x="96" y="32"/>
                </a:cubicBezTo>
                <a:cubicBezTo>
                  <a:pt x="128" y="64"/>
                  <a:pt x="160" y="464"/>
                  <a:pt x="192" y="464"/>
                </a:cubicBezTo>
                <a:cubicBezTo>
                  <a:pt x="224" y="464"/>
                  <a:pt x="256" y="32"/>
                  <a:pt x="288" y="32"/>
                </a:cubicBezTo>
                <a:cubicBezTo>
                  <a:pt x="320" y="32"/>
                  <a:pt x="352" y="464"/>
                  <a:pt x="384" y="464"/>
                </a:cubicBezTo>
                <a:cubicBezTo>
                  <a:pt x="416" y="464"/>
                  <a:pt x="456" y="64"/>
                  <a:pt x="480" y="32"/>
                </a:cubicBezTo>
                <a:cubicBezTo>
                  <a:pt x="504" y="0"/>
                  <a:pt x="496" y="232"/>
                  <a:pt x="528" y="272"/>
                </a:cubicBezTo>
                <a:cubicBezTo>
                  <a:pt x="560" y="312"/>
                  <a:pt x="616" y="272"/>
                  <a:pt x="672" y="272"/>
                </a:cubicBezTo>
                <a:cubicBezTo>
                  <a:pt x="728" y="272"/>
                  <a:pt x="832" y="272"/>
                  <a:pt x="864" y="272"/>
                </a:cubicBezTo>
              </a:path>
            </a:pathLst>
          </a:custGeom>
          <a:noFill/>
          <a:ln w="9525">
            <a:solidFill>
              <a:schemeClr val="tx1"/>
            </a:solidFill>
            <a:round/>
            <a:headEnd/>
            <a:tailEnd type="triangle" w="med" len="med"/>
          </a:ln>
        </p:spPr>
        <p:txBody>
          <a:bodyPr/>
          <a:lstStyle/>
          <a:p>
            <a:endParaRPr lang="en-US"/>
          </a:p>
        </p:txBody>
      </p:sp>
      <p:sp>
        <p:nvSpPr>
          <p:cNvPr id="60437" name="Line 21"/>
          <p:cNvSpPr>
            <a:spLocks noChangeShapeType="1"/>
          </p:cNvSpPr>
          <p:nvPr/>
        </p:nvSpPr>
        <p:spPr bwMode="auto">
          <a:xfrm flipH="1" flipV="1">
            <a:off x="6248400" y="3200400"/>
            <a:ext cx="0" cy="228600"/>
          </a:xfrm>
          <a:prstGeom prst="line">
            <a:avLst/>
          </a:prstGeom>
          <a:noFill/>
          <a:ln w="9525">
            <a:solidFill>
              <a:srgbClr val="0000FF"/>
            </a:solidFill>
            <a:round/>
            <a:headEnd/>
            <a:tailEnd type="triangle" w="med" len="med"/>
          </a:ln>
        </p:spPr>
        <p:txBody>
          <a:bodyPr/>
          <a:lstStyle/>
          <a:p>
            <a:endParaRPr lang="en-US"/>
          </a:p>
        </p:txBody>
      </p:sp>
      <p:sp>
        <p:nvSpPr>
          <p:cNvPr id="60438" name="Freeform 22"/>
          <p:cNvSpPr>
            <a:spLocks/>
          </p:cNvSpPr>
          <p:nvPr/>
        </p:nvSpPr>
        <p:spPr bwMode="auto">
          <a:xfrm rot="-1007868">
            <a:off x="6477000" y="4724400"/>
            <a:ext cx="2667000" cy="736600"/>
          </a:xfrm>
          <a:custGeom>
            <a:avLst/>
            <a:gdLst>
              <a:gd name="T0" fmla="*/ 0 w 864"/>
              <a:gd name="T1" fmla="*/ 431800 h 464"/>
              <a:gd name="T2" fmla="*/ 296333 w 864"/>
              <a:gd name="T3" fmla="*/ 50800 h 464"/>
              <a:gd name="T4" fmla="*/ 592667 w 864"/>
              <a:gd name="T5" fmla="*/ 736600 h 464"/>
              <a:gd name="T6" fmla="*/ 889000 w 864"/>
              <a:gd name="T7" fmla="*/ 50800 h 464"/>
              <a:gd name="T8" fmla="*/ 1185333 w 864"/>
              <a:gd name="T9" fmla="*/ 736600 h 464"/>
              <a:gd name="T10" fmla="*/ 1481667 w 864"/>
              <a:gd name="T11" fmla="*/ 50800 h 464"/>
              <a:gd name="T12" fmla="*/ 1629834 w 864"/>
              <a:gd name="T13" fmla="*/ 431800 h 464"/>
              <a:gd name="T14" fmla="*/ 2074334 w 864"/>
              <a:gd name="T15" fmla="*/ 431800 h 464"/>
              <a:gd name="T16" fmla="*/ 2667000 w 864"/>
              <a:gd name="T17" fmla="*/ 431800 h 4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64"/>
              <a:gd name="T28" fmla="*/ 0 h 464"/>
              <a:gd name="T29" fmla="*/ 864 w 864"/>
              <a:gd name="T30" fmla="*/ 464 h 4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64" h="464">
                <a:moveTo>
                  <a:pt x="0" y="272"/>
                </a:moveTo>
                <a:cubicBezTo>
                  <a:pt x="32" y="136"/>
                  <a:pt x="64" y="0"/>
                  <a:pt x="96" y="32"/>
                </a:cubicBezTo>
                <a:cubicBezTo>
                  <a:pt x="128" y="64"/>
                  <a:pt x="160" y="464"/>
                  <a:pt x="192" y="464"/>
                </a:cubicBezTo>
                <a:cubicBezTo>
                  <a:pt x="224" y="464"/>
                  <a:pt x="256" y="32"/>
                  <a:pt x="288" y="32"/>
                </a:cubicBezTo>
                <a:cubicBezTo>
                  <a:pt x="320" y="32"/>
                  <a:pt x="352" y="464"/>
                  <a:pt x="384" y="464"/>
                </a:cubicBezTo>
                <a:cubicBezTo>
                  <a:pt x="416" y="464"/>
                  <a:pt x="456" y="64"/>
                  <a:pt x="480" y="32"/>
                </a:cubicBezTo>
                <a:cubicBezTo>
                  <a:pt x="504" y="0"/>
                  <a:pt x="496" y="232"/>
                  <a:pt x="528" y="272"/>
                </a:cubicBezTo>
                <a:cubicBezTo>
                  <a:pt x="560" y="312"/>
                  <a:pt x="616" y="272"/>
                  <a:pt x="672" y="272"/>
                </a:cubicBezTo>
                <a:cubicBezTo>
                  <a:pt x="728" y="272"/>
                  <a:pt x="832" y="272"/>
                  <a:pt x="864" y="272"/>
                </a:cubicBezTo>
              </a:path>
            </a:pathLst>
          </a:cu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119988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4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04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04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4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04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4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04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04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4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04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04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04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04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04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04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64" presetClass="path" presetSubtype="0" accel="50000" decel="50000" fill="hold" grpId="1" nodeType="clickEffect">
                                  <p:stCondLst>
                                    <p:cond delay="0"/>
                                  </p:stCondLst>
                                  <p:childTnLst>
                                    <p:animMotion origin="layout" path="M 0 0  L 0 -0.3331  E" pathEditMode="relative" rAng="0" ptsTypes="">
                                      <p:cBhvr>
                                        <p:cTn id="46" dur="1000" fill="hold"/>
                                        <p:tgtEl>
                                          <p:spTgt spid="60433"/>
                                        </p:tgtEl>
                                        <p:attrNameLst>
                                          <p:attrName>ppt_x</p:attrName>
                                          <p:attrName>ppt_y</p:attrName>
                                        </p:attrNameLst>
                                      </p:cBhvr>
                                      <p:rCtr x="0" y="0"/>
                                    </p:animMotion>
                                  </p:childTnLst>
                                </p:cTn>
                              </p:par>
                              <p:par>
                                <p:cTn id="47" presetID="9" presetClass="exit" presetSubtype="0" fill="hold" grpId="1" nodeType="withEffect">
                                  <p:stCondLst>
                                    <p:cond delay="0"/>
                                  </p:stCondLst>
                                  <p:childTnLst>
                                    <p:animEffect transition="out" filter="dissolve">
                                      <p:cBhvr>
                                        <p:cTn id="48" dur="500"/>
                                        <p:tgtEl>
                                          <p:spTgt spid="60435"/>
                                        </p:tgtEl>
                                      </p:cBhvr>
                                    </p:animEffect>
                                    <p:set>
                                      <p:cBhvr>
                                        <p:cTn id="49" dur="1" fill="hold">
                                          <p:stCondLst>
                                            <p:cond delay="499"/>
                                          </p:stCondLst>
                                        </p:cTn>
                                        <p:tgtEl>
                                          <p:spTgt spid="6043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0" presetClass="path" presetSubtype="0" accel="50000" decel="50000" fill="hold" grpId="2" nodeType="clickEffect">
                                  <p:stCondLst>
                                    <p:cond delay="0"/>
                                  </p:stCondLst>
                                  <p:childTnLst>
                                    <p:animMotion origin="layout" path="M 8.33333E-6 -0.3331 C 0.00626 -0.33264 0.01285 -0.33333 0.01893 -0.33148 C 0.02014 -0.33102 0.02084 -0.32801 0.01997 -0.32685 C 0.01823 -0.32454 0.01303 -0.32362 0.01303 -0.32362 C 0.01355 -0.32338 0.02987 -0.32084 0.0165 -0.31112 C 0.01164 -0.30765 0.00539 -0.31043 8.33333E-6 -0.3095 C -0.00052 -0.3095 -0.00086 -0.30858 -0.00121 -0.30812 " pathEditMode="relative" ptsTypes="ffffffA">
                                      <p:cBhvr>
                                        <p:cTn id="57" dur="1000" fill="hold"/>
                                        <p:tgtEl>
                                          <p:spTgt spid="60433"/>
                                        </p:tgtEl>
                                        <p:attrNameLst>
                                          <p:attrName>ppt_x</p:attrName>
                                          <p:attrName>ppt_y</p:attrName>
                                        </p:attrNameLst>
                                      </p:cBhvr>
                                    </p:animMotion>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grpId="3" nodeType="clickEffect">
                                  <p:stCondLst>
                                    <p:cond delay="0"/>
                                  </p:stCondLst>
                                  <p:childTnLst>
                                    <p:animMotion origin="layout" path="M 0.05834 -0.30534 L 0.05834 0.00555 " pathEditMode="relative" rAng="0" ptsTypes="AA">
                                      <p:cBhvr>
                                        <p:cTn id="65" dur="1000" fill="hold"/>
                                        <p:tgtEl>
                                          <p:spTgt spid="60433"/>
                                        </p:tgtEl>
                                        <p:attrNameLst>
                                          <p:attrName>ppt_x</p:attrName>
                                          <p:attrName>ppt_y</p:attrName>
                                        </p:attrNameLst>
                                      </p:cBhvr>
                                      <p:rCtr x="0" y="155"/>
                                    </p:animMotion>
                                  </p:childTnLst>
                                </p:cTn>
                              </p:par>
                              <p:par>
                                <p:cTn id="66" presetID="9" presetClass="entr" presetSubtype="0" fill="hold" grpId="0" nodeType="withEffect">
                                  <p:stCondLst>
                                    <p:cond delay="0"/>
                                  </p:stCondLst>
                                  <p:childTnLst>
                                    <p:set>
                                      <p:cBhvr>
                                        <p:cTn id="67" dur="1" fill="hold">
                                          <p:stCondLst>
                                            <p:cond delay="0"/>
                                          </p:stCondLst>
                                        </p:cTn>
                                        <p:tgtEl>
                                          <p:spTgt spid="60436"/>
                                        </p:tgtEl>
                                        <p:attrNameLst>
                                          <p:attrName>style.visibility</p:attrName>
                                        </p:attrNameLst>
                                      </p:cBhvr>
                                      <p:to>
                                        <p:strVal val="visible"/>
                                      </p:to>
                                    </p:set>
                                    <p:animEffect transition="in" filter="dissolve">
                                      <p:cBhvr>
                                        <p:cTn id="68" dur="500"/>
                                        <p:tgtEl>
                                          <p:spTgt spid="60436"/>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60436"/>
                                        </p:tgtEl>
                                        <p:attrNameLst>
                                          <p:attrName>style.visibility</p:attrName>
                                        </p:attrNameLst>
                                      </p:cBhvr>
                                      <p:to>
                                        <p:strVal val="hidden"/>
                                      </p:to>
                                    </p:set>
                                  </p:childTnLst>
                                </p:cTn>
                              </p:par>
                              <p:par>
                                <p:cTn id="77" presetID="1" presetClass="exit" presetSubtype="0" fill="hold" grpId="4" nodeType="withEffect">
                                  <p:stCondLst>
                                    <p:cond delay="0"/>
                                  </p:stCondLst>
                                  <p:childTnLst>
                                    <p:set>
                                      <p:cBhvr>
                                        <p:cTn id="78" dur="1" fill="hold">
                                          <p:stCondLst>
                                            <p:cond delay="0"/>
                                          </p:stCondLst>
                                        </p:cTn>
                                        <p:tgtEl>
                                          <p:spTgt spid="60433"/>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6043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0" presetClass="path" presetSubtype="0" accel="50000" decel="50000" fill="hold" grpId="1" nodeType="clickEffect">
                                  <p:stCondLst>
                                    <p:cond delay="0"/>
                                  </p:stCondLst>
                                  <p:childTnLst>
                                    <p:animMotion origin="layout" path="M 3.33333E-6 -3.20842E-6 L 0.15 0.06662 " pathEditMode="relative" ptsTypes="AA">
                                      <p:cBhvr>
                                        <p:cTn id="84" dur="1000" fill="hold"/>
                                        <p:tgtEl>
                                          <p:spTgt spid="60437"/>
                                        </p:tgtEl>
                                        <p:attrNameLst>
                                          <p:attrName>ppt_x</p:attrName>
                                          <p:attrName>ppt_y</p:attrName>
                                        </p:attrNameLst>
                                      </p:cBhvr>
                                    </p:animMotion>
                                  </p:childTnLst>
                                </p:cTn>
                              </p:par>
                              <p:par>
                                <p:cTn id="85" presetID="8" presetClass="emph" presetSubtype="0" fill="hold" grpId="2" nodeType="withEffect">
                                  <p:stCondLst>
                                    <p:cond delay="0"/>
                                  </p:stCondLst>
                                  <p:childTnLst>
                                    <p:animRot by="10800000">
                                      <p:cBhvr>
                                        <p:cTn id="86" dur="1000" fill="hold"/>
                                        <p:tgtEl>
                                          <p:spTgt spid="60437"/>
                                        </p:tgtEl>
                                        <p:attrNameLst>
                                          <p:attrName>r</p:attrName>
                                        </p:attrNameLst>
                                      </p:cBhvr>
                                    </p:animRot>
                                  </p:childTnLst>
                                </p:cTn>
                              </p:par>
                            </p:childTnLst>
                          </p:cTn>
                        </p:par>
                      </p:childTnLst>
                    </p:cTn>
                  </p:par>
                  <p:par>
                    <p:cTn id="87" fill="hold">
                      <p:stCondLst>
                        <p:cond delay="indefinite"/>
                      </p:stCondLst>
                      <p:childTnLst>
                        <p:par>
                          <p:cTn id="88" fill="hold">
                            <p:stCondLst>
                              <p:cond delay="0"/>
                            </p:stCondLst>
                            <p:childTnLst>
                              <p:par>
                                <p:cTn id="89" presetID="0" presetClass="path" presetSubtype="0" accel="50000" decel="50000" fill="hold" grpId="3" nodeType="clickEffect">
                                  <p:stCondLst>
                                    <p:cond delay="0"/>
                                  </p:stCondLst>
                                  <p:childTnLst>
                                    <p:animMotion origin="layout" path="M 0.15 0.06662 L 0.01666 0.31089 " pathEditMode="relative" ptsTypes="AA">
                                      <p:cBhvr>
                                        <p:cTn id="90" dur="1000" fill="hold"/>
                                        <p:tgtEl>
                                          <p:spTgt spid="60437"/>
                                        </p:tgtEl>
                                        <p:attrNameLst>
                                          <p:attrName>ppt_x</p:attrName>
                                          <p:attrName>ppt_y</p:attrName>
                                        </p:attrNameLst>
                                      </p:cBhvr>
                                    </p:animMotion>
                                  </p:childTnLst>
                                </p:cTn>
                              </p:par>
                              <p:par>
                                <p:cTn id="91" presetID="9" presetClass="entr" presetSubtype="0" fill="hold" grpId="0" nodeType="withEffect">
                                  <p:stCondLst>
                                    <p:cond delay="0"/>
                                  </p:stCondLst>
                                  <p:childTnLst>
                                    <p:set>
                                      <p:cBhvr>
                                        <p:cTn id="92" dur="1" fill="hold">
                                          <p:stCondLst>
                                            <p:cond delay="0"/>
                                          </p:stCondLst>
                                        </p:cTn>
                                        <p:tgtEl>
                                          <p:spTgt spid="60438"/>
                                        </p:tgtEl>
                                        <p:attrNameLst>
                                          <p:attrName>style.visibility</p:attrName>
                                        </p:attrNameLst>
                                      </p:cBhvr>
                                      <p:to>
                                        <p:strVal val="visible"/>
                                      </p:to>
                                    </p:set>
                                    <p:animEffect transition="in" filter="dissolve">
                                      <p:cBhvr>
                                        <p:cTn id="93" dur="500"/>
                                        <p:tgtEl>
                                          <p:spTgt spid="60438"/>
                                        </p:tgtEl>
                                      </p:cBhvr>
                                    </p:animEffect>
                                  </p:childTnLst>
                                </p:cTn>
                              </p:par>
                              <p:par>
                                <p:cTn id="94" presetID="8" presetClass="emph" presetSubtype="0" fill="hold" grpId="4" nodeType="withEffect">
                                  <p:stCondLst>
                                    <p:cond delay="0"/>
                                  </p:stCondLst>
                                  <p:childTnLst>
                                    <p:animRot by="10800000">
                                      <p:cBhvr>
                                        <p:cTn id="95" dur="1000" fill="hold"/>
                                        <p:tgtEl>
                                          <p:spTgt spid="60437"/>
                                        </p:tgtEl>
                                        <p:attrNameLst>
                                          <p:attrName>r</p:attrName>
                                        </p:attrNameLst>
                                      </p:cBhvr>
                                    </p:animRo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P spid="60420" grpId="0" animBg="1"/>
      <p:bldP spid="60421" grpId="0"/>
      <p:bldP spid="60422" grpId="0" animBg="1"/>
      <p:bldP spid="60423" grpId="0" animBg="1"/>
      <p:bldP spid="60424" grpId="0" animBg="1"/>
      <p:bldP spid="60425" grpId="0" animBg="1"/>
      <p:bldP spid="60426" grpId="0"/>
      <p:bldP spid="60427" grpId="0"/>
      <p:bldP spid="60428" grpId="0" animBg="1"/>
      <p:bldP spid="60429" grpId="0" animBg="1"/>
      <p:bldP spid="60430" grpId="0" animBg="1"/>
      <p:bldP spid="60431" grpId="0" animBg="1"/>
      <p:bldP spid="60432" grpId="0"/>
      <p:bldP spid="60433" grpId="0" animBg="1"/>
      <p:bldP spid="60433" grpId="1" animBg="1"/>
      <p:bldP spid="60433" grpId="2" animBg="1"/>
      <p:bldP spid="60433" grpId="3" animBg="1"/>
      <p:bldP spid="60433" grpId="4" animBg="1"/>
      <p:bldP spid="60434" grpId="0" animBg="1"/>
      <p:bldP spid="60435" grpId="0" animBg="1"/>
      <p:bldP spid="60435" grpId="1" animBg="1"/>
      <p:bldP spid="60436" grpId="0" animBg="1"/>
      <p:bldP spid="60436" grpId="1" animBg="1"/>
      <p:bldP spid="60437" grpId="0" animBg="1"/>
      <p:bldP spid="60437" grpId="1" animBg="1"/>
      <p:bldP spid="60437" grpId="2" animBg="1"/>
      <p:bldP spid="60437" grpId="3" animBg="1"/>
      <p:bldP spid="60437" grpId="4" animBg="1"/>
      <p:bldP spid="6043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dirty="0">
                <a:latin typeface="Tahoma" charset="0"/>
              </a:rPr>
              <a:t>Spectroscopy</a:t>
            </a:r>
            <a:br>
              <a:rPr lang="en-US" dirty="0">
                <a:latin typeface="Tahoma" charset="0"/>
              </a:rPr>
            </a:br>
            <a:r>
              <a:rPr lang="en-US" sz="3200" dirty="0">
                <a:latin typeface="Tahoma" charset="0"/>
              </a:rPr>
              <a:t>Interpreting Spectra </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0"/>
            <a:ext cx="4495800" cy="4525963"/>
          </a:xfrm>
        </p:spPr>
        <p:txBody>
          <a:bodyPr/>
          <a:lstStyle/>
          <a:p>
            <a:r>
              <a:rPr lang="en-US" sz="2800" dirty="0">
                <a:latin typeface="Tahoma" charset="0"/>
              </a:rPr>
              <a:t>Major Components</a:t>
            </a:r>
          </a:p>
          <a:p>
            <a:pPr lvl="1"/>
            <a:r>
              <a:rPr lang="en-US" sz="2000" dirty="0">
                <a:latin typeface="Tahoma" charset="0"/>
              </a:rPr>
              <a:t>wavelength (of maximum absorption) </a:t>
            </a:r>
            <a:r>
              <a:rPr lang="en-US" sz="2000" dirty="0"/>
              <a:t>–</a:t>
            </a:r>
            <a:r>
              <a:rPr lang="en-US" sz="2000" dirty="0">
                <a:latin typeface="Tahoma" charset="0"/>
              </a:rPr>
              <a:t> related to energy of transition</a:t>
            </a:r>
          </a:p>
          <a:p>
            <a:pPr lvl="1"/>
            <a:r>
              <a:rPr lang="en-US" sz="2000" dirty="0">
                <a:latin typeface="Tahoma" charset="0"/>
              </a:rPr>
              <a:t>width of peak </a:t>
            </a:r>
            <a:r>
              <a:rPr lang="en-US" sz="2000" dirty="0"/>
              <a:t>–</a:t>
            </a:r>
            <a:r>
              <a:rPr lang="en-US" sz="2000" dirty="0">
                <a:latin typeface="Tahoma" charset="0"/>
              </a:rPr>
              <a:t> related to energy range of states</a:t>
            </a:r>
          </a:p>
          <a:p>
            <a:pPr lvl="1"/>
            <a:r>
              <a:rPr lang="en-US" sz="2000" dirty="0">
                <a:latin typeface="Tahoma" charset="0"/>
              </a:rPr>
              <a:t>complexity of spectrum </a:t>
            </a:r>
            <a:r>
              <a:rPr lang="en-US" sz="2000" dirty="0"/>
              <a:t>–</a:t>
            </a:r>
            <a:r>
              <a:rPr lang="en-US" sz="2000" dirty="0">
                <a:latin typeface="Tahoma" charset="0"/>
              </a:rPr>
              <a:t> related to number of possible transition states</a:t>
            </a:r>
          </a:p>
          <a:p>
            <a:pPr lvl="1"/>
            <a:r>
              <a:rPr lang="en-US" sz="2000" dirty="0">
                <a:latin typeface="Tahoma" charset="0"/>
              </a:rPr>
              <a:t>absorptivity </a:t>
            </a:r>
            <a:r>
              <a:rPr lang="en-US" sz="2000" dirty="0"/>
              <a:t>–</a:t>
            </a:r>
            <a:r>
              <a:rPr lang="en-US" sz="2000" dirty="0">
                <a:latin typeface="Tahoma" charset="0"/>
              </a:rPr>
              <a:t> related to probability of transition (beyond scope of class)</a:t>
            </a:r>
          </a:p>
          <a:p>
            <a:pPr lvl="2" eaLnBrk="1" hangingPunct="1"/>
            <a:endParaRPr lang="en-US" altLang="en-US" sz="2000" dirty="0" smtClean="0">
              <a:latin typeface="Tahoma" charset="0"/>
              <a:cs typeface="Tahoma" charset="0"/>
            </a:endParaRPr>
          </a:p>
          <a:p>
            <a:pPr lvl="2" eaLnBrk="1" hangingPunct="1"/>
            <a:endParaRPr lang="en-US" altLang="en-US" sz="2000" dirty="0" smtClean="0">
              <a:latin typeface="Tahoma" charset="0"/>
              <a:cs typeface="Tahoma" charset="0"/>
            </a:endParaRPr>
          </a:p>
          <a:p>
            <a:pPr lvl="2" eaLnBrk="1" hangingPunct="1"/>
            <a:endParaRPr lang="en-US" altLang="en-US" sz="2000" dirty="0" smtClean="0">
              <a:latin typeface="Tahoma" charset="0"/>
              <a:cs typeface="Tahoma" charset="0"/>
            </a:endParaRPr>
          </a:p>
        </p:txBody>
      </p:sp>
      <p:sp>
        <p:nvSpPr>
          <p:cNvPr id="4" name="Line 10"/>
          <p:cNvSpPr>
            <a:spLocks noChangeShapeType="1"/>
          </p:cNvSpPr>
          <p:nvPr/>
        </p:nvSpPr>
        <p:spPr bwMode="auto">
          <a:xfrm>
            <a:off x="6096000" y="3276600"/>
            <a:ext cx="1371600" cy="0"/>
          </a:xfrm>
          <a:prstGeom prst="line">
            <a:avLst/>
          </a:prstGeom>
          <a:noFill/>
          <a:ln w="9525">
            <a:solidFill>
              <a:schemeClr val="tx1"/>
            </a:solidFill>
            <a:round/>
            <a:headEnd/>
            <a:tailEnd/>
          </a:ln>
        </p:spPr>
        <p:txBody>
          <a:bodyPr/>
          <a:lstStyle/>
          <a:p>
            <a:endParaRPr lang="en-US"/>
          </a:p>
        </p:txBody>
      </p:sp>
      <p:sp>
        <p:nvSpPr>
          <p:cNvPr id="5" name="Text Box 11"/>
          <p:cNvSpPr txBox="1">
            <a:spLocks noChangeArrowheads="1"/>
          </p:cNvSpPr>
          <p:nvPr/>
        </p:nvSpPr>
        <p:spPr bwMode="auto">
          <a:xfrm>
            <a:off x="7620000" y="3200400"/>
            <a:ext cx="838200" cy="366713"/>
          </a:xfrm>
          <a:prstGeom prst="rect">
            <a:avLst/>
          </a:prstGeom>
          <a:noFill/>
          <a:ln w="9525">
            <a:noFill/>
            <a:miter lim="800000"/>
            <a:headEnd/>
            <a:tailEnd/>
          </a:ln>
        </p:spPr>
        <p:txBody>
          <a:bodyPr>
            <a:spAutoFit/>
          </a:bodyPr>
          <a:lstStyle/>
          <a:p>
            <a:pPr>
              <a:spcBef>
                <a:spcPct val="50000"/>
              </a:spcBef>
            </a:pPr>
            <a:r>
              <a:rPr lang="en-US"/>
              <a:t>A</a:t>
            </a:r>
            <a:r>
              <a:rPr lang="en-US" baseline="-25000"/>
              <a:t>o</a:t>
            </a:r>
          </a:p>
        </p:txBody>
      </p:sp>
      <p:sp>
        <p:nvSpPr>
          <p:cNvPr id="6" name="Line 12"/>
          <p:cNvSpPr>
            <a:spLocks noChangeShapeType="1"/>
          </p:cNvSpPr>
          <p:nvPr/>
        </p:nvSpPr>
        <p:spPr bwMode="auto">
          <a:xfrm>
            <a:off x="6096000" y="2133600"/>
            <a:ext cx="1371600" cy="0"/>
          </a:xfrm>
          <a:prstGeom prst="line">
            <a:avLst/>
          </a:prstGeom>
          <a:noFill/>
          <a:ln w="9525">
            <a:solidFill>
              <a:schemeClr val="tx1"/>
            </a:solidFill>
            <a:round/>
            <a:headEnd/>
            <a:tailEnd/>
          </a:ln>
        </p:spPr>
        <p:txBody>
          <a:bodyPr/>
          <a:lstStyle/>
          <a:p>
            <a:endParaRPr lang="en-US"/>
          </a:p>
        </p:txBody>
      </p:sp>
      <p:sp>
        <p:nvSpPr>
          <p:cNvPr id="7" name="Text Box 13"/>
          <p:cNvSpPr txBox="1">
            <a:spLocks noChangeArrowheads="1"/>
          </p:cNvSpPr>
          <p:nvPr/>
        </p:nvSpPr>
        <p:spPr bwMode="auto">
          <a:xfrm>
            <a:off x="7620000" y="1981200"/>
            <a:ext cx="838200" cy="366713"/>
          </a:xfrm>
          <a:prstGeom prst="rect">
            <a:avLst/>
          </a:prstGeom>
          <a:noFill/>
          <a:ln w="9525">
            <a:noFill/>
            <a:miter lim="800000"/>
            <a:headEnd/>
            <a:tailEnd/>
          </a:ln>
        </p:spPr>
        <p:txBody>
          <a:bodyPr>
            <a:spAutoFit/>
          </a:bodyPr>
          <a:lstStyle/>
          <a:p>
            <a:pPr>
              <a:spcBef>
                <a:spcPct val="50000"/>
              </a:spcBef>
            </a:pPr>
            <a:r>
              <a:rPr lang="en-US"/>
              <a:t>A*</a:t>
            </a:r>
            <a:endParaRPr lang="en-US" baseline="-25000"/>
          </a:p>
        </p:txBody>
      </p:sp>
      <p:sp>
        <p:nvSpPr>
          <p:cNvPr id="8" name="Line 14"/>
          <p:cNvSpPr>
            <a:spLocks noChangeShapeType="1"/>
          </p:cNvSpPr>
          <p:nvPr/>
        </p:nvSpPr>
        <p:spPr bwMode="auto">
          <a:xfrm>
            <a:off x="6096000" y="2133600"/>
            <a:ext cx="0" cy="1143000"/>
          </a:xfrm>
          <a:prstGeom prst="line">
            <a:avLst/>
          </a:prstGeom>
          <a:noFill/>
          <a:ln w="9525">
            <a:solidFill>
              <a:schemeClr val="tx1"/>
            </a:solidFill>
            <a:round/>
            <a:headEnd type="triangle" w="med" len="med"/>
            <a:tailEnd type="triangle" w="med" len="med"/>
          </a:ln>
        </p:spPr>
        <p:txBody>
          <a:bodyPr/>
          <a:lstStyle/>
          <a:p>
            <a:endParaRPr lang="en-US"/>
          </a:p>
        </p:txBody>
      </p:sp>
      <p:sp>
        <p:nvSpPr>
          <p:cNvPr id="9" name="Text Box 15"/>
          <p:cNvSpPr txBox="1">
            <a:spLocks noChangeArrowheads="1"/>
          </p:cNvSpPr>
          <p:nvPr/>
        </p:nvSpPr>
        <p:spPr bwMode="auto">
          <a:xfrm>
            <a:off x="4953000" y="2438400"/>
            <a:ext cx="990600" cy="366713"/>
          </a:xfrm>
          <a:prstGeom prst="rect">
            <a:avLst/>
          </a:prstGeom>
          <a:noFill/>
          <a:ln w="9525">
            <a:noFill/>
            <a:miter lim="800000"/>
            <a:headEnd/>
            <a:tailEnd/>
          </a:ln>
        </p:spPr>
        <p:txBody>
          <a:bodyPr>
            <a:spAutoFit/>
          </a:bodyPr>
          <a:lstStyle/>
          <a:p>
            <a:pPr>
              <a:spcBef>
                <a:spcPct val="50000"/>
              </a:spcBef>
            </a:pPr>
            <a:r>
              <a:rPr lang="en-US" dirty="0">
                <a:latin typeface="Symbol" pitchFamily="18" charset="2"/>
              </a:rPr>
              <a:t>D</a:t>
            </a:r>
            <a:r>
              <a:rPr lang="en-US" dirty="0"/>
              <a:t>E</a:t>
            </a:r>
          </a:p>
        </p:txBody>
      </p:sp>
      <p:sp>
        <p:nvSpPr>
          <p:cNvPr id="10" name="Rectangle 18"/>
          <p:cNvSpPr>
            <a:spLocks noChangeArrowheads="1"/>
          </p:cNvSpPr>
          <p:nvPr/>
        </p:nvSpPr>
        <p:spPr bwMode="auto">
          <a:xfrm>
            <a:off x="6096000" y="3200400"/>
            <a:ext cx="1295400" cy="152400"/>
          </a:xfrm>
          <a:prstGeom prst="rect">
            <a:avLst/>
          </a:prstGeom>
          <a:solidFill>
            <a:srgbClr val="808080">
              <a:alpha val="58038"/>
            </a:srgbClr>
          </a:solidFill>
          <a:ln w="9525">
            <a:solidFill>
              <a:schemeClr val="tx1"/>
            </a:solidFill>
            <a:miter lim="800000"/>
            <a:headEnd/>
            <a:tailEnd/>
          </a:ln>
        </p:spPr>
        <p:txBody>
          <a:bodyPr wrap="none" anchor="ctr"/>
          <a:lstStyle/>
          <a:p>
            <a:endParaRPr lang="en-US"/>
          </a:p>
        </p:txBody>
      </p:sp>
      <p:sp>
        <p:nvSpPr>
          <p:cNvPr id="11" name="Rectangle 19"/>
          <p:cNvSpPr>
            <a:spLocks noChangeArrowheads="1"/>
          </p:cNvSpPr>
          <p:nvPr/>
        </p:nvSpPr>
        <p:spPr bwMode="auto">
          <a:xfrm>
            <a:off x="6096000" y="2057400"/>
            <a:ext cx="1295400" cy="152400"/>
          </a:xfrm>
          <a:prstGeom prst="rect">
            <a:avLst/>
          </a:prstGeom>
          <a:solidFill>
            <a:srgbClr val="808080">
              <a:alpha val="56862"/>
            </a:srgbClr>
          </a:solidFill>
          <a:ln w="9525">
            <a:solidFill>
              <a:schemeClr val="tx1"/>
            </a:solidFill>
            <a:miter lim="800000"/>
            <a:headEnd/>
            <a:tailEnd/>
          </a:ln>
        </p:spPr>
        <p:txBody>
          <a:bodyPr wrap="none" anchor="ctr"/>
          <a:lstStyle/>
          <a:p>
            <a:endParaRPr lang="en-US"/>
          </a:p>
        </p:txBody>
      </p:sp>
      <p:sp>
        <p:nvSpPr>
          <p:cNvPr id="12" name="Text Box 20"/>
          <p:cNvSpPr txBox="1">
            <a:spLocks noChangeArrowheads="1"/>
          </p:cNvSpPr>
          <p:nvPr/>
        </p:nvSpPr>
        <p:spPr bwMode="auto">
          <a:xfrm>
            <a:off x="5029200" y="3124200"/>
            <a:ext cx="990600" cy="366713"/>
          </a:xfrm>
          <a:prstGeom prst="rect">
            <a:avLst/>
          </a:prstGeom>
          <a:noFill/>
          <a:ln w="9525">
            <a:noFill/>
            <a:miter lim="800000"/>
            <a:headEnd/>
            <a:tailEnd/>
          </a:ln>
        </p:spPr>
        <p:txBody>
          <a:bodyPr>
            <a:spAutoFit/>
          </a:bodyPr>
          <a:lstStyle/>
          <a:p>
            <a:pPr>
              <a:spcBef>
                <a:spcPct val="50000"/>
              </a:spcBef>
            </a:pPr>
            <a:r>
              <a:rPr lang="en-US" dirty="0" err="1">
                <a:latin typeface="Symbol" pitchFamily="18" charset="2"/>
              </a:rPr>
              <a:t>d</a:t>
            </a:r>
            <a:r>
              <a:rPr lang="en-US" dirty="0" err="1"/>
              <a:t>E</a:t>
            </a:r>
            <a:endParaRPr lang="en-US" dirty="0"/>
          </a:p>
        </p:txBody>
      </p:sp>
      <p:sp>
        <p:nvSpPr>
          <p:cNvPr id="13" name="Line 21"/>
          <p:cNvSpPr>
            <a:spLocks noChangeShapeType="1"/>
          </p:cNvSpPr>
          <p:nvPr/>
        </p:nvSpPr>
        <p:spPr bwMode="auto">
          <a:xfrm>
            <a:off x="5867400" y="32004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14" name="Line 22"/>
          <p:cNvSpPr>
            <a:spLocks noChangeShapeType="1"/>
          </p:cNvSpPr>
          <p:nvPr/>
        </p:nvSpPr>
        <p:spPr bwMode="auto">
          <a:xfrm>
            <a:off x="6096000" y="2209800"/>
            <a:ext cx="1295400" cy="0"/>
          </a:xfrm>
          <a:prstGeom prst="line">
            <a:avLst/>
          </a:prstGeom>
          <a:noFill/>
          <a:ln w="9525">
            <a:solidFill>
              <a:schemeClr val="tx1"/>
            </a:solidFill>
            <a:round/>
            <a:headEnd/>
            <a:tailEnd/>
          </a:ln>
        </p:spPr>
        <p:txBody>
          <a:bodyPr/>
          <a:lstStyle/>
          <a:p>
            <a:endParaRPr lang="en-US"/>
          </a:p>
        </p:txBody>
      </p:sp>
      <p:sp>
        <p:nvSpPr>
          <p:cNvPr id="15" name="Line 23"/>
          <p:cNvSpPr>
            <a:spLocks noChangeShapeType="1"/>
          </p:cNvSpPr>
          <p:nvPr/>
        </p:nvSpPr>
        <p:spPr bwMode="auto">
          <a:xfrm>
            <a:off x="6248400" y="2133600"/>
            <a:ext cx="1295400" cy="0"/>
          </a:xfrm>
          <a:prstGeom prst="line">
            <a:avLst/>
          </a:prstGeom>
          <a:noFill/>
          <a:ln w="9525">
            <a:solidFill>
              <a:schemeClr val="tx1"/>
            </a:solidFill>
            <a:round/>
            <a:headEnd/>
            <a:tailEnd/>
          </a:ln>
        </p:spPr>
        <p:txBody>
          <a:bodyPr/>
          <a:lstStyle/>
          <a:p>
            <a:endParaRPr lang="en-US"/>
          </a:p>
        </p:txBody>
      </p:sp>
      <p:sp>
        <p:nvSpPr>
          <p:cNvPr id="16" name="Line 24"/>
          <p:cNvSpPr>
            <a:spLocks noChangeShapeType="1"/>
          </p:cNvSpPr>
          <p:nvPr/>
        </p:nvSpPr>
        <p:spPr bwMode="auto">
          <a:xfrm>
            <a:off x="6324600" y="3200400"/>
            <a:ext cx="1295400" cy="0"/>
          </a:xfrm>
          <a:prstGeom prst="line">
            <a:avLst/>
          </a:prstGeom>
          <a:noFill/>
          <a:ln w="9525">
            <a:solidFill>
              <a:schemeClr val="tx1"/>
            </a:solidFill>
            <a:round/>
            <a:headEnd/>
            <a:tailEnd/>
          </a:ln>
        </p:spPr>
        <p:txBody>
          <a:bodyPr/>
          <a:lstStyle/>
          <a:p>
            <a:endParaRPr lang="en-US"/>
          </a:p>
        </p:txBody>
      </p:sp>
      <p:sp>
        <p:nvSpPr>
          <p:cNvPr id="17" name="Line 25"/>
          <p:cNvSpPr>
            <a:spLocks noChangeShapeType="1"/>
          </p:cNvSpPr>
          <p:nvPr/>
        </p:nvSpPr>
        <p:spPr bwMode="auto">
          <a:xfrm>
            <a:off x="6210300" y="3276600"/>
            <a:ext cx="1295400" cy="0"/>
          </a:xfrm>
          <a:prstGeom prst="line">
            <a:avLst/>
          </a:prstGeom>
          <a:noFill/>
          <a:ln w="9525">
            <a:solidFill>
              <a:schemeClr val="tx1"/>
            </a:solidFill>
            <a:round/>
            <a:headEnd/>
            <a:tailEnd/>
          </a:ln>
        </p:spPr>
        <p:txBody>
          <a:bodyPr/>
          <a:lstStyle/>
          <a:p>
            <a:endParaRPr lang="en-US"/>
          </a:p>
        </p:txBody>
      </p:sp>
      <p:sp>
        <p:nvSpPr>
          <p:cNvPr id="18" name="Line 26"/>
          <p:cNvSpPr>
            <a:spLocks noChangeShapeType="1"/>
          </p:cNvSpPr>
          <p:nvPr/>
        </p:nvSpPr>
        <p:spPr bwMode="auto">
          <a:xfrm>
            <a:off x="6400800" y="2057400"/>
            <a:ext cx="1295400" cy="0"/>
          </a:xfrm>
          <a:prstGeom prst="line">
            <a:avLst/>
          </a:prstGeom>
          <a:noFill/>
          <a:ln w="9525">
            <a:solidFill>
              <a:schemeClr val="tx1"/>
            </a:solidFill>
            <a:round/>
            <a:headEnd/>
            <a:tailEnd/>
          </a:ln>
        </p:spPr>
        <p:txBody>
          <a:bodyPr/>
          <a:lstStyle/>
          <a:p>
            <a:endParaRPr lang="en-US"/>
          </a:p>
        </p:txBody>
      </p:sp>
      <p:sp>
        <p:nvSpPr>
          <p:cNvPr id="19" name="Line 27"/>
          <p:cNvSpPr>
            <a:spLocks noChangeShapeType="1"/>
          </p:cNvSpPr>
          <p:nvPr/>
        </p:nvSpPr>
        <p:spPr bwMode="auto">
          <a:xfrm flipV="1">
            <a:off x="6248400" y="2209800"/>
            <a:ext cx="0" cy="990600"/>
          </a:xfrm>
          <a:prstGeom prst="line">
            <a:avLst/>
          </a:prstGeom>
          <a:noFill/>
          <a:ln w="9525">
            <a:solidFill>
              <a:schemeClr val="tx1"/>
            </a:solidFill>
            <a:round/>
            <a:headEnd/>
            <a:tailEnd type="triangle" w="med" len="med"/>
          </a:ln>
        </p:spPr>
        <p:txBody>
          <a:bodyPr/>
          <a:lstStyle/>
          <a:p>
            <a:endParaRPr lang="en-US"/>
          </a:p>
        </p:txBody>
      </p:sp>
      <p:sp>
        <p:nvSpPr>
          <p:cNvPr id="20" name="Line 28"/>
          <p:cNvSpPr>
            <a:spLocks noChangeShapeType="1"/>
          </p:cNvSpPr>
          <p:nvPr/>
        </p:nvSpPr>
        <p:spPr bwMode="auto">
          <a:xfrm flipV="1">
            <a:off x="6324600" y="2133600"/>
            <a:ext cx="0" cy="1066800"/>
          </a:xfrm>
          <a:prstGeom prst="line">
            <a:avLst/>
          </a:prstGeom>
          <a:noFill/>
          <a:ln w="9525">
            <a:solidFill>
              <a:schemeClr val="tx1"/>
            </a:solidFill>
            <a:round/>
            <a:headEnd/>
            <a:tailEnd type="triangle" w="med" len="med"/>
          </a:ln>
        </p:spPr>
        <p:txBody>
          <a:bodyPr/>
          <a:lstStyle/>
          <a:p>
            <a:endParaRPr lang="en-US"/>
          </a:p>
        </p:txBody>
      </p:sp>
      <p:sp>
        <p:nvSpPr>
          <p:cNvPr id="21" name="Line 29"/>
          <p:cNvSpPr>
            <a:spLocks noChangeShapeType="1"/>
          </p:cNvSpPr>
          <p:nvPr/>
        </p:nvSpPr>
        <p:spPr bwMode="auto">
          <a:xfrm flipV="1">
            <a:off x="6400800" y="2057400"/>
            <a:ext cx="0" cy="1143000"/>
          </a:xfrm>
          <a:prstGeom prst="line">
            <a:avLst/>
          </a:prstGeom>
          <a:noFill/>
          <a:ln w="9525">
            <a:solidFill>
              <a:schemeClr val="tx1"/>
            </a:solidFill>
            <a:round/>
            <a:headEnd/>
            <a:tailEnd type="triangle" w="med" len="med"/>
          </a:ln>
        </p:spPr>
        <p:txBody>
          <a:bodyPr/>
          <a:lstStyle/>
          <a:p>
            <a:endParaRPr lang="en-US"/>
          </a:p>
        </p:txBody>
      </p:sp>
      <p:sp>
        <p:nvSpPr>
          <p:cNvPr id="22" name="Line 30"/>
          <p:cNvSpPr>
            <a:spLocks noChangeShapeType="1"/>
          </p:cNvSpPr>
          <p:nvPr/>
        </p:nvSpPr>
        <p:spPr bwMode="auto">
          <a:xfrm flipV="1">
            <a:off x="6553200" y="2209800"/>
            <a:ext cx="0" cy="1066800"/>
          </a:xfrm>
          <a:prstGeom prst="line">
            <a:avLst/>
          </a:prstGeom>
          <a:noFill/>
          <a:ln w="9525">
            <a:solidFill>
              <a:schemeClr val="tx1"/>
            </a:solidFill>
            <a:round/>
            <a:headEnd/>
            <a:tailEnd type="triangle" w="med" len="med"/>
          </a:ln>
        </p:spPr>
        <p:txBody>
          <a:bodyPr/>
          <a:lstStyle/>
          <a:p>
            <a:endParaRPr lang="en-US"/>
          </a:p>
        </p:txBody>
      </p:sp>
      <p:sp>
        <p:nvSpPr>
          <p:cNvPr id="23" name="Line 31"/>
          <p:cNvSpPr>
            <a:spLocks noChangeShapeType="1"/>
          </p:cNvSpPr>
          <p:nvPr/>
        </p:nvSpPr>
        <p:spPr bwMode="auto">
          <a:xfrm flipV="1">
            <a:off x="6629400" y="2133600"/>
            <a:ext cx="0" cy="1143000"/>
          </a:xfrm>
          <a:prstGeom prst="line">
            <a:avLst/>
          </a:prstGeom>
          <a:noFill/>
          <a:ln w="9525">
            <a:solidFill>
              <a:schemeClr val="tx1"/>
            </a:solidFill>
            <a:round/>
            <a:headEnd/>
            <a:tailEnd type="triangle" w="med" len="med"/>
          </a:ln>
        </p:spPr>
        <p:txBody>
          <a:bodyPr/>
          <a:lstStyle/>
          <a:p>
            <a:endParaRPr lang="en-US"/>
          </a:p>
        </p:txBody>
      </p:sp>
      <p:sp>
        <p:nvSpPr>
          <p:cNvPr id="24" name="Line 32"/>
          <p:cNvSpPr>
            <a:spLocks noChangeShapeType="1"/>
          </p:cNvSpPr>
          <p:nvPr/>
        </p:nvSpPr>
        <p:spPr bwMode="auto">
          <a:xfrm flipV="1">
            <a:off x="6705600" y="2057400"/>
            <a:ext cx="0" cy="1219200"/>
          </a:xfrm>
          <a:prstGeom prst="line">
            <a:avLst/>
          </a:prstGeom>
          <a:noFill/>
          <a:ln w="9525">
            <a:solidFill>
              <a:schemeClr val="tx1"/>
            </a:solidFill>
            <a:round/>
            <a:headEnd/>
            <a:tailEnd type="triangle" w="med" len="med"/>
          </a:ln>
        </p:spPr>
        <p:txBody>
          <a:bodyPr/>
          <a:lstStyle/>
          <a:p>
            <a:endParaRPr lang="en-US"/>
          </a:p>
        </p:txBody>
      </p:sp>
      <p:sp>
        <p:nvSpPr>
          <p:cNvPr id="25" name="Line 4"/>
          <p:cNvSpPr>
            <a:spLocks noChangeShapeType="1"/>
          </p:cNvSpPr>
          <p:nvPr/>
        </p:nvSpPr>
        <p:spPr bwMode="auto">
          <a:xfrm>
            <a:off x="5181600" y="4038600"/>
            <a:ext cx="0" cy="1676400"/>
          </a:xfrm>
          <a:prstGeom prst="line">
            <a:avLst/>
          </a:prstGeom>
          <a:noFill/>
          <a:ln w="19050">
            <a:solidFill>
              <a:schemeClr val="tx1"/>
            </a:solidFill>
            <a:round/>
            <a:headEnd/>
            <a:tailEnd/>
          </a:ln>
        </p:spPr>
        <p:txBody>
          <a:bodyPr/>
          <a:lstStyle/>
          <a:p>
            <a:endParaRPr lang="en-US"/>
          </a:p>
        </p:txBody>
      </p:sp>
      <p:sp>
        <p:nvSpPr>
          <p:cNvPr id="26" name="Line 5"/>
          <p:cNvSpPr>
            <a:spLocks noChangeShapeType="1"/>
          </p:cNvSpPr>
          <p:nvPr/>
        </p:nvSpPr>
        <p:spPr bwMode="auto">
          <a:xfrm>
            <a:off x="5181600" y="5715000"/>
            <a:ext cx="3200400" cy="0"/>
          </a:xfrm>
          <a:prstGeom prst="line">
            <a:avLst/>
          </a:prstGeom>
          <a:noFill/>
          <a:ln w="19050">
            <a:solidFill>
              <a:schemeClr val="tx1"/>
            </a:solidFill>
            <a:round/>
            <a:headEnd/>
            <a:tailEnd/>
          </a:ln>
        </p:spPr>
        <p:txBody>
          <a:bodyPr/>
          <a:lstStyle/>
          <a:p>
            <a:endParaRPr lang="en-US"/>
          </a:p>
        </p:txBody>
      </p:sp>
      <p:sp>
        <p:nvSpPr>
          <p:cNvPr id="27" name="Text Box 6"/>
          <p:cNvSpPr txBox="1">
            <a:spLocks noChangeArrowheads="1"/>
          </p:cNvSpPr>
          <p:nvPr/>
        </p:nvSpPr>
        <p:spPr bwMode="auto">
          <a:xfrm>
            <a:off x="4343400" y="4572000"/>
            <a:ext cx="533400" cy="366713"/>
          </a:xfrm>
          <a:prstGeom prst="rect">
            <a:avLst/>
          </a:prstGeom>
          <a:noFill/>
          <a:ln w="9525">
            <a:noFill/>
            <a:miter lim="800000"/>
            <a:headEnd/>
            <a:tailEnd/>
          </a:ln>
        </p:spPr>
        <p:txBody>
          <a:bodyPr>
            <a:spAutoFit/>
          </a:bodyPr>
          <a:lstStyle/>
          <a:p>
            <a:pPr>
              <a:spcBef>
                <a:spcPct val="50000"/>
              </a:spcBef>
            </a:pPr>
            <a:r>
              <a:rPr lang="en-US" dirty="0"/>
              <a:t>A</a:t>
            </a:r>
          </a:p>
        </p:txBody>
      </p:sp>
      <p:sp>
        <p:nvSpPr>
          <p:cNvPr id="28" name="Text Box 7"/>
          <p:cNvSpPr txBox="1">
            <a:spLocks noChangeArrowheads="1"/>
          </p:cNvSpPr>
          <p:nvPr/>
        </p:nvSpPr>
        <p:spPr bwMode="auto">
          <a:xfrm>
            <a:off x="6096000" y="6019800"/>
            <a:ext cx="1447800" cy="366713"/>
          </a:xfrm>
          <a:prstGeom prst="rect">
            <a:avLst/>
          </a:prstGeom>
          <a:noFill/>
          <a:ln w="9525">
            <a:noFill/>
            <a:miter lim="800000"/>
            <a:headEnd/>
            <a:tailEnd/>
          </a:ln>
        </p:spPr>
        <p:txBody>
          <a:bodyPr>
            <a:spAutoFit/>
          </a:bodyPr>
          <a:lstStyle/>
          <a:p>
            <a:pPr>
              <a:spcBef>
                <a:spcPct val="50000"/>
              </a:spcBef>
            </a:pPr>
            <a:r>
              <a:rPr lang="en-US">
                <a:latin typeface="Symbol" pitchFamily="18" charset="2"/>
              </a:rPr>
              <a:t>l</a:t>
            </a:r>
            <a:r>
              <a:rPr lang="en-US"/>
              <a:t> (nm)</a:t>
            </a:r>
          </a:p>
        </p:txBody>
      </p:sp>
      <p:sp>
        <p:nvSpPr>
          <p:cNvPr id="29" name="Freeform 8"/>
          <p:cNvSpPr>
            <a:spLocks/>
          </p:cNvSpPr>
          <p:nvPr/>
        </p:nvSpPr>
        <p:spPr bwMode="auto">
          <a:xfrm>
            <a:off x="5181600" y="4343400"/>
            <a:ext cx="3200400" cy="1333500"/>
          </a:xfrm>
          <a:custGeom>
            <a:avLst/>
            <a:gdLst>
              <a:gd name="T0" fmla="*/ 0 w 2016"/>
              <a:gd name="T1" fmla="*/ 1313696 h 1616"/>
              <a:gd name="T2" fmla="*/ 152400 w 2016"/>
              <a:gd name="T3" fmla="*/ 1313696 h 1616"/>
              <a:gd name="T4" fmla="*/ 533400 w 2016"/>
              <a:gd name="T5" fmla="*/ 1313696 h 1616"/>
              <a:gd name="T6" fmla="*/ 609600 w 2016"/>
              <a:gd name="T7" fmla="*/ 1234478 h 1616"/>
              <a:gd name="T8" fmla="*/ 685800 w 2016"/>
              <a:gd name="T9" fmla="*/ 719562 h 1616"/>
              <a:gd name="T10" fmla="*/ 762000 w 2016"/>
              <a:gd name="T11" fmla="*/ 798780 h 1616"/>
              <a:gd name="T12" fmla="*/ 838200 w 2016"/>
              <a:gd name="T13" fmla="*/ 481908 h 1616"/>
              <a:gd name="T14" fmla="*/ 914400 w 2016"/>
              <a:gd name="T15" fmla="*/ 640344 h 1616"/>
              <a:gd name="T16" fmla="*/ 914400 w 2016"/>
              <a:gd name="T17" fmla="*/ 838389 h 1616"/>
              <a:gd name="T18" fmla="*/ 990600 w 2016"/>
              <a:gd name="T19" fmla="*/ 798780 h 1616"/>
              <a:gd name="T20" fmla="*/ 990600 w 2016"/>
              <a:gd name="T21" fmla="*/ 521517 h 1616"/>
              <a:gd name="T22" fmla="*/ 1066800 w 2016"/>
              <a:gd name="T23" fmla="*/ 244255 h 1616"/>
              <a:gd name="T24" fmla="*/ 1219200 w 2016"/>
              <a:gd name="T25" fmla="*/ 481908 h 1616"/>
              <a:gd name="T26" fmla="*/ 1371600 w 2016"/>
              <a:gd name="T27" fmla="*/ 244255 h 1616"/>
              <a:gd name="T28" fmla="*/ 1524000 w 2016"/>
              <a:gd name="T29" fmla="*/ 6601 h 1616"/>
              <a:gd name="T30" fmla="*/ 1676400 w 2016"/>
              <a:gd name="T31" fmla="*/ 283864 h 1616"/>
              <a:gd name="T32" fmla="*/ 1752600 w 2016"/>
              <a:gd name="T33" fmla="*/ 679953 h 1616"/>
              <a:gd name="T34" fmla="*/ 1981200 w 2016"/>
              <a:gd name="T35" fmla="*/ 996824 h 1616"/>
              <a:gd name="T36" fmla="*/ 2133600 w 2016"/>
              <a:gd name="T37" fmla="*/ 798780 h 1616"/>
              <a:gd name="T38" fmla="*/ 2209800 w 2016"/>
              <a:gd name="T39" fmla="*/ 957215 h 1616"/>
              <a:gd name="T40" fmla="*/ 2438400 w 2016"/>
              <a:gd name="T41" fmla="*/ 1194869 h 1616"/>
              <a:gd name="T42" fmla="*/ 2895600 w 2016"/>
              <a:gd name="T43" fmla="*/ 1274087 h 1616"/>
              <a:gd name="T44" fmla="*/ 3200400 w 2016"/>
              <a:gd name="T45" fmla="*/ 1274087 h 16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016"/>
              <a:gd name="T70" fmla="*/ 0 h 1616"/>
              <a:gd name="T71" fmla="*/ 2016 w 2016"/>
              <a:gd name="T72" fmla="*/ 1616 h 16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016" h="1616">
                <a:moveTo>
                  <a:pt x="0" y="1592"/>
                </a:moveTo>
                <a:cubicBezTo>
                  <a:pt x="20" y="1592"/>
                  <a:pt x="40" y="1592"/>
                  <a:pt x="96" y="1592"/>
                </a:cubicBezTo>
                <a:cubicBezTo>
                  <a:pt x="152" y="1592"/>
                  <a:pt x="288" y="1608"/>
                  <a:pt x="336" y="1592"/>
                </a:cubicBezTo>
                <a:cubicBezTo>
                  <a:pt x="384" y="1576"/>
                  <a:pt x="368" y="1616"/>
                  <a:pt x="384" y="1496"/>
                </a:cubicBezTo>
                <a:cubicBezTo>
                  <a:pt x="400" y="1376"/>
                  <a:pt x="416" y="960"/>
                  <a:pt x="432" y="872"/>
                </a:cubicBezTo>
                <a:cubicBezTo>
                  <a:pt x="448" y="784"/>
                  <a:pt x="464" y="1016"/>
                  <a:pt x="480" y="968"/>
                </a:cubicBezTo>
                <a:cubicBezTo>
                  <a:pt x="496" y="920"/>
                  <a:pt x="512" y="616"/>
                  <a:pt x="528" y="584"/>
                </a:cubicBezTo>
                <a:cubicBezTo>
                  <a:pt x="544" y="552"/>
                  <a:pt x="568" y="704"/>
                  <a:pt x="576" y="776"/>
                </a:cubicBezTo>
                <a:cubicBezTo>
                  <a:pt x="584" y="848"/>
                  <a:pt x="568" y="984"/>
                  <a:pt x="576" y="1016"/>
                </a:cubicBezTo>
                <a:cubicBezTo>
                  <a:pt x="584" y="1048"/>
                  <a:pt x="616" y="1032"/>
                  <a:pt x="624" y="968"/>
                </a:cubicBezTo>
                <a:cubicBezTo>
                  <a:pt x="632" y="904"/>
                  <a:pt x="616" y="744"/>
                  <a:pt x="624" y="632"/>
                </a:cubicBezTo>
                <a:cubicBezTo>
                  <a:pt x="632" y="520"/>
                  <a:pt x="648" y="304"/>
                  <a:pt x="672" y="296"/>
                </a:cubicBezTo>
                <a:cubicBezTo>
                  <a:pt x="696" y="288"/>
                  <a:pt x="736" y="584"/>
                  <a:pt x="768" y="584"/>
                </a:cubicBezTo>
                <a:cubicBezTo>
                  <a:pt x="800" y="584"/>
                  <a:pt x="832" y="392"/>
                  <a:pt x="864" y="296"/>
                </a:cubicBezTo>
                <a:cubicBezTo>
                  <a:pt x="896" y="200"/>
                  <a:pt x="928" y="0"/>
                  <a:pt x="960" y="8"/>
                </a:cubicBezTo>
                <a:cubicBezTo>
                  <a:pt x="992" y="16"/>
                  <a:pt x="1032" y="208"/>
                  <a:pt x="1056" y="344"/>
                </a:cubicBezTo>
                <a:cubicBezTo>
                  <a:pt x="1080" y="480"/>
                  <a:pt x="1072" y="680"/>
                  <a:pt x="1104" y="824"/>
                </a:cubicBezTo>
                <a:cubicBezTo>
                  <a:pt x="1136" y="968"/>
                  <a:pt x="1208" y="1184"/>
                  <a:pt x="1248" y="1208"/>
                </a:cubicBezTo>
                <a:cubicBezTo>
                  <a:pt x="1288" y="1232"/>
                  <a:pt x="1320" y="976"/>
                  <a:pt x="1344" y="968"/>
                </a:cubicBezTo>
                <a:cubicBezTo>
                  <a:pt x="1368" y="960"/>
                  <a:pt x="1360" y="1080"/>
                  <a:pt x="1392" y="1160"/>
                </a:cubicBezTo>
                <a:cubicBezTo>
                  <a:pt x="1424" y="1240"/>
                  <a:pt x="1464" y="1384"/>
                  <a:pt x="1536" y="1448"/>
                </a:cubicBezTo>
                <a:cubicBezTo>
                  <a:pt x="1608" y="1512"/>
                  <a:pt x="1744" y="1528"/>
                  <a:pt x="1824" y="1544"/>
                </a:cubicBezTo>
                <a:cubicBezTo>
                  <a:pt x="1904" y="1560"/>
                  <a:pt x="1984" y="1544"/>
                  <a:pt x="2016" y="1544"/>
                </a:cubicBezTo>
              </a:path>
            </a:pathLst>
          </a:custGeom>
          <a:noFill/>
          <a:ln w="9525">
            <a:solidFill>
              <a:schemeClr val="tx1"/>
            </a:solidFill>
            <a:round/>
            <a:headEnd/>
            <a:tailEnd/>
          </a:ln>
        </p:spPr>
        <p:txBody>
          <a:bodyPr/>
          <a:lstStyle/>
          <a:p>
            <a:endParaRPr lang="en-US"/>
          </a:p>
        </p:txBody>
      </p:sp>
      <p:sp>
        <p:nvSpPr>
          <p:cNvPr id="30" name="Line 9"/>
          <p:cNvSpPr>
            <a:spLocks noChangeShapeType="1"/>
          </p:cNvSpPr>
          <p:nvPr/>
        </p:nvSpPr>
        <p:spPr bwMode="auto">
          <a:xfrm>
            <a:off x="6705600" y="3886200"/>
            <a:ext cx="0" cy="457200"/>
          </a:xfrm>
          <a:prstGeom prst="line">
            <a:avLst/>
          </a:prstGeom>
          <a:noFill/>
          <a:ln w="9525">
            <a:solidFill>
              <a:schemeClr val="tx1"/>
            </a:solidFill>
            <a:round/>
            <a:headEnd/>
            <a:tailEnd type="triangle" w="med" len="med"/>
          </a:ln>
        </p:spPr>
        <p:txBody>
          <a:bodyPr/>
          <a:lstStyle/>
          <a:p>
            <a:endParaRPr lang="en-US"/>
          </a:p>
        </p:txBody>
      </p:sp>
      <p:sp>
        <p:nvSpPr>
          <p:cNvPr id="31" name="Line 16"/>
          <p:cNvSpPr>
            <a:spLocks noChangeShapeType="1"/>
          </p:cNvSpPr>
          <p:nvPr/>
        </p:nvSpPr>
        <p:spPr bwMode="auto">
          <a:xfrm>
            <a:off x="6553200" y="4800600"/>
            <a:ext cx="304800" cy="0"/>
          </a:xfrm>
          <a:prstGeom prst="line">
            <a:avLst/>
          </a:prstGeom>
          <a:noFill/>
          <a:ln w="9525">
            <a:solidFill>
              <a:schemeClr val="tx1"/>
            </a:solidFill>
            <a:round/>
            <a:headEnd type="triangle" w="med" len="med"/>
            <a:tailEnd type="triangle" w="med" len="med"/>
          </a:ln>
        </p:spPr>
        <p:txBody>
          <a:bodyPr/>
          <a:lstStyle/>
          <a:p>
            <a:endParaRPr lang="en-US"/>
          </a:p>
        </p:txBody>
      </p:sp>
      <p:sp>
        <p:nvSpPr>
          <p:cNvPr id="32" name="Text Box 17"/>
          <p:cNvSpPr txBox="1">
            <a:spLocks noChangeArrowheads="1"/>
          </p:cNvSpPr>
          <p:nvPr/>
        </p:nvSpPr>
        <p:spPr bwMode="auto">
          <a:xfrm>
            <a:off x="7086600" y="4572000"/>
            <a:ext cx="685800" cy="366713"/>
          </a:xfrm>
          <a:prstGeom prst="rect">
            <a:avLst/>
          </a:prstGeom>
          <a:noFill/>
          <a:ln w="9525">
            <a:noFill/>
            <a:miter lim="800000"/>
            <a:headEnd/>
            <a:tailEnd/>
          </a:ln>
        </p:spPr>
        <p:txBody>
          <a:bodyPr>
            <a:spAutoFit/>
          </a:bodyPr>
          <a:lstStyle/>
          <a:p>
            <a:pPr>
              <a:spcBef>
                <a:spcPct val="50000"/>
              </a:spcBef>
            </a:pPr>
            <a:r>
              <a:rPr lang="en-US" dirty="0">
                <a:latin typeface="Symbol" pitchFamily="18" charset="2"/>
              </a:rPr>
              <a:t>dl</a:t>
            </a:r>
          </a:p>
        </p:txBody>
      </p:sp>
    </p:spTree>
    <p:extLst>
      <p:ext uri="{BB962C8B-B14F-4D97-AF65-F5344CB8AC3E}">
        <p14:creationId xmlns:p14="http://schemas.microsoft.com/office/powerpoint/2010/main" val="29745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500"/>
                                        <p:tgtEl>
                                          <p:spTgt spid="30"/>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0"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500"/>
                                        <p:tgtEl>
                                          <p:spTgt spid="3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fade">
                                      <p:cBhvr>
                                        <p:cTn id="61" dur="500"/>
                                        <p:tgtEl>
                                          <p:spTgt spid="31"/>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fade">
                                      <p:cBhvr>
                                        <p:cTn id="66" dur="500"/>
                                        <p:tgtEl>
                                          <p:spTgt spid="1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fade">
                                      <p:cBhvr>
                                        <p:cTn id="69" dur="500"/>
                                        <p:tgtEl>
                                          <p:spTgt spid="1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500"/>
                                        <p:tgtEl>
                                          <p:spTgt spid="10"/>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grpId="1" nodeType="clickEffect">
                                  <p:stCondLst>
                                    <p:cond delay="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10"/>
                                        </p:tgtEl>
                                      </p:cBhvr>
                                    </p:animEffect>
                                    <p:set>
                                      <p:cBhvr>
                                        <p:cTn id="83" dur="1" fill="hold">
                                          <p:stCondLst>
                                            <p:cond delay="499"/>
                                          </p:stCondLst>
                                        </p:cTn>
                                        <p:tgtEl>
                                          <p:spTgt spid="10"/>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500"/>
                                        <p:tgtEl>
                                          <p:spTgt spid="11"/>
                                        </p:tgtEl>
                                      </p:cBhvr>
                                    </p:animEffect>
                                    <p:set>
                                      <p:cBhvr>
                                        <p:cTn id="86" dur="1" fill="hold">
                                          <p:stCondLst>
                                            <p:cond delay="499"/>
                                          </p:stCondLst>
                                        </p:cTn>
                                        <p:tgtEl>
                                          <p:spTgt spid="11"/>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171">
                                            <p:txEl>
                                              <p:pRg st="3" end="3"/>
                                            </p:txEl>
                                          </p:spTgt>
                                        </p:tgtEl>
                                        <p:attrNameLst>
                                          <p:attrName>style.visibility</p:attrName>
                                        </p:attrNameLst>
                                      </p:cBhvr>
                                      <p:to>
                                        <p:strVal val="visible"/>
                                      </p:to>
                                    </p:set>
                                  </p:childTnLst>
                                </p:cTn>
                              </p:par>
                              <p:par>
                                <p:cTn id="91" presetID="10" presetClass="entr" presetSubtype="0" fill="hold" grpId="0" nodeType="with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fade">
                                      <p:cBhvr>
                                        <p:cTn id="93" dur="500"/>
                                        <p:tgtEl>
                                          <p:spTgt spid="16"/>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0"/>
                                        </p:tgtEl>
                                        <p:attrNameLst>
                                          <p:attrName>style.visibility</p:attrName>
                                        </p:attrNameLst>
                                      </p:cBhvr>
                                      <p:to>
                                        <p:strVal val="visible"/>
                                      </p:to>
                                    </p:set>
                                    <p:animEffect transition="in" filter="fade">
                                      <p:cBhvr>
                                        <p:cTn id="96" dur="500"/>
                                        <p:tgtEl>
                                          <p:spTgt spid="20"/>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fade">
                                      <p:cBhvr>
                                        <p:cTn id="99" dur="500"/>
                                        <p:tgtEl>
                                          <p:spTgt spid="19"/>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21"/>
                                        </p:tgtEl>
                                        <p:attrNameLst>
                                          <p:attrName>style.visibility</p:attrName>
                                        </p:attrNameLst>
                                      </p:cBhvr>
                                      <p:to>
                                        <p:strVal val="visible"/>
                                      </p:to>
                                    </p:set>
                                    <p:animEffect transition="in" filter="fade">
                                      <p:cBhvr>
                                        <p:cTn id="102" dur="500"/>
                                        <p:tgtEl>
                                          <p:spTgt spid="21"/>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23"/>
                                        </p:tgtEl>
                                        <p:attrNameLst>
                                          <p:attrName>style.visibility</p:attrName>
                                        </p:attrNameLst>
                                      </p:cBhvr>
                                      <p:to>
                                        <p:strVal val="visible"/>
                                      </p:to>
                                    </p:set>
                                    <p:animEffect transition="in" filter="fade">
                                      <p:cBhvr>
                                        <p:cTn id="105" dur="500"/>
                                        <p:tgtEl>
                                          <p:spTgt spid="23"/>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500"/>
                                        <p:tgtEl>
                                          <p:spTgt spid="22"/>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500"/>
                                        <p:tgtEl>
                                          <p:spTgt spid="24"/>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8"/>
                                        </p:tgtEl>
                                        <p:attrNameLst>
                                          <p:attrName>style.visibility</p:attrName>
                                        </p:attrNameLst>
                                      </p:cBhvr>
                                      <p:to>
                                        <p:strVal val="visible"/>
                                      </p:to>
                                    </p:set>
                                    <p:animEffect transition="in" filter="fade">
                                      <p:cBhvr>
                                        <p:cTn id="114" dur="500"/>
                                        <p:tgtEl>
                                          <p:spTgt spid="18"/>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14"/>
                                        </p:tgtEl>
                                        <p:attrNameLst>
                                          <p:attrName>style.visibility</p:attrName>
                                        </p:attrNameLst>
                                      </p:cBhvr>
                                      <p:to>
                                        <p:strVal val="visible"/>
                                      </p:to>
                                    </p:set>
                                    <p:animEffect transition="in" filter="fade">
                                      <p:cBhvr>
                                        <p:cTn id="117" dur="500"/>
                                        <p:tgtEl>
                                          <p:spTgt spid="14"/>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P spid="5" grpId="0"/>
      <p:bldP spid="7" grpId="0"/>
      <p:bldP spid="8" grpId="0" animBg="1"/>
      <p:bldP spid="9" grpId="0"/>
      <p:bldP spid="10" grpId="0" animBg="1"/>
      <p:bldP spid="10" grpId="1" animBg="1"/>
      <p:bldP spid="11" grpId="0" animBg="1"/>
      <p:bldP spid="11" grpId="1" animBg="1"/>
      <p:bldP spid="12" grpId="0"/>
      <p:bldP spid="12" grpId="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p:bldP spid="28" grpId="0"/>
      <p:bldP spid="29" grpId="0" animBg="1"/>
      <p:bldP spid="30" grpId="0" animBg="1"/>
      <p:bldP spid="31" grpId="0" animBg="1"/>
      <p:bldP spid="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US" sz="4000" dirty="0" smtClean="0"/>
              <a:t>Absorption Based Measurements</a:t>
            </a:r>
            <a:r>
              <a:rPr lang="en-US" dirty="0" smtClean="0"/>
              <a:t/>
            </a:r>
            <a:br>
              <a:rPr lang="en-US" dirty="0" smtClean="0"/>
            </a:br>
            <a:r>
              <a:rPr lang="en-US" sz="3600" dirty="0" smtClean="0"/>
              <a:t>Beer’s Law</a:t>
            </a:r>
          </a:p>
        </p:txBody>
      </p:sp>
      <p:sp>
        <p:nvSpPr>
          <p:cNvPr id="62467" name="Line 3"/>
          <p:cNvSpPr>
            <a:spLocks noChangeShapeType="1"/>
          </p:cNvSpPr>
          <p:nvPr/>
        </p:nvSpPr>
        <p:spPr bwMode="auto">
          <a:xfrm>
            <a:off x="5486400" y="2895600"/>
            <a:ext cx="762000" cy="0"/>
          </a:xfrm>
          <a:prstGeom prst="line">
            <a:avLst/>
          </a:prstGeom>
          <a:noFill/>
          <a:ln w="19050">
            <a:solidFill>
              <a:schemeClr val="tx1"/>
            </a:solidFill>
            <a:round/>
            <a:headEnd/>
            <a:tailEnd type="triangle" w="lg" len="lg"/>
          </a:ln>
        </p:spPr>
        <p:txBody>
          <a:bodyPr/>
          <a:lstStyle/>
          <a:p>
            <a:endParaRPr lang="en-US"/>
          </a:p>
        </p:txBody>
      </p:sp>
      <p:sp>
        <p:nvSpPr>
          <p:cNvPr id="62468" name="Rectangle 4"/>
          <p:cNvSpPr>
            <a:spLocks noChangeArrowheads="1"/>
          </p:cNvSpPr>
          <p:nvPr/>
        </p:nvSpPr>
        <p:spPr bwMode="auto">
          <a:xfrm>
            <a:off x="6248400" y="2438400"/>
            <a:ext cx="304800" cy="1066800"/>
          </a:xfrm>
          <a:prstGeom prst="rect">
            <a:avLst/>
          </a:prstGeom>
          <a:noFill/>
          <a:ln w="19050">
            <a:solidFill>
              <a:schemeClr val="tx1"/>
            </a:solidFill>
            <a:miter lim="800000"/>
            <a:headEnd/>
            <a:tailEnd/>
          </a:ln>
        </p:spPr>
        <p:txBody>
          <a:bodyPr wrap="none" anchor="ctr"/>
          <a:lstStyle/>
          <a:p>
            <a:endParaRPr lang="en-US"/>
          </a:p>
        </p:txBody>
      </p:sp>
      <p:sp>
        <p:nvSpPr>
          <p:cNvPr id="62469" name="Freeform 5"/>
          <p:cNvSpPr>
            <a:spLocks/>
          </p:cNvSpPr>
          <p:nvPr/>
        </p:nvSpPr>
        <p:spPr bwMode="auto">
          <a:xfrm>
            <a:off x="6248400" y="2438400"/>
            <a:ext cx="304800" cy="1104900"/>
          </a:xfrm>
          <a:custGeom>
            <a:avLst/>
            <a:gdLst>
              <a:gd name="T0" fmla="*/ 38100 w 256"/>
              <a:gd name="T1" fmla="*/ 115629 h 688"/>
              <a:gd name="T2" fmla="*/ 95250 w 256"/>
              <a:gd name="T3" fmla="*/ 269801 h 688"/>
              <a:gd name="T4" fmla="*/ 152400 w 256"/>
              <a:gd name="T5" fmla="*/ 269801 h 688"/>
              <a:gd name="T6" fmla="*/ 209550 w 256"/>
              <a:gd name="T7" fmla="*/ 269801 h 688"/>
              <a:gd name="T8" fmla="*/ 266700 w 256"/>
              <a:gd name="T9" fmla="*/ 115629 h 688"/>
              <a:gd name="T10" fmla="*/ 266700 w 256"/>
              <a:gd name="T11" fmla="*/ 963576 h 688"/>
              <a:gd name="T12" fmla="*/ 38100 w 256"/>
              <a:gd name="T13" fmla="*/ 963576 h 688"/>
              <a:gd name="T14" fmla="*/ 38100 w 256"/>
              <a:gd name="T15" fmla="*/ 115629 h 688"/>
              <a:gd name="T16" fmla="*/ 0 60000 65536"/>
              <a:gd name="T17" fmla="*/ 0 60000 65536"/>
              <a:gd name="T18" fmla="*/ 0 60000 65536"/>
              <a:gd name="T19" fmla="*/ 0 60000 65536"/>
              <a:gd name="T20" fmla="*/ 0 60000 65536"/>
              <a:gd name="T21" fmla="*/ 0 60000 65536"/>
              <a:gd name="T22" fmla="*/ 0 60000 65536"/>
              <a:gd name="T23" fmla="*/ 0 60000 65536"/>
              <a:gd name="T24" fmla="*/ 0 w 256"/>
              <a:gd name="T25" fmla="*/ 0 h 688"/>
              <a:gd name="T26" fmla="*/ 256 w 256"/>
              <a:gd name="T27" fmla="*/ 688 h 68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6" h="688">
                <a:moveTo>
                  <a:pt x="32" y="72"/>
                </a:moveTo>
                <a:cubicBezTo>
                  <a:pt x="40" y="0"/>
                  <a:pt x="64" y="152"/>
                  <a:pt x="80" y="168"/>
                </a:cubicBezTo>
                <a:cubicBezTo>
                  <a:pt x="96" y="184"/>
                  <a:pt x="112" y="168"/>
                  <a:pt x="128" y="168"/>
                </a:cubicBezTo>
                <a:cubicBezTo>
                  <a:pt x="144" y="168"/>
                  <a:pt x="160" y="184"/>
                  <a:pt x="176" y="168"/>
                </a:cubicBezTo>
                <a:cubicBezTo>
                  <a:pt x="192" y="152"/>
                  <a:pt x="216" y="0"/>
                  <a:pt x="224" y="72"/>
                </a:cubicBezTo>
                <a:cubicBezTo>
                  <a:pt x="232" y="144"/>
                  <a:pt x="256" y="512"/>
                  <a:pt x="224" y="600"/>
                </a:cubicBezTo>
                <a:cubicBezTo>
                  <a:pt x="192" y="688"/>
                  <a:pt x="64" y="688"/>
                  <a:pt x="32" y="600"/>
                </a:cubicBezTo>
                <a:cubicBezTo>
                  <a:pt x="0" y="512"/>
                  <a:pt x="24" y="144"/>
                  <a:pt x="32" y="72"/>
                </a:cubicBezTo>
                <a:close/>
              </a:path>
            </a:pathLst>
          </a:custGeom>
          <a:solidFill>
            <a:schemeClr val="accent1"/>
          </a:solidFill>
          <a:ln w="19050">
            <a:solidFill>
              <a:schemeClr val="tx1"/>
            </a:solidFill>
            <a:round/>
            <a:headEnd/>
            <a:tailEnd/>
          </a:ln>
        </p:spPr>
        <p:txBody>
          <a:bodyPr/>
          <a:lstStyle/>
          <a:p>
            <a:endParaRPr lang="en-US"/>
          </a:p>
        </p:txBody>
      </p:sp>
      <p:sp>
        <p:nvSpPr>
          <p:cNvPr id="62470" name="Line 6"/>
          <p:cNvSpPr>
            <a:spLocks noChangeShapeType="1"/>
          </p:cNvSpPr>
          <p:nvPr/>
        </p:nvSpPr>
        <p:spPr bwMode="auto">
          <a:xfrm>
            <a:off x="6553200" y="2895600"/>
            <a:ext cx="762000" cy="0"/>
          </a:xfrm>
          <a:prstGeom prst="line">
            <a:avLst/>
          </a:prstGeom>
          <a:noFill/>
          <a:ln w="19050">
            <a:solidFill>
              <a:schemeClr val="tx1"/>
            </a:solidFill>
            <a:round/>
            <a:headEnd/>
            <a:tailEnd type="triangle" w="lg" len="lg"/>
          </a:ln>
        </p:spPr>
        <p:txBody>
          <a:bodyPr/>
          <a:lstStyle/>
          <a:p>
            <a:endParaRPr lang="en-US"/>
          </a:p>
        </p:txBody>
      </p:sp>
      <p:sp>
        <p:nvSpPr>
          <p:cNvPr id="62471" name="Text Box 7"/>
          <p:cNvSpPr txBox="1">
            <a:spLocks noChangeArrowheads="1"/>
          </p:cNvSpPr>
          <p:nvPr/>
        </p:nvSpPr>
        <p:spPr bwMode="auto">
          <a:xfrm>
            <a:off x="5029200" y="3048000"/>
            <a:ext cx="1066800" cy="825500"/>
          </a:xfrm>
          <a:prstGeom prst="rect">
            <a:avLst/>
          </a:prstGeom>
          <a:noFill/>
          <a:ln w="9525">
            <a:noFill/>
            <a:miter lim="800000"/>
            <a:headEnd/>
            <a:tailEnd/>
          </a:ln>
        </p:spPr>
        <p:txBody>
          <a:bodyPr>
            <a:spAutoFit/>
          </a:bodyPr>
          <a:lstStyle/>
          <a:p>
            <a:pPr>
              <a:spcBef>
                <a:spcPct val="50000"/>
              </a:spcBef>
            </a:pPr>
            <a:r>
              <a:rPr lang="en-US" sz="1600" b="1"/>
              <a:t>Light intensity in = P</a:t>
            </a:r>
            <a:r>
              <a:rPr lang="en-US" sz="1600" b="1" baseline="-25000"/>
              <a:t>o</a:t>
            </a:r>
          </a:p>
        </p:txBody>
      </p:sp>
      <p:sp>
        <p:nvSpPr>
          <p:cNvPr id="62472" name="Text Box 8"/>
          <p:cNvSpPr txBox="1">
            <a:spLocks noChangeArrowheads="1"/>
          </p:cNvSpPr>
          <p:nvPr/>
        </p:nvSpPr>
        <p:spPr bwMode="auto">
          <a:xfrm>
            <a:off x="6629400" y="3124200"/>
            <a:ext cx="1066800" cy="825500"/>
          </a:xfrm>
          <a:prstGeom prst="rect">
            <a:avLst/>
          </a:prstGeom>
          <a:noFill/>
          <a:ln w="9525">
            <a:noFill/>
            <a:miter lim="800000"/>
            <a:headEnd/>
            <a:tailEnd/>
          </a:ln>
        </p:spPr>
        <p:txBody>
          <a:bodyPr>
            <a:spAutoFit/>
          </a:bodyPr>
          <a:lstStyle/>
          <a:p>
            <a:pPr>
              <a:spcBef>
                <a:spcPct val="50000"/>
              </a:spcBef>
            </a:pPr>
            <a:r>
              <a:rPr lang="en-US" sz="1600" b="1"/>
              <a:t>Light intensity out = P</a:t>
            </a:r>
            <a:endParaRPr lang="en-US" sz="1600" b="1" baseline="-25000"/>
          </a:p>
        </p:txBody>
      </p:sp>
      <p:sp>
        <p:nvSpPr>
          <p:cNvPr id="62473" name="Text Box 9"/>
          <p:cNvSpPr txBox="1">
            <a:spLocks noChangeArrowheads="1"/>
          </p:cNvSpPr>
          <p:nvPr/>
        </p:nvSpPr>
        <p:spPr bwMode="auto">
          <a:xfrm>
            <a:off x="533400" y="1524000"/>
            <a:ext cx="3810000" cy="1158875"/>
          </a:xfrm>
          <a:prstGeom prst="rect">
            <a:avLst/>
          </a:prstGeom>
          <a:noFill/>
          <a:ln w="9525">
            <a:noFill/>
            <a:miter lim="800000"/>
            <a:headEnd/>
            <a:tailEnd/>
          </a:ln>
        </p:spPr>
        <p:txBody>
          <a:bodyPr>
            <a:spAutoFit/>
          </a:bodyPr>
          <a:lstStyle/>
          <a:p>
            <a:r>
              <a:rPr lang="en-US" sz="2000"/>
              <a:t>Transmittance = T = P/P</a:t>
            </a:r>
            <a:r>
              <a:rPr lang="en-US" sz="2000" baseline="-25000"/>
              <a:t>o</a:t>
            </a:r>
          </a:p>
          <a:p>
            <a:r>
              <a:rPr lang="en-US" sz="2000"/>
              <a:t>Absorbance = A = -logT</a:t>
            </a:r>
          </a:p>
          <a:p>
            <a:pPr>
              <a:spcBef>
                <a:spcPct val="50000"/>
              </a:spcBef>
            </a:pPr>
            <a:endParaRPr lang="en-US" sz="2000"/>
          </a:p>
        </p:txBody>
      </p:sp>
      <p:sp>
        <p:nvSpPr>
          <p:cNvPr id="62474" name="AutoShape 10"/>
          <p:cNvSpPr>
            <a:spLocks noChangeArrowheads="1"/>
          </p:cNvSpPr>
          <p:nvPr/>
        </p:nvSpPr>
        <p:spPr bwMode="auto">
          <a:xfrm>
            <a:off x="4572000" y="2743200"/>
            <a:ext cx="381000" cy="381000"/>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62475" name="Text Box 11"/>
          <p:cNvSpPr txBox="1">
            <a:spLocks noChangeArrowheads="1"/>
          </p:cNvSpPr>
          <p:nvPr/>
        </p:nvSpPr>
        <p:spPr bwMode="auto">
          <a:xfrm>
            <a:off x="4191000" y="2209800"/>
            <a:ext cx="1828800" cy="396875"/>
          </a:xfrm>
          <a:prstGeom prst="rect">
            <a:avLst/>
          </a:prstGeom>
          <a:noFill/>
          <a:ln w="9525">
            <a:noFill/>
            <a:miter lim="800000"/>
            <a:headEnd/>
            <a:tailEnd/>
          </a:ln>
        </p:spPr>
        <p:txBody>
          <a:bodyPr>
            <a:spAutoFit/>
          </a:bodyPr>
          <a:lstStyle/>
          <a:p>
            <a:pPr>
              <a:spcBef>
                <a:spcPct val="50000"/>
              </a:spcBef>
            </a:pPr>
            <a:r>
              <a:rPr lang="en-US" sz="2000"/>
              <a:t>Light source</a:t>
            </a:r>
          </a:p>
        </p:txBody>
      </p:sp>
      <p:sp>
        <p:nvSpPr>
          <p:cNvPr id="62476" name="Text Box 12"/>
          <p:cNvSpPr txBox="1">
            <a:spLocks noChangeArrowheads="1"/>
          </p:cNvSpPr>
          <p:nvPr/>
        </p:nvSpPr>
        <p:spPr bwMode="auto">
          <a:xfrm>
            <a:off x="381000" y="2667000"/>
            <a:ext cx="3733800" cy="2225675"/>
          </a:xfrm>
          <a:prstGeom prst="rect">
            <a:avLst/>
          </a:prstGeom>
          <a:noFill/>
          <a:ln w="9525">
            <a:noFill/>
            <a:miter lim="800000"/>
            <a:headEnd/>
            <a:tailEnd/>
          </a:ln>
        </p:spPr>
        <p:txBody>
          <a:bodyPr>
            <a:spAutoFit/>
          </a:bodyPr>
          <a:lstStyle/>
          <a:p>
            <a:pPr>
              <a:spcBef>
                <a:spcPct val="50000"/>
              </a:spcBef>
            </a:pPr>
            <a:r>
              <a:rPr lang="en-US" sz="2000"/>
              <a:t>Absorbance used because it is proportional to concentration</a:t>
            </a:r>
          </a:p>
          <a:p>
            <a:pPr>
              <a:spcBef>
                <a:spcPct val="50000"/>
              </a:spcBef>
            </a:pPr>
            <a:r>
              <a:rPr lang="en-US" sz="2000"/>
              <a:t>A = </a:t>
            </a:r>
            <a:r>
              <a:rPr lang="el-GR" sz="2000">
                <a:cs typeface="Arial" charset="0"/>
              </a:rPr>
              <a:t>ε</a:t>
            </a:r>
            <a:r>
              <a:rPr lang="en-US" sz="2000">
                <a:cs typeface="Arial" charset="0"/>
              </a:rPr>
              <a:t>bC</a:t>
            </a:r>
          </a:p>
          <a:p>
            <a:pPr>
              <a:spcBef>
                <a:spcPct val="50000"/>
              </a:spcBef>
            </a:pPr>
            <a:r>
              <a:rPr lang="en-US" sz="2000">
                <a:cs typeface="Arial" charset="0"/>
              </a:rPr>
              <a:t>Where </a:t>
            </a:r>
            <a:r>
              <a:rPr lang="el-GR" sz="2000"/>
              <a:t>ε</a:t>
            </a:r>
            <a:r>
              <a:rPr lang="en-US" sz="2000">
                <a:cs typeface="Arial" charset="0"/>
              </a:rPr>
              <a:t> = molar absorptivity and b = path length (usually in cm) and C = concentration (M)</a:t>
            </a:r>
            <a:endParaRPr lang="el-GR" sz="2000">
              <a:cs typeface="Arial" charset="0"/>
            </a:endParaRPr>
          </a:p>
        </p:txBody>
      </p:sp>
      <p:sp>
        <p:nvSpPr>
          <p:cNvPr id="62477" name="Line 13"/>
          <p:cNvSpPr>
            <a:spLocks noChangeShapeType="1"/>
          </p:cNvSpPr>
          <p:nvPr/>
        </p:nvSpPr>
        <p:spPr bwMode="auto">
          <a:xfrm>
            <a:off x="6248400" y="3657600"/>
            <a:ext cx="304800" cy="0"/>
          </a:xfrm>
          <a:prstGeom prst="line">
            <a:avLst/>
          </a:prstGeom>
          <a:noFill/>
          <a:ln w="19050">
            <a:solidFill>
              <a:schemeClr val="tx1"/>
            </a:solidFill>
            <a:round/>
            <a:headEnd type="triangle" w="lg" len="lg"/>
            <a:tailEnd type="triangle" w="lg" len="lg"/>
          </a:ln>
        </p:spPr>
        <p:txBody>
          <a:bodyPr/>
          <a:lstStyle/>
          <a:p>
            <a:endParaRPr lang="en-US"/>
          </a:p>
        </p:txBody>
      </p:sp>
      <p:sp>
        <p:nvSpPr>
          <p:cNvPr id="62478" name="Text Box 14"/>
          <p:cNvSpPr txBox="1">
            <a:spLocks noChangeArrowheads="1"/>
          </p:cNvSpPr>
          <p:nvPr/>
        </p:nvSpPr>
        <p:spPr bwMode="auto">
          <a:xfrm>
            <a:off x="6172200" y="3733800"/>
            <a:ext cx="457200" cy="366713"/>
          </a:xfrm>
          <a:prstGeom prst="rect">
            <a:avLst/>
          </a:prstGeom>
          <a:noFill/>
          <a:ln w="9525">
            <a:noFill/>
            <a:miter lim="800000"/>
            <a:headEnd/>
            <a:tailEnd/>
          </a:ln>
        </p:spPr>
        <p:txBody>
          <a:bodyPr>
            <a:spAutoFit/>
          </a:bodyPr>
          <a:lstStyle/>
          <a:p>
            <a:pPr>
              <a:spcBef>
                <a:spcPct val="50000"/>
              </a:spcBef>
            </a:pPr>
            <a:r>
              <a:rPr lang="en-US"/>
              <a:t>b</a:t>
            </a:r>
          </a:p>
        </p:txBody>
      </p:sp>
      <p:sp>
        <p:nvSpPr>
          <p:cNvPr id="62479" name="Text Box 15"/>
          <p:cNvSpPr txBox="1">
            <a:spLocks noChangeArrowheads="1"/>
          </p:cNvSpPr>
          <p:nvPr/>
        </p:nvSpPr>
        <p:spPr bwMode="auto">
          <a:xfrm>
            <a:off x="457200" y="5181600"/>
            <a:ext cx="3810000" cy="701675"/>
          </a:xfrm>
          <a:prstGeom prst="rect">
            <a:avLst/>
          </a:prstGeom>
          <a:noFill/>
          <a:ln w="9525">
            <a:noFill/>
            <a:miter lim="800000"/>
            <a:headEnd/>
            <a:tailEnd/>
          </a:ln>
        </p:spPr>
        <p:txBody>
          <a:bodyPr>
            <a:spAutoFit/>
          </a:bodyPr>
          <a:lstStyle/>
          <a:p>
            <a:pPr>
              <a:spcBef>
                <a:spcPct val="50000"/>
              </a:spcBef>
            </a:pPr>
            <a:r>
              <a:rPr lang="el-GR" sz="2000"/>
              <a:t>ε</a:t>
            </a:r>
            <a:r>
              <a:rPr lang="en-US" sz="2000"/>
              <a:t> = constant for </a:t>
            </a:r>
            <a:r>
              <a:rPr lang="en-US" sz="2000" b="1"/>
              <a:t>given compound</a:t>
            </a:r>
            <a:r>
              <a:rPr lang="en-US" sz="2000"/>
              <a:t> at </a:t>
            </a:r>
            <a:r>
              <a:rPr lang="en-US" sz="2000" b="1"/>
              <a:t>specific </a:t>
            </a:r>
            <a:r>
              <a:rPr lang="el-GR" sz="2000" b="1">
                <a:cs typeface="Arial" charset="0"/>
              </a:rPr>
              <a:t>λ</a:t>
            </a:r>
            <a:r>
              <a:rPr lang="en-US" sz="2000" b="1"/>
              <a:t> value</a:t>
            </a:r>
          </a:p>
        </p:txBody>
      </p:sp>
      <p:sp>
        <p:nvSpPr>
          <p:cNvPr id="62480" name="Text Box 16"/>
          <p:cNvSpPr txBox="1">
            <a:spLocks noChangeArrowheads="1"/>
          </p:cNvSpPr>
          <p:nvPr/>
        </p:nvSpPr>
        <p:spPr bwMode="auto">
          <a:xfrm>
            <a:off x="5791200" y="1828800"/>
            <a:ext cx="2209800" cy="366713"/>
          </a:xfrm>
          <a:prstGeom prst="rect">
            <a:avLst/>
          </a:prstGeom>
          <a:noFill/>
          <a:ln w="9525">
            <a:noFill/>
            <a:miter lim="800000"/>
            <a:headEnd/>
            <a:tailEnd/>
          </a:ln>
        </p:spPr>
        <p:txBody>
          <a:bodyPr>
            <a:spAutoFit/>
          </a:bodyPr>
          <a:lstStyle/>
          <a:p>
            <a:pPr>
              <a:spcBef>
                <a:spcPct val="50000"/>
              </a:spcBef>
            </a:pPr>
            <a:r>
              <a:rPr lang="en-US"/>
              <a:t>sample in cuvette</a:t>
            </a:r>
          </a:p>
        </p:txBody>
      </p:sp>
      <p:sp>
        <p:nvSpPr>
          <p:cNvPr id="17" name="TextBox 16"/>
          <p:cNvSpPr txBox="1"/>
          <p:nvPr/>
        </p:nvSpPr>
        <p:spPr>
          <a:xfrm>
            <a:off x="4876800" y="4267200"/>
            <a:ext cx="4038600" cy="646331"/>
          </a:xfrm>
          <a:prstGeom prst="rect">
            <a:avLst/>
          </a:prstGeom>
          <a:noFill/>
        </p:spPr>
        <p:txBody>
          <a:bodyPr wrap="square" rtlCol="0">
            <a:spAutoFit/>
          </a:bodyPr>
          <a:lstStyle/>
          <a:p>
            <a:r>
              <a:rPr lang="en-US" dirty="0" smtClean="0"/>
              <a:t>Note: P</a:t>
            </a:r>
            <a:r>
              <a:rPr lang="en-US" baseline="-25000" dirty="0" smtClean="0"/>
              <a:t>o</a:t>
            </a:r>
            <a:r>
              <a:rPr lang="en-US" dirty="0" smtClean="0"/>
              <a:t> and P usually measured differently</a:t>
            </a:r>
            <a:endParaRPr lang="en-US" dirty="0"/>
          </a:p>
        </p:txBody>
      </p:sp>
      <p:sp>
        <p:nvSpPr>
          <p:cNvPr id="18" name="Rectangle 17"/>
          <p:cNvSpPr/>
          <p:nvPr/>
        </p:nvSpPr>
        <p:spPr>
          <a:xfrm>
            <a:off x="6324600" y="5181600"/>
            <a:ext cx="381000" cy="381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24600" y="5791200"/>
            <a:ext cx="381000" cy="3810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6781800" y="5334000"/>
            <a:ext cx="6096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486400" y="5334000"/>
            <a:ext cx="6096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562600" y="6019800"/>
            <a:ext cx="6096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781800" y="6019800"/>
            <a:ext cx="6096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543800" y="5181600"/>
            <a:ext cx="1600200" cy="369332"/>
          </a:xfrm>
          <a:prstGeom prst="rect">
            <a:avLst/>
          </a:prstGeom>
          <a:noFill/>
        </p:spPr>
        <p:txBody>
          <a:bodyPr wrap="square" rtlCol="0">
            <a:spAutoFit/>
          </a:bodyPr>
          <a:lstStyle/>
          <a:p>
            <a:r>
              <a:rPr lang="en-US" dirty="0" smtClean="0"/>
              <a:t>P</a:t>
            </a:r>
            <a:r>
              <a:rPr lang="en-US" baseline="-25000" dirty="0" smtClean="0"/>
              <a:t>o</a:t>
            </a:r>
            <a:r>
              <a:rPr lang="en-US" dirty="0" smtClean="0"/>
              <a:t> (for blank)</a:t>
            </a:r>
            <a:endParaRPr lang="en-US" dirty="0"/>
          </a:p>
        </p:txBody>
      </p:sp>
      <p:sp>
        <p:nvSpPr>
          <p:cNvPr id="27" name="TextBox 26"/>
          <p:cNvSpPr txBox="1"/>
          <p:nvPr/>
        </p:nvSpPr>
        <p:spPr>
          <a:xfrm>
            <a:off x="7543800" y="5867400"/>
            <a:ext cx="1600200" cy="646331"/>
          </a:xfrm>
          <a:prstGeom prst="rect">
            <a:avLst/>
          </a:prstGeom>
          <a:noFill/>
        </p:spPr>
        <p:txBody>
          <a:bodyPr wrap="square" rtlCol="0">
            <a:spAutoFit/>
          </a:bodyPr>
          <a:lstStyle/>
          <a:p>
            <a:r>
              <a:rPr lang="en-US" dirty="0" smtClean="0"/>
              <a:t>P (for sample)</a:t>
            </a:r>
            <a:endParaRPr lang="en-US" dirty="0"/>
          </a:p>
        </p:txBody>
      </p:sp>
    </p:spTree>
    <p:extLst>
      <p:ext uri="{BB962C8B-B14F-4D97-AF65-F5344CB8AC3E}">
        <p14:creationId xmlns:p14="http://schemas.microsoft.com/office/powerpoint/2010/main" val="167677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47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47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47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246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4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248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24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4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247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247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247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247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24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dissolve">
                                      <p:cBhvr>
                                        <p:cTn id="51" dur="500"/>
                                        <p:tgtEl>
                                          <p:spTgt spid="23"/>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dissolve">
                                      <p:cBhvr>
                                        <p:cTn id="54" dur="500"/>
                                        <p:tgtEl>
                                          <p:spTgt spid="18"/>
                                        </p:tgtEl>
                                      </p:cBhvr>
                                    </p:animEffect>
                                  </p:childTnLst>
                                </p:cTn>
                              </p:par>
                              <p:par>
                                <p:cTn id="55" presetID="9" presetClass="entr" presetSubtype="0"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dissolve">
                                      <p:cBhvr>
                                        <p:cTn id="57" dur="500"/>
                                        <p:tgtEl>
                                          <p:spTgt spid="22"/>
                                        </p:tgtEl>
                                      </p:cBhvr>
                                    </p:animEffect>
                                  </p:childTnLst>
                                </p:cTn>
                              </p:par>
                              <p:par>
                                <p:cTn id="58" presetID="1" presetClass="entr" presetSubtype="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dissolve">
                                      <p:cBhvr>
                                        <p:cTn id="64" dur="500"/>
                                        <p:tgtEl>
                                          <p:spTgt spid="20"/>
                                        </p:tgtEl>
                                      </p:cBhvr>
                                    </p:animEffect>
                                  </p:childTnLst>
                                </p:cTn>
                              </p:par>
                              <p:par>
                                <p:cTn id="65" presetID="9" presetClass="entr" presetSubtype="0" fill="hold"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dissolve">
                                      <p:cBhvr>
                                        <p:cTn id="67" dur="500"/>
                                        <p:tgtEl>
                                          <p:spTgt spid="24"/>
                                        </p:tgtEl>
                                      </p:cBhvr>
                                    </p:animEffect>
                                  </p:childTnLst>
                                </p:cTn>
                              </p:par>
                              <p:par>
                                <p:cTn id="68" presetID="9" presetClass="entr" presetSubtype="0" fill="hold" nodeType="with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dissolve">
                                      <p:cBhvr>
                                        <p:cTn id="70" dur="500"/>
                                        <p:tgtEl>
                                          <p:spTgt spid="25"/>
                                        </p:tgtEl>
                                      </p:cBhvr>
                                    </p:animEffect>
                                  </p:childTnLst>
                                </p:cTn>
                              </p:par>
                              <p:par>
                                <p:cTn id="71" presetID="1" presetClass="entr" presetSubtype="0" fill="hold" grpId="0" nodeType="withEffect">
                                  <p:stCondLst>
                                    <p:cond delay="0"/>
                                  </p:stCondLst>
                                  <p:childTnLst>
                                    <p:set>
                                      <p:cBhvr>
                                        <p:cTn id="7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animBg="1"/>
      <p:bldP spid="62468" grpId="0" animBg="1"/>
      <p:bldP spid="62469" grpId="0" animBg="1"/>
      <p:bldP spid="62470" grpId="0" animBg="1"/>
      <p:bldP spid="62471" grpId="0"/>
      <p:bldP spid="62472" grpId="0"/>
      <p:bldP spid="62473" grpId="0"/>
      <p:bldP spid="62474" grpId="0" animBg="1"/>
      <p:bldP spid="62475" grpId="0"/>
      <p:bldP spid="62476" grpId="0"/>
      <p:bldP spid="62477" grpId="0" animBg="1"/>
      <p:bldP spid="62478" grpId="0"/>
      <p:bldP spid="62479" grpId="0"/>
      <p:bldP spid="62480" grpId="0"/>
      <p:bldP spid="17" grpId="0"/>
      <p:bldP spid="18" grpId="0" animBg="1"/>
      <p:bldP spid="20" grpId="0" animBg="1"/>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US" smtClean="0"/>
              <a:t>Beer’s Law – Specific Example</a:t>
            </a:r>
          </a:p>
        </p:txBody>
      </p:sp>
      <p:sp>
        <p:nvSpPr>
          <p:cNvPr id="63491" name="Rectangle 3"/>
          <p:cNvSpPr>
            <a:spLocks noGrp="1" noChangeArrowheads="1"/>
          </p:cNvSpPr>
          <p:nvPr>
            <p:ph type="body" idx="4294967295"/>
          </p:nvPr>
        </p:nvSpPr>
        <p:spPr/>
        <p:txBody>
          <a:bodyPr/>
          <a:lstStyle/>
          <a:p>
            <a:pPr marL="0" indent="0">
              <a:buFontTx/>
              <a:buNone/>
            </a:pPr>
            <a:r>
              <a:rPr lang="en-US" smtClean="0"/>
              <a:t>A compound has a molar absorptivity of 320 M</a:t>
            </a:r>
            <a:r>
              <a:rPr lang="en-US" baseline="30000" smtClean="0"/>
              <a:t>-1</a:t>
            </a:r>
            <a:r>
              <a:rPr lang="en-US" smtClean="0"/>
              <a:t> cm</a:t>
            </a:r>
            <a:r>
              <a:rPr lang="en-US" baseline="30000" smtClean="0"/>
              <a:t>-1</a:t>
            </a:r>
            <a:r>
              <a:rPr lang="en-US" smtClean="0"/>
              <a:t> and a cell with path length of 0.5 cm is used.  If the maximum observable transmittance is 0.995, what is the minimum detectable concentration for the compound?</a:t>
            </a:r>
          </a:p>
        </p:txBody>
      </p:sp>
    </p:spTree>
    <p:extLst>
      <p:ext uri="{BB962C8B-B14F-4D97-AF65-F5344CB8AC3E}">
        <p14:creationId xmlns:p14="http://schemas.microsoft.com/office/powerpoint/2010/main" val="277685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normAutofit fontScale="90000"/>
          </a:bodyPr>
          <a:lstStyle/>
          <a:p>
            <a:r>
              <a:rPr lang="en-US" sz="4000" smtClean="0">
                <a:latin typeface="Tahoma" charset="0"/>
              </a:rPr>
              <a:t>Beer’s Law</a:t>
            </a:r>
            <a:br>
              <a:rPr lang="en-US" sz="4000" smtClean="0">
                <a:latin typeface="Tahoma" charset="0"/>
              </a:rPr>
            </a:br>
            <a:r>
              <a:rPr lang="en-US" sz="2800" smtClean="0">
                <a:latin typeface="Tahoma" charset="0"/>
              </a:rPr>
              <a:t>–</a:t>
            </a:r>
            <a:r>
              <a:rPr lang="en-US" sz="4000" smtClean="0">
                <a:latin typeface="Tahoma" charset="0"/>
              </a:rPr>
              <a:t> </a:t>
            </a:r>
            <a:r>
              <a:rPr lang="en-US" sz="2800" smtClean="0">
                <a:latin typeface="Tahoma" charset="0"/>
              </a:rPr>
              <a:t>Deviations to Beer’s Law</a:t>
            </a:r>
          </a:p>
        </p:txBody>
      </p:sp>
      <p:sp>
        <p:nvSpPr>
          <p:cNvPr id="66563" name="Rectangle 3"/>
          <p:cNvSpPr>
            <a:spLocks noGrp="1" noChangeArrowheads="1"/>
          </p:cNvSpPr>
          <p:nvPr>
            <p:ph type="body" idx="4294967295"/>
          </p:nvPr>
        </p:nvSpPr>
        <p:spPr/>
        <p:txBody>
          <a:bodyPr/>
          <a:lstStyle/>
          <a:p>
            <a:pPr marL="609600" indent="-609600">
              <a:buFontTx/>
              <a:buNone/>
            </a:pPr>
            <a:r>
              <a:rPr lang="en-US" smtClean="0">
                <a:latin typeface="Tahoma" charset="0"/>
              </a:rPr>
              <a:t>A.  Real Deviations</a:t>
            </a:r>
          </a:p>
          <a:p>
            <a:pPr marL="609600" indent="-609600">
              <a:buFontTx/>
              <a:buNone/>
            </a:pPr>
            <a:r>
              <a:rPr lang="en-US" smtClean="0">
                <a:latin typeface="Tahoma" charset="0"/>
              </a:rPr>
              <a:t>	</a:t>
            </a:r>
            <a:r>
              <a:rPr lang="en-US" sz="2800" smtClean="0">
                <a:latin typeface="Tahoma" charset="0"/>
              </a:rPr>
              <a:t>- Occur at higher C</a:t>
            </a:r>
            <a:r>
              <a:rPr lang="en-US" smtClean="0">
                <a:latin typeface="Tahoma" charset="0"/>
              </a:rPr>
              <a:t> </a:t>
            </a:r>
          </a:p>
          <a:p>
            <a:pPr marL="609600" indent="-609600">
              <a:buFontTx/>
              <a:buNone/>
            </a:pPr>
            <a:r>
              <a:rPr lang="en-US" smtClean="0">
                <a:latin typeface="Tahoma" charset="0"/>
              </a:rPr>
              <a:t>	</a:t>
            </a:r>
            <a:r>
              <a:rPr lang="en-US" sz="2800" smtClean="0">
                <a:latin typeface="Tahoma" charset="0"/>
              </a:rPr>
              <a:t>- Solute – solute interactions become important</a:t>
            </a:r>
          </a:p>
          <a:p>
            <a:pPr marL="609600" indent="-609600">
              <a:buFontTx/>
              <a:buNone/>
            </a:pPr>
            <a:r>
              <a:rPr lang="en-US" sz="2800" smtClean="0">
                <a:latin typeface="Tahoma" charset="0"/>
              </a:rPr>
              <a:t>	- Also absorption = f(refractive index)</a:t>
            </a:r>
          </a:p>
          <a:p>
            <a:pPr marL="609600" indent="-609600">
              <a:buFontTx/>
              <a:buNone/>
            </a:pPr>
            <a:r>
              <a:rPr lang="en-US" sz="2800" smtClean="0"/>
              <a:t>	</a:t>
            </a:r>
          </a:p>
        </p:txBody>
      </p:sp>
    </p:spTree>
    <p:extLst>
      <p:ext uri="{BB962C8B-B14F-4D97-AF65-F5344CB8AC3E}">
        <p14:creationId xmlns:p14="http://schemas.microsoft.com/office/powerpoint/2010/main" val="365469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65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idx="4294967295"/>
          </p:nvPr>
        </p:nvSpPr>
        <p:spPr/>
        <p:txBody>
          <a:bodyPr>
            <a:normAutofit fontScale="90000"/>
          </a:bodyPr>
          <a:lstStyle/>
          <a:p>
            <a:r>
              <a:rPr lang="en-US" sz="4000" smtClean="0"/>
              <a:t>Beer’s Law</a:t>
            </a:r>
            <a:br>
              <a:rPr lang="en-US" sz="4000" smtClean="0"/>
            </a:br>
            <a:r>
              <a:rPr lang="en-US" sz="2800" smtClean="0"/>
              <a:t>–</a:t>
            </a:r>
            <a:r>
              <a:rPr lang="en-US" sz="4000" smtClean="0"/>
              <a:t> </a:t>
            </a:r>
            <a:r>
              <a:rPr lang="en-US" sz="2800" smtClean="0"/>
              <a:t>Deviations to Beer’s Law</a:t>
            </a:r>
          </a:p>
        </p:txBody>
      </p:sp>
      <p:sp>
        <p:nvSpPr>
          <p:cNvPr id="67587" name="Rectangle 3"/>
          <p:cNvSpPr>
            <a:spLocks noGrp="1" noChangeArrowheads="1"/>
          </p:cNvSpPr>
          <p:nvPr>
            <p:ph type="body" sz="half" idx="4294967295"/>
          </p:nvPr>
        </p:nvSpPr>
        <p:spPr>
          <a:xfrm>
            <a:off x="457200" y="1600200"/>
            <a:ext cx="4038600" cy="4525963"/>
          </a:xfrm>
        </p:spPr>
        <p:txBody>
          <a:bodyPr/>
          <a:lstStyle/>
          <a:p>
            <a:pPr>
              <a:lnSpc>
                <a:spcPct val="80000"/>
              </a:lnSpc>
              <a:buFontTx/>
              <a:buNone/>
            </a:pPr>
            <a:r>
              <a:rPr lang="en-US" sz="2400" smtClean="0">
                <a:latin typeface="Tahoma" charset="0"/>
              </a:rPr>
              <a:t>B. Apparent Deviations</a:t>
            </a:r>
          </a:p>
          <a:p>
            <a:pPr>
              <a:lnSpc>
                <a:spcPct val="80000"/>
              </a:lnSpc>
              <a:buFontTx/>
              <a:buNone/>
            </a:pPr>
            <a:r>
              <a:rPr lang="en-US" sz="2400" smtClean="0">
                <a:latin typeface="Tahoma" charset="0"/>
              </a:rPr>
              <a:t>	</a:t>
            </a:r>
            <a:r>
              <a:rPr lang="en-US" sz="2000" smtClean="0">
                <a:latin typeface="Tahoma" charset="0"/>
              </a:rPr>
              <a:t>1.  More than one chemical species</a:t>
            </a:r>
          </a:p>
          <a:p>
            <a:pPr>
              <a:lnSpc>
                <a:spcPct val="80000"/>
              </a:lnSpc>
              <a:buFontTx/>
              <a:buNone/>
            </a:pPr>
            <a:endParaRPr lang="en-US" sz="2000" smtClean="0">
              <a:latin typeface="Tahoma" charset="0"/>
            </a:endParaRPr>
          </a:p>
          <a:p>
            <a:pPr>
              <a:lnSpc>
                <a:spcPct val="80000"/>
              </a:lnSpc>
              <a:buFontTx/>
              <a:buNone/>
            </a:pPr>
            <a:r>
              <a:rPr lang="en-US" sz="1800" smtClean="0">
                <a:latin typeface="Tahoma" charset="0"/>
              </a:rPr>
              <a:t>Example: indicator (HIn)</a:t>
            </a:r>
          </a:p>
          <a:p>
            <a:pPr>
              <a:lnSpc>
                <a:spcPct val="80000"/>
              </a:lnSpc>
              <a:buFontTx/>
              <a:buNone/>
            </a:pPr>
            <a:r>
              <a:rPr lang="en-US" sz="1800" smtClean="0">
                <a:latin typeface="Tahoma" charset="0"/>
              </a:rPr>
              <a:t>HIn </a:t>
            </a:r>
            <a:r>
              <a:rPr lang="en-US" sz="1800" smtClean="0">
                <a:latin typeface="Tahoma" charset="0"/>
                <a:cs typeface="Times New Roman" pitchFamily="18" charset="0"/>
              </a:rPr>
              <a:t>↔ H</a:t>
            </a:r>
            <a:r>
              <a:rPr lang="en-US" sz="1800" baseline="30000" smtClean="0">
                <a:latin typeface="Tahoma" charset="0"/>
                <a:cs typeface="Times New Roman" pitchFamily="18" charset="0"/>
              </a:rPr>
              <a:t>+</a:t>
            </a:r>
            <a:r>
              <a:rPr lang="en-US" sz="1800" smtClean="0">
                <a:latin typeface="Tahoma" charset="0"/>
                <a:cs typeface="Times New Roman" pitchFamily="18" charset="0"/>
              </a:rPr>
              <a:t> + In</a:t>
            </a:r>
            <a:r>
              <a:rPr lang="en-US" sz="1800" baseline="30000" smtClean="0">
                <a:latin typeface="Tahoma" charset="0"/>
                <a:cs typeface="Times New Roman" pitchFamily="18" charset="0"/>
              </a:rPr>
              <a:t>-</a:t>
            </a:r>
          </a:p>
          <a:p>
            <a:pPr>
              <a:lnSpc>
                <a:spcPct val="80000"/>
              </a:lnSpc>
              <a:buFontTx/>
              <a:buNone/>
            </a:pPr>
            <a:r>
              <a:rPr lang="en-US" sz="1800" smtClean="0">
                <a:latin typeface="Tahoma" charset="0"/>
                <a:cs typeface="Times New Roman" pitchFamily="18" charset="0"/>
              </a:rPr>
              <a:t>Beer’s law applies for HIn and In</a:t>
            </a:r>
            <a:r>
              <a:rPr lang="en-US" sz="1800" baseline="30000" smtClean="0">
                <a:latin typeface="Tahoma" charset="0"/>
                <a:cs typeface="Times New Roman" pitchFamily="18" charset="0"/>
              </a:rPr>
              <a:t>-</a:t>
            </a:r>
            <a:r>
              <a:rPr lang="en-US" sz="1800" smtClean="0">
                <a:latin typeface="Tahoma" charset="0"/>
                <a:cs typeface="Times New Roman" pitchFamily="18" charset="0"/>
              </a:rPr>
              <a:t> species individually: A</a:t>
            </a:r>
            <a:r>
              <a:rPr lang="en-US" sz="1800" baseline="-25000" smtClean="0">
                <a:latin typeface="Tahoma" charset="0"/>
                <a:cs typeface="Arial" charset="0"/>
              </a:rPr>
              <a:t>HIn</a:t>
            </a:r>
            <a:r>
              <a:rPr lang="en-US" sz="1800" smtClean="0">
                <a:latin typeface="Tahoma" charset="0"/>
                <a:cs typeface="Times New Roman" pitchFamily="18" charset="0"/>
              </a:rPr>
              <a:t> = </a:t>
            </a:r>
            <a:r>
              <a:rPr lang="el-GR" sz="1800" smtClean="0">
                <a:latin typeface="Tahoma" charset="0"/>
                <a:cs typeface="Arial" charset="0"/>
              </a:rPr>
              <a:t>ε</a:t>
            </a:r>
            <a:r>
              <a:rPr lang="en-US" sz="1800" smtClean="0">
                <a:latin typeface="Tahoma" charset="0"/>
                <a:cs typeface="Arial" charset="0"/>
              </a:rPr>
              <a:t>(</a:t>
            </a:r>
            <a:r>
              <a:rPr lang="en-US" sz="1800" smtClean="0">
                <a:latin typeface="Tahoma" charset="0"/>
              </a:rPr>
              <a:t>HIn</a:t>
            </a:r>
            <a:r>
              <a:rPr lang="en-US" sz="1800" smtClean="0">
                <a:latin typeface="Tahoma" charset="0"/>
                <a:cs typeface="Arial" charset="0"/>
              </a:rPr>
              <a:t>)b[</a:t>
            </a:r>
            <a:r>
              <a:rPr lang="en-US" sz="1800" smtClean="0">
                <a:latin typeface="Tahoma" charset="0"/>
                <a:cs typeface="Times New Roman" pitchFamily="18" charset="0"/>
              </a:rPr>
              <a:t>HIn</a:t>
            </a:r>
            <a:r>
              <a:rPr lang="en-US" sz="1800" smtClean="0">
                <a:latin typeface="Tahoma" charset="0"/>
                <a:cs typeface="Arial" charset="0"/>
              </a:rPr>
              <a:t>] &amp; </a:t>
            </a:r>
            <a:r>
              <a:rPr lang="en-US" sz="1800" smtClean="0">
                <a:latin typeface="Tahoma" charset="0"/>
                <a:cs typeface="Times New Roman" pitchFamily="18" charset="0"/>
              </a:rPr>
              <a:t>A</a:t>
            </a:r>
            <a:r>
              <a:rPr lang="en-US" sz="1800" baseline="-25000" smtClean="0">
                <a:latin typeface="Tahoma" charset="0"/>
                <a:cs typeface="Arial" charset="0"/>
              </a:rPr>
              <a:t>In-</a:t>
            </a:r>
            <a:r>
              <a:rPr lang="en-US" sz="1800" smtClean="0">
                <a:latin typeface="Tahoma" charset="0"/>
                <a:cs typeface="Times New Roman" pitchFamily="18" charset="0"/>
              </a:rPr>
              <a:t> = </a:t>
            </a:r>
            <a:r>
              <a:rPr lang="el-GR" sz="1800" smtClean="0">
                <a:latin typeface="Tahoma" charset="0"/>
                <a:cs typeface="Arial" charset="0"/>
              </a:rPr>
              <a:t>ε</a:t>
            </a:r>
            <a:r>
              <a:rPr lang="en-US" sz="1800" smtClean="0">
                <a:latin typeface="Tahoma" charset="0"/>
                <a:cs typeface="Arial" charset="0"/>
              </a:rPr>
              <a:t>(</a:t>
            </a:r>
            <a:r>
              <a:rPr lang="en-US" sz="1800" smtClean="0">
                <a:latin typeface="Tahoma" charset="0"/>
              </a:rPr>
              <a:t>In</a:t>
            </a:r>
            <a:r>
              <a:rPr lang="en-US" sz="1800" baseline="30000" smtClean="0">
                <a:latin typeface="Tahoma" charset="0"/>
                <a:cs typeface="Times New Roman" pitchFamily="18" charset="0"/>
              </a:rPr>
              <a:t>-</a:t>
            </a:r>
            <a:r>
              <a:rPr lang="en-US" sz="1800" smtClean="0">
                <a:latin typeface="Tahoma" charset="0"/>
                <a:cs typeface="Arial" charset="0"/>
              </a:rPr>
              <a:t>)b[</a:t>
            </a:r>
            <a:r>
              <a:rPr lang="en-US" sz="1800" smtClean="0">
                <a:latin typeface="Tahoma" charset="0"/>
                <a:cs typeface="Times New Roman" pitchFamily="18" charset="0"/>
              </a:rPr>
              <a:t>In</a:t>
            </a:r>
            <a:r>
              <a:rPr lang="en-US" sz="1800" baseline="30000" smtClean="0">
                <a:latin typeface="Tahoma" charset="0"/>
                <a:cs typeface="Times New Roman" pitchFamily="18" charset="0"/>
              </a:rPr>
              <a:t>-</a:t>
            </a:r>
            <a:r>
              <a:rPr lang="en-US" sz="1800" smtClean="0">
                <a:latin typeface="Tahoma" charset="0"/>
                <a:cs typeface="Arial" charset="0"/>
              </a:rPr>
              <a:t>] </a:t>
            </a:r>
            <a:endParaRPr lang="en-US" sz="1800" smtClean="0">
              <a:latin typeface="Tahoma" charset="0"/>
              <a:cs typeface="Times New Roman" pitchFamily="18" charset="0"/>
            </a:endParaRPr>
          </a:p>
          <a:p>
            <a:pPr>
              <a:lnSpc>
                <a:spcPct val="80000"/>
              </a:lnSpc>
              <a:buFontTx/>
              <a:buNone/>
            </a:pPr>
            <a:r>
              <a:rPr lang="en-US" sz="1800" smtClean="0">
                <a:latin typeface="Tahoma" charset="0"/>
                <a:cs typeface="Times New Roman" pitchFamily="18" charset="0"/>
              </a:rPr>
              <a:t>But if </a:t>
            </a:r>
            <a:r>
              <a:rPr lang="el-GR" sz="1800" smtClean="0">
                <a:latin typeface="Tahoma" charset="0"/>
                <a:cs typeface="Arial" charset="0"/>
              </a:rPr>
              <a:t>ε</a:t>
            </a:r>
            <a:r>
              <a:rPr lang="en-US" sz="1800" smtClean="0">
                <a:latin typeface="Tahoma" charset="0"/>
                <a:cs typeface="Arial" charset="0"/>
              </a:rPr>
              <a:t>(</a:t>
            </a:r>
            <a:r>
              <a:rPr lang="en-US" sz="1800" smtClean="0">
                <a:latin typeface="Tahoma" charset="0"/>
              </a:rPr>
              <a:t>HIn</a:t>
            </a:r>
            <a:r>
              <a:rPr lang="en-US" sz="1800" smtClean="0">
                <a:latin typeface="Tahoma" charset="0"/>
                <a:cs typeface="Arial" charset="0"/>
              </a:rPr>
              <a:t>) ≠ </a:t>
            </a:r>
            <a:r>
              <a:rPr lang="el-GR" sz="1800" smtClean="0">
                <a:latin typeface="Tahoma" charset="0"/>
                <a:cs typeface="Arial" charset="0"/>
              </a:rPr>
              <a:t>ε</a:t>
            </a:r>
            <a:r>
              <a:rPr lang="en-US" sz="1800" smtClean="0">
                <a:latin typeface="Tahoma" charset="0"/>
                <a:cs typeface="Arial" charset="0"/>
              </a:rPr>
              <a:t>(</a:t>
            </a:r>
            <a:r>
              <a:rPr lang="en-US" sz="1800" smtClean="0">
                <a:latin typeface="Tahoma" charset="0"/>
                <a:cs typeface="Times New Roman" pitchFamily="18" charset="0"/>
              </a:rPr>
              <a:t>In</a:t>
            </a:r>
            <a:r>
              <a:rPr lang="en-US" sz="1800" baseline="30000" smtClean="0">
                <a:latin typeface="Tahoma" charset="0"/>
                <a:cs typeface="Times New Roman" pitchFamily="18" charset="0"/>
              </a:rPr>
              <a:t>-</a:t>
            </a:r>
            <a:r>
              <a:rPr lang="en-US" sz="1800" smtClean="0">
                <a:latin typeface="Tahoma" charset="0"/>
                <a:cs typeface="Arial" charset="0"/>
              </a:rPr>
              <a:t>), no “Net” Beer’s law applies A</a:t>
            </a:r>
            <a:r>
              <a:rPr lang="en-US" sz="1800" baseline="-25000" smtClean="0">
                <a:latin typeface="Tahoma" charset="0"/>
                <a:cs typeface="Arial" charset="0"/>
              </a:rPr>
              <a:t>meas</a:t>
            </a:r>
            <a:r>
              <a:rPr lang="en-US" sz="1800" smtClean="0">
                <a:latin typeface="Tahoma" charset="0"/>
                <a:cs typeface="Arial" charset="0"/>
              </a:rPr>
              <a:t> ≠ </a:t>
            </a:r>
            <a:r>
              <a:rPr lang="el-GR" sz="1800" smtClean="0">
                <a:latin typeface="Tahoma" charset="0"/>
                <a:cs typeface="Arial" charset="0"/>
              </a:rPr>
              <a:t>ε</a:t>
            </a:r>
            <a:r>
              <a:rPr lang="en-US" sz="1800" smtClean="0">
                <a:latin typeface="Tahoma" charset="0"/>
                <a:cs typeface="Arial" charset="0"/>
              </a:rPr>
              <a:t>(HIn)</a:t>
            </a:r>
            <a:r>
              <a:rPr lang="en-US" sz="1800" baseline="-25000" smtClean="0">
                <a:latin typeface="Tahoma" charset="0"/>
                <a:cs typeface="Arial" charset="0"/>
              </a:rPr>
              <a:t>total</a:t>
            </a:r>
            <a:r>
              <a:rPr lang="en-US" sz="1800" smtClean="0">
                <a:latin typeface="Tahoma" charset="0"/>
                <a:cs typeface="Arial" charset="0"/>
              </a:rPr>
              <a:t>b[HIn]</a:t>
            </a:r>
            <a:r>
              <a:rPr lang="en-US" sz="1800" baseline="-25000" smtClean="0">
                <a:latin typeface="Tahoma" charset="0"/>
                <a:cs typeface="Arial" charset="0"/>
              </a:rPr>
              <a:t>total</a:t>
            </a:r>
          </a:p>
          <a:p>
            <a:pPr>
              <a:lnSpc>
                <a:spcPct val="80000"/>
              </a:lnSpc>
              <a:buFontTx/>
              <a:buNone/>
            </a:pPr>
            <a:r>
              <a:rPr lang="en-US" sz="1800" smtClean="0">
                <a:latin typeface="Tahoma" charset="0"/>
                <a:cs typeface="Arial" charset="0"/>
              </a:rPr>
              <a:t>Standard prepared from dilution of HIn will have [</a:t>
            </a:r>
            <a:r>
              <a:rPr lang="en-US" sz="1800" smtClean="0">
                <a:latin typeface="Tahoma" charset="0"/>
              </a:rPr>
              <a:t>In</a:t>
            </a:r>
            <a:r>
              <a:rPr lang="en-US" sz="1800" baseline="30000" smtClean="0">
                <a:latin typeface="Tahoma" charset="0"/>
                <a:cs typeface="Times New Roman" pitchFamily="18" charset="0"/>
              </a:rPr>
              <a:t>-</a:t>
            </a:r>
            <a:r>
              <a:rPr lang="en-US" sz="1800" smtClean="0">
                <a:latin typeface="Tahoma" charset="0"/>
                <a:cs typeface="Arial" charset="0"/>
              </a:rPr>
              <a:t>]/[HIn] depend on [HIn]</a:t>
            </a:r>
            <a:r>
              <a:rPr lang="en-US" sz="1800" baseline="-25000" smtClean="0">
                <a:latin typeface="Tahoma" charset="0"/>
                <a:cs typeface="Arial" charset="0"/>
              </a:rPr>
              <a:t>total</a:t>
            </a:r>
            <a:endParaRPr lang="en-US" sz="1800" smtClean="0">
              <a:latin typeface="Tahoma" charset="0"/>
              <a:cs typeface="Arial" charset="0"/>
            </a:endParaRPr>
          </a:p>
        </p:txBody>
      </p:sp>
      <p:graphicFrame>
        <p:nvGraphicFramePr>
          <p:cNvPr id="67588" name="Object 4"/>
          <p:cNvGraphicFramePr>
            <a:graphicFrameLocks noGrp="1" noChangeAspect="1"/>
          </p:cNvGraphicFramePr>
          <p:nvPr>
            <p:ph sz="half" idx="4294967295"/>
          </p:nvPr>
        </p:nvGraphicFramePr>
        <p:xfrm>
          <a:off x="4572000" y="1952625"/>
          <a:ext cx="4267200" cy="3368675"/>
        </p:xfrm>
        <a:graphic>
          <a:graphicData uri="http://schemas.openxmlformats.org/presentationml/2006/ole">
            <mc:AlternateContent xmlns:mc="http://schemas.openxmlformats.org/markup-compatibility/2006">
              <mc:Choice xmlns:v="urn:schemas-microsoft-com:vml" Requires="v">
                <p:oleObj spid="_x0000_s3076" name="Chart" r:id="rId3" imgW="2981325" imgH="2352675" progId="Excel.Sheet.8">
                  <p:embed/>
                </p:oleObj>
              </mc:Choice>
              <mc:Fallback>
                <p:oleObj name="Chart" r:id="rId3" imgW="2981325" imgH="2352675" progId="Excel.Sheet.8">
                  <p:embed/>
                  <p:pic>
                    <p:nvPicPr>
                      <p:cNvPr id="67588"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952625"/>
                        <a:ext cx="4267200" cy="336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589" name="Text Box 5"/>
          <p:cNvSpPr txBox="1">
            <a:spLocks noChangeArrowheads="1"/>
          </p:cNvSpPr>
          <p:nvPr/>
        </p:nvSpPr>
        <p:spPr bwMode="auto">
          <a:xfrm>
            <a:off x="4572000" y="5486400"/>
            <a:ext cx="4191000" cy="779463"/>
          </a:xfrm>
          <a:prstGeom prst="rect">
            <a:avLst/>
          </a:prstGeom>
          <a:noFill/>
          <a:ln w="9525">
            <a:noFill/>
            <a:miter lim="800000"/>
            <a:headEnd/>
            <a:tailEnd/>
          </a:ln>
        </p:spPr>
        <p:txBody>
          <a:bodyPr>
            <a:spAutoFit/>
          </a:bodyPr>
          <a:lstStyle/>
          <a:p>
            <a:pPr>
              <a:spcBef>
                <a:spcPct val="50000"/>
              </a:spcBef>
            </a:pPr>
            <a:r>
              <a:rPr lang="en-US"/>
              <a:t>In example, </a:t>
            </a:r>
            <a:r>
              <a:rPr lang="el-GR"/>
              <a:t>ε</a:t>
            </a:r>
            <a:r>
              <a:rPr lang="en-US"/>
              <a:t>(In</a:t>
            </a:r>
            <a:r>
              <a:rPr lang="en-US" baseline="30000"/>
              <a:t>-</a:t>
            </a:r>
            <a:r>
              <a:rPr lang="en-US"/>
              <a:t>) = 300 M</a:t>
            </a:r>
            <a:r>
              <a:rPr lang="en-US" baseline="30000"/>
              <a:t>-1</a:t>
            </a:r>
            <a:r>
              <a:rPr lang="en-US"/>
              <a:t> cm</a:t>
            </a:r>
            <a:r>
              <a:rPr lang="en-US" baseline="30000"/>
              <a:t>-1</a:t>
            </a:r>
            <a:r>
              <a:rPr lang="en-US"/>
              <a:t> </a:t>
            </a:r>
          </a:p>
          <a:p>
            <a:pPr>
              <a:spcBef>
                <a:spcPct val="50000"/>
              </a:spcBef>
            </a:pPr>
            <a:r>
              <a:rPr lang="el-GR"/>
              <a:t>ε</a:t>
            </a:r>
            <a:r>
              <a:rPr lang="en-US"/>
              <a:t>(HIn) = 20 M</a:t>
            </a:r>
            <a:r>
              <a:rPr lang="en-US" baseline="30000"/>
              <a:t>-1</a:t>
            </a:r>
            <a:r>
              <a:rPr lang="en-US"/>
              <a:t> cm</a:t>
            </a:r>
            <a:r>
              <a:rPr lang="en-US" baseline="30000"/>
              <a:t>-1</a:t>
            </a:r>
            <a:r>
              <a:rPr lang="en-US"/>
              <a:t>; pK</a:t>
            </a:r>
            <a:r>
              <a:rPr lang="en-US" baseline="-25000"/>
              <a:t>a</a:t>
            </a:r>
            <a:r>
              <a:rPr lang="en-US"/>
              <a:t> = 4.0</a:t>
            </a:r>
          </a:p>
        </p:txBody>
      </p:sp>
    </p:spTree>
    <p:extLst>
      <p:ext uri="{BB962C8B-B14F-4D97-AF65-F5344CB8AC3E}">
        <p14:creationId xmlns:p14="http://schemas.microsoft.com/office/powerpoint/2010/main" val="417154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58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75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5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OleChart spid="67588" grpId="0"/>
      <p:bldP spid="6758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normAutofit fontScale="90000"/>
          </a:bodyPr>
          <a:lstStyle/>
          <a:p>
            <a:r>
              <a:rPr lang="en-US" sz="4000" smtClean="0">
                <a:latin typeface="Tahoma" charset="0"/>
              </a:rPr>
              <a:t>Beer’s Law</a:t>
            </a:r>
            <a:br>
              <a:rPr lang="en-US" sz="4000" smtClean="0">
                <a:latin typeface="Tahoma" charset="0"/>
              </a:rPr>
            </a:br>
            <a:r>
              <a:rPr lang="en-US" sz="2800" smtClean="0">
                <a:latin typeface="Tahoma" charset="0"/>
              </a:rPr>
              <a:t>–</a:t>
            </a:r>
            <a:r>
              <a:rPr lang="en-US" sz="4000" smtClean="0">
                <a:latin typeface="Tahoma" charset="0"/>
              </a:rPr>
              <a:t> </a:t>
            </a:r>
            <a:r>
              <a:rPr lang="en-US" sz="2800" smtClean="0">
                <a:latin typeface="Tahoma" charset="0"/>
              </a:rPr>
              <a:t>Deviations to Beer’s Law</a:t>
            </a:r>
          </a:p>
        </p:txBody>
      </p:sp>
      <p:sp>
        <p:nvSpPr>
          <p:cNvPr id="68611" name="Rectangle 3"/>
          <p:cNvSpPr>
            <a:spLocks noGrp="1" noChangeArrowheads="1"/>
          </p:cNvSpPr>
          <p:nvPr>
            <p:ph type="body" idx="4294967295"/>
          </p:nvPr>
        </p:nvSpPr>
        <p:spPr/>
        <p:txBody>
          <a:bodyPr/>
          <a:lstStyle/>
          <a:p>
            <a:pPr marL="609600" indent="-609600">
              <a:buFontTx/>
              <a:buNone/>
            </a:pPr>
            <a:r>
              <a:rPr lang="en-US" smtClean="0">
                <a:latin typeface="Tahoma" charset="0"/>
              </a:rPr>
              <a:t>More than one chemical species:</a:t>
            </a:r>
          </a:p>
          <a:p>
            <a:pPr marL="609600" indent="-609600">
              <a:buFontTx/>
              <a:buNone/>
            </a:pPr>
            <a:r>
              <a:rPr lang="en-US" smtClean="0">
                <a:latin typeface="Tahoma" charset="0"/>
              </a:rPr>
              <a:t>Solutions to non-linearity problem</a:t>
            </a:r>
          </a:p>
          <a:p>
            <a:pPr marL="609600" indent="-609600">
              <a:buFontTx/>
              <a:buAutoNum type="arabicParenR"/>
            </a:pPr>
            <a:r>
              <a:rPr lang="en-US" smtClean="0">
                <a:latin typeface="Tahoma" charset="0"/>
              </a:rPr>
              <a:t>Buffer solution so that [In</a:t>
            </a:r>
            <a:r>
              <a:rPr lang="en-US" baseline="30000" smtClean="0">
                <a:latin typeface="Tahoma" charset="0"/>
              </a:rPr>
              <a:t>-</a:t>
            </a:r>
            <a:r>
              <a:rPr lang="en-US" smtClean="0">
                <a:latin typeface="Tahoma" charset="0"/>
              </a:rPr>
              <a:t>]/[HIn] = const.</a:t>
            </a:r>
          </a:p>
          <a:p>
            <a:pPr marL="609600" indent="-609600">
              <a:buFontTx/>
              <a:buAutoNum type="arabicParenR"/>
            </a:pPr>
            <a:r>
              <a:rPr lang="en-US" smtClean="0">
                <a:latin typeface="Tahoma" charset="0"/>
              </a:rPr>
              <a:t>Choose </a:t>
            </a:r>
            <a:r>
              <a:rPr lang="el-GR" smtClean="0">
                <a:latin typeface="Tahoma" charset="0"/>
                <a:cs typeface="Arial" charset="0"/>
              </a:rPr>
              <a:t>λ</a:t>
            </a:r>
            <a:r>
              <a:rPr lang="en-US" smtClean="0">
                <a:latin typeface="Tahoma" charset="0"/>
                <a:cs typeface="Arial" charset="0"/>
              </a:rPr>
              <a:t> so </a:t>
            </a:r>
            <a:r>
              <a:rPr lang="el-GR" smtClean="0">
                <a:latin typeface="Tahoma" charset="0"/>
                <a:cs typeface="Arial" charset="0"/>
              </a:rPr>
              <a:t>ε</a:t>
            </a:r>
            <a:r>
              <a:rPr lang="en-US" smtClean="0">
                <a:latin typeface="Tahoma" charset="0"/>
                <a:cs typeface="Arial" charset="0"/>
              </a:rPr>
              <a:t>(</a:t>
            </a:r>
            <a:r>
              <a:rPr lang="en-US" smtClean="0">
                <a:latin typeface="Tahoma" charset="0"/>
              </a:rPr>
              <a:t>In</a:t>
            </a:r>
            <a:r>
              <a:rPr lang="en-US" baseline="30000" smtClean="0">
                <a:latin typeface="Tahoma" charset="0"/>
              </a:rPr>
              <a:t>-</a:t>
            </a:r>
            <a:r>
              <a:rPr lang="en-US" smtClean="0">
                <a:latin typeface="Tahoma" charset="0"/>
                <a:cs typeface="Arial" charset="0"/>
              </a:rPr>
              <a:t>) = </a:t>
            </a:r>
            <a:r>
              <a:rPr lang="el-GR" smtClean="0">
                <a:latin typeface="Tahoma" charset="0"/>
                <a:cs typeface="Arial" charset="0"/>
              </a:rPr>
              <a:t>ε</a:t>
            </a:r>
            <a:r>
              <a:rPr lang="en-US" smtClean="0">
                <a:latin typeface="Tahoma" charset="0"/>
                <a:cs typeface="Arial" charset="0"/>
              </a:rPr>
              <a:t>(</a:t>
            </a:r>
            <a:r>
              <a:rPr lang="en-US" smtClean="0">
                <a:latin typeface="Tahoma" charset="0"/>
              </a:rPr>
              <a:t>HIn</a:t>
            </a:r>
            <a:r>
              <a:rPr lang="en-US" smtClean="0">
                <a:latin typeface="Tahoma" charset="0"/>
                <a:cs typeface="Arial" charset="0"/>
              </a:rPr>
              <a:t>)</a:t>
            </a:r>
            <a:endParaRPr lang="el-GR" smtClean="0">
              <a:latin typeface="Tahoma" charset="0"/>
              <a:cs typeface="Arial" charset="0"/>
            </a:endParaRPr>
          </a:p>
        </p:txBody>
      </p:sp>
    </p:spTree>
    <p:extLst>
      <p:ext uri="{BB962C8B-B14F-4D97-AF65-F5344CB8AC3E}">
        <p14:creationId xmlns:p14="http://schemas.microsoft.com/office/powerpoint/2010/main" val="175028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 I</a:t>
            </a: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Exam 1</a:t>
            </a:r>
          </a:p>
          <a:p>
            <a:pPr lvl="1" eaLnBrk="1" hangingPunct="1"/>
            <a:r>
              <a:rPr lang="en-US" altLang="en-US" sz="2400" dirty="0" smtClean="0">
                <a:latin typeface="Tahoma" charset="0"/>
                <a:cs typeface="Tahoma" charset="0"/>
              </a:rPr>
              <a:t>Ave = 70 (pretty typical)</a:t>
            </a:r>
          </a:p>
          <a:p>
            <a:pPr lvl="1" eaLnBrk="1" hangingPunct="1"/>
            <a:r>
              <a:rPr lang="en-US" altLang="en-US" sz="2400" dirty="0" smtClean="0">
                <a:latin typeface="Tahoma" charset="0"/>
                <a:cs typeface="Tahoma" charset="0"/>
              </a:rPr>
              <a:t>Not so usual distribution</a:t>
            </a:r>
          </a:p>
          <a:p>
            <a:pPr lvl="1" eaLnBrk="1" hangingPunct="1"/>
            <a:r>
              <a:rPr lang="en-US" altLang="en-US" sz="2400" dirty="0" smtClean="0">
                <a:latin typeface="Tahoma" charset="0"/>
                <a:cs typeface="Tahoma" charset="0"/>
              </a:rPr>
              <a:t>Solutions will be up on</a:t>
            </a:r>
          </a:p>
          <a:p>
            <a:pPr marL="457200" lvl="1" indent="0" eaLnBrk="1" hangingPunct="1">
              <a:buNone/>
            </a:pPr>
            <a:r>
              <a:rPr lang="en-US" altLang="en-US" sz="2400" dirty="0" err="1" smtClean="0">
                <a:latin typeface="Tahoma" charset="0"/>
                <a:cs typeface="Tahoma" charset="0"/>
              </a:rPr>
              <a:t>SacCT</a:t>
            </a:r>
            <a:endParaRPr lang="en-US" altLang="en-US" sz="2400" dirty="0">
              <a:latin typeface="Tahoma" charset="0"/>
              <a:cs typeface="Tahoma" charset="0"/>
            </a:endParaRPr>
          </a:p>
          <a:p>
            <a:pPr eaLnBrk="1" hangingPunct="1"/>
            <a:r>
              <a:rPr lang="en-US" altLang="en-US" sz="2800" dirty="0" smtClean="0">
                <a:latin typeface="Tahoma" charset="0"/>
                <a:cs typeface="Tahoma" charset="0"/>
              </a:rPr>
              <a:t>Second Homework Set</a:t>
            </a:r>
          </a:p>
          <a:p>
            <a:pPr lvl="1" eaLnBrk="1" hangingPunct="1"/>
            <a:r>
              <a:rPr lang="en-US" altLang="en-US" sz="2400" dirty="0" smtClean="0">
                <a:latin typeface="Tahoma" charset="0"/>
                <a:cs typeface="Tahoma" charset="0"/>
              </a:rPr>
              <a:t>Working on completing</a:t>
            </a:r>
          </a:p>
          <a:p>
            <a:pPr lvl="1" eaLnBrk="1" hangingPunct="1"/>
            <a:r>
              <a:rPr lang="en-US" altLang="en-US" sz="2400" dirty="0" smtClean="0">
                <a:latin typeface="Tahoma" charset="0"/>
                <a:cs typeface="Tahoma" charset="0"/>
              </a:rPr>
              <a:t>Set 2.1 will be posted today</a:t>
            </a:r>
          </a:p>
          <a:p>
            <a:pPr lvl="1" eaLnBrk="1" hangingPunct="1"/>
            <a:r>
              <a:rPr lang="en-US" altLang="en-US" sz="2400" dirty="0" smtClean="0">
                <a:latin typeface="Tahoma" charset="0"/>
                <a:cs typeface="Tahoma" charset="0"/>
              </a:rPr>
              <a:t>Quiz and additional problems due 3/30</a:t>
            </a:r>
            <a:endParaRPr lang="en-US" altLang="en-US" sz="2400" dirty="0" smtClean="0">
              <a:latin typeface="Tahoma" charset="0"/>
              <a:cs typeface="Tahoma"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354387329"/>
              </p:ext>
            </p:extLst>
          </p:nvPr>
        </p:nvGraphicFramePr>
        <p:xfrm>
          <a:off x="6019800" y="2667000"/>
          <a:ext cx="2514600" cy="1703070"/>
        </p:xfrm>
        <a:graphic>
          <a:graphicData uri="http://schemas.openxmlformats.org/drawingml/2006/table">
            <a:tbl>
              <a:tblPr>
                <a:tableStyleId>{5C22544A-7EE6-4342-B048-85BDC9FD1C3A}</a:tableStyleId>
              </a:tblPr>
              <a:tblGrid>
                <a:gridCol w="1475365">
                  <a:extLst>
                    <a:ext uri="{9D8B030D-6E8A-4147-A177-3AD203B41FA5}">
                      <a16:colId xmlns:a16="http://schemas.microsoft.com/office/drawing/2014/main" val="2642981704"/>
                    </a:ext>
                  </a:extLst>
                </a:gridCol>
                <a:gridCol w="1039235">
                  <a:extLst>
                    <a:ext uri="{9D8B030D-6E8A-4147-A177-3AD203B41FA5}">
                      <a16:colId xmlns:a16="http://schemas.microsoft.com/office/drawing/2014/main" val="2486312258"/>
                    </a:ext>
                  </a:extLst>
                </a:gridCol>
              </a:tblGrid>
              <a:tr h="190500">
                <a:tc>
                  <a:txBody>
                    <a:bodyPr/>
                    <a:lstStyle/>
                    <a:p>
                      <a:pPr algn="l" fontAlgn="b"/>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Range</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800" u="none" strike="noStrike">
                          <a:effectLst/>
                          <a:latin typeface="Tahoma" panose="020B0604030504040204" pitchFamily="34" charset="0"/>
                          <a:ea typeface="Tahoma" panose="020B0604030504040204" pitchFamily="34" charset="0"/>
                          <a:cs typeface="Tahoma" panose="020B0604030504040204" pitchFamily="34" charset="0"/>
                        </a:rPr>
                        <a:t>N</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3227839106"/>
                  </a:ext>
                </a:extLst>
              </a:tr>
              <a:tr h="190500">
                <a:tc>
                  <a:txBody>
                    <a:bodyPr/>
                    <a:lstStyle/>
                    <a:p>
                      <a:pPr algn="l" fontAlgn="b"/>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90-97</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800" u="none" strike="noStrike">
                          <a:effectLst/>
                          <a:latin typeface="Tahoma" panose="020B0604030504040204" pitchFamily="34" charset="0"/>
                          <a:ea typeface="Tahoma" panose="020B0604030504040204" pitchFamily="34" charset="0"/>
                          <a:cs typeface="Tahoma" panose="020B0604030504040204" pitchFamily="34" charset="0"/>
                        </a:rPr>
                        <a:t>2</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2744654638"/>
                  </a:ext>
                </a:extLst>
              </a:tr>
              <a:tr h="190500">
                <a:tc>
                  <a:txBody>
                    <a:bodyPr/>
                    <a:lstStyle/>
                    <a:p>
                      <a:pPr algn="l" fontAlgn="b"/>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80s</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800" u="none" strike="noStrike">
                          <a:effectLst/>
                          <a:latin typeface="Tahoma" panose="020B0604030504040204" pitchFamily="34" charset="0"/>
                          <a:ea typeface="Tahoma" panose="020B0604030504040204" pitchFamily="34" charset="0"/>
                          <a:cs typeface="Tahoma" panose="020B0604030504040204" pitchFamily="34" charset="0"/>
                        </a:rPr>
                        <a:t>0</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546165079"/>
                  </a:ext>
                </a:extLst>
              </a:tr>
              <a:tr h="190500">
                <a:tc>
                  <a:txBody>
                    <a:bodyPr/>
                    <a:lstStyle/>
                    <a:p>
                      <a:pPr algn="l" fontAlgn="b"/>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70s</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800" u="none" strike="noStrike">
                          <a:effectLst/>
                          <a:latin typeface="Tahoma" panose="020B0604030504040204" pitchFamily="34" charset="0"/>
                          <a:ea typeface="Tahoma" panose="020B0604030504040204" pitchFamily="34" charset="0"/>
                          <a:cs typeface="Tahoma" panose="020B0604030504040204" pitchFamily="34" charset="0"/>
                        </a:rPr>
                        <a:t>4</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2825807574"/>
                  </a:ext>
                </a:extLst>
              </a:tr>
              <a:tr h="190500">
                <a:tc>
                  <a:txBody>
                    <a:bodyPr/>
                    <a:lstStyle/>
                    <a:p>
                      <a:pPr algn="l" fontAlgn="b"/>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60s</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800" u="none" strike="noStrike">
                          <a:effectLst/>
                          <a:latin typeface="Tahoma" panose="020B0604030504040204" pitchFamily="34" charset="0"/>
                          <a:ea typeface="Tahoma" panose="020B0604030504040204" pitchFamily="34" charset="0"/>
                          <a:cs typeface="Tahoma" panose="020B0604030504040204" pitchFamily="34" charset="0"/>
                        </a:rPr>
                        <a:t>4</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936743941"/>
                  </a:ext>
                </a:extLst>
              </a:tr>
              <a:tr h="190500">
                <a:tc>
                  <a:txBody>
                    <a:bodyPr/>
                    <a:lstStyle/>
                    <a:p>
                      <a:pPr algn="l" fontAlgn="b"/>
                      <a:r>
                        <a:rPr lang="en-US" sz="1800" u="none" strike="noStrike">
                          <a:effectLst/>
                          <a:latin typeface="Tahoma" panose="020B0604030504040204" pitchFamily="34" charset="0"/>
                          <a:ea typeface="Tahoma" panose="020B0604030504040204" pitchFamily="34" charset="0"/>
                          <a:cs typeface="Tahoma" panose="020B0604030504040204" pitchFamily="34" charset="0"/>
                        </a:rPr>
                        <a:t>&lt;60</a:t>
                      </a:r>
                      <a:endParaRPr lang="en-US" sz="18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800" u="none" strike="noStrike" dirty="0">
                          <a:effectLst/>
                          <a:latin typeface="Tahoma" panose="020B0604030504040204" pitchFamily="34" charset="0"/>
                          <a:ea typeface="Tahoma" panose="020B0604030504040204" pitchFamily="34" charset="0"/>
                          <a:cs typeface="Tahoma" panose="020B0604030504040204" pitchFamily="34" charset="0"/>
                        </a:rPr>
                        <a:t>2</a:t>
                      </a:r>
                      <a:endParaRPr lang="en-US" sz="1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692287588"/>
                  </a:ext>
                </a:extLst>
              </a:tr>
            </a:tbl>
          </a:graphicData>
        </a:graphic>
      </p:graphicFrame>
    </p:spTree>
    <p:extLst>
      <p:ext uri="{BB962C8B-B14F-4D97-AF65-F5344CB8AC3E}">
        <p14:creationId xmlns:p14="http://schemas.microsoft.com/office/powerpoint/2010/main" val="217797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latin typeface="Tahoma" charset="0"/>
                <a:cs typeface="Tahoma" charset="0"/>
              </a:rPr>
              <a:t>Announcements </a:t>
            </a:r>
            <a:r>
              <a:rPr lang="en-US" altLang="en-US" dirty="0" smtClean="0">
                <a:latin typeface="Tahoma" charset="0"/>
                <a:cs typeface="Tahoma" charset="0"/>
              </a:rPr>
              <a:t>II</a:t>
            </a:r>
            <a:endParaRPr lang="en-US" altLang="en-US" dirty="0" smtClean="0">
              <a:latin typeface="Tahoma" charset="0"/>
              <a:cs typeface="Tahoma" charset="0"/>
            </a:endParaRPr>
          </a:p>
        </p:txBody>
      </p:sp>
      <p:sp>
        <p:nvSpPr>
          <p:cNvPr id="7171" name="Content Placeholder 5"/>
          <p:cNvSpPr>
            <a:spLocks noGrp="1"/>
          </p:cNvSpPr>
          <p:nvPr>
            <p:ph idx="1"/>
          </p:nvPr>
        </p:nvSpPr>
        <p:spPr/>
        <p:txBody>
          <a:bodyPr/>
          <a:lstStyle/>
          <a:p>
            <a:pPr eaLnBrk="1" hangingPunct="1"/>
            <a:r>
              <a:rPr lang="en-US" altLang="en-US" sz="2800" dirty="0" smtClean="0">
                <a:latin typeface="Tahoma" charset="0"/>
                <a:cs typeface="Tahoma" charset="0"/>
              </a:rPr>
              <a:t>Today’s </a:t>
            </a:r>
            <a:r>
              <a:rPr lang="en-US" altLang="en-US" sz="2800" dirty="0" smtClean="0">
                <a:latin typeface="Tahoma" charset="0"/>
                <a:cs typeface="Tahoma" charset="0"/>
              </a:rPr>
              <a:t>Lecture</a:t>
            </a:r>
          </a:p>
          <a:p>
            <a:pPr lvl="1" eaLnBrk="1" hangingPunct="1"/>
            <a:r>
              <a:rPr lang="en-US" altLang="en-US" sz="2400" dirty="0" smtClean="0">
                <a:latin typeface="Tahoma" charset="0"/>
                <a:cs typeface="Tahoma" charset="0"/>
              </a:rPr>
              <a:t>Spectroscopy (Chapter 17)</a:t>
            </a:r>
          </a:p>
          <a:p>
            <a:pPr lvl="2" eaLnBrk="1" hangingPunct="1"/>
            <a:r>
              <a:rPr lang="en-US" altLang="en-US" sz="2000" dirty="0" smtClean="0">
                <a:latin typeface="Tahoma" charset="0"/>
                <a:cs typeface="Tahoma" charset="0"/>
              </a:rPr>
              <a:t>Nature of light (continuing)</a:t>
            </a:r>
          </a:p>
          <a:p>
            <a:pPr lvl="2" eaLnBrk="1" hangingPunct="1"/>
            <a:r>
              <a:rPr lang="en-US" altLang="en-US" sz="2000" dirty="0" smtClean="0">
                <a:latin typeface="Tahoma" charset="0"/>
                <a:cs typeface="Tahoma" charset="0"/>
              </a:rPr>
              <a:t>Energy State Transitions</a:t>
            </a:r>
          </a:p>
          <a:p>
            <a:pPr lvl="2" eaLnBrk="1" hangingPunct="1"/>
            <a:r>
              <a:rPr lang="en-US" altLang="en-US" sz="2000" dirty="0" smtClean="0">
                <a:latin typeface="Tahoma" charset="0"/>
                <a:cs typeface="Tahoma" charset="0"/>
              </a:rPr>
              <a:t>Fluorescence and Phosphorescence</a:t>
            </a:r>
          </a:p>
          <a:p>
            <a:pPr lvl="2" eaLnBrk="1" hangingPunct="1"/>
            <a:r>
              <a:rPr lang="en-US" altLang="en-US" sz="2000" dirty="0" smtClean="0">
                <a:latin typeface="Tahoma" charset="0"/>
                <a:cs typeface="Tahoma" charset="0"/>
              </a:rPr>
              <a:t>Beer’s Law</a:t>
            </a:r>
          </a:p>
          <a:p>
            <a:pPr lvl="2" eaLnBrk="1" hangingPunct="1"/>
            <a:endParaRPr lang="en-US" altLang="en-US" sz="2000" dirty="0" smtClean="0">
              <a:latin typeface="Tahoma" charset="0"/>
              <a:cs typeface="Tahoma" charset="0"/>
            </a:endParaRPr>
          </a:p>
          <a:p>
            <a:pPr lvl="2" eaLnBrk="1" hangingPunct="1"/>
            <a:endParaRPr lang="en-US" altLang="en-US" sz="2000" dirty="0" smtClean="0">
              <a:latin typeface="Tahoma" charset="0"/>
              <a:cs typeface="Tahoma" charset="0"/>
            </a:endParaRPr>
          </a:p>
          <a:p>
            <a:pPr lvl="2" eaLnBrk="1" hangingPunct="1"/>
            <a:endParaRPr lang="en-US" altLang="en-US" sz="2000" dirty="0" smtClean="0">
              <a:latin typeface="Tahoma" charset="0"/>
              <a:cs typeface="Tahoma" charset="0"/>
            </a:endParaRPr>
          </a:p>
        </p:txBody>
      </p:sp>
    </p:spTree>
    <p:extLst>
      <p:ext uri="{BB962C8B-B14F-4D97-AF65-F5344CB8AC3E}">
        <p14:creationId xmlns:p14="http://schemas.microsoft.com/office/powerpoint/2010/main" val="75161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en-US" altLang="en-US" dirty="0" smtClean="0"/>
              <a:t>Spectroscopy -  </a:t>
            </a:r>
            <a:r>
              <a:rPr lang="en-US" altLang="en-US" sz="3200" dirty="0" smtClean="0"/>
              <a:t>Interaction with Matter: Absorption vs. Emission</a:t>
            </a:r>
            <a:endParaRPr lang="en-US" altLang="en-US" sz="3200" dirty="0" smtClean="0">
              <a:latin typeface="Tahoma" charset="0"/>
              <a:cs typeface="Tahoma" charset="0"/>
            </a:endParaRPr>
          </a:p>
        </p:txBody>
      </p:sp>
      <p:sp>
        <p:nvSpPr>
          <p:cNvPr id="7171" name="Content Placeholder 5"/>
          <p:cNvSpPr>
            <a:spLocks noGrp="1"/>
          </p:cNvSpPr>
          <p:nvPr>
            <p:ph idx="1"/>
          </p:nvPr>
        </p:nvSpPr>
        <p:spPr>
          <a:xfrm>
            <a:off x="457200" y="1600200"/>
            <a:ext cx="4114800" cy="4525963"/>
          </a:xfrm>
        </p:spPr>
        <p:txBody>
          <a:bodyPr/>
          <a:lstStyle/>
          <a:p>
            <a:pPr eaLnBrk="1" hangingPunct="1"/>
            <a:r>
              <a:rPr lang="en-US" altLang="en-US" sz="2400" dirty="0" smtClean="0">
                <a:latin typeface="Tahoma" charset="0"/>
                <a:cs typeface="Tahoma" charset="0"/>
              </a:rPr>
              <a:t>Absorption</a:t>
            </a:r>
          </a:p>
          <a:p>
            <a:pPr lvl="1" eaLnBrk="1" hangingPunct="1"/>
            <a:r>
              <a:rPr lang="en-US" altLang="en-US" sz="2000" dirty="0" smtClean="0">
                <a:latin typeface="Tahoma" charset="0"/>
                <a:cs typeface="Tahoma" charset="0"/>
              </a:rPr>
              <a:t>Associated with a transition of matter from lower energy to higher energy state</a:t>
            </a:r>
          </a:p>
          <a:p>
            <a:pPr eaLnBrk="1" hangingPunct="1"/>
            <a:r>
              <a:rPr lang="en-US" altLang="en-US" sz="2400" dirty="0" smtClean="0">
                <a:latin typeface="Tahoma" charset="0"/>
                <a:cs typeface="Tahoma" charset="0"/>
              </a:rPr>
              <a:t>Emission</a:t>
            </a:r>
          </a:p>
          <a:p>
            <a:pPr lvl="1" eaLnBrk="1" hangingPunct="1"/>
            <a:r>
              <a:rPr lang="en-US" altLang="en-US" sz="2000" dirty="0" smtClean="0">
                <a:latin typeface="Tahoma" charset="0"/>
                <a:cs typeface="Tahoma" charset="0"/>
              </a:rPr>
              <a:t>Associated with a transition from a higher to a lower energy state</a:t>
            </a:r>
          </a:p>
        </p:txBody>
      </p:sp>
      <p:sp>
        <p:nvSpPr>
          <p:cNvPr id="4" name="TextBox 3"/>
          <p:cNvSpPr txBox="1"/>
          <p:nvPr/>
        </p:nvSpPr>
        <p:spPr>
          <a:xfrm>
            <a:off x="5029200" y="3429000"/>
            <a:ext cx="304800" cy="369332"/>
          </a:xfrm>
          <a:prstGeom prst="rect">
            <a:avLst/>
          </a:prstGeom>
          <a:noFill/>
        </p:spPr>
        <p:txBody>
          <a:bodyPr wrap="square" rtlCol="0">
            <a:spAutoFit/>
          </a:bodyPr>
          <a:lstStyle/>
          <a:p>
            <a:r>
              <a:rPr lang="en-US" dirty="0" smtClean="0"/>
              <a:t>E</a:t>
            </a:r>
            <a:endParaRPr lang="en-US" dirty="0"/>
          </a:p>
        </p:txBody>
      </p:sp>
      <p:cxnSp>
        <p:nvCxnSpPr>
          <p:cNvPr id="6" name="Straight Arrow Connector 5"/>
          <p:cNvCxnSpPr/>
          <p:nvPr/>
        </p:nvCxnSpPr>
        <p:spPr>
          <a:xfrm flipV="1">
            <a:off x="5486400" y="3200400"/>
            <a:ext cx="0" cy="914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248400" y="5257800"/>
            <a:ext cx="76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62800" y="5029200"/>
            <a:ext cx="609600" cy="369332"/>
          </a:xfrm>
          <a:prstGeom prst="rect">
            <a:avLst/>
          </a:prstGeom>
          <a:noFill/>
        </p:spPr>
        <p:txBody>
          <a:bodyPr wrap="square" rtlCol="0">
            <a:spAutoFit/>
          </a:bodyPr>
          <a:lstStyle/>
          <a:p>
            <a:r>
              <a:rPr lang="en-US" dirty="0" err="1" smtClean="0"/>
              <a:t>A</a:t>
            </a:r>
            <a:r>
              <a:rPr lang="en-US" baseline="-25000" dirty="0" err="1" smtClean="0"/>
              <a:t>o</a:t>
            </a:r>
            <a:endParaRPr lang="en-US" baseline="-25000" dirty="0"/>
          </a:p>
        </p:txBody>
      </p:sp>
      <p:sp>
        <p:nvSpPr>
          <p:cNvPr id="12" name="TextBox 11"/>
          <p:cNvSpPr txBox="1"/>
          <p:nvPr/>
        </p:nvSpPr>
        <p:spPr>
          <a:xfrm>
            <a:off x="7162800" y="3048000"/>
            <a:ext cx="609600" cy="369332"/>
          </a:xfrm>
          <a:prstGeom prst="rect">
            <a:avLst/>
          </a:prstGeom>
          <a:noFill/>
        </p:spPr>
        <p:txBody>
          <a:bodyPr wrap="square" rtlCol="0">
            <a:spAutoFit/>
          </a:bodyPr>
          <a:lstStyle/>
          <a:p>
            <a:r>
              <a:rPr lang="en-US" dirty="0" smtClean="0"/>
              <a:t>A*</a:t>
            </a:r>
            <a:endParaRPr lang="en-US" baseline="-25000" dirty="0"/>
          </a:p>
        </p:txBody>
      </p:sp>
      <p:cxnSp>
        <p:nvCxnSpPr>
          <p:cNvPr id="13" name="Straight Connector 12"/>
          <p:cNvCxnSpPr/>
          <p:nvPr/>
        </p:nvCxnSpPr>
        <p:spPr>
          <a:xfrm>
            <a:off x="6324600" y="3276600"/>
            <a:ext cx="76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Freeform 10"/>
          <p:cNvSpPr>
            <a:spLocks/>
          </p:cNvSpPr>
          <p:nvPr/>
        </p:nvSpPr>
        <p:spPr bwMode="auto">
          <a:xfrm rot="-1636317">
            <a:off x="5133076" y="4190027"/>
            <a:ext cx="990600" cy="1358900"/>
          </a:xfrm>
          <a:custGeom>
            <a:avLst/>
            <a:gdLst>
              <a:gd name="T0" fmla="*/ 2147483647 w 624"/>
              <a:gd name="T1" fmla="*/ 2147483647 h 856"/>
              <a:gd name="T2" fmla="*/ 2147483647 w 624"/>
              <a:gd name="T3" fmla="*/ 2147483647 h 856"/>
              <a:gd name="T4" fmla="*/ 2147483647 w 624"/>
              <a:gd name="T5" fmla="*/ 2147483647 h 856"/>
              <a:gd name="T6" fmla="*/ 2147483647 w 624"/>
              <a:gd name="T7" fmla="*/ 2147483647 h 856"/>
              <a:gd name="T8" fmla="*/ 2147483647 w 624"/>
              <a:gd name="T9" fmla="*/ 2147483647 h 856"/>
              <a:gd name="T10" fmla="*/ 2147483647 w 624"/>
              <a:gd name="T11" fmla="*/ 2147483647 h 856"/>
              <a:gd name="T12" fmla="*/ 2147483647 w 624"/>
              <a:gd name="T13" fmla="*/ 2147483647 h 856"/>
              <a:gd name="T14" fmla="*/ 2147483647 w 624"/>
              <a:gd name="T15" fmla="*/ 2147483647 h 856"/>
              <a:gd name="T16" fmla="*/ 2147483647 w 624"/>
              <a:gd name="T17" fmla="*/ 2147483647 h 856"/>
              <a:gd name="T18" fmla="*/ 2147483647 w 624"/>
              <a:gd name="T19" fmla="*/ 2147483647 h 856"/>
              <a:gd name="T20" fmla="*/ 2147483647 w 624"/>
              <a:gd name="T21" fmla="*/ 2147483647 h 856"/>
              <a:gd name="T22" fmla="*/ 2147483647 w 624"/>
              <a:gd name="T23" fmla="*/ 2147483647 h 8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4"/>
              <a:gd name="T37" fmla="*/ 0 h 856"/>
              <a:gd name="T38" fmla="*/ 624 w 624"/>
              <a:gd name="T39" fmla="*/ 856 h 8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4" h="856">
                <a:moveTo>
                  <a:pt x="8" y="136"/>
                </a:moveTo>
                <a:cubicBezTo>
                  <a:pt x="104" y="68"/>
                  <a:pt x="200" y="0"/>
                  <a:pt x="200" y="40"/>
                </a:cubicBezTo>
                <a:cubicBezTo>
                  <a:pt x="200" y="80"/>
                  <a:pt x="0" y="344"/>
                  <a:pt x="8" y="376"/>
                </a:cubicBezTo>
                <a:cubicBezTo>
                  <a:pt x="16" y="408"/>
                  <a:pt x="192" y="256"/>
                  <a:pt x="248" y="232"/>
                </a:cubicBezTo>
                <a:cubicBezTo>
                  <a:pt x="304" y="208"/>
                  <a:pt x="352" y="192"/>
                  <a:pt x="344" y="232"/>
                </a:cubicBezTo>
                <a:cubicBezTo>
                  <a:pt x="336" y="272"/>
                  <a:pt x="240" y="408"/>
                  <a:pt x="200" y="472"/>
                </a:cubicBezTo>
                <a:cubicBezTo>
                  <a:pt x="160" y="536"/>
                  <a:pt x="56" y="624"/>
                  <a:pt x="104" y="616"/>
                </a:cubicBezTo>
                <a:cubicBezTo>
                  <a:pt x="152" y="608"/>
                  <a:pt x="456" y="400"/>
                  <a:pt x="488" y="424"/>
                </a:cubicBezTo>
                <a:cubicBezTo>
                  <a:pt x="520" y="448"/>
                  <a:pt x="280" y="728"/>
                  <a:pt x="296" y="760"/>
                </a:cubicBezTo>
                <a:cubicBezTo>
                  <a:pt x="312" y="792"/>
                  <a:pt x="544" y="616"/>
                  <a:pt x="584" y="616"/>
                </a:cubicBezTo>
                <a:cubicBezTo>
                  <a:pt x="624" y="616"/>
                  <a:pt x="536" y="720"/>
                  <a:pt x="536" y="760"/>
                </a:cubicBezTo>
                <a:cubicBezTo>
                  <a:pt x="536" y="800"/>
                  <a:pt x="576" y="840"/>
                  <a:pt x="584" y="856"/>
                </a:cubicBezTo>
              </a:path>
            </a:pathLst>
          </a:custGeom>
          <a:noFill/>
          <a:ln w="9525">
            <a:solidFill>
              <a:schemeClr val="tx1"/>
            </a:solidFill>
            <a:round/>
            <a:headEnd/>
            <a:tailEnd type="triangle" w="med" len="med"/>
          </a:ln>
        </p:spPr>
        <p:txBody>
          <a:bodyPr/>
          <a:lstStyle/>
          <a:p>
            <a:endParaRPr lang="en-US"/>
          </a:p>
        </p:txBody>
      </p:sp>
      <p:cxnSp>
        <p:nvCxnSpPr>
          <p:cNvPr id="15" name="Straight Arrow Connector 14"/>
          <p:cNvCxnSpPr/>
          <p:nvPr/>
        </p:nvCxnSpPr>
        <p:spPr>
          <a:xfrm flipV="1">
            <a:off x="6477000" y="50292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 Box 15"/>
          <p:cNvSpPr txBox="1">
            <a:spLocks noChangeArrowheads="1"/>
          </p:cNvSpPr>
          <p:nvPr/>
        </p:nvSpPr>
        <p:spPr bwMode="auto">
          <a:xfrm>
            <a:off x="5257800" y="1905000"/>
            <a:ext cx="3276600" cy="369332"/>
          </a:xfrm>
          <a:prstGeom prst="rect">
            <a:avLst/>
          </a:prstGeom>
          <a:noFill/>
          <a:ln w="9525">
            <a:noFill/>
            <a:miter lim="800000"/>
            <a:headEnd/>
            <a:tailEnd/>
          </a:ln>
        </p:spPr>
        <p:txBody>
          <a:bodyPr wrap="square">
            <a:spAutoFit/>
          </a:bodyPr>
          <a:lstStyle/>
          <a:p>
            <a:pPr>
              <a:spcBef>
                <a:spcPct val="50000"/>
              </a:spcBef>
            </a:pPr>
            <a:r>
              <a:rPr lang="en-US" altLang="en-US" dirty="0"/>
              <a:t>A + </a:t>
            </a:r>
            <a:r>
              <a:rPr lang="en-US" altLang="en-US" dirty="0" err="1"/>
              <a:t>h</a:t>
            </a:r>
            <a:r>
              <a:rPr lang="en-US" altLang="en-US" dirty="0" err="1">
                <a:latin typeface="Symbol" pitchFamily="18" charset="2"/>
              </a:rPr>
              <a:t>n</a:t>
            </a:r>
            <a:r>
              <a:rPr lang="en-US" altLang="en-US" dirty="0"/>
              <a:t> </a:t>
            </a:r>
            <a:r>
              <a:rPr lang="en-US" altLang="en-US" dirty="0">
                <a:cs typeface="Arial" charset="0"/>
              </a:rPr>
              <a:t>→ A</a:t>
            </a:r>
            <a:r>
              <a:rPr lang="en-US" altLang="en-US" dirty="0" smtClean="0">
                <a:cs typeface="Arial" charset="0"/>
              </a:rPr>
              <a:t>* and</a:t>
            </a:r>
            <a:r>
              <a:rPr lang="en-US" altLang="en-US" dirty="0" smtClean="0"/>
              <a:t> </a:t>
            </a:r>
            <a:r>
              <a:rPr lang="en-US" altLang="en-US" dirty="0" err="1" smtClean="0"/>
              <a:t>h</a:t>
            </a:r>
            <a:r>
              <a:rPr lang="en-US" altLang="en-US" dirty="0" err="1" smtClean="0">
                <a:latin typeface="Symbol" pitchFamily="18" charset="2"/>
              </a:rPr>
              <a:t>n</a:t>
            </a:r>
            <a:r>
              <a:rPr lang="en-US" altLang="en-US" dirty="0" smtClean="0">
                <a:cs typeface="Arial" charset="0"/>
              </a:rPr>
              <a:t> = photon</a:t>
            </a:r>
            <a:r>
              <a:rPr lang="en-US" altLang="en-US" dirty="0" smtClean="0"/>
              <a:t> </a:t>
            </a:r>
            <a:endParaRPr lang="en-US" altLang="en-US" dirty="0">
              <a:cs typeface="Arial" charset="0"/>
            </a:endParaRPr>
          </a:p>
        </p:txBody>
      </p:sp>
      <p:sp>
        <p:nvSpPr>
          <p:cNvPr id="18" name="Text Box 15"/>
          <p:cNvSpPr txBox="1">
            <a:spLocks noChangeArrowheads="1"/>
          </p:cNvSpPr>
          <p:nvPr/>
        </p:nvSpPr>
        <p:spPr bwMode="auto">
          <a:xfrm>
            <a:off x="5257800" y="2514600"/>
            <a:ext cx="2057400" cy="369332"/>
          </a:xfrm>
          <a:prstGeom prst="rect">
            <a:avLst/>
          </a:prstGeom>
          <a:noFill/>
          <a:ln w="9525">
            <a:noFill/>
            <a:miter lim="800000"/>
            <a:headEnd/>
            <a:tailEnd/>
          </a:ln>
        </p:spPr>
        <p:txBody>
          <a:bodyPr wrap="square">
            <a:spAutoFit/>
          </a:bodyPr>
          <a:lstStyle/>
          <a:p>
            <a:pPr>
              <a:spcBef>
                <a:spcPct val="50000"/>
              </a:spcBef>
            </a:pPr>
            <a:r>
              <a:rPr lang="en-US" altLang="en-US" dirty="0" smtClean="0"/>
              <a:t>A</a:t>
            </a:r>
            <a:r>
              <a:rPr lang="en-US" altLang="en-US" dirty="0" smtClean="0">
                <a:cs typeface="Arial" charset="0"/>
              </a:rPr>
              <a:t> *</a:t>
            </a:r>
            <a:r>
              <a:rPr lang="en-US" altLang="en-US" dirty="0" smtClean="0"/>
              <a:t> </a:t>
            </a:r>
            <a:r>
              <a:rPr lang="en-US" altLang="en-US" dirty="0" smtClean="0">
                <a:cs typeface="Arial" charset="0"/>
              </a:rPr>
              <a:t>→ </a:t>
            </a:r>
            <a:r>
              <a:rPr lang="en-US" altLang="en-US" dirty="0">
                <a:cs typeface="Arial" charset="0"/>
              </a:rPr>
              <a:t>A</a:t>
            </a:r>
            <a:r>
              <a:rPr lang="en-US" altLang="en-US" dirty="0" smtClean="0">
                <a:cs typeface="Arial" charset="0"/>
              </a:rPr>
              <a:t>* </a:t>
            </a:r>
            <a:r>
              <a:rPr lang="en-US" altLang="en-US" dirty="0" smtClean="0"/>
              <a:t>+ </a:t>
            </a:r>
            <a:r>
              <a:rPr lang="en-US" altLang="en-US" dirty="0" err="1" smtClean="0"/>
              <a:t>h</a:t>
            </a:r>
            <a:r>
              <a:rPr lang="en-US" altLang="en-US" dirty="0" err="1" smtClean="0">
                <a:latin typeface="Symbol" pitchFamily="18" charset="2"/>
              </a:rPr>
              <a:t>n</a:t>
            </a:r>
            <a:endParaRPr lang="en-US" altLang="en-US" dirty="0">
              <a:cs typeface="Arial" charset="0"/>
            </a:endParaRPr>
          </a:p>
        </p:txBody>
      </p:sp>
      <p:sp>
        <p:nvSpPr>
          <p:cNvPr id="19" name="Freeform 13"/>
          <p:cNvSpPr>
            <a:spLocks/>
          </p:cNvSpPr>
          <p:nvPr/>
        </p:nvSpPr>
        <p:spPr bwMode="auto">
          <a:xfrm>
            <a:off x="6477000" y="3810000"/>
            <a:ext cx="1485900" cy="1447800"/>
          </a:xfrm>
          <a:custGeom>
            <a:avLst/>
            <a:gdLst>
              <a:gd name="T0" fmla="*/ 2147483647 w 936"/>
              <a:gd name="T1" fmla="*/ 2147483647 h 912"/>
              <a:gd name="T2" fmla="*/ 2147483647 w 936"/>
              <a:gd name="T3" fmla="*/ 2147483647 h 912"/>
              <a:gd name="T4" fmla="*/ 2147483647 w 936"/>
              <a:gd name="T5" fmla="*/ 2147483647 h 912"/>
              <a:gd name="T6" fmla="*/ 2147483647 w 936"/>
              <a:gd name="T7" fmla="*/ 2147483647 h 912"/>
              <a:gd name="T8" fmla="*/ 2147483647 w 936"/>
              <a:gd name="T9" fmla="*/ 2147483647 h 912"/>
              <a:gd name="T10" fmla="*/ 2147483647 w 936"/>
              <a:gd name="T11" fmla="*/ 2147483647 h 912"/>
              <a:gd name="T12" fmla="*/ 2147483647 w 936"/>
              <a:gd name="T13" fmla="*/ 2147483647 h 912"/>
              <a:gd name="T14" fmla="*/ 2147483647 w 936"/>
              <a:gd name="T15" fmla="*/ 2147483647 h 912"/>
              <a:gd name="T16" fmla="*/ 2147483647 w 936"/>
              <a:gd name="T17" fmla="*/ 2147483647 h 912"/>
              <a:gd name="T18" fmla="*/ 2147483647 w 936"/>
              <a:gd name="T19" fmla="*/ 2147483647 h 912"/>
              <a:gd name="T20" fmla="*/ 2147483647 w 936"/>
              <a:gd name="T21" fmla="*/ 0 h 9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36"/>
              <a:gd name="T34" fmla="*/ 0 h 912"/>
              <a:gd name="T35" fmla="*/ 936 w 936"/>
              <a:gd name="T36" fmla="*/ 912 h 9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36" h="912">
                <a:moveTo>
                  <a:pt x="24" y="912"/>
                </a:moveTo>
                <a:cubicBezTo>
                  <a:pt x="12" y="808"/>
                  <a:pt x="0" y="704"/>
                  <a:pt x="24" y="672"/>
                </a:cubicBezTo>
                <a:cubicBezTo>
                  <a:pt x="48" y="640"/>
                  <a:pt x="112" y="696"/>
                  <a:pt x="168" y="720"/>
                </a:cubicBezTo>
                <a:cubicBezTo>
                  <a:pt x="224" y="744"/>
                  <a:pt x="336" y="840"/>
                  <a:pt x="360" y="816"/>
                </a:cubicBezTo>
                <a:cubicBezTo>
                  <a:pt x="384" y="792"/>
                  <a:pt x="328" y="640"/>
                  <a:pt x="312" y="576"/>
                </a:cubicBezTo>
                <a:cubicBezTo>
                  <a:pt x="296" y="512"/>
                  <a:pt x="232" y="440"/>
                  <a:pt x="264" y="432"/>
                </a:cubicBezTo>
                <a:cubicBezTo>
                  <a:pt x="296" y="424"/>
                  <a:pt x="432" y="520"/>
                  <a:pt x="504" y="528"/>
                </a:cubicBezTo>
                <a:cubicBezTo>
                  <a:pt x="576" y="536"/>
                  <a:pt x="696" y="536"/>
                  <a:pt x="696" y="480"/>
                </a:cubicBezTo>
                <a:cubicBezTo>
                  <a:pt x="696" y="424"/>
                  <a:pt x="488" y="240"/>
                  <a:pt x="504" y="192"/>
                </a:cubicBezTo>
                <a:cubicBezTo>
                  <a:pt x="520" y="144"/>
                  <a:pt x="720" y="224"/>
                  <a:pt x="792" y="192"/>
                </a:cubicBezTo>
                <a:cubicBezTo>
                  <a:pt x="864" y="160"/>
                  <a:pt x="912" y="32"/>
                  <a:pt x="936" y="0"/>
                </a:cubicBezTo>
              </a:path>
            </a:pathLst>
          </a:custGeom>
          <a:noFill/>
          <a:ln w="9525">
            <a:solidFill>
              <a:schemeClr val="tx1"/>
            </a:solidFill>
            <a:round/>
            <a:headEnd/>
            <a:tailEnd type="triangle" w="med" len="med"/>
          </a:ln>
        </p:spPr>
        <p:txBody>
          <a:bodyPr/>
          <a:lstStyle/>
          <a:p>
            <a:endParaRPr lang="en-US"/>
          </a:p>
        </p:txBody>
      </p:sp>
      <p:sp>
        <p:nvSpPr>
          <p:cNvPr id="20" name="Text Box 14"/>
          <p:cNvSpPr txBox="1">
            <a:spLocks noChangeArrowheads="1"/>
          </p:cNvSpPr>
          <p:nvPr/>
        </p:nvSpPr>
        <p:spPr bwMode="auto">
          <a:xfrm>
            <a:off x="8001000" y="3962400"/>
            <a:ext cx="914400" cy="641350"/>
          </a:xfrm>
          <a:prstGeom prst="rect">
            <a:avLst/>
          </a:prstGeom>
          <a:noFill/>
          <a:ln w="9525">
            <a:noFill/>
            <a:miter lim="800000"/>
            <a:headEnd/>
            <a:tailEnd/>
          </a:ln>
        </p:spPr>
        <p:txBody>
          <a:bodyPr>
            <a:spAutoFit/>
          </a:bodyPr>
          <a:lstStyle/>
          <a:p>
            <a:pPr>
              <a:spcBef>
                <a:spcPct val="50000"/>
              </a:spcBef>
            </a:pPr>
            <a:r>
              <a:rPr lang="en-US" altLang="en-US" dirty="0"/>
              <a:t>Photon out</a:t>
            </a:r>
          </a:p>
        </p:txBody>
      </p:sp>
    </p:spTree>
    <p:extLst>
      <p:ext uri="{BB962C8B-B14F-4D97-AF65-F5344CB8AC3E}">
        <p14:creationId xmlns:p14="http://schemas.microsoft.com/office/powerpoint/2010/main" val="90393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dissolv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64" presetClass="path" presetSubtype="0" accel="50000" decel="50000" fill="hold" nodeType="clickEffect">
                                  <p:stCondLst>
                                    <p:cond delay="0"/>
                                  </p:stCondLst>
                                  <p:childTnLst>
                                    <p:animMotion origin="layout" path="M -3.33333E-6 -2.22222E-6 L -3.33333E-6 -0.31666 " pathEditMode="relative" rAng="0" ptsTypes="AA">
                                      <p:cBhvr>
                                        <p:cTn id="33" dur="2000" fill="hold"/>
                                        <p:tgtEl>
                                          <p:spTgt spid="15"/>
                                        </p:tgtEl>
                                        <p:attrNameLst>
                                          <p:attrName>ppt_x</p:attrName>
                                          <p:attrName>ppt_y</p:attrName>
                                        </p:attrNameLst>
                                      </p:cBhvr>
                                      <p:rCtr x="0" y="-158"/>
                                    </p:animMotion>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dissolv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xit" presetSubtype="0" fill="hold" grpId="1" nodeType="clickEffect">
                                  <p:stCondLst>
                                    <p:cond delay="0"/>
                                  </p:stCondLst>
                                  <p:childTnLst>
                                    <p:animEffect transition="out" filter="dissolv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9" presetClass="exit" presetSubtype="0" fill="hold" grpId="1" nodeType="withEffect">
                                  <p:stCondLst>
                                    <p:cond delay="0"/>
                                  </p:stCondLst>
                                  <p:childTnLst>
                                    <p:animEffect transition="out" filter="dissolve">
                                      <p:cBhvr>
                                        <p:cTn id="49" dur="500"/>
                                        <p:tgtEl>
                                          <p:spTgt spid="17"/>
                                        </p:tgtEl>
                                      </p:cBhvr>
                                    </p:animEffect>
                                    <p:set>
                                      <p:cBhvr>
                                        <p:cTn id="50" dur="1" fill="hold">
                                          <p:stCondLst>
                                            <p:cond delay="499"/>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171">
                                            <p:txEl>
                                              <p:pRg st="2" end="2"/>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dissolve">
                                      <p:cBhvr>
                                        <p:cTn id="61" dur="5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nodeType="clickEffect">
                                  <p:stCondLst>
                                    <p:cond delay="0"/>
                                  </p:stCondLst>
                                  <p:childTnLst>
                                    <p:animMotion origin="layout" path="M 3.33333E-6 -0.31666 L 3.33333E-6 0.01667 " pathEditMode="relative" rAng="0" ptsTypes="AA">
                                      <p:cBhvr>
                                        <p:cTn id="65" dur="2000" fill="hold"/>
                                        <p:tgtEl>
                                          <p:spTgt spid="15"/>
                                        </p:tgtEl>
                                        <p:attrNameLst>
                                          <p:attrName>ppt_x</p:attrName>
                                          <p:attrName>ppt_y</p:attrName>
                                        </p:attrNameLst>
                                      </p:cBhvr>
                                      <p:rCtr x="0" y="167"/>
                                    </p:animMotion>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0"/>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P spid="4" grpId="0"/>
      <p:bldP spid="11" grpId="0"/>
      <p:bldP spid="12" grpId="0"/>
      <p:bldP spid="14" grpId="0" animBg="1"/>
      <p:bldP spid="14" grpId="1" animBg="1"/>
      <p:bldP spid="17" grpId="0"/>
      <p:bldP spid="17" grpId="1"/>
      <p:bldP spid="18" grpId="0"/>
      <p:bldP spid="19" grpId="0" animBg="1"/>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en-US" smtClean="0">
                <a:latin typeface="Tahoma" charset="0"/>
              </a:rPr>
              <a:t>Spectroscopy</a:t>
            </a:r>
            <a:br>
              <a:rPr lang="en-US" smtClean="0">
                <a:latin typeface="Tahoma" charset="0"/>
              </a:rPr>
            </a:br>
            <a:r>
              <a:rPr lang="en-US" smtClean="0"/>
              <a:t> </a:t>
            </a:r>
            <a:r>
              <a:rPr lang="en-US" sz="3200" smtClean="0"/>
              <a:t>Regions of the Electromagnetic Spectrum</a:t>
            </a:r>
          </a:p>
        </p:txBody>
      </p:sp>
      <p:sp>
        <p:nvSpPr>
          <p:cNvPr id="45059" name="Rectangle 3"/>
          <p:cNvSpPr>
            <a:spLocks noGrp="1" noChangeArrowheads="1"/>
          </p:cNvSpPr>
          <p:nvPr>
            <p:ph type="body" sz="half" idx="4294967295"/>
          </p:nvPr>
        </p:nvSpPr>
        <p:spPr>
          <a:xfrm>
            <a:off x="457200" y="1600200"/>
            <a:ext cx="8229600" cy="2185988"/>
          </a:xfrm>
        </p:spPr>
        <p:txBody>
          <a:bodyPr/>
          <a:lstStyle/>
          <a:p>
            <a:pPr marL="609600" indent="-609600">
              <a:buFontTx/>
              <a:buAutoNum type="arabicPeriod"/>
            </a:pPr>
            <a:r>
              <a:rPr lang="en-US" sz="2400" smtClean="0">
                <a:latin typeface="Tahoma" charset="0"/>
              </a:rPr>
              <a:t>Many regions are defined as much by the mechanism of the transitions (e.g. outer shell electron) as by the frequency or energy of the transitions</a:t>
            </a:r>
          </a:p>
        </p:txBody>
      </p:sp>
      <p:sp>
        <p:nvSpPr>
          <p:cNvPr id="45060" name="Line 4"/>
          <p:cNvSpPr>
            <a:spLocks noChangeShapeType="1"/>
          </p:cNvSpPr>
          <p:nvPr/>
        </p:nvSpPr>
        <p:spPr bwMode="auto">
          <a:xfrm>
            <a:off x="381000" y="4191000"/>
            <a:ext cx="0" cy="1447800"/>
          </a:xfrm>
          <a:prstGeom prst="line">
            <a:avLst/>
          </a:prstGeom>
          <a:noFill/>
          <a:ln w="9525">
            <a:solidFill>
              <a:schemeClr val="tx1"/>
            </a:solidFill>
            <a:round/>
            <a:headEnd/>
            <a:tailEnd/>
          </a:ln>
        </p:spPr>
        <p:txBody>
          <a:bodyPr/>
          <a:lstStyle/>
          <a:p>
            <a:endParaRPr lang="en-US"/>
          </a:p>
        </p:txBody>
      </p:sp>
      <p:sp>
        <p:nvSpPr>
          <p:cNvPr id="45061" name="Line 5"/>
          <p:cNvSpPr>
            <a:spLocks noChangeShapeType="1"/>
          </p:cNvSpPr>
          <p:nvPr/>
        </p:nvSpPr>
        <p:spPr bwMode="auto">
          <a:xfrm>
            <a:off x="381000" y="4876800"/>
            <a:ext cx="7924800" cy="0"/>
          </a:xfrm>
          <a:prstGeom prst="line">
            <a:avLst/>
          </a:prstGeom>
          <a:noFill/>
          <a:ln w="9525">
            <a:solidFill>
              <a:schemeClr val="tx1"/>
            </a:solidFill>
            <a:round/>
            <a:headEnd/>
            <a:tailEnd/>
          </a:ln>
        </p:spPr>
        <p:txBody>
          <a:bodyPr/>
          <a:lstStyle/>
          <a:p>
            <a:endParaRPr lang="en-US"/>
          </a:p>
        </p:txBody>
      </p:sp>
      <p:sp>
        <p:nvSpPr>
          <p:cNvPr id="45062" name="Line 6"/>
          <p:cNvSpPr>
            <a:spLocks noChangeShapeType="1"/>
          </p:cNvSpPr>
          <p:nvPr/>
        </p:nvSpPr>
        <p:spPr bwMode="auto">
          <a:xfrm>
            <a:off x="8305800" y="4343400"/>
            <a:ext cx="0" cy="1447800"/>
          </a:xfrm>
          <a:prstGeom prst="line">
            <a:avLst/>
          </a:prstGeom>
          <a:noFill/>
          <a:ln w="9525">
            <a:solidFill>
              <a:schemeClr val="tx1"/>
            </a:solidFill>
            <a:round/>
            <a:headEnd/>
            <a:tailEnd/>
          </a:ln>
        </p:spPr>
        <p:txBody>
          <a:bodyPr/>
          <a:lstStyle/>
          <a:p>
            <a:endParaRPr lang="en-US"/>
          </a:p>
        </p:txBody>
      </p:sp>
      <p:sp>
        <p:nvSpPr>
          <p:cNvPr id="45063" name="Text Box 7"/>
          <p:cNvSpPr txBox="1">
            <a:spLocks noChangeArrowheads="1"/>
          </p:cNvSpPr>
          <p:nvPr/>
        </p:nvSpPr>
        <p:spPr bwMode="auto">
          <a:xfrm>
            <a:off x="7315200" y="3505200"/>
            <a:ext cx="1676400" cy="641350"/>
          </a:xfrm>
          <a:prstGeom prst="rect">
            <a:avLst/>
          </a:prstGeom>
          <a:noFill/>
          <a:ln w="9525">
            <a:noFill/>
            <a:miter lim="800000"/>
            <a:headEnd/>
            <a:tailEnd/>
          </a:ln>
        </p:spPr>
        <p:txBody>
          <a:bodyPr>
            <a:spAutoFit/>
          </a:bodyPr>
          <a:lstStyle/>
          <a:p>
            <a:pPr>
              <a:spcBef>
                <a:spcPct val="50000"/>
              </a:spcBef>
            </a:pPr>
            <a:r>
              <a:rPr lang="en-US"/>
              <a:t>Long wavelengths</a:t>
            </a:r>
          </a:p>
        </p:txBody>
      </p:sp>
      <p:sp>
        <p:nvSpPr>
          <p:cNvPr id="45064" name="Text Box 8"/>
          <p:cNvSpPr txBox="1">
            <a:spLocks noChangeArrowheads="1"/>
          </p:cNvSpPr>
          <p:nvPr/>
        </p:nvSpPr>
        <p:spPr bwMode="auto">
          <a:xfrm>
            <a:off x="152400" y="3429000"/>
            <a:ext cx="1676400" cy="641350"/>
          </a:xfrm>
          <a:prstGeom prst="rect">
            <a:avLst/>
          </a:prstGeom>
          <a:noFill/>
          <a:ln w="9525">
            <a:noFill/>
            <a:miter lim="800000"/>
            <a:headEnd/>
            <a:tailEnd/>
          </a:ln>
        </p:spPr>
        <p:txBody>
          <a:bodyPr>
            <a:spAutoFit/>
          </a:bodyPr>
          <a:lstStyle/>
          <a:p>
            <a:pPr>
              <a:spcBef>
                <a:spcPct val="50000"/>
              </a:spcBef>
            </a:pPr>
            <a:r>
              <a:rPr lang="en-US"/>
              <a:t>Short wavelengths</a:t>
            </a:r>
          </a:p>
        </p:txBody>
      </p:sp>
      <p:sp>
        <p:nvSpPr>
          <p:cNvPr id="45065" name="Text Box 9"/>
          <p:cNvSpPr txBox="1">
            <a:spLocks noChangeArrowheads="1"/>
          </p:cNvSpPr>
          <p:nvPr/>
        </p:nvSpPr>
        <p:spPr bwMode="auto">
          <a:xfrm>
            <a:off x="0" y="5943600"/>
            <a:ext cx="1371600" cy="641350"/>
          </a:xfrm>
          <a:prstGeom prst="rect">
            <a:avLst/>
          </a:prstGeom>
          <a:noFill/>
          <a:ln w="9525">
            <a:noFill/>
            <a:miter lim="800000"/>
            <a:headEnd/>
            <a:tailEnd/>
          </a:ln>
        </p:spPr>
        <p:txBody>
          <a:bodyPr>
            <a:spAutoFit/>
          </a:bodyPr>
          <a:lstStyle/>
          <a:p>
            <a:pPr>
              <a:spcBef>
                <a:spcPct val="50000"/>
              </a:spcBef>
            </a:pPr>
            <a:r>
              <a:rPr lang="en-US"/>
              <a:t>High Energies</a:t>
            </a:r>
          </a:p>
        </p:txBody>
      </p:sp>
      <p:sp>
        <p:nvSpPr>
          <p:cNvPr id="45066" name="Text Box 10"/>
          <p:cNvSpPr txBox="1">
            <a:spLocks noChangeArrowheads="1"/>
          </p:cNvSpPr>
          <p:nvPr/>
        </p:nvSpPr>
        <p:spPr bwMode="auto">
          <a:xfrm>
            <a:off x="7620000" y="5943600"/>
            <a:ext cx="1752600" cy="366713"/>
          </a:xfrm>
          <a:prstGeom prst="rect">
            <a:avLst/>
          </a:prstGeom>
          <a:noFill/>
          <a:ln w="9525">
            <a:noFill/>
            <a:miter lim="800000"/>
            <a:headEnd/>
            <a:tailEnd/>
          </a:ln>
        </p:spPr>
        <p:txBody>
          <a:bodyPr>
            <a:spAutoFit/>
          </a:bodyPr>
          <a:lstStyle/>
          <a:p>
            <a:pPr>
              <a:spcBef>
                <a:spcPct val="50000"/>
              </a:spcBef>
            </a:pPr>
            <a:r>
              <a:rPr lang="en-US"/>
              <a:t>Low Energies</a:t>
            </a:r>
          </a:p>
        </p:txBody>
      </p:sp>
      <p:sp>
        <p:nvSpPr>
          <p:cNvPr id="45067" name="Rectangle 11"/>
          <p:cNvSpPr>
            <a:spLocks noChangeArrowheads="1"/>
          </p:cNvSpPr>
          <p:nvPr/>
        </p:nvSpPr>
        <p:spPr bwMode="auto">
          <a:xfrm>
            <a:off x="381000" y="4191000"/>
            <a:ext cx="1066800" cy="1371600"/>
          </a:xfrm>
          <a:prstGeom prst="rect">
            <a:avLst/>
          </a:prstGeom>
          <a:solidFill>
            <a:schemeClr val="accent1">
              <a:alpha val="50980"/>
            </a:schemeClr>
          </a:solidFill>
          <a:ln w="9525">
            <a:solidFill>
              <a:schemeClr val="tx1"/>
            </a:solidFill>
            <a:miter lim="800000"/>
            <a:headEnd/>
            <a:tailEnd/>
          </a:ln>
        </p:spPr>
        <p:txBody>
          <a:bodyPr wrap="none" anchor="ctr"/>
          <a:lstStyle/>
          <a:p>
            <a:endParaRPr lang="en-US"/>
          </a:p>
        </p:txBody>
      </p:sp>
      <p:sp>
        <p:nvSpPr>
          <p:cNvPr id="45068" name="Text Box 12"/>
          <p:cNvSpPr txBox="1">
            <a:spLocks noChangeArrowheads="1"/>
          </p:cNvSpPr>
          <p:nvPr/>
        </p:nvSpPr>
        <p:spPr bwMode="auto">
          <a:xfrm>
            <a:off x="457200" y="4191000"/>
            <a:ext cx="914400" cy="581025"/>
          </a:xfrm>
          <a:prstGeom prst="rect">
            <a:avLst/>
          </a:prstGeom>
          <a:noFill/>
          <a:ln w="9525">
            <a:noFill/>
            <a:miter lim="800000"/>
            <a:headEnd/>
            <a:tailEnd/>
          </a:ln>
        </p:spPr>
        <p:txBody>
          <a:bodyPr>
            <a:spAutoFit/>
          </a:bodyPr>
          <a:lstStyle/>
          <a:p>
            <a:pPr>
              <a:spcBef>
                <a:spcPct val="50000"/>
              </a:spcBef>
            </a:pPr>
            <a:r>
              <a:rPr lang="en-US" sz="1600"/>
              <a:t>Gamma rays</a:t>
            </a:r>
          </a:p>
        </p:txBody>
      </p:sp>
      <p:sp>
        <p:nvSpPr>
          <p:cNvPr id="45069" name="Rectangle 13"/>
          <p:cNvSpPr>
            <a:spLocks noChangeArrowheads="1"/>
          </p:cNvSpPr>
          <p:nvPr/>
        </p:nvSpPr>
        <p:spPr bwMode="auto">
          <a:xfrm>
            <a:off x="1219200" y="4191000"/>
            <a:ext cx="1143000" cy="1371600"/>
          </a:xfrm>
          <a:prstGeom prst="rect">
            <a:avLst/>
          </a:prstGeom>
          <a:solidFill>
            <a:srgbClr val="FF0000">
              <a:alpha val="39999"/>
            </a:srgbClr>
          </a:solidFill>
          <a:ln w="9525">
            <a:solidFill>
              <a:schemeClr val="tx1"/>
            </a:solidFill>
            <a:miter lim="800000"/>
            <a:headEnd/>
            <a:tailEnd/>
          </a:ln>
        </p:spPr>
        <p:txBody>
          <a:bodyPr wrap="none" anchor="ctr"/>
          <a:lstStyle/>
          <a:p>
            <a:endParaRPr lang="en-US"/>
          </a:p>
        </p:txBody>
      </p:sp>
      <p:sp>
        <p:nvSpPr>
          <p:cNvPr id="45070" name="Text Box 14"/>
          <p:cNvSpPr txBox="1">
            <a:spLocks noChangeArrowheads="1"/>
          </p:cNvSpPr>
          <p:nvPr/>
        </p:nvSpPr>
        <p:spPr bwMode="auto">
          <a:xfrm>
            <a:off x="1447800" y="4267200"/>
            <a:ext cx="838200" cy="336550"/>
          </a:xfrm>
          <a:prstGeom prst="rect">
            <a:avLst/>
          </a:prstGeom>
          <a:noFill/>
          <a:ln w="9525">
            <a:noFill/>
            <a:miter lim="800000"/>
            <a:headEnd/>
            <a:tailEnd/>
          </a:ln>
        </p:spPr>
        <p:txBody>
          <a:bodyPr>
            <a:spAutoFit/>
          </a:bodyPr>
          <a:lstStyle/>
          <a:p>
            <a:pPr>
              <a:spcBef>
                <a:spcPct val="50000"/>
              </a:spcBef>
            </a:pPr>
            <a:r>
              <a:rPr lang="en-US" sz="1600"/>
              <a:t>X-rays</a:t>
            </a:r>
          </a:p>
        </p:txBody>
      </p:sp>
      <p:sp>
        <p:nvSpPr>
          <p:cNvPr id="45071" name="Text Box 15"/>
          <p:cNvSpPr txBox="1">
            <a:spLocks noChangeArrowheads="1"/>
          </p:cNvSpPr>
          <p:nvPr/>
        </p:nvSpPr>
        <p:spPr bwMode="auto">
          <a:xfrm>
            <a:off x="1143000" y="5943600"/>
            <a:ext cx="1676400" cy="641350"/>
          </a:xfrm>
          <a:prstGeom prst="rect">
            <a:avLst/>
          </a:prstGeom>
          <a:noFill/>
          <a:ln w="9525">
            <a:noFill/>
            <a:miter lim="800000"/>
            <a:headEnd/>
            <a:tailEnd/>
          </a:ln>
        </p:spPr>
        <p:txBody>
          <a:bodyPr>
            <a:spAutoFit/>
          </a:bodyPr>
          <a:lstStyle/>
          <a:p>
            <a:pPr>
              <a:spcBef>
                <a:spcPct val="50000"/>
              </a:spcBef>
            </a:pPr>
            <a:r>
              <a:rPr lang="en-US"/>
              <a:t>Nuclear transitions</a:t>
            </a:r>
          </a:p>
        </p:txBody>
      </p:sp>
      <p:sp>
        <p:nvSpPr>
          <p:cNvPr id="45072" name="Line 16"/>
          <p:cNvSpPr>
            <a:spLocks noChangeShapeType="1"/>
          </p:cNvSpPr>
          <p:nvPr/>
        </p:nvSpPr>
        <p:spPr bwMode="auto">
          <a:xfrm flipH="1" flipV="1">
            <a:off x="762000" y="5334000"/>
            <a:ext cx="304800" cy="685800"/>
          </a:xfrm>
          <a:prstGeom prst="line">
            <a:avLst/>
          </a:prstGeom>
          <a:noFill/>
          <a:ln w="9525">
            <a:solidFill>
              <a:schemeClr val="tx1"/>
            </a:solidFill>
            <a:round/>
            <a:headEnd/>
            <a:tailEnd type="triangle" w="med" len="med"/>
          </a:ln>
        </p:spPr>
        <p:txBody>
          <a:bodyPr/>
          <a:lstStyle/>
          <a:p>
            <a:endParaRPr lang="en-US"/>
          </a:p>
        </p:txBody>
      </p:sp>
      <p:sp>
        <p:nvSpPr>
          <p:cNvPr id="45073" name="Text Box 17"/>
          <p:cNvSpPr txBox="1">
            <a:spLocks noChangeArrowheads="1"/>
          </p:cNvSpPr>
          <p:nvPr/>
        </p:nvSpPr>
        <p:spPr bwMode="auto">
          <a:xfrm>
            <a:off x="2362200" y="5943600"/>
            <a:ext cx="1295400" cy="641350"/>
          </a:xfrm>
          <a:prstGeom prst="rect">
            <a:avLst/>
          </a:prstGeom>
          <a:noFill/>
          <a:ln w="9525">
            <a:noFill/>
            <a:miter lim="800000"/>
            <a:headEnd/>
            <a:tailEnd/>
          </a:ln>
        </p:spPr>
        <p:txBody>
          <a:bodyPr>
            <a:spAutoFit/>
          </a:bodyPr>
          <a:lstStyle/>
          <a:p>
            <a:pPr>
              <a:spcBef>
                <a:spcPct val="50000"/>
              </a:spcBef>
            </a:pPr>
            <a:r>
              <a:rPr lang="en-US"/>
              <a:t>Inner shell electrons</a:t>
            </a:r>
          </a:p>
        </p:txBody>
      </p:sp>
      <p:sp>
        <p:nvSpPr>
          <p:cNvPr id="45074" name="Line 18"/>
          <p:cNvSpPr>
            <a:spLocks noChangeShapeType="1"/>
          </p:cNvSpPr>
          <p:nvPr/>
        </p:nvSpPr>
        <p:spPr bwMode="auto">
          <a:xfrm flipH="1" flipV="1">
            <a:off x="1828800" y="5334000"/>
            <a:ext cx="533400" cy="762000"/>
          </a:xfrm>
          <a:prstGeom prst="line">
            <a:avLst/>
          </a:prstGeom>
          <a:noFill/>
          <a:ln w="9525">
            <a:solidFill>
              <a:schemeClr val="tx1"/>
            </a:solidFill>
            <a:round/>
            <a:headEnd/>
            <a:tailEnd type="triangle" w="med" len="med"/>
          </a:ln>
        </p:spPr>
        <p:txBody>
          <a:bodyPr/>
          <a:lstStyle/>
          <a:p>
            <a:endParaRPr lang="en-US"/>
          </a:p>
        </p:txBody>
      </p:sp>
      <p:sp>
        <p:nvSpPr>
          <p:cNvPr id="45075" name="Rectangle 19"/>
          <p:cNvSpPr>
            <a:spLocks noChangeArrowheads="1"/>
          </p:cNvSpPr>
          <p:nvPr/>
        </p:nvSpPr>
        <p:spPr bwMode="auto">
          <a:xfrm>
            <a:off x="2286000" y="4191000"/>
            <a:ext cx="1371600" cy="1371600"/>
          </a:xfrm>
          <a:prstGeom prst="rect">
            <a:avLst/>
          </a:prstGeom>
          <a:solidFill>
            <a:srgbClr val="FFCC00">
              <a:alpha val="56078"/>
            </a:srgbClr>
          </a:solidFill>
          <a:ln w="9525">
            <a:solidFill>
              <a:schemeClr val="tx1"/>
            </a:solidFill>
            <a:miter lim="800000"/>
            <a:headEnd/>
            <a:tailEnd/>
          </a:ln>
        </p:spPr>
        <p:txBody>
          <a:bodyPr wrap="none" anchor="ctr"/>
          <a:lstStyle/>
          <a:p>
            <a:endParaRPr lang="en-US"/>
          </a:p>
        </p:txBody>
      </p:sp>
      <p:sp>
        <p:nvSpPr>
          <p:cNvPr id="45076" name="Text Box 20"/>
          <p:cNvSpPr txBox="1">
            <a:spLocks noChangeArrowheads="1"/>
          </p:cNvSpPr>
          <p:nvPr/>
        </p:nvSpPr>
        <p:spPr bwMode="auto">
          <a:xfrm>
            <a:off x="2438400" y="4267200"/>
            <a:ext cx="838200" cy="581025"/>
          </a:xfrm>
          <a:prstGeom prst="rect">
            <a:avLst/>
          </a:prstGeom>
          <a:noFill/>
          <a:ln w="9525">
            <a:noFill/>
            <a:miter lim="800000"/>
            <a:headEnd/>
            <a:tailEnd/>
          </a:ln>
        </p:spPr>
        <p:txBody>
          <a:bodyPr>
            <a:spAutoFit/>
          </a:bodyPr>
          <a:lstStyle/>
          <a:p>
            <a:pPr>
              <a:spcBef>
                <a:spcPct val="50000"/>
              </a:spcBef>
            </a:pPr>
            <a:r>
              <a:rPr lang="en-US" sz="1600"/>
              <a:t>UV + visible</a:t>
            </a:r>
          </a:p>
        </p:txBody>
      </p:sp>
      <p:sp>
        <p:nvSpPr>
          <p:cNvPr id="45077" name="Text Box 21"/>
          <p:cNvSpPr txBox="1">
            <a:spLocks noChangeArrowheads="1"/>
          </p:cNvSpPr>
          <p:nvPr/>
        </p:nvSpPr>
        <p:spPr bwMode="auto">
          <a:xfrm>
            <a:off x="1752600" y="3200400"/>
            <a:ext cx="1295400" cy="641350"/>
          </a:xfrm>
          <a:prstGeom prst="rect">
            <a:avLst/>
          </a:prstGeom>
          <a:noFill/>
          <a:ln w="9525">
            <a:noFill/>
            <a:miter lim="800000"/>
            <a:headEnd/>
            <a:tailEnd/>
          </a:ln>
        </p:spPr>
        <p:txBody>
          <a:bodyPr>
            <a:spAutoFit/>
          </a:bodyPr>
          <a:lstStyle/>
          <a:p>
            <a:pPr>
              <a:spcBef>
                <a:spcPct val="50000"/>
              </a:spcBef>
            </a:pPr>
            <a:r>
              <a:rPr lang="en-US"/>
              <a:t>Outer shell electrons</a:t>
            </a:r>
          </a:p>
        </p:txBody>
      </p:sp>
      <p:sp>
        <p:nvSpPr>
          <p:cNvPr id="45078" name="Line 22"/>
          <p:cNvSpPr>
            <a:spLocks noChangeShapeType="1"/>
          </p:cNvSpPr>
          <p:nvPr/>
        </p:nvSpPr>
        <p:spPr bwMode="auto">
          <a:xfrm>
            <a:off x="2819400" y="3810000"/>
            <a:ext cx="0" cy="533400"/>
          </a:xfrm>
          <a:prstGeom prst="line">
            <a:avLst/>
          </a:prstGeom>
          <a:noFill/>
          <a:ln w="9525">
            <a:solidFill>
              <a:schemeClr val="tx1"/>
            </a:solidFill>
            <a:round/>
            <a:headEnd/>
            <a:tailEnd type="triangle" w="med" len="med"/>
          </a:ln>
        </p:spPr>
        <p:txBody>
          <a:bodyPr/>
          <a:lstStyle/>
          <a:p>
            <a:endParaRPr lang="en-US"/>
          </a:p>
        </p:txBody>
      </p:sp>
      <p:sp>
        <p:nvSpPr>
          <p:cNvPr id="45079" name="Rectangle 23"/>
          <p:cNvSpPr>
            <a:spLocks noChangeArrowheads="1"/>
          </p:cNvSpPr>
          <p:nvPr/>
        </p:nvSpPr>
        <p:spPr bwMode="auto">
          <a:xfrm>
            <a:off x="3505200" y="4191000"/>
            <a:ext cx="1219200" cy="1371600"/>
          </a:xfrm>
          <a:prstGeom prst="rect">
            <a:avLst/>
          </a:prstGeom>
          <a:solidFill>
            <a:srgbClr val="99CC00">
              <a:alpha val="58038"/>
            </a:srgbClr>
          </a:solidFill>
          <a:ln w="9525">
            <a:solidFill>
              <a:schemeClr val="tx1"/>
            </a:solidFill>
            <a:miter lim="800000"/>
            <a:headEnd/>
            <a:tailEnd/>
          </a:ln>
        </p:spPr>
        <p:txBody>
          <a:bodyPr wrap="none" anchor="ctr"/>
          <a:lstStyle/>
          <a:p>
            <a:endParaRPr lang="en-US"/>
          </a:p>
        </p:txBody>
      </p:sp>
      <p:sp>
        <p:nvSpPr>
          <p:cNvPr id="45080" name="Text Box 24"/>
          <p:cNvSpPr txBox="1">
            <a:spLocks noChangeArrowheads="1"/>
          </p:cNvSpPr>
          <p:nvPr/>
        </p:nvSpPr>
        <p:spPr bwMode="auto">
          <a:xfrm>
            <a:off x="3581400" y="4419600"/>
            <a:ext cx="990600" cy="366713"/>
          </a:xfrm>
          <a:prstGeom prst="rect">
            <a:avLst/>
          </a:prstGeom>
          <a:noFill/>
          <a:ln w="9525">
            <a:noFill/>
            <a:miter lim="800000"/>
            <a:headEnd/>
            <a:tailEnd/>
          </a:ln>
        </p:spPr>
        <p:txBody>
          <a:bodyPr>
            <a:spAutoFit/>
          </a:bodyPr>
          <a:lstStyle/>
          <a:p>
            <a:pPr>
              <a:spcBef>
                <a:spcPct val="50000"/>
              </a:spcBef>
            </a:pPr>
            <a:r>
              <a:rPr lang="en-US"/>
              <a:t>Infrared</a:t>
            </a:r>
          </a:p>
        </p:txBody>
      </p:sp>
      <p:sp>
        <p:nvSpPr>
          <p:cNvPr id="45081" name="Text Box 25"/>
          <p:cNvSpPr txBox="1">
            <a:spLocks noChangeArrowheads="1"/>
          </p:cNvSpPr>
          <p:nvPr/>
        </p:nvSpPr>
        <p:spPr bwMode="auto">
          <a:xfrm>
            <a:off x="3505200" y="3200400"/>
            <a:ext cx="1295400" cy="641350"/>
          </a:xfrm>
          <a:prstGeom prst="rect">
            <a:avLst/>
          </a:prstGeom>
          <a:noFill/>
          <a:ln w="9525">
            <a:noFill/>
            <a:miter lim="800000"/>
            <a:headEnd/>
            <a:tailEnd/>
          </a:ln>
        </p:spPr>
        <p:txBody>
          <a:bodyPr>
            <a:spAutoFit/>
          </a:bodyPr>
          <a:lstStyle/>
          <a:p>
            <a:pPr>
              <a:spcBef>
                <a:spcPct val="50000"/>
              </a:spcBef>
            </a:pPr>
            <a:r>
              <a:rPr lang="en-US"/>
              <a:t>Bond vibration</a:t>
            </a:r>
          </a:p>
        </p:txBody>
      </p:sp>
      <p:sp>
        <p:nvSpPr>
          <p:cNvPr id="45082" name="Line 26"/>
          <p:cNvSpPr>
            <a:spLocks noChangeShapeType="1"/>
          </p:cNvSpPr>
          <p:nvPr/>
        </p:nvSpPr>
        <p:spPr bwMode="auto">
          <a:xfrm>
            <a:off x="3962400" y="3886200"/>
            <a:ext cx="0" cy="533400"/>
          </a:xfrm>
          <a:prstGeom prst="line">
            <a:avLst/>
          </a:prstGeom>
          <a:noFill/>
          <a:ln w="9525">
            <a:solidFill>
              <a:schemeClr val="tx1"/>
            </a:solidFill>
            <a:round/>
            <a:headEnd/>
            <a:tailEnd type="triangle" w="med" len="med"/>
          </a:ln>
        </p:spPr>
        <p:txBody>
          <a:bodyPr/>
          <a:lstStyle/>
          <a:p>
            <a:endParaRPr lang="en-US"/>
          </a:p>
        </p:txBody>
      </p:sp>
      <p:sp>
        <p:nvSpPr>
          <p:cNvPr id="45083" name="Rectangle 27"/>
          <p:cNvSpPr>
            <a:spLocks noChangeArrowheads="1"/>
          </p:cNvSpPr>
          <p:nvPr/>
        </p:nvSpPr>
        <p:spPr bwMode="auto">
          <a:xfrm>
            <a:off x="4648200" y="4191000"/>
            <a:ext cx="1981200" cy="1371600"/>
          </a:xfrm>
          <a:prstGeom prst="rect">
            <a:avLst/>
          </a:prstGeom>
          <a:solidFill>
            <a:srgbClr val="FF6600">
              <a:alpha val="49019"/>
            </a:srgbClr>
          </a:solidFill>
          <a:ln w="9525">
            <a:solidFill>
              <a:schemeClr val="tx1"/>
            </a:solidFill>
            <a:miter lim="800000"/>
            <a:headEnd/>
            <a:tailEnd/>
          </a:ln>
        </p:spPr>
        <p:txBody>
          <a:bodyPr wrap="none" anchor="ctr"/>
          <a:lstStyle/>
          <a:p>
            <a:endParaRPr lang="en-US"/>
          </a:p>
        </p:txBody>
      </p:sp>
      <p:sp>
        <p:nvSpPr>
          <p:cNvPr id="45084" name="Text Box 28"/>
          <p:cNvSpPr txBox="1">
            <a:spLocks noChangeArrowheads="1"/>
          </p:cNvSpPr>
          <p:nvPr/>
        </p:nvSpPr>
        <p:spPr bwMode="auto">
          <a:xfrm>
            <a:off x="4343400" y="5943600"/>
            <a:ext cx="1295400" cy="641350"/>
          </a:xfrm>
          <a:prstGeom prst="rect">
            <a:avLst/>
          </a:prstGeom>
          <a:noFill/>
          <a:ln w="9525">
            <a:noFill/>
            <a:miter lim="800000"/>
            <a:headEnd/>
            <a:tailEnd/>
          </a:ln>
        </p:spPr>
        <p:txBody>
          <a:bodyPr>
            <a:spAutoFit/>
          </a:bodyPr>
          <a:lstStyle/>
          <a:p>
            <a:pPr>
              <a:spcBef>
                <a:spcPct val="50000"/>
              </a:spcBef>
            </a:pPr>
            <a:r>
              <a:rPr lang="en-US"/>
              <a:t>Molecular rotations</a:t>
            </a:r>
          </a:p>
        </p:txBody>
      </p:sp>
      <p:sp>
        <p:nvSpPr>
          <p:cNvPr id="45085" name="Line 29"/>
          <p:cNvSpPr>
            <a:spLocks noChangeShapeType="1"/>
          </p:cNvSpPr>
          <p:nvPr/>
        </p:nvSpPr>
        <p:spPr bwMode="auto">
          <a:xfrm flipV="1">
            <a:off x="4953000" y="5257800"/>
            <a:ext cx="228600" cy="609600"/>
          </a:xfrm>
          <a:prstGeom prst="line">
            <a:avLst/>
          </a:prstGeom>
          <a:noFill/>
          <a:ln w="9525">
            <a:solidFill>
              <a:schemeClr val="tx1"/>
            </a:solidFill>
            <a:round/>
            <a:headEnd/>
            <a:tailEnd type="triangle" w="med" len="med"/>
          </a:ln>
        </p:spPr>
        <p:txBody>
          <a:bodyPr/>
          <a:lstStyle/>
          <a:p>
            <a:endParaRPr lang="en-US"/>
          </a:p>
        </p:txBody>
      </p:sp>
      <p:sp>
        <p:nvSpPr>
          <p:cNvPr id="45086" name="Text Box 30"/>
          <p:cNvSpPr txBox="1">
            <a:spLocks noChangeArrowheads="1"/>
          </p:cNvSpPr>
          <p:nvPr/>
        </p:nvSpPr>
        <p:spPr bwMode="auto">
          <a:xfrm>
            <a:off x="4800600" y="4267200"/>
            <a:ext cx="1524000" cy="366713"/>
          </a:xfrm>
          <a:prstGeom prst="rect">
            <a:avLst/>
          </a:prstGeom>
          <a:noFill/>
          <a:ln w="9525">
            <a:noFill/>
            <a:miter lim="800000"/>
            <a:headEnd/>
            <a:tailEnd/>
          </a:ln>
        </p:spPr>
        <p:txBody>
          <a:bodyPr>
            <a:spAutoFit/>
          </a:bodyPr>
          <a:lstStyle/>
          <a:p>
            <a:pPr>
              <a:spcBef>
                <a:spcPct val="50000"/>
              </a:spcBef>
            </a:pPr>
            <a:r>
              <a:rPr lang="en-US"/>
              <a:t>Microwaves</a:t>
            </a:r>
          </a:p>
        </p:txBody>
      </p:sp>
      <p:sp>
        <p:nvSpPr>
          <p:cNvPr id="45087" name="Rectangle 31"/>
          <p:cNvSpPr>
            <a:spLocks noChangeArrowheads="1"/>
          </p:cNvSpPr>
          <p:nvPr/>
        </p:nvSpPr>
        <p:spPr bwMode="auto">
          <a:xfrm>
            <a:off x="6477000" y="4191000"/>
            <a:ext cx="1828800" cy="1371600"/>
          </a:xfrm>
          <a:prstGeom prst="rect">
            <a:avLst/>
          </a:prstGeom>
          <a:solidFill>
            <a:srgbClr val="800080">
              <a:alpha val="47058"/>
            </a:srgbClr>
          </a:solidFill>
          <a:ln w="9525">
            <a:solidFill>
              <a:schemeClr val="tx1"/>
            </a:solidFill>
            <a:miter lim="800000"/>
            <a:headEnd/>
            <a:tailEnd/>
          </a:ln>
        </p:spPr>
        <p:txBody>
          <a:bodyPr wrap="none" anchor="ctr"/>
          <a:lstStyle/>
          <a:p>
            <a:endParaRPr lang="en-US"/>
          </a:p>
        </p:txBody>
      </p:sp>
      <p:sp>
        <p:nvSpPr>
          <p:cNvPr id="45088" name="Text Box 32"/>
          <p:cNvSpPr txBox="1">
            <a:spLocks noChangeArrowheads="1"/>
          </p:cNvSpPr>
          <p:nvPr/>
        </p:nvSpPr>
        <p:spPr bwMode="auto">
          <a:xfrm>
            <a:off x="6705600" y="4343400"/>
            <a:ext cx="1524000" cy="366713"/>
          </a:xfrm>
          <a:prstGeom prst="rect">
            <a:avLst/>
          </a:prstGeom>
          <a:noFill/>
          <a:ln w="9525">
            <a:noFill/>
            <a:miter lim="800000"/>
            <a:headEnd/>
            <a:tailEnd/>
          </a:ln>
        </p:spPr>
        <p:txBody>
          <a:bodyPr>
            <a:spAutoFit/>
          </a:bodyPr>
          <a:lstStyle/>
          <a:p>
            <a:pPr>
              <a:spcBef>
                <a:spcPct val="50000"/>
              </a:spcBef>
            </a:pPr>
            <a:r>
              <a:rPr lang="en-US"/>
              <a:t>Radio waves</a:t>
            </a:r>
          </a:p>
        </p:txBody>
      </p:sp>
      <p:sp>
        <p:nvSpPr>
          <p:cNvPr id="45089" name="Text Box 33"/>
          <p:cNvSpPr txBox="1">
            <a:spLocks noChangeArrowheads="1"/>
          </p:cNvSpPr>
          <p:nvPr/>
        </p:nvSpPr>
        <p:spPr bwMode="auto">
          <a:xfrm>
            <a:off x="5638800" y="6096000"/>
            <a:ext cx="1600200" cy="366713"/>
          </a:xfrm>
          <a:prstGeom prst="rect">
            <a:avLst/>
          </a:prstGeom>
          <a:noFill/>
          <a:ln w="9525">
            <a:noFill/>
            <a:miter lim="800000"/>
            <a:headEnd/>
            <a:tailEnd/>
          </a:ln>
        </p:spPr>
        <p:txBody>
          <a:bodyPr>
            <a:spAutoFit/>
          </a:bodyPr>
          <a:lstStyle/>
          <a:p>
            <a:pPr>
              <a:spcBef>
                <a:spcPct val="50000"/>
              </a:spcBef>
            </a:pPr>
            <a:r>
              <a:rPr lang="en-US"/>
              <a:t>Electron spin</a:t>
            </a:r>
          </a:p>
        </p:txBody>
      </p:sp>
      <p:sp>
        <p:nvSpPr>
          <p:cNvPr id="45090" name="Line 34"/>
          <p:cNvSpPr>
            <a:spLocks noChangeShapeType="1"/>
          </p:cNvSpPr>
          <p:nvPr/>
        </p:nvSpPr>
        <p:spPr bwMode="auto">
          <a:xfrm flipV="1">
            <a:off x="5867400" y="5257800"/>
            <a:ext cx="0" cy="838200"/>
          </a:xfrm>
          <a:prstGeom prst="line">
            <a:avLst/>
          </a:prstGeom>
          <a:noFill/>
          <a:ln w="9525">
            <a:solidFill>
              <a:schemeClr val="tx1"/>
            </a:solidFill>
            <a:round/>
            <a:headEnd/>
            <a:tailEnd type="triangle" w="med" len="med"/>
          </a:ln>
        </p:spPr>
        <p:txBody>
          <a:bodyPr/>
          <a:lstStyle/>
          <a:p>
            <a:endParaRPr lang="en-US"/>
          </a:p>
        </p:txBody>
      </p:sp>
      <p:sp>
        <p:nvSpPr>
          <p:cNvPr id="45091" name="Text Box 35"/>
          <p:cNvSpPr txBox="1">
            <a:spLocks noChangeArrowheads="1"/>
          </p:cNvSpPr>
          <p:nvPr/>
        </p:nvSpPr>
        <p:spPr bwMode="auto">
          <a:xfrm>
            <a:off x="6172200" y="3352800"/>
            <a:ext cx="1066800" cy="641350"/>
          </a:xfrm>
          <a:prstGeom prst="rect">
            <a:avLst/>
          </a:prstGeom>
          <a:noFill/>
          <a:ln w="9525">
            <a:noFill/>
            <a:miter lim="800000"/>
            <a:headEnd/>
            <a:tailEnd/>
          </a:ln>
        </p:spPr>
        <p:txBody>
          <a:bodyPr>
            <a:spAutoFit/>
          </a:bodyPr>
          <a:lstStyle/>
          <a:p>
            <a:pPr>
              <a:spcBef>
                <a:spcPct val="50000"/>
              </a:spcBef>
            </a:pPr>
            <a:r>
              <a:rPr lang="en-US"/>
              <a:t>Nuclear spin</a:t>
            </a:r>
          </a:p>
        </p:txBody>
      </p:sp>
      <p:sp>
        <p:nvSpPr>
          <p:cNvPr id="45092" name="Line 36"/>
          <p:cNvSpPr>
            <a:spLocks noChangeShapeType="1"/>
          </p:cNvSpPr>
          <p:nvPr/>
        </p:nvSpPr>
        <p:spPr bwMode="auto">
          <a:xfrm>
            <a:off x="6858000" y="3810000"/>
            <a:ext cx="228600" cy="5334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98566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0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0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06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06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0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50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06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06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07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07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507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506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0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07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0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507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07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507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507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508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508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508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08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508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508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508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508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509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08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508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5092"/>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5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P spid="45059" grpId="1" build="p"/>
      <p:bldP spid="45060" grpId="0" animBg="1"/>
      <p:bldP spid="45061" grpId="0" animBg="1"/>
      <p:bldP spid="45062" grpId="0" animBg="1"/>
      <p:bldP spid="45063" grpId="0"/>
      <p:bldP spid="45064" grpId="0"/>
      <p:bldP spid="45065" grpId="0"/>
      <p:bldP spid="45066" grpId="0"/>
      <p:bldP spid="45067" grpId="0" animBg="1"/>
      <p:bldP spid="45068" grpId="0"/>
      <p:bldP spid="45069" grpId="0" animBg="1"/>
      <p:bldP spid="45070" grpId="0"/>
      <p:bldP spid="45071" grpId="0"/>
      <p:bldP spid="45072" grpId="0" animBg="1"/>
      <p:bldP spid="45073" grpId="0"/>
      <p:bldP spid="45074" grpId="0" animBg="1"/>
      <p:bldP spid="45075" grpId="0" animBg="1"/>
      <p:bldP spid="45076" grpId="0"/>
      <p:bldP spid="45077" grpId="0"/>
      <p:bldP spid="45078" grpId="0" animBg="1"/>
      <p:bldP spid="45079" grpId="0" animBg="1"/>
      <p:bldP spid="45080" grpId="0"/>
      <p:bldP spid="45081" grpId="0"/>
      <p:bldP spid="45082" grpId="0" animBg="1"/>
      <p:bldP spid="45083" grpId="0" animBg="1"/>
      <p:bldP spid="45084" grpId="0"/>
      <p:bldP spid="45085" grpId="0" animBg="1"/>
      <p:bldP spid="45086" grpId="0"/>
      <p:bldP spid="45087" grpId="0" animBg="1"/>
      <p:bldP spid="45088" grpId="0"/>
      <p:bldP spid="45089" grpId="0"/>
      <p:bldP spid="45090" grpId="0" animBg="1"/>
      <p:bldP spid="45091" grpId="0"/>
      <p:bldP spid="4509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r>
              <a:rPr lang="en-US" smtClean="0">
                <a:latin typeface="Tahoma" charset="0"/>
              </a:rPr>
              <a:t>Spectroscopy</a:t>
            </a:r>
            <a:br>
              <a:rPr lang="en-US" smtClean="0">
                <a:latin typeface="Tahoma" charset="0"/>
              </a:rPr>
            </a:br>
            <a:r>
              <a:rPr lang="en-US" smtClean="0"/>
              <a:t> </a:t>
            </a:r>
            <a:r>
              <a:rPr lang="en-US" sz="3200" smtClean="0"/>
              <a:t>Regions of the Electromagnetic Spectrum</a:t>
            </a:r>
          </a:p>
        </p:txBody>
      </p:sp>
      <p:sp>
        <p:nvSpPr>
          <p:cNvPr id="47107" name="Rectangle 3"/>
          <p:cNvSpPr>
            <a:spLocks noGrp="1" noChangeArrowheads="1"/>
          </p:cNvSpPr>
          <p:nvPr>
            <p:ph type="body" sz="half" idx="4294967295"/>
          </p:nvPr>
        </p:nvSpPr>
        <p:spPr>
          <a:xfrm>
            <a:off x="457200" y="1600200"/>
            <a:ext cx="4038600" cy="4525963"/>
          </a:xfrm>
        </p:spPr>
        <p:txBody>
          <a:bodyPr/>
          <a:lstStyle/>
          <a:p>
            <a:pPr>
              <a:buFontTx/>
              <a:buNone/>
            </a:pPr>
            <a:r>
              <a:rPr lang="en-US" sz="2800" smtClean="0"/>
              <a:t>Note:  Higher energy transitions are more complex because of the possibility of multiple ground and excited energy levels</a:t>
            </a:r>
          </a:p>
        </p:txBody>
      </p:sp>
      <p:sp>
        <p:nvSpPr>
          <p:cNvPr id="47108" name="Line 4"/>
          <p:cNvSpPr>
            <a:spLocks noChangeShapeType="1"/>
          </p:cNvSpPr>
          <p:nvPr/>
        </p:nvSpPr>
        <p:spPr bwMode="auto">
          <a:xfrm>
            <a:off x="4724400" y="5715000"/>
            <a:ext cx="1219200" cy="0"/>
          </a:xfrm>
          <a:prstGeom prst="line">
            <a:avLst/>
          </a:prstGeom>
          <a:noFill/>
          <a:ln w="9525">
            <a:solidFill>
              <a:schemeClr val="tx1"/>
            </a:solidFill>
            <a:round/>
            <a:headEnd/>
            <a:tailEnd/>
          </a:ln>
        </p:spPr>
        <p:txBody>
          <a:bodyPr/>
          <a:lstStyle/>
          <a:p>
            <a:endParaRPr lang="en-US"/>
          </a:p>
        </p:txBody>
      </p:sp>
      <p:sp>
        <p:nvSpPr>
          <p:cNvPr id="47109" name="Line 5"/>
          <p:cNvSpPr>
            <a:spLocks noChangeShapeType="1"/>
          </p:cNvSpPr>
          <p:nvPr/>
        </p:nvSpPr>
        <p:spPr bwMode="auto">
          <a:xfrm>
            <a:off x="4800600" y="2743200"/>
            <a:ext cx="1219200" cy="0"/>
          </a:xfrm>
          <a:prstGeom prst="line">
            <a:avLst/>
          </a:prstGeom>
          <a:noFill/>
          <a:ln w="9525">
            <a:solidFill>
              <a:schemeClr val="tx1"/>
            </a:solidFill>
            <a:round/>
            <a:headEnd/>
            <a:tailEnd/>
          </a:ln>
        </p:spPr>
        <p:txBody>
          <a:bodyPr/>
          <a:lstStyle/>
          <a:p>
            <a:endParaRPr lang="en-US"/>
          </a:p>
        </p:txBody>
      </p:sp>
      <p:sp>
        <p:nvSpPr>
          <p:cNvPr id="47110" name="Text Box 6"/>
          <p:cNvSpPr txBox="1">
            <a:spLocks noChangeArrowheads="1"/>
          </p:cNvSpPr>
          <p:nvPr/>
        </p:nvSpPr>
        <p:spPr bwMode="auto">
          <a:xfrm>
            <a:off x="4114800" y="5867400"/>
            <a:ext cx="2057400" cy="641350"/>
          </a:xfrm>
          <a:prstGeom prst="rect">
            <a:avLst/>
          </a:prstGeom>
          <a:noFill/>
          <a:ln w="9525">
            <a:noFill/>
            <a:miter lim="800000"/>
            <a:headEnd/>
            <a:tailEnd/>
          </a:ln>
        </p:spPr>
        <p:txBody>
          <a:bodyPr>
            <a:spAutoFit/>
          </a:bodyPr>
          <a:lstStyle/>
          <a:p>
            <a:pPr>
              <a:spcBef>
                <a:spcPct val="50000"/>
              </a:spcBef>
            </a:pPr>
            <a:r>
              <a:rPr lang="en-US"/>
              <a:t>Ground electronic state</a:t>
            </a:r>
          </a:p>
        </p:txBody>
      </p:sp>
      <p:sp>
        <p:nvSpPr>
          <p:cNvPr id="47111" name="Text Box 7"/>
          <p:cNvSpPr txBox="1">
            <a:spLocks noChangeArrowheads="1"/>
          </p:cNvSpPr>
          <p:nvPr/>
        </p:nvSpPr>
        <p:spPr bwMode="auto">
          <a:xfrm>
            <a:off x="4724400" y="1752600"/>
            <a:ext cx="2057400" cy="641350"/>
          </a:xfrm>
          <a:prstGeom prst="rect">
            <a:avLst/>
          </a:prstGeom>
          <a:noFill/>
          <a:ln w="9525">
            <a:noFill/>
            <a:miter lim="800000"/>
            <a:headEnd/>
            <a:tailEnd/>
          </a:ln>
        </p:spPr>
        <p:txBody>
          <a:bodyPr>
            <a:spAutoFit/>
          </a:bodyPr>
          <a:lstStyle/>
          <a:p>
            <a:pPr>
              <a:spcBef>
                <a:spcPct val="50000"/>
              </a:spcBef>
            </a:pPr>
            <a:r>
              <a:rPr lang="en-US"/>
              <a:t>Excited electronic state</a:t>
            </a:r>
          </a:p>
        </p:txBody>
      </p:sp>
      <p:sp>
        <p:nvSpPr>
          <p:cNvPr id="47112" name="Line 8"/>
          <p:cNvSpPr>
            <a:spLocks noChangeShapeType="1"/>
          </p:cNvSpPr>
          <p:nvPr/>
        </p:nvSpPr>
        <p:spPr bwMode="auto">
          <a:xfrm>
            <a:off x="5943600" y="54864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47113" name="Line 9"/>
          <p:cNvSpPr>
            <a:spLocks noChangeShapeType="1"/>
          </p:cNvSpPr>
          <p:nvPr/>
        </p:nvSpPr>
        <p:spPr bwMode="auto">
          <a:xfrm flipV="1">
            <a:off x="5943600" y="4876800"/>
            <a:ext cx="762000" cy="609600"/>
          </a:xfrm>
          <a:prstGeom prst="line">
            <a:avLst/>
          </a:prstGeom>
          <a:noFill/>
          <a:ln w="9525">
            <a:solidFill>
              <a:schemeClr val="tx1"/>
            </a:solidFill>
            <a:round/>
            <a:headEnd/>
            <a:tailEnd/>
          </a:ln>
        </p:spPr>
        <p:txBody>
          <a:bodyPr/>
          <a:lstStyle/>
          <a:p>
            <a:endParaRPr lang="en-US"/>
          </a:p>
        </p:txBody>
      </p:sp>
      <p:sp>
        <p:nvSpPr>
          <p:cNvPr id="47114" name="Line 10"/>
          <p:cNvSpPr>
            <a:spLocks noChangeShapeType="1"/>
          </p:cNvSpPr>
          <p:nvPr/>
        </p:nvSpPr>
        <p:spPr bwMode="auto">
          <a:xfrm>
            <a:off x="5943600" y="5715000"/>
            <a:ext cx="685800" cy="609600"/>
          </a:xfrm>
          <a:prstGeom prst="line">
            <a:avLst/>
          </a:prstGeom>
          <a:noFill/>
          <a:ln w="9525">
            <a:solidFill>
              <a:schemeClr val="tx1"/>
            </a:solidFill>
            <a:round/>
            <a:headEnd/>
            <a:tailEnd/>
          </a:ln>
        </p:spPr>
        <p:txBody>
          <a:bodyPr/>
          <a:lstStyle/>
          <a:p>
            <a:endParaRPr lang="en-US"/>
          </a:p>
        </p:txBody>
      </p:sp>
      <p:sp>
        <p:nvSpPr>
          <p:cNvPr id="47115" name="Line 11"/>
          <p:cNvSpPr>
            <a:spLocks noChangeShapeType="1"/>
          </p:cNvSpPr>
          <p:nvPr/>
        </p:nvSpPr>
        <p:spPr bwMode="auto">
          <a:xfrm>
            <a:off x="6629400" y="6324600"/>
            <a:ext cx="838200" cy="0"/>
          </a:xfrm>
          <a:prstGeom prst="line">
            <a:avLst/>
          </a:prstGeom>
          <a:noFill/>
          <a:ln w="9525">
            <a:solidFill>
              <a:schemeClr val="tx1"/>
            </a:solidFill>
            <a:round/>
            <a:headEnd/>
            <a:tailEnd/>
          </a:ln>
        </p:spPr>
        <p:txBody>
          <a:bodyPr/>
          <a:lstStyle/>
          <a:p>
            <a:endParaRPr lang="en-US"/>
          </a:p>
        </p:txBody>
      </p:sp>
      <p:sp>
        <p:nvSpPr>
          <p:cNvPr id="47116" name="Line 12"/>
          <p:cNvSpPr>
            <a:spLocks noChangeShapeType="1"/>
          </p:cNvSpPr>
          <p:nvPr/>
        </p:nvSpPr>
        <p:spPr bwMode="auto">
          <a:xfrm>
            <a:off x="6629400" y="6096000"/>
            <a:ext cx="838200" cy="0"/>
          </a:xfrm>
          <a:prstGeom prst="line">
            <a:avLst/>
          </a:prstGeom>
          <a:noFill/>
          <a:ln w="9525">
            <a:solidFill>
              <a:schemeClr val="tx1"/>
            </a:solidFill>
            <a:round/>
            <a:headEnd/>
            <a:tailEnd/>
          </a:ln>
        </p:spPr>
        <p:txBody>
          <a:bodyPr/>
          <a:lstStyle/>
          <a:p>
            <a:endParaRPr lang="en-US"/>
          </a:p>
        </p:txBody>
      </p:sp>
      <p:sp>
        <p:nvSpPr>
          <p:cNvPr id="47117" name="Line 13"/>
          <p:cNvSpPr>
            <a:spLocks noChangeShapeType="1"/>
          </p:cNvSpPr>
          <p:nvPr/>
        </p:nvSpPr>
        <p:spPr bwMode="auto">
          <a:xfrm>
            <a:off x="6629400" y="5791200"/>
            <a:ext cx="838200" cy="0"/>
          </a:xfrm>
          <a:prstGeom prst="line">
            <a:avLst/>
          </a:prstGeom>
          <a:noFill/>
          <a:ln w="9525">
            <a:solidFill>
              <a:schemeClr val="tx1"/>
            </a:solidFill>
            <a:round/>
            <a:headEnd/>
            <a:tailEnd/>
          </a:ln>
        </p:spPr>
        <p:txBody>
          <a:bodyPr/>
          <a:lstStyle/>
          <a:p>
            <a:endParaRPr lang="en-US"/>
          </a:p>
        </p:txBody>
      </p:sp>
      <p:sp>
        <p:nvSpPr>
          <p:cNvPr id="47118" name="Line 14"/>
          <p:cNvSpPr>
            <a:spLocks noChangeShapeType="1"/>
          </p:cNvSpPr>
          <p:nvPr/>
        </p:nvSpPr>
        <p:spPr bwMode="auto">
          <a:xfrm>
            <a:off x="6629400" y="5486400"/>
            <a:ext cx="838200" cy="0"/>
          </a:xfrm>
          <a:prstGeom prst="line">
            <a:avLst/>
          </a:prstGeom>
          <a:noFill/>
          <a:ln w="9525">
            <a:solidFill>
              <a:schemeClr val="tx1"/>
            </a:solidFill>
            <a:round/>
            <a:headEnd/>
            <a:tailEnd/>
          </a:ln>
        </p:spPr>
        <p:txBody>
          <a:bodyPr/>
          <a:lstStyle/>
          <a:p>
            <a:endParaRPr lang="en-US"/>
          </a:p>
        </p:txBody>
      </p:sp>
      <p:sp>
        <p:nvSpPr>
          <p:cNvPr id="47119" name="Line 15"/>
          <p:cNvSpPr>
            <a:spLocks noChangeShapeType="1"/>
          </p:cNvSpPr>
          <p:nvPr/>
        </p:nvSpPr>
        <p:spPr bwMode="auto">
          <a:xfrm>
            <a:off x="6629400" y="5181600"/>
            <a:ext cx="838200" cy="0"/>
          </a:xfrm>
          <a:prstGeom prst="line">
            <a:avLst/>
          </a:prstGeom>
          <a:noFill/>
          <a:ln w="9525">
            <a:solidFill>
              <a:schemeClr val="tx1"/>
            </a:solidFill>
            <a:round/>
            <a:headEnd/>
            <a:tailEnd/>
          </a:ln>
        </p:spPr>
        <p:txBody>
          <a:bodyPr/>
          <a:lstStyle/>
          <a:p>
            <a:endParaRPr lang="en-US"/>
          </a:p>
        </p:txBody>
      </p:sp>
      <p:sp>
        <p:nvSpPr>
          <p:cNvPr id="47120" name="Line 16"/>
          <p:cNvSpPr>
            <a:spLocks noChangeShapeType="1"/>
          </p:cNvSpPr>
          <p:nvPr/>
        </p:nvSpPr>
        <p:spPr bwMode="auto">
          <a:xfrm>
            <a:off x="6629400" y="4953000"/>
            <a:ext cx="838200" cy="0"/>
          </a:xfrm>
          <a:prstGeom prst="line">
            <a:avLst/>
          </a:prstGeom>
          <a:noFill/>
          <a:ln w="9525">
            <a:solidFill>
              <a:schemeClr val="tx1"/>
            </a:solidFill>
            <a:round/>
            <a:headEnd/>
            <a:tailEnd/>
          </a:ln>
        </p:spPr>
        <p:txBody>
          <a:bodyPr/>
          <a:lstStyle/>
          <a:p>
            <a:endParaRPr lang="en-US"/>
          </a:p>
        </p:txBody>
      </p:sp>
      <p:sp>
        <p:nvSpPr>
          <p:cNvPr id="47121" name="Line 17"/>
          <p:cNvSpPr>
            <a:spLocks noChangeShapeType="1"/>
          </p:cNvSpPr>
          <p:nvPr/>
        </p:nvSpPr>
        <p:spPr bwMode="auto">
          <a:xfrm>
            <a:off x="6019800" y="26670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47122" name="Line 18"/>
          <p:cNvSpPr>
            <a:spLocks noChangeShapeType="1"/>
          </p:cNvSpPr>
          <p:nvPr/>
        </p:nvSpPr>
        <p:spPr bwMode="auto">
          <a:xfrm flipV="1">
            <a:off x="6019800" y="2057400"/>
            <a:ext cx="762000" cy="609600"/>
          </a:xfrm>
          <a:prstGeom prst="line">
            <a:avLst/>
          </a:prstGeom>
          <a:noFill/>
          <a:ln w="9525">
            <a:solidFill>
              <a:schemeClr val="tx1"/>
            </a:solidFill>
            <a:round/>
            <a:headEnd/>
            <a:tailEnd/>
          </a:ln>
        </p:spPr>
        <p:txBody>
          <a:bodyPr/>
          <a:lstStyle/>
          <a:p>
            <a:endParaRPr lang="en-US"/>
          </a:p>
        </p:txBody>
      </p:sp>
      <p:sp>
        <p:nvSpPr>
          <p:cNvPr id="47123" name="Line 19"/>
          <p:cNvSpPr>
            <a:spLocks noChangeShapeType="1"/>
          </p:cNvSpPr>
          <p:nvPr/>
        </p:nvSpPr>
        <p:spPr bwMode="auto">
          <a:xfrm>
            <a:off x="6019800" y="2895600"/>
            <a:ext cx="685800" cy="609600"/>
          </a:xfrm>
          <a:prstGeom prst="line">
            <a:avLst/>
          </a:prstGeom>
          <a:noFill/>
          <a:ln w="9525">
            <a:solidFill>
              <a:schemeClr val="tx1"/>
            </a:solidFill>
            <a:round/>
            <a:headEnd/>
            <a:tailEnd/>
          </a:ln>
        </p:spPr>
        <p:txBody>
          <a:bodyPr/>
          <a:lstStyle/>
          <a:p>
            <a:endParaRPr lang="en-US"/>
          </a:p>
        </p:txBody>
      </p:sp>
      <p:sp>
        <p:nvSpPr>
          <p:cNvPr id="47124" name="Line 20"/>
          <p:cNvSpPr>
            <a:spLocks noChangeShapeType="1"/>
          </p:cNvSpPr>
          <p:nvPr/>
        </p:nvSpPr>
        <p:spPr bwMode="auto">
          <a:xfrm>
            <a:off x="6705600" y="3505200"/>
            <a:ext cx="838200" cy="0"/>
          </a:xfrm>
          <a:prstGeom prst="line">
            <a:avLst/>
          </a:prstGeom>
          <a:noFill/>
          <a:ln w="9525">
            <a:solidFill>
              <a:schemeClr val="tx1"/>
            </a:solidFill>
            <a:round/>
            <a:headEnd/>
            <a:tailEnd/>
          </a:ln>
        </p:spPr>
        <p:txBody>
          <a:bodyPr/>
          <a:lstStyle/>
          <a:p>
            <a:endParaRPr lang="en-US"/>
          </a:p>
        </p:txBody>
      </p:sp>
      <p:sp>
        <p:nvSpPr>
          <p:cNvPr id="47125" name="Line 21"/>
          <p:cNvSpPr>
            <a:spLocks noChangeShapeType="1"/>
          </p:cNvSpPr>
          <p:nvPr/>
        </p:nvSpPr>
        <p:spPr bwMode="auto">
          <a:xfrm>
            <a:off x="6705600" y="3200400"/>
            <a:ext cx="838200" cy="0"/>
          </a:xfrm>
          <a:prstGeom prst="line">
            <a:avLst/>
          </a:prstGeom>
          <a:noFill/>
          <a:ln w="9525">
            <a:solidFill>
              <a:schemeClr val="tx1"/>
            </a:solidFill>
            <a:round/>
            <a:headEnd/>
            <a:tailEnd/>
          </a:ln>
        </p:spPr>
        <p:txBody>
          <a:bodyPr/>
          <a:lstStyle/>
          <a:p>
            <a:endParaRPr lang="en-US"/>
          </a:p>
        </p:txBody>
      </p:sp>
      <p:sp>
        <p:nvSpPr>
          <p:cNvPr id="47126" name="Line 22"/>
          <p:cNvSpPr>
            <a:spLocks noChangeShapeType="1"/>
          </p:cNvSpPr>
          <p:nvPr/>
        </p:nvSpPr>
        <p:spPr bwMode="auto">
          <a:xfrm>
            <a:off x="6705600" y="2819400"/>
            <a:ext cx="838200" cy="0"/>
          </a:xfrm>
          <a:prstGeom prst="line">
            <a:avLst/>
          </a:prstGeom>
          <a:noFill/>
          <a:ln w="9525">
            <a:solidFill>
              <a:schemeClr val="tx1"/>
            </a:solidFill>
            <a:round/>
            <a:headEnd/>
            <a:tailEnd/>
          </a:ln>
        </p:spPr>
        <p:txBody>
          <a:bodyPr/>
          <a:lstStyle/>
          <a:p>
            <a:endParaRPr lang="en-US"/>
          </a:p>
        </p:txBody>
      </p:sp>
      <p:sp>
        <p:nvSpPr>
          <p:cNvPr id="47127" name="Line 23"/>
          <p:cNvSpPr>
            <a:spLocks noChangeShapeType="1"/>
          </p:cNvSpPr>
          <p:nvPr/>
        </p:nvSpPr>
        <p:spPr bwMode="auto">
          <a:xfrm>
            <a:off x="6705600" y="2438400"/>
            <a:ext cx="838200" cy="0"/>
          </a:xfrm>
          <a:prstGeom prst="line">
            <a:avLst/>
          </a:prstGeom>
          <a:noFill/>
          <a:ln w="9525">
            <a:solidFill>
              <a:schemeClr val="tx1"/>
            </a:solidFill>
            <a:round/>
            <a:headEnd/>
            <a:tailEnd/>
          </a:ln>
        </p:spPr>
        <p:txBody>
          <a:bodyPr/>
          <a:lstStyle/>
          <a:p>
            <a:endParaRPr lang="en-US"/>
          </a:p>
        </p:txBody>
      </p:sp>
      <p:sp>
        <p:nvSpPr>
          <p:cNvPr id="47128" name="Line 24"/>
          <p:cNvSpPr>
            <a:spLocks noChangeShapeType="1"/>
          </p:cNvSpPr>
          <p:nvPr/>
        </p:nvSpPr>
        <p:spPr bwMode="auto">
          <a:xfrm>
            <a:off x="6705600" y="2133600"/>
            <a:ext cx="838200" cy="0"/>
          </a:xfrm>
          <a:prstGeom prst="line">
            <a:avLst/>
          </a:prstGeom>
          <a:noFill/>
          <a:ln w="9525">
            <a:solidFill>
              <a:schemeClr val="tx1"/>
            </a:solidFill>
            <a:round/>
            <a:headEnd/>
            <a:tailEnd/>
          </a:ln>
        </p:spPr>
        <p:txBody>
          <a:bodyPr/>
          <a:lstStyle/>
          <a:p>
            <a:endParaRPr lang="en-US"/>
          </a:p>
        </p:txBody>
      </p:sp>
      <p:sp>
        <p:nvSpPr>
          <p:cNvPr id="47129" name="Text Box 25"/>
          <p:cNvSpPr txBox="1">
            <a:spLocks noChangeArrowheads="1"/>
          </p:cNvSpPr>
          <p:nvPr/>
        </p:nvSpPr>
        <p:spPr bwMode="auto">
          <a:xfrm>
            <a:off x="5867400" y="4419600"/>
            <a:ext cx="1981200" cy="366713"/>
          </a:xfrm>
          <a:prstGeom prst="rect">
            <a:avLst/>
          </a:prstGeom>
          <a:noFill/>
          <a:ln w="9525">
            <a:noFill/>
            <a:miter lim="800000"/>
            <a:headEnd/>
            <a:tailEnd/>
          </a:ln>
        </p:spPr>
        <p:txBody>
          <a:bodyPr>
            <a:spAutoFit/>
          </a:bodyPr>
          <a:lstStyle/>
          <a:p>
            <a:pPr>
              <a:spcBef>
                <a:spcPct val="50000"/>
              </a:spcBef>
            </a:pPr>
            <a:r>
              <a:rPr lang="en-US"/>
              <a:t>Vibrational levels</a:t>
            </a:r>
          </a:p>
        </p:txBody>
      </p:sp>
      <p:sp>
        <p:nvSpPr>
          <p:cNvPr id="47130" name="Line 26"/>
          <p:cNvSpPr>
            <a:spLocks noChangeShapeType="1"/>
          </p:cNvSpPr>
          <p:nvPr/>
        </p:nvSpPr>
        <p:spPr bwMode="auto">
          <a:xfrm>
            <a:off x="7543800" y="3352800"/>
            <a:ext cx="0" cy="228600"/>
          </a:xfrm>
          <a:prstGeom prst="line">
            <a:avLst/>
          </a:prstGeom>
          <a:noFill/>
          <a:ln w="9525">
            <a:solidFill>
              <a:schemeClr val="tx1"/>
            </a:solidFill>
            <a:round/>
            <a:headEnd type="triangle" w="med" len="med"/>
            <a:tailEnd type="triangle" w="med" len="med"/>
          </a:ln>
        </p:spPr>
        <p:txBody>
          <a:bodyPr/>
          <a:lstStyle/>
          <a:p>
            <a:endParaRPr lang="en-US"/>
          </a:p>
        </p:txBody>
      </p:sp>
      <p:sp>
        <p:nvSpPr>
          <p:cNvPr id="47131" name="Line 27"/>
          <p:cNvSpPr>
            <a:spLocks noChangeShapeType="1"/>
          </p:cNvSpPr>
          <p:nvPr/>
        </p:nvSpPr>
        <p:spPr bwMode="auto">
          <a:xfrm flipV="1">
            <a:off x="7620000" y="2743200"/>
            <a:ext cx="762000" cy="609600"/>
          </a:xfrm>
          <a:prstGeom prst="line">
            <a:avLst/>
          </a:prstGeom>
          <a:noFill/>
          <a:ln w="9525">
            <a:solidFill>
              <a:schemeClr val="tx1"/>
            </a:solidFill>
            <a:round/>
            <a:headEnd/>
            <a:tailEnd/>
          </a:ln>
        </p:spPr>
        <p:txBody>
          <a:bodyPr/>
          <a:lstStyle/>
          <a:p>
            <a:endParaRPr lang="en-US"/>
          </a:p>
        </p:txBody>
      </p:sp>
      <p:sp>
        <p:nvSpPr>
          <p:cNvPr id="47132" name="Line 28"/>
          <p:cNvSpPr>
            <a:spLocks noChangeShapeType="1"/>
          </p:cNvSpPr>
          <p:nvPr/>
        </p:nvSpPr>
        <p:spPr bwMode="auto">
          <a:xfrm>
            <a:off x="7620000" y="3581400"/>
            <a:ext cx="685800" cy="609600"/>
          </a:xfrm>
          <a:prstGeom prst="line">
            <a:avLst/>
          </a:prstGeom>
          <a:noFill/>
          <a:ln w="9525">
            <a:solidFill>
              <a:schemeClr val="tx1"/>
            </a:solidFill>
            <a:round/>
            <a:headEnd/>
            <a:tailEnd/>
          </a:ln>
        </p:spPr>
        <p:txBody>
          <a:bodyPr/>
          <a:lstStyle/>
          <a:p>
            <a:endParaRPr lang="en-US"/>
          </a:p>
        </p:txBody>
      </p:sp>
      <p:sp>
        <p:nvSpPr>
          <p:cNvPr id="47133" name="Line 29"/>
          <p:cNvSpPr>
            <a:spLocks noChangeShapeType="1"/>
          </p:cNvSpPr>
          <p:nvPr/>
        </p:nvSpPr>
        <p:spPr bwMode="auto">
          <a:xfrm>
            <a:off x="8305800" y="4191000"/>
            <a:ext cx="609600" cy="0"/>
          </a:xfrm>
          <a:prstGeom prst="line">
            <a:avLst/>
          </a:prstGeom>
          <a:noFill/>
          <a:ln w="9525">
            <a:solidFill>
              <a:schemeClr val="tx1"/>
            </a:solidFill>
            <a:round/>
            <a:headEnd/>
            <a:tailEnd/>
          </a:ln>
        </p:spPr>
        <p:txBody>
          <a:bodyPr/>
          <a:lstStyle/>
          <a:p>
            <a:endParaRPr lang="en-US"/>
          </a:p>
        </p:txBody>
      </p:sp>
      <p:sp>
        <p:nvSpPr>
          <p:cNvPr id="47134" name="Line 30"/>
          <p:cNvSpPr>
            <a:spLocks noChangeShapeType="1"/>
          </p:cNvSpPr>
          <p:nvPr/>
        </p:nvSpPr>
        <p:spPr bwMode="auto">
          <a:xfrm>
            <a:off x="8305800" y="3886200"/>
            <a:ext cx="609600" cy="0"/>
          </a:xfrm>
          <a:prstGeom prst="line">
            <a:avLst/>
          </a:prstGeom>
          <a:noFill/>
          <a:ln w="9525">
            <a:solidFill>
              <a:schemeClr val="tx1"/>
            </a:solidFill>
            <a:round/>
            <a:headEnd/>
            <a:tailEnd/>
          </a:ln>
        </p:spPr>
        <p:txBody>
          <a:bodyPr/>
          <a:lstStyle/>
          <a:p>
            <a:endParaRPr lang="en-US"/>
          </a:p>
        </p:txBody>
      </p:sp>
      <p:sp>
        <p:nvSpPr>
          <p:cNvPr id="47135" name="Line 31"/>
          <p:cNvSpPr>
            <a:spLocks noChangeShapeType="1"/>
          </p:cNvSpPr>
          <p:nvPr/>
        </p:nvSpPr>
        <p:spPr bwMode="auto">
          <a:xfrm>
            <a:off x="8305800" y="3429000"/>
            <a:ext cx="609600" cy="0"/>
          </a:xfrm>
          <a:prstGeom prst="line">
            <a:avLst/>
          </a:prstGeom>
          <a:noFill/>
          <a:ln w="9525">
            <a:solidFill>
              <a:schemeClr val="tx1"/>
            </a:solidFill>
            <a:round/>
            <a:headEnd/>
            <a:tailEnd/>
          </a:ln>
        </p:spPr>
        <p:txBody>
          <a:bodyPr/>
          <a:lstStyle/>
          <a:p>
            <a:endParaRPr lang="en-US"/>
          </a:p>
        </p:txBody>
      </p:sp>
      <p:sp>
        <p:nvSpPr>
          <p:cNvPr id="47136" name="Line 32"/>
          <p:cNvSpPr>
            <a:spLocks noChangeShapeType="1"/>
          </p:cNvSpPr>
          <p:nvPr/>
        </p:nvSpPr>
        <p:spPr bwMode="auto">
          <a:xfrm>
            <a:off x="8305800" y="2743200"/>
            <a:ext cx="609600" cy="0"/>
          </a:xfrm>
          <a:prstGeom prst="line">
            <a:avLst/>
          </a:prstGeom>
          <a:noFill/>
          <a:ln w="9525">
            <a:solidFill>
              <a:schemeClr val="tx1"/>
            </a:solidFill>
            <a:round/>
            <a:headEnd/>
            <a:tailEnd/>
          </a:ln>
        </p:spPr>
        <p:txBody>
          <a:bodyPr/>
          <a:lstStyle/>
          <a:p>
            <a:endParaRPr lang="en-US"/>
          </a:p>
        </p:txBody>
      </p:sp>
      <p:sp>
        <p:nvSpPr>
          <p:cNvPr id="47137" name="Text Box 33"/>
          <p:cNvSpPr txBox="1">
            <a:spLocks noChangeArrowheads="1"/>
          </p:cNvSpPr>
          <p:nvPr/>
        </p:nvSpPr>
        <p:spPr bwMode="auto">
          <a:xfrm>
            <a:off x="7848600" y="1828800"/>
            <a:ext cx="1295400" cy="641350"/>
          </a:xfrm>
          <a:prstGeom prst="rect">
            <a:avLst/>
          </a:prstGeom>
          <a:noFill/>
          <a:ln w="9525">
            <a:noFill/>
            <a:miter lim="800000"/>
            <a:headEnd/>
            <a:tailEnd/>
          </a:ln>
        </p:spPr>
        <p:txBody>
          <a:bodyPr>
            <a:spAutoFit/>
          </a:bodyPr>
          <a:lstStyle/>
          <a:p>
            <a:pPr>
              <a:spcBef>
                <a:spcPct val="50000"/>
              </a:spcBef>
            </a:pPr>
            <a:r>
              <a:rPr lang="en-US"/>
              <a:t>Rotational levels</a:t>
            </a:r>
          </a:p>
        </p:txBody>
      </p:sp>
    </p:spTree>
    <p:extLst>
      <p:ext uri="{BB962C8B-B14F-4D97-AF65-F5344CB8AC3E}">
        <p14:creationId xmlns:p14="http://schemas.microsoft.com/office/powerpoint/2010/main" val="44255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10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1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71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1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1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1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1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1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1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1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71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1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1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71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71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71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71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71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712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71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71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1" nodeType="clickEffect">
                                  <p:stCondLst>
                                    <p:cond delay="0"/>
                                  </p:stCondLst>
                                  <p:childTnLst>
                                    <p:set>
                                      <p:cBhvr>
                                        <p:cTn id="60" dur="1" fill="hold">
                                          <p:stCondLst>
                                            <p:cond delay="0"/>
                                          </p:stCondLst>
                                        </p:cTn>
                                        <p:tgtEl>
                                          <p:spTgt spid="4713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1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71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713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71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713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713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7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P spid="47108" grpId="0" animBg="1"/>
      <p:bldP spid="47109" grpId="0" animBg="1"/>
      <p:bldP spid="47110" grpId="0"/>
      <p:bldP spid="47111" grpId="0"/>
      <p:bldP spid="47112" grpId="0" animBg="1"/>
      <p:bldP spid="47113" grpId="0" animBg="1"/>
      <p:bldP spid="47114" grpId="0" animBg="1"/>
      <p:bldP spid="47115" grpId="0" animBg="1"/>
      <p:bldP spid="47116" grpId="0" animBg="1"/>
      <p:bldP spid="47117" grpId="0" animBg="1"/>
      <p:bldP spid="47118" grpId="0" animBg="1"/>
      <p:bldP spid="47119" grpId="0" animBg="1"/>
      <p:bldP spid="47120" grpId="0" animBg="1"/>
      <p:bldP spid="47121" grpId="0" animBg="1"/>
      <p:bldP spid="47122" grpId="0" animBg="1"/>
      <p:bldP spid="47123" grpId="0" animBg="1"/>
      <p:bldP spid="47124" grpId="0" animBg="1"/>
      <p:bldP spid="47125" grpId="0" animBg="1"/>
      <p:bldP spid="47126" grpId="0" animBg="1"/>
      <p:bldP spid="47127" grpId="0" animBg="1"/>
      <p:bldP spid="47128" grpId="0" animBg="1"/>
      <p:bldP spid="47129" grpId="0"/>
      <p:bldP spid="47130" grpId="0" animBg="1"/>
      <p:bldP spid="47130" grpId="1" animBg="1"/>
      <p:bldP spid="47131" grpId="0" animBg="1"/>
      <p:bldP spid="47132" grpId="0" animBg="1"/>
      <p:bldP spid="47133" grpId="0" animBg="1"/>
      <p:bldP spid="47134" grpId="0" animBg="1"/>
      <p:bldP spid="47135" grpId="0" animBg="1"/>
      <p:bldP spid="47136" grpId="0" animBg="1"/>
      <p:bldP spid="471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r>
              <a:rPr lang="en-US" smtClean="0">
                <a:latin typeface="Tahoma" charset="0"/>
              </a:rPr>
              <a:t>Spectroscopy</a:t>
            </a:r>
            <a:r>
              <a:rPr lang="en-US" sz="3000" smtClean="0">
                <a:latin typeface="Tahoma" charset="0"/>
              </a:rPr>
              <a:t/>
            </a:r>
            <a:br>
              <a:rPr lang="en-US" sz="3000" smtClean="0">
                <a:latin typeface="Tahoma" charset="0"/>
              </a:rPr>
            </a:br>
            <a:r>
              <a:rPr lang="en-US" sz="3000" smtClean="0">
                <a:latin typeface="Tahoma" charset="0"/>
              </a:rPr>
              <a:t> Alternative Ground </a:t>
            </a:r>
            <a:r>
              <a:rPr lang="en-US" sz="3000" smtClean="0"/>
              <a:t>–</a:t>
            </a:r>
            <a:r>
              <a:rPr lang="en-US" sz="3000" smtClean="0">
                <a:latin typeface="Tahoma" charset="0"/>
              </a:rPr>
              <a:t> Excited State Transitions</a:t>
            </a:r>
          </a:p>
        </p:txBody>
      </p:sp>
      <p:sp>
        <p:nvSpPr>
          <p:cNvPr id="49155" name="Text Box 3"/>
          <p:cNvSpPr txBox="1">
            <a:spLocks noChangeArrowheads="1"/>
          </p:cNvSpPr>
          <p:nvPr/>
        </p:nvSpPr>
        <p:spPr bwMode="auto">
          <a:xfrm>
            <a:off x="1066800" y="1524000"/>
            <a:ext cx="7162800" cy="366713"/>
          </a:xfrm>
          <a:prstGeom prst="rect">
            <a:avLst/>
          </a:prstGeom>
          <a:noFill/>
          <a:ln w="9525">
            <a:noFill/>
            <a:miter lim="800000"/>
            <a:headEnd/>
            <a:tailEnd/>
          </a:ln>
        </p:spPr>
        <p:txBody>
          <a:bodyPr>
            <a:spAutoFit/>
          </a:bodyPr>
          <a:lstStyle/>
          <a:p>
            <a:pPr>
              <a:spcBef>
                <a:spcPct val="50000"/>
              </a:spcBef>
            </a:pPr>
            <a:r>
              <a:rPr lang="en-US"/>
              <a:t>These can be used for various types of emission spectroscopy</a:t>
            </a:r>
          </a:p>
        </p:txBody>
      </p:sp>
      <p:graphicFrame>
        <p:nvGraphicFramePr>
          <p:cNvPr id="49156" name="Group 4"/>
          <p:cNvGraphicFramePr>
            <a:graphicFrameLocks noGrp="1"/>
          </p:cNvGraphicFramePr>
          <p:nvPr>
            <p:ph idx="4294967295"/>
          </p:nvPr>
        </p:nvGraphicFramePr>
        <p:xfrm>
          <a:off x="457200" y="2209800"/>
          <a:ext cx="8229600" cy="4035743"/>
        </p:xfrm>
        <a:graphic>
          <a:graphicData uri="http://schemas.openxmlformats.org/drawingml/2006/table">
            <a:tbl>
              <a:tblPr/>
              <a:tblGrid>
                <a:gridCol w="39624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782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Excitation 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Related Spectroscopy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42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Thermal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Atomic Emission Spectroscopy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2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Charged Particle Bombardment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Electron Microscopy with X-ray Emission Spectroscopy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42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Chemical Reaction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Chemiluminescence Spectroscopy (analysis of 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82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Transition from even higher levels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rPr>
                        <a:t>Fluorescence, Phosphorescence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95428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4294967295"/>
          </p:nvPr>
        </p:nvSpPr>
        <p:spPr/>
        <p:txBody>
          <a:bodyPr/>
          <a:lstStyle/>
          <a:p>
            <a:pPr marL="609600" indent="-609600">
              <a:buFontTx/>
              <a:buAutoNum type="arabicPeriod"/>
            </a:pPr>
            <a:r>
              <a:rPr lang="en-US" sz="2800" smtClean="0">
                <a:latin typeface="Tahoma" charset="0"/>
              </a:rPr>
              <a:t>Collisional Deactivation (A* + M </a:t>
            </a:r>
            <a:r>
              <a:rPr lang="en-US" sz="2800" smtClean="0">
                <a:latin typeface="Tahoma" charset="0"/>
                <a:cs typeface="Arial" charset="0"/>
              </a:rPr>
              <a:t>→ A + M + kinetic energy)</a:t>
            </a:r>
          </a:p>
          <a:p>
            <a:pPr marL="609600" indent="-609600">
              <a:buFontTx/>
              <a:buAutoNum type="arabicPeriod"/>
            </a:pPr>
            <a:r>
              <a:rPr lang="en-US" sz="2800" smtClean="0">
                <a:latin typeface="Tahoma" charset="0"/>
              </a:rPr>
              <a:t>Photolysis (A* </a:t>
            </a:r>
            <a:r>
              <a:rPr lang="en-US" sz="2800" smtClean="0">
                <a:latin typeface="Tahoma" charset="0"/>
                <a:cs typeface="Arial" charset="0"/>
              </a:rPr>
              <a:t>→ B</a:t>
            </a:r>
            <a:r>
              <a:rPr lang="en-US" sz="2800" smtClean="0">
                <a:latin typeface="Tahoma" charset="0"/>
                <a:cs typeface="Times New Roman" pitchFamily="18" charset="0"/>
              </a:rPr>
              <a:t>∙</a:t>
            </a:r>
            <a:r>
              <a:rPr lang="en-US" sz="2800" smtClean="0">
                <a:latin typeface="Tahoma" charset="0"/>
                <a:cs typeface="Arial" charset="0"/>
              </a:rPr>
              <a:t> + C</a:t>
            </a:r>
            <a:r>
              <a:rPr lang="en-US" sz="2800" smtClean="0">
                <a:latin typeface="Tahoma" charset="0"/>
                <a:cs typeface="Times New Roman" pitchFamily="18" charset="0"/>
              </a:rPr>
              <a:t>∙</a:t>
            </a:r>
            <a:r>
              <a:rPr lang="en-US" sz="2800" smtClean="0">
                <a:latin typeface="Tahoma" charset="0"/>
                <a:cs typeface="Arial" charset="0"/>
              </a:rPr>
              <a:t>)</a:t>
            </a:r>
            <a:endParaRPr lang="en-US" sz="2800" smtClean="0">
              <a:latin typeface="Tahoma" charset="0"/>
            </a:endParaRPr>
          </a:p>
          <a:p>
            <a:pPr marL="609600" indent="-609600">
              <a:buFontTx/>
              <a:buAutoNum type="arabicPeriod"/>
            </a:pPr>
            <a:r>
              <a:rPr lang="en-US" sz="2800" smtClean="0">
                <a:latin typeface="Tahoma" charset="0"/>
              </a:rPr>
              <a:t>Photoionization (A* </a:t>
            </a:r>
            <a:r>
              <a:rPr lang="en-US" sz="2800" smtClean="0">
                <a:latin typeface="Tahoma" charset="0"/>
                <a:cs typeface="Arial" charset="0"/>
              </a:rPr>
              <a:t>→ A</a:t>
            </a:r>
            <a:r>
              <a:rPr lang="en-US" sz="2800" baseline="30000" smtClean="0">
                <a:latin typeface="Tahoma" charset="0"/>
                <a:cs typeface="Arial" charset="0"/>
              </a:rPr>
              <a:t>+</a:t>
            </a:r>
            <a:r>
              <a:rPr lang="en-US" sz="2800" smtClean="0">
                <a:latin typeface="Tahoma" charset="0"/>
                <a:cs typeface="Arial" charset="0"/>
              </a:rPr>
              <a:t> + e</a:t>
            </a:r>
            <a:r>
              <a:rPr lang="en-US" sz="2800" baseline="30000" smtClean="0">
                <a:latin typeface="Tahoma" charset="0"/>
                <a:cs typeface="Arial" charset="0"/>
              </a:rPr>
              <a:t>-</a:t>
            </a:r>
            <a:r>
              <a:rPr lang="en-US" sz="2800" smtClean="0">
                <a:latin typeface="Tahoma" charset="0"/>
                <a:cs typeface="Arial" charset="0"/>
              </a:rPr>
              <a:t>)</a:t>
            </a:r>
          </a:p>
          <a:p>
            <a:pPr marL="609600" indent="-609600">
              <a:buFontTx/>
              <a:buAutoNum type="arabicPeriod"/>
            </a:pPr>
            <a:r>
              <a:rPr lang="en-US" sz="2800" smtClean="0">
                <a:latin typeface="Tahoma" charset="0"/>
                <a:cs typeface="Arial" charset="0"/>
              </a:rPr>
              <a:t>Transition to lower excited state (as in fluorescence or phosphorescence)</a:t>
            </a:r>
          </a:p>
          <a:p>
            <a:pPr marL="609600" indent="-609600">
              <a:buFontTx/>
              <a:buAutoNum type="arabicPeriod"/>
            </a:pPr>
            <a:r>
              <a:rPr lang="en-US" sz="2800" smtClean="0">
                <a:latin typeface="Tahoma" charset="0"/>
                <a:cs typeface="Arial" charset="0"/>
              </a:rPr>
              <a:t>Some of the above deactivation methods are used in spectroscopy (e.g. photoaccustic spectroscopy and photoionization detector)</a:t>
            </a:r>
          </a:p>
        </p:txBody>
      </p:sp>
      <p:sp>
        <p:nvSpPr>
          <p:cNvPr id="11267" name="Rectangle 3"/>
          <p:cNvSpPr>
            <a:spLocks noGrp="1" noChangeArrowheads="1"/>
          </p:cNvSpPr>
          <p:nvPr>
            <p:ph type="title" idx="4294967295"/>
          </p:nvPr>
        </p:nvSpPr>
        <p:spPr>
          <a:xfrm>
            <a:off x="304800" y="274638"/>
            <a:ext cx="8610600" cy="1143000"/>
          </a:xfrm>
          <a:noFill/>
        </p:spPr>
        <p:txBody>
          <a:bodyPr/>
          <a:lstStyle/>
          <a:p>
            <a:r>
              <a:rPr lang="en-US" sz="4000" smtClean="0">
                <a:latin typeface="Tahoma" charset="0"/>
              </a:rPr>
              <a:t>Spectroscopy</a:t>
            </a:r>
            <a:br>
              <a:rPr lang="en-US" sz="4000" smtClean="0">
                <a:latin typeface="Tahoma" charset="0"/>
              </a:rPr>
            </a:br>
            <a:r>
              <a:rPr lang="en-US" sz="4000" smtClean="0">
                <a:latin typeface="Tahoma" charset="0"/>
              </a:rPr>
              <a:t> </a:t>
            </a:r>
            <a:r>
              <a:rPr lang="en-US" sz="2800" smtClean="0">
                <a:latin typeface="Tahoma" charset="0"/>
              </a:rPr>
              <a:t>Alternative Excited State </a:t>
            </a:r>
            <a:r>
              <a:rPr lang="en-US" sz="2800" smtClean="0"/>
              <a:t>–</a:t>
            </a:r>
            <a:r>
              <a:rPr lang="en-US" sz="2800" smtClean="0">
                <a:latin typeface="Tahoma" charset="0"/>
              </a:rPr>
              <a:t> Ground State Transitions</a:t>
            </a:r>
          </a:p>
        </p:txBody>
      </p:sp>
    </p:spTree>
    <p:extLst>
      <p:ext uri="{BB962C8B-B14F-4D97-AF65-F5344CB8AC3E}">
        <p14:creationId xmlns:p14="http://schemas.microsoft.com/office/powerpoint/2010/main" val="422015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1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r>
              <a:rPr lang="en-US" b="1" smtClean="0">
                <a:latin typeface="Tahoma" charset="0"/>
              </a:rPr>
              <a:t>Spectroscopy</a:t>
            </a:r>
            <a:br>
              <a:rPr lang="en-US" b="1" smtClean="0">
                <a:latin typeface="Tahoma" charset="0"/>
              </a:rPr>
            </a:br>
            <a:r>
              <a:rPr lang="en-US" sz="3600" smtClean="0">
                <a:latin typeface="Tahoma" charset="0"/>
              </a:rPr>
              <a:t>Questions</a:t>
            </a:r>
          </a:p>
        </p:txBody>
      </p:sp>
      <p:sp>
        <p:nvSpPr>
          <p:cNvPr id="66562" name="Rectangle 3"/>
          <p:cNvSpPr>
            <a:spLocks noGrp="1" noChangeArrowheads="1"/>
          </p:cNvSpPr>
          <p:nvPr>
            <p:ph type="body" idx="4294967295"/>
          </p:nvPr>
        </p:nvSpPr>
        <p:spPr>
          <a:xfrm>
            <a:off x="457200" y="1600200"/>
            <a:ext cx="8229600" cy="5029200"/>
          </a:xfrm>
        </p:spPr>
        <p:txBody>
          <a:bodyPr/>
          <a:lstStyle/>
          <a:p>
            <a:pPr marL="609600" indent="-609600">
              <a:lnSpc>
                <a:spcPct val="80000"/>
              </a:lnSpc>
              <a:buFontTx/>
              <a:buAutoNum type="arabicPeriod"/>
            </a:pPr>
            <a:r>
              <a:rPr lang="en-US" sz="2000" dirty="0" smtClean="0">
                <a:latin typeface="Tahoma" charset="0"/>
              </a:rPr>
              <a:t>Light observed in an experiment is found to have a wave number of 18,321 cm</a:t>
            </a:r>
            <a:r>
              <a:rPr lang="en-US" sz="2000" baseline="30000" dirty="0" smtClean="0">
                <a:latin typeface="Tahoma" charset="0"/>
              </a:rPr>
              <a:t>-1</a:t>
            </a:r>
            <a:r>
              <a:rPr lang="en-US" sz="2000" dirty="0" smtClean="0">
                <a:latin typeface="Tahoma" charset="0"/>
              </a:rPr>
              <a:t>.  What is the wavelength (in nm), frequency (in Hz), and energy (in J) of this light?  What region of the EM spectrum does it belong to?  What type of transition could have caused it?</a:t>
            </a:r>
          </a:p>
          <a:p>
            <a:pPr marL="609600" indent="-609600">
              <a:lnSpc>
                <a:spcPct val="80000"/>
              </a:lnSpc>
              <a:buFontTx/>
              <a:buAutoNum type="arabicPeriod"/>
            </a:pPr>
            <a:r>
              <a:rPr lang="en-US" sz="2000" dirty="0" smtClean="0">
                <a:latin typeface="Tahoma" charset="0"/>
              </a:rPr>
              <a:t>If the above wave number was in a vacuum, how will the wave number, the wavelength, the frequency and the speed change if that light enters water (which has a higher refractive index)?</a:t>
            </a:r>
          </a:p>
          <a:p>
            <a:pPr marL="609600" indent="-609600">
              <a:lnSpc>
                <a:spcPct val="80000"/>
              </a:lnSpc>
              <a:buFontTx/>
              <a:buAutoNum type="arabicPeriod"/>
            </a:pPr>
            <a:r>
              <a:rPr lang="en-US" sz="2000" dirty="0" smtClean="0">
                <a:latin typeface="Tahoma" charset="0"/>
              </a:rPr>
              <a:t>Is a lamp needed for </a:t>
            </a:r>
            <a:r>
              <a:rPr lang="en-US" sz="2000" dirty="0" err="1" smtClean="0">
                <a:latin typeface="Tahoma" charset="0"/>
              </a:rPr>
              <a:t>chemiluminescence</a:t>
            </a:r>
            <a:r>
              <a:rPr lang="en-US" sz="2000" dirty="0" smtClean="0">
                <a:latin typeface="Tahoma" charset="0"/>
              </a:rPr>
              <a:t> spectroscopy?  Explain.</a:t>
            </a:r>
          </a:p>
          <a:p>
            <a:pPr marL="609600" indent="-609600">
              <a:lnSpc>
                <a:spcPct val="80000"/>
              </a:lnSpc>
              <a:buFontTx/>
              <a:buAutoNum type="arabicPeriod"/>
            </a:pPr>
            <a:r>
              <a:rPr lang="en-US" sz="2000" dirty="0" smtClean="0">
                <a:latin typeface="Tahoma" charset="0"/>
              </a:rPr>
              <a:t>Light associated with wavelengths in the 0.1 to 1.0 </a:t>
            </a:r>
            <a:r>
              <a:rPr lang="en-US" sz="2000" dirty="0" smtClean="0">
                <a:latin typeface="Tahoma" charset="0"/>
                <a:cs typeface="Tahoma" charset="0"/>
              </a:rPr>
              <a:t>Å </a:t>
            </a:r>
            <a:r>
              <a:rPr lang="en-US" sz="2000" dirty="0" smtClean="0">
                <a:latin typeface="Tahoma" charset="0"/>
              </a:rPr>
              <a:t>region may be either X-rays or </a:t>
            </a:r>
            <a:r>
              <a:rPr lang="en-US" sz="2000" dirty="0" smtClean="0">
                <a:latin typeface="Symbol" pitchFamily="18" charset="2"/>
              </a:rPr>
              <a:t>g</a:t>
            </a:r>
            <a:r>
              <a:rPr lang="en-US" sz="2000" dirty="0" smtClean="0">
                <a:latin typeface="Tahoma" charset="0"/>
              </a:rPr>
              <a:t>-rays.  What determines this</a:t>
            </a:r>
            <a:r>
              <a:rPr lang="en-US" sz="2000" dirty="0" smtClean="0">
                <a:latin typeface="Tahoma" charset="0"/>
              </a:rPr>
              <a:t>?</a:t>
            </a:r>
            <a:endParaRPr lang="en-US" sz="2000" dirty="0" smtClean="0">
              <a:latin typeface="Tahoma" charset="0"/>
            </a:endParaRPr>
          </a:p>
        </p:txBody>
      </p:sp>
    </p:spTree>
    <p:extLst>
      <p:ext uri="{BB962C8B-B14F-4D97-AF65-F5344CB8AC3E}">
        <p14:creationId xmlns:p14="http://schemas.microsoft.com/office/powerpoint/2010/main" val="190418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3127</TotalTime>
  <Words>821</Words>
  <Application>Microsoft Office PowerPoint</Application>
  <PresentationFormat>On-screen Show (4:3)</PresentationFormat>
  <Paragraphs>160</Paragraphs>
  <Slides>16</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Symbol</vt:lpstr>
      <vt:lpstr>Tahoma</vt:lpstr>
      <vt:lpstr>Times New Roman</vt:lpstr>
      <vt:lpstr>Default Design</vt:lpstr>
      <vt:lpstr>Chart</vt:lpstr>
      <vt:lpstr>Chem. 133 – 3/9 Lecture</vt:lpstr>
      <vt:lpstr>Announcements I</vt:lpstr>
      <vt:lpstr>Announcements II</vt:lpstr>
      <vt:lpstr>Spectroscopy -  Interaction with Matter: Absorption vs. Emission</vt:lpstr>
      <vt:lpstr>Spectroscopy  Regions of the Electromagnetic Spectrum</vt:lpstr>
      <vt:lpstr>Spectroscopy  Regions of the Electromagnetic Spectrum</vt:lpstr>
      <vt:lpstr>Spectroscopy  Alternative Ground – Excited State Transitions</vt:lpstr>
      <vt:lpstr>Spectroscopy  Alternative Excited State – Ground State Transitions</vt:lpstr>
      <vt:lpstr>Spectroscopy Questions</vt:lpstr>
      <vt:lpstr>Spectroscopy  Transitions in Fluorescence and Phosphorescence</vt:lpstr>
      <vt:lpstr>Spectroscopy Interpreting Spectra </vt:lpstr>
      <vt:lpstr>Absorption Based Measurements Beer’s Law</vt:lpstr>
      <vt:lpstr>Beer’s Law – Specific Example</vt:lpstr>
      <vt:lpstr>Beer’s Law – Deviations to Beer’s Law</vt:lpstr>
      <vt:lpstr>Beer’s Law – Deviations to Beer’s Law</vt:lpstr>
      <vt:lpstr>Beer’s Law – Deviations to Beer’s Law</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 31 – 9/15 Lecture</dc:title>
  <dc:creator>RDixon</dc:creator>
  <cp:lastModifiedBy>Dixon, Roy W</cp:lastModifiedBy>
  <cp:revision>247</cp:revision>
  <dcterms:created xsi:type="dcterms:W3CDTF">2005-09-14T19:27:31Z</dcterms:created>
  <dcterms:modified xsi:type="dcterms:W3CDTF">2017-03-09T22:04:46Z</dcterms:modified>
</cp:coreProperties>
</file>