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1"/>
  </p:notesMasterIdLst>
  <p:sldIdLst>
    <p:sldId id="280" r:id="rId2"/>
    <p:sldId id="339" r:id="rId3"/>
    <p:sldId id="443" r:id="rId4"/>
    <p:sldId id="445" r:id="rId5"/>
    <p:sldId id="446" r:id="rId6"/>
    <p:sldId id="447" r:id="rId7"/>
    <p:sldId id="458" r:id="rId8"/>
    <p:sldId id="448" r:id="rId9"/>
    <p:sldId id="449" r:id="rId10"/>
    <p:sldId id="450" r:id="rId11"/>
    <p:sldId id="452" r:id="rId12"/>
    <p:sldId id="453" r:id="rId13"/>
    <p:sldId id="460" r:id="rId14"/>
    <p:sldId id="454" r:id="rId15"/>
    <p:sldId id="455" r:id="rId16"/>
    <p:sldId id="456" r:id="rId17"/>
    <p:sldId id="461" r:id="rId18"/>
    <p:sldId id="462" r:id="rId19"/>
    <p:sldId id="463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4627" autoAdjust="0"/>
  </p:normalViewPr>
  <p:slideViewPr>
    <p:cSldViewPr>
      <p:cViewPr varScale="1">
        <p:scale>
          <a:sx n="88" d="100"/>
          <a:sy n="88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7321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4031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3791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1144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0260B8-C5DF-4A29-8D74-FC61E0D1DFF5}" type="slidenum">
              <a:rPr lang="en-US" sz="1200"/>
              <a:pPr algn="r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3/14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Beer’s Law</a:t>
            </a:r>
            <a:br>
              <a:rPr lang="en-US" sz="4000" smtClean="0">
                <a:latin typeface="Tahoma" charset="0"/>
              </a:rPr>
            </a:br>
            <a:r>
              <a:rPr lang="en-US" sz="2800" smtClean="0">
                <a:latin typeface="Tahoma" charset="0"/>
              </a:rPr>
              <a:t>–</a:t>
            </a:r>
            <a:r>
              <a:rPr lang="en-US" sz="4000" smtClean="0">
                <a:latin typeface="Tahoma" charset="0"/>
              </a:rPr>
              <a:t> </a:t>
            </a:r>
            <a:r>
              <a:rPr lang="en-US" sz="2800" smtClean="0">
                <a:latin typeface="Tahoma" charset="0"/>
              </a:rPr>
              <a:t>Deviations to Beer’s Law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smtClean="0">
                <a:latin typeface="Tahoma" charset="0"/>
              </a:rPr>
              <a:t>More than one chemical species:</a:t>
            </a:r>
          </a:p>
          <a:p>
            <a:pPr marL="609600" indent="-609600">
              <a:buFontTx/>
              <a:buNone/>
            </a:pPr>
            <a:r>
              <a:rPr lang="en-US" smtClean="0">
                <a:latin typeface="Tahoma" charset="0"/>
              </a:rPr>
              <a:t>Solutions to non-linearity problem</a:t>
            </a:r>
          </a:p>
          <a:p>
            <a:pPr marL="609600" indent="-609600">
              <a:buFontTx/>
              <a:buAutoNum type="arabicParenR"/>
            </a:pPr>
            <a:r>
              <a:rPr lang="en-US" smtClean="0">
                <a:latin typeface="Tahoma" charset="0"/>
              </a:rPr>
              <a:t>Buffer solution so that [In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]/[HIn] = const.</a:t>
            </a:r>
          </a:p>
          <a:p>
            <a:pPr marL="609600" indent="-609600">
              <a:buFontTx/>
              <a:buAutoNum type="arabicParenR"/>
            </a:pPr>
            <a:r>
              <a:rPr lang="en-US" smtClean="0">
                <a:latin typeface="Tahoma" charset="0"/>
              </a:rPr>
              <a:t>Choose </a:t>
            </a:r>
            <a:r>
              <a:rPr lang="el-GR" smtClean="0">
                <a:latin typeface="Tahoma" charset="0"/>
                <a:cs typeface="Arial" charset="0"/>
              </a:rPr>
              <a:t>λ</a:t>
            </a:r>
            <a:r>
              <a:rPr lang="en-US" smtClean="0">
                <a:latin typeface="Tahoma" charset="0"/>
                <a:cs typeface="Arial" charset="0"/>
              </a:rPr>
              <a:t> so </a:t>
            </a:r>
            <a:r>
              <a:rPr lang="el-GR" smtClean="0">
                <a:latin typeface="Tahoma" charset="0"/>
                <a:cs typeface="Arial" charset="0"/>
              </a:rPr>
              <a:t>ε</a:t>
            </a:r>
            <a:r>
              <a:rPr lang="en-US" smtClean="0">
                <a:latin typeface="Tahoma" charset="0"/>
                <a:cs typeface="Arial" charset="0"/>
              </a:rPr>
              <a:t>(</a:t>
            </a:r>
            <a:r>
              <a:rPr lang="en-US" smtClean="0">
                <a:latin typeface="Tahoma" charset="0"/>
              </a:rPr>
              <a:t>In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  <a:cs typeface="Arial" charset="0"/>
              </a:rPr>
              <a:t>) = </a:t>
            </a:r>
            <a:r>
              <a:rPr lang="el-GR" smtClean="0">
                <a:latin typeface="Tahoma" charset="0"/>
                <a:cs typeface="Arial" charset="0"/>
              </a:rPr>
              <a:t>ε</a:t>
            </a:r>
            <a:r>
              <a:rPr lang="en-US" smtClean="0">
                <a:latin typeface="Tahoma" charset="0"/>
                <a:cs typeface="Arial" charset="0"/>
              </a:rPr>
              <a:t>(</a:t>
            </a:r>
            <a:r>
              <a:rPr lang="en-US" smtClean="0">
                <a:latin typeface="Tahoma" charset="0"/>
              </a:rPr>
              <a:t>HIn</a:t>
            </a:r>
            <a:r>
              <a:rPr lang="en-US" smtClean="0">
                <a:latin typeface="Tahoma" charset="0"/>
                <a:cs typeface="Arial" charset="0"/>
              </a:rPr>
              <a:t>)</a:t>
            </a:r>
            <a:endParaRPr lang="el-GR" smtClean="0"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28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/>
              <a:t>Beer’s Law</a:t>
            </a:r>
            <a:br>
              <a:rPr lang="en-US" sz="4000" smtClean="0"/>
            </a:br>
            <a:r>
              <a:rPr lang="en-US" sz="2800" smtClean="0"/>
              <a:t>–</a:t>
            </a:r>
            <a:r>
              <a:rPr lang="en-US" sz="4000" smtClean="0"/>
              <a:t> </a:t>
            </a:r>
            <a:r>
              <a:rPr lang="en-US" sz="2800" smtClean="0"/>
              <a:t>Deviations to Beer’s Law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sz="2800" smtClean="0">
                <a:latin typeface="Tahoma" charset="0"/>
              </a:rPr>
              <a:t>B.  Apparent Deviations</a:t>
            </a:r>
          </a:p>
          <a:p>
            <a:pPr marL="533400" indent="-533400">
              <a:buFontTx/>
              <a:buNone/>
            </a:pPr>
            <a:r>
              <a:rPr lang="en-US" sz="2400" smtClean="0">
                <a:latin typeface="Tahoma" charset="0"/>
              </a:rPr>
              <a:t>2.  More than one wavelength</a:t>
            </a:r>
          </a:p>
          <a:p>
            <a:pPr marL="533400" indent="-533400">
              <a:buFontTx/>
              <a:buNone/>
            </a:pPr>
            <a:r>
              <a:rPr lang="el-GR" sz="2400" smtClean="0">
                <a:latin typeface="Tahoma" charset="0"/>
                <a:cs typeface="Arial" charset="0"/>
              </a:rPr>
              <a:t>ε</a:t>
            </a:r>
            <a:r>
              <a:rPr lang="en-US" sz="2400" smtClean="0">
                <a:latin typeface="Tahoma" charset="0"/>
                <a:cs typeface="Arial" charset="0"/>
              </a:rPr>
              <a:t>(</a:t>
            </a:r>
            <a:r>
              <a:rPr lang="el-GR" sz="2400" smtClean="0">
                <a:latin typeface="Tahoma" charset="0"/>
                <a:cs typeface="Arial" charset="0"/>
              </a:rPr>
              <a:t>λ</a:t>
            </a:r>
            <a:r>
              <a:rPr lang="en-US" sz="2400" smtClean="0">
                <a:latin typeface="Tahoma" charset="0"/>
                <a:cs typeface="Arial" charset="0"/>
              </a:rPr>
              <a:t>1) ≠ </a:t>
            </a:r>
            <a:r>
              <a:rPr lang="el-GR" sz="2400" smtClean="0">
                <a:latin typeface="Tahoma" charset="0"/>
                <a:cs typeface="Arial" charset="0"/>
              </a:rPr>
              <a:t>ε</a:t>
            </a:r>
            <a:r>
              <a:rPr lang="en-US" sz="2400" smtClean="0">
                <a:latin typeface="Tahoma" charset="0"/>
                <a:cs typeface="Arial" charset="0"/>
              </a:rPr>
              <a:t>(</a:t>
            </a:r>
            <a:r>
              <a:rPr lang="el-GR" sz="2400" smtClean="0">
                <a:latin typeface="Tahoma" charset="0"/>
                <a:cs typeface="Arial" charset="0"/>
              </a:rPr>
              <a:t>λ</a:t>
            </a:r>
            <a:r>
              <a:rPr lang="en-US" sz="2400" smtClean="0">
                <a:latin typeface="Tahoma" charset="0"/>
                <a:cs typeface="Arial" charset="0"/>
              </a:rPr>
              <a:t>2) </a:t>
            </a:r>
            <a:endParaRPr lang="el-GR" sz="2400" smtClean="0">
              <a:latin typeface="Tahoma" charset="0"/>
              <a:cs typeface="Arial" charset="0"/>
            </a:endParaRPr>
          </a:p>
        </p:txBody>
      </p:sp>
      <p:graphicFrame>
        <p:nvGraphicFramePr>
          <p:cNvPr id="69636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724400" y="3962400"/>
          <a:ext cx="396240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Chart" r:id="rId4" imgW="3724275" imgH="2352675" progId="Excel.Sheet.8">
                  <p:embed/>
                </p:oleObj>
              </mc:Choice>
              <mc:Fallback>
                <p:oleObj name="Chart" r:id="rId4" imgW="3724275" imgH="23526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962400"/>
                        <a:ext cx="3962400" cy="2503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609600" y="4114800"/>
            <a:ext cx="3505200" cy="2209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Freeform 6"/>
          <p:cNvSpPr>
            <a:spLocks/>
          </p:cNvSpPr>
          <p:nvPr/>
        </p:nvSpPr>
        <p:spPr bwMode="auto">
          <a:xfrm>
            <a:off x="685800" y="4356100"/>
            <a:ext cx="2819400" cy="1892300"/>
          </a:xfrm>
          <a:custGeom>
            <a:avLst/>
            <a:gdLst>
              <a:gd name="T0" fmla="*/ 0 w 1776"/>
              <a:gd name="T1" fmla="*/ 2147483647 h 1192"/>
              <a:gd name="T2" fmla="*/ 2147483647 w 1776"/>
              <a:gd name="T3" fmla="*/ 2147483647 h 1192"/>
              <a:gd name="T4" fmla="*/ 2147483647 w 1776"/>
              <a:gd name="T5" fmla="*/ 2147483647 h 1192"/>
              <a:gd name="T6" fmla="*/ 2147483647 w 1776"/>
              <a:gd name="T7" fmla="*/ 2147483647 h 1192"/>
              <a:gd name="T8" fmla="*/ 2147483647 w 1776"/>
              <a:gd name="T9" fmla="*/ 2147483647 h 1192"/>
              <a:gd name="T10" fmla="*/ 2147483647 w 1776"/>
              <a:gd name="T11" fmla="*/ 2147483647 h 1192"/>
              <a:gd name="T12" fmla="*/ 2147483647 w 1776"/>
              <a:gd name="T13" fmla="*/ 2147483647 h 1192"/>
              <a:gd name="T14" fmla="*/ 2147483647 w 1776"/>
              <a:gd name="T15" fmla="*/ 2147483647 h 1192"/>
              <a:gd name="T16" fmla="*/ 2147483647 w 1776"/>
              <a:gd name="T17" fmla="*/ 2147483647 h 1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776"/>
              <a:gd name="T28" fmla="*/ 0 h 1192"/>
              <a:gd name="T29" fmla="*/ 1776 w 1776"/>
              <a:gd name="T30" fmla="*/ 1192 h 119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776" h="1192">
                <a:moveTo>
                  <a:pt x="0" y="616"/>
                </a:moveTo>
                <a:cubicBezTo>
                  <a:pt x="68" y="576"/>
                  <a:pt x="136" y="536"/>
                  <a:pt x="192" y="472"/>
                </a:cubicBezTo>
                <a:cubicBezTo>
                  <a:pt x="248" y="408"/>
                  <a:pt x="264" y="304"/>
                  <a:pt x="336" y="232"/>
                </a:cubicBezTo>
                <a:cubicBezTo>
                  <a:pt x="408" y="160"/>
                  <a:pt x="520" y="56"/>
                  <a:pt x="624" y="40"/>
                </a:cubicBezTo>
                <a:cubicBezTo>
                  <a:pt x="728" y="24"/>
                  <a:pt x="864" y="0"/>
                  <a:pt x="960" y="136"/>
                </a:cubicBezTo>
                <a:cubicBezTo>
                  <a:pt x="1056" y="272"/>
                  <a:pt x="1128" y="688"/>
                  <a:pt x="1200" y="856"/>
                </a:cubicBezTo>
                <a:cubicBezTo>
                  <a:pt x="1272" y="1024"/>
                  <a:pt x="1312" y="1096"/>
                  <a:pt x="1392" y="1144"/>
                </a:cubicBezTo>
                <a:cubicBezTo>
                  <a:pt x="1472" y="1192"/>
                  <a:pt x="1616" y="1144"/>
                  <a:pt x="1680" y="1144"/>
                </a:cubicBezTo>
                <a:cubicBezTo>
                  <a:pt x="1744" y="1144"/>
                  <a:pt x="1760" y="1144"/>
                  <a:pt x="1776" y="1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2286000" y="4343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2590800" y="480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14478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λ</a:t>
            </a:r>
            <a:r>
              <a:rPr lang="en-US"/>
              <a:t>1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2819400" y="5181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λ</a:t>
            </a:r>
            <a:r>
              <a:rPr lang="en-US"/>
              <a:t>2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4724400" y="1981200"/>
            <a:ext cx="41148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 where </a:t>
            </a:r>
            <a:r>
              <a:rPr lang="el-GR"/>
              <a:t>ε</a:t>
            </a:r>
            <a:r>
              <a:rPr lang="en-US"/>
              <a:t>(</a:t>
            </a:r>
            <a:r>
              <a:rPr lang="el-GR"/>
              <a:t>λ</a:t>
            </a:r>
            <a:r>
              <a:rPr lang="en-US"/>
              <a:t>1) = 3*</a:t>
            </a:r>
            <a:r>
              <a:rPr lang="el-GR"/>
              <a:t>ε</a:t>
            </a:r>
            <a:r>
              <a:rPr lang="en-US"/>
              <a:t>(</a:t>
            </a:r>
            <a:r>
              <a:rPr lang="el-GR"/>
              <a:t>λ</a:t>
            </a:r>
            <a:r>
              <a:rPr lang="en-US"/>
              <a:t>2) </a:t>
            </a:r>
          </a:p>
          <a:p>
            <a:pPr>
              <a:spcBef>
                <a:spcPct val="50000"/>
              </a:spcBef>
            </a:pPr>
            <a:r>
              <a:rPr lang="en-US"/>
              <a:t>line shows expectation where </a:t>
            </a:r>
            <a:r>
              <a:rPr lang="el-GR"/>
              <a:t>ε</a:t>
            </a:r>
            <a:r>
              <a:rPr lang="en-US"/>
              <a:t>(</a:t>
            </a:r>
            <a:r>
              <a:rPr lang="el-GR"/>
              <a:t>λ</a:t>
            </a:r>
            <a:r>
              <a:rPr lang="en-US"/>
              <a:t>1) = </a:t>
            </a:r>
            <a:r>
              <a:rPr lang="el-GR"/>
              <a:t>ε</a:t>
            </a:r>
            <a:r>
              <a:rPr lang="en-US"/>
              <a:t>(</a:t>
            </a:r>
            <a:r>
              <a:rPr lang="el-GR"/>
              <a:t>λ</a:t>
            </a:r>
            <a:r>
              <a:rPr lang="en-US"/>
              <a:t>2) = average value 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648200" y="3276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Deviations are largest for large A</a:t>
            </a:r>
          </a:p>
        </p:txBody>
      </p:sp>
      <p:graphicFrame>
        <p:nvGraphicFramePr>
          <p:cNvPr id="69645" name="Object 1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648200" y="3944938"/>
          <a:ext cx="4343400" cy="250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hart" r:id="rId6" imgW="3992880" imgH="2308860" progId="Excel.Sheet.8">
                  <p:embed/>
                </p:oleObj>
              </mc:Choice>
              <mc:Fallback>
                <p:oleObj name="Chart" r:id="rId6" imgW="3992880" imgH="23088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944938"/>
                        <a:ext cx="4343400" cy="250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0" y="4876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1676400" y="6324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λ</a:t>
            </a:r>
          </a:p>
        </p:txBody>
      </p:sp>
    </p:spTree>
    <p:extLst>
      <p:ext uri="{BB962C8B-B14F-4D97-AF65-F5344CB8AC3E}">
        <p14:creationId xmlns:p14="http://schemas.microsoft.com/office/powerpoint/2010/main" val="302307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  <p:bldOleChart spid="69636" grpId="0"/>
      <p:bldP spid="69637" grpId="0" animBg="1"/>
      <p:bldP spid="69638" grpId="0" animBg="1"/>
      <p:bldP spid="69639" grpId="0" animBg="1"/>
      <p:bldP spid="69640" grpId="0" animBg="1"/>
      <p:bldP spid="69641" grpId="0"/>
      <p:bldP spid="69642" grpId="0"/>
      <p:bldP spid="69643" grpId="0"/>
      <p:bldP spid="69644" grpId="0"/>
      <p:bldOleChart spid="69645" grpId="0"/>
      <p:bldP spid="69646" grpId="0"/>
      <p:bldP spid="696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Beer’s Law</a:t>
            </a:r>
            <a:br>
              <a:rPr lang="en-US" sz="4000" smtClean="0">
                <a:latin typeface="Tahoma" charset="0"/>
              </a:rPr>
            </a:br>
            <a:r>
              <a:rPr lang="en-US" sz="2800" smtClean="0">
                <a:latin typeface="Tahoma" charset="0"/>
              </a:rPr>
              <a:t>–</a:t>
            </a:r>
            <a:r>
              <a:rPr lang="en-US" sz="4000" smtClean="0">
                <a:latin typeface="Tahoma" charset="0"/>
              </a:rPr>
              <a:t> </a:t>
            </a:r>
            <a:r>
              <a:rPr lang="en-US" sz="2800" smtClean="0">
                <a:latin typeface="Tahoma" charset="0"/>
              </a:rPr>
              <a:t>Deviations to Beer’s Law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More than one wavelength - continued</a:t>
            </a: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When is it a problem?</a:t>
            </a: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	a) When polychromatic (white) light is used</a:t>
            </a: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	b) When d</a:t>
            </a:r>
            <a:r>
              <a:rPr lang="el-GR" sz="2800" smtClean="0">
                <a:latin typeface="Tahoma" charset="0"/>
                <a:cs typeface="Arial" charset="0"/>
              </a:rPr>
              <a:t>ε</a:t>
            </a:r>
            <a:r>
              <a:rPr lang="en-US" sz="2800" smtClean="0">
                <a:latin typeface="Tahoma" charset="0"/>
              </a:rPr>
              <a:t>/d</a:t>
            </a:r>
            <a:r>
              <a:rPr lang="el-GR" sz="2800" smtClean="0">
                <a:latin typeface="Tahoma" charset="0"/>
                <a:cs typeface="Arial" charset="0"/>
              </a:rPr>
              <a:t>λ</a:t>
            </a:r>
            <a:r>
              <a:rPr lang="en-US" sz="2800" smtClean="0">
                <a:latin typeface="Tahoma" charset="0"/>
              </a:rPr>
              <a:t> is large (best to use absoprtion maxima) and </a:t>
            </a:r>
            <a:r>
              <a:rPr lang="el-GR" sz="2800" smtClean="0">
                <a:latin typeface="Tahoma" charset="0"/>
                <a:cs typeface="Arial" charset="0"/>
              </a:rPr>
              <a:t>Δλ</a:t>
            </a:r>
            <a:r>
              <a:rPr lang="en-US" sz="2800" smtClean="0">
                <a:latin typeface="Tahoma" charset="0"/>
              </a:rPr>
              <a:t> is not small (</a:t>
            </a:r>
            <a:r>
              <a:rPr lang="el-GR" sz="2800" smtClean="0">
                <a:latin typeface="Tahoma" charset="0"/>
                <a:cs typeface="Arial" charset="0"/>
              </a:rPr>
              <a:t>Δλ</a:t>
            </a:r>
            <a:r>
              <a:rPr lang="en-US" sz="2800" smtClean="0">
                <a:latin typeface="Tahoma" charset="0"/>
              </a:rPr>
              <a:t> is the range of wavelengths passed to sample)</a:t>
            </a: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	c) When monochromator emits stray light</a:t>
            </a: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	d) More serious at high A values</a:t>
            </a:r>
          </a:p>
        </p:txBody>
      </p:sp>
    </p:spTree>
    <p:extLst>
      <p:ext uri="{BB962C8B-B14F-4D97-AF65-F5344CB8AC3E}">
        <p14:creationId xmlns:p14="http://schemas.microsoft.com/office/powerpoint/2010/main" val="117583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Beer’s Law</a:t>
            </a:r>
            <a:br>
              <a:rPr lang="en-US" altLang="en-US" dirty="0" smtClean="0">
                <a:latin typeface="Tahoma" charset="0"/>
                <a:cs typeface="Tahoma" charset="0"/>
              </a:rPr>
            </a:br>
            <a:r>
              <a:rPr lang="en-US" dirty="0">
                <a:latin typeface="Tahoma" charset="0"/>
              </a:rPr>
              <a:t>–</a:t>
            </a:r>
            <a:r>
              <a:rPr lang="en-US" sz="6000" dirty="0">
                <a:latin typeface="Tahoma" charset="0"/>
              </a:rPr>
              <a:t> </a:t>
            </a:r>
            <a:r>
              <a:rPr lang="en-US" sz="2400" dirty="0">
                <a:latin typeface="Tahoma" charset="0"/>
              </a:rPr>
              <a:t>Selection of Wavelengths for Quantitative Purposes</a:t>
            </a:r>
            <a:endParaRPr lang="en-US" altLang="en-US" sz="24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400" dirty="0">
                <a:latin typeface="Tahoma" charset="0"/>
              </a:rPr>
              <a:t>How can we apply our knowledge to best analyze 2 or more compounds?</a:t>
            </a:r>
          </a:p>
          <a:p>
            <a:pPr>
              <a:spcBef>
                <a:spcPts val="300"/>
              </a:spcBef>
            </a:pPr>
            <a:r>
              <a:rPr lang="en-US" sz="2400" dirty="0">
                <a:latin typeface="Tahoma" charset="0"/>
              </a:rPr>
              <a:t>Selection of </a:t>
            </a:r>
            <a:r>
              <a:rPr lang="en-US" sz="2400" dirty="0">
                <a:latin typeface="Symbol" pitchFamily="18" charset="2"/>
              </a:rPr>
              <a:t>l</a:t>
            </a:r>
            <a:r>
              <a:rPr lang="en-US" sz="2400" dirty="0">
                <a:latin typeface="Tahoma" charset="0"/>
              </a:rPr>
              <a:t> values depends on: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latin typeface="Tahoma" charset="0"/>
              </a:rPr>
              <a:t>selectivity (isolated peaks best)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latin typeface="Tahoma" charset="0"/>
              </a:rPr>
              <a:t>sensitivity (tallest peaks best</a:t>
            </a:r>
            <a:r>
              <a:rPr lang="en-US" sz="2000" dirty="0" smtClean="0">
                <a:latin typeface="Tahoma" charset="0"/>
              </a:rPr>
              <a:t>)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latin typeface="Tahoma" charset="0"/>
              </a:rPr>
              <a:t>possible deviations to Beer’s Law (broader peaks better, sloped regions bad)</a:t>
            </a:r>
          </a:p>
          <a:p>
            <a:pPr lvl="1"/>
            <a:endParaRPr lang="en-US" sz="2400" dirty="0">
              <a:latin typeface="Tahom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4343400"/>
            <a:ext cx="57912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4800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Absorbance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617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Wavelength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2133600" y="5029200"/>
            <a:ext cx="5452946" cy="996175"/>
          </a:xfrm>
          <a:custGeom>
            <a:avLst/>
            <a:gdLst>
              <a:gd name="connsiteX0" fmla="*/ 0 w 5452946"/>
              <a:gd name="connsiteY0" fmla="*/ 0 h 996175"/>
              <a:gd name="connsiteX1" fmla="*/ 267629 w 5452946"/>
              <a:gd name="connsiteY1" fmla="*/ 680225 h 996175"/>
              <a:gd name="connsiteX2" fmla="*/ 512956 w 5452946"/>
              <a:gd name="connsiteY2" fmla="*/ 903249 h 996175"/>
              <a:gd name="connsiteX3" fmla="*/ 1025912 w 5452946"/>
              <a:gd name="connsiteY3" fmla="*/ 936703 h 996175"/>
              <a:gd name="connsiteX4" fmla="*/ 1326995 w 5452946"/>
              <a:gd name="connsiteY4" fmla="*/ 758283 h 996175"/>
              <a:gd name="connsiteX5" fmla="*/ 1561170 w 5452946"/>
              <a:gd name="connsiteY5" fmla="*/ 122664 h 996175"/>
              <a:gd name="connsiteX6" fmla="*/ 1694985 w 5452946"/>
              <a:gd name="connsiteY6" fmla="*/ 234176 h 996175"/>
              <a:gd name="connsiteX7" fmla="*/ 1773044 w 5452946"/>
              <a:gd name="connsiteY7" fmla="*/ 245327 h 996175"/>
              <a:gd name="connsiteX8" fmla="*/ 1940312 w 5452946"/>
              <a:gd name="connsiteY8" fmla="*/ 178420 h 996175"/>
              <a:gd name="connsiteX9" fmla="*/ 2252546 w 5452946"/>
              <a:gd name="connsiteY9" fmla="*/ 234176 h 996175"/>
              <a:gd name="connsiteX10" fmla="*/ 2430966 w 5452946"/>
              <a:gd name="connsiteY10" fmla="*/ 669074 h 996175"/>
              <a:gd name="connsiteX11" fmla="*/ 2698595 w 5452946"/>
              <a:gd name="connsiteY11" fmla="*/ 892098 h 996175"/>
              <a:gd name="connsiteX12" fmla="*/ 3546088 w 5452946"/>
              <a:gd name="connsiteY12" fmla="*/ 925552 h 996175"/>
              <a:gd name="connsiteX13" fmla="*/ 4014439 w 5452946"/>
              <a:gd name="connsiteY13" fmla="*/ 769435 h 996175"/>
              <a:gd name="connsiteX14" fmla="*/ 4282068 w 5452946"/>
              <a:gd name="connsiteY14" fmla="*/ 825191 h 996175"/>
              <a:gd name="connsiteX15" fmla="*/ 4572000 w 5452946"/>
              <a:gd name="connsiteY15" fmla="*/ 970156 h 996175"/>
              <a:gd name="connsiteX16" fmla="*/ 5296829 w 5452946"/>
              <a:gd name="connsiteY16" fmla="*/ 981308 h 996175"/>
              <a:gd name="connsiteX17" fmla="*/ 5452946 w 5452946"/>
              <a:gd name="connsiteY17" fmla="*/ 981308 h 996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2946" h="996175">
                <a:moveTo>
                  <a:pt x="0" y="0"/>
                </a:moveTo>
                <a:cubicBezTo>
                  <a:pt x="91068" y="264842"/>
                  <a:pt x="182136" y="529684"/>
                  <a:pt x="267629" y="680225"/>
                </a:cubicBezTo>
                <a:cubicBezTo>
                  <a:pt x="353122" y="830767"/>
                  <a:pt x="386576" y="860503"/>
                  <a:pt x="512956" y="903249"/>
                </a:cubicBezTo>
                <a:cubicBezTo>
                  <a:pt x="639336" y="945995"/>
                  <a:pt x="890239" y="960864"/>
                  <a:pt x="1025912" y="936703"/>
                </a:cubicBezTo>
                <a:cubicBezTo>
                  <a:pt x="1161585" y="912542"/>
                  <a:pt x="1237785" y="893956"/>
                  <a:pt x="1326995" y="758283"/>
                </a:cubicBezTo>
                <a:cubicBezTo>
                  <a:pt x="1416205" y="622610"/>
                  <a:pt x="1499838" y="210015"/>
                  <a:pt x="1561170" y="122664"/>
                </a:cubicBezTo>
                <a:cubicBezTo>
                  <a:pt x="1622502" y="35313"/>
                  <a:pt x="1659673" y="213732"/>
                  <a:pt x="1694985" y="234176"/>
                </a:cubicBezTo>
                <a:cubicBezTo>
                  <a:pt x="1730297" y="254620"/>
                  <a:pt x="1732156" y="254620"/>
                  <a:pt x="1773044" y="245327"/>
                </a:cubicBezTo>
                <a:cubicBezTo>
                  <a:pt x="1813932" y="236034"/>
                  <a:pt x="1860395" y="180278"/>
                  <a:pt x="1940312" y="178420"/>
                </a:cubicBezTo>
                <a:cubicBezTo>
                  <a:pt x="2020229" y="176562"/>
                  <a:pt x="2170770" y="152400"/>
                  <a:pt x="2252546" y="234176"/>
                </a:cubicBezTo>
                <a:cubicBezTo>
                  <a:pt x="2334322" y="315952"/>
                  <a:pt x="2356625" y="559420"/>
                  <a:pt x="2430966" y="669074"/>
                </a:cubicBezTo>
                <a:cubicBezTo>
                  <a:pt x="2505307" y="778728"/>
                  <a:pt x="2512741" y="849352"/>
                  <a:pt x="2698595" y="892098"/>
                </a:cubicBezTo>
                <a:cubicBezTo>
                  <a:pt x="2884449" y="934844"/>
                  <a:pt x="3326781" y="945996"/>
                  <a:pt x="3546088" y="925552"/>
                </a:cubicBezTo>
                <a:cubicBezTo>
                  <a:pt x="3765395" y="905108"/>
                  <a:pt x="3891776" y="786162"/>
                  <a:pt x="4014439" y="769435"/>
                </a:cubicBezTo>
                <a:cubicBezTo>
                  <a:pt x="4137102" y="752708"/>
                  <a:pt x="4189141" y="791738"/>
                  <a:pt x="4282068" y="825191"/>
                </a:cubicBezTo>
                <a:cubicBezTo>
                  <a:pt x="4374995" y="858645"/>
                  <a:pt x="4402873" y="944137"/>
                  <a:pt x="4572000" y="970156"/>
                </a:cubicBezTo>
                <a:cubicBezTo>
                  <a:pt x="4741127" y="996175"/>
                  <a:pt x="5150005" y="979449"/>
                  <a:pt x="5296829" y="981308"/>
                </a:cubicBezTo>
                <a:cubicBezTo>
                  <a:pt x="5443653" y="983167"/>
                  <a:pt x="5448299" y="982237"/>
                  <a:pt x="5452946" y="981308"/>
                </a:cubicBezTo>
              </a:path>
            </a:pathLst>
          </a:cu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19800" y="4419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compound 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118732" y="4694663"/>
            <a:ext cx="5787483" cy="1440367"/>
          </a:xfrm>
          <a:custGeom>
            <a:avLst/>
            <a:gdLst>
              <a:gd name="connsiteX0" fmla="*/ 0 w 5787483"/>
              <a:gd name="connsiteY0" fmla="*/ 0 h 1440367"/>
              <a:gd name="connsiteX1" fmla="*/ 211873 w 5787483"/>
              <a:gd name="connsiteY1" fmla="*/ 769435 h 1440367"/>
              <a:gd name="connsiteX2" fmla="*/ 434897 w 5787483"/>
              <a:gd name="connsiteY2" fmla="*/ 1260088 h 1440367"/>
              <a:gd name="connsiteX3" fmla="*/ 1081668 w 5787483"/>
              <a:gd name="connsiteY3" fmla="*/ 1326996 h 1440367"/>
              <a:gd name="connsiteX4" fmla="*/ 1349297 w 5787483"/>
              <a:gd name="connsiteY4" fmla="*/ 579864 h 1440367"/>
              <a:gd name="connsiteX5" fmla="*/ 1561170 w 5787483"/>
              <a:gd name="connsiteY5" fmla="*/ 836342 h 1440367"/>
              <a:gd name="connsiteX6" fmla="*/ 1795346 w 5787483"/>
              <a:gd name="connsiteY6" fmla="*/ 1037064 h 1440367"/>
              <a:gd name="connsiteX7" fmla="*/ 2096429 w 5787483"/>
              <a:gd name="connsiteY7" fmla="*/ 1148576 h 1440367"/>
              <a:gd name="connsiteX8" fmla="*/ 2341756 w 5787483"/>
              <a:gd name="connsiteY8" fmla="*/ 992459 h 1440367"/>
              <a:gd name="connsiteX9" fmla="*/ 2564780 w 5787483"/>
              <a:gd name="connsiteY9" fmla="*/ 535259 h 1440367"/>
              <a:gd name="connsiteX10" fmla="*/ 2877014 w 5787483"/>
              <a:gd name="connsiteY10" fmla="*/ 401444 h 1440367"/>
              <a:gd name="connsiteX11" fmla="*/ 3122341 w 5787483"/>
              <a:gd name="connsiteY11" fmla="*/ 735981 h 1440367"/>
              <a:gd name="connsiteX12" fmla="*/ 3245005 w 5787483"/>
              <a:gd name="connsiteY12" fmla="*/ 1148576 h 1440367"/>
              <a:gd name="connsiteX13" fmla="*/ 3534936 w 5787483"/>
              <a:gd name="connsiteY13" fmla="*/ 1349298 h 1440367"/>
              <a:gd name="connsiteX14" fmla="*/ 4750419 w 5787483"/>
              <a:gd name="connsiteY14" fmla="*/ 1371600 h 1440367"/>
              <a:gd name="connsiteX15" fmla="*/ 5787483 w 5787483"/>
              <a:gd name="connsiteY15" fmla="*/ 1382752 h 1440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87483" h="1440367">
                <a:moveTo>
                  <a:pt x="0" y="0"/>
                </a:moveTo>
                <a:cubicBezTo>
                  <a:pt x="69695" y="279710"/>
                  <a:pt x="139390" y="559420"/>
                  <a:pt x="211873" y="769435"/>
                </a:cubicBezTo>
                <a:cubicBezTo>
                  <a:pt x="284356" y="979450"/>
                  <a:pt x="289931" y="1167161"/>
                  <a:pt x="434897" y="1260088"/>
                </a:cubicBezTo>
                <a:cubicBezTo>
                  <a:pt x="579863" y="1353015"/>
                  <a:pt x="929268" y="1440367"/>
                  <a:pt x="1081668" y="1326996"/>
                </a:cubicBezTo>
                <a:cubicBezTo>
                  <a:pt x="1234068" y="1213625"/>
                  <a:pt x="1269380" y="661640"/>
                  <a:pt x="1349297" y="579864"/>
                </a:cubicBezTo>
                <a:cubicBezTo>
                  <a:pt x="1429214" y="498088"/>
                  <a:pt x="1486829" y="760142"/>
                  <a:pt x="1561170" y="836342"/>
                </a:cubicBezTo>
                <a:cubicBezTo>
                  <a:pt x="1635511" y="912542"/>
                  <a:pt x="1706136" y="985025"/>
                  <a:pt x="1795346" y="1037064"/>
                </a:cubicBezTo>
                <a:cubicBezTo>
                  <a:pt x="1884556" y="1089103"/>
                  <a:pt x="2005361" y="1156010"/>
                  <a:pt x="2096429" y="1148576"/>
                </a:cubicBezTo>
                <a:cubicBezTo>
                  <a:pt x="2187497" y="1141142"/>
                  <a:pt x="2263698" y="1094678"/>
                  <a:pt x="2341756" y="992459"/>
                </a:cubicBezTo>
                <a:cubicBezTo>
                  <a:pt x="2419814" y="890240"/>
                  <a:pt x="2475570" y="633762"/>
                  <a:pt x="2564780" y="535259"/>
                </a:cubicBezTo>
                <a:cubicBezTo>
                  <a:pt x="2653990" y="436756"/>
                  <a:pt x="2784087" y="367990"/>
                  <a:pt x="2877014" y="401444"/>
                </a:cubicBezTo>
                <a:cubicBezTo>
                  <a:pt x="2969941" y="434898"/>
                  <a:pt x="3061009" y="611459"/>
                  <a:pt x="3122341" y="735981"/>
                </a:cubicBezTo>
                <a:cubicBezTo>
                  <a:pt x="3183673" y="860503"/>
                  <a:pt x="3176239" y="1046357"/>
                  <a:pt x="3245005" y="1148576"/>
                </a:cubicBezTo>
                <a:cubicBezTo>
                  <a:pt x="3313771" y="1250795"/>
                  <a:pt x="3284034" y="1312127"/>
                  <a:pt x="3534936" y="1349298"/>
                </a:cubicBezTo>
                <a:cubicBezTo>
                  <a:pt x="3785838" y="1386469"/>
                  <a:pt x="4750419" y="1371600"/>
                  <a:pt x="4750419" y="1371600"/>
                </a:cubicBezTo>
                <a:lnTo>
                  <a:pt x="5787483" y="1382752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67400" y="4953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Compound B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91000" y="4267200"/>
            <a:ext cx="0" cy="83820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953000" y="4191000"/>
            <a:ext cx="0" cy="83820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172200" y="4800600"/>
            <a:ext cx="0" cy="83820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33800" y="4114800"/>
            <a:ext cx="0" cy="83820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52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/>
      <p:bldP spid="6" grpId="0"/>
      <p:bldP spid="7" grpId="0" animBg="1"/>
      <p:bldP spid="8" grpId="0"/>
      <p:bldP spid="9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Luminescence Spectroscopy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latin typeface="Tahoma" charset="0"/>
              </a:rPr>
              <a:t>Advantages to Luminescence Spectroscopy</a:t>
            </a: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	</a:t>
            </a:r>
            <a:r>
              <a:rPr lang="en-US" sz="2400" smtClean="0">
                <a:latin typeface="Tahoma" charset="0"/>
              </a:rPr>
              <a:t>1.  Greater Selectivity (most compounds do not efficiently fluoresce)</a:t>
            </a:r>
          </a:p>
          <a:p>
            <a:pPr>
              <a:buFontTx/>
              <a:buNone/>
            </a:pPr>
            <a:r>
              <a:rPr lang="en-US" sz="2400" smtClean="0">
                <a:latin typeface="Tahoma" charset="0"/>
              </a:rPr>
              <a:t>	2.  Greater Sensitivity </a:t>
            </a:r>
            <a:r>
              <a:rPr lang="en-US" sz="2400" smtClean="0"/>
              <a:t>–</a:t>
            </a:r>
            <a:r>
              <a:rPr lang="en-US" sz="2400" smtClean="0">
                <a:latin typeface="Tahoma" charset="0"/>
              </a:rPr>
              <a:t> does not depend on difference in signal; with sensitive light detectors, low level light detection possible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990600" y="411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Absorption of light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066800" y="4572000"/>
            <a:ext cx="26670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990600" y="5943600"/>
            <a:ext cx="2895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95% transparent</a:t>
            </a:r>
          </a:p>
          <a:p>
            <a:pPr>
              <a:spcBef>
                <a:spcPct val="50000"/>
              </a:spcBef>
            </a:pPr>
            <a:r>
              <a:rPr lang="en-US"/>
              <a:t>(equiv. to A = 0.022)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4724400" y="4572000"/>
            <a:ext cx="2743200" cy="1295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5562600" y="5029200"/>
            <a:ext cx="228600" cy="228600"/>
          </a:xfrm>
          <a:prstGeom prst="ellipse">
            <a:avLst/>
          </a:prstGeom>
          <a:solidFill>
            <a:schemeClr val="bg1">
              <a:alpha val="34901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2057400" y="4953000"/>
            <a:ext cx="228600" cy="228600"/>
          </a:xfrm>
          <a:prstGeom prst="ellipse">
            <a:avLst/>
          </a:prstGeom>
          <a:solidFill>
            <a:schemeClr val="tx2">
              <a:alpha val="5098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4648200" y="60198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Weak light in black background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4495800" y="411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Emission of light</a:t>
            </a:r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V="1">
            <a:off x="1752600" y="5105400"/>
            <a:ext cx="3810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V="1">
            <a:off x="5638800" y="5181600"/>
            <a:ext cx="0" cy="762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  <p:bldP spid="52228" grpId="0"/>
      <p:bldP spid="52229" grpId="0" animBg="1"/>
      <p:bldP spid="52230" grpId="0"/>
      <p:bldP spid="52231" grpId="0" animBg="1"/>
      <p:bldP spid="52232" grpId="0" animBg="1"/>
      <p:bldP spid="52233" grpId="0" animBg="1"/>
      <p:bldP spid="52234" grpId="0"/>
      <p:bldP spid="52235" grpId="0"/>
      <p:bldP spid="52236" grpId="0" animBg="1"/>
      <p:bldP spid="522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Chapter 19 - Spectrometers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Main Components: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1) Light Source (produces light in right wavelength range)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2) Wavelength Descriminator (allows determination of signal at each wavelength)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3) Sample (in sample container)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4) Light Transducer (converts light intensity to electrical signal)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5 )Electronics (Data processing, storage and display)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457200" y="388620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Example: Simple Absorption Spectrophotometer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609600" y="4267200"/>
            <a:ext cx="6400800" cy="2286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066800" y="4800600"/>
            <a:ext cx="609600" cy="304800"/>
          </a:xfrm>
          <a:prstGeom prst="rect">
            <a:avLst/>
          </a:prstGeom>
          <a:solidFill>
            <a:srgbClr val="FBFED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762000" y="5257800"/>
            <a:ext cx="15240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Light Source</a:t>
            </a:r>
          </a:p>
          <a:p>
            <a:pPr>
              <a:spcBef>
                <a:spcPct val="50000"/>
              </a:spcBef>
            </a:pPr>
            <a:r>
              <a:rPr lang="en-US" sz="1400"/>
              <a:t>(e.g tungsten lamp)</a:t>
            </a: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1676400" y="49530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2286000" y="4724400"/>
            <a:ext cx="1524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2362200" y="48768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ahoma" charset="0"/>
              </a:rPr>
              <a:t>Monochromator</a:t>
            </a: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10000" y="5410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4419600" y="52578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4114800" y="5791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Sample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4800600" y="5410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5410200" y="5257800"/>
            <a:ext cx="1524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5029200" y="4648200"/>
            <a:ext cx="1676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detector (e.g. photodiode)</a:t>
            </a:r>
          </a:p>
        </p:txBody>
      </p:sp>
      <p:sp>
        <p:nvSpPr>
          <p:cNvPr id="54289" name="Freeform 17"/>
          <p:cNvSpPr>
            <a:spLocks/>
          </p:cNvSpPr>
          <p:nvPr/>
        </p:nvSpPr>
        <p:spPr bwMode="auto">
          <a:xfrm>
            <a:off x="5562600" y="5321300"/>
            <a:ext cx="393700" cy="546100"/>
          </a:xfrm>
          <a:custGeom>
            <a:avLst/>
            <a:gdLst>
              <a:gd name="T0" fmla="*/ 0 w 248"/>
              <a:gd name="T1" fmla="*/ 2147483647 h 344"/>
              <a:gd name="T2" fmla="*/ 2147483647 w 248"/>
              <a:gd name="T3" fmla="*/ 2147483647 h 344"/>
              <a:gd name="T4" fmla="*/ 2147483647 w 248"/>
              <a:gd name="T5" fmla="*/ 2147483647 h 344"/>
              <a:gd name="T6" fmla="*/ 2147483647 w 248"/>
              <a:gd name="T7" fmla="*/ 2147483647 h 344"/>
              <a:gd name="T8" fmla="*/ 2147483647 w 248"/>
              <a:gd name="T9" fmla="*/ 2147483647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8"/>
              <a:gd name="T16" fmla="*/ 0 h 344"/>
              <a:gd name="T17" fmla="*/ 248 w 248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8" h="344">
                <a:moveTo>
                  <a:pt x="0" y="56"/>
                </a:moveTo>
                <a:cubicBezTo>
                  <a:pt x="28" y="28"/>
                  <a:pt x="56" y="0"/>
                  <a:pt x="96" y="8"/>
                </a:cubicBezTo>
                <a:cubicBezTo>
                  <a:pt x="136" y="16"/>
                  <a:pt x="232" y="72"/>
                  <a:pt x="240" y="104"/>
                </a:cubicBezTo>
                <a:cubicBezTo>
                  <a:pt x="248" y="136"/>
                  <a:pt x="160" y="160"/>
                  <a:pt x="144" y="200"/>
                </a:cubicBezTo>
                <a:cubicBezTo>
                  <a:pt x="128" y="240"/>
                  <a:pt x="144" y="320"/>
                  <a:pt x="144" y="3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5334000" y="5867400"/>
            <a:ext cx="1371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Electronics</a:t>
            </a:r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 flipV="1">
            <a:off x="3505200" y="5562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2438400" y="61722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single </a:t>
            </a:r>
            <a:r>
              <a:rPr lang="en-US" sz="1400">
                <a:latin typeface="Symbol" pitchFamily="18" charset="2"/>
              </a:rPr>
              <a:t>l</a:t>
            </a:r>
            <a:r>
              <a:rPr lang="en-US" sz="1400"/>
              <a:t> out</a:t>
            </a:r>
          </a:p>
        </p:txBody>
      </p:sp>
    </p:spTree>
    <p:extLst>
      <p:ext uri="{BB962C8B-B14F-4D97-AF65-F5344CB8AC3E}">
        <p14:creationId xmlns:p14="http://schemas.microsoft.com/office/powerpoint/2010/main" val="303843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54276" grpId="0"/>
      <p:bldP spid="54277" grpId="0" animBg="1"/>
      <p:bldP spid="54278" grpId="0" animBg="1"/>
      <p:bldP spid="54279" grpId="0"/>
      <p:bldP spid="54280" grpId="0" animBg="1"/>
      <p:bldP spid="54281" grpId="0" animBg="1"/>
      <p:bldP spid="54282" grpId="0"/>
      <p:bldP spid="54283" grpId="0" animBg="1"/>
      <p:bldP spid="54284" grpId="0" animBg="1"/>
      <p:bldP spid="54285" grpId="0"/>
      <p:bldP spid="54286" grpId="0" animBg="1"/>
      <p:bldP spid="54287" grpId="0" animBg="1"/>
      <p:bldP spid="54288" grpId="0"/>
      <p:bldP spid="54289" grpId="0" animBg="1"/>
      <p:bldP spid="54290" grpId="0" animBg="1"/>
      <p:bldP spid="54291" grpId="0" animBg="1"/>
      <p:bldP spid="542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  <a:cs typeface="Tahoma" charset="0"/>
              </a:rPr>
              <a:t>Spectrometers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Some times you have to think creatively to get all the components.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Example NMR spectrometer: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Light source = antenna (for exciting sample, and sample re-emission)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Light transducer = antenna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Electronics = A/D board (plus many other components)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Wavelength </a:t>
            </a:r>
            <a:r>
              <a:rPr lang="en-US" sz="2000" dirty="0" err="1" smtClean="0">
                <a:latin typeface="Tahoma" charset="0"/>
                <a:cs typeface="Tahoma" charset="0"/>
              </a:rPr>
              <a:t>descriminator</a:t>
            </a:r>
            <a:r>
              <a:rPr lang="en-US" sz="2000" dirty="0" smtClean="0">
                <a:latin typeface="Tahoma" charset="0"/>
                <a:cs typeface="Tahoma" charset="0"/>
              </a:rPr>
              <a:t> =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Fourier Transformation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905000" y="4038600"/>
            <a:ext cx="198120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Radio Frequency Signal Generator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105400" y="6248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Antenna</a:t>
            </a: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 flipV="1">
            <a:off x="54864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27" name="Freeform 7"/>
          <p:cNvSpPr>
            <a:spLocks/>
          </p:cNvSpPr>
          <p:nvPr/>
        </p:nvSpPr>
        <p:spPr bwMode="auto">
          <a:xfrm>
            <a:off x="5562600" y="4381500"/>
            <a:ext cx="177800" cy="723900"/>
          </a:xfrm>
          <a:custGeom>
            <a:avLst/>
            <a:gdLst>
              <a:gd name="T0" fmla="*/ 0 w 112"/>
              <a:gd name="T1" fmla="*/ 2147483647 h 456"/>
              <a:gd name="T2" fmla="*/ 2147483647 w 112"/>
              <a:gd name="T3" fmla="*/ 2147483647 h 456"/>
              <a:gd name="T4" fmla="*/ 2147483647 w 112"/>
              <a:gd name="T5" fmla="*/ 2147483647 h 456"/>
              <a:gd name="T6" fmla="*/ 2147483647 w 112"/>
              <a:gd name="T7" fmla="*/ 2147483647 h 456"/>
              <a:gd name="T8" fmla="*/ 0 w 112"/>
              <a:gd name="T9" fmla="*/ 2147483647 h 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456"/>
              <a:gd name="T17" fmla="*/ 112 w 112"/>
              <a:gd name="T18" fmla="*/ 456 h 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456">
                <a:moveTo>
                  <a:pt x="0" y="24"/>
                </a:moveTo>
                <a:cubicBezTo>
                  <a:pt x="16" y="12"/>
                  <a:pt x="32" y="0"/>
                  <a:pt x="48" y="24"/>
                </a:cubicBezTo>
                <a:cubicBezTo>
                  <a:pt x="64" y="48"/>
                  <a:pt x="88" y="104"/>
                  <a:pt x="96" y="168"/>
                </a:cubicBezTo>
                <a:cubicBezTo>
                  <a:pt x="104" y="232"/>
                  <a:pt x="112" y="360"/>
                  <a:pt x="96" y="408"/>
                </a:cubicBezTo>
                <a:cubicBezTo>
                  <a:pt x="80" y="456"/>
                  <a:pt x="16" y="448"/>
                  <a:pt x="0" y="4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8" name="Freeform 8"/>
          <p:cNvSpPr>
            <a:spLocks/>
          </p:cNvSpPr>
          <p:nvPr/>
        </p:nvSpPr>
        <p:spPr bwMode="auto">
          <a:xfrm>
            <a:off x="5638800" y="4267200"/>
            <a:ext cx="254000" cy="990600"/>
          </a:xfrm>
          <a:custGeom>
            <a:avLst/>
            <a:gdLst>
              <a:gd name="T0" fmla="*/ 0 w 112"/>
              <a:gd name="T1" fmla="*/ 2147483647 h 456"/>
              <a:gd name="T2" fmla="*/ 2147483647 w 112"/>
              <a:gd name="T3" fmla="*/ 2147483647 h 456"/>
              <a:gd name="T4" fmla="*/ 2147483647 w 112"/>
              <a:gd name="T5" fmla="*/ 2147483647 h 456"/>
              <a:gd name="T6" fmla="*/ 2147483647 w 112"/>
              <a:gd name="T7" fmla="*/ 2147483647 h 456"/>
              <a:gd name="T8" fmla="*/ 0 w 112"/>
              <a:gd name="T9" fmla="*/ 2147483647 h 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456"/>
              <a:gd name="T17" fmla="*/ 112 w 112"/>
              <a:gd name="T18" fmla="*/ 456 h 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456">
                <a:moveTo>
                  <a:pt x="0" y="24"/>
                </a:moveTo>
                <a:cubicBezTo>
                  <a:pt x="16" y="12"/>
                  <a:pt x="32" y="0"/>
                  <a:pt x="48" y="24"/>
                </a:cubicBezTo>
                <a:cubicBezTo>
                  <a:pt x="64" y="48"/>
                  <a:pt x="88" y="104"/>
                  <a:pt x="96" y="168"/>
                </a:cubicBezTo>
                <a:cubicBezTo>
                  <a:pt x="104" y="232"/>
                  <a:pt x="112" y="360"/>
                  <a:pt x="96" y="408"/>
                </a:cubicBezTo>
                <a:cubicBezTo>
                  <a:pt x="80" y="456"/>
                  <a:pt x="16" y="448"/>
                  <a:pt x="0" y="4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9" name="Freeform 9"/>
          <p:cNvSpPr>
            <a:spLocks/>
          </p:cNvSpPr>
          <p:nvPr/>
        </p:nvSpPr>
        <p:spPr bwMode="auto">
          <a:xfrm>
            <a:off x="5715000" y="4114800"/>
            <a:ext cx="330200" cy="1295400"/>
          </a:xfrm>
          <a:custGeom>
            <a:avLst/>
            <a:gdLst>
              <a:gd name="T0" fmla="*/ 0 w 112"/>
              <a:gd name="T1" fmla="*/ 2147483647 h 456"/>
              <a:gd name="T2" fmla="*/ 2147483647 w 112"/>
              <a:gd name="T3" fmla="*/ 2147483647 h 456"/>
              <a:gd name="T4" fmla="*/ 2147483647 w 112"/>
              <a:gd name="T5" fmla="*/ 2147483647 h 456"/>
              <a:gd name="T6" fmla="*/ 2147483647 w 112"/>
              <a:gd name="T7" fmla="*/ 2147483647 h 456"/>
              <a:gd name="T8" fmla="*/ 0 w 112"/>
              <a:gd name="T9" fmla="*/ 2147483647 h 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456"/>
              <a:gd name="T17" fmla="*/ 112 w 112"/>
              <a:gd name="T18" fmla="*/ 456 h 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456">
                <a:moveTo>
                  <a:pt x="0" y="24"/>
                </a:moveTo>
                <a:cubicBezTo>
                  <a:pt x="16" y="12"/>
                  <a:pt x="32" y="0"/>
                  <a:pt x="48" y="24"/>
                </a:cubicBezTo>
                <a:cubicBezTo>
                  <a:pt x="64" y="48"/>
                  <a:pt x="88" y="104"/>
                  <a:pt x="96" y="168"/>
                </a:cubicBezTo>
                <a:cubicBezTo>
                  <a:pt x="104" y="232"/>
                  <a:pt x="112" y="360"/>
                  <a:pt x="96" y="408"/>
                </a:cubicBezTo>
                <a:cubicBezTo>
                  <a:pt x="80" y="456"/>
                  <a:pt x="16" y="448"/>
                  <a:pt x="0" y="4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0" name="Freeform 10"/>
          <p:cNvSpPr>
            <a:spLocks/>
          </p:cNvSpPr>
          <p:nvPr/>
        </p:nvSpPr>
        <p:spPr bwMode="auto">
          <a:xfrm>
            <a:off x="6070600" y="3048000"/>
            <a:ext cx="177800" cy="2336800"/>
          </a:xfrm>
          <a:custGeom>
            <a:avLst/>
            <a:gdLst>
              <a:gd name="T0" fmla="*/ 2147483647 w 368"/>
              <a:gd name="T1" fmla="*/ 0 h 1472"/>
              <a:gd name="T2" fmla="*/ 2147483647 w 368"/>
              <a:gd name="T3" fmla="*/ 2147483647 h 1472"/>
              <a:gd name="T4" fmla="*/ 2147483647 w 368"/>
              <a:gd name="T5" fmla="*/ 2147483647 h 1472"/>
              <a:gd name="T6" fmla="*/ 2147483647 w 368"/>
              <a:gd name="T7" fmla="*/ 2147483647 h 1472"/>
              <a:gd name="T8" fmla="*/ 2147483647 w 368"/>
              <a:gd name="T9" fmla="*/ 2147483647 h 1472"/>
              <a:gd name="T10" fmla="*/ 2147483647 w 368"/>
              <a:gd name="T11" fmla="*/ 2147483647 h 1472"/>
              <a:gd name="T12" fmla="*/ 2147483647 w 368"/>
              <a:gd name="T13" fmla="*/ 2147483647 h 1472"/>
              <a:gd name="T14" fmla="*/ 2147483647 w 368"/>
              <a:gd name="T15" fmla="*/ 0 h 14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68"/>
              <a:gd name="T25" fmla="*/ 0 h 1472"/>
              <a:gd name="T26" fmla="*/ 368 w 368"/>
              <a:gd name="T27" fmla="*/ 1472 h 14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68" h="1472">
                <a:moveTo>
                  <a:pt x="16" y="0"/>
                </a:moveTo>
                <a:cubicBezTo>
                  <a:pt x="16" y="160"/>
                  <a:pt x="16" y="320"/>
                  <a:pt x="16" y="528"/>
                </a:cubicBezTo>
                <a:cubicBezTo>
                  <a:pt x="16" y="736"/>
                  <a:pt x="0" y="1096"/>
                  <a:pt x="16" y="1248"/>
                </a:cubicBezTo>
                <a:cubicBezTo>
                  <a:pt x="32" y="1400"/>
                  <a:pt x="72" y="1408"/>
                  <a:pt x="112" y="1440"/>
                </a:cubicBezTo>
                <a:cubicBezTo>
                  <a:pt x="152" y="1472"/>
                  <a:pt x="216" y="1472"/>
                  <a:pt x="256" y="1440"/>
                </a:cubicBezTo>
                <a:cubicBezTo>
                  <a:pt x="296" y="1408"/>
                  <a:pt x="336" y="1328"/>
                  <a:pt x="352" y="1248"/>
                </a:cubicBezTo>
                <a:cubicBezTo>
                  <a:pt x="368" y="1168"/>
                  <a:pt x="352" y="1168"/>
                  <a:pt x="352" y="960"/>
                </a:cubicBezTo>
                <a:cubicBezTo>
                  <a:pt x="352" y="752"/>
                  <a:pt x="352" y="160"/>
                  <a:pt x="35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1" name="Freeform 11"/>
          <p:cNvSpPr>
            <a:spLocks/>
          </p:cNvSpPr>
          <p:nvPr/>
        </p:nvSpPr>
        <p:spPr bwMode="auto">
          <a:xfrm>
            <a:off x="6096000" y="4114800"/>
            <a:ext cx="141288" cy="1268413"/>
          </a:xfrm>
          <a:custGeom>
            <a:avLst/>
            <a:gdLst>
              <a:gd name="T0" fmla="*/ 0 w 337"/>
              <a:gd name="T1" fmla="*/ 2147483647 h 799"/>
              <a:gd name="T2" fmla="*/ 0 w 337"/>
              <a:gd name="T3" fmla="*/ 2147483647 h 799"/>
              <a:gd name="T4" fmla="*/ 2147483647 w 337"/>
              <a:gd name="T5" fmla="*/ 2147483647 h 799"/>
              <a:gd name="T6" fmla="*/ 2147483647 w 337"/>
              <a:gd name="T7" fmla="*/ 2147483647 h 799"/>
              <a:gd name="T8" fmla="*/ 2147483647 w 337"/>
              <a:gd name="T9" fmla="*/ 2147483647 h 799"/>
              <a:gd name="T10" fmla="*/ 2147483647 w 337"/>
              <a:gd name="T11" fmla="*/ 2147483647 h 799"/>
              <a:gd name="T12" fmla="*/ 2147483647 w 337"/>
              <a:gd name="T13" fmla="*/ 2147483647 h 799"/>
              <a:gd name="T14" fmla="*/ 2147483647 w 337"/>
              <a:gd name="T15" fmla="*/ 2147483647 h 799"/>
              <a:gd name="T16" fmla="*/ 2147483647 w 337"/>
              <a:gd name="T17" fmla="*/ 2147483647 h 799"/>
              <a:gd name="T18" fmla="*/ 2147483647 w 337"/>
              <a:gd name="T19" fmla="*/ 2147483647 h 799"/>
              <a:gd name="T20" fmla="*/ 2147483647 w 337"/>
              <a:gd name="T21" fmla="*/ 2147483647 h 799"/>
              <a:gd name="T22" fmla="*/ 2147483647 w 337"/>
              <a:gd name="T23" fmla="*/ 2147483647 h 799"/>
              <a:gd name="T24" fmla="*/ 2147483647 w 337"/>
              <a:gd name="T25" fmla="*/ 2147483647 h 799"/>
              <a:gd name="T26" fmla="*/ 2147483647 w 337"/>
              <a:gd name="T27" fmla="*/ 2147483647 h 799"/>
              <a:gd name="T28" fmla="*/ 0 w 337"/>
              <a:gd name="T29" fmla="*/ 2147483647 h 7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37"/>
              <a:gd name="T46" fmla="*/ 0 h 799"/>
              <a:gd name="T47" fmla="*/ 337 w 337"/>
              <a:gd name="T48" fmla="*/ 799 h 7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37" h="799">
                <a:moveTo>
                  <a:pt x="0" y="24"/>
                </a:moveTo>
                <a:cubicBezTo>
                  <a:pt x="21" y="181"/>
                  <a:pt x="0" y="0"/>
                  <a:pt x="0" y="334"/>
                </a:cubicBezTo>
                <a:cubicBezTo>
                  <a:pt x="0" y="423"/>
                  <a:pt x="9" y="511"/>
                  <a:pt x="15" y="600"/>
                </a:cubicBezTo>
                <a:cubicBezTo>
                  <a:pt x="18" y="649"/>
                  <a:pt x="14" y="743"/>
                  <a:pt x="74" y="762"/>
                </a:cubicBezTo>
                <a:cubicBezTo>
                  <a:pt x="125" y="796"/>
                  <a:pt x="102" y="787"/>
                  <a:pt x="141" y="799"/>
                </a:cubicBezTo>
                <a:cubicBezTo>
                  <a:pt x="163" y="797"/>
                  <a:pt x="186" y="797"/>
                  <a:pt x="207" y="792"/>
                </a:cubicBezTo>
                <a:cubicBezTo>
                  <a:pt x="232" y="786"/>
                  <a:pt x="233" y="758"/>
                  <a:pt x="259" y="740"/>
                </a:cubicBezTo>
                <a:cubicBezTo>
                  <a:pt x="274" y="694"/>
                  <a:pt x="296" y="653"/>
                  <a:pt x="311" y="607"/>
                </a:cubicBezTo>
                <a:cubicBezTo>
                  <a:pt x="317" y="588"/>
                  <a:pt x="325" y="548"/>
                  <a:pt x="325" y="548"/>
                </a:cubicBezTo>
                <a:cubicBezTo>
                  <a:pt x="318" y="461"/>
                  <a:pt x="337" y="367"/>
                  <a:pt x="311" y="282"/>
                </a:cubicBezTo>
                <a:cubicBezTo>
                  <a:pt x="308" y="201"/>
                  <a:pt x="317" y="119"/>
                  <a:pt x="303" y="39"/>
                </a:cubicBezTo>
                <a:cubicBezTo>
                  <a:pt x="301" y="27"/>
                  <a:pt x="278" y="33"/>
                  <a:pt x="266" y="31"/>
                </a:cubicBezTo>
                <a:cubicBezTo>
                  <a:pt x="215" y="22"/>
                  <a:pt x="182" y="21"/>
                  <a:pt x="126" y="17"/>
                </a:cubicBezTo>
                <a:cubicBezTo>
                  <a:pt x="94" y="19"/>
                  <a:pt x="62" y="20"/>
                  <a:pt x="30" y="24"/>
                </a:cubicBezTo>
                <a:cubicBezTo>
                  <a:pt x="0" y="28"/>
                  <a:pt x="16" y="38"/>
                  <a:pt x="0" y="2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2" name="Freeform 12"/>
          <p:cNvSpPr>
            <a:spLocks/>
          </p:cNvSpPr>
          <p:nvPr/>
        </p:nvSpPr>
        <p:spPr bwMode="auto">
          <a:xfrm>
            <a:off x="5854700" y="3911600"/>
            <a:ext cx="317500" cy="1625600"/>
          </a:xfrm>
          <a:custGeom>
            <a:avLst/>
            <a:gdLst>
              <a:gd name="T0" fmla="*/ 2147483647 w 200"/>
              <a:gd name="T1" fmla="*/ 2147483647 h 1024"/>
              <a:gd name="T2" fmla="*/ 2147483647 w 200"/>
              <a:gd name="T3" fmla="*/ 2147483647 h 1024"/>
              <a:gd name="T4" fmla="*/ 2147483647 w 200"/>
              <a:gd name="T5" fmla="*/ 2147483647 h 1024"/>
              <a:gd name="T6" fmla="*/ 2147483647 w 200"/>
              <a:gd name="T7" fmla="*/ 2147483647 h 1024"/>
              <a:gd name="T8" fmla="*/ 2147483647 w 200"/>
              <a:gd name="T9" fmla="*/ 2147483647 h 10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024"/>
              <a:gd name="T17" fmla="*/ 200 w 200"/>
              <a:gd name="T18" fmla="*/ 1024 h 10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024">
                <a:moveTo>
                  <a:pt x="200" y="992"/>
                </a:moveTo>
                <a:cubicBezTo>
                  <a:pt x="168" y="1008"/>
                  <a:pt x="136" y="1024"/>
                  <a:pt x="104" y="992"/>
                </a:cubicBezTo>
                <a:cubicBezTo>
                  <a:pt x="72" y="960"/>
                  <a:pt x="16" y="944"/>
                  <a:pt x="8" y="800"/>
                </a:cubicBezTo>
                <a:cubicBezTo>
                  <a:pt x="0" y="656"/>
                  <a:pt x="40" y="256"/>
                  <a:pt x="56" y="128"/>
                </a:cubicBezTo>
                <a:cubicBezTo>
                  <a:pt x="72" y="0"/>
                  <a:pt x="96" y="48"/>
                  <a:pt x="104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3" name="Freeform 13"/>
          <p:cNvSpPr>
            <a:spLocks/>
          </p:cNvSpPr>
          <p:nvPr/>
        </p:nvSpPr>
        <p:spPr bwMode="auto">
          <a:xfrm>
            <a:off x="5715000" y="3733800"/>
            <a:ext cx="393700" cy="1981200"/>
          </a:xfrm>
          <a:custGeom>
            <a:avLst/>
            <a:gdLst>
              <a:gd name="T0" fmla="*/ 2147483647 w 200"/>
              <a:gd name="T1" fmla="*/ 2147483647 h 1024"/>
              <a:gd name="T2" fmla="*/ 2147483647 w 200"/>
              <a:gd name="T3" fmla="*/ 2147483647 h 1024"/>
              <a:gd name="T4" fmla="*/ 2147483647 w 200"/>
              <a:gd name="T5" fmla="*/ 2147483647 h 1024"/>
              <a:gd name="T6" fmla="*/ 2147483647 w 200"/>
              <a:gd name="T7" fmla="*/ 2147483647 h 1024"/>
              <a:gd name="T8" fmla="*/ 2147483647 w 200"/>
              <a:gd name="T9" fmla="*/ 2147483647 h 10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024"/>
              <a:gd name="T17" fmla="*/ 200 w 200"/>
              <a:gd name="T18" fmla="*/ 1024 h 10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024">
                <a:moveTo>
                  <a:pt x="200" y="992"/>
                </a:moveTo>
                <a:cubicBezTo>
                  <a:pt x="168" y="1008"/>
                  <a:pt x="136" y="1024"/>
                  <a:pt x="104" y="992"/>
                </a:cubicBezTo>
                <a:cubicBezTo>
                  <a:pt x="72" y="960"/>
                  <a:pt x="16" y="944"/>
                  <a:pt x="8" y="800"/>
                </a:cubicBezTo>
                <a:cubicBezTo>
                  <a:pt x="0" y="656"/>
                  <a:pt x="40" y="256"/>
                  <a:pt x="56" y="128"/>
                </a:cubicBezTo>
                <a:cubicBezTo>
                  <a:pt x="72" y="0"/>
                  <a:pt x="96" y="48"/>
                  <a:pt x="104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4" name="Freeform 14"/>
          <p:cNvSpPr>
            <a:spLocks/>
          </p:cNvSpPr>
          <p:nvPr/>
        </p:nvSpPr>
        <p:spPr bwMode="auto">
          <a:xfrm>
            <a:off x="5562600" y="3581400"/>
            <a:ext cx="393700" cy="2362200"/>
          </a:xfrm>
          <a:custGeom>
            <a:avLst/>
            <a:gdLst>
              <a:gd name="T0" fmla="*/ 2147483647 w 200"/>
              <a:gd name="T1" fmla="*/ 2147483647 h 1024"/>
              <a:gd name="T2" fmla="*/ 2147483647 w 200"/>
              <a:gd name="T3" fmla="*/ 2147483647 h 1024"/>
              <a:gd name="T4" fmla="*/ 2147483647 w 200"/>
              <a:gd name="T5" fmla="*/ 2147483647 h 1024"/>
              <a:gd name="T6" fmla="*/ 2147483647 w 200"/>
              <a:gd name="T7" fmla="*/ 2147483647 h 1024"/>
              <a:gd name="T8" fmla="*/ 2147483647 w 200"/>
              <a:gd name="T9" fmla="*/ 2147483647 h 10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024"/>
              <a:gd name="T17" fmla="*/ 200 w 200"/>
              <a:gd name="T18" fmla="*/ 1024 h 10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024">
                <a:moveTo>
                  <a:pt x="200" y="992"/>
                </a:moveTo>
                <a:cubicBezTo>
                  <a:pt x="168" y="1008"/>
                  <a:pt x="136" y="1024"/>
                  <a:pt x="104" y="992"/>
                </a:cubicBezTo>
                <a:cubicBezTo>
                  <a:pt x="72" y="960"/>
                  <a:pt x="16" y="944"/>
                  <a:pt x="8" y="800"/>
                </a:cubicBezTo>
                <a:cubicBezTo>
                  <a:pt x="0" y="656"/>
                  <a:pt x="40" y="256"/>
                  <a:pt x="56" y="128"/>
                </a:cubicBezTo>
                <a:cubicBezTo>
                  <a:pt x="72" y="0"/>
                  <a:pt x="96" y="48"/>
                  <a:pt x="104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5" name="Freeform 15"/>
          <p:cNvSpPr>
            <a:spLocks/>
          </p:cNvSpPr>
          <p:nvPr/>
        </p:nvSpPr>
        <p:spPr bwMode="auto">
          <a:xfrm>
            <a:off x="3886200" y="4114800"/>
            <a:ext cx="1701800" cy="1778000"/>
          </a:xfrm>
          <a:custGeom>
            <a:avLst/>
            <a:gdLst>
              <a:gd name="T0" fmla="*/ 0 w 1072"/>
              <a:gd name="T1" fmla="*/ 2147483647 h 1120"/>
              <a:gd name="T2" fmla="*/ 2147483647 w 1072"/>
              <a:gd name="T3" fmla="*/ 2147483647 h 1120"/>
              <a:gd name="T4" fmla="*/ 2147483647 w 1072"/>
              <a:gd name="T5" fmla="*/ 2147483647 h 1120"/>
              <a:gd name="T6" fmla="*/ 2147483647 w 1072"/>
              <a:gd name="T7" fmla="*/ 2147483647 h 1120"/>
              <a:gd name="T8" fmla="*/ 2147483647 w 1072"/>
              <a:gd name="T9" fmla="*/ 2147483647 h 1120"/>
              <a:gd name="T10" fmla="*/ 2147483647 w 1072"/>
              <a:gd name="T11" fmla="*/ 2147483647 h 1120"/>
              <a:gd name="T12" fmla="*/ 2147483647 w 1072"/>
              <a:gd name="T13" fmla="*/ 2147483647 h 1120"/>
              <a:gd name="T14" fmla="*/ 2147483647 w 1072"/>
              <a:gd name="T15" fmla="*/ 2147483647 h 1120"/>
              <a:gd name="T16" fmla="*/ 2147483647 w 1072"/>
              <a:gd name="T17" fmla="*/ 2147483647 h 1120"/>
              <a:gd name="T18" fmla="*/ 2147483647 w 1072"/>
              <a:gd name="T19" fmla="*/ 2147483647 h 1120"/>
              <a:gd name="T20" fmla="*/ 2147483647 w 1072"/>
              <a:gd name="T21" fmla="*/ 2147483647 h 1120"/>
              <a:gd name="T22" fmla="*/ 2147483647 w 1072"/>
              <a:gd name="T23" fmla="*/ 2147483647 h 1120"/>
              <a:gd name="T24" fmla="*/ 2147483647 w 1072"/>
              <a:gd name="T25" fmla="*/ 2147483647 h 1120"/>
              <a:gd name="T26" fmla="*/ 2147483647 w 1072"/>
              <a:gd name="T27" fmla="*/ 2147483647 h 11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072"/>
              <a:gd name="T43" fmla="*/ 0 h 1120"/>
              <a:gd name="T44" fmla="*/ 1072 w 1072"/>
              <a:gd name="T45" fmla="*/ 1120 h 11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072" h="1120">
                <a:moveTo>
                  <a:pt x="0" y="96"/>
                </a:moveTo>
                <a:cubicBezTo>
                  <a:pt x="20" y="92"/>
                  <a:pt x="40" y="88"/>
                  <a:pt x="96" y="96"/>
                </a:cubicBezTo>
                <a:cubicBezTo>
                  <a:pt x="152" y="104"/>
                  <a:pt x="296" y="0"/>
                  <a:pt x="336" y="144"/>
                </a:cubicBezTo>
                <a:cubicBezTo>
                  <a:pt x="376" y="288"/>
                  <a:pt x="272" y="800"/>
                  <a:pt x="336" y="960"/>
                </a:cubicBezTo>
                <a:cubicBezTo>
                  <a:pt x="400" y="1120"/>
                  <a:pt x="624" y="1112"/>
                  <a:pt x="720" y="1104"/>
                </a:cubicBezTo>
                <a:cubicBezTo>
                  <a:pt x="816" y="1096"/>
                  <a:pt x="880" y="1040"/>
                  <a:pt x="912" y="912"/>
                </a:cubicBezTo>
                <a:cubicBezTo>
                  <a:pt x="944" y="784"/>
                  <a:pt x="904" y="472"/>
                  <a:pt x="912" y="336"/>
                </a:cubicBezTo>
                <a:cubicBezTo>
                  <a:pt x="920" y="200"/>
                  <a:pt x="936" y="112"/>
                  <a:pt x="960" y="96"/>
                </a:cubicBezTo>
                <a:cubicBezTo>
                  <a:pt x="984" y="80"/>
                  <a:pt x="1040" y="144"/>
                  <a:pt x="1056" y="240"/>
                </a:cubicBezTo>
                <a:cubicBezTo>
                  <a:pt x="1072" y="336"/>
                  <a:pt x="1072" y="608"/>
                  <a:pt x="1056" y="672"/>
                </a:cubicBezTo>
                <a:cubicBezTo>
                  <a:pt x="1040" y="736"/>
                  <a:pt x="984" y="688"/>
                  <a:pt x="960" y="624"/>
                </a:cubicBezTo>
                <a:cubicBezTo>
                  <a:pt x="936" y="560"/>
                  <a:pt x="904" y="360"/>
                  <a:pt x="912" y="288"/>
                </a:cubicBezTo>
                <a:cubicBezTo>
                  <a:pt x="920" y="216"/>
                  <a:pt x="992" y="160"/>
                  <a:pt x="1008" y="192"/>
                </a:cubicBezTo>
                <a:cubicBezTo>
                  <a:pt x="1024" y="224"/>
                  <a:pt x="1008" y="432"/>
                  <a:pt x="1008" y="48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6" name="Freeform 16"/>
          <p:cNvSpPr>
            <a:spLocks/>
          </p:cNvSpPr>
          <p:nvPr/>
        </p:nvSpPr>
        <p:spPr bwMode="auto">
          <a:xfrm>
            <a:off x="3505200" y="5334000"/>
            <a:ext cx="1371600" cy="558800"/>
          </a:xfrm>
          <a:custGeom>
            <a:avLst/>
            <a:gdLst>
              <a:gd name="T0" fmla="*/ 2147483647 w 864"/>
              <a:gd name="T1" fmla="*/ 2147483647 h 352"/>
              <a:gd name="T2" fmla="*/ 2147483647 w 864"/>
              <a:gd name="T3" fmla="*/ 2147483647 h 352"/>
              <a:gd name="T4" fmla="*/ 2147483647 w 864"/>
              <a:gd name="T5" fmla="*/ 2147483647 h 352"/>
              <a:gd name="T6" fmla="*/ 2147483647 w 864"/>
              <a:gd name="T7" fmla="*/ 2147483647 h 352"/>
              <a:gd name="T8" fmla="*/ 0 w 864"/>
              <a:gd name="T9" fmla="*/ 0 h 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"/>
              <a:gd name="T16" fmla="*/ 0 h 352"/>
              <a:gd name="T17" fmla="*/ 864 w 864"/>
              <a:gd name="T18" fmla="*/ 352 h 3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" h="352">
                <a:moveTo>
                  <a:pt x="864" y="336"/>
                </a:moveTo>
                <a:cubicBezTo>
                  <a:pt x="768" y="344"/>
                  <a:pt x="672" y="352"/>
                  <a:pt x="576" y="336"/>
                </a:cubicBezTo>
                <a:cubicBezTo>
                  <a:pt x="480" y="320"/>
                  <a:pt x="352" y="288"/>
                  <a:pt x="288" y="240"/>
                </a:cubicBezTo>
                <a:cubicBezTo>
                  <a:pt x="224" y="192"/>
                  <a:pt x="240" y="88"/>
                  <a:pt x="192" y="48"/>
                </a:cubicBezTo>
                <a:cubicBezTo>
                  <a:pt x="144" y="8"/>
                  <a:pt x="32" y="8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209800" y="5105400"/>
            <a:ext cx="12954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A/D Board</a:t>
            </a:r>
          </a:p>
        </p:txBody>
      </p:sp>
      <p:sp>
        <p:nvSpPr>
          <p:cNvPr id="56338" name="Freeform 18"/>
          <p:cNvSpPr>
            <a:spLocks/>
          </p:cNvSpPr>
          <p:nvPr/>
        </p:nvSpPr>
        <p:spPr bwMode="auto">
          <a:xfrm>
            <a:off x="977900" y="5321300"/>
            <a:ext cx="1231900" cy="546100"/>
          </a:xfrm>
          <a:custGeom>
            <a:avLst/>
            <a:gdLst>
              <a:gd name="T0" fmla="*/ 2147483647 w 776"/>
              <a:gd name="T1" fmla="*/ 2147483647 h 344"/>
              <a:gd name="T2" fmla="*/ 2147483647 w 776"/>
              <a:gd name="T3" fmla="*/ 2147483647 h 344"/>
              <a:gd name="T4" fmla="*/ 2147483647 w 776"/>
              <a:gd name="T5" fmla="*/ 2147483647 h 344"/>
              <a:gd name="T6" fmla="*/ 2147483647 w 776"/>
              <a:gd name="T7" fmla="*/ 2147483647 h 34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344"/>
              <a:gd name="T14" fmla="*/ 776 w 776"/>
              <a:gd name="T15" fmla="*/ 344 h 3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344">
                <a:moveTo>
                  <a:pt x="776" y="8"/>
                </a:moveTo>
                <a:cubicBezTo>
                  <a:pt x="716" y="4"/>
                  <a:pt x="656" y="0"/>
                  <a:pt x="536" y="8"/>
                </a:cubicBezTo>
                <a:cubicBezTo>
                  <a:pt x="416" y="16"/>
                  <a:pt x="112" y="0"/>
                  <a:pt x="56" y="56"/>
                </a:cubicBezTo>
                <a:cubicBezTo>
                  <a:pt x="0" y="112"/>
                  <a:pt x="176" y="296"/>
                  <a:pt x="200" y="344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1295400" y="5867400"/>
            <a:ext cx="228600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Fourier Transformed Data</a:t>
            </a:r>
          </a:p>
        </p:txBody>
      </p:sp>
    </p:spTree>
    <p:extLst>
      <p:ext uri="{BB962C8B-B14F-4D97-AF65-F5344CB8AC3E}">
        <p14:creationId xmlns:p14="http://schemas.microsoft.com/office/powerpoint/2010/main" val="111749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  <p:bldP spid="56324" grpId="0" animBg="1"/>
      <p:bldP spid="56325" grpId="0"/>
      <p:bldP spid="56326" grpId="0" animBg="1"/>
      <p:bldP spid="56327" grpId="0" animBg="1"/>
      <p:bldP spid="56328" grpId="0" animBg="1"/>
      <p:bldP spid="56329" grpId="0" animBg="1"/>
      <p:bldP spid="56330" grpId="0" animBg="1"/>
      <p:bldP spid="56331" grpId="0" animBg="1"/>
      <p:bldP spid="56332" grpId="0" animBg="1"/>
      <p:bldP spid="56333" grpId="0" animBg="1"/>
      <p:bldP spid="56334" grpId="0" animBg="1"/>
      <p:bldP spid="56335" grpId="0" animBg="1"/>
      <p:bldP spid="56336" grpId="0" animBg="1"/>
      <p:bldP spid="56337" grpId="0" animBg="1"/>
      <p:bldP spid="56338" grpId="0" animBg="1"/>
      <p:bldP spid="563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  <a:cs typeface="Tahoma" charset="0"/>
              </a:rPr>
              <a:t>Spectrometers – </a:t>
            </a:r>
            <a:r>
              <a:rPr lang="en-US" sz="3200" dirty="0">
                <a:latin typeface="Tahoma" charset="0"/>
                <a:cs typeface="Tahoma" charset="0"/>
              </a:rPr>
              <a:t>Fluorescence/Phosphorescence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ahoma" charset="0"/>
                <a:cs typeface="Tahoma" charset="0"/>
              </a:rPr>
              <a:t>Fluorescence Spectrometers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Need two wavelength </a:t>
            </a:r>
            <a:r>
              <a:rPr lang="en-US" sz="2000" dirty="0" err="1" smtClean="0">
                <a:latin typeface="Tahoma" charset="0"/>
                <a:cs typeface="Tahoma" charset="0"/>
              </a:rPr>
              <a:t>descriminators</a:t>
            </a:r>
            <a:endParaRPr lang="en-US" sz="2000" dirty="0" smtClean="0">
              <a:latin typeface="Tahoma" charset="0"/>
              <a:cs typeface="Tahoma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Emission light usually at 90 deg. from excitation light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Can pulse light to discriminate against various emissions (based on different decay times for different processes)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Normally more intense light and more sensitive detector than absorption measurements since these improve </a:t>
            </a:r>
            <a:r>
              <a:rPr lang="en-US" sz="2000" dirty="0" smtClean="0">
                <a:latin typeface="Tahoma" charset="0"/>
                <a:cs typeface="Tahoma" charset="0"/>
              </a:rPr>
              <a:t>sensitivity</a:t>
            </a:r>
            <a:endParaRPr lang="en-US" sz="2000" dirty="0">
              <a:latin typeface="Tahoma" charset="0"/>
              <a:cs typeface="Tahoma" charset="0"/>
            </a:endParaRPr>
          </a:p>
        </p:txBody>
      </p:sp>
      <p:sp>
        <p:nvSpPr>
          <p:cNvPr id="4" name="Flowchart: Direct Access Storage 3"/>
          <p:cNvSpPr/>
          <p:nvPr/>
        </p:nvSpPr>
        <p:spPr>
          <a:xfrm>
            <a:off x="4876800" y="2209800"/>
            <a:ext cx="609600" cy="22860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4800600" y="26670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lamp</a:t>
            </a:r>
          </a:p>
        </p:txBody>
      </p:sp>
      <p:cxnSp>
        <p:nvCxnSpPr>
          <p:cNvPr id="6" name="Straight Arrow Connector 5"/>
          <p:cNvCxnSpPr>
            <a:stCxn id="4" idx="4"/>
          </p:cNvCxnSpPr>
          <p:nvPr/>
        </p:nvCxnSpPr>
        <p:spPr>
          <a:xfrm flipV="1">
            <a:off x="5486400" y="2286000"/>
            <a:ext cx="457200" cy="381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943600" y="2057400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5791200" y="2895600"/>
            <a:ext cx="182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Excitation</a:t>
            </a:r>
          </a:p>
          <a:p>
            <a:r>
              <a:rPr lang="en-US" dirty="0" err="1"/>
              <a:t>monochromator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 flipV="1">
            <a:off x="7239000" y="2362200"/>
            <a:ext cx="609600" cy="381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848600" y="2133600"/>
            <a:ext cx="38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7543800" y="16002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sample</a:t>
            </a:r>
          </a:p>
        </p:txBody>
      </p:sp>
      <p:cxnSp>
        <p:nvCxnSpPr>
          <p:cNvPr id="12" name="Straight Arrow Connector 11"/>
          <p:cNvCxnSpPr>
            <a:stCxn id="10" idx="2"/>
          </p:cNvCxnSpPr>
          <p:nvPr/>
        </p:nvCxnSpPr>
        <p:spPr>
          <a:xfrm rot="16200000" flipH="1">
            <a:off x="7448550" y="3181350"/>
            <a:ext cx="1219200" cy="381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543800" y="3810000"/>
            <a:ext cx="914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27"/>
          <p:cNvSpPr txBox="1">
            <a:spLocks noChangeArrowheads="1"/>
          </p:cNvSpPr>
          <p:nvPr/>
        </p:nvSpPr>
        <p:spPr bwMode="auto">
          <a:xfrm>
            <a:off x="5638800" y="3962400"/>
            <a:ext cx="182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Emission </a:t>
            </a:r>
            <a:r>
              <a:rPr lang="en-US" dirty="0" err="1"/>
              <a:t>monochromator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2"/>
          </p:cNvCxnSpPr>
          <p:nvPr/>
        </p:nvCxnSpPr>
        <p:spPr>
          <a:xfrm rot="5400000">
            <a:off x="7810501" y="5143500"/>
            <a:ext cx="381000" cy="317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696200" y="53340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Box 31"/>
          <p:cNvSpPr txBox="1">
            <a:spLocks noChangeArrowheads="1"/>
          </p:cNvSpPr>
          <p:nvPr/>
        </p:nvSpPr>
        <p:spPr bwMode="auto">
          <a:xfrm>
            <a:off x="6553200" y="60198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Light detector</a:t>
            </a:r>
          </a:p>
        </p:txBody>
      </p:sp>
    </p:spTree>
    <p:extLst>
      <p:ext uri="{BB962C8B-B14F-4D97-AF65-F5344CB8AC3E}">
        <p14:creationId xmlns:p14="http://schemas.microsoft.com/office/powerpoint/2010/main" val="337453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/>
      <p:bldP spid="7" grpId="0" animBg="1"/>
      <p:bldP spid="8" grpId="0"/>
      <p:bldP spid="10" grpId="0" animBg="1"/>
      <p:bldP spid="11" grpId="0"/>
      <p:bldP spid="13" grpId="0" animBg="1"/>
      <p:bldP spid="14" grpId="0"/>
      <p:bldP spid="16" grpId="0" animBg="1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Absorption Spectrometers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>
              <a:buFontTx/>
              <a:buAutoNum type="alphaUcPeriod"/>
            </a:pPr>
            <a:r>
              <a:rPr lang="en-US" sz="2400" smtClean="0">
                <a:latin typeface="Tahoma" charset="0"/>
              </a:rPr>
              <a:t>Sensitivity based on differentiation of light levels (P vs P</a:t>
            </a:r>
            <a:r>
              <a:rPr lang="en-US" sz="2400" baseline="-25000" smtClean="0">
                <a:latin typeface="Tahoma" charset="0"/>
              </a:rPr>
              <a:t>0</a:t>
            </a:r>
            <a:r>
              <a:rPr lang="en-US" sz="2400" smtClean="0">
                <a:latin typeface="Tahoma" charset="0"/>
              </a:rPr>
              <a:t>) so stable (or compensated) sources and detectors are more important</a:t>
            </a:r>
          </a:p>
          <a:p>
            <a:pPr marL="609600" indent="-609600">
              <a:buFontTx/>
              <a:buAutoNum type="alphaUcPeriod"/>
            </a:pPr>
            <a:r>
              <a:rPr lang="en-US" sz="2400" smtClean="0">
                <a:latin typeface="Tahoma" charset="0"/>
              </a:rPr>
              <a:t>Dual beam instruments account for drifts in light intensity or detector response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143000" y="4419600"/>
            <a:ext cx="609600" cy="304800"/>
          </a:xfrm>
          <a:prstGeom prst="rect">
            <a:avLst/>
          </a:prstGeom>
          <a:solidFill>
            <a:srgbClr val="FBFED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838200" y="4876800"/>
            <a:ext cx="18288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Light Source</a:t>
            </a:r>
          </a:p>
          <a:p>
            <a:pPr>
              <a:spcBef>
                <a:spcPct val="50000"/>
              </a:spcBef>
            </a:pPr>
            <a:r>
              <a:rPr lang="en-US" sz="1400"/>
              <a:t>(tungsten lamp)</a:t>
            </a: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1752600" y="45720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2362200" y="4343400"/>
            <a:ext cx="1524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2362200" y="44958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Monochromator</a:t>
            </a: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86200" y="4648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5410200" y="4495800"/>
            <a:ext cx="381000" cy="304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5181600" y="40386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Sample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791200" y="4648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7010400" y="4495800"/>
            <a:ext cx="1524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Freeform 17"/>
          <p:cNvSpPr>
            <a:spLocks/>
          </p:cNvSpPr>
          <p:nvPr/>
        </p:nvSpPr>
        <p:spPr bwMode="auto">
          <a:xfrm>
            <a:off x="7162800" y="4572000"/>
            <a:ext cx="393700" cy="546100"/>
          </a:xfrm>
          <a:custGeom>
            <a:avLst/>
            <a:gdLst>
              <a:gd name="T0" fmla="*/ 0 w 248"/>
              <a:gd name="T1" fmla="*/ 2147483647 h 344"/>
              <a:gd name="T2" fmla="*/ 2147483647 w 248"/>
              <a:gd name="T3" fmla="*/ 2147483647 h 344"/>
              <a:gd name="T4" fmla="*/ 2147483647 w 248"/>
              <a:gd name="T5" fmla="*/ 2147483647 h 344"/>
              <a:gd name="T6" fmla="*/ 2147483647 w 248"/>
              <a:gd name="T7" fmla="*/ 2147483647 h 344"/>
              <a:gd name="T8" fmla="*/ 2147483647 w 248"/>
              <a:gd name="T9" fmla="*/ 2147483647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8"/>
              <a:gd name="T16" fmla="*/ 0 h 344"/>
              <a:gd name="T17" fmla="*/ 248 w 248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8" h="344">
                <a:moveTo>
                  <a:pt x="0" y="56"/>
                </a:moveTo>
                <a:cubicBezTo>
                  <a:pt x="28" y="28"/>
                  <a:pt x="56" y="0"/>
                  <a:pt x="96" y="8"/>
                </a:cubicBezTo>
                <a:cubicBezTo>
                  <a:pt x="136" y="16"/>
                  <a:pt x="232" y="72"/>
                  <a:pt x="240" y="104"/>
                </a:cubicBezTo>
                <a:cubicBezTo>
                  <a:pt x="248" y="136"/>
                  <a:pt x="160" y="160"/>
                  <a:pt x="144" y="200"/>
                </a:cubicBezTo>
                <a:cubicBezTo>
                  <a:pt x="128" y="240"/>
                  <a:pt x="144" y="320"/>
                  <a:pt x="144" y="3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6781800" y="5105400"/>
            <a:ext cx="1371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Electronics</a:t>
            </a:r>
          </a:p>
        </p:txBody>
      </p:sp>
      <p:sp>
        <p:nvSpPr>
          <p:cNvPr id="219152" name="Line 16"/>
          <p:cNvSpPr>
            <a:spLocks noChangeShapeType="1"/>
          </p:cNvSpPr>
          <p:nvPr/>
        </p:nvSpPr>
        <p:spPr bwMode="auto">
          <a:xfrm>
            <a:off x="4343400" y="4495800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53" name="Text Box 17"/>
          <p:cNvSpPr txBox="1">
            <a:spLocks noChangeArrowheads="1"/>
          </p:cNvSpPr>
          <p:nvPr/>
        </p:nvSpPr>
        <p:spPr bwMode="auto">
          <a:xfrm>
            <a:off x="3657600" y="36576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chopper or beam splitter</a:t>
            </a:r>
          </a:p>
        </p:txBody>
      </p:sp>
      <p:sp>
        <p:nvSpPr>
          <p:cNvPr id="219154" name="Line 18"/>
          <p:cNvSpPr>
            <a:spLocks noChangeShapeType="1"/>
          </p:cNvSpPr>
          <p:nvPr/>
        </p:nvSpPr>
        <p:spPr bwMode="auto">
          <a:xfrm>
            <a:off x="4495800" y="46482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55" name="Line 19"/>
          <p:cNvSpPr>
            <a:spLocks noChangeShapeType="1"/>
          </p:cNvSpPr>
          <p:nvPr/>
        </p:nvSpPr>
        <p:spPr bwMode="auto">
          <a:xfrm>
            <a:off x="4495800" y="46482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56" name="Line 20"/>
          <p:cNvSpPr>
            <a:spLocks noChangeShapeType="1"/>
          </p:cNvSpPr>
          <p:nvPr/>
        </p:nvSpPr>
        <p:spPr bwMode="auto">
          <a:xfrm>
            <a:off x="4344988" y="5354638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57" name="Line 21"/>
          <p:cNvSpPr>
            <a:spLocks noChangeShapeType="1"/>
          </p:cNvSpPr>
          <p:nvPr/>
        </p:nvSpPr>
        <p:spPr bwMode="auto">
          <a:xfrm>
            <a:off x="4495800" y="54864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5410200" y="5334000"/>
            <a:ext cx="3810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5105400" y="5791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Reference</a:t>
            </a:r>
          </a:p>
        </p:txBody>
      </p:sp>
      <p:sp>
        <p:nvSpPr>
          <p:cNvPr id="219160" name="Line 24"/>
          <p:cNvSpPr>
            <a:spLocks noChangeShapeType="1"/>
          </p:cNvSpPr>
          <p:nvPr/>
        </p:nvSpPr>
        <p:spPr bwMode="auto">
          <a:xfrm>
            <a:off x="4267200" y="4191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61" name="Freeform 25"/>
          <p:cNvSpPr>
            <a:spLocks/>
          </p:cNvSpPr>
          <p:nvPr/>
        </p:nvSpPr>
        <p:spPr bwMode="auto">
          <a:xfrm>
            <a:off x="4800600" y="3771900"/>
            <a:ext cx="1943100" cy="723900"/>
          </a:xfrm>
          <a:custGeom>
            <a:avLst/>
            <a:gdLst>
              <a:gd name="T0" fmla="*/ 0 w 1224"/>
              <a:gd name="T1" fmla="*/ 2147483647 h 456"/>
              <a:gd name="T2" fmla="*/ 2147483647 w 1224"/>
              <a:gd name="T3" fmla="*/ 2147483647 h 456"/>
              <a:gd name="T4" fmla="*/ 2147483647 w 1224"/>
              <a:gd name="T5" fmla="*/ 2147483647 h 456"/>
              <a:gd name="T6" fmla="*/ 2147483647 w 1224"/>
              <a:gd name="T7" fmla="*/ 2147483647 h 456"/>
              <a:gd name="T8" fmla="*/ 0 60000 65536"/>
              <a:gd name="T9" fmla="*/ 0 60000 65536"/>
              <a:gd name="T10" fmla="*/ 0 60000 65536"/>
              <a:gd name="T11" fmla="*/ 0 60000 65536"/>
              <a:gd name="T12" fmla="*/ 0 w 1224"/>
              <a:gd name="T13" fmla="*/ 0 h 456"/>
              <a:gd name="T14" fmla="*/ 1224 w 1224"/>
              <a:gd name="T15" fmla="*/ 456 h 4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24" h="456">
                <a:moveTo>
                  <a:pt x="0" y="120"/>
                </a:moveTo>
                <a:cubicBezTo>
                  <a:pt x="100" y="76"/>
                  <a:pt x="200" y="32"/>
                  <a:pt x="384" y="24"/>
                </a:cubicBezTo>
                <a:cubicBezTo>
                  <a:pt x="568" y="16"/>
                  <a:pt x="984" y="0"/>
                  <a:pt x="1104" y="72"/>
                </a:cubicBezTo>
                <a:cubicBezTo>
                  <a:pt x="1224" y="144"/>
                  <a:pt x="1104" y="392"/>
                  <a:pt x="1104" y="4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62" name="Line 26"/>
          <p:cNvSpPr>
            <a:spLocks noChangeShapeType="1"/>
          </p:cNvSpPr>
          <p:nvPr/>
        </p:nvSpPr>
        <p:spPr bwMode="auto">
          <a:xfrm flipH="1">
            <a:off x="6248400" y="4495800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63" name="Line 27"/>
          <p:cNvSpPr>
            <a:spLocks noChangeShapeType="1"/>
          </p:cNvSpPr>
          <p:nvPr/>
        </p:nvSpPr>
        <p:spPr bwMode="auto">
          <a:xfrm flipH="1">
            <a:off x="6248400" y="5334000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5791200" y="54864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65" name="Line 29"/>
          <p:cNvSpPr>
            <a:spLocks noChangeShapeType="1"/>
          </p:cNvSpPr>
          <p:nvPr/>
        </p:nvSpPr>
        <p:spPr bwMode="auto">
          <a:xfrm flipH="1" flipV="1">
            <a:off x="6400800" y="46482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6400800" y="4648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67" name="Text Box 31"/>
          <p:cNvSpPr txBox="1">
            <a:spLocks noChangeArrowheads="1"/>
          </p:cNvSpPr>
          <p:nvPr/>
        </p:nvSpPr>
        <p:spPr bwMode="auto">
          <a:xfrm>
            <a:off x="6934200" y="4114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detector</a:t>
            </a:r>
          </a:p>
        </p:txBody>
      </p:sp>
    </p:spTree>
    <p:extLst>
      <p:ext uri="{BB962C8B-B14F-4D97-AF65-F5344CB8AC3E}">
        <p14:creationId xmlns:p14="http://schemas.microsoft.com/office/powerpoint/2010/main" val="43974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  <p:bldP spid="54278" grpId="0" animBg="1"/>
      <p:bldP spid="54279" grpId="0"/>
      <p:bldP spid="54280" grpId="0" animBg="1"/>
      <p:bldP spid="54281" grpId="0" animBg="1"/>
      <p:bldP spid="54282" grpId="0"/>
      <p:bldP spid="54283" grpId="0" animBg="1"/>
      <p:bldP spid="54284" grpId="0" animBg="1"/>
      <p:bldP spid="54285" grpId="0"/>
      <p:bldP spid="54286" grpId="0" animBg="1"/>
      <p:bldP spid="54287" grpId="0" animBg="1"/>
      <p:bldP spid="54289" grpId="0" animBg="1"/>
      <p:bldP spid="54290" grpId="0" animBg="1"/>
      <p:bldP spid="219152" grpId="0" animBg="1"/>
      <p:bldP spid="219153" grpId="0"/>
      <p:bldP spid="219154" grpId="0" animBg="1"/>
      <p:bldP spid="219155" grpId="0" animBg="1"/>
      <p:bldP spid="219156" grpId="0" animBg="1"/>
      <p:bldP spid="219157" grpId="0" animBg="1"/>
      <p:bldP spid="2" grpId="0" animBg="1"/>
      <p:bldP spid="3" grpId="0"/>
      <p:bldP spid="3" grpId="1"/>
      <p:bldP spid="219160" grpId="0" animBg="1"/>
      <p:bldP spid="219161" grpId="0" animBg="1"/>
      <p:bldP spid="219162" grpId="0" animBg="1"/>
      <p:bldP spid="219163" grpId="0" animBg="1"/>
      <p:bldP spid="4" grpId="0" animBg="1"/>
      <p:bldP spid="219165" grpId="0" animBg="1"/>
      <p:bldP spid="5" grpId="0" animBg="1"/>
      <p:bldP spid="5" grpId="1" animBg="1"/>
      <p:bldP spid="21916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Some Questions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Does the intensity of a light source have a large effect on the sensitivity of a UV absorption spectrometer? What about a fluorescence spectrometer?</a:t>
            </a:r>
          </a:p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If a sample is known to fluoresce and phosphoresce, how can you discriminate against one of these processes?</a:t>
            </a:r>
          </a:p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If a sample can both fluoresce and absorb light, why would one want to use a fluorescent spectrometer?</a:t>
            </a:r>
          </a:p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What is the advantage of using a dual beam UV absorption spectrometer?</a:t>
            </a:r>
          </a:p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List </a:t>
            </a:r>
            <a:r>
              <a:rPr lang="en-US" altLang="en-US" sz="2000" dirty="0" smtClean="0">
                <a:latin typeface="Tahoma" charset="0"/>
              </a:rPr>
              <a:t>5 components of spectrometers.</a:t>
            </a:r>
          </a:p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Why could the use of a broad band light source in the absence of wavelength discrimination lead to poor quantification of light absorbing constituents?</a:t>
            </a:r>
          </a:p>
        </p:txBody>
      </p:sp>
    </p:spTree>
    <p:extLst>
      <p:ext uri="{BB962C8B-B14F-4D97-AF65-F5344CB8AC3E}">
        <p14:creationId xmlns:p14="http://schemas.microsoft.com/office/powerpoint/2010/main" val="381007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Second Homework Set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Set 2.1 posted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Quiz and additional problems due 3/30</a:t>
            </a:r>
          </a:p>
          <a:p>
            <a:pPr eaLnBrk="1" hangingPunct="1"/>
            <a:r>
              <a:rPr lang="en-US" altLang="en-US" sz="2800" dirty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>
                <a:latin typeface="Tahoma" charset="0"/>
                <a:cs typeface="Tahoma" charset="0"/>
              </a:rPr>
              <a:t>Spectroscopy (Chapter 17)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Fluorescence </a:t>
            </a:r>
            <a:r>
              <a:rPr lang="en-US" altLang="en-US" sz="2000" dirty="0">
                <a:latin typeface="Tahoma" charset="0"/>
                <a:cs typeface="Tahoma" charset="0"/>
              </a:rPr>
              <a:t>and Phosphorescence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Beer’s </a:t>
            </a:r>
            <a:r>
              <a:rPr lang="en-US" altLang="en-US" sz="2000" dirty="0" smtClean="0">
                <a:latin typeface="Tahoma" charset="0"/>
                <a:cs typeface="Tahoma" charset="0"/>
              </a:rPr>
              <a:t>Law – including deviations to it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Instrumentation (overview)</a:t>
            </a:r>
            <a:endParaRPr lang="en-US" altLang="en-US" sz="20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Spectroscopy</a:t>
            </a:r>
            <a:br>
              <a:rPr lang="en-US" sz="4000" smtClean="0">
                <a:latin typeface="Tahoma" charset="0"/>
              </a:rPr>
            </a:br>
            <a:r>
              <a:rPr lang="en-US" sz="4000" smtClean="0">
                <a:latin typeface="Tahoma" charset="0"/>
              </a:rPr>
              <a:t> </a:t>
            </a:r>
            <a:r>
              <a:rPr lang="en-US" sz="2800" smtClean="0">
                <a:latin typeface="Tahoma" charset="0"/>
              </a:rPr>
              <a:t>Transitions in Fluorescence and Phosphorescence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Absorption of light leads to transition to excited electronic state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Decay to lowest </a:t>
            </a:r>
            <a:r>
              <a:rPr lang="en-US" sz="2000" dirty="0" err="1" smtClean="0">
                <a:latin typeface="Tahoma" charset="0"/>
              </a:rPr>
              <a:t>vibrational</a:t>
            </a:r>
            <a:r>
              <a:rPr lang="en-US" sz="2000" dirty="0" smtClean="0">
                <a:latin typeface="Tahoma" charset="0"/>
              </a:rPr>
              <a:t> state (</a:t>
            </a:r>
            <a:r>
              <a:rPr lang="en-US" sz="2000" dirty="0" err="1" smtClean="0">
                <a:latin typeface="Tahoma" charset="0"/>
              </a:rPr>
              <a:t>collisional</a:t>
            </a:r>
            <a:r>
              <a:rPr lang="en-US" sz="2000" dirty="0" smtClean="0">
                <a:latin typeface="Tahoma" charset="0"/>
              </a:rPr>
              <a:t> deactivation)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Transition to ground electronic state (fluorescence) or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Intersystem crossing (phosphorescence) and then transition to ground state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Phosphorescence is usually at lower energy (due to lower paired spin energy levels) and less probable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5410200" y="54864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5257800" y="5715000"/>
            <a:ext cx="205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Ground Electronic State</a:t>
            </a:r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5410200" y="33528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5410200" y="32766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5410200" y="32004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5410200" y="31242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5257800" y="3429000"/>
            <a:ext cx="205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Excited Electronic State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4267200" y="2362200"/>
            <a:ext cx="1295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higher vibrational states</a:t>
            </a:r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5029200" y="2971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5029200" y="3048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5029200" y="3124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>
            <a:off x="7315200" y="38100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6934200" y="4114800"/>
            <a:ext cx="205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Triplet State (paired spin)</a:t>
            </a:r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V="1">
            <a:off x="5562600" y="5334000"/>
            <a:ext cx="0" cy="228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5867400" y="541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5" name="Freeform 19"/>
          <p:cNvSpPr>
            <a:spLocks/>
          </p:cNvSpPr>
          <p:nvPr/>
        </p:nvSpPr>
        <p:spPr bwMode="auto">
          <a:xfrm rot="2301081">
            <a:off x="4191000" y="4572000"/>
            <a:ext cx="1371600" cy="736600"/>
          </a:xfrm>
          <a:custGeom>
            <a:avLst/>
            <a:gdLst>
              <a:gd name="T0" fmla="*/ 0 w 864"/>
              <a:gd name="T1" fmla="*/ 431800 h 464"/>
              <a:gd name="T2" fmla="*/ 152400 w 864"/>
              <a:gd name="T3" fmla="*/ 50800 h 464"/>
              <a:gd name="T4" fmla="*/ 304800 w 864"/>
              <a:gd name="T5" fmla="*/ 736600 h 464"/>
              <a:gd name="T6" fmla="*/ 457200 w 864"/>
              <a:gd name="T7" fmla="*/ 50800 h 464"/>
              <a:gd name="T8" fmla="*/ 609600 w 864"/>
              <a:gd name="T9" fmla="*/ 736600 h 464"/>
              <a:gd name="T10" fmla="*/ 762000 w 864"/>
              <a:gd name="T11" fmla="*/ 50800 h 464"/>
              <a:gd name="T12" fmla="*/ 838200 w 864"/>
              <a:gd name="T13" fmla="*/ 431800 h 464"/>
              <a:gd name="T14" fmla="*/ 1066800 w 864"/>
              <a:gd name="T15" fmla="*/ 431800 h 464"/>
              <a:gd name="T16" fmla="*/ 1371600 w 864"/>
              <a:gd name="T17" fmla="*/ 431800 h 4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64"/>
              <a:gd name="T28" fmla="*/ 0 h 464"/>
              <a:gd name="T29" fmla="*/ 864 w 864"/>
              <a:gd name="T30" fmla="*/ 464 h 46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64" h="464">
                <a:moveTo>
                  <a:pt x="0" y="272"/>
                </a:moveTo>
                <a:cubicBezTo>
                  <a:pt x="32" y="136"/>
                  <a:pt x="64" y="0"/>
                  <a:pt x="96" y="32"/>
                </a:cubicBezTo>
                <a:cubicBezTo>
                  <a:pt x="128" y="64"/>
                  <a:pt x="160" y="464"/>
                  <a:pt x="192" y="464"/>
                </a:cubicBezTo>
                <a:cubicBezTo>
                  <a:pt x="224" y="464"/>
                  <a:pt x="256" y="32"/>
                  <a:pt x="288" y="32"/>
                </a:cubicBezTo>
                <a:cubicBezTo>
                  <a:pt x="320" y="32"/>
                  <a:pt x="352" y="464"/>
                  <a:pt x="384" y="464"/>
                </a:cubicBezTo>
                <a:cubicBezTo>
                  <a:pt x="416" y="464"/>
                  <a:pt x="456" y="64"/>
                  <a:pt x="480" y="32"/>
                </a:cubicBezTo>
                <a:cubicBezTo>
                  <a:pt x="504" y="0"/>
                  <a:pt x="496" y="232"/>
                  <a:pt x="528" y="272"/>
                </a:cubicBezTo>
                <a:cubicBezTo>
                  <a:pt x="560" y="312"/>
                  <a:pt x="616" y="272"/>
                  <a:pt x="672" y="272"/>
                </a:cubicBezTo>
                <a:cubicBezTo>
                  <a:pt x="728" y="272"/>
                  <a:pt x="832" y="272"/>
                  <a:pt x="864" y="2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6" name="Freeform 20"/>
          <p:cNvSpPr>
            <a:spLocks/>
          </p:cNvSpPr>
          <p:nvPr/>
        </p:nvSpPr>
        <p:spPr bwMode="auto">
          <a:xfrm rot="-1007868">
            <a:off x="6324600" y="4724400"/>
            <a:ext cx="1835150" cy="736600"/>
          </a:xfrm>
          <a:custGeom>
            <a:avLst/>
            <a:gdLst>
              <a:gd name="T0" fmla="*/ 0 w 864"/>
              <a:gd name="T1" fmla="*/ 431800 h 464"/>
              <a:gd name="T2" fmla="*/ 203906 w 864"/>
              <a:gd name="T3" fmla="*/ 50800 h 464"/>
              <a:gd name="T4" fmla="*/ 407811 w 864"/>
              <a:gd name="T5" fmla="*/ 736600 h 464"/>
              <a:gd name="T6" fmla="*/ 611717 w 864"/>
              <a:gd name="T7" fmla="*/ 50800 h 464"/>
              <a:gd name="T8" fmla="*/ 815622 w 864"/>
              <a:gd name="T9" fmla="*/ 736600 h 464"/>
              <a:gd name="T10" fmla="*/ 1019528 w 864"/>
              <a:gd name="T11" fmla="*/ 50800 h 464"/>
              <a:gd name="T12" fmla="*/ 1121481 w 864"/>
              <a:gd name="T13" fmla="*/ 431800 h 464"/>
              <a:gd name="T14" fmla="*/ 1427339 w 864"/>
              <a:gd name="T15" fmla="*/ 431800 h 464"/>
              <a:gd name="T16" fmla="*/ 1835150 w 864"/>
              <a:gd name="T17" fmla="*/ 431800 h 4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64"/>
              <a:gd name="T28" fmla="*/ 0 h 464"/>
              <a:gd name="T29" fmla="*/ 864 w 864"/>
              <a:gd name="T30" fmla="*/ 464 h 46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64" h="464">
                <a:moveTo>
                  <a:pt x="0" y="272"/>
                </a:moveTo>
                <a:cubicBezTo>
                  <a:pt x="32" y="136"/>
                  <a:pt x="64" y="0"/>
                  <a:pt x="96" y="32"/>
                </a:cubicBezTo>
                <a:cubicBezTo>
                  <a:pt x="128" y="64"/>
                  <a:pt x="160" y="464"/>
                  <a:pt x="192" y="464"/>
                </a:cubicBezTo>
                <a:cubicBezTo>
                  <a:pt x="224" y="464"/>
                  <a:pt x="256" y="32"/>
                  <a:pt x="288" y="32"/>
                </a:cubicBezTo>
                <a:cubicBezTo>
                  <a:pt x="320" y="32"/>
                  <a:pt x="352" y="464"/>
                  <a:pt x="384" y="464"/>
                </a:cubicBezTo>
                <a:cubicBezTo>
                  <a:pt x="416" y="464"/>
                  <a:pt x="456" y="64"/>
                  <a:pt x="480" y="32"/>
                </a:cubicBezTo>
                <a:cubicBezTo>
                  <a:pt x="504" y="0"/>
                  <a:pt x="496" y="232"/>
                  <a:pt x="528" y="272"/>
                </a:cubicBezTo>
                <a:cubicBezTo>
                  <a:pt x="560" y="312"/>
                  <a:pt x="616" y="272"/>
                  <a:pt x="672" y="272"/>
                </a:cubicBezTo>
                <a:cubicBezTo>
                  <a:pt x="728" y="272"/>
                  <a:pt x="832" y="272"/>
                  <a:pt x="864" y="2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 flipH="1" flipV="1">
            <a:off x="6248400" y="3200400"/>
            <a:ext cx="0" cy="228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8" name="Freeform 22"/>
          <p:cNvSpPr>
            <a:spLocks/>
          </p:cNvSpPr>
          <p:nvPr/>
        </p:nvSpPr>
        <p:spPr bwMode="auto">
          <a:xfrm rot="-1007868">
            <a:off x="6477000" y="4724400"/>
            <a:ext cx="2667000" cy="736600"/>
          </a:xfrm>
          <a:custGeom>
            <a:avLst/>
            <a:gdLst>
              <a:gd name="T0" fmla="*/ 0 w 864"/>
              <a:gd name="T1" fmla="*/ 431800 h 464"/>
              <a:gd name="T2" fmla="*/ 296333 w 864"/>
              <a:gd name="T3" fmla="*/ 50800 h 464"/>
              <a:gd name="T4" fmla="*/ 592667 w 864"/>
              <a:gd name="T5" fmla="*/ 736600 h 464"/>
              <a:gd name="T6" fmla="*/ 889000 w 864"/>
              <a:gd name="T7" fmla="*/ 50800 h 464"/>
              <a:gd name="T8" fmla="*/ 1185333 w 864"/>
              <a:gd name="T9" fmla="*/ 736600 h 464"/>
              <a:gd name="T10" fmla="*/ 1481667 w 864"/>
              <a:gd name="T11" fmla="*/ 50800 h 464"/>
              <a:gd name="T12" fmla="*/ 1629834 w 864"/>
              <a:gd name="T13" fmla="*/ 431800 h 464"/>
              <a:gd name="T14" fmla="*/ 2074334 w 864"/>
              <a:gd name="T15" fmla="*/ 431800 h 464"/>
              <a:gd name="T16" fmla="*/ 2667000 w 864"/>
              <a:gd name="T17" fmla="*/ 431800 h 4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64"/>
              <a:gd name="T28" fmla="*/ 0 h 464"/>
              <a:gd name="T29" fmla="*/ 864 w 864"/>
              <a:gd name="T30" fmla="*/ 464 h 46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64" h="464">
                <a:moveTo>
                  <a:pt x="0" y="272"/>
                </a:moveTo>
                <a:cubicBezTo>
                  <a:pt x="32" y="136"/>
                  <a:pt x="64" y="0"/>
                  <a:pt x="96" y="32"/>
                </a:cubicBezTo>
                <a:cubicBezTo>
                  <a:pt x="128" y="64"/>
                  <a:pt x="160" y="464"/>
                  <a:pt x="192" y="464"/>
                </a:cubicBezTo>
                <a:cubicBezTo>
                  <a:pt x="224" y="464"/>
                  <a:pt x="256" y="32"/>
                  <a:pt x="288" y="32"/>
                </a:cubicBezTo>
                <a:cubicBezTo>
                  <a:pt x="320" y="32"/>
                  <a:pt x="352" y="464"/>
                  <a:pt x="384" y="464"/>
                </a:cubicBezTo>
                <a:cubicBezTo>
                  <a:pt x="416" y="464"/>
                  <a:pt x="456" y="64"/>
                  <a:pt x="480" y="32"/>
                </a:cubicBezTo>
                <a:cubicBezTo>
                  <a:pt x="504" y="0"/>
                  <a:pt x="496" y="232"/>
                  <a:pt x="528" y="272"/>
                </a:cubicBezTo>
                <a:cubicBezTo>
                  <a:pt x="560" y="312"/>
                  <a:pt x="616" y="272"/>
                  <a:pt x="672" y="272"/>
                </a:cubicBezTo>
                <a:cubicBezTo>
                  <a:pt x="728" y="272"/>
                  <a:pt x="832" y="272"/>
                  <a:pt x="864" y="2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8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rAng="0" ptsTypes="">
                                      <p:cBhvr>
                                        <p:cTn id="46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0.3331 C 0.00626 -0.33264 0.01285 -0.33333 0.01893 -0.33148 C 0.02014 -0.33102 0.02084 -0.32801 0.01997 -0.32685 C 0.01823 -0.32454 0.01303 -0.32362 0.01303 -0.32362 C 0.01355 -0.32338 0.02987 -0.32084 0.0165 -0.31112 C 0.01164 -0.30765 0.00539 -0.31043 8.33333E-6 -0.3095 C -0.00052 -0.3095 -0.00086 -0.30858 -0.00121 -0.30812 " pathEditMode="relative" ptsTypes="ffffffA">
                                      <p:cBhvr>
                                        <p:cTn id="57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34 -0.30534 L 0.05834 0.00555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20842E-6 L 0.15 0.06662 " pathEditMode="relative" ptsTypes="AA">
                                      <p:cBhvr>
                                        <p:cTn id="84" dur="1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6" dur="1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 0.06662 L 0.01666 0.31089 " pathEditMode="relative" ptsTypes="AA">
                                      <p:cBhvr>
                                        <p:cTn id="90" dur="1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95" dur="1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  <p:bldP spid="60420" grpId="0" animBg="1"/>
      <p:bldP spid="60421" grpId="0"/>
      <p:bldP spid="60422" grpId="0" animBg="1"/>
      <p:bldP spid="60423" grpId="0" animBg="1"/>
      <p:bldP spid="60424" grpId="0" animBg="1"/>
      <p:bldP spid="60425" grpId="0" animBg="1"/>
      <p:bldP spid="60426" grpId="0"/>
      <p:bldP spid="60427" grpId="0"/>
      <p:bldP spid="60428" grpId="0" animBg="1"/>
      <p:bldP spid="60429" grpId="0" animBg="1"/>
      <p:bldP spid="60430" grpId="0" animBg="1"/>
      <p:bldP spid="60431" grpId="0" animBg="1"/>
      <p:bldP spid="60432" grpId="0"/>
      <p:bldP spid="60433" grpId="0" animBg="1"/>
      <p:bldP spid="60433" grpId="1" animBg="1"/>
      <p:bldP spid="60433" grpId="2" animBg="1"/>
      <p:bldP spid="60433" grpId="3" animBg="1"/>
      <p:bldP spid="60433" grpId="4" animBg="1"/>
      <p:bldP spid="60434" grpId="0" animBg="1"/>
      <p:bldP spid="60435" grpId="0" animBg="1"/>
      <p:bldP spid="60435" grpId="1" animBg="1"/>
      <p:bldP spid="60436" grpId="0" animBg="1"/>
      <p:bldP spid="60436" grpId="1" animBg="1"/>
      <p:bldP spid="60437" grpId="0" animBg="1"/>
      <p:bldP spid="60437" grpId="1" animBg="1"/>
      <p:bldP spid="60437" grpId="2" animBg="1"/>
      <p:bldP spid="60437" grpId="3" animBg="1"/>
      <p:bldP spid="60437" grpId="4" animBg="1"/>
      <p:bldP spid="604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Spectroscopy</a:t>
            </a:r>
            <a:br>
              <a:rPr lang="en-US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Interpreting Spectra 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r>
              <a:rPr lang="en-US" sz="2800" dirty="0">
                <a:latin typeface="Tahoma" charset="0"/>
              </a:rPr>
              <a:t>Major Components</a:t>
            </a:r>
          </a:p>
          <a:p>
            <a:pPr lvl="1"/>
            <a:r>
              <a:rPr lang="en-US" sz="2000" dirty="0">
                <a:latin typeface="Tahoma" charset="0"/>
              </a:rPr>
              <a:t>wavelength (of maximum absorption) </a:t>
            </a:r>
            <a:r>
              <a:rPr lang="en-US" sz="2000" dirty="0"/>
              <a:t>–</a:t>
            </a:r>
            <a:r>
              <a:rPr lang="en-US" sz="2000" dirty="0">
                <a:latin typeface="Tahoma" charset="0"/>
              </a:rPr>
              <a:t> related to energy of transition</a:t>
            </a:r>
          </a:p>
          <a:p>
            <a:pPr lvl="1"/>
            <a:r>
              <a:rPr lang="en-US" sz="2000" dirty="0">
                <a:latin typeface="Tahoma" charset="0"/>
              </a:rPr>
              <a:t>width of peak </a:t>
            </a:r>
            <a:r>
              <a:rPr lang="en-US" sz="2000" dirty="0"/>
              <a:t>–</a:t>
            </a:r>
            <a:r>
              <a:rPr lang="en-US" sz="2000" dirty="0">
                <a:latin typeface="Tahoma" charset="0"/>
              </a:rPr>
              <a:t> related to energy range of states</a:t>
            </a:r>
          </a:p>
          <a:p>
            <a:pPr lvl="1"/>
            <a:r>
              <a:rPr lang="en-US" sz="2000" dirty="0">
                <a:latin typeface="Tahoma" charset="0"/>
              </a:rPr>
              <a:t>complexity of spectrum </a:t>
            </a:r>
            <a:r>
              <a:rPr lang="en-US" sz="2000" dirty="0"/>
              <a:t>–</a:t>
            </a:r>
            <a:r>
              <a:rPr lang="en-US" sz="2000" dirty="0">
                <a:latin typeface="Tahoma" charset="0"/>
              </a:rPr>
              <a:t> related to number of possible transition states</a:t>
            </a:r>
          </a:p>
          <a:p>
            <a:pPr lvl="1"/>
            <a:r>
              <a:rPr lang="en-US" sz="2000" dirty="0">
                <a:latin typeface="Tahoma" charset="0"/>
              </a:rPr>
              <a:t>absorptivity </a:t>
            </a:r>
            <a:r>
              <a:rPr lang="en-US" sz="2000" dirty="0"/>
              <a:t>–</a:t>
            </a:r>
            <a:r>
              <a:rPr lang="en-US" sz="2000" dirty="0">
                <a:latin typeface="Tahoma" charset="0"/>
              </a:rPr>
              <a:t> related to probability of transition (beyond scope of class)</a:t>
            </a:r>
          </a:p>
          <a:p>
            <a:pPr lvl="2" eaLnBrk="1" hangingPunct="1"/>
            <a:endParaRPr lang="en-US" altLang="en-US" sz="2000" dirty="0" smtClean="0">
              <a:latin typeface="Tahoma" charset="0"/>
              <a:cs typeface="Tahoma" charset="0"/>
            </a:endParaRPr>
          </a:p>
          <a:p>
            <a:pPr lvl="2" eaLnBrk="1" hangingPunct="1"/>
            <a:endParaRPr lang="en-US" altLang="en-US" sz="2000" dirty="0" smtClean="0">
              <a:latin typeface="Tahoma" charset="0"/>
              <a:cs typeface="Tahoma" charset="0"/>
            </a:endParaRPr>
          </a:p>
          <a:p>
            <a:pPr lvl="2" eaLnBrk="1" hangingPunct="1"/>
            <a:endParaRPr lang="en-US" altLang="en-US" sz="2000" dirty="0" smtClean="0">
              <a:latin typeface="Tahoma" charset="0"/>
              <a:cs typeface="Tahoma" charset="0"/>
            </a:endParaRPr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>
            <a:off x="6096000" y="3276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7620000" y="3200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o</a:t>
            </a:r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6096000" y="2133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7620000" y="1981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A*</a:t>
            </a:r>
            <a:endParaRPr lang="en-US" baseline="-25000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6096000" y="2133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953000" y="2438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E</a:t>
            </a: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6096000" y="3200400"/>
            <a:ext cx="1295400" cy="152400"/>
          </a:xfrm>
          <a:prstGeom prst="rect">
            <a:avLst/>
          </a:prstGeom>
          <a:solidFill>
            <a:srgbClr val="808080">
              <a:alpha val="5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6096000" y="2057400"/>
            <a:ext cx="1295400" cy="152400"/>
          </a:xfrm>
          <a:prstGeom prst="rect">
            <a:avLst/>
          </a:prstGeom>
          <a:solidFill>
            <a:srgbClr val="808080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5029200" y="3124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E</a:t>
            </a:r>
            <a:endParaRPr lang="en-US" dirty="0"/>
          </a:p>
        </p:txBody>
      </p:sp>
      <p:sp>
        <p:nvSpPr>
          <p:cNvPr id="13" name="Line 21"/>
          <p:cNvSpPr>
            <a:spLocks noChangeShapeType="1"/>
          </p:cNvSpPr>
          <p:nvPr/>
        </p:nvSpPr>
        <p:spPr bwMode="auto">
          <a:xfrm>
            <a:off x="58674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>
            <a:off x="6096000" y="220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23"/>
          <p:cNvSpPr>
            <a:spLocks noChangeShapeType="1"/>
          </p:cNvSpPr>
          <p:nvPr/>
        </p:nvSpPr>
        <p:spPr bwMode="auto">
          <a:xfrm>
            <a:off x="6248400" y="2133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24"/>
          <p:cNvSpPr>
            <a:spLocks noChangeShapeType="1"/>
          </p:cNvSpPr>
          <p:nvPr/>
        </p:nvSpPr>
        <p:spPr bwMode="auto">
          <a:xfrm>
            <a:off x="6324600" y="3200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5"/>
          <p:cNvSpPr>
            <a:spLocks noChangeShapeType="1"/>
          </p:cNvSpPr>
          <p:nvPr/>
        </p:nvSpPr>
        <p:spPr bwMode="auto">
          <a:xfrm>
            <a:off x="6210300" y="3276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26"/>
          <p:cNvSpPr>
            <a:spLocks noChangeShapeType="1"/>
          </p:cNvSpPr>
          <p:nvPr/>
        </p:nvSpPr>
        <p:spPr bwMode="auto">
          <a:xfrm>
            <a:off x="6400800" y="2057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7"/>
          <p:cNvSpPr>
            <a:spLocks noChangeShapeType="1"/>
          </p:cNvSpPr>
          <p:nvPr/>
        </p:nvSpPr>
        <p:spPr bwMode="auto">
          <a:xfrm flipV="1">
            <a:off x="6248400" y="2209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8"/>
          <p:cNvSpPr>
            <a:spLocks noChangeShapeType="1"/>
          </p:cNvSpPr>
          <p:nvPr/>
        </p:nvSpPr>
        <p:spPr bwMode="auto">
          <a:xfrm flipV="1">
            <a:off x="63246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9"/>
          <p:cNvSpPr>
            <a:spLocks noChangeShapeType="1"/>
          </p:cNvSpPr>
          <p:nvPr/>
        </p:nvSpPr>
        <p:spPr bwMode="auto">
          <a:xfrm flipV="1">
            <a:off x="6400800" y="2057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30"/>
          <p:cNvSpPr>
            <a:spLocks noChangeShapeType="1"/>
          </p:cNvSpPr>
          <p:nvPr/>
        </p:nvSpPr>
        <p:spPr bwMode="auto">
          <a:xfrm flipV="1">
            <a:off x="6553200" y="2209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31"/>
          <p:cNvSpPr>
            <a:spLocks noChangeShapeType="1"/>
          </p:cNvSpPr>
          <p:nvPr/>
        </p:nvSpPr>
        <p:spPr bwMode="auto">
          <a:xfrm flipV="1">
            <a:off x="6629400" y="2133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 flipV="1">
            <a:off x="6705600" y="2057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>
            <a:off x="5181600" y="40386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>
            <a:off x="5181600" y="5715000"/>
            <a:ext cx="3200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4343400" y="4572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6096000" y="6019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l</a:t>
            </a:r>
            <a:r>
              <a:rPr lang="en-US"/>
              <a:t> (nm)</a:t>
            </a:r>
          </a:p>
        </p:txBody>
      </p:sp>
      <p:sp>
        <p:nvSpPr>
          <p:cNvPr id="29" name="Freeform 8"/>
          <p:cNvSpPr>
            <a:spLocks/>
          </p:cNvSpPr>
          <p:nvPr/>
        </p:nvSpPr>
        <p:spPr bwMode="auto">
          <a:xfrm>
            <a:off x="5181600" y="4343400"/>
            <a:ext cx="3200400" cy="1333500"/>
          </a:xfrm>
          <a:custGeom>
            <a:avLst/>
            <a:gdLst>
              <a:gd name="T0" fmla="*/ 0 w 2016"/>
              <a:gd name="T1" fmla="*/ 1313696 h 1616"/>
              <a:gd name="T2" fmla="*/ 152400 w 2016"/>
              <a:gd name="T3" fmla="*/ 1313696 h 1616"/>
              <a:gd name="T4" fmla="*/ 533400 w 2016"/>
              <a:gd name="T5" fmla="*/ 1313696 h 1616"/>
              <a:gd name="T6" fmla="*/ 609600 w 2016"/>
              <a:gd name="T7" fmla="*/ 1234478 h 1616"/>
              <a:gd name="T8" fmla="*/ 685800 w 2016"/>
              <a:gd name="T9" fmla="*/ 719562 h 1616"/>
              <a:gd name="T10" fmla="*/ 762000 w 2016"/>
              <a:gd name="T11" fmla="*/ 798780 h 1616"/>
              <a:gd name="T12" fmla="*/ 838200 w 2016"/>
              <a:gd name="T13" fmla="*/ 481908 h 1616"/>
              <a:gd name="T14" fmla="*/ 914400 w 2016"/>
              <a:gd name="T15" fmla="*/ 640344 h 1616"/>
              <a:gd name="T16" fmla="*/ 914400 w 2016"/>
              <a:gd name="T17" fmla="*/ 838389 h 1616"/>
              <a:gd name="T18" fmla="*/ 990600 w 2016"/>
              <a:gd name="T19" fmla="*/ 798780 h 1616"/>
              <a:gd name="T20" fmla="*/ 990600 w 2016"/>
              <a:gd name="T21" fmla="*/ 521517 h 1616"/>
              <a:gd name="T22" fmla="*/ 1066800 w 2016"/>
              <a:gd name="T23" fmla="*/ 244255 h 1616"/>
              <a:gd name="T24" fmla="*/ 1219200 w 2016"/>
              <a:gd name="T25" fmla="*/ 481908 h 1616"/>
              <a:gd name="T26" fmla="*/ 1371600 w 2016"/>
              <a:gd name="T27" fmla="*/ 244255 h 1616"/>
              <a:gd name="T28" fmla="*/ 1524000 w 2016"/>
              <a:gd name="T29" fmla="*/ 6601 h 1616"/>
              <a:gd name="T30" fmla="*/ 1676400 w 2016"/>
              <a:gd name="T31" fmla="*/ 283864 h 1616"/>
              <a:gd name="T32" fmla="*/ 1752600 w 2016"/>
              <a:gd name="T33" fmla="*/ 679953 h 1616"/>
              <a:gd name="T34" fmla="*/ 1981200 w 2016"/>
              <a:gd name="T35" fmla="*/ 996824 h 1616"/>
              <a:gd name="T36" fmla="*/ 2133600 w 2016"/>
              <a:gd name="T37" fmla="*/ 798780 h 1616"/>
              <a:gd name="T38" fmla="*/ 2209800 w 2016"/>
              <a:gd name="T39" fmla="*/ 957215 h 1616"/>
              <a:gd name="T40" fmla="*/ 2438400 w 2016"/>
              <a:gd name="T41" fmla="*/ 1194869 h 1616"/>
              <a:gd name="T42" fmla="*/ 2895600 w 2016"/>
              <a:gd name="T43" fmla="*/ 1274087 h 1616"/>
              <a:gd name="T44" fmla="*/ 3200400 w 2016"/>
              <a:gd name="T45" fmla="*/ 1274087 h 161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016"/>
              <a:gd name="T70" fmla="*/ 0 h 1616"/>
              <a:gd name="T71" fmla="*/ 2016 w 2016"/>
              <a:gd name="T72" fmla="*/ 1616 h 161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016" h="1616">
                <a:moveTo>
                  <a:pt x="0" y="1592"/>
                </a:moveTo>
                <a:cubicBezTo>
                  <a:pt x="20" y="1592"/>
                  <a:pt x="40" y="1592"/>
                  <a:pt x="96" y="1592"/>
                </a:cubicBezTo>
                <a:cubicBezTo>
                  <a:pt x="152" y="1592"/>
                  <a:pt x="288" y="1608"/>
                  <a:pt x="336" y="1592"/>
                </a:cubicBezTo>
                <a:cubicBezTo>
                  <a:pt x="384" y="1576"/>
                  <a:pt x="368" y="1616"/>
                  <a:pt x="384" y="1496"/>
                </a:cubicBezTo>
                <a:cubicBezTo>
                  <a:pt x="400" y="1376"/>
                  <a:pt x="416" y="960"/>
                  <a:pt x="432" y="872"/>
                </a:cubicBezTo>
                <a:cubicBezTo>
                  <a:pt x="448" y="784"/>
                  <a:pt x="464" y="1016"/>
                  <a:pt x="480" y="968"/>
                </a:cubicBezTo>
                <a:cubicBezTo>
                  <a:pt x="496" y="920"/>
                  <a:pt x="512" y="616"/>
                  <a:pt x="528" y="584"/>
                </a:cubicBezTo>
                <a:cubicBezTo>
                  <a:pt x="544" y="552"/>
                  <a:pt x="568" y="704"/>
                  <a:pt x="576" y="776"/>
                </a:cubicBezTo>
                <a:cubicBezTo>
                  <a:pt x="584" y="848"/>
                  <a:pt x="568" y="984"/>
                  <a:pt x="576" y="1016"/>
                </a:cubicBezTo>
                <a:cubicBezTo>
                  <a:pt x="584" y="1048"/>
                  <a:pt x="616" y="1032"/>
                  <a:pt x="624" y="968"/>
                </a:cubicBezTo>
                <a:cubicBezTo>
                  <a:pt x="632" y="904"/>
                  <a:pt x="616" y="744"/>
                  <a:pt x="624" y="632"/>
                </a:cubicBezTo>
                <a:cubicBezTo>
                  <a:pt x="632" y="520"/>
                  <a:pt x="648" y="304"/>
                  <a:pt x="672" y="296"/>
                </a:cubicBezTo>
                <a:cubicBezTo>
                  <a:pt x="696" y="288"/>
                  <a:pt x="736" y="584"/>
                  <a:pt x="768" y="584"/>
                </a:cubicBezTo>
                <a:cubicBezTo>
                  <a:pt x="800" y="584"/>
                  <a:pt x="832" y="392"/>
                  <a:pt x="864" y="296"/>
                </a:cubicBezTo>
                <a:cubicBezTo>
                  <a:pt x="896" y="200"/>
                  <a:pt x="928" y="0"/>
                  <a:pt x="960" y="8"/>
                </a:cubicBezTo>
                <a:cubicBezTo>
                  <a:pt x="992" y="16"/>
                  <a:pt x="1032" y="208"/>
                  <a:pt x="1056" y="344"/>
                </a:cubicBezTo>
                <a:cubicBezTo>
                  <a:pt x="1080" y="480"/>
                  <a:pt x="1072" y="680"/>
                  <a:pt x="1104" y="824"/>
                </a:cubicBezTo>
                <a:cubicBezTo>
                  <a:pt x="1136" y="968"/>
                  <a:pt x="1208" y="1184"/>
                  <a:pt x="1248" y="1208"/>
                </a:cubicBezTo>
                <a:cubicBezTo>
                  <a:pt x="1288" y="1232"/>
                  <a:pt x="1320" y="976"/>
                  <a:pt x="1344" y="968"/>
                </a:cubicBezTo>
                <a:cubicBezTo>
                  <a:pt x="1368" y="960"/>
                  <a:pt x="1360" y="1080"/>
                  <a:pt x="1392" y="1160"/>
                </a:cubicBezTo>
                <a:cubicBezTo>
                  <a:pt x="1424" y="1240"/>
                  <a:pt x="1464" y="1384"/>
                  <a:pt x="1536" y="1448"/>
                </a:cubicBezTo>
                <a:cubicBezTo>
                  <a:pt x="1608" y="1512"/>
                  <a:pt x="1744" y="1528"/>
                  <a:pt x="1824" y="1544"/>
                </a:cubicBezTo>
                <a:cubicBezTo>
                  <a:pt x="1904" y="1560"/>
                  <a:pt x="1984" y="1544"/>
                  <a:pt x="2016" y="15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705600" y="3886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16"/>
          <p:cNvSpPr>
            <a:spLocks noChangeShapeType="1"/>
          </p:cNvSpPr>
          <p:nvPr/>
        </p:nvSpPr>
        <p:spPr bwMode="auto">
          <a:xfrm>
            <a:off x="65532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7086600" y="4572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Symbol" pitchFamily="18" charset="2"/>
              </a:rPr>
              <a:t>dl</a:t>
            </a:r>
          </a:p>
        </p:txBody>
      </p:sp>
    </p:spTree>
    <p:extLst>
      <p:ext uri="{BB962C8B-B14F-4D97-AF65-F5344CB8AC3E}">
        <p14:creationId xmlns:p14="http://schemas.microsoft.com/office/powerpoint/2010/main" val="29745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5" grpId="0"/>
      <p:bldP spid="7" grpId="0"/>
      <p:bldP spid="8" grpId="0" animBg="1"/>
      <p:bldP spid="9" grpId="0"/>
      <p:bldP spid="10" grpId="0" animBg="1"/>
      <p:bldP spid="10" grpId="1" animBg="1"/>
      <p:bldP spid="11" grpId="0" animBg="1"/>
      <p:bldP spid="11" grpId="1" animBg="1"/>
      <p:bldP spid="12" grpId="0"/>
      <p:bldP spid="12" grpId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 animBg="1"/>
      <p:bldP spid="30" grpId="0" animBg="1"/>
      <p:bldP spid="31" grpId="0" animBg="1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 smtClean="0"/>
              <a:t>Absorption Based Measurements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Beer’s Law</a:t>
            </a:r>
          </a:p>
        </p:txBody>
      </p:sp>
      <p:sp>
        <p:nvSpPr>
          <p:cNvPr id="62467" name="Line 3"/>
          <p:cNvSpPr>
            <a:spLocks noChangeShapeType="1"/>
          </p:cNvSpPr>
          <p:nvPr/>
        </p:nvSpPr>
        <p:spPr bwMode="auto">
          <a:xfrm>
            <a:off x="5486400" y="28956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6248400" y="2438400"/>
            <a:ext cx="304800" cy="1066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Freeform 5"/>
          <p:cNvSpPr>
            <a:spLocks/>
          </p:cNvSpPr>
          <p:nvPr/>
        </p:nvSpPr>
        <p:spPr bwMode="auto">
          <a:xfrm>
            <a:off x="6248400" y="2438400"/>
            <a:ext cx="304800" cy="1104900"/>
          </a:xfrm>
          <a:custGeom>
            <a:avLst/>
            <a:gdLst>
              <a:gd name="T0" fmla="*/ 38100 w 256"/>
              <a:gd name="T1" fmla="*/ 115629 h 688"/>
              <a:gd name="T2" fmla="*/ 95250 w 256"/>
              <a:gd name="T3" fmla="*/ 269801 h 688"/>
              <a:gd name="T4" fmla="*/ 152400 w 256"/>
              <a:gd name="T5" fmla="*/ 269801 h 688"/>
              <a:gd name="T6" fmla="*/ 209550 w 256"/>
              <a:gd name="T7" fmla="*/ 269801 h 688"/>
              <a:gd name="T8" fmla="*/ 266700 w 256"/>
              <a:gd name="T9" fmla="*/ 115629 h 688"/>
              <a:gd name="T10" fmla="*/ 266700 w 256"/>
              <a:gd name="T11" fmla="*/ 963576 h 688"/>
              <a:gd name="T12" fmla="*/ 38100 w 256"/>
              <a:gd name="T13" fmla="*/ 963576 h 688"/>
              <a:gd name="T14" fmla="*/ 38100 w 256"/>
              <a:gd name="T15" fmla="*/ 115629 h 6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6"/>
              <a:gd name="T25" fmla="*/ 0 h 688"/>
              <a:gd name="T26" fmla="*/ 256 w 256"/>
              <a:gd name="T27" fmla="*/ 688 h 6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6" h="688">
                <a:moveTo>
                  <a:pt x="32" y="72"/>
                </a:moveTo>
                <a:cubicBezTo>
                  <a:pt x="40" y="0"/>
                  <a:pt x="64" y="152"/>
                  <a:pt x="80" y="168"/>
                </a:cubicBezTo>
                <a:cubicBezTo>
                  <a:pt x="96" y="184"/>
                  <a:pt x="112" y="168"/>
                  <a:pt x="128" y="168"/>
                </a:cubicBezTo>
                <a:cubicBezTo>
                  <a:pt x="144" y="168"/>
                  <a:pt x="160" y="184"/>
                  <a:pt x="176" y="168"/>
                </a:cubicBezTo>
                <a:cubicBezTo>
                  <a:pt x="192" y="152"/>
                  <a:pt x="216" y="0"/>
                  <a:pt x="224" y="72"/>
                </a:cubicBezTo>
                <a:cubicBezTo>
                  <a:pt x="232" y="144"/>
                  <a:pt x="256" y="512"/>
                  <a:pt x="224" y="600"/>
                </a:cubicBezTo>
                <a:cubicBezTo>
                  <a:pt x="192" y="688"/>
                  <a:pt x="64" y="688"/>
                  <a:pt x="32" y="600"/>
                </a:cubicBezTo>
                <a:cubicBezTo>
                  <a:pt x="0" y="512"/>
                  <a:pt x="24" y="144"/>
                  <a:pt x="32" y="72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6553200" y="28956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5029200" y="30480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Light intensity in = P</a:t>
            </a:r>
            <a:r>
              <a:rPr lang="en-US" sz="1600" b="1" baseline="-25000"/>
              <a:t>o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6629400" y="31242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Light intensity out = P</a:t>
            </a:r>
            <a:endParaRPr lang="en-US" sz="1600" b="1" baseline="-25000"/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533400" y="1524000"/>
            <a:ext cx="3810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Transmittance = T = P/P</a:t>
            </a:r>
            <a:r>
              <a:rPr lang="en-US" sz="2000" baseline="-25000"/>
              <a:t>o</a:t>
            </a:r>
          </a:p>
          <a:p>
            <a:r>
              <a:rPr lang="en-US" sz="2000"/>
              <a:t>Absorbance = A = -logT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62474" name="AutoShape 10"/>
          <p:cNvSpPr>
            <a:spLocks noChangeArrowheads="1"/>
          </p:cNvSpPr>
          <p:nvPr/>
        </p:nvSpPr>
        <p:spPr bwMode="auto">
          <a:xfrm>
            <a:off x="4572000" y="2743200"/>
            <a:ext cx="381000" cy="3810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4191000" y="22098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Light source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381000" y="2667000"/>
            <a:ext cx="3733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Absorbance used because it is proportional to concentration</a:t>
            </a:r>
          </a:p>
          <a:p>
            <a:pPr>
              <a:spcBef>
                <a:spcPct val="50000"/>
              </a:spcBef>
            </a:pPr>
            <a:r>
              <a:rPr lang="en-US" sz="2000"/>
              <a:t>A = </a:t>
            </a:r>
            <a:r>
              <a:rPr lang="el-GR" sz="2000">
                <a:cs typeface="Arial" charset="0"/>
              </a:rPr>
              <a:t>ε</a:t>
            </a:r>
            <a:r>
              <a:rPr lang="en-US" sz="2000">
                <a:cs typeface="Arial" charset="0"/>
              </a:rPr>
              <a:t>bC</a:t>
            </a:r>
          </a:p>
          <a:p>
            <a:pPr>
              <a:spcBef>
                <a:spcPct val="50000"/>
              </a:spcBef>
            </a:pPr>
            <a:r>
              <a:rPr lang="en-US" sz="2000">
                <a:cs typeface="Arial" charset="0"/>
              </a:rPr>
              <a:t>Where </a:t>
            </a:r>
            <a:r>
              <a:rPr lang="el-GR" sz="2000"/>
              <a:t>ε</a:t>
            </a:r>
            <a:r>
              <a:rPr lang="en-US" sz="2000">
                <a:cs typeface="Arial" charset="0"/>
              </a:rPr>
              <a:t> = molar absorptivity and b = path length (usually in cm) and C = concentration (M)</a:t>
            </a:r>
            <a:endParaRPr lang="el-GR" sz="2000">
              <a:cs typeface="Arial" charset="0"/>
            </a:endParaRPr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248400" y="3657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6172200" y="3733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457200" y="5181600"/>
            <a:ext cx="381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/>
              <a:t>ε</a:t>
            </a:r>
            <a:r>
              <a:rPr lang="en-US" sz="2000"/>
              <a:t> = constant for </a:t>
            </a:r>
            <a:r>
              <a:rPr lang="en-US" sz="2000" b="1"/>
              <a:t>given compound</a:t>
            </a:r>
            <a:r>
              <a:rPr lang="en-US" sz="2000"/>
              <a:t> at </a:t>
            </a:r>
            <a:r>
              <a:rPr lang="en-US" sz="2000" b="1"/>
              <a:t>specific </a:t>
            </a:r>
            <a:r>
              <a:rPr lang="el-GR" sz="2000" b="1">
                <a:cs typeface="Arial" charset="0"/>
              </a:rPr>
              <a:t>λ</a:t>
            </a:r>
            <a:r>
              <a:rPr lang="en-US" sz="2000" b="1"/>
              <a:t> value</a:t>
            </a: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5791200" y="18288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sample in cuvette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76800" y="4267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P</a:t>
            </a:r>
            <a:r>
              <a:rPr lang="en-US" baseline="-25000" dirty="0" smtClean="0"/>
              <a:t>o</a:t>
            </a:r>
            <a:r>
              <a:rPr lang="en-US" dirty="0" smtClean="0"/>
              <a:t> and P usually measured differently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324600" y="518160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324600" y="5791200"/>
            <a:ext cx="3810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781800" y="5334000"/>
            <a:ext cx="609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486400" y="5334000"/>
            <a:ext cx="609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562600" y="6019800"/>
            <a:ext cx="609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781800" y="6019800"/>
            <a:ext cx="609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43800" y="5181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o</a:t>
            </a:r>
            <a:r>
              <a:rPr lang="en-US" dirty="0" smtClean="0"/>
              <a:t> (for blank)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543800" y="586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(for sample)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7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nimBg="1"/>
      <p:bldP spid="62468" grpId="0" animBg="1"/>
      <p:bldP spid="62469" grpId="0" animBg="1"/>
      <p:bldP spid="62470" grpId="0" animBg="1"/>
      <p:bldP spid="62471" grpId="0"/>
      <p:bldP spid="62472" grpId="0"/>
      <p:bldP spid="62473" grpId="0"/>
      <p:bldP spid="62474" grpId="0" animBg="1"/>
      <p:bldP spid="62475" grpId="0"/>
      <p:bldP spid="62476" grpId="0"/>
      <p:bldP spid="62477" grpId="0" animBg="1"/>
      <p:bldP spid="62478" grpId="0"/>
      <p:bldP spid="62479" grpId="0"/>
      <p:bldP spid="62480" grpId="0"/>
      <p:bldP spid="17" grpId="0"/>
      <p:bldP spid="18" grpId="0" animBg="1"/>
      <p:bldP spid="20" grpId="0" animBg="1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Beer’s Law – Specific Example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A compound has a molar absorptivity of 320 M</a:t>
            </a:r>
            <a:r>
              <a:rPr lang="en-US" baseline="30000" smtClean="0"/>
              <a:t>-1</a:t>
            </a:r>
            <a:r>
              <a:rPr lang="en-US" smtClean="0"/>
              <a:t> cm</a:t>
            </a:r>
            <a:r>
              <a:rPr lang="en-US" baseline="30000" smtClean="0"/>
              <a:t>-1</a:t>
            </a:r>
            <a:r>
              <a:rPr lang="en-US" smtClean="0"/>
              <a:t> and a cell with path length of 0.5 cm is used.  If the maximum observable transmittance is 0.995, what is the minimum detectable concentration for the compound?</a:t>
            </a:r>
          </a:p>
        </p:txBody>
      </p:sp>
    </p:spTree>
    <p:extLst>
      <p:ext uri="{BB962C8B-B14F-4D97-AF65-F5344CB8AC3E}">
        <p14:creationId xmlns:p14="http://schemas.microsoft.com/office/powerpoint/2010/main" val="277685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latin typeface="Tahoma" pitchFamily="34" charset="0"/>
                <a:cs typeface="Tahoma" pitchFamily="34" charset="0"/>
              </a:rPr>
              <a:t>Beer’s Law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4000" dirty="0" smtClean="0">
                <a:latin typeface="Tahoma" pitchFamily="34" charset="0"/>
                <a:cs typeface="Tahoma" pitchFamily="34" charset="0"/>
              </a:rPr>
            </a:br>
            <a:r>
              <a:rPr lang="en-US" sz="2800" dirty="0" smtClean="0">
                <a:latin typeface="Tahoma" pitchFamily="34" charset="0"/>
                <a:cs typeface="Tahoma" pitchFamily="34" charset="0"/>
              </a:rPr>
              <a:t>–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Best Region for Absorption Measurements</a:t>
            </a:r>
          </a:p>
        </p:txBody>
      </p:sp>
      <p:sp>
        <p:nvSpPr>
          <p:cNvPr id="200707" name="Rectangle 11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ahoma" charset="0"/>
              </a:rPr>
              <a:t>Determine the best region for most precise quantitative absorption measurements if uncertainty in transmittance is constant</a:t>
            </a:r>
          </a:p>
        </p:txBody>
      </p:sp>
      <p:sp>
        <p:nvSpPr>
          <p:cNvPr id="200708" name="Rectangle 4"/>
          <p:cNvSpPr>
            <a:spLocks noChangeArrowheads="1"/>
          </p:cNvSpPr>
          <p:nvPr/>
        </p:nvSpPr>
        <p:spPr bwMode="auto">
          <a:xfrm>
            <a:off x="2209800" y="3962400"/>
            <a:ext cx="4419600" cy="1905000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0709" name="Text Box 5"/>
          <p:cNvSpPr txBox="1">
            <a:spLocks noChangeArrowheads="1"/>
          </p:cNvSpPr>
          <p:nvPr/>
        </p:nvSpPr>
        <p:spPr bwMode="auto">
          <a:xfrm>
            <a:off x="3886200" y="6172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200710" name="Text Box 6"/>
          <p:cNvSpPr txBox="1">
            <a:spLocks noChangeArrowheads="1"/>
          </p:cNvSpPr>
          <p:nvPr/>
        </p:nvSpPr>
        <p:spPr bwMode="auto">
          <a:xfrm>
            <a:off x="304800" y="4495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% uncertainty</a:t>
            </a:r>
          </a:p>
        </p:txBody>
      </p:sp>
      <p:sp>
        <p:nvSpPr>
          <p:cNvPr id="200712" name="Freeform 8"/>
          <p:cNvSpPr>
            <a:spLocks/>
          </p:cNvSpPr>
          <p:nvPr/>
        </p:nvSpPr>
        <p:spPr bwMode="auto">
          <a:xfrm>
            <a:off x="2286000" y="3962400"/>
            <a:ext cx="4267200" cy="1612900"/>
          </a:xfrm>
          <a:custGeom>
            <a:avLst/>
            <a:gdLst>
              <a:gd name="T0" fmla="*/ 0 w 2688"/>
              <a:gd name="T1" fmla="*/ 0 h 1016"/>
              <a:gd name="T2" fmla="*/ 48 w 2688"/>
              <a:gd name="T3" fmla="*/ 336 h 1016"/>
              <a:gd name="T4" fmla="*/ 144 w 2688"/>
              <a:gd name="T5" fmla="*/ 672 h 1016"/>
              <a:gd name="T6" fmla="*/ 384 w 2688"/>
              <a:gd name="T7" fmla="*/ 912 h 1016"/>
              <a:gd name="T8" fmla="*/ 864 w 2688"/>
              <a:gd name="T9" fmla="*/ 1008 h 1016"/>
              <a:gd name="T10" fmla="*/ 1440 w 2688"/>
              <a:gd name="T11" fmla="*/ 960 h 1016"/>
              <a:gd name="T12" fmla="*/ 2256 w 2688"/>
              <a:gd name="T13" fmla="*/ 672 h 1016"/>
              <a:gd name="T14" fmla="*/ 2592 w 2688"/>
              <a:gd name="T15" fmla="*/ 240 h 1016"/>
              <a:gd name="T16" fmla="*/ 2688 w 2688"/>
              <a:gd name="T17" fmla="*/ 0 h 10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88"/>
              <a:gd name="T28" fmla="*/ 0 h 1016"/>
              <a:gd name="T29" fmla="*/ 2688 w 2688"/>
              <a:gd name="T30" fmla="*/ 1016 h 10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88" h="1016">
                <a:moveTo>
                  <a:pt x="0" y="0"/>
                </a:moveTo>
                <a:cubicBezTo>
                  <a:pt x="12" y="112"/>
                  <a:pt x="24" y="224"/>
                  <a:pt x="48" y="336"/>
                </a:cubicBezTo>
                <a:cubicBezTo>
                  <a:pt x="72" y="448"/>
                  <a:pt x="88" y="576"/>
                  <a:pt x="144" y="672"/>
                </a:cubicBezTo>
                <a:cubicBezTo>
                  <a:pt x="200" y="768"/>
                  <a:pt x="264" y="856"/>
                  <a:pt x="384" y="912"/>
                </a:cubicBezTo>
                <a:cubicBezTo>
                  <a:pt x="504" y="968"/>
                  <a:pt x="688" y="1000"/>
                  <a:pt x="864" y="1008"/>
                </a:cubicBezTo>
                <a:cubicBezTo>
                  <a:pt x="1040" y="1016"/>
                  <a:pt x="1208" y="1016"/>
                  <a:pt x="1440" y="960"/>
                </a:cubicBezTo>
                <a:cubicBezTo>
                  <a:pt x="1672" y="904"/>
                  <a:pt x="2064" y="792"/>
                  <a:pt x="2256" y="672"/>
                </a:cubicBezTo>
                <a:cubicBezTo>
                  <a:pt x="2448" y="552"/>
                  <a:pt x="2520" y="352"/>
                  <a:pt x="2592" y="240"/>
                </a:cubicBezTo>
                <a:cubicBezTo>
                  <a:pt x="2664" y="128"/>
                  <a:pt x="2676" y="64"/>
                  <a:pt x="26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0714" name="Text Box 10"/>
          <p:cNvSpPr txBox="1">
            <a:spLocks noChangeArrowheads="1"/>
          </p:cNvSpPr>
          <p:nvPr/>
        </p:nvSpPr>
        <p:spPr bwMode="auto">
          <a:xfrm>
            <a:off x="2133600" y="6096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200715" name="Text Box 11"/>
          <p:cNvSpPr txBox="1">
            <a:spLocks noChangeArrowheads="1"/>
          </p:cNvSpPr>
          <p:nvPr/>
        </p:nvSpPr>
        <p:spPr bwMode="auto">
          <a:xfrm>
            <a:off x="6400800" y="6096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00716" name="Text Box 12"/>
          <p:cNvSpPr txBox="1">
            <a:spLocks noChangeArrowheads="1"/>
          </p:cNvSpPr>
          <p:nvPr/>
        </p:nvSpPr>
        <p:spPr bwMode="auto">
          <a:xfrm>
            <a:off x="6781800" y="3276600"/>
            <a:ext cx="2133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High A values - Poor precision due to little light reaching detector</a:t>
            </a:r>
          </a:p>
        </p:txBody>
      </p:sp>
      <p:sp>
        <p:nvSpPr>
          <p:cNvPr id="200717" name="Text Box 13"/>
          <p:cNvSpPr txBox="1">
            <a:spLocks noChangeArrowheads="1"/>
          </p:cNvSpPr>
          <p:nvPr/>
        </p:nvSpPr>
        <p:spPr bwMode="auto">
          <a:xfrm>
            <a:off x="0" y="5029200"/>
            <a:ext cx="1828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Low A values – poor precision due to small change in light</a:t>
            </a:r>
          </a:p>
        </p:txBody>
      </p:sp>
      <p:sp>
        <p:nvSpPr>
          <p:cNvPr id="200718" name="Line 14"/>
          <p:cNvSpPr>
            <a:spLocks noChangeShapeType="1"/>
          </p:cNvSpPr>
          <p:nvPr/>
        </p:nvSpPr>
        <p:spPr bwMode="auto">
          <a:xfrm flipH="1">
            <a:off x="6477000" y="36576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0719" name="Line 15"/>
          <p:cNvSpPr>
            <a:spLocks noChangeShapeType="1"/>
          </p:cNvSpPr>
          <p:nvPr/>
        </p:nvSpPr>
        <p:spPr bwMode="auto">
          <a:xfrm flipV="1">
            <a:off x="1676400" y="5181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0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  <p:bldP spid="200708" grpId="0" animBg="1"/>
      <p:bldP spid="200709" grpId="0"/>
      <p:bldP spid="200710" grpId="0"/>
      <p:bldP spid="200712" grpId="0" animBg="1"/>
      <p:bldP spid="200714" grpId="0"/>
      <p:bldP spid="200715" grpId="0"/>
      <p:bldP spid="200716" grpId="0"/>
      <p:bldP spid="200717" grpId="0"/>
      <p:bldP spid="200718" grpId="0" animBg="1"/>
      <p:bldP spid="2007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Beer’s Law</a:t>
            </a:r>
            <a:br>
              <a:rPr lang="en-US" sz="4000" smtClean="0">
                <a:latin typeface="Tahoma" charset="0"/>
              </a:rPr>
            </a:br>
            <a:r>
              <a:rPr lang="en-US" sz="2800" smtClean="0">
                <a:latin typeface="Tahoma" charset="0"/>
              </a:rPr>
              <a:t>–</a:t>
            </a:r>
            <a:r>
              <a:rPr lang="en-US" sz="4000" smtClean="0">
                <a:latin typeface="Tahoma" charset="0"/>
              </a:rPr>
              <a:t> </a:t>
            </a:r>
            <a:r>
              <a:rPr lang="en-US" sz="2800" smtClean="0">
                <a:latin typeface="Tahoma" charset="0"/>
              </a:rPr>
              <a:t>Deviations to Beer’s Law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smtClean="0">
                <a:latin typeface="Tahoma" charset="0"/>
              </a:rPr>
              <a:t>A.  Real Deviations</a:t>
            </a:r>
          </a:p>
          <a:p>
            <a:pPr marL="609600" indent="-609600">
              <a:buFontTx/>
              <a:buNone/>
            </a:pPr>
            <a:r>
              <a:rPr lang="en-US" smtClean="0">
                <a:latin typeface="Tahoma" charset="0"/>
              </a:rPr>
              <a:t>	</a:t>
            </a:r>
            <a:r>
              <a:rPr lang="en-US" sz="2800" smtClean="0">
                <a:latin typeface="Tahoma" charset="0"/>
              </a:rPr>
              <a:t>- Occur at higher C</a:t>
            </a:r>
            <a:r>
              <a:rPr lang="en-US" smtClean="0">
                <a:latin typeface="Tahoma" charset="0"/>
              </a:rPr>
              <a:t> </a:t>
            </a:r>
          </a:p>
          <a:p>
            <a:pPr marL="609600" indent="-609600">
              <a:buFontTx/>
              <a:buNone/>
            </a:pPr>
            <a:r>
              <a:rPr lang="en-US" smtClean="0">
                <a:latin typeface="Tahoma" charset="0"/>
              </a:rPr>
              <a:t>	</a:t>
            </a:r>
            <a:r>
              <a:rPr lang="en-US" sz="2800" smtClean="0">
                <a:latin typeface="Tahoma" charset="0"/>
              </a:rPr>
              <a:t>- Solute – solute interactions become important</a:t>
            </a:r>
          </a:p>
          <a:p>
            <a:pPr marL="609600" indent="-609600">
              <a:buFontTx/>
              <a:buNone/>
            </a:pPr>
            <a:r>
              <a:rPr lang="en-US" sz="2800" smtClean="0">
                <a:latin typeface="Tahoma" charset="0"/>
              </a:rPr>
              <a:t>	- Also absorption = f(refractive index)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5469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/>
              <a:t>Beer’s Law</a:t>
            </a:r>
            <a:br>
              <a:rPr lang="en-US" sz="4000" smtClean="0"/>
            </a:br>
            <a:r>
              <a:rPr lang="en-US" sz="2800" smtClean="0"/>
              <a:t>–</a:t>
            </a:r>
            <a:r>
              <a:rPr lang="en-US" sz="4000" smtClean="0"/>
              <a:t> </a:t>
            </a:r>
            <a:r>
              <a:rPr lang="en-US" sz="2800" smtClean="0"/>
              <a:t>Deviations to Beer’s Law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smtClean="0">
                <a:latin typeface="Tahoma" charset="0"/>
              </a:rPr>
              <a:t>B. Apparent Deviations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>
                <a:latin typeface="Tahoma" charset="0"/>
              </a:rPr>
              <a:t>	</a:t>
            </a:r>
            <a:r>
              <a:rPr lang="en-US" sz="2000" smtClean="0">
                <a:latin typeface="Tahoma" charset="0"/>
              </a:rPr>
              <a:t>1.  More than one chemical species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smtClean="0">
              <a:latin typeface="Tahoma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latin typeface="Tahoma" charset="0"/>
              </a:rPr>
              <a:t>Example: indicator (HIn)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latin typeface="Tahoma" charset="0"/>
              </a:rPr>
              <a:t>HIn </a:t>
            </a:r>
            <a:r>
              <a:rPr lang="en-US" sz="1800" smtClean="0">
                <a:latin typeface="Tahoma" charset="0"/>
                <a:cs typeface="Times New Roman" pitchFamily="18" charset="0"/>
              </a:rPr>
              <a:t>↔ H</a:t>
            </a:r>
            <a:r>
              <a:rPr lang="en-US" sz="1800" baseline="30000" smtClean="0">
                <a:latin typeface="Tahoma" charset="0"/>
                <a:cs typeface="Times New Roman" pitchFamily="18" charset="0"/>
              </a:rPr>
              <a:t>+</a:t>
            </a:r>
            <a:r>
              <a:rPr lang="en-US" sz="1800" smtClean="0">
                <a:latin typeface="Tahoma" charset="0"/>
                <a:cs typeface="Times New Roman" pitchFamily="18" charset="0"/>
              </a:rPr>
              <a:t> + In</a:t>
            </a:r>
            <a:r>
              <a:rPr lang="en-US" sz="1800" baseline="30000" smtClean="0">
                <a:latin typeface="Tahoma" charset="0"/>
                <a:cs typeface="Times New Roman" pitchFamily="18" charset="0"/>
              </a:rPr>
              <a:t>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latin typeface="Tahoma" charset="0"/>
                <a:cs typeface="Times New Roman" pitchFamily="18" charset="0"/>
              </a:rPr>
              <a:t>Beer’s law applies for HIn and In</a:t>
            </a:r>
            <a:r>
              <a:rPr lang="en-US" sz="1800" baseline="30000" smtClean="0">
                <a:latin typeface="Tahoma" charset="0"/>
                <a:cs typeface="Times New Roman" pitchFamily="18" charset="0"/>
              </a:rPr>
              <a:t>-</a:t>
            </a:r>
            <a:r>
              <a:rPr lang="en-US" sz="1800" smtClean="0">
                <a:latin typeface="Tahoma" charset="0"/>
                <a:cs typeface="Times New Roman" pitchFamily="18" charset="0"/>
              </a:rPr>
              <a:t> species individually: A</a:t>
            </a:r>
            <a:r>
              <a:rPr lang="en-US" sz="1800" baseline="-25000" smtClean="0">
                <a:latin typeface="Tahoma" charset="0"/>
                <a:cs typeface="Arial" charset="0"/>
              </a:rPr>
              <a:t>HIn</a:t>
            </a:r>
            <a:r>
              <a:rPr lang="en-US" sz="1800" smtClean="0">
                <a:latin typeface="Tahoma" charset="0"/>
                <a:cs typeface="Times New Roman" pitchFamily="18" charset="0"/>
              </a:rPr>
              <a:t> = </a:t>
            </a:r>
            <a:r>
              <a:rPr lang="el-GR" sz="1800" smtClean="0">
                <a:latin typeface="Tahoma" charset="0"/>
                <a:cs typeface="Arial" charset="0"/>
              </a:rPr>
              <a:t>ε</a:t>
            </a:r>
            <a:r>
              <a:rPr lang="en-US" sz="1800" smtClean="0">
                <a:latin typeface="Tahoma" charset="0"/>
                <a:cs typeface="Arial" charset="0"/>
              </a:rPr>
              <a:t>(</a:t>
            </a:r>
            <a:r>
              <a:rPr lang="en-US" sz="1800" smtClean="0">
                <a:latin typeface="Tahoma" charset="0"/>
              </a:rPr>
              <a:t>HIn</a:t>
            </a:r>
            <a:r>
              <a:rPr lang="en-US" sz="1800" smtClean="0">
                <a:latin typeface="Tahoma" charset="0"/>
                <a:cs typeface="Arial" charset="0"/>
              </a:rPr>
              <a:t>)b[</a:t>
            </a:r>
            <a:r>
              <a:rPr lang="en-US" sz="1800" smtClean="0">
                <a:latin typeface="Tahoma" charset="0"/>
                <a:cs typeface="Times New Roman" pitchFamily="18" charset="0"/>
              </a:rPr>
              <a:t>HIn</a:t>
            </a:r>
            <a:r>
              <a:rPr lang="en-US" sz="1800" smtClean="0">
                <a:latin typeface="Tahoma" charset="0"/>
                <a:cs typeface="Arial" charset="0"/>
              </a:rPr>
              <a:t>] &amp; </a:t>
            </a:r>
            <a:r>
              <a:rPr lang="en-US" sz="1800" smtClean="0">
                <a:latin typeface="Tahoma" charset="0"/>
                <a:cs typeface="Times New Roman" pitchFamily="18" charset="0"/>
              </a:rPr>
              <a:t>A</a:t>
            </a:r>
            <a:r>
              <a:rPr lang="en-US" sz="1800" baseline="-25000" smtClean="0">
                <a:latin typeface="Tahoma" charset="0"/>
                <a:cs typeface="Arial" charset="0"/>
              </a:rPr>
              <a:t>In-</a:t>
            </a:r>
            <a:r>
              <a:rPr lang="en-US" sz="1800" smtClean="0">
                <a:latin typeface="Tahoma" charset="0"/>
                <a:cs typeface="Times New Roman" pitchFamily="18" charset="0"/>
              </a:rPr>
              <a:t> = </a:t>
            </a:r>
            <a:r>
              <a:rPr lang="el-GR" sz="1800" smtClean="0">
                <a:latin typeface="Tahoma" charset="0"/>
                <a:cs typeface="Arial" charset="0"/>
              </a:rPr>
              <a:t>ε</a:t>
            </a:r>
            <a:r>
              <a:rPr lang="en-US" sz="1800" smtClean="0">
                <a:latin typeface="Tahoma" charset="0"/>
                <a:cs typeface="Arial" charset="0"/>
              </a:rPr>
              <a:t>(</a:t>
            </a:r>
            <a:r>
              <a:rPr lang="en-US" sz="1800" smtClean="0">
                <a:latin typeface="Tahoma" charset="0"/>
              </a:rPr>
              <a:t>In</a:t>
            </a:r>
            <a:r>
              <a:rPr lang="en-US" sz="1800" baseline="30000" smtClean="0">
                <a:latin typeface="Tahoma" charset="0"/>
                <a:cs typeface="Times New Roman" pitchFamily="18" charset="0"/>
              </a:rPr>
              <a:t>-</a:t>
            </a:r>
            <a:r>
              <a:rPr lang="en-US" sz="1800" smtClean="0">
                <a:latin typeface="Tahoma" charset="0"/>
                <a:cs typeface="Arial" charset="0"/>
              </a:rPr>
              <a:t>)b[</a:t>
            </a:r>
            <a:r>
              <a:rPr lang="en-US" sz="1800" smtClean="0">
                <a:latin typeface="Tahoma" charset="0"/>
                <a:cs typeface="Times New Roman" pitchFamily="18" charset="0"/>
              </a:rPr>
              <a:t>In</a:t>
            </a:r>
            <a:r>
              <a:rPr lang="en-US" sz="1800" baseline="30000" smtClean="0">
                <a:latin typeface="Tahoma" charset="0"/>
                <a:cs typeface="Times New Roman" pitchFamily="18" charset="0"/>
              </a:rPr>
              <a:t>-</a:t>
            </a:r>
            <a:r>
              <a:rPr lang="en-US" sz="1800" smtClean="0">
                <a:latin typeface="Tahoma" charset="0"/>
                <a:cs typeface="Arial" charset="0"/>
              </a:rPr>
              <a:t>] </a:t>
            </a:r>
            <a:endParaRPr lang="en-US" sz="1800" smtClean="0">
              <a:latin typeface="Tahoma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latin typeface="Tahoma" charset="0"/>
                <a:cs typeface="Times New Roman" pitchFamily="18" charset="0"/>
              </a:rPr>
              <a:t>But if </a:t>
            </a:r>
            <a:r>
              <a:rPr lang="el-GR" sz="1800" smtClean="0">
                <a:latin typeface="Tahoma" charset="0"/>
                <a:cs typeface="Arial" charset="0"/>
              </a:rPr>
              <a:t>ε</a:t>
            </a:r>
            <a:r>
              <a:rPr lang="en-US" sz="1800" smtClean="0">
                <a:latin typeface="Tahoma" charset="0"/>
                <a:cs typeface="Arial" charset="0"/>
              </a:rPr>
              <a:t>(</a:t>
            </a:r>
            <a:r>
              <a:rPr lang="en-US" sz="1800" smtClean="0">
                <a:latin typeface="Tahoma" charset="0"/>
              </a:rPr>
              <a:t>HIn</a:t>
            </a:r>
            <a:r>
              <a:rPr lang="en-US" sz="1800" smtClean="0">
                <a:latin typeface="Tahoma" charset="0"/>
                <a:cs typeface="Arial" charset="0"/>
              </a:rPr>
              <a:t>) ≠ </a:t>
            </a:r>
            <a:r>
              <a:rPr lang="el-GR" sz="1800" smtClean="0">
                <a:latin typeface="Tahoma" charset="0"/>
                <a:cs typeface="Arial" charset="0"/>
              </a:rPr>
              <a:t>ε</a:t>
            </a:r>
            <a:r>
              <a:rPr lang="en-US" sz="1800" smtClean="0">
                <a:latin typeface="Tahoma" charset="0"/>
                <a:cs typeface="Arial" charset="0"/>
              </a:rPr>
              <a:t>(</a:t>
            </a:r>
            <a:r>
              <a:rPr lang="en-US" sz="1800" smtClean="0">
                <a:latin typeface="Tahoma" charset="0"/>
                <a:cs typeface="Times New Roman" pitchFamily="18" charset="0"/>
              </a:rPr>
              <a:t>In</a:t>
            </a:r>
            <a:r>
              <a:rPr lang="en-US" sz="1800" baseline="30000" smtClean="0">
                <a:latin typeface="Tahoma" charset="0"/>
                <a:cs typeface="Times New Roman" pitchFamily="18" charset="0"/>
              </a:rPr>
              <a:t>-</a:t>
            </a:r>
            <a:r>
              <a:rPr lang="en-US" sz="1800" smtClean="0">
                <a:latin typeface="Tahoma" charset="0"/>
                <a:cs typeface="Arial" charset="0"/>
              </a:rPr>
              <a:t>), no “Net” Beer’s law applies A</a:t>
            </a:r>
            <a:r>
              <a:rPr lang="en-US" sz="1800" baseline="-25000" smtClean="0">
                <a:latin typeface="Tahoma" charset="0"/>
                <a:cs typeface="Arial" charset="0"/>
              </a:rPr>
              <a:t>meas</a:t>
            </a:r>
            <a:r>
              <a:rPr lang="en-US" sz="1800" smtClean="0">
                <a:latin typeface="Tahoma" charset="0"/>
                <a:cs typeface="Arial" charset="0"/>
              </a:rPr>
              <a:t> ≠ </a:t>
            </a:r>
            <a:r>
              <a:rPr lang="el-GR" sz="1800" smtClean="0">
                <a:latin typeface="Tahoma" charset="0"/>
                <a:cs typeface="Arial" charset="0"/>
              </a:rPr>
              <a:t>ε</a:t>
            </a:r>
            <a:r>
              <a:rPr lang="en-US" sz="1800" smtClean="0">
                <a:latin typeface="Tahoma" charset="0"/>
                <a:cs typeface="Arial" charset="0"/>
              </a:rPr>
              <a:t>(HIn)</a:t>
            </a:r>
            <a:r>
              <a:rPr lang="en-US" sz="1800" baseline="-25000" smtClean="0">
                <a:latin typeface="Tahoma" charset="0"/>
                <a:cs typeface="Arial" charset="0"/>
              </a:rPr>
              <a:t>total</a:t>
            </a:r>
            <a:r>
              <a:rPr lang="en-US" sz="1800" smtClean="0">
                <a:latin typeface="Tahoma" charset="0"/>
                <a:cs typeface="Arial" charset="0"/>
              </a:rPr>
              <a:t>b[HIn]</a:t>
            </a:r>
            <a:r>
              <a:rPr lang="en-US" sz="1800" baseline="-25000" smtClean="0">
                <a:latin typeface="Tahoma" charset="0"/>
                <a:cs typeface="Arial" charset="0"/>
              </a:rPr>
              <a:t>total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smtClean="0">
                <a:latin typeface="Tahoma" charset="0"/>
                <a:cs typeface="Arial" charset="0"/>
              </a:rPr>
              <a:t>Standard prepared from dilution of HIn will have [</a:t>
            </a:r>
            <a:r>
              <a:rPr lang="en-US" sz="1800" smtClean="0">
                <a:latin typeface="Tahoma" charset="0"/>
              </a:rPr>
              <a:t>In</a:t>
            </a:r>
            <a:r>
              <a:rPr lang="en-US" sz="1800" baseline="30000" smtClean="0">
                <a:latin typeface="Tahoma" charset="0"/>
                <a:cs typeface="Times New Roman" pitchFamily="18" charset="0"/>
              </a:rPr>
              <a:t>-</a:t>
            </a:r>
            <a:r>
              <a:rPr lang="en-US" sz="1800" smtClean="0">
                <a:latin typeface="Tahoma" charset="0"/>
                <a:cs typeface="Arial" charset="0"/>
              </a:rPr>
              <a:t>]/[HIn] depend on [HIn]</a:t>
            </a:r>
            <a:r>
              <a:rPr lang="en-US" sz="1800" baseline="-25000" smtClean="0">
                <a:latin typeface="Tahoma" charset="0"/>
                <a:cs typeface="Arial" charset="0"/>
              </a:rPr>
              <a:t>total</a:t>
            </a:r>
            <a:endParaRPr lang="en-US" sz="1800" smtClean="0">
              <a:latin typeface="Tahoma" charset="0"/>
              <a:cs typeface="Arial" charset="0"/>
            </a:endParaRPr>
          </a:p>
        </p:txBody>
      </p:sp>
      <p:graphicFrame>
        <p:nvGraphicFramePr>
          <p:cNvPr id="6758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572000" y="1952625"/>
          <a:ext cx="4267200" cy="336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art" r:id="rId3" imgW="2981325" imgH="2352675" progId="Excel.Sheet.8">
                  <p:embed/>
                </p:oleObj>
              </mc:Choice>
              <mc:Fallback>
                <p:oleObj name="Chart" r:id="rId3" imgW="2981325" imgH="2352675" progId="Excel.Sheet.8">
                  <p:embed/>
                  <p:pic>
                    <p:nvPicPr>
                      <p:cNvPr id="67588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52625"/>
                        <a:ext cx="4267200" cy="336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4572000" y="5486400"/>
            <a:ext cx="419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 example, </a:t>
            </a:r>
            <a:r>
              <a:rPr lang="el-GR"/>
              <a:t>ε</a:t>
            </a:r>
            <a:r>
              <a:rPr lang="en-US"/>
              <a:t>(In</a:t>
            </a:r>
            <a:r>
              <a:rPr lang="en-US" baseline="30000"/>
              <a:t>-</a:t>
            </a:r>
            <a:r>
              <a:rPr lang="en-US"/>
              <a:t>) = 300 M</a:t>
            </a:r>
            <a:r>
              <a:rPr lang="en-US" baseline="30000"/>
              <a:t>-1</a:t>
            </a:r>
            <a:r>
              <a:rPr lang="en-US"/>
              <a:t> cm</a:t>
            </a:r>
            <a:r>
              <a:rPr lang="en-US" baseline="30000"/>
              <a:t>-1</a:t>
            </a: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r>
              <a:rPr lang="el-GR"/>
              <a:t>ε</a:t>
            </a:r>
            <a:r>
              <a:rPr lang="en-US"/>
              <a:t>(HIn) = 20 M</a:t>
            </a:r>
            <a:r>
              <a:rPr lang="en-US" baseline="30000"/>
              <a:t>-1</a:t>
            </a:r>
            <a:r>
              <a:rPr lang="en-US"/>
              <a:t> cm</a:t>
            </a:r>
            <a:r>
              <a:rPr lang="en-US" baseline="30000"/>
              <a:t>-1</a:t>
            </a:r>
            <a:r>
              <a:rPr lang="en-US"/>
              <a:t>; pK</a:t>
            </a:r>
            <a:r>
              <a:rPr lang="en-US" baseline="-25000"/>
              <a:t>a</a:t>
            </a:r>
            <a:r>
              <a:rPr lang="en-US"/>
              <a:t> = 4.0</a:t>
            </a:r>
          </a:p>
        </p:txBody>
      </p:sp>
    </p:spTree>
    <p:extLst>
      <p:ext uri="{BB962C8B-B14F-4D97-AF65-F5344CB8AC3E}">
        <p14:creationId xmlns:p14="http://schemas.microsoft.com/office/powerpoint/2010/main" val="417154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  <p:bldOleChart spid="67588" grpId="0"/>
      <p:bldP spid="6758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3202</TotalTime>
  <Words>966</Words>
  <Application>Microsoft Office PowerPoint</Application>
  <PresentationFormat>On-screen Show (4:3)</PresentationFormat>
  <Paragraphs>181</Paragraphs>
  <Slides>19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Symbol</vt:lpstr>
      <vt:lpstr>Tahoma</vt:lpstr>
      <vt:lpstr>Times New Roman</vt:lpstr>
      <vt:lpstr>Default Design</vt:lpstr>
      <vt:lpstr>Chart</vt:lpstr>
      <vt:lpstr>Chem. 133 – 3/14 Lecture</vt:lpstr>
      <vt:lpstr>Announcements</vt:lpstr>
      <vt:lpstr>Spectroscopy  Transitions in Fluorescence and Phosphorescence</vt:lpstr>
      <vt:lpstr>Spectroscopy Interpreting Spectra </vt:lpstr>
      <vt:lpstr>Absorption Based Measurements Beer’s Law</vt:lpstr>
      <vt:lpstr>Beer’s Law – Specific Example</vt:lpstr>
      <vt:lpstr>Beer’s Law – Best Region for Absorption Measurements</vt:lpstr>
      <vt:lpstr>Beer’s Law – Deviations to Beer’s Law</vt:lpstr>
      <vt:lpstr>Beer’s Law – Deviations to Beer’s Law</vt:lpstr>
      <vt:lpstr>Beer’s Law – Deviations to Beer’s Law</vt:lpstr>
      <vt:lpstr>Beer’s Law – Deviations to Beer’s Law</vt:lpstr>
      <vt:lpstr>Beer’s Law – Deviations to Beer’s Law</vt:lpstr>
      <vt:lpstr>Beer’s Law – Selection of Wavelengths for Quantitative Purposes</vt:lpstr>
      <vt:lpstr>Luminescence Spectroscopy</vt:lpstr>
      <vt:lpstr>Chapter 19 - Spectrometers</vt:lpstr>
      <vt:lpstr>Spectrometers</vt:lpstr>
      <vt:lpstr>Spectrometers – Fluorescence/Phosphorescence</vt:lpstr>
      <vt:lpstr>Absorption Spectrometers</vt:lpstr>
      <vt:lpstr>Some Questions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253</cp:revision>
  <dcterms:created xsi:type="dcterms:W3CDTF">2005-09-14T19:27:31Z</dcterms:created>
  <dcterms:modified xsi:type="dcterms:W3CDTF">2017-03-14T15:45:29Z</dcterms:modified>
</cp:coreProperties>
</file>