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1"/>
  </p:notesMasterIdLst>
  <p:sldIdLst>
    <p:sldId id="280" r:id="rId2"/>
    <p:sldId id="339" r:id="rId3"/>
    <p:sldId id="458" r:id="rId4"/>
    <p:sldId id="455" r:id="rId5"/>
    <p:sldId id="456" r:id="rId6"/>
    <p:sldId id="461" r:id="rId7"/>
    <p:sldId id="462" r:id="rId8"/>
    <p:sldId id="463" r:id="rId9"/>
    <p:sldId id="464" r:id="rId10"/>
    <p:sldId id="465" r:id="rId11"/>
    <p:sldId id="466" r:id="rId12"/>
    <p:sldId id="467" r:id="rId13"/>
    <p:sldId id="468" r:id="rId14"/>
    <p:sldId id="469" r:id="rId15"/>
    <p:sldId id="470" r:id="rId16"/>
    <p:sldId id="471" r:id="rId17"/>
    <p:sldId id="472" r:id="rId18"/>
    <p:sldId id="473" r:id="rId19"/>
    <p:sldId id="47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4627" autoAdjust="0"/>
  </p:normalViewPr>
  <p:slideViewPr>
    <p:cSldViewPr>
      <p:cViewPr varScale="1">
        <p:scale>
          <a:sx n="102" d="100"/>
          <a:sy n="102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7321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4031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379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A3C61-9406-479C-AF0D-3EC74AAD1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62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</a:t>
            </a:r>
            <a:r>
              <a:rPr lang="en-US" altLang="en-US" b="1" smtClean="0">
                <a:latin typeface="Tahoma" panose="020B0604030504040204" pitchFamily="34" charset="0"/>
              </a:rPr>
              <a:t>– </a:t>
            </a:r>
            <a:r>
              <a:rPr lang="en-US" altLang="en-US" b="1" smtClean="0">
                <a:latin typeface="Tahoma" panose="020B0604030504040204" pitchFamily="34" charset="0"/>
              </a:rPr>
              <a:t>3/16 </a:t>
            </a:r>
            <a:r>
              <a:rPr lang="en-US" altLang="en-US" b="1" dirty="0" smtClean="0">
                <a:latin typeface="Tahoma" panose="020B0604030504040204" pitchFamily="34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Spectrometers – Light Sources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en-US" sz="1800" dirty="0" smtClean="0">
                <a:latin typeface="Tahoma" charset="0"/>
              </a:rPr>
              <a:t>Continuous Sources – Specific</a:t>
            </a:r>
          </a:p>
          <a:p>
            <a:pPr marL="914400" lvl="1" indent="-457200">
              <a:lnSpc>
                <a:spcPct val="80000"/>
              </a:lnSpc>
              <a:buFontTx/>
              <a:buAutoNum type="arabicParenR"/>
            </a:pPr>
            <a:r>
              <a:rPr lang="en-US" sz="1600" dirty="0" smtClean="0">
                <a:latin typeface="Tahoma" charset="0"/>
              </a:rPr>
              <a:t>For visible through infrared, sources are “blackbody” emitters</a:t>
            </a:r>
          </a:p>
          <a:p>
            <a:pPr marL="914400" lvl="1" indent="-457200">
              <a:lnSpc>
                <a:spcPct val="80000"/>
              </a:lnSpc>
              <a:buFontTx/>
              <a:buAutoNum type="arabicParenR"/>
            </a:pPr>
            <a:r>
              <a:rPr lang="en-US" sz="1600" dirty="0" smtClean="0">
                <a:latin typeface="Tahoma" charset="0"/>
              </a:rPr>
              <a:t>For UV light, discharge lamps (e.g. deuterium) are more common (production of light through charged particle collision excitation)</a:t>
            </a:r>
          </a:p>
          <a:p>
            <a:pPr marL="914400" lvl="1" indent="-457200">
              <a:lnSpc>
                <a:spcPct val="80000"/>
              </a:lnSpc>
              <a:buFontTx/>
              <a:buAutoNum type="arabicParenR"/>
            </a:pPr>
            <a:r>
              <a:rPr lang="en-US" sz="1600" dirty="0" smtClean="0">
                <a:latin typeface="Tahoma" charset="0"/>
              </a:rPr>
              <a:t>Similar light sources (based on charged particle collisions) are used for X-rays and for higher intensity lamps used for fluorescence </a:t>
            </a:r>
          </a:p>
          <a:p>
            <a:pPr marL="914400" lvl="1" indent="-457200">
              <a:lnSpc>
                <a:spcPct val="80000"/>
              </a:lnSpc>
              <a:buFontTx/>
              <a:buAutoNum type="arabicParenR"/>
            </a:pPr>
            <a:r>
              <a:rPr lang="en-US" sz="1600" dirty="0" smtClean="0">
                <a:latin typeface="Tahoma" charset="0"/>
              </a:rPr>
              <a:t>For radio waves, light generated by putting AC signal on bare wire (antenna).  Wide range of AC frequencies will produce a broad band of wavelengths.</a:t>
            </a: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5334000" y="2057400"/>
            <a:ext cx="0" cy="3276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>
            <a:off x="5334000" y="53340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5181600" y="5562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UV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5715000" y="5562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Vis</a:t>
            </a: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6705600" y="5562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IR</a:t>
            </a:r>
          </a:p>
        </p:txBody>
      </p:sp>
      <p:sp>
        <p:nvSpPr>
          <p:cNvPr id="87049" name="Freeform 9"/>
          <p:cNvSpPr>
            <a:spLocks/>
          </p:cNvSpPr>
          <p:nvPr/>
        </p:nvSpPr>
        <p:spPr bwMode="auto">
          <a:xfrm>
            <a:off x="5334000" y="2095500"/>
            <a:ext cx="3276600" cy="3162300"/>
          </a:xfrm>
          <a:custGeom>
            <a:avLst/>
            <a:gdLst>
              <a:gd name="T0" fmla="*/ 0 w 2016"/>
              <a:gd name="T1" fmla="*/ 2147483647 h 1992"/>
              <a:gd name="T2" fmla="*/ 2147483647 w 2016"/>
              <a:gd name="T3" fmla="*/ 2147483647 h 1992"/>
              <a:gd name="T4" fmla="*/ 2147483647 w 2016"/>
              <a:gd name="T5" fmla="*/ 2147483647 h 1992"/>
              <a:gd name="T6" fmla="*/ 2147483647 w 2016"/>
              <a:gd name="T7" fmla="*/ 2147483647 h 1992"/>
              <a:gd name="T8" fmla="*/ 2147483647 w 2016"/>
              <a:gd name="T9" fmla="*/ 2147483647 h 1992"/>
              <a:gd name="T10" fmla="*/ 2147483647 w 2016"/>
              <a:gd name="T11" fmla="*/ 2147483647 h 1992"/>
              <a:gd name="T12" fmla="*/ 2147483647 w 2016"/>
              <a:gd name="T13" fmla="*/ 2147483647 h 1992"/>
              <a:gd name="T14" fmla="*/ 2147483647 w 2016"/>
              <a:gd name="T15" fmla="*/ 2147483647 h 1992"/>
              <a:gd name="T16" fmla="*/ 2147483647 w 2016"/>
              <a:gd name="T17" fmla="*/ 2147483647 h 1992"/>
              <a:gd name="T18" fmla="*/ 2147483647 w 2016"/>
              <a:gd name="T19" fmla="*/ 2147483647 h 1992"/>
              <a:gd name="T20" fmla="*/ 2147483647 w 2016"/>
              <a:gd name="T21" fmla="*/ 2147483647 h 19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16"/>
              <a:gd name="T34" fmla="*/ 0 h 1992"/>
              <a:gd name="T35" fmla="*/ 2016 w 2016"/>
              <a:gd name="T36" fmla="*/ 1992 h 199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16" h="1992">
                <a:moveTo>
                  <a:pt x="0" y="1992"/>
                </a:moveTo>
                <a:cubicBezTo>
                  <a:pt x="32" y="1976"/>
                  <a:pt x="64" y="1960"/>
                  <a:pt x="96" y="1848"/>
                </a:cubicBezTo>
                <a:cubicBezTo>
                  <a:pt x="128" y="1736"/>
                  <a:pt x="160" y="1528"/>
                  <a:pt x="192" y="1320"/>
                </a:cubicBezTo>
                <a:cubicBezTo>
                  <a:pt x="224" y="1112"/>
                  <a:pt x="248" y="808"/>
                  <a:pt x="288" y="600"/>
                </a:cubicBezTo>
                <a:cubicBezTo>
                  <a:pt x="328" y="392"/>
                  <a:pt x="384" y="144"/>
                  <a:pt x="432" y="72"/>
                </a:cubicBezTo>
                <a:cubicBezTo>
                  <a:pt x="480" y="0"/>
                  <a:pt x="520" y="16"/>
                  <a:pt x="576" y="168"/>
                </a:cubicBezTo>
                <a:cubicBezTo>
                  <a:pt x="632" y="320"/>
                  <a:pt x="696" y="760"/>
                  <a:pt x="768" y="984"/>
                </a:cubicBezTo>
                <a:cubicBezTo>
                  <a:pt x="840" y="1208"/>
                  <a:pt x="920" y="1384"/>
                  <a:pt x="1008" y="1512"/>
                </a:cubicBezTo>
                <a:cubicBezTo>
                  <a:pt x="1096" y="1640"/>
                  <a:pt x="1168" y="1688"/>
                  <a:pt x="1296" y="1752"/>
                </a:cubicBezTo>
                <a:cubicBezTo>
                  <a:pt x="1424" y="1816"/>
                  <a:pt x="1656" y="1864"/>
                  <a:pt x="1776" y="1896"/>
                </a:cubicBezTo>
                <a:cubicBezTo>
                  <a:pt x="1896" y="1928"/>
                  <a:pt x="1956" y="1936"/>
                  <a:pt x="2016" y="194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50" name="Freeform 10"/>
          <p:cNvSpPr>
            <a:spLocks/>
          </p:cNvSpPr>
          <p:nvPr/>
        </p:nvSpPr>
        <p:spPr bwMode="auto">
          <a:xfrm>
            <a:off x="5334000" y="4838700"/>
            <a:ext cx="3276600" cy="495300"/>
          </a:xfrm>
          <a:custGeom>
            <a:avLst/>
            <a:gdLst>
              <a:gd name="T0" fmla="*/ 0 w 1968"/>
              <a:gd name="T1" fmla="*/ 2147483647 h 312"/>
              <a:gd name="T2" fmla="*/ 2147483647 w 1968"/>
              <a:gd name="T3" fmla="*/ 2147483647 h 312"/>
              <a:gd name="T4" fmla="*/ 2147483647 w 1968"/>
              <a:gd name="T5" fmla="*/ 2147483647 h 312"/>
              <a:gd name="T6" fmla="*/ 2147483647 w 1968"/>
              <a:gd name="T7" fmla="*/ 2147483647 h 312"/>
              <a:gd name="T8" fmla="*/ 2147483647 w 1968"/>
              <a:gd name="T9" fmla="*/ 2147483647 h 312"/>
              <a:gd name="T10" fmla="*/ 2147483647 w 1968"/>
              <a:gd name="T11" fmla="*/ 2147483647 h 312"/>
              <a:gd name="T12" fmla="*/ 2147483647 w 1968"/>
              <a:gd name="T13" fmla="*/ 2147483647 h 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68"/>
              <a:gd name="T22" fmla="*/ 0 h 312"/>
              <a:gd name="T23" fmla="*/ 1968 w 1968"/>
              <a:gd name="T24" fmla="*/ 312 h 3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68" h="312">
                <a:moveTo>
                  <a:pt x="0" y="312"/>
                </a:moveTo>
                <a:cubicBezTo>
                  <a:pt x="60" y="304"/>
                  <a:pt x="120" y="296"/>
                  <a:pt x="192" y="264"/>
                </a:cubicBezTo>
                <a:cubicBezTo>
                  <a:pt x="264" y="232"/>
                  <a:pt x="352" y="160"/>
                  <a:pt x="432" y="120"/>
                </a:cubicBezTo>
                <a:cubicBezTo>
                  <a:pt x="512" y="80"/>
                  <a:pt x="584" y="40"/>
                  <a:pt x="672" y="24"/>
                </a:cubicBezTo>
                <a:cubicBezTo>
                  <a:pt x="760" y="8"/>
                  <a:pt x="856" y="0"/>
                  <a:pt x="960" y="24"/>
                </a:cubicBezTo>
                <a:cubicBezTo>
                  <a:pt x="1064" y="48"/>
                  <a:pt x="1128" y="128"/>
                  <a:pt x="1296" y="168"/>
                </a:cubicBezTo>
                <a:cubicBezTo>
                  <a:pt x="1464" y="208"/>
                  <a:pt x="1716" y="236"/>
                  <a:pt x="1968" y="26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6705600" y="2133600"/>
            <a:ext cx="152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high T</a:t>
            </a:r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7391400" y="3429000"/>
            <a:ext cx="1524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low T (max shifted to larger </a:t>
            </a:r>
            <a:r>
              <a:rPr lang="en-US" sz="1600">
                <a:latin typeface="Symbol" pitchFamily="18" charset="2"/>
              </a:rPr>
              <a:t>l</a:t>
            </a:r>
            <a:r>
              <a:rPr lang="en-US" sz="1600"/>
              <a:t>)</a:t>
            </a:r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 flipH="1">
            <a:off x="6477000" y="2514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 rot="-5400000">
            <a:off x="4374357" y="3321843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intensity</a:t>
            </a:r>
          </a:p>
        </p:txBody>
      </p:sp>
      <p:sp>
        <p:nvSpPr>
          <p:cNvPr id="87055" name="Line 15"/>
          <p:cNvSpPr>
            <a:spLocks noChangeShapeType="1"/>
          </p:cNvSpPr>
          <p:nvPr/>
        </p:nvSpPr>
        <p:spPr bwMode="auto">
          <a:xfrm flipH="1">
            <a:off x="6705600" y="37338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6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87044" grpId="0" animBg="1"/>
      <p:bldP spid="87045" grpId="0" animBg="1"/>
      <p:bldP spid="87046" grpId="0"/>
      <p:bldP spid="87047" grpId="0"/>
      <p:bldP spid="87048" grpId="0"/>
      <p:bldP spid="87049" grpId="0" animBg="1"/>
      <p:bldP spid="87050" grpId="0" animBg="1"/>
      <p:bldP spid="87051" grpId="0"/>
      <p:bldP spid="87052" grpId="0"/>
      <p:bldP spid="87053" grpId="0" animBg="1"/>
      <p:bldP spid="87054" grpId="0"/>
      <p:bldP spid="870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Spectrometers – Light Sources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 marL="533400" indent="-533400">
              <a:buFontTx/>
              <a:buAutoNum type="alphaUcPeriod" startAt="2"/>
            </a:pPr>
            <a:r>
              <a:rPr lang="en-US" altLang="en-US" sz="2400" smtClean="0">
                <a:latin typeface="Tahoma" charset="0"/>
              </a:rPr>
              <a:t>Discrete Light Sources - General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More common in “specific” instruments (e.g. industrial process instrument that measures single constituent)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Light source usually is a (or the) wavelength discriminator also.</a:t>
            </a:r>
          </a:p>
          <a:p>
            <a:pPr marL="914400" lvl="1" indent="-457200">
              <a:buFontTx/>
              <a:buNone/>
            </a:pPr>
            <a:r>
              <a:rPr lang="en-US" altLang="en-US" sz="2000" smtClean="0">
                <a:latin typeface="Tahoma" charset="0"/>
              </a:rPr>
              <a:t>Specific Sources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LEDs (inexpensive light sources – relatively narrow band of wavelengths)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Hollow cathode lamps (used in atomic absorption – discussed later)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Lasers (intense, coherent, unidirectional, and very narrow wavelength distribution)</a:t>
            </a:r>
          </a:p>
        </p:txBody>
      </p:sp>
    </p:spTree>
    <p:extLst>
      <p:ext uri="{BB962C8B-B14F-4D97-AF65-F5344CB8AC3E}">
        <p14:creationId xmlns:p14="http://schemas.microsoft.com/office/powerpoint/2010/main" val="246521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Spectrometers –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Wavelength Discrimination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8006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AutoNum type="alphaUcPeriod"/>
            </a:pPr>
            <a:r>
              <a:rPr lang="en-US" altLang="en-US" sz="2400" smtClean="0">
                <a:latin typeface="Tahoma" charset="0"/>
              </a:rPr>
              <a:t>Filters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Mostly used with specific instruments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“Standard Filters” – act to pass band of light or cut-off low or high wavelengths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Interference filters</a:t>
            </a:r>
          </a:p>
          <a:p>
            <a:pPr marL="1295400" lvl="2" indent="-381000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latin typeface="Tahoma" charset="0"/>
              </a:rPr>
              <a:t>pass a narrow band of light</a:t>
            </a:r>
          </a:p>
          <a:p>
            <a:pPr marL="1295400" lvl="2" indent="-381000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latin typeface="Tahoma" charset="0"/>
              </a:rPr>
              <a:t>based on interference (show on board)</a:t>
            </a:r>
          </a:p>
          <a:p>
            <a:pPr marL="1295400" lvl="2" indent="-381000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latin typeface="Tahoma" charset="0"/>
              </a:rPr>
              <a:t>used with other filters to reduce other orders</a:t>
            </a:r>
          </a:p>
          <a:p>
            <a:pPr marL="1295400" lvl="2" indent="-381000">
              <a:lnSpc>
                <a:spcPct val="80000"/>
              </a:lnSpc>
              <a:buFontTx/>
              <a:buChar char="-"/>
            </a:pPr>
            <a:r>
              <a:rPr lang="en-US" altLang="en-US" sz="1800" smtClean="0">
                <a:latin typeface="Tahoma" charset="0"/>
              </a:rPr>
              <a:t>some “tuning” of wavelength possible by changing gap or refractive index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5334000" y="20574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5334000" y="38100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 rot="-5400000">
            <a:off x="4450557" y="2559843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intensity</a:t>
            </a:r>
          </a:p>
        </p:txBody>
      </p:sp>
      <p:sp>
        <p:nvSpPr>
          <p:cNvPr id="56338" name="Freeform 18"/>
          <p:cNvSpPr>
            <a:spLocks/>
          </p:cNvSpPr>
          <p:nvPr/>
        </p:nvSpPr>
        <p:spPr bwMode="auto">
          <a:xfrm>
            <a:off x="5334000" y="2108200"/>
            <a:ext cx="3200400" cy="1244600"/>
          </a:xfrm>
          <a:custGeom>
            <a:avLst/>
            <a:gdLst>
              <a:gd name="T0" fmla="*/ 0 w 2016"/>
              <a:gd name="T1" fmla="*/ 2147483647 h 784"/>
              <a:gd name="T2" fmla="*/ 2147483647 w 2016"/>
              <a:gd name="T3" fmla="*/ 2147483647 h 784"/>
              <a:gd name="T4" fmla="*/ 2147483647 w 2016"/>
              <a:gd name="T5" fmla="*/ 2147483647 h 784"/>
              <a:gd name="T6" fmla="*/ 2147483647 w 2016"/>
              <a:gd name="T7" fmla="*/ 2147483647 h 784"/>
              <a:gd name="T8" fmla="*/ 2147483647 w 2016"/>
              <a:gd name="T9" fmla="*/ 2147483647 h 784"/>
              <a:gd name="T10" fmla="*/ 2147483647 w 2016"/>
              <a:gd name="T11" fmla="*/ 2147483647 h 784"/>
              <a:gd name="T12" fmla="*/ 2147483647 w 2016"/>
              <a:gd name="T13" fmla="*/ 2147483647 h 7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16"/>
              <a:gd name="T22" fmla="*/ 0 h 784"/>
              <a:gd name="T23" fmla="*/ 2016 w 2016"/>
              <a:gd name="T24" fmla="*/ 784 h 7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16" h="784">
                <a:moveTo>
                  <a:pt x="0" y="784"/>
                </a:moveTo>
                <a:cubicBezTo>
                  <a:pt x="36" y="736"/>
                  <a:pt x="72" y="688"/>
                  <a:pt x="144" y="592"/>
                </a:cubicBezTo>
                <a:cubicBezTo>
                  <a:pt x="216" y="496"/>
                  <a:pt x="312" y="304"/>
                  <a:pt x="432" y="208"/>
                </a:cubicBezTo>
                <a:cubicBezTo>
                  <a:pt x="552" y="112"/>
                  <a:pt x="736" y="32"/>
                  <a:pt x="864" y="16"/>
                </a:cubicBezTo>
                <a:cubicBezTo>
                  <a:pt x="992" y="0"/>
                  <a:pt x="1064" y="32"/>
                  <a:pt x="1200" y="112"/>
                </a:cubicBezTo>
                <a:cubicBezTo>
                  <a:pt x="1336" y="192"/>
                  <a:pt x="1544" y="400"/>
                  <a:pt x="1680" y="496"/>
                </a:cubicBezTo>
                <a:cubicBezTo>
                  <a:pt x="1816" y="592"/>
                  <a:pt x="1960" y="656"/>
                  <a:pt x="2016" y="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7162800" y="1752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before filter</a:t>
            </a:r>
          </a:p>
        </p:txBody>
      </p:sp>
      <p:sp>
        <p:nvSpPr>
          <p:cNvPr id="56340" name="Freeform 20"/>
          <p:cNvSpPr>
            <a:spLocks/>
          </p:cNvSpPr>
          <p:nvPr/>
        </p:nvSpPr>
        <p:spPr bwMode="auto">
          <a:xfrm>
            <a:off x="5334000" y="2260600"/>
            <a:ext cx="3200400" cy="1409700"/>
          </a:xfrm>
          <a:custGeom>
            <a:avLst/>
            <a:gdLst>
              <a:gd name="T0" fmla="*/ 0 w 2016"/>
              <a:gd name="T1" fmla="*/ 2147483647 h 888"/>
              <a:gd name="T2" fmla="*/ 2147483647 w 2016"/>
              <a:gd name="T3" fmla="*/ 2147483647 h 888"/>
              <a:gd name="T4" fmla="*/ 2147483647 w 2016"/>
              <a:gd name="T5" fmla="*/ 2147483647 h 888"/>
              <a:gd name="T6" fmla="*/ 2147483647 w 2016"/>
              <a:gd name="T7" fmla="*/ 2147483647 h 888"/>
              <a:gd name="T8" fmla="*/ 2147483647 w 2016"/>
              <a:gd name="T9" fmla="*/ 2147483647 h 888"/>
              <a:gd name="T10" fmla="*/ 2147483647 w 2016"/>
              <a:gd name="T11" fmla="*/ 2147483647 h 888"/>
              <a:gd name="T12" fmla="*/ 2147483647 w 2016"/>
              <a:gd name="T13" fmla="*/ 2147483647 h 888"/>
              <a:gd name="T14" fmla="*/ 2147483647 w 2016"/>
              <a:gd name="T15" fmla="*/ 2147483647 h 888"/>
              <a:gd name="T16" fmla="*/ 2147483647 w 2016"/>
              <a:gd name="T17" fmla="*/ 2147483647 h 88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16"/>
              <a:gd name="T28" fmla="*/ 0 h 888"/>
              <a:gd name="T29" fmla="*/ 2016 w 2016"/>
              <a:gd name="T30" fmla="*/ 888 h 88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16" h="888">
                <a:moveTo>
                  <a:pt x="0" y="736"/>
                </a:moveTo>
                <a:cubicBezTo>
                  <a:pt x="40" y="684"/>
                  <a:pt x="80" y="632"/>
                  <a:pt x="144" y="544"/>
                </a:cubicBezTo>
                <a:cubicBezTo>
                  <a:pt x="208" y="456"/>
                  <a:pt x="272" y="296"/>
                  <a:pt x="384" y="208"/>
                </a:cubicBezTo>
                <a:cubicBezTo>
                  <a:pt x="496" y="120"/>
                  <a:pt x="720" y="32"/>
                  <a:pt x="816" y="16"/>
                </a:cubicBezTo>
                <a:cubicBezTo>
                  <a:pt x="912" y="0"/>
                  <a:pt x="920" y="8"/>
                  <a:pt x="960" y="112"/>
                </a:cubicBezTo>
                <a:cubicBezTo>
                  <a:pt x="1000" y="216"/>
                  <a:pt x="1024" y="520"/>
                  <a:pt x="1056" y="640"/>
                </a:cubicBezTo>
                <a:cubicBezTo>
                  <a:pt x="1088" y="760"/>
                  <a:pt x="1072" y="792"/>
                  <a:pt x="1152" y="832"/>
                </a:cubicBezTo>
                <a:cubicBezTo>
                  <a:pt x="1232" y="872"/>
                  <a:pt x="1392" y="872"/>
                  <a:pt x="1536" y="880"/>
                </a:cubicBezTo>
                <a:cubicBezTo>
                  <a:pt x="1680" y="888"/>
                  <a:pt x="1936" y="880"/>
                  <a:pt x="2016" y="8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562600" y="3200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after filter</a:t>
            </a:r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5334000" y="45720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5334000" y="63246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 rot="-5400000">
            <a:off x="4450557" y="5074443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intensity</a:t>
            </a:r>
          </a:p>
        </p:txBody>
      </p:sp>
      <p:sp>
        <p:nvSpPr>
          <p:cNvPr id="56345" name="Freeform 25"/>
          <p:cNvSpPr>
            <a:spLocks/>
          </p:cNvSpPr>
          <p:nvPr/>
        </p:nvSpPr>
        <p:spPr bwMode="auto">
          <a:xfrm>
            <a:off x="5334000" y="4622800"/>
            <a:ext cx="3200400" cy="1244600"/>
          </a:xfrm>
          <a:custGeom>
            <a:avLst/>
            <a:gdLst>
              <a:gd name="T0" fmla="*/ 0 w 2016"/>
              <a:gd name="T1" fmla="*/ 2147483647 h 784"/>
              <a:gd name="T2" fmla="*/ 2147483647 w 2016"/>
              <a:gd name="T3" fmla="*/ 2147483647 h 784"/>
              <a:gd name="T4" fmla="*/ 2147483647 w 2016"/>
              <a:gd name="T5" fmla="*/ 2147483647 h 784"/>
              <a:gd name="T6" fmla="*/ 2147483647 w 2016"/>
              <a:gd name="T7" fmla="*/ 2147483647 h 784"/>
              <a:gd name="T8" fmla="*/ 2147483647 w 2016"/>
              <a:gd name="T9" fmla="*/ 2147483647 h 784"/>
              <a:gd name="T10" fmla="*/ 2147483647 w 2016"/>
              <a:gd name="T11" fmla="*/ 2147483647 h 784"/>
              <a:gd name="T12" fmla="*/ 2147483647 w 2016"/>
              <a:gd name="T13" fmla="*/ 2147483647 h 7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16"/>
              <a:gd name="T22" fmla="*/ 0 h 784"/>
              <a:gd name="T23" fmla="*/ 2016 w 2016"/>
              <a:gd name="T24" fmla="*/ 784 h 7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16" h="784">
                <a:moveTo>
                  <a:pt x="0" y="784"/>
                </a:moveTo>
                <a:cubicBezTo>
                  <a:pt x="36" y="736"/>
                  <a:pt x="72" y="688"/>
                  <a:pt x="144" y="592"/>
                </a:cubicBezTo>
                <a:cubicBezTo>
                  <a:pt x="216" y="496"/>
                  <a:pt x="312" y="304"/>
                  <a:pt x="432" y="208"/>
                </a:cubicBezTo>
                <a:cubicBezTo>
                  <a:pt x="552" y="112"/>
                  <a:pt x="736" y="32"/>
                  <a:pt x="864" y="16"/>
                </a:cubicBezTo>
                <a:cubicBezTo>
                  <a:pt x="992" y="0"/>
                  <a:pt x="1064" y="32"/>
                  <a:pt x="1200" y="112"/>
                </a:cubicBezTo>
                <a:cubicBezTo>
                  <a:pt x="1336" y="192"/>
                  <a:pt x="1544" y="400"/>
                  <a:pt x="1680" y="496"/>
                </a:cubicBezTo>
                <a:cubicBezTo>
                  <a:pt x="1816" y="592"/>
                  <a:pt x="1960" y="656"/>
                  <a:pt x="2016" y="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7162800" y="4267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before filter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5715000" y="3886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wavelength</a:t>
            </a:r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5867400" y="64008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wavelength</a:t>
            </a:r>
          </a:p>
        </p:txBody>
      </p:sp>
      <p:sp>
        <p:nvSpPr>
          <p:cNvPr id="56354" name="Freeform 34"/>
          <p:cNvSpPr>
            <a:spLocks/>
          </p:cNvSpPr>
          <p:nvPr/>
        </p:nvSpPr>
        <p:spPr bwMode="auto">
          <a:xfrm>
            <a:off x="5715000" y="4876800"/>
            <a:ext cx="2514600" cy="1435100"/>
          </a:xfrm>
          <a:custGeom>
            <a:avLst/>
            <a:gdLst>
              <a:gd name="T0" fmla="*/ 0 w 1584"/>
              <a:gd name="T1" fmla="*/ 2147483647 h 1048"/>
              <a:gd name="T2" fmla="*/ 2147483647 w 1584"/>
              <a:gd name="T3" fmla="*/ 2147483647 h 1048"/>
              <a:gd name="T4" fmla="*/ 2147483647 w 1584"/>
              <a:gd name="T5" fmla="*/ 2147483647 h 1048"/>
              <a:gd name="T6" fmla="*/ 2147483647 w 1584"/>
              <a:gd name="T7" fmla="*/ 2147483647 h 1048"/>
              <a:gd name="T8" fmla="*/ 2147483647 w 1584"/>
              <a:gd name="T9" fmla="*/ 2147483647 h 1048"/>
              <a:gd name="T10" fmla="*/ 2147483647 w 1584"/>
              <a:gd name="T11" fmla="*/ 2147483647 h 1048"/>
              <a:gd name="T12" fmla="*/ 2147483647 w 1584"/>
              <a:gd name="T13" fmla="*/ 2147483647 h 1048"/>
              <a:gd name="T14" fmla="*/ 2147483647 w 1584"/>
              <a:gd name="T15" fmla="*/ 2147483647 h 1048"/>
              <a:gd name="T16" fmla="*/ 2147483647 w 1584"/>
              <a:gd name="T17" fmla="*/ 2147483647 h 1048"/>
              <a:gd name="T18" fmla="*/ 2147483647 w 1584"/>
              <a:gd name="T19" fmla="*/ 2147483647 h 104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84"/>
              <a:gd name="T31" fmla="*/ 0 h 1048"/>
              <a:gd name="T32" fmla="*/ 1584 w 1584"/>
              <a:gd name="T33" fmla="*/ 1048 h 104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84" h="1048">
                <a:moveTo>
                  <a:pt x="0" y="1008"/>
                </a:moveTo>
                <a:cubicBezTo>
                  <a:pt x="148" y="1008"/>
                  <a:pt x="296" y="1008"/>
                  <a:pt x="384" y="1008"/>
                </a:cubicBezTo>
                <a:cubicBezTo>
                  <a:pt x="472" y="1008"/>
                  <a:pt x="464" y="1016"/>
                  <a:pt x="528" y="1008"/>
                </a:cubicBezTo>
                <a:cubicBezTo>
                  <a:pt x="592" y="1000"/>
                  <a:pt x="720" y="1048"/>
                  <a:pt x="768" y="960"/>
                </a:cubicBezTo>
                <a:cubicBezTo>
                  <a:pt x="816" y="872"/>
                  <a:pt x="808" y="632"/>
                  <a:pt x="816" y="480"/>
                </a:cubicBezTo>
                <a:cubicBezTo>
                  <a:pt x="824" y="328"/>
                  <a:pt x="808" y="0"/>
                  <a:pt x="816" y="48"/>
                </a:cubicBezTo>
                <a:cubicBezTo>
                  <a:pt x="824" y="96"/>
                  <a:pt x="848" y="624"/>
                  <a:pt x="864" y="768"/>
                </a:cubicBezTo>
                <a:cubicBezTo>
                  <a:pt x="880" y="912"/>
                  <a:pt x="888" y="872"/>
                  <a:pt x="912" y="912"/>
                </a:cubicBezTo>
                <a:cubicBezTo>
                  <a:pt x="936" y="952"/>
                  <a:pt x="896" y="992"/>
                  <a:pt x="1008" y="1008"/>
                </a:cubicBezTo>
                <a:cubicBezTo>
                  <a:pt x="1120" y="1024"/>
                  <a:pt x="1352" y="1016"/>
                  <a:pt x="1584" y="10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5486400" y="57150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after filter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10200" y="2865438"/>
            <a:ext cx="2438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 rot="21191548">
            <a:off x="5414963" y="2354263"/>
            <a:ext cx="24384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10200" y="2713038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543800" y="2484438"/>
            <a:ext cx="381000" cy="381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9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6326" grpId="0" animBg="1"/>
      <p:bldP spid="56326" grpId="1" animBg="1"/>
      <p:bldP spid="56327" grpId="0" animBg="1"/>
      <p:bldP spid="56327" grpId="1" animBg="1"/>
      <p:bldP spid="56336" grpId="0"/>
      <p:bldP spid="56336" grpId="1"/>
      <p:bldP spid="56338" grpId="0" animBg="1"/>
      <p:bldP spid="56338" grpId="1" animBg="1"/>
      <p:bldP spid="56339" grpId="0"/>
      <p:bldP spid="56339" grpId="1"/>
      <p:bldP spid="56340" grpId="0" animBg="1"/>
      <p:bldP spid="56340" grpId="1" animBg="1"/>
      <p:bldP spid="56341" grpId="0"/>
      <p:bldP spid="56341" grpId="1"/>
      <p:bldP spid="56342" grpId="0" animBg="1"/>
      <p:bldP spid="56343" grpId="0" animBg="1"/>
      <p:bldP spid="56344" grpId="0"/>
      <p:bldP spid="56345" grpId="0" animBg="1"/>
      <p:bldP spid="56346" grpId="0"/>
      <p:bldP spid="56349" grpId="0"/>
      <p:bldP spid="56349" grpId="1"/>
      <p:bldP spid="56350" grpId="0"/>
      <p:bldP spid="56354" grpId="0" animBg="1"/>
      <p:bldP spid="56355" grpId="0"/>
      <p:bldP spid="20" grpId="0" animBg="1"/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Spectrometers –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Wavelength Discrimination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8006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altLang="en-US" sz="2400" smtClean="0">
                <a:latin typeface="Tahoma" charset="0"/>
              </a:rPr>
              <a:t>B.	Monochromators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Allows selection of a narrow band of wavelength from “broad band” source of light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Most monochromators allow continuous adjustment of the selected wavelengths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Some monochromators also allow adjustment of the range of wavelengths passed (</a:t>
            </a:r>
            <a:r>
              <a:rPr lang="en-US" altLang="en-US" sz="2000" smtClean="0">
                <a:latin typeface="Symbol" pitchFamily="18" charset="2"/>
              </a:rPr>
              <a:t>Dl</a:t>
            </a:r>
            <a:r>
              <a:rPr lang="en-US" altLang="en-US" sz="2000" smtClean="0">
                <a:latin typeface="Tahoma" charset="0"/>
              </a:rPr>
              <a:t>)</a:t>
            </a: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34000" y="25146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34000" y="42672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 rot="-5400000">
            <a:off x="4450557" y="3017043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intensity</a:t>
            </a:r>
          </a:p>
        </p:txBody>
      </p:sp>
      <p:sp>
        <p:nvSpPr>
          <p:cNvPr id="61454" name="Freeform 14"/>
          <p:cNvSpPr>
            <a:spLocks/>
          </p:cNvSpPr>
          <p:nvPr/>
        </p:nvSpPr>
        <p:spPr bwMode="auto">
          <a:xfrm>
            <a:off x="5334000" y="2565400"/>
            <a:ext cx="3200400" cy="1244600"/>
          </a:xfrm>
          <a:custGeom>
            <a:avLst/>
            <a:gdLst>
              <a:gd name="T0" fmla="*/ 0 w 2016"/>
              <a:gd name="T1" fmla="*/ 2147483647 h 784"/>
              <a:gd name="T2" fmla="*/ 2147483647 w 2016"/>
              <a:gd name="T3" fmla="*/ 2147483647 h 784"/>
              <a:gd name="T4" fmla="*/ 2147483647 w 2016"/>
              <a:gd name="T5" fmla="*/ 2147483647 h 784"/>
              <a:gd name="T6" fmla="*/ 2147483647 w 2016"/>
              <a:gd name="T7" fmla="*/ 2147483647 h 784"/>
              <a:gd name="T8" fmla="*/ 2147483647 w 2016"/>
              <a:gd name="T9" fmla="*/ 2147483647 h 784"/>
              <a:gd name="T10" fmla="*/ 2147483647 w 2016"/>
              <a:gd name="T11" fmla="*/ 2147483647 h 784"/>
              <a:gd name="T12" fmla="*/ 2147483647 w 2016"/>
              <a:gd name="T13" fmla="*/ 2147483647 h 7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16"/>
              <a:gd name="T22" fmla="*/ 0 h 784"/>
              <a:gd name="T23" fmla="*/ 2016 w 2016"/>
              <a:gd name="T24" fmla="*/ 784 h 7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16" h="784">
                <a:moveTo>
                  <a:pt x="0" y="784"/>
                </a:moveTo>
                <a:cubicBezTo>
                  <a:pt x="36" y="736"/>
                  <a:pt x="72" y="688"/>
                  <a:pt x="144" y="592"/>
                </a:cubicBezTo>
                <a:cubicBezTo>
                  <a:pt x="216" y="496"/>
                  <a:pt x="312" y="304"/>
                  <a:pt x="432" y="208"/>
                </a:cubicBezTo>
                <a:cubicBezTo>
                  <a:pt x="552" y="112"/>
                  <a:pt x="736" y="32"/>
                  <a:pt x="864" y="16"/>
                </a:cubicBezTo>
                <a:cubicBezTo>
                  <a:pt x="992" y="0"/>
                  <a:pt x="1064" y="32"/>
                  <a:pt x="1200" y="112"/>
                </a:cubicBezTo>
                <a:cubicBezTo>
                  <a:pt x="1336" y="192"/>
                  <a:pt x="1544" y="400"/>
                  <a:pt x="1680" y="496"/>
                </a:cubicBezTo>
                <a:cubicBezTo>
                  <a:pt x="1816" y="592"/>
                  <a:pt x="1960" y="656"/>
                  <a:pt x="2016" y="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5791200" y="4572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wavelength</a:t>
            </a:r>
          </a:p>
        </p:txBody>
      </p:sp>
      <p:sp>
        <p:nvSpPr>
          <p:cNvPr id="61458" name="Freeform 18"/>
          <p:cNvSpPr>
            <a:spLocks/>
          </p:cNvSpPr>
          <p:nvPr/>
        </p:nvSpPr>
        <p:spPr bwMode="auto">
          <a:xfrm>
            <a:off x="5715000" y="3124200"/>
            <a:ext cx="2514600" cy="1130300"/>
          </a:xfrm>
          <a:custGeom>
            <a:avLst/>
            <a:gdLst>
              <a:gd name="T0" fmla="*/ 0 w 1584"/>
              <a:gd name="T1" fmla="*/ 2147483647 h 1048"/>
              <a:gd name="T2" fmla="*/ 2147483647 w 1584"/>
              <a:gd name="T3" fmla="*/ 2147483647 h 1048"/>
              <a:gd name="T4" fmla="*/ 2147483647 w 1584"/>
              <a:gd name="T5" fmla="*/ 2147483647 h 1048"/>
              <a:gd name="T6" fmla="*/ 2147483647 w 1584"/>
              <a:gd name="T7" fmla="*/ 2147483647 h 1048"/>
              <a:gd name="T8" fmla="*/ 2147483647 w 1584"/>
              <a:gd name="T9" fmla="*/ 2147483647 h 1048"/>
              <a:gd name="T10" fmla="*/ 2147483647 w 1584"/>
              <a:gd name="T11" fmla="*/ 2147483647 h 1048"/>
              <a:gd name="T12" fmla="*/ 2147483647 w 1584"/>
              <a:gd name="T13" fmla="*/ 2147483647 h 1048"/>
              <a:gd name="T14" fmla="*/ 2147483647 w 1584"/>
              <a:gd name="T15" fmla="*/ 2147483647 h 1048"/>
              <a:gd name="T16" fmla="*/ 2147483647 w 1584"/>
              <a:gd name="T17" fmla="*/ 2147483647 h 1048"/>
              <a:gd name="T18" fmla="*/ 2147483647 w 1584"/>
              <a:gd name="T19" fmla="*/ 2147483647 h 104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584"/>
              <a:gd name="T31" fmla="*/ 0 h 1048"/>
              <a:gd name="T32" fmla="*/ 1584 w 1584"/>
              <a:gd name="T33" fmla="*/ 1048 h 104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584" h="1048">
                <a:moveTo>
                  <a:pt x="0" y="1008"/>
                </a:moveTo>
                <a:cubicBezTo>
                  <a:pt x="148" y="1008"/>
                  <a:pt x="296" y="1008"/>
                  <a:pt x="384" y="1008"/>
                </a:cubicBezTo>
                <a:cubicBezTo>
                  <a:pt x="472" y="1008"/>
                  <a:pt x="464" y="1016"/>
                  <a:pt x="528" y="1008"/>
                </a:cubicBezTo>
                <a:cubicBezTo>
                  <a:pt x="592" y="1000"/>
                  <a:pt x="720" y="1048"/>
                  <a:pt x="768" y="960"/>
                </a:cubicBezTo>
                <a:cubicBezTo>
                  <a:pt x="816" y="872"/>
                  <a:pt x="808" y="632"/>
                  <a:pt x="816" y="480"/>
                </a:cubicBezTo>
                <a:cubicBezTo>
                  <a:pt x="824" y="328"/>
                  <a:pt x="808" y="0"/>
                  <a:pt x="816" y="48"/>
                </a:cubicBezTo>
                <a:cubicBezTo>
                  <a:pt x="824" y="96"/>
                  <a:pt x="848" y="624"/>
                  <a:pt x="864" y="768"/>
                </a:cubicBezTo>
                <a:cubicBezTo>
                  <a:pt x="880" y="912"/>
                  <a:pt x="888" y="872"/>
                  <a:pt x="912" y="912"/>
                </a:cubicBezTo>
                <a:cubicBezTo>
                  <a:pt x="936" y="952"/>
                  <a:pt x="896" y="992"/>
                  <a:pt x="1008" y="1008"/>
                </a:cubicBezTo>
                <a:cubicBezTo>
                  <a:pt x="1120" y="1024"/>
                  <a:pt x="1352" y="1016"/>
                  <a:pt x="1584" y="10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5486400" y="3657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after filter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5638800" y="1828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before filter</a:t>
            </a:r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>
            <a:off x="7597775" y="2514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7239000" y="20574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desired </a:t>
            </a:r>
            <a:r>
              <a:rPr lang="en-US" altLang="en-US">
                <a:latin typeface="Symbol" pitchFamily="18" charset="2"/>
              </a:rPr>
              <a:t>l</a:t>
            </a:r>
          </a:p>
        </p:txBody>
      </p:sp>
      <p:sp>
        <p:nvSpPr>
          <p:cNvPr id="61463" name="Freeform 23"/>
          <p:cNvSpPr>
            <a:spLocks/>
          </p:cNvSpPr>
          <p:nvPr/>
        </p:nvSpPr>
        <p:spPr bwMode="auto">
          <a:xfrm>
            <a:off x="6281738" y="3124200"/>
            <a:ext cx="1981200" cy="1155700"/>
          </a:xfrm>
          <a:custGeom>
            <a:avLst/>
            <a:gdLst>
              <a:gd name="T0" fmla="*/ 0 w 1248"/>
              <a:gd name="T1" fmla="*/ 2147483647 h 728"/>
              <a:gd name="T2" fmla="*/ 2147483647 w 1248"/>
              <a:gd name="T3" fmla="*/ 2147483647 h 728"/>
              <a:gd name="T4" fmla="*/ 2147483647 w 1248"/>
              <a:gd name="T5" fmla="*/ 2147483647 h 728"/>
              <a:gd name="T6" fmla="*/ 2147483647 w 1248"/>
              <a:gd name="T7" fmla="*/ 2147483647 h 728"/>
              <a:gd name="T8" fmla="*/ 2147483647 w 1248"/>
              <a:gd name="T9" fmla="*/ 2147483647 h 728"/>
              <a:gd name="T10" fmla="*/ 2147483647 w 1248"/>
              <a:gd name="T11" fmla="*/ 2147483647 h 728"/>
              <a:gd name="T12" fmla="*/ 2147483647 w 1248"/>
              <a:gd name="T13" fmla="*/ 2147483647 h 728"/>
              <a:gd name="T14" fmla="*/ 2147483647 w 1248"/>
              <a:gd name="T15" fmla="*/ 2147483647 h 7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48"/>
              <a:gd name="T25" fmla="*/ 0 h 728"/>
              <a:gd name="T26" fmla="*/ 1248 w 1248"/>
              <a:gd name="T27" fmla="*/ 728 h 7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48" h="728">
                <a:moveTo>
                  <a:pt x="0" y="672"/>
                </a:moveTo>
                <a:cubicBezTo>
                  <a:pt x="248" y="676"/>
                  <a:pt x="496" y="680"/>
                  <a:pt x="624" y="672"/>
                </a:cubicBezTo>
                <a:cubicBezTo>
                  <a:pt x="752" y="664"/>
                  <a:pt x="736" y="728"/>
                  <a:pt x="768" y="624"/>
                </a:cubicBezTo>
                <a:cubicBezTo>
                  <a:pt x="800" y="520"/>
                  <a:pt x="800" y="96"/>
                  <a:pt x="816" y="48"/>
                </a:cubicBezTo>
                <a:cubicBezTo>
                  <a:pt x="832" y="0"/>
                  <a:pt x="848" y="240"/>
                  <a:pt x="864" y="336"/>
                </a:cubicBezTo>
                <a:cubicBezTo>
                  <a:pt x="880" y="432"/>
                  <a:pt x="880" y="568"/>
                  <a:pt x="912" y="624"/>
                </a:cubicBezTo>
                <a:cubicBezTo>
                  <a:pt x="944" y="680"/>
                  <a:pt x="1000" y="664"/>
                  <a:pt x="1056" y="672"/>
                </a:cubicBezTo>
                <a:cubicBezTo>
                  <a:pt x="1112" y="680"/>
                  <a:pt x="1180" y="676"/>
                  <a:pt x="1248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7434263" y="4495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Symbol" pitchFamily="18" charset="2"/>
              </a:rPr>
              <a:t>Dl</a:t>
            </a:r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>
            <a:off x="7510463" y="4114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7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83599E-6 L 0.0625 -0.00462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-2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61451" grpId="0" animBg="1"/>
      <p:bldP spid="61452" grpId="0" animBg="1"/>
      <p:bldP spid="61453" grpId="0"/>
      <p:bldP spid="61454" grpId="0" animBg="1"/>
      <p:bldP spid="61457" grpId="0"/>
      <p:bldP spid="61458" grpId="0" animBg="1"/>
      <p:bldP spid="61458" grpId="1" animBg="1"/>
      <p:bldP spid="61458" grpId="2" animBg="1"/>
      <p:bldP spid="61459" grpId="0"/>
      <p:bldP spid="61460" grpId="0"/>
      <p:bldP spid="61461" grpId="0" animBg="1"/>
      <p:bldP spid="61462" grpId="0"/>
      <p:bldP spid="61463" grpId="0" animBg="1"/>
      <p:bldP spid="61464" grpId="0"/>
      <p:bldP spid="614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Spectrometers –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Monochromators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800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A.	Components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Entrance Slit (to match exit slit)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Light Collimator (optics to make light beam parallel when falling on dispersive element)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Dispersing Element (to disperse light at different angles for different </a:t>
            </a:r>
            <a:r>
              <a:rPr lang="en-US" altLang="en-US" sz="2000" smtClean="0">
                <a:latin typeface="Symbol" pitchFamily="18" charset="2"/>
              </a:rPr>
              <a:t>l</a:t>
            </a:r>
            <a:r>
              <a:rPr lang="en-US" altLang="en-US" sz="2000" smtClean="0">
                <a:latin typeface="Tahoma" charset="0"/>
              </a:rPr>
              <a:t> values)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Focusing Optics (to focus light on exit slit)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</a:rPr>
              <a:t>Exit Slit (to select range of </a:t>
            </a:r>
            <a:r>
              <a:rPr lang="en-US" altLang="en-US" sz="2000" smtClean="0">
                <a:latin typeface="Symbol" pitchFamily="18" charset="2"/>
              </a:rPr>
              <a:t>l</a:t>
            </a:r>
            <a:r>
              <a:rPr lang="en-US" altLang="en-US" sz="2000" smtClean="0">
                <a:latin typeface="Tahoma" charset="0"/>
              </a:rPr>
              <a:t> values passed – </a:t>
            </a:r>
            <a:r>
              <a:rPr lang="en-US" altLang="en-US" sz="2000" smtClean="0">
                <a:latin typeface="Symbol" pitchFamily="18" charset="2"/>
              </a:rPr>
              <a:t>Dl</a:t>
            </a:r>
            <a:r>
              <a:rPr lang="en-US" altLang="en-US" sz="2000" smtClean="0">
                <a:latin typeface="Tahoma" charset="0"/>
              </a:rPr>
              <a:t>)</a:t>
            </a:r>
          </a:p>
        </p:txBody>
      </p:sp>
      <p:sp>
        <p:nvSpPr>
          <p:cNvPr id="63505" name="AutoShape 17"/>
          <p:cNvSpPr>
            <a:spLocks noChangeArrowheads="1"/>
          </p:cNvSpPr>
          <p:nvPr/>
        </p:nvSpPr>
        <p:spPr bwMode="auto">
          <a:xfrm>
            <a:off x="5105400" y="2438400"/>
            <a:ext cx="152400" cy="1524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V="1">
            <a:off x="5638800" y="1981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>
            <a:off x="5638800" y="1981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>
            <a:off x="8077200" y="1981200"/>
            <a:ext cx="0" cy="342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 flipH="1">
            <a:off x="5638800" y="54102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 flipV="1">
            <a:off x="5638800" y="4724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 flipV="1">
            <a:off x="5638800" y="25908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3" name="Freeform 25"/>
          <p:cNvSpPr>
            <a:spLocks/>
          </p:cNvSpPr>
          <p:nvPr/>
        </p:nvSpPr>
        <p:spPr bwMode="auto">
          <a:xfrm rot="-1556349">
            <a:off x="7383463" y="2130425"/>
            <a:ext cx="165100" cy="762000"/>
          </a:xfrm>
          <a:custGeom>
            <a:avLst/>
            <a:gdLst>
              <a:gd name="T0" fmla="*/ 0 w 168"/>
              <a:gd name="T1" fmla="*/ 0 h 768"/>
              <a:gd name="T2" fmla="*/ 2147483647 w 168"/>
              <a:gd name="T3" fmla="*/ 2147483647 h 768"/>
              <a:gd name="T4" fmla="*/ 2147483647 w 168"/>
              <a:gd name="T5" fmla="*/ 2147483647 h 768"/>
              <a:gd name="T6" fmla="*/ 2147483647 w 168"/>
              <a:gd name="T7" fmla="*/ 2147483647 h 768"/>
              <a:gd name="T8" fmla="*/ 0 w 168"/>
              <a:gd name="T9" fmla="*/ 2147483647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"/>
              <a:gd name="T16" fmla="*/ 0 h 768"/>
              <a:gd name="T17" fmla="*/ 168 w 168"/>
              <a:gd name="T18" fmla="*/ 768 h 7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" h="768">
                <a:moveTo>
                  <a:pt x="0" y="0"/>
                </a:moveTo>
                <a:cubicBezTo>
                  <a:pt x="12" y="8"/>
                  <a:pt x="24" y="16"/>
                  <a:pt x="48" y="48"/>
                </a:cubicBezTo>
                <a:cubicBezTo>
                  <a:pt x="72" y="80"/>
                  <a:pt x="128" y="120"/>
                  <a:pt x="144" y="192"/>
                </a:cubicBezTo>
                <a:cubicBezTo>
                  <a:pt x="160" y="264"/>
                  <a:pt x="168" y="384"/>
                  <a:pt x="144" y="480"/>
                </a:cubicBezTo>
                <a:cubicBezTo>
                  <a:pt x="120" y="576"/>
                  <a:pt x="24" y="720"/>
                  <a:pt x="0" y="76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4" name="Line 26"/>
          <p:cNvSpPr>
            <a:spLocks noChangeShapeType="1"/>
          </p:cNvSpPr>
          <p:nvPr/>
        </p:nvSpPr>
        <p:spPr bwMode="auto">
          <a:xfrm>
            <a:off x="5181600" y="2438400"/>
            <a:ext cx="2362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 flipV="1">
            <a:off x="5181600" y="2286000"/>
            <a:ext cx="2209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5029200" y="1524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entrance slit</a:t>
            </a:r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4800600" y="1981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light</a:t>
            </a:r>
          </a:p>
        </p:txBody>
      </p:sp>
      <p:sp>
        <p:nvSpPr>
          <p:cNvPr id="63519" name="Rectangle 31"/>
          <p:cNvSpPr>
            <a:spLocks noChangeArrowheads="1"/>
          </p:cNvSpPr>
          <p:nvPr/>
        </p:nvSpPr>
        <p:spPr bwMode="auto">
          <a:xfrm>
            <a:off x="6019800" y="3048000"/>
            <a:ext cx="76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6096000" y="3429000"/>
            <a:ext cx="76200" cy="381000"/>
            <a:chOff x="2880" y="2064"/>
            <a:chExt cx="96" cy="720"/>
          </a:xfrm>
        </p:grpSpPr>
        <p:sp>
          <p:nvSpPr>
            <p:cNvPr id="18479" name="Line 33"/>
            <p:cNvSpPr>
              <a:spLocks noChangeShapeType="1"/>
            </p:cNvSpPr>
            <p:nvPr/>
          </p:nvSpPr>
          <p:spPr bwMode="auto">
            <a:xfrm>
              <a:off x="2880" y="206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Line 34"/>
            <p:cNvSpPr>
              <a:spLocks noChangeShapeType="1"/>
            </p:cNvSpPr>
            <p:nvPr/>
          </p:nvSpPr>
          <p:spPr bwMode="auto">
            <a:xfrm flipH="1">
              <a:off x="2880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Line 35"/>
            <p:cNvSpPr>
              <a:spLocks noChangeShapeType="1"/>
            </p:cNvSpPr>
            <p:nvPr/>
          </p:nvSpPr>
          <p:spPr bwMode="auto">
            <a:xfrm>
              <a:off x="2880" y="230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36"/>
            <p:cNvSpPr>
              <a:spLocks noChangeShapeType="1"/>
            </p:cNvSpPr>
            <p:nvPr/>
          </p:nvSpPr>
          <p:spPr bwMode="auto">
            <a:xfrm flipH="1">
              <a:off x="288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Line 37"/>
            <p:cNvSpPr>
              <a:spLocks noChangeShapeType="1"/>
            </p:cNvSpPr>
            <p:nvPr/>
          </p:nvSpPr>
          <p:spPr bwMode="auto">
            <a:xfrm>
              <a:off x="2880" y="254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38"/>
            <p:cNvSpPr>
              <a:spLocks noChangeShapeType="1"/>
            </p:cNvSpPr>
            <p:nvPr/>
          </p:nvSpPr>
          <p:spPr bwMode="auto">
            <a:xfrm flipH="1">
              <a:off x="288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6096000" y="3048000"/>
            <a:ext cx="76200" cy="381000"/>
            <a:chOff x="2880" y="2064"/>
            <a:chExt cx="96" cy="720"/>
          </a:xfrm>
        </p:grpSpPr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2880" y="206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 flipH="1">
              <a:off x="2880" y="220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>
              <a:off x="2880" y="230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44"/>
            <p:cNvSpPr>
              <a:spLocks noChangeShapeType="1"/>
            </p:cNvSpPr>
            <p:nvPr/>
          </p:nvSpPr>
          <p:spPr bwMode="auto">
            <a:xfrm flipH="1">
              <a:off x="2880" y="244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>
              <a:off x="2880" y="2544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 flipH="1">
              <a:off x="288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35" name="Text Box 47"/>
          <p:cNvSpPr txBox="1">
            <a:spLocks noChangeArrowheads="1"/>
          </p:cNvSpPr>
          <p:nvPr/>
        </p:nvSpPr>
        <p:spPr bwMode="auto">
          <a:xfrm>
            <a:off x="4648200" y="3048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grating</a:t>
            </a:r>
          </a:p>
        </p:txBody>
      </p:sp>
      <p:sp>
        <p:nvSpPr>
          <p:cNvPr id="63536" name="Line 48"/>
          <p:cNvSpPr>
            <a:spLocks noChangeShapeType="1"/>
          </p:cNvSpPr>
          <p:nvPr/>
        </p:nvSpPr>
        <p:spPr bwMode="auto">
          <a:xfrm>
            <a:off x="5486400" y="3276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6858000" y="1447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collimating optics</a:t>
            </a:r>
          </a:p>
        </p:txBody>
      </p:sp>
      <p:sp>
        <p:nvSpPr>
          <p:cNvPr id="63538" name="Line 50"/>
          <p:cNvSpPr>
            <a:spLocks noChangeShapeType="1"/>
          </p:cNvSpPr>
          <p:nvPr/>
        </p:nvSpPr>
        <p:spPr bwMode="auto">
          <a:xfrm>
            <a:off x="7467600" y="1752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39" name="Line 51"/>
          <p:cNvSpPr>
            <a:spLocks noChangeShapeType="1"/>
          </p:cNvSpPr>
          <p:nvPr/>
        </p:nvSpPr>
        <p:spPr bwMode="auto">
          <a:xfrm flipH="1">
            <a:off x="6172200" y="2286000"/>
            <a:ext cx="1219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0" name="Line 52"/>
          <p:cNvSpPr>
            <a:spLocks noChangeShapeType="1"/>
          </p:cNvSpPr>
          <p:nvPr/>
        </p:nvSpPr>
        <p:spPr bwMode="auto">
          <a:xfrm flipH="1">
            <a:off x="6096000" y="2819400"/>
            <a:ext cx="14478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1" name="Freeform 53"/>
          <p:cNvSpPr>
            <a:spLocks/>
          </p:cNvSpPr>
          <p:nvPr/>
        </p:nvSpPr>
        <p:spPr bwMode="auto">
          <a:xfrm rot="1189589">
            <a:off x="7467600" y="3962400"/>
            <a:ext cx="304800" cy="990600"/>
          </a:xfrm>
          <a:custGeom>
            <a:avLst/>
            <a:gdLst>
              <a:gd name="T0" fmla="*/ 0 w 192"/>
              <a:gd name="T1" fmla="*/ 0 h 624"/>
              <a:gd name="T2" fmla="*/ 2147483647 w 192"/>
              <a:gd name="T3" fmla="*/ 2147483647 h 624"/>
              <a:gd name="T4" fmla="*/ 2147483647 w 192"/>
              <a:gd name="T5" fmla="*/ 2147483647 h 624"/>
              <a:gd name="T6" fmla="*/ 2147483647 w 192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624"/>
              <a:gd name="T14" fmla="*/ 192 w 19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624">
                <a:moveTo>
                  <a:pt x="0" y="0"/>
                </a:moveTo>
                <a:cubicBezTo>
                  <a:pt x="56" y="40"/>
                  <a:pt x="112" y="80"/>
                  <a:pt x="144" y="144"/>
                </a:cubicBezTo>
                <a:cubicBezTo>
                  <a:pt x="176" y="208"/>
                  <a:pt x="192" y="304"/>
                  <a:pt x="192" y="384"/>
                </a:cubicBezTo>
                <a:cubicBezTo>
                  <a:pt x="192" y="464"/>
                  <a:pt x="152" y="584"/>
                  <a:pt x="144" y="6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2" name="Line 54"/>
          <p:cNvSpPr>
            <a:spLocks noChangeShapeType="1"/>
          </p:cNvSpPr>
          <p:nvPr/>
        </p:nvSpPr>
        <p:spPr bwMode="auto">
          <a:xfrm>
            <a:off x="6096000" y="3124200"/>
            <a:ext cx="1600200" cy="9144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3" name="Line 55"/>
          <p:cNvSpPr>
            <a:spLocks noChangeShapeType="1"/>
          </p:cNvSpPr>
          <p:nvPr/>
        </p:nvSpPr>
        <p:spPr bwMode="auto">
          <a:xfrm>
            <a:off x="6096000" y="3810000"/>
            <a:ext cx="1600200" cy="914400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7086600" y="34290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660066"/>
                </a:solidFill>
                <a:latin typeface="Symbol" pitchFamily="18" charset="2"/>
              </a:rPr>
              <a:t>l</a:t>
            </a:r>
            <a:r>
              <a:rPr lang="en-US" altLang="en-US" baseline="-250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63545" name="Line 57"/>
          <p:cNvSpPr>
            <a:spLocks noChangeShapeType="1"/>
          </p:cNvSpPr>
          <p:nvPr/>
        </p:nvSpPr>
        <p:spPr bwMode="auto">
          <a:xfrm>
            <a:off x="6096000" y="3124200"/>
            <a:ext cx="1676400" cy="11430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6" name="Line 58"/>
          <p:cNvSpPr>
            <a:spLocks noChangeShapeType="1"/>
          </p:cNvSpPr>
          <p:nvPr/>
        </p:nvSpPr>
        <p:spPr bwMode="auto">
          <a:xfrm>
            <a:off x="6096000" y="3810000"/>
            <a:ext cx="1524000" cy="10668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47" name="Text Box 59"/>
          <p:cNvSpPr txBox="1">
            <a:spLocks noChangeArrowheads="1"/>
          </p:cNvSpPr>
          <p:nvPr/>
        </p:nvSpPr>
        <p:spPr bwMode="auto">
          <a:xfrm>
            <a:off x="6781800" y="4800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E5F26"/>
                </a:solidFill>
                <a:latin typeface="Symbol" pitchFamily="18" charset="2"/>
              </a:rPr>
              <a:t>l</a:t>
            </a:r>
            <a:r>
              <a:rPr lang="en-US" altLang="en-US" baseline="-25000">
                <a:solidFill>
                  <a:srgbClr val="FE5F26"/>
                </a:solidFill>
              </a:rPr>
              <a:t>2</a:t>
            </a:r>
          </a:p>
        </p:txBody>
      </p:sp>
      <p:sp>
        <p:nvSpPr>
          <p:cNvPr id="63548" name="Text Box 60"/>
          <p:cNvSpPr txBox="1">
            <a:spLocks noChangeArrowheads="1"/>
          </p:cNvSpPr>
          <p:nvPr/>
        </p:nvSpPr>
        <p:spPr bwMode="auto">
          <a:xfrm>
            <a:off x="7010400" y="56388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Focusing optics</a:t>
            </a:r>
          </a:p>
        </p:txBody>
      </p:sp>
      <p:sp>
        <p:nvSpPr>
          <p:cNvPr id="63549" name="Line 61"/>
          <p:cNvSpPr>
            <a:spLocks noChangeShapeType="1"/>
          </p:cNvSpPr>
          <p:nvPr/>
        </p:nvSpPr>
        <p:spPr bwMode="auto">
          <a:xfrm flipV="1">
            <a:off x="7391400" y="50292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50" name="Line 62"/>
          <p:cNvSpPr>
            <a:spLocks noChangeShapeType="1"/>
          </p:cNvSpPr>
          <p:nvPr/>
        </p:nvSpPr>
        <p:spPr bwMode="auto">
          <a:xfrm flipH="1">
            <a:off x="5638800" y="4038600"/>
            <a:ext cx="2057400" cy="3810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51" name="Line 63"/>
          <p:cNvSpPr>
            <a:spLocks noChangeShapeType="1"/>
          </p:cNvSpPr>
          <p:nvPr/>
        </p:nvSpPr>
        <p:spPr bwMode="auto">
          <a:xfrm flipH="1" flipV="1">
            <a:off x="5638800" y="4419600"/>
            <a:ext cx="2057400" cy="3048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52" name="Line 64"/>
          <p:cNvSpPr>
            <a:spLocks noChangeShapeType="1"/>
          </p:cNvSpPr>
          <p:nvPr/>
        </p:nvSpPr>
        <p:spPr bwMode="auto">
          <a:xfrm flipH="1">
            <a:off x="5562600" y="4267200"/>
            <a:ext cx="2209800" cy="3810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53" name="Line 65"/>
          <p:cNvSpPr>
            <a:spLocks noChangeShapeType="1"/>
          </p:cNvSpPr>
          <p:nvPr/>
        </p:nvSpPr>
        <p:spPr bwMode="auto">
          <a:xfrm flipH="1" flipV="1">
            <a:off x="5562600" y="4648200"/>
            <a:ext cx="2057400" cy="2286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724400" y="5715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exit slit</a:t>
            </a:r>
          </a:p>
        </p:txBody>
      </p:sp>
      <p:sp>
        <p:nvSpPr>
          <p:cNvPr id="63555" name="Line 67"/>
          <p:cNvSpPr>
            <a:spLocks noChangeShapeType="1"/>
          </p:cNvSpPr>
          <p:nvPr/>
        </p:nvSpPr>
        <p:spPr bwMode="auto">
          <a:xfrm flipV="1">
            <a:off x="5181600" y="48006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33400" y="6248400"/>
            <a:ext cx="815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/>
              <a:t>In this example, wavelength selection occurs through rotation of the grating</a:t>
            </a:r>
          </a:p>
        </p:txBody>
      </p:sp>
    </p:spTree>
    <p:extLst>
      <p:ext uri="{BB962C8B-B14F-4D97-AF65-F5344CB8AC3E}">
        <p14:creationId xmlns:p14="http://schemas.microsoft.com/office/powerpoint/2010/main" val="216513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1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1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1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635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63505" grpId="0" animBg="1"/>
      <p:bldP spid="63506" grpId="0" animBg="1"/>
      <p:bldP spid="63507" grpId="0" animBg="1"/>
      <p:bldP spid="63508" grpId="0" animBg="1"/>
      <p:bldP spid="63509" grpId="0" animBg="1"/>
      <p:bldP spid="63510" grpId="0" animBg="1"/>
      <p:bldP spid="63512" grpId="0" animBg="1"/>
      <p:bldP spid="63513" grpId="0" animBg="1"/>
      <p:bldP spid="63514" grpId="0" animBg="1"/>
      <p:bldP spid="63515" grpId="0" animBg="1"/>
      <p:bldP spid="63517" grpId="0"/>
      <p:bldP spid="63518" grpId="0"/>
      <p:bldP spid="63519" grpId="0" animBg="1"/>
      <p:bldP spid="63519" grpId="1" animBg="1"/>
      <p:bldP spid="63535" grpId="0"/>
      <p:bldP spid="63536" grpId="0" animBg="1"/>
      <p:bldP spid="63537" grpId="0"/>
      <p:bldP spid="63538" grpId="0" animBg="1"/>
      <p:bldP spid="63539" grpId="0" animBg="1"/>
      <p:bldP spid="63540" grpId="0" animBg="1"/>
      <p:bldP spid="63541" grpId="0" animBg="1"/>
      <p:bldP spid="63542" grpId="0" animBg="1"/>
      <p:bldP spid="63543" grpId="0" animBg="1"/>
      <p:bldP spid="63544" grpId="0"/>
      <p:bldP spid="63545" grpId="0" animBg="1"/>
      <p:bldP spid="63546" grpId="0" animBg="1"/>
      <p:bldP spid="63547" grpId="0"/>
      <p:bldP spid="63548" grpId="0"/>
      <p:bldP spid="63549" grpId="0" animBg="1"/>
      <p:bldP spid="63550" grpId="0" animBg="1"/>
      <p:bldP spid="63551" grpId="0" animBg="1"/>
      <p:bldP spid="63552" grpId="0" animBg="1"/>
      <p:bldP spid="63553" grpId="0" animBg="1"/>
      <p:bldP spid="63554" grpId="0"/>
      <p:bldP spid="63555" grpId="0" animBg="1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Spectrometers –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Monochromators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600200"/>
            <a:ext cx="4267200" cy="4800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altLang="en-US" sz="2400" dirty="0" smtClean="0">
                <a:latin typeface="Tahoma" charset="0"/>
              </a:rPr>
              <a:t>B.	Dispersion of Light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Prisms – based on refractive index (n) = f(</a:t>
            </a:r>
            <a:r>
              <a:rPr lang="en-US" altLang="en-US" sz="2000" dirty="0" smtClean="0">
                <a:latin typeface="Symbol" pitchFamily="18" charset="2"/>
              </a:rPr>
              <a:t>l</a:t>
            </a:r>
            <a:r>
              <a:rPr lang="en-US" altLang="en-US" sz="2000" dirty="0" smtClean="0">
                <a:latin typeface="Tahoma" charset="0"/>
              </a:rPr>
              <a:t>)</a:t>
            </a:r>
          </a:p>
          <a:p>
            <a:pPr marL="914400" lvl="1" indent="-457200">
              <a:lnSpc>
                <a:spcPct val="90000"/>
              </a:lnSpc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Gratings – based on constructive interference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2 beams hitting grating will travel different distances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travel difference = a – b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this difference must be an integral # of </a:t>
            </a:r>
            <a:r>
              <a:rPr lang="en-US" altLang="en-US" sz="1800" dirty="0" smtClean="0">
                <a:latin typeface="Symbol" pitchFamily="18" charset="2"/>
              </a:rPr>
              <a:t>l</a:t>
            </a:r>
            <a:r>
              <a:rPr lang="en-US" altLang="en-US" sz="1800" dirty="0" smtClean="0">
                <a:latin typeface="Tahoma" charset="0"/>
              </a:rPr>
              <a:t> to lead to constructive interference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a – b = </a:t>
            </a:r>
            <a:r>
              <a:rPr lang="en-US" altLang="en-US" sz="1800" dirty="0" err="1" smtClean="0">
                <a:latin typeface="Tahoma" charset="0"/>
              </a:rPr>
              <a:t>n</a:t>
            </a:r>
            <a:r>
              <a:rPr lang="en-US" altLang="en-US" sz="1800" dirty="0" err="1" smtClean="0">
                <a:latin typeface="Symbol" pitchFamily="18" charset="2"/>
              </a:rPr>
              <a:t>l</a:t>
            </a:r>
            <a:r>
              <a:rPr lang="en-US" altLang="en-US" sz="1800" dirty="0" smtClean="0">
                <a:latin typeface="Symbol" pitchFamily="18" charset="2"/>
              </a:rPr>
              <a:t> </a:t>
            </a:r>
            <a:r>
              <a:rPr lang="en-US" altLang="en-US" sz="1800" dirty="0" smtClean="0">
                <a:latin typeface="Tahoma" charset="0"/>
              </a:rPr>
              <a:t>(n = integer)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from geometry, </a:t>
            </a:r>
            <a:r>
              <a:rPr lang="en-US" altLang="en-US" sz="1800" b="1" dirty="0" err="1">
                <a:latin typeface="Tahoma" charset="0"/>
              </a:rPr>
              <a:t>n</a:t>
            </a:r>
            <a:r>
              <a:rPr lang="en-US" altLang="en-US" sz="1800" b="1" dirty="0" err="1" smtClean="0">
                <a:latin typeface="Symbol" pitchFamily="18" charset="2"/>
              </a:rPr>
              <a:t>l</a:t>
            </a:r>
            <a:r>
              <a:rPr lang="en-US" altLang="en-US" sz="1800" b="1" dirty="0" smtClean="0">
                <a:latin typeface="Tahoma" charset="0"/>
              </a:rPr>
              <a:t> = d(</a:t>
            </a:r>
            <a:r>
              <a:rPr lang="en-US" altLang="en-US" sz="1800" b="1" dirty="0" err="1" smtClean="0">
                <a:latin typeface="Tahoma" charset="0"/>
              </a:rPr>
              <a:t>sin</a:t>
            </a:r>
            <a:r>
              <a:rPr lang="en-US" altLang="en-US" sz="1800" b="1" dirty="0" err="1" smtClean="0">
                <a:latin typeface="Symbol" pitchFamily="18" charset="2"/>
              </a:rPr>
              <a:t>q</a:t>
            </a:r>
            <a:r>
              <a:rPr lang="en-US" altLang="en-US" sz="1800" b="1" dirty="0" smtClean="0">
                <a:latin typeface="Tahoma" charset="0"/>
              </a:rPr>
              <a:t> – </a:t>
            </a:r>
            <a:r>
              <a:rPr lang="en-US" altLang="en-US" sz="1800" b="1" dirty="0" err="1" smtClean="0">
                <a:latin typeface="Tahoma" charset="0"/>
              </a:rPr>
              <a:t>sin</a:t>
            </a:r>
            <a:r>
              <a:rPr lang="en-US" altLang="en-US" sz="1800" b="1" dirty="0" err="1" smtClean="0">
                <a:latin typeface="Symbol" pitchFamily="18" charset="2"/>
              </a:rPr>
              <a:t>f</a:t>
            </a:r>
            <a:r>
              <a:rPr lang="en-US" altLang="en-US" sz="1800" b="1" dirty="0" smtClean="0">
                <a:latin typeface="Tahoma" charset="0"/>
              </a:rPr>
              <a:t>)</a:t>
            </a:r>
          </a:p>
          <a:p>
            <a:pPr marL="1295400" lvl="2" indent="-381000">
              <a:lnSpc>
                <a:spcPct val="90000"/>
              </a:lnSpc>
              <a:buFontTx/>
              <a:buAutoNum type="alphaLcPeriod"/>
            </a:pPr>
            <a:r>
              <a:rPr lang="en-US" altLang="en-US" sz="1800" dirty="0" smtClean="0">
                <a:latin typeface="Tahoma" charset="0"/>
              </a:rPr>
              <a:t>Each groove acts as a light source</a:t>
            </a:r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V="1">
            <a:off x="5105400" y="3886200"/>
            <a:ext cx="8382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>
            <a:off x="5943600" y="3886200"/>
            <a:ext cx="228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 flipV="1">
            <a:off x="6172200" y="3886200"/>
            <a:ext cx="8382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7010400" y="3886200"/>
            <a:ext cx="228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0" name="Line 24"/>
          <p:cNvSpPr>
            <a:spLocks noChangeShapeType="1"/>
          </p:cNvSpPr>
          <p:nvPr/>
        </p:nvSpPr>
        <p:spPr bwMode="auto">
          <a:xfrm>
            <a:off x="8077200" y="3886200"/>
            <a:ext cx="2286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flipV="1">
            <a:off x="7239000" y="3886200"/>
            <a:ext cx="8382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5257800" y="1981200"/>
            <a:ext cx="914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6172200" y="32004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>
            <a:off x="5715000" y="1752600"/>
            <a:ext cx="1219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5" name="Line 29"/>
          <p:cNvSpPr>
            <a:spLocks noChangeShapeType="1"/>
          </p:cNvSpPr>
          <p:nvPr/>
        </p:nvSpPr>
        <p:spPr bwMode="auto">
          <a:xfrm>
            <a:off x="6934200" y="3352800"/>
            <a:ext cx="609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6" name="Line 30"/>
          <p:cNvSpPr>
            <a:spLocks noChangeShapeType="1"/>
          </p:cNvSpPr>
          <p:nvPr/>
        </p:nvSpPr>
        <p:spPr bwMode="auto">
          <a:xfrm flipV="1">
            <a:off x="6781800" y="1066800"/>
            <a:ext cx="10668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7" name="Line 31"/>
          <p:cNvSpPr>
            <a:spLocks noChangeShapeType="1"/>
          </p:cNvSpPr>
          <p:nvPr/>
        </p:nvSpPr>
        <p:spPr bwMode="auto">
          <a:xfrm flipV="1">
            <a:off x="7543800" y="1219200"/>
            <a:ext cx="10668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68" name="Line 32"/>
          <p:cNvSpPr>
            <a:spLocks noChangeShapeType="1"/>
          </p:cNvSpPr>
          <p:nvPr/>
        </p:nvSpPr>
        <p:spPr bwMode="auto">
          <a:xfrm flipV="1">
            <a:off x="6781800" y="3733800"/>
            <a:ext cx="457200" cy="304800"/>
          </a:xfrm>
          <a:prstGeom prst="line">
            <a:avLst/>
          </a:prstGeom>
          <a:noFill/>
          <a:ln w="952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69" name="Line 33"/>
          <p:cNvSpPr>
            <a:spLocks noChangeShapeType="1"/>
          </p:cNvSpPr>
          <p:nvPr/>
        </p:nvSpPr>
        <p:spPr bwMode="auto">
          <a:xfrm>
            <a:off x="7239000" y="3733800"/>
            <a:ext cx="304800" cy="457200"/>
          </a:xfrm>
          <a:prstGeom prst="line">
            <a:avLst/>
          </a:prstGeom>
          <a:noFill/>
          <a:ln w="2540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4343400" y="4648200"/>
            <a:ext cx="2057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33CC33"/>
                </a:solidFill>
              </a:rPr>
              <a:t>extra distance traveled by beam 2 = a</a:t>
            </a:r>
          </a:p>
        </p:txBody>
      </p:sp>
      <p:sp>
        <p:nvSpPr>
          <p:cNvPr id="65571" name="Line 35"/>
          <p:cNvSpPr>
            <a:spLocks noChangeShapeType="1"/>
          </p:cNvSpPr>
          <p:nvPr/>
        </p:nvSpPr>
        <p:spPr bwMode="auto">
          <a:xfrm flipV="1">
            <a:off x="6248400" y="3962400"/>
            <a:ext cx="1066800" cy="1066800"/>
          </a:xfrm>
          <a:prstGeom prst="line">
            <a:avLst/>
          </a:prstGeom>
          <a:noFill/>
          <a:ln w="9525">
            <a:solidFill>
              <a:srgbClr val="33CC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72" name="Line 36"/>
          <p:cNvSpPr>
            <a:spLocks noChangeShapeType="1"/>
          </p:cNvSpPr>
          <p:nvPr/>
        </p:nvSpPr>
        <p:spPr bwMode="auto">
          <a:xfrm>
            <a:off x="6858000" y="3886200"/>
            <a:ext cx="685800" cy="304800"/>
          </a:xfrm>
          <a:prstGeom prst="line">
            <a:avLst/>
          </a:prstGeom>
          <a:noFill/>
          <a:ln w="9525">
            <a:solidFill>
              <a:srgbClr val="FF99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3" name="Text Box 37"/>
          <p:cNvSpPr txBox="1">
            <a:spLocks noChangeArrowheads="1"/>
          </p:cNvSpPr>
          <p:nvPr/>
        </p:nvSpPr>
        <p:spPr bwMode="auto">
          <a:xfrm>
            <a:off x="4876800" y="167640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1</a:t>
            </a:r>
          </a:p>
        </p:txBody>
      </p:sp>
      <p:sp>
        <p:nvSpPr>
          <p:cNvPr id="65574" name="Text Box 38"/>
          <p:cNvSpPr txBox="1">
            <a:spLocks noChangeArrowheads="1"/>
          </p:cNvSpPr>
          <p:nvPr/>
        </p:nvSpPr>
        <p:spPr bwMode="auto">
          <a:xfrm>
            <a:off x="5334000" y="144780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2</a:t>
            </a:r>
          </a:p>
        </p:txBody>
      </p:sp>
      <p:sp>
        <p:nvSpPr>
          <p:cNvPr id="65575" name="Text Box 39"/>
          <p:cNvSpPr txBox="1">
            <a:spLocks noChangeArrowheads="1"/>
          </p:cNvSpPr>
          <p:nvPr/>
        </p:nvSpPr>
        <p:spPr bwMode="auto">
          <a:xfrm>
            <a:off x="6324600" y="5105400"/>
            <a:ext cx="2057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>
                <a:solidFill>
                  <a:srgbClr val="0000FF"/>
                </a:solidFill>
              </a:rPr>
              <a:t>extra distance traveled by beam 1 = b</a:t>
            </a:r>
          </a:p>
        </p:txBody>
      </p:sp>
      <p:sp>
        <p:nvSpPr>
          <p:cNvPr id="65576" name="Line 40"/>
          <p:cNvSpPr>
            <a:spLocks noChangeShapeType="1"/>
          </p:cNvSpPr>
          <p:nvPr/>
        </p:nvSpPr>
        <p:spPr bwMode="auto">
          <a:xfrm flipV="1">
            <a:off x="6781800" y="3886200"/>
            <a:ext cx="76200" cy="152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77" name="Line 41"/>
          <p:cNvSpPr>
            <a:spLocks noChangeShapeType="1"/>
          </p:cNvSpPr>
          <p:nvPr/>
        </p:nvSpPr>
        <p:spPr bwMode="auto">
          <a:xfrm flipH="1" flipV="1">
            <a:off x="6858000" y="4038600"/>
            <a:ext cx="457200" cy="1066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78" name="Line 42"/>
          <p:cNvSpPr>
            <a:spLocks noChangeShapeType="1"/>
          </p:cNvSpPr>
          <p:nvPr/>
        </p:nvSpPr>
        <p:spPr bwMode="auto">
          <a:xfrm>
            <a:off x="7239000" y="4495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7543800" y="4572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</a:t>
            </a:r>
          </a:p>
        </p:txBody>
      </p:sp>
      <p:sp>
        <p:nvSpPr>
          <p:cNvPr id="65580" name="Line 44"/>
          <p:cNvSpPr>
            <a:spLocks noChangeShapeType="1"/>
          </p:cNvSpPr>
          <p:nvPr/>
        </p:nvSpPr>
        <p:spPr bwMode="auto">
          <a:xfrm>
            <a:off x="7543800" y="1752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1" name="Freeform 45"/>
          <p:cNvSpPr>
            <a:spLocks/>
          </p:cNvSpPr>
          <p:nvPr/>
        </p:nvSpPr>
        <p:spPr bwMode="auto">
          <a:xfrm>
            <a:off x="7162800" y="3416300"/>
            <a:ext cx="381000" cy="241300"/>
          </a:xfrm>
          <a:custGeom>
            <a:avLst/>
            <a:gdLst>
              <a:gd name="T0" fmla="*/ 0 w 240"/>
              <a:gd name="T1" fmla="*/ 2147483647 h 152"/>
              <a:gd name="T2" fmla="*/ 2147483647 w 240"/>
              <a:gd name="T3" fmla="*/ 2147483647 h 152"/>
              <a:gd name="T4" fmla="*/ 2147483647 w 240"/>
              <a:gd name="T5" fmla="*/ 2147483647 h 152"/>
              <a:gd name="T6" fmla="*/ 2147483647 w 240"/>
              <a:gd name="T7" fmla="*/ 2147483647 h 152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152"/>
              <a:gd name="T14" fmla="*/ 240 w 240"/>
              <a:gd name="T15" fmla="*/ 152 h 1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152">
                <a:moveTo>
                  <a:pt x="0" y="152"/>
                </a:moveTo>
                <a:cubicBezTo>
                  <a:pt x="8" y="116"/>
                  <a:pt x="16" y="80"/>
                  <a:pt x="48" y="56"/>
                </a:cubicBezTo>
                <a:cubicBezTo>
                  <a:pt x="80" y="32"/>
                  <a:pt x="160" y="16"/>
                  <a:pt x="192" y="8"/>
                </a:cubicBezTo>
                <a:cubicBezTo>
                  <a:pt x="224" y="0"/>
                  <a:pt x="232" y="4"/>
                  <a:pt x="240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2" name="Freeform 46"/>
          <p:cNvSpPr>
            <a:spLocks/>
          </p:cNvSpPr>
          <p:nvPr/>
        </p:nvSpPr>
        <p:spPr bwMode="auto">
          <a:xfrm>
            <a:off x="7543800" y="3568700"/>
            <a:ext cx="152400" cy="88900"/>
          </a:xfrm>
          <a:custGeom>
            <a:avLst/>
            <a:gdLst>
              <a:gd name="T0" fmla="*/ 0 w 96"/>
              <a:gd name="T1" fmla="*/ 2147483647 h 56"/>
              <a:gd name="T2" fmla="*/ 2147483647 w 96"/>
              <a:gd name="T3" fmla="*/ 2147483647 h 56"/>
              <a:gd name="T4" fmla="*/ 2147483647 w 96"/>
              <a:gd name="T5" fmla="*/ 2147483647 h 56"/>
              <a:gd name="T6" fmla="*/ 0 60000 65536"/>
              <a:gd name="T7" fmla="*/ 0 60000 65536"/>
              <a:gd name="T8" fmla="*/ 0 60000 65536"/>
              <a:gd name="T9" fmla="*/ 0 w 96"/>
              <a:gd name="T10" fmla="*/ 0 h 56"/>
              <a:gd name="T11" fmla="*/ 96 w 96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56">
                <a:moveTo>
                  <a:pt x="0" y="8"/>
                </a:moveTo>
                <a:cubicBezTo>
                  <a:pt x="16" y="4"/>
                  <a:pt x="32" y="0"/>
                  <a:pt x="48" y="8"/>
                </a:cubicBezTo>
                <a:cubicBezTo>
                  <a:pt x="64" y="16"/>
                  <a:pt x="88" y="48"/>
                  <a:pt x="96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583" name="Text Box 47"/>
          <p:cNvSpPr txBox="1">
            <a:spLocks noChangeArrowheads="1"/>
          </p:cNvSpPr>
          <p:nvPr/>
        </p:nvSpPr>
        <p:spPr bwMode="auto">
          <a:xfrm>
            <a:off x="7162800" y="2971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Symbol" pitchFamily="18" charset="2"/>
              </a:rPr>
              <a:t>q</a:t>
            </a:r>
          </a:p>
        </p:txBody>
      </p:sp>
      <p:sp>
        <p:nvSpPr>
          <p:cNvPr id="65584" name="Text Box 48"/>
          <p:cNvSpPr txBox="1">
            <a:spLocks noChangeArrowheads="1"/>
          </p:cNvSpPr>
          <p:nvPr/>
        </p:nvSpPr>
        <p:spPr bwMode="auto">
          <a:xfrm>
            <a:off x="7620000" y="2743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Symbol" pitchFamily="18" charset="2"/>
              </a:rPr>
              <a:t>f</a:t>
            </a:r>
          </a:p>
        </p:txBody>
      </p:sp>
      <p:sp>
        <p:nvSpPr>
          <p:cNvPr id="65585" name="Text Box 49"/>
          <p:cNvSpPr txBox="1">
            <a:spLocks noChangeArrowheads="1"/>
          </p:cNvSpPr>
          <p:nvPr/>
        </p:nvSpPr>
        <p:spPr bwMode="auto">
          <a:xfrm>
            <a:off x="5181600" y="5562600"/>
            <a:ext cx="31242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d = groove spacing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Symbol" pitchFamily="18" charset="2"/>
              </a:rPr>
              <a:t>q </a:t>
            </a:r>
            <a:r>
              <a:rPr lang="en-US" altLang="en-US" dirty="0"/>
              <a:t>= incoming light angle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Symbol" pitchFamily="18" charset="2"/>
              </a:rPr>
              <a:t>f </a:t>
            </a:r>
            <a:r>
              <a:rPr lang="en-US" altLang="en-US" dirty="0"/>
              <a:t>= outgoing light angle</a:t>
            </a:r>
          </a:p>
        </p:txBody>
      </p:sp>
      <p:sp>
        <p:nvSpPr>
          <p:cNvPr id="34" name="Right Triangle 33"/>
          <p:cNvSpPr/>
          <p:nvPr/>
        </p:nvSpPr>
        <p:spPr>
          <a:xfrm>
            <a:off x="5715000" y="2362200"/>
            <a:ext cx="762000" cy="6858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4800600" y="2667000"/>
            <a:ext cx="1295400" cy="38100"/>
          </a:xfrm>
          <a:prstGeom prst="straightConnector1">
            <a:avLst/>
          </a:prstGeom>
          <a:ln w="25400">
            <a:solidFill>
              <a:srgbClr val="FFFF00">
                <a:alpha val="61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4800600" y="2667000"/>
            <a:ext cx="1295400" cy="38100"/>
          </a:xfrm>
          <a:prstGeom prst="straightConnector1">
            <a:avLst/>
          </a:prstGeom>
          <a:ln w="25400">
            <a:solidFill>
              <a:srgbClr val="FF0000">
                <a:alpha val="5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5"/>
          </p:cNvCxnSpPr>
          <p:nvPr/>
        </p:nvCxnSpPr>
        <p:spPr>
          <a:xfrm>
            <a:off x="6096000" y="2705100"/>
            <a:ext cx="914400" cy="1905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4" idx="5"/>
          </p:cNvCxnSpPr>
          <p:nvPr/>
        </p:nvCxnSpPr>
        <p:spPr>
          <a:xfrm>
            <a:off x="6096000" y="2705100"/>
            <a:ext cx="914400" cy="114300"/>
          </a:xfrm>
          <a:prstGeom prst="straightConnector1">
            <a:avLst/>
          </a:prstGeom>
          <a:ln w="25400">
            <a:solidFill>
              <a:srgbClr val="FFFF00">
                <a:alpha val="72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92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65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65553" grpId="0" animBg="1"/>
      <p:bldP spid="65554" grpId="0" animBg="1"/>
      <p:bldP spid="65558" grpId="0" animBg="1"/>
      <p:bldP spid="65559" grpId="0" animBg="1"/>
      <p:bldP spid="65560" grpId="0" animBg="1"/>
      <p:bldP spid="65561" grpId="0" animBg="1"/>
      <p:bldP spid="65562" grpId="0" animBg="1"/>
      <p:bldP spid="65563" grpId="0" animBg="1"/>
      <p:bldP spid="65564" grpId="0" animBg="1"/>
      <p:bldP spid="65565" grpId="0" animBg="1"/>
      <p:bldP spid="65566" grpId="0" animBg="1"/>
      <p:bldP spid="65567" grpId="0" animBg="1"/>
      <p:bldP spid="65568" grpId="0" animBg="1"/>
      <p:bldP spid="65568" grpId="1" animBg="1"/>
      <p:bldP spid="65569" grpId="0" animBg="1"/>
      <p:bldP spid="65569" grpId="1" animBg="1"/>
      <p:bldP spid="65570" grpId="0"/>
      <p:bldP spid="65570" grpId="1"/>
      <p:bldP spid="65571" grpId="0" animBg="1"/>
      <p:bldP spid="65571" grpId="1" animBg="1"/>
      <p:bldP spid="65572" grpId="0" animBg="1"/>
      <p:bldP spid="65572" grpId="1" animBg="1"/>
      <p:bldP spid="65573" grpId="0"/>
      <p:bldP spid="65574" grpId="0"/>
      <p:bldP spid="65575" grpId="0"/>
      <p:bldP spid="65575" grpId="1"/>
      <p:bldP spid="65576" grpId="0" animBg="1"/>
      <p:bldP spid="65576" grpId="1" animBg="1"/>
      <p:bldP spid="65577" grpId="0" animBg="1"/>
      <p:bldP spid="65577" grpId="1" animBg="1"/>
      <p:bldP spid="65578" grpId="0" animBg="1"/>
      <p:bldP spid="65579" grpId="0"/>
      <p:bldP spid="65580" grpId="0" animBg="1"/>
      <p:bldP spid="65581" grpId="0" animBg="1"/>
      <p:bldP spid="65582" grpId="0" animBg="1"/>
      <p:bldP spid="65583" grpId="0"/>
      <p:bldP spid="65584" grpId="0"/>
      <p:bldP spid="65585" grpId="0"/>
      <p:bldP spid="34" grpId="0" animBg="1"/>
      <p:bldP spid="34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Spectrometers – 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Monochromators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9718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Tahoma" charset="0"/>
              </a:rPr>
              <a:t>B.	</a:t>
            </a:r>
            <a:r>
              <a:rPr lang="en-US" altLang="en-US" sz="2400" smtClean="0">
                <a:latin typeface="Tahoma" charset="0"/>
              </a:rPr>
              <a:t>Performance of Grating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smtClean="0">
                <a:latin typeface="Tahoma" charset="0"/>
                <a:cs typeface="Tahoma" charset="0"/>
              </a:rPr>
              <a:t>Resolution = </a:t>
            </a:r>
            <a:r>
              <a:rPr lang="en-US" altLang="en-US" sz="2000" smtClean="0">
                <a:latin typeface="Symbol" pitchFamily="18" charset="2"/>
                <a:cs typeface="Tahoma" charset="0"/>
              </a:rPr>
              <a:t>l</a:t>
            </a:r>
            <a:r>
              <a:rPr lang="en-US" altLang="en-US" sz="2000" smtClean="0">
                <a:latin typeface="Tahoma" charset="0"/>
                <a:cs typeface="Tahoma" charset="0"/>
              </a:rPr>
              <a:t>/</a:t>
            </a:r>
            <a:r>
              <a:rPr lang="en-US" altLang="en-US" sz="2000" smtClean="0">
                <a:latin typeface="Symbol" pitchFamily="18" charset="2"/>
                <a:cs typeface="Tahoma" charset="0"/>
              </a:rPr>
              <a:t>Dl</a:t>
            </a:r>
            <a:r>
              <a:rPr lang="en-US" altLang="en-US" sz="2000" smtClean="0">
                <a:latin typeface="Tahoma" charset="0"/>
                <a:cs typeface="Tahoma" charset="0"/>
              </a:rPr>
              <a:t> = nN</a:t>
            </a:r>
          </a:p>
          <a:p>
            <a:pPr marL="914400" lvl="1" indent="-457200">
              <a:lnSpc>
                <a:spcPct val="80000"/>
              </a:lnSpc>
              <a:buFontTx/>
              <a:buNone/>
            </a:pPr>
            <a:r>
              <a:rPr lang="en-US" altLang="en-US" sz="1600" smtClean="0">
                <a:latin typeface="Tahoma" charset="0"/>
              </a:rPr>
              <a:t>	where n = order (1, 2, 3...) and N = No. grooves illuminated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smtClean="0">
                <a:latin typeface="Tahoma" charset="0"/>
              </a:rPr>
              <a:t>To increase resolution,</a:t>
            </a:r>
          </a:p>
          <a:p>
            <a:pPr marL="1295400" lvl="2" indent="-381000">
              <a:lnSpc>
                <a:spcPct val="80000"/>
              </a:lnSpc>
              <a:buFontTx/>
              <a:buNone/>
            </a:pPr>
            <a:r>
              <a:rPr lang="en-US" altLang="en-US" sz="1800" smtClean="0">
                <a:latin typeface="Tahoma" charset="0"/>
              </a:rPr>
              <a:t>a.  	decrease d (groove spacing)</a:t>
            </a:r>
          </a:p>
          <a:p>
            <a:pPr marL="1295400" lvl="2" indent="-381000">
              <a:lnSpc>
                <a:spcPct val="80000"/>
              </a:lnSpc>
              <a:buFontTx/>
              <a:buAutoNum type="alphaLcPeriod" startAt="2"/>
            </a:pPr>
            <a:r>
              <a:rPr lang="en-US" altLang="en-US" sz="1800" smtClean="0">
                <a:latin typeface="Tahoma" charset="0"/>
              </a:rPr>
              <a:t>increase length of grating illuminated (perpendicular to grooves)</a:t>
            </a:r>
          </a:p>
          <a:p>
            <a:pPr marL="1295400" lvl="2" indent="-381000">
              <a:lnSpc>
                <a:spcPct val="80000"/>
              </a:lnSpc>
              <a:buFontTx/>
              <a:buAutoNum type="alphaLcPeriod" startAt="2"/>
            </a:pPr>
            <a:r>
              <a:rPr lang="en-US" altLang="en-US" sz="1800" smtClean="0">
                <a:latin typeface="Tahoma" charset="0"/>
              </a:rPr>
              <a:t>use higher diffraction order (n = 5 vs. n = 1)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smtClean="0">
                <a:latin typeface="Tahoma" charset="0"/>
              </a:rPr>
              <a:t>Dispersion from gratings:</a:t>
            </a:r>
          </a:p>
          <a:p>
            <a:pPr marL="1295400" lvl="2" indent="-381000">
              <a:lnSpc>
                <a:spcPct val="80000"/>
              </a:lnSpc>
              <a:buFontTx/>
              <a:buAutoNum type="alphaLcPeriod"/>
            </a:pPr>
            <a:r>
              <a:rPr lang="en-US" altLang="en-US" sz="1800" smtClean="0">
                <a:latin typeface="Tahoma" charset="0"/>
              </a:rPr>
              <a:t>Angular dispersion = </a:t>
            </a:r>
            <a:r>
              <a:rPr lang="en-US" altLang="en-US" sz="1800" smtClean="0">
                <a:latin typeface="Symbol" pitchFamily="18" charset="2"/>
              </a:rPr>
              <a:t>Df</a:t>
            </a:r>
            <a:r>
              <a:rPr lang="en-US" altLang="en-US" sz="1800" smtClean="0">
                <a:latin typeface="Tahoma" charset="0"/>
              </a:rPr>
              <a:t>/</a:t>
            </a:r>
            <a:r>
              <a:rPr lang="en-US" altLang="en-US" sz="1800" smtClean="0">
                <a:latin typeface="Symbol" pitchFamily="18" charset="2"/>
              </a:rPr>
              <a:t>Dl</a:t>
            </a:r>
            <a:r>
              <a:rPr lang="en-US" altLang="en-US" sz="1800" smtClean="0">
                <a:latin typeface="Tahoma" charset="0"/>
              </a:rPr>
              <a:t> = n/dcos</a:t>
            </a:r>
            <a:r>
              <a:rPr lang="en-US" altLang="en-US" sz="1800" smtClean="0">
                <a:latin typeface="Symbol" pitchFamily="18" charset="2"/>
              </a:rPr>
              <a:t>f</a:t>
            </a:r>
          </a:p>
          <a:p>
            <a:pPr marL="1295400" lvl="2" indent="-381000">
              <a:lnSpc>
                <a:spcPct val="80000"/>
              </a:lnSpc>
              <a:buFontTx/>
              <a:buAutoNum type="alphaLcPeriod"/>
            </a:pPr>
            <a:r>
              <a:rPr lang="en-US" altLang="en-US" sz="1800" smtClean="0">
                <a:latin typeface="Tahoma" charset="0"/>
              </a:rPr>
              <a:t>Linear dispersion = D = </a:t>
            </a:r>
            <a:r>
              <a:rPr lang="en-US" altLang="en-US" sz="1800" smtClean="0">
                <a:latin typeface="Symbol" pitchFamily="18" charset="2"/>
              </a:rPr>
              <a:t>D</a:t>
            </a:r>
            <a:r>
              <a:rPr lang="en-US" altLang="en-US" sz="1800" smtClean="0">
                <a:latin typeface="Tahoma" charset="0"/>
              </a:rPr>
              <a:t>y/</a:t>
            </a:r>
            <a:r>
              <a:rPr lang="en-US" altLang="en-US" sz="1800" smtClean="0">
                <a:latin typeface="Symbol" pitchFamily="18" charset="2"/>
              </a:rPr>
              <a:t>Dl</a:t>
            </a:r>
            <a:r>
              <a:rPr lang="en-US" altLang="en-US" sz="1800" smtClean="0">
                <a:latin typeface="Tahoma" charset="0"/>
              </a:rPr>
              <a:t> = F</a:t>
            </a:r>
            <a:r>
              <a:rPr lang="en-US" altLang="en-US" sz="1800" smtClean="0">
                <a:latin typeface="Symbol" pitchFamily="18" charset="2"/>
              </a:rPr>
              <a:t>Df</a:t>
            </a:r>
            <a:r>
              <a:rPr lang="en-US" altLang="en-US" sz="1800" smtClean="0">
                <a:latin typeface="Tahoma" charset="0"/>
              </a:rPr>
              <a:t>/</a:t>
            </a:r>
            <a:r>
              <a:rPr lang="en-US" altLang="en-US" sz="1800" smtClean="0">
                <a:latin typeface="Symbol" pitchFamily="18" charset="2"/>
              </a:rPr>
              <a:t>Dl</a:t>
            </a:r>
            <a:r>
              <a:rPr lang="en-US" altLang="en-US" sz="1800" smtClean="0">
                <a:latin typeface="Tahoma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47800" y="6019800"/>
            <a:ext cx="1600200" cy="152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447800" y="5913438"/>
            <a:ext cx="1600200" cy="76200"/>
            <a:chOff x="4267200" y="5715000"/>
            <a:chExt cx="3378200" cy="228600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4267200" y="5715000"/>
              <a:ext cx="435681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4650582" y="5767299"/>
              <a:ext cx="228600" cy="124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826883" y="5715000"/>
              <a:ext cx="432328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5206912" y="5767299"/>
              <a:ext cx="228600" cy="124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383214" y="5715000"/>
              <a:ext cx="435681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5766595" y="5767298"/>
              <a:ext cx="228600" cy="12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5969706" y="5715000"/>
              <a:ext cx="43233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6351413" y="5765622"/>
              <a:ext cx="228600" cy="1273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529389" y="5715000"/>
              <a:ext cx="432328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6909418" y="5767299"/>
              <a:ext cx="228600" cy="1240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7085719" y="5715000"/>
              <a:ext cx="435681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7469101" y="5767298"/>
              <a:ext cx="228600" cy="124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/>
          <p:nvPr/>
        </p:nvCxnSpPr>
        <p:spPr>
          <a:xfrm rot="16200000" flipH="1">
            <a:off x="1371600" y="5257800"/>
            <a:ext cx="9144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1866900" y="5295900"/>
            <a:ext cx="838200" cy="457200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2019300" y="5295900"/>
            <a:ext cx="685800" cy="60960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1485900" y="5372100"/>
            <a:ext cx="1143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2087563" y="5499100"/>
            <a:ext cx="168275" cy="63500"/>
          </a:xfrm>
          <a:custGeom>
            <a:avLst/>
            <a:gdLst>
              <a:gd name="connsiteX0" fmla="*/ 0 w 167640"/>
              <a:gd name="connsiteY0" fmla="*/ 17288 h 63008"/>
              <a:gd name="connsiteX1" fmla="*/ 167640 w 167640"/>
              <a:gd name="connsiteY1" fmla="*/ 63008 h 63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7640" h="63008">
                <a:moveTo>
                  <a:pt x="0" y="17288"/>
                </a:moveTo>
                <a:cubicBezTo>
                  <a:pt x="151441" y="34115"/>
                  <a:pt x="104632" y="0"/>
                  <a:pt x="167640" y="6300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133600" y="49530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>
                <a:latin typeface="Symbol" pitchFamily="18" charset="2"/>
              </a:rPr>
              <a:t>f</a:t>
            </a: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 flipH="1">
            <a:off x="5029200" y="6248400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22"/>
          <p:cNvSpPr>
            <a:spLocks noChangeShapeType="1"/>
          </p:cNvSpPr>
          <p:nvPr/>
        </p:nvSpPr>
        <p:spPr bwMode="auto">
          <a:xfrm flipV="1">
            <a:off x="5029200" y="55626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53"/>
          <p:cNvSpPr>
            <a:spLocks/>
          </p:cNvSpPr>
          <p:nvPr/>
        </p:nvSpPr>
        <p:spPr bwMode="auto">
          <a:xfrm rot="1189589">
            <a:off x="6858000" y="4800600"/>
            <a:ext cx="304800" cy="990600"/>
          </a:xfrm>
          <a:custGeom>
            <a:avLst/>
            <a:gdLst>
              <a:gd name="T0" fmla="*/ 0 w 192"/>
              <a:gd name="T1" fmla="*/ 0 h 624"/>
              <a:gd name="T2" fmla="*/ 2147483647 w 192"/>
              <a:gd name="T3" fmla="*/ 2147483647 h 624"/>
              <a:gd name="T4" fmla="*/ 2147483647 w 192"/>
              <a:gd name="T5" fmla="*/ 2147483647 h 624"/>
              <a:gd name="T6" fmla="*/ 2147483647 w 192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192"/>
              <a:gd name="T13" fmla="*/ 0 h 624"/>
              <a:gd name="T14" fmla="*/ 192 w 192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" h="624">
                <a:moveTo>
                  <a:pt x="0" y="0"/>
                </a:moveTo>
                <a:cubicBezTo>
                  <a:pt x="56" y="40"/>
                  <a:pt x="112" y="80"/>
                  <a:pt x="144" y="144"/>
                </a:cubicBezTo>
                <a:cubicBezTo>
                  <a:pt x="176" y="208"/>
                  <a:pt x="192" y="304"/>
                  <a:pt x="192" y="384"/>
                </a:cubicBezTo>
                <a:cubicBezTo>
                  <a:pt x="192" y="464"/>
                  <a:pt x="152" y="584"/>
                  <a:pt x="144" y="6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62"/>
          <p:cNvSpPr>
            <a:spLocks noChangeShapeType="1"/>
          </p:cNvSpPr>
          <p:nvPr/>
        </p:nvSpPr>
        <p:spPr bwMode="auto">
          <a:xfrm flipH="1">
            <a:off x="5029200" y="4876800"/>
            <a:ext cx="2057400" cy="3810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63"/>
          <p:cNvSpPr>
            <a:spLocks noChangeShapeType="1"/>
          </p:cNvSpPr>
          <p:nvPr/>
        </p:nvSpPr>
        <p:spPr bwMode="auto">
          <a:xfrm flipH="1" flipV="1">
            <a:off x="5029200" y="5257800"/>
            <a:ext cx="2057400" cy="30480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64"/>
          <p:cNvSpPr>
            <a:spLocks noChangeShapeType="1"/>
          </p:cNvSpPr>
          <p:nvPr/>
        </p:nvSpPr>
        <p:spPr bwMode="auto">
          <a:xfrm flipH="1">
            <a:off x="4953000" y="4876800"/>
            <a:ext cx="2133600" cy="6096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65"/>
          <p:cNvSpPr>
            <a:spLocks noChangeShapeType="1"/>
          </p:cNvSpPr>
          <p:nvPr/>
        </p:nvSpPr>
        <p:spPr bwMode="auto">
          <a:xfrm flipH="1" flipV="1">
            <a:off x="4953000" y="5486400"/>
            <a:ext cx="2133600" cy="76200"/>
          </a:xfrm>
          <a:prstGeom prst="line">
            <a:avLst/>
          </a:prstGeom>
          <a:noFill/>
          <a:ln w="127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 flipV="1">
            <a:off x="5029200" y="4724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581400" y="62484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/>
              <a:t>Exit slit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4229100" y="5600700"/>
            <a:ext cx="685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4078288" y="5448300"/>
            <a:ext cx="175101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495800" y="63246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0000"/>
                </a:solidFill>
              </a:rPr>
              <a:t>y-axis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5029200" y="5867400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239000" y="57912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/>
              <a:t>F = focal length</a:t>
            </a:r>
          </a:p>
        </p:txBody>
      </p:sp>
    </p:spTree>
    <p:extLst>
      <p:ext uri="{BB962C8B-B14F-4D97-AF65-F5344CB8AC3E}">
        <p14:creationId xmlns:p14="http://schemas.microsoft.com/office/powerpoint/2010/main" val="388245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" grpId="0" animBg="1"/>
      <p:bldP spid="31" grpId="0"/>
      <p:bldP spid="32" grpId="0" animBg="1"/>
      <p:bldP spid="33" grpId="0" animBg="1"/>
      <p:bldP spid="34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50" grpId="0"/>
      <p:bldP spid="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Spectrometers – 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Monochromators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Tahoma" charset="0"/>
              </a:rPr>
              <a:t>B.	</a:t>
            </a:r>
            <a:r>
              <a:rPr lang="en-US" sz="2400" dirty="0" smtClean="0">
                <a:latin typeface="Tahoma" charset="0"/>
              </a:rPr>
              <a:t>More on Linear Dispersion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>
                <a:latin typeface="Tahoma" charset="0"/>
              </a:rPr>
              <a:t>y</a:t>
            </a:r>
            <a:r>
              <a:rPr lang="en-US" sz="2000" dirty="0" smtClean="0">
                <a:latin typeface="Tahoma" charset="0"/>
              </a:rPr>
              <a:t> = slit width = W: related to band width passed through </a:t>
            </a:r>
            <a:r>
              <a:rPr lang="en-US" sz="2000" dirty="0" err="1" smtClean="0">
                <a:latin typeface="Tahoma" charset="0"/>
              </a:rPr>
              <a:t>monochromator</a:t>
            </a:r>
            <a:r>
              <a:rPr lang="en-US" sz="2000" dirty="0" smtClean="0">
                <a:latin typeface="Tahoma" charset="0"/>
              </a:rPr>
              <a:t> (</a:t>
            </a:r>
            <a:r>
              <a:rPr lang="en-US" sz="2000" dirty="0" smtClean="0">
                <a:latin typeface="Symbol" pitchFamily="18" charset="2"/>
              </a:rPr>
              <a:t>Dl</a:t>
            </a:r>
            <a:r>
              <a:rPr lang="en-US" sz="2000" dirty="0" smtClean="0">
                <a:latin typeface="Tahoma" charset="0"/>
              </a:rPr>
              <a:t>)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000" dirty="0" smtClean="0">
                <a:latin typeface="Symbol" pitchFamily="18" charset="2"/>
              </a:rPr>
              <a:t>Dl</a:t>
            </a:r>
            <a:r>
              <a:rPr lang="en-US" sz="2000" dirty="0" smtClean="0">
                <a:latin typeface="Tahoma" charset="0"/>
              </a:rPr>
              <a:t> = </a:t>
            </a:r>
            <a:r>
              <a:rPr lang="en-US" sz="2000" dirty="0" err="1" smtClean="0">
                <a:latin typeface="Tahoma" charset="0"/>
              </a:rPr>
              <a:t>Wdcos</a:t>
            </a:r>
            <a:r>
              <a:rPr lang="en-US" sz="2000" dirty="0" err="1" smtClean="0">
                <a:latin typeface="Symbol" pitchFamily="18" charset="2"/>
              </a:rPr>
              <a:t>f</a:t>
            </a:r>
            <a:r>
              <a:rPr lang="en-US" sz="2000" dirty="0" smtClean="0">
                <a:latin typeface="Tahoma" charset="0"/>
              </a:rPr>
              <a:t>/Fn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000" dirty="0" smtClean="0">
                <a:latin typeface="Tahoma" charset="0"/>
              </a:rPr>
              <a:t>For better resolutions,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Decrease W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Use smaller d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Use larger </a:t>
            </a:r>
            <a:r>
              <a:rPr lang="en-US" sz="1600" dirty="0" smtClean="0">
                <a:latin typeface="Symbol" pitchFamily="18" charset="2"/>
              </a:rPr>
              <a:t>f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Use larger F</a:t>
            </a:r>
          </a:p>
          <a:p>
            <a:pPr marL="1314450" lvl="2" indent="-457200">
              <a:lnSpc>
                <a:spcPct val="80000"/>
              </a:lnSpc>
              <a:buFontTx/>
              <a:buAutoNum type="alphaLcParenR"/>
            </a:pPr>
            <a:r>
              <a:rPr lang="en-US" sz="1600" dirty="0" smtClean="0">
                <a:latin typeface="Tahoma" charset="0"/>
              </a:rPr>
              <a:t>Use larger n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en-US" sz="2000" dirty="0" smtClean="0">
                <a:latin typeface="Tahoma" charset="0"/>
              </a:rPr>
              <a:t>All have drawbacks:</a:t>
            </a:r>
          </a:p>
          <a:p>
            <a:pPr marL="1314450" lvl="2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Tahoma" charset="0"/>
              </a:rPr>
              <a:t>a), c) and e) decrease light throughput</a:t>
            </a:r>
          </a:p>
          <a:p>
            <a:pPr marL="1314450" lvl="2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Tahoma" charset="0"/>
              </a:rPr>
              <a:t>b) Gratings more readily damaged</a:t>
            </a:r>
          </a:p>
          <a:p>
            <a:pPr marL="1314450" lvl="2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Tahoma" charset="0"/>
              </a:rPr>
              <a:t>d) Means larger </a:t>
            </a:r>
            <a:r>
              <a:rPr lang="en-US" sz="1600" dirty="0" err="1" smtClean="0">
                <a:latin typeface="Tahoma" charset="0"/>
              </a:rPr>
              <a:t>monochromator</a:t>
            </a:r>
            <a:endParaRPr lang="en-US" sz="1600" dirty="0" smtClean="0">
              <a:latin typeface="Tahoma" charset="0"/>
            </a:endParaRPr>
          </a:p>
          <a:p>
            <a:pPr marL="1314450" lvl="2" indent="-457200">
              <a:lnSpc>
                <a:spcPct val="80000"/>
              </a:lnSpc>
              <a:buFontTx/>
              <a:buNone/>
            </a:pPr>
            <a:r>
              <a:rPr lang="en-US" sz="1600" dirty="0" smtClean="0">
                <a:latin typeface="Tahoma" charset="0"/>
              </a:rPr>
              <a:t>e) Has more interferences from other n values</a:t>
            </a:r>
          </a:p>
        </p:txBody>
      </p:sp>
    </p:spTree>
    <p:extLst>
      <p:ext uri="{BB962C8B-B14F-4D97-AF65-F5344CB8AC3E}">
        <p14:creationId xmlns:p14="http://schemas.microsoft.com/office/powerpoint/2010/main" val="92755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Wavelength Discrimination</a:t>
            </a:r>
            <a:br>
              <a:rPr lang="en-US" sz="4000" smtClean="0">
                <a:latin typeface="Tahoma" charset="0"/>
              </a:rPr>
            </a:br>
            <a:r>
              <a:rPr lang="en-US" sz="3600" smtClean="0">
                <a:latin typeface="Tahoma" charset="0"/>
              </a:rPr>
              <a:t>Monochromators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latin typeface="Tahoma" charset="0"/>
              </a:rPr>
              <a:t>Other Performance Measures (besides resolution)</a:t>
            </a:r>
          </a:p>
          <a:p>
            <a:pPr lvl="1"/>
            <a:r>
              <a:rPr lang="en-US" sz="2400" smtClean="0">
                <a:latin typeface="Tahoma" charset="0"/>
              </a:rPr>
              <a:t>light throughput (% of light entering monochromator which exits monochromator)</a:t>
            </a:r>
          </a:p>
          <a:p>
            <a:pPr lvl="1"/>
            <a:r>
              <a:rPr lang="en-US" sz="2400" smtClean="0">
                <a:latin typeface="Tahoma" charset="0"/>
              </a:rPr>
              <a:t>scanning range (</a:t>
            </a:r>
            <a:r>
              <a:rPr lang="el-GR" sz="2400" smtClean="0">
                <a:latin typeface="Tahoma" charset="0"/>
                <a:cs typeface="Tahoma" charset="0"/>
              </a:rPr>
              <a:t>λ</a:t>
            </a:r>
            <a:r>
              <a:rPr lang="en-US" sz="2400" baseline="-25000" smtClean="0">
                <a:latin typeface="Tahoma" charset="0"/>
                <a:cs typeface="Tahoma" charset="0"/>
              </a:rPr>
              <a:t>min</a:t>
            </a:r>
            <a:r>
              <a:rPr lang="en-US" sz="2400" smtClean="0">
                <a:latin typeface="Tahoma" charset="0"/>
              </a:rPr>
              <a:t> to </a:t>
            </a:r>
            <a:r>
              <a:rPr lang="el-GR" sz="2400" smtClean="0">
                <a:latin typeface="Tahoma" charset="0"/>
                <a:cs typeface="Tahoma" charset="0"/>
              </a:rPr>
              <a:t>λ</a:t>
            </a:r>
            <a:r>
              <a:rPr lang="en-US" sz="2400" baseline="-25000" smtClean="0">
                <a:latin typeface="Tahoma" charset="0"/>
                <a:cs typeface="Tahoma" charset="0"/>
              </a:rPr>
              <a:t>max</a:t>
            </a:r>
            <a:r>
              <a:rPr lang="en-US" sz="2400" smtClean="0">
                <a:latin typeface="Tahoma" charset="0"/>
              </a:rPr>
              <a:t>)</a:t>
            </a:r>
          </a:p>
          <a:p>
            <a:pPr lvl="1"/>
            <a:r>
              <a:rPr lang="en-US" sz="2400" smtClean="0">
                <a:latin typeface="Tahoma" charset="0"/>
              </a:rPr>
              <a:t>stray light (light passed through monochromator outside of </a:t>
            </a:r>
            <a:r>
              <a:rPr lang="el-GR" sz="2400" smtClean="0">
                <a:latin typeface="Tahoma" charset="0"/>
                <a:cs typeface="Tahoma" charset="0"/>
              </a:rPr>
              <a:t>Δλ</a:t>
            </a:r>
            <a:r>
              <a:rPr lang="en-US" sz="2400" smtClean="0">
                <a:latin typeface="Tahoma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3992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charset="0"/>
              </a:rPr>
              <a:t>Spectrometers</a:t>
            </a:r>
            <a:br>
              <a:rPr lang="en-US" sz="4000" smtClean="0">
                <a:latin typeface="Tahoma" charset="0"/>
              </a:rPr>
            </a:br>
            <a:r>
              <a:rPr lang="en-US" sz="3600" smtClean="0">
                <a:latin typeface="Tahoma" charset="0"/>
              </a:rPr>
              <a:t>Some Questions I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List one type of discrete light source.</a:t>
            </a: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List one method to create monochromatic light from a white light source without a monochromator.</a:t>
            </a: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List the five major components of a monchromator.</a:t>
            </a:r>
          </a:p>
        </p:txBody>
      </p:sp>
    </p:spTree>
    <p:extLst>
      <p:ext uri="{BB962C8B-B14F-4D97-AF65-F5344CB8AC3E}">
        <p14:creationId xmlns:p14="http://schemas.microsoft.com/office/powerpoint/2010/main" val="314829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Second Homework Set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</a:t>
            </a:r>
            <a:r>
              <a:rPr lang="en-US" altLang="en-US" sz="2800" dirty="0">
                <a:latin typeface="Tahoma" charset="0"/>
                <a:cs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>
                <a:latin typeface="Tahoma" charset="0"/>
                <a:cs typeface="Tahoma" charset="0"/>
              </a:rPr>
              <a:t>Spectroscopy (Chapter 17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)</a:t>
            </a:r>
          </a:p>
          <a:p>
            <a:pPr lvl="2" eaLnBrk="1" hangingPunct="1"/>
            <a:r>
              <a:rPr lang="en-US" altLang="en-US" sz="2000" dirty="0">
                <a:latin typeface="Tahoma" charset="0"/>
                <a:cs typeface="Tahoma" charset="0"/>
              </a:rPr>
              <a:t>Region of Minimum Uncertainty (skipped last time</a:t>
            </a:r>
            <a:r>
              <a:rPr lang="en-US" altLang="en-US" sz="2000" dirty="0" smtClean="0">
                <a:latin typeface="Tahoma" charset="0"/>
                <a:cs typeface="Tahoma" charset="0"/>
              </a:rPr>
              <a:t>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Spectroscopic Instrumentation (Chapter 19)</a:t>
            </a:r>
            <a:endParaRPr lang="en-US" altLang="en-US" sz="24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>
                <a:latin typeface="Tahoma" pitchFamily="34" charset="0"/>
                <a:cs typeface="Tahoma" pitchFamily="34" charset="0"/>
              </a:rPr>
              <a:t>Beer’s Law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sz="4000" dirty="0" smtClean="0">
                <a:latin typeface="Tahoma" pitchFamily="34" charset="0"/>
                <a:cs typeface="Tahoma" pitchFamily="34" charset="0"/>
              </a:rPr>
            </a:br>
            <a:r>
              <a:rPr lang="en-US" sz="2800" dirty="0" smtClean="0">
                <a:latin typeface="Tahoma" pitchFamily="34" charset="0"/>
                <a:cs typeface="Tahoma" pitchFamily="34" charset="0"/>
              </a:rPr>
              <a:t>–</a:t>
            </a:r>
            <a:r>
              <a:rPr lang="en-US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600" dirty="0" smtClean="0">
                <a:latin typeface="Tahoma" pitchFamily="34" charset="0"/>
                <a:cs typeface="Tahoma" pitchFamily="34" charset="0"/>
              </a:rPr>
              <a:t>Best Region for Absorption Measurements</a:t>
            </a:r>
          </a:p>
        </p:txBody>
      </p:sp>
      <p:sp>
        <p:nvSpPr>
          <p:cNvPr id="200707" name="Rectangle 11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ahoma" charset="0"/>
              </a:rPr>
              <a:t>Determine the best region for most precise quantitative absorption measurements if uncertainty in transmittance is constant</a:t>
            </a:r>
          </a:p>
        </p:txBody>
      </p:sp>
      <p:sp>
        <p:nvSpPr>
          <p:cNvPr id="200708" name="Rectangle 4"/>
          <p:cNvSpPr>
            <a:spLocks noChangeArrowheads="1"/>
          </p:cNvSpPr>
          <p:nvPr/>
        </p:nvSpPr>
        <p:spPr bwMode="auto">
          <a:xfrm>
            <a:off x="2209800" y="3962400"/>
            <a:ext cx="4419600" cy="1905000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3886200" y="6172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200710" name="Text Box 6"/>
          <p:cNvSpPr txBox="1">
            <a:spLocks noChangeArrowheads="1"/>
          </p:cNvSpPr>
          <p:nvPr/>
        </p:nvSpPr>
        <p:spPr bwMode="auto">
          <a:xfrm>
            <a:off x="304800" y="4495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% uncertainty</a:t>
            </a:r>
          </a:p>
        </p:txBody>
      </p:sp>
      <p:sp>
        <p:nvSpPr>
          <p:cNvPr id="200712" name="Freeform 8"/>
          <p:cNvSpPr>
            <a:spLocks/>
          </p:cNvSpPr>
          <p:nvPr/>
        </p:nvSpPr>
        <p:spPr bwMode="auto">
          <a:xfrm>
            <a:off x="2286000" y="3962400"/>
            <a:ext cx="4267200" cy="1612900"/>
          </a:xfrm>
          <a:custGeom>
            <a:avLst/>
            <a:gdLst>
              <a:gd name="T0" fmla="*/ 0 w 2688"/>
              <a:gd name="T1" fmla="*/ 0 h 1016"/>
              <a:gd name="T2" fmla="*/ 48 w 2688"/>
              <a:gd name="T3" fmla="*/ 336 h 1016"/>
              <a:gd name="T4" fmla="*/ 144 w 2688"/>
              <a:gd name="T5" fmla="*/ 672 h 1016"/>
              <a:gd name="T6" fmla="*/ 384 w 2688"/>
              <a:gd name="T7" fmla="*/ 912 h 1016"/>
              <a:gd name="T8" fmla="*/ 864 w 2688"/>
              <a:gd name="T9" fmla="*/ 1008 h 1016"/>
              <a:gd name="T10" fmla="*/ 1440 w 2688"/>
              <a:gd name="T11" fmla="*/ 960 h 1016"/>
              <a:gd name="T12" fmla="*/ 2256 w 2688"/>
              <a:gd name="T13" fmla="*/ 672 h 1016"/>
              <a:gd name="T14" fmla="*/ 2592 w 2688"/>
              <a:gd name="T15" fmla="*/ 240 h 1016"/>
              <a:gd name="T16" fmla="*/ 2688 w 2688"/>
              <a:gd name="T17" fmla="*/ 0 h 10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688"/>
              <a:gd name="T28" fmla="*/ 0 h 1016"/>
              <a:gd name="T29" fmla="*/ 2688 w 2688"/>
              <a:gd name="T30" fmla="*/ 1016 h 10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688" h="1016">
                <a:moveTo>
                  <a:pt x="0" y="0"/>
                </a:moveTo>
                <a:cubicBezTo>
                  <a:pt x="12" y="112"/>
                  <a:pt x="24" y="224"/>
                  <a:pt x="48" y="336"/>
                </a:cubicBezTo>
                <a:cubicBezTo>
                  <a:pt x="72" y="448"/>
                  <a:pt x="88" y="576"/>
                  <a:pt x="144" y="672"/>
                </a:cubicBezTo>
                <a:cubicBezTo>
                  <a:pt x="200" y="768"/>
                  <a:pt x="264" y="856"/>
                  <a:pt x="384" y="912"/>
                </a:cubicBezTo>
                <a:cubicBezTo>
                  <a:pt x="504" y="968"/>
                  <a:pt x="688" y="1000"/>
                  <a:pt x="864" y="1008"/>
                </a:cubicBezTo>
                <a:cubicBezTo>
                  <a:pt x="1040" y="1016"/>
                  <a:pt x="1208" y="1016"/>
                  <a:pt x="1440" y="960"/>
                </a:cubicBezTo>
                <a:cubicBezTo>
                  <a:pt x="1672" y="904"/>
                  <a:pt x="2064" y="792"/>
                  <a:pt x="2256" y="672"/>
                </a:cubicBezTo>
                <a:cubicBezTo>
                  <a:pt x="2448" y="552"/>
                  <a:pt x="2520" y="352"/>
                  <a:pt x="2592" y="240"/>
                </a:cubicBezTo>
                <a:cubicBezTo>
                  <a:pt x="2664" y="128"/>
                  <a:pt x="2676" y="64"/>
                  <a:pt x="26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0714" name="Text Box 10"/>
          <p:cNvSpPr txBox="1">
            <a:spLocks noChangeArrowheads="1"/>
          </p:cNvSpPr>
          <p:nvPr/>
        </p:nvSpPr>
        <p:spPr bwMode="auto">
          <a:xfrm>
            <a:off x="2133600" y="60960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</a:p>
        </p:txBody>
      </p:sp>
      <p:sp>
        <p:nvSpPr>
          <p:cNvPr id="200715" name="Text Box 11"/>
          <p:cNvSpPr txBox="1">
            <a:spLocks noChangeArrowheads="1"/>
          </p:cNvSpPr>
          <p:nvPr/>
        </p:nvSpPr>
        <p:spPr bwMode="auto">
          <a:xfrm>
            <a:off x="6400800" y="6096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0716" name="Text Box 12"/>
          <p:cNvSpPr txBox="1">
            <a:spLocks noChangeArrowheads="1"/>
          </p:cNvSpPr>
          <p:nvPr/>
        </p:nvSpPr>
        <p:spPr bwMode="auto">
          <a:xfrm>
            <a:off x="6781800" y="3276600"/>
            <a:ext cx="2133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High A values - Poor precision due to little light reaching detector</a:t>
            </a:r>
          </a:p>
        </p:txBody>
      </p:sp>
      <p:sp>
        <p:nvSpPr>
          <p:cNvPr id="200717" name="Text Box 13"/>
          <p:cNvSpPr txBox="1">
            <a:spLocks noChangeArrowheads="1"/>
          </p:cNvSpPr>
          <p:nvPr/>
        </p:nvSpPr>
        <p:spPr bwMode="auto">
          <a:xfrm>
            <a:off x="0" y="5029200"/>
            <a:ext cx="182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Low A values – poor precision due to small change in light</a:t>
            </a:r>
          </a:p>
        </p:txBody>
      </p:sp>
      <p:sp>
        <p:nvSpPr>
          <p:cNvPr id="200718" name="Line 14"/>
          <p:cNvSpPr>
            <a:spLocks noChangeShapeType="1"/>
          </p:cNvSpPr>
          <p:nvPr/>
        </p:nvSpPr>
        <p:spPr bwMode="auto">
          <a:xfrm flipH="1">
            <a:off x="6477000" y="36576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0719" name="Line 15"/>
          <p:cNvSpPr>
            <a:spLocks noChangeShapeType="1"/>
          </p:cNvSpPr>
          <p:nvPr/>
        </p:nvSpPr>
        <p:spPr bwMode="auto">
          <a:xfrm flipV="1">
            <a:off x="1676400" y="5181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7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0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0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  <p:bldP spid="200708" grpId="0" animBg="1"/>
      <p:bldP spid="200709" grpId="0"/>
      <p:bldP spid="200710" grpId="0"/>
      <p:bldP spid="200712" grpId="0" animBg="1"/>
      <p:bldP spid="200714" grpId="0"/>
      <p:bldP spid="200715" grpId="0"/>
      <p:bldP spid="200716" grpId="0"/>
      <p:bldP spid="200717" grpId="0"/>
      <p:bldP spid="200718" grpId="0" animBg="1"/>
      <p:bldP spid="2007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Chapter 19 - Spectrometers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Main Components: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1) Light Source (produces light in right wavelength range)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2) Wavelength Descriminator (allows determination of signal at each wavelength)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3) Sample (in sample container)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4) Light Transducer (converts light intensity to electrical signal)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smtClean="0">
                <a:latin typeface="Tahoma" charset="0"/>
              </a:rPr>
              <a:t>5 )Electronics (Data processing, storage and display)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57200" y="38862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 Simple Absorption Spectrophotometer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609600" y="4267200"/>
            <a:ext cx="6400800" cy="22860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066800" y="4800600"/>
            <a:ext cx="609600" cy="304800"/>
          </a:xfrm>
          <a:prstGeom prst="rect">
            <a:avLst/>
          </a:prstGeom>
          <a:solidFill>
            <a:srgbClr val="FBFED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762000" y="5257800"/>
            <a:ext cx="1524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Light Source</a:t>
            </a:r>
          </a:p>
          <a:p>
            <a:pPr>
              <a:spcBef>
                <a:spcPct val="50000"/>
              </a:spcBef>
            </a:pPr>
            <a:r>
              <a:rPr lang="en-US" sz="1400"/>
              <a:t>(e.g tungsten lamp)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1676400" y="49530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2286000" y="4724400"/>
            <a:ext cx="1524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2362200" y="48768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Tahoma" charset="0"/>
              </a:rPr>
              <a:t>Monochromator</a:t>
            </a: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10000" y="5410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4419600" y="5257800"/>
            <a:ext cx="38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4114800" y="5791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Sample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4800600" y="5410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5410200" y="5257800"/>
            <a:ext cx="1524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5029200" y="4648200"/>
            <a:ext cx="1676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detector (e.g. photodiode)</a:t>
            </a:r>
          </a:p>
        </p:txBody>
      </p:sp>
      <p:sp>
        <p:nvSpPr>
          <p:cNvPr id="54289" name="Freeform 17"/>
          <p:cNvSpPr>
            <a:spLocks/>
          </p:cNvSpPr>
          <p:nvPr/>
        </p:nvSpPr>
        <p:spPr bwMode="auto">
          <a:xfrm>
            <a:off x="5562600" y="5321300"/>
            <a:ext cx="393700" cy="546100"/>
          </a:xfrm>
          <a:custGeom>
            <a:avLst/>
            <a:gdLst>
              <a:gd name="T0" fmla="*/ 0 w 248"/>
              <a:gd name="T1" fmla="*/ 2147483647 h 344"/>
              <a:gd name="T2" fmla="*/ 2147483647 w 248"/>
              <a:gd name="T3" fmla="*/ 2147483647 h 344"/>
              <a:gd name="T4" fmla="*/ 2147483647 w 248"/>
              <a:gd name="T5" fmla="*/ 2147483647 h 344"/>
              <a:gd name="T6" fmla="*/ 2147483647 w 248"/>
              <a:gd name="T7" fmla="*/ 2147483647 h 344"/>
              <a:gd name="T8" fmla="*/ 2147483647 w 248"/>
              <a:gd name="T9" fmla="*/ 2147483647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8"/>
              <a:gd name="T16" fmla="*/ 0 h 344"/>
              <a:gd name="T17" fmla="*/ 248 w 248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8" h="344">
                <a:moveTo>
                  <a:pt x="0" y="56"/>
                </a:moveTo>
                <a:cubicBezTo>
                  <a:pt x="28" y="28"/>
                  <a:pt x="56" y="0"/>
                  <a:pt x="96" y="8"/>
                </a:cubicBezTo>
                <a:cubicBezTo>
                  <a:pt x="136" y="16"/>
                  <a:pt x="232" y="72"/>
                  <a:pt x="240" y="104"/>
                </a:cubicBezTo>
                <a:cubicBezTo>
                  <a:pt x="248" y="136"/>
                  <a:pt x="160" y="160"/>
                  <a:pt x="144" y="200"/>
                </a:cubicBezTo>
                <a:cubicBezTo>
                  <a:pt x="128" y="240"/>
                  <a:pt x="144" y="320"/>
                  <a:pt x="144" y="3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334000" y="5867400"/>
            <a:ext cx="1371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Electronics</a:t>
            </a:r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V="1">
            <a:off x="3505200" y="5562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2438400" y="61722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single </a:t>
            </a:r>
            <a:r>
              <a:rPr lang="en-US" sz="1400">
                <a:latin typeface="Symbol" pitchFamily="18" charset="2"/>
              </a:rPr>
              <a:t>l</a:t>
            </a:r>
            <a:r>
              <a:rPr lang="en-US" sz="1400"/>
              <a:t> out</a:t>
            </a:r>
          </a:p>
        </p:txBody>
      </p:sp>
    </p:spTree>
    <p:extLst>
      <p:ext uri="{BB962C8B-B14F-4D97-AF65-F5344CB8AC3E}">
        <p14:creationId xmlns:p14="http://schemas.microsoft.com/office/powerpoint/2010/main" val="303843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4276" grpId="0"/>
      <p:bldP spid="54277" grpId="0" animBg="1"/>
      <p:bldP spid="54278" grpId="0" animBg="1"/>
      <p:bldP spid="54279" grpId="0"/>
      <p:bldP spid="54280" grpId="0" animBg="1"/>
      <p:bldP spid="54281" grpId="0" animBg="1"/>
      <p:bldP spid="54282" grpId="0"/>
      <p:bldP spid="54283" grpId="0" animBg="1"/>
      <p:bldP spid="54284" grpId="0" animBg="1"/>
      <p:bldP spid="54285" grpId="0"/>
      <p:bldP spid="54286" grpId="0" animBg="1"/>
      <p:bldP spid="54287" grpId="0" animBg="1"/>
      <p:bldP spid="54288" grpId="0"/>
      <p:bldP spid="54289" grpId="0" animBg="1"/>
      <p:bldP spid="54290" grpId="0" animBg="1"/>
      <p:bldP spid="54291" grpId="0" animBg="1"/>
      <p:bldP spid="542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  <a:cs typeface="Tahoma" charset="0"/>
              </a:rPr>
              <a:t>Spectrometers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Some times you have to think creatively to get all the components.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Example NMR spectrometer: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Light source = antenna (for exciting sample, and sample re-emission)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Light transducer = antenna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Electronics = A/D board (plus many other components)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Wavelength </a:t>
            </a:r>
            <a:r>
              <a:rPr lang="en-US" sz="2000" dirty="0" err="1" smtClean="0">
                <a:latin typeface="Tahoma" charset="0"/>
                <a:cs typeface="Tahoma" charset="0"/>
              </a:rPr>
              <a:t>descriminator</a:t>
            </a:r>
            <a:r>
              <a:rPr lang="en-US" sz="2000" dirty="0" smtClean="0">
                <a:latin typeface="Tahoma" charset="0"/>
                <a:cs typeface="Tahoma" charset="0"/>
              </a:rPr>
              <a:t> =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charset="0"/>
                <a:cs typeface="Tahoma" charset="0"/>
              </a:rPr>
              <a:t>Fourier Transformation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1905000" y="4038600"/>
            <a:ext cx="19812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Radio Frequency Signal Generator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105400" y="6248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Antenna</a:t>
            </a:r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 flipV="1">
            <a:off x="5486400" y="4953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27" name="Freeform 7"/>
          <p:cNvSpPr>
            <a:spLocks/>
          </p:cNvSpPr>
          <p:nvPr/>
        </p:nvSpPr>
        <p:spPr bwMode="auto">
          <a:xfrm>
            <a:off x="5562600" y="4381500"/>
            <a:ext cx="177800" cy="723900"/>
          </a:xfrm>
          <a:custGeom>
            <a:avLst/>
            <a:gdLst>
              <a:gd name="T0" fmla="*/ 0 w 112"/>
              <a:gd name="T1" fmla="*/ 2147483647 h 456"/>
              <a:gd name="T2" fmla="*/ 2147483647 w 112"/>
              <a:gd name="T3" fmla="*/ 2147483647 h 456"/>
              <a:gd name="T4" fmla="*/ 2147483647 w 112"/>
              <a:gd name="T5" fmla="*/ 2147483647 h 456"/>
              <a:gd name="T6" fmla="*/ 2147483647 w 112"/>
              <a:gd name="T7" fmla="*/ 2147483647 h 456"/>
              <a:gd name="T8" fmla="*/ 0 w 112"/>
              <a:gd name="T9" fmla="*/ 2147483647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456"/>
              <a:gd name="T17" fmla="*/ 112 w 112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456">
                <a:moveTo>
                  <a:pt x="0" y="24"/>
                </a:moveTo>
                <a:cubicBezTo>
                  <a:pt x="16" y="12"/>
                  <a:pt x="32" y="0"/>
                  <a:pt x="48" y="24"/>
                </a:cubicBezTo>
                <a:cubicBezTo>
                  <a:pt x="64" y="48"/>
                  <a:pt x="88" y="104"/>
                  <a:pt x="96" y="168"/>
                </a:cubicBezTo>
                <a:cubicBezTo>
                  <a:pt x="104" y="232"/>
                  <a:pt x="112" y="360"/>
                  <a:pt x="96" y="408"/>
                </a:cubicBezTo>
                <a:cubicBezTo>
                  <a:pt x="80" y="456"/>
                  <a:pt x="16" y="448"/>
                  <a:pt x="0" y="4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8" name="Freeform 8"/>
          <p:cNvSpPr>
            <a:spLocks/>
          </p:cNvSpPr>
          <p:nvPr/>
        </p:nvSpPr>
        <p:spPr bwMode="auto">
          <a:xfrm>
            <a:off x="5638800" y="4267200"/>
            <a:ext cx="254000" cy="990600"/>
          </a:xfrm>
          <a:custGeom>
            <a:avLst/>
            <a:gdLst>
              <a:gd name="T0" fmla="*/ 0 w 112"/>
              <a:gd name="T1" fmla="*/ 2147483647 h 456"/>
              <a:gd name="T2" fmla="*/ 2147483647 w 112"/>
              <a:gd name="T3" fmla="*/ 2147483647 h 456"/>
              <a:gd name="T4" fmla="*/ 2147483647 w 112"/>
              <a:gd name="T5" fmla="*/ 2147483647 h 456"/>
              <a:gd name="T6" fmla="*/ 2147483647 w 112"/>
              <a:gd name="T7" fmla="*/ 2147483647 h 456"/>
              <a:gd name="T8" fmla="*/ 0 w 112"/>
              <a:gd name="T9" fmla="*/ 2147483647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456"/>
              <a:gd name="T17" fmla="*/ 112 w 112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456">
                <a:moveTo>
                  <a:pt x="0" y="24"/>
                </a:moveTo>
                <a:cubicBezTo>
                  <a:pt x="16" y="12"/>
                  <a:pt x="32" y="0"/>
                  <a:pt x="48" y="24"/>
                </a:cubicBezTo>
                <a:cubicBezTo>
                  <a:pt x="64" y="48"/>
                  <a:pt x="88" y="104"/>
                  <a:pt x="96" y="168"/>
                </a:cubicBezTo>
                <a:cubicBezTo>
                  <a:pt x="104" y="232"/>
                  <a:pt x="112" y="360"/>
                  <a:pt x="96" y="408"/>
                </a:cubicBezTo>
                <a:cubicBezTo>
                  <a:pt x="80" y="456"/>
                  <a:pt x="16" y="448"/>
                  <a:pt x="0" y="4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29" name="Freeform 9"/>
          <p:cNvSpPr>
            <a:spLocks/>
          </p:cNvSpPr>
          <p:nvPr/>
        </p:nvSpPr>
        <p:spPr bwMode="auto">
          <a:xfrm>
            <a:off x="5715000" y="4114800"/>
            <a:ext cx="330200" cy="1295400"/>
          </a:xfrm>
          <a:custGeom>
            <a:avLst/>
            <a:gdLst>
              <a:gd name="T0" fmla="*/ 0 w 112"/>
              <a:gd name="T1" fmla="*/ 2147483647 h 456"/>
              <a:gd name="T2" fmla="*/ 2147483647 w 112"/>
              <a:gd name="T3" fmla="*/ 2147483647 h 456"/>
              <a:gd name="T4" fmla="*/ 2147483647 w 112"/>
              <a:gd name="T5" fmla="*/ 2147483647 h 456"/>
              <a:gd name="T6" fmla="*/ 2147483647 w 112"/>
              <a:gd name="T7" fmla="*/ 2147483647 h 456"/>
              <a:gd name="T8" fmla="*/ 0 w 112"/>
              <a:gd name="T9" fmla="*/ 2147483647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"/>
              <a:gd name="T16" fmla="*/ 0 h 456"/>
              <a:gd name="T17" fmla="*/ 112 w 112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" h="456">
                <a:moveTo>
                  <a:pt x="0" y="24"/>
                </a:moveTo>
                <a:cubicBezTo>
                  <a:pt x="16" y="12"/>
                  <a:pt x="32" y="0"/>
                  <a:pt x="48" y="24"/>
                </a:cubicBezTo>
                <a:cubicBezTo>
                  <a:pt x="64" y="48"/>
                  <a:pt x="88" y="104"/>
                  <a:pt x="96" y="168"/>
                </a:cubicBezTo>
                <a:cubicBezTo>
                  <a:pt x="104" y="232"/>
                  <a:pt x="112" y="360"/>
                  <a:pt x="96" y="408"/>
                </a:cubicBezTo>
                <a:cubicBezTo>
                  <a:pt x="80" y="456"/>
                  <a:pt x="16" y="448"/>
                  <a:pt x="0" y="4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0" name="Freeform 10"/>
          <p:cNvSpPr>
            <a:spLocks/>
          </p:cNvSpPr>
          <p:nvPr/>
        </p:nvSpPr>
        <p:spPr bwMode="auto">
          <a:xfrm>
            <a:off x="6070600" y="3048000"/>
            <a:ext cx="177800" cy="2336800"/>
          </a:xfrm>
          <a:custGeom>
            <a:avLst/>
            <a:gdLst>
              <a:gd name="T0" fmla="*/ 2147483647 w 368"/>
              <a:gd name="T1" fmla="*/ 0 h 1472"/>
              <a:gd name="T2" fmla="*/ 2147483647 w 368"/>
              <a:gd name="T3" fmla="*/ 2147483647 h 1472"/>
              <a:gd name="T4" fmla="*/ 2147483647 w 368"/>
              <a:gd name="T5" fmla="*/ 2147483647 h 1472"/>
              <a:gd name="T6" fmla="*/ 2147483647 w 368"/>
              <a:gd name="T7" fmla="*/ 2147483647 h 1472"/>
              <a:gd name="T8" fmla="*/ 2147483647 w 368"/>
              <a:gd name="T9" fmla="*/ 2147483647 h 1472"/>
              <a:gd name="T10" fmla="*/ 2147483647 w 368"/>
              <a:gd name="T11" fmla="*/ 2147483647 h 1472"/>
              <a:gd name="T12" fmla="*/ 2147483647 w 368"/>
              <a:gd name="T13" fmla="*/ 2147483647 h 1472"/>
              <a:gd name="T14" fmla="*/ 2147483647 w 368"/>
              <a:gd name="T15" fmla="*/ 0 h 14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8"/>
              <a:gd name="T25" fmla="*/ 0 h 1472"/>
              <a:gd name="T26" fmla="*/ 368 w 368"/>
              <a:gd name="T27" fmla="*/ 1472 h 14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8" h="1472">
                <a:moveTo>
                  <a:pt x="16" y="0"/>
                </a:moveTo>
                <a:cubicBezTo>
                  <a:pt x="16" y="160"/>
                  <a:pt x="16" y="320"/>
                  <a:pt x="16" y="528"/>
                </a:cubicBezTo>
                <a:cubicBezTo>
                  <a:pt x="16" y="736"/>
                  <a:pt x="0" y="1096"/>
                  <a:pt x="16" y="1248"/>
                </a:cubicBezTo>
                <a:cubicBezTo>
                  <a:pt x="32" y="1400"/>
                  <a:pt x="72" y="1408"/>
                  <a:pt x="112" y="1440"/>
                </a:cubicBezTo>
                <a:cubicBezTo>
                  <a:pt x="152" y="1472"/>
                  <a:pt x="216" y="1472"/>
                  <a:pt x="256" y="1440"/>
                </a:cubicBezTo>
                <a:cubicBezTo>
                  <a:pt x="296" y="1408"/>
                  <a:pt x="336" y="1328"/>
                  <a:pt x="352" y="1248"/>
                </a:cubicBezTo>
                <a:cubicBezTo>
                  <a:pt x="368" y="1168"/>
                  <a:pt x="352" y="1168"/>
                  <a:pt x="352" y="960"/>
                </a:cubicBezTo>
                <a:cubicBezTo>
                  <a:pt x="352" y="752"/>
                  <a:pt x="352" y="160"/>
                  <a:pt x="35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1" name="Freeform 11"/>
          <p:cNvSpPr>
            <a:spLocks/>
          </p:cNvSpPr>
          <p:nvPr/>
        </p:nvSpPr>
        <p:spPr bwMode="auto">
          <a:xfrm>
            <a:off x="6096000" y="4114800"/>
            <a:ext cx="141288" cy="1268413"/>
          </a:xfrm>
          <a:custGeom>
            <a:avLst/>
            <a:gdLst>
              <a:gd name="T0" fmla="*/ 0 w 337"/>
              <a:gd name="T1" fmla="*/ 2147483647 h 799"/>
              <a:gd name="T2" fmla="*/ 0 w 337"/>
              <a:gd name="T3" fmla="*/ 2147483647 h 799"/>
              <a:gd name="T4" fmla="*/ 2147483647 w 337"/>
              <a:gd name="T5" fmla="*/ 2147483647 h 799"/>
              <a:gd name="T6" fmla="*/ 2147483647 w 337"/>
              <a:gd name="T7" fmla="*/ 2147483647 h 799"/>
              <a:gd name="T8" fmla="*/ 2147483647 w 337"/>
              <a:gd name="T9" fmla="*/ 2147483647 h 799"/>
              <a:gd name="T10" fmla="*/ 2147483647 w 337"/>
              <a:gd name="T11" fmla="*/ 2147483647 h 799"/>
              <a:gd name="T12" fmla="*/ 2147483647 w 337"/>
              <a:gd name="T13" fmla="*/ 2147483647 h 799"/>
              <a:gd name="T14" fmla="*/ 2147483647 w 337"/>
              <a:gd name="T15" fmla="*/ 2147483647 h 799"/>
              <a:gd name="T16" fmla="*/ 2147483647 w 337"/>
              <a:gd name="T17" fmla="*/ 2147483647 h 799"/>
              <a:gd name="T18" fmla="*/ 2147483647 w 337"/>
              <a:gd name="T19" fmla="*/ 2147483647 h 799"/>
              <a:gd name="T20" fmla="*/ 2147483647 w 337"/>
              <a:gd name="T21" fmla="*/ 2147483647 h 799"/>
              <a:gd name="T22" fmla="*/ 2147483647 w 337"/>
              <a:gd name="T23" fmla="*/ 2147483647 h 799"/>
              <a:gd name="T24" fmla="*/ 2147483647 w 337"/>
              <a:gd name="T25" fmla="*/ 2147483647 h 799"/>
              <a:gd name="T26" fmla="*/ 2147483647 w 337"/>
              <a:gd name="T27" fmla="*/ 2147483647 h 799"/>
              <a:gd name="T28" fmla="*/ 0 w 337"/>
              <a:gd name="T29" fmla="*/ 2147483647 h 7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37"/>
              <a:gd name="T46" fmla="*/ 0 h 799"/>
              <a:gd name="T47" fmla="*/ 337 w 337"/>
              <a:gd name="T48" fmla="*/ 799 h 7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37" h="799">
                <a:moveTo>
                  <a:pt x="0" y="24"/>
                </a:moveTo>
                <a:cubicBezTo>
                  <a:pt x="21" y="181"/>
                  <a:pt x="0" y="0"/>
                  <a:pt x="0" y="334"/>
                </a:cubicBezTo>
                <a:cubicBezTo>
                  <a:pt x="0" y="423"/>
                  <a:pt x="9" y="511"/>
                  <a:pt x="15" y="600"/>
                </a:cubicBezTo>
                <a:cubicBezTo>
                  <a:pt x="18" y="649"/>
                  <a:pt x="14" y="743"/>
                  <a:pt x="74" y="762"/>
                </a:cubicBezTo>
                <a:cubicBezTo>
                  <a:pt x="125" y="796"/>
                  <a:pt x="102" y="787"/>
                  <a:pt x="141" y="799"/>
                </a:cubicBezTo>
                <a:cubicBezTo>
                  <a:pt x="163" y="797"/>
                  <a:pt x="186" y="797"/>
                  <a:pt x="207" y="792"/>
                </a:cubicBezTo>
                <a:cubicBezTo>
                  <a:pt x="232" y="786"/>
                  <a:pt x="233" y="758"/>
                  <a:pt x="259" y="740"/>
                </a:cubicBezTo>
                <a:cubicBezTo>
                  <a:pt x="274" y="694"/>
                  <a:pt x="296" y="653"/>
                  <a:pt x="311" y="607"/>
                </a:cubicBezTo>
                <a:cubicBezTo>
                  <a:pt x="317" y="588"/>
                  <a:pt x="325" y="548"/>
                  <a:pt x="325" y="548"/>
                </a:cubicBezTo>
                <a:cubicBezTo>
                  <a:pt x="318" y="461"/>
                  <a:pt x="337" y="367"/>
                  <a:pt x="311" y="282"/>
                </a:cubicBezTo>
                <a:cubicBezTo>
                  <a:pt x="308" y="201"/>
                  <a:pt x="317" y="119"/>
                  <a:pt x="303" y="39"/>
                </a:cubicBezTo>
                <a:cubicBezTo>
                  <a:pt x="301" y="27"/>
                  <a:pt x="278" y="33"/>
                  <a:pt x="266" y="31"/>
                </a:cubicBezTo>
                <a:cubicBezTo>
                  <a:pt x="215" y="22"/>
                  <a:pt x="182" y="21"/>
                  <a:pt x="126" y="17"/>
                </a:cubicBezTo>
                <a:cubicBezTo>
                  <a:pt x="94" y="19"/>
                  <a:pt x="62" y="20"/>
                  <a:pt x="30" y="24"/>
                </a:cubicBezTo>
                <a:cubicBezTo>
                  <a:pt x="0" y="28"/>
                  <a:pt x="16" y="38"/>
                  <a:pt x="0" y="2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2" name="Freeform 12"/>
          <p:cNvSpPr>
            <a:spLocks/>
          </p:cNvSpPr>
          <p:nvPr/>
        </p:nvSpPr>
        <p:spPr bwMode="auto">
          <a:xfrm>
            <a:off x="5854700" y="3911600"/>
            <a:ext cx="317500" cy="1625600"/>
          </a:xfrm>
          <a:custGeom>
            <a:avLst/>
            <a:gdLst>
              <a:gd name="T0" fmla="*/ 2147483647 w 200"/>
              <a:gd name="T1" fmla="*/ 2147483647 h 1024"/>
              <a:gd name="T2" fmla="*/ 2147483647 w 200"/>
              <a:gd name="T3" fmla="*/ 2147483647 h 1024"/>
              <a:gd name="T4" fmla="*/ 2147483647 w 200"/>
              <a:gd name="T5" fmla="*/ 2147483647 h 1024"/>
              <a:gd name="T6" fmla="*/ 2147483647 w 200"/>
              <a:gd name="T7" fmla="*/ 2147483647 h 1024"/>
              <a:gd name="T8" fmla="*/ 2147483647 w 200"/>
              <a:gd name="T9" fmla="*/ 2147483647 h 10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024"/>
              <a:gd name="T17" fmla="*/ 200 w 200"/>
              <a:gd name="T18" fmla="*/ 1024 h 10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024">
                <a:moveTo>
                  <a:pt x="200" y="992"/>
                </a:moveTo>
                <a:cubicBezTo>
                  <a:pt x="168" y="1008"/>
                  <a:pt x="136" y="1024"/>
                  <a:pt x="104" y="992"/>
                </a:cubicBezTo>
                <a:cubicBezTo>
                  <a:pt x="72" y="960"/>
                  <a:pt x="16" y="944"/>
                  <a:pt x="8" y="800"/>
                </a:cubicBezTo>
                <a:cubicBezTo>
                  <a:pt x="0" y="656"/>
                  <a:pt x="40" y="256"/>
                  <a:pt x="56" y="128"/>
                </a:cubicBezTo>
                <a:cubicBezTo>
                  <a:pt x="72" y="0"/>
                  <a:pt x="96" y="48"/>
                  <a:pt x="104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3" name="Freeform 13"/>
          <p:cNvSpPr>
            <a:spLocks/>
          </p:cNvSpPr>
          <p:nvPr/>
        </p:nvSpPr>
        <p:spPr bwMode="auto">
          <a:xfrm>
            <a:off x="5715000" y="3733800"/>
            <a:ext cx="393700" cy="1981200"/>
          </a:xfrm>
          <a:custGeom>
            <a:avLst/>
            <a:gdLst>
              <a:gd name="T0" fmla="*/ 2147483647 w 200"/>
              <a:gd name="T1" fmla="*/ 2147483647 h 1024"/>
              <a:gd name="T2" fmla="*/ 2147483647 w 200"/>
              <a:gd name="T3" fmla="*/ 2147483647 h 1024"/>
              <a:gd name="T4" fmla="*/ 2147483647 w 200"/>
              <a:gd name="T5" fmla="*/ 2147483647 h 1024"/>
              <a:gd name="T6" fmla="*/ 2147483647 w 200"/>
              <a:gd name="T7" fmla="*/ 2147483647 h 1024"/>
              <a:gd name="T8" fmla="*/ 2147483647 w 200"/>
              <a:gd name="T9" fmla="*/ 2147483647 h 10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024"/>
              <a:gd name="T17" fmla="*/ 200 w 200"/>
              <a:gd name="T18" fmla="*/ 1024 h 10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024">
                <a:moveTo>
                  <a:pt x="200" y="992"/>
                </a:moveTo>
                <a:cubicBezTo>
                  <a:pt x="168" y="1008"/>
                  <a:pt x="136" y="1024"/>
                  <a:pt x="104" y="992"/>
                </a:cubicBezTo>
                <a:cubicBezTo>
                  <a:pt x="72" y="960"/>
                  <a:pt x="16" y="944"/>
                  <a:pt x="8" y="800"/>
                </a:cubicBezTo>
                <a:cubicBezTo>
                  <a:pt x="0" y="656"/>
                  <a:pt x="40" y="256"/>
                  <a:pt x="56" y="128"/>
                </a:cubicBezTo>
                <a:cubicBezTo>
                  <a:pt x="72" y="0"/>
                  <a:pt x="96" y="48"/>
                  <a:pt x="104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4" name="Freeform 14"/>
          <p:cNvSpPr>
            <a:spLocks/>
          </p:cNvSpPr>
          <p:nvPr/>
        </p:nvSpPr>
        <p:spPr bwMode="auto">
          <a:xfrm>
            <a:off x="5562600" y="3581400"/>
            <a:ext cx="393700" cy="2362200"/>
          </a:xfrm>
          <a:custGeom>
            <a:avLst/>
            <a:gdLst>
              <a:gd name="T0" fmla="*/ 2147483647 w 200"/>
              <a:gd name="T1" fmla="*/ 2147483647 h 1024"/>
              <a:gd name="T2" fmla="*/ 2147483647 w 200"/>
              <a:gd name="T3" fmla="*/ 2147483647 h 1024"/>
              <a:gd name="T4" fmla="*/ 2147483647 w 200"/>
              <a:gd name="T5" fmla="*/ 2147483647 h 1024"/>
              <a:gd name="T6" fmla="*/ 2147483647 w 200"/>
              <a:gd name="T7" fmla="*/ 2147483647 h 1024"/>
              <a:gd name="T8" fmla="*/ 2147483647 w 200"/>
              <a:gd name="T9" fmla="*/ 2147483647 h 10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024"/>
              <a:gd name="T17" fmla="*/ 200 w 200"/>
              <a:gd name="T18" fmla="*/ 1024 h 10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024">
                <a:moveTo>
                  <a:pt x="200" y="992"/>
                </a:moveTo>
                <a:cubicBezTo>
                  <a:pt x="168" y="1008"/>
                  <a:pt x="136" y="1024"/>
                  <a:pt x="104" y="992"/>
                </a:cubicBezTo>
                <a:cubicBezTo>
                  <a:pt x="72" y="960"/>
                  <a:pt x="16" y="944"/>
                  <a:pt x="8" y="800"/>
                </a:cubicBezTo>
                <a:cubicBezTo>
                  <a:pt x="0" y="656"/>
                  <a:pt x="40" y="256"/>
                  <a:pt x="56" y="128"/>
                </a:cubicBezTo>
                <a:cubicBezTo>
                  <a:pt x="72" y="0"/>
                  <a:pt x="96" y="48"/>
                  <a:pt x="104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5" name="Freeform 15"/>
          <p:cNvSpPr>
            <a:spLocks/>
          </p:cNvSpPr>
          <p:nvPr/>
        </p:nvSpPr>
        <p:spPr bwMode="auto">
          <a:xfrm>
            <a:off x="3886200" y="4114800"/>
            <a:ext cx="1701800" cy="1778000"/>
          </a:xfrm>
          <a:custGeom>
            <a:avLst/>
            <a:gdLst>
              <a:gd name="T0" fmla="*/ 0 w 1072"/>
              <a:gd name="T1" fmla="*/ 2147483647 h 1120"/>
              <a:gd name="T2" fmla="*/ 2147483647 w 1072"/>
              <a:gd name="T3" fmla="*/ 2147483647 h 1120"/>
              <a:gd name="T4" fmla="*/ 2147483647 w 1072"/>
              <a:gd name="T5" fmla="*/ 2147483647 h 1120"/>
              <a:gd name="T6" fmla="*/ 2147483647 w 1072"/>
              <a:gd name="T7" fmla="*/ 2147483647 h 1120"/>
              <a:gd name="T8" fmla="*/ 2147483647 w 1072"/>
              <a:gd name="T9" fmla="*/ 2147483647 h 1120"/>
              <a:gd name="T10" fmla="*/ 2147483647 w 1072"/>
              <a:gd name="T11" fmla="*/ 2147483647 h 1120"/>
              <a:gd name="T12" fmla="*/ 2147483647 w 1072"/>
              <a:gd name="T13" fmla="*/ 2147483647 h 1120"/>
              <a:gd name="T14" fmla="*/ 2147483647 w 1072"/>
              <a:gd name="T15" fmla="*/ 2147483647 h 1120"/>
              <a:gd name="T16" fmla="*/ 2147483647 w 1072"/>
              <a:gd name="T17" fmla="*/ 2147483647 h 1120"/>
              <a:gd name="T18" fmla="*/ 2147483647 w 1072"/>
              <a:gd name="T19" fmla="*/ 2147483647 h 1120"/>
              <a:gd name="T20" fmla="*/ 2147483647 w 1072"/>
              <a:gd name="T21" fmla="*/ 2147483647 h 1120"/>
              <a:gd name="T22" fmla="*/ 2147483647 w 1072"/>
              <a:gd name="T23" fmla="*/ 2147483647 h 1120"/>
              <a:gd name="T24" fmla="*/ 2147483647 w 1072"/>
              <a:gd name="T25" fmla="*/ 2147483647 h 1120"/>
              <a:gd name="T26" fmla="*/ 2147483647 w 1072"/>
              <a:gd name="T27" fmla="*/ 2147483647 h 11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072"/>
              <a:gd name="T43" fmla="*/ 0 h 1120"/>
              <a:gd name="T44" fmla="*/ 1072 w 1072"/>
              <a:gd name="T45" fmla="*/ 1120 h 11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072" h="1120">
                <a:moveTo>
                  <a:pt x="0" y="96"/>
                </a:moveTo>
                <a:cubicBezTo>
                  <a:pt x="20" y="92"/>
                  <a:pt x="40" y="88"/>
                  <a:pt x="96" y="96"/>
                </a:cubicBezTo>
                <a:cubicBezTo>
                  <a:pt x="152" y="104"/>
                  <a:pt x="296" y="0"/>
                  <a:pt x="336" y="144"/>
                </a:cubicBezTo>
                <a:cubicBezTo>
                  <a:pt x="376" y="288"/>
                  <a:pt x="272" y="800"/>
                  <a:pt x="336" y="960"/>
                </a:cubicBezTo>
                <a:cubicBezTo>
                  <a:pt x="400" y="1120"/>
                  <a:pt x="624" y="1112"/>
                  <a:pt x="720" y="1104"/>
                </a:cubicBezTo>
                <a:cubicBezTo>
                  <a:pt x="816" y="1096"/>
                  <a:pt x="880" y="1040"/>
                  <a:pt x="912" y="912"/>
                </a:cubicBezTo>
                <a:cubicBezTo>
                  <a:pt x="944" y="784"/>
                  <a:pt x="904" y="472"/>
                  <a:pt x="912" y="336"/>
                </a:cubicBezTo>
                <a:cubicBezTo>
                  <a:pt x="920" y="200"/>
                  <a:pt x="936" y="112"/>
                  <a:pt x="960" y="96"/>
                </a:cubicBezTo>
                <a:cubicBezTo>
                  <a:pt x="984" y="80"/>
                  <a:pt x="1040" y="144"/>
                  <a:pt x="1056" y="240"/>
                </a:cubicBezTo>
                <a:cubicBezTo>
                  <a:pt x="1072" y="336"/>
                  <a:pt x="1072" y="608"/>
                  <a:pt x="1056" y="672"/>
                </a:cubicBezTo>
                <a:cubicBezTo>
                  <a:pt x="1040" y="736"/>
                  <a:pt x="984" y="688"/>
                  <a:pt x="960" y="624"/>
                </a:cubicBezTo>
                <a:cubicBezTo>
                  <a:pt x="936" y="560"/>
                  <a:pt x="904" y="360"/>
                  <a:pt x="912" y="288"/>
                </a:cubicBezTo>
                <a:cubicBezTo>
                  <a:pt x="920" y="216"/>
                  <a:pt x="992" y="160"/>
                  <a:pt x="1008" y="192"/>
                </a:cubicBezTo>
                <a:cubicBezTo>
                  <a:pt x="1024" y="224"/>
                  <a:pt x="1008" y="432"/>
                  <a:pt x="1008" y="48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6" name="Freeform 16"/>
          <p:cNvSpPr>
            <a:spLocks/>
          </p:cNvSpPr>
          <p:nvPr/>
        </p:nvSpPr>
        <p:spPr bwMode="auto">
          <a:xfrm>
            <a:off x="3505200" y="5334000"/>
            <a:ext cx="1371600" cy="558800"/>
          </a:xfrm>
          <a:custGeom>
            <a:avLst/>
            <a:gdLst>
              <a:gd name="T0" fmla="*/ 2147483647 w 864"/>
              <a:gd name="T1" fmla="*/ 2147483647 h 352"/>
              <a:gd name="T2" fmla="*/ 2147483647 w 864"/>
              <a:gd name="T3" fmla="*/ 2147483647 h 352"/>
              <a:gd name="T4" fmla="*/ 2147483647 w 864"/>
              <a:gd name="T5" fmla="*/ 2147483647 h 352"/>
              <a:gd name="T6" fmla="*/ 2147483647 w 864"/>
              <a:gd name="T7" fmla="*/ 2147483647 h 352"/>
              <a:gd name="T8" fmla="*/ 0 w 864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"/>
              <a:gd name="T16" fmla="*/ 0 h 352"/>
              <a:gd name="T17" fmla="*/ 864 w 864"/>
              <a:gd name="T18" fmla="*/ 352 h 3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" h="352">
                <a:moveTo>
                  <a:pt x="864" y="336"/>
                </a:moveTo>
                <a:cubicBezTo>
                  <a:pt x="768" y="344"/>
                  <a:pt x="672" y="352"/>
                  <a:pt x="576" y="336"/>
                </a:cubicBezTo>
                <a:cubicBezTo>
                  <a:pt x="480" y="320"/>
                  <a:pt x="352" y="288"/>
                  <a:pt x="288" y="240"/>
                </a:cubicBezTo>
                <a:cubicBezTo>
                  <a:pt x="224" y="192"/>
                  <a:pt x="240" y="88"/>
                  <a:pt x="192" y="48"/>
                </a:cubicBezTo>
                <a:cubicBezTo>
                  <a:pt x="144" y="8"/>
                  <a:pt x="32" y="8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209800" y="5105400"/>
            <a:ext cx="12954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A/D Board</a:t>
            </a:r>
          </a:p>
        </p:txBody>
      </p:sp>
      <p:sp>
        <p:nvSpPr>
          <p:cNvPr id="56338" name="Freeform 18"/>
          <p:cNvSpPr>
            <a:spLocks/>
          </p:cNvSpPr>
          <p:nvPr/>
        </p:nvSpPr>
        <p:spPr bwMode="auto">
          <a:xfrm>
            <a:off x="977900" y="5321300"/>
            <a:ext cx="1231900" cy="546100"/>
          </a:xfrm>
          <a:custGeom>
            <a:avLst/>
            <a:gdLst>
              <a:gd name="T0" fmla="*/ 2147483647 w 776"/>
              <a:gd name="T1" fmla="*/ 2147483647 h 344"/>
              <a:gd name="T2" fmla="*/ 2147483647 w 776"/>
              <a:gd name="T3" fmla="*/ 2147483647 h 344"/>
              <a:gd name="T4" fmla="*/ 2147483647 w 776"/>
              <a:gd name="T5" fmla="*/ 2147483647 h 344"/>
              <a:gd name="T6" fmla="*/ 2147483647 w 776"/>
              <a:gd name="T7" fmla="*/ 2147483647 h 34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344"/>
              <a:gd name="T14" fmla="*/ 776 w 776"/>
              <a:gd name="T15" fmla="*/ 344 h 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344">
                <a:moveTo>
                  <a:pt x="776" y="8"/>
                </a:moveTo>
                <a:cubicBezTo>
                  <a:pt x="716" y="4"/>
                  <a:pt x="656" y="0"/>
                  <a:pt x="536" y="8"/>
                </a:cubicBezTo>
                <a:cubicBezTo>
                  <a:pt x="416" y="16"/>
                  <a:pt x="112" y="0"/>
                  <a:pt x="56" y="56"/>
                </a:cubicBezTo>
                <a:cubicBezTo>
                  <a:pt x="0" y="112"/>
                  <a:pt x="176" y="296"/>
                  <a:pt x="200" y="34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1295400" y="5867400"/>
            <a:ext cx="22860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Fourier Transformed Data</a:t>
            </a:r>
          </a:p>
        </p:txBody>
      </p:sp>
    </p:spTree>
    <p:extLst>
      <p:ext uri="{BB962C8B-B14F-4D97-AF65-F5344CB8AC3E}">
        <p14:creationId xmlns:p14="http://schemas.microsoft.com/office/powerpoint/2010/main" val="111749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56324" grpId="0" animBg="1"/>
      <p:bldP spid="56325" grpId="0"/>
      <p:bldP spid="56326" grpId="0" animBg="1"/>
      <p:bldP spid="56327" grpId="0" animBg="1"/>
      <p:bldP spid="56328" grpId="0" animBg="1"/>
      <p:bldP spid="56329" grpId="0" animBg="1"/>
      <p:bldP spid="56330" grpId="0" animBg="1"/>
      <p:bldP spid="56331" grpId="0" animBg="1"/>
      <p:bldP spid="56332" grpId="0" animBg="1"/>
      <p:bldP spid="56333" grpId="0" animBg="1"/>
      <p:bldP spid="56334" grpId="0" animBg="1"/>
      <p:bldP spid="56335" grpId="0" animBg="1"/>
      <p:bldP spid="56336" grpId="0" animBg="1"/>
      <p:bldP spid="56337" grpId="0" animBg="1"/>
      <p:bldP spid="56338" grpId="0" animBg="1"/>
      <p:bldP spid="563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  <a:cs typeface="Tahoma" charset="0"/>
              </a:rPr>
              <a:t>Spectrometers – </a:t>
            </a:r>
            <a:r>
              <a:rPr lang="en-US" sz="3200" dirty="0">
                <a:latin typeface="Tahoma" charset="0"/>
                <a:cs typeface="Tahoma" charset="0"/>
              </a:rPr>
              <a:t>Fluorescence/Phosphorescence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ahoma" charset="0"/>
                <a:cs typeface="Tahoma" charset="0"/>
              </a:rPr>
              <a:t>Fluorescence Spectrometers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Need two wavelength </a:t>
            </a:r>
            <a:r>
              <a:rPr lang="en-US" sz="2000" dirty="0" err="1" smtClean="0">
                <a:latin typeface="Tahoma" charset="0"/>
                <a:cs typeface="Tahoma" charset="0"/>
              </a:rPr>
              <a:t>descriminators</a:t>
            </a:r>
            <a:endParaRPr lang="en-US" sz="2000" dirty="0" smtClean="0">
              <a:latin typeface="Tahoma" charset="0"/>
              <a:cs typeface="Tahoma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Emission light usually at 90 deg. from excitation light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Can pulse light to discriminate against various emissions (based on different decay times for different processes)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Normally more intense light and more sensitive detector than absorption measurements since these improve </a:t>
            </a:r>
            <a:r>
              <a:rPr lang="en-US" sz="2000" dirty="0" smtClean="0">
                <a:latin typeface="Tahoma" charset="0"/>
                <a:cs typeface="Tahoma" charset="0"/>
              </a:rPr>
              <a:t>sensitivity</a:t>
            </a:r>
            <a:endParaRPr lang="en-US" sz="2000" dirty="0">
              <a:latin typeface="Tahoma" charset="0"/>
              <a:cs typeface="Tahoma" charset="0"/>
            </a:endParaRPr>
          </a:p>
        </p:txBody>
      </p:sp>
      <p:sp>
        <p:nvSpPr>
          <p:cNvPr id="4" name="Flowchart: Direct Access Storage 3"/>
          <p:cNvSpPr/>
          <p:nvPr/>
        </p:nvSpPr>
        <p:spPr>
          <a:xfrm>
            <a:off x="4876800" y="2209800"/>
            <a:ext cx="609600" cy="228600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800600" y="26670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lamp</a:t>
            </a:r>
          </a:p>
        </p:txBody>
      </p:sp>
      <p:cxnSp>
        <p:nvCxnSpPr>
          <p:cNvPr id="6" name="Straight Arrow Connector 5"/>
          <p:cNvCxnSpPr>
            <a:stCxn id="4" idx="4"/>
          </p:cNvCxnSpPr>
          <p:nvPr/>
        </p:nvCxnSpPr>
        <p:spPr>
          <a:xfrm flipV="1">
            <a:off x="5486400" y="2286000"/>
            <a:ext cx="457200" cy="381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943600" y="2057400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5791200" y="2895600"/>
            <a:ext cx="182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Excitation</a:t>
            </a:r>
          </a:p>
          <a:p>
            <a:r>
              <a:rPr lang="en-US" dirty="0" err="1"/>
              <a:t>monochromator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 flipV="1">
            <a:off x="7239000" y="2362200"/>
            <a:ext cx="609600" cy="381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848600" y="2133600"/>
            <a:ext cx="381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7543800" y="16002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sample</a:t>
            </a:r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>
          <a:xfrm rot="16200000" flipH="1">
            <a:off x="7448550" y="3181350"/>
            <a:ext cx="1219200" cy="381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543800" y="3810000"/>
            <a:ext cx="914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27"/>
          <p:cNvSpPr txBox="1">
            <a:spLocks noChangeArrowheads="1"/>
          </p:cNvSpPr>
          <p:nvPr/>
        </p:nvSpPr>
        <p:spPr bwMode="auto">
          <a:xfrm>
            <a:off x="5638800" y="3962400"/>
            <a:ext cx="182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Emission </a:t>
            </a:r>
            <a:r>
              <a:rPr lang="en-US" dirty="0" err="1"/>
              <a:t>monochromator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2"/>
          </p:cNvCxnSpPr>
          <p:nvPr/>
        </p:nvCxnSpPr>
        <p:spPr>
          <a:xfrm rot="5400000">
            <a:off x="7810501" y="5143500"/>
            <a:ext cx="381000" cy="317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696200" y="5334000"/>
            <a:ext cx="685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Box 31"/>
          <p:cNvSpPr txBox="1">
            <a:spLocks noChangeArrowheads="1"/>
          </p:cNvSpPr>
          <p:nvPr/>
        </p:nvSpPr>
        <p:spPr bwMode="auto">
          <a:xfrm>
            <a:off x="6553200" y="60198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Light detector</a:t>
            </a:r>
          </a:p>
        </p:txBody>
      </p:sp>
    </p:spTree>
    <p:extLst>
      <p:ext uri="{BB962C8B-B14F-4D97-AF65-F5344CB8AC3E}">
        <p14:creationId xmlns:p14="http://schemas.microsoft.com/office/powerpoint/2010/main" val="337453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/>
      <p:bldP spid="7" grpId="0" animBg="1"/>
      <p:bldP spid="8" grpId="0"/>
      <p:bldP spid="10" grpId="0" animBg="1"/>
      <p:bldP spid="11" grpId="0"/>
      <p:bldP spid="13" grpId="0" animBg="1"/>
      <p:bldP spid="14" grpId="0"/>
      <p:bldP spid="16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Absorption Spectrometers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 sz="2400" smtClean="0">
                <a:latin typeface="Tahoma" charset="0"/>
              </a:rPr>
              <a:t>Sensitivity based on differentiation of light levels (P vs P</a:t>
            </a:r>
            <a:r>
              <a:rPr lang="en-US" sz="2400" baseline="-25000" smtClean="0">
                <a:latin typeface="Tahoma" charset="0"/>
              </a:rPr>
              <a:t>0</a:t>
            </a:r>
            <a:r>
              <a:rPr lang="en-US" sz="2400" smtClean="0">
                <a:latin typeface="Tahoma" charset="0"/>
              </a:rPr>
              <a:t>) so stable (or compensated) sources and detectors are more important</a:t>
            </a:r>
          </a:p>
          <a:p>
            <a:pPr marL="609600" indent="-609600">
              <a:buFontTx/>
              <a:buAutoNum type="alphaUcPeriod"/>
            </a:pPr>
            <a:r>
              <a:rPr lang="en-US" sz="2400" smtClean="0">
                <a:latin typeface="Tahoma" charset="0"/>
              </a:rPr>
              <a:t>Dual beam instruments account for drifts in light intensity or detector response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1143000" y="4419600"/>
            <a:ext cx="609600" cy="304800"/>
          </a:xfrm>
          <a:prstGeom prst="rect">
            <a:avLst/>
          </a:prstGeom>
          <a:solidFill>
            <a:srgbClr val="FBFED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838200" y="4876800"/>
            <a:ext cx="18288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Light Source</a:t>
            </a:r>
          </a:p>
          <a:p>
            <a:pPr>
              <a:spcBef>
                <a:spcPct val="50000"/>
              </a:spcBef>
            </a:pPr>
            <a:r>
              <a:rPr lang="en-US" sz="1400"/>
              <a:t>(tungsten lamp)</a:t>
            </a: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1752600" y="45720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2362200" y="4343400"/>
            <a:ext cx="1524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2362200" y="44958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Monochromator</a:t>
            </a: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86200" y="4648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5410200" y="4495800"/>
            <a:ext cx="381000" cy="304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5181600" y="40386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Sample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791200" y="4648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7010400" y="4495800"/>
            <a:ext cx="152400" cy="304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Freeform 17"/>
          <p:cNvSpPr>
            <a:spLocks/>
          </p:cNvSpPr>
          <p:nvPr/>
        </p:nvSpPr>
        <p:spPr bwMode="auto">
          <a:xfrm>
            <a:off x="7162800" y="4572000"/>
            <a:ext cx="393700" cy="546100"/>
          </a:xfrm>
          <a:custGeom>
            <a:avLst/>
            <a:gdLst>
              <a:gd name="T0" fmla="*/ 0 w 248"/>
              <a:gd name="T1" fmla="*/ 2147483647 h 344"/>
              <a:gd name="T2" fmla="*/ 2147483647 w 248"/>
              <a:gd name="T3" fmla="*/ 2147483647 h 344"/>
              <a:gd name="T4" fmla="*/ 2147483647 w 248"/>
              <a:gd name="T5" fmla="*/ 2147483647 h 344"/>
              <a:gd name="T6" fmla="*/ 2147483647 w 248"/>
              <a:gd name="T7" fmla="*/ 2147483647 h 344"/>
              <a:gd name="T8" fmla="*/ 2147483647 w 248"/>
              <a:gd name="T9" fmla="*/ 2147483647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8"/>
              <a:gd name="T16" fmla="*/ 0 h 344"/>
              <a:gd name="T17" fmla="*/ 248 w 248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8" h="344">
                <a:moveTo>
                  <a:pt x="0" y="56"/>
                </a:moveTo>
                <a:cubicBezTo>
                  <a:pt x="28" y="28"/>
                  <a:pt x="56" y="0"/>
                  <a:pt x="96" y="8"/>
                </a:cubicBezTo>
                <a:cubicBezTo>
                  <a:pt x="136" y="16"/>
                  <a:pt x="232" y="72"/>
                  <a:pt x="240" y="104"/>
                </a:cubicBezTo>
                <a:cubicBezTo>
                  <a:pt x="248" y="136"/>
                  <a:pt x="160" y="160"/>
                  <a:pt x="144" y="200"/>
                </a:cubicBezTo>
                <a:cubicBezTo>
                  <a:pt x="128" y="240"/>
                  <a:pt x="144" y="320"/>
                  <a:pt x="144" y="3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6781800" y="5105400"/>
            <a:ext cx="13716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Electronics</a:t>
            </a:r>
          </a:p>
        </p:txBody>
      </p:sp>
      <p:sp>
        <p:nvSpPr>
          <p:cNvPr id="219152" name="Line 16"/>
          <p:cNvSpPr>
            <a:spLocks noChangeShapeType="1"/>
          </p:cNvSpPr>
          <p:nvPr/>
        </p:nvSpPr>
        <p:spPr bwMode="auto">
          <a:xfrm>
            <a:off x="4343400" y="44958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53" name="Text Box 17"/>
          <p:cNvSpPr txBox="1">
            <a:spLocks noChangeArrowheads="1"/>
          </p:cNvSpPr>
          <p:nvPr/>
        </p:nvSpPr>
        <p:spPr bwMode="auto">
          <a:xfrm>
            <a:off x="3657600" y="36576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chopper or beam splitter</a:t>
            </a:r>
          </a:p>
        </p:txBody>
      </p:sp>
      <p:sp>
        <p:nvSpPr>
          <p:cNvPr id="219154" name="Line 18"/>
          <p:cNvSpPr>
            <a:spLocks noChangeShapeType="1"/>
          </p:cNvSpPr>
          <p:nvPr/>
        </p:nvSpPr>
        <p:spPr bwMode="auto">
          <a:xfrm>
            <a:off x="4495800" y="46482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55" name="Line 19"/>
          <p:cNvSpPr>
            <a:spLocks noChangeShapeType="1"/>
          </p:cNvSpPr>
          <p:nvPr/>
        </p:nvSpPr>
        <p:spPr bwMode="auto">
          <a:xfrm>
            <a:off x="4495800" y="46482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56" name="Line 20"/>
          <p:cNvSpPr>
            <a:spLocks noChangeShapeType="1"/>
          </p:cNvSpPr>
          <p:nvPr/>
        </p:nvSpPr>
        <p:spPr bwMode="auto">
          <a:xfrm>
            <a:off x="4344988" y="5354638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57" name="Line 21"/>
          <p:cNvSpPr>
            <a:spLocks noChangeShapeType="1"/>
          </p:cNvSpPr>
          <p:nvPr/>
        </p:nvSpPr>
        <p:spPr bwMode="auto">
          <a:xfrm>
            <a:off x="4495800" y="54864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5410200" y="5334000"/>
            <a:ext cx="3810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5105400" y="57912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Reference</a:t>
            </a:r>
          </a:p>
        </p:txBody>
      </p:sp>
      <p:sp>
        <p:nvSpPr>
          <p:cNvPr id="219160" name="Line 24"/>
          <p:cNvSpPr>
            <a:spLocks noChangeShapeType="1"/>
          </p:cNvSpPr>
          <p:nvPr/>
        </p:nvSpPr>
        <p:spPr bwMode="auto">
          <a:xfrm>
            <a:off x="4267200" y="4191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61" name="Freeform 25"/>
          <p:cNvSpPr>
            <a:spLocks/>
          </p:cNvSpPr>
          <p:nvPr/>
        </p:nvSpPr>
        <p:spPr bwMode="auto">
          <a:xfrm>
            <a:off x="4800600" y="3771900"/>
            <a:ext cx="1943100" cy="723900"/>
          </a:xfrm>
          <a:custGeom>
            <a:avLst/>
            <a:gdLst>
              <a:gd name="T0" fmla="*/ 0 w 1224"/>
              <a:gd name="T1" fmla="*/ 2147483647 h 456"/>
              <a:gd name="T2" fmla="*/ 2147483647 w 1224"/>
              <a:gd name="T3" fmla="*/ 2147483647 h 456"/>
              <a:gd name="T4" fmla="*/ 2147483647 w 1224"/>
              <a:gd name="T5" fmla="*/ 2147483647 h 456"/>
              <a:gd name="T6" fmla="*/ 2147483647 w 1224"/>
              <a:gd name="T7" fmla="*/ 2147483647 h 456"/>
              <a:gd name="T8" fmla="*/ 0 60000 65536"/>
              <a:gd name="T9" fmla="*/ 0 60000 65536"/>
              <a:gd name="T10" fmla="*/ 0 60000 65536"/>
              <a:gd name="T11" fmla="*/ 0 60000 65536"/>
              <a:gd name="T12" fmla="*/ 0 w 1224"/>
              <a:gd name="T13" fmla="*/ 0 h 456"/>
              <a:gd name="T14" fmla="*/ 1224 w 1224"/>
              <a:gd name="T15" fmla="*/ 456 h 4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24" h="456">
                <a:moveTo>
                  <a:pt x="0" y="120"/>
                </a:moveTo>
                <a:cubicBezTo>
                  <a:pt x="100" y="76"/>
                  <a:pt x="200" y="32"/>
                  <a:pt x="384" y="24"/>
                </a:cubicBezTo>
                <a:cubicBezTo>
                  <a:pt x="568" y="16"/>
                  <a:pt x="984" y="0"/>
                  <a:pt x="1104" y="72"/>
                </a:cubicBezTo>
                <a:cubicBezTo>
                  <a:pt x="1224" y="144"/>
                  <a:pt x="1104" y="392"/>
                  <a:pt x="1104" y="4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62" name="Line 26"/>
          <p:cNvSpPr>
            <a:spLocks noChangeShapeType="1"/>
          </p:cNvSpPr>
          <p:nvPr/>
        </p:nvSpPr>
        <p:spPr bwMode="auto">
          <a:xfrm flipH="1">
            <a:off x="6248400" y="4495800"/>
            <a:ext cx="304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9163" name="Line 27"/>
          <p:cNvSpPr>
            <a:spLocks noChangeShapeType="1"/>
          </p:cNvSpPr>
          <p:nvPr/>
        </p:nvSpPr>
        <p:spPr bwMode="auto">
          <a:xfrm flipH="1">
            <a:off x="6248400" y="5334000"/>
            <a:ext cx="304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5791200" y="5486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65" name="Line 29"/>
          <p:cNvSpPr>
            <a:spLocks noChangeShapeType="1"/>
          </p:cNvSpPr>
          <p:nvPr/>
        </p:nvSpPr>
        <p:spPr bwMode="auto">
          <a:xfrm flipH="1" flipV="1">
            <a:off x="6400800" y="46482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6400800" y="46482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9167" name="Text Box 31"/>
          <p:cNvSpPr txBox="1">
            <a:spLocks noChangeArrowheads="1"/>
          </p:cNvSpPr>
          <p:nvPr/>
        </p:nvSpPr>
        <p:spPr bwMode="auto">
          <a:xfrm>
            <a:off x="6934200" y="4114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detector</a:t>
            </a:r>
          </a:p>
        </p:txBody>
      </p:sp>
    </p:spTree>
    <p:extLst>
      <p:ext uri="{BB962C8B-B14F-4D97-AF65-F5344CB8AC3E}">
        <p14:creationId xmlns:p14="http://schemas.microsoft.com/office/powerpoint/2010/main" val="43974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  <p:bldP spid="54278" grpId="0" animBg="1"/>
      <p:bldP spid="54279" grpId="0"/>
      <p:bldP spid="54280" grpId="0" animBg="1"/>
      <p:bldP spid="54281" grpId="0" animBg="1"/>
      <p:bldP spid="54282" grpId="0"/>
      <p:bldP spid="54283" grpId="0" animBg="1"/>
      <p:bldP spid="54284" grpId="0" animBg="1"/>
      <p:bldP spid="54285" grpId="0"/>
      <p:bldP spid="54286" grpId="0" animBg="1"/>
      <p:bldP spid="54287" grpId="0" animBg="1"/>
      <p:bldP spid="54289" grpId="0" animBg="1"/>
      <p:bldP spid="54290" grpId="0" animBg="1"/>
      <p:bldP spid="219152" grpId="0" animBg="1"/>
      <p:bldP spid="219153" grpId="0"/>
      <p:bldP spid="219154" grpId="0" animBg="1"/>
      <p:bldP spid="219155" grpId="0" animBg="1"/>
      <p:bldP spid="219156" grpId="0" animBg="1"/>
      <p:bldP spid="219157" grpId="0" animBg="1"/>
      <p:bldP spid="2" grpId="0" animBg="1"/>
      <p:bldP spid="3" grpId="0"/>
      <p:bldP spid="3" grpId="1"/>
      <p:bldP spid="219160" grpId="0" animBg="1"/>
      <p:bldP spid="219161" grpId="0" animBg="1"/>
      <p:bldP spid="219162" grpId="0" animBg="1"/>
      <p:bldP spid="219163" grpId="0" animBg="1"/>
      <p:bldP spid="4" grpId="0" animBg="1"/>
      <p:bldP spid="219165" grpId="0" animBg="1"/>
      <p:bldP spid="5" grpId="0" animBg="1"/>
      <p:bldP spid="5" grpId="1" animBg="1"/>
      <p:bldP spid="2191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Some Questions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Does the intensity of a light source have a large effect on the sensitivity of a UV absorption spectrometer? What about a fluorescence spectrometer?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If a sample is known to fluoresce and phosphoresce, how can you discriminate against one of these processes?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If a sample can both fluoresce and absorb light, why would one want to use a fluorescent spectrometer?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What is the advantage of using a dual beam UV absorption spectrometer?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List 5 components of spectrometers.</a:t>
            </a:r>
          </a:p>
          <a:p>
            <a:pPr marL="609600" indent="-609600">
              <a:spcBef>
                <a:spcPts val="200"/>
              </a:spcBef>
              <a:buFontTx/>
              <a:buAutoNum type="arabicPeriod"/>
            </a:pPr>
            <a:r>
              <a:rPr lang="en-US" altLang="en-US" sz="2000" dirty="0" smtClean="0">
                <a:latin typeface="Tahoma" charset="0"/>
              </a:rPr>
              <a:t>Why could the use of a broad band light source in the absence of wavelength discrimination lead to poor quantification of light absorbing constituents?</a:t>
            </a:r>
          </a:p>
        </p:txBody>
      </p:sp>
    </p:spTree>
    <p:extLst>
      <p:ext uri="{BB962C8B-B14F-4D97-AF65-F5344CB8AC3E}">
        <p14:creationId xmlns:p14="http://schemas.microsoft.com/office/powerpoint/2010/main" val="381007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Tahoma" charset="0"/>
              </a:rPr>
              <a:t>Spectrometers – Specific Components</a:t>
            </a:r>
            <a:br>
              <a:rPr lang="en-US" sz="32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Light Sources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marL="533400" indent="-533400">
              <a:buFontTx/>
              <a:buAutoNum type="alphaUcPeriod"/>
            </a:pPr>
            <a:r>
              <a:rPr lang="en-US" sz="2800" smtClean="0">
                <a:latin typeface="Tahoma" charset="0"/>
              </a:rPr>
              <a:t>Continuous Sources - General</a:t>
            </a:r>
          </a:p>
          <a:p>
            <a:pPr marL="914400" lvl="1" indent="-457200">
              <a:buFontTx/>
              <a:buAutoNum type="arabicParenR"/>
            </a:pPr>
            <a:r>
              <a:rPr lang="en-US" sz="2400" smtClean="0">
                <a:latin typeface="Tahoma" charset="0"/>
              </a:rPr>
              <a:t>Provide light over a distribution of wavelengths</a:t>
            </a:r>
          </a:p>
          <a:p>
            <a:pPr marL="914400" lvl="1" indent="-457200">
              <a:buFontTx/>
              <a:buAutoNum type="arabicParenR"/>
            </a:pPr>
            <a:r>
              <a:rPr lang="en-US" sz="2400" smtClean="0">
                <a:latin typeface="Tahoma" charset="0"/>
              </a:rPr>
              <a:t>Needed for multi-purpose instruments that read over range of wavelengths</a:t>
            </a:r>
          </a:p>
          <a:p>
            <a:pPr marL="914400" lvl="1" indent="-457200">
              <a:buFontTx/>
              <a:buAutoNum type="arabicParenR"/>
            </a:pPr>
            <a:r>
              <a:rPr lang="en-US" sz="2400" smtClean="0">
                <a:latin typeface="Tahoma" charset="0"/>
              </a:rPr>
              <a:t>Sources are usually limited to wavelength ranges (e.g. D</a:t>
            </a:r>
            <a:r>
              <a:rPr lang="en-US" sz="2400" baseline="-25000" smtClean="0">
                <a:latin typeface="Tahoma" charset="0"/>
              </a:rPr>
              <a:t>2</a:t>
            </a:r>
            <a:r>
              <a:rPr lang="en-US" sz="2400" smtClean="0">
                <a:latin typeface="Tahoma" charset="0"/>
              </a:rPr>
              <a:t> source for UV)</a:t>
            </a:r>
          </a:p>
          <a:p>
            <a:pPr marL="914400" lvl="1" indent="-457200">
              <a:buFontTx/>
              <a:buAutoNum type="arabicParenR"/>
            </a:pPr>
            <a:endParaRPr lang="en-US" sz="240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20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3368</TotalTime>
  <Words>927</Words>
  <Application>Microsoft Office PowerPoint</Application>
  <PresentationFormat>On-screen Show (4:3)</PresentationFormat>
  <Paragraphs>203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Symbol</vt:lpstr>
      <vt:lpstr>Tahoma</vt:lpstr>
      <vt:lpstr>Default Design</vt:lpstr>
      <vt:lpstr>Chem. 133 – 3/16 Lecture</vt:lpstr>
      <vt:lpstr>Announcements</vt:lpstr>
      <vt:lpstr>Beer’s Law – Best Region for Absorption Measurements</vt:lpstr>
      <vt:lpstr>Chapter 19 - Spectrometers</vt:lpstr>
      <vt:lpstr>Spectrometers</vt:lpstr>
      <vt:lpstr>Spectrometers – Fluorescence/Phosphorescence</vt:lpstr>
      <vt:lpstr>Absorption Spectrometers</vt:lpstr>
      <vt:lpstr>Some Questions</vt:lpstr>
      <vt:lpstr>Spectrometers – Specific Components Light Sources</vt:lpstr>
      <vt:lpstr>Spectrometers – Light Sources</vt:lpstr>
      <vt:lpstr>Spectrometers – Light Sources</vt:lpstr>
      <vt:lpstr>Spectrometers –  Wavelength Discrimination</vt:lpstr>
      <vt:lpstr>Spectrometers –  Wavelength Discrimination</vt:lpstr>
      <vt:lpstr>Spectrometers –  Monochromators</vt:lpstr>
      <vt:lpstr>Spectrometers –  Monochromators</vt:lpstr>
      <vt:lpstr>Spectrometers –  Monochromators</vt:lpstr>
      <vt:lpstr>Spectrometers –  Monochromators</vt:lpstr>
      <vt:lpstr>Wavelength Discrimination Monochromators</vt:lpstr>
      <vt:lpstr>Spectrometers Some Questions I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259</cp:revision>
  <dcterms:created xsi:type="dcterms:W3CDTF">2005-09-14T19:27:31Z</dcterms:created>
  <dcterms:modified xsi:type="dcterms:W3CDTF">2017-03-27T20:18:22Z</dcterms:modified>
</cp:coreProperties>
</file>