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9"/>
  </p:notesMasterIdLst>
  <p:sldIdLst>
    <p:sldId id="280" r:id="rId2"/>
    <p:sldId id="339" r:id="rId3"/>
    <p:sldId id="469" r:id="rId4"/>
    <p:sldId id="470" r:id="rId5"/>
    <p:sldId id="471" r:id="rId6"/>
    <p:sldId id="472" r:id="rId7"/>
    <p:sldId id="482" r:id="rId8"/>
    <p:sldId id="474" r:id="rId9"/>
    <p:sldId id="477" r:id="rId10"/>
    <p:sldId id="475" r:id="rId11"/>
    <p:sldId id="476" r:id="rId12"/>
    <p:sldId id="478" r:id="rId13"/>
    <p:sldId id="483" r:id="rId14"/>
    <p:sldId id="484" r:id="rId15"/>
    <p:sldId id="485" r:id="rId16"/>
    <p:sldId id="488" r:id="rId17"/>
    <p:sldId id="489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286A"/>
    <a:srgbClr val="FE5F26"/>
    <a:srgbClr val="FDBB27"/>
    <a:srgbClr val="FF0000"/>
    <a:srgbClr val="F7A7B2"/>
    <a:srgbClr val="CC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4" autoAdjust="0"/>
    <p:restoredTop sz="94627" autoAdjust="0"/>
  </p:normalViewPr>
  <p:slideViewPr>
    <p:cSldViewPr>
      <p:cViewPr varScale="1">
        <p:scale>
          <a:sx n="102" d="100"/>
          <a:sy n="102" d="100"/>
        </p:scale>
        <p:origin x="27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8DAA529-1C47-41A6-A996-D3A5BA3E8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653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298800-CAC6-4F58-8EF8-96537F6644B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24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033566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940202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522227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255403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24309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84263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980708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46966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11633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61444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64416-02D3-4446-9343-2A06AA9B9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62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759DD-B6E0-4FA9-B228-B6F367EE7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91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61280-7729-425E-B882-287A5CB7B8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78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BE599-F2F5-4EA2-866A-BA04646FF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054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ADA10-9783-46DA-94CE-A24691CBA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69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C85CA-5BB2-4B42-A708-55B13D77CE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87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E0DC9-92E4-4680-927A-6B6ED6F36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22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805EB-BA9A-4759-A95F-F99F430A4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13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6C785-6111-4435-8846-88FF74E0A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17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7D9E-1644-4947-87B1-19594C069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50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A5FF5-4A91-4C0D-B54C-2E826ACFE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37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CCCD-3230-460C-A103-675BFE65D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36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D864C-84DF-40F6-B18F-77D9B7FEFD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5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6EE8-AAAF-46ED-9625-4180719E15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1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07CCC94-506D-42AC-A9A9-46E26348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latin typeface="Tahoma" panose="020B0604030504040204" pitchFamily="34" charset="0"/>
              </a:rPr>
              <a:t>Chem. 133 </a:t>
            </a:r>
            <a:r>
              <a:rPr lang="en-US" altLang="en-US" b="1" smtClean="0">
                <a:latin typeface="Tahoma" panose="020B0604030504040204" pitchFamily="34" charset="0"/>
              </a:rPr>
              <a:t>– </a:t>
            </a:r>
            <a:r>
              <a:rPr lang="en-US" altLang="en-US" b="1" smtClean="0">
                <a:latin typeface="Tahoma" panose="020B0604030504040204" pitchFamily="34" charset="0"/>
              </a:rPr>
              <a:t>3/28 </a:t>
            </a:r>
            <a:r>
              <a:rPr lang="en-US" altLang="en-US" b="1" dirty="0" smtClean="0">
                <a:latin typeface="Tahoma" panose="020B0604030504040204" pitchFamily="34" charset="0"/>
              </a:rPr>
              <a:t>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latin typeface="Tahoma" charset="0"/>
              </a:rPr>
              <a:t>Spectrometers – 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Wavelength Discrimination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4800600"/>
          </a:xfrm>
        </p:spPr>
        <p:txBody>
          <a:bodyPr/>
          <a:lstStyle/>
          <a:p>
            <a:pPr marL="533400" indent="-533400">
              <a:buFontTx/>
              <a:buAutoNum type="alphaUcPeriod" startAt="3"/>
            </a:pPr>
            <a:r>
              <a:rPr lang="en-US" sz="2400" dirty="0" err="1" smtClean="0">
                <a:latin typeface="Tahoma" charset="0"/>
              </a:rPr>
              <a:t>Polychromators</a:t>
            </a:r>
            <a:endParaRPr lang="en-US" sz="2400" dirty="0" smtClean="0">
              <a:latin typeface="Tahoma" charset="0"/>
            </a:endParaRPr>
          </a:p>
          <a:p>
            <a:pPr marL="914400" lvl="1" indent="-457200">
              <a:buFontTx/>
              <a:buNone/>
            </a:pPr>
            <a:r>
              <a:rPr lang="en-US" sz="2000" dirty="0" smtClean="0">
                <a:latin typeface="Tahoma" charset="0"/>
              </a:rPr>
              <a:t>1.	In place of exit slit, an array of detectors exists</a:t>
            </a:r>
          </a:p>
          <a:p>
            <a:pPr marL="914400" lvl="1" indent="-457200">
              <a:buFontTx/>
              <a:buAutoNum type="arabicPeriod" startAt="2"/>
            </a:pPr>
            <a:r>
              <a:rPr lang="en-US" sz="2000" dirty="0" smtClean="0">
                <a:latin typeface="Tahoma" charset="0"/>
              </a:rPr>
              <a:t>This allows simultaneous recording of absorption over wavelength range</a:t>
            </a:r>
          </a:p>
          <a:p>
            <a:pPr marL="914400" lvl="1" indent="-457200">
              <a:buFontTx/>
              <a:buAutoNum type="arabicPeriod" startAt="2"/>
            </a:pPr>
            <a:r>
              <a:rPr lang="en-US" sz="2000" dirty="0" smtClean="0">
                <a:latin typeface="Tahoma" charset="0"/>
              </a:rPr>
              <a:t>No rotation of grating is needed</a:t>
            </a:r>
          </a:p>
          <a:p>
            <a:pPr marL="914400" lvl="1" indent="-457200">
              <a:buFontTx/>
              <a:buAutoNum type="arabicPeriod" startAt="2"/>
            </a:pPr>
            <a:r>
              <a:rPr lang="en-US" sz="2000" dirty="0" smtClean="0">
                <a:latin typeface="Tahoma" charset="0"/>
              </a:rPr>
              <a:t>Resolution (mainly) determined by width of detector element</a:t>
            </a:r>
          </a:p>
          <a:p>
            <a:pPr marL="914400" lvl="1" indent="-457200">
              <a:buFontTx/>
              <a:buNone/>
            </a:pPr>
            <a:r>
              <a:rPr lang="en-US" sz="2000" dirty="0" smtClean="0">
                <a:latin typeface="Tahoma" charset="0"/>
              </a:rPr>
              <a:t>	</a:t>
            </a:r>
            <a:r>
              <a:rPr lang="en-US" sz="2000" dirty="0" err="1" smtClean="0">
                <a:latin typeface="Symbol" pitchFamily="18" charset="2"/>
              </a:rPr>
              <a:t>D</a:t>
            </a:r>
            <a:r>
              <a:rPr lang="en-US" sz="2000" dirty="0" err="1" smtClean="0">
                <a:latin typeface="Tahoma" charset="0"/>
              </a:rPr>
              <a:t>y</a:t>
            </a:r>
            <a:r>
              <a:rPr lang="en-US" sz="2000" dirty="0" smtClean="0">
                <a:latin typeface="Tahoma" charset="0"/>
              </a:rPr>
              <a:t> = </a:t>
            </a:r>
            <a:r>
              <a:rPr lang="en-US" sz="2000" dirty="0" err="1" smtClean="0">
                <a:latin typeface="Tahoma" charset="0"/>
              </a:rPr>
              <a:t>k</a:t>
            </a:r>
            <a:r>
              <a:rPr lang="en-US" sz="2000" dirty="0" err="1" smtClean="0">
                <a:latin typeface="Symbol" pitchFamily="18" charset="2"/>
              </a:rPr>
              <a:t>Dl</a:t>
            </a:r>
            <a:endParaRPr lang="en-US" sz="2000" dirty="0" smtClean="0">
              <a:latin typeface="Symbol" pitchFamily="18" charset="2"/>
            </a:endParaRPr>
          </a:p>
        </p:txBody>
      </p:sp>
      <p:sp>
        <p:nvSpPr>
          <p:cNvPr id="13316" name="AutoShape 17"/>
          <p:cNvSpPr>
            <a:spLocks noChangeArrowheads="1"/>
          </p:cNvSpPr>
          <p:nvPr/>
        </p:nvSpPr>
        <p:spPr bwMode="auto">
          <a:xfrm>
            <a:off x="4465638" y="2438400"/>
            <a:ext cx="152400" cy="1524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Line 18"/>
          <p:cNvSpPr>
            <a:spLocks noChangeShapeType="1"/>
          </p:cNvSpPr>
          <p:nvPr/>
        </p:nvSpPr>
        <p:spPr bwMode="auto">
          <a:xfrm flipV="1">
            <a:off x="6172200" y="19812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8" name="Line 19"/>
          <p:cNvSpPr>
            <a:spLocks noChangeShapeType="1"/>
          </p:cNvSpPr>
          <p:nvPr/>
        </p:nvSpPr>
        <p:spPr bwMode="auto">
          <a:xfrm>
            <a:off x="6172200" y="1981200"/>
            <a:ext cx="2438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Line 20"/>
          <p:cNvSpPr>
            <a:spLocks noChangeShapeType="1"/>
          </p:cNvSpPr>
          <p:nvPr/>
        </p:nvSpPr>
        <p:spPr bwMode="auto">
          <a:xfrm>
            <a:off x="8610600" y="1981200"/>
            <a:ext cx="0" cy="3429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Line 21"/>
          <p:cNvSpPr>
            <a:spLocks noChangeShapeType="1"/>
          </p:cNvSpPr>
          <p:nvPr/>
        </p:nvSpPr>
        <p:spPr bwMode="auto">
          <a:xfrm flipH="1">
            <a:off x="6172200" y="5410200"/>
            <a:ext cx="2438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Line 24"/>
          <p:cNvSpPr>
            <a:spLocks noChangeShapeType="1"/>
          </p:cNvSpPr>
          <p:nvPr/>
        </p:nvSpPr>
        <p:spPr bwMode="auto">
          <a:xfrm flipV="1">
            <a:off x="6172200" y="25908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Freeform 25"/>
          <p:cNvSpPr>
            <a:spLocks/>
          </p:cNvSpPr>
          <p:nvPr/>
        </p:nvSpPr>
        <p:spPr bwMode="auto">
          <a:xfrm rot="-1556349">
            <a:off x="7916863" y="2130425"/>
            <a:ext cx="165100" cy="762000"/>
          </a:xfrm>
          <a:custGeom>
            <a:avLst/>
            <a:gdLst>
              <a:gd name="T0" fmla="*/ 0 w 168"/>
              <a:gd name="T1" fmla="*/ 0 h 768"/>
              <a:gd name="T2" fmla="*/ 2147483647 w 168"/>
              <a:gd name="T3" fmla="*/ 2147483647 h 768"/>
              <a:gd name="T4" fmla="*/ 2147483647 w 168"/>
              <a:gd name="T5" fmla="*/ 2147483647 h 768"/>
              <a:gd name="T6" fmla="*/ 2147483647 w 168"/>
              <a:gd name="T7" fmla="*/ 2147483647 h 768"/>
              <a:gd name="T8" fmla="*/ 0 w 168"/>
              <a:gd name="T9" fmla="*/ 2147483647 h 7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8"/>
              <a:gd name="T16" fmla="*/ 0 h 768"/>
              <a:gd name="T17" fmla="*/ 168 w 168"/>
              <a:gd name="T18" fmla="*/ 768 h 7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8" h="768">
                <a:moveTo>
                  <a:pt x="0" y="0"/>
                </a:moveTo>
                <a:cubicBezTo>
                  <a:pt x="12" y="8"/>
                  <a:pt x="24" y="16"/>
                  <a:pt x="48" y="48"/>
                </a:cubicBezTo>
                <a:cubicBezTo>
                  <a:pt x="72" y="80"/>
                  <a:pt x="128" y="120"/>
                  <a:pt x="144" y="192"/>
                </a:cubicBezTo>
                <a:cubicBezTo>
                  <a:pt x="160" y="264"/>
                  <a:pt x="168" y="384"/>
                  <a:pt x="144" y="480"/>
                </a:cubicBezTo>
                <a:cubicBezTo>
                  <a:pt x="120" y="576"/>
                  <a:pt x="24" y="720"/>
                  <a:pt x="0" y="768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Line 26"/>
          <p:cNvSpPr>
            <a:spLocks noChangeShapeType="1"/>
          </p:cNvSpPr>
          <p:nvPr/>
        </p:nvSpPr>
        <p:spPr bwMode="auto">
          <a:xfrm>
            <a:off x="5791200" y="2438400"/>
            <a:ext cx="2286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Line 27"/>
          <p:cNvSpPr>
            <a:spLocks noChangeShapeType="1"/>
          </p:cNvSpPr>
          <p:nvPr/>
        </p:nvSpPr>
        <p:spPr bwMode="auto">
          <a:xfrm flipV="1">
            <a:off x="5715000" y="2286000"/>
            <a:ext cx="2209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Text Box 30"/>
          <p:cNvSpPr txBox="1">
            <a:spLocks noChangeArrowheads="1"/>
          </p:cNvSpPr>
          <p:nvPr/>
        </p:nvSpPr>
        <p:spPr bwMode="auto">
          <a:xfrm>
            <a:off x="4572000" y="1981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light</a:t>
            </a:r>
          </a:p>
        </p:txBody>
      </p:sp>
      <p:sp>
        <p:nvSpPr>
          <p:cNvPr id="13326" name="Rectangle 31"/>
          <p:cNvSpPr>
            <a:spLocks noChangeArrowheads="1"/>
          </p:cNvSpPr>
          <p:nvPr/>
        </p:nvSpPr>
        <p:spPr bwMode="auto">
          <a:xfrm>
            <a:off x="6553200" y="3048000"/>
            <a:ext cx="76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39"/>
          <p:cNvGrpSpPr>
            <a:grpSpLocks/>
          </p:cNvGrpSpPr>
          <p:nvPr/>
        </p:nvGrpSpPr>
        <p:grpSpPr bwMode="auto">
          <a:xfrm>
            <a:off x="6629400" y="3429000"/>
            <a:ext cx="76200" cy="381000"/>
            <a:chOff x="2880" y="2064"/>
            <a:chExt cx="96" cy="720"/>
          </a:xfrm>
        </p:grpSpPr>
        <p:sp>
          <p:nvSpPr>
            <p:cNvPr id="2" name="Line 33"/>
            <p:cNvSpPr>
              <a:spLocks noChangeShapeType="1"/>
            </p:cNvSpPr>
            <p:nvPr/>
          </p:nvSpPr>
          <p:spPr bwMode="auto">
            <a:xfrm>
              <a:off x="2880" y="206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Line 34"/>
            <p:cNvSpPr>
              <a:spLocks noChangeShapeType="1"/>
            </p:cNvSpPr>
            <p:nvPr/>
          </p:nvSpPr>
          <p:spPr bwMode="auto">
            <a:xfrm flipH="1">
              <a:off x="2880" y="220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Line 35"/>
            <p:cNvSpPr>
              <a:spLocks noChangeShapeType="1"/>
            </p:cNvSpPr>
            <p:nvPr/>
          </p:nvSpPr>
          <p:spPr bwMode="auto">
            <a:xfrm>
              <a:off x="2880" y="230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Line 36"/>
            <p:cNvSpPr>
              <a:spLocks noChangeShapeType="1"/>
            </p:cNvSpPr>
            <p:nvPr/>
          </p:nvSpPr>
          <p:spPr bwMode="auto">
            <a:xfrm flipH="1">
              <a:off x="2880" y="244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37"/>
            <p:cNvSpPr>
              <a:spLocks noChangeShapeType="1"/>
            </p:cNvSpPr>
            <p:nvPr/>
          </p:nvSpPr>
          <p:spPr bwMode="auto">
            <a:xfrm>
              <a:off x="2880" y="254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38"/>
            <p:cNvSpPr>
              <a:spLocks noChangeShapeType="1"/>
            </p:cNvSpPr>
            <p:nvPr/>
          </p:nvSpPr>
          <p:spPr bwMode="auto">
            <a:xfrm flipH="1">
              <a:off x="2880" y="268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40"/>
          <p:cNvGrpSpPr>
            <a:grpSpLocks/>
          </p:cNvGrpSpPr>
          <p:nvPr/>
        </p:nvGrpSpPr>
        <p:grpSpPr bwMode="auto">
          <a:xfrm>
            <a:off x="6629400" y="3048000"/>
            <a:ext cx="76200" cy="381000"/>
            <a:chOff x="2880" y="2064"/>
            <a:chExt cx="96" cy="720"/>
          </a:xfrm>
        </p:grpSpPr>
        <p:sp>
          <p:nvSpPr>
            <p:cNvPr id="8" name="Line 41"/>
            <p:cNvSpPr>
              <a:spLocks noChangeShapeType="1"/>
            </p:cNvSpPr>
            <p:nvPr/>
          </p:nvSpPr>
          <p:spPr bwMode="auto">
            <a:xfrm>
              <a:off x="2880" y="206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6" name="Line 42"/>
            <p:cNvSpPr>
              <a:spLocks noChangeShapeType="1"/>
            </p:cNvSpPr>
            <p:nvPr/>
          </p:nvSpPr>
          <p:spPr bwMode="auto">
            <a:xfrm flipH="1">
              <a:off x="2880" y="220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43"/>
            <p:cNvSpPr>
              <a:spLocks noChangeShapeType="1"/>
            </p:cNvSpPr>
            <p:nvPr/>
          </p:nvSpPr>
          <p:spPr bwMode="auto">
            <a:xfrm>
              <a:off x="2880" y="230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44"/>
            <p:cNvSpPr>
              <a:spLocks noChangeShapeType="1"/>
            </p:cNvSpPr>
            <p:nvPr/>
          </p:nvSpPr>
          <p:spPr bwMode="auto">
            <a:xfrm flipH="1">
              <a:off x="2880" y="244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45"/>
            <p:cNvSpPr>
              <a:spLocks noChangeShapeType="1"/>
            </p:cNvSpPr>
            <p:nvPr/>
          </p:nvSpPr>
          <p:spPr bwMode="auto">
            <a:xfrm>
              <a:off x="2880" y="254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46"/>
            <p:cNvSpPr>
              <a:spLocks noChangeShapeType="1"/>
            </p:cNvSpPr>
            <p:nvPr/>
          </p:nvSpPr>
          <p:spPr bwMode="auto">
            <a:xfrm flipH="1">
              <a:off x="2880" y="268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29" name="Line 51"/>
          <p:cNvSpPr>
            <a:spLocks noChangeShapeType="1"/>
          </p:cNvSpPr>
          <p:nvPr/>
        </p:nvSpPr>
        <p:spPr bwMode="auto">
          <a:xfrm flipH="1">
            <a:off x="6705600" y="2286000"/>
            <a:ext cx="12192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0" name="Line 52"/>
          <p:cNvSpPr>
            <a:spLocks noChangeShapeType="1"/>
          </p:cNvSpPr>
          <p:nvPr/>
        </p:nvSpPr>
        <p:spPr bwMode="auto">
          <a:xfrm flipH="1">
            <a:off x="6629400" y="2819400"/>
            <a:ext cx="1447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1" name="Freeform 53"/>
          <p:cNvSpPr>
            <a:spLocks/>
          </p:cNvSpPr>
          <p:nvPr/>
        </p:nvSpPr>
        <p:spPr bwMode="auto">
          <a:xfrm rot="1189589">
            <a:off x="8001000" y="3962400"/>
            <a:ext cx="304800" cy="990600"/>
          </a:xfrm>
          <a:custGeom>
            <a:avLst/>
            <a:gdLst>
              <a:gd name="T0" fmla="*/ 0 w 192"/>
              <a:gd name="T1" fmla="*/ 0 h 624"/>
              <a:gd name="T2" fmla="*/ 2147483647 w 192"/>
              <a:gd name="T3" fmla="*/ 2147483647 h 624"/>
              <a:gd name="T4" fmla="*/ 2147483647 w 192"/>
              <a:gd name="T5" fmla="*/ 2147483647 h 624"/>
              <a:gd name="T6" fmla="*/ 2147483647 w 192"/>
              <a:gd name="T7" fmla="*/ 2147483647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192"/>
              <a:gd name="T13" fmla="*/ 0 h 624"/>
              <a:gd name="T14" fmla="*/ 192 w 19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" h="624">
                <a:moveTo>
                  <a:pt x="0" y="0"/>
                </a:moveTo>
                <a:cubicBezTo>
                  <a:pt x="56" y="40"/>
                  <a:pt x="112" y="80"/>
                  <a:pt x="144" y="144"/>
                </a:cubicBezTo>
                <a:cubicBezTo>
                  <a:pt x="176" y="208"/>
                  <a:pt x="192" y="304"/>
                  <a:pt x="192" y="384"/>
                </a:cubicBezTo>
                <a:cubicBezTo>
                  <a:pt x="192" y="464"/>
                  <a:pt x="152" y="584"/>
                  <a:pt x="144" y="6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2" name="Line 54"/>
          <p:cNvSpPr>
            <a:spLocks noChangeShapeType="1"/>
          </p:cNvSpPr>
          <p:nvPr/>
        </p:nvSpPr>
        <p:spPr bwMode="auto">
          <a:xfrm>
            <a:off x="6629400" y="3124200"/>
            <a:ext cx="1600200" cy="914400"/>
          </a:xfrm>
          <a:prstGeom prst="line">
            <a:avLst/>
          </a:prstGeom>
          <a:noFill/>
          <a:ln w="127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3" name="Line 55"/>
          <p:cNvSpPr>
            <a:spLocks noChangeShapeType="1"/>
          </p:cNvSpPr>
          <p:nvPr/>
        </p:nvSpPr>
        <p:spPr bwMode="auto">
          <a:xfrm>
            <a:off x="6629400" y="3810000"/>
            <a:ext cx="1600200" cy="914400"/>
          </a:xfrm>
          <a:prstGeom prst="line">
            <a:avLst/>
          </a:prstGeom>
          <a:noFill/>
          <a:ln w="127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Text Box 56"/>
          <p:cNvSpPr txBox="1">
            <a:spLocks noChangeArrowheads="1"/>
          </p:cNvSpPr>
          <p:nvPr/>
        </p:nvSpPr>
        <p:spPr bwMode="auto">
          <a:xfrm>
            <a:off x="7620000" y="3429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66"/>
                </a:solidFill>
                <a:latin typeface="Symbol" pitchFamily="18" charset="2"/>
              </a:rPr>
              <a:t>l</a:t>
            </a:r>
            <a:r>
              <a:rPr lang="en-US" baseline="-25000">
                <a:solidFill>
                  <a:srgbClr val="660066"/>
                </a:solidFill>
              </a:rPr>
              <a:t>1</a:t>
            </a:r>
          </a:p>
        </p:txBody>
      </p:sp>
      <p:sp>
        <p:nvSpPr>
          <p:cNvPr id="13335" name="Line 57"/>
          <p:cNvSpPr>
            <a:spLocks noChangeShapeType="1"/>
          </p:cNvSpPr>
          <p:nvPr/>
        </p:nvSpPr>
        <p:spPr bwMode="auto">
          <a:xfrm>
            <a:off x="6629400" y="3124200"/>
            <a:ext cx="1676400" cy="114300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Line 58"/>
          <p:cNvSpPr>
            <a:spLocks noChangeShapeType="1"/>
          </p:cNvSpPr>
          <p:nvPr/>
        </p:nvSpPr>
        <p:spPr bwMode="auto">
          <a:xfrm>
            <a:off x="6629400" y="3810000"/>
            <a:ext cx="1524000" cy="106680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7" name="Text Box 59"/>
          <p:cNvSpPr txBox="1">
            <a:spLocks noChangeArrowheads="1"/>
          </p:cNvSpPr>
          <p:nvPr/>
        </p:nvSpPr>
        <p:spPr bwMode="auto">
          <a:xfrm>
            <a:off x="7315200" y="4800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E5F26"/>
                </a:solidFill>
                <a:latin typeface="Symbol" pitchFamily="18" charset="2"/>
              </a:rPr>
              <a:t>l</a:t>
            </a:r>
            <a:r>
              <a:rPr lang="en-US" baseline="-25000">
                <a:solidFill>
                  <a:srgbClr val="FE5F26"/>
                </a:solidFill>
              </a:rPr>
              <a:t>2</a:t>
            </a:r>
          </a:p>
        </p:txBody>
      </p:sp>
      <p:sp>
        <p:nvSpPr>
          <p:cNvPr id="13338" name="Line 62"/>
          <p:cNvSpPr>
            <a:spLocks noChangeShapeType="1"/>
          </p:cNvSpPr>
          <p:nvPr/>
        </p:nvSpPr>
        <p:spPr bwMode="auto">
          <a:xfrm flipH="1">
            <a:off x="6248400" y="4038600"/>
            <a:ext cx="1981200" cy="38100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9" name="Line 63"/>
          <p:cNvSpPr>
            <a:spLocks noChangeShapeType="1"/>
          </p:cNvSpPr>
          <p:nvPr/>
        </p:nvSpPr>
        <p:spPr bwMode="auto">
          <a:xfrm flipH="1" flipV="1">
            <a:off x="6248400" y="4419600"/>
            <a:ext cx="1981200" cy="30480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0" name="Line 64"/>
          <p:cNvSpPr>
            <a:spLocks noChangeShapeType="1"/>
          </p:cNvSpPr>
          <p:nvPr/>
        </p:nvSpPr>
        <p:spPr bwMode="auto">
          <a:xfrm flipH="1">
            <a:off x="6248400" y="4267200"/>
            <a:ext cx="2057400" cy="38100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1" name="Line 65"/>
          <p:cNvSpPr>
            <a:spLocks noChangeShapeType="1"/>
          </p:cNvSpPr>
          <p:nvPr/>
        </p:nvSpPr>
        <p:spPr bwMode="auto">
          <a:xfrm flipH="1" flipV="1">
            <a:off x="6248400" y="4648200"/>
            <a:ext cx="1905000" cy="22860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2" name="Rectangle 31"/>
          <p:cNvSpPr>
            <a:spLocks noChangeArrowheads="1"/>
          </p:cNvSpPr>
          <p:nvPr/>
        </p:nvSpPr>
        <p:spPr bwMode="auto">
          <a:xfrm>
            <a:off x="6172200" y="4114800"/>
            <a:ext cx="76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5257800" y="2362200"/>
            <a:ext cx="228600" cy="304800"/>
          </a:xfrm>
          <a:prstGeom prst="rect">
            <a:avLst/>
          </a:prstGeom>
          <a:solidFill>
            <a:schemeClr val="accent1">
              <a:alpha val="41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44" name="TextBox 66"/>
          <p:cNvSpPr txBox="1">
            <a:spLocks noChangeArrowheads="1"/>
          </p:cNvSpPr>
          <p:nvPr/>
        </p:nvSpPr>
        <p:spPr bwMode="auto">
          <a:xfrm>
            <a:off x="5257800" y="15240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sample</a:t>
            </a:r>
          </a:p>
        </p:txBody>
      </p:sp>
      <p:cxnSp>
        <p:nvCxnSpPr>
          <p:cNvPr id="69" name="Straight Arrow Connector 68"/>
          <p:cNvCxnSpPr>
            <a:endCxn id="66" idx="0"/>
          </p:cNvCxnSpPr>
          <p:nvPr/>
        </p:nvCxnSpPr>
        <p:spPr>
          <a:xfrm rot="5400000">
            <a:off x="5124450" y="2076450"/>
            <a:ext cx="533400" cy="38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876800" y="2362200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5715000" y="2362200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5" name="Straight Connector 74"/>
          <p:cNvCxnSpPr>
            <a:stCxn id="73" idx="1"/>
            <a:endCxn id="72" idx="7"/>
          </p:cNvCxnSpPr>
          <p:nvPr/>
        </p:nvCxnSpPr>
        <p:spPr>
          <a:xfrm rot="16200000" flipV="1">
            <a:off x="5334001" y="2014537"/>
            <a:ext cx="0" cy="7842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6200000" flipV="1">
            <a:off x="5345113" y="2198687"/>
            <a:ext cx="0" cy="7842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72" idx="3"/>
          </p:cNvCxnSpPr>
          <p:nvPr/>
        </p:nvCxnSpPr>
        <p:spPr>
          <a:xfrm rot="5400000" flipH="1">
            <a:off x="4675982" y="2410618"/>
            <a:ext cx="107950" cy="3159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2" idx="1"/>
            <a:endCxn id="13316" idx="3"/>
          </p:cNvCxnSpPr>
          <p:nvPr/>
        </p:nvCxnSpPr>
        <p:spPr>
          <a:xfrm rot="16200000" flipH="1" flipV="1">
            <a:off x="4713288" y="2311400"/>
            <a:ext cx="79375" cy="269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2590800" y="5943600"/>
            <a:ext cx="1752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Detector array top view</a:t>
            </a:r>
          </a:p>
        </p:txBody>
      </p: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5486400" y="5486400"/>
            <a:ext cx="1219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Detector element</a:t>
            </a:r>
          </a:p>
        </p:txBody>
      </p:sp>
      <p:cxnSp>
        <p:nvCxnSpPr>
          <p:cNvPr id="98" name="Straight Arrow Connector 97"/>
          <p:cNvCxnSpPr>
            <a:cxnSpLocks noChangeShapeType="1"/>
          </p:cNvCxnSpPr>
          <p:nvPr/>
        </p:nvCxnSpPr>
        <p:spPr bwMode="auto">
          <a:xfrm flipH="1">
            <a:off x="5029200" y="5638800"/>
            <a:ext cx="441325" cy="4651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3377" name="Text Box 65"/>
          <p:cNvSpPr txBox="1">
            <a:spLocks noChangeArrowheads="1"/>
          </p:cNvSpPr>
          <p:nvPr/>
        </p:nvSpPr>
        <p:spPr bwMode="auto">
          <a:xfrm>
            <a:off x="4724400" y="6477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FF00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rgbClr val="00FF00"/>
                </a:solidFill>
                <a:latin typeface="Tahoma" charset="0"/>
                <a:cs typeface="Tahoma" charset="0"/>
              </a:rPr>
              <a:t>y</a:t>
            </a:r>
          </a:p>
        </p:txBody>
      </p:sp>
      <p:sp>
        <p:nvSpPr>
          <p:cNvPr id="13378" name="Rectangle 66"/>
          <p:cNvSpPr>
            <a:spLocks noChangeArrowheads="1"/>
          </p:cNvSpPr>
          <p:nvPr/>
        </p:nvSpPr>
        <p:spPr bwMode="auto">
          <a:xfrm>
            <a:off x="4800600" y="6172200"/>
            <a:ext cx="1752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79" name="Rectangle 67"/>
          <p:cNvSpPr>
            <a:spLocks noChangeArrowheads="1"/>
          </p:cNvSpPr>
          <p:nvPr/>
        </p:nvSpPr>
        <p:spPr bwMode="auto">
          <a:xfrm>
            <a:off x="4819650" y="62103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80" name="Rectangle 68"/>
          <p:cNvSpPr>
            <a:spLocks noChangeArrowheads="1"/>
          </p:cNvSpPr>
          <p:nvPr/>
        </p:nvSpPr>
        <p:spPr bwMode="auto">
          <a:xfrm>
            <a:off x="4924425" y="62103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81" name="Rectangle 69"/>
          <p:cNvSpPr>
            <a:spLocks noChangeArrowheads="1"/>
          </p:cNvSpPr>
          <p:nvPr/>
        </p:nvSpPr>
        <p:spPr bwMode="auto">
          <a:xfrm>
            <a:off x="5029200" y="62103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82" name="Rectangle 70"/>
          <p:cNvSpPr>
            <a:spLocks noChangeArrowheads="1"/>
          </p:cNvSpPr>
          <p:nvPr/>
        </p:nvSpPr>
        <p:spPr bwMode="auto">
          <a:xfrm>
            <a:off x="5133975" y="62103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83" name="Rectangle 71"/>
          <p:cNvSpPr>
            <a:spLocks noChangeArrowheads="1"/>
          </p:cNvSpPr>
          <p:nvPr/>
        </p:nvSpPr>
        <p:spPr bwMode="auto">
          <a:xfrm>
            <a:off x="5238750" y="62103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84" name="Rectangle 72"/>
          <p:cNvSpPr>
            <a:spLocks noChangeArrowheads="1"/>
          </p:cNvSpPr>
          <p:nvPr/>
        </p:nvSpPr>
        <p:spPr bwMode="auto">
          <a:xfrm>
            <a:off x="5343525" y="62103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85" name="Rectangle 73"/>
          <p:cNvSpPr>
            <a:spLocks noChangeArrowheads="1"/>
          </p:cNvSpPr>
          <p:nvPr/>
        </p:nvSpPr>
        <p:spPr bwMode="auto">
          <a:xfrm>
            <a:off x="5448300" y="62103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86" name="Rectangle 74"/>
          <p:cNvSpPr>
            <a:spLocks noChangeArrowheads="1"/>
          </p:cNvSpPr>
          <p:nvPr/>
        </p:nvSpPr>
        <p:spPr bwMode="auto">
          <a:xfrm>
            <a:off x="5553075" y="62103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87" name="Rectangle 75"/>
          <p:cNvSpPr>
            <a:spLocks noChangeArrowheads="1"/>
          </p:cNvSpPr>
          <p:nvPr/>
        </p:nvSpPr>
        <p:spPr bwMode="auto">
          <a:xfrm>
            <a:off x="5667375" y="62103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88" name="Rectangle 76"/>
          <p:cNvSpPr>
            <a:spLocks noChangeArrowheads="1"/>
          </p:cNvSpPr>
          <p:nvPr/>
        </p:nvSpPr>
        <p:spPr bwMode="auto">
          <a:xfrm>
            <a:off x="5772150" y="62103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89" name="Rectangle 77"/>
          <p:cNvSpPr>
            <a:spLocks noChangeArrowheads="1"/>
          </p:cNvSpPr>
          <p:nvPr/>
        </p:nvSpPr>
        <p:spPr bwMode="auto">
          <a:xfrm>
            <a:off x="5876925" y="62103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90" name="Rectangle 78"/>
          <p:cNvSpPr>
            <a:spLocks noChangeArrowheads="1"/>
          </p:cNvSpPr>
          <p:nvPr/>
        </p:nvSpPr>
        <p:spPr bwMode="auto">
          <a:xfrm>
            <a:off x="5981700" y="62103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91" name="Rectangle 79"/>
          <p:cNvSpPr>
            <a:spLocks noChangeArrowheads="1"/>
          </p:cNvSpPr>
          <p:nvPr/>
        </p:nvSpPr>
        <p:spPr bwMode="auto">
          <a:xfrm>
            <a:off x="6086475" y="62103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92" name="Rectangle 80"/>
          <p:cNvSpPr>
            <a:spLocks noChangeArrowheads="1"/>
          </p:cNvSpPr>
          <p:nvPr/>
        </p:nvSpPr>
        <p:spPr bwMode="auto">
          <a:xfrm>
            <a:off x="6191250" y="62103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93" name="Rectangle 81"/>
          <p:cNvSpPr>
            <a:spLocks noChangeArrowheads="1"/>
          </p:cNvSpPr>
          <p:nvPr/>
        </p:nvSpPr>
        <p:spPr bwMode="auto">
          <a:xfrm>
            <a:off x="6296025" y="62103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94" name="Rectangle 82"/>
          <p:cNvSpPr>
            <a:spLocks noChangeArrowheads="1"/>
          </p:cNvSpPr>
          <p:nvPr/>
        </p:nvSpPr>
        <p:spPr bwMode="auto">
          <a:xfrm>
            <a:off x="6400800" y="62103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75" name="Line 63"/>
          <p:cNvSpPr>
            <a:spLocks noChangeShapeType="1"/>
          </p:cNvSpPr>
          <p:nvPr/>
        </p:nvSpPr>
        <p:spPr bwMode="auto">
          <a:xfrm>
            <a:off x="4495800" y="6324600"/>
            <a:ext cx="533400" cy="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95" name="Line 83"/>
          <p:cNvSpPr>
            <a:spLocks noChangeShapeType="1"/>
          </p:cNvSpPr>
          <p:nvPr/>
        </p:nvSpPr>
        <p:spPr bwMode="auto">
          <a:xfrm flipH="1">
            <a:off x="5105400" y="6324600"/>
            <a:ext cx="609600" cy="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64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  <p:bldP spid="85" grpId="0"/>
      <p:bldP spid="97" grpId="0"/>
      <p:bldP spid="13377" grpId="0"/>
      <p:bldP spid="13378" grpId="0" animBg="1"/>
      <p:bldP spid="13379" grpId="0" animBg="1"/>
      <p:bldP spid="13380" grpId="0" animBg="1"/>
      <p:bldP spid="13381" grpId="0" animBg="1"/>
      <p:bldP spid="13382" grpId="0" animBg="1"/>
      <p:bldP spid="13383" grpId="0" animBg="1"/>
      <p:bldP spid="13384" grpId="0" animBg="1"/>
      <p:bldP spid="13385" grpId="0" animBg="1"/>
      <p:bldP spid="13386" grpId="0" animBg="1"/>
      <p:bldP spid="13387" grpId="0" animBg="1"/>
      <p:bldP spid="13388" grpId="0" animBg="1"/>
      <p:bldP spid="13389" grpId="0" animBg="1"/>
      <p:bldP spid="13390" grpId="0" animBg="1"/>
      <p:bldP spid="13391" grpId="0" animBg="1"/>
      <p:bldP spid="13392" grpId="0" animBg="1"/>
      <p:bldP spid="13393" grpId="0" animBg="1"/>
      <p:bldP spid="13394" grpId="0" animBg="1"/>
      <p:bldP spid="13375" grpId="0" animBg="1"/>
      <p:bldP spid="1339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latin typeface="Tahoma" charset="0"/>
              </a:rPr>
              <a:t>Spectrometers – 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Wavelength Discrimination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3124200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AutoNum type="alphaUcPeriod" startAt="3"/>
            </a:pPr>
            <a:r>
              <a:rPr lang="en-US" sz="1800" smtClean="0">
                <a:latin typeface="Tahoma" charset="0"/>
              </a:rPr>
              <a:t>2-D Polychromators</a:t>
            </a:r>
          </a:p>
          <a:p>
            <a:pPr marL="914400" lvl="1" indent="-457200">
              <a:lnSpc>
                <a:spcPct val="80000"/>
              </a:lnSpc>
              <a:buFontTx/>
              <a:buNone/>
            </a:pPr>
            <a:r>
              <a:rPr lang="en-US" sz="1600" smtClean="0">
                <a:latin typeface="Tahoma" charset="0"/>
              </a:rPr>
              <a:t>1.	Light can be dispersed in two dimensions by placing a prism in front of the grating (dispersion in and out of the screen) to go along with the grating’s dispersion (in y-axis)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 startAt="2"/>
            </a:pPr>
            <a:r>
              <a:rPr lang="en-US" sz="1600" smtClean="0">
                <a:latin typeface="Tahoma" charset="0"/>
              </a:rPr>
              <a:t>See Color Plate 25 in Harris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 startAt="2"/>
            </a:pPr>
            <a:r>
              <a:rPr lang="en-US" sz="1600" smtClean="0">
                <a:latin typeface="Tahoma" charset="0"/>
              </a:rPr>
              <a:t>Requires 2-D detector array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 startAt="2"/>
            </a:pPr>
            <a:r>
              <a:rPr lang="en-US" sz="1600" smtClean="0">
                <a:latin typeface="Tahoma" charset="0"/>
              </a:rPr>
              <a:t>Usually uses high order grating dispersion (e.g. n = 11, 12, 13, 14) with different orders separated by prism</a:t>
            </a:r>
          </a:p>
        </p:txBody>
      </p:sp>
      <p:sp>
        <p:nvSpPr>
          <p:cNvPr id="46085" name="Line 18"/>
          <p:cNvSpPr>
            <a:spLocks noChangeShapeType="1"/>
          </p:cNvSpPr>
          <p:nvPr/>
        </p:nvSpPr>
        <p:spPr bwMode="auto">
          <a:xfrm flipV="1">
            <a:off x="6172200" y="19812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6" name="Line 19"/>
          <p:cNvSpPr>
            <a:spLocks noChangeShapeType="1"/>
          </p:cNvSpPr>
          <p:nvPr/>
        </p:nvSpPr>
        <p:spPr bwMode="auto">
          <a:xfrm>
            <a:off x="6172200" y="1981200"/>
            <a:ext cx="2438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7" name="Line 20"/>
          <p:cNvSpPr>
            <a:spLocks noChangeShapeType="1"/>
          </p:cNvSpPr>
          <p:nvPr/>
        </p:nvSpPr>
        <p:spPr bwMode="auto">
          <a:xfrm>
            <a:off x="8610600" y="1981200"/>
            <a:ext cx="0" cy="3429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9" name="Line 24"/>
          <p:cNvSpPr>
            <a:spLocks noChangeShapeType="1"/>
          </p:cNvSpPr>
          <p:nvPr/>
        </p:nvSpPr>
        <p:spPr bwMode="auto">
          <a:xfrm flipV="1">
            <a:off x="6172200" y="25908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0" name="Freeform 25"/>
          <p:cNvSpPr>
            <a:spLocks/>
          </p:cNvSpPr>
          <p:nvPr/>
        </p:nvSpPr>
        <p:spPr bwMode="auto">
          <a:xfrm rot="-1556349">
            <a:off x="7916863" y="2130425"/>
            <a:ext cx="165100" cy="762000"/>
          </a:xfrm>
          <a:custGeom>
            <a:avLst/>
            <a:gdLst>
              <a:gd name="T0" fmla="*/ 0 w 168"/>
              <a:gd name="T1" fmla="*/ 0 h 768"/>
              <a:gd name="T2" fmla="*/ 2147483647 w 168"/>
              <a:gd name="T3" fmla="*/ 2147483647 h 768"/>
              <a:gd name="T4" fmla="*/ 2147483647 w 168"/>
              <a:gd name="T5" fmla="*/ 2147483647 h 768"/>
              <a:gd name="T6" fmla="*/ 2147483647 w 168"/>
              <a:gd name="T7" fmla="*/ 2147483647 h 768"/>
              <a:gd name="T8" fmla="*/ 0 w 168"/>
              <a:gd name="T9" fmla="*/ 2147483647 h 7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8"/>
              <a:gd name="T16" fmla="*/ 0 h 768"/>
              <a:gd name="T17" fmla="*/ 168 w 168"/>
              <a:gd name="T18" fmla="*/ 768 h 7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8" h="768">
                <a:moveTo>
                  <a:pt x="0" y="0"/>
                </a:moveTo>
                <a:cubicBezTo>
                  <a:pt x="12" y="8"/>
                  <a:pt x="24" y="16"/>
                  <a:pt x="48" y="48"/>
                </a:cubicBezTo>
                <a:cubicBezTo>
                  <a:pt x="72" y="80"/>
                  <a:pt x="128" y="120"/>
                  <a:pt x="144" y="192"/>
                </a:cubicBezTo>
                <a:cubicBezTo>
                  <a:pt x="160" y="264"/>
                  <a:pt x="168" y="384"/>
                  <a:pt x="144" y="480"/>
                </a:cubicBezTo>
                <a:cubicBezTo>
                  <a:pt x="120" y="576"/>
                  <a:pt x="24" y="720"/>
                  <a:pt x="0" y="768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1" name="Line 26"/>
          <p:cNvSpPr>
            <a:spLocks noChangeShapeType="1"/>
          </p:cNvSpPr>
          <p:nvPr/>
        </p:nvSpPr>
        <p:spPr bwMode="auto">
          <a:xfrm>
            <a:off x="5791200" y="2438400"/>
            <a:ext cx="2286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2" name="Line 27"/>
          <p:cNvSpPr>
            <a:spLocks noChangeShapeType="1"/>
          </p:cNvSpPr>
          <p:nvPr/>
        </p:nvSpPr>
        <p:spPr bwMode="auto">
          <a:xfrm flipV="1">
            <a:off x="5715000" y="2286000"/>
            <a:ext cx="2209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4" name="Rectangle 31"/>
          <p:cNvSpPr>
            <a:spLocks noChangeArrowheads="1"/>
          </p:cNvSpPr>
          <p:nvPr/>
        </p:nvSpPr>
        <p:spPr bwMode="auto">
          <a:xfrm>
            <a:off x="6553200" y="3048000"/>
            <a:ext cx="76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6629400" y="3429000"/>
            <a:ext cx="76200" cy="381000"/>
            <a:chOff x="2880" y="2064"/>
            <a:chExt cx="96" cy="720"/>
          </a:xfrm>
        </p:grpSpPr>
        <p:sp>
          <p:nvSpPr>
            <p:cNvPr id="14413" name="Line 33"/>
            <p:cNvSpPr>
              <a:spLocks noChangeShapeType="1"/>
            </p:cNvSpPr>
            <p:nvPr/>
          </p:nvSpPr>
          <p:spPr bwMode="auto">
            <a:xfrm>
              <a:off x="2880" y="206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4" name="Line 34"/>
            <p:cNvSpPr>
              <a:spLocks noChangeShapeType="1"/>
            </p:cNvSpPr>
            <p:nvPr/>
          </p:nvSpPr>
          <p:spPr bwMode="auto">
            <a:xfrm flipH="1">
              <a:off x="2880" y="220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5" name="Line 35"/>
            <p:cNvSpPr>
              <a:spLocks noChangeShapeType="1"/>
            </p:cNvSpPr>
            <p:nvPr/>
          </p:nvSpPr>
          <p:spPr bwMode="auto">
            <a:xfrm>
              <a:off x="2880" y="230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6" name="Line 36"/>
            <p:cNvSpPr>
              <a:spLocks noChangeShapeType="1"/>
            </p:cNvSpPr>
            <p:nvPr/>
          </p:nvSpPr>
          <p:spPr bwMode="auto">
            <a:xfrm flipH="1">
              <a:off x="2880" y="244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7" name="Line 37"/>
            <p:cNvSpPr>
              <a:spLocks noChangeShapeType="1"/>
            </p:cNvSpPr>
            <p:nvPr/>
          </p:nvSpPr>
          <p:spPr bwMode="auto">
            <a:xfrm>
              <a:off x="2880" y="254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8" name="Line 38"/>
            <p:cNvSpPr>
              <a:spLocks noChangeShapeType="1"/>
            </p:cNvSpPr>
            <p:nvPr/>
          </p:nvSpPr>
          <p:spPr bwMode="auto">
            <a:xfrm flipH="1">
              <a:off x="2880" y="268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6629400" y="3048000"/>
            <a:ext cx="76200" cy="381000"/>
            <a:chOff x="2880" y="2064"/>
            <a:chExt cx="96" cy="720"/>
          </a:xfrm>
        </p:grpSpPr>
        <p:sp>
          <p:nvSpPr>
            <p:cNvPr id="14407" name="Line 41"/>
            <p:cNvSpPr>
              <a:spLocks noChangeShapeType="1"/>
            </p:cNvSpPr>
            <p:nvPr/>
          </p:nvSpPr>
          <p:spPr bwMode="auto">
            <a:xfrm>
              <a:off x="2880" y="206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8" name="Line 42"/>
            <p:cNvSpPr>
              <a:spLocks noChangeShapeType="1"/>
            </p:cNvSpPr>
            <p:nvPr/>
          </p:nvSpPr>
          <p:spPr bwMode="auto">
            <a:xfrm flipH="1">
              <a:off x="2880" y="220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9" name="Line 43"/>
            <p:cNvSpPr>
              <a:spLocks noChangeShapeType="1"/>
            </p:cNvSpPr>
            <p:nvPr/>
          </p:nvSpPr>
          <p:spPr bwMode="auto">
            <a:xfrm>
              <a:off x="2880" y="230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0" name="Line 44"/>
            <p:cNvSpPr>
              <a:spLocks noChangeShapeType="1"/>
            </p:cNvSpPr>
            <p:nvPr/>
          </p:nvSpPr>
          <p:spPr bwMode="auto">
            <a:xfrm flipH="1">
              <a:off x="2880" y="244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1" name="Line 45"/>
            <p:cNvSpPr>
              <a:spLocks noChangeShapeType="1"/>
            </p:cNvSpPr>
            <p:nvPr/>
          </p:nvSpPr>
          <p:spPr bwMode="auto">
            <a:xfrm>
              <a:off x="2880" y="254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2" name="Line 46"/>
            <p:cNvSpPr>
              <a:spLocks noChangeShapeType="1"/>
            </p:cNvSpPr>
            <p:nvPr/>
          </p:nvSpPr>
          <p:spPr bwMode="auto">
            <a:xfrm flipH="1">
              <a:off x="2880" y="268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109" name="Line 51"/>
          <p:cNvSpPr>
            <a:spLocks noChangeShapeType="1"/>
          </p:cNvSpPr>
          <p:nvPr/>
        </p:nvSpPr>
        <p:spPr bwMode="auto">
          <a:xfrm flipH="1">
            <a:off x="6705600" y="2286000"/>
            <a:ext cx="12192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10" name="Line 52"/>
          <p:cNvSpPr>
            <a:spLocks noChangeShapeType="1"/>
          </p:cNvSpPr>
          <p:nvPr/>
        </p:nvSpPr>
        <p:spPr bwMode="auto">
          <a:xfrm flipH="1">
            <a:off x="6629400" y="2819400"/>
            <a:ext cx="1447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11" name="Freeform 53"/>
          <p:cNvSpPr>
            <a:spLocks/>
          </p:cNvSpPr>
          <p:nvPr/>
        </p:nvSpPr>
        <p:spPr bwMode="auto">
          <a:xfrm rot="1189589">
            <a:off x="8001000" y="3962400"/>
            <a:ext cx="304800" cy="990600"/>
          </a:xfrm>
          <a:custGeom>
            <a:avLst/>
            <a:gdLst>
              <a:gd name="T0" fmla="*/ 0 w 192"/>
              <a:gd name="T1" fmla="*/ 0 h 624"/>
              <a:gd name="T2" fmla="*/ 2147483647 w 192"/>
              <a:gd name="T3" fmla="*/ 2147483647 h 624"/>
              <a:gd name="T4" fmla="*/ 2147483647 w 192"/>
              <a:gd name="T5" fmla="*/ 2147483647 h 624"/>
              <a:gd name="T6" fmla="*/ 2147483647 w 192"/>
              <a:gd name="T7" fmla="*/ 2147483647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192"/>
              <a:gd name="T13" fmla="*/ 0 h 624"/>
              <a:gd name="T14" fmla="*/ 192 w 19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" h="624">
                <a:moveTo>
                  <a:pt x="0" y="0"/>
                </a:moveTo>
                <a:cubicBezTo>
                  <a:pt x="56" y="40"/>
                  <a:pt x="112" y="80"/>
                  <a:pt x="144" y="144"/>
                </a:cubicBezTo>
                <a:cubicBezTo>
                  <a:pt x="176" y="208"/>
                  <a:pt x="192" y="304"/>
                  <a:pt x="192" y="384"/>
                </a:cubicBezTo>
                <a:cubicBezTo>
                  <a:pt x="192" y="464"/>
                  <a:pt x="152" y="584"/>
                  <a:pt x="144" y="6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12" name="Line 54"/>
          <p:cNvSpPr>
            <a:spLocks noChangeShapeType="1"/>
          </p:cNvSpPr>
          <p:nvPr/>
        </p:nvSpPr>
        <p:spPr bwMode="auto">
          <a:xfrm>
            <a:off x="6629400" y="3124200"/>
            <a:ext cx="1600200" cy="914400"/>
          </a:xfrm>
          <a:prstGeom prst="line">
            <a:avLst/>
          </a:prstGeom>
          <a:noFill/>
          <a:ln w="127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13" name="Line 55"/>
          <p:cNvSpPr>
            <a:spLocks noChangeShapeType="1"/>
          </p:cNvSpPr>
          <p:nvPr/>
        </p:nvSpPr>
        <p:spPr bwMode="auto">
          <a:xfrm>
            <a:off x="6629400" y="3810000"/>
            <a:ext cx="1600200" cy="914400"/>
          </a:xfrm>
          <a:prstGeom prst="line">
            <a:avLst/>
          </a:prstGeom>
          <a:noFill/>
          <a:ln w="127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14" name="Text Box 56"/>
          <p:cNvSpPr txBox="1">
            <a:spLocks noChangeArrowheads="1"/>
          </p:cNvSpPr>
          <p:nvPr/>
        </p:nvSpPr>
        <p:spPr bwMode="auto">
          <a:xfrm>
            <a:off x="7620000" y="3429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66"/>
                </a:solidFill>
                <a:latin typeface="Symbol" pitchFamily="18" charset="2"/>
              </a:rPr>
              <a:t>l</a:t>
            </a:r>
            <a:r>
              <a:rPr lang="en-US" baseline="-25000">
                <a:solidFill>
                  <a:srgbClr val="660066"/>
                </a:solidFill>
              </a:rPr>
              <a:t>1</a:t>
            </a:r>
          </a:p>
        </p:txBody>
      </p:sp>
      <p:sp>
        <p:nvSpPr>
          <p:cNvPr id="46115" name="Line 57"/>
          <p:cNvSpPr>
            <a:spLocks noChangeShapeType="1"/>
          </p:cNvSpPr>
          <p:nvPr/>
        </p:nvSpPr>
        <p:spPr bwMode="auto">
          <a:xfrm>
            <a:off x="6629400" y="3124200"/>
            <a:ext cx="1676400" cy="114300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16" name="Line 58"/>
          <p:cNvSpPr>
            <a:spLocks noChangeShapeType="1"/>
          </p:cNvSpPr>
          <p:nvPr/>
        </p:nvSpPr>
        <p:spPr bwMode="auto">
          <a:xfrm>
            <a:off x="6629400" y="3810000"/>
            <a:ext cx="1524000" cy="106680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17" name="Text Box 59"/>
          <p:cNvSpPr txBox="1">
            <a:spLocks noChangeArrowheads="1"/>
          </p:cNvSpPr>
          <p:nvPr/>
        </p:nvSpPr>
        <p:spPr bwMode="auto">
          <a:xfrm>
            <a:off x="7315200" y="4800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E5F26"/>
                </a:solidFill>
                <a:latin typeface="Symbol" pitchFamily="18" charset="2"/>
              </a:rPr>
              <a:t>l</a:t>
            </a:r>
            <a:r>
              <a:rPr lang="en-US" baseline="-25000">
                <a:solidFill>
                  <a:srgbClr val="FE5F26"/>
                </a:solidFill>
              </a:rPr>
              <a:t>2</a:t>
            </a:r>
          </a:p>
        </p:txBody>
      </p:sp>
      <p:sp>
        <p:nvSpPr>
          <p:cNvPr id="46118" name="Line 62"/>
          <p:cNvSpPr>
            <a:spLocks noChangeShapeType="1"/>
          </p:cNvSpPr>
          <p:nvPr/>
        </p:nvSpPr>
        <p:spPr bwMode="auto">
          <a:xfrm flipH="1">
            <a:off x="6248400" y="4038600"/>
            <a:ext cx="1981200" cy="38100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19" name="Line 63"/>
          <p:cNvSpPr>
            <a:spLocks noChangeShapeType="1"/>
          </p:cNvSpPr>
          <p:nvPr/>
        </p:nvSpPr>
        <p:spPr bwMode="auto">
          <a:xfrm flipH="1" flipV="1">
            <a:off x="6248400" y="4419600"/>
            <a:ext cx="1981200" cy="30480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20" name="Line 64"/>
          <p:cNvSpPr>
            <a:spLocks noChangeShapeType="1"/>
          </p:cNvSpPr>
          <p:nvPr/>
        </p:nvSpPr>
        <p:spPr bwMode="auto">
          <a:xfrm flipH="1">
            <a:off x="6248400" y="4267200"/>
            <a:ext cx="2057400" cy="38100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21" name="Line 65"/>
          <p:cNvSpPr>
            <a:spLocks noChangeShapeType="1"/>
          </p:cNvSpPr>
          <p:nvPr/>
        </p:nvSpPr>
        <p:spPr bwMode="auto">
          <a:xfrm flipH="1" flipV="1">
            <a:off x="6248400" y="4648200"/>
            <a:ext cx="1905000" cy="22860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22" name="Rectangle 31"/>
          <p:cNvSpPr>
            <a:spLocks noChangeArrowheads="1"/>
          </p:cNvSpPr>
          <p:nvPr/>
        </p:nvSpPr>
        <p:spPr bwMode="auto">
          <a:xfrm>
            <a:off x="6172200" y="4114800"/>
            <a:ext cx="76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5715000" y="2362200"/>
            <a:ext cx="76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5" name="Straight Connector 74"/>
          <p:cNvCxnSpPr>
            <a:stCxn id="73" idx="1"/>
            <a:endCxn id="72" idx="7"/>
          </p:cNvCxnSpPr>
          <p:nvPr/>
        </p:nvCxnSpPr>
        <p:spPr>
          <a:xfrm rot="16200000" flipV="1">
            <a:off x="5524500" y="21717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6200000" flipV="1">
            <a:off x="5497513" y="2351087"/>
            <a:ext cx="0" cy="479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42" name="Rectangle 62"/>
          <p:cNvSpPr>
            <a:spLocks noChangeArrowheads="1"/>
          </p:cNvSpPr>
          <p:nvPr/>
        </p:nvSpPr>
        <p:spPr bwMode="auto">
          <a:xfrm rot="-2163738">
            <a:off x="7086600" y="2743200"/>
            <a:ext cx="228600" cy="762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43" name="Line 63"/>
          <p:cNvSpPr>
            <a:spLocks noChangeShapeType="1"/>
          </p:cNvSpPr>
          <p:nvPr/>
        </p:nvSpPr>
        <p:spPr bwMode="auto">
          <a:xfrm>
            <a:off x="6934200" y="2819400"/>
            <a:ext cx="4572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44" name="Text Box 64"/>
          <p:cNvSpPr txBox="1">
            <a:spLocks noChangeArrowheads="1"/>
          </p:cNvSpPr>
          <p:nvPr/>
        </p:nvSpPr>
        <p:spPr bwMode="auto">
          <a:xfrm>
            <a:off x="4648200" y="30480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prism</a:t>
            </a:r>
          </a:p>
        </p:txBody>
      </p:sp>
      <p:sp>
        <p:nvSpPr>
          <p:cNvPr id="46145" name="Line 65"/>
          <p:cNvSpPr>
            <a:spLocks noChangeShapeType="1"/>
          </p:cNvSpPr>
          <p:nvPr/>
        </p:nvSpPr>
        <p:spPr bwMode="auto">
          <a:xfrm flipV="1">
            <a:off x="5486400" y="3048000"/>
            <a:ext cx="1447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146" name="Rectangle 66"/>
          <p:cNvSpPr>
            <a:spLocks noChangeArrowheads="1"/>
          </p:cNvSpPr>
          <p:nvPr/>
        </p:nvSpPr>
        <p:spPr bwMode="auto">
          <a:xfrm>
            <a:off x="2133600" y="4648200"/>
            <a:ext cx="1524000" cy="11430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47" name="Line 19"/>
          <p:cNvSpPr>
            <a:spLocks noChangeShapeType="1"/>
          </p:cNvSpPr>
          <p:nvPr/>
        </p:nvSpPr>
        <p:spPr bwMode="auto">
          <a:xfrm>
            <a:off x="6172200" y="5410200"/>
            <a:ext cx="2438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48" name="Line 68"/>
          <p:cNvSpPr>
            <a:spLocks noChangeShapeType="1"/>
          </p:cNvSpPr>
          <p:nvPr/>
        </p:nvSpPr>
        <p:spPr bwMode="auto">
          <a:xfrm>
            <a:off x="2133600" y="47244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49" name="Line 69"/>
          <p:cNvSpPr>
            <a:spLocks noChangeShapeType="1"/>
          </p:cNvSpPr>
          <p:nvPr/>
        </p:nvSpPr>
        <p:spPr bwMode="auto">
          <a:xfrm>
            <a:off x="2133600" y="4800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50" name="Line 70"/>
          <p:cNvSpPr>
            <a:spLocks noChangeShapeType="1"/>
          </p:cNvSpPr>
          <p:nvPr/>
        </p:nvSpPr>
        <p:spPr bwMode="auto">
          <a:xfrm>
            <a:off x="2133600" y="4876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51" name="Line 71"/>
          <p:cNvSpPr>
            <a:spLocks noChangeShapeType="1"/>
          </p:cNvSpPr>
          <p:nvPr/>
        </p:nvSpPr>
        <p:spPr bwMode="auto">
          <a:xfrm>
            <a:off x="2133600" y="4953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52" name="Line 72"/>
          <p:cNvSpPr>
            <a:spLocks noChangeShapeType="1"/>
          </p:cNvSpPr>
          <p:nvPr/>
        </p:nvSpPr>
        <p:spPr bwMode="auto">
          <a:xfrm>
            <a:off x="2133600" y="5029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53" name="Line 73"/>
          <p:cNvSpPr>
            <a:spLocks noChangeShapeType="1"/>
          </p:cNvSpPr>
          <p:nvPr/>
        </p:nvSpPr>
        <p:spPr bwMode="auto">
          <a:xfrm>
            <a:off x="2133600" y="51054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54" name="Line 74"/>
          <p:cNvSpPr>
            <a:spLocks noChangeShapeType="1"/>
          </p:cNvSpPr>
          <p:nvPr/>
        </p:nvSpPr>
        <p:spPr bwMode="auto">
          <a:xfrm>
            <a:off x="2133600" y="5181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55" name="Line 75"/>
          <p:cNvSpPr>
            <a:spLocks noChangeShapeType="1"/>
          </p:cNvSpPr>
          <p:nvPr/>
        </p:nvSpPr>
        <p:spPr bwMode="auto">
          <a:xfrm>
            <a:off x="2133600" y="5257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56" name="Line 76"/>
          <p:cNvSpPr>
            <a:spLocks noChangeShapeType="1"/>
          </p:cNvSpPr>
          <p:nvPr/>
        </p:nvSpPr>
        <p:spPr bwMode="auto">
          <a:xfrm>
            <a:off x="2133600" y="5334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57" name="Line 77"/>
          <p:cNvSpPr>
            <a:spLocks noChangeShapeType="1"/>
          </p:cNvSpPr>
          <p:nvPr/>
        </p:nvSpPr>
        <p:spPr bwMode="auto">
          <a:xfrm>
            <a:off x="2133600" y="5410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58" name="Line 78"/>
          <p:cNvSpPr>
            <a:spLocks noChangeShapeType="1"/>
          </p:cNvSpPr>
          <p:nvPr/>
        </p:nvSpPr>
        <p:spPr bwMode="auto">
          <a:xfrm>
            <a:off x="2133600" y="54864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59" name="Line 79"/>
          <p:cNvSpPr>
            <a:spLocks noChangeShapeType="1"/>
          </p:cNvSpPr>
          <p:nvPr/>
        </p:nvSpPr>
        <p:spPr bwMode="auto">
          <a:xfrm>
            <a:off x="2133600" y="5562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60" name="Line 80"/>
          <p:cNvSpPr>
            <a:spLocks noChangeShapeType="1"/>
          </p:cNvSpPr>
          <p:nvPr/>
        </p:nvSpPr>
        <p:spPr bwMode="auto">
          <a:xfrm>
            <a:off x="2133600" y="5638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62" name="Line 82"/>
          <p:cNvSpPr>
            <a:spLocks noChangeShapeType="1"/>
          </p:cNvSpPr>
          <p:nvPr/>
        </p:nvSpPr>
        <p:spPr bwMode="auto">
          <a:xfrm>
            <a:off x="2133600" y="5715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63" name="Line 83"/>
          <p:cNvSpPr>
            <a:spLocks noChangeShapeType="1"/>
          </p:cNvSpPr>
          <p:nvPr/>
        </p:nvSpPr>
        <p:spPr bwMode="auto">
          <a:xfrm flipV="1">
            <a:off x="22860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64" name="Line 84"/>
          <p:cNvSpPr>
            <a:spLocks noChangeShapeType="1"/>
          </p:cNvSpPr>
          <p:nvPr/>
        </p:nvSpPr>
        <p:spPr bwMode="auto">
          <a:xfrm flipV="1">
            <a:off x="25908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65" name="Line 85"/>
          <p:cNvSpPr>
            <a:spLocks noChangeShapeType="1"/>
          </p:cNvSpPr>
          <p:nvPr/>
        </p:nvSpPr>
        <p:spPr bwMode="auto">
          <a:xfrm flipV="1">
            <a:off x="24384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66" name="Line 86"/>
          <p:cNvSpPr>
            <a:spLocks noChangeShapeType="1"/>
          </p:cNvSpPr>
          <p:nvPr/>
        </p:nvSpPr>
        <p:spPr bwMode="auto">
          <a:xfrm flipV="1">
            <a:off x="27432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67" name="Line 87"/>
          <p:cNvSpPr>
            <a:spLocks noChangeShapeType="1"/>
          </p:cNvSpPr>
          <p:nvPr/>
        </p:nvSpPr>
        <p:spPr bwMode="auto">
          <a:xfrm flipV="1">
            <a:off x="28956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68" name="Line 88"/>
          <p:cNvSpPr>
            <a:spLocks noChangeShapeType="1"/>
          </p:cNvSpPr>
          <p:nvPr/>
        </p:nvSpPr>
        <p:spPr bwMode="auto">
          <a:xfrm flipV="1">
            <a:off x="30480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69" name="Line 89"/>
          <p:cNvSpPr>
            <a:spLocks noChangeShapeType="1"/>
          </p:cNvSpPr>
          <p:nvPr/>
        </p:nvSpPr>
        <p:spPr bwMode="auto">
          <a:xfrm flipV="1">
            <a:off x="32004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70" name="Line 90"/>
          <p:cNvSpPr>
            <a:spLocks noChangeShapeType="1"/>
          </p:cNvSpPr>
          <p:nvPr/>
        </p:nvSpPr>
        <p:spPr bwMode="auto">
          <a:xfrm flipV="1">
            <a:off x="33528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71" name="Line 91"/>
          <p:cNvSpPr>
            <a:spLocks noChangeShapeType="1"/>
          </p:cNvSpPr>
          <p:nvPr/>
        </p:nvSpPr>
        <p:spPr bwMode="auto">
          <a:xfrm flipV="1">
            <a:off x="35052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72" name="Text Box 92"/>
          <p:cNvSpPr txBox="1">
            <a:spLocks noChangeArrowheads="1"/>
          </p:cNvSpPr>
          <p:nvPr/>
        </p:nvSpPr>
        <p:spPr bwMode="auto">
          <a:xfrm>
            <a:off x="4419600" y="41910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2-D detector array</a:t>
            </a:r>
          </a:p>
        </p:txBody>
      </p:sp>
      <p:sp>
        <p:nvSpPr>
          <p:cNvPr id="46173" name="Line 93"/>
          <p:cNvSpPr>
            <a:spLocks noChangeShapeType="1"/>
          </p:cNvSpPr>
          <p:nvPr/>
        </p:nvSpPr>
        <p:spPr bwMode="auto">
          <a:xfrm>
            <a:off x="5486400" y="4648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174" name="Line 94"/>
          <p:cNvSpPr>
            <a:spLocks noChangeShapeType="1"/>
          </p:cNvSpPr>
          <p:nvPr/>
        </p:nvSpPr>
        <p:spPr bwMode="auto">
          <a:xfrm flipH="1">
            <a:off x="3733800" y="44958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175" name="Line 95"/>
          <p:cNvSpPr>
            <a:spLocks noChangeShapeType="1"/>
          </p:cNvSpPr>
          <p:nvPr/>
        </p:nvSpPr>
        <p:spPr bwMode="auto">
          <a:xfrm flipV="1">
            <a:off x="19050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176" name="Text Box 96"/>
          <p:cNvSpPr txBox="1">
            <a:spLocks noChangeArrowheads="1"/>
          </p:cNvSpPr>
          <p:nvPr/>
        </p:nvSpPr>
        <p:spPr bwMode="auto">
          <a:xfrm>
            <a:off x="762000" y="4800600"/>
            <a:ext cx="106680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prism</a:t>
            </a:r>
          </a:p>
          <a:p>
            <a:pPr>
              <a:spcBef>
                <a:spcPct val="50000"/>
              </a:spcBef>
            </a:pPr>
            <a:r>
              <a:rPr lang="en-US" sz="1400"/>
              <a:t>dispersion</a:t>
            </a:r>
          </a:p>
        </p:txBody>
      </p:sp>
      <p:sp>
        <p:nvSpPr>
          <p:cNvPr id="46177" name="Line 97"/>
          <p:cNvSpPr>
            <a:spLocks noChangeShapeType="1"/>
          </p:cNvSpPr>
          <p:nvPr/>
        </p:nvSpPr>
        <p:spPr bwMode="auto">
          <a:xfrm>
            <a:off x="2133600" y="5943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178" name="Text Box 98"/>
          <p:cNvSpPr txBox="1">
            <a:spLocks noChangeArrowheads="1"/>
          </p:cNvSpPr>
          <p:nvPr/>
        </p:nvSpPr>
        <p:spPr bwMode="auto">
          <a:xfrm>
            <a:off x="2057400" y="5943600"/>
            <a:ext cx="1752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grating dispersion (y-axis)</a:t>
            </a:r>
          </a:p>
        </p:txBody>
      </p:sp>
      <p:sp>
        <p:nvSpPr>
          <p:cNvPr id="46179" name="AutoShape 99"/>
          <p:cNvSpPr>
            <a:spLocks noChangeArrowheads="1"/>
          </p:cNvSpPr>
          <p:nvPr/>
        </p:nvSpPr>
        <p:spPr bwMode="auto">
          <a:xfrm>
            <a:off x="4953000" y="2362200"/>
            <a:ext cx="381000" cy="3048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80" name="Text Box 100"/>
          <p:cNvSpPr txBox="1">
            <a:spLocks noChangeArrowheads="1"/>
          </p:cNvSpPr>
          <p:nvPr/>
        </p:nvSpPr>
        <p:spPr bwMode="auto">
          <a:xfrm>
            <a:off x="4495800" y="1600200"/>
            <a:ext cx="144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emission light source</a:t>
            </a:r>
          </a:p>
        </p:txBody>
      </p: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4191000" y="5181600"/>
            <a:ext cx="1219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Detector elements</a:t>
            </a:r>
          </a:p>
        </p:txBody>
      </p:sp>
      <p:sp>
        <p:nvSpPr>
          <p:cNvPr id="46182" name="Line 102"/>
          <p:cNvSpPr>
            <a:spLocks noChangeShapeType="1"/>
          </p:cNvSpPr>
          <p:nvPr/>
        </p:nvSpPr>
        <p:spPr bwMode="auto">
          <a:xfrm flipH="1">
            <a:off x="3429000" y="5367338"/>
            <a:ext cx="762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8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  <p:bldP spid="46085" grpId="0" animBg="1"/>
      <p:bldP spid="46086" grpId="0" animBg="1"/>
      <p:bldP spid="46087" grpId="0" animBg="1"/>
      <p:bldP spid="46089" grpId="0" animBg="1"/>
      <p:bldP spid="46090" grpId="0" animBg="1"/>
      <p:bldP spid="46091" grpId="0" animBg="1"/>
      <p:bldP spid="46092" grpId="0" animBg="1"/>
      <p:bldP spid="46094" grpId="0" animBg="1"/>
      <p:bldP spid="46109" grpId="0" animBg="1"/>
      <p:bldP spid="46110" grpId="0" animBg="1"/>
      <p:bldP spid="46111" grpId="0" animBg="1"/>
      <p:bldP spid="46112" grpId="0" animBg="1"/>
      <p:bldP spid="46113" grpId="0" animBg="1"/>
      <p:bldP spid="46114" grpId="0"/>
      <p:bldP spid="46115" grpId="0" animBg="1"/>
      <p:bldP spid="46116" grpId="0" animBg="1"/>
      <p:bldP spid="46117" grpId="0"/>
      <p:bldP spid="46118" grpId="0" animBg="1"/>
      <p:bldP spid="46119" grpId="0" animBg="1"/>
      <p:bldP spid="46120" grpId="0" animBg="1"/>
      <p:bldP spid="46121" grpId="0" animBg="1"/>
      <p:bldP spid="46122" grpId="0" animBg="1"/>
      <p:bldP spid="73" grpId="0" animBg="1"/>
      <p:bldP spid="46142" grpId="0" animBg="1"/>
      <p:bldP spid="46143" grpId="0" animBg="1"/>
      <p:bldP spid="46144" grpId="0"/>
      <p:bldP spid="46145" grpId="0" animBg="1"/>
      <p:bldP spid="46146" grpId="0" animBg="1"/>
      <p:bldP spid="46147" grpId="0" animBg="1"/>
      <p:bldP spid="46148" grpId="0" animBg="1"/>
      <p:bldP spid="46149" grpId="0" animBg="1"/>
      <p:bldP spid="46150" grpId="0" animBg="1"/>
      <p:bldP spid="46151" grpId="0" animBg="1"/>
      <p:bldP spid="46152" grpId="0" animBg="1"/>
      <p:bldP spid="46153" grpId="0" animBg="1"/>
      <p:bldP spid="46154" grpId="0" animBg="1"/>
      <p:bldP spid="46155" grpId="0" animBg="1"/>
      <p:bldP spid="46156" grpId="0" animBg="1"/>
      <p:bldP spid="46157" grpId="0" animBg="1"/>
      <p:bldP spid="46158" grpId="0" animBg="1"/>
      <p:bldP spid="46159" grpId="0" animBg="1"/>
      <p:bldP spid="46160" grpId="0" animBg="1"/>
      <p:bldP spid="46162" grpId="0" animBg="1"/>
      <p:bldP spid="46162" grpId="1" animBg="1"/>
      <p:bldP spid="46163" grpId="0" animBg="1"/>
      <p:bldP spid="46164" grpId="0" animBg="1"/>
      <p:bldP spid="46165" grpId="0" animBg="1"/>
      <p:bldP spid="46166" grpId="0" animBg="1"/>
      <p:bldP spid="46167" grpId="0" animBg="1"/>
      <p:bldP spid="46168" grpId="0" animBg="1"/>
      <p:bldP spid="46169" grpId="0" animBg="1"/>
      <p:bldP spid="46170" grpId="0" animBg="1"/>
      <p:bldP spid="46171" grpId="0" animBg="1"/>
      <p:bldP spid="46172" grpId="0"/>
      <p:bldP spid="46173" grpId="0" animBg="1"/>
      <p:bldP spid="46174" grpId="0" animBg="1"/>
      <p:bldP spid="46175" grpId="0" animBg="1"/>
      <p:bldP spid="46176" grpId="0"/>
      <p:bldP spid="46177" grpId="0" animBg="1"/>
      <p:bldP spid="46178" grpId="0"/>
      <p:bldP spid="46179" grpId="0" animBg="1"/>
      <p:bldP spid="46180" grpId="0"/>
      <p:bldP spid="97" grpId="0"/>
      <p:bldP spid="4618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latin typeface="Tahoma" charset="0"/>
              </a:rPr>
              <a:t>Spectrometers – 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Wavelength Discrimination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Tx/>
              <a:buNone/>
            </a:pPr>
            <a:r>
              <a:rPr lang="en-US" dirty="0" smtClean="0">
                <a:latin typeface="Tahoma" charset="0"/>
              </a:rPr>
              <a:t>D.	Other Methods</a:t>
            </a:r>
          </a:p>
          <a:p>
            <a:pPr marL="914400" lvl="1" indent="-457200">
              <a:buFontTx/>
              <a:buAutoNum type="arabicPeriod"/>
            </a:pPr>
            <a:r>
              <a:rPr lang="en-US" dirty="0" smtClean="0">
                <a:latin typeface="Tahoma" charset="0"/>
              </a:rPr>
              <a:t>Energy-dispersive detectors (X-ray and </a:t>
            </a:r>
            <a:r>
              <a:rPr lang="en-US" dirty="0" smtClean="0">
                <a:latin typeface="Symbol" pitchFamily="18" charset="2"/>
              </a:rPr>
              <a:t>g</a:t>
            </a:r>
            <a:r>
              <a:rPr lang="en-US" dirty="0" smtClean="0">
                <a:latin typeface="Tahoma" charset="0"/>
              </a:rPr>
              <a:t>-ray analysis) – wavelength discrimination is part of detection system</a:t>
            </a:r>
          </a:p>
          <a:p>
            <a:pPr marL="914400" lvl="1" indent="-457200">
              <a:buFontTx/>
              <a:buAutoNum type="arabicPeriod"/>
            </a:pPr>
            <a:r>
              <a:rPr lang="en-US" dirty="0" smtClean="0">
                <a:latin typeface="Tahoma" charset="0"/>
              </a:rPr>
              <a:t>Fourier-transform Instruments</a:t>
            </a:r>
          </a:p>
          <a:p>
            <a:pPr lvl="2">
              <a:buFontTx/>
              <a:buChar char="-"/>
            </a:pPr>
            <a:r>
              <a:rPr lang="en-US" dirty="0" smtClean="0">
                <a:latin typeface="Tahoma" charset="0"/>
              </a:rPr>
              <a:t>Will cover for IR (today) and NMR</a:t>
            </a:r>
          </a:p>
          <a:p>
            <a:pPr lvl="2">
              <a:buFontTx/>
              <a:buChar char="-"/>
            </a:pPr>
            <a:r>
              <a:rPr lang="en-US" dirty="0" smtClean="0">
                <a:latin typeface="Tahoma" charset="0"/>
              </a:rPr>
              <a:t>“White” light passed through sample</a:t>
            </a:r>
          </a:p>
          <a:p>
            <a:pPr lvl="2">
              <a:buFontTx/>
              <a:buChar char="-"/>
            </a:pPr>
            <a:r>
              <a:rPr lang="en-US" dirty="0" smtClean="0">
                <a:latin typeface="Tahoma" charset="0"/>
              </a:rPr>
              <a:t>Variance in response with time or with distance is recorded and then transformed to conventional spectrum</a:t>
            </a:r>
          </a:p>
        </p:txBody>
      </p:sp>
    </p:spTree>
    <p:extLst>
      <p:ext uri="{BB962C8B-B14F-4D97-AF65-F5344CB8AC3E}">
        <p14:creationId xmlns:p14="http://schemas.microsoft.com/office/powerpoint/2010/main" val="360949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ahoma" charset="0"/>
              </a:rPr>
              <a:t>Wavelength Discrimination</a:t>
            </a:r>
            <a:br>
              <a:rPr lang="en-US" dirty="0">
                <a:latin typeface="Tahoma" charset="0"/>
              </a:rPr>
            </a:br>
            <a:r>
              <a:rPr lang="en-US" sz="4000" dirty="0">
                <a:latin typeface="Tahoma" charset="0"/>
              </a:rPr>
              <a:t>Fourier Transform Instruments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>
                <a:latin typeface="Tahoma" charset="0"/>
              </a:rPr>
              <a:t>FTIR </a:t>
            </a:r>
            <a:r>
              <a:rPr lang="en-US" sz="2000" dirty="0">
                <a:latin typeface="Tahoma" charset="0"/>
              </a:rPr>
              <a:t>Instruments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charset="0"/>
              </a:rPr>
              <a:t>Uses Michelson interferometer (see Figure)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charset="0"/>
              </a:rPr>
              <a:t>Light goes to beam splitter (partially reflecting/partially transmitting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charset="0"/>
              </a:rPr>
              <a:t>Part of beam goes to fixed mirror and is reflected.  Part of this beam then goes through the sample to the detector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charset="0"/>
              </a:rPr>
              <a:t>Another part of the original beam goes through the beam splitter to a moving mirror and is reflected with part of this going on to the sample and detector</a:t>
            </a: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4724400" y="3429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648200" y="2971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light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2700000">
            <a:off x="6096000" y="2743200"/>
            <a:ext cx="76200" cy="1600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705600" y="25146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Beam splitter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5410200" y="1905000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858000" y="18288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Fixed mirror</a:t>
            </a: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7924800" y="2971800"/>
            <a:ext cx="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010400" y="43434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Mirror on drive</a:t>
            </a: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7010400" y="4114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4876800" y="3581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V="1">
            <a:off x="6019800" y="19050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6019800" y="19050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486400" y="4572000"/>
            <a:ext cx="1143000" cy="457200"/>
          </a:xfrm>
          <a:prstGeom prst="rect">
            <a:avLst/>
          </a:prstGeom>
          <a:solidFill>
            <a:schemeClr val="accent1">
              <a:alpha val="4196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6781800" y="50292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sample</a:t>
            </a: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5791200" y="5410200"/>
            <a:ext cx="533400" cy="9144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6553200" y="58674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detector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865914" y="35814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 flipH="1">
            <a:off x="6096000" y="3581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6172200" y="35814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4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/>
      <p:bldP spid="4" grpId="0" animBg="1"/>
      <p:bldP spid="5" grpId="0"/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 animBg="1"/>
      <p:bldP spid="19" grpId="0"/>
      <p:bldP spid="20" grpId="0" animBg="1"/>
      <p:bldP spid="21" grpId="0" animBg="1"/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ahoma" charset="0"/>
              </a:rPr>
              <a:t>Wavelength Discrimination</a:t>
            </a:r>
            <a:br>
              <a:rPr lang="en-US" dirty="0">
                <a:latin typeface="Tahoma" charset="0"/>
              </a:rPr>
            </a:br>
            <a:r>
              <a:rPr lang="en-US" sz="4000" dirty="0">
                <a:latin typeface="Tahoma" charset="0"/>
              </a:rPr>
              <a:t>Fourier Transform Instruments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2819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latin typeface="Tahoma" charset="0"/>
              </a:rPr>
              <a:t>FTIR Instruments (continued)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charset="0"/>
              </a:rPr>
              <a:t>If beams from the two paths combine </a:t>
            </a:r>
            <a:r>
              <a:rPr lang="en-US" sz="1800" dirty="0"/>
              <a:t>“</a:t>
            </a:r>
            <a:r>
              <a:rPr lang="en-US" sz="1800" dirty="0">
                <a:latin typeface="Tahoma" charset="0"/>
              </a:rPr>
              <a:t>in phase</a:t>
            </a:r>
            <a:r>
              <a:rPr lang="en-US" sz="1800" dirty="0"/>
              <a:t>”</a:t>
            </a:r>
            <a:r>
              <a:rPr lang="en-US" sz="1800" dirty="0">
                <a:latin typeface="Tahoma" charset="0"/>
              </a:rPr>
              <a:t> (both wave maxima) constructive interference occurs and greater light intensity reaches sample/detector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charset="0"/>
              </a:rPr>
              <a:t>If beams are not </a:t>
            </a:r>
            <a:r>
              <a:rPr lang="en-US" sz="1800" dirty="0"/>
              <a:t>“</a:t>
            </a:r>
            <a:r>
              <a:rPr lang="en-US" sz="1800" dirty="0">
                <a:latin typeface="Tahoma" charset="0"/>
              </a:rPr>
              <a:t>in phase</a:t>
            </a:r>
            <a:r>
              <a:rPr lang="en-US" sz="1800" dirty="0"/>
              <a:t>”</a:t>
            </a:r>
            <a:r>
              <a:rPr lang="en-US" sz="1800" dirty="0">
                <a:latin typeface="Tahoma" charset="0"/>
              </a:rPr>
              <a:t>, less light reaches detector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charset="0"/>
              </a:rPr>
              <a:t>Distance between beam splitter and mirror affects whether light is in phase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charset="0"/>
              </a:rPr>
              <a:t>Since </a:t>
            </a:r>
            <a:r>
              <a:rPr lang="en-US" sz="1800" dirty="0"/>
              <a:t>“</a:t>
            </a:r>
            <a:r>
              <a:rPr lang="en-US" sz="1800" dirty="0">
                <a:latin typeface="Tahoma" charset="0"/>
              </a:rPr>
              <a:t>white</a:t>
            </a:r>
            <a:r>
              <a:rPr lang="en-US" sz="1800" dirty="0"/>
              <a:t>”</a:t>
            </a:r>
            <a:r>
              <a:rPr lang="en-US" sz="1800" dirty="0">
                <a:latin typeface="Tahoma" charset="0"/>
              </a:rPr>
              <a:t> light is used (actually broad band IR), at different distances, different wavelengths will be in phase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Tahoma" charset="0"/>
              </a:rPr>
              <a:t>Recorded signal is Fourier transformed so plot of intensity vs. mirror distance or time is converted to intensity vs. frequency</a:t>
            </a: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1524000" y="48006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990600" y="4419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intensity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1524000" y="6096000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438400" y="6400800"/>
            <a:ext cx="464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Mirror position (or time if mirror moves)</a:t>
            </a:r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1524000" y="4800600"/>
            <a:ext cx="5257800" cy="1320800"/>
          </a:xfrm>
          <a:custGeom>
            <a:avLst/>
            <a:gdLst>
              <a:gd name="T0" fmla="*/ 0 w 3312"/>
              <a:gd name="T1" fmla="*/ 2147483647 h 928"/>
              <a:gd name="T2" fmla="*/ 2147483647 w 3312"/>
              <a:gd name="T3" fmla="*/ 2147483647 h 928"/>
              <a:gd name="T4" fmla="*/ 2147483647 w 3312"/>
              <a:gd name="T5" fmla="*/ 2147483647 h 928"/>
              <a:gd name="T6" fmla="*/ 2147483647 w 3312"/>
              <a:gd name="T7" fmla="*/ 2147483647 h 928"/>
              <a:gd name="T8" fmla="*/ 2147483647 w 3312"/>
              <a:gd name="T9" fmla="*/ 2147483647 h 928"/>
              <a:gd name="T10" fmla="*/ 2147483647 w 3312"/>
              <a:gd name="T11" fmla="*/ 2147483647 h 928"/>
              <a:gd name="T12" fmla="*/ 2147483647 w 3312"/>
              <a:gd name="T13" fmla="*/ 2147483647 h 928"/>
              <a:gd name="T14" fmla="*/ 2147483647 w 3312"/>
              <a:gd name="T15" fmla="*/ 2147483647 h 928"/>
              <a:gd name="T16" fmla="*/ 2147483647 w 3312"/>
              <a:gd name="T17" fmla="*/ 2147483647 h 928"/>
              <a:gd name="T18" fmla="*/ 2147483647 w 3312"/>
              <a:gd name="T19" fmla="*/ 2147483647 h 928"/>
              <a:gd name="T20" fmla="*/ 2147483647 w 3312"/>
              <a:gd name="T21" fmla="*/ 2147483647 h 928"/>
              <a:gd name="T22" fmla="*/ 2147483647 w 3312"/>
              <a:gd name="T23" fmla="*/ 2147483647 h 928"/>
              <a:gd name="T24" fmla="*/ 2147483647 w 3312"/>
              <a:gd name="T25" fmla="*/ 2147483647 h 928"/>
              <a:gd name="T26" fmla="*/ 2147483647 w 3312"/>
              <a:gd name="T27" fmla="*/ 2147483647 h 92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312"/>
              <a:gd name="T43" fmla="*/ 0 h 928"/>
              <a:gd name="T44" fmla="*/ 3312 w 3312"/>
              <a:gd name="T45" fmla="*/ 928 h 92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312" h="928">
                <a:moveTo>
                  <a:pt x="0" y="576"/>
                </a:moveTo>
                <a:cubicBezTo>
                  <a:pt x="44" y="492"/>
                  <a:pt x="88" y="408"/>
                  <a:pt x="144" y="336"/>
                </a:cubicBezTo>
                <a:cubicBezTo>
                  <a:pt x="200" y="264"/>
                  <a:pt x="264" y="184"/>
                  <a:pt x="336" y="144"/>
                </a:cubicBezTo>
                <a:cubicBezTo>
                  <a:pt x="408" y="104"/>
                  <a:pt x="496" y="64"/>
                  <a:pt x="576" y="96"/>
                </a:cubicBezTo>
                <a:cubicBezTo>
                  <a:pt x="656" y="128"/>
                  <a:pt x="752" y="248"/>
                  <a:pt x="816" y="336"/>
                </a:cubicBezTo>
                <a:cubicBezTo>
                  <a:pt x="880" y="424"/>
                  <a:pt x="904" y="536"/>
                  <a:pt x="960" y="624"/>
                </a:cubicBezTo>
                <a:cubicBezTo>
                  <a:pt x="1016" y="712"/>
                  <a:pt x="1080" y="816"/>
                  <a:pt x="1152" y="864"/>
                </a:cubicBezTo>
                <a:cubicBezTo>
                  <a:pt x="1224" y="912"/>
                  <a:pt x="1304" y="928"/>
                  <a:pt x="1392" y="912"/>
                </a:cubicBezTo>
                <a:cubicBezTo>
                  <a:pt x="1480" y="896"/>
                  <a:pt x="1600" y="864"/>
                  <a:pt x="1680" y="768"/>
                </a:cubicBezTo>
                <a:cubicBezTo>
                  <a:pt x="1760" y="672"/>
                  <a:pt x="1800" y="456"/>
                  <a:pt x="1872" y="336"/>
                </a:cubicBezTo>
                <a:cubicBezTo>
                  <a:pt x="1944" y="216"/>
                  <a:pt x="2032" y="88"/>
                  <a:pt x="2112" y="48"/>
                </a:cubicBezTo>
                <a:cubicBezTo>
                  <a:pt x="2192" y="8"/>
                  <a:pt x="2248" y="0"/>
                  <a:pt x="2352" y="96"/>
                </a:cubicBezTo>
                <a:cubicBezTo>
                  <a:pt x="2456" y="192"/>
                  <a:pt x="2576" y="488"/>
                  <a:pt x="2736" y="624"/>
                </a:cubicBezTo>
                <a:cubicBezTo>
                  <a:pt x="2896" y="760"/>
                  <a:pt x="3104" y="836"/>
                  <a:pt x="3312" y="9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1524000" y="4724400"/>
            <a:ext cx="5410200" cy="1384300"/>
          </a:xfrm>
          <a:custGeom>
            <a:avLst/>
            <a:gdLst>
              <a:gd name="T0" fmla="*/ 0 w 3744"/>
              <a:gd name="T1" fmla="*/ 2147483647 h 944"/>
              <a:gd name="T2" fmla="*/ 2147483647 w 3744"/>
              <a:gd name="T3" fmla="*/ 2147483647 h 944"/>
              <a:gd name="T4" fmla="*/ 2147483647 w 3744"/>
              <a:gd name="T5" fmla="*/ 2147483647 h 944"/>
              <a:gd name="T6" fmla="*/ 2147483647 w 3744"/>
              <a:gd name="T7" fmla="*/ 2147483647 h 944"/>
              <a:gd name="T8" fmla="*/ 2147483647 w 3744"/>
              <a:gd name="T9" fmla="*/ 2147483647 h 944"/>
              <a:gd name="T10" fmla="*/ 2147483647 w 3744"/>
              <a:gd name="T11" fmla="*/ 2147483647 h 944"/>
              <a:gd name="T12" fmla="*/ 2147483647 w 3744"/>
              <a:gd name="T13" fmla="*/ 2147483647 h 944"/>
              <a:gd name="T14" fmla="*/ 2147483647 w 3744"/>
              <a:gd name="T15" fmla="*/ 2147483647 h 944"/>
              <a:gd name="T16" fmla="*/ 2147483647 w 3744"/>
              <a:gd name="T17" fmla="*/ 2147483647 h 944"/>
              <a:gd name="T18" fmla="*/ 2147483647 w 3744"/>
              <a:gd name="T19" fmla="*/ 2147483647 h 944"/>
              <a:gd name="T20" fmla="*/ 2147483647 w 3744"/>
              <a:gd name="T21" fmla="*/ 2147483647 h 944"/>
              <a:gd name="T22" fmla="*/ 2147483647 w 3744"/>
              <a:gd name="T23" fmla="*/ 2147483647 h 944"/>
              <a:gd name="T24" fmla="*/ 2147483647 w 3744"/>
              <a:gd name="T25" fmla="*/ 2147483647 h 944"/>
              <a:gd name="T26" fmla="*/ 2147483647 w 3744"/>
              <a:gd name="T27" fmla="*/ 2147483647 h 944"/>
              <a:gd name="T28" fmla="*/ 2147483647 w 3744"/>
              <a:gd name="T29" fmla="*/ 2147483647 h 944"/>
              <a:gd name="T30" fmla="*/ 2147483647 w 3744"/>
              <a:gd name="T31" fmla="*/ 2147483647 h 944"/>
              <a:gd name="T32" fmla="*/ 2147483647 w 3744"/>
              <a:gd name="T33" fmla="*/ 2147483647 h 944"/>
              <a:gd name="T34" fmla="*/ 2147483647 w 3744"/>
              <a:gd name="T35" fmla="*/ 2147483647 h 944"/>
              <a:gd name="T36" fmla="*/ 2147483647 w 3744"/>
              <a:gd name="T37" fmla="*/ 2147483647 h 944"/>
              <a:gd name="T38" fmla="*/ 2147483647 w 3744"/>
              <a:gd name="T39" fmla="*/ 2147483647 h 94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3744"/>
              <a:gd name="T61" fmla="*/ 0 h 944"/>
              <a:gd name="T62" fmla="*/ 3744 w 3744"/>
              <a:gd name="T63" fmla="*/ 944 h 94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3744" h="944">
                <a:moveTo>
                  <a:pt x="0" y="600"/>
                </a:moveTo>
                <a:cubicBezTo>
                  <a:pt x="48" y="516"/>
                  <a:pt x="96" y="432"/>
                  <a:pt x="144" y="360"/>
                </a:cubicBezTo>
                <a:cubicBezTo>
                  <a:pt x="192" y="288"/>
                  <a:pt x="224" y="216"/>
                  <a:pt x="288" y="168"/>
                </a:cubicBezTo>
                <a:cubicBezTo>
                  <a:pt x="352" y="120"/>
                  <a:pt x="448" y="56"/>
                  <a:pt x="528" y="72"/>
                </a:cubicBezTo>
                <a:cubicBezTo>
                  <a:pt x="608" y="88"/>
                  <a:pt x="704" y="176"/>
                  <a:pt x="768" y="264"/>
                </a:cubicBezTo>
                <a:cubicBezTo>
                  <a:pt x="832" y="352"/>
                  <a:pt x="856" y="496"/>
                  <a:pt x="912" y="600"/>
                </a:cubicBezTo>
                <a:cubicBezTo>
                  <a:pt x="968" y="704"/>
                  <a:pt x="1032" y="832"/>
                  <a:pt x="1104" y="888"/>
                </a:cubicBezTo>
                <a:cubicBezTo>
                  <a:pt x="1176" y="944"/>
                  <a:pt x="1264" y="944"/>
                  <a:pt x="1344" y="936"/>
                </a:cubicBezTo>
                <a:cubicBezTo>
                  <a:pt x="1424" y="928"/>
                  <a:pt x="1520" y="896"/>
                  <a:pt x="1584" y="840"/>
                </a:cubicBezTo>
                <a:cubicBezTo>
                  <a:pt x="1648" y="784"/>
                  <a:pt x="1680" y="704"/>
                  <a:pt x="1728" y="600"/>
                </a:cubicBezTo>
                <a:cubicBezTo>
                  <a:pt x="1776" y="496"/>
                  <a:pt x="1816" y="304"/>
                  <a:pt x="1872" y="216"/>
                </a:cubicBezTo>
                <a:cubicBezTo>
                  <a:pt x="1928" y="128"/>
                  <a:pt x="1992" y="72"/>
                  <a:pt x="2064" y="72"/>
                </a:cubicBezTo>
                <a:cubicBezTo>
                  <a:pt x="2136" y="72"/>
                  <a:pt x="2240" y="152"/>
                  <a:pt x="2304" y="216"/>
                </a:cubicBezTo>
                <a:cubicBezTo>
                  <a:pt x="2368" y="280"/>
                  <a:pt x="2384" y="352"/>
                  <a:pt x="2448" y="456"/>
                </a:cubicBezTo>
                <a:cubicBezTo>
                  <a:pt x="2512" y="560"/>
                  <a:pt x="2616" y="760"/>
                  <a:pt x="2688" y="840"/>
                </a:cubicBezTo>
                <a:cubicBezTo>
                  <a:pt x="2760" y="920"/>
                  <a:pt x="2808" y="944"/>
                  <a:pt x="2880" y="936"/>
                </a:cubicBezTo>
                <a:cubicBezTo>
                  <a:pt x="2952" y="928"/>
                  <a:pt x="3056" y="872"/>
                  <a:pt x="3120" y="792"/>
                </a:cubicBezTo>
                <a:cubicBezTo>
                  <a:pt x="3184" y="712"/>
                  <a:pt x="3200" y="576"/>
                  <a:pt x="3264" y="456"/>
                </a:cubicBezTo>
                <a:cubicBezTo>
                  <a:pt x="3328" y="336"/>
                  <a:pt x="3424" y="144"/>
                  <a:pt x="3504" y="72"/>
                </a:cubicBezTo>
                <a:cubicBezTo>
                  <a:pt x="3584" y="0"/>
                  <a:pt x="3704" y="32"/>
                  <a:pt x="3744" y="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657600" y="4724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Symbol" pitchFamily="18" charset="2"/>
              </a:rPr>
              <a:t>l</a:t>
            </a:r>
            <a:r>
              <a:rPr lang="en-US" baseline="-25000" dirty="0"/>
              <a:t>1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5257800" y="45720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Symbol" pitchFamily="18" charset="2"/>
              </a:rPr>
              <a:t>l</a:t>
            </a:r>
            <a:r>
              <a:rPr lang="en-US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19163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/>
      <p:bldP spid="4" grpId="0" animBg="1"/>
      <p:bldP spid="5" grpId="0"/>
      <p:bldP spid="6" grpId="0" animBg="1"/>
      <p:bldP spid="7" grpId="0"/>
      <p:bldP spid="8" grpId="0" animBg="1"/>
      <p:bldP spid="9" grpId="0" animBg="1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ahoma" charset="0"/>
              </a:rPr>
              <a:t>Wavelength Discrimination</a:t>
            </a:r>
            <a:br>
              <a:rPr lang="en-US" dirty="0">
                <a:latin typeface="Tahoma" charset="0"/>
              </a:rPr>
            </a:br>
            <a:r>
              <a:rPr lang="en-US" sz="4000" dirty="0">
                <a:latin typeface="Tahoma" charset="0"/>
              </a:rPr>
              <a:t>Fourier Transform Instruments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2819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latin typeface="Tahoma" pitchFamily="34" charset="0"/>
              </a:rPr>
              <a:t>Performance:</a:t>
            </a:r>
          </a:p>
          <a:p>
            <a:pPr lvl="1">
              <a:lnSpc>
                <a:spcPct val="80000"/>
              </a:lnSpc>
            </a:pPr>
            <a:r>
              <a:rPr lang="el-GR" sz="2200" dirty="0">
                <a:latin typeface="Tahoma" pitchFamily="34" charset="0"/>
              </a:rPr>
              <a:t>Δ</a:t>
            </a:r>
            <a:r>
              <a:rPr lang="en-US" sz="2200" dirty="0">
                <a:latin typeface="Tahoma" pitchFamily="34" charset="0"/>
              </a:rPr>
              <a:t>ṽ (range of wavenumbers passed) is inversely related to distance traveled by mirror (</a:t>
            </a:r>
            <a:r>
              <a:rPr lang="en-US" sz="2200" dirty="0">
                <a:latin typeface="Symbol" pitchFamily="18" charset="2"/>
              </a:rPr>
              <a:t>D</a:t>
            </a:r>
            <a:r>
              <a:rPr lang="en-US" sz="2200" dirty="0">
                <a:latin typeface="Tahoma" pitchFamily="34" charset="0"/>
              </a:rPr>
              <a:t>) (not explained clearly in text)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Tahoma" pitchFamily="34" charset="0"/>
              </a:rPr>
              <a:t>This means better resolution (larger ṽ/</a:t>
            </a:r>
            <a:r>
              <a:rPr lang="el-GR" sz="2200" dirty="0">
                <a:latin typeface="Tahoma" pitchFamily="34" charset="0"/>
              </a:rPr>
              <a:t>Δ</a:t>
            </a:r>
            <a:r>
              <a:rPr lang="en-US" sz="2200" dirty="0">
                <a:latin typeface="Tahoma" pitchFamily="34" charset="0"/>
              </a:rPr>
              <a:t>ṽ) when </a:t>
            </a:r>
            <a:r>
              <a:rPr lang="en-US" sz="2200" dirty="0">
                <a:latin typeface="Symbol" pitchFamily="18" charset="2"/>
              </a:rPr>
              <a:t>D</a:t>
            </a:r>
            <a:r>
              <a:rPr lang="en-US" sz="2200" dirty="0">
                <a:latin typeface="Tahoma" pitchFamily="34" charset="0"/>
              </a:rPr>
              <a:t> is larger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Tahoma" pitchFamily="34" charset="0"/>
              </a:rPr>
              <a:t>Spectral range depends on sampled data speed (assuming fast detector)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Tahoma" pitchFamily="34" charset="0"/>
              </a:rPr>
              <a:t>High resolution over a long wavenumber range will take more time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638800" y="4724400"/>
            <a:ext cx="76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114800" y="57150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small displacement → poor resolution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37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-0.0375 -4.44444E-6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5 -4.44444E-6 L -3.33333E-6 -4.44444E-6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/>
      <p:bldP spid="12" grpId="0" animBg="1"/>
      <p:bldP spid="12" grpId="1" animBg="1"/>
      <p:bldP spid="12" grpId="2" animBg="1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Tahoma" charset="0"/>
              </a:rPr>
              <a:t>Spectrometers – </a:t>
            </a:r>
            <a:br>
              <a:rPr lang="en-US" sz="4000" dirty="0" smtClean="0">
                <a:latin typeface="Tahoma" charset="0"/>
              </a:rPr>
            </a:br>
            <a:r>
              <a:rPr lang="en-US" sz="3200" dirty="0">
                <a:latin typeface="Tahoma" pitchFamily="34" charset="0"/>
              </a:rPr>
              <a:t>Light Detectors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</a:rPr>
              <a:t>Detectors </a:t>
            </a:r>
            <a:r>
              <a:rPr lang="en-US" dirty="0">
                <a:latin typeface="Tahoma" pitchFamily="34" charset="0"/>
              </a:rPr>
              <a:t>covered in electronics section</a:t>
            </a:r>
          </a:p>
          <a:p>
            <a:pPr lvl="1"/>
            <a:r>
              <a:rPr lang="en-US" dirty="0">
                <a:latin typeface="Tahoma" pitchFamily="34" charset="0"/>
              </a:rPr>
              <a:t>UV/Vis/</a:t>
            </a:r>
            <a:r>
              <a:rPr lang="en-US" dirty="0" err="1">
                <a:latin typeface="Tahoma" pitchFamily="34" charset="0"/>
              </a:rPr>
              <a:t>NearIR</a:t>
            </a:r>
            <a:r>
              <a:rPr lang="en-US" dirty="0">
                <a:latin typeface="Tahoma" pitchFamily="34" charset="0"/>
              </a:rPr>
              <a:t>: Photocell, photomultiplier tube, photodiode, photoconductivity cell, and solid state array detectors (charged coupled device or CCD)</a:t>
            </a:r>
          </a:p>
          <a:p>
            <a:pPr lvl="1"/>
            <a:r>
              <a:rPr lang="en-US" dirty="0">
                <a:latin typeface="Tahoma" pitchFamily="34" charset="0"/>
              </a:rPr>
              <a:t>IR:  temperature measurement (e.g. thermopile), and solid state</a:t>
            </a:r>
          </a:p>
          <a:p>
            <a:pPr lvl="1"/>
            <a:r>
              <a:rPr lang="en-US" dirty="0">
                <a:latin typeface="Tahoma" pitchFamily="34" charset="0"/>
              </a:rPr>
              <a:t>NMR: antenna</a:t>
            </a:r>
          </a:p>
        </p:txBody>
      </p:sp>
    </p:spTree>
    <p:extLst>
      <p:ext uri="{BB962C8B-B14F-4D97-AF65-F5344CB8AC3E}">
        <p14:creationId xmlns:p14="http://schemas.microsoft.com/office/powerpoint/2010/main" val="323806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Tahoma" charset="0"/>
              </a:rPr>
              <a:t>Spectrometers – </a:t>
            </a:r>
            <a:br>
              <a:rPr lang="en-US" sz="4000" dirty="0" smtClean="0">
                <a:latin typeface="Tahoma" charset="0"/>
              </a:rPr>
            </a:br>
            <a:r>
              <a:rPr lang="en-US" sz="3200" dirty="0">
                <a:latin typeface="Tahoma" pitchFamily="34" charset="0"/>
              </a:rPr>
              <a:t>Light Detectors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2514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latin typeface="Tahoma" pitchFamily="34" charset="0"/>
              </a:rPr>
              <a:t>Detectors for high energy (X-ray, </a:t>
            </a:r>
            <a:r>
              <a:rPr lang="en-US" sz="2000" dirty="0">
                <a:latin typeface="Symbol" pitchFamily="18" charset="2"/>
              </a:rPr>
              <a:t>g</a:t>
            </a:r>
            <a:r>
              <a:rPr lang="en-US" sz="2000" dirty="0">
                <a:latin typeface="Tahoma" pitchFamily="34" charset="0"/>
              </a:rPr>
              <a:t>-ray light) (both gas cells and solid state available)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Due to high energy, a single photon can easily produce a big signal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Two types: gas cells (e.g. Geiger Counter) and solid state sensors (e.g. Si(Li) detectors)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In both cases, detectors can be set up where cascade of electrons is produced from a single photon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The number of ions produced from photons can be dependent upon the photon energy</a:t>
            </a: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903514" y="5592764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903514" y="6278564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817914" y="6278564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time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35214" y="5332414"/>
            <a:ext cx="152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current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656114" y="5516564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high E photon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H="1">
            <a:off x="2503714" y="5668964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3951514" y="5668964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low E photon</a:t>
            </a: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H="1">
            <a:off x="2808514" y="5821364"/>
            <a:ext cx="1219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5475514" y="5440364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5475514" y="6278564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5780314" y="6278564"/>
            <a:ext cx="137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energy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5170714" y="5059364"/>
            <a:ext cx="152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counts/s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903514" y="6126164"/>
            <a:ext cx="2514600" cy="76200"/>
          </a:xfrm>
          <a:prstGeom prst="rect">
            <a:avLst/>
          </a:prstGeom>
          <a:solidFill>
            <a:schemeClr val="accent1">
              <a:alpha val="4392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5475514" y="6126164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5780314" y="6126164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6389914" y="5973764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6694714" y="5821364"/>
            <a:ext cx="304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1589314" y="4297364"/>
            <a:ext cx="2667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4561114" y="4297364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solid state detector</a:t>
            </a:r>
          </a:p>
        </p:txBody>
      </p:sp>
      <p:sp>
        <p:nvSpPr>
          <p:cNvPr id="23" name="Line 28"/>
          <p:cNvSpPr>
            <a:spLocks noChangeShapeType="1"/>
          </p:cNvSpPr>
          <p:nvPr/>
        </p:nvSpPr>
        <p:spPr bwMode="auto">
          <a:xfrm>
            <a:off x="446314" y="4068764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29"/>
          <p:cNvSpPr>
            <a:spLocks noChangeShapeType="1"/>
          </p:cNvSpPr>
          <p:nvPr/>
        </p:nvSpPr>
        <p:spPr bwMode="auto">
          <a:xfrm>
            <a:off x="1589314" y="4297364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30"/>
          <p:cNvSpPr>
            <a:spLocks noChangeShapeType="1"/>
          </p:cNvSpPr>
          <p:nvPr/>
        </p:nvSpPr>
        <p:spPr bwMode="auto">
          <a:xfrm>
            <a:off x="4256314" y="4297364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Freeform 31"/>
          <p:cNvSpPr>
            <a:spLocks/>
          </p:cNvSpPr>
          <p:nvPr/>
        </p:nvSpPr>
        <p:spPr bwMode="auto">
          <a:xfrm>
            <a:off x="1297214" y="3954464"/>
            <a:ext cx="2222500" cy="647700"/>
          </a:xfrm>
          <a:custGeom>
            <a:avLst/>
            <a:gdLst>
              <a:gd name="T0" fmla="*/ 463708787 w 1400"/>
              <a:gd name="T1" fmla="*/ 1028223839 h 408"/>
              <a:gd name="T2" fmla="*/ 100806240 w 1400"/>
              <a:gd name="T3" fmla="*/ 907256375 h 408"/>
              <a:gd name="T4" fmla="*/ 221773772 w 1400"/>
              <a:gd name="T5" fmla="*/ 423386322 h 408"/>
              <a:gd name="T6" fmla="*/ 1431448648 w 1400"/>
              <a:gd name="T7" fmla="*/ 60483757 h 408"/>
              <a:gd name="T8" fmla="*/ 2147483647 w 1400"/>
              <a:gd name="T9" fmla="*/ 60483757 h 408"/>
              <a:gd name="T10" fmla="*/ 2147483647 w 1400"/>
              <a:gd name="T11" fmla="*/ 60483757 h 4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00"/>
              <a:gd name="T19" fmla="*/ 0 h 408"/>
              <a:gd name="T20" fmla="*/ 1400 w 1400"/>
              <a:gd name="T21" fmla="*/ 408 h 4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00" h="408">
                <a:moveTo>
                  <a:pt x="184" y="408"/>
                </a:moveTo>
                <a:cubicBezTo>
                  <a:pt x="120" y="404"/>
                  <a:pt x="56" y="400"/>
                  <a:pt x="40" y="360"/>
                </a:cubicBezTo>
                <a:cubicBezTo>
                  <a:pt x="24" y="320"/>
                  <a:pt x="0" y="224"/>
                  <a:pt x="88" y="168"/>
                </a:cubicBezTo>
                <a:cubicBezTo>
                  <a:pt x="176" y="112"/>
                  <a:pt x="368" y="48"/>
                  <a:pt x="568" y="24"/>
                </a:cubicBezTo>
                <a:cubicBezTo>
                  <a:pt x="768" y="0"/>
                  <a:pt x="1176" y="24"/>
                  <a:pt x="1288" y="24"/>
                </a:cubicBezTo>
                <a:cubicBezTo>
                  <a:pt x="1400" y="24"/>
                  <a:pt x="1320" y="24"/>
                  <a:pt x="1240" y="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32"/>
          <p:cNvSpPr>
            <a:spLocks noChangeShapeType="1"/>
          </p:cNvSpPr>
          <p:nvPr/>
        </p:nvSpPr>
        <p:spPr bwMode="auto">
          <a:xfrm>
            <a:off x="3418114" y="3840164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33"/>
          <p:cNvSpPr>
            <a:spLocks noChangeShapeType="1"/>
          </p:cNvSpPr>
          <p:nvPr/>
        </p:nvSpPr>
        <p:spPr bwMode="auto">
          <a:xfrm>
            <a:off x="3494314" y="3916364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Freeform 34"/>
          <p:cNvSpPr>
            <a:spLocks/>
          </p:cNvSpPr>
          <p:nvPr/>
        </p:nvSpPr>
        <p:spPr bwMode="auto">
          <a:xfrm>
            <a:off x="3494314" y="3992564"/>
            <a:ext cx="457200" cy="1588"/>
          </a:xfrm>
          <a:custGeom>
            <a:avLst/>
            <a:gdLst>
              <a:gd name="T0" fmla="*/ 0 w 288"/>
              <a:gd name="T1" fmla="*/ 0 h 1"/>
              <a:gd name="T2" fmla="*/ 362902445 w 288"/>
              <a:gd name="T3" fmla="*/ 0 h 1"/>
              <a:gd name="T4" fmla="*/ 725804891 w 288"/>
              <a:gd name="T5" fmla="*/ 0 h 1"/>
              <a:gd name="T6" fmla="*/ 0 60000 65536"/>
              <a:gd name="T7" fmla="*/ 0 60000 65536"/>
              <a:gd name="T8" fmla="*/ 0 60000 65536"/>
              <a:gd name="T9" fmla="*/ 0 w 288"/>
              <a:gd name="T10" fmla="*/ 0 h 1"/>
              <a:gd name="T11" fmla="*/ 288 w 288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1">
                <a:moveTo>
                  <a:pt x="0" y="0"/>
                </a:moveTo>
                <a:cubicBezTo>
                  <a:pt x="48" y="0"/>
                  <a:pt x="96" y="0"/>
                  <a:pt x="144" y="0"/>
                </a:cubicBezTo>
                <a:cubicBezTo>
                  <a:pt x="192" y="0"/>
                  <a:pt x="240" y="0"/>
                  <a:pt x="2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Oval 35"/>
          <p:cNvSpPr>
            <a:spLocks noChangeArrowheads="1"/>
          </p:cNvSpPr>
          <p:nvPr/>
        </p:nvSpPr>
        <p:spPr bwMode="auto">
          <a:xfrm>
            <a:off x="3951514" y="3840164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 Box 36"/>
          <p:cNvSpPr txBox="1">
            <a:spLocks noChangeArrowheads="1"/>
          </p:cNvSpPr>
          <p:nvPr/>
        </p:nvSpPr>
        <p:spPr bwMode="auto">
          <a:xfrm>
            <a:off x="4027714" y="3840164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</a:t>
            </a:r>
          </a:p>
        </p:txBody>
      </p:sp>
      <p:sp>
        <p:nvSpPr>
          <p:cNvPr id="32" name="Freeform 37"/>
          <p:cNvSpPr>
            <a:spLocks/>
          </p:cNvSpPr>
          <p:nvPr/>
        </p:nvSpPr>
        <p:spPr bwMode="auto">
          <a:xfrm>
            <a:off x="4256314" y="3992564"/>
            <a:ext cx="241300" cy="685800"/>
          </a:xfrm>
          <a:custGeom>
            <a:avLst/>
            <a:gdLst>
              <a:gd name="T0" fmla="*/ 120967501 w 152"/>
              <a:gd name="T1" fmla="*/ 0 h 432"/>
              <a:gd name="T2" fmla="*/ 362902453 w 152"/>
              <a:gd name="T3" fmla="*/ 362902497 h 432"/>
              <a:gd name="T4" fmla="*/ 241935002 w 152"/>
              <a:gd name="T5" fmla="*/ 967740123 h 432"/>
              <a:gd name="T6" fmla="*/ 0 w 152"/>
              <a:gd name="T7" fmla="*/ 1088707589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152"/>
              <a:gd name="T13" fmla="*/ 0 h 432"/>
              <a:gd name="T14" fmla="*/ 152 w 152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2" h="432">
                <a:moveTo>
                  <a:pt x="48" y="0"/>
                </a:moveTo>
                <a:cubicBezTo>
                  <a:pt x="92" y="40"/>
                  <a:pt x="136" y="80"/>
                  <a:pt x="144" y="144"/>
                </a:cubicBezTo>
                <a:cubicBezTo>
                  <a:pt x="152" y="208"/>
                  <a:pt x="120" y="336"/>
                  <a:pt x="96" y="384"/>
                </a:cubicBezTo>
                <a:cubicBezTo>
                  <a:pt x="72" y="432"/>
                  <a:pt x="16" y="424"/>
                  <a:pt x="0" y="4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3" name="Group 43"/>
          <p:cNvGrpSpPr>
            <a:grpSpLocks/>
          </p:cNvGrpSpPr>
          <p:nvPr/>
        </p:nvGrpSpPr>
        <p:grpSpPr bwMode="auto">
          <a:xfrm>
            <a:off x="2351314" y="4373564"/>
            <a:ext cx="533400" cy="366713"/>
            <a:chOff x="4149" y="2640"/>
            <a:chExt cx="336" cy="231"/>
          </a:xfrm>
        </p:grpSpPr>
        <p:sp>
          <p:nvSpPr>
            <p:cNvPr id="34" name="Oval 41"/>
            <p:cNvSpPr>
              <a:spLocks noChangeArrowheads="1"/>
            </p:cNvSpPr>
            <p:nvPr/>
          </p:nvSpPr>
          <p:spPr bwMode="auto">
            <a:xfrm>
              <a:off x="4176" y="2688"/>
              <a:ext cx="144" cy="144"/>
            </a:xfrm>
            <a:prstGeom prst="ellipse">
              <a:avLst/>
            </a:prstGeom>
            <a:solidFill>
              <a:srgbClr val="FF99CC">
                <a:alpha val="6196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Text Box 42"/>
            <p:cNvSpPr txBox="1">
              <a:spLocks noChangeArrowheads="1"/>
            </p:cNvSpPr>
            <p:nvPr/>
          </p:nvSpPr>
          <p:spPr bwMode="auto">
            <a:xfrm>
              <a:off x="4149" y="2640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+</a:t>
              </a:r>
            </a:p>
          </p:txBody>
        </p:sp>
      </p:grpSp>
      <p:grpSp>
        <p:nvGrpSpPr>
          <p:cNvPr id="36" name="Group 44"/>
          <p:cNvGrpSpPr>
            <a:grpSpLocks/>
          </p:cNvGrpSpPr>
          <p:nvPr/>
        </p:nvGrpSpPr>
        <p:grpSpPr bwMode="auto">
          <a:xfrm>
            <a:off x="1894114" y="4297364"/>
            <a:ext cx="533400" cy="366713"/>
            <a:chOff x="4149" y="2640"/>
            <a:chExt cx="336" cy="231"/>
          </a:xfrm>
        </p:grpSpPr>
        <p:sp>
          <p:nvSpPr>
            <p:cNvPr id="37" name="Oval 45"/>
            <p:cNvSpPr>
              <a:spLocks noChangeArrowheads="1"/>
            </p:cNvSpPr>
            <p:nvPr/>
          </p:nvSpPr>
          <p:spPr bwMode="auto">
            <a:xfrm>
              <a:off x="4176" y="2688"/>
              <a:ext cx="144" cy="144"/>
            </a:xfrm>
            <a:prstGeom prst="ellipse">
              <a:avLst/>
            </a:prstGeom>
            <a:solidFill>
              <a:srgbClr val="FF99CC">
                <a:alpha val="6196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Text Box 46"/>
            <p:cNvSpPr txBox="1">
              <a:spLocks noChangeArrowheads="1"/>
            </p:cNvSpPr>
            <p:nvPr/>
          </p:nvSpPr>
          <p:spPr bwMode="auto">
            <a:xfrm>
              <a:off x="4149" y="2640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+</a:t>
              </a:r>
            </a:p>
          </p:txBody>
        </p:sp>
      </p:grpSp>
      <p:grpSp>
        <p:nvGrpSpPr>
          <p:cNvPr id="39" name="Group 50"/>
          <p:cNvGrpSpPr>
            <a:grpSpLocks/>
          </p:cNvGrpSpPr>
          <p:nvPr/>
        </p:nvGrpSpPr>
        <p:grpSpPr bwMode="auto">
          <a:xfrm>
            <a:off x="2808514" y="4525964"/>
            <a:ext cx="533400" cy="366713"/>
            <a:chOff x="4149" y="2640"/>
            <a:chExt cx="336" cy="231"/>
          </a:xfrm>
        </p:grpSpPr>
        <p:sp>
          <p:nvSpPr>
            <p:cNvPr id="40" name="Oval 51"/>
            <p:cNvSpPr>
              <a:spLocks noChangeArrowheads="1"/>
            </p:cNvSpPr>
            <p:nvPr/>
          </p:nvSpPr>
          <p:spPr bwMode="auto">
            <a:xfrm>
              <a:off x="4176" y="2688"/>
              <a:ext cx="144" cy="144"/>
            </a:xfrm>
            <a:prstGeom prst="ellipse">
              <a:avLst/>
            </a:prstGeom>
            <a:solidFill>
              <a:srgbClr val="FF99CC">
                <a:alpha val="6196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52"/>
            <p:cNvSpPr txBox="1">
              <a:spLocks noChangeArrowheads="1"/>
            </p:cNvSpPr>
            <p:nvPr/>
          </p:nvSpPr>
          <p:spPr bwMode="auto">
            <a:xfrm>
              <a:off x="4149" y="2640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+</a:t>
              </a:r>
            </a:p>
          </p:txBody>
        </p:sp>
      </p:grpSp>
      <p:grpSp>
        <p:nvGrpSpPr>
          <p:cNvPr id="42" name="Group 53"/>
          <p:cNvGrpSpPr>
            <a:grpSpLocks/>
          </p:cNvGrpSpPr>
          <p:nvPr/>
        </p:nvGrpSpPr>
        <p:grpSpPr bwMode="auto">
          <a:xfrm>
            <a:off x="2732314" y="4754564"/>
            <a:ext cx="457200" cy="366713"/>
            <a:chOff x="4224" y="2352"/>
            <a:chExt cx="288" cy="231"/>
          </a:xfrm>
        </p:grpSpPr>
        <p:sp>
          <p:nvSpPr>
            <p:cNvPr id="43" name="Oval 54"/>
            <p:cNvSpPr>
              <a:spLocks noChangeArrowheads="1"/>
            </p:cNvSpPr>
            <p:nvPr/>
          </p:nvSpPr>
          <p:spPr bwMode="auto">
            <a:xfrm>
              <a:off x="4224" y="2400"/>
              <a:ext cx="144" cy="144"/>
            </a:xfrm>
            <a:prstGeom prst="ellipse">
              <a:avLst/>
            </a:prstGeom>
            <a:solidFill>
              <a:srgbClr val="333399">
                <a:alpha val="5098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Text Box 55"/>
            <p:cNvSpPr txBox="1">
              <a:spLocks noChangeArrowheads="1"/>
            </p:cNvSpPr>
            <p:nvPr/>
          </p:nvSpPr>
          <p:spPr bwMode="auto">
            <a:xfrm>
              <a:off x="4224" y="2352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-</a:t>
              </a:r>
            </a:p>
          </p:txBody>
        </p:sp>
      </p:grpSp>
      <p:grpSp>
        <p:nvGrpSpPr>
          <p:cNvPr id="45" name="Group 56"/>
          <p:cNvGrpSpPr>
            <a:grpSpLocks/>
          </p:cNvGrpSpPr>
          <p:nvPr/>
        </p:nvGrpSpPr>
        <p:grpSpPr bwMode="auto">
          <a:xfrm>
            <a:off x="1817914" y="4525964"/>
            <a:ext cx="457200" cy="366713"/>
            <a:chOff x="4224" y="2352"/>
            <a:chExt cx="288" cy="231"/>
          </a:xfrm>
        </p:grpSpPr>
        <p:sp>
          <p:nvSpPr>
            <p:cNvPr id="46" name="Oval 57"/>
            <p:cNvSpPr>
              <a:spLocks noChangeArrowheads="1"/>
            </p:cNvSpPr>
            <p:nvPr/>
          </p:nvSpPr>
          <p:spPr bwMode="auto">
            <a:xfrm>
              <a:off x="4224" y="2400"/>
              <a:ext cx="144" cy="144"/>
            </a:xfrm>
            <a:prstGeom prst="ellipse">
              <a:avLst/>
            </a:prstGeom>
            <a:solidFill>
              <a:srgbClr val="333399">
                <a:alpha val="5098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Text Box 58"/>
            <p:cNvSpPr txBox="1">
              <a:spLocks noChangeArrowheads="1"/>
            </p:cNvSpPr>
            <p:nvPr/>
          </p:nvSpPr>
          <p:spPr bwMode="auto">
            <a:xfrm>
              <a:off x="4224" y="2352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-</a:t>
              </a:r>
            </a:p>
          </p:txBody>
        </p:sp>
      </p:grpSp>
      <p:grpSp>
        <p:nvGrpSpPr>
          <p:cNvPr id="48" name="Group 59"/>
          <p:cNvGrpSpPr>
            <a:grpSpLocks/>
          </p:cNvGrpSpPr>
          <p:nvPr/>
        </p:nvGrpSpPr>
        <p:grpSpPr bwMode="auto">
          <a:xfrm>
            <a:off x="2275114" y="4602164"/>
            <a:ext cx="457200" cy="366713"/>
            <a:chOff x="4224" y="2352"/>
            <a:chExt cx="288" cy="231"/>
          </a:xfrm>
        </p:grpSpPr>
        <p:sp>
          <p:nvSpPr>
            <p:cNvPr id="49" name="Oval 60"/>
            <p:cNvSpPr>
              <a:spLocks noChangeArrowheads="1"/>
            </p:cNvSpPr>
            <p:nvPr/>
          </p:nvSpPr>
          <p:spPr bwMode="auto">
            <a:xfrm>
              <a:off x="4224" y="2400"/>
              <a:ext cx="144" cy="144"/>
            </a:xfrm>
            <a:prstGeom prst="ellipse">
              <a:avLst/>
            </a:prstGeom>
            <a:solidFill>
              <a:srgbClr val="333399">
                <a:alpha val="5098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Text Box 61"/>
            <p:cNvSpPr txBox="1">
              <a:spLocks noChangeArrowheads="1"/>
            </p:cNvSpPr>
            <p:nvPr/>
          </p:nvSpPr>
          <p:spPr bwMode="auto">
            <a:xfrm>
              <a:off x="4224" y="2352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-</a:t>
              </a:r>
            </a:p>
          </p:txBody>
        </p:sp>
      </p:grpSp>
      <p:sp>
        <p:nvSpPr>
          <p:cNvPr id="51" name="Text Box 62"/>
          <p:cNvSpPr txBox="1">
            <a:spLocks noChangeArrowheads="1"/>
          </p:cNvSpPr>
          <p:nvPr/>
        </p:nvSpPr>
        <p:spPr bwMode="auto">
          <a:xfrm>
            <a:off x="6085114" y="4221164"/>
            <a:ext cx="3048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These detectors are said to be energy dispersive (no monochromator needed)</a:t>
            </a:r>
          </a:p>
        </p:txBody>
      </p:sp>
      <p:sp>
        <p:nvSpPr>
          <p:cNvPr id="52" name="Freeform 51"/>
          <p:cNvSpPr/>
          <p:nvPr/>
        </p:nvSpPr>
        <p:spPr>
          <a:xfrm>
            <a:off x="903514" y="5592764"/>
            <a:ext cx="2514600" cy="714375"/>
          </a:xfrm>
          <a:custGeom>
            <a:avLst/>
            <a:gdLst>
              <a:gd name="connsiteX0" fmla="*/ 0 w 5675971"/>
              <a:gd name="connsiteY0" fmla="*/ 2042531 h 2161478"/>
              <a:gd name="connsiteX1" fmla="*/ 178419 w 5675971"/>
              <a:gd name="connsiteY1" fmla="*/ 2031380 h 2161478"/>
              <a:gd name="connsiteX2" fmla="*/ 334536 w 5675971"/>
              <a:gd name="connsiteY2" fmla="*/ 1964473 h 2161478"/>
              <a:gd name="connsiteX3" fmla="*/ 334536 w 5675971"/>
              <a:gd name="connsiteY3" fmla="*/ 1964473 h 2161478"/>
              <a:gd name="connsiteX4" fmla="*/ 401444 w 5675971"/>
              <a:gd name="connsiteY4" fmla="*/ 1050073 h 2161478"/>
              <a:gd name="connsiteX5" fmla="*/ 457200 w 5675971"/>
              <a:gd name="connsiteY5" fmla="*/ 1351156 h 2161478"/>
              <a:gd name="connsiteX6" fmla="*/ 524107 w 5675971"/>
              <a:gd name="connsiteY6" fmla="*/ 1964473 h 2161478"/>
              <a:gd name="connsiteX7" fmla="*/ 669073 w 5675971"/>
              <a:gd name="connsiteY7" fmla="*/ 2042531 h 2161478"/>
              <a:gd name="connsiteX8" fmla="*/ 858644 w 5675971"/>
              <a:gd name="connsiteY8" fmla="*/ 2031380 h 2161478"/>
              <a:gd name="connsiteX9" fmla="*/ 914400 w 5675971"/>
              <a:gd name="connsiteY9" fmla="*/ 1707995 h 2161478"/>
              <a:gd name="connsiteX10" fmla="*/ 936702 w 5675971"/>
              <a:gd name="connsiteY10" fmla="*/ 1340005 h 2161478"/>
              <a:gd name="connsiteX11" fmla="*/ 970156 w 5675971"/>
              <a:gd name="connsiteY11" fmla="*/ 1674541 h 2161478"/>
              <a:gd name="connsiteX12" fmla="*/ 992458 w 5675971"/>
              <a:gd name="connsiteY12" fmla="*/ 2009078 h 2161478"/>
              <a:gd name="connsiteX13" fmla="*/ 1059366 w 5675971"/>
              <a:gd name="connsiteY13" fmla="*/ 2042531 h 2161478"/>
              <a:gd name="connsiteX14" fmla="*/ 1271239 w 5675971"/>
              <a:gd name="connsiteY14" fmla="*/ 2053683 h 2161478"/>
              <a:gd name="connsiteX15" fmla="*/ 1460810 w 5675971"/>
              <a:gd name="connsiteY15" fmla="*/ 2053683 h 2161478"/>
              <a:gd name="connsiteX16" fmla="*/ 1694985 w 5675971"/>
              <a:gd name="connsiteY16" fmla="*/ 2053683 h 2161478"/>
              <a:gd name="connsiteX17" fmla="*/ 1739590 w 5675971"/>
              <a:gd name="connsiteY17" fmla="*/ 1819507 h 2161478"/>
              <a:gd name="connsiteX18" fmla="*/ 1851102 w 5675971"/>
              <a:gd name="connsiteY18" fmla="*/ 169127 h 2161478"/>
              <a:gd name="connsiteX19" fmla="*/ 1929161 w 5675971"/>
              <a:gd name="connsiteY19" fmla="*/ 804746 h 2161478"/>
              <a:gd name="connsiteX20" fmla="*/ 1996068 w 5675971"/>
              <a:gd name="connsiteY20" fmla="*/ 1819507 h 2161478"/>
              <a:gd name="connsiteX21" fmla="*/ 2085278 w 5675971"/>
              <a:gd name="connsiteY21" fmla="*/ 1964473 h 2161478"/>
              <a:gd name="connsiteX22" fmla="*/ 2319453 w 5675971"/>
              <a:gd name="connsiteY22" fmla="*/ 2042531 h 2161478"/>
              <a:gd name="connsiteX23" fmla="*/ 2587083 w 5675971"/>
              <a:gd name="connsiteY23" fmla="*/ 1986775 h 2161478"/>
              <a:gd name="connsiteX24" fmla="*/ 2687444 w 5675971"/>
              <a:gd name="connsiteY24" fmla="*/ 1228492 h 2161478"/>
              <a:gd name="connsiteX25" fmla="*/ 2732049 w 5675971"/>
              <a:gd name="connsiteY25" fmla="*/ 849351 h 2161478"/>
              <a:gd name="connsiteX26" fmla="*/ 2810107 w 5675971"/>
              <a:gd name="connsiteY26" fmla="*/ 1574180 h 2161478"/>
              <a:gd name="connsiteX27" fmla="*/ 2877014 w 5675971"/>
              <a:gd name="connsiteY27" fmla="*/ 2064834 h 2161478"/>
              <a:gd name="connsiteX28" fmla="*/ 3356517 w 5675971"/>
              <a:gd name="connsiteY28" fmla="*/ 2075985 h 2161478"/>
              <a:gd name="connsiteX29" fmla="*/ 3501483 w 5675971"/>
              <a:gd name="connsiteY29" fmla="*/ 1551878 h 2161478"/>
              <a:gd name="connsiteX30" fmla="*/ 3568390 w 5675971"/>
              <a:gd name="connsiteY30" fmla="*/ 202580 h 2161478"/>
              <a:gd name="connsiteX31" fmla="*/ 3657600 w 5675971"/>
              <a:gd name="connsiteY31" fmla="*/ 1551878 h 2161478"/>
              <a:gd name="connsiteX32" fmla="*/ 3735658 w 5675971"/>
              <a:gd name="connsiteY32" fmla="*/ 1953322 h 2161478"/>
              <a:gd name="connsiteX33" fmla="*/ 4059044 w 5675971"/>
              <a:gd name="connsiteY33" fmla="*/ 1931019 h 2161478"/>
              <a:gd name="connsiteX34" fmla="*/ 4148253 w 5675971"/>
              <a:gd name="connsiteY34" fmla="*/ 1652239 h 2161478"/>
              <a:gd name="connsiteX35" fmla="*/ 4282068 w 5675971"/>
              <a:gd name="connsiteY35" fmla="*/ 1942170 h 2161478"/>
              <a:gd name="connsiteX36" fmla="*/ 4795024 w 5675971"/>
              <a:gd name="connsiteY36" fmla="*/ 1975624 h 2161478"/>
              <a:gd name="connsiteX37" fmla="*/ 5675971 w 5675971"/>
              <a:gd name="connsiteY37" fmla="*/ 1997927 h 2161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5675971" h="2161478">
                <a:moveTo>
                  <a:pt x="0" y="2042531"/>
                </a:moveTo>
                <a:cubicBezTo>
                  <a:pt x="61331" y="2043460"/>
                  <a:pt x="122663" y="2044390"/>
                  <a:pt x="178419" y="2031380"/>
                </a:cubicBezTo>
                <a:cubicBezTo>
                  <a:pt x="234175" y="2018370"/>
                  <a:pt x="334536" y="1964473"/>
                  <a:pt x="334536" y="1964473"/>
                </a:cubicBezTo>
                <a:lnTo>
                  <a:pt x="334536" y="1964473"/>
                </a:lnTo>
                <a:cubicBezTo>
                  <a:pt x="345687" y="1812073"/>
                  <a:pt x="381000" y="1152293"/>
                  <a:pt x="401444" y="1050073"/>
                </a:cubicBezTo>
                <a:cubicBezTo>
                  <a:pt x="421888" y="947854"/>
                  <a:pt x="436756" y="1198756"/>
                  <a:pt x="457200" y="1351156"/>
                </a:cubicBezTo>
                <a:cubicBezTo>
                  <a:pt x="477644" y="1503556"/>
                  <a:pt x="488795" y="1849244"/>
                  <a:pt x="524107" y="1964473"/>
                </a:cubicBezTo>
                <a:cubicBezTo>
                  <a:pt x="559419" y="2079702"/>
                  <a:pt x="613317" y="2031380"/>
                  <a:pt x="669073" y="2042531"/>
                </a:cubicBezTo>
                <a:cubicBezTo>
                  <a:pt x="724829" y="2053682"/>
                  <a:pt x="817756" y="2087136"/>
                  <a:pt x="858644" y="2031380"/>
                </a:cubicBezTo>
                <a:cubicBezTo>
                  <a:pt x="899532" y="1975624"/>
                  <a:pt x="901390" y="1823224"/>
                  <a:pt x="914400" y="1707995"/>
                </a:cubicBezTo>
                <a:cubicBezTo>
                  <a:pt x="927410" y="1592766"/>
                  <a:pt x="927409" y="1345581"/>
                  <a:pt x="936702" y="1340005"/>
                </a:cubicBezTo>
                <a:cubicBezTo>
                  <a:pt x="945995" y="1334429"/>
                  <a:pt x="960863" y="1563029"/>
                  <a:pt x="970156" y="1674541"/>
                </a:cubicBezTo>
                <a:cubicBezTo>
                  <a:pt x="979449" y="1786053"/>
                  <a:pt x="977590" y="1947746"/>
                  <a:pt x="992458" y="2009078"/>
                </a:cubicBezTo>
                <a:cubicBezTo>
                  <a:pt x="1007326" y="2070410"/>
                  <a:pt x="1012903" y="2035097"/>
                  <a:pt x="1059366" y="2042531"/>
                </a:cubicBezTo>
                <a:cubicBezTo>
                  <a:pt x="1105830" y="2049965"/>
                  <a:pt x="1204332" y="2051824"/>
                  <a:pt x="1271239" y="2053683"/>
                </a:cubicBezTo>
                <a:cubicBezTo>
                  <a:pt x="1338146" y="2055542"/>
                  <a:pt x="1460810" y="2053683"/>
                  <a:pt x="1460810" y="2053683"/>
                </a:cubicBezTo>
                <a:cubicBezTo>
                  <a:pt x="1531434" y="2053683"/>
                  <a:pt x="1648522" y="2092712"/>
                  <a:pt x="1694985" y="2053683"/>
                </a:cubicBezTo>
                <a:cubicBezTo>
                  <a:pt x="1741448" y="2014654"/>
                  <a:pt x="1713570" y="2133600"/>
                  <a:pt x="1739590" y="1819507"/>
                </a:cubicBezTo>
                <a:cubicBezTo>
                  <a:pt x="1765610" y="1505414"/>
                  <a:pt x="1819507" y="338254"/>
                  <a:pt x="1851102" y="169127"/>
                </a:cubicBezTo>
                <a:cubicBezTo>
                  <a:pt x="1882697" y="0"/>
                  <a:pt x="1905000" y="529683"/>
                  <a:pt x="1929161" y="804746"/>
                </a:cubicBezTo>
                <a:cubicBezTo>
                  <a:pt x="1953322" y="1079809"/>
                  <a:pt x="1970049" y="1626219"/>
                  <a:pt x="1996068" y="1819507"/>
                </a:cubicBezTo>
                <a:cubicBezTo>
                  <a:pt x="2022087" y="2012795"/>
                  <a:pt x="2031381" y="1927302"/>
                  <a:pt x="2085278" y="1964473"/>
                </a:cubicBezTo>
                <a:cubicBezTo>
                  <a:pt x="2139175" y="2001644"/>
                  <a:pt x="2235819" y="2038814"/>
                  <a:pt x="2319453" y="2042531"/>
                </a:cubicBezTo>
                <a:cubicBezTo>
                  <a:pt x="2403087" y="2046248"/>
                  <a:pt x="2525751" y="2122448"/>
                  <a:pt x="2587083" y="1986775"/>
                </a:cubicBezTo>
                <a:cubicBezTo>
                  <a:pt x="2648415" y="1851102"/>
                  <a:pt x="2663283" y="1418063"/>
                  <a:pt x="2687444" y="1228492"/>
                </a:cubicBezTo>
                <a:cubicBezTo>
                  <a:pt x="2711605" y="1038921"/>
                  <a:pt x="2711605" y="791736"/>
                  <a:pt x="2732049" y="849351"/>
                </a:cubicBezTo>
                <a:cubicBezTo>
                  <a:pt x="2752493" y="906966"/>
                  <a:pt x="2785946" y="1371600"/>
                  <a:pt x="2810107" y="1574180"/>
                </a:cubicBezTo>
                <a:cubicBezTo>
                  <a:pt x="2834268" y="1776760"/>
                  <a:pt x="2785946" y="1981200"/>
                  <a:pt x="2877014" y="2064834"/>
                </a:cubicBezTo>
                <a:cubicBezTo>
                  <a:pt x="2968082" y="2148468"/>
                  <a:pt x="3252439" y="2161478"/>
                  <a:pt x="3356517" y="2075985"/>
                </a:cubicBezTo>
                <a:cubicBezTo>
                  <a:pt x="3460595" y="1990492"/>
                  <a:pt x="3466171" y="1864112"/>
                  <a:pt x="3501483" y="1551878"/>
                </a:cubicBezTo>
                <a:cubicBezTo>
                  <a:pt x="3536795" y="1239644"/>
                  <a:pt x="3542371" y="202580"/>
                  <a:pt x="3568390" y="202580"/>
                </a:cubicBezTo>
                <a:cubicBezTo>
                  <a:pt x="3594409" y="202580"/>
                  <a:pt x="3629722" y="1260088"/>
                  <a:pt x="3657600" y="1551878"/>
                </a:cubicBezTo>
                <a:cubicBezTo>
                  <a:pt x="3685478" y="1843668"/>
                  <a:pt x="3668751" y="1890132"/>
                  <a:pt x="3735658" y="1953322"/>
                </a:cubicBezTo>
                <a:cubicBezTo>
                  <a:pt x="3802565" y="2016512"/>
                  <a:pt x="3990278" y="1981200"/>
                  <a:pt x="4059044" y="1931019"/>
                </a:cubicBezTo>
                <a:cubicBezTo>
                  <a:pt x="4127810" y="1880838"/>
                  <a:pt x="4111083" y="1650381"/>
                  <a:pt x="4148253" y="1652239"/>
                </a:cubicBezTo>
                <a:cubicBezTo>
                  <a:pt x="4185423" y="1654097"/>
                  <a:pt x="4174273" y="1888273"/>
                  <a:pt x="4282068" y="1942170"/>
                </a:cubicBezTo>
                <a:cubicBezTo>
                  <a:pt x="4389863" y="1996067"/>
                  <a:pt x="4562707" y="1966331"/>
                  <a:pt x="4795024" y="1975624"/>
                </a:cubicBezTo>
                <a:cubicBezTo>
                  <a:pt x="5027341" y="1984917"/>
                  <a:pt x="5351656" y="1991422"/>
                  <a:pt x="5675971" y="19979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7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6 L 0.27083 0.1055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42" y="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07407E-6 L -0.05 -0.00439 " pathEditMode="relative" rAng="0" ptsTypes="AA">
                                      <p:cBhvr>
                                        <p:cTn id="77" dur="3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-231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81481E-6 L -0.1 -0.0044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-231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59259E-6 L -0.15 -0.0044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00" y="-231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7.40741E-7 L 0.22917 0.00671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58" y="324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85185E-6 L 0.17917 0.00671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58" y="324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0.02894 L 0.13334 0.03565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58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  <p:bldP spid="4" grpId="0" animBg="1"/>
      <p:bldP spid="5" grpId="0" animBg="1"/>
      <p:bldP spid="6" grpId="0"/>
      <p:bldP spid="7" grpId="0"/>
      <p:bldP spid="8" grpId="0"/>
      <p:bldP spid="9" grpId="0" animBg="1"/>
      <p:bldP spid="10" grpId="0"/>
      <p:bldP spid="11" grpId="0" animBg="1"/>
      <p:bldP spid="12" grpId="0" animBg="1"/>
      <p:bldP spid="13" grpId="0" animBg="1"/>
      <p:bldP spid="14" grpId="0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 animBg="1"/>
      <p:bldP spid="23" grpId="1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 animBg="1"/>
      <p:bldP spid="51" grpId="0"/>
      <p:bldP spid="5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Announcements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Second Homework Set – Additional Problems due Thursday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Next Quiz on Thursday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Today’s 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Spectroscopic Instrumentation (Chapter 19)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Wavelength Discrimination</a:t>
            </a:r>
          </a:p>
          <a:p>
            <a:pPr lvl="3" eaLnBrk="1" hangingPunct="1"/>
            <a:r>
              <a:rPr lang="en-US" altLang="en-US" sz="1800" dirty="0">
                <a:latin typeface="Tahoma" charset="0"/>
                <a:cs typeface="Tahoma" charset="0"/>
              </a:rPr>
              <a:t>Filters (covered last time)</a:t>
            </a:r>
          </a:p>
          <a:p>
            <a:pPr lvl="3" eaLnBrk="1" hangingPunct="1"/>
            <a:r>
              <a:rPr lang="en-US" altLang="en-US" sz="1800" dirty="0" err="1">
                <a:latin typeface="Tahoma" charset="0"/>
                <a:cs typeface="Tahoma" charset="0"/>
              </a:rPr>
              <a:t>Monochromators</a:t>
            </a:r>
            <a:endParaRPr lang="en-US" altLang="en-US" sz="1800" dirty="0">
              <a:latin typeface="Tahoma" charset="0"/>
              <a:cs typeface="Tahoma" charset="0"/>
            </a:endParaRPr>
          </a:p>
          <a:p>
            <a:pPr lvl="3" eaLnBrk="1" hangingPunct="1"/>
            <a:r>
              <a:rPr lang="en-US" altLang="en-US" sz="1800" dirty="0" err="1">
                <a:latin typeface="Tahoma" charset="0"/>
                <a:cs typeface="Tahoma" charset="0"/>
              </a:rPr>
              <a:t>Polychromators</a:t>
            </a:r>
            <a:endParaRPr lang="en-US" altLang="en-US" sz="1800" dirty="0">
              <a:latin typeface="Tahoma" charset="0"/>
              <a:cs typeface="Tahoma" charset="0"/>
            </a:endParaRPr>
          </a:p>
          <a:p>
            <a:pPr lvl="3" eaLnBrk="1" hangingPunct="1"/>
            <a:r>
              <a:rPr lang="en-US" altLang="en-US" sz="1800" dirty="0">
                <a:latin typeface="Tahoma" charset="0"/>
                <a:cs typeface="Tahoma" charset="0"/>
              </a:rPr>
              <a:t>Other </a:t>
            </a:r>
            <a:r>
              <a:rPr lang="en-US" altLang="en-US" sz="1800" dirty="0" smtClean="0">
                <a:latin typeface="Tahoma" charset="0"/>
                <a:cs typeface="Tahoma" charset="0"/>
              </a:rPr>
              <a:t>methods</a:t>
            </a:r>
            <a:endParaRPr lang="en-US" altLang="en-US" sz="2000" dirty="0" smtClean="0">
              <a:latin typeface="Tahoma" charset="0"/>
              <a:cs typeface="Tahoma" charset="0"/>
            </a:endParaRP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Light Detectors</a:t>
            </a:r>
          </a:p>
          <a:p>
            <a:pPr lvl="3" eaLnBrk="1" hangingPunct="1"/>
            <a:r>
              <a:rPr lang="en-US" altLang="en-US" sz="1600" dirty="0" smtClean="0">
                <a:latin typeface="Tahoma" charset="0"/>
                <a:cs typeface="Tahoma" charset="0"/>
              </a:rPr>
              <a:t>Transducers</a:t>
            </a:r>
          </a:p>
          <a:p>
            <a:pPr lvl="3" eaLnBrk="1" hangingPunct="1"/>
            <a:r>
              <a:rPr lang="en-US" altLang="en-US" sz="1600" dirty="0" smtClean="0">
                <a:latin typeface="Tahoma" charset="0"/>
                <a:cs typeface="Tahoma" charset="0"/>
              </a:rPr>
              <a:t>Energy dispersive detectors</a:t>
            </a:r>
          </a:p>
        </p:txBody>
      </p:sp>
    </p:spTree>
    <p:extLst>
      <p:ext uri="{BB962C8B-B14F-4D97-AF65-F5344CB8AC3E}">
        <p14:creationId xmlns:p14="http://schemas.microsoft.com/office/powerpoint/2010/main" val="217797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>
                <a:latin typeface="Tahoma" charset="0"/>
              </a:rPr>
              <a:t>Spectrometers – 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3200" smtClean="0">
                <a:latin typeface="Tahoma" charset="0"/>
              </a:rPr>
              <a:t>Monochromators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8006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charset="0"/>
              </a:rPr>
              <a:t>A.	Components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Entrance Slit (to match exit slit)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Light Collimator (optics to make light beam parallel when falling on dispersive element)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Dispersing Element (to disperse light at different angles for different </a:t>
            </a:r>
            <a:r>
              <a:rPr lang="en-US" altLang="en-US" sz="2000" smtClean="0">
                <a:latin typeface="Symbol" pitchFamily="18" charset="2"/>
              </a:rPr>
              <a:t>l</a:t>
            </a:r>
            <a:r>
              <a:rPr lang="en-US" altLang="en-US" sz="2000" smtClean="0">
                <a:latin typeface="Tahoma" charset="0"/>
              </a:rPr>
              <a:t> values)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Focusing Optics (to focus light on exit slit)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Exit Slit (to select range of </a:t>
            </a:r>
            <a:r>
              <a:rPr lang="en-US" altLang="en-US" sz="2000" smtClean="0">
                <a:latin typeface="Symbol" pitchFamily="18" charset="2"/>
              </a:rPr>
              <a:t>l</a:t>
            </a:r>
            <a:r>
              <a:rPr lang="en-US" altLang="en-US" sz="2000" smtClean="0">
                <a:latin typeface="Tahoma" charset="0"/>
              </a:rPr>
              <a:t> values passed – </a:t>
            </a:r>
            <a:r>
              <a:rPr lang="en-US" altLang="en-US" sz="2000" smtClean="0">
                <a:latin typeface="Symbol" pitchFamily="18" charset="2"/>
              </a:rPr>
              <a:t>Dl</a:t>
            </a:r>
            <a:r>
              <a:rPr lang="en-US" altLang="en-US" sz="2000" smtClean="0">
                <a:latin typeface="Tahoma" charset="0"/>
              </a:rPr>
              <a:t>)</a:t>
            </a:r>
          </a:p>
        </p:txBody>
      </p:sp>
      <p:sp>
        <p:nvSpPr>
          <p:cNvPr id="63505" name="AutoShape 17"/>
          <p:cNvSpPr>
            <a:spLocks noChangeArrowheads="1"/>
          </p:cNvSpPr>
          <p:nvPr/>
        </p:nvSpPr>
        <p:spPr bwMode="auto">
          <a:xfrm>
            <a:off x="5105400" y="2438400"/>
            <a:ext cx="152400" cy="1524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3506" name="Line 18"/>
          <p:cNvSpPr>
            <a:spLocks noChangeShapeType="1"/>
          </p:cNvSpPr>
          <p:nvPr/>
        </p:nvSpPr>
        <p:spPr bwMode="auto">
          <a:xfrm flipV="1">
            <a:off x="5638800" y="19812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7" name="Line 19"/>
          <p:cNvSpPr>
            <a:spLocks noChangeShapeType="1"/>
          </p:cNvSpPr>
          <p:nvPr/>
        </p:nvSpPr>
        <p:spPr bwMode="auto">
          <a:xfrm>
            <a:off x="5638800" y="1981200"/>
            <a:ext cx="2438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8" name="Line 20"/>
          <p:cNvSpPr>
            <a:spLocks noChangeShapeType="1"/>
          </p:cNvSpPr>
          <p:nvPr/>
        </p:nvSpPr>
        <p:spPr bwMode="auto">
          <a:xfrm>
            <a:off x="8077200" y="1981200"/>
            <a:ext cx="0" cy="3429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9" name="Line 21"/>
          <p:cNvSpPr>
            <a:spLocks noChangeShapeType="1"/>
          </p:cNvSpPr>
          <p:nvPr/>
        </p:nvSpPr>
        <p:spPr bwMode="auto">
          <a:xfrm flipH="1">
            <a:off x="5638800" y="5410200"/>
            <a:ext cx="2438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10" name="Line 22"/>
          <p:cNvSpPr>
            <a:spLocks noChangeShapeType="1"/>
          </p:cNvSpPr>
          <p:nvPr/>
        </p:nvSpPr>
        <p:spPr bwMode="auto">
          <a:xfrm flipV="1">
            <a:off x="5638800" y="47244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12" name="Line 24"/>
          <p:cNvSpPr>
            <a:spLocks noChangeShapeType="1"/>
          </p:cNvSpPr>
          <p:nvPr/>
        </p:nvSpPr>
        <p:spPr bwMode="auto">
          <a:xfrm flipV="1">
            <a:off x="5638800" y="2590800"/>
            <a:ext cx="0" cy="1981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13" name="Freeform 25"/>
          <p:cNvSpPr>
            <a:spLocks/>
          </p:cNvSpPr>
          <p:nvPr/>
        </p:nvSpPr>
        <p:spPr bwMode="auto">
          <a:xfrm rot="-1556349">
            <a:off x="7383463" y="2130425"/>
            <a:ext cx="165100" cy="762000"/>
          </a:xfrm>
          <a:custGeom>
            <a:avLst/>
            <a:gdLst>
              <a:gd name="T0" fmla="*/ 0 w 168"/>
              <a:gd name="T1" fmla="*/ 0 h 768"/>
              <a:gd name="T2" fmla="*/ 2147483647 w 168"/>
              <a:gd name="T3" fmla="*/ 2147483647 h 768"/>
              <a:gd name="T4" fmla="*/ 2147483647 w 168"/>
              <a:gd name="T5" fmla="*/ 2147483647 h 768"/>
              <a:gd name="T6" fmla="*/ 2147483647 w 168"/>
              <a:gd name="T7" fmla="*/ 2147483647 h 768"/>
              <a:gd name="T8" fmla="*/ 0 w 168"/>
              <a:gd name="T9" fmla="*/ 2147483647 h 7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8"/>
              <a:gd name="T16" fmla="*/ 0 h 768"/>
              <a:gd name="T17" fmla="*/ 168 w 168"/>
              <a:gd name="T18" fmla="*/ 768 h 7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8" h="768">
                <a:moveTo>
                  <a:pt x="0" y="0"/>
                </a:moveTo>
                <a:cubicBezTo>
                  <a:pt x="12" y="8"/>
                  <a:pt x="24" y="16"/>
                  <a:pt x="48" y="48"/>
                </a:cubicBezTo>
                <a:cubicBezTo>
                  <a:pt x="72" y="80"/>
                  <a:pt x="128" y="120"/>
                  <a:pt x="144" y="192"/>
                </a:cubicBezTo>
                <a:cubicBezTo>
                  <a:pt x="160" y="264"/>
                  <a:pt x="168" y="384"/>
                  <a:pt x="144" y="480"/>
                </a:cubicBezTo>
                <a:cubicBezTo>
                  <a:pt x="120" y="576"/>
                  <a:pt x="24" y="720"/>
                  <a:pt x="0" y="768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14" name="Line 26"/>
          <p:cNvSpPr>
            <a:spLocks noChangeShapeType="1"/>
          </p:cNvSpPr>
          <p:nvPr/>
        </p:nvSpPr>
        <p:spPr bwMode="auto">
          <a:xfrm>
            <a:off x="5181600" y="2438400"/>
            <a:ext cx="2362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15" name="Line 27"/>
          <p:cNvSpPr>
            <a:spLocks noChangeShapeType="1"/>
          </p:cNvSpPr>
          <p:nvPr/>
        </p:nvSpPr>
        <p:spPr bwMode="auto">
          <a:xfrm flipV="1">
            <a:off x="5181600" y="2286000"/>
            <a:ext cx="2209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17" name="Text Box 29"/>
          <p:cNvSpPr txBox="1">
            <a:spLocks noChangeArrowheads="1"/>
          </p:cNvSpPr>
          <p:nvPr/>
        </p:nvSpPr>
        <p:spPr bwMode="auto">
          <a:xfrm>
            <a:off x="5029200" y="15240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entrance slit</a:t>
            </a:r>
          </a:p>
        </p:txBody>
      </p:sp>
      <p:sp>
        <p:nvSpPr>
          <p:cNvPr id="63518" name="Text Box 30"/>
          <p:cNvSpPr txBox="1">
            <a:spLocks noChangeArrowheads="1"/>
          </p:cNvSpPr>
          <p:nvPr/>
        </p:nvSpPr>
        <p:spPr bwMode="auto">
          <a:xfrm>
            <a:off x="4800600" y="1981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light</a:t>
            </a:r>
          </a:p>
        </p:txBody>
      </p:sp>
      <p:sp>
        <p:nvSpPr>
          <p:cNvPr id="63519" name="Rectangle 31"/>
          <p:cNvSpPr>
            <a:spLocks noChangeArrowheads="1"/>
          </p:cNvSpPr>
          <p:nvPr/>
        </p:nvSpPr>
        <p:spPr bwMode="auto">
          <a:xfrm>
            <a:off x="6019800" y="3048000"/>
            <a:ext cx="76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6096000" y="3429000"/>
            <a:ext cx="76200" cy="381000"/>
            <a:chOff x="2880" y="2064"/>
            <a:chExt cx="96" cy="720"/>
          </a:xfrm>
        </p:grpSpPr>
        <p:sp>
          <p:nvSpPr>
            <p:cNvPr id="18479" name="Line 33"/>
            <p:cNvSpPr>
              <a:spLocks noChangeShapeType="1"/>
            </p:cNvSpPr>
            <p:nvPr/>
          </p:nvSpPr>
          <p:spPr bwMode="auto">
            <a:xfrm>
              <a:off x="2880" y="206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0" name="Line 34"/>
            <p:cNvSpPr>
              <a:spLocks noChangeShapeType="1"/>
            </p:cNvSpPr>
            <p:nvPr/>
          </p:nvSpPr>
          <p:spPr bwMode="auto">
            <a:xfrm flipH="1">
              <a:off x="2880" y="220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1" name="Line 35"/>
            <p:cNvSpPr>
              <a:spLocks noChangeShapeType="1"/>
            </p:cNvSpPr>
            <p:nvPr/>
          </p:nvSpPr>
          <p:spPr bwMode="auto">
            <a:xfrm>
              <a:off x="2880" y="230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2" name="Line 36"/>
            <p:cNvSpPr>
              <a:spLocks noChangeShapeType="1"/>
            </p:cNvSpPr>
            <p:nvPr/>
          </p:nvSpPr>
          <p:spPr bwMode="auto">
            <a:xfrm flipH="1">
              <a:off x="2880" y="244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3" name="Line 37"/>
            <p:cNvSpPr>
              <a:spLocks noChangeShapeType="1"/>
            </p:cNvSpPr>
            <p:nvPr/>
          </p:nvSpPr>
          <p:spPr bwMode="auto">
            <a:xfrm>
              <a:off x="2880" y="254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4" name="Line 38"/>
            <p:cNvSpPr>
              <a:spLocks noChangeShapeType="1"/>
            </p:cNvSpPr>
            <p:nvPr/>
          </p:nvSpPr>
          <p:spPr bwMode="auto">
            <a:xfrm flipH="1">
              <a:off x="2880" y="268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6096000" y="3048000"/>
            <a:ext cx="76200" cy="381000"/>
            <a:chOff x="2880" y="2064"/>
            <a:chExt cx="96" cy="720"/>
          </a:xfrm>
        </p:grpSpPr>
        <p:sp>
          <p:nvSpPr>
            <p:cNvPr id="18473" name="Line 41"/>
            <p:cNvSpPr>
              <a:spLocks noChangeShapeType="1"/>
            </p:cNvSpPr>
            <p:nvPr/>
          </p:nvSpPr>
          <p:spPr bwMode="auto">
            <a:xfrm>
              <a:off x="2880" y="206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4" name="Line 42"/>
            <p:cNvSpPr>
              <a:spLocks noChangeShapeType="1"/>
            </p:cNvSpPr>
            <p:nvPr/>
          </p:nvSpPr>
          <p:spPr bwMode="auto">
            <a:xfrm flipH="1">
              <a:off x="2880" y="220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5" name="Line 43"/>
            <p:cNvSpPr>
              <a:spLocks noChangeShapeType="1"/>
            </p:cNvSpPr>
            <p:nvPr/>
          </p:nvSpPr>
          <p:spPr bwMode="auto">
            <a:xfrm>
              <a:off x="2880" y="230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6" name="Line 44"/>
            <p:cNvSpPr>
              <a:spLocks noChangeShapeType="1"/>
            </p:cNvSpPr>
            <p:nvPr/>
          </p:nvSpPr>
          <p:spPr bwMode="auto">
            <a:xfrm flipH="1">
              <a:off x="2880" y="244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7" name="Line 45"/>
            <p:cNvSpPr>
              <a:spLocks noChangeShapeType="1"/>
            </p:cNvSpPr>
            <p:nvPr/>
          </p:nvSpPr>
          <p:spPr bwMode="auto">
            <a:xfrm>
              <a:off x="2880" y="254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8" name="Line 46"/>
            <p:cNvSpPr>
              <a:spLocks noChangeShapeType="1"/>
            </p:cNvSpPr>
            <p:nvPr/>
          </p:nvSpPr>
          <p:spPr bwMode="auto">
            <a:xfrm flipH="1">
              <a:off x="2880" y="268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535" name="Text Box 47"/>
          <p:cNvSpPr txBox="1">
            <a:spLocks noChangeArrowheads="1"/>
          </p:cNvSpPr>
          <p:nvPr/>
        </p:nvSpPr>
        <p:spPr bwMode="auto">
          <a:xfrm>
            <a:off x="4648200" y="3048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grating</a:t>
            </a:r>
          </a:p>
        </p:txBody>
      </p:sp>
      <p:sp>
        <p:nvSpPr>
          <p:cNvPr id="63536" name="Line 48"/>
          <p:cNvSpPr>
            <a:spLocks noChangeShapeType="1"/>
          </p:cNvSpPr>
          <p:nvPr/>
        </p:nvSpPr>
        <p:spPr bwMode="auto">
          <a:xfrm>
            <a:off x="5486400" y="32766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37" name="Text Box 49"/>
          <p:cNvSpPr txBox="1">
            <a:spLocks noChangeArrowheads="1"/>
          </p:cNvSpPr>
          <p:nvPr/>
        </p:nvSpPr>
        <p:spPr bwMode="auto">
          <a:xfrm>
            <a:off x="6858000" y="14478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collimating optics</a:t>
            </a:r>
          </a:p>
        </p:txBody>
      </p:sp>
      <p:sp>
        <p:nvSpPr>
          <p:cNvPr id="63538" name="Line 50"/>
          <p:cNvSpPr>
            <a:spLocks noChangeShapeType="1"/>
          </p:cNvSpPr>
          <p:nvPr/>
        </p:nvSpPr>
        <p:spPr bwMode="auto">
          <a:xfrm>
            <a:off x="7467600" y="1752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39" name="Line 51"/>
          <p:cNvSpPr>
            <a:spLocks noChangeShapeType="1"/>
          </p:cNvSpPr>
          <p:nvPr/>
        </p:nvSpPr>
        <p:spPr bwMode="auto">
          <a:xfrm flipH="1">
            <a:off x="6172200" y="2286000"/>
            <a:ext cx="12192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40" name="Line 52"/>
          <p:cNvSpPr>
            <a:spLocks noChangeShapeType="1"/>
          </p:cNvSpPr>
          <p:nvPr/>
        </p:nvSpPr>
        <p:spPr bwMode="auto">
          <a:xfrm flipH="1">
            <a:off x="6096000" y="2819400"/>
            <a:ext cx="1447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41" name="Freeform 53"/>
          <p:cNvSpPr>
            <a:spLocks/>
          </p:cNvSpPr>
          <p:nvPr/>
        </p:nvSpPr>
        <p:spPr bwMode="auto">
          <a:xfrm rot="1189589">
            <a:off x="7467600" y="3962400"/>
            <a:ext cx="304800" cy="990600"/>
          </a:xfrm>
          <a:custGeom>
            <a:avLst/>
            <a:gdLst>
              <a:gd name="T0" fmla="*/ 0 w 192"/>
              <a:gd name="T1" fmla="*/ 0 h 624"/>
              <a:gd name="T2" fmla="*/ 2147483647 w 192"/>
              <a:gd name="T3" fmla="*/ 2147483647 h 624"/>
              <a:gd name="T4" fmla="*/ 2147483647 w 192"/>
              <a:gd name="T5" fmla="*/ 2147483647 h 624"/>
              <a:gd name="T6" fmla="*/ 2147483647 w 192"/>
              <a:gd name="T7" fmla="*/ 2147483647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192"/>
              <a:gd name="T13" fmla="*/ 0 h 624"/>
              <a:gd name="T14" fmla="*/ 192 w 19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" h="624">
                <a:moveTo>
                  <a:pt x="0" y="0"/>
                </a:moveTo>
                <a:cubicBezTo>
                  <a:pt x="56" y="40"/>
                  <a:pt x="112" y="80"/>
                  <a:pt x="144" y="144"/>
                </a:cubicBezTo>
                <a:cubicBezTo>
                  <a:pt x="176" y="208"/>
                  <a:pt x="192" y="304"/>
                  <a:pt x="192" y="384"/>
                </a:cubicBezTo>
                <a:cubicBezTo>
                  <a:pt x="192" y="464"/>
                  <a:pt x="152" y="584"/>
                  <a:pt x="144" y="6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42" name="Line 54"/>
          <p:cNvSpPr>
            <a:spLocks noChangeShapeType="1"/>
          </p:cNvSpPr>
          <p:nvPr/>
        </p:nvSpPr>
        <p:spPr bwMode="auto">
          <a:xfrm>
            <a:off x="6096000" y="3124200"/>
            <a:ext cx="1600200" cy="914400"/>
          </a:xfrm>
          <a:prstGeom prst="line">
            <a:avLst/>
          </a:prstGeom>
          <a:noFill/>
          <a:ln w="127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43" name="Line 55"/>
          <p:cNvSpPr>
            <a:spLocks noChangeShapeType="1"/>
          </p:cNvSpPr>
          <p:nvPr/>
        </p:nvSpPr>
        <p:spPr bwMode="auto">
          <a:xfrm>
            <a:off x="6096000" y="3810000"/>
            <a:ext cx="1600200" cy="914400"/>
          </a:xfrm>
          <a:prstGeom prst="line">
            <a:avLst/>
          </a:prstGeom>
          <a:noFill/>
          <a:ln w="127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44" name="Text Box 56"/>
          <p:cNvSpPr txBox="1">
            <a:spLocks noChangeArrowheads="1"/>
          </p:cNvSpPr>
          <p:nvPr/>
        </p:nvSpPr>
        <p:spPr bwMode="auto">
          <a:xfrm>
            <a:off x="7086600" y="3429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660066"/>
                </a:solidFill>
                <a:latin typeface="Symbol" pitchFamily="18" charset="2"/>
              </a:rPr>
              <a:t>l</a:t>
            </a:r>
            <a:r>
              <a:rPr lang="en-US" altLang="en-US" baseline="-25000">
                <a:solidFill>
                  <a:srgbClr val="660066"/>
                </a:solidFill>
              </a:rPr>
              <a:t>1</a:t>
            </a:r>
          </a:p>
        </p:txBody>
      </p:sp>
      <p:sp>
        <p:nvSpPr>
          <p:cNvPr id="63545" name="Line 57"/>
          <p:cNvSpPr>
            <a:spLocks noChangeShapeType="1"/>
          </p:cNvSpPr>
          <p:nvPr/>
        </p:nvSpPr>
        <p:spPr bwMode="auto">
          <a:xfrm>
            <a:off x="6096000" y="3124200"/>
            <a:ext cx="1676400" cy="114300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46" name="Line 58"/>
          <p:cNvSpPr>
            <a:spLocks noChangeShapeType="1"/>
          </p:cNvSpPr>
          <p:nvPr/>
        </p:nvSpPr>
        <p:spPr bwMode="auto">
          <a:xfrm>
            <a:off x="6096000" y="3810000"/>
            <a:ext cx="1524000" cy="106680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47" name="Text Box 59"/>
          <p:cNvSpPr txBox="1">
            <a:spLocks noChangeArrowheads="1"/>
          </p:cNvSpPr>
          <p:nvPr/>
        </p:nvSpPr>
        <p:spPr bwMode="auto">
          <a:xfrm>
            <a:off x="6781800" y="4800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FE5F26"/>
                </a:solidFill>
                <a:latin typeface="Symbol" pitchFamily="18" charset="2"/>
              </a:rPr>
              <a:t>l</a:t>
            </a:r>
            <a:r>
              <a:rPr lang="en-US" altLang="en-US" baseline="-25000">
                <a:solidFill>
                  <a:srgbClr val="FE5F26"/>
                </a:solidFill>
              </a:rPr>
              <a:t>2</a:t>
            </a:r>
          </a:p>
        </p:txBody>
      </p:sp>
      <p:sp>
        <p:nvSpPr>
          <p:cNvPr id="63548" name="Text Box 60"/>
          <p:cNvSpPr txBox="1">
            <a:spLocks noChangeArrowheads="1"/>
          </p:cNvSpPr>
          <p:nvPr/>
        </p:nvSpPr>
        <p:spPr bwMode="auto">
          <a:xfrm>
            <a:off x="7010400" y="56388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Focusing optics</a:t>
            </a:r>
          </a:p>
        </p:txBody>
      </p:sp>
      <p:sp>
        <p:nvSpPr>
          <p:cNvPr id="63549" name="Line 61"/>
          <p:cNvSpPr>
            <a:spLocks noChangeShapeType="1"/>
          </p:cNvSpPr>
          <p:nvPr/>
        </p:nvSpPr>
        <p:spPr bwMode="auto">
          <a:xfrm flipV="1">
            <a:off x="7391400" y="5029200"/>
            <a:ext cx="76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50" name="Line 62"/>
          <p:cNvSpPr>
            <a:spLocks noChangeShapeType="1"/>
          </p:cNvSpPr>
          <p:nvPr/>
        </p:nvSpPr>
        <p:spPr bwMode="auto">
          <a:xfrm flipH="1">
            <a:off x="5638800" y="4038600"/>
            <a:ext cx="2057400" cy="38100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51" name="Line 63"/>
          <p:cNvSpPr>
            <a:spLocks noChangeShapeType="1"/>
          </p:cNvSpPr>
          <p:nvPr/>
        </p:nvSpPr>
        <p:spPr bwMode="auto">
          <a:xfrm flipH="1" flipV="1">
            <a:off x="5638800" y="4419600"/>
            <a:ext cx="2057400" cy="30480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52" name="Line 64"/>
          <p:cNvSpPr>
            <a:spLocks noChangeShapeType="1"/>
          </p:cNvSpPr>
          <p:nvPr/>
        </p:nvSpPr>
        <p:spPr bwMode="auto">
          <a:xfrm flipH="1">
            <a:off x="5562600" y="4267200"/>
            <a:ext cx="2209800" cy="38100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53" name="Line 65"/>
          <p:cNvSpPr>
            <a:spLocks noChangeShapeType="1"/>
          </p:cNvSpPr>
          <p:nvPr/>
        </p:nvSpPr>
        <p:spPr bwMode="auto">
          <a:xfrm flipH="1" flipV="1">
            <a:off x="5562600" y="4648200"/>
            <a:ext cx="2057400" cy="22860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54" name="Text Box 66"/>
          <p:cNvSpPr txBox="1">
            <a:spLocks noChangeArrowheads="1"/>
          </p:cNvSpPr>
          <p:nvPr/>
        </p:nvSpPr>
        <p:spPr bwMode="auto">
          <a:xfrm>
            <a:off x="4724400" y="5715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exit slit</a:t>
            </a:r>
          </a:p>
        </p:txBody>
      </p:sp>
      <p:sp>
        <p:nvSpPr>
          <p:cNvPr id="63555" name="Line 67"/>
          <p:cNvSpPr>
            <a:spLocks noChangeShapeType="1"/>
          </p:cNvSpPr>
          <p:nvPr/>
        </p:nvSpPr>
        <p:spPr bwMode="auto">
          <a:xfrm flipV="1">
            <a:off x="5181600" y="4800600"/>
            <a:ext cx="381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533400" y="6248400"/>
            <a:ext cx="815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/>
              <a:t>In this example, wavelength selection occurs through rotation of the grating</a:t>
            </a:r>
          </a:p>
        </p:txBody>
      </p:sp>
    </p:spTree>
    <p:extLst>
      <p:ext uri="{BB962C8B-B14F-4D97-AF65-F5344CB8AC3E}">
        <p14:creationId xmlns:p14="http://schemas.microsoft.com/office/powerpoint/2010/main" val="216513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100" fill="hold"/>
                                        <p:tgtEl>
                                          <p:spTgt spid="635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6" dur="100" fill="hold"/>
                                        <p:tgtEl>
                                          <p:spTgt spid="635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7" dur="100" fill="hold"/>
                                        <p:tgtEl>
                                          <p:spTgt spid="635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100" fill="hold"/>
                                        <p:tgtEl>
                                          <p:spTgt spid="635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4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6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7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4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6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7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  <p:bldP spid="63505" grpId="0" animBg="1"/>
      <p:bldP spid="63506" grpId="0" animBg="1"/>
      <p:bldP spid="63507" grpId="0" animBg="1"/>
      <p:bldP spid="63508" grpId="0" animBg="1"/>
      <p:bldP spid="63509" grpId="0" animBg="1"/>
      <p:bldP spid="63510" grpId="0" animBg="1"/>
      <p:bldP spid="63512" grpId="0" animBg="1"/>
      <p:bldP spid="63513" grpId="0" animBg="1"/>
      <p:bldP spid="63514" grpId="0" animBg="1"/>
      <p:bldP spid="63515" grpId="0" animBg="1"/>
      <p:bldP spid="63517" grpId="0"/>
      <p:bldP spid="63518" grpId="0"/>
      <p:bldP spid="63519" grpId="0" animBg="1"/>
      <p:bldP spid="63519" grpId="1" animBg="1"/>
      <p:bldP spid="63535" grpId="0"/>
      <p:bldP spid="63536" grpId="0" animBg="1"/>
      <p:bldP spid="63537" grpId="0"/>
      <p:bldP spid="63538" grpId="0" animBg="1"/>
      <p:bldP spid="63539" grpId="0" animBg="1"/>
      <p:bldP spid="63540" grpId="0" animBg="1"/>
      <p:bldP spid="63541" grpId="0" animBg="1"/>
      <p:bldP spid="63542" grpId="0" animBg="1"/>
      <p:bldP spid="63543" grpId="0" animBg="1"/>
      <p:bldP spid="63544" grpId="0"/>
      <p:bldP spid="63545" grpId="0" animBg="1"/>
      <p:bldP spid="63546" grpId="0" animBg="1"/>
      <p:bldP spid="63547" grpId="0"/>
      <p:bldP spid="63548" grpId="0"/>
      <p:bldP spid="63549" grpId="0" animBg="1"/>
      <p:bldP spid="63550" grpId="0" animBg="1"/>
      <p:bldP spid="63551" grpId="0" animBg="1"/>
      <p:bldP spid="63552" grpId="0" animBg="1"/>
      <p:bldP spid="63553" grpId="0" animBg="1"/>
      <p:bldP spid="63554" grpId="0"/>
      <p:bldP spid="63555" grpId="0" animBg="1"/>
      <p:bldP spid="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>
                <a:latin typeface="Tahoma" charset="0"/>
              </a:rPr>
              <a:t>Spectrometers – 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3200" smtClean="0">
                <a:latin typeface="Tahoma" charset="0"/>
              </a:rPr>
              <a:t>Monochromators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600200"/>
            <a:ext cx="4267200" cy="48006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latin typeface="Tahoma" charset="0"/>
              </a:rPr>
              <a:t>B.	Dispersion of Light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altLang="en-US" sz="2000" dirty="0" smtClean="0">
                <a:latin typeface="Tahoma" charset="0"/>
              </a:rPr>
              <a:t>Prisms – based on refractive index (n) = f(</a:t>
            </a:r>
            <a:r>
              <a:rPr lang="en-US" altLang="en-US" sz="2000" dirty="0" smtClean="0">
                <a:latin typeface="Symbol" pitchFamily="18" charset="2"/>
              </a:rPr>
              <a:t>l</a:t>
            </a:r>
            <a:r>
              <a:rPr lang="en-US" altLang="en-US" sz="2000" dirty="0" smtClean="0">
                <a:latin typeface="Tahoma" charset="0"/>
              </a:rPr>
              <a:t>)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altLang="en-US" sz="2000" dirty="0" smtClean="0">
                <a:latin typeface="Tahoma" charset="0"/>
              </a:rPr>
              <a:t>Gratings – based on constructive interference</a:t>
            </a:r>
          </a:p>
          <a:p>
            <a:pPr marL="1295400" lvl="2" indent="-381000">
              <a:lnSpc>
                <a:spcPct val="90000"/>
              </a:lnSpc>
              <a:buFontTx/>
              <a:buAutoNum type="alphaLcPeriod"/>
            </a:pPr>
            <a:r>
              <a:rPr lang="en-US" altLang="en-US" sz="1800" dirty="0" smtClean="0">
                <a:latin typeface="Tahoma" charset="0"/>
              </a:rPr>
              <a:t>2 beams hitting grating will travel different distances</a:t>
            </a:r>
          </a:p>
          <a:p>
            <a:pPr marL="1295400" lvl="2" indent="-381000">
              <a:lnSpc>
                <a:spcPct val="90000"/>
              </a:lnSpc>
              <a:buFontTx/>
              <a:buAutoNum type="alphaLcPeriod"/>
            </a:pPr>
            <a:r>
              <a:rPr lang="en-US" altLang="en-US" sz="1800" dirty="0" smtClean="0">
                <a:latin typeface="Tahoma" charset="0"/>
              </a:rPr>
              <a:t>travel difference = a – b</a:t>
            </a:r>
          </a:p>
          <a:p>
            <a:pPr marL="1295400" lvl="2" indent="-381000">
              <a:lnSpc>
                <a:spcPct val="90000"/>
              </a:lnSpc>
              <a:buFontTx/>
              <a:buAutoNum type="alphaLcPeriod"/>
            </a:pPr>
            <a:r>
              <a:rPr lang="en-US" altLang="en-US" sz="1800" dirty="0" smtClean="0">
                <a:latin typeface="Tahoma" charset="0"/>
              </a:rPr>
              <a:t>this difference must be an integral # of </a:t>
            </a:r>
            <a:r>
              <a:rPr lang="en-US" altLang="en-US" sz="1800" dirty="0" smtClean="0">
                <a:latin typeface="Symbol" pitchFamily="18" charset="2"/>
              </a:rPr>
              <a:t>l</a:t>
            </a:r>
            <a:r>
              <a:rPr lang="en-US" altLang="en-US" sz="1800" dirty="0" smtClean="0">
                <a:latin typeface="Tahoma" charset="0"/>
              </a:rPr>
              <a:t> to lead to constructive interference</a:t>
            </a:r>
          </a:p>
          <a:p>
            <a:pPr marL="1295400" lvl="2" indent="-381000">
              <a:lnSpc>
                <a:spcPct val="90000"/>
              </a:lnSpc>
              <a:buFontTx/>
              <a:buAutoNum type="alphaLcPeriod"/>
            </a:pPr>
            <a:r>
              <a:rPr lang="en-US" altLang="en-US" sz="1800" dirty="0" smtClean="0">
                <a:latin typeface="Tahoma" charset="0"/>
              </a:rPr>
              <a:t>a – b = </a:t>
            </a:r>
            <a:r>
              <a:rPr lang="en-US" altLang="en-US" sz="1800" dirty="0" err="1" smtClean="0">
                <a:latin typeface="Tahoma" charset="0"/>
              </a:rPr>
              <a:t>n</a:t>
            </a:r>
            <a:r>
              <a:rPr lang="en-US" altLang="en-US" sz="1800" dirty="0" err="1" smtClean="0">
                <a:latin typeface="Symbol" pitchFamily="18" charset="2"/>
              </a:rPr>
              <a:t>l</a:t>
            </a:r>
            <a:r>
              <a:rPr lang="en-US" altLang="en-US" sz="1800" dirty="0" smtClean="0">
                <a:latin typeface="Symbol" pitchFamily="18" charset="2"/>
              </a:rPr>
              <a:t> </a:t>
            </a:r>
            <a:r>
              <a:rPr lang="en-US" altLang="en-US" sz="1800" dirty="0" smtClean="0">
                <a:latin typeface="Tahoma" charset="0"/>
              </a:rPr>
              <a:t>(n = integer)</a:t>
            </a:r>
          </a:p>
          <a:p>
            <a:pPr marL="1295400" lvl="2" indent="-381000">
              <a:lnSpc>
                <a:spcPct val="90000"/>
              </a:lnSpc>
              <a:buFontTx/>
              <a:buAutoNum type="alphaLcPeriod"/>
            </a:pPr>
            <a:r>
              <a:rPr lang="en-US" altLang="en-US" sz="1800" dirty="0" smtClean="0">
                <a:latin typeface="Tahoma" charset="0"/>
              </a:rPr>
              <a:t>from geometry, </a:t>
            </a:r>
            <a:r>
              <a:rPr lang="en-US" altLang="en-US" sz="1800" b="1" dirty="0" err="1">
                <a:latin typeface="Tahoma" charset="0"/>
              </a:rPr>
              <a:t>n</a:t>
            </a:r>
            <a:r>
              <a:rPr lang="en-US" altLang="en-US" sz="1800" b="1" dirty="0" err="1" smtClean="0">
                <a:latin typeface="Symbol" pitchFamily="18" charset="2"/>
              </a:rPr>
              <a:t>l</a:t>
            </a:r>
            <a:r>
              <a:rPr lang="en-US" altLang="en-US" sz="1800" b="1" dirty="0" smtClean="0">
                <a:latin typeface="Tahoma" charset="0"/>
              </a:rPr>
              <a:t> = d(</a:t>
            </a:r>
            <a:r>
              <a:rPr lang="en-US" altLang="en-US" sz="1800" b="1" dirty="0" err="1" smtClean="0">
                <a:latin typeface="Tahoma" charset="0"/>
              </a:rPr>
              <a:t>sin</a:t>
            </a:r>
            <a:r>
              <a:rPr lang="en-US" altLang="en-US" sz="1800" b="1" dirty="0" err="1" smtClean="0">
                <a:latin typeface="Symbol" pitchFamily="18" charset="2"/>
              </a:rPr>
              <a:t>q</a:t>
            </a:r>
            <a:r>
              <a:rPr lang="en-US" altLang="en-US" sz="1800" b="1" dirty="0" smtClean="0">
                <a:latin typeface="Tahoma" charset="0"/>
              </a:rPr>
              <a:t> – </a:t>
            </a:r>
            <a:r>
              <a:rPr lang="en-US" altLang="en-US" sz="1800" b="1" dirty="0" err="1" smtClean="0">
                <a:latin typeface="Tahoma" charset="0"/>
              </a:rPr>
              <a:t>sin</a:t>
            </a:r>
            <a:r>
              <a:rPr lang="en-US" altLang="en-US" sz="1800" b="1" dirty="0" err="1" smtClean="0">
                <a:latin typeface="Symbol" pitchFamily="18" charset="2"/>
              </a:rPr>
              <a:t>f</a:t>
            </a:r>
            <a:r>
              <a:rPr lang="en-US" altLang="en-US" sz="1800" b="1" dirty="0" smtClean="0">
                <a:latin typeface="Tahoma" charset="0"/>
              </a:rPr>
              <a:t>)</a:t>
            </a:r>
          </a:p>
          <a:p>
            <a:pPr marL="1295400" lvl="2" indent="-381000">
              <a:lnSpc>
                <a:spcPct val="90000"/>
              </a:lnSpc>
              <a:buFontTx/>
              <a:buAutoNum type="alphaLcPeriod"/>
            </a:pPr>
            <a:r>
              <a:rPr lang="en-US" altLang="en-US" sz="1800" dirty="0" smtClean="0">
                <a:latin typeface="Tahoma" charset="0"/>
              </a:rPr>
              <a:t>Each groove acts as a light source</a:t>
            </a:r>
          </a:p>
        </p:txBody>
      </p:sp>
      <p:sp>
        <p:nvSpPr>
          <p:cNvPr id="65553" name="Line 17"/>
          <p:cNvSpPr>
            <a:spLocks noChangeShapeType="1"/>
          </p:cNvSpPr>
          <p:nvPr/>
        </p:nvSpPr>
        <p:spPr bwMode="auto">
          <a:xfrm flipV="1">
            <a:off x="5105400" y="3886200"/>
            <a:ext cx="8382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54" name="Line 18"/>
          <p:cNvSpPr>
            <a:spLocks noChangeShapeType="1"/>
          </p:cNvSpPr>
          <p:nvPr/>
        </p:nvSpPr>
        <p:spPr bwMode="auto">
          <a:xfrm>
            <a:off x="5943600" y="3886200"/>
            <a:ext cx="2286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 flipV="1">
            <a:off x="6172200" y="3886200"/>
            <a:ext cx="8382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59" name="Line 23"/>
          <p:cNvSpPr>
            <a:spLocks noChangeShapeType="1"/>
          </p:cNvSpPr>
          <p:nvPr/>
        </p:nvSpPr>
        <p:spPr bwMode="auto">
          <a:xfrm>
            <a:off x="7010400" y="3886200"/>
            <a:ext cx="2286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60" name="Line 24"/>
          <p:cNvSpPr>
            <a:spLocks noChangeShapeType="1"/>
          </p:cNvSpPr>
          <p:nvPr/>
        </p:nvSpPr>
        <p:spPr bwMode="auto">
          <a:xfrm>
            <a:off x="8077200" y="3886200"/>
            <a:ext cx="2286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61" name="Line 25"/>
          <p:cNvSpPr>
            <a:spLocks noChangeShapeType="1"/>
          </p:cNvSpPr>
          <p:nvPr/>
        </p:nvSpPr>
        <p:spPr bwMode="auto">
          <a:xfrm flipV="1">
            <a:off x="7239000" y="3886200"/>
            <a:ext cx="8382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62" name="Line 26"/>
          <p:cNvSpPr>
            <a:spLocks noChangeShapeType="1"/>
          </p:cNvSpPr>
          <p:nvPr/>
        </p:nvSpPr>
        <p:spPr bwMode="auto">
          <a:xfrm>
            <a:off x="5257800" y="1981200"/>
            <a:ext cx="914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63" name="Line 27"/>
          <p:cNvSpPr>
            <a:spLocks noChangeShapeType="1"/>
          </p:cNvSpPr>
          <p:nvPr/>
        </p:nvSpPr>
        <p:spPr bwMode="auto">
          <a:xfrm>
            <a:off x="6172200" y="3200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64" name="Line 28"/>
          <p:cNvSpPr>
            <a:spLocks noChangeShapeType="1"/>
          </p:cNvSpPr>
          <p:nvPr/>
        </p:nvSpPr>
        <p:spPr bwMode="auto">
          <a:xfrm>
            <a:off x="5715000" y="1752600"/>
            <a:ext cx="12192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65" name="Line 29"/>
          <p:cNvSpPr>
            <a:spLocks noChangeShapeType="1"/>
          </p:cNvSpPr>
          <p:nvPr/>
        </p:nvSpPr>
        <p:spPr bwMode="auto">
          <a:xfrm>
            <a:off x="6934200" y="33528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66" name="Line 30"/>
          <p:cNvSpPr>
            <a:spLocks noChangeShapeType="1"/>
          </p:cNvSpPr>
          <p:nvPr/>
        </p:nvSpPr>
        <p:spPr bwMode="auto">
          <a:xfrm flipV="1">
            <a:off x="6781800" y="1066800"/>
            <a:ext cx="10668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67" name="Line 31"/>
          <p:cNvSpPr>
            <a:spLocks noChangeShapeType="1"/>
          </p:cNvSpPr>
          <p:nvPr/>
        </p:nvSpPr>
        <p:spPr bwMode="auto">
          <a:xfrm flipV="1">
            <a:off x="7543800" y="1219200"/>
            <a:ext cx="10668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68" name="Line 32"/>
          <p:cNvSpPr>
            <a:spLocks noChangeShapeType="1"/>
          </p:cNvSpPr>
          <p:nvPr/>
        </p:nvSpPr>
        <p:spPr bwMode="auto">
          <a:xfrm flipV="1">
            <a:off x="6781800" y="3733800"/>
            <a:ext cx="457200" cy="304800"/>
          </a:xfrm>
          <a:prstGeom prst="line">
            <a:avLst/>
          </a:prstGeom>
          <a:noFill/>
          <a:ln w="9525">
            <a:solidFill>
              <a:srgbClr val="FF99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69" name="Line 33"/>
          <p:cNvSpPr>
            <a:spLocks noChangeShapeType="1"/>
          </p:cNvSpPr>
          <p:nvPr/>
        </p:nvSpPr>
        <p:spPr bwMode="auto">
          <a:xfrm>
            <a:off x="7239000" y="3733800"/>
            <a:ext cx="304800" cy="457200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70" name="Text Box 34"/>
          <p:cNvSpPr txBox="1">
            <a:spLocks noChangeArrowheads="1"/>
          </p:cNvSpPr>
          <p:nvPr/>
        </p:nvSpPr>
        <p:spPr bwMode="auto">
          <a:xfrm>
            <a:off x="4343400" y="4648200"/>
            <a:ext cx="2057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solidFill>
                  <a:srgbClr val="33CC33"/>
                </a:solidFill>
              </a:rPr>
              <a:t>extra distance traveled by beam 2 = a</a:t>
            </a:r>
          </a:p>
        </p:txBody>
      </p:sp>
      <p:sp>
        <p:nvSpPr>
          <p:cNvPr id="65571" name="Line 35"/>
          <p:cNvSpPr>
            <a:spLocks noChangeShapeType="1"/>
          </p:cNvSpPr>
          <p:nvPr/>
        </p:nvSpPr>
        <p:spPr bwMode="auto">
          <a:xfrm flipV="1">
            <a:off x="6248400" y="3962400"/>
            <a:ext cx="1066800" cy="1066800"/>
          </a:xfrm>
          <a:prstGeom prst="line">
            <a:avLst/>
          </a:prstGeom>
          <a:noFill/>
          <a:ln w="9525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72" name="Line 36"/>
          <p:cNvSpPr>
            <a:spLocks noChangeShapeType="1"/>
          </p:cNvSpPr>
          <p:nvPr/>
        </p:nvSpPr>
        <p:spPr bwMode="auto">
          <a:xfrm>
            <a:off x="6858000" y="3886200"/>
            <a:ext cx="685800" cy="304800"/>
          </a:xfrm>
          <a:prstGeom prst="line">
            <a:avLst/>
          </a:prstGeom>
          <a:noFill/>
          <a:ln w="9525">
            <a:solidFill>
              <a:srgbClr val="FF99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73" name="Text Box 37"/>
          <p:cNvSpPr txBox="1">
            <a:spLocks noChangeArrowheads="1"/>
          </p:cNvSpPr>
          <p:nvPr/>
        </p:nvSpPr>
        <p:spPr bwMode="auto">
          <a:xfrm>
            <a:off x="4876800" y="1676400"/>
            <a:ext cx="381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1</a:t>
            </a:r>
          </a:p>
        </p:txBody>
      </p:sp>
      <p:sp>
        <p:nvSpPr>
          <p:cNvPr id="65574" name="Text Box 38"/>
          <p:cNvSpPr txBox="1">
            <a:spLocks noChangeArrowheads="1"/>
          </p:cNvSpPr>
          <p:nvPr/>
        </p:nvSpPr>
        <p:spPr bwMode="auto">
          <a:xfrm>
            <a:off x="5334000" y="1447800"/>
            <a:ext cx="381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2</a:t>
            </a:r>
          </a:p>
        </p:txBody>
      </p:sp>
      <p:sp>
        <p:nvSpPr>
          <p:cNvPr id="65575" name="Text Box 39"/>
          <p:cNvSpPr txBox="1">
            <a:spLocks noChangeArrowheads="1"/>
          </p:cNvSpPr>
          <p:nvPr/>
        </p:nvSpPr>
        <p:spPr bwMode="auto">
          <a:xfrm>
            <a:off x="6324600" y="5105400"/>
            <a:ext cx="2057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solidFill>
                  <a:srgbClr val="0000FF"/>
                </a:solidFill>
              </a:rPr>
              <a:t>extra distance traveled by beam 1 = b</a:t>
            </a:r>
          </a:p>
        </p:txBody>
      </p:sp>
      <p:sp>
        <p:nvSpPr>
          <p:cNvPr id="65576" name="Line 40"/>
          <p:cNvSpPr>
            <a:spLocks noChangeShapeType="1"/>
          </p:cNvSpPr>
          <p:nvPr/>
        </p:nvSpPr>
        <p:spPr bwMode="auto">
          <a:xfrm flipV="1">
            <a:off x="6781800" y="3886200"/>
            <a:ext cx="76200" cy="1524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77" name="Line 41"/>
          <p:cNvSpPr>
            <a:spLocks noChangeShapeType="1"/>
          </p:cNvSpPr>
          <p:nvPr/>
        </p:nvSpPr>
        <p:spPr bwMode="auto">
          <a:xfrm flipH="1" flipV="1">
            <a:off x="6858000" y="4038600"/>
            <a:ext cx="457200" cy="1066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78" name="Line 42"/>
          <p:cNvSpPr>
            <a:spLocks noChangeShapeType="1"/>
          </p:cNvSpPr>
          <p:nvPr/>
        </p:nvSpPr>
        <p:spPr bwMode="auto">
          <a:xfrm>
            <a:off x="7239000" y="4495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79" name="Text Box 43"/>
          <p:cNvSpPr txBox="1">
            <a:spLocks noChangeArrowheads="1"/>
          </p:cNvSpPr>
          <p:nvPr/>
        </p:nvSpPr>
        <p:spPr bwMode="auto">
          <a:xfrm>
            <a:off x="7543800" y="4572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d</a:t>
            </a:r>
          </a:p>
        </p:txBody>
      </p:sp>
      <p:sp>
        <p:nvSpPr>
          <p:cNvPr id="65580" name="Line 44"/>
          <p:cNvSpPr>
            <a:spLocks noChangeShapeType="1"/>
          </p:cNvSpPr>
          <p:nvPr/>
        </p:nvSpPr>
        <p:spPr bwMode="auto">
          <a:xfrm>
            <a:off x="7543800" y="17526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81" name="Freeform 45"/>
          <p:cNvSpPr>
            <a:spLocks/>
          </p:cNvSpPr>
          <p:nvPr/>
        </p:nvSpPr>
        <p:spPr bwMode="auto">
          <a:xfrm>
            <a:off x="7162800" y="3416300"/>
            <a:ext cx="381000" cy="241300"/>
          </a:xfrm>
          <a:custGeom>
            <a:avLst/>
            <a:gdLst>
              <a:gd name="T0" fmla="*/ 0 w 240"/>
              <a:gd name="T1" fmla="*/ 2147483647 h 152"/>
              <a:gd name="T2" fmla="*/ 2147483647 w 240"/>
              <a:gd name="T3" fmla="*/ 2147483647 h 152"/>
              <a:gd name="T4" fmla="*/ 2147483647 w 240"/>
              <a:gd name="T5" fmla="*/ 2147483647 h 152"/>
              <a:gd name="T6" fmla="*/ 2147483647 w 240"/>
              <a:gd name="T7" fmla="*/ 2147483647 h 152"/>
              <a:gd name="T8" fmla="*/ 0 60000 65536"/>
              <a:gd name="T9" fmla="*/ 0 60000 65536"/>
              <a:gd name="T10" fmla="*/ 0 60000 65536"/>
              <a:gd name="T11" fmla="*/ 0 60000 65536"/>
              <a:gd name="T12" fmla="*/ 0 w 240"/>
              <a:gd name="T13" fmla="*/ 0 h 152"/>
              <a:gd name="T14" fmla="*/ 240 w 240"/>
              <a:gd name="T15" fmla="*/ 152 h 1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0" h="152">
                <a:moveTo>
                  <a:pt x="0" y="152"/>
                </a:moveTo>
                <a:cubicBezTo>
                  <a:pt x="8" y="116"/>
                  <a:pt x="16" y="80"/>
                  <a:pt x="48" y="56"/>
                </a:cubicBezTo>
                <a:cubicBezTo>
                  <a:pt x="80" y="32"/>
                  <a:pt x="160" y="16"/>
                  <a:pt x="192" y="8"/>
                </a:cubicBezTo>
                <a:cubicBezTo>
                  <a:pt x="224" y="0"/>
                  <a:pt x="232" y="4"/>
                  <a:pt x="240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82" name="Freeform 46"/>
          <p:cNvSpPr>
            <a:spLocks/>
          </p:cNvSpPr>
          <p:nvPr/>
        </p:nvSpPr>
        <p:spPr bwMode="auto">
          <a:xfrm>
            <a:off x="7543800" y="3568700"/>
            <a:ext cx="152400" cy="88900"/>
          </a:xfrm>
          <a:custGeom>
            <a:avLst/>
            <a:gdLst>
              <a:gd name="T0" fmla="*/ 0 w 96"/>
              <a:gd name="T1" fmla="*/ 2147483647 h 56"/>
              <a:gd name="T2" fmla="*/ 2147483647 w 96"/>
              <a:gd name="T3" fmla="*/ 2147483647 h 56"/>
              <a:gd name="T4" fmla="*/ 2147483647 w 96"/>
              <a:gd name="T5" fmla="*/ 2147483647 h 56"/>
              <a:gd name="T6" fmla="*/ 0 60000 65536"/>
              <a:gd name="T7" fmla="*/ 0 60000 65536"/>
              <a:gd name="T8" fmla="*/ 0 60000 65536"/>
              <a:gd name="T9" fmla="*/ 0 w 96"/>
              <a:gd name="T10" fmla="*/ 0 h 56"/>
              <a:gd name="T11" fmla="*/ 96 w 96"/>
              <a:gd name="T12" fmla="*/ 56 h 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" h="56">
                <a:moveTo>
                  <a:pt x="0" y="8"/>
                </a:moveTo>
                <a:cubicBezTo>
                  <a:pt x="16" y="4"/>
                  <a:pt x="32" y="0"/>
                  <a:pt x="48" y="8"/>
                </a:cubicBezTo>
                <a:cubicBezTo>
                  <a:pt x="64" y="16"/>
                  <a:pt x="88" y="48"/>
                  <a:pt x="96" y="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83" name="Text Box 47"/>
          <p:cNvSpPr txBox="1">
            <a:spLocks noChangeArrowheads="1"/>
          </p:cNvSpPr>
          <p:nvPr/>
        </p:nvSpPr>
        <p:spPr bwMode="auto">
          <a:xfrm>
            <a:off x="7162800" y="2971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latin typeface="Symbol" pitchFamily="18" charset="2"/>
              </a:rPr>
              <a:t>q</a:t>
            </a:r>
          </a:p>
        </p:txBody>
      </p:sp>
      <p:sp>
        <p:nvSpPr>
          <p:cNvPr id="65584" name="Text Box 48"/>
          <p:cNvSpPr txBox="1">
            <a:spLocks noChangeArrowheads="1"/>
          </p:cNvSpPr>
          <p:nvPr/>
        </p:nvSpPr>
        <p:spPr bwMode="auto">
          <a:xfrm>
            <a:off x="7620000" y="2743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latin typeface="Symbol" pitchFamily="18" charset="2"/>
              </a:rPr>
              <a:t>f</a:t>
            </a:r>
          </a:p>
        </p:txBody>
      </p:sp>
      <p:sp>
        <p:nvSpPr>
          <p:cNvPr id="65585" name="Text Box 49"/>
          <p:cNvSpPr txBox="1">
            <a:spLocks noChangeArrowheads="1"/>
          </p:cNvSpPr>
          <p:nvPr/>
        </p:nvSpPr>
        <p:spPr bwMode="auto">
          <a:xfrm>
            <a:off x="5181600" y="5562600"/>
            <a:ext cx="31242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d = groove spacing</a:t>
            </a:r>
          </a:p>
          <a:p>
            <a:pPr>
              <a:spcBef>
                <a:spcPct val="50000"/>
              </a:spcBef>
            </a:pPr>
            <a:r>
              <a:rPr lang="en-US" altLang="en-US" dirty="0">
                <a:latin typeface="Symbol" pitchFamily="18" charset="2"/>
              </a:rPr>
              <a:t>q </a:t>
            </a:r>
            <a:r>
              <a:rPr lang="en-US" altLang="en-US" dirty="0"/>
              <a:t>= incoming light angle</a:t>
            </a:r>
          </a:p>
          <a:p>
            <a:pPr>
              <a:spcBef>
                <a:spcPct val="50000"/>
              </a:spcBef>
            </a:pPr>
            <a:r>
              <a:rPr lang="en-US" altLang="en-US" dirty="0">
                <a:latin typeface="Symbol" pitchFamily="18" charset="2"/>
              </a:rPr>
              <a:t>f </a:t>
            </a:r>
            <a:r>
              <a:rPr lang="en-US" altLang="en-US" dirty="0"/>
              <a:t>= outgoing light angle</a:t>
            </a:r>
          </a:p>
        </p:txBody>
      </p:sp>
      <p:sp>
        <p:nvSpPr>
          <p:cNvPr id="34" name="Right Triangle 33"/>
          <p:cNvSpPr/>
          <p:nvPr/>
        </p:nvSpPr>
        <p:spPr>
          <a:xfrm>
            <a:off x="5715000" y="2362200"/>
            <a:ext cx="762000" cy="6858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4800600" y="2667000"/>
            <a:ext cx="1295400" cy="38100"/>
          </a:xfrm>
          <a:prstGeom prst="straightConnector1">
            <a:avLst/>
          </a:prstGeom>
          <a:ln w="25400">
            <a:solidFill>
              <a:srgbClr val="FFFF00">
                <a:alpha val="61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4800600" y="2667000"/>
            <a:ext cx="1295400" cy="38100"/>
          </a:xfrm>
          <a:prstGeom prst="straightConnector1">
            <a:avLst/>
          </a:prstGeom>
          <a:ln w="25400">
            <a:solidFill>
              <a:srgbClr val="FF0000">
                <a:alpha val="57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4" idx="5"/>
          </p:cNvCxnSpPr>
          <p:nvPr/>
        </p:nvCxnSpPr>
        <p:spPr>
          <a:xfrm>
            <a:off x="6096000" y="2705100"/>
            <a:ext cx="914400" cy="1905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4" idx="5"/>
          </p:cNvCxnSpPr>
          <p:nvPr/>
        </p:nvCxnSpPr>
        <p:spPr>
          <a:xfrm>
            <a:off x="6096000" y="2705100"/>
            <a:ext cx="914400" cy="114300"/>
          </a:xfrm>
          <a:prstGeom prst="straightConnector1">
            <a:avLst/>
          </a:prstGeom>
          <a:ln w="25400">
            <a:solidFill>
              <a:srgbClr val="FFFF00">
                <a:alpha val="72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92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9" dur="500"/>
                                        <p:tgtEl>
                                          <p:spTgt spid="655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500"/>
                                        <p:tgtEl>
                                          <p:spTgt spid="655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5" dur="500"/>
                                        <p:tgtEl>
                                          <p:spTgt spid="655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500"/>
                                        <p:tgtEl>
                                          <p:spTgt spid="655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1" dur="500"/>
                                        <p:tgtEl>
                                          <p:spTgt spid="655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4" dur="500"/>
                                        <p:tgtEl>
                                          <p:spTgt spid="655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7" dur="500"/>
                                        <p:tgtEl>
                                          <p:spTgt spid="65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" dur="500"/>
                                        <p:tgtEl>
                                          <p:spTgt spid="655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  <p:bldP spid="65553" grpId="0" animBg="1"/>
      <p:bldP spid="65554" grpId="0" animBg="1"/>
      <p:bldP spid="65558" grpId="0" animBg="1"/>
      <p:bldP spid="65559" grpId="0" animBg="1"/>
      <p:bldP spid="65560" grpId="0" animBg="1"/>
      <p:bldP spid="65561" grpId="0" animBg="1"/>
      <p:bldP spid="65562" grpId="0" animBg="1"/>
      <p:bldP spid="65563" grpId="0" animBg="1"/>
      <p:bldP spid="65564" grpId="0" animBg="1"/>
      <p:bldP spid="65565" grpId="0" animBg="1"/>
      <p:bldP spid="65566" grpId="0" animBg="1"/>
      <p:bldP spid="65567" grpId="0" animBg="1"/>
      <p:bldP spid="65568" grpId="0" animBg="1"/>
      <p:bldP spid="65568" grpId="1" animBg="1"/>
      <p:bldP spid="65569" grpId="0" animBg="1"/>
      <p:bldP spid="65569" grpId="1" animBg="1"/>
      <p:bldP spid="65570" grpId="0"/>
      <p:bldP spid="65570" grpId="1"/>
      <p:bldP spid="65571" grpId="0" animBg="1"/>
      <p:bldP spid="65571" grpId="1" animBg="1"/>
      <p:bldP spid="65572" grpId="0" animBg="1"/>
      <p:bldP spid="65572" grpId="1" animBg="1"/>
      <p:bldP spid="65573" grpId="0"/>
      <p:bldP spid="65574" grpId="0"/>
      <p:bldP spid="65575" grpId="0"/>
      <p:bldP spid="65575" grpId="1"/>
      <p:bldP spid="65576" grpId="0" animBg="1"/>
      <p:bldP spid="65576" grpId="1" animBg="1"/>
      <p:bldP spid="65577" grpId="0" animBg="1"/>
      <p:bldP spid="65577" grpId="1" animBg="1"/>
      <p:bldP spid="65578" grpId="0" animBg="1"/>
      <p:bldP spid="65579" grpId="0"/>
      <p:bldP spid="65580" grpId="0" animBg="1"/>
      <p:bldP spid="65581" grpId="0" animBg="1"/>
      <p:bldP spid="65582" grpId="0" animBg="1"/>
      <p:bldP spid="65583" grpId="0"/>
      <p:bldP spid="65584" grpId="0"/>
      <p:bldP spid="65585" grpId="0"/>
      <p:bldP spid="34" grpId="0" animBg="1"/>
      <p:bldP spid="3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>
                <a:latin typeface="Tahoma" charset="0"/>
              </a:rPr>
              <a:t>Spectrometers – 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3200" smtClean="0">
                <a:latin typeface="Tahoma" charset="0"/>
              </a:rPr>
              <a:t>Monochromators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229600" cy="2971800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Tahoma" charset="0"/>
              </a:rPr>
              <a:t>B.	</a:t>
            </a:r>
            <a:r>
              <a:rPr lang="en-US" altLang="en-US" sz="2400" smtClean="0">
                <a:latin typeface="Tahoma" charset="0"/>
              </a:rPr>
              <a:t>Performance of Grating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altLang="en-US" sz="2000" smtClean="0">
                <a:latin typeface="Tahoma" charset="0"/>
                <a:cs typeface="Tahoma" charset="0"/>
              </a:rPr>
              <a:t>Resolution = </a:t>
            </a:r>
            <a:r>
              <a:rPr lang="en-US" altLang="en-US" sz="2000" smtClean="0">
                <a:latin typeface="Symbol" pitchFamily="18" charset="2"/>
                <a:cs typeface="Tahoma" charset="0"/>
              </a:rPr>
              <a:t>l</a:t>
            </a:r>
            <a:r>
              <a:rPr lang="en-US" altLang="en-US" sz="2000" smtClean="0">
                <a:latin typeface="Tahoma" charset="0"/>
                <a:cs typeface="Tahoma" charset="0"/>
              </a:rPr>
              <a:t>/</a:t>
            </a:r>
            <a:r>
              <a:rPr lang="en-US" altLang="en-US" sz="2000" smtClean="0">
                <a:latin typeface="Symbol" pitchFamily="18" charset="2"/>
                <a:cs typeface="Tahoma" charset="0"/>
              </a:rPr>
              <a:t>Dl</a:t>
            </a:r>
            <a:r>
              <a:rPr lang="en-US" altLang="en-US" sz="2000" smtClean="0">
                <a:latin typeface="Tahoma" charset="0"/>
                <a:cs typeface="Tahoma" charset="0"/>
              </a:rPr>
              <a:t> = nN</a:t>
            </a:r>
          </a:p>
          <a:p>
            <a:pPr marL="914400" lvl="1" indent="-457200">
              <a:lnSpc>
                <a:spcPct val="80000"/>
              </a:lnSpc>
              <a:buFontTx/>
              <a:buNone/>
            </a:pPr>
            <a:r>
              <a:rPr lang="en-US" altLang="en-US" sz="1600" smtClean="0">
                <a:latin typeface="Tahoma" charset="0"/>
              </a:rPr>
              <a:t>	where n = order (1, 2, 3...) and N = No. grooves illuminated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 startAt="2"/>
            </a:pPr>
            <a:r>
              <a:rPr lang="en-US" altLang="en-US" sz="2000" smtClean="0">
                <a:latin typeface="Tahoma" charset="0"/>
              </a:rPr>
              <a:t>To increase resolution,</a:t>
            </a:r>
          </a:p>
          <a:p>
            <a:pPr marL="1295400" lvl="2" indent="-381000"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Tahoma" charset="0"/>
              </a:rPr>
              <a:t>a.  	decrease d (groove spacing)</a:t>
            </a:r>
          </a:p>
          <a:p>
            <a:pPr marL="1295400" lvl="2" indent="-381000">
              <a:lnSpc>
                <a:spcPct val="80000"/>
              </a:lnSpc>
              <a:buFontTx/>
              <a:buAutoNum type="alphaLcPeriod" startAt="2"/>
            </a:pPr>
            <a:r>
              <a:rPr lang="en-US" altLang="en-US" sz="1800" smtClean="0">
                <a:latin typeface="Tahoma" charset="0"/>
              </a:rPr>
              <a:t>increase length of grating illuminated (perpendicular to grooves)</a:t>
            </a:r>
          </a:p>
          <a:p>
            <a:pPr marL="1295400" lvl="2" indent="-381000">
              <a:lnSpc>
                <a:spcPct val="80000"/>
              </a:lnSpc>
              <a:buFontTx/>
              <a:buAutoNum type="alphaLcPeriod" startAt="2"/>
            </a:pPr>
            <a:r>
              <a:rPr lang="en-US" altLang="en-US" sz="1800" smtClean="0">
                <a:latin typeface="Tahoma" charset="0"/>
              </a:rPr>
              <a:t>use higher diffraction order (n = 5 vs. n = 1)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 startAt="2"/>
            </a:pPr>
            <a:r>
              <a:rPr lang="en-US" altLang="en-US" sz="2000" smtClean="0">
                <a:latin typeface="Tahoma" charset="0"/>
              </a:rPr>
              <a:t>Dispersion from gratings:</a:t>
            </a:r>
          </a:p>
          <a:p>
            <a:pPr marL="1295400" lvl="2" indent="-381000">
              <a:lnSpc>
                <a:spcPct val="80000"/>
              </a:lnSpc>
              <a:buFontTx/>
              <a:buAutoNum type="alphaLcPeriod"/>
            </a:pPr>
            <a:r>
              <a:rPr lang="en-US" altLang="en-US" sz="1800" smtClean="0">
                <a:latin typeface="Tahoma" charset="0"/>
              </a:rPr>
              <a:t>Angular dispersion = </a:t>
            </a:r>
            <a:r>
              <a:rPr lang="en-US" altLang="en-US" sz="1800" smtClean="0">
                <a:latin typeface="Symbol" pitchFamily="18" charset="2"/>
              </a:rPr>
              <a:t>Df</a:t>
            </a:r>
            <a:r>
              <a:rPr lang="en-US" altLang="en-US" sz="1800" smtClean="0">
                <a:latin typeface="Tahoma" charset="0"/>
              </a:rPr>
              <a:t>/</a:t>
            </a:r>
            <a:r>
              <a:rPr lang="en-US" altLang="en-US" sz="1800" smtClean="0">
                <a:latin typeface="Symbol" pitchFamily="18" charset="2"/>
              </a:rPr>
              <a:t>Dl</a:t>
            </a:r>
            <a:r>
              <a:rPr lang="en-US" altLang="en-US" sz="1800" smtClean="0">
                <a:latin typeface="Tahoma" charset="0"/>
              </a:rPr>
              <a:t> = n/dcos</a:t>
            </a:r>
            <a:r>
              <a:rPr lang="en-US" altLang="en-US" sz="1800" smtClean="0">
                <a:latin typeface="Symbol" pitchFamily="18" charset="2"/>
              </a:rPr>
              <a:t>f</a:t>
            </a:r>
          </a:p>
          <a:p>
            <a:pPr marL="1295400" lvl="2" indent="-381000">
              <a:lnSpc>
                <a:spcPct val="80000"/>
              </a:lnSpc>
              <a:buFontTx/>
              <a:buAutoNum type="alphaLcPeriod"/>
            </a:pPr>
            <a:r>
              <a:rPr lang="en-US" altLang="en-US" sz="1800" smtClean="0">
                <a:latin typeface="Tahoma" charset="0"/>
              </a:rPr>
              <a:t>Linear dispersion = D = </a:t>
            </a:r>
            <a:r>
              <a:rPr lang="en-US" altLang="en-US" sz="1800" smtClean="0">
                <a:latin typeface="Symbol" pitchFamily="18" charset="2"/>
              </a:rPr>
              <a:t>D</a:t>
            </a:r>
            <a:r>
              <a:rPr lang="en-US" altLang="en-US" sz="1800" smtClean="0">
                <a:latin typeface="Tahoma" charset="0"/>
              </a:rPr>
              <a:t>y/</a:t>
            </a:r>
            <a:r>
              <a:rPr lang="en-US" altLang="en-US" sz="1800" smtClean="0">
                <a:latin typeface="Symbol" pitchFamily="18" charset="2"/>
              </a:rPr>
              <a:t>Dl</a:t>
            </a:r>
            <a:r>
              <a:rPr lang="en-US" altLang="en-US" sz="1800" smtClean="0">
                <a:latin typeface="Tahoma" charset="0"/>
              </a:rPr>
              <a:t> = F</a:t>
            </a:r>
            <a:r>
              <a:rPr lang="en-US" altLang="en-US" sz="1800" smtClean="0">
                <a:latin typeface="Symbol" pitchFamily="18" charset="2"/>
              </a:rPr>
              <a:t>Df</a:t>
            </a:r>
            <a:r>
              <a:rPr lang="en-US" altLang="en-US" sz="1800" smtClean="0">
                <a:latin typeface="Tahoma" charset="0"/>
              </a:rPr>
              <a:t>/</a:t>
            </a:r>
            <a:r>
              <a:rPr lang="en-US" altLang="en-US" sz="1800" smtClean="0">
                <a:latin typeface="Symbol" pitchFamily="18" charset="2"/>
              </a:rPr>
              <a:t>Dl</a:t>
            </a:r>
            <a:r>
              <a:rPr lang="en-US" altLang="en-US" sz="1800" smtClean="0">
                <a:latin typeface="Tahoma" charset="0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1447800" y="6019800"/>
            <a:ext cx="1600200" cy="152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447800" y="5913438"/>
            <a:ext cx="1600200" cy="76200"/>
            <a:chOff x="4267200" y="5715000"/>
            <a:chExt cx="3378200" cy="228600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4267200" y="5715000"/>
              <a:ext cx="435681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4650582" y="5767299"/>
              <a:ext cx="228600" cy="1240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4826883" y="5715000"/>
              <a:ext cx="432328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5206912" y="5767299"/>
              <a:ext cx="228600" cy="1240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5383214" y="5715000"/>
              <a:ext cx="435681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5766595" y="5767298"/>
              <a:ext cx="228600" cy="12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5969706" y="5715000"/>
              <a:ext cx="43233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6351413" y="5765622"/>
              <a:ext cx="228600" cy="12735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529389" y="5715000"/>
              <a:ext cx="432328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6909418" y="5767299"/>
              <a:ext cx="228600" cy="1240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7085719" y="5715000"/>
              <a:ext cx="435681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7469101" y="5767298"/>
              <a:ext cx="228600" cy="12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Straight Arrow Connector 22"/>
          <p:cNvCxnSpPr/>
          <p:nvPr/>
        </p:nvCxnSpPr>
        <p:spPr>
          <a:xfrm rot="16200000" flipH="1">
            <a:off x="1371600" y="5257800"/>
            <a:ext cx="91440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 flipH="1" flipV="1">
            <a:off x="1866900" y="5295900"/>
            <a:ext cx="838200" cy="457200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 flipH="1" flipV="1">
            <a:off x="2019300" y="5295900"/>
            <a:ext cx="685800" cy="60960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1485900" y="5372100"/>
            <a:ext cx="114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29"/>
          <p:cNvSpPr/>
          <p:nvPr/>
        </p:nvSpPr>
        <p:spPr>
          <a:xfrm>
            <a:off x="2087563" y="5499100"/>
            <a:ext cx="168275" cy="63500"/>
          </a:xfrm>
          <a:custGeom>
            <a:avLst/>
            <a:gdLst>
              <a:gd name="connsiteX0" fmla="*/ 0 w 167640"/>
              <a:gd name="connsiteY0" fmla="*/ 17288 h 63008"/>
              <a:gd name="connsiteX1" fmla="*/ 167640 w 167640"/>
              <a:gd name="connsiteY1" fmla="*/ 63008 h 63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7640" h="63008">
                <a:moveTo>
                  <a:pt x="0" y="17288"/>
                </a:moveTo>
                <a:cubicBezTo>
                  <a:pt x="151441" y="34115"/>
                  <a:pt x="104632" y="0"/>
                  <a:pt x="167640" y="63008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133600" y="4953000"/>
            <a:ext cx="762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>
                <a:latin typeface="Symbol" pitchFamily="18" charset="2"/>
              </a:rPr>
              <a:t>f</a:t>
            </a:r>
          </a:p>
        </p:txBody>
      </p:sp>
      <p:sp>
        <p:nvSpPr>
          <p:cNvPr id="32" name="Line 21"/>
          <p:cNvSpPr>
            <a:spLocks noChangeShapeType="1"/>
          </p:cNvSpPr>
          <p:nvPr/>
        </p:nvSpPr>
        <p:spPr bwMode="auto">
          <a:xfrm flipH="1">
            <a:off x="5029200" y="6248400"/>
            <a:ext cx="2438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Line 22"/>
          <p:cNvSpPr>
            <a:spLocks noChangeShapeType="1"/>
          </p:cNvSpPr>
          <p:nvPr/>
        </p:nvSpPr>
        <p:spPr bwMode="auto">
          <a:xfrm flipV="1">
            <a:off x="5029200" y="55626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Freeform 53"/>
          <p:cNvSpPr>
            <a:spLocks/>
          </p:cNvSpPr>
          <p:nvPr/>
        </p:nvSpPr>
        <p:spPr bwMode="auto">
          <a:xfrm rot="1189589">
            <a:off x="6858000" y="4800600"/>
            <a:ext cx="304800" cy="990600"/>
          </a:xfrm>
          <a:custGeom>
            <a:avLst/>
            <a:gdLst>
              <a:gd name="T0" fmla="*/ 0 w 192"/>
              <a:gd name="T1" fmla="*/ 0 h 624"/>
              <a:gd name="T2" fmla="*/ 2147483647 w 192"/>
              <a:gd name="T3" fmla="*/ 2147483647 h 624"/>
              <a:gd name="T4" fmla="*/ 2147483647 w 192"/>
              <a:gd name="T5" fmla="*/ 2147483647 h 624"/>
              <a:gd name="T6" fmla="*/ 2147483647 w 192"/>
              <a:gd name="T7" fmla="*/ 2147483647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192"/>
              <a:gd name="T13" fmla="*/ 0 h 624"/>
              <a:gd name="T14" fmla="*/ 192 w 19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" h="624">
                <a:moveTo>
                  <a:pt x="0" y="0"/>
                </a:moveTo>
                <a:cubicBezTo>
                  <a:pt x="56" y="40"/>
                  <a:pt x="112" y="80"/>
                  <a:pt x="144" y="144"/>
                </a:cubicBezTo>
                <a:cubicBezTo>
                  <a:pt x="176" y="208"/>
                  <a:pt x="192" y="304"/>
                  <a:pt x="192" y="384"/>
                </a:cubicBezTo>
                <a:cubicBezTo>
                  <a:pt x="192" y="464"/>
                  <a:pt x="152" y="584"/>
                  <a:pt x="144" y="6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62"/>
          <p:cNvSpPr>
            <a:spLocks noChangeShapeType="1"/>
          </p:cNvSpPr>
          <p:nvPr/>
        </p:nvSpPr>
        <p:spPr bwMode="auto">
          <a:xfrm flipH="1">
            <a:off x="5029200" y="4876800"/>
            <a:ext cx="2057400" cy="38100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63"/>
          <p:cNvSpPr>
            <a:spLocks noChangeShapeType="1"/>
          </p:cNvSpPr>
          <p:nvPr/>
        </p:nvSpPr>
        <p:spPr bwMode="auto">
          <a:xfrm flipH="1" flipV="1">
            <a:off x="5029200" y="5257800"/>
            <a:ext cx="2057400" cy="30480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64"/>
          <p:cNvSpPr>
            <a:spLocks noChangeShapeType="1"/>
          </p:cNvSpPr>
          <p:nvPr/>
        </p:nvSpPr>
        <p:spPr bwMode="auto">
          <a:xfrm flipH="1">
            <a:off x="4953000" y="4876800"/>
            <a:ext cx="2133600" cy="60960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Line 65"/>
          <p:cNvSpPr>
            <a:spLocks noChangeShapeType="1"/>
          </p:cNvSpPr>
          <p:nvPr/>
        </p:nvSpPr>
        <p:spPr bwMode="auto">
          <a:xfrm flipH="1" flipV="1">
            <a:off x="4953000" y="5486400"/>
            <a:ext cx="2133600" cy="7620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Line 22"/>
          <p:cNvSpPr>
            <a:spLocks noChangeShapeType="1"/>
          </p:cNvSpPr>
          <p:nvPr/>
        </p:nvSpPr>
        <p:spPr bwMode="auto">
          <a:xfrm flipV="1">
            <a:off x="5029200" y="47244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3581400" y="6248400"/>
            <a:ext cx="1981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/>
              <a:t>Exit slit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rot="5400000" flipH="1" flipV="1">
            <a:off x="4229100" y="5600700"/>
            <a:ext cx="6858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 flipH="1" flipV="1">
            <a:off x="4078288" y="5448300"/>
            <a:ext cx="175101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4495800" y="6324600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0000"/>
                </a:solidFill>
              </a:rPr>
              <a:t>y-axis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5029200" y="5867400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7239000" y="5791200"/>
            <a:ext cx="190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/>
              <a:t>F = focal length</a:t>
            </a:r>
          </a:p>
        </p:txBody>
      </p:sp>
    </p:spTree>
    <p:extLst>
      <p:ext uri="{BB962C8B-B14F-4D97-AF65-F5344CB8AC3E}">
        <p14:creationId xmlns:p14="http://schemas.microsoft.com/office/powerpoint/2010/main" val="3882455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  <p:bldP spid="5" grpId="0" animBg="1"/>
      <p:bldP spid="31" grpId="0"/>
      <p:bldP spid="32" grpId="0" animBg="1"/>
      <p:bldP spid="33" grpId="0" animBg="1"/>
      <p:bldP spid="34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/>
      <p:bldP spid="50" grpId="0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latin typeface="Tahoma" charset="0"/>
              </a:rPr>
              <a:t>Spectrometers – 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Monochromators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Tahoma" charset="0"/>
              </a:rPr>
              <a:t>B.	</a:t>
            </a:r>
            <a:r>
              <a:rPr lang="en-US" sz="2400" dirty="0" smtClean="0">
                <a:latin typeface="Tahoma" charset="0"/>
              </a:rPr>
              <a:t>More on Linear Dispersion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sz="2000" dirty="0" err="1" smtClean="0">
                <a:latin typeface="Symbol" pitchFamily="18" charset="2"/>
              </a:rPr>
              <a:t>D</a:t>
            </a:r>
            <a:r>
              <a:rPr lang="en-US" sz="2000" dirty="0" err="1" smtClean="0">
                <a:latin typeface="Tahoma" charset="0"/>
              </a:rPr>
              <a:t>y</a:t>
            </a:r>
            <a:r>
              <a:rPr lang="en-US" sz="2000" dirty="0" smtClean="0">
                <a:latin typeface="Tahoma" charset="0"/>
              </a:rPr>
              <a:t> = slit width = W: related to band width passed through </a:t>
            </a:r>
            <a:r>
              <a:rPr lang="en-US" sz="2000" dirty="0" err="1" smtClean="0">
                <a:latin typeface="Tahoma" charset="0"/>
              </a:rPr>
              <a:t>monochromator</a:t>
            </a:r>
            <a:r>
              <a:rPr lang="en-US" sz="2000" dirty="0" smtClean="0">
                <a:latin typeface="Tahoma" charset="0"/>
              </a:rPr>
              <a:t> (</a:t>
            </a:r>
            <a:r>
              <a:rPr lang="en-US" sz="2000" dirty="0" smtClean="0">
                <a:latin typeface="Symbol" pitchFamily="18" charset="2"/>
              </a:rPr>
              <a:t>Dl</a:t>
            </a:r>
            <a:r>
              <a:rPr lang="en-US" sz="2000" dirty="0" smtClean="0">
                <a:latin typeface="Tahoma" charset="0"/>
              </a:rPr>
              <a:t>)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sz="2000" dirty="0" smtClean="0">
                <a:latin typeface="Symbol" pitchFamily="18" charset="2"/>
              </a:rPr>
              <a:t>Dl</a:t>
            </a:r>
            <a:r>
              <a:rPr lang="en-US" sz="2000" dirty="0" smtClean="0">
                <a:latin typeface="Tahoma" charset="0"/>
              </a:rPr>
              <a:t> = </a:t>
            </a:r>
            <a:r>
              <a:rPr lang="en-US" sz="2000" dirty="0" err="1" smtClean="0">
                <a:latin typeface="Tahoma" charset="0"/>
              </a:rPr>
              <a:t>Wdcos</a:t>
            </a:r>
            <a:r>
              <a:rPr lang="en-US" sz="2000" dirty="0" err="1" smtClean="0">
                <a:latin typeface="Symbol" pitchFamily="18" charset="2"/>
              </a:rPr>
              <a:t>f</a:t>
            </a:r>
            <a:r>
              <a:rPr lang="en-US" sz="2000" dirty="0" smtClean="0">
                <a:latin typeface="Tahoma" charset="0"/>
              </a:rPr>
              <a:t>/Fn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sz="2000" dirty="0" smtClean="0">
                <a:latin typeface="Tahoma" charset="0"/>
              </a:rPr>
              <a:t>For better resolutions,</a:t>
            </a:r>
          </a:p>
          <a:p>
            <a:pPr marL="1314450" lvl="2" indent="-457200">
              <a:lnSpc>
                <a:spcPct val="80000"/>
              </a:lnSpc>
              <a:buFontTx/>
              <a:buAutoNum type="alphaLcParenR"/>
            </a:pPr>
            <a:r>
              <a:rPr lang="en-US" sz="1600" dirty="0" smtClean="0">
                <a:latin typeface="Tahoma" charset="0"/>
              </a:rPr>
              <a:t>Decrease W</a:t>
            </a:r>
          </a:p>
          <a:p>
            <a:pPr marL="1314450" lvl="2" indent="-457200">
              <a:lnSpc>
                <a:spcPct val="80000"/>
              </a:lnSpc>
              <a:buFontTx/>
              <a:buAutoNum type="alphaLcParenR"/>
            </a:pPr>
            <a:r>
              <a:rPr lang="en-US" sz="1600" dirty="0" smtClean="0">
                <a:latin typeface="Tahoma" charset="0"/>
              </a:rPr>
              <a:t>Use smaller d</a:t>
            </a:r>
          </a:p>
          <a:p>
            <a:pPr marL="1314450" lvl="2" indent="-457200">
              <a:lnSpc>
                <a:spcPct val="80000"/>
              </a:lnSpc>
              <a:buFontTx/>
              <a:buAutoNum type="alphaLcParenR"/>
            </a:pPr>
            <a:r>
              <a:rPr lang="en-US" sz="1600" dirty="0" smtClean="0">
                <a:latin typeface="Tahoma" charset="0"/>
              </a:rPr>
              <a:t>Use larger </a:t>
            </a:r>
            <a:r>
              <a:rPr lang="en-US" sz="1600" dirty="0" smtClean="0">
                <a:latin typeface="Symbol" pitchFamily="18" charset="2"/>
              </a:rPr>
              <a:t>f</a:t>
            </a:r>
          </a:p>
          <a:p>
            <a:pPr marL="1314450" lvl="2" indent="-457200">
              <a:lnSpc>
                <a:spcPct val="80000"/>
              </a:lnSpc>
              <a:buFontTx/>
              <a:buAutoNum type="alphaLcParenR"/>
            </a:pPr>
            <a:r>
              <a:rPr lang="en-US" sz="1600" dirty="0" smtClean="0">
                <a:latin typeface="Tahoma" charset="0"/>
              </a:rPr>
              <a:t>Use larger F</a:t>
            </a:r>
          </a:p>
          <a:p>
            <a:pPr marL="1314450" lvl="2" indent="-457200">
              <a:lnSpc>
                <a:spcPct val="80000"/>
              </a:lnSpc>
              <a:buFontTx/>
              <a:buAutoNum type="alphaLcParenR"/>
            </a:pPr>
            <a:r>
              <a:rPr lang="en-US" sz="1600" dirty="0" smtClean="0">
                <a:latin typeface="Tahoma" charset="0"/>
              </a:rPr>
              <a:t>Use larger n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sz="2000" dirty="0" smtClean="0">
                <a:latin typeface="Tahoma" charset="0"/>
              </a:rPr>
              <a:t>All have drawbacks:</a:t>
            </a:r>
          </a:p>
          <a:p>
            <a:pPr marL="1314450" lvl="2" indent="-457200">
              <a:lnSpc>
                <a:spcPct val="80000"/>
              </a:lnSpc>
              <a:buFontTx/>
              <a:buNone/>
            </a:pPr>
            <a:r>
              <a:rPr lang="en-US" sz="1600" dirty="0" smtClean="0">
                <a:latin typeface="Tahoma" charset="0"/>
              </a:rPr>
              <a:t>a), c) and e) decrease light throughput</a:t>
            </a:r>
          </a:p>
          <a:p>
            <a:pPr marL="1314450" lvl="2" indent="-457200">
              <a:lnSpc>
                <a:spcPct val="80000"/>
              </a:lnSpc>
              <a:buFontTx/>
              <a:buNone/>
            </a:pPr>
            <a:r>
              <a:rPr lang="en-US" sz="1600" dirty="0" smtClean="0">
                <a:latin typeface="Tahoma" charset="0"/>
              </a:rPr>
              <a:t>b) Gratings more readily damaged</a:t>
            </a:r>
          </a:p>
          <a:p>
            <a:pPr marL="1314450" lvl="2" indent="-457200">
              <a:lnSpc>
                <a:spcPct val="80000"/>
              </a:lnSpc>
              <a:buFontTx/>
              <a:buNone/>
            </a:pPr>
            <a:r>
              <a:rPr lang="en-US" sz="1600" dirty="0" smtClean="0">
                <a:latin typeface="Tahoma" charset="0"/>
              </a:rPr>
              <a:t>d) Means larger </a:t>
            </a:r>
            <a:r>
              <a:rPr lang="en-US" sz="1600" dirty="0" err="1" smtClean="0">
                <a:latin typeface="Tahoma" charset="0"/>
              </a:rPr>
              <a:t>monochromator</a:t>
            </a:r>
            <a:endParaRPr lang="en-US" sz="1600" dirty="0" smtClean="0">
              <a:latin typeface="Tahoma" charset="0"/>
            </a:endParaRPr>
          </a:p>
          <a:p>
            <a:pPr marL="1314450" lvl="2" indent="-457200">
              <a:lnSpc>
                <a:spcPct val="80000"/>
              </a:lnSpc>
              <a:buFontTx/>
              <a:buNone/>
            </a:pPr>
            <a:r>
              <a:rPr lang="en-US" sz="1600" dirty="0" smtClean="0">
                <a:latin typeface="Tahoma" charset="0"/>
              </a:rPr>
              <a:t>e) Has more interferences from other n values</a:t>
            </a:r>
          </a:p>
        </p:txBody>
      </p:sp>
    </p:spTree>
    <p:extLst>
      <p:ext uri="{BB962C8B-B14F-4D97-AF65-F5344CB8AC3E}">
        <p14:creationId xmlns:p14="http://schemas.microsoft.com/office/powerpoint/2010/main" val="92755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Wavelength Discrimination</a:t>
            </a:r>
            <a:br>
              <a:rPr lang="en-US" sz="4000" dirty="0">
                <a:latin typeface="Tahoma" charset="0"/>
              </a:rPr>
            </a:br>
            <a:r>
              <a:rPr lang="en-US" sz="3600" dirty="0" err="1">
                <a:latin typeface="Tahoma" charset="0"/>
              </a:rPr>
              <a:t>Monochromators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r>
              <a:rPr lang="en-US" sz="2800" dirty="0">
                <a:latin typeface="Tahoma" charset="0"/>
              </a:rPr>
              <a:t>Other Performance Measures (besides resolution)</a:t>
            </a:r>
          </a:p>
          <a:p>
            <a:pPr lvl="1"/>
            <a:r>
              <a:rPr lang="en-US" sz="2400" dirty="0">
                <a:latin typeface="Tahoma" charset="0"/>
              </a:rPr>
              <a:t>light throughput (% of light entering </a:t>
            </a:r>
            <a:r>
              <a:rPr lang="en-US" sz="2400" dirty="0" err="1">
                <a:latin typeface="Tahoma" charset="0"/>
              </a:rPr>
              <a:t>monochromator</a:t>
            </a:r>
            <a:r>
              <a:rPr lang="en-US" sz="2400" dirty="0">
                <a:latin typeface="Tahoma" charset="0"/>
              </a:rPr>
              <a:t> which exits </a:t>
            </a:r>
            <a:r>
              <a:rPr lang="en-US" sz="2400" dirty="0" err="1">
                <a:latin typeface="Tahoma" charset="0"/>
              </a:rPr>
              <a:t>monochromator</a:t>
            </a:r>
            <a:r>
              <a:rPr lang="en-US" sz="2400" dirty="0">
                <a:latin typeface="Tahoma" charset="0"/>
              </a:rPr>
              <a:t>)</a:t>
            </a:r>
          </a:p>
          <a:p>
            <a:pPr lvl="1"/>
            <a:r>
              <a:rPr lang="en-US" sz="2400" dirty="0">
                <a:latin typeface="Tahoma" charset="0"/>
              </a:rPr>
              <a:t>scanning range (</a:t>
            </a:r>
            <a:r>
              <a:rPr lang="el-GR" sz="2400" dirty="0">
                <a:latin typeface="Tahoma" charset="0"/>
                <a:cs typeface="Tahoma" charset="0"/>
              </a:rPr>
              <a:t>λ</a:t>
            </a:r>
            <a:r>
              <a:rPr lang="en-US" sz="2400" baseline="-25000" dirty="0">
                <a:latin typeface="Tahoma" charset="0"/>
                <a:cs typeface="Tahoma" charset="0"/>
              </a:rPr>
              <a:t>min</a:t>
            </a:r>
            <a:r>
              <a:rPr lang="en-US" sz="2400" dirty="0">
                <a:latin typeface="Tahoma" charset="0"/>
              </a:rPr>
              <a:t> to </a:t>
            </a:r>
            <a:r>
              <a:rPr lang="el-GR" sz="2400" dirty="0">
                <a:latin typeface="Tahoma" charset="0"/>
                <a:cs typeface="Tahoma" charset="0"/>
              </a:rPr>
              <a:t>λ</a:t>
            </a:r>
            <a:r>
              <a:rPr lang="en-US" sz="2400" baseline="-25000" dirty="0">
                <a:latin typeface="Tahoma" charset="0"/>
                <a:cs typeface="Tahoma" charset="0"/>
              </a:rPr>
              <a:t>max</a:t>
            </a:r>
            <a:r>
              <a:rPr lang="en-US" sz="2400" dirty="0">
                <a:latin typeface="Tahoma" charset="0"/>
              </a:rPr>
              <a:t>)</a:t>
            </a:r>
          </a:p>
          <a:p>
            <a:pPr lvl="1"/>
            <a:r>
              <a:rPr lang="en-US" sz="2400" dirty="0">
                <a:latin typeface="Tahoma" charset="0"/>
              </a:rPr>
              <a:t>stray light (light passed through </a:t>
            </a:r>
            <a:r>
              <a:rPr lang="en-US" sz="2400" dirty="0" err="1">
                <a:latin typeface="Tahoma" charset="0"/>
              </a:rPr>
              <a:t>monochromator</a:t>
            </a:r>
            <a:r>
              <a:rPr lang="en-US" sz="2400" dirty="0">
                <a:latin typeface="Tahoma" charset="0"/>
              </a:rPr>
              <a:t> outside of selected </a:t>
            </a:r>
            <a:r>
              <a:rPr lang="el-GR" sz="2400" dirty="0">
                <a:latin typeface="Tahoma" charset="0"/>
                <a:cs typeface="Tahoma" charset="0"/>
              </a:rPr>
              <a:t>Δλ</a:t>
            </a:r>
            <a:r>
              <a:rPr lang="en-US" sz="2400" dirty="0">
                <a:latin typeface="Tahoma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9626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latin typeface="Tahoma" charset="0"/>
              </a:rPr>
              <a:t>Spectrometers</a:t>
            </a:r>
            <a:br>
              <a:rPr lang="en-US" sz="4000" smtClean="0">
                <a:latin typeface="Tahoma" charset="0"/>
              </a:rPr>
            </a:br>
            <a:r>
              <a:rPr lang="en-US" sz="3600" smtClean="0">
                <a:latin typeface="Tahoma" charset="0"/>
              </a:rPr>
              <a:t>Some Questions I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mtClean="0">
                <a:latin typeface="Tahoma" charset="0"/>
              </a:rPr>
              <a:t>List one type of discrete light source.</a:t>
            </a:r>
          </a:p>
          <a:p>
            <a:pPr marL="609600" indent="-609600">
              <a:buFontTx/>
              <a:buAutoNum type="arabicPeriod"/>
            </a:pPr>
            <a:r>
              <a:rPr lang="en-US" smtClean="0">
                <a:latin typeface="Tahoma" charset="0"/>
              </a:rPr>
              <a:t>List one method to create monochromatic light from a white light source without a monochromator.</a:t>
            </a:r>
          </a:p>
          <a:p>
            <a:pPr marL="609600" indent="-609600">
              <a:buFontTx/>
              <a:buAutoNum type="arabicPeriod"/>
            </a:pPr>
            <a:r>
              <a:rPr lang="en-US" smtClean="0">
                <a:latin typeface="Tahoma" charset="0"/>
              </a:rPr>
              <a:t>List the five major components of a monchromator.</a:t>
            </a:r>
          </a:p>
        </p:txBody>
      </p:sp>
    </p:spTree>
    <p:extLst>
      <p:ext uri="{BB962C8B-B14F-4D97-AF65-F5344CB8AC3E}">
        <p14:creationId xmlns:p14="http://schemas.microsoft.com/office/powerpoint/2010/main" val="314829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latin typeface="Tahoma" charset="0"/>
              </a:rPr>
              <a:t>Spectrometers</a:t>
            </a:r>
            <a:br>
              <a:rPr lang="en-US" sz="4000" smtClean="0">
                <a:latin typeface="Tahoma" charset="0"/>
              </a:rPr>
            </a:br>
            <a:r>
              <a:rPr lang="en-US" sz="3600" smtClean="0">
                <a:latin typeface="Tahoma" charset="0"/>
              </a:rPr>
              <a:t>Some Questions II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1800" dirty="0" smtClean="0">
                <a:latin typeface="Tahoma" charset="0"/>
              </a:rPr>
              <a:t>If white light enters the </a:t>
            </a:r>
            <a:r>
              <a:rPr lang="en-US" sz="1800" dirty="0" err="1" smtClean="0">
                <a:latin typeface="Tahoma" charset="0"/>
              </a:rPr>
              <a:t>monochromator</a:t>
            </a:r>
            <a:r>
              <a:rPr lang="en-US" sz="1800" dirty="0" smtClean="0">
                <a:latin typeface="Tahoma" charset="0"/>
              </a:rPr>
              <a:t> to the right, which wavelength is longer wavelength?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1800" dirty="0" smtClean="0">
                <a:latin typeface="Tahoma" charset="0"/>
              </a:rPr>
              <a:t>List two parameters that will affect the resolution.  Can any of these be easily changed?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1800" dirty="0" smtClean="0">
                <a:latin typeface="Tahoma" charset="0"/>
              </a:rPr>
              <a:t>A band pass filter is often placed between the grating and the focusing optics.  What is the purpose of this filter?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1800" dirty="0" smtClean="0">
                <a:latin typeface="Tahoma" charset="0"/>
              </a:rPr>
              <a:t>If a grating is used with 320 lines/mm and the output angle for 380 nm is 45° and the focal length is 40 cm for 1</a:t>
            </a:r>
            <a:r>
              <a:rPr lang="en-US" sz="1800" baseline="30000" dirty="0" smtClean="0">
                <a:latin typeface="Tahoma" charset="0"/>
              </a:rPr>
              <a:t>st</a:t>
            </a:r>
            <a:r>
              <a:rPr lang="en-US" sz="1800" dirty="0" smtClean="0">
                <a:latin typeface="Tahoma" charset="0"/>
              </a:rPr>
              <a:t> order light, what exit slit width is needed to be able to obtain a resolution of 200?</a:t>
            </a:r>
          </a:p>
        </p:txBody>
      </p:sp>
      <p:sp>
        <p:nvSpPr>
          <p:cNvPr id="112644" name="Line 4"/>
          <p:cNvSpPr>
            <a:spLocks noChangeShapeType="1"/>
          </p:cNvSpPr>
          <p:nvPr/>
        </p:nvSpPr>
        <p:spPr bwMode="auto">
          <a:xfrm flipV="1">
            <a:off x="5715000" y="1981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45" name="Line 5"/>
          <p:cNvSpPr>
            <a:spLocks noChangeShapeType="1"/>
          </p:cNvSpPr>
          <p:nvPr/>
        </p:nvSpPr>
        <p:spPr bwMode="auto">
          <a:xfrm>
            <a:off x="5715000" y="19812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46" name="Line 6"/>
          <p:cNvSpPr>
            <a:spLocks noChangeShapeType="1"/>
          </p:cNvSpPr>
          <p:nvPr/>
        </p:nvSpPr>
        <p:spPr bwMode="auto">
          <a:xfrm>
            <a:off x="8001000" y="19812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47" name="Line 7"/>
          <p:cNvSpPr>
            <a:spLocks noChangeShapeType="1"/>
          </p:cNvSpPr>
          <p:nvPr/>
        </p:nvSpPr>
        <p:spPr bwMode="auto">
          <a:xfrm flipH="1">
            <a:off x="5715000" y="28194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48" name="Line 8"/>
          <p:cNvSpPr>
            <a:spLocks noChangeShapeType="1"/>
          </p:cNvSpPr>
          <p:nvPr/>
        </p:nvSpPr>
        <p:spPr bwMode="auto">
          <a:xfrm>
            <a:off x="5638800" y="56388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49" name="Freeform 9"/>
          <p:cNvSpPr>
            <a:spLocks/>
          </p:cNvSpPr>
          <p:nvPr/>
        </p:nvSpPr>
        <p:spPr bwMode="auto">
          <a:xfrm>
            <a:off x="7239000" y="2362200"/>
            <a:ext cx="381000" cy="685800"/>
          </a:xfrm>
          <a:custGeom>
            <a:avLst/>
            <a:gdLst>
              <a:gd name="T0" fmla="*/ 0 w 240"/>
              <a:gd name="T1" fmla="*/ 0 h 432"/>
              <a:gd name="T2" fmla="*/ 2147483647 w 240"/>
              <a:gd name="T3" fmla="*/ 2147483647 h 432"/>
              <a:gd name="T4" fmla="*/ 2147483647 w 240"/>
              <a:gd name="T5" fmla="*/ 2147483647 h 432"/>
              <a:gd name="T6" fmla="*/ 2147483647 w 240"/>
              <a:gd name="T7" fmla="*/ 2147483647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240"/>
              <a:gd name="T13" fmla="*/ 0 h 432"/>
              <a:gd name="T14" fmla="*/ 240 w 240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0" h="432">
                <a:moveTo>
                  <a:pt x="0" y="0"/>
                </a:moveTo>
                <a:cubicBezTo>
                  <a:pt x="32" y="8"/>
                  <a:pt x="64" y="16"/>
                  <a:pt x="96" y="48"/>
                </a:cubicBezTo>
                <a:cubicBezTo>
                  <a:pt x="128" y="80"/>
                  <a:pt x="168" y="128"/>
                  <a:pt x="192" y="192"/>
                </a:cubicBezTo>
                <a:cubicBezTo>
                  <a:pt x="216" y="256"/>
                  <a:pt x="232" y="392"/>
                  <a:pt x="240" y="4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0" name="Line 10"/>
          <p:cNvSpPr>
            <a:spLocks noChangeShapeType="1"/>
          </p:cNvSpPr>
          <p:nvPr/>
        </p:nvSpPr>
        <p:spPr bwMode="auto">
          <a:xfrm flipV="1">
            <a:off x="5562600" y="2438400"/>
            <a:ext cx="1828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651" name="Line 11"/>
          <p:cNvSpPr>
            <a:spLocks noChangeShapeType="1"/>
          </p:cNvSpPr>
          <p:nvPr/>
        </p:nvSpPr>
        <p:spPr bwMode="auto">
          <a:xfrm>
            <a:off x="5562600" y="28194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652" name="Line 12"/>
          <p:cNvSpPr>
            <a:spLocks noChangeShapeType="1"/>
          </p:cNvSpPr>
          <p:nvPr/>
        </p:nvSpPr>
        <p:spPr bwMode="auto">
          <a:xfrm>
            <a:off x="6019800" y="3505200"/>
            <a:ext cx="98425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3" name="Line 13"/>
          <p:cNvSpPr>
            <a:spLocks noChangeShapeType="1"/>
          </p:cNvSpPr>
          <p:nvPr/>
        </p:nvSpPr>
        <p:spPr bwMode="auto">
          <a:xfrm flipH="1">
            <a:off x="6019800" y="2438400"/>
            <a:ext cx="1371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4" name="Line 14"/>
          <p:cNvSpPr>
            <a:spLocks noChangeShapeType="1"/>
          </p:cNvSpPr>
          <p:nvPr/>
        </p:nvSpPr>
        <p:spPr bwMode="auto">
          <a:xfrm flipH="1">
            <a:off x="6096000" y="2819400"/>
            <a:ext cx="1447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5" name="Freeform 15"/>
          <p:cNvSpPr>
            <a:spLocks/>
          </p:cNvSpPr>
          <p:nvPr/>
        </p:nvSpPr>
        <p:spPr bwMode="auto">
          <a:xfrm>
            <a:off x="7467600" y="4191000"/>
            <a:ext cx="241300" cy="838200"/>
          </a:xfrm>
          <a:custGeom>
            <a:avLst/>
            <a:gdLst>
              <a:gd name="T0" fmla="*/ 2147483647 w 152"/>
              <a:gd name="T1" fmla="*/ 0 h 528"/>
              <a:gd name="T2" fmla="*/ 2147483647 w 152"/>
              <a:gd name="T3" fmla="*/ 2147483647 h 528"/>
              <a:gd name="T4" fmla="*/ 2147483647 w 152"/>
              <a:gd name="T5" fmla="*/ 2147483647 h 528"/>
              <a:gd name="T6" fmla="*/ 0 w 152"/>
              <a:gd name="T7" fmla="*/ 2147483647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152"/>
              <a:gd name="T13" fmla="*/ 0 h 528"/>
              <a:gd name="T14" fmla="*/ 152 w 152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2" h="528">
                <a:moveTo>
                  <a:pt x="144" y="0"/>
                </a:moveTo>
                <a:cubicBezTo>
                  <a:pt x="148" y="40"/>
                  <a:pt x="152" y="80"/>
                  <a:pt x="144" y="144"/>
                </a:cubicBezTo>
                <a:cubicBezTo>
                  <a:pt x="136" y="208"/>
                  <a:pt x="120" y="320"/>
                  <a:pt x="96" y="384"/>
                </a:cubicBezTo>
                <a:cubicBezTo>
                  <a:pt x="72" y="448"/>
                  <a:pt x="16" y="504"/>
                  <a:pt x="0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6" name="Line 16"/>
          <p:cNvSpPr>
            <a:spLocks noChangeShapeType="1"/>
          </p:cNvSpPr>
          <p:nvPr/>
        </p:nvSpPr>
        <p:spPr bwMode="auto">
          <a:xfrm>
            <a:off x="6019800" y="3505200"/>
            <a:ext cx="1676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7" name="Line 17"/>
          <p:cNvSpPr>
            <a:spLocks noChangeShapeType="1"/>
          </p:cNvSpPr>
          <p:nvPr/>
        </p:nvSpPr>
        <p:spPr bwMode="auto">
          <a:xfrm>
            <a:off x="6096000" y="3962400"/>
            <a:ext cx="1524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8" name="Line 18"/>
          <p:cNvSpPr>
            <a:spLocks noChangeShapeType="1"/>
          </p:cNvSpPr>
          <p:nvPr/>
        </p:nvSpPr>
        <p:spPr bwMode="auto">
          <a:xfrm flipH="1">
            <a:off x="5715000" y="4343400"/>
            <a:ext cx="1981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9" name="Line 19"/>
          <p:cNvSpPr>
            <a:spLocks noChangeShapeType="1"/>
          </p:cNvSpPr>
          <p:nvPr/>
        </p:nvSpPr>
        <p:spPr bwMode="auto">
          <a:xfrm flipH="1" flipV="1">
            <a:off x="5715000" y="4648200"/>
            <a:ext cx="1905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60" name="Line 20"/>
          <p:cNvSpPr>
            <a:spLocks noChangeShapeType="1"/>
          </p:cNvSpPr>
          <p:nvPr/>
        </p:nvSpPr>
        <p:spPr bwMode="auto">
          <a:xfrm>
            <a:off x="6019800" y="35052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61" name="Line 21"/>
          <p:cNvSpPr>
            <a:spLocks noChangeShapeType="1"/>
          </p:cNvSpPr>
          <p:nvPr/>
        </p:nvSpPr>
        <p:spPr bwMode="auto">
          <a:xfrm>
            <a:off x="6096000" y="3962400"/>
            <a:ext cx="15240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62" name="Line 22"/>
          <p:cNvSpPr>
            <a:spLocks noChangeShapeType="1"/>
          </p:cNvSpPr>
          <p:nvPr/>
        </p:nvSpPr>
        <p:spPr bwMode="auto">
          <a:xfrm flipH="1">
            <a:off x="5715000" y="44196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63" name="Line 23"/>
          <p:cNvSpPr>
            <a:spLocks noChangeShapeType="1"/>
          </p:cNvSpPr>
          <p:nvPr/>
        </p:nvSpPr>
        <p:spPr bwMode="auto">
          <a:xfrm flipH="1" flipV="1">
            <a:off x="5715000" y="4800600"/>
            <a:ext cx="1905000" cy="76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64" name="Text Box 24"/>
          <p:cNvSpPr txBox="1">
            <a:spLocks noChangeArrowheads="1"/>
          </p:cNvSpPr>
          <p:nvPr/>
        </p:nvSpPr>
        <p:spPr bwMode="auto">
          <a:xfrm>
            <a:off x="5029200" y="4343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l</a:t>
            </a:r>
            <a:r>
              <a:rPr lang="en-US" baseline="-25000"/>
              <a:t>1</a:t>
            </a:r>
          </a:p>
        </p:txBody>
      </p:sp>
      <p:sp>
        <p:nvSpPr>
          <p:cNvPr id="112665" name="Text Box 25"/>
          <p:cNvSpPr txBox="1">
            <a:spLocks noChangeArrowheads="1"/>
          </p:cNvSpPr>
          <p:nvPr/>
        </p:nvSpPr>
        <p:spPr bwMode="auto">
          <a:xfrm>
            <a:off x="5105400" y="4724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l</a:t>
            </a:r>
            <a:r>
              <a:rPr lang="en-US" baseline="-25000"/>
              <a:t>2</a:t>
            </a:r>
          </a:p>
        </p:txBody>
      </p:sp>
      <p:sp>
        <p:nvSpPr>
          <p:cNvPr id="112666" name="Line 26"/>
          <p:cNvSpPr>
            <a:spLocks noChangeShapeType="1"/>
          </p:cNvSpPr>
          <p:nvPr/>
        </p:nvSpPr>
        <p:spPr bwMode="auto">
          <a:xfrm>
            <a:off x="5334000" y="3657600"/>
            <a:ext cx="685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667" name="Line 27"/>
          <p:cNvSpPr>
            <a:spLocks noChangeShapeType="1"/>
          </p:cNvSpPr>
          <p:nvPr/>
        </p:nvSpPr>
        <p:spPr bwMode="auto">
          <a:xfrm>
            <a:off x="5715000" y="4876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69" name="Line 29"/>
          <p:cNvSpPr>
            <a:spLocks noChangeShapeType="1"/>
          </p:cNvSpPr>
          <p:nvPr/>
        </p:nvSpPr>
        <p:spPr bwMode="auto">
          <a:xfrm flipV="1">
            <a:off x="6062663" y="3429000"/>
            <a:ext cx="13716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70" name="Text Box 30"/>
          <p:cNvSpPr txBox="1">
            <a:spLocks noChangeArrowheads="1"/>
          </p:cNvSpPr>
          <p:nvPr/>
        </p:nvSpPr>
        <p:spPr bwMode="auto">
          <a:xfrm>
            <a:off x="5943600" y="52578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exit slit</a:t>
            </a:r>
          </a:p>
        </p:txBody>
      </p:sp>
      <p:sp>
        <p:nvSpPr>
          <p:cNvPr id="112671" name="Line 31"/>
          <p:cNvSpPr>
            <a:spLocks noChangeShapeType="1"/>
          </p:cNvSpPr>
          <p:nvPr/>
        </p:nvSpPr>
        <p:spPr bwMode="auto">
          <a:xfrm flipH="1" flipV="1">
            <a:off x="5791200" y="48768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583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/>
      <p:bldP spid="112644" grpId="0" animBg="1"/>
      <p:bldP spid="112645" grpId="0" animBg="1"/>
      <p:bldP spid="112646" grpId="0" animBg="1"/>
      <p:bldP spid="112647" grpId="0" animBg="1"/>
      <p:bldP spid="112648" grpId="0" animBg="1"/>
      <p:bldP spid="112649" grpId="0" animBg="1"/>
      <p:bldP spid="112650" grpId="0" animBg="1"/>
      <p:bldP spid="112651" grpId="0" animBg="1"/>
      <p:bldP spid="112652" grpId="0" animBg="1"/>
      <p:bldP spid="112653" grpId="0" animBg="1"/>
      <p:bldP spid="112654" grpId="0" animBg="1"/>
      <p:bldP spid="112655" grpId="0" animBg="1"/>
      <p:bldP spid="112656" grpId="0" animBg="1"/>
      <p:bldP spid="112657" grpId="0" animBg="1"/>
      <p:bldP spid="112658" grpId="0" animBg="1"/>
      <p:bldP spid="112659" grpId="0" animBg="1"/>
      <p:bldP spid="112660" grpId="0" animBg="1"/>
      <p:bldP spid="112661" grpId="0" animBg="1"/>
      <p:bldP spid="112662" grpId="0" animBg="1"/>
      <p:bldP spid="112663" grpId="0" animBg="1"/>
      <p:bldP spid="112664" grpId="0"/>
      <p:bldP spid="112665" grpId="0"/>
      <p:bldP spid="112666" grpId="0" animBg="1"/>
      <p:bldP spid="112667" grpId="0" animBg="1"/>
      <p:bldP spid="112669" grpId="0" animBg="1"/>
      <p:bldP spid="112670" grpId="0"/>
      <p:bldP spid="11267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3416</TotalTime>
  <Words>792</Words>
  <Application>Microsoft Office PowerPoint</Application>
  <PresentationFormat>On-screen Show (4:3)</PresentationFormat>
  <Paragraphs>191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Symbol</vt:lpstr>
      <vt:lpstr>Tahoma</vt:lpstr>
      <vt:lpstr>Default Design</vt:lpstr>
      <vt:lpstr>Chem. 133 – 3/28 Lecture</vt:lpstr>
      <vt:lpstr>Announcements</vt:lpstr>
      <vt:lpstr>Spectrometers –  Monochromators</vt:lpstr>
      <vt:lpstr>Spectrometers –  Monochromators</vt:lpstr>
      <vt:lpstr>Spectrometers –  Monochromators</vt:lpstr>
      <vt:lpstr>Spectrometers –  Monochromators</vt:lpstr>
      <vt:lpstr>Wavelength Discrimination Monochromators</vt:lpstr>
      <vt:lpstr>Spectrometers Some Questions I</vt:lpstr>
      <vt:lpstr>Spectrometers Some Questions II</vt:lpstr>
      <vt:lpstr>Spectrometers –  Wavelength Discrimination</vt:lpstr>
      <vt:lpstr>Spectrometers –  Wavelength Discrimination</vt:lpstr>
      <vt:lpstr>Spectrometers –  Wavelength Discrimination</vt:lpstr>
      <vt:lpstr>Wavelength Discrimination Fourier Transform Instruments</vt:lpstr>
      <vt:lpstr>Wavelength Discrimination Fourier Transform Instruments</vt:lpstr>
      <vt:lpstr>Wavelength Discrimination Fourier Transform Instruments</vt:lpstr>
      <vt:lpstr>Spectrometers –  Light Detectors</vt:lpstr>
      <vt:lpstr>Spectrometers –  Light Detectors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267</cp:revision>
  <dcterms:created xsi:type="dcterms:W3CDTF">2005-09-14T19:27:31Z</dcterms:created>
  <dcterms:modified xsi:type="dcterms:W3CDTF">2017-03-28T15:31:49Z</dcterms:modified>
</cp:coreProperties>
</file>