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8"/>
  </p:notesMasterIdLst>
  <p:sldIdLst>
    <p:sldId id="280" r:id="rId2"/>
    <p:sldId id="339" r:id="rId3"/>
    <p:sldId id="488" r:id="rId4"/>
    <p:sldId id="489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497" r:id="rId13"/>
    <p:sldId id="509" r:id="rId14"/>
    <p:sldId id="510" r:id="rId15"/>
    <p:sldId id="511" r:id="rId16"/>
    <p:sldId id="51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8649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8363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D787D59-775C-4806-BACE-0E8C3B293274}" type="slidenum">
              <a:rPr lang="en-US" sz="1200"/>
              <a:pPr algn="r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62223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7611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2264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2433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1871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8070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6966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5624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6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9696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1380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11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</a:t>
            </a:r>
            <a:r>
              <a:rPr lang="en-US" altLang="en-US" b="1" dirty="0" smtClean="0">
                <a:latin typeface="Tahoma" panose="020B0604030504040204" pitchFamily="34" charset="0"/>
              </a:rPr>
              <a:t>3/30 </a:t>
            </a:r>
            <a:r>
              <a:rPr lang="en-US" altLang="en-US" b="1" dirty="0" smtClean="0">
                <a:latin typeface="Tahoma" panose="020B0604030504040204" pitchFamily="34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Theory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charset="0"/>
              </a:rPr>
              <a:t>Consequence of well defined energy levels: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very narrow absorption peaks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few interferences from other atoms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very good sensitivity (all absorption occurs at narrow </a:t>
            </a:r>
            <a:r>
              <a:rPr lang="en-US" sz="2000" dirty="0">
                <a:latin typeface="Symbol" pitchFamily="18" charset="2"/>
              </a:rPr>
              <a:t>l</a:t>
            </a:r>
            <a:r>
              <a:rPr lang="en-US" sz="2000" dirty="0">
                <a:latin typeface="Tahoma" charset="0"/>
              </a:rPr>
              <a:t> range)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but can not use standard </a:t>
            </a:r>
            <a:r>
              <a:rPr lang="en-US" sz="2000" dirty="0" err="1">
                <a:latin typeface="Tahoma" charset="0"/>
              </a:rPr>
              <a:t>monochromator</a:t>
            </a:r>
            <a:r>
              <a:rPr lang="en-US" sz="2000" dirty="0">
                <a:latin typeface="Tahoma" charset="0"/>
              </a:rPr>
              <a:t> where </a:t>
            </a:r>
            <a:r>
              <a:rPr lang="en-US" sz="2000" dirty="0">
                <a:latin typeface="Symbol" pitchFamily="18" charset="2"/>
              </a:rPr>
              <a:t>Dl </a:t>
            </a:r>
            <a:r>
              <a:rPr lang="en-US" sz="2000" dirty="0">
                <a:latin typeface="Tahoma" charset="0"/>
              </a:rPr>
              <a:t>(from </a:t>
            </a:r>
            <a:r>
              <a:rPr lang="en-US" sz="2000" dirty="0" err="1">
                <a:latin typeface="Tahoma" charset="0"/>
              </a:rPr>
              <a:t>monochromator</a:t>
            </a:r>
            <a:r>
              <a:rPr lang="en-US" sz="2000" dirty="0">
                <a:latin typeface="Tahoma" charset="0"/>
              </a:rPr>
              <a:t>) &gt;&gt; </a:t>
            </a:r>
            <a:r>
              <a:rPr lang="en-US" sz="2000" dirty="0">
                <a:latin typeface="Symbol" pitchFamily="18" charset="2"/>
              </a:rPr>
              <a:t>dl</a:t>
            </a:r>
            <a:r>
              <a:rPr lang="en-US" sz="2000" dirty="0">
                <a:latin typeface="Tahoma" charset="0"/>
              </a:rPr>
              <a:t> due to extreme deviations to Beer</a:t>
            </a:r>
            <a:r>
              <a:rPr lang="en-US" sz="2000" dirty="0"/>
              <a:t>’</a:t>
            </a:r>
            <a:r>
              <a:rPr lang="en-US" sz="2000" dirty="0">
                <a:latin typeface="Tahoma" charset="0"/>
              </a:rPr>
              <a:t>s law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</a:rPr>
              <a:t>requires greater wavelength discrimination for absorption measurements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257800" y="1981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257800" y="36576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2484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2438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257800" y="3505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6172200" y="2057400"/>
            <a:ext cx="76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248400" y="2057400"/>
            <a:ext cx="76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3246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6629400" y="3111500"/>
            <a:ext cx="1371600" cy="393700"/>
          </a:xfrm>
          <a:custGeom>
            <a:avLst/>
            <a:gdLst>
              <a:gd name="T0" fmla="*/ 0 w 864"/>
              <a:gd name="T1" fmla="*/ 248 h 248"/>
              <a:gd name="T2" fmla="*/ 144 w 864"/>
              <a:gd name="T3" fmla="*/ 200 h 248"/>
              <a:gd name="T4" fmla="*/ 432 w 864"/>
              <a:gd name="T5" fmla="*/ 56 h 248"/>
              <a:gd name="T6" fmla="*/ 768 w 864"/>
              <a:gd name="T7" fmla="*/ 8 h 248"/>
              <a:gd name="T8" fmla="*/ 864 w 864"/>
              <a:gd name="T9" fmla="*/ 8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248"/>
              <a:gd name="T17" fmla="*/ 864 w 864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248">
                <a:moveTo>
                  <a:pt x="0" y="248"/>
                </a:moveTo>
                <a:cubicBezTo>
                  <a:pt x="36" y="240"/>
                  <a:pt x="72" y="232"/>
                  <a:pt x="144" y="200"/>
                </a:cubicBezTo>
                <a:cubicBezTo>
                  <a:pt x="216" y="168"/>
                  <a:pt x="328" y="88"/>
                  <a:pt x="432" y="56"/>
                </a:cubicBezTo>
                <a:cubicBezTo>
                  <a:pt x="536" y="24"/>
                  <a:pt x="696" y="16"/>
                  <a:pt x="768" y="8"/>
                </a:cubicBezTo>
                <a:cubicBezTo>
                  <a:pt x="840" y="0"/>
                  <a:pt x="848" y="8"/>
                  <a:pt x="864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62600" y="13716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Spectrum from high resolutions spectrometer (not typical for AA)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257800" y="2209800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atomic transition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010400" y="2286000"/>
            <a:ext cx="990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molecular transition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965825" y="28098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6302375" y="2819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5715000" y="2895600"/>
            <a:ext cx="533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105400" y="5257800"/>
            <a:ext cx="342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very narrow natural peak width (</a:t>
            </a:r>
            <a:r>
              <a:rPr lang="en-US">
                <a:latin typeface="Symbol" pitchFamily="18" charset="2"/>
              </a:rPr>
              <a:t>dl</a:t>
            </a:r>
            <a:r>
              <a:rPr lang="en-US"/>
              <a:t> ~ 0.001 nm)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70104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86600" y="4114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broader width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7315200" y="3352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0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Theory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For emission measurements, a key is to populate higher energy levels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In most cases, this occurs through the thermal methods also responsible for atomization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Fraction of excited energy levels populated is given by Boltzmann Distribution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More emission at higher temperatures and for longer wavelengths (smaller </a:t>
            </a:r>
            <a:r>
              <a:rPr lang="en-US" sz="2400" dirty="0">
                <a:latin typeface="Symbol" pitchFamily="18" charset="2"/>
              </a:rPr>
              <a:t>D</a:t>
            </a:r>
            <a:r>
              <a:rPr lang="en-US" sz="2400" dirty="0">
                <a:latin typeface="Tahoma" charset="0"/>
              </a:rPr>
              <a:t>E)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553200" y="3200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53200" y="3352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Na(g)</a:t>
            </a:r>
            <a:r>
              <a:rPr lang="en-US" baseline="-25000"/>
              <a:t>o</a:t>
            </a:r>
            <a:r>
              <a:rPr lang="en-US"/>
              <a:t> (3s)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934200" y="1676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010400" y="1905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4p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6781800" y="2971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62600" y="1981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6096000" y="1905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342340"/>
              </p:ext>
            </p:extLst>
          </p:nvPr>
        </p:nvGraphicFramePr>
        <p:xfrm>
          <a:off x="5638800" y="4114800"/>
          <a:ext cx="22098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1054080" imgH="431640" progId="Equation.3">
                  <p:embed/>
                </p:oleObj>
              </mc:Choice>
              <mc:Fallback>
                <p:oleObj name="Equation" r:id="rId4" imgW="1054080" imgH="431640" progId="Equation.3">
                  <p:embed/>
                  <p:pic>
                    <p:nvPicPr>
                      <p:cNvPr id="911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22098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800600" y="4953000"/>
            <a:ext cx="403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N = number atoms in ground (0) and excited (*) states</a:t>
            </a:r>
          </a:p>
          <a:p>
            <a:pPr>
              <a:spcBef>
                <a:spcPct val="50000"/>
              </a:spcBef>
            </a:pPr>
            <a:r>
              <a:rPr lang="en-US" sz="1600" dirty="0"/>
              <a:t>g = degeneracy (# equivalent states) = 3 in above </a:t>
            </a:r>
            <a:r>
              <a:rPr lang="en-US" sz="1600" dirty="0" smtClean="0"/>
              <a:t>example (for g*); 1 for g</a:t>
            </a:r>
            <a:r>
              <a:rPr lang="en-US" sz="1600" baseline="-25000" dirty="0" smtClean="0"/>
              <a:t>0</a:t>
            </a:r>
            <a:endParaRPr lang="en-US" sz="1600" baseline="-25000" dirty="0"/>
          </a:p>
          <a:p>
            <a:pPr>
              <a:spcBef>
                <a:spcPct val="50000"/>
              </a:spcBef>
            </a:pPr>
            <a:r>
              <a:rPr lang="en-US" sz="1600" dirty="0"/>
              <a:t>k = Boltzmann </a:t>
            </a:r>
            <a:r>
              <a:rPr lang="en-US" sz="1600" dirty="0" smtClean="0"/>
              <a:t>constant = 1.38 x 10</a:t>
            </a:r>
            <a:r>
              <a:rPr lang="en-US" sz="1600" baseline="30000" dirty="0" smtClean="0"/>
              <a:t>-23</a:t>
            </a:r>
            <a:r>
              <a:rPr lang="en-US" sz="1600" dirty="0" smtClean="0"/>
              <a:t> J/K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383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Atomic Spectroscopy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Theory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Example problem: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Calcium absorbs light at 422 nm.  Calculate the ratio of Ca atoms in the excited state to the ground state at 3200 K (temperature in N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O fueled flame).  g*/g</a:t>
            </a:r>
            <a:r>
              <a:rPr lang="en-US" sz="2800" baseline="-25000" smtClean="0">
                <a:latin typeface="Tahoma" charset="0"/>
              </a:rPr>
              <a:t>0</a:t>
            </a:r>
            <a:r>
              <a:rPr lang="en-US" sz="2800" smtClean="0">
                <a:latin typeface="Tahoma" charset="0"/>
              </a:rPr>
              <a:t> = 3 (3 5p orbitals to 1 4s orbital).</a:t>
            </a:r>
          </a:p>
        </p:txBody>
      </p:sp>
    </p:spTree>
    <p:extLst>
      <p:ext uri="{BB962C8B-B14F-4D97-AF65-F5344CB8AC3E}">
        <p14:creationId xmlns:p14="http://schemas.microsoft.com/office/powerpoint/2010/main" val="17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9573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Flame Atomization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used for liquid samples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liquid pulled by action of nebulizer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nebulizer produces spray of sample liquid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droplets evaporate in spray chamber leaving particles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fuel added and ignited in flame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atomization of remaining particles and spray droplets occurs in flame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optical beam through region of best atomization</a:t>
            </a:r>
          </a:p>
        </p:txBody>
      </p:sp>
      <p:sp>
        <p:nvSpPr>
          <p:cNvPr id="4" name="Rectangle 39"/>
          <p:cNvSpPr>
            <a:spLocks noChangeArrowheads="1"/>
          </p:cNvSpPr>
          <p:nvPr/>
        </p:nvSpPr>
        <p:spPr bwMode="auto">
          <a:xfrm>
            <a:off x="5913438" y="1857375"/>
            <a:ext cx="2514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5943600" y="2971800"/>
            <a:ext cx="1447800" cy="228600"/>
          </a:xfrm>
          <a:prstGeom prst="parallelogram">
            <a:avLst>
              <a:gd name="adj" fmla="val 15833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943600" y="3200400"/>
            <a:ext cx="1066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7391400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7010400" y="3429000"/>
            <a:ext cx="381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6107113" y="3081338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6324600" y="3657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6781800" y="3657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6400800" y="3810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6781800" y="3810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58674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6248400" y="4343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>
            <a:off x="6400800" y="4000500"/>
            <a:ext cx="381000" cy="266700"/>
          </a:xfrm>
          <a:custGeom>
            <a:avLst/>
            <a:gdLst>
              <a:gd name="T0" fmla="*/ 0 w 240"/>
              <a:gd name="T1" fmla="*/ 2147483647 h 168"/>
              <a:gd name="T2" fmla="*/ 2147483647 w 240"/>
              <a:gd name="T3" fmla="*/ 2147483647 h 168"/>
              <a:gd name="T4" fmla="*/ 2147483647 w 240"/>
              <a:gd name="T5" fmla="*/ 2147483647 h 168"/>
              <a:gd name="T6" fmla="*/ 2147483647 w 240"/>
              <a:gd name="T7" fmla="*/ 2147483647 h 16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68"/>
              <a:gd name="T14" fmla="*/ 240 w 240"/>
              <a:gd name="T15" fmla="*/ 168 h 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68">
                <a:moveTo>
                  <a:pt x="0" y="72"/>
                </a:moveTo>
                <a:cubicBezTo>
                  <a:pt x="12" y="52"/>
                  <a:pt x="24" y="32"/>
                  <a:pt x="48" y="24"/>
                </a:cubicBezTo>
                <a:cubicBezTo>
                  <a:pt x="72" y="16"/>
                  <a:pt x="112" y="0"/>
                  <a:pt x="144" y="24"/>
                </a:cubicBezTo>
                <a:cubicBezTo>
                  <a:pt x="176" y="48"/>
                  <a:pt x="224" y="144"/>
                  <a:pt x="240" y="16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5791200" y="44958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" name="Freeform 24"/>
          <p:cNvSpPr>
            <a:spLocks/>
          </p:cNvSpPr>
          <p:nvPr/>
        </p:nvSpPr>
        <p:spPr bwMode="auto">
          <a:xfrm>
            <a:off x="5486400" y="4800600"/>
            <a:ext cx="533400" cy="1219200"/>
          </a:xfrm>
          <a:custGeom>
            <a:avLst/>
            <a:gdLst>
              <a:gd name="T0" fmla="*/ 2147483647 w 336"/>
              <a:gd name="T1" fmla="*/ 2147483647 h 768"/>
              <a:gd name="T2" fmla="*/ 2147483647 w 336"/>
              <a:gd name="T3" fmla="*/ 2147483647 h 768"/>
              <a:gd name="T4" fmla="*/ 2147483647 w 336"/>
              <a:gd name="T5" fmla="*/ 0 h 768"/>
              <a:gd name="T6" fmla="*/ 0 60000 65536"/>
              <a:gd name="T7" fmla="*/ 0 60000 65536"/>
              <a:gd name="T8" fmla="*/ 0 60000 65536"/>
              <a:gd name="T9" fmla="*/ 0 w 336"/>
              <a:gd name="T10" fmla="*/ 0 h 768"/>
              <a:gd name="T11" fmla="*/ 336 w 336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68">
                <a:moveTo>
                  <a:pt x="48" y="768"/>
                </a:moveTo>
                <a:cubicBezTo>
                  <a:pt x="24" y="688"/>
                  <a:pt x="0" y="608"/>
                  <a:pt x="48" y="480"/>
                </a:cubicBezTo>
                <a:cubicBezTo>
                  <a:pt x="96" y="352"/>
                  <a:pt x="288" y="80"/>
                  <a:pt x="336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105400" y="6096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sample in</a:t>
            </a:r>
          </a:p>
        </p:txBody>
      </p:sp>
      <p:sp>
        <p:nvSpPr>
          <p:cNvPr id="20" name="Freeform 26"/>
          <p:cNvSpPr>
            <a:spLocks/>
          </p:cNvSpPr>
          <p:nvPr/>
        </p:nvSpPr>
        <p:spPr bwMode="auto">
          <a:xfrm>
            <a:off x="5842000" y="4876800"/>
            <a:ext cx="1854200" cy="927100"/>
          </a:xfrm>
          <a:custGeom>
            <a:avLst/>
            <a:gdLst>
              <a:gd name="T0" fmla="*/ 2147483647 w 1168"/>
              <a:gd name="T1" fmla="*/ 0 h 584"/>
              <a:gd name="T2" fmla="*/ 2147483647 w 1168"/>
              <a:gd name="T3" fmla="*/ 2147483647 h 584"/>
              <a:gd name="T4" fmla="*/ 2147483647 w 1168"/>
              <a:gd name="T5" fmla="*/ 2147483647 h 584"/>
              <a:gd name="T6" fmla="*/ 2147483647 w 1168"/>
              <a:gd name="T7" fmla="*/ 0 h 584"/>
              <a:gd name="T8" fmla="*/ 0 60000 65536"/>
              <a:gd name="T9" fmla="*/ 0 60000 65536"/>
              <a:gd name="T10" fmla="*/ 0 60000 65536"/>
              <a:gd name="T11" fmla="*/ 0 60000 65536"/>
              <a:gd name="T12" fmla="*/ 0 w 1168"/>
              <a:gd name="T13" fmla="*/ 0 h 584"/>
              <a:gd name="T14" fmla="*/ 1168 w 1168"/>
              <a:gd name="T15" fmla="*/ 584 h 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8" h="584">
                <a:moveTo>
                  <a:pt x="1168" y="0"/>
                </a:moveTo>
                <a:cubicBezTo>
                  <a:pt x="1112" y="124"/>
                  <a:pt x="1056" y="248"/>
                  <a:pt x="880" y="336"/>
                </a:cubicBezTo>
                <a:cubicBezTo>
                  <a:pt x="704" y="424"/>
                  <a:pt x="224" y="584"/>
                  <a:pt x="112" y="528"/>
                </a:cubicBezTo>
                <a:cubicBezTo>
                  <a:pt x="0" y="472"/>
                  <a:pt x="192" y="88"/>
                  <a:pt x="208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7"/>
          <p:cNvSpPr>
            <a:spLocks/>
          </p:cNvSpPr>
          <p:nvPr/>
        </p:nvSpPr>
        <p:spPr bwMode="auto">
          <a:xfrm>
            <a:off x="4635500" y="4495800"/>
            <a:ext cx="1308100" cy="825500"/>
          </a:xfrm>
          <a:custGeom>
            <a:avLst/>
            <a:gdLst>
              <a:gd name="T0" fmla="*/ 2147483647 w 824"/>
              <a:gd name="T1" fmla="*/ 0 h 520"/>
              <a:gd name="T2" fmla="*/ 2147483647 w 824"/>
              <a:gd name="T3" fmla="*/ 2147483647 h 520"/>
              <a:gd name="T4" fmla="*/ 2147483647 w 824"/>
              <a:gd name="T5" fmla="*/ 2147483647 h 520"/>
              <a:gd name="T6" fmla="*/ 2147483647 w 824"/>
              <a:gd name="T7" fmla="*/ 2147483647 h 520"/>
              <a:gd name="T8" fmla="*/ 0 60000 65536"/>
              <a:gd name="T9" fmla="*/ 0 60000 65536"/>
              <a:gd name="T10" fmla="*/ 0 60000 65536"/>
              <a:gd name="T11" fmla="*/ 0 60000 65536"/>
              <a:gd name="T12" fmla="*/ 0 w 824"/>
              <a:gd name="T13" fmla="*/ 0 h 520"/>
              <a:gd name="T14" fmla="*/ 824 w 824"/>
              <a:gd name="T15" fmla="*/ 520 h 5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4" h="520">
                <a:moveTo>
                  <a:pt x="344" y="0"/>
                </a:moveTo>
                <a:cubicBezTo>
                  <a:pt x="172" y="152"/>
                  <a:pt x="0" y="304"/>
                  <a:pt x="8" y="384"/>
                </a:cubicBezTo>
                <a:cubicBezTo>
                  <a:pt x="16" y="464"/>
                  <a:pt x="256" y="520"/>
                  <a:pt x="392" y="480"/>
                </a:cubicBezTo>
                <a:cubicBezTo>
                  <a:pt x="528" y="440"/>
                  <a:pt x="752" y="200"/>
                  <a:pt x="824" y="14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7162800" y="44958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fuel (HCCH)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495800" y="3810000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oxidant (air or N</a:t>
            </a:r>
            <a:r>
              <a:rPr lang="en-US" altLang="en-US" sz="1600" baseline="-25000"/>
              <a:t>2</a:t>
            </a:r>
            <a:r>
              <a:rPr lang="en-US" altLang="en-US" sz="1600"/>
              <a:t>O)</a:t>
            </a:r>
          </a:p>
        </p:txBody>
      </p:sp>
      <p:sp>
        <p:nvSpPr>
          <p:cNvPr id="24" name="Freeform 31"/>
          <p:cNvSpPr>
            <a:spLocks/>
          </p:cNvSpPr>
          <p:nvPr/>
        </p:nvSpPr>
        <p:spPr bwMode="auto">
          <a:xfrm>
            <a:off x="6122988" y="2436813"/>
            <a:ext cx="1239837" cy="658812"/>
          </a:xfrm>
          <a:custGeom>
            <a:avLst/>
            <a:gdLst>
              <a:gd name="T0" fmla="*/ 0 w 781"/>
              <a:gd name="T1" fmla="*/ 2147483647 h 415"/>
              <a:gd name="T2" fmla="*/ 2147483647 w 781"/>
              <a:gd name="T3" fmla="*/ 2147483647 h 415"/>
              <a:gd name="T4" fmla="*/ 2147483647 w 781"/>
              <a:gd name="T5" fmla="*/ 2147483647 h 415"/>
              <a:gd name="T6" fmla="*/ 2147483647 w 781"/>
              <a:gd name="T7" fmla="*/ 2147483647 h 415"/>
              <a:gd name="T8" fmla="*/ 2147483647 w 781"/>
              <a:gd name="T9" fmla="*/ 2147483647 h 415"/>
              <a:gd name="T10" fmla="*/ 2147483647 w 781"/>
              <a:gd name="T11" fmla="*/ 2147483647 h 415"/>
              <a:gd name="T12" fmla="*/ 2147483647 w 781"/>
              <a:gd name="T13" fmla="*/ 2147483647 h 415"/>
              <a:gd name="T14" fmla="*/ 2147483647 w 781"/>
              <a:gd name="T15" fmla="*/ 2147483647 h 415"/>
              <a:gd name="T16" fmla="*/ 2147483647 w 781"/>
              <a:gd name="T17" fmla="*/ 2147483647 h 415"/>
              <a:gd name="T18" fmla="*/ 2147483647 w 781"/>
              <a:gd name="T19" fmla="*/ 2147483647 h 415"/>
              <a:gd name="T20" fmla="*/ 2147483647 w 781"/>
              <a:gd name="T21" fmla="*/ 2147483647 h 415"/>
              <a:gd name="T22" fmla="*/ 2147483647 w 781"/>
              <a:gd name="T23" fmla="*/ 2147483647 h 415"/>
              <a:gd name="T24" fmla="*/ 2147483647 w 781"/>
              <a:gd name="T25" fmla="*/ 2147483647 h 415"/>
              <a:gd name="T26" fmla="*/ 2147483647 w 781"/>
              <a:gd name="T27" fmla="*/ 2147483647 h 415"/>
              <a:gd name="T28" fmla="*/ 2147483647 w 781"/>
              <a:gd name="T29" fmla="*/ 2147483647 h 415"/>
              <a:gd name="T30" fmla="*/ 2147483647 w 781"/>
              <a:gd name="T31" fmla="*/ 2147483647 h 415"/>
              <a:gd name="T32" fmla="*/ 2147483647 w 781"/>
              <a:gd name="T33" fmla="*/ 2147483647 h 415"/>
              <a:gd name="T34" fmla="*/ 2147483647 w 781"/>
              <a:gd name="T35" fmla="*/ 2147483647 h 415"/>
              <a:gd name="T36" fmla="*/ 2147483647 w 781"/>
              <a:gd name="T37" fmla="*/ 2147483647 h 415"/>
              <a:gd name="T38" fmla="*/ 2147483647 w 781"/>
              <a:gd name="T39" fmla="*/ 2147483647 h 415"/>
              <a:gd name="T40" fmla="*/ 2147483647 w 781"/>
              <a:gd name="T41" fmla="*/ 2147483647 h 415"/>
              <a:gd name="T42" fmla="*/ 2147483647 w 781"/>
              <a:gd name="T43" fmla="*/ 2147483647 h 415"/>
              <a:gd name="T44" fmla="*/ 2147483647 w 781"/>
              <a:gd name="T45" fmla="*/ 2147483647 h 415"/>
              <a:gd name="T46" fmla="*/ 2147483647 w 781"/>
              <a:gd name="T47" fmla="*/ 2147483647 h 415"/>
              <a:gd name="T48" fmla="*/ 2147483647 w 781"/>
              <a:gd name="T49" fmla="*/ 2147483647 h 415"/>
              <a:gd name="T50" fmla="*/ 0 w 781"/>
              <a:gd name="T51" fmla="*/ 2147483647 h 41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81"/>
              <a:gd name="T79" fmla="*/ 0 h 415"/>
              <a:gd name="T80" fmla="*/ 781 w 781"/>
              <a:gd name="T81" fmla="*/ 415 h 41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81" h="415">
                <a:moveTo>
                  <a:pt x="0" y="388"/>
                </a:moveTo>
                <a:cubicBezTo>
                  <a:pt x="5" y="350"/>
                  <a:pt x="11" y="323"/>
                  <a:pt x="20" y="287"/>
                </a:cubicBezTo>
                <a:cubicBezTo>
                  <a:pt x="9" y="208"/>
                  <a:pt x="24" y="111"/>
                  <a:pt x="27" y="36"/>
                </a:cubicBezTo>
                <a:cubicBezTo>
                  <a:pt x="36" y="38"/>
                  <a:pt x="50" y="35"/>
                  <a:pt x="54" y="43"/>
                </a:cubicBezTo>
                <a:cubicBezTo>
                  <a:pt x="88" y="117"/>
                  <a:pt x="26" y="118"/>
                  <a:pt x="95" y="104"/>
                </a:cubicBezTo>
                <a:cubicBezTo>
                  <a:pt x="119" y="65"/>
                  <a:pt x="89" y="30"/>
                  <a:pt x="135" y="16"/>
                </a:cubicBezTo>
                <a:cubicBezTo>
                  <a:pt x="187" y="48"/>
                  <a:pt x="123" y="1"/>
                  <a:pt x="163" y="97"/>
                </a:cubicBezTo>
                <a:cubicBezTo>
                  <a:pt x="166" y="104"/>
                  <a:pt x="173" y="84"/>
                  <a:pt x="176" y="77"/>
                </a:cubicBezTo>
                <a:cubicBezTo>
                  <a:pt x="179" y="70"/>
                  <a:pt x="178" y="61"/>
                  <a:pt x="183" y="56"/>
                </a:cubicBezTo>
                <a:cubicBezTo>
                  <a:pt x="195" y="44"/>
                  <a:pt x="224" y="29"/>
                  <a:pt x="224" y="29"/>
                </a:cubicBezTo>
                <a:cubicBezTo>
                  <a:pt x="226" y="45"/>
                  <a:pt x="223" y="63"/>
                  <a:pt x="230" y="77"/>
                </a:cubicBezTo>
                <a:cubicBezTo>
                  <a:pt x="233" y="84"/>
                  <a:pt x="245" y="87"/>
                  <a:pt x="251" y="83"/>
                </a:cubicBezTo>
                <a:cubicBezTo>
                  <a:pt x="264" y="74"/>
                  <a:pt x="278" y="43"/>
                  <a:pt x="278" y="43"/>
                </a:cubicBezTo>
                <a:cubicBezTo>
                  <a:pt x="279" y="39"/>
                  <a:pt x="285" y="2"/>
                  <a:pt x="305" y="16"/>
                </a:cubicBezTo>
                <a:cubicBezTo>
                  <a:pt x="318" y="25"/>
                  <a:pt x="332" y="56"/>
                  <a:pt x="332" y="56"/>
                </a:cubicBezTo>
                <a:cubicBezTo>
                  <a:pt x="348" y="104"/>
                  <a:pt x="392" y="81"/>
                  <a:pt x="440" y="77"/>
                </a:cubicBezTo>
                <a:cubicBezTo>
                  <a:pt x="459" y="73"/>
                  <a:pt x="482" y="76"/>
                  <a:pt x="495" y="63"/>
                </a:cubicBezTo>
                <a:cubicBezTo>
                  <a:pt x="500" y="58"/>
                  <a:pt x="498" y="49"/>
                  <a:pt x="501" y="43"/>
                </a:cubicBezTo>
                <a:cubicBezTo>
                  <a:pt x="509" y="29"/>
                  <a:pt x="529" y="2"/>
                  <a:pt x="529" y="2"/>
                </a:cubicBezTo>
                <a:cubicBezTo>
                  <a:pt x="551" y="4"/>
                  <a:pt x="576" y="0"/>
                  <a:pt x="596" y="9"/>
                </a:cubicBezTo>
                <a:cubicBezTo>
                  <a:pt x="604" y="13"/>
                  <a:pt x="596" y="29"/>
                  <a:pt x="603" y="36"/>
                </a:cubicBezTo>
                <a:cubicBezTo>
                  <a:pt x="610" y="43"/>
                  <a:pt x="621" y="41"/>
                  <a:pt x="630" y="43"/>
                </a:cubicBezTo>
                <a:cubicBezTo>
                  <a:pt x="654" y="26"/>
                  <a:pt x="662" y="13"/>
                  <a:pt x="691" y="22"/>
                </a:cubicBezTo>
                <a:cubicBezTo>
                  <a:pt x="699" y="47"/>
                  <a:pt x="716" y="65"/>
                  <a:pt x="725" y="90"/>
                </a:cubicBezTo>
                <a:cubicBezTo>
                  <a:pt x="720" y="265"/>
                  <a:pt x="781" y="370"/>
                  <a:pt x="630" y="415"/>
                </a:cubicBezTo>
                <a:cubicBezTo>
                  <a:pt x="419" y="410"/>
                  <a:pt x="210" y="388"/>
                  <a:pt x="0" y="388"/>
                </a:cubicBezTo>
                <a:close/>
              </a:path>
            </a:pathLst>
          </a:custGeom>
          <a:solidFill>
            <a:srgbClr val="FF99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7467600" y="2971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burner head</a:t>
            </a: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7315200" y="3733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spray chamber</a:t>
            </a:r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H="1">
            <a:off x="6629400" y="3962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6858000" y="5638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nebulizer</a:t>
            </a:r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 flipH="1" flipV="1">
            <a:off x="6096000" y="47244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5334000" y="28194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4648200" y="23622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light beam</a:t>
            </a:r>
          </a:p>
        </p:txBody>
      </p:sp>
      <p:sp>
        <p:nvSpPr>
          <p:cNvPr id="32" name="Freeform 44"/>
          <p:cNvSpPr>
            <a:spLocks/>
          </p:cNvSpPr>
          <p:nvPr/>
        </p:nvSpPr>
        <p:spPr bwMode="auto">
          <a:xfrm>
            <a:off x="6689725" y="1357313"/>
            <a:ext cx="1712913" cy="449262"/>
          </a:xfrm>
          <a:custGeom>
            <a:avLst/>
            <a:gdLst>
              <a:gd name="T0" fmla="*/ 0 w 1079"/>
              <a:gd name="T1" fmla="*/ 0 h 283"/>
              <a:gd name="T2" fmla="*/ 2147483647 w 1079"/>
              <a:gd name="T3" fmla="*/ 2147483647 h 283"/>
              <a:gd name="T4" fmla="*/ 2147483647 w 1079"/>
              <a:gd name="T5" fmla="*/ 2147483647 h 283"/>
              <a:gd name="T6" fmla="*/ 2147483647 w 1079"/>
              <a:gd name="T7" fmla="*/ 2147483647 h 283"/>
              <a:gd name="T8" fmla="*/ 2147483647 w 1079"/>
              <a:gd name="T9" fmla="*/ 2147483647 h 283"/>
              <a:gd name="T10" fmla="*/ 2147483647 w 1079"/>
              <a:gd name="T11" fmla="*/ 2147483647 h 283"/>
              <a:gd name="T12" fmla="*/ 2147483647 w 1079"/>
              <a:gd name="T13" fmla="*/ 2147483647 h 283"/>
              <a:gd name="T14" fmla="*/ 2147483647 w 1079"/>
              <a:gd name="T15" fmla="*/ 2147483647 h 2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79"/>
              <a:gd name="T25" fmla="*/ 0 h 283"/>
              <a:gd name="T26" fmla="*/ 1079 w 1079"/>
              <a:gd name="T27" fmla="*/ 283 h 2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79" h="283">
                <a:moveTo>
                  <a:pt x="0" y="0"/>
                </a:moveTo>
                <a:cubicBezTo>
                  <a:pt x="6" y="18"/>
                  <a:pt x="15" y="35"/>
                  <a:pt x="18" y="54"/>
                </a:cubicBezTo>
                <a:cubicBezTo>
                  <a:pt x="21" y="79"/>
                  <a:pt x="21" y="104"/>
                  <a:pt x="28" y="128"/>
                </a:cubicBezTo>
                <a:cubicBezTo>
                  <a:pt x="34" y="150"/>
                  <a:pt x="51" y="163"/>
                  <a:pt x="73" y="164"/>
                </a:cubicBezTo>
                <a:cubicBezTo>
                  <a:pt x="210" y="170"/>
                  <a:pt x="348" y="170"/>
                  <a:pt x="485" y="173"/>
                </a:cubicBezTo>
                <a:cubicBezTo>
                  <a:pt x="601" y="212"/>
                  <a:pt x="729" y="184"/>
                  <a:pt x="850" y="201"/>
                </a:cubicBezTo>
                <a:cubicBezTo>
                  <a:pt x="880" y="211"/>
                  <a:pt x="903" y="227"/>
                  <a:pt x="933" y="237"/>
                </a:cubicBezTo>
                <a:cubicBezTo>
                  <a:pt x="964" y="270"/>
                  <a:pt x="1035" y="283"/>
                  <a:pt x="1079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48"/>
          <p:cNvSpPr>
            <a:spLocks/>
          </p:cNvSpPr>
          <p:nvPr/>
        </p:nvSpPr>
        <p:spPr bwMode="auto">
          <a:xfrm>
            <a:off x="5943600" y="1371600"/>
            <a:ext cx="2501900" cy="827088"/>
          </a:xfrm>
          <a:custGeom>
            <a:avLst/>
            <a:gdLst>
              <a:gd name="T0" fmla="*/ 2147483647 w 1576"/>
              <a:gd name="T1" fmla="*/ 0 h 521"/>
              <a:gd name="T2" fmla="*/ 2147483647 w 1576"/>
              <a:gd name="T3" fmla="*/ 2147483647 h 521"/>
              <a:gd name="T4" fmla="*/ 2147483647 w 1576"/>
              <a:gd name="T5" fmla="*/ 2147483647 h 521"/>
              <a:gd name="T6" fmla="*/ 2147483647 w 1576"/>
              <a:gd name="T7" fmla="*/ 2147483647 h 521"/>
              <a:gd name="T8" fmla="*/ 2147483647 w 1576"/>
              <a:gd name="T9" fmla="*/ 2147483647 h 521"/>
              <a:gd name="T10" fmla="*/ 2147483647 w 1576"/>
              <a:gd name="T11" fmla="*/ 2147483647 h 521"/>
              <a:gd name="T12" fmla="*/ 2147483647 w 1576"/>
              <a:gd name="T13" fmla="*/ 2147483647 h 5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521"/>
              <a:gd name="T23" fmla="*/ 1576 w 1576"/>
              <a:gd name="T24" fmla="*/ 521 h 5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521">
                <a:moveTo>
                  <a:pt x="333" y="0"/>
                </a:moveTo>
                <a:cubicBezTo>
                  <a:pt x="320" y="167"/>
                  <a:pt x="342" y="125"/>
                  <a:pt x="168" y="137"/>
                </a:cubicBezTo>
                <a:cubicBezTo>
                  <a:pt x="27" y="184"/>
                  <a:pt x="0" y="471"/>
                  <a:pt x="150" y="521"/>
                </a:cubicBezTo>
                <a:cubicBezTo>
                  <a:pt x="818" y="514"/>
                  <a:pt x="867" y="511"/>
                  <a:pt x="1348" y="493"/>
                </a:cubicBezTo>
                <a:cubicBezTo>
                  <a:pt x="1415" y="480"/>
                  <a:pt x="1417" y="478"/>
                  <a:pt x="1439" y="411"/>
                </a:cubicBezTo>
                <a:cubicBezTo>
                  <a:pt x="1447" y="387"/>
                  <a:pt x="1512" y="387"/>
                  <a:pt x="1540" y="384"/>
                </a:cubicBezTo>
                <a:cubicBezTo>
                  <a:pt x="1570" y="374"/>
                  <a:pt x="1558" y="375"/>
                  <a:pt x="1576" y="37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7239000" y="914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nebulizer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6400800" y="91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air</a:t>
            </a:r>
          </a:p>
        </p:txBody>
      </p:sp>
      <p:sp>
        <p:nvSpPr>
          <p:cNvPr id="36" name="Freeform 51"/>
          <p:cNvSpPr>
            <a:spLocks/>
          </p:cNvSpPr>
          <p:nvPr/>
        </p:nvSpPr>
        <p:spPr bwMode="auto">
          <a:xfrm>
            <a:off x="6553200" y="1204913"/>
            <a:ext cx="1676400" cy="609600"/>
          </a:xfrm>
          <a:custGeom>
            <a:avLst/>
            <a:gdLst>
              <a:gd name="T0" fmla="*/ 2147483647 w 1232"/>
              <a:gd name="T1" fmla="*/ 0 h 384"/>
              <a:gd name="T2" fmla="*/ 2147483647 w 1232"/>
              <a:gd name="T3" fmla="*/ 2147483647 h 384"/>
              <a:gd name="T4" fmla="*/ 2147483647 w 1232"/>
              <a:gd name="T5" fmla="*/ 2147483647 h 384"/>
              <a:gd name="T6" fmla="*/ 2147483647 w 1232"/>
              <a:gd name="T7" fmla="*/ 2147483647 h 384"/>
              <a:gd name="T8" fmla="*/ 2147483647 w 1232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2"/>
              <a:gd name="T16" fmla="*/ 0 h 384"/>
              <a:gd name="T17" fmla="*/ 1232 w 12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2" h="384">
                <a:moveTo>
                  <a:pt x="32" y="0"/>
                </a:moveTo>
                <a:cubicBezTo>
                  <a:pt x="16" y="116"/>
                  <a:pt x="0" y="232"/>
                  <a:pt x="32" y="288"/>
                </a:cubicBezTo>
                <a:cubicBezTo>
                  <a:pt x="64" y="344"/>
                  <a:pt x="80" y="328"/>
                  <a:pt x="224" y="336"/>
                </a:cubicBezTo>
                <a:cubicBezTo>
                  <a:pt x="368" y="344"/>
                  <a:pt x="728" y="328"/>
                  <a:pt x="896" y="336"/>
                </a:cubicBezTo>
                <a:cubicBezTo>
                  <a:pt x="1064" y="344"/>
                  <a:pt x="1176" y="384"/>
                  <a:pt x="1232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4419600" y="1676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liquid</a:t>
            </a:r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>
            <a:off x="5181600" y="190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1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3" grpId="0"/>
      <p:bldP spid="24" grpId="0" animBg="1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/>
      <p:bldP spid="34" grpId="1"/>
      <p:bldP spid="35" grpId="0"/>
      <p:bldP spid="35" grpId="1"/>
      <p:bldP spid="36" grpId="0" animBg="1"/>
      <p:bldP spid="36" grpId="1" animBg="1"/>
      <p:bldP spid="37" grpId="0"/>
      <p:bldP spid="37" grpId="1"/>
      <p:bldP spid="38" grpId="0" animBg="1"/>
      <p:bldP spid="3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Tahoma" charset="0"/>
              </a:rPr>
              <a:t>Atomization in flames – Processes</a:t>
            </a:r>
          </a:p>
          <a:p>
            <a:pPr lvl="1"/>
            <a:r>
              <a:rPr lang="en-US" altLang="en-US" dirty="0">
                <a:latin typeface="Tahoma" charset="0"/>
              </a:rPr>
              <a:t>nebulization of liquid: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latin typeface="Tahoma" charset="0"/>
              </a:rPr>
              <a:t>(</a:t>
            </a:r>
            <a:r>
              <a:rPr lang="en-US" altLang="en-US" dirty="0" err="1">
                <a:latin typeface="Tahoma" charset="0"/>
              </a:rPr>
              <a:t>aq</a:t>
            </a:r>
            <a:r>
              <a:rPr lang="en-US" altLang="en-US" dirty="0">
                <a:latin typeface="Tahoma" charset="0"/>
              </a:rPr>
              <a:t>) </a:t>
            </a:r>
            <a:r>
              <a:rPr lang="en-US" altLang="en-US" dirty="0">
                <a:cs typeface="Arial" charset="0"/>
              </a:rPr>
              <a:t>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(spray droplet)</a:t>
            </a:r>
          </a:p>
          <a:p>
            <a:pPr lvl="1"/>
            <a:r>
              <a:rPr lang="en-US" altLang="en-US" dirty="0">
                <a:cs typeface="Arial" charset="0"/>
              </a:rPr>
              <a:t>evaporation of solvent: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(spray droplet)</a:t>
            </a:r>
            <a:r>
              <a:rPr lang="en-US" altLang="en-US" dirty="0">
                <a:latin typeface="Tahoma" charset="0"/>
              </a:rPr>
              <a:t> </a:t>
            </a:r>
            <a:r>
              <a:rPr lang="en-US" altLang="en-US" dirty="0">
                <a:cs typeface="Arial" charset="0"/>
              </a:rPr>
              <a:t>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(s)</a:t>
            </a:r>
          </a:p>
          <a:p>
            <a:pPr lvl="1"/>
            <a:r>
              <a:rPr lang="en-US" altLang="en-US" dirty="0">
                <a:cs typeface="Arial" charset="0"/>
              </a:rPr>
              <a:t>Volatilization in flame: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(s) 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</a:t>
            </a:r>
          </a:p>
          <a:p>
            <a:pPr lvl="1"/>
            <a:r>
              <a:rPr lang="en-US" altLang="en-US" dirty="0">
                <a:cs typeface="Arial" charset="0"/>
              </a:rPr>
              <a:t>Atomization (in hotter part of flame):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 → Mg(g) + 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76400" y="5029200"/>
            <a:ext cx="990600" cy="533400"/>
          </a:xfrm>
          <a:prstGeom prst="rect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57150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Target species for absorption measurement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2286000" y="54864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1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4" grpId="0" animBg="1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Complications/Losses</a:t>
            </a:r>
            <a:endParaRPr lang="en-US" altLang="en-US" dirty="0">
              <a:latin typeface="Tahoma" charset="0"/>
            </a:endParaRPr>
          </a:p>
          <a:p>
            <a:pPr lvl="1"/>
            <a:r>
              <a:rPr lang="en-US" altLang="en-US" dirty="0">
                <a:latin typeface="Tahoma" charset="0"/>
              </a:rPr>
              <a:t>Ideally, every atom entering nebulizer ends up as gaseous atom</a:t>
            </a:r>
          </a:p>
          <a:p>
            <a:pPr lvl="1"/>
            <a:r>
              <a:rPr lang="en-US" altLang="en-US" dirty="0">
                <a:latin typeface="Tahoma" charset="0"/>
              </a:rPr>
              <a:t>In practice, at best only a few % of atoms become atoms in flame</a:t>
            </a:r>
          </a:p>
          <a:p>
            <a:pPr lvl="1"/>
            <a:r>
              <a:rPr lang="en-US" altLang="en-US" dirty="0">
                <a:latin typeface="Tahoma" charset="0"/>
              </a:rPr>
              <a:t>The nebulization process is not that efficient (much of water hits walls and goes out drain)</a:t>
            </a:r>
          </a:p>
          <a:p>
            <a:pPr lvl="1"/>
            <a:r>
              <a:rPr lang="en-US" altLang="en-US" dirty="0">
                <a:latin typeface="Tahoma" charset="0"/>
              </a:rPr>
              <a:t>Poor volatilization also occurs with less volatile salts (e.g. many phosphates)</a:t>
            </a:r>
          </a:p>
        </p:txBody>
      </p:sp>
    </p:spTree>
    <p:extLst>
      <p:ext uri="{BB962C8B-B14F-4D97-AF65-F5344CB8AC3E}">
        <p14:creationId xmlns:p14="http://schemas.microsoft.com/office/powerpoint/2010/main" val="28757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21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84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4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242" end="3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>
                <a:latin typeface="Tahoma" charset="0"/>
              </a:rPr>
              <a:t>Complications/Losses (continued)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Poor atomization also can occur due to secondary processes such as: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Formation of oxides + hydroxides (e.g. 2Mg (g) + O</a:t>
            </a:r>
            <a:r>
              <a:rPr lang="en-US" altLang="en-US" sz="2000" baseline="-25000" dirty="0">
                <a:latin typeface="Tahoma" charset="0"/>
              </a:rPr>
              <a:t>2</a:t>
            </a:r>
            <a:r>
              <a:rPr lang="en-US" altLang="en-US" sz="2000" dirty="0">
                <a:latin typeface="Tahoma" charset="0"/>
              </a:rPr>
              <a:t> (g) </a:t>
            </a:r>
            <a:r>
              <a:rPr lang="en-US" altLang="en-US" sz="2000" dirty="0">
                <a:latin typeface="Tahoma" charset="0"/>
                <a:cs typeface="Arial" charset="0"/>
              </a:rPr>
              <a:t>→ 2MgO (g))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Tahoma" charset="0"/>
                <a:cs typeface="Arial" charset="0"/>
              </a:rPr>
              <a:t>Ionization (Na (g) + Cl (g) → Na</a:t>
            </a:r>
            <a:r>
              <a:rPr lang="en-US" altLang="en-US" sz="2000" baseline="30000" dirty="0">
                <a:latin typeface="Tahoma" charset="0"/>
                <a:cs typeface="Arial" charset="0"/>
              </a:rPr>
              <a:t>+</a:t>
            </a:r>
            <a:r>
              <a:rPr lang="en-US" altLang="en-US" sz="2000" dirty="0">
                <a:latin typeface="Tahoma" charset="0"/>
                <a:cs typeface="Arial" charset="0"/>
              </a:rPr>
              <a:t> (g) + Cl</a:t>
            </a:r>
            <a:r>
              <a:rPr lang="en-US" altLang="en-US" sz="2000" baseline="30000" dirty="0">
                <a:latin typeface="Tahoma" charset="0"/>
                <a:cs typeface="Arial" charset="0"/>
              </a:rPr>
              <a:t>-</a:t>
            </a:r>
            <a:r>
              <a:rPr lang="en-US" altLang="en-US" sz="2000" dirty="0">
                <a:latin typeface="Tahoma" charset="0"/>
                <a:cs typeface="Arial" charset="0"/>
              </a:rPr>
              <a:t> (g))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If the atomization is affected by other compounds in sample matrix (e.g. the presence of phosphates), this is called a matrix effect (discussed </a:t>
            </a:r>
            <a:r>
              <a:rPr lang="en-US" altLang="en-US" sz="2400">
                <a:latin typeface="Tahoma" charset="0"/>
              </a:rPr>
              <a:t>more </a:t>
            </a:r>
            <a:r>
              <a:rPr lang="en-US" altLang="en-US" sz="2400" smtClean="0">
                <a:latin typeface="Tahoma" charset="0"/>
              </a:rPr>
              <a:t>later)</a:t>
            </a:r>
            <a:endParaRPr lang="en-US" alt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3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Second Homework Set – 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due today (additional problems); key will be posted soon</a:t>
            </a:r>
            <a:endParaRPr lang="en-US" altLang="en-US" sz="2800" dirty="0" smtClean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Quiz </a:t>
            </a:r>
            <a:r>
              <a:rPr lang="en-US" altLang="en-US" sz="2800" dirty="0">
                <a:latin typeface="Tahoma" charset="0"/>
                <a:cs typeface="Tahoma" charset="0"/>
              </a:rPr>
              <a:t>T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oday</a:t>
            </a:r>
            <a:endParaRPr lang="en-US" altLang="en-US" sz="2800" dirty="0" smtClean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Spectroscopic Instrumentation (Chapter 19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)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Light Detectors</a:t>
            </a:r>
          </a:p>
          <a:p>
            <a:pPr lvl="3" eaLnBrk="1" hangingPunct="1"/>
            <a:r>
              <a:rPr lang="en-US" altLang="en-US" sz="1600" dirty="0">
                <a:latin typeface="Tahoma" charset="0"/>
                <a:cs typeface="Tahoma" charset="0"/>
              </a:rPr>
              <a:t>Transducers</a:t>
            </a:r>
          </a:p>
          <a:p>
            <a:pPr lvl="3" eaLnBrk="1" hangingPunct="1"/>
            <a:r>
              <a:rPr lang="en-US" altLang="en-US" sz="1600" dirty="0">
                <a:latin typeface="Tahoma" charset="0"/>
                <a:cs typeface="Tahoma" charset="0"/>
              </a:rPr>
              <a:t>Energy dispersive detectors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Atomic Spectroscopy (Chapter 20)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Overview + methods for solids (not in text)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Theory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Atomization with flames (if time)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Spectrometers – 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>
                <a:latin typeface="Tahoma" pitchFamily="34" charset="0"/>
              </a:rPr>
              <a:t>Light Detectors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Detectors </a:t>
            </a:r>
            <a:r>
              <a:rPr lang="en-US" dirty="0">
                <a:latin typeface="Tahoma" pitchFamily="34" charset="0"/>
              </a:rPr>
              <a:t>covered in electronics section</a:t>
            </a:r>
          </a:p>
          <a:p>
            <a:pPr lvl="1"/>
            <a:r>
              <a:rPr lang="en-US" dirty="0">
                <a:latin typeface="Tahoma" pitchFamily="34" charset="0"/>
              </a:rPr>
              <a:t>UV/Vis/</a:t>
            </a:r>
            <a:r>
              <a:rPr lang="en-US" dirty="0" err="1">
                <a:latin typeface="Tahoma" pitchFamily="34" charset="0"/>
              </a:rPr>
              <a:t>NearIR</a:t>
            </a:r>
            <a:r>
              <a:rPr lang="en-US" dirty="0">
                <a:latin typeface="Tahoma" pitchFamily="34" charset="0"/>
              </a:rPr>
              <a:t>: Photocell, photomultiplier tube, photodiode, photoconductivity cell, and solid state array detectors (charged coupled device or CCD)</a:t>
            </a:r>
          </a:p>
          <a:p>
            <a:pPr lvl="1"/>
            <a:r>
              <a:rPr lang="en-US" dirty="0">
                <a:latin typeface="Tahoma" pitchFamily="34" charset="0"/>
              </a:rPr>
              <a:t>IR:  temperature measurement (e.g. thermopile), and solid state</a:t>
            </a:r>
          </a:p>
          <a:p>
            <a:pPr lvl="1"/>
            <a:r>
              <a:rPr lang="en-US" dirty="0">
                <a:latin typeface="Tahoma" pitchFamily="34" charset="0"/>
              </a:rPr>
              <a:t>NMR: antenna</a:t>
            </a:r>
          </a:p>
        </p:txBody>
      </p:sp>
    </p:spTree>
    <p:extLst>
      <p:ext uri="{BB962C8B-B14F-4D97-AF65-F5344CB8AC3E}">
        <p14:creationId xmlns:p14="http://schemas.microsoft.com/office/powerpoint/2010/main" val="323806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charset="0"/>
              </a:rPr>
              <a:t>Spectrometers – 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>
                <a:latin typeface="Tahoma" pitchFamily="34" charset="0"/>
              </a:rPr>
              <a:t>Light Detectors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Detectors for high energy (X-ray, </a:t>
            </a: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latin typeface="Tahoma" pitchFamily="34" charset="0"/>
              </a:rPr>
              <a:t>-ray light) (both gas cells and solid state available)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Due to high energy, a single photon can easily produce a big signal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Two types: gas cells (e.g. Geiger Counter) and solid state sensors (e.g. Si(Li) detectors)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In both cases, detectors can be set up where cascade of electrons is produced from a single photon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The number of ions produced from photons can be dependent upon the photon energy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903514" y="559276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03514" y="6278564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17914" y="6278564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time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5214" y="5332414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current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656114" y="5516564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high E photon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2503714" y="5668964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951514" y="5668964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low E photon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2808514" y="5821364"/>
            <a:ext cx="1219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475514" y="5440364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475514" y="6278564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780314" y="6278564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energy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170714" y="5059364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counts/s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903514" y="6126164"/>
            <a:ext cx="2514600" cy="76200"/>
          </a:xfrm>
          <a:prstGeom prst="rect">
            <a:avLst/>
          </a:prstGeom>
          <a:solidFill>
            <a:schemeClr val="accent1">
              <a:alpha val="4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475514" y="6126164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5780314" y="6126164"/>
            <a:ext cx="304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6389914" y="5973764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6694714" y="5821364"/>
            <a:ext cx="304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1589314" y="4297364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561114" y="4297364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solid state detector</a:t>
            </a:r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446314" y="4068764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1589314" y="4297364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30"/>
          <p:cNvSpPr>
            <a:spLocks noChangeShapeType="1"/>
          </p:cNvSpPr>
          <p:nvPr/>
        </p:nvSpPr>
        <p:spPr bwMode="auto">
          <a:xfrm>
            <a:off x="4256314" y="4297364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31"/>
          <p:cNvSpPr>
            <a:spLocks/>
          </p:cNvSpPr>
          <p:nvPr/>
        </p:nvSpPr>
        <p:spPr bwMode="auto">
          <a:xfrm>
            <a:off x="1297214" y="3954464"/>
            <a:ext cx="2222500" cy="647700"/>
          </a:xfrm>
          <a:custGeom>
            <a:avLst/>
            <a:gdLst>
              <a:gd name="T0" fmla="*/ 463708787 w 1400"/>
              <a:gd name="T1" fmla="*/ 1028223839 h 408"/>
              <a:gd name="T2" fmla="*/ 100806240 w 1400"/>
              <a:gd name="T3" fmla="*/ 907256375 h 408"/>
              <a:gd name="T4" fmla="*/ 221773772 w 1400"/>
              <a:gd name="T5" fmla="*/ 423386322 h 408"/>
              <a:gd name="T6" fmla="*/ 1431448648 w 1400"/>
              <a:gd name="T7" fmla="*/ 60483757 h 408"/>
              <a:gd name="T8" fmla="*/ 2147483647 w 1400"/>
              <a:gd name="T9" fmla="*/ 60483757 h 408"/>
              <a:gd name="T10" fmla="*/ 2147483647 w 1400"/>
              <a:gd name="T11" fmla="*/ 60483757 h 4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0"/>
              <a:gd name="T19" fmla="*/ 0 h 408"/>
              <a:gd name="T20" fmla="*/ 1400 w 1400"/>
              <a:gd name="T21" fmla="*/ 408 h 4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0" h="408">
                <a:moveTo>
                  <a:pt x="184" y="408"/>
                </a:moveTo>
                <a:cubicBezTo>
                  <a:pt x="120" y="404"/>
                  <a:pt x="56" y="400"/>
                  <a:pt x="40" y="360"/>
                </a:cubicBezTo>
                <a:cubicBezTo>
                  <a:pt x="24" y="320"/>
                  <a:pt x="0" y="224"/>
                  <a:pt x="88" y="168"/>
                </a:cubicBezTo>
                <a:cubicBezTo>
                  <a:pt x="176" y="112"/>
                  <a:pt x="368" y="48"/>
                  <a:pt x="568" y="24"/>
                </a:cubicBezTo>
                <a:cubicBezTo>
                  <a:pt x="768" y="0"/>
                  <a:pt x="1176" y="24"/>
                  <a:pt x="1288" y="24"/>
                </a:cubicBezTo>
                <a:cubicBezTo>
                  <a:pt x="1400" y="24"/>
                  <a:pt x="1320" y="24"/>
                  <a:pt x="1240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>
            <a:off x="3418114" y="384016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>
            <a:off x="3494314" y="391636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34"/>
          <p:cNvSpPr>
            <a:spLocks/>
          </p:cNvSpPr>
          <p:nvPr/>
        </p:nvSpPr>
        <p:spPr bwMode="auto">
          <a:xfrm>
            <a:off x="3494314" y="3992564"/>
            <a:ext cx="457200" cy="1588"/>
          </a:xfrm>
          <a:custGeom>
            <a:avLst/>
            <a:gdLst>
              <a:gd name="T0" fmla="*/ 0 w 288"/>
              <a:gd name="T1" fmla="*/ 0 h 1"/>
              <a:gd name="T2" fmla="*/ 362902445 w 288"/>
              <a:gd name="T3" fmla="*/ 0 h 1"/>
              <a:gd name="T4" fmla="*/ 725804891 w 288"/>
              <a:gd name="T5" fmla="*/ 0 h 1"/>
              <a:gd name="T6" fmla="*/ 0 60000 65536"/>
              <a:gd name="T7" fmla="*/ 0 60000 65536"/>
              <a:gd name="T8" fmla="*/ 0 60000 65536"/>
              <a:gd name="T9" fmla="*/ 0 w 288"/>
              <a:gd name="T10" fmla="*/ 0 h 1"/>
              <a:gd name="T11" fmla="*/ 288 w 28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">
                <a:moveTo>
                  <a:pt x="0" y="0"/>
                </a:moveTo>
                <a:cubicBezTo>
                  <a:pt x="48" y="0"/>
                  <a:pt x="96" y="0"/>
                  <a:pt x="144" y="0"/>
                </a:cubicBezTo>
                <a:cubicBezTo>
                  <a:pt x="192" y="0"/>
                  <a:pt x="240" y="0"/>
                  <a:pt x="2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3951514" y="3840164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4027714" y="3840164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</a:t>
            </a:r>
          </a:p>
        </p:txBody>
      </p:sp>
      <p:sp>
        <p:nvSpPr>
          <p:cNvPr id="32" name="Freeform 37"/>
          <p:cNvSpPr>
            <a:spLocks/>
          </p:cNvSpPr>
          <p:nvPr/>
        </p:nvSpPr>
        <p:spPr bwMode="auto">
          <a:xfrm>
            <a:off x="4256314" y="3992564"/>
            <a:ext cx="241300" cy="685800"/>
          </a:xfrm>
          <a:custGeom>
            <a:avLst/>
            <a:gdLst>
              <a:gd name="T0" fmla="*/ 120967501 w 152"/>
              <a:gd name="T1" fmla="*/ 0 h 432"/>
              <a:gd name="T2" fmla="*/ 362902453 w 152"/>
              <a:gd name="T3" fmla="*/ 362902497 h 432"/>
              <a:gd name="T4" fmla="*/ 241935002 w 152"/>
              <a:gd name="T5" fmla="*/ 967740123 h 432"/>
              <a:gd name="T6" fmla="*/ 0 w 152"/>
              <a:gd name="T7" fmla="*/ 1088707589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432"/>
              <a:gd name="T14" fmla="*/ 152 w 152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432">
                <a:moveTo>
                  <a:pt x="48" y="0"/>
                </a:moveTo>
                <a:cubicBezTo>
                  <a:pt x="92" y="40"/>
                  <a:pt x="136" y="80"/>
                  <a:pt x="144" y="144"/>
                </a:cubicBezTo>
                <a:cubicBezTo>
                  <a:pt x="152" y="208"/>
                  <a:pt x="120" y="336"/>
                  <a:pt x="96" y="384"/>
                </a:cubicBezTo>
                <a:cubicBezTo>
                  <a:pt x="72" y="432"/>
                  <a:pt x="16" y="424"/>
                  <a:pt x="0" y="4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Group 43"/>
          <p:cNvGrpSpPr>
            <a:grpSpLocks/>
          </p:cNvGrpSpPr>
          <p:nvPr/>
        </p:nvGrpSpPr>
        <p:grpSpPr bwMode="auto">
          <a:xfrm>
            <a:off x="2351314" y="4373564"/>
            <a:ext cx="533400" cy="366713"/>
            <a:chOff x="4149" y="2640"/>
            <a:chExt cx="336" cy="231"/>
          </a:xfrm>
        </p:grpSpPr>
        <p:sp>
          <p:nvSpPr>
            <p:cNvPr id="34" name="Oval 41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42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6" name="Group 44"/>
          <p:cNvGrpSpPr>
            <a:grpSpLocks/>
          </p:cNvGrpSpPr>
          <p:nvPr/>
        </p:nvGrpSpPr>
        <p:grpSpPr bwMode="auto">
          <a:xfrm>
            <a:off x="1894114" y="4297364"/>
            <a:ext cx="533400" cy="366713"/>
            <a:chOff x="4149" y="2640"/>
            <a:chExt cx="336" cy="231"/>
          </a:xfrm>
        </p:grpSpPr>
        <p:sp>
          <p:nvSpPr>
            <p:cNvPr id="37" name="Oval 45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46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39" name="Group 50"/>
          <p:cNvGrpSpPr>
            <a:grpSpLocks/>
          </p:cNvGrpSpPr>
          <p:nvPr/>
        </p:nvGrpSpPr>
        <p:grpSpPr bwMode="auto">
          <a:xfrm>
            <a:off x="2808514" y="4525964"/>
            <a:ext cx="533400" cy="366713"/>
            <a:chOff x="4149" y="2640"/>
            <a:chExt cx="336" cy="231"/>
          </a:xfrm>
        </p:grpSpPr>
        <p:sp>
          <p:nvSpPr>
            <p:cNvPr id="40" name="Oval 51"/>
            <p:cNvSpPr>
              <a:spLocks noChangeArrowheads="1"/>
            </p:cNvSpPr>
            <p:nvPr/>
          </p:nvSpPr>
          <p:spPr bwMode="auto">
            <a:xfrm>
              <a:off x="4176" y="2688"/>
              <a:ext cx="144" cy="144"/>
            </a:xfrm>
            <a:prstGeom prst="ellipse">
              <a:avLst/>
            </a:prstGeom>
            <a:solidFill>
              <a:srgbClr val="FF99CC">
                <a:alpha val="6196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4149" y="264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+</a:t>
              </a:r>
            </a:p>
          </p:txBody>
        </p:sp>
      </p:grpSp>
      <p:grpSp>
        <p:nvGrpSpPr>
          <p:cNvPr id="42" name="Group 53"/>
          <p:cNvGrpSpPr>
            <a:grpSpLocks/>
          </p:cNvGrpSpPr>
          <p:nvPr/>
        </p:nvGrpSpPr>
        <p:grpSpPr bwMode="auto">
          <a:xfrm>
            <a:off x="2732314" y="4754564"/>
            <a:ext cx="457200" cy="366713"/>
            <a:chOff x="4224" y="2352"/>
            <a:chExt cx="288" cy="231"/>
          </a:xfrm>
        </p:grpSpPr>
        <p:sp>
          <p:nvSpPr>
            <p:cNvPr id="43" name="Oval 54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grpSp>
        <p:nvGrpSpPr>
          <p:cNvPr id="45" name="Group 56"/>
          <p:cNvGrpSpPr>
            <a:grpSpLocks/>
          </p:cNvGrpSpPr>
          <p:nvPr/>
        </p:nvGrpSpPr>
        <p:grpSpPr bwMode="auto">
          <a:xfrm>
            <a:off x="1817914" y="4525964"/>
            <a:ext cx="457200" cy="366713"/>
            <a:chOff x="4224" y="2352"/>
            <a:chExt cx="288" cy="231"/>
          </a:xfrm>
        </p:grpSpPr>
        <p:sp>
          <p:nvSpPr>
            <p:cNvPr id="46" name="Oval 57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58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grpSp>
        <p:nvGrpSpPr>
          <p:cNvPr id="48" name="Group 59"/>
          <p:cNvGrpSpPr>
            <a:grpSpLocks/>
          </p:cNvGrpSpPr>
          <p:nvPr/>
        </p:nvGrpSpPr>
        <p:grpSpPr bwMode="auto">
          <a:xfrm>
            <a:off x="2275114" y="4602164"/>
            <a:ext cx="457200" cy="366713"/>
            <a:chOff x="4224" y="2352"/>
            <a:chExt cx="288" cy="231"/>
          </a:xfrm>
        </p:grpSpPr>
        <p:sp>
          <p:nvSpPr>
            <p:cNvPr id="49" name="Oval 60"/>
            <p:cNvSpPr>
              <a:spLocks noChangeArrowheads="1"/>
            </p:cNvSpPr>
            <p:nvPr/>
          </p:nvSpPr>
          <p:spPr bwMode="auto">
            <a:xfrm>
              <a:off x="4224" y="2400"/>
              <a:ext cx="144" cy="144"/>
            </a:xfrm>
            <a:prstGeom prst="ellipse">
              <a:avLst/>
            </a:prstGeom>
            <a:solidFill>
              <a:srgbClr val="333399">
                <a:alpha val="5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61"/>
            <p:cNvSpPr txBox="1">
              <a:spLocks noChangeArrowheads="1"/>
            </p:cNvSpPr>
            <p:nvPr/>
          </p:nvSpPr>
          <p:spPr bwMode="auto">
            <a:xfrm>
              <a:off x="4224" y="23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-</a:t>
              </a:r>
            </a:p>
          </p:txBody>
        </p:sp>
      </p:grp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6085114" y="4221164"/>
            <a:ext cx="304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detectors are said to be energy dispersive (no monochromator needed)</a:t>
            </a:r>
          </a:p>
        </p:txBody>
      </p:sp>
      <p:sp>
        <p:nvSpPr>
          <p:cNvPr id="52" name="Freeform 51"/>
          <p:cNvSpPr/>
          <p:nvPr/>
        </p:nvSpPr>
        <p:spPr>
          <a:xfrm>
            <a:off x="903514" y="5592764"/>
            <a:ext cx="2514600" cy="714375"/>
          </a:xfrm>
          <a:custGeom>
            <a:avLst/>
            <a:gdLst>
              <a:gd name="connsiteX0" fmla="*/ 0 w 5675971"/>
              <a:gd name="connsiteY0" fmla="*/ 2042531 h 2161478"/>
              <a:gd name="connsiteX1" fmla="*/ 178419 w 5675971"/>
              <a:gd name="connsiteY1" fmla="*/ 2031380 h 2161478"/>
              <a:gd name="connsiteX2" fmla="*/ 334536 w 5675971"/>
              <a:gd name="connsiteY2" fmla="*/ 1964473 h 2161478"/>
              <a:gd name="connsiteX3" fmla="*/ 334536 w 5675971"/>
              <a:gd name="connsiteY3" fmla="*/ 1964473 h 2161478"/>
              <a:gd name="connsiteX4" fmla="*/ 401444 w 5675971"/>
              <a:gd name="connsiteY4" fmla="*/ 1050073 h 2161478"/>
              <a:gd name="connsiteX5" fmla="*/ 457200 w 5675971"/>
              <a:gd name="connsiteY5" fmla="*/ 1351156 h 2161478"/>
              <a:gd name="connsiteX6" fmla="*/ 524107 w 5675971"/>
              <a:gd name="connsiteY6" fmla="*/ 1964473 h 2161478"/>
              <a:gd name="connsiteX7" fmla="*/ 669073 w 5675971"/>
              <a:gd name="connsiteY7" fmla="*/ 2042531 h 2161478"/>
              <a:gd name="connsiteX8" fmla="*/ 858644 w 5675971"/>
              <a:gd name="connsiteY8" fmla="*/ 2031380 h 2161478"/>
              <a:gd name="connsiteX9" fmla="*/ 914400 w 5675971"/>
              <a:gd name="connsiteY9" fmla="*/ 1707995 h 2161478"/>
              <a:gd name="connsiteX10" fmla="*/ 936702 w 5675971"/>
              <a:gd name="connsiteY10" fmla="*/ 1340005 h 2161478"/>
              <a:gd name="connsiteX11" fmla="*/ 970156 w 5675971"/>
              <a:gd name="connsiteY11" fmla="*/ 1674541 h 2161478"/>
              <a:gd name="connsiteX12" fmla="*/ 992458 w 5675971"/>
              <a:gd name="connsiteY12" fmla="*/ 2009078 h 2161478"/>
              <a:gd name="connsiteX13" fmla="*/ 1059366 w 5675971"/>
              <a:gd name="connsiteY13" fmla="*/ 2042531 h 2161478"/>
              <a:gd name="connsiteX14" fmla="*/ 1271239 w 5675971"/>
              <a:gd name="connsiteY14" fmla="*/ 2053683 h 2161478"/>
              <a:gd name="connsiteX15" fmla="*/ 1460810 w 5675971"/>
              <a:gd name="connsiteY15" fmla="*/ 2053683 h 2161478"/>
              <a:gd name="connsiteX16" fmla="*/ 1694985 w 5675971"/>
              <a:gd name="connsiteY16" fmla="*/ 2053683 h 2161478"/>
              <a:gd name="connsiteX17" fmla="*/ 1739590 w 5675971"/>
              <a:gd name="connsiteY17" fmla="*/ 1819507 h 2161478"/>
              <a:gd name="connsiteX18" fmla="*/ 1851102 w 5675971"/>
              <a:gd name="connsiteY18" fmla="*/ 169127 h 2161478"/>
              <a:gd name="connsiteX19" fmla="*/ 1929161 w 5675971"/>
              <a:gd name="connsiteY19" fmla="*/ 804746 h 2161478"/>
              <a:gd name="connsiteX20" fmla="*/ 1996068 w 5675971"/>
              <a:gd name="connsiteY20" fmla="*/ 1819507 h 2161478"/>
              <a:gd name="connsiteX21" fmla="*/ 2085278 w 5675971"/>
              <a:gd name="connsiteY21" fmla="*/ 1964473 h 2161478"/>
              <a:gd name="connsiteX22" fmla="*/ 2319453 w 5675971"/>
              <a:gd name="connsiteY22" fmla="*/ 2042531 h 2161478"/>
              <a:gd name="connsiteX23" fmla="*/ 2587083 w 5675971"/>
              <a:gd name="connsiteY23" fmla="*/ 1986775 h 2161478"/>
              <a:gd name="connsiteX24" fmla="*/ 2687444 w 5675971"/>
              <a:gd name="connsiteY24" fmla="*/ 1228492 h 2161478"/>
              <a:gd name="connsiteX25" fmla="*/ 2732049 w 5675971"/>
              <a:gd name="connsiteY25" fmla="*/ 849351 h 2161478"/>
              <a:gd name="connsiteX26" fmla="*/ 2810107 w 5675971"/>
              <a:gd name="connsiteY26" fmla="*/ 1574180 h 2161478"/>
              <a:gd name="connsiteX27" fmla="*/ 2877014 w 5675971"/>
              <a:gd name="connsiteY27" fmla="*/ 2064834 h 2161478"/>
              <a:gd name="connsiteX28" fmla="*/ 3356517 w 5675971"/>
              <a:gd name="connsiteY28" fmla="*/ 2075985 h 2161478"/>
              <a:gd name="connsiteX29" fmla="*/ 3501483 w 5675971"/>
              <a:gd name="connsiteY29" fmla="*/ 1551878 h 2161478"/>
              <a:gd name="connsiteX30" fmla="*/ 3568390 w 5675971"/>
              <a:gd name="connsiteY30" fmla="*/ 202580 h 2161478"/>
              <a:gd name="connsiteX31" fmla="*/ 3657600 w 5675971"/>
              <a:gd name="connsiteY31" fmla="*/ 1551878 h 2161478"/>
              <a:gd name="connsiteX32" fmla="*/ 3735658 w 5675971"/>
              <a:gd name="connsiteY32" fmla="*/ 1953322 h 2161478"/>
              <a:gd name="connsiteX33" fmla="*/ 4059044 w 5675971"/>
              <a:gd name="connsiteY33" fmla="*/ 1931019 h 2161478"/>
              <a:gd name="connsiteX34" fmla="*/ 4148253 w 5675971"/>
              <a:gd name="connsiteY34" fmla="*/ 1652239 h 2161478"/>
              <a:gd name="connsiteX35" fmla="*/ 4282068 w 5675971"/>
              <a:gd name="connsiteY35" fmla="*/ 1942170 h 2161478"/>
              <a:gd name="connsiteX36" fmla="*/ 4795024 w 5675971"/>
              <a:gd name="connsiteY36" fmla="*/ 1975624 h 2161478"/>
              <a:gd name="connsiteX37" fmla="*/ 5675971 w 5675971"/>
              <a:gd name="connsiteY37" fmla="*/ 1997927 h 2161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675971" h="2161478">
                <a:moveTo>
                  <a:pt x="0" y="2042531"/>
                </a:moveTo>
                <a:cubicBezTo>
                  <a:pt x="61331" y="2043460"/>
                  <a:pt x="122663" y="2044390"/>
                  <a:pt x="178419" y="2031380"/>
                </a:cubicBezTo>
                <a:cubicBezTo>
                  <a:pt x="234175" y="2018370"/>
                  <a:pt x="334536" y="1964473"/>
                  <a:pt x="334536" y="1964473"/>
                </a:cubicBezTo>
                <a:lnTo>
                  <a:pt x="334536" y="1964473"/>
                </a:lnTo>
                <a:cubicBezTo>
                  <a:pt x="345687" y="1812073"/>
                  <a:pt x="381000" y="1152293"/>
                  <a:pt x="401444" y="1050073"/>
                </a:cubicBezTo>
                <a:cubicBezTo>
                  <a:pt x="421888" y="947854"/>
                  <a:pt x="436756" y="1198756"/>
                  <a:pt x="457200" y="1351156"/>
                </a:cubicBezTo>
                <a:cubicBezTo>
                  <a:pt x="477644" y="1503556"/>
                  <a:pt x="488795" y="1849244"/>
                  <a:pt x="524107" y="1964473"/>
                </a:cubicBezTo>
                <a:cubicBezTo>
                  <a:pt x="559419" y="2079702"/>
                  <a:pt x="613317" y="2031380"/>
                  <a:pt x="669073" y="2042531"/>
                </a:cubicBezTo>
                <a:cubicBezTo>
                  <a:pt x="724829" y="2053682"/>
                  <a:pt x="817756" y="2087136"/>
                  <a:pt x="858644" y="2031380"/>
                </a:cubicBezTo>
                <a:cubicBezTo>
                  <a:pt x="899532" y="1975624"/>
                  <a:pt x="901390" y="1823224"/>
                  <a:pt x="914400" y="1707995"/>
                </a:cubicBezTo>
                <a:cubicBezTo>
                  <a:pt x="927410" y="1592766"/>
                  <a:pt x="927409" y="1345581"/>
                  <a:pt x="936702" y="1340005"/>
                </a:cubicBezTo>
                <a:cubicBezTo>
                  <a:pt x="945995" y="1334429"/>
                  <a:pt x="960863" y="1563029"/>
                  <a:pt x="970156" y="1674541"/>
                </a:cubicBezTo>
                <a:cubicBezTo>
                  <a:pt x="979449" y="1786053"/>
                  <a:pt x="977590" y="1947746"/>
                  <a:pt x="992458" y="2009078"/>
                </a:cubicBezTo>
                <a:cubicBezTo>
                  <a:pt x="1007326" y="2070410"/>
                  <a:pt x="1012903" y="2035097"/>
                  <a:pt x="1059366" y="2042531"/>
                </a:cubicBezTo>
                <a:cubicBezTo>
                  <a:pt x="1105830" y="2049965"/>
                  <a:pt x="1204332" y="2051824"/>
                  <a:pt x="1271239" y="2053683"/>
                </a:cubicBezTo>
                <a:cubicBezTo>
                  <a:pt x="1338146" y="2055542"/>
                  <a:pt x="1460810" y="2053683"/>
                  <a:pt x="1460810" y="2053683"/>
                </a:cubicBezTo>
                <a:cubicBezTo>
                  <a:pt x="1531434" y="2053683"/>
                  <a:pt x="1648522" y="2092712"/>
                  <a:pt x="1694985" y="2053683"/>
                </a:cubicBezTo>
                <a:cubicBezTo>
                  <a:pt x="1741448" y="2014654"/>
                  <a:pt x="1713570" y="2133600"/>
                  <a:pt x="1739590" y="1819507"/>
                </a:cubicBezTo>
                <a:cubicBezTo>
                  <a:pt x="1765610" y="1505414"/>
                  <a:pt x="1819507" y="338254"/>
                  <a:pt x="1851102" y="169127"/>
                </a:cubicBezTo>
                <a:cubicBezTo>
                  <a:pt x="1882697" y="0"/>
                  <a:pt x="1905000" y="529683"/>
                  <a:pt x="1929161" y="804746"/>
                </a:cubicBezTo>
                <a:cubicBezTo>
                  <a:pt x="1953322" y="1079809"/>
                  <a:pt x="1970049" y="1626219"/>
                  <a:pt x="1996068" y="1819507"/>
                </a:cubicBezTo>
                <a:cubicBezTo>
                  <a:pt x="2022087" y="2012795"/>
                  <a:pt x="2031381" y="1927302"/>
                  <a:pt x="2085278" y="1964473"/>
                </a:cubicBezTo>
                <a:cubicBezTo>
                  <a:pt x="2139175" y="2001644"/>
                  <a:pt x="2235819" y="2038814"/>
                  <a:pt x="2319453" y="2042531"/>
                </a:cubicBezTo>
                <a:cubicBezTo>
                  <a:pt x="2403087" y="2046248"/>
                  <a:pt x="2525751" y="2122448"/>
                  <a:pt x="2587083" y="1986775"/>
                </a:cubicBezTo>
                <a:cubicBezTo>
                  <a:pt x="2648415" y="1851102"/>
                  <a:pt x="2663283" y="1418063"/>
                  <a:pt x="2687444" y="1228492"/>
                </a:cubicBezTo>
                <a:cubicBezTo>
                  <a:pt x="2711605" y="1038921"/>
                  <a:pt x="2711605" y="791736"/>
                  <a:pt x="2732049" y="849351"/>
                </a:cubicBezTo>
                <a:cubicBezTo>
                  <a:pt x="2752493" y="906966"/>
                  <a:pt x="2785946" y="1371600"/>
                  <a:pt x="2810107" y="1574180"/>
                </a:cubicBezTo>
                <a:cubicBezTo>
                  <a:pt x="2834268" y="1776760"/>
                  <a:pt x="2785946" y="1981200"/>
                  <a:pt x="2877014" y="2064834"/>
                </a:cubicBezTo>
                <a:cubicBezTo>
                  <a:pt x="2968082" y="2148468"/>
                  <a:pt x="3252439" y="2161478"/>
                  <a:pt x="3356517" y="2075985"/>
                </a:cubicBezTo>
                <a:cubicBezTo>
                  <a:pt x="3460595" y="1990492"/>
                  <a:pt x="3466171" y="1864112"/>
                  <a:pt x="3501483" y="1551878"/>
                </a:cubicBezTo>
                <a:cubicBezTo>
                  <a:pt x="3536795" y="1239644"/>
                  <a:pt x="3542371" y="202580"/>
                  <a:pt x="3568390" y="202580"/>
                </a:cubicBezTo>
                <a:cubicBezTo>
                  <a:pt x="3594409" y="202580"/>
                  <a:pt x="3629722" y="1260088"/>
                  <a:pt x="3657600" y="1551878"/>
                </a:cubicBezTo>
                <a:cubicBezTo>
                  <a:pt x="3685478" y="1843668"/>
                  <a:pt x="3668751" y="1890132"/>
                  <a:pt x="3735658" y="1953322"/>
                </a:cubicBezTo>
                <a:cubicBezTo>
                  <a:pt x="3802565" y="2016512"/>
                  <a:pt x="3990278" y="1981200"/>
                  <a:pt x="4059044" y="1931019"/>
                </a:cubicBezTo>
                <a:cubicBezTo>
                  <a:pt x="4127810" y="1880838"/>
                  <a:pt x="4111083" y="1650381"/>
                  <a:pt x="4148253" y="1652239"/>
                </a:cubicBezTo>
                <a:cubicBezTo>
                  <a:pt x="4185423" y="1654097"/>
                  <a:pt x="4174273" y="1888273"/>
                  <a:pt x="4282068" y="1942170"/>
                </a:cubicBezTo>
                <a:cubicBezTo>
                  <a:pt x="4389863" y="1996067"/>
                  <a:pt x="4562707" y="1966331"/>
                  <a:pt x="4795024" y="1975624"/>
                </a:cubicBezTo>
                <a:cubicBezTo>
                  <a:pt x="5027341" y="1984917"/>
                  <a:pt x="5351656" y="1991422"/>
                  <a:pt x="5675971" y="1997927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7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0.27083 0.1055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2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5 -0.00439 " pathEditMode="relative" rAng="0" ptsTypes="AA">
                                      <p:cBhvr>
                                        <p:cTn id="77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23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81481E-6 L -0.1 -0.0044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231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15 -0.004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23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L 0.22917 0.00671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324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17917 0.0067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32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2894 L 0.13334 0.0356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4" grpId="0" animBg="1"/>
      <p:bldP spid="5" grpId="0" animBg="1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3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51" grpId="0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Overview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Tahoma" charset="0"/>
              </a:rPr>
              <a:t>Main Purpose</a:t>
            </a:r>
          </a:p>
          <a:p>
            <a:pPr lvl="1"/>
            <a:r>
              <a:rPr lang="en-US" sz="2200" dirty="0">
                <a:latin typeface="Tahoma" charset="0"/>
              </a:rPr>
              <a:t>Determine elemental composition (or concentration of specific elements)</a:t>
            </a:r>
          </a:p>
          <a:p>
            <a:r>
              <a:rPr lang="en-US" sz="2800" dirty="0">
                <a:latin typeface="Tahoma" charset="0"/>
              </a:rPr>
              <a:t>Main Performance Concerns</a:t>
            </a:r>
          </a:p>
          <a:p>
            <a:pPr lvl="1"/>
            <a:r>
              <a:rPr lang="en-US" sz="2200" dirty="0">
                <a:latin typeface="Tahoma" charset="0"/>
              </a:rPr>
              <a:t>Sensitivity</a:t>
            </a:r>
          </a:p>
          <a:p>
            <a:pPr lvl="1"/>
            <a:r>
              <a:rPr lang="en-US" sz="2200" dirty="0">
                <a:latin typeface="Tahoma" charset="0"/>
              </a:rPr>
              <a:t>Multi-element vs. single element</a:t>
            </a:r>
          </a:p>
          <a:p>
            <a:pPr lvl="1"/>
            <a:r>
              <a:rPr lang="en-US" sz="2200" dirty="0">
                <a:latin typeface="Tahoma" charset="0"/>
              </a:rPr>
              <a:t>List of useful elements (most methods work well with most metals, poorly with non-metals)</a:t>
            </a:r>
          </a:p>
          <a:p>
            <a:pPr lvl="1"/>
            <a:r>
              <a:rPr lang="en-US" sz="2200" dirty="0">
                <a:latin typeface="Tahoma" charset="0"/>
              </a:rPr>
              <a:t>Speed (instrument plus sample preparation)</a:t>
            </a:r>
          </a:p>
          <a:p>
            <a:pPr lvl="1"/>
            <a:r>
              <a:rPr lang="en-US" sz="2200" dirty="0">
                <a:latin typeface="Tahoma" charset="0"/>
              </a:rPr>
              <a:t>Interferences (for different matrices)</a:t>
            </a:r>
          </a:p>
          <a:p>
            <a:pPr lvl="1"/>
            <a:r>
              <a:rPr lang="en-US" sz="2200" dirty="0">
                <a:latin typeface="Tahoma" charset="0"/>
              </a:rPr>
              <a:t>Precision</a:t>
            </a:r>
          </a:p>
          <a:p>
            <a:pPr lvl="1"/>
            <a:r>
              <a:rPr lang="en-US" sz="2200" dirty="0">
                <a:latin typeface="Tahoma" charset="0"/>
              </a:rPr>
              <a:t>Required sample </a:t>
            </a:r>
            <a:r>
              <a:rPr lang="en-US" sz="2200" dirty="0" smtClean="0">
                <a:latin typeface="Tahoma" charset="0"/>
              </a:rPr>
              <a:t>preparation</a:t>
            </a:r>
            <a:endParaRPr lang="en-US" sz="2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15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Overview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/>
            <a:r>
              <a:rPr lang="en-US" sz="2800" dirty="0">
                <a:latin typeface="Tahoma" charset="0"/>
              </a:rPr>
              <a:t>Instrument Types</a:t>
            </a:r>
          </a:p>
          <a:p>
            <a:pPr marL="857250" lvl="1"/>
            <a:r>
              <a:rPr lang="en-US" sz="2400" dirty="0">
                <a:latin typeface="Tahoma" charset="0"/>
              </a:rPr>
              <a:t>Analysis for liquid samples (main focus of text + lecture discussion)</a:t>
            </a:r>
          </a:p>
          <a:p>
            <a:pPr marL="857250" lvl="1"/>
            <a:r>
              <a:rPr lang="en-US" sz="2400" dirty="0">
                <a:latin typeface="Tahoma" charset="0"/>
              </a:rPr>
              <a:t>Systems for solid samples</a:t>
            </a:r>
          </a:p>
          <a:p>
            <a:pPr marL="1257300" lvl="2"/>
            <a:r>
              <a:rPr lang="en-US" sz="2000" dirty="0">
                <a:latin typeface="Tahoma" charset="0"/>
              </a:rPr>
              <a:t>Modified instruments for liquids (involving conversion to gas phase first)</a:t>
            </a:r>
          </a:p>
          <a:p>
            <a:pPr marL="1714500" lvl="3"/>
            <a:r>
              <a:rPr lang="en-US" sz="1800" dirty="0">
                <a:latin typeface="Tahoma" charset="0"/>
              </a:rPr>
              <a:t>2 examples in book: graphite furnace with solid sample placed in tube (see p. 485) and laser ablation (see p. 495)</a:t>
            </a:r>
          </a:p>
          <a:p>
            <a:pPr marL="1714500" lvl="3"/>
            <a:r>
              <a:rPr lang="en-US" sz="1800" dirty="0">
                <a:latin typeface="Tahoma" charset="0"/>
              </a:rPr>
              <a:t>laser ablation allows microanalysis</a:t>
            </a:r>
            <a:endParaRPr lang="en-US" dirty="0">
              <a:latin typeface="Tahoma" charset="0"/>
            </a:endParaRPr>
          </a:p>
          <a:p>
            <a:pPr marL="1257300" lvl="2"/>
            <a:r>
              <a:rPr lang="en-US" sz="2000" dirty="0">
                <a:latin typeface="Tahoma" charset="0"/>
              </a:rPr>
              <a:t>X-ray Fluorescence Spectroscopy and X-ray Emission Detection attachments coupled to electron microscopy</a:t>
            </a:r>
          </a:p>
          <a:p>
            <a:pPr marL="1714500" lvl="3"/>
            <a:r>
              <a:rPr lang="en-US" sz="1800" dirty="0">
                <a:latin typeface="Tahoma" charset="0"/>
              </a:rPr>
              <a:t>Both based on spectral (or energy-dispersive) analysis of emitted X-rays to determine elements </a:t>
            </a:r>
            <a:r>
              <a:rPr lang="en-US" sz="1800" dirty="0" smtClean="0">
                <a:latin typeface="Tahoma" charset="0"/>
              </a:rPr>
              <a:t>present</a:t>
            </a:r>
            <a:endParaRPr lang="en-US" sz="1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6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Overview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Tahoma" charset="0"/>
              </a:rPr>
              <a:t>Instrument Types – Systems for Solids – cont.</a:t>
            </a:r>
          </a:p>
          <a:p>
            <a:pPr lvl="1"/>
            <a:r>
              <a:rPr lang="en-US" sz="2400" dirty="0">
                <a:latin typeface="Tahoma" charset="0"/>
              </a:rPr>
              <a:t>XRF – cont.</a:t>
            </a:r>
          </a:p>
          <a:p>
            <a:pPr marL="1714500" lvl="3"/>
            <a:r>
              <a:rPr lang="en-US" sz="1800" dirty="0">
                <a:latin typeface="Tahoma" charset="0"/>
              </a:rPr>
              <a:t>Emitted X-rays have wavelengths dependent upon element (but generally not element’s charge or surroundings)</a:t>
            </a:r>
          </a:p>
          <a:p>
            <a:pPr marL="1714500" lvl="3"/>
            <a:r>
              <a:rPr lang="en-US" sz="1800" dirty="0">
                <a:latin typeface="Tahoma" charset="0"/>
              </a:rPr>
              <a:t>Accurate quantification is more difficult due to limited penetration of sample by X-rays or electrons and by attenuation of emitted X-rays due to absorption (matrix effects)</a:t>
            </a:r>
          </a:p>
          <a:p>
            <a:pPr marL="1714500" lvl="3"/>
            <a:r>
              <a:rPr lang="en-US" sz="1800" dirty="0">
                <a:latin typeface="Tahoma" charset="0"/>
              </a:rPr>
              <a:t>Sensitivity and selectivity somewhat less than standard </a:t>
            </a:r>
            <a:r>
              <a:rPr lang="en-US" sz="1800" dirty="0" smtClean="0">
                <a:latin typeface="Tahoma" charset="0"/>
              </a:rPr>
              <a:t>methods</a:t>
            </a:r>
            <a:endParaRPr lang="en-US" sz="2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2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Overview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Tahoma" charset="0"/>
              </a:rPr>
              <a:t>Instrument Types – For Analysis of Liquids</a:t>
            </a:r>
          </a:p>
          <a:p>
            <a:pPr lvl="1"/>
            <a:r>
              <a:rPr lang="en-US" sz="2400" dirty="0">
                <a:latin typeface="Tahoma" charset="0"/>
              </a:rPr>
              <a:t>Atomization Systems: to convert elements to gaseous atoms or ions (MS detection)</a:t>
            </a:r>
          </a:p>
          <a:p>
            <a:pPr lvl="2"/>
            <a:r>
              <a:rPr lang="en-US" sz="2000" dirty="0">
                <a:latin typeface="Tahoma" charset="0"/>
              </a:rPr>
              <a:t>Flame</a:t>
            </a:r>
          </a:p>
          <a:p>
            <a:pPr lvl="2"/>
            <a:r>
              <a:rPr lang="en-US" sz="2000" dirty="0" err="1">
                <a:latin typeface="Tahoma" charset="0"/>
              </a:rPr>
              <a:t>Electrothermal</a:t>
            </a:r>
            <a:r>
              <a:rPr lang="en-US" sz="2000" dirty="0">
                <a:latin typeface="Tahoma" charset="0"/>
              </a:rPr>
              <a:t> (Graphite Furnace)</a:t>
            </a:r>
          </a:p>
          <a:p>
            <a:pPr lvl="2"/>
            <a:r>
              <a:rPr lang="en-US" sz="2000" dirty="0">
                <a:latin typeface="Tahoma" charset="0"/>
              </a:rPr>
              <a:t>Inductively Coupled Plasma (ICP</a:t>
            </a:r>
            <a:r>
              <a:rPr lang="en-US" sz="2000" dirty="0" smtClean="0">
                <a:latin typeface="Tahoma" charset="0"/>
              </a:rPr>
              <a:t>)</a:t>
            </a:r>
          </a:p>
          <a:p>
            <a:pPr lvl="1"/>
            <a:r>
              <a:rPr lang="en-US" sz="2400" dirty="0">
                <a:latin typeface="Tahoma" charset="0"/>
              </a:rPr>
              <a:t>Atom Detection: to detect atoms (or ions in MS)</a:t>
            </a:r>
          </a:p>
          <a:p>
            <a:pPr lvl="2"/>
            <a:r>
              <a:rPr lang="en-US" sz="2000" dirty="0">
                <a:latin typeface="Tahoma" charset="0"/>
              </a:rPr>
              <a:t>Atomic Absorption Spectroscopy (with flame or </a:t>
            </a:r>
            <a:r>
              <a:rPr lang="en-US" sz="2000" dirty="0" err="1">
                <a:latin typeface="Tahoma" charset="0"/>
              </a:rPr>
              <a:t>electrothermal</a:t>
            </a:r>
            <a:r>
              <a:rPr lang="en-US" sz="2000" dirty="0">
                <a:latin typeface="Tahoma" charset="0"/>
              </a:rPr>
              <a:t>)</a:t>
            </a:r>
          </a:p>
          <a:p>
            <a:pPr lvl="2"/>
            <a:r>
              <a:rPr lang="en-US" sz="2000" dirty="0">
                <a:latin typeface="Tahoma" charset="0"/>
              </a:rPr>
              <a:t>Atomic Emission Spectroscopy (mainly with ICP)</a:t>
            </a:r>
          </a:p>
          <a:p>
            <a:pPr lvl="2"/>
            <a:r>
              <a:rPr lang="en-US" sz="2000" dirty="0">
                <a:latin typeface="Tahoma" charset="0"/>
              </a:rPr>
              <a:t>Mass Spectrometry (with ICP) – only detects </a:t>
            </a:r>
            <a:r>
              <a:rPr lang="en-US" sz="2000" dirty="0" smtClean="0">
                <a:latin typeface="Tahoma" charset="0"/>
              </a:rPr>
              <a:t>ions</a:t>
            </a:r>
            <a:endParaRPr lang="en-US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9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Theory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600200"/>
            <a:ext cx="4114801" cy="4525963"/>
          </a:xfrm>
        </p:spPr>
        <p:txBody>
          <a:bodyPr/>
          <a:lstStyle/>
          <a:p>
            <a:r>
              <a:rPr lang="en-US" sz="2400" dirty="0">
                <a:latin typeface="Tahoma" charset="0"/>
              </a:rPr>
              <a:t>Spectroscopy is performed on atoms in gas phase</a:t>
            </a:r>
          </a:p>
          <a:p>
            <a:r>
              <a:rPr lang="en-US" sz="2400" dirty="0">
                <a:latin typeface="Tahoma" charset="0"/>
              </a:rPr>
              <a:t>Transitions are very simple (well defined energy states with no vibration/rotation /solvent interactions)</a:t>
            </a:r>
          </a:p>
          <a:p>
            <a:r>
              <a:rPr lang="en-US" sz="2400" dirty="0">
                <a:latin typeface="Tahoma" charset="0"/>
              </a:rPr>
              <a:t>Allowed transitions depend on selection rules (not covered here)</a:t>
            </a:r>
          </a:p>
          <a:p>
            <a:endParaRPr lang="en-US" sz="2000" dirty="0">
              <a:latin typeface="Tahom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6388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0" y="2743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629400" y="5257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29400" y="54102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Na(g)</a:t>
            </a:r>
            <a:r>
              <a:rPr lang="en-US" baseline="-25000"/>
              <a:t>o</a:t>
            </a:r>
            <a:r>
              <a:rPr lang="en-US"/>
              <a:t> (3s)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629400" y="3810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781800" y="3886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4s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7543800" y="3505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620000" y="3733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4p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629400" y="2743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781800" y="2819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5s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7543800" y="2438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620000" y="2667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5p</a:t>
            </a: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638800" y="4191000"/>
            <a:ext cx="1066800" cy="990600"/>
          </a:xfrm>
          <a:custGeom>
            <a:avLst/>
            <a:gdLst>
              <a:gd name="T0" fmla="*/ 0 w 864"/>
              <a:gd name="T1" fmla="*/ 80 h 896"/>
              <a:gd name="T2" fmla="*/ 144 w 864"/>
              <a:gd name="T3" fmla="*/ 32 h 896"/>
              <a:gd name="T4" fmla="*/ 48 w 864"/>
              <a:gd name="T5" fmla="*/ 272 h 896"/>
              <a:gd name="T6" fmla="*/ 240 w 864"/>
              <a:gd name="T7" fmla="*/ 176 h 896"/>
              <a:gd name="T8" fmla="*/ 336 w 864"/>
              <a:gd name="T9" fmla="*/ 176 h 896"/>
              <a:gd name="T10" fmla="*/ 192 w 864"/>
              <a:gd name="T11" fmla="*/ 416 h 896"/>
              <a:gd name="T12" fmla="*/ 336 w 864"/>
              <a:gd name="T13" fmla="*/ 368 h 896"/>
              <a:gd name="T14" fmla="*/ 480 w 864"/>
              <a:gd name="T15" fmla="*/ 272 h 896"/>
              <a:gd name="T16" fmla="*/ 480 w 864"/>
              <a:gd name="T17" fmla="*/ 416 h 896"/>
              <a:gd name="T18" fmla="*/ 384 w 864"/>
              <a:gd name="T19" fmla="*/ 608 h 896"/>
              <a:gd name="T20" fmla="*/ 528 w 864"/>
              <a:gd name="T21" fmla="*/ 560 h 896"/>
              <a:gd name="T22" fmla="*/ 624 w 864"/>
              <a:gd name="T23" fmla="*/ 656 h 896"/>
              <a:gd name="T24" fmla="*/ 864 w 864"/>
              <a:gd name="T25" fmla="*/ 896 h 8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64"/>
              <a:gd name="T40" fmla="*/ 0 h 896"/>
              <a:gd name="T41" fmla="*/ 864 w 864"/>
              <a:gd name="T42" fmla="*/ 896 h 8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64" h="896">
                <a:moveTo>
                  <a:pt x="0" y="80"/>
                </a:moveTo>
                <a:cubicBezTo>
                  <a:pt x="68" y="40"/>
                  <a:pt x="136" y="0"/>
                  <a:pt x="144" y="32"/>
                </a:cubicBezTo>
                <a:cubicBezTo>
                  <a:pt x="152" y="64"/>
                  <a:pt x="32" y="248"/>
                  <a:pt x="48" y="272"/>
                </a:cubicBezTo>
                <a:cubicBezTo>
                  <a:pt x="64" y="296"/>
                  <a:pt x="192" y="192"/>
                  <a:pt x="240" y="176"/>
                </a:cubicBezTo>
                <a:cubicBezTo>
                  <a:pt x="288" y="160"/>
                  <a:pt x="344" y="136"/>
                  <a:pt x="336" y="176"/>
                </a:cubicBezTo>
                <a:cubicBezTo>
                  <a:pt x="328" y="216"/>
                  <a:pt x="192" y="384"/>
                  <a:pt x="192" y="416"/>
                </a:cubicBezTo>
                <a:cubicBezTo>
                  <a:pt x="192" y="448"/>
                  <a:pt x="288" y="392"/>
                  <a:pt x="336" y="368"/>
                </a:cubicBezTo>
                <a:cubicBezTo>
                  <a:pt x="384" y="344"/>
                  <a:pt x="456" y="264"/>
                  <a:pt x="480" y="272"/>
                </a:cubicBezTo>
                <a:cubicBezTo>
                  <a:pt x="504" y="280"/>
                  <a:pt x="496" y="360"/>
                  <a:pt x="480" y="416"/>
                </a:cubicBezTo>
                <a:cubicBezTo>
                  <a:pt x="464" y="472"/>
                  <a:pt x="376" y="584"/>
                  <a:pt x="384" y="608"/>
                </a:cubicBezTo>
                <a:cubicBezTo>
                  <a:pt x="392" y="632"/>
                  <a:pt x="488" y="552"/>
                  <a:pt x="528" y="560"/>
                </a:cubicBezTo>
                <a:cubicBezTo>
                  <a:pt x="568" y="568"/>
                  <a:pt x="568" y="600"/>
                  <a:pt x="624" y="656"/>
                </a:cubicBezTo>
                <a:cubicBezTo>
                  <a:pt x="680" y="712"/>
                  <a:pt x="772" y="804"/>
                  <a:pt x="864" y="8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6858000" y="50292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553200" y="1600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absorption</a:t>
            </a:r>
          </a:p>
        </p:txBody>
      </p:sp>
    </p:spTree>
    <p:extLst>
      <p:ext uri="{BB962C8B-B14F-4D97-AF65-F5344CB8AC3E}">
        <p14:creationId xmlns:p14="http://schemas.microsoft.com/office/powerpoint/2010/main" val="91477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62873E-6 L 0.10833 -0.25537 " pathEditMode="relative" ptsTypes="AA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6" grpId="1" animBg="1"/>
      <p:bldP spid="17" grpId="0" animBg="1"/>
      <p:bldP spid="17" grpId="1" animBg="1"/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3493</TotalTime>
  <Words>1092</Words>
  <Application>Microsoft Office PowerPoint</Application>
  <PresentationFormat>On-screen Show (4:3)</PresentationFormat>
  <Paragraphs>155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Symbol</vt:lpstr>
      <vt:lpstr>Tahoma</vt:lpstr>
      <vt:lpstr>Default Design</vt:lpstr>
      <vt:lpstr>Equation</vt:lpstr>
      <vt:lpstr>Chem. 133 – 3/30 Lecture</vt:lpstr>
      <vt:lpstr>Announcements</vt:lpstr>
      <vt:lpstr>Spectrometers –  Light Detectors</vt:lpstr>
      <vt:lpstr>Spectrometers –  Light Detectors</vt:lpstr>
      <vt:lpstr>Atomic Spectroscopy Overview</vt:lpstr>
      <vt:lpstr>Atomic Spectroscopy Overview</vt:lpstr>
      <vt:lpstr>Atomic Spectroscopy Overview</vt:lpstr>
      <vt:lpstr>Atomic Spectroscopy Overview</vt:lpstr>
      <vt:lpstr>Atomic Spectroscopy Theory</vt:lpstr>
      <vt:lpstr>Atomic Spectroscopy Theory</vt:lpstr>
      <vt:lpstr>Atomic Spectroscopy Theory</vt:lpstr>
      <vt:lpstr>Atomic Spectroscopy Theory</vt:lpstr>
      <vt:lpstr>Atomic Spectroscopy Atomization</vt:lpstr>
      <vt:lpstr>Atomic Spectroscopy Atomization</vt:lpstr>
      <vt:lpstr>Atomic Spectroscopy Atomization</vt:lpstr>
      <vt:lpstr>Atomic Spectroscopy Atomization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281</cp:revision>
  <dcterms:created xsi:type="dcterms:W3CDTF">2005-09-14T19:27:31Z</dcterms:created>
  <dcterms:modified xsi:type="dcterms:W3CDTF">2017-03-29T22:15:06Z</dcterms:modified>
</cp:coreProperties>
</file>