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22"/>
  </p:notesMasterIdLst>
  <p:sldIdLst>
    <p:sldId id="280" r:id="rId2"/>
    <p:sldId id="339" r:id="rId3"/>
    <p:sldId id="497" r:id="rId4"/>
    <p:sldId id="509" r:id="rId5"/>
    <p:sldId id="510" r:id="rId6"/>
    <p:sldId id="511" r:id="rId7"/>
    <p:sldId id="512" r:id="rId8"/>
    <p:sldId id="517" r:id="rId9"/>
    <p:sldId id="518" r:id="rId10"/>
    <p:sldId id="519" r:id="rId11"/>
    <p:sldId id="520" r:id="rId12"/>
    <p:sldId id="530" r:id="rId13"/>
    <p:sldId id="527" r:id="rId14"/>
    <p:sldId id="523" r:id="rId15"/>
    <p:sldId id="528" r:id="rId16"/>
    <p:sldId id="529" r:id="rId17"/>
    <p:sldId id="531" r:id="rId18"/>
    <p:sldId id="532" r:id="rId19"/>
    <p:sldId id="535" r:id="rId20"/>
    <p:sldId id="536" r:id="rId2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C286A"/>
    <a:srgbClr val="FE5F26"/>
    <a:srgbClr val="FDBB27"/>
    <a:srgbClr val="FF0000"/>
    <a:srgbClr val="F7A7B2"/>
    <a:srgbClr val="CC99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94" autoAdjust="0"/>
    <p:restoredTop sz="94627" autoAdjust="0"/>
  </p:normalViewPr>
  <p:slideViewPr>
    <p:cSldViewPr>
      <p:cViewPr varScale="1">
        <p:scale>
          <a:sx n="88" d="100"/>
          <a:sy n="88" d="100"/>
        </p:scale>
        <p:origin x="108" y="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5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5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5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8DAA529-1C47-41A6-A996-D3A5BA3E8E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36531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A298800-CAC6-4F58-8EF8-96537F6644BF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05241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222830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222830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955082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2228309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2228309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2228309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1385615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0492801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474802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2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447697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4340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D787D59-775C-4806-BACE-0E8C3B293274}" type="slidenum">
              <a:rPr lang="en-US" sz="1200"/>
              <a:pPr algn="r"/>
              <a:t>3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0622232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676118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622643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024337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718712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222830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89323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564416-02D3-4446-9343-2A06AA9B97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4626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0759DD-B6E0-4FA9-B228-B6F367EE7E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2914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A61280-7729-425E-B882-287A5CB7B8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4782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BE599-F2F5-4EA2-866A-BA04646FF5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20544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933B57-57EE-4407-9B87-EEA10D28DE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426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CE0DC9-92E4-4680-927A-6B6ED6F364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8227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1805EB-BA9A-4759-A95F-F99F430A4D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2135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A6C785-6111-4435-8846-88FF74E0A6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7174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507D9E-1644-4947-87B1-19594C0697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2505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A5FF5-4A91-4C0D-B54C-2E826ACFED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4372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9ECCCD-3230-460C-A103-675BFE65D6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5368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0D864C-84DF-40F6-B18F-77D9B7FEFD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957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76EE8-AAAF-46ED-9625-4180719E15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5126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407CCC94-506D-42AC-A9A9-46E26348BC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  <p:sldLayoutId id="2147483669" r:id="rId13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>
                <a:latin typeface="Tahoma" panose="020B0604030504040204" pitchFamily="34" charset="0"/>
              </a:rPr>
              <a:t>Chem. 133 – 4/4 Lecture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>
              <a:solidFill>
                <a:srgbClr val="FF0000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>
                <a:latin typeface="Tahoma" charset="0"/>
              </a:rPr>
              <a:t>Atomic Spectroscopy</a:t>
            </a:r>
            <a:br>
              <a:rPr lang="en-US" sz="4000" dirty="0">
                <a:latin typeface="Tahoma" charset="0"/>
              </a:rPr>
            </a:br>
            <a:r>
              <a:rPr lang="en-US" altLang="en-US" sz="3200" dirty="0">
                <a:latin typeface="Tahoma" charset="0"/>
              </a:rPr>
              <a:t>Atomization</a:t>
            </a:r>
            <a:endParaRPr lang="en-US" sz="3200" dirty="0" smtClean="0">
              <a:latin typeface="Tahoma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57200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400" dirty="0"/>
              <a:t>Inductively Coupled Plasma (ICP)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/>
              <a:t>A plasma is induced by radio frequency currents in surrounding coil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/>
              <a:t>Once a spark occurs in </a:t>
            </a:r>
            <a:r>
              <a:rPr lang="en-US" altLang="en-US" sz="2000" dirty="0" err="1"/>
              <a:t>Ar</a:t>
            </a:r>
            <a:r>
              <a:rPr lang="en-US" altLang="en-US" sz="2000" dirty="0"/>
              <a:t> gas, some electrons leave </a:t>
            </a:r>
            <a:r>
              <a:rPr lang="en-US" altLang="en-US" sz="2000" dirty="0" err="1"/>
              <a:t>Ar</a:t>
            </a:r>
            <a:r>
              <a:rPr lang="en-US" altLang="en-US" sz="2000" dirty="0"/>
              <a:t> producing </a:t>
            </a:r>
            <a:r>
              <a:rPr lang="en-US" altLang="en-US" sz="2000" dirty="0" err="1"/>
              <a:t>Ar</a:t>
            </a:r>
            <a:r>
              <a:rPr lang="en-US" altLang="en-US" sz="2000" baseline="30000" dirty="0"/>
              <a:t>+</a:t>
            </a:r>
            <a:r>
              <a:rPr lang="en-US" altLang="en-US" sz="2000" dirty="0"/>
              <a:t> + e</a:t>
            </a:r>
            <a:r>
              <a:rPr lang="en-US" altLang="en-US" sz="2000" baseline="30000" dirty="0"/>
              <a:t>-</a:t>
            </a:r>
            <a:endParaRPr lang="en-US" altLang="en-US" sz="2000" dirty="0"/>
          </a:p>
          <a:p>
            <a:pPr lvl="1">
              <a:lnSpc>
                <a:spcPct val="80000"/>
              </a:lnSpc>
            </a:pPr>
            <a:r>
              <a:rPr lang="en-US" altLang="en-US" sz="2000" dirty="0"/>
              <a:t>The sample is introduced by nebulization in the </a:t>
            </a:r>
            <a:r>
              <a:rPr lang="en-US" altLang="en-US" sz="2000" dirty="0" err="1"/>
              <a:t>Ar</a:t>
            </a:r>
            <a:r>
              <a:rPr lang="en-US" altLang="en-US" sz="2000" dirty="0"/>
              <a:t> stream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/>
              <a:t>The accelerations of </a:t>
            </a:r>
            <a:r>
              <a:rPr lang="en-US" altLang="en-US" sz="2000" dirty="0" err="1"/>
              <a:t>Ar</a:t>
            </a:r>
            <a:r>
              <a:rPr lang="en-US" altLang="en-US" sz="2000" baseline="30000" dirty="0"/>
              <a:t>+</a:t>
            </a:r>
            <a:r>
              <a:rPr lang="en-US" altLang="en-US" sz="2000" dirty="0"/>
              <a:t> and e</a:t>
            </a:r>
            <a:r>
              <a:rPr lang="en-US" altLang="en-US" sz="2000" baseline="30000" dirty="0"/>
              <a:t>-</a:t>
            </a:r>
            <a:r>
              <a:rPr lang="en-US" altLang="en-US" sz="2000" dirty="0"/>
              <a:t> induce further production of ions and great heat production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/>
              <a:t>Much higher temperatures are created (6000 K to 10000 K vs. flames)</a:t>
            </a:r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 flipV="1">
            <a:off x="6400800" y="3200400"/>
            <a:ext cx="0" cy="1981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V="1">
            <a:off x="6858000" y="3200400"/>
            <a:ext cx="0" cy="1981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" name="Freeform 6"/>
          <p:cNvSpPr>
            <a:spLocks/>
          </p:cNvSpPr>
          <p:nvPr/>
        </p:nvSpPr>
        <p:spPr bwMode="auto">
          <a:xfrm>
            <a:off x="5791200" y="3124200"/>
            <a:ext cx="1676400" cy="939800"/>
          </a:xfrm>
          <a:custGeom>
            <a:avLst/>
            <a:gdLst>
              <a:gd name="T0" fmla="*/ 0 w 1056"/>
              <a:gd name="T1" fmla="*/ 1491932500 h 592"/>
              <a:gd name="T2" fmla="*/ 846772500 w 1056"/>
              <a:gd name="T3" fmla="*/ 887095000 h 592"/>
              <a:gd name="T4" fmla="*/ 1935480000 w 1056"/>
              <a:gd name="T5" fmla="*/ 887095000 h 592"/>
              <a:gd name="T6" fmla="*/ 725805000 w 1056"/>
              <a:gd name="T7" fmla="*/ 766127500 h 592"/>
              <a:gd name="T8" fmla="*/ 1693545000 w 1056"/>
              <a:gd name="T9" fmla="*/ 524192500 h 592"/>
              <a:gd name="T10" fmla="*/ 1693545000 w 1056"/>
              <a:gd name="T11" fmla="*/ 766127500 h 592"/>
              <a:gd name="T12" fmla="*/ 725805000 w 1056"/>
              <a:gd name="T13" fmla="*/ 524192500 h 592"/>
              <a:gd name="T14" fmla="*/ 1814512500 w 1056"/>
              <a:gd name="T15" fmla="*/ 282257500 h 592"/>
              <a:gd name="T16" fmla="*/ 725805000 w 1056"/>
              <a:gd name="T17" fmla="*/ 282257500 h 592"/>
              <a:gd name="T18" fmla="*/ 1935480000 w 1056"/>
              <a:gd name="T19" fmla="*/ 161290000 h 592"/>
              <a:gd name="T20" fmla="*/ 2147483647 w 1056"/>
              <a:gd name="T21" fmla="*/ 1249997500 h 59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056"/>
              <a:gd name="T34" fmla="*/ 0 h 592"/>
              <a:gd name="T35" fmla="*/ 1056 w 1056"/>
              <a:gd name="T36" fmla="*/ 592 h 59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056" h="592">
                <a:moveTo>
                  <a:pt x="0" y="592"/>
                </a:moveTo>
                <a:cubicBezTo>
                  <a:pt x="104" y="492"/>
                  <a:pt x="208" y="392"/>
                  <a:pt x="336" y="352"/>
                </a:cubicBezTo>
                <a:cubicBezTo>
                  <a:pt x="464" y="312"/>
                  <a:pt x="776" y="360"/>
                  <a:pt x="768" y="352"/>
                </a:cubicBezTo>
                <a:cubicBezTo>
                  <a:pt x="760" y="344"/>
                  <a:pt x="304" y="328"/>
                  <a:pt x="288" y="304"/>
                </a:cubicBezTo>
                <a:cubicBezTo>
                  <a:pt x="272" y="280"/>
                  <a:pt x="608" y="208"/>
                  <a:pt x="672" y="208"/>
                </a:cubicBezTo>
                <a:cubicBezTo>
                  <a:pt x="736" y="208"/>
                  <a:pt x="736" y="304"/>
                  <a:pt x="672" y="304"/>
                </a:cubicBezTo>
                <a:cubicBezTo>
                  <a:pt x="608" y="304"/>
                  <a:pt x="280" y="240"/>
                  <a:pt x="288" y="208"/>
                </a:cubicBezTo>
                <a:cubicBezTo>
                  <a:pt x="296" y="176"/>
                  <a:pt x="720" y="128"/>
                  <a:pt x="720" y="112"/>
                </a:cubicBezTo>
                <a:cubicBezTo>
                  <a:pt x="720" y="96"/>
                  <a:pt x="280" y="120"/>
                  <a:pt x="288" y="112"/>
                </a:cubicBezTo>
                <a:cubicBezTo>
                  <a:pt x="296" y="104"/>
                  <a:pt x="640" y="0"/>
                  <a:pt x="768" y="64"/>
                </a:cubicBezTo>
                <a:cubicBezTo>
                  <a:pt x="896" y="128"/>
                  <a:pt x="1008" y="424"/>
                  <a:pt x="1056" y="496"/>
                </a:cubicBezTo>
              </a:path>
            </a:pathLst>
          </a:cu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6096000" y="1828800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ICP Torch</a:t>
            </a: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7391400" y="4648200"/>
            <a:ext cx="1447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Quartz tube</a:t>
            </a:r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 flipH="1" flipV="1">
            <a:off x="6934200" y="4648200"/>
            <a:ext cx="533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5943600" y="5562600"/>
            <a:ext cx="1828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Argon + Sample</a:t>
            </a:r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 flipV="1">
            <a:off x="6553200" y="5105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7467600" y="28956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/>
              <a:t>RF Coil</a:t>
            </a:r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 flipH="1">
            <a:off x="6858000" y="3124200"/>
            <a:ext cx="609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" name="Freeform 14"/>
          <p:cNvSpPr>
            <a:spLocks/>
          </p:cNvSpPr>
          <p:nvPr/>
        </p:nvSpPr>
        <p:spPr bwMode="auto">
          <a:xfrm>
            <a:off x="6299200" y="2286000"/>
            <a:ext cx="711200" cy="863600"/>
          </a:xfrm>
          <a:custGeom>
            <a:avLst/>
            <a:gdLst>
              <a:gd name="T0" fmla="*/ 120967500 w 448"/>
              <a:gd name="T1" fmla="*/ 1370965000 h 544"/>
              <a:gd name="T2" fmla="*/ 0 w 448"/>
              <a:gd name="T3" fmla="*/ 1129030000 h 544"/>
              <a:gd name="T4" fmla="*/ 120967500 w 448"/>
              <a:gd name="T5" fmla="*/ 524192500 h 544"/>
              <a:gd name="T6" fmla="*/ 483870000 w 448"/>
              <a:gd name="T7" fmla="*/ 40322500 h 544"/>
              <a:gd name="T8" fmla="*/ 846772500 w 448"/>
              <a:gd name="T9" fmla="*/ 282257500 h 544"/>
              <a:gd name="T10" fmla="*/ 1088707500 w 448"/>
              <a:gd name="T11" fmla="*/ 1008062500 h 544"/>
              <a:gd name="T12" fmla="*/ 1088707500 w 448"/>
              <a:gd name="T13" fmla="*/ 1249997500 h 544"/>
              <a:gd name="T14" fmla="*/ 967740000 w 448"/>
              <a:gd name="T15" fmla="*/ 1370965000 h 54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448"/>
              <a:gd name="T25" fmla="*/ 0 h 544"/>
              <a:gd name="T26" fmla="*/ 448 w 448"/>
              <a:gd name="T27" fmla="*/ 544 h 544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448" h="544">
                <a:moveTo>
                  <a:pt x="48" y="544"/>
                </a:moveTo>
                <a:cubicBezTo>
                  <a:pt x="24" y="524"/>
                  <a:pt x="0" y="504"/>
                  <a:pt x="0" y="448"/>
                </a:cubicBezTo>
                <a:cubicBezTo>
                  <a:pt x="0" y="392"/>
                  <a:pt x="16" y="280"/>
                  <a:pt x="48" y="208"/>
                </a:cubicBezTo>
                <a:cubicBezTo>
                  <a:pt x="80" y="136"/>
                  <a:pt x="144" y="32"/>
                  <a:pt x="192" y="16"/>
                </a:cubicBezTo>
                <a:cubicBezTo>
                  <a:pt x="240" y="0"/>
                  <a:pt x="296" y="48"/>
                  <a:pt x="336" y="112"/>
                </a:cubicBezTo>
                <a:cubicBezTo>
                  <a:pt x="376" y="176"/>
                  <a:pt x="416" y="336"/>
                  <a:pt x="432" y="400"/>
                </a:cubicBezTo>
                <a:cubicBezTo>
                  <a:pt x="448" y="464"/>
                  <a:pt x="440" y="472"/>
                  <a:pt x="432" y="496"/>
                </a:cubicBezTo>
                <a:cubicBezTo>
                  <a:pt x="424" y="520"/>
                  <a:pt x="392" y="536"/>
                  <a:pt x="384" y="54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7444854" y="2304197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 smtClean="0"/>
              <a:t>Plasma</a:t>
            </a:r>
            <a:endParaRPr lang="en-US" altLang="en-US" dirty="0"/>
          </a:p>
        </p:txBody>
      </p:sp>
      <p:sp>
        <p:nvSpPr>
          <p:cNvPr id="16" name="Line 13"/>
          <p:cNvSpPr>
            <a:spLocks noChangeShapeType="1"/>
          </p:cNvSpPr>
          <p:nvPr/>
        </p:nvSpPr>
        <p:spPr bwMode="auto">
          <a:xfrm flipH="1">
            <a:off x="6784075" y="2518510"/>
            <a:ext cx="609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474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uiExpand="1" build="p"/>
      <p:bldP spid="4" grpId="0" animBg="1"/>
      <p:bldP spid="5" grpId="0" animBg="1"/>
      <p:bldP spid="6" grpId="0" animBg="1"/>
      <p:bldP spid="7" grpId="0"/>
      <p:bldP spid="8" grpId="0"/>
      <p:bldP spid="9" grpId="0" animBg="1"/>
      <p:bldP spid="10" grpId="0"/>
      <p:bldP spid="11" grpId="0" animBg="1"/>
      <p:bldP spid="12" grpId="0"/>
      <p:bldP spid="13" grpId="0" animBg="1"/>
      <p:bldP spid="14" grpId="0" animBg="1"/>
      <p:bldP spid="15" grpId="0"/>
      <p:bldP spid="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>
                <a:latin typeface="Tahoma" charset="0"/>
              </a:rPr>
              <a:t>Atomic Spectroscopy</a:t>
            </a:r>
            <a:br>
              <a:rPr lang="en-US" sz="4000" dirty="0">
                <a:latin typeface="Tahoma" charset="0"/>
              </a:rPr>
            </a:br>
            <a:r>
              <a:rPr lang="en-US" altLang="en-US" sz="3200" dirty="0">
                <a:latin typeface="Tahoma" charset="0"/>
              </a:rPr>
              <a:t>Atomization</a:t>
            </a:r>
            <a:endParaRPr lang="en-US" sz="3200" dirty="0" smtClean="0">
              <a:latin typeface="Tahoma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 dirty="0">
                <a:latin typeface="Tahoma" charset="0"/>
              </a:rPr>
              <a:t>Advantages of ICP Atomization</a:t>
            </a:r>
          </a:p>
          <a:p>
            <a:pPr lvl="1"/>
            <a:r>
              <a:rPr lang="en-US" altLang="en-US" sz="2400" dirty="0">
                <a:latin typeface="Tahoma" charset="0"/>
              </a:rPr>
              <a:t>Greater atomization efficiency than in flame AA (partly because better nebulizers are used than with flames due to higher total instrument cost and partly due to higher temperatures)</a:t>
            </a:r>
          </a:p>
          <a:p>
            <a:pPr lvl="1"/>
            <a:r>
              <a:rPr lang="en-US" altLang="en-US" sz="2400" dirty="0">
                <a:latin typeface="Tahoma" charset="0"/>
              </a:rPr>
              <a:t>Fewer matrix effects because atomization is more complete at higher temperatures</a:t>
            </a:r>
          </a:p>
          <a:p>
            <a:pPr lvl="1"/>
            <a:r>
              <a:rPr lang="en-US" altLang="en-US" sz="2400" dirty="0">
                <a:latin typeface="Tahoma" charset="0"/>
              </a:rPr>
              <a:t>High temperature atomization allows much greater emission flux + more ionization allowing coupling with emission spectrophotometers and mass spectrometers</a:t>
            </a:r>
          </a:p>
          <a:p>
            <a:pPr lvl="1"/>
            <a:r>
              <a:rPr lang="en-US" altLang="en-US" sz="2400" dirty="0">
                <a:latin typeface="Tahoma" charset="0"/>
              </a:rPr>
              <a:t>Emission and MS allow faster multi-element analysis</a:t>
            </a:r>
          </a:p>
        </p:txBody>
      </p:sp>
    </p:spTree>
    <p:extLst>
      <p:ext uri="{BB962C8B-B14F-4D97-AF65-F5344CB8AC3E}">
        <p14:creationId xmlns:p14="http://schemas.microsoft.com/office/powerpoint/2010/main" val="3914265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4000" dirty="0">
                <a:latin typeface="Tahoma" charset="0"/>
              </a:rPr>
              <a:t>Chapter 20 Questions</a:t>
            </a:r>
            <a:endParaRPr lang="en-US" sz="3200" dirty="0" smtClean="0">
              <a:latin typeface="Tahoma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buFontTx/>
              <a:buAutoNum type="arabicPeriod"/>
            </a:pPr>
            <a:r>
              <a:rPr lang="en-US" altLang="en-US" sz="2200" dirty="0">
                <a:latin typeface="Tahoma" charset="0"/>
              </a:rPr>
              <a:t>Why would it be difficult to use a broadband light source and </a:t>
            </a:r>
            <a:r>
              <a:rPr lang="en-US" altLang="en-US" sz="2200" dirty="0" err="1">
                <a:latin typeface="Tahoma" charset="0"/>
              </a:rPr>
              <a:t>monochromator</a:t>
            </a:r>
            <a:r>
              <a:rPr lang="en-US" altLang="en-US" sz="2200" dirty="0">
                <a:latin typeface="Tahoma" charset="0"/>
              </a:rPr>
              <a:t> to produce light used in AA spectrometers?</a:t>
            </a:r>
          </a:p>
          <a:p>
            <a:pPr marL="533400" indent="-533400">
              <a:buFontTx/>
              <a:buAutoNum type="arabicPeriod"/>
            </a:pPr>
            <a:r>
              <a:rPr lang="en-US" altLang="en-US" sz="2200" dirty="0">
                <a:latin typeface="Tahoma" charset="0"/>
              </a:rPr>
              <a:t>List three methods for atomizing elements.</a:t>
            </a:r>
          </a:p>
          <a:p>
            <a:pPr marL="533400" indent="-533400">
              <a:buFontTx/>
              <a:buAutoNum type="arabicPeriod"/>
            </a:pPr>
            <a:r>
              <a:rPr lang="en-US" altLang="en-US" sz="2200" dirty="0">
                <a:latin typeface="Tahoma" charset="0"/>
              </a:rPr>
              <a:t>List two processes that can decrease atomization efficiency in flame atomization.</a:t>
            </a:r>
          </a:p>
          <a:p>
            <a:pPr marL="533400" indent="-533400">
              <a:buFontTx/>
              <a:buAutoNum type="arabicPeriod"/>
            </a:pPr>
            <a:r>
              <a:rPr lang="en-US" altLang="en-US" sz="2200" dirty="0">
                <a:latin typeface="Tahoma" charset="0"/>
              </a:rPr>
              <a:t>What is an advantage in using </a:t>
            </a:r>
            <a:r>
              <a:rPr lang="en-US" altLang="en-US" sz="2200" dirty="0" err="1">
                <a:latin typeface="Tahoma" charset="0"/>
              </a:rPr>
              <a:t>electrothermal</a:t>
            </a:r>
            <a:r>
              <a:rPr lang="en-US" altLang="en-US" sz="2200" dirty="0">
                <a:latin typeface="Tahoma" charset="0"/>
              </a:rPr>
              <a:t> atomization in AAS?</a:t>
            </a:r>
          </a:p>
          <a:p>
            <a:pPr marL="533400" indent="-533400">
              <a:buFontTx/>
              <a:buAutoNum type="arabicPeriod"/>
            </a:pPr>
            <a:r>
              <a:rPr lang="en-US" altLang="en-US" sz="2200" dirty="0">
                <a:latin typeface="Tahoma" charset="0"/>
              </a:rPr>
              <a:t>Which atomization method tends to result in the most complete breakdown of elements to atoms in the gas phase?</a:t>
            </a:r>
          </a:p>
          <a:p>
            <a:pPr marL="533400" indent="-533400">
              <a:buFontTx/>
              <a:buAutoNum type="arabicPeriod"/>
            </a:pPr>
            <a:r>
              <a:rPr lang="en-US" altLang="en-US" sz="2200" dirty="0">
                <a:latin typeface="Tahoma" charset="0"/>
              </a:rPr>
              <a:t>Why is ICP better for emission measurements than flame?</a:t>
            </a:r>
          </a:p>
        </p:txBody>
      </p:sp>
    </p:spTree>
    <p:extLst>
      <p:ext uri="{BB962C8B-B14F-4D97-AF65-F5344CB8AC3E}">
        <p14:creationId xmlns:p14="http://schemas.microsoft.com/office/powerpoint/2010/main" val="138856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>
                <a:latin typeface="Tahoma" charset="0"/>
              </a:rPr>
              <a:t>Atomic Spectroscopy</a:t>
            </a:r>
            <a:br>
              <a:rPr lang="en-US" sz="4000" dirty="0">
                <a:latin typeface="Tahoma" charset="0"/>
              </a:rPr>
            </a:br>
            <a:r>
              <a:rPr lang="en-US" altLang="en-US" sz="3200" dirty="0">
                <a:latin typeface="Tahoma" charset="0"/>
              </a:rPr>
              <a:t>Absorption Spectrometers</a:t>
            </a:r>
            <a:endParaRPr lang="en-US" sz="3200" dirty="0" smtClean="0">
              <a:latin typeface="Tahoma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038601"/>
            <a:ext cx="8229600" cy="2286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lamp is a hollow cathode lamp containing the element(s) of interest in cathode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lamp is operated under relatively cool conditions at lower pressures to reduce Doppler and pressure broadening of atomic emission lines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very narrow band of light emitted from hollow cathode lamps is needed so that absorption by atoms in flame mostly follows Beer’s law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</a:t>
            </a:r>
            <a:r>
              <a:rPr lang="en-US" alt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monochromator</a:t>
            </a: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serves as a coarse filter to remove other wavelength bands from light and light emitted from flames</a:t>
            </a:r>
          </a:p>
          <a:p>
            <a:endParaRPr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762000" y="2514600"/>
            <a:ext cx="1219200" cy="381000"/>
          </a:xfrm>
          <a:prstGeom prst="rect">
            <a:avLst/>
          </a:prstGeom>
          <a:solidFill>
            <a:srgbClr val="FF66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57200" y="3048000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Lamp source</a:t>
            </a:r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>
            <a:off x="1981200" y="2743200"/>
            <a:ext cx="1828800" cy="0"/>
          </a:xfrm>
          <a:prstGeom prst="line">
            <a:avLst/>
          </a:prstGeom>
          <a:noFill/>
          <a:ln w="101600">
            <a:solidFill>
              <a:srgbClr val="80808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2311400" y="2108200"/>
            <a:ext cx="819150" cy="911225"/>
          </a:xfrm>
          <a:custGeom>
            <a:avLst/>
            <a:gdLst>
              <a:gd name="T0" fmla="*/ 40322500 w 516"/>
              <a:gd name="T1" fmla="*/ 1446569688 h 574"/>
              <a:gd name="T2" fmla="*/ 156249688 w 516"/>
              <a:gd name="T3" fmla="*/ 640119688 h 574"/>
              <a:gd name="T4" fmla="*/ 246975313 w 516"/>
              <a:gd name="T5" fmla="*/ 478829688 h 574"/>
              <a:gd name="T6" fmla="*/ 294857488 w 516"/>
              <a:gd name="T7" fmla="*/ 617437488 h 574"/>
              <a:gd name="T8" fmla="*/ 317539688 w 516"/>
              <a:gd name="T9" fmla="*/ 546873113 h 574"/>
              <a:gd name="T10" fmla="*/ 362902500 w 516"/>
              <a:gd name="T11" fmla="*/ 385583113 h 574"/>
              <a:gd name="T12" fmla="*/ 501510300 w 516"/>
              <a:gd name="T13" fmla="*/ 569555313 h 574"/>
              <a:gd name="T14" fmla="*/ 640119688 w 516"/>
              <a:gd name="T15" fmla="*/ 456147488 h 574"/>
              <a:gd name="T16" fmla="*/ 708163113 w 516"/>
              <a:gd name="T17" fmla="*/ 524192500 h 574"/>
              <a:gd name="T18" fmla="*/ 753525925 w 516"/>
              <a:gd name="T19" fmla="*/ 592235925 h 574"/>
              <a:gd name="T20" fmla="*/ 801409688 w 516"/>
              <a:gd name="T21" fmla="*/ 524192500 h 574"/>
              <a:gd name="T22" fmla="*/ 869453113 w 516"/>
              <a:gd name="T23" fmla="*/ 478829688 h 574"/>
              <a:gd name="T24" fmla="*/ 940017488 w 516"/>
              <a:gd name="T25" fmla="*/ 546873113 h 574"/>
              <a:gd name="T26" fmla="*/ 985380300 w 516"/>
              <a:gd name="T27" fmla="*/ 478829688 h 574"/>
              <a:gd name="T28" fmla="*/ 1192033113 w 516"/>
              <a:gd name="T29" fmla="*/ 501510300 h 574"/>
              <a:gd name="T30" fmla="*/ 1237395925 w 516"/>
              <a:gd name="T31" fmla="*/ 430945925 h 574"/>
              <a:gd name="T32" fmla="*/ 1285279688 w 516"/>
              <a:gd name="T33" fmla="*/ 478829688 h 574"/>
              <a:gd name="T34" fmla="*/ 1285279688 w 516"/>
              <a:gd name="T35" fmla="*/ 1398687513 h 574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516"/>
              <a:gd name="T55" fmla="*/ 0 h 574"/>
              <a:gd name="T56" fmla="*/ 516 w 516"/>
              <a:gd name="T57" fmla="*/ 574 h 574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516" h="574">
                <a:moveTo>
                  <a:pt x="16" y="574"/>
                </a:moveTo>
                <a:cubicBezTo>
                  <a:pt x="20" y="405"/>
                  <a:pt x="0" y="0"/>
                  <a:pt x="62" y="254"/>
                </a:cubicBezTo>
                <a:cubicBezTo>
                  <a:pt x="75" y="213"/>
                  <a:pt x="52" y="141"/>
                  <a:pt x="98" y="190"/>
                </a:cubicBezTo>
                <a:cubicBezTo>
                  <a:pt x="104" y="208"/>
                  <a:pt x="111" y="227"/>
                  <a:pt x="117" y="245"/>
                </a:cubicBezTo>
                <a:cubicBezTo>
                  <a:pt x="120" y="254"/>
                  <a:pt x="123" y="226"/>
                  <a:pt x="126" y="217"/>
                </a:cubicBezTo>
                <a:cubicBezTo>
                  <a:pt x="149" y="136"/>
                  <a:pt x="122" y="221"/>
                  <a:pt x="144" y="153"/>
                </a:cubicBezTo>
                <a:cubicBezTo>
                  <a:pt x="154" y="195"/>
                  <a:pt x="157" y="213"/>
                  <a:pt x="199" y="226"/>
                </a:cubicBezTo>
                <a:cubicBezTo>
                  <a:pt x="221" y="159"/>
                  <a:pt x="198" y="166"/>
                  <a:pt x="254" y="181"/>
                </a:cubicBezTo>
                <a:cubicBezTo>
                  <a:pt x="263" y="190"/>
                  <a:pt x="273" y="198"/>
                  <a:pt x="281" y="208"/>
                </a:cubicBezTo>
                <a:cubicBezTo>
                  <a:pt x="288" y="216"/>
                  <a:pt x="288" y="235"/>
                  <a:pt x="299" y="235"/>
                </a:cubicBezTo>
                <a:cubicBezTo>
                  <a:pt x="310" y="235"/>
                  <a:pt x="310" y="216"/>
                  <a:pt x="318" y="208"/>
                </a:cubicBezTo>
                <a:cubicBezTo>
                  <a:pt x="326" y="200"/>
                  <a:pt x="336" y="196"/>
                  <a:pt x="345" y="190"/>
                </a:cubicBezTo>
                <a:cubicBezTo>
                  <a:pt x="371" y="271"/>
                  <a:pt x="354" y="255"/>
                  <a:pt x="373" y="217"/>
                </a:cubicBezTo>
                <a:cubicBezTo>
                  <a:pt x="378" y="207"/>
                  <a:pt x="385" y="199"/>
                  <a:pt x="391" y="190"/>
                </a:cubicBezTo>
                <a:cubicBezTo>
                  <a:pt x="442" y="224"/>
                  <a:pt x="418" y="240"/>
                  <a:pt x="473" y="199"/>
                </a:cubicBezTo>
                <a:cubicBezTo>
                  <a:pt x="479" y="190"/>
                  <a:pt x="480" y="174"/>
                  <a:pt x="491" y="171"/>
                </a:cubicBezTo>
                <a:cubicBezTo>
                  <a:pt x="500" y="169"/>
                  <a:pt x="510" y="181"/>
                  <a:pt x="510" y="190"/>
                </a:cubicBezTo>
                <a:cubicBezTo>
                  <a:pt x="516" y="312"/>
                  <a:pt x="510" y="433"/>
                  <a:pt x="510" y="555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1905000" y="1676400"/>
            <a:ext cx="1676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Flame or graphite tube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810000" y="2057400"/>
            <a:ext cx="1828800" cy="1219200"/>
          </a:xfrm>
          <a:prstGeom prst="rect">
            <a:avLst/>
          </a:prstGeom>
          <a:solidFill>
            <a:srgbClr val="C0C0C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3810000" y="3505200"/>
            <a:ext cx="1905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monochromator</a:t>
            </a:r>
          </a:p>
        </p:txBody>
      </p:sp>
      <p:sp>
        <p:nvSpPr>
          <p:cNvPr id="12" name="Line 11"/>
          <p:cNvSpPr>
            <a:spLocks noChangeShapeType="1"/>
          </p:cNvSpPr>
          <p:nvPr/>
        </p:nvSpPr>
        <p:spPr bwMode="auto">
          <a:xfrm>
            <a:off x="5638800" y="2971800"/>
            <a:ext cx="685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6324600" y="2590800"/>
            <a:ext cx="990600" cy="762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6324600" y="3505200"/>
            <a:ext cx="160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Light detector</a:t>
            </a:r>
          </a:p>
        </p:txBody>
      </p:sp>
    </p:spTree>
    <p:extLst>
      <p:ext uri="{BB962C8B-B14F-4D97-AF65-F5344CB8AC3E}">
        <p14:creationId xmlns:p14="http://schemas.microsoft.com/office/powerpoint/2010/main" val="337884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5" grpId="0" animBg="1"/>
      <p:bldP spid="6" grpId="0"/>
      <p:bldP spid="7" grpId="0" animBg="1"/>
      <p:bldP spid="8" grpId="0" animBg="1"/>
      <p:bldP spid="9" grpId="0"/>
      <p:bldP spid="10" grpId="0" animBg="1"/>
      <p:bldP spid="11" grpId="0"/>
      <p:bldP spid="12" grpId="0" animBg="1"/>
      <p:bldP spid="13" grpId="0" animBg="1"/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4000" smtClean="0">
                <a:latin typeface="Tahoma" charset="0"/>
              </a:rPr>
              <a:t>Atomic Spectroscopy</a:t>
            </a:r>
            <a:br>
              <a:rPr lang="en-US" altLang="en-US" sz="4000" smtClean="0">
                <a:latin typeface="Tahoma" charset="0"/>
              </a:rPr>
            </a:br>
            <a:r>
              <a:rPr lang="en-US" altLang="en-US" sz="3200" smtClean="0">
                <a:latin typeface="Tahoma" charset="0"/>
              </a:rPr>
              <a:t>Absorption Spectrometers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en-US" sz="2400" dirty="0" smtClean="0">
                <a:latin typeface="Tahoma" charset="0"/>
              </a:rPr>
              <a:t>A narrower emission spectrum from hollow cathode lamp (vs. flame absorption) results in better Beer’s law behavior</a:t>
            </a:r>
            <a:r>
              <a:rPr lang="en-US" altLang="en-US" sz="2800" dirty="0" smtClean="0">
                <a:latin typeface="Tahoma" charset="0"/>
              </a:rPr>
              <a:t> </a:t>
            </a:r>
          </a:p>
        </p:txBody>
      </p:sp>
      <p:sp>
        <p:nvSpPr>
          <p:cNvPr id="95236" name="Line 4"/>
          <p:cNvSpPr>
            <a:spLocks noChangeShapeType="1"/>
          </p:cNvSpPr>
          <p:nvPr/>
        </p:nvSpPr>
        <p:spPr bwMode="auto">
          <a:xfrm>
            <a:off x="5562600" y="1905000"/>
            <a:ext cx="0" cy="297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5237" name="Line 5"/>
          <p:cNvSpPr>
            <a:spLocks noChangeShapeType="1"/>
          </p:cNvSpPr>
          <p:nvPr/>
        </p:nvSpPr>
        <p:spPr bwMode="auto">
          <a:xfrm>
            <a:off x="5562600" y="4876800"/>
            <a:ext cx="2971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5238" name="Text Box 6"/>
          <p:cNvSpPr txBox="1">
            <a:spLocks noChangeArrowheads="1"/>
          </p:cNvSpPr>
          <p:nvPr/>
        </p:nvSpPr>
        <p:spPr bwMode="auto">
          <a:xfrm>
            <a:off x="5867400" y="5029200"/>
            <a:ext cx="1752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/>
              <a:t>wavelength</a:t>
            </a:r>
          </a:p>
        </p:txBody>
      </p:sp>
      <p:sp>
        <p:nvSpPr>
          <p:cNvPr id="95239" name="Text Box 7"/>
          <p:cNvSpPr txBox="1">
            <a:spLocks noChangeArrowheads="1"/>
          </p:cNvSpPr>
          <p:nvPr/>
        </p:nvSpPr>
        <p:spPr bwMode="auto">
          <a:xfrm rot="-5400000">
            <a:off x="3863975" y="3146425"/>
            <a:ext cx="2819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/>
              <a:t>Intensity or absorbance</a:t>
            </a:r>
          </a:p>
        </p:txBody>
      </p:sp>
      <p:sp>
        <p:nvSpPr>
          <p:cNvPr id="95240" name="Line 8"/>
          <p:cNvSpPr>
            <a:spLocks noChangeShapeType="1"/>
          </p:cNvSpPr>
          <p:nvPr/>
        </p:nvSpPr>
        <p:spPr bwMode="auto">
          <a:xfrm>
            <a:off x="5562600" y="4800600"/>
            <a:ext cx="990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5241" name="Line 9"/>
          <p:cNvSpPr>
            <a:spLocks noChangeShapeType="1"/>
          </p:cNvSpPr>
          <p:nvPr/>
        </p:nvSpPr>
        <p:spPr bwMode="auto">
          <a:xfrm flipV="1">
            <a:off x="6553200" y="1981200"/>
            <a:ext cx="7620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5242" name="Line 10"/>
          <p:cNvSpPr>
            <a:spLocks noChangeShapeType="1"/>
          </p:cNvSpPr>
          <p:nvPr/>
        </p:nvSpPr>
        <p:spPr bwMode="auto">
          <a:xfrm>
            <a:off x="6629400" y="1981200"/>
            <a:ext cx="7620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5243" name="Line 11"/>
          <p:cNvSpPr>
            <a:spLocks noChangeShapeType="1"/>
          </p:cNvSpPr>
          <p:nvPr/>
        </p:nvSpPr>
        <p:spPr bwMode="auto">
          <a:xfrm>
            <a:off x="6705600" y="4800600"/>
            <a:ext cx="1828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5244" name="Text Box 12"/>
          <p:cNvSpPr txBox="1">
            <a:spLocks noChangeArrowheads="1"/>
          </p:cNvSpPr>
          <p:nvPr/>
        </p:nvSpPr>
        <p:spPr bwMode="auto">
          <a:xfrm>
            <a:off x="6858000" y="1447800"/>
            <a:ext cx="1981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/>
              <a:t>hollow cathode lamp emission</a:t>
            </a:r>
          </a:p>
        </p:txBody>
      </p:sp>
      <p:sp>
        <p:nvSpPr>
          <p:cNvPr id="95245" name="Freeform 13"/>
          <p:cNvSpPr>
            <a:spLocks/>
          </p:cNvSpPr>
          <p:nvPr/>
        </p:nvSpPr>
        <p:spPr bwMode="auto">
          <a:xfrm>
            <a:off x="5562600" y="2286000"/>
            <a:ext cx="2895600" cy="2527300"/>
          </a:xfrm>
          <a:custGeom>
            <a:avLst/>
            <a:gdLst>
              <a:gd name="T0" fmla="*/ 0 w 1824"/>
              <a:gd name="T1" fmla="*/ 2147483647 h 1592"/>
              <a:gd name="T2" fmla="*/ 725805000 w 1824"/>
              <a:gd name="T3" fmla="*/ 2147483647 h 1592"/>
              <a:gd name="T4" fmla="*/ 1209675000 w 1824"/>
              <a:gd name="T5" fmla="*/ 2147483647 h 1592"/>
              <a:gd name="T6" fmla="*/ 1451610000 w 1824"/>
              <a:gd name="T7" fmla="*/ 2147483647 h 1592"/>
              <a:gd name="T8" fmla="*/ 1572577500 w 1824"/>
              <a:gd name="T9" fmla="*/ 846772500 h 1592"/>
              <a:gd name="T10" fmla="*/ 1693545000 w 1824"/>
              <a:gd name="T11" fmla="*/ 0 h 1592"/>
              <a:gd name="T12" fmla="*/ 1814512500 w 1824"/>
              <a:gd name="T13" fmla="*/ 846772500 h 1592"/>
              <a:gd name="T14" fmla="*/ 1935480000 w 1824"/>
              <a:gd name="T15" fmla="*/ 2147483647 h 1592"/>
              <a:gd name="T16" fmla="*/ 2147483647 w 1824"/>
              <a:gd name="T17" fmla="*/ 2147483647 h 1592"/>
              <a:gd name="T18" fmla="*/ 2147483647 w 1824"/>
              <a:gd name="T19" fmla="*/ 2147483647 h 1592"/>
              <a:gd name="T20" fmla="*/ 2147483647 w 1824"/>
              <a:gd name="T21" fmla="*/ 2147483647 h 159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824"/>
              <a:gd name="T34" fmla="*/ 0 h 1592"/>
              <a:gd name="T35" fmla="*/ 1824 w 1824"/>
              <a:gd name="T36" fmla="*/ 1592 h 159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824" h="1592">
                <a:moveTo>
                  <a:pt x="0" y="1536"/>
                </a:moveTo>
                <a:cubicBezTo>
                  <a:pt x="104" y="1536"/>
                  <a:pt x="208" y="1536"/>
                  <a:pt x="288" y="1536"/>
                </a:cubicBezTo>
                <a:cubicBezTo>
                  <a:pt x="368" y="1536"/>
                  <a:pt x="432" y="1560"/>
                  <a:pt x="480" y="1536"/>
                </a:cubicBezTo>
                <a:cubicBezTo>
                  <a:pt x="528" y="1512"/>
                  <a:pt x="552" y="1592"/>
                  <a:pt x="576" y="1392"/>
                </a:cubicBezTo>
                <a:cubicBezTo>
                  <a:pt x="600" y="1192"/>
                  <a:pt x="608" y="568"/>
                  <a:pt x="624" y="336"/>
                </a:cubicBezTo>
                <a:cubicBezTo>
                  <a:pt x="640" y="104"/>
                  <a:pt x="656" y="0"/>
                  <a:pt x="672" y="0"/>
                </a:cubicBezTo>
                <a:cubicBezTo>
                  <a:pt x="688" y="0"/>
                  <a:pt x="704" y="120"/>
                  <a:pt x="720" y="336"/>
                </a:cubicBezTo>
                <a:cubicBezTo>
                  <a:pt x="736" y="552"/>
                  <a:pt x="744" y="1104"/>
                  <a:pt x="768" y="1296"/>
                </a:cubicBezTo>
                <a:cubicBezTo>
                  <a:pt x="792" y="1488"/>
                  <a:pt x="808" y="1448"/>
                  <a:pt x="864" y="1488"/>
                </a:cubicBezTo>
                <a:cubicBezTo>
                  <a:pt x="920" y="1528"/>
                  <a:pt x="944" y="1528"/>
                  <a:pt x="1104" y="1536"/>
                </a:cubicBezTo>
                <a:cubicBezTo>
                  <a:pt x="1264" y="1544"/>
                  <a:pt x="1544" y="1540"/>
                  <a:pt x="1824" y="1536"/>
                </a:cubicBezTo>
              </a:path>
            </a:pathLst>
          </a:custGeom>
          <a:noFill/>
          <a:ln w="254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5246" name="Text Box 14"/>
          <p:cNvSpPr txBox="1">
            <a:spLocks noChangeArrowheads="1"/>
          </p:cNvSpPr>
          <p:nvPr/>
        </p:nvSpPr>
        <p:spPr bwMode="auto">
          <a:xfrm>
            <a:off x="6858000" y="2438400"/>
            <a:ext cx="1828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>
                <a:solidFill>
                  <a:srgbClr val="33CC33"/>
                </a:solidFill>
              </a:rPr>
              <a:t>Atomic absorption spectrum in flame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14400" y="4419600"/>
            <a:ext cx="3048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Additional broadening in flame from temperature (Doppler) or pressure</a:t>
            </a:r>
            <a:endParaRPr lang="en-US" dirty="0"/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3581400" y="3581400"/>
            <a:ext cx="2895600" cy="914400"/>
          </a:xfrm>
          <a:prstGeom prst="straightConnector1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9839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95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95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5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95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95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5" grpId="0" build="p"/>
      <p:bldP spid="95236" grpId="0" animBg="1"/>
      <p:bldP spid="95237" grpId="0" animBg="1"/>
      <p:bldP spid="95238" grpId="0"/>
      <p:bldP spid="95239" grpId="0"/>
      <p:bldP spid="95240" grpId="0" animBg="1"/>
      <p:bldP spid="95241" grpId="0" animBg="1"/>
      <p:bldP spid="95242" grpId="0" animBg="1"/>
      <p:bldP spid="95243" grpId="0" animBg="1"/>
      <p:bldP spid="95244" grpId="0"/>
      <p:bldP spid="95245" grpId="0" animBg="1"/>
      <p:bldP spid="95246" grpId="0"/>
      <p:bldP spid="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>
                <a:latin typeface="Tahoma" charset="0"/>
              </a:rPr>
              <a:t>Atomic Spectroscopy</a:t>
            </a:r>
            <a:br>
              <a:rPr lang="en-US" sz="4000" dirty="0">
                <a:latin typeface="Tahoma" charset="0"/>
              </a:rPr>
            </a:br>
            <a:r>
              <a:rPr lang="en-US" altLang="en-US" sz="3200" dirty="0">
                <a:latin typeface="Tahoma" charset="0"/>
              </a:rPr>
              <a:t>Interference in Absorption Measurements</a:t>
            </a:r>
            <a:endParaRPr lang="en-US" sz="3200" dirty="0" smtClean="0">
              <a:latin typeface="Tahoma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spcAft>
                <a:spcPts val="200"/>
              </a:spcAft>
            </a:pPr>
            <a:r>
              <a:rPr lang="en-US" altLang="en-US" sz="2800" dirty="0">
                <a:latin typeface="Tahoma" charset="0"/>
              </a:rPr>
              <a:t>Spectral Interference</a:t>
            </a:r>
          </a:p>
          <a:p>
            <a:pPr lvl="1">
              <a:lnSpc>
                <a:spcPct val="80000"/>
              </a:lnSpc>
              <a:spcAft>
                <a:spcPts val="200"/>
              </a:spcAft>
            </a:pPr>
            <a:r>
              <a:rPr lang="en-US" altLang="en-US" sz="2400" dirty="0">
                <a:latin typeface="Tahoma" charset="0"/>
              </a:rPr>
              <a:t>Very few atom – atom interferences</a:t>
            </a:r>
          </a:p>
          <a:p>
            <a:pPr lvl="1">
              <a:lnSpc>
                <a:spcPct val="80000"/>
              </a:lnSpc>
              <a:spcAft>
                <a:spcPts val="200"/>
              </a:spcAft>
            </a:pPr>
            <a:r>
              <a:rPr lang="en-US" altLang="en-US" sz="2400" dirty="0">
                <a:latin typeface="Tahoma" charset="0"/>
              </a:rPr>
              <a:t>Interference from flame (or graphite tube) emissions are reduced by modulating lamp</a:t>
            </a:r>
          </a:p>
          <a:p>
            <a:pPr lvl="2">
              <a:lnSpc>
                <a:spcPct val="80000"/>
              </a:lnSpc>
              <a:spcAft>
                <a:spcPts val="200"/>
              </a:spcAft>
            </a:pPr>
            <a:r>
              <a:rPr lang="en-US" altLang="en-US" sz="2000" dirty="0">
                <a:latin typeface="Tahoma" charset="0"/>
              </a:rPr>
              <a:t>no lamp: signal from flame vs. with lamp</a:t>
            </a:r>
          </a:p>
          <a:p>
            <a:pPr lvl="2">
              <a:lnSpc>
                <a:spcPct val="80000"/>
              </a:lnSpc>
              <a:spcAft>
                <a:spcPts val="200"/>
              </a:spcAft>
            </a:pPr>
            <a:r>
              <a:rPr lang="en-US" altLang="en-US" sz="2000" dirty="0">
                <a:latin typeface="Tahoma" charset="0"/>
              </a:rPr>
              <a:t>then with lamp: signal from lamp + flame – absorption by atoms</a:t>
            </a:r>
          </a:p>
          <a:p>
            <a:pPr lvl="1">
              <a:lnSpc>
                <a:spcPct val="80000"/>
              </a:lnSpc>
              <a:spcAft>
                <a:spcPts val="200"/>
              </a:spcAft>
            </a:pPr>
            <a:r>
              <a:rPr lang="en-US" altLang="en-US" sz="2400" dirty="0">
                <a:latin typeface="Tahoma" charset="0"/>
              </a:rPr>
              <a:t>Interference from molecular species absorbing lamp photons (mostly at shorter wavelengths and light scattering in EA-AA)</a:t>
            </a:r>
          </a:p>
          <a:p>
            <a:pPr lvl="1">
              <a:lnSpc>
                <a:spcPct val="80000"/>
              </a:lnSpc>
              <a:spcAft>
                <a:spcPts val="200"/>
              </a:spcAft>
            </a:pPr>
            <a:r>
              <a:rPr lang="en-US" altLang="en-US" sz="2400" dirty="0">
                <a:latin typeface="Tahoma" charset="0"/>
              </a:rPr>
              <a:t>This interference can be removed by periodically using a deuterium lamp (broad band light source) or using the Zeeman effect (magnetic splitting of absorption bands)</a:t>
            </a:r>
          </a:p>
        </p:txBody>
      </p:sp>
    </p:spTree>
    <p:extLst>
      <p:ext uri="{BB962C8B-B14F-4D97-AF65-F5344CB8AC3E}">
        <p14:creationId xmlns:p14="http://schemas.microsoft.com/office/powerpoint/2010/main" val="655504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>
                <a:latin typeface="Tahoma" charset="0"/>
              </a:rPr>
              <a:t>Atomic Spectroscopy</a:t>
            </a:r>
            <a:br>
              <a:rPr lang="en-US" sz="4000" dirty="0">
                <a:latin typeface="Tahoma" charset="0"/>
              </a:rPr>
            </a:br>
            <a:r>
              <a:rPr lang="en-US" altLang="en-US" sz="3200" dirty="0">
                <a:latin typeface="Tahoma" charset="0"/>
              </a:rPr>
              <a:t>Interference in Absorption Measurements</a:t>
            </a:r>
            <a:endParaRPr lang="en-US" sz="3200" dirty="0" smtClean="0">
              <a:latin typeface="Tahoma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dirty="0">
                <a:latin typeface="Tahoma" charset="0"/>
              </a:rPr>
              <a:t>Chemical Interference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>
                <a:latin typeface="Tahoma" charset="0"/>
              </a:rPr>
              <a:t>Arises from compounds in sample matrix or atomization conditions that affects element atomization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>
                <a:latin typeface="Tahoma" charset="0"/>
              </a:rPr>
              <a:t>Some examples of specific problems (mentioned previously) and solutions:</a:t>
            </a:r>
          </a:p>
          <a:p>
            <a:pPr lvl="2">
              <a:lnSpc>
                <a:spcPct val="90000"/>
              </a:lnSpc>
            </a:pPr>
            <a:r>
              <a:rPr lang="en-US" altLang="en-US" sz="1800" dirty="0">
                <a:latin typeface="Tahoma" charset="0"/>
              </a:rPr>
              <a:t>Poor volatility due to PO</a:t>
            </a:r>
            <a:r>
              <a:rPr lang="en-US" altLang="en-US" sz="1800" baseline="-25000" dirty="0">
                <a:latin typeface="Tahoma" charset="0"/>
              </a:rPr>
              <a:t>4</a:t>
            </a:r>
            <a:r>
              <a:rPr lang="en-US" altLang="en-US" sz="1800" baseline="30000" dirty="0">
                <a:latin typeface="Tahoma" charset="0"/>
              </a:rPr>
              <a:t>3-</a:t>
            </a:r>
            <a:r>
              <a:rPr lang="en-US" altLang="en-US" sz="1800" dirty="0">
                <a:latin typeface="Tahoma" charset="0"/>
              </a:rPr>
              <a:t> </a:t>
            </a:r>
            <a:r>
              <a:rPr lang="en-US" altLang="en-US" sz="1800" dirty="0"/>
              <a:t>–</a:t>
            </a:r>
            <a:r>
              <a:rPr lang="en-US" altLang="en-US" sz="1800" dirty="0">
                <a:latin typeface="Tahoma" charset="0"/>
              </a:rPr>
              <a:t> add Ca because it binds strongly to PO</a:t>
            </a:r>
            <a:r>
              <a:rPr lang="en-US" altLang="en-US" sz="1800" baseline="-25000" dirty="0">
                <a:latin typeface="Tahoma" charset="0"/>
              </a:rPr>
              <a:t>4</a:t>
            </a:r>
            <a:r>
              <a:rPr lang="en-US" altLang="en-US" sz="1800" baseline="30000" dirty="0">
                <a:latin typeface="Tahoma" charset="0"/>
              </a:rPr>
              <a:t>3-</a:t>
            </a:r>
            <a:r>
              <a:rPr lang="en-US" altLang="en-US" sz="1800" dirty="0">
                <a:latin typeface="Tahoma" charset="0"/>
              </a:rPr>
              <a:t> allowing </a:t>
            </a:r>
            <a:r>
              <a:rPr lang="en-US" altLang="en-US" sz="1800" dirty="0" err="1">
                <a:latin typeface="Tahoma" charset="0"/>
              </a:rPr>
              <a:t>analyte</a:t>
            </a:r>
            <a:r>
              <a:rPr lang="en-US" altLang="en-US" sz="1800" dirty="0">
                <a:latin typeface="Tahoma" charset="0"/>
              </a:rPr>
              <a:t> metal to volatilize better or use hotter flames</a:t>
            </a:r>
          </a:p>
          <a:p>
            <a:pPr lvl="2">
              <a:lnSpc>
                <a:spcPct val="90000"/>
              </a:lnSpc>
            </a:pPr>
            <a:r>
              <a:rPr lang="en-US" altLang="en-US" sz="1800" dirty="0">
                <a:latin typeface="Tahoma" charset="0"/>
              </a:rPr>
              <a:t>Formation of metal oxides and hydroxides </a:t>
            </a:r>
            <a:r>
              <a:rPr lang="en-US" altLang="en-US" sz="1800" dirty="0"/>
              <a:t>–</a:t>
            </a:r>
            <a:r>
              <a:rPr lang="en-US" altLang="en-US" sz="1800" dirty="0">
                <a:latin typeface="Tahoma" charset="0"/>
              </a:rPr>
              <a:t> use fuel rich flame</a:t>
            </a:r>
          </a:p>
          <a:p>
            <a:pPr lvl="2">
              <a:lnSpc>
                <a:spcPct val="90000"/>
              </a:lnSpc>
            </a:pPr>
            <a:r>
              <a:rPr lang="en-US" altLang="en-US" sz="1800" dirty="0">
                <a:latin typeface="Tahoma" charset="0"/>
              </a:rPr>
              <a:t>Ionization of </a:t>
            </a:r>
            <a:r>
              <a:rPr lang="en-US" altLang="en-US" sz="1800" dirty="0" err="1">
                <a:latin typeface="Tahoma" charset="0"/>
              </a:rPr>
              <a:t>analyte</a:t>
            </a:r>
            <a:r>
              <a:rPr lang="en-US" altLang="en-US" sz="1800" dirty="0">
                <a:latin typeface="Tahoma" charset="0"/>
              </a:rPr>
              <a:t> atoms </a:t>
            </a:r>
            <a:r>
              <a:rPr lang="en-US" altLang="en-US" sz="1800" dirty="0"/>
              <a:t>–</a:t>
            </a:r>
            <a:r>
              <a:rPr lang="en-US" altLang="en-US" sz="1800" dirty="0">
                <a:latin typeface="Tahoma" charset="0"/>
              </a:rPr>
              <a:t> add more readily </a:t>
            </a:r>
            <a:r>
              <a:rPr lang="en-US" altLang="en-US" sz="1800" dirty="0" err="1">
                <a:latin typeface="Tahoma" charset="0"/>
              </a:rPr>
              <a:t>ionizable</a:t>
            </a:r>
            <a:r>
              <a:rPr lang="en-US" altLang="en-US" sz="1800" dirty="0">
                <a:latin typeface="Tahoma" charset="0"/>
              </a:rPr>
              <a:t> metal (</a:t>
            </a:r>
            <a:r>
              <a:rPr lang="en-US" altLang="en-US" sz="1800" dirty="0" err="1">
                <a:latin typeface="Tahoma" charset="0"/>
              </a:rPr>
              <a:t>e.g</a:t>
            </a:r>
            <a:r>
              <a:rPr lang="en-US" altLang="en-US" sz="1800" dirty="0">
                <a:latin typeface="Tahoma" charset="0"/>
              </a:rPr>
              <a:t> Cs)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>
                <a:latin typeface="Tahoma" charset="0"/>
              </a:rPr>
              <a:t>Another approach is to use a standard addition calibration procedure (this won</a:t>
            </a:r>
            <a:r>
              <a:rPr lang="en-US" altLang="en-US" sz="2000" dirty="0"/>
              <a:t>’</a:t>
            </a:r>
            <a:r>
              <a:rPr lang="en-US" altLang="en-US" sz="2000" dirty="0">
                <a:latin typeface="Tahoma" charset="0"/>
              </a:rPr>
              <a:t>t improve atomization but it accounts for it so that results are reliable)</a:t>
            </a:r>
          </a:p>
        </p:txBody>
      </p:sp>
    </p:spTree>
    <p:extLst>
      <p:ext uri="{BB962C8B-B14F-4D97-AF65-F5344CB8AC3E}">
        <p14:creationId xmlns:p14="http://schemas.microsoft.com/office/powerpoint/2010/main" val="3055419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>
                <a:latin typeface="Tahoma" charset="0"/>
              </a:rPr>
              <a:t>Atomic Spectroscopy</a:t>
            </a:r>
            <a:br>
              <a:rPr lang="en-US" sz="4000" dirty="0">
                <a:latin typeface="Tahoma" charset="0"/>
              </a:rPr>
            </a:br>
            <a:r>
              <a:rPr lang="en-US" altLang="en-US" sz="3200" dirty="0">
                <a:latin typeface="Tahoma" charset="0"/>
              </a:rPr>
              <a:t>Interference in Absorption Measurements</a:t>
            </a:r>
            <a:endParaRPr lang="en-US" sz="3200" dirty="0" smtClean="0">
              <a:latin typeface="Tahoma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r>
              <a:rPr lang="en-US" altLang="en-US" sz="2400" dirty="0">
                <a:latin typeface="Tahoma" charset="0"/>
              </a:rPr>
              <a:t>Standard Addition</a:t>
            </a:r>
          </a:p>
          <a:p>
            <a:pPr lvl="1"/>
            <a:r>
              <a:rPr lang="en-US" altLang="en-US" sz="2000" dirty="0">
                <a:latin typeface="Tahoma" charset="0"/>
              </a:rPr>
              <a:t>Used when sample matrix affects response to </a:t>
            </a:r>
            <a:r>
              <a:rPr lang="en-US" altLang="en-US" sz="2000" dirty="0" err="1">
                <a:latin typeface="Tahoma" charset="0"/>
              </a:rPr>
              <a:t>analytes</a:t>
            </a:r>
            <a:endParaRPr lang="en-US" altLang="en-US" sz="2000" dirty="0">
              <a:latin typeface="Tahoma" charset="0"/>
            </a:endParaRPr>
          </a:p>
          <a:p>
            <a:pPr lvl="1"/>
            <a:r>
              <a:rPr lang="en-US" altLang="en-US" sz="2000" dirty="0">
                <a:latin typeface="Tahoma" charset="0"/>
              </a:rPr>
              <a:t>Commonly needed for AAS with complicated samples</a:t>
            </a:r>
          </a:p>
          <a:p>
            <a:pPr lvl="1"/>
            <a:r>
              <a:rPr lang="en-US" altLang="en-US" sz="2000" dirty="0">
                <a:latin typeface="Tahoma" charset="0"/>
              </a:rPr>
              <a:t>Standard is added to sample (usually in multiple increments)</a:t>
            </a:r>
          </a:p>
          <a:p>
            <a:pPr lvl="1"/>
            <a:r>
              <a:rPr lang="en-US" altLang="en-US" sz="2000" dirty="0">
                <a:latin typeface="Tahoma" charset="0"/>
              </a:rPr>
              <a:t>Needed if slope is affected by matrix</a:t>
            </a:r>
          </a:p>
          <a:p>
            <a:pPr lvl="1"/>
            <a:r>
              <a:rPr lang="en-US" altLang="en-US" sz="2000" dirty="0">
                <a:latin typeface="Tahoma" charset="0"/>
              </a:rPr>
              <a:t>Concentration is determined by extrapolation (= </a:t>
            </a:r>
            <a:r>
              <a:rPr lang="en-US" altLang="en-US" sz="2000" dirty="0">
                <a:latin typeface="Tahoma" charset="0"/>
                <a:cs typeface="Tahoma" charset="0"/>
              </a:rPr>
              <a:t>|</a:t>
            </a:r>
            <a:r>
              <a:rPr lang="en-US" altLang="en-US" sz="2000" dirty="0">
                <a:latin typeface="Tahoma" charset="0"/>
              </a:rPr>
              <a:t>X-intercept</a:t>
            </a:r>
            <a:r>
              <a:rPr lang="en-US" altLang="en-US" sz="2000" dirty="0">
                <a:latin typeface="Tahoma" charset="0"/>
                <a:cs typeface="Tahoma" charset="0"/>
              </a:rPr>
              <a:t>|</a:t>
            </a:r>
            <a:r>
              <a:rPr lang="en-US" altLang="en-US" sz="2000" dirty="0">
                <a:latin typeface="Tahoma" charset="0"/>
              </a:rPr>
              <a:t>)</a:t>
            </a:r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6564767" y="2198914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5617029" y="4180114"/>
            <a:ext cx="2667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105400" y="2122714"/>
            <a:ext cx="127362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 dirty="0" smtClean="0"/>
              <a:t>Absorbance</a:t>
            </a:r>
            <a:endParaRPr lang="en-US" altLang="en-US" sz="1600" dirty="0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6379029" y="4332514"/>
            <a:ext cx="18288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/>
              <a:t>Concentration Added</a:t>
            </a:r>
          </a:p>
        </p:txBody>
      </p:sp>
      <p:sp>
        <p:nvSpPr>
          <p:cNvPr id="8" name="Oval 8"/>
          <p:cNvSpPr>
            <a:spLocks noChangeArrowheads="1"/>
          </p:cNvSpPr>
          <p:nvPr/>
        </p:nvSpPr>
        <p:spPr bwMode="auto">
          <a:xfrm>
            <a:off x="6988629" y="3113314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9" name="Oval 9"/>
          <p:cNvSpPr>
            <a:spLocks noChangeArrowheads="1"/>
          </p:cNvSpPr>
          <p:nvPr/>
        </p:nvSpPr>
        <p:spPr bwMode="auto">
          <a:xfrm>
            <a:off x="6531429" y="3494314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0" name="Oval 10"/>
          <p:cNvSpPr>
            <a:spLocks noChangeArrowheads="1"/>
          </p:cNvSpPr>
          <p:nvPr/>
        </p:nvSpPr>
        <p:spPr bwMode="auto">
          <a:xfrm>
            <a:off x="7369629" y="2732314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 flipV="1">
            <a:off x="5921829" y="2351314"/>
            <a:ext cx="19050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5921829" y="4256314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4855029" y="3113314"/>
            <a:ext cx="16764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 dirty="0" err="1"/>
              <a:t>Analyte</a:t>
            </a:r>
            <a:r>
              <a:rPr lang="en-US" altLang="en-US" sz="1600" dirty="0"/>
              <a:t> Concentration</a:t>
            </a:r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5845629" y="3646714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5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8499445"/>
              </p:ext>
            </p:extLst>
          </p:nvPr>
        </p:nvGraphicFramePr>
        <p:xfrm>
          <a:off x="5312229" y="5226277"/>
          <a:ext cx="1981200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4" imgW="964781" imgH="177723" progId="Equation.3">
                  <p:embed/>
                </p:oleObj>
              </mc:Choice>
              <mc:Fallback>
                <p:oleObj name="Equation" r:id="rId4" imgW="964781" imgH="177723" progId="Equation.3">
                  <p:embed/>
                  <p:pic>
                    <p:nvPicPr>
                      <p:cNvPr id="128015" name="Object 1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2229" y="5226277"/>
                        <a:ext cx="1981200" cy="365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6481482"/>
              </p:ext>
            </p:extLst>
          </p:nvPr>
        </p:nvGraphicFramePr>
        <p:xfrm>
          <a:off x="5201104" y="5600927"/>
          <a:ext cx="2049463" cy="684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6" imgW="761669" imgH="253890" progId="Equation.3">
                  <p:embed/>
                </p:oleObj>
              </mc:Choice>
              <mc:Fallback>
                <p:oleObj name="Equation" r:id="rId6" imgW="761669" imgH="253890" progId="Equation.3">
                  <p:embed/>
                  <p:pic>
                    <p:nvPicPr>
                      <p:cNvPr id="2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1104" y="5600927"/>
                        <a:ext cx="2049463" cy="684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AutoShape 17"/>
          <p:cNvSpPr>
            <a:spLocks noChangeArrowheads="1"/>
          </p:cNvSpPr>
          <p:nvPr/>
        </p:nvSpPr>
        <p:spPr bwMode="auto">
          <a:xfrm>
            <a:off x="6836229" y="3494314"/>
            <a:ext cx="152400" cy="152400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8" name="AutoShape 18"/>
          <p:cNvSpPr>
            <a:spLocks noChangeArrowheads="1"/>
          </p:cNvSpPr>
          <p:nvPr/>
        </p:nvSpPr>
        <p:spPr bwMode="auto">
          <a:xfrm>
            <a:off x="7141029" y="3113314"/>
            <a:ext cx="152400" cy="152400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9" name="AutoShape 19"/>
          <p:cNvSpPr>
            <a:spLocks noChangeArrowheads="1"/>
          </p:cNvSpPr>
          <p:nvPr/>
        </p:nvSpPr>
        <p:spPr bwMode="auto">
          <a:xfrm>
            <a:off x="7445829" y="2503714"/>
            <a:ext cx="152400" cy="152400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" name="AutoShape 20"/>
          <p:cNvSpPr>
            <a:spLocks noChangeArrowheads="1"/>
          </p:cNvSpPr>
          <p:nvPr/>
        </p:nvSpPr>
        <p:spPr bwMode="auto">
          <a:xfrm>
            <a:off x="7674429" y="2122714"/>
            <a:ext cx="152400" cy="152400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1" name="Line 21"/>
          <p:cNvSpPr>
            <a:spLocks noChangeShapeType="1"/>
          </p:cNvSpPr>
          <p:nvPr/>
        </p:nvSpPr>
        <p:spPr bwMode="auto">
          <a:xfrm flipV="1">
            <a:off x="6531429" y="1970314"/>
            <a:ext cx="1371600" cy="220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" name="Text Box 22"/>
          <p:cNvSpPr txBox="1">
            <a:spLocks noChangeArrowheads="1"/>
          </p:cNvSpPr>
          <p:nvPr/>
        </p:nvSpPr>
        <p:spPr bwMode="auto">
          <a:xfrm>
            <a:off x="6760029" y="1589314"/>
            <a:ext cx="1905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 dirty="0"/>
              <a:t>standards in water</a:t>
            </a:r>
          </a:p>
        </p:txBody>
      </p:sp>
      <p:sp>
        <p:nvSpPr>
          <p:cNvPr id="23" name="AutoShape 23"/>
          <p:cNvSpPr>
            <a:spLocks noChangeArrowheads="1"/>
          </p:cNvSpPr>
          <p:nvPr/>
        </p:nvSpPr>
        <p:spPr bwMode="auto">
          <a:xfrm>
            <a:off x="8512629" y="1741714"/>
            <a:ext cx="152400" cy="152400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4" name="Text Box 13"/>
          <p:cNvSpPr txBox="1">
            <a:spLocks noChangeArrowheads="1"/>
          </p:cNvSpPr>
          <p:nvPr/>
        </p:nvSpPr>
        <p:spPr bwMode="auto">
          <a:xfrm>
            <a:off x="5127172" y="2624552"/>
            <a:ext cx="98039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 dirty="0" smtClean="0"/>
              <a:t>Sample</a:t>
            </a:r>
            <a:endParaRPr lang="en-US" altLang="en-US" sz="1600" dirty="0"/>
          </a:p>
        </p:txBody>
      </p:sp>
      <p:sp>
        <p:nvSpPr>
          <p:cNvPr id="25" name="Line 14"/>
          <p:cNvSpPr>
            <a:spLocks noChangeShapeType="1"/>
          </p:cNvSpPr>
          <p:nvPr/>
        </p:nvSpPr>
        <p:spPr bwMode="auto">
          <a:xfrm>
            <a:off x="5955167" y="2842268"/>
            <a:ext cx="500061" cy="588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838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uiExpand="1" build="p"/>
      <p:bldP spid="4" grpId="0" animBg="1"/>
      <p:bldP spid="5" grpId="0" animBg="1"/>
      <p:bldP spid="6" grpId="0"/>
      <p:bldP spid="7" grpId="0"/>
      <p:bldP spid="8" grpId="0" animBg="1"/>
      <p:bldP spid="9" grpId="0" animBg="1"/>
      <p:bldP spid="10" grpId="0" animBg="1"/>
      <p:bldP spid="11" grpId="0" animBg="1"/>
      <p:bldP spid="12" grpId="0" animBg="1"/>
      <p:bldP spid="13" grpId="0"/>
      <p:bldP spid="14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/>
      <p:bldP spid="23" grpId="0" animBg="1"/>
      <p:bldP spid="24" grpId="0"/>
      <p:bldP spid="2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4000" smtClean="0">
                <a:latin typeface="Tahoma" charset="0"/>
              </a:rPr>
              <a:t>Atomic Spectroscopy</a:t>
            </a:r>
            <a:br>
              <a:rPr lang="en-US" altLang="en-US" sz="4000" smtClean="0">
                <a:latin typeface="Tahoma" charset="0"/>
              </a:rPr>
            </a:br>
            <a:r>
              <a:rPr lang="en-US" altLang="en-US" sz="3200" smtClean="0">
                <a:latin typeface="Tahoma" charset="0"/>
              </a:rPr>
              <a:t>Emission Spectrometers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29600" cy="28194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en-US" altLang="en-US" sz="2000" dirty="0" smtClean="0">
                <a:latin typeface="Tahoma" charset="0"/>
              </a:rPr>
              <a:t>In emission measurements, the plasma (or flame) is the light source</a:t>
            </a:r>
          </a:p>
          <a:p>
            <a:pPr>
              <a:lnSpc>
                <a:spcPct val="110000"/>
              </a:lnSpc>
            </a:pPr>
            <a:r>
              <a:rPr lang="en-US" altLang="en-US" sz="2000" dirty="0" smtClean="0">
                <a:latin typeface="Tahoma" charset="0"/>
              </a:rPr>
              <a:t>Flame sources are generally limited to a few elements (only hot enough for low E – visible light emissions)</a:t>
            </a:r>
          </a:p>
          <a:p>
            <a:pPr>
              <a:lnSpc>
                <a:spcPct val="110000"/>
              </a:lnSpc>
            </a:pPr>
            <a:r>
              <a:rPr lang="en-US" altLang="en-US" sz="2000" dirty="0" smtClean="0">
                <a:latin typeface="Tahoma" charset="0"/>
              </a:rPr>
              <a:t>A </a:t>
            </a:r>
            <a:r>
              <a:rPr lang="en-US" altLang="en-US" sz="2000" dirty="0" err="1" smtClean="0">
                <a:latin typeface="Tahoma" charset="0"/>
              </a:rPr>
              <a:t>monochromator</a:t>
            </a:r>
            <a:r>
              <a:rPr lang="en-US" altLang="en-US" sz="2000" dirty="0" smtClean="0">
                <a:latin typeface="Tahoma" charset="0"/>
              </a:rPr>
              <a:t> or </a:t>
            </a:r>
            <a:r>
              <a:rPr lang="en-US" altLang="en-US" sz="2000" dirty="0" err="1" smtClean="0">
                <a:latin typeface="Tahoma" charset="0"/>
              </a:rPr>
              <a:t>polychromator</a:t>
            </a:r>
            <a:r>
              <a:rPr lang="en-US" altLang="en-US" sz="2000" dirty="0" smtClean="0">
                <a:latin typeface="Tahoma" charset="0"/>
              </a:rPr>
              <a:t> is the means of wavelength discrimination</a:t>
            </a:r>
          </a:p>
          <a:p>
            <a:pPr>
              <a:lnSpc>
                <a:spcPct val="110000"/>
              </a:lnSpc>
            </a:pPr>
            <a:r>
              <a:rPr lang="en-US" altLang="en-US" sz="2000" dirty="0" smtClean="0">
                <a:latin typeface="Tahoma" charset="0"/>
              </a:rPr>
              <a:t>Sensitive detectors are needed</a:t>
            </a:r>
          </a:p>
          <a:p>
            <a:pPr>
              <a:lnSpc>
                <a:spcPct val="110000"/>
              </a:lnSpc>
            </a:pPr>
            <a:r>
              <a:rPr lang="en-US" altLang="en-US" sz="2000" dirty="0" smtClean="0">
                <a:latin typeface="Tahoma" charset="0"/>
              </a:rPr>
              <a:t>ICP-AES is faster than AAS because switching </a:t>
            </a:r>
            <a:r>
              <a:rPr lang="en-US" altLang="en-US" sz="2000" dirty="0" err="1" smtClean="0">
                <a:latin typeface="Tahoma" charset="0"/>
              </a:rPr>
              <a:t>monochromator</a:t>
            </a:r>
            <a:r>
              <a:rPr lang="en-US" altLang="en-US" sz="2000" dirty="0" smtClean="0">
                <a:latin typeface="Tahoma" charset="0"/>
              </a:rPr>
              <a:t> settings can be done faster than switching lamp plus flame conditions</a:t>
            </a:r>
          </a:p>
        </p:txBody>
      </p:sp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2362200" y="5334000"/>
            <a:ext cx="228600" cy="762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7349" name="Freeform 5"/>
          <p:cNvSpPr>
            <a:spLocks/>
          </p:cNvSpPr>
          <p:nvPr/>
        </p:nvSpPr>
        <p:spPr bwMode="auto">
          <a:xfrm>
            <a:off x="2273300" y="4940300"/>
            <a:ext cx="419100" cy="393700"/>
          </a:xfrm>
          <a:custGeom>
            <a:avLst/>
            <a:gdLst>
              <a:gd name="T0" fmla="*/ 56 w 264"/>
              <a:gd name="T1" fmla="*/ 248 h 248"/>
              <a:gd name="T2" fmla="*/ 8 w 264"/>
              <a:gd name="T3" fmla="*/ 200 h 248"/>
              <a:gd name="T4" fmla="*/ 104 w 264"/>
              <a:gd name="T5" fmla="*/ 8 h 248"/>
              <a:gd name="T6" fmla="*/ 248 w 264"/>
              <a:gd name="T7" fmla="*/ 152 h 248"/>
              <a:gd name="T8" fmla="*/ 200 w 264"/>
              <a:gd name="T9" fmla="*/ 248 h 2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4"/>
              <a:gd name="T16" fmla="*/ 0 h 248"/>
              <a:gd name="T17" fmla="*/ 264 w 264"/>
              <a:gd name="T18" fmla="*/ 248 h 2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4" h="248">
                <a:moveTo>
                  <a:pt x="56" y="248"/>
                </a:moveTo>
                <a:cubicBezTo>
                  <a:pt x="28" y="244"/>
                  <a:pt x="0" y="240"/>
                  <a:pt x="8" y="200"/>
                </a:cubicBezTo>
                <a:cubicBezTo>
                  <a:pt x="16" y="160"/>
                  <a:pt x="64" y="16"/>
                  <a:pt x="104" y="8"/>
                </a:cubicBezTo>
                <a:cubicBezTo>
                  <a:pt x="144" y="0"/>
                  <a:pt x="232" y="112"/>
                  <a:pt x="248" y="152"/>
                </a:cubicBezTo>
                <a:cubicBezTo>
                  <a:pt x="264" y="192"/>
                  <a:pt x="208" y="232"/>
                  <a:pt x="200" y="248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50" name="Text Box 6"/>
          <p:cNvSpPr txBox="1">
            <a:spLocks noChangeArrowheads="1"/>
          </p:cNvSpPr>
          <p:nvPr/>
        </p:nvSpPr>
        <p:spPr bwMode="auto">
          <a:xfrm>
            <a:off x="228600" y="4572000"/>
            <a:ext cx="18288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/>
              <a:t>Plasma (light source + sample)</a:t>
            </a:r>
          </a:p>
        </p:txBody>
      </p:sp>
      <p:sp>
        <p:nvSpPr>
          <p:cNvPr id="57351" name="Freeform 7"/>
          <p:cNvSpPr>
            <a:spLocks/>
          </p:cNvSpPr>
          <p:nvPr/>
        </p:nvSpPr>
        <p:spPr bwMode="auto">
          <a:xfrm>
            <a:off x="2438400" y="5715000"/>
            <a:ext cx="914400" cy="812800"/>
          </a:xfrm>
          <a:custGeom>
            <a:avLst/>
            <a:gdLst>
              <a:gd name="T0" fmla="*/ 576 w 576"/>
              <a:gd name="T1" fmla="*/ 480 h 512"/>
              <a:gd name="T2" fmla="*/ 96 w 576"/>
              <a:gd name="T3" fmla="*/ 432 h 512"/>
              <a:gd name="T4" fmla="*/ 0 w 576"/>
              <a:gd name="T5" fmla="*/ 0 h 512"/>
              <a:gd name="T6" fmla="*/ 0 60000 65536"/>
              <a:gd name="T7" fmla="*/ 0 60000 65536"/>
              <a:gd name="T8" fmla="*/ 0 60000 65536"/>
              <a:gd name="T9" fmla="*/ 0 w 576"/>
              <a:gd name="T10" fmla="*/ 0 h 512"/>
              <a:gd name="T11" fmla="*/ 576 w 576"/>
              <a:gd name="T12" fmla="*/ 512 h 51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76" h="512">
                <a:moveTo>
                  <a:pt x="576" y="480"/>
                </a:moveTo>
                <a:cubicBezTo>
                  <a:pt x="384" y="496"/>
                  <a:pt x="192" y="512"/>
                  <a:pt x="96" y="432"/>
                </a:cubicBezTo>
                <a:cubicBezTo>
                  <a:pt x="0" y="352"/>
                  <a:pt x="16" y="72"/>
                  <a:pt x="0" y="0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2895600" y="4800600"/>
            <a:ext cx="2895600" cy="990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7353" name="Text Box 9"/>
          <p:cNvSpPr txBox="1">
            <a:spLocks noChangeArrowheads="1"/>
          </p:cNvSpPr>
          <p:nvPr/>
        </p:nvSpPr>
        <p:spPr bwMode="auto">
          <a:xfrm>
            <a:off x="3048000" y="4876800"/>
            <a:ext cx="25908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/>
              <a:t>Monochromator or Polychromator</a:t>
            </a:r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2438400" y="5181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55" name="Line 11"/>
          <p:cNvSpPr>
            <a:spLocks noChangeShapeType="1"/>
          </p:cNvSpPr>
          <p:nvPr/>
        </p:nvSpPr>
        <p:spPr bwMode="auto">
          <a:xfrm>
            <a:off x="5638800" y="5257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56" name="Rectangle 12"/>
          <p:cNvSpPr>
            <a:spLocks noChangeArrowheads="1"/>
          </p:cNvSpPr>
          <p:nvPr/>
        </p:nvSpPr>
        <p:spPr bwMode="auto">
          <a:xfrm>
            <a:off x="6248400" y="4800600"/>
            <a:ext cx="2057400" cy="1066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7357" name="Text Box 13"/>
          <p:cNvSpPr txBox="1">
            <a:spLocks noChangeArrowheads="1"/>
          </p:cNvSpPr>
          <p:nvPr/>
        </p:nvSpPr>
        <p:spPr bwMode="auto">
          <a:xfrm>
            <a:off x="6400800" y="4876800"/>
            <a:ext cx="17526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/>
              <a:t>Light detector or detector array</a:t>
            </a:r>
          </a:p>
        </p:txBody>
      </p:sp>
      <p:sp>
        <p:nvSpPr>
          <p:cNvPr id="57358" name="Text Box 14"/>
          <p:cNvSpPr txBox="1">
            <a:spLocks noChangeArrowheads="1"/>
          </p:cNvSpPr>
          <p:nvPr/>
        </p:nvSpPr>
        <p:spPr bwMode="auto">
          <a:xfrm>
            <a:off x="3352800" y="6324600"/>
            <a:ext cx="3505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/>
              <a:t>Liquid sample, nebulizer, Ar source</a:t>
            </a:r>
          </a:p>
        </p:txBody>
      </p:sp>
    </p:spTree>
    <p:extLst>
      <p:ext uri="{BB962C8B-B14F-4D97-AF65-F5344CB8AC3E}">
        <p14:creationId xmlns:p14="http://schemas.microsoft.com/office/powerpoint/2010/main" val="476887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 build="p"/>
      <p:bldP spid="57348" grpId="0" animBg="1"/>
      <p:bldP spid="57349" grpId="0" animBg="1"/>
      <p:bldP spid="57350" grpId="0"/>
      <p:bldP spid="57351" grpId="0" animBg="1"/>
      <p:bldP spid="57352" grpId="0" animBg="1"/>
      <p:bldP spid="57353" grpId="0"/>
      <p:bldP spid="57354" grpId="0" animBg="1"/>
      <p:bldP spid="57355" grpId="0" animBg="1"/>
      <p:bldP spid="57356" grpId="0" animBg="1"/>
      <p:bldP spid="57357" grpId="0"/>
      <p:bldP spid="5735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>
                <a:latin typeface="Tahoma" charset="0"/>
              </a:rPr>
              <a:t>Atomic Spectroscopy</a:t>
            </a:r>
            <a:br>
              <a:rPr lang="en-US" sz="4000" dirty="0">
                <a:latin typeface="Tahoma" charset="0"/>
              </a:rPr>
            </a:br>
            <a:r>
              <a:rPr lang="en-US" altLang="en-US" sz="3200" dirty="0">
                <a:latin typeface="Tahoma" charset="0"/>
              </a:rPr>
              <a:t>Emission Spectrometers</a:t>
            </a:r>
            <a:endParaRPr lang="en-US" sz="3200" dirty="0" smtClean="0">
              <a:latin typeface="Tahoma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 dirty="0">
                <a:latin typeface="Tahoma" charset="0"/>
              </a:rPr>
              <a:t>Sequential vs. Simultaneous Instruments</a:t>
            </a:r>
          </a:p>
          <a:p>
            <a:r>
              <a:rPr lang="en-US" altLang="en-US" sz="2400" dirty="0">
                <a:latin typeface="Tahoma" charset="0"/>
              </a:rPr>
              <a:t>Sequential Instruments use:</a:t>
            </a:r>
          </a:p>
          <a:p>
            <a:pPr lvl="1"/>
            <a:r>
              <a:rPr lang="en-US" altLang="en-US" sz="2000" dirty="0">
                <a:latin typeface="Tahoma" charset="0"/>
              </a:rPr>
              <a:t>A standard </a:t>
            </a:r>
            <a:r>
              <a:rPr lang="en-US" altLang="en-US" sz="2000" dirty="0" err="1">
                <a:latin typeface="Tahoma" charset="0"/>
              </a:rPr>
              <a:t>monochromator</a:t>
            </a:r>
            <a:endParaRPr lang="en-US" altLang="en-US" sz="2000" dirty="0">
              <a:latin typeface="Tahoma" charset="0"/>
            </a:endParaRPr>
          </a:p>
          <a:p>
            <a:pPr lvl="1"/>
            <a:r>
              <a:rPr lang="en-US" altLang="en-US" sz="2000" dirty="0">
                <a:latin typeface="Tahoma" charset="0"/>
              </a:rPr>
              <a:t>Select for elements by rotating the </a:t>
            </a:r>
            <a:r>
              <a:rPr lang="en-US" altLang="en-US" sz="2000" dirty="0" err="1">
                <a:latin typeface="Tahoma" charset="0"/>
              </a:rPr>
              <a:t>monochromator</a:t>
            </a:r>
            <a:r>
              <a:rPr lang="en-US" altLang="en-US" sz="2000" dirty="0">
                <a:latin typeface="Tahoma" charset="0"/>
              </a:rPr>
              <a:t> grating to specific wavelengths</a:t>
            </a:r>
          </a:p>
          <a:p>
            <a:r>
              <a:rPr lang="en-US" altLang="en-US" sz="2400" dirty="0">
                <a:latin typeface="Tahoma" charset="0"/>
              </a:rPr>
              <a:t>Simultaneous Instruments use:</a:t>
            </a:r>
          </a:p>
          <a:p>
            <a:pPr lvl="1"/>
            <a:r>
              <a:rPr lang="en-US" altLang="en-US" sz="2000" dirty="0">
                <a:latin typeface="Tahoma" charset="0"/>
              </a:rPr>
              <a:t>A 1D or 2D </a:t>
            </a:r>
            <a:r>
              <a:rPr lang="en-US" altLang="en-US" sz="2000" dirty="0" err="1">
                <a:latin typeface="Tahoma" charset="0"/>
              </a:rPr>
              <a:t>polychromator</a:t>
            </a:r>
            <a:r>
              <a:rPr lang="en-US" altLang="en-US" sz="2000" dirty="0">
                <a:latin typeface="Tahoma" charset="0"/>
              </a:rPr>
              <a:t> (Harris Color Plate 24/25)</a:t>
            </a:r>
          </a:p>
          <a:p>
            <a:pPr lvl="1"/>
            <a:r>
              <a:rPr lang="en-US" altLang="en-US" sz="2000" dirty="0">
                <a:latin typeface="Tahoma" charset="0"/>
              </a:rPr>
              <a:t>1D instruments typically use photomultiplier detectors behind multiple exit slits</a:t>
            </a:r>
          </a:p>
          <a:p>
            <a:pPr lvl="1"/>
            <a:r>
              <a:rPr lang="en-US" altLang="en-US" sz="2000" dirty="0">
                <a:latin typeface="Tahoma" charset="0"/>
              </a:rPr>
              <a:t>2D instrument shown in 4/1 lecture slide 13</a:t>
            </a:r>
          </a:p>
          <a:p>
            <a:pPr lvl="1"/>
            <a:r>
              <a:rPr lang="en-US" altLang="en-US" sz="2000" dirty="0">
                <a:latin typeface="Tahoma" charset="0"/>
              </a:rPr>
              <a:t>Selected elements (1D instruments) or all elements can be analyzed simultaneously resulting in faster analysis and less sample consumption.</a:t>
            </a:r>
          </a:p>
        </p:txBody>
      </p:sp>
    </p:spTree>
    <p:extLst>
      <p:ext uri="{BB962C8B-B14F-4D97-AF65-F5344CB8AC3E}">
        <p14:creationId xmlns:p14="http://schemas.microsoft.com/office/powerpoint/2010/main" val="2620281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latin typeface="Tahoma" charset="0"/>
                <a:cs typeface="Tahoma" charset="0"/>
              </a:rPr>
              <a:t>Announcements</a:t>
            </a: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 smtClean="0">
                <a:latin typeface="Tahoma" charset="0"/>
                <a:cs typeface="Tahoma" charset="0"/>
              </a:rPr>
              <a:t>Second Homework Set – (additional problem – slight error in first 2.1.1 key posted; since fixed)</a:t>
            </a:r>
          </a:p>
          <a:p>
            <a:pPr eaLnBrk="1" hangingPunct="1"/>
            <a:r>
              <a:rPr lang="en-US" altLang="en-US" sz="2800" dirty="0" smtClean="0">
                <a:latin typeface="Tahoma" charset="0"/>
                <a:cs typeface="Tahoma" charset="0"/>
              </a:rPr>
              <a:t>Today’s Lecture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  <a:cs typeface="Tahoma" charset="0"/>
              </a:rPr>
              <a:t>Atomic Spectroscopy (Chapter 20)</a:t>
            </a:r>
          </a:p>
          <a:p>
            <a:pPr lvl="2" eaLnBrk="1" hangingPunct="1"/>
            <a:r>
              <a:rPr lang="en-US" altLang="en-US" sz="2000" dirty="0" smtClean="0">
                <a:latin typeface="Tahoma" charset="0"/>
                <a:cs typeface="Tahoma" charset="0"/>
              </a:rPr>
              <a:t>Theory (Boltzmann Distribution Problem)</a:t>
            </a:r>
            <a:endParaRPr lang="en-US" altLang="en-US" sz="2000" dirty="0" smtClean="0">
              <a:latin typeface="Tahoma" charset="0"/>
              <a:cs typeface="Tahoma" charset="0"/>
            </a:endParaRPr>
          </a:p>
          <a:p>
            <a:pPr lvl="2" eaLnBrk="1" hangingPunct="1"/>
            <a:r>
              <a:rPr lang="en-US" altLang="en-US" sz="2000" dirty="0" smtClean="0">
                <a:latin typeface="Tahoma" charset="0"/>
                <a:cs typeface="Tahoma" charset="0"/>
              </a:rPr>
              <a:t>Atomization</a:t>
            </a:r>
          </a:p>
          <a:p>
            <a:pPr lvl="3" eaLnBrk="1" hangingPunct="1"/>
            <a:r>
              <a:rPr lang="en-US" altLang="en-US" sz="1600" dirty="0" smtClean="0">
                <a:latin typeface="Tahoma" charset="0"/>
                <a:cs typeface="Tahoma" charset="0"/>
              </a:rPr>
              <a:t>Flame</a:t>
            </a:r>
          </a:p>
          <a:p>
            <a:pPr lvl="3" eaLnBrk="1" hangingPunct="1"/>
            <a:r>
              <a:rPr lang="en-US" altLang="en-US" sz="1600" dirty="0" err="1" smtClean="0">
                <a:latin typeface="Tahoma" charset="0"/>
                <a:cs typeface="Tahoma" charset="0"/>
              </a:rPr>
              <a:t>Electrothermal</a:t>
            </a:r>
            <a:endParaRPr lang="en-US" altLang="en-US" sz="1600" dirty="0" smtClean="0">
              <a:latin typeface="Tahoma" charset="0"/>
              <a:cs typeface="Tahoma" charset="0"/>
            </a:endParaRPr>
          </a:p>
          <a:p>
            <a:pPr lvl="3" eaLnBrk="1" hangingPunct="1"/>
            <a:r>
              <a:rPr lang="en-US" altLang="en-US" sz="1600" dirty="0" smtClean="0">
                <a:latin typeface="Tahoma" charset="0"/>
                <a:cs typeface="Tahoma" charset="0"/>
              </a:rPr>
              <a:t>ICP</a:t>
            </a:r>
            <a:endParaRPr lang="en-US" altLang="en-US" sz="1600" dirty="0" smtClean="0">
              <a:latin typeface="Tahoma" charset="0"/>
              <a:cs typeface="Tahoma" charset="0"/>
            </a:endParaRPr>
          </a:p>
          <a:p>
            <a:pPr lvl="2" eaLnBrk="1" hangingPunct="1"/>
            <a:r>
              <a:rPr lang="en-US" altLang="en-US" sz="2000" dirty="0" smtClean="0">
                <a:latin typeface="Tahoma" charset="0"/>
                <a:cs typeface="Tahoma" charset="0"/>
              </a:rPr>
              <a:t>Spectrometers</a:t>
            </a:r>
          </a:p>
          <a:p>
            <a:pPr lvl="3" eaLnBrk="1" hangingPunct="1"/>
            <a:r>
              <a:rPr lang="en-US" altLang="en-US" sz="1600" dirty="0" smtClean="0">
                <a:latin typeface="Tahoma" charset="0"/>
                <a:cs typeface="Tahoma" charset="0"/>
              </a:rPr>
              <a:t>AA instruments</a:t>
            </a:r>
          </a:p>
          <a:p>
            <a:pPr lvl="3" eaLnBrk="1" hangingPunct="1"/>
            <a:r>
              <a:rPr lang="en-US" altLang="en-US" sz="1600" dirty="0" smtClean="0">
                <a:latin typeface="Tahoma" charset="0"/>
                <a:cs typeface="Tahoma" charset="0"/>
              </a:rPr>
              <a:t>AE instruments</a:t>
            </a:r>
            <a:endParaRPr lang="en-US" altLang="en-US" sz="1600" dirty="0" smtClean="0">
              <a:latin typeface="Tahoma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7974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>
                <a:latin typeface="Tahoma" charset="0"/>
              </a:rPr>
              <a:t>Atomic Spectroscopy</a:t>
            </a:r>
            <a:br>
              <a:rPr lang="en-US" sz="4000" dirty="0">
                <a:latin typeface="Tahoma" charset="0"/>
              </a:rPr>
            </a:br>
            <a:r>
              <a:rPr lang="en-US" altLang="en-US" sz="3200" dirty="0">
                <a:latin typeface="Tahoma" charset="0"/>
              </a:rPr>
              <a:t>Interference in Emission Measurements</a:t>
            </a:r>
            <a:endParaRPr lang="en-US" sz="3200" dirty="0" smtClean="0">
              <a:latin typeface="Tahoma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563880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>
                <a:latin typeface="Tahoma" charset="0"/>
              </a:rPr>
              <a:t>Interferences</a:t>
            </a:r>
          </a:p>
          <a:p>
            <a:pPr lvl="1"/>
            <a:r>
              <a:rPr lang="en-US" altLang="en-US" sz="2400" dirty="0">
                <a:latin typeface="Tahoma" charset="0"/>
              </a:rPr>
              <a:t>Atom – atom interferences more common than in atomic absorption because </a:t>
            </a:r>
            <a:r>
              <a:rPr lang="en-US" altLang="en-US" sz="2400" dirty="0" err="1">
                <a:latin typeface="Tahoma" charset="0"/>
              </a:rPr>
              <a:t>monochromators</a:t>
            </a:r>
            <a:r>
              <a:rPr lang="en-US" altLang="en-US" sz="2400" dirty="0">
                <a:latin typeface="Tahoma" charset="0"/>
              </a:rPr>
              <a:t> offer less selectivity than hollow cathode lamps</a:t>
            </a:r>
          </a:p>
          <a:p>
            <a:pPr lvl="1"/>
            <a:r>
              <a:rPr lang="en-US" altLang="en-US" sz="2400" dirty="0">
                <a:latin typeface="Tahoma" charset="0"/>
              </a:rPr>
              <a:t>Interference from molecular emissions are reduced by scanning to the sides of the atomic peaks</a:t>
            </a:r>
          </a:p>
          <a:p>
            <a:pPr lvl="1"/>
            <a:r>
              <a:rPr lang="en-US" altLang="en-US" sz="2400" dirty="0">
                <a:latin typeface="Tahoma" charset="0"/>
              </a:rPr>
              <a:t>Chemical interferences are less prevalent due to greater atomization efficiency</a:t>
            </a:r>
          </a:p>
        </p:txBody>
      </p:sp>
      <p:sp>
        <p:nvSpPr>
          <p:cNvPr id="4" name="Freeform 4"/>
          <p:cNvSpPr>
            <a:spLocks/>
          </p:cNvSpPr>
          <p:nvPr/>
        </p:nvSpPr>
        <p:spPr bwMode="auto">
          <a:xfrm>
            <a:off x="6477000" y="2514600"/>
            <a:ext cx="2057400" cy="3200400"/>
          </a:xfrm>
          <a:custGeom>
            <a:avLst/>
            <a:gdLst>
              <a:gd name="T0" fmla="*/ 0 w 1296"/>
              <a:gd name="T1" fmla="*/ 2016 h 2016"/>
              <a:gd name="T2" fmla="*/ 48 w 1296"/>
              <a:gd name="T3" fmla="*/ 1920 h 2016"/>
              <a:gd name="T4" fmla="*/ 144 w 1296"/>
              <a:gd name="T5" fmla="*/ 1776 h 2016"/>
              <a:gd name="T6" fmla="*/ 192 w 1296"/>
              <a:gd name="T7" fmla="*/ 1872 h 2016"/>
              <a:gd name="T8" fmla="*/ 288 w 1296"/>
              <a:gd name="T9" fmla="*/ 1776 h 2016"/>
              <a:gd name="T10" fmla="*/ 384 w 1296"/>
              <a:gd name="T11" fmla="*/ 1872 h 2016"/>
              <a:gd name="T12" fmla="*/ 480 w 1296"/>
              <a:gd name="T13" fmla="*/ 1824 h 2016"/>
              <a:gd name="T14" fmla="*/ 528 w 1296"/>
              <a:gd name="T15" fmla="*/ 1248 h 2016"/>
              <a:gd name="T16" fmla="*/ 624 w 1296"/>
              <a:gd name="T17" fmla="*/ 48 h 2016"/>
              <a:gd name="T18" fmla="*/ 768 w 1296"/>
              <a:gd name="T19" fmla="*/ 960 h 2016"/>
              <a:gd name="T20" fmla="*/ 864 w 1296"/>
              <a:gd name="T21" fmla="*/ 1728 h 2016"/>
              <a:gd name="T22" fmla="*/ 1056 w 1296"/>
              <a:gd name="T23" fmla="*/ 1920 h 2016"/>
              <a:gd name="T24" fmla="*/ 1104 w 1296"/>
              <a:gd name="T25" fmla="*/ 1824 h 2016"/>
              <a:gd name="T26" fmla="*/ 1152 w 1296"/>
              <a:gd name="T27" fmla="*/ 1920 h 2016"/>
              <a:gd name="T28" fmla="*/ 1200 w 1296"/>
              <a:gd name="T29" fmla="*/ 1920 h 2016"/>
              <a:gd name="T30" fmla="*/ 1296 w 1296"/>
              <a:gd name="T31" fmla="*/ 2016 h 201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296"/>
              <a:gd name="T49" fmla="*/ 0 h 2016"/>
              <a:gd name="T50" fmla="*/ 1296 w 1296"/>
              <a:gd name="T51" fmla="*/ 2016 h 201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296" h="2016">
                <a:moveTo>
                  <a:pt x="0" y="2016"/>
                </a:moveTo>
                <a:cubicBezTo>
                  <a:pt x="12" y="1988"/>
                  <a:pt x="24" y="1960"/>
                  <a:pt x="48" y="1920"/>
                </a:cubicBezTo>
                <a:cubicBezTo>
                  <a:pt x="72" y="1880"/>
                  <a:pt x="120" y="1784"/>
                  <a:pt x="144" y="1776"/>
                </a:cubicBezTo>
                <a:cubicBezTo>
                  <a:pt x="168" y="1768"/>
                  <a:pt x="168" y="1872"/>
                  <a:pt x="192" y="1872"/>
                </a:cubicBezTo>
                <a:cubicBezTo>
                  <a:pt x="216" y="1872"/>
                  <a:pt x="256" y="1776"/>
                  <a:pt x="288" y="1776"/>
                </a:cubicBezTo>
                <a:cubicBezTo>
                  <a:pt x="320" y="1776"/>
                  <a:pt x="352" y="1864"/>
                  <a:pt x="384" y="1872"/>
                </a:cubicBezTo>
                <a:cubicBezTo>
                  <a:pt x="416" y="1880"/>
                  <a:pt x="456" y="1928"/>
                  <a:pt x="480" y="1824"/>
                </a:cubicBezTo>
                <a:cubicBezTo>
                  <a:pt x="504" y="1720"/>
                  <a:pt x="504" y="1544"/>
                  <a:pt x="528" y="1248"/>
                </a:cubicBezTo>
                <a:cubicBezTo>
                  <a:pt x="552" y="952"/>
                  <a:pt x="584" y="96"/>
                  <a:pt x="624" y="48"/>
                </a:cubicBezTo>
                <a:cubicBezTo>
                  <a:pt x="664" y="0"/>
                  <a:pt x="728" y="680"/>
                  <a:pt x="768" y="960"/>
                </a:cubicBezTo>
                <a:cubicBezTo>
                  <a:pt x="808" y="1240"/>
                  <a:pt x="816" y="1568"/>
                  <a:pt x="864" y="1728"/>
                </a:cubicBezTo>
                <a:cubicBezTo>
                  <a:pt x="912" y="1888"/>
                  <a:pt x="1016" y="1904"/>
                  <a:pt x="1056" y="1920"/>
                </a:cubicBezTo>
                <a:cubicBezTo>
                  <a:pt x="1096" y="1936"/>
                  <a:pt x="1088" y="1824"/>
                  <a:pt x="1104" y="1824"/>
                </a:cubicBezTo>
                <a:cubicBezTo>
                  <a:pt x="1120" y="1824"/>
                  <a:pt x="1136" y="1904"/>
                  <a:pt x="1152" y="1920"/>
                </a:cubicBezTo>
                <a:cubicBezTo>
                  <a:pt x="1168" y="1936"/>
                  <a:pt x="1176" y="1904"/>
                  <a:pt x="1200" y="1920"/>
                </a:cubicBezTo>
                <a:cubicBezTo>
                  <a:pt x="1224" y="1936"/>
                  <a:pt x="1260" y="1976"/>
                  <a:pt x="1296" y="2016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553200" y="1676400"/>
            <a:ext cx="1676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Emission Spectrum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6400800" y="3048000"/>
            <a:ext cx="8382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/>
              <a:t>Atomic peak</a:t>
            </a: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7010400" y="33528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6553200" y="5486400"/>
            <a:ext cx="6858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>
            <a:off x="7924800" y="5562600"/>
            <a:ext cx="6858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6781800" y="6019800"/>
            <a:ext cx="1676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/>
              <a:t>background</a:t>
            </a:r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 flipH="1" flipV="1">
            <a:off x="6781800" y="556260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 flipV="1">
            <a:off x="7772400" y="56388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606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uiExpand="1" build="p"/>
      <p:bldP spid="4" grpId="0" animBg="1"/>
      <p:bldP spid="5" grpId="0"/>
      <p:bldP spid="6" grpId="0"/>
      <p:bldP spid="7" grpId="0" animBg="1"/>
      <p:bldP spid="8" grpId="0" animBg="1"/>
      <p:bldP spid="9" grpId="0" animBg="1"/>
      <p:bldP spid="10" grpId="0"/>
      <p:bldP spid="11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en-US" sz="4000" smtClean="0">
                <a:latin typeface="Tahoma" charset="0"/>
              </a:rPr>
              <a:t>Atomic Spectroscopy</a:t>
            </a:r>
            <a:br>
              <a:rPr lang="en-US" sz="4000" smtClean="0">
                <a:latin typeface="Tahoma" charset="0"/>
              </a:rPr>
            </a:br>
            <a:r>
              <a:rPr lang="en-US" sz="3200" smtClean="0">
                <a:latin typeface="Tahoma" charset="0"/>
              </a:rPr>
              <a:t>Theory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mtClean="0">
                <a:latin typeface="Tahoma" charset="0"/>
              </a:rPr>
              <a:t>Example problem:</a:t>
            </a:r>
          </a:p>
          <a:p>
            <a:pPr>
              <a:buFontTx/>
              <a:buNone/>
            </a:pPr>
            <a:r>
              <a:rPr lang="en-US" sz="2800" smtClean="0">
                <a:latin typeface="Tahoma" charset="0"/>
              </a:rPr>
              <a:t>Calcium absorbs light at 422 nm.  Calculate the ratio of Ca atoms in the excited state to the ground state at 3200 K (temperature in N</a:t>
            </a:r>
            <a:r>
              <a:rPr lang="en-US" sz="2800" baseline="-25000" smtClean="0">
                <a:latin typeface="Tahoma" charset="0"/>
              </a:rPr>
              <a:t>2</a:t>
            </a:r>
            <a:r>
              <a:rPr lang="en-US" sz="2800" smtClean="0">
                <a:latin typeface="Tahoma" charset="0"/>
              </a:rPr>
              <a:t>O fueled flame).  g*/g</a:t>
            </a:r>
            <a:r>
              <a:rPr lang="en-US" sz="2800" baseline="-25000" smtClean="0">
                <a:latin typeface="Tahoma" charset="0"/>
              </a:rPr>
              <a:t>0</a:t>
            </a:r>
            <a:r>
              <a:rPr lang="en-US" sz="2800" smtClean="0">
                <a:latin typeface="Tahoma" charset="0"/>
              </a:rPr>
              <a:t> = 3 (3 5p orbitals to 1 4s orbital).</a:t>
            </a:r>
          </a:p>
        </p:txBody>
      </p:sp>
    </p:spTree>
    <p:extLst>
      <p:ext uri="{BB962C8B-B14F-4D97-AF65-F5344CB8AC3E}">
        <p14:creationId xmlns:p14="http://schemas.microsoft.com/office/powerpoint/2010/main" val="1722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>
                <a:latin typeface="Tahoma" charset="0"/>
              </a:rPr>
              <a:t>Atomic Spectroscopy</a:t>
            </a:r>
            <a:br>
              <a:rPr lang="en-US" sz="4000" dirty="0">
                <a:latin typeface="Tahoma" charset="0"/>
              </a:rPr>
            </a:br>
            <a:r>
              <a:rPr lang="en-US" sz="3200" dirty="0" smtClean="0">
                <a:latin typeface="Tahoma" charset="0"/>
              </a:rPr>
              <a:t>Atomization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3995738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400" dirty="0">
                <a:latin typeface="Tahoma" charset="0"/>
              </a:rPr>
              <a:t>Flame Atomization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>
                <a:latin typeface="Tahoma" charset="0"/>
              </a:rPr>
              <a:t>used for liquid samples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>
                <a:latin typeface="Tahoma" charset="0"/>
              </a:rPr>
              <a:t>liquid pulled by action of nebulizer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>
                <a:latin typeface="Tahoma" charset="0"/>
              </a:rPr>
              <a:t>nebulizer produces spray of sample liquid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>
                <a:latin typeface="Tahoma" charset="0"/>
              </a:rPr>
              <a:t>droplets evaporate in spray chamber leaving particles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>
                <a:latin typeface="Tahoma" charset="0"/>
              </a:rPr>
              <a:t>fuel added and ignited in flame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>
                <a:latin typeface="Tahoma" charset="0"/>
              </a:rPr>
              <a:t>atomization of remaining particles and spray droplets occurs in flame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>
                <a:latin typeface="Tahoma" charset="0"/>
              </a:rPr>
              <a:t>optical beam through region of best atomization</a:t>
            </a:r>
          </a:p>
        </p:txBody>
      </p:sp>
      <p:sp>
        <p:nvSpPr>
          <p:cNvPr id="4" name="Rectangle 39"/>
          <p:cNvSpPr>
            <a:spLocks noChangeArrowheads="1"/>
          </p:cNvSpPr>
          <p:nvPr/>
        </p:nvSpPr>
        <p:spPr bwMode="auto">
          <a:xfrm>
            <a:off x="5913438" y="1857375"/>
            <a:ext cx="25146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5" name="AutoShape 8"/>
          <p:cNvSpPr>
            <a:spLocks noChangeArrowheads="1"/>
          </p:cNvSpPr>
          <p:nvPr/>
        </p:nvSpPr>
        <p:spPr bwMode="auto">
          <a:xfrm>
            <a:off x="5943600" y="2971800"/>
            <a:ext cx="1447800" cy="228600"/>
          </a:xfrm>
          <a:prstGeom prst="parallelogram">
            <a:avLst>
              <a:gd name="adj" fmla="val 158333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5943600" y="3200400"/>
            <a:ext cx="1066800" cy="457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7" name="Line 11"/>
          <p:cNvSpPr>
            <a:spLocks noChangeShapeType="1"/>
          </p:cNvSpPr>
          <p:nvPr/>
        </p:nvSpPr>
        <p:spPr bwMode="auto">
          <a:xfrm>
            <a:off x="7391400" y="2971800"/>
            <a:ext cx="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Line 12"/>
          <p:cNvSpPr>
            <a:spLocks noChangeShapeType="1"/>
          </p:cNvSpPr>
          <p:nvPr/>
        </p:nvSpPr>
        <p:spPr bwMode="auto">
          <a:xfrm flipH="1">
            <a:off x="7010400" y="3429000"/>
            <a:ext cx="38100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Line 13"/>
          <p:cNvSpPr>
            <a:spLocks noChangeShapeType="1"/>
          </p:cNvSpPr>
          <p:nvPr/>
        </p:nvSpPr>
        <p:spPr bwMode="auto">
          <a:xfrm>
            <a:off x="6107113" y="3081338"/>
            <a:ext cx="1066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" name="Line 14"/>
          <p:cNvSpPr>
            <a:spLocks noChangeShapeType="1"/>
          </p:cNvSpPr>
          <p:nvPr/>
        </p:nvSpPr>
        <p:spPr bwMode="auto">
          <a:xfrm>
            <a:off x="6324600" y="3657600"/>
            <a:ext cx="7620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Line 15"/>
          <p:cNvSpPr>
            <a:spLocks noChangeShapeType="1"/>
          </p:cNvSpPr>
          <p:nvPr/>
        </p:nvSpPr>
        <p:spPr bwMode="auto">
          <a:xfrm flipH="1">
            <a:off x="6781800" y="3657600"/>
            <a:ext cx="7620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" name="Line 17"/>
          <p:cNvSpPr>
            <a:spLocks noChangeShapeType="1"/>
          </p:cNvSpPr>
          <p:nvPr/>
        </p:nvSpPr>
        <p:spPr bwMode="auto">
          <a:xfrm>
            <a:off x="6400800" y="38100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Line 18"/>
          <p:cNvSpPr>
            <a:spLocks noChangeShapeType="1"/>
          </p:cNvSpPr>
          <p:nvPr/>
        </p:nvSpPr>
        <p:spPr bwMode="auto">
          <a:xfrm>
            <a:off x="6781800" y="3810000"/>
            <a:ext cx="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" name="Line 19"/>
          <p:cNvSpPr>
            <a:spLocks noChangeShapeType="1"/>
          </p:cNvSpPr>
          <p:nvPr/>
        </p:nvSpPr>
        <p:spPr bwMode="auto">
          <a:xfrm flipH="1">
            <a:off x="5867400" y="4114800"/>
            <a:ext cx="5334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" name="Line 20"/>
          <p:cNvSpPr>
            <a:spLocks noChangeShapeType="1"/>
          </p:cNvSpPr>
          <p:nvPr/>
        </p:nvSpPr>
        <p:spPr bwMode="auto">
          <a:xfrm flipH="1">
            <a:off x="6248400" y="4343400"/>
            <a:ext cx="5334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" name="Freeform 22"/>
          <p:cNvSpPr>
            <a:spLocks/>
          </p:cNvSpPr>
          <p:nvPr/>
        </p:nvSpPr>
        <p:spPr bwMode="auto">
          <a:xfrm>
            <a:off x="6400800" y="4000500"/>
            <a:ext cx="381000" cy="266700"/>
          </a:xfrm>
          <a:custGeom>
            <a:avLst/>
            <a:gdLst>
              <a:gd name="T0" fmla="*/ 0 w 240"/>
              <a:gd name="T1" fmla="*/ 2147483647 h 168"/>
              <a:gd name="T2" fmla="*/ 2147483647 w 240"/>
              <a:gd name="T3" fmla="*/ 2147483647 h 168"/>
              <a:gd name="T4" fmla="*/ 2147483647 w 240"/>
              <a:gd name="T5" fmla="*/ 2147483647 h 168"/>
              <a:gd name="T6" fmla="*/ 2147483647 w 240"/>
              <a:gd name="T7" fmla="*/ 2147483647 h 168"/>
              <a:gd name="T8" fmla="*/ 0 60000 65536"/>
              <a:gd name="T9" fmla="*/ 0 60000 65536"/>
              <a:gd name="T10" fmla="*/ 0 60000 65536"/>
              <a:gd name="T11" fmla="*/ 0 60000 65536"/>
              <a:gd name="T12" fmla="*/ 0 w 240"/>
              <a:gd name="T13" fmla="*/ 0 h 168"/>
              <a:gd name="T14" fmla="*/ 240 w 240"/>
              <a:gd name="T15" fmla="*/ 168 h 16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40" h="168">
                <a:moveTo>
                  <a:pt x="0" y="72"/>
                </a:moveTo>
                <a:cubicBezTo>
                  <a:pt x="12" y="52"/>
                  <a:pt x="24" y="32"/>
                  <a:pt x="48" y="24"/>
                </a:cubicBezTo>
                <a:cubicBezTo>
                  <a:pt x="72" y="16"/>
                  <a:pt x="112" y="0"/>
                  <a:pt x="144" y="24"/>
                </a:cubicBezTo>
                <a:cubicBezTo>
                  <a:pt x="176" y="48"/>
                  <a:pt x="224" y="144"/>
                  <a:pt x="240" y="168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" name="Oval 23"/>
          <p:cNvSpPr>
            <a:spLocks noChangeArrowheads="1"/>
          </p:cNvSpPr>
          <p:nvPr/>
        </p:nvSpPr>
        <p:spPr bwMode="auto">
          <a:xfrm>
            <a:off x="5791200" y="4495800"/>
            <a:ext cx="533400" cy="533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8" name="Freeform 24"/>
          <p:cNvSpPr>
            <a:spLocks/>
          </p:cNvSpPr>
          <p:nvPr/>
        </p:nvSpPr>
        <p:spPr bwMode="auto">
          <a:xfrm>
            <a:off x="5486400" y="4800600"/>
            <a:ext cx="533400" cy="1219200"/>
          </a:xfrm>
          <a:custGeom>
            <a:avLst/>
            <a:gdLst>
              <a:gd name="T0" fmla="*/ 2147483647 w 336"/>
              <a:gd name="T1" fmla="*/ 2147483647 h 768"/>
              <a:gd name="T2" fmla="*/ 2147483647 w 336"/>
              <a:gd name="T3" fmla="*/ 2147483647 h 768"/>
              <a:gd name="T4" fmla="*/ 2147483647 w 336"/>
              <a:gd name="T5" fmla="*/ 0 h 768"/>
              <a:gd name="T6" fmla="*/ 0 60000 65536"/>
              <a:gd name="T7" fmla="*/ 0 60000 65536"/>
              <a:gd name="T8" fmla="*/ 0 60000 65536"/>
              <a:gd name="T9" fmla="*/ 0 w 336"/>
              <a:gd name="T10" fmla="*/ 0 h 768"/>
              <a:gd name="T11" fmla="*/ 336 w 336"/>
              <a:gd name="T12" fmla="*/ 768 h 76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6" h="768">
                <a:moveTo>
                  <a:pt x="48" y="768"/>
                </a:moveTo>
                <a:cubicBezTo>
                  <a:pt x="24" y="688"/>
                  <a:pt x="0" y="608"/>
                  <a:pt x="48" y="480"/>
                </a:cubicBezTo>
                <a:cubicBezTo>
                  <a:pt x="96" y="352"/>
                  <a:pt x="288" y="80"/>
                  <a:pt x="336" y="0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" name="Text Box 25"/>
          <p:cNvSpPr txBox="1">
            <a:spLocks noChangeArrowheads="1"/>
          </p:cNvSpPr>
          <p:nvPr/>
        </p:nvSpPr>
        <p:spPr bwMode="auto">
          <a:xfrm>
            <a:off x="5105400" y="60960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sample in</a:t>
            </a:r>
          </a:p>
        </p:txBody>
      </p:sp>
      <p:sp>
        <p:nvSpPr>
          <p:cNvPr id="20" name="Freeform 26"/>
          <p:cNvSpPr>
            <a:spLocks/>
          </p:cNvSpPr>
          <p:nvPr/>
        </p:nvSpPr>
        <p:spPr bwMode="auto">
          <a:xfrm>
            <a:off x="5842000" y="4876800"/>
            <a:ext cx="1854200" cy="927100"/>
          </a:xfrm>
          <a:custGeom>
            <a:avLst/>
            <a:gdLst>
              <a:gd name="T0" fmla="*/ 2147483647 w 1168"/>
              <a:gd name="T1" fmla="*/ 0 h 584"/>
              <a:gd name="T2" fmla="*/ 2147483647 w 1168"/>
              <a:gd name="T3" fmla="*/ 2147483647 h 584"/>
              <a:gd name="T4" fmla="*/ 2147483647 w 1168"/>
              <a:gd name="T5" fmla="*/ 2147483647 h 584"/>
              <a:gd name="T6" fmla="*/ 2147483647 w 1168"/>
              <a:gd name="T7" fmla="*/ 0 h 584"/>
              <a:gd name="T8" fmla="*/ 0 60000 65536"/>
              <a:gd name="T9" fmla="*/ 0 60000 65536"/>
              <a:gd name="T10" fmla="*/ 0 60000 65536"/>
              <a:gd name="T11" fmla="*/ 0 60000 65536"/>
              <a:gd name="T12" fmla="*/ 0 w 1168"/>
              <a:gd name="T13" fmla="*/ 0 h 584"/>
              <a:gd name="T14" fmla="*/ 1168 w 1168"/>
              <a:gd name="T15" fmla="*/ 584 h 58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68" h="584">
                <a:moveTo>
                  <a:pt x="1168" y="0"/>
                </a:moveTo>
                <a:cubicBezTo>
                  <a:pt x="1112" y="124"/>
                  <a:pt x="1056" y="248"/>
                  <a:pt x="880" y="336"/>
                </a:cubicBezTo>
                <a:cubicBezTo>
                  <a:pt x="704" y="424"/>
                  <a:pt x="224" y="584"/>
                  <a:pt x="112" y="528"/>
                </a:cubicBezTo>
                <a:cubicBezTo>
                  <a:pt x="0" y="472"/>
                  <a:pt x="192" y="88"/>
                  <a:pt x="208" y="0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" name="Freeform 27"/>
          <p:cNvSpPr>
            <a:spLocks/>
          </p:cNvSpPr>
          <p:nvPr/>
        </p:nvSpPr>
        <p:spPr bwMode="auto">
          <a:xfrm>
            <a:off x="4635500" y="4495800"/>
            <a:ext cx="1308100" cy="825500"/>
          </a:xfrm>
          <a:custGeom>
            <a:avLst/>
            <a:gdLst>
              <a:gd name="T0" fmla="*/ 2147483647 w 824"/>
              <a:gd name="T1" fmla="*/ 0 h 520"/>
              <a:gd name="T2" fmla="*/ 2147483647 w 824"/>
              <a:gd name="T3" fmla="*/ 2147483647 h 520"/>
              <a:gd name="T4" fmla="*/ 2147483647 w 824"/>
              <a:gd name="T5" fmla="*/ 2147483647 h 520"/>
              <a:gd name="T6" fmla="*/ 2147483647 w 824"/>
              <a:gd name="T7" fmla="*/ 2147483647 h 520"/>
              <a:gd name="T8" fmla="*/ 0 60000 65536"/>
              <a:gd name="T9" fmla="*/ 0 60000 65536"/>
              <a:gd name="T10" fmla="*/ 0 60000 65536"/>
              <a:gd name="T11" fmla="*/ 0 60000 65536"/>
              <a:gd name="T12" fmla="*/ 0 w 824"/>
              <a:gd name="T13" fmla="*/ 0 h 520"/>
              <a:gd name="T14" fmla="*/ 824 w 824"/>
              <a:gd name="T15" fmla="*/ 520 h 52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24" h="520">
                <a:moveTo>
                  <a:pt x="344" y="0"/>
                </a:moveTo>
                <a:cubicBezTo>
                  <a:pt x="172" y="152"/>
                  <a:pt x="0" y="304"/>
                  <a:pt x="8" y="384"/>
                </a:cubicBezTo>
                <a:cubicBezTo>
                  <a:pt x="16" y="464"/>
                  <a:pt x="256" y="520"/>
                  <a:pt x="392" y="480"/>
                </a:cubicBezTo>
                <a:cubicBezTo>
                  <a:pt x="528" y="440"/>
                  <a:pt x="752" y="200"/>
                  <a:pt x="824" y="144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" name="Text Box 28"/>
          <p:cNvSpPr txBox="1">
            <a:spLocks noChangeArrowheads="1"/>
          </p:cNvSpPr>
          <p:nvPr/>
        </p:nvSpPr>
        <p:spPr bwMode="auto">
          <a:xfrm>
            <a:off x="7162800" y="4495800"/>
            <a:ext cx="1676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fuel (HCCH)</a:t>
            </a:r>
          </a:p>
        </p:txBody>
      </p:sp>
      <p:sp>
        <p:nvSpPr>
          <p:cNvPr id="23" name="Text Box 29"/>
          <p:cNvSpPr txBox="1">
            <a:spLocks noChangeArrowheads="1"/>
          </p:cNvSpPr>
          <p:nvPr/>
        </p:nvSpPr>
        <p:spPr bwMode="auto">
          <a:xfrm>
            <a:off x="4495800" y="3810000"/>
            <a:ext cx="19050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/>
              <a:t>oxidant (air or N</a:t>
            </a:r>
            <a:r>
              <a:rPr lang="en-US" altLang="en-US" sz="1600" baseline="-25000"/>
              <a:t>2</a:t>
            </a:r>
            <a:r>
              <a:rPr lang="en-US" altLang="en-US" sz="1600"/>
              <a:t>O)</a:t>
            </a:r>
          </a:p>
        </p:txBody>
      </p:sp>
      <p:sp>
        <p:nvSpPr>
          <p:cNvPr id="24" name="Freeform 31"/>
          <p:cNvSpPr>
            <a:spLocks/>
          </p:cNvSpPr>
          <p:nvPr/>
        </p:nvSpPr>
        <p:spPr bwMode="auto">
          <a:xfrm>
            <a:off x="6122988" y="2436813"/>
            <a:ext cx="1239837" cy="658812"/>
          </a:xfrm>
          <a:custGeom>
            <a:avLst/>
            <a:gdLst>
              <a:gd name="T0" fmla="*/ 0 w 781"/>
              <a:gd name="T1" fmla="*/ 2147483647 h 415"/>
              <a:gd name="T2" fmla="*/ 2147483647 w 781"/>
              <a:gd name="T3" fmla="*/ 2147483647 h 415"/>
              <a:gd name="T4" fmla="*/ 2147483647 w 781"/>
              <a:gd name="T5" fmla="*/ 2147483647 h 415"/>
              <a:gd name="T6" fmla="*/ 2147483647 w 781"/>
              <a:gd name="T7" fmla="*/ 2147483647 h 415"/>
              <a:gd name="T8" fmla="*/ 2147483647 w 781"/>
              <a:gd name="T9" fmla="*/ 2147483647 h 415"/>
              <a:gd name="T10" fmla="*/ 2147483647 w 781"/>
              <a:gd name="T11" fmla="*/ 2147483647 h 415"/>
              <a:gd name="T12" fmla="*/ 2147483647 w 781"/>
              <a:gd name="T13" fmla="*/ 2147483647 h 415"/>
              <a:gd name="T14" fmla="*/ 2147483647 w 781"/>
              <a:gd name="T15" fmla="*/ 2147483647 h 415"/>
              <a:gd name="T16" fmla="*/ 2147483647 w 781"/>
              <a:gd name="T17" fmla="*/ 2147483647 h 415"/>
              <a:gd name="T18" fmla="*/ 2147483647 w 781"/>
              <a:gd name="T19" fmla="*/ 2147483647 h 415"/>
              <a:gd name="T20" fmla="*/ 2147483647 w 781"/>
              <a:gd name="T21" fmla="*/ 2147483647 h 415"/>
              <a:gd name="T22" fmla="*/ 2147483647 w 781"/>
              <a:gd name="T23" fmla="*/ 2147483647 h 415"/>
              <a:gd name="T24" fmla="*/ 2147483647 w 781"/>
              <a:gd name="T25" fmla="*/ 2147483647 h 415"/>
              <a:gd name="T26" fmla="*/ 2147483647 w 781"/>
              <a:gd name="T27" fmla="*/ 2147483647 h 415"/>
              <a:gd name="T28" fmla="*/ 2147483647 w 781"/>
              <a:gd name="T29" fmla="*/ 2147483647 h 415"/>
              <a:gd name="T30" fmla="*/ 2147483647 w 781"/>
              <a:gd name="T31" fmla="*/ 2147483647 h 415"/>
              <a:gd name="T32" fmla="*/ 2147483647 w 781"/>
              <a:gd name="T33" fmla="*/ 2147483647 h 415"/>
              <a:gd name="T34" fmla="*/ 2147483647 w 781"/>
              <a:gd name="T35" fmla="*/ 2147483647 h 415"/>
              <a:gd name="T36" fmla="*/ 2147483647 w 781"/>
              <a:gd name="T37" fmla="*/ 2147483647 h 415"/>
              <a:gd name="T38" fmla="*/ 2147483647 w 781"/>
              <a:gd name="T39" fmla="*/ 2147483647 h 415"/>
              <a:gd name="T40" fmla="*/ 2147483647 w 781"/>
              <a:gd name="T41" fmla="*/ 2147483647 h 415"/>
              <a:gd name="T42" fmla="*/ 2147483647 w 781"/>
              <a:gd name="T43" fmla="*/ 2147483647 h 415"/>
              <a:gd name="T44" fmla="*/ 2147483647 w 781"/>
              <a:gd name="T45" fmla="*/ 2147483647 h 415"/>
              <a:gd name="T46" fmla="*/ 2147483647 w 781"/>
              <a:gd name="T47" fmla="*/ 2147483647 h 415"/>
              <a:gd name="T48" fmla="*/ 2147483647 w 781"/>
              <a:gd name="T49" fmla="*/ 2147483647 h 415"/>
              <a:gd name="T50" fmla="*/ 0 w 781"/>
              <a:gd name="T51" fmla="*/ 2147483647 h 415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781"/>
              <a:gd name="T79" fmla="*/ 0 h 415"/>
              <a:gd name="T80" fmla="*/ 781 w 781"/>
              <a:gd name="T81" fmla="*/ 415 h 415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781" h="415">
                <a:moveTo>
                  <a:pt x="0" y="388"/>
                </a:moveTo>
                <a:cubicBezTo>
                  <a:pt x="5" y="350"/>
                  <a:pt x="11" y="323"/>
                  <a:pt x="20" y="287"/>
                </a:cubicBezTo>
                <a:cubicBezTo>
                  <a:pt x="9" y="208"/>
                  <a:pt x="24" y="111"/>
                  <a:pt x="27" y="36"/>
                </a:cubicBezTo>
                <a:cubicBezTo>
                  <a:pt x="36" y="38"/>
                  <a:pt x="50" y="35"/>
                  <a:pt x="54" y="43"/>
                </a:cubicBezTo>
                <a:cubicBezTo>
                  <a:pt x="88" y="117"/>
                  <a:pt x="26" y="118"/>
                  <a:pt x="95" y="104"/>
                </a:cubicBezTo>
                <a:cubicBezTo>
                  <a:pt x="119" y="65"/>
                  <a:pt x="89" y="30"/>
                  <a:pt x="135" y="16"/>
                </a:cubicBezTo>
                <a:cubicBezTo>
                  <a:pt x="187" y="48"/>
                  <a:pt x="123" y="1"/>
                  <a:pt x="163" y="97"/>
                </a:cubicBezTo>
                <a:cubicBezTo>
                  <a:pt x="166" y="104"/>
                  <a:pt x="173" y="84"/>
                  <a:pt x="176" y="77"/>
                </a:cubicBezTo>
                <a:cubicBezTo>
                  <a:pt x="179" y="70"/>
                  <a:pt x="178" y="61"/>
                  <a:pt x="183" y="56"/>
                </a:cubicBezTo>
                <a:cubicBezTo>
                  <a:pt x="195" y="44"/>
                  <a:pt x="224" y="29"/>
                  <a:pt x="224" y="29"/>
                </a:cubicBezTo>
                <a:cubicBezTo>
                  <a:pt x="226" y="45"/>
                  <a:pt x="223" y="63"/>
                  <a:pt x="230" y="77"/>
                </a:cubicBezTo>
                <a:cubicBezTo>
                  <a:pt x="233" y="84"/>
                  <a:pt x="245" y="87"/>
                  <a:pt x="251" y="83"/>
                </a:cubicBezTo>
                <a:cubicBezTo>
                  <a:pt x="264" y="74"/>
                  <a:pt x="278" y="43"/>
                  <a:pt x="278" y="43"/>
                </a:cubicBezTo>
                <a:cubicBezTo>
                  <a:pt x="279" y="39"/>
                  <a:pt x="285" y="2"/>
                  <a:pt x="305" y="16"/>
                </a:cubicBezTo>
                <a:cubicBezTo>
                  <a:pt x="318" y="25"/>
                  <a:pt x="332" y="56"/>
                  <a:pt x="332" y="56"/>
                </a:cubicBezTo>
                <a:cubicBezTo>
                  <a:pt x="348" y="104"/>
                  <a:pt x="392" y="81"/>
                  <a:pt x="440" y="77"/>
                </a:cubicBezTo>
                <a:cubicBezTo>
                  <a:pt x="459" y="73"/>
                  <a:pt x="482" y="76"/>
                  <a:pt x="495" y="63"/>
                </a:cubicBezTo>
                <a:cubicBezTo>
                  <a:pt x="500" y="58"/>
                  <a:pt x="498" y="49"/>
                  <a:pt x="501" y="43"/>
                </a:cubicBezTo>
                <a:cubicBezTo>
                  <a:pt x="509" y="29"/>
                  <a:pt x="529" y="2"/>
                  <a:pt x="529" y="2"/>
                </a:cubicBezTo>
                <a:cubicBezTo>
                  <a:pt x="551" y="4"/>
                  <a:pt x="576" y="0"/>
                  <a:pt x="596" y="9"/>
                </a:cubicBezTo>
                <a:cubicBezTo>
                  <a:pt x="604" y="13"/>
                  <a:pt x="596" y="29"/>
                  <a:pt x="603" y="36"/>
                </a:cubicBezTo>
                <a:cubicBezTo>
                  <a:pt x="610" y="43"/>
                  <a:pt x="621" y="41"/>
                  <a:pt x="630" y="43"/>
                </a:cubicBezTo>
                <a:cubicBezTo>
                  <a:pt x="654" y="26"/>
                  <a:pt x="662" y="13"/>
                  <a:pt x="691" y="22"/>
                </a:cubicBezTo>
                <a:cubicBezTo>
                  <a:pt x="699" y="47"/>
                  <a:pt x="716" y="65"/>
                  <a:pt x="725" y="90"/>
                </a:cubicBezTo>
                <a:cubicBezTo>
                  <a:pt x="720" y="265"/>
                  <a:pt x="781" y="370"/>
                  <a:pt x="630" y="415"/>
                </a:cubicBezTo>
                <a:cubicBezTo>
                  <a:pt x="419" y="410"/>
                  <a:pt x="210" y="388"/>
                  <a:pt x="0" y="388"/>
                </a:cubicBezTo>
                <a:close/>
              </a:path>
            </a:pathLst>
          </a:custGeom>
          <a:solidFill>
            <a:srgbClr val="FF9900">
              <a:alpha val="41176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" name="Text Box 32"/>
          <p:cNvSpPr txBox="1">
            <a:spLocks noChangeArrowheads="1"/>
          </p:cNvSpPr>
          <p:nvPr/>
        </p:nvSpPr>
        <p:spPr bwMode="auto">
          <a:xfrm>
            <a:off x="7467600" y="2971800"/>
            <a:ext cx="160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burner head</a:t>
            </a:r>
          </a:p>
        </p:txBody>
      </p:sp>
      <p:sp>
        <p:nvSpPr>
          <p:cNvPr id="26" name="Text Box 33"/>
          <p:cNvSpPr txBox="1">
            <a:spLocks noChangeArrowheads="1"/>
          </p:cNvSpPr>
          <p:nvPr/>
        </p:nvSpPr>
        <p:spPr bwMode="auto">
          <a:xfrm>
            <a:off x="7315200" y="3733800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spray chamber</a:t>
            </a:r>
          </a:p>
        </p:txBody>
      </p:sp>
      <p:sp>
        <p:nvSpPr>
          <p:cNvPr id="27" name="Line 34"/>
          <p:cNvSpPr>
            <a:spLocks noChangeShapeType="1"/>
          </p:cNvSpPr>
          <p:nvPr/>
        </p:nvSpPr>
        <p:spPr bwMode="auto">
          <a:xfrm flipH="1">
            <a:off x="6629400" y="39624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" name="Text Box 35"/>
          <p:cNvSpPr txBox="1">
            <a:spLocks noChangeArrowheads="1"/>
          </p:cNvSpPr>
          <p:nvPr/>
        </p:nvSpPr>
        <p:spPr bwMode="auto">
          <a:xfrm>
            <a:off x="6858000" y="5638800"/>
            <a:ext cx="2133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nebulizer</a:t>
            </a:r>
          </a:p>
        </p:txBody>
      </p:sp>
      <p:sp>
        <p:nvSpPr>
          <p:cNvPr id="29" name="Line 36"/>
          <p:cNvSpPr>
            <a:spLocks noChangeShapeType="1"/>
          </p:cNvSpPr>
          <p:nvPr/>
        </p:nvSpPr>
        <p:spPr bwMode="auto">
          <a:xfrm flipH="1" flipV="1">
            <a:off x="6096000" y="4724400"/>
            <a:ext cx="762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" name="Line 37"/>
          <p:cNvSpPr>
            <a:spLocks noChangeShapeType="1"/>
          </p:cNvSpPr>
          <p:nvPr/>
        </p:nvSpPr>
        <p:spPr bwMode="auto">
          <a:xfrm>
            <a:off x="5334000" y="2819400"/>
            <a:ext cx="2667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" name="Text Box 38"/>
          <p:cNvSpPr txBox="1">
            <a:spLocks noChangeArrowheads="1"/>
          </p:cNvSpPr>
          <p:nvPr/>
        </p:nvSpPr>
        <p:spPr bwMode="auto">
          <a:xfrm>
            <a:off x="4648200" y="2362200"/>
            <a:ext cx="10668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/>
              <a:t>light beam</a:t>
            </a:r>
          </a:p>
        </p:txBody>
      </p:sp>
      <p:sp>
        <p:nvSpPr>
          <p:cNvPr id="32" name="Freeform 44"/>
          <p:cNvSpPr>
            <a:spLocks/>
          </p:cNvSpPr>
          <p:nvPr/>
        </p:nvSpPr>
        <p:spPr bwMode="auto">
          <a:xfrm>
            <a:off x="6689725" y="1357313"/>
            <a:ext cx="1712913" cy="449262"/>
          </a:xfrm>
          <a:custGeom>
            <a:avLst/>
            <a:gdLst>
              <a:gd name="T0" fmla="*/ 0 w 1079"/>
              <a:gd name="T1" fmla="*/ 0 h 283"/>
              <a:gd name="T2" fmla="*/ 2147483647 w 1079"/>
              <a:gd name="T3" fmla="*/ 2147483647 h 283"/>
              <a:gd name="T4" fmla="*/ 2147483647 w 1079"/>
              <a:gd name="T5" fmla="*/ 2147483647 h 283"/>
              <a:gd name="T6" fmla="*/ 2147483647 w 1079"/>
              <a:gd name="T7" fmla="*/ 2147483647 h 283"/>
              <a:gd name="T8" fmla="*/ 2147483647 w 1079"/>
              <a:gd name="T9" fmla="*/ 2147483647 h 283"/>
              <a:gd name="T10" fmla="*/ 2147483647 w 1079"/>
              <a:gd name="T11" fmla="*/ 2147483647 h 283"/>
              <a:gd name="T12" fmla="*/ 2147483647 w 1079"/>
              <a:gd name="T13" fmla="*/ 2147483647 h 283"/>
              <a:gd name="T14" fmla="*/ 2147483647 w 1079"/>
              <a:gd name="T15" fmla="*/ 2147483647 h 28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079"/>
              <a:gd name="T25" fmla="*/ 0 h 283"/>
              <a:gd name="T26" fmla="*/ 1079 w 1079"/>
              <a:gd name="T27" fmla="*/ 283 h 28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079" h="283">
                <a:moveTo>
                  <a:pt x="0" y="0"/>
                </a:moveTo>
                <a:cubicBezTo>
                  <a:pt x="6" y="18"/>
                  <a:pt x="15" y="35"/>
                  <a:pt x="18" y="54"/>
                </a:cubicBezTo>
                <a:cubicBezTo>
                  <a:pt x="21" y="79"/>
                  <a:pt x="21" y="104"/>
                  <a:pt x="28" y="128"/>
                </a:cubicBezTo>
                <a:cubicBezTo>
                  <a:pt x="34" y="150"/>
                  <a:pt x="51" y="163"/>
                  <a:pt x="73" y="164"/>
                </a:cubicBezTo>
                <a:cubicBezTo>
                  <a:pt x="210" y="170"/>
                  <a:pt x="348" y="170"/>
                  <a:pt x="485" y="173"/>
                </a:cubicBezTo>
                <a:cubicBezTo>
                  <a:pt x="601" y="212"/>
                  <a:pt x="729" y="184"/>
                  <a:pt x="850" y="201"/>
                </a:cubicBezTo>
                <a:cubicBezTo>
                  <a:pt x="880" y="211"/>
                  <a:pt x="903" y="227"/>
                  <a:pt x="933" y="237"/>
                </a:cubicBezTo>
                <a:cubicBezTo>
                  <a:pt x="964" y="270"/>
                  <a:pt x="1035" y="283"/>
                  <a:pt x="1079" y="283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" name="Freeform 48"/>
          <p:cNvSpPr>
            <a:spLocks/>
          </p:cNvSpPr>
          <p:nvPr/>
        </p:nvSpPr>
        <p:spPr bwMode="auto">
          <a:xfrm>
            <a:off x="5943600" y="1371600"/>
            <a:ext cx="2501900" cy="827088"/>
          </a:xfrm>
          <a:custGeom>
            <a:avLst/>
            <a:gdLst>
              <a:gd name="T0" fmla="*/ 2147483647 w 1576"/>
              <a:gd name="T1" fmla="*/ 0 h 521"/>
              <a:gd name="T2" fmla="*/ 2147483647 w 1576"/>
              <a:gd name="T3" fmla="*/ 2147483647 h 521"/>
              <a:gd name="T4" fmla="*/ 2147483647 w 1576"/>
              <a:gd name="T5" fmla="*/ 2147483647 h 521"/>
              <a:gd name="T6" fmla="*/ 2147483647 w 1576"/>
              <a:gd name="T7" fmla="*/ 2147483647 h 521"/>
              <a:gd name="T8" fmla="*/ 2147483647 w 1576"/>
              <a:gd name="T9" fmla="*/ 2147483647 h 521"/>
              <a:gd name="T10" fmla="*/ 2147483647 w 1576"/>
              <a:gd name="T11" fmla="*/ 2147483647 h 521"/>
              <a:gd name="T12" fmla="*/ 2147483647 w 1576"/>
              <a:gd name="T13" fmla="*/ 2147483647 h 52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576"/>
              <a:gd name="T22" fmla="*/ 0 h 521"/>
              <a:gd name="T23" fmla="*/ 1576 w 1576"/>
              <a:gd name="T24" fmla="*/ 521 h 521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576" h="521">
                <a:moveTo>
                  <a:pt x="333" y="0"/>
                </a:moveTo>
                <a:cubicBezTo>
                  <a:pt x="320" y="167"/>
                  <a:pt x="342" y="125"/>
                  <a:pt x="168" y="137"/>
                </a:cubicBezTo>
                <a:cubicBezTo>
                  <a:pt x="27" y="184"/>
                  <a:pt x="0" y="471"/>
                  <a:pt x="150" y="521"/>
                </a:cubicBezTo>
                <a:cubicBezTo>
                  <a:pt x="818" y="514"/>
                  <a:pt x="867" y="511"/>
                  <a:pt x="1348" y="493"/>
                </a:cubicBezTo>
                <a:cubicBezTo>
                  <a:pt x="1415" y="480"/>
                  <a:pt x="1417" y="478"/>
                  <a:pt x="1439" y="411"/>
                </a:cubicBezTo>
                <a:cubicBezTo>
                  <a:pt x="1447" y="387"/>
                  <a:pt x="1512" y="387"/>
                  <a:pt x="1540" y="384"/>
                </a:cubicBezTo>
                <a:cubicBezTo>
                  <a:pt x="1570" y="374"/>
                  <a:pt x="1558" y="375"/>
                  <a:pt x="1576" y="375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" name="Text Box 49"/>
          <p:cNvSpPr txBox="1">
            <a:spLocks noChangeArrowheads="1"/>
          </p:cNvSpPr>
          <p:nvPr/>
        </p:nvSpPr>
        <p:spPr bwMode="auto">
          <a:xfrm>
            <a:off x="7239000" y="914400"/>
            <a:ext cx="1905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nebulizer</a:t>
            </a:r>
          </a:p>
        </p:txBody>
      </p:sp>
      <p:sp>
        <p:nvSpPr>
          <p:cNvPr id="35" name="Text Box 50"/>
          <p:cNvSpPr txBox="1">
            <a:spLocks noChangeArrowheads="1"/>
          </p:cNvSpPr>
          <p:nvPr/>
        </p:nvSpPr>
        <p:spPr bwMode="auto">
          <a:xfrm>
            <a:off x="6400800" y="9144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air</a:t>
            </a:r>
          </a:p>
        </p:txBody>
      </p:sp>
      <p:sp>
        <p:nvSpPr>
          <p:cNvPr id="36" name="Freeform 51"/>
          <p:cNvSpPr>
            <a:spLocks/>
          </p:cNvSpPr>
          <p:nvPr/>
        </p:nvSpPr>
        <p:spPr bwMode="auto">
          <a:xfrm>
            <a:off x="6553200" y="1204913"/>
            <a:ext cx="1676400" cy="609600"/>
          </a:xfrm>
          <a:custGeom>
            <a:avLst/>
            <a:gdLst>
              <a:gd name="T0" fmla="*/ 2147483647 w 1232"/>
              <a:gd name="T1" fmla="*/ 0 h 384"/>
              <a:gd name="T2" fmla="*/ 2147483647 w 1232"/>
              <a:gd name="T3" fmla="*/ 2147483647 h 384"/>
              <a:gd name="T4" fmla="*/ 2147483647 w 1232"/>
              <a:gd name="T5" fmla="*/ 2147483647 h 384"/>
              <a:gd name="T6" fmla="*/ 2147483647 w 1232"/>
              <a:gd name="T7" fmla="*/ 2147483647 h 384"/>
              <a:gd name="T8" fmla="*/ 2147483647 w 1232"/>
              <a:gd name="T9" fmla="*/ 2147483647 h 3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32"/>
              <a:gd name="T16" fmla="*/ 0 h 384"/>
              <a:gd name="T17" fmla="*/ 1232 w 1232"/>
              <a:gd name="T18" fmla="*/ 384 h 38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32" h="384">
                <a:moveTo>
                  <a:pt x="32" y="0"/>
                </a:moveTo>
                <a:cubicBezTo>
                  <a:pt x="16" y="116"/>
                  <a:pt x="0" y="232"/>
                  <a:pt x="32" y="288"/>
                </a:cubicBezTo>
                <a:cubicBezTo>
                  <a:pt x="64" y="344"/>
                  <a:pt x="80" y="328"/>
                  <a:pt x="224" y="336"/>
                </a:cubicBezTo>
                <a:cubicBezTo>
                  <a:pt x="368" y="344"/>
                  <a:pt x="728" y="328"/>
                  <a:pt x="896" y="336"/>
                </a:cubicBezTo>
                <a:cubicBezTo>
                  <a:pt x="1064" y="344"/>
                  <a:pt x="1176" y="384"/>
                  <a:pt x="1232" y="38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" name="Text Box 52"/>
          <p:cNvSpPr txBox="1">
            <a:spLocks noChangeArrowheads="1"/>
          </p:cNvSpPr>
          <p:nvPr/>
        </p:nvSpPr>
        <p:spPr bwMode="auto">
          <a:xfrm>
            <a:off x="4419600" y="1676400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liquid</a:t>
            </a:r>
          </a:p>
        </p:txBody>
      </p:sp>
      <p:sp>
        <p:nvSpPr>
          <p:cNvPr id="38" name="Line 53"/>
          <p:cNvSpPr>
            <a:spLocks noChangeShapeType="1"/>
          </p:cNvSpPr>
          <p:nvPr/>
        </p:nvSpPr>
        <p:spPr bwMode="auto">
          <a:xfrm>
            <a:off x="5181600" y="19050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111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uiExpand="1" build="p"/>
      <p:bldP spid="4" grpId="0" animBg="1"/>
      <p:bldP spid="4" grpId="1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/>
      <p:bldP spid="20" grpId="0" animBg="1"/>
      <p:bldP spid="21" grpId="0" animBg="1"/>
      <p:bldP spid="22" grpId="0"/>
      <p:bldP spid="23" grpId="0"/>
      <p:bldP spid="24" grpId="0" animBg="1"/>
      <p:bldP spid="25" grpId="0"/>
      <p:bldP spid="26" grpId="0"/>
      <p:bldP spid="27" grpId="0" animBg="1"/>
      <p:bldP spid="28" grpId="0"/>
      <p:bldP spid="29" grpId="0" animBg="1"/>
      <p:bldP spid="30" grpId="0" animBg="1"/>
      <p:bldP spid="31" grpId="0"/>
      <p:bldP spid="32" grpId="0" animBg="1"/>
      <p:bldP spid="32" grpId="1" animBg="1"/>
      <p:bldP spid="33" grpId="0" animBg="1"/>
      <p:bldP spid="33" grpId="1" animBg="1"/>
      <p:bldP spid="34" grpId="0"/>
      <p:bldP spid="34" grpId="1"/>
      <p:bldP spid="35" grpId="0"/>
      <p:bldP spid="35" grpId="1"/>
      <p:bldP spid="36" grpId="0" animBg="1"/>
      <p:bldP spid="36" grpId="1" animBg="1"/>
      <p:bldP spid="37" grpId="0"/>
      <p:bldP spid="37" grpId="1"/>
      <p:bldP spid="38" grpId="0" animBg="1"/>
      <p:bldP spid="38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>
                <a:latin typeface="Tahoma" charset="0"/>
              </a:rPr>
              <a:t>Atomic Spectroscopy</a:t>
            </a:r>
            <a:br>
              <a:rPr lang="en-US" sz="4000" dirty="0">
                <a:latin typeface="Tahoma" charset="0"/>
              </a:rPr>
            </a:br>
            <a:r>
              <a:rPr lang="en-US" sz="3200" dirty="0" smtClean="0">
                <a:latin typeface="Tahoma" charset="0"/>
              </a:rPr>
              <a:t>Atomization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>
                <a:latin typeface="Tahoma" charset="0"/>
              </a:rPr>
              <a:t>Atomization in flames – Processes</a:t>
            </a:r>
          </a:p>
          <a:p>
            <a:pPr lvl="1"/>
            <a:r>
              <a:rPr lang="en-US" altLang="en-US" dirty="0">
                <a:latin typeface="Tahoma" charset="0"/>
              </a:rPr>
              <a:t>nebulization of liquid: MgCl</a:t>
            </a:r>
            <a:r>
              <a:rPr lang="en-US" altLang="en-US" baseline="-25000" dirty="0">
                <a:latin typeface="Tahoma" charset="0"/>
              </a:rPr>
              <a:t>2</a:t>
            </a:r>
            <a:r>
              <a:rPr lang="en-US" altLang="en-US" dirty="0">
                <a:latin typeface="Tahoma" charset="0"/>
              </a:rPr>
              <a:t>(</a:t>
            </a:r>
            <a:r>
              <a:rPr lang="en-US" altLang="en-US" dirty="0" err="1">
                <a:latin typeface="Tahoma" charset="0"/>
              </a:rPr>
              <a:t>aq</a:t>
            </a:r>
            <a:r>
              <a:rPr lang="en-US" altLang="en-US" dirty="0">
                <a:latin typeface="Tahoma" charset="0"/>
              </a:rPr>
              <a:t>) </a:t>
            </a:r>
            <a:r>
              <a:rPr lang="en-US" altLang="en-US" dirty="0">
                <a:cs typeface="Arial" charset="0"/>
              </a:rPr>
              <a:t>→ MgCl</a:t>
            </a:r>
            <a:r>
              <a:rPr lang="en-US" altLang="en-US" baseline="-25000" dirty="0">
                <a:latin typeface="Tahoma" charset="0"/>
              </a:rPr>
              <a:t>2</a:t>
            </a:r>
            <a:r>
              <a:rPr lang="en-US" altLang="en-US" dirty="0">
                <a:cs typeface="Arial" charset="0"/>
              </a:rPr>
              <a:t>(spray droplet)</a:t>
            </a:r>
          </a:p>
          <a:p>
            <a:pPr lvl="1"/>
            <a:r>
              <a:rPr lang="en-US" altLang="en-US" dirty="0">
                <a:cs typeface="Arial" charset="0"/>
              </a:rPr>
              <a:t>evaporation of solvent: MgCl</a:t>
            </a:r>
            <a:r>
              <a:rPr lang="en-US" altLang="en-US" baseline="-25000" dirty="0">
                <a:latin typeface="Tahoma" charset="0"/>
              </a:rPr>
              <a:t>2</a:t>
            </a:r>
            <a:r>
              <a:rPr lang="en-US" altLang="en-US" dirty="0">
                <a:cs typeface="Arial" charset="0"/>
              </a:rPr>
              <a:t>(spray droplet)</a:t>
            </a:r>
            <a:r>
              <a:rPr lang="en-US" altLang="en-US" dirty="0">
                <a:latin typeface="Tahoma" charset="0"/>
              </a:rPr>
              <a:t> </a:t>
            </a:r>
            <a:r>
              <a:rPr lang="en-US" altLang="en-US" dirty="0">
                <a:cs typeface="Arial" charset="0"/>
              </a:rPr>
              <a:t>→ MgCl</a:t>
            </a:r>
            <a:r>
              <a:rPr lang="en-US" altLang="en-US" baseline="-25000" dirty="0">
                <a:latin typeface="Tahoma" charset="0"/>
              </a:rPr>
              <a:t>2</a:t>
            </a:r>
            <a:r>
              <a:rPr lang="en-US" altLang="en-US" dirty="0">
                <a:cs typeface="Arial" charset="0"/>
              </a:rPr>
              <a:t>(s)</a:t>
            </a:r>
          </a:p>
          <a:p>
            <a:pPr lvl="1"/>
            <a:r>
              <a:rPr lang="en-US" altLang="en-US" dirty="0">
                <a:cs typeface="Arial" charset="0"/>
              </a:rPr>
              <a:t>Volatilization in flame: MgCl</a:t>
            </a:r>
            <a:r>
              <a:rPr lang="en-US" altLang="en-US" baseline="-25000" dirty="0">
                <a:latin typeface="Tahoma" charset="0"/>
              </a:rPr>
              <a:t>2</a:t>
            </a:r>
            <a:r>
              <a:rPr lang="en-US" altLang="en-US" dirty="0">
                <a:cs typeface="Arial" charset="0"/>
              </a:rPr>
              <a:t>(s) → MgCl</a:t>
            </a:r>
            <a:r>
              <a:rPr lang="en-US" altLang="en-US" baseline="-25000" dirty="0">
                <a:latin typeface="Tahoma" charset="0"/>
              </a:rPr>
              <a:t>2</a:t>
            </a:r>
            <a:r>
              <a:rPr lang="en-US" altLang="en-US" dirty="0">
                <a:cs typeface="Arial" charset="0"/>
              </a:rPr>
              <a:t>(g)</a:t>
            </a:r>
          </a:p>
          <a:p>
            <a:pPr lvl="1"/>
            <a:r>
              <a:rPr lang="en-US" altLang="en-US" dirty="0">
                <a:cs typeface="Arial" charset="0"/>
              </a:rPr>
              <a:t>Atomization (in hotter part of flame): MgCl</a:t>
            </a:r>
            <a:r>
              <a:rPr lang="en-US" altLang="en-US" baseline="-25000" dirty="0">
                <a:latin typeface="Tahoma" charset="0"/>
              </a:rPr>
              <a:t>2</a:t>
            </a:r>
            <a:r>
              <a:rPr lang="en-US" altLang="en-US" dirty="0">
                <a:cs typeface="Arial" charset="0"/>
              </a:rPr>
              <a:t>(g) → Mg(g) + Cl</a:t>
            </a:r>
            <a:r>
              <a:rPr lang="en-US" altLang="en-US" baseline="-25000" dirty="0">
                <a:latin typeface="Tahoma" charset="0"/>
              </a:rPr>
              <a:t>2</a:t>
            </a:r>
            <a:r>
              <a:rPr lang="en-US" altLang="en-US" dirty="0">
                <a:cs typeface="Arial" charset="0"/>
              </a:rPr>
              <a:t>(g)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676400" y="5029200"/>
            <a:ext cx="990600" cy="533400"/>
          </a:xfrm>
          <a:prstGeom prst="rect">
            <a:avLst/>
          </a:prstGeom>
          <a:solidFill>
            <a:schemeClr val="accent1">
              <a:alpha val="32156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886200" y="5715000"/>
            <a:ext cx="3657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/>
              <a:t>Target species for absorption measurement</a:t>
            </a:r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 flipH="1" flipV="1">
            <a:off x="2286000" y="5486400"/>
            <a:ext cx="1676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615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/>
      <p:bldP spid="4" grpId="0" animBg="1"/>
      <p:bldP spid="5" grpId="0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>
                <a:latin typeface="Tahoma" charset="0"/>
              </a:rPr>
              <a:t>Atomic Spectroscopy</a:t>
            </a:r>
            <a:br>
              <a:rPr lang="en-US" sz="4000" dirty="0">
                <a:latin typeface="Tahoma" charset="0"/>
              </a:rPr>
            </a:br>
            <a:r>
              <a:rPr lang="en-US" altLang="en-US" sz="3200" dirty="0">
                <a:latin typeface="Tahoma" charset="0"/>
              </a:rPr>
              <a:t>Atomization</a:t>
            </a:r>
            <a:endParaRPr lang="en-US" sz="3200" dirty="0" smtClean="0">
              <a:latin typeface="Tahoma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>
                <a:latin typeface="Tahoma" charset="0"/>
              </a:rPr>
              <a:t>Complications/Losses</a:t>
            </a:r>
            <a:endParaRPr lang="en-US" altLang="en-US" dirty="0">
              <a:latin typeface="Tahoma" charset="0"/>
            </a:endParaRPr>
          </a:p>
          <a:p>
            <a:pPr lvl="1"/>
            <a:r>
              <a:rPr lang="en-US" altLang="en-US" dirty="0">
                <a:latin typeface="Tahoma" charset="0"/>
              </a:rPr>
              <a:t>Ideally, every atom entering nebulizer ends up as gaseous atom</a:t>
            </a:r>
          </a:p>
          <a:p>
            <a:pPr lvl="1"/>
            <a:r>
              <a:rPr lang="en-US" altLang="en-US" dirty="0">
                <a:latin typeface="Tahoma" charset="0"/>
              </a:rPr>
              <a:t>In practice, at best only a few % of atoms become atoms in flame</a:t>
            </a:r>
          </a:p>
          <a:p>
            <a:pPr lvl="1"/>
            <a:r>
              <a:rPr lang="en-US" altLang="en-US" dirty="0">
                <a:latin typeface="Tahoma" charset="0"/>
              </a:rPr>
              <a:t>The nebulization process is not that efficient (much of water hits walls and goes out drain)</a:t>
            </a:r>
          </a:p>
          <a:p>
            <a:pPr lvl="1"/>
            <a:r>
              <a:rPr lang="en-US" altLang="en-US" dirty="0">
                <a:latin typeface="Tahoma" charset="0"/>
              </a:rPr>
              <a:t>Poor volatilization also occurs with less volatile salts (e.g. many phosphates)</a:t>
            </a:r>
          </a:p>
        </p:txBody>
      </p:sp>
    </p:spTree>
    <p:extLst>
      <p:ext uri="{BB962C8B-B14F-4D97-AF65-F5344CB8AC3E}">
        <p14:creationId xmlns:p14="http://schemas.microsoft.com/office/powerpoint/2010/main" val="2875748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>
                <a:latin typeface="Tahoma" charset="0"/>
              </a:rPr>
              <a:t>Atomic Spectroscopy</a:t>
            </a:r>
            <a:br>
              <a:rPr lang="en-US" sz="4000" dirty="0">
                <a:latin typeface="Tahoma" charset="0"/>
              </a:rPr>
            </a:br>
            <a:r>
              <a:rPr lang="en-US" altLang="en-US" sz="3200" dirty="0">
                <a:latin typeface="Tahoma" charset="0"/>
              </a:rPr>
              <a:t>Atomization</a:t>
            </a:r>
            <a:endParaRPr lang="en-US" sz="3200" dirty="0" smtClean="0">
              <a:latin typeface="Tahoma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>
                <a:latin typeface="Tahoma" charset="0"/>
              </a:rPr>
              <a:t>Complications/Losses (continued)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>
                <a:latin typeface="Tahoma" charset="0"/>
              </a:rPr>
              <a:t>Poor atomization also can occur due to secondary processes such as:</a:t>
            </a:r>
          </a:p>
          <a:p>
            <a:pPr lvl="2">
              <a:lnSpc>
                <a:spcPct val="80000"/>
              </a:lnSpc>
            </a:pPr>
            <a:r>
              <a:rPr lang="en-US" altLang="en-US" sz="2000" dirty="0">
                <a:latin typeface="Tahoma" charset="0"/>
              </a:rPr>
              <a:t>Formation of oxides + hydroxides (e.g. 2Mg (g) + O</a:t>
            </a:r>
            <a:r>
              <a:rPr lang="en-US" altLang="en-US" sz="2000" baseline="-25000" dirty="0">
                <a:latin typeface="Tahoma" charset="0"/>
              </a:rPr>
              <a:t>2</a:t>
            </a:r>
            <a:r>
              <a:rPr lang="en-US" altLang="en-US" sz="2000" dirty="0">
                <a:latin typeface="Tahoma" charset="0"/>
              </a:rPr>
              <a:t> (g) </a:t>
            </a:r>
            <a:r>
              <a:rPr lang="en-US" altLang="en-US" sz="2000" dirty="0">
                <a:latin typeface="Tahoma" charset="0"/>
                <a:cs typeface="Arial" charset="0"/>
              </a:rPr>
              <a:t>→ 2MgO (g))</a:t>
            </a:r>
          </a:p>
          <a:p>
            <a:pPr lvl="2">
              <a:lnSpc>
                <a:spcPct val="80000"/>
              </a:lnSpc>
            </a:pPr>
            <a:r>
              <a:rPr lang="en-US" altLang="en-US" sz="2000" dirty="0">
                <a:latin typeface="Tahoma" charset="0"/>
                <a:cs typeface="Arial" charset="0"/>
              </a:rPr>
              <a:t>Ionization (Na (g) + Cl (g) → Na</a:t>
            </a:r>
            <a:r>
              <a:rPr lang="en-US" altLang="en-US" sz="2000" baseline="30000" dirty="0">
                <a:latin typeface="Tahoma" charset="0"/>
                <a:cs typeface="Arial" charset="0"/>
              </a:rPr>
              <a:t>+</a:t>
            </a:r>
            <a:r>
              <a:rPr lang="en-US" altLang="en-US" sz="2000" dirty="0">
                <a:latin typeface="Tahoma" charset="0"/>
                <a:cs typeface="Arial" charset="0"/>
              </a:rPr>
              <a:t> (g) + Cl</a:t>
            </a:r>
            <a:r>
              <a:rPr lang="en-US" altLang="en-US" sz="2000" baseline="30000" dirty="0">
                <a:latin typeface="Tahoma" charset="0"/>
                <a:cs typeface="Arial" charset="0"/>
              </a:rPr>
              <a:t>-</a:t>
            </a:r>
            <a:r>
              <a:rPr lang="en-US" altLang="en-US" sz="2000" dirty="0">
                <a:latin typeface="Tahoma" charset="0"/>
                <a:cs typeface="Arial" charset="0"/>
              </a:rPr>
              <a:t> (g))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>
                <a:latin typeface="Tahoma" charset="0"/>
              </a:rPr>
              <a:t>If the atomization is affected by other compounds in sample matrix (e.g. the presence of phosphates), this is called a matrix effect (discussed </a:t>
            </a:r>
            <a:r>
              <a:rPr lang="en-US" altLang="en-US" sz="2400">
                <a:latin typeface="Tahoma" charset="0"/>
              </a:rPr>
              <a:t>more </a:t>
            </a:r>
            <a:r>
              <a:rPr lang="en-US" altLang="en-US" sz="2400" smtClean="0">
                <a:latin typeface="Tahoma" charset="0"/>
              </a:rPr>
              <a:t>later)</a:t>
            </a:r>
            <a:endParaRPr lang="en-US" altLang="en-US" sz="2400" dirty="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9430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>
                <a:latin typeface="Tahoma" charset="0"/>
              </a:rPr>
              <a:t>Atomic Spectroscopy</a:t>
            </a:r>
            <a:br>
              <a:rPr lang="en-US" sz="4000" dirty="0">
                <a:latin typeface="Tahoma" charset="0"/>
              </a:rPr>
            </a:br>
            <a:r>
              <a:rPr lang="en-US" altLang="en-US" sz="3200" dirty="0">
                <a:latin typeface="Tahoma" charset="0"/>
              </a:rPr>
              <a:t>Atomization</a:t>
            </a:r>
            <a:endParaRPr lang="en-US" sz="3200" dirty="0" smtClean="0">
              <a:latin typeface="Tahoma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 err="1">
                <a:latin typeface="Tahoma" charset="0"/>
              </a:rPr>
              <a:t>Electrothermal</a:t>
            </a:r>
            <a:r>
              <a:rPr lang="en-US" altLang="en-US" sz="2800" dirty="0">
                <a:latin typeface="Tahoma" charset="0"/>
              </a:rPr>
              <a:t> Atomization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latin typeface="Tahoma" charset="0"/>
              </a:rPr>
              <a:t>Atomization occurs in a graphite furnace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latin typeface="Tahoma" charset="0"/>
              </a:rPr>
              <a:t>Process is different in that a small sample is placed in a graphite tube and atomization occurs rapidly but in a discontinuous manner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err="1">
                <a:latin typeface="Tahoma" charset="0"/>
              </a:rPr>
              <a:t>Electrothermal</a:t>
            </a:r>
            <a:r>
              <a:rPr lang="en-US" altLang="en-US" sz="2400" dirty="0">
                <a:latin typeface="Tahoma" charset="0"/>
              </a:rPr>
              <a:t> atomization is more efficient; atoms spend more time in the beam path, and less sample is required resulting in much greater sensitivity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>
                <a:latin typeface="Tahoma" charset="0"/>
              </a:rPr>
              <a:t>Concentration LODs are typically ~100 times lower (e.g. 100 </a:t>
            </a:r>
            <a:r>
              <a:rPr lang="en-US" altLang="en-US" sz="2000" dirty="0" err="1">
                <a:latin typeface="Tahoma" charset="0"/>
              </a:rPr>
              <a:t>ppt</a:t>
            </a:r>
            <a:r>
              <a:rPr lang="en-US" altLang="en-US" sz="2000" dirty="0">
                <a:latin typeface="Tahoma" charset="0"/>
              </a:rPr>
              <a:t> for EA vs. 10 ppb for flame)</a:t>
            </a:r>
          </a:p>
          <a:p>
            <a:pPr lvl="2">
              <a:lnSpc>
                <a:spcPct val="90000"/>
              </a:lnSpc>
            </a:pPr>
            <a:r>
              <a:rPr lang="en-US" altLang="en-US" sz="2000" dirty="0">
                <a:latin typeface="Tahoma" charset="0"/>
              </a:rPr>
              <a:t>Mass LODs are even lower (100 </a:t>
            </a:r>
            <a:r>
              <a:rPr lang="en-US" altLang="en-US" sz="2000" dirty="0" err="1">
                <a:latin typeface="Tahoma" charset="0"/>
              </a:rPr>
              <a:t>pg</a:t>
            </a:r>
            <a:r>
              <a:rPr lang="en-US" altLang="en-US" sz="2000" dirty="0">
                <a:latin typeface="Tahoma" charset="0"/>
              </a:rPr>
              <a:t>/mL*0.01 mL = 1 </a:t>
            </a:r>
            <a:r>
              <a:rPr lang="en-US" altLang="en-US" sz="2000" dirty="0" err="1">
                <a:latin typeface="Tahoma" charset="0"/>
              </a:rPr>
              <a:t>pg</a:t>
            </a:r>
            <a:r>
              <a:rPr lang="en-US" altLang="en-US" sz="2000" dirty="0">
                <a:latin typeface="Tahoma" charset="0"/>
              </a:rPr>
              <a:t> for EA vs. 10 ng/mL*2 mL = 20 ng for flame)</a:t>
            </a:r>
          </a:p>
        </p:txBody>
      </p:sp>
    </p:spTree>
    <p:extLst>
      <p:ext uri="{BB962C8B-B14F-4D97-AF65-F5344CB8AC3E}">
        <p14:creationId xmlns:p14="http://schemas.microsoft.com/office/powerpoint/2010/main" val="448732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>
                <a:latin typeface="Tahoma" charset="0"/>
              </a:rPr>
              <a:t>Atomic Spectroscopy</a:t>
            </a:r>
            <a:br>
              <a:rPr lang="en-US" sz="4000" dirty="0">
                <a:latin typeface="Tahoma" charset="0"/>
              </a:rPr>
            </a:br>
            <a:r>
              <a:rPr lang="en-US" altLang="en-US" sz="3200" dirty="0">
                <a:latin typeface="Tahoma" charset="0"/>
              </a:rPr>
              <a:t>Atomization</a:t>
            </a:r>
            <a:endParaRPr lang="en-US" sz="3200" dirty="0" smtClean="0">
              <a:latin typeface="Tahoma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3581400" cy="4525963"/>
          </a:xfrm>
        </p:spPr>
        <p:txBody>
          <a:bodyPr/>
          <a:lstStyle/>
          <a:p>
            <a:r>
              <a:rPr lang="en-US" altLang="en-US" sz="2800" dirty="0" err="1">
                <a:latin typeface="Tahoma" charset="0"/>
              </a:rPr>
              <a:t>Electrothermal</a:t>
            </a:r>
            <a:r>
              <a:rPr lang="en-US" altLang="en-US" sz="2800" dirty="0">
                <a:latin typeface="Tahoma" charset="0"/>
              </a:rPr>
              <a:t> Atomization (Process)</a:t>
            </a:r>
          </a:p>
          <a:p>
            <a:pPr lvl="1"/>
            <a:r>
              <a:rPr lang="en-US" altLang="en-US" sz="2400" dirty="0">
                <a:latin typeface="Tahoma" charset="0"/>
              </a:rPr>
              <a:t>Sample is placed through hole onto </a:t>
            </a:r>
            <a:r>
              <a:rPr lang="en-US" altLang="en-US" sz="2400" dirty="0" err="1">
                <a:latin typeface="Tahoma" charset="0"/>
              </a:rPr>
              <a:t>L</a:t>
            </a:r>
            <a:r>
              <a:rPr lang="en-US" altLang="en-US" sz="2400" dirty="0" err="1"/>
              <a:t>’</a:t>
            </a:r>
            <a:r>
              <a:rPr lang="en-US" altLang="en-US" sz="2400" dirty="0" err="1">
                <a:latin typeface="Tahoma" charset="0"/>
              </a:rPr>
              <a:t>vov</a:t>
            </a:r>
            <a:r>
              <a:rPr lang="en-US" altLang="en-US" sz="2400" dirty="0">
                <a:latin typeface="Tahoma" charset="0"/>
              </a:rPr>
              <a:t> platform</a:t>
            </a:r>
          </a:p>
          <a:p>
            <a:pPr lvl="1"/>
            <a:r>
              <a:rPr lang="en-US" altLang="en-US" sz="2400" dirty="0">
                <a:latin typeface="Tahoma" charset="0"/>
              </a:rPr>
              <a:t>Graphite tube is heated by resistive heating</a:t>
            </a:r>
          </a:p>
          <a:p>
            <a:pPr lvl="1"/>
            <a:r>
              <a:rPr lang="en-US" altLang="en-US" sz="2400" dirty="0">
                <a:latin typeface="Tahoma" charset="0"/>
              </a:rPr>
              <a:t>This occurs in steps (dry, char, atomize, clean)</a:t>
            </a:r>
          </a:p>
        </p:txBody>
      </p:sp>
      <p:sp>
        <p:nvSpPr>
          <p:cNvPr id="4" name="Oval 4"/>
          <p:cNvSpPr>
            <a:spLocks noChangeArrowheads="1"/>
          </p:cNvSpPr>
          <p:nvPr/>
        </p:nvSpPr>
        <p:spPr bwMode="auto">
          <a:xfrm>
            <a:off x="5791200" y="3048000"/>
            <a:ext cx="685800" cy="6858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V="1">
            <a:off x="5943600" y="2409825"/>
            <a:ext cx="14478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 flipV="1">
            <a:off x="6248400" y="3048000"/>
            <a:ext cx="14478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Freeform 7"/>
          <p:cNvSpPr>
            <a:spLocks/>
          </p:cNvSpPr>
          <p:nvPr/>
        </p:nvSpPr>
        <p:spPr bwMode="auto">
          <a:xfrm>
            <a:off x="7315200" y="2362200"/>
            <a:ext cx="609600" cy="685800"/>
          </a:xfrm>
          <a:custGeom>
            <a:avLst/>
            <a:gdLst>
              <a:gd name="T0" fmla="*/ 0 w 816"/>
              <a:gd name="T1" fmla="*/ 34973012 h 984"/>
              <a:gd name="T2" fmla="*/ 80365600 w 816"/>
              <a:gd name="T3" fmla="*/ 11657903 h 984"/>
              <a:gd name="T4" fmla="*/ 214309512 w 816"/>
              <a:gd name="T5" fmla="*/ 11657903 h 984"/>
              <a:gd name="T6" fmla="*/ 375041459 w 816"/>
              <a:gd name="T7" fmla="*/ 81604624 h 984"/>
              <a:gd name="T8" fmla="*/ 428618276 w 816"/>
              <a:gd name="T9" fmla="*/ 151551346 h 984"/>
              <a:gd name="T10" fmla="*/ 455407059 w 816"/>
              <a:gd name="T11" fmla="*/ 268128982 h 984"/>
              <a:gd name="T12" fmla="*/ 428618276 w 816"/>
              <a:gd name="T13" fmla="*/ 361391510 h 984"/>
              <a:gd name="T14" fmla="*/ 375041459 w 816"/>
              <a:gd name="T15" fmla="*/ 431338231 h 984"/>
              <a:gd name="T16" fmla="*/ 294675112 w 816"/>
              <a:gd name="T17" fmla="*/ 477969146 h 98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816"/>
              <a:gd name="T28" fmla="*/ 0 h 984"/>
              <a:gd name="T29" fmla="*/ 816 w 816"/>
              <a:gd name="T30" fmla="*/ 984 h 98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816" h="984">
                <a:moveTo>
                  <a:pt x="0" y="72"/>
                </a:moveTo>
                <a:cubicBezTo>
                  <a:pt x="40" y="52"/>
                  <a:pt x="80" y="32"/>
                  <a:pt x="144" y="24"/>
                </a:cubicBezTo>
                <a:cubicBezTo>
                  <a:pt x="208" y="16"/>
                  <a:pt x="296" y="0"/>
                  <a:pt x="384" y="24"/>
                </a:cubicBezTo>
                <a:cubicBezTo>
                  <a:pt x="472" y="48"/>
                  <a:pt x="608" y="120"/>
                  <a:pt x="672" y="168"/>
                </a:cubicBezTo>
                <a:cubicBezTo>
                  <a:pt x="736" y="216"/>
                  <a:pt x="744" y="248"/>
                  <a:pt x="768" y="312"/>
                </a:cubicBezTo>
                <a:cubicBezTo>
                  <a:pt x="792" y="376"/>
                  <a:pt x="816" y="480"/>
                  <a:pt x="816" y="552"/>
                </a:cubicBezTo>
                <a:cubicBezTo>
                  <a:pt x="816" y="624"/>
                  <a:pt x="792" y="688"/>
                  <a:pt x="768" y="744"/>
                </a:cubicBezTo>
                <a:cubicBezTo>
                  <a:pt x="744" y="800"/>
                  <a:pt x="712" y="848"/>
                  <a:pt x="672" y="888"/>
                </a:cubicBezTo>
                <a:cubicBezTo>
                  <a:pt x="632" y="928"/>
                  <a:pt x="552" y="968"/>
                  <a:pt x="528" y="984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5867400" y="1524000"/>
            <a:ext cx="243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/>
              <a:t>Graphite Tube in Chamber (not shown)</a:t>
            </a:r>
          </a:p>
        </p:txBody>
      </p:sp>
      <p:sp>
        <p:nvSpPr>
          <p:cNvPr id="9" name="Freeform 9"/>
          <p:cNvSpPr>
            <a:spLocks/>
          </p:cNvSpPr>
          <p:nvPr/>
        </p:nvSpPr>
        <p:spPr bwMode="auto">
          <a:xfrm>
            <a:off x="5986463" y="3471863"/>
            <a:ext cx="457200" cy="76200"/>
          </a:xfrm>
          <a:custGeom>
            <a:avLst/>
            <a:gdLst>
              <a:gd name="T0" fmla="*/ 0 w 768"/>
              <a:gd name="T1" fmla="*/ 0 h 160"/>
              <a:gd name="T2" fmla="*/ 17011055 w 768"/>
              <a:gd name="T3" fmla="*/ 21774150 h 160"/>
              <a:gd name="T4" fmla="*/ 68044219 w 768"/>
              <a:gd name="T5" fmla="*/ 32661225 h 160"/>
              <a:gd name="T6" fmla="*/ 221143711 w 768"/>
              <a:gd name="T7" fmla="*/ 32661225 h 160"/>
              <a:gd name="T8" fmla="*/ 272176875 w 768"/>
              <a:gd name="T9" fmla="*/ 10887075 h 1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68"/>
              <a:gd name="T16" fmla="*/ 0 h 160"/>
              <a:gd name="T17" fmla="*/ 768 w 768"/>
              <a:gd name="T18" fmla="*/ 160 h 16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68" h="160">
                <a:moveTo>
                  <a:pt x="0" y="0"/>
                </a:moveTo>
                <a:cubicBezTo>
                  <a:pt x="8" y="36"/>
                  <a:pt x="16" y="72"/>
                  <a:pt x="48" y="96"/>
                </a:cubicBezTo>
                <a:cubicBezTo>
                  <a:pt x="80" y="120"/>
                  <a:pt x="96" y="136"/>
                  <a:pt x="192" y="144"/>
                </a:cubicBezTo>
                <a:cubicBezTo>
                  <a:pt x="288" y="152"/>
                  <a:pt x="528" y="160"/>
                  <a:pt x="624" y="144"/>
                </a:cubicBezTo>
                <a:cubicBezTo>
                  <a:pt x="720" y="128"/>
                  <a:pt x="744" y="72"/>
                  <a:pt x="768" y="4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 flipV="1">
            <a:off x="5986463" y="3319463"/>
            <a:ext cx="457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 rot="21032260" flipV="1">
            <a:off x="6324600" y="3059113"/>
            <a:ext cx="755650" cy="2286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" name="Freeform 12"/>
          <p:cNvSpPr>
            <a:spLocks/>
          </p:cNvSpPr>
          <p:nvPr/>
        </p:nvSpPr>
        <p:spPr bwMode="auto">
          <a:xfrm>
            <a:off x="7086600" y="3005138"/>
            <a:ext cx="457200" cy="76200"/>
          </a:xfrm>
          <a:custGeom>
            <a:avLst/>
            <a:gdLst>
              <a:gd name="T0" fmla="*/ 0 w 768"/>
              <a:gd name="T1" fmla="*/ 0 h 160"/>
              <a:gd name="T2" fmla="*/ 17011055 w 768"/>
              <a:gd name="T3" fmla="*/ 21774150 h 160"/>
              <a:gd name="T4" fmla="*/ 68044219 w 768"/>
              <a:gd name="T5" fmla="*/ 32661225 h 160"/>
              <a:gd name="T6" fmla="*/ 221143711 w 768"/>
              <a:gd name="T7" fmla="*/ 32661225 h 160"/>
              <a:gd name="T8" fmla="*/ 272176875 w 768"/>
              <a:gd name="T9" fmla="*/ 10887075 h 1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68"/>
              <a:gd name="T16" fmla="*/ 0 h 160"/>
              <a:gd name="T17" fmla="*/ 768 w 768"/>
              <a:gd name="T18" fmla="*/ 160 h 16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68" h="160">
                <a:moveTo>
                  <a:pt x="0" y="0"/>
                </a:moveTo>
                <a:cubicBezTo>
                  <a:pt x="8" y="36"/>
                  <a:pt x="16" y="72"/>
                  <a:pt x="48" y="96"/>
                </a:cubicBezTo>
                <a:cubicBezTo>
                  <a:pt x="80" y="120"/>
                  <a:pt x="96" y="136"/>
                  <a:pt x="192" y="144"/>
                </a:cubicBezTo>
                <a:cubicBezTo>
                  <a:pt x="288" y="152"/>
                  <a:pt x="528" y="160"/>
                  <a:pt x="624" y="144"/>
                </a:cubicBezTo>
                <a:cubicBezTo>
                  <a:pt x="720" y="128"/>
                  <a:pt x="744" y="72"/>
                  <a:pt x="768" y="48"/>
                </a:cubicBezTo>
              </a:path>
            </a:pathLst>
          </a:custGeom>
          <a:noFill/>
          <a:ln w="9525" cap="flat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 rot="21041503" flipV="1">
            <a:off x="6389688" y="3114675"/>
            <a:ext cx="1228725" cy="31115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6705600" y="3657600"/>
            <a:ext cx="1981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 err="1"/>
              <a:t>L’vov</a:t>
            </a:r>
            <a:r>
              <a:rPr lang="en-US" altLang="en-US" dirty="0"/>
              <a:t> Platform</a:t>
            </a:r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 flipH="1" flipV="1">
            <a:off x="6705600" y="33528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" name="Oval 16"/>
          <p:cNvSpPr>
            <a:spLocks noChangeArrowheads="1"/>
          </p:cNvSpPr>
          <p:nvPr/>
        </p:nvSpPr>
        <p:spPr bwMode="auto">
          <a:xfrm>
            <a:off x="6629400" y="2743200"/>
            <a:ext cx="304800" cy="1524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7" name="Freeform 17"/>
          <p:cNvSpPr>
            <a:spLocks/>
          </p:cNvSpPr>
          <p:nvPr/>
        </p:nvSpPr>
        <p:spPr bwMode="auto">
          <a:xfrm>
            <a:off x="5791200" y="2362200"/>
            <a:ext cx="1028700" cy="838200"/>
          </a:xfrm>
          <a:custGeom>
            <a:avLst/>
            <a:gdLst>
              <a:gd name="T0" fmla="*/ 0 w 1032"/>
              <a:gd name="T1" fmla="*/ 0 h 768"/>
              <a:gd name="T2" fmla="*/ 524629026 w 1032"/>
              <a:gd name="T3" fmla="*/ 114352090 h 768"/>
              <a:gd name="T4" fmla="*/ 858483044 w 1032"/>
              <a:gd name="T5" fmla="*/ 400232860 h 768"/>
              <a:gd name="T6" fmla="*/ 1001564050 w 1032"/>
              <a:gd name="T7" fmla="*/ 686112539 h 768"/>
              <a:gd name="T8" fmla="*/ 1001564050 w 1032"/>
              <a:gd name="T9" fmla="*/ 914816719 h 7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32"/>
              <a:gd name="T16" fmla="*/ 0 h 768"/>
              <a:gd name="T17" fmla="*/ 1032 w 1032"/>
              <a:gd name="T18" fmla="*/ 768 h 7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32" h="768">
                <a:moveTo>
                  <a:pt x="0" y="0"/>
                </a:moveTo>
                <a:cubicBezTo>
                  <a:pt x="192" y="20"/>
                  <a:pt x="384" y="40"/>
                  <a:pt x="528" y="96"/>
                </a:cubicBezTo>
                <a:cubicBezTo>
                  <a:pt x="672" y="152"/>
                  <a:pt x="784" y="256"/>
                  <a:pt x="864" y="336"/>
                </a:cubicBezTo>
                <a:cubicBezTo>
                  <a:pt x="944" y="416"/>
                  <a:pt x="984" y="504"/>
                  <a:pt x="1008" y="576"/>
                </a:cubicBezTo>
                <a:cubicBezTo>
                  <a:pt x="1032" y="648"/>
                  <a:pt x="1008" y="736"/>
                  <a:pt x="1008" y="76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" name="Text Box 18"/>
          <p:cNvSpPr txBox="1">
            <a:spLocks noChangeArrowheads="1"/>
          </p:cNvSpPr>
          <p:nvPr/>
        </p:nvSpPr>
        <p:spPr bwMode="auto">
          <a:xfrm>
            <a:off x="4648200" y="2057400"/>
            <a:ext cx="1066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/>
              <a:t>Sample in </a:t>
            </a:r>
          </a:p>
        </p:txBody>
      </p:sp>
      <p:sp>
        <p:nvSpPr>
          <p:cNvPr id="19" name="Line 19"/>
          <p:cNvSpPr>
            <a:spLocks noChangeShapeType="1"/>
          </p:cNvSpPr>
          <p:nvPr/>
        </p:nvSpPr>
        <p:spPr bwMode="auto">
          <a:xfrm>
            <a:off x="6324600" y="4267200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6477000" y="4267200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" name="Line 21"/>
          <p:cNvSpPr>
            <a:spLocks noChangeShapeType="1"/>
          </p:cNvSpPr>
          <p:nvPr/>
        </p:nvSpPr>
        <p:spPr bwMode="auto">
          <a:xfrm>
            <a:off x="6400800" y="44196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" name="Line 22"/>
          <p:cNvSpPr>
            <a:spLocks noChangeShapeType="1"/>
          </p:cNvSpPr>
          <p:nvPr/>
        </p:nvSpPr>
        <p:spPr bwMode="auto">
          <a:xfrm>
            <a:off x="6553200" y="44196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" name="Freeform 23"/>
          <p:cNvSpPr>
            <a:spLocks/>
          </p:cNvSpPr>
          <p:nvPr/>
        </p:nvSpPr>
        <p:spPr bwMode="auto">
          <a:xfrm>
            <a:off x="5448300" y="3733800"/>
            <a:ext cx="876300" cy="914400"/>
          </a:xfrm>
          <a:custGeom>
            <a:avLst/>
            <a:gdLst>
              <a:gd name="T0" fmla="*/ 1391126250 w 552"/>
              <a:gd name="T1" fmla="*/ 1396960952 h 536"/>
              <a:gd name="T2" fmla="*/ 181451250 w 552"/>
              <a:gd name="T3" fmla="*/ 1396960952 h 536"/>
              <a:gd name="T4" fmla="*/ 302418750 w 552"/>
              <a:gd name="T5" fmla="*/ 419088627 h 536"/>
              <a:gd name="T6" fmla="*/ 907256250 w 552"/>
              <a:gd name="T7" fmla="*/ 0 h 536"/>
              <a:gd name="T8" fmla="*/ 0 60000 65536"/>
              <a:gd name="T9" fmla="*/ 0 60000 65536"/>
              <a:gd name="T10" fmla="*/ 0 60000 65536"/>
              <a:gd name="T11" fmla="*/ 0 60000 65536"/>
              <a:gd name="T12" fmla="*/ 0 w 552"/>
              <a:gd name="T13" fmla="*/ 0 h 536"/>
              <a:gd name="T14" fmla="*/ 552 w 552"/>
              <a:gd name="T15" fmla="*/ 536 h 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2" h="536">
                <a:moveTo>
                  <a:pt x="552" y="480"/>
                </a:moveTo>
                <a:cubicBezTo>
                  <a:pt x="348" y="508"/>
                  <a:pt x="144" y="536"/>
                  <a:pt x="72" y="480"/>
                </a:cubicBezTo>
                <a:cubicBezTo>
                  <a:pt x="0" y="424"/>
                  <a:pt x="72" y="224"/>
                  <a:pt x="120" y="144"/>
                </a:cubicBezTo>
                <a:cubicBezTo>
                  <a:pt x="168" y="64"/>
                  <a:pt x="320" y="24"/>
                  <a:pt x="360" y="0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" name="Freeform 24"/>
          <p:cNvSpPr>
            <a:spLocks/>
          </p:cNvSpPr>
          <p:nvPr/>
        </p:nvSpPr>
        <p:spPr bwMode="auto">
          <a:xfrm>
            <a:off x="6553200" y="2540000"/>
            <a:ext cx="2540000" cy="2095500"/>
          </a:xfrm>
          <a:custGeom>
            <a:avLst/>
            <a:gdLst>
              <a:gd name="T0" fmla="*/ 0 w 1600"/>
              <a:gd name="T1" fmla="*/ 2147483647 h 1320"/>
              <a:gd name="T2" fmla="*/ 846772500 w 1600"/>
              <a:gd name="T3" fmla="*/ 2147483647 h 1320"/>
              <a:gd name="T4" fmla="*/ 2147483647 w 1600"/>
              <a:gd name="T5" fmla="*/ 2147483647 h 1320"/>
              <a:gd name="T6" fmla="*/ 2147483647 w 1600"/>
              <a:gd name="T7" fmla="*/ 322580000 h 1320"/>
              <a:gd name="T8" fmla="*/ 1935480000 w 1600"/>
              <a:gd name="T9" fmla="*/ 685482500 h 13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600"/>
              <a:gd name="T16" fmla="*/ 0 h 1320"/>
              <a:gd name="T17" fmla="*/ 1600 w 1600"/>
              <a:gd name="T18" fmla="*/ 1320 h 132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600" h="1320">
                <a:moveTo>
                  <a:pt x="0" y="1280"/>
                </a:moveTo>
                <a:cubicBezTo>
                  <a:pt x="48" y="1300"/>
                  <a:pt x="96" y="1320"/>
                  <a:pt x="336" y="1280"/>
                </a:cubicBezTo>
                <a:cubicBezTo>
                  <a:pt x="576" y="1240"/>
                  <a:pt x="1280" y="1232"/>
                  <a:pt x="1440" y="1040"/>
                </a:cubicBezTo>
                <a:cubicBezTo>
                  <a:pt x="1600" y="848"/>
                  <a:pt x="1408" y="256"/>
                  <a:pt x="1296" y="128"/>
                </a:cubicBezTo>
                <a:cubicBezTo>
                  <a:pt x="1184" y="0"/>
                  <a:pt x="856" y="248"/>
                  <a:pt x="768" y="272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" name="Line 25"/>
          <p:cNvSpPr>
            <a:spLocks noChangeShapeType="1"/>
          </p:cNvSpPr>
          <p:nvPr/>
        </p:nvSpPr>
        <p:spPr bwMode="auto">
          <a:xfrm>
            <a:off x="5029200" y="4267200"/>
            <a:ext cx="0" cy="1828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" name="Text Box 26"/>
          <p:cNvSpPr txBox="1">
            <a:spLocks noChangeArrowheads="1"/>
          </p:cNvSpPr>
          <p:nvPr/>
        </p:nvSpPr>
        <p:spPr bwMode="auto">
          <a:xfrm>
            <a:off x="4495800" y="46482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/>
              <a:t>T</a:t>
            </a:r>
          </a:p>
        </p:txBody>
      </p:sp>
      <p:sp>
        <p:nvSpPr>
          <p:cNvPr id="27" name="Line 27"/>
          <p:cNvSpPr>
            <a:spLocks noChangeShapeType="1"/>
          </p:cNvSpPr>
          <p:nvPr/>
        </p:nvSpPr>
        <p:spPr bwMode="auto">
          <a:xfrm>
            <a:off x="5029200" y="6096000"/>
            <a:ext cx="3276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" name="Text Box 28"/>
          <p:cNvSpPr txBox="1">
            <a:spLocks noChangeArrowheads="1"/>
          </p:cNvSpPr>
          <p:nvPr/>
        </p:nvSpPr>
        <p:spPr bwMode="auto">
          <a:xfrm>
            <a:off x="5638800" y="6248400"/>
            <a:ext cx="1981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/>
              <a:t>time</a:t>
            </a:r>
          </a:p>
        </p:txBody>
      </p:sp>
      <p:sp>
        <p:nvSpPr>
          <p:cNvPr id="29" name="Line 29"/>
          <p:cNvSpPr>
            <a:spLocks noChangeShapeType="1"/>
          </p:cNvSpPr>
          <p:nvPr/>
        </p:nvSpPr>
        <p:spPr bwMode="auto">
          <a:xfrm flipV="1">
            <a:off x="5029200" y="6019800"/>
            <a:ext cx="304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" name="Line 30"/>
          <p:cNvSpPr>
            <a:spLocks noChangeShapeType="1"/>
          </p:cNvSpPr>
          <p:nvPr/>
        </p:nvSpPr>
        <p:spPr bwMode="auto">
          <a:xfrm>
            <a:off x="5334000" y="60198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" name="Text Box 31"/>
          <p:cNvSpPr txBox="1">
            <a:spLocks noChangeArrowheads="1"/>
          </p:cNvSpPr>
          <p:nvPr/>
        </p:nvSpPr>
        <p:spPr bwMode="auto">
          <a:xfrm>
            <a:off x="5105400" y="5029200"/>
            <a:ext cx="838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 dirty="0"/>
              <a:t>dry</a:t>
            </a:r>
          </a:p>
        </p:txBody>
      </p:sp>
      <p:sp>
        <p:nvSpPr>
          <p:cNvPr id="32" name="Line 32"/>
          <p:cNvSpPr>
            <a:spLocks noChangeShapeType="1"/>
          </p:cNvSpPr>
          <p:nvPr/>
        </p:nvSpPr>
        <p:spPr bwMode="auto">
          <a:xfrm>
            <a:off x="5029200" y="57150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" name="Line 33"/>
          <p:cNvSpPr>
            <a:spLocks noChangeShapeType="1"/>
          </p:cNvSpPr>
          <p:nvPr/>
        </p:nvSpPr>
        <p:spPr bwMode="auto">
          <a:xfrm flipV="1">
            <a:off x="6248400" y="57150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" name="Line 34"/>
          <p:cNvSpPr>
            <a:spLocks noChangeShapeType="1"/>
          </p:cNvSpPr>
          <p:nvPr/>
        </p:nvSpPr>
        <p:spPr bwMode="auto">
          <a:xfrm>
            <a:off x="6553200" y="5715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" name="Line 35"/>
          <p:cNvSpPr>
            <a:spLocks noChangeShapeType="1"/>
          </p:cNvSpPr>
          <p:nvPr/>
        </p:nvSpPr>
        <p:spPr bwMode="auto">
          <a:xfrm>
            <a:off x="6248400" y="54864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" name="Text Box 36"/>
          <p:cNvSpPr txBox="1">
            <a:spLocks noChangeArrowheads="1"/>
          </p:cNvSpPr>
          <p:nvPr/>
        </p:nvSpPr>
        <p:spPr bwMode="auto">
          <a:xfrm>
            <a:off x="6248400" y="5029200"/>
            <a:ext cx="609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 dirty="0"/>
              <a:t>char</a:t>
            </a:r>
          </a:p>
        </p:txBody>
      </p:sp>
      <p:sp>
        <p:nvSpPr>
          <p:cNvPr id="37" name="Line 37"/>
          <p:cNvSpPr>
            <a:spLocks noChangeShapeType="1"/>
          </p:cNvSpPr>
          <p:nvPr/>
        </p:nvSpPr>
        <p:spPr bwMode="auto">
          <a:xfrm flipV="1">
            <a:off x="6934200" y="47244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" name="Line 38"/>
          <p:cNvSpPr>
            <a:spLocks noChangeShapeType="1"/>
          </p:cNvSpPr>
          <p:nvPr/>
        </p:nvSpPr>
        <p:spPr bwMode="auto">
          <a:xfrm>
            <a:off x="6934200" y="47244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" name="Text Box 39"/>
          <p:cNvSpPr txBox="1">
            <a:spLocks noChangeArrowheads="1"/>
          </p:cNvSpPr>
          <p:nvPr/>
        </p:nvSpPr>
        <p:spPr bwMode="auto">
          <a:xfrm>
            <a:off x="7086600" y="5638800"/>
            <a:ext cx="1371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 dirty="0"/>
              <a:t>atomize</a:t>
            </a:r>
          </a:p>
        </p:txBody>
      </p:sp>
      <p:sp>
        <p:nvSpPr>
          <p:cNvPr id="40" name="Line 40"/>
          <p:cNvSpPr>
            <a:spLocks noChangeShapeType="1"/>
          </p:cNvSpPr>
          <p:nvPr/>
        </p:nvSpPr>
        <p:spPr bwMode="auto">
          <a:xfrm flipH="1" flipV="1">
            <a:off x="7010400" y="4876800"/>
            <a:ext cx="228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" name="Line 41"/>
          <p:cNvSpPr>
            <a:spLocks noChangeShapeType="1"/>
          </p:cNvSpPr>
          <p:nvPr/>
        </p:nvSpPr>
        <p:spPr bwMode="auto">
          <a:xfrm flipV="1">
            <a:off x="7086600" y="4419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" name="Line 42"/>
          <p:cNvSpPr>
            <a:spLocks noChangeShapeType="1"/>
          </p:cNvSpPr>
          <p:nvPr/>
        </p:nvSpPr>
        <p:spPr bwMode="auto">
          <a:xfrm>
            <a:off x="7086600" y="44196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" name="Freeform 43"/>
          <p:cNvSpPr>
            <a:spLocks/>
          </p:cNvSpPr>
          <p:nvPr/>
        </p:nvSpPr>
        <p:spPr bwMode="auto">
          <a:xfrm>
            <a:off x="7302500" y="4419600"/>
            <a:ext cx="1003300" cy="1676400"/>
          </a:xfrm>
          <a:custGeom>
            <a:avLst/>
            <a:gdLst>
              <a:gd name="T0" fmla="*/ 20161250 w 632"/>
              <a:gd name="T1" fmla="*/ 0 h 1056"/>
              <a:gd name="T2" fmla="*/ 20161250 w 632"/>
              <a:gd name="T3" fmla="*/ 1451610000 h 1056"/>
              <a:gd name="T4" fmla="*/ 141128750 w 632"/>
              <a:gd name="T5" fmla="*/ 2056447500 h 1056"/>
              <a:gd name="T6" fmla="*/ 504031250 w 632"/>
              <a:gd name="T7" fmla="*/ 2147483647 h 1056"/>
              <a:gd name="T8" fmla="*/ 1592738750 w 632"/>
              <a:gd name="T9" fmla="*/ 2147483647 h 10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32"/>
              <a:gd name="T16" fmla="*/ 0 h 1056"/>
              <a:gd name="T17" fmla="*/ 632 w 632"/>
              <a:gd name="T18" fmla="*/ 1056 h 105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32" h="1056">
                <a:moveTo>
                  <a:pt x="8" y="0"/>
                </a:moveTo>
                <a:cubicBezTo>
                  <a:pt x="4" y="220"/>
                  <a:pt x="0" y="440"/>
                  <a:pt x="8" y="576"/>
                </a:cubicBezTo>
                <a:cubicBezTo>
                  <a:pt x="16" y="712"/>
                  <a:pt x="24" y="744"/>
                  <a:pt x="56" y="816"/>
                </a:cubicBezTo>
                <a:cubicBezTo>
                  <a:pt x="88" y="888"/>
                  <a:pt x="104" y="968"/>
                  <a:pt x="200" y="1008"/>
                </a:cubicBezTo>
                <a:cubicBezTo>
                  <a:pt x="296" y="1048"/>
                  <a:pt x="464" y="1052"/>
                  <a:pt x="632" y="105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" name="Text Box 44"/>
          <p:cNvSpPr txBox="1">
            <a:spLocks noChangeArrowheads="1"/>
          </p:cNvSpPr>
          <p:nvPr/>
        </p:nvSpPr>
        <p:spPr bwMode="auto">
          <a:xfrm>
            <a:off x="7543800" y="4572000"/>
            <a:ext cx="11430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/>
              <a:t>Clean + cool down</a:t>
            </a:r>
          </a:p>
        </p:txBody>
      </p:sp>
      <p:sp>
        <p:nvSpPr>
          <p:cNvPr id="45" name="Line 45"/>
          <p:cNvSpPr>
            <a:spLocks noChangeShapeType="1"/>
          </p:cNvSpPr>
          <p:nvPr/>
        </p:nvSpPr>
        <p:spPr bwMode="auto">
          <a:xfrm>
            <a:off x="7086600" y="45720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6" name="Text Box 50"/>
          <p:cNvSpPr txBox="1">
            <a:spLocks noChangeArrowheads="1"/>
          </p:cNvSpPr>
          <p:nvPr/>
        </p:nvSpPr>
        <p:spPr bwMode="auto">
          <a:xfrm>
            <a:off x="5410200" y="3962400"/>
            <a:ext cx="29718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 dirty="0" err="1"/>
              <a:t>Ar</a:t>
            </a:r>
            <a:r>
              <a:rPr lang="en-US" altLang="en-US" sz="1600" dirty="0"/>
              <a:t> in chamber flow stops and optical measurements made</a:t>
            </a:r>
          </a:p>
        </p:txBody>
      </p:sp>
      <p:sp>
        <p:nvSpPr>
          <p:cNvPr id="48" name="Oval 47"/>
          <p:cNvSpPr/>
          <p:nvPr/>
        </p:nvSpPr>
        <p:spPr>
          <a:xfrm>
            <a:off x="6705600" y="3200400"/>
            <a:ext cx="152400" cy="76200"/>
          </a:xfrm>
          <a:prstGeom prst="ellipse">
            <a:avLst/>
          </a:prstGeom>
          <a:solidFill>
            <a:schemeClr val="accent1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9" name="Rectangle 46"/>
          <p:cNvSpPr>
            <a:spLocks noChangeArrowheads="1"/>
          </p:cNvSpPr>
          <p:nvPr/>
        </p:nvSpPr>
        <p:spPr bwMode="auto">
          <a:xfrm>
            <a:off x="1374199" y="5769429"/>
            <a:ext cx="457200" cy="304800"/>
          </a:xfrm>
          <a:prstGeom prst="rect">
            <a:avLst/>
          </a:prstGeom>
          <a:solidFill>
            <a:schemeClr val="bg2">
              <a:alpha val="49019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50" name="Rectangle 47"/>
          <p:cNvSpPr>
            <a:spLocks noChangeArrowheads="1"/>
          </p:cNvSpPr>
          <p:nvPr/>
        </p:nvSpPr>
        <p:spPr bwMode="auto">
          <a:xfrm>
            <a:off x="2024743" y="5769429"/>
            <a:ext cx="685800" cy="304800"/>
          </a:xfrm>
          <a:prstGeom prst="rect">
            <a:avLst/>
          </a:prstGeom>
          <a:solidFill>
            <a:srgbClr val="FF0000">
              <a:alpha val="47842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51" name="Rectangle 48"/>
          <p:cNvSpPr>
            <a:spLocks noChangeArrowheads="1"/>
          </p:cNvSpPr>
          <p:nvPr/>
        </p:nvSpPr>
        <p:spPr bwMode="auto">
          <a:xfrm>
            <a:off x="2786743" y="5693229"/>
            <a:ext cx="1066800" cy="381000"/>
          </a:xfrm>
          <a:prstGeom prst="rect">
            <a:avLst/>
          </a:prstGeom>
          <a:solidFill>
            <a:srgbClr val="FFCC00">
              <a:alpha val="47842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52" name="Rectangle 49"/>
          <p:cNvSpPr>
            <a:spLocks noChangeArrowheads="1"/>
          </p:cNvSpPr>
          <p:nvPr/>
        </p:nvSpPr>
        <p:spPr bwMode="auto">
          <a:xfrm>
            <a:off x="1262743" y="6074229"/>
            <a:ext cx="762000" cy="381000"/>
          </a:xfrm>
          <a:prstGeom prst="rect">
            <a:avLst/>
          </a:prstGeom>
          <a:solidFill>
            <a:schemeClr val="bg1">
              <a:alpha val="56862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4757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9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1BEC4"/>
                                      </p:to>
                                    </p:animClr>
                                    <p:animClr clrSpc="rgb" dir="cw">
                                      <p:cBhvr>
                                        <p:cTn id="14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1BEC4"/>
                                      </p:to>
                                    </p:animClr>
                                    <p:set>
                                      <p:cBhvr>
                                        <p:cTn id="14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19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F3F3F"/>
                                      </p:to>
                                    </p:animClr>
                                    <p:animClr clrSpc="rgb" dir="cw">
                                      <p:cBhvr>
                                        <p:cTn id="15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F3F3F"/>
                                      </p:to>
                                    </p:animClr>
                                    <p:set>
                                      <p:cBhvr>
                                        <p:cTn id="15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53" presetClass="exit" presetSubtype="32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0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uiExpand="1" build="p"/>
      <p:bldP spid="4" grpId="0" animBg="1"/>
      <p:bldP spid="5" grpId="0" animBg="1"/>
      <p:bldP spid="6" grpId="0" animBg="1"/>
      <p:bldP spid="7" grpId="0" animBg="1"/>
      <p:bldP spid="8" grpId="0"/>
      <p:bldP spid="9" grpId="0" animBg="1"/>
      <p:bldP spid="10" grpId="0" animBg="1"/>
      <p:bldP spid="11" grpId="0" animBg="1"/>
      <p:bldP spid="12" grpId="0" animBg="1"/>
      <p:bldP spid="13" grpId="0" animBg="1"/>
      <p:bldP spid="14" grpId="0"/>
      <p:bldP spid="15" grpId="0" animBg="1"/>
      <p:bldP spid="16" grpId="0" animBg="1"/>
      <p:bldP spid="17" grpId="0" animBg="1"/>
      <p:bldP spid="18" grpId="0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6" grpId="0"/>
      <p:bldP spid="27" grpId="0" animBg="1"/>
      <p:bldP spid="28" grpId="0"/>
      <p:bldP spid="29" grpId="0" animBg="1"/>
      <p:bldP spid="30" grpId="0" animBg="1"/>
      <p:bldP spid="31" grpId="0"/>
      <p:bldP spid="32" grpId="0" animBg="1"/>
      <p:bldP spid="33" grpId="0" animBg="1"/>
      <p:bldP spid="34" grpId="0" animBg="1"/>
      <p:bldP spid="35" grpId="0" animBg="1"/>
      <p:bldP spid="36" grpId="0"/>
      <p:bldP spid="37" grpId="0" animBg="1"/>
      <p:bldP spid="38" grpId="0" animBg="1"/>
      <p:bldP spid="39" grpId="0"/>
      <p:bldP spid="40" grpId="0" animBg="1"/>
      <p:bldP spid="41" grpId="0" animBg="1"/>
      <p:bldP spid="42" grpId="0" animBg="1"/>
      <p:bldP spid="43" grpId="0" animBg="1"/>
      <p:bldP spid="44" grpId="0"/>
      <p:bldP spid="45" grpId="0" animBg="1"/>
      <p:bldP spid="46" grpId="0"/>
      <p:bldP spid="48" grpId="0" animBg="1"/>
      <p:bldP spid="48" grpId="2" animBg="1"/>
      <p:bldP spid="48" grpId="3" animBg="1"/>
      <p:bldP spid="48" grpId="4" animBg="1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2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3617</TotalTime>
  <Words>1411</Words>
  <Application>Microsoft Office PowerPoint</Application>
  <PresentationFormat>On-screen Show (4:3)</PresentationFormat>
  <Paragraphs>176</Paragraphs>
  <Slides>20</Slides>
  <Notes>20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Tahoma</vt:lpstr>
      <vt:lpstr>Default Design</vt:lpstr>
      <vt:lpstr>Equation</vt:lpstr>
      <vt:lpstr>Chem. 133 – 4/4 Lecture</vt:lpstr>
      <vt:lpstr>Announcements</vt:lpstr>
      <vt:lpstr>Atomic Spectroscopy Theory</vt:lpstr>
      <vt:lpstr>Atomic Spectroscopy Atomization</vt:lpstr>
      <vt:lpstr>Atomic Spectroscopy Atomization</vt:lpstr>
      <vt:lpstr>Atomic Spectroscopy Atomization</vt:lpstr>
      <vt:lpstr>Atomic Spectroscopy Atomization</vt:lpstr>
      <vt:lpstr>Atomic Spectroscopy Atomization</vt:lpstr>
      <vt:lpstr>Atomic Spectroscopy Atomization</vt:lpstr>
      <vt:lpstr>Atomic Spectroscopy Atomization</vt:lpstr>
      <vt:lpstr>Atomic Spectroscopy Atomization</vt:lpstr>
      <vt:lpstr>Chapter 20 Questions</vt:lpstr>
      <vt:lpstr>Atomic Spectroscopy Absorption Spectrometers</vt:lpstr>
      <vt:lpstr>Atomic Spectroscopy Absorption Spectrometers</vt:lpstr>
      <vt:lpstr>Atomic Spectroscopy Interference in Absorption Measurements</vt:lpstr>
      <vt:lpstr>Atomic Spectroscopy Interference in Absorption Measurements</vt:lpstr>
      <vt:lpstr>Atomic Spectroscopy Interference in Absorption Measurements</vt:lpstr>
      <vt:lpstr>Atomic Spectroscopy Emission Spectrometers</vt:lpstr>
      <vt:lpstr>Atomic Spectroscopy Emission Spectrometers</vt:lpstr>
      <vt:lpstr>Atomic Spectroscopy Interference in Emission Measurements</vt:lpstr>
    </vt:vector>
  </TitlesOfParts>
  <Company>CSUS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Chem. 31 – 9/15 Lecture</dc:title>
  <dc:creator>RDixon</dc:creator>
  <cp:lastModifiedBy>Dixon, Roy W</cp:lastModifiedBy>
  <cp:revision>293</cp:revision>
  <dcterms:created xsi:type="dcterms:W3CDTF">2005-09-14T19:27:31Z</dcterms:created>
  <dcterms:modified xsi:type="dcterms:W3CDTF">2017-04-04T15:56:56Z</dcterms:modified>
</cp:coreProperties>
</file>